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5"/>
  </p:notesMasterIdLst>
  <p:sldIdLst>
    <p:sldId id="256" r:id="rId5"/>
    <p:sldId id="759" r:id="rId6"/>
    <p:sldId id="1763" r:id="rId7"/>
    <p:sldId id="1726" r:id="rId8"/>
    <p:sldId id="1759" r:id="rId9"/>
    <p:sldId id="1764" r:id="rId10"/>
    <p:sldId id="1755" r:id="rId11"/>
    <p:sldId id="1757" r:id="rId12"/>
    <p:sldId id="1725" r:id="rId13"/>
    <p:sldId id="1756" r:id="rId14"/>
    <p:sldId id="1728" r:id="rId15"/>
    <p:sldId id="1735" r:id="rId16"/>
    <p:sldId id="1729" r:id="rId17"/>
    <p:sldId id="1736" r:id="rId18"/>
    <p:sldId id="1738" r:id="rId19"/>
    <p:sldId id="1739" r:id="rId20"/>
    <p:sldId id="1730" r:id="rId21"/>
    <p:sldId id="1737" r:id="rId22"/>
    <p:sldId id="1727" r:id="rId23"/>
    <p:sldId id="1733" r:id="rId24"/>
  </p:sldIdLst>
  <p:sldSz cx="12192000" cy="6858000"/>
  <p:notesSz cx="6858000" cy="9144000"/>
  <p:embeddedFontLst>
    <p:embeddedFont>
      <p:font typeface="Assistant Light" pitchFamily="2" charset="-79"/>
      <p:regular r:id="rId26"/>
    </p:embeddedFont>
    <p:embeddedFont>
      <p:font typeface="Rockwell Nova Light" panose="02060303020205020403" pitchFamily="18" charset="0"/>
      <p:regular r:id="rId27"/>
      <p:italic r:id="rId28"/>
    </p:embeddedFont>
    <p:embeddedFont>
      <p:font typeface="Rubik" panose="020B0604020202020204" charset="0"/>
      <p:regular r:id="rId29"/>
      <p:bold r:id="rId29"/>
      <p:italic r:id="rId29"/>
      <p:boldItalic r:id="rId29"/>
    </p:embeddedFont>
    <p:embeddedFont>
      <p:font typeface="Trebuchet MS" panose="020B0603020202020204" pitchFamily="34" charset="0"/>
      <p:regular r:id="rId30"/>
      <p:bold r:id="rId31"/>
      <p:italic r:id="rId32"/>
      <p:boldItalic r:id="rId33"/>
    </p:embeddedFont>
    <p:embeddedFont>
      <p:font typeface="Verdana" panose="020B0604030504040204" pitchFamily="34"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1D"/>
    <a:srgbClr val="00BC24"/>
    <a:srgbClr val="C5F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51" autoAdjust="0"/>
    <p:restoredTop sz="91452" autoAdjust="0"/>
  </p:normalViewPr>
  <p:slideViewPr>
    <p:cSldViewPr snapToGrid="0">
      <p:cViewPr>
        <p:scale>
          <a:sx n="70" d="100"/>
          <a:sy n="70" d="100"/>
        </p:scale>
        <p:origin x="1848"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9.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108"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6642966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researchgate.net/publication/256031307_Test_Learn_Adapt_Developing_Public_Policy_with_Randomised_Controlled_Trials/figures?lo=1"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worldbank.org/ieinpractice" TargetMode="External"/><Relationship Id="rId2" Type="http://schemas.openxmlformats.org/officeDocument/2006/relationships/hyperlink" Target="https://idev.afdb.org/en/page/evaluation-matters-magazine" TargetMode="External"/><Relationship Id="rId1" Type="http://schemas.openxmlformats.org/officeDocument/2006/relationships/slideLayout" Target="../slideLayouts/slideLayout2.xml"/><Relationship Id="rId5" Type="http://schemas.openxmlformats.org/officeDocument/2006/relationships/hyperlink" Target="https://dimewiki.worldbank.org/Difference-in-Differences" TargetMode="External"/><Relationship Id="rId4" Type="http://schemas.openxmlformats.org/officeDocument/2006/relationships/hyperlink" Target="https://www.researchgate.net/publication/256031307_Test_Learn_Adapt_Developing_Public_Policy_with_Randomised_Controlled_Trials/figures?lo=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363001" y="2695359"/>
            <a:ext cx="5516399" cy="134057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marL="0" indent="0" algn="l">
              <a:spcBef>
                <a:spcPts val="0"/>
              </a:spcBef>
              <a:buSzPts val="4400"/>
            </a:pPr>
            <a:r>
              <a:rPr lang="it-IT" sz="2800" dirty="0"/>
              <a:t>Lesson 5: </a:t>
            </a:r>
            <a:r>
              <a:rPr lang="en-US" sz="2800" dirty="0"/>
              <a:t>Impact evaluation for rural energy interventions</a:t>
            </a:r>
            <a:endParaRPr lang="it-IT" sz="2800" dirty="0"/>
          </a:p>
        </p:txBody>
      </p:sp>
      <p:sp>
        <p:nvSpPr>
          <p:cNvPr id="2" name="TextBox 1">
            <a:extLst>
              <a:ext uri="{FF2B5EF4-FFF2-40B4-BE49-F238E27FC236}">
                <a16:creationId xmlns:a16="http://schemas.microsoft.com/office/drawing/2014/main" id="{54DBE68B-CFF5-CCB7-6BB3-421AB0BD176F}"/>
              </a:ext>
            </a:extLst>
          </p:cNvPr>
          <p:cNvSpPr txBox="1"/>
          <p:nvPr/>
        </p:nvSpPr>
        <p:spPr>
          <a:xfrm>
            <a:off x="333724" y="443209"/>
            <a:ext cx="6186054" cy="1844416"/>
          </a:xfrm>
          <a:prstGeom prst="rect">
            <a:avLst/>
          </a:prstGeom>
          <a:noFill/>
        </p:spPr>
        <p:txBody>
          <a:bodyPr wrap="square" lIns="91440" tIns="45720" rIns="91440" bIns="45720" anchor="t">
            <a:spAutoFit/>
          </a:bodyPr>
          <a:lstStyle/>
          <a:p>
            <a:pPr>
              <a:lnSpc>
                <a:spcPct val="107000"/>
              </a:lnSpc>
              <a:spcAft>
                <a:spcPts val="800"/>
              </a:spcAft>
            </a:pPr>
            <a:r>
              <a:rPr lang="en-ZA" sz="3600" b="1" kern="0" dirty="0">
                <a:solidFill>
                  <a:schemeClr val="bg1"/>
                </a:solidFill>
                <a:effectLst/>
                <a:latin typeface="Calibri"/>
                <a:ea typeface="Times New Roman" panose="02020603050405020304" pitchFamily="18" charset="0"/>
                <a:cs typeface="Calibri"/>
              </a:rPr>
              <a:t>BUSINESS AND SOCIO-ECONOMIC CONTEXTS OF MINI-GRID </a:t>
            </a:r>
            <a:r>
              <a:rPr lang="en-ZA" sz="3600" b="1" dirty="0">
                <a:solidFill>
                  <a:schemeClr val="bg1"/>
                </a:solidFill>
                <a:latin typeface="Calibri"/>
                <a:ea typeface="Times New Roman" panose="02020603050405020304" pitchFamily="18" charset="0"/>
                <a:cs typeface="Calibri"/>
              </a:rPr>
              <a:t>DEVELOPMENT</a:t>
            </a:r>
            <a:endParaRPr lang="en-ZA" sz="3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A black background with white text&#10;&#10;Description automatically generated">
            <a:extLst>
              <a:ext uri="{FF2B5EF4-FFF2-40B4-BE49-F238E27FC236}">
                <a16:creationId xmlns:a16="http://schemas.microsoft.com/office/drawing/2014/main" id="{8CFCE166-9732-AAAF-76A1-1CF9D93826CC}"/>
              </a:ext>
            </a:extLst>
          </p:cNvPr>
          <p:cNvPicPr>
            <a:picLocks noChangeAspect="1"/>
          </p:cNvPicPr>
          <p:nvPr/>
        </p:nvPicPr>
        <p:blipFill>
          <a:blip r:embed="rId3"/>
          <a:stretch>
            <a:fillRect/>
          </a:stretch>
        </p:blipFill>
        <p:spPr>
          <a:xfrm>
            <a:off x="1547813" y="5070575"/>
            <a:ext cx="3000375" cy="10382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normAutofit/>
          </a:bodyPr>
          <a:lstStyle/>
          <a:p>
            <a:r>
              <a:rPr lang="en-US" sz="2400" dirty="0"/>
              <a:t>Lesson 5 Outline:</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331302" y="1212547"/>
            <a:ext cx="11448880" cy="4986775"/>
          </a:xfrm>
          <a:prstGeom prst="rect">
            <a:avLst/>
          </a:prstGeom>
          <a:noFill/>
          <a:ln w="9525">
            <a:noFill/>
            <a:miter lim="800000"/>
            <a:headEnd/>
            <a:tailEnd/>
          </a:ln>
        </p:spPr>
        <p:txBody>
          <a:bodyPr lIns="0" tIns="0" rIns="0" bIns="0" anchor="t"/>
          <a:lstStyle/>
          <a:p>
            <a:pPr marL="171450" indent="-171450">
              <a:lnSpc>
                <a:spcPct val="150000"/>
              </a:lnSpc>
              <a:buFont typeface="Arial" panose="020B0604020202020204" pitchFamily="34" charset="0"/>
              <a:buChar char="•"/>
            </a:pPr>
            <a:r>
              <a:rPr lang="en-GB" sz="1600" dirty="0">
                <a:solidFill>
                  <a:schemeClr val="tx1"/>
                </a:solidFill>
                <a:latin typeface="+mj-lt"/>
                <a:cs typeface="Assistant Light"/>
              </a:rPr>
              <a:t>SECTION 1: Introduction</a:t>
            </a:r>
          </a:p>
          <a:p>
            <a:pPr marL="171450" indent="-171450">
              <a:lnSpc>
                <a:spcPct val="150000"/>
              </a:lnSpc>
              <a:buFont typeface="Arial" panose="020B0604020202020204" pitchFamily="34" charset="0"/>
              <a:buChar char="•"/>
            </a:pPr>
            <a:r>
              <a:rPr lang="en-US" sz="1600" dirty="0"/>
              <a:t>SECTION 2: How energy markets and business models can benefit from impact evaluations</a:t>
            </a:r>
            <a:r>
              <a:rPr lang="en-US" sz="1600" dirty="0">
                <a:solidFill>
                  <a:schemeClr val="tx1"/>
                </a:solidFill>
                <a:latin typeface="+mj-lt"/>
                <a:cs typeface="Assistant Light"/>
              </a:rPr>
              <a:t> </a:t>
            </a:r>
            <a:endParaRPr lang="en-GB" sz="1600" dirty="0">
              <a:solidFill>
                <a:schemeClr val="tx1"/>
              </a:solidFill>
              <a:latin typeface="+mj-lt"/>
              <a:cs typeface="Assistant Light"/>
            </a:endParaRPr>
          </a:p>
          <a:p>
            <a:pPr marL="171450" indent="-171450">
              <a:lnSpc>
                <a:spcPct val="150000"/>
              </a:lnSpc>
              <a:buFont typeface="Arial" panose="020B0604020202020204" pitchFamily="34" charset="0"/>
              <a:buChar char="•"/>
            </a:pPr>
            <a:r>
              <a:rPr lang="en-GB" sz="1600" dirty="0">
                <a:solidFill>
                  <a:schemeClr val="tx1"/>
                </a:solidFill>
                <a:latin typeface="+mj-lt"/>
                <a:cs typeface="Assistant Light"/>
              </a:rPr>
              <a:t>SECTION 3: How to conduct and impact evaluation </a:t>
            </a:r>
          </a:p>
          <a:p>
            <a:pPr lvl="5" indent="-914400">
              <a:lnSpc>
                <a:spcPct val="150000"/>
              </a:lnSpc>
            </a:pPr>
            <a:r>
              <a:rPr lang="en-GB" sz="1600" dirty="0">
                <a:solidFill>
                  <a:schemeClr val="tx1"/>
                </a:solidFill>
                <a:latin typeface="+mj-lt"/>
                <a:cs typeface="Assistant Light"/>
              </a:rPr>
              <a:t>	        3.1 Preparing for an evaluation</a:t>
            </a:r>
          </a:p>
          <a:p>
            <a:pPr lvl="3" indent="-914400">
              <a:lnSpc>
                <a:spcPct val="150000"/>
              </a:lnSpc>
            </a:pPr>
            <a:r>
              <a:rPr lang="en-GB" sz="1600" dirty="0">
                <a:solidFill>
                  <a:schemeClr val="tx1"/>
                </a:solidFill>
                <a:latin typeface="+mj-lt"/>
                <a:cs typeface="Assistant Light"/>
              </a:rPr>
              <a:t>	        3.2 Counterfactual</a:t>
            </a:r>
            <a:r>
              <a:rPr lang="en-US" sz="1600" dirty="0">
                <a:solidFill>
                  <a:schemeClr val="tx1"/>
                </a:solidFill>
                <a:latin typeface="+mj-lt"/>
                <a:cs typeface="Assistant Light"/>
              </a:rPr>
              <a:t>	      	</a:t>
            </a:r>
          </a:p>
          <a:p>
            <a:pPr marL="171450" indent="-171450">
              <a:lnSpc>
                <a:spcPct val="150000"/>
              </a:lnSpc>
              <a:buFont typeface="Arial" panose="020B0604020202020204" pitchFamily="34" charset="0"/>
              <a:buChar char="•"/>
            </a:pPr>
            <a:r>
              <a:rPr lang="en-US" sz="1600" dirty="0">
                <a:solidFill>
                  <a:schemeClr val="tx1"/>
                </a:solidFill>
                <a:latin typeface="+mj-lt"/>
                <a:cs typeface="Assistant Light"/>
              </a:rPr>
              <a:t>SECTION 4: Evaluation Methods </a:t>
            </a:r>
          </a:p>
          <a:p>
            <a:pPr lvl="2">
              <a:lnSpc>
                <a:spcPct val="150000"/>
              </a:lnSpc>
            </a:pPr>
            <a:r>
              <a:rPr lang="en-US" sz="1600" dirty="0">
                <a:solidFill>
                  <a:schemeClr val="tx1"/>
                </a:solidFill>
                <a:latin typeface="+mj-lt"/>
                <a:cs typeface="Assistant Light"/>
              </a:rPr>
              <a:t>	        4.1 Randomize Control Trial (RCT)</a:t>
            </a:r>
          </a:p>
          <a:p>
            <a:pPr lvl="5">
              <a:lnSpc>
                <a:spcPct val="150000"/>
              </a:lnSpc>
            </a:pPr>
            <a:r>
              <a:rPr lang="en-US" sz="1600" dirty="0">
                <a:solidFill>
                  <a:schemeClr val="tx1"/>
                </a:solidFill>
                <a:latin typeface="+mj-lt"/>
                <a:cs typeface="Assistant Light"/>
              </a:rPr>
              <a:t>	        4.2 Instrumental Variable (IV)</a:t>
            </a:r>
          </a:p>
          <a:p>
            <a:pPr lvl="5">
              <a:lnSpc>
                <a:spcPct val="150000"/>
              </a:lnSpc>
            </a:pPr>
            <a:r>
              <a:rPr lang="en-US" sz="1600" dirty="0">
                <a:solidFill>
                  <a:schemeClr val="tx1"/>
                </a:solidFill>
                <a:latin typeface="+mj-lt"/>
                <a:cs typeface="Assistant Light"/>
              </a:rPr>
              <a:t>	        4.3 Regression Discontinuity Design (RDD)</a:t>
            </a:r>
          </a:p>
          <a:p>
            <a:pPr lvl="5">
              <a:lnSpc>
                <a:spcPct val="150000"/>
              </a:lnSpc>
            </a:pPr>
            <a:r>
              <a:rPr lang="en-US" sz="1600" dirty="0">
                <a:solidFill>
                  <a:schemeClr val="tx1"/>
                </a:solidFill>
                <a:latin typeface="+mj-lt"/>
                <a:cs typeface="Assistant Light"/>
              </a:rPr>
              <a:t>	        4.4 Difference in Differences (</a:t>
            </a:r>
            <a:r>
              <a:rPr lang="en-US" sz="1600" dirty="0" err="1">
                <a:solidFill>
                  <a:schemeClr val="tx1"/>
                </a:solidFill>
                <a:latin typeface="+mj-lt"/>
                <a:cs typeface="Assistant Light"/>
              </a:rPr>
              <a:t>DiD</a:t>
            </a:r>
            <a:r>
              <a:rPr lang="en-US" sz="1600" dirty="0">
                <a:solidFill>
                  <a:schemeClr val="tx1"/>
                </a:solidFill>
                <a:latin typeface="+mj-lt"/>
                <a:cs typeface="Assistant Light"/>
              </a:rPr>
              <a:t>)</a:t>
            </a:r>
          </a:p>
          <a:p>
            <a:pPr lvl="5">
              <a:lnSpc>
                <a:spcPct val="150000"/>
              </a:lnSpc>
            </a:pPr>
            <a:r>
              <a:rPr lang="en-US" sz="1600" dirty="0">
                <a:solidFill>
                  <a:schemeClr val="tx1"/>
                </a:solidFill>
                <a:latin typeface="+mj-lt"/>
                <a:cs typeface="Assistant Light"/>
              </a:rPr>
              <a:t>	        4.5 Propensity Score Matching (PSM)</a:t>
            </a:r>
          </a:p>
          <a:p>
            <a:pPr marL="171450" lvl="3" indent="-171450">
              <a:lnSpc>
                <a:spcPct val="150000"/>
              </a:lnSpc>
              <a:buFont typeface="Arial" panose="020B0604020202020204" pitchFamily="34" charset="0"/>
              <a:buChar char="•"/>
            </a:pPr>
            <a:r>
              <a:rPr lang="en-US" sz="1600" dirty="0"/>
              <a:t>SECTION 5: Opportunities of energy digitalization on impact evaluation</a:t>
            </a:r>
            <a:endParaRPr lang="en-US" sz="1600" dirty="0">
              <a:solidFill>
                <a:schemeClr val="bg1">
                  <a:lumMod val="65000"/>
                </a:schemeClr>
              </a:solidFill>
              <a:latin typeface="+mj-lt"/>
              <a:cs typeface="Assistant Light"/>
            </a:endParaRPr>
          </a:p>
        </p:txBody>
      </p:sp>
    </p:spTree>
    <p:extLst>
      <p:ext uri="{BB962C8B-B14F-4D97-AF65-F5344CB8AC3E}">
        <p14:creationId xmlns:p14="http://schemas.microsoft.com/office/powerpoint/2010/main" val="1877196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9675CF-891F-7F0D-6A0F-B60DCFCE7875}"/>
              </a:ext>
            </a:extLst>
          </p:cNvPr>
          <p:cNvSpPr>
            <a:spLocks noGrp="1"/>
          </p:cNvSpPr>
          <p:nvPr>
            <p:ph type="body" idx="1"/>
          </p:nvPr>
        </p:nvSpPr>
        <p:spPr/>
        <p:txBody>
          <a:bodyPr>
            <a:normAutofit/>
          </a:bodyPr>
          <a:lstStyle/>
          <a:p>
            <a:endParaRPr lang="fi-FI" sz="2000" b="1" dirty="0">
              <a:latin typeface="+mj-lt"/>
            </a:endParaRPr>
          </a:p>
          <a:p>
            <a:r>
              <a:rPr lang="fi-FI" dirty="0">
                <a:latin typeface="+mj-lt"/>
              </a:rPr>
              <a:t>By </a:t>
            </a:r>
            <a:r>
              <a:rPr lang="fi-FI" dirty="0" err="1">
                <a:latin typeface="+mj-lt"/>
              </a:rPr>
              <a:t>the</a:t>
            </a:r>
            <a:r>
              <a:rPr lang="fi-FI" dirty="0">
                <a:latin typeface="+mj-lt"/>
              </a:rPr>
              <a:t> </a:t>
            </a:r>
            <a:r>
              <a:rPr lang="fi-FI" dirty="0" err="1">
                <a:latin typeface="+mj-lt"/>
              </a:rPr>
              <a:t>end</a:t>
            </a:r>
            <a:r>
              <a:rPr lang="fi-FI" dirty="0">
                <a:latin typeface="+mj-lt"/>
              </a:rPr>
              <a:t> of </a:t>
            </a:r>
            <a:r>
              <a:rPr lang="fi-FI" dirty="0" err="1">
                <a:latin typeface="+mj-lt"/>
              </a:rPr>
              <a:t>the</a:t>
            </a:r>
            <a:r>
              <a:rPr lang="fi-FI" dirty="0">
                <a:latin typeface="+mj-lt"/>
              </a:rPr>
              <a:t> </a:t>
            </a:r>
            <a:r>
              <a:rPr lang="fi-FI" dirty="0" err="1">
                <a:latin typeface="+mj-lt"/>
              </a:rPr>
              <a:t>lesson</a:t>
            </a:r>
            <a:r>
              <a:rPr lang="fi-FI" dirty="0">
                <a:latin typeface="+mj-lt"/>
              </a:rPr>
              <a:t>, </a:t>
            </a:r>
            <a:r>
              <a:rPr lang="fi-FI" dirty="0" err="1">
                <a:latin typeface="+mj-lt"/>
              </a:rPr>
              <a:t>you</a:t>
            </a:r>
            <a:r>
              <a:rPr lang="fi-FI" dirty="0">
                <a:latin typeface="+mj-lt"/>
              </a:rPr>
              <a:t> </a:t>
            </a:r>
            <a:r>
              <a:rPr lang="fi-FI" dirty="0" err="1">
                <a:latin typeface="+mj-lt"/>
              </a:rPr>
              <a:t>will</a:t>
            </a:r>
            <a:r>
              <a:rPr lang="fi-FI" dirty="0">
                <a:latin typeface="+mj-lt"/>
              </a:rPr>
              <a:t> </a:t>
            </a:r>
            <a:r>
              <a:rPr lang="fi-FI" dirty="0" err="1">
                <a:latin typeface="+mj-lt"/>
              </a:rPr>
              <a:t>be</a:t>
            </a:r>
            <a:r>
              <a:rPr lang="fi-FI" dirty="0">
                <a:latin typeface="+mj-lt"/>
              </a:rPr>
              <a:t> </a:t>
            </a:r>
            <a:r>
              <a:rPr lang="fi-FI" dirty="0" err="1">
                <a:latin typeface="+mj-lt"/>
              </a:rPr>
              <a:t>able</a:t>
            </a:r>
            <a:r>
              <a:rPr lang="fi-FI" dirty="0">
                <a:latin typeface="+mj-lt"/>
              </a:rPr>
              <a:t> to:</a:t>
            </a:r>
          </a:p>
          <a:p>
            <a:endParaRPr lang="fi-FI" b="1" dirty="0">
              <a:latin typeface="+mj-lt"/>
            </a:endParaRPr>
          </a:p>
          <a:p>
            <a:pPr>
              <a:buFont typeface="Arial" panose="020B0604020202020204" pitchFamily="34" charset="0"/>
              <a:buChar char="•"/>
            </a:pPr>
            <a:r>
              <a:rPr lang="en-US" b="0" i="0" dirty="0">
                <a:solidFill>
                  <a:srgbClr val="0D0D0D"/>
                </a:solidFill>
                <a:effectLst/>
                <a:latin typeface="+mj-lt"/>
              </a:rPr>
              <a:t>Define impact evaluation and its significance in enhancing energy market and business models</a:t>
            </a:r>
          </a:p>
          <a:p>
            <a:pPr algn="l">
              <a:buFont typeface="Arial" panose="020B0604020202020204" pitchFamily="34" charset="0"/>
              <a:buChar char="•"/>
            </a:pPr>
            <a:r>
              <a:rPr lang="en-US" b="0" i="0" dirty="0">
                <a:solidFill>
                  <a:srgbClr val="0D0D0D"/>
                </a:solidFill>
                <a:effectLst/>
                <a:latin typeface="+mj-lt"/>
              </a:rPr>
              <a:t>Describe the main quantitative methods for conducting impact evaluation</a:t>
            </a:r>
          </a:p>
          <a:p>
            <a:pPr algn="l">
              <a:buFont typeface="Arial" panose="020B0604020202020204" pitchFamily="34" charset="0"/>
              <a:buChar char="•"/>
            </a:pPr>
            <a:r>
              <a:rPr lang="en-US" b="0" i="0" dirty="0">
                <a:solidFill>
                  <a:srgbClr val="0D0D0D"/>
                </a:solidFill>
                <a:effectLst/>
                <a:latin typeface="+mj-lt"/>
              </a:rPr>
              <a:t>Recognize the opportunities of energy digitization for future evaluations</a:t>
            </a:r>
          </a:p>
          <a:p>
            <a:endParaRPr lang="en-US" sz="2000" dirty="0"/>
          </a:p>
        </p:txBody>
      </p:sp>
      <p:sp>
        <p:nvSpPr>
          <p:cNvPr id="5" name="Title 4">
            <a:extLst>
              <a:ext uri="{FF2B5EF4-FFF2-40B4-BE49-F238E27FC236}">
                <a16:creationId xmlns:a16="http://schemas.microsoft.com/office/drawing/2014/main" id="{D1CC3C6C-A420-7A4C-0537-CDC1BB66A34A}"/>
              </a:ext>
            </a:extLst>
          </p:cNvPr>
          <p:cNvSpPr txBox="1">
            <a:spLocks/>
          </p:cNvSpPr>
          <p:nvPr/>
        </p:nvSpPr>
        <p:spPr>
          <a:xfrm>
            <a:off x="838200" y="968375"/>
            <a:ext cx="9672961" cy="5144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285750" indent="-285750">
              <a:lnSpc>
                <a:spcPct val="150000"/>
              </a:lnSpc>
            </a:pPr>
            <a:r>
              <a:rPr lang="en-GB" sz="2000">
                <a:solidFill>
                  <a:schemeClr val="bg1"/>
                </a:solidFill>
                <a:latin typeface="+mn-lt"/>
                <a:cs typeface="Assistant Light"/>
              </a:rPr>
              <a:t>SECTION</a:t>
            </a:r>
            <a:r>
              <a:rPr lang="en-GB" sz="2000">
                <a:solidFill>
                  <a:schemeClr val="bg1"/>
                </a:solidFill>
                <a:latin typeface="Trebuchet MS" panose="020B0603020202020204" pitchFamily="34" charset="0"/>
                <a:cs typeface="Assistant Light"/>
              </a:rPr>
              <a:t> 1: Introduction</a:t>
            </a:r>
            <a:endParaRPr lang="en-US" sz="2000" dirty="0">
              <a:solidFill>
                <a:schemeClr val="bg1"/>
              </a:solidFill>
            </a:endParaRPr>
          </a:p>
        </p:txBody>
      </p:sp>
      <p:sp>
        <p:nvSpPr>
          <p:cNvPr id="8" name="Title 4">
            <a:extLst>
              <a:ext uri="{FF2B5EF4-FFF2-40B4-BE49-F238E27FC236}">
                <a16:creationId xmlns:a16="http://schemas.microsoft.com/office/drawing/2014/main" id="{671DE9EF-7263-0EEF-5AAA-FEAA323484D2}"/>
              </a:ext>
            </a:extLst>
          </p:cNvPr>
          <p:cNvSpPr>
            <a:spLocks noGrp="1"/>
          </p:cNvSpPr>
          <p:nvPr>
            <p:ph type="title"/>
          </p:nvPr>
        </p:nvSpPr>
        <p:spPr>
          <a:xfrm>
            <a:off x="838200" y="454025"/>
            <a:ext cx="9672638" cy="514350"/>
          </a:xfrm>
        </p:spPr>
        <p:txBody>
          <a:bodyPr>
            <a:noAutofit/>
          </a:bodyPr>
          <a:lstStyle/>
          <a:p>
            <a:r>
              <a:rPr lang="fi-FI" sz="2400" err="1"/>
              <a:t>Lesson</a:t>
            </a:r>
            <a:r>
              <a:rPr lang="fi-FI" sz="2400" b="1" dirty="0"/>
              <a:t> 5 Learning </a:t>
            </a:r>
            <a:r>
              <a:rPr lang="fi-FI" sz="2400" b="1" err="1"/>
              <a:t>Outcomes</a:t>
            </a:r>
            <a:r>
              <a:rPr lang="fi-FI" sz="2400" b="1" dirty="0"/>
              <a:t>:</a:t>
            </a:r>
          </a:p>
        </p:txBody>
      </p:sp>
    </p:spTree>
    <p:extLst>
      <p:ext uri="{BB962C8B-B14F-4D97-AF65-F5344CB8AC3E}">
        <p14:creationId xmlns:p14="http://schemas.microsoft.com/office/powerpoint/2010/main" val="3734596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863C67C-2693-131B-1182-EB39179A659B}"/>
              </a:ext>
            </a:extLst>
          </p:cNvPr>
          <p:cNvSpPr/>
          <p:nvPr/>
        </p:nvSpPr>
        <p:spPr>
          <a:xfrm>
            <a:off x="337858" y="1261533"/>
            <a:ext cx="11269942" cy="1583267"/>
          </a:xfrm>
          <a:prstGeom prst="roundRect">
            <a:avLst/>
          </a:prstGeom>
          <a:solidFill>
            <a:srgbClr val="C5F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600" b="1" i="1" dirty="0">
              <a:solidFill>
                <a:schemeClr val="tx1"/>
              </a:solidFill>
              <a:latin typeface="+mn-lt"/>
            </a:endParaRPr>
          </a:p>
          <a:p>
            <a:r>
              <a:rPr lang="en-US" sz="1800" b="1" dirty="0">
                <a:solidFill>
                  <a:schemeClr val="tx1"/>
                </a:solidFill>
                <a:latin typeface="+mn-lt"/>
              </a:rPr>
              <a:t>Economic development is a process of trial and error, success and failure, experimentation, and innovation.</a:t>
            </a:r>
          </a:p>
          <a:p>
            <a:r>
              <a:rPr lang="en-US" sz="1800" b="1" dirty="0">
                <a:solidFill>
                  <a:schemeClr val="tx1"/>
                </a:solidFill>
                <a:latin typeface="+mn-lt"/>
              </a:rPr>
              <a:t> </a:t>
            </a:r>
          </a:p>
          <a:p>
            <a:r>
              <a:rPr lang="en-US" sz="1800" b="1" dirty="0">
                <a:solidFill>
                  <a:schemeClr val="tx1"/>
                </a:solidFill>
                <a:latin typeface="+mn-lt"/>
              </a:rPr>
              <a:t>Access to renewable energy is recognized as contributing substantially to sustainable development. However, various approaches to electrification can yield different impacts.</a:t>
            </a:r>
          </a:p>
          <a:p>
            <a:endParaRPr lang="en-US" sz="1600" b="1" dirty="0"/>
          </a:p>
        </p:txBody>
      </p:sp>
      <p:sp>
        <p:nvSpPr>
          <p:cNvPr id="2" name="Text Placeholder 1">
            <a:extLst>
              <a:ext uri="{FF2B5EF4-FFF2-40B4-BE49-F238E27FC236}">
                <a16:creationId xmlns:a16="http://schemas.microsoft.com/office/drawing/2014/main" id="{8EB92854-EE7C-75FD-6175-3D7A21CF0160}"/>
              </a:ext>
            </a:extLst>
          </p:cNvPr>
          <p:cNvSpPr>
            <a:spLocks noGrp="1"/>
          </p:cNvSpPr>
          <p:nvPr>
            <p:ph type="body" idx="1"/>
          </p:nvPr>
        </p:nvSpPr>
        <p:spPr>
          <a:xfrm>
            <a:off x="337858" y="2700867"/>
            <a:ext cx="10386601" cy="3750968"/>
          </a:xfrm>
        </p:spPr>
        <p:txBody>
          <a:bodyPr>
            <a:normAutofit fontScale="85000" lnSpcReduction="20000"/>
          </a:bodyPr>
          <a:lstStyle/>
          <a:p>
            <a:endParaRPr lang="fi-FI" b="1" dirty="0">
              <a:latin typeface="+mn-lt"/>
            </a:endParaRPr>
          </a:p>
          <a:p>
            <a:r>
              <a:rPr lang="fi-FI" b="1" dirty="0" err="1">
                <a:latin typeface="+mn-lt"/>
              </a:rPr>
              <a:t>What</a:t>
            </a:r>
            <a:r>
              <a:rPr lang="fi-FI" b="1" dirty="0">
                <a:latin typeface="+mn-lt"/>
              </a:rPr>
              <a:t> is </a:t>
            </a:r>
            <a:r>
              <a:rPr lang="fi-FI" b="1" dirty="0" err="1">
                <a:latin typeface="+mn-lt"/>
              </a:rPr>
              <a:t>impact</a:t>
            </a:r>
            <a:r>
              <a:rPr lang="fi-FI" b="1" dirty="0">
                <a:latin typeface="+mn-lt"/>
              </a:rPr>
              <a:t> </a:t>
            </a:r>
            <a:r>
              <a:rPr lang="fi-FI" b="1" dirty="0" err="1">
                <a:latin typeface="+mn-lt"/>
              </a:rPr>
              <a:t>evaluation</a:t>
            </a:r>
            <a:r>
              <a:rPr lang="fi-FI" b="1" dirty="0">
                <a:latin typeface="+mn-lt"/>
              </a:rPr>
              <a:t>?</a:t>
            </a:r>
          </a:p>
          <a:p>
            <a:pPr marL="230400" indent="0"/>
            <a:r>
              <a:rPr lang="en-US" dirty="0">
                <a:latin typeface="+mn-lt"/>
              </a:rPr>
              <a:t>Impact evaluation, empirically measures the causal effects of interventions on outcomes</a:t>
            </a:r>
          </a:p>
          <a:p>
            <a:pPr marL="230400" indent="0"/>
            <a:r>
              <a:rPr lang="en-US" dirty="0">
                <a:latin typeface="+mn-lt"/>
              </a:rPr>
              <a:t>of interest, while minimizing assumptions as much as possible</a:t>
            </a:r>
          </a:p>
          <a:p>
            <a:endParaRPr lang="fi-FI" dirty="0">
              <a:latin typeface="+mn-lt"/>
            </a:endParaRPr>
          </a:p>
          <a:p>
            <a:r>
              <a:rPr lang="en-US" sz="2400" b="1" dirty="0">
                <a:solidFill>
                  <a:schemeClr val="tx1"/>
                </a:solidFill>
                <a:latin typeface="+mn-lt"/>
                <a:cs typeface="Assistant Light"/>
              </a:rPr>
              <a:t>Why do we need to measure impact in energy access projects?</a:t>
            </a:r>
            <a:endParaRPr lang="fi-FI" dirty="0">
              <a:latin typeface="+mn-lt"/>
            </a:endParaRPr>
          </a:p>
          <a:p>
            <a:pPr marL="230400" indent="0"/>
            <a:r>
              <a:rPr lang="en-US" dirty="0">
                <a:latin typeface="+mn-lt"/>
              </a:rPr>
              <a:t>Energy investments increasingly seek to experiment with innovations, high-level technologies, and behavioral change approaches to ensure sustainable, efficient, and inclusive use of energy </a:t>
            </a:r>
          </a:p>
          <a:p>
            <a:pPr marL="230400" indent="0"/>
            <a:r>
              <a:rPr lang="en-US" dirty="0">
                <a:latin typeface="+mn-lt"/>
              </a:rPr>
              <a:t>Continued efforts on impact evaluation will be critical to ensure that these experiments can be tested to generate evidence to improve energy operations over time </a:t>
            </a:r>
          </a:p>
          <a:p>
            <a:endParaRPr lang="en-US" dirty="0">
              <a:latin typeface="+mn-lt"/>
            </a:endParaRPr>
          </a:p>
        </p:txBody>
      </p:sp>
      <p:sp>
        <p:nvSpPr>
          <p:cNvPr id="5" name="Title 4">
            <a:extLst>
              <a:ext uri="{FF2B5EF4-FFF2-40B4-BE49-F238E27FC236}">
                <a16:creationId xmlns:a16="http://schemas.microsoft.com/office/drawing/2014/main" id="{0F2BFBFC-FF5F-F015-5C72-D67A86CB8E0E}"/>
              </a:ext>
            </a:extLst>
          </p:cNvPr>
          <p:cNvSpPr>
            <a:spLocks noGrp="1"/>
          </p:cNvSpPr>
          <p:nvPr>
            <p:ph type="title"/>
          </p:nvPr>
        </p:nvSpPr>
        <p:spPr>
          <a:xfrm>
            <a:off x="838612" y="406165"/>
            <a:ext cx="9672961" cy="514411"/>
          </a:xfrm>
        </p:spPr>
        <p:txBody>
          <a:bodyPr>
            <a:noAutofit/>
          </a:bodyPr>
          <a:lstStyle/>
          <a:p>
            <a:pPr marL="285750" indent="-285750">
              <a:lnSpc>
                <a:spcPct val="150000"/>
              </a:lnSpc>
            </a:pPr>
            <a:r>
              <a:rPr lang="en-GB" sz="2400" b="1" dirty="0">
                <a:solidFill>
                  <a:schemeClr val="bg1"/>
                </a:solidFill>
                <a:latin typeface="Verdana" panose="020B0604030504040204" pitchFamily="34" charset="0"/>
                <a:ea typeface="Verdana" panose="020B0604030504040204" pitchFamily="34" charset="0"/>
                <a:cs typeface="Assistant Light"/>
              </a:rPr>
              <a:t>SECTION 1</a:t>
            </a:r>
            <a:r>
              <a:rPr lang="en-GB" sz="2400" dirty="0">
                <a:solidFill>
                  <a:schemeClr val="bg1"/>
                </a:solidFill>
                <a:latin typeface="Verdana" panose="020B0604030504040204" pitchFamily="34" charset="0"/>
                <a:ea typeface="Verdana" panose="020B0604030504040204" pitchFamily="34" charset="0"/>
                <a:cs typeface="Assistant Light"/>
              </a:rPr>
              <a:t>: Introduction</a:t>
            </a:r>
            <a:endParaRPr lang="en-US" sz="2400" dirty="0">
              <a:solidFill>
                <a:schemeClr val="bg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12091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3929E714-81AF-CBE3-BA45-F7F3BD9463A2}"/>
              </a:ext>
            </a:extLst>
          </p:cNvPr>
          <p:cNvPicPr>
            <a:picLocks noChangeAspect="1"/>
          </p:cNvPicPr>
          <p:nvPr/>
        </p:nvPicPr>
        <p:blipFill>
          <a:blip r:embed="rId2"/>
          <a:stretch>
            <a:fillRect/>
          </a:stretch>
        </p:blipFill>
        <p:spPr>
          <a:xfrm>
            <a:off x="293507" y="1508120"/>
            <a:ext cx="3641015" cy="4778041"/>
          </a:xfrm>
          <a:prstGeom prst="rect">
            <a:avLst/>
          </a:prstGeom>
        </p:spPr>
      </p:pic>
      <p:sp>
        <p:nvSpPr>
          <p:cNvPr id="17" name="Rectangle: Rounded Corners 16">
            <a:extLst>
              <a:ext uri="{FF2B5EF4-FFF2-40B4-BE49-F238E27FC236}">
                <a16:creationId xmlns:a16="http://schemas.microsoft.com/office/drawing/2014/main" id="{B1A31C30-7332-3389-F52B-662698E55449}"/>
              </a:ext>
            </a:extLst>
          </p:cNvPr>
          <p:cNvSpPr/>
          <p:nvPr/>
        </p:nvSpPr>
        <p:spPr>
          <a:xfrm>
            <a:off x="5636651" y="4499759"/>
            <a:ext cx="5160374" cy="1302208"/>
          </a:xfrm>
          <a:prstGeom prst="round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b="1" i="0" dirty="0">
              <a:solidFill>
                <a:srgbClr val="0D0D0D"/>
              </a:solidFill>
              <a:effectLst/>
            </a:endParaRPr>
          </a:p>
          <a:p>
            <a:pPr algn="just"/>
            <a:r>
              <a:rPr lang="en-US" sz="1600" i="0" dirty="0">
                <a:solidFill>
                  <a:srgbClr val="0D0D0D"/>
                </a:solidFill>
                <a:effectLst/>
                <a:latin typeface="+mj-lt"/>
              </a:rPr>
              <a:t>Electrification projects hold the potential to expand beyond mere electricity provision,  addressing other critical social services and creating greater social </a:t>
            </a:r>
            <a:r>
              <a:rPr lang="en-US" sz="1600" dirty="0">
                <a:solidFill>
                  <a:srgbClr val="0D0D0D"/>
                </a:solidFill>
                <a:latin typeface="+mj-lt"/>
              </a:rPr>
              <a:t>and economic impact.</a:t>
            </a:r>
            <a:endParaRPr lang="en-US" sz="1600" i="0" dirty="0">
              <a:solidFill>
                <a:srgbClr val="0D0D0D"/>
              </a:solidFill>
              <a:effectLst/>
              <a:latin typeface="+mj-lt"/>
            </a:endParaRPr>
          </a:p>
          <a:p>
            <a:pPr algn="ctr"/>
            <a:endParaRPr lang="en-US" sz="1600" dirty="0"/>
          </a:p>
        </p:txBody>
      </p:sp>
      <p:sp>
        <p:nvSpPr>
          <p:cNvPr id="16" name="Rectangle: Rounded Corners 15">
            <a:extLst>
              <a:ext uri="{FF2B5EF4-FFF2-40B4-BE49-F238E27FC236}">
                <a16:creationId xmlns:a16="http://schemas.microsoft.com/office/drawing/2014/main" id="{F2EDD1C9-558C-647F-06B3-63F594A333E6}"/>
              </a:ext>
            </a:extLst>
          </p:cNvPr>
          <p:cNvSpPr/>
          <p:nvPr/>
        </p:nvSpPr>
        <p:spPr>
          <a:xfrm>
            <a:off x="5636650" y="2777896"/>
            <a:ext cx="5160375" cy="1302208"/>
          </a:xfrm>
          <a:prstGeom prst="round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BDA15207-8E64-3D7C-BAC4-D5DE264A2211}"/>
              </a:ext>
            </a:extLst>
          </p:cNvPr>
          <p:cNvSpPr>
            <a:spLocks noGrp="1"/>
          </p:cNvSpPr>
          <p:nvPr>
            <p:ph type="body" idx="1"/>
          </p:nvPr>
        </p:nvSpPr>
        <p:spPr>
          <a:xfrm>
            <a:off x="5553294" y="2927381"/>
            <a:ext cx="5160375" cy="1080437"/>
          </a:xfrm>
          <a:noFill/>
        </p:spPr>
        <p:txBody>
          <a:bodyPr>
            <a:normAutofit/>
          </a:bodyPr>
          <a:lstStyle/>
          <a:p>
            <a:pPr marL="228600" indent="0" algn="just"/>
            <a:r>
              <a:rPr lang="en-US" sz="1600" b="0" i="0" dirty="0">
                <a:solidFill>
                  <a:srgbClr val="0D0D0D"/>
                </a:solidFill>
                <a:effectLst/>
                <a:latin typeface="+mn-lt"/>
              </a:rPr>
              <a:t>The areas hardest to reach are usually also the most economically disadvantaged, resulting in limited ability to afford or utilize electricity upon connection</a:t>
            </a:r>
            <a:r>
              <a:rPr lang="en-US" sz="1600" dirty="0">
                <a:solidFill>
                  <a:srgbClr val="0D0D0D"/>
                </a:solidFill>
                <a:latin typeface="+mn-lt"/>
              </a:rPr>
              <a:t>.</a:t>
            </a:r>
            <a:endParaRPr lang="en-US" sz="1600" b="0" i="0" dirty="0">
              <a:solidFill>
                <a:srgbClr val="0D0D0D"/>
              </a:solidFill>
              <a:effectLst/>
              <a:latin typeface="+mn-lt"/>
            </a:endParaRPr>
          </a:p>
        </p:txBody>
      </p:sp>
      <p:sp>
        <p:nvSpPr>
          <p:cNvPr id="3" name="Title 2">
            <a:extLst>
              <a:ext uri="{FF2B5EF4-FFF2-40B4-BE49-F238E27FC236}">
                <a16:creationId xmlns:a16="http://schemas.microsoft.com/office/drawing/2014/main" id="{5BF9DCDA-CFBE-FA71-DAEC-D73358D23829}"/>
              </a:ext>
            </a:extLst>
          </p:cNvPr>
          <p:cNvSpPr>
            <a:spLocks noGrp="1"/>
          </p:cNvSpPr>
          <p:nvPr>
            <p:ph type="title"/>
          </p:nvPr>
        </p:nvSpPr>
        <p:spPr>
          <a:xfrm>
            <a:off x="902594" y="604917"/>
            <a:ext cx="9672961" cy="514411"/>
          </a:xfrm>
        </p:spPr>
        <p:txBody>
          <a:bodyPr>
            <a:noAutofit/>
          </a:bodyPr>
          <a:lstStyle/>
          <a:p>
            <a:r>
              <a:rPr lang="en-US" sz="2400" dirty="0"/>
              <a:t>SECTION 2: How can energy markets and business models benefit from impact evaluations?</a:t>
            </a:r>
            <a:br>
              <a:rPr lang="en-US" sz="2400" dirty="0"/>
            </a:br>
            <a:endParaRPr lang="en-US" sz="2400" dirty="0"/>
          </a:p>
        </p:txBody>
      </p:sp>
      <p:sp>
        <p:nvSpPr>
          <p:cNvPr id="7" name="TextBox 6">
            <a:extLst>
              <a:ext uri="{FF2B5EF4-FFF2-40B4-BE49-F238E27FC236}">
                <a16:creationId xmlns:a16="http://schemas.microsoft.com/office/drawing/2014/main" id="{D0C45F42-D964-5CBA-7A6F-00E02FDC46F0}"/>
              </a:ext>
            </a:extLst>
          </p:cNvPr>
          <p:cNvSpPr txBox="1"/>
          <p:nvPr/>
        </p:nvSpPr>
        <p:spPr>
          <a:xfrm>
            <a:off x="4236348" y="3249793"/>
            <a:ext cx="1502727" cy="338554"/>
          </a:xfrm>
          <a:prstGeom prst="rect">
            <a:avLst/>
          </a:prstGeom>
          <a:noFill/>
        </p:spPr>
        <p:txBody>
          <a:bodyPr wrap="square" rtlCol="0">
            <a:spAutoFit/>
          </a:bodyPr>
          <a:lstStyle/>
          <a:p>
            <a:r>
              <a:rPr lang="fi-FI" sz="1600" b="1" dirty="0"/>
              <a:t>Challenge</a:t>
            </a:r>
            <a:endParaRPr lang="en-US" sz="1600" b="1" dirty="0"/>
          </a:p>
        </p:txBody>
      </p:sp>
      <p:sp>
        <p:nvSpPr>
          <p:cNvPr id="8" name="TextBox 7">
            <a:extLst>
              <a:ext uri="{FF2B5EF4-FFF2-40B4-BE49-F238E27FC236}">
                <a16:creationId xmlns:a16="http://schemas.microsoft.com/office/drawing/2014/main" id="{C856F5FB-6FB6-1041-33EE-72FA66A0A0F0}"/>
              </a:ext>
            </a:extLst>
          </p:cNvPr>
          <p:cNvSpPr txBox="1"/>
          <p:nvPr/>
        </p:nvSpPr>
        <p:spPr>
          <a:xfrm>
            <a:off x="4185393" y="4858315"/>
            <a:ext cx="1369158" cy="338554"/>
          </a:xfrm>
          <a:prstGeom prst="rect">
            <a:avLst/>
          </a:prstGeom>
          <a:noFill/>
        </p:spPr>
        <p:txBody>
          <a:bodyPr wrap="square" rtlCol="0">
            <a:spAutoFit/>
          </a:bodyPr>
          <a:lstStyle/>
          <a:p>
            <a:r>
              <a:rPr lang="fi-FI" sz="1600" b="1" dirty="0" err="1"/>
              <a:t>Opportunity</a:t>
            </a:r>
            <a:endParaRPr lang="fi-FI" sz="1600" b="1" dirty="0"/>
          </a:p>
        </p:txBody>
      </p:sp>
      <p:sp>
        <p:nvSpPr>
          <p:cNvPr id="6" name="TextBox 5">
            <a:extLst>
              <a:ext uri="{FF2B5EF4-FFF2-40B4-BE49-F238E27FC236}">
                <a16:creationId xmlns:a16="http://schemas.microsoft.com/office/drawing/2014/main" id="{3B6540B0-917A-D594-4B00-9D3BA3334626}"/>
              </a:ext>
            </a:extLst>
          </p:cNvPr>
          <p:cNvSpPr txBox="1"/>
          <p:nvPr/>
        </p:nvSpPr>
        <p:spPr>
          <a:xfrm>
            <a:off x="3934523" y="1276926"/>
            <a:ext cx="7601614" cy="1107996"/>
          </a:xfrm>
          <a:prstGeom prst="rect">
            <a:avLst/>
          </a:prstGeom>
          <a:solidFill>
            <a:srgbClr val="C5F0FF"/>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200" b="1" dirty="0">
                <a:latin typeface="+mj-lt"/>
              </a:rPr>
              <a:t>Electrification projects may lack economic viability unless markets can convert broader social and economic impacts into business values.</a:t>
            </a:r>
          </a:p>
        </p:txBody>
      </p:sp>
    </p:spTree>
    <p:extLst>
      <p:ext uri="{BB962C8B-B14F-4D97-AF65-F5344CB8AC3E}">
        <p14:creationId xmlns:p14="http://schemas.microsoft.com/office/powerpoint/2010/main" val="2754009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591F788-602A-5207-8EE1-43B9915BDFFE}"/>
              </a:ext>
            </a:extLst>
          </p:cNvPr>
          <p:cNvSpPr txBox="1">
            <a:spLocks noGrp="1"/>
          </p:cNvSpPr>
          <p:nvPr>
            <p:ph type="body" idx="1"/>
          </p:nvPr>
        </p:nvSpPr>
        <p:spPr>
          <a:xfrm>
            <a:off x="478741" y="2506355"/>
            <a:ext cx="11090050" cy="3660962"/>
          </a:xfrm>
          <a:prstGeom prst="rect">
            <a:avLst/>
          </a:prstGeom>
          <a:noFill/>
        </p:spPr>
        <p:txBody>
          <a:bodyPr wrap="square" rtlCol="0">
            <a:spAutoFit/>
          </a:bodyPr>
          <a:lstStyle/>
          <a:p>
            <a:r>
              <a:rPr lang="en-US" sz="2000" b="1" i="0" dirty="0">
                <a:solidFill>
                  <a:srgbClr val="0D0D0D"/>
                </a:solidFill>
                <a:effectLst/>
                <a:latin typeface="+mj-lt"/>
              </a:rPr>
              <a:t>Monitoring, evaluating and reporting </a:t>
            </a:r>
            <a:r>
              <a:rPr lang="en-US" sz="2000" b="0" i="0" dirty="0">
                <a:solidFill>
                  <a:srgbClr val="0D0D0D"/>
                </a:solidFill>
                <a:effectLst/>
                <a:latin typeface="+mj-lt"/>
              </a:rPr>
              <a:t>the diverse </a:t>
            </a:r>
            <a:r>
              <a:rPr lang="en-US" sz="2000" b="1" i="0" dirty="0">
                <a:solidFill>
                  <a:srgbClr val="0D0D0D"/>
                </a:solidFill>
                <a:effectLst/>
                <a:latin typeface="+mj-lt"/>
              </a:rPr>
              <a:t>impacts of electrification </a:t>
            </a:r>
            <a:r>
              <a:rPr lang="en-US" sz="2000" b="0" i="0" dirty="0">
                <a:solidFill>
                  <a:srgbClr val="0D0D0D"/>
                </a:solidFill>
                <a:effectLst/>
                <a:latin typeface="+mj-lt"/>
              </a:rPr>
              <a:t>projects is essential</a:t>
            </a:r>
          </a:p>
          <a:p>
            <a:endParaRPr lang="en-US" sz="2000" b="0" i="0" dirty="0">
              <a:solidFill>
                <a:srgbClr val="0D0D0D"/>
              </a:solidFill>
              <a:effectLst/>
              <a:latin typeface="+mj-lt"/>
            </a:endParaRPr>
          </a:p>
          <a:p>
            <a:pPr marL="285750" lvl="4" indent="-285750">
              <a:buFont typeface="Arial" panose="020B0604020202020204" pitchFamily="34" charset="0"/>
              <a:buChar char="•"/>
            </a:pPr>
            <a:r>
              <a:rPr lang="en-US" sz="2000" dirty="0">
                <a:solidFill>
                  <a:srgbClr val="0D0D0D"/>
                </a:solidFill>
                <a:latin typeface="+mj-lt"/>
              </a:rPr>
              <a:t>To c</a:t>
            </a:r>
            <a:r>
              <a:rPr lang="en-US" sz="2000" b="0" i="0" dirty="0">
                <a:solidFill>
                  <a:srgbClr val="0D0D0D"/>
                </a:solidFill>
                <a:effectLst/>
                <a:latin typeface="+mj-lt"/>
              </a:rPr>
              <a:t>apture system-wide costs and benefits, unlocking the potential of </a:t>
            </a:r>
            <a:r>
              <a:rPr lang="en-US" sz="2000" b="1" i="0" dirty="0">
                <a:solidFill>
                  <a:srgbClr val="0D0D0D"/>
                </a:solidFill>
                <a:effectLst/>
                <a:latin typeface="+mj-lt"/>
              </a:rPr>
              <a:t>innovative business models and technology developments.</a:t>
            </a:r>
          </a:p>
          <a:p>
            <a:pPr marL="285750" lvl="4" indent="-285750">
              <a:buFont typeface="Arial" panose="020B0604020202020204" pitchFamily="34" charset="0"/>
              <a:buChar char="•"/>
            </a:pPr>
            <a:r>
              <a:rPr lang="en-US" sz="2000" i="0" dirty="0">
                <a:solidFill>
                  <a:srgbClr val="0D0D0D"/>
                </a:solidFill>
                <a:effectLst/>
                <a:latin typeface="+mj-lt"/>
              </a:rPr>
              <a:t>To understand </a:t>
            </a:r>
            <a:r>
              <a:rPr lang="en-US" sz="2000" b="1" i="0" dirty="0">
                <a:solidFill>
                  <a:srgbClr val="0D0D0D"/>
                </a:solidFill>
                <a:effectLst/>
                <a:latin typeface="+mj-lt"/>
              </a:rPr>
              <a:t>innovative policy </a:t>
            </a:r>
            <a:r>
              <a:rPr lang="en-US" sz="2000" i="0" dirty="0">
                <a:solidFill>
                  <a:srgbClr val="0D0D0D"/>
                </a:solidFill>
                <a:effectLst/>
                <a:latin typeface="+mj-lt"/>
              </a:rPr>
              <a:t>design through which new market players can deliver accessible and aﬀordable energy goods and services to underserved communities.</a:t>
            </a:r>
          </a:p>
          <a:p>
            <a:pPr marL="285750" lvl="4" indent="-285750">
              <a:buFont typeface="Arial" panose="020B0604020202020204" pitchFamily="34" charset="0"/>
              <a:buChar char="•"/>
            </a:pPr>
            <a:r>
              <a:rPr lang="en-US" sz="2000" dirty="0">
                <a:solidFill>
                  <a:srgbClr val="0D0D0D"/>
                </a:solidFill>
                <a:latin typeface="+mj-lt"/>
              </a:rPr>
              <a:t>T</a:t>
            </a:r>
            <a:r>
              <a:rPr lang="en-US" sz="2000" b="0" i="0" dirty="0">
                <a:solidFill>
                  <a:srgbClr val="0D0D0D"/>
                </a:solidFill>
                <a:effectLst/>
                <a:latin typeface="+mj-lt"/>
              </a:rPr>
              <a:t>o demonstrate the </a:t>
            </a:r>
            <a:r>
              <a:rPr lang="en-US" sz="2000" b="1" i="0" dirty="0">
                <a:solidFill>
                  <a:srgbClr val="0D0D0D"/>
                </a:solidFill>
                <a:effectLst/>
                <a:latin typeface="+mj-lt"/>
              </a:rPr>
              <a:t>effectiveness</a:t>
            </a:r>
            <a:r>
              <a:rPr lang="en-US" sz="2000" b="0" i="0" dirty="0">
                <a:solidFill>
                  <a:srgbClr val="0D0D0D"/>
                </a:solidFill>
                <a:effectLst/>
                <a:latin typeface="+mj-lt"/>
              </a:rPr>
              <a:t> of certain </a:t>
            </a:r>
            <a:r>
              <a:rPr lang="en-US" sz="2000" b="1" i="0" dirty="0">
                <a:solidFill>
                  <a:srgbClr val="0D0D0D"/>
                </a:solidFill>
                <a:effectLst/>
                <a:latin typeface="+mj-lt"/>
              </a:rPr>
              <a:t>instruments, </a:t>
            </a:r>
            <a:r>
              <a:rPr lang="en-US" sz="2000" b="0" i="0" dirty="0">
                <a:solidFill>
                  <a:srgbClr val="0D0D0D"/>
                </a:solidFill>
                <a:effectLst/>
                <a:latin typeface="+mj-lt"/>
              </a:rPr>
              <a:t>such as innovative financing mechanisms that tie funding to concrete results.</a:t>
            </a:r>
          </a:p>
          <a:p>
            <a:pPr marL="285750" lvl="4" indent="-285750">
              <a:buFont typeface="Arial" panose="020B0604020202020204" pitchFamily="34" charset="0"/>
              <a:buChar char="•"/>
            </a:pPr>
            <a:r>
              <a:rPr lang="en-US" sz="2000" b="0" i="0" dirty="0">
                <a:solidFill>
                  <a:srgbClr val="0D0D0D"/>
                </a:solidFill>
                <a:effectLst/>
                <a:latin typeface="+mj-lt"/>
              </a:rPr>
              <a:t>To enable </a:t>
            </a:r>
            <a:r>
              <a:rPr lang="en-US" sz="2000" b="1" i="0" dirty="0">
                <a:solidFill>
                  <a:srgbClr val="0D0D0D"/>
                </a:solidFill>
                <a:effectLst/>
                <a:latin typeface="+mj-lt"/>
              </a:rPr>
              <a:t>rewarding </a:t>
            </a:r>
            <a:r>
              <a:rPr lang="en-US" sz="2000" b="0" i="0" dirty="0">
                <a:solidFill>
                  <a:srgbClr val="0D0D0D"/>
                </a:solidFill>
                <a:effectLst/>
                <a:latin typeface="+mj-lt"/>
              </a:rPr>
              <a:t>high impact firms for achieving </a:t>
            </a:r>
            <a:r>
              <a:rPr lang="en-US" sz="2000" b="1" i="0" dirty="0">
                <a:solidFill>
                  <a:srgbClr val="0D0D0D"/>
                </a:solidFill>
                <a:effectLst/>
                <a:latin typeface="+mj-lt"/>
              </a:rPr>
              <a:t>social results</a:t>
            </a:r>
            <a:r>
              <a:rPr lang="en-US" sz="2000" b="0" i="0" dirty="0">
                <a:solidFill>
                  <a:srgbClr val="0D0D0D"/>
                </a:solidFill>
                <a:effectLst/>
                <a:latin typeface="+mj-lt"/>
              </a:rPr>
              <a:t>. </a:t>
            </a:r>
          </a:p>
          <a:p>
            <a:pPr marL="0" lvl="4" indent="0">
              <a:buNone/>
            </a:pPr>
            <a:endParaRPr lang="en-US" sz="1600" b="1" i="0" dirty="0">
              <a:solidFill>
                <a:srgbClr val="0D0D0D"/>
              </a:solidFill>
              <a:effectLst/>
              <a:latin typeface="+mj-lt"/>
            </a:endParaRPr>
          </a:p>
        </p:txBody>
      </p:sp>
      <p:sp>
        <p:nvSpPr>
          <p:cNvPr id="7" name="TextBox 6">
            <a:extLst>
              <a:ext uri="{FF2B5EF4-FFF2-40B4-BE49-F238E27FC236}">
                <a16:creationId xmlns:a16="http://schemas.microsoft.com/office/drawing/2014/main" id="{4AB0C184-C58A-8EBC-1DDC-29CE4801EC42}"/>
              </a:ext>
            </a:extLst>
          </p:cNvPr>
          <p:cNvSpPr txBox="1"/>
          <p:nvPr/>
        </p:nvSpPr>
        <p:spPr>
          <a:xfrm>
            <a:off x="592485" y="1542048"/>
            <a:ext cx="4944032" cy="707886"/>
          </a:xfrm>
          <a:prstGeom prst="rect">
            <a:avLst/>
          </a:prstGeom>
          <a:noFill/>
          <a:ln>
            <a:noFill/>
          </a:ln>
        </p:spPr>
        <p:txBody>
          <a:bodyPr wrap="square">
            <a:spAutoFit/>
          </a:bodyPr>
          <a:lstStyle/>
          <a:p>
            <a:r>
              <a:rPr lang="en-US" sz="2000" b="1" dirty="0">
                <a:solidFill>
                  <a:srgbClr val="0D0D0D"/>
                </a:solidFill>
                <a:latin typeface="+mj-lt"/>
              </a:rPr>
              <a:t>E</a:t>
            </a:r>
            <a:r>
              <a:rPr lang="en-US" sz="2000" b="1" i="0" dirty="0">
                <a:solidFill>
                  <a:srgbClr val="0D0D0D"/>
                </a:solidFill>
                <a:effectLst/>
                <a:latin typeface="+mj-lt"/>
              </a:rPr>
              <a:t>nergy market is undergoing a paradigm shift…</a:t>
            </a:r>
            <a:endParaRPr lang="en-US" sz="2000" b="1" dirty="0"/>
          </a:p>
        </p:txBody>
      </p:sp>
      <p:sp>
        <p:nvSpPr>
          <p:cNvPr id="10" name="TextBox 9">
            <a:extLst>
              <a:ext uri="{FF2B5EF4-FFF2-40B4-BE49-F238E27FC236}">
                <a16:creationId xmlns:a16="http://schemas.microsoft.com/office/drawing/2014/main" id="{1A8C1132-6A0A-B17C-444E-F6B9F3AB904F}"/>
              </a:ext>
            </a:extLst>
          </p:cNvPr>
          <p:cNvSpPr txBox="1"/>
          <p:nvPr/>
        </p:nvSpPr>
        <p:spPr>
          <a:xfrm>
            <a:off x="6268488" y="1457776"/>
            <a:ext cx="5478464" cy="707886"/>
          </a:xfrm>
          <a:prstGeom prst="rect">
            <a:avLst/>
          </a:prstGeom>
          <a:noFill/>
          <a:ln>
            <a:noFill/>
          </a:ln>
        </p:spPr>
        <p:txBody>
          <a:bodyPr wrap="square">
            <a:spAutoFit/>
          </a:bodyPr>
          <a:lstStyle/>
          <a:p>
            <a:r>
              <a:rPr lang="en-US" sz="2000" b="1" dirty="0">
                <a:solidFill>
                  <a:srgbClr val="0D0D0D"/>
                </a:solidFill>
                <a:latin typeface="+mj-lt"/>
              </a:rPr>
              <a:t>F</a:t>
            </a:r>
            <a:r>
              <a:rPr lang="en-US" sz="2000" b="1" dirty="0"/>
              <a:t>rontier impact evaluation enables market change and guides energy policy.</a:t>
            </a:r>
            <a:endParaRPr lang="en-US" sz="2000" dirty="0"/>
          </a:p>
        </p:txBody>
      </p:sp>
      <p:sp>
        <p:nvSpPr>
          <p:cNvPr id="14" name="Arrow: Right 13">
            <a:extLst>
              <a:ext uri="{FF2B5EF4-FFF2-40B4-BE49-F238E27FC236}">
                <a16:creationId xmlns:a16="http://schemas.microsoft.com/office/drawing/2014/main" id="{D70745F7-A9E0-48FB-A01F-24E36C9CE2DE}"/>
              </a:ext>
            </a:extLst>
          </p:cNvPr>
          <p:cNvSpPr/>
          <p:nvPr/>
        </p:nvSpPr>
        <p:spPr>
          <a:xfrm>
            <a:off x="5381393" y="1718988"/>
            <a:ext cx="559485" cy="2649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2">
            <a:extLst>
              <a:ext uri="{FF2B5EF4-FFF2-40B4-BE49-F238E27FC236}">
                <a16:creationId xmlns:a16="http://schemas.microsoft.com/office/drawing/2014/main" id="{FBF599AF-5A8A-293D-27A5-0E9FF0CE7AC4}"/>
              </a:ext>
            </a:extLst>
          </p:cNvPr>
          <p:cNvSpPr txBox="1">
            <a:spLocks/>
          </p:cNvSpPr>
          <p:nvPr/>
        </p:nvSpPr>
        <p:spPr>
          <a:xfrm>
            <a:off x="824654" y="597690"/>
            <a:ext cx="9672961" cy="514411"/>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2400" dirty="0"/>
              <a:t>SECTION 2: How can energy markets and business models benefit from impact evaluations?</a:t>
            </a:r>
            <a:br>
              <a:rPr lang="en-US" sz="2400" dirty="0"/>
            </a:br>
            <a:endParaRPr lang="en-US" sz="2400" dirty="0"/>
          </a:p>
        </p:txBody>
      </p:sp>
    </p:spTree>
    <p:extLst>
      <p:ext uri="{BB962C8B-B14F-4D97-AF65-F5344CB8AC3E}">
        <p14:creationId xmlns:p14="http://schemas.microsoft.com/office/powerpoint/2010/main" val="2494463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5FCDF6-E56E-CA1D-23DE-98E89BEB00DF}"/>
              </a:ext>
            </a:extLst>
          </p:cNvPr>
          <p:cNvSpPr>
            <a:spLocks noGrp="1"/>
          </p:cNvSpPr>
          <p:nvPr>
            <p:ph type="body" idx="1"/>
          </p:nvPr>
        </p:nvSpPr>
        <p:spPr>
          <a:xfrm>
            <a:off x="628837" y="1253331"/>
            <a:ext cx="11066977" cy="5054336"/>
          </a:xfrm>
        </p:spPr>
        <p:txBody>
          <a:bodyPr>
            <a:noAutofit/>
          </a:bodyPr>
          <a:lstStyle/>
          <a:p>
            <a:r>
              <a:rPr lang="fi-FI" sz="2000" b="1" dirty="0">
                <a:latin typeface="+mj-lt"/>
              </a:rPr>
              <a:t>3.1. </a:t>
            </a:r>
            <a:r>
              <a:rPr lang="fi-FI" sz="2000" b="1" dirty="0" err="1">
                <a:latin typeface="+mj-lt"/>
              </a:rPr>
              <a:t>Preparing</a:t>
            </a:r>
            <a:r>
              <a:rPr lang="fi-FI" sz="2000" b="1" dirty="0">
                <a:latin typeface="+mj-lt"/>
              </a:rPr>
              <a:t> for an </a:t>
            </a:r>
            <a:r>
              <a:rPr lang="fi-FI" sz="2000" b="1" dirty="0" err="1">
                <a:latin typeface="+mj-lt"/>
              </a:rPr>
              <a:t>evaluation</a:t>
            </a:r>
            <a:endParaRPr lang="fi-FI" sz="2000" b="1" dirty="0">
              <a:latin typeface="+mj-lt"/>
            </a:endParaRPr>
          </a:p>
          <a:p>
            <a:endParaRPr lang="fi-FI" sz="1800" dirty="0">
              <a:latin typeface="+mj-lt"/>
            </a:endParaRPr>
          </a:p>
          <a:p>
            <a:pPr marL="685800" indent="-457200">
              <a:buAutoNum type="arabicPeriod"/>
            </a:pPr>
            <a:r>
              <a:rPr lang="en-US" sz="1800" dirty="0">
                <a:latin typeface="+mj-lt"/>
              </a:rPr>
              <a:t>Define the</a:t>
            </a:r>
            <a:r>
              <a:rPr lang="en-US" sz="1800" b="1" dirty="0">
                <a:latin typeface="+mj-lt"/>
              </a:rPr>
              <a:t> program’s outcome variables </a:t>
            </a:r>
            <a:r>
              <a:rPr lang="en-US" sz="1800" dirty="0">
                <a:latin typeface="+mj-lt"/>
              </a:rPr>
              <a:t>of interest</a:t>
            </a:r>
          </a:p>
          <a:p>
            <a:pPr marL="685800" indent="-457200">
              <a:buAutoNum type="arabicPeriod"/>
            </a:pPr>
            <a:r>
              <a:rPr lang="en-US" sz="1800" dirty="0">
                <a:latin typeface="+mj-lt"/>
              </a:rPr>
              <a:t>Formulate a </a:t>
            </a:r>
            <a:r>
              <a:rPr lang="en-US" sz="1800" b="1" dirty="0">
                <a:latin typeface="+mj-lt"/>
              </a:rPr>
              <a:t>theory of change </a:t>
            </a:r>
            <a:r>
              <a:rPr lang="en-US" sz="1800" dirty="0">
                <a:latin typeface="+mj-lt"/>
              </a:rPr>
              <a:t>that outlines how the project is supposed to achieve the intended results</a:t>
            </a:r>
          </a:p>
          <a:p>
            <a:pPr marL="685800" indent="-457200">
              <a:buAutoNum type="arabicPeriod"/>
            </a:pPr>
            <a:r>
              <a:rPr lang="en-US" sz="1800" dirty="0">
                <a:latin typeface="+mj-lt"/>
              </a:rPr>
              <a:t>Depict the theory of change in a </a:t>
            </a:r>
            <a:r>
              <a:rPr lang="en-US" sz="1800" b="1" dirty="0">
                <a:latin typeface="+mj-lt"/>
              </a:rPr>
              <a:t>results chain </a:t>
            </a:r>
            <a:r>
              <a:rPr lang="en-US" sz="1800" dirty="0">
                <a:latin typeface="+mj-lt"/>
              </a:rPr>
              <a:t>(also called a logic model)</a:t>
            </a:r>
          </a:p>
          <a:p>
            <a:pPr marL="685800" indent="-457200">
              <a:buAutoNum type="arabicPeriod"/>
            </a:pPr>
            <a:r>
              <a:rPr lang="en-US" sz="1800" dirty="0">
                <a:latin typeface="+mj-lt"/>
              </a:rPr>
              <a:t>Specify </a:t>
            </a:r>
            <a:r>
              <a:rPr lang="en-US" sz="1800" b="1" dirty="0">
                <a:latin typeface="+mj-lt"/>
              </a:rPr>
              <a:t>evaluation questions </a:t>
            </a:r>
          </a:p>
          <a:p>
            <a:pPr marL="685800" indent="-457200">
              <a:buAutoNum type="arabicPeriod"/>
            </a:pPr>
            <a:r>
              <a:rPr lang="en-US" sz="1800" dirty="0">
                <a:latin typeface="+mj-lt"/>
              </a:rPr>
              <a:t>Select performance </a:t>
            </a:r>
            <a:r>
              <a:rPr lang="en-US" sz="1800" b="1" dirty="0">
                <a:latin typeface="+mj-lt"/>
              </a:rPr>
              <a:t>indicators</a:t>
            </a:r>
            <a:r>
              <a:rPr lang="en-US" sz="1800" dirty="0">
                <a:latin typeface="+mj-lt"/>
              </a:rPr>
              <a:t> for monitoring and evaluation</a:t>
            </a:r>
          </a:p>
          <a:p>
            <a:pPr marL="228600" indent="0"/>
            <a:endParaRPr lang="en-US" sz="1800" dirty="0">
              <a:latin typeface="+mj-lt"/>
            </a:endParaRPr>
          </a:p>
          <a:p>
            <a:pPr marL="230400" indent="0"/>
            <a:r>
              <a:rPr lang="en-US" sz="1800" b="0" dirty="0">
                <a:solidFill>
                  <a:srgbClr val="0D0D0D"/>
                </a:solidFill>
                <a:effectLst/>
                <a:latin typeface="+mj-lt"/>
              </a:rPr>
              <a:t>After completing these steps, the next key decision is selecting methods to estimate the program's impact on outcomes, discussed in later chapters.</a:t>
            </a:r>
          </a:p>
          <a:p>
            <a:pPr marL="230400" indent="0"/>
            <a:endParaRPr lang="en-US" sz="1800" dirty="0">
              <a:solidFill>
                <a:srgbClr val="0D0D0D"/>
              </a:solidFill>
              <a:latin typeface="+mj-lt"/>
            </a:endParaRPr>
          </a:p>
          <a:p>
            <a:pPr marL="230400" indent="0"/>
            <a:r>
              <a:rPr lang="en-US" sz="1600" b="1" i="1" dirty="0">
                <a:solidFill>
                  <a:srgbClr val="0D0D0D"/>
                </a:solidFill>
                <a:effectLst/>
                <a:latin typeface="+mj-lt"/>
              </a:rPr>
              <a:t>Note: The order of the steps is flexible, allowing for revisiting earlier stages or going back and forth, especially if unforeseen issues arise at later steps.</a:t>
            </a:r>
            <a:endParaRPr lang="en-US" sz="1600" b="1" i="1" dirty="0">
              <a:latin typeface="+mj-lt"/>
            </a:endParaRPr>
          </a:p>
          <a:p>
            <a:pPr marL="230400" indent="0"/>
            <a:endParaRPr lang="en-US" sz="1600" dirty="0">
              <a:latin typeface="+mj-lt"/>
            </a:endParaRPr>
          </a:p>
        </p:txBody>
      </p:sp>
      <p:sp>
        <p:nvSpPr>
          <p:cNvPr id="3" name="Title 2">
            <a:extLst>
              <a:ext uri="{FF2B5EF4-FFF2-40B4-BE49-F238E27FC236}">
                <a16:creationId xmlns:a16="http://schemas.microsoft.com/office/drawing/2014/main" id="{0C961AEB-7C4A-5C37-E6FB-534969C5EEF0}"/>
              </a:ext>
            </a:extLst>
          </p:cNvPr>
          <p:cNvSpPr>
            <a:spLocks noGrp="1"/>
          </p:cNvSpPr>
          <p:nvPr>
            <p:ph type="title"/>
          </p:nvPr>
        </p:nvSpPr>
        <p:spPr/>
        <p:txBody>
          <a:bodyPr>
            <a:normAutofit/>
          </a:bodyPr>
          <a:lstStyle/>
          <a:p>
            <a:r>
              <a:rPr lang="en-US" sz="2400" dirty="0"/>
              <a:t>SECTION </a:t>
            </a:r>
            <a:r>
              <a:rPr lang="fi-FI" sz="2400" dirty="0">
                <a:solidFill>
                  <a:schemeClr val="bg1"/>
                </a:solidFill>
              </a:rPr>
              <a:t>3: </a:t>
            </a:r>
            <a:r>
              <a:rPr lang="en-GB" sz="2400" b="1" dirty="0">
                <a:solidFill>
                  <a:schemeClr val="bg1"/>
                </a:solidFill>
                <a:cs typeface="Assistant Light"/>
              </a:rPr>
              <a:t>How to conduct and impact evaluation</a:t>
            </a:r>
            <a:endParaRPr lang="en-US" sz="2400">
              <a:solidFill>
                <a:schemeClr val="bg1"/>
              </a:solidFill>
            </a:endParaRPr>
          </a:p>
        </p:txBody>
      </p:sp>
    </p:spTree>
    <p:extLst>
      <p:ext uri="{BB962C8B-B14F-4D97-AF65-F5344CB8AC3E}">
        <p14:creationId xmlns:p14="http://schemas.microsoft.com/office/powerpoint/2010/main" val="46452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C9771B1-D3F8-7D36-B4FA-B76AB098684F}"/>
              </a:ext>
            </a:extLst>
          </p:cNvPr>
          <p:cNvSpPr>
            <a:spLocks noGrp="1"/>
          </p:cNvSpPr>
          <p:nvPr>
            <p:ph type="body" idx="1"/>
          </p:nvPr>
        </p:nvSpPr>
        <p:spPr/>
        <p:txBody>
          <a:bodyPr>
            <a:normAutofit fontScale="85000" lnSpcReduction="20000"/>
          </a:bodyPr>
          <a:lstStyle/>
          <a:p>
            <a:pPr marL="228600" indent="0"/>
            <a:r>
              <a:rPr lang="en-US" b="1" dirty="0"/>
              <a:t>Step 1</a:t>
            </a:r>
            <a:r>
              <a:rPr lang="en-US" dirty="0"/>
              <a:t>: Define the</a:t>
            </a:r>
            <a:r>
              <a:rPr lang="en-US" b="1" dirty="0"/>
              <a:t> program’s outcome variables </a:t>
            </a:r>
            <a:r>
              <a:rPr lang="en-US" dirty="0"/>
              <a:t>of interest.</a:t>
            </a:r>
          </a:p>
          <a:p>
            <a:endParaRPr lang="en-US" b="1" dirty="0">
              <a:solidFill>
                <a:schemeClr val="tx1"/>
              </a:solidFill>
              <a:latin typeface="+mn-lt"/>
              <a:cs typeface="Assistant Light"/>
            </a:endParaRPr>
          </a:p>
          <a:p>
            <a:pPr marL="230400" indent="0"/>
            <a:r>
              <a:rPr lang="en-US" dirty="0">
                <a:solidFill>
                  <a:schemeClr val="tx1"/>
                </a:solidFill>
                <a:latin typeface="+mn-lt"/>
                <a:cs typeface="Assistant Light"/>
              </a:rPr>
              <a:t>The outcome variables selected will be used to determine whether or not a given program or reform is successful.</a:t>
            </a:r>
          </a:p>
          <a:p>
            <a:pPr marL="230400" indent="0"/>
            <a:r>
              <a:rPr lang="en-US" dirty="0">
                <a:latin typeface="+mn-lt"/>
              </a:rPr>
              <a:t>To define outcome variables it is needed that the project (or program or policy) is clearly defined.</a:t>
            </a:r>
          </a:p>
          <a:p>
            <a:endParaRPr lang="en-US" b="1" dirty="0">
              <a:solidFill>
                <a:schemeClr val="tx1"/>
              </a:solidFill>
              <a:latin typeface="+mn-lt"/>
              <a:cs typeface="Assistant Light"/>
            </a:endParaRPr>
          </a:p>
          <a:p>
            <a:r>
              <a:rPr lang="en-US" b="1" dirty="0">
                <a:solidFill>
                  <a:schemeClr val="tx1"/>
                </a:solidFill>
                <a:latin typeface="+mn-lt"/>
                <a:cs typeface="Assistant Light"/>
              </a:rPr>
              <a:t>Step 2:</a:t>
            </a:r>
            <a:r>
              <a:rPr lang="en-US" sz="2400" b="1" dirty="0">
                <a:solidFill>
                  <a:schemeClr val="tx1"/>
                </a:solidFill>
                <a:latin typeface="+mn-lt"/>
                <a:cs typeface="Assistant Light"/>
              </a:rPr>
              <a:t> </a:t>
            </a:r>
            <a:r>
              <a:rPr lang="en-US" dirty="0"/>
              <a:t>Formulate a </a:t>
            </a:r>
            <a:r>
              <a:rPr lang="en-US" b="1" dirty="0"/>
              <a:t>theory of change </a:t>
            </a:r>
          </a:p>
          <a:p>
            <a:pPr marL="230400" indent="0"/>
            <a:r>
              <a:rPr lang="en-US" dirty="0">
                <a:latin typeface="+mn-lt"/>
              </a:rPr>
              <a:t>Theory of change can be described as “the central mechanism by which change comes about for individuals, groups, and communities” [Funnell and Rogers, 2011]</a:t>
            </a:r>
          </a:p>
          <a:p>
            <a:pPr marL="230400" indent="0"/>
            <a:r>
              <a:rPr lang="en-US" sz="2400" dirty="0">
                <a:effectLst/>
                <a:latin typeface="+mn-lt"/>
                <a:ea typeface="Calibri" panose="020F0502020204030204" pitchFamily="34" charset="0"/>
                <a:cs typeface="Arial" panose="020B0604020202020204" pitchFamily="34" charset="0"/>
              </a:rPr>
              <a:t>It should </a:t>
            </a:r>
            <a:r>
              <a:rPr lang="en-US" dirty="0">
                <a:latin typeface="+mn-lt"/>
                <a:ea typeface="Calibri" panose="020F0502020204030204" pitchFamily="34" charset="0"/>
                <a:cs typeface="Arial" panose="020B0604020202020204" pitchFamily="34" charset="0"/>
              </a:rPr>
              <a:t>answer the following question: </a:t>
            </a:r>
            <a:r>
              <a:rPr lang="en-US" sz="2400" dirty="0">
                <a:effectLst/>
                <a:latin typeface="+mn-lt"/>
                <a:ea typeface="Calibri" panose="020F0502020204030204" pitchFamily="34" charset="0"/>
                <a:cs typeface="Arial" panose="020B0604020202020204" pitchFamily="34" charset="0"/>
              </a:rPr>
              <a:t>What is the causal impact of the project (P) on the outcome variables?</a:t>
            </a:r>
          </a:p>
          <a:p>
            <a:endParaRPr lang="en-US" dirty="0">
              <a:latin typeface="+mn-lt"/>
            </a:endParaRPr>
          </a:p>
          <a:p>
            <a:r>
              <a:rPr lang="en-US" dirty="0">
                <a:latin typeface="+mn-lt"/>
              </a:rPr>
              <a:t>A tool used to display, displays the theory in a diagram is the results chain.</a:t>
            </a:r>
          </a:p>
        </p:txBody>
      </p:sp>
      <p:sp>
        <p:nvSpPr>
          <p:cNvPr id="7" name="Title 2">
            <a:extLst>
              <a:ext uri="{FF2B5EF4-FFF2-40B4-BE49-F238E27FC236}">
                <a16:creationId xmlns:a16="http://schemas.microsoft.com/office/drawing/2014/main" id="{13076E99-2306-34BD-00D8-BB08A086E541}"/>
              </a:ext>
            </a:extLst>
          </p:cNvPr>
          <p:cNvSpPr>
            <a:spLocks noGrp="1"/>
          </p:cNvSpPr>
          <p:nvPr>
            <p:ph type="title"/>
          </p:nvPr>
        </p:nvSpPr>
        <p:spPr>
          <a:xfrm>
            <a:off x="838200" y="454025"/>
            <a:ext cx="9672638" cy="514350"/>
          </a:xfrm>
        </p:spPr>
        <p:txBody>
          <a:bodyPr>
            <a:normAutofit/>
          </a:bodyPr>
          <a:lstStyle/>
          <a:p>
            <a:r>
              <a:rPr lang="en-US" sz="2400" dirty="0"/>
              <a:t>SECTION</a:t>
            </a:r>
            <a:r>
              <a:rPr lang="fi-FI" sz="2400" dirty="0"/>
              <a:t> </a:t>
            </a:r>
            <a:r>
              <a:rPr lang="fi-FI" sz="2400" dirty="0">
                <a:solidFill>
                  <a:schemeClr val="bg1"/>
                </a:solidFill>
              </a:rPr>
              <a:t>3: </a:t>
            </a:r>
            <a:r>
              <a:rPr lang="en-GB" sz="2400" b="1" dirty="0">
                <a:solidFill>
                  <a:schemeClr val="bg1"/>
                </a:solidFill>
                <a:cs typeface="Assistant Light"/>
              </a:rPr>
              <a:t>How to conduct and impact evaluation</a:t>
            </a:r>
            <a:endParaRPr lang="en-US" sz="2400">
              <a:solidFill>
                <a:schemeClr val="bg1"/>
              </a:solidFill>
            </a:endParaRPr>
          </a:p>
        </p:txBody>
      </p:sp>
    </p:spTree>
    <p:extLst>
      <p:ext uri="{BB962C8B-B14F-4D97-AF65-F5344CB8AC3E}">
        <p14:creationId xmlns:p14="http://schemas.microsoft.com/office/powerpoint/2010/main" val="365738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2AA99-4834-1689-E879-F80D00D4596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6677B28-94E7-CC5E-CEBF-F7330700870A}"/>
              </a:ext>
            </a:extLst>
          </p:cNvPr>
          <p:cNvSpPr>
            <a:spLocks noGrp="1"/>
          </p:cNvSpPr>
          <p:nvPr>
            <p:ph type="body" idx="1"/>
          </p:nvPr>
        </p:nvSpPr>
        <p:spPr>
          <a:xfrm>
            <a:off x="123052" y="1061856"/>
            <a:ext cx="11012583" cy="5526069"/>
          </a:xfrm>
        </p:spPr>
        <p:txBody>
          <a:bodyPr>
            <a:normAutofit/>
          </a:bodyPr>
          <a:lstStyle/>
          <a:p>
            <a:pPr>
              <a:lnSpc>
                <a:spcPct val="150000"/>
              </a:lnSpc>
            </a:pPr>
            <a:r>
              <a:rPr lang="en-US" sz="2200" b="1" dirty="0">
                <a:solidFill>
                  <a:schemeClr val="tx1"/>
                </a:solidFill>
                <a:latin typeface="+mn-lt"/>
                <a:cs typeface="Assistant Light"/>
              </a:rPr>
              <a:t>Step 3. </a:t>
            </a:r>
            <a:r>
              <a:rPr lang="en-US" sz="2200" dirty="0">
                <a:solidFill>
                  <a:schemeClr val="tx1"/>
                </a:solidFill>
                <a:latin typeface="+mn-lt"/>
                <a:cs typeface="Assistant Light"/>
              </a:rPr>
              <a:t>Depict a theory of change in a </a:t>
            </a:r>
            <a:r>
              <a:rPr lang="en-US" sz="2200" b="1" dirty="0">
                <a:solidFill>
                  <a:schemeClr val="tx1"/>
                </a:solidFill>
                <a:latin typeface="+mn-lt"/>
                <a:cs typeface="Assistant Light"/>
              </a:rPr>
              <a:t>results chain </a:t>
            </a:r>
            <a:r>
              <a:rPr lang="en-US" sz="2200" dirty="0">
                <a:solidFill>
                  <a:schemeClr val="tx1"/>
                </a:solidFill>
                <a:latin typeface="+mn-lt"/>
                <a:cs typeface="Assistant Light"/>
              </a:rPr>
              <a:t>(logic model) </a:t>
            </a:r>
            <a:endParaRPr lang="en-US" sz="2100" dirty="0">
              <a:solidFill>
                <a:schemeClr val="tx1"/>
              </a:solidFill>
              <a:latin typeface="+mn-lt"/>
              <a:cs typeface="Assistant Light"/>
            </a:endParaRPr>
          </a:p>
          <a:p>
            <a:pPr>
              <a:lnSpc>
                <a:spcPct val="150000"/>
              </a:lnSpc>
            </a:pPr>
            <a:r>
              <a:rPr lang="en-US" sz="2100" b="1" dirty="0">
                <a:solidFill>
                  <a:schemeClr val="tx1"/>
                </a:solidFill>
                <a:latin typeface="+mn-lt"/>
                <a:cs typeface="Assistant Light"/>
              </a:rPr>
              <a:t>Results chain</a:t>
            </a:r>
          </a:p>
          <a:p>
            <a:pPr>
              <a:lnSpc>
                <a:spcPct val="150000"/>
              </a:lnSpc>
            </a:pPr>
            <a:endParaRPr lang="en-US" b="1" dirty="0">
              <a:solidFill>
                <a:schemeClr val="tx1"/>
              </a:solidFill>
              <a:latin typeface="+mn-lt"/>
              <a:cs typeface="Assistant Light"/>
            </a:endParaRPr>
          </a:p>
          <a:p>
            <a:pPr>
              <a:lnSpc>
                <a:spcPct val="150000"/>
              </a:lnSpc>
            </a:pPr>
            <a:endParaRPr lang="en-US" sz="2400" b="1" dirty="0">
              <a:solidFill>
                <a:schemeClr val="tx1"/>
              </a:solidFill>
              <a:latin typeface="+mn-lt"/>
              <a:cs typeface="Assistant Light"/>
            </a:endParaRPr>
          </a:p>
          <a:p>
            <a:pPr>
              <a:lnSpc>
                <a:spcPct val="150000"/>
              </a:lnSpc>
            </a:pPr>
            <a:r>
              <a:rPr lang="en-US" b="1" dirty="0">
                <a:solidFill>
                  <a:schemeClr val="tx1"/>
                </a:solidFill>
                <a:latin typeface="+mn-lt"/>
                <a:cs typeface="Assistant Light"/>
              </a:rPr>
              <a:t> </a:t>
            </a:r>
          </a:p>
          <a:p>
            <a:pPr>
              <a:lnSpc>
                <a:spcPct val="150000"/>
              </a:lnSpc>
            </a:pPr>
            <a:endParaRPr lang="en-US" sz="2400" b="1" dirty="0">
              <a:solidFill>
                <a:schemeClr val="tx1"/>
              </a:solidFill>
              <a:latin typeface="+mn-lt"/>
              <a:cs typeface="Assistant Light"/>
            </a:endParaRPr>
          </a:p>
          <a:p>
            <a:pPr>
              <a:lnSpc>
                <a:spcPct val="150000"/>
              </a:lnSpc>
            </a:pPr>
            <a:r>
              <a:rPr lang="en-US" sz="1800" b="1" dirty="0">
                <a:solidFill>
                  <a:schemeClr val="tx1"/>
                </a:solidFill>
                <a:latin typeface="+mn-lt"/>
                <a:cs typeface="Assistant Light"/>
              </a:rPr>
              <a:t>Impact receivers /Beneficiaries</a:t>
            </a:r>
          </a:p>
        </p:txBody>
      </p:sp>
      <p:grpSp>
        <p:nvGrpSpPr>
          <p:cNvPr id="6" name="Group 5">
            <a:extLst>
              <a:ext uri="{FF2B5EF4-FFF2-40B4-BE49-F238E27FC236}">
                <a16:creationId xmlns:a16="http://schemas.microsoft.com/office/drawing/2014/main" id="{84BAFF24-DD18-24CB-8842-92917625590E}"/>
              </a:ext>
            </a:extLst>
          </p:cNvPr>
          <p:cNvGrpSpPr/>
          <p:nvPr/>
        </p:nvGrpSpPr>
        <p:grpSpPr>
          <a:xfrm rot="-5400000">
            <a:off x="10344308" y="1390326"/>
            <a:ext cx="631457" cy="2052205"/>
            <a:chOff x="0" y="0"/>
            <a:chExt cx="2771140" cy="9006071"/>
          </a:xfrm>
        </p:grpSpPr>
        <p:sp>
          <p:nvSpPr>
            <p:cNvPr id="42" name="Freeform 3">
              <a:extLst>
                <a:ext uri="{FF2B5EF4-FFF2-40B4-BE49-F238E27FC236}">
                  <a16:creationId xmlns:a16="http://schemas.microsoft.com/office/drawing/2014/main" id="{484B1D5D-0EED-C794-4D90-2C71934703D6}"/>
                </a:ext>
              </a:extLst>
            </p:cNvPr>
            <p:cNvSpPr/>
            <p:nvPr/>
          </p:nvSpPr>
          <p:spPr>
            <a:xfrm>
              <a:off x="0" y="0"/>
              <a:ext cx="2771140" cy="9006071"/>
            </a:xfrm>
            <a:custGeom>
              <a:avLst/>
              <a:gdLst/>
              <a:ahLst/>
              <a:cxnLst/>
              <a:rect l="l" t="t" r="r" b="b"/>
              <a:pathLst>
                <a:path w="2771140" h="9006071">
                  <a:moveTo>
                    <a:pt x="0" y="0"/>
                  </a:moveTo>
                  <a:lnTo>
                    <a:pt x="0" y="8103102"/>
                  </a:lnTo>
                  <a:lnTo>
                    <a:pt x="1384300" y="9006071"/>
                  </a:lnTo>
                  <a:lnTo>
                    <a:pt x="2771140" y="8103102"/>
                  </a:lnTo>
                  <a:lnTo>
                    <a:pt x="2771140" y="0"/>
                  </a:lnTo>
                  <a:close/>
                </a:path>
              </a:pathLst>
            </a:custGeom>
            <a:solidFill>
              <a:srgbClr val="7665E1"/>
            </a:solidFill>
          </p:spPr>
          <p:txBody>
            <a:bodyPr/>
            <a:lstStyle/>
            <a:p>
              <a:endParaRPr lang="en-US"/>
            </a:p>
          </p:txBody>
        </p:sp>
      </p:grpSp>
      <p:grpSp>
        <p:nvGrpSpPr>
          <p:cNvPr id="7" name="Group 6">
            <a:extLst>
              <a:ext uri="{FF2B5EF4-FFF2-40B4-BE49-F238E27FC236}">
                <a16:creationId xmlns:a16="http://schemas.microsoft.com/office/drawing/2014/main" id="{F702DB0A-D6B5-3490-D0FC-E9ABCE12D9B0}"/>
              </a:ext>
            </a:extLst>
          </p:cNvPr>
          <p:cNvGrpSpPr/>
          <p:nvPr/>
        </p:nvGrpSpPr>
        <p:grpSpPr>
          <a:xfrm rot="-5400000">
            <a:off x="9549514" y="2204170"/>
            <a:ext cx="650763" cy="443823"/>
            <a:chOff x="0" y="0"/>
            <a:chExt cx="2771140" cy="1889930"/>
          </a:xfrm>
          <a:solidFill>
            <a:schemeClr val="bg1"/>
          </a:solidFill>
        </p:grpSpPr>
        <p:sp>
          <p:nvSpPr>
            <p:cNvPr id="41" name="Freeform 5">
              <a:extLst>
                <a:ext uri="{FF2B5EF4-FFF2-40B4-BE49-F238E27FC236}">
                  <a16:creationId xmlns:a16="http://schemas.microsoft.com/office/drawing/2014/main" id="{FE2AB85C-E649-F8CD-AEB7-35F3AE99B321}"/>
                </a:ext>
              </a:extLst>
            </p:cNvPr>
            <p:cNvSpPr/>
            <p:nvPr/>
          </p:nvSpPr>
          <p:spPr>
            <a:xfrm>
              <a:off x="0" y="0"/>
              <a:ext cx="2771140" cy="1889930"/>
            </a:xfrm>
            <a:custGeom>
              <a:avLst/>
              <a:gdLst/>
              <a:ahLst/>
              <a:cxnLst/>
              <a:rect l="l" t="t" r="r" b="b"/>
              <a:pathLst>
                <a:path w="2771140" h="1889930">
                  <a:moveTo>
                    <a:pt x="0" y="0"/>
                  </a:moveTo>
                  <a:lnTo>
                    <a:pt x="0" y="986960"/>
                  </a:lnTo>
                  <a:lnTo>
                    <a:pt x="1384300" y="1889930"/>
                  </a:lnTo>
                  <a:lnTo>
                    <a:pt x="2771140" y="986960"/>
                  </a:lnTo>
                  <a:lnTo>
                    <a:pt x="2771140" y="0"/>
                  </a:lnTo>
                  <a:close/>
                </a:path>
              </a:pathLst>
            </a:custGeom>
            <a:grpFill/>
          </p:spPr>
          <p:txBody>
            <a:bodyPr/>
            <a:lstStyle/>
            <a:p>
              <a:endParaRPr lang="en-US"/>
            </a:p>
          </p:txBody>
        </p:sp>
      </p:grpSp>
      <p:grpSp>
        <p:nvGrpSpPr>
          <p:cNvPr id="8" name="Group 7">
            <a:extLst>
              <a:ext uri="{FF2B5EF4-FFF2-40B4-BE49-F238E27FC236}">
                <a16:creationId xmlns:a16="http://schemas.microsoft.com/office/drawing/2014/main" id="{57C9D4D4-E680-00FA-DD51-A9D18B509B57}"/>
              </a:ext>
            </a:extLst>
          </p:cNvPr>
          <p:cNvGrpSpPr/>
          <p:nvPr/>
        </p:nvGrpSpPr>
        <p:grpSpPr>
          <a:xfrm rot="-5400000">
            <a:off x="8628863" y="1390326"/>
            <a:ext cx="631457" cy="2052205"/>
            <a:chOff x="0" y="0"/>
            <a:chExt cx="2771140" cy="9006071"/>
          </a:xfrm>
        </p:grpSpPr>
        <p:sp>
          <p:nvSpPr>
            <p:cNvPr id="40" name="Freeform 7">
              <a:extLst>
                <a:ext uri="{FF2B5EF4-FFF2-40B4-BE49-F238E27FC236}">
                  <a16:creationId xmlns:a16="http://schemas.microsoft.com/office/drawing/2014/main" id="{03A4962B-F93A-A56E-7825-044E947569AD}"/>
                </a:ext>
              </a:extLst>
            </p:cNvPr>
            <p:cNvSpPr/>
            <p:nvPr/>
          </p:nvSpPr>
          <p:spPr>
            <a:xfrm>
              <a:off x="0" y="0"/>
              <a:ext cx="2771140" cy="9006071"/>
            </a:xfrm>
            <a:custGeom>
              <a:avLst/>
              <a:gdLst/>
              <a:ahLst/>
              <a:cxnLst/>
              <a:rect l="l" t="t" r="r" b="b"/>
              <a:pathLst>
                <a:path w="2771140" h="9006071">
                  <a:moveTo>
                    <a:pt x="0" y="0"/>
                  </a:moveTo>
                  <a:lnTo>
                    <a:pt x="0" y="8103102"/>
                  </a:lnTo>
                  <a:lnTo>
                    <a:pt x="1384300" y="9006071"/>
                  </a:lnTo>
                  <a:lnTo>
                    <a:pt x="2771140" y="8103102"/>
                  </a:lnTo>
                  <a:lnTo>
                    <a:pt x="2771140" y="0"/>
                  </a:lnTo>
                  <a:close/>
                </a:path>
              </a:pathLst>
            </a:custGeom>
            <a:solidFill>
              <a:srgbClr val="B56576"/>
            </a:solidFill>
          </p:spPr>
          <p:txBody>
            <a:bodyPr/>
            <a:lstStyle/>
            <a:p>
              <a:endParaRPr lang="en-US"/>
            </a:p>
          </p:txBody>
        </p:sp>
      </p:grpSp>
      <p:grpSp>
        <p:nvGrpSpPr>
          <p:cNvPr id="9" name="Group 8">
            <a:extLst>
              <a:ext uri="{FF2B5EF4-FFF2-40B4-BE49-F238E27FC236}">
                <a16:creationId xmlns:a16="http://schemas.microsoft.com/office/drawing/2014/main" id="{C09450E0-1479-AEEA-E2D9-E2FB6273CA25}"/>
              </a:ext>
            </a:extLst>
          </p:cNvPr>
          <p:cNvGrpSpPr/>
          <p:nvPr/>
        </p:nvGrpSpPr>
        <p:grpSpPr>
          <a:xfrm rot="-5400000">
            <a:off x="7715041" y="2194517"/>
            <a:ext cx="650763" cy="443823"/>
            <a:chOff x="0" y="0"/>
            <a:chExt cx="2771140" cy="1889930"/>
          </a:xfrm>
          <a:solidFill>
            <a:schemeClr val="bg1"/>
          </a:solidFill>
        </p:grpSpPr>
        <p:sp>
          <p:nvSpPr>
            <p:cNvPr id="39" name="Freeform 9">
              <a:extLst>
                <a:ext uri="{FF2B5EF4-FFF2-40B4-BE49-F238E27FC236}">
                  <a16:creationId xmlns:a16="http://schemas.microsoft.com/office/drawing/2014/main" id="{1A73C9D7-5316-6839-36E7-A6CA9AF91B5C}"/>
                </a:ext>
              </a:extLst>
            </p:cNvPr>
            <p:cNvSpPr/>
            <p:nvPr/>
          </p:nvSpPr>
          <p:spPr>
            <a:xfrm>
              <a:off x="0" y="0"/>
              <a:ext cx="2771140" cy="1889930"/>
            </a:xfrm>
            <a:custGeom>
              <a:avLst/>
              <a:gdLst/>
              <a:ahLst/>
              <a:cxnLst/>
              <a:rect l="l" t="t" r="r" b="b"/>
              <a:pathLst>
                <a:path w="2771140" h="1889930">
                  <a:moveTo>
                    <a:pt x="0" y="0"/>
                  </a:moveTo>
                  <a:lnTo>
                    <a:pt x="0" y="986960"/>
                  </a:lnTo>
                  <a:lnTo>
                    <a:pt x="1384300" y="1889930"/>
                  </a:lnTo>
                  <a:lnTo>
                    <a:pt x="2771140" y="986960"/>
                  </a:lnTo>
                  <a:lnTo>
                    <a:pt x="2771140" y="0"/>
                  </a:lnTo>
                  <a:close/>
                </a:path>
              </a:pathLst>
            </a:custGeom>
            <a:grpFill/>
          </p:spPr>
          <p:txBody>
            <a:bodyPr/>
            <a:lstStyle/>
            <a:p>
              <a:endParaRPr lang="en-US"/>
            </a:p>
          </p:txBody>
        </p:sp>
      </p:grpSp>
      <p:grpSp>
        <p:nvGrpSpPr>
          <p:cNvPr id="10" name="Group 9">
            <a:extLst>
              <a:ext uri="{FF2B5EF4-FFF2-40B4-BE49-F238E27FC236}">
                <a16:creationId xmlns:a16="http://schemas.microsoft.com/office/drawing/2014/main" id="{D432B4F2-509D-09F2-75AC-BC6BB4FBDF8B}"/>
              </a:ext>
            </a:extLst>
          </p:cNvPr>
          <p:cNvGrpSpPr/>
          <p:nvPr/>
        </p:nvGrpSpPr>
        <p:grpSpPr>
          <a:xfrm rot="-5400000">
            <a:off x="6796288" y="1390326"/>
            <a:ext cx="631457" cy="2052205"/>
            <a:chOff x="0" y="0"/>
            <a:chExt cx="2771140" cy="9006071"/>
          </a:xfrm>
        </p:grpSpPr>
        <p:sp>
          <p:nvSpPr>
            <p:cNvPr id="38" name="Freeform 11">
              <a:extLst>
                <a:ext uri="{FF2B5EF4-FFF2-40B4-BE49-F238E27FC236}">
                  <a16:creationId xmlns:a16="http://schemas.microsoft.com/office/drawing/2014/main" id="{FB1B4EE2-2FD3-4899-3CEE-3DC19C7B3ED8}"/>
                </a:ext>
              </a:extLst>
            </p:cNvPr>
            <p:cNvSpPr/>
            <p:nvPr/>
          </p:nvSpPr>
          <p:spPr>
            <a:xfrm>
              <a:off x="0" y="0"/>
              <a:ext cx="2771140" cy="9006071"/>
            </a:xfrm>
            <a:custGeom>
              <a:avLst/>
              <a:gdLst/>
              <a:ahLst/>
              <a:cxnLst/>
              <a:rect l="l" t="t" r="r" b="b"/>
              <a:pathLst>
                <a:path w="2771140" h="9006071">
                  <a:moveTo>
                    <a:pt x="0" y="0"/>
                  </a:moveTo>
                  <a:lnTo>
                    <a:pt x="0" y="8103102"/>
                  </a:lnTo>
                  <a:lnTo>
                    <a:pt x="1384300" y="9006071"/>
                  </a:lnTo>
                  <a:lnTo>
                    <a:pt x="2771140" y="8103102"/>
                  </a:lnTo>
                  <a:lnTo>
                    <a:pt x="2771140" y="0"/>
                  </a:lnTo>
                  <a:close/>
                </a:path>
              </a:pathLst>
            </a:custGeom>
            <a:solidFill>
              <a:srgbClr val="A66C98"/>
            </a:solidFill>
          </p:spPr>
          <p:txBody>
            <a:bodyPr/>
            <a:lstStyle/>
            <a:p>
              <a:endParaRPr lang="en-US"/>
            </a:p>
          </p:txBody>
        </p:sp>
      </p:grpSp>
      <p:grpSp>
        <p:nvGrpSpPr>
          <p:cNvPr id="11" name="Group 10">
            <a:extLst>
              <a:ext uri="{FF2B5EF4-FFF2-40B4-BE49-F238E27FC236}">
                <a16:creationId xmlns:a16="http://schemas.microsoft.com/office/drawing/2014/main" id="{B6D60287-1B87-2A19-90A7-AE2D37254859}"/>
              </a:ext>
            </a:extLst>
          </p:cNvPr>
          <p:cNvGrpSpPr/>
          <p:nvPr/>
        </p:nvGrpSpPr>
        <p:grpSpPr>
          <a:xfrm rot="-5400000">
            <a:off x="5882466" y="2194517"/>
            <a:ext cx="650763" cy="443823"/>
            <a:chOff x="0" y="0"/>
            <a:chExt cx="2771140" cy="1889930"/>
          </a:xfrm>
          <a:solidFill>
            <a:schemeClr val="bg1"/>
          </a:solidFill>
        </p:grpSpPr>
        <p:sp>
          <p:nvSpPr>
            <p:cNvPr id="37" name="Freeform 13">
              <a:extLst>
                <a:ext uri="{FF2B5EF4-FFF2-40B4-BE49-F238E27FC236}">
                  <a16:creationId xmlns:a16="http://schemas.microsoft.com/office/drawing/2014/main" id="{F0248B86-7FB4-64BB-D52C-38D92B289EAD}"/>
                </a:ext>
              </a:extLst>
            </p:cNvPr>
            <p:cNvSpPr/>
            <p:nvPr/>
          </p:nvSpPr>
          <p:spPr>
            <a:xfrm>
              <a:off x="0" y="0"/>
              <a:ext cx="2771140" cy="1889930"/>
            </a:xfrm>
            <a:custGeom>
              <a:avLst/>
              <a:gdLst/>
              <a:ahLst/>
              <a:cxnLst/>
              <a:rect l="l" t="t" r="r" b="b"/>
              <a:pathLst>
                <a:path w="2771140" h="1889930">
                  <a:moveTo>
                    <a:pt x="0" y="0"/>
                  </a:moveTo>
                  <a:lnTo>
                    <a:pt x="0" y="986960"/>
                  </a:lnTo>
                  <a:lnTo>
                    <a:pt x="1384300" y="1889930"/>
                  </a:lnTo>
                  <a:lnTo>
                    <a:pt x="2771140" y="986960"/>
                  </a:lnTo>
                  <a:lnTo>
                    <a:pt x="2771140" y="0"/>
                  </a:lnTo>
                  <a:close/>
                </a:path>
              </a:pathLst>
            </a:custGeom>
            <a:grpFill/>
          </p:spPr>
          <p:txBody>
            <a:bodyPr/>
            <a:lstStyle/>
            <a:p>
              <a:endParaRPr lang="en-US"/>
            </a:p>
          </p:txBody>
        </p:sp>
      </p:grpSp>
      <p:grpSp>
        <p:nvGrpSpPr>
          <p:cNvPr id="12" name="Group 11">
            <a:extLst>
              <a:ext uri="{FF2B5EF4-FFF2-40B4-BE49-F238E27FC236}">
                <a16:creationId xmlns:a16="http://schemas.microsoft.com/office/drawing/2014/main" id="{01627914-7F6B-2EAC-2E4F-0FC7B95D2212}"/>
              </a:ext>
            </a:extLst>
          </p:cNvPr>
          <p:cNvGrpSpPr/>
          <p:nvPr/>
        </p:nvGrpSpPr>
        <p:grpSpPr>
          <a:xfrm rot="-5400000">
            <a:off x="4974658" y="1390326"/>
            <a:ext cx="631457" cy="2052205"/>
            <a:chOff x="0" y="0"/>
            <a:chExt cx="2771140" cy="9006071"/>
          </a:xfrm>
        </p:grpSpPr>
        <p:sp>
          <p:nvSpPr>
            <p:cNvPr id="36" name="Freeform 15">
              <a:extLst>
                <a:ext uri="{FF2B5EF4-FFF2-40B4-BE49-F238E27FC236}">
                  <a16:creationId xmlns:a16="http://schemas.microsoft.com/office/drawing/2014/main" id="{8D621083-5CB5-8148-B5F3-7223FB961976}"/>
                </a:ext>
              </a:extLst>
            </p:cNvPr>
            <p:cNvSpPr/>
            <p:nvPr/>
          </p:nvSpPr>
          <p:spPr>
            <a:xfrm>
              <a:off x="0" y="0"/>
              <a:ext cx="2771140" cy="9006071"/>
            </a:xfrm>
            <a:custGeom>
              <a:avLst/>
              <a:gdLst/>
              <a:ahLst/>
              <a:cxnLst/>
              <a:rect l="l" t="t" r="r" b="b"/>
              <a:pathLst>
                <a:path w="2771140" h="9006071">
                  <a:moveTo>
                    <a:pt x="0" y="0"/>
                  </a:moveTo>
                  <a:lnTo>
                    <a:pt x="0" y="8103102"/>
                  </a:lnTo>
                  <a:lnTo>
                    <a:pt x="1384300" y="9006071"/>
                  </a:lnTo>
                  <a:lnTo>
                    <a:pt x="2771140" y="8103102"/>
                  </a:lnTo>
                  <a:lnTo>
                    <a:pt x="2771140" y="0"/>
                  </a:lnTo>
                  <a:close/>
                </a:path>
              </a:pathLst>
            </a:custGeom>
            <a:solidFill>
              <a:srgbClr val="6D597A"/>
            </a:solidFill>
          </p:spPr>
          <p:txBody>
            <a:bodyPr/>
            <a:lstStyle/>
            <a:p>
              <a:endParaRPr lang="en-US"/>
            </a:p>
          </p:txBody>
        </p:sp>
      </p:grpSp>
      <p:grpSp>
        <p:nvGrpSpPr>
          <p:cNvPr id="13" name="Group 12">
            <a:extLst>
              <a:ext uri="{FF2B5EF4-FFF2-40B4-BE49-F238E27FC236}">
                <a16:creationId xmlns:a16="http://schemas.microsoft.com/office/drawing/2014/main" id="{E310C0E4-28C6-6782-4843-37C6EEC90B36}"/>
              </a:ext>
            </a:extLst>
          </p:cNvPr>
          <p:cNvGrpSpPr/>
          <p:nvPr/>
        </p:nvGrpSpPr>
        <p:grpSpPr>
          <a:xfrm rot="-5400000">
            <a:off x="4060836" y="2194517"/>
            <a:ext cx="650763" cy="443823"/>
            <a:chOff x="0" y="0"/>
            <a:chExt cx="2771140" cy="1889930"/>
          </a:xfrm>
          <a:solidFill>
            <a:schemeClr val="bg1"/>
          </a:solidFill>
        </p:grpSpPr>
        <p:sp>
          <p:nvSpPr>
            <p:cNvPr id="35" name="Freeform 17">
              <a:extLst>
                <a:ext uri="{FF2B5EF4-FFF2-40B4-BE49-F238E27FC236}">
                  <a16:creationId xmlns:a16="http://schemas.microsoft.com/office/drawing/2014/main" id="{01D3B005-B775-DCA2-6F13-E51EFF0ACA9D}"/>
                </a:ext>
              </a:extLst>
            </p:cNvPr>
            <p:cNvSpPr/>
            <p:nvPr/>
          </p:nvSpPr>
          <p:spPr>
            <a:xfrm>
              <a:off x="0" y="0"/>
              <a:ext cx="2771140" cy="1889930"/>
            </a:xfrm>
            <a:custGeom>
              <a:avLst/>
              <a:gdLst/>
              <a:ahLst/>
              <a:cxnLst/>
              <a:rect l="l" t="t" r="r" b="b"/>
              <a:pathLst>
                <a:path w="2771140" h="1889930">
                  <a:moveTo>
                    <a:pt x="0" y="0"/>
                  </a:moveTo>
                  <a:lnTo>
                    <a:pt x="0" y="986960"/>
                  </a:lnTo>
                  <a:lnTo>
                    <a:pt x="1384300" y="1889930"/>
                  </a:lnTo>
                  <a:lnTo>
                    <a:pt x="2771140" y="986960"/>
                  </a:lnTo>
                  <a:lnTo>
                    <a:pt x="2771140" y="0"/>
                  </a:lnTo>
                  <a:close/>
                </a:path>
              </a:pathLst>
            </a:custGeom>
            <a:grpFill/>
          </p:spPr>
          <p:txBody>
            <a:bodyPr/>
            <a:lstStyle/>
            <a:p>
              <a:endParaRPr lang="en-US"/>
            </a:p>
          </p:txBody>
        </p:sp>
      </p:grpSp>
      <p:grpSp>
        <p:nvGrpSpPr>
          <p:cNvPr id="14" name="Group 13">
            <a:extLst>
              <a:ext uri="{FF2B5EF4-FFF2-40B4-BE49-F238E27FC236}">
                <a16:creationId xmlns:a16="http://schemas.microsoft.com/office/drawing/2014/main" id="{F305A843-E99F-1388-4D44-441C12B4158D}"/>
              </a:ext>
            </a:extLst>
          </p:cNvPr>
          <p:cNvGrpSpPr/>
          <p:nvPr/>
        </p:nvGrpSpPr>
        <p:grpSpPr>
          <a:xfrm rot="-5400000">
            <a:off x="3158237" y="1390326"/>
            <a:ext cx="631457" cy="2052205"/>
            <a:chOff x="0" y="0"/>
            <a:chExt cx="2771140" cy="9006071"/>
          </a:xfrm>
        </p:grpSpPr>
        <p:sp>
          <p:nvSpPr>
            <p:cNvPr id="34" name="Freeform 19">
              <a:extLst>
                <a:ext uri="{FF2B5EF4-FFF2-40B4-BE49-F238E27FC236}">
                  <a16:creationId xmlns:a16="http://schemas.microsoft.com/office/drawing/2014/main" id="{49B8E273-8102-2596-A0FB-3ABBB840F8D0}"/>
                </a:ext>
              </a:extLst>
            </p:cNvPr>
            <p:cNvSpPr/>
            <p:nvPr/>
          </p:nvSpPr>
          <p:spPr>
            <a:xfrm>
              <a:off x="0" y="0"/>
              <a:ext cx="2771140" cy="9006071"/>
            </a:xfrm>
            <a:custGeom>
              <a:avLst/>
              <a:gdLst/>
              <a:ahLst/>
              <a:cxnLst/>
              <a:rect l="l" t="t" r="r" b="b"/>
              <a:pathLst>
                <a:path w="2771140" h="9006071">
                  <a:moveTo>
                    <a:pt x="0" y="0"/>
                  </a:moveTo>
                  <a:lnTo>
                    <a:pt x="0" y="8103102"/>
                  </a:lnTo>
                  <a:lnTo>
                    <a:pt x="1384300" y="9006071"/>
                  </a:lnTo>
                  <a:lnTo>
                    <a:pt x="2771140" y="8103102"/>
                  </a:lnTo>
                  <a:lnTo>
                    <a:pt x="2771140" y="0"/>
                  </a:lnTo>
                  <a:close/>
                </a:path>
              </a:pathLst>
            </a:custGeom>
            <a:solidFill>
              <a:srgbClr val="38A3A5"/>
            </a:solidFill>
          </p:spPr>
          <p:txBody>
            <a:bodyPr/>
            <a:lstStyle/>
            <a:p>
              <a:endParaRPr lang="en-US"/>
            </a:p>
          </p:txBody>
        </p:sp>
      </p:grpSp>
      <p:grpSp>
        <p:nvGrpSpPr>
          <p:cNvPr id="15" name="Group 14">
            <a:extLst>
              <a:ext uri="{FF2B5EF4-FFF2-40B4-BE49-F238E27FC236}">
                <a16:creationId xmlns:a16="http://schemas.microsoft.com/office/drawing/2014/main" id="{BAC7A027-AA12-F86E-B027-4DEC79B3130E}"/>
              </a:ext>
            </a:extLst>
          </p:cNvPr>
          <p:cNvGrpSpPr/>
          <p:nvPr/>
        </p:nvGrpSpPr>
        <p:grpSpPr>
          <a:xfrm rot="-5400000">
            <a:off x="2244415" y="2194517"/>
            <a:ext cx="650763" cy="443823"/>
            <a:chOff x="0" y="0"/>
            <a:chExt cx="2771140" cy="1889930"/>
          </a:xfrm>
        </p:grpSpPr>
        <p:sp>
          <p:nvSpPr>
            <p:cNvPr id="33" name="Freeform 21">
              <a:extLst>
                <a:ext uri="{FF2B5EF4-FFF2-40B4-BE49-F238E27FC236}">
                  <a16:creationId xmlns:a16="http://schemas.microsoft.com/office/drawing/2014/main" id="{C360D8CC-26DB-74BD-90B5-1FC29CE26B70}"/>
                </a:ext>
              </a:extLst>
            </p:cNvPr>
            <p:cNvSpPr/>
            <p:nvPr/>
          </p:nvSpPr>
          <p:spPr>
            <a:xfrm>
              <a:off x="0" y="0"/>
              <a:ext cx="2771140" cy="1889930"/>
            </a:xfrm>
            <a:custGeom>
              <a:avLst/>
              <a:gdLst/>
              <a:ahLst/>
              <a:cxnLst/>
              <a:rect l="l" t="t" r="r" b="b"/>
              <a:pathLst>
                <a:path w="2771140" h="1889930">
                  <a:moveTo>
                    <a:pt x="0" y="0"/>
                  </a:moveTo>
                  <a:lnTo>
                    <a:pt x="0" y="986960"/>
                  </a:lnTo>
                  <a:lnTo>
                    <a:pt x="1384300" y="1889930"/>
                  </a:lnTo>
                  <a:lnTo>
                    <a:pt x="2771140" y="986960"/>
                  </a:lnTo>
                  <a:lnTo>
                    <a:pt x="2771140" y="0"/>
                  </a:lnTo>
                  <a:close/>
                </a:path>
              </a:pathLst>
            </a:custGeom>
            <a:solidFill>
              <a:schemeClr val="bg1"/>
            </a:solidFill>
          </p:spPr>
          <p:txBody>
            <a:bodyPr/>
            <a:lstStyle/>
            <a:p>
              <a:endParaRPr lang="en-US"/>
            </a:p>
          </p:txBody>
        </p:sp>
      </p:grpSp>
      <p:sp>
        <p:nvSpPr>
          <p:cNvPr id="16" name="AutoShape 27">
            <a:extLst>
              <a:ext uri="{FF2B5EF4-FFF2-40B4-BE49-F238E27FC236}">
                <a16:creationId xmlns:a16="http://schemas.microsoft.com/office/drawing/2014/main" id="{3EBF0306-34A8-56C1-E36F-514AB365EDFB}"/>
              </a:ext>
            </a:extLst>
          </p:cNvPr>
          <p:cNvSpPr/>
          <p:nvPr/>
        </p:nvSpPr>
        <p:spPr>
          <a:xfrm>
            <a:off x="2724511" y="2915366"/>
            <a:ext cx="0" cy="878069"/>
          </a:xfrm>
          <a:prstGeom prst="line">
            <a:avLst/>
          </a:prstGeom>
          <a:ln w="85725" cap="flat">
            <a:solidFill>
              <a:srgbClr val="38A3A5"/>
            </a:solidFill>
            <a:prstDash val="solid"/>
            <a:headEnd type="none" w="sm" len="sm"/>
            <a:tailEnd type="none" w="sm" len="sm"/>
          </a:ln>
        </p:spPr>
        <p:txBody>
          <a:bodyPr/>
          <a:lstStyle/>
          <a:p>
            <a:endParaRPr lang="en-US"/>
          </a:p>
        </p:txBody>
      </p:sp>
      <p:sp>
        <p:nvSpPr>
          <p:cNvPr id="17" name="AutoShape 28">
            <a:extLst>
              <a:ext uri="{FF2B5EF4-FFF2-40B4-BE49-F238E27FC236}">
                <a16:creationId xmlns:a16="http://schemas.microsoft.com/office/drawing/2014/main" id="{707ADB14-C7B5-C529-9A4A-795E8D91BAB6}"/>
              </a:ext>
            </a:extLst>
          </p:cNvPr>
          <p:cNvSpPr/>
          <p:nvPr/>
        </p:nvSpPr>
        <p:spPr>
          <a:xfrm>
            <a:off x="4515309" y="2915366"/>
            <a:ext cx="0" cy="878069"/>
          </a:xfrm>
          <a:prstGeom prst="line">
            <a:avLst/>
          </a:prstGeom>
          <a:ln w="85725" cap="flat">
            <a:solidFill>
              <a:srgbClr val="6D597A"/>
            </a:solidFill>
            <a:prstDash val="solid"/>
            <a:headEnd type="none" w="sm" len="sm"/>
            <a:tailEnd type="none" w="sm" len="sm"/>
          </a:ln>
        </p:spPr>
        <p:txBody>
          <a:bodyPr/>
          <a:lstStyle/>
          <a:p>
            <a:endParaRPr lang="en-US"/>
          </a:p>
        </p:txBody>
      </p:sp>
      <p:sp>
        <p:nvSpPr>
          <p:cNvPr id="18" name="AutoShape 29">
            <a:extLst>
              <a:ext uri="{FF2B5EF4-FFF2-40B4-BE49-F238E27FC236}">
                <a16:creationId xmlns:a16="http://schemas.microsoft.com/office/drawing/2014/main" id="{14FE4C13-B002-E93D-20EC-1DDC61E8FF35}"/>
              </a:ext>
            </a:extLst>
          </p:cNvPr>
          <p:cNvSpPr/>
          <p:nvPr/>
        </p:nvSpPr>
        <p:spPr>
          <a:xfrm>
            <a:off x="6336939" y="2915366"/>
            <a:ext cx="0" cy="878069"/>
          </a:xfrm>
          <a:prstGeom prst="line">
            <a:avLst/>
          </a:prstGeom>
          <a:ln w="85725" cap="flat">
            <a:solidFill>
              <a:srgbClr val="A66C98"/>
            </a:solidFill>
            <a:prstDash val="solid"/>
            <a:headEnd type="none" w="sm" len="sm"/>
            <a:tailEnd type="none" w="sm" len="sm"/>
          </a:ln>
        </p:spPr>
        <p:txBody>
          <a:bodyPr/>
          <a:lstStyle/>
          <a:p>
            <a:endParaRPr lang="en-US"/>
          </a:p>
        </p:txBody>
      </p:sp>
      <p:sp>
        <p:nvSpPr>
          <p:cNvPr id="19" name="AutoShape 30">
            <a:extLst>
              <a:ext uri="{FF2B5EF4-FFF2-40B4-BE49-F238E27FC236}">
                <a16:creationId xmlns:a16="http://schemas.microsoft.com/office/drawing/2014/main" id="{1C2CF0DD-3C43-87E1-1AF5-446F519A93D3}"/>
              </a:ext>
            </a:extLst>
          </p:cNvPr>
          <p:cNvSpPr/>
          <p:nvPr/>
        </p:nvSpPr>
        <p:spPr>
          <a:xfrm>
            <a:off x="8169514" y="2915366"/>
            <a:ext cx="0" cy="878069"/>
          </a:xfrm>
          <a:prstGeom prst="line">
            <a:avLst/>
          </a:prstGeom>
          <a:ln w="85725" cap="flat">
            <a:solidFill>
              <a:srgbClr val="B56576"/>
            </a:solidFill>
            <a:prstDash val="solid"/>
            <a:headEnd type="none" w="sm" len="sm"/>
            <a:tailEnd type="none" w="sm" len="sm"/>
          </a:ln>
        </p:spPr>
        <p:txBody>
          <a:bodyPr/>
          <a:lstStyle/>
          <a:p>
            <a:endParaRPr lang="en-US"/>
          </a:p>
        </p:txBody>
      </p:sp>
      <p:sp>
        <p:nvSpPr>
          <p:cNvPr id="20" name="AutoShape 33">
            <a:extLst>
              <a:ext uri="{FF2B5EF4-FFF2-40B4-BE49-F238E27FC236}">
                <a16:creationId xmlns:a16="http://schemas.microsoft.com/office/drawing/2014/main" id="{6223B2A5-BF31-0479-AC61-35FC180FB13E}"/>
              </a:ext>
            </a:extLst>
          </p:cNvPr>
          <p:cNvSpPr/>
          <p:nvPr/>
        </p:nvSpPr>
        <p:spPr>
          <a:xfrm>
            <a:off x="9994507" y="2884287"/>
            <a:ext cx="0" cy="878069"/>
          </a:xfrm>
          <a:prstGeom prst="line">
            <a:avLst/>
          </a:prstGeom>
          <a:ln w="85725" cap="flat">
            <a:solidFill>
              <a:srgbClr val="7665E1"/>
            </a:solidFill>
            <a:prstDash val="solid"/>
            <a:headEnd type="none" w="sm" len="sm"/>
            <a:tailEnd type="none" w="sm" len="sm"/>
          </a:ln>
        </p:spPr>
        <p:txBody>
          <a:bodyPr/>
          <a:lstStyle/>
          <a:p>
            <a:endParaRPr lang="en-US"/>
          </a:p>
        </p:txBody>
      </p:sp>
      <p:sp>
        <p:nvSpPr>
          <p:cNvPr id="21" name="TextBox 34">
            <a:extLst>
              <a:ext uri="{FF2B5EF4-FFF2-40B4-BE49-F238E27FC236}">
                <a16:creationId xmlns:a16="http://schemas.microsoft.com/office/drawing/2014/main" id="{D73FCECF-6FD5-92FB-1FB8-50DBA5447BD6}"/>
              </a:ext>
            </a:extLst>
          </p:cNvPr>
          <p:cNvSpPr txBox="1"/>
          <p:nvPr/>
        </p:nvSpPr>
        <p:spPr>
          <a:xfrm>
            <a:off x="2836821" y="3069679"/>
            <a:ext cx="1465490" cy="564257"/>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000" dirty="0">
                <a:solidFill>
                  <a:srgbClr val="000000"/>
                </a:solidFill>
                <a:latin typeface="Inter"/>
              </a:rPr>
              <a:t>The resources (broadly defined) used or required for the project, including staff and budget.</a:t>
            </a:r>
          </a:p>
        </p:txBody>
      </p:sp>
      <p:sp>
        <p:nvSpPr>
          <p:cNvPr id="22" name="TextBox 35">
            <a:extLst>
              <a:ext uri="{FF2B5EF4-FFF2-40B4-BE49-F238E27FC236}">
                <a16:creationId xmlns:a16="http://schemas.microsoft.com/office/drawing/2014/main" id="{CE326FDD-F9D1-DA94-C96F-0EC6E38ED12F}"/>
              </a:ext>
            </a:extLst>
          </p:cNvPr>
          <p:cNvSpPr txBox="1"/>
          <p:nvPr/>
        </p:nvSpPr>
        <p:spPr>
          <a:xfrm>
            <a:off x="4627619" y="3069679"/>
            <a:ext cx="1465490" cy="423193"/>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000" dirty="0">
                <a:solidFill>
                  <a:srgbClr val="000000"/>
                </a:solidFill>
                <a:latin typeface="Inter"/>
              </a:rPr>
              <a:t>The actions, events, and works performed to convert inputs into outputs. </a:t>
            </a:r>
          </a:p>
        </p:txBody>
      </p:sp>
      <p:sp>
        <p:nvSpPr>
          <p:cNvPr id="23" name="TextBox 36">
            <a:extLst>
              <a:ext uri="{FF2B5EF4-FFF2-40B4-BE49-F238E27FC236}">
                <a16:creationId xmlns:a16="http://schemas.microsoft.com/office/drawing/2014/main" id="{826C2558-DDC5-3383-F678-287DB230B729}"/>
              </a:ext>
            </a:extLst>
          </p:cNvPr>
          <p:cNvSpPr txBox="1"/>
          <p:nvPr/>
        </p:nvSpPr>
        <p:spPr>
          <a:xfrm>
            <a:off x="6452999" y="3069679"/>
            <a:ext cx="1465490" cy="564257"/>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000" dirty="0">
                <a:solidFill>
                  <a:srgbClr val="000000"/>
                </a:solidFill>
                <a:latin typeface="Inter"/>
              </a:rPr>
              <a:t>The immediate tangible goods, products or services that the intervention produce. </a:t>
            </a:r>
          </a:p>
        </p:txBody>
      </p:sp>
      <p:sp>
        <p:nvSpPr>
          <p:cNvPr id="24" name="TextBox 37">
            <a:extLst>
              <a:ext uri="{FF2B5EF4-FFF2-40B4-BE49-F238E27FC236}">
                <a16:creationId xmlns:a16="http://schemas.microsoft.com/office/drawing/2014/main" id="{BF325E66-5686-FC7F-80F4-5CFD81ECEE81}"/>
              </a:ext>
            </a:extLst>
          </p:cNvPr>
          <p:cNvSpPr txBox="1"/>
          <p:nvPr/>
        </p:nvSpPr>
        <p:spPr>
          <a:xfrm>
            <a:off x="8288576" y="2898085"/>
            <a:ext cx="1465490" cy="846386"/>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000" dirty="0">
                <a:solidFill>
                  <a:srgbClr val="000000"/>
                </a:solidFill>
                <a:latin typeface="Inter"/>
              </a:rPr>
              <a:t>The potential short and medium-term effects of an intervention.  Results likely to be achieved once the beneficiary population uses project outputs. </a:t>
            </a:r>
          </a:p>
        </p:txBody>
      </p:sp>
      <p:sp>
        <p:nvSpPr>
          <p:cNvPr id="25" name="TextBox 38">
            <a:extLst>
              <a:ext uri="{FF2B5EF4-FFF2-40B4-BE49-F238E27FC236}">
                <a16:creationId xmlns:a16="http://schemas.microsoft.com/office/drawing/2014/main" id="{340B91C5-73F9-1A7F-863E-51BE1543F01A}"/>
              </a:ext>
            </a:extLst>
          </p:cNvPr>
          <p:cNvSpPr txBox="1"/>
          <p:nvPr/>
        </p:nvSpPr>
        <p:spPr>
          <a:xfrm>
            <a:off x="2681649" y="2300837"/>
            <a:ext cx="1704568" cy="20260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619"/>
              </a:lnSpc>
            </a:pPr>
            <a:r>
              <a:rPr lang="en-US" sz="1156" spc="28">
                <a:solidFill>
                  <a:srgbClr val="FFFFFF"/>
                </a:solidFill>
                <a:latin typeface="Montserrat Classic Bold"/>
              </a:rPr>
              <a:t>INPUT</a:t>
            </a:r>
          </a:p>
        </p:txBody>
      </p:sp>
      <p:sp>
        <p:nvSpPr>
          <p:cNvPr id="26" name="TextBox 39">
            <a:extLst>
              <a:ext uri="{FF2B5EF4-FFF2-40B4-BE49-F238E27FC236}">
                <a16:creationId xmlns:a16="http://schemas.microsoft.com/office/drawing/2014/main" id="{38AFFE79-3A0C-4B30-E310-BDF5134DB1D3}"/>
              </a:ext>
            </a:extLst>
          </p:cNvPr>
          <p:cNvSpPr txBox="1"/>
          <p:nvPr/>
        </p:nvSpPr>
        <p:spPr>
          <a:xfrm>
            <a:off x="4562640" y="2325136"/>
            <a:ext cx="1460702" cy="20260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619"/>
              </a:lnSpc>
            </a:pPr>
            <a:r>
              <a:rPr lang="en-US" sz="1156" spc="28">
                <a:solidFill>
                  <a:srgbClr val="FFFFFF"/>
                </a:solidFill>
                <a:latin typeface="Montserrat Classic Bold"/>
              </a:rPr>
              <a:t>ACTIVITIES</a:t>
            </a:r>
          </a:p>
        </p:txBody>
      </p:sp>
      <p:sp>
        <p:nvSpPr>
          <p:cNvPr id="27" name="TextBox 40">
            <a:extLst>
              <a:ext uri="{FF2B5EF4-FFF2-40B4-BE49-F238E27FC236}">
                <a16:creationId xmlns:a16="http://schemas.microsoft.com/office/drawing/2014/main" id="{204A634A-4AA4-8D0D-AB17-39C0D76A7870}"/>
              </a:ext>
            </a:extLst>
          </p:cNvPr>
          <p:cNvSpPr txBox="1"/>
          <p:nvPr/>
        </p:nvSpPr>
        <p:spPr>
          <a:xfrm>
            <a:off x="6429154" y="2300837"/>
            <a:ext cx="1460702" cy="20260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619"/>
              </a:lnSpc>
            </a:pPr>
            <a:r>
              <a:rPr lang="en-US" sz="1156" spc="28">
                <a:solidFill>
                  <a:srgbClr val="FFFFFF"/>
                </a:solidFill>
                <a:latin typeface="Montserrat Classic Bold"/>
              </a:rPr>
              <a:t>OUTPUTS</a:t>
            </a:r>
          </a:p>
        </p:txBody>
      </p:sp>
      <p:sp>
        <p:nvSpPr>
          <p:cNvPr id="28" name="TextBox 41">
            <a:extLst>
              <a:ext uri="{FF2B5EF4-FFF2-40B4-BE49-F238E27FC236}">
                <a16:creationId xmlns:a16="http://schemas.microsoft.com/office/drawing/2014/main" id="{975851A2-2C26-A5BF-5F60-2A12D72EE4AF}"/>
              </a:ext>
            </a:extLst>
          </p:cNvPr>
          <p:cNvSpPr txBox="1"/>
          <p:nvPr/>
        </p:nvSpPr>
        <p:spPr>
          <a:xfrm>
            <a:off x="8261729" y="2300837"/>
            <a:ext cx="1460702" cy="20260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619"/>
              </a:lnSpc>
            </a:pPr>
            <a:r>
              <a:rPr lang="en-US" sz="1156" spc="28">
                <a:solidFill>
                  <a:srgbClr val="FFFFFF"/>
                </a:solidFill>
                <a:latin typeface="Montserrat Classic Bold"/>
              </a:rPr>
              <a:t>OUTCOMES</a:t>
            </a:r>
          </a:p>
        </p:txBody>
      </p:sp>
      <p:sp>
        <p:nvSpPr>
          <p:cNvPr id="29" name="TextBox 44">
            <a:extLst>
              <a:ext uri="{FF2B5EF4-FFF2-40B4-BE49-F238E27FC236}">
                <a16:creationId xmlns:a16="http://schemas.microsoft.com/office/drawing/2014/main" id="{D2789AD3-E5BB-6395-B817-3DF00E48E78C}"/>
              </a:ext>
            </a:extLst>
          </p:cNvPr>
          <p:cNvSpPr txBox="1"/>
          <p:nvPr/>
        </p:nvSpPr>
        <p:spPr>
          <a:xfrm>
            <a:off x="10070672" y="2217842"/>
            <a:ext cx="1460702" cy="398186"/>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619"/>
              </a:lnSpc>
            </a:pPr>
            <a:r>
              <a:rPr lang="en-US" sz="1156" spc="28" dirty="0">
                <a:solidFill>
                  <a:srgbClr val="FFFFFF"/>
                </a:solidFill>
                <a:latin typeface="Montserrat Classic Bold"/>
              </a:rPr>
              <a:t>IMPACT or FINAL OUTCOMES</a:t>
            </a:r>
          </a:p>
        </p:txBody>
      </p:sp>
      <p:sp>
        <p:nvSpPr>
          <p:cNvPr id="30" name="TextBox 45">
            <a:extLst>
              <a:ext uri="{FF2B5EF4-FFF2-40B4-BE49-F238E27FC236}">
                <a16:creationId xmlns:a16="http://schemas.microsoft.com/office/drawing/2014/main" id="{CFEC52EE-F382-C634-0E3E-DD93A8DEBD9D}"/>
              </a:ext>
            </a:extLst>
          </p:cNvPr>
          <p:cNvSpPr txBox="1"/>
          <p:nvPr/>
        </p:nvSpPr>
        <p:spPr>
          <a:xfrm>
            <a:off x="10104044" y="2898085"/>
            <a:ext cx="1465490" cy="112851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000" dirty="0">
                <a:solidFill>
                  <a:srgbClr val="000000"/>
                </a:solidFill>
                <a:latin typeface="Inter"/>
              </a:rPr>
              <a:t>The long-term effects of an intervention. The final objective of the program. Typically, the impact can be influenced by multiple factors.</a:t>
            </a:r>
          </a:p>
          <a:p>
            <a:pPr>
              <a:lnSpc>
                <a:spcPts val="1121"/>
              </a:lnSpc>
            </a:pPr>
            <a:endParaRPr lang="en-US" sz="1000" dirty="0">
              <a:solidFill>
                <a:srgbClr val="000000"/>
              </a:solidFill>
              <a:latin typeface="Inter"/>
            </a:endParaRPr>
          </a:p>
          <a:p>
            <a:pPr>
              <a:lnSpc>
                <a:spcPts val="1121"/>
              </a:lnSpc>
            </a:pPr>
            <a:endParaRPr lang="en-US" sz="1000" dirty="0">
              <a:solidFill>
                <a:srgbClr val="000000"/>
              </a:solidFill>
              <a:latin typeface="Inter"/>
            </a:endParaRPr>
          </a:p>
        </p:txBody>
      </p:sp>
      <p:sp>
        <p:nvSpPr>
          <p:cNvPr id="31" name="TextBox 46">
            <a:extLst>
              <a:ext uri="{FF2B5EF4-FFF2-40B4-BE49-F238E27FC236}">
                <a16:creationId xmlns:a16="http://schemas.microsoft.com/office/drawing/2014/main" id="{2C623A3B-5F1A-9432-ADF2-F607EC1CD421}"/>
              </a:ext>
            </a:extLst>
          </p:cNvPr>
          <p:cNvSpPr txBox="1"/>
          <p:nvPr/>
        </p:nvSpPr>
        <p:spPr>
          <a:xfrm>
            <a:off x="3794067" y="4355725"/>
            <a:ext cx="2923785" cy="146450"/>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200" b="1" dirty="0">
                <a:solidFill>
                  <a:srgbClr val="000000"/>
                </a:solidFill>
                <a:latin typeface="Inter"/>
              </a:rPr>
              <a:t>PLANNED WORK (Supply side)</a:t>
            </a:r>
          </a:p>
        </p:txBody>
      </p:sp>
      <p:sp>
        <p:nvSpPr>
          <p:cNvPr id="32" name="TextBox 47">
            <a:extLst>
              <a:ext uri="{FF2B5EF4-FFF2-40B4-BE49-F238E27FC236}">
                <a16:creationId xmlns:a16="http://schemas.microsoft.com/office/drawing/2014/main" id="{B48DF691-29B6-DD39-9506-489B52F76664}"/>
              </a:ext>
            </a:extLst>
          </p:cNvPr>
          <p:cNvSpPr txBox="1"/>
          <p:nvPr/>
        </p:nvSpPr>
        <p:spPr>
          <a:xfrm>
            <a:off x="7753563" y="4408425"/>
            <a:ext cx="3239201" cy="14645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200" b="1" dirty="0">
                <a:solidFill>
                  <a:srgbClr val="000000"/>
                </a:solidFill>
                <a:latin typeface="Inter"/>
              </a:rPr>
              <a:t>INTENDED RESULTS (Supply side + demand side)</a:t>
            </a:r>
          </a:p>
        </p:txBody>
      </p:sp>
      <p:sp>
        <p:nvSpPr>
          <p:cNvPr id="43" name="Left Brace 42">
            <a:extLst>
              <a:ext uri="{FF2B5EF4-FFF2-40B4-BE49-F238E27FC236}">
                <a16:creationId xmlns:a16="http://schemas.microsoft.com/office/drawing/2014/main" id="{531D379D-57F7-EB05-017F-1192E022E5D4}"/>
              </a:ext>
            </a:extLst>
          </p:cNvPr>
          <p:cNvSpPr/>
          <p:nvPr/>
        </p:nvSpPr>
        <p:spPr>
          <a:xfrm rot="16200000">
            <a:off x="4294600" y="2346404"/>
            <a:ext cx="443821" cy="3449604"/>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4" name="Left Brace 43">
            <a:extLst>
              <a:ext uri="{FF2B5EF4-FFF2-40B4-BE49-F238E27FC236}">
                <a16:creationId xmlns:a16="http://schemas.microsoft.com/office/drawing/2014/main" id="{6FA85875-62AC-1935-7D66-8B8AAD4CB645}"/>
              </a:ext>
            </a:extLst>
          </p:cNvPr>
          <p:cNvSpPr/>
          <p:nvPr/>
        </p:nvSpPr>
        <p:spPr>
          <a:xfrm rot="16200000">
            <a:off x="8873558" y="1425537"/>
            <a:ext cx="443821" cy="5284936"/>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6" name="Picture 45">
            <a:extLst>
              <a:ext uri="{FF2B5EF4-FFF2-40B4-BE49-F238E27FC236}">
                <a16:creationId xmlns:a16="http://schemas.microsoft.com/office/drawing/2014/main" id="{863E78CA-3B0A-25BB-82A6-9F36F0FFDE6A}"/>
              </a:ext>
            </a:extLst>
          </p:cNvPr>
          <p:cNvPicPr>
            <a:picLocks noChangeAspect="1"/>
          </p:cNvPicPr>
          <p:nvPr/>
        </p:nvPicPr>
        <p:blipFill>
          <a:blip r:embed="rId2"/>
          <a:stretch>
            <a:fillRect/>
          </a:stretch>
        </p:blipFill>
        <p:spPr>
          <a:xfrm>
            <a:off x="4016568" y="5266589"/>
            <a:ext cx="1066799" cy="953510"/>
          </a:xfrm>
          <a:prstGeom prst="rect">
            <a:avLst/>
          </a:prstGeom>
        </p:spPr>
      </p:pic>
      <p:pic>
        <p:nvPicPr>
          <p:cNvPr id="48" name="Picture 47">
            <a:extLst>
              <a:ext uri="{FF2B5EF4-FFF2-40B4-BE49-F238E27FC236}">
                <a16:creationId xmlns:a16="http://schemas.microsoft.com/office/drawing/2014/main" id="{58349FF6-264C-40B2-8A90-DEF2C98DCBA2}"/>
              </a:ext>
            </a:extLst>
          </p:cNvPr>
          <p:cNvPicPr>
            <a:picLocks noChangeAspect="1"/>
          </p:cNvPicPr>
          <p:nvPr/>
        </p:nvPicPr>
        <p:blipFill>
          <a:blip r:embed="rId3"/>
          <a:stretch>
            <a:fillRect/>
          </a:stretch>
        </p:blipFill>
        <p:spPr>
          <a:xfrm>
            <a:off x="5074158" y="5334600"/>
            <a:ext cx="1011756" cy="813018"/>
          </a:xfrm>
          <a:prstGeom prst="rect">
            <a:avLst/>
          </a:prstGeom>
        </p:spPr>
      </p:pic>
      <p:pic>
        <p:nvPicPr>
          <p:cNvPr id="50" name="Picture 49">
            <a:extLst>
              <a:ext uri="{FF2B5EF4-FFF2-40B4-BE49-F238E27FC236}">
                <a16:creationId xmlns:a16="http://schemas.microsoft.com/office/drawing/2014/main" id="{4D038F68-DFF5-E23E-C3AF-3D2F02B61E9C}"/>
              </a:ext>
            </a:extLst>
          </p:cNvPr>
          <p:cNvPicPr>
            <a:picLocks noChangeAspect="1"/>
          </p:cNvPicPr>
          <p:nvPr/>
        </p:nvPicPr>
        <p:blipFill>
          <a:blip r:embed="rId4"/>
          <a:stretch>
            <a:fillRect/>
          </a:stretch>
        </p:blipFill>
        <p:spPr>
          <a:xfrm>
            <a:off x="6234696" y="5334600"/>
            <a:ext cx="886929" cy="831496"/>
          </a:xfrm>
          <a:prstGeom prst="rect">
            <a:avLst/>
          </a:prstGeom>
        </p:spPr>
      </p:pic>
      <p:pic>
        <p:nvPicPr>
          <p:cNvPr id="52" name="Picture 51">
            <a:extLst>
              <a:ext uri="{FF2B5EF4-FFF2-40B4-BE49-F238E27FC236}">
                <a16:creationId xmlns:a16="http://schemas.microsoft.com/office/drawing/2014/main" id="{00F5074D-6E0E-F74D-7DB0-44F8C01ECFB6}"/>
              </a:ext>
            </a:extLst>
          </p:cNvPr>
          <p:cNvPicPr>
            <a:picLocks noChangeAspect="1"/>
          </p:cNvPicPr>
          <p:nvPr/>
        </p:nvPicPr>
        <p:blipFill>
          <a:blip r:embed="rId5"/>
          <a:stretch>
            <a:fillRect/>
          </a:stretch>
        </p:blipFill>
        <p:spPr>
          <a:xfrm>
            <a:off x="7035661" y="5334600"/>
            <a:ext cx="1062467" cy="813018"/>
          </a:xfrm>
          <a:prstGeom prst="rect">
            <a:avLst/>
          </a:prstGeom>
        </p:spPr>
      </p:pic>
      <p:sp>
        <p:nvSpPr>
          <p:cNvPr id="53" name="TextBox 46">
            <a:extLst>
              <a:ext uri="{FF2B5EF4-FFF2-40B4-BE49-F238E27FC236}">
                <a16:creationId xmlns:a16="http://schemas.microsoft.com/office/drawing/2014/main" id="{D9963EC5-6F9D-E5B4-2255-830341AE8EC0}"/>
              </a:ext>
            </a:extLst>
          </p:cNvPr>
          <p:cNvSpPr txBox="1"/>
          <p:nvPr/>
        </p:nvSpPr>
        <p:spPr>
          <a:xfrm>
            <a:off x="9713649" y="5896666"/>
            <a:ext cx="618036" cy="17350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2000" b="1" dirty="0">
                <a:solidFill>
                  <a:srgbClr val="000000"/>
                </a:solidFill>
                <a:latin typeface="Inter"/>
              </a:rPr>
              <a:t>…</a:t>
            </a:r>
          </a:p>
        </p:txBody>
      </p:sp>
      <p:pic>
        <p:nvPicPr>
          <p:cNvPr id="57" name="Picture 56">
            <a:extLst>
              <a:ext uri="{FF2B5EF4-FFF2-40B4-BE49-F238E27FC236}">
                <a16:creationId xmlns:a16="http://schemas.microsoft.com/office/drawing/2014/main" id="{636128C7-6C98-29BC-574D-D37034AEED3D}"/>
              </a:ext>
            </a:extLst>
          </p:cNvPr>
          <p:cNvPicPr>
            <a:picLocks noChangeAspect="1"/>
          </p:cNvPicPr>
          <p:nvPr/>
        </p:nvPicPr>
        <p:blipFill>
          <a:blip r:embed="rId6"/>
          <a:stretch>
            <a:fillRect/>
          </a:stretch>
        </p:blipFill>
        <p:spPr>
          <a:xfrm>
            <a:off x="7903474" y="5321573"/>
            <a:ext cx="942362" cy="776063"/>
          </a:xfrm>
          <a:prstGeom prst="rect">
            <a:avLst/>
          </a:prstGeom>
        </p:spPr>
      </p:pic>
      <p:sp>
        <p:nvSpPr>
          <p:cNvPr id="63" name="Rectangle 2">
            <a:extLst>
              <a:ext uri="{FF2B5EF4-FFF2-40B4-BE49-F238E27FC236}">
                <a16:creationId xmlns:a16="http://schemas.microsoft.com/office/drawing/2014/main" id="{49E0DAE4-6E4B-D782-CEAF-5758D4A9097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4" name="Rectangle 3">
            <a:extLst>
              <a:ext uri="{FF2B5EF4-FFF2-40B4-BE49-F238E27FC236}">
                <a16:creationId xmlns:a16="http://schemas.microsoft.com/office/drawing/2014/main" id="{9AD924C7-3B42-11DE-23CD-3C3CB508AE3B}"/>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5" name="Rectangle 4">
            <a:extLst>
              <a:ext uri="{FF2B5EF4-FFF2-40B4-BE49-F238E27FC236}">
                <a16:creationId xmlns:a16="http://schemas.microsoft.com/office/drawing/2014/main" id="{C389C7A1-C6CD-9E9E-2180-B707BCC8EA95}"/>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6" name="Rectangle 5">
            <a:extLst>
              <a:ext uri="{FF2B5EF4-FFF2-40B4-BE49-F238E27FC236}">
                <a16:creationId xmlns:a16="http://schemas.microsoft.com/office/drawing/2014/main" id="{DD047023-4A0C-B5D9-F2E7-A9F87E607CC8}"/>
              </a:ext>
            </a:extLst>
          </p:cNvPr>
          <p:cNvSpPr>
            <a:spLocks noChangeArrowheads="1"/>
          </p:cNvSpPr>
          <p:nvPr/>
        </p:nvSpPr>
        <p:spPr bwMode="auto">
          <a:xfrm>
            <a:off x="45720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8" name="Picture 67">
            <a:extLst>
              <a:ext uri="{FF2B5EF4-FFF2-40B4-BE49-F238E27FC236}">
                <a16:creationId xmlns:a16="http://schemas.microsoft.com/office/drawing/2014/main" id="{660D3185-067D-6808-C354-A1D9FE525EF5}"/>
              </a:ext>
            </a:extLst>
          </p:cNvPr>
          <p:cNvPicPr>
            <a:picLocks noChangeAspect="1"/>
          </p:cNvPicPr>
          <p:nvPr/>
        </p:nvPicPr>
        <p:blipFill>
          <a:blip r:embed="rId7"/>
          <a:stretch>
            <a:fillRect/>
          </a:stretch>
        </p:blipFill>
        <p:spPr>
          <a:xfrm>
            <a:off x="8939185" y="5397547"/>
            <a:ext cx="618036" cy="403407"/>
          </a:xfrm>
          <a:prstGeom prst="rect">
            <a:avLst/>
          </a:prstGeom>
        </p:spPr>
      </p:pic>
      <p:sp>
        <p:nvSpPr>
          <p:cNvPr id="71" name="TextBox 47">
            <a:extLst>
              <a:ext uri="{FF2B5EF4-FFF2-40B4-BE49-F238E27FC236}">
                <a16:creationId xmlns:a16="http://schemas.microsoft.com/office/drawing/2014/main" id="{08CFDED2-5547-C504-EB12-F62831A0D09A}"/>
              </a:ext>
            </a:extLst>
          </p:cNvPr>
          <p:cNvSpPr txBox="1"/>
          <p:nvPr/>
        </p:nvSpPr>
        <p:spPr>
          <a:xfrm>
            <a:off x="8939185" y="5899664"/>
            <a:ext cx="686362" cy="14645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121"/>
              </a:lnSpc>
            </a:pPr>
            <a:r>
              <a:rPr lang="en-US" sz="1200" dirty="0">
                <a:solidFill>
                  <a:srgbClr val="000000"/>
                </a:solidFill>
                <a:latin typeface="Inter"/>
              </a:rPr>
              <a:t>Developer</a:t>
            </a:r>
          </a:p>
        </p:txBody>
      </p:sp>
      <p:sp>
        <p:nvSpPr>
          <p:cNvPr id="54" name="Title 2">
            <a:extLst>
              <a:ext uri="{FF2B5EF4-FFF2-40B4-BE49-F238E27FC236}">
                <a16:creationId xmlns:a16="http://schemas.microsoft.com/office/drawing/2014/main" id="{EB5255D7-8579-0D29-D4D3-A6E85A69E3E6}"/>
              </a:ext>
            </a:extLst>
          </p:cNvPr>
          <p:cNvSpPr>
            <a:spLocks noGrp="1"/>
          </p:cNvSpPr>
          <p:nvPr>
            <p:ph type="title"/>
          </p:nvPr>
        </p:nvSpPr>
        <p:spPr>
          <a:xfrm>
            <a:off x="838200" y="454025"/>
            <a:ext cx="9672638" cy="514350"/>
          </a:xfrm>
        </p:spPr>
        <p:txBody>
          <a:bodyPr>
            <a:normAutofit/>
          </a:bodyPr>
          <a:lstStyle/>
          <a:p>
            <a:r>
              <a:rPr lang="fi-FI" sz="2400" dirty="0"/>
              <a:t>SECTION </a:t>
            </a:r>
            <a:r>
              <a:rPr lang="fi-FI" sz="2400" dirty="0">
                <a:solidFill>
                  <a:schemeClr val="bg1"/>
                </a:solidFill>
              </a:rPr>
              <a:t>3: </a:t>
            </a:r>
            <a:r>
              <a:rPr lang="en-GB" sz="2400" b="1" dirty="0">
                <a:solidFill>
                  <a:schemeClr val="bg1"/>
                </a:solidFill>
                <a:cs typeface="Assistant Light"/>
              </a:rPr>
              <a:t>How to conduct and impact evaluation</a:t>
            </a:r>
            <a:endParaRPr lang="en-US" sz="2400" dirty="0">
              <a:solidFill>
                <a:schemeClr val="bg1"/>
              </a:solidFill>
            </a:endParaRPr>
          </a:p>
        </p:txBody>
      </p:sp>
    </p:spTree>
    <p:extLst>
      <p:ext uri="{BB962C8B-B14F-4D97-AF65-F5344CB8AC3E}">
        <p14:creationId xmlns:p14="http://schemas.microsoft.com/office/powerpoint/2010/main" val="3214388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5F5ED00-CC0B-BACB-6183-09E47BCA9581}"/>
              </a:ext>
            </a:extLst>
          </p:cNvPr>
          <p:cNvSpPr/>
          <p:nvPr/>
        </p:nvSpPr>
        <p:spPr>
          <a:xfrm>
            <a:off x="1918063" y="5049561"/>
            <a:ext cx="7744968" cy="1263114"/>
          </a:xfrm>
          <a:prstGeom prst="roundRect">
            <a:avLst/>
          </a:prstGeom>
          <a:solidFill>
            <a:srgbClr val="C5F0FF"/>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9835FA75-BA3A-12F0-D883-D6AF8B4BCC32}"/>
              </a:ext>
            </a:extLst>
          </p:cNvPr>
          <p:cNvSpPr>
            <a:spLocks noGrp="1"/>
          </p:cNvSpPr>
          <p:nvPr>
            <p:ph type="body" idx="1"/>
          </p:nvPr>
        </p:nvSpPr>
        <p:spPr>
          <a:xfrm>
            <a:off x="838361" y="1302375"/>
            <a:ext cx="10820239" cy="3693119"/>
          </a:xfrm>
        </p:spPr>
        <p:txBody>
          <a:bodyPr>
            <a:normAutofit fontScale="70000" lnSpcReduction="20000"/>
          </a:bodyPr>
          <a:lstStyle/>
          <a:p>
            <a:r>
              <a:rPr lang="fi-FI" sz="2900" b="1" dirty="0" err="1"/>
              <a:t>Step</a:t>
            </a:r>
            <a:r>
              <a:rPr lang="fi-FI" sz="2900" b="1" dirty="0"/>
              <a:t> 4: </a:t>
            </a:r>
            <a:r>
              <a:rPr lang="fi-FI" sz="2900" dirty="0" err="1"/>
              <a:t>Specify</a:t>
            </a:r>
            <a:r>
              <a:rPr lang="fi-FI" sz="2900" dirty="0"/>
              <a:t> </a:t>
            </a:r>
            <a:r>
              <a:rPr lang="fi-FI" sz="2900" b="1" dirty="0" err="1"/>
              <a:t>evaluation</a:t>
            </a:r>
            <a:r>
              <a:rPr lang="fi-FI" sz="2900" b="1" dirty="0"/>
              <a:t> </a:t>
            </a:r>
            <a:r>
              <a:rPr lang="fi-FI" sz="2900" b="1" dirty="0" err="1"/>
              <a:t>questions</a:t>
            </a:r>
            <a:endParaRPr lang="fi-FI" sz="2900" b="1" dirty="0"/>
          </a:p>
          <a:p>
            <a:pPr marL="216000" indent="0"/>
            <a:r>
              <a:rPr lang="en-US" sz="2900" dirty="0">
                <a:effectLst/>
                <a:latin typeface="+mj-lt"/>
                <a:ea typeface="Calibri" panose="020F0502020204030204" pitchFamily="34" charset="0"/>
                <a:cs typeface="Arial" panose="020B0604020202020204" pitchFamily="34" charset="0"/>
              </a:rPr>
              <a:t>In an impact evaluation, the evaluation question needs to be framed as a well-deﬁned, testable hypothesis. You need to be able to frame the question in such a way that you can quantify the difference between the results obtained contrasting the treatment and comparison groups. The results chain can be used as a basis for formulating the hypothesis that you would like to test using the impact evaluation.</a:t>
            </a:r>
            <a:endParaRPr lang="fi-FI" sz="2900" dirty="0">
              <a:latin typeface="+mj-lt"/>
            </a:endParaRPr>
          </a:p>
          <a:p>
            <a:endParaRPr lang="fi-FI" sz="2600" dirty="0"/>
          </a:p>
          <a:p>
            <a:r>
              <a:rPr lang="fi-FI" sz="2900" b="1" dirty="0" err="1"/>
              <a:t>Step</a:t>
            </a:r>
            <a:r>
              <a:rPr lang="fi-FI" sz="2900" b="1" dirty="0"/>
              <a:t> 5</a:t>
            </a:r>
            <a:r>
              <a:rPr lang="fi-FI" sz="2900" dirty="0"/>
              <a:t>: Select </a:t>
            </a:r>
            <a:r>
              <a:rPr lang="fi-FI" sz="2900" b="1" dirty="0" err="1"/>
              <a:t>performance</a:t>
            </a:r>
            <a:r>
              <a:rPr lang="fi-FI" sz="2900" b="1" dirty="0"/>
              <a:t> </a:t>
            </a:r>
            <a:r>
              <a:rPr lang="fi-FI" sz="2900" b="1" dirty="0" err="1"/>
              <a:t>indicators</a:t>
            </a:r>
            <a:r>
              <a:rPr lang="fi-FI" sz="2900" b="1" dirty="0"/>
              <a:t> </a:t>
            </a:r>
          </a:p>
          <a:p>
            <a:r>
              <a:rPr lang="en-US" sz="2900" dirty="0">
                <a:solidFill>
                  <a:schemeClr val="tx1"/>
                </a:solidFill>
                <a:latin typeface="+mn-lt"/>
                <a:cs typeface="Assistant Light"/>
              </a:rPr>
              <a:t>The last step is to select indicators for the outcomes that the program is intended to change </a:t>
            </a:r>
          </a:p>
          <a:p>
            <a:endParaRPr lang="en-US" sz="2900" dirty="0">
              <a:solidFill>
                <a:schemeClr val="tx1"/>
              </a:solidFill>
              <a:latin typeface="+mn-lt"/>
              <a:cs typeface="Assistant Light"/>
            </a:endParaRPr>
          </a:p>
          <a:p>
            <a:r>
              <a:rPr lang="en-US" sz="2900" dirty="0">
                <a:solidFill>
                  <a:schemeClr val="tx1"/>
                </a:solidFill>
                <a:latin typeface="+mn-lt"/>
                <a:cs typeface="Assistant Light"/>
              </a:rPr>
              <a:t>The acronym “SMART” provides useful guidance on how to select performance indicators </a:t>
            </a:r>
            <a:endParaRPr lang="en-US" sz="2900" dirty="0"/>
          </a:p>
        </p:txBody>
      </p:sp>
      <p:sp>
        <p:nvSpPr>
          <p:cNvPr id="4" name="TextBox 3">
            <a:extLst>
              <a:ext uri="{FF2B5EF4-FFF2-40B4-BE49-F238E27FC236}">
                <a16:creationId xmlns:a16="http://schemas.microsoft.com/office/drawing/2014/main" id="{78DB1764-E7AC-19B6-D897-D375F013D94A}"/>
              </a:ext>
            </a:extLst>
          </p:cNvPr>
          <p:cNvSpPr txBox="1"/>
          <p:nvPr/>
        </p:nvSpPr>
        <p:spPr>
          <a:xfrm>
            <a:off x="6051873" y="4995494"/>
            <a:ext cx="2775205" cy="1323439"/>
          </a:xfrm>
          <a:prstGeom prst="rect">
            <a:avLst/>
          </a:prstGeom>
          <a:noFill/>
        </p:spPr>
        <p:txBody>
          <a:bodyPr wrap="square" rtlCol="0">
            <a:spAutoFit/>
          </a:bodyPr>
          <a:lstStyle/>
          <a:p>
            <a:pPr marL="571500" indent="-342900">
              <a:buFont typeface="Arial" panose="020B0604020202020204" pitchFamily="34" charset="0"/>
              <a:buChar char="•"/>
            </a:pPr>
            <a:r>
              <a:rPr lang="en-US" sz="1600" dirty="0">
                <a:solidFill>
                  <a:schemeClr val="tx1"/>
                </a:solidFill>
                <a:latin typeface="+mn-lt"/>
                <a:cs typeface="Assistant Light"/>
              </a:rPr>
              <a:t>Speciﬁc</a:t>
            </a:r>
          </a:p>
          <a:p>
            <a:pPr marL="571500" indent="-342900">
              <a:buFont typeface="Arial" panose="020B0604020202020204" pitchFamily="34" charset="0"/>
              <a:buChar char="•"/>
            </a:pPr>
            <a:r>
              <a:rPr lang="en-US" sz="1600" dirty="0">
                <a:solidFill>
                  <a:schemeClr val="tx1"/>
                </a:solidFill>
                <a:latin typeface="+mn-lt"/>
                <a:cs typeface="Assistant Light"/>
              </a:rPr>
              <a:t>Measurable</a:t>
            </a:r>
          </a:p>
          <a:p>
            <a:pPr marL="571500" indent="-342900">
              <a:buFont typeface="Arial" panose="020B0604020202020204" pitchFamily="34" charset="0"/>
              <a:buChar char="•"/>
            </a:pPr>
            <a:r>
              <a:rPr lang="en-US" sz="1600" dirty="0">
                <a:solidFill>
                  <a:schemeClr val="tx1"/>
                </a:solidFill>
                <a:latin typeface="+mn-lt"/>
                <a:cs typeface="Assistant Light"/>
              </a:rPr>
              <a:t>Attributable</a:t>
            </a:r>
          </a:p>
          <a:p>
            <a:pPr marL="571500" indent="-342900">
              <a:buFont typeface="Arial" panose="020B0604020202020204" pitchFamily="34" charset="0"/>
              <a:buChar char="•"/>
            </a:pPr>
            <a:r>
              <a:rPr lang="en-US" sz="1600" dirty="0">
                <a:solidFill>
                  <a:schemeClr val="tx1"/>
                </a:solidFill>
                <a:latin typeface="+mn-lt"/>
                <a:cs typeface="Assistant Light"/>
              </a:rPr>
              <a:t>Realistic</a:t>
            </a:r>
          </a:p>
          <a:p>
            <a:pPr marL="571500" indent="-342900">
              <a:buFont typeface="Arial" panose="020B0604020202020204" pitchFamily="34" charset="0"/>
              <a:buChar char="•"/>
            </a:pPr>
            <a:r>
              <a:rPr lang="en-US" sz="1600" dirty="0">
                <a:solidFill>
                  <a:schemeClr val="tx1"/>
                </a:solidFill>
                <a:latin typeface="+mn-lt"/>
                <a:cs typeface="Assistant Light"/>
              </a:rPr>
              <a:t>Targeted</a:t>
            </a:r>
          </a:p>
        </p:txBody>
      </p:sp>
      <p:sp>
        <p:nvSpPr>
          <p:cNvPr id="5" name="TextBox 4">
            <a:extLst>
              <a:ext uri="{FF2B5EF4-FFF2-40B4-BE49-F238E27FC236}">
                <a16:creationId xmlns:a16="http://schemas.microsoft.com/office/drawing/2014/main" id="{9EFCDD07-AEA1-2467-76B0-899B35E17BB9}"/>
              </a:ext>
            </a:extLst>
          </p:cNvPr>
          <p:cNvSpPr txBox="1"/>
          <p:nvPr/>
        </p:nvSpPr>
        <p:spPr>
          <a:xfrm>
            <a:off x="2257220" y="5493148"/>
            <a:ext cx="3689603" cy="400110"/>
          </a:xfrm>
          <a:prstGeom prst="rect">
            <a:avLst/>
          </a:prstGeom>
          <a:noFill/>
        </p:spPr>
        <p:txBody>
          <a:bodyPr wrap="square" rtlCol="0">
            <a:spAutoFit/>
          </a:bodyPr>
          <a:lstStyle/>
          <a:p>
            <a:r>
              <a:rPr lang="en-US" sz="2000" b="1" dirty="0">
                <a:solidFill>
                  <a:schemeClr val="tx1"/>
                </a:solidFill>
                <a:latin typeface="+mn-lt"/>
                <a:cs typeface="Assistant Light"/>
              </a:rPr>
              <a:t>Good indicators are SMART </a:t>
            </a:r>
          </a:p>
        </p:txBody>
      </p:sp>
      <p:sp>
        <p:nvSpPr>
          <p:cNvPr id="10" name="Title 2">
            <a:extLst>
              <a:ext uri="{FF2B5EF4-FFF2-40B4-BE49-F238E27FC236}">
                <a16:creationId xmlns:a16="http://schemas.microsoft.com/office/drawing/2014/main" id="{60B1CEDF-E8FA-04A6-3A9E-8DC5AF253B2B}"/>
              </a:ext>
            </a:extLst>
          </p:cNvPr>
          <p:cNvSpPr txBox="1">
            <a:spLocks/>
          </p:cNvSpPr>
          <p:nvPr/>
        </p:nvSpPr>
        <p:spPr>
          <a:xfrm>
            <a:off x="838361" y="450392"/>
            <a:ext cx="9672638" cy="514350"/>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i-FI" sz="2400" dirty="0"/>
              <a:t>SECTION </a:t>
            </a:r>
            <a:r>
              <a:rPr lang="fi-FI" sz="2400" dirty="0">
                <a:solidFill>
                  <a:schemeClr val="bg1"/>
                </a:solidFill>
              </a:rPr>
              <a:t>3: </a:t>
            </a:r>
            <a:r>
              <a:rPr lang="en-GB" sz="2400" dirty="0">
                <a:solidFill>
                  <a:schemeClr val="bg1"/>
                </a:solidFill>
                <a:cs typeface="Assistant Light"/>
              </a:rPr>
              <a:t>How to conduct and impact evaluation</a:t>
            </a:r>
            <a:endParaRPr lang="en-US" sz="2400" dirty="0">
              <a:solidFill>
                <a:schemeClr val="bg1"/>
              </a:solidFill>
            </a:endParaRPr>
          </a:p>
        </p:txBody>
      </p:sp>
    </p:spTree>
    <p:extLst>
      <p:ext uri="{BB962C8B-B14F-4D97-AF65-F5344CB8AC3E}">
        <p14:creationId xmlns:p14="http://schemas.microsoft.com/office/powerpoint/2010/main" val="2732625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666FB7-C597-00ED-956D-8F944E105766}"/>
              </a:ext>
            </a:extLst>
          </p:cNvPr>
          <p:cNvPicPr>
            <a:picLocks noChangeAspect="1"/>
          </p:cNvPicPr>
          <p:nvPr/>
        </p:nvPicPr>
        <p:blipFill>
          <a:blip r:embed="rId2"/>
          <a:stretch>
            <a:fillRect/>
          </a:stretch>
        </p:blipFill>
        <p:spPr>
          <a:xfrm>
            <a:off x="440217" y="5441803"/>
            <a:ext cx="976031" cy="924660"/>
          </a:xfrm>
          <a:prstGeom prst="rect">
            <a:avLst/>
          </a:prstGeom>
        </p:spPr>
      </p:pic>
      <p:sp>
        <p:nvSpPr>
          <p:cNvPr id="8" name="Rectangle: Rounded Corners 7">
            <a:extLst>
              <a:ext uri="{FF2B5EF4-FFF2-40B4-BE49-F238E27FC236}">
                <a16:creationId xmlns:a16="http://schemas.microsoft.com/office/drawing/2014/main" id="{7E7CF52D-1C04-5BAA-3EC2-785913808DB0}"/>
              </a:ext>
            </a:extLst>
          </p:cNvPr>
          <p:cNvSpPr/>
          <p:nvPr/>
        </p:nvSpPr>
        <p:spPr>
          <a:xfrm>
            <a:off x="1416248" y="4841188"/>
            <a:ext cx="9717150" cy="722376"/>
          </a:xfrm>
          <a:prstGeom prst="roundRect">
            <a:avLst/>
          </a:prstGeom>
          <a:solidFill>
            <a:srgbClr val="C5F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715CE36F-D501-3426-117E-5A4282789560}"/>
              </a:ext>
            </a:extLst>
          </p:cNvPr>
          <p:cNvSpPr>
            <a:spLocks noGrp="1"/>
          </p:cNvSpPr>
          <p:nvPr>
            <p:ph type="body" idx="1"/>
          </p:nvPr>
        </p:nvSpPr>
        <p:spPr>
          <a:xfrm>
            <a:off x="274833" y="959640"/>
            <a:ext cx="10799371" cy="3881548"/>
          </a:xfrm>
        </p:spPr>
        <p:txBody>
          <a:bodyPr>
            <a:normAutofit fontScale="47500" lnSpcReduction="20000"/>
          </a:bodyPr>
          <a:lstStyle/>
          <a:p>
            <a:pPr>
              <a:lnSpc>
                <a:spcPct val="150000"/>
              </a:lnSpc>
            </a:pPr>
            <a:r>
              <a:rPr lang="en-US" sz="3800" b="1" dirty="0">
                <a:solidFill>
                  <a:schemeClr val="tx1"/>
                </a:solidFill>
                <a:latin typeface="+mn-lt"/>
                <a:cs typeface="Assistant Light"/>
              </a:rPr>
              <a:t>3.2. Counterfactual</a:t>
            </a:r>
          </a:p>
          <a:p>
            <a:pPr algn="l"/>
            <a:r>
              <a:rPr lang="en-US" sz="3400" b="1" dirty="0">
                <a:solidFill>
                  <a:schemeClr val="tx1"/>
                </a:solidFill>
                <a:latin typeface="+mn-lt"/>
                <a:cs typeface="Assistant Light"/>
              </a:rPr>
              <a:t>What is a counterfactual?</a:t>
            </a:r>
          </a:p>
          <a:p>
            <a:pPr marL="230400" indent="0"/>
            <a:r>
              <a:rPr lang="en-US" sz="3400" dirty="0">
                <a:solidFill>
                  <a:schemeClr val="tx1"/>
                </a:solidFill>
                <a:latin typeface="+mn-lt"/>
                <a:cs typeface="Assistant Light"/>
              </a:rPr>
              <a:t>We define the impact as the difference of an outcome (Y) for the same unit (person, household, community…) with and without participation in a program or intervention. </a:t>
            </a:r>
          </a:p>
          <a:p>
            <a:pPr marL="230400" indent="0"/>
            <a:r>
              <a:rPr lang="en-US" sz="3400" dirty="0">
                <a:solidFill>
                  <a:schemeClr val="tx1"/>
                </a:solidFill>
                <a:latin typeface="+mn-lt"/>
                <a:cs typeface="Assistant Light"/>
              </a:rPr>
              <a:t>The counterfactual is </a:t>
            </a:r>
            <a:r>
              <a:rPr lang="en-US" sz="3400" b="1" dirty="0">
                <a:solidFill>
                  <a:schemeClr val="tx1"/>
                </a:solidFill>
                <a:latin typeface="+mn-lt"/>
                <a:cs typeface="Assistant Light"/>
              </a:rPr>
              <a:t>what would have happened in the absence of the program</a:t>
            </a:r>
            <a:r>
              <a:rPr lang="en-US" sz="3400" dirty="0">
                <a:solidFill>
                  <a:schemeClr val="tx1"/>
                </a:solidFill>
                <a:latin typeface="+mn-lt"/>
                <a:cs typeface="Assistant Light"/>
              </a:rPr>
              <a:t>. What the outcome (Y) would have been for a program participant in the absence of the program?</a:t>
            </a:r>
          </a:p>
          <a:p>
            <a:pPr marL="230400" indent="0"/>
            <a:r>
              <a:rPr lang="en-US" sz="3400" dirty="0">
                <a:solidFill>
                  <a:schemeClr val="tx1"/>
                </a:solidFill>
                <a:latin typeface="+mn-lt"/>
                <a:cs typeface="Assistant Light"/>
              </a:rPr>
              <a:t>However, it is impossible to observe the same unit simultaneously in two different states (with and without program). Thus, since we cannot directly observe the counterfactual, we must estimate it. </a:t>
            </a:r>
          </a:p>
          <a:p>
            <a:pPr algn="l"/>
            <a:r>
              <a:rPr lang="en-US" sz="2900" b="1" dirty="0">
                <a:solidFill>
                  <a:schemeClr val="tx1"/>
                </a:solidFill>
                <a:latin typeface="+mn-lt"/>
                <a:cs typeface="Assistant Light"/>
              </a:rPr>
              <a:t> </a:t>
            </a:r>
          </a:p>
          <a:p>
            <a:pPr algn="l"/>
            <a:r>
              <a:rPr lang="en-US" sz="3800" b="1" i="0" u="none" strike="noStrike" baseline="0" dirty="0">
                <a:solidFill>
                  <a:srgbClr val="231F20"/>
                </a:solidFill>
                <a:latin typeface="+mn-lt"/>
              </a:rPr>
              <a:t>A valid comparison group:</a:t>
            </a:r>
            <a:endParaRPr lang="en-US" sz="3800" b="0" i="0" u="none" strike="noStrike" baseline="0" dirty="0">
              <a:solidFill>
                <a:srgbClr val="231F20"/>
              </a:solidFill>
              <a:latin typeface="+mn-lt"/>
            </a:endParaRPr>
          </a:p>
          <a:p>
            <a:pPr marL="514350" marR="64740" indent="-285750" algn="l">
              <a:buFont typeface="Arial" panose="020B0604020202020204" pitchFamily="34" charset="0"/>
              <a:buChar char="•"/>
            </a:pPr>
            <a:r>
              <a:rPr lang="en-US" sz="3400" b="0" i="0" u="none" strike="noStrike" baseline="0" dirty="0">
                <a:solidFill>
                  <a:srgbClr val="231F20"/>
                </a:solidFill>
                <a:latin typeface="+mn-lt"/>
              </a:rPr>
              <a:t>Has the same characteristics, on average, as the treatment group in the absence of the program;  </a:t>
            </a:r>
          </a:p>
          <a:p>
            <a:pPr marL="514350" marR="64740" indent="-285750" algn="l">
              <a:buFont typeface="Arial" panose="020B0604020202020204" pitchFamily="34" charset="0"/>
              <a:buChar char="•"/>
            </a:pPr>
            <a:r>
              <a:rPr lang="en-US" sz="3400" dirty="0">
                <a:solidFill>
                  <a:srgbClr val="231F20"/>
                </a:solidFill>
                <a:latin typeface="+mn-lt"/>
              </a:rPr>
              <a:t>R</a:t>
            </a:r>
            <a:r>
              <a:rPr lang="en-US" sz="3400" b="0" i="0" u="none" strike="noStrike" baseline="0" dirty="0">
                <a:solidFill>
                  <a:srgbClr val="231F20"/>
                </a:solidFill>
                <a:latin typeface="+mn-lt"/>
              </a:rPr>
              <a:t>emains unaffected by the program; and </a:t>
            </a:r>
          </a:p>
          <a:p>
            <a:pPr marL="514350" marR="66510" indent="-285750" algn="l">
              <a:buFont typeface="Arial" panose="020B0604020202020204" pitchFamily="34" charset="0"/>
              <a:buChar char="•"/>
            </a:pPr>
            <a:r>
              <a:rPr lang="en-US" sz="3400" dirty="0">
                <a:solidFill>
                  <a:srgbClr val="231F20"/>
                </a:solidFill>
                <a:latin typeface="+mn-lt"/>
              </a:rPr>
              <a:t>W</a:t>
            </a:r>
            <a:r>
              <a:rPr lang="en-US" sz="3400" b="0" i="0" u="none" strike="noStrike" baseline="0" dirty="0">
                <a:solidFill>
                  <a:srgbClr val="231F20"/>
                </a:solidFill>
                <a:latin typeface="+mn-lt"/>
              </a:rPr>
              <a:t>ould react to the program in the same way as the treatment  group, if given the  program.</a:t>
            </a:r>
          </a:p>
          <a:p>
            <a:pPr algn="ctr">
              <a:lnSpc>
                <a:spcPct val="150000"/>
              </a:lnSpc>
            </a:pPr>
            <a:endParaRPr lang="en-US" sz="1600" b="1" dirty="0">
              <a:solidFill>
                <a:schemeClr val="tx1"/>
              </a:solidFill>
              <a:latin typeface="+mn-lt"/>
              <a:cs typeface="Assistant Light"/>
            </a:endParaRPr>
          </a:p>
        </p:txBody>
      </p:sp>
      <p:sp>
        <p:nvSpPr>
          <p:cNvPr id="7" name="TextBox 6">
            <a:extLst>
              <a:ext uri="{FF2B5EF4-FFF2-40B4-BE49-F238E27FC236}">
                <a16:creationId xmlns:a16="http://schemas.microsoft.com/office/drawing/2014/main" id="{DAEA5C42-7AD4-E462-5C35-34EBAA990848}"/>
              </a:ext>
            </a:extLst>
          </p:cNvPr>
          <p:cNvSpPr txBox="1"/>
          <p:nvPr/>
        </p:nvSpPr>
        <p:spPr>
          <a:xfrm>
            <a:off x="1534635" y="4990419"/>
            <a:ext cx="9539569" cy="1815882"/>
          </a:xfrm>
          <a:prstGeom prst="rect">
            <a:avLst/>
          </a:prstGeom>
          <a:noFill/>
        </p:spPr>
        <p:txBody>
          <a:bodyPr wrap="square">
            <a:spAutoFit/>
          </a:bodyPr>
          <a:lstStyle/>
          <a:p>
            <a:pPr algn="ctr"/>
            <a:r>
              <a:rPr lang="en-US" b="1" dirty="0"/>
              <a:t>When the comparison group does not accurately estimate the true counterfactual, then the estimated impact of the program will be invalid. In statistical terms, it will be biased.</a:t>
            </a:r>
          </a:p>
          <a:p>
            <a:endParaRPr lang="en-US" dirty="0"/>
          </a:p>
          <a:p>
            <a:r>
              <a:rPr lang="en-US" dirty="0"/>
              <a:t>2 common but highly risky methods of constructing comparison group which can lead to an inappropriate estimate of the counterfactual (counterfeit):  </a:t>
            </a:r>
          </a:p>
          <a:p>
            <a:pPr marL="285750" indent="-285750">
              <a:buFont typeface="Arial" panose="020B0604020202020204" pitchFamily="34" charset="0"/>
              <a:buChar char="•"/>
            </a:pPr>
            <a:r>
              <a:rPr lang="en-US" dirty="0"/>
              <a:t>Before-and-after</a:t>
            </a:r>
          </a:p>
          <a:p>
            <a:pPr marL="285750" indent="-285750">
              <a:buFont typeface="Arial" panose="020B0604020202020204" pitchFamily="34" charset="0"/>
              <a:buChar char="•"/>
            </a:pPr>
            <a:r>
              <a:rPr lang="en-US" dirty="0"/>
              <a:t>Enrolled-non-enrolled</a:t>
            </a:r>
          </a:p>
          <a:p>
            <a:r>
              <a:rPr lang="en-US" dirty="0"/>
              <a:t>			</a:t>
            </a:r>
          </a:p>
        </p:txBody>
      </p:sp>
      <p:sp>
        <p:nvSpPr>
          <p:cNvPr id="12" name="Title 2">
            <a:extLst>
              <a:ext uri="{FF2B5EF4-FFF2-40B4-BE49-F238E27FC236}">
                <a16:creationId xmlns:a16="http://schemas.microsoft.com/office/drawing/2014/main" id="{213C7FF6-DC53-656A-15D6-DE9A969C6340}"/>
              </a:ext>
            </a:extLst>
          </p:cNvPr>
          <p:cNvSpPr txBox="1">
            <a:spLocks noGrp="1"/>
          </p:cNvSpPr>
          <p:nvPr>
            <p:ph type="title"/>
          </p:nvPr>
        </p:nvSpPr>
        <p:spPr>
          <a:xfrm>
            <a:off x="838200" y="454025"/>
            <a:ext cx="9672638" cy="514350"/>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fi-FI" sz="2400" dirty="0"/>
              <a:t>SECTION </a:t>
            </a:r>
            <a:r>
              <a:rPr lang="fi-FI" sz="2400" dirty="0">
                <a:solidFill>
                  <a:schemeClr val="bg1"/>
                </a:solidFill>
              </a:rPr>
              <a:t>3: </a:t>
            </a:r>
            <a:r>
              <a:rPr lang="en-GB" sz="2400" dirty="0">
                <a:solidFill>
                  <a:schemeClr val="bg1"/>
                </a:solidFill>
                <a:cs typeface="Assistant Light"/>
              </a:rPr>
              <a:t>How to conduct and impact evaluation</a:t>
            </a:r>
            <a:endParaRPr lang="en-US" sz="2400" dirty="0">
              <a:solidFill>
                <a:schemeClr val="bg1"/>
              </a:solidFill>
            </a:endParaRPr>
          </a:p>
        </p:txBody>
      </p:sp>
    </p:spTree>
    <p:extLst>
      <p:ext uri="{BB962C8B-B14F-4D97-AF65-F5344CB8AC3E}">
        <p14:creationId xmlns:p14="http://schemas.microsoft.com/office/powerpoint/2010/main" val="1238371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3087F0-B509-8517-AD1D-0B0C8DA8EA72}"/>
              </a:ext>
            </a:extLst>
          </p:cNvPr>
          <p:cNvSpPr>
            <a:spLocks noGrp="1"/>
          </p:cNvSpPr>
          <p:nvPr>
            <p:ph type="body" idx="1"/>
          </p:nvPr>
        </p:nvSpPr>
        <p:spPr>
          <a:xfrm>
            <a:off x="823570" y="1486664"/>
            <a:ext cx="10326783" cy="4620222"/>
          </a:xfrm>
        </p:spPr>
        <p:txBody>
          <a:bodyPr>
            <a:normAutofit fontScale="92500" lnSpcReduction="20000"/>
          </a:bodyPr>
          <a:lstStyle/>
          <a:p>
            <a:r>
              <a:rPr lang="en-US" sz="1900" dirty="0">
                <a:latin typeface="+mj-lt"/>
              </a:rPr>
              <a:t>In this section we will study methods that can be applied to estimate program impacts more accurately</a:t>
            </a:r>
          </a:p>
          <a:p>
            <a:endParaRPr lang="en-US" sz="1900" dirty="0">
              <a:latin typeface="+mj-lt"/>
            </a:endParaRPr>
          </a:p>
          <a:p>
            <a:pPr marL="571500" indent="-342900">
              <a:buFont typeface="Arial" panose="020B0604020202020204" pitchFamily="34" charset="0"/>
              <a:buChar char="•"/>
            </a:pPr>
            <a:r>
              <a:rPr lang="en-US" sz="1900" b="0" i="0" dirty="0">
                <a:solidFill>
                  <a:srgbClr val="000000"/>
                </a:solidFill>
                <a:effectLst/>
                <a:latin typeface="+mj-lt"/>
              </a:rPr>
              <a:t>Experimental design: </a:t>
            </a:r>
          </a:p>
          <a:p>
            <a:pPr marL="228600" indent="0"/>
            <a:r>
              <a:rPr lang="en-US" sz="1900" b="0" i="0" dirty="0">
                <a:solidFill>
                  <a:srgbClr val="000000"/>
                </a:solidFill>
                <a:effectLst/>
                <a:latin typeface="+mj-lt"/>
              </a:rPr>
              <a:t>	In experimental method, researchers set up the environment and controls the variables of 	interest. Fundamentally, researchers manipulate an independent variable (input) within 		controlled conditions and observe how these changes affect dependent variables 	(outcomes). The intervention assignment is done randomly</a:t>
            </a:r>
          </a:p>
          <a:p>
            <a:pPr marL="1485900" lvl="2">
              <a:buFont typeface="Arial" panose="020B0604020202020204" pitchFamily="34" charset="0"/>
              <a:buChar char="•"/>
            </a:pPr>
            <a:r>
              <a:rPr lang="en-US" sz="1900" dirty="0">
                <a:solidFill>
                  <a:srgbClr val="000000"/>
                </a:solidFill>
                <a:latin typeface="+mj-lt"/>
              </a:rPr>
              <a:t>Randomize control trial</a:t>
            </a:r>
          </a:p>
          <a:p>
            <a:pPr marL="1485900" lvl="2">
              <a:buFont typeface="Arial" panose="020B0604020202020204" pitchFamily="34" charset="0"/>
              <a:buChar char="•"/>
            </a:pPr>
            <a:r>
              <a:rPr lang="en-US" sz="1900" dirty="0">
                <a:solidFill>
                  <a:schemeClr val="tx1"/>
                </a:solidFill>
                <a:latin typeface="+mj-lt"/>
                <a:cs typeface="Assistant Light"/>
              </a:rPr>
              <a:t>Instrumental Variable (IV)</a:t>
            </a:r>
          </a:p>
          <a:p>
            <a:pPr marL="1485900" lvl="2">
              <a:buFont typeface="Arial" panose="020B0604020202020204" pitchFamily="34" charset="0"/>
              <a:buChar char="•"/>
            </a:pPr>
            <a:r>
              <a:rPr lang="en-US" sz="1900" dirty="0">
                <a:solidFill>
                  <a:schemeClr val="tx1"/>
                </a:solidFill>
                <a:latin typeface="+mj-lt"/>
                <a:cs typeface="Assistant Light"/>
              </a:rPr>
              <a:t>Regression Discontinuity Design (RDD)</a:t>
            </a:r>
          </a:p>
          <a:p>
            <a:pPr marL="685800" lvl="1" indent="0">
              <a:buNone/>
            </a:pPr>
            <a:endParaRPr lang="en-US" sz="1900" b="0" i="0" dirty="0">
              <a:solidFill>
                <a:srgbClr val="000000"/>
              </a:solidFill>
              <a:effectLst/>
              <a:latin typeface="+mj-lt"/>
            </a:endParaRPr>
          </a:p>
          <a:p>
            <a:pPr marL="571500" indent="-342900">
              <a:buFont typeface="Arial" panose="020B0604020202020204" pitchFamily="34" charset="0"/>
              <a:buChar char="•"/>
            </a:pPr>
            <a:r>
              <a:rPr lang="en-US" sz="1900" dirty="0">
                <a:solidFill>
                  <a:srgbClr val="000000"/>
                </a:solidFill>
                <a:latin typeface="+mj-lt"/>
              </a:rPr>
              <a:t>Quasi-experimental design: </a:t>
            </a:r>
          </a:p>
          <a:p>
            <a:pPr marL="228600" indent="0"/>
            <a:r>
              <a:rPr lang="en-US" sz="1900" dirty="0">
                <a:solidFill>
                  <a:srgbClr val="040C28"/>
                </a:solidFill>
                <a:latin typeface="+mj-lt"/>
              </a:rPr>
              <a:t>	D</a:t>
            </a:r>
            <a:r>
              <a:rPr lang="en-US" sz="1900" b="0" i="0" dirty="0">
                <a:solidFill>
                  <a:srgbClr val="040C28"/>
                </a:solidFill>
                <a:effectLst/>
                <a:latin typeface="+mj-lt"/>
              </a:rPr>
              <a:t>oes not rely on random assignment</a:t>
            </a:r>
            <a:r>
              <a:rPr lang="en-US" sz="1900" b="0" i="0" dirty="0">
                <a:solidFill>
                  <a:srgbClr val="202124"/>
                </a:solidFill>
                <a:effectLst/>
                <a:latin typeface="+mj-lt"/>
              </a:rPr>
              <a:t>. Instead, subjects are assigned to groups based on 	non-random criteria.</a:t>
            </a:r>
          </a:p>
          <a:p>
            <a:pPr marL="1485900" lvl="2">
              <a:buFont typeface="Arial" panose="020B0604020202020204" pitchFamily="34" charset="0"/>
              <a:buChar char="•"/>
            </a:pPr>
            <a:r>
              <a:rPr lang="en-US" sz="1900" dirty="0">
                <a:solidFill>
                  <a:schemeClr val="tx1"/>
                </a:solidFill>
                <a:latin typeface="+mj-lt"/>
                <a:cs typeface="Assistant Light"/>
              </a:rPr>
              <a:t>Difference in Differences (</a:t>
            </a:r>
            <a:r>
              <a:rPr lang="en-US" sz="1900" dirty="0" err="1">
                <a:solidFill>
                  <a:schemeClr val="tx1"/>
                </a:solidFill>
                <a:latin typeface="+mj-lt"/>
                <a:cs typeface="Assistant Light"/>
              </a:rPr>
              <a:t>DiD</a:t>
            </a:r>
            <a:r>
              <a:rPr lang="en-US" sz="1900" dirty="0">
                <a:solidFill>
                  <a:schemeClr val="tx1"/>
                </a:solidFill>
                <a:latin typeface="+mj-lt"/>
                <a:cs typeface="Assistant Light"/>
              </a:rPr>
              <a:t>)</a:t>
            </a:r>
          </a:p>
          <a:p>
            <a:pPr marL="1485900" lvl="2">
              <a:buFont typeface="Arial" panose="020B0604020202020204" pitchFamily="34" charset="0"/>
              <a:buChar char="•"/>
            </a:pPr>
            <a:r>
              <a:rPr lang="en-US" sz="1900" dirty="0">
                <a:solidFill>
                  <a:schemeClr val="tx1"/>
                </a:solidFill>
                <a:latin typeface="+mj-lt"/>
                <a:cs typeface="Assistant Light"/>
              </a:rPr>
              <a:t>Propensity Score Matching (PSM)</a:t>
            </a:r>
          </a:p>
          <a:p>
            <a:pPr marL="571500" indent="-342900">
              <a:buFont typeface="Arial" panose="020B0604020202020204" pitchFamily="34" charset="0"/>
              <a:buChar char="•"/>
            </a:pPr>
            <a:endParaRPr lang="en-US" dirty="0">
              <a:solidFill>
                <a:srgbClr val="000000"/>
              </a:solidFill>
              <a:latin typeface="+mj-lt"/>
            </a:endParaRPr>
          </a:p>
        </p:txBody>
      </p:sp>
      <p:sp>
        <p:nvSpPr>
          <p:cNvPr id="4" name="Title 2">
            <a:extLst>
              <a:ext uri="{FF2B5EF4-FFF2-40B4-BE49-F238E27FC236}">
                <a16:creationId xmlns:a16="http://schemas.microsoft.com/office/drawing/2014/main" id="{AA8F0315-7420-ABBC-F4AE-BE3EC26E8B7E}"/>
              </a:ext>
            </a:extLst>
          </p:cNvPr>
          <p:cNvSpPr txBox="1">
            <a:spLocks/>
          </p:cNvSpPr>
          <p:nvPr/>
        </p:nvSpPr>
        <p:spPr>
          <a:xfrm>
            <a:off x="959094" y="505587"/>
            <a:ext cx="9672961" cy="514411"/>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2800"/>
              <a:buFont typeface="Verdana"/>
              <a:buNone/>
              <a:defRPr sz="2800" b="1"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2400" dirty="0"/>
              <a:t>SECTION 4: Evaluation Methods</a:t>
            </a:r>
          </a:p>
        </p:txBody>
      </p:sp>
    </p:spTree>
    <p:extLst>
      <p:ext uri="{BB962C8B-B14F-4D97-AF65-F5344CB8AC3E}">
        <p14:creationId xmlns:p14="http://schemas.microsoft.com/office/powerpoint/2010/main" val="696579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C72618-09B9-6A5F-15BE-A1A28D5CC365}"/>
              </a:ext>
            </a:extLst>
          </p:cNvPr>
          <p:cNvSpPr>
            <a:spLocks noGrp="1"/>
          </p:cNvSpPr>
          <p:nvPr>
            <p:ph type="body" idx="1"/>
          </p:nvPr>
        </p:nvSpPr>
        <p:spPr>
          <a:xfrm>
            <a:off x="390777" y="1862029"/>
            <a:ext cx="6222674" cy="4723828"/>
          </a:xfrm>
        </p:spPr>
        <p:txBody>
          <a:bodyPr>
            <a:normAutofit fontScale="40000" lnSpcReduction="20000"/>
          </a:bodyPr>
          <a:lstStyle/>
          <a:p>
            <a:pPr marL="229870" indent="0"/>
            <a:r>
              <a:rPr lang="en-US" sz="5100" b="0" i="0" dirty="0">
                <a:solidFill>
                  <a:srgbClr val="0D0D0D"/>
                </a:solidFill>
                <a:effectLst/>
                <a:latin typeface="Verdana"/>
              </a:rPr>
              <a:t>In RTC, access to the program is randomly determined. Randomized assignment ensures every eligible unit </a:t>
            </a:r>
            <a:r>
              <a:rPr lang="en-US" sz="5100" dirty="0">
                <a:latin typeface="Verdana"/>
              </a:rPr>
              <a:t>(i.e., an individual, household, business, school, hospital, or community)</a:t>
            </a:r>
            <a:r>
              <a:rPr lang="en-US" sz="5100" b="0" i="0" dirty="0">
                <a:solidFill>
                  <a:srgbClr val="0D0D0D"/>
                </a:solidFill>
                <a:effectLst/>
                <a:latin typeface="Verdana"/>
              </a:rPr>
              <a:t> has an equal chance of being selected for treatment, offering fairness and transparency in allocating resources</a:t>
            </a:r>
          </a:p>
          <a:p>
            <a:pPr marL="229870" indent="0"/>
            <a:endParaRPr lang="en-US" sz="5100" dirty="0">
              <a:latin typeface="Verdana"/>
            </a:endParaRPr>
          </a:p>
          <a:p>
            <a:pPr marL="229870" indent="0"/>
            <a:r>
              <a:rPr lang="en-US" sz="5100" b="0" dirty="0">
                <a:solidFill>
                  <a:srgbClr val="000000"/>
                </a:solidFill>
                <a:effectLst/>
                <a:latin typeface="Verdana"/>
              </a:rPr>
              <a:t>This method</a:t>
            </a:r>
            <a:r>
              <a:rPr lang="en-US" sz="5100" dirty="0">
                <a:latin typeface="Verdana"/>
              </a:rPr>
              <a:t> generates a strong counterfactual and</a:t>
            </a:r>
            <a:r>
              <a:rPr lang="en-US" sz="5100" b="0" dirty="0">
                <a:solidFill>
                  <a:srgbClr val="000000"/>
                </a:solidFill>
                <a:effectLst/>
                <a:latin typeface="Verdana"/>
              </a:rPr>
              <a:t> represents the strongest method for evaluating the impact of a program</a:t>
            </a:r>
            <a:endParaRPr lang="fr-FR" sz="5100" b="0">
              <a:solidFill>
                <a:srgbClr val="000000"/>
              </a:solidFill>
              <a:effectLst/>
              <a:latin typeface="Verdana"/>
            </a:endParaRPr>
          </a:p>
          <a:p>
            <a:pPr marL="228600" indent="0"/>
            <a:endParaRPr lang="fr-FR" sz="2800" i="1" dirty="0">
              <a:solidFill>
                <a:srgbClr val="000000"/>
              </a:solidFill>
              <a:latin typeface="+mn-lt"/>
            </a:endParaRPr>
          </a:p>
          <a:p>
            <a:pPr marL="228600" indent="0"/>
            <a:endParaRPr lang="fr-FR" sz="4000" dirty="0">
              <a:solidFill>
                <a:srgbClr val="000000"/>
              </a:solidFill>
              <a:latin typeface="+mn-lt"/>
            </a:endParaRPr>
          </a:p>
          <a:p>
            <a:pPr marL="228600" indent="0"/>
            <a:endParaRPr lang="fr-FR" sz="4000" dirty="0">
              <a:solidFill>
                <a:srgbClr val="000000"/>
              </a:solidFill>
              <a:latin typeface="+mn-lt"/>
            </a:endParaRPr>
          </a:p>
          <a:p>
            <a:pPr marL="228600" indent="0"/>
            <a:r>
              <a:rPr lang="fr-FR" sz="3000" dirty="0">
                <a:solidFill>
                  <a:srgbClr val="000000"/>
                </a:solidFill>
                <a:latin typeface="+mn-lt"/>
              </a:rPr>
              <a:t>Read more in: </a:t>
            </a:r>
            <a:r>
              <a:rPr lang="fr-FR" sz="3000" i="1" dirty="0">
                <a:solidFill>
                  <a:srgbClr val="000000"/>
                </a:solidFill>
                <a:latin typeface="+mn-lt"/>
              </a:rPr>
              <a:t>https://www.povertyactionlab.org/sites/default/files/research-resources/2017.04.14-Real-World-Challenges-to-Randomization-and-Their-Solutions.pdf</a:t>
            </a:r>
            <a:endParaRPr lang="fr-FR" sz="3000" b="0" i="1" dirty="0">
              <a:solidFill>
                <a:srgbClr val="000000"/>
              </a:solidFill>
              <a:effectLst/>
              <a:latin typeface="+mn-lt"/>
            </a:endParaRPr>
          </a:p>
        </p:txBody>
      </p:sp>
      <p:pic>
        <p:nvPicPr>
          <p:cNvPr id="7" name="Picture 6">
            <a:extLst>
              <a:ext uri="{FF2B5EF4-FFF2-40B4-BE49-F238E27FC236}">
                <a16:creationId xmlns:a16="http://schemas.microsoft.com/office/drawing/2014/main" id="{8367C2A0-9957-37B2-7153-1B7467EB55AC}"/>
              </a:ext>
            </a:extLst>
          </p:cNvPr>
          <p:cNvPicPr>
            <a:picLocks noChangeAspect="1"/>
          </p:cNvPicPr>
          <p:nvPr/>
        </p:nvPicPr>
        <p:blipFill>
          <a:blip r:embed="rId2"/>
          <a:stretch>
            <a:fillRect/>
          </a:stretch>
        </p:blipFill>
        <p:spPr>
          <a:xfrm>
            <a:off x="6702552" y="1655699"/>
            <a:ext cx="5279211" cy="3117616"/>
          </a:xfrm>
          <a:prstGeom prst="rect">
            <a:avLst/>
          </a:prstGeom>
        </p:spPr>
      </p:pic>
      <p:sp>
        <p:nvSpPr>
          <p:cNvPr id="3" name="Title 2">
            <a:extLst>
              <a:ext uri="{FF2B5EF4-FFF2-40B4-BE49-F238E27FC236}">
                <a16:creationId xmlns:a16="http://schemas.microsoft.com/office/drawing/2014/main" id="{4AED7221-C192-E500-DBB4-2B94C67BD055}"/>
              </a:ext>
            </a:extLst>
          </p:cNvPr>
          <p:cNvSpPr>
            <a:spLocks noGrp="1"/>
          </p:cNvSpPr>
          <p:nvPr>
            <p:ph type="title"/>
          </p:nvPr>
        </p:nvSpPr>
        <p:spPr/>
        <p:txBody>
          <a:bodyPr>
            <a:normAutofit/>
          </a:bodyPr>
          <a:lstStyle/>
          <a:p>
            <a:r>
              <a:rPr lang="en-US" sz="2400" dirty="0"/>
              <a:t>SECTION 4: Evaluation Methods</a:t>
            </a:r>
          </a:p>
        </p:txBody>
      </p:sp>
      <p:sp>
        <p:nvSpPr>
          <p:cNvPr id="5" name="TextBox 4">
            <a:extLst>
              <a:ext uri="{FF2B5EF4-FFF2-40B4-BE49-F238E27FC236}">
                <a16:creationId xmlns:a16="http://schemas.microsoft.com/office/drawing/2014/main" id="{D79947F7-8057-7FDB-F47C-32AF6236BE5D}"/>
              </a:ext>
            </a:extLst>
          </p:cNvPr>
          <p:cNvSpPr txBox="1"/>
          <p:nvPr/>
        </p:nvSpPr>
        <p:spPr>
          <a:xfrm>
            <a:off x="555524" y="1205656"/>
            <a:ext cx="6652516" cy="400110"/>
          </a:xfrm>
          <a:prstGeom prst="rect">
            <a:avLst/>
          </a:prstGeom>
          <a:noFill/>
        </p:spPr>
        <p:txBody>
          <a:bodyPr wrap="square">
            <a:spAutoFit/>
          </a:bodyPr>
          <a:lstStyle/>
          <a:p>
            <a:r>
              <a:rPr lang="fi-FI" sz="2000" b="1" dirty="0"/>
              <a:t>4.1. </a:t>
            </a:r>
            <a:r>
              <a:rPr lang="fi-FI" sz="2000" b="1" dirty="0" err="1"/>
              <a:t>Randomized</a:t>
            </a:r>
            <a:r>
              <a:rPr lang="fi-FI" sz="2000" b="1" dirty="0"/>
              <a:t> Control Trial (RTC)</a:t>
            </a:r>
          </a:p>
        </p:txBody>
      </p:sp>
      <p:sp>
        <p:nvSpPr>
          <p:cNvPr id="4" name="TextBox 3">
            <a:extLst>
              <a:ext uri="{FF2B5EF4-FFF2-40B4-BE49-F238E27FC236}">
                <a16:creationId xmlns:a16="http://schemas.microsoft.com/office/drawing/2014/main" id="{E7A51561-B324-C43C-6EAC-ACF05B2C520C}"/>
              </a:ext>
            </a:extLst>
          </p:cNvPr>
          <p:cNvSpPr txBox="1"/>
          <p:nvPr/>
        </p:nvSpPr>
        <p:spPr>
          <a:xfrm>
            <a:off x="7982712" y="5047636"/>
            <a:ext cx="3369833" cy="276999"/>
          </a:xfrm>
          <a:prstGeom prst="rect">
            <a:avLst/>
          </a:prstGeom>
          <a:noFill/>
        </p:spPr>
        <p:txBody>
          <a:bodyPr wrap="none" rtlCol="0">
            <a:spAutoFit/>
          </a:bodyPr>
          <a:lstStyle/>
          <a:p>
            <a:r>
              <a:rPr lang="fr-FR" sz="1200" b="0" i="1" dirty="0">
                <a:solidFill>
                  <a:srgbClr val="000000"/>
                </a:solidFill>
                <a:effectLst/>
                <a:latin typeface="+mn-lt"/>
                <a:hlinkClick r:id="rId3"/>
              </a:rPr>
              <a:t>Source: </a:t>
            </a:r>
            <a:r>
              <a:rPr lang="fr-FR" sz="1200" b="0" i="1" dirty="0" err="1">
                <a:solidFill>
                  <a:srgbClr val="000000"/>
                </a:solidFill>
                <a:effectLst/>
                <a:latin typeface="+mn-lt"/>
                <a:hlinkClick r:id="rId3"/>
              </a:rPr>
              <a:t>Test_Learn_Adapt_Developing_Public</a:t>
            </a:r>
            <a:endParaRPr lang="en-US" sz="1200" dirty="0"/>
          </a:p>
        </p:txBody>
      </p:sp>
    </p:spTree>
    <p:extLst>
      <p:ext uri="{BB962C8B-B14F-4D97-AF65-F5344CB8AC3E}">
        <p14:creationId xmlns:p14="http://schemas.microsoft.com/office/powerpoint/2010/main" val="2465940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5B14D8D-1BF4-FF35-6590-D1007AA611E9}"/>
              </a:ext>
            </a:extLst>
          </p:cNvPr>
          <p:cNvSpPr txBox="1">
            <a:spLocks noGrp="1"/>
          </p:cNvSpPr>
          <p:nvPr>
            <p:ph type="body" idx="1"/>
          </p:nvPr>
        </p:nvSpPr>
        <p:spPr>
          <a:xfrm>
            <a:off x="352679" y="1273005"/>
            <a:ext cx="5743321" cy="469832"/>
          </a:xfrm>
          <a:prstGeom prst="rect">
            <a:avLst/>
          </a:prstGeom>
          <a:noFill/>
        </p:spPr>
        <p:txBody>
          <a:bodyPr wrap="square" rtlCol="0">
            <a:spAutoFit/>
          </a:bodyPr>
          <a:lstStyle/>
          <a:p>
            <a:r>
              <a:rPr lang="fi-FI" sz="1800" b="1" dirty="0" err="1"/>
              <a:t>Randomized</a:t>
            </a:r>
            <a:r>
              <a:rPr lang="fi-FI" sz="1800" b="1" dirty="0"/>
              <a:t> </a:t>
            </a:r>
            <a:r>
              <a:rPr lang="fi-FI" sz="1800" b="1" dirty="0" err="1"/>
              <a:t>assignemnt</a:t>
            </a:r>
            <a:r>
              <a:rPr lang="fi-FI" sz="1800" b="1" dirty="0"/>
              <a:t> of </a:t>
            </a:r>
            <a:r>
              <a:rPr lang="fi-FI" sz="1800" b="1" dirty="0" err="1"/>
              <a:t>treatment</a:t>
            </a:r>
            <a:r>
              <a:rPr lang="fi-FI" sz="1800" b="1" dirty="0"/>
              <a:t> [WB]</a:t>
            </a:r>
            <a:endParaRPr lang="en-US" sz="1800" b="1" dirty="0"/>
          </a:p>
        </p:txBody>
      </p:sp>
      <p:pic>
        <p:nvPicPr>
          <p:cNvPr id="6" name="Picture 5">
            <a:extLst>
              <a:ext uri="{FF2B5EF4-FFF2-40B4-BE49-F238E27FC236}">
                <a16:creationId xmlns:a16="http://schemas.microsoft.com/office/drawing/2014/main" id="{58AFD014-E3B4-E847-69BD-6B6E56044225}"/>
              </a:ext>
            </a:extLst>
          </p:cNvPr>
          <p:cNvPicPr>
            <a:picLocks noChangeAspect="1"/>
          </p:cNvPicPr>
          <p:nvPr/>
        </p:nvPicPr>
        <p:blipFill>
          <a:blip r:embed="rId2"/>
          <a:stretch>
            <a:fillRect/>
          </a:stretch>
        </p:blipFill>
        <p:spPr>
          <a:xfrm>
            <a:off x="156106" y="2032273"/>
            <a:ext cx="5095875" cy="2600325"/>
          </a:xfrm>
          <a:prstGeom prst="rect">
            <a:avLst/>
          </a:prstGeom>
        </p:spPr>
      </p:pic>
      <p:sp>
        <p:nvSpPr>
          <p:cNvPr id="7" name="TextBox 6">
            <a:extLst>
              <a:ext uri="{FF2B5EF4-FFF2-40B4-BE49-F238E27FC236}">
                <a16:creationId xmlns:a16="http://schemas.microsoft.com/office/drawing/2014/main" id="{918AD59D-23B6-5EF7-F82A-08F9CC5CED9E}"/>
              </a:ext>
            </a:extLst>
          </p:cNvPr>
          <p:cNvSpPr txBox="1"/>
          <p:nvPr/>
        </p:nvSpPr>
        <p:spPr>
          <a:xfrm>
            <a:off x="5335072" y="2298979"/>
            <a:ext cx="6022109" cy="2000548"/>
          </a:xfrm>
          <a:prstGeom prst="rect">
            <a:avLst/>
          </a:prstGeom>
          <a:noFill/>
        </p:spPr>
        <p:txBody>
          <a:bodyPr wrap="square" rtlCol="0">
            <a:spAutoFit/>
          </a:bodyPr>
          <a:lstStyle/>
          <a:p>
            <a:endParaRPr lang="en-US" dirty="0"/>
          </a:p>
          <a:p>
            <a:r>
              <a:rPr lang="en-US" sz="1600" dirty="0"/>
              <a:t>Externally valid if the evaluation sample accurately represents the population of eligible units. The results of the evaluation can then be generalized to the population of eligible units.</a:t>
            </a:r>
          </a:p>
          <a:p>
            <a:endParaRPr lang="en-US" sz="1600" dirty="0"/>
          </a:p>
          <a:p>
            <a:r>
              <a:rPr lang="en-US" sz="1600" dirty="0"/>
              <a:t>Internally valid if it provides an accurate estimate of the counterfactual through a valid comparison  group.</a:t>
            </a:r>
          </a:p>
          <a:p>
            <a:endParaRPr lang="en-US" dirty="0"/>
          </a:p>
        </p:txBody>
      </p:sp>
      <p:sp>
        <p:nvSpPr>
          <p:cNvPr id="8" name="TextBox 7">
            <a:extLst>
              <a:ext uri="{FF2B5EF4-FFF2-40B4-BE49-F238E27FC236}">
                <a16:creationId xmlns:a16="http://schemas.microsoft.com/office/drawing/2014/main" id="{8E7C928A-74C1-AEC5-CA7D-0741A81F04BF}"/>
              </a:ext>
            </a:extLst>
          </p:cNvPr>
          <p:cNvSpPr txBox="1"/>
          <p:nvPr/>
        </p:nvSpPr>
        <p:spPr>
          <a:xfrm>
            <a:off x="498285" y="4575566"/>
            <a:ext cx="3031599" cy="369332"/>
          </a:xfrm>
          <a:prstGeom prst="rect">
            <a:avLst/>
          </a:prstGeom>
          <a:noFill/>
        </p:spPr>
        <p:txBody>
          <a:bodyPr wrap="none" rtlCol="0">
            <a:spAutoFit/>
          </a:bodyPr>
          <a:lstStyle/>
          <a:p>
            <a:r>
              <a:rPr lang="fi-FI" sz="1800" b="1" dirty="0" err="1"/>
              <a:t>Steps</a:t>
            </a:r>
            <a:r>
              <a:rPr lang="fi-FI" sz="1800" b="1" dirty="0"/>
              <a:t> to </a:t>
            </a:r>
            <a:r>
              <a:rPr lang="fi-FI" sz="1800" b="1" dirty="0" err="1"/>
              <a:t>calculate</a:t>
            </a:r>
            <a:r>
              <a:rPr lang="fi-FI" sz="1800" b="1" dirty="0"/>
              <a:t> </a:t>
            </a:r>
            <a:r>
              <a:rPr lang="fi-FI" sz="1800" b="1" dirty="0" err="1"/>
              <a:t>impact</a:t>
            </a:r>
            <a:r>
              <a:rPr lang="fi-FI" sz="1800" b="1" dirty="0"/>
              <a:t>:</a:t>
            </a:r>
            <a:endParaRPr lang="en-US" sz="1800" dirty="0"/>
          </a:p>
        </p:txBody>
      </p:sp>
      <p:sp>
        <p:nvSpPr>
          <p:cNvPr id="9" name="TextBox 8">
            <a:extLst>
              <a:ext uri="{FF2B5EF4-FFF2-40B4-BE49-F238E27FC236}">
                <a16:creationId xmlns:a16="http://schemas.microsoft.com/office/drawing/2014/main" id="{9522D2C4-0DBD-9CAA-015B-9D553CF66D23}"/>
              </a:ext>
            </a:extLst>
          </p:cNvPr>
          <p:cNvSpPr txBox="1"/>
          <p:nvPr/>
        </p:nvSpPr>
        <p:spPr>
          <a:xfrm>
            <a:off x="643106" y="4919657"/>
            <a:ext cx="6641746" cy="1077218"/>
          </a:xfrm>
          <a:prstGeom prst="rect">
            <a:avLst/>
          </a:prstGeom>
          <a:noFill/>
        </p:spPr>
        <p:txBody>
          <a:bodyPr wrap="square" rtlCol="0">
            <a:spAutoFit/>
          </a:bodyPr>
          <a:lstStyle/>
          <a:p>
            <a:r>
              <a:rPr lang="fi-FI" dirty="0"/>
              <a:t>- </a:t>
            </a:r>
            <a:r>
              <a:rPr lang="fi-FI" sz="1600" dirty="0" err="1"/>
              <a:t>Estimate</a:t>
            </a:r>
            <a:r>
              <a:rPr lang="fi-FI" sz="1600" dirty="0"/>
              <a:t> </a:t>
            </a:r>
            <a:r>
              <a:rPr lang="fi-FI" sz="1600" dirty="0" err="1"/>
              <a:t>the</a:t>
            </a:r>
            <a:r>
              <a:rPr lang="fi-FI" sz="1600" dirty="0"/>
              <a:t> </a:t>
            </a:r>
            <a:r>
              <a:rPr lang="fi-FI" sz="1600" dirty="0" err="1"/>
              <a:t>counterfactual</a:t>
            </a:r>
            <a:r>
              <a:rPr lang="fi-FI" sz="1600" dirty="0"/>
              <a:t> </a:t>
            </a:r>
          </a:p>
          <a:p>
            <a:r>
              <a:rPr lang="fi-FI" sz="1600" dirty="0"/>
              <a:t>- </a:t>
            </a:r>
            <a:r>
              <a:rPr lang="fi-FI" sz="1600" dirty="0" err="1"/>
              <a:t>Comparison</a:t>
            </a:r>
            <a:r>
              <a:rPr lang="fi-FI" sz="1600" dirty="0"/>
              <a:t> of </a:t>
            </a:r>
            <a:r>
              <a:rPr lang="fi-FI" sz="1600" dirty="0" err="1"/>
              <a:t>outcome</a:t>
            </a:r>
            <a:r>
              <a:rPr lang="fi-FI" sz="1600" dirty="0"/>
              <a:t> </a:t>
            </a:r>
            <a:r>
              <a:rPr lang="fi-FI" sz="1600" dirty="0" err="1"/>
              <a:t>variable</a:t>
            </a:r>
            <a:r>
              <a:rPr lang="fi-FI" sz="1600" dirty="0"/>
              <a:t> (Y) </a:t>
            </a:r>
            <a:r>
              <a:rPr lang="fi-FI" sz="1600" dirty="0" err="1"/>
              <a:t>means</a:t>
            </a:r>
            <a:r>
              <a:rPr lang="fi-FI" sz="1600" dirty="0"/>
              <a:t> of </a:t>
            </a:r>
            <a:r>
              <a:rPr lang="fi-FI" sz="1600" dirty="0" err="1"/>
              <a:t>both</a:t>
            </a:r>
            <a:r>
              <a:rPr lang="fi-FI" sz="1600" dirty="0"/>
              <a:t> </a:t>
            </a:r>
            <a:r>
              <a:rPr lang="fi-FI" sz="1600" dirty="0" err="1"/>
              <a:t>groups</a:t>
            </a:r>
            <a:endParaRPr lang="fi-FI" sz="1600" dirty="0"/>
          </a:p>
          <a:p>
            <a:r>
              <a:rPr lang="fi-FI" sz="1600" dirty="0"/>
              <a:t>- </a:t>
            </a:r>
            <a:r>
              <a:rPr lang="fi-FI" sz="1600" dirty="0" err="1"/>
              <a:t>Apply</a:t>
            </a:r>
            <a:r>
              <a:rPr lang="fi-FI" sz="1600" dirty="0"/>
              <a:t> </a:t>
            </a:r>
            <a:r>
              <a:rPr lang="fi-FI" sz="1600" dirty="0" err="1"/>
              <a:t>Linear</a:t>
            </a:r>
            <a:r>
              <a:rPr lang="fi-FI" sz="1600" dirty="0"/>
              <a:t> Regression </a:t>
            </a:r>
          </a:p>
          <a:p>
            <a:r>
              <a:rPr lang="fi-FI" sz="1600" dirty="0"/>
              <a:t>- </a:t>
            </a:r>
            <a:r>
              <a:rPr lang="fi-FI" sz="1600" dirty="0" err="1"/>
              <a:t>Multivariate</a:t>
            </a:r>
            <a:r>
              <a:rPr lang="fi-FI" sz="1600" dirty="0"/>
              <a:t> regression to </a:t>
            </a:r>
            <a:r>
              <a:rPr lang="fi-FI" sz="1600" dirty="0" err="1"/>
              <a:t>control</a:t>
            </a:r>
            <a:r>
              <a:rPr lang="fi-FI" sz="1600" dirty="0"/>
              <a:t> for </a:t>
            </a:r>
            <a:r>
              <a:rPr lang="fi-FI" sz="1600" dirty="0" err="1"/>
              <a:t>other</a:t>
            </a:r>
            <a:r>
              <a:rPr lang="fi-FI" sz="1600" dirty="0"/>
              <a:t> </a:t>
            </a:r>
            <a:r>
              <a:rPr lang="fi-FI" sz="1600" dirty="0" err="1"/>
              <a:t>observable</a:t>
            </a:r>
            <a:r>
              <a:rPr lang="fi-FI" sz="1600" dirty="0"/>
              <a:t> </a:t>
            </a:r>
            <a:r>
              <a:rPr lang="fi-FI" sz="1600" dirty="0" err="1"/>
              <a:t>characteristics</a:t>
            </a:r>
            <a:endParaRPr lang="en-US" sz="1600" dirty="0"/>
          </a:p>
        </p:txBody>
      </p:sp>
      <p:sp>
        <p:nvSpPr>
          <p:cNvPr id="11" name="Title 2">
            <a:extLst>
              <a:ext uri="{FF2B5EF4-FFF2-40B4-BE49-F238E27FC236}">
                <a16:creationId xmlns:a16="http://schemas.microsoft.com/office/drawing/2014/main" id="{B81287E7-9F7A-E004-3F6F-E91F0B511871}"/>
              </a:ext>
            </a:extLst>
          </p:cNvPr>
          <p:cNvSpPr>
            <a:spLocks noGrp="1"/>
          </p:cNvSpPr>
          <p:nvPr>
            <p:ph type="title"/>
          </p:nvPr>
        </p:nvSpPr>
        <p:spPr>
          <a:xfrm>
            <a:off x="838200" y="454025"/>
            <a:ext cx="9672638" cy="514350"/>
          </a:xfrm>
        </p:spPr>
        <p:txBody>
          <a:bodyPr>
            <a:normAutofit/>
          </a:bodyPr>
          <a:lstStyle/>
          <a:p>
            <a:r>
              <a:rPr lang="en-US" sz="2400" dirty="0"/>
              <a:t>SECTION 4: Evaluation Methods</a:t>
            </a:r>
          </a:p>
        </p:txBody>
      </p:sp>
      <p:sp>
        <p:nvSpPr>
          <p:cNvPr id="2" name="Rectangle 1">
            <a:extLst>
              <a:ext uri="{FF2B5EF4-FFF2-40B4-BE49-F238E27FC236}">
                <a16:creationId xmlns:a16="http://schemas.microsoft.com/office/drawing/2014/main" id="{77129B87-3744-8B53-283A-FE69C3F07103}"/>
              </a:ext>
            </a:extLst>
          </p:cNvPr>
          <p:cNvSpPr/>
          <p:nvPr/>
        </p:nvSpPr>
        <p:spPr>
          <a:xfrm>
            <a:off x="7165669" y="4965123"/>
            <a:ext cx="3675888" cy="4846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ES" i="1" dirty="0" err="1"/>
              <a:t>RCT_Impact</a:t>
            </a:r>
            <a:r>
              <a:rPr lang="es-ES" i="1" dirty="0"/>
              <a:t> = (Y | P = 1) − (Y | P= 0)</a:t>
            </a:r>
          </a:p>
        </p:txBody>
      </p:sp>
      <p:sp>
        <p:nvSpPr>
          <p:cNvPr id="12" name="TextBox 11">
            <a:extLst>
              <a:ext uri="{FF2B5EF4-FFF2-40B4-BE49-F238E27FC236}">
                <a16:creationId xmlns:a16="http://schemas.microsoft.com/office/drawing/2014/main" id="{09CE2620-BA53-12BB-A47E-72F6F39202BE}"/>
              </a:ext>
            </a:extLst>
          </p:cNvPr>
          <p:cNvSpPr txBox="1"/>
          <p:nvPr/>
        </p:nvSpPr>
        <p:spPr>
          <a:xfrm>
            <a:off x="1241922" y="4322997"/>
            <a:ext cx="697230" cy="246221"/>
          </a:xfrm>
          <a:prstGeom prst="rect">
            <a:avLst/>
          </a:prstGeom>
          <a:noFill/>
        </p:spPr>
        <p:txBody>
          <a:bodyPr wrap="square">
            <a:spAutoFit/>
          </a:bodyPr>
          <a:lstStyle/>
          <a:p>
            <a:r>
              <a:rPr lang="es-ES" sz="1000" b="1" i="1" dirty="0"/>
              <a:t>P = 1</a:t>
            </a:r>
            <a:endParaRPr lang="en-US" sz="1000" b="1" dirty="0"/>
          </a:p>
        </p:txBody>
      </p:sp>
      <p:sp>
        <p:nvSpPr>
          <p:cNvPr id="13" name="TextBox 12">
            <a:extLst>
              <a:ext uri="{FF2B5EF4-FFF2-40B4-BE49-F238E27FC236}">
                <a16:creationId xmlns:a16="http://schemas.microsoft.com/office/drawing/2014/main" id="{05187F61-9514-B5EC-B487-0BC1B834DA75}"/>
              </a:ext>
            </a:extLst>
          </p:cNvPr>
          <p:cNvSpPr txBox="1"/>
          <p:nvPr/>
        </p:nvSpPr>
        <p:spPr>
          <a:xfrm>
            <a:off x="2811018" y="4319893"/>
            <a:ext cx="697230" cy="246221"/>
          </a:xfrm>
          <a:prstGeom prst="rect">
            <a:avLst/>
          </a:prstGeom>
          <a:noFill/>
        </p:spPr>
        <p:txBody>
          <a:bodyPr wrap="square">
            <a:spAutoFit/>
          </a:bodyPr>
          <a:lstStyle/>
          <a:p>
            <a:r>
              <a:rPr lang="es-ES" sz="1000" b="1" i="1" dirty="0"/>
              <a:t>P = 0</a:t>
            </a:r>
            <a:endParaRPr lang="en-US" sz="1000" b="1" dirty="0"/>
          </a:p>
        </p:txBody>
      </p:sp>
      <p:sp>
        <p:nvSpPr>
          <p:cNvPr id="3" name="TextBox 2">
            <a:extLst>
              <a:ext uri="{FF2B5EF4-FFF2-40B4-BE49-F238E27FC236}">
                <a16:creationId xmlns:a16="http://schemas.microsoft.com/office/drawing/2014/main" id="{AC721723-C51E-0F3B-5107-FABA9BE7A162}"/>
              </a:ext>
            </a:extLst>
          </p:cNvPr>
          <p:cNvSpPr txBox="1"/>
          <p:nvPr/>
        </p:nvSpPr>
        <p:spPr>
          <a:xfrm>
            <a:off x="498285" y="6185159"/>
            <a:ext cx="10343271" cy="307777"/>
          </a:xfrm>
          <a:prstGeom prst="rect">
            <a:avLst/>
          </a:prstGeom>
          <a:solidFill>
            <a:srgbClr val="00991D"/>
          </a:solidFill>
        </p:spPr>
        <p:txBody>
          <a:bodyPr wrap="square" rtlCol="0">
            <a:spAutoFit/>
          </a:bodyPr>
          <a:lstStyle/>
          <a:p>
            <a:r>
              <a:rPr lang="en-US" dirty="0">
                <a:solidFill>
                  <a:schemeClr val="bg1"/>
                </a:solidFill>
              </a:rPr>
              <a:t>Example: Jack, B. K. and G. Smith. 2016. Charging Ahead: Prepaid Electricity Metering in South Africa.</a:t>
            </a:r>
          </a:p>
        </p:txBody>
      </p:sp>
    </p:spTree>
    <p:extLst>
      <p:ext uri="{BB962C8B-B14F-4D97-AF65-F5344CB8AC3E}">
        <p14:creationId xmlns:p14="http://schemas.microsoft.com/office/powerpoint/2010/main" val="2548293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F2AA3A3-12EC-BB7F-2CFF-9FEE4E6A8ED2}"/>
              </a:ext>
            </a:extLst>
          </p:cNvPr>
          <p:cNvSpPr>
            <a:spLocks noGrp="1"/>
          </p:cNvSpPr>
          <p:nvPr>
            <p:ph type="body" idx="1"/>
          </p:nvPr>
        </p:nvSpPr>
        <p:spPr/>
        <p:txBody>
          <a:bodyPr>
            <a:normAutofit/>
          </a:bodyPr>
          <a:lstStyle/>
          <a:p>
            <a:endParaRPr lang="en-US" sz="1800" dirty="0">
              <a:solidFill>
                <a:srgbClr val="000000"/>
              </a:solidFill>
              <a:latin typeface="Calibri" panose="020F0502020204030204" pitchFamily="34" charset="0"/>
            </a:endParaRPr>
          </a:p>
          <a:p>
            <a:pPr marL="516150" indent="-285750">
              <a:buFont typeface="Arial" panose="020B0604020202020204" pitchFamily="34" charset="0"/>
              <a:buChar char="•"/>
            </a:pPr>
            <a:r>
              <a:rPr lang="en-US" sz="1800" b="0" i="0" dirty="0">
                <a:solidFill>
                  <a:srgbClr val="000000"/>
                </a:solidFill>
                <a:effectLst/>
                <a:latin typeface="Calibri" panose="020F0502020204030204" pitchFamily="34" charset="0"/>
              </a:rPr>
              <a:t>This method is suitable when 100% compliance to treatment and comparison assignment is not possible as well as when there is risk of endogeneity or confounding issues. For example, where unmeasured factors impact both the independent and dependent variables.</a:t>
            </a:r>
          </a:p>
          <a:p>
            <a:pPr marL="516150" indent="-285750">
              <a:buFont typeface="Arial" panose="020B0604020202020204" pitchFamily="34" charset="0"/>
              <a:buChar char="•"/>
            </a:pPr>
            <a:r>
              <a:rPr lang="en-US" sz="1800" b="0" i="0" dirty="0">
                <a:solidFill>
                  <a:srgbClr val="000000"/>
                </a:solidFill>
                <a:effectLst/>
                <a:latin typeface="Calibri" panose="020F0502020204030204" pitchFamily="34" charset="0"/>
              </a:rPr>
              <a:t>This approach entails utilizing a predictor variable that correlates with the energy intervention but doesn't exert any influence on the outcomes of interest (dependent variable).</a:t>
            </a:r>
          </a:p>
          <a:p>
            <a:pPr marL="516150" indent="-285750">
              <a:buFont typeface="Arial" panose="020B0604020202020204" pitchFamily="34" charset="0"/>
              <a:buChar char="•"/>
            </a:pPr>
            <a:r>
              <a:rPr lang="en-US" sz="1800" b="0" i="0" dirty="0">
                <a:solidFill>
                  <a:srgbClr val="000000"/>
                </a:solidFill>
                <a:effectLst/>
                <a:latin typeface="Calibri" panose="020F0502020204030204" pitchFamily="34" charset="0"/>
              </a:rPr>
              <a:t> Identifying a suitable instrument can be challenging; program placement rules can be an option. For example, distance to the electricity line has been used as an instrumental variable in several studies to measure the impact of electrification on different outcomes, such as schooling completion, study time, energy consumption, or income.</a:t>
            </a:r>
          </a:p>
          <a:p>
            <a:pPr marL="516150" indent="-285750">
              <a:buFont typeface="Arial" panose="020B0604020202020204" pitchFamily="34" charset="0"/>
              <a:buChar char="•"/>
            </a:pPr>
            <a:r>
              <a:rPr lang="en-US" sz="1800" b="0" i="0" dirty="0">
                <a:solidFill>
                  <a:srgbClr val="000000"/>
                </a:solidFill>
                <a:effectLst/>
                <a:latin typeface="Calibri" panose="020F0502020204030204" pitchFamily="34" charset="0"/>
              </a:rPr>
              <a:t>It is important that the instrumental variable affects participation rates among treated and comparison groups, but it does not directly affect the outcome of interest.</a:t>
            </a:r>
            <a:endParaRPr lang="fi-FI" dirty="0"/>
          </a:p>
          <a:p>
            <a:endParaRPr lang="fi-FI" dirty="0"/>
          </a:p>
          <a:p>
            <a:endParaRPr lang="fi-FI" dirty="0"/>
          </a:p>
          <a:p>
            <a:endParaRPr lang="fi-FI" dirty="0"/>
          </a:p>
          <a:p>
            <a:endParaRPr lang="fi-FI" dirty="0"/>
          </a:p>
          <a:p>
            <a:endParaRPr lang="fi-FI" dirty="0"/>
          </a:p>
        </p:txBody>
      </p:sp>
      <p:sp>
        <p:nvSpPr>
          <p:cNvPr id="4" name="Title 2">
            <a:extLst>
              <a:ext uri="{FF2B5EF4-FFF2-40B4-BE49-F238E27FC236}">
                <a16:creationId xmlns:a16="http://schemas.microsoft.com/office/drawing/2014/main" id="{D16CC717-93E2-D251-9236-3DDA6B060B45}"/>
              </a:ext>
            </a:extLst>
          </p:cNvPr>
          <p:cNvSpPr>
            <a:spLocks noGrp="1"/>
          </p:cNvSpPr>
          <p:nvPr>
            <p:ph type="title"/>
          </p:nvPr>
        </p:nvSpPr>
        <p:spPr>
          <a:xfrm>
            <a:off x="838200" y="454025"/>
            <a:ext cx="9672638" cy="514350"/>
          </a:xfrm>
        </p:spPr>
        <p:txBody>
          <a:bodyPr>
            <a:normAutofit/>
          </a:bodyPr>
          <a:lstStyle/>
          <a:p>
            <a:r>
              <a:rPr lang="en-US" sz="2400" dirty="0"/>
              <a:t>SECTION 4: Evaluation Methods</a:t>
            </a:r>
          </a:p>
        </p:txBody>
      </p:sp>
      <p:sp>
        <p:nvSpPr>
          <p:cNvPr id="3" name="Text Placeholder 3">
            <a:extLst>
              <a:ext uri="{FF2B5EF4-FFF2-40B4-BE49-F238E27FC236}">
                <a16:creationId xmlns:a16="http://schemas.microsoft.com/office/drawing/2014/main" id="{78591273-1864-E083-6B0D-BD8DCE13468E}"/>
              </a:ext>
            </a:extLst>
          </p:cNvPr>
          <p:cNvSpPr txBox="1">
            <a:spLocks/>
          </p:cNvSpPr>
          <p:nvPr/>
        </p:nvSpPr>
        <p:spPr>
          <a:xfrm>
            <a:off x="740601" y="1367028"/>
            <a:ext cx="10326687" cy="497532"/>
          </a:xfrm>
          <a:prstGeom prst="rect">
            <a:avLst/>
          </a:prstGeom>
          <a:noFill/>
          <a:ln>
            <a:noFill/>
          </a:ln>
        </p:spPr>
        <p:txBody>
          <a:bodyPr spcFirstLastPara="1" wrap="square" lIns="91425" tIns="45700" rIns="91425" bIns="45700" rtlCol="0" anchor="t" anchorCtr="0">
            <a:sp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r>
              <a:rPr lang="fi-FI" sz="2000" b="1" dirty="0"/>
              <a:t>4.2. </a:t>
            </a:r>
            <a:r>
              <a:rPr lang="fi-FI" sz="2000" b="1" dirty="0" err="1"/>
              <a:t>Instrumental</a:t>
            </a:r>
            <a:r>
              <a:rPr lang="fi-FI" sz="2000" b="1" dirty="0"/>
              <a:t> </a:t>
            </a:r>
            <a:r>
              <a:rPr lang="fi-FI" sz="2000" b="1" dirty="0" err="1"/>
              <a:t>Variable</a:t>
            </a:r>
            <a:r>
              <a:rPr lang="fi-FI" sz="2000" b="1" dirty="0"/>
              <a:t> (IV)</a:t>
            </a:r>
            <a:endParaRPr lang="en-US" sz="2000" b="1" dirty="0"/>
          </a:p>
        </p:txBody>
      </p:sp>
      <p:sp>
        <p:nvSpPr>
          <p:cNvPr id="5" name="TextBox 4">
            <a:extLst>
              <a:ext uri="{FF2B5EF4-FFF2-40B4-BE49-F238E27FC236}">
                <a16:creationId xmlns:a16="http://schemas.microsoft.com/office/drawing/2014/main" id="{8CF98EC6-4A59-F7CA-F9AF-9DB3396BA1F4}"/>
              </a:ext>
            </a:extLst>
          </p:cNvPr>
          <p:cNvSpPr txBox="1"/>
          <p:nvPr/>
        </p:nvSpPr>
        <p:spPr>
          <a:xfrm>
            <a:off x="502883" y="5957638"/>
            <a:ext cx="10165117" cy="523220"/>
          </a:xfrm>
          <a:prstGeom prst="rect">
            <a:avLst/>
          </a:prstGeom>
          <a:solidFill>
            <a:srgbClr val="00991D"/>
          </a:solidFill>
        </p:spPr>
        <p:txBody>
          <a:bodyPr wrap="square" rtlCol="0">
            <a:spAutoFit/>
          </a:bodyPr>
          <a:lstStyle/>
          <a:p>
            <a:r>
              <a:rPr lang="en-US" dirty="0">
                <a:solidFill>
                  <a:schemeClr val="bg1"/>
                </a:solidFill>
              </a:rPr>
              <a:t>Example: </a:t>
            </a:r>
            <a:r>
              <a:rPr lang="en-US" dirty="0" err="1">
                <a:solidFill>
                  <a:schemeClr val="bg1"/>
                </a:solidFill>
              </a:rPr>
              <a:t>Allcott</a:t>
            </a:r>
            <a:r>
              <a:rPr lang="en-US" dirty="0">
                <a:solidFill>
                  <a:schemeClr val="bg1"/>
                </a:solidFill>
              </a:rPr>
              <a:t>, H., A. Collard-Wexler, and S. O’Connell. 2016. How Do Electricity Shortages Affect Industry?</a:t>
            </a:r>
          </a:p>
          <a:p>
            <a:r>
              <a:rPr lang="en-US" dirty="0">
                <a:solidFill>
                  <a:schemeClr val="bg1"/>
                </a:solidFill>
              </a:rPr>
              <a:t>Evidence from India. American Economic Review. 106 (3). pp. 587–624.</a:t>
            </a:r>
          </a:p>
        </p:txBody>
      </p:sp>
    </p:spTree>
    <p:extLst>
      <p:ext uri="{BB962C8B-B14F-4D97-AF65-F5344CB8AC3E}">
        <p14:creationId xmlns:p14="http://schemas.microsoft.com/office/powerpoint/2010/main" val="4077953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7D025A8-7573-EA24-F4C5-5A499E117787}"/>
              </a:ext>
            </a:extLst>
          </p:cNvPr>
          <p:cNvSpPr>
            <a:spLocks noGrp="1"/>
          </p:cNvSpPr>
          <p:nvPr>
            <p:ph type="body" idx="1"/>
          </p:nvPr>
        </p:nvSpPr>
        <p:spPr>
          <a:xfrm>
            <a:off x="241287" y="1407646"/>
            <a:ext cx="5787541" cy="4996329"/>
          </a:xfrm>
        </p:spPr>
        <p:txBody>
          <a:bodyPr>
            <a:normAutofit/>
          </a:bodyPr>
          <a:lstStyle/>
          <a:p>
            <a:pPr marL="228600" indent="0"/>
            <a:r>
              <a:rPr lang="en-US" sz="1800" b="1" dirty="0">
                <a:solidFill>
                  <a:srgbClr val="000000"/>
                </a:solidFill>
                <a:latin typeface="+mn-lt"/>
              </a:rPr>
              <a:t>4</a:t>
            </a:r>
            <a:r>
              <a:rPr lang="en-US" sz="1800" b="1" i="0" dirty="0">
                <a:solidFill>
                  <a:srgbClr val="000000"/>
                </a:solidFill>
                <a:effectLst/>
                <a:latin typeface="+mn-lt"/>
              </a:rPr>
              <a:t>.3. Regression Discontinuity Design (RDD):</a:t>
            </a:r>
          </a:p>
          <a:p>
            <a:pPr marL="228600" indent="0"/>
            <a:endParaRPr lang="en-US" sz="1800" dirty="0">
              <a:solidFill>
                <a:srgbClr val="000000"/>
              </a:solidFill>
              <a:effectLst/>
              <a:latin typeface="+mn-lt"/>
              <a:ea typeface="Calibri" panose="020F0502020204030204" pitchFamily="34" charset="0"/>
            </a:endParaRPr>
          </a:p>
          <a:p>
            <a:pPr marL="228600" indent="0"/>
            <a:r>
              <a:rPr lang="en-US" sz="1800" dirty="0">
                <a:solidFill>
                  <a:srgbClr val="000000"/>
                </a:solidFill>
                <a:effectLst/>
                <a:latin typeface="+mn-lt"/>
                <a:ea typeface="Calibri" panose="020F0502020204030204" pitchFamily="34" charset="0"/>
              </a:rPr>
              <a:t>It is suitable when </a:t>
            </a:r>
            <a:r>
              <a:rPr lang="en-US" sz="1800" dirty="0">
                <a:effectLst/>
                <a:latin typeface="+mn-lt"/>
              </a:rPr>
              <a:t>there exists a clear threshold that determines the allocation of the treatment or intervention. For instance, this might involve a specific town size requirement for electrification or an income threshold for a connection subsidy. </a:t>
            </a:r>
          </a:p>
          <a:p>
            <a:pPr marL="228600" indent="0"/>
            <a:endParaRPr lang="en-US" sz="1800" dirty="0">
              <a:effectLst/>
              <a:latin typeface="+mn-lt"/>
            </a:endParaRPr>
          </a:p>
          <a:p>
            <a:pPr marL="228600" indent="0"/>
            <a:r>
              <a:rPr lang="en-US" sz="1800" dirty="0">
                <a:effectLst/>
                <a:latin typeface="+mn-lt"/>
              </a:rPr>
              <a:t>The index scores should be continuous and the cutoff should be unique for the program evaluated. </a:t>
            </a:r>
            <a:endParaRPr lang="en-US" sz="1800" b="1" dirty="0">
              <a:solidFill>
                <a:srgbClr val="000000"/>
              </a:solidFill>
              <a:latin typeface="+mn-lt"/>
            </a:endParaRPr>
          </a:p>
          <a:p>
            <a:pPr marL="228600" indent="0"/>
            <a:endParaRPr lang="en-US" sz="1600" dirty="0">
              <a:solidFill>
                <a:srgbClr val="000000"/>
              </a:solidFill>
              <a:latin typeface="+mn-lt"/>
            </a:endParaRPr>
          </a:p>
          <a:p>
            <a:pPr marL="228600" indent="0"/>
            <a:r>
              <a:rPr lang="en-US" sz="1200" i="1" dirty="0">
                <a:latin typeface="+mn-lt"/>
              </a:rPr>
              <a:t>For a review of practical issues in implementing RDD, see: </a:t>
            </a:r>
            <a:r>
              <a:rPr lang="en-US" sz="1200" i="1" dirty="0" err="1">
                <a:latin typeface="+mn-lt"/>
              </a:rPr>
              <a:t>Imbens</a:t>
            </a:r>
            <a:r>
              <a:rPr lang="en-US" sz="1200" i="1" dirty="0">
                <a:latin typeface="+mn-lt"/>
              </a:rPr>
              <a:t>, Guido, and Thomas Lemieux. 2008. “Regression Discontinuity Designs: A Guide to Practice.” Journal of Econometrics 142 (2): 615–35.</a:t>
            </a:r>
          </a:p>
        </p:txBody>
      </p:sp>
      <p:pic>
        <p:nvPicPr>
          <p:cNvPr id="4" name="Picture 4">
            <a:extLst>
              <a:ext uri="{FF2B5EF4-FFF2-40B4-BE49-F238E27FC236}">
                <a16:creationId xmlns:a16="http://schemas.microsoft.com/office/drawing/2014/main" id="{B9DE6D03-9829-C7CB-725A-5483E3CE2B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9928" y="1486663"/>
            <a:ext cx="6158441" cy="35333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a:extLst>
              <a:ext uri="{FF2B5EF4-FFF2-40B4-BE49-F238E27FC236}">
                <a16:creationId xmlns:a16="http://schemas.microsoft.com/office/drawing/2014/main" id="{35FA2148-8759-80A2-A7E5-C0F486516220}"/>
              </a:ext>
            </a:extLst>
          </p:cNvPr>
          <p:cNvSpPr>
            <a:spLocks noGrp="1"/>
          </p:cNvSpPr>
          <p:nvPr>
            <p:ph type="title"/>
          </p:nvPr>
        </p:nvSpPr>
        <p:spPr>
          <a:xfrm>
            <a:off x="838200" y="454025"/>
            <a:ext cx="9672638" cy="514350"/>
          </a:xfrm>
        </p:spPr>
        <p:txBody>
          <a:bodyPr>
            <a:normAutofit/>
          </a:bodyPr>
          <a:lstStyle/>
          <a:p>
            <a:r>
              <a:rPr lang="en-US" sz="2400" dirty="0"/>
              <a:t>SECTION 4: Evaluation Methods</a:t>
            </a:r>
          </a:p>
        </p:txBody>
      </p:sp>
      <p:sp>
        <p:nvSpPr>
          <p:cNvPr id="6" name="Rectangle 5">
            <a:extLst>
              <a:ext uri="{FF2B5EF4-FFF2-40B4-BE49-F238E27FC236}">
                <a16:creationId xmlns:a16="http://schemas.microsoft.com/office/drawing/2014/main" id="{94B69E0C-B7AC-E2B7-B4D3-AB792DCDEB23}"/>
              </a:ext>
            </a:extLst>
          </p:cNvPr>
          <p:cNvSpPr/>
          <p:nvPr/>
        </p:nvSpPr>
        <p:spPr>
          <a:xfrm>
            <a:off x="6834950" y="5227383"/>
            <a:ext cx="3675888" cy="4846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i="1" dirty="0">
                <a:solidFill>
                  <a:srgbClr val="000000"/>
                </a:solidFill>
              </a:rPr>
              <a:t>  </a:t>
            </a:r>
            <a:r>
              <a:rPr lang="en-US" sz="1400" b="0" i="1" dirty="0">
                <a:solidFill>
                  <a:srgbClr val="000000"/>
                </a:solidFill>
                <a:effectLst/>
                <a:latin typeface="+mn-lt"/>
              </a:rPr>
              <a:t>RDD</a:t>
            </a:r>
            <a:r>
              <a:rPr lang="en-US" i="1" dirty="0">
                <a:solidFill>
                  <a:srgbClr val="000000"/>
                </a:solidFill>
              </a:rPr>
              <a:t> </a:t>
            </a:r>
            <a:r>
              <a:rPr lang="en-US" sz="1400" b="0" i="1" dirty="0">
                <a:solidFill>
                  <a:srgbClr val="000000"/>
                </a:solidFill>
                <a:effectLst/>
                <a:latin typeface="+mn-lt"/>
              </a:rPr>
              <a:t>Impact = (B − A) </a:t>
            </a:r>
            <a:r>
              <a:rPr lang="en-US" sz="1400" b="0" i="0" dirty="0">
                <a:solidFill>
                  <a:srgbClr val="000000"/>
                </a:solidFill>
                <a:effectLst/>
                <a:latin typeface="+mn-lt"/>
              </a:rPr>
              <a:t> </a:t>
            </a:r>
          </a:p>
        </p:txBody>
      </p:sp>
      <p:sp>
        <p:nvSpPr>
          <p:cNvPr id="8" name="TextBox 7">
            <a:extLst>
              <a:ext uri="{FF2B5EF4-FFF2-40B4-BE49-F238E27FC236}">
                <a16:creationId xmlns:a16="http://schemas.microsoft.com/office/drawing/2014/main" id="{C1744134-C7F5-3E49-E2BF-679A3CDA599C}"/>
              </a:ext>
            </a:extLst>
          </p:cNvPr>
          <p:cNvSpPr txBox="1"/>
          <p:nvPr/>
        </p:nvSpPr>
        <p:spPr>
          <a:xfrm>
            <a:off x="8469652" y="2711756"/>
            <a:ext cx="1078991" cy="215444"/>
          </a:xfrm>
          <a:prstGeom prst="rect">
            <a:avLst/>
          </a:prstGeom>
          <a:noFill/>
        </p:spPr>
        <p:txBody>
          <a:bodyPr wrap="square">
            <a:spAutoFit/>
          </a:bodyPr>
          <a:lstStyle/>
          <a:p>
            <a:pPr algn="ctr"/>
            <a:r>
              <a:rPr lang="es-ES" sz="800" b="1" i="1" dirty="0">
                <a:solidFill>
                  <a:srgbClr val="00B050"/>
                </a:solidFill>
              </a:rPr>
              <a:t> (Y | P= 0)</a:t>
            </a:r>
          </a:p>
        </p:txBody>
      </p:sp>
      <p:sp>
        <p:nvSpPr>
          <p:cNvPr id="9" name="TextBox 8">
            <a:extLst>
              <a:ext uri="{FF2B5EF4-FFF2-40B4-BE49-F238E27FC236}">
                <a16:creationId xmlns:a16="http://schemas.microsoft.com/office/drawing/2014/main" id="{48002BC0-C7CA-7835-A3C7-F09C757BB5C3}"/>
              </a:ext>
            </a:extLst>
          </p:cNvPr>
          <p:cNvSpPr txBox="1"/>
          <p:nvPr/>
        </p:nvSpPr>
        <p:spPr>
          <a:xfrm>
            <a:off x="7182424" y="3690366"/>
            <a:ext cx="1078991" cy="215444"/>
          </a:xfrm>
          <a:prstGeom prst="rect">
            <a:avLst/>
          </a:prstGeom>
          <a:noFill/>
        </p:spPr>
        <p:txBody>
          <a:bodyPr wrap="square">
            <a:spAutoFit/>
          </a:bodyPr>
          <a:lstStyle/>
          <a:p>
            <a:pPr algn="ctr"/>
            <a:r>
              <a:rPr lang="es-ES" sz="800" b="1" i="1" dirty="0">
                <a:solidFill>
                  <a:srgbClr val="0070C0"/>
                </a:solidFill>
              </a:rPr>
              <a:t> (Y | P= 1)</a:t>
            </a:r>
          </a:p>
        </p:txBody>
      </p:sp>
      <p:sp>
        <p:nvSpPr>
          <p:cNvPr id="10" name="TextBox 9">
            <a:extLst>
              <a:ext uri="{FF2B5EF4-FFF2-40B4-BE49-F238E27FC236}">
                <a16:creationId xmlns:a16="http://schemas.microsoft.com/office/drawing/2014/main" id="{E9620656-A42A-B47D-708B-703B3D964F71}"/>
              </a:ext>
            </a:extLst>
          </p:cNvPr>
          <p:cNvSpPr txBox="1"/>
          <p:nvPr/>
        </p:nvSpPr>
        <p:spPr>
          <a:xfrm>
            <a:off x="502883" y="5957638"/>
            <a:ext cx="10165117" cy="523220"/>
          </a:xfrm>
          <a:prstGeom prst="rect">
            <a:avLst/>
          </a:prstGeom>
          <a:solidFill>
            <a:srgbClr val="00991D"/>
          </a:solidFill>
        </p:spPr>
        <p:txBody>
          <a:bodyPr wrap="square" rtlCol="0">
            <a:spAutoFit/>
          </a:bodyPr>
          <a:lstStyle/>
          <a:p>
            <a:r>
              <a:rPr lang="en-US" dirty="0">
                <a:solidFill>
                  <a:schemeClr val="bg1"/>
                </a:solidFill>
              </a:rPr>
              <a:t>Bastos, P., L. Castro, J. </a:t>
            </a:r>
            <a:r>
              <a:rPr lang="en-US" dirty="0" err="1">
                <a:solidFill>
                  <a:schemeClr val="bg1"/>
                </a:solidFill>
              </a:rPr>
              <a:t>Cristia</a:t>
            </a:r>
            <a:r>
              <a:rPr lang="en-US" dirty="0">
                <a:solidFill>
                  <a:schemeClr val="bg1"/>
                </a:solidFill>
              </a:rPr>
              <a:t>, and C. </a:t>
            </a:r>
            <a:r>
              <a:rPr lang="en-US" dirty="0" err="1">
                <a:solidFill>
                  <a:schemeClr val="bg1"/>
                </a:solidFill>
              </a:rPr>
              <a:t>Scartascini</a:t>
            </a:r>
            <a:r>
              <a:rPr lang="en-US" dirty="0">
                <a:solidFill>
                  <a:schemeClr val="bg1"/>
                </a:solidFill>
              </a:rPr>
              <a:t>. 2011. Does Energy Consumption Respond to Price Shocks?: Evidence from a Regression Discontinuity Design. IDB Working Paper Series. 234</a:t>
            </a:r>
          </a:p>
        </p:txBody>
      </p:sp>
    </p:spTree>
    <p:extLst>
      <p:ext uri="{BB962C8B-B14F-4D97-AF65-F5344CB8AC3E}">
        <p14:creationId xmlns:p14="http://schemas.microsoft.com/office/powerpoint/2010/main" val="2169111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C72618-09B9-6A5F-15BE-A1A28D5CC365}"/>
              </a:ext>
            </a:extLst>
          </p:cNvPr>
          <p:cNvSpPr>
            <a:spLocks noGrp="1"/>
          </p:cNvSpPr>
          <p:nvPr>
            <p:ph type="body" idx="1"/>
          </p:nvPr>
        </p:nvSpPr>
        <p:spPr>
          <a:xfrm>
            <a:off x="191387" y="1232898"/>
            <a:ext cx="6613450" cy="5331187"/>
          </a:xfrm>
        </p:spPr>
        <p:txBody>
          <a:bodyPr>
            <a:normAutofit/>
          </a:bodyPr>
          <a:lstStyle/>
          <a:p>
            <a:pPr marL="228600" indent="0"/>
            <a:r>
              <a:rPr lang="en-US" sz="2000" b="1" dirty="0">
                <a:solidFill>
                  <a:srgbClr val="000000"/>
                </a:solidFill>
                <a:latin typeface="Calibri" panose="020F0502020204030204" pitchFamily="34" charset="0"/>
              </a:rPr>
              <a:t>4</a:t>
            </a:r>
            <a:r>
              <a:rPr lang="en-US" sz="2000" b="1" i="0" dirty="0">
                <a:solidFill>
                  <a:srgbClr val="000000"/>
                </a:solidFill>
                <a:effectLst/>
                <a:latin typeface="Calibri" panose="020F0502020204030204" pitchFamily="34" charset="0"/>
              </a:rPr>
              <a:t>.4. Difference-in-Differences (</a:t>
            </a:r>
            <a:r>
              <a:rPr lang="en-US" sz="2000" b="1" i="0" dirty="0" err="1">
                <a:solidFill>
                  <a:srgbClr val="000000"/>
                </a:solidFill>
                <a:effectLst/>
                <a:latin typeface="Calibri" panose="020F0502020204030204" pitchFamily="34" charset="0"/>
              </a:rPr>
              <a:t>DiD</a:t>
            </a:r>
            <a:r>
              <a:rPr lang="en-US" sz="2000" b="1" i="0" dirty="0">
                <a:solidFill>
                  <a:srgbClr val="000000"/>
                </a:solidFill>
                <a:effectLst/>
                <a:latin typeface="Calibri" panose="020F0502020204030204" pitchFamily="34" charset="0"/>
              </a:rPr>
              <a:t>)</a:t>
            </a:r>
          </a:p>
          <a:p>
            <a:pPr marL="514350" indent="-285750">
              <a:buFont typeface="Arial" panose="020B0604020202020204" pitchFamily="34" charset="0"/>
              <a:buChar char="•"/>
            </a:pPr>
            <a:r>
              <a:rPr lang="en-US" sz="1700" dirty="0">
                <a:latin typeface="+mn-lt"/>
              </a:rPr>
              <a:t>It compares the changes in outcomes over time between a population enrolled in a program (treatment group) and a population that did not (comparison group)</a:t>
            </a:r>
          </a:p>
          <a:p>
            <a:pPr marL="514350" indent="-285750">
              <a:buFont typeface="Arial" panose="020B0604020202020204" pitchFamily="34" charset="0"/>
              <a:buChar char="•"/>
            </a:pPr>
            <a:r>
              <a:rPr lang="en-US" sz="1700" b="0" i="0" dirty="0">
                <a:solidFill>
                  <a:srgbClr val="0D0D0D"/>
                </a:solidFill>
                <a:effectLst/>
                <a:latin typeface="+mn-lt"/>
              </a:rPr>
              <a:t>The first comparison controls for constant factors within the enrolled group, while the second comparison captures time-varying factors by observing changes in the non-enrolled group exposed to similar conditions.</a:t>
            </a:r>
            <a:endParaRPr lang="en-US" sz="1700" dirty="0">
              <a:highlight>
                <a:srgbClr val="FFFF00"/>
              </a:highlight>
              <a:latin typeface="+mn-lt"/>
            </a:endParaRPr>
          </a:p>
          <a:p>
            <a:pPr marL="514350" indent="-285750">
              <a:buFont typeface="Arial" panose="020B0604020202020204" pitchFamily="34" charset="0"/>
              <a:buChar char="•"/>
            </a:pPr>
            <a:r>
              <a:rPr lang="en-US" sz="1700" dirty="0">
                <a:effectLst/>
                <a:latin typeface="+mn-lt"/>
                <a:ea typeface="Calibri" panose="020F0502020204030204" pitchFamily="34" charset="0"/>
                <a:cs typeface="Arial" panose="020B0604020202020204" pitchFamily="34" charset="0"/>
              </a:rPr>
              <a:t>Instead of comparing outcomes between the treatment and comparison groups after the intervention, the difference-in-differences methods compares trends between the treatment and comparison groups.</a:t>
            </a:r>
            <a:endParaRPr lang="en-US" sz="1700" dirty="0">
              <a:highlight>
                <a:srgbClr val="FFFF00"/>
              </a:highlight>
              <a:latin typeface="+mn-lt"/>
            </a:endParaRPr>
          </a:p>
          <a:p>
            <a:pPr marL="514350" indent="-285750">
              <a:buFont typeface="Arial" panose="020B0604020202020204" pitchFamily="34" charset="0"/>
              <a:buChar char="•"/>
            </a:pPr>
            <a:r>
              <a:rPr lang="en-US" sz="1700" dirty="0">
                <a:latin typeface="+mn-lt"/>
              </a:rPr>
              <a:t>It relies in the equal trends assumption</a:t>
            </a:r>
          </a:p>
          <a:p>
            <a:pPr marL="228600" indent="0"/>
            <a:endParaRPr lang="en-US" sz="1600" dirty="0">
              <a:latin typeface="+mn-lt"/>
            </a:endParaRPr>
          </a:p>
        </p:txBody>
      </p:sp>
      <p:sp>
        <p:nvSpPr>
          <p:cNvPr id="3" name="Title 2">
            <a:extLst>
              <a:ext uri="{FF2B5EF4-FFF2-40B4-BE49-F238E27FC236}">
                <a16:creationId xmlns:a16="http://schemas.microsoft.com/office/drawing/2014/main" id="{4AED7221-C192-E500-DBB4-2B94C67BD055}"/>
              </a:ext>
            </a:extLst>
          </p:cNvPr>
          <p:cNvSpPr>
            <a:spLocks noGrp="1"/>
          </p:cNvSpPr>
          <p:nvPr>
            <p:ph type="title"/>
          </p:nvPr>
        </p:nvSpPr>
        <p:spPr/>
        <p:txBody>
          <a:bodyPr>
            <a:normAutofit/>
          </a:bodyPr>
          <a:lstStyle/>
          <a:p>
            <a:r>
              <a:rPr lang="en-US" sz="2400" dirty="0"/>
              <a:t>SECTION 4: Evaluation Methods</a:t>
            </a:r>
          </a:p>
        </p:txBody>
      </p:sp>
      <p:pic>
        <p:nvPicPr>
          <p:cNvPr id="2050" name="Picture 2">
            <a:extLst>
              <a:ext uri="{FF2B5EF4-FFF2-40B4-BE49-F238E27FC236}">
                <a16:creationId xmlns:a16="http://schemas.microsoft.com/office/drawing/2014/main" id="{16D1AA9F-C5AE-A884-EA60-0B5A554805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924" y="1579862"/>
            <a:ext cx="5010364" cy="30886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3A1C42C-D378-2EFD-DF6B-A729B348C773}"/>
              </a:ext>
            </a:extLst>
          </p:cNvPr>
          <p:cNvSpPr/>
          <p:nvPr/>
        </p:nvSpPr>
        <p:spPr>
          <a:xfrm>
            <a:off x="7551162" y="4799421"/>
            <a:ext cx="3675888" cy="4846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b="0" i="1" dirty="0" err="1">
                <a:solidFill>
                  <a:srgbClr val="000000"/>
                </a:solidFill>
                <a:effectLst/>
              </a:rPr>
              <a:t>DiD</a:t>
            </a:r>
            <a:r>
              <a:rPr lang="en-US" sz="1400" b="0" i="1" dirty="0">
                <a:solidFill>
                  <a:srgbClr val="000000"/>
                </a:solidFill>
                <a:effectLst/>
              </a:rPr>
              <a:t> Impact = (B − A) − (D − C)</a:t>
            </a:r>
            <a:r>
              <a:rPr lang="en-US" sz="1400" b="0" i="0" dirty="0">
                <a:solidFill>
                  <a:srgbClr val="000000"/>
                </a:solidFill>
                <a:effectLst/>
              </a:rPr>
              <a:t>  </a:t>
            </a:r>
          </a:p>
        </p:txBody>
      </p:sp>
      <p:sp>
        <p:nvSpPr>
          <p:cNvPr id="4" name="Rectangle 3">
            <a:extLst>
              <a:ext uri="{FF2B5EF4-FFF2-40B4-BE49-F238E27FC236}">
                <a16:creationId xmlns:a16="http://schemas.microsoft.com/office/drawing/2014/main" id="{168BEFBE-F172-3FD2-4D68-3C35B6175C34}"/>
              </a:ext>
            </a:extLst>
          </p:cNvPr>
          <p:cNvSpPr/>
          <p:nvPr/>
        </p:nvSpPr>
        <p:spPr>
          <a:xfrm>
            <a:off x="10270836" y="2105891"/>
            <a:ext cx="175491" cy="13854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800" dirty="0">
                <a:ln w="0"/>
                <a:solidFill>
                  <a:srgbClr val="00991D"/>
                </a:solidFill>
                <a:effectLst>
                  <a:outerShdw blurRad="38100" dist="19050" dir="2700000" algn="tl" rotWithShape="0">
                    <a:schemeClr val="dk1">
                      <a:alpha val="40000"/>
                    </a:schemeClr>
                  </a:outerShdw>
                </a:effectLst>
                <a:latin typeface="Rockwell Nova Light" panose="02060303020205020403" pitchFamily="18" charset="0"/>
              </a:rPr>
              <a:t>D</a:t>
            </a:r>
            <a:endParaRPr lang="en-US" sz="800" dirty="0">
              <a:ln w="0"/>
              <a:solidFill>
                <a:srgbClr val="00991D"/>
              </a:solidFill>
              <a:effectLst>
                <a:outerShdw blurRad="38100" dist="19050" dir="2700000" algn="tl" rotWithShape="0">
                  <a:schemeClr val="dk1">
                    <a:alpha val="40000"/>
                  </a:schemeClr>
                </a:outerShdw>
              </a:effectLst>
              <a:latin typeface="Rockwell Nova Light" panose="02060303020205020403" pitchFamily="18" charset="0"/>
            </a:endParaRPr>
          </a:p>
        </p:txBody>
      </p:sp>
      <p:sp>
        <p:nvSpPr>
          <p:cNvPr id="6" name="TextBox 5">
            <a:extLst>
              <a:ext uri="{FF2B5EF4-FFF2-40B4-BE49-F238E27FC236}">
                <a16:creationId xmlns:a16="http://schemas.microsoft.com/office/drawing/2014/main" id="{EF6FA2DB-7050-2CC3-B007-D7E9B601B167}"/>
              </a:ext>
            </a:extLst>
          </p:cNvPr>
          <p:cNvSpPr txBox="1"/>
          <p:nvPr/>
        </p:nvSpPr>
        <p:spPr>
          <a:xfrm>
            <a:off x="709131" y="6002943"/>
            <a:ext cx="9802029" cy="307777"/>
          </a:xfrm>
          <a:prstGeom prst="rect">
            <a:avLst/>
          </a:prstGeom>
          <a:solidFill>
            <a:srgbClr val="00991D"/>
          </a:solidFill>
        </p:spPr>
        <p:txBody>
          <a:bodyPr wrap="square" rtlCol="0">
            <a:spAutoFit/>
          </a:bodyPr>
          <a:lstStyle/>
          <a:p>
            <a:r>
              <a:rPr lang="en-US" dirty="0">
                <a:solidFill>
                  <a:schemeClr val="bg1"/>
                </a:solidFill>
              </a:rPr>
              <a:t>Example: Davis, L., A. Fuchs, and P. Gertler. 2012. Cash for Coolers. NBER Working Paper. No. 18044.</a:t>
            </a:r>
          </a:p>
        </p:txBody>
      </p:sp>
    </p:spTree>
    <p:extLst>
      <p:ext uri="{BB962C8B-B14F-4D97-AF65-F5344CB8AC3E}">
        <p14:creationId xmlns:p14="http://schemas.microsoft.com/office/powerpoint/2010/main" val="514729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D33E5EA-14C3-DBFA-C182-8A50FD6D1E29}"/>
              </a:ext>
            </a:extLst>
          </p:cNvPr>
          <p:cNvSpPr>
            <a:spLocks noGrp="1"/>
          </p:cNvSpPr>
          <p:nvPr>
            <p:ph type="body" idx="1"/>
          </p:nvPr>
        </p:nvSpPr>
        <p:spPr>
          <a:xfrm>
            <a:off x="67735" y="1201568"/>
            <a:ext cx="5843538" cy="4766525"/>
          </a:xfrm>
        </p:spPr>
        <p:txBody>
          <a:bodyPr>
            <a:normAutofit/>
          </a:bodyPr>
          <a:lstStyle/>
          <a:p>
            <a:pPr algn="just"/>
            <a:r>
              <a:rPr lang="fi-FI" sz="1800" b="1" dirty="0"/>
              <a:t>4.5. </a:t>
            </a:r>
            <a:r>
              <a:rPr lang="fi-FI" sz="1800" b="1" dirty="0" err="1"/>
              <a:t>Propensity</a:t>
            </a:r>
            <a:r>
              <a:rPr lang="fi-FI" sz="1800" b="1" dirty="0"/>
              <a:t> </a:t>
            </a:r>
            <a:r>
              <a:rPr lang="fi-FI" sz="1800" b="1" dirty="0" err="1"/>
              <a:t>Score</a:t>
            </a:r>
            <a:r>
              <a:rPr lang="fi-FI" sz="1800" b="1" dirty="0"/>
              <a:t> </a:t>
            </a:r>
            <a:r>
              <a:rPr lang="fi-FI" sz="1800" b="1" dirty="0" err="1"/>
              <a:t>Matching</a:t>
            </a:r>
            <a:r>
              <a:rPr lang="fi-FI" sz="1800" b="1" dirty="0"/>
              <a:t> (PSM)</a:t>
            </a:r>
          </a:p>
          <a:p>
            <a:pPr algn="just"/>
            <a:endParaRPr lang="fi-FI" sz="1600" dirty="0"/>
          </a:p>
          <a:p>
            <a:pPr marL="516150" indent="-285750" algn="just">
              <a:lnSpc>
                <a:spcPct val="100000"/>
              </a:lnSpc>
              <a:spcBef>
                <a:spcPts val="0"/>
              </a:spcBef>
              <a:buFont typeface="Arial" panose="020B0604020202020204" pitchFamily="34" charset="0"/>
              <a:buChar char="•"/>
            </a:pPr>
            <a:r>
              <a:rPr lang="en-US" sz="1600" dirty="0">
                <a:solidFill>
                  <a:srgbClr val="0D0D0D"/>
                </a:solidFill>
                <a:latin typeface="Arial (Body)"/>
              </a:rPr>
              <a:t>A</a:t>
            </a:r>
            <a:r>
              <a:rPr lang="en-US" sz="1600" b="0" i="0" dirty="0">
                <a:solidFill>
                  <a:srgbClr val="0D0D0D"/>
                </a:solidFill>
                <a:effectLst/>
                <a:latin typeface="Arial (Body)"/>
              </a:rPr>
              <a:t>ims to replicate randomized assignment by selecting comparison group units that resemble the treatment group. It estimates the individuals´ treatment likelihood based on observed characteristics, such as demographics, using only baseline data.</a:t>
            </a:r>
          </a:p>
          <a:p>
            <a:pPr marL="516150" indent="-285750" algn="just">
              <a:lnSpc>
                <a:spcPct val="100000"/>
              </a:lnSpc>
              <a:buFont typeface="Arial" panose="020B0604020202020204" pitchFamily="34" charset="0"/>
              <a:buChar char="•"/>
            </a:pPr>
            <a:r>
              <a:rPr lang="en-US" sz="1600" b="0" i="0" dirty="0">
                <a:solidFill>
                  <a:srgbClr val="0D0D0D"/>
                </a:solidFill>
                <a:effectLst/>
                <a:latin typeface="Arial (Body)"/>
              </a:rPr>
              <a:t>Treatment group units are then matched with non-enrolled units with the closest propensity scores to create a comparison group for estimating the counterfactual scenario. </a:t>
            </a:r>
          </a:p>
          <a:p>
            <a:pPr marL="516150" indent="-285750" algn="just">
              <a:lnSpc>
                <a:spcPct val="100000"/>
              </a:lnSpc>
              <a:buFont typeface="Arial" panose="020B0604020202020204" pitchFamily="34" charset="0"/>
              <a:buChar char="•"/>
            </a:pPr>
            <a:r>
              <a:rPr lang="en-US" sz="1600" b="0" i="0" dirty="0">
                <a:solidFill>
                  <a:srgbClr val="0D0D0D"/>
                </a:solidFill>
                <a:effectLst/>
                <a:latin typeface="Arial (Body)"/>
              </a:rPr>
              <a:t>Impact is determined by comparing the average outcomes between the treatment and matched group. It can be combined with </a:t>
            </a:r>
            <a:r>
              <a:rPr lang="en-US" sz="1600" b="0" i="0" dirty="0" err="1">
                <a:solidFill>
                  <a:srgbClr val="0D0D0D"/>
                </a:solidFill>
                <a:effectLst/>
                <a:latin typeface="Arial (Body)"/>
              </a:rPr>
              <a:t>DiD</a:t>
            </a:r>
            <a:r>
              <a:rPr lang="en-US" sz="1600" b="0" i="0" dirty="0">
                <a:solidFill>
                  <a:srgbClr val="0D0D0D"/>
                </a:solidFill>
                <a:effectLst/>
                <a:latin typeface="Arial (Body)"/>
              </a:rPr>
              <a:t> method to enhance robustness.</a:t>
            </a:r>
          </a:p>
        </p:txBody>
      </p:sp>
      <p:sp>
        <p:nvSpPr>
          <p:cNvPr id="4" name="Title 2">
            <a:extLst>
              <a:ext uri="{FF2B5EF4-FFF2-40B4-BE49-F238E27FC236}">
                <a16:creationId xmlns:a16="http://schemas.microsoft.com/office/drawing/2014/main" id="{A7402039-4AC1-A4EE-1293-A6607C7A8014}"/>
              </a:ext>
            </a:extLst>
          </p:cNvPr>
          <p:cNvSpPr>
            <a:spLocks noGrp="1"/>
          </p:cNvSpPr>
          <p:nvPr>
            <p:ph type="title"/>
          </p:nvPr>
        </p:nvSpPr>
        <p:spPr>
          <a:xfrm>
            <a:off x="838200" y="454025"/>
            <a:ext cx="9672638" cy="514350"/>
          </a:xfrm>
        </p:spPr>
        <p:txBody>
          <a:bodyPr>
            <a:normAutofit/>
          </a:bodyPr>
          <a:lstStyle/>
          <a:p>
            <a:r>
              <a:rPr lang="en-US" sz="2400" dirty="0"/>
              <a:t>SECTION 4: Evaluation Methods</a:t>
            </a:r>
          </a:p>
        </p:txBody>
      </p:sp>
      <p:pic>
        <p:nvPicPr>
          <p:cNvPr id="5" name="Picture 4">
            <a:extLst>
              <a:ext uri="{FF2B5EF4-FFF2-40B4-BE49-F238E27FC236}">
                <a16:creationId xmlns:a16="http://schemas.microsoft.com/office/drawing/2014/main" id="{86EAB261-682B-7890-D19C-200AC521EC08}"/>
              </a:ext>
            </a:extLst>
          </p:cNvPr>
          <p:cNvPicPr>
            <a:picLocks noChangeAspect="1"/>
          </p:cNvPicPr>
          <p:nvPr/>
        </p:nvPicPr>
        <p:blipFill>
          <a:blip r:embed="rId2"/>
          <a:stretch>
            <a:fillRect/>
          </a:stretch>
        </p:blipFill>
        <p:spPr>
          <a:xfrm>
            <a:off x="6784962" y="1089170"/>
            <a:ext cx="4036991" cy="2882863"/>
          </a:xfrm>
          <a:prstGeom prst="rect">
            <a:avLst/>
          </a:prstGeom>
        </p:spPr>
      </p:pic>
      <p:sp>
        <p:nvSpPr>
          <p:cNvPr id="3" name="TextBox 2">
            <a:extLst>
              <a:ext uri="{FF2B5EF4-FFF2-40B4-BE49-F238E27FC236}">
                <a16:creationId xmlns:a16="http://schemas.microsoft.com/office/drawing/2014/main" id="{D209C6FD-D691-3578-5A07-99D203194134}"/>
              </a:ext>
            </a:extLst>
          </p:cNvPr>
          <p:cNvSpPr txBox="1"/>
          <p:nvPr/>
        </p:nvSpPr>
        <p:spPr>
          <a:xfrm>
            <a:off x="527085" y="6080695"/>
            <a:ext cx="10294868" cy="523220"/>
          </a:xfrm>
          <a:prstGeom prst="rect">
            <a:avLst/>
          </a:prstGeom>
          <a:solidFill>
            <a:srgbClr val="00991D"/>
          </a:solidFill>
        </p:spPr>
        <p:txBody>
          <a:bodyPr wrap="square">
            <a:spAutoFit/>
          </a:bodyPr>
          <a:lstStyle/>
          <a:p>
            <a:r>
              <a:rPr lang="en-US" dirty="0">
                <a:solidFill>
                  <a:schemeClr val="bg1"/>
                </a:solidFill>
              </a:rPr>
              <a:t>Peters, J., C. Vance, and M. </a:t>
            </a:r>
            <a:r>
              <a:rPr lang="en-US" dirty="0" err="1">
                <a:solidFill>
                  <a:schemeClr val="bg1"/>
                </a:solidFill>
              </a:rPr>
              <a:t>Harsdorff</a:t>
            </a:r>
            <a:r>
              <a:rPr lang="en-US" dirty="0">
                <a:solidFill>
                  <a:schemeClr val="bg1"/>
                </a:solidFill>
              </a:rPr>
              <a:t>. 2011. Grid Extension in Rural Benin: Micro-Manufacturers and the Electrification Trap. World Development. 39 (5). pp. 773–783.</a:t>
            </a:r>
          </a:p>
        </p:txBody>
      </p:sp>
      <p:pic>
        <p:nvPicPr>
          <p:cNvPr id="8" name="Picture 7">
            <a:extLst>
              <a:ext uri="{FF2B5EF4-FFF2-40B4-BE49-F238E27FC236}">
                <a16:creationId xmlns:a16="http://schemas.microsoft.com/office/drawing/2014/main" id="{4D79AB78-DFD5-76AD-B812-203B1C6AC4B1}"/>
              </a:ext>
            </a:extLst>
          </p:cNvPr>
          <p:cNvPicPr>
            <a:picLocks noChangeAspect="1"/>
          </p:cNvPicPr>
          <p:nvPr/>
        </p:nvPicPr>
        <p:blipFill>
          <a:blip r:embed="rId3"/>
          <a:stretch>
            <a:fillRect/>
          </a:stretch>
        </p:blipFill>
        <p:spPr>
          <a:xfrm>
            <a:off x="6916174" y="3972033"/>
            <a:ext cx="3594664" cy="1979471"/>
          </a:xfrm>
          <a:prstGeom prst="rect">
            <a:avLst/>
          </a:prstGeom>
        </p:spPr>
      </p:pic>
    </p:spTree>
    <p:extLst>
      <p:ext uri="{BB962C8B-B14F-4D97-AF65-F5344CB8AC3E}">
        <p14:creationId xmlns:p14="http://schemas.microsoft.com/office/powerpoint/2010/main" val="3231140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3BC9AAC-7B8B-D0EE-F59E-0D3251EE9AD7}"/>
              </a:ext>
            </a:extLst>
          </p:cNvPr>
          <p:cNvSpPr>
            <a:spLocks noGrp="1"/>
          </p:cNvSpPr>
          <p:nvPr>
            <p:ph type="body" idx="1"/>
          </p:nvPr>
        </p:nvSpPr>
        <p:spPr>
          <a:xfrm>
            <a:off x="183006" y="2481041"/>
            <a:ext cx="11132693" cy="4171991"/>
          </a:xfrm>
        </p:spPr>
        <p:txBody>
          <a:bodyPr>
            <a:normAutofit/>
          </a:bodyPr>
          <a:lstStyle/>
          <a:p>
            <a:pPr marL="571500" indent="-342900">
              <a:buFont typeface="Arial" panose="020B0604020202020204" pitchFamily="34" charset="0"/>
              <a:buChar char="•"/>
            </a:pPr>
            <a:r>
              <a:rPr lang="en-US" sz="1800" b="1" dirty="0"/>
              <a:t>Data-enabled energy management systems</a:t>
            </a:r>
            <a:r>
              <a:rPr lang="en-US" sz="1800" dirty="0"/>
              <a:t>: Facilitates data-intensive evaluation of the impact</a:t>
            </a:r>
          </a:p>
          <a:p>
            <a:pPr marL="685800" lvl="1" indent="0">
              <a:buNone/>
            </a:pPr>
            <a:r>
              <a:rPr lang="en-US" sz="1800" dirty="0"/>
              <a:t>- Better control for heterogeneity of a large number of treatment groups through data analytics</a:t>
            </a:r>
          </a:p>
          <a:p>
            <a:pPr marL="685800" lvl="1" indent="0">
              <a:buNone/>
            </a:pPr>
            <a:r>
              <a:rPr lang="en-US" sz="1800" dirty="0"/>
              <a:t>- End-users are more easily engaged (i.e., as part of randomized control trials).</a:t>
            </a:r>
          </a:p>
          <a:p>
            <a:pPr marL="571500" indent="-342900">
              <a:buFont typeface="Arial" panose="020B0604020202020204" pitchFamily="34" charset="0"/>
              <a:buChar char="•"/>
            </a:pPr>
            <a:r>
              <a:rPr lang="en-US" sz="1800" b="1" dirty="0"/>
              <a:t>Automated energy metering systems</a:t>
            </a:r>
            <a:r>
              <a:rPr lang="en-US" sz="1800" dirty="0"/>
              <a:t>: Enables matching large-scale heterogeneous attributes interventions in a cost-eﬀective and timely manner.</a:t>
            </a:r>
          </a:p>
          <a:p>
            <a:pPr marL="571500" indent="-342900">
              <a:buFont typeface="Arial" panose="020B0604020202020204" pitchFamily="34" charset="0"/>
              <a:buChar char="•"/>
            </a:pPr>
            <a:r>
              <a:rPr lang="en-US" sz="1800" b="1" dirty="0"/>
              <a:t>Block chain-enabled energy monitoring systems: </a:t>
            </a:r>
            <a:r>
              <a:rPr lang="en-US" sz="1800" dirty="0"/>
              <a:t>Enhances of transparency of an impact evaluations.</a:t>
            </a:r>
          </a:p>
          <a:p>
            <a:pPr marL="571500" indent="-342900">
              <a:buFont typeface="Arial" panose="020B0604020202020204" pitchFamily="34" charset="0"/>
              <a:buChar char="•"/>
            </a:pPr>
            <a:r>
              <a:rPr lang="en-US" sz="1800" b="1" dirty="0">
                <a:latin typeface="+mn-lt"/>
              </a:rPr>
              <a:t>Remote sensing </a:t>
            </a:r>
            <a:r>
              <a:rPr lang="en-US" sz="1800" dirty="0">
                <a:latin typeface="+mn-lt"/>
              </a:rPr>
              <a:t>can detect luminosity and pollution levels with increased precision and frequency.</a:t>
            </a:r>
          </a:p>
          <a:p>
            <a:pPr marL="571500" indent="-342900">
              <a:buFont typeface="Arial" panose="020B0604020202020204" pitchFamily="34" charset="0"/>
              <a:buChar char="•"/>
            </a:pPr>
            <a:r>
              <a:rPr lang="en-US" sz="1800" b="1" dirty="0">
                <a:latin typeface="+mn-lt"/>
              </a:rPr>
              <a:t>Billing data </a:t>
            </a:r>
            <a:r>
              <a:rPr lang="en-US" sz="1800" dirty="0">
                <a:latin typeface="+mn-lt"/>
              </a:rPr>
              <a:t>can be harvested to understand electricity use. </a:t>
            </a:r>
          </a:p>
          <a:p>
            <a:pPr marL="571500" indent="-342900">
              <a:buFont typeface="Arial" panose="020B0604020202020204" pitchFamily="34" charset="0"/>
              <a:buChar char="•"/>
            </a:pPr>
            <a:r>
              <a:rPr lang="en-US" sz="1800" dirty="0">
                <a:latin typeface="+mn-lt"/>
              </a:rPr>
              <a:t>When available, </a:t>
            </a:r>
            <a:r>
              <a:rPr lang="en-US" sz="1800" b="1" dirty="0">
                <a:solidFill>
                  <a:schemeClr val="tx1"/>
                </a:solidFill>
                <a:latin typeface="+mn-lt"/>
              </a:rPr>
              <a:t>administrative tax revenue data or data on business registrations </a:t>
            </a:r>
            <a:r>
              <a:rPr lang="en-US" sz="1800" dirty="0">
                <a:solidFill>
                  <a:schemeClr val="tx1"/>
                </a:solidFill>
                <a:latin typeface="+mn-lt"/>
              </a:rPr>
              <a:t>can be used to explore the effect of improved energy supply on business activity.</a:t>
            </a:r>
          </a:p>
          <a:p>
            <a:endParaRPr lang="en-US" sz="1600" dirty="0">
              <a:latin typeface="+mn-lt"/>
            </a:endParaRPr>
          </a:p>
          <a:p>
            <a:endParaRPr lang="en-US" sz="1600" dirty="0">
              <a:solidFill>
                <a:schemeClr val="tx1"/>
              </a:solidFill>
              <a:latin typeface="+mn-lt"/>
            </a:endParaRPr>
          </a:p>
          <a:p>
            <a:endParaRPr lang="en-US" sz="1600" dirty="0">
              <a:solidFill>
                <a:schemeClr val="tx1"/>
              </a:solidFill>
              <a:latin typeface="+mn-lt"/>
            </a:endParaRPr>
          </a:p>
        </p:txBody>
      </p:sp>
      <p:sp>
        <p:nvSpPr>
          <p:cNvPr id="3" name="TextBox 2">
            <a:extLst>
              <a:ext uri="{FF2B5EF4-FFF2-40B4-BE49-F238E27FC236}">
                <a16:creationId xmlns:a16="http://schemas.microsoft.com/office/drawing/2014/main" id="{68EF3514-0487-8FCA-5851-F0B3626408D5}"/>
              </a:ext>
            </a:extLst>
          </p:cNvPr>
          <p:cNvSpPr txBox="1"/>
          <p:nvPr/>
        </p:nvSpPr>
        <p:spPr>
          <a:xfrm>
            <a:off x="560614" y="1358199"/>
            <a:ext cx="11070772" cy="1015663"/>
          </a:xfrm>
          <a:prstGeom prst="rect">
            <a:avLst/>
          </a:prstGeom>
          <a:solidFill>
            <a:srgbClr val="C5F0FF"/>
          </a:solidFill>
          <a:ln>
            <a:solidFill>
              <a:schemeClr val="accent1"/>
            </a:solidFill>
          </a:ln>
        </p:spPr>
        <p:txBody>
          <a:bodyPr wrap="square" rtlCol="0">
            <a:spAutoFit/>
          </a:bodyPr>
          <a:lstStyle/>
          <a:p>
            <a:pPr algn="ctr"/>
            <a:r>
              <a:rPr lang="en-US" sz="2000" b="1" i="0" dirty="0">
                <a:solidFill>
                  <a:srgbClr val="0D0D0D"/>
                </a:solidFill>
                <a:effectLst/>
                <a:latin typeface="+mn-lt"/>
              </a:rPr>
              <a:t>The digitalization of the energy system, coupled with the increased availability of big data, offers new opportunities for impact evaluations</a:t>
            </a:r>
            <a:r>
              <a:rPr lang="en-US" sz="2000" b="1" dirty="0">
                <a:solidFill>
                  <a:srgbClr val="0D0D0D"/>
                </a:solidFill>
                <a:latin typeface="+mn-lt"/>
              </a:rPr>
              <a:t> and expand the number of variables and outcomes that can be included in analysis.</a:t>
            </a:r>
            <a:endParaRPr lang="en-US" sz="2000" b="1" dirty="0">
              <a:latin typeface="+mn-lt"/>
            </a:endParaRPr>
          </a:p>
        </p:txBody>
      </p:sp>
      <p:sp>
        <p:nvSpPr>
          <p:cNvPr id="7" name="Title 4">
            <a:extLst>
              <a:ext uri="{FF2B5EF4-FFF2-40B4-BE49-F238E27FC236}">
                <a16:creationId xmlns:a16="http://schemas.microsoft.com/office/drawing/2014/main" id="{98D289AC-99D7-B108-F76F-E4F35E42F60B}"/>
              </a:ext>
            </a:extLst>
          </p:cNvPr>
          <p:cNvSpPr>
            <a:spLocks noGrp="1"/>
          </p:cNvSpPr>
          <p:nvPr>
            <p:ph type="title"/>
          </p:nvPr>
        </p:nvSpPr>
        <p:spPr>
          <a:xfrm>
            <a:off x="913034" y="584271"/>
            <a:ext cx="9672638" cy="514350"/>
          </a:xfrm>
        </p:spPr>
        <p:txBody>
          <a:bodyPr>
            <a:noAutofit/>
          </a:bodyPr>
          <a:lstStyle/>
          <a:p>
            <a:r>
              <a:rPr lang="en-US" sz="2400" dirty="0"/>
              <a:t>SECTION 5: Opportunities of energy digitalization on impact evaluation</a:t>
            </a:r>
            <a:br>
              <a:rPr lang="en-US" sz="2000" dirty="0"/>
            </a:br>
            <a:endParaRPr lang="en-US" sz="2000" dirty="0"/>
          </a:p>
        </p:txBody>
      </p:sp>
    </p:spTree>
    <p:extLst>
      <p:ext uri="{BB962C8B-B14F-4D97-AF65-F5344CB8AC3E}">
        <p14:creationId xmlns:p14="http://schemas.microsoft.com/office/powerpoint/2010/main" val="2266918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7D957DB-83FA-7BD5-A91D-CFA8B6135A28}"/>
              </a:ext>
            </a:extLst>
          </p:cNvPr>
          <p:cNvSpPr>
            <a:spLocks noGrp="1"/>
          </p:cNvSpPr>
          <p:nvPr>
            <p:ph type="body" idx="1"/>
          </p:nvPr>
        </p:nvSpPr>
        <p:spPr>
          <a:xfrm>
            <a:off x="0" y="1185619"/>
            <a:ext cx="12051792" cy="5487324"/>
          </a:xfrm>
        </p:spPr>
        <p:txBody>
          <a:bodyPr>
            <a:noAutofit/>
          </a:bodyPr>
          <a:lstStyle/>
          <a:p>
            <a:r>
              <a:rPr lang="en-US" sz="1200" dirty="0" err="1">
                <a:solidFill>
                  <a:schemeClr val="tx1"/>
                </a:solidFill>
                <a:latin typeface="+mj-lt"/>
              </a:rPr>
              <a:t>Raitzer</a:t>
            </a:r>
            <a:r>
              <a:rPr lang="en-US" sz="1200" dirty="0">
                <a:solidFill>
                  <a:schemeClr val="tx1"/>
                </a:solidFill>
                <a:latin typeface="+mj-lt"/>
              </a:rPr>
              <a:t>, D. A., </a:t>
            </a:r>
            <a:r>
              <a:rPr lang="en-US" sz="1200" dirty="0" err="1">
                <a:solidFill>
                  <a:schemeClr val="tx1"/>
                </a:solidFill>
                <a:latin typeface="+mj-lt"/>
              </a:rPr>
              <a:t>Blöndal</a:t>
            </a:r>
            <a:r>
              <a:rPr lang="en-US" sz="1200" dirty="0">
                <a:solidFill>
                  <a:schemeClr val="tx1"/>
                </a:solidFill>
                <a:latin typeface="+mj-lt"/>
              </a:rPr>
              <a:t>, N., &amp; </a:t>
            </a:r>
            <a:r>
              <a:rPr lang="en-US" sz="1200" dirty="0" err="1">
                <a:solidFill>
                  <a:schemeClr val="tx1"/>
                </a:solidFill>
                <a:latin typeface="+mj-lt"/>
              </a:rPr>
              <a:t>Sibal</a:t>
            </a:r>
            <a:r>
              <a:rPr lang="en-US" sz="1200" dirty="0">
                <a:solidFill>
                  <a:schemeClr val="tx1"/>
                </a:solidFill>
                <a:latin typeface="+mj-lt"/>
              </a:rPr>
              <a:t>, J. (2019). Impact Evaluation of Energy Interventions: A Review of the Evidence. </a:t>
            </a:r>
          </a:p>
          <a:p>
            <a:endParaRPr lang="en-US" sz="1200" dirty="0">
              <a:solidFill>
                <a:schemeClr val="tx1"/>
              </a:solidFill>
              <a:latin typeface="+mj-lt"/>
            </a:endParaRPr>
          </a:p>
          <a:p>
            <a:r>
              <a:rPr lang="en-US" sz="1200" dirty="0" err="1">
                <a:solidFill>
                  <a:schemeClr val="tx1"/>
                </a:solidFill>
                <a:latin typeface="+mj-lt"/>
              </a:rPr>
              <a:t>Glewwe</a:t>
            </a:r>
            <a:r>
              <a:rPr lang="en-US" sz="1200" dirty="0">
                <a:solidFill>
                  <a:schemeClr val="tx1"/>
                </a:solidFill>
                <a:latin typeface="+mj-lt"/>
              </a:rPr>
              <a:t>, P., &amp; Todd, P. (n.d.). Impact Evaluation THEORY, METHODS, AND PRACTICE in International Development. </a:t>
            </a:r>
          </a:p>
          <a:p>
            <a:r>
              <a:rPr lang="en-US" sz="1200" dirty="0">
                <a:solidFill>
                  <a:schemeClr val="tx1"/>
                </a:solidFill>
                <a:latin typeface="+mj-lt"/>
              </a:rPr>
              <a:t>Impact Evaluation in Practice Second Edition. (n.d.).</a:t>
            </a:r>
          </a:p>
          <a:p>
            <a:endParaRPr lang="en-US" sz="1200" dirty="0">
              <a:solidFill>
                <a:schemeClr val="tx1"/>
              </a:solidFill>
              <a:latin typeface="+mj-lt"/>
            </a:endParaRPr>
          </a:p>
          <a:p>
            <a:pPr marL="230400" indent="0"/>
            <a:r>
              <a:rPr lang="en-US" sz="1200" dirty="0">
                <a:solidFill>
                  <a:schemeClr val="tx1"/>
                </a:solidFill>
                <a:latin typeface="+mj-lt"/>
              </a:rPr>
              <a:t>African Development Bank (AfDB). (2020)“Preparing Evaluation of the Future: Big Data, Modern Technologies, and Shifts in Global Development Priorities”, </a:t>
            </a:r>
            <a:r>
              <a:rPr lang="en-US" sz="1200" dirty="0">
                <a:solidFill>
                  <a:schemeClr val="tx1"/>
                </a:solidFill>
                <a:latin typeface="+mj-lt"/>
                <a:hlinkClick r:id="rId2">
                  <a:extLst>
                    <a:ext uri="{A12FA001-AC4F-418D-AE19-62706E023703}">
                      <ahyp:hlinkClr xmlns:ahyp="http://schemas.microsoft.com/office/drawing/2018/hyperlinkcolor" val="tx"/>
                    </a:ext>
                  </a:extLst>
                </a:hlinkClick>
              </a:rPr>
              <a:t>https://idev.afdb.org/en/page/evaluation-matters-magazine</a:t>
            </a:r>
            <a:endParaRPr lang="en-US" sz="1200" dirty="0">
              <a:solidFill>
                <a:schemeClr val="tx1"/>
              </a:solidFill>
              <a:latin typeface="+mj-lt"/>
            </a:endParaRPr>
          </a:p>
          <a:p>
            <a:endParaRPr lang="en-US" sz="1200" dirty="0">
              <a:solidFill>
                <a:schemeClr val="tx1"/>
              </a:solidFill>
              <a:latin typeface="+mj-lt"/>
            </a:endParaRPr>
          </a:p>
          <a:p>
            <a:r>
              <a:rPr lang="en-US" sz="1200" b="0" i="0" dirty="0">
                <a:solidFill>
                  <a:schemeClr val="tx1"/>
                </a:solidFill>
                <a:effectLst/>
                <a:latin typeface="+mj-lt"/>
              </a:rPr>
              <a:t>Funnell, Sue C., and Patricia J. Rogers. (2011. Purposeful Program Theory: Effective Use of Theories of Change and Logic Models. San Francisco, CA: Jossey Bass.</a:t>
            </a:r>
          </a:p>
          <a:p>
            <a:r>
              <a:rPr lang="en-US" sz="1200" b="0" i="0" dirty="0">
                <a:solidFill>
                  <a:schemeClr val="tx1"/>
                </a:solidFill>
                <a:effectLst/>
                <a:latin typeface="+mj-lt"/>
              </a:rPr>
              <a:t>Paul J. Gertler, et al. "Impact Evaluation in Practice Second Edition" (2016), </a:t>
            </a:r>
            <a:r>
              <a:rPr lang="en-US" sz="1200" b="0" i="0" strike="noStrike" dirty="0">
                <a:solidFill>
                  <a:schemeClr val="tx1"/>
                </a:solidFill>
                <a:effectLst/>
                <a:latin typeface="+mj-lt"/>
                <a:hlinkClick r:id="rId3">
                  <a:extLst>
                    <a:ext uri="{A12FA001-AC4F-418D-AE19-62706E023703}">
                      <ahyp:hlinkClr xmlns:ahyp="http://schemas.microsoft.com/office/drawing/2018/hyperlinkcolor" val="tx"/>
                    </a:ext>
                  </a:extLst>
                </a:hlinkClick>
              </a:rPr>
              <a:t>http://www.worldbank.org/ieinpractice</a:t>
            </a:r>
            <a:r>
              <a:rPr lang="en-US" sz="1200" b="0" i="0" dirty="0">
                <a:solidFill>
                  <a:schemeClr val="tx1"/>
                </a:solidFill>
                <a:effectLst/>
                <a:latin typeface="+mj-lt"/>
              </a:rPr>
              <a:t>.</a:t>
            </a:r>
          </a:p>
          <a:p>
            <a:endParaRPr lang="en-US" sz="1200" dirty="0">
              <a:solidFill>
                <a:schemeClr val="tx1"/>
              </a:solidFill>
              <a:latin typeface="+mj-lt"/>
            </a:endParaRPr>
          </a:p>
          <a:p>
            <a:r>
              <a:rPr lang="en-US" sz="1200" dirty="0">
                <a:solidFill>
                  <a:schemeClr val="tx1"/>
                </a:solidFill>
                <a:latin typeface="+mj-lt"/>
              </a:rPr>
              <a:t>https://crossboundary.com/advisory/data-analytics/</a:t>
            </a:r>
          </a:p>
          <a:p>
            <a:endParaRPr lang="en-US" sz="1200" dirty="0">
              <a:solidFill>
                <a:schemeClr val="tx1"/>
              </a:solidFill>
              <a:latin typeface="+mj-lt"/>
            </a:endParaRPr>
          </a:p>
          <a:p>
            <a:pPr marL="230400" indent="0"/>
            <a:r>
              <a:rPr lang="fr-FR" sz="1200" b="0" i="1" dirty="0">
                <a:solidFill>
                  <a:schemeClr val="tx1"/>
                </a:solidFill>
                <a:effectLst/>
                <a:latin typeface="+mj-lt"/>
                <a:hlinkClick r:id="rId4">
                  <a:extLst>
                    <a:ext uri="{A12FA001-AC4F-418D-AE19-62706E023703}">
                      <ahyp:hlinkClr xmlns:ahyp="http://schemas.microsoft.com/office/drawing/2018/hyperlinkcolor" val="tx"/>
                    </a:ext>
                  </a:extLst>
                </a:hlinkClick>
              </a:rPr>
              <a:t>https://www.researchgate.net/publication/256031307_Test_Learn_Adapt_Developing_Public_Policy_with_Randomised_Controlled_Trials/figures?lo=1</a:t>
            </a:r>
            <a:endParaRPr lang="fr-FR" sz="1200" b="0" i="1" dirty="0">
              <a:solidFill>
                <a:schemeClr val="tx1"/>
              </a:solidFill>
              <a:effectLst/>
              <a:latin typeface="+mj-lt"/>
            </a:endParaRPr>
          </a:p>
          <a:p>
            <a:endParaRPr lang="en-US" sz="1200" dirty="0">
              <a:solidFill>
                <a:schemeClr val="tx1"/>
              </a:solidFill>
              <a:latin typeface="+mj-lt"/>
            </a:endParaRPr>
          </a:p>
          <a:p>
            <a:r>
              <a:rPr lang="en-US" sz="1200" dirty="0">
                <a:solidFill>
                  <a:schemeClr val="tx1"/>
                </a:solidFill>
                <a:latin typeface="+mj-lt"/>
                <a:hlinkClick r:id="rId5">
                  <a:extLst>
                    <a:ext uri="{A12FA001-AC4F-418D-AE19-62706E023703}">
                      <ahyp:hlinkClr xmlns:ahyp="http://schemas.microsoft.com/office/drawing/2018/hyperlinkcolor" val="tx"/>
                    </a:ext>
                  </a:extLst>
                </a:hlinkClick>
              </a:rPr>
              <a:t>https://dimewiki.worldbank.org/Difference-in-Differences</a:t>
            </a:r>
            <a:endParaRPr lang="en-US" sz="1200" dirty="0">
              <a:latin typeface="+mj-lt"/>
            </a:endParaRPr>
          </a:p>
          <a:p>
            <a:endParaRPr lang="en-US" sz="1200" dirty="0">
              <a:latin typeface="+mj-lt"/>
            </a:endParaRPr>
          </a:p>
        </p:txBody>
      </p:sp>
      <p:sp>
        <p:nvSpPr>
          <p:cNvPr id="3" name="Title 2">
            <a:extLst>
              <a:ext uri="{FF2B5EF4-FFF2-40B4-BE49-F238E27FC236}">
                <a16:creationId xmlns:a16="http://schemas.microsoft.com/office/drawing/2014/main" id="{22846853-1EA2-6AE7-9052-2A4144373F12}"/>
              </a:ext>
            </a:extLst>
          </p:cNvPr>
          <p:cNvSpPr>
            <a:spLocks noGrp="1"/>
          </p:cNvSpPr>
          <p:nvPr>
            <p:ph type="title"/>
          </p:nvPr>
        </p:nvSpPr>
        <p:spPr/>
        <p:txBody>
          <a:bodyPr>
            <a:normAutofit/>
          </a:bodyPr>
          <a:lstStyle/>
          <a:p>
            <a:r>
              <a:rPr lang="fi-FI" sz="2400" dirty="0" err="1"/>
              <a:t>References</a:t>
            </a:r>
            <a:endParaRPr lang="en-US" sz="2400" dirty="0"/>
          </a:p>
        </p:txBody>
      </p:sp>
    </p:spTree>
    <p:extLst>
      <p:ext uri="{BB962C8B-B14F-4D97-AF65-F5344CB8AC3E}">
        <p14:creationId xmlns:p14="http://schemas.microsoft.com/office/powerpoint/2010/main" val="730315939"/>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http://schemas.openxmlformats.org/package/2006/metadata/core-properties"/>
    <ds:schemaRef ds:uri="http://purl.org/dc/elements/1.1/"/>
    <ds:schemaRef ds:uri="http://schemas.microsoft.com/office/2006/documentManagement/types"/>
    <ds:schemaRef ds:uri="http://purl.org/dc/terms/"/>
    <ds:schemaRef ds:uri="5d44ae6a-e145-4c9d-94e7-ddf9cc58067e"/>
    <ds:schemaRef ds:uri="http://schemas.microsoft.com/office/infopath/2007/PartnerControls"/>
    <ds:schemaRef ds:uri="http://purl.org/dc/dcmitype/"/>
    <ds:schemaRef ds:uri="e67e9a88-35e1-4b39-8da9-a609eb308282"/>
    <ds:schemaRef ds:uri="http://schemas.microsoft.com/office/2006/metadata/properties"/>
    <ds:schemaRef ds:uri="http://www.w3.org/XML/1998/namespace"/>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E23C1CF8-5549-4B48-BFE3-A13DB78E42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Metadata/LabelInfo.xml><?xml version="1.0" encoding="utf-8"?>
<clbl:labelList xmlns:clbl="http://schemas.microsoft.com/office/2020/mipLabelMetadata">
  <clbl:label id="{9d97530e-8f27-4137-a2a9-5cb4dcf26f2e}" enabled="0" method="" siteId="{9d97530e-8f27-4137-a2a9-5cb4dcf26f2e}" removed="1"/>
</clbl:labelList>
</file>

<file path=docProps/app.xml><?xml version="1.0" encoding="utf-8"?>
<Properties xmlns="http://schemas.openxmlformats.org/officeDocument/2006/extended-properties" xmlns:vt="http://schemas.openxmlformats.org/officeDocument/2006/docPropsVTypes">
  <TotalTime>23239</TotalTime>
  <Words>2815</Words>
  <Application>Microsoft Office PowerPoint</Application>
  <PresentationFormat>Widescreen</PresentationFormat>
  <Paragraphs>246</Paragraphs>
  <Slides>20</Slides>
  <Notes>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Thème Office</vt:lpstr>
      <vt:lpstr>PowerPoint Presentation</vt:lpstr>
      <vt:lpstr>Lesson 5 Outline:</vt:lpstr>
      <vt:lpstr>Lesson 5 Learning Outcomes:</vt:lpstr>
      <vt:lpstr>SECTION 1: Introduction</vt:lpstr>
      <vt:lpstr>SECTION 2: How can energy markets and business models benefit from impact evaluations? </vt:lpstr>
      <vt:lpstr>PowerPoint Presentation</vt:lpstr>
      <vt:lpstr>SECTION 3: How to conduct and impact evaluation</vt:lpstr>
      <vt:lpstr>SECTION 3: How to conduct and impact evaluation</vt:lpstr>
      <vt:lpstr>SECTION 3: How to conduct and impact evaluation</vt:lpstr>
      <vt:lpstr>PowerPoint Presentation</vt:lpstr>
      <vt:lpstr>SECTION 3: How to conduct and impact evaluation</vt:lpstr>
      <vt:lpstr>PowerPoint Presentation</vt:lpstr>
      <vt:lpstr>SECTION 4: Evaluation Methods</vt:lpstr>
      <vt:lpstr>SECTION 4: Evaluation Methods</vt:lpstr>
      <vt:lpstr>SECTION 4: Evaluation Methods</vt:lpstr>
      <vt:lpstr>SECTION 4: Evaluation Methods</vt:lpstr>
      <vt:lpstr>SECTION 4: Evaluation Methods</vt:lpstr>
      <vt:lpstr>SECTION 4: Evaluation Methods</vt:lpstr>
      <vt:lpstr>SECTION 5: Opportunities of energy digitalization on impact evaluation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97</cp:revision>
  <dcterms:created xsi:type="dcterms:W3CDTF">2021-01-28T08:37:55Z</dcterms:created>
  <dcterms:modified xsi:type="dcterms:W3CDTF">2025-02-03T08:45:13Z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