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276" r:id="rId6"/>
    <p:sldId id="265" r:id="rId7"/>
    <p:sldId id="260" r:id="rId8"/>
    <p:sldId id="266" r:id="rId9"/>
    <p:sldId id="267" r:id="rId10"/>
    <p:sldId id="268" r:id="rId11"/>
    <p:sldId id="270" r:id="rId12"/>
    <p:sldId id="269" r:id="rId13"/>
    <p:sldId id="271" r:id="rId14"/>
    <p:sldId id="272" r:id="rId15"/>
    <p:sldId id="273" r:id="rId16"/>
    <p:sldId id="274" r:id="rId17"/>
    <p:sldId id="275" r:id="rId18"/>
    <p:sldId id="259"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125AAC-C3DA-2299-7F15-107F797AAA88}" v="4" dt="2024-09-29T16:04:43.8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925"/>
    <p:restoredTop sz="83051" autoAdjust="0"/>
  </p:normalViewPr>
  <p:slideViewPr>
    <p:cSldViewPr snapToGrid="0">
      <p:cViewPr varScale="1">
        <p:scale>
          <a:sx n="74" d="100"/>
          <a:sy n="74" d="100"/>
        </p:scale>
        <p:origin x="50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19125AAC-C3DA-2299-7F15-107F797AAA88}"/>
    <pc:docChg chg="modSld">
      <pc:chgData name="Leslie Ashburner" userId="S::t0047643_wf.uct.ac.za#ext#@lgi-consulting.com::8fa168fa-bb7a-460e-95bd-faa1475d6c09" providerId="AD" clId="Web-{19125AAC-C3DA-2299-7F15-107F797AAA88}" dt="2024-09-29T16:04:43.832" v="3" actId="1076"/>
      <pc:docMkLst>
        <pc:docMk/>
      </pc:docMkLst>
      <pc:sldChg chg="modSp">
        <pc:chgData name="Leslie Ashburner" userId="S::t0047643_wf.uct.ac.za#ext#@lgi-consulting.com::8fa168fa-bb7a-460e-95bd-faa1475d6c09" providerId="AD" clId="Web-{19125AAC-C3DA-2299-7F15-107F797AAA88}" dt="2024-09-29T16:04:43.832" v="3" actId="1076"/>
        <pc:sldMkLst>
          <pc:docMk/>
          <pc:sldMk cId="1585980926" sldId="275"/>
        </pc:sldMkLst>
        <pc:picChg chg="mod">
          <ac:chgData name="Leslie Ashburner" userId="S::t0047643_wf.uct.ac.za#ext#@lgi-consulting.com::8fa168fa-bb7a-460e-95bd-faa1475d6c09" providerId="AD" clId="Web-{19125AAC-C3DA-2299-7F15-107F797AAA88}" dt="2024-09-29T16:04:39.973" v="2" actId="1076"/>
          <ac:picMkLst>
            <pc:docMk/>
            <pc:sldMk cId="1585980926" sldId="275"/>
            <ac:picMk id="14" creationId="{4C8763A3-C614-A2C6-0AD1-6DBF6F22A20A}"/>
          </ac:picMkLst>
        </pc:picChg>
        <pc:picChg chg="mod">
          <ac:chgData name="Leslie Ashburner" userId="S::t0047643_wf.uct.ac.za#ext#@lgi-consulting.com::8fa168fa-bb7a-460e-95bd-faa1475d6c09" providerId="AD" clId="Web-{19125AAC-C3DA-2299-7F15-107F797AAA88}" dt="2024-09-29T16:04:43.832" v="3" actId="1076"/>
          <ac:picMkLst>
            <pc:docMk/>
            <pc:sldMk cId="1585980926" sldId="275"/>
            <ac:picMk id="15" creationId="{25CA591F-F167-55CC-53A1-C914F61969D1}"/>
          </ac:picMkLst>
        </pc:picChg>
      </pc:sldChg>
    </pc:docChg>
  </pc:docChgLst>
  <pc:docChgLst>
    <pc:chgData name="Leslie Ashburner" userId="S::t0047643_wf.uct.ac.za#ext#@lgi-consulting.com::8fa168fa-bb7a-460e-95bd-faa1475d6c09" providerId="AD" clId="Web-{70BF0D47-54FF-32F2-7E31-E91B0112A552}"/>
    <pc:docChg chg="delSld modSld sldOrd">
      <pc:chgData name="Leslie Ashburner" userId="S::t0047643_wf.uct.ac.za#ext#@lgi-consulting.com::8fa168fa-bb7a-460e-95bd-faa1475d6c09" providerId="AD" clId="Web-{70BF0D47-54FF-32F2-7E31-E91B0112A552}" dt="2024-07-26T17:13:28.662" v="14" actId="20577"/>
      <pc:docMkLst>
        <pc:docMk/>
      </pc:docMkLst>
      <pc:sldChg chg="addSp delSp modSp">
        <pc:chgData name="Leslie Ashburner" userId="S::t0047643_wf.uct.ac.za#ext#@lgi-consulting.com::8fa168fa-bb7a-460e-95bd-faa1475d6c09" providerId="AD" clId="Web-{70BF0D47-54FF-32F2-7E31-E91B0112A552}" dt="2024-07-26T17:11:11.950" v="3" actId="20577"/>
        <pc:sldMkLst>
          <pc:docMk/>
          <pc:sldMk cId="454072129" sldId="256"/>
        </pc:sldMkLst>
        <pc:spChg chg="mod">
          <ac:chgData name="Leslie Ashburner" userId="S::t0047643_wf.uct.ac.za#ext#@lgi-consulting.com::8fa168fa-bb7a-460e-95bd-faa1475d6c09" providerId="AD" clId="Web-{70BF0D47-54FF-32F2-7E31-E91B0112A552}" dt="2024-07-26T17:11:11.950" v="3" actId="20577"/>
          <ac:spMkLst>
            <pc:docMk/>
            <pc:sldMk cId="454072129" sldId="256"/>
            <ac:spMk id="6" creationId="{57BD433A-63EC-FBA2-19E3-0FDA0F62454F}"/>
          </ac:spMkLst>
        </pc:spChg>
        <pc:picChg chg="add mod">
          <ac:chgData name="Leslie Ashburner" userId="S::t0047643_wf.uct.ac.za#ext#@lgi-consulting.com::8fa168fa-bb7a-460e-95bd-faa1475d6c09" providerId="AD" clId="Web-{70BF0D47-54FF-32F2-7E31-E91B0112A552}" dt="2024-07-26T17:11:02.386" v="2" actId="1076"/>
          <ac:picMkLst>
            <pc:docMk/>
            <pc:sldMk cId="454072129" sldId="256"/>
            <ac:picMk id="3" creationId="{B08E698A-65E2-5E19-0E93-1EA498BB5703}"/>
          </ac:picMkLst>
        </pc:picChg>
        <pc:picChg chg="del">
          <ac:chgData name="Leslie Ashburner" userId="S::t0047643_wf.uct.ac.za#ext#@lgi-consulting.com::8fa168fa-bb7a-460e-95bd-faa1475d6c09" providerId="AD" clId="Web-{70BF0D47-54FF-32F2-7E31-E91B0112A552}" dt="2024-07-26T17:11:02.324" v="1"/>
          <ac:picMkLst>
            <pc:docMk/>
            <pc:sldMk cId="454072129" sldId="256"/>
            <ac:picMk id="4" creationId="{972C4E41-F03C-7030-51CE-E5ECAD306CB9}"/>
          </ac:picMkLst>
        </pc:picChg>
      </pc:sldChg>
      <pc:sldChg chg="del">
        <pc:chgData name="Leslie Ashburner" userId="S::t0047643_wf.uct.ac.za#ext#@lgi-consulting.com::8fa168fa-bb7a-460e-95bd-faa1475d6c09" providerId="AD" clId="Web-{70BF0D47-54FF-32F2-7E31-E91B0112A552}" dt="2024-07-26T17:12:43.331" v="4"/>
        <pc:sldMkLst>
          <pc:docMk/>
          <pc:sldMk cId="3862592627" sldId="263"/>
        </pc:sldMkLst>
      </pc:sldChg>
      <pc:sldChg chg="modSp ord delCm">
        <pc:chgData name="Leslie Ashburner" userId="S::t0047643_wf.uct.ac.za#ext#@lgi-consulting.com::8fa168fa-bb7a-460e-95bd-faa1475d6c09" providerId="AD" clId="Web-{70BF0D47-54FF-32F2-7E31-E91B0112A552}" dt="2024-07-26T17:13:23.161" v="12"/>
        <pc:sldMkLst>
          <pc:docMk/>
          <pc:sldMk cId="2787752391" sldId="265"/>
        </pc:sldMkLst>
        <pc:spChg chg="mod">
          <ac:chgData name="Leslie Ashburner" userId="S::t0047643_wf.uct.ac.za#ext#@lgi-consulting.com::8fa168fa-bb7a-460e-95bd-faa1475d6c09" providerId="AD" clId="Web-{70BF0D47-54FF-32F2-7E31-E91B0112A552}" dt="2024-07-26T17:13:14.583" v="10" actId="20577"/>
          <ac:spMkLst>
            <pc:docMk/>
            <pc:sldMk cId="2787752391" sldId="265"/>
            <ac:spMk id="3" creationId="{72D73030-159C-48B1-94A9-A7A68895D5FF}"/>
          </ac:spMkLst>
        </pc:spChg>
        <pc:spChg chg="mod">
          <ac:chgData name="Leslie Ashburner" userId="S::t0047643_wf.uct.ac.za#ext#@lgi-consulting.com::8fa168fa-bb7a-460e-95bd-faa1475d6c09" providerId="AD" clId="Web-{70BF0D47-54FF-32F2-7E31-E91B0112A552}" dt="2024-07-26T17:13:01.066" v="9" actId="20577"/>
          <ac:spMkLst>
            <pc:docMk/>
            <pc:sldMk cId="2787752391" sldId="265"/>
            <ac:spMk id="6" creationId="{CCBEDDBB-B3E5-E4C0-E449-1B55A82F8B52}"/>
          </ac:spMkLst>
        </pc:spChg>
        <pc:extLst>
          <p:ext xmlns:p="http://schemas.openxmlformats.org/presentationml/2006/main" uri="{D6D511B9-2390-475A-947B-AFAB55BFBCF1}">
            <pc226:cmChg xmlns:pc226="http://schemas.microsoft.com/office/powerpoint/2022/06/main/command" chg="del">
              <pc226:chgData name="Leslie Ashburner" userId="S::t0047643_wf.uct.ac.za#ext#@lgi-consulting.com::8fa168fa-bb7a-460e-95bd-faa1475d6c09" providerId="AD" clId="Web-{70BF0D47-54FF-32F2-7E31-E91B0112A552}" dt="2024-07-26T17:12:57.457" v="8"/>
              <pc2:cmMkLst xmlns:pc2="http://schemas.microsoft.com/office/powerpoint/2019/9/main/command">
                <pc:docMk/>
                <pc:sldMk cId="2787752391" sldId="265"/>
                <pc2:cmMk id="{10605BCD-F7B0-964F-8BE8-A9DB95C219E0}"/>
              </pc2:cmMkLst>
            </pc226:cmChg>
          </p:ext>
        </pc:extLst>
      </pc:sldChg>
      <pc:sldChg chg="modSp">
        <pc:chgData name="Leslie Ashburner" userId="S::t0047643_wf.uct.ac.za#ext#@lgi-consulting.com::8fa168fa-bb7a-460e-95bd-faa1475d6c09" providerId="AD" clId="Web-{70BF0D47-54FF-32F2-7E31-E91B0112A552}" dt="2024-07-26T17:13:28.662" v="14" actId="20577"/>
        <pc:sldMkLst>
          <pc:docMk/>
          <pc:sldMk cId="1208936714" sldId="276"/>
        </pc:sldMkLst>
        <pc:spChg chg="mod">
          <ac:chgData name="Leslie Ashburner" userId="S::t0047643_wf.uct.ac.za#ext#@lgi-consulting.com::8fa168fa-bb7a-460e-95bd-faa1475d6c09" providerId="AD" clId="Web-{70BF0D47-54FF-32F2-7E31-E91B0112A552}" dt="2024-07-26T17:13:20.083" v="11" actId="20577"/>
          <ac:spMkLst>
            <pc:docMk/>
            <pc:sldMk cId="1208936714" sldId="276"/>
            <ac:spMk id="3" creationId="{72D73030-159C-48B1-94A9-A7A68895D5FF}"/>
          </ac:spMkLst>
        </pc:spChg>
        <pc:spChg chg="mod">
          <ac:chgData name="Leslie Ashburner" userId="S::t0047643_wf.uct.ac.za#ext#@lgi-consulting.com::8fa168fa-bb7a-460e-95bd-faa1475d6c09" providerId="AD" clId="Web-{70BF0D47-54FF-32F2-7E31-E91B0112A552}" dt="2024-07-26T17:13:28.662" v="14" actId="20577"/>
          <ac:spMkLst>
            <pc:docMk/>
            <pc:sldMk cId="1208936714" sldId="276"/>
            <ac:spMk id="6" creationId="{CCBEDDBB-B3E5-E4C0-E449-1B55A82F8B52}"/>
          </ac:spMkLst>
        </pc:spChg>
      </pc:sldChg>
    </pc:docChg>
  </pc:docChgLst>
  <pc:docChgLst>
    <pc:chgData name="Leslie Ashburner" userId="S::t0047643_wf.uct.ac.za#ext#@lgi-consulting.com::8fa168fa-bb7a-460e-95bd-faa1475d6c09" providerId="AD" clId="Web-{2D82E6CD-6574-1CA6-142D-B9D5837E11C1}"/>
    <pc:docChg chg="modSld">
      <pc:chgData name="Leslie Ashburner" userId="S::t0047643_wf.uct.ac.za#ext#@lgi-consulting.com::8fa168fa-bb7a-460e-95bd-faa1475d6c09" providerId="AD" clId="Web-{2D82E6CD-6574-1CA6-142D-B9D5837E11C1}" dt="2024-09-24T08:50:19.663" v="2" actId="1076"/>
      <pc:docMkLst>
        <pc:docMk/>
      </pc:docMkLst>
      <pc:sldChg chg="addSp delSp modSp">
        <pc:chgData name="Leslie Ashburner" userId="S::t0047643_wf.uct.ac.za#ext#@lgi-consulting.com::8fa168fa-bb7a-460e-95bd-faa1475d6c09" providerId="AD" clId="Web-{2D82E6CD-6574-1CA6-142D-B9D5837E11C1}" dt="2024-09-24T08:50:19.663" v="2" actId="1076"/>
        <pc:sldMkLst>
          <pc:docMk/>
          <pc:sldMk cId="454072129" sldId="256"/>
        </pc:sldMkLst>
        <pc:picChg chg="del">
          <ac:chgData name="Leslie Ashburner" userId="S::t0047643_wf.uct.ac.za#ext#@lgi-consulting.com::8fa168fa-bb7a-460e-95bd-faa1475d6c09" providerId="AD" clId="Web-{2D82E6CD-6574-1CA6-142D-B9D5837E11C1}" dt="2024-09-24T08:50:07.069" v="0"/>
          <ac:picMkLst>
            <pc:docMk/>
            <pc:sldMk cId="454072129" sldId="256"/>
            <ac:picMk id="3" creationId="{B08E698A-65E2-5E19-0E93-1EA498BB5703}"/>
          </ac:picMkLst>
        </pc:picChg>
        <pc:picChg chg="add mod">
          <ac:chgData name="Leslie Ashburner" userId="S::t0047643_wf.uct.ac.za#ext#@lgi-consulting.com::8fa168fa-bb7a-460e-95bd-faa1475d6c09" providerId="AD" clId="Web-{2D82E6CD-6574-1CA6-142D-B9D5837E11C1}" dt="2024-09-24T08:50:19.663" v="2" actId="1076"/>
          <ac:picMkLst>
            <pc:docMk/>
            <pc:sldMk cId="454072129" sldId="256"/>
            <ac:picMk id="4" creationId="{BD757FCA-67BC-A7F9-3F11-4D301176B6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29/09/2024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This unit focuses on the technological evolution of modern hybrid mini-grids, highlighting their components and development over time. The session </a:t>
            </a:r>
            <a:r>
              <a:rPr lang="en-GB" b="0" i="0" dirty="0" err="1">
                <a:solidFill>
                  <a:srgbClr val="ECECEC"/>
                </a:solidFill>
                <a:effectLst/>
                <a:highlight>
                  <a:srgbClr val="212121"/>
                </a:highlight>
                <a:latin typeface="Söhne"/>
              </a:rPr>
              <a:t>analyzes</a:t>
            </a:r>
            <a:r>
              <a:rPr lang="en-GB" b="0" i="0" dirty="0">
                <a:solidFill>
                  <a:srgbClr val="ECECEC"/>
                </a:solidFill>
                <a:effectLst/>
                <a:highlight>
                  <a:srgbClr val="212121"/>
                </a:highlight>
                <a:latin typeface="Söhne"/>
              </a:rPr>
              <a:t> the mini-grid market, discussing its current state, impact on universal electricity access, and financial trends. Participants will gain insights into cost analysis and the latest technological trends, particularly the integration of renewables. The lecture concludes with an introduction to planning tools for electrification strategies, crucial for implementing mini-grid solutions.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987123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none" kern="1200" dirty="0">
                <a:solidFill>
                  <a:schemeClr val="tx1"/>
                </a:solidFill>
                <a:latin typeface="+mn-lt"/>
                <a:ea typeface="+mn-ea"/>
                <a:cs typeface="+mn-cs"/>
              </a:rPr>
              <a:t>Tracing the historical context of mini-grids reveals they are far from a novel concept. Initially serving as foundational structures during the industrialization of modern economies, mini-grids have evolved through several generations. The first saw their establishment as pilot projects, laying the groundwork for electrification. The second generation featured small, isolated systems in rural areas, often entrepreneur-built, leveraging resources like diesel and hydro power. Today's third-generation mini-grids stand at the forefront of technological innovation, benefiting from reduced costs and policies encouraging private investment, representing a robust social scale-up and a milestone to the sector's maturation and potential.</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Third-Generation Hybrid Mini-Grids are usually composed of various elements specifically designed for generating, distributing, metering, and consuming electricity. They are comprised of renewable generation technologies like PV and wind systems, storage solutions such as batteries, and sophisticated controls including inverters and smart meters that work in concert to ensure electricity flows efficiently to homes, businesses or public facilities. These systems are not just standalone solutions but are increasingly designed to complement and connect with the main grid, enhancing resilience and supporting demand, embodying the latest in energy technology innovation.</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over 21,500 installations lighting up Sub-Saharan Africa, Asia, and Latin America, mini-grids are playing a relevant role in areas where traditional grid access is challenging. The cost-effectiveness is clear, with prices for electricity from these systems ranging between 49 to 68 cents per kilowatt-hour, particularly advantageous for isolated solar hybrid mini-grids serving both households and businesses. </a:t>
            </a:r>
            <a:r>
              <a:rPr lang="en-GB" b="0" i="0" dirty="0">
                <a:solidFill>
                  <a:srgbClr val="ECECEC"/>
                </a:solidFill>
                <a:effectLst/>
                <a:highlight>
                  <a:srgbClr val="212121"/>
                </a:highlight>
                <a:latin typeface="Söhne"/>
              </a:rPr>
              <a:t>Looking at the global distribution, South Asia lead with more than 9500 installations, while Central and East Asia follows closely with around 7300. Africa is catching up with over 3,000, reflecting a growing commitment to renewable energy infrastructures. Countries in Sub-Saharan Africa, such as Kenya and Mozambique, are leading the charge with historically upward trends in installations, as nations increasingly recognize the value of mini-grids in achieving energy independence and sustainable development goals.</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This role is being confirmed by several studies. For instance, a recent ESMAP Least-Cost Electrification analysis sheds light on the vast market potential for mini-grids, driven by varying levels of demand. In regions with low demand, about 66 million people could benefit, while intermediate and high demand scenarios indicate opportunities for approximately 87.2 and 131 million people, respectively. </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Shifting focus to the future, market projections for mini-grids offer insightful perspectives for energy expansion, crucial aspect for stakeholders and policymakers. ESMAP's analysis presents a dual forecast. The Business-As-Usual scenario estimates reaching 71.5 million people with a $47 billion investment by 2030. In contrast, the 'SDG7 Tracking 2019: Universal Access' scenario is more ambitious, aiming to connect 430 million people through a network of 185,000 mini-grids, necessitating over $280 billion. This bold approach forecasts a sharp decline in solar hybrid mini-grid levelized cost of energy to 20 cents per kilowatt-hour, setting the stage for affordable and extensive clean energy deployment</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In the mini-grid sector, cost concerns are front and </a:t>
            </a:r>
            <a:r>
              <a:rPr lang="en-GB" b="0" i="0" dirty="0" err="1">
                <a:solidFill>
                  <a:srgbClr val="ECECEC"/>
                </a:solidFill>
                <a:effectLst/>
                <a:highlight>
                  <a:srgbClr val="212121"/>
                </a:highlight>
                <a:latin typeface="Söhne"/>
              </a:rPr>
              <a:t>center</a:t>
            </a:r>
            <a:r>
              <a:rPr lang="en-GB" b="0" i="0" dirty="0">
                <a:solidFill>
                  <a:srgbClr val="ECECEC"/>
                </a:solidFill>
                <a:effectLst/>
                <a:highlight>
                  <a:srgbClr val="212121"/>
                </a:highlight>
                <a:latin typeface="Söhne"/>
              </a:rPr>
              <a:t>. A key metric in evaluating their economic viability is the investment cost relative to capacity. On average, installing capacity comes at approximately $5,000 per kilowatt, with the customer bearing around $846. As we delve deeper into the cost structure of mini-grids, it's evident that expenses are varied and multi-faceted. The bulk of economic costs are in the hardware components like generation equipment, which includes PV modules and batteries, making up over a third of total costs (almost 40%). Distribution systems and smart meters also constitute a significant expense, 26,6%, highlighting the complex nature of building a reliable mini-grid infrastructure. Economies of scale are evident in this sector; larger grids generally incur lower costs per kilowatt-hour. Moreover, for every 100 additional customers a mini-grid serves, it has been estimated that the cost per customer can decrease by about $9. This trend reflects a significant improvement from 2018, where most grids served fewer than 200 customers, to the current landscape where the customer base typically ranges between 200 to 600 individuals.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Mini-grid technology trends are leaning increasingly towards green energy solutions. A striking 55% of operating mini-grids now incorporate photovoltaic, or PV, systems, which is a fivefold increase from the year 2009 to 2019. This surge reflects a global shift to hybridize diesel grids with sustainable solar energy and battery storage. Moreover, the cost of solar technology is expected to drop further, with a 37% reduction in crystalline silicon, or c-Si, module prices projected by 2025.</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Continuing the exploration of mini-grid technology trends, let’s focus on energy storage. Currently, Lithium-ion, lead-acid, and flow batteries are among the most commonly used storage solutions. While lead-acid batteries remain popular due to their widespread availability and lower initial costs, there's a noticeable uptick in the adoption of lithium-ion batteries over recent years. Projections suggest a promising future for lithium-ion technology, with an estimated price of $0.62 per kilowatt-hour for battery packs by 2030. This anticipated cost reduction underscores the potential for lithium-ion batteries to become increasingly prevalent in mini-grid deployments, offering enhanced efficiency and reliability in energy storage solutions.</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After addressing the intricacies of costs, it’s the turn for a more dynamic and hopeful aspect: financing solar mini-grids. The financing of mini-grids is a critical area that involves both the public and private sectors, catering to the diverse financial needs of developers, from large companies to smaller, local entities, including female-led businesses. Equity, debt, subsidies, and risk-sharing mechanisms are essential tools in this landscape, with project and corporate finance playing pivotal roles. Thanks to these strategies, investments in solar mini-grids have seen a significant boost, resulting in a payback period averaging between 10 to 15 years. Cumulative investments of approximately $557 million from 2010 to 2022 underscore the growing confidence and commitment to sustainable energy solutions, notably marked by a sharp increase in private-sector investment in mini-grid companies since 2014.</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2837759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Let's pause for a moment to delve deeper into the topic of equity deals and debt financing in the solar mini-grid sector. In sub-Saharan Africa, where the mini-grid industry faces challenges such as high capital costs and market fragmentation, recent financing trends have undergone a notable shift. In particular, it has been observed a decrease in equity deals and a corresponding increase in debt financing, the industry's maturation. Indeed, equity financing involves investment from the developer’s own capital or project promoters, offering high returns on investment due to the high-risk nature of mini-grid projects, while debt financing entails borrowing capital with the obligation of repayment at a high-interest rate, often perceived as unattractive due to market risks. This shift reflects the growing confidence of investors in more established companies with proven cash flows, making them less risky and attractive for debt investment. Last but not least: MicroGridsPy introduces the possibility to include the Weighted Average Cost of Capital (WACC) within the model, a key indicator that includes both debt and equity financing providing an advanced tool for financial analysis in mini-grid projects.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246399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Finally, let's take a moment to explore the diverse array of tools available for electrification planning. They can be grouped into three main categories:</a:t>
            </a:r>
          </a:p>
          <a:p>
            <a:r>
              <a:rPr lang="en-GB" b="0" i="0" dirty="0">
                <a:solidFill>
                  <a:srgbClr val="ECECEC"/>
                </a:solidFill>
                <a:effectLst/>
                <a:highlight>
                  <a:srgbClr val="212121"/>
                </a:highlight>
                <a:latin typeface="Söhne"/>
              </a:rPr>
              <a:t>- Web-Based Platforms: interactive, user-friendly online platforms designed to provide accessible data, analytics, and simulations for electrification planning, serving a wide range of users, from policymakers to project developers. Examples include the Energy Access Explorer or the Global Electrification Platform.</a:t>
            </a:r>
          </a:p>
          <a:p>
            <a:r>
              <a:rPr lang="en-GB" b="0" i="0" dirty="0">
                <a:solidFill>
                  <a:srgbClr val="ECECEC"/>
                </a:solidFill>
                <a:effectLst/>
                <a:highlight>
                  <a:srgbClr val="212121"/>
                </a:highlight>
                <a:latin typeface="Söhne"/>
              </a:rPr>
              <a:t>- Open-Source Computational Models which are more technical tools, requiring specialized knowledge, that use algorithms and simulations to </a:t>
            </a:r>
            <a:r>
              <a:rPr lang="en-GB" b="0" i="0" dirty="0" err="1">
                <a:solidFill>
                  <a:srgbClr val="ECECEC"/>
                </a:solidFill>
                <a:effectLst/>
                <a:highlight>
                  <a:srgbClr val="212121"/>
                </a:highlight>
                <a:latin typeface="Söhne"/>
              </a:rPr>
              <a:t>analyze</a:t>
            </a:r>
            <a:r>
              <a:rPr lang="en-GB" b="0" i="0" dirty="0">
                <a:solidFill>
                  <a:srgbClr val="ECECEC"/>
                </a:solidFill>
                <a:effectLst/>
                <a:highlight>
                  <a:srgbClr val="212121"/>
                </a:highlight>
                <a:latin typeface="Söhne"/>
              </a:rPr>
              <a:t> electrification scenarios, costs, and impacts, ideal for in-depth analysis and research. Examples include </a:t>
            </a:r>
            <a:r>
              <a:rPr lang="en-GB" b="0" i="0" dirty="0" err="1">
                <a:solidFill>
                  <a:srgbClr val="ECECEC"/>
                </a:solidFill>
                <a:effectLst/>
                <a:highlight>
                  <a:srgbClr val="212121"/>
                </a:highlight>
                <a:latin typeface="Söhne"/>
              </a:rPr>
              <a:t>OseMosys</a:t>
            </a:r>
            <a:r>
              <a:rPr lang="en-GB" b="0" i="0" dirty="0">
                <a:solidFill>
                  <a:srgbClr val="ECECEC"/>
                </a:solidFill>
                <a:effectLst/>
                <a:highlight>
                  <a:srgbClr val="212121"/>
                </a:highlight>
                <a:latin typeface="Söhne"/>
              </a:rPr>
              <a:t>, </a:t>
            </a:r>
            <a:r>
              <a:rPr lang="en-GB" b="0" i="0" dirty="0" err="1">
                <a:solidFill>
                  <a:srgbClr val="ECECEC"/>
                </a:solidFill>
                <a:effectLst/>
                <a:highlight>
                  <a:srgbClr val="212121"/>
                </a:highlight>
                <a:latin typeface="Söhne"/>
              </a:rPr>
              <a:t>PyPSA</a:t>
            </a:r>
            <a:r>
              <a:rPr lang="en-GB" b="0" i="0" dirty="0">
                <a:solidFill>
                  <a:srgbClr val="ECECEC"/>
                </a:solidFill>
                <a:effectLst/>
                <a:highlight>
                  <a:srgbClr val="212121"/>
                </a:highlight>
                <a:latin typeface="Söhne"/>
              </a:rPr>
              <a:t>, Calliope and, of course, MicroGridsPy. </a:t>
            </a:r>
          </a:p>
          <a:p>
            <a:r>
              <a:rPr lang="en-GB" b="0" i="0" dirty="0">
                <a:solidFill>
                  <a:srgbClr val="ECECEC"/>
                </a:solidFill>
                <a:effectLst/>
                <a:highlight>
                  <a:srgbClr val="212121"/>
                </a:highlight>
                <a:latin typeface="Söhne"/>
              </a:rPr>
              <a:t>- Commercial Decision Support Tools, proprietary tools developed by companies, offering specialized services and features for electrification planning. These tools often include customer support and are tailored for professional use in the energy sector. The main example in modelling off-grid systems is HOMER.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63802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29/09/2024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90.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30.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250.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cap="none" dirty="0" err="1">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6" name="TextBox 5">
            <a:extLst>
              <a:ext uri="{FF2B5EF4-FFF2-40B4-BE49-F238E27FC236}">
                <a16:creationId xmlns:a16="http://schemas.microsoft.com/office/drawing/2014/main" id="{57BD433A-63EC-FBA2-19E3-0FDA0F62454F}"/>
              </a:ext>
            </a:extLst>
          </p:cNvPr>
          <p:cNvSpPr txBox="1"/>
          <p:nvPr/>
        </p:nvSpPr>
        <p:spPr>
          <a:xfrm>
            <a:off x="897467" y="3142733"/>
            <a:ext cx="5198533" cy="1200329"/>
          </a:xfrm>
          <a:prstGeom prst="rect">
            <a:avLst/>
          </a:prstGeom>
          <a:noFill/>
        </p:spPr>
        <p:txBody>
          <a:bodyPr wrap="square" lIns="91440" tIns="45720" rIns="91440" bIns="45720" anchor="t">
            <a:spAutoFit/>
          </a:bodyPr>
          <a:lstStyle/>
          <a:p>
            <a:r>
              <a:rPr lang="fr-FR" sz="3600" dirty="0">
                <a:solidFill>
                  <a:schemeClr val="bg1"/>
                </a:solidFill>
                <a:latin typeface="Verdana"/>
                <a:ea typeface="Verdana"/>
                <a:cs typeface="Verdana" panose="020B0604030504040204" pitchFamily="34" charset="0"/>
              </a:rPr>
              <a:t>Lesson 2: </a:t>
            </a:r>
            <a:endParaRPr lang="fr-FR" sz="36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fr-FR" sz="3600" dirty="0" err="1">
                <a:solidFill>
                  <a:schemeClr val="bg1"/>
                </a:solidFill>
                <a:latin typeface="Verdana"/>
                <a:ea typeface="Verdana"/>
                <a:cs typeface="Verdana" panose="020B0604030504040204" pitchFamily="34" charset="0"/>
              </a:rPr>
              <a:t>Hybrid</a:t>
            </a:r>
            <a:r>
              <a:rPr lang="fr-FR" sz="3600" dirty="0">
                <a:solidFill>
                  <a:schemeClr val="bg1"/>
                </a:solidFill>
                <a:latin typeface="Verdana"/>
                <a:ea typeface="Verdana"/>
                <a:cs typeface="Verdana" panose="020B0604030504040204" pitchFamily="34" charset="0"/>
              </a:rPr>
              <a:t> Mini-</a:t>
            </a:r>
            <a:r>
              <a:rPr lang="fr-FR" sz="3600" dirty="0" err="1">
                <a:solidFill>
                  <a:schemeClr val="bg1"/>
                </a:solidFill>
                <a:latin typeface="Verdana"/>
                <a:ea typeface="Verdana"/>
                <a:cs typeface="Verdana" panose="020B0604030504040204" pitchFamily="34" charset="0"/>
              </a:rPr>
              <a:t>Grids</a:t>
            </a:r>
            <a:endParaRPr lang="fr-FR" sz="3600" dirty="0">
              <a:solidFill>
                <a:schemeClr val="bg1"/>
              </a:solidFill>
              <a:latin typeface="Verdana"/>
              <a:ea typeface="Verdana"/>
              <a:cs typeface="Verdana" panose="020B0604030504040204" pitchFamily="34" charset="0"/>
            </a:endParaRPr>
          </a:p>
        </p:txBody>
      </p:sp>
      <p:pic>
        <p:nvPicPr>
          <p:cNvPr id="4" name="Picture 3" descr="A blue text on a black background&#10;&#10;Description automatically generated">
            <a:extLst>
              <a:ext uri="{FF2B5EF4-FFF2-40B4-BE49-F238E27FC236}">
                <a16:creationId xmlns:a16="http://schemas.microsoft.com/office/drawing/2014/main" id="{BD757FCA-67BC-A7F9-3F11-4D301176B628}"/>
              </a:ext>
            </a:extLst>
          </p:cNvPr>
          <p:cNvPicPr>
            <a:picLocks noChangeAspect="1"/>
          </p:cNvPicPr>
          <p:nvPr/>
        </p:nvPicPr>
        <p:blipFill>
          <a:blip r:embed="rId2"/>
          <a:stretch>
            <a:fillRect/>
          </a:stretch>
        </p:blipFill>
        <p:spPr>
          <a:xfrm>
            <a:off x="504235" y="4858380"/>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2: Contents</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CCBEDDBB-B3E5-E4C0-E449-1B55A82F8B52}"/>
              </a:ext>
            </a:extLst>
          </p:cNvPr>
          <p:cNvSpPr txBox="1">
            <a:spLocks/>
          </p:cNvSpPr>
          <p:nvPr/>
        </p:nvSpPr>
        <p:spPr>
          <a:xfrm>
            <a:off x="482601" y="1673225"/>
            <a:ext cx="10028560" cy="4048964"/>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GB" sz="2000" dirty="0">
                <a:latin typeface="Open Sans"/>
              </a:rPr>
              <a:t>Technological evolution and Components of modern Mini-Grids</a:t>
            </a:r>
          </a:p>
          <a:p>
            <a:r>
              <a:rPr lang="en-GB" sz="1400" i="1" dirty="0">
                <a:latin typeface="Open Sans"/>
              </a:rPr>
              <a:t>The development of mini-grids over time and learning about the components and technology of modern hybrid mini-grids</a:t>
            </a:r>
          </a:p>
          <a:p>
            <a:pPr marL="342900" indent="-342900">
              <a:buFont typeface="Arial" panose="020B0604020202020204" pitchFamily="34" charset="0"/>
              <a:buChar char="•"/>
            </a:pPr>
            <a:r>
              <a:rPr lang="en-GB" sz="2000" dirty="0">
                <a:latin typeface="Open Sans"/>
              </a:rPr>
              <a:t>Market Analysis and Projections</a:t>
            </a:r>
          </a:p>
          <a:p>
            <a:r>
              <a:rPr lang="en-GB" sz="1400" i="1" dirty="0">
                <a:latin typeface="Open Sans"/>
              </a:rPr>
              <a:t>The current market status of mini-grids, their role in universal electricity access, and future market trends and financial aspects</a:t>
            </a:r>
          </a:p>
          <a:p>
            <a:pPr marL="342900" indent="-342900">
              <a:buFont typeface="Arial" panose="020B0604020202020204" pitchFamily="34" charset="0"/>
              <a:buChar char="•"/>
            </a:pPr>
            <a:r>
              <a:rPr lang="en-GB" sz="2000" dirty="0">
                <a:latin typeface="Open Sans"/>
              </a:rPr>
              <a:t>Technological Trends and Cost Analysis</a:t>
            </a:r>
          </a:p>
          <a:p>
            <a:r>
              <a:rPr lang="en-GB" sz="1400" i="1" dirty="0">
                <a:latin typeface="Open Sans"/>
              </a:rPr>
              <a:t>Technological advancements in mini-grids, including renewable integration, and understanding their cost structures and economic viability</a:t>
            </a:r>
          </a:p>
          <a:p>
            <a:pPr marL="342900" indent="-342900">
              <a:buFont typeface="Arial" panose="020B0604020202020204" pitchFamily="34" charset="0"/>
              <a:buChar char="•"/>
            </a:pPr>
            <a:r>
              <a:rPr lang="en-GB" sz="2000" dirty="0">
                <a:latin typeface="Open Sans"/>
              </a:rPr>
              <a:t>Exploration of Electrification Planning Tools</a:t>
            </a:r>
          </a:p>
          <a:p>
            <a:r>
              <a:rPr lang="en-GB" sz="1400" i="1" dirty="0">
                <a:latin typeface="Open Sans"/>
              </a:rPr>
              <a:t>Tools and methodologies for planning electrification strategies using mini-grids</a:t>
            </a:r>
          </a:p>
          <a:p>
            <a:endParaRPr lang="en-GB" sz="2000" dirty="0">
              <a:latin typeface="Open Sans"/>
              <a:ea typeface="Open Sans"/>
            </a:endParaRPr>
          </a:p>
          <a:p>
            <a:endParaRPr lang="en-GB" sz="2000" dirty="0">
              <a:latin typeface="Open Sans"/>
            </a:endParaRPr>
          </a:p>
          <a:p>
            <a:endParaRPr lang="en-GB" sz="1400" i="1"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1208936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2: Learning Outcomes</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CCBEDDBB-B3E5-E4C0-E449-1B55A82F8B52}"/>
              </a:ext>
            </a:extLst>
          </p:cNvPr>
          <p:cNvSpPr txBox="1">
            <a:spLocks/>
          </p:cNvSpPr>
          <p:nvPr/>
        </p:nvSpPr>
        <p:spPr>
          <a:xfrm>
            <a:off x="838201" y="1825625"/>
            <a:ext cx="8088086" cy="4048964"/>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Open Sans"/>
                <a:cs typeface="Arial"/>
              </a:rPr>
              <a:t>At the end of this unit, the participants will be able to:</a:t>
            </a:r>
          </a:p>
          <a:p>
            <a:r>
              <a:rPr lang="en-GB" sz="2000" dirty="0">
                <a:solidFill>
                  <a:srgbClr val="7030A0"/>
                </a:solidFill>
                <a:latin typeface="Open Sans"/>
              </a:rPr>
              <a:t> </a:t>
            </a:r>
            <a:endParaRPr lang="en-GB" sz="2000" dirty="0">
              <a:latin typeface="Open Sans"/>
            </a:endParaRPr>
          </a:p>
          <a:p>
            <a:pPr marL="285750" indent="-285750">
              <a:buFont typeface="Arial" panose="020B0604020202020204" pitchFamily="34" charset="0"/>
              <a:buChar char="•"/>
            </a:pPr>
            <a:r>
              <a:rPr lang="en-GB" sz="2000" dirty="0">
                <a:latin typeface="Open Sans"/>
                <a:cs typeface="Arial"/>
              </a:rPr>
              <a:t>Understand the development of mini-grids over time and the components and technology of modern hybrid mini-grids</a:t>
            </a:r>
            <a:endParaRPr lang="en-GB" sz="2000" dirty="0">
              <a:latin typeface="Open Sans"/>
              <a:ea typeface="Open Sans"/>
              <a:cs typeface="Arial"/>
            </a:endParaRPr>
          </a:p>
          <a:p>
            <a:pPr marL="285750" indent="-285750">
              <a:buFont typeface="Arial" panose="020B0604020202020204" pitchFamily="34" charset="0"/>
              <a:buChar char="•"/>
            </a:pPr>
            <a:r>
              <a:rPr lang="en-GB" sz="2000" dirty="0">
                <a:latin typeface="Open Sans"/>
                <a:cs typeface="Arial"/>
              </a:rPr>
              <a:t>Appreciate the current market status of mini-grids, their role in universal electricity access, and future market trends and financial aspects</a:t>
            </a:r>
            <a:endParaRPr lang="en-GB" sz="2000" dirty="0">
              <a:latin typeface="Open Sans"/>
              <a:ea typeface="Open Sans"/>
              <a:cs typeface="Arial"/>
            </a:endParaRPr>
          </a:p>
          <a:p>
            <a:pPr marL="285750" indent="-285750">
              <a:buFont typeface="Arial" panose="020B0604020202020204" pitchFamily="34" charset="0"/>
              <a:buChar char="•"/>
            </a:pPr>
            <a:r>
              <a:rPr lang="en-GB" sz="2000" dirty="0">
                <a:latin typeface="Open Sans"/>
                <a:cs typeface="Arial"/>
              </a:rPr>
              <a:t>Appreciate technological advancements in mini-grids, including renewable integration, and understand their cost structures and economic viability</a:t>
            </a:r>
            <a:endParaRPr lang="en-GB" sz="2000" dirty="0">
              <a:latin typeface="Open Sans"/>
              <a:ea typeface="Open Sans"/>
              <a:cs typeface="Arial"/>
            </a:endParaRPr>
          </a:p>
          <a:p>
            <a:pPr marL="285750" indent="-285750">
              <a:buFont typeface="Arial" panose="020B0604020202020204" pitchFamily="34" charset="0"/>
              <a:buChar char="•"/>
            </a:pPr>
            <a:r>
              <a:rPr lang="en-GB" sz="2000" dirty="0">
                <a:latin typeface="Open Sans"/>
                <a:cs typeface="Arial"/>
              </a:rPr>
              <a:t>Explore tools and methodologies for planning electrification strategies using mini-grids</a:t>
            </a:r>
            <a:endParaRPr lang="en-GB" sz="2000" dirty="0">
              <a:latin typeface="Open Sans"/>
              <a:ea typeface="Open Sans"/>
              <a:cs typeface="Arial"/>
            </a:endParaRPr>
          </a:p>
          <a:p>
            <a:endParaRPr lang="en-GB" sz="1400" i="1" dirty="0">
              <a:latin typeface="Open Sans"/>
            </a:endParaRPr>
          </a:p>
          <a:p>
            <a:endParaRPr lang="en-GB" sz="1400" i="1"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Historical context of mini-grids</a:t>
            </a:r>
          </a:p>
        </p:txBody>
      </p:sp>
      <p:sp>
        <p:nvSpPr>
          <p:cNvPr id="2" name="Google Shape;1741;p35">
            <a:extLst>
              <a:ext uri="{FF2B5EF4-FFF2-40B4-BE49-F238E27FC236}">
                <a16:creationId xmlns:a16="http://schemas.microsoft.com/office/drawing/2014/main" id="{8EF6CBFA-A2A9-A1EC-E645-AB936A23C40B}"/>
              </a:ext>
            </a:extLst>
          </p:cNvPr>
          <p:cNvSpPr/>
          <p:nvPr/>
        </p:nvSpPr>
        <p:spPr>
          <a:xfrm>
            <a:off x="160421" y="3543892"/>
            <a:ext cx="11731613" cy="537225"/>
          </a:xfrm>
          <a:custGeom>
            <a:avLst/>
            <a:gdLst/>
            <a:ahLst/>
            <a:cxnLst/>
            <a:rect l="l" t="t" r="r" b="b"/>
            <a:pathLst>
              <a:path w="285750" h="10990" extrusionOk="0">
                <a:moveTo>
                  <a:pt x="0" y="0"/>
                </a:moveTo>
                <a:lnTo>
                  <a:pt x="0" y="10990"/>
                </a:lnTo>
                <a:lnTo>
                  <a:pt x="285750" y="10990"/>
                </a:lnTo>
                <a:lnTo>
                  <a:pt x="285750" y="0"/>
                </a:lnTo>
                <a:close/>
              </a:path>
            </a:pathLst>
          </a:custGeom>
          <a:solidFill>
            <a:srgbClr val="F2F2F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3" name="Google Shape;1805;p35">
            <a:extLst>
              <a:ext uri="{FF2B5EF4-FFF2-40B4-BE49-F238E27FC236}">
                <a16:creationId xmlns:a16="http://schemas.microsoft.com/office/drawing/2014/main" id="{131E10D1-3C5F-3FCE-30EB-5DCF1A131074}"/>
              </a:ext>
            </a:extLst>
          </p:cNvPr>
          <p:cNvGrpSpPr/>
          <p:nvPr/>
        </p:nvGrpSpPr>
        <p:grpSpPr>
          <a:xfrm>
            <a:off x="1233877" y="2743245"/>
            <a:ext cx="2607744" cy="1343836"/>
            <a:chOff x="249321" y="1590499"/>
            <a:chExt cx="2607744" cy="1343836"/>
          </a:xfrm>
        </p:grpSpPr>
        <p:grpSp>
          <p:nvGrpSpPr>
            <p:cNvPr id="4" name="Google Shape;1806;p35">
              <a:extLst>
                <a:ext uri="{FF2B5EF4-FFF2-40B4-BE49-F238E27FC236}">
                  <a16:creationId xmlns:a16="http://schemas.microsoft.com/office/drawing/2014/main" id="{21E2486E-FE33-654A-6B54-510180ECCFFB}"/>
                </a:ext>
              </a:extLst>
            </p:cNvPr>
            <p:cNvGrpSpPr/>
            <p:nvPr/>
          </p:nvGrpSpPr>
          <p:grpSpPr>
            <a:xfrm rot="10800000">
              <a:off x="1512176" y="2018766"/>
              <a:ext cx="66720" cy="831360"/>
              <a:chOff x="5117952" y="2967078"/>
              <a:chExt cx="66720" cy="831360"/>
            </a:xfrm>
          </p:grpSpPr>
          <p:sp>
            <p:nvSpPr>
              <p:cNvPr id="15" name="Google Shape;1807;p35">
                <a:extLst>
                  <a:ext uri="{FF2B5EF4-FFF2-40B4-BE49-F238E27FC236}">
                    <a16:creationId xmlns:a16="http://schemas.microsoft.com/office/drawing/2014/main" id="{8453D273-1E20-3E60-994C-B35577312BF0}"/>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 name="Google Shape;1808;p35">
                <a:extLst>
                  <a:ext uri="{FF2B5EF4-FFF2-40B4-BE49-F238E27FC236}">
                    <a16:creationId xmlns:a16="http://schemas.microsoft.com/office/drawing/2014/main" id="{1A8EBF6D-262A-9DBD-AA26-BFB8097CDF76}"/>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 name="Google Shape;1809;p35">
                <a:extLst>
                  <a:ext uri="{FF2B5EF4-FFF2-40B4-BE49-F238E27FC236}">
                    <a16:creationId xmlns:a16="http://schemas.microsoft.com/office/drawing/2014/main" id="{DA089B9A-99E4-4A51-94BD-A77A6B9109B1}"/>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8" name="Google Shape;1810;p35">
                <a:extLst>
                  <a:ext uri="{FF2B5EF4-FFF2-40B4-BE49-F238E27FC236}">
                    <a16:creationId xmlns:a16="http://schemas.microsoft.com/office/drawing/2014/main" id="{C93F5B21-DAD1-C4D6-3850-E09475A2C41D}"/>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9" name="Google Shape;1811;p35">
                <a:extLst>
                  <a:ext uri="{FF2B5EF4-FFF2-40B4-BE49-F238E27FC236}">
                    <a16:creationId xmlns:a16="http://schemas.microsoft.com/office/drawing/2014/main" id="{9BC2A623-B351-08C4-5DD6-87940E07B6FC}"/>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0" name="Google Shape;1812;p35">
                <a:extLst>
                  <a:ext uri="{FF2B5EF4-FFF2-40B4-BE49-F238E27FC236}">
                    <a16:creationId xmlns:a16="http://schemas.microsoft.com/office/drawing/2014/main" id="{652C04FA-63FF-97FC-F907-8BD2F9915CC1}"/>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1" name="Google Shape;1813;p35">
                <a:extLst>
                  <a:ext uri="{FF2B5EF4-FFF2-40B4-BE49-F238E27FC236}">
                    <a16:creationId xmlns:a16="http://schemas.microsoft.com/office/drawing/2014/main" id="{CAF66945-952E-32B7-1BFD-45E1AED2AB86}"/>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2" name="Google Shape;1814;p35">
                <a:extLst>
                  <a:ext uri="{FF2B5EF4-FFF2-40B4-BE49-F238E27FC236}">
                    <a16:creationId xmlns:a16="http://schemas.microsoft.com/office/drawing/2014/main" id="{F713563F-6F8D-AEF0-BCA3-CC0CD37DC409}"/>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3" name="Google Shape;1815;p35">
                <a:extLst>
                  <a:ext uri="{FF2B5EF4-FFF2-40B4-BE49-F238E27FC236}">
                    <a16:creationId xmlns:a16="http://schemas.microsoft.com/office/drawing/2014/main" id="{6C47FFA7-6953-F4B2-2F1D-EEC2F3541869}"/>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4" name="Google Shape;1816;p35">
                <a:extLst>
                  <a:ext uri="{FF2B5EF4-FFF2-40B4-BE49-F238E27FC236}">
                    <a16:creationId xmlns:a16="http://schemas.microsoft.com/office/drawing/2014/main" id="{F31EE08C-C2E4-C390-FAAA-9DA75586032D}"/>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5" name="Google Shape;1817;p35">
              <a:extLst>
                <a:ext uri="{FF2B5EF4-FFF2-40B4-BE49-F238E27FC236}">
                  <a16:creationId xmlns:a16="http://schemas.microsoft.com/office/drawing/2014/main" id="{A4F15A0B-C0C6-EDA5-173B-40D48330E2C7}"/>
                </a:ext>
              </a:extLst>
            </p:cNvPr>
            <p:cNvSpPr/>
            <p:nvPr/>
          </p:nvSpPr>
          <p:spPr>
            <a:xfrm>
              <a:off x="1538464" y="2587999"/>
              <a:ext cx="14112" cy="43072"/>
            </a:xfrm>
            <a:custGeom>
              <a:avLst/>
              <a:gdLst/>
              <a:ahLst/>
              <a:cxnLst/>
              <a:rect l="l" t="t" r="r" b="b"/>
              <a:pathLst>
                <a:path w="441" h="1346" extrusionOk="0">
                  <a:moveTo>
                    <a:pt x="0" y="0"/>
                  </a:moveTo>
                  <a:lnTo>
                    <a:pt x="0" y="1346"/>
                  </a:lnTo>
                  <a:lnTo>
                    <a:pt x="441" y="1346"/>
                  </a:lnTo>
                  <a:lnTo>
                    <a:pt x="441"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 name="Google Shape;1818;p35">
              <a:extLst>
                <a:ext uri="{FF2B5EF4-FFF2-40B4-BE49-F238E27FC236}">
                  <a16:creationId xmlns:a16="http://schemas.microsoft.com/office/drawing/2014/main" id="{36FBCE48-A1E1-2E53-3BF7-8A81A1B9B8BC}"/>
                </a:ext>
              </a:extLst>
            </p:cNvPr>
            <p:cNvSpPr/>
            <p:nvPr/>
          </p:nvSpPr>
          <p:spPr>
            <a:xfrm>
              <a:off x="249321" y="2397110"/>
              <a:ext cx="2607744" cy="537225"/>
            </a:xfrm>
            <a:custGeom>
              <a:avLst/>
              <a:gdLst/>
              <a:ahLst/>
              <a:cxnLst/>
              <a:rect l="l" t="t" r="r" b="b"/>
              <a:pathLst>
                <a:path w="39470" h="11002" extrusionOk="0">
                  <a:moveTo>
                    <a:pt x="1226" y="1"/>
                  </a:moveTo>
                  <a:cubicBezTo>
                    <a:pt x="464" y="1"/>
                    <a:pt x="0" y="858"/>
                    <a:pt x="417" y="1501"/>
                  </a:cubicBezTo>
                  <a:lnTo>
                    <a:pt x="6358" y="10561"/>
                  </a:lnTo>
                  <a:cubicBezTo>
                    <a:pt x="6537" y="10835"/>
                    <a:pt x="6846" y="11002"/>
                    <a:pt x="7168" y="11002"/>
                  </a:cubicBezTo>
                  <a:lnTo>
                    <a:pt x="38231" y="11002"/>
                  </a:lnTo>
                  <a:cubicBezTo>
                    <a:pt x="39005" y="11002"/>
                    <a:pt x="39469" y="10145"/>
                    <a:pt x="39041" y="9502"/>
                  </a:cubicBezTo>
                  <a:lnTo>
                    <a:pt x="33099" y="441"/>
                  </a:lnTo>
                  <a:cubicBezTo>
                    <a:pt x="32921" y="167"/>
                    <a:pt x="32623" y="1"/>
                    <a:pt x="32290" y="1"/>
                  </a:cubicBezTo>
                  <a:close/>
                </a:path>
              </a:pathLst>
            </a:custGeom>
            <a:solidFill>
              <a:schemeClr val="accen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1200" dirty="0">
                  <a:solidFill>
                    <a:srgbClr val="FFFFFF"/>
                  </a:solidFill>
                  <a:latin typeface="Fira Sans Extra Condensed Medium"/>
                  <a:ea typeface="Fira Sans Extra Condensed Medium"/>
                  <a:cs typeface="Fira Sans Extra Condensed Medium"/>
                  <a:sym typeface="Fira Sans Extra Condensed Medium"/>
                </a:rPr>
                <a:t>Late 19</a:t>
              </a:r>
              <a:r>
                <a:rPr lang="en-GB" sz="1200" baseline="30000" dirty="0">
                  <a:solidFill>
                    <a:srgbClr val="FFFFFF"/>
                  </a:solidFill>
                  <a:latin typeface="Fira Sans Extra Condensed Medium"/>
                  <a:ea typeface="Fira Sans Extra Condensed Medium"/>
                  <a:cs typeface="Fira Sans Extra Condensed Medium"/>
                  <a:sym typeface="Fira Sans Extra Condensed Medium"/>
                </a:rPr>
                <a:t>th</a:t>
              </a:r>
              <a:r>
                <a:rPr lang="en-GB" sz="1200" dirty="0">
                  <a:solidFill>
                    <a:srgbClr val="FFFFFF"/>
                  </a:solidFill>
                  <a:latin typeface="Fira Sans Extra Condensed Medium"/>
                  <a:ea typeface="Fira Sans Extra Condensed Medium"/>
                  <a:cs typeface="Fira Sans Extra Condensed Medium"/>
                  <a:sym typeface="Fira Sans Extra Condensed Medium"/>
                </a:rPr>
                <a:t> - Early 20</a:t>
              </a:r>
              <a:r>
                <a:rPr lang="en-GB" sz="1200" baseline="30000" dirty="0">
                  <a:solidFill>
                    <a:srgbClr val="FFFFFF"/>
                  </a:solidFill>
                  <a:latin typeface="Fira Sans Extra Condensed Medium"/>
                  <a:ea typeface="Fira Sans Extra Condensed Medium"/>
                  <a:cs typeface="Fira Sans Extra Condensed Medium"/>
                  <a:sym typeface="Fira Sans Extra Condensed Medium"/>
                </a:rPr>
                <a:t>th</a:t>
              </a:r>
              <a:r>
                <a:rPr lang="en-GB" sz="1200" dirty="0">
                  <a:solidFill>
                    <a:srgbClr val="FFFFFF"/>
                  </a:solidFill>
                  <a:latin typeface="Fira Sans Extra Condensed Medium"/>
                  <a:ea typeface="Fira Sans Extra Condensed Medium"/>
                  <a:cs typeface="Fira Sans Extra Condensed Medium"/>
                  <a:sym typeface="Fira Sans Extra Condensed Medium"/>
                </a:rPr>
                <a:t> centuries </a:t>
              </a:r>
              <a:endParaRPr sz="12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1" name="Google Shape;1827;p35">
              <a:extLst>
                <a:ext uri="{FF2B5EF4-FFF2-40B4-BE49-F238E27FC236}">
                  <a16:creationId xmlns:a16="http://schemas.microsoft.com/office/drawing/2014/main" id="{DC7D7D65-2B49-8904-FA82-E43167D8D0FD}"/>
                </a:ext>
              </a:extLst>
            </p:cNvPr>
            <p:cNvSpPr txBox="1"/>
            <p:nvPr/>
          </p:nvSpPr>
          <p:spPr>
            <a:xfrm>
              <a:off x="795972" y="1590499"/>
              <a:ext cx="1499100" cy="35206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 sz="12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Pilot Projects</a:t>
              </a:r>
              <a:endParaRPr sz="12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grpSp>
        <p:nvGrpSpPr>
          <p:cNvPr id="25" name="Google Shape;1848;p35">
            <a:extLst>
              <a:ext uri="{FF2B5EF4-FFF2-40B4-BE49-F238E27FC236}">
                <a16:creationId xmlns:a16="http://schemas.microsoft.com/office/drawing/2014/main" id="{BD38BC7E-A9F5-A763-A1DA-28E87444A461}"/>
              </a:ext>
            </a:extLst>
          </p:cNvPr>
          <p:cNvGrpSpPr/>
          <p:nvPr/>
        </p:nvGrpSpPr>
        <p:grpSpPr>
          <a:xfrm>
            <a:off x="7747323" y="2724998"/>
            <a:ext cx="2511015" cy="1363012"/>
            <a:chOff x="5356063" y="1571323"/>
            <a:chExt cx="2511015" cy="1363012"/>
          </a:xfrm>
        </p:grpSpPr>
        <p:grpSp>
          <p:nvGrpSpPr>
            <p:cNvPr id="26" name="Google Shape;1849;p35">
              <a:extLst>
                <a:ext uri="{FF2B5EF4-FFF2-40B4-BE49-F238E27FC236}">
                  <a16:creationId xmlns:a16="http://schemas.microsoft.com/office/drawing/2014/main" id="{3268B61B-CD20-8E9D-B89A-7858E3FD7429}"/>
                </a:ext>
              </a:extLst>
            </p:cNvPr>
            <p:cNvGrpSpPr/>
            <p:nvPr/>
          </p:nvGrpSpPr>
          <p:grpSpPr>
            <a:xfrm rot="10800000">
              <a:off x="6265520" y="2018766"/>
              <a:ext cx="66720" cy="831360"/>
              <a:chOff x="5117952" y="2967078"/>
              <a:chExt cx="66720" cy="831360"/>
            </a:xfrm>
          </p:grpSpPr>
          <p:sp>
            <p:nvSpPr>
              <p:cNvPr id="30" name="Google Shape;1850;p35">
                <a:extLst>
                  <a:ext uri="{FF2B5EF4-FFF2-40B4-BE49-F238E27FC236}">
                    <a16:creationId xmlns:a16="http://schemas.microsoft.com/office/drawing/2014/main" id="{03624F5B-2B54-968C-B1F4-245F44D10434}"/>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1" name="Google Shape;1851;p35">
                <a:extLst>
                  <a:ext uri="{FF2B5EF4-FFF2-40B4-BE49-F238E27FC236}">
                    <a16:creationId xmlns:a16="http://schemas.microsoft.com/office/drawing/2014/main" id="{98056236-AA0B-34A4-A6BB-43612C4DC1A6}"/>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2" name="Google Shape;1852;p35">
                <a:extLst>
                  <a:ext uri="{FF2B5EF4-FFF2-40B4-BE49-F238E27FC236}">
                    <a16:creationId xmlns:a16="http://schemas.microsoft.com/office/drawing/2014/main" id="{EC2A275F-767E-19B3-43BA-61A01B1B4911}"/>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3" name="Google Shape;1853;p35">
                <a:extLst>
                  <a:ext uri="{FF2B5EF4-FFF2-40B4-BE49-F238E27FC236}">
                    <a16:creationId xmlns:a16="http://schemas.microsoft.com/office/drawing/2014/main" id="{505824F4-D39C-7704-6769-8BDBB82E7B14}"/>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4" name="Google Shape;1854;p35">
                <a:extLst>
                  <a:ext uri="{FF2B5EF4-FFF2-40B4-BE49-F238E27FC236}">
                    <a16:creationId xmlns:a16="http://schemas.microsoft.com/office/drawing/2014/main" id="{E4762E3A-FFDA-BB41-3362-B620165A68C9}"/>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5" name="Google Shape;1855;p35">
                <a:extLst>
                  <a:ext uri="{FF2B5EF4-FFF2-40B4-BE49-F238E27FC236}">
                    <a16:creationId xmlns:a16="http://schemas.microsoft.com/office/drawing/2014/main" id="{4B382573-6D51-7513-149E-73B9B048340B}"/>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6" name="Google Shape;1856;p35">
                <a:extLst>
                  <a:ext uri="{FF2B5EF4-FFF2-40B4-BE49-F238E27FC236}">
                    <a16:creationId xmlns:a16="http://schemas.microsoft.com/office/drawing/2014/main" id="{D2B9105D-C54E-2637-53C6-7CD45C0CA1A8}"/>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7" name="Google Shape;1857;p35">
                <a:extLst>
                  <a:ext uri="{FF2B5EF4-FFF2-40B4-BE49-F238E27FC236}">
                    <a16:creationId xmlns:a16="http://schemas.microsoft.com/office/drawing/2014/main" id="{3107DC24-0CDA-D794-0943-45A2279747CA}"/>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8" name="Google Shape;1858;p35">
                <a:extLst>
                  <a:ext uri="{FF2B5EF4-FFF2-40B4-BE49-F238E27FC236}">
                    <a16:creationId xmlns:a16="http://schemas.microsoft.com/office/drawing/2014/main" id="{B62EF050-678B-CA0C-1411-42D22373E08C}"/>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9" name="Google Shape;1859;p35">
                <a:extLst>
                  <a:ext uri="{FF2B5EF4-FFF2-40B4-BE49-F238E27FC236}">
                    <a16:creationId xmlns:a16="http://schemas.microsoft.com/office/drawing/2014/main" id="{8727D6D3-57FB-F6D5-AAB0-2F9A00B846F6}"/>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27" name="Google Shape;1860;p35">
              <a:extLst>
                <a:ext uri="{FF2B5EF4-FFF2-40B4-BE49-F238E27FC236}">
                  <a16:creationId xmlns:a16="http://schemas.microsoft.com/office/drawing/2014/main" id="{38E4594F-6F4A-7A84-5BBB-1708BD7D8035}"/>
                </a:ext>
              </a:extLst>
            </p:cNvPr>
            <p:cNvSpPr/>
            <p:nvPr/>
          </p:nvSpPr>
          <p:spPr>
            <a:xfrm>
              <a:off x="6296000" y="2587999"/>
              <a:ext cx="9568" cy="43072"/>
            </a:xfrm>
            <a:custGeom>
              <a:avLst/>
              <a:gdLst/>
              <a:ahLst/>
              <a:cxnLst/>
              <a:rect l="l" t="t" r="r" b="b"/>
              <a:pathLst>
                <a:path w="299" h="1346" extrusionOk="0">
                  <a:moveTo>
                    <a:pt x="1" y="0"/>
                  </a:moveTo>
                  <a:lnTo>
                    <a:pt x="1"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8" name="Google Shape;1861;p35">
              <a:extLst>
                <a:ext uri="{FF2B5EF4-FFF2-40B4-BE49-F238E27FC236}">
                  <a16:creationId xmlns:a16="http://schemas.microsoft.com/office/drawing/2014/main" id="{582E2109-A5B0-D94A-5B8B-05909065A84D}"/>
                </a:ext>
              </a:extLst>
            </p:cNvPr>
            <p:cNvSpPr/>
            <p:nvPr/>
          </p:nvSpPr>
          <p:spPr>
            <a:xfrm>
              <a:off x="5667359" y="2396180"/>
              <a:ext cx="2199719" cy="538155"/>
            </a:xfrm>
            <a:custGeom>
              <a:avLst/>
              <a:gdLst/>
              <a:ahLst/>
              <a:cxnLst/>
              <a:rect l="l" t="t" r="r" b="b"/>
              <a:pathLst>
                <a:path w="39470" h="11002" extrusionOk="0">
                  <a:moveTo>
                    <a:pt x="1227" y="1"/>
                  </a:moveTo>
                  <a:cubicBezTo>
                    <a:pt x="465" y="1"/>
                    <a:pt x="0" y="858"/>
                    <a:pt x="417" y="1501"/>
                  </a:cubicBezTo>
                  <a:lnTo>
                    <a:pt x="6358" y="10561"/>
                  </a:lnTo>
                  <a:cubicBezTo>
                    <a:pt x="6537" y="10835"/>
                    <a:pt x="6847" y="11002"/>
                    <a:pt x="7168" y="11002"/>
                  </a:cubicBezTo>
                  <a:lnTo>
                    <a:pt x="38231" y="11002"/>
                  </a:lnTo>
                  <a:cubicBezTo>
                    <a:pt x="39005" y="11002"/>
                    <a:pt x="39470" y="10145"/>
                    <a:pt x="39041" y="9502"/>
                  </a:cubicBezTo>
                  <a:lnTo>
                    <a:pt x="33112" y="441"/>
                  </a:lnTo>
                  <a:cubicBezTo>
                    <a:pt x="32933" y="167"/>
                    <a:pt x="32624" y="1"/>
                    <a:pt x="32302" y="1"/>
                  </a:cubicBez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Nowadays</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29" name="Google Shape;1873;p35">
              <a:extLst>
                <a:ext uri="{FF2B5EF4-FFF2-40B4-BE49-F238E27FC236}">
                  <a16:creationId xmlns:a16="http://schemas.microsoft.com/office/drawing/2014/main" id="{071D6C71-839A-E0B8-518A-DC6D9CE6A7E9}"/>
                </a:ext>
              </a:extLst>
            </p:cNvPr>
            <p:cNvSpPr txBox="1"/>
            <p:nvPr/>
          </p:nvSpPr>
          <p:spPr>
            <a:xfrm>
              <a:off x="5356063" y="1571323"/>
              <a:ext cx="1851793" cy="534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12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Social Scale-Up</a:t>
              </a:r>
            </a:p>
          </p:txBody>
        </p:sp>
      </p:grpSp>
      <p:sp>
        <p:nvSpPr>
          <p:cNvPr id="40" name="TextBox 39">
            <a:extLst>
              <a:ext uri="{FF2B5EF4-FFF2-40B4-BE49-F238E27FC236}">
                <a16:creationId xmlns:a16="http://schemas.microsoft.com/office/drawing/2014/main" id="{1AF318A1-73C4-59BD-BEAE-4CFF29017C46}"/>
              </a:ext>
            </a:extLst>
          </p:cNvPr>
          <p:cNvSpPr txBox="1"/>
          <p:nvPr/>
        </p:nvSpPr>
        <p:spPr>
          <a:xfrm>
            <a:off x="546894" y="1432974"/>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Mini grids are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not a new technology</a:t>
            </a:r>
            <a:r>
              <a:rPr lang="en-GB" sz="1400" dirty="0">
                <a:latin typeface="Open Sans" panose="020B0606030504020204" pitchFamily="34" charset="0"/>
                <a:ea typeface="Open Sans" panose="020B0606030504020204" pitchFamily="34" charset="0"/>
                <a:cs typeface="Open Sans" panose="020B0606030504020204" pitchFamily="34" charset="0"/>
              </a:rPr>
              <a:t>: nearly all current centralized electricity grid systems started as isolated electricity systems, which gradually interconnected. Here a brief timeline with the historical electrification phases [1]:</a:t>
            </a:r>
          </a:p>
        </p:txBody>
      </p:sp>
      <p:sp>
        <p:nvSpPr>
          <p:cNvPr id="41" name="TextBox 40">
            <a:extLst>
              <a:ext uri="{FF2B5EF4-FFF2-40B4-BE49-F238E27FC236}">
                <a16:creationId xmlns:a16="http://schemas.microsoft.com/office/drawing/2014/main" id="{97982A10-E916-A8CB-D982-D7B44D952A8E}"/>
              </a:ext>
            </a:extLst>
          </p:cNvPr>
          <p:cNvSpPr txBox="1"/>
          <p:nvPr/>
        </p:nvSpPr>
        <p:spPr>
          <a:xfrm>
            <a:off x="1253687" y="4328080"/>
            <a:ext cx="2997703" cy="861774"/>
          </a:xfrm>
          <a:prstGeom prst="rect">
            <a:avLst/>
          </a:prstGeom>
          <a:noFill/>
        </p:spPr>
        <p:txBody>
          <a:bodyPr wrap="square" rtlCol="0">
            <a:spAutoFit/>
          </a:bodyPr>
          <a:lstStyle/>
          <a:p>
            <a:pPr algn="just"/>
            <a:r>
              <a:rPr lang="en-GB" sz="1000" i="1" dirty="0">
                <a:latin typeface="Open Sans" panose="020B0606030504020204" pitchFamily="34" charset="0"/>
                <a:ea typeface="Open Sans" panose="020B0606030504020204" pitchFamily="34" charset="0"/>
                <a:cs typeface="Open Sans" panose="020B0606030504020204" pitchFamily="34" charset="0"/>
              </a:rPr>
              <a:t>The </a:t>
            </a:r>
            <a:r>
              <a:rPr lang="en-GB" sz="10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first generation </a:t>
            </a:r>
            <a:r>
              <a:rPr lang="en-GB" sz="1000" i="1" dirty="0">
                <a:latin typeface="Open Sans" panose="020B0606030504020204" pitchFamily="34" charset="0"/>
                <a:ea typeface="Open Sans" panose="020B0606030504020204" pitchFamily="34" charset="0"/>
                <a:cs typeface="Open Sans" panose="020B0606030504020204" pitchFamily="34" charset="0"/>
              </a:rPr>
              <a:t>of mini-grids was pivotal to the </a:t>
            </a:r>
            <a:r>
              <a:rPr lang="en-GB" sz="1000" b="1" i="1" dirty="0">
                <a:latin typeface="Open Sans" panose="020B0606030504020204" pitchFamily="34" charset="0"/>
                <a:ea typeface="Open Sans" panose="020B0606030504020204" pitchFamily="34" charset="0"/>
                <a:cs typeface="Open Sans" panose="020B0606030504020204" pitchFamily="34" charset="0"/>
              </a:rPr>
              <a:t>early development and industrialization </a:t>
            </a:r>
            <a:r>
              <a:rPr lang="en-GB" sz="1000" i="1" dirty="0">
                <a:latin typeface="Open Sans" panose="020B0606030504020204" pitchFamily="34" charset="0"/>
                <a:ea typeface="Open Sans" panose="020B0606030504020204" pitchFamily="34" charset="0"/>
                <a:cs typeface="Open Sans" panose="020B0606030504020204" pitchFamily="34" charset="0"/>
              </a:rPr>
              <a:t>of modern advanced economies, facing similar regulatory and operational challenges as those currently in Asia and Sub-Saharan Africa.</a:t>
            </a:r>
          </a:p>
        </p:txBody>
      </p:sp>
      <p:grpSp>
        <p:nvGrpSpPr>
          <p:cNvPr id="42" name="Group 41">
            <a:extLst>
              <a:ext uri="{FF2B5EF4-FFF2-40B4-BE49-F238E27FC236}">
                <a16:creationId xmlns:a16="http://schemas.microsoft.com/office/drawing/2014/main" id="{979B0AB3-F4D5-07C0-713B-B47329F52CE2}"/>
              </a:ext>
            </a:extLst>
          </p:cNvPr>
          <p:cNvGrpSpPr/>
          <p:nvPr/>
        </p:nvGrpSpPr>
        <p:grpSpPr>
          <a:xfrm>
            <a:off x="4512170" y="3549856"/>
            <a:ext cx="2585196" cy="1725475"/>
            <a:chOff x="4270703" y="3033617"/>
            <a:chExt cx="2585196" cy="1527110"/>
          </a:xfrm>
        </p:grpSpPr>
        <p:grpSp>
          <p:nvGrpSpPr>
            <p:cNvPr id="43" name="Google Shape;1761;p35">
              <a:extLst>
                <a:ext uri="{FF2B5EF4-FFF2-40B4-BE49-F238E27FC236}">
                  <a16:creationId xmlns:a16="http://schemas.microsoft.com/office/drawing/2014/main" id="{33859970-A1A2-AA76-35B9-72B3DF217A3B}"/>
                </a:ext>
              </a:extLst>
            </p:cNvPr>
            <p:cNvGrpSpPr/>
            <p:nvPr/>
          </p:nvGrpSpPr>
          <p:grpSpPr>
            <a:xfrm>
              <a:off x="4738442" y="3109685"/>
              <a:ext cx="2117457" cy="1451042"/>
              <a:chOff x="4058487" y="2658466"/>
              <a:chExt cx="2117457" cy="1451042"/>
            </a:xfrm>
          </p:grpSpPr>
          <p:sp>
            <p:nvSpPr>
              <p:cNvPr id="45" name="Google Shape;1762;p35">
                <a:extLst>
                  <a:ext uri="{FF2B5EF4-FFF2-40B4-BE49-F238E27FC236}">
                    <a16:creationId xmlns:a16="http://schemas.microsoft.com/office/drawing/2014/main" id="{C9693862-F3B1-523D-F494-E1EE9AE33D4D}"/>
                  </a:ext>
                </a:extLst>
              </p:cNvPr>
              <p:cNvSpPr/>
              <p:nvPr/>
            </p:nvSpPr>
            <p:spPr>
              <a:xfrm>
                <a:off x="5148448" y="2878687"/>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46" name="Google Shape;1763;p35">
                <a:extLst>
                  <a:ext uri="{FF2B5EF4-FFF2-40B4-BE49-F238E27FC236}">
                    <a16:creationId xmlns:a16="http://schemas.microsoft.com/office/drawing/2014/main" id="{DB1CF706-08E4-A291-04CC-843B969A142A}"/>
                  </a:ext>
                </a:extLst>
              </p:cNvPr>
              <p:cNvGrpSpPr/>
              <p:nvPr/>
            </p:nvGrpSpPr>
            <p:grpSpPr>
              <a:xfrm>
                <a:off x="5077184" y="2658466"/>
                <a:ext cx="66720" cy="831360"/>
                <a:chOff x="5117952" y="2967078"/>
                <a:chExt cx="66720" cy="831360"/>
              </a:xfrm>
            </p:grpSpPr>
            <p:sp>
              <p:nvSpPr>
                <p:cNvPr id="48" name="Google Shape;1764;p35">
                  <a:extLst>
                    <a:ext uri="{FF2B5EF4-FFF2-40B4-BE49-F238E27FC236}">
                      <a16:creationId xmlns:a16="http://schemas.microsoft.com/office/drawing/2014/main" id="{89276A29-29F0-65D1-32DE-7E0BB9E93D4B}"/>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9" name="Google Shape;1765;p35">
                  <a:extLst>
                    <a:ext uri="{FF2B5EF4-FFF2-40B4-BE49-F238E27FC236}">
                      <a16:creationId xmlns:a16="http://schemas.microsoft.com/office/drawing/2014/main" id="{99E52D95-58DC-FAB9-1C6C-A6D2FABD1033}"/>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0" name="Google Shape;1766;p35">
                  <a:extLst>
                    <a:ext uri="{FF2B5EF4-FFF2-40B4-BE49-F238E27FC236}">
                      <a16:creationId xmlns:a16="http://schemas.microsoft.com/office/drawing/2014/main" id="{8F2C3BDA-C6F0-FF2B-47A7-8B379D7D0DEC}"/>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1" name="Google Shape;1767;p35">
                  <a:extLst>
                    <a:ext uri="{FF2B5EF4-FFF2-40B4-BE49-F238E27FC236}">
                      <a16:creationId xmlns:a16="http://schemas.microsoft.com/office/drawing/2014/main" id="{CAC45F2B-24AF-8007-FDF0-29CD7C2442CD}"/>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2" name="Google Shape;1768;p35">
                  <a:extLst>
                    <a:ext uri="{FF2B5EF4-FFF2-40B4-BE49-F238E27FC236}">
                      <a16:creationId xmlns:a16="http://schemas.microsoft.com/office/drawing/2014/main" id="{DC733F75-D58D-A957-B5CA-C54B6DBB4490}"/>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3" name="Google Shape;1769;p35">
                  <a:extLst>
                    <a:ext uri="{FF2B5EF4-FFF2-40B4-BE49-F238E27FC236}">
                      <a16:creationId xmlns:a16="http://schemas.microsoft.com/office/drawing/2014/main" id="{D17B9111-1A18-679C-C7D2-18BDCA4B5E0C}"/>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4" name="Google Shape;1770;p35">
                  <a:extLst>
                    <a:ext uri="{FF2B5EF4-FFF2-40B4-BE49-F238E27FC236}">
                      <a16:creationId xmlns:a16="http://schemas.microsoft.com/office/drawing/2014/main" id="{8414D12B-19CC-89BA-1AF2-F510705B4E7B}"/>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5" name="Google Shape;1771;p35">
                  <a:extLst>
                    <a:ext uri="{FF2B5EF4-FFF2-40B4-BE49-F238E27FC236}">
                      <a16:creationId xmlns:a16="http://schemas.microsoft.com/office/drawing/2014/main" id="{BDC90C89-B8A1-47DF-8A97-161570507116}"/>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6" name="Google Shape;1772;p35">
                  <a:extLst>
                    <a:ext uri="{FF2B5EF4-FFF2-40B4-BE49-F238E27FC236}">
                      <a16:creationId xmlns:a16="http://schemas.microsoft.com/office/drawing/2014/main" id="{2FA1CE56-404E-A125-2430-8AD0E1B3269B}"/>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7" name="Google Shape;1773;p35">
                  <a:extLst>
                    <a:ext uri="{FF2B5EF4-FFF2-40B4-BE49-F238E27FC236}">
                      <a16:creationId xmlns:a16="http://schemas.microsoft.com/office/drawing/2014/main" id="{88B179C9-90EF-0BB8-0200-1436A6BEA7D0}"/>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47" name="Google Shape;1780;p35">
                <a:extLst>
                  <a:ext uri="{FF2B5EF4-FFF2-40B4-BE49-F238E27FC236}">
                    <a16:creationId xmlns:a16="http://schemas.microsoft.com/office/drawing/2014/main" id="{7C1B2D9E-AE96-0EBF-2456-5531AC99FAD7}"/>
                  </a:ext>
                </a:extLst>
              </p:cNvPr>
              <p:cNvSpPr txBox="1"/>
              <p:nvPr/>
            </p:nvSpPr>
            <p:spPr>
              <a:xfrm>
                <a:off x="4058487" y="3574608"/>
                <a:ext cx="2117457" cy="534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12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Technological Roll-out and Economic Expansion</a:t>
                </a:r>
                <a:endParaRPr sz="12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sp>
          <p:nvSpPr>
            <p:cNvPr id="44" name="Google Shape;1841;p35">
              <a:extLst>
                <a:ext uri="{FF2B5EF4-FFF2-40B4-BE49-F238E27FC236}">
                  <a16:creationId xmlns:a16="http://schemas.microsoft.com/office/drawing/2014/main" id="{5AC12DE5-5C76-5F40-2925-92E8D38DD6FD}"/>
                </a:ext>
              </a:extLst>
            </p:cNvPr>
            <p:cNvSpPr/>
            <p:nvPr/>
          </p:nvSpPr>
          <p:spPr>
            <a:xfrm>
              <a:off x="4270703" y="3033617"/>
              <a:ext cx="2526238" cy="473443"/>
            </a:xfrm>
            <a:custGeom>
              <a:avLst/>
              <a:gdLst/>
              <a:ahLst/>
              <a:cxnLst/>
              <a:rect l="l" t="t" r="r" b="b"/>
              <a:pathLst>
                <a:path w="39470" h="11002" extrusionOk="0">
                  <a:moveTo>
                    <a:pt x="1227" y="1"/>
                  </a:moveTo>
                  <a:cubicBezTo>
                    <a:pt x="465" y="1"/>
                    <a:pt x="0" y="858"/>
                    <a:pt x="417" y="1501"/>
                  </a:cubicBezTo>
                  <a:lnTo>
                    <a:pt x="6358" y="10561"/>
                  </a:lnTo>
                  <a:cubicBezTo>
                    <a:pt x="6537" y="10835"/>
                    <a:pt x="6846" y="11002"/>
                    <a:pt x="7168" y="11002"/>
                  </a:cubicBezTo>
                  <a:lnTo>
                    <a:pt x="38231" y="11002"/>
                  </a:lnTo>
                  <a:cubicBezTo>
                    <a:pt x="39005" y="11002"/>
                    <a:pt x="39470" y="10145"/>
                    <a:pt x="39041" y="9502"/>
                  </a:cubicBezTo>
                  <a:lnTo>
                    <a:pt x="33112" y="441"/>
                  </a:lnTo>
                  <a:cubicBezTo>
                    <a:pt x="32933" y="167"/>
                    <a:pt x="32623" y="1"/>
                    <a:pt x="32302" y="1"/>
                  </a:cubicBezTo>
                  <a:close/>
                </a:path>
              </a:pathLst>
            </a:custGeom>
            <a:solidFill>
              <a:schemeClr val="accent5"/>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1200" dirty="0">
                  <a:solidFill>
                    <a:srgbClr val="FFFFFF"/>
                  </a:solidFill>
                  <a:latin typeface="Fira Sans Extra Condensed Medium"/>
                  <a:sym typeface="Fira Sans Extra Condensed Medium"/>
                </a:rPr>
                <a:t>19</a:t>
              </a:r>
              <a:r>
                <a:rPr lang="en-GB" sz="1200" baseline="30000" dirty="0">
                  <a:solidFill>
                    <a:srgbClr val="FFFFFF"/>
                  </a:solidFill>
                  <a:latin typeface="Fira Sans Extra Condensed Medium"/>
                  <a:sym typeface="Fira Sans Extra Condensed Medium"/>
                </a:rPr>
                <a:t>th</a:t>
              </a:r>
              <a:r>
                <a:rPr lang="en-GB" sz="1200" dirty="0">
                  <a:solidFill>
                    <a:srgbClr val="FFFFFF"/>
                  </a:solidFill>
                  <a:latin typeface="Fira Sans Extra Condensed Medium"/>
                  <a:sym typeface="Fira Sans Extra Condensed Medium"/>
                </a:rPr>
                <a:t>  - Early 21</a:t>
              </a:r>
              <a:r>
                <a:rPr lang="en-GB" sz="1200" baseline="30000" dirty="0">
                  <a:solidFill>
                    <a:srgbClr val="FFFFFF"/>
                  </a:solidFill>
                  <a:latin typeface="Fira Sans Extra Condensed Medium"/>
                  <a:sym typeface="Fira Sans Extra Condensed Medium"/>
                </a:rPr>
                <a:t>th</a:t>
              </a:r>
              <a:r>
                <a:rPr lang="en-GB" sz="1200" dirty="0">
                  <a:solidFill>
                    <a:srgbClr val="FFFFFF"/>
                  </a:solidFill>
                  <a:latin typeface="Fira Sans Extra Condensed Medium"/>
                  <a:sym typeface="Fira Sans Extra Condensed Medium"/>
                </a:rPr>
                <a:t>  centuries </a:t>
              </a:r>
            </a:p>
          </p:txBody>
        </p:sp>
      </p:grpSp>
      <p:sp>
        <p:nvSpPr>
          <p:cNvPr id="58" name="TextBox 57">
            <a:extLst>
              <a:ext uri="{FF2B5EF4-FFF2-40B4-BE49-F238E27FC236}">
                <a16:creationId xmlns:a16="http://schemas.microsoft.com/office/drawing/2014/main" id="{AD86E908-2E57-E617-2EAE-CD1EF69016CC}"/>
              </a:ext>
            </a:extLst>
          </p:cNvPr>
          <p:cNvSpPr txBox="1"/>
          <p:nvPr/>
        </p:nvSpPr>
        <p:spPr>
          <a:xfrm>
            <a:off x="4231580" y="2335544"/>
            <a:ext cx="3030156" cy="861774"/>
          </a:xfrm>
          <a:prstGeom prst="rect">
            <a:avLst/>
          </a:prstGeom>
          <a:noFill/>
        </p:spPr>
        <p:txBody>
          <a:bodyPr wrap="square" rtlCol="0">
            <a:spAutoFit/>
          </a:bodyPr>
          <a:lstStyle/>
          <a:p>
            <a:pPr algn="just"/>
            <a:r>
              <a:rPr lang="en-GB" sz="1000" i="1" dirty="0">
                <a:latin typeface="Open Sans" panose="020B0606030504020204" pitchFamily="34" charset="0"/>
                <a:ea typeface="Open Sans" panose="020B0606030504020204" pitchFamily="34" charset="0"/>
                <a:cs typeface="Open Sans" panose="020B0606030504020204" pitchFamily="34" charset="0"/>
              </a:rPr>
              <a:t>The </a:t>
            </a:r>
            <a:r>
              <a:rPr lang="en-GB" sz="10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second generation </a:t>
            </a:r>
            <a:r>
              <a:rPr lang="en-GB" sz="1000" i="1" dirty="0">
                <a:latin typeface="Open Sans" panose="020B0606030504020204" pitchFamily="34" charset="0"/>
                <a:ea typeface="Open Sans" panose="020B0606030504020204" pitchFamily="34" charset="0"/>
                <a:cs typeface="Open Sans" panose="020B0606030504020204" pitchFamily="34" charset="0"/>
              </a:rPr>
              <a:t>of mini-grids were </a:t>
            </a:r>
            <a:r>
              <a:rPr lang="en-GB" sz="1000" b="1" i="1" dirty="0">
                <a:latin typeface="Open Sans" panose="020B0606030504020204" pitchFamily="34" charset="0"/>
                <a:ea typeface="Open Sans" panose="020B0606030504020204" pitchFamily="34" charset="0"/>
                <a:cs typeface="Open Sans" panose="020B0606030504020204" pitchFamily="34" charset="0"/>
              </a:rPr>
              <a:t>small, isolated systems</a:t>
            </a:r>
            <a:r>
              <a:rPr lang="en-GB" sz="1000" i="1" dirty="0">
                <a:latin typeface="Open Sans" panose="020B0606030504020204" pitchFamily="34" charset="0"/>
                <a:ea typeface="Open Sans" panose="020B0606030504020204" pitchFamily="34" charset="0"/>
                <a:cs typeface="Open Sans" panose="020B0606030504020204" pitchFamily="34" charset="0"/>
              </a:rPr>
              <a:t> primarily in rural areas without main grid access. These were often </a:t>
            </a:r>
            <a:r>
              <a:rPr lang="en-GB" sz="1000" b="1" i="1" dirty="0">
                <a:latin typeface="Open Sans" panose="020B0606030504020204" pitchFamily="34" charset="0"/>
                <a:ea typeface="Open Sans" panose="020B0606030504020204" pitchFamily="34" charset="0"/>
                <a:cs typeface="Open Sans" panose="020B0606030504020204" pitchFamily="34" charset="0"/>
              </a:rPr>
              <a:t>community or entrepreneur-built</a:t>
            </a:r>
            <a:r>
              <a:rPr lang="en-GB" sz="1000" i="1" dirty="0">
                <a:latin typeface="Open Sans" panose="020B0606030504020204" pitchFamily="34" charset="0"/>
                <a:ea typeface="Open Sans" panose="020B0606030504020204" pitchFamily="34" charset="0"/>
                <a:cs typeface="Open Sans" panose="020B0606030504020204" pitchFamily="34" charset="0"/>
              </a:rPr>
              <a:t>, utilizing diesel or hydro power to electrify households.</a:t>
            </a:r>
          </a:p>
        </p:txBody>
      </p:sp>
      <p:sp>
        <p:nvSpPr>
          <p:cNvPr id="59" name="TextBox 58">
            <a:extLst>
              <a:ext uri="{FF2B5EF4-FFF2-40B4-BE49-F238E27FC236}">
                <a16:creationId xmlns:a16="http://schemas.microsoft.com/office/drawing/2014/main" id="{A26C8830-77C6-69BB-4043-BBF9258ECDB1}"/>
              </a:ext>
            </a:extLst>
          </p:cNvPr>
          <p:cNvSpPr txBox="1"/>
          <p:nvPr/>
        </p:nvSpPr>
        <p:spPr>
          <a:xfrm>
            <a:off x="7825885" y="4264318"/>
            <a:ext cx="3077533" cy="861774"/>
          </a:xfrm>
          <a:prstGeom prst="rect">
            <a:avLst/>
          </a:prstGeom>
          <a:noFill/>
        </p:spPr>
        <p:txBody>
          <a:bodyPr wrap="square" rtlCol="0">
            <a:spAutoFit/>
          </a:bodyPr>
          <a:lstStyle/>
          <a:p>
            <a:pPr algn="just"/>
            <a:r>
              <a:rPr lang="en-GB" sz="10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Third-generation</a:t>
            </a:r>
            <a:r>
              <a:rPr lang="en-GB" sz="1000" i="1" dirty="0">
                <a:latin typeface="Open Sans" panose="020B0606030504020204" pitchFamily="34" charset="0"/>
                <a:ea typeface="Open Sans" panose="020B0606030504020204" pitchFamily="34" charset="0"/>
                <a:cs typeface="Open Sans" panose="020B0606030504020204" pitchFamily="34" charset="0"/>
              </a:rPr>
              <a:t> mini-grids benefit from </a:t>
            </a:r>
            <a:r>
              <a:rPr lang="en-GB" sz="1000" b="1" i="1" dirty="0">
                <a:latin typeface="Open Sans" panose="020B0606030504020204" pitchFamily="34" charset="0"/>
                <a:ea typeface="Open Sans" panose="020B0606030504020204" pitchFamily="34" charset="0"/>
                <a:cs typeface="Open Sans" panose="020B0606030504020204" pitchFamily="34" charset="0"/>
              </a:rPr>
              <a:t>lower technology costs and regulations</a:t>
            </a:r>
            <a:r>
              <a:rPr lang="en-GB" sz="1000" i="1" dirty="0">
                <a:latin typeface="Open Sans" panose="020B0606030504020204" pitchFamily="34" charset="0"/>
                <a:ea typeface="Open Sans" panose="020B0606030504020204" pitchFamily="34" charset="0"/>
                <a:cs typeface="Open Sans" panose="020B0606030504020204" pitchFamily="34" charset="0"/>
              </a:rPr>
              <a:t> tailored for private investment with developers collaborating in </a:t>
            </a:r>
            <a:r>
              <a:rPr lang="en-GB" sz="1000" b="1" i="1" dirty="0">
                <a:latin typeface="Open Sans" panose="020B0606030504020204" pitchFamily="34" charset="0"/>
                <a:ea typeface="Open Sans" panose="020B0606030504020204" pitchFamily="34" charset="0"/>
                <a:cs typeface="Open Sans" panose="020B0606030504020204" pitchFamily="34" charset="0"/>
              </a:rPr>
              <a:t>industry groups </a:t>
            </a:r>
            <a:r>
              <a:rPr lang="en-GB" sz="1000" i="1" dirty="0">
                <a:latin typeface="Open Sans" panose="020B0606030504020204" pitchFamily="34" charset="0"/>
                <a:ea typeface="Open Sans" panose="020B0606030504020204" pitchFamily="34" charset="0"/>
                <a:cs typeface="Open Sans" panose="020B0606030504020204" pitchFamily="34" charset="0"/>
              </a:rPr>
              <a:t>to shape policies that promote </a:t>
            </a:r>
            <a:r>
              <a:rPr lang="en-GB" sz="1000" b="1" i="1" dirty="0">
                <a:latin typeface="Open Sans" panose="020B0606030504020204" pitchFamily="34" charset="0"/>
                <a:ea typeface="Open Sans" panose="020B0606030504020204" pitchFamily="34" charset="0"/>
                <a:cs typeface="Open Sans" panose="020B0606030504020204" pitchFamily="34" charset="0"/>
              </a:rPr>
              <a:t>private-sector investment</a:t>
            </a:r>
            <a:r>
              <a:rPr lang="en-GB" sz="1000" i="1" dirty="0">
                <a:latin typeface="Open Sans" panose="020B0606030504020204" pitchFamily="34" charset="0"/>
                <a:ea typeface="Open Sans" panose="020B0606030504020204" pitchFamily="34" charset="0"/>
                <a:cs typeface="Open Sans" panose="020B0606030504020204" pitchFamily="34" charset="0"/>
              </a:rPr>
              <a:t>.</a:t>
            </a:r>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Third-Generation Hybrid Mini-Grid</a:t>
            </a:r>
          </a:p>
        </p:txBody>
      </p:sp>
      <p:pic>
        <p:nvPicPr>
          <p:cNvPr id="8" name="Picture 7">
            <a:extLst>
              <a:ext uri="{FF2B5EF4-FFF2-40B4-BE49-F238E27FC236}">
                <a16:creationId xmlns:a16="http://schemas.microsoft.com/office/drawing/2014/main" id="{55BBE4DA-55BD-6DE8-4DA3-EF2C72AC10AA}"/>
              </a:ext>
            </a:extLst>
          </p:cNvPr>
          <p:cNvPicPr>
            <a:picLocks noChangeAspect="1"/>
          </p:cNvPicPr>
          <p:nvPr/>
        </p:nvPicPr>
        <p:blipFill>
          <a:blip r:embed="rId3"/>
          <a:stretch>
            <a:fillRect/>
          </a:stretch>
        </p:blipFill>
        <p:spPr>
          <a:xfrm>
            <a:off x="5316661" y="2085243"/>
            <a:ext cx="6104149" cy="3162574"/>
          </a:xfrm>
          <a:prstGeom prst="rect">
            <a:avLst/>
          </a:prstGeom>
        </p:spPr>
      </p:pic>
      <p:sp>
        <p:nvSpPr>
          <p:cNvPr id="9" name="TextBox 8">
            <a:extLst>
              <a:ext uri="{FF2B5EF4-FFF2-40B4-BE49-F238E27FC236}">
                <a16:creationId xmlns:a16="http://schemas.microsoft.com/office/drawing/2014/main" id="{FB61604C-9566-9D08-DEAC-342F87896E7C}"/>
              </a:ext>
            </a:extLst>
          </p:cNvPr>
          <p:cNvSpPr txBox="1"/>
          <p:nvPr/>
        </p:nvSpPr>
        <p:spPr>
          <a:xfrm>
            <a:off x="595021" y="1176300"/>
            <a:ext cx="11119810" cy="523220"/>
          </a:xfrm>
          <a:prstGeom prst="rect">
            <a:avLst/>
          </a:prstGeom>
          <a:noFill/>
        </p:spPr>
        <p:txBody>
          <a:bodyPr wrap="square" rtlCol="0">
            <a:spAutoFit/>
          </a:bodyPr>
          <a:lstStyle/>
          <a:p>
            <a:pPr algn="just"/>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Hybrid mini grids </a:t>
            </a:r>
            <a:r>
              <a:rPr lang="en-GB" sz="1400" dirty="0">
                <a:latin typeface="Open Sans" panose="020B0606030504020204" pitchFamily="34" charset="0"/>
                <a:ea typeface="Open Sans" panose="020B0606030504020204" pitchFamily="34" charset="0"/>
                <a:cs typeface="Open Sans" panose="020B0606030504020204" pitchFamily="34" charset="0"/>
              </a:rPr>
              <a:t>consist of specialized components for the </a:t>
            </a:r>
            <a:r>
              <a:rPr lang="en-GB" sz="1400" b="1" dirty="0">
                <a:latin typeface="Open Sans" panose="020B0606030504020204" pitchFamily="34" charset="0"/>
                <a:ea typeface="Open Sans" panose="020B0606030504020204" pitchFamily="34" charset="0"/>
                <a:cs typeface="Open Sans" panose="020B0606030504020204" pitchFamily="34" charset="0"/>
              </a:rPr>
              <a:t>generation, distribution, metering, and consumption  </a:t>
            </a:r>
            <a:r>
              <a:rPr lang="en-GB" sz="1400" dirty="0">
                <a:latin typeface="Open Sans" panose="020B0606030504020204" pitchFamily="34" charset="0"/>
                <a:ea typeface="Open Sans" panose="020B0606030504020204" pitchFamily="34" charset="0"/>
                <a:cs typeface="Open Sans" panose="020B0606030504020204" pitchFamily="34" charset="0"/>
              </a:rPr>
              <a:t>of electricity. </a:t>
            </a:r>
          </a:p>
          <a:p>
            <a:pPr algn="just"/>
            <a:r>
              <a:rPr lang="en-GB" sz="1400" dirty="0">
                <a:latin typeface="Open Sans" panose="020B0606030504020204" pitchFamily="34" charset="0"/>
                <a:ea typeface="Open Sans" panose="020B0606030504020204" pitchFamily="34" charset="0"/>
                <a:cs typeface="Open Sans" panose="020B0606030504020204" pitchFamily="34" charset="0"/>
              </a:rPr>
              <a:t>A typical third-generation mini grid comprises:</a:t>
            </a:r>
          </a:p>
        </p:txBody>
      </p:sp>
      <p:sp>
        <p:nvSpPr>
          <p:cNvPr id="10" name="TextBox 9">
            <a:extLst>
              <a:ext uri="{FF2B5EF4-FFF2-40B4-BE49-F238E27FC236}">
                <a16:creationId xmlns:a16="http://schemas.microsoft.com/office/drawing/2014/main" id="{1294EBB4-7A5F-E0D7-BF72-CC8E672A63C9}"/>
              </a:ext>
            </a:extLst>
          </p:cNvPr>
          <p:cNvSpPr txBox="1"/>
          <p:nvPr/>
        </p:nvSpPr>
        <p:spPr>
          <a:xfrm>
            <a:off x="820405" y="2072521"/>
            <a:ext cx="3818997" cy="2985433"/>
          </a:xfrm>
          <a:prstGeom prst="rect">
            <a:avLst/>
          </a:prstGeom>
          <a:noFill/>
        </p:spPr>
        <p:txBody>
          <a:bodyPr wrap="square" rtlCol="0">
            <a:spAutoFit/>
          </a:bodyPr>
          <a:lstStyle/>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Hybrid generation system</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Renewable Generation Tech (e.g.: PV, Wind, Hydro)</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Batteries</a:t>
            </a:r>
          </a:p>
          <a:p>
            <a:pPr marL="171450" indent="-171450">
              <a:buFont typeface="Arial" panose="020B0604020202020204" pitchFamily="34" charset="0"/>
              <a:buChar char="•"/>
            </a:pPr>
            <a:r>
              <a:rPr lang="en-US" sz="1100" i="1" dirty="0">
                <a:latin typeface="Open Sans" panose="020B0606030504020204" pitchFamily="34" charset="0"/>
                <a:ea typeface="Open Sans" panose="020B0606030504020204" pitchFamily="34" charset="0"/>
                <a:cs typeface="Open Sans" panose="020B0606030504020204" pitchFamily="34" charset="0"/>
              </a:rPr>
              <a:t>Charge controllers</a:t>
            </a:r>
          </a:p>
          <a:p>
            <a:pPr marL="171450" indent="-171450">
              <a:buFont typeface="Arial" panose="020B0604020202020204" pitchFamily="34" charset="0"/>
              <a:buChar char="•"/>
            </a:pPr>
            <a:r>
              <a:rPr lang="en-US" sz="1100" i="1" dirty="0">
                <a:latin typeface="Open Sans" panose="020B0606030504020204" pitchFamily="34" charset="0"/>
                <a:ea typeface="Open Sans" panose="020B0606030504020204" pitchFamily="34" charset="0"/>
                <a:cs typeface="Open Sans" panose="020B0606030504020204" pitchFamily="34" charset="0"/>
              </a:rPr>
              <a:t>Inverters</a:t>
            </a:r>
          </a:p>
          <a:p>
            <a:pPr marL="171450" indent="-171450">
              <a:buFont typeface="Arial" panose="020B0604020202020204" pitchFamily="34" charset="0"/>
              <a:buChar char="•"/>
            </a:pPr>
            <a:r>
              <a:rPr lang="en-US" sz="1100" i="1" dirty="0">
                <a:latin typeface="Open Sans" panose="020B0606030504020204" pitchFamily="34" charset="0"/>
                <a:ea typeface="Open Sans" panose="020B0606030504020204" pitchFamily="34" charset="0"/>
                <a:cs typeface="Open Sans" panose="020B0606030504020204" pitchFamily="34" charset="0"/>
              </a:rPr>
              <a:t>Diesel backup generators</a:t>
            </a:r>
          </a:p>
          <a:p>
            <a:pPr marL="171450" indent="-171450">
              <a:buFont typeface="Arial" panose="020B0604020202020204" pitchFamily="34" charset="0"/>
              <a:buChar char="•"/>
            </a:pPr>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Distribution network </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Poles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Low-voltage wires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Smart meters</a:t>
            </a:r>
          </a:p>
          <a:p>
            <a:pPr marL="171450" indent="-171450">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cxnSp>
        <p:nvCxnSpPr>
          <p:cNvPr id="12" name="Connettore diritto 96">
            <a:extLst>
              <a:ext uri="{FF2B5EF4-FFF2-40B4-BE49-F238E27FC236}">
                <a16:creationId xmlns:a16="http://schemas.microsoft.com/office/drawing/2014/main" id="{504F09C4-3DA2-4AF6-37E9-5AF07F2C7BD0}"/>
              </a:ext>
            </a:extLst>
          </p:cNvPr>
          <p:cNvCxnSpPr>
            <a:cxnSpLocks/>
          </p:cNvCxnSpPr>
          <p:nvPr/>
        </p:nvCxnSpPr>
        <p:spPr>
          <a:xfrm flipH="1" flipV="1">
            <a:off x="4881284" y="1823611"/>
            <a:ext cx="0" cy="424998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Rectangle: Rounded Corners 12">
            <a:extLst>
              <a:ext uri="{FF2B5EF4-FFF2-40B4-BE49-F238E27FC236}">
                <a16:creationId xmlns:a16="http://schemas.microsoft.com/office/drawing/2014/main" id="{C6B6FF56-EB0A-B9BD-1160-FD6079669AC9}"/>
              </a:ext>
            </a:extLst>
          </p:cNvPr>
          <p:cNvSpPr/>
          <p:nvPr/>
        </p:nvSpPr>
        <p:spPr>
          <a:xfrm>
            <a:off x="595021" y="4547909"/>
            <a:ext cx="4044382" cy="1485932"/>
          </a:xfrm>
          <a:prstGeom prst="roundRect">
            <a:avLst>
              <a:gd name="adj" fmla="val 3249"/>
            </a:avLst>
          </a:prstGeom>
          <a:noFill/>
          <a:ln>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asellaDiTesto 17">
            <a:extLst>
              <a:ext uri="{FF2B5EF4-FFF2-40B4-BE49-F238E27FC236}">
                <a16:creationId xmlns:a16="http://schemas.microsoft.com/office/drawing/2014/main" id="{B45E32FD-B8C5-45C5-8195-0797527EC576}"/>
              </a:ext>
            </a:extLst>
          </p:cNvPr>
          <p:cNvSpPr txBox="1"/>
          <p:nvPr/>
        </p:nvSpPr>
        <p:spPr>
          <a:xfrm>
            <a:off x="1707339" y="4683466"/>
            <a:ext cx="2832578" cy="1231106"/>
          </a:xfrm>
          <a:prstGeom prst="rect">
            <a:avLst/>
          </a:prstGeom>
          <a:noFill/>
        </p:spPr>
        <p:txBody>
          <a:bodyPr wrap="square" rtlCol="0">
            <a:spAutoFit/>
          </a:bodyPr>
          <a:lstStyle/>
          <a:p>
            <a:pPr algn="just"/>
            <a:r>
              <a:rPr lang="en-GB" sz="1400" b="1" dirty="0">
                <a:solidFill>
                  <a:srgbClr val="FCB615"/>
                </a:solidFill>
              </a:rPr>
              <a:t>Not necessarily isolated</a:t>
            </a:r>
          </a:p>
          <a:p>
            <a:pPr algn="just"/>
            <a:r>
              <a:rPr lang="en-GB" sz="1200" dirty="0"/>
              <a:t>Third-generation mini-grids are being designed to be </a:t>
            </a:r>
            <a:r>
              <a:rPr lang="en-GB" sz="1200" b="1" dirty="0"/>
              <a:t>grid-compatible</a:t>
            </a:r>
            <a:r>
              <a:rPr lang="en-GB" sz="1200" dirty="0"/>
              <a:t>,  deployed by private operators in areas where the state utility has failed to provide reliable service, especially during peak hours.</a:t>
            </a:r>
            <a:endParaRPr lang="it-IT" sz="1400" b="1" dirty="0"/>
          </a:p>
        </p:txBody>
      </p:sp>
      <p:sp>
        <p:nvSpPr>
          <p:cNvPr id="17" name="TextBox 16">
            <a:extLst>
              <a:ext uri="{FF2B5EF4-FFF2-40B4-BE49-F238E27FC236}">
                <a16:creationId xmlns:a16="http://schemas.microsoft.com/office/drawing/2014/main" id="{DE71EF4E-1C35-4A37-6DB3-E5E8F65B3164}"/>
              </a:ext>
            </a:extLst>
          </p:cNvPr>
          <p:cNvSpPr txBox="1"/>
          <p:nvPr/>
        </p:nvSpPr>
        <p:spPr>
          <a:xfrm>
            <a:off x="6388681" y="5379624"/>
            <a:ext cx="3960108" cy="230832"/>
          </a:xfrm>
          <a:prstGeom prst="rect">
            <a:avLst/>
          </a:prstGeom>
          <a:noFill/>
        </p:spPr>
        <p:txBody>
          <a:bodyPr wrap="square" rtlCol="0">
            <a:spAutoFit/>
          </a:bodyPr>
          <a:lstStyle/>
          <a:p>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Example of a common third generation solar-hybrid mini grid setup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8" name="Picture 2" descr="Cerca nella barra laterale">
            <a:extLst>
              <a:ext uri="{FF2B5EF4-FFF2-40B4-BE49-F238E27FC236}">
                <a16:creationId xmlns:a16="http://schemas.microsoft.com/office/drawing/2014/main" id="{89B3D062-0385-1034-995F-73B1EA1280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537" y="4832551"/>
            <a:ext cx="907497" cy="907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Market Status</a:t>
            </a:r>
          </a:p>
        </p:txBody>
      </p:sp>
      <p:sp>
        <p:nvSpPr>
          <p:cNvPr id="2" name="TextBox 1">
            <a:extLst>
              <a:ext uri="{FF2B5EF4-FFF2-40B4-BE49-F238E27FC236}">
                <a16:creationId xmlns:a16="http://schemas.microsoft.com/office/drawing/2014/main" id="{686F6456-7D01-3F38-EC96-6DAC7A71247E}"/>
              </a:ext>
            </a:extLst>
          </p:cNvPr>
          <p:cNvSpPr txBox="1"/>
          <p:nvPr/>
        </p:nvSpPr>
        <p:spPr>
          <a:xfrm>
            <a:off x="867736" y="1288595"/>
            <a:ext cx="11119810" cy="30777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Today the </a:t>
            </a:r>
            <a:r>
              <a:rPr lang="en-GB" sz="1400" b="1" dirty="0">
                <a:latin typeface="Open Sans" panose="020B0606030504020204" pitchFamily="34" charset="0"/>
                <a:ea typeface="Open Sans" panose="020B0606030504020204" pitchFamily="34" charset="0"/>
                <a:cs typeface="Open Sans" panose="020B0606030504020204" pitchFamily="34" charset="0"/>
              </a:rPr>
              <a:t>mini-grid market is nascent</a:t>
            </a:r>
            <a:r>
              <a:rPr lang="en-GB" sz="1400" dirty="0">
                <a:latin typeface="Open Sans" panose="020B0606030504020204" pitchFamily="34" charset="0"/>
                <a:ea typeface="Open Sans" panose="020B0606030504020204" pitchFamily="34" charset="0"/>
                <a:cs typeface="Open Sans" panose="020B0606030504020204" pitchFamily="34" charset="0"/>
              </a:rPr>
              <a:t>, despite being the </a:t>
            </a:r>
            <a:r>
              <a:rPr lang="en-GB" sz="1400" b="1" dirty="0">
                <a:latin typeface="Open Sans" panose="020B0606030504020204" pitchFamily="34" charset="0"/>
                <a:ea typeface="Open Sans" panose="020B0606030504020204" pitchFamily="34" charset="0"/>
                <a:cs typeface="Open Sans" panose="020B0606030504020204" pitchFamily="34" charset="0"/>
              </a:rPr>
              <a:t>least-cost option </a:t>
            </a:r>
            <a:r>
              <a:rPr lang="en-GB" sz="1400" dirty="0">
                <a:latin typeface="Open Sans" panose="020B0606030504020204" pitchFamily="34" charset="0"/>
                <a:ea typeface="Open Sans" panose="020B0606030504020204" pitchFamily="34" charset="0"/>
                <a:cs typeface="Open Sans" panose="020B0606030504020204" pitchFamily="34" charset="0"/>
              </a:rPr>
              <a:t>for electricity  access in many areas.</a:t>
            </a:r>
          </a:p>
        </p:txBody>
      </p:sp>
      <p:grpSp>
        <p:nvGrpSpPr>
          <p:cNvPr id="32" name="Group 31">
            <a:extLst>
              <a:ext uri="{FF2B5EF4-FFF2-40B4-BE49-F238E27FC236}">
                <a16:creationId xmlns:a16="http://schemas.microsoft.com/office/drawing/2014/main" id="{380FD62C-E45B-1FA2-C369-CC4CE7BE81F1}"/>
              </a:ext>
            </a:extLst>
          </p:cNvPr>
          <p:cNvGrpSpPr/>
          <p:nvPr/>
        </p:nvGrpSpPr>
        <p:grpSpPr>
          <a:xfrm>
            <a:off x="1318164" y="1837768"/>
            <a:ext cx="3988611" cy="461665"/>
            <a:chOff x="1270581" y="1633295"/>
            <a:chExt cx="3988611" cy="461665"/>
          </a:xfrm>
        </p:grpSpPr>
        <p:sp>
          <p:nvSpPr>
            <p:cNvPr id="33" name="TextBox 32">
              <a:extLst>
                <a:ext uri="{FF2B5EF4-FFF2-40B4-BE49-F238E27FC236}">
                  <a16:creationId xmlns:a16="http://schemas.microsoft.com/office/drawing/2014/main" id="{4CE0BF42-C43E-3536-629B-BB2BCA34BC79}"/>
                </a:ext>
              </a:extLst>
            </p:cNvPr>
            <p:cNvSpPr txBox="1"/>
            <p:nvPr/>
          </p:nvSpPr>
          <p:spPr>
            <a:xfrm>
              <a:off x="2667245" y="1649043"/>
              <a:ext cx="2591947" cy="430887"/>
            </a:xfrm>
            <a:prstGeom prst="rect">
              <a:avLst/>
            </a:prstGeom>
            <a:noFill/>
          </p:spPr>
          <p:txBody>
            <a:bodyPr wrap="square" rtlCol="0">
              <a:spAutoFit/>
            </a:bodyPr>
            <a:lstStyle/>
            <a:p>
              <a:pPr algn="just"/>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Installed mini-grids </a:t>
              </a:r>
              <a:r>
                <a:rPr lang="en-GB" sz="1100" dirty="0">
                  <a:latin typeface="Open Sans" panose="020B0606030504020204" pitchFamily="34" charset="0"/>
                  <a:ea typeface="Open Sans" panose="020B0606030504020204" pitchFamily="34" charset="0"/>
                  <a:cs typeface="Open Sans" panose="020B0606030504020204" pitchFamily="34" charset="0"/>
                </a:rPr>
                <a:t>in Sub-Saharan Africa, Asia and Latin America [2]</a:t>
              </a:r>
              <a:endParaRPr lang="en-US" sz="1100" baseline="30000" dirty="0">
                <a:latin typeface="Open Sans" panose="020B0606030504020204" pitchFamily="34" charset="0"/>
                <a:ea typeface="Open Sans" panose="020B0606030504020204" pitchFamily="34" charset="0"/>
                <a:cs typeface="Open Sans" panose="020B0606030504020204" pitchFamily="34" charset="0"/>
              </a:endParaRPr>
            </a:p>
          </p:txBody>
        </p:sp>
        <p:sp>
          <p:nvSpPr>
            <p:cNvPr id="34" name="TextBox 33">
              <a:extLst>
                <a:ext uri="{FF2B5EF4-FFF2-40B4-BE49-F238E27FC236}">
                  <a16:creationId xmlns:a16="http://schemas.microsoft.com/office/drawing/2014/main" id="{3D0E8DDB-1551-7FF2-E161-D638971FF4C6}"/>
                </a:ext>
              </a:extLst>
            </p:cNvPr>
            <p:cNvSpPr txBox="1"/>
            <p:nvPr/>
          </p:nvSpPr>
          <p:spPr>
            <a:xfrm>
              <a:off x="1270581" y="1633295"/>
              <a:ext cx="1337384" cy="461665"/>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&gt; 21500</a:t>
              </a:r>
            </a:p>
          </p:txBody>
        </p:sp>
      </p:grpSp>
      <p:grpSp>
        <p:nvGrpSpPr>
          <p:cNvPr id="35" name="Gruppo 92">
            <a:extLst>
              <a:ext uri="{FF2B5EF4-FFF2-40B4-BE49-F238E27FC236}">
                <a16:creationId xmlns:a16="http://schemas.microsoft.com/office/drawing/2014/main" id="{CE384436-92FD-E984-58CB-2D72417E1FD2}"/>
              </a:ext>
            </a:extLst>
          </p:cNvPr>
          <p:cNvGrpSpPr/>
          <p:nvPr/>
        </p:nvGrpSpPr>
        <p:grpSpPr>
          <a:xfrm>
            <a:off x="366669" y="2989487"/>
            <a:ext cx="6733719" cy="2899652"/>
            <a:chOff x="2562325" y="2859944"/>
            <a:chExt cx="7455387" cy="2673393"/>
          </a:xfrm>
        </p:grpSpPr>
        <p:grpSp>
          <p:nvGrpSpPr>
            <p:cNvPr id="36" name="Google Shape;200;p18">
              <a:extLst>
                <a:ext uri="{FF2B5EF4-FFF2-40B4-BE49-F238E27FC236}">
                  <a16:creationId xmlns:a16="http://schemas.microsoft.com/office/drawing/2014/main" id="{FA3F21EE-482E-9C60-3659-6FFC206994B6}"/>
                </a:ext>
              </a:extLst>
            </p:cNvPr>
            <p:cNvGrpSpPr/>
            <p:nvPr/>
          </p:nvGrpSpPr>
          <p:grpSpPr>
            <a:xfrm>
              <a:off x="3692163" y="2859944"/>
              <a:ext cx="5018238" cy="2673393"/>
              <a:chOff x="233350" y="949250"/>
              <a:chExt cx="7137300" cy="3802300"/>
            </a:xfrm>
          </p:grpSpPr>
          <p:sp>
            <p:nvSpPr>
              <p:cNvPr id="68" name="Google Shape;201;p18">
                <a:extLst>
                  <a:ext uri="{FF2B5EF4-FFF2-40B4-BE49-F238E27FC236}">
                    <a16:creationId xmlns:a16="http://schemas.microsoft.com/office/drawing/2014/main" id="{9E5235E8-E9C9-DFD2-03CF-50A503F6FB8B}"/>
                  </a:ext>
                </a:extLst>
              </p:cNvPr>
              <p:cNvSpPr/>
              <p:nvPr/>
            </p:nvSpPr>
            <p:spPr>
              <a:xfrm>
                <a:off x="4428450" y="2808675"/>
                <a:ext cx="1478900" cy="330100"/>
              </a:xfrm>
              <a:custGeom>
                <a:avLst/>
                <a:gdLst/>
                <a:ahLst/>
                <a:cxnLst/>
                <a:rect l="l" t="t" r="r" b="b"/>
                <a:pathLst>
                  <a:path w="59156" h="13204" extrusionOk="0">
                    <a:moveTo>
                      <a:pt x="1" y="0"/>
                    </a:moveTo>
                    <a:lnTo>
                      <a:pt x="1" y="0"/>
                    </a:lnTo>
                    <a:close/>
                    <a:moveTo>
                      <a:pt x="59155" y="13203"/>
                    </a:move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02;p18">
                <a:extLst>
                  <a:ext uri="{FF2B5EF4-FFF2-40B4-BE49-F238E27FC236}">
                    <a16:creationId xmlns:a16="http://schemas.microsoft.com/office/drawing/2014/main" id="{29B3297B-264D-B7B6-5F69-76D7A4B54FB4}"/>
                  </a:ext>
                </a:extLst>
              </p:cNvPr>
              <p:cNvSpPr/>
              <p:nvPr/>
            </p:nvSpPr>
            <p:spPr>
              <a:xfrm>
                <a:off x="2909400" y="1076125"/>
                <a:ext cx="4118650" cy="3109225"/>
              </a:xfrm>
              <a:custGeom>
                <a:avLst/>
                <a:gdLst/>
                <a:ahLst/>
                <a:cxnLst/>
                <a:rect l="l" t="t" r="r" b="b"/>
                <a:pathLst>
                  <a:path w="164746" h="124369" extrusionOk="0">
                    <a:moveTo>
                      <a:pt x="49520" y="11070"/>
                    </a:moveTo>
                    <a:cubicBezTo>
                      <a:pt x="49737" y="11070"/>
                      <a:pt x="49861" y="11136"/>
                      <a:pt x="49875" y="11358"/>
                    </a:cubicBezTo>
                    <a:cubicBezTo>
                      <a:pt x="49875" y="11575"/>
                      <a:pt x="49818" y="11698"/>
                      <a:pt x="49684" y="11698"/>
                    </a:cubicBezTo>
                    <a:cubicBezTo>
                      <a:pt x="49636" y="11698"/>
                      <a:pt x="49580" y="11683"/>
                      <a:pt x="49512" y="11651"/>
                    </a:cubicBezTo>
                    <a:cubicBezTo>
                      <a:pt x="49305" y="11565"/>
                      <a:pt x="49115" y="11444"/>
                      <a:pt x="48925" y="11323"/>
                    </a:cubicBezTo>
                    <a:lnTo>
                      <a:pt x="49339" y="11081"/>
                    </a:lnTo>
                    <a:cubicBezTo>
                      <a:pt x="49405" y="11074"/>
                      <a:pt x="49465" y="11070"/>
                      <a:pt x="49520" y="11070"/>
                    </a:cubicBezTo>
                    <a:close/>
                    <a:moveTo>
                      <a:pt x="46983" y="11081"/>
                    </a:moveTo>
                    <a:cubicBezTo>
                      <a:pt x="47014" y="11081"/>
                      <a:pt x="47051" y="11087"/>
                      <a:pt x="47093" y="11098"/>
                    </a:cubicBezTo>
                    <a:cubicBezTo>
                      <a:pt x="47369" y="11185"/>
                      <a:pt x="47870" y="11168"/>
                      <a:pt x="47767" y="11686"/>
                    </a:cubicBezTo>
                    <a:cubicBezTo>
                      <a:pt x="47732" y="11893"/>
                      <a:pt x="47888" y="12274"/>
                      <a:pt x="47490" y="12343"/>
                    </a:cubicBezTo>
                    <a:cubicBezTo>
                      <a:pt x="47110" y="12222"/>
                      <a:pt x="46834" y="11893"/>
                      <a:pt x="46799" y="11496"/>
                    </a:cubicBezTo>
                    <a:cubicBezTo>
                      <a:pt x="46784" y="11302"/>
                      <a:pt x="46782" y="11081"/>
                      <a:pt x="46983" y="11081"/>
                    </a:cubicBezTo>
                    <a:close/>
                    <a:moveTo>
                      <a:pt x="38158" y="11530"/>
                    </a:moveTo>
                    <a:cubicBezTo>
                      <a:pt x="38279" y="11530"/>
                      <a:pt x="38417" y="11703"/>
                      <a:pt x="38642" y="11876"/>
                    </a:cubicBezTo>
                    <a:cubicBezTo>
                      <a:pt x="38366" y="12118"/>
                      <a:pt x="38089" y="12360"/>
                      <a:pt x="37778" y="12585"/>
                    </a:cubicBezTo>
                    <a:cubicBezTo>
                      <a:pt x="35549" y="13967"/>
                      <a:pt x="35514" y="15903"/>
                      <a:pt x="37692" y="17268"/>
                    </a:cubicBezTo>
                    <a:cubicBezTo>
                      <a:pt x="38003" y="17458"/>
                      <a:pt x="38227" y="17631"/>
                      <a:pt x="38158" y="18080"/>
                    </a:cubicBezTo>
                    <a:cubicBezTo>
                      <a:pt x="38106" y="18529"/>
                      <a:pt x="37951" y="18599"/>
                      <a:pt x="37553" y="18737"/>
                    </a:cubicBezTo>
                    <a:cubicBezTo>
                      <a:pt x="36568" y="19117"/>
                      <a:pt x="36309" y="19981"/>
                      <a:pt x="36378" y="20949"/>
                    </a:cubicBezTo>
                    <a:cubicBezTo>
                      <a:pt x="36427" y="21679"/>
                      <a:pt x="36279" y="22143"/>
                      <a:pt x="35819" y="22143"/>
                    </a:cubicBezTo>
                    <a:cubicBezTo>
                      <a:pt x="35625" y="22143"/>
                      <a:pt x="35377" y="22061"/>
                      <a:pt x="35065" y="21882"/>
                    </a:cubicBezTo>
                    <a:cubicBezTo>
                      <a:pt x="34913" y="21798"/>
                      <a:pt x="34745" y="21754"/>
                      <a:pt x="34578" y="21754"/>
                    </a:cubicBezTo>
                    <a:cubicBezTo>
                      <a:pt x="34403" y="21754"/>
                      <a:pt x="34230" y="21802"/>
                      <a:pt x="34080" y="21899"/>
                    </a:cubicBezTo>
                    <a:cubicBezTo>
                      <a:pt x="33134" y="22372"/>
                      <a:pt x="32094" y="22613"/>
                      <a:pt x="31041" y="22613"/>
                    </a:cubicBezTo>
                    <a:cubicBezTo>
                      <a:pt x="30747" y="22613"/>
                      <a:pt x="30451" y="22594"/>
                      <a:pt x="30157" y="22556"/>
                    </a:cubicBezTo>
                    <a:cubicBezTo>
                      <a:pt x="29915" y="22521"/>
                      <a:pt x="29759" y="22608"/>
                      <a:pt x="29829" y="22262"/>
                    </a:cubicBezTo>
                    <a:lnTo>
                      <a:pt x="29829" y="22262"/>
                    </a:lnTo>
                    <a:lnTo>
                      <a:pt x="29829" y="22279"/>
                    </a:lnTo>
                    <a:cubicBezTo>
                      <a:pt x="29898" y="21986"/>
                      <a:pt x="29984" y="21882"/>
                      <a:pt x="30364" y="21830"/>
                    </a:cubicBezTo>
                    <a:cubicBezTo>
                      <a:pt x="31505" y="21675"/>
                      <a:pt x="32836" y="21467"/>
                      <a:pt x="33354" y="20361"/>
                    </a:cubicBezTo>
                    <a:cubicBezTo>
                      <a:pt x="33821" y="19342"/>
                      <a:pt x="33872" y="18184"/>
                      <a:pt x="34927" y="17458"/>
                    </a:cubicBezTo>
                    <a:cubicBezTo>
                      <a:pt x="35238" y="17216"/>
                      <a:pt x="34978" y="16836"/>
                      <a:pt x="34667" y="16594"/>
                    </a:cubicBezTo>
                    <a:cubicBezTo>
                      <a:pt x="33216" y="15436"/>
                      <a:pt x="33907" y="14572"/>
                      <a:pt x="35099" y="13846"/>
                    </a:cubicBezTo>
                    <a:cubicBezTo>
                      <a:pt x="35860" y="13380"/>
                      <a:pt x="36724" y="13086"/>
                      <a:pt x="37018" y="12066"/>
                    </a:cubicBezTo>
                    <a:cubicBezTo>
                      <a:pt x="37156" y="11582"/>
                      <a:pt x="37709" y="11548"/>
                      <a:pt x="38158" y="11530"/>
                    </a:cubicBezTo>
                    <a:close/>
                    <a:moveTo>
                      <a:pt x="46802" y="32066"/>
                    </a:moveTo>
                    <a:cubicBezTo>
                      <a:pt x="47245" y="32066"/>
                      <a:pt x="47720" y="32469"/>
                      <a:pt x="47888" y="33080"/>
                    </a:cubicBezTo>
                    <a:cubicBezTo>
                      <a:pt x="48059" y="33754"/>
                      <a:pt x="48393" y="34225"/>
                      <a:pt x="48918" y="34225"/>
                    </a:cubicBezTo>
                    <a:cubicBezTo>
                      <a:pt x="49080" y="34225"/>
                      <a:pt x="49261" y="34181"/>
                      <a:pt x="49460" y="34083"/>
                    </a:cubicBezTo>
                    <a:cubicBezTo>
                      <a:pt x="50103" y="33764"/>
                      <a:pt x="50701" y="33627"/>
                      <a:pt x="51269" y="33627"/>
                    </a:cubicBezTo>
                    <a:cubicBezTo>
                      <a:pt x="52489" y="33627"/>
                      <a:pt x="53566" y="34260"/>
                      <a:pt x="54628" y="35085"/>
                    </a:cubicBezTo>
                    <a:cubicBezTo>
                      <a:pt x="54818" y="35223"/>
                      <a:pt x="55008" y="35396"/>
                      <a:pt x="55163" y="35586"/>
                    </a:cubicBezTo>
                    <a:cubicBezTo>
                      <a:pt x="55543" y="36053"/>
                      <a:pt x="56684" y="36070"/>
                      <a:pt x="56321" y="36917"/>
                    </a:cubicBezTo>
                    <a:lnTo>
                      <a:pt x="56321" y="36934"/>
                    </a:lnTo>
                    <a:cubicBezTo>
                      <a:pt x="56149" y="37350"/>
                      <a:pt x="55751" y="37415"/>
                      <a:pt x="55318" y="37415"/>
                    </a:cubicBezTo>
                    <a:cubicBezTo>
                      <a:pt x="55122" y="37415"/>
                      <a:pt x="54919" y="37401"/>
                      <a:pt x="54727" y="37401"/>
                    </a:cubicBezTo>
                    <a:cubicBezTo>
                      <a:pt x="54620" y="37401"/>
                      <a:pt x="54517" y="37405"/>
                      <a:pt x="54420" y="37418"/>
                    </a:cubicBezTo>
                    <a:cubicBezTo>
                      <a:pt x="54278" y="37432"/>
                      <a:pt x="54136" y="37440"/>
                      <a:pt x="53995" y="37440"/>
                    </a:cubicBezTo>
                    <a:cubicBezTo>
                      <a:pt x="53292" y="37440"/>
                      <a:pt x="52602" y="37262"/>
                      <a:pt x="51983" y="36917"/>
                    </a:cubicBezTo>
                    <a:cubicBezTo>
                      <a:pt x="51332" y="36539"/>
                      <a:pt x="50680" y="36418"/>
                      <a:pt x="50028" y="36418"/>
                    </a:cubicBezTo>
                    <a:cubicBezTo>
                      <a:pt x="48867" y="36418"/>
                      <a:pt x="47706" y="36802"/>
                      <a:pt x="46545" y="36802"/>
                    </a:cubicBezTo>
                    <a:cubicBezTo>
                      <a:pt x="46302" y="36802"/>
                      <a:pt x="46058" y="36785"/>
                      <a:pt x="45814" y="36744"/>
                    </a:cubicBezTo>
                    <a:cubicBezTo>
                      <a:pt x="44881" y="36588"/>
                      <a:pt x="44552" y="36105"/>
                      <a:pt x="44673" y="35241"/>
                    </a:cubicBezTo>
                    <a:cubicBezTo>
                      <a:pt x="44846" y="34083"/>
                      <a:pt x="45537" y="33115"/>
                      <a:pt x="46263" y="32320"/>
                    </a:cubicBezTo>
                    <a:cubicBezTo>
                      <a:pt x="46417" y="32145"/>
                      <a:pt x="46607" y="32066"/>
                      <a:pt x="46802" y="32066"/>
                    </a:cubicBezTo>
                    <a:close/>
                    <a:moveTo>
                      <a:pt x="64554" y="31370"/>
                    </a:moveTo>
                    <a:cubicBezTo>
                      <a:pt x="64860" y="31370"/>
                      <a:pt x="65185" y="31437"/>
                      <a:pt x="65532" y="31594"/>
                    </a:cubicBezTo>
                    <a:cubicBezTo>
                      <a:pt x="65878" y="31767"/>
                      <a:pt x="65930" y="32251"/>
                      <a:pt x="65636" y="32493"/>
                    </a:cubicBezTo>
                    <a:cubicBezTo>
                      <a:pt x="64063" y="34065"/>
                      <a:pt x="64184" y="35085"/>
                      <a:pt x="65895" y="36588"/>
                    </a:cubicBezTo>
                    <a:cubicBezTo>
                      <a:pt x="67243" y="37815"/>
                      <a:pt x="67762" y="39544"/>
                      <a:pt x="68211" y="41237"/>
                    </a:cubicBezTo>
                    <a:cubicBezTo>
                      <a:pt x="68364" y="41802"/>
                      <a:pt x="68057" y="41990"/>
                      <a:pt x="67435" y="41990"/>
                    </a:cubicBezTo>
                    <a:cubicBezTo>
                      <a:pt x="67353" y="41990"/>
                      <a:pt x="67266" y="41986"/>
                      <a:pt x="67174" y="41980"/>
                    </a:cubicBezTo>
                    <a:cubicBezTo>
                      <a:pt x="66517" y="41064"/>
                      <a:pt x="64271" y="41825"/>
                      <a:pt x="64547" y="39146"/>
                    </a:cubicBezTo>
                    <a:lnTo>
                      <a:pt x="64547" y="39146"/>
                    </a:lnTo>
                    <a:lnTo>
                      <a:pt x="64547" y="39181"/>
                    </a:lnTo>
                    <a:cubicBezTo>
                      <a:pt x="64685" y="37885"/>
                      <a:pt x="63113" y="36295"/>
                      <a:pt x="62076" y="35050"/>
                    </a:cubicBezTo>
                    <a:cubicBezTo>
                      <a:pt x="61281" y="34100"/>
                      <a:pt x="61385" y="33288"/>
                      <a:pt x="62076" y="32683"/>
                    </a:cubicBezTo>
                    <a:cubicBezTo>
                      <a:pt x="62786" y="32052"/>
                      <a:pt x="63577" y="31370"/>
                      <a:pt x="64554" y="31370"/>
                    </a:cubicBezTo>
                    <a:close/>
                    <a:moveTo>
                      <a:pt x="30705" y="33465"/>
                    </a:moveTo>
                    <a:cubicBezTo>
                      <a:pt x="30874" y="33465"/>
                      <a:pt x="31043" y="33637"/>
                      <a:pt x="31090" y="33720"/>
                    </a:cubicBezTo>
                    <a:cubicBezTo>
                      <a:pt x="31920" y="35120"/>
                      <a:pt x="33579" y="35258"/>
                      <a:pt x="34719" y="36226"/>
                    </a:cubicBezTo>
                    <a:cubicBezTo>
                      <a:pt x="36205" y="37487"/>
                      <a:pt x="36275" y="39354"/>
                      <a:pt x="37191" y="40822"/>
                    </a:cubicBezTo>
                    <a:cubicBezTo>
                      <a:pt x="37484" y="41289"/>
                      <a:pt x="37571" y="41980"/>
                      <a:pt x="37968" y="42274"/>
                    </a:cubicBezTo>
                    <a:cubicBezTo>
                      <a:pt x="38403" y="42594"/>
                      <a:pt x="39075" y="43217"/>
                      <a:pt x="39556" y="43217"/>
                    </a:cubicBezTo>
                    <a:cubicBezTo>
                      <a:pt x="39725" y="43217"/>
                      <a:pt x="39870" y="43141"/>
                      <a:pt x="39973" y="42948"/>
                    </a:cubicBezTo>
                    <a:cubicBezTo>
                      <a:pt x="40336" y="42274"/>
                      <a:pt x="41234" y="41289"/>
                      <a:pt x="40543" y="40183"/>
                    </a:cubicBezTo>
                    <a:cubicBezTo>
                      <a:pt x="40301" y="39803"/>
                      <a:pt x="39610" y="39215"/>
                      <a:pt x="40284" y="38904"/>
                    </a:cubicBezTo>
                    <a:cubicBezTo>
                      <a:pt x="40592" y="38765"/>
                      <a:pt x="41024" y="38302"/>
                      <a:pt x="41439" y="38302"/>
                    </a:cubicBezTo>
                    <a:cubicBezTo>
                      <a:pt x="41746" y="38302"/>
                      <a:pt x="42043" y="38557"/>
                      <a:pt x="42271" y="39388"/>
                    </a:cubicBezTo>
                    <a:cubicBezTo>
                      <a:pt x="42782" y="41200"/>
                      <a:pt x="43748" y="43327"/>
                      <a:pt x="46038" y="43327"/>
                    </a:cubicBezTo>
                    <a:cubicBezTo>
                      <a:pt x="46150" y="43327"/>
                      <a:pt x="46266" y="43321"/>
                      <a:pt x="46384" y="43311"/>
                    </a:cubicBezTo>
                    <a:cubicBezTo>
                      <a:pt x="46463" y="43304"/>
                      <a:pt x="46542" y="43300"/>
                      <a:pt x="46620" y="43300"/>
                    </a:cubicBezTo>
                    <a:cubicBezTo>
                      <a:pt x="47585" y="43300"/>
                      <a:pt x="48526" y="43802"/>
                      <a:pt x="49487" y="43802"/>
                    </a:cubicBezTo>
                    <a:cubicBezTo>
                      <a:pt x="49955" y="43802"/>
                      <a:pt x="50429" y="43683"/>
                      <a:pt x="50912" y="43328"/>
                    </a:cubicBezTo>
                    <a:cubicBezTo>
                      <a:pt x="51106" y="43191"/>
                      <a:pt x="51242" y="43135"/>
                      <a:pt x="51336" y="43135"/>
                    </a:cubicBezTo>
                    <a:cubicBezTo>
                      <a:pt x="51643" y="43135"/>
                      <a:pt x="51508" y="43736"/>
                      <a:pt x="51534" y="44054"/>
                    </a:cubicBezTo>
                    <a:cubicBezTo>
                      <a:pt x="51845" y="45488"/>
                      <a:pt x="50843" y="46629"/>
                      <a:pt x="50618" y="47942"/>
                    </a:cubicBezTo>
                    <a:cubicBezTo>
                      <a:pt x="50585" y="48144"/>
                      <a:pt x="50240" y="48444"/>
                      <a:pt x="50046" y="48444"/>
                    </a:cubicBezTo>
                    <a:cubicBezTo>
                      <a:pt x="50041" y="48444"/>
                      <a:pt x="50036" y="48444"/>
                      <a:pt x="50031" y="48444"/>
                    </a:cubicBezTo>
                    <a:cubicBezTo>
                      <a:pt x="49523" y="48389"/>
                      <a:pt x="49010" y="48372"/>
                      <a:pt x="48494" y="48372"/>
                    </a:cubicBezTo>
                    <a:cubicBezTo>
                      <a:pt x="47534" y="48372"/>
                      <a:pt x="46564" y="48433"/>
                      <a:pt x="45600" y="48433"/>
                    </a:cubicBezTo>
                    <a:cubicBezTo>
                      <a:pt x="43779" y="48433"/>
                      <a:pt x="41984" y="48215"/>
                      <a:pt x="40336" y="46957"/>
                    </a:cubicBezTo>
                    <a:cubicBezTo>
                      <a:pt x="40033" y="46726"/>
                      <a:pt x="39675" y="46623"/>
                      <a:pt x="39308" y="46623"/>
                    </a:cubicBezTo>
                    <a:cubicBezTo>
                      <a:pt x="38250" y="46623"/>
                      <a:pt x="37116" y="47478"/>
                      <a:pt x="37000" y="48582"/>
                    </a:cubicBezTo>
                    <a:cubicBezTo>
                      <a:pt x="36972" y="48947"/>
                      <a:pt x="36796" y="49426"/>
                      <a:pt x="36527" y="49426"/>
                    </a:cubicBezTo>
                    <a:cubicBezTo>
                      <a:pt x="36465" y="49426"/>
                      <a:pt x="36398" y="49400"/>
                      <a:pt x="36326" y="49342"/>
                    </a:cubicBezTo>
                    <a:cubicBezTo>
                      <a:pt x="35376" y="48582"/>
                      <a:pt x="34045" y="48772"/>
                      <a:pt x="33147" y="47752"/>
                    </a:cubicBezTo>
                    <a:cubicBezTo>
                      <a:pt x="32334" y="46819"/>
                      <a:pt x="30900" y="46785"/>
                      <a:pt x="29673" y="46525"/>
                    </a:cubicBezTo>
                    <a:cubicBezTo>
                      <a:pt x="28913" y="46370"/>
                      <a:pt x="27807" y="46422"/>
                      <a:pt x="28567" y="44953"/>
                    </a:cubicBezTo>
                    <a:cubicBezTo>
                      <a:pt x="28982" y="44158"/>
                      <a:pt x="29034" y="43000"/>
                      <a:pt x="28515" y="42257"/>
                    </a:cubicBezTo>
                    <a:cubicBezTo>
                      <a:pt x="28230" y="41853"/>
                      <a:pt x="27848" y="41722"/>
                      <a:pt x="27412" y="41722"/>
                    </a:cubicBezTo>
                    <a:cubicBezTo>
                      <a:pt x="27028" y="41722"/>
                      <a:pt x="26602" y="41823"/>
                      <a:pt x="26165" y="41928"/>
                    </a:cubicBezTo>
                    <a:cubicBezTo>
                      <a:pt x="25497" y="42091"/>
                      <a:pt x="24818" y="42128"/>
                      <a:pt x="24133" y="42128"/>
                    </a:cubicBezTo>
                    <a:cubicBezTo>
                      <a:pt x="23569" y="42128"/>
                      <a:pt x="23001" y="42103"/>
                      <a:pt x="22432" y="42103"/>
                    </a:cubicBezTo>
                    <a:cubicBezTo>
                      <a:pt x="21707" y="42103"/>
                      <a:pt x="20980" y="42143"/>
                      <a:pt x="20255" y="42326"/>
                    </a:cubicBezTo>
                    <a:cubicBezTo>
                      <a:pt x="19287" y="42585"/>
                      <a:pt x="18319" y="42862"/>
                      <a:pt x="17559" y="43380"/>
                    </a:cubicBezTo>
                    <a:cubicBezTo>
                      <a:pt x="17082" y="43705"/>
                      <a:pt x="16613" y="43798"/>
                      <a:pt x="16149" y="43798"/>
                    </a:cubicBezTo>
                    <a:cubicBezTo>
                      <a:pt x="15538" y="43798"/>
                      <a:pt x="14935" y="43638"/>
                      <a:pt x="14326" y="43638"/>
                    </a:cubicBezTo>
                    <a:cubicBezTo>
                      <a:pt x="14292" y="43638"/>
                      <a:pt x="14258" y="43638"/>
                      <a:pt x="14223" y="43639"/>
                    </a:cubicBezTo>
                    <a:cubicBezTo>
                      <a:pt x="14120" y="43622"/>
                      <a:pt x="14016" y="43570"/>
                      <a:pt x="13930" y="43466"/>
                    </a:cubicBezTo>
                    <a:cubicBezTo>
                      <a:pt x="14043" y="43169"/>
                      <a:pt x="14308" y="43115"/>
                      <a:pt x="14562" y="43115"/>
                    </a:cubicBezTo>
                    <a:cubicBezTo>
                      <a:pt x="14617" y="43115"/>
                      <a:pt x="14672" y="43118"/>
                      <a:pt x="14725" y="43121"/>
                    </a:cubicBezTo>
                    <a:cubicBezTo>
                      <a:pt x="14838" y="43129"/>
                      <a:pt x="14949" y="43134"/>
                      <a:pt x="15058" y="43134"/>
                    </a:cubicBezTo>
                    <a:cubicBezTo>
                      <a:pt x="16723" y="43134"/>
                      <a:pt x="17967" y="42165"/>
                      <a:pt x="18388" y="40771"/>
                    </a:cubicBezTo>
                    <a:cubicBezTo>
                      <a:pt x="18976" y="38921"/>
                      <a:pt x="20808" y="38282"/>
                      <a:pt x="21482" y="37090"/>
                    </a:cubicBezTo>
                    <a:cubicBezTo>
                      <a:pt x="22174" y="35865"/>
                      <a:pt x="22770" y="35535"/>
                      <a:pt x="23579" y="35535"/>
                    </a:cubicBezTo>
                    <a:cubicBezTo>
                      <a:pt x="23899" y="35535"/>
                      <a:pt x="24254" y="35587"/>
                      <a:pt x="24661" y="35655"/>
                    </a:cubicBezTo>
                    <a:cubicBezTo>
                      <a:pt x="24682" y="35658"/>
                      <a:pt x="24703" y="35660"/>
                      <a:pt x="24725" y="35660"/>
                    </a:cubicBezTo>
                    <a:cubicBezTo>
                      <a:pt x="25065" y="35660"/>
                      <a:pt x="25513" y="35293"/>
                      <a:pt x="25854" y="35033"/>
                    </a:cubicBezTo>
                    <a:cubicBezTo>
                      <a:pt x="26267" y="34730"/>
                      <a:pt x="26584" y="34570"/>
                      <a:pt x="26849" y="34570"/>
                    </a:cubicBezTo>
                    <a:cubicBezTo>
                      <a:pt x="27249" y="34570"/>
                      <a:pt x="27529" y="34935"/>
                      <a:pt x="27841" y="35724"/>
                    </a:cubicBezTo>
                    <a:cubicBezTo>
                      <a:pt x="28325" y="36969"/>
                      <a:pt x="29742" y="37574"/>
                      <a:pt x="30952" y="38161"/>
                    </a:cubicBezTo>
                    <a:cubicBezTo>
                      <a:pt x="31712" y="38524"/>
                      <a:pt x="32732" y="38852"/>
                      <a:pt x="32680" y="39716"/>
                    </a:cubicBezTo>
                    <a:cubicBezTo>
                      <a:pt x="32594" y="40753"/>
                      <a:pt x="31488" y="40546"/>
                      <a:pt x="30710" y="40615"/>
                    </a:cubicBezTo>
                    <a:cubicBezTo>
                      <a:pt x="30312" y="40650"/>
                      <a:pt x="29794" y="40598"/>
                      <a:pt x="29673" y="41134"/>
                    </a:cubicBezTo>
                    <a:cubicBezTo>
                      <a:pt x="29552" y="41669"/>
                      <a:pt x="30036" y="41825"/>
                      <a:pt x="30382" y="42032"/>
                    </a:cubicBezTo>
                    <a:cubicBezTo>
                      <a:pt x="30898" y="42336"/>
                      <a:pt x="31474" y="42934"/>
                      <a:pt x="32011" y="42934"/>
                    </a:cubicBezTo>
                    <a:cubicBezTo>
                      <a:pt x="32175" y="42934"/>
                      <a:pt x="32336" y="42878"/>
                      <a:pt x="32490" y="42741"/>
                    </a:cubicBezTo>
                    <a:cubicBezTo>
                      <a:pt x="33354" y="41963"/>
                      <a:pt x="33890" y="40788"/>
                      <a:pt x="34512" y="39751"/>
                    </a:cubicBezTo>
                    <a:cubicBezTo>
                      <a:pt x="34586" y="39617"/>
                      <a:pt x="34289" y="39329"/>
                      <a:pt x="34602" y="39329"/>
                    </a:cubicBezTo>
                    <a:cubicBezTo>
                      <a:pt x="34653" y="39329"/>
                      <a:pt x="34719" y="39337"/>
                      <a:pt x="34806" y="39354"/>
                    </a:cubicBezTo>
                    <a:cubicBezTo>
                      <a:pt x="34890" y="39373"/>
                      <a:pt x="34965" y="39381"/>
                      <a:pt x="35031" y="39381"/>
                    </a:cubicBezTo>
                    <a:cubicBezTo>
                      <a:pt x="35567" y="39381"/>
                      <a:pt x="35557" y="38814"/>
                      <a:pt x="35341" y="38507"/>
                    </a:cubicBezTo>
                    <a:cubicBezTo>
                      <a:pt x="34806" y="37781"/>
                      <a:pt x="34546" y="36658"/>
                      <a:pt x="33561" y="36468"/>
                    </a:cubicBezTo>
                    <a:cubicBezTo>
                      <a:pt x="32248" y="36208"/>
                      <a:pt x="31591" y="35206"/>
                      <a:pt x="30727" y="34411"/>
                    </a:cubicBezTo>
                    <a:cubicBezTo>
                      <a:pt x="30468" y="34169"/>
                      <a:pt x="30278" y="33910"/>
                      <a:pt x="30485" y="33599"/>
                    </a:cubicBezTo>
                    <a:cubicBezTo>
                      <a:pt x="30551" y="33501"/>
                      <a:pt x="30628" y="33465"/>
                      <a:pt x="30705" y="33465"/>
                    </a:cubicBezTo>
                    <a:close/>
                    <a:moveTo>
                      <a:pt x="65829" y="50622"/>
                    </a:moveTo>
                    <a:cubicBezTo>
                      <a:pt x="66138" y="50622"/>
                      <a:pt x="66376" y="50877"/>
                      <a:pt x="66569" y="51209"/>
                    </a:cubicBezTo>
                    <a:cubicBezTo>
                      <a:pt x="67601" y="52923"/>
                      <a:pt x="68767" y="54401"/>
                      <a:pt x="70703" y="54401"/>
                    </a:cubicBezTo>
                    <a:cubicBezTo>
                      <a:pt x="71167" y="54401"/>
                      <a:pt x="71676" y="54316"/>
                      <a:pt x="72237" y="54129"/>
                    </a:cubicBezTo>
                    <a:cubicBezTo>
                      <a:pt x="72263" y="54119"/>
                      <a:pt x="72291" y="54114"/>
                      <a:pt x="72320" y="54114"/>
                    </a:cubicBezTo>
                    <a:cubicBezTo>
                      <a:pt x="72487" y="54114"/>
                      <a:pt x="72701" y="54260"/>
                      <a:pt x="72877" y="54319"/>
                    </a:cubicBezTo>
                    <a:cubicBezTo>
                      <a:pt x="72687" y="54406"/>
                      <a:pt x="72514" y="54527"/>
                      <a:pt x="72358" y="54665"/>
                    </a:cubicBezTo>
                    <a:lnTo>
                      <a:pt x="72358" y="54682"/>
                    </a:lnTo>
                    <a:cubicBezTo>
                      <a:pt x="71675" y="55659"/>
                      <a:pt x="71022" y="56681"/>
                      <a:pt x="69648" y="56681"/>
                    </a:cubicBezTo>
                    <a:cubicBezTo>
                      <a:pt x="69564" y="56681"/>
                      <a:pt x="69476" y="56678"/>
                      <a:pt x="69386" y="56669"/>
                    </a:cubicBezTo>
                    <a:cubicBezTo>
                      <a:pt x="69196" y="56600"/>
                      <a:pt x="68850" y="56549"/>
                      <a:pt x="68850" y="56445"/>
                    </a:cubicBezTo>
                    <a:cubicBezTo>
                      <a:pt x="68660" y="54216"/>
                      <a:pt x="66258" y="53559"/>
                      <a:pt x="65532" y="51727"/>
                    </a:cubicBezTo>
                    <a:cubicBezTo>
                      <a:pt x="65394" y="51381"/>
                      <a:pt x="64945" y="50932"/>
                      <a:pt x="65584" y="50673"/>
                    </a:cubicBezTo>
                    <a:cubicBezTo>
                      <a:pt x="65670" y="50638"/>
                      <a:pt x="65752" y="50622"/>
                      <a:pt x="65829" y="50622"/>
                    </a:cubicBezTo>
                    <a:close/>
                    <a:moveTo>
                      <a:pt x="50497" y="52695"/>
                    </a:moveTo>
                    <a:lnTo>
                      <a:pt x="50497" y="52695"/>
                    </a:lnTo>
                    <a:cubicBezTo>
                      <a:pt x="51016" y="52885"/>
                      <a:pt x="51863" y="52937"/>
                      <a:pt x="52001" y="53265"/>
                    </a:cubicBezTo>
                    <a:cubicBezTo>
                      <a:pt x="53055" y="55840"/>
                      <a:pt x="55734" y="57464"/>
                      <a:pt x="56114" y="60420"/>
                    </a:cubicBezTo>
                    <a:cubicBezTo>
                      <a:pt x="56252" y="61439"/>
                      <a:pt x="57323" y="61802"/>
                      <a:pt x="57859" y="62580"/>
                    </a:cubicBezTo>
                    <a:cubicBezTo>
                      <a:pt x="59294" y="64654"/>
                      <a:pt x="60106" y="66952"/>
                      <a:pt x="60763" y="69337"/>
                    </a:cubicBezTo>
                    <a:cubicBezTo>
                      <a:pt x="58533" y="67643"/>
                      <a:pt x="56615" y="65656"/>
                      <a:pt x="55336" y="63133"/>
                    </a:cubicBezTo>
                    <a:cubicBezTo>
                      <a:pt x="55198" y="62874"/>
                      <a:pt x="55008" y="62614"/>
                      <a:pt x="55008" y="62355"/>
                    </a:cubicBezTo>
                    <a:cubicBezTo>
                      <a:pt x="54990" y="58916"/>
                      <a:pt x="52139" y="56739"/>
                      <a:pt x="51189" y="53697"/>
                    </a:cubicBezTo>
                    <a:cubicBezTo>
                      <a:pt x="51085" y="53334"/>
                      <a:pt x="50739" y="53040"/>
                      <a:pt x="50497" y="52695"/>
                    </a:cubicBezTo>
                    <a:close/>
                    <a:moveTo>
                      <a:pt x="87976" y="1"/>
                    </a:moveTo>
                    <a:cubicBezTo>
                      <a:pt x="87018" y="1"/>
                      <a:pt x="85745" y="1010"/>
                      <a:pt x="84455" y="1127"/>
                    </a:cubicBezTo>
                    <a:cubicBezTo>
                      <a:pt x="83776" y="1176"/>
                      <a:pt x="83111" y="1512"/>
                      <a:pt x="82448" y="1512"/>
                    </a:cubicBezTo>
                    <a:cubicBezTo>
                      <a:pt x="82403" y="1512"/>
                      <a:pt x="82358" y="1511"/>
                      <a:pt x="82313" y="1507"/>
                    </a:cubicBezTo>
                    <a:cubicBezTo>
                      <a:pt x="82281" y="1506"/>
                      <a:pt x="82250" y="1506"/>
                      <a:pt x="82218" y="1506"/>
                    </a:cubicBezTo>
                    <a:cubicBezTo>
                      <a:pt x="80376" y="1506"/>
                      <a:pt x="79245" y="3375"/>
                      <a:pt x="77443" y="3375"/>
                    </a:cubicBezTo>
                    <a:cubicBezTo>
                      <a:pt x="77340" y="3375"/>
                      <a:pt x="77235" y="3369"/>
                      <a:pt x="77128" y="3356"/>
                    </a:cubicBezTo>
                    <a:cubicBezTo>
                      <a:pt x="77026" y="3344"/>
                      <a:pt x="76928" y="3335"/>
                      <a:pt x="76837" y="3335"/>
                    </a:cubicBezTo>
                    <a:cubicBezTo>
                      <a:pt x="76434" y="3335"/>
                      <a:pt x="76136" y="3491"/>
                      <a:pt x="75953" y="4082"/>
                    </a:cubicBezTo>
                    <a:cubicBezTo>
                      <a:pt x="75843" y="4459"/>
                      <a:pt x="75132" y="4980"/>
                      <a:pt x="74758" y="4980"/>
                    </a:cubicBezTo>
                    <a:cubicBezTo>
                      <a:pt x="74720" y="4980"/>
                      <a:pt x="74687" y="4974"/>
                      <a:pt x="74657" y="4964"/>
                    </a:cubicBezTo>
                    <a:cubicBezTo>
                      <a:pt x="73910" y="4715"/>
                      <a:pt x="73366" y="4590"/>
                      <a:pt x="73013" y="4590"/>
                    </a:cubicBezTo>
                    <a:cubicBezTo>
                      <a:pt x="72190" y="4590"/>
                      <a:pt x="72409" y="5268"/>
                      <a:pt x="73534" y="6623"/>
                    </a:cubicBezTo>
                    <a:cubicBezTo>
                      <a:pt x="73585" y="6692"/>
                      <a:pt x="73499" y="6882"/>
                      <a:pt x="73482" y="7003"/>
                    </a:cubicBezTo>
                    <a:cubicBezTo>
                      <a:pt x="73413" y="6968"/>
                      <a:pt x="73292" y="6951"/>
                      <a:pt x="73240" y="6882"/>
                    </a:cubicBezTo>
                    <a:cubicBezTo>
                      <a:pt x="72877" y="6381"/>
                      <a:pt x="72324" y="5914"/>
                      <a:pt x="72220" y="5344"/>
                    </a:cubicBezTo>
                    <a:cubicBezTo>
                      <a:pt x="72065" y="4531"/>
                      <a:pt x="71961" y="3840"/>
                      <a:pt x="71010" y="3650"/>
                    </a:cubicBezTo>
                    <a:cubicBezTo>
                      <a:pt x="70839" y="3615"/>
                      <a:pt x="70680" y="3599"/>
                      <a:pt x="70533" y="3599"/>
                    </a:cubicBezTo>
                    <a:cubicBezTo>
                      <a:pt x="69359" y="3599"/>
                      <a:pt x="68898" y="4626"/>
                      <a:pt x="68315" y="5517"/>
                    </a:cubicBezTo>
                    <a:cubicBezTo>
                      <a:pt x="67865" y="6208"/>
                      <a:pt x="68349" y="6536"/>
                      <a:pt x="68729" y="6934"/>
                    </a:cubicBezTo>
                    <a:cubicBezTo>
                      <a:pt x="68798" y="7003"/>
                      <a:pt x="68850" y="7089"/>
                      <a:pt x="68902" y="7176"/>
                    </a:cubicBezTo>
                    <a:cubicBezTo>
                      <a:pt x="68817" y="7188"/>
                      <a:pt x="68731" y="7200"/>
                      <a:pt x="68645" y="7200"/>
                    </a:cubicBezTo>
                    <a:cubicBezTo>
                      <a:pt x="68610" y="7200"/>
                      <a:pt x="68575" y="7198"/>
                      <a:pt x="68539" y="7193"/>
                    </a:cubicBezTo>
                    <a:cubicBezTo>
                      <a:pt x="67376" y="7024"/>
                      <a:pt x="66212" y="6691"/>
                      <a:pt x="65033" y="6691"/>
                    </a:cubicBezTo>
                    <a:cubicBezTo>
                      <a:pt x="65003" y="6691"/>
                      <a:pt x="64974" y="6691"/>
                      <a:pt x="64945" y="6692"/>
                    </a:cubicBezTo>
                    <a:cubicBezTo>
                      <a:pt x="64584" y="6692"/>
                      <a:pt x="63909" y="6196"/>
                      <a:pt x="63437" y="6196"/>
                    </a:cubicBezTo>
                    <a:cubicBezTo>
                      <a:pt x="63072" y="6196"/>
                      <a:pt x="62827" y="6492"/>
                      <a:pt x="62940" y="7538"/>
                    </a:cubicBezTo>
                    <a:cubicBezTo>
                      <a:pt x="62940" y="7608"/>
                      <a:pt x="62525" y="7711"/>
                      <a:pt x="62283" y="7798"/>
                    </a:cubicBezTo>
                    <a:cubicBezTo>
                      <a:pt x="61879" y="7955"/>
                      <a:pt x="61464" y="8005"/>
                      <a:pt x="61043" y="8005"/>
                    </a:cubicBezTo>
                    <a:cubicBezTo>
                      <a:pt x="60325" y="8005"/>
                      <a:pt x="59591" y="7860"/>
                      <a:pt x="58870" y="7860"/>
                    </a:cubicBezTo>
                    <a:cubicBezTo>
                      <a:pt x="58295" y="7860"/>
                      <a:pt x="57729" y="7952"/>
                      <a:pt x="57185" y="8282"/>
                    </a:cubicBezTo>
                    <a:cubicBezTo>
                      <a:pt x="56736" y="8610"/>
                      <a:pt x="56304" y="8938"/>
                      <a:pt x="55837" y="9267"/>
                    </a:cubicBezTo>
                    <a:cubicBezTo>
                      <a:pt x="55671" y="9381"/>
                      <a:pt x="55417" y="9527"/>
                      <a:pt x="55226" y="9527"/>
                    </a:cubicBezTo>
                    <a:cubicBezTo>
                      <a:pt x="55100" y="9527"/>
                      <a:pt x="55001" y="9463"/>
                      <a:pt x="54973" y="9284"/>
                    </a:cubicBezTo>
                    <a:cubicBezTo>
                      <a:pt x="54819" y="8258"/>
                      <a:pt x="54209" y="8003"/>
                      <a:pt x="53545" y="8003"/>
                    </a:cubicBezTo>
                    <a:cubicBezTo>
                      <a:pt x="53313" y="8003"/>
                      <a:pt x="53075" y="8034"/>
                      <a:pt x="52848" y="8074"/>
                    </a:cubicBezTo>
                    <a:cubicBezTo>
                      <a:pt x="51897" y="8264"/>
                      <a:pt x="52416" y="9232"/>
                      <a:pt x="52295" y="9854"/>
                    </a:cubicBezTo>
                    <a:cubicBezTo>
                      <a:pt x="52156" y="10615"/>
                      <a:pt x="51344" y="10096"/>
                      <a:pt x="50998" y="10545"/>
                    </a:cubicBezTo>
                    <a:cubicBezTo>
                      <a:pt x="50949" y="10609"/>
                      <a:pt x="50910" y="10635"/>
                      <a:pt x="50880" y="10635"/>
                    </a:cubicBezTo>
                    <a:cubicBezTo>
                      <a:pt x="50805" y="10635"/>
                      <a:pt x="50789" y="10469"/>
                      <a:pt x="50826" y="10321"/>
                    </a:cubicBezTo>
                    <a:cubicBezTo>
                      <a:pt x="51033" y="8990"/>
                      <a:pt x="50221" y="8541"/>
                      <a:pt x="49115" y="8161"/>
                    </a:cubicBezTo>
                    <a:cubicBezTo>
                      <a:pt x="46903" y="7400"/>
                      <a:pt x="44535" y="7176"/>
                      <a:pt x="42392" y="6070"/>
                    </a:cubicBezTo>
                    <a:cubicBezTo>
                      <a:pt x="41667" y="5697"/>
                      <a:pt x="40852" y="5536"/>
                      <a:pt x="40032" y="5536"/>
                    </a:cubicBezTo>
                    <a:cubicBezTo>
                      <a:pt x="39367" y="5536"/>
                      <a:pt x="38699" y="5642"/>
                      <a:pt x="38072" y="5828"/>
                    </a:cubicBezTo>
                    <a:cubicBezTo>
                      <a:pt x="36033" y="6432"/>
                      <a:pt x="33838" y="6502"/>
                      <a:pt x="31989" y="7642"/>
                    </a:cubicBezTo>
                    <a:cubicBezTo>
                      <a:pt x="31263" y="8074"/>
                      <a:pt x="29206" y="7296"/>
                      <a:pt x="30226" y="9457"/>
                    </a:cubicBezTo>
                    <a:cubicBezTo>
                      <a:pt x="30278" y="9578"/>
                      <a:pt x="29984" y="9854"/>
                      <a:pt x="29863" y="10079"/>
                    </a:cubicBezTo>
                    <a:cubicBezTo>
                      <a:pt x="28653" y="12412"/>
                      <a:pt x="26234" y="13224"/>
                      <a:pt x="24229" y="14555"/>
                    </a:cubicBezTo>
                    <a:cubicBezTo>
                      <a:pt x="22536" y="15661"/>
                      <a:pt x="23486" y="17112"/>
                      <a:pt x="24022" y="18236"/>
                    </a:cubicBezTo>
                    <a:cubicBezTo>
                      <a:pt x="24328" y="18880"/>
                      <a:pt x="24972" y="19241"/>
                      <a:pt x="25627" y="19241"/>
                    </a:cubicBezTo>
                    <a:cubicBezTo>
                      <a:pt x="26008" y="19241"/>
                      <a:pt x="26393" y="19119"/>
                      <a:pt x="26718" y="18858"/>
                    </a:cubicBezTo>
                    <a:cubicBezTo>
                      <a:pt x="27228" y="18470"/>
                      <a:pt x="27609" y="18306"/>
                      <a:pt x="27903" y="18306"/>
                    </a:cubicBezTo>
                    <a:cubicBezTo>
                      <a:pt x="28524" y="18306"/>
                      <a:pt x="28748" y="19042"/>
                      <a:pt x="28947" y="19946"/>
                    </a:cubicBezTo>
                    <a:cubicBezTo>
                      <a:pt x="28982" y="20223"/>
                      <a:pt x="28999" y="20499"/>
                      <a:pt x="28982" y="20776"/>
                    </a:cubicBezTo>
                    <a:cubicBezTo>
                      <a:pt x="28774" y="20551"/>
                      <a:pt x="28446" y="20396"/>
                      <a:pt x="28342" y="20119"/>
                    </a:cubicBezTo>
                    <a:cubicBezTo>
                      <a:pt x="28124" y="19474"/>
                      <a:pt x="27849" y="19234"/>
                      <a:pt x="27528" y="19234"/>
                    </a:cubicBezTo>
                    <a:cubicBezTo>
                      <a:pt x="27212" y="19234"/>
                      <a:pt x="26853" y="19465"/>
                      <a:pt x="26459" y="19774"/>
                    </a:cubicBezTo>
                    <a:cubicBezTo>
                      <a:pt x="25646" y="20379"/>
                      <a:pt x="25958" y="21260"/>
                      <a:pt x="26130" y="21899"/>
                    </a:cubicBezTo>
                    <a:cubicBezTo>
                      <a:pt x="26459" y="23092"/>
                      <a:pt x="25802" y="23420"/>
                      <a:pt x="24938" y="23627"/>
                    </a:cubicBezTo>
                    <a:cubicBezTo>
                      <a:pt x="23901" y="23852"/>
                      <a:pt x="23072" y="24267"/>
                      <a:pt x="22553" y="25269"/>
                    </a:cubicBezTo>
                    <a:cubicBezTo>
                      <a:pt x="22273" y="25790"/>
                      <a:pt x="21682" y="26043"/>
                      <a:pt x="21157" y="26043"/>
                    </a:cubicBezTo>
                    <a:cubicBezTo>
                      <a:pt x="21003" y="26043"/>
                      <a:pt x="20855" y="26021"/>
                      <a:pt x="20721" y="25978"/>
                    </a:cubicBezTo>
                    <a:cubicBezTo>
                      <a:pt x="20116" y="25788"/>
                      <a:pt x="20963" y="25390"/>
                      <a:pt x="20946" y="24993"/>
                    </a:cubicBezTo>
                    <a:cubicBezTo>
                      <a:pt x="20929" y="24543"/>
                      <a:pt x="20738" y="24129"/>
                      <a:pt x="20410" y="23835"/>
                    </a:cubicBezTo>
                    <a:cubicBezTo>
                      <a:pt x="19477" y="22798"/>
                      <a:pt x="18354" y="21709"/>
                      <a:pt x="18215" y="20327"/>
                    </a:cubicBezTo>
                    <a:cubicBezTo>
                      <a:pt x="18098" y="19205"/>
                      <a:pt x="17332" y="17921"/>
                      <a:pt x="16200" y="17921"/>
                    </a:cubicBezTo>
                    <a:cubicBezTo>
                      <a:pt x="16163" y="17921"/>
                      <a:pt x="16127" y="17922"/>
                      <a:pt x="16090" y="17925"/>
                    </a:cubicBezTo>
                    <a:cubicBezTo>
                      <a:pt x="15105" y="17976"/>
                      <a:pt x="14068" y="18391"/>
                      <a:pt x="13930" y="19221"/>
                    </a:cubicBezTo>
                    <a:cubicBezTo>
                      <a:pt x="13670" y="20430"/>
                      <a:pt x="14137" y="21709"/>
                      <a:pt x="15122" y="22470"/>
                    </a:cubicBezTo>
                    <a:cubicBezTo>
                      <a:pt x="15952" y="23109"/>
                      <a:pt x="15952" y="23161"/>
                      <a:pt x="15589" y="23489"/>
                    </a:cubicBezTo>
                    <a:cubicBezTo>
                      <a:pt x="14448" y="24526"/>
                      <a:pt x="14915" y="26116"/>
                      <a:pt x="14292" y="27377"/>
                    </a:cubicBezTo>
                    <a:cubicBezTo>
                      <a:pt x="14143" y="27687"/>
                      <a:pt x="14420" y="27822"/>
                      <a:pt x="14760" y="27822"/>
                    </a:cubicBezTo>
                    <a:cubicBezTo>
                      <a:pt x="14932" y="27822"/>
                      <a:pt x="15121" y="27787"/>
                      <a:pt x="15278" y="27723"/>
                    </a:cubicBezTo>
                    <a:cubicBezTo>
                      <a:pt x="16510" y="27249"/>
                      <a:pt x="17772" y="26919"/>
                      <a:pt x="19089" y="26919"/>
                    </a:cubicBezTo>
                    <a:cubicBezTo>
                      <a:pt x="19212" y="26919"/>
                      <a:pt x="19336" y="26922"/>
                      <a:pt x="19460" y="26928"/>
                    </a:cubicBezTo>
                    <a:lnTo>
                      <a:pt x="19874" y="26928"/>
                    </a:lnTo>
                    <a:cubicBezTo>
                      <a:pt x="19840" y="26997"/>
                      <a:pt x="19823" y="27136"/>
                      <a:pt x="19753" y="27153"/>
                    </a:cubicBezTo>
                    <a:cubicBezTo>
                      <a:pt x="18630" y="27585"/>
                      <a:pt x="17507" y="28138"/>
                      <a:pt x="16349" y="28414"/>
                    </a:cubicBezTo>
                    <a:cubicBezTo>
                      <a:pt x="15692" y="28570"/>
                      <a:pt x="14915" y="28432"/>
                      <a:pt x="14707" y="29209"/>
                    </a:cubicBezTo>
                    <a:cubicBezTo>
                      <a:pt x="14500" y="30004"/>
                      <a:pt x="15260" y="30194"/>
                      <a:pt x="15813" y="30505"/>
                    </a:cubicBezTo>
                    <a:cubicBezTo>
                      <a:pt x="17161" y="31318"/>
                      <a:pt x="17369" y="32493"/>
                      <a:pt x="16867" y="33910"/>
                    </a:cubicBezTo>
                    <a:cubicBezTo>
                      <a:pt x="16664" y="34503"/>
                      <a:pt x="16349" y="34660"/>
                      <a:pt x="15995" y="34660"/>
                    </a:cubicBezTo>
                    <a:cubicBezTo>
                      <a:pt x="15626" y="34660"/>
                      <a:pt x="15216" y="34489"/>
                      <a:pt x="14846" y="34463"/>
                    </a:cubicBezTo>
                    <a:cubicBezTo>
                      <a:pt x="13916" y="34396"/>
                      <a:pt x="12987" y="34203"/>
                      <a:pt x="12042" y="34203"/>
                    </a:cubicBezTo>
                    <a:cubicBezTo>
                      <a:pt x="12003" y="34203"/>
                      <a:pt x="11964" y="34203"/>
                      <a:pt x="11925" y="34204"/>
                    </a:cubicBezTo>
                    <a:cubicBezTo>
                      <a:pt x="10957" y="34221"/>
                      <a:pt x="9834" y="34446"/>
                      <a:pt x="9989" y="35759"/>
                    </a:cubicBezTo>
                    <a:cubicBezTo>
                      <a:pt x="10128" y="37072"/>
                      <a:pt x="9834" y="38196"/>
                      <a:pt x="9592" y="39440"/>
                    </a:cubicBezTo>
                    <a:cubicBezTo>
                      <a:pt x="9385" y="40425"/>
                      <a:pt x="8693" y="42136"/>
                      <a:pt x="10542" y="42464"/>
                    </a:cubicBezTo>
                    <a:cubicBezTo>
                      <a:pt x="12305" y="42758"/>
                      <a:pt x="12668" y="43173"/>
                      <a:pt x="11735" y="44693"/>
                    </a:cubicBezTo>
                    <a:cubicBezTo>
                      <a:pt x="11389" y="45298"/>
                      <a:pt x="10888" y="45817"/>
                      <a:pt x="10300" y="46180"/>
                    </a:cubicBezTo>
                    <a:cubicBezTo>
                      <a:pt x="9108" y="46871"/>
                      <a:pt x="8175" y="47752"/>
                      <a:pt x="8313" y="49342"/>
                    </a:cubicBezTo>
                    <a:cubicBezTo>
                      <a:pt x="8365" y="49964"/>
                      <a:pt x="8140" y="50707"/>
                      <a:pt x="7535" y="50967"/>
                    </a:cubicBezTo>
                    <a:cubicBezTo>
                      <a:pt x="5168" y="52021"/>
                      <a:pt x="3768" y="53991"/>
                      <a:pt x="2662" y="56168"/>
                    </a:cubicBezTo>
                    <a:cubicBezTo>
                      <a:pt x="1781" y="57931"/>
                      <a:pt x="122" y="59469"/>
                      <a:pt x="1279" y="61888"/>
                    </a:cubicBezTo>
                    <a:cubicBezTo>
                      <a:pt x="1936" y="63236"/>
                      <a:pt x="1573" y="64792"/>
                      <a:pt x="830" y="66209"/>
                    </a:cubicBezTo>
                    <a:cubicBezTo>
                      <a:pt x="1" y="67781"/>
                      <a:pt x="744" y="70477"/>
                      <a:pt x="2126" y="71687"/>
                    </a:cubicBezTo>
                    <a:cubicBezTo>
                      <a:pt x="2420" y="71946"/>
                      <a:pt x="2662" y="72240"/>
                      <a:pt x="2818" y="72586"/>
                    </a:cubicBezTo>
                    <a:cubicBezTo>
                      <a:pt x="4027" y="75040"/>
                      <a:pt x="5462" y="77303"/>
                      <a:pt x="7881" y="78755"/>
                    </a:cubicBezTo>
                    <a:cubicBezTo>
                      <a:pt x="8455" y="79100"/>
                      <a:pt x="9053" y="79742"/>
                      <a:pt x="9645" y="79742"/>
                    </a:cubicBezTo>
                    <a:cubicBezTo>
                      <a:pt x="9766" y="79742"/>
                      <a:pt x="9887" y="79715"/>
                      <a:pt x="10007" y="79654"/>
                    </a:cubicBezTo>
                    <a:cubicBezTo>
                      <a:pt x="12824" y="78254"/>
                      <a:pt x="16142" y="79844"/>
                      <a:pt x="18889" y="77874"/>
                    </a:cubicBezTo>
                    <a:cubicBezTo>
                      <a:pt x="19326" y="77562"/>
                      <a:pt x="19938" y="77352"/>
                      <a:pt x="20558" y="77352"/>
                    </a:cubicBezTo>
                    <a:cubicBezTo>
                      <a:pt x="21313" y="77352"/>
                      <a:pt x="22079" y="77663"/>
                      <a:pt x="22553" y="78479"/>
                    </a:cubicBezTo>
                    <a:cubicBezTo>
                      <a:pt x="23034" y="79313"/>
                      <a:pt x="23538" y="79650"/>
                      <a:pt x="24283" y="79650"/>
                    </a:cubicBezTo>
                    <a:cubicBezTo>
                      <a:pt x="24448" y="79650"/>
                      <a:pt x="24626" y="79633"/>
                      <a:pt x="24817" y="79602"/>
                    </a:cubicBezTo>
                    <a:cubicBezTo>
                      <a:pt x="24994" y="79574"/>
                      <a:pt x="25161" y="79561"/>
                      <a:pt x="25317" y="79561"/>
                    </a:cubicBezTo>
                    <a:cubicBezTo>
                      <a:pt x="26715" y="79561"/>
                      <a:pt x="27271" y="80640"/>
                      <a:pt x="26960" y="82194"/>
                    </a:cubicBezTo>
                    <a:cubicBezTo>
                      <a:pt x="26683" y="83611"/>
                      <a:pt x="25750" y="85218"/>
                      <a:pt x="26545" y="86480"/>
                    </a:cubicBezTo>
                    <a:cubicBezTo>
                      <a:pt x="27461" y="87966"/>
                      <a:pt x="28515" y="89400"/>
                      <a:pt x="29206" y="90973"/>
                    </a:cubicBezTo>
                    <a:cubicBezTo>
                      <a:pt x="30416" y="93721"/>
                      <a:pt x="31298" y="96641"/>
                      <a:pt x="29777" y="99631"/>
                    </a:cubicBezTo>
                    <a:cubicBezTo>
                      <a:pt x="28809" y="101515"/>
                      <a:pt x="28619" y="103502"/>
                      <a:pt x="29535" y="105369"/>
                    </a:cubicBezTo>
                    <a:cubicBezTo>
                      <a:pt x="30503" y="107321"/>
                      <a:pt x="31228" y="109274"/>
                      <a:pt x="31488" y="111469"/>
                    </a:cubicBezTo>
                    <a:cubicBezTo>
                      <a:pt x="31712" y="113456"/>
                      <a:pt x="31695" y="115599"/>
                      <a:pt x="33371" y="117172"/>
                    </a:cubicBezTo>
                    <a:cubicBezTo>
                      <a:pt x="34322" y="118088"/>
                      <a:pt x="34581" y="119436"/>
                      <a:pt x="35013" y="120645"/>
                    </a:cubicBezTo>
                    <a:cubicBezTo>
                      <a:pt x="35393" y="121717"/>
                      <a:pt x="34546" y="123065"/>
                      <a:pt x="35843" y="123998"/>
                    </a:cubicBezTo>
                    <a:cubicBezTo>
                      <a:pt x="36206" y="124270"/>
                      <a:pt x="36549" y="124368"/>
                      <a:pt x="36881" y="124368"/>
                    </a:cubicBezTo>
                    <a:cubicBezTo>
                      <a:pt x="37735" y="124368"/>
                      <a:pt x="38515" y="123721"/>
                      <a:pt x="39372" y="123721"/>
                    </a:cubicBezTo>
                    <a:cubicBezTo>
                      <a:pt x="39388" y="123721"/>
                      <a:pt x="39404" y="123721"/>
                      <a:pt x="39420" y="123721"/>
                    </a:cubicBezTo>
                    <a:cubicBezTo>
                      <a:pt x="39526" y="123724"/>
                      <a:pt x="39630" y="123725"/>
                      <a:pt x="39734" y="123725"/>
                    </a:cubicBezTo>
                    <a:cubicBezTo>
                      <a:pt x="44937" y="123725"/>
                      <a:pt x="47636" y="120353"/>
                      <a:pt x="49754" y="116100"/>
                    </a:cubicBezTo>
                    <a:cubicBezTo>
                      <a:pt x="50186" y="115236"/>
                      <a:pt x="49720" y="113957"/>
                      <a:pt x="50826" y="113508"/>
                    </a:cubicBezTo>
                    <a:cubicBezTo>
                      <a:pt x="52761" y="112713"/>
                      <a:pt x="53193" y="111175"/>
                      <a:pt x="52692" y="109499"/>
                    </a:cubicBezTo>
                    <a:cubicBezTo>
                      <a:pt x="51949" y="107028"/>
                      <a:pt x="53297" y="106112"/>
                      <a:pt x="55181" y="105282"/>
                    </a:cubicBezTo>
                    <a:cubicBezTo>
                      <a:pt x="57773" y="104107"/>
                      <a:pt x="59449" y="98370"/>
                      <a:pt x="57963" y="96071"/>
                    </a:cubicBezTo>
                    <a:cubicBezTo>
                      <a:pt x="56770" y="94239"/>
                      <a:pt x="57099" y="92217"/>
                      <a:pt x="57444" y="90316"/>
                    </a:cubicBezTo>
                    <a:cubicBezTo>
                      <a:pt x="57911" y="87621"/>
                      <a:pt x="59933" y="85823"/>
                      <a:pt x="61851" y="84164"/>
                    </a:cubicBezTo>
                    <a:cubicBezTo>
                      <a:pt x="65601" y="80915"/>
                      <a:pt x="68055" y="76992"/>
                      <a:pt x="69109" y="72171"/>
                    </a:cubicBezTo>
                    <a:cubicBezTo>
                      <a:pt x="69271" y="71459"/>
                      <a:pt x="69266" y="70656"/>
                      <a:pt x="68371" y="70656"/>
                    </a:cubicBezTo>
                    <a:cubicBezTo>
                      <a:pt x="68311" y="70656"/>
                      <a:pt x="68246" y="70660"/>
                      <a:pt x="68176" y="70667"/>
                    </a:cubicBezTo>
                    <a:cubicBezTo>
                      <a:pt x="67157" y="70788"/>
                      <a:pt x="66154" y="71151"/>
                      <a:pt x="65152" y="71462"/>
                    </a:cubicBezTo>
                    <a:cubicBezTo>
                      <a:pt x="63960" y="71826"/>
                      <a:pt x="63201" y="72060"/>
                      <a:pt x="62664" y="72060"/>
                    </a:cubicBezTo>
                    <a:cubicBezTo>
                      <a:pt x="61727" y="72060"/>
                      <a:pt x="61469" y="71346"/>
                      <a:pt x="60772" y="69363"/>
                    </a:cubicBezTo>
                    <a:lnTo>
                      <a:pt x="60772" y="69363"/>
                    </a:lnTo>
                    <a:cubicBezTo>
                      <a:pt x="61180" y="69747"/>
                      <a:pt x="61467" y="70422"/>
                      <a:pt x="62074" y="70422"/>
                    </a:cubicBezTo>
                    <a:cubicBezTo>
                      <a:pt x="62180" y="70422"/>
                      <a:pt x="62295" y="70402"/>
                      <a:pt x="62422" y="70356"/>
                    </a:cubicBezTo>
                    <a:cubicBezTo>
                      <a:pt x="63925" y="69769"/>
                      <a:pt x="65359" y="68957"/>
                      <a:pt x="66897" y="68455"/>
                    </a:cubicBezTo>
                    <a:cubicBezTo>
                      <a:pt x="68660" y="67868"/>
                      <a:pt x="69732" y="66209"/>
                      <a:pt x="71391" y="65639"/>
                    </a:cubicBezTo>
                    <a:cubicBezTo>
                      <a:pt x="73706" y="64844"/>
                      <a:pt x="76713" y="61716"/>
                      <a:pt x="76852" y="59383"/>
                    </a:cubicBezTo>
                    <a:cubicBezTo>
                      <a:pt x="76834" y="59072"/>
                      <a:pt x="76713" y="58778"/>
                      <a:pt x="76506" y="58553"/>
                    </a:cubicBezTo>
                    <a:cubicBezTo>
                      <a:pt x="75918" y="57810"/>
                      <a:pt x="75279" y="57153"/>
                      <a:pt x="74294" y="56894"/>
                    </a:cubicBezTo>
                    <a:cubicBezTo>
                      <a:pt x="73724" y="56739"/>
                      <a:pt x="73378" y="56151"/>
                      <a:pt x="73516" y="55581"/>
                    </a:cubicBezTo>
                    <a:cubicBezTo>
                      <a:pt x="73547" y="55481"/>
                      <a:pt x="73596" y="55443"/>
                      <a:pt x="73658" y="55443"/>
                    </a:cubicBezTo>
                    <a:cubicBezTo>
                      <a:pt x="73842" y="55443"/>
                      <a:pt x="74139" y="55775"/>
                      <a:pt x="74398" y="55788"/>
                    </a:cubicBezTo>
                    <a:cubicBezTo>
                      <a:pt x="75366" y="55855"/>
                      <a:pt x="76333" y="56083"/>
                      <a:pt x="77301" y="56083"/>
                    </a:cubicBezTo>
                    <a:cubicBezTo>
                      <a:pt x="77336" y="56083"/>
                      <a:pt x="77370" y="56083"/>
                      <a:pt x="77405" y="56082"/>
                    </a:cubicBezTo>
                    <a:cubicBezTo>
                      <a:pt x="77727" y="56077"/>
                      <a:pt x="78047" y="56073"/>
                      <a:pt x="78365" y="56073"/>
                    </a:cubicBezTo>
                    <a:cubicBezTo>
                      <a:pt x="81373" y="56073"/>
                      <a:pt x="84145" y="56432"/>
                      <a:pt x="85786" y="59746"/>
                    </a:cubicBezTo>
                    <a:cubicBezTo>
                      <a:pt x="86136" y="60461"/>
                      <a:pt x="86996" y="61297"/>
                      <a:pt x="88011" y="61297"/>
                    </a:cubicBezTo>
                    <a:cubicBezTo>
                      <a:pt x="88148" y="61297"/>
                      <a:pt x="88288" y="61282"/>
                      <a:pt x="88430" y="61249"/>
                    </a:cubicBezTo>
                    <a:cubicBezTo>
                      <a:pt x="88585" y="61214"/>
                      <a:pt x="88707" y="61197"/>
                      <a:pt x="88805" y="61197"/>
                    </a:cubicBezTo>
                    <a:cubicBezTo>
                      <a:pt x="89186" y="61197"/>
                      <a:pt x="89184" y="61451"/>
                      <a:pt x="89225" y="61837"/>
                    </a:cubicBezTo>
                    <a:cubicBezTo>
                      <a:pt x="89830" y="66554"/>
                      <a:pt x="91990" y="70685"/>
                      <a:pt x="94133" y="74832"/>
                    </a:cubicBezTo>
                    <a:cubicBezTo>
                      <a:pt x="94475" y="75487"/>
                      <a:pt x="94875" y="75911"/>
                      <a:pt x="95290" y="75911"/>
                    </a:cubicBezTo>
                    <a:cubicBezTo>
                      <a:pt x="95652" y="75911"/>
                      <a:pt x="96025" y="75588"/>
                      <a:pt x="96380" y="74815"/>
                    </a:cubicBezTo>
                    <a:cubicBezTo>
                      <a:pt x="96622" y="74297"/>
                      <a:pt x="97036" y="73847"/>
                      <a:pt x="97382" y="73381"/>
                    </a:cubicBezTo>
                    <a:lnTo>
                      <a:pt x="97538" y="73225"/>
                    </a:lnTo>
                    <a:cubicBezTo>
                      <a:pt x="98212" y="71618"/>
                      <a:pt x="98056" y="69993"/>
                      <a:pt x="97831" y="68317"/>
                    </a:cubicBezTo>
                    <a:cubicBezTo>
                      <a:pt x="97762" y="67833"/>
                      <a:pt x="97589" y="67211"/>
                      <a:pt x="98194" y="67073"/>
                    </a:cubicBezTo>
                    <a:cubicBezTo>
                      <a:pt x="99784" y="66693"/>
                      <a:pt x="100268" y="65258"/>
                      <a:pt x="101149" y="64187"/>
                    </a:cubicBezTo>
                    <a:cubicBezTo>
                      <a:pt x="102117" y="63029"/>
                      <a:pt x="103137" y="61629"/>
                      <a:pt x="104243" y="60903"/>
                    </a:cubicBezTo>
                    <a:cubicBezTo>
                      <a:pt x="104825" y="60515"/>
                      <a:pt x="105739" y="59942"/>
                      <a:pt x="106690" y="59942"/>
                    </a:cubicBezTo>
                    <a:cubicBezTo>
                      <a:pt x="107432" y="59942"/>
                      <a:pt x="108196" y="60292"/>
                      <a:pt x="108840" y="61353"/>
                    </a:cubicBezTo>
                    <a:cubicBezTo>
                      <a:pt x="109600" y="62632"/>
                      <a:pt x="110965" y="63565"/>
                      <a:pt x="111017" y="65258"/>
                    </a:cubicBezTo>
                    <a:cubicBezTo>
                      <a:pt x="111034" y="65777"/>
                      <a:pt x="110793" y="66433"/>
                      <a:pt x="111536" y="66693"/>
                    </a:cubicBezTo>
                    <a:cubicBezTo>
                      <a:pt x="111822" y="66788"/>
                      <a:pt x="112112" y="66862"/>
                      <a:pt x="112391" y="66862"/>
                    </a:cubicBezTo>
                    <a:cubicBezTo>
                      <a:pt x="112769" y="66862"/>
                      <a:pt x="113129" y="66727"/>
                      <a:pt x="113437" y="66330"/>
                    </a:cubicBezTo>
                    <a:cubicBezTo>
                      <a:pt x="113540" y="66205"/>
                      <a:pt x="113700" y="66031"/>
                      <a:pt x="113856" y="66031"/>
                    </a:cubicBezTo>
                    <a:cubicBezTo>
                      <a:pt x="113960" y="66031"/>
                      <a:pt x="114062" y="66109"/>
                      <a:pt x="114145" y="66330"/>
                    </a:cubicBezTo>
                    <a:cubicBezTo>
                      <a:pt x="114543" y="67470"/>
                      <a:pt x="114802" y="68663"/>
                      <a:pt x="115286" y="69769"/>
                    </a:cubicBezTo>
                    <a:cubicBezTo>
                      <a:pt x="116271" y="72033"/>
                      <a:pt x="114940" y="74677"/>
                      <a:pt x="116858" y="76871"/>
                    </a:cubicBezTo>
                    <a:cubicBezTo>
                      <a:pt x="118241" y="78461"/>
                      <a:pt x="118362" y="80915"/>
                      <a:pt x="119900" y="82540"/>
                    </a:cubicBezTo>
                    <a:cubicBezTo>
                      <a:pt x="120401" y="82799"/>
                      <a:pt x="120885" y="83058"/>
                      <a:pt x="121386" y="83300"/>
                    </a:cubicBezTo>
                    <a:cubicBezTo>
                      <a:pt x="121538" y="83368"/>
                      <a:pt x="121699" y="83403"/>
                      <a:pt x="121846" y="83403"/>
                    </a:cubicBezTo>
                    <a:cubicBezTo>
                      <a:pt x="122184" y="83403"/>
                      <a:pt x="122445" y="83219"/>
                      <a:pt x="122337" y="82834"/>
                    </a:cubicBezTo>
                    <a:cubicBezTo>
                      <a:pt x="121818" y="80915"/>
                      <a:pt x="121991" y="78790"/>
                      <a:pt x="119969" y="77355"/>
                    </a:cubicBezTo>
                    <a:cubicBezTo>
                      <a:pt x="118414" y="76249"/>
                      <a:pt x="117239" y="74521"/>
                      <a:pt x="117463" y="72378"/>
                    </a:cubicBezTo>
                    <a:cubicBezTo>
                      <a:pt x="117528" y="71821"/>
                      <a:pt x="116912" y="70437"/>
                      <a:pt x="117695" y="70437"/>
                    </a:cubicBezTo>
                    <a:cubicBezTo>
                      <a:pt x="117955" y="70437"/>
                      <a:pt x="118371" y="70590"/>
                      <a:pt x="119019" y="70979"/>
                    </a:cubicBezTo>
                    <a:cubicBezTo>
                      <a:pt x="120194" y="71704"/>
                      <a:pt x="121386" y="72655"/>
                      <a:pt x="121749" y="73605"/>
                    </a:cubicBezTo>
                    <a:cubicBezTo>
                      <a:pt x="122096" y="74553"/>
                      <a:pt x="122434" y="74868"/>
                      <a:pt x="122776" y="74868"/>
                    </a:cubicBezTo>
                    <a:cubicBezTo>
                      <a:pt x="123251" y="74868"/>
                      <a:pt x="123732" y="74261"/>
                      <a:pt x="124255" y="73899"/>
                    </a:cubicBezTo>
                    <a:cubicBezTo>
                      <a:pt x="124531" y="73709"/>
                      <a:pt x="124721" y="73363"/>
                      <a:pt x="125015" y="73208"/>
                    </a:cubicBezTo>
                    <a:cubicBezTo>
                      <a:pt x="126743" y="72292"/>
                      <a:pt x="127210" y="70961"/>
                      <a:pt x="126743" y="69043"/>
                    </a:cubicBezTo>
                    <a:cubicBezTo>
                      <a:pt x="126294" y="67159"/>
                      <a:pt x="125292" y="65725"/>
                      <a:pt x="123892" y="64533"/>
                    </a:cubicBezTo>
                    <a:cubicBezTo>
                      <a:pt x="122596" y="63409"/>
                      <a:pt x="122285" y="62459"/>
                      <a:pt x="123546" y="61059"/>
                    </a:cubicBezTo>
                    <a:cubicBezTo>
                      <a:pt x="123952" y="60621"/>
                      <a:pt x="124332" y="60388"/>
                      <a:pt x="124705" y="60388"/>
                    </a:cubicBezTo>
                    <a:cubicBezTo>
                      <a:pt x="124936" y="60388"/>
                      <a:pt x="125164" y="60477"/>
                      <a:pt x="125395" y="60661"/>
                    </a:cubicBezTo>
                    <a:cubicBezTo>
                      <a:pt x="126000" y="61145"/>
                      <a:pt x="125810" y="61750"/>
                      <a:pt x="125119" y="62234"/>
                    </a:cubicBezTo>
                    <a:cubicBezTo>
                      <a:pt x="124618" y="62580"/>
                      <a:pt x="124445" y="63219"/>
                      <a:pt x="125050" y="63651"/>
                    </a:cubicBezTo>
                    <a:cubicBezTo>
                      <a:pt x="125442" y="63952"/>
                      <a:pt x="125858" y="64171"/>
                      <a:pt x="126268" y="64171"/>
                    </a:cubicBezTo>
                    <a:cubicBezTo>
                      <a:pt x="126635" y="64171"/>
                      <a:pt x="126996" y="63996"/>
                      <a:pt x="127331" y="63547"/>
                    </a:cubicBezTo>
                    <a:cubicBezTo>
                      <a:pt x="127694" y="63046"/>
                      <a:pt x="128247" y="62407"/>
                      <a:pt x="127469" y="61940"/>
                    </a:cubicBezTo>
                    <a:cubicBezTo>
                      <a:pt x="126398" y="61318"/>
                      <a:pt x="127037" y="61042"/>
                      <a:pt x="127590" y="60696"/>
                    </a:cubicBezTo>
                    <a:cubicBezTo>
                      <a:pt x="130061" y="59210"/>
                      <a:pt x="133449" y="59106"/>
                      <a:pt x="134693" y="55788"/>
                    </a:cubicBezTo>
                    <a:cubicBezTo>
                      <a:pt x="135298" y="54146"/>
                      <a:pt x="136093" y="52591"/>
                      <a:pt x="135851" y="50725"/>
                    </a:cubicBezTo>
                    <a:cubicBezTo>
                      <a:pt x="135522" y="48288"/>
                      <a:pt x="133932" y="46629"/>
                      <a:pt x="132498" y="44918"/>
                    </a:cubicBezTo>
                    <a:cubicBezTo>
                      <a:pt x="131772" y="44054"/>
                      <a:pt x="131859" y="43622"/>
                      <a:pt x="132775" y="43173"/>
                    </a:cubicBezTo>
                    <a:cubicBezTo>
                      <a:pt x="133120" y="43017"/>
                      <a:pt x="133397" y="42793"/>
                      <a:pt x="133362" y="42378"/>
                    </a:cubicBezTo>
                    <a:cubicBezTo>
                      <a:pt x="133345" y="41980"/>
                      <a:pt x="133051" y="41635"/>
                      <a:pt x="132671" y="41548"/>
                    </a:cubicBezTo>
                    <a:cubicBezTo>
                      <a:pt x="132227" y="41462"/>
                      <a:pt x="131713" y="41297"/>
                      <a:pt x="131292" y="41297"/>
                    </a:cubicBezTo>
                    <a:cubicBezTo>
                      <a:pt x="131122" y="41297"/>
                      <a:pt x="130968" y="41323"/>
                      <a:pt x="130839" y="41393"/>
                    </a:cubicBezTo>
                    <a:cubicBezTo>
                      <a:pt x="130667" y="41486"/>
                      <a:pt x="130517" y="41524"/>
                      <a:pt x="130385" y="41524"/>
                    </a:cubicBezTo>
                    <a:cubicBezTo>
                      <a:pt x="129751" y="41524"/>
                      <a:pt x="129496" y="40648"/>
                      <a:pt x="128935" y="40648"/>
                    </a:cubicBezTo>
                    <a:cubicBezTo>
                      <a:pt x="128871" y="40648"/>
                      <a:pt x="128804" y="40659"/>
                      <a:pt x="128731" y="40684"/>
                    </a:cubicBezTo>
                    <a:cubicBezTo>
                      <a:pt x="129025" y="40425"/>
                      <a:pt x="129336" y="40166"/>
                      <a:pt x="129612" y="39889"/>
                    </a:cubicBezTo>
                    <a:cubicBezTo>
                      <a:pt x="129699" y="39786"/>
                      <a:pt x="129768" y="39647"/>
                      <a:pt x="129802" y="39509"/>
                    </a:cubicBezTo>
                    <a:cubicBezTo>
                      <a:pt x="129896" y="39229"/>
                      <a:pt x="130059" y="38963"/>
                      <a:pt x="130355" y="38963"/>
                    </a:cubicBezTo>
                    <a:cubicBezTo>
                      <a:pt x="130388" y="38963"/>
                      <a:pt x="130423" y="38966"/>
                      <a:pt x="130459" y="38973"/>
                    </a:cubicBezTo>
                    <a:cubicBezTo>
                      <a:pt x="130822" y="39025"/>
                      <a:pt x="130718" y="39405"/>
                      <a:pt x="130753" y="39665"/>
                    </a:cubicBezTo>
                    <a:cubicBezTo>
                      <a:pt x="130885" y="40368"/>
                      <a:pt x="131150" y="40680"/>
                      <a:pt x="131522" y="40680"/>
                    </a:cubicBezTo>
                    <a:cubicBezTo>
                      <a:pt x="131781" y="40680"/>
                      <a:pt x="132092" y="40529"/>
                      <a:pt x="132446" y="40252"/>
                    </a:cubicBezTo>
                    <a:cubicBezTo>
                      <a:pt x="132816" y="39963"/>
                      <a:pt x="133198" y="39825"/>
                      <a:pt x="133552" y="39825"/>
                    </a:cubicBezTo>
                    <a:cubicBezTo>
                      <a:pt x="134190" y="39825"/>
                      <a:pt x="134735" y="40276"/>
                      <a:pt x="134935" y="41099"/>
                    </a:cubicBezTo>
                    <a:cubicBezTo>
                      <a:pt x="135004" y="41410"/>
                      <a:pt x="135246" y="41911"/>
                      <a:pt x="135436" y="41928"/>
                    </a:cubicBezTo>
                    <a:cubicBezTo>
                      <a:pt x="136836" y="42067"/>
                      <a:pt x="137130" y="43259"/>
                      <a:pt x="137441" y="44192"/>
                    </a:cubicBezTo>
                    <a:cubicBezTo>
                      <a:pt x="137757" y="45176"/>
                      <a:pt x="138205" y="45491"/>
                      <a:pt x="138710" y="45491"/>
                    </a:cubicBezTo>
                    <a:cubicBezTo>
                      <a:pt x="139226" y="45491"/>
                      <a:pt x="139803" y="45163"/>
                      <a:pt x="140361" y="44884"/>
                    </a:cubicBezTo>
                    <a:cubicBezTo>
                      <a:pt x="141813" y="44175"/>
                      <a:pt x="140586" y="43363"/>
                      <a:pt x="140327" y="42654"/>
                    </a:cubicBezTo>
                    <a:cubicBezTo>
                      <a:pt x="140188" y="42188"/>
                      <a:pt x="139739" y="41773"/>
                      <a:pt x="139324" y="41479"/>
                    </a:cubicBezTo>
                    <a:cubicBezTo>
                      <a:pt x="137717" y="40356"/>
                      <a:pt x="137648" y="38921"/>
                      <a:pt x="138305" y="37245"/>
                    </a:cubicBezTo>
                    <a:cubicBezTo>
                      <a:pt x="138533" y="36644"/>
                      <a:pt x="138753" y="36160"/>
                      <a:pt x="139216" y="36160"/>
                    </a:cubicBezTo>
                    <a:cubicBezTo>
                      <a:pt x="139418" y="36160"/>
                      <a:pt x="139666" y="36252"/>
                      <a:pt x="139981" y="36468"/>
                    </a:cubicBezTo>
                    <a:cubicBezTo>
                      <a:pt x="140121" y="36569"/>
                      <a:pt x="140268" y="36617"/>
                      <a:pt x="140413" y="36617"/>
                    </a:cubicBezTo>
                    <a:cubicBezTo>
                      <a:pt x="140661" y="36617"/>
                      <a:pt x="140902" y="36477"/>
                      <a:pt x="141087" y="36226"/>
                    </a:cubicBezTo>
                    <a:cubicBezTo>
                      <a:pt x="142573" y="34255"/>
                      <a:pt x="142850" y="29797"/>
                      <a:pt x="141640" y="27706"/>
                    </a:cubicBezTo>
                    <a:cubicBezTo>
                      <a:pt x="141485" y="27447"/>
                      <a:pt x="141104" y="27187"/>
                      <a:pt x="141398" y="26807"/>
                    </a:cubicBezTo>
                    <a:lnTo>
                      <a:pt x="141398" y="26807"/>
                    </a:lnTo>
                    <a:cubicBezTo>
                      <a:pt x="141623" y="26997"/>
                      <a:pt x="141917" y="27153"/>
                      <a:pt x="142072" y="27395"/>
                    </a:cubicBezTo>
                    <a:cubicBezTo>
                      <a:pt x="142988" y="28812"/>
                      <a:pt x="143869" y="30229"/>
                      <a:pt x="144733" y="31663"/>
                    </a:cubicBezTo>
                    <a:cubicBezTo>
                      <a:pt x="144984" y="32062"/>
                      <a:pt x="145261" y="32460"/>
                      <a:pt x="145713" y="32460"/>
                    </a:cubicBezTo>
                    <a:cubicBezTo>
                      <a:pt x="145790" y="32460"/>
                      <a:pt x="145872" y="32449"/>
                      <a:pt x="145960" y="32424"/>
                    </a:cubicBezTo>
                    <a:cubicBezTo>
                      <a:pt x="146323" y="32320"/>
                      <a:pt x="146825" y="32043"/>
                      <a:pt x="146928" y="31750"/>
                    </a:cubicBezTo>
                    <a:cubicBezTo>
                      <a:pt x="147118" y="31197"/>
                      <a:pt x="146496" y="30972"/>
                      <a:pt x="146151" y="30644"/>
                    </a:cubicBezTo>
                    <a:cubicBezTo>
                      <a:pt x="145805" y="30298"/>
                      <a:pt x="144889" y="29935"/>
                      <a:pt x="145511" y="29348"/>
                    </a:cubicBezTo>
                    <a:cubicBezTo>
                      <a:pt x="146220" y="28674"/>
                      <a:pt x="145701" y="28363"/>
                      <a:pt x="145373" y="27982"/>
                    </a:cubicBezTo>
                    <a:cubicBezTo>
                      <a:pt x="144924" y="27464"/>
                      <a:pt x="144353" y="27049"/>
                      <a:pt x="143904" y="26513"/>
                    </a:cubicBezTo>
                    <a:cubicBezTo>
                      <a:pt x="142452" y="24803"/>
                      <a:pt x="140309" y="24008"/>
                      <a:pt x="138927" y="23455"/>
                    </a:cubicBezTo>
                    <a:cubicBezTo>
                      <a:pt x="137233" y="22781"/>
                      <a:pt x="135350" y="23368"/>
                      <a:pt x="133794" y="22349"/>
                    </a:cubicBezTo>
                    <a:cubicBezTo>
                      <a:pt x="133621" y="22228"/>
                      <a:pt x="133120" y="22141"/>
                      <a:pt x="133379" y="21934"/>
                    </a:cubicBezTo>
                    <a:cubicBezTo>
                      <a:pt x="134416" y="21156"/>
                      <a:pt x="134192" y="19843"/>
                      <a:pt x="134814" y="18910"/>
                    </a:cubicBezTo>
                    <a:cubicBezTo>
                      <a:pt x="135183" y="18357"/>
                      <a:pt x="137525" y="17996"/>
                      <a:pt x="139389" y="17996"/>
                    </a:cubicBezTo>
                    <a:cubicBezTo>
                      <a:pt x="140321" y="17996"/>
                      <a:pt x="141133" y="18086"/>
                      <a:pt x="141519" y="18287"/>
                    </a:cubicBezTo>
                    <a:cubicBezTo>
                      <a:pt x="141913" y="18491"/>
                      <a:pt x="142318" y="18567"/>
                      <a:pt x="142722" y="18567"/>
                    </a:cubicBezTo>
                    <a:cubicBezTo>
                      <a:pt x="143310" y="18567"/>
                      <a:pt x="143896" y="18407"/>
                      <a:pt x="144440" y="18253"/>
                    </a:cubicBezTo>
                    <a:cubicBezTo>
                      <a:pt x="145183" y="18028"/>
                      <a:pt x="144301" y="17320"/>
                      <a:pt x="144440" y="16905"/>
                    </a:cubicBezTo>
                    <a:cubicBezTo>
                      <a:pt x="144595" y="16473"/>
                      <a:pt x="144232" y="15764"/>
                      <a:pt x="144803" y="15626"/>
                    </a:cubicBezTo>
                    <a:cubicBezTo>
                      <a:pt x="144894" y="15602"/>
                      <a:pt x="144986" y="15590"/>
                      <a:pt x="145078" y="15590"/>
                    </a:cubicBezTo>
                    <a:cubicBezTo>
                      <a:pt x="145503" y="15590"/>
                      <a:pt x="145922" y="15838"/>
                      <a:pt x="146306" y="16179"/>
                    </a:cubicBezTo>
                    <a:cubicBezTo>
                      <a:pt x="146709" y="16532"/>
                      <a:pt x="147171" y="16997"/>
                      <a:pt x="147617" y="16997"/>
                    </a:cubicBezTo>
                    <a:cubicBezTo>
                      <a:pt x="147935" y="16997"/>
                      <a:pt x="148244" y="16760"/>
                      <a:pt x="148518" y="16075"/>
                    </a:cubicBezTo>
                    <a:cubicBezTo>
                      <a:pt x="148584" y="15900"/>
                      <a:pt x="148692" y="15801"/>
                      <a:pt x="148828" y="15801"/>
                    </a:cubicBezTo>
                    <a:cubicBezTo>
                      <a:pt x="148906" y="15801"/>
                      <a:pt x="148994" y="15833"/>
                      <a:pt x="149088" y="15903"/>
                    </a:cubicBezTo>
                    <a:cubicBezTo>
                      <a:pt x="149348" y="16110"/>
                      <a:pt x="149348" y="16335"/>
                      <a:pt x="149192" y="16646"/>
                    </a:cubicBezTo>
                    <a:cubicBezTo>
                      <a:pt x="148743" y="17596"/>
                      <a:pt x="147965" y="18547"/>
                      <a:pt x="147965" y="19497"/>
                    </a:cubicBezTo>
                    <a:cubicBezTo>
                      <a:pt x="147931" y="21122"/>
                      <a:pt x="148708" y="22677"/>
                      <a:pt x="150022" y="23627"/>
                    </a:cubicBezTo>
                    <a:cubicBezTo>
                      <a:pt x="151231" y="24561"/>
                      <a:pt x="152631" y="25269"/>
                      <a:pt x="153582" y="26513"/>
                    </a:cubicBezTo>
                    <a:cubicBezTo>
                      <a:pt x="153835" y="26852"/>
                      <a:pt x="154112" y="27339"/>
                      <a:pt x="154580" y="27339"/>
                    </a:cubicBezTo>
                    <a:cubicBezTo>
                      <a:pt x="154686" y="27339"/>
                      <a:pt x="154802" y="27314"/>
                      <a:pt x="154930" y="27257"/>
                    </a:cubicBezTo>
                    <a:cubicBezTo>
                      <a:pt x="155621" y="26928"/>
                      <a:pt x="155673" y="26271"/>
                      <a:pt x="155604" y="25615"/>
                    </a:cubicBezTo>
                    <a:cubicBezTo>
                      <a:pt x="155448" y="24025"/>
                      <a:pt x="155863" y="22435"/>
                      <a:pt x="154739" y="20845"/>
                    </a:cubicBezTo>
                    <a:cubicBezTo>
                      <a:pt x="154065" y="19877"/>
                      <a:pt x="153772" y="18823"/>
                      <a:pt x="152406" y="18737"/>
                    </a:cubicBezTo>
                    <a:cubicBezTo>
                      <a:pt x="152044" y="18720"/>
                      <a:pt x="151940" y="18478"/>
                      <a:pt x="151888" y="18201"/>
                    </a:cubicBezTo>
                    <a:cubicBezTo>
                      <a:pt x="151820" y="17931"/>
                      <a:pt x="151918" y="17578"/>
                      <a:pt x="152229" y="17578"/>
                    </a:cubicBezTo>
                    <a:cubicBezTo>
                      <a:pt x="152236" y="17578"/>
                      <a:pt x="152243" y="17579"/>
                      <a:pt x="152251" y="17579"/>
                    </a:cubicBezTo>
                    <a:cubicBezTo>
                      <a:pt x="152284" y="17581"/>
                      <a:pt x="152317" y="17582"/>
                      <a:pt x="152350" y="17582"/>
                    </a:cubicBezTo>
                    <a:cubicBezTo>
                      <a:pt x="153000" y="17582"/>
                      <a:pt x="153628" y="17254"/>
                      <a:pt x="154277" y="17254"/>
                    </a:cubicBezTo>
                    <a:cubicBezTo>
                      <a:pt x="154558" y="17254"/>
                      <a:pt x="154844" y="17316"/>
                      <a:pt x="155137" y="17493"/>
                    </a:cubicBezTo>
                    <a:cubicBezTo>
                      <a:pt x="155393" y="17649"/>
                      <a:pt x="155627" y="17726"/>
                      <a:pt x="155836" y="17726"/>
                    </a:cubicBezTo>
                    <a:cubicBezTo>
                      <a:pt x="156249" y="17726"/>
                      <a:pt x="156566" y="17427"/>
                      <a:pt x="156761" y="16853"/>
                    </a:cubicBezTo>
                    <a:cubicBezTo>
                      <a:pt x="157072" y="15920"/>
                      <a:pt x="157954" y="15505"/>
                      <a:pt x="158662" y="15039"/>
                    </a:cubicBezTo>
                    <a:cubicBezTo>
                      <a:pt x="158771" y="14969"/>
                      <a:pt x="158912" y="14953"/>
                      <a:pt x="159064" y="14953"/>
                    </a:cubicBezTo>
                    <a:cubicBezTo>
                      <a:pt x="159192" y="14953"/>
                      <a:pt x="159327" y="14964"/>
                      <a:pt x="159458" y="14964"/>
                    </a:cubicBezTo>
                    <a:cubicBezTo>
                      <a:pt x="159792" y="14964"/>
                      <a:pt x="160100" y="14892"/>
                      <a:pt x="160183" y="14382"/>
                    </a:cubicBezTo>
                    <a:cubicBezTo>
                      <a:pt x="160304" y="13501"/>
                      <a:pt x="159475" y="13310"/>
                      <a:pt x="158887" y="12965"/>
                    </a:cubicBezTo>
                    <a:cubicBezTo>
                      <a:pt x="158662" y="12827"/>
                      <a:pt x="158334" y="12550"/>
                      <a:pt x="158351" y="12395"/>
                    </a:cubicBezTo>
                    <a:cubicBezTo>
                      <a:pt x="158404" y="12154"/>
                      <a:pt x="158582" y="12097"/>
                      <a:pt x="158776" y="12097"/>
                    </a:cubicBezTo>
                    <a:cubicBezTo>
                      <a:pt x="158903" y="12097"/>
                      <a:pt x="159037" y="12122"/>
                      <a:pt x="159146" y="12135"/>
                    </a:cubicBezTo>
                    <a:cubicBezTo>
                      <a:pt x="160460" y="12308"/>
                      <a:pt x="161652" y="12999"/>
                      <a:pt x="163017" y="12999"/>
                    </a:cubicBezTo>
                    <a:cubicBezTo>
                      <a:pt x="163570" y="12999"/>
                      <a:pt x="163795" y="12913"/>
                      <a:pt x="164002" y="12274"/>
                    </a:cubicBezTo>
                    <a:cubicBezTo>
                      <a:pt x="164745" y="10182"/>
                      <a:pt x="163311" y="10010"/>
                      <a:pt x="161998" y="9923"/>
                    </a:cubicBezTo>
                    <a:cubicBezTo>
                      <a:pt x="160218" y="9820"/>
                      <a:pt x="158438" y="9543"/>
                      <a:pt x="156710" y="9076"/>
                    </a:cubicBezTo>
                    <a:cubicBezTo>
                      <a:pt x="153313" y="8169"/>
                      <a:pt x="149984" y="6872"/>
                      <a:pt x="146431" y="6872"/>
                    </a:cubicBezTo>
                    <a:cubicBezTo>
                      <a:pt x="145249" y="6872"/>
                      <a:pt x="144041" y="7016"/>
                      <a:pt x="142798" y="7366"/>
                    </a:cubicBezTo>
                    <a:cubicBezTo>
                      <a:pt x="142441" y="7468"/>
                      <a:pt x="142044" y="7507"/>
                      <a:pt x="141624" y="7507"/>
                    </a:cubicBezTo>
                    <a:cubicBezTo>
                      <a:pt x="140475" y="7507"/>
                      <a:pt x="139148" y="7211"/>
                      <a:pt x="137959" y="7072"/>
                    </a:cubicBezTo>
                    <a:cubicBezTo>
                      <a:pt x="135760" y="6810"/>
                      <a:pt x="133765" y="5577"/>
                      <a:pt x="131513" y="5577"/>
                    </a:cubicBezTo>
                    <a:cubicBezTo>
                      <a:pt x="131235" y="5577"/>
                      <a:pt x="130953" y="5596"/>
                      <a:pt x="130666" y="5637"/>
                    </a:cubicBezTo>
                    <a:cubicBezTo>
                      <a:pt x="130197" y="5701"/>
                      <a:pt x="129713" y="5752"/>
                      <a:pt x="129231" y="5752"/>
                    </a:cubicBezTo>
                    <a:cubicBezTo>
                      <a:pt x="128525" y="5752"/>
                      <a:pt x="127823" y="5641"/>
                      <a:pt x="127175" y="5292"/>
                    </a:cubicBezTo>
                    <a:cubicBezTo>
                      <a:pt x="124583" y="3857"/>
                      <a:pt x="121352" y="4808"/>
                      <a:pt x="118811" y="3097"/>
                    </a:cubicBezTo>
                    <a:cubicBezTo>
                      <a:pt x="118623" y="2965"/>
                      <a:pt x="118385" y="2894"/>
                      <a:pt x="118144" y="2894"/>
                    </a:cubicBezTo>
                    <a:cubicBezTo>
                      <a:pt x="117786" y="2894"/>
                      <a:pt x="117421" y="3050"/>
                      <a:pt x="117204" y="3391"/>
                    </a:cubicBezTo>
                    <a:cubicBezTo>
                      <a:pt x="116737" y="4117"/>
                      <a:pt x="117601" y="4134"/>
                      <a:pt x="117930" y="4462"/>
                    </a:cubicBezTo>
                    <a:cubicBezTo>
                      <a:pt x="118103" y="4670"/>
                      <a:pt x="118154" y="4946"/>
                      <a:pt x="118068" y="5188"/>
                    </a:cubicBezTo>
                    <a:cubicBezTo>
                      <a:pt x="117958" y="5398"/>
                      <a:pt x="116241" y="5510"/>
                      <a:pt x="114740" y="5510"/>
                    </a:cubicBezTo>
                    <a:cubicBezTo>
                      <a:pt x="113645" y="5510"/>
                      <a:pt x="112664" y="5450"/>
                      <a:pt x="112503" y="5326"/>
                    </a:cubicBezTo>
                    <a:cubicBezTo>
                      <a:pt x="111242" y="4410"/>
                      <a:pt x="109825" y="3719"/>
                      <a:pt x="108321" y="3287"/>
                    </a:cubicBezTo>
                    <a:cubicBezTo>
                      <a:pt x="108108" y="3224"/>
                      <a:pt x="107902" y="3198"/>
                      <a:pt x="107703" y="3198"/>
                    </a:cubicBezTo>
                    <a:cubicBezTo>
                      <a:pt x="106742" y="3198"/>
                      <a:pt x="105934" y="3807"/>
                      <a:pt x="105084" y="3807"/>
                    </a:cubicBezTo>
                    <a:cubicBezTo>
                      <a:pt x="105000" y="3807"/>
                      <a:pt x="104915" y="3801"/>
                      <a:pt x="104830" y="3788"/>
                    </a:cubicBezTo>
                    <a:cubicBezTo>
                      <a:pt x="102083" y="3391"/>
                      <a:pt x="99266" y="3909"/>
                      <a:pt x="96760" y="1559"/>
                    </a:cubicBezTo>
                    <a:cubicBezTo>
                      <a:pt x="95295" y="185"/>
                      <a:pt x="93272" y="50"/>
                      <a:pt x="91223" y="50"/>
                    </a:cubicBezTo>
                    <a:cubicBezTo>
                      <a:pt x="90718" y="50"/>
                      <a:pt x="90212" y="58"/>
                      <a:pt x="89713" y="58"/>
                    </a:cubicBezTo>
                    <a:cubicBezTo>
                      <a:pt x="89152" y="58"/>
                      <a:pt x="88600" y="48"/>
                      <a:pt x="88067" y="4"/>
                    </a:cubicBezTo>
                    <a:cubicBezTo>
                      <a:pt x="88037" y="2"/>
                      <a:pt x="88007" y="1"/>
                      <a:pt x="8797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03;p18">
                <a:extLst>
                  <a:ext uri="{FF2B5EF4-FFF2-40B4-BE49-F238E27FC236}">
                    <a16:creationId xmlns:a16="http://schemas.microsoft.com/office/drawing/2014/main" id="{00F9DAF5-F241-5EDC-AA20-DCD30E21293A}"/>
                  </a:ext>
                </a:extLst>
              </p:cNvPr>
              <p:cNvSpPr/>
              <p:nvPr/>
            </p:nvSpPr>
            <p:spPr>
              <a:xfrm>
                <a:off x="5913800" y="3523050"/>
                <a:ext cx="1109075" cy="813875"/>
              </a:xfrm>
              <a:custGeom>
                <a:avLst/>
                <a:gdLst/>
                <a:ahLst/>
                <a:cxnLst/>
                <a:rect l="l" t="t" r="r" b="b"/>
                <a:pathLst>
                  <a:path w="44363" h="32555" extrusionOk="0">
                    <a:moveTo>
                      <a:pt x="28245" y="1"/>
                    </a:moveTo>
                    <a:cubicBezTo>
                      <a:pt x="27747" y="1"/>
                      <a:pt x="27602" y="373"/>
                      <a:pt x="27634" y="804"/>
                    </a:cubicBezTo>
                    <a:cubicBezTo>
                      <a:pt x="27737" y="2117"/>
                      <a:pt x="27979" y="3482"/>
                      <a:pt x="27996" y="4778"/>
                    </a:cubicBezTo>
                    <a:cubicBezTo>
                      <a:pt x="28014" y="5660"/>
                      <a:pt x="28567" y="7094"/>
                      <a:pt x="27634" y="7267"/>
                    </a:cubicBezTo>
                    <a:cubicBezTo>
                      <a:pt x="27521" y="7286"/>
                      <a:pt x="27406" y="7295"/>
                      <a:pt x="27290" y="7295"/>
                    </a:cubicBezTo>
                    <a:cubicBezTo>
                      <a:pt x="25431" y="7295"/>
                      <a:pt x="23230" y="4918"/>
                      <a:pt x="23555" y="3275"/>
                    </a:cubicBezTo>
                    <a:cubicBezTo>
                      <a:pt x="23754" y="2264"/>
                      <a:pt x="23333" y="1317"/>
                      <a:pt x="22034" y="1317"/>
                    </a:cubicBezTo>
                    <a:cubicBezTo>
                      <a:pt x="21978" y="1317"/>
                      <a:pt x="21920" y="1318"/>
                      <a:pt x="21862" y="1322"/>
                    </a:cubicBezTo>
                    <a:cubicBezTo>
                      <a:pt x="21814" y="1325"/>
                      <a:pt x="21765" y="1327"/>
                      <a:pt x="21716" y="1327"/>
                    </a:cubicBezTo>
                    <a:cubicBezTo>
                      <a:pt x="20777" y="1327"/>
                      <a:pt x="19668" y="752"/>
                      <a:pt x="18692" y="752"/>
                    </a:cubicBezTo>
                    <a:cubicBezTo>
                      <a:pt x="18107" y="752"/>
                      <a:pt x="17570" y="958"/>
                      <a:pt x="17144" y="1616"/>
                    </a:cubicBezTo>
                    <a:cubicBezTo>
                      <a:pt x="16642" y="2376"/>
                      <a:pt x="15295" y="2826"/>
                      <a:pt x="15191" y="4035"/>
                    </a:cubicBezTo>
                    <a:cubicBezTo>
                      <a:pt x="15162" y="4430"/>
                      <a:pt x="15144" y="4616"/>
                      <a:pt x="15002" y="4616"/>
                    </a:cubicBezTo>
                    <a:cubicBezTo>
                      <a:pt x="14889" y="4616"/>
                      <a:pt x="14698" y="4499"/>
                      <a:pt x="14361" y="4277"/>
                    </a:cubicBezTo>
                    <a:cubicBezTo>
                      <a:pt x="13724" y="3844"/>
                      <a:pt x="13113" y="3612"/>
                      <a:pt x="12606" y="3612"/>
                    </a:cubicBezTo>
                    <a:cubicBezTo>
                      <a:pt x="12042" y="3612"/>
                      <a:pt x="11607" y="3900"/>
                      <a:pt x="11406" y="4519"/>
                    </a:cubicBezTo>
                    <a:cubicBezTo>
                      <a:pt x="10784" y="6334"/>
                      <a:pt x="8710" y="7215"/>
                      <a:pt x="8624" y="9392"/>
                    </a:cubicBezTo>
                    <a:cubicBezTo>
                      <a:pt x="8607" y="10153"/>
                      <a:pt x="7933" y="10619"/>
                      <a:pt x="7086" y="10879"/>
                    </a:cubicBezTo>
                    <a:cubicBezTo>
                      <a:pt x="5669" y="11311"/>
                      <a:pt x="4355" y="11864"/>
                      <a:pt x="3007" y="12382"/>
                    </a:cubicBezTo>
                    <a:cubicBezTo>
                      <a:pt x="1003" y="13160"/>
                      <a:pt x="0" y="16910"/>
                      <a:pt x="1538" y="19018"/>
                    </a:cubicBezTo>
                    <a:cubicBezTo>
                      <a:pt x="2835" y="20798"/>
                      <a:pt x="3128" y="22595"/>
                      <a:pt x="3992" y="24375"/>
                    </a:cubicBezTo>
                    <a:cubicBezTo>
                      <a:pt x="4494" y="25360"/>
                      <a:pt x="4424" y="26276"/>
                      <a:pt x="3750" y="26950"/>
                    </a:cubicBezTo>
                    <a:cubicBezTo>
                      <a:pt x="3353" y="27348"/>
                      <a:pt x="3509" y="27797"/>
                      <a:pt x="4148" y="28298"/>
                    </a:cubicBezTo>
                    <a:cubicBezTo>
                      <a:pt x="5020" y="28962"/>
                      <a:pt x="5824" y="29302"/>
                      <a:pt x="6549" y="29302"/>
                    </a:cubicBezTo>
                    <a:cubicBezTo>
                      <a:pt x="7089" y="29302"/>
                      <a:pt x="7586" y="29114"/>
                      <a:pt x="8036" y="28730"/>
                    </a:cubicBezTo>
                    <a:cubicBezTo>
                      <a:pt x="8740" y="28095"/>
                      <a:pt x="9643" y="27747"/>
                      <a:pt x="10576" y="27747"/>
                    </a:cubicBezTo>
                    <a:cubicBezTo>
                      <a:pt x="10811" y="27747"/>
                      <a:pt x="11049" y="27769"/>
                      <a:pt x="11285" y="27814"/>
                    </a:cubicBezTo>
                    <a:cubicBezTo>
                      <a:pt x="11420" y="27836"/>
                      <a:pt x="11551" y="27846"/>
                      <a:pt x="11676" y="27846"/>
                    </a:cubicBezTo>
                    <a:cubicBezTo>
                      <a:pt x="12065" y="27846"/>
                      <a:pt x="12402" y="27743"/>
                      <a:pt x="12650" y="27521"/>
                    </a:cubicBezTo>
                    <a:cubicBezTo>
                      <a:pt x="14551" y="25793"/>
                      <a:pt x="17368" y="25343"/>
                      <a:pt x="20047" y="24790"/>
                    </a:cubicBezTo>
                    <a:cubicBezTo>
                      <a:pt x="20247" y="24746"/>
                      <a:pt x="20464" y="24721"/>
                      <a:pt x="20691" y="24721"/>
                    </a:cubicBezTo>
                    <a:cubicBezTo>
                      <a:pt x="21623" y="24721"/>
                      <a:pt x="22712" y="25150"/>
                      <a:pt x="23365" y="26484"/>
                    </a:cubicBezTo>
                    <a:cubicBezTo>
                      <a:pt x="23667" y="27105"/>
                      <a:pt x="23855" y="28198"/>
                      <a:pt x="25083" y="28198"/>
                    </a:cubicBezTo>
                    <a:cubicBezTo>
                      <a:pt x="25120" y="28198"/>
                      <a:pt x="25158" y="28197"/>
                      <a:pt x="25197" y="28195"/>
                    </a:cubicBezTo>
                    <a:cubicBezTo>
                      <a:pt x="25345" y="28183"/>
                      <a:pt x="25455" y="28022"/>
                      <a:pt x="25593" y="28022"/>
                    </a:cubicBezTo>
                    <a:cubicBezTo>
                      <a:pt x="25664" y="28022"/>
                      <a:pt x="25742" y="28065"/>
                      <a:pt x="25836" y="28195"/>
                    </a:cubicBezTo>
                    <a:cubicBezTo>
                      <a:pt x="25923" y="28298"/>
                      <a:pt x="25767" y="28592"/>
                      <a:pt x="25612" y="28713"/>
                    </a:cubicBezTo>
                    <a:cubicBezTo>
                      <a:pt x="25318" y="28938"/>
                      <a:pt x="24903" y="29128"/>
                      <a:pt x="25283" y="29646"/>
                    </a:cubicBezTo>
                    <a:cubicBezTo>
                      <a:pt x="25508" y="29871"/>
                      <a:pt x="25802" y="30026"/>
                      <a:pt x="26113" y="30078"/>
                    </a:cubicBezTo>
                    <a:cubicBezTo>
                      <a:pt x="26172" y="30086"/>
                      <a:pt x="26229" y="30090"/>
                      <a:pt x="26283" y="30090"/>
                    </a:cubicBezTo>
                    <a:cubicBezTo>
                      <a:pt x="26710" y="30090"/>
                      <a:pt x="27006" y="29856"/>
                      <a:pt x="27098" y="29473"/>
                    </a:cubicBezTo>
                    <a:cubicBezTo>
                      <a:pt x="27115" y="29335"/>
                      <a:pt x="27098" y="29197"/>
                      <a:pt x="27029" y="29076"/>
                    </a:cubicBezTo>
                    <a:cubicBezTo>
                      <a:pt x="26976" y="28903"/>
                      <a:pt x="26992" y="28848"/>
                      <a:pt x="27041" y="28848"/>
                    </a:cubicBezTo>
                    <a:cubicBezTo>
                      <a:pt x="27105" y="28848"/>
                      <a:pt x="27225" y="28941"/>
                      <a:pt x="27322" y="28990"/>
                    </a:cubicBezTo>
                    <a:cubicBezTo>
                      <a:pt x="27824" y="29266"/>
                      <a:pt x="28463" y="29473"/>
                      <a:pt x="28169" y="30113"/>
                    </a:cubicBezTo>
                    <a:cubicBezTo>
                      <a:pt x="27945" y="30597"/>
                      <a:pt x="28117" y="31029"/>
                      <a:pt x="28809" y="31461"/>
                    </a:cubicBezTo>
                    <a:cubicBezTo>
                      <a:pt x="30199" y="32318"/>
                      <a:pt x="31628" y="32554"/>
                      <a:pt x="32898" y="32554"/>
                    </a:cubicBezTo>
                    <a:cubicBezTo>
                      <a:pt x="33522" y="32554"/>
                      <a:pt x="34108" y="32497"/>
                      <a:pt x="34633" y="32429"/>
                    </a:cubicBezTo>
                    <a:cubicBezTo>
                      <a:pt x="36672" y="32135"/>
                      <a:pt x="39299" y="31824"/>
                      <a:pt x="39299" y="29145"/>
                    </a:cubicBezTo>
                    <a:cubicBezTo>
                      <a:pt x="39299" y="28938"/>
                      <a:pt x="39541" y="28799"/>
                      <a:pt x="39592" y="28575"/>
                    </a:cubicBezTo>
                    <a:cubicBezTo>
                      <a:pt x="40024" y="26968"/>
                      <a:pt x="41804" y="26363"/>
                      <a:pt x="42496" y="24998"/>
                    </a:cubicBezTo>
                    <a:cubicBezTo>
                      <a:pt x="44224" y="21559"/>
                      <a:pt x="44362" y="17722"/>
                      <a:pt x="40232" y="13661"/>
                    </a:cubicBezTo>
                    <a:cubicBezTo>
                      <a:pt x="38953" y="12399"/>
                      <a:pt x="38037" y="10671"/>
                      <a:pt x="36309" y="9859"/>
                    </a:cubicBezTo>
                    <a:cubicBezTo>
                      <a:pt x="34494" y="9012"/>
                      <a:pt x="34080" y="7716"/>
                      <a:pt x="33509" y="6472"/>
                    </a:cubicBezTo>
                    <a:cubicBezTo>
                      <a:pt x="33388" y="5608"/>
                      <a:pt x="33008" y="4761"/>
                      <a:pt x="32213" y="4346"/>
                    </a:cubicBezTo>
                    <a:cubicBezTo>
                      <a:pt x="30658" y="3465"/>
                      <a:pt x="30278" y="2100"/>
                      <a:pt x="29414" y="942"/>
                    </a:cubicBezTo>
                    <a:cubicBezTo>
                      <a:pt x="29120" y="544"/>
                      <a:pt x="28947" y="78"/>
                      <a:pt x="28377" y="9"/>
                    </a:cubicBezTo>
                    <a:cubicBezTo>
                      <a:pt x="28330" y="3"/>
                      <a:pt x="28287" y="1"/>
                      <a:pt x="2824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04;p18">
                <a:extLst>
                  <a:ext uri="{FF2B5EF4-FFF2-40B4-BE49-F238E27FC236}">
                    <a16:creationId xmlns:a16="http://schemas.microsoft.com/office/drawing/2014/main" id="{B4BF67C9-A4A4-C3E1-0615-F4E3B872332F}"/>
                  </a:ext>
                </a:extLst>
              </p:cNvPr>
              <p:cNvSpPr/>
              <p:nvPr/>
            </p:nvSpPr>
            <p:spPr>
              <a:xfrm>
                <a:off x="6442175" y="3238700"/>
                <a:ext cx="571625" cy="311800"/>
              </a:xfrm>
              <a:custGeom>
                <a:avLst/>
                <a:gdLst/>
                <a:ahLst/>
                <a:cxnLst/>
                <a:rect l="l" t="t" r="r" b="b"/>
                <a:pathLst>
                  <a:path w="22865" h="12472" extrusionOk="0">
                    <a:moveTo>
                      <a:pt x="3070" y="1"/>
                    </a:moveTo>
                    <a:cubicBezTo>
                      <a:pt x="2939" y="1"/>
                      <a:pt x="2792" y="15"/>
                      <a:pt x="2627" y="46"/>
                    </a:cubicBezTo>
                    <a:cubicBezTo>
                      <a:pt x="1833" y="202"/>
                      <a:pt x="830" y="29"/>
                      <a:pt x="415" y="927"/>
                    </a:cubicBezTo>
                    <a:cubicBezTo>
                      <a:pt x="1" y="1826"/>
                      <a:pt x="934" y="1861"/>
                      <a:pt x="1400" y="2189"/>
                    </a:cubicBezTo>
                    <a:cubicBezTo>
                      <a:pt x="1504" y="2258"/>
                      <a:pt x="1366" y="2569"/>
                      <a:pt x="1435" y="2742"/>
                    </a:cubicBezTo>
                    <a:cubicBezTo>
                      <a:pt x="1757" y="3623"/>
                      <a:pt x="1963" y="4886"/>
                      <a:pt x="3062" y="4886"/>
                    </a:cubicBezTo>
                    <a:cubicBezTo>
                      <a:pt x="3084" y="4886"/>
                      <a:pt x="3106" y="4886"/>
                      <a:pt x="3129" y="4885"/>
                    </a:cubicBezTo>
                    <a:cubicBezTo>
                      <a:pt x="3207" y="4880"/>
                      <a:pt x="3284" y="4878"/>
                      <a:pt x="3360" y="4878"/>
                    </a:cubicBezTo>
                    <a:cubicBezTo>
                      <a:pt x="4698" y="4878"/>
                      <a:pt x="5731" y="5570"/>
                      <a:pt x="6810" y="6077"/>
                    </a:cubicBezTo>
                    <a:cubicBezTo>
                      <a:pt x="7328" y="6319"/>
                      <a:pt x="8019" y="7322"/>
                      <a:pt x="7207" y="8203"/>
                    </a:cubicBezTo>
                    <a:cubicBezTo>
                      <a:pt x="6913" y="8531"/>
                      <a:pt x="6948" y="8911"/>
                      <a:pt x="7121" y="9292"/>
                    </a:cubicBezTo>
                    <a:cubicBezTo>
                      <a:pt x="7274" y="9613"/>
                      <a:pt x="7597" y="9810"/>
                      <a:pt x="7934" y="9810"/>
                    </a:cubicBezTo>
                    <a:cubicBezTo>
                      <a:pt x="8014" y="9810"/>
                      <a:pt x="8095" y="9799"/>
                      <a:pt x="8175" y="9775"/>
                    </a:cubicBezTo>
                    <a:cubicBezTo>
                      <a:pt x="8275" y="9755"/>
                      <a:pt x="8368" y="9745"/>
                      <a:pt x="8457" y="9745"/>
                    </a:cubicBezTo>
                    <a:cubicBezTo>
                      <a:pt x="8811" y="9745"/>
                      <a:pt x="9087" y="9900"/>
                      <a:pt x="9419" y="10121"/>
                    </a:cubicBezTo>
                    <a:cubicBezTo>
                      <a:pt x="10079" y="10569"/>
                      <a:pt x="10930" y="10787"/>
                      <a:pt x="11688" y="10787"/>
                    </a:cubicBezTo>
                    <a:cubicBezTo>
                      <a:pt x="12538" y="10787"/>
                      <a:pt x="13270" y="10513"/>
                      <a:pt x="13480" y="9983"/>
                    </a:cubicBezTo>
                    <a:cubicBezTo>
                      <a:pt x="13648" y="9563"/>
                      <a:pt x="13555" y="9014"/>
                      <a:pt x="14230" y="9014"/>
                    </a:cubicBezTo>
                    <a:cubicBezTo>
                      <a:pt x="14250" y="9014"/>
                      <a:pt x="14271" y="9014"/>
                      <a:pt x="14293" y="9015"/>
                    </a:cubicBezTo>
                    <a:cubicBezTo>
                      <a:pt x="15036" y="9050"/>
                      <a:pt x="15381" y="9516"/>
                      <a:pt x="15450" y="10138"/>
                    </a:cubicBezTo>
                    <a:cubicBezTo>
                      <a:pt x="15640" y="11486"/>
                      <a:pt x="16522" y="11953"/>
                      <a:pt x="17697" y="11988"/>
                    </a:cubicBezTo>
                    <a:cubicBezTo>
                      <a:pt x="18224" y="11988"/>
                      <a:pt x="18870" y="12472"/>
                      <a:pt x="19366" y="12472"/>
                    </a:cubicBezTo>
                    <a:cubicBezTo>
                      <a:pt x="19602" y="12472"/>
                      <a:pt x="19804" y="12362"/>
                      <a:pt x="19944" y="12039"/>
                    </a:cubicBezTo>
                    <a:cubicBezTo>
                      <a:pt x="20289" y="11210"/>
                      <a:pt x="19287" y="10398"/>
                      <a:pt x="18596" y="9758"/>
                    </a:cubicBezTo>
                    <a:cubicBezTo>
                      <a:pt x="18164" y="9361"/>
                      <a:pt x="17420" y="8825"/>
                      <a:pt x="17749" y="8272"/>
                    </a:cubicBezTo>
                    <a:cubicBezTo>
                      <a:pt x="17984" y="7884"/>
                      <a:pt x="18253" y="7197"/>
                      <a:pt x="18937" y="7197"/>
                    </a:cubicBezTo>
                    <a:cubicBezTo>
                      <a:pt x="19107" y="7197"/>
                      <a:pt x="19302" y="7239"/>
                      <a:pt x="19529" y="7339"/>
                    </a:cubicBezTo>
                    <a:cubicBezTo>
                      <a:pt x="19732" y="7429"/>
                      <a:pt x="19935" y="7468"/>
                      <a:pt x="20135" y="7468"/>
                    </a:cubicBezTo>
                    <a:cubicBezTo>
                      <a:pt x="20854" y="7468"/>
                      <a:pt x="21544" y="6970"/>
                      <a:pt x="22138" y="6578"/>
                    </a:cubicBezTo>
                    <a:cubicBezTo>
                      <a:pt x="22795" y="6146"/>
                      <a:pt x="22864" y="5248"/>
                      <a:pt x="22311" y="4643"/>
                    </a:cubicBezTo>
                    <a:cubicBezTo>
                      <a:pt x="22115" y="4425"/>
                      <a:pt x="21948" y="4340"/>
                      <a:pt x="21799" y="4340"/>
                    </a:cubicBezTo>
                    <a:cubicBezTo>
                      <a:pt x="21465" y="4340"/>
                      <a:pt x="21227" y="4774"/>
                      <a:pt x="20963" y="5110"/>
                    </a:cubicBezTo>
                    <a:cubicBezTo>
                      <a:pt x="20756" y="5334"/>
                      <a:pt x="20479" y="5472"/>
                      <a:pt x="20168" y="5507"/>
                    </a:cubicBezTo>
                    <a:cubicBezTo>
                      <a:pt x="20112" y="5512"/>
                      <a:pt x="20051" y="5514"/>
                      <a:pt x="19986" y="5514"/>
                    </a:cubicBezTo>
                    <a:cubicBezTo>
                      <a:pt x="18639" y="5514"/>
                      <a:pt x="15548" y="4518"/>
                      <a:pt x="14344" y="3727"/>
                    </a:cubicBezTo>
                    <a:cubicBezTo>
                      <a:pt x="13999" y="3485"/>
                      <a:pt x="13636" y="3295"/>
                      <a:pt x="13238" y="3139"/>
                    </a:cubicBezTo>
                    <a:cubicBezTo>
                      <a:pt x="11925" y="2690"/>
                      <a:pt x="10473" y="2465"/>
                      <a:pt x="9298" y="1774"/>
                    </a:cubicBezTo>
                    <a:cubicBezTo>
                      <a:pt x="8770" y="1458"/>
                      <a:pt x="8301" y="1322"/>
                      <a:pt x="7877" y="1322"/>
                    </a:cubicBezTo>
                    <a:cubicBezTo>
                      <a:pt x="7093" y="1322"/>
                      <a:pt x="6459" y="1787"/>
                      <a:pt x="5876" y="2448"/>
                    </a:cubicBezTo>
                    <a:cubicBezTo>
                      <a:pt x="5497" y="2886"/>
                      <a:pt x="5240" y="3062"/>
                      <a:pt x="5050" y="3062"/>
                    </a:cubicBezTo>
                    <a:cubicBezTo>
                      <a:pt x="4739" y="3062"/>
                      <a:pt x="4614" y="2586"/>
                      <a:pt x="4442" y="2016"/>
                    </a:cubicBezTo>
                    <a:cubicBezTo>
                      <a:pt x="4193" y="1191"/>
                      <a:pt x="4266" y="1"/>
                      <a:pt x="30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05;p18">
                <a:extLst>
                  <a:ext uri="{FF2B5EF4-FFF2-40B4-BE49-F238E27FC236}">
                    <a16:creationId xmlns:a16="http://schemas.microsoft.com/office/drawing/2014/main" id="{34B8E148-89AA-C1F8-743A-ED531D4417DC}"/>
                  </a:ext>
                </a:extLst>
              </p:cNvPr>
              <p:cNvSpPr/>
              <p:nvPr/>
            </p:nvSpPr>
            <p:spPr>
              <a:xfrm>
                <a:off x="5898675" y="3029225"/>
                <a:ext cx="282150" cy="318450"/>
              </a:xfrm>
              <a:custGeom>
                <a:avLst/>
                <a:gdLst/>
                <a:ahLst/>
                <a:cxnLst/>
                <a:rect l="l" t="t" r="r" b="b"/>
                <a:pathLst>
                  <a:path w="11286" h="12738" extrusionOk="0">
                    <a:moveTo>
                      <a:pt x="8163" y="0"/>
                    </a:moveTo>
                    <a:cubicBezTo>
                      <a:pt x="7646" y="0"/>
                      <a:pt x="7307" y="634"/>
                      <a:pt x="7121" y="1115"/>
                    </a:cubicBezTo>
                    <a:cubicBezTo>
                      <a:pt x="6498" y="2618"/>
                      <a:pt x="5081" y="3362"/>
                      <a:pt x="4027" y="4450"/>
                    </a:cubicBezTo>
                    <a:cubicBezTo>
                      <a:pt x="3562" y="4916"/>
                      <a:pt x="2753" y="5709"/>
                      <a:pt x="2170" y="5709"/>
                    </a:cubicBezTo>
                    <a:cubicBezTo>
                      <a:pt x="2125" y="5709"/>
                      <a:pt x="2082" y="5704"/>
                      <a:pt x="2040" y="5695"/>
                    </a:cubicBezTo>
                    <a:cubicBezTo>
                      <a:pt x="1767" y="5631"/>
                      <a:pt x="1536" y="5602"/>
                      <a:pt x="1339" y="5602"/>
                    </a:cubicBezTo>
                    <a:cubicBezTo>
                      <a:pt x="150" y="5602"/>
                      <a:pt x="215" y="6659"/>
                      <a:pt x="52" y="7475"/>
                    </a:cubicBezTo>
                    <a:cubicBezTo>
                      <a:pt x="1" y="9410"/>
                      <a:pt x="1625" y="11518"/>
                      <a:pt x="3267" y="12123"/>
                    </a:cubicBezTo>
                    <a:cubicBezTo>
                      <a:pt x="3638" y="12262"/>
                      <a:pt x="4019" y="12277"/>
                      <a:pt x="4389" y="12277"/>
                    </a:cubicBezTo>
                    <a:cubicBezTo>
                      <a:pt x="4488" y="12277"/>
                      <a:pt x="4586" y="12276"/>
                      <a:pt x="4683" y="12276"/>
                    </a:cubicBezTo>
                    <a:cubicBezTo>
                      <a:pt x="5034" y="12276"/>
                      <a:pt x="5369" y="12290"/>
                      <a:pt x="5669" y="12417"/>
                    </a:cubicBezTo>
                    <a:cubicBezTo>
                      <a:pt x="6156" y="12630"/>
                      <a:pt x="6559" y="12738"/>
                      <a:pt x="6895" y="12738"/>
                    </a:cubicBezTo>
                    <a:cubicBezTo>
                      <a:pt x="7678" y="12738"/>
                      <a:pt x="8093" y="12148"/>
                      <a:pt x="8348" y="10914"/>
                    </a:cubicBezTo>
                    <a:cubicBezTo>
                      <a:pt x="8572" y="9773"/>
                      <a:pt x="9073" y="8235"/>
                      <a:pt x="9937" y="7786"/>
                    </a:cubicBezTo>
                    <a:cubicBezTo>
                      <a:pt x="11268" y="7094"/>
                      <a:pt x="10577" y="6697"/>
                      <a:pt x="10231" y="6023"/>
                    </a:cubicBezTo>
                    <a:cubicBezTo>
                      <a:pt x="9782" y="5124"/>
                      <a:pt x="8797" y="4278"/>
                      <a:pt x="10058" y="3189"/>
                    </a:cubicBezTo>
                    <a:cubicBezTo>
                      <a:pt x="10404" y="2895"/>
                      <a:pt x="11285" y="2618"/>
                      <a:pt x="10853" y="1945"/>
                    </a:cubicBezTo>
                    <a:cubicBezTo>
                      <a:pt x="10266" y="1063"/>
                      <a:pt x="9402" y="286"/>
                      <a:pt x="8348" y="26"/>
                    </a:cubicBezTo>
                    <a:cubicBezTo>
                      <a:pt x="8284" y="9"/>
                      <a:pt x="8222" y="0"/>
                      <a:pt x="816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06;p18">
                <a:extLst>
                  <a:ext uri="{FF2B5EF4-FFF2-40B4-BE49-F238E27FC236}">
                    <a16:creationId xmlns:a16="http://schemas.microsoft.com/office/drawing/2014/main" id="{C149D39B-1D22-F06E-9FC9-4131188EF515}"/>
                  </a:ext>
                </a:extLst>
              </p:cNvPr>
              <p:cNvSpPr/>
              <p:nvPr/>
            </p:nvSpPr>
            <p:spPr>
              <a:xfrm>
                <a:off x="5544400" y="3065225"/>
                <a:ext cx="541800" cy="430700"/>
              </a:xfrm>
              <a:custGeom>
                <a:avLst/>
                <a:gdLst/>
                <a:ahLst/>
                <a:cxnLst/>
                <a:rect l="l" t="t" r="r" b="b"/>
                <a:pathLst>
                  <a:path w="21672" h="17228" extrusionOk="0">
                    <a:moveTo>
                      <a:pt x="7484" y="4583"/>
                    </a:moveTo>
                    <a:lnTo>
                      <a:pt x="7484" y="4583"/>
                    </a:lnTo>
                    <a:cubicBezTo>
                      <a:pt x="7486" y="4586"/>
                      <a:pt x="7488" y="4589"/>
                      <a:pt x="7491" y="4592"/>
                    </a:cubicBezTo>
                    <a:lnTo>
                      <a:pt x="7491" y="4592"/>
                    </a:lnTo>
                    <a:cubicBezTo>
                      <a:pt x="7494" y="4595"/>
                      <a:pt x="7498" y="4597"/>
                      <a:pt x="7501" y="4600"/>
                    </a:cubicBezTo>
                    <a:lnTo>
                      <a:pt x="7484" y="4583"/>
                    </a:lnTo>
                    <a:close/>
                    <a:moveTo>
                      <a:pt x="1210" y="0"/>
                    </a:moveTo>
                    <a:cubicBezTo>
                      <a:pt x="910" y="0"/>
                      <a:pt x="646" y="84"/>
                      <a:pt x="415" y="314"/>
                    </a:cubicBezTo>
                    <a:cubicBezTo>
                      <a:pt x="1" y="712"/>
                      <a:pt x="260" y="1127"/>
                      <a:pt x="571" y="1403"/>
                    </a:cubicBezTo>
                    <a:cubicBezTo>
                      <a:pt x="1833" y="2561"/>
                      <a:pt x="2939" y="3874"/>
                      <a:pt x="3872" y="5309"/>
                    </a:cubicBezTo>
                    <a:cubicBezTo>
                      <a:pt x="5894" y="8264"/>
                      <a:pt x="6948" y="12014"/>
                      <a:pt x="10663" y="13552"/>
                    </a:cubicBezTo>
                    <a:cubicBezTo>
                      <a:pt x="10715" y="13587"/>
                      <a:pt x="10733" y="13656"/>
                      <a:pt x="10733" y="13725"/>
                    </a:cubicBezTo>
                    <a:cubicBezTo>
                      <a:pt x="10007" y="15522"/>
                      <a:pt x="11579" y="15401"/>
                      <a:pt x="12478" y="15660"/>
                    </a:cubicBezTo>
                    <a:cubicBezTo>
                      <a:pt x="14932" y="16334"/>
                      <a:pt x="17420" y="16801"/>
                      <a:pt x="19961" y="17043"/>
                    </a:cubicBezTo>
                    <a:cubicBezTo>
                      <a:pt x="20276" y="17079"/>
                      <a:pt x="20618" y="17227"/>
                      <a:pt x="20904" y="17227"/>
                    </a:cubicBezTo>
                    <a:cubicBezTo>
                      <a:pt x="21167" y="17227"/>
                      <a:pt x="21382" y="17101"/>
                      <a:pt x="21482" y="16645"/>
                    </a:cubicBezTo>
                    <a:cubicBezTo>
                      <a:pt x="21672" y="15816"/>
                      <a:pt x="20842" y="15626"/>
                      <a:pt x="20306" y="15280"/>
                    </a:cubicBezTo>
                    <a:cubicBezTo>
                      <a:pt x="18129" y="13932"/>
                      <a:pt x="15502" y="14347"/>
                      <a:pt x="13204" y="13448"/>
                    </a:cubicBezTo>
                    <a:cubicBezTo>
                      <a:pt x="13103" y="13410"/>
                      <a:pt x="12986" y="13400"/>
                      <a:pt x="12863" y="13400"/>
                    </a:cubicBezTo>
                    <a:cubicBezTo>
                      <a:pt x="12726" y="13400"/>
                      <a:pt x="12582" y="13412"/>
                      <a:pt x="12448" y="13412"/>
                    </a:cubicBezTo>
                    <a:cubicBezTo>
                      <a:pt x="12162" y="13412"/>
                      <a:pt x="11919" y="13355"/>
                      <a:pt x="11873" y="12999"/>
                    </a:cubicBezTo>
                    <a:cubicBezTo>
                      <a:pt x="11769" y="12221"/>
                      <a:pt x="11614" y="11288"/>
                      <a:pt x="12409" y="10666"/>
                    </a:cubicBezTo>
                    <a:cubicBezTo>
                      <a:pt x="12979" y="10199"/>
                      <a:pt x="12806" y="9836"/>
                      <a:pt x="12478" y="9249"/>
                    </a:cubicBezTo>
                    <a:cubicBezTo>
                      <a:pt x="11908" y="8195"/>
                      <a:pt x="10352" y="8558"/>
                      <a:pt x="10076" y="7849"/>
                    </a:cubicBezTo>
                    <a:cubicBezTo>
                      <a:pt x="9542" y="6419"/>
                      <a:pt x="8354" y="5659"/>
                      <a:pt x="7491" y="4592"/>
                    </a:cubicBezTo>
                    <a:lnTo>
                      <a:pt x="7491" y="4592"/>
                    </a:lnTo>
                    <a:cubicBezTo>
                      <a:pt x="6993" y="4179"/>
                      <a:pt x="6512" y="3733"/>
                      <a:pt x="5980" y="3339"/>
                    </a:cubicBezTo>
                    <a:cubicBezTo>
                      <a:pt x="4563" y="2285"/>
                      <a:pt x="3682" y="522"/>
                      <a:pt x="1763" y="72"/>
                    </a:cubicBezTo>
                    <a:cubicBezTo>
                      <a:pt x="1567" y="28"/>
                      <a:pt x="1383" y="0"/>
                      <a:pt x="121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07;p18">
                <a:extLst>
                  <a:ext uri="{FF2B5EF4-FFF2-40B4-BE49-F238E27FC236}">
                    <a16:creationId xmlns:a16="http://schemas.microsoft.com/office/drawing/2014/main" id="{852FF22B-D214-ED9E-149A-3B842AF75398}"/>
                  </a:ext>
                </a:extLst>
              </p:cNvPr>
              <p:cNvSpPr/>
              <p:nvPr/>
            </p:nvSpPr>
            <p:spPr>
              <a:xfrm>
                <a:off x="4388700" y="3530600"/>
                <a:ext cx="227275" cy="395425"/>
              </a:xfrm>
              <a:custGeom>
                <a:avLst/>
                <a:gdLst/>
                <a:ahLst/>
                <a:cxnLst/>
                <a:rect l="l" t="t" r="r" b="b"/>
                <a:pathLst>
                  <a:path w="9091" h="15817" extrusionOk="0">
                    <a:moveTo>
                      <a:pt x="7622" y="0"/>
                    </a:moveTo>
                    <a:cubicBezTo>
                      <a:pt x="7155" y="0"/>
                      <a:pt x="6965" y="363"/>
                      <a:pt x="6740" y="761"/>
                    </a:cubicBezTo>
                    <a:cubicBezTo>
                      <a:pt x="5963" y="2212"/>
                      <a:pt x="5323" y="3802"/>
                      <a:pt x="3405" y="4200"/>
                    </a:cubicBezTo>
                    <a:cubicBezTo>
                      <a:pt x="2645" y="4338"/>
                      <a:pt x="2247" y="4891"/>
                      <a:pt x="2109" y="5738"/>
                    </a:cubicBezTo>
                    <a:cubicBezTo>
                      <a:pt x="1781" y="7587"/>
                      <a:pt x="1971" y="9471"/>
                      <a:pt x="917" y="11285"/>
                    </a:cubicBezTo>
                    <a:cubicBezTo>
                      <a:pt x="1" y="12910"/>
                      <a:pt x="1660" y="15813"/>
                      <a:pt x="3077" y="15813"/>
                    </a:cubicBezTo>
                    <a:cubicBezTo>
                      <a:pt x="3125" y="15815"/>
                      <a:pt x="3172" y="15816"/>
                      <a:pt x="3219" y="15816"/>
                    </a:cubicBezTo>
                    <a:cubicBezTo>
                      <a:pt x="4640" y="15816"/>
                      <a:pt x="5279" y="14808"/>
                      <a:pt x="5496" y="13670"/>
                    </a:cubicBezTo>
                    <a:cubicBezTo>
                      <a:pt x="6049" y="11095"/>
                      <a:pt x="7034" y="8676"/>
                      <a:pt x="8002" y="6256"/>
                    </a:cubicBezTo>
                    <a:cubicBezTo>
                      <a:pt x="8745" y="4373"/>
                      <a:pt x="9091" y="2645"/>
                      <a:pt x="8192" y="778"/>
                    </a:cubicBezTo>
                    <a:cubicBezTo>
                      <a:pt x="8054" y="467"/>
                      <a:pt x="8106" y="18"/>
                      <a:pt x="762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08;p18">
                <a:extLst>
                  <a:ext uri="{FF2B5EF4-FFF2-40B4-BE49-F238E27FC236}">
                    <a16:creationId xmlns:a16="http://schemas.microsoft.com/office/drawing/2014/main" id="{113BC5B8-B79A-1B8C-30E0-1B2A8EA21A99}"/>
                  </a:ext>
                </a:extLst>
              </p:cNvPr>
              <p:cNvSpPr/>
              <p:nvPr/>
            </p:nvSpPr>
            <p:spPr>
              <a:xfrm>
                <a:off x="6438300" y="1893850"/>
                <a:ext cx="267450" cy="418275"/>
              </a:xfrm>
              <a:custGeom>
                <a:avLst/>
                <a:gdLst/>
                <a:ahLst/>
                <a:cxnLst/>
                <a:rect l="l" t="t" r="r" b="b"/>
                <a:pathLst>
                  <a:path w="10698" h="16731" extrusionOk="0">
                    <a:moveTo>
                      <a:pt x="4909" y="1"/>
                    </a:moveTo>
                    <a:cubicBezTo>
                      <a:pt x="4667" y="1"/>
                      <a:pt x="4504" y="61"/>
                      <a:pt x="4562" y="216"/>
                    </a:cubicBezTo>
                    <a:cubicBezTo>
                      <a:pt x="5064" y="1633"/>
                      <a:pt x="3992" y="3465"/>
                      <a:pt x="5444" y="4502"/>
                    </a:cubicBezTo>
                    <a:cubicBezTo>
                      <a:pt x="6654" y="5366"/>
                      <a:pt x="6515" y="6627"/>
                      <a:pt x="6913" y="7647"/>
                    </a:cubicBezTo>
                    <a:cubicBezTo>
                      <a:pt x="6804" y="8207"/>
                      <a:pt x="6835" y="9062"/>
                      <a:pt x="6426" y="9062"/>
                    </a:cubicBezTo>
                    <a:cubicBezTo>
                      <a:pt x="6380" y="9062"/>
                      <a:pt x="6330" y="9052"/>
                      <a:pt x="6273" y="9029"/>
                    </a:cubicBezTo>
                    <a:cubicBezTo>
                      <a:pt x="6019" y="8928"/>
                      <a:pt x="5817" y="8884"/>
                      <a:pt x="5657" y="8884"/>
                    </a:cubicBezTo>
                    <a:cubicBezTo>
                      <a:pt x="5131" y="8884"/>
                      <a:pt x="5047" y="9360"/>
                      <a:pt x="4995" y="9876"/>
                    </a:cubicBezTo>
                    <a:cubicBezTo>
                      <a:pt x="4925" y="10533"/>
                      <a:pt x="4614" y="10757"/>
                      <a:pt x="4044" y="10896"/>
                    </a:cubicBezTo>
                    <a:cubicBezTo>
                      <a:pt x="726" y="11673"/>
                      <a:pt x="0" y="13229"/>
                      <a:pt x="1659" y="16028"/>
                    </a:cubicBezTo>
                    <a:cubicBezTo>
                      <a:pt x="1834" y="16314"/>
                      <a:pt x="1935" y="16730"/>
                      <a:pt x="2351" y="16730"/>
                    </a:cubicBezTo>
                    <a:cubicBezTo>
                      <a:pt x="2389" y="16730"/>
                      <a:pt x="2429" y="16727"/>
                      <a:pt x="2471" y="16720"/>
                    </a:cubicBezTo>
                    <a:cubicBezTo>
                      <a:pt x="3007" y="16633"/>
                      <a:pt x="3197" y="16236"/>
                      <a:pt x="3301" y="15752"/>
                    </a:cubicBezTo>
                    <a:cubicBezTo>
                      <a:pt x="3405" y="15251"/>
                      <a:pt x="3301" y="14784"/>
                      <a:pt x="4009" y="14542"/>
                    </a:cubicBezTo>
                    <a:cubicBezTo>
                      <a:pt x="5651" y="13955"/>
                      <a:pt x="7241" y="13194"/>
                      <a:pt x="8866" y="12555"/>
                    </a:cubicBezTo>
                    <a:cubicBezTo>
                      <a:pt x="9298" y="12399"/>
                      <a:pt x="9643" y="12261"/>
                      <a:pt x="9799" y="11829"/>
                    </a:cubicBezTo>
                    <a:cubicBezTo>
                      <a:pt x="10300" y="10308"/>
                      <a:pt x="8866" y="5746"/>
                      <a:pt x="7604" y="4709"/>
                    </a:cubicBezTo>
                    <a:cubicBezTo>
                      <a:pt x="7397" y="4536"/>
                      <a:pt x="6809" y="4571"/>
                      <a:pt x="7016" y="4139"/>
                    </a:cubicBezTo>
                    <a:cubicBezTo>
                      <a:pt x="7082" y="4008"/>
                      <a:pt x="7166" y="3963"/>
                      <a:pt x="7262" y="3963"/>
                    </a:cubicBezTo>
                    <a:cubicBezTo>
                      <a:pt x="7468" y="3963"/>
                      <a:pt x="7725" y="4173"/>
                      <a:pt x="7950" y="4173"/>
                    </a:cubicBezTo>
                    <a:cubicBezTo>
                      <a:pt x="7979" y="4174"/>
                      <a:pt x="8009" y="4175"/>
                      <a:pt x="8039" y="4175"/>
                    </a:cubicBezTo>
                    <a:cubicBezTo>
                      <a:pt x="9008" y="4175"/>
                      <a:pt x="9913" y="3634"/>
                      <a:pt x="10265" y="2946"/>
                    </a:cubicBezTo>
                    <a:cubicBezTo>
                      <a:pt x="10697" y="2117"/>
                      <a:pt x="9695" y="1667"/>
                      <a:pt x="8987" y="1581"/>
                    </a:cubicBezTo>
                    <a:cubicBezTo>
                      <a:pt x="7811" y="1443"/>
                      <a:pt x="6930" y="786"/>
                      <a:pt x="5962" y="250"/>
                    </a:cubicBezTo>
                    <a:cubicBezTo>
                      <a:pt x="5704" y="111"/>
                      <a:pt x="5235" y="1"/>
                      <a:pt x="490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09;p18">
                <a:extLst>
                  <a:ext uri="{FF2B5EF4-FFF2-40B4-BE49-F238E27FC236}">
                    <a16:creationId xmlns:a16="http://schemas.microsoft.com/office/drawing/2014/main" id="{41FB34FD-9C33-242B-7732-B70B21A79578}"/>
                  </a:ext>
                </a:extLst>
              </p:cNvPr>
              <p:cNvSpPr/>
              <p:nvPr/>
            </p:nvSpPr>
            <p:spPr>
              <a:xfrm>
                <a:off x="6901875" y="4220725"/>
                <a:ext cx="468775" cy="354550"/>
              </a:xfrm>
              <a:custGeom>
                <a:avLst/>
                <a:gdLst/>
                <a:ahLst/>
                <a:cxnLst/>
                <a:rect l="l" t="t" r="r" b="b"/>
                <a:pathLst>
                  <a:path w="18751" h="14182" extrusionOk="0">
                    <a:moveTo>
                      <a:pt x="15666" y="0"/>
                    </a:moveTo>
                    <a:cubicBezTo>
                      <a:pt x="15588" y="0"/>
                      <a:pt x="15504" y="9"/>
                      <a:pt x="15415" y="28"/>
                    </a:cubicBezTo>
                    <a:cubicBezTo>
                      <a:pt x="14690" y="184"/>
                      <a:pt x="14759" y="772"/>
                      <a:pt x="14897" y="1290"/>
                    </a:cubicBezTo>
                    <a:cubicBezTo>
                      <a:pt x="15294" y="2845"/>
                      <a:pt x="14880" y="4038"/>
                      <a:pt x="13463" y="4850"/>
                    </a:cubicBezTo>
                    <a:cubicBezTo>
                      <a:pt x="13013" y="5109"/>
                      <a:pt x="12823" y="5472"/>
                      <a:pt x="13065" y="5991"/>
                    </a:cubicBezTo>
                    <a:cubicBezTo>
                      <a:pt x="13324" y="6578"/>
                      <a:pt x="12823" y="6803"/>
                      <a:pt x="12512" y="7097"/>
                    </a:cubicBezTo>
                    <a:cubicBezTo>
                      <a:pt x="12410" y="7191"/>
                      <a:pt x="12303" y="7233"/>
                      <a:pt x="12200" y="7233"/>
                    </a:cubicBezTo>
                    <a:cubicBezTo>
                      <a:pt x="12041" y="7233"/>
                      <a:pt x="11891" y="7133"/>
                      <a:pt x="11786" y="6976"/>
                    </a:cubicBezTo>
                    <a:cubicBezTo>
                      <a:pt x="11531" y="6610"/>
                      <a:pt x="11284" y="6477"/>
                      <a:pt x="11039" y="6477"/>
                    </a:cubicBezTo>
                    <a:cubicBezTo>
                      <a:pt x="10705" y="6477"/>
                      <a:pt x="10373" y="6726"/>
                      <a:pt x="10024" y="6976"/>
                    </a:cubicBezTo>
                    <a:cubicBezTo>
                      <a:pt x="8797" y="7891"/>
                      <a:pt x="7811" y="9188"/>
                      <a:pt x="6308" y="9637"/>
                    </a:cubicBezTo>
                    <a:cubicBezTo>
                      <a:pt x="4303" y="10242"/>
                      <a:pt x="2696" y="11572"/>
                      <a:pt x="812" y="12385"/>
                    </a:cubicBezTo>
                    <a:cubicBezTo>
                      <a:pt x="242" y="12627"/>
                      <a:pt x="0" y="13214"/>
                      <a:pt x="692" y="13577"/>
                    </a:cubicBezTo>
                    <a:cubicBezTo>
                      <a:pt x="1262" y="13888"/>
                      <a:pt x="1936" y="13992"/>
                      <a:pt x="2610" y="14182"/>
                    </a:cubicBezTo>
                    <a:cubicBezTo>
                      <a:pt x="3819" y="13854"/>
                      <a:pt x="4943" y="13249"/>
                      <a:pt x="5893" y="12436"/>
                    </a:cubicBezTo>
                    <a:cubicBezTo>
                      <a:pt x="7829" y="10743"/>
                      <a:pt x="10144" y="9447"/>
                      <a:pt x="12357" y="8496"/>
                    </a:cubicBezTo>
                    <a:cubicBezTo>
                      <a:pt x="14396" y="7615"/>
                      <a:pt x="15847" y="6042"/>
                      <a:pt x="17817" y="5213"/>
                    </a:cubicBezTo>
                    <a:cubicBezTo>
                      <a:pt x="18301" y="4988"/>
                      <a:pt x="18751" y="4452"/>
                      <a:pt x="18612" y="3848"/>
                    </a:cubicBezTo>
                    <a:cubicBezTo>
                      <a:pt x="18539" y="3538"/>
                      <a:pt x="18402" y="3442"/>
                      <a:pt x="18239" y="3442"/>
                    </a:cubicBezTo>
                    <a:cubicBezTo>
                      <a:pt x="18019" y="3442"/>
                      <a:pt x="17752" y="3615"/>
                      <a:pt x="17524" y="3675"/>
                    </a:cubicBezTo>
                    <a:cubicBezTo>
                      <a:pt x="17487" y="3682"/>
                      <a:pt x="17451" y="3686"/>
                      <a:pt x="17417" y="3686"/>
                    </a:cubicBezTo>
                    <a:cubicBezTo>
                      <a:pt x="17207" y="3686"/>
                      <a:pt x="17050" y="3554"/>
                      <a:pt x="17109" y="3346"/>
                    </a:cubicBezTo>
                    <a:cubicBezTo>
                      <a:pt x="17385" y="2431"/>
                      <a:pt x="16625" y="1791"/>
                      <a:pt x="16556" y="962"/>
                    </a:cubicBezTo>
                    <a:cubicBezTo>
                      <a:pt x="16526" y="461"/>
                      <a:pt x="16229" y="0"/>
                      <a:pt x="156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10;p18">
                <a:extLst>
                  <a:ext uri="{FF2B5EF4-FFF2-40B4-BE49-F238E27FC236}">
                    <a16:creationId xmlns:a16="http://schemas.microsoft.com/office/drawing/2014/main" id="{20DA2E63-C544-3F7B-A0D1-39C5CA130B66}"/>
                  </a:ext>
                </a:extLst>
              </p:cNvPr>
              <p:cNvSpPr/>
              <p:nvPr/>
            </p:nvSpPr>
            <p:spPr>
              <a:xfrm>
                <a:off x="6306100" y="2654825"/>
                <a:ext cx="232875" cy="385425"/>
              </a:xfrm>
              <a:custGeom>
                <a:avLst/>
                <a:gdLst/>
                <a:ahLst/>
                <a:cxnLst/>
                <a:rect l="l" t="t" r="r" b="b"/>
                <a:pathLst>
                  <a:path w="9315" h="15417" extrusionOk="0">
                    <a:moveTo>
                      <a:pt x="6907" y="9941"/>
                    </a:moveTo>
                    <a:cubicBezTo>
                      <a:pt x="6738" y="10523"/>
                      <a:pt x="6645" y="11167"/>
                      <a:pt x="5910" y="11304"/>
                    </a:cubicBezTo>
                    <a:cubicBezTo>
                      <a:pt x="5905" y="11305"/>
                      <a:pt x="5899" y="11305"/>
                      <a:pt x="5892" y="11305"/>
                    </a:cubicBezTo>
                    <a:cubicBezTo>
                      <a:pt x="5767" y="11305"/>
                      <a:pt x="5547" y="11146"/>
                      <a:pt x="5547" y="11097"/>
                    </a:cubicBezTo>
                    <a:cubicBezTo>
                      <a:pt x="5616" y="10270"/>
                      <a:pt x="6304" y="10147"/>
                      <a:pt x="6907" y="9941"/>
                    </a:cubicBezTo>
                    <a:close/>
                    <a:moveTo>
                      <a:pt x="2345" y="1"/>
                    </a:moveTo>
                    <a:cubicBezTo>
                      <a:pt x="2049" y="1"/>
                      <a:pt x="1708" y="93"/>
                      <a:pt x="1419" y="93"/>
                    </a:cubicBezTo>
                    <a:cubicBezTo>
                      <a:pt x="1383" y="93"/>
                      <a:pt x="1348" y="92"/>
                      <a:pt x="1313" y="88"/>
                    </a:cubicBezTo>
                    <a:cubicBezTo>
                      <a:pt x="1306" y="88"/>
                      <a:pt x="1299" y="88"/>
                      <a:pt x="1292" y="88"/>
                    </a:cubicBezTo>
                    <a:cubicBezTo>
                      <a:pt x="885" y="88"/>
                      <a:pt x="504" y="561"/>
                      <a:pt x="639" y="883"/>
                    </a:cubicBezTo>
                    <a:cubicBezTo>
                      <a:pt x="1244" y="2283"/>
                      <a:pt x="0" y="3977"/>
                      <a:pt x="1348" y="5273"/>
                    </a:cubicBezTo>
                    <a:cubicBezTo>
                      <a:pt x="1538" y="5446"/>
                      <a:pt x="1383" y="5964"/>
                      <a:pt x="1538" y="6241"/>
                    </a:cubicBezTo>
                    <a:cubicBezTo>
                      <a:pt x="1851" y="6738"/>
                      <a:pt x="1941" y="7889"/>
                      <a:pt x="2501" y="7889"/>
                    </a:cubicBezTo>
                    <a:cubicBezTo>
                      <a:pt x="2623" y="7889"/>
                      <a:pt x="2766" y="7836"/>
                      <a:pt x="2938" y="7710"/>
                    </a:cubicBezTo>
                    <a:cubicBezTo>
                      <a:pt x="3345" y="7411"/>
                      <a:pt x="3664" y="7306"/>
                      <a:pt x="3951" y="7306"/>
                    </a:cubicBezTo>
                    <a:cubicBezTo>
                      <a:pt x="4345" y="7306"/>
                      <a:pt x="4678" y="7505"/>
                      <a:pt x="5098" y="7675"/>
                    </a:cubicBezTo>
                    <a:cubicBezTo>
                      <a:pt x="5375" y="7796"/>
                      <a:pt x="5651" y="7848"/>
                      <a:pt x="5668" y="8176"/>
                    </a:cubicBezTo>
                    <a:cubicBezTo>
                      <a:pt x="5668" y="8297"/>
                      <a:pt x="5547" y="8401"/>
                      <a:pt x="5478" y="8504"/>
                    </a:cubicBezTo>
                    <a:cubicBezTo>
                      <a:pt x="5288" y="8384"/>
                      <a:pt x="5098" y="8263"/>
                      <a:pt x="4908" y="8107"/>
                    </a:cubicBezTo>
                    <a:cubicBezTo>
                      <a:pt x="4670" y="7869"/>
                      <a:pt x="4349" y="7740"/>
                      <a:pt x="4020" y="7740"/>
                    </a:cubicBezTo>
                    <a:cubicBezTo>
                      <a:pt x="3895" y="7740"/>
                      <a:pt x="3770" y="7758"/>
                      <a:pt x="3646" y="7796"/>
                    </a:cubicBezTo>
                    <a:cubicBezTo>
                      <a:pt x="3059" y="7951"/>
                      <a:pt x="3284" y="8470"/>
                      <a:pt x="3249" y="8850"/>
                    </a:cubicBezTo>
                    <a:cubicBezTo>
                      <a:pt x="3180" y="10008"/>
                      <a:pt x="4701" y="11270"/>
                      <a:pt x="4580" y="11408"/>
                    </a:cubicBezTo>
                    <a:cubicBezTo>
                      <a:pt x="3042" y="13170"/>
                      <a:pt x="4251" y="13205"/>
                      <a:pt x="5599" y="13758"/>
                    </a:cubicBezTo>
                    <a:cubicBezTo>
                      <a:pt x="6014" y="13948"/>
                      <a:pt x="6429" y="15244"/>
                      <a:pt x="7379" y="15400"/>
                    </a:cubicBezTo>
                    <a:cubicBezTo>
                      <a:pt x="7454" y="15411"/>
                      <a:pt x="7523" y="15417"/>
                      <a:pt x="7586" y="15417"/>
                    </a:cubicBezTo>
                    <a:cubicBezTo>
                      <a:pt x="8462" y="15417"/>
                      <a:pt x="8316" y="14362"/>
                      <a:pt x="8606" y="13879"/>
                    </a:cubicBezTo>
                    <a:cubicBezTo>
                      <a:pt x="9315" y="12687"/>
                      <a:pt x="8554" y="11529"/>
                      <a:pt x="8105" y="10423"/>
                    </a:cubicBezTo>
                    <a:cubicBezTo>
                      <a:pt x="7967" y="10058"/>
                      <a:pt x="7709" y="9812"/>
                      <a:pt x="7353" y="9812"/>
                    </a:cubicBezTo>
                    <a:cubicBezTo>
                      <a:pt x="7222" y="9812"/>
                      <a:pt x="7078" y="9845"/>
                      <a:pt x="6922" y="9917"/>
                    </a:cubicBezTo>
                    <a:lnTo>
                      <a:pt x="6922" y="9917"/>
                    </a:lnTo>
                    <a:cubicBezTo>
                      <a:pt x="7290" y="9072"/>
                      <a:pt x="8114" y="7913"/>
                      <a:pt x="7103" y="7433"/>
                    </a:cubicBezTo>
                    <a:cubicBezTo>
                      <a:pt x="5789" y="6828"/>
                      <a:pt x="5530" y="5048"/>
                      <a:pt x="3854" y="4927"/>
                    </a:cubicBezTo>
                    <a:cubicBezTo>
                      <a:pt x="3335" y="4893"/>
                      <a:pt x="2886" y="4167"/>
                      <a:pt x="3318" y="3424"/>
                    </a:cubicBezTo>
                    <a:cubicBezTo>
                      <a:pt x="3975" y="2318"/>
                      <a:pt x="3353" y="1298"/>
                      <a:pt x="2955" y="348"/>
                    </a:cubicBezTo>
                    <a:cubicBezTo>
                      <a:pt x="2833" y="73"/>
                      <a:pt x="2607" y="1"/>
                      <a:pt x="234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11;p18">
                <a:extLst>
                  <a:ext uri="{FF2B5EF4-FFF2-40B4-BE49-F238E27FC236}">
                    <a16:creationId xmlns:a16="http://schemas.microsoft.com/office/drawing/2014/main" id="{7D8A7E82-F91C-BE2F-33A1-296CBAAEFAB6}"/>
                  </a:ext>
                </a:extLst>
              </p:cNvPr>
              <p:cNvSpPr/>
              <p:nvPr/>
            </p:nvSpPr>
            <p:spPr>
              <a:xfrm>
                <a:off x="6139750" y="3178550"/>
                <a:ext cx="185375" cy="227425"/>
              </a:xfrm>
              <a:custGeom>
                <a:avLst/>
                <a:gdLst/>
                <a:ahLst/>
                <a:cxnLst/>
                <a:rect l="l" t="t" r="r" b="b"/>
                <a:pathLst>
                  <a:path w="7415" h="9097" extrusionOk="0">
                    <a:moveTo>
                      <a:pt x="6576" y="0"/>
                    </a:moveTo>
                    <a:cubicBezTo>
                      <a:pt x="6440" y="0"/>
                      <a:pt x="6314" y="46"/>
                      <a:pt x="6222" y="154"/>
                    </a:cubicBezTo>
                    <a:cubicBezTo>
                      <a:pt x="5928" y="483"/>
                      <a:pt x="5611" y="592"/>
                      <a:pt x="5290" y="592"/>
                    </a:cubicBezTo>
                    <a:cubicBezTo>
                      <a:pt x="4988" y="592"/>
                      <a:pt x="4683" y="496"/>
                      <a:pt x="4390" y="396"/>
                    </a:cubicBezTo>
                    <a:cubicBezTo>
                      <a:pt x="3964" y="242"/>
                      <a:pt x="3597" y="173"/>
                      <a:pt x="3279" y="173"/>
                    </a:cubicBezTo>
                    <a:cubicBezTo>
                      <a:pt x="1986" y="173"/>
                      <a:pt x="1492" y="1318"/>
                      <a:pt x="1020" y="2608"/>
                    </a:cubicBezTo>
                    <a:cubicBezTo>
                      <a:pt x="364" y="4353"/>
                      <a:pt x="1" y="6064"/>
                      <a:pt x="796" y="7360"/>
                    </a:cubicBezTo>
                    <a:cubicBezTo>
                      <a:pt x="847" y="8362"/>
                      <a:pt x="761" y="8984"/>
                      <a:pt x="1470" y="9088"/>
                    </a:cubicBezTo>
                    <a:cubicBezTo>
                      <a:pt x="1519" y="9094"/>
                      <a:pt x="1568" y="9097"/>
                      <a:pt x="1614" y="9097"/>
                    </a:cubicBezTo>
                    <a:cubicBezTo>
                      <a:pt x="2117" y="9097"/>
                      <a:pt x="2435" y="8762"/>
                      <a:pt x="2593" y="8224"/>
                    </a:cubicBezTo>
                    <a:cubicBezTo>
                      <a:pt x="2634" y="8075"/>
                      <a:pt x="2578" y="7743"/>
                      <a:pt x="2746" y="7743"/>
                    </a:cubicBezTo>
                    <a:cubicBezTo>
                      <a:pt x="2792" y="7743"/>
                      <a:pt x="2854" y="7768"/>
                      <a:pt x="2938" y="7827"/>
                    </a:cubicBezTo>
                    <a:cubicBezTo>
                      <a:pt x="3173" y="7995"/>
                      <a:pt x="3380" y="8062"/>
                      <a:pt x="3567" y="8062"/>
                    </a:cubicBezTo>
                    <a:cubicBezTo>
                      <a:pt x="4013" y="8062"/>
                      <a:pt x="4340" y="7677"/>
                      <a:pt x="4632" y="7360"/>
                    </a:cubicBezTo>
                    <a:cubicBezTo>
                      <a:pt x="5116" y="6842"/>
                      <a:pt x="4563" y="6358"/>
                      <a:pt x="4373" y="5839"/>
                    </a:cubicBezTo>
                    <a:cubicBezTo>
                      <a:pt x="4183" y="5321"/>
                      <a:pt x="3491" y="4750"/>
                      <a:pt x="4442" y="4249"/>
                    </a:cubicBezTo>
                    <a:cubicBezTo>
                      <a:pt x="4943" y="3990"/>
                      <a:pt x="5790" y="3852"/>
                      <a:pt x="5427" y="3057"/>
                    </a:cubicBezTo>
                    <a:cubicBezTo>
                      <a:pt x="5274" y="2713"/>
                      <a:pt x="5030" y="2616"/>
                      <a:pt x="4752" y="2616"/>
                    </a:cubicBezTo>
                    <a:cubicBezTo>
                      <a:pt x="4400" y="2616"/>
                      <a:pt x="3994" y="2771"/>
                      <a:pt x="3647" y="2780"/>
                    </a:cubicBezTo>
                    <a:cubicBezTo>
                      <a:pt x="3388" y="2815"/>
                      <a:pt x="3129" y="2850"/>
                      <a:pt x="2887" y="2919"/>
                    </a:cubicBezTo>
                    <a:cubicBezTo>
                      <a:pt x="2887" y="2746"/>
                      <a:pt x="2800" y="2487"/>
                      <a:pt x="2887" y="2435"/>
                    </a:cubicBezTo>
                    <a:cubicBezTo>
                      <a:pt x="3111" y="2262"/>
                      <a:pt x="3405" y="2037"/>
                      <a:pt x="3664" y="2037"/>
                    </a:cubicBezTo>
                    <a:cubicBezTo>
                      <a:pt x="4321" y="2055"/>
                      <a:pt x="4995" y="2262"/>
                      <a:pt x="5634" y="2262"/>
                    </a:cubicBezTo>
                    <a:cubicBezTo>
                      <a:pt x="6481" y="2262"/>
                      <a:pt x="6861" y="1553"/>
                      <a:pt x="7242" y="931"/>
                    </a:cubicBezTo>
                    <a:cubicBezTo>
                      <a:pt x="7414" y="689"/>
                      <a:pt x="7328" y="344"/>
                      <a:pt x="7086" y="188"/>
                    </a:cubicBezTo>
                    <a:cubicBezTo>
                      <a:pt x="6932" y="73"/>
                      <a:pt x="6746" y="0"/>
                      <a:pt x="657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12;p18">
                <a:extLst>
                  <a:ext uri="{FF2B5EF4-FFF2-40B4-BE49-F238E27FC236}">
                    <a16:creationId xmlns:a16="http://schemas.microsoft.com/office/drawing/2014/main" id="{88C112D5-811F-FE28-65C6-C0A4ADB8BD52}"/>
                  </a:ext>
                </a:extLst>
              </p:cNvPr>
              <p:cNvSpPr/>
              <p:nvPr/>
            </p:nvSpPr>
            <p:spPr>
              <a:xfrm>
                <a:off x="4320000" y="1079225"/>
                <a:ext cx="260125" cy="163000"/>
              </a:xfrm>
              <a:custGeom>
                <a:avLst/>
                <a:gdLst/>
                <a:ahLst/>
                <a:cxnLst/>
                <a:rect l="l" t="t" r="r" b="b"/>
                <a:pathLst>
                  <a:path w="10405" h="6520" extrusionOk="0">
                    <a:moveTo>
                      <a:pt x="8970" y="1"/>
                    </a:moveTo>
                    <a:cubicBezTo>
                      <a:pt x="6620" y="778"/>
                      <a:pt x="3786" y="294"/>
                      <a:pt x="1764" y="2576"/>
                    </a:cubicBezTo>
                    <a:cubicBezTo>
                      <a:pt x="502" y="3993"/>
                      <a:pt x="1" y="5410"/>
                      <a:pt x="1038" y="5876"/>
                    </a:cubicBezTo>
                    <a:cubicBezTo>
                      <a:pt x="2057" y="6274"/>
                      <a:pt x="3146" y="6499"/>
                      <a:pt x="4252" y="6516"/>
                    </a:cubicBezTo>
                    <a:cubicBezTo>
                      <a:pt x="4303" y="6518"/>
                      <a:pt x="4355" y="6520"/>
                      <a:pt x="4406" y="6520"/>
                    </a:cubicBezTo>
                    <a:cubicBezTo>
                      <a:pt x="4717" y="6520"/>
                      <a:pt x="5012" y="6455"/>
                      <a:pt x="5116" y="6084"/>
                    </a:cubicBezTo>
                    <a:cubicBezTo>
                      <a:pt x="5237" y="5652"/>
                      <a:pt x="4892" y="5479"/>
                      <a:pt x="4563" y="5323"/>
                    </a:cubicBezTo>
                    <a:cubicBezTo>
                      <a:pt x="3094" y="4598"/>
                      <a:pt x="3630" y="3924"/>
                      <a:pt x="4598" y="3198"/>
                    </a:cubicBezTo>
                    <a:cubicBezTo>
                      <a:pt x="5980" y="2144"/>
                      <a:pt x="7726" y="2126"/>
                      <a:pt x="9264" y="1487"/>
                    </a:cubicBezTo>
                    <a:cubicBezTo>
                      <a:pt x="9696" y="1331"/>
                      <a:pt x="10404" y="1556"/>
                      <a:pt x="10352" y="796"/>
                    </a:cubicBezTo>
                    <a:cubicBezTo>
                      <a:pt x="10301" y="35"/>
                      <a:pt x="9627" y="70"/>
                      <a:pt x="89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13;p18">
                <a:extLst>
                  <a:ext uri="{FF2B5EF4-FFF2-40B4-BE49-F238E27FC236}">
                    <a16:creationId xmlns:a16="http://schemas.microsoft.com/office/drawing/2014/main" id="{CED5EF1D-DFC1-509E-6B55-14D0FBA9DAE8}"/>
                  </a:ext>
                </a:extLst>
              </p:cNvPr>
              <p:cNvSpPr/>
              <p:nvPr/>
            </p:nvSpPr>
            <p:spPr>
              <a:xfrm>
                <a:off x="3605850" y="1017225"/>
                <a:ext cx="246275" cy="88775"/>
              </a:xfrm>
              <a:custGeom>
                <a:avLst/>
                <a:gdLst/>
                <a:ahLst/>
                <a:cxnLst/>
                <a:rect l="l" t="t" r="r" b="b"/>
                <a:pathLst>
                  <a:path w="9851" h="3551" extrusionOk="0">
                    <a:moveTo>
                      <a:pt x="3896" y="1"/>
                    </a:moveTo>
                    <a:cubicBezTo>
                      <a:pt x="2951" y="1"/>
                      <a:pt x="1998" y="113"/>
                      <a:pt x="1055" y="130"/>
                    </a:cubicBezTo>
                    <a:cubicBezTo>
                      <a:pt x="674" y="130"/>
                      <a:pt x="260" y="217"/>
                      <a:pt x="121" y="649"/>
                    </a:cubicBezTo>
                    <a:cubicBezTo>
                      <a:pt x="0" y="1046"/>
                      <a:pt x="173" y="1461"/>
                      <a:pt x="536" y="1651"/>
                    </a:cubicBezTo>
                    <a:cubicBezTo>
                      <a:pt x="1487" y="2256"/>
                      <a:pt x="2489" y="2792"/>
                      <a:pt x="3474" y="3345"/>
                    </a:cubicBezTo>
                    <a:cubicBezTo>
                      <a:pt x="3715" y="3472"/>
                      <a:pt x="3939" y="3551"/>
                      <a:pt x="4149" y="3551"/>
                    </a:cubicBezTo>
                    <a:cubicBezTo>
                      <a:pt x="4450" y="3551"/>
                      <a:pt x="4723" y="3389"/>
                      <a:pt x="4978" y="2982"/>
                    </a:cubicBezTo>
                    <a:cubicBezTo>
                      <a:pt x="5203" y="2650"/>
                      <a:pt x="5511" y="2104"/>
                      <a:pt x="5931" y="2104"/>
                    </a:cubicBezTo>
                    <a:cubicBezTo>
                      <a:pt x="6058" y="2104"/>
                      <a:pt x="6195" y="2153"/>
                      <a:pt x="6343" y="2273"/>
                    </a:cubicBezTo>
                    <a:cubicBezTo>
                      <a:pt x="6982" y="2809"/>
                      <a:pt x="7673" y="2826"/>
                      <a:pt x="8365" y="2895"/>
                    </a:cubicBezTo>
                    <a:cubicBezTo>
                      <a:pt x="8588" y="2920"/>
                      <a:pt x="8869" y="3004"/>
                      <a:pt x="9118" y="3004"/>
                    </a:cubicBezTo>
                    <a:cubicBezTo>
                      <a:pt x="9390" y="3004"/>
                      <a:pt x="9623" y="2904"/>
                      <a:pt x="9695" y="2515"/>
                    </a:cubicBezTo>
                    <a:cubicBezTo>
                      <a:pt x="9851" y="1789"/>
                      <a:pt x="9142" y="1668"/>
                      <a:pt x="8641" y="1478"/>
                    </a:cubicBezTo>
                    <a:lnTo>
                      <a:pt x="6585" y="493"/>
                    </a:lnTo>
                    <a:cubicBezTo>
                      <a:pt x="5704" y="104"/>
                      <a:pt x="4803" y="1"/>
                      <a:pt x="38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14;p18">
                <a:extLst>
                  <a:ext uri="{FF2B5EF4-FFF2-40B4-BE49-F238E27FC236}">
                    <a16:creationId xmlns:a16="http://schemas.microsoft.com/office/drawing/2014/main" id="{29C2128B-1B26-1E22-1DAA-8E3E94A101C1}"/>
                  </a:ext>
                </a:extLst>
              </p:cNvPr>
              <p:cNvSpPr/>
              <p:nvPr/>
            </p:nvSpPr>
            <p:spPr>
              <a:xfrm>
                <a:off x="3161275" y="1612775"/>
                <a:ext cx="115825" cy="115825"/>
              </a:xfrm>
              <a:custGeom>
                <a:avLst/>
                <a:gdLst/>
                <a:ahLst/>
                <a:cxnLst/>
                <a:rect l="l" t="t" r="r" b="b"/>
                <a:pathLst>
                  <a:path w="4633" h="4633" extrusionOk="0">
                    <a:moveTo>
                      <a:pt x="2966" y="1"/>
                    </a:moveTo>
                    <a:cubicBezTo>
                      <a:pt x="2951" y="1"/>
                      <a:pt x="2936" y="1"/>
                      <a:pt x="2921" y="1"/>
                    </a:cubicBezTo>
                    <a:cubicBezTo>
                      <a:pt x="1729" y="36"/>
                      <a:pt x="1" y="2421"/>
                      <a:pt x="139" y="3803"/>
                    </a:cubicBezTo>
                    <a:cubicBezTo>
                      <a:pt x="139" y="4252"/>
                      <a:pt x="502" y="4615"/>
                      <a:pt x="951" y="4633"/>
                    </a:cubicBezTo>
                    <a:cubicBezTo>
                      <a:pt x="2956" y="4581"/>
                      <a:pt x="4632" y="3026"/>
                      <a:pt x="4529" y="1297"/>
                    </a:cubicBezTo>
                    <a:cubicBezTo>
                      <a:pt x="4478" y="482"/>
                      <a:pt x="3809" y="1"/>
                      <a:pt x="29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15;p18">
                <a:extLst>
                  <a:ext uri="{FF2B5EF4-FFF2-40B4-BE49-F238E27FC236}">
                    <a16:creationId xmlns:a16="http://schemas.microsoft.com/office/drawing/2014/main" id="{2A626629-4E6C-35A7-E420-0AC424D38E75}"/>
                  </a:ext>
                </a:extLst>
              </p:cNvPr>
              <p:cNvSpPr/>
              <p:nvPr/>
            </p:nvSpPr>
            <p:spPr>
              <a:xfrm>
                <a:off x="6082850" y="3458350"/>
                <a:ext cx="215350" cy="82375"/>
              </a:xfrm>
              <a:custGeom>
                <a:avLst/>
                <a:gdLst/>
                <a:ahLst/>
                <a:cxnLst/>
                <a:rect l="l" t="t" r="r" b="b"/>
                <a:pathLst>
                  <a:path w="8614" h="3295" extrusionOk="0">
                    <a:moveTo>
                      <a:pt x="8412" y="834"/>
                    </a:moveTo>
                    <a:lnTo>
                      <a:pt x="8412" y="834"/>
                    </a:lnTo>
                    <a:cubicBezTo>
                      <a:pt x="8408" y="835"/>
                      <a:pt x="8404" y="836"/>
                      <a:pt x="8401" y="837"/>
                    </a:cubicBezTo>
                    <a:lnTo>
                      <a:pt x="8401" y="837"/>
                    </a:lnTo>
                    <a:cubicBezTo>
                      <a:pt x="8399" y="842"/>
                      <a:pt x="8396" y="846"/>
                      <a:pt x="8394" y="851"/>
                    </a:cubicBezTo>
                    <a:lnTo>
                      <a:pt x="8412" y="834"/>
                    </a:lnTo>
                    <a:close/>
                    <a:moveTo>
                      <a:pt x="6441" y="1"/>
                    </a:moveTo>
                    <a:cubicBezTo>
                      <a:pt x="5426" y="1"/>
                      <a:pt x="4424" y="103"/>
                      <a:pt x="3504" y="557"/>
                    </a:cubicBezTo>
                    <a:cubicBezTo>
                      <a:pt x="3268" y="683"/>
                      <a:pt x="3156" y="756"/>
                      <a:pt x="3064" y="756"/>
                    </a:cubicBezTo>
                    <a:cubicBezTo>
                      <a:pt x="2968" y="756"/>
                      <a:pt x="2895" y="675"/>
                      <a:pt x="2726" y="488"/>
                    </a:cubicBezTo>
                    <a:cubicBezTo>
                      <a:pt x="2440" y="160"/>
                      <a:pt x="2158" y="41"/>
                      <a:pt x="1882" y="41"/>
                    </a:cubicBezTo>
                    <a:cubicBezTo>
                      <a:pt x="1373" y="41"/>
                      <a:pt x="881" y="443"/>
                      <a:pt x="410" y="678"/>
                    </a:cubicBezTo>
                    <a:cubicBezTo>
                      <a:pt x="0" y="866"/>
                      <a:pt x="164" y="1612"/>
                      <a:pt x="452" y="1612"/>
                    </a:cubicBezTo>
                    <a:cubicBezTo>
                      <a:pt x="455" y="1612"/>
                      <a:pt x="459" y="1612"/>
                      <a:pt x="462" y="1612"/>
                    </a:cubicBezTo>
                    <a:cubicBezTo>
                      <a:pt x="518" y="1607"/>
                      <a:pt x="572" y="1605"/>
                      <a:pt x="625" y="1605"/>
                    </a:cubicBezTo>
                    <a:cubicBezTo>
                      <a:pt x="1895" y="1605"/>
                      <a:pt x="2508" y="2753"/>
                      <a:pt x="3504" y="3184"/>
                    </a:cubicBezTo>
                    <a:cubicBezTo>
                      <a:pt x="3665" y="3259"/>
                      <a:pt x="3818" y="3295"/>
                      <a:pt x="3955" y="3295"/>
                    </a:cubicBezTo>
                    <a:cubicBezTo>
                      <a:pt x="4389" y="3295"/>
                      <a:pt x="4667" y="2934"/>
                      <a:pt x="4575" y="2303"/>
                    </a:cubicBezTo>
                    <a:cubicBezTo>
                      <a:pt x="4523" y="1905"/>
                      <a:pt x="4541" y="1784"/>
                      <a:pt x="4973" y="1698"/>
                    </a:cubicBezTo>
                    <a:cubicBezTo>
                      <a:pt x="6127" y="1457"/>
                      <a:pt x="7264" y="1130"/>
                      <a:pt x="8401" y="837"/>
                    </a:cubicBezTo>
                    <a:lnTo>
                      <a:pt x="8401" y="837"/>
                    </a:lnTo>
                    <a:cubicBezTo>
                      <a:pt x="8535" y="525"/>
                      <a:pt x="8613" y="56"/>
                      <a:pt x="8256" y="56"/>
                    </a:cubicBezTo>
                    <a:cubicBezTo>
                      <a:pt x="7656" y="37"/>
                      <a:pt x="7046" y="1"/>
                      <a:pt x="644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16;p18">
                <a:extLst>
                  <a:ext uri="{FF2B5EF4-FFF2-40B4-BE49-F238E27FC236}">
                    <a16:creationId xmlns:a16="http://schemas.microsoft.com/office/drawing/2014/main" id="{185AA263-82B4-341C-D4F9-CBDBFA0FA962}"/>
                  </a:ext>
                </a:extLst>
              </p:cNvPr>
              <p:cNvSpPr/>
              <p:nvPr/>
            </p:nvSpPr>
            <p:spPr>
              <a:xfrm>
                <a:off x="5726825" y="1103850"/>
                <a:ext cx="262175" cy="54825"/>
              </a:xfrm>
              <a:custGeom>
                <a:avLst/>
                <a:gdLst/>
                <a:ahLst/>
                <a:cxnLst/>
                <a:rect l="l" t="t" r="r" b="b"/>
                <a:pathLst>
                  <a:path w="10487" h="2193" extrusionOk="0">
                    <a:moveTo>
                      <a:pt x="2675" y="1"/>
                    </a:moveTo>
                    <a:cubicBezTo>
                      <a:pt x="2260" y="122"/>
                      <a:pt x="1984" y="208"/>
                      <a:pt x="1707" y="260"/>
                    </a:cubicBezTo>
                    <a:cubicBezTo>
                      <a:pt x="1625" y="276"/>
                      <a:pt x="1533" y="281"/>
                      <a:pt x="1436" y="281"/>
                    </a:cubicBezTo>
                    <a:cubicBezTo>
                      <a:pt x="1238" y="281"/>
                      <a:pt x="1018" y="259"/>
                      <a:pt x="814" y="259"/>
                    </a:cubicBezTo>
                    <a:cubicBezTo>
                      <a:pt x="370" y="259"/>
                      <a:pt x="1" y="367"/>
                      <a:pt x="83" y="1055"/>
                    </a:cubicBezTo>
                    <a:cubicBezTo>
                      <a:pt x="160" y="1671"/>
                      <a:pt x="629" y="1783"/>
                      <a:pt x="1147" y="1783"/>
                    </a:cubicBezTo>
                    <a:cubicBezTo>
                      <a:pt x="1443" y="1783"/>
                      <a:pt x="1754" y="1746"/>
                      <a:pt x="2018" y="1746"/>
                    </a:cubicBezTo>
                    <a:cubicBezTo>
                      <a:pt x="3176" y="1729"/>
                      <a:pt x="4334" y="1625"/>
                      <a:pt x="5488" y="1625"/>
                    </a:cubicBezTo>
                    <a:cubicBezTo>
                      <a:pt x="6641" y="1625"/>
                      <a:pt x="7790" y="1729"/>
                      <a:pt x="8931" y="2126"/>
                    </a:cubicBezTo>
                    <a:cubicBezTo>
                      <a:pt x="9064" y="2171"/>
                      <a:pt x="9201" y="2192"/>
                      <a:pt x="9336" y="2192"/>
                    </a:cubicBezTo>
                    <a:cubicBezTo>
                      <a:pt x="9780" y="2192"/>
                      <a:pt x="10194" y="1955"/>
                      <a:pt x="10314" y="1504"/>
                    </a:cubicBezTo>
                    <a:cubicBezTo>
                      <a:pt x="10486" y="813"/>
                      <a:pt x="9761" y="744"/>
                      <a:pt x="9294" y="606"/>
                    </a:cubicBezTo>
                    <a:cubicBezTo>
                      <a:pt x="8746" y="426"/>
                      <a:pt x="8189" y="370"/>
                      <a:pt x="7630" y="370"/>
                    </a:cubicBezTo>
                    <a:cubicBezTo>
                      <a:pt x="6715" y="370"/>
                      <a:pt x="5795" y="519"/>
                      <a:pt x="4900" y="519"/>
                    </a:cubicBezTo>
                    <a:cubicBezTo>
                      <a:pt x="4133" y="519"/>
                      <a:pt x="3384" y="409"/>
                      <a:pt x="267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217;p18">
                <a:extLst>
                  <a:ext uri="{FF2B5EF4-FFF2-40B4-BE49-F238E27FC236}">
                    <a16:creationId xmlns:a16="http://schemas.microsoft.com/office/drawing/2014/main" id="{E13B10E5-F350-A13B-AAC2-D89365D51919}"/>
                  </a:ext>
                </a:extLst>
              </p:cNvPr>
              <p:cNvSpPr/>
              <p:nvPr/>
            </p:nvSpPr>
            <p:spPr>
              <a:xfrm>
                <a:off x="6497925" y="4391525"/>
                <a:ext cx="125725" cy="97375"/>
              </a:xfrm>
              <a:custGeom>
                <a:avLst/>
                <a:gdLst/>
                <a:ahLst/>
                <a:cxnLst/>
                <a:rect l="l" t="t" r="r" b="b"/>
                <a:pathLst>
                  <a:path w="5029" h="3895" extrusionOk="0">
                    <a:moveTo>
                      <a:pt x="4062" y="0"/>
                    </a:moveTo>
                    <a:cubicBezTo>
                      <a:pt x="3557" y="0"/>
                      <a:pt x="2937" y="491"/>
                      <a:pt x="2445" y="491"/>
                    </a:cubicBezTo>
                    <a:cubicBezTo>
                      <a:pt x="2234" y="491"/>
                      <a:pt x="2046" y="401"/>
                      <a:pt x="1901" y="144"/>
                    </a:cubicBezTo>
                    <a:cubicBezTo>
                      <a:pt x="0" y="403"/>
                      <a:pt x="570" y="1975"/>
                      <a:pt x="225" y="2960"/>
                    </a:cubicBezTo>
                    <a:cubicBezTo>
                      <a:pt x="38" y="3485"/>
                      <a:pt x="566" y="3894"/>
                      <a:pt x="1172" y="3894"/>
                    </a:cubicBezTo>
                    <a:cubicBezTo>
                      <a:pt x="1185" y="3894"/>
                      <a:pt x="1197" y="3894"/>
                      <a:pt x="1210" y="3894"/>
                    </a:cubicBezTo>
                    <a:cubicBezTo>
                      <a:pt x="2298" y="3876"/>
                      <a:pt x="5029" y="1630"/>
                      <a:pt x="4804" y="783"/>
                    </a:cubicBezTo>
                    <a:cubicBezTo>
                      <a:pt x="4638" y="185"/>
                      <a:pt x="4372" y="0"/>
                      <a:pt x="406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218;p18">
                <a:extLst>
                  <a:ext uri="{FF2B5EF4-FFF2-40B4-BE49-F238E27FC236}">
                    <a16:creationId xmlns:a16="http://schemas.microsoft.com/office/drawing/2014/main" id="{355DEF1A-CB93-98BA-AA1C-A1433286F9B2}"/>
                  </a:ext>
                </a:extLst>
              </p:cNvPr>
              <p:cNvSpPr/>
              <p:nvPr/>
            </p:nvSpPr>
            <p:spPr>
              <a:xfrm>
                <a:off x="5334875" y="2906300"/>
                <a:ext cx="82100" cy="128050"/>
              </a:xfrm>
              <a:custGeom>
                <a:avLst/>
                <a:gdLst/>
                <a:ahLst/>
                <a:cxnLst/>
                <a:rect l="l" t="t" r="r" b="b"/>
                <a:pathLst>
                  <a:path w="3284" h="5122" extrusionOk="0">
                    <a:moveTo>
                      <a:pt x="519" y="1"/>
                    </a:moveTo>
                    <a:lnTo>
                      <a:pt x="380" y="139"/>
                    </a:lnTo>
                    <a:cubicBezTo>
                      <a:pt x="104" y="1452"/>
                      <a:pt x="0" y="2766"/>
                      <a:pt x="380" y="4062"/>
                    </a:cubicBezTo>
                    <a:cubicBezTo>
                      <a:pt x="534" y="4660"/>
                      <a:pt x="796" y="5122"/>
                      <a:pt x="1420" y="5122"/>
                    </a:cubicBezTo>
                    <a:cubicBezTo>
                      <a:pt x="1500" y="5122"/>
                      <a:pt x="1585" y="5114"/>
                      <a:pt x="1676" y="5099"/>
                    </a:cubicBezTo>
                    <a:cubicBezTo>
                      <a:pt x="2471" y="4978"/>
                      <a:pt x="3284" y="4408"/>
                      <a:pt x="3111" y="3734"/>
                    </a:cubicBezTo>
                    <a:cubicBezTo>
                      <a:pt x="2748" y="2213"/>
                      <a:pt x="2108" y="744"/>
                      <a:pt x="51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219;p18">
                <a:extLst>
                  <a:ext uri="{FF2B5EF4-FFF2-40B4-BE49-F238E27FC236}">
                    <a16:creationId xmlns:a16="http://schemas.microsoft.com/office/drawing/2014/main" id="{8E758976-629D-1DDD-FE6C-136F8A8BCC3F}"/>
                  </a:ext>
                </a:extLst>
              </p:cNvPr>
              <p:cNvSpPr/>
              <p:nvPr/>
            </p:nvSpPr>
            <p:spPr>
              <a:xfrm>
                <a:off x="4869125" y="997550"/>
                <a:ext cx="160750" cy="66150"/>
              </a:xfrm>
              <a:custGeom>
                <a:avLst/>
                <a:gdLst/>
                <a:ahLst/>
                <a:cxnLst/>
                <a:rect l="l" t="t" r="r" b="b"/>
                <a:pathLst>
                  <a:path w="6430" h="2646" extrusionOk="0">
                    <a:moveTo>
                      <a:pt x="1040" y="1"/>
                    </a:moveTo>
                    <a:cubicBezTo>
                      <a:pt x="589" y="1"/>
                      <a:pt x="239" y="358"/>
                      <a:pt x="104" y="814"/>
                    </a:cubicBezTo>
                    <a:cubicBezTo>
                      <a:pt x="1" y="1108"/>
                      <a:pt x="191" y="1419"/>
                      <a:pt x="502" y="1470"/>
                    </a:cubicBezTo>
                    <a:cubicBezTo>
                      <a:pt x="1971" y="1885"/>
                      <a:pt x="3440" y="2283"/>
                      <a:pt x="4736" y="2646"/>
                    </a:cubicBezTo>
                    <a:cubicBezTo>
                      <a:pt x="5427" y="2611"/>
                      <a:pt x="5928" y="2611"/>
                      <a:pt x="6239" y="2127"/>
                    </a:cubicBezTo>
                    <a:cubicBezTo>
                      <a:pt x="6429" y="1851"/>
                      <a:pt x="6308" y="1470"/>
                      <a:pt x="6066" y="1419"/>
                    </a:cubicBezTo>
                    <a:cubicBezTo>
                      <a:pt x="4373" y="1021"/>
                      <a:pt x="2852" y="36"/>
                      <a:pt x="1072" y="2"/>
                    </a:cubicBezTo>
                    <a:cubicBezTo>
                      <a:pt x="1061" y="1"/>
                      <a:pt x="1051" y="1"/>
                      <a:pt x="104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220;p18">
                <a:extLst>
                  <a:ext uri="{FF2B5EF4-FFF2-40B4-BE49-F238E27FC236}">
                    <a16:creationId xmlns:a16="http://schemas.microsoft.com/office/drawing/2014/main" id="{BBA4D6C4-8E2F-9802-13BD-299A29FA3FBD}"/>
                  </a:ext>
                </a:extLst>
              </p:cNvPr>
              <p:cNvSpPr/>
              <p:nvPr/>
            </p:nvSpPr>
            <p:spPr>
              <a:xfrm>
                <a:off x="3763550" y="998475"/>
                <a:ext cx="117975" cy="55725"/>
              </a:xfrm>
              <a:custGeom>
                <a:avLst/>
                <a:gdLst/>
                <a:ahLst/>
                <a:cxnLst/>
                <a:rect l="l" t="t" r="r" b="b"/>
                <a:pathLst>
                  <a:path w="4719" h="2229" extrusionOk="0">
                    <a:moveTo>
                      <a:pt x="747" y="0"/>
                    </a:moveTo>
                    <a:cubicBezTo>
                      <a:pt x="407" y="0"/>
                      <a:pt x="65" y="161"/>
                      <a:pt x="18" y="690"/>
                    </a:cubicBezTo>
                    <a:cubicBezTo>
                      <a:pt x="0" y="863"/>
                      <a:pt x="190" y="1053"/>
                      <a:pt x="277" y="1243"/>
                    </a:cubicBezTo>
                    <a:lnTo>
                      <a:pt x="2333" y="2228"/>
                    </a:lnTo>
                    <a:cubicBezTo>
                      <a:pt x="2437" y="2220"/>
                      <a:pt x="2541" y="2220"/>
                      <a:pt x="2644" y="2220"/>
                    </a:cubicBezTo>
                    <a:cubicBezTo>
                      <a:pt x="2748" y="2220"/>
                      <a:pt x="2852" y="2220"/>
                      <a:pt x="2955" y="2211"/>
                    </a:cubicBezTo>
                    <a:cubicBezTo>
                      <a:pt x="3647" y="2142"/>
                      <a:pt x="4718" y="2090"/>
                      <a:pt x="4511" y="1261"/>
                    </a:cubicBezTo>
                    <a:cubicBezTo>
                      <a:pt x="4255" y="308"/>
                      <a:pt x="3582" y="187"/>
                      <a:pt x="2842" y="187"/>
                    </a:cubicBezTo>
                    <a:cubicBezTo>
                      <a:pt x="2589" y="187"/>
                      <a:pt x="2328" y="201"/>
                      <a:pt x="2074" y="201"/>
                    </a:cubicBezTo>
                    <a:cubicBezTo>
                      <a:pt x="1762" y="201"/>
                      <a:pt x="1460" y="180"/>
                      <a:pt x="1193" y="85"/>
                    </a:cubicBezTo>
                    <a:cubicBezTo>
                      <a:pt x="1066" y="36"/>
                      <a:pt x="907" y="0"/>
                      <a:pt x="7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221;p18">
                <a:extLst>
                  <a:ext uri="{FF2B5EF4-FFF2-40B4-BE49-F238E27FC236}">
                    <a16:creationId xmlns:a16="http://schemas.microsoft.com/office/drawing/2014/main" id="{330764AE-0832-6BB4-386E-3F77C6DA666B}"/>
                  </a:ext>
                </a:extLst>
              </p:cNvPr>
              <p:cNvSpPr/>
              <p:nvPr/>
            </p:nvSpPr>
            <p:spPr>
              <a:xfrm>
                <a:off x="6244750" y="3463175"/>
                <a:ext cx="127900" cy="76650"/>
              </a:xfrm>
              <a:custGeom>
                <a:avLst/>
                <a:gdLst/>
                <a:ahLst/>
                <a:cxnLst/>
                <a:rect l="l" t="t" r="r" b="b"/>
                <a:pathLst>
                  <a:path w="5116" h="3066" extrusionOk="0">
                    <a:moveTo>
                      <a:pt x="4184" y="1"/>
                    </a:moveTo>
                    <a:cubicBezTo>
                      <a:pt x="4093" y="1"/>
                      <a:pt x="4000" y="13"/>
                      <a:pt x="3906" y="36"/>
                    </a:cubicBezTo>
                    <a:cubicBezTo>
                      <a:pt x="3232" y="209"/>
                      <a:pt x="2575" y="416"/>
                      <a:pt x="1918" y="641"/>
                    </a:cubicBezTo>
                    <a:lnTo>
                      <a:pt x="1936" y="641"/>
                    </a:lnTo>
                    <a:cubicBezTo>
                      <a:pt x="1659" y="848"/>
                      <a:pt x="1383" y="1038"/>
                      <a:pt x="1089" y="1194"/>
                    </a:cubicBezTo>
                    <a:cubicBezTo>
                      <a:pt x="432" y="1505"/>
                      <a:pt x="0" y="2093"/>
                      <a:pt x="311" y="2680"/>
                    </a:cubicBezTo>
                    <a:cubicBezTo>
                      <a:pt x="460" y="2964"/>
                      <a:pt x="650" y="3065"/>
                      <a:pt x="856" y="3065"/>
                    </a:cubicBezTo>
                    <a:cubicBezTo>
                      <a:pt x="1178" y="3065"/>
                      <a:pt x="1537" y="2818"/>
                      <a:pt x="1832" y="2628"/>
                    </a:cubicBezTo>
                    <a:cubicBezTo>
                      <a:pt x="2558" y="2093"/>
                      <a:pt x="3370" y="1695"/>
                      <a:pt x="4234" y="1436"/>
                    </a:cubicBezTo>
                    <a:cubicBezTo>
                      <a:pt x="4631" y="1332"/>
                      <a:pt x="5115" y="1108"/>
                      <a:pt x="4994" y="606"/>
                    </a:cubicBezTo>
                    <a:cubicBezTo>
                      <a:pt x="4883" y="203"/>
                      <a:pt x="4559" y="1"/>
                      <a:pt x="41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222;p18">
                <a:extLst>
                  <a:ext uri="{FF2B5EF4-FFF2-40B4-BE49-F238E27FC236}">
                    <a16:creationId xmlns:a16="http://schemas.microsoft.com/office/drawing/2014/main" id="{ACCDE665-2E91-1459-43DC-B8F743BB42E6}"/>
                  </a:ext>
                </a:extLst>
              </p:cNvPr>
              <p:cNvSpPr/>
              <p:nvPr/>
            </p:nvSpPr>
            <p:spPr>
              <a:xfrm>
                <a:off x="6286725" y="2464325"/>
                <a:ext cx="67775" cy="93850"/>
              </a:xfrm>
              <a:custGeom>
                <a:avLst/>
                <a:gdLst/>
                <a:ahLst/>
                <a:cxnLst/>
                <a:rect l="l" t="t" r="r" b="b"/>
                <a:pathLst>
                  <a:path w="2711" h="3754" extrusionOk="0">
                    <a:moveTo>
                      <a:pt x="1532" y="0"/>
                    </a:moveTo>
                    <a:cubicBezTo>
                      <a:pt x="1516" y="0"/>
                      <a:pt x="1500" y="0"/>
                      <a:pt x="1484" y="1"/>
                    </a:cubicBezTo>
                    <a:cubicBezTo>
                      <a:pt x="187" y="53"/>
                      <a:pt x="239" y="1332"/>
                      <a:pt x="101" y="2265"/>
                    </a:cubicBezTo>
                    <a:cubicBezTo>
                      <a:pt x="1" y="3066"/>
                      <a:pt x="465" y="3754"/>
                      <a:pt x="1243" y="3754"/>
                    </a:cubicBezTo>
                    <a:cubicBezTo>
                      <a:pt x="1271" y="3754"/>
                      <a:pt x="1299" y="3753"/>
                      <a:pt x="1328" y="3751"/>
                    </a:cubicBezTo>
                    <a:cubicBezTo>
                      <a:pt x="2711" y="3682"/>
                      <a:pt x="1967" y="2403"/>
                      <a:pt x="2313" y="1815"/>
                    </a:cubicBezTo>
                    <a:cubicBezTo>
                      <a:pt x="2228" y="1050"/>
                      <a:pt x="2528" y="0"/>
                      <a:pt x="153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223;p18">
                <a:extLst>
                  <a:ext uri="{FF2B5EF4-FFF2-40B4-BE49-F238E27FC236}">
                    <a16:creationId xmlns:a16="http://schemas.microsoft.com/office/drawing/2014/main" id="{20DFD139-CF1E-8D94-2335-464A98E3EA25}"/>
                  </a:ext>
                </a:extLst>
              </p:cNvPr>
              <p:cNvSpPr/>
              <p:nvPr/>
            </p:nvSpPr>
            <p:spPr>
              <a:xfrm>
                <a:off x="6279300" y="2861375"/>
                <a:ext cx="75625" cy="97275"/>
              </a:xfrm>
              <a:custGeom>
                <a:avLst/>
                <a:gdLst/>
                <a:ahLst/>
                <a:cxnLst/>
                <a:rect l="l" t="t" r="r" b="b"/>
                <a:pathLst>
                  <a:path w="3025" h="3891" extrusionOk="0">
                    <a:moveTo>
                      <a:pt x="2403" y="1"/>
                    </a:moveTo>
                    <a:cubicBezTo>
                      <a:pt x="2178" y="1"/>
                      <a:pt x="1971" y="104"/>
                      <a:pt x="1850" y="277"/>
                    </a:cubicBezTo>
                    <a:cubicBezTo>
                      <a:pt x="1504" y="1193"/>
                      <a:pt x="882" y="1884"/>
                      <a:pt x="277" y="2610"/>
                    </a:cubicBezTo>
                    <a:cubicBezTo>
                      <a:pt x="35" y="2869"/>
                      <a:pt x="1" y="3284"/>
                      <a:pt x="208" y="3578"/>
                    </a:cubicBezTo>
                    <a:cubicBezTo>
                      <a:pt x="326" y="3766"/>
                      <a:pt x="507" y="3890"/>
                      <a:pt x="682" y="3890"/>
                    </a:cubicBezTo>
                    <a:cubicBezTo>
                      <a:pt x="764" y="3890"/>
                      <a:pt x="845" y="3863"/>
                      <a:pt x="916" y="3802"/>
                    </a:cubicBezTo>
                    <a:cubicBezTo>
                      <a:pt x="1815" y="3128"/>
                      <a:pt x="2731" y="2420"/>
                      <a:pt x="3025" y="1452"/>
                    </a:cubicBezTo>
                    <a:cubicBezTo>
                      <a:pt x="2973" y="744"/>
                      <a:pt x="2921" y="225"/>
                      <a:pt x="240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224;p18">
                <a:extLst>
                  <a:ext uri="{FF2B5EF4-FFF2-40B4-BE49-F238E27FC236}">
                    <a16:creationId xmlns:a16="http://schemas.microsoft.com/office/drawing/2014/main" id="{6FAD611B-D50E-4EBA-FB7D-CE7E44BD3E6F}"/>
                  </a:ext>
                </a:extLst>
              </p:cNvPr>
              <p:cNvSpPr/>
              <p:nvPr/>
            </p:nvSpPr>
            <p:spPr>
              <a:xfrm>
                <a:off x="4145025" y="994975"/>
                <a:ext cx="111500" cy="47325"/>
              </a:xfrm>
              <a:custGeom>
                <a:avLst/>
                <a:gdLst/>
                <a:ahLst/>
                <a:cxnLst/>
                <a:rect l="l" t="t" r="r" b="b"/>
                <a:pathLst>
                  <a:path w="4460" h="1893" extrusionOk="0">
                    <a:moveTo>
                      <a:pt x="1539" y="105"/>
                    </a:moveTo>
                    <a:cubicBezTo>
                      <a:pt x="969" y="243"/>
                      <a:pt x="139" y="1"/>
                      <a:pt x="70" y="744"/>
                    </a:cubicBezTo>
                    <a:cubicBezTo>
                      <a:pt x="1" y="1418"/>
                      <a:pt x="813" y="1418"/>
                      <a:pt x="1332" y="1556"/>
                    </a:cubicBezTo>
                    <a:cubicBezTo>
                      <a:pt x="1764" y="1677"/>
                      <a:pt x="2213" y="1764"/>
                      <a:pt x="2645" y="1815"/>
                    </a:cubicBezTo>
                    <a:cubicBezTo>
                      <a:pt x="2898" y="1847"/>
                      <a:pt x="3179" y="1893"/>
                      <a:pt x="3440" y="1893"/>
                    </a:cubicBezTo>
                    <a:cubicBezTo>
                      <a:pt x="3890" y="1893"/>
                      <a:pt x="4279" y="1756"/>
                      <a:pt x="4356" y="1176"/>
                    </a:cubicBezTo>
                    <a:cubicBezTo>
                      <a:pt x="4459" y="346"/>
                      <a:pt x="3561" y="416"/>
                      <a:pt x="2956" y="329"/>
                    </a:cubicBezTo>
                    <a:lnTo>
                      <a:pt x="1539" y="105"/>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225;p18">
                <a:extLst>
                  <a:ext uri="{FF2B5EF4-FFF2-40B4-BE49-F238E27FC236}">
                    <a16:creationId xmlns:a16="http://schemas.microsoft.com/office/drawing/2014/main" id="{E1133C54-4CC5-7F38-E968-4615A771A36B}"/>
                  </a:ext>
                </a:extLst>
              </p:cNvPr>
              <p:cNvSpPr/>
              <p:nvPr/>
            </p:nvSpPr>
            <p:spPr>
              <a:xfrm>
                <a:off x="7213625" y="3803350"/>
                <a:ext cx="74075" cy="80050"/>
              </a:xfrm>
              <a:custGeom>
                <a:avLst/>
                <a:gdLst/>
                <a:ahLst/>
                <a:cxnLst/>
                <a:rect l="l" t="t" r="r" b="b"/>
                <a:pathLst>
                  <a:path w="2963" h="3202" extrusionOk="0">
                    <a:moveTo>
                      <a:pt x="573" y="1"/>
                    </a:moveTo>
                    <a:cubicBezTo>
                      <a:pt x="233" y="1"/>
                      <a:pt x="0" y="333"/>
                      <a:pt x="59" y="704"/>
                    </a:cubicBezTo>
                    <a:cubicBezTo>
                      <a:pt x="284" y="1965"/>
                      <a:pt x="1096" y="2777"/>
                      <a:pt x="2289" y="3175"/>
                    </a:cubicBezTo>
                    <a:cubicBezTo>
                      <a:pt x="2343" y="3193"/>
                      <a:pt x="2395" y="3202"/>
                      <a:pt x="2445" y="3202"/>
                    </a:cubicBezTo>
                    <a:cubicBezTo>
                      <a:pt x="2729" y="3202"/>
                      <a:pt x="2933" y="2914"/>
                      <a:pt x="2963" y="2414"/>
                    </a:cubicBezTo>
                    <a:cubicBezTo>
                      <a:pt x="2341" y="1619"/>
                      <a:pt x="1960" y="427"/>
                      <a:pt x="751" y="30"/>
                    </a:cubicBezTo>
                    <a:cubicBezTo>
                      <a:pt x="689" y="10"/>
                      <a:pt x="630" y="1"/>
                      <a:pt x="57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226;p18">
                <a:extLst>
                  <a:ext uri="{FF2B5EF4-FFF2-40B4-BE49-F238E27FC236}">
                    <a16:creationId xmlns:a16="http://schemas.microsoft.com/office/drawing/2014/main" id="{70FA1201-2B82-3BA0-6384-DD970F94C4AA}"/>
                  </a:ext>
                </a:extLst>
              </p:cNvPr>
              <p:cNvSpPr/>
              <p:nvPr/>
            </p:nvSpPr>
            <p:spPr>
              <a:xfrm>
                <a:off x="6542025" y="3118350"/>
                <a:ext cx="66075" cy="79800"/>
              </a:xfrm>
              <a:custGeom>
                <a:avLst/>
                <a:gdLst/>
                <a:ahLst/>
                <a:cxnLst/>
                <a:rect l="l" t="t" r="r" b="b"/>
                <a:pathLst>
                  <a:path w="2643" h="3192" extrusionOk="0">
                    <a:moveTo>
                      <a:pt x="1295" y="1"/>
                    </a:moveTo>
                    <a:cubicBezTo>
                      <a:pt x="1273" y="1"/>
                      <a:pt x="1250" y="2"/>
                      <a:pt x="1226" y="4"/>
                    </a:cubicBezTo>
                    <a:cubicBezTo>
                      <a:pt x="275" y="108"/>
                      <a:pt x="51" y="954"/>
                      <a:pt x="33" y="1732"/>
                    </a:cubicBezTo>
                    <a:cubicBezTo>
                      <a:pt x="1" y="2354"/>
                      <a:pt x="200" y="3192"/>
                      <a:pt x="910" y="3192"/>
                    </a:cubicBezTo>
                    <a:cubicBezTo>
                      <a:pt x="950" y="3192"/>
                      <a:pt x="992" y="3189"/>
                      <a:pt x="1036" y="3184"/>
                    </a:cubicBezTo>
                    <a:cubicBezTo>
                      <a:pt x="2643" y="2959"/>
                      <a:pt x="1640" y="1767"/>
                      <a:pt x="1640" y="1110"/>
                    </a:cubicBezTo>
                    <a:cubicBezTo>
                      <a:pt x="1740" y="547"/>
                      <a:pt x="1792" y="1"/>
                      <a:pt x="12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227;p18">
                <a:extLst>
                  <a:ext uri="{FF2B5EF4-FFF2-40B4-BE49-F238E27FC236}">
                    <a16:creationId xmlns:a16="http://schemas.microsoft.com/office/drawing/2014/main" id="{F70E78F7-2F07-4813-5FC4-603686DB0DC5}"/>
                  </a:ext>
                </a:extLst>
              </p:cNvPr>
              <p:cNvSpPr/>
              <p:nvPr/>
            </p:nvSpPr>
            <p:spPr>
              <a:xfrm>
                <a:off x="4278100" y="987200"/>
                <a:ext cx="87225" cy="50150"/>
              </a:xfrm>
              <a:custGeom>
                <a:avLst/>
                <a:gdLst/>
                <a:ahLst/>
                <a:cxnLst/>
                <a:rect l="l" t="t" r="r" b="b"/>
                <a:pathLst>
                  <a:path w="3489" h="2006" extrusionOk="0">
                    <a:moveTo>
                      <a:pt x="2519" y="46"/>
                    </a:moveTo>
                    <a:cubicBezTo>
                      <a:pt x="2407" y="46"/>
                      <a:pt x="2296" y="60"/>
                      <a:pt x="2195" y="87"/>
                    </a:cubicBezTo>
                    <a:cubicBezTo>
                      <a:pt x="1435" y="312"/>
                      <a:pt x="191" y="1"/>
                      <a:pt x="87" y="1107"/>
                    </a:cubicBezTo>
                    <a:cubicBezTo>
                      <a:pt x="1" y="1798"/>
                      <a:pt x="986" y="1746"/>
                      <a:pt x="1642" y="1781"/>
                    </a:cubicBezTo>
                    <a:cubicBezTo>
                      <a:pt x="2299" y="1556"/>
                      <a:pt x="3422" y="2005"/>
                      <a:pt x="3474" y="813"/>
                    </a:cubicBezTo>
                    <a:cubicBezTo>
                      <a:pt x="3488" y="284"/>
                      <a:pt x="2986" y="46"/>
                      <a:pt x="2519" y="4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228;p18">
                <a:extLst>
                  <a:ext uri="{FF2B5EF4-FFF2-40B4-BE49-F238E27FC236}">
                    <a16:creationId xmlns:a16="http://schemas.microsoft.com/office/drawing/2014/main" id="{C4DD1E44-F9E6-558F-E32E-8C7AB75CBD47}"/>
                  </a:ext>
                </a:extLst>
              </p:cNvPr>
              <p:cNvSpPr/>
              <p:nvPr/>
            </p:nvSpPr>
            <p:spPr>
              <a:xfrm>
                <a:off x="6595650" y="1204100"/>
                <a:ext cx="81075" cy="41800"/>
              </a:xfrm>
              <a:custGeom>
                <a:avLst/>
                <a:gdLst/>
                <a:ahLst/>
                <a:cxnLst/>
                <a:rect l="l" t="t" r="r" b="b"/>
                <a:pathLst>
                  <a:path w="3243" h="1672" extrusionOk="0">
                    <a:moveTo>
                      <a:pt x="1466" y="121"/>
                    </a:moveTo>
                    <a:cubicBezTo>
                      <a:pt x="1366" y="163"/>
                      <a:pt x="1241" y="173"/>
                      <a:pt x="1106" y="173"/>
                    </a:cubicBezTo>
                    <a:cubicBezTo>
                      <a:pt x="987" y="173"/>
                      <a:pt x="861" y="165"/>
                      <a:pt x="738" y="165"/>
                    </a:cubicBezTo>
                    <a:cubicBezTo>
                      <a:pt x="371" y="165"/>
                      <a:pt x="34" y="234"/>
                      <a:pt x="14" y="778"/>
                    </a:cubicBezTo>
                    <a:cubicBezTo>
                      <a:pt x="0" y="1593"/>
                      <a:pt x="628" y="1660"/>
                      <a:pt x="1232" y="1660"/>
                    </a:cubicBezTo>
                    <a:cubicBezTo>
                      <a:pt x="1352" y="1660"/>
                      <a:pt x="1472" y="1658"/>
                      <a:pt x="1585" y="1658"/>
                    </a:cubicBezTo>
                    <a:cubicBezTo>
                      <a:pt x="1627" y="1658"/>
                      <a:pt x="1668" y="1658"/>
                      <a:pt x="1708" y="1659"/>
                    </a:cubicBezTo>
                    <a:cubicBezTo>
                      <a:pt x="1826" y="1666"/>
                      <a:pt x="1954" y="1672"/>
                      <a:pt x="2085" y="1672"/>
                    </a:cubicBezTo>
                    <a:cubicBezTo>
                      <a:pt x="2644" y="1672"/>
                      <a:pt x="3242" y="1563"/>
                      <a:pt x="3228" y="933"/>
                    </a:cubicBezTo>
                    <a:cubicBezTo>
                      <a:pt x="3194" y="0"/>
                      <a:pt x="2209" y="207"/>
                      <a:pt x="1466" y="12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229;p18">
                <a:extLst>
                  <a:ext uri="{FF2B5EF4-FFF2-40B4-BE49-F238E27FC236}">
                    <a16:creationId xmlns:a16="http://schemas.microsoft.com/office/drawing/2014/main" id="{68109359-3288-D6F6-3936-6BC988C6503F}"/>
                  </a:ext>
                </a:extLst>
              </p:cNvPr>
              <p:cNvSpPr/>
              <p:nvPr/>
            </p:nvSpPr>
            <p:spPr>
              <a:xfrm>
                <a:off x="5040350" y="1034625"/>
                <a:ext cx="81550" cy="46975"/>
              </a:xfrm>
              <a:custGeom>
                <a:avLst/>
                <a:gdLst/>
                <a:ahLst/>
                <a:cxnLst/>
                <a:rect l="l" t="t" r="r" b="b"/>
                <a:pathLst>
                  <a:path w="3262" h="1879" extrusionOk="0">
                    <a:moveTo>
                      <a:pt x="1625" y="1"/>
                    </a:moveTo>
                    <a:cubicBezTo>
                      <a:pt x="803" y="1"/>
                      <a:pt x="279" y="461"/>
                      <a:pt x="99" y="1249"/>
                    </a:cubicBezTo>
                    <a:cubicBezTo>
                      <a:pt x="0" y="1616"/>
                      <a:pt x="339" y="1879"/>
                      <a:pt x="645" y="1879"/>
                    </a:cubicBezTo>
                    <a:cubicBezTo>
                      <a:pt x="714" y="1879"/>
                      <a:pt x="781" y="1865"/>
                      <a:pt x="842" y="1837"/>
                    </a:cubicBezTo>
                    <a:cubicBezTo>
                      <a:pt x="1620" y="1474"/>
                      <a:pt x="2829" y="1750"/>
                      <a:pt x="3106" y="800"/>
                    </a:cubicBezTo>
                    <a:cubicBezTo>
                      <a:pt x="3261" y="229"/>
                      <a:pt x="2363" y="22"/>
                      <a:pt x="1758" y="5"/>
                    </a:cubicBezTo>
                    <a:cubicBezTo>
                      <a:pt x="1713" y="2"/>
                      <a:pt x="1668" y="1"/>
                      <a:pt x="162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230;p18">
                <a:extLst>
                  <a:ext uri="{FF2B5EF4-FFF2-40B4-BE49-F238E27FC236}">
                    <a16:creationId xmlns:a16="http://schemas.microsoft.com/office/drawing/2014/main" id="{26462093-EC37-7FC9-577F-97985FC4DC31}"/>
                  </a:ext>
                </a:extLst>
              </p:cNvPr>
              <p:cNvSpPr/>
              <p:nvPr/>
            </p:nvSpPr>
            <p:spPr>
              <a:xfrm>
                <a:off x="6380950" y="3302475"/>
                <a:ext cx="77800" cy="40225"/>
              </a:xfrm>
              <a:custGeom>
                <a:avLst/>
                <a:gdLst/>
                <a:ahLst/>
                <a:cxnLst/>
                <a:rect l="l" t="t" r="r" b="b"/>
                <a:pathLst>
                  <a:path w="3112" h="1609" extrusionOk="0">
                    <a:moveTo>
                      <a:pt x="843" y="80"/>
                    </a:moveTo>
                    <a:cubicBezTo>
                      <a:pt x="352" y="80"/>
                      <a:pt x="1" y="466"/>
                      <a:pt x="65" y="882"/>
                    </a:cubicBezTo>
                    <a:cubicBezTo>
                      <a:pt x="161" y="1545"/>
                      <a:pt x="602" y="1578"/>
                      <a:pt x="1054" y="1578"/>
                    </a:cubicBezTo>
                    <a:cubicBezTo>
                      <a:pt x="1103" y="1578"/>
                      <a:pt x="1152" y="1577"/>
                      <a:pt x="1201" y="1577"/>
                    </a:cubicBezTo>
                    <a:cubicBezTo>
                      <a:pt x="1347" y="1577"/>
                      <a:pt x="1491" y="1581"/>
                      <a:pt x="1620" y="1608"/>
                    </a:cubicBezTo>
                    <a:cubicBezTo>
                      <a:pt x="1746" y="1549"/>
                      <a:pt x="1903" y="1535"/>
                      <a:pt x="2065" y="1535"/>
                    </a:cubicBezTo>
                    <a:cubicBezTo>
                      <a:pt x="2212" y="1535"/>
                      <a:pt x="2363" y="1547"/>
                      <a:pt x="2502" y="1547"/>
                    </a:cubicBezTo>
                    <a:cubicBezTo>
                      <a:pt x="2845" y="1547"/>
                      <a:pt x="3112" y="1478"/>
                      <a:pt x="3037" y="1003"/>
                    </a:cubicBezTo>
                    <a:cubicBezTo>
                      <a:pt x="2882" y="1"/>
                      <a:pt x="1741" y="191"/>
                      <a:pt x="963" y="87"/>
                    </a:cubicBezTo>
                    <a:cubicBezTo>
                      <a:pt x="923" y="82"/>
                      <a:pt x="882" y="80"/>
                      <a:pt x="843" y="8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231;p18">
                <a:extLst>
                  <a:ext uri="{FF2B5EF4-FFF2-40B4-BE49-F238E27FC236}">
                    <a16:creationId xmlns:a16="http://schemas.microsoft.com/office/drawing/2014/main" id="{24A99B24-CAD4-CAAA-40A3-1C28C0C54EEB}"/>
                  </a:ext>
                </a:extLst>
              </p:cNvPr>
              <p:cNvSpPr/>
              <p:nvPr/>
            </p:nvSpPr>
            <p:spPr>
              <a:xfrm>
                <a:off x="4384825" y="996700"/>
                <a:ext cx="62025" cy="39775"/>
              </a:xfrm>
              <a:custGeom>
                <a:avLst/>
                <a:gdLst/>
                <a:ahLst/>
                <a:cxnLst/>
                <a:rect l="l" t="t" r="r" b="b"/>
                <a:pathLst>
                  <a:path w="2481" h="1591" extrusionOk="0">
                    <a:moveTo>
                      <a:pt x="1811" y="155"/>
                    </a:moveTo>
                    <a:cubicBezTo>
                      <a:pt x="1713" y="155"/>
                      <a:pt x="1613" y="168"/>
                      <a:pt x="1521" y="191"/>
                    </a:cubicBezTo>
                    <a:cubicBezTo>
                      <a:pt x="985" y="312"/>
                      <a:pt x="121" y="1"/>
                      <a:pt x="52" y="917"/>
                    </a:cubicBezTo>
                    <a:cubicBezTo>
                      <a:pt x="0" y="1487"/>
                      <a:pt x="536" y="1574"/>
                      <a:pt x="1054" y="1591"/>
                    </a:cubicBezTo>
                    <a:cubicBezTo>
                      <a:pt x="1573" y="1418"/>
                      <a:pt x="2385" y="1556"/>
                      <a:pt x="2454" y="727"/>
                    </a:cubicBezTo>
                    <a:cubicBezTo>
                      <a:pt x="2481" y="311"/>
                      <a:pt x="2153" y="155"/>
                      <a:pt x="1811" y="15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232;p18">
                <a:extLst>
                  <a:ext uri="{FF2B5EF4-FFF2-40B4-BE49-F238E27FC236}">
                    <a16:creationId xmlns:a16="http://schemas.microsoft.com/office/drawing/2014/main" id="{E74E6F48-8A79-9B5B-03B3-DB0ECAD308B7}"/>
                  </a:ext>
                </a:extLst>
              </p:cNvPr>
              <p:cNvSpPr/>
              <p:nvPr/>
            </p:nvSpPr>
            <p:spPr>
              <a:xfrm>
                <a:off x="2100625" y="1004500"/>
                <a:ext cx="520200" cy="95050"/>
              </a:xfrm>
              <a:custGeom>
                <a:avLst/>
                <a:gdLst/>
                <a:ahLst/>
                <a:cxnLst/>
                <a:rect l="l" t="t" r="r" b="b"/>
                <a:pathLst>
                  <a:path w="20808" h="3802" extrusionOk="0">
                    <a:moveTo>
                      <a:pt x="20756" y="0"/>
                    </a:moveTo>
                    <a:lnTo>
                      <a:pt x="20738" y="17"/>
                    </a:lnTo>
                    <a:lnTo>
                      <a:pt x="20773" y="17"/>
                    </a:lnTo>
                    <a:lnTo>
                      <a:pt x="20808" y="0"/>
                    </a:lnTo>
                    <a:close/>
                    <a:moveTo>
                      <a:pt x="1" y="3785"/>
                    </a:moveTo>
                    <a:lnTo>
                      <a:pt x="1" y="3802"/>
                    </a:lnTo>
                    <a:lnTo>
                      <a:pt x="18" y="3802"/>
                    </a:lnTo>
                    <a:lnTo>
                      <a:pt x="18" y="3785"/>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233;p18">
                <a:extLst>
                  <a:ext uri="{FF2B5EF4-FFF2-40B4-BE49-F238E27FC236}">
                    <a16:creationId xmlns:a16="http://schemas.microsoft.com/office/drawing/2014/main" id="{4C40D6B0-5457-CCFD-3623-F83A1AC2413E}"/>
                  </a:ext>
                </a:extLst>
              </p:cNvPr>
              <p:cNvSpPr/>
              <p:nvPr/>
            </p:nvSpPr>
            <p:spPr>
              <a:xfrm>
                <a:off x="233350" y="949250"/>
                <a:ext cx="3232550" cy="3802300"/>
              </a:xfrm>
              <a:custGeom>
                <a:avLst/>
                <a:gdLst/>
                <a:ahLst/>
                <a:cxnLst/>
                <a:rect l="l" t="t" r="r" b="b"/>
                <a:pathLst>
                  <a:path w="129302" h="152092" extrusionOk="0">
                    <a:moveTo>
                      <a:pt x="97270" y="1644"/>
                    </a:moveTo>
                    <a:cubicBezTo>
                      <a:pt x="97347" y="1644"/>
                      <a:pt x="97424" y="1648"/>
                      <a:pt x="97503" y="1657"/>
                    </a:cubicBezTo>
                    <a:cubicBezTo>
                      <a:pt x="97555" y="1674"/>
                      <a:pt x="97607" y="1692"/>
                      <a:pt x="97642" y="1709"/>
                    </a:cubicBezTo>
                    <a:lnTo>
                      <a:pt x="95601" y="2170"/>
                    </a:lnTo>
                    <a:lnTo>
                      <a:pt x="95601" y="2170"/>
                    </a:lnTo>
                    <a:cubicBezTo>
                      <a:pt x="96129" y="1917"/>
                      <a:pt x="96661" y="1644"/>
                      <a:pt x="97270" y="1644"/>
                    </a:cubicBezTo>
                    <a:close/>
                    <a:moveTo>
                      <a:pt x="95473" y="2210"/>
                    </a:moveTo>
                    <a:lnTo>
                      <a:pt x="95447" y="2227"/>
                    </a:lnTo>
                    <a:lnTo>
                      <a:pt x="95429" y="2227"/>
                    </a:lnTo>
                    <a:lnTo>
                      <a:pt x="95464" y="2210"/>
                    </a:lnTo>
                    <a:close/>
                    <a:moveTo>
                      <a:pt x="68358" y="8951"/>
                    </a:moveTo>
                    <a:cubicBezTo>
                      <a:pt x="68553" y="8951"/>
                      <a:pt x="68761" y="9049"/>
                      <a:pt x="68989" y="9313"/>
                    </a:cubicBezTo>
                    <a:cubicBezTo>
                      <a:pt x="69208" y="9280"/>
                      <a:pt x="69420" y="9268"/>
                      <a:pt x="69634" y="9268"/>
                    </a:cubicBezTo>
                    <a:cubicBezTo>
                      <a:pt x="69758" y="9268"/>
                      <a:pt x="69882" y="9272"/>
                      <a:pt x="70008" y="9278"/>
                    </a:cubicBezTo>
                    <a:cubicBezTo>
                      <a:pt x="70061" y="9286"/>
                      <a:pt x="70117" y="9289"/>
                      <a:pt x="70177" y="9289"/>
                    </a:cubicBezTo>
                    <a:cubicBezTo>
                      <a:pt x="70522" y="9289"/>
                      <a:pt x="70965" y="9176"/>
                      <a:pt x="71318" y="9176"/>
                    </a:cubicBezTo>
                    <a:cubicBezTo>
                      <a:pt x="71841" y="9176"/>
                      <a:pt x="72167" y="9425"/>
                      <a:pt x="71685" y="10661"/>
                    </a:cubicBezTo>
                    <a:cubicBezTo>
                      <a:pt x="71581" y="10937"/>
                      <a:pt x="71823" y="11265"/>
                      <a:pt x="72151" y="11386"/>
                    </a:cubicBezTo>
                    <a:cubicBezTo>
                      <a:pt x="72428" y="11438"/>
                      <a:pt x="72722" y="11490"/>
                      <a:pt x="72998" y="11507"/>
                    </a:cubicBezTo>
                    <a:cubicBezTo>
                      <a:pt x="72652" y="11922"/>
                      <a:pt x="72359" y="12406"/>
                      <a:pt x="71927" y="12717"/>
                    </a:cubicBezTo>
                    <a:cubicBezTo>
                      <a:pt x="71831" y="12786"/>
                      <a:pt x="71741" y="12813"/>
                      <a:pt x="71654" y="12813"/>
                    </a:cubicBezTo>
                    <a:cubicBezTo>
                      <a:pt x="71349" y="12813"/>
                      <a:pt x="71090" y="12473"/>
                      <a:pt x="70821" y="12406"/>
                    </a:cubicBezTo>
                    <a:cubicBezTo>
                      <a:pt x="69127" y="11939"/>
                      <a:pt x="69334" y="10488"/>
                      <a:pt x="68989" y="9313"/>
                    </a:cubicBezTo>
                    <a:lnTo>
                      <a:pt x="67330" y="9520"/>
                    </a:lnTo>
                    <a:cubicBezTo>
                      <a:pt x="67668" y="9295"/>
                      <a:pt x="67992" y="8951"/>
                      <a:pt x="68358" y="8951"/>
                    </a:cubicBezTo>
                    <a:close/>
                    <a:moveTo>
                      <a:pt x="51546" y="12467"/>
                    </a:moveTo>
                    <a:cubicBezTo>
                      <a:pt x="51593" y="12467"/>
                      <a:pt x="51647" y="12470"/>
                      <a:pt x="51707" y="12475"/>
                    </a:cubicBezTo>
                    <a:cubicBezTo>
                      <a:pt x="51897" y="12648"/>
                      <a:pt x="52157" y="12890"/>
                      <a:pt x="52433" y="13115"/>
                    </a:cubicBezTo>
                    <a:cubicBezTo>
                      <a:pt x="52260" y="13270"/>
                      <a:pt x="52053" y="13374"/>
                      <a:pt x="51845" y="13460"/>
                    </a:cubicBezTo>
                    <a:cubicBezTo>
                      <a:pt x="51802" y="13467"/>
                      <a:pt x="51764" y="13470"/>
                      <a:pt x="51729" y="13470"/>
                    </a:cubicBezTo>
                    <a:cubicBezTo>
                      <a:pt x="51300" y="13470"/>
                      <a:pt x="51439" y="13007"/>
                      <a:pt x="51327" y="12752"/>
                    </a:cubicBezTo>
                    <a:cubicBezTo>
                      <a:pt x="51225" y="12548"/>
                      <a:pt x="51295" y="12467"/>
                      <a:pt x="51546" y="12467"/>
                    </a:cubicBezTo>
                    <a:close/>
                    <a:moveTo>
                      <a:pt x="55481" y="12549"/>
                    </a:moveTo>
                    <a:cubicBezTo>
                      <a:pt x="55526" y="12549"/>
                      <a:pt x="55570" y="12553"/>
                      <a:pt x="55613" y="12562"/>
                    </a:cubicBezTo>
                    <a:lnTo>
                      <a:pt x="54576" y="13789"/>
                    </a:lnTo>
                    <a:lnTo>
                      <a:pt x="53954" y="13184"/>
                    </a:lnTo>
                    <a:cubicBezTo>
                      <a:pt x="54420" y="12976"/>
                      <a:pt x="54870" y="12752"/>
                      <a:pt x="55336" y="12562"/>
                    </a:cubicBezTo>
                    <a:cubicBezTo>
                      <a:pt x="55388" y="12553"/>
                      <a:pt x="55436" y="12549"/>
                      <a:pt x="55481" y="12549"/>
                    </a:cubicBezTo>
                    <a:close/>
                    <a:moveTo>
                      <a:pt x="116966" y="0"/>
                    </a:moveTo>
                    <a:cubicBezTo>
                      <a:pt x="112339" y="0"/>
                      <a:pt x="107712" y="747"/>
                      <a:pt x="103085" y="1035"/>
                    </a:cubicBezTo>
                    <a:cubicBezTo>
                      <a:pt x="101910" y="1104"/>
                      <a:pt x="100735" y="983"/>
                      <a:pt x="99542" y="1260"/>
                    </a:cubicBezTo>
                    <a:cubicBezTo>
                      <a:pt x="99533" y="1262"/>
                      <a:pt x="99523" y="1263"/>
                      <a:pt x="99512" y="1263"/>
                    </a:cubicBezTo>
                    <a:cubicBezTo>
                      <a:pt x="99194" y="1263"/>
                      <a:pt x="98389" y="307"/>
                      <a:pt x="97503" y="240"/>
                    </a:cubicBezTo>
                    <a:cubicBezTo>
                      <a:pt x="96554" y="172"/>
                      <a:pt x="95607" y="143"/>
                      <a:pt x="94661" y="143"/>
                    </a:cubicBezTo>
                    <a:cubicBezTo>
                      <a:pt x="91541" y="143"/>
                      <a:pt x="88432" y="459"/>
                      <a:pt x="85303" y="724"/>
                    </a:cubicBezTo>
                    <a:cubicBezTo>
                      <a:pt x="83379" y="875"/>
                      <a:pt x="81549" y="1637"/>
                      <a:pt x="79578" y="1637"/>
                    </a:cubicBezTo>
                    <a:cubicBezTo>
                      <a:pt x="79300" y="1637"/>
                      <a:pt x="79020" y="1622"/>
                      <a:pt x="78736" y="1588"/>
                    </a:cubicBezTo>
                    <a:cubicBezTo>
                      <a:pt x="78573" y="1568"/>
                      <a:pt x="78403" y="1557"/>
                      <a:pt x="78229" y="1557"/>
                    </a:cubicBezTo>
                    <a:cubicBezTo>
                      <a:pt x="77349" y="1557"/>
                      <a:pt x="76386" y="1840"/>
                      <a:pt x="75953" y="2677"/>
                    </a:cubicBezTo>
                    <a:cubicBezTo>
                      <a:pt x="75538" y="3489"/>
                      <a:pt x="76333" y="4163"/>
                      <a:pt x="76956" y="4750"/>
                    </a:cubicBezTo>
                    <a:cubicBezTo>
                      <a:pt x="77215" y="4992"/>
                      <a:pt x="77232" y="5511"/>
                      <a:pt x="77370" y="5891"/>
                    </a:cubicBezTo>
                    <a:cubicBezTo>
                      <a:pt x="77348" y="5890"/>
                      <a:pt x="77325" y="5889"/>
                      <a:pt x="77301" y="5889"/>
                    </a:cubicBezTo>
                    <a:cubicBezTo>
                      <a:pt x="77154" y="5889"/>
                      <a:pt x="76988" y="5912"/>
                      <a:pt x="76844" y="5912"/>
                    </a:cubicBezTo>
                    <a:cubicBezTo>
                      <a:pt x="76726" y="5912"/>
                      <a:pt x="76623" y="5896"/>
                      <a:pt x="76558" y="5839"/>
                    </a:cubicBezTo>
                    <a:cubicBezTo>
                      <a:pt x="76285" y="5586"/>
                      <a:pt x="76034" y="5489"/>
                      <a:pt x="75796" y="5489"/>
                    </a:cubicBezTo>
                    <a:cubicBezTo>
                      <a:pt x="75417" y="5489"/>
                      <a:pt x="75070" y="5733"/>
                      <a:pt x="74709" y="5977"/>
                    </a:cubicBezTo>
                    <a:lnTo>
                      <a:pt x="74709" y="5995"/>
                    </a:lnTo>
                    <a:lnTo>
                      <a:pt x="74692" y="5995"/>
                    </a:lnTo>
                    <a:cubicBezTo>
                      <a:pt x="74415" y="6358"/>
                      <a:pt x="73707" y="6479"/>
                      <a:pt x="73897" y="7066"/>
                    </a:cubicBezTo>
                    <a:cubicBezTo>
                      <a:pt x="74104" y="7654"/>
                      <a:pt x="74761" y="7671"/>
                      <a:pt x="75331" y="7723"/>
                    </a:cubicBezTo>
                    <a:lnTo>
                      <a:pt x="75625" y="7723"/>
                    </a:lnTo>
                    <a:lnTo>
                      <a:pt x="77146" y="7982"/>
                    </a:lnTo>
                    <a:cubicBezTo>
                      <a:pt x="76904" y="8068"/>
                      <a:pt x="76662" y="8120"/>
                      <a:pt x="76403" y="8120"/>
                    </a:cubicBezTo>
                    <a:cubicBezTo>
                      <a:pt x="76178" y="8103"/>
                      <a:pt x="75970" y="7930"/>
                      <a:pt x="75729" y="7861"/>
                    </a:cubicBezTo>
                    <a:cubicBezTo>
                      <a:pt x="75594" y="7823"/>
                      <a:pt x="75464" y="7807"/>
                      <a:pt x="75337" y="7807"/>
                    </a:cubicBezTo>
                    <a:cubicBezTo>
                      <a:pt x="74777" y="7807"/>
                      <a:pt x="74273" y="8116"/>
                      <a:pt x="73724" y="8172"/>
                    </a:cubicBezTo>
                    <a:cubicBezTo>
                      <a:pt x="73717" y="8173"/>
                      <a:pt x="73710" y="8174"/>
                      <a:pt x="73702" y="8174"/>
                    </a:cubicBezTo>
                    <a:cubicBezTo>
                      <a:pt x="73450" y="8174"/>
                      <a:pt x="72913" y="7613"/>
                      <a:pt x="72946" y="7394"/>
                    </a:cubicBezTo>
                    <a:cubicBezTo>
                      <a:pt x="73102" y="6479"/>
                      <a:pt x="73810" y="6098"/>
                      <a:pt x="74674" y="5995"/>
                    </a:cubicBezTo>
                    <a:lnTo>
                      <a:pt x="74674" y="5977"/>
                    </a:lnTo>
                    <a:cubicBezTo>
                      <a:pt x="74726" y="5545"/>
                      <a:pt x="74830" y="5113"/>
                      <a:pt x="74951" y="4681"/>
                    </a:cubicBezTo>
                    <a:cubicBezTo>
                      <a:pt x="75072" y="4370"/>
                      <a:pt x="75435" y="4076"/>
                      <a:pt x="75124" y="3748"/>
                    </a:cubicBezTo>
                    <a:cubicBezTo>
                      <a:pt x="74832" y="3467"/>
                      <a:pt x="74483" y="3396"/>
                      <a:pt x="74119" y="3396"/>
                    </a:cubicBezTo>
                    <a:cubicBezTo>
                      <a:pt x="73856" y="3396"/>
                      <a:pt x="73587" y="3433"/>
                      <a:pt x="73326" y="3454"/>
                    </a:cubicBezTo>
                    <a:cubicBezTo>
                      <a:pt x="72946" y="3506"/>
                      <a:pt x="72756" y="3748"/>
                      <a:pt x="72704" y="4180"/>
                    </a:cubicBezTo>
                    <a:cubicBezTo>
                      <a:pt x="72601" y="5252"/>
                      <a:pt x="72134" y="6098"/>
                      <a:pt x="70959" y="6340"/>
                    </a:cubicBezTo>
                    <a:cubicBezTo>
                      <a:pt x="70855" y="6427"/>
                      <a:pt x="70769" y="6513"/>
                      <a:pt x="70665" y="6617"/>
                    </a:cubicBezTo>
                    <a:cubicBezTo>
                      <a:pt x="70786" y="6859"/>
                      <a:pt x="70924" y="7083"/>
                      <a:pt x="71097" y="7291"/>
                    </a:cubicBezTo>
                    <a:cubicBezTo>
                      <a:pt x="71304" y="7412"/>
                      <a:pt x="71546" y="7515"/>
                      <a:pt x="71788" y="7567"/>
                    </a:cubicBezTo>
                    <a:cubicBezTo>
                      <a:pt x="71650" y="7550"/>
                      <a:pt x="71512" y="7541"/>
                      <a:pt x="71374" y="7541"/>
                    </a:cubicBezTo>
                    <a:cubicBezTo>
                      <a:pt x="71235" y="7541"/>
                      <a:pt x="71097" y="7550"/>
                      <a:pt x="70959" y="7567"/>
                    </a:cubicBezTo>
                    <a:cubicBezTo>
                      <a:pt x="70569" y="7671"/>
                      <a:pt x="70173" y="7708"/>
                      <a:pt x="69775" y="7708"/>
                    </a:cubicBezTo>
                    <a:cubicBezTo>
                      <a:pt x="68812" y="7708"/>
                      <a:pt x="67832" y="7494"/>
                      <a:pt x="66868" y="7494"/>
                    </a:cubicBezTo>
                    <a:cubicBezTo>
                      <a:pt x="66108" y="7494"/>
                      <a:pt x="65357" y="7627"/>
                      <a:pt x="64634" y="8103"/>
                    </a:cubicBezTo>
                    <a:cubicBezTo>
                      <a:pt x="64271" y="8345"/>
                      <a:pt x="63580" y="8379"/>
                      <a:pt x="63666" y="8863"/>
                    </a:cubicBezTo>
                    <a:cubicBezTo>
                      <a:pt x="63752" y="9382"/>
                      <a:pt x="64167" y="9900"/>
                      <a:pt x="64547" y="10315"/>
                    </a:cubicBezTo>
                    <a:cubicBezTo>
                      <a:pt x="64666" y="10447"/>
                      <a:pt x="64798" y="10498"/>
                      <a:pt x="64939" y="10498"/>
                    </a:cubicBezTo>
                    <a:cubicBezTo>
                      <a:pt x="65148" y="10498"/>
                      <a:pt x="65375" y="10387"/>
                      <a:pt x="65602" y="10263"/>
                    </a:cubicBezTo>
                    <a:cubicBezTo>
                      <a:pt x="66124" y="9977"/>
                      <a:pt x="66711" y="9789"/>
                      <a:pt x="67269" y="9556"/>
                    </a:cubicBezTo>
                    <a:lnTo>
                      <a:pt x="67269" y="9556"/>
                    </a:lnTo>
                    <a:cubicBezTo>
                      <a:pt x="66173" y="11022"/>
                      <a:pt x="64072" y="10911"/>
                      <a:pt x="62975" y="11974"/>
                    </a:cubicBezTo>
                    <a:cubicBezTo>
                      <a:pt x="62086" y="12850"/>
                      <a:pt x="61268" y="13162"/>
                      <a:pt x="60357" y="13162"/>
                    </a:cubicBezTo>
                    <a:cubicBezTo>
                      <a:pt x="59993" y="13162"/>
                      <a:pt x="59613" y="13112"/>
                      <a:pt x="59207" y="13028"/>
                    </a:cubicBezTo>
                    <a:cubicBezTo>
                      <a:pt x="58430" y="12873"/>
                      <a:pt x="57687" y="12510"/>
                      <a:pt x="56926" y="12233"/>
                    </a:cubicBezTo>
                    <a:cubicBezTo>
                      <a:pt x="57173" y="12050"/>
                      <a:pt x="57402" y="11981"/>
                      <a:pt x="57619" y="11981"/>
                    </a:cubicBezTo>
                    <a:cubicBezTo>
                      <a:pt x="58162" y="11981"/>
                      <a:pt x="58632" y="12416"/>
                      <a:pt x="59138" y="12613"/>
                    </a:cubicBezTo>
                    <a:cubicBezTo>
                      <a:pt x="59332" y="12687"/>
                      <a:pt x="59512" y="12718"/>
                      <a:pt x="59680" y="12718"/>
                    </a:cubicBezTo>
                    <a:cubicBezTo>
                      <a:pt x="60502" y="12718"/>
                      <a:pt x="61062" y="11967"/>
                      <a:pt x="61765" y="11680"/>
                    </a:cubicBezTo>
                    <a:cubicBezTo>
                      <a:pt x="62404" y="11421"/>
                      <a:pt x="61903" y="10851"/>
                      <a:pt x="61661" y="10384"/>
                    </a:cubicBezTo>
                    <a:cubicBezTo>
                      <a:pt x="61454" y="9987"/>
                      <a:pt x="61921" y="9745"/>
                      <a:pt x="62249" y="9537"/>
                    </a:cubicBezTo>
                    <a:cubicBezTo>
                      <a:pt x="62664" y="9295"/>
                      <a:pt x="63441" y="9226"/>
                      <a:pt x="63182" y="8518"/>
                    </a:cubicBezTo>
                    <a:cubicBezTo>
                      <a:pt x="63018" y="8098"/>
                      <a:pt x="62703" y="8030"/>
                      <a:pt x="62354" y="8030"/>
                    </a:cubicBezTo>
                    <a:cubicBezTo>
                      <a:pt x="62187" y="8030"/>
                      <a:pt x="62013" y="8045"/>
                      <a:pt x="61845" y="8045"/>
                    </a:cubicBezTo>
                    <a:cubicBezTo>
                      <a:pt x="61771" y="8045"/>
                      <a:pt x="61698" y="8042"/>
                      <a:pt x="61627" y="8034"/>
                    </a:cubicBezTo>
                    <a:cubicBezTo>
                      <a:pt x="61564" y="8027"/>
                      <a:pt x="61502" y="8024"/>
                      <a:pt x="61440" y="8024"/>
                    </a:cubicBezTo>
                    <a:cubicBezTo>
                      <a:pt x="60620" y="8024"/>
                      <a:pt x="59973" y="8583"/>
                      <a:pt x="59080" y="8583"/>
                    </a:cubicBezTo>
                    <a:cubicBezTo>
                      <a:pt x="59004" y="8583"/>
                      <a:pt x="58925" y="8579"/>
                      <a:pt x="58844" y="8570"/>
                    </a:cubicBezTo>
                    <a:cubicBezTo>
                      <a:pt x="57410" y="8414"/>
                      <a:pt x="56391" y="7671"/>
                      <a:pt x="55181" y="7187"/>
                    </a:cubicBezTo>
                    <a:cubicBezTo>
                      <a:pt x="54440" y="6892"/>
                      <a:pt x="53723" y="6767"/>
                      <a:pt x="53025" y="6767"/>
                    </a:cubicBezTo>
                    <a:cubicBezTo>
                      <a:pt x="51022" y="6767"/>
                      <a:pt x="49177" y="7799"/>
                      <a:pt x="47370" y="8812"/>
                    </a:cubicBezTo>
                    <a:cubicBezTo>
                      <a:pt x="46903" y="9071"/>
                      <a:pt x="46765" y="9434"/>
                      <a:pt x="46972" y="9969"/>
                    </a:cubicBezTo>
                    <a:cubicBezTo>
                      <a:pt x="47155" y="10426"/>
                      <a:pt x="47351" y="10748"/>
                      <a:pt x="47819" y="10748"/>
                    </a:cubicBezTo>
                    <a:cubicBezTo>
                      <a:pt x="47883" y="10748"/>
                      <a:pt x="47952" y="10742"/>
                      <a:pt x="48026" y="10730"/>
                    </a:cubicBezTo>
                    <a:lnTo>
                      <a:pt x="50498" y="10280"/>
                    </a:lnTo>
                    <a:cubicBezTo>
                      <a:pt x="50618" y="10263"/>
                      <a:pt x="50739" y="10229"/>
                      <a:pt x="50878" y="10194"/>
                    </a:cubicBezTo>
                    <a:lnTo>
                      <a:pt x="50878" y="10194"/>
                    </a:lnTo>
                    <a:cubicBezTo>
                      <a:pt x="50878" y="10298"/>
                      <a:pt x="50860" y="10401"/>
                      <a:pt x="50860" y="10505"/>
                    </a:cubicBezTo>
                    <a:cubicBezTo>
                      <a:pt x="50614" y="11663"/>
                      <a:pt x="50148" y="12321"/>
                      <a:pt x="49280" y="12321"/>
                    </a:cubicBezTo>
                    <a:cubicBezTo>
                      <a:pt x="48931" y="12321"/>
                      <a:pt x="48517" y="12214"/>
                      <a:pt x="48026" y="11991"/>
                    </a:cubicBezTo>
                    <a:cubicBezTo>
                      <a:pt x="46374" y="11254"/>
                      <a:pt x="44693" y="10979"/>
                      <a:pt x="42955" y="10979"/>
                    </a:cubicBezTo>
                    <a:cubicBezTo>
                      <a:pt x="42002" y="10979"/>
                      <a:pt x="41033" y="11062"/>
                      <a:pt x="40042" y="11196"/>
                    </a:cubicBezTo>
                    <a:cubicBezTo>
                      <a:pt x="38536" y="11404"/>
                      <a:pt x="37062" y="12285"/>
                      <a:pt x="35569" y="12285"/>
                    </a:cubicBezTo>
                    <a:cubicBezTo>
                      <a:pt x="35195" y="12285"/>
                      <a:pt x="34820" y="12230"/>
                      <a:pt x="34443" y="12095"/>
                    </a:cubicBezTo>
                    <a:cubicBezTo>
                      <a:pt x="32698" y="11490"/>
                      <a:pt x="30900" y="11110"/>
                      <a:pt x="29068" y="10920"/>
                    </a:cubicBezTo>
                    <a:cubicBezTo>
                      <a:pt x="27080" y="10698"/>
                      <a:pt x="25171" y="10202"/>
                      <a:pt x="23146" y="10202"/>
                    </a:cubicBezTo>
                    <a:cubicBezTo>
                      <a:pt x="22337" y="10202"/>
                      <a:pt x="21510" y="10281"/>
                      <a:pt x="20652" y="10488"/>
                    </a:cubicBezTo>
                    <a:cubicBezTo>
                      <a:pt x="18383" y="11055"/>
                      <a:pt x="16215" y="12269"/>
                      <a:pt x="13793" y="12269"/>
                    </a:cubicBezTo>
                    <a:cubicBezTo>
                      <a:pt x="13559" y="12269"/>
                      <a:pt x="13322" y="12258"/>
                      <a:pt x="13083" y="12233"/>
                    </a:cubicBezTo>
                    <a:cubicBezTo>
                      <a:pt x="13049" y="12230"/>
                      <a:pt x="13015" y="12229"/>
                      <a:pt x="12982" y="12229"/>
                    </a:cubicBezTo>
                    <a:cubicBezTo>
                      <a:pt x="12473" y="12229"/>
                      <a:pt x="12176" y="12605"/>
                      <a:pt x="12323" y="13287"/>
                    </a:cubicBezTo>
                    <a:cubicBezTo>
                      <a:pt x="12498" y="14071"/>
                      <a:pt x="12325" y="14707"/>
                      <a:pt x="11687" y="14707"/>
                    </a:cubicBezTo>
                    <a:cubicBezTo>
                      <a:pt x="11510" y="14707"/>
                      <a:pt x="11296" y="14658"/>
                      <a:pt x="11044" y="14549"/>
                    </a:cubicBezTo>
                    <a:cubicBezTo>
                      <a:pt x="10655" y="14378"/>
                      <a:pt x="10292" y="14308"/>
                      <a:pt x="9947" y="14308"/>
                    </a:cubicBezTo>
                    <a:cubicBezTo>
                      <a:pt x="9034" y="14308"/>
                      <a:pt x="8242" y="14801"/>
                      <a:pt x="7415" y="15240"/>
                    </a:cubicBezTo>
                    <a:cubicBezTo>
                      <a:pt x="6965" y="15482"/>
                      <a:pt x="6672" y="15914"/>
                      <a:pt x="6879" y="16467"/>
                    </a:cubicBezTo>
                    <a:cubicBezTo>
                      <a:pt x="7027" y="16886"/>
                      <a:pt x="7334" y="16988"/>
                      <a:pt x="7700" y="16988"/>
                    </a:cubicBezTo>
                    <a:cubicBezTo>
                      <a:pt x="7802" y="16988"/>
                      <a:pt x="7910" y="16980"/>
                      <a:pt x="8020" y="16968"/>
                    </a:cubicBezTo>
                    <a:cubicBezTo>
                      <a:pt x="8305" y="16929"/>
                      <a:pt x="8590" y="16910"/>
                      <a:pt x="8875" y="16910"/>
                    </a:cubicBezTo>
                    <a:cubicBezTo>
                      <a:pt x="8970" y="16910"/>
                      <a:pt x="9065" y="16912"/>
                      <a:pt x="9160" y="16917"/>
                    </a:cubicBezTo>
                    <a:cubicBezTo>
                      <a:pt x="9186" y="16919"/>
                      <a:pt x="9214" y="16920"/>
                      <a:pt x="9242" y="16920"/>
                    </a:cubicBezTo>
                    <a:cubicBezTo>
                      <a:pt x="9458" y="16920"/>
                      <a:pt x="9735" y="16862"/>
                      <a:pt x="9947" y="16862"/>
                    </a:cubicBezTo>
                    <a:cubicBezTo>
                      <a:pt x="10131" y="16862"/>
                      <a:pt x="10266" y="16906"/>
                      <a:pt x="10266" y="17072"/>
                    </a:cubicBezTo>
                    <a:cubicBezTo>
                      <a:pt x="10266" y="17498"/>
                      <a:pt x="9728" y="17637"/>
                      <a:pt x="9291" y="17637"/>
                    </a:cubicBezTo>
                    <a:cubicBezTo>
                      <a:pt x="9214" y="17637"/>
                      <a:pt x="9141" y="17633"/>
                      <a:pt x="9074" y="17625"/>
                    </a:cubicBezTo>
                    <a:cubicBezTo>
                      <a:pt x="8873" y="17604"/>
                      <a:pt x="8677" y="17594"/>
                      <a:pt x="8484" y="17594"/>
                    </a:cubicBezTo>
                    <a:cubicBezTo>
                      <a:pt x="6314" y="17594"/>
                      <a:pt x="4587" y="18859"/>
                      <a:pt x="2714" y="19716"/>
                    </a:cubicBezTo>
                    <a:cubicBezTo>
                      <a:pt x="1193" y="20407"/>
                      <a:pt x="2351" y="21548"/>
                      <a:pt x="2282" y="22429"/>
                    </a:cubicBezTo>
                    <a:cubicBezTo>
                      <a:pt x="2264" y="22814"/>
                      <a:pt x="2455" y="22907"/>
                      <a:pt x="2706" y="22907"/>
                    </a:cubicBezTo>
                    <a:cubicBezTo>
                      <a:pt x="2939" y="22907"/>
                      <a:pt x="3223" y="22827"/>
                      <a:pt x="3440" y="22827"/>
                    </a:cubicBezTo>
                    <a:cubicBezTo>
                      <a:pt x="3665" y="22827"/>
                      <a:pt x="3872" y="22982"/>
                      <a:pt x="4079" y="23069"/>
                    </a:cubicBezTo>
                    <a:cubicBezTo>
                      <a:pt x="3924" y="23242"/>
                      <a:pt x="3751" y="23380"/>
                      <a:pt x="3544" y="23501"/>
                    </a:cubicBezTo>
                    <a:cubicBezTo>
                      <a:pt x="2610" y="23881"/>
                      <a:pt x="1643" y="24192"/>
                      <a:pt x="709" y="24589"/>
                    </a:cubicBezTo>
                    <a:cubicBezTo>
                      <a:pt x="329" y="24745"/>
                      <a:pt x="1" y="25142"/>
                      <a:pt x="226" y="25609"/>
                    </a:cubicBezTo>
                    <a:cubicBezTo>
                      <a:pt x="325" y="25816"/>
                      <a:pt x="462" y="25880"/>
                      <a:pt x="615" y="25880"/>
                    </a:cubicBezTo>
                    <a:cubicBezTo>
                      <a:pt x="807" y="25880"/>
                      <a:pt x="1026" y="25778"/>
                      <a:pt x="1228" y="25730"/>
                    </a:cubicBezTo>
                    <a:cubicBezTo>
                      <a:pt x="2248" y="25454"/>
                      <a:pt x="3354" y="25350"/>
                      <a:pt x="4252" y="24866"/>
                    </a:cubicBezTo>
                    <a:cubicBezTo>
                      <a:pt x="4601" y="24679"/>
                      <a:pt x="4965" y="24620"/>
                      <a:pt x="5336" y="24620"/>
                    </a:cubicBezTo>
                    <a:cubicBezTo>
                      <a:pt x="5952" y="24620"/>
                      <a:pt x="6585" y="24782"/>
                      <a:pt x="7191" y="24782"/>
                    </a:cubicBezTo>
                    <a:cubicBezTo>
                      <a:pt x="7702" y="24782"/>
                      <a:pt x="8195" y="24667"/>
                      <a:pt x="8642" y="24244"/>
                    </a:cubicBezTo>
                    <a:cubicBezTo>
                      <a:pt x="9143" y="23760"/>
                      <a:pt x="9627" y="23276"/>
                      <a:pt x="10128" y="22809"/>
                    </a:cubicBezTo>
                    <a:cubicBezTo>
                      <a:pt x="10518" y="22438"/>
                      <a:pt x="10935" y="22335"/>
                      <a:pt x="11366" y="22335"/>
                    </a:cubicBezTo>
                    <a:cubicBezTo>
                      <a:pt x="11904" y="22335"/>
                      <a:pt x="12465" y="22495"/>
                      <a:pt x="13026" y="22495"/>
                    </a:cubicBezTo>
                    <a:cubicBezTo>
                      <a:pt x="13270" y="22495"/>
                      <a:pt x="13515" y="22465"/>
                      <a:pt x="13757" y="22377"/>
                    </a:cubicBezTo>
                    <a:cubicBezTo>
                      <a:pt x="14876" y="21972"/>
                      <a:pt x="15968" y="21278"/>
                      <a:pt x="17215" y="21278"/>
                    </a:cubicBezTo>
                    <a:cubicBezTo>
                      <a:pt x="17721" y="21278"/>
                      <a:pt x="18252" y="21392"/>
                      <a:pt x="18820" y="21686"/>
                    </a:cubicBezTo>
                    <a:cubicBezTo>
                      <a:pt x="20272" y="22429"/>
                      <a:pt x="22242" y="22343"/>
                      <a:pt x="21966" y="24780"/>
                    </a:cubicBezTo>
                    <a:cubicBezTo>
                      <a:pt x="21914" y="25212"/>
                      <a:pt x="22104" y="25868"/>
                      <a:pt x="22415" y="26127"/>
                    </a:cubicBezTo>
                    <a:cubicBezTo>
                      <a:pt x="23746" y="27251"/>
                      <a:pt x="23659" y="29411"/>
                      <a:pt x="23210" y="29981"/>
                    </a:cubicBezTo>
                    <a:cubicBezTo>
                      <a:pt x="22052" y="31485"/>
                      <a:pt x="22484" y="32573"/>
                      <a:pt x="22985" y="33973"/>
                    </a:cubicBezTo>
                    <a:cubicBezTo>
                      <a:pt x="23124" y="34405"/>
                      <a:pt x="22795" y="35045"/>
                      <a:pt x="22553" y="35529"/>
                    </a:cubicBezTo>
                    <a:cubicBezTo>
                      <a:pt x="21447" y="37844"/>
                      <a:pt x="19356" y="39469"/>
                      <a:pt x="18233" y="41802"/>
                    </a:cubicBezTo>
                    <a:cubicBezTo>
                      <a:pt x="17455" y="43409"/>
                      <a:pt x="17058" y="48783"/>
                      <a:pt x="18354" y="49734"/>
                    </a:cubicBezTo>
                    <a:cubicBezTo>
                      <a:pt x="20220" y="51116"/>
                      <a:pt x="19927" y="52862"/>
                      <a:pt x="20238" y="54659"/>
                    </a:cubicBezTo>
                    <a:cubicBezTo>
                      <a:pt x="20428" y="55748"/>
                      <a:pt x="20410" y="57528"/>
                      <a:pt x="20687" y="57752"/>
                    </a:cubicBezTo>
                    <a:cubicBezTo>
                      <a:pt x="22380" y="59083"/>
                      <a:pt x="22242" y="61364"/>
                      <a:pt x="23625" y="62764"/>
                    </a:cubicBezTo>
                    <a:cubicBezTo>
                      <a:pt x="23915" y="63066"/>
                      <a:pt x="24197" y="63258"/>
                      <a:pt x="24508" y="63258"/>
                    </a:cubicBezTo>
                    <a:cubicBezTo>
                      <a:pt x="24660" y="63258"/>
                      <a:pt x="24820" y="63212"/>
                      <a:pt x="24990" y="63110"/>
                    </a:cubicBezTo>
                    <a:cubicBezTo>
                      <a:pt x="25508" y="62816"/>
                      <a:pt x="25526" y="62246"/>
                      <a:pt x="25197" y="61831"/>
                    </a:cubicBezTo>
                    <a:cubicBezTo>
                      <a:pt x="23607" y="59671"/>
                      <a:pt x="23746" y="56888"/>
                      <a:pt x="22536" y="54590"/>
                    </a:cubicBezTo>
                    <a:cubicBezTo>
                      <a:pt x="22415" y="54348"/>
                      <a:pt x="22605" y="53933"/>
                      <a:pt x="22692" y="53605"/>
                    </a:cubicBezTo>
                    <a:cubicBezTo>
                      <a:pt x="22704" y="53568"/>
                      <a:pt x="22878" y="53539"/>
                      <a:pt x="22981" y="53539"/>
                    </a:cubicBezTo>
                    <a:cubicBezTo>
                      <a:pt x="23021" y="53539"/>
                      <a:pt x="23050" y="53543"/>
                      <a:pt x="23054" y="53553"/>
                    </a:cubicBezTo>
                    <a:cubicBezTo>
                      <a:pt x="23175" y="53812"/>
                      <a:pt x="23366" y="54106"/>
                      <a:pt x="23366" y="54400"/>
                    </a:cubicBezTo>
                    <a:cubicBezTo>
                      <a:pt x="23383" y="56819"/>
                      <a:pt x="24973" y="58617"/>
                      <a:pt x="26027" y="60569"/>
                    </a:cubicBezTo>
                    <a:cubicBezTo>
                      <a:pt x="26977" y="62297"/>
                      <a:pt x="28654" y="63663"/>
                      <a:pt x="27720" y="65978"/>
                    </a:cubicBezTo>
                    <a:cubicBezTo>
                      <a:pt x="27530" y="66445"/>
                      <a:pt x="27928" y="66791"/>
                      <a:pt x="28273" y="67136"/>
                    </a:cubicBezTo>
                    <a:cubicBezTo>
                      <a:pt x="29138" y="68000"/>
                      <a:pt x="30226" y="68536"/>
                      <a:pt x="31246" y="69193"/>
                    </a:cubicBezTo>
                    <a:cubicBezTo>
                      <a:pt x="32910" y="70222"/>
                      <a:pt x="34447" y="71516"/>
                      <a:pt x="36422" y="71516"/>
                    </a:cubicBezTo>
                    <a:cubicBezTo>
                      <a:pt x="36867" y="71516"/>
                      <a:pt x="37334" y="71451"/>
                      <a:pt x="37830" y="71301"/>
                    </a:cubicBezTo>
                    <a:cubicBezTo>
                      <a:pt x="37930" y="71272"/>
                      <a:pt x="38022" y="71258"/>
                      <a:pt x="38107" y="71258"/>
                    </a:cubicBezTo>
                    <a:cubicBezTo>
                      <a:pt x="38527" y="71258"/>
                      <a:pt x="38793" y="71582"/>
                      <a:pt x="39023" y="71941"/>
                    </a:cubicBezTo>
                    <a:cubicBezTo>
                      <a:pt x="39748" y="73098"/>
                      <a:pt x="40768" y="73721"/>
                      <a:pt x="42116" y="74032"/>
                    </a:cubicBezTo>
                    <a:cubicBezTo>
                      <a:pt x="43585" y="74360"/>
                      <a:pt x="45296" y="74775"/>
                      <a:pt x="45745" y="76399"/>
                    </a:cubicBezTo>
                    <a:cubicBezTo>
                      <a:pt x="46194" y="78110"/>
                      <a:pt x="47439" y="79112"/>
                      <a:pt x="48648" y="79907"/>
                    </a:cubicBezTo>
                    <a:cubicBezTo>
                      <a:pt x="49237" y="80296"/>
                      <a:pt x="50039" y="81326"/>
                      <a:pt x="50895" y="81326"/>
                    </a:cubicBezTo>
                    <a:cubicBezTo>
                      <a:pt x="51372" y="81326"/>
                      <a:pt x="51865" y="81007"/>
                      <a:pt x="52347" y="80080"/>
                    </a:cubicBezTo>
                    <a:cubicBezTo>
                      <a:pt x="52462" y="79850"/>
                      <a:pt x="52631" y="79714"/>
                      <a:pt x="52813" y="79714"/>
                    </a:cubicBezTo>
                    <a:cubicBezTo>
                      <a:pt x="53013" y="79714"/>
                      <a:pt x="53228" y="79880"/>
                      <a:pt x="53401" y="80270"/>
                    </a:cubicBezTo>
                    <a:cubicBezTo>
                      <a:pt x="54593" y="83156"/>
                      <a:pt x="53919" y="85697"/>
                      <a:pt x="51621" y="87943"/>
                    </a:cubicBezTo>
                    <a:cubicBezTo>
                      <a:pt x="50498" y="89049"/>
                      <a:pt x="49806" y="90604"/>
                      <a:pt x="50774" y="92194"/>
                    </a:cubicBezTo>
                    <a:cubicBezTo>
                      <a:pt x="51085" y="92730"/>
                      <a:pt x="51068" y="92886"/>
                      <a:pt x="50688" y="93283"/>
                    </a:cubicBezTo>
                    <a:cubicBezTo>
                      <a:pt x="49685" y="94337"/>
                      <a:pt x="49703" y="95875"/>
                      <a:pt x="50567" y="96636"/>
                    </a:cubicBezTo>
                    <a:cubicBezTo>
                      <a:pt x="52208" y="98087"/>
                      <a:pt x="52986" y="99971"/>
                      <a:pt x="53971" y="101803"/>
                    </a:cubicBezTo>
                    <a:cubicBezTo>
                      <a:pt x="55440" y="104516"/>
                      <a:pt x="56771" y="107281"/>
                      <a:pt x="59933" y="108629"/>
                    </a:cubicBezTo>
                    <a:cubicBezTo>
                      <a:pt x="61661" y="109372"/>
                      <a:pt x="62629" y="111014"/>
                      <a:pt x="62664" y="113122"/>
                    </a:cubicBezTo>
                    <a:cubicBezTo>
                      <a:pt x="62716" y="116319"/>
                      <a:pt x="62871" y="119516"/>
                      <a:pt x="63096" y="122713"/>
                    </a:cubicBezTo>
                    <a:cubicBezTo>
                      <a:pt x="63251" y="125115"/>
                      <a:pt x="64426" y="127431"/>
                      <a:pt x="63631" y="129920"/>
                    </a:cubicBezTo>
                    <a:cubicBezTo>
                      <a:pt x="63303" y="130922"/>
                      <a:pt x="63459" y="131907"/>
                      <a:pt x="63839" y="132875"/>
                    </a:cubicBezTo>
                    <a:cubicBezTo>
                      <a:pt x="64323" y="134067"/>
                      <a:pt x="64461" y="135363"/>
                      <a:pt x="64288" y="136642"/>
                    </a:cubicBezTo>
                    <a:cubicBezTo>
                      <a:pt x="64184" y="137593"/>
                      <a:pt x="64582" y="138664"/>
                      <a:pt x="65653" y="139148"/>
                    </a:cubicBezTo>
                    <a:cubicBezTo>
                      <a:pt x="65680" y="139159"/>
                      <a:pt x="65711" y="139163"/>
                      <a:pt x="65743" y="139163"/>
                    </a:cubicBezTo>
                    <a:cubicBezTo>
                      <a:pt x="65886" y="139163"/>
                      <a:pt x="66069" y="139076"/>
                      <a:pt x="66205" y="139076"/>
                    </a:cubicBezTo>
                    <a:cubicBezTo>
                      <a:pt x="66332" y="139076"/>
                      <a:pt x="66419" y="139151"/>
                      <a:pt x="66397" y="139442"/>
                    </a:cubicBezTo>
                    <a:cubicBezTo>
                      <a:pt x="66362" y="139995"/>
                      <a:pt x="67071" y="140565"/>
                      <a:pt x="66293" y="141135"/>
                    </a:cubicBezTo>
                    <a:cubicBezTo>
                      <a:pt x="65895" y="141412"/>
                      <a:pt x="65360" y="142259"/>
                      <a:pt x="65774" y="142414"/>
                    </a:cubicBezTo>
                    <a:cubicBezTo>
                      <a:pt x="66898" y="142846"/>
                      <a:pt x="66500" y="143797"/>
                      <a:pt x="66777" y="144488"/>
                    </a:cubicBezTo>
                    <a:cubicBezTo>
                      <a:pt x="67468" y="146164"/>
                      <a:pt x="68505" y="147668"/>
                      <a:pt x="69801" y="148929"/>
                    </a:cubicBezTo>
                    <a:cubicBezTo>
                      <a:pt x="71823" y="150906"/>
                      <a:pt x="74091" y="152091"/>
                      <a:pt x="76808" y="152091"/>
                    </a:cubicBezTo>
                    <a:cubicBezTo>
                      <a:pt x="77226" y="152091"/>
                      <a:pt x="77656" y="152063"/>
                      <a:pt x="78096" y="152005"/>
                    </a:cubicBezTo>
                    <a:cubicBezTo>
                      <a:pt x="78355" y="151953"/>
                      <a:pt x="78580" y="151781"/>
                      <a:pt x="78718" y="151556"/>
                    </a:cubicBezTo>
                    <a:cubicBezTo>
                      <a:pt x="78874" y="151262"/>
                      <a:pt x="78615" y="151038"/>
                      <a:pt x="78355" y="150882"/>
                    </a:cubicBezTo>
                    <a:cubicBezTo>
                      <a:pt x="77595" y="150415"/>
                      <a:pt x="76835" y="149914"/>
                      <a:pt x="76040" y="149482"/>
                    </a:cubicBezTo>
                    <a:cubicBezTo>
                      <a:pt x="73914" y="148342"/>
                      <a:pt x="73551" y="146648"/>
                      <a:pt x="74899" y="144695"/>
                    </a:cubicBezTo>
                    <a:cubicBezTo>
                      <a:pt x="75608" y="143658"/>
                      <a:pt x="75694" y="142570"/>
                      <a:pt x="74173" y="142017"/>
                    </a:cubicBezTo>
                    <a:cubicBezTo>
                      <a:pt x="73707" y="141861"/>
                      <a:pt x="72929" y="141550"/>
                      <a:pt x="73551" y="140997"/>
                    </a:cubicBezTo>
                    <a:cubicBezTo>
                      <a:pt x="74260" y="140340"/>
                      <a:pt x="74260" y="139597"/>
                      <a:pt x="74415" y="138837"/>
                    </a:cubicBezTo>
                    <a:cubicBezTo>
                      <a:pt x="74605" y="137783"/>
                      <a:pt x="73534" y="136193"/>
                      <a:pt x="75677" y="135985"/>
                    </a:cubicBezTo>
                    <a:cubicBezTo>
                      <a:pt x="75746" y="135985"/>
                      <a:pt x="75850" y="135588"/>
                      <a:pt x="75798" y="135432"/>
                    </a:cubicBezTo>
                    <a:cubicBezTo>
                      <a:pt x="75444" y="134260"/>
                      <a:pt x="75867" y="133923"/>
                      <a:pt x="76900" y="133923"/>
                    </a:cubicBezTo>
                    <a:cubicBezTo>
                      <a:pt x="76978" y="133923"/>
                      <a:pt x="77060" y="133925"/>
                      <a:pt x="77146" y="133929"/>
                    </a:cubicBezTo>
                    <a:cubicBezTo>
                      <a:pt x="77188" y="133931"/>
                      <a:pt x="77231" y="133932"/>
                      <a:pt x="77272" y="133932"/>
                    </a:cubicBezTo>
                    <a:cubicBezTo>
                      <a:pt x="78202" y="133932"/>
                      <a:pt x="78980" y="133388"/>
                      <a:pt x="79427" y="132512"/>
                    </a:cubicBezTo>
                    <a:cubicBezTo>
                      <a:pt x="79859" y="131648"/>
                      <a:pt x="79738" y="130836"/>
                      <a:pt x="79047" y="130110"/>
                    </a:cubicBezTo>
                    <a:cubicBezTo>
                      <a:pt x="78857" y="129902"/>
                      <a:pt x="78822" y="129557"/>
                      <a:pt x="78701" y="129280"/>
                    </a:cubicBezTo>
                    <a:lnTo>
                      <a:pt x="78701" y="129280"/>
                    </a:lnTo>
                    <a:cubicBezTo>
                      <a:pt x="78977" y="129298"/>
                      <a:pt x="79237" y="129332"/>
                      <a:pt x="79513" y="129384"/>
                    </a:cubicBezTo>
                    <a:cubicBezTo>
                      <a:pt x="79669" y="129427"/>
                      <a:pt x="79830" y="129448"/>
                      <a:pt x="79991" y="129448"/>
                    </a:cubicBezTo>
                    <a:cubicBezTo>
                      <a:pt x="80347" y="129448"/>
                      <a:pt x="80702" y="129344"/>
                      <a:pt x="80999" y="129142"/>
                    </a:cubicBezTo>
                    <a:cubicBezTo>
                      <a:pt x="82900" y="128001"/>
                      <a:pt x="83350" y="125841"/>
                      <a:pt x="84473" y="124148"/>
                    </a:cubicBezTo>
                    <a:cubicBezTo>
                      <a:pt x="85216" y="123024"/>
                      <a:pt x="86149" y="121815"/>
                      <a:pt x="85544" y="120225"/>
                    </a:cubicBezTo>
                    <a:cubicBezTo>
                      <a:pt x="85026" y="118808"/>
                      <a:pt x="85959" y="118186"/>
                      <a:pt x="86927" y="117356"/>
                    </a:cubicBezTo>
                    <a:cubicBezTo>
                      <a:pt x="88258" y="116233"/>
                      <a:pt x="90314" y="116371"/>
                      <a:pt x="91230" y="115213"/>
                    </a:cubicBezTo>
                    <a:cubicBezTo>
                      <a:pt x="93096" y="112846"/>
                      <a:pt x="93788" y="109908"/>
                      <a:pt x="93874" y="106866"/>
                    </a:cubicBezTo>
                    <a:cubicBezTo>
                      <a:pt x="93909" y="105743"/>
                      <a:pt x="93563" y="104637"/>
                      <a:pt x="94635" y="103635"/>
                    </a:cubicBezTo>
                    <a:cubicBezTo>
                      <a:pt x="95637" y="102650"/>
                      <a:pt x="96432" y="101492"/>
                      <a:pt x="97002" y="100213"/>
                    </a:cubicBezTo>
                    <a:cubicBezTo>
                      <a:pt x="98350" y="97189"/>
                      <a:pt x="97555" y="95668"/>
                      <a:pt x="93770" y="93404"/>
                    </a:cubicBezTo>
                    <a:cubicBezTo>
                      <a:pt x="92864" y="92866"/>
                      <a:pt x="92012" y="92178"/>
                      <a:pt x="90923" y="92178"/>
                    </a:cubicBezTo>
                    <a:cubicBezTo>
                      <a:pt x="90787" y="92178"/>
                      <a:pt x="90648" y="92189"/>
                      <a:pt x="90504" y="92212"/>
                    </a:cubicBezTo>
                    <a:cubicBezTo>
                      <a:pt x="90375" y="92232"/>
                      <a:pt x="90250" y="92241"/>
                      <a:pt x="90128" y="92241"/>
                    </a:cubicBezTo>
                    <a:cubicBezTo>
                      <a:pt x="89316" y="92241"/>
                      <a:pt x="88640" y="91827"/>
                      <a:pt x="87964" y="91451"/>
                    </a:cubicBezTo>
                    <a:cubicBezTo>
                      <a:pt x="86720" y="90760"/>
                      <a:pt x="85423" y="90190"/>
                      <a:pt x="84076" y="89740"/>
                    </a:cubicBezTo>
                    <a:cubicBezTo>
                      <a:pt x="83419" y="89533"/>
                      <a:pt x="82365" y="89412"/>
                      <a:pt x="82226" y="88306"/>
                    </a:cubicBezTo>
                    <a:cubicBezTo>
                      <a:pt x="81898" y="85511"/>
                      <a:pt x="80349" y="82231"/>
                      <a:pt x="77208" y="82231"/>
                    </a:cubicBezTo>
                    <a:cubicBezTo>
                      <a:pt x="77047" y="82231"/>
                      <a:pt x="76883" y="82240"/>
                      <a:pt x="76714" y="82258"/>
                    </a:cubicBezTo>
                    <a:cubicBezTo>
                      <a:pt x="76610" y="82274"/>
                      <a:pt x="76507" y="82282"/>
                      <a:pt x="76405" y="82282"/>
                    </a:cubicBezTo>
                    <a:cubicBezTo>
                      <a:pt x="75873" y="82282"/>
                      <a:pt x="75365" y="82061"/>
                      <a:pt x="75003" y="81670"/>
                    </a:cubicBezTo>
                    <a:cubicBezTo>
                      <a:pt x="73810" y="80478"/>
                      <a:pt x="72722" y="79147"/>
                      <a:pt x="71356" y="78179"/>
                    </a:cubicBezTo>
                    <a:cubicBezTo>
                      <a:pt x="70652" y="77672"/>
                      <a:pt x="69937" y="76844"/>
                      <a:pt x="68958" y="76844"/>
                    </a:cubicBezTo>
                    <a:cubicBezTo>
                      <a:pt x="68735" y="76844"/>
                      <a:pt x="68499" y="76887"/>
                      <a:pt x="68246" y="76987"/>
                    </a:cubicBezTo>
                    <a:cubicBezTo>
                      <a:pt x="68013" y="77081"/>
                      <a:pt x="67785" y="77113"/>
                      <a:pt x="67562" y="77113"/>
                    </a:cubicBezTo>
                    <a:cubicBezTo>
                      <a:pt x="67089" y="77113"/>
                      <a:pt x="66635" y="76969"/>
                      <a:pt x="66189" y="76969"/>
                    </a:cubicBezTo>
                    <a:cubicBezTo>
                      <a:pt x="64783" y="76969"/>
                      <a:pt x="63941" y="75706"/>
                      <a:pt x="62605" y="75706"/>
                    </a:cubicBezTo>
                    <a:cubicBezTo>
                      <a:pt x="62579" y="75706"/>
                      <a:pt x="62552" y="75707"/>
                      <a:pt x="62525" y="75708"/>
                    </a:cubicBezTo>
                    <a:cubicBezTo>
                      <a:pt x="62280" y="75708"/>
                      <a:pt x="61828" y="76012"/>
                      <a:pt x="61511" y="76012"/>
                    </a:cubicBezTo>
                    <a:cubicBezTo>
                      <a:pt x="61248" y="76012"/>
                      <a:pt x="61077" y="75802"/>
                      <a:pt x="61195" y="75034"/>
                    </a:cubicBezTo>
                    <a:cubicBezTo>
                      <a:pt x="61232" y="74788"/>
                      <a:pt x="60883" y="74612"/>
                      <a:pt x="60617" y="74612"/>
                    </a:cubicBezTo>
                    <a:cubicBezTo>
                      <a:pt x="60509" y="74612"/>
                      <a:pt x="60415" y="74641"/>
                      <a:pt x="60365" y="74706"/>
                    </a:cubicBezTo>
                    <a:cubicBezTo>
                      <a:pt x="59225" y="76088"/>
                      <a:pt x="57099" y="76071"/>
                      <a:pt x="56166" y="77747"/>
                    </a:cubicBezTo>
                    <a:cubicBezTo>
                      <a:pt x="55842" y="78325"/>
                      <a:pt x="55457" y="78771"/>
                      <a:pt x="54917" y="78771"/>
                    </a:cubicBezTo>
                    <a:cubicBezTo>
                      <a:pt x="54649" y="78771"/>
                      <a:pt x="54343" y="78661"/>
                      <a:pt x="53988" y="78404"/>
                    </a:cubicBezTo>
                    <a:cubicBezTo>
                      <a:pt x="53637" y="78125"/>
                      <a:pt x="53206" y="77982"/>
                      <a:pt x="52772" y="77982"/>
                    </a:cubicBezTo>
                    <a:cubicBezTo>
                      <a:pt x="52480" y="77982"/>
                      <a:pt x="52186" y="78047"/>
                      <a:pt x="51915" y="78179"/>
                    </a:cubicBezTo>
                    <a:cubicBezTo>
                      <a:pt x="51373" y="78410"/>
                      <a:pt x="50918" y="78527"/>
                      <a:pt x="50541" y="78527"/>
                    </a:cubicBezTo>
                    <a:cubicBezTo>
                      <a:pt x="49618" y="78527"/>
                      <a:pt x="49166" y="77825"/>
                      <a:pt x="49080" y="76365"/>
                    </a:cubicBezTo>
                    <a:cubicBezTo>
                      <a:pt x="49046" y="75397"/>
                      <a:pt x="49184" y="74446"/>
                      <a:pt x="49478" y="73530"/>
                    </a:cubicBezTo>
                    <a:cubicBezTo>
                      <a:pt x="50012" y="71861"/>
                      <a:pt x="49095" y="70692"/>
                      <a:pt x="47366" y="70692"/>
                    </a:cubicBezTo>
                    <a:cubicBezTo>
                      <a:pt x="47305" y="70692"/>
                      <a:pt x="47243" y="70693"/>
                      <a:pt x="47179" y="70696"/>
                    </a:cubicBezTo>
                    <a:cubicBezTo>
                      <a:pt x="46730" y="70714"/>
                      <a:pt x="46281" y="70765"/>
                      <a:pt x="45814" y="70783"/>
                    </a:cubicBezTo>
                    <a:cubicBezTo>
                      <a:pt x="45755" y="70784"/>
                      <a:pt x="45699" y="70786"/>
                      <a:pt x="45645" y="70786"/>
                    </a:cubicBezTo>
                    <a:cubicBezTo>
                      <a:pt x="45148" y="70786"/>
                      <a:pt x="44886" y="70683"/>
                      <a:pt x="45088" y="69919"/>
                    </a:cubicBezTo>
                    <a:cubicBezTo>
                      <a:pt x="45469" y="68484"/>
                      <a:pt x="46143" y="67240"/>
                      <a:pt x="46886" y="65996"/>
                    </a:cubicBezTo>
                    <a:cubicBezTo>
                      <a:pt x="47214" y="65443"/>
                      <a:pt x="47231" y="64993"/>
                      <a:pt x="46747" y="64613"/>
                    </a:cubicBezTo>
                    <a:cubicBezTo>
                      <a:pt x="46406" y="64334"/>
                      <a:pt x="45929" y="64209"/>
                      <a:pt x="45417" y="64209"/>
                    </a:cubicBezTo>
                    <a:cubicBezTo>
                      <a:pt x="44221" y="64209"/>
                      <a:pt x="42833" y="64889"/>
                      <a:pt x="42531" y="65857"/>
                    </a:cubicBezTo>
                    <a:cubicBezTo>
                      <a:pt x="42161" y="67044"/>
                      <a:pt x="40793" y="67929"/>
                      <a:pt x="39553" y="67929"/>
                    </a:cubicBezTo>
                    <a:cubicBezTo>
                      <a:pt x="39113" y="67929"/>
                      <a:pt x="38689" y="67817"/>
                      <a:pt x="38331" y="67568"/>
                    </a:cubicBezTo>
                    <a:cubicBezTo>
                      <a:pt x="36966" y="66601"/>
                      <a:pt x="35998" y="64872"/>
                      <a:pt x="36517" y="63455"/>
                    </a:cubicBezTo>
                    <a:cubicBezTo>
                      <a:pt x="37571" y="60569"/>
                      <a:pt x="37986" y="56802"/>
                      <a:pt x="41822" y="56093"/>
                    </a:cubicBezTo>
                    <a:cubicBezTo>
                      <a:pt x="44259" y="55627"/>
                      <a:pt x="46696" y="55299"/>
                      <a:pt x="49167" y="55126"/>
                    </a:cubicBezTo>
                    <a:cubicBezTo>
                      <a:pt x="49252" y="55120"/>
                      <a:pt x="49338" y="55117"/>
                      <a:pt x="49425" y="55117"/>
                    </a:cubicBezTo>
                    <a:cubicBezTo>
                      <a:pt x="50819" y="55117"/>
                      <a:pt x="52364" y="55920"/>
                      <a:pt x="51811" y="58133"/>
                    </a:cubicBezTo>
                    <a:cubicBezTo>
                      <a:pt x="51707" y="58582"/>
                      <a:pt x="52087" y="59204"/>
                      <a:pt x="52329" y="59688"/>
                    </a:cubicBezTo>
                    <a:cubicBezTo>
                      <a:pt x="52602" y="60250"/>
                      <a:pt x="52992" y="60846"/>
                      <a:pt x="53666" y="60846"/>
                    </a:cubicBezTo>
                    <a:cubicBezTo>
                      <a:pt x="53675" y="60846"/>
                      <a:pt x="53685" y="60846"/>
                      <a:pt x="53695" y="60846"/>
                    </a:cubicBezTo>
                    <a:cubicBezTo>
                      <a:pt x="54455" y="60811"/>
                      <a:pt x="54628" y="60085"/>
                      <a:pt x="54852" y="59498"/>
                    </a:cubicBezTo>
                    <a:cubicBezTo>
                      <a:pt x="55146" y="58703"/>
                      <a:pt x="55146" y="57822"/>
                      <a:pt x="54887" y="57027"/>
                    </a:cubicBezTo>
                    <a:cubicBezTo>
                      <a:pt x="54127" y="54642"/>
                      <a:pt x="54922" y="53017"/>
                      <a:pt x="57116" y="51894"/>
                    </a:cubicBezTo>
                    <a:cubicBezTo>
                      <a:pt x="58291" y="51307"/>
                      <a:pt x="59328" y="50442"/>
                      <a:pt x="60469" y="49786"/>
                    </a:cubicBezTo>
                    <a:cubicBezTo>
                      <a:pt x="62128" y="48818"/>
                      <a:pt x="61575" y="46641"/>
                      <a:pt x="63096" y="45448"/>
                    </a:cubicBezTo>
                    <a:cubicBezTo>
                      <a:pt x="64720" y="44169"/>
                      <a:pt x="65757" y="42113"/>
                      <a:pt x="68194" y="42061"/>
                    </a:cubicBezTo>
                    <a:cubicBezTo>
                      <a:pt x="68574" y="42044"/>
                      <a:pt x="69006" y="41888"/>
                      <a:pt x="69075" y="41456"/>
                    </a:cubicBezTo>
                    <a:cubicBezTo>
                      <a:pt x="69369" y="39711"/>
                      <a:pt x="70924" y="39417"/>
                      <a:pt x="72151" y="38760"/>
                    </a:cubicBezTo>
                    <a:cubicBezTo>
                      <a:pt x="72321" y="38667"/>
                      <a:pt x="72565" y="38512"/>
                      <a:pt x="72753" y="38512"/>
                    </a:cubicBezTo>
                    <a:cubicBezTo>
                      <a:pt x="72950" y="38512"/>
                      <a:pt x="73086" y="38680"/>
                      <a:pt x="73015" y="39261"/>
                    </a:cubicBezTo>
                    <a:cubicBezTo>
                      <a:pt x="72956" y="39796"/>
                      <a:pt x="73330" y="40078"/>
                      <a:pt x="73743" y="40078"/>
                    </a:cubicBezTo>
                    <a:cubicBezTo>
                      <a:pt x="73931" y="40078"/>
                      <a:pt x="74127" y="40020"/>
                      <a:pt x="74294" y="39901"/>
                    </a:cubicBezTo>
                    <a:cubicBezTo>
                      <a:pt x="75746" y="38898"/>
                      <a:pt x="77457" y="38501"/>
                      <a:pt x="78995" y="37723"/>
                    </a:cubicBezTo>
                    <a:cubicBezTo>
                      <a:pt x="79738" y="37326"/>
                      <a:pt x="80291" y="36773"/>
                      <a:pt x="79790" y="35995"/>
                    </a:cubicBezTo>
                    <a:cubicBezTo>
                      <a:pt x="79597" y="35708"/>
                      <a:pt x="79414" y="35603"/>
                      <a:pt x="79239" y="35603"/>
                    </a:cubicBezTo>
                    <a:cubicBezTo>
                      <a:pt x="78865" y="35603"/>
                      <a:pt x="78524" y="36083"/>
                      <a:pt x="78183" y="36306"/>
                    </a:cubicBezTo>
                    <a:cubicBezTo>
                      <a:pt x="77820" y="36545"/>
                      <a:pt x="77447" y="36741"/>
                      <a:pt x="77083" y="36741"/>
                    </a:cubicBezTo>
                    <a:cubicBezTo>
                      <a:pt x="76789" y="36741"/>
                      <a:pt x="76501" y="36612"/>
                      <a:pt x="76230" y="36272"/>
                    </a:cubicBezTo>
                    <a:cubicBezTo>
                      <a:pt x="75677" y="35563"/>
                      <a:pt x="76126" y="35148"/>
                      <a:pt x="76731" y="34751"/>
                    </a:cubicBezTo>
                    <a:cubicBezTo>
                      <a:pt x="77318" y="34371"/>
                      <a:pt x="77284" y="33818"/>
                      <a:pt x="77025" y="33196"/>
                    </a:cubicBezTo>
                    <a:cubicBezTo>
                      <a:pt x="76921" y="32919"/>
                      <a:pt x="76161" y="33023"/>
                      <a:pt x="76593" y="32643"/>
                    </a:cubicBezTo>
                    <a:cubicBezTo>
                      <a:pt x="76708" y="32536"/>
                      <a:pt x="76805" y="32492"/>
                      <a:pt x="76888" y="32492"/>
                    </a:cubicBezTo>
                    <a:cubicBezTo>
                      <a:pt x="77143" y="32492"/>
                      <a:pt x="77279" y="32892"/>
                      <a:pt x="77474" y="33126"/>
                    </a:cubicBezTo>
                    <a:cubicBezTo>
                      <a:pt x="77830" y="33563"/>
                      <a:pt x="78559" y="33892"/>
                      <a:pt x="79019" y="33892"/>
                    </a:cubicBezTo>
                    <a:cubicBezTo>
                      <a:pt x="79251" y="33892"/>
                      <a:pt x="79415" y="33808"/>
                      <a:pt x="79427" y="33610"/>
                    </a:cubicBezTo>
                    <a:cubicBezTo>
                      <a:pt x="79485" y="32639"/>
                      <a:pt x="79866" y="32465"/>
                      <a:pt x="80317" y="32465"/>
                    </a:cubicBezTo>
                    <a:cubicBezTo>
                      <a:pt x="80569" y="32465"/>
                      <a:pt x="80843" y="32519"/>
                      <a:pt x="81095" y="32519"/>
                    </a:cubicBezTo>
                    <a:cubicBezTo>
                      <a:pt x="81194" y="32519"/>
                      <a:pt x="81290" y="32511"/>
                      <a:pt x="81380" y="32487"/>
                    </a:cubicBezTo>
                    <a:cubicBezTo>
                      <a:pt x="81894" y="32340"/>
                      <a:pt x="82271" y="31830"/>
                      <a:pt x="82830" y="31830"/>
                    </a:cubicBezTo>
                    <a:cubicBezTo>
                      <a:pt x="82928" y="31830"/>
                      <a:pt x="83031" y="31846"/>
                      <a:pt x="83142" y="31882"/>
                    </a:cubicBezTo>
                    <a:cubicBezTo>
                      <a:pt x="82658" y="32470"/>
                      <a:pt x="82192" y="33075"/>
                      <a:pt x="81708" y="33679"/>
                    </a:cubicBezTo>
                    <a:cubicBezTo>
                      <a:pt x="81604" y="33766"/>
                      <a:pt x="81483" y="33835"/>
                      <a:pt x="81362" y="33904"/>
                    </a:cubicBezTo>
                    <a:cubicBezTo>
                      <a:pt x="81034" y="34129"/>
                      <a:pt x="80775" y="34423"/>
                      <a:pt x="80878" y="34872"/>
                    </a:cubicBezTo>
                    <a:cubicBezTo>
                      <a:pt x="80999" y="35304"/>
                      <a:pt x="81380" y="35252"/>
                      <a:pt x="81673" y="35425"/>
                    </a:cubicBezTo>
                    <a:cubicBezTo>
                      <a:pt x="81973" y="35596"/>
                      <a:pt x="82292" y="35648"/>
                      <a:pt x="82615" y="35648"/>
                    </a:cubicBezTo>
                    <a:cubicBezTo>
                      <a:pt x="83130" y="35648"/>
                      <a:pt x="83658" y="35514"/>
                      <a:pt x="84141" y="35514"/>
                    </a:cubicBezTo>
                    <a:cubicBezTo>
                      <a:pt x="84489" y="35514"/>
                      <a:pt x="84814" y="35584"/>
                      <a:pt x="85095" y="35822"/>
                    </a:cubicBezTo>
                    <a:cubicBezTo>
                      <a:pt x="85535" y="36187"/>
                      <a:pt x="85875" y="36332"/>
                      <a:pt x="86134" y="36332"/>
                    </a:cubicBezTo>
                    <a:cubicBezTo>
                      <a:pt x="86710" y="36332"/>
                      <a:pt x="86887" y="35618"/>
                      <a:pt x="86875" y="35010"/>
                    </a:cubicBezTo>
                    <a:cubicBezTo>
                      <a:pt x="86858" y="34215"/>
                      <a:pt x="87601" y="32729"/>
                      <a:pt x="85665" y="32625"/>
                    </a:cubicBezTo>
                    <a:cubicBezTo>
                      <a:pt x="84991" y="32591"/>
                      <a:pt x="85130" y="31986"/>
                      <a:pt x="85596" y="31485"/>
                    </a:cubicBezTo>
                    <a:cubicBezTo>
                      <a:pt x="87186" y="29791"/>
                      <a:pt x="86650" y="27527"/>
                      <a:pt x="84508" y="26767"/>
                    </a:cubicBezTo>
                    <a:cubicBezTo>
                      <a:pt x="84006" y="26594"/>
                      <a:pt x="83557" y="26214"/>
                      <a:pt x="83661" y="25834"/>
                    </a:cubicBezTo>
                    <a:cubicBezTo>
                      <a:pt x="83972" y="24503"/>
                      <a:pt x="83039" y="23432"/>
                      <a:pt x="83090" y="22170"/>
                    </a:cubicBezTo>
                    <a:cubicBezTo>
                      <a:pt x="83108" y="21773"/>
                      <a:pt x="83073" y="21375"/>
                      <a:pt x="82624" y="21220"/>
                    </a:cubicBezTo>
                    <a:cubicBezTo>
                      <a:pt x="82529" y="21188"/>
                      <a:pt x="82437" y="21174"/>
                      <a:pt x="82348" y="21174"/>
                    </a:cubicBezTo>
                    <a:cubicBezTo>
                      <a:pt x="82049" y="21174"/>
                      <a:pt x="81787" y="21339"/>
                      <a:pt x="81587" y="21565"/>
                    </a:cubicBezTo>
                    <a:cubicBezTo>
                      <a:pt x="81086" y="22135"/>
                      <a:pt x="80464" y="22602"/>
                      <a:pt x="79755" y="22913"/>
                    </a:cubicBezTo>
                    <a:cubicBezTo>
                      <a:pt x="79583" y="22995"/>
                      <a:pt x="79411" y="23071"/>
                      <a:pt x="79247" y="23071"/>
                    </a:cubicBezTo>
                    <a:cubicBezTo>
                      <a:pt x="79097" y="23071"/>
                      <a:pt x="78954" y="23008"/>
                      <a:pt x="78822" y="22827"/>
                    </a:cubicBezTo>
                    <a:cubicBezTo>
                      <a:pt x="78563" y="22498"/>
                      <a:pt x="78753" y="22274"/>
                      <a:pt x="78960" y="22015"/>
                    </a:cubicBezTo>
                    <a:cubicBezTo>
                      <a:pt x="79496" y="21254"/>
                      <a:pt x="79254" y="20736"/>
                      <a:pt x="78459" y="20338"/>
                    </a:cubicBezTo>
                    <a:cubicBezTo>
                      <a:pt x="78131" y="20165"/>
                      <a:pt x="77837" y="19941"/>
                      <a:pt x="77578" y="19664"/>
                    </a:cubicBezTo>
                    <a:cubicBezTo>
                      <a:pt x="77168" y="19146"/>
                      <a:pt x="76356" y="18913"/>
                      <a:pt x="75491" y="18913"/>
                    </a:cubicBezTo>
                    <a:cubicBezTo>
                      <a:pt x="74278" y="18913"/>
                      <a:pt x="72961" y="19371"/>
                      <a:pt x="72497" y="20148"/>
                    </a:cubicBezTo>
                    <a:cubicBezTo>
                      <a:pt x="72065" y="20874"/>
                      <a:pt x="71788" y="21824"/>
                      <a:pt x="70803" y="22170"/>
                    </a:cubicBezTo>
                    <a:cubicBezTo>
                      <a:pt x="70354" y="22326"/>
                      <a:pt x="70043" y="22792"/>
                      <a:pt x="70337" y="23276"/>
                    </a:cubicBezTo>
                    <a:cubicBezTo>
                      <a:pt x="71356" y="25004"/>
                      <a:pt x="70043" y="25488"/>
                      <a:pt x="68902" y="26024"/>
                    </a:cubicBezTo>
                    <a:cubicBezTo>
                      <a:pt x="67693" y="26577"/>
                      <a:pt x="66241" y="26801"/>
                      <a:pt x="66345" y="28685"/>
                    </a:cubicBezTo>
                    <a:cubicBezTo>
                      <a:pt x="66379" y="29117"/>
                      <a:pt x="65895" y="29601"/>
                      <a:pt x="65584" y="30016"/>
                    </a:cubicBezTo>
                    <a:cubicBezTo>
                      <a:pt x="65442" y="30197"/>
                      <a:pt x="65232" y="30465"/>
                      <a:pt x="64983" y="30465"/>
                    </a:cubicBezTo>
                    <a:cubicBezTo>
                      <a:pt x="64899" y="30465"/>
                      <a:pt x="64811" y="30435"/>
                      <a:pt x="64720" y="30361"/>
                    </a:cubicBezTo>
                    <a:cubicBezTo>
                      <a:pt x="64409" y="30120"/>
                      <a:pt x="64288" y="29705"/>
                      <a:pt x="64409" y="29342"/>
                    </a:cubicBezTo>
                    <a:cubicBezTo>
                      <a:pt x="64893" y="27596"/>
                      <a:pt x="65083" y="25989"/>
                      <a:pt x="62508" y="25903"/>
                    </a:cubicBezTo>
                    <a:cubicBezTo>
                      <a:pt x="62249" y="25903"/>
                      <a:pt x="61938" y="25644"/>
                      <a:pt x="61748" y="25436"/>
                    </a:cubicBezTo>
                    <a:cubicBezTo>
                      <a:pt x="61084" y="24759"/>
                      <a:pt x="60400" y="24243"/>
                      <a:pt x="59552" y="24243"/>
                    </a:cubicBezTo>
                    <a:cubicBezTo>
                      <a:pt x="59252" y="24243"/>
                      <a:pt x="58932" y="24307"/>
                      <a:pt x="58585" y="24451"/>
                    </a:cubicBezTo>
                    <a:cubicBezTo>
                      <a:pt x="58566" y="24457"/>
                      <a:pt x="58545" y="24459"/>
                      <a:pt x="58523" y="24459"/>
                    </a:cubicBezTo>
                    <a:cubicBezTo>
                      <a:pt x="58409" y="24459"/>
                      <a:pt x="58269" y="24394"/>
                      <a:pt x="58153" y="24365"/>
                    </a:cubicBezTo>
                    <a:cubicBezTo>
                      <a:pt x="58758" y="23501"/>
                      <a:pt x="57687" y="22429"/>
                      <a:pt x="58827" y="21462"/>
                    </a:cubicBezTo>
                    <a:cubicBezTo>
                      <a:pt x="61800" y="18990"/>
                      <a:pt x="65757" y="18558"/>
                      <a:pt x="68781" y="16294"/>
                    </a:cubicBezTo>
                    <a:lnTo>
                      <a:pt x="69455" y="15828"/>
                    </a:lnTo>
                    <a:cubicBezTo>
                      <a:pt x="70337" y="15586"/>
                      <a:pt x="71218" y="15206"/>
                      <a:pt x="72117" y="15119"/>
                    </a:cubicBezTo>
                    <a:cubicBezTo>
                      <a:pt x="74346" y="14912"/>
                      <a:pt x="75331" y="13910"/>
                      <a:pt x="75262" y="11767"/>
                    </a:cubicBezTo>
                    <a:cubicBezTo>
                      <a:pt x="75262" y="11596"/>
                      <a:pt x="75299" y="11543"/>
                      <a:pt x="75353" y="11543"/>
                    </a:cubicBezTo>
                    <a:cubicBezTo>
                      <a:pt x="75441" y="11543"/>
                      <a:pt x="75574" y="11687"/>
                      <a:pt x="75659" y="11698"/>
                    </a:cubicBezTo>
                    <a:cubicBezTo>
                      <a:pt x="76835" y="11749"/>
                      <a:pt x="77733" y="12683"/>
                      <a:pt x="78943" y="12752"/>
                    </a:cubicBezTo>
                    <a:cubicBezTo>
                      <a:pt x="79461" y="12769"/>
                      <a:pt x="79945" y="13391"/>
                      <a:pt x="80412" y="13789"/>
                    </a:cubicBezTo>
                    <a:cubicBezTo>
                      <a:pt x="80395" y="13944"/>
                      <a:pt x="80325" y="14082"/>
                      <a:pt x="80204" y="14203"/>
                    </a:cubicBezTo>
                    <a:cubicBezTo>
                      <a:pt x="79099" y="14649"/>
                      <a:pt x="78211" y="15599"/>
                      <a:pt x="76924" y="15599"/>
                    </a:cubicBezTo>
                    <a:cubicBezTo>
                      <a:pt x="76763" y="15599"/>
                      <a:pt x="76595" y="15584"/>
                      <a:pt x="76420" y="15551"/>
                    </a:cubicBezTo>
                    <a:cubicBezTo>
                      <a:pt x="76325" y="15534"/>
                      <a:pt x="76229" y="15525"/>
                      <a:pt x="76135" y="15525"/>
                    </a:cubicBezTo>
                    <a:cubicBezTo>
                      <a:pt x="75478" y="15525"/>
                      <a:pt x="74895" y="15947"/>
                      <a:pt x="74985" y="16778"/>
                    </a:cubicBezTo>
                    <a:cubicBezTo>
                      <a:pt x="75041" y="17437"/>
                      <a:pt x="75422" y="17620"/>
                      <a:pt x="75866" y="17620"/>
                    </a:cubicBezTo>
                    <a:cubicBezTo>
                      <a:pt x="76109" y="17620"/>
                      <a:pt x="76372" y="17565"/>
                      <a:pt x="76610" y="17504"/>
                    </a:cubicBezTo>
                    <a:cubicBezTo>
                      <a:pt x="76822" y="17451"/>
                      <a:pt x="77015" y="17425"/>
                      <a:pt x="77193" y="17425"/>
                    </a:cubicBezTo>
                    <a:cubicBezTo>
                      <a:pt x="77828" y="17425"/>
                      <a:pt x="78286" y="17750"/>
                      <a:pt x="78839" y="18316"/>
                    </a:cubicBezTo>
                    <a:cubicBezTo>
                      <a:pt x="79617" y="19094"/>
                      <a:pt x="80723" y="19612"/>
                      <a:pt x="81794" y="19993"/>
                    </a:cubicBezTo>
                    <a:cubicBezTo>
                      <a:pt x="81906" y="20034"/>
                      <a:pt x="82005" y="20053"/>
                      <a:pt x="82094" y="20053"/>
                    </a:cubicBezTo>
                    <a:cubicBezTo>
                      <a:pt x="82595" y="20053"/>
                      <a:pt x="82747" y="19445"/>
                      <a:pt x="82762" y="18887"/>
                    </a:cubicBezTo>
                    <a:cubicBezTo>
                      <a:pt x="82805" y="18878"/>
                      <a:pt x="82849" y="18874"/>
                      <a:pt x="82892" y="18874"/>
                    </a:cubicBezTo>
                    <a:cubicBezTo>
                      <a:pt x="82935" y="18874"/>
                      <a:pt x="82978" y="18878"/>
                      <a:pt x="83021" y="18887"/>
                    </a:cubicBezTo>
                    <a:cubicBezTo>
                      <a:pt x="83375" y="18985"/>
                      <a:pt x="83662" y="19030"/>
                      <a:pt x="83892" y="19030"/>
                    </a:cubicBezTo>
                    <a:cubicBezTo>
                      <a:pt x="85038" y="19030"/>
                      <a:pt x="84816" y="17932"/>
                      <a:pt x="84629" y="16882"/>
                    </a:cubicBezTo>
                    <a:cubicBezTo>
                      <a:pt x="84577" y="16588"/>
                      <a:pt x="84404" y="16122"/>
                      <a:pt x="84525" y="16018"/>
                    </a:cubicBezTo>
                    <a:cubicBezTo>
                      <a:pt x="84606" y="15948"/>
                      <a:pt x="84680" y="15920"/>
                      <a:pt x="84749" y="15920"/>
                    </a:cubicBezTo>
                    <a:cubicBezTo>
                      <a:pt x="84985" y="15920"/>
                      <a:pt x="85161" y="16252"/>
                      <a:pt x="85389" y="16346"/>
                    </a:cubicBezTo>
                    <a:cubicBezTo>
                      <a:pt x="85637" y="16436"/>
                      <a:pt x="85876" y="16474"/>
                      <a:pt x="86110" y="16474"/>
                    </a:cubicBezTo>
                    <a:cubicBezTo>
                      <a:pt x="86771" y="16474"/>
                      <a:pt x="87381" y="16174"/>
                      <a:pt x="87981" y="15931"/>
                    </a:cubicBezTo>
                    <a:cubicBezTo>
                      <a:pt x="88344" y="15793"/>
                      <a:pt x="88500" y="15275"/>
                      <a:pt x="88258" y="15033"/>
                    </a:cubicBezTo>
                    <a:cubicBezTo>
                      <a:pt x="87065" y="13754"/>
                      <a:pt x="85976" y="12406"/>
                      <a:pt x="84819" y="11110"/>
                    </a:cubicBezTo>
                    <a:cubicBezTo>
                      <a:pt x="84162" y="10350"/>
                      <a:pt x="83160" y="9779"/>
                      <a:pt x="82537" y="8915"/>
                    </a:cubicBezTo>
                    <a:cubicBezTo>
                      <a:pt x="82209" y="8379"/>
                      <a:pt x="81639" y="8034"/>
                      <a:pt x="81017" y="7999"/>
                    </a:cubicBezTo>
                    <a:cubicBezTo>
                      <a:pt x="80983" y="7995"/>
                      <a:pt x="80950" y="7994"/>
                      <a:pt x="80916" y="7994"/>
                    </a:cubicBezTo>
                    <a:cubicBezTo>
                      <a:pt x="80688" y="7994"/>
                      <a:pt x="80453" y="8074"/>
                      <a:pt x="80228" y="8074"/>
                    </a:cubicBezTo>
                    <a:cubicBezTo>
                      <a:pt x="80056" y="8074"/>
                      <a:pt x="79890" y="8027"/>
                      <a:pt x="79738" y="7861"/>
                    </a:cubicBezTo>
                    <a:cubicBezTo>
                      <a:pt x="80170" y="7757"/>
                      <a:pt x="80602" y="7654"/>
                      <a:pt x="81017" y="7585"/>
                    </a:cubicBezTo>
                    <a:cubicBezTo>
                      <a:pt x="81518" y="7481"/>
                      <a:pt x="82192" y="7567"/>
                      <a:pt x="82226" y="6859"/>
                    </a:cubicBezTo>
                    <a:cubicBezTo>
                      <a:pt x="82278" y="6202"/>
                      <a:pt x="81673" y="6167"/>
                      <a:pt x="81207" y="6046"/>
                    </a:cubicBezTo>
                    <a:cubicBezTo>
                      <a:pt x="81086" y="6012"/>
                      <a:pt x="80948" y="5960"/>
                      <a:pt x="80844" y="5891"/>
                    </a:cubicBezTo>
                    <a:cubicBezTo>
                      <a:pt x="80958" y="5878"/>
                      <a:pt x="81101" y="5837"/>
                      <a:pt x="81223" y="5837"/>
                    </a:cubicBezTo>
                    <a:cubicBezTo>
                      <a:pt x="81267" y="5837"/>
                      <a:pt x="81309" y="5843"/>
                      <a:pt x="81345" y="5856"/>
                    </a:cubicBezTo>
                    <a:cubicBezTo>
                      <a:pt x="81816" y="6065"/>
                      <a:pt x="82272" y="6151"/>
                      <a:pt x="82714" y="6151"/>
                    </a:cubicBezTo>
                    <a:cubicBezTo>
                      <a:pt x="83993" y="6151"/>
                      <a:pt x="85157" y="5437"/>
                      <a:pt x="86236" y="4923"/>
                    </a:cubicBezTo>
                    <a:cubicBezTo>
                      <a:pt x="89182" y="3528"/>
                      <a:pt x="92334" y="3094"/>
                      <a:pt x="95401" y="2235"/>
                    </a:cubicBezTo>
                    <a:lnTo>
                      <a:pt x="95401" y="2235"/>
                    </a:lnTo>
                    <a:cubicBezTo>
                      <a:pt x="93986" y="3267"/>
                      <a:pt x="92263" y="3834"/>
                      <a:pt x="90504" y="3834"/>
                    </a:cubicBezTo>
                    <a:cubicBezTo>
                      <a:pt x="90401" y="3834"/>
                      <a:pt x="90295" y="3831"/>
                      <a:pt x="90191" y="3831"/>
                    </a:cubicBezTo>
                    <a:cubicBezTo>
                      <a:pt x="89827" y="3831"/>
                      <a:pt x="89479" y="3873"/>
                      <a:pt x="89277" y="4249"/>
                    </a:cubicBezTo>
                    <a:cubicBezTo>
                      <a:pt x="89018" y="4802"/>
                      <a:pt x="89467" y="5113"/>
                      <a:pt x="89744" y="5528"/>
                    </a:cubicBezTo>
                    <a:cubicBezTo>
                      <a:pt x="90251" y="6307"/>
                      <a:pt x="90887" y="6586"/>
                      <a:pt x="91608" y="6586"/>
                    </a:cubicBezTo>
                    <a:cubicBezTo>
                      <a:pt x="91943" y="6586"/>
                      <a:pt x="92297" y="6525"/>
                      <a:pt x="92664" y="6427"/>
                    </a:cubicBezTo>
                    <a:cubicBezTo>
                      <a:pt x="93037" y="6322"/>
                      <a:pt x="93404" y="6272"/>
                      <a:pt x="93755" y="6272"/>
                    </a:cubicBezTo>
                    <a:cubicBezTo>
                      <a:pt x="95314" y="6272"/>
                      <a:pt x="96561" y="7243"/>
                      <a:pt x="96518" y="8639"/>
                    </a:cubicBezTo>
                    <a:cubicBezTo>
                      <a:pt x="96501" y="9123"/>
                      <a:pt x="96000" y="9710"/>
                      <a:pt x="96155" y="10073"/>
                    </a:cubicBezTo>
                    <a:cubicBezTo>
                      <a:pt x="96656" y="11300"/>
                      <a:pt x="95758" y="12302"/>
                      <a:pt x="95378" y="13045"/>
                    </a:cubicBezTo>
                    <a:cubicBezTo>
                      <a:pt x="94393" y="15016"/>
                      <a:pt x="93649" y="16709"/>
                      <a:pt x="95412" y="18541"/>
                    </a:cubicBezTo>
                    <a:cubicBezTo>
                      <a:pt x="95602" y="18714"/>
                      <a:pt x="95723" y="18938"/>
                      <a:pt x="95758" y="19180"/>
                    </a:cubicBezTo>
                    <a:cubicBezTo>
                      <a:pt x="95810" y="21358"/>
                      <a:pt x="97901" y="20788"/>
                      <a:pt x="99007" y="21479"/>
                    </a:cubicBezTo>
                    <a:cubicBezTo>
                      <a:pt x="99192" y="21597"/>
                      <a:pt x="99367" y="21648"/>
                      <a:pt x="99531" y="21648"/>
                    </a:cubicBezTo>
                    <a:cubicBezTo>
                      <a:pt x="100207" y="21648"/>
                      <a:pt x="100708" y="20784"/>
                      <a:pt x="101098" y="20200"/>
                    </a:cubicBezTo>
                    <a:cubicBezTo>
                      <a:pt x="102256" y="18472"/>
                      <a:pt x="104088" y="17055"/>
                      <a:pt x="105729" y="16536"/>
                    </a:cubicBezTo>
                    <a:cubicBezTo>
                      <a:pt x="109220" y="15396"/>
                      <a:pt x="112486" y="13547"/>
                      <a:pt x="116254" y="13115"/>
                    </a:cubicBezTo>
                    <a:cubicBezTo>
                      <a:pt x="117965" y="12907"/>
                      <a:pt x="119935" y="12320"/>
                      <a:pt x="120021" y="9883"/>
                    </a:cubicBezTo>
                    <a:cubicBezTo>
                      <a:pt x="120021" y="9693"/>
                      <a:pt x="120349" y="9485"/>
                      <a:pt x="120557" y="9330"/>
                    </a:cubicBezTo>
                    <a:cubicBezTo>
                      <a:pt x="121663" y="8552"/>
                      <a:pt x="123132" y="8034"/>
                      <a:pt x="122631" y="6202"/>
                    </a:cubicBezTo>
                    <a:cubicBezTo>
                      <a:pt x="122594" y="6055"/>
                      <a:pt x="122626" y="6020"/>
                      <a:pt x="122682" y="6020"/>
                    </a:cubicBezTo>
                    <a:cubicBezTo>
                      <a:pt x="122731" y="6020"/>
                      <a:pt x="122799" y="6046"/>
                      <a:pt x="122855" y="6046"/>
                    </a:cubicBezTo>
                    <a:cubicBezTo>
                      <a:pt x="122928" y="6051"/>
                      <a:pt x="122998" y="6053"/>
                      <a:pt x="123064" y="6053"/>
                    </a:cubicBezTo>
                    <a:cubicBezTo>
                      <a:pt x="124269" y="6053"/>
                      <a:pt x="124381" y="5321"/>
                      <a:pt x="123840" y="4387"/>
                    </a:cubicBezTo>
                    <a:cubicBezTo>
                      <a:pt x="123581" y="3921"/>
                      <a:pt x="123875" y="3955"/>
                      <a:pt x="124048" y="3817"/>
                    </a:cubicBezTo>
                    <a:cubicBezTo>
                      <a:pt x="125240" y="2867"/>
                      <a:pt x="126640" y="2728"/>
                      <a:pt x="128092" y="2659"/>
                    </a:cubicBezTo>
                    <a:cubicBezTo>
                      <a:pt x="128575" y="2625"/>
                      <a:pt x="129180" y="2521"/>
                      <a:pt x="129249" y="1934"/>
                    </a:cubicBezTo>
                    <a:cubicBezTo>
                      <a:pt x="129301" y="1363"/>
                      <a:pt x="128714" y="1242"/>
                      <a:pt x="128299" y="1190"/>
                    </a:cubicBezTo>
                    <a:cubicBezTo>
                      <a:pt x="125707" y="948"/>
                      <a:pt x="123132" y="430"/>
                      <a:pt x="120557" y="171"/>
                    </a:cubicBezTo>
                    <a:cubicBezTo>
                      <a:pt x="119360" y="50"/>
                      <a:pt x="118163" y="0"/>
                      <a:pt x="1169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234;p18">
                <a:extLst>
                  <a:ext uri="{FF2B5EF4-FFF2-40B4-BE49-F238E27FC236}">
                    <a16:creationId xmlns:a16="http://schemas.microsoft.com/office/drawing/2014/main" id="{A90D5636-3435-90EB-AD3D-0646EA0C9281}"/>
                  </a:ext>
                </a:extLst>
              </p:cNvPr>
              <p:cNvSpPr/>
              <p:nvPr/>
            </p:nvSpPr>
            <p:spPr>
              <a:xfrm>
                <a:off x="1581325" y="1051125"/>
                <a:ext cx="283000" cy="91675"/>
              </a:xfrm>
              <a:custGeom>
                <a:avLst/>
                <a:gdLst/>
                <a:ahLst/>
                <a:cxnLst/>
                <a:rect l="l" t="t" r="r" b="b"/>
                <a:pathLst>
                  <a:path w="11320" h="3667" extrusionOk="0">
                    <a:moveTo>
                      <a:pt x="6214" y="0"/>
                    </a:moveTo>
                    <a:cubicBezTo>
                      <a:pt x="5926" y="0"/>
                      <a:pt x="5584" y="48"/>
                      <a:pt x="5219" y="71"/>
                    </a:cubicBezTo>
                    <a:cubicBezTo>
                      <a:pt x="5082" y="56"/>
                      <a:pt x="4943" y="49"/>
                      <a:pt x="4804" y="49"/>
                    </a:cubicBezTo>
                    <a:cubicBezTo>
                      <a:pt x="3493" y="49"/>
                      <a:pt x="2115" y="667"/>
                      <a:pt x="709" y="1073"/>
                    </a:cubicBezTo>
                    <a:cubicBezTo>
                      <a:pt x="432" y="1177"/>
                      <a:pt x="208" y="1401"/>
                      <a:pt x="69" y="1678"/>
                    </a:cubicBezTo>
                    <a:cubicBezTo>
                      <a:pt x="0" y="1781"/>
                      <a:pt x="242" y="2213"/>
                      <a:pt x="363" y="2231"/>
                    </a:cubicBezTo>
                    <a:cubicBezTo>
                      <a:pt x="2163" y="2438"/>
                      <a:pt x="3786" y="3667"/>
                      <a:pt x="5640" y="3667"/>
                    </a:cubicBezTo>
                    <a:cubicBezTo>
                      <a:pt x="6100" y="3667"/>
                      <a:pt x="6574" y="3591"/>
                      <a:pt x="7068" y="3406"/>
                    </a:cubicBezTo>
                    <a:cubicBezTo>
                      <a:pt x="7396" y="3281"/>
                      <a:pt x="7767" y="3236"/>
                      <a:pt x="8142" y="3236"/>
                    </a:cubicBezTo>
                    <a:cubicBezTo>
                      <a:pt x="8439" y="3236"/>
                      <a:pt x="8738" y="3264"/>
                      <a:pt x="9021" y="3302"/>
                    </a:cubicBezTo>
                    <a:cubicBezTo>
                      <a:pt x="9277" y="3340"/>
                      <a:pt x="9523" y="3370"/>
                      <a:pt x="9759" y="3370"/>
                    </a:cubicBezTo>
                    <a:cubicBezTo>
                      <a:pt x="10271" y="3370"/>
                      <a:pt x="10728" y="3229"/>
                      <a:pt x="11095" y="2732"/>
                    </a:cubicBezTo>
                    <a:cubicBezTo>
                      <a:pt x="11320" y="2473"/>
                      <a:pt x="11268" y="2075"/>
                      <a:pt x="10991" y="1885"/>
                    </a:cubicBezTo>
                    <a:cubicBezTo>
                      <a:pt x="10479" y="1524"/>
                      <a:pt x="10006" y="1077"/>
                      <a:pt x="9430" y="1077"/>
                    </a:cubicBezTo>
                    <a:cubicBezTo>
                      <a:pt x="9151" y="1077"/>
                      <a:pt x="8847" y="1182"/>
                      <a:pt x="8503" y="1453"/>
                    </a:cubicBezTo>
                    <a:cubicBezTo>
                      <a:pt x="8280" y="1626"/>
                      <a:pt x="7919" y="1737"/>
                      <a:pt x="7612" y="1737"/>
                    </a:cubicBezTo>
                    <a:cubicBezTo>
                      <a:pt x="7277" y="1737"/>
                      <a:pt x="7006" y="1605"/>
                      <a:pt x="7051" y="1280"/>
                    </a:cubicBezTo>
                    <a:cubicBezTo>
                      <a:pt x="7179" y="207"/>
                      <a:pt x="6812" y="0"/>
                      <a:pt x="621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235;p18">
                <a:extLst>
                  <a:ext uri="{FF2B5EF4-FFF2-40B4-BE49-F238E27FC236}">
                    <a16:creationId xmlns:a16="http://schemas.microsoft.com/office/drawing/2014/main" id="{A851BF48-49AF-954B-8AAF-9F20FDF6F0BA}"/>
                  </a:ext>
                </a:extLst>
              </p:cNvPr>
              <p:cNvSpPr/>
              <p:nvPr/>
            </p:nvSpPr>
            <p:spPr>
              <a:xfrm>
                <a:off x="3144425" y="1319375"/>
                <a:ext cx="213450" cy="95575"/>
              </a:xfrm>
              <a:custGeom>
                <a:avLst/>
                <a:gdLst/>
                <a:ahLst/>
                <a:cxnLst/>
                <a:rect l="l" t="t" r="r" b="b"/>
                <a:pathLst>
                  <a:path w="8538" h="3823" extrusionOk="0">
                    <a:moveTo>
                      <a:pt x="6155" y="1"/>
                    </a:moveTo>
                    <a:cubicBezTo>
                      <a:pt x="6054" y="1"/>
                      <a:pt x="5950" y="7"/>
                      <a:pt x="5842" y="20"/>
                    </a:cubicBezTo>
                    <a:cubicBezTo>
                      <a:pt x="4846" y="139"/>
                      <a:pt x="3874" y="469"/>
                      <a:pt x="2859" y="469"/>
                    </a:cubicBezTo>
                    <a:cubicBezTo>
                      <a:pt x="2396" y="469"/>
                      <a:pt x="1923" y="400"/>
                      <a:pt x="1435" y="211"/>
                    </a:cubicBezTo>
                    <a:cubicBezTo>
                      <a:pt x="1292" y="150"/>
                      <a:pt x="1133" y="113"/>
                      <a:pt x="974" y="113"/>
                    </a:cubicBezTo>
                    <a:cubicBezTo>
                      <a:pt x="501" y="113"/>
                      <a:pt x="35" y="441"/>
                      <a:pt x="35" y="1438"/>
                    </a:cubicBezTo>
                    <a:cubicBezTo>
                      <a:pt x="1" y="3771"/>
                      <a:pt x="1573" y="3580"/>
                      <a:pt x="3025" y="3822"/>
                    </a:cubicBezTo>
                    <a:cubicBezTo>
                      <a:pt x="4338" y="3753"/>
                      <a:pt x="5617" y="3408"/>
                      <a:pt x="6792" y="2837"/>
                    </a:cubicBezTo>
                    <a:cubicBezTo>
                      <a:pt x="7415" y="2526"/>
                      <a:pt x="8538" y="2474"/>
                      <a:pt x="8192" y="1541"/>
                    </a:cubicBezTo>
                    <a:cubicBezTo>
                      <a:pt x="7892" y="720"/>
                      <a:pt x="7218" y="1"/>
                      <a:pt x="61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236;p18">
                <a:extLst>
                  <a:ext uri="{FF2B5EF4-FFF2-40B4-BE49-F238E27FC236}">
                    <a16:creationId xmlns:a16="http://schemas.microsoft.com/office/drawing/2014/main" id="{B588FD53-3C8C-341C-46B4-E336D9F3B09F}"/>
                  </a:ext>
                </a:extLst>
              </p:cNvPr>
              <p:cNvSpPr/>
              <p:nvPr/>
            </p:nvSpPr>
            <p:spPr>
              <a:xfrm>
                <a:off x="1453000" y="2509000"/>
                <a:ext cx="263575" cy="113100"/>
              </a:xfrm>
              <a:custGeom>
                <a:avLst/>
                <a:gdLst/>
                <a:ahLst/>
                <a:cxnLst/>
                <a:rect l="l" t="t" r="r" b="b"/>
                <a:pathLst>
                  <a:path w="10543" h="4524" extrusionOk="0">
                    <a:moveTo>
                      <a:pt x="3451" y="1"/>
                    </a:moveTo>
                    <a:cubicBezTo>
                      <a:pt x="2445" y="1"/>
                      <a:pt x="1486" y="228"/>
                      <a:pt x="761" y="702"/>
                    </a:cubicBezTo>
                    <a:cubicBezTo>
                      <a:pt x="398" y="927"/>
                      <a:pt x="1" y="1186"/>
                      <a:pt x="243" y="1687"/>
                    </a:cubicBezTo>
                    <a:cubicBezTo>
                      <a:pt x="390" y="1972"/>
                      <a:pt x="609" y="2083"/>
                      <a:pt x="855" y="2083"/>
                    </a:cubicBezTo>
                    <a:cubicBezTo>
                      <a:pt x="1012" y="2083"/>
                      <a:pt x="1180" y="2038"/>
                      <a:pt x="1349" y="1964"/>
                    </a:cubicBezTo>
                    <a:cubicBezTo>
                      <a:pt x="1677" y="1828"/>
                      <a:pt x="1990" y="1776"/>
                      <a:pt x="2298" y="1776"/>
                    </a:cubicBezTo>
                    <a:cubicBezTo>
                      <a:pt x="2932" y="1776"/>
                      <a:pt x="3543" y="1997"/>
                      <a:pt x="4217" y="2171"/>
                    </a:cubicBezTo>
                    <a:cubicBezTo>
                      <a:pt x="5708" y="2540"/>
                      <a:pt x="6405" y="4523"/>
                      <a:pt x="7868" y="4523"/>
                    </a:cubicBezTo>
                    <a:cubicBezTo>
                      <a:pt x="8118" y="4523"/>
                      <a:pt x="8391" y="4465"/>
                      <a:pt x="8693" y="4332"/>
                    </a:cubicBezTo>
                    <a:cubicBezTo>
                      <a:pt x="8824" y="4337"/>
                      <a:pt x="8947" y="4340"/>
                      <a:pt x="9062" y="4340"/>
                    </a:cubicBezTo>
                    <a:cubicBezTo>
                      <a:pt x="10032" y="4340"/>
                      <a:pt x="10475" y="4144"/>
                      <a:pt x="10491" y="3727"/>
                    </a:cubicBezTo>
                    <a:cubicBezTo>
                      <a:pt x="10542" y="2897"/>
                      <a:pt x="9817" y="2724"/>
                      <a:pt x="9264" y="2517"/>
                    </a:cubicBezTo>
                    <a:cubicBezTo>
                      <a:pt x="8711" y="2292"/>
                      <a:pt x="8209" y="1964"/>
                      <a:pt x="7777" y="1567"/>
                    </a:cubicBezTo>
                    <a:cubicBezTo>
                      <a:pt x="6685" y="547"/>
                      <a:pt x="5011" y="1"/>
                      <a:pt x="345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237;p18">
                <a:extLst>
                  <a:ext uri="{FF2B5EF4-FFF2-40B4-BE49-F238E27FC236}">
                    <a16:creationId xmlns:a16="http://schemas.microsoft.com/office/drawing/2014/main" id="{5744B4BE-2B27-95AC-6431-379F8AAD7201}"/>
                  </a:ext>
                </a:extLst>
              </p:cNvPr>
              <p:cNvSpPr/>
              <p:nvPr/>
            </p:nvSpPr>
            <p:spPr>
              <a:xfrm>
                <a:off x="1880725" y="1020350"/>
                <a:ext cx="162025" cy="112025"/>
              </a:xfrm>
              <a:custGeom>
                <a:avLst/>
                <a:gdLst/>
                <a:ahLst/>
                <a:cxnLst/>
                <a:rect l="l" t="t" r="r" b="b"/>
                <a:pathLst>
                  <a:path w="6481" h="4481" extrusionOk="0">
                    <a:moveTo>
                      <a:pt x="4294" y="0"/>
                    </a:moveTo>
                    <a:cubicBezTo>
                      <a:pt x="4062" y="0"/>
                      <a:pt x="3818" y="44"/>
                      <a:pt x="3560" y="144"/>
                    </a:cubicBezTo>
                    <a:cubicBezTo>
                      <a:pt x="3094" y="317"/>
                      <a:pt x="2593" y="541"/>
                      <a:pt x="2886" y="1198"/>
                    </a:cubicBezTo>
                    <a:cubicBezTo>
                      <a:pt x="3042" y="1509"/>
                      <a:pt x="3232" y="1820"/>
                      <a:pt x="3457" y="2114"/>
                    </a:cubicBezTo>
                    <a:cubicBezTo>
                      <a:pt x="3147" y="2260"/>
                      <a:pt x="2851" y="2348"/>
                      <a:pt x="2545" y="2348"/>
                    </a:cubicBezTo>
                    <a:cubicBezTo>
                      <a:pt x="2270" y="2348"/>
                      <a:pt x="1987" y="2277"/>
                      <a:pt x="1677" y="2114"/>
                    </a:cubicBezTo>
                    <a:cubicBezTo>
                      <a:pt x="1531" y="2037"/>
                      <a:pt x="1393" y="2002"/>
                      <a:pt x="1262" y="2002"/>
                    </a:cubicBezTo>
                    <a:cubicBezTo>
                      <a:pt x="867" y="2002"/>
                      <a:pt x="545" y="2320"/>
                      <a:pt x="311" y="2736"/>
                    </a:cubicBezTo>
                    <a:cubicBezTo>
                      <a:pt x="0" y="3289"/>
                      <a:pt x="467" y="3479"/>
                      <a:pt x="813" y="3807"/>
                    </a:cubicBezTo>
                    <a:cubicBezTo>
                      <a:pt x="1327" y="4309"/>
                      <a:pt x="1837" y="4480"/>
                      <a:pt x="2344" y="4480"/>
                    </a:cubicBezTo>
                    <a:cubicBezTo>
                      <a:pt x="3164" y="4480"/>
                      <a:pt x="3976" y="4032"/>
                      <a:pt x="4787" y="3807"/>
                    </a:cubicBezTo>
                    <a:lnTo>
                      <a:pt x="5081" y="3514"/>
                    </a:lnTo>
                    <a:cubicBezTo>
                      <a:pt x="5237" y="2788"/>
                      <a:pt x="5098" y="1924"/>
                      <a:pt x="6204" y="1734"/>
                    </a:cubicBezTo>
                    <a:cubicBezTo>
                      <a:pt x="6464" y="1699"/>
                      <a:pt x="6481" y="1129"/>
                      <a:pt x="6222" y="921"/>
                    </a:cubicBezTo>
                    <a:cubicBezTo>
                      <a:pt x="5644" y="436"/>
                      <a:pt x="5027" y="0"/>
                      <a:pt x="42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38;p18">
                <a:extLst>
                  <a:ext uri="{FF2B5EF4-FFF2-40B4-BE49-F238E27FC236}">
                    <a16:creationId xmlns:a16="http://schemas.microsoft.com/office/drawing/2014/main" id="{76A15C73-C263-8B8C-1A33-9402FEE983AA}"/>
                  </a:ext>
                </a:extLst>
              </p:cNvPr>
              <p:cNvSpPr/>
              <p:nvPr/>
            </p:nvSpPr>
            <p:spPr>
              <a:xfrm>
                <a:off x="1688900" y="2603450"/>
                <a:ext cx="165050" cy="73950"/>
              </a:xfrm>
              <a:custGeom>
                <a:avLst/>
                <a:gdLst/>
                <a:ahLst/>
                <a:cxnLst/>
                <a:rect l="l" t="t" r="r" b="b"/>
                <a:pathLst>
                  <a:path w="6602" h="2958" extrusionOk="0">
                    <a:moveTo>
                      <a:pt x="2842" y="0"/>
                    </a:moveTo>
                    <a:cubicBezTo>
                      <a:pt x="2588" y="0"/>
                      <a:pt x="2332" y="28"/>
                      <a:pt x="2074" y="87"/>
                    </a:cubicBezTo>
                    <a:cubicBezTo>
                      <a:pt x="1452" y="225"/>
                      <a:pt x="1055" y="1331"/>
                      <a:pt x="225" y="1694"/>
                    </a:cubicBezTo>
                    <a:cubicBezTo>
                      <a:pt x="0" y="1798"/>
                      <a:pt x="277" y="2247"/>
                      <a:pt x="536" y="2454"/>
                    </a:cubicBezTo>
                    <a:cubicBezTo>
                      <a:pt x="957" y="2789"/>
                      <a:pt x="2162" y="2958"/>
                      <a:pt x="3373" y="2958"/>
                    </a:cubicBezTo>
                    <a:cubicBezTo>
                      <a:pt x="4599" y="2958"/>
                      <a:pt x="5830" y="2785"/>
                      <a:pt x="6256" y="2437"/>
                    </a:cubicBezTo>
                    <a:cubicBezTo>
                      <a:pt x="6395" y="2282"/>
                      <a:pt x="6515" y="2109"/>
                      <a:pt x="6602" y="1919"/>
                    </a:cubicBezTo>
                    <a:cubicBezTo>
                      <a:pt x="6481" y="1711"/>
                      <a:pt x="6429" y="1469"/>
                      <a:pt x="6291" y="1366"/>
                    </a:cubicBezTo>
                    <a:cubicBezTo>
                      <a:pt x="5231" y="636"/>
                      <a:pt x="4065" y="0"/>
                      <a:pt x="28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39;p18">
                <a:extLst>
                  <a:ext uri="{FF2B5EF4-FFF2-40B4-BE49-F238E27FC236}">
                    <a16:creationId xmlns:a16="http://schemas.microsoft.com/office/drawing/2014/main" id="{2D046E9C-C421-8237-8FD3-289112D8B181}"/>
                  </a:ext>
                </a:extLst>
              </p:cNvPr>
              <p:cNvSpPr/>
              <p:nvPr/>
            </p:nvSpPr>
            <p:spPr>
              <a:xfrm>
                <a:off x="1922200" y="1344925"/>
                <a:ext cx="129625" cy="64525"/>
              </a:xfrm>
              <a:custGeom>
                <a:avLst/>
                <a:gdLst/>
                <a:ahLst/>
                <a:cxnLst/>
                <a:rect l="l" t="t" r="r" b="b"/>
                <a:pathLst>
                  <a:path w="5185" h="2581" extrusionOk="0">
                    <a:moveTo>
                      <a:pt x="1901" y="1"/>
                    </a:moveTo>
                    <a:lnTo>
                      <a:pt x="1227" y="467"/>
                    </a:lnTo>
                    <a:cubicBezTo>
                      <a:pt x="934" y="1020"/>
                      <a:pt x="0" y="1383"/>
                      <a:pt x="415" y="2144"/>
                    </a:cubicBezTo>
                    <a:cubicBezTo>
                      <a:pt x="602" y="2475"/>
                      <a:pt x="838" y="2581"/>
                      <a:pt x="1096" y="2581"/>
                    </a:cubicBezTo>
                    <a:cubicBezTo>
                      <a:pt x="1482" y="2581"/>
                      <a:pt x="1915" y="2344"/>
                      <a:pt x="2299" y="2282"/>
                    </a:cubicBezTo>
                    <a:cubicBezTo>
                      <a:pt x="2552" y="2236"/>
                      <a:pt x="2806" y="2213"/>
                      <a:pt x="3064" y="2213"/>
                    </a:cubicBezTo>
                    <a:cubicBezTo>
                      <a:pt x="3194" y="2213"/>
                      <a:pt x="3324" y="2219"/>
                      <a:pt x="3457" y="2230"/>
                    </a:cubicBezTo>
                    <a:cubicBezTo>
                      <a:pt x="3730" y="2245"/>
                      <a:pt x="4039" y="2324"/>
                      <a:pt x="4314" y="2324"/>
                    </a:cubicBezTo>
                    <a:cubicBezTo>
                      <a:pt x="4665" y="2324"/>
                      <a:pt x="4959" y="2195"/>
                      <a:pt x="5047" y="1643"/>
                    </a:cubicBezTo>
                    <a:cubicBezTo>
                      <a:pt x="5185" y="744"/>
                      <a:pt x="4563" y="277"/>
                      <a:pt x="3768" y="122"/>
                    </a:cubicBezTo>
                    <a:cubicBezTo>
                      <a:pt x="3146" y="35"/>
                      <a:pt x="2523" y="1"/>
                      <a:pt x="190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40;p18">
                <a:extLst>
                  <a:ext uri="{FF2B5EF4-FFF2-40B4-BE49-F238E27FC236}">
                    <a16:creationId xmlns:a16="http://schemas.microsoft.com/office/drawing/2014/main" id="{3877FA99-2D61-BD36-DC22-1D652620120E}"/>
                  </a:ext>
                </a:extLst>
              </p:cNvPr>
              <p:cNvSpPr/>
              <p:nvPr/>
            </p:nvSpPr>
            <p:spPr>
              <a:xfrm>
                <a:off x="1787825" y="1030550"/>
                <a:ext cx="94250" cy="44825"/>
              </a:xfrm>
              <a:custGeom>
                <a:avLst/>
                <a:gdLst/>
                <a:ahLst/>
                <a:cxnLst/>
                <a:rect l="l" t="t" r="r" b="b"/>
                <a:pathLst>
                  <a:path w="3770" h="1793" extrusionOk="0">
                    <a:moveTo>
                      <a:pt x="2929" y="0"/>
                    </a:moveTo>
                    <a:cubicBezTo>
                      <a:pt x="2800" y="0"/>
                      <a:pt x="2676" y="17"/>
                      <a:pt x="2576" y="47"/>
                    </a:cubicBezTo>
                    <a:cubicBezTo>
                      <a:pt x="2412" y="93"/>
                      <a:pt x="2229" y="105"/>
                      <a:pt x="2039" y="105"/>
                    </a:cubicBezTo>
                    <a:cubicBezTo>
                      <a:pt x="1817" y="105"/>
                      <a:pt x="1584" y="88"/>
                      <a:pt x="1360" y="88"/>
                    </a:cubicBezTo>
                    <a:cubicBezTo>
                      <a:pt x="763" y="88"/>
                      <a:pt x="227" y="208"/>
                      <a:pt x="105" y="1084"/>
                    </a:cubicBezTo>
                    <a:cubicBezTo>
                      <a:pt x="1" y="1792"/>
                      <a:pt x="865" y="1688"/>
                      <a:pt x="1504" y="1740"/>
                    </a:cubicBezTo>
                    <a:cubicBezTo>
                      <a:pt x="2265" y="1568"/>
                      <a:pt x="3405" y="1792"/>
                      <a:pt x="3665" y="652"/>
                    </a:cubicBezTo>
                    <a:cubicBezTo>
                      <a:pt x="3769" y="167"/>
                      <a:pt x="3329" y="0"/>
                      <a:pt x="292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41;p18">
                <a:extLst>
                  <a:ext uri="{FF2B5EF4-FFF2-40B4-BE49-F238E27FC236}">
                    <a16:creationId xmlns:a16="http://schemas.microsoft.com/office/drawing/2014/main" id="{E23D8D93-82D1-B663-950A-8C376834A55C}"/>
                  </a:ext>
                </a:extLst>
              </p:cNvPr>
              <p:cNvSpPr/>
              <p:nvPr/>
            </p:nvSpPr>
            <p:spPr>
              <a:xfrm>
                <a:off x="1870350" y="2639275"/>
                <a:ext cx="59225" cy="44325"/>
              </a:xfrm>
              <a:custGeom>
                <a:avLst/>
                <a:gdLst/>
                <a:ahLst/>
                <a:cxnLst/>
                <a:rect l="l" t="t" r="r" b="b"/>
                <a:pathLst>
                  <a:path w="2369" h="1773" extrusionOk="0">
                    <a:moveTo>
                      <a:pt x="922" y="1"/>
                    </a:moveTo>
                    <a:cubicBezTo>
                      <a:pt x="435" y="1"/>
                      <a:pt x="1" y="156"/>
                      <a:pt x="1" y="762"/>
                    </a:cubicBezTo>
                    <a:cubicBezTo>
                      <a:pt x="1" y="1414"/>
                      <a:pt x="337" y="1773"/>
                      <a:pt x="982" y="1773"/>
                    </a:cubicBezTo>
                    <a:cubicBezTo>
                      <a:pt x="1038" y="1773"/>
                      <a:pt x="1097" y="1770"/>
                      <a:pt x="1158" y="1765"/>
                    </a:cubicBezTo>
                    <a:cubicBezTo>
                      <a:pt x="1711" y="1730"/>
                      <a:pt x="2368" y="1678"/>
                      <a:pt x="2299" y="901"/>
                    </a:cubicBezTo>
                    <a:cubicBezTo>
                      <a:pt x="2264" y="175"/>
                      <a:pt x="1642" y="2"/>
                      <a:pt x="1003" y="2"/>
                    </a:cubicBezTo>
                    <a:cubicBezTo>
                      <a:pt x="976" y="1"/>
                      <a:pt x="949" y="1"/>
                      <a:pt x="92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42;p18">
                <a:extLst>
                  <a:ext uri="{FF2B5EF4-FFF2-40B4-BE49-F238E27FC236}">
                    <a16:creationId xmlns:a16="http://schemas.microsoft.com/office/drawing/2014/main" id="{4BA62EA1-CEB3-17E2-E180-9F3CBE88A5B5}"/>
                  </a:ext>
                </a:extLst>
              </p:cNvPr>
              <p:cNvSpPr/>
              <p:nvPr/>
            </p:nvSpPr>
            <p:spPr>
              <a:xfrm>
                <a:off x="2264800" y="4630125"/>
                <a:ext cx="62675" cy="39225"/>
              </a:xfrm>
              <a:custGeom>
                <a:avLst/>
                <a:gdLst/>
                <a:ahLst/>
                <a:cxnLst/>
                <a:rect l="l" t="t" r="r" b="b"/>
                <a:pathLst>
                  <a:path w="2507" h="1569" extrusionOk="0">
                    <a:moveTo>
                      <a:pt x="1176" y="52"/>
                    </a:moveTo>
                    <a:cubicBezTo>
                      <a:pt x="675" y="87"/>
                      <a:pt x="1" y="1"/>
                      <a:pt x="1" y="813"/>
                    </a:cubicBezTo>
                    <a:cubicBezTo>
                      <a:pt x="1" y="1241"/>
                      <a:pt x="341" y="1568"/>
                      <a:pt x="742" y="1568"/>
                    </a:cubicBezTo>
                    <a:cubicBezTo>
                      <a:pt x="811" y="1568"/>
                      <a:pt x="881" y="1559"/>
                      <a:pt x="951" y="1539"/>
                    </a:cubicBezTo>
                    <a:cubicBezTo>
                      <a:pt x="1077" y="1515"/>
                      <a:pt x="1221" y="1513"/>
                      <a:pt x="1369" y="1513"/>
                    </a:cubicBezTo>
                    <a:cubicBezTo>
                      <a:pt x="1403" y="1513"/>
                      <a:pt x="1437" y="1513"/>
                      <a:pt x="1471" y="1513"/>
                    </a:cubicBezTo>
                    <a:cubicBezTo>
                      <a:pt x="1947" y="1513"/>
                      <a:pt x="2434" y="1491"/>
                      <a:pt x="2472" y="830"/>
                    </a:cubicBezTo>
                    <a:cubicBezTo>
                      <a:pt x="2506" y="52"/>
                      <a:pt x="1781" y="87"/>
                      <a:pt x="1176" y="52"/>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43;p18">
                <a:extLst>
                  <a:ext uri="{FF2B5EF4-FFF2-40B4-BE49-F238E27FC236}">
                    <a16:creationId xmlns:a16="http://schemas.microsoft.com/office/drawing/2014/main" id="{2D991594-9414-C4EB-CCF8-2C412E2FBCF6}"/>
                  </a:ext>
                </a:extLst>
              </p:cNvPr>
              <p:cNvSpPr/>
              <p:nvPr/>
            </p:nvSpPr>
            <p:spPr>
              <a:xfrm>
                <a:off x="1604225" y="2645350"/>
                <a:ext cx="56175" cy="38275"/>
              </a:xfrm>
              <a:custGeom>
                <a:avLst/>
                <a:gdLst/>
                <a:ahLst/>
                <a:cxnLst/>
                <a:rect l="l" t="t" r="r" b="b"/>
                <a:pathLst>
                  <a:path w="2247" h="1531" extrusionOk="0">
                    <a:moveTo>
                      <a:pt x="1003" y="1"/>
                    </a:moveTo>
                    <a:cubicBezTo>
                      <a:pt x="536" y="35"/>
                      <a:pt x="0" y="1"/>
                      <a:pt x="17" y="554"/>
                    </a:cubicBezTo>
                    <a:cubicBezTo>
                      <a:pt x="17" y="1297"/>
                      <a:pt x="640" y="1452"/>
                      <a:pt x="1262" y="1522"/>
                    </a:cubicBezTo>
                    <a:cubicBezTo>
                      <a:pt x="1319" y="1528"/>
                      <a:pt x="1377" y="1531"/>
                      <a:pt x="1434" y="1531"/>
                    </a:cubicBezTo>
                    <a:cubicBezTo>
                      <a:pt x="1857" y="1531"/>
                      <a:pt x="2247" y="1352"/>
                      <a:pt x="2247" y="865"/>
                    </a:cubicBezTo>
                    <a:cubicBezTo>
                      <a:pt x="2247" y="18"/>
                      <a:pt x="1504" y="139"/>
                      <a:pt x="100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44;p18">
                <a:extLst>
                  <a:ext uri="{FF2B5EF4-FFF2-40B4-BE49-F238E27FC236}">
                    <a16:creationId xmlns:a16="http://schemas.microsoft.com/office/drawing/2014/main" id="{A09980BF-3193-4ED0-DC04-9DC53F02CDB9}"/>
                  </a:ext>
                </a:extLst>
              </p:cNvPr>
              <p:cNvSpPr/>
              <p:nvPr/>
            </p:nvSpPr>
            <p:spPr>
              <a:xfrm>
                <a:off x="7045475" y="3384250"/>
                <a:ext cx="47375" cy="53550"/>
              </a:xfrm>
              <a:custGeom>
                <a:avLst/>
                <a:gdLst/>
                <a:ahLst/>
                <a:cxnLst/>
                <a:rect l="l" t="t" r="r" b="b"/>
                <a:pathLst>
                  <a:path w="1895" h="2142" extrusionOk="0">
                    <a:moveTo>
                      <a:pt x="416" y="1"/>
                    </a:moveTo>
                    <a:cubicBezTo>
                      <a:pt x="93" y="1"/>
                      <a:pt x="0" y="338"/>
                      <a:pt x="63" y="618"/>
                    </a:cubicBezTo>
                    <a:cubicBezTo>
                      <a:pt x="201" y="1292"/>
                      <a:pt x="339" y="2035"/>
                      <a:pt x="1203" y="2139"/>
                    </a:cubicBezTo>
                    <a:cubicBezTo>
                      <a:pt x="1224" y="2141"/>
                      <a:pt x="1245" y="2142"/>
                      <a:pt x="1265" y="2142"/>
                    </a:cubicBezTo>
                    <a:cubicBezTo>
                      <a:pt x="1645" y="2142"/>
                      <a:pt x="1895" y="1835"/>
                      <a:pt x="1895" y="1327"/>
                    </a:cubicBezTo>
                    <a:cubicBezTo>
                      <a:pt x="1670" y="705"/>
                      <a:pt x="1273" y="169"/>
                      <a:pt x="529" y="13"/>
                    </a:cubicBezTo>
                    <a:cubicBezTo>
                      <a:pt x="489" y="5"/>
                      <a:pt x="451" y="1"/>
                      <a:pt x="41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45;p18">
                <a:extLst>
                  <a:ext uri="{FF2B5EF4-FFF2-40B4-BE49-F238E27FC236}">
                    <a16:creationId xmlns:a16="http://schemas.microsoft.com/office/drawing/2014/main" id="{4126D54B-F96F-8A26-86A4-1C14EF2A6B78}"/>
                  </a:ext>
                </a:extLst>
              </p:cNvPr>
              <p:cNvSpPr/>
              <p:nvPr/>
            </p:nvSpPr>
            <p:spPr>
              <a:xfrm>
                <a:off x="4291500" y="1250400"/>
                <a:ext cx="54900" cy="37900"/>
              </a:xfrm>
              <a:custGeom>
                <a:avLst/>
                <a:gdLst/>
                <a:ahLst/>
                <a:cxnLst/>
                <a:rect l="l" t="t" r="r" b="b"/>
                <a:pathLst>
                  <a:path w="2196" h="1516" extrusionOk="0">
                    <a:moveTo>
                      <a:pt x="1013" y="0"/>
                    </a:moveTo>
                    <a:cubicBezTo>
                      <a:pt x="676" y="0"/>
                      <a:pt x="369" y="181"/>
                      <a:pt x="190" y="464"/>
                    </a:cubicBezTo>
                    <a:cubicBezTo>
                      <a:pt x="0" y="706"/>
                      <a:pt x="35" y="1034"/>
                      <a:pt x="259" y="1224"/>
                    </a:cubicBezTo>
                    <a:cubicBezTo>
                      <a:pt x="466" y="1444"/>
                      <a:pt x="678" y="1515"/>
                      <a:pt x="892" y="1515"/>
                    </a:cubicBezTo>
                    <a:cubicBezTo>
                      <a:pt x="1233" y="1515"/>
                      <a:pt x="1579" y="1336"/>
                      <a:pt x="1919" y="1293"/>
                    </a:cubicBezTo>
                    <a:cubicBezTo>
                      <a:pt x="2195" y="567"/>
                      <a:pt x="1901" y="153"/>
                      <a:pt x="1175" y="14"/>
                    </a:cubicBezTo>
                    <a:cubicBezTo>
                      <a:pt x="1121" y="5"/>
                      <a:pt x="1066" y="0"/>
                      <a:pt x="101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46;p18">
                <a:extLst>
                  <a:ext uri="{FF2B5EF4-FFF2-40B4-BE49-F238E27FC236}">
                    <a16:creationId xmlns:a16="http://schemas.microsoft.com/office/drawing/2014/main" id="{01D1A6C3-F44E-AF03-6E8F-896255135BFA}"/>
                  </a:ext>
                </a:extLst>
              </p:cNvPr>
              <p:cNvSpPr/>
              <p:nvPr/>
            </p:nvSpPr>
            <p:spPr>
              <a:xfrm>
                <a:off x="6323375" y="3314875"/>
                <a:ext cx="50125" cy="37325"/>
              </a:xfrm>
              <a:custGeom>
                <a:avLst/>
                <a:gdLst/>
                <a:ahLst/>
                <a:cxnLst/>
                <a:rect l="l" t="t" r="r" b="b"/>
                <a:pathLst>
                  <a:path w="2005" h="1493" extrusionOk="0">
                    <a:moveTo>
                      <a:pt x="754" y="1"/>
                    </a:moveTo>
                    <a:cubicBezTo>
                      <a:pt x="409" y="1"/>
                      <a:pt x="93" y="129"/>
                      <a:pt x="52" y="542"/>
                    </a:cubicBezTo>
                    <a:cubicBezTo>
                      <a:pt x="0" y="1198"/>
                      <a:pt x="536" y="1371"/>
                      <a:pt x="1106" y="1492"/>
                    </a:cubicBezTo>
                    <a:cubicBezTo>
                      <a:pt x="1504" y="1475"/>
                      <a:pt x="1988" y="1440"/>
                      <a:pt x="1988" y="905"/>
                    </a:cubicBezTo>
                    <a:cubicBezTo>
                      <a:pt x="2005" y="317"/>
                      <a:pt x="1504" y="110"/>
                      <a:pt x="1020" y="23"/>
                    </a:cubicBezTo>
                    <a:cubicBezTo>
                      <a:pt x="932" y="9"/>
                      <a:pt x="842" y="1"/>
                      <a:pt x="75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47;p18">
                <a:extLst>
                  <a:ext uri="{FF2B5EF4-FFF2-40B4-BE49-F238E27FC236}">
                    <a16:creationId xmlns:a16="http://schemas.microsoft.com/office/drawing/2014/main" id="{8D328736-19B3-4E85-F6B3-69BBBB3AD9D5}"/>
                  </a:ext>
                </a:extLst>
              </p:cNvPr>
              <p:cNvSpPr/>
              <p:nvPr/>
            </p:nvSpPr>
            <p:spPr>
              <a:xfrm>
                <a:off x="6680225" y="1890750"/>
                <a:ext cx="46075" cy="42200"/>
              </a:xfrm>
              <a:custGeom>
                <a:avLst/>
                <a:gdLst/>
                <a:ahLst/>
                <a:cxnLst/>
                <a:rect l="l" t="t" r="r" b="b"/>
                <a:pathLst>
                  <a:path w="1843" h="1688" extrusionOk="0">
                    <a:moveTo>
                      <a:pt x="1376" y="1"/>
                    </a:moveTo>
                    <a:cubicBezTo>
                      <a:pt x="1345" y="1"/>
                      <a:pt x="1312" y="4"/>
                      <a:pt x="1280" y="11"/>
                    </a:cubicBezTo>
                    <a:cubicBezTo>
                      <a:pt x="675" y="29"/>
                      <a:pt x="156" y="478"/>
                      <a:pt x="70" y="1083"/>
                    </a:cubicBezTo>
                    <a:cubicBezTo>
                      <a:pt x="1" y="1446"/>
                      <a:pt x="208" y="1670"/>
                      <a:pt x="675" y="1688"/>
                    </a:cubicBezTo>
                    <a:cubicBezTo>
                      <a:pt x="1193" y="1480"/>
                      <a:pt x="1643" y="1135"/>
                      <a:pt x="1781" y="513"/>
                    </a:cubicBezTo>
                    <a:cubicBezTo>
                      <a:pt x="1843" y="250"/>
                      <a:pt x="1642" y="1"/>
                      <a:pt x="137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48;p18">
                <a:extLst>
                  <a:ext uri="{FF2B5EF4-FFF2-40B4-BE49-F238E27FC236}">
                    <a16:creationId xmlns:a16="http://schemas.microsoft.com/office/drawing/2014/main" id="{306CCA56-7E57-8A34-7B7D-7A1BB0E9FC65}"/>
                  </a:ext>
                </a:extLst>
              </p:cNvPr>
              <p:cNvSpPr/>
              <p:nvPr/>
            </p:nvSpPr>
            <p:spPr>
              <a:xfrm>
                <a:off x="3550975" y="1955400"/>
                <a:ext cx="53600" cy="126175"/>
              </a:xfrm>
              <a:custGeom>
                <a:avLst/>
                <a:gdLst/>
                <a:ahLst/>
                <a:cxnLst/>
                <a:rect l="l" t="t" r="r" b="b"/>
                <a:pathLst>
                  <a:path w="2144" h="5047" extrusionOk="0">
                    <a:moveTo>
                      <a:pt x="1297" y="0"/>
                    </a:moveTo>
                    <a:cubicBezTo>
                      <a:pt x="778" y="0"/>
                      <a:pt x="260" y="363"/>
                      <a:pt x="364" y="795"/>
                    </a:cubicBezTo>
                    <a:cubicBezTo>
                      <a:pt x="640" y="1850"/>
                      <a:pt x="122" y="2731"/>
                      <a:pt x="1" y="3491"/>
                    </a:cubicBezTo>
                    <a:cubicBezTo>
                      <a:pt x="70" y="4338"/>
                      <a:pt x="1" y="5047"/>
                      <a:pt x="951" y="5047"/>
                    </a:cubicBezTo>
                    <a:cubicBezTo>
                      <a:pt x="1781" y="5047"/>
                      <a:pt x="1971" y="4476"/>
                      <a:pt x="2040" y="3785"/>
                    </a:cubicBezTo>
                    <a:cubicBezTo>
                      <a:pt x="2144" y="2748"/>
                      <a:pt x="1642" y="1746"/>
                      <a:pt x="1936" y="692"/>
                    </a:cubicBezTo>
                    <a:cubicBezTo>
                      <a:pt x="2023" y="381"/>
                      <a:pt x="1712" y="0"/>
                      <a:pt x="12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49;p18">
                <a:extLst>
                  <a:ext uri="{FF2B5EF4-FFF2-40B4-BE49-F238E27FC236}">
                    <a16:creationId xmlns:a16="http://schemas.microsoft.com/office/drawing/2014/main" id="{924AEA3A-3907-225C-8737-27428B438DA8}"/>
                  </a:ext>
                </a:extLst>
              </p:cNvPr>
              <p:cNvSpPr/>
              <p:nvPr/>
            </p:nvSpPr>
            <p:spPr>
              <a:xfrm>
                <a:off x="3910000" y="2161475"/>
                <a:ext cx="93775" cy="45400"/>
              </a:xfrm>
              <a:custGeom>
                <a:avLst/>
                <a:gdLst/>
                <a:ahLst/>
                <a:cxnLst/>
                <a:rect l="l" t="t" r="r" b="b"/>
                <a:pathLst>
                  <a:path w="3751" h="1816" extrusionOk="0">
                    <a:moveTo>
                      <a:pt x="1383" y="1"/>
                    </a:moveTo>
                    <a:cubicBezTo>
                      <a:pt x="778" y="87"/>
                      <a:pt x="1" y="18"/>
                      <a:pt x="122" y="640"/>
                    </a:cubicBezTo>
                    <a:cubicBezTo>
                      <a:pt x="329" y="1625"/>
                      <a:pt x="1297" y="1815"/>
                      <a:pt x="2195" y="1815"/>
                    </a:cubicBezTo>
                    <a:cubicBezTo>
                      <a:pt x="2835" y="1815"/>
                      <a:pt x="3751" y="1712"/>
                      <a:pt x="3613" y="951"/>
                    </a:cubicBezTo>
                    <a:cubicBezTo>
                      <a:pt x="3466" y="240"/>
                      <a:pt x="2970" y="188"/>
                      <a:pt x="2455" y="188"/>
                    </a:cubicBezTo>
                    <a:cubicBezTo>
                      <a:pt x="2366" y="188"/>
                      <a:pt x="2276" y="189"/>
                      <a:pt x="2187" y="189"/>
                    </a:cubicBezTo>
                    <a:cubicBezTo>
                      <a:pt x="1880" y="189"/>
                      <a:pt x="1588" y="170"/>
                      <a:pt x="138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50;p18">
                <a:extLst>
                  <a:ext uri="{FF2B5EF4-FFF2-40B4-BE49-F238E27FC236}">
                    <a16:creationId xmlns:a16="http://schemas.microsoft.com/office/drawing/2014/main" id="{9058917B-8112-A310-A076-1223317A8C2F}"/>
                  </a:ext>
                </a:extLst>
              </p:cNvPr>
              <p:cNvSpPr/>
              <p:nvPr/>
            </p:nvSpPr>
            <p:spPr>
              <a:xfrm>
                <a:off x="4125600" y="2173875"/>
                <a:ext cx="50575" cy="37600"/>
              </a:xfrm>
              <a:custGeom>
                <a:avLst/>
                <a:gdLst/>
                <a:ahLst/>
                <a:cxnLst/>
                <a:rect l="l" t="t" r="r" b="b"/>
                <a:pathLst>
                  <a:path w="2023" h="1504" extrusionOk="0">
                    <a:moveTo>
                      <a:pt x="1294" y="1"/>
                    </a:moveTo>
                    <a:cubicBezTo>
                      <a:pt x="1249" y="1"/>
                      <a:pt x="1204" y="3"/>
                      <a:pt x="1158" y="6"/>
                    </a:cubicBezTo>
                    <a:cubicBezTo>
                      <a:pt x="691" y="144"/>
                      <a:pt x="0" y="109"/>
                      <a:pt x="17" y="904"/>
                    </a:cubicBezTo>
                    <a:cubicBezTo>
                      <a:pt x="17" y="1352"/>
                      <a:pt x="364" y="1503"/>
                      <a:pt x="748" y="1503"/>
                    </a:cubicBezTo>
                    <a:cubicBezTo>
                      <a:pt x="809" y="1503"/>
                      <a:pt x="872" y="1499"/>
                      <a:pt x="933" y="1492"/>
                    </a:cubicBezTo>
                    <a:cubicBezTo>
                      <a:pt x="1486" y="1440"/>
                      <a:pt x="2022" y="1233"/>
                      <a:pt x="2022" y="593"/>
                    </a:cubicBezTo>
                    <a:cubicBezTo>
                      <a:pt x="2022" y="156"/>
                      <a:pt x="1711" y="1"/>
                      <a:pt x="129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51;p18">
                <a:extLst>
                  <a:ext uri="{FF2B5EF4-FFF2-40B4-BE49-F238E27FC236}">
                    <a16:creationId xmlns:a16="http://schemas.microsoft.com/office/drawing/2014/main" id="{77DA08B5-BC8E-5467-5BD2-CF797644E8D4}"/>
                  </a:ext>
                </a:extLst>
              </p:cNvPr>
              <p:cNvSpPr/>
              <p:nvPr/>
            </p:nvSpPr>
            <p:spPr>
              <a:xfrm>
                <a:off x="3415775" y="2038325"/>
                <a:ext cx="44925" cy="38175"/>
              </a:xfrm>
              <a:custGeom>
                <a:avLst/>
                <a:gdLst/>
                <a:ahLst/>
                <a:cxnLst/>
                <a:rect l="l" t="t" r="r" b="b"/>
                <a:pathLst>
                  <a:path w="1797" h="1527" extrusionOk="0">
                    <a:moveTo>
                      <a:pt x="812" y="0"/>
                    </a:moveTo>
                    <a:cubicBezTo>
                      <a:pt x="383" y="0"/>
                      <a:pt x="1" y="211"/>
                      <a:pt x="34" y="710"/>
                    </a:cubicBezTo>
                    <a:cubicBezTo>
                      <a:pt x="34" y="1164"/>
                      <a:pt x="400" y="1527"/>
                      <a:pt x="845" y="1527"/>
                    </a:cubicBezTo>
                    <a:cubicBezTo>
                      <a:pt x="874" y="1527"/>
                      <a:pt x="903" y="1525"/>
                      <a:pt x="933" y="1522"/>
                    </a:cubicBezTo>
                    <a:cubicBezTo>
                      <a:pt x="1382" y="1522"/>
                      <a:pt x="1745" y="1315"/>
                      <a:pt x="1797" y="796"/>
                    </a:cubicBezTo>
                    <a:cubicBezTo>
                      <a:pt x="1745" y="226"/>
                      <a:pt x="1330" y="19"/>
                      <a:pt x="864" y="1"/>
                    </a:cubicBezTo>
                    <a:cubicBezTo>
                      <a:pt x="847" y="1"/>
                      <a:pt x="829" y="0"/>
                      <a:pt x="81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 name="Google Shape;252;p18">
              <a:extLst>
                <a:ext uri="{FF2B5EF4-FFF2-40B4-BE49-F238E27FC236}">
                  <a16:creationId xmlns:a16="http://schemas.microsoft.com/office/drawing/2014/main" id="{6FE869D9-62AE-252A-193A-69C63F19D198}"/>
                </a:ext>
              </a:extLst>
            </p:cNvPr>
            <p:cNvGrpSpPr/>
            <p:nvPr/>
          </p:nvGrpSpPr>
          <p:grpSpPr>
            <a:xfrm>
              <a:off x="7680729" y="2897085"/>
              <a:ext cx="2336983" cy="1258331"/>
              <a:chOff x="5836036" y="1596774"/>
              <a:chExt cx="2336983" cy="1258331"/>
            </a:xfrm>
          </p:grpSpPr>
          <p:grpSp>
            <p:nvGrpSpPr>
              <p:cNvPr id="62" name="Google Shape;253;p18">
                <a:extLst>
                  <a:ext uri="{FF2B5EF4-FFF2-40B4-BE49-F238E27FC236}">
                    <a16:creationId xmlns:a16="http://schemas.microsoft.com/office/drawing/2014/main" id="{F3ADB4B4-4DD2-E1BA-56C7-DB4F9BE88DC1}"/>
                  </a:ext>
                </a:extLst>
              </p:cNvPr>
              <p:cNvGrpSpPr/>
              <p:nvPr/>
            </p:nvGrpSpPr>
            <p:grpSpPr>
              <a:xfrm>
                <a:off x="5836036" y="2525705"/>
                <a:ext cx="329400" cy="329400"/>
                <a:chOff x="1850811" y="2952680"/>
                <a:chExt cx="329400" cy="329400"/>
              </a:xfrm>
            </p:grpSpPr>
            <p:sp>
              <p:nvSpPr>
                <p:cNvPr id="66" name="Google Shape;254;p18">
                  <a:extLst>
                    <a:ext uri="{FF2B5EF4-FFF2-40B4-BE49-F238E27FC236}">
                      <a16:creationId xmlns:a16="http://schemas.microsoft.com/office/drawing/2014/main" id="{6CABBDAF-F6DD-F544-69A2-381E4684496B}"/>
                    </a:ext>
                  </a:extLst>
                </p:cNvPr>
                <p:cNvSpPr/>
                <p:nvPr/>
              </p:nvSpPr>
              <p:spPr>
                <a:xfrm>
                  <a:off x="1850811" y="2952680"/>
                  <a:ext cx="329400" cy="329400"/>
                </a:xfrm>
                <a:prstGeom prst="ellipse">
                  <a:avLst/>
                </a:prstGeom>
                <a:gradFill>
                  <a:gsLst>
                    <a:gs pos="0">
                      <a:schemeClr val="accent4"/>
                    </a:gs>
                    <a:gs pos="100000">
                      <a:srgbClr val="FFFFFF">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55;p18">
                  <a:extLst>
                    <a:ext uri="{FF2B5EF4-FFF2-40B4-BE49-F238E27FC236}">
                      <a16:creationId xmlns:a16="http://schemas.microsoft.com/office/drawing/2014/main" id="{3FE90C47-5387-CF68-4C44-EE51EE5AC5CD}"/>
                    </a:ext>
                  </a:extLst>
                </p:cNvPr>
                <p:cNvSpPr/>
                <p:nvPr/>
              </p:nvSpPr>
              <p:spPr>
                <a:xfrm>
                  <a:off x="1901639" y="3007256"/>
                  <a:ext cx="221387" cy="184435"/>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3" name="Google Shape;256;p18">
                <a:extLst>
                  <a:ext uri="{FF2B5EF4-FFF2-40B4-BE49-F238E27FC236}">
                    <a16:creationId xmlns:a16="http://schemas.microsoft.com/office/drawing/2014/main" id="{F4B36145-02DC-E944-EEB2-6B12C12FA1AA}"/>
                  </a:ext>
                </a:extLst>
              </p:cNvPr>
              <p:cNvSpPr/>
              <p:nvPr/>
            </p:nvSpPr>
            <p:spPr>
              <a:xfrm>
                <a:off x="6538974" y="1596774"/>
                <a:ext cx="1149905" cy="286426"/>
              </a:xfrm>
              <a:prstGeom prst="roundRect">
                <a:avLst>
                  <a:gd name="adj" fmla="val 22376"/>
                </a:avLst>
              </a:prstGeom>
              <a:solidFill>
                <a:schemeClr val="accent4"/>
              </a:solidFill>
              <a:ln>
                <a:noFill/>
              </a:ln>
            </p:spPr>
            <p:txBody>
              <a:bodyPr spcFirstLastPara="1" wrap="square" lIns="91425" tIns="91425" rIns="91425" bIns="91425" anchor="ctr" anchorCtr="0">
                <a:noAutofit/>
              </a:bodyPr>
              <a:lstStyle/>
              <a:p>
                <a:pPr algn="ctr">
                  <a:buClr>
                    <a:schemeClr val="dk1"/>
                  </a:buClr>
                  <a:buSzPts val="1100"/>
                </a:pPr>
                <a:r>
                  <a:rPr lang="en" sz="10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Medium"/>
                  </a:rPr>
                  <a:t>South Asia</a:t>
                </a:r>
                <a:endParaRPr sz="1000" b="1" dirty="0">
                  <a:solidFill>
                    <a:schemeClr val="l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4" name="Google Shape;257;p18">
                <a:extLst>
                  <a:ext uri="{FF2B5EF4-FFF2-40B4-BE49-F238E27FC236}">
                    <a16:creationId xmlns:a16="http://schemas.microsoft.com/office/drawing/2014/main" id="{1AF6A016-719E-96FD-4F4B-A8291DBA6E2E}"/>
                  </a:ext>
                </a:extLst>
              </p:cNvPr>
              <p:cNvSpPr txBox="1"/>
              <p:nvPr/>
            </p:nvSpPr>
            <p:spPr>
              <a:xfrm>
                <a:off x="6273853" y="1870049"/>
                <a:ext cx="1899166" cy="297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b="1" dirty="0">
                    <a:solidFill>
                      <a:srgbClr val="434343"/>
                    </a:solidFill>
                    <a:ea typeface="Roboto"/>
                    <a:cs typeface="Roboto"/>
                    <a:sym typeface="Roboto"/>
                  </a:rPr>
                  <a:t>&gt; 9500</a:t>
                </a:r>
                <a:r>
                  <a:rPr lang="en" sz="1000" dirty="0">
                    <a:solidFill>
                      <a:srgbClr val="434343"/>
                    </a:solidFill>
                    <a:latin typeface="Roboto"/>
                    <a:ea typeface="Roboto"/>
                    <a:cs typeface="Roboto"/>
                    <a:sym typeface="Roboto"/>
                  </a:rPr>
                  <a:t> </a:t>
                </a:r>
                <a:r>
                  <a:rPr lang="en-GB"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installed mini-grids</a:t>
                </a:r>
                <a:endParaRPr sz="9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cxnSp>
            <p:nvCxnSpPr>
              <p:cNvPr id="65" name="Google Shape;258;p18">
                <a:extLst>
                  <a:ext uri="{FF2B5EF4-FFF2-40B4-BE49-F238E27FC236}">
                    <a16:creationId xmlns:a16="http://schemas.microsoft.com/office/drawing/2014/main" id="{882A67A4-03B5-0E23-BFA9-FBC96393D38F}"/>
                  </a:ext>
                </a:extLst>
              </p:cNvPr>
              <p:cNvCxnSpPr>
                <a:cxnSpLocks/>
                <a:endCxn id="63" idx="1"/>
              </p:cNvCxnSpPr>
              <p:nvPr/>
            </p:nvCxnSpPr>
            <p:spPr>
              <a:xfrm flipV="1">
                <a:off x="6001291" y="1739987"/>
                <a:ext cx="537683" cy="939846"/>
              </a:xfrm>
              <a:prstGeom prst="straightConnector1">
                <a:avLst/>
              </a:prstGeom>
              <a:noFill/>
              <a:ln w="9525" cap="flat" cmpd="sng">
                <a:solidFill>
                  <a:schemeClr val="accent4"/>
                </a:solidFill>
                <a:prstDash val="solid"/>
                <a:round/>
                <a:headEnd type="none" w="med" len="med"/>
                <a:tailEnd type="none" w="med" len="med"/>
              </a:ln>
            </p:spPr>
          </p:cxnSp>
        </p:grpSp>
        <p:grpSp>
          <p:nvGrpSpPr>
            <p:cNvPr id="38" name="Google Shape;259;p18">
              <a:extLst>
                <a:ext uri="{FF2B5EF4-FFF2-40B4-BE49-F238E27FC236}">
                  <a16:creationId xmlns:a16="http://schemas.microsoft.com/office/drawing/2014/main" id="{B231ACCB-8B11-1120-08A4-FC92792E092F}"/>
                </a:ext>
              </a:extLst>
            </p:cNvPr>
            <p:cNvGrpSpPr/>
            <p:nvPr/>
          </p:nvGrpSpPr>
          <p:grpSpPr>
            <a:xfrm>
              <a:off x="6236525" y="4322342"/>
              <a:ext cx="3592037" cy="842350"/>
              <a:chOff x="4613138" y="2879985"/>
              <a:chExt cx="3592037" cy="842350"/>
            </a:xfrm>
          </p:grpSpPr>
          <p:grpSp>
            <p:nvGrpSpPr>
              <p:cNvPr id="56" name="Google Shape;260;p18">
                <a:extLst>
                  <a:ext uri="{FF2B5EF4-FFF2-40B4-BE49-F238E27FC236}">
                    <a16:creationId xmlns:a16="http://schemas.microsoft.com/office/drawing/2014/main" id="{02A4F76F-73EB-E425-E17C-8CEB6D8B07DB}"/>
                  </a:ext>
                </a:extLst>
              </p:cNvPr>
              <p:cNvGrpSpPr/>
              <p:nvPr/>
            </p:nvGrpSpPr>
            <p:grpSpPr>
              <a:xfrm>
                <a:off x="4613138" y="2879985"/>
                <a:ext cx="184489" cy="153696"/>
                <a:chOff x="789863" y="3041935"/>
                <a:chExt cx="184489" cy="153696"/>
              </a:xfrm>
            </p:grpSpPr>
            <p:sp>
              <p:nvSpPr>
                <p:cNvPr id="60" name="Google Shape;261;p18">
                  <a:extLst>
                    <a:ext uri="{FF2B5EF4-FFF2-40B4-BE49-F238E27FC236}">
                      <a16:creationId xmlns:a16="http://schemas.microsoft.com/office/drawing/2014/main" id="{A54D0ED0-6C6F-2775-4FC3-F9ECAE710326}"/>
                    </a:ext>
                  </a:extLst>
                </p:cNvPr>
                <p:cNvSpPr/>
                <p:nvPr/>
              </p:nvSpPr>
              <p:spPr>
                <a:xfrm>
                  <a:off x="789863" y="3041935"/>
                  <a:ext cx="184489" cy="153696"/>
                </a:xfrm>
                <a:prstGeom prst="ellipse">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62;p18">
                  <a:extLst>
                    <a:ext uri="{FF2B5EF4-FFF2-40B4-BE49-F238E27FC236}">
                      <a16:creationId xmlns:a16="http://schemas.microsoft.com/office/drawing/2014/main" id="{1D3385CC-1EEA-B712-0009-2F130F5ED968}"/>
                    </a:ext>
                  </a:extLst>
                </p:cNvPr>
                <p:cNvSpPr/>
                <p:nvPr/>
              </p:nvSpPr>
              <p:spPr>
                <a:xfrm>
                  <a:off x="819464" y="3060147"/>
                  <a:ext cx="147591" cy="122957"/>
                </a:xfrm>
                <a:prstGeom prst="ellipse">
                  <a:avLst/>
                </a:prstGeom>
                <a:solidFill>
                  <a:schemeClr val="accent2">
                    <a:lumMod val="75000"/>
                  </a:schemeClr>
                </a:solidFill>
                <a:ln>
                  <a:solidFill>
                    <a:schemeClr val="accent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263;p18">
                <a:extLst>
                  <a:ext uri="{FF2B5EF4-FFF2-40B4-BE49-F238E27FC236}">
                    <a16:creationId xmlns:a16="http://schemas.microsoft.com/office/drawing/2014/main" id="{0BB3E63E-AAD4-C668-09FA-9427556FF79E}"/>
                  </a:ext>
                </a:extLst>
              </p:cNvPr>
              <p:cNvSpPr/>
              <p:nvPr/>
            </p:nvSpPr>
            <p:spPr>
              <a:xfrm>
                <a:off x="6538975" y="2940125"/>
                <a:ext cx="1041950" cy="297900"/>
              </a:xfrm>
              <a:prstGeom prst="roundRect">
                <a:avLst>
                  <a:gd name="adj" fmla="val 22411"/>
                </a:avLst>
              </a:prstGeom>
              <a:solidFill>
                <a:schemeClr val="accent2">
                  <a:lumMod val="75000"/>
                </a:schemeClr>
              </a:solidFill>
              <a:ln>
                <a:noFill/>
              </a:ln>
            </p:spPr>
            <p:txBody>
              <a:bodyPr spcFirstLastPara="1" wrap="square" lIns="91425" tIns="91425" rIns="91425" bIns="91425" anchor="ctr" anchorCtr="0">
                <a:noAutofit/>
              </a:bodyPr>
              <a:lstStyle/>
              <a:p>
                <a:pPr lvl="0" indent="0" algn="ctr">
                  <a:spcBef>
                    <a:spcPts val="0"/>
                  </a:spcBef>
                  <a:spcAft>
                    <a:spcPts val="0"/>
                  </a:spcAft>
                  <a:buNone/>
                </a:pPr>
                <a:r>
                  <a:rPr lang="en" sz="10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Medium"/>
                  </a:rPr>
                  <a:t>Africa</a:t>
                </a:r>
                <a:endParaRPr sz="1000" b="1" dirty="0">
                  <a:solidFill>
                    <a:schemeClr val="l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8" name="Google Shape;264;p18">
                <a:extLst>
                  <a:ext uri="{FF2B5EF4-FFF2-40B4-BE49-F238E27FC236}">
                    <a16:creationId xmlns:a16="http://schemas.microsoft.com/office/drawing/2014/main" id="{789B119F-A63B-1F04-7BFF-7EAE8D596DD8}"/>
                  </a:ext>
                </a:extLst>
              </p:cNvPr>
              <p:cNvSpPr txBox="1"/>
              <p:nvPr/>
            </p:nvSpPr>
            <p:spPr>
              <a:xfrm>
                <a:off x="6538975" y="3293335"/>
                <a:ext cx="1666200" cy="429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solidFill>
                    <a:srgbClr val="434343"/>
                  </a:solidFill>
                  <a:latin typeface="Roboto"/>
                  <a:ea typeface="Roboto"/>
                  <a:cs typeface="Roboto"/>
                  <a:sym typeface="Roboto"/>
                </a:endParaRPr>
              </a:p>
            </p:txBody>
          </p:sp>
          <p:cxnSp>
            <p:nvCxnSpPr>
              <p:cNvPr id="59" name="Google Shape;265;p18">
                <a:extLst>
                  <a:ext uri="{FF2B5EF4-FFF2-40B4-BE49-F238E27FC236}">
                    <a16:creationId xmlns:a16="http://schemas.microsoft.com/office/drawing/2014/main" id="{B006B297-A385-A752-5855-E27024F0C941}"/>
                  </a:ext>
                </a:extLst>
              </p:cNvPr>
              <p:cNvCxnSpPr>
                <a:cxnSpLocks/>
                <a:stCxn id="60" idx="6"/>
                <a:endCxn id="57" idx="1"/>
              </p:cNvCxnSpPr>
              <p:nvPr/>
            </p:nvCxnSpPr>
            <p:spPr>
              <a:xfrm>
                <a:off x="4797627" y="2956833"/>
                <a:ext cx="1741348" cy="132243"/>
              </a:xfrm>
              <a:prstGeom prst="straightConnector1">
                <a:avLst/>
              </a:prstGeom>
              <a:noFill/>
              <a:ln w="9525" cap="flat" cmpd="sng">
                <a:solidFill>
                  <a:schemeClr val="accent2">
                    <a:lumMod val="75000"/>
                  </a:schemeClr>
                </a:solidFill>
                <a:prstDash val="solid"/>
                <a:round/>
                <a:headEnd type="none" w="med" len="med"/>
                <a:tailEnd type="none" w="med" len="med"/>
              </a:ln>
            </p:spPr>
          </p:cxnSp>
        </p:grpSp>
        <p:grpSp>
          <p:nvGrpSpPr>
            <p:cNvPr id="39" name="Google Shape;266;p18">
              <a:extLst>
                <a:ext uri="{FF2B5EF4-FFF2-40B4-BE49-F238E27FC236}">
                  <a16:creationId xmlns:a16="http://schemas.microsoft.com/office/drawing/2014/main" id="{3D798DFA-F4AA-FCE7-8E94-5E90974459A3}"/>
                </a:ext>
              </a:extLst>
            </p:cNvPr>
            <p:cNvGrpSpPr/>
            <p:nvPr/>
          </p:nvGrpSpPr>
          <p:grpSpPr>
            <a:xfrm>
              <a:off x="2562325" y="4380804"/>
              <a:ext cx="2815887" cy="783888"/>
              <a:chOff x="938938" y="2938447"/>
              <a:chExt cx="2815887" cy="783888"/>
            </a:xfrm>
          </p:grpSpPr>
          <p:grpSp>
            <p:nvGrpSpPr>
              <p:cNvPr id="50" name="Google Shape;267;p18">
                <a:extLst>
                  <a:ext uri="{FF2B5EF4-FFF2-40B4-BE49-F238E27FC236}">
                    <a16:creationId xmlns:a16="http://schemas.microsoft.com/office/drawing/2014/main" id="{4FC307A6-B2F8-F0A7-C760-06CE58AC3F07}"/>
                  </a:ext>
                </a:extLst>
              </p:cNvPr>
              <p:cNvGrpSpPr/>
              <p:nvPr/>
            </p:nvGrpSpPr>
            <p:grpSpPr>
              <a:xfrm>
                <a:off x="3425425" y="3392922"/>
                <a:ext cx="329400" cy="329400"/>
                <a:chOff x="961650" y="3360722"/>
                <a:chExt cx="329400" cy="329400"/>
              </a:xfrm>
            </p:grpSpPr>
            <p:sp>
              <p:nvSpPr>
                <p:cNvPr id="54" name="Google Shape;268;p18">
                  <a:extLst>
                    <a:ext uri="{FF2B5EF4-FFF2-40B4-BE49-F238E27FC236}">
                      <a16:creationId xmlns:a16="http://schemas.microsoft.com/office/drawing/2014/main" id="{74601D00-3D3F-ACD2-0E46-26B46165A21B}"/>
                    </a:ext>
                  </a:extLst>
                </p:cNvPr>
                <p:cNvSpPr/>
                <p:nvPr/>
              </p:nvSpPr>
              <p:spPr>
                <a:xfrm>
                  <a:off x="961650" y="3360722"/>
                  <a:ext cx="329400" cy="329400"/>
                </a:xfrm>
                <a:prstGeom prst="ellipse">
                  <a:avLst/>
                </a:prstGeom>
                <a:gradFill>
                  <a:gsLst>
                    <a:gs pos="0">
                      <a:schemeClr val="accent6"/>
                    </a:gs>
                    <a:gs pos="100000">
                      <a:srgbClr val="FFFFFF">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69;p18">
                  <a:extLst>
                    <a:ext uri="{FF2B5EF4-FFF2-40B4-BE49-F238E27FC236}">
                      <a16:creationId xmlns:a16="http://schemas.microsoft.com/office/drawing/2014/main" id="{D94C497A-B739-AFAD-67DD-762861710BBA}"/>
                    </a:ext>
                  </a:extLst>
                </p:cNvPr>
                <p:cNvSpPr/>
                <p:nvPr/>
              </p:nvSpPr>
              <p:spPr>
                <a:xfrm>
                  <a:off x="1066823" y="3465894"/>
                  <a:ext cx="118800" cy="98365"/>
                </a:xfrm>
                <a:prstGeom prst="ellipse">
                  <a:avLst/>
                </a:prstGeom>
                <a:solidFill>
                  <a:schemeClr val="accent6">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 name="Google Shape;270;p18">
                <a:extLst>
                  <a:ext uri="{FF2B5EF4-FFF2-40B4-BE49-F238E27FC236}">
                    <a16:creationId xmlns:a16="http://schemas.microsoft.com/office/drawing/2014/main" id="{2E0C3FBC-9548-232C-480B-80E12D2DBD7C}"/>
                  </a:ext>
                </a:extLst>
              </p:cNvPr>
              <p:cNvSpPr/>
              <p:nvPr/>
            </p:nvSpPr>
            <p:spPr>
              <a:xfrm>
                <a:off x="1559615" y="2938447"/>
                <a:ext cx="1435246" cy="253019"/>
              </a:xfrm>
              <a:prstGeom prst="roundRect">
                <a:avLst>
                  <a:gd name="adj" fmla="val 22411"/>
                </a:avLst>
              </a:prstGeom>
              <a:solidFill>
                <a:schemeClr val="accent6">
                  <a:lumMod val="75000"/>
                </a:schemeClr>
              </a:solidFill>
              <a:ln>
                <a:noFill/>
              </a:ln>
            </p:spPr>
            <p:txBody>
              <a:bodyPr spcFirstLastPara="1" wrap="square" lIns="91425" tIns="91425" rIns="91425" bIns="91425" anchor="ctr" anchorCtr="0">
                <a:noAutofit/>
              </a:bodyPr>
              <a:lstStyle/>
              <a:p>
                <a:pPr algn="ctr"/>
                <a:r>
                  <a:rPr lang="en" sz="10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Medium"/>
                  </a:rPr>
                  <a:t>Other Regions</a:t>
                </a:r>
                <a:endParaRPr sz="1000" b="1" dirty="0">
                  <a:solidFill>
                    <a:schemeClr val="l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2" name="Google Shape;271;p18">
                <a:extLst>
                  <a:ext uri="{FF2B5EF4-FFF2-40B4-BE49-F238E27FC236}">
                    <a16:creationId xmlns:a16="http://schemas.microsoft.com/office/drawing/2014/main" id="{97F76036-B5ED-D09B-C0FB-1C00E69A0693}"/>
                  </a:ext>
                </a:extLst>
              </p:cNvPr>
              <p:cNvSpPr txBox="1"/>
              <p:nvPr/>
            </p:nvSpPr>
            <p:spPr>
              <a:xfrm>
                <a:off x="938938" y="3293335"/>
                <a:ext cx="1666200" cy="4290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sz="1200">
                  <a:solidFill>
                    <a:srgbClr val="434343"/>
                  </a:solidFill>
                  <a:latin typeface="Roboto"/>
                  <a:ea typeface="Roboto"/>
                  <a:cs typeface="Roboto"/>
                  <a:sym typeface="Roboto"/>
                </a:endParaRPr>
              </a:p>
            </p:txBody>
          </p:sp>
          <p:cxnSp>
            <p:nvCxnSpPr>
              <p:cNvPr id="53" name="Google Shape;272;p18">
                <a:extLst>
                  <a:ext uri="{FF2B5EF4-FFF2-40B4-BE49-F238E27FC236}">
                    <a16:creationId xmlns:a16="http://schemas.microsoft.com/office/drawing/2014/main" id="{3884A7FF-1A6B-E24D-24C6-832A30A6A148}"/>
                  </a:ext>
                </a:extLst>
              </p:cNvPr>
              <p:cNvCxnSpPr>
                <a:cxnSpLocks/>
                <a:stCxn id="54" idx="2"/>
                <a:endCxn id="51" idx="3"/>
              </p:cNvCxnSpPr>
              <p:nvPr/>
            </p:nvCxnSpPr>
            <p:spPr>
              <a:xfrm flipH="1" flipV="1">
                <a:off x="2994860" y="3064957"/>
                <a:ext cx="430565" cy="492666"/>
              </a:xfrm>
              <a:prstGeom prst="straightConnector1">
                <a:avLst/>
              </a:prstGeom>
              <a:noFill/>
              <a:ln w="9525" cap="flat" cmpd="sng">
                <a:solidFill>
                  <a:schemeClr val="accent6"/>
                </a:solidFill>
                <a:prstDash val="solid"/>
                <a:round/>
                <a:headEnd type="none" w="med" len="med"/>
                <a:tailEnd type="none" w="med" len="med"/>
              </a:ln>
            </p:spPr>
          </p:cxnSp>
        </p:grpSp>
        <p:grpSp>
          <p:nvGrpSpPr>
            <p:cNvPr id="40" name="Google Shape;273;p18">
              <a:extLst>
                <a:ext uri="{FF2B5EF4-FFF2-40B4-BE49-F238E27FC236}">
                  <a16:creationId xmlns:a16="http://schemas.microsoft.com/office/drawing/2014/main" id="{A66185D4-3A15-22DE-D62A-ACE4A30E1A9E}"/>
                </a:ext>
              </a:extLst>
            </p:cNvPr>
            <p:cNvGrpSpPr/>
            <p:nvPr/>
          </p:nvGrpSpPr>
          <p:grpSpPr>
            <a:xfrm>
              <a:off x="2562325" y="2936738"/>
              <a:ext cx="4775163" cy="1236815"/>
              <a:chOff x="938938" y="1544643"/>
              <a:chExt cx="4775163" cy="1023817"/>
            </a:xfrm>
          </p:grpSpPr>
          <p:grpSp>
            <p:nvGrpSpPr>
              <p:cNvPr id="44" name="Google Shape;274;p18">
                <a:extLst>
                  <a:ext uri="{FF2B5EF4-FFF2-40B4-BE49-F238E27FC236}">
                    <a16:creationId xmlns:a16="http://schemas.microsoft.com/office/drawing/2014/main" id="{8B1DABD1-FB0D-DADA-DFBC-C2F591C6D929}"/>
                  </a:ext>
                </a:extLst>
              </p:cNvPr>
              <p:cNvGrpSpPr/>
              <p:nvPr/>
            </p:nvGrpSpPr>
            <p:grpSpPr>
              <a:xfrm>
                <a:off x="5384701" y="2102215"/>
                <a:ext cx="329400" cy="329400"/>
                <a:chOff x="3750701" y="2654015"/>
                <a:chExt cx="329400" cy="329400"/>
              </a:xfrm>
            </p:grpSpPr>
            <p:sp>
              <p:nvSpPr>
                <p:cNvPr id="48" name="Google Shape;275;p18">
                  <a:extLst>
                    <a:ext uri="{FF2B5EF4-FFF2-40B4-BE49-F238E27FC236}">
                      <a16:creationId xmlns:a16="http://schemas.microsoft.com/office/drawing/2014/main" id="{21064EE3-F2B7-C706-7E95-3DBF5570246D}"/>
                    </a:ext>
                  </a:extLst>
                </p:cNvPr>
                <p:cNvSpPr/>
                <p:nvPr/>
              </p:nvSpPr>
              <p:spPr>
                <a:xfrm>
                  <a:off x="3750701" y="2654015"/>
                  <a:ext cx="329400" cy="329400"/>
                </a:xfrm>
                <a:prstGeom prst="ellipse">
                  <a:avLst/>
                </a:prstGeom>
                <a:gradFill>
                  <a:gsLst>
                    <a:gs pos="0">
                      <a:schemeClr val="accent1"/>
                    </a:gs>
                    <a:gs pos="100000">
                      <a:srgbClr val="FFFFFF">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76;p18">
                  <a:extLst>
                    <a:ext uri="{FF2B5EF4-FFF2-40B4-BE49-F238E27FC236}">
                      <a16:creationId xmlns:a16="http://schemas.microsoft.com/office/drawing/2014/main" id="{FDF427CE-5A61-2E85-3D52-8A449362DC74}"/>
                    </a:ext>
                  </a:extLst>
                </p:cNvPr>
                <p:cNvSpPr/>
                <p:nvPr/>
              </p:nvSpPr>
              <p:spPr>
                <a:xfrm>
                  <a:off x="3834699" y="2760600"/>
                  <a:ext cx="184489" cy="127227"/>
                </a:xfrm>
                <a:prstGeom prst="ellipse">
                  <a:avLst/>
                </a:prstGeom>
                <a:solidFill>
                  <a:schemeClr val="accent1">
                    <a:lumMod val="50000"/>
                  </a:schemeClr>
                </a:solidFill>
                <a:ln>
                  <a:noFill/>
                </a:ln>
              </p:spPr>
              <p:txBody>
                <a:bodyPr spcFirstLastPara="1" wrap="square" lIns="91425" tIns="91425" rIns="91425" bIns="91425" anchor="ctr" anchorCtr="0">
                  <a:noAutofit/>
                </a:bodyPr>
                <a:lstStyle/>
                <a:p>
                  <a:endParaRPr/>
                </a:p>
              </p:txBody>
            </p:sp>
          </p:grpSp>
          <p:sp>
            <p:nvSpPr>
              <p:cNvPr id="45" name="Google Shape;277;p18">
                <a:extLst>
                  <a:ext uri="{FF2B5EF4-FFF2-40B4-BE49-F238E27FC236}">
                    <a16:creationId xmlns:a16="http://schemas.microsoft.com/office/drawing/2014/main" id="{1D366496-2B80-A7D8-55D6-54840AB7610B}"/>
                  </a:ext>
                </a:extLst>
              </p:cNvPr>
              <p:cNvSpPr/>
              <p:nvPr/>
            </p:nvSpPr>
            <p:spPr>
              <a:xfrm>
                <a:off x="1508188" y="1544643"/>
                <a:ext cx="1755602" cy="253050"/>
              </a:xfrm>
              <a:prstGeom prst="roundRect">
                <a:avLst>
                  <a:gd name="adj" fmla="val 11069"/>
                </a:avLst>
              </a:prstGeom>
              <a:solidFill>
                <a:schemeClr val="accent1">
                  <a:lumMod val="50000"/>
                </a:schemeClr>
              </a:solidFill>
              <a:ln>
                <a:noFill/>
              </a:ln>
            </p:spPr>
            <p:txBody>
              <a:bodyPr spcFirstLastPara="1" wrap="square" lIns="91425" tIns="91425" rIns="91425" bIns="91425" anchor="ctr" anchorCtr="0">
                <a:noAutofit/>
              </a:bodyPr>
              <a:lstStyle/>
              <a:p>
                <a:pPr lvl="0" indent="0" algn="ctr">
                  <a:spcBef>
                    <a:spcPts val="0"/>
                  </a:spcBef>
                  <a:spcAft>
                    <a:spcPts val="0"/>
                  </a:spcAft>
                  <a:buClr>
                    <a:schemeClr val="dk1"/>
                  </a:buClr>
                  <a:buSzPts val="1100"/>
                  <a:buNone/>
                </a:pPr>
                <a:r>
                  <a:rPr lang="en" sz="10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Medium"/>
                  </a:rPr>
                  <a:t>Central and East Asia</a:t>
                </a:r>
                <a:endParaRPr sz="1000" b="1" dirty="0">
                  <a:solidFill>
                    <a:schemeClr val="l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6" name="Google Shape;278;p18">
                <a:extLst>
                  <a:ext uri="{FF2B5EF4-FFF2-40B4-BE49-F238E27FC236}">
                    <a16:creationId xmlns:a16="http://schemas.microsoft.com/office/drawing/2014/main" id="{4432E888-C2F9-B65D-4BE8-72EB7598D2F3}"/>
                  </a:ext>
                </a:extLst>
              </p:cNvPr>
              <p:cNvSpPr txBox="1"/>
              <p:nvPr/>
            </p:nvSpPr>
            <p:spPr>
              <a:xfrm>
                <a:off x="938938" y="2139460"/>
                <a:ext cx="1666200" cy="4290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lang="en" sz="1200">
                  <a:solidFill>
                    <a:srgbClr val="434343"/>
                  </a:solidFill>
                  <a:latin typeface="Roboto"/>
                  <a:ea typeface="Roboto"/>
                  <a:cs typeface="Roboto"/>
                  <a:sym typeface="Roboto"/>
                </a:endParaRPr>
              </a:p>
            </p:txBody>
          </p:sp>
          <p:cxnSp>
            <p:nvCxnSpPr>
              <p:cNvPr id="47" name="Google Shape;279;p18">
                <a:extLst>
                  <a:ext uri="{FF2B5EF4-FFF2-40B4-BE49-F238E27FC236}">
                    <a16:creationId xmlns:a16="http://schemas.microsoft.com/office/drawing/2014/main" id="{3537D3E6-1BB8-D65C-BE5F-E39CEF8FF28C}"/>
                  </a:ext>
                </a:extLst>
              </p:cNvPr>
              <p:cNvCxnSpPr>
                <a:cxnSpLocks/>
                <a:stCxn id="48" idx="2"/>
                <a:endCxn id="45" idx="3"/>
              </p:cNvCxnSpPr>
              <p:nvPr/>
            </p:nvCxnSpPr>
            <p:spPr>
              <a:xfrm flipH="1" flipV="1">
                <a:off x="3263791" y="1671168"/>
                <a:ext cx="2120911" cy="595747"/>
              </a:xfrm>
              <a:prstGeom prst="straightConnector1">
                <a:avLst/>
              </a:prstGeom>
              <a:noFill/>
              <a:ln w="9525" cap="flat" cmpd="sng">
                <a:solidFill>
                  <a:schemeClr val="accent1">
                    <a:lumMod val="75000"/>
                  </a:schemeClr>
                </a:solidFill>
                <a:prstDash val="solid"/>
                <a:round/>
                <a:headEnd type="none" w="med" len="med"/>
                <a:tailEnd type="none" w="med" len="med"/>
              </a:ln>
            </p:spPr>
          </p:cxnSp>
        </p:grpSp>
        <p:sp>
          <p:nvSpPr>
            <p:cNvPr id="41" name="Google Shape;257;p18">
              <a:extLst>
                <a:ext uri="{FF2B5EF4-FFF2-40B4-BE49-F238E27FC236}">
                  <a16:creationId xmlns:a16="http://schemas.microsoft.com/office/drawing/2014/main" id="{CF781A35-8CD0-5661-2CB2-9D1090465E86}"/>
                </a:ext>
              </a:extLst>
            </p:cNvPr>
            <p:cNvSpPr txBox="1"/>
            <p:nvPr/>
          </p:nvSpPr>
          <p:spPr>
            <a:xfrm>
              <a:off x="7834733" y="4593086"/>
              <a:ext cx="1927307" cy="429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b="1" dirty="0">
                  <a:solidFill>
                    <a:srgbClr val="434343"/>
                  </a:solidFill>
                  <a:ea typeface="Roboto"/>
                  <a:cs typeface="Roboto"/>
                  <a:sym typeface="Roboto"/>
                </a:rPr>
                <a:t>&gt; 3000</a:t>
              </a:r>
              <a:r>
                <a:rPr lang="en" sz="1000" dirty="0">
                  <a:solidFill>
                    <a:srgbClr val="434343"/>
                  </a:solidFill>
                  <a:latin typeface="Roboto"/>
                  <a:ea typeface="Roboto"/>
                  <a:cs typeface="Roboto"/>
                  <a:sym typeface="Roboto"/>
                </a:rPr>
                <a:t>  </a:t>
              </a:r>
              <a:r>
                <a:rPr lang="en"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installed mini-grids</a:t>
              </a:r>
              <a:endParaRPr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sp>
          <p:nvSpPr>
            <p:cNvPr id="42" name="Google Shape;257;p18">
              <a:extLst>
                <a:ext uri="{FF2B5EF4-FFF2-40B4-BE49-F238E27FC236}">
                  <a16:creationId xmlns:a16="http://schemas.microsoft.com/office/drawing/2014/main" id="{BD941840-C9B5-E520-04E2-2CEFA678E469}"/>
                </a:ext>
              </a:extLst>
            </p:cNvPr>
            <p:cNvSpPr txBox="1"/>
            <p:nvPr/>
          </p:nvSpPr>
          <p:spPr>
            <a:xfrm>
              <a:off x="3143666" y="3197407"/>
              <a:ext cx="2035482" cy="32704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b="1" dirty="0">
                  <a:solidFill>
                    <a:srgbClr val="434343"/>
                  </a:solidFill>
                  <a:ea typeface="Roboto"/>
                  <a:cs typeface="Roboto"/>
                  <a:sym typeface="Roboto"/>
                </a:rPr>
                <a:t>&gt; 7300 </a:t>
              </a:r>
              <a:r>
                <a:rPr lang="en" sz="900" dirty="0">
                  <a:solidFill>
                    <a:srgbClr val="434343"/>
                  </a:solidFill>
                  <a:ea typeface="Roboto"/>
                  <a:cs typeface="Roboto"/>
                  <a:sym typeface="Roboto"/>
                </a:rPr>
                <a:t> </a:t>
              </a:r>
              <a:r>
                <a:rPr lang="en"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installed mini-grids</a:t>
              </a:r>
              <a:endParaRPr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sp>
          <p:nvSpPr>
            <p:cNvPr id="43" name="Google Shape;257;p18">
              <a:extLst>
                <a:ext uri="{FF2B5EF4-FFF2-40B4-BE49-F238E27FC236}">
                  <a16:creationId xmlns:a16="http://schemas.microsoft.com/office/drawing/2014/main" id="{DB6F979C-7A01-F136-FDAF-73C7A11ED70D}"/>
                </a:ext>
              </a:extLst>
            </p:cNvPr>
            <p:cNvSpPr txBox="1"/>
            <p:nvPr/>
          </p:nvSpPr>
          <p:spPr>
            <a:xfrm>
              <a:off x="3161933" y="4576278"/>
              <a:ext cx="1886734" cy="358427"/>
            </a:xfrm>
            <a:prstGeom prst="rect">
              <a:avLst/>
            </a:prstGeom>
            <a:noFill/>
            <a:ln>
              <a:noFill/>
            </a:ln>
          </p:spPr>
          <p:txBody>
            <a:bodyPr spcFirstLastPara="1" wrap="square" lIns="91425" tIns="91425" rIns="91425" bIns="91425" anchor="ctr" anchorCtr="0">
              <a:noAutofit/>
            </a:bodyPr>
            <a:lstStyle/>
            <a:p>
              <a:r>
                <a:rPr lang="en" sz="1100" b="1" dirty="0">
                  <a:solidFill>
                    <a:srgbClr val="434343"/>
                  </a:solidFill>
                  <a:ea typeface="Roboto"/>
                  <a:cs typeface="Roboto"/>
                  <a:sym typeface="Roboto"/>
                </a:rPr>
                <a:t>&gt;1000</a:t>
              </a:r>
              <a:r>
                <a:rPr lang="en" sz="900" dirty="0">
                  <a:solidFill>
                    <a:srgbClr val="434343"/>
                  </a:solidFill>
                  <a:ea typeface="Roboto"/>
                  <a:cs typeface="Roboto"/>
                  <a:sym typeface="Roboto"/>
                </a:rPr>
                <a:t> </a:t>
              </a:r>
              <a:r>
                <a:rPr lang="en"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installed mini-grids</a:t>
              </a:r>
              <a:endParaRPr sz="8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cxnSp>
        <p:nvCxnSpPr>
          <p:cNvPr id="119" name="Connettore diritto 96">
            <a:extLst>
              <a:ext uri="{FF2B5EF4-FFF2-40B4-BE49-F238E27FC236}">
                <a16:creationId xmlns:a16="http://schemas.microsoft.com/office/drawing/2014/main" id="{1A415D86-AA9A-4F7C-1472-F45F959A5D8F}"/>
              </a:ext>
            </a:extLst>
          </p:cNvPr>
          <p:cNvCxnSpPr>
            <a:cxnSpLocks/>
          </p:cNvCxnSpPr>
          <p:nvPr/>
        </p:nvCxnSpPr>
        <p:spPr>
          <a:xfrm flipV="1">
            <a:off x="775810" y="2572212"/>
            <a:ext cx="10775971" cy="3444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0" name="Connettore diritto 96">
            <a:extLst>
              <a:ext uri="{FF2B5EF4-FFF2-40B4-BE49-F238E27FC236}">
                <a16:creationId xmlns:a16="http://schemas.microsoft.com/office/drawing/2014/main" id="{913C96D1-CB8A-089D-B9D1-FE4F64BF5DFC}"/>
              </a:ext>
            </a:extLst>
          </p:cNvPr>
          <p:cNvCxnSpPr>
            <a:cxnSpLocks/>
          </p:cNvCxnSpPr>
          <p:nvPr/>
        </p:nvCxnSpPr>
        <p:spPr>
          <a:xfrm flipV="1">
            <a:off x="5691008" y="1693277"/>
            <a:ext cx="0" cy="743366"/>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1" name="Group 120">
            <a:extLst>
              <a:ext uri="{FF2B5EF4-FFF2-40B4-BE49-F238E27FC236}">
                <a16:creationId xmlns:a16="http://schemas.microsoft.com/office/drawing/2014/main" id="{EC16958F-F116-08EE-427C-B6A4E783B61E}"/>
              </a:ext>
            </a:extLst>
          </p:cNvPr>
          <p:cNvGrpSpPr/>
          <p:nvPr/>
        </p:nvGrpSpPr>
        <p:grpSpPr>
          <a:xfrm>
            <a:off x="6034110" y="1707971"/>
            <a:ext cx="5238272" cy="679929"/>
            <a:chOff x="5536803" y="1451952"/>
            <a:chExt cx="4877195" cy="679929"/>
          </a:xfrm>
        </p:grpSpPr>
        <p:sp>
          <p:nvSpPr>
            <p:cNvPr id="122" name="TextBox 121">
              <a:extLst>
                <a:ext uri="{FF2B5EF4-FFF2-40B4-BE49-F238E27FC236}">
                  <a16:creationId xmlns:a16="http://schemas.microsoft.com/office/drawing/2014/main" id="{93416C7E-85D5-AAEC-A79C-CA884D943B65}"/>
                </a:ext>
              </a:extLst>
            </p:cNvPr>
            <p:cNvSpPr txBox="1"/>
            <p:nvPr/>
          </p:nvSpPr>
          <p:spPr>
            <a:xfrm>
              <a:off x="7096393" y="1451952"/>
              <a:ext cx="3317605" cy="600164"/>
            </a:xfrm>
            <a:prstGeom prst="rect">
              <a:avLst/>
            </a:prstGeom>
            <a:noFill/>
          </p:spPr>
          <p:txBody>
            <a:bodyPr wrap="square" rtlCol="0">
              <a:spAutoFit/>
            </a:bodyPr>
            <a:lstStyle/>
            <a:p>
              <a:pPr algn="just"/>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Estimated cost of electricity </a:t>
              </a:r>
              <a:r>
                <a:rPr lang="en-GB" sz="1100" dirty="0">
                  <a:latin typeface="Open Sans" panose="020B0606030504020204" pitchFamily="34" charset="0"/>
                  <a:ea typeface="Open Sans" panose="020B0606030504020204" pitchFamily="34" charset="0"/>
                  <a:cs typeface="Open Sans" panose="020B0606030504020204" pitchFamily="34" charset="0"/>
                </a:rPr>
                <a:t>for isolated solar hybrid mini-grids for </a:t>
              </a:r>
              <a:r>
                <a:rPr lang="en-GB" sz="1100" b="1" dirty="0">
                  <a:latin typeface="Open Sans" panose="020B0606030504020204" pitchFamily="34" charset="0"/>
                  <a:ea typeface="Open Sans" panose="020B0606030504020204" pitchFamily="34" charset="0"/>
                  <a:cs typeface="Open Sans" panose="020B0606030504020204" pitchFamily="34" charset="0"/>
                </a:rPr>
                <a:t>productive use customers </a:t>
              </a:r>
              <a:r>
                <a:rPr lang="en-GB" sz="1100" dirty="0">
                  <a:latin typeface="Open Sans" panose="020B0606030504020204" pitchFamily="34" charset="0"/>
                  <a:ea typeface="Open Sans" panose="020B0606030504020204" pitchFamily="34" charset="0"/>
                  <a:cs typeface="Open Sans" panose="020B0606030504020204" pitchFamily="34" charset="0"/>
                </a:rPr>
                <a:t>and </a:t>
              </a:r>
              <a:r>
                <a:rPr lang="en-GB" sz="1100" b="1" dirty="0">
                  <a:latin typeface="Open Sans" panose="020B0606030504020204" pitchFamily="34" charset="0"/>
                  <a:ea typeface="Open Sans" panose="020B0606030504020204" pitchFamily="34" charset="0"/>
                  <a:cs typeface="Open Sans" panose="020B0606030504020204" pitchFamily="34" charset="0"/>
                </a:rPr>
                <a:t>households </a:t>
              </a:r>
              <a:r>
                <a:rPr lang="en-GB" sz="1100" dirty="0">
                  <a:latin typeface="Open Sans" panose="020B0606030504020204" pitchFamily="34" charset="0"/>
                  <a:ea typeface="Open Sans" panose="020B0606030504020204" pitchFamily="34" charset="0"/>
                  <a:cs typeface="Open Sans" panose="020B0606030504020204" pitchFamily="34" charset="0"/>
                </a:rPr>
                <a:t>[3]</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123" name="TextBox 122">
              <a:extLst>
                <a:ext uri="{FF2B5EF4-FFF2-40B4-BE49-F238E27FC236}">
                  <a16:creationId xmlns:a16="http://schemas.microsoft.com/office/drawing/2014/main" id="{9D7BBEE8-8A1B-A0A9-6B8D-912C42590CFE}"/>
                </a:ext>
              </a:extLst>
            </p:cNvPr>
            <p:cNvSpPr txBox="1"/>
            <p:nvPr/>
          </p:nvSpPr>
          <p:spPr>
            <a:xfrm>
              <a:off x="5536803" y="1454773"/>
              <a:ext cx="1801130" cy="677108"/>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0,49-0,68 </a:t>
              </a:r>
              <a:r>
                <a:rPr lang="en-US" sz="1400" dirty="0">
                  <a:latin typeface="Open Sans" panose="020B0606030504020204" pitchFamily="34" charset="0"/>
                  <a:ea typeface="Open Sans" panose="020B0606030504020204" pitchFamily="34" charset="0"/>
                  <a:cs typeface="Open Sans" panose="020B0606030504020204" pitchFamily="34" charset="0"/>
                </a:rPr>
                <a:t>$/kWh</a:t>
              </a:r>
            </a:p>
          </p:txBody>
        </p:sp>
      </p:grpSp>
      <p:sp>
        <p:nvSpPr>
          <p:cNvPr id="124" name="TextBox 123">
            <a:extLst>
              <a:ext uri="{FF2B5EF4-FFF2-40B4-BE49-F238E27FC236}">
                <a16:creationId xmlns:a16="http://schemas.microsoft.com/office/drawing/2014/main" id="{7DAEEC69-30CA-EF92-A0B5-6CF922D459D6}"/>
              </a:ext>
            </a:extLst>
          </p:cNvPr>
          <p:cNvSpPr txBox="1"/>
          <p:nvPr/>
        </p:nvSpPr>
        <p:spPr>
          <a:xfrm>
            <a:off x="1198281" y="6087512"/>
            <a:ext cx="5070495" cy="230832"/>
          </a:xfrm>
          <a:prstGeom prst="rect">
            <a:avLst/>
          </a:prstGeom>
          <a:noFill/>
        </p:spPr>
        <p:txBody>
          <a:bodyPr wrap="square" rtlCol="0">
            <a:spAutoFit/>
          </a:bodyPr>
          <a:lstStyle/>
          <a:p>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Number of installed mini grids by region – graphical elaboration on ESMAP data [2]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25" name="Connettore diritto 96">
            <a:extLst>
              <a:ext uri="{FF2B5EF4-FFF2-40B4-BE49-F238E27FC236}">
                <a16:creationId xmlns:a16="http://schemas.microsoft.com/office/drawing/2014/main" id="{BCECF41F-6EA9-340A-57D3-5ADB96D6F833}"/>
              </a:ext>
            </a:extLst>
          </p:cNvPr>
          <p:cNvCxnSpPr>
            <a:cxnSpLocks/>
          </p:cNvCxnSpPr>
          <p:nvPr/>
        </p:nvCxnSpPr>
        <p:spPr>
          <a:xfrm flipV="1">
            <a:off x="6990290" y="2828092"/>
            <a:ext cx="0" cy="3559699"/>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126" name="Picture 125">
            <a:extLst>
              <a:ext uri="{FF2B5EF4-FFF2-40B4-BE49-F238E27FC236}">
                <a16:creationId xmlns:a16="http://schemas.microsoft.com/office/drawing/2014/main" id="{6579C018-F112-8976-A048-9CF29E7300BA}"/>
              </a:ext>
            </a:extLst>
          </p:cNvPr>
          <p:cNvPicPr>
            <a:picLocks noChangeAspect="1"/>
          </p:cNvPicPr>
          <p:nvPr/>
        </p:nvPicPr>
        <p:blipFill rotWithShape="1">
          <a:blip r:embed="rId3"/>
          <a:srcRect t="6567" b="1"/>
          <a:stretch/>
        </p:blipFill>
        <p:spPr>
          <a:xfrm>
            <a:off x="7078831" y="3104107"/>
            <a:ext cx="2685191" cy="1520519"/>
          </a:xfrm>
          <a:prstGeom prst="rect">
            <a:avLst/>
          </a:prstGeom>
        </p:spPr>
      </p:pic>
      <p:pic>
        <p:nvPicPr>
          <p:cNvPr id="127" name="Picture 126">
            <a:extLst>
              <a:ext uri="{FF2B5EF4-FFF2-40B4-BE49-F238E27FC236}">
                <a16:creationId xmlns:a16="http://schemas.microsoft.com/office/drawing/2014/main" id="{A7AE80A8-AF36-4A87-A530-5CFD014094D8}"/>
              </a:ext>
            </a:extLst>
          </p:cNvPr>
          <p:cNvPicPr>
            <a:picLocks noChangeAspect="1"/>
          </p:cNvPicPr>
          <p:nvPr/>
        </p:nvPicPr>
        <p:blipFill rotWithShape="1">
          <a:blip r:embed="rId4"/>
          <a:srcRect t="9364"/>
          <a:stretch/>
        </p:blipFill>
        <p:spPr>
          <a:xfrm>
            <a:off x="7122952" y="4735432"/>
            <a:ext cx="2596948" cy="1455673"/>
          </a:xfrm>
          <a:prstGeom prst="rect">
            <a:avLst/>
          </a:prstGeom>
        </p:spPr>
      </p:pic>
      <p:sp>
        <p:nvSpPr>
          <p:cNvPr id="128" name="TextBox 127">
            <a:extLst>
              <a:ext uri="{FF2B5EF4-FFF2-40B4-BE49-F238E27FC236}">
                <a16:creationId xmlns:a16="http://schemas.microsoft.com/office/drawing/2014/main" id="{1AD4B837-6A5A-6EC2-B996-A856610E550C}"/>
              </a:ext>
            </a:extLst>
          </p:cNvPr>
          <p:cNvSpPr txBox="1"/>
          <p:nvPr/>
        </p:nvSpPr>
        <p:spPr>
          <a:xfrm>
            <a:off x="7896198" y="2719489"/>
            <a:ext cx="3302497" cy="253916"/>
          </a:xfrm>
          <a:prstGeom prst="rect">
            <a:avLst/>
          </a:prstGeom>
          <a:noFill/>
        </p:spPr>
        <p:txBody>
          <a:bodyPr wrap="square" rtlCol="0">
            <a:spAutoFit/>
          </a:bodyPr>
          <a:lstStyle/>
          <a:p>
            <a:r>
              <a:rPr lang="en-GB" sz="105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Historical cumulatively installed mini-grids </a:t>
            </a:r>
            <a:r>
              <a:rPr lang="en-GB" sz="1050" dirty="0">
                <a:latin typeface="Open Sans" panose="020B0606030504020204" pitchFamily="34" charset="0"/>
                <a:ea typeface="Open Sans" panose="020B0606030504020204" pitchFamily="34" charset="0"/>
                <a:cs typeface="Open Sans" panose="020B0606030504020204" pitchFamily="34" charset="0"/>
              </a:rPr>
              <a:t>in:</a:t>
            </a:r>
            <a:endParaRPr lang="en-US" sz="1050" dirty="0">
              <a:latin typeface="Open Sans" panose="020B0606030504020204" pitchFamily="34" charset="0"/>
              <a:ea typeface="Open Sans" panose="020B0606030504020204" pitchFamily="34" charset="0"/>
              <a:cs typeface="Open Sans" panose="020B0606030504020204" pitchFamily="34" charset="0"/>
            </a:endParaRPr>
          </a:p>
        </p:txBody>
      </p:sp>
      <p:sp>
        <p:nvSpPr>
          <p:cNvPr id="129" name="Right Brace 128">
            <a:extLst>
              <a:ext uri="{FF2B5EF4-FFF2-40B4-BE49-F238E27FC236}">
                <a16:creationId xmlns:a16="http://schemas.microsoft.com/office/drawing/2014/main" id="{A0E7468B-DB5A-8353-2D94-551E15B89180}"/>
              </a:ext>
            </a:extLst>
          </p:cNvPr>
          <p:cNvSpPr/>
          <p:nvPr/>
        </p:nvSpPr>
        <p:spPr>
          <a:xfrm>
            <a:off x="9796053" y="3165632"/>
            <a:ext cx="142996" cy="1283552"/>
          </a:xfrm>
          <a:prstGeom prst="rightBrace">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30" name="TextBox 129">
            <a:extLst>
              <a:ext uri="{FF2B5EF4-FFF2-40B4-BE49-F238E27FC236}">
                <a16:creationId xmlns:a16="http://schemas.microsoft.com/office/drawing/2014/main" id="{0975860A-AE95-724A-A6C9-D189DB87ABFE}"/>
              </a:ext>
            </a:extLst>
          </p:cNvPr>
          <p:cNvSpPr txBox="1"/>
          <p:nvPr/>
        </p:nvSpPr>
        <p:spPr>
          <a:xfrm>
            <a:off x="10035003" y="3695949"/>
            <a:ext cx="1577904" cy="261610"/>
          </a:xfrm>
          <a:prstGeom prst="rect">
            <a:avLst/>
          </a:prstGeom>
          <a:noFill/>
        </p:spPr>
        <p:txBody>
          <a:bodyPr wrap="square" rtlCol="0">
            <a:spAutoFit/>
          </a:bodyPr>
          <a:lstStyle/>
          <a:p>
            <a:pPr algn="just"/>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Sub-Saharan Africa</a:t>
            </a:r>
            <a:endPar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1" name="TextBox 130">
            <a:extLst>
              <a:ext uri="{FF2B5EF4-FFF2-40B4-BE49-F238E27FC236}">
                <a16:creationId xmlns:a16="http://schemas.microsoft.com/office/drawing/2014/main" id="{E3C77EBB-B55E-79B5-08F2-55E986EF862E}"/>
              </a:ext>
            </a:extLst>
          </p:cNvPr>
          <p:cNvSpPr txBox="1"/>
          <p:nvPr/>
        </p:nvSpPr>
        <p:spPr>
          <a:xfrm>
            <a:off x="10164989" y="5293488"/>
            <a:ext cx="512832" cy="261610"/>
          </a:xfrm>
          <a:prstGeom prst="rect">
            <a:avLst/>
          </a:prstGeom>
          <a:noFill/>
        </p:spPr>
        <p:txBody>
          <a:bodyPr wrap="square" rtlCol="0">
            <a:spAutoFit/>
          </a:bodyPr>
          <a:lstStyle/>
          <a:p>
            <a:pPr algn="just"/>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Asia</a:t>
            </a:r>
            <a:endPar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2" name="Right Brace 131">
            <a:extLst>
              <a:ext uri="{FF2B5EF4-FFF2-40B4-BE49-F238E27FC236}">
                <a16:creationId xmlns:a16="http://schemas.microsoft.com/office/drawing/2014/main" id="{C6420F12-D9AC-498D-27C1-297BEE1AB3CD}"/>
              </a:ext>
            </a:extLst>
          </p:cNvPr>
          <p:cNvSpPr/>
          <p:nvPr/>
        </p:nvSpPr>
        <p:spPr>
          <a:xfrm>
            <a:off x="9842367" y="4821988"/>
            <a:ext cx="142996" cy="1283552"/>
          </a:xfrm>
          <a:prstGeom prst="rightBrace">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33" name="TextBox 132">
            <a:extLst>
              <a:ext uri="{FF2B5EF4-FFF2-40B4-BE49-F238E27FC236}">
                <a16:creationId xmlns:a16="http://schemas.microsoft.com/office/drawing/2014/main" id="{7AC1AB8C-E093-99C6-53A6-5C6161929DA0}"/>
              </a:ext>
            </a:extLst>
          </p:cNvPr>
          <p:cNvSpPr txBox="1"/>
          <p:nvPr/>
        </p:nvSpPr>
        <p:spPr>
          <a:xfrm>
            <a:off x="7122952" y="6220780"/>
            <a:ext cx="2596948" cy="230832"/>
          </a:xfrm>
          <a:prstGeom prst="rect">
            <a:avLst/>
          </a:prstGeom>
          <a:noFill/>
        </p:spPr>
        <p:txBody>
          <a:bodyPr wrap="square" rtlCol="0">
            <a:spAutoFit/>
          </a:bodyPr>
          <a:lstStyle/>
          <a:p>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Number of cumulatively installed mini-grids [3]</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Addressable Market</a:t>
            </a:r>
          </a:p>
        </p:txBody>
      </p:sp>
      <p:sp>
        <p:nvSpPr>
          <p:cNvPr id="11" name="TextBox 10">
            <a:extLst>
              <a:ext uri="{FF2B5EF4-FFF2-40B4-BE49-F238E27FC236}">
                <a16:creationId xmlns:a16="http://schemas.microsoft.com/office/drawing/2014/main" id="{A6DE1AD3-AB7B-E87E-240C-6DF0890DFF2C}"/>
              </a:ext>
            </a:extLst>
          </p:cNvPr>
          <p:cNvSpPr txBox="1"/>
          <p:nvPr/>
        </p:nvSpPr>
        <p:spPr>
          <a:xfrm>
            <a:off x="478950" y="1304637"/>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According to an </a:t>
            </a:r>
            <a:r>
              <a:rPr lang="en-GB" sz="1400" b="1" dirty="0">
                <a:latin typeface="Open Sans" panose="020B0606030504020204" pitchFamily="34" charset="0"/>
                <a:ea typeface="Open Sans" panose="020B0606030504020204" pitchFamily="34" charset="0"/>
                <a:cs typeface="Open Sans" panose="020B0606030504020204" pitchFamily="34" charset="0"/>
              </a:rPr>
              <a:t>ESMAP Least-Cost Electrification analysis </a:t>
            </a:r>
            <a:r>
              <a:rPr lang="en-GB" sz="14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 </a:t>
            </a:r>
            <a:r>
              <a:rPr lang="en-GB" sz="1400" dirty="0">
                <a:latin typeface="Open Sans" panose="020B0606030504020204" pitchFamily="34" charset="0"/>
                <a:ea typeface="Open Sans" panose="020B0606030504020204" pitchFamily="34" charset="0"/>
                <a:cs typeface="Open Sans" panose="020B0606030504020204" pitchFamily="34" charset="0"/>
              </a:rPr>
              <a:t>from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The Global Electrification Platform (GEP) </a:t>
            </a:r>
            <a:r>
              <a:rPr lang="en-GB" sz="1400" dirty="0">
                <a:latin typeface="Open Sans" panose="020B0606030504020204" pitchFamily="34" charset="0"/>
                <a:ea typeface="Open Sans" panose="020B0606030504020204" pitchFamily="34" charset="0"/>
                <a:cs typeface="Open Sans" panose="020B0606030504020204" pitchFamily="34" charset="0"/>
              </a:rPr>
              <a:t>using </a:t>
            </a:r>
            <a:r>
              <a:rPr lang="en-GB" sz="1400" dirty="0" err="1">
                <a:latin typeface="Open Sans" panose="020B0606030504020204" pitchFamily="34" charset="0"/>
                <a:ea typeface="Open Sans" panose="020B0606030504020204" pitchFamily="34" charset="0"/>
                <a:cs typeface="Open Sans" panose="020B0606030504020204" pitchFamily="34" charset="0"/>
              </a:rPr>
              <a:t>OnSSET</a:t>
            </a:r>
            <a:r>
              <a:rPr lang="en-GB" sz="1400" dirty="0">
                <a:latin typeface="Open Sans" panose="020B0606030504020204" pitchFamily="34" charset="0"/>
                <a:ea typeface="Open Sans" panose="020B0606030504020204" pitchFamily="34" charset="0"/>
                <a:cs typeface="Open Sans" panose="020B0606030504020204" pitchFamily="34" charset="0"/>
              </a:rPr>
              <a:t>, the </a:t>
            </a:r>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potential addressable market </a:t>
            </a:r>
            <a:r>
              <a:rPr lang="en-GB" sz="1400" dirty="0">
                <a:latin typeface="Open Sans" panose="020B0606030504020204" pitchFamily="34" charset="0"/>
                <a:ea typeface="Open Sans" panose="020B0606030504020204" pitchFamily="34" charset="0"/>
                <a:cs typeface="Open Sans" panose="020B0606030504020204" pitchFamily="34" charset="0"/>
              </a:rPr>
              <a:t>for mini-grids depending on different levels of demand is:  </a:t>
            </a:r>
          </a:p>
        </p:txBody>
      </p:sp>
      <p:grpSp>
        <p:nvGrpSpPr>
          <p:cNvPr id="12" name="Group 11">
            <a:extLst>
              <a:ext uri="{FF2B5EF4-FFF2-40B4-BE49-F238E27FC236}">
                <a16:creationId xmlns:a16="http://schemas.microsoft.com/office/drawing/2014/main" id="{F9C35AA5-B8F0-196B-C574-B39556B35B65}"/>
              </a:ext>
            </a:extLst>
          </p:cNvPr>
          <p:cNvGrpSpPr/>
          <p:nvPr/>
        </p:nvGrpSpPr>
        <p:grpSpPr>
          <a:xfrm>
            <a:off x="1673922" y="2063309"/>
            <a:ext cx="9029110" cy="3923798"/>
            <a:chOff x="1817509" y="1790593"/>
            <a:chExt cx="9029110" cy="3923798"/>
          </a:xfrm>
        </p:grpSpPr>
        <p:pic>
          <p:nvPicPr>
            <p:cNvPr id="13" name="Picture 12">
              <a:extLst>
                <a:ext uri="{FF2B5EF4-FFF2-40B4-BE49-F238E27FC236}">
                  <a16:creationId xmlns:a16="http://schemas.microsoft.com/office/drawing/2014/main" id="{39906FFE-BD16-6C54-48FB-CEBBEAB5A644}"/>
                </a:ext>
              </a:extLst>
            </p:cNvPr>
            <p:cNvPicPr>
              <a:picLocks noChangeAspect="1"/>
            </p:cNvPicPr>
            <p:nvPr/>
          </p:nvPicPr>
          <p:blipFill>
            <a:blip r:embed="rId3"/>
            <a:stretch>
              <a:fillRect/>
            </a:stretch>
          </p:blipFill>
          <p:spPr>
            <a:xfrm>
              <a:off x="1817509" y="1790593"/>
              <a:ext cx="8556982" cy="3923798"/>
            </a:xfrm>
            <a:prstGeom prst="rect">
              <a:avLst/>
            </a:prstGeom>
          </p:spPr>
        </p:pic>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802516D4-4E51-1446-4416-00EE8B5068C3}"/>
                    </a:ext>
                  </a:extLst>
                </p:cNvPr>
                <p:cNvSpPr txBox="1"/>
                <p:nvPr/>
              </p:nvSpPr>
              <p:spPr>
                <a:xfrm>
                  <a:off x="5798369" y="1905833"/>
                  <a:ext cx="5048250" cy="1846659"/>
                </a:xfrm>
                <a:prstGeom prst="rect">
                  <a:avLst/>
                </a:prstGeom>
                <a:noFill/>
              </p:spPr>
              <p:txBody>
                <a:bodyPr wrap="square" rtlCol="0">
                  <a:spAutoFit/>
                </a:bodyPr>
                <a:lstStyle/>
                <a:p>
                  <a:pPr marL="285750" indent="-285750">
                    <a:buFont typeface="Arial" panose="020B0604020202020204" pitchFamily="34" charset="0"/>
                    <a:buChar char="•"/>
                  </a:pPr>
                  <a:r>
                    <a:rPr lang="en-US" sz="1400" b="1" dirty="0">
                      <a:latin typeface="Open Sans" panose="020B0606030504020204" pitchFamily="34" charset="0"/>
                      <a:ea typeface="Open Sans" panose="020B0606030504020204" pitchFamily="34" charset="0"/>
                      <a:cs typeface="Open Sans" panose="020B0606030504020204" pitchFamily="34" charset="0"/>
                    </a:rPr>
                    <a:t>Low demand</a:t>
                  </a:r>
                  <a:r>
                    <a:rPr lang="en-US" sz="1400" dirty="0">
                      <a:latin typeface="Open Sans" panose="020B0606030504020204" pitchFamily="34" charset="0"/>
                      <a:ea typeface="Open Sans" panose="020B0606030504020204" pitchFamily="34" charset="0"/>
                      <a:cs typeface="Open Sans" panose="020B0606030504020204" pitchFamily="34" charset="0"/>
                    </a:rPr>
                    <a:t>:  </a:t>
                  </a:r>
                  <a14:m>
                    <m:oMath xmlns:m="http://schemas.openxmlformats.org/officeDocument/2006/math">
                      <m:r>
                        <a:rPr lang="en-US" sz="2400" b="1" i="1" dirty="0" smtClean="0">
                          <a:solidFill>
                            <a:srgbClr val="FCB615"/>
                          </a:solidFill>
                          <a:latin typeface="Cambria Math" panose="02040503050406030204" pitchFamily="18" charset="0"/>
                          <a:ea typeface="Cambria Math" panose="02040503050406030204" pitchFamily="18" charset="0"/>
                          <a:cs typeface="Open Sans" panose="020B0606030504020204" pitchFamily="34" charset="0"/>
                        </a:rPr>
                        <m:t>~</m:t>
                      </m:r>
                    </m:oMath>
                  </a14:m>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66 </a:t>
                  </a:r>
                  <a:r>
                    <a:rPr lang="en-US" sz="1200" dirty="0">
                      <a:latin typeface="Open Sans" panose="020B0606030504020204" pitchFamily="34" charset="0"/>
                      <a:ea typeface="Open Sans" panose="020B0606030504020204" pitchFamily="34" charset="0"/>
                      <a:cs typeface="Open Sans" panose="020B0606030504020204" pitchFamily="34" charset="0"/>
                    </a:rPr>
                    <a:t>Millions of people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Intermediate demand</a:t>
                  </a:r>
                  <a:r>
                    <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14:m>
                    <m:oMath xmlns:m="http://schemas.openxmlformats.org/officeDocument/2006/math">
                      <m:r>
                        <a:rPr kumimoji="0" lang="en-US" sz="2400" b="1" i="1" u="none" strike="noStrike" kern="1200" cap="none" spc="0" normalizeH="0" baseline="0" noProof="0" dirty="0" smtClean="0">
                          <a:ln>
                            <a:noFill/>
                          </a:ln>
                          <a:solidFill>
                            <a:srgbClr val="FCB615"/>
                          </a:solidFill>
                          <a:effectLst/>
                          <a:uLnTx/>
                          <a:uFillTx/>
                          <a:latin typeface="Cambria Math" panose="02040503050406030204" pitchFamily="18" charset="0"/>
                          <a:ea typeface="Cambria Math" panose="02040503050406030204" pitchFamily="18" charset="0"/>
                          <a:cs typeface="Open Sans" panose="020B0606030504020204" pitchFamily="34" charset="0"/>
                        </a:rPr>
                        <m:t>~</m:t>
                      </m:r>
                    </m:oMath>
                  </a14:m>
                  <a:r>
                    <a:rPr kumimoji="0" lang="en-US" sz="2400" b="1" i="0" u="none" strike="noStrike" kern="1200" cap="none" spc="0" normalizeH="0" baseline="0" noProof="0" dirty="0">
                      <a:ln>
                        <a:noFill/>
                      </a:ln>
                      <a:solidFill>
                        <a:srgbClr val="FCB615"/>
                      </a:solidFill>
                      <a:effectLst/>
                      <a:uLnTx/>
                      <a:uFillTx/>
                      <a:latin typeface="Open Sans" panose="020B0606030504020204" pitchFamily="34" charset="0"/>
                      <a:ea typeface="Open Sans" panose="020B0606030504020204" pitchFamily="34" charset="0"/>
                      <a:cs typeface="Open Sans" panose="020B0606030504020204" pitchFamily="34" charset="0"/>
                    </a:rPr>
                    <a:t>87,2 </a:t>
                  </a: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Millions of people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High demand</a:t>
                  </a:r>
                  <a:r>
                    <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14:m>
                    <m:oMath xmlns:m="http://schemas.openxmlformats.org/officeDocument/2006/math">
                      <m:r>
                        <a:rPr kumimoji="0" lang="en-US" sz="2400" b="1" i="1" u="none" strike="noStrike" kern="1200" cap="none" spc="0" normalizeH="0" baseline="0" noProof="0" dirty="0" smtClean="0">
                          <a:ln>
                            <a:noFill/>
                          </a:ln>
                          <a:solidFill>
                            <a:srgbClr val="FCB615"/>
                          </a:solidFill>
                          <a:effectLst/>
                          <a:uLnTx/>
                          <a:uFillTx/>
                          <a:latin typeface="Cambria Math" panose="02040503050406030204" pitchFamily="18" charset="0"/>
                          <a:ea typeface="Cambria Math" panose="02040503050406030204" pitchFamily="18" charset="0"/>
                          <a:cs typeface="Open Sans" panose="020B0606030504020204" pitchFamily="34" charset="0"/>
                        </a:rPr>
                        <m:t>~</m:t>
                      </m:r>
                    </m:oMath>
                  </a14:m>
                  <a:r>
                    <a:rPr kumimoji="0" lang="en-US" sz="2400" b="1" i="0" u="none" strike="noStrike" kern="1200" cap="none" spc="0" normalizeH="0" baseline="0" noProof="0" dirty="0">
                      <a:ln>
                        <a:noFill/>
                      </a:ln>
                      <a:solidFill>
                        <a:srgbClr val="FCB615"/>
                      </a:solidFill>
                      <a:effectLst/>
                      <a:uLnTx/>
                      <a:uFillTx/>
                      <a:latin typeface="Open Sans" panose="020B0606030504020204" pitchFamily="34" charset="0"/>
                      <a:ea typeface="Open Sans" panose="020B0606030504020204" pitchFamily="34" charset="0"/>
                      <a:cs typeface="Open Sans" panose="020B0606030504020204" pitchFamily="34" charset="0"/>
                    </a:rPr>
                    <a:t>131 </a:t>
                  </a: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Millions of people</a:t>
                  </a:r>
                  <a:endPar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endParaRPr lang="en-US" sz="1400" dirty="0">
                    <a:latin typeface="Open Sans" panose="020B0606030504020204" pitchFamily="34" charset="0"/>
                    <a:ea typeface="Open Sans" panose="020B0606030504020204" pitchFamily="34" charset="0"/>
                    <a:cs typeface="Open Sans" panose="020B0606030504020204" pitchFamily="34" charset="0"/>
                  </a:endParaRPr>
                </a:p>
                <a:p>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mc:Choice>
          <mc:Fallback xmlns="">
            <p:sp>
              <p:nvSpPr>
                <p:cNvPr id="7" name="TextBox 6">
                  <a:extLst>
                    <a:ext uri="{FF2B5EF4-FFF2-40B4-BE49-F238E27FC236}">
                      <a16:creationId xmlns:a16="http://schemas.microsoft.com/office/drawing/2014/main" id="{03A4E2EB-0713-1050-FC68-9B6FBD245987}"/>
                    </a:ext>
                  </a:extLst>
                </p:cNvPr>
                <p:cNvSpPr txBox="1">
                  <a:spLocks noRot="1" noChangeAspect="1" noMove="1" noResize="1" noEditPoints="1" noAdjustHandles="1" noChangeArrowheads="1" noChangeShapeType="1" noTextEdit="1"/>
                </p:cNvSpPr>
                <p:nvPr/>
              </p:nvSpPr>
              <p:spPr>
                <a:xfrm>
                  <a:off x="5798369" y="1905833"/>
                  <a:ext cx="5048250" cy="1846659"/>
                </a:xfrm>
                <a:prstGeom prst="rect">
                  <a:avLst/>
                </a:prstGeom>
                <a:blipFill>
                  <a:blip r:embed="rId5"/>
                  <a:stretch>
                    <a:fillRect l="-121" t="-2640"/>
                  </a:stretch>
                </a:blipFill>
              </p:spPr>
              <p:txBody>
                <a:bodyPr/>
                <a:lstStyle/>
                <a:p>
                  <a:r>
                    <a:rPr lang="en-US">
                      <a:noFill/>
                    </a:rPr>
                    <a:t> </a:t>
                  </a:r>
                </a:p>
              </p:txBody>
            </p:sp>
          </mc:Fallback>
        </mc:AlternateContent>
      </p:grpSp>
      <p:sp>
        <p:nvSpPr>
          <p:cNvPr id="15" name="TextBox 14">
            <a:extLst>
              <a:ext uri="{FF2B5EF4-FFF2-40B4-BE49-F238E27FC236}">
                <a16:creationId xmlns:a16="http://schemas.microsoft.com/office/drawing/2014/main" id="{584A2D1F-B673-B764-8C67-45DF948A65AA}"/>
              </a:ext>
            </a:extLst>
          </p:cNvPr>
          <p:cNvSpPr txBox="1"/>
          <p:nvPr/>
        </p:nvSpPr>
        <p:spPr>
          <a:xfrm>
            <a:off x="3298599" y="6089315"/>
            <a:ext cx="5779757"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Sub-Saharan Africa’s addressable market for mini grids - ESMAP Least-Cost Electrification analysis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Market Projections</a:t>
            </a:r>
          </a:p>
        </p:txBody>
      </p:sp>
      <p:sp>
        <p:nvSpPr>
          <p:cNvPr id="2" name="TextBox 1">
            <a:extLst>
              <a:ext uri="{FF2B5EF4-FFF2-40B4-BE49-F238E27FC236}">
                <a16:creationId xmlns:a16="http://schemas.microsoft.com/office/drawing/2014/main" id="{9CAE1BE0-2BF8-2127-49A9-10C9C4A3B02B}"/>
              </a:ext>
            </a:extLst>
          </p:cNvPr>
          <p:cNvSpPr txBox="1"/>
          <p:nvPr/>
        </p:nvSpPr>
        <p:spPr>
          <a:xfrm>
            <a:off x="478950" y="1208384"/>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current pace of mini grid development, as per ESMAP's analysis (Business-As-Usual or </a:t>
            </a:r>
            <a:r>
              <a:rPr lang="en-GB" sz="1400" b="1" dirty="0">
                <a:latin typeface="Open Sans" panose="020B0606030504020204" pitchFamily="34" charset="0"/>
                <a:ea typeface="Open Sans" panose="020B0606030504020204" pitchFamily="34" charset="0"/>
                <a:cs typeface="Open Sans" panose="020B0606030504020204" pitchFamily="34" charset="0"/>
              </a:rPr>
              <a:t>BAU scenario</a:t>
            </a:r>
            <a:r>
              <a:rPr lang="en-GB" sz="1400" dirty="0">
                <a:latin typeface="Open Sans" panose="020B0606030504020204" pitchFamily="34" charset="0"/>
                <a:ea typeface="Open Sans" panose="020B0606030504020204" pitchFamily="34" charset="0"/>
                <a:cs typeface="Open Sans" panose="020B0606030504020204" pitchFamily="34" charset="0"/>
              </a:rPr>
              <a:t>), forecasts serving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71.5 million people</a:t>
            </a:r>
            <a:r>
              <a:rPr lang="en-GB" sz="1400" dirty="0">
                <a:latin typeface="Open Sans" panose="020B0606030504020204" pitchFamily="34" charset="0"/>
                <a:ea typeface="Open Sans" panose="020B0606030504020204" pitchFamily="34" charset="0"/>
                <a:cs typeface="Open Sans" panose="020B0606030504020204" pitchFamily="34" charset="0"/>
              </a:rPr>
              <a:t> with an investment of $47 billion </a:t>
            </a:r>
            <a:r>
              <a:rPr lang="en-GB" sz="1400" b="1" dirty="0">
                <a:latin typeface="Open Sans" panose="020B0606030504020204" pitchFamily="34" charset="0"/>
                <a:ea typeface="Open Sans" panose="020B0606030504020204" pitchFamily="34" charset="0"/>
                <a:cs typeface="Open Sans" panose="020B0606030504020204" pitchFamily="34" charset="0"/>
              </a:rPr>
              <a:t>by 2030</a:t>
            </a:r>
            <a:r>
              <a:rPr lang="en-GB" sz="1400" dirty="0">
                <a:latin typeface="Open Sans" panose="020B0606030504020204" pitchFamily="34" charset="0"/>
                <a:ea typeface="Open Sans" panose="020B0606030504020204" pitchFamily="34" charset="0"/>
                <a:cs typeface="Open Sans" panose="020B0606030504020204" pitchFamily="34" charset="0"/>
              </a:rPr>
              <a:t>. However, contrasting scenarios reveal different </a:t>
            </a:r>
            <a:r>
              <a:rPr lang="en-GB" sz="1400" b="1" dirty="0">
                <a:latin typeface="Open Sans" panose="020B0606030504020204" pitchFamily="34" charset="0"/>
                <a:ea typeface="Open Sans" panose="020B0606030504020204" pitchFamily="34" charset="0"/>
                <a:cs typeface="Open Sans" panose="020B0606030504020204" pitchFamily="34" charset="0"/>
              </a:rPr>
              <a:t>scales of ambition</a:t>
            </a:r>
            <a:r>
              <a:rPr lang="en-GB" sz="1400" dirty="0">
                <a:latin typeface="Open Sans" panose="020B0606030504020204" pitchFamily="34" charset="0"/>
                <a:ea typeface="Open Sans" panose="020B0606030504020204" pitchFamily="34" charset="0"/>
                <a:cs typeface="Open Sans" panose="020B0606030504020204" pitchFamily="34" charset="0"/>
              </a:rPr>
              <a:t>. The </a:t>
            </a:r>
            <a:r>
              <a:rPr lang="en-GB" sz="1400" b="1" dirty="0">
                <a:latin typeface="Open Sans" panose="020B0606030504020204" pitchFamily="34" charset="0"/>
                <a:ea typeface="Open Sans" panose="020B0606030504020204" pitchFamily="34" charset="0"/>
                <a:cs typeface="Open Sans" panose="020B0606030504020204" pitchFamily="34" charset="0"/>
              </a:rPr>
              <a:t>"SDG7 Tracking 2019: Universal Access" scenario </a:t>
            </a:r>
            <a:r>
              <a:rPr lang="en-GB" sz="1400" dirty="0">
                <a:latin typeface="Open Sans" panose="020B0606030504020204" pitchFamily="34" charset="0"/>
                <a:ea typeface="Open Sans" panose="020B0606030504020204" pitchFamily="34" charset="0"/>
                <a:cs typeface="Open Sans" panose="020B0606030504020204" pitchFamily="34" charset="0"/>
              </a:rPr>
              <a:t>aims significantly higher, proposing to connect nearly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430 million people </a:t>
            </a:r>
            <a:r>
              <a:rPr lang="en-GB" sz="1400" dirty="0">
                <a:latin typeface="Open Sans" panose="020B0606030504020204" pitchFamily="34" charset="0"/>
                <a:ea typeface="Open Sans" panose="020B0606030504020204" pitchFamily="34" charset="0"/>
                <a:cs typeface="Open Sans" panose="020B0606030504020204" pitchFamily="34" charset="0"/>
              </a:rPr>
              <a:t>through over 185,000 mini grids, requiring more than $280 billion. </a:t>
            </a:r>
          </a:p>
        </p:txBody>
      </p:sp>
      <p:pic>
        <p:nvPicPr>
          <p:cNvPr id="36" name="Picture 35">
            <a:extLst>
              <a:ext uri="{FF2B5EF4-FFF2-40B4-BE49-F238E27FC236}">
                <a16:creationId xmlns:a16="http://schemas.microsoft.com/office/drawing/2014/main" id="{AC26BA74-1D1F-FE2D-AA27-E460CB619EAE}"/>
              </a:ext>
            </a:extLst>
          </p:cNvPr>
          <p:cNvPicPr>
            <a:picLocks noChangeAspect="1"/>
          </p:cNvPicPr>
          <p:nvPr/>
        </p:nvPicPr>
        <p:blipFill>
          <a:blip r:embed="rId3"/>
          <a:stretch>
            <a:fillRect/>
          </a:stretch>
        </p:blipFill>
        <p:spPr>
          <a:xfrm>
            <a:off x="6012699" y="3046732"/>
            <a:ext cx="5579189" cy="2458001"/>
          </a:xfrm>
          <a:prstGeom prst="rect">
            <a:avLst/>
          </a:prstGeom>
        </p:spPr>
      </p:pic>
      <p:sp>
        <p:nvSpPr>
          <p:cNvPr id="37" name="TextBox 36">
            <a:extLst>
              <a:ext uri="{FF2B5EF4-FFF2-40B4-BE49-F238E27FC236}">
                <a16:creationId xmlns:a16="http://schemas.microsoft.com/office/drawing/2014/main" id="{32C96390-5065-2D15-C6B4-B85800387A78}"/>
              </a:ext>
            </a:extLst>
          </p:cNvPr>
          <p:cNvSpPr txBox="1"/>
          <p:nvPr/>
        </p:nvSpPr>
        <p:spPr>
          <a:xfrm>
            <a:off x="6267045" y="5709765"/>
            <a:ext cx="5070495"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LCOE of best-in-class solar hybrid mini grids [2]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38" name="Group 37">
            <a:extLst>
              <a:ext uri="{FF2B5EF4-FFF2-40B4-BE49-F238E27FC236}">
                <a16:creationId xmlns:a16="http://schemas.microsoft.com/office/drawing/2014/main" id="{1CE99542-A2D9-E7D0-62FF-5D5879CC17F4}"/>
              </a:ext>
            </a:extLst>
          </p:cNvPr>
          <p:cNvGrpSpPr/>
          <p:nvPr/>
        </p:nvGrpSpPr>
        <p:grpSpPr>
          <a:xfrm>
            <a:off x="6987314" y="2342592"/>
            <a:ext cx="3472819" cy="461665"/>
            <a:chOff x="5536803" y="1454773"/>
            <a:chExt cx="3233436" cy="461665"/>
          </a:xfrm>
        </p:grpSpPr>
        <p:sp>
          <p:nvSpPr>
            <p:cNvPr id="39" name="TextBox 38">
              <a:extLst>
                <a:ext uri="{FF2B5EF4-FFF2-40B4-BE49-F238E27FC236}">
                  <a16:creationId xmlns:a16="http://schemas.microsoft.com/office/drawing/2014/main" id="{BA2E497D-B819-3AFB-02C9-1531405067AD}"/>
                </a:ext>
              </a:extLst>
            </p:cNvPr>
            <p:cNvSpPr txBox="1"/>
            <p:nvPr/>
          </p:nvSpPr>
          <p:spPr>
            <a:xfrm>
              <a:off x="6828169" y="1596578"/>
              <a:ext cx="1942070" cy="266057"/>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estimated</a:t>
              </a:r>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 LCOE </a:t>
              </a:r>
              <a:r>
                <a:rPr lang="en-GB" sz="1100" b="1" dirty="0">
                  <a:latin typeface="Open Sans" panose="020B0606030504020204" pitchFamily="34" charset="0"/>
                  <a:ea typeface="Open Sans" panose="020B0606030504020204" pitchFamily="34" charset="0"/>
                  <a:cs typeface="Open Sans" panose="020B0606030504020204" pitchFamily="34" charset="0"/>
                </a:rPr>
                <a:t>by 2030 </a:t>
              </a:r>
              <a:r>
                <a:rPr lang="en-GB" sz="1100" dirty="0">
                  <a:latin typeface="Open Sans" panose="020B0606030504020204" pitchFamily="34" charset="0"/>
                  <a:ea typeface="Open Sans" panose="020B0606030504020204" pitchFamily="34" charset="0"/>
                  <a:cs typeface="Open Sans" panose="020B0606030504020204" pitchFamily="34" charset="0"/>
                </a:rPr>
                <a:t>[2]</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40" name="TextBox 39">
              <a:extLst>
                <a:ext uri="{FF2B5EF4-FFF2-40B4-BE49-F238E27FC236}">
                  <a16:creationId xmlns:a16="http://schemas.microsoft.com/office/drawing/2014/main" id="{908D144F-226A-3340-B931-1D85F851FE9A}"/>
                </a:ext>
              </a:extLst>
            </p:cNvPr>
            <p:cNvSpPr txBox="1"/>
            <p:nvPr/>
          </p:nvSpPr>
          <p:spPr>
            <a:xfrm>
              <a:off x="5536803" y="1454773"/>
              <a:ext cx="1435865" cy="461665"/>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0,20 </a:t>
              </a:r>
              <a:r>
                <a:rPr lang="en-US" sz="1400" dirty="0">
                  <a:latin typeface="Open Sans" panose="020B0606030504020204" pitchFamily="34" charset="0"/>
                  <a:ea typeface="Open Sans" panose="020B0606030504020204" pitchFamily="34" charset="0"/>
                  <a:cs typeface="Open Sans" panose="020B0606030504020204" pitchFamily="34" charset="0"/>
                </a:rPr>
                <a:t>$/kWh</a:t>
              </a:r>
            </a:p>
          </p:txBody>
        </p:sp>
      </p:grpSp>
      <p:pic>
        <p:nvPicPr>
          <p:cNvPr id="41" name="Picture 40">
            <a:extLst>
              <a:ext uri="{FF2B5EF4-FFF2-40B4-BE49-F238E27FC236}">
                <a16:creationId xmlns:a16="http://schemas.microsoft.com/office/drawing/2014/main" id="{7BBDFE67-5F08-17AC-FDAD-890C8F5F4ECD}"/>
              </a:ext>
            </a:extLst>
          </p:cNvPr>
          <p:cNvPicPr>
            <a:picLocks noChangeAspect="1"/>
          </p:cNvPicPr>
          <p:nvPr/>
        </p:nvPicPr>
        <p:blipFill>
          <a:blip r:embed="rId4"/>
          <a:stretch>
            <a:fillRect/>
          </a:stretch>
        </p:blipFill>
        <p:spPr>
          <a:xfrm>
            <a:off x="569440" y="2587174"/>
            <a:ext cx="5207567" cy="2917559"/>
          </a:xfrm>
          <a:prstGeom prst="rect">
            <a:avLst/>
          </a:prstGeom>
        </p:spPr>
      </p:pic>
      <p:sp>
        <p:nvSpPr>
          <p:cNvPr id="42" name="TextBox 41">
            <a:extLst>
              <a:ext uri="{FF2B5EF4-FFF2-40B4-BE49-F238E27FC236}">
                <a16:creationId xmlns:a16="http://schemas.microsoft.com/office/drawing/2014/main" id="{EA6E4715-06DD-A1FC-8B4B-7A741C117BEB}"/>
              </a:ext>
            </a:extLst>
          </p:cNvPr>
          <p:cNvSpPr txBox="1"/>
          <p:nvPr/>
        </p:nvSpPr>
        <p:spPr>
          <a:xfrm>
            <a:off x="569440" y="5755931"/>
            <a:ext cx="5070495" cy="3693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Number of people connected to mini grids under business-as-usual and universal access </a:t>
            </a:r>
          </a:p>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scenarios, 2020–30 [2]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Costs </a:t>
            </a:r>
          </a:p>
        </p:txBody>
      </p:sp>
      <p:sp>
        <p:nvSpPr>
          <p:cNvPr id="21" name="TextBox 20">
            <a:extLst>
              <a:ext uri="{FF2B5EF4-FFF2-40B4-BE49-F238E27FC236}">
                <a16:creationId xmlns:a16="http://schemas.microsoft.com/office/drawing/2014/main" id="{F26F7997-6983-A3E3-4064-B8F36413146D}"/>
              </a:ext>
            </a:extLst>
          </p:cNvPr>
          <p:cNvSpPr txBox="1"/>
          <p:nvPr/>
        </p:nvSpPr>
        <p:spPr>
          <a:xfrm>
            <a:off x="521927" y="1192342"/>
            <a:ext cx="11119810" cy="30777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In the mini-grid sector, a primary concern is the total investment cost relative to the capacity provided. </a:t>
            </a:r>
          </a:p>
        </p:txBody>
      </p:sp>
      <p:grpSp>
        <p:nvGrpSpPr>
          <p:cNvPr id="22" name="Group 21">
            <a:extLst>
              <a:ext uri="{FF2B5EF4-FFF2-40B4-BE49-F238E27FC236}">
                <a16:creationId xmlns:a16="http://schemas.microsoft.com/office/drawing/2014/main" id="{4B65FB92-146C-26FC-9213-C9BA9106B814}"/>
              </a:ext>
            </a:extLst>
          </p:cNvPr>
          <p:cNvGrpSpPr/>
          <p:nvPr/>
        </p:nvGrpSpPr>
        <p:grpSpPr>
          <a:xfrm>
            <a:off x="593240" y="1092874"/>
            <a:ext cx="10635665" cy="5341598"/>
            <a:chOff x="6773616" y="1775382"/>
            <a:chExt cx="10635665" cy="5341598"/>
          </a:xfrm>
        </p:grpSpPr>
        <p:pic>
          <p:nvPicPr>
            <p:cNvPr id="23" name="Picture 22">
              <a:extLst>
                <a:ext uri="{FF2B5EF4-FFF2-40B4-BE49-F238E27FC236}">
                  <a16:creationId xmlns:a16="http://schemas.microsoft.com/office/drawing/2014/main" id="{9B0F737A-1E7C-CCCE-2A14-2D22CAEE45C9}"/>
                </a:ext>
              </a:extLst>
            </p:cNvPr>
            <p:cNvPicPr>
              <a:picLocks noChangeAspect="1"/>
            </p:cNvPicPr>
            <p:nvPr/>
          </p:nvPicPr>
          <p:blipFill rotWithShape="1">
            <a:blip r:embed="rId3"/>
            <a:srcRect l="2673" t="-15911" r="-15107" b="180"/>
            <a:stretch/>
          </p:blipFill>
          <p:spPr>
            <a:xfrm>
              <a:off x="6773616" y="1775382"/>
              <a:ext cx="5438834" cy="4123313"/>
            </a:xfrm>
            <a:prstGeom prst="rtTriangle">
              <a:avLst/>
            </a:prstGeom>
          </p:spPr>
        </p:pic>
        <p:grpSp>
          <p:nvGrpSpPr>
            <p:cNvPr id="24" name="Group 23">
              <a:extLst>
                <a:ext uri="{FF2B5EF4-FFF2-40B4-BE49-F238E27FC236}">
                  <a16:creationId xmlns:a16="http://schemas.microsoft.com/office/drawing/2014/main" id="{50312BF4-096B-15EB-28DB-66304A048582}"/>
                </a:ext>
              </a:extLst>
            </p:cNvPr>
            <p:cNvGrpSpPr/>
            <p:nvPr/>
          </p:nvGrpSpPr>
          <p:grpSpPr>
            <a:xfrm>
              <a:off x="7731881" y="2371151"/>
              <a:ext cx="9677400" cy="4745829"/>
              <a:chOff x="4977150" y="1346214"/>
              <a:chExt cx="9010329" cy="4745829"/>
            </a:xfrm>
          </p:grpSpPr>
          <p:sp>
            <p:nvSpPr>
              <p:cNvPr id="25" name="TextBox 24">
                <a:extLst>
                  <a:ext uri="{FF2B5EF4-FFF2-40B4-BE49-F238E27FC236}">
                    <a16:creationId xmlns:a16="http://schemas.microsoft.com/office/drawing/2014/main" id="{B28071CF-2A4A-BD92-F7C6-2F49AA49E158}"/>
                  </a:ext>
                </a:extLst>
              </p:cNvPr>
              <p:cNvSpPr txBox="1"/>
              <p:nvPr/>
            </p:nvSpPr>
            <p:spPr>
              <a:xfrm>
                <a:off x="4977150" y="5445712"/>
                <a:ext cx="9010329" cy="646331"/>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In general, mini grids display </a:t>
                </a:r>
                <a:r>
                  <a:rPr lang="en-GB" sz="12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economies of scale</a:t>
                </a:r>
                <a:r>
                  <a:rPr lang="en-GB" sz="1200" dirty="0">
                    <a:latin typeface="Open Sans" panose="020B0606030504020204" pitchFamily="34" charset="0"/>
                    <a:ea typeface="Open Sans" panose="020B0606030504020204" pitchFamily="34" charset="0"/>
                    <a:cs typeface="Open Sans" panose="020B0606030504020204" pitchFamily="34" charset="0"/>
                  </a:rPr>
                  <a:t> in generation, with smaller mini grids costing more per kW than larger mini grids. In addition, on average, </a:t>
                </a:r>
                <a:r>
                  <a:rPr lang="en-GB" sz="1200" b="1" dirty="0">
                    <a:latin typeface="Open Sans" panose="020B0606030504020204" pitchFamily="34" charset="0"/>
                    <a:ea typeface="Open Sans" panose="020B0606030504020204" pitchFamily="34" charset="0"/>
                    <a:cs typeface="Open Sans" panose="020B0606030504020204" pitchFamily="34" charset="0"/>
                  </a:rPr>
                  <a:t>for every additional 100 customers</a:t>
                </a:r>
                <a:r>
                  <a:rPr lang="en-GB" sz="1200" dirty="0">
                    <a:latin typeface="Open Sans" panose="020B0606030504020204" pitchFamily="34" charset="0"/>
                    <a:ea typeface="Open Sans" panose="020B0606030504020204" pitchFamily="34" charset="0"/>
                    <a:cs typeface="Open Sans" panose="020B0606030504020204" pitchFamily="34" charset="0"/>
                  </a:rPr>
                  <a:t> a mini grid serves</a:t>
                </a:r>
                <a:r>
                  <a:rPr lang="en-GB" sz="1200" b="1" dirty="0">
                    <a:latin typeface="Open Sans" panose="020B0606030504020204" pitchFamily="34" charset="0"/>
                    <a:ea typeface="Open Sans" panose="020B0606030504020204" pitchFamily="34" charset="0"/>
                    <a:cs typeface="Open Sans" panose="020B0606030504020204" pitchFamily="34" charset="0"/>
                  </a:rPr>
                  <a:t>, its per customer costs fall by about $9</a:t>
                </a:r>
                <a:r>
                  <a:rPr lang="en-GB" sz="1200" dirty="0">
                    <a:latin typeface="Open Sans" panose="020B0606030504020204" pitchFamily="34" charset="0"/>
                    <a:ea typeface="Open Sans" panose="020B0606030504020204" pitchFamily="34" charset="0"/>
                    <a:cs typeface="Open Sans" panose="020B0606030504020204" pitchFamily="34" charset="0"/>
                  </a:rPr>
                  <a:t>. Whereas in 2018 most mini grids had fewer than 200 customers, today most serve between 200 and 600 customers.  </a:t>
                </a:r>
                <a:endParaRPr lang="en-US" sz="1200" dirty="0">
                  <a:latin typeface="Open Sans" panose="020B0606030504020204" pitchFamily="34" charset="0"/>
                  <a:ea typeface="Open Sans" panose="020B0606030504020204" pitchFamily="34" charset="0"/>
                  <a:cs typeface="Open Sans" panose="020B0606030504020204" pitchFamily="34" charset="0"/>
                </a:endParaRPr>
              </a:p>
            </p:txBody>
          </p:sp>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156C44A9-2A4C-1492-1BEF-CA70427D1E74}"/>
                      </a:ext>
                    </a:extLst>
                  </p:cNvPr>
                  <p:cNvSpPr txBox="1"/>
                  <p:nvPr/>
                </p:nvSpPr>
                <p:spPr>
                  <a:xfrm>
                    <a:off x="6355316" y="1346214"/>
                    <a:ext cx="2087290" cy="1000274"/>
                  </a:xfrm>
                  <a:prstGeom prst="rect">
                    <a:avLst/>
                  </a:prstGeom>
                  <a:noFill/>
                </p:spPr>
                <p:txBody>
                  <a:bodyPr wrap="square" rtlCol="0">
                    <a:spAutoFit/>
                  </a:bodyPr>
                  <a:lstStyle/>
                  <a:p>
                    <a:pPr algn="r"/>
                    <a14:m>
                      <m:oMath xmlns:m="http://schemas.openxmlformats.org/officeDocument/2006/math">
                        <m:r>
                          <a:rPr lang="en-US" sz="2400" b="1" i="1" dirty="0" smtClean="0">
                            <a:solidFill>
                              <a:srgbClr val="FCB615"/>
                            </a:solidFill>
                            <a:latin typeface="Cambria Math" panose="02040503050406030204" pitchFamily="18" charset="0"/>
                            <a:ea typeface="Cambria Math" panose="02040503050406030204" pitchFamily="18" charset="0"/>
                            <a:cs typeface="Open Sans" panose="020B0606030504020204" pitchFamily="34" charset="0"/>
                          </a:rPr>
                          <m:t>~</m:t>
                        </m:r>
                      </m:oMath>
                    </a14:m>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5000 </a:t>
                    </a:r>
                    <a:r>
                      <a:rPr lang="en-US" sz="1400" dirty="0">
                        <a:latin typeface="Open Sans" panose="020B0606030504020204" pitchFamily="34" charset="0"/>
                        <a:ea typeface="Open Sans" panose="020B0606030504020204" pitchFamily="34" charset="0"/>
                        <a:cs typeface="Open Sans" panose="020B0606030504020204" pitchFamily="34" charset="0"/>
                      </a:rPr>
                      <a:t>$/kW </a:t>
                    </a:r>
                    <a:r>
                      <a:rPr lang="en-US" sz="1100" dirty="0">
                        <a:latin typeface="Open Sans" panose="020B0606030504020204" pitchFamily="34" charset="0"/>
                        <a:ea typeface="Open Sans" panose="020B0606030504020204" pitchFamily="34" charset="0"/>
                        <a:cs typeface="Open Sans" panose="020B0606030504020204" pitchFamily="34" charset="0"/>
                      </a:rPr>
                      <a:t>installed</a:t>
                    </a:r>
                  </a:p>
                  <a:p>
                    <a:pPr algn="r"/>
                    <a14:m>
                      <m:oMath xmlns:m="http://schemas.openxmlformats.org/officeDocument/2006/math">
                        <m:r>
                          <a:rPr lang="en-US" sz="2400" b="1" i="1" dirty="0" smtClean="0">
                            <a:solidFill>
                              <a:srgbClr val="FCB615"/>
                            </a:solidFill>
                            <a:latin typeface="Cambria Math" panose="02040503050406030204" pitchFamily="18" charset="0"/>
                            <a:ea typeface="Cambria Math" panose="02040503050406030204" pitchFamily="18" charset="0"/>
                            <a:cs typeface="Open Sans" panose="020B0606030504020204" pitchFamily="34" charset="0"/>
                          </a:rPr>
                          <m:t>~</m:t>
                        </m:r>
                      </m:oMath>
                    </a14:m>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846 </a:t>
                    </a:r>
                    <a:r>
                      <a:rPr lang="en-US" sz="1400" dirty="0">
                        <a:latin typeface="Open Sans" panose="020B0606030504020204" pitchFamily="34" charset="0"/>
                        <a:ea typeface="Open Sans" panose="020B0606030504020204" pitchFamily="34" charset="0"/>
                        <a:cs typeface="Open Sans" panose="020B0606030504020204" pitchFamily="34" charset="0"/>
                      </a:rPr>
                      <a:t>$/</a:t>
                    </a:r>
                    <a:r>
                      <a:rPr lang="en-US" sz="1100" dirty="0">
                        <a:latin typeface="Open Sans" panose="020B0606030504020204" pitchFamily="34" charset="0"/>
                        <a:ea typeface="Open Sans" panose="020B0606030504020204" pitchFamily="34" charset="0"/>
                        <a:cs typeface="Open Sans" panose="020B0606030504020204" pitchFamily="34" charset="0"/>
                      </a:rPr>
                      <a:t>costumer</a:t>
                    </a:r>
                  </a:p>
                  <a:p>
                    <a:pPr algn="r"/>
                    <a:r>
                      <a:rPr lang="en-US" sz="1100" dirty="0">
                        <a:latin typeface="Open Sans" panose="020B0606030504020204" pitchFamily="34" charset="0"/>
                        <a:ea typeface="Open Sans" panose="020B0606030504020204" pitchFamily="34" charset="0"/>
                        <a:cs typeface="Open Sans" panose="020B0606030504020204" pitchFamily="34" charset="0"/>
                      </a:rPr>
                      <a:t> </a:t>
                    </a:r>
                    <a:r>
                      <a:rPr lang="en-US" sz="900" i="1" dirty="0">
                        <a:latin typeface="Open Sans" panose="020B0606030504020204" pitchFamily="34" charset="0"/>
                        <a:ea typeface="Open Sans" panose="020B0606030504020204" pitchFamily="34" charset="0"/>
                        <a:cs typeface="Open Sans" panose="020B0606030504020204" pitchFamily="34" charset="0"/>
                      </a:rPr>
                      <a:t>(Sample average of 356 mini grids)</a:t>
                    </a:r>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mc:Choice>
            <mc:Fallback xmlns="">
              <p:sp>
                <p:nvSpPr>
                  <p:cNvPr id="2069" name="TextBox 2068">
                    <a:extLst>
                      <a:ext uri="{FF2B5EF4-FFF2-40B4-BE49-F238E27FC236}">
                        <a16:creationId xmlns:a16="http://schemas.microsoft.com/office/drawing/2014/main" id="{4746B58F-E44F-DFD2-A2A6-1F58C4E38357}"/>
                      </a:ext>
                    </a:extLst>
                  </p:cNvPr>
                  <p:cNvSpPr txBox="1">
                    <a:spLocks noRot="1" noChangeAspect="1" noMove="1" noResize="1" noEditPoints="1" noAdjustHandles="1" noChangeArrowheads="1" noChangeShapeType="1" noTextEdit="1"/>
                  </p:cNvSpPr>
                  <p:nvPr/>
                </p:nvSpPr>
                <p:spPr>
                  <a:xfrm>
                    <a:off x="6355316" y="1346214"/>
                    <a:ext cx="2087290" cy="1000274"/>
                  </a:xfrm>
                  <a:prstGeom prst="rect">
                    <a:avLst/>
                  </a:prstGeom>
                  <a:blipFill>
                    <a:blip r:embed="rId5"/>
                    <a:stretch>
                      <a:fillRect t="-4878" b="-1220"/>
                    </a:stretch>
                  </a:blipFill>
                </p:spPr>
                <p:txBody>
                  <a:bodyPr/>
                  <a:lstStyle/>
                  <a:p>
                    <a:r>
                      <a:rPr lang="en-US">
                        <a:noFill/>
                      </a:rPr>
                      <a:t> </a:t>
                    </a:r>
                  </a:p>
                </p:txBody>
              </p:sp>
            </mc:Fallback>
          </mc:AlternateContent>
        </p:grpSp>
      </p:grpSp>
      <p:pic>
        <p:nvPicPr>
          <p:cNvPr id="27" name="Picture 26">
            <a:extLst>
              <a:ext uri="{FF2B5EF4-FFF2-40B4-BE49-F238E27FC236}">
                <a16:creationId xmlns:a16="http://schemas.microsoft.com/office/drawing/2014/main" id="{189A9E7A-6D92-2013-B8FD-B3115086FE71}"/>
              </a:ext>
            </a:extLst>
          </p:cNvPr>
          <p:cNvPicPr>
            <a:picLocks noChangeAspect="1"/>
          </p:cNvPicPr>
          <p:nvPr/>
        </p:nvPicPr>
        <p:blipFill rotWithShape="1">
          <a:blip r:embed="rId6"/>
          <a:srcRect b="9017"/>
          <a:stretch/>
        </p:blipFill>
        <p:spPr>
          <a:xfrm>
            <a:off x="5623951" y="1697967"/>
            <a:ext cx="6017786" cy="3507601"/>
          </a:xfrm>
          <a:prstGeom prst="rect">
            <a:avLst/>
          </a:prstGeom>
        </p:spPr>
      </p:pic>
      <p:cxnSp>
        <p:nvCxnSpPr>
          <p:cNvPr id="28" name="Connettore diritto 96">
            <a:extLst>
              <a:ext uri="{FF2B5EF4-FFF2-40B4-BE49-F238E27FC236}">
                <a16:creationId xmlns:a16="http://schemas.microsoft.com/office/drawing/2014/main" id="{6CFFD67A-BDB7-0CB6-1AF3-6F62B9683B7C}"/>
              </a:ext>
            </a:extLst>
          </p:cNvPr>
          <p:cNvCxnSpPr>
            <a:cxnSpLocks/>
          </p:cNvCxnSpPr>
          <p:nvPr/>
        </p:nvCxnSpPr>
        <p:spPr>
          <a:xfrm flipV="1">
            <a:off x="5615730" y="1626395"/>
            <a:ext cx="0" cy="3650743"/>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9" name="Picture 28">
            <a:extLst>
              <a:ext uri="{FF2B5EF4-FFF2-40B4-BE49-F238E27FC236}">
                <a16:creationId xmlns:a16="http://schemas.microsoft.com/office/drawing/2014/main" id="{DE8476B8-B436-D859-CC1C-3B45F9DCF3E9}"/>
              </a:ext>
            </a:extLst>
          </p:cNvPr>
          <p:cNvPicPr>
            <a:picLocks noChangeAspect="1"/>
          </p:cNvPicPr>
          <p:nvPr/>
        </p:nvPicPr>
        <p:blipFill>
          <a:blip r:embed="rId7"/>
          <a:stretch>
            <a:fillRect/>
          </a:stretch>
        </p:blipFill>
        <p:spPr>
          <a:xfrm>
            <a:off x="2972565" y="3030545"/>
            <a:ext cx="2300957" cy="1771650"/>
          </a:xfrm>
          <a:prstGeom prst="rect">
            <a:avLst/>
          </a:prstGeom>
          <a:ln>
            <a:solidFill>
              <a:srgbClr val="FFC000"/>
            </a:solidFill>
          </a:ln>
        </p:spPr>
      </p:pic>
      <p:pic>
        <p:nvPicPr>
          <p:cNvPr id="30" name="Picture 2" descr="Cerca nella barra laterale">
            <a:extLst>
              <a:ext uri="{FF2B5EF4-FFF2-40B4-BE49-F238E27FC236}">
                <a16:creationId xmlns:a16="http://schemas.microsoft.com/office/drawing/2014/main" id="{C8ADFDBE-C0D2-B12B-9862-F695BEAB60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1171" y="5778011"/>
            <a:ext cx="495647" cy="495647"/>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EB1BDEF9-1131-56BE-F9E1-79EED8C2E9C4}"/>
              </a:ext>
            </a:extLst>
          </p:cNvPr>
          <p:cNvSpPr txBox="1"/>
          <p:nvPr/>
        </p:nvSpPr>
        <p:spPr>
          <a:xfrm>
            <a:off x="6097597" y="5295370"/>
            <a:ext cx="5070495"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Average share of component economic costs in total capital costs of mini grids [2]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2" name="TextBox 31">
            <a:extLst>
              <a:ext uri="{FF2B5EF4-FFF2-40B4-BE49-F238E27FC236}">
                <a16:creationId xmlns:a16="http://schemas.microsoft.com/office/drawing/2014/main" id="{BFE02C95-3EDA-5E3A-5CC6-6B0BCDC0B006}"/>
              </a:ext>
            </a:extLst>
          </p:cNvPr>
          <p:cNvSpPr txBox="1"/>
          <p:nvPr/>
        </p:nvSpPr>
        <p:spPr>
          <a:xfrm>
            <a:off x="493822" y="5271738"/>
            <a:ext cx="5070495" cy="3693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Total economic cost of mini grids per kW as a function of firm power output and Mini grid economic costs per customer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Technologies Trends</a:t>
            </a:r>
          </a:p>
        </p:txBody>
      </p:sp>
      <p:sp>
        <p:nvSpPr>
          <p:cNvPr id="21" name="TextBox 20">
            <a:extLst>
              <a:ext uri="{FF2B5EF4-FFF2-40B4-BE49-F238E27FC236}">
                <a16:creationId xmlns:a16="http://schemas.microsoft.com/office/drawing/2014/main" id="{62EE3DDD-DD28-9D1D-DEBA-B900B26AA4B2}"/>
              </a:ext>
            </a:extLst>
          </p:cNvPr>
          <p:cNvSpPr txBox="1"/>
          <p:nvPr/>
        </p:nvSpPr>
        <p:spPr>
          <a:xfrm>
            <a:off x="787526" y="1144216"/>
            <a:ext cx="11119810" cy="30777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There is a strong mandate to hybridize diesel mini-grids with the use of </a:t>
            </a:r>
            <a:r>
              <a:rPr lang="en-GB" sz="1400" b="1" dirty="0">
                <a:latin typeface="Open Sans" panose="020B0606030504020204" pitchFamily="34" charset="0"/>
                <a:ea typeface="Open Sans" panose="020B0606030504020204" pitchFamily="34" charset="0"/>
                <a:cs typeface="Open Sans" panose="020B0606030504020204" pitchFamily="34" charset="0"/>
              </a:rPr>
              <a:t>solar</a:t>
            </a:r>
            <a:r>
              <a:rPr lang="en-GB" sz="1400" dirty="0">
                <a:latin typeface="Open Sans" panose="020B0606030504020204" pitchFamily="34" charset="0"/>
                <a:ea typeface="Open Sans" panose="020B0606030504020204" pitchFamily="34" charset="0"/>
                <a:cs typeface="Open Sans" panose="020B0606030504020204" pitchFamily="34" charset="0"/>
              </a:rPr>
              <a:t> and </a:t>
            </a:r>
            <a:r>
              <a:rPr lang="en-GB" sz="1400" b="1" dirty="0">
                <a:latin typeface="Open Sans" panose="020B0606030504020204" pitchFamily="34" charset="0"/>
                <a:ea typeface="Open Sans" panose="020B0606030504020204" pitchFamily="34" charset="0"/>
                <a:cs typeface="Open Sans" panose="020B0606030504020204" pitchFamily="34" charset="0"/>
              </a:rPr>
              <a:t>batteries</a:t>
            </a:r>
            <a:r>
              <a:rPr lang="en-GB" sz="1400" dirty="0">
                <a:latin typeface="Open Sans" panose="020B0606030504020204" pitchFamily="34" charset="0"/>
                <a:ea typeface="Open Sans" panose="020B0606030504020204" pitchFamily="34" charset="0"/>
                <a:cs typeface="Open Sans" panose="020B0606030504020204" pitchFamily="34" charset="0"/>
              </a:rPr>
              <a:t> as storage system.</a:t>
            </a:r>
          </a:p>
        </p:txBody>
      </p:sp>
      <p:pic>
        <p:nvPicPr>
          <p:cNvPr id="22" name="Picture 21">
            <a:extLst>
              <a:ext uri="{FF2B5EF4-FFF2-40B4-BE49-F238E27FC236}">
                <a16:creationId xmlns:a16="http://schemas.microsoft.com/office/drawing/2014/main" id="{681E61C0-46A7-4996-0063-74688FDE1BEB}"/>
              </a:ext>
            </a:extLst>
          </p:cNvPr>
          <p:cNvPicPr>
            <a:picLocks noChangeAspect="1"/>
          </p:cNvPicPr>
          <p:nvPr/>
        </p:nvPicPr>
        <p:blipFill>
          <a:blip r:embed="rId3"/>
          <a:stretch>
            <a:fillRect/>
          </a:stretch>
        </p:blipFill>
        <p:spPr>
          <a:xfrm>
            <a:off x="745622" y="2697983"/>
            <a:ext cx="4997988" cy="2861751"/>
          </a:xfrm>
          <a:prstGeom prst="rect">
            <a:avLst/>
          </a:prstGeom>
        </p:spPr>
      </p:pic>
      <p:grpSp>
        <p:nvGrpSpPr>
          <p:cNvPr id="23" name="Group 22">
            <a:extLst>
              <a:ext uri="{FF2B5EF4-FFF2-40B4-BE49-F238E27FC236}">
                <a16:creationId xmlns:a16="http://schemas.microsoft.com/office/drawing/2014/main" id="{66BE39DE-D635-1DE7-9590-B0D2B58F9B64}"/>
              </a:ext>
            </a:extLst>
          </p:cNvPr>
          <p:cNvGrpSpPr/>
          <p:nvPr/>
        </p:nvGrpSpPr>
        <p:grpSpPr>
          <a:xfrm>
            <a:off x="1296349" y="1879950"/>
            <a:ext cx="3896534" cy="477054"/>
            <a:chOff x="1270581" y="1619557"/>
            <a:chExt cx="3896534" cy="477054"/>
          </a:xfrm>
        </p:grpSpPr>
        <p:sp>
          <p:nvSpPr>
            <p:cNvPr id="24" name="TextBox 23">
              <a:extLst>
                <a:ext uri="{FF2B5EF4-FFF2-40B4-BE49-F238E27FC236}">
                  <a16:creationId xmlns:a16="http://schemas.microsoft.com/office/drawing/2014/main" id="{62EE20F3-8A5A-C096-CB6B-C4EC7118C0AA}"/>
                </a:ext>
              </a:extLst>
            </p:cNvPr>
            <p:cNvSpPr txBox="1"/>
            <p:nvPr/>
          </p:nvSpPr>
          <p:spPr>
            <a:xfrm>
              <a:off x="2165489" y="1619557"/>
              <a:ext cx="3001626" cy="477054"/>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of operating mini-grids </a:t>
              </a:r>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incorporating PV, </a:t>
              </a:r>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x5</a:t>
              </a:r>
              <a:r>
                <a:rPr lang="en-GB" sz="12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 increase </a:t>
              </a:r>
              <a:r>
                <a:rPr lang="en-GB" sz="1100" dirty="0">
                  <a:latin typeface="Open Sans" panose="020B0606030504020204" pitchFamily="34" charset="0"/>
                  <a:ea typeface="Open Sans" panose="020B0606030504020204" pitchFamily="34" charset="0"/>
                  <a:cs typeface="Open Sans" panose="020B0606030504020204" pitchFamily="34" charset="0"/>
                </a:rPr>
                <a:t>from 2009 to 2019 [3]</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30923663-BDAD-861E-2296-25284119CE89}"/>
                </a:ext>
              </a:extLst>
            </p:cNvPr>
            <p:cNvSpPr txBox="1"/>
            <p:nvPr/>
          </p:nvSpPr>
          <p:spPr>
            <a:xfrm>
              <a:off x="1270581" y="1633295"/>
              <a:ext cx="1012430" cy="461665"/>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 55%</a:t>
              </a:r>
            </a:p>
          </p:txBody>
        </p:sp>
      </p:grpSp>
      <p:cxnSp>
        <p:nvCxnSpPr>
          <p:cNvPr id="26" name="Connettore diritto 96">
            <a:extLst>
              <a:ext uri="{FF2B5EF4-FFF2-40B4-BE49-F238E27FC236}">
                <a16:creationId xmlns:a16="http://schemas.microsoft.com/office/drawing/2014/main" id="{C2E1F0EC-F5C1-D565-25A7-BFF835535F19}"/>
              </a:ext>
            </a:extLst>
          </p:cNvPr>
          <p:cNvCxnSpPr>
            <a:cxnSpLocks/>
          </p:cNvCxnSpPr>
          <p:nvPr/>
        </p:nvCxnSpPr>
        <p:spPr>
          <a:xfrm flipV="1">
            <a:off x="5955750" y="1763891"/>
            <a:ext cx="0" cy="4422633"/>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7" name="Picture 26">
            <a:extLst>
              <a:ext uri="{FF2B5EF4-FFF2-40B4-BE49-F238E27FC236}">
                <a16:creationId xmlns:a16="http://schemas.microsoft.com/office/drawing/2014/main" id="{ABA33F57-7C79-DABF-FC14-CCC5A7A32707}"/>
              </a:ext>
            </a:extLst>
          </p:cNvPr>
          <p:cNvPicPr>
            <a:picLocks noChangeAspect="1"/>
          </p:cNvPicPr>
          <p:nvPr/>
        </p:nvPicPr>
        <p:blipFill rotWithShape="1">
          <a:blip r:embed="rId4"/>
          <a:srcRect t="6487"/>
          <a:stretch/>
        </p:blipFill>
        <p:spPr>
          <a:xfrm>
            <a:off x="6697174" y="2785652"/>
            <a:ext cx="4174790" cy="2774082"/>
          </a:xfrm>
          <a:prstGeom prst="rect">
            <a:avLst/>
          </a:prstGeom>
        </p:spPr>
      </p:pic>
      <p:grpSp>
        <p:nvGrpSpPr>
          <p:cNvPr id="28" name="Group 27">
            <a:extLst>
              <a:ext uri="{FF2B5EF4-FFF2-40B4-BE49-F238E27FC236}">
                <a16:creationId xmlns:a16="http://schemas.microsoft.com/office/drawing/2014/main" id="{9A9E11AD-0D72-7BAF-B97F-46746E1A81A4}"/>
              </a:ext>
            </a:extLst>
          </p:cNvPr>
          <p:cNvGrpSpPr/>
          <p:nvPr/>
        </p:nvGrpSpPr>
        <p:grpSpPr>
          <a:xfrm>
            <a:off x="6760527" y="1892037"/>
            <a:ext cx="4048085" cy="463316"/>
            <a:chOff x="1270581" y="1631644"/>
            <a:chExt cx="4048085" cy="463316"/>
          </a:xfrm>
        </p:grpSpPr>
        <p:sp>
          <p:nvSpPr>
            <p:cNvPr id="29" name="TextBox 28">
              <a:extLst>
                <a:ext uri="{FF2B5EF4-FFF2-40B4-BE49-F238E27FC236}">
                  <a16:creationId xmlns:a16="http://schemas.microsoft.com/office/drawing/2014/main" id="{A57DEC83-95D0-0C2D-3A63-9BC6105418D2}"/>
                </a:ext>
              </a:extLst>
            </p:cNvPr>
            <p:cNvSpPr txBox="1"/>
            <p:nvPr/>
          </p:nvSpPr>
          <p:spPr>
            <a:xfrm>
              <a:off x="2317040" y="1631644"/>
              <a:ext cx="3001626" cy="430887"/>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further </a:t>
              </a:r>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reduction</a:t>
              </a:r>
              <a:r>
                <a:rPr lang="en-GB" sz="1100" dirty="0">
                  <a:latin typeface="Open Sans" panose="020B0606030504020204" pitchFamily="34" charset="0"/>
                  <a:ea typeface="Open Sans" panose="020B0606030504020204" pitchFamily="34" charset="0"/>
                  <a:cs typeface="Open Sans" panose="020B0606030504020204" pitchFamily="34" charset="0"/>
                </a:rPr>
                <a:t> in </a:t>
              </a:r>
              <a:r>
                <a:rPr lang="en-GB" sz="1100" b="1" dirty="0">
                  <a:latin typeface="Open Sans" panose="020B0606030504020204" pitchFamily="34" charset="0"/>
                  <a:ea typeface="Open Sans" panose="020B0606030504020204" pitchFamily="34" charset="0"/>
                  <a:cs typeface="Open Sans" panose="020B0606030504020204" pitchFamily="34" charset="0"/>
                </a:rPr>
                <a:t>c-Si module prices </a:t>
              </a:r>
              <a:r>
                <a:rPr lang="en-GB" sz="1100" dirty="0">
                  <a:latin typeface="Open Sans" panose="020B0606030504020204" pitchFamily="34" charset="0"/>
                  <a:ea typeface="Open Sans" panose="020B0606030504020204" pitchFamily="34" charset="0"/>
                  <a:cs typeface="Open Sans" panose="020B0606030504020204" pitchFamily="34" charset="0"/>
                </a:rPr>
                <a:t>can be achieved </a:t>
              </a:r>
              <a:r>
                <a:rPr lang="en-GB" sz="1100" b="1" dirty="0">
                  <a:latin typeface="Open Sans" panose="020B0606030504020204" pitchFamily="34" charset="0"/>
                  <a:ea typeface="Open Sans" panose="020B0606030504020204" pitchFamily="34" charset="0"/>
                  <a:cs typeface="Open Sans" panose="020B0606030504020204" pitchFamily="34" charset="0"/>
                </a:rPr>
                <a:t>by 2025 </a:t>
              </a:r>
              <a:r>
                <a:rPr lang="en-GB" sz="1100" dirty="0">
                  <a:latin typeface="Open Sans" panose="020B0606030504020204" pitchFamily="34" charset="0"/>
                  <a:ea typeface="Open Sans" panose="020B0606030504020204" pitchFamily="34" charset="0"/>
                  <a:cs typeface="Open Sans" panose="020B0606030504020204" pitchFamily="34" charset="0"/>
                </a:rPr>
                <a:t>[3]</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30" name="TextBox 29">
              <a:extLst>
                <a:ext uri="{FF2B5EF4-FFF2-40B4-BE49-F238E27FC236}">
                  <a16:creationId xmlns:a16="http://schemas.microsoft.com/office/drawing/2014/main" id="{6A22688A-1C81-FD46-1BC2-A7909C4E3672}"/>
                </a:ext>
              </a:extLst>
            </p:cNvPr>
            <p:cNvSpPr txBox="1"/>
            <p:nvPr/>
          </p:nvSpPr>
          <p:spPr>
            <a:xfrm>
              <a:off x="1270581" y="1633295"/>
              <a:ext cx="1012429" cy="461665"/>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 37%</a:t>
              </a:r>
            </a:p>
          </p:txBody>
        </p:sp>
      </p:grpSp>
      <p:sp>
        <p:nvSpPr>
          <p:cNvPr id="31" name="TextBox 30">
            <a:extLst>
              <a:ext uri="{FF2B5EF4-FFF2-40B4-BE49-F238E27FC236}">
                <a16:creationId xmlns:a16="http://schemas.microsoft.com/office/drawing/2014/main" id="{654792E1-2CE7-D1BE-3390-D33EAABEEB3D}"/>
              </a:ext>
            </a:extLst>
          </p:cNvPr>
          <p:cNvSpPr txBox="1"/>
          <p:nvPr/>
        </p:nvSpPr>
        <p:spPr>
          <a:xfrm>
            <a:off x="7413542" y="5737845"/>
            <a:ext cx="274205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PV module experience curve (logarithmic) [3]</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2" name="TextBox 31">
            <a:extLst>
              <a:ext uri="{FF2B5EF4-FFF2-40B4-BE49-F238E27FC236}">
                <a16:creationId xmlns:a16="http://schemas.microsoft.com/office/drawing/2014/main" id="{43CC14D5-3F36-721A-253D-065CDA66651C}"/>
              </a:ext>
            </a:extLst>
          </p:cNvPr>
          <p:cNvSpPr txBox="1"/>
          <p:nvPr/>
        </p:nvSpPr>
        <p:spPr>
          <a:xfrm>
            <a:off x="709369" y="5701776"/>
            <a:ext cx="5070495"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Rapid uptake of PV in the mini-grid sector, 2009-2019 [3]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Mini-grids Technologies Trends</a:t>
            </a:r>
          </a:p>
        </p:txBody>
      </p:sp>
      <p:sp>
        <p:nvSpPr>
          <p:cNvPr id="3" name="TextBox 2">
            <a:extLst>
              <a:ext uri="{FF2B5EF4-FFF2-40B4-BE49-F238E27FC236}">
                <a16:creationId xmlns:a16="http://schemas.microsoft.com/office/drawing/2014/main" id="{BCE8BAF5-6EAB-C177-9901-468309BA97FE}"/>
              </a:ext>
            </a:extLst>
          </p:cNvPr>
          <p:cNvSpPr txBox="1"/>
          <p:nvPr/>
        </p:nvSpPr>
        <p:spPr>
          <a:xfrm>
            <a:off x="478950" y="1336721"/>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Mini-grids use various storage technologies, including lithium-ion, lead-acid and flow batteries. Overall, developers in emerging markets favour </a:t>
            </a:r>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lead-acid batteries </a:t>
            </a:r>
            <a:r>
              <a:rPr lang="en-GB" sz="1400" dirty="0">
                <a:latin typeface="Open Sans" panose="020B0606030504020204" pitchFamily="34" charset="0"/>
                <a:ea typeface="Open Sans" panose="020B0606030504020204" pitchFamily="34" charset="0"/>
                <a:cs typeface="Open Sans" panose="020B0606030504020204" pitchFamily="34" charset="0"/>
              </a:rPr>
              <a:t>because they are more </a:t>
            </a:r>
            <a:r>
              <a:rPr lang="en-GB" sz="1400" b="1" dirty="0">
                <a:latin typeface="Open Sans" panose="020B0606030504020204" pitchFamily="34" charset="0"/>
                <a:ea typeface="Open Sans" panose="020B0606030504020204" pitchFamily="34" charset="0"/>
                <a:cs typeface="Open Sans" panose="020B0606030504020204" pitchFamily="34" charset="0"/>
              </a:rPr>
              <a:t>readily available </a:t>
            </a:r>
            <a:r>
              <a:rPr lang="en-GB" sz="1400" dirty="0">
                <a:latin typeface="Open Sans" panose="020B0606030504020204" pitchFamily="34" charset="0"/>
                <a:ea typeface="Open Sans" panose="020B0606030504020204" pitchFamily="34" charset="0"/>
                <a:cs typeface="Open Sans" panose="020B0606030504020204" pitchFamily="34" charset="0"/>
              </a:rPr>
              <a:t>and have a </a:t>
            </a:r>
            <a:r>
              <a:rPr lang="en-GB" sz="1400" b="1" dirty="0">
                <a:latin typeface="Open Sans" panose="020B0606030504020204" pitchFamily="34" charset="0"/>
                <a:ea typeface="Open Sans" panose="020B0606030504020204" pitchFamily="34" charset="0"/>
                <a:cs typeface="Open Sans" panose="020B0606030504020204" pitchFamily="34" charset="0"/>
              </a:rPr>
              <a:t>lower upfront cost </a:t>
            </a:r>
            <a:r>
              <a:rPr lang="en-GB" sz="1400" dirty="0">
                <a:latin typeface="Open Sans" panose="020B0606030504020204" pitchFamily="34" charset="0"/>
                <a:ea typeface="Open Sans" panose="020B0606030504020204" pitchFamily="34" charset="0"/>
                <a:cs typeface="Open Sans" panose="020B0606030504020204" pitchFamily="34" charset="0"/>
              </a:rPr>
              <a:t>even if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lithium-ion batteries</a:t>
            </a:r>
            <a:r>
              <a:rPr lang="en-GB" sz="1400" dirty="0">
                <a:latin typeface="Open Sans" panose="020B0606030504020204" pitchFamily="34" charset="0"/>
                <a:ea typeface="Open Sans" panose="020B0606030504020204" pitchFamily="34" charset="0"/>
                <a:cs typeface="Open Sans" panose="020B0606030504020204" pitchFamily="34" charset="0"/>
              </a:rPr>
              <a:t> usage is constantly increasing over the years.</a:t>
            </a:r>
          </a:p>
        </p:txBody>
      </p:sp>
      <p:cxnSp>
        <p:nvCxnSpPr>
          <p:cNvPr id="4" name="Connettore diritto 96">
            <a:extLst>
              <a:ext uri="{FF2B5EF4-FFF2-40B4-BE49-F238E27FC236}">
                <a16:creationId xmlns:a16="http://schemas.microsoft.com/office/drawing/2014/main" id="{6B9A4397-AC3D-6613-4B50-A0B3D44F8D9B}"/>
              </a:ext>
            </a:extLst>
          </p:cNvPr>
          <p:cNvCxnSpPr>
            <a:cxnSpLocks/>
          </p:cNvCxnSpPr>
          <p:nvPr/>
        </p:nvCxnSpPr>
        <p:spPr>
          <a:xfrm flipV="1">
            <a:off x="5647174" y="1956396"/>
            <a:ext cx="0" cy="4422633"/>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E0B5192-33B6-4664-595C-A88D34FEA6AA}"/>
              </a:ext>
            </a:extLst>
          </p:cNvPr>
          <p:cNvSpPr txBox="1"/>
          <p:nvPr/>
        </p:nvSpPr>
        <p:spPr>
          <a:xfrm>
            <a:off x="6351124" y="5762372"/>
            <a:ext cx="459077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Volume-weighted average lithium-ion battery prices, historical and forecast [3]</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6">
            <a:extLst>
              <a:ext uri="{FF2B5EF4-FFF2-40B4-BE49-F238E27FC236}">
                <a16:creationId xmlns:a16="http://schemas.microsoft.com/office/drawing/2014/main" id="{191AC2FB-3BD2-B343-D0D7-130AF91B6A57}"/>
              </a:ext>
            </a:extLst>
          </p:cNvPr>
          <p:cNvPicPr>
            <a:picLocks noChangeAspect="1"/>
          </p:cNvPicPr>
          <p:nvPr/>
        </p:nvPicPr>
        <p:blipFill>
          <a:blip r:embed="rId3"/>
          <a:stretch>
            <a:fillRect/>
          </a:stretch>
        </p:blipFill>
        <p:spPr>
          <a:xfrm>
            <a:off x="722245" y="2719869"/>
            <a:ext cx="4328750" cy="2803118"/>
          </a:xfrm>
          <a:prstGeom prst="rect">
            <a:avLst/>
          </a:prstGeom>
        </p:spPr>
      </p:pic>
      <p:pic>
        <p:nvPicPr>
          <p:cNvPr id="8" name="Picture 7">
            <a:extLst>
              <a:ext uri="{FF2B5EF4-FFF2-40B4-BE49-F238E27FC236}">
                <a16:creationId xmlns:a16="http://schemas.microsoft.com/office/drawing/2014/main" id="{6004FAB7-2AB5-06CE-3360-29F288E064AC}"/>
              </a:ext>
            </a:extLst>
          </p:cNvPr>
          <p:cNvPicPr>
            <a:picLocks noChangeAspect="1"/>
          </p:cNvPicPr>
          <p:nvPr/>
        </p:nvPicPr>
        <p:blipFill>
          <a:blip r:embed="rId4"/>
          <a:stretch>
            <a:fillRect/>
          </a:stretch>
        </p:blipFill>
        <p:spPr>
          <a:xfrm>
            <a:off x="6360488" y="2675648"/>
            <a:ext cx="4572046" cy="2891560"/>
          </a:xfrm>
          <a:prstGeom prst="rect">
            <a:avLst/>
          </a:prstGeom>
        </p:spPr>
      </p:pic>
      <p:grpSp>
        <p:nvGrpSpPr>
          <p:cNvPr id="9" name="Group 8">
            <a:extLst>
              <a:ext uri="{FF2B5EF4-FFF2-40B4-BE49-F238E27FC236}">
                <a16:creationId xmlns:a16="http://schemas.microsoft.com/office/drawing/2014/main" id="{08C30A4D-D6BF-592E-9991-BC0A674607AA}"/>
              </a:ext>
            </a:extLst>
          </p:cNvPr>
          <p:cNvGrpSpPr/>
          <p:nvPr/>
        </p:nvGrpSpPr>
        <p:grpSpPr>
          <a:xfrm>
            <a:off x="6091233" y="2056310"/>
            <a:ext cx="5110555" cy="461665"/>
            <a:chOff x="5536803" y="1454773"/>
            <a:chExt cx="4758282" cy="461665"/>
          </a:xfrm>
        </p:grpSpPr>
        <p:sp>
          <p:nvSpPr>
            <p:cNvPr id="10" name="TextBox 9">
              <a:extLst>
                <a:ext uri="{FF2B5EF4-FFF2-40B4-BE49-F238E27FC236}">
                  <a16:creationId xmlns:a16="http://schemas.microsoft.com/office/drawing/2014/main" id="{77ECC923-03C6-75A9-7BAA-06A4A4DA65D2}"/>
                </a:ext>
              </a:extLst>
            </p:cNvPr>
            <p:cNvSpPr txBox="1"/>
            <p:nvPr/>
          </p:nvSpPr>
          <p:spPr>
            <a:xfrm>
              <a:off x="6796399" y="1603957"/>
              <a:ext cx="3498686" cy="261610"/>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estimated</a:t>
              </a:r>
              <a:r>
                <a:rPr lang="en-GB" sz="11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 Lithium-ion battery pack price </a:t>
              </a:r>
              <a:r>
                <a:rPr lang="en-GB" sz="1100" b="1" dirty="0">
                  <a:latin typeface="Open Sans" panose="020B0606030504020204" pitchFamily="34" charset="0"/>
                  <a:ea typeface="Open Sans" panose="020B0606030504020204" pitchFamily="34" charset="0"/>
                  <a:cs typeface="Open Sans" panose="020B0606030504020204" pitchFamily="34" charset="0"/>
                </a:rPr>
                <a:t>by 2030 </a:t>
              </a:r>
              <a:r>
                <a:rPr lang="en-GB" sz="1100" dirty="0">
                  <a:latin typeface="Open Sans" panose="020B0606030504020204" pitchFamily="34" charset="0"/>
                  <a:ea typeface="Open Sans" panose="020B0606030504020204" pitchFamily="34" charset="0"/>
                  <a:cs typeface="Open Sans" panose="020B0606030504020204" pitchFamily="34" charset="0"/>
                </a:rPr>
                <a:t>[3]</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18312A83-B756-1A3F-C624-0F6F1E9E01A4}"/>
                </a:ext>
              </a:extLst>
            </p:cNvPr>
            <p:cNvSpPr txBox="1"/>
            <p:nvPr/>
          </p:nvSpPr>
          <p:spPr>
            <a:xfrm>
              <a:off x="5536803" y="1454773"/>
              <a:ext cx="1435865" cy="461665"/>
            </a:xfrm>
            <a:prstGeom prst="rect">
              <a:avLst/>
            </a:prstGeom>
            <a:noFill/>
          </p:spPr>
          <p:txBody>
            <a:bodyPr wrap="square" rtlCol="0">
              <a:spAutoFit/>
            </a:bodyPr>
            <a:lstStyle/>
            <a:p>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0,62 </a:t>
              </a:r>
              <a:r>
                <a:rPr lang="en-US" sz="1400" dirty="0">
                  <a:latin typeface="Open Sans" panose="020B0606030504020204" pitchFamily="34" charset="0"/>
                  <a:ea typeface="Open Sans" panose="020B0606030504020204" pitchFamily="34" charset="0"/>
                  <a:cs typeface="Open Sans" panose="020B0606030504020204" pitchFamily="34" charset="0"/>
                </a:rPr>
                <a:t>$/kWh</a:t>
              </a:r>
            </a:p>
          </p:txBody>
        </p:sp>
      </p:grpSp>
      <p:sp>
        <p:nvSpPr>
          <p:cNvPr id="12" name="TextBox 11">
            <a:extLst>
              <a:ext uri="{FF2B5EF4-FFF2-40B4-BE49-F238E27FC236}">
                <a16:creationId xmlns:a16="http://schemas.microsoft.com/office/drawing/2014/main" id="{E6799D0F-1A71-37F1-854B-4637926652BC}"/>
              </a:ext>
            </a:extLst>
          </p:cNvPr>
          <p:cNvSpPr txBox="1"/>
          <p:nvPr/>
        </p:nvSpPr>
        <p:spPr>
          <a:xfrm>
            <a:off x="351373" y="5762372"/>
            <a:ext cx="5070495"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Battery technologies used for installed mini-grids [3] </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Financing Solar Mini-Grid</a:t>
            </a:r>
          </a:p>
        </p:txBody>
      </p:sp>
      <p:sp>
        <p:nvSpPr>
          <p:cNvPr id="2" name="TextBox 1">
            <a:extLst>
              <a:ext uri="{FF2B5EF4-FFF2-40B4-BE49-F238E27FC236}">
                <a16:creationId xmlns:a16="http://schemas.microsoft.com/office/drawing/2014/main" id="{37F9FC92-F048-4CEF-C5F7-530143B63688}"/>
              </a:ext>
            </a:extLst>
          </p:cNvPr>
          <p:cNvSpPr txBox="1"/>
          <p:nvPr/>
        </p:nvSpPr>
        <p:spPr>
          <a:xfrm>
            <a:off x="2501197" y="5883074"/>
            <a:ext cx="3944073"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Cumulative private-sector investment in mini grid companies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067B12FD-530D-1539-2D01-328BCA928705}"/>
              </a:ext>
            </a:extLst>
          </p:cNvPr>
          <p:cNvSpPr txBox="1"/>
          <p:nvPr/>
        </p:nvSpPr>
        <p:spPr>
          <a:xfrm>
            <a:off x="459013" y="1240469"/>
            <a:ext cx="11112939"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financing of mini-grids is a critical area that involves both </a:t>
            </a:r>
            <a:r>
              <a:rPr lang="en-GB" sz="1400" b="1" dirty="0">
                <a:latin typeface="Open Sans" panose="020B0606030504020204" pitchFamily="34" charset="0"/>
                <a:ea typeface="Open Sans" panose="020B0606030504020204" pitchFamily="34" charset="0"/>
                <a:cs typeface="Open Sans" panose="020B0606030504020204" pitchFamily="34" charset="0"/>
              </a:rPr>
              <a:t>public and private sectors</a:t>
            </a:r>
            <a:r>
              <a:rPr lang="en-GB" sz="1400" dirty="0">
                <a:latin typeface="Open Sans" panose="020B0606030504020204" pitchFamily="34" charset="0"/>
                <a:ea typeface="Open Sans" panose="020B0606030504020204" pitchFamily="34" charset="0"/>
                <a:cs typeface="Open Sans" panose="020B0606030504020204" pitchFamily="34" charset="0"/>
              </a:rPr>
              <a:t>, focusing on the diverse financial needs of developers, from large companies to smaller, local entities, including female-led businesses. Essential financial mechanisms include </a:t>
            </a:r>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equity, debt, subsidies, and risk-sharing</a:t>
            </a:r>
            <a:r>
              <a:rPr lang="en-GB" sz="1400" dirty="0">
                <a:latin typeface="Open Sans" panose="020B0606030504020204" pitchFamily="34" charset="0"/>
                <a:ea typeface="Open Sans" panose="020B0606030504020204" pitchFamily="34" charset="0"/>
                <a:cs typeface="Open Sans" panose="020B0606030504020204" pitchFamily="34" charset="0"/>
              </a:rPr>
              <a:t>, with options like project and corporate finance playing pivotal roles. </a:t>
            </a:r>
          </a:p>
        </p:txBody>
      </p:sp>
      <p:pic>
        <p:nvPicPr>
          <p:cNvPr id="4" name="Picture 3">
            <a:extLst>
              <a:ext uri="{FF2B5EF4-FFF2-40B4-BE49-F238E27FC236}">
                <a16:creationId xmlns:a16="http://schemas.microsoft.com/office/drawing/2014/main" id="{F077BB91-C930-6DFF-545A-3BB7FC39DE27}"/>
              </a:ext>
            </a:extLst>
          </p:cNvPr>
          <p:cNvPicPr>
            <a:picLocks noChangeAspect="1"/>
          </p:cNvPicPr>
          <p:nvPr/>
        </p:nvPicPr>
        <p:blipFill>
          <a:blip r:embed="rId3"/>
          <a:stretch>
            <a:fillRect/>
          </a:stretch>
        </p:blipFill>
        <p:spPr>
          <a:xfrm>
            <a:off x="579908" y="3084536"/>
            <a:ext cx="7265684" cy="2707796"/>
          </a:xfrm>
          <a:prstGeom prst="rect">
            <a:avLst/>
          </a:prstGeom>
        </p:spPr>
      </p:pic>
      <p:pic>
        <p:nvPicPr>
          <p:cNvPr id="5" name="Picture 4">
            <a:extLst>
              <a:ext uri="{FF2B5EF4-FFF2-40B4-BE49-F238E27FC236}">
                <a16:creationId xmlns:a16="http://schemas.microsoft.com/office/drawing/2014/main" id="{B0940A0F-1522-908E-F5FC-F58D480A9A71}"/>
              </a:ext>
            </a:extLst>
          </p:cNvPr>
          <p:cNvPicPr>
            <a:picLocks noChangeAspect="1"/>
          </p:cNvPicPr>
          <p:nvPr/>
        </p:nvPicPr>
        <p:blipFill>
          <a:blip r:embed="rId4"/>
          <a:stretch>
            <a:fillRect/>
          </a:stretch>
        </p:blipFill>
        <p:spPr>
          <a:xfrm>
            <a:off x="8255631" y="2135139"/>
            <a:ext cx="2742186" cy="3840132"/>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AF2403F-DC3F-79ED-1348-0A6F0CF0AF76}"/>
                  </a:ext>
                </a:extLst>
              </p:cNvPr>
              <p:cNvSpPr txBox="1"/>
              <p:nvPr/>
            </p:nvSpPr>
            <p:spPr>
              <a:xfrm>
                <a:off x="1774862" y="2273774"/>
                <a:ext cx="5396744" cy="1046440"/>
              </a:xfrm>
              <a:prstGeom prst="rect">
                <a:avLst/>
              </a:prstGeom>
              <a:noFill/>
            </p:spPr>
            <p:txBody>
              <a:bodyPr wrap="square" rtlCol="0">
                <a:spAutoFit/>
              </a:bodyPr>
              <a:lstStyle/>
              <a:p>
                <a:pPr marL="285750" indent="-285750">
                  <a:buFont typeface="Arial" panose="020B0604020202020204" pitchFamily="34" charset="0"/>
                  <a:buChar char="•"/>
                </a:pPr>
                <a:r>
                  <a:rPr lang="en-US" sz="1400" b="1" dirty="0">
                    <a:latin typeface="Open Sans" panose="020B0606030504020204" pitchFamily="34" charset="0"/>
                    <a:ea typeface="Open Sans" panose="020B0606030504020204" pitchFamily="34" charset="0"/>
                    <a:cs typeface="Open Sans" panose="020B0606030504020204" pitchFamily="34" charset="0"/>
                  </a:rPr>
                  <a:t>Payback Period</a:t>
                </a:r>
                <a:r>
                  <a:rPr lang="en-US" sz="1400" dirty="0">
                    <a:latin typeface="Open Sans" panose="020B0606030504020204" pitchFamily="34" charset="0"/>
                    <a:ea typeface="Open Sans" panose="020B0606030504020204" pitchFamily="34" charset="0"/>
                    <a:cs typeface="Open Sans" panose="020B0606030504020204" pitchFamily="34" charset="0"/>
                  </a:rPr>
                  <a:t>:  </a:t>
                </a:r>
                <a:r>
                  <a:rPr lang="en-US" sz="2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10-15 </a:t>
                </a:r>
                <a:r>
                  <a:rPr lang="en-US" sz="1200" dirty="0">
                    <a:latin typeface="Open Sans" panose="020B0606030504020204" pitchFamily="34" charset="0"/>
                    <a:ea typeface="Open Sans" panose="020B0606030504020204" pitchFamily="34" charset="0"/>
                    <a:cs typeface="Open Sans" panose="020B0606030504020204" pitchFamily="34" charset="0"/>
                  </a:rPr>
                  <a:t>years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Cumulative investments</a:t>
                </a:r>
                <a:r>
                  <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14:m>
                  <m:oMath xmlns:m="http://schemas.openxmlformats.org/officeDocument/2006/math">
                    <m:r>
                      <a:rPr kumimoji="0" lang="en-US" sz="2400" b="1" i="1" u="none" strike="noStrike" kern="1200" cap="none" spc="0" normalizeH="0" baseline="0" noProof="0" dirty="0" smtClean="0">
                        <a:ln>
                          <a:noFill/>
                        </a:ln>
                        <a:solidFill>
                          <a:srgbClr val="FCB615"/>
                        </a:solidFill>
                        <a:effectLst/>
                        <a:uLnTx/>
                        <a:uFillTx/>
                        <a:latin typeface="Cambria Math" panose="02040503050406030204" pitchFamily="18" charset="0"/>
                        <a:ea typeface="Cambria Math" panose="02040503050406030204" pitchFamily="18" charset="0"/>
                        <a:cs typeface="Open Sans" panose="020B0606030504020204" pitchFamily="34" charset="0"/>
                      </a:rPr>
                      <m:t>~</m:t>
                    </m:r>
                  </m:oMath>
                </a14:m>
                <a:r>
                  <a:rPr kumimoji="0" lang="en-US" sz="2400" b="1" i="0" u="none" strike="noStrike" kern="1200" cap="none" spc="0" normalizeH="0" baseline="0" noProof="0" dirty="0">
                    <a:ln>
                      <a:noFill/>
                    </a:ln>
                    <a:solidFill>
                      <a:srgbClr val="FCB615"/>
                    </a:solidFill>
                    <a:effectLst/>
                    <a:uLnTx/>
                    <a:uFillTx/>
                    <a:latin typeface="Open Sans" panose="020B0606030504020204" pitchFamily="34" charset="0"/>
                    <a:ea typeface="Open Sans" panose="020B0606030504020204" pitchFamily="34" charset="0"/>
                    <a:cs typeface="Open Sans" panose="020B0606030504020204" pitchFamily="34" charset="0"/>
                  </a:rPr>
                  <a:t>$557 </a:t>
                </a: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Millions 2010-2022</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mc:Choice>
        <mc:Fallback xmlns="">
          <p:sp>
            <p:nvSpPr>
              <p:cNvPr id="7" name="TextBox 6">
                <a:extLst>
                  <a:ext uri="{FF2B5EF4-FFF2-40B4-BE49-F238E27FC236}">
                    <a16:creationId xmlns:a16="http://schemas.microsoft.com/office/drawing/2014/main" id="{0AF2403F-DC3F-79ED-1348-0A6F0CF0AF76}"/>
                  </a:ext>
                </a:extLst>
              </p:cNvPr>
              <p:cNvSpPr txBox="1">
                <a:spLocks noRot="1" noChangeAspect="1" noMove="1" noResize="1" noEditPoints="1" noAdjustHandles="1" noChangeArrowheads="1" noChangeShapeType="1" noTextEdit="1"/>
              </p:cNvSpPr>
              <p:nvPr/>
            </p:nvSpPr>
            <p:spPr>
              <a:xfrm>
                <a:off x="1774862" y="2273774"/>
                <a:ext cx="5396744" cy="1046440"/>
              </a:xfrm>
              <a:prstGeom prst="rect">
                <a:avLst/>
              </a:prstGeom>
              <a:blipFill>
                <a:blip r:embed="rId5"/>
                <a:stretch>
                  <a:fillRect l="-113" t="-4651"/>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AA1DF4D1-5886-DD37-AF94-755A26CA6082}"/>
              </a:ext>
            </a:extLst>
          </p:cNvPr>
          <p:cNvSpPr txBox="1"/>
          <p:nvPr/>
        </p:nvSpPr>
        <p:spPr>
          <a:xfrm>
            <a:off x="7654687" y="6055716"/>
            <a:ext cx="3944073" cy="3693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Top 20 investors in mini grid companies </a:t>
            </a:r>
          </a:p>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by cumulative investment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474277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Debt and Equity Financing</a:t>
            </a:r>
          </a:p>
        </p:txBody>
      </p:sp>
      <p:sp>
        <p:nvSpPr>
          <p:cNvPr id="2" name="TextBox 1">
            <a:extLst>
              <a:ext uri="{FF2B5EF4-FFF2-40B4-BE49-F238E27FC236}">
                <a16:creationId xmlns:a16="http://schemas.microsoft.com/office/drawing/2014/main" id="{B0577386-F001-DC8E-0C24-414E72D3254D}"/>
              </a:ext>
            </a:extLst>
          </p:cNvPr>
          <p:cNvSpPr txBox="1"/>
          <p:nvPr/>
        </p:nvSpPr>
        <p:spPr>
          <a:xfrm>
            <a:off x="1700303" y="4775998"/>
            <a:ext cx="3944073"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Trends in debt and equity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2">
            <a:extLst>
              <a:ext uri="{FF2B5EF4-FFF2-40B4-BE49-F238E27FC236}">
                <a16:creationId xmlns:a16="http://schemas.microsoft.com/office/drawing/2014/main" id="{E619211B-091E-96CC-C280-6C2C6B64FA5C}"/>
              </a:ext>
            </a:extLst>
          </p:cNvPr>
          <p:cNvPicPr>
            <a:picLocks noChangeAspect="1"/>
          </p:cNvPicPr>
          <p:nvPr/>
        </p:nvPicPr>
        <p:blipFill>
          <a:blip r:embed="rId3"/>
          <a:stretch>
            <a:fillRect/>
          </a:stretch>
        </p:blipFill>
        <p:spPr>
          <a:xfrm>
            <a:off x="797889" y="2179482"/>
            <a:ext cx="5748903" cy="2499036"/>
          </a:xfrm>
          <a:prstGeom prst="rect">
            <a:avLst/>
          </a:prstGeom>
        </p:spPr>
      </p:pic>
      <p:sp>
        <p:nvSpPr>
          <p:cNvPr id="4" name="TextBox 3">
            <a:extLst>
              <a:ext uri="{FF2B5EF4-FFF2-40B4-BE49-F238E27FC236}">
                <a16:creationId xmlns:a16="http://schemas.microsoft.com/office/drawing/2014/main" id="{AE3BC7CD-EAD7-EE54-B80E-0023DFDC2EE6}"/>
              </a:ext>
            </a:extLst>
          </p:cNvPr>
          <p:cNvSpPr txBox="1"/>
          <p:nvPr/>
        </p:nvSpPr>
        <p:spPr>
          <a:xfrm>
            <a:off x="485821" y="1269964"/>
            <a:ext cx="11112939"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In sub-Saharan Africa, the mini-grid sector faces challenges such as </a:t>
            </a:r>
            <a:r>
              <a:rPr lang="en-GB" sz="1400" b="1" dirty="0">
                <a:latin typeface="Open Sans" panose="020B0606030504020204" pitchFamily="34" charset="0"/>
                <a:ea typeface="Open Sans" panose="020B0606030504020204" pitchFamily="34" charset="0"/>
                <a:cs typeface="Open Sans" panose="020B0606030504020204" pitchFamily="34" charset="0"/>
              </a:rPr>
              <a:t>high capital costs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market fragmentation</a:t>
            </a:r>
            <a:r>
              <a:rPr lang="en-GB" sz="1400" dirty="0">
                <a:latin typeface="Open Sans" panose="020B0606030504020204" pitchFamily="34" charset="0"/>
                <a:ea typeface="Open Sans" panose="020B0606030504020204" pitchFamily="34" charset="0"/>
                <a:cs typeface="Open Sans" panose="020B0606030504020204" pitchFamily="34" charset="0"/>
              </a:rPr>
              <a:t>. Recently, there’s been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notable shift in financing trends</a:t>
            </a:r>
            <a:r>
              <a:rPr lang="en-GB" sz="1400" dirty="0">
                <a:latin typeface="Open Sans" panose="020B0606030504020204" pitchFamily="34" charset="0"/>
                <a:ea typeface="Open Sans" panose="020B0606030504020204" pitchFamily="34" charset="0"/>
                <a:cs typeface="Open Sans" panose="020B0606030504020204" pitchFamily="34" charset="0"/>
              </a:rPr>
              <a:t>: a decrease in equity deals and an increase in debt financing. This trend suggests the </a:t>
            </a:r>
            <a:r>
              <a:rPr lang="en-GB" sz="1400" b="1" dirty="0">
                <a:latin typeface="Open Sans" panose="020B0606030504020204" pitchFamily="34" charset="0"/>
                <a:ea typeface="Open Sans" panose="020B0606030504020204" pitchFamily="34" charset="0"/>
                <a:cs typeface="Open Sans" panose="020B0606030504020204" pitchFamily="34" charset="0"/>
              </a:rPr>
              <a:t>industry's maturation</a:t>
            </a:r>
            <a:r>
              <a:rPr lang="en-GB" sz="1400" dirty="0">
                <a:latin typeface="Open Sans" panose="020B0606030504020204" pitchFamily="34" charset="0"/>
                <a:ea typeface="Open Sans" panose="020B0606030504020204" pitchFamily="34" charset="0"/>
                <a:cs typeface="Open Sans" panose="020B0606030504020204" pitchFamily="34" charset="0"/>
              </a:rPr>
              <a:t>, as more established companies with proven cash flows become less risky, attracting debt investors. </a:t>
            </a:r>
          </a:p>
        </p:txBody>
      </p:sp>
      <p:pic>
        <p:nvPicPr>
          <p:cNvPr id="5" name="Picture 2" descr="Feature Generic Outline Color icon">
            <a:extLst>
              <a:ext uri="{FF2B5EF4-FFF2-40B4-BE49-F238E27FC236}">
                <a16:creationId xmlns:a16="http://schemas.microsoft.com/office/drawing/2014/main" id="{27B3A161-7B53-6C93-2848-808E78445A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834" y="5296461"/>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4F45FAC-79B6-F897-91E8-DC88B9A0E31F}"/>
              </a:ext>
            </a:extLst>
          </p:cNvPr>
          <p:cNvSpPr txBox="1"/>
          <p:nvPr/>
        </p:nvSpPr>
        <p:spPr>
          <a:xfrm>
            <a:off x="1889419" y="5445884"/>
            <a:ext cx="6895586" cy="861774"/>
          </a:xfrm>
          <a:prstGeom prst="rect">
            <a:avLst/>
          </a:prstGeom>
          <a:noFill/>
        </p:spPr>
        <p:txBody>
          <a:bodyPr wrap="square" rtlCol="0">
            <a:spAutoFit/>
          </a:bodyPr>
          <a:lstStyle/>
          <a:p>
            <a:pPr algn="just"/>
            <a:r>
              <a:rPr lang="en-GB" b="1" dirty="0">
                <a:solidFill>
                  <a:srgbClr val="FFC000"/>
                </a:solidFill>
                <a:latin typeface="Open Sans" panose="020B0606030504020204" pitchFamily="34" charset="0"/>
                <a:ea typeface="Open Sans" panose="020B0606030504020204" pitchFamily="34" charset="0"/>
                <a:cs typeface="Open Sans" panose="020B0606030504020204" pitchFamily="34" charset="0"/>
              </a:rPr>
              <a:t>Built-In Advanced Feature in MicroGridsPy:</a:t>
            </a:r>
          </a:p>
          <a:p>
            <a:pPr algn="just"/>
            <a:r>
              <a:rPr lang="en-GB" sz="1600" dirty="0">
                <a:latin typeface="Open Sans" panose="020B0606030504020204" pitchFamily="34" charset="0"/>
                <a:ea typeface="Open Sans" panose="020B0606030504020204" pitchFamily="34" charset="0"/>
                <a:cs typeface="Open Sans" panose="020B0606030504020204" pitchFamily="34" charset="0"/>
              </a:rPr>
              <a:t>Weighted Average Cost of Capital (WACC) implementation, modelling debt and equity financing</a:t>
            </a:r>
            <a:endParaRPr lang="en-GB"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8" name="Connettore diritto 96">
            <a:extLst>
              <a:ext uri="{FF2B5EF4-FFF2-40B4-BE49-F238E27FC236}">
                <a16:creationId xmlns:a16="http://schemas.microsoft.com/office/drawing/2014/main" id="{C040F4DB-7075-5372-0FDD-0FB6C13CD5E7}"/>
              </a:ext>
            </a:extLst>
          </p:cNvPr>
          <p:cNvCxnSpPr>
            <a:cxnSpLocks/>
          </p:cNvCxnSpPr>
          <p:nvPr/>
        </p:nvCxnSpPr>
        <p:spPr>
          <a:xfrm flipH="1">
            <a:off x="1115384" y="5183891"/>
            <a:ext cx="984351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AFADFBE-816A-B1DC-793E-6B300E275E5C}"/>
              </a:ext>
            </a:extLst>
          </p:cNvPr>
          <p:cNvSpPr txBox="1"/>
          <p:nvPr/>
        </p:nvSpPr>
        <p:spPr>
          <a:xfrm>
            <a:off x="7014829" y="2350769"/>
            <a:ext cx="3944073" cy="2662267"/>
          </a:xfrm>
          <a:prstGeom prst="rect">
            <a:avLst/>
          </a:prstGeom>
          <a:noFill/>
        </p:spPr>
        <p:txBody>
          <a:bodyPr wrap="square" rtlCol="0">
            <a:spAutoFit/>
          </a:bodyPr>
          <a:lstStyle/>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Debt Financing</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Involves borrowing capital with the obligation of repayment at a high-interest rate, often unattractive due to high perceived risks in the mini-grid market.</a:t>
            </a:r>
          </a:p>
          <a:p>
            <a:pPr algn="just"/>
            <a:endParaRPr lang="en-US" sz="11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Equity Financing</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Involves investment from the developer’s own capital or project promoters and is characterized by high returns on investment due to the high-risk nature of mini-grid projects.</a:t>
            </a:r>
          </a:p>
          <a:p>
            <a:pPr algn="just"/>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72581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Electrification Planning Tools</a:t>
            </a:r>
          </a:p>
        </p:txBody>
      </p:sp>
      <p:sp>
        <p:nvSpPr>
          <p:cNvPr id="4" name="TextBox 3">
            <a:extLst>
              <a:ext uri="{FF2B5EF4-FFF2-40B4-BE49-F238E27FC236}">
                <a16:creationId xmlns:a16="http://schemas.microsoft.com/office/drawing/2014/main" id="{C84CE78D-5AC2-F389-A768-99159C2B4EC7}"/>
              </a:ext>
            </a:extLst>
          </p:cNvPr>
          <p:cNvSpPr txBox="1"/>
          <p:nvPr/>
        </p:nvSpPr>
        <p:spPr>
          <a:xfrm>
            <a:off x="485821" y="1459061"/>
            <a:ext cx="11112939"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Electrification planning tools are diverse and cater to different aspects of the process. They include </a:t>
            </a:r>
            <a:r>
              <a:rPr lang="en-GB" sz="1400" b="1" dirty="0">
                <a:latin typeface="Open Sans" panose="020B0606030504020204" pitchFamily="34" charset="0"/>
                <a:ea typeface="Open Sans" panose="020B0606030504020204" pitchFamily="34" charset="0"/>
                <a:cs typeface="Open Sans" panose="020B0606030504020204" pitchFamily="34" charset="0"/>
              </a:rPr>
              <a:t>web-based platforms</a:t>
            </a:r>
            <a:r>
              <a:rPr lang="en-GB" sz="1400" dirty="0">
                <a:latin typeface="Open Sans" panose="020B0606030504020204" pitchFamily="34" charset="0"/>
                <a:ea typeface="Open Sans" panose="020B0606030504020204" pitchFamily="34" charset="0"/>
                <a:cs typeface="Open Sans" panose="020B0606030504020204" pitchFamily="34" charset="0"/>
              </a:rPr>
              <a:t>, offering </a:t>
            </a:r>
            <a:r>
              <a:rPr lang="en-GB" sz="1400" b="1" dirty="0">
                <a:latin typeface="Open Sans" panose="020B0606030504020204" pitchFamily="34" charset="0"/>
                <a:ea typeface="Open Sans" panose="020B0606030504020204" pitchFamily="34" charset="0"/>
                <a:cs typeface="Open Sans" panose="020B0606030504020204" pitchFamily="34" charset="0"/>
              </a:rPr>
              <a:t>accessible data and analytics </a:t>
            </a:r>
            <a:r>
              <a:rPr lang="en-GB" sz="1400" dirty="0">
                <a:latin typeface="Open Sans" panose="020B0606030504020204" pitchFamily="34" charset="0"/>
                <a:ea typeface="Open Sans" panose="020B0606030504020204" pitchFamily="34" charset="0"/>
                <a:cs typeface="Open Sans" panose="020B0606030504020204" pitchFamily="34" charset="0"/>
              </a:rPr>
              <a:t>for a wide audience;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open-source computational models</a:t>
            </a:r>
            <a:r>
              <a:rPr lang="en-GB" sz="1400" dirty="0">
                <a:latin typeface="Open Sans" panose="020B0606030504020204" pitchFamily="34" charset="0"/>
                <a:ea typeface="Open Sans" panose="020B0606030504020204" pitchFamily="34" charset="0"/>
                <a:cs typeface="Open Sans" panose="020B0606030504020204" pitchFamily="34" charset="0"/>
              </a:rPr>
              <a:t>, providing </a:t>
            </a:r>
            <a:r>
              <a:rPr lang="en-GB" sz="1400" b="1" dirty="0">
                <a:latin typeface="Open Sans" panose="020B0606030504020204" pitchFamily="34" charset="0"/>
                <a:ea typeface="Open Sans" panose="020B0606030504020204" pitchFamily="34" charset="0"/>
                <a:cs typeface="Open Sans" panose="020B0606030504020204" pitchFamily="34" charset="0"/>
              </a:rPr>
              <a:t>detailed technical analysis </a:t>
            </a:r>
            <a:r>
              <a:rPr lang="en-GB" sz="1400" dirty="0">
                <a:latin typeface="Open Sans" panose="020B0606030504020204" pitchFamily="34" charset="0"/>
                <a:ea typeface="Open Sans" panose="020B0606030504020204" pitchFamily="34" charset="0"/>
                <a:cs typeface="Open Sans" panose="020B0606030504020204" pitchFamily="34" charset="0"/>
              </a:rPr>
              <a:t>for </a:t>
            </a:r>
            <a:r>
              <a:rPr lang="en-GB" sz="1400" b="1" dirty="0">
                <a:latin typeface="Open Sans" panose="020B0606030504020204" pitchFamily="34" charset="0"/>
                <a:ea typeface="Open Sans" panose="020B0606030504020204" pitchFamily="34" charset="0"/>
                <a:cs typeface="Open Sans" panose="020B0606030504020204" pitchFamily="34" charset="0"/>
              </a:rPr>
              <a:t>in-depth research</a:t>
            </a:r>
            <a:r>
              <a:rPr lang="en-GB" sz="1400" dirty="0">
                <a:latin typeface="Open Sans" panose="020B0606030504020204" pitchFamily="34" charset="0"/>
                <a:ea typeface="Open Sans" panose="020B0606030504020204" pitchFamily="34" charset="0"/>
                <a:cs typeface="Open Sans" panose="020B0606030504020204" pitchFamily="34" charset="0"/>
              </a:rPr>
              <a:t>; and commercial decision support tools, delivering proprietary, professional-grade solutions for the energy sector.</a:t>
            </a:r>
          </a:p>
        </p:txBody>
      </p:sp>
      <p:sp>
        <p:nvSpPr>
          <p:cNvPr id="5" name="TextBox 4">
            <a:extLst>
              <a:ext uri="{FF2B5EF4-FFF2-40B4-BE49-F238E27FC236}">
                <a16:creationId xmlns:a16="http://schemas.microsoft.com/office/drawing/2014/main" id="{74784B0F-3A9A-7590-494E-1B9B8E061972}"/>
              </a:ext>
            </a:extLst>
          </p:cNvPr>
          <p:cNvSpPr txBox="1"/>
          <p:nvPr/>
        </p:nvSpPr>
        <p:spPr>
          <a:xfrm>
            <a:off x="496754" y="2668212"/>
            <a:ext cx="7272487" cy="3493264"/>
          </a:xfrm>
          <a:prstGeom prst="rect">
            <a:avLst/>
          </a:prstGeom>
          <a:noFill/>
        </p:spPr>
        <p:txBody>
          <a:bodyPr wrap="square" rtlCol="0">
            <a:spAutoFit/>
          </a:bodyPr>
          <a:lstStyle/>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Web-Based Platform</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Interactive, user-friendly online platforms that provide access to data, analytics, and simulations for electrification planning. They are designed to be accessible to a wide range of users, from policymakers to project developers.</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endParaRPr lang="en-US" sz="11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Open-Source Computational Models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More technical tools, often requiring specialized knowledge, that use algorithms and simulations to analyse electrification scenarios, costs, and impacts. They are typically used for in-depth analysis and research.</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Commercial Models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Proprietary tools developed by companies, offering specialized services and features for electrification planning. They often include customer support and are tailored for professional use in the energy sector.</a:t>
            </a:r>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6">
            <a:extLst>
              <a:ext uri="{FF2B5EF4-FFF2-40B4-BE49-F238E27FC236}">
                <a16:creationId xmlns:a16="http://schemas.microsoft.com/office/drawing/2014/main" id="{A2C23139-B80F-D25A-464D-A68CA004FB3F}"/>
              </a:ext>
            </a:extLst>
          </p:cNvPr>
          <p:cNvPicPr>
            <a:picLocks noChangeAspect="1"/>
          </p:cNvPicPr>
          <p:nvPr/>
        </p:nvPicPr>
        <p:blipFill>
          <a:blip r:embed="rId3"/>
          <a:stretch>
            <a:fillRect/>
          </a:stretch>
        </p:blipFill>
        <p:spPr>
          <a:xfrm>
            <a:off x="7920163" y="2620771"/>
            <a:ext cx="2690093" cy="586791"/>
          </a:xfrm>
          <a:prstGeom prst="rect">
            <a:avLst/>
          </a:prstGeom>
        </p:spPr>
      </p:pic>
      <p:pic>
        <p:nvPicPr>
          <p:cNvPr id="8" name="Picture 7">
            <a:extLst>
              <a:ext uri="{FF2B5EF4-FFF2-40B4-BE49-F238E27FC236}">
                <a16:creationId xmlns:a16="http://schemas.microsoft.com/office/drawing/2014/main" id="{2E92F2B4-0076-96F8-BE77-D388E48E9EE1}"/>
              </a:ext>
            </a:extLst>
          </p:cNvPr>
          <p:cNvPicPr>
            <a:picLocks noChangeAspect="1"/>
          </p:cNvPicPr>
          <p:nvPr/>
        </p:nvPicPr>
        <p:blipFill>
          <a:blip r:embed="rId4"/>
          <a:stretch>
            <a:fillRect/>
          </a:stretch>
        </p:blipFill>
        <p:spPr>
          <a:xfrm>
            <a:off x="9195021" y="3086666"/>
            <a:ext cx="2403739" cy="507622"/>
          </a:xfrm>
          <a:prstGeom prst="rect">
            <a:avLst/>
          </a:prstGeom>
        </p:spPr>
      </p:pic>
      <p:pic>
        <p:nvPicPr>
          <p:cNvPr id="9" name="Picture 2" descr="ONSSET">
            <a:extLst>
              <a:ext uri="{FF2B5EF4-FFF2-40B4-BE49-F238E27FC236}">
                <a16:creationId xmlns:a16="http://schemas.microsoft.com/office/drawing/2014/main" id="{3101DC5C-AE95-2B2B-D37C-C0F737C882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0163" y="3838633"/>
            <a:ext cx="2162175"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AAD1806-A609-1FC1-3E96-E9A713B2ED60}"/>
              </a:ext>
            </a:extLst>
          </p:cNvPr>
          <p:cNvPicPr>
            <a:picLocks noChangeAspect="1"/>
          </p:cNvPicPr>
          <p:nvPr/>
        </p:nvPicPr>
        <p:blipFill>
          <a:blip r:embed="rId6"/>
          <a:stretch>
            <a:fillRect/>
          </a:stretch>
        </p:blipFill>
        <p:spPr>
          <a:xfrm>
            <a:off x="8107951" y="5231568"/>
            <a:ext cx="1786598" cy="666462"/>
          </a:xfrm>
          <a:prstGeom prst="rect">
            <a:avLst/>
          </a:prstGeom>
        </p:spPr>
      </p:pic>
      <p:pic>
        <p:nvPicPr>
          <p:cNvPr id="11" name="Immagine 49" descr="Immagine che contiene disegnando&#10;&#10;Descrizione generata automaticamente">
            <a:extLst>
              <a:ext uri="{FF2B5EF4-FFF2-40B4-BE49-F238E27FC236}">
                <a16:creationId xmlns:a16="http://schemas.microsoft.com/office/drawing/2014/main" id="{CA19A680-6372-0869-C29B-51F4138AC8D1}"/>
              </a:ext>
            </a:extLst>
          </p:cNvPr>
          <p:cNvPicPr>
            <a:picLocks noChangeAspect="1"/>
          </p:cNvPicPr>
          <p:nvPr/>
        </p:nvPicPr>
        <p:blipFill>
          <a:blip r:embed="rId7"/>
          <a:stretch>
            <a:fillRect/>
          </a:stretch>
        </p:blipFill>
        <p:spPr>
          <a:xfrm>
            <a:off x="9832672" y="3975522"/>
            <a:ext cx="1179615" cy="413556"/>
          </a:xfrm>
          <a:prstGeom prst="rect">
            <a:avLst/>
          </a:prstGeom>
        </p:spPr>
      </p:pic>
      <p:pic>
        <p:nvPicPr>
          <p:cNvPr id="12" name="Picture 11" descr="Graphical user interface, application, Teams&#10;&#10;Description automatically generated">
            <a:extLst>
              <a:ext uri="{FF2B5EF4-FFF2-40B4-BE49-F238E27FC236}">
                <a16:creationId xmlns:a16="http://schemas.microsoft.com/office/drawing/2014/main" id="{21577EE5-3596-B7C7-CAB9-14F9A3AA730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25366" y="4426491"/>
            <a:ext cx="1607894" cy="344418"/>
          </a:xfrm>
          <a:prstGeom prst="rect">
            <a:avLst/>
          </a:prstGeom>
        </p:spPr>
      </p:pic>
      <p:pic>
        <p:nvPicPr>
          <p:cNvPr id="13" name="Picture 12">
            <a:extLst>
              <a:ext uri="{FF2B5EF4-FFF2-40B4-BE49-F238E27FC236}">
                <a16:creationId xmlns:a16="http://schemas.microsoft.com/office/drawing/2014/main" id="{F02726C0-9EBD-8ECD-3538-80E5D8F175DD}"/>
              </a:ext>
            </a:extLst>
          </p:cNvPr>
          <p:cNvPicPr>
            <a:picLocks noChangeAspect="1"/>
          </p:cNvPicPr>
          <p:nvPr/>
        </p:nvPicPr>
        <p:blipFill rotWithShape="1">
          <a:blip r:embed="rId9"/>
          <a:srcRect l="11997" t="25965" r="10902" b="24561"/>
          <a:stretch/>
        </p:blipFill>
        <p:spPr>
          <a:xfrm>
            <a:off x="10384008" y="4195843"/>
            <a:ext cx="973887" cy="574469"/>
          </a:xfrm>
          <a:prstGeom prst="rect">
            <a:avLst/>
          </a:prstGeom>
        </p:spPr>
      </p:pic>
      <p:pic>
        <p:nvPicPr>
          <p:cNvPr id="14" name="Picture 13">
            <a:extLst>
              <a:ext uri="{FF2B5EF4-FFF2-40B4-BE49-F238E27FC236}">
                <a16:creationId xmlns:a16="http://schemas.microsoft.com/office/drawing/2014/main" id="{4C8763A3-C614-A2C6-0AD1-6DBF6F22A20A}"/>
              </a:ext>
            </a:extLst>
          </p:cNvPr>
          <p:cNvPicPr>
            <a:picLocks noChangeAspect="1"/>
          </p:cNvPicPr>
          <p:nvPr/>
        </p:nvPicPr>
        <p:blipFill>
          <a:blip r:embed="rId10"/>
          <a:stretch>
            <a:fillRect/>
          </a:stretch>
        </p:blipFill>
        <p:spPr>
          <a:xfrm>
            <a:off x="10087372" y="5086060"/>
            <a:ext cx="1615580" cy="586791"/>
          </a:xfrm>
          <a:prstGeom prst="rect">
            <a:avLst/>
          </a:prstGeom>
        </p:spPr>
      </p:pic>
      <p:pic>
        <p:nvPicPr>
          <p:cNvPr id="15" name="Picture 14">
            <a:extLst>
              <a:ext uri="{FF2B5EF4-FFF2-40B4-BE49-F238E27FC236}">
                <a16:creationId xmlns:a16="http://schemas.microsoft.com/office/drawing/2014/main" id="{25CA591F-F167-55CC-53A1-C914F61969D1}"/>
              </a:ext>
            </a:extLst>
          </p:cNvPr>
          <p:cNvPicPr>
            <a:picLocks noChangeAspect="1"/>
          </p:cNvPicPr>
          <p:nvPr/>
        </p:nvPicPr>
        <p:blipFill>
          <a:blip r:embed="rId11"/>
          <a:stretch>
            <a:fillRect/>
          </a:stretch>
        </p:blipFill>
        <p:spPr>
          <a:xfrm>
            <a:off x="9833347" y="5889838"/>
            <a:ext cx="726253" cy="716821"/>
          </a:xfrm>
          <a:prstGeom prst="rect">
            <a:avLst/>
          </a:prstGeom>
        </p:spPr>
      </p:pic>
    </p:spTree>
    <p:extLst>
      <p:ext uri="{BB962C8B-B14F-4D97-AF65-F5344CB8AC3E}">
        <p14:creationId xmlns:p14="http://schemas.microsoft.com/office/powerpoint/2010/main" val="1585980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Open Sans"/>
              </a:rPr>
              <a:t>[1] </a:t>
            </a:r>
            <a:r>
              <a:rPr lang="en-GB" sz="2000" dirty="0" err="1">
                <a:latin typeface="Open Sans"/>
              </a:rPr>
              <a:t>Korkovelos</a:t>
            </a:r>
            <a:r>
              <a:rPr lang="en-GB" sz="2000" dirty="0">
                <a:latin typeface="Open Sans"/>
              </a:rPr>
              <a:t> et al., A Retrospective Analysis of Energy Access with a Focus on the Role of Mini-Grids. Sustainability 2020. https://doi.org/10.3390/su12051793 </a:t>
            </a:r>
          </a:p>
          <a:p>
            <a:r>
              <a:rPr lang="en-GB" sz="2000" dirty="0">
                <a:latin typeface="Open Sans"/>
              </a:rPr>
              <a:t>[2] ESMAP, MINI GRIDS FOR HALF A BILLION PEOPLE, Market Outlook and Handbook for Decision Makers. 2022</a:t>
            </a:r>
          </a:p>
          <a:p>
            <a:r>
              <a:rPr lang="en-GB" sz="2000" dirty="0">
                <a:latin typeface="Open Sans"/>
              </a:rPr>
              <a:t>[3] Minigrid Partnership, State of the Global Mini-grids Market Report. 2020</a:t>
            </a: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6488094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2.xml><?xml version="1.0" encoding="utf-8"?>
<ds:datastoreItem xmlns:ds="http://schemas.openxmlformats.org/officeDocument/2006/customXml" ds:itemID="{5BCC0B05-1099-49A3-92F2-6E335AABB1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01843A7-3A5B-459A-A4E8-88BC723CFFA5}">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docProps/app.xml><?xml version="1.0" encoding="utf-8"?>
<Properties xmlns="http://schemas.openxmlformats.org/officeDocument/2006/extended-properties" xmlns:vt="http://schemas.openxmlformats.org/officeDocument/2006/docPropsVTypes">
  <TotalTime>68</TotalTime>
  <Words>3133</Words>
  <Application>Microsoft Office PowerPoint</Application>
  <PresentationFormat>Widescreen</PresentationFormat>
  <Paragraphs>184</Paragraphs>
  <Slides>15</Slides>
  <Notes>13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Thème Office</vt:lpstr>
      <vt:lpstr>Off-Grid Energy Systems Modelling with MicroGridsPy</vt:lpstr>
      <vt:lpstr>Lesson 2: Contents</vt:lpstr>
      <vt:lpstr>Lesson 2: Learning Outcomes</vt:lpstr>
      <vt:lpstr>Historical context of mini-grids</vt:lpstr>
      <vt:lpstr>Third-Generation Hybrid Mini-Grid</vt:lpstr>
      <vt:lpstr>Mini-grids Market Status</vt:lpstr>
      <vt:lpstr>Mini-grids Addressable Market</vt:lpstr>
      <vt:lpstr>Mini-grids Market Projections</vt:lpstr>
      <vt:lpstr>Mini-grids Costs </vt:lpstr>
      <vt:lpstr>Mini-grids Technologies Trends</vt:lpstr>
      <vt:lpstr>Mini-grids Technologies Trends</vt:lpstr>
      <vt:lpstr>Financing Solar Mini-Grid</vt:lpstr>
      <vt:lpstr>Debt and Equity Financing</vt:lpstr>
      <vt:lpstr>Electrification Planning Tools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30</cp:revision>
  <dcterms:created xsi:type="dcterms:W3CDTF">2021-01-28T08:37:55Z</dcterms:created>
  <dcterms:modified xsi:type="dcterms:W3CDTF">2024-09-29T16:04:48Z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