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65" r:id="rId6"/>
    <p:sldId id="273" r:id="rId7"/>
    <p:sldId id="260" r:id="rId8"/>
    <p:sldId id="266" r:id="rId9"/>
    <p:sldId id="267" r:id="rId10"/>
    <p:sldId id="268" r:id="rId11"/>
    <p:sldId id="270" r:id="rId12"/>
    <p:sldId id="269" r:id="rId13"/>
    <p:sldId id="271" r:id="rId14"/>
    <p:sldId id="272"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D41BEC-B7BD-9209-602D-9DE035A5273B}" name="Leslie Ashburner" initials="LA" userId="S::t0047643_wf.uct.ac.za#ext#@lgi-consulting.com::8fa168fa-bb7a-460e-95bd-faa1475d6c09"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8A6463-140B-43F6-D3B5-EA3CE733A276}" v="3" dt="2024-09-24T08:55:19.1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079" autoAdjust="0"/>
  </p:normalViewPr>
  <p:slideViewPr>
    <p:cSldViewPr snapToGrid="0">
      <p:cViewPr varScale="1">
        <p:scale>
          <a:sx n="65" d="100"/>
          <a:sy n="65" d="100"/>
        </p:scale>
        <p:origin x="1330" y="43"/>
      </p:cViewPr>
      <p:guideLst/>
    </p:cSldViewPr>
  </p:slideViewPr>
  <p:notesTextViewPr>
    <p:cViewPr>
      <p:scale>
        <a:sx n="1" d="1"/>
        <a:sy n="1" d="1"/>
      </p:scale>
      <p:origin x="0" y="-288"/>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229A182A-739A-B44A-963A-564146ACA574}"/>
    <pc:docChg chg="modSld">
      <pc:chgData name="Leslie Ashburner" userId="S::t0047643_wf.uct.ac.za#ext#@lgi-consulting.com::8fa168fa-bb7a-460e-95bd-faa1475d6c09" providerId="AD" clId="Web-{229A182A-739A-B44A-963A-564146ACA574}" dt="2024-07-26T17:20:38.960" v="13" actId="20577"/>
      <pc:docMkLst>
        <pc:docMk/>
      </pc:docMkLst>
      <pc:sldChg chg="addSp delSp modSp">
        <pc:chgData name="Leslie Ashburner" userId="S::t0047643_wf.uct.ac.za#ext#@lgi-consulting.com::8fa168fa-bb7a-460e-95bd-faa1475d6c09" providerId="AD" clId="Web-{229A182A-739A-B44A-963A-564146ACA574}" dt="2024-07-26T17:20:38.960" v="13" actId="20577"/>
        <pc:sldMkLst>
          <pc:docMk/>
          <pc:sldMk cId="454072129" sldId="256"/>
        </pc:sldMkLst>
        <pc:spChg chg="mod">
          <ac:chgData name="Leslie Ashburner" userId="S::t0047643_wf.uct.ac.za#ext#@lgi-consulting.com::8fa168fa-bb7a-460e-95bd-faa1475d6c09" providerId="AD" clId="Web-{229A182A-739A-B44A-963A-564146ACA574}" dt="2024-07-26T17:20:38.960" v="13" actId="20577"/>
          <ac:spMkLst>
            <pc:docMk/>
            <pc:sldMk cId="454072129" sldId="256"/>
            <ac:spMk id="3" creationId="{FBE6075A-4F1E-412D-8530-A622D0799CD7}"/>
          </ac:spMkLst>
        </pc:spChg>
        <pc:picChg chg="del">
          <ac:chgData name="Leslie Ashburner" userId="S::t0047643_wf.uct.ac.za#ext#@lgi-consulting.com::8fa168fa-bb7a-460e-95bd-faa1475d6c09" providerId="AD" clId="Web-{229A182A-739A-B44A-963A-564146ACA574}" dt="2024-07-26T17:20:36.741" v="0"/>
          <ac:picMkLst>
            <pc:docMk/>
            <pc:sldMk cId="454072129" sldId="256"/>
            <ac:picMk id="4" creationId="{2CE084A8-483C-5698-2A80-9FECA3A202D9}"/>
          </ac:picMkLst>
        </pc:picChg>
        <pc:picChg chg="add mod">
          <ac:chgData name="Leslie Ashburner" userId="S::t0047643_wf.uct.ac.za#ext#@lgi-consulting.com::8fa168fa-bb7a-460e-95bd-faa1475d6c09" providerId="AD" clId="Web-{229A182A-739A-B44A-963A-564146ACA574}" dt="2024-07-26T17:20:38.522" v="3" actId="1076"/>
          <ac:picMkLst>
            <pc:docMk/>
            <pc:sldMk cId="454072129" sldId="256"/>
            <ac:picMk id="5" creationId="{69DFD1E9-6D36-E631-7F3A-F930928EAB0C}"/>
          </ac:picMkLst>
        </pc:picChg>
      </pc:sldChg>
    </pc:docChg>
  </pc:docChgLst>
  <pc:docChgLst>
    <pc:chgData name="Leslie Ashburner" userId="S::t0047643_wf.uct.ac.za#ext#@lgi-consulting.com::8fa168fa-bb7a-460e-95bd-faa1475d6c09" providerId="AD" clId="Web-{828A6463-140B-43F6-D3B5-EA3CE733A276}"/>
    <pc:docChg chg="modSld">
      <pc:chgData name="Leslie Ashburner" userId="S::t0047643_wf.uct.ac.za#ext#@lgi-consulting.com::8fa168fa-bb7a-460e-95bd-faa1475d6c09" providerId="AD" clId="Web-{828A6463-140B-43F6-D3B5-EA3CE733A276}" dt="2024-09-24T08:55:19.187" v="2" actId="1076"/>
      <pc:docMkLst>
        <pc:docMk/>
      </pc:docMkLst>
      <pc:sldChg chg="addSp delSp modSp">
        <pc:chgData name="Leslie Ashburner" userId="S::t0047643_wf.uct.ac.za#ext#@lgi-consulting.com::8fa168fa-bb7a-460e-95bd-faa1475d6c09" providerId="AD" clId="Web-{828A6463-140B-43F6-D3B5-EA3CE733A276}" dt="2024-09-24T08:55:19.187" v="2" actId="1076"/>
        <pc:sldMkLst>
          <pc:docMk/>
          <pc:sldMk cId="454072129" sldId="256"/>
        </pc:sldMkLst>
        <pc:picChg chg="add mod">
          <ac:chgData name="Leslie Ashburner" userId="S::t0047643_wf.uct.ac.za#ext#@lgi-consulting.com::8fa168fa-bb7a-460e-95bd-faa1475d6c09" providerId="AD" clId="Web-{828A6463-140B-43F6-D3B5-EA3CE733A276}" dt="2024-09-24T08:55:19.187" v="2" actId="1076"/>
          <ac:picMkLst>
            <pc:docMk/>
            <pc:sldMk cId="454072129" sldId="256"/>
            <ac:picMk id="4" creationId="{F77DBF8B-787D-3B06-9E18-A7102ECF89FF}"/>
          </ac:picMkLst>
        </pc:picChg>
        <pc:picChg chg="del">
          <ac:chgData name="Leslie Ashburner" userId="S::t0047643_wf.uct.ac.za#ext#@lgi-consulting.com::8fa168fa-bb7a-460e-95bd-faa1475d6c09" providerId="AD" clId="Web-{828A6463-140B-43F6-D3B5-EA3CE733A276}" dt="2024-09-24T08:55:17.874" v="1"/>
          <ac:picMkLst>
            <pc:docMk/>
            <pc:sldMk cId="454072129" sldId="256"/>
            <ac:picMk id="5" creationId="{69DFD1E9-6D36-E631-7F3A-F930928EAB0C}"/>
          </ac:picMkLst>
        </pc:picChg>
      </pc:sldChg>
    </pc:docChg>
  </pc:docChgLst>
  <pc:docChgLst>
    <pc:chgData name="Leslie Ashburner" userId="S::t0047643_wf.uct.ac.za#ext#@lgi-consulting.com::8fa168fa-bb7a-460e-95bd-faa1475d6c09" providerId="AD" clId="Web-{92BFAC4A-98A1-F42B-CDBD-906180EBC8EB}"/>
    <pc:docChg chg="mod addSld delSld modSld">
      <pc:chgData name="Leslie Ashburner" userId="S::t0047643_wf.uct.ac.za#ext#@lgi-consulting.com::8fa168fa-bb7a-460e-95bd-faa1475d6c09" providerId="AD" clId="Web-{92BFAC4A-98A1-F42B-CDBD-906180EBC8EB}" dt="2024-07-26T11:55:23.553" v="67"/>
      <pc:docMkLst>
        <pc:docMk/>
      </pc:docMkLst>
      <pc:sldChg chg="addSp modSp">
        <pc:chgData name="Leslie Ashburner" userId="S::t0047643_wf.uct.ac.za#ext#@lgi-consulting.com::8fa168fa-bb7a-460e-95bd-faa1475d6c09" providerId="AD" clId="Web-{92BFAC4A-98A1-F42B-CDBD-906180EBC8EB}" dt="2024-07-26T11:48:50.684" v="25" actId="20577"/>
        <pc:sldMkLst>
          <pc:docMk/>
          <pc:sldMk cId="454072129" sldId="256"/>
        </pc:sldMkLst>
        <pc:spChg chg="mod">
          <ac:chgData name="Leslie Ashburner" userId="S::t0047643_wf.uct.ac.za#ext#@lgi-consulting.com::8fa168fa-bb7a-460e-95bd-faa1475d6c09" providerId="AD" clId="Web-{92BFAC4A-98A1-F42B-CDBD-906180EBC8EB}" dt="2024-07-26T11:47:44.589" v="3" actId="1076"/>
          <ac:spMkLst>
            <pc:docMk/>
            <pc:sldMk cId="454072129" sldId="256"/>
            <ac:spMk id="2" creationId="{9D8E8118-E6DE-4F0E-B3DE-9C40D3D90565}"/>
          </ac:spMkLst>
        </pc:spChg>
        <pc:spChg chg="mod">
          <ac:chgData name="Leslie Ashburner" userId="S::t0047643_wf.uct.ac.za#ext#@lgi-consulting.com::8fa168fa-bb7a-460e-95bd-faa1475d6c09" providerId="AD" clId="Web-{92BFAC4A-98A1-F42B-CDBD-906180EBC8EB}" dt="2024-07-26T11:48:50.684" v="25" actId="20577"/>
          <ac:spMkLst>
            <pc:docMk/>
            <pc:sldMk cId="454072129" sldId="256"/>
            <ac:spMk id="3" creationId="{FBE6075A-4F1E-412D-8530-A622D0799CD7}"/>
          </ac:spMkLst>
        </pc:spChg>
        <pc:picChg chg="add mod">
          <ac:chgData name="Leslie Ashburner" userId="S::t0047643_wf.uct.ac.za#ext#@lgi-consulting.com::8fa168fa-bb7a-460e-95bd-faa1475d6c09" providerId="AD" clId="Web-{92BFAC4A-98A1-F42B-CDBD-906180EBC8EB}" dt="2024-07-26T11:47:44.777" v="5" actId="1076"/>
          <ac:picMkLst>
            <pc:docMk/>
            <pc:sldMk cId="454072129" sldId="256"/>
            <ac:picMk id="4" creationId="{2CE084A8-483C-5698-2A80-9FECA3A202D9}"/>
          </ac:picMkLst>
        </pc:picChg>
      </pc:sldChg>
      <pc:sldChg chg="del">
        <pc:chgData name="Leslie Ashburner" userId="S::t0047643_wf.uct.ac.za#ext#@lgi-consulting.com::8fa168fa-bb7a-460e-95bd-faa1475d6c09" providerId="AD" clId="Web-{92BFAC4A-98A1-F42B-CDBD-906180EBC8EB}" dt="2024-07-26T11:48:27.481" v="17"/>
        <pc:sldMkLst>
          <pc:docMk/>
          <pc:sldMk cId="88915173" sldId="257"/>
        </pc:sldMkLst>
      </pc:sldChg>
      <pc:sldChg chg="del">
        <pc:chgData name="Leslie Ashburner" userId="S::t0047643_wf.uct.ac.za#ext#@lgi-consulting.com::8fa168fa-bb7a-460e-95bd-faa1475d6c09" providerId="AD" clId="Web-{92BFAC4A-98A1-F42B-CDBD-906180EBC8EB}" dt="2024-07-26T11:55:23.553" v="67"/>
        <pc:sldMkLst>
          <pc:docMk/>
          <pc:sldMk cId="3862592627" sldId="263"/>
        </pc:sldMkLst>
      </pc:sldChg>
      <pc:sldChg chg="modSp">
        <pc:chgData name="Leslie Ashburner" userId="S::t0047643_wf.uct.ac.za#ext#@lgi-consulting.com::8fa168fa-bb7a-460e-95bd-faa1475d6c09" providerId="AD" clId="Web-{92BFAC4A-98A1-F42B-CDBD-906180EBC8EB}" dt="2024-07-26T11:51:29.360" v="45" actId="14100"/>
        <pc:sldMkLst>
          <pc:docMk/>
          <pc:sldMk cId="2787752391" sldId="265"/>
        </pc:sldMkLst>
        <pc:spChg chg="mod">
          <ac:chgData name="Leslie Ashburner" userId="S::t0047643_wf.uct.ac.za#ext#@lgi-consulting.com::8fa168fa-bb7a-460e-95bd-faa1475d6c09" providerId="AD" clId="Web-{92BFAC4A-98A1-F42B-CDBD-906180EBC8EB}" dt="2024-07-26T11:51:29.360" v="45" actId="14100"/>
          <ac:spMkLst>
            <pc:docMk/>
            <pc:sldMk cId="2787752391" sldId="265"/>
            <ac:spMk id="2" creationId="{AAAC0BBF-DA26-03BC-F526-B027FE2A65BE}"/>
          </ac:spMkLst>
        </pc:spChg>
        <pc:spChg chg="mod">
          <ac:chgData name="Leslie Ashburner" userId="S::t0047643_wf.uct.ac.za#ext#@lgi-consulting.com::8fa168fa-bb7a-460e-95bd-faa1475d6c09" providerId="AD" clId="Web-{92BFAC4A-98A1-F42B-CDBD-906180EBC8EB}" dt="2024-07-26T11:49:17.419" v="29" actId="20577"/>
          <ac:spMkLst>
            <pc:docMk/>
            <pc:sldMk cId="2787752391" sldId="265"/>
            <ac:spMk id="3" creationId="{72D73030-159C-48B1-94A9-A7A68895D5FF}"/>
          </ac:spMkLst>
        </pc:spChg>
      </pc:sldChg>
      <pc:sldChg chg="modSp add replId addCm delCm">
        <pc:chgData name="Leslie Ashburner" userId="S::t0047643_wf.uct.ac.za#ext#@lgi-consulting.com::8fa168fa-bb7a-460e-95bd-faa1475d6c09" providerId="AD" clId="Web-{92BFAC4A-98A1-F42B-CDBD-906180EBC8EB}" dt="2024-07-26T11:55:19.756" v="66" actId="20577"/>
        <pc:sldMkLst>
          <pc:docMk/>
          <pc:sldMk cId="1493404543" sldId="273"/>
        </pc:sldMkLst>
        <pc:spChg chg="mod">
          <ac:chgData name="Leslie Ashburner" userId="S::t0047643_wf.uct.ac.za#ext#@lgi-consulting.com::8fa168fa-bb7a-460e-95bd-faa1475d6c09" providerId="AD" clId="Web-{92BFAC4A-98A1-F42B-CDBD-906180EBC8EB}" dt="2024-07-26T11:55:19.756" v="66" actId="20577"/>
          <ac:spMkLst>
            <pc:docMk/>
            <pc:sldMk cId="1493404543" sldId="273"/>
            <ac:spMk id="2" creationId="{AAAC0BBF-DA26-03BC-F526-B027FE2A65BE}"/>
          </ac:spMkLst>
        </pc:spChg>
        <pc:extLst>
          <p:ext xmlns:p="http://schemas.openxmlformats.org/presentationml/2006/main" uri="{D6D511B9-2390-475A-947B-AFAB55BFBCF1}">
            <pc226:cmChg xmlns:pc226="http://schemas.microsoft.com/office/powerpoint/2022/06/main/command" chg="add del">
              <pc226:chgData name="Leslie Ashburner" userId="S::t0047643_wf.uct.ac.za#ext#@lgi-consulting.com::8fa168fa-bb7a-460e-95bd-faa1475d6c09" providerId="AD" clId="Web-{92BFAC4A-98A1-F42B-CDBD-906180EBC8EB}" dt="2024-07-26T11:51:05.703" v="44"/>
              <pc2:cmMkLst xmlns:pc2="http://schemas.microsoft.com/office/powerpoint/2019/9/main/command">
                <pc:docMk/>
                <pc:sldMk cId="1493404543" sldId="273"/>
                <pc2:cmMk id="{6B528A6F-01ED-4A43-A4C5-D6AA0DBA3060}"/>
              </pc2:cmMkLst>
            </pc226:cmChg>
          </p:ext>
        </pc:ext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you will learn how to characterize renewable generation technologies and storage systems in MicroGridsPy, including inputting electricity output time series, efficiency, costs, and emissions. You'll also understand the mathematical formulations for investment and operational costs, and navigate the MicroGridsPy interface to update parameters for renewable sources and storage systems.</a:t>
            </a:r>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you will learn how to characterize renewable generation technologies and storage systems in MicroGridsPy, including inputting electricity output time series, efficiency, costs, and emissions. You'll also understand the mathematical formulations for investment and operational costs, and navigate the MicroGridsPy interface to update parameters for renewable sources and storage systems.</a:t>
            </a:r>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110647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Technology characterization in MicroGridsPy encompasses the </a:t>
            </a:r>
            <a:r>
              <a:rPr lang="en-GB" dirty="0" err="1"/>
              <a:t>modeling</a:t>
            </a:r>
            <a:r>
              <a:rPr lang="en-GB" dirty="0"/>
              <a:t> of renewable sources, energy storage, and backup systems, each defined by specific parameters to ensure precise operational and economic profiles. In particular:</a:t>
            </a:r>
          </a:p>
          <a:p>
            <a:r>
              <a:rPr lang="en-GB" b="1" dirty="0"/>
              <a:t>- Renewable Generation Technologies</a:t>
            </a:r>
            <a:r>
              <a:rPr lang="en-GB" dirty="0"/>
              <a:t>: Any renewable generation technologies can be accurately </a:t>
            </a:r>
            <a:r>
              <a:rPr lang="en-GB" dirty="0" err="1"/>
              <a:t>modeled</a:t>
            </a:r>
            <a:r>
              <a:rPr lang="en-GB" dirty="0"/>
              <a:t> by inputting their electricity output time series and basic parameters like efficiency, costs, and emissions. For solar and wind resources, integrated estimation features streamline the process.</a:t>
            </a:r>
          </a:p>
          <a:p>
            <a:r>
              <a:rPr lang="en-GB" b="1" dirty="0"/>
              <a:t>- Storage System</a:t>
            </a:r>
            <a:r>
              <a:rPr lang="en-GB" dirty="0"/>
              <a:t>: MicroGridsPy models energy storage using a singular battery type, incorporating parameters for costs, efficiencies, discharge depth, cycle life, and charge times to simulate its operational and financial impact within the mini-grid system.</a:t>
            </a:r>
          </a:p>
          <a:p>
            <a:r>
              <a:rPr lang="en-GB" b="1" dirty="0"/>
              <a:t>- Backup System</a:t>
            </a:r>
            <a:r>
              <a:rPr lang="en-GB" dirty="0"/>
              <a:t>: MicroGridsPy enables the </a:t>
            </a:r>
            <a:r>
              <a:rPr lang="en-GB" dirty="0" err="1"/>
              <a:t>modeling</a:t>
            </a:r>
            <a:r>
              <a:rPr lang="en-GB" dirty="0"/>
              <a:t> of backup generators, allowing for multiple types and fuel options, such as diesel or biogas. This flexibility facilitates the design of diversified backup systems tailored to specific energy needs and fuel availability scenarios.</a:t>
            </a:r>
          </a:p>
          <a:p>
            <a:endParaRPr lang="en-GB" dirty="0"/>
          </a:p>
          <a:p>
            <a:r>
              <a:rPr lang="en-GB" dirty="0"/>
              <a:t>In the current lecture, we will focus on renewables and storage, while in the next one, we will cover backup systems.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err="1"/>
              <a:t>Let’s</a:t>
            </a:r>
            <a:r>
              <a:rPr lang="it-IT" dirty="0"/>
              <a:t> start with </a:t>
            </a:r>
            <a:r>
              <a:rPr lang="it-IT" dirty="0" err="1"/>
              <a:t>renewables</a:t>
            </a:r>
            <a:r>
              <a:rPr lang="it-IT" dirty="0"/>
              <a:t> generation </a:t>
            </a:r>
            <a:r>
              <a:rPr lang="it-IT" dirty="0" err="1"/>
              <a:t>technologies</a:t>
            </a:r>
            <a:r>
              <a:rPr lang="it-IT" dirty="0"/>
              <a:t>. </a:t>
            </a:r>
            <a:r>
              <a:rPr lang="en-GB" dirty="0"/>
              <a:t>The core of renewables modelling in MicroGridsPy involves time series data, which details the unit of electricity production relative to the nominal capacity of the renewable technology. This data, which can be imported from your own sources or generated using the NASA POWER API for solar and wind energy, models resource availability and energy production over a typical year.</a:t>
            </a:r>
          </a:p>
          <a:p>
            <a:r>
              <a:rPr lang="en-GB" dirty="0"/>
              <a:t>In addition to time series data, several other parameters must be defined. Types include the number and names of renewable energy sources. Costs involve specific investment costs and operation and maintenance costs as a fraction of the investment. Sustainability parameters encompass the lifetime of each source and the unit CO2 emissions associated with the installed capacity. Energy conversion efficiency is also crucial, requiring input on nominal capacity and inverter efficiency for each source.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of the most relevant equations implemented within the core model of MicroGridsPy, which involve calculating hourly energy production by each renewable source, total investment costs, and fixed operation and maintenance (O&amp;M) costs. In particular:</a:t>
            </a:r>
          </a:p>
          <a:p>
            <a:r>
              <a:rPr lang="en-GB" b="1" dirty="0"/>
              <a:t>- </a:t>
            </a:r>
            <a:r>
              <a:rPr lang="en-GB" dirty="0"/>
              <a:t>The energy produced by a renewable unit is determined by multiplying the inverter efficiency with the unit energy production and the number of installed capacity units which is the variable to be optimized.</a:t>
            </a:r>
          </a:p>
          <a:p>
            <a:r>
              <a:rPr lang="en-GB" b="1" dirty="0"/>
              <a:t>- </a:t>
            </a:r>
            <a:r>
              <a:rPr lang="en-GB" dirty="0"/>
              <a:t>The total investment cost is calculated by summing the product of the number of units, the nominal capacity of each unit, and the specific investment cost.</a:t>
            </a:r>
          </a:p>
          <a:p>
            <a:r>
              <a:rPr lang="en-GB" b="1" dirty="0"/>
              <a:t>- </a:t>
            </a:r>
            <a:r>
              <a:rPr lang="en-GB" dirty="0"/>
              <a:t>The total fixed O&amp;M costs are found by summing the product of the number of units, their nominal capacity, the specific investment cost, and the O&amp;M cost as a fraction of the investment.</a:t>
            </a:r>
          </a:p>
          <a:p>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err="1"/>
              <a:t>Moving</a:t>
            </a:r>
            <a:r>
              <a:rPr lang="it-IT" dirty="0"/>
              <a:t> on, </a:t>
            </a:r>
            <a:r>
              <a:rPr lang="it-IT" dirty="0" err="1"/>
              <a:t>we</a:t>
            </a:r>
            <a:r>
              <a:rPr lang="it-IT" dirty="0"/>
              <a:t> </a:t>
            </a:r>
            <a:r>
              <a:rPr lang="it-IT" dirty="0" err="1"/>
              <a:t>have</a:t>
            </a:r>
            <a:r>
              <a:rPr lang="it-IT" dirty="0"/>
              <a:t> storage system </a:t>
            </a:r>
            <a:r>
              <a:rPr lang="it-IT" dirty="0" err="1"/>
              <a:t>technology</a:t>
            </a:r>
            <a:r>
              <a:rPr lang="it-IT" dirty="0"/>
              <a:t>. </a:t>
            </a:r>
            <a:r>
              <a:rPr lang="en-GB" dirty="0"/>
              <a:t>In MicroGridsPy, characterizing the storage system involves specifying various parameters. Investment and operational costs include the specific investment cost per watt-hour, electronics costs, and O&amp;M costs. Performance metrics cover the discharge and charge efficiency of the battery. Operational parameters include the depth of discharge, maximum discharge and charge times, and the battery's cycle life. Sustainability aspects are addressed by considering the unit CO2 emissions per kilowatt-hour of installed capacity. These parameters ensure a comprehensive representation of the storage system's operational and economic profiles.</a:t>
            </a:r>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the most relevant equations implemented within the core model of MicroGridsPy, focusing on the state of charge variation, total investment costs, and fixed O&amp;M costs for storage systems. In particular:</a:t>
            </a:r>
          </a:p>
          <a:p>
            <a:r>
              <a:rPr lang="en-GB" b="1" dirty="0"/>
              <a:t>- </a:t>
            </a:r>
            <a:r>
              <a:rPr lang="en-GB" dirty="0"/>
              <a:t>The state of charge of the battery is determined by accounting for the energy flow charging the battery and the energy flow discharging from the battery to supply the demand. The model ensures that the state of charge remains within the battery's capacity limits, considering the depth of discharge. In addition, it must always be less than or equal to the nominal capacity of the battery and greater than or equal to the nominal capacity adjusted for the depth of discharge, ensuring the battery operates within safe limits.</a:t>
            </a:r>
          </a:p>
          <a:p>
            <a:pPr marL="171450" indent="-171450">
              <a:buFontTx/>
              <a:buChar char="-"/>
            </a:pPr>
            <a:r>
              <a:rPr lang="en-GB" dirty="0"/>
              <a:t>The total investment cost is calculated by summing the product of the nominal capacity of the battery bank (optimization variable) and the specific investment cost. </a:t>
            </a:r>
          </a:p>
          <a:p>
            <a:pPr marL="171450" indent="-171450">
              <a:buFontTx/>
              <a:buChar char="-"/>
            </a:pPr>
            <a:r>
              <a:rPr lang="en-GB" dirty="0"/>
              <a:t>The total fixed O&amp;M costs are determined by summing the product of the nominal capacity, specific investment cost, and the O&amp;M cost fraction.</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MicroGridsPy user interface, the characterization of renewables includes defining the types, capacities, efficiencies, costs, lifespans, emissions, and expected operational output.</a:t>
            </a:r>
          </a:p>
          <a:p>
            <a:r>
              <a:rPr lang="en-GB" dirty="0"/>
              <a:t>You can specify parameters such as the nominal capacity, inverter efficiency, specific investment cost, specific O&amp;M cost, lifetime, and unit CO2 emissions for each renewable source. Additionally, some parameters can be enabled or disabled based on specific advanced features activated within the model. For example, the type of investment, whether greenfield or brownfield, can affect which parameters are relevant and adjustable.</a:t>
            </a:r>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MicroGridsPy interface includes an "Update Parameters Configuration" button for applying new settings to renewable energy sources. To configure the parameters:</a:t>
            </a:r>
          </a:p>
          <a:p>
            <a:pPr marL="171450" indent="-171450">
              <a:buFontTx/>
              <a:buChar char="-"/>
            </a:pPr>
            <a:r>
              <a:rPr lang="en-GB" dirty="0"/>
              <a:t>Set the number of renewable sources in the "RES Sources" field</a:t>
            </a:r>
          </a:p>
          <a:p>
            <a:pPr marL="171450" indent="-171450">
              <a:buFontTx/>
              <a:buChar char="-"/>
            </a:pPr>
            <a:r>
              <a:rPr lang="en-GB" dirty="0"/>
              <a:t>Press the "Update Parameters Configuration" button to update the entries for each parameter</a:t>
            </a:r>
          </a:p>
          <a:p>
            <a:pPr marL="171450" indent="-171450">
              <a:buFontTx/>
              <a:buChar char="-"/>
            </a:pPr>
            <a:r>
              <a:rPr lang="en-GB" dirty="0"/>
              <a:t>Visualize the new set of default values for each parameter</a:t>
            </a:r>
          </a:p>
          <a:p>
            <a:pPr marL="171450" indent="-171450">
              <a:buFontTx/>
              <a:buChar char="-"/>
            </a:pPr>
            <a:r>
              <a:rPr lang="en-GB" dirty="0"/>
              <a:t>Edit the values as preferred to match the specific details of your renewable energy technologies.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MicroGridsPy interface allows for detailed characterization of the battery bank by setting various parameters. These include the specific investment cost per watt-hour, investment costs for non-replaceable parts, and operation and maintenance costs as a fraction of the investment. Additionally, users can define the charge and discharge efficiencies, depth of discharge, and the maximum discharge and charge times. Battery lifecycle parameters such as the number of cycles before degradation and the initial state of charge can also be specified. Sustainability aspects are covered by including CO2 emissions per kilowatt-hour of installed capacity. Some parameters may be enabled or disabled based on specific advanced features activated within the model, such as the type of investment and the selected </a:t>
            </a:r>
            <a:r>
              <a:rPr lang="en-GB" dirty="0" err="1"/>
              <a:t>modeling</a:t>
            </a:r>
            <a:r>
              <a:rPr lang="en-GB"/>
              <a:t> formulation. </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24/09/2024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4.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a:xfrm>
            <a:off x="456063" y="534649"/>
            <a:ext cx="5655627" cy="1658322"/>
          </a:xfrm>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3" name="Sous-titre 2">
            <a:extLst>
              <a:ext uri="{FF2B5EF4-FFF2-40B4-BE49-F238E27FC236}">
                <a16:creationId xmlns:a16="http://schemas.microsoft.com/office/drawing/2014/main" id="{FBE6075A-4F1E-412D-8530-A622D0799CD7}"/>
              </a:ext>
            </a:extLst>
          </p:cNvPr>
          <p:cNvSpPr>
            <a:spLocks noGrp="1"/>
          </p:cNvSpPr>
          <p:nvPr>
            <p:ph type="subTitle" idx="1"/>
          </p:nvPr>
        </p:nvSpPr>
        <p:spPr>
          <a:xfrm>
            <a:off x="436491" y="2589121"/>
            <a:ext cx="6652033" cy="1452645"/>
          </a:xfrm>
        </p:spPr>
        <p:txBody>
          <a:bodyPr vert="horz" lIns="91440" tIns="45720" rIns="91440" bIns="45720" rtlCol="0" anchor="t">
            <a:normAutofit fontScale="92500" lnSpcReduction="20000"/>
          </a:bodyPr>
          <a:lstStyle/>
          <a:p>
            <a:pPr algn="l"/>
            <a:r>
              <a:rPr lang="fr-FR" sz="3600" dirty="0">
                <a:latin typeface="Verdana"/>
                <a:ea typeface="Verdana"/>
                <a:cs typeface="Arial"/>
              </a:rPr>
              <a:t>Lesson 7: </a:t>
            </a:r>
            <a:endParaRPr lang="fr-FR" sz="3600" dirty="0">
              <a:solidFill>
                <a:srgbClr val="000000"/>
              </a:solidFill>
              <a:latin typeface="Verdana"/>
              <a:ea typeface="Verdana"/>
              <a:cs typeface="Arial"/>
            </a:endParaRPr>
          </a:p>
          <a:p>
            <a:pPr algn="l"/>
            <a:r>
              <a:rPr lang="fr-FR" sz="3600" dirty="0" err="1">
                <a:latin typeface="Verdana"/>
                <a:ea typeface="Verdana"/>
                <a:cs typeface="Arial"/>
              </a:rPr>
              <a:t>Technology</a:t>
            </a:r>
            <a:r>
              <a:rPr lang="fr-FR" sz="3600" dirty="0">
                <a:latin typeface="Verdana"/>
                <a:ea typeface="Verdana"/>
                <a:cs typeface="Arial"/>
              </a:rPr>
              <a:t> </a:t>
            </a:r>
            <a:r>
              <a:rPr lang="fr-FR" sz="3600" dirty="0" err="1">
                <a:latin typeface="Verdana"/>
                <a:ea typeface="Verdana"/>
                <a:cs typeface="Arial"/>
              </a:rPr>
              <a:t>Characterization</a:t>
            </a:r>
            <a:r>
              <a:rPr lang="fr-FR" sz="3600" dirty="0">
                <a:latin typeface="Verdana"/>
                <a:ea typeface="Verdana"/>
                <a:cs typeface="Arial"/>
              </a:rPr>
              <a:t> </a:t>
            </a:r>
            <a:endParaRPr lang="fr-FR" dirty="0">
              <a:cs typeface="Arial"/>
            </a:endParaRPr>
          </a:p>
          <a:p>
            <a:pPr algn="l"/>
            <a:r>
              <a:rPr lang="fr-FR" sz="3600">
                <a:latin typeface="Verdana"/>
                <a:ea typeface="Verdana"/>
                <a:cs typeface="Arial"/>
              </a:rPr>
              <a:t>PART A</a:t>
            </a:r>
            <a:endParaRPr lang="fr-FR">
              <a:cs typeface="Arial"/>
            </a:endParaRPr>
          </a:p>
        </p:txBody>
      </p:sp>
      <p:pic>
        <p:nvPicPr>
          <p:cNvPr id="4" name="Picture 3" descr="A blue text on a black background&#10;&#10;Description automatically generated">
            <a:extLst>
              <a:ext uri="{FF2B5EF4-FFF2-40B4-BE49-F238E27FC236}">
                <a16:creationId xmlns:a16="http://schemas.microsoft.com/office/drawing/2014/main" id="{F77DBF8B-787D-3B06-9E18-A7102ECF89FF}"/>
              </a:ext>
            </a:extLst>
          </p:cNvPr>
          <p:cNvPicPr>
            <a:picLocks noChangeAspect="1"/>
          </p:cNvPicPr>
          <p:nvPr/>
        </p:nvPicPr>
        <p:blipFill>
          <a:blip r:embed="rId2"/>
          <a:stretch>
            <a:fillRect/>
          </a:stretch>
        </p:blipFill>
        <p:spPr>
          <a:xfrm>
            <a:off x="856896" y="4474231"/>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7: Contents</a:t>
            </a:r>
            <a:endParaRPr lang="en-GB" sz="2800">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767752"/>
            <a:ext cx="8869652" cy="4106837"/>
          </a:xfrm>
        </p:spPr>
        <p:txBody>
          <a:bodyPr vert="horz" lIns="91440" tIns="45720" rIns="91440" bIns="45720" rtlCol="0" anchor="t">
            <a:normAutofit/>
          </a:bodyPr>
          <a:lstStyle/>
          <a:p>
            <a:r>
              <a:rPr lang="en-GB" sz="2000" dirty="0">
                <a:latin typeface="Open Sans"/>
              </a:rPr>
              <a:t>Renewable Technologies Characterization in MicroGridsPy</a:t>
            </a:r>
          </a:p>
          <a:p>
            <a:pPr marL="0" indent="0">
              <a:buNone/>
            </a:pPr>
            <a:r>
              <a:rPr lang="en-GB" sz="1400" i="1" dirty="0">
                <a:latin typeface="Open Sans"/>
              </a:rPr>
              <a:t>Gain an understanding of how to characterize renewable generation technologies in MicroGridsPy, including how to input electricity output time series and basic parameters like efficiency, costs, and emissions. Learn the basic mathematical formulations used for calculating the total investment and operational &amp; maintenance costs associated with these technologies</a:t>
            </a:r>
          </a:p>
          <a:p>
            <a:r>
              <a:rPr lang="en-GB" sz="2000" dirty="0">
                <a:latin typeface="Open Sans"/>
              </a:rPr>
              <a:t>Storage Systems Characterization in MicroGridsPy</a:t>
            </a:r>
          </a:p>
          <a:p>
            <a:pPr marL="0" indent="0">
              <a:buNone/>
            </a:pPr>
            <a:r>
              <a:rPr lang="en-GB" sz="1400" i="1" dirty="0">
                <a:latin typeface="Open Sans"/>
              </a:rPr>
              <a:t>Develop the ability to characterize storage systems within MicroGridsPy by specifying investment and operational costs, performance metrics, and operational parameters such as depth of discharge. Understand the basic mathematical formulation for simulating the financial and operational performance</a:t>
            </a:r>
          </a:p>
          <a:p>
            <a:r>
              <a:rPr lang="en-GB" sz="2000" dirty="0">
                <a:latin typeface="Open Sans"/>
              </a:rPr>
              <a:t>Navigating and Utilizing the MicroGridsPy Interface</a:t>
            </a:r>
          </a:p>
          <a:p>
            <a:pPr marL="0" indent="0">
              <a:buNone/>
            </a:pPr>
            <a:r>
              <a:rPr lang="en-GB" sz="1400" i="1" dirty="0">
                <a:latin typeface="Open Sans"/>
              </a:rPr>
              <a:t>Learn to navigate the MicroGridsPy interface effectively, including how to update parameters for renewable sources and storage systems</a:t>
            </a: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7: Learning</a:t>
            </a:r>
            <a:r>
              <a:rPr lang="en-GB" sz="2800">
                <a:latin typeface="Open Sans"/>
                <a:ea typeface="Open Sans"/>
                <a:cs typeface="Open Sans"/>
                <a:sym typeface="Bodoni SvtyTwo ITC TT-Book"/>
              </a:rPr>
              <a:t> Outcomes </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b="1">
                <a:latin typeface="Arial"/>
                <a:cs typeface="Arial"/>
              </a:rPr>
              <a:t>At the end of this unit, participants will be able to :</a:t>
            </a:r>
            <a:endParaRPr lang="en-GB" sz="2000">
              <a:solidFill>
                <a:srgbClr val="000000"/>
              </a:solidFill>
              <a:latin typeface="Arial"/>
              <a:cs typeface="Arial"/>
            </a:endParaRPr>
          </a:p>
          <a:p>
            <a:endParaRPr lang="en-GB" sz="2000" dirty="0">
              <a:latin typeface="Open Sans"/>
              <a:cs typeface="Arial"/>
            </a:endParaRPr>
          </a:p>
          <a:p>
            <a:pPr marL="342900" indent="-342900">
              <a:buChar char="•"/>
            </a:pPr>
            <a:r>
              <a:rPr lang="en-GB" sz="2000">
                <a:latin typeface="Open Sans"/>
                <a:cs typeface="Arial"/>
              </a:rPr>
              <a:t>Understand how to </a:t>
            </a:r>
            <a:r>
              <a:rPr lang="en-GB" sz="2000" dirty="0">
                <a:latin typeface="Open Sans"/>
                <a:cs typeface="Arial"/>
              </a:rPr>
              <a:t>characterise Renewable Technologies  in </a:t>
            </a:r>
            <a:r>
              <a:rPr lang="en-GB" sz="2000" err="1">
                <a:latin typeface="Open Sans"/>
                <a:cs typeface="Arial"/>
              </a:rPr>
              <a:t>MicroGridsPy</a:t>
            </a:r>
            <a:endParaRPr lang="en-GB" sz="2000">
              <a:latin typeface="Open Sans"/>
              <a:ea typeface="Open Sans"/>
              <a:cs typeface="Arial"/>
            </a:endParaRPr>
          </a:p>
          <a:p>
            <a:pPr marL="342900" indent="-342900">
              <a:buChar char="•"/>
            </a:pPr>
            <a:endParaRPr lang="en-GB" sz="2000" dirty="0">
              <a:latin typeface="Open Sans"/>
              <a:ea typeface="Open Sans"/>
              <a:cs typeface="Arial"/>
            </a:endParaRPr>
          </a:p>
          <a:p>
            <a:pPr marL="342900" indent="-342900">
              <a:buChar char="•"/>
            </a:pPr>
            <a:r>
              <a:rPr lang="en-GB" sz="2000">
                <a:latin typeface="Arial"/>
                <a:cs typeface="Arial"/>
              </a:rPr>
              <a:t>Characterize </a:t>
            </a:r>
            <a:r>
              <a:rPr lang="en-GB" sz="2000" dirty="0">
                <a:latin typeface="Open Sans"/>
                <a:cs typeface="Arial"/>
              </a:rPr>
              <a:t>Storage Systems  in </a:t>
            </a:r>
            <a:r>
              <a:rPr lang="en-GB" sz="2000" err="1">
                <a:latin typeface="Open Sans"/>
                <a:cs typeface="Arial"/>
              </a:rPr>
              <a:t>MicroGridsPy</a:t>
            </a:r>
            <a:endParaRPr lang="en-GB">
              <a:cs typeface="Arial"/>
            </a:endParaRPr>
          </a:p>
          <a:p>
            <a:pPr marL="285750" indent="-285750">
              <a:buChar char="•"/>
            </a:pPr>
            <a:endParaRPr lang="en-GB" sz="1400" i="1" dirty="0">
              <a:latin typeface="Open Sans"/>
              <a:ea typeface="Open Sans"/>
              <a:cs typeface="Arial"/>
            </a:endParaRPr>
          </a:p>
          <a:p>
            <a:pPr marL="342900" indent="-342900">
              <a:buChar char="•"/>
            </a:pPr>
            <a:r>
              <a:rPr lang="en-GB" sz="2000">
                <a:latin typeface="Open Sans"/>
                <a:cs typeface="Arial"/>
              </a:rPr>
              <a:t>Navigate and Utilize the </a:t>
            </a:r>
            <a:r>
              <a:rPr lang="en-GB" sz="2000" err="1">
                <a:latin typeface="Open Sans"/>
                <a:cs typeface="Arial"/>
              </a:rPr>
              <a:t>MicroGridsPy</a:t>
            </a:r>
            <a:r>
              <a:rPr lang="en-GB" sz="2000" dirty="0">
                <a:latin typeface="Open Sans"/>
                <a:cs typeface="Arial"/>
              </a:rPr>
              <a:t> Interface</a:t>
            </a:r>
            <a:endParaRPr lang="en-GB" sz="2000">
              <a:latin typeface="Open Sans"/>
              <a:ea typeface="Open Sans"/>
              <a:cs typeface="Arial"/>
            </a:endParaRPr>
          </a:p>
          <a:p>
            <a:pPr marL="0" indent="0">
              <a:buNone/>
            </a:pPr>
            <a:endParaRPr lang="en-GB" sz="1400" i="1" dirty="0">
              <a:latin typeface="Open Sans"/>
              <a:ea typeface="Open Sans"/>
            </a:endParaRP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Arial" panose="02070309020205020404" pitchFamily="49" charset="0"/>
              <a:buChar char="•"/>
            </a:pPr>
            <a:endParaRPr lang="en-GB" sz="1400" i="1" dirty="0">
              <a:latin typeface="Open Sans"/>
              <a:ea typeface="Open Sans"/>
            </a:endParaRPr>
          </a:p>
          <a:p>
            <a:pPr>
              <a:buFont typeface="Arial" panose="02070309020205020404" pitchFamily="49" charset="0"/>
              <a:buChar char="•"/>
            </a:pPr>
            <a:endParaRPr lang="en-GB" sz="1400" i="1" dirty="0">
              <a:latin typeface="Open Sans"/>
              <a:ea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1493404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58801"/>
            <a:ext cx="10515600" cy="781235"/>
          </a:xfrm>
        </p:spPr>
        <p:txBody>
          <a:bodyPr>
            <a:normAutofit fontScale="90000"/>
          </a:bodyPr>
          <a:lstStyle/>
          <a:p>
            <a:r>
              <a:rPr lang="en-GB" dirty="0"/>
              <a:t>Technology Characterization in MicroGridsPy</a:t>
            </a:r>
          </a:p>
        </p:txBody>
      </p:sp>
      <p:sp>
        <p:nvSpPr>
          <p:cNvPr id="9" name="TextBox 8">
            <a:extLst>
              <a:ext uri="{FF2B5EF4-FFF2-40B4-BE49-F238E27FC236}">
                <a16:creationId xmlns:a16="http://schemas.microsoft.com/office/drawing/2014/main" id="{96F7ADCD-95FA-E0AD-887C-C9D6FB0DDD80}"/>
              </a:ext>
            </a:extLst>
          </p:cNvPr>
          <p:cNvSpPr txBox="1"/>
          <p:nvPr/>
        </p:nvSpPr>
        <p:spPr>
          <a:xfrm>
            <a:off x="386473" y="1174327"/>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Technology characterization in MicroGridsPy encompasses the </a:t>
            </a:r>
            <a:r>
              <a:rPr lang="en-GB" sz="1600" b="1" dirty="0">
                <a:latin typeface="Open Sans" panose="020B0606030504020204" pitchFamily="34" charset="0"/>
                <a:ea typeface="Open Sans" panose="020B0606030504020204" pitchFamily="34" charset="0"/>
                <a:cs typeface="Open Sans" panose="020B0606030504020204" pitchFamily="34" charset="0"/>
              </a:rPr>
              <a:t>modelling of renewable sources, energy storage, and backup systems</a:t>
            </a:r>
            <a:r>
              <a:rPr lang="en-GB" sz="1600" dirty="0">
                <a:latin typeface="Open Sans" panose="020B0606030504020204" pitchFamily="34" charset="0"/>
                <a:ea typeface="Open Sans" panose="020B0606030504020204" pitchFamily="34" charset="0"/>
                <a:cs typeface="Open Sans" panose="020B0606030504020204" pitchFamily="34" charset="0"/>
              </a:rPr>
              <a:t>, each defined by specific parameters that ensure a </a:t>
            </a:r>
            <a:r>
              <a:rPr lang="en-GB" sz="1600" b="1" dirty="0">
                <a:latin typeface="Open Sans" panose="020B0606030504020204" pitchFamily="34" charset="0"/>
                <a:ea typeface="Open Sans" panose="020B0606030504020204" pitchFamily="34" charset="0"/>
                <a:cs typeface="Open Sans" panose="020B0606030504020204" pitchFamily="34" charset="0"/>
              </a:rPr>
              <a:t>precise representation of their operational and economic profiles</a:t>
            </a:r>
          </a:p>
        </p:txBody>
      </p:sp>
      <p:pic>
        <p:nvPicPr>
          <p:cNvPr id="10" name="Picture 19">
            <a:extLst>
              <a:ext uri="{FF2B5EF4-FFF2-40B4-BE49-F238E27FC236}">
                <a16:creationId xmlns:a16="http://schemas.microsoft.com/office/drawing/2014/main" id="{370AB1A6-ED05-6D21-858E-568F9DA740E6}"/>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868" b="868"/>
          <a:stretch/>
        </p:blipFill>
        <p:spPr>
          <a:xfrm>
            <a:off x="554910" y="2351573"/>
            <a:ext cx="6244763" cy="3370153"/>
          </a:xfrm>
          <a:prstGeom prst="rect">
            <a:avLst/>
          </a:prstGeom>
          <a:ln>
            <a:solidFill>
              <a:schemeClr val="tx1"/>
            </a:solidFill>
          </a:ln>
        </p:spPr>
      </p:pic>
      <p:sp>
        <p:nvSpPr>
          <p:cNvPr id="13" name="TextBox 12">
            <a:extLst>
              <a:ext uri="{FF2B5EF4-FFF2-40B4-BE49-F238E27FC236}">
                <a16:creationId xmlns:a16="http://schemas.microsoft.com/office/drawing/2014/main" id="{E68FDFDE-AAB5-CD77-D81F-10EE453A9D03}"/>
              </a:ext>
            </a:extLst>
          </p:cNvPr>
          <p:cNvSpPr txBox="1"/>
          <p:nvPr/>
        </p:nvSpPr>
        <p:spPr>
          <a:xfrm>
            <a:off x="7088819" y="2005324"/>
            <a:ext cx="4336992" cy="4062651"/>
          </a:xfrm>
          <a:prstGeom prst="rect">
            <a:avLst/>
          </a:prstGeom>
          <a:noFill/>
        </p:spPr>
        <p:txBody>
          <a:bodyPr wrap="square" rtlCol="0">
            <a:spAutoFit/>
          </a:bodyPr>
          <a:lstStyle/>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Renewable Generation Technologies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b="1" i="1" dirty="0">
                <a:latin typeface="Open Sans" panose="020B0606030504020204" pitchFamily="34" charset="0"/>
                <a:ea typeface="Open Sans" panose="020B0606030504020204" pitchFamily="34" charset="0"/>
                <a:cs typeface="Open Sans" panose="020B0606030504020204" pitchFamily="34" charset="0"/>
              </a:rPr>
              <a:t>Any renewable generation technologies </a:t>
            </a:r>
            <a:r>
              <a:rPr lang="en-GB" sz="1200" i="1" dirty="0">
                <a:latin typeface="Open Sans" panose="020B0606030504020204" pitchFamily="34" charset="0"/>
                <a:ea typeface="Open Sans" panose="020B0606030504020204" pitchFamily="34" charset="0"/>
                <a:cs typeface="Open Sans" panose="020B0606030504020204" pitchFamily="34" charset="0"/>
              </a:rPr>
              <a:t>can be accurately modelled in MicroGridsPy by inputting their electricity output time series and basic parameters like, efficiency, costs, and emissions. For solar and wind resources, the process is streamlined with integrated estimation features.</a:t>
            </a:r>
          </a:p>
          <a:p>
            <a:pPr algn="just"/>
            <a:endParaRPr lang="en-US"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Storage system</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MicroGridsPy models energy storage using a </a:t>
            </a:r>
            <a:r>
              <a:rPr lang="en-GB" sz="1200" b="1" i="1" dirty="0">
                <a:latin typeface="Open Sans" panose="020B0606030504020204" pitchFamily="34" charset="0"/>
                <a:ea typeface="Open Sans" panose="020B0606030504020204" pitchFamily="34" charset="0"/>
                <a:cs typeface="Open Sans" panose="020B0606030504020204" pitchFamily="34" charset="0"/>
              </a:rPr>
              <a:t>singular battery type</a:t>
            </a:r>
            <a:r>
              <a:rPr lang="en-GB" sz="1200" i="1" dirty="0">
                <a:latin typeface="Open Sans" panose="020B0606030504020204" pitchFamily="34" charset="0"/>
                <a:ea typeface="Open Sans" panose="020B0606030504020204" pitchFamily="34" charset="0"/>
                <a:cs typeface="Open Sans" panose="020B0606030504020204" pitchFamily="34" charset="0"/>
              </a:rPr>
              <a:t>, incorporating parameters for costs, efficiencies, discharge depth, cycle life, and charge times to simulate its operation and financial impact within the mini-grid system.</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Backup system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R="0" lvl="0" algn="just" defTabSz="914400" rtl="0" eaLnBrk="1" fontAlgn="auto" latinLnBrk="0" hangingPunct="1">
              <a:lnSpc>
                <a:spcPct val="100000"/>
              </a:lnSpc>
              <a:spcBef>
                <a:spcPts val="0"/>
              </a:spcBef>
              <a:spcAft>
                <a:spcPts val="0"/>
              </a:spcAft>
              <a:buClrTx/>
              <a:buSzTx/>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MicroGridsPy enables the modelling of backup generators, allowing for </a:t>
            </a:r>
            <a:r>
              <a:rPr kumimoji="0" lang="en-GB" sz="1200" b="1"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multiple types </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and </a:t>
            </a:r>
            <a:r>
              <a:rPr kumimoji="0" lang="en-GB" sz="1200" b="1"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fuel options</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such as diesel or biogas. This flexibility facilitates the design of diversified backup systems tailored to specific energy needs and fuel availability scenarios</a:t>
            </a:r>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2" name="Rectangle 1">
            <a:extLst>
              <a:ext uri="{FF2B5EF4-FFF2-40B4-BE49-F238E27FC236}">
                <a16:creationId xmlns:a16="http://schemas.microsoft.com/office/drawing/2014/main" id="{1F6D31E4-4A9B-2033-4249-1071A69DFF2E}"/>
              </a:ext>
            </a:extLst>
          </p:cNvPr>
          <p:cNvSpPr/>
          <p:nvPr/>
        </p:nvSpPr>
        <p:spPr>
          <a:xfrm>
            <a:off x="6986955" y="1910862"/>
            <a:ext cx="4611806" cy="2790092"/>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Renewable Generation Technologies</a:t>
            </a:r>
          </a:p>
        </p:txBody>
      </p:sp>
      <p:sp>
        <p:nvSpPr>
          <p:cNvPr id="3" name="TextBox 2">
            <a:extLst>
              <a:ext uri="{FF2B5EF4-FFF2-40B4-BE49-F238E27FC236}">
                <a16:creationId xmlns:a16="http://schemas.microsoft.com/office/drawing/2014/main" id="{41F582FC-AC9B-59AC-EC4C-D013EC5C07AD}"/>
              </a:ext>
            </a:extLst>
          </p:cNvPr>
          <p:cNvSpPr txBox="1"/>
          <p:nvPr/>
        </p:nvSpPr>
        <p:spPr>
          <a:xfrm>
            <a:off x="371483" y="1144347"/>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In MicroGridsPy, the process of characterizing technology involves defining the types, energy conversion efficiency, costs, and sustainability of each renewable sources</a:t>
            </a:r>
          </a:p>
        </p:txBody>
      </p:sp>
      <p:cxnSp>
        <p:nvCxnSpPr>
          <p:cNvPr id="4" name="Connettore diritto 96">
            <a:extLst>
              <a:ext uri="{FF2B5EF4-FFF2-40B4-BE49-F238E27FC236}">
                <a16:creationId xmlns:a16="http://schemas.microsoft.com/office/drawing/2014/main" id="{F528AEF9-64A4-2CEE-202D-25C1F56B65FC}"/>
              </a:ext>
            </a:extLst>
          </p:cNvPr>
          <p:cNvCxnSpPr>
            <a:cxnSpLocks/>
          </p:cNvCxnSpPr>
          <p:nvPr/>
        </p:nvCxnSpPr>
        <p:spPr>
          <a:xfrm flipV="1">
            <a:off x="3469015" y="2071385"/>
            <a:ext cx="0" cy="3924814"/>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5" name="Picture 4" descr="Cerca nella barra laterale">
            <a:extLst>
              <a:ext uri="{FF2B5EF4-FFF2-40B4-BE49-F238E27FC236}">
                <a16:creationId xmlns:a16="http://schemas.microsoft.com/office/drawing/2014/main" id="{5DF38A7B-4B4D-8433-DCCD-6EF324D35A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8651" y="3538351"/>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8A678EF-A1DA-C614-0861-01097A5A4518}"/>
              </a:ext>
            </a:extLst>
          </p:cNvPr>
          <p:cNvSpPr txBox="1"/>
          <p:nvPr/>
        </p:nvSpPr>
        <p:spPr>
          <a:xfrm>
            <a:off x="3924718" y="2113788"/>
            <a:ext cx="3538778" cy="1815882"/>
          </a:xfrm>
          <a:prstGeom prst="rect">
            <a:avLst/>
          </a:prstGeom>
          <a:noFill/>
        </p:spPr>
        <p:txBody>
          <a:bodyPr wrap="square" rtlCol="0">
            <a:spAutoFit/>
          </a:bodyPr>
          <a:lstStyle/>
          <a:p>
            <a:pPr algn="just"/>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RES_Sources</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[unit]</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Number of Renewable Energy Sources (RES) types to be included within the possible generation sources</a:t>
            </a:r>
          </a:p>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RES_Names</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RES name for each sources  within MicroGridsPy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C26CEE86-C28D-E4C7-18E9-26AB9567DAE5}"/>
              </a:ext>
            </a:extLst>
          </p:cNvPr>
          <p:cNvSpPr txBox="1"/>
          <p:nvPr/>
        </p:nvSpPr>
        <p:spPr>
          <a:xfrm>
            <a:off x="907050" y="5859255"/>
            <a:ext cx="2510720" cy="307777"/>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Code/Inputs/</a:t>
            </a:r>
            <a:r>
              <a:rPr lang="en-US" sz="1400" i="1" dirty="0" err="1">
                <a:latin typeface="Open Sans" panose="020B0606030504020204" pitchFamily="34" charset="0"/>
                <a:ea typeface="Open Sans" panose="020B0606030504020204" pitchFamily="34" charset="0"/>
                <a:cs typeface="Open Sans" panose="020B0606030504020204" pitchFamily="34" charset="0"/>
              </a:rPr>
              <a:t>RES_Time_Series</a:t>
            </a:r>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5" name="Picture 6" descr=" ">
            <a:extLst>
              <a:ext uri="{FF2B5EF4-FFF2-40B4-BE49-F238E27FC236}">
                <a16:creationId xmlns:a16="http://schemas.microsoft.com/office/drawing/2014/main" id="{05104A54-7503-423C-1E14-78FA58D5FD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675" y="5812662"/>
            <a:ext cx="478971" cy="47897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8DD5573-E77E-E269-9F99-E0C5273CADEF}"/>
              </a:ext>
            </a:extLst>
          </p:cNvPr>
          <p:cNvSpPr txBox="1"/>
          <p:nvPr/>
        </p:nvSpPr>
        <p:spPr>
          <a:xfrm>
            <a:off x="7717677" y="2021455"/>
            <a:ext cx="3538778" cy="200054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RES_Nominal_Capacity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Capacity per unit of electricity production provided in the RES time series data csv file</a:t>
            </a:r>
          </a:p>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Inverter</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_Efficiency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Efficiency of the inverter connected to each RES (1 in case of AC bus)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48C9DD6B-032F-95C1-7FF4-3952D0DA2410}"/>
              </a:ext>
            </a:extLst>
          </p:cNvPr>
          <p:cNvSpPr txBox="1"/>
          <p:nvPr/>
        </p:nvSpPr>
        <p:spPr>
          <a:xfrm>
            <a:off x="3924718" y="4484285"/>
            <a:ext cx="3538778" cy="144655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RES_Specific_Investment_Cost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Specific investment cost for each type of RES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RES_Specific_OM_Cost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O&amp;M cost for each type of RES as a fraction of the specific investment cost</a:t>
            </a:r>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TextBox 17">
            <a:extLst>
              <a:ext uri="{FF2B5EF4-FFF2-40B4-BE49-F238E27FC236}">
                <a16:creationId xmlns:a16="http://schemas.microsoft.com/office/drawing/2014/main" id="{4117F40E-8F72-50BF-9FDD-60DDBC07FB23}"/>
              </a:ext>
            </a:extLst>
          </p:cNvPr>
          <p:cNvSpPr txBox="1"/>
          <p:nvPr/>
        </p:nvSpPr>
        <p:spPr>
          <a:xfrm>
            <a:off x="7704569" y="4207286"/>
            <a:ext cx="3538778" cy="163121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RES_Lifetime</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years</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Lifetime of each RES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RES_unit_CO</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2_emissions</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[kgCO2/kW]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Specific e</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missions of capacity installed (indirect emissions)</a:t>
            </a: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Rectangle 21">
            <a:extLst>
              <a:ext uri="{FF2B5EF4-FFF2-40B4-BE49-F238E27FC236}">
                <a16:creationId xmlns:a16="http://schemas.microsoft.com/office/drawing/2014/main" id="{914522F6-F3B7-0AAC-5B91-7DDE24C1B730}"/>
              </a:ext>
            </a:extLst>
          </p:cNvPr>
          <p:cNvSpPr/>
          <p:nvPr/>
        </p:nvSpPr>
        <p:spPr>
          <a:xfrm>
            <a:off x="3888829" y="2021455"/>
            <a:ext cx="3574666" cy="1815882"/>
          </a:xfrm>
          <a:prstGeom prst="rect">
            <a:avLst/>
          </a:prstGeom>
          <a:noFill/>
          <a:ln w="9525">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6FCE487-1E5E-D1EF-E114-A5405097066A}"/>
              </a:ext>
            </a:extLst>
          </p:cNvPr>
          <p:cNvSpPr txBox="1"/>
          <p:nvPr/>
        </p:nvSpPr>
        <p:spPr>
          <a:xfrm>
            <a:off x="6891337" y="1746358"/>
            <a:ext cx="668112" cy="276999"/>
          </a:xfrm>
          <a:prstGeom prst="rect">
            <a:avLst/>
          </a:prstGeom>
          <a:noFill/>
        </p:spPr>
        <p:txBody>
          <a:bodyPr wrap="square" rtlCol="0">
            <a:spAutoFit/>
          </a:bodyPr>
          <a:lstStyle/>
          <a:p>
            <a:r>
              <a:rPr lang="en-US"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Types</a:t>
            </a:r>
          </a:p>
        </p:txBody>
      </p:sp>
      <p:sp>
        <p:nvSpPr>
          <p:cNvPr id="24" name="Rectangle 23">
            <a:extLst>
              <a:ext uri="{FF2B5EF4-FFF2-40B4-BE49-F238E27FC236}">
                <a16:creationId xmlns:a16="http://schemas.microsoft.com/office/drawing/2014/main" id="{174BBFAE-E7B9-D2FC-36A9-889D504A0DC3}"/>
              </a:ext>
            </a:extLst>
          </p:cNvPr>
          <p:cNvSpPr/>
          <p:nvPr/>
        </p:nvSpPr>
        <p:spPr>
          <a:xfrm>
            <a:off x="3888829" y="4295649"/>
            <a:ext cx="3574666" cy="1815882"/>
          </a:xfrm>
          <a:prstGeom prst="rect">
            <a:avLst/>
          </a:prstGeom>
          <a:noFill/>
          <a:ln w="952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614ADF45-A369-C4E3-D84F-2E847D31B894}"/>
              </a:ext>
            </a:extLst>
          </p:cNvPr>
          <p:cNvPicPr>
            <a:picLocks noChangeAspect="1"/>
          </p:cNvPicPr>
          <p:nvPr/>
        </p:nvPicPr>
        <p:blipFill rotWithShape="1">
          <a:blip r:embed="rId5"/>
          <a:srcRect b="30800"/>
          <a:stretch/>
        </p:blipFill>
        <p:spPr>
          <a:xfrm>
            <a:off x="772652" y="2293226"/>
            <a:ext cx="1882303" cy="3201018"/>
          </a:xfrm>
          <a:prstGeom prst="rect">
            <a:avLst/>
          </a:prstGeom>
        </p:spPr>
      </p:pic>
      <p:sp>
        <p:nvSpPr>
          <p:cNvPr id="26" name="TextBox 25">
            <a:extLst>
              <a:ext uri="{FF2B5EF4-FFF2-40B4-BE49-F238E27FC236}">
                <a16:creationId xmlns:a16="http://schemas.microsoft.com/office/drawing/2014/main" id="{360B7B0D-1583-30B1-A2A1-2C1786536D7A}"/>
              </a:ext>
            </a:extLst>
          </p:cNvPr>
          <p:cNvSpPr txBox="1"/>
          <p:nvPr/>
        </p:nvSpPr>
        <p:spPr>
          <a:xfrm>
            <a:off x="6891337" y="4020552"/>
            <a:ext cx="668112" cy="276999"/>
          </a:xfrm>
          <a:prstGeom prst="rect">
            <a:avLst/>
          </a:prstGeom>
          <a:noFill/>
        </p:spPr>
        <p:txBody>
          <a:bodyPr wrap="square" rtlCol="0">
            <a:spAutoFit/>
          </a:bodyPr>
          <a:lstStyle/>
          <a:p>
            <a:r>
              <a:rPr lang="en-US" sz="1200" i="1" dirty="0">
                <a:solidFill>
                  <a:srgbClr val="FFC000"/>
                </a:solidFill>
                <a:latin typeface="Open Sans" panose="020B0606030504020204" pitchFamily="34" charset="0"/>
                <a:ea typeface="Open Sans" panose="020B0606030504020204" pitchFamily="34" charset="0"/>
                <a:cs typeface="Open Sans" panose="020B0606030504020204" pitchFamily="34" charset="0"/>
              </a:rPr>
              <a:t>Costs</a:t>
            </a:r>
          </a:p>
        </p:txBody>
      </p:sp>
      <p:sp>
        <p:nvSpPr>
          <p:cNvPr id="27" name="Rectangle 26">
            <a:extLst>
              <a:ext uri="{FF2B5EF4-FFF2-40B4-BE49-F238E27FC236}">
                <a16:creationId xmlns:a16="http://schemas.microsoft.com/office/drawing/2014/main" id="{C1AC9325-1369-20A9-C02C-4DEAF8257745}"/>
              </a:ext>
            </a:extLst>
          </p:cNvPr>
          <p:cNvSpPr/>
          <p:nvPr/>
        </p:nvSpPr>
        <p:spPr>
          <a:xfrm>
            <a:off x="7645940" y="2071385"/>
            <a:ext cx="3574666" cy="1815882"/>
          </a:xfrm>
          <a:prstGeom prst="rect">
            <a:avLst/>
          </a:prstGeom>
          <a:noFill/>
          <a:ln w="952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BA4B60BF-9671-0375-5DDB-3A33D1CA9FFE}"/>
              </a:ext>
            </a:extLst>
          </p:cNvPr>
          <p:cNvSpPr txBox="1"/>
          <p:nvPr/>
        </p:nvSpPr>
        <p:spPr>
          <a:xfrm>
            <a:off x="9847466" y="1796288"/>
            <a:ext cx="1469093" cy="276999"/>
          </a:xfrm>
          <a:prstGeom prst="rect">
            <a:avLst/>
          </a:prstGeom>
          <a:noFill/>
        </p:spPr>
        <p:txBody>
          <a:bodyPr wrap="square" rtlCol="0">
            <a:spAutoFit/>
          </a:bodyPr>
          <a:lstStyle/>
          <a:p>
            <a:r>
              <a:rPr lang="en-US" sz="1200" i="1" dirty="0">
                <a:solidFill>
                  <a:srgbClr val="002060"/>
                </a:solidFill>
                <a:latin typeface="Open Sans" panose="020B0606030504020204" pitchFamily="34" charset="0"/>
                <a:ea typeface="Open Sans" panose="020B0606030504020204" pitchFamily="34" charset="0"/>
                <a:cs typeface="Open Sans" panose="020B0606030504020204" pitchFamily="34" charset="0"/>
              </a:rPr>
              <a:t>Energy conversion</a:t>
            </a:r>
          </a:p>
        </p:txBody>
      </p:sp>
      <p:sp>
        <p:nvSpPr>
          <p:cNvPr id="29" name="Rectangle 28">
            <a:extLst>
              <a:ext uri="{FF2B5EF4-FFF2-40B4-BE49-F238E27FC236}">
                <a16:creationId xmlns:a16="http://schemas.microsoft.com/office/drawing/2014/main" id="{91F0654E-9DD2-BC94-B560-B25C7C50C0BE}"/>
              </a:ext>
            </a:extLst>
          </p:cNvPr>
          <p:cNvSpPr/>
          <p:nvPr/>
        </p:nvSpPr>
        <p:spPr>
          <a:xfrm>
            <a:off x="7638648" y="4302725"/>
            <a:ext cx="3574666" cy="1815882"/>
          </a:xfrm>
          <a:prstGeom prst="rect">
            <a:avLst/>
          </a:prstGeom>
          <a:noFill/>
          <a:ln w="9525">
            <a:solidFill>
              <a:schemeClr val="accent6">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C667BA4C-F45A-3F8E-1E0A-3BE984ADD860}"/>
              </a:ext>
            </a:extLst>
          </p:cNvPr>
          <p:cNvSpPr txBox="1"/>
          <p:nvPr/>
        </p:nvSpPr>
        <p:spPr>
          <a:xfrm>
            <a:off x="10150882" y="4029391"/>
            <a:ext cx="1105574" cy="276999"/>
          </a:xfrm>
          <a:prstGeom prst="rect">
            <a:avLst/>
          </a:prstGeom>
          <a:noFill/>
          <a:ln>
            <a:noFill/>
          </a:ln>
        </p:spPr>
        <p:txBody>
          <a:bodyPr wrap="square" rtlCol="0">
            <a:spAutoFit/>
          </a:bodyPr>
          <a:lstStyle/>
          <a:p>
            <a:r>
              <a:rPr lang="en-US" sz="1200" i="1" dirty="0">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Sustainability</a:t>
            </a:r>
          </a:p>
        </p:txBody>
      </p:sp>
      <p:pic>
        <p:nvPicPr>
          <p:cNvPr id="31" name="Picture 2" descr="Cerca nella barra laterale">
            <a:extLst>
              <a:ext uri="{FF2B5EF4-FFF2-40B4-BE49-F238E27FC236}">
                <a16:creationId xmlns:a16="http://schemas.microsoft.com/office/drawing/2014/main" id="{ED8A910C-1D93-6361-DF54-39956F0A72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4605" y="5047405"/>
            <a:ext cx="660700" cy="660700"/>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BD25FEDE-117E-7348-B158-69CA48C383AA}"/>
              </a:ext>
            </a:extLst>
          </p:cNvPr>
          <p:cNvSpPr/>
          <p:nvPr/>
        </p:nvSpPr>
        <p:spPr>
          <a:xfrm>
            <a:off x="1421925" y="2256805"/>
            <a:ext cx="1268920" cy="284167"/>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15F13242-7C0E-4FED-9772-05962034824B}"/>
              </a:ext>
            </a:extLst>
          </p:cNvPr>
          <p:cNvSpPr txBox="1"/>
          <p:nvPr/>
        </p:nvSpPr>
        <p:spPr>
          <a:xfrm>
            <a:off x="430991" y="1814221"/>
            <a:ext cx="2124470" cy="400110"/>
          </a:xfrm>
          <a:prstGeom prst="rect">
            <a:avLst/>
          </a:prstGeom>
          <a:noFill/>
        </p:spPr>
        <p:txBody>
          <a:bodyPr wrap="square" rtlCol="0">
            <a:spAutoFit/>
          </a:bodyPr>
          <a:lstStyle/>
          <a:p>
            <a:r>
              <a:rPr lang="en-GB" sz="1000" i="1" dirty="0">
                <a:latin typeface="Open Sans" panose="020B0606030504020204" pitchFamily="34" charset="0"/>
                <a:ea typeface="Open Sans" panose="020B0606030504020204" pitchFamily="34" charset="0"/>
                <a:cs typeface="Open Sans" panose="020B0606030504020204" pitchFamily="34" charset="0"/>
              </a:rPr>
              <a:t>Each column maps to a renewable source's output</a:t>
            </a:r>
            <a:endParaRPr lang="en-US" sz="1000"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34" name="Connector: Elbow 33">
            <a:extLst>
              <a:ext uri="{FF2B5EF4-FFF2-40B4-BE49-F238E27FC236}">
                <a16:creationId xmlns:a16="http://schemas.microsoft.com/office/drawing/2014/main" id="{5CAF2D07-0B42-7967-5BEF-585825FEF09D}"/>
              </a:ext>
            </a:extLst>
          </p:cNvPr>
          <p:cNvCxnSpPr>
            <a:cxnSpLocks/>
          </p:cNvCxnSpPr>
          <p:nvPr/>
        </p:nvCxnSpPr>
        <p:spPr>
          <a:xfrm>
            <a:off x="1590293" y="2071385"/>
            <a:ext cx="449806" cy="168174"/>
          </a:xfrm>
          <a:prstGeom prst="bentConnector3">
            <a:avLst>
              <a:gd name="adj1" fmla="val 99693"/>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Mathematical Formulation</a:t>
            </a:r>
          </a:p>
        </p:txBody>
      </p:sp>
      <p:sp>
        <p:nvSpPr>
          <p:cNvPr id="4" name="Rectangle 3">
            <a:extLst>
              <a:ext uri="{FF2B5EF4-FFF2-40B4-BE49-F238E27FC236}">
                <a16:creationId xmlns:a16="http://schemas.microsoft.com/office/drawing/2014/main" id="{CB3F0C89-7295-097E-9B06-8A813743E5FB}"/>
              </a:ext>
            </a:extLst>
          </p:cNvPr>
          <p:cNvSpPr/>
          <p:nvPr/>
        </p:nvSpPr>
        <p:spPr>
          <a:xfrm>
            <a:off x="624066" y="5935937"/>
            <a:ext cx="2887143" cy="313163"/>
          </a:xfrm>
          <a:prstGeom prst="rect">
            <a:avLst/>
          </a:prstGeom>
        </p:spPr>
        <p:txBody>
          <a:bodyPr wrap="square">
            <a:spAutoFit/>
          </a:bodyPr>
          <a:lstStyle/>
          <a:p>
            <a:pPr algn="l">
              <a:spcBef>
                <a:spcPct val="20000"/>
              </a:spcBef>
            </a:pPr>
            <a:r>
              <a:rPr lang="it-IT" sz="1435"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Renewables</a:t>
            </a:r>
            <a:endParaRPr lang="it-IT" sz="1435"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5" name="Group 4">
            <a:extLst>
              <a:ext uri="{FF2B5EF4-FFF2-40B4-BE49-F238E27FC236}">
                <a16:creationId xmlns:a16="http://schemas.microsoft.com/office/drawing/2014/main" id="{2CA5F071-B01A-8433-1A21-85B8083CAE99}"/>
              </a:ext>
            </a:extLst>
          </p:cNvPr>
          <p:cNvGrpSpPr/>
          <p:nvPr/>
        </p:nvGrpSpPr>
        <p:grpSpPr>
          <a:xfrm>
            <a:off x="3464073" y="2659566"/>
            <a:ext cx="4658895" cy="424200"/>
            <a:chOff x="3019070" y="5290245"/>
            <a:chExt cx="4658895" cy="424200"/>
          </a:xfrm>
        </p:grpSpPr>
        <mc:AlternateContent xmlns:mc="http://schemas.openxmlformats.org/markup-compatibility/2006" xmlns:a14="http://schemas.microsoft.com/office/drawing/2010/main">
          <mc:Choice Requires="a14">
            <p:sp>
              <p:nvSpPr>
                <p:cNvPr id="7" name="Rectangle 7">
                  <a:extLst>
                    <a:ext uri="{FF2B5EF4-FFF2-40B4-BE49-F238E27FC236}">
                      <a16:creationId xmlns:a16="http://schemas.microsoft.com/office/drawing/2014/main" id="{2ABFB619-6ECD-85EC-6467-D83C860C5E85}"/>
                    </a:ext>
                  </a:extLst>
                </p:cNvPr>
                <p:cNvSpPr/>
                <p:nvPr/>
              </p:nvSpPr>
              <p:spPr>
                <a:xfrm>
                  <a:off x="3066206" y="5319900"/>
                  <a:ext cx="4611759" cy="353815"/>
                </a:xfrm>
                <a:prstGeom prst="rect">
                  <a:avLst/>
                </a:prstGeom>
              </p:spPr>
              <p:txBody>
                <a:bodyPr wrap="square">
                  <a:spAutoFit/>
                </a:bodyPr>
                <a:lstStyle/>
                <a:p>
                  <a:pPr algn="l"/>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 </m:t>
                        </m:r>
                        <m:d>
                          <m:dPr>
                            <m:begChr m:val="["/>
                            <m:endChr m:val="]"/>
                            <m:ctrlPr>
                              <a:rPr lang="it-IT" sz="1435" i="1">
                                <a:latin typeface="Cambria Math" panose="02040503050406030204" pitchFamily="18" charset="0"/>
                              </a:rPr>
                            </m:ctrlPr>
                          </m:dPr>
                          <m:e>
                            <m:r>
                              <m:rPr>
                                <m:sty m:val="p"/>
                              </m:rPr>
                              <a:rPr lang="it-IT" sz="1435">
                                <a:latin typeface="Cambria Math" panose="02040503050406030204" pitchFamily="18" charset="0"/>
                              </a:rPr>
                              <m:t>Wh</m:t>
                            </m:r>
                          </m:e>
                        </m:d>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𝜂</m:t>
                            </m:r>
                          </m:e>
                          <m:sub>
                            <m:r>
                              <a:rPr lang="it-IT" sz="1435" i="1">
                                <a:latin typeface="Cambria Math" panose="02040503050406030204" pitchFamily="18" charset="0"/>
                              </a:rPr>
                              <m:t>𝐼𝑁𝑉𝑟</m:t>
                            </m:r>
                          </m:sub>
                        </m:sSub>
                        <m:d>
                          <m:dPr>
                            <m:begChr m:val="["/>
                            <m:endChr m:val="]"/>
                            <m:ctrlPr>
                              <a:rPr lang="it-IT" sz="1435" i="1" smtClean="0">
                                <a:latin typeface="Cambria Math" panose="02040503050406030204" pitchFamily="18" charset="0"/>
                              </a:rPr>
                            </m:ctrlPr>
                          </m:dPr>
                          <m:e>
                            <m:r>
                              <a:rPr lang="it-IT" sz="1435">
                                <a:latin typeface="Cambria Math" panose="02040503050406030204" pitchFamily="18" charset="0"/>
                              </a:rPr>
                              <m:t>−</m:t>
                            </m:r>
                          </m:e>
                        </m:d>
                        <m:r>
                          <a:rPr lang="it-IT" sz="1435" i="1">
                            <a:latin typeface="Cambria Math" panose="02040503050406030204" pitchFamily="18" charset="0"/>
                            <a:ea typeface="Cambria Math" panose="02040503050406030204" pitchFamily="18" charset="0"/>
                          </a:rPr>
                          <m:t>∙</m:t>
                        </m:r>
                        <m:sSubSup>
                          <m:sSubSupPr>
                            <m:ctrlPr>
                              <a:rPr lang="it-IT" sz="1435" i="1">
                                <a:latin typeface="Cambria Math" panose="02040503050406030204" pitchFamily="18" charset="0"/>
                              </a:rPr>
                            </m:ctrlPr>
                          </m:sSubSup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r>
                              <a:rPr lang="it-IT" sz="1435" i="1">
                                <a:latin typeface="Cambria Math" panose="02040503050406030204" pitchFamily="18" charset="0"/>
                              </a:rPr>
                              <m:t> </m:t>
                            </m:r>
                          </m:sub>
                          <m:sup>
                            <m:r>
                              <a:rPr lang="it-IT" sz="1435" i="1">
                                <a:latin typeface="Cambria Math" panose="02040503050406030204" pitchFamily="18" charset="0"/>
                              </a:rPr>
                              <m:t>𝑢𝑛𝑖𝑡</m:t>
                            </m:r>
                          </m:sup>
                        </m:sSubSup>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 </m:t>
                        </m:r>
                        <m:r>
                          <a:rPr lang="it-IT" sz="1435">
                            <a:latin typeface="Cambria Math" panose="02040503050406030204" pitchFamily="18" charset="0"/>
                          </a:rPr>
                          <m:t>[</m:t>
                        </m:r>
                        <m:r>
                          <m:rPr>
                            <m:sty m:val="p"/>
                          </m:rPr>
                          <a:rPr lang="it-IT" sz="1435">
                            <a:latin typeface="Cambria Math" panose="02040503050406030204" pitchFamily="18" charset="0"/>
                          </a:rPr>
                          <m:t>Wh</m:t>
                        </m:r>
                        <m:r>
                          <a:rPr lang="it-IT" sz="1435">
                            <a:latin typeface="Cambria Math" panose="02040503050406030204" pitchFamily="18" charset="0"/>
                          </a:rPr>
                          <m:t>]</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𝑁</m:t>
                            </m:r>
                          </m:e>
                          <m:sub>
                            <m:r>
                              <a:rPr lang="it-IT" sz="1435" i="1">
                                <a:latin typeface="Cambria Math" panose="02040503050406030204" pitchFamily="18" charset="0"/>
                              </a:rPr>
                              <m:t>𝑅𝐸</m:t>
                            </m:r>
                            <m:sSub>
                              <m:sSubPr>
                                <m:ctrlPr>
                                  <a:rPr lang="it-IT" sz="1435" i="1">
                                    <a:latin typeface="Cambria Math" panose="02040503050406030204" pitchFamily="18" charset="0"/>
                                  </a:rPr>
                                </m:ctrlPr>
                              </m:sSubPr>
                              <m:e>
                                <m:r>
                                  <a:rPr lang="it-IT" sz="1435" i="1">
                                    <a:latin typeface="Cambria Math" panose="02040503050406030204" pitchFamily="18" charset="0"/>
                                  </a:rPr>
                                  <m:t>𝑆</m:t>
                                </m:r>
                              </m:e>
                              <m:sub>
                                <m:r>
                                  <a:rPr lang="it-IT" sz="1435" i="1">
                                    <a:latin typeface="Cambria Math" panose="02040503050406030204" pitchFamily="18" charset="0"/>
                                  </a:rPr>
                                  <m:t>𝑟</m:t>
                                </m:r>
                              </m:sub>
                            </m:sSub>
                          </m:sub>
                        </m:sSub>
                        <m:r>
                          <a:rPr lang="it-IT" sz="1435" b="0" i="0" smtClean="0">
                            <a:latin typeface="Cambria Math" panose="02040503050406030204" pitchFamily="18" charset="0"/>
                          </a:rPr>
                          <m:t>(</m:t>
                        </m:r>
                        <m:r>
                          <m:rPr>
                            <m:sty m:val="p"/>
                          </m:rPr>
                          <a:rPr lang="it-IT" sz="1435" b="0" i="0" smtClean="0">
                            <a:latin typeface="Cambria Math" panose="02040503050406030204" pitchFamily="18" charset="0"/>
                          </a:rPr>
                          <m:t>ut</m:t>
                        </m:r>
                        <m:r>
                          <a:rPr lang="it-IT" sz="1435" b="0" i="0" smtClean="0">
                            <a:latin typeface="Cambria Math" panose="02040503050406030204" pitchFamily="18" charset="0"/>
                          </a:rPr>
                          <m:t>)[−]</m:t>
                        </m:r>
                      </m:oMath>
                    </m:oMathPara>
                  </a14:m>
                  <a:endParaRPr lang="it-IT" sz="1435" dirty="0"/>
                </a:p>
              </p:txBody>
            </p:sp>
          </mc:Choice>
          <mc:Fallback xmlns="">
            <p:sp>
              <p:nvSpPr>
                <p:cNvPr id="7" name="Rectangle 7">
                  <a:extLst>
                    <a:ext uri="{FF2B5EF4-FFF2-40B4-BE49-F238E27FC236}">
                      <a16:creationId xmlns:a16="http://schemas.microsoft.com/office/drawing/2014/main" id="{2ABFB619-6ECD-85EC-6467-D83C860C5E85}"/>
                    </a:ext>
                  </a:extLst>
                </p:cNvPr>
                <p:cNvSpPr>
                  <a:spLocks noRot="1" noChangeAspect="1" noMove="1" noResize="1" noEditPoints="1" noAdjustHandles="1" noChangeArrowheads="1" noChangeShapeType="1" noTextEdit="1"/>
                </p:cNvSpPr>
                <p:nvPr/>
              </p:nvSpPr>
              <p:spPr>
                <a:xfrm>
                  <a:off x="3066206" y="5319900"/>
                  <a:ext cx="4611759" cy="353815"/>
                </a:xfrm>
                <a:prstGeom prst="rect">
                  <a:avLst/>
                </a:prstGeom>
                <a:blipFill>
                  <a:blip r:embed="rId3"/>
                  <a:stretch>
                    <a:fillRect b="-3448"/>
                  </a:stretch>
                </a:blipFill>
              </p:spPr>
              <p:txBody>
                <a:bodyPr/>
                <a:lstStyle/>
                <a:p>
                  <a:r>
                    <a:rPr lang="en-GB">
                      <a:noFill/>
                    </a:rPr>
                    <a:t> </a:t>
                  </a:r>
                </a:p>
              </p:txBody>
            </p:sp>
          </mc:Fallback>
        </mc:AlternateContent>
        <p:sp>
          <p:nvSpPr>
            <p:cNvPr id="8" name="Rectangle 7">
              <a:extLst>
                <a:ext uri="{FF2B5EF4-FFF2-40B4-BE49-F238E27FC236}">
                  <a16:creationId xmlns:a16="http://schemas.microsoft.com/office/drawing/2014/main" id="{03EC6056-83BE-B635-2B60-8B4F065EAD66}"/>
                </a:ext>
              </a:extLst>
            </p:cNvPr>
            <p:cNvSpPr/>
            <p:nvPr/>
          </p:nvSpPr>
          <p:spPr>
            <a:xfrm>
              <a:off x="3019070" y="5290245"/>
              <a:ext cx="4611759" cy="42420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CasellaDiTesto 12">
            <a:extLst>
              <a:ext uri="{FF2B5EF4-FFF2-40B4-BE49-F238E27FC236}">
                <a16:creationId xmlns:a16="http://schemas.microsoft.com/office/drawing/2014/main" id="{3346958E-092D-43E0-6A9F-63EC18089A04}"/>
              </a:ext>
            </a:extLst>
          </p:cNvPr>
          <p:cNvSpPr txBox="1"/>
          <p:nvPr/>
        </p:nvSpPr>
        <p:spPr>
          <a:xfrm>
            <a:off x="1890655" y="2269508"/>
            <a:ext cx="3812921"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Electricity</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produced</a:t>
            </a:r>
            <a:r>
              <a:rPr lang="it-IT" sz="1116" i="1" dirty="0">
                <a:latin typeface="Open Sans" panose="020B0606030504020204" pitchFamily="34" charset="0"/>
                <a:ea typeface="Open Sans" panose="020B0606030504020204" pitchFamily="34" charset="0"/>
                <a:cs typeface="Open Sans" panose="020B0606030504020204" pitchFamily="34" charset="0"/>
              </a:rPr>
              <a:t> by a single </a:t>
            </a:r>
            <a:r>
              <a:rPr lang="it-IT" sz="1116" i="1" dirty="0" err="1">
                <a:latin typeface="Open Sans" panose="020B0606030504020204" pitchFamily="34" charset="0"/>
                <a:ea typeface="Open Sans" panose="020B0606030504020204" pitchFamily="34" charset="0"/>
                <a:cs typeface="Open Sans" panose="020B0606030504020204" pitchFamily="34" charset="0"/>
              </a:rPr>
              <a:t>unit</a:t>
            </a:r>
            <a:r>
              <a:rPr lang="it-IT" sz="1116" i="1" dirty="0">
                <a:latin typeface="Open Sans" panose="020B0606030504020204" pitchFamily="34" charset="0"/>
                <a:ea typeface="Open Sans" panose="020B0606030504020204" pitchFamily="34" charset="0"/>
                <a:cs typeface="Open Sans" panose="020B0606030504020204" pitchFamily="34" charset="0"/>
              </a:rPr>
              <a:t> of </a:t>
            </a:r>
            <a:r>
              <a:rPr lang="it-IT" sz="1116" i="1" dirty="0" err="1">
                <a:latin typeface="Open Sans" panose="020B0606030504020204" pitchFamily="34" charset="0"/>
                <a:ea typeface="Open Sans" panose="020B0606030504020204" pitchFamily="34" charset="0"/>
                <a:cs typeface="Open Sans" panose="020B0606030504020204" pitchFamily="34" charset="0"/>
              </a:rPr>
              <a:t>renewable</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capacity</a:t>
            </a:r>
            <a:endParaRPr lang="it-IT" sz="1116"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19" name="Connector: Elbow 18">
            <a:extLst>
              <a:ext uri="{FF2B5EF4-FFF2-40B4-BE49-F238E27FC236}">
                <a16:creationId xmlns:a16="http://schemas.microsoft.com/office/drawing/2014/main" id="{7D227160-6B89-2AE4-2418-D8287032400F}"/>
              </a:ext>
            </a:extLst>
          </p:cNvPr>
          <p:cNvCxnSpPr>
            <a:cxnSpLocks/>
            <a:stCxn id="20" idx="1"/>
          </p:cNvCxnSpPr>
          <p:nvPr/>
        </p:nvCxnSpPr>
        <p:spPr>
          <a:xfrm rot="10800000" flipV="1">
            <a:off x="7396685" y="2443620"/>
            <a:ext cx="594899" cy="275856"/>
          </a:xfrm>
          <a:prstGeom prst="bentConnector3">
            <a:avLst>
              <a:gd name="adj1" fmla="val 99406"/>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asellaDiTesto 12">
            <a:extLst>
              <a:ext uri="{FF2B5EF4-FFF2-40B4-BE49-F238E27FC236}">
                <a16:creationId xmlns:a16="http://schemas.microsoft.com/office/drawing/2014/main" id="{E903634C-3315-43DC-D895-79489C7E9325}"/>
              </a:ext>
            </a:extLst>
          </p:cNvPr>
          <p:cNvSpPr txBox="1"/>
          <p:nvPr/>
        </p:nvSpPr>
        <p:spPr>
          <a:xfrm>
            <a:off x="7991583" y="2311596"/>
            <a:ext cx="306130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Number</a:t>
            </a:r>
            <a:r>
              <a:rPr lang="it-IT" sz="1116" i="1" dirty="0">
                <a:latin typeface="Open Sans" panose="020B0606030504020204" pitchFamily="34" charset="0"/>
                <a:ea typeface="Open Sans" panose="020B0606030504020204" pitchFamily="34" charset="0"/>
                <a:cs typeface="Open Sans" panose="020B0606030504020204" pitchFamily="34" charset="0"/>
              </a:rPr>
              <a:t> of </a:t>
            </a:r>
            <a:r>
              <a:rPr lang="it-IT" sz="1116" i="1" dirty="0" err="1">
                <a:latin typeface="Open Sans" panose="020B0606030504020204" pitchFamily="34" charset="0"/>
                <a:ea typeface="Open Sans" panose="020B0606030504020204" pitchFamily="34" charset="0"/>
                <a:cs typeface="Open Sans" panose="020B0606030504020204" pitchFamily="34" charset="0"/>
              </a:rPr>
              <a:t>renewable</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capacity</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units</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installed</a:t>
            </a:r>
            <a:endParaRPr lang="it-IT" sz="1116"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1" name="Connector: Elbow 20">
            <a:extLst>
              <a:ext uri="{FF2B5EF4-FFF2-40B4-BE49-F238E27FC236}">
                <a16:creationId xmlns:a16="http://schemas.microsoft.com/office/drawing/2014/main" id="{0E4DB9B8-F034-19A6-52AC-7395CDE6323D}"/>
              </a:ext>
            </a:extLst>
          </p:cNvPr>
          <p:cNvCxnSpPr>
            <a:cxnSpLocks/>
            <a:endCxn id="18" idx="3"/>
          </p:cNvCxnSpPr>
          <p:nvPr/>
        </p:nvCxnSpPr>
        <p:spPr>
          <a:xfrm rot="10800000">
            <a:off x="5703576" y="2401533"/>
            <a:ext cx="482574" cy="317951"/>
          </a:xfrm>
          <a:prstGeom prst="bentConnector3">
            <a:avLst>
              <a:gd name="adj1" fmla="val 1576"/>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C3D5A2A2-AE2E-2075-E222-04683DD262D9}"/>
              </a:ext>
            </a:extLst>
          </p:cNvPr>
          <p:cNvSpPr/>
          <p:nvPr/>
        </p:nvSpPr>
        <p:spPr>
          <a:xfrm>
            <a:off x="707098" y="2719476"/>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Energy </a:t>
            </a:r>
            <a:r>
              <a:rPr lang="it-IT" sz="1400" dirty="0" err="1">
                <a:latin typeface="Open Sans" panose="020B0606030504020204" pitchFamily="34" charset="0"/>
                <a:ea typeface="Open Sans" panose="020B0606030504020204" pitchFamily="34" charset="0"/>
                <a:cs typeface="Open Sans" panose="020B0606030504020204" pitchFamily="34" charset="0"/>
              </a:rPr>
              <a:t>produced</a:t>
            </a:r>
            <a:r>
              <a:rPr lang="it-IT" sz="1400" dirty="0">
                <a:latin typeface="Open Sans" panose="020B0606030504020204" pitchFamily="34" charset="0"/>
                <a:ea typeface="Open Sans" panose="020B0606030504020204" pitchFamily="34" charset="0"/>
                <a:cs typeface="Open Sans" panose="020B0606030504020204" pitchFamily="34" charset="0"/>
              </a:rPr>
              <a:t>:</a:t>
            </a:r>
          </a:p>
        </p:txBody>
      </p:sp>
      <mc:AlternateContent xmlns:mc="http://schemas.openxmlformats.org/markup-compatibility/2006" xmlns:a14="http://schemas.microsoft.com/office/drawing/2010/main">
        <mc:Choice Requires="a14">
          <p:sp>
            <p:nvSpPr>
              <p:cNvPr id="23" name="Rectangle 7">
                <a:extLst>
                  <a:ext uri="{FF2B5EF4-FFF2-40B4-BE49-F238E27FC236}">
                    <a16:creationId xmlns:a16="http://schemas.microsoft.com/office/drawing/2014/main" id="{49791C47-B81A-05D2-223E-D5A9CC962334}"/>
                  </a:ext>
                </a:extLst>
              </p:cNvPr>
              <p:cNvSpPr/>
              <p:nvPr/>
            </p:nvSpPr>
            <p:spPr>
              <a:xfrm>
                <a:off x="3464073" y="3615803"/>
                <a:ext cx="7023866" cy="7209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𝐼𝑛𝑣</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solidFill>
                                    <a:prstClr val="black"/>
                                  </a:solidFill>
                                  <a:latin typeface="Cambria Math" panose="02040503050406030204" pitchFamily="18" charset="0"/>
                                </a:rPr>
                              </m:ctrlPr>
                            </m:sSubPr>
                            <m:e>
                              <m:r>
                                <a:rPr lang="it-IT" sz="1435" i="1">
                                  <a:solidFill>
                                    <a:prstClr val="black"/>
                                  </a:solidFill>
                                  <a:latin typeface="Cambria Math" panose="02040503050406030204" pitchFamily="18" charset="0"/>
                                </a:rPr>
                                <m:t>𝑁</m:t>
                              </m:r>
                            </m:e>
                            <m:sub>
                              <m:r>
                                <a:rPr lang="it-IT" sz="1435" i="1">
                                  <a:solidFill>
                                    <a:prstClr val="black"/>
                                  </a:solidFill>
                                  <a:latin typeface="Cambria Math" panose="02040503050406030204" pitchFamily="18" charset="0"/>
                                </a:rPr>
                                <m:t>𝑅𝐸</m:t>
                              </m:r>
                              <m:sSub>
                                <m:sSubPr>
                                  <m:ctrlPr>
                                    <a:rPr lang="it-IT" sz="1435" i="1">
                                      <a:solidFill>
                                        <a:prstClr val="black"/>
                                      </a:solidFill>
                                      <a:latin typeface="Cambria Math" panose="02040503050406030204" pitchFamily="18" charset="0"/>
                                    </a:rPr>
                                  </m:ctrlPr>
                                </m:sSubPr>
                                <m:e>
                                  <m:r>
                                    <a:rPr lang="it-IT" sz="1435" i="1">
                                      <a:solidFill>
                                        <a:prstClr val="black"/>
                                      </a:solidFill>
                                      <a:latin typeface="Cambria Math" panose="02040503050406030204" pitchFamily="18" charset="0"/>
                                    </a:rPr>
                                    <m:t>𝑆</m:t>
                                  </m:r>
                                </m:e>
                                <m:sub>
                                  <m:r>
                                    <a:rPr lang="it-IT" sz="1435" i="1">
                                      <a:solidFill>
                                        <a:prstClr val="black"/>
                                      </a:solidFill>
                                      <a:latin typeface="Cambria Math" panose="02040503050406030204" pitchFamily="18" charset="0"/>
                                    </a:rPr>
                                    <m:t>𝑟</m:t>
                                  </m:r>
                                </m:sub>
                              </m:sSub>
                            </m:sub>
                          </m:sSub>
                          <m:r>
                            <a:rPr lang="it-IT" sz="1435" b="0" i="0" smtClean="0">
                              <a:solidFill>
                                <a:prstClr val="black"/>
                              </a:solidFill>
                              <a:latin typeface="Cambria Math" panose="02040503050406030204" pitchFamily="18" charset="0"/>
                            </a:rPr>
                            <m:t>(</m:t>
                          </m:r>
                          <m:r>
                            <m:rPr>
                              <m:sty m:val="p"/>
                            </m:rPr>
                            <a:rPr lang="it-IT" sz="1435" b="0" i="0" smtClean="0">
                              <a:solidFill>
                                <a:prstClr val="black"/>
                              </a:solidFill>
                              <a:latin typeface="Cambria Math" panose="02040503050406030204" pitchFamily="18" charset="0"/>
                            </a:rPr>
                            <m:t>ut</m:t>
                          </m:r>
                          <m:r>
                            <a:rPr lang="it-IT" sz="1435" b="0" i="0" smtClean="0">
                              <a:solidFill>
                                <a:prstClr val="black"/>
                              </a:solidFill>
                              <a:latin typeface="Cambria Math" panose="02040503050406030204" pitchFamily="18" charset="0"/>
                            </a:rPr>
                            <m:t>)[−]</m:t>
                          </m:r>
                        </m:e>
                      </m:nary>
                      <m:r>
                        <a:rPr lang="it-IT" sz="1435" i="1" smtClean="0">
                          <a:latin typeface="Cambria Math" panose="02040503050406030204" pitchFamily="18" charset="0"/>
                          <a:ea typeface="Cambria Math" panose="02040503050406030204" pitchFamily="18" charset="0"/>
                        </a:rPr>
                        <m:t>∙</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𝐶</m:t>
                          </m:r>
                        </m:e>
                        <m:sub>
                          <m:r>
                            <a:rPr lang="it-IT" sz="1435" b="0" i="1" smtClean="0">
                              <a:latin typeface="Cambria Math" panose="02040503050406030204" pitchFamily="18" charset="0"/>
                              <a:ea typeface="Cambria Math" panose="02040503050406030204" pitchFamily="18" charset="0"/>
                            </a:rPr>
                            <m:t>𝑛𝑜𝑚</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𝑟</m:t>
                          </m:r>
                        </m:sub>
                      </m:sSub>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𝑐</m:t>
                          </m:r>
                        </m:e>
                        <m:sub>
                          <m:r>
                            <a:rPr lang="it-IT" sz="1435" b="0" i="1" smtClean="0">
                              <a:latin typeface="Cambria Math" panose="02040503050406030204" pitchFamily="18" charset="0"/>
                              <a:ea typeface="Cambria Math" panose="02040503050406030204" pitchFamily="18" charset="0"/>
                            </a:rPr>
                            <m:t>𝑖𝑛𝑣</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𝑟</m:t>
                          </m:r>
                        </m:sub>
                      </m:sSub>
                      <m:r>
                        <a:rPr lang="it-IT" sz="1435" b="0" i="1" smtClean="0">
                          <a:latin typeface="Cambria Math" panose="02040503050406030204" pitchFamily="18" charset="0"/>
                          <a:ea typeface="Cambria Math" panose="02040503050406030204" pitchFamily="18" charset="0"/>
                        </a:rPr>
                        <m:t>[</m:t>
                      </m:r>
                      <m:f>
                        <m:fPr>
                          <m:type m:val="lin"/>
                          <m:ctrlPr>
                            <a:rPr lang="it-IT" sz="1435" b="0" i="1" smtClean="0">
                              <a:latin typeface="Cambria Math" panose="02040503050406030204" pitchFamily="18" charset="0"/>
                              <a:ea typeface="Cambria Math" panose="02040503050406030204" pitchFamily="18" charset="0"/>
                            </a:rPr>
                          </m:ctrlPr>
                        </m:fPr>
                        <m:num>
                          <m:r>
                            <a:rPr lang="it-IT" sz="1435" b="0" i="1" smtClean="0">
                              <a:latin typeface="Cambria Math" panose="02040503050406030204" pitchFamily="18" charset="0"/>
                              <a:ea typeface="Cambria Math" panose="02040503050406030204" pitchFamily="18" charset="0"/>
                            </a:rPr>
                            <m:t>$</m:t>
                          </m:r>
                        </m:num>
                        <m:den>
                          <m:r>
                            <a:rPr lang="it-IT" sz="1435" b="0" i="1" smtClean="0">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     ∀</m:t>
                          </m:r>
                          <m:r>
                            <a:rPr lang="it-IT" sz="1435" b="0" i="1" smtClean="0">
                              <a:latin typeface="Cambria Math" panose="02040503050406030204" pitchFamily="18" charset="0"/>
                              <a:ea typeface="Cambria Math" panose="02040503050406030204" pitchFamily="18" charset="0"/>
                            </a:rPr>
                            <m:t>𝑟</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𝑟𝑒𝑛𝑒𝑤𝑎𝑏𝑙𝑒</m:t>
                          </m:r>
                          <m:r>
                            <a:rPr lang="it-IT" sz="1435" b="0" i="1" smtClean="0">
                              <a:latin typeface="Cambria Math" panose="02040503050406030204" pitchFamily="18" charset="0"/>
                              <a:ea typeface="Cambria Math" panose="02040503050406030204" pitchFamily="18" charset="0"/>
                            </a:rPr>
                            <m:t> </m:t>
                          </m:r>
                          <m:r>
                            <a:rPr lang="it-IT" sz="1435" b="0" i="1" smtClean="0">
                              <a:latin typeface="Cambria Math" panose="02040503050406030204" pitchFamily="18" charset="0"/>
                              <a:ea typeface="Cambria Math" panose="02040503050406030204" pitchFamily="18" charset="0"/>
                            </a:rPr>
                            <m:t>𝑠𝑜𝑢𝑟𝑐𝑒𝑠</m:t>
                          </m:r>
                        </m:den>
                      </m:f>
                    </m:oMath>
                  </m:oMathPara>
                </a14:m>
                <a:endParaRPr lang="it-IT" sz="1435" dirty="0"/>
              </a:p>
            </p:txBody>
          </p:sp>
        </mc:Choice>
        <mc:Fallback xmlns="">
          <p:sp>
            <p:nvSpPr>
              <p:cNvPr id="23" name="Rectangle 7">
                <a:extLst>
                  <a:ext uri="{FF2B5EF4-FFF2-40B4-BE49-F238E27FC236}">
                    <a16:creationId xmlns:a16="http://schemas.microsoft.com/office/drawing/2014/main" id="{49791C47-B81A-05D2-223E-D5A9CC962334}"/>
                  </a:ext>
                </a:extLst>
              </p:cNvPr>
              <p:cNvSpPr>
                <a:spLocks noRot="1" noChangeAspect="1" noMove="1" noResize="1" noEditPoints="1" noAdjustHandles="1" noChangeArrowheads="1" noChangeShapeType="1" noTextEdit="1"/>
              </p:cNvSpPr>
              <p:nvPr/>
            </p:nvSpPr>
            <p:spPr>
              <a:xfrm>
                <a:off x="3464073" y="3615803"/>
                <a:ext cx="7023866" cy="720967"/>
              </a:xfrm>
              <a:prstGeom prst="rect">
                <a:avLst/>
              </a:prstGeom>
              <a:blipFill>
                <a:blip r:embed="rId4"/>
                <a:stretch>
                  <a:fillRect/>
                </a:stretch>
              </a:blipFill>
            </p:spPr>
            <p:txBody>
              <a:bodyPr/>
              <a:lstStyle/>
              <a:p>
                <a:r>
                  <a:rPr lang="en-GB">
                    <a:noFill/>
                  </a:rPr>
                  <a:t> </a:t>
                </a:r>
              </a:p>
            </p:txBody>
          </p:sp>
        </mc:Fallback>
      </mc:AlternateContent>
      <p:sp>
        <p:nvSpPr>
          <p:cNvPr id="24" name="Rectangle 23">
            <a:extLst>
              <a:ext uri="{FF2B5EF4-FFF2-40B4-BE49-F238E27FC236}">
                <a16:creationId xmlns:a16="http://schemas.microsoft.com/office/drawing/2014/main" id="{22167BE3-2638-D990-012E-AACD9DEBB524}"/>
              </a:ext>
            </a:extLst>
          </p:cNvPr>
          <p:cNvSpPr/>
          <p:nvPr/>
        </p:nvSpPr>
        <p:spPr>
          <a:xfrm>
            <a:off x="707097" y="3861434"/>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Investment costs:</a:t>
            </a:r>
          </a:p>
        </p:txBody>
      </p:sp>
      <mc:AlternateContent xmlns:mc="http://schemas.openxmlformats.org/markup-compatibility/2006" xmlns:a14="http://schemas.microsoft.com/office/drawing/2010/main">
        <mc:Choice Requires="a14">
          <p:sp>
            <p:nvSpPr>
              <p:cNvPr id="25" name="Rectangle 7">
                <a:extLst>
                  <a:ext uri="{FF2B5EF4-FFF2-40B4-BE49-F238E27FC236}">
                    <a16:creationId xmlns:a16="http://schemas.microsoft.com/office/drawing/2014/main" id="{7B5DFD90-887A-891A-7FBF-BFA5D3AAD6F7}"/>
                  </a:ext>
                </a:extLst>
              </p:cNvPr>
              <p:cNvSpPr/>
              <p:nvPr/>
            </p:nvSpPr>
            <p:spPr>
              <a:xfrm>
                <a:off x="3464072" y="4830501"/>
                <a:ext cx="7883837" cy="7209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𝑂</m:t>
                          </m:r>
                          <m:r>
                            <a:rPr lang="it-IT" sz="1435" b="0" i="1" smtClean="0">
                              <a:latin typeface="Cambria Math" panose="02040503050406030204" pitchFamily="18" charset="0"/>
                            </a:rPr>
                            <m:t>&amp;</m:t>
                          </m:r>
                          <m:r>
                            <a:rPr lang="it-IT" sz="1435" b="0" i="1" smtClean="0">
                              <a:latin typeface="Cambria Math" panose="02040503050406030204" pitchFamily="18" charset="0"/>
                            </a:rPr>
                            <m:t>𝑀</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solidFill>
                                    <a:prstClr val="black"/>
                                  </a:solidFill>
                                  <a:latin typeface="Cambria Math" panose="02040503050406030204" pitchFamily="18" charset="0"/>
                                </a:rPr>
                              </m:ctrlPr>
                            </m:sSubPr>
                            <m:e>
                              <m:r>
                                <a:rPr lang="it-IT" sz="1435" i="1">
                                  <a:solidFill>
                                    <a:prstClr val="black"/>
                                  </a:solidFill>
                                  <a:latin typeface="Cambria Math" panose="02040503050406030204" pitchFamily="18" charset="0"/>
                                </a:rPr>
                                <m:t>𝑁</m:t>
                              </m:r>
                            </m:e>
                            <m:sub>
                              <m:r>
                                <a:rPr lang="it-IT" sz="1435" i="1">
                                  <a:solidFill>
                                    <a:prstClr val="black"/>
                                  </a:solidFill>
                                  <a:latin typeface="Cambria Math" panose="02040503050406030204" pitchFamily="18" charset="0"/>
                                </a:rPr>
                                <m:t>𝑅𝐸</m:t>
                              </m:r>
                              <m:sSub>
                                <m:sSubPr>
                                  <m:ctrlPr>
                                    <a:rPr lang="it-IT" sz="1435" i="1">
                                      <a:solidFill>
                                        <a:prstClr val="black"/>
                                      </a:solidFill>
                                      <a:latin typeface="Cambria Math" panose="02040503050406030204" pitchFamily="18" charset="0"/>
                                    </a:rPr>
                                  </m:ctrlPr>
                                </m:sSubPr>
                                <m:e>
                                  <m:r>
                                    <a:rPr lang="it-IT" sz="1435" i="1">
                                      <a:solidFill>
                                        <a:prstClr val="black"/>
                                      </a:solidFill>
                                      <a:latin typeface="Cambria Math" panose="02040503050406030204" pitchFamily="18" charset="0"/>
                                    </a:rPr>
                                    <m:t>𝑆</m:t>
                                  </m:r>
                                </m:e>
                                <m:sub>
                                  <m:r>
                                    <a:rPr lang="it-IT" sz="1435" i="1">
                                      <a:solidFill>
                                        <a:prstClr val="black"/>
                                      </a:solidFill>
                                      <a:latin typeface="Cambria Math" panose="02040503050406030204" pitchFamily="18" charset="0"/>
                                    </a:rPr>
                                    <m:t>𝑟</m:t>
                                  </m:r>
                                </m:sub>
                              </m:sSub>
                            </m:sub>
                          </m:sSub>
                          <m:r>
                            <a:rPr lang="it-IT" sz="1435" b="0" i="0" smtClean="0">
                              <a:solidFill>
                                <a:prstClr val="black"/>
                              </a:solidFill>
                              <a:latin typeface="Cambria Math" panose="02040503050406030204" pitchFamily="18" charset="0"/>
                            </a:rPr>
                            <m:t>(</m:t>
                          </m:r>
                          <m:r>
                            <m:rPr>
                              <m:sty m:val="p"/>
                            </m:rPr>
                            <a:rPr lang="it-IT" sz="1435" b="0" i="0" smtClean="0">
                              <a:solidFill>
                                <a:prstClr val="black"/>
                              </a:solidFill>
                              <a:latin typeface="Cambria Math" panose="02040503050406030204" pitchFamily="18" charset="0"/>
                            </a:rPr>
                            <m:t>ut</m:t>
                          </m:r>
                          <m:r>
                            <a:rPr lang="it-IT" sz="1435" b="0" i="0" smtClean="0">
                              <a:solidFill>
                                <a:prstClr val="black"/>
                              </a:solidFill>
                              <a:latin typeface="Cambria Math" panose="02040503050406030204" pitchFamily="18" charset="0"/>
                            </a:rPr>
                            <m:t>)[−]</m:t>
                          </m:r>
                        </m:e>
                      </m:nary>
                      <m:r>
                        <a:rPr lang="it-IT" sz="1435" i="1" smtClean="0">
                          <a:latin typeface="Cambria Math" panose="02040503050406030204" pitchFamily="18" charset="0"/>
                          <a:ea typeface="Cambria Math" panose="02040503050406030204" pitchFamily="18" charset="0"/>
                        </a:rPr>
                        <m:t>∙</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𝐶</m:t>
                          </m:r>
                        </m:e>
                        <m:sub>
                          <m:r>
                            <a:rPr lang="it-IT" sz="1435" b="0" i="1" smtClean="0">
                              <a:latin typeface="Cambria Math" panose="02040503050406030204" pitchFamily="18" charset="0"/>
                              <a:ea typeface="Cambria Math" panose="02040503050406030204" pitchFamily="18" charset="0"/>
                            </a:rPr>
                            <m:t>𝑛𝑜𝑚</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𝑟</m:t>
                          </m:r>
                        </m:sub>
                      </m:sSub>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𝑐</m:t>
                          </m:r>
                        </m:e>
                        <m:sub>
                          <m:r>
                            <a:rPr lang="it-IT" sz="1435" b="0" i="1" smtClean="0">
                              <a:latin typeface="Cambria Math" panose="02040503050406030204" pitchFamily="18" charset="0"/>
                              <a:ea typeface="Cambria Math" panose="02040503050406030204" pitchFamily="18" charset="0"/>
                            </a:rPr>
                            <m:t>𝑖𝑛𝑣</m:t>
                          </m:r>
                        </m:sub>
                      </m:sSub>
                      <m:r>
                        <a:rPr lang="it-IT" sz="1435" b="0" i="1" smtClean="0">
                          <a:latin typeface="Cambria Math" panose="02040503050406030204" pitchFamily="18" charset="0"/>
                          <a:ea typeface="Cambria Math" panose="02040503050406030204" pitchFamily="18" charset="0"/>
                        </a:rPr>
                        <m:t>[</m:t>
                      </m:r>
                      <m:f>
                        <m:fPr>
                          <m:type m:val="lin"/>
                          <m:ctrlPr>
                            <a:rPr lang="it-IT" sz="1435" b="0" i="1" smtClean="0">
                              <a:latin typeface="Cambria Math" panose="02040503050406030204" pitchFamily="18" charset="0"/>
                              <a:ea typeface="Cambria Math" panose="02040503050406030204" pitchFamily="18" charset="0"/>
                            </a:rPr>
                          </m:ctrlPr>
                        </m:fPr>
                        <m:num>
                          <m:r>
                            <a:rPr lang="it-IT" sz="1435" b="0" i="1" smtClean="0">
                              <a:latin typeface="Cambria Math" panose="02040503050406030204" pitchFamily="18" charset="0"/>
                              <a:ea typeface="Cambria Math" panose="02040503050406030204" pitchFamily="18" charset="0"/>
                            </a:rPr>
                            <m:t>$</m:t>
                          </m:r>
                        </m:num>
                        <m:den>
                          <m:r>
                            <a:rPr lang="it-IT" sz="1435" b="0" i="1" smtClean="0">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m:t>
                          </m:r>
                        </m:den>
                      </m:f>
                      <m:r>
                        <a:rPr lang="it-IT" sz="1435" b="0" i="1" smtClean="0">
                          <a:latin typeface="Cambria Math" panose="02040503050406030204" pitchFamily="18" charset="0"/>
                          <a:ea typeface="Cambria Math" panose="02040503050406030204" pitchFamily="18" charset="0"/>
                        </a:rPr>
                        <m:t>∙</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𝑐</m:t>
                          </m:r>
                        </m:e>
                        <m:sub>
                          <m:r>
                            <a:rPr lang="it-IT" sz="1435" b="0" i="1" smtClean="0">
                              <a:latin typeface="Cambria Math" panose="02040503050406030204" pitchFamily="18" charset="0"/>
                              <a:ea typeface="Cambria Math" panose="02040503050406030204" pitchFamily="18" charset="0"/>
                            </a:rPr>
                            <m:t>𝑂</m:t>
                          </m:r>
                          <m:r>
                            <a:rPr lang="it-IT" sz="1435" b="0" i="1" smtClean="0">
                              <a:latin typeface="Cambria Math" panose="02040503050406030204" pitchFamily="18" charset="0"/>
                              <a:ea typeface="Cambria Math" panose="02040503050406030204" pitchFamily="18" charset="0"/>
                            </a:rPr>
                            <m:t>&amp;</m:t>
                          </m:r>
                          <m:r>
                            <a:rPr lang="it-IT" sz="1435" b="0" i="1" smtClean="0">
                              <a:latin typeface="Cambria Math" panose="02040503050406030204" pitchFamily="18" charset="0"/>
                              <a:ea typeface="Cambria Math" panose="02040503050406030204" pitchFamily="18" charset="0"/>
                            </a:rPr>
                            <m:t>𝑀</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𝑟</m:t>
                          </m:r>
                        </m:sub>
                      </m:sSub>
                      <m:d>
                        <m:dPr>
                          <m:begChr m:val="["/>
                          <m:endChr m:val="]"/>
                          <m:ctrlPr>
                            <a:rPr lang="it-IT" sz="1435" b="0" i="1" smtClean="0">
                              <a:latin typeface="Cambria Math" panose="02040503050406030204" pitchFamily="18" charset="0"/>
                              <a:ea typeface="Cambria Math" panose="02040503050406030204" pitchFamily="18" charset="0"/>
                            </a:rPr>
                          </m:ctrlPr>
                        </m:dPr>
                        <m:e>
                          <m:r>
                            <a:rPr lang="it-IT" sz="1435" b="0" i="1" smtClean="0">
                              <a:latin typeface="Cambria Math" panose="02040503050406030204" pitchFamily="18" charset="0"/>
                              <a:ea typeface="Cambria Math" panose="02040503050406030204" pitchFamily="18" charset="0"/>
                            </a:rPr>
                            <m:t>−</m:t>
                          </m:r>
                        </m:e>
                      </m:d>
                      <m:r>
                        <a:rPr lang="it-IT" sz="1435" b="0" i="1" smtClean="0">
                          <a:latin typeface="Cambria Math" panose="02040503050406030204" pitchFamily="18" charset="0"/>
                          <a:ea typeface="Cambria Math" panose="02040503050406030204" pitchFamily="18" charset="0"/>
                        </a:rPr>
                        <m:t>   </m:t>
                      </m:r>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𝑟</m:t>
                      </m:r>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𝑟𝑒𝑛𝑒𝑤𝑎𝑏𝑙𝑒</m:t>
                      </m:r>
                      <m:r>
                        <a:rPr lang="it-IT" sz="1435" i="1">
                          <a:latin typeface="Cambria Math" panose="02040503050406030204" pitchFamily="18" charset="0"/>
                          <a:ea typeface="Cambria Math" panose="02040503050406030204" pitchFamily="18" charset="0"/>
                        </a:rPr>
                        <m:t> </m:t>
                      </m:r>
                      <m:r>
                        <a:rPr lang="it-IT" sz="1435" i="1">
                          <a:latin typeface="Cambria Math" panose="02040503050406030204" pitchFamily="18" charset="0"/>
                          <a:ea typeface="Cambria Math" panose="02040503050406030204" pitchFamily="18" charset="0"/>
                        </a:rPr>
                        <m:t>𝑠𝑜𝑢𝑟𝑐𝑒𝑠</m:t>
                      </m:r>
                    </m:oMath>
                  </m:oMathPara>
                </a14:m>
                <a:endParaRPr lang="it-IT" sz="1435" dirty="0"/>
              </a:p>
            </p:txBody>
          </p:sp>
        </mc:Choice>
        <mc:Fallback xmlns="">
          <p:sp>
            <p:nvSpPr>
              <p:cNvPr id="25" name="Rectangle 7">
                <a:extLst>
                  <a:ext uri="{FF2B5EF4-FFF2-40B4-BE49-F238E27FC236}">
                    <a16:creationId xmlns:a16="http://schemas.microsoft.com/office/drawing/2014/main" id="{7B5DFD90-887A-891A-7FBF-BFA5D3AAD6F7}"/>
                  </a:ext>
                </a:extLst>
              </p:cNvPr>
              <p:cNvSpPr>
                <a:spLocks noRot="1" noChangeAspect="1" noMove="1" noResize="1" noEditPoints="1" noAdjustHandles="1" noChangeArrowheads="1" noChangeShapeType="1" noTextEdit="1"/>
              </p:cNvSpPr>
              <p:nvPr/>
            </p:nvSpPr>
            <p:spPr>
              <a:xfrm>
                <a:off x="3464072" y="4830501"/>
                <a:ext cx="7883837" cy="720967"/>
              </a:xfrm>
              <a:prstGeom prst="rect">
                <a:avLst/>
              </a:prstGeom>
              <a:blipFill>
                <a:blip r:embed="rId5"/>
                <a:stretch>
                  <a:fillRect/>
                </a:stretch>
              </a:blipFill>
            </p:spPr>
            <p:txBody>
              <a:bodyPr/>
              <a:lstStyle/>
              <a:p>
                <a:r>
                  <a:rPr lang="en-GB">
                    <a:noFill/>
                  </a:rPr>
                  <a:t> </a:t>
                </a:r>
              </a:p>
            </p:txBody>
          </p:sp>
        </mc:Fallback>
      </mc:AlternateContent>
      <p:sp>
        <p:nvSpPr>
          <p:cNvPr id="26" name="Rectangle 25">
            <a:extLst>
              <a:ext uri="{FF2B5EF4-FFF2-40B4-BE49-F238E27FC236}">
                <a16:creationId xmlns:a16="http://schemas.microsoft.com/office/drawing/2014/main" id="{CADDD79C-A09E-824C-D4D6-0AA3ABF36826}"/>
              </a:ext>
            </a:extLst>
          </p:cNvPr>
          <p:cNvSpPr/>
          <p:nvPr/>
        </p:nvSpPr>
        <p:spPr>
          <a:xfrm>
            <a:off x="707098" y="5034402"/>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a:t>
            </a:r>
            <a:r>
              <a:rPr lang="it-IT" sz="1400" dirty="0" err="1">
                <a:latin typeface="Open Sans" panose="020B0606030504020204" pitchFamily="34" charset="0"/>
                <a:ea typeface="Open Sans" panose="020B0606030504020204" pitchFamily="34" charset="0"/>
                <a:cs typeface="Open Sans" panose="020B0606030504020204" pitchFamily="34" charset="0"/>
              </a:rPr>
              <a:t>Fixed</a:t>
            </a:r>
            <a:r>
              <a:rPr lang="it-IT" sz="1400" dirty="0">
                <a:latin typeface="Open Sans" panose="020B0606030504020204" pitchFamily="34" charset="0"/>
                <a:ea typeface="Open Sans" panose="020B0606030504020204" pitchFamily="34" charset="0"/>
                <a:cs typeface="Open Sans" panose="020B0606030504020204" pitchFamily="34" charset="0"/>
              </a:rPr>
              <a:t> O&amp;M costs:</a:t>
            </a:r>
          </a:p>
        </p:txBody>
      </p:sp>
      <p:cxnSp>
        <p:nvCxnSpPr>
          <p:cNvPr id="27" name="Connector: Elbow 26">
            <a:extLst>
              <a:ext uri="{FF2B5EF4-FFF2-40B4-BE49-F238E27FC236}">
                <a16:creationId xmlns:a16="http://schemas.microsoft.com/office/drawing/2014/main" id="{2DBCF53B-5207-0391-0545-41CEF7D1DEDB}"/>
              </a:ext>
            </a:extLst>
          </p:cNvPr>
          <p:cNvCxnSpPr>
            <a:cxnSpLocks/>
            <a:stCxn id="28" idx="1"/>
          </p:cNvCxnSpPr>
          <p:nvPr/>
        </p:nvCxnSpPr>
        <p:spPr>
          <a:xfrm rot="10800000" flipV="1">
            <a:off x="6644853" y="3545401"/>
            <a:ext cx="594891" cy="275856"/>
          </a:xfrm>
          <a:prstGeom prst="bentConnector3">
            <a:avLst>
              <a:gd name="adj1" fmla="val 99528"/>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asellaDiTesto 12">
            <a:extLst>
              <a:ext uri="{FF2B5EF4-FFF2-40B4-BE49-F238E27FC236}">
                <a16:creationId xmlns:a16="http://schemas.microsoft.com/office/drawing/2014/main" id="{688B3498-DC91-242E-C5FE-BAC3B93A5C09}"/>
              </a:ext>
            </a:extLst>
          </p:cNvPr>
          <p:cNvSpPr txBox="1"/>
          <p:nvPr/>
        </p:nvSpPr>
        <p:spPr>
          <a:xfrm>
            <a:off x="7239743" y="3413377"/>
            <a:ext cx="390061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Nominal</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capacity</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associated</a:t>
            </a:r>
            <a:r>
              <a:rPr lang="it-IT" sz="1116" i="1" dirty="0">
                <a:latin typeface="Open Sans" panose="020B0606030504020204" pitchFamily="34" charset="0"/>
                <a:ea typeface="Open Sans" panose="020B0606030504020204" pitchFamily="34" charset="0"/>
                <a:cs typeface="Open Sans" panose="020B0606030504020204" pitchFamily="34" charset="0"/>
              </a:rPr>
              <a:t> to a single </a:t>
            </a:r>
            <a:r>
              <a:rPr lang="it-IT" sz="1116" i="1" dirty="0" err="1">
                <a:latin typeface="Open Sans" panose="020B0606030504020204" pitchFamily="34" charset="0"/>
                <a:ea typeface="Open Sans" panose="020B0606030504020204" pitchFamily="34" charset="0"/>
                <a:cs typeface="Open Sans" panose="020B0606030504020204" pitchFamily="34" charset="0"/>
              </a:rPr>
              <a:t>unit</a:t>
            </a:r>
            <a:r>
              <a:rPr lang="it-IT" sz="1116" i="1" dirty="0">
                <a:latin typeface="Open Sans" panose="020B0606030504020204" pitchFamily="34" charset="0"/>
                <a:ea typeface="Open Sans" panose="020B0606030504020204" pitchFamily="34" charset="0"/>
                <a:cs typeface="Open Sans" panose="020B0606030504020204" pitchFamily="34" charset="0"/>
              </a:rPr>
              <a:t> of </a:t>
            </a:r>
            <a:r>
              <a:rPr lang="it-IT" sz="1116" i="1" dirty="0" err="1">
                <a:latin typeface="Open Sans" panose="020B0606030504020204" pitchFamily="34" charset="0"/>
                <a:ea typeface="Open Sans" panose="020B0606030504020204" pitchFamily="34" charset="0"/>
                <a:cs typeface="Open Sans" panose="020B0606030504020204" pitchFamily="34" charset="0"/>
              </a:rPr>
              <a:t>renewable</a:t>
            </a:r>
            <a:endParaRPr lang="it-IT" sz="1116" i="1" dirty="0">
              <a:latin typeface="Open Sans" panose="020B0606030504020204" pitchFamily="34" charset="0"/>
              <a:ea typeface="Open Sans" panose="020B0606030504020204" pitchFamily="34" charset="0"/>
              <a:cs typeface="Open Sans" panose="020B0606030504020204" pitchFamily="34" charset="0"/>
            </a:endParaRPr>
          </a:p>
        </p:txBody>
      </p:sp>
      <p:sp>
        <p:nvSpPr>
          <p:cNvPr id="29" name="CasellaDiTesto 12">
            <a:extLst>
              <a:ext uri="{FF2B5EF4-FFF2-40B4-BE49-F238E27FC236}">
                <a16:creationId xmlns:a16="http://schemas.microsoft.com/office/drawing/2014/main" id="{41D1FC6F-32EA-8A04-02C3-3AA762419438}"/>
              </a:ext>
            </a:extLst>
          </p:cNvPr>
          <p:cNvSpPr txBox="1"/>
          <p:nvPr/>
        </p:nvSpPr>
        <p:spPr>
          <a:xfrm>
            <a:off x="5258129" y="4267865"/>
            <a:ext cx="199053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investment costs</a:t>
            </a:r>
          </a:p>
        </p:txBody>
      </p:sp>
      <p:cxnSp>
        <p:nvCxnSpPr>
          <p:cNvPr id="30" name="Connector: Elbow 29">
            <a:extLst>
              <a:ext uri="{FF2B5EF4-FFF2-40B4-BE49-F238E27FC236}">
                <a16:creationId xmlns:a16="http://schemas.microsoft.com/office/drawing/2014/main" id="{DC1B9078-2E85-D631-AD89-D7E5E8B05697}"/>
              </a:ext>
            </a:extLst>
          </p:cNvPr>
          <p:cNvCxnSpPr>
            <a:cxnSpLocks/>
            <a:endCxn id="29" idx="3"/>
          </p:cNvCxnSpPr>
          <p:nvPr/>
        </p:nvCxnSpPr>
        <p:spPr>
          <a:xfrm rot="10800000" flipV="1">
            <a:off x="7248662" y="4206117"/>
            <a:ext cx="579534" cy="193771"/>
          </a:xfrm>
          <a:prstGeom prst="bentConnector3">
            <a:avLst>
              <a:gd name="adj1" fmla="val 91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CasellaDiTesto 12">
            <a:extLst>
              <a:ext uri="{FF2B5EF4-FFF2-40B4-BE49-F238E27FC236}">
                <a16:creationId xmlns:a16="http://schemas.microsoft.com/office/drawing/2014/main" id="{3F8494B4-B896-DBDD-AC77-FA785E35E6C6}"/>
              </a:ext>
            </a:extLst>
          </p:cNvPr>
          <p:cNvSpPr txBox="1"/>
          <p:nvPr/>
        </p:nvSpPr>
        <p:spPr>
          <a:xfrm>
            <a:off x="8783796" y="5459871"/>
            <a:ext cx="2378442" cy="435760"/>
          </a:xfrm>
          <a:prstGeom prst="rect">
            <a:avLst/>
          </a:prstGeom>
          <a:noFill/>
        </p:spPr>
        <p:txBody>
          <a:bodyPr wrap="square" rtlCol="0">
            <a:spAutoFit/>
          </a:bodyPr>
          <a:lstStyle/>
          <a:p>
            <a:pPr algn="just"/>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O&amp;M costs as a </a:t>
            </a:r>
            <a:r>
              <a:rPr lang="it-IT" sz="1116" i="1" dirty="0" err="1">
                <a:latin typeface="Open Sans" panose="020B0606030504020204" pitchFamily="34" charset="0"/>
                <a:ea typeface="Open Sans" panose="020B0606030504020204" pitchFamily="34" charset="0"/>
                <a:cs typeface="Open Sans" panose="020B0606030504020204" pitchFamily="34" charset="0"/>
              </a:rPr>
              <a:t>fraction</a:t>
            </a:r>
            <a:r>
              <a:rPr lang="it-IT" sz="1116" i="1" dirty="0">
                <a:latin typeface="Open Sans" panose="020B0606030504020204" pitchFamily="34" charset="0"/>
                <a:ea typeface="Open Sans" panose="020B0606030504020204" pitchFamily="34" charset="0"/>
                <a:cs typeface="Open Sans" panose="020B0606030504020204" pitchFamily="34" charset="0"/>
              </a:rPr>
              <a:t> of the investment cost</a:t>
            </a:r>
          </a:p>
        </p:txBody>
      </p:sp>
      <p:cxnSp>
        <p:nvCxnSpPr>
          <p:cNvPr id="32" name="Connector: Elbow 31">
            <a:extLst>
              <a:ext uri="{FF2B5EF4-FFF2-40B4-BE49-F238E27FC236}">
                <a16:creationId xmlns:a16="http://schemas.microsoft.com/office/drawing/2014/main" id="{A3AB238F-47FD-3B41-3409-03902AC727E1}"/>
              </a:ext>
            </a:extLst>
          </p:cNvPr>
          <p:cNvCxnSpPr>
            <a:cxnSpLocks/>
            <a:stCxn id="31" idx="1"/>
          </p:cNvCxnSpPr>
          <p:nvPr/>
        </p:nvCxnSpPr>
        <p:spPr>
          <a:xfrm rot="10800000">
            <a:off x="8519076" y="5459871"/>
            <a:ext cx="264720" cy="217880"/>
          </a:xfrm>
          <a:prstGeom prst="bentConnector3">
            <a:avLst>
              <a:gd name="adj1" fmla="val 10373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8690D058-5B33-DEF0-E30F-A93888886064}"/>
              </a:ext>
            </a:extLst>
          </p:cNvPr>
          <p:cNvSpPr txBox="1"/>
          <p:nvPr/>
        </p:nvSpPr>
        <p:spPr>
          <a:xfrm>
            <a:off x="384958" y="1070805"/>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Here below the most relevant equations implemented within the core model involving hourly energy produced by each renewables source, total investment and fixed O&amp;M costs.</a:t>
            </a: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217320"/>
            <a:ext cx="10515600" cy="781235"/>
          </a:xfrm>
        </p:spPr>
        <p:txBody>
          <a:bodyPr>
            <a:normAutofit/>
          </a:bodyPr>
          <a:lstStyle/>
          <a:p>
            <a:r>
              <a:rPr lang="en-GB" dirty="0"/>
              <a:t>Storage system</a:t>
            </a:r>
          </a:p>
        </p:txBody>
      </p:sp>
      <p:sp>
        <p:nvSpPr>
          <p:cNvPr id="3" name="TextBox 2">
            <a:extLst>
              <a:ext uri="{FF2B5EF4-FFF2-40B4-BE49-F238E27FC236}">
                <a16:creationId xmlns:a16="http://schemas.microsoft.com/office/drawing/2014/main" id="{C5007972-8F2E-1B0A-11A3-EE7D01944F7E}"/>
              </a:ext>
            </a:extLst>
          </p:cNvPr>
          <p:cNvSpPr txBox="1"/>
          <p:nvPr/>
        </p:nvSpPr>
        <p:spPr>
          <a:xfrm>
            <a:off x="393968" y="1189318"/>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In MicroGridsPy, characterizing the storage system involves specifying the </a:t>
            </a:r>
            <a:r>
              <a:rPr lang="en-GB" sz="1600" b="1" dirty="0">
                <a:latin typeface="Open Sans" panose="020B0606030504020204" pitchFamily="34" charset="0"/>
                <a:ea typeface="Open Sans" panose="020B0606030504020204" pitchFamily="34" charset="0"/>
                <a:cs typeface="Open Sans" panose="020B0606030504020204" pitchFamily="34" charset="0"/>
              </a:rPr>
              <a:t>investment and operational costs</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performance metrics</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operational parameters </a:t>
            </a:r>
            <a:r>
              <a:rPr lang="en-GB" sz="1600" dirty="0">
                <a:latin typeface="Open Sans" panose="020B0606030504020204" pitchFamily="34" charset="0"/>
                <a:ea typeface="Open Sans" panose="020B0606030504020204" pitchFamily="34" charset="0"/>
                <a:cs typeface="Open Sans" panose="020B0606030504020204" pitchFamily="34" charset="0"/>
              </a:rPr>
              <a:t>such as depth of discharge as well as </a:t>
            </a:r>
            <a:r>
              <a:rPr lang="en-GB" sz="1600" b="1" dirty="0">
                <a:latin typeface="Open Sans" panose="020B0606030504020204" pitchFamily="34" charset="0"/>
                <a:ea typeface="Open Sans" panose="020B0606030504020204" pitchFamily="34" charset="0"/>
                <a:cs typeface="Open Sans" panose="020B0606030504020204" pitchFamily="34" charset="0"/>
              </a:rPr>
              <a:t>sustainability</a:t>
            </a:r>
            <a:r>
              <a:rPr lang="en-GB" sz="1600" dirty="0">
                <a:latin typeface="Open Sans" panose="020B0606030504020204" pitchFamily="34" charset="0"/>
                <a:ea typeface="Open Sans" panose="020B0606030504020204" pitchFamily="34" charset="0"/>
                <a:cs typeface="Open Sans" panose="020B0606030504020204" pitchFamily="34" charset="0"/>
              </a:rPr>
              <a:t> aspects.</a:t>
            </a:r>
          </a:p>
        </p:txBody>
      </p:sp>
      <p:sp>
        <p:nvSpPr>
          <p:cNvPr id="4" name="TextBox 3">
            <a:extLst>
              <a:ext uri="{FF2B5EF4-FFF2-40B4-BE49-F238E27FC236}">
                <a16:creationId xmlns:a16="http://schemas.microsoft.com/office/drawing/2014/main" id="{D56C3638-2850-A55B-1785-C0C69E2626CD}"/>
              </a:ext>
            </a:extLst>
          </p:cNvPr>
          <p:cNvSpPr txBox="1"/>
          <p:nvPr/>
        </p:nvSpPr>
        <p:spPr>
          <a:xfrm>
            <a:off x="1234890" y="2286296"/>
            <a:ext cx="4604565" cy="230832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Battery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Specific_Investment_Cost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[$/Wh]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Specific investment cost of the battery bank</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Battery_Specific_Electronic_Investment_Cost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[$/Wh]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Specific investment cost of non-replaceable parts (electronics) of the battery bank</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Battery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Specific_OM_Cost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O&amp;M cost of the battery bank as a fraction of the specific investment cost</a:t>
            </a:r>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Rectangle 4">
            <a:extLst>
              <a:ext uri="{FF2B5EF4-FFF2-40B4-BE49-F238E27FC236}">
                <a16:creationId xmlns:a16="http://schemas.microsoft.com/office/drawing/2014/main" id="{714A73ED-5687-CEE1-DAFF-D5512FEBE470}"/>
              </a:ext>
            </a:extLst>
          </p:cNvPr>
          <p:cNvSpPr/>
          <p:nvPr/>
        </p:nvSpPr>
        <p:spPr>
          <a:xfrm>
            <a:off x="1199001" y="2131488"/>
            <a:ext cx="4640454" cy="2463131"/>
          </a:xfrm>
          <a:prstGeom prst="rect">
            <a:avLst/>
          </a:prstGeom>
          <a:noFill/>
          <a:ln w="952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9C3E534-17EF-4F73-E41A-82F130C9443C}"/>
              </a:ext>
            </a:extLst>
          </p:cNvPr>
          <p:cNvSpPr txBox="1"/>
          <p:nvPr/>
        </p:nvSpPr>
        <p:spPr>
          <a:xfrm>
            <a:off x="5339430" y="1838096"/>
            <a:ext cx="668112" cy="276999"/>
          </a:xfrm>
          <a:prstGeom prst="rect">
            <a:avLst/>
          </a:prstGeom>
          <a:noFill/>
        </p:spPr>
        <p:txBody>
          <a:bodyPr wrap="square" rtlCol="0">
            <a:spAutoFit/>
          </a:bodyPr>
          <a:lstStyle/>
          <a:p>
            <a:r>
              <a:rPr lang="en-US" sz="1200" i="1" dirty="0">
                <a:solidFill>
                  <a:srgbClr val="FFC000"/>
                </a:solidFill>
                <a:latin typeface="Open Sans" panose="020B0606030504020204" pitchFamily="34" charset="0"/>
                <a:ea typeface="Open Sans" panose="020B0606030504020204" pitchFamily="34" charset="0"/>
                <a:cs typeface="Open Sans" panose="020B0606030504020204" pitchFamily="34" charset="0"/>
              </a:rPr>
              <a:t>Costs</a:t>
            </a:r>
          </a:p>
        </p:txBody>
      </p:sp>
      <p:sp>
        <p:nvSpPr>
          <p:cNvPr id="8" name="TextBox 7">
            <a:extLst>
              <a:ext uri="{FF2B5EF4-FFF2-40B4-BE49-F238E27FC236}">
                <a16:creationId xmlns:a16="http://schemas.microsoft.com/office/drawing/2014/main" id="{363334BC-9949-C2E5-70E7-FA2FF3A9B580}"/>
              </a:ext>
            </a:extLst>
          </p:cNvPr>
          <p:cNvSpPr txBox="1"/>
          <p:nvPr/>
        </p:nvSpPr>
        <p:spPr>
          <a:xfrm>
            <a:off x="6175233" y="2097547"/>
            <a:ext cx="3766970" cy="3170099"/>
          </a:xfrm>
          <a:prstGeom prst="rect">
            <a:avLst/>
          </a:prstGeom>
          <a:noFill/>
        </p:spPr>
        <p:txBody>
          <a:bodyPr wrap="square" rtlCol="0">
            <a:spAutoFit/>
          </a:bodyPr>
          <a:lstStyle/>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Battery_Depth_of_Discharge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Depth of discharge of the battery bank (maximum amount of discharge)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Maximum_Battery_Discharge_Time</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[hours]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Maximum time to discharge the battery bank</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Maximum_Battery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C</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harge_Time</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[hours]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Maximum time to charge the battery bank</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Battery_Cycles</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[unit]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Maximum number of cycles before degradation of the battery</a:t>
            </a: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Rectangle 8">
            <a:extLst>
              <a:ext uri="{FF2B5EF4-FFF2-40B4-BE49-F238E27FC236}">
                <a16:creationId xmlns:a16="http://schemas.microsoft.com/office/drawing/2014/main" id="{8F6A23FE-F2A2-CA16-B7F1-66D7BF8F17A0}"/>
              </a:ext>
            </a:extLst>
          </p:cNvPr>
          <p:cNvSpPr/>
          <p:nvPr/>
        </p:nvSpPr>
        <p:spPr>
          <a:xfrm>
            <a:off x="6103495" y="2147477"/>
            <a:ext cx="3962519" cy="3170098"/>
          </a:xfrm>
          <a:prstGeom prst="rect">
            <a:avLst/>
          </a:prstGeom>
          <a:noFill/>
          <a:ln w="952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61C26C5-291A-1866-C60C-29C97C1A3B1D}"/>
              </a:ext>
            </a:extLst>
          </p:cNvPr>
          <p:cNvSpPr txBox="1"/>
          <p:nvPr/>
        </p:nvSpPr>
        <p:spPr>
          <a:xfrm>
            <a:off x="9162274" y="1854172"/>
            <a:ext cx="947620" cy="275097"/>
          </a:xfrm>
          <a:prstGeom prst="rect">
            <a:avLst/>
          </a:prstGeom>
          <a:noFill/>
        </p:spPr>
        <p:txBody>
          <a:bodyPr wrap="square" rtlCol="0">
            <a:spAutoFit/>
          </a:bodyPr>
          <a:lstStyle/>
          <a:p>
            <a:r>
              <a:rPr lang="en-US" sz="1200" i="1" dirty="0">
                <a:solidFill>
                  <a:srgbClr val="002060"/>
                </a:solidFill>
                <a:latin typeface="Open Sans" panose="020B0606030504020204" pitchFamily="34" charset="0"/>
                <a:ea typeface="Open Sans" panose="020B0606030504020204" pitchFamily="34" charset="0"/>
                <a:cs typeface="Open Sans" panose="020B0606030504020204" pitchFamily="34" charset="0"/>
              </a:rPr>
              <a:t>Operation</a:t>
            </a:r>
          </a:p>
        </p:txBody>
      </p:sp>
      <p:sp>
        <p:nvSpPr>
          <p:cNvPr id="16" name="TextBox 15">
            <a:extLst>
              <a:ext uri="{FF2B5EF4-FFF2-40B4-BE49-F238E27FC236}">
                <a16:creationId xmlns:a16="http://schemas.microsoft.com/office/drawing/2014/main" id="{191878BA-AE35-2F79-62A0-0DF6F0884F3D}"/>
              </a:ext>
            </a:extLst>
          </p:cNvPr>
          <p:cNvSpPr txBox="1"/>
          <p:nvPr/>
        </p:nvSpPr>
        <p:spPr>
          <a:xfrm>
            <a:off x="1234890" y="4808753"/>
            <a:ext cx="4431845" cy="144655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Battery_Discharge_Battery_Efficiency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Discharge efficiency of the battery bank</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Battery_</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C</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harge_Battery_Efficiency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C</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harge</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efficiency of the battery bank</a:t>
            </a: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Rectangle 16">
            <a:extLst>
              <a:ext uri="{FF2B5EF4-FFF2-40B4-BE49-F238E27FC236}">
                <a16:creationId xmlns:a16="http://schemas.microsoft.com/office/drawing/2014/main" id="{F9B28855-82CB-D740-62FE-533A96536D05}"/>
              </a:ext>
            </a:extLst>
          </p:cNvPr>
          <p:cNvSpPr/>
          <p:nvPr/>
        </p:nvSpPr>
        <p:spPr>
          <a:xfrm>
            <a:off x="1199001" y="4929698"/>
            <a:ext cx="4640454" cy="1394234"/>
          </a:xfrm>
          <a:prstGeom prst="rect">
            <a:avLst/>
          </a:prstGeom>
          <a:noFill/>
          <a:ln w="9525">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2EDFDB81-F92F-5202-1BEF-B224CEABB94B}"/>
              </a:ext>
            </a:extLst>
          </p:cNvPr>
          <p:cNvSpPr txBox="1"/>
          <p:nvPr/>
        </p:nvSpPr>
        <p:spPr>
          <a:xfrm>
            <a:off x="4833615" y="4652698"/>
            <a:ext cx="1137860" cy="276999"/>
          </a:xfrm>
          <a:prstGeom prst="rect">
            <a:avLst/>
          </a:prstGeom>
          <a:noFill/>
        </p:spPr>
        <p:txBody>
          <a:bodyPr wrap="square" rtlCol="0">
            <a:spAutoFit/>
          </a:bodyPr>
          <a:lstStyle/>
          <a:p>
            <a:r>
              <a:rPr lang="en-US"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Performance</a:t>
            </a:r>
          </a:p>
        </p:txBody>
      </p:sp>
      <p:sp>
        <p:nvSpPr>
          <p:cNvPr id="19" name="TextBox 18">
            <a:extLst>
              <a:ext uri="{FF2B5EF4-FFF2-40B4-BE49-F238E27FC236}">
                <a16:creationId xmlns:a16="http://schemas.microsoft.com/office/drawing/2014/main" id="{B9D9CF85-20E3-212B-9CF6-2FB56DCE3D6E}"/>
              </a:ext>
            </a:extLst>
          </p:cNvPr>
          <p:cNvSpPr txBox="1"/>
          <p:nvPr/>
        </p:nvSpPr>
        <p:spPr>
          <a:xfrm>
            <a:off x="6248680" y="5410805"/>
            <a:ext cx="3634614" cy="95410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BESS_unit_CO2_emission [kgCO2/kWh]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Emissions for each kWh of capacity installed (indirect emissions)</a:t>
            </a:r>
          </a:p>
        </p:txBody>
      </p:sp>
      <p:sp>
        <p:nvSpPr>
          <p:cNvPr id="20" name="Rectangle 19">
            <a:extLst>
              <a:ext uri="{FF2B5EF4-FFF2-40B4-BE49-F238E27FC236}">
                <a16:creationId xmlns:a16="http://schemas.microsoft.com/office/drawing/2014/main" id="{DB98118B-095C-41A6-1700-DE3DDEED1543}"/>
              </a:ext>
            </a:extLst>
          </p:cNvPr>
          <p:cNvSpPr/>
          <p:nvPr/>
        </p:nvSpPr>
        <p:spPr>
          <a:xfrm>
            <a:off x="6103495" y="5581536"/>
            <a:ext cx="3962519" cy="754350"/>
          </a:xfrm>
          <a:prstGeom prst="rect">
            <a:avLst/>
          </a:prstGeom>
          <a:noFill/>
          <a:ln w="9525">
            <a:solidFill>
              <a:schemeClr val="accent6">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51E2EB78-F371-D2F2-BD06-D83A0940FF25}"/>
              </a:ext>
            </a:extLst>
          </p:cNvPr>
          <p:cNvSpPr txBox="1"/>
          <p:nvPr/>
        </p:nvSpPr>
        <p:spPr>
          <a:xfrm>
            <a:off x="9091042" y="5344823"/>
            <a:ext cx="1137860" cy="276999"/>
          </a:xfrm>
          <a:prstGeom prst="rect">
            <a:avLst/>
          </a:prstGeom>
          <a:noFill/>
        </p:spPr>
        <p:txBody>
          <a:bodyPr wrap="square" rtlCol="0">
            <a:spAutoFit/>
          </a:bodyPr>
          <a:lstStyle/>
          <a:p>
            <a:r>
              <a:rPr lang="en-US" sz="1200" i="1" dirty="0">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Sustainability</a:t>
            </a: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Mathematical Formulation</a:t>
            </a:r>
          </a:p>
        </p:txBody>
      </p:sp>
      <p:sp>
        <p:nvSpPr>
          <p:cNvPr id="5" name="Rectangle 4">
            <a:extLst>
              <a:ext uri="{FF2B5EF4-FFF2-40B4-BE49-F238E27FC236}">
                <a16:creationId xmlns:a16="http://schemas.microsoft.com/office/drawing/2014/main" id="{EC3853ED-F259-F93F-E5E1-72569A5806A0}"/>
              </a:ext>
            </a:extLst>
          </p:cNvPr>
          <p:cNvSpPr/>
          <p:nvPr/>
        </p:nvSpPr>
        <p:spPr>
          <a:xfrm>
            <a:off x="813307" y="6137766"/>
            <a:ext cx="6839247" cy="313163"/>
          </a:xfrm>
          <a:prstGeom prst="rect">
            <a:avLst/>
          </a:prstGeom>
        </p:spPr>
        <p:txBody>
          <a:bodyPr wrap="square">
            <a:spAutoFit/>
          </a:bodyPr>
          <a:lstStyle/>
          <a:p>
            <a:pPr algn="l">
              <a:spcBef>
                <a:spcPct val="20000"/>
              </a:spcBef>
            </a:pPr>
            <a:r>
              <a:rPr lang="it-IT" sz="1435"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Batteries</a:t>
            </a:r>
            <a:endParaRPr lang="it-IT" sz="1435" b="1"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p:txBody>
      </p:sp>
      <mc:AlternateContent xmlns:mc="http://schemas.openxmlformats.org/markup-compatibility/2006" xmlns:a14="http://schemas.microsoft.com/office/drawing/2010/main">
        <mc:Choice Requires="a14">
          <p:sp>
            <p:nvSpPr>
              <p:cNvPr id="7" name="Rectangle 8">
                <a:extLst>
                  <a:ext uri="{FF2B5EF4-FFF2-40B4-BE49-F238E27FC236}">
                    <a16:creationId xmlns:a16="http://schemas.microsoft.com/office/drawing/2014/main" id="{C6912CEC-F986-905D-6132-5446D87AD3F3}"/>
                  </a:ext>
                </a:extLst>
              </p:cNvPr>
              <p:cNvSpPr/>
              <p:nvPr/>
            </p:nvSpPr>
            <p:spPr>
              <a:xfrm>
                <a:off x="2891695" y="2218706"/>
                <a:ext cx="7707479" cy="322909"/>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a:latin typeface="Cambria Math" panose="02040503050406030204" pitchFamily="18" charset="0"/>
                            </a:rPr>
                          </m:ctrlPr>
                        </m:sSubPr>
                        <m:e>
                          <m:r>
                            <a:rPr lang="it-IT" sz="1435" i="1">
                              <a:latin typeface="Cambria Math" panose="02040503050406030204" pitchFamily="18" charset="0"/>
                            </a:rPr>
                            <m:t>𝑆𝑂𝐶</m:t>
                          </m:r>
                        </m:e>
                        <m:sub>
                          <m:r>
                            <a:rPr lang="it-IT" sz="1435" i="1">
                              <a:latin typeface="Cambria Math" panose="02040503050406030204" pitchFamily="18" charset="0"/>
                            </a:rPr>
                            <m:t>𝑏𝑎𝑡</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 [</m:t>
                      </m:r>
                      <m:r>
                        <a:rPr lang="it-IT" sz="1435" i="1">
                          <a:latin typeface="Cambria Math" panose="02040503050406030204" pitchFamily="18" charset="0"/>
                        </a:rPr>
                        <m:t>𝑊h</m:t>
                      </m:r>
                      <m:r>
                        <a:rPr lang="it-IT" sz="1435" i="1">
                          <a:latin typeface="Cambria Math" panose="02040503050406030204" pitchFamily="18" charset="0"/>
                        </a:rPr>
                        <m:t>]</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𝑆𝑂𝐶</m:t>
                          </m:r>
                        </m:e>
                        <m:sub>
                          <m:r>
                            <a:rPr lang="it-IT" sz="1435" i="1">
                              <a:latin typeface="Cambria Math" panose="02040503050406030204" pitchFamily="18" charset="0"/>
                            </a:rPr>
                            <m:t>𝑏𝑎𝑡</m:t>
                          </m:r>
                        </m:sub>
                      </m:sSub>
                      <m:d>
                        <m:dPr>
                          <m:ctrlPr>
                            <a:rPr lang="it-IT" sz="1435" i="1">
                              <a:latin typeface="Cambria Math" panose="02040503050406030204" pitchFamily="18" charset="0"/>
                            </a:rPr>
                          </m:ctrlPr>
                        </m:dPr>
                        <m:e>
                          <m:r>
                            <a:rPr lang="it-IT" sz="1435" i="1">
                              <a:latin typeface="Cambria Math" panose="02040503050406030204" pitchFamily="18" charset="0"/>
                            </a:rPr>
                            <m:t>𝑡</m:t>
                          </m:r>
                          <m:r>
                            <a:rPr lang="it-IT" sz="1435">
                              <a:latin typeface="Cambria Math" panose="02040503050406030204" pitchFamily="18" charset="0"/>
                            </a:rPr>
                            <m:t>−1</m:t>
                          </m:r>
                        </m:e>
                      </m:d>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𝑏𝑎𝑡</m:t>
                          </m:r>
                          <m:r>
                            <a:rPr lang="it-IT" sz="1435">
                              <a:latin typeface="Cambria Math" panose="02040503050406030204" pitchFamily="18" charset="0"/>
                            </a:rPr>
                            <m:t>,</m:t>
                          </m:r>
                          <m:r>
                            <a:rPr lang="it-IT" sz="1435" i="1">
                              <a:latin typeface="Cambria Math" panose="02040503050406030204" pitchFamily="18" charset="0"/>
                            </a:rPr>
                            <m:t>𝑐h</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𝜂</m:t>
                          </m:r>
                        </m:e>
                        <m:sub>
                          <m:r>
                            <a:rPr lang="it-IT" sz="1435" i="1">
                              <a:latin typeface="Cambria Math" panose="02040503050406030204" pitchFamily="18" charset="0"/>
                            </a:rPr>
                            <m:t>𝑐h</m:t>
                          </m:r>
                        </m:sub>
                      </m:sSub>
                      <m:r>
                        <a:rPr lang="it-IT" sz="1435" i="1">
                          <a:latin typeface="Cambria Math" panose="02040503050406030204" pitchFamily="18" charset="0"/>
                        </a:rPr>
                        <m:t>[−]</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𝑏𝑎𝑡</m:t>
                          </m:r>
                          <m:r>
                            <a:rPr lang="it-IT" sz="1435">
                              <a:latin typeface="Cambria Math" panose="02040503050406030204" pitchFamily="18" charset="0"/>
                            </a:rPr>
                            <m:t>,</m:t>
                          </m:r>
                          <m:r>
                            <a:rPr lang="it-IT" sz="1435" i="1">
                              <a:latin typeface="Cambria Math" panose="02040503050406030204" pitchFamily="18" charset="0"/>
                            </a:rPr>
                            <m:t>𝑑𝑖𝑠</m:t>
                          </m:r>
                        </m:sub>
                      </m:sSub>
                      <m:f>
                        <m:fPr>
                          <m:type m:val="lin"/>
                          <m:ctrlPr>
                            <a:rPr lang="it-IT" sz="1435" i="1">
                              <a:latin typeface="Cambria Math" panose="02040503050406030204" pitchFamily="18" charset="0"/>
                            </a:rPr>
                          </m:ctrlPr>
                        </m:fPr>
                        <m:num>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num>
                        <m:den>
                          <m:sSub>
                            <m:sSubPr>
                              <m:ctrlPr>
                                <a:rPr lang="it-IT" sz="1435" i="1">
                                  <a:latin typeface="Cambria Math" panose="02040503050406030204" pitchFamily="18" charset="0"/>
                                </a:rPr>
                              </m:ctrlPr>
                            </m:sSubPr>
                            <m:e>
                              <m:r>
                                <a:rPr lang="it-IT" sz="1435" i="1">
                                  <a:latin typeface="Cambria Math" panose="02040503050406030204" pitchFamily="18" charset="0"/>
                                </a:rPr>
                                <m:t>𝜂</m:t>
                              </m:r>
                            </m:e>
                            <m:sub>
                              <m:r>
                                <a:rPr lang="it-IT" sz="1435" i="1">
                                  <a:latin typeface="Cambria Math" panose="02040503050406030204" pitchFamily="18" charset="0"/>
                                </a:rPr>
                                <m:t>𝑑𝑖𝑠</m:t>
                              </m:r>
                            </m:sub>
                          </m:sSub>
                          <m:r>
                            <a:rPr lang="it-IT" sz="1435" i="1">
                              <a:latin typeface="Cambria Math" panose="02040503050406030204" pitchFamily="18" charset="0"/>
                            </a:rPr>
                            <m:t>[−]</m:t>
                          </m:r>
                        </m:den>
                      </m:f>
                    </m:oMath>
                  </m:oMathPara>
                </a14:m>
                <a:endParaRPr lang="it-IT" sz="1435" dirty="0"/>
              </a:p>
            </p:txBody>
          </p:sp>
        </mc:Choice>
        <mc:Fallback xmlns="">
          <p:sp>
            <p:nvSpPr>
              <p:cNvPr id="7" name="Rectangle 8">
                <a:extLst>
                  <a:ext uri="{FF2B5EF4-FFF2-40B4-BE49-F238E27FC236}">
                    <a16:creationId xmlns:a16="http://schemas.microsoft.com/office/drawing/2014/main" id="{C6912CEC-F986-905D-6132-5446D87AD3F3}"/>
                  </a:ext>
                </a:extLst>
              </p:cNvPr>
              <p:cNvSpPr>
                <a:spLocks noRot="1" noChangeAspect="1" noMove="1" noResize="1" noEditPoints="1" noAdjustHandles="1" noChangeArrowheads="1" noChangeShapeType="1" noTextEdit="1"/>
              </p:cNvSpPr>
              <p:nvPr/>
            </p:nvSpPr>
            <p:spPr>
              <a:xfrm>
                <a:off x="2891695" y="2218706"/>
                <a:ext cx="7707479" cy="322909"/>
              </a:xfrm>
              <a:prstGeom prst="rect">
                <a:avLst/>
              </a:prstGeom>
              <a:blipFill>
                <a:blip r:embed="rId3"/>
                <a:stretch>
                  <a:fillRect t="-98113" b="-14717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9">
                <a:extLst>
                  <a:ext uri="{FF2B5EF4-FFF2-40B4-BE49-F238E27FC236}">
                    <a16:creationId xmlns:a16="http://schemas.microsoft.com/office/drawing/2014/main" id="{F57965B5-59C4-6E8E-CA45-BE92E5CC00FE}"/>
                  </a:ext>
                </a:extLst>
              </p:cNvPr>
              <p:cNvSpPr/>
              <p:nvPr/>
            </p:nvSpPr>
            <p:spPr>
              <a:xfrm>
                <a:off x="3392437" y="2754232"/>
                <a:ext cx="3286348" cy="32290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it-IT" sz="1435" i="1" smtClean="0">
                              <a:latin typeface="Cambria Math" panose="02040503050406030204" pitchFamily="18" charset="0"/>
                            </a:rPr>
                          </m:ctrlPr>
                        </m:sSubPr>
                        <m:e>
                          <m:r>
                            <a:rPr lang="it-IT" sz="1435" i="1">
                              <a:latin typeface="Cambria Math" panose="02040503050406030204" pitchFamily="18" charset="0"/>
                            </a:rPr>
                            <m:t>𝑆𝑂𝐶</m:t>
                          </m:r>
                        </m:e>
                        <m:sub>
                          <m:r>
                            <a:rPr lang="it-IT" sz="1435" i="1">
                              <a:latin typeface="Cambria Math" panose="02040503050406030204" pitchFamily="18" charset="0"/>
                            </a:rPr>
                            <m:t>𝑏𝑎𝑡</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 </m:t>
                      </m:r>
                      <m:d>
                        <m:dPr>
                          <m:begChr m:val="["/>
                          <m:endChr m:val="]"/>
                          <m:ctrlPr>
                            <a:rPr lang="it-IT" sz="1435" i="1">
                              <a:latin typeface="Cambria Math" panose="02040503050406030204" pitchFamily="18" charset="0"/>
                            </a:rPr>
                          </m:ctrlPr>
                        </m:dPr>
                        <m:e>
                          <m:r>
                            <m:rPr>
                              <m:sty m:val="p"/>
                            </m:rPr>
                            <a:rPr lang="it-IT" sz="1435">
                              <a:latin typeface="Cambria Math" panose="02040503050406030204" pitchFamily="18" charset="0"/>
                            </a:rPr>
                            <m:t>Wh</m:t>
                          </m:r>
                        </m:e>
                      </m:d>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b="0" i="1" smtClean="0">
                              <a:latin typeface="Cambria Math" panose="02040503050406030204" pitchFamily="18" charset="0"/>
                            </a:rPr>
                            <m:t>𝐶</m:t>
                          </m:r>
                        </m:e>
                        <m:sub>
                          <m:r>
                            <a:rPr lang="it-IT" sz="1435" b="0" i="1" smtClean="0">
                              <a:latin typeface="Cambria Math" panose="02040503050406030204" pitchFamily="18" charset="0"/>
                            </a:rPr>
                            <m:t>𝑛𝑜𝑚</m:t>
                          </m:r>
                          <m:r>
                            <a:rPr lang="it-IT" sz="1435" b="0" i="1" smtClean="0">
                              <a:latin typeface="Cambria Math" panose="02040503050406030204" pitchFamily="18" charset="0"/>
                            </a:rPr>
                            <m:t>,</m:t>
                          </m:r>
                          <m:r>
                            <a:rPr lang="it-IT" sz="1435" i="1">
                              <a:latin typeface="Cambria Math" panose="02040503050406030204" pitchFamily="18" charset="0"/>
                            </a:rPr>
                            <m:t>𝑏𝑎𝑡</m:t>
                          </m:r>
                        </m:sub>
                      </m:sSub>
                      <m:r>
                        <a:rPr lang="it-IT" sz="1435" i="1">
                          <a:latin typeface="Cambria Math" panose="02040503050406030204" pitchFamily="18" charset="0"/>
                        </a:rPr>
                        <m:t> </m:t>
                      </m:r>
                      <m:d>
                        <m:dPr>
                          <m:begChr m:val="["/>
                          <m:endChr m:val="]"/>
                          <m:ctrlPr>
                            <a:rPr lang="it-IT" sz="1435" i="1">
                              <a:latin typeface="Cambria Math" panose="02040503050406030204" pitchFamily="18" charset="0"/>
                            </a:rPr>
                          </m:ctrlPr>
                        </m:dPr>
                        <m:e>
                          <m:r>
                            <a:rPr lang="it-IT" sz="1435" i="1">
                              <a:latin typeface="Cambria Math" panose="02040503050406030204" pitchFamily="18" charset="0"/>
                            </a:rPr>
                            <m:t>𝑊</m:t>
                          </m:r>
                        </m:e>
                      </m:d>
                      <m:r>
                        <a:rPr lang="it-IT" sz="1435" i="1">
                          <a:latin typeface="Cambria Math" panose="02040503050406030204" pitchFamily="18" charset="0"/>
                          <a:ea typeface="Cambria Math" panose="02040503050406030204" pitchFamily="18" charset="0"/>
                        </a:rPr>
                        <m:t>∙</m:t>
                      </m:r>
                      <m:r>
                        <a:rPr lang="it-IT" sz="1435">
                          <a:latin typeface="Cambria Math" panose="02040503050406030204" pitchFamily="18" charset="0"/>
                        </a:rPr>
                        <m:t>∆</m:t>
                      </m:r>
                      <m:r>
                        <a:rPr lang="it-IT" sz="1435" i="1">
                          <a:latin typeface="Cambria Math" panose="02040503050406030204" pitchFamily="18" charset="0"/>
                        </a:rPr>
                        <m:t>𝑡</m:t>
                      </m:r>
                      <m:r>
                        <a:rPr lang="it-IT" sz="1435" i="1">
                          <a:latin typeface="Cambria Math" panose="02040503050406030204" pitchFamily="18" charset="0"/>
                        </a:rPr>
                        <m:t> [</m:t>
                      </m:r>
                      <m:r>
                        <a:rPr lang="it-IT" sz="1435" i="1">
                          <a:latin typeface="Cambria Math" panose="02040503050406030204" pitchFamily="18" charset="0"/>
                        </a:rPr>
                        <m:t>h</m:t>
                      </m:r>
                      <m:r>
                        <a:rPr lang="it-IT" sz="1435" i="1">
                          <a:latin typeface="Cambria Math" panose="02040503050406030204" pitchFamily="18" charset="0"/>
                        </a:rPr>
                        <m:t>]</m:t>
                      </m:r>
                    </m:oMath>
                  </m:oMathPara>
                </a14:m>
                <a:endParaRPr lang="it-IT" sz="1435" dirty="0"/>
              </a:p>
            </p:txBody>
          </p:sp>
        </mc:Choice>
        <mc:Fallback xmlns="">
          <p:sp>
            <p:nvSpPr>
              <p:cNvPr id="8" name="Rectangle 9">
                <a:extLst>
                  <a:ext uri="{FF2B5EF4-FFF2-40B4-BE49-F238E27FC236}">
                    <a16:creationId xmlns:a16="http://schemas.microsoft.com/office/drawing/2014/main" id="{F57965B5-59C4-6E8E-CA45-BE92E5CC00FE}"/>
                  </a:ext>
                </a:extLst>
              </p:cNvPr>
              <p:cNvSpPr>
                <a:spLocks noRot="1" noChangeAspect="1" noMove="1" noResize="1" noEditPoints="1" noAdjustHandles="1" noChangeArrowheads="1" noChangeShapeType="1" noTextEdit="1"/>
              </p:cNvSpPr>
              <p:nvPr/>
            </p:nvSpPr>
            <p:spPr>
              <a:xfrm>
                <a:off x="3392437" y="2754232"/>
                <a:ext cx="3286348" cy="322909"/>
              </a:xfrm>
              <a:prstGeom prst="rect">
                <a:avLst/>
              </a:prstGeom>
              <a:blipFill>
                <a:blip r:embed="rId4"/>
                <a:stretch>
                  <a:fillRect b="-75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Rectangle 10">
                <a:extLst>
                  <a:ext uri="{FF2B5EF4-FFF2-40B4-BE49-F238E27FC236}">
                    <a16:creationId xmlns:a16="http://schemas.microsoft.com/office/drawing/2014/main" id="{EAB19AB1-61F0-23E8-A2B1-D8B3872D1ECB}"/>
                  </a:ext>
                </a:extLst>
              </p:cNvPr>
              <p:cNvSpPr/>
              <p:nvPr/>
            </p:nvSpPr>
            <p:spPr>
              <a:xfrm>
                <a:off x="3394583" y="3224922"/>
                <a:ext cx="4655185" cy="32290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it-IT" sz="1435" i="1" smtClean="0">
                              <a:latin typeface="Cambria Math" panose="02040503050406030204" pitchFamily="18" charset="0"/>
                            </a:rPr>
                          </m:ctrlPr>
                        </m:sSubPr>
                        <m:e>
                          <m:r>
                            <a:rPr lang="it-IT" sz="1435" i="1">
                              <a:latin typeface="Cambria Math" panose="02040503050406030204" pitchFamily="18" charset="0"/>
                            </a:rPr>
                            <m:t>𝑆𝑂𝐶</m:t>
                          </m:r>
                        </m:e>
                        <m:sub>
                          <m:r>
                            <a:rPr lang="it-IT" sz="1435" i="1">
                              <a:latin typeface="Cambria Math" panose="02040503050406030204" pitchFamily="18" charset="0"/>
                            </a:rPr>
                            <m:t>𝑏𝑎𝑡</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d>
                        <m:dPr>
                          <m:begChr m:val="["/>
                          <m:endChr m:val="]"/>
                          <m:ctrlPr>
                            <a:rPr lang="it-IT" sz="1435" i="1">
                              <a:latin typeface="Cambria Math" panose="02040503050406030204" pitchFamily="18" charset="0"/>
                            </a:rPr>
                          </m:ctrlPr>
                        </m:dPr>
                        <m:e>
                          <m:r>
                            <m:rPr>
                              <m:sty m:val="p"/>
                            </m:rPr>
                            <a:rPr lang="it-IT" sz="1435">
                              <a:latin typeface="Cambria Math" panose="02040503050406030204" pitchFamily="18" charset="0"/>
                            </a:rPr>
                            <m:t>Wh</m:t>
                          </m:r>
                        </m:e>
                      </m:d>
                      <m:r>
                        <a:rPr lang="it-IT" sz="1435">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𝐶</m:t>
                          </m:r>
                        </m:e>
                        <m:sub>
                          <m:r>
                            <a:rPr lang="it-IT" sz="1435" i="1">
                              <a:latin typeface="Cambria Math" panose="02040503050406030204" pitchFamily="18" charset="0"/>
                            </a:rPr>
                            <m:t>𝑛𝑜𝑚</m:t>
                          </m:r>
                          <m:r>
                            <a:rPr lang="it-IT" sz="1435" i="1">
                              <a:latin typeface="Cambria Math" panose="02040503050406030204" pitchFamily="18" charset="0"/>
                            </a:rPr>
                            <m:t>,</m:t>
                          </m:r>
                          <m:r>
                            <a:rPr lang="it-IT" sz="1435" i="1">
                              <a:latin typeface="Cambria Math" panose="02040503050406030204" pitchFamily="18" charset="0"/>
                            </a:rPr>
                            <m:t>𝑏𝑎𝑡</m:t>
                          </m:r>
                        </m:sub>
                      </m:sSub>
                      <m:d>
                        <m:dPr>
                          <m:begChr m:val="["/>
                          <m:endChr m:val="]"/>
                          <m:ctrlPr>
                            <a:rPr lang="it-IT" sz="1435" i="1">
                              <a:latin typeface="Cambria Math" panose="02040503050406030204" pitchFamily="18" charset="0"/>
                            </a:rPr>
                          </m:ctrlPr>
                        </m:dPr>
                        <m:e>
                          <m:r>
                            <m:rPr>
                              <m:sty m:val="p"/>
                            </m:rPr>
                            <a:rPr lang="it-IT" sz="1435">
                              <a:latin typeface="Cambria Math" panose="02040503050406030204" pitchFamily="18" charset="0"/>
                            </a:rPr>
                            <m:t>W</m:t>
                          </m:r>
                        </m:e>
                      </m:d>
                      <m:r>
                        <a:rPr lang="it-IT" sz="1435" i="1">
                          <a:latin typeface="Cambria Math" panose="02040503050406030204" pitchFamily="18" charset="0"/>
                          <a:ea typeface="Cambria Math" panose="02040503050406030204" pitchFamily="18" charset="0"/>
                        </a:rPr>
                        <m:t>∙</m:t>
                      </m:r>
                      <m:r>
                        <a:rPr lang="it-IT" sz="1435">
                          <a:latin typeface="Cambria Math" panose="02040503050406030204" pitchFamily="18" charset="0"/>
                        </a:rPr>
                        <m:t>∆</m:t>
                      </m:r>
                      <m:r>
                        <a:rPr lang="it-IT" sz="1435" i="1">
                          <a:latin typeface="Cambria Math" panose="02040503050406030204" pitchFamily="18" charset="0"/>
                        </a:rPr>
                        <m:t>𝑡</m:t>
                      </m:r>
                      <m:r>
                        <a:rPr lang="it-IT" sz="1435" i="1">
                          <a:latin typeface="Cambria Math" panose="02040503050406030204" pitchFamily="18" charset="0"/>
                        </a:rPr>
                        <m:t> </m:t>
                      </m:r>
                      <m:d>
                        <m:dPr>
                          <m:begChr m:val="["/>
                          <m:endChr m:val="]"/>
                          <m:ctrlPr>
                            <a:rPr lang="it-IT" sz="1435" i="1">
                              <a:latin typeface="Cambria Math" panose="02040503050406030204" pitchFamily="18" charset="0"/>
                            </a:rPr>
                          </m:ctrlPr>
                        </m:dPr>
                        <m:e>
                          <m:r>
                            <m:rPr>
                              <m:sty m:val="p"/>
                            </m:rPr>
                            <a:rPr lang="it-IT" sz="1435">
                              <a:latin typeface="Cambria Math" panose="02040503050406030204" pitchFamily="18" charset="0"/>
                            </a:rPr>
                            <m:t>h</m:t>
                          </m:r>
                        </m:e>
                      </m:d>
                      <m:r>
                        <a:rPr lang="it-IT" sz="1435"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(1−</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𝐷𝑒𝑝𝑡h</m:t>
                          </m:r>
                        </m:e>
                        <m:sub>
                          <m:r>
                            <a:rPr lang="it-IT" sz="1435" b="0" i="1" smtClean="0">
                              <a:latin typeface="Cambria Math" panose="02040503050406030204" pitchFamily="18" charset="0"/>
                              <a:ea typeface="Cambria Math" panose="02040503050406030204" pitchFamily="18" charset="0"/>
                            </a:rPr>
                            <m:t>𝑑𝑖𝑠𝑐h</m:t>
                          </m:r>
                        </m:sub>
                      </m:sSub>
                      <m:r>
                        <a:rPr lang="it-IT" sz="1435" b="0" i="1" smtClean="0">
                          <a:latin typeface="Cambria Math" panose="02040503050406030204" pitchFamily="18" charset="0"/>
                          <a:ea typeface="Cambria Math" panose="02040503050406030204" pitchFamily="18" charset="0"/>
                        </a:rPr>
                        <m:t>)</m:t>
                      </m:r>
                    </m:oMath>
                  </m:oMathPara>
                </a14:m>
                <a:endParaRPr lang="it-IT" sz="1435" dirty="0"/>
              </a:p>
            </p:txBody>
          </p:sp>
        </mc:Choice>
        <mc:Fallback xmlns="">
          <p:sp>
            <p:nvSpPr>
              <p:cNvPr id="9" name="Rectangle 10">
                <a:extLst>
                  <a:ext uri="{FF2B5EF4-FFF2-40B4-BE49-F238E27FC236}">
                    <a16:creationId xmlns:a16="http://schemas.microsoft.com/office/drawing/2014/main" id="{EAB19AB1-61F0-23E8-A2B1-D8B3872D1ECB}"/>
                  </a:ext>
                </a:extLst>
              </p:cNvPr>
              <p:cNvSpPr>
                <a:spLocks noRot="1" noChangeAspect="1" noMove="1" noResize="1" noEditPoints="1" noAdjustHandles="1" noChangeArrowheads="1" noChangeShapeType="1" noTextEdit="1"/>
              </p:cNvSpPr>
              <p:nvPr/>
            </p:nvSpPr>
            <p:spPr>
              <a:xfrm>
                <a:off x="3394583" y="3224922"/>
                <a:ext cx="4655185" cy="322909"/>
              </a:xfrm>
              <a:prstGeom prst="rect">
                <a:avLst/>
              </a:prstGeom>
              <a:blipFill>
                <a:blip r:embed="rId5"/>
                <a:stretch>
                  <a:fillRect b="-7547"/>
                </a:stretch>
              </a:blipFill>
            </p:spPr>
            <p:txBody>
              <a:bodyPr/>
              <a:lstStyle/>
              <a:p>
                <a:r>
                  <a:rPr lang="en-GB">
                    <a:noFill/>
                  </a:rPr>
                  <a:t> </a:t>
                </a:r>
              </a:p>
            </p:txBody>
          </p:sp>
        </mc:Fallback>
      </mc:AlternateContent>
      <p:sp>
        <p:nvSpPr>
          <p:cNvPr id="10" name="Rectangle 9">
            <a:extLst>
              <a:ext uri="{FF2B5EF4-FFF2-40B4-BE49-F238E27FC236}">
                <a16:creationId xmlns:a16="http://schemas.microsoft.com/office/drawing/2014/main" id="{AF894AFF-307E-653D-FCF6-21DDF416710F}"/>
              </a:ext>
            </a:extLst>
          </p:cNvPr>
          <p:cNvSpPr/>
          <p:nvPr/>
        </p:nvSpPr>
        <p:spPr>
          <a:xfrm>
            <a:off x="1022372" y="2223578"/>
            <a:ext cx="1670984"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State of </a:t>
            </a:r>
            <a:r>
              <a:rPr lang="it-IT" sz="1400" dirty="0" err="1">
                <a:latin typeface="Open Sans" panose="020B0606030504020204" pitchFamily="34" charset="0"/>
                <a:ea typeface="Open Sans" panose="020B0606030504020204" pitchFamily="34" charset="0"/>
                <a:cs typeface="Open Sans" panose="020B0606030504020204" pitchFamily="34" charset="0"/>
              </a:rPr>
              <a:t>Charge</a:t>
            </a:r>
            <a:r>
              <a:rPr lang="it-IT" sz="1400" dirty="0">
                <a:latin typeface="Open Sans" panose="020B0606030504020204" pitchFamily="34" charset="0"/>
                <a:ea typeface="Open Sans" panose="020B0606030504020204" pitchFamily="34" charset="0"/>
                <a:cs typeface="Open Sans" panose="020B0606030504020204" pitchFamily="34" charset="0"/>
              </a:rPr>
              <a:t>:</a:t>
            </a:r>
          </a:p>
        </p:txBody>
      </p:sp>
      <p:sp>
        <p:nvSpPr>
          <p:cNvPr id="11" name="Rectangle 10">
            <a:extLst>
              <a:ext uri="{FF2B5EF4-FFF2-40B4-BE49-F238E27FC236}">
                <a16:creationId xmlns:a16="http://schemas.microsoft.com/office/drawing/2014/main" id="{0ABD1FD0-CEC6-2DA3-36CA-6623DD355997}"/>
              </a:ext>
            </a:extLst>
          </p:cNvPr>
          <p:cNvSpPr/>
          <p:nvPr/>
        </p:nvSpPr>
        <p:spPr>
          <a:xfrm>
            <a:off x="1022372" y="2988511"/>
            <a:ext cx="2137697" cy="307777"/>
          </a:xfrm>
          <a:prstGeom prst="rect">
            <a:avLst/>
          </a:prstGeom>
        </p:spPr>
        <p:txBody>
          <a:bodyPr wrap="square">
            <a:spAutoFit/>
          </a:bodyPr>
          <a:lstStyle/>
          <a:p>
            <a:pPr algn="l">
              <a:spcBef>
                <a:spcPct val="20000"/>
              </a:spcBef>
            </a:pPr>
            <a:r>
              <a:rPr lang="it-IT" sz="1400" dirty="0" err="1">
                <a:latin typeface="Open Sans" panose="020B0606030504020204" pitchFamily="34" charset="0"/>
                <a:ea typeface="Open Sans" panose="020B0606030504020204" pitchFamily="34" charset="0"/>
                <a:cs typeface="Open Sans" panose="020B0606030504020204" pitchFamily="34" charset="0"/>
              </a:rPr>
              <a:t>Main</a:t>
            </a:r>
            <a:r>
              <a:rPr lang="it-IT" sz="1400" dirty="0">
                <a:latin typeface="Open Sans" panose="020B0606030504020204" pitchFamily="34" charset="0"/>
                <a:ea typeface="Open Sans" panose="020B0606030504020204" pitchFamily="34" charset="0"/>
                <a:cs typeface="Open Sans" panose="020B0606030504020204" pitchFamily="34" charset="0"/>
              </a:rPr>
              <a:t> </a:t>
            </a:r>
            <a:r>
              <a:rPr lang="it-IT" sz="1400" dirty="0" err="1">
                <a:latin typeface="Open Sans" panose="020B0606030504020204" pitchFamily="34" charset="0"/>
                <a:ea typeface="Open Sans" panose="020B0606030504020204" pitchFamily="34" charset="0"/>
                <a:cs typeface="Open Sans" panose="020B0606030504020204" pitchFamily="34" charset="0"/>
              </a:rPr>
              <a:t>Constraints</a:t>
            </a:r>
            <a:r>
              <a:rPr lang="it-IT" sz="1400" dirty="0">
                <a:latin typeface="Open Sans" panose="020B0606030504020204" pitchFamily="34" charset="0"/>
                <a:ea typeface="Open Sans" panose="020B0606030504020204" pitchFamily="34" charset="0"/>
                <a:cs typeface="Open Sans" panose="020B0606030504020204" pitchFamily="34" charset="0"/>
              </a:rPr>
              <a:t>:</a:t>
            </a:r>
          </a:p>
        </p:txBody>
      </p:sp>
      <mc:AlternateContent xmlns:mc="http://schemas.openxmlformats.org/markup-compatibility/2006" xmlns:a14="http://schemas.microsoft.com/office/drawing/2010/main">
        <mc:Choice Requires="a14">
          <p:sp>
            <p:nvSpPr>
              <p:cNvPr id="12" name="Rectangle 7">
                <a:extLst>
                  <a:ext uri="{FF2B5EF4-FFF2-40B4-BE49-F238E27FC236}">
                    <a16:creationId xmlns:a16="http://schemas.microsoft.com/office/drawing/2014/main" id="{D8C6FF16-9D40-1D1A-F624-57D3DE9B1B2F}"/>
                  </a:ext>
                </a:extLst>
              </p:cNvPr>
              <p:cNvSpPr/>
              <p:nvPr/>
            </p:nvSpPr>
            <p:spPr>
              <a:xfrm>
                <a:off x="3570283" y="3996854"/>
                <a:ext cx="5159014" cy="736548"/>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𝐼𝑛𝑣</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𝐶</m:t>
                              </m:r>
                            </m:e>
                            <m:sub>
                              <m:r>
                                <a:rPr lang="it-IT" sz="1435" i="1">
                                  <a:latin typeface="Cambria Math" panose="02040503050406030204" pitchFamily="18" charset="0"/>
                                  <a:ea typeface="Cambria Math" panose="02040503050406030204" pitchFamily="18" charset="0"/>
                                </a:rPr>
                                <m:t>𝑛𝑜𝑚</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𝑏𝑎𝑡</m:t>
                              </m:r>
                            </m:sub>
                          </m:sSub>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𝑊h</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𝑖𝑛𝑣</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𝑏𝑎𝑡</m:t>
                              </m:r>
                            </m:sub>
                          </m:sSub>
                          <m:r>
                            <a:rPr lang="it-IT" sz="1435" i="1">
                              <a:latin typeface="Cambria Math" panose="02040503050406030204" pitchFamily="18" charset="0"/>
                              <a:ea typeface="Cambria Math" panose="02040503050406030204" pitchFamily="18" charset="0"/>
                            </a:rPr>
                            <m:t>[</m:t>
                          </m:r>
                          <m:f>
                            <m:fPr>
                              <m:type m:val="lin"/>
                              <m:ctrlPr>
                                <a:rPr lang="it-IT" sz="1435" i="1">
                                  <a:latin typeface="Cambria Math" panose="02040503050406030204" pitchFamily="18" charset="0"/>
                                  <a:ea typeface="Cambria Math" panose="02040503050406030204" pitchFamily="18" charset="0"/>
                                </a:rPr>
                              </m:ctrlPr>
                            </m:fPr>
                            <m:num>
                              <m:r>
                                <a:rPr lang="it-IT" sz="1435" i="1">
                                  <a:latin typeface="Cambria Math" panose="02040503050406030204" pitchFamily="18" charset="0"/>
                                  <a:ea typeface="Cambria Math" panose="02040503050406030204" pitchFamily="18" charset="0"/>
                                </a:rPr>
                                <m:t>$</m:t>
                              </m:r>
                            </m:num>
                            <m:den>
                              <m:r>
                                <a:rPr lang="it-IT" sz="1435" i="1">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h</m:t>
                              </m:r>
                              <m:r>
                                <a:rPr lang="it-IT" sz="1435" i="1">
                                  <a:latin typeface="Cambria Math" panose="02040503050406030204" pitchFamily="18" charset="0"/>
                                  <a:ea typeface="Cambria Math" panose="02040503050406030204" pitchFamily="18" charset="0"/>
                                </a:rPr>
                                <m:t>]</m:t>
                              </m:r>
                            </m:den>
                          </m:f>
                        </m:e>
                      </m:nary>
                    </m:oMath>
                  </m:oMathPara>
                </a14:m>
                <a:endParaRPr lang="it-IT" sz="1435" dirty="0"/>
              </a:p>
            </p:txBody>
          </p:sp>
        </mc:Choice>
        <mc:Fallback xmlns="">
          <p:sp>
            <p:nvSpPr>
              <p:cNvPr id="12" name="Rectangle 7">
                <a:extLst>
                  <a:ext uri="{FF2B5EF4-FFF2-40B4-BE49-F238E27FC236}">
                    <a16:creationId xmlns:a16="http://schemas.microsoft.com/office/drawing/2014/main" id="{D8C6FF16-9D40-1D1A-F624-57D3DE9B1B2F}"/>
                  </a:ext>
                </a:extLst>
              </p:cNvPr>
              <p:cNvSpPr>
                <a:spLocks noRot="1" noChangeAspect="1" noMove="1" noResize="1" noEditPoints="1" noAdjustHandles="1" noChangeArrowheads="1" noChangeShapeType="1" noTextEdit="1"/>
              </p:cNvSpPr>
              <p:nvPr/>
            </p:nvSpPr>
            <p:spPr>
              <a:xfrm>
                <a:off x="3570283" y="3996854"/>
                <a:ext cx="5159014" cy="736548"/>
              </a:xfrm>
              <a:prstGeom prst="rect">
                <a:avLst/>
              </a:prstGeom>
              <a:blipFill>
                <a:blip r:embed="rId6"/>
                <a:stretch>
                  <a:fillRect/>
                </a:stretch>
              </a:blipFill>
            </p:spPr>
            <p:txBody>
              <a:bodyPr/>
              <a:lstStyle/>
              <a:p>
                <a:r>
                  <a:rPr lang="en-GB">
                    <a:noFill/>
                  </a:rPr>
                  <a:t> </a:t>
                </a:r>
              </a:p>
            </p:txBody>
          </p:sp>
        </mc:Fallback>
      </mc:AlternateContent>
      <p:sp>
        <p:nvSpPr>
          <p:cNvPr id="13" name="Rectangle 12">
            <a:extLst>
              <a:ext uri="{FF2B5EF4-FFF2-40B4-BE49-F238E27FC236}">
                <a16:creationId xmlns:a16="http://schemas.microsoft.com/office/drawing/2014/main" id="{100A3364-A1F7-7147-C68F-25A6867F31E5}"/>
              </a:ext>
            </a:extLst>
          </p:cNvPr>
          <p:cNvSpPr/>
          <p:nvPr/>
        </p:nvSpPr>
        <p:spPr>
          <a:xfrm>
            <a:off x="813307" y="4242485"/>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Investment costs:</a:t>
            </a:r>
          </a:p>
        </p:txBody>
      </p:sp>
      <mc:AlternateContent xmlns:mc="http://schemas.openxmlformats.org/markup-compatibility/2006" xmlns:a14="http://schemas.microsoft.com/office/drawing/2010/main">
        <mc:Choice Requires="a14">
          <p:sp>
            <p:nvSpPr>
              <p:cNvPr id="14" name="Rectangle 7">
                <a:extLst>
                  <a:ext uri="{FF2B5EF4-FFF2-40B4-BE49-F238E27FC236}">
                    <a16:creationId xmlns:a16="http://schemas.microsoft.com/office/drawing/2014/main" id="{D5107CDA-9312-EB64-741E-AE333AB939CD}"/>
                  </a:ext>
                </a:extLst>
              </p:cNvPr>
              <p:cNvSpPr/>
              <p:nvPr/>
            </p:nvSpPr>
            <p:spPr>
              <a:xfrm>
                <a:off x="3570283" y="5211552"/>
                <a:ext cx="5978310" cy="7209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𝑂</m:t>
                          </m:r>
                          <m:r>
                            <a:rPr lang="it-IT" sz="1435" b="0" i="1" smtClean="0">
                              <a:latin typeface="Cambria Math" panose="02040503050406030204" pitchFamily="18" charset="0"/>
                            </a:rPr>
                            <m:t>&amp;</m:t>
                          </m:r>
                          <m:r>
                            <a:rPr lang="it-IT" sz="1435" b="0" i="1" smtClean="0">
                              <a:latin typeface="Cambria Math" panose="02040503050406030204" pitchFamily="18" charset="0"/>
                            </a:rPr>
                            <m:t>𝑀</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i="1">
                                  <a:latin typeface="Cambria Math" panose="02040503050406030204" pitchFamily="18" charset="0"/>
                                </a:rPr>
                                <m:t>𝑟</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𝐶</m:t>
                              </m:r>
                            </m:e>
                            <m:sub>
                              <m:r>
                                <a:rPr lang="it-IT" sz="1435" i="1">
                                  <a:latin typeface="Cambria Math" panose="02040503050406030204" pitchFamily="18" charset="0"/>
                                  <a:ea typeface="Cambria Math" panose="02040503050406030204" pitchFamily="18" charset="0"/>
                                </a:rPr>
                                <m:t>𝑛𝑜𝑚</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𝑏𝑎𝑡</m:t>
                              </m:r>
                            </m:sub>
                          </m:sSub>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𝑊h</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𝑖𝑛𝑣</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𝑏𝑎𝑡</m:t>
                              </m:r>
                            </m:sub>
                          </m:sSub>
                          <m:r>
                            <a:rPr lang="it-IT" sz="1435" i="1">
                              <a:latin typeface="Cambria Math" panose="02040503050406030204" pitchFamily="18" charset="0"/>
                              <a:ea typeface="Cambria Math" panose="02040503050406030204" pitchFamily="18" charset="0"/>
                            </a:rPr>
                            <m:t>[</m:t>
                          </m:r>
                          <m:f>
                            <m:fPr>
                              <m:type m:val="lin"/>
                              <m:ctrlPr>
                                <a:rPr lang="it-IT" sz="1435" i="1">
                                  <a:latin typeface="Cambria Math" panose="02040503050406030204" pitchFamily="18" charset="0"/>
                                  <a:ea typeface="Cambria Math" panose="02040503050406030204" pitchFamily="18" charset="0"/>
                                </a:rPr>
                              </m:ctrlPr>
                            </m:fPr>
                            <m:num>
                              <m:r>
                                <a:rPr lang="it-IT" sz="1435" i="1">
                                  <a:latin typeface="Cambria Math" panose="02040503050406030204" pitchFamily="18" charset="0"/>
                                  <a:ea typeface="Cambria Math" panose="02040503050406030204" pitchFamily="18" charset="0"/>
                                </a:rPr>
                                <m:t>$</m:t>
                              </m:r>
                            </m:num>
                            <m:den>
                              <m:r>
                                <a:rPr lang="it-IT" sz="1435" i="1">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h</m:t>
                              </m:r>
                              <m:r>
                                <a:rPr lang="it-IT" sz="1435" i="1">
                                  <a:latin typeface="Cambria Math" panose="02040503050406030204" pitchFamily="18" charset="0"/>
                                  <a:ea typeface="Cambria Math" panose="02040503050406030204" pitchFamily="18" charset="0"/>
                                </a:rPr>
                                <m:t>]</m:t>
                              </m:r>
                            </m:den>
                          </m:f>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𝑂</m:t>
                              </m:r>
                              <m:r>
                                <a:rPr lang="it-IT" sz="1435" i="1">
                                  <a:latin typeface="Cambria Math" panose="02040503050406030204" pitchFamily="18" charset="0"/>
                                  <a:ea typeface="Cambria Math" panose="02040503050406030204" pitchFamily="18" charset="0"/>
                                </a:rPr>
                                <m:t>&amp;</m:t>
                              </m:r>
                              <m:r>
                                <a:rPr lang="it-IT" sz="1435" i="1">
                                  <a:latin typeface="Cambria Math" panose="02040503050406030204" pitchFamily="18" charset="0"/>
                                  <a:ea typeface="Cambria Math" panose="02040503050406030204" pitchFamily="18" charset="0"/>
                                </a:rPr>
                                <m:t>𝑀</m:t>
                              </m:r>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𝑟</m:t>
                              </m:r>
                            </m:sub>
                          </m:sSub>
                          <m:r>
                            <a:rPr lang="it-IT" sz="1435" i="1">
                              <a:latin typeface="Cambria Math" panose="02040503050406030204" pitchFamily="18" charset="0"/>
                              <a:ea typeface="Cambria Math" panose="02040503050406030204" pitchFamily="18" charset="0"/>
                            </a:rPr>
                            <m:t>[−]</m:t>
                          </m:r>
                        </m:e>
                      </m:nary>
                    </m:oMath>
                  </m:oMathPara>
                </a14:m>
                <a:endParaRPr lang="it-IT" sz="1435" dirty="0"/>
              </a:p>
            </p:txBody>
          </p:sp>
        </mc:Choice>
        <mc:Fallback xmlns="">
          <p:sp>
            <p:nvSpPr>
              <p:cNvPr id="14" name="Rectangle 7">
                <a:extLst>
                  <a:ext uri="{FF2B5EF4-FFF2-40B4-BE49-F238E27FC236}">
                    <a16:creationId xmlns:a16="http://schemas.microsoft.com/office/drawing/2014/main" id="{D5107CDA-9312-EB64-741E-AE333AB939CD}"/>
                  </a:ext>
                </a:extLst>
              </p:cNvPr>
              <p:cNvSpPr>
                <a:spLocks noRot="1" noChangeAspect="1" noMove="1" noResize="1" noEditPoints="1" noAdjustHandles="1" noChangeArrowheads="1" noChangeShapeType="1" noTextEdit="1"/>
              </p:cNvSpPr>
              <p:nvPr/>
            </p:nvSpPr>
            <p:spPr>
              <a:xfrm>
                <a:off x="3570283" y="5211552"/>
                <a:ext cx="5978310" cy="720967"/>
              </a:xfrm>
              <a:prstGeom prst="rect">
                <a:avLst/>
              </a:prstGeom>
              <a:blipFill>
                <a:blip r:embed="rId7"/>
                <a:stretch>
                  <a:fillRect/>
                </a:stretch>
              </a:blipFill>
            </p:spPr>
            <p:txBody>
              <a:bodyPr/>
              <a:lstStyle/>
              <a:p>
                <a:r>
                  <a:rPr lang="en-GB">
                    <a:noFill/>
                  </a:rPr>
                  <a:t> </a:t>
                </a:r>
              </a:p>
            </p:txBody>
          </p:sp>
        </mc:Fallback>
      </mc:AlternateContent>
      <p:sp>
        <p:nvSpPr>
          <p:cNvPr id="15" name="Rectangle 14">
            <a:extLst>
              <a:ext uri="{FF2B5EF4-FFF2-40B4-BE49-F238E27FC236}">
                <a16:creationId xmlns:a16="http://schemas.microsoft.com/office/drawing/2014/main" id="{C2F64698-4054-8B9A-81A5-2587A56C27DD}"/>
              </a:ext>
            </a:extLst>
          </p:cNvPr>
          <p:cNvSpPr/>
          <p:nvPr/>
        </p:nvSpPr>
        <p:spPr>
          <a:xfrm>
            <a:off x="813308" y="5415453"/>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a:t>
            </a:r>
            <a:r>
              <a:rPr lang="it-IT" sz="1400" dirty="0" err="1">
                <a:latin typeface="Open Sans" panose="020B0606030504020204" pitchFamily="34" charset="0"/>
                <a:ea typeface="Open Sans" panose="020B0606030504020204" pitchFamily="34" charset="0"/>
                <a:cs typeface="Open Sans" panose="020B0606030504020204" pitchFamily="34" charset="0"/>
              </a:rPr>
              <a:t>Fixed</a:t>
            </a:r>
            <a:r>
              <a:rPr lang="it-IT" sz="1400" dirty="0">
                <a:latin typeface="Open Sans" panose="020B0606030504020204" pitchFamily="34" charset="0"/>
                <a:ea typeface="Open Sans" panose="020B0606030504020204" pitchFamily="34" charset="0"/>
                <a:cs typeface="Open Sans" panose="020B0606030504020204" pitchFamily="34" charset="0"/>
              </a:rPr>
              <a:t> O&amp;M costs:</a:t>
            </a:r>
          </a:p>
        </p:txBody>
      </p:sp>
      <p:cxnSp>
        <p:nvCxnSpPr>
          <p:cNvPr id="16" name="Connector: Elbow 15">
            <a:extLst>
              <a:ext uri="{FF2B5EF4-FFF2-40B4-BE49-F238E27FC236}">
                <a16:creationId xmlns:a16="http://schemas.microsoft.com/office/drawing/2014/main" id="{482BF795-A4CD-249D-F18B-35BC5B27FBFE}"/>
              </a:ext>
            </a:extLst>
          </p:cNvPr>
          <p:cNvCxnSpPr>
            <a:cxnSpLocks/>
            <a:stCxn id="17" idx="1"/>
          </p:cNvCxnSpPr>
          <p:nvPr/>
        </p:nvCxnSpPr>
        <p:spPr>
          <a:xfrm rot="10800000" flipV="1">
            <a:off x="5684273" y="3949316"/>
            <a:ext cx="594881" cy="275856"/>
          </a:xfrm>
          <a:prstGeom prst="bentConnector3">
            <a:avLst>
              <a:gd name="adj1" fmla="val 99407"/>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CasellaDiTesto 12">
            <a:extLst>
              <a:ext uri="{FF2B5EF4-FFF2-40B4-BE49-F238E27FC236}">
                <a16:creationId xmlns:a16="http://schemas.microsoft.com/office/drawing/2014/main" id="{A39A0A55-267C-4DDA-7624-B95E3A3E60E8}"/>
              </a:ext>
            </a:extLst>
          </p:cNvPr>
          <p:cNvSpPr txBox="1"/>
          <p:nvPr/>
        </p:nvSpPr>
        <p:spPr>
          <a:xfrm>
            <a:off x="6279153" y="3817292"/>
            <a:ext cx="261085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Nominal</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capacity</a:t>
            </a:r>
            <a:r>
              <a:rPr lang="it-IT" sz="1116" i="1" dirty="0">
                <a:latin typeface="Open Sans" panose="020B0606030504020204" pitchFamily="34" charset="0"/>
                <a:ea typeface="Open Sans" panose="020B0606030504020204" pitchFamily="34" charset="0"/>
                <a:cs typeface="Open Sans" panose="020B0606030504020204" pitchFamily="34" charset="0"/>
              </a:rPr>
              <a:t> of the </a:t>
            </a:r>
            <a:r>
              <a:rPr lang="it-IT" sz="1116" i="1" dirty="0" err="1">
                <a:latin typeface="Open Sans" panose="020B0606030504020204" pitchFamily="34" charset="0"/>
                <a:ea typeface="Open Sans" panose="020B0606030504020204" pitchFamily="34" charset="0"/>
                <a:cs typeface="Open Sans" panose="020B0606030504020204" pitchFamily="34" charset="0"/>
              </a:rPr>
              <a:t>battery</a:t>
            </a:r>
            <a:r>
              <a:rPr lang="it-IT" sz="1116" i="1" dirty="0">
                <a:latin typeface="Open Sans" panose="020B0606030504020204" pitchFamily="34" charset="0"/>
                <a:ea typeface="Open Sans" panose="020B0606030504020204" pitchFamily="34" charset="0"/>
                <a:cs typeface="Open Sans" panose="020B0606030504020204" pitchFamily="34" charset="0"/>
              </a:rPr>
              <a:t> bank</a:t>
            </a:r>
          </a:p>
        </p:txBody>
      </p:sp>
      <p:sp>
        <p:nvSpPr>
          <p:cNvPr id="21" name="CasellaDiTesto 12">
            <a:extLst>
              <a:ext uri="{FF2B5EF4-FFF2-40B4-BE49-F238E27FC236}">
                <a16:creationId xmlns:a16="http://schemas.microsoft.com/office/drawing/2014/main" id="{30E69609-CD62-0324-0C1D-BC8C99079DAD}"/>
              </a:ext>
            </a:extLst>
          </p:cNvPr>
          <p:cNvSpPr txBox="1"/>
          <p:nvPr/>
        </p:nvSpPr>
        <p:spPr>
          <a:xfrm>
            <a:off x="8164297" y="5825071"/>
            <a:ext cx="2378442" cy="435760"/>
          </a:xfrm>
          <a:prstGeom prst="rect">
            <a:avLst/>
          </a:prstGeom>
          <a:noFill/>
        </p:spPr>
        <p:txBody>
          <a:bodyPr wrap="square" rtlCol="0">
            <a:spAutoFit/>
          </a:bodyPr>
          <a:lstStyle/>
          <a:p>
            <a:pPr algn="just"/>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O&amp;M costs as a </a:t>
            </a:r>
            <a:r>
              <a:rPr lang="it-IT" sz="1116" i="1" dirty="0" err="1">
                <a:latin typeface="Open Sans" panose="020B0606030504020204" pitchFamily="34" charset="0"/>
                <a:ea typeface="Open Sans" panose="020B0606030504020204" pitchFamily="34" charset="0"/>
                <a:cs typeface="Open Sans" panose="020B0606030504020204" pitchFamily="34" charset="0"/>
              </a:rPr>
              <a:t>fraction</a:t>
            </a:r>
            <a:r>
              <a:rPr lang="it-IT" sz="1116" i="1" dirty="0">
                <a:latin typeface="Open Sans" panose="020B0606030504020204" pitchFamily="34" charset="0"/>
                <a:ea typeface="Open Sans" panose="020B0606030504020204" pitchFamily="34" charset="0"/>
                <a:cs typeface="Open Sans" panose="020B0606030504020204" pitchFamily="34" charset="0"/>
              </a:rPr>
              <a:t> of the investment cost</a:t>
            </a:r>
          </a:p>
        </p:txBody>
      </p:sp>
      <p:cxnSp>
        <p:nvCxnSpPr>
          <p:cNvPr id="22" name="Connector: Elbow 21">
            <a:extLst>
              <a:ext uri="{FF2B5EF4-FFF2-40B4-BE49-F238E27FC236}">
                <a16:creationId xmlns:a16="http://schemas.microsoft.com/office/drawing/2014/main" id="{0C5ABA1D-DB5C-1E56-6297-2CF66638E55D}"/>
              </a:ext>
            </a:extLst>
          </p:cNvPr>
          <p:cNvCxnSpPr>
            <a:cxnSpLocks/>
            <a:stCxn id="21" idx="1"/>
          </p:cNvCxnSpPr>
          <p:nvPr/>
        </p:nvCxnSpPr>
        <p:spPr>
          <a:xfrm rot="10800000">
            <a:off x="7899577" y="5825071"/>
            <a:ext cx="264720" cy="217880"/>
          </a:xfrm>
          <a:prstGeom prst="bentConnector3">
            <a:avLst>
              <a:gd name="adj1" fmla="val 10373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D14F0AE5-2907-0673-CB49-0CD1B868CFDB}"/>
              </a:ext>
            </a:extLst>
          </p:cNvPr>
          <p:cNvCxnSpPr>
            <a:cxnSpLocks/>
            <a:stCxn id="24" idx="1"/>
          </p:cNvCxnSpPr>
          <p:nvPr/>
        </p:nvCxnSpPr>
        <p:spPr>
          <a:xfrm rot="10800000" flipV="1">
            <a:off x="6449989" y="1956105"/>
            <a:ext cx="228797" cy="269372"/>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CasellaDiTesto 12">
            <a:extLst>
              <a:ext uri="{FF2B5EF4-FFF2-40B4-BE49-F238E27FC236}">
                <a16:creationId xmlns:a16="http://schemas.microsoft.com/office/drawing/2014/main" id="{2A30D5EF-B142-89AF-B178-F18D908B8095}"/>
              </a:ext>
            </a:extLst>
          </p:cNvPr>
          <p:cNvSpPr txBox="1"/>
          <p:nvPr/>
        </p:nvSpPr>
        <p:spPr>
          <a:xfrm>
            <a:off x="6678785" y="1821418"/>
            <a:ext cx="2295541" cy="269373"/>
          </a:xfrm>
          <a:prstGeom prst="rect">
            <a:avLst/>
          </a:prstGeom>
          <a:noFill/>
        </p:spPr>
        <p:txBody>
          <a:bodyPr wrap="square" rtlCol="0">
            <a:spAutoFit/>
          </a:bodyPr>
          <a:lstStyle/>
          <a:p>
            <a:pPr algn="ctr"/>
            <a:r>
              <a:rPr lang="en-GB" sz="1116" i="1" dirty="0">
                <a:latin typeface="Open Sans" panose="020B0606030504020204" pitchFamily="34" charset="0"/>
                <a:ea typeface="Open Sans" panose="020B0606030504020204" pitchFamily="34" charset="0"/>
                <a:cs typeface="Open Sans" panose="020B0606030504020204" pitchFamily="34" charset="0"/>
              </a:rPr>
              <a:t>Energy flow charging the battery</a:t>
            </a:r>
          </a:p>
        </p:txBody>
      </p:sp>
      <p:cxnSp>
        <p:nvCxnSpPr>
          <p:cNvPr id="25" name="Connector: Elbow 24">
            <a:extLst>
              <a:ext uri="{FF2B5EF4-FFF2-40B4-BE49-F238E27FC236}">
                <a16:creationId xmlns:a16="http://schemas.microsoft.com/office/drawing/2014/main" id="{EF6AA10B-7D96-AD4C-B4C7-72A5839CA06F}"/>
              </a:ext>
            </a:extLst>
          </p:cNvPr>
          <p:cNvCxnSpPr>
            <a:cxnSpLocks/>
            <a:stCxn id="27" idx="1"/>
          </p:cNvCxnSpPr>
          <p:nvPr/>
        </p:nvCxnSpPr>
        <p:spPr>
          <a:xfrm rot="10800000">
            <a:off x="8410793" y="2535505"/>
            <a:ext cx="133650" cy="328309"/>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Left Brace 25">
            <a:extLst>
              <a:ext uri="{FF2B5EF4-FFF2-40B4-BE49-F238E27FC236}">
                <a16:creationId xmlns:a16="http://schemas.microsoft.com/office/drawing/2014/main" id="{E6216DDD-137E-80B5-9934-DE87788479C2}"/>
              </a:ext>
            </a:extLst>
          </p:cNvPr>
          <p:cNvSpPr/>
          <p:nvPr/>
        </p:nvSpPr>
        <p:spPr>
          <a:xfrm>
            <a:off x="3324331" y="2754232"/>
            <a:ext cx="68106" cy="831628"/>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CasellaDiTesto 12">
            <a:extLst>
              <a:ext uri="{FF2B5EF4-FFF2-40B4-BE49-F238E27FC236}">
                <a16:creationId xmlns:a16="http://schemas.microsoft.com/office/drawing/2014/main" id="{9E6C5D19-A785-E5F9-BA73-4FAA9CADAC01}"/>
              </a:ext>
            </a:extLst>
          </p:cNvPr>
          <p:cNvSpPr txBox="1"/>
          <p:nvPr/>
        </p:nvSpPr>
        <p:spPr>
          <a:xfrm>
            <a:off x="8544443" y="2645933"/>
            <a:ext cx="2378442" cy="435760"/>
          </a:xfrm>
          <a:prstGeom prst="rect">
            <a:avLst/>
          </a:prstGeom>
          <a:noFill/>
        </p:spPr>
        <p:txBody>
          <a:bodyPr wrap="square" rtlCol="0">
            <a:spAutoFit/>
          </a:bodyPr>
          <a:lstStyle/>
          <a:p>
            <a:r>
              <a:rPr lang="it-IT" sz="1116" i="1" dirty="0">
                <a:latin typeface="Open Sans" panose="020B0606030504020204" pitchFamily="34" charset="0"/>
                <a:ea typeface="Open Sans" panose="020B0606030504020204" pitchFamily="34" charset="0"/>
                <a:cs typeface="Open Sans" panose="020B0606030504020204" pitchFamily="34" charset="0"/>
              </a:rPr>
              <a:t>Energy flow </a:t>
            </a:r>
            <a:r>
              <a:rPr lang="it-IT" sz="1116" i="1" dirty="0" err="1">
                <a:latin typeface="Open Sans" panose="020B0606030504020204" pitchFamily="34" charset="0"/>
                <a:ea typeface="Open Sans" panose="020B0606030504020204" pitchFamily="34" charset="0"/>
                <a:cs typeface="Open Sans" panose="020B0606030504020204" pitchFamily="34" charset="0"/>
              </a:rPr>
              <a:t>leaving</a:t>
            </a:r>
            <a:r>
              <a:rPr lang="it-IT" sz="1116" i="1" dirty="0">
                <a:latin typeface="Open Sans" panose="020B0606030504020204" pitchFamily="34" charset="0"/>
                <a:ea typeface="Open Sans" panose="020B0606030504020204" pitchFamily="34" charset="0"/>
                <a:cs typeface="Open Sans" panose="020B0606030504020204" pitchFamily="34" charset="0"/>
              </a:rPr>
              <a:t> the </a:t>
            </a:r>
            <a:r>
              <a:rPr lang="it-IT" sz="1116" i="1" dirty="0" err="1">
                <a:latin typeface="Open Sans" panose="020B0606030504020204" pitchFamily="34" charset="0"/>
                <a:ea typeface="Open Sans" panose="020B0606030504020204" pitchFamily="34" charset="0"/>
                <a:cs typeface="Open Sans" panose="020B0606030504020204" pitchFamily="34" charset="0"/>
              </a:rPr>
              <a:t>battery</a:t>
            </a:r>
            <a:r>
              <a:rPr lang="it-IT" sz="1116" i="1" dirty="0">
                <a:latin typeface="Open Sans" panose="020B0606030504020204" pitchFamily="34" charset="0"/>
                <a:ea typeface="Open Sans" panose="020B0606030504020204" pitchFamily="34" charset="0"/>
                <a:cs typeface="Open Sans" panose="020B0606030504020204" pitchFamily="34" charset="0"/>
              </a:rPr>
              <a:t> to supply the demand</a:t>
            </a:r>
          </a:p>
        </p:txBody>
      </p:sp>
      <p:cxnSp>
        <p:nvCxnSpPr>
          <p:cNvPr id="28" name="Connector: Elbow 27">
            <a:extLst>
              <a:ext uri="{FF2B5EF4-FFF2-40B4-BE49-F238E27FC236}">
                <a16:creationId xmlns:a16="http://schemas.microsoft.com/office/drawing/2014/main" id="{C0889E10-E40E-4807-BD49-05D619C42236}"/>
              </a:ext>
            </a:extLst>
          </p:cNvPr>
          <p:cNvCxnSpPr>
            <a:cxnSpLocks/>
            <a:stCxn id="29" idx="1"/>
          </p:cNvCxnSpPr>
          <p:nvPr/>
        </p:nvCxnSpPr>
        <p:spPr>
          <a:xfrm rot="10800000">
            <a:off x="6713159" y="4546001"/>
            <a:ext cx="133650" cy="242451"/>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asellaDiTesto 12">
            <a:extLst>
              <a:ext uri="{FF2B5EF4-FFF2-40B4-BE49-F238E27FC236}">
                <a16:creationId xmlns:a16="http://schemas.microsoft.com/office/drawing/2014/main" id="{8FE09411-9154-15CE-D0BE-DBEE139DDD00}"/>
              </a:ext>
            </a:extLst>
          </p:cNvPr>
          <p:cNvSpPr txBox="1"/>
          <p:nvPr/>
        </p:nvSpPr>
        <p:spPr>
          <a:xfrm>
            <a:off x="6846809" y="4656427"/>
            <a:ext cx="2378442" cy="264047"/>
          </a:xfrm>
          <a:prstGeom prst="rect">
            <a:avLst/>
          </a:prstGeom>
          <a:noFill/>
        </p:spPr>
        <p:txBody>
          <a:bodyPr wrap="square" rtlCol="0">
            <a:spAutoFit/>
          </a:bodyPr>
          <a:lstStyle/>
          <a:p>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investment costs</a:t>
            </a:r>
          </a:p>
        </p:txBody>
      </p:sp>
      <p:sp>
        <p:nvSpPr>
          <p:cNvPr id="30" name="TextBox 29">
            <a:extLst>
              <a:ext uri="{FF2B5EF4-FFF2-40B4-BE49-F238E27FC236}">
                <a16:creationId xmlns:a16="http://schemas.microsoft.com/office/drawing/2014/main" id="{DC029960-7D6D-3A91-5464-6AC024AFF3E8}"/>
              </a:ext>
            </a:extLst>
          </p:cNvPr>
          <p:cNvSpPr txBox="1"/>
          <p:nvPr/>
        </p:nvSpPr>
        <p:spPr>
          <a:xfrm>
            <a:off x="384958" y="1070805"/>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Here below the most relevant equations implemented within the core model involving state of charge variation, total investment and fixed O&amp;M costs.</a:t>
            </a: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Renewables Parameters</a:t>
            </a:r>
          </a:p>
        </p:txBody>
      </p:sp>
      <p:pic>
        <p:nvPicPr>
          <p:cNvPr id="4" name="Picture 3">
            <a:extLst>
              <a:ext uri="{FF2B5EF4-FFF2-40B4-BE49-F238E27FC236}">
                <a16:creationId xmlns:a16="http://schemas.microsoft.com/office/drawing/2014/main" id="{790F0571-287F-3756-A9B0-5C5C9AB6B2F9}"/>
              </a:ext>
            </a:extLst>
          </p:cNvPr>
          <p:cNvPicPr>
            <a:picLocks noChangeAspect="1"/>
          </p:cNvPicPr>
          <p:nvPr/>
        </p:nvPicPr>
        <p:blipFill>
          <a:blip r:embed="rId3"/>
          <a:stretch>
            <a:fillRect/>
          </a:stretch>
        </p:blipFill>
        <p:spPr>
          <a:xfrm>
            <a:off x="4918335" y="1113272"/>
            <a:ext cx="6552965" cy="5092856"/>
          </a:xfrm>
          <a:prstGeom prst="roundRect">
            <a:avLst>
              <a:gd name="adj" fmla="val 3031"/>
            </a:avLst>
          </a:prstGeom>
        </p:spPr>
      </p:pic>
      <p:sp>
        <p:nvSpPr>
          <p:cNvPr id="5" name="Rectangle 4">
            <a:extLst>
              <a:ext uri="{FF2B5EF4-FFF2-40B4-BE49-F238E27FC236}">
                <a16:creationId xmlns:a16="http://schemas.microsoft.com/office/drawing/2014/main" id="{C3D04B27-D741-95C9-E184-ECBD1190600D}"/>
              </a:ext>
            </a:extLst>
          </p:cNvPr>
          <p:cNvSpPr/>
          <p:nvPr/>
        </p:nvSpPr>
        <p:spPr>
          <a:xfrm>
            <a:off x="4918333" y="3574386"/>
            <a:ext cx="4539226" cy="322217"/>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10825C0-6253-AE23-7FFE-F75D1CCB2972}"/>
              </a:ext>
            </a:extLst>
          </p:cNvPr>
          <p:cNvSpPr txBox="1"/>
          <p:nvPr/>
        </p:nvSpPr>
        <p:spPr>
          <a:xfrm>
            <a:off x="250583" y="4044674"/>
            <a:ext cx="4016267" cy="738664"/>
          </a:xfrm>
          <a:prstGeom prst="rect">
            <a:avLst/>
          </a:prstGeom>
          <a:noFill/>
        </p:spPr>
        <p:txBody>
          <a:bodyPr wrap="square" rtlCol="0">
            <a:spAutoFit/>
          </a:bodyPr>
          <a:lstStyle/>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b="1" i="1" dirty="0">
                <a:latin typeface="Open Sans" panose="020B0606030504020204" pitchFamily="34" charset="0"/>
                <a:ea typeface="Open Sans" panose="020B0606030504020204" pitchFamily="34" charset="0"/>
                <a:cs typeface="Open Sans" panose="020B0606030504020204" pitchFamily="34" charset="0"/>
              </a:rPr>
              <a:t>Parameters</a:t>
            </a:r>
            <a:r>
              <a:rPr lang="en-GB" sz="1200" i="1" dirty="0">
                <a:latin typeface="Open Sans" panose="020B0606030504020204" pitchFamily="34" charset="0"/>
                <a:ea typeface="Open Sans" panose="020B0606030504020204" pitchFamily="34" charset="0"/>
                <a:cs typeface="Open Sans" panose="020B0606030504020204" pitchFamily="34" charset="0"/>
              </a:rPr>
              <a:t> that would be </a:t>
            </a:r>
            <a:r>
              <a:rPr lang="en-GB" sz="1200" b="1" i="1" dirty="0">
                <a:latin typeface="Open Sans" panose="020B0606030504020204" pitchFamily="34" charset="0"/>
                <a:ea typeface="Open Sans" panose="020B0606030504020204" pitchFamily="34" charset="0"/>
                <a:cs typeface="Open Sans" panose="020B0606030504020204" pitchFamily="34" charset="0"/>
              </a:rPr>
              <a:t>enabled or disabled </a:t>
            </a:r>
            <a:r>
              <a:rPr lang="en-GB" sz="1200" i="1" dirty="0">
                <a:latin typeface="Open Sans" panose="020B0606030504020204" pitchFamily="34" charset="0"/>
                <a:ea typeface="Open Sans" panose="020B0606030504020204" pitchFamily="34" charset="0"/>
                <a:cs typeface="Open Sans" panose="020B0606030504020204" pitchFamily="34" charset="0"/>
              </a:rPr>
              <a:t>according to </a:t>
            </a:r>
            <a:r>
              <a:rPr lang="en-GB"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specific advanced features activated </a:t>
            </a:r>
            <a:r>
              <a:rPr lang="en-GB" sz="1200" i="1" dirty="0">
                <a:latin typeface="Open Sans" panose="020B0606030504020204" pitchFamily="34" charset="0"/>
                <a:ea typeface="Open Sans" panose="020B0606030504020204" pitchFamily="34" charset="0"/>
                <a:cs typeface="Open Sans" panose="020B0606030504020204" pitchFamily="34" charset="0"/>
              </a:rPr>
              <a:t>(brownfield in the example)</a:t>
            </a:r>
          </a:p>
        </p:txBody>
      </p:sp>
      <p:cxnSp>
        <p:nvCxnSpPr>
          <p:cNvPr id="8" name="Straight Connector 7">
            <a:extLst>
              <a:ext uri="{FF2B5EF4-FFF2-40B4-BE49-F238E27FC236}">
                <a16:creationId xmlns:a16="http://schemas.microsoft.com/office/drawing/2014/main" id="{D898703B-12AE-63E8-63E4-6B73F0515F42}"/>
              </a:ext>
            </a:extLst>
          </p:cNvPr>
          <p:cNvCxnSpPr>
            <a:cxnSpLocks/>
          </p:cNvCxnSpPr>
          <p:nvPr/>
        </p:nvCxnSpPr>
        <p:spPr>
          <a:xfrm>
            <a:off x="4334693" y="4117915"/>
            <a:ext cx="0" cy="161181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BFBAE8F-09F3-A0B8-AE6A-88070A860C69}"/>
              </a:ext>
            </a:extLst>
          </p:cNvPr>
          <p:cNvCxnSpPr>
            <a:cxnSpLocks/>
            <a:endCxn id="5" idx="1"/>
          </p:cNvCxnSpPr>
          <p:nvPr/>
        </p:nvCxnSpPr>
        <p:spPr>
          <a:xfrm flipV="1">
            <a:off x="4345201" y="3735495"/>
            <a:ext cx="573132" cy="107755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409174AC-E6D0-37CA-B296-D6138929DB09}"/>
              </a:ext>
            </a:extLst>
          </p:cNvPr>
          <p:cNvGrpSpPr/>
          <p:nvPr/>
        </p:nvGrpSpPr>
        <p:grpSpPr>
          <a:xfrm>
            <a:off x="333776" y="4840551"/>
            <a:ext cx="3777763" cy="685974"/>
            <a:chOff x="296397" y="5114986"/>
            <a:chExt cx="3777763" cy="685974"/>
          </a:xfrm>
        </p:grpSpPr>
        <p:pic>
          <p:nvPicPr>
            <p:cNvPr id="11" name="Picture 10">
              <a:extLst>
                <a:ext uri="{FF2B5EF4-FFF2-40B4-BE49-F238E27FC236}">
                  <a16:creationId xmlns:a16="http://schemas.microsoft.com/office/drawing/2014/main" id="{F310197F-C381-04F1-90DB-025AFE4ACE6B}"/>
                </a:ext>
              </a:extLst>
            </p:cNvPr>
            <p:cNvPicPr>
              <a:picLocks noChangeAspect="1"/>
            </p:cNvPicPr>
            <p:nvPr/>
          </p:nvPicPr>
          <p:blipFill>
            <a:blip r:embed="rId4"/>
            <a:stretch>
              <a:fillRect/>
            </a:stretch>
          </p:blipFill>
          <p:spPr>
            <a:xfrm>
              <a:off x="296397" y="5529828"/>
              <a:ext cx="3777763" cy="271132"/>
            </a:xfrm>
            <a:prstGeom prst="rect">
              <a:avLst/>
            </a:prstGeom>
          </p:spPr>
        </p:pic>
        <p:pic>
          <p:nvPicPr>
            <p:cNvPr id="26" name="Picture 25">
              <a:extLst>
                <a:ext uri="{FF2B5EF4-FFF2-40B4-BE49-F238E27FC236}">
                  <a16:creationId xmlns:a16="http://schemas.microsoft.com/office/drawing/2014/main" id="{9168B809-5E61-26A3-22CD-1F931BA7CEED}"/>
                </a:ext>
              </a:extLst>
            </p:cNvPr>
            <p:cNvPicPr>
              <a:picLocks noChangeAspect="1"/>
            </p:cNvPicPr>
            <p:nvPr/>
          </p:nvPicPr>
          <p:blipFill>
            <a:blip r:embed="rId5"/>
            <a:stretch>
              <a:fillRect/>
            </a:stretch>
          </p:blipFill>
          <p:spPr>
            <a:xfrm>
              <a:off x="296397" y="5114986"/>
              <a:ext cx="1380003" cy="395039"/>
            </a:xfrm>
            <a:prstGeom prst="rect">
              <a:avLst/>
            </a:prstGeom>
          </p:spPr>
        </p:pic>
      </p:grpSp>
      <p:sp>
        <p:nvSpPr>
          <p:cNvPr id="27" name="Rectangle 26">
            <a:extLst>
              <a:ext uri="{FF2B5EF4-FFF2-40B4-BE49-F238E27FC236}">
                <a16:creationId xmlns:a16="http://schemas.microsoft.com/office/drawing/2014/main" id="{90DA1C2A-A5A4-F69D-2297-0B8ED66A684F}"/>
              </a:ext>
            </a:extLst>
          </p:cNvPr>
          <p:cNvSpPr/>
          <p:nvPr/>
        </p:nvSpPr>
        <p:spPr>
          <a:xfrm>
            <a:off x="4918334" y="2468164"/>
            <a:ext cx="4539225" cy="1077693"/>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A4C195BF-AA5F-0CE3-FCD7-22FF077F9AAB}"/>
              </a:ext>
            </a:extLst>
          </p:cNvPr>
          <p:cNvCxnSpPr>
            <a:cxnSpLocks/>
          </p:cNvCxnSpPr>
          <p:nvPr/>
        </p:nvCxnSpPr>
        <p:spPr>
          <a:xfrm>
            <a:off x="4266850" y="1794424"/>
            <a:ext cx="0" cy="1297075"/>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AF77C28-DA3F-C3C8-A69D-319BE45AD667}"/>
              </a:ext>
            </a:extLst>
          </p:cNvPr>
          <p:cNvCxnSpPr>
            <a:cxnSpLocks/>
          </p:cNvCxnSpPr>
          <p:nvPr/>
        </p:nvCxnSpPr>
        <p:spPr>
          <a:xfrm>
            <a:off x="4277360" y="2370945"/>
            <a:ext cx="640973" cy="523936"/>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64EE7D89-61D1-2CFE-5142-19D4B54836F8}"/>
              </a:ext>
            </a:extLst>
          </p:cNvPr>
          <p:cNvSpPr txBox="1"/>
          <p:nvPr/>
        </p:nvSpPr>
        <p:spPr>
          <a:xfrm>
            <a:off x="431128" y="1893891"/>
            <a:ext cx="3767879" cy="95410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Renewables Characterization</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allows setting types, capacities, efficiencies, costs, lifespans, emissions, and expected operational output for renewable energy technologies</a:t>
            </a:r>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Renewables Parameters</a:t>
            </a:r>
          </a:p>
        </p:txBody>
      </p:sp>
      <p:pic>
        <p:nvPicPr>
          <p:cNvPr id="2" name="Picture 1">
            <a:extLst>
              <a:ext uri="{FF2B5EF4-FFF2-40B4-BE49-F238E27FC236}">
                <a16:creationId xmlns:a16="http://schemas.microsoft.com/office/drawing/2014/main" id="{89D0BC00-773C-8471-715F-52FA5155CDF9}"/>
              </a:ext>
            </a:extLst>
          </p:cNvPr>
          <p:cNvPicPr>
            <a:picLocks noChangeAspect="1"/>
          </p:cNvPicPr>
          <p:nvPr/>
        </p:nvPicPr>
        <p:blipFill rotWithShape="1">
          <a:blip r:embed="rId3"/>
          <a:srcRect t="14036"/>
          <a:stretch/>
        </p:blipFill>
        <p:spPr>
          <a:xfrm>
            <a:off x="441475" y="1218203"/>
            <a:ext cx="5257917" cy="2186544"/>
          </a:xfrm>
          <a:prstGeom prst="rect">
            <a:avLst/>
          </a:prstGeom>
        </p:spPr>
      </p:pic>
      <p:pic>
        <p:nvPicPr>
          <p:cNvPr id="3" name="Picture 2">
            <a:extLst>
              <a:ext uri="{FF2B5EF4-FFF2-40B4-BE49-F238E27FC236}">
                <a16:creationId xmlns:a16="http://schemas.microsoft.com/office/drawing/2014/main" id="{9D35BC43-D8E2-1389-133A-C1E56CCA0F6A}"/>
              </a:ext>
            </a:extLst>
          </p:cNvPr>
          <p:cNvPicPr>
            <a:picLocks noChangeAspect="1"/>
          </p:cNvPicPr>
          <p:nvPr/>
        </p:nvPicPr>
        <p:blipFill rotWithShape="1">
          <a:blip r:embed="rId4"/>
          <a:srcRect t="10872"/>
          <a:stretch/>
        </p:blipFill>
        <p:spPr>
          <a:xfrm>
            <a:off x="441475" y="4030616"/>
            <a:ext cx="5257917" cy="2186545"/>
          </a:xfrm>
          <a:prstGeom prst="rect">
            <a:avLst/>
          </a:prstGeom>
        </p:spPr>
      </p:pic>
      <p:sp>
        <p:nvSpPr>
          <p:cNvPr id="4" name="Rectangle 3">
            <a:extLst>
              <a:ext uri="{FF2B5EF4-FFF2-40B4-BE49-F238E27FC236}">
                <a16:creationId xmlns:a16="http://schemas.microsoft.com/office/drawing/2014/main" id="{FDC8F5DD-FD67-4C9C-88D8-37DD117B7486}"/>
              </a:ext>
            </a:extLst>
          </p:cNvPr>
          <p:cNvSpPr/>
          <p:nvPr/>
        </p:nvSpPr>
        <p:spPr>
          <a:xfrm>
            <a:off x="2662177" y="1461270"/>
            <a:ext cx="3105058" cy="347240"/>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 ">
            <a:extLst>
              <a:ext uri="{FF2B5EF4-FFF2-40B4-BE49-F238E27FC236}">
                <a16:creationId xmlns:a16="http://schemas.microsoft.com/office/drawing/2014/main" id="{5A08CA2F-E41F-A706-DDC3-45AC2081B4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658953">
            <a:off x="4864848" y="1519674"/>
            <a:ext cx="501106" cy="50110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30AC530-60AB-C170-5207-ECFD38096F8C}"/>
              </a:ext>
            </a:extLst>
          </p:cNvPr>
          <p:cNvSpPr/>
          <p:nvPr/>
        </p:nvSpPr>
        <p:spPr>
          <a:xfrm>
            <a:off x="4214706" y="4671144"/>
            <a:ext cx="1283269" cy="1546017"/>
          </a:xfrm>
          <a:prstGeom prst="rect">
            <a:avLst/>
          </a:prstGeom>
          <a:noFill/>
          <a:ln w="19050">
            <a:solidFill>
              <a:srgbClr val="C0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uppo 99">
            <a:extLst>
              <a:ext uri="{FF2B5EF4-FFF2-40B4-BE49-F238E27FC236}">
                <a16:creationId xmlns:a16="http://schemas.microsoft.com/office/drawing/2014/main" id="{5BBC66CB-6DDB-3253-8C12-E03244A762C2}"/>
              </a:ext>
            </a:extLst>
          </p:cNvPr>
          <p:cNvGrpSpPr/>
          <p:nvPr/>
        </p:nvGrpSpPr>
        <p:grpSpPr>
          <a:xfrm rot="5400000">
            <a:off x="2923840" y="1757569"/>
            <a:ext cx="293185" cy="3989531"/>
            <a:chOff x="7896699" y="141940"/>
            <a:chExt cx="67361" cy="5796498"/>
          </a:xfrm>
        </p:grpSpPr>
        <p:cxnSp>
          <p:nvCxnSpPr>
            <p:cNvPr id="9" name="Connettore diritto 96">
              <a:extLst>
                <a:ext uri="{FF2B5EF4-FFF2-40B4-BE49-F238E27FC236}">
                  <a16:creationId xmlns:a16="http://schemas.microsoft.com/office/drawing/2014/main" id="{FEFC217E-7099-7B8E-95CD-AEA974076793}"/>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Freccia a gallone 98">
              <a:extLst>
                <a:ext uri="{FF2B5EF4-FFF2-40B4-BE49-F238E27FC236}">
                  <a16:creationId xmlns:a16="http://schemas.microsoft.com/office/drawing/2014/main" id="{D7BBA70E-307B-915E-A128-5C663E793BB5}"/>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1" name="TextBox 10">
            <a:extLst>
              <a:ext uri="{FF2B5EF4-FFF2-40B4-BE49-F238E27FC236}">
                <a16:creationId xmlns:a16="http://schemas.microsoft.com/office/drawing/2014/main" id="{11D71BE3-678F-D05B-E621-3E534920E6D6}"/>
              </a:ext>
            </a:extLst>
          </p:cNvPr>
          <p:cNvSpPr txBox="1"/>
          <p:nvPr/>
        </p:nvSpPr>
        <p:spPr>
          <a:xfrm>
            <a:off x="5939461" y="2248963"/>
            <a:ext cx="5531839" cy="2569934"/>
          </a:xfrm>
          <a:prstGeom prst="rect">
            <a:avLst/>
          </a:prstGeom>
          <a:noFill/>
        </p:spPr>
        <p:txBody>
          <a:bodyPr wrap="square" rtlCol="0">
            <a:spAutoFit/>
          </a:bodyPr>
          <a:lstStyle/>
          <a:p>
            <a:pPr algn="ctr"/>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The interface includes an "</a:t>
            </a:r>
            <a:r>
              <a:rPr lang="en-GB" sz="1400" b="1" dirty="0">
                <a:latin typeface="Open Sans" panose="020B0606030504020204" pitchFamily="34" charset="0"/>
                <a:ea typeface="Open Sans" panose="020B0606030504020204" pitchFamily="34" charset="0"/>
                <a:cs typeface="Open Sans" panose="020B0606030504020204" pitchFamily="34" charset="0"/>
              </a:rPr>
              <a:t>Update Parameters Configuration</a:t>
            </a:r>
            <a:r>
              <a:rPr lang="en-GB" sz="1400" dirty="0">
                <a:latin typeface="Open Sans" panose="020B0606030504020204" pitchFamily="34" charset="0"/>
                <a:ea typeface="Open Sans" panose="020B0606030504020204" pitchFamily="34" charset="0"/>
                <a:cs typeface="Open Sans" panose="020B0606030504020204" pitchFamily="34" charset="0"/>
              </a:rPr>
              <a:t>" button for applying new settings to renewable energy sources. In particular:</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dirty="0">
                <a:latin typeface="Open Sans" panose="020B0606030504020204" pitchFamily="34" charset="0"/>
                <a:ea typeface="Open Sans" panose="020B0606030504020204" pitchFamily="34" charset="0"/>
                <a:cs typeface="Open Sans" panose="020B0606030504020204" pitchFamily="34" charset="0"/>
              </a:rPr>
              <a:t>Set the number of renewable sources in </a:t>
            </a:r>
            <a:r>
              <a:rPr lang="en-GB" sz="1400" b="1" dirty="0" err="1">
                <a:latin typeface="Open Sans" panose="020B0606030504020204" pitchFamily="34" charset="0"/>
                <a:ea typeface="Open Sans" panose="020B0606030504020204" pitchFamily="34" charset="0"/>
                <a:cs typeface="Open Sans" panose="020B0606030504020204" pitchFamily="34" charset="0"/>
              </a:rPr>
              <a:t>RES_Sources</a:t>
            </a:r>
            <a:endParaRPr lang="en-GB" sz="1400" b="1"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endParaRPr lang="en-GB" sz="1400" b="1"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b="1" dirty="0">
                <a:latin typeface="Open Sans" panose="020B0606030504020204" pitchFamily="34" charset="0"/>
                <a:ea typeface="Open Sans" panose="020B0606030504020204" pitchFamily="34" charset="0"/>
                <a:cs typeface="Open Sans" panose="020B0606030504020204" pitchFamily="34" charset="0"/>
              </a:rPr>
              <a:t>Press the button </a:t>
            </a:r>
            <a:r>
              <a:rPr lang="en-GB" sz="1400" dirty="0">
                <a:latin typeface="Open Sans" panose="020B0606030504020204" pitchFamily="34" charset="0"/>
                <a:ea typeface="Open Sans" panose="020B0606030504020204" pitchFamily="34" charset="0"/>
                <a:cs typeface="Open Sans" panose="020B0606030504020204" pitchFamily="34" charset="0"/>
              </a:rPr>
              <a:t>to update the entries for each parameter</a:t>
            </a:r>
          </a:p>
          <a:p>
            <a:pPr marL="228600" indent="-228600" algn="just">
              <a:buFont typeface="+mj-lt"/>
              <a:buAutoNum type="arabicPeriod"/>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dirty="0">
                <a:latin typeface="Open Sans" panose="020B0606030504020204" pitchFamily="34" charset="0"/>
                <a:ea typeface="Open Sans" panose="020B0606030504020204" pitchFamily="34" charset="0"/>
                <a:cs typeface="Open Sans" panose="020B0606030504020204" pitchFamily="34" charset="0"/>
              </a:rPr>
              <a:t>Visualize the </a:t>
            </a:r>
            <a:r>
              <a:rPr lang="en-GB" sz="1400" b="1" dirty="0">
                <a:latin typeface="Open Sans" panose="020B0606030504020204" pitchFamily="34" charset="0"/>
                <a:ea typeface="Open Sans" panose="020B0606030504020204" pitchFamily="34" charset="0"/>
                <a:cs typeface="Open Sans" panose="020B0606030504020204" pitchFamily="34" charset="0"/>
              </a:rPr>
              <a:t>new set of default values </a:t>
            </a:r>
            <a:r>
              <a:rPr lang="en-GB" sz="1400" dirty="0">
                <a:latin typeface="Open Sans" panose="020B0606030504020204" pitchFamily="34" charset="0"/>
                <a:ea typeface="Open Sans" panose="020B0606030504020204" pitchFamily="34" charset="0"/>
                <a:cs typeface="Open Sans" panose="020B0606030504020204" pitchFamily="34" charset="0"/>
              </a:rPr>
              <a:t>for each parameter</a:t>
            </a:r>
          </a:p>
          <a:p>
            <a:pPr marL="228600" indent="-228600" algn="just">
              <a:buFont typeface="+mj-lt"/>
              <a:buAutoNum type="arabicPeriod"/>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b="1" dirty="0">
                <a:latin typeface="Open Sans" panose="020B0606030504020204" pitchFamily="34" charset="0"/>
                <a:ea typeface="Open Sans" panose="020B0606030504020204" pitchFamily="34" charset="0"/>
                <a:cs typeface="Open Sans" panose="020B0606030504020204" pitchFamily="34" charset="0"/>
              </a:rPr>
              <a:t>Edit</a:t>
            </a:r>
            <a:r>
              <a:rPr lang="en-GB" sz="1400" dirty="0">
                <a:latin typeface="Open Sans" panose="020B0606030504020204" pitchFamily="34" charset="0"/>
                <a:ea typeface="Open Sans" panose="020B0606030504020204" pitchFamily="34" charset="0"/>
                <a:cs typeface="Open Sans" panose="020B0606030504020204" pitchFamily="34" charset="0"/>
              </a:rPr>
              <a:t> the values as preferred</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Battery bank Parameters</a:t>
            </a:r>
          </a:p>
        </p:txBody>
      </p:sp>
      <p:pic>
        <p:nvPicPr>
          <p:cNvPr id="7" name="Picture 6">
            <a:extLst>
              <a:ext uri="{FF2B5EF4-FFF2-40B4-BE49-F238E27FC236}">
                <a16:creationId xmlns:a16="http://schemas.microsoft.com/office/drawing/2014/main" id="{E3CB5EE6-9C7E-06A2-DA82-8C1047D356BF}"/>
              </a:ext>
            </a:extLst>
          </p:cNvPr>
          <p:cNvPicPr>
            <a:picLocks noChangeAspect="1"/>
          </p:cNvPicPr>
          <p:nvPr/>
        </p:nvPicPr>
        <p:blipFill>
          <a:blip r:embed="rId3"/>
          <a:stretch>
            <a:fillRect/>
          </a:stretch>
        </p:blipFill>
        <p:spPr>
          <a:xfrm>
            <a:off x="4923617" y="1027475"/>
            <a:ext cx="6525914" cy="5093822"/>
          </a:xfrm>
          <a:prstGeom prst="roundRect">
            <a:avLst>
              <a:gd name="adj" fmla="val 4514"/>
            </a:avLst>
          </a:prstGeom>
        </p:spPr>
      </p:pic>
      <p:sp>
        <p:nvSpPr>
          <p:cNvPr id="9" name="Rectangle 8">
            <a:extLst>
              <a:ext uri="{FF2B5EF4-FFF2-40B4-BE49-F238E27FC236}">
                <a16:creationId xmlns:a16="http://schemas.microsoft.com/office/drawing/2014/main" id="{3024C0F8-DBB5-DB24-ADA3-4304AD98EADF}"/>
              </a:ext>
            </a:extLst>
          </p:cNvPr>
          <p:cNvSpPr/>
          <p:nvPr/>
        </p:nvSpPr>
        <p:spPr>
          <a:xfrm>
            <a:off x="4883010" y="3824140"/>
            <a:ext cx="3198744" cy="393334"/>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913BC9F-1B2F-E81D-3D2E-5F633B3AFBB5}"/>
              </a:ext>
            </a:extLst>
          </p:cNvPr>
          <p:cNvSpPr txBox="1"/>
          <p:nvPr/>
        </p:nvSpPr>
        <p:spPr>
          <a:xfrm>
            <a:off x="326678" y="3816967"/>
            <a:ext cx="3499186" cy="923330"/>
          </a:xfrm>
          <a:prstGeom prst="rect">
            <a:avLst/>
          </a:prstGeom>
          <a:noFill/>
        </p:spPr>
        <p:txBody>
          <a:bodyPr wrap="square" rtlCol="0">
            <a:spAutoFit/>
          </a:bodyPr>
          <a:lstStyle/>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b="1" i="1" dirty="0">
                <a:latin typeface="Open Sans" panose="020B0606030504020204" pitchFamily="34" charset="0"/>
                <a:ea typeface="Open Sans" panose="020B0606030504020204" pitchFamily="34" charset="0"/>
                <a:cs typeface="Open Sans" panose="020B0606030504020204" pitchFamily="34" charset="0"/>
              </a:rPr>
              <a:t>Parameters</a:t>
            </a:r>
            <a:r>
              <a:rPr lang="en-GB" sz="1200" i="1" dirty="0">
                <a:latin typeface="Open Sans" panose="020B0606030504020204" pitchFamily="34" charset="0"/>
                <a:ea typeface="Open Sans" panose="020B0606030504020204" pitchFamily="34" charset="0"/>
                <a:cs typeface="Open Sans" panose="020B0606030504020204" pitchFamily="34" charset="0"/>
              </a:rPr>
              <a:t> which would be </a:t>
            </a:r>
            <a:r>
              <a:rPr lang="en-GB" sz="1200" b="1" i="1" dirty="0">
                <a:latin typeface="Open Sans" panose="020B0606030504020204" pitchFamily="34" charset="0"/>
                <a:ea typeface="Open Sans" panose="020B0606030504020204" pitchFamily="34" charset="0"/>
                <a:cs typeface="Open Sans" panose="020B0606030504020204" pitchFamily="34" charset="0"/>
              </a:rPr>
              <a:t>enabled or disabled </a:t>
            </a:r>
            <a:r>
              <a:rPr lang="en-GB" sz="1200" i="1" dirty="0">
                <a:latin typeface="Open Sans" panose="020B0606030504020204" pitchFamily="34" charset="0"/>
                <a:ea typeface="Open Sans" panose="020B0606030504020204" pitchFamily="34" charset="0"/>
                <a:cs typeface="Open Sans" panose="020B0606030504020204" pitchFamily="34" charset="0"/>
              </a:rPr>
              <a:t>according to </a:t>
            </a:r>
            <a:r>
              <a:rPr lang="en-GB"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specific advanced features activated </a:t>
            </a:r>
            <a:r>
              <a:rPr lang="en-GB" sz="1200" i="1" dirty="0">
                <a:latin typeface="Open Sans" panose="020B0606030504020204" pitchFamily="34" charset="0"/>
                <a:ea typeface="Open Sans" panose="020B0606030504020204" pitchFamily="34" charset="0"/>
                <a:cs typeface="Open Sans" panose="020B0606030504020204" pitchFamily="34" charset="0"/>
              </a:rPr>
              <a:t>(MILP and brownfield in the example)</a:t>
            </a:r>
          </a:p>
        </p:txBody>
      </p:sp>
      <p:sp>
        <p:nvSpPr>
          <p:cNvPr id="11" name="Rectangle 10">
            <a:extLst>
              <a:ext uri="{FF2B5EF4-FFF2-40B4-BE49-F238E27FC236}">
                <a16:creationId xmlns:a16="http://schemas.microsoft.com/office/drawing/2014/main" id="{F31DE901-9139-A46C-DD36-1FAD317E1808}"/>
              </a:ext>
            </a:extLst>
          </p:cNvPr>
          <p:cNvSpPr/>
          <p:nvPr/>
        </p:nvSpPr>
        <p:spPr>
          <a:xfrm>
            <a:off x="4887552" y="2049779"/>
            <a:ext cx="3198744" cy="1740067"/>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34DC4F8B-8E7B-29D9-F426-C44A62728624}"/>
              </a:ext>
            </a:extLst>
          </p:cNvPr>
          <p:cNvCxnSpPr>
            <a:cxnSpLocks/>
          </p:cNvCxnSpPr>
          <p:nvPr/>
        </p:nvCxnSpPr>
        <p:spPr>
          <a:xfrm>
            <a:off x="4240460" y="1934614"/>
            <a:ext cx="0" cy="1214222"/>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DC786DC-DAC7-AAE5-FF26-CAF8EDDEB2B8}"/>
              </a:ext>
            </a:extLst>
          </p:cNvPr>
          <p:cNvCxnSpPr>
            <a:cxnSpLocks/>
          </p:cNvCxnSpPr>
          <p:nvPr/>
        </p:nvCxnSpPr>
        <p:spPr>
          <a:xfrm>
            <a:off x="4240460" y="2477947"/>
            <a:ext cx="640973" cy="523936"/>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87E7683-2018-6321-C123-A0794897181F}"/>
              </a:ext>
            </a:extLst>
          </p:cNvPr>
          <p:cNvCxnSpPr>
            <a:cxnSpLocks/>
          </p:cNvCxnSpPr>
          <p:nvPr/>
        </p:nvCxnSpPr>
        <p:spPr>
          <a:xfrm flipH="1">
            <a:off x="4299450" y="3962946"/>
            <a:ext cx="2" cy="1788707"/>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1A738-775C-DB22-828C-2A3010C75E11}"/>
              </a:ext>
            </a:extLst>
          </p:cNvPr>
          <p:cNvCxnSpPr>
            <a:cxnSpLocks/>
          </p:cNvCxnSpPr>
          <p:nvPr/>
        </p:nvCxnSpPr>
        <p:spPr>
          <a:xfrm flipV="1">
            <a:off x="4304665" y="4000186"/>
            <a:ext cx="573132" cy="107755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002AD25D-33D7-E7C9-639A-4900F3F54216}"/>
              </a:ext>
            </a:extLst>
          </p:cNvPr>
          <p:cNvGrpSpPr/>
          <p:nvPr/>
        </p:nvGrpSpPr>
        <p:grpSpPr>
          <a:xfrm>
            <a:off x="353239" y="4823212"/>
            <a:ext cx="3563160" cy="927470"/>
            <a:chOff x="380930" y="5152396"/>
            <a:chExt cx="3563160" cy="927470"/>
          </a:xfrm>
        </p:grpSpPr>
        <p:pic>
          <p:nvPicPr>
            <p:cNvPr id="17" name="Picture 16">
              <a:extLst>
                <a:ext uri="{FF2B5EF4-FFF2-40B4-BE49-F238E27FC236}">
                  <a16:creationId xmlns:a16="http://schemas.microsoft.com/office/drawing/2014/main" id="{F23910FA-D136-CAD6-E8D5-7143ED4A651D}"/>
                </a:ext>
              </a:extLst>
            </p:cNvPr>
            <p:cNvPicPr>
              <a:picLocks noChangeAspect="1"/>
            </p:cNvPicPr>
            <p:nvPr/>
          </p:nvPicPr>
          <p:blipFill>
            <a:blip r:embed="rId4"/>
            <a:stretch>
              <a:fillRect/>
            </a:stretch>
          </p:blipFill>
          <p:spPr>
            <a:xfrm>
              <a:off x="386473" y="5810168"/>
              <a:ext cx="3557617" cy="269698"/>
            </a:xfrm>
            <a:prstGeom prst="rect">
              <a:avLst/>
            </a:prstGeom>
          </p:spPr>
        </p:pic>
        <p:pic>
          <p:nvPicPr>
            <p:cNvPr id="18" name="Picture 17">
              <a:extLst>
                <a:ext uri="{FF2B5EF4-FFF2-40B4-BE49-F238E27FC236}">
                  <a16:creationId xmlns:a16="http://schemas.microsoft.com/office/drawing/2014/main" id="{7495559D-620F-AF91-CA94-6E6832B752A3}"/>
                </a:ext>
              </a:extLst>
            </p:cNvPr>
            <p:cNvPicPr>
              <a:picLocks noChangeAspect="1"/>
            </p:cNvPicPr>
            <p:nvPr/>
          </p:nvPicPr>
          <p:blipFill>
            <a:blip r:embed="rId5"/>
            <a:stretch>
              <a:fillRect/>
            </a:stretch>
          </p:blipFill>
          <p:spPr>
            <a:xfrm>
              <a:off x="386473" y="5152396"/>
              <a:ext cx="1299584" cy="392949"/>
            </a:xfrm>
            <a:prstGeom prst="rect">
              <a:avLst/>
            </a:prstGeom>
          </p:spPr>
        </p:pic>
        <p:pic>
          <p:nvPicPr>
            <p:cNvPr id="19" name="Picture 18">
              <a:extLst>
                <a:ext uri="{FF2B5EF4-FFF2-40B4-BE49-F238E27FC236}">
                  <a16:creationId xmlns:a16="http://schemas.microsoft.com/office/drawing/2014/main" id="{38BF6A8D-FE29-E0B1-13AD-A48AF62FFB2F}"/>
                </a:ext>
              </a:extLst>
            </p:cNvPr>
            <p:cNvPicPr>
              <a:picLocks noChangeAspect="1"/>
            </p:cNvPicPr>
            <p:nvPr/>
          </p:nvPicPr>
          <p:blipFill>
            <a:blip r:embed="rId6"/>
            <a:stretch>
              <a:fillRect/>
            </a:stretch>
          </p:blipFill>
          <p:spPr>
            <a:xfrm>
              <a:off x="380930" y="5594315"/>
              <a:ext cx="3320214" cy="201422"/>
            </a:xfrm>
            <a:prstGeom prst="rect">
              <a:avLst/>
            </a:prstGeom>
          </p:spPr>
        </p:pic>
      </p:grpSp>
      <p:sp>
        <p:nvSpPr>
          <p:cNvPr id="20" name="TextBox 19">
            <a:extLst>
              <a:ext uri="{FF2B5EF4-FFF2-40B4-BE49-F238E27FC236}">
                <a16:creationId xmlns:a16="http://schemas.microsoft.com/office/drawing/2014/main" id="{3FDDB5D0-3F9F-9E1E-AD24-F7B4578A60C6}"/>
              </a:ext>
            </a:extLst>
          </p:cNvPr>
          <p:cNvSpPr txBox="1"/>
          <p:nvPr/>
        </p:nvSpPr>
        <p:spPr>
          <a:xfrm>
            <a:off x="445300" y="1934614"/>
            <a:ext cx="3557616" cy="95410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Battery bank Characterization</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allows setting investment costs, operational costs, charge and discharge efficiencies, battery lifecycle details, and CO2 emissions</a:t>
            </a:r>
          </a:p>
        </p:txBody>
      </p:sp>
    </p:spTree>
    <p:extLst>
      <p:ext uri="{BB962C8B-B14F-4D97-AF65-F5344CB8AC3E}">
        <p14:creationId xmlns:p14="http://schemas.microsoft.com/office/powerpoint/2010/main" val="383831331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2EE606-E782-4A86-8FC2-163F98BD7D46}">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2.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3.xml><?xml version="1.0" encoding="utf-8"?>
<ds:datastoreItem xmlns:ds="http://schemas.openxmlformats.org/officeDocument/2006/customXml" ds:itemID="{1E5D9FA2-4801-4277-9E18-A09D30E844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113</TotalTime>
  <Words>2363</Words>
  <Application>Microsoft Office PowerPoint</Application>
  <PresentationFormat>Widescreen</PresentationFormat>
  <Paragraphs>209</Paragraphs>
  <Slides>11</Slides>
  <Notes>10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Thème Office</vt:lpstr>
      <vt:lpstr>Off-Grid Energy Systems Modelling with MicroGridsPy</vt:lpstr>
      <vt:lpstr>Lesson 7: Contents</vt:lpstr>
      <vt:lpstr>Lesson 7: Learning Outcomes </vt:lpstr>
      <vt:lpstr>Technology Characterization in MicroGridsPy</vt:lpstr>
      <vt:lpstr>Renewable Generation Technologies</vt:lpstr>
      <vt:lpstr>Mathematical Formulation</vt:lpstr>
      <vt:lpstr>Storage system</vt:lpstr>
      <vt:lpstr>Mathematical Formulation</vt:lpstr>
      <vt:lpstr>Renewables Parameters</vt:lpstr>
      <vt:lpstr>Renewables Parameters</vt:lpstr>
      <vt:lpstr>Battery bank Parameters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Alessandro Onori</cp:lastModifiedBy>
  <cp:revision>68</cp:revision>
  <dcterms:created xsi:type="dcterms:W3CDTF">2021-01-28T08:37:55Z</dcterms:created>
  <dcterms:modified xsi:type="dcterms:W3CDTF">2024-09-24T08:55:24Z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