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65" r:id="rId6"/>
    <p:sldId id="272" r:id="rId7"/>
    <p:sldId id="260" r:id="rId8"/>
    <p:sldId id="266" r:id="rId9"/>
    <p:sldId id="267" r:id="rId10"/>
    <p:sldId id="268" r:id="rId11"/>
    <p:sldId id="270" r:id="rId12"/>
    <p:sldId id="269" r:id="rId13"/>
    <p:sldId id="271" r:id="rId14"/>
    <p:sldId id="25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ACDA81-4F80-0CC9-8CC5-36E491B8EA1F}" v="4" dt="2024-09-20T08:57:59.8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4633"/>
  </p:normalViewPr>
  <p:slideViewPr>
    <p:cSldViewPr snapToGrid="0">
      <p:cViewPr varScale="1">
        <p:scale>
          <a:sx n="76" d="100"/>
          <a:sy n="76" d="100"/>
        </p:scale>
        <p:origin x="216" y="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A0552B28-39FB-B9D4-B503-79A18D39A96B}"/>
    <pc:docChg chg="addSld delSld modSld sldOrd">
      <pc:chgData name="Leslie Ashburner" userId="S::t0047643_wf.uct.ac.za#ext#@lgi-consulting.com::8fa168fa-bb7a-460e-95bd-faa1475d6c09" providerId="AD" clId="Web-{A0552B28-39FB-B9D4-B503-79A18D39A96B}" dt="2024-07-26T11:41:58.649" v="34" actId="20577"/>
      <pc:docMkLst>
        <pc:docMk/>
      </pc:docMkLst>
      <pc:sldChg chg="addSp modSp">
        <pc:chgData name="Leslie Ashburner" userId="S::t0047643_wf.uct.ac.za#ext#@lgi-consulting.com::8fa168fa-bb7a-460e-95bd-faa1475d6c09" providerId="AD" clId="Web-{A0552B28-39FB-B9D4-B503-79A18D39A96B}" dt="2024-07-26T11:41:58.649" v="34" actId="20577"/>
        <pc:sldMkLst>
          <pc:docMk/>
          <pc:sldMk cId="454072129" sldId="256"/>
        </pc:sldMkLst>
        <pc:spChg chg="mod">
          <ac:chgData name="Leslie Ashburner" userId="S::t0047643_wf.uct.ac.za#ext#@lgi-consulting.com::8fa168fa-bb7a-460e-95bd-faa1475d6c09" providerId="AD" clId="Web-{A0552B28-39FB-B9D4-B503-79A18D39A96B}" dt="2024-07-26T11:41:58.649" v="34" actId="20577"/>
          <ac:spMkLst>
            <pc:docMk/>
            <pc:sldMk cId="454072129" sldId="256"/>
            <ac:spMk id="5" creationId="{BDC87A01-7BAD-84C7-F40D-4C7FA86BBED7}"/>
          </ac:spMkLst>
        </pc:spChg>
        <pc:picChg chg="add mod">
          <ac:chgData name="Leslie Ashburner" userId="S::t0047643_wf.uct.ac.za#ext#@lgi-consulting.com::8fa168fa-bb7a-460e-95bd-faa1475d6c09" providerId="AD" clId="Web-{A0552B28-39FB-B9D4-B503-79A18D39A96B}" dt="2024-07-26T11:41:55.149" v="33" actId="1076"/>
          <ac:picMkLst>
            <pc:docMk/>
            <pc:sldMk cId="454072129" sldId="256"/>
            <ac:picMk id="3" creationId="{53662425-168A-EF9F-9A82-BF6493BC0043}"/>
          </ac:picMkLst>
        </pc:picChg>
      </pc:sldChg>
      <pc:sldChg chg="modSp">
        <pc:chgData name="Leslie Ashburner" userId="S::t0047643_wf.uct.ac.za#ext#@lgi-consulting.com::8fa168fa-bb7a-460e-95bd-faa1475d6c09" providerId="AD" clId="Web-{A0552B28-39FB-B9D4-B503-79A18D39A96B}" dt="2024-07-26T11:15:02.009" v="31" actId="1076"/>
        <pc:sldMkLst>
          <pc:docMk/>
          <pc:sldMk cId="2648809422" sldId="259"/>
        </pc:sldMkLst>
        <pc:spChg chg="mod">
          <ac:chgData name="Leslie Ashburner" userId="S::t0047643_wf.uct.ac.za#ext#@lgi-consulting.com::8fa168fa-bb7a-460e-95bd-faa1475d6c09" providerId="AD" clId="Web-{A0552B28-39FB-B9D4-B503-79A18D39A96B}" dt="2024-07-26T11:15:02.009" v="31" actId="1076"/>
          <ac:spMkLst>
            <pc:docMk/>
            <pc:sldMk cId="2648809422" sldId="259"/>
            <ac:spMk id="2" creationId="{2B235797-FF2F-4E08-BA38-B01FA34BB70A}"/>
          </ac:spMkLst>
        </pc:spChg>
      </pc:sldChg>
      <pc:sldChg chg="del">
        <pc:chgData name="Leslie Ashburner" userId="S::t0047643_wf.uct.ac.za#ext#@lgi-consulting.com::8fa168fa-bb7a-460e-95bd-faa1475d6c09" providerId="AD" clId="Web-{A0552B28-39FB-B9D4-B503-79A18D39A96B}" dt="2024-07-26T11:10:33.060" v="5"/>
        <pc:sldMkLst>
          <pc:docMk/>
          <pc:sldMk cId="3862592627" sldId="263"/>
        </pc:sldMkLst>
      </pc:sldChg>
      <pc:sldChg chg="modSp">
        <pc:chgData name="Leslie Ashburner" userId="S::t0047643_wf.uct.ac.za#ext#@lgi-consulting.com::8fa168fa-bb7a-460e-95bd-faa1475d6c09" providerId="AD" clId="Web-{A0552B28-39FB-B9D4-B503-79A18D39A96B}" dt="2024-07-26T11:12:11.408" v="11" actId="20577"/>
        <pc:sldMkLst>
          <pc:docMk/>
          <pc:sldMk cId="2787752391" sldId="265"/>
        </pc:sldMkLst>
        <pc:spChg chg="mod">
          <ac:chgData name="Leslie Ashburner" userId="S::t0047643_wf.uct.ac.za#ext#@lgi-consulting.com::8fa168fa-bb7a-460e-95bd-faa1475d6c09" providerId="AD" clId="Web-{A0552B28-39FB-B9D4-B503-79A18D39A96B}" dt="2024-07-26T11:12:11.408" v="11" actId="20577"/>
          <ac:spMkLst>
            <pc:docMk/>
            <pc:sldMk cId="2787752391" sldId="265"/>
            <ac:spMk id="2" creationId="{D6B7991B-E69D-DB95-96C4-181E754FE20C}"/>
          </ac:spMkLst>
        </pc:spChg>
        <pc:spChg chg="mod">
          <ac:chgData name="Leslie Ashburner" userId="S::t0047643_wf.uct.ac.za#ext#@lgi-consulting.com::8fa168fa-bb7a-460e-95bd-faa1475d6c09" providerId="AD" clId="Web-{A0552B28-39FB-B9D4-B503-79A18D39A96B}" dt="2024-07-26T11:10:22.185" v="4" actId="20577"/>
          <ac:spMkLst>
            <pc:docMk/>
            <pc:sldMk cId="2787752391" sldId="265"/>
            <ac:spMk id="3" creationId="{72D73030-159C-48B1-94A9-A7A68895D5FF}"/>
          </ac:spMkLst>
        </pc:spChg>
      </pc:sldChg>
      <pc:sldChg chg="modSp ord">
        <pc:chgData name="Leslie Ashburner" userId="S::t0047643_wf.uct.ac.za#ext#@lgi-consulting.com::8fa168fa-bb7a-460e-95bd-faa1475d6c09" providerId="AD" clId="Web-{A0552B28-39FB-B9D4-B503-79A18D39A96B}" dt="2024-07-26T11:14:23.101" v="28" actId="20577"/>
        <pc:sldMkLst>
          <pc:docMk/>
          <pc:sldMk cId="2520214865" sldId="272"/>
        </pc:sldMkLst>
        <pc:spChg chg="mod">
          <ac:chgData name="Leslie Ashburner" userId="S::t0047643_wf.uct.ac.za#ext#@lgi-consulting.com::8fa168fa-bb7a-460e-95bd-faa1475d6c09" providerId="AD" clId="Web-{A0552B28-39FB-B9D4-B503-79A18D39A96B}" dt="2024-07-26T11:14:23.101" v="28" actId="20577"/>
          <ac:spMkLst>
            <pc:docMk/>
            <pc:sldMk cId="2520214865" sldId="272"/>
            <ac:spMk id="2" creationId="{D6B7991B-E69D-DB95-96C4-181E754FE20C}"/>
          </ac:spMkLst>
        </pc:spChg>
        <pc:spChg chg="mod">
          <ac:chgData name="Leslie Ashburner" userId="S::t0047643_wf.uct.ac.za#ext#@lgi-consulting.com::8fa168fa-bb7a-460e-95bd-faa1475d6c09" providerId="AD" clId="Web-{A0552B28-39FB-B9D4-B503-79A18D39A96B}" dt="2024-07-26T11:10:17.825" v="1" actId="20577"/>
          <ac:spMkLst>
            <pc:docMk/>
            <pc:sldMk cId="2520214865" sldId="272"/>
            <ac:spMk id="3" creationId="{72D73030-159C-48B1-94A9-A7A68895D5FF}"/>
          </ac:spMkLst>
        </pc:spChg>
      </pc:sldChg>
      <pc:sldChg chg="new del">
        <pc:chgData name="Leslie Ashburner" userId="S::t0047643_wf.uct.ac.za#ext#@lgi-consulting.com::8fa168fa-bb7a-460e-95bd-faa1475d6c09" providerId="AD" clId="Web-{A0552B28-39FB-B9D4-B503-79A18D39A96B}" dt="2024-07-26T11:14:55.228" v="30"/>
        <pc:sldMkLst>
          <pc:docMk/>
          <pc:sldMk cId="2675830507" sldId="273"/>
        </pc:sldMkLst>
      </pc:sldChg>
    </pc:docChg>
  </pc:docChgLst>
  <pc:docChgLst>
    <pc:chgData name="Leslie Ashburner" userId="S::t0047643_wf.uct.ac.za#ext#@lgi-consulting.com::8fa168fa-bb7a-460e-95bd-faa1475d6c09" providerId="AD" clId="Web-{805E61B3-A235-FCBB-E6A3-47C17568FD4A}"/>
    <pc:docChg chg="modSld">
      <pc:chgData name="Leslie Ashburner" userId="S::t0047643_wf.uct.ac.za#ext#@lgi-consulting.com::8fa168fa-bb7a-460e-95bd-faa1475d6c09" providerId="AD" clId="Web-{805E61B3-A235-FCBB-E6A3-47C17568FD4A}" dt="2024-07-29T09:30:36.606" v="2" actId="1076"/>
      <pc:docMkLst>
        <pc:docMk/>
      </pc:docMkLst>
      <pc:sldChg chg="addSp delSp modSp">
        <pc:chgData name="Leslie Ashburner" userId="S::t0047643_wf.uct.ac.za#ext#@lgi-consulting.com::8fa168fa-bb7a-460e-95bd-faa1475d6c09" providerId="AD" clId="Web-{805E61B3-A235-FCBB-E6A3-47C17568FD4A}" dt="2024-07-29T09:30:36.606" v="2" actId="1076"/>
        <pc:sldMkLst>
          <pc:docMk/>
          <pc:sldMk cId="454072129" sldId="256"/>
        </pc:sldMkLst>
        <pc:picChg chg="add mod">
          <ac:chgData name="Leslie Ashburner" userId="S::t0047643_wf.uct.ac.za#ext#@lgi-consulting.com::8fa168fa-bb7a-460e-95bd-faa1475d6c09" providerId="AD" clId="Web-{805E61B3-A235-FCBB-E6A3-47C17568FD4A}" dt="2024-07-29T09:30:36.606" v="2" actId="1076"/>
          <ac:picMkLst>
            <pc:docMk/>
            <pc:sldMk cId="454072129" sldId="256"/>
            <ac:picMk id="3" creationId="{98A8BA88-A92F-FCFD-8832-5F9D8467C7A4}"/>
          </ac:picMkLst>
        </pc:picChg>
        <pc:picChg chg="del">
          <ac:chgData name="Leslie Ashburner" userId="S::t0047643_wf.uct.ac.za#ext#@lgi-consulting.com::8fa168fa-bb7a-460e-95bd-faa1475d6c09" providerId="AD" clId="Web-{805E61B3-A235-FCBB-E6A3-47C17568FD4A}" dt="2024-07-29T09:30:13.324" v="0"/>
          <ac:picMkLst>
            <pc:docMk/>
            <pc:sldMk cId="454072129" sldId="256"/>
            <ac:picMk id="6" creationId="{ACEA3125-4F5B-F38B-6463-0F794EF6B0C2}"/>
          </ac:picMkLst>
        </pc:picChg>
      </pc:sldChg>
    </pc:docChg>
  </pc:docChgLst>
  <pc:docChgLst>
    <pc:chgData name="Leslie Ashburner" userId="S::t0047643_wf.uct.ac.za#ext#@lgi-consulting.com::8fa168fa-bb7a-460e-95bd-faa1475d6c09" providerId="AD" clId="Web-{9CACDA81-4F80-0CC9-8CC5-36E491B8EA1F}"/>
    <pc:docChg chg="modSld">
      <pc:chgData name="Leslie Ashburner" userId="S::t0047643_wf.uct.ac.za#ext#@lgi-consulting.com::8fa168fa-bb7a-460e-95bd-faa1475d6c09" providerId="AD" clId="Web-{9CACDA81-4F80-0CC9-8CC5-36E491B8EA1F}" dt="2024-09-20T08:57:59.887" v="2" actId="1076"/>
      <pc:docMkLst>
        <pc:docMk/>
      </pc:docMkLst>
      <pc:sldChg chg="addSp delSp modSp">
        <pc:chgData name="Leslie Ashburner" userId="S::t0047643_wf.uct.ac.za#ext#@lgi-consulting.com::8fa168fa-bb7a-460e-95bd-faa1475d6c09" providerId="AD" clId="Web-{9CACDA81-4F80-0CC9-8CC5-36E491B8EA1F}" dt="2024-09-20T08:57:59.887" v="2" actId="1076"/>
        <pc:sldMkLst>
          <pc:docMk/>
          <pc:sldMk cId="454072129" sldId="256"/>
        </pc:sldMkLst>
        <pc:picChg chg="del">
          <ac:chgData name="Leslie Ashburner" userId="S::t0047643_wf.uct.ac.za#ext#@lgi-consulting.com::8fa168fa-bb7a-460e-95bd-faa1475d6c09" providerId="AD" clId="Web-{9CACDA81-4F80-0CC9-8CC5-36E491B8EA1F}" dt="2024-09-20T08:57:30.511" v="0"/>
          <ac:picMkLst>
            <pc:docMk/>
            <pc:sldMk cId="454072129" sldId="256"/>
            <ac:picMk id="3" creationId="{98A8BA88-A92F-FCFD-8832-5F9D8467C7A4}"/>
          </ac:picMkLst>
        </pc:picChg>
        <pc:picChg chg="add mod">
          <ac:chgData name="Leslie Ashburner" userId="S::t0047643_wf.uct.ac.za#ext#@lgi-consulting.com::8fa168fa-bb7a-460e-95bd-faa1475d6c09" providerId="AD" clId="Web-{9CACDA81-4F80-0CC9-8CC5-36E491B8EA1F}" dt="2024-09-20T08:57:59.887" v="2" actId="1076"/>
          <ac:picMkLst>
            <pc:docMk/>
            <pc:sldMk cId="454072129" sldId="256"/>
            <ac:picMk id="4" creationId="{5A0CBDCC-C598-97DF-6A3B-99DB02E00821}"/>
          </ac:picMkLst>
        </pc:picChg>
      </pc:sldChg>
    </pc:docChg>
  </pc:docChgLst>
  <pc:docChgLst>
    <pc:chgData name="Leslie Ashburner" userId="S::t0047643_wf.uct.ac.za#ext#@lgi-consulting.com::8fa168fa-bb7a-460e-95bd-faa1475d6c09" providerId="AD" clId="Web-{22C96B24-9A7D-AB86-5049-FC927213BBDB}"/>
    <pc:docChg chg="modSld">
      <pc:chgData name="Leslie Ashburner" userId="S::t0047643_wf.uct.ac.za#ext#@lgi-consulting.com::8fa168fa-bb7a-460e-95bd-faa1475d6c09" providerId="AD" clId="Web-{22C96B24-9A7D-AB86-5049-FC927213BBDB}" dt="2024-07-26T17:23:50.109" v="2"/>
      <pc:docMkLst>
        <pc:docMk/>
      </pc:docMkLst>
      <pc:sldChg chg="addSp delSp modSp">
        <pc:chgData name="Leslie Ashburner" userId="S::t0047643_wf.uct.ac.za#ext#@lgi-consulting.com::8fa168fa-bb7a-460e-95bd-faa1475d6c09" providerId="AD" clId="Web-{22C96B24-9A7D-AB86-5049-FC927213BBDB}" dt="2024-07-26T17:23:50.109" v="2"/>
        <pc:sldMkLst>
          <pc:docMk/>
          <pc:sldMk cId="454072129" sldId="256"/>
        </pc:sldMkLst>
        <pc:picChg chg="del">
          <ac:chgData name="Leslie Ashburner" userId="S::t0047643_wf.uct.ac.za#ext#@lgi-consulting.com::8fa168fa-bb7a-460e-95bd-faa1475d6c09" providerId="AD" clId="Web-{22C96B24-9A7D-AB86-5049-FC927213BBDB}" dt="2024-07-26T17:23:47.421" v="0"/>
          <ac:picMkLst>
            <pc:docMk/>
            <pc:sldMk cId="454072129" sldId="256"/>
            <ac:picMk id="3" creationId="{53662425-168A-EF9F-9A82-BF6493BC0043}"/>
          </ac:picMkLst>
        </pc:picChg>
        <pc:picChg chg="del">
          <ac:chgData name="Leslie Ashburner" userId="S::t0047643_wf.uct.ac.za#ext#@lgi-consulting.com::8fa168fa-bb7a-460e-95bd-faa1475d6c09" providerId="AD" clId="Web-{22C96B24-9A7D-AB86-5049-FC927213BBDB}" dt="2024-07-26T17:23:50" v="1"/>
          <ac:picMkLst>
            <pc:docMk/>
            <pc:sldMk cId="454072129" sldId="256"/>
            <ac:picMk id="4" creationId="{E0EA6FE7-0DF7-FD79-75C2-1DA48D5FD44C}"/>
          </ac:picMkLst>
        </pc:picChg>
        <pc:picChg chg="add mod">
          <ac:chgData name="Leslie Ashburner" userId="S::t0047643_wf.uct.ac.za#ext#@lgi-consulting.com::8fa168fa-bb7a-460e-95bd-faa1475d6c09" providerId="AD" clId="Web-{22C96B24-9A7D-AB86-5049-FC927213BBDB}" dt="2024-07-26T17:23:50.109" v="2"/>
          <ac:picMkLst>
            <pc:docMk/>
            <pc:sldMk cId="454072129" sldId="256"/>
            <ac:picMk id="6" creationId="{ACEA3125-4F5B-F38B-6463-0F794EF6B0C2}"/>
          </ac:picMkLst>
        </pc:picChg>
      </pc:sldChg>
    </pc:docChg>
  </pc:docChgLst>
  <pc:docChgLst>
    <pc:chgData name="Leslie Ashburner" userId="S::t0047643_wf.uct.ac.za#ext#@lgi-consulting.com::8fa168fa-bb7a-460e-95bd-faa1475d6c09" providerId="AD" clId="Web-{DD6590AF-DD91-C8DF-103A-78CBF819F346}"/>
    <pc:docChg chg="modSld">
      <pc:chgData name="Leslie Ashburner" userId="S::t0047643_wf.uct.ac.za#ext#@lgi-consulting.com::8fa168fa-bb7a-460e-95bd-faa1475d6c09" providerId="AD" clId="Web-{DD6590AF-DD91-C8DF-103A-78CBF819F346}" dt="2024-07-29T09:24:57.400" v="5" actId="1076"/>
      <pc:docMkLst>
        <pc:docMk/>
      </pc:docMkLst>
      <pc:sldChg chg="delCm">
        <pc:chgData name="Leslie Ashburner" userId="S::t0047643_wf.uct.ac.za#ext#@lgi-consulting.com::8fa168fa-bb7a-460e-95bd-faa1475d6c09" providerId="AD" clId="Web-{DD6590AF-DD91-C8DF-103A-78CBF819F346}" dt="2024-07-29T09:20:50.101" v="0"/>
        <pc:sldMkLst>
          <pc:docMk/>
          <pc:sldMk cId="2787752391" sldId="265"/>
        </pc:sldMkLst>
        <pc:extLst>
          <p:ext xmlns:p="http://schemas.openxmlformats.org/presentationml/2006/main" uri="{D6D511B9-2390-475A-947B-AFAB55BFBCF1}">
            <pc226:cmChg xmlns:pc226="http://schemas.microsoft.com/office/powerpoint/2022/06/main/command" chg="del">
              <pc226:chgData name="Leslie Ashburner" userId="S::t0047643_wf.uct.ac.za#ext#@lgi-consulting.com::8fa168fa-bb7a-460e-95bd-faa1475d6c09" providerId="AD" clId="Web-{DD6590AF-DD91-C8DF-103A-78CBF819F346}" dt="2024-07-29T09:20:50.101" v="0"/>
              <pc2:cmMkLst xmlns:pc2="http://schemas.microsoft.com/office/powerpoint/2019/9/main/command">
                <pc:docMk/>
                <pc:sldMk cId="2787752391" sldId="265"/>
                <pc2:cmMk id="{F32C0D30-70E9-4D4E-89FA-0E032616455D}"/>
              </pc2:cmMkLst>
            </pc226:cmChg>
          </p:ext>
        </pc:extLst>
      </pc:sldChg>
      <pc:sldChg chg="delSp modSp">
        <pc:chgData name="Leslie Ashburner" userId="S::t0047643_wf.uct.ac.za#ext#@lgi-consulting.com::8fa168fa-bb7a-460e-95bd-faa1475d6c09" providerId="AD" clId="Web-{DD6590AF-DD91-C8DF-103A-78CBF819F346}" dt="2024-07-29T09:24:57.400" v="5" actId="1076"/>
        <pc:sldMkLst>
          <pc:docMk/>
          <pc:sldMk cId="1159097381" sldId="266"/>
        </pc:sldMkLst>
        <pc:picChg chg="mod">
          <ac:chgData name="Leslie Ashburner" userId="S::t0047643_wf.uct.ac.za#ext#@lgi-consulting.com::8fa168fa-bb7a-460e-95bd-faa1475d6c09" providerId="AD" clId="Web-{DD6590AF-DD91-C8DF-103A-78CBF819F346}" dt="2024-07-29T09:24:57.400" v="5" actId="1076"/>
          <ac:picMkLst>
            <pc:docMk/>
            <pc:sldMk cId="1159097381" sldId="266"/>
            <ac:picMk id="15" creationId="{D06FA9D6-2A42-5D56-376F-70EACE77674B}"/>
          </ac:picMkLst>
        </pc:picChg>
        <pc:picChg chg="del mod">
          <ac:chgData name="Leslie Ashburner" userId="S::t0047643_wf.uct.ac.za#ext#@lgi-consulting.com::8fa168fa-bb7a-460e-95bd-faa1475d6c09" providerId="AD" clId="Web-{DD6590AF-DD91-C8DF-103A-78CBF819F346}" dt="2024-07-29T09:24:50.431" v="3"/>
          <ac:picMkLst>
            <pc:docMk/>
            <pc:sldMk cId="1159097381" sldId="266"/>
            <ac:picMk id="16" creationId="{EADD9F93-DB49-6B34-A3D5-ACD611E585AF}"/>
          </ac:picMkLst>
        </pc:picChg>
      </pc:sldChg>
      <pc:sldChg chg="modSp">
        <pc:chgData name="Leslie Ashburner" userId="S::t0047643_wf.uct.ac.za#ext#@lgi-consulting.com::8fa168fa-bb7a-460e-95bd-faa1475d6c09" providerId="AD" clId="Web-{DD6590AF-DD91-C8DF-103A-78CBF819F346}" dt="2024-07-29T09:22:00.919" v="1" actId="1076"/>
        <pc:sldMkLst>
          <pc:docMk/>
          <pc:sldMk cId="2520214865" sldId="272"/>
        </pc:sldMkLst>
        <pc:picChg chg="mod">
          <ac:chgData name="Leslie Ashburner" userId="S::t0047643_wf.uct.ac.za#ext#@lgi-consulting.com::8fa168fa-bb7a-460e-95bd-faa1475d6c09" providerId="AD" clId="Web-{DD6590AF-DD91-C8DF-103A-78CBF819F346}" dt="2024-07-29T09:22:00.919" v="1" actId="1076"/>
          <ac:picMkLst>
            <pc:docMk/>
            <pc:sldMk cId="2520214865" sldId="272"/>
            <ac:picMk id="11" creationId="{F6AF697E-2A6A-ABA0-5117-8F7B1E2C54AE}"/>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lang="en-GB" sz="1400" b="1" i="0" u="none" strike="noStrike" kern="1200" spc="0" baseline="0" dirty="0" smtClean="0">
                <a:solidFill>
                  <a:prstClr val="black">
                    <a:lumMod val="65000"/>
                    <a:lumOff val="35000"/>
                  </a:prstClr>
                </a:solidFill>
                <a:latin typeface="HelveticaNeue" panose="00000400000000000000" pitchFamily="2" charset="0"/>
                <a:ea typeface="+mn-ea"/>
                <a:cs typeface="+mn-cs"/>
              </a:defRPr>
            </a:pPr>
            <a:r>
              <a:rPr lang="en-GB" sz="1400" b="1" i="0" u="none" strike="noStrike" kern="1200" spc="0" baseline="0" dirty="0">
                <a:solidFill>
                  <a:prstClr val="black">
                    <a:lumMod val="65000"/>
                    <a:lumOff val="35000"/>
                  </a:prstClr>
                </a:solidFill>
                <a:latin typeface="HelveticaNeue" panose="00000400000000000000" pitchFamily="2" charset="0"/>
                <a:ea typeface="+mn-ea"/>
                <a:cs typeface="+mn-cs"/>
              </a:rPr>
              <a:t>GNI - TES per capita</a:t>
            </a:r>
          </a:p>
        </c:rich>
      </c:tx>
      <c:layout>
        <c:manualLayout>
          <c:xMode val="edge"/>
          <c:yMode val="edge"/>
          <c:x val="0.64908258879930281"/>
          <c:y val="0.48744914753300339"/>
        </c:manualLayout>
      </c:layout>
      <c:overlay val="0"/>
      <c:spPr>
        <a:noFill/>
        <a:ln>
          <a:noFill/>
        </a:ln>
        <a:effectLst/>
      </c:spPr>
      <c:txPr>
        <a:bodyPr rot="0" spcFirstLastPara="1" vertOverflow="ellipsis" vert="horz" wrap="square" anchor="ctr" anchorCtr="1"/>
        <a:lstStyle/>
        <a:p>
          <a:pPr>
            <a:defRPr lang="en-GB" sz="1400" b="1" i="0" u="none" strike="noStrike" kern="1200" spc="0" baseline="0" dirty="0" smtClean="0">
              <a:solidFill>
                <a:prstClr val="black">
                  <a:lumMod val="65000"/>
                  <a:lumOff val="35000"/>
                </a:prstClr>
              </a:solidFill>
              <a:latin typeface="HelveticaNeue" panose="00000400000000000000" pitchFamily="2" charset="0"/>
              <a:ea typeface="+mn-ea"/>
              <a:cs typeface="+mn-cs"/>
            </a:defRPr>
          </a:pPr>
          <a:endParaRPr lang="en-US"/>
        </a:p>
      </c:txPr>
    </c:title>
    <c:autoTitleDeleted val="0"/>
    <c:plotArea>
      <c:layout>
        <c:manualLayout>
          <c:layoutTarget val="inner"/>
          <c:xMode val="edge"/>
          <c:yMode val="edge"/>
          <c:x val="0.18429680509796426"/>
          <c:y val="4.7093826970549715E-2"/>
          <c:w val="0.77488241398309776"/>
          <c:h val="0.82864867180529167"/>
        </c:manualLayout>
      </c:layout>
      <c:bubbleChart>
        <c:varyColors val="0"/>
        <c:ser>
          <c:idx val="0"/>
          <c:order val="0"/>
          <c:tx>
            <c:v>High income</c:v>
          </c:tx>
          <c:spPr>
            <a:solidFill>
              <a:schemeClr val="accent1">
                <a:alpha val="75000"/>
              </a:schemeClr>
            </a:solidFill>
            <a:ln w="25400">
              <a:noFill/>
            </a:ln>
            <a:effectLst/>
          </c:spPr>
          <c:invertIfNegative val="0"/>
          <c:xVal>
            <c:numRef>
              <c:f>'2017'!$F$2:$F$53</c:f>
              <c:numCache>
                <c:formatCode>_-* #,##0\ _€_-;\-* #,##0\ _€_-;_-* "-"??\ _€_-;_-@_-</c:formatCode>
                <c:ptCount val="52"/>
                <c:pt idx="0">
                  <c:v>#N/A</c:v>
                </c:pt>
                <c:pt idx="1">
                  <c:v>#N/A</c:v>
                </c:pt>
                <c:pt idx="2">
                  <c:v>#N/A</c:v>
                </c:pt>
                <c:pt idx="3">
                  <c:v>62.400243778999467</c:v>
                </c:pt>
                <c:pt idx="4">
                  <c:v>86.919638785908248</c:v>
                </c:pt>
                <c:pt idx="5">
                  <c:v>81.344321704172671</c:v>
                </c:pt>
                <c:pt idx="6">
                  <c:v>#N/A</c:v>
                </c:pt>
                <c:pt idx="7">
                  <c:v>87.579292883179434</c:v>
                </c:pt>
                <c:pt idx="8">
                  <c:v>506.12185792861004</c:v>
                </c:pt>
                <c:pt idx="9">
                  <c:v>237.24142845444564</c:v>
                </c:pt>
                <c:pt idx="10">
                  <c:v>114.69425228694774</c:v>
                </c:pt>
                <c:pt idx="11">
                  <c:v>94.436415188562705</c:v>
                </c:pt>
                <c:pt idx="12">
                  <c:v>47.272528217154616</c:v>
                </c:pt>
                <c:pt idx="13">
                  <c:v>114.57849093151775</c:v>
                </c:pt>
                <c:pt idx="14">
                  <c:v>92.246994876743813</c:v>
                </c:pt>
                <c:pt idx="15">
                  <c:v>92.677755322962994</c:v>
                </c:pt>
                <c:pt idx="16">
                  <c:v>111.04000116304577</c:v>
                </c:pt>
                <c:pt idx="17">
                  <c:v>181.13416022934203</c:v>
                </c:pt>
                <c:pt idx="18">
                  <c:v>139.29815629711831</c:v>
                </c:pt>
                <c:pt idx="19">
                  <c:v>78.734258015153841</c:v>
                </c:pt>
                <c:pt idx="20">
                  <c:v>65.022987289830454</c:v>
                </c:pt>
                <c:pt idx="21">
                  <c:v>116.94929695521985</c:v>
                </c:pt>
                <c:pt idx="22">
                  <c:v>184.37083248400026</c:v>
                </c:pt>
                <c:pt idx="23">
                  <c:v>113.12452584104648</c:v>
                </c:pt>
                <c:pt idx="24">
                  <c:v>105.90535785431021</c:v>
                </c:pt>
                <c:pt idx="25">
                  <c:v>141.89337753218507</c:v>
                </c:pt>
                <c:pt idx="26">
                  <c:v>393.12152382867134</c:v>
                </c:pt>
                <c:pt idx="27">
                  <c:v>110.37861544168344</c:v>
                </c:pt>
                <c:pt idx="28">
                  <c:v>159.57101420340035</c:v>
                </c:pt>
                <c:pt idx="29">
                  <c:v>252.84257088305586</c:v>
                </c:pt>
                <c:pt idx="30">
                  <c:v>216.38080499095167</c:v>
                </c:pt>
                <c:pt idx="31">
                  <c:v>267.34057137972889</c:v>
                </c:pt>
                <c:pt idx="32">
                  <c:v>329.54215841341835</c:v>
                </c:pt>
                <c:pt idx="33">
                  <c:v>202.60826625802815</c:v>
                </c:pt>
                <c:pt idx="34">
                  <c:v>207.89847064706768</c:v>
                </c:pt>
                <c:pt idx="35">
                  <c:v>158.98832725363508</c:v>
                </c:pt>
                <c:pt idx="36">
                  <c:v>157.68160040142368</c:v>
                </c:pt>
                <c:pt idx="37">
                  <c:v>685.1335183341605</c:v>
                </c:pt>
                <c:pt idx="38">
                  <c:v>182.55478301498144</c:v>
                </c:pt>
                <c:pt idx="39">
                  <c:v>124.24143187297769</c:v>
                </c:pt>
                <c:pt idx="40">
                  <c:v>351.30213732608541</c:v>
                </c:pt>
                <c:pt idx="41">
                  <c:v>277.62763678409476</c:v>
                </c:pt>
                <c:pt idx="42">
                  <c:v>120.15861128393516</c:v>
                </c:pt>
                <c:pt idx="43">
                  <c:v>237.08005631293432</c:v>
                </c:pt>
                <c:pt idx="44">
                  <c:v>298.59052712623713</c:v>
                </c:pt>
                <c:pt idx="45">
                  <c:v>117.26159198178709</c:v>
                </c:pt>
                <c:pt idx="46">
                  <c:v>267.07113759173916</c:v>
                </c:pt>
                <c:pt idx="47">
                  <c:v>268.91301221600878</c:v>
                </c:pt>
                <c:pt idx="48">
                  <c:v>663.16763500268451</c:v>
                </c:pt>
                <c:pt idx="49">
                  <c:v>#N/A</c:v>
                </c:pt>
                <c:pt idx="50">
                  <c:v>#N/A</c:v>
                </c:pt>
                <c:pt idx="51">
                  <c:v>356.2403388675699</c:v>
                </c:pt>
              </c:numCache>
            </c:numRef>
          </c:xVal>
          <c:yVal>
            <c:numRef>
              <c:f>'2017'!$D$2:$D$53</c:f>
              <c:numCache>
                <c:formatCode>_-* #,##0_-;\-* #,##0_-;_-* "-"??_-;_-@_-</c:formatCode>
                <c:ptCount val="52"/>
                <c:pt idx="0">
                  <c:v>15079.158389608599</c:v>
                </c:pt>
                <c:pt idx="1">
                  <c:v>18770.144072590301</c:v>
                </c:pt>
                <c:pt idx="2">
                  <c:v>18922.623397316798</c:v>
                </c:pt>
                <c:pt idx="3">
                  <c:v>20055.8016155109</c:v>
                </c:pt>
                <c:pt idx="4">
                  <c:v>22685.230836343799</c:v>
                </c:pt>
                <c:pt idx="5">
                  <c:v>22962.352260914999</c:v>
                </c:pt>
                <c:pt idx="6">
                  <c:v>25224.470747297699</c:v>
                </c:pt>
                <c:pt idx="7">
                  <c:v>26204.5179287875</c:v>
                </c:pt>
                <c:pt idx="8">
                  <c:v>26502.925548927898</c:v>
                </c:pt>
                <c:pt idx="9">
                  <c:v>27885.438926804902</c:v>
                </c:pt>
                <c:pt idx="10">
                  <c:v>28344.307491998301</c:v>
                </c:pt>
                <c:pt idx="11">
                  <c:v>28358.603882795502</c:v>
                </c:pt>
                <c:pt idx="12">
                  <c:v>28614.406154434801</c:v>
                </c:pt>
                <c:pt idx="13">
                  <c:v>28933.036617203099</c:v>
                </c:pt>
                <c:pt idx="14">
                  <c:v>29145.5579487256</c:v>
                </c:pt>
                <c:pt idx="15">
                  <c:v>32309.4502532388</c:v>
                </c:pt>
                <c:pt idx="16">
                  <c:v>32560.8491262397</c:v>
                </c:pt>
                <c:pt idx="17">
                  <c:v>33018.314344498001</c:v>
                </c:pt>
                <c:pt idx="18">
                  <c:v>35987.709045834097</c:v>
                </c:pt>
                <c:pt idx="19">
                  <c:v>36615.736216496203</c:v>
                </c:pt>
                <c:pt idx="20">
                  <c:v>37831.635360524502</c:v>
                </c:pt>
                <c:pt idx="21">
                  <c:v>38573.059967490401</c:v>
                </c:pt>
                <c:pt idx="22">
                  <c:v>39331.644592448902</c:v>
                </c:pt>
                <c:pt idx="23">
                  <c:v>39566.372552306602</c:v>
                </c:pt>
                <c:pt idx="24">
                  <c:v>42013.204353241497</c:v>
                </c:pt>
                <c:pt idx="25">
                  <c:v>42315.335781165901</c:v>
                </c:pt>
                <c:pt idx="26">
                  <c:v>44966.495440056002</c:v>
                </c:pt>
                <c:pt idx="27">
                  <c:v>45426.739014337603</c:v>
                </c:pt>
                <c:pt idx="28">
                  <c:v>45850.930158092902</c:v>
                </c:pt>
                <c:pt idx="29">
                  <c:v>47490.909797918197</c:v>
                </c:pt>
                <c:pt idx="30">
                  <c:v>47575.818054731899</c:v>
                </c:pt>
                <c:pt idx="31">
                  <c:v>48044.120480536098</c:v>
                </c:pt>
                <c:pt idx="32">
                  <c:v>48068.856026805697</c:v>
                </c:pt>
                <c:pt idx="33">
                  <c:v>51319.365717549903</c:v>
                </c:pt>
                <c:pt idx="34">
                  <c:v>53591.279295986198</c:v>
                </c:pt>
                <c:pt idx="35">
                  <c:v>54151.552696171602</c:v>
                </c:pt>
                <c:pt idx="36">
                  <c:v>54368.2854934805</c:v>
                </c:pt>
                <c:pt idx="37">
                  <c:v>54377.500198640097</c:v>
                </c:pt>
                <c:pt idx="38">
                  <c:v>55765.189100435397</c:v>
                </c:pt>
                <c:pt idx="39">
                  <c:v>56234.840756811798</c:v>
                </c:pt>
                <c:pt idx="40">
                  <c:v>59255.425288127903</c:v>
                </c:pt>
                <c:pt idx="41">
                  <c:v>61018.951984814601</c:v>
                </c:pt>
                <c:pt idx="42">
                  <c:v>62042.694541143399</c:v>
                </c:pt>
                <c:pt idx="43">
                  <c:v>65732.495483284001</c:v>
                </c:pt>
                <c:pt idx="44">
                  <c:v>67667.529856029505</c:v>
                </c:pt>
                <c:pt idx="45">
                  <c:v>67888.131450773901</c:v>
                </c:pt>
                <c:pt idx="46">
                  <c:v>72746.023961678104</c:v>
                </c:pt>
                <c:pt idx="47">
                  <c:v>87735.756294482504</c:v>
                </c:pt>
                <c:pt idx="48">
                  <c:v>94819.578440532598</c:v>
                </c:pt>
                <c:pt idx="49">
                  <c:v>#N/A</c:v>
                </c:pt>
                <c:pt idx="50">
                  <c:v>#N/A</c:v>
                </c:pt>
                <c:pt idx="51">
                  <c:v>#N/A</c:v>
                </c:pt>
              </c:numCache>
            </c:numRef>
          </c:yVal>
          <c:bubbleSize>
            <c:numRef>
              <c:f>'2017'!$C$2:$C$53</c:f>
              <c:numCache>
                <c:formatCode>_-* #,##0_-;\-* #,##0_-;_-* "-"??_-;_-@_-</c:formatCode>
                <c:ptCount val="52"/>
                <c:pt idx="0">
                  <c:v>286.23200000000003</c:v>
                </c:pt>
                <c:pt idx="1">
                  <c:v>17.808</c:v>
                </c:pt>
                <c:pt idx="2">
                  <c:v>95.426000000000002</c:v>
                </c:pt>
                <c:pt idx="3">
                  <c:v>3436.6410000000001</c:v>
                </c:pt>
                <c:pt idx="4">
                  <c:v>18470.438999999998</c:v>
                </c:pt>
                <c:pt idx="5">
                  <c:v>43937.14</c:v>
                </c:pt>
                <c:pt idx="6">
                  <c:v>96.418000000000006</c:v>
                </c:pt>
                <c:pt idx="7">
                  <c:v>4182.857</c:v>
                </c:pt>
                <c:pt idx="8">
                  <c:v>1384.059</c:v>
                </c:pt>
                <c:pt idx="9">
                  <c:v>4665.9279999999999</c:v>
                </c:pt>
                <c:pt idx="10">
                  <c:v>9729.8230000000003</c:v>
                </c:pt>
                <c:pt idx="11">
                  <c:v>1951.097</c:v>
                </c:pt>
                <c:pt idx="12">
                  <c:v>4106.7690000000002</c:v>
                </c:pt>
                <c:pt idx="13">
                  <c:v>37953.18</c:v>
                </c:pt>
                <c:pt idx="14">
                  <c:v>10569.45</c:v>
                </c:pt>
                <c:pt idx="15">
                  <c:v>10288.527</c:v>
                </c:pt>
                <c:pt idx="16">
                  <c:v>2845.4140000000002</c:v>
                </c:pt>
                <c:pt idx="17">
                  <c:v>1319.39</c:v>
                </c:pt>
                <c:pt idx="18">
                  <c:v>2076.3939999999998</c:v>
                </c:pt>
                <c:pt idx="19">
                  <c:v>1179.6780000000001</c:v>
                </c:pt>
                <c:pt idx="20">
                  <c:v>437.93299999999999</c:v>
                </c:pt>
                <c:pt idx="21">
                  <c:v>8243.848</c:v>
                </c:pt>
                <c:pt idx="22">
                  <c:v>4702.0339999999997</c:v>
                </c:pt>
                <c:pt idx="23">
                  <c:v>46647.428</c:v>
                </c:pt>
                <c:pt idx="24">
                  <c:v>60673.701000000001</c:v>
                </c:pt>
                <c:pt idx="25">
                  <c:v>127502.72500000001</c:v>
                </c:pt>
                <c:pt idx="26">
                  <c:v>1494.076</c:v>
                </c:pt>
                <c:pt idx="27">
                  <c:v>66727.460999999996</c:v>
                </c:pt>
                <c:pt idx="28">
                  <c:v>64842.508999999998</c:v>
                </c:pt>
                <c:pt idx="29">
                  <c:v>5511.3710000000001</c:v>
                </c:pt>
                <c:pt idx="30">
                  <c:v>24584.62</c:v>
                </c:pt>
                <c:pt idx="31">
                  <c:v>33101.178999999996</c:v>
                </c:pt>
                <c:pt idx="32">
                  <c:v>36732.095000000001</c:v>
                </c:pt>
                <c:pt idx="33">
                  <c:v>11419.748</c:v>
                </c:pt>
                <c:pt idx="34">
                  <c:v>9904.8960000000006</c:v>
                </c:pt>
                <c:pt idx="35">
                  <c:v>8819.9009999999998</c:v>
                </c:pt>
                <c:pt idx="36">
                  <c:v>82658.409</c:v>
                </c:pt>
                <c:pt idx="37">
                  <c:v>334.39299999999997</c:v>
                </c:pt>
                <c:pt idx="38">
                  <c:v>17021.347000000002</c:v>
                </c:pt>
                <c:pt idx="39">
                  <c:v>5732.2740000000003</c:v>
                </c:pt>
                <c:pt idx="40">
                  <c:v>4056.0990000000002</c:v>
                </c:pt>
                <c:pt idx="41">
                  <c:v>325084.75599999999</c:v>
                </c:pt>
                <c:pt idx="42">
                  <c:v>4753.2790000000005</c:v>
                </c:pt>
                <c:pt idx="43">
                  <c:v>5296.326</c:v>
                </c:pt>
                <c:pt idx="44">
                  <c:v>9487.2029999999995</c:v>
                </c:pt>
                <c:pt idx="45">
                  <c:v>8455.8040000000001</c:v>
                </c:pt>
                <c:pt idx="46">
                  <c:v>591.91</c:v>
                </c:pt>
                <c:pt idx="47">
                  <c:v>5708.0410000000002</c:v>
                </c:pt>
                <c:pt idx="48">
                  <c:v>2724.7280000000001</c:v>
                </c:pt>
                <c:pt idx="49">
                  <c:v>37.799999999999997</c:v>
                </c:pt>
                <c:pt idx="50">
                  <c:v>77.001000000000005</c:v>
                </c:pt>
                <c:pt idx="51">
                  <c:v>424.47300000000001</c:v>
                </c:pt>
              </c:numCache>
            </c:numRef>
          </c:bubbleSize>
          <c:bubble3D val="0"/>
          <c:extLst>
            <c:ext xmlns:c16="http://schemas.microsoft.com/office/drawing/2014/chart" uri="{C3380CC4-5D6E-409C-BE32-E72D297353CC}">
              <c16:uniqueId val="{00000000-52ED-4679-B90C-FACCE1177219}"/>
            </c:ext>
          </c:extLst>
        </c:ser>
        <c:ser>
          <c:idx val="3"/>
          <c:order val="1"/>
          <c:tx>
            <c:v>Upper middle income</c:v>
          </c:tx>
          <c:spPr>
            <a:solidFill>
              <a:schemeClr val="accent4">
                <a:alpha val="75000"/>
              </a:schemeClr>
            </a:solidFill>
            <a:ln w="25400">
              <a:noFill/>
            </a:ln>
            <a:effectLst/>
          </c:spPr>
          <c:invertIfNegative val="0"/>
          <c:xVal>
            <c:numRef>
              <c:f>'2017'!$F$117:$F$165</c:f>
              <c:numCache>
                <c:formatCode>_-* #,##0\ _€_-;\-* #,##0\ _€_-;_-* "-"??\ _€_-;_-@_-</c:formatCode>
                <c:ptCount val="49"/>
                <c:pt idx="0">
                  <c:v>#N/A</c:v>
                </c:pt>
                <c:pt idx="1">
                  <c:v>#N/A</c:v>
                </c:pt>
                <c:pt idx="2">
                  <c:v>#N/A</c:v>
                </c:pt>
                <c:pt idx="3">
                  <c:v>#N/A</c:v>
                </c:pt>
                <c:pt idx="4">
                  <c:v>33.931665195236569</c:v>
                </c:pt>
                <c:pt idx="5">
                  <c:v>#N/A</c:v>
                </c:pt>
                <c:pt idx="6">
                  <c:v>38.93915170648544</c:v>
                </c:pt>
                <c:pt idx="7">
                  <c:v>39.664347642504403</c:v>
                </c:pt>
                <c:pt idx="8">
                  <c:v>35.224476974747994</c:v>
                </c:pt>
                <c:pt idx="9">
                  <c:v>68.565694130945857</c:v>
                </c:pt>
                <c:pt idx="10">
                  <c:v>#N/A</c:v>
                </c:pt>
                <c:pt idx="11">
                  <c:v>36.187012022053473</c:v>
                </c:pt>
                <c:pt idx="12">
                  <c:v>56.173077562672198</c:v>
                </c:pt>
                <c:pt idx="13">
                  <c:v>32.747813078855586</c:v>
                </c:pt>
                <c:pt idx="14">
                  <c:v>43.028216428348799</c:v>
                </c:pt>
                <c:pt idx="15">
                  <c:v>97.096137995721151</c:v>
                </c:pt>
                <c:pt idx="16">
                  <c:v>45.334571289078923</c:v>
                </c:pt>
                <c:pt idx="17">
                  <c:v>#N/A</c:v>
                </c:pt>
                <c:pt idx="18">
                  <c:v>34.178376650383569</c:v>
                </c:pt>
                <c:pt idx="19">
                  <c:v>60.980941647616383</c:v>
                </c:pt>
                <c:pt idx="20">
                  <c:v>200.73736367045223</c:v>
                </c:pt>
                <c:pt idx="21">
                  <c:v>84.932842950099371</c:v>
                </c:pt>
                <c:pt idx="22">
                  <c:v>84.438673427208201</c:v>
                </c:pt>
                <c:pt idx="23">
                  <c:v>32.840826382361932</c:v>
                </c:pt>
                <c:pt idx="24">
                  <c:v>101.78881163033584</c:v>
                </c:pt>
                <c:pt idx="25">
                  <c:v>58.479711343949127</c:v>
                </c:pt>
                <c:pt idx="26">
                  <c:v>90.276241135169599</c:v>
                </c:pt>
                <c:pt idx="27">
                  <c:v>25.911215076203696</c:v>
                </c:pt>
                <c:pt idx="28">
                  <c:v>#N/A</c:v>
                </c:pt>
                <c:pt idx="29">
                  <c:v>#N/A</c:v>
                </c:pt>
                <c:pt idx="30">
                  <c:v>74.028398034481413</c:v>
                </c:pt>
                <c:pt idx="31">
                  <c:v>34.669980647752155</c:v>
                </c:pt>
                <c:pt idx="32">
                  <c:v>55.481652602386433</c:v>
                </c:pt>
                <c:pt idx="33">
                  <c:v>52.775198332195863</c:v>
                </c:pt>
                <c:pt idx="34">
                  <c:v>#N/A</c:v>
                </c:pt>
                <c:pt idx="35">
                  <c:v>#N/A</c:v>
                </c:pt>
                <c:pt idx="36">
                  <c:v>83.587142505611297</c:v>
                </c:pt>
                <c:pt idx="37">
                  <c:v>113.05370044283731</c:v>
                </c:pt>
                <c:pt idx="38">
                  <c:v>42.443248422749505</c:v>
                </c:pt>
                <c:pt idx="39">
                  <c:v>60.443017057715331</c:v>
                </c:pt>
                <c:pt idx="40">
                  <c:v>67.929141369700943</c:v>
                </c:pt>
                <c:pt idx="41">
                  <c:v>110.52061785527334</c:v>
                </c:pt>
                <c:pt idx="42">
                  <c:v>196.8450074104928</c:v>
                </c:pt>
                <c:pt idx="43">
                  <c:v>46.95949502993885</c:v>
                </c:pt>
                <c:pt idx="44">
                  <c:v>210.67786177130358</c:v>
                </c:pt>
                <c:pt idx="45">
                  <c:v>114.14701561184185</c:v>
                </c:pt>
                <c:pt idx="46">
                  <c:v>71.017234191372836</c:v>
                </c:pt>
                <c:pt idx="47">
                  <c:v>75.78337139940696</c:v>
                </c:pt>
                <c:pt idx="48">
                  <c:v>39.334313839727784</c:v>
                </c:pt>
              </c:numCache>
            </c:numRef>
          </c:xVal>
          <c:yVal>
            <c:numRef>
              <c:f>'2017'!$D$117:$D$165</c:f>
              <c:numCache>
                <c:formatCode>_-* #,##0_-;\-* #,##0_-;_-* "-"??_-;_-@_-</c:formatCode>
                <c:ptCount val="49"/>
                <c:pt idx="0">
                  <c:v>4857.3346294279299</c:v>
                </c:pt>
                <c:pt idx="1">
                  <c:v>6287.6986718854096</c:v>
                </c:pt>
                <c:pt idx="2">
                  <c:v>6421.1617716033597</c:v>
                </c:pt>
                <c:pt idx="3">
                  <c:v>6507.2621150956202</c:v>
                </c:pt>
                <c:pt idx="4">
                  <c:v>8143.0189911153302</c:v>
                </c:pt>
                <c:pt idx="5">
                  <c:v>8779.9184960213406</c:v>
                </c:pt>
                <c:pt idx="6">
                  <c:v>9315.1891013321692</c:v>
                </c:pt>
                <c:pt idx="7">
                  <c:v>9791.2884416849593</c:v>
                </c:pt>
                <c:pt idx="8">
                  <c:v>9866.1956991722</c:v>
                </c:pt>
                <c:pt idx="9">
                  <c:v>10890.966191674301</c:v>
                </c:pt>
                <c:pt idx="10">
                  <c:v>11051.7754569074</c:v>
                </c:pt>
                <c:pt idx="11">
                  <c:v>11359.6815844761</c:v>
                </c:pt>
                <c:pt idx="12">
                  <c:v>11371.7015710862</c:v>
                </c:pt>
                <c:pt idx="13">
                  <c:v>11931.129692488401</c:v>
                </c:pt>
                <c:pt idx="14">
                  <c:v>12204.526061583399</c:v>
                </c:pt>
                <c:pt idx="15">
                  <c:v>12322.436997000001</c:v>
                </c:pt>
                <c:pt idx="16">
                  <c:v>12543.190163105601</c:v>
                </c:pt>
                <c:pt idx="17">
                  <c:v>12610.809801661801</c:v>
                </c:pt>
                <c:pt idx="18">
                  <c:v>13071.0954418489</c:v>
                </c:pt>
                <c:pt idx="19">
                  <c:v>13513.397268115399</c:v>
                </c:pt>
                <c:pt idx="20">
                  <c:v>13615.4910306535</c:v>
                </c:pt>
                <c:pt idx="21">
                  <c:v>13686.020447995699</c:v>
                </c:pt>
                <c:pt idx="22">
                  <c:v>13738.524682704799</c:v>
                </c:pt>
                <c:pt idx="23">
                  <c:v>14054.877034270499</c:v>
                </c:pt>
                <c:pt idx="24">
                  <c:v>14058.1201530417</c:v>
                </c:pt>
                <c:pt idx="25">
                  <c:v>14248.310615881201</c:v>
                </c:pt>
                <c:pt idx="26">
                  <c:v>14333.133278667599</c:v>
                </c:pt>
                <c:pt idx="27">
                  <c:v>14335.5736602169</c:v>
                </c:pt>
                <c:pt idx="28">
                  <c:v>14711.9213439498</c:v>
                </c:pt>
                <c:pt idx="29">
                  <c:v>14913.8821196474</c:v>
                </c:pt>
                <c:pt idx="30">
                  <c:v>15449.886268067799</c:v>
                </c:pt>
                <c:pt idx="31">
                  <c:v>15941.6818911597</c:v>
                </c:pt>
                <c:pt idx="32">
                  <c:v>15942.2398677852</c:v>
                </c:pt>
                <c:pt idx="33">
                  <c:v>15981.344644602899</c:v>
                </c:pt>
                <c:pt idx="34">
                  <c:v>16564.422965451398</c:v>
                </c:pt>
                <c:pt idx="35">
                  <c:v>16604.359305833299</c:v>
                </c:pt>
                <c:pt idx="36">
                  <c:v>16640.063633935701</c:v>
                </c:pt>
                <c:pt idx="37">
                  <c:v>17584.766223036</c:v>
                </c:pt>
                <c:pt idx="38">
                  <c:v>18160.745522203099</c:v>
                </c:pt>
                <c:pt idx="39">
                  <c:v>19300.206337785399</c:v>
                </c:pt>
                <c:pt idx="40">
                  <c:v>20034.724610692199</c:v>
                </c:pt>
                <c:pt idx="41">
                  <c:v>20852.603414630401</c:v>
                </c:pt>
                <c:pt idx="42">
                  <c:v>22157.871103308698</c:v>
                </c:pt>
                <c:pt idx="43">
                  <c:v>23536.2478066738</c:v>
                </c:pt>
                <c:pt idx="44">
                  <c:v>25311.2256039731</c:v>
                </c:pt>
                <c:pt idx="45">
                  <c:v>25897.283372138601</c:v>
                </c:pt>
                <c:pt idx="46">
                  <c:v>26805.5151541062</c:v>
                </c:pt>
                <c:pt idx="47">
                  <c:v>27570.7839660301</c:v>
                </c:pt>
                <c:pt idx="48">
                  <c:v>#N/A</c:v>
                </c:pt>
              </c:numCache>
            </c:numRef>
          </c:yVal>
          <c:bubbleSize>
            <c:numRef>
              <c:f>'2017'!$C$117:$C$165</c:f>
              <c:numCache>
                <c:formatCode>_-* #,##0_-;\-* #,##0_-;_-* "-"??_-;_-@_-</c:formatCode>
                <c:ptCount val="49"/>
                <c:pt idx="0">
                  <c:v>58.058</c:v>
                </c:pt>
                <c:pt idx="1">
                  <c:v>195.352</c:v>
                </c:pt>
                <c:pt idx="2">
                  <c:v>101.998</c:v>
                </c:pt>
                <c:pt idx="3">
                  <c:v>375.76900000000001</c:v>
                </c:pt>
                <c:pt idx="4">
                  <c:v>16914.97</c:v>
                </c:pt>
                <c:pt idx="5">
                  <c:v>775.22199999999998</c:v>
                </c:pt>
                <c:pt idx="6">
                  <c:v>2920.848</c:v>
                </c:pt>
                <c:pt idx="7">
                  <c:v>9785.8430000000008</c:v>
                </c:pt>
                <c:pt idx="8">
                  <c:v>2402.6329999999998</c:v>
                </c:pt>
                <c:pt idx="9">
                  <c:v>37552.781000000003</c:v>
                </c:pt>
                <c:pt idx="10">
                  <c:v>71.457999999999998</c:v>
                </c:pt>
                <c:pt idx="11">
                  <c:v>16785.361000000001</c:v>
                </c:pt>
                <c:pt idx="12">
                  <c:v>41389.188999999998</c:v>
                </c:pt>
                <c:pt idx="13">
                  <c:v>31444.297999999999</c:v>
                </c:pt>
                <c:pt idx="14">
                  <c:v>6867.0609999999997</c:v>
                </c:pt>
                <c:pt idx="15">
                  <c:v>57009.756000000001</c:v>
                </c:pt>
                <c:pt idx="16">
                  <c:v>2944.7910000000002</c:v>
                </c:pt>
                <c:pt idx="17">
                  <c:v>877.45899999999995</c:v>
                </c:pt>
                <c:pt idx="18">
                  <c:v>2884.1689999999999</c:v>
                </c:pt>
                <c:pt idx="19">
                  <c:v>9845.32</c:v>
                </c:pt>
                <c:pt idx="20">
                  <c:v>5757.6670000000004</c:v>
                </c:pt>
                <c:pt idx="21">
                  <c:v>6580.7240000000002</c:v>
                </c:pt>
                <c:pt idx="22">
                  <c:v>3351.5250000000001</c:v>
                </c:pt>
                <c:pt idx="23">
                  <c:v>48909.839</c:v>
                </c:pt>
                <c:pt idx="24">
                  <c:v>2064.8229999999999</c:v>
                </c:pt>
                <c:pt idx="25">
                  <c:v>207833.823</c:v>
                </c:pt>
                <c:pt idx="26">
                  <c:v>1421021.791</c:v>
                </c:pt>
                <c:pt idx="27">
                  <c:v>570.49599999999998</c:v>
                </c:pt>
                <c:pt idx="28">
                  <c:v>110.874</c:v>
                </c:pt>
                <c:pt idx="29">
                  <c:v>2081.9960000000001</c:v>
                </c:pt>
                <c:pt idx="30">
                  <c:v>8829.6280000000006</c:v>
                </c:pt>
                <c:pt idx="31">
                  <c:v>10513.103999999999</c:v>
                </c:pt>
                <c:pt idx="32">
                  <c:v>6819.3729999999996</c:v>
                </c:pt>
                <c:pt idx="33">
                  <c:v>2205.08</c:v>
                </c:pt>
                <c:pt idx="34">
                  <c:v>496.40199999999999</c:v>
                </c:pt>
                <c:pt idx="35">
                  <c:v>1262.002</c:v>
                </c:pt>
                <c:pt idx="36">
                  <c:v>69209.81</c:v>
                </c:pt>
                <c:pt idx="37">
                  <c:v>9450.2309999999998</c:v>
                </c:pt>
                <c:pt idx="38">
                  <c:v>4949.9539999999997</c:v>
                </c:pt>
                <c:pt idx="39">
                  <c:v>124777.32399999999</c:v>
                </c:pt>
                <c:pt idx="40">
                  <c:v>627.56299999999999</c:v>
                </c:pt>
                <c:pt idx="41">
                  <c:v>7102.4440000000004</c:v>
                </c:pt>
                <c:pt idx="42">
                  <c:v>18080.019</c:v>
                </c:pt>
                <c:pt idx="43">
                  <c:v>1264.499</c:v>
                </c:pt>
                <c:pt idx="44">
                  <c:v>145530.08199999999</c:v>
                </c:pt>
                <c:pt idx="45">
                  <c:v>31104.646000000001</c:v>
                </c:pt>
                <c:pt idx="46">
                  <c:v>19653.969000000001</c:v>
                </c:pt>
                <c:pt idx="47">
                  <c:v>81116.45</c:v>
                </c:pt>
                <c:pt idx="48">
                  <c:v>11339.254000000001</c:v>
                </c:pt>
              </c:numCache>
            </c:numRef>
          </c:bubbleSize>
          <c:bubble3D val="0"/>
          <c:extLst>
            <c:ext xmlns:c16="http://schemas.microsoft.com/office/drawing/2014/chart" uri="{C3380CC4-5D6E-409C-BE32-E72D297353CC}">
              <c16:uniqueId val="{00000001-52ED-4679-B90C-FACCE1177219}"/>
            </c:ext>
          </c:extLst>
        </c:ser>
        <c:ser>
          <c:idx val="2"/>
          <c:order val="2"/>
          <c:tx>
            <c:v>Lower middle income</c:v>
          </c:tx>
          <c:spPr>
            <a:solidFill>
              <a:schemeClr val="accent3">
                <a:alpha val="75000"/>
              </a:schemeClr>
            </a:solidFill>
            <a:ln w="25400">
              <a:noFill/>
            </a:ln>
            <a:effectLst/>
          </c:spPr>
          <c:invertIfNegative val="0"/>
          <c:xVal>
            <c:numRef>
              <c:f>'2017'!$F$82:$F$116</c:f>
              <c:numCache>
                <c:formatCode>_-* #,##0\ _€_-;\-* #,##0\ _€_-;_-* "-"??\ _€_-;_-@_-</c:formatCode>
                <c:ptCount val="35"/>
                <c:pt idx="0">
                  <c:v>#N/A</c:v>
                </c:pt>
                <c:pt idx="1">
                  <c:v>#N/A</c:v>
                </c:pt>
                <c:pt idx="2">
                  <c:v>#N/A</c:v>
                </c:pt>
                <c:pt idx="3">
                  <c:v>29.943054964463681</c:v>
                </c:pt>
                <c:pt idx="4">
                  <c:v>15.800208634362042</c:v>
                </c:pt>
                <c:pt idx="5">
                  <c:v>21.155900716677515</c:v>
                </c:pt>
                <c:pt idx="6">
                  <c:v>22.548512741934612</c:v>
                </c:pt>
                <c:pt idx="7">
                  <c:v>19.222799285574474</c:v>
                </c:pt>
                <c:pt idx="8">
                  <c:v>#N/A</c:v>
                </c:pt>
                <c:pt idx="9">
                  <c:v>#N/A</c:v>
                </c:pt>
                <c:pt idx="10">
                  <c:v>10.62678738026969</c:v>
                </c:pt>
                <c:pt idx="11">
                  <c:v>#N/A</c:v>
                </c:pt>
                <c:pt idx="12">
                  <c:v>17.903556533389416</c:v>
                </c:pt>
                <c:pt idx="13">
                  <c:v>21.040121314012712</c:v>
                </c:pt>
                <c:pt idx="14">
                  <c:v>13.291237288630144</c:v>
                </c:pt>
                <c:pt idx="15">
                  <c:v>#N/A</c:v>
                </c:pt>
                <c:pt idx="16">
                  <c:v>34.474587658339097</c:v>
                </c:pt>
                <c:pt idx="17">
                  <c:v>#N/A</c:v>
                </c:pt>
                <c:pt idx="18">
                  <c:v>26.753734089948047</c:v>
                </c:pt>
                <c:pt idx="19">
                  <c:v>25.97886022239916</c:v>
                </c:pt>
                <c:pt idx="20">
                  <c:v>27.588713420659346</c:v>
                </c:pt>
                <c:pt idx="21">
                  <c:v>#N/A</c:v>
                </c:pt>
                <c:pt idx="22">
                  <c:v>44.323918780206576</c:v>
                </c:pt>
                <c:pt idx="23">
                  <c:v>20.614462896995949</c:v>
                </c:pt>
                <c:pt idx="24">
                  <c:v>24.144373271194468</c:v>
                </c:pt>
                <c:pt idx="25">
                  <c:v>27.01436842036804</c:v>
                </c:pt>
                <c:pt idx="26">
                  <c:v>23.143666510915754</c:v>
                </c:pt>
                <c:pt idx="27">
                  <c:v>68.937498086063201</c:v>
                </c:pt>
                <c:pt idx="28">
                  <c:v>#N/A</c:v>
                </c:pt>
                <c:pt idx="29">
                  <c:v>41.42758804142921</c:v>
                </c:pt>
                <c:pt idx="30">
                  <c:v>38.618862924680059</c:v>
                </c:pt>
                <c:pt idx="31">
                  <c:v>84.210110884170206</c:v>
                </c:pt>
                <c:pt idx="32">
                  <c:v>23.831731603762172</c:v>
                </c:pt>
                <c:pt idx="33">
                  <c:v>50.225566865010521</c:v>
                </c:pt>
                <c:pt idx="34">
                  <c:v>#N/A</c:v>
                </c:pt>
              </c:numCache>
            </c:numRef>
          </c:xVal>
          <c:yVal>
            <c:numRef>
              <c:f>'2017'!$D$82:$D$116</c:f>
              <c:numCache>
                <c:formatCode>_-* #,##0_-;\-* #,##0_-;_-* "-"??_-;_-@_-</c:formatCode>
                <c:ptCount val="35"/>
                <c:pt idx="0">
                  <c:v>2225.0188356572799</c:v>
                </c:pt>
                <c:pt idx="1">
                  <c:v>3082.56382893108</c:v>
                </c:pt>
                <c:pt idx="2">
                  <c:v>3150.3822882828299</c:v>
                </c:pt>
                <c:pt idx="3">
                  <c:v>3330.7846561391202</c:v>
                </c:pt>
                <c:pt idx="4">
                  <c:v>3487.3806612856702</c:v>
                </c:pt>
                <c:pt idx="5">
                  <c:v>3684.4594374127701</c:v>
                </c:pt>
                <c:pt idx="6">
                  <c:v>3968.9073552826899</c:v>
                </c:pt>
                <c:pt idx="7">
                  <c:v>4203.8277379556002</c:v>
                </c:pt>
                <c:pt idx="8">
                  <c:v>4267.4432191010901</c:v>
                </c:pt>
                <c:pt idx="9">
                  <c:v>4287.0985734634196</c:v>
                </c:pt>
                <c:pt idx="10">
                  <c:v>4339.8928353036799</c:v>
                </c:pt>
                <c:pt idx="11">
                  <c:v>4488.9538177416398</c:v>
                </c:pt>
                <c:pt idx="12">
                  <c:v>4604.9917797797398</c:v>
                </c:pt>
                <c:pt idx="13">
                  <c:v>4821.1118237709497</c:v>
                </c:pt>
                <c:pt idx="14">
                  <c:v>4863.9750302801604</c:v>
                </c:pt>
                <c:pt idx="15">
                  <c:v>5004.5778470916302</c:v>
                </c:pt>
                <c:pt idx="16">
                  <c:v>5031.6022839882999</c:v>
                </c:pt>
                <c:pt idx="17">
                  <c:v>5103.07203990783</c:v>
                </c:pt>
                <c:pt idx="18">
                  <c:v>5221.6978700934696</c:v>
                </c:pt>
                <c:pt idx="19">
                  <c:v>5845.3286677514297</c:v>
                </c:pt>
                <c:pt idx="20">
                  <c:v>6119.1305319729399</c:v>
                </c:pt>
                <c:pt idx="21">
                  <c:v>6414.0230069782701</c:v>
                </c:pt>
                <c:pt idx="22">
                  <c:v>6652.2310193200601</c:v>
                </c:pt>
                <c:pt idx="23">
                  <c:v>6861.5805710022896</c:v>
                </c:pt>
                <c:pt idx="24">
                  <c:v>7170.8223689348097</c:v>
                </c:pt>
                <c:pt idx="25">
                  <c:v>7984.4266552281797</c:v>
                </c:pt>
                <c:pt idx="26">
                  <c:v>9016.7327874262792</c:v>
                </c:pt>
                <c:pt idx="27">
                  <c:v>9719.1164283525504</c:v>
                </c:pt>
                <c:pt idx="28">
                  <c:v>10174.6413713744</c:v>
                </c:pt>
                <c:pt idx="29">
                  <c:v>10268.514025037701</c:v>
                </c:pt>
                <c:pt idx="30">
                  <c:v>10589.3298306833</c:v>
                </c:pt>
                <c:pt idx="31">
                  <c:v>12144.0137046524</c:v>
                </c:pt>
                <c:pt idx="32">
                  <c:v>12250.9454769153</c:v>
                </c:pt>
                <c:pt idx="33">
                  <c:v>12923.9815273272</c:v>
                </c:pt>
                <c:pt idx="34">
                  <c:v>#N/A</c:v>
                </c:pt>
              </c:numCache>
            </c:numRef>
          </c:yVal>
          <c:bubbleSize>
            <c:numRef>
              <c:f>'2017'!$C$82:$C$116</c:f>
              <c:numCache>
                <c:formatCode>_-* #,##0_-;\-* #,##0_-;_-* "-"??_-;_-@_-</c:formatCode>
                <c:ptCount val="35"/>
                <c:pt idx="0">
                  <c:v>636.03899999999999</c:v>
                </c:pt>
                <c:pt idx="1">
                  <c:v>285.51</c:v>
                </c:pt>
                <c:pt idx="2">
                  <c:v>2091.5340000000001</c:v>
                </c:pt>
                <c:pt idx="3">
                  <c:v>16853.598999999998</c:v>
                </c:pt>
                <c:pt idx="4">
                  <c:v>24566.073</c:v>
                </c:pt>
                <c:pt idx="5">
                  <c:v>16009.409</c:v>
                </c:pt>
                <c:pt idx="6">
                  <c:v>50221.142</c:v>
                </c:pt>
                <c:pt idx="7">
                  <c:v>40813.396999999997</c:v>
                </c:pt>
                <c:pt idx="8">
                  <c:v>8438.0360000000001</c:v>
                </c:pt>
                <c:pt idx="9">
                  <c:v>114.158</c:v>
                </c:pt>
                <c:pt idx="10">
                  <c:v>159685.424</c:v>
                </c:pt>
                <c:pt idx="11">
                  <c:v>1243.258</c:v>
                </c:pt>
                <c:pt idx="12">
                  <c:v>53382.523000000001</c:v>
                </c:pt>
                <c:pt idx="13">
                  <c:v>207906.209</c:v>
                </c:pt>
                <c:pt idx="14">
                  <c:v>29121.465</c:v>
                </c:pt>
                <c:pt idx="15">
                  <c:v>4282.57</c:v>
                </c:pt>
                <c:pt idx="16">
                  <c:v>190873.24400000001</c:v>
                </c:pt>
                <c:pt idx="17">
                  <c:v>944.09900000000005</c:v>
                </c:pt>
                <c:pt idx="18">
                  <c:v>9429.0130000000008</c:v>
                </c:pt>
                <c:pt idx="19">
                  <c:v>6384.8459999999995</c:v>
                </c:pt>
                <c:pt idx="20">
                  <c:v>1338676.7849999999</c:v>
                </c:pt>
                <c:pt idx="21">
                  <c:v>537.49800000000005</c:v>
                </c:pt>
                <c:pt idx="22">
                  <c:v>31959.785</c:v>
                </c:pt>
                <c:pt idx="23">
                  <c:v>29816.766</c:v>
                </c:pt>
                <c:pt idx="24">
                  <c:v>35581.254999999997</c:v>
                </c:pt>
                <c:pt idx="25">
                  <c:v>6388.1260000000002</c:v>
                </c:pt>
                <c:pt idx="26">
                  <c:v>105172.925</c:v>
                </c:pt>
                <c:pt idx="27">
                  <c:v>3113.7860000000001</c:v>
                </c:pt>
                <c:pt idx="28">
                  <c:v>745.56299999999999</c:v>
                </c:pt>
                <c:pt idx="29">
                  <c:v>11433.442999999999</c:v>
                </c:pt>
                <c:pt idx="30">
                  <c:v>264650.96299999999</c:v>
                </c:pt>
                <c:pt idx="31">
                  <c:v>44487.709000000003</c:v>
                </c:pt>
                <c:pt idx="32">
                  <c:v>21128.031999999999</c:v>
                </c:pt>
                <c:pt idx="33">
                  <c:v>4008.7159999999999</c:v>
                </c:pt>
                <c:pt idx="34">
                  <c:v>#N/A</c:v>
                </c:pt>
              </c:numCache>
            </c:numRef>
          </c:bubbleSize>
          <c:bubble3D val="0"/>
          <c:extLst>
            <c:ext xmlns:c16="http://schemas.microsoft.com/office/drawing/2014/chart" uri="{C3380CC4-5D6E-409C-BE32-E72D297353CC}">
              <c16:uniqueId val="{00000002-52ED-4679-B90C-FACCE1177219}"/>
            </c:ext>
          </c:extLst>
        </c:ser>
        <c:ser>
          <c:idx val="1"/>
          <c:order val="3"/>
          <c:tx>
            <c:v>Low income</c:v>
          </c:tx>
          <c:spPr>
            <a:solidFill>
              <a:schemeClr val="accent2">
                <a:alpha val="75000"/>
              </a:schemeClr>
            </a:solidFill>
            <a:ln w="25400">
              <a:noFill/>
            </a:ln>
            <a:effectLst/>
          </c:spPr>
          <c:invertIfNegative val="0"/>
          <c:xVal>
            <c:numRef>
              <c:f>'2017'!$F$54:$F$81</c:f>
              <c:numCache>
                <c:formatCode>_-* #,##0\ _€_-;\-* #,##0\ _€_-;_-* "-"??\ _€_-;_-@_-</c:formatCode>
                <c:ptCount val="28"/>
                <c:pt idx="0">
                  <c:v>#N/A</c:v>
                </c:pt>
                <c:pt idx="1">
                  <c:v>#N/A</c:v>
                </c:pt>
                <c:pt idx="2">
                  <c:v>#N/A</c:v>
                </c:pt>
                <c:pt idx="3">
                  <c:v>6.1159425832391694</c:v>
                </c:pt>
                <c:pt idx="4">
                  <c:v>15.520248058647244</c:v>
                </c:pt>
                <c:pt idx="5">
                  <c:v>#N/A</c:v>
                </c:pt>
                <c:pt idx="6">
                  <c:v>19.701961957142014</c:v>
                </c:pt>
                <c:pt idx="7">
                  <c:v>#N/A</c:v>
                </c:pt>
                <c:pt idx="8">
                  <c:v>#N/A</c:v>
                </c:pt>
                <c:pt idx="9">
                  <c:v>#N/A</c:v>
                </c:pt>
                <c:pt idx="10">
                  <c:v>17.105234554982047</c:v>
                </c:pt>
                <c:pt idx="11">
                  <c:v>#N/A</c:v>
                </c:pt>
                <c:pt idx="12">
                  <c:v>#N/A</c:v>
                </c:pt>
                <c:pt idx="13">
                  <c:v>#N/A</c:v>
                </c:pt>
                <c:pt idx="14">
                  <c:v>16.657941269696089</c:v>
                </c:pt>
                <c:pt idx="15">
                  <c:v>#N/A</c:v>
                </c:pt>
                <c:pt idx="16">
                  <c:v>#N/A</c:v>
                </c:pt>
                <c:pt idx="17">
                  <c:v>#N/A</c:v>
                </c:pt>
                <c:pt idx="18">
                  <c:v>#N/A</c:v>
                </c:pt>
                <c:pt idx="19">
                  <c:v>33.255886415582985</c:v>
                </c:pt>
                <c:pt idx="20">
                  <c:v>19.107130195731543</c:v>
                </c:pt>
                <c:pt idx="21">
                  <c:v>#N/A</c:v>
                </c:pt>
                <c:pt idx="22">
                  <c:v>11.716006689751827</c:v>
                </c:pt>
                <c:pt idx="23">
                  <c:v>20.438923192292268</c:v>
                </c:pt>
                <c:pt idx="24">
                  <c:v>15.30221522529555</c:v>
                </c:pt>
                <c:pt idx="25">
                  <c:v>21.793297070741037</c:v>
                </c:pt>
                <c:pt idx="26">
                  <c:v>10.736211489351104</c:v>
                </c:pt>
                <c:pt idx="27">
                  <c:v>2.5676550188913847</c:v>
                </c:pt>
              </c:numCache>
            </c:numRef>
          </c:xVal>
          <c:yVal>
            <c:numRef>
              <c:f>'2017'!$D$54:$D$81</c:f>
              <c:numCache>
                <c:formatCode>_-* #,##0_-;\-* #,##0_-;_-* "-"??_-;_-@_-</c:formatCode>
                <c:ptCount val="28"/>
                <c:pt idx="0">
                  <c:v>772.40129014885201</c:v>
                </c:pt>
                <c:pt idx="1">
                  <c:v>959.30904544972805</c:v>
                </c:pt>
                <c:pt idx="2">
                  <c:v>1012.2855962202</c:v>
                </c:pt>
                <c:pt idx="3">
                  <c:v>1142.76921218794</c:v>
                </c:pt>
                <c:pt idx="4">
                  <c:v>1245.4283244391099</c:v>
                </c:pt>
                <c:pt idx="5">
                  <c:v>1375.9143445444799</c:v>
                </c:pt>
                <c:pt idx="6">
                  <c:v>1518.0974430306901</c:v>
                </c:pt>
                <c:pt idx="7">
                  <c:v>1541.1714103638301</c:v>
                </c:pt>
                <c:pt idx="8">
                  <c:v>1566.2598201906001</c:v>
                </c:pt>
                <c:pt idx="9">
                  <c:v>1594.3080379405101</c:v>
                </c:pt>
                <c:pt idx="10">
                  <c:v>1774.91567102366</c:v>
                </c:pt>
                <c:pt idx="11">
                  <c:v>1909.3653852367199</c:v>
                </c:pt>
                <c:pt idx="12">
                  <c:v>1929.16684635154</c:v>
                </c:pt>
                <c:pt idx="13">
                  <c:v>1976.75167439707</c:v>
                </c:pt>
                <c:pt idx="14">
                  <c:v>2009.55589504922</c:v>
                </c:pt>
                <c:pt idx="15">
                  <c:v>2026.0383894458901</c:v>
                </c:pt>
                <c:pt idx="16">
                  <c:v>2175.0297919772001</c:v>
                </c:pt>
                <c:pt idx="17">
                  <c:v>2229.6579784924102</c:v>
                </c:pt>
                <c:pt idx="18">
                  <c:v>2408.65797175226</c:v>
                </c:pt>
                <c:pt idx="19">
                  <c:v>2758.7780835727299</c:v>
                </c:pt>
                <c:pt idx="20">
                  <c:v>3010.89962119751</c:v>
                </c:pt>
                <c:pt idx="21">
                  <c:v>3048.9986870013499</c:v>
                </c:pt>
                <c:pt idx="22">
                  <c:v>3114.2986473926399</c:v>
                </c:pt>
                <c:pt idx="23">
                  <c:v>3135.22437558713</c:v>
                </c:pt>
                <c:pt idx="24">
                  <c:v>3614.1033142374399</c:v>
                </c:pt>
                <c:pt idx="25">
                  <c:v>#N/A</c:v>
                </c:pt>
                <c:pt idx="26">
                  <c:v>#N/A</c:v>
                </c:pt>
                <c:pt idx="27">
                  <c:v>#N/A</c:v>
                </c:pt>
              </c:numCache>
            </c:numRef>
          </c:yVal>
          <c:bubbleSize>
            <c:numRef>
              <c:f>'2017'!$C$54:$C$81</c:f>
              <c:numCache>
                <c:formatCode>_-* #,##0_-;\-* #,##0_-;_-* "-"??_-;_-@_-</c:formatCode>
                <c:ptCount val="28"/>
                <c:pt idx="0">
                  <c:v>10827.019</c:v>
                </c:pt>
                <c:pt idx="1">
                  <c:v>4596.0230000000001</c:v>
                </c:pt>
                <c:pt idx="2">
                  <c:v>17670.196</c:v>
                </c:pt>
                <c:pt idx="3">
                  <c:v>21602.382000000001</c:v>
                </c:pt>
                <c:pt idx="4">
                  <c:v>28649.018</c:v>
                </c:pt>
                <c:pt idx="5">
                  <c:v>4702.2259999999997</c:v>
                </c:pt>
                <c:pt idx="6">
                  <c:v>7698.4740000000002</c:v>
                </c:pt>
                <c:pt idx="7">
                  <c:v>25570.511999999999</c:v>
                </c:pt>
                <c:pt idx="8">
                  <c:v>15016.753000000001</c:v>
                </c:pt>
                <c:pt idx="9">
                  <c:v>7488.4229999999998</c:v>
                </c:pt>
                <c:pt idx="10">
                  <c:v>10982.366</c:v>
                </c:pt>
                <c:pt idx="11">
                  <c:v>11980.960999999999</c:v>
                </c:pt>
                <c:pt idx="12">
                  <c:v>1828.145</c:v>
                </c:pt>
                <c:pt idx="13">
                  <c:v>19193.234</c:v>
                </c:pt>
                <c:pt idx="14">
                  <c:v>106399.924</c:v>
                </c:pt>
                <c:pt idx="15">
                  <c:v>41166.588000000003</c:v>
                </c:pt>
                <c:pt idx="16">
                  <c:v>18512.43</c:v>
                </c:pt>
                <c:pt idx="17">
                  <c:v>36296.112999999998</c:v>
                </c:pt>
                <c:pt idx="18">
                  <c:v>12067.519</c:v>
                </c:pt>
                <c:pt idx="19">
                  <c:v>14236.594999999999</c:v>
                </c:pt>
                <c:pt idx="20">
                  <c:v>11175.198</c:v>
                </c:pt>
                <c:pt idx="21">
                  <c:v>813.89200000000005</c:v>
                </c:pt>
                <c:pt idx="22">
                  <c:v>15419.355</c:v>
                </c:pt>
                <c:pt idx="23">
                  <c:v>27632.681</c:v>
                </c:pt>
                <c:pt idx="24">
                  <c:v>8880.268</c:v>
                </c:pt>
                <c:pt idx="25">
                  <c:v>17095.678</c:v>
                </c:pt>
                <c:pt idx="26">
                  <c:v>3412.893</c:v>
                </c:pt>
                <c:pt idx="27">
                  <c:v>10910.763000000001</c:v>
                </c:pt>
              </c:numCache>
            </c:numRef>
          </c:bubbleSize>
          <c:bubble3D val="0"/>
          <c:extLst>
            <c:ext xmlns:c16="http://schemas.microsoft.com/office/drawing/2014/chart" uri="{C3380CC4-5D6E-409C-BE32-E72D297353CC}">
              <c16:uniqueId val="{00000003-52ED-4679-B90C-FACCE1177219}"/>
            </c:ext>
          </c:extLst>
        </c:ser>
        <c:ser>
          <c:idx val="4"/>
          <c:order val="4"/>
          <c:tx>
            <c:v>Trendline</c:v>
          </c:tx>
          <c:spPr>
            <a:noFill/>
            <a:ln w="25400">
              <a:noFill/>
            </a:ln>
            <a:effectLst/>
          </c:spPr>
          <c:invertIfNegative val="0"/>
          <c:dLbls>
            <c:dLbl>
              <c:idx val="41"/>
              <c:layout>
                <c:manualLayout>
                  <c:x val="-1.6898792202072297E-3"/>
                  <c:y val="-7.1680928823856085E-2"/>
                </c:manualLayout>
              </c:layout>
              <c:tx>
                <c:rich>
                  <a:bodyPr/>
                  <a:lstStyle/>
                  <a:p>
                    <a:r>
                      <a:rPr lang="en-US"/>
                      <a:t>USA</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52ED-4679-B90C-FACCE1177219}"/>
                </c:ext>
              </c:extLst>
            </c:dLbl>
            <c:dLbl>
              <c:idx val="45"/>
              <c:layout>
                <c:manualLayout>
                  <c:x val="-2.0278550642486758E-2"/>
                  <c:y val="-6.5447804578303376E-2"/>
                </c:manualLayout>
              </c:layout>
              <c:tx>
                <c:rich>
                  <a:bodyPr/>
                  <a:lstStyle/>
                  <a:p>
                    <a:r>
                      <a:rPr lang="en-US"/>
                      <a:t>Switzerland</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52ED-4679-B90C-FACCE117721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HelveticaNeue" panose="00000400000000000000" pitchFamily="2" charset="0"/>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3175" cap="flat" cmpd="sng" algn="ctr">
                      <a:solidFill>
                        <a:srgbClr val="000000"/>
                      </a:solidFill>
                      <a:round/>
                    </a:ln>
                    <a:effectLst/>
                  </c:spPr>
                </c15:leaderLines>
              </c:ext>
            </c:extLst>
          </c:dLbls>
          <c:trendline>
            <c:spPr>
              <a:ln w="9525" cap="rnd">
                <a:solidFill>
                  <a:srgbClr val="000000"/>
                </a:solidFill>
                <a:prstDash val="dash"/>
              </a:ln>
              <a:effectLst/>
            </c:spPr>
            <c:trendlineType val="linear"/>
            <c:dispRSqr val="0"/>
            <c:dispEq val="0"/>
          </c:trendline>
          <c:xVal>
            <c:numRef>
              <c:f>'2017'!$F$2:$F$190</c:f>
              <c:numCache>
                <c:formatCode>_-* #,##0\ _€_-;\-* #,##0\ _€_-;_-* "-"??\ _€_-;_-@_-</c:formatCode>
                <c:ptCount val="189"/>
                <c:pt idx="0">
                  <c:v>#N/A</c:v>
                </c:pt>
                <c:pt idx="1">
                  <c:v>#N/A</c:v>
                </c:pt>
                <c:pt idx="2">
                  <c:v>#N/A</c:v>
                </c:pt>
                <c:pt idx="3">
                  <c:v>62.400243778999467</c:v>
                </c:pt>
                <c:pt idx="4">
                  <c:v>86.919638785908248</c:v>
                </c:pt>
                <c:pt idx="5">
                  <c:v>81.344321704172671</c:v>
                </c:pt>
                <c:pt idx="6">
                  <c:v>#N/A</c:v>
                </c:pt>
                <c:pt idx="7">
                  <c:v>87.579292883179434</c:v>
                </c:pt>
                <c:pt idx="8">
                  <c:v>506.12185792861004</c:v>
                </c:pt>
                <c:pt idx="9">
                  <c:v>237.24142845444564</c:v>
                </c:pt>
                <c:pt idx="10">
                  <c:v>114.69425228694774</c:v>
                </c:pt>
                <c:pt idx="11">
                  <c:v>94.436415188562705</c:v>
                </c:pt>
                <c:pt idx="12">
                  <c:v>47.272528217154616</c:v>
                </c:pt>
                <c:pt idx="13">
                  <c:v>114.57849093151775</c:v>
                </c:pt>
                <c:pt idx="14">
                  <c:v>92.246994876743813</c:v>
                </c:pt>
                <c:pt idx="15">
                  <c:v>92.677755322962994</c:v>
                </c:pt>
                <c:pt idx="16">
                  <c:v>111.04000116304577</c:v>
                </c:pt>
                <c:pt idx="17">
                  <c:v>181.13416022934203</c:v>
                </c:pt>
                <c:pt idx="18">
                  <c:v>139.29815629711831</c:v>
                </c:pt>
                <c:pt idx="19">
                  <c:v>78.734258015153841</c:v>
                </c:pt>
                <c:pt idx="20">
                  <c:v>65.022987289830454</c:v>
                </c:pt>
                <c:pt idx="21">
                  <c:v>116.94929695521985</c:v>
                </c:pt>
                <c:pt idx="22">
                  <c:v>184.37083248400026</c:v>
                </c:pt>
                <c:pt idx="23">
                  <c:v>113.12452584104648</c:v>
                </c:pt>
                <c:pt idx="24">
                  <c:v>105.90535785431021</c:v>
                </c:pt>
                <c:pt idx="25">
                  <c:v>141.89337753218507</c:v>
                </c:pt>
                <c:pt idx="26">
                  <c:v>393.12152382867134</c:v>
                </c:pt>
                <c:pt idx="27">
                  <c:v>110.37861544168344</c:v>
                </c:pt>
                <c:pt idx="28">
                  <c:v>159.57101420340035</c:v>
                </c:pt>
                <c:pt idx="29">
                  <c:v>252.84257088305586</c:v>
                </c:pt>
                <c:pt idx="30">
                  <c:v>216.38080499095167</c:v>
                </c:pt>
                <c:pt idx="31">
                  <c:v>267.34057137972889</c:v>
                </c:pt>
                <c:pt idx="32">
                  <c:v>329.54215841341835</c:v>
                </c:pt>
                <c:pt idx="33">
                  <c:v>202.60826625802815</c:v>
                </c:pt>
                <c:pt idx="34">
                  <c:v>207.89847064706768</c:v>
                </c:pt>
                <c:pt idx="35">
                  <c:v>158.98832725363508</c:v>
                </c:pt>
                <c:pt idx="36">
                  <c:v>157.68160040142368</c:v>
                </c:pt>
                <c:pt idx="37">
                  <c:v>685.1335183341605</c:v>
                </c:pt>
                <c:pt idx="38">
                  <c:v>182.55478301498144</c:v>
                </c:pt>
                <c:pt idx="39">
                  <c:v>124.24143187297769</c:v>
                </c:pt>
                <c:pt idx="40">
                  <c:v>351.30213732608541</c:v>
                </c:pt>
                <c:pt idx="41">
                  <c:v>277.62763678409476</c:v>
                </c:pt>
                <c:pt idx="42">
                  <c:v>120.15861128393516</c:v>
                </c:pt>
                <c:pt idx="43">
                  <c:v>237.08005631293432</c:v>
                </c:pt>
                <c:pt idx="44">
                  <c:v>298.59052712623713</c:v>
                </c:pt>
                <c:pt idx="45">
                  <c:v>117.26159198178709</c:v>
                </c:pt>
                <c:pt idx="46">
                  <c:v>267.07113759173916</c:v>
                </c:pt>
                <c:pt idx="47">
                  <c:v>268.91301221600878</c:v>
                </c:pt>
                <c:pt idx="48">
                  <c:v>663.16763500268451</c:v>
                </c:pt>
                <c:pt idx="49">
                  <c:v>#N/A</c:v>
                </c:pt>
                <c:pt idx="50">
                  <c:v>#N/A</c:v>
                </c:pt>
                <c:pt idx="51">
                  <c:v>356.2403388675699</c:v>
                </c:pt>
                <c:pt idx="52">
                  <c:v>#N/A</c:v>
                </c:pt>
                <c:pt idx="53">
                  <c:v>#N/A</c:v>
                </c:pt>
                <c:pt idx="54">
                  <c:v>#N/A</c:v>
                </c:pt>
                <c:pt idx="55">
                  <c:v>6.1159425832391694</c:v>
                </c:pt>
                <c:pt idx="56">
                  <c:v>15.520248058647244</c:v>
                </c:pt>
                <c:pt idx="57">
                  <c:v>#N/A</c:v>
                </c:pt>
                <c:pt idx="58">
                  <c:v>19.701961957142014</c:v>
                </c:pt>
                <c:pt idx="59">
                  <c:v>#N/A</c:v>
                </c:pt>
                <c:pt idx="60">
                  <c:v>#N/A</c:v>
                </c:pt>
                <c:pt idx="61">
                  <c:v>#N/A</c:v>
                </c:pt>
                <c:pt idx="62">
                  <c:v>17.105234554982047</c:v>
                </c:pt>
                <c:pt idx="63">
                  <c:v>#N/A</c:v>
                </c:pt>
                <c:pt idx="64">
                  <c:v>#N/A</c:v>
                </c:pt>
                <c:pt idx="65">
                  <c:v>#N/A</c:v>
                </c:pt>
                <c:pt idx="66">
                  <c:v>16.657941269696089</c:v>
                </c:pt>
                <c:pt idx="67">
                  <c:v>#N/A</c:v>
                </c:pt>
                <c:pt idx="68">
                  <c:v>#N/A</c:v>
                </c:pt>
                <c:pt idx="69">
                  <c:v>#N/A</c:v>
                </c:pt>
                <c:pt idx="70">
                  <c:v>#N/A</c:v>
                </c:pt>
                <c:pt idx="71">
                  <c:v>33.255886415582985</c:v>
                </c:pt>
                <c:pt idx="72">
                  <c:v>19.107130195731543</c:v>
                </c:pt>
                <c:pt idx="73">
                  <c:v>#N/A</c:v>
                </c:pt>
                <c:pt idx="74">
                  <c:v>11.716006689751827</c:v>
                </c:pt>
                <c:pt idx="75">
                  <c:v>20.438923192292268</c:v>
                </c:pt>
                <c:pt idx="76">
                  <c:v>15.30221522529555</c:v>
                </c:pt>
                <c:pt idx="77">
                  <c:v>21.793297070741037</c:v>
                </c:pt>
                <c:pt idx="78">
                  <c:v>10.736211489351104</c:v>
                </c:pt>
                <c:pt idx="79">
                  <c:v>2.5676550188913847</c:v>
                </c:pt>
                <c:pt idx="80">
                  <c:v>#N/A</c:v>
                </c:pt>
                <c:pt idx="81">
                  <c:v>#N/A</c:v>
                </c:pt>
                <c:pt idx="82">
                  <c:v>#N/A</c:v>
                </c:pt>
                <c:pt idx="83">
                  <c:v>29.943054964463681</c:v>
                </c:pt>
                <c:pt idx="84">
                  <c:v>15.800208634362042</c:v>
                </c:pt>
                <c:pt idx="85">
                  <c:v>21.155900716677515</c:v>
                </c:pt>
                <c:pt idx="86">
                  <c:v>22.548512741934612</c:v>
                </c:pt>
                <c:pt idx="87">
                  <c:v>19.222799285574474</c:v>
                </c:pt>
                <c:pt idx="88">
                  <c:v>#N/A</c:v>
                </c:pt>
                <c:pt idx="89">
                  <c:v>#N/A</c:v>
                </c:pt>
                <c:pt idx="90">
                  <c:v>10.62678738026969</c:v>
                </c:pt>
                <c:pt idx="91">
                  <c:v>#N/A</c:v>
                </c:pt>
                <c:pt idx="92">
                  <c:v>17.903556533389416</c:v>
                </c:pt>
                <c:pt idx="93">
                  <c:v>21.040121314012712</c:v>
                </c:pt>
                <c:pt idx="94">
                  <c:v>13.291237288630144</c:v>
                </c:pt>
                <c:pt idx="95">
                  <c:v>#N/A</c:v>
                </c:pt>
                <c:pt idx="96">
                  <c:v>34.474587658339097</c:v>
                </c:pt>
                <c:pt idx="97">
                  <c:v>#N/A</c:v>
                </c:pt>
                <c:pt idx="98">
                  <c:v>26.753734089948047</c:v>
                </c:pt>
                <c:pt idx="99">
                  <c:v>25.97886022239916</c:v>
                </c:pt>
                <c:pt idx="100">
                  <c:v>27.588713420659346</c:v>
                </c:pt>
                <c:pt idx="101">
                  <c:v>#N/A</c:v>
                </c:pt>
                <c:pt idx="102">
                  <c:v>44.323918780206576</c:v>
                </c:pt>
                <c:pt idx="103">
                  <c:v>20.614462896995949</c:v>
                </c:pt>
                <c:pt idx="104">
                  <c:v>24.144373271194468</c:v>
                </c:pt>
                <c:pt idx="105">
                  <c:v>27.01436842036804</c:v>
                </c:pt>
                <c:pt idx="106">
                  <c:v>23.143666510915754</c:v>
                </c:pt>
                <c:pt idx="107">
                  <c:v>68.937498086063201</c:v>
                </c:pt>
                <c:pt idx="108">
                  <c:v>#N/A</c:v>
                </c:pt>
                <c:pt idx="109">
                  <c:v>41.42758804142921</c:v>
                </c:pt>
                <c:pt idx="110">
                  <c:v>38.618862924680059</c:v>
                </c:pt>
                <c:pt idx="111">
                  <c:v>84.210110884170206</c:v>
                </c:pt>
                <c:pt idx="112">
                  <c:v>23.831731603762172</c:v>
                </c:pt>
                <c:pt idx="113">
                  <c:v>50.225566865010521</c:v>
                </c:pt>
                <c:pt idx="114">
                  <c:v>#N/A</c:v>
                </c:pt>
                <c:pt idx="115">
                  <c:v>#N/A</c:v>
                </c:pt>
                <c:pt idx="116">
                  <c:v>#N/A</c:v>
                </c:pt>
                <c:pt idx="117">
                  <c:v>#N/A</c:v>
                </c:pt>
                <c:pt idx="118">
                  <c:v>#N/A</c:v>
                </c:pt>
                <c:pt idx="119">
                  <c:v>33.931665195236569</c:v>
                </c:pt>
                <c:pt idx="120">
                  <c:v>#N/A</c:v>
                </c:pt>
                <c:pt idx="121">
                  <c:v>38.93915170648544</c:v>
                </c:pt>
                <c:pt idx="122">
                  <c:v>39.664347642504403</c:v>
                </c:pt>
                <c:pt idx="123">
                  <c:v>35.224476974747994</c:v>
                </c:pt>
                <c:pt idx="124">
                  <c:v>68.565694130945857</c:v>
                </c:pt>
                <c:pt idx="125">
                  <c:v>#N/A</c:v>
                </c:pt>
                <c:pt idx="126">
                  <c:v>36.187012022053473</c:v>
                </c:pt>
                <c:pt idx="127">
                  <c:v>56.173077562672198</c:v>
                </c:pt>
                <c:pt idx="128">
                  <c:v>32.747813078855586</c:v>
                </c:pt>
                <c:pt idx="129">
                  <c:v>43.028216428348799</c:v>
                </c:pt>
                <c:pt idx="130">
                  <c:v>97.096137995721151</c:v>
                </c:pt>
                <c:pt idx="131">
                  <c:v>45.334571289078923</c:v>
                </c:pt>
                <c:pt idx="132">
                  <c:v>#N/A</c:v>
                </c:pt>
                <c:pt idx="133">
                  <c:v>34.178376650383569</c:v>
                </c:pt>
                <c:pt idx="134">
                  <c:v>60.980941647616383</c:v>
                </c:pt>
                <c:pt idx="135">
                  <c:v>200.73736367045223</c:v>
                </c:pt>
                <c:pt idx="136">
                  <c:v>84.932842950099371</c:v>
                </c:pt>
                <c:pt idx="137">
                  <c:v>84.438673427208201</c:v>
                </c:pt>
                <c:pt idx="138">
                  <c:v>32.840826382361932</c:v>
                </c:pt>
                <c:pt idx="139">
                  <c:v>101.78881163033584</c:v>
                </c:pt>
                <c:pt idx="140">
                  <c:v>58.479711343949127</c:v>
                </c:pt>
                <c:pt idx="141">
                  <c:v>90.276241135169599</c:v>
                </c:pt>
                <c:pt idx="142">
                  <c:v>25.911215076203696</c:v>
                </c:pt>
                <c:pt idx="143">
                  <c:v>#N/A</c:v>
                </c:pt>
                <c:pt idx="144">
                  <c:v>#N/A</c:v>
                </c:pt>
                <c:pt idx="145">
                  <c:v>74.028398034481413</c:v>
                </c:pt>
                <c:pt idx="146">
                  <c:v>34.669980647752155</c:v>
                </c:pt>
                <c:pt idx="147">
                  <c:v>55.481652602386433</c:v>
                </c:pt>
                <c:pt idx="148">
                  <c:v>52.775198332195863</c:v>
                </c:pt>
                <c:pt idx="149">
                  <c:v>#N/A</c:v>
                </c:pt>
                <c:pt idx="150">
                  <c:v>#N/A</c:v>
                </c:pt>
                <c:pt idx="151">
                  <c:v>83.587142505611297</c:v>
                </c:pt>
                <c:pt idx="152">
                  <c:v>113.05370044283731</c:v>
                </c:pt>
                <c:pt idx="153">
                  <c:v>42.443248422749505</c:v>
                </c:pt>
                <c:pt idx="154">
                  <c:v>60.443017057715331</c:v>
                </c:pt>
                <c:pt idx="155">
                  <c:v>67.929141369700943</c:v>
                </c:pt>
                <c:pt idx="156">
                  <c:v>110.52061785527334</c:v>
                </c:pt>
                <c:pt idx="157">
                  <c:v>196.8450074104928</c:v>
                </c:pt>
                <c:pt idx="158">
                  <c:v>46.95949502993885</c:v>
                </c:pt>
                <c:pt idx="159">
                  <c:v>210.67786177130358</c:v>
                </c:pt>
                <c:pt idx="160">
                  <c:v>114.14701561184185</c:v>
                </c:pt>
                <c:pt idx="161">
                  <c:v>71.017234191372836</c:v>
                </c:pt>
                <c:pt idx="162">
                  <c:v>75.78337139940696</c:v>
                </c:pt>
                <c:pt idx="163">
                  <c:v>39.334313839727784</c:v>
                </c:pt>
                <c:pt idx="164">
                  <c:v>#N/A</c:v>
                </c:pt>
                <c:pt idx="165">
                  <c:v>40.278776984956451</c:v>
                </c:pt>
                <c:pt idx="166">
                  <c:v>25.086279535642198</c:v>
                </c:pt>
                <c:pt idx="167">
                  <c:v>80.33243995636029</c:v>
                </c:pt>
                <c:pt idx="168">
                  <c:v>#N/A</c:v>
                </c:pt>
                <c:pt idx="169">
                  <c:v>#N/A</c:v>
                </c:pt>
                <c:pt idx="170">
                  <c:v>#N/A</c:v>
                </c:pt>
                <c:pt idx="171">
                  <c:v>#N/A</c:v>
                </c:pt>
                <c:pt idx="172">
                  <c:v>#N/A</c:v>
                </c:pt>
                <c:pt idx="173">
                  <c:v>#N/A</c:v>
                </c:pt>
                <c:pt idx="174">
                  <c:v>#N/A</c:v>
                </c:pt>
                <c:pt idx="175">
                  <c:v>#N/A</c:v>
                </c:pt>
                <c:pt idx="176">
                  <c:v>#N/A</c:v>
                </c:pt>
                <c:pt idx="177">
                  <c:v>#N/A</c:v>
                </c:pt>
                <c:pt idx="178">
                  <c:v>34.608589307700854</c:v>
                </c:pt>
                <c:pt idx="179">
                  <c:v>#N/A</c:v>
                </c:pt>
                <c:pt idx="180">
                  <c:v>26.012979935484839</c:v>
                </c:pt>
                <c:pt idx="181">
                  <c:v>#N/A</c:v>
                </c:pt>
                <c:pt idx="182">
                  <c:v>#N/A</c:v>
                </c:pt>
                <c:pt idx="183">
                  <c:v>#N/A</c:v>
                </c:pt>
                <c:pt idx="184">
                  <c:v>#N/A</c:v>
                </c:pt>
                <c:pt idx="185">
                  <c:v>#N/A</c:v>
                </c:pt>
                <c:pt idx="186">
                  <c:v>#N/A</c:v>
                </c:pt>
                <c:pt idx="187">
                  <c:v>4.8999882038794258</c:v>
                </c:pt>
                <c:pt idx="188">
                  <c:v>#N/A</c:v>
                </c:pt>
              </c:numCache>
            </c:numRef>
          </c:xVal>
          <c:yVal>
            <c:numRef>
              <c:f>'2017'!$D$2:$D$190</c:f>
              <c:numCache>
                <c:formatCode>_-* #,##0_-;\-* #,##0_-;_-* "-"??_-;_-@_-</c:formatCode>
                <c:ptCount val="189"/>
                <c:pt idx="0">
                  <c:v>15079.158389608599</c:v>
                </c:pt>
                <c:pt idx="1">
                  <c:v>18770.144072590301</c:v>
                </c:pt>
                <c:pt idx="2">
                  <c:v>18922.623397316798</c:v>
                </c:pt>
                <c:pt idx="3">
                  <c:v>20055.8016155109</c:v>
                </c:pt>
                <c:pt idx="4">
                  <c:v>22685.230836343799</c:v>
                </c:pt>
                <c:pt idx="5">
                  <c:v>22962.352260914999</c:v>
                </c:pt>
                <c:pt idx="6">
                  <c:v>25224.470747297699</c:v>
                </c:pt>
                <c:pt idx="7">
                  <c:v>26204.5179287875</c:v>
                </c:pt>
                <c:pt idx="8">
                  <c:v>26502.925548927898</c:v>
                </c:pt>
                <c:pt idx="9">
                  <c:v>27885.438926804902</c:v>
                </c:pt>
                <c:pt idx="10">
                  <c:v>28344.307491998301</c:v>
                </c:pt>
                <c:pt idx="11">
                  <c:v>28358.603882795502</c:v>
                </c:pt>
                <c:pt idx="12">
                  <c:v>28614.406154434801</c:v>
                </c:pt>
                <c:pt idx="13">
                  <c:v>28933.036617203099</c:v>
                </c:pt>
                <c:pt idx="14">
                  <c:v>29145.5579487256</c:v>
                </c:pt>
                <c:pt idx="15">
                  <c:v>32309.4502532388</c:v>
                </c:pt>
                <c:pt idx="16">
                  <c:v>32560.8491262397</c:v>
                </c:pt>
                <c:pt idx="17">
                  <c:v>33018.314344498001</c:v>
                </c:pt>
                <c:pt idx="18">
                  <c:v>35987.709045834097</c:v>
                </c:pt>
                <c:pt idx="19">
                  <c:v>36615.736216496203</c:v>
                </c:pt>
                <c:pt idx="20">
                  <c:v>37831.635360524502</c:v>
                </c:pt>
                <c:pt idx="21">
                  <c:v>38573.059967490401</c:v>
                </c:pt>
                <c:pt idx="22">
                  <c:v>39331.644592448902</c:v>
                </c:pt>
                <c:pt idx="23">
                  <c:v>39566.372552306602</c:v>
                </c:pt>
                <c:pt idx="24">
                  <c:v>42013.204353241497</c:v>
                </c:pt>
                <c:pt idx="25">
                  <c:v>42315.335781165901</c:v>
                </c:pt>
                <c:pt idx="26">
                  <c:v>44966.495440056002</c:v>
                </c:pt>
                <c:pt idx="27">
                  <c:v>45426.739014337603</c:v>
                </c:pt>
                <c:pt idx="28">
                  <c:v>45850.930158092902</c:v>
                </c:pt>
                <c:pt idx="29">
                  <c:v>47490.909797918197</c:v>
                </c:pt>
                <c:pt idx="30">
                  <c:v>47575.818054731899</c:v>
                </c:pt>
                <c:pt idx="31">
                  <c:v>48044.120480536098</c:v>
                </c:pt>
                <c:pt idx="32">
                  <c:v>48068.856026805697</c:v>
                </c:pt>
                <c:pt idx="33">
                  <c:v>51319.365717549903</c:v>
                </c:pt>
                <c:pt idx="34">
                  <c:v>53591.279295986198</c:v>
                </c:pt>
                <c:pt idx="35">
                  <c:v>54151.552696171602</c:v>
                </c:pt>
                <c:pt idx="36">
                  <c:v>54368.2854934805</c:v>
                </c:pt>
                <c:pt idx="37">
                  <c:v>54377.500198640097</c:v>
                </c:pt>
                <c:pt idx="38">
                  <c:v>55765.189100435397</c:v>
                </c:pt>
                <c:pt idx="39">
                  <c:v>56234.840756811798</c:v>
                </c:pt>
                <c:pt idx="40">
                  <c:v>59255.425288127903</c:v>
                </c:pt>
                <c:pt idx="41">
                  <c:v>61018.951984814601</c:v>
                </c:pt>
                <c:pt idx="42">
                  <c:v>62042.694541143399</c:v>
                </c:pt>
                <c:pt idx="43">
                  <c:v>65732.495483284001</c:v>
                </c:pt>
                <c:pt idx="44">
                  <c:v>67667.529856029505</c:v>
                </c:pt>
                <c:pt idx="45">
                  <c:v>67888.131450773901</c:v>
                </c:pt>
                <c:pt idx="46">
                  <c:v>72746.023961678104</c:v>
                </c:pt>
                <c:pt idx="47">
                  <c:v>87735.756294482504</c:v>
                </c:pt>
                <c:pt idx="48">
                  <c:v>94819.578440532598</c:v>
                </c:pt>
                <c:pt idx="49">
                  <c:v>#N/A</c:v>
                </c:pt>
                <c:pt idx="50">
                  <c:v>#N/A</c:v>
                </c:pt>
                <c:pt idx="51">
                  <c:v>#N/A</c:v>
                </c:pt>
                <c:pt idx="52">
                  <c:v>772.40129014885201</c:v>
                </c:pt>
                <c:pt idx="53">
                  <c:v>959.30904544972805</c:v>
                </c:pt>
                <c:pt idx="54">
                  <c:v>1012.2855962202</c:v>
                </c:pt>
                <c:pt idx="55">
                  <c:v>1142.76921218794</c:v>
                </c:pt>
                <c:pt idx="56">
                  <c:v>1245.4283244391099</c:v>
                </c:pt>
                <c:pt idx="57">
                  <c:v>1375.9143445444799</c:v>
                </c:pt>
                <c:pt idx="58">
                  <c:v>1518.0974430306901</c:v>
                </c:pt>
                <c:pt idx="59">
                  <c:v>1541.1714103638301</c:v>
                </c:pt>
                <c:pt idx="60">
                  <c:v>1566.2598201906001</c:v>
                </c:pt>
                <c:pt idx="61">
                  <c:v>1594.3080379405101</c:v>
                </c:pt>
                <c:pt idx="62">
                  <c:v>1774.91567102366</c:v>
                </c:pt>
                <c:pt idx="63">
                  <c:v>1909.3653852367199</c:v>
                </c:pt>
                <c:pt idx="64">
                  <c:v>1929.16684635154</c:v>
                </c:pt>
                <c:pt idx="65">
                  <c:v>1976.75167439707</c:v>
                </c:pt>
                <c:pt idx="66">
                  <c:v>2009.55589504922</c:v>
                </c:pt>
                <c:pt idx="67">
                  <c:v>2026.0383894458901</c:v>
                </c:pt>
                <c:pt idx="68">
                  <c:v>2175.0297919772001</c:v>
                </c:pt>
                <c:pt idx="69">
                  <c:v>2229.6579784924102</c:v>
                </c:pt>
                <c:pt idx="70">
                  <c:v>2408.65797175226</c:v>
                </c:pt>
                <c:pt idx="71">
                  <c:v>2758.7780835727299</c:v>
                </c:pt>
                <c:pt idx="72">
                  <c:v>3010.89962119751</c:v>
                </c:pt>
                <c:pt idx="73">
                  <c:v>3048.9986870013499</c:v>
                </c:pt>
                <c:pt idx="74">
                  <c:v>3114.2986473926399</c:v>
                </c:pt>
                <c:pt idx="75">
                  <c:v>3135.22437558713</c:v>
                </c:pt>
                <c:pt idx="76">
                  <c:v>3614.1033142374399</c:v>
                </c:pt>
                <c:pt idx="77">
                  <c:v>#N/A</c:v>
                </c:pt>
                <c:pt idx="78">
                  <c:v>#N/A</c:v>
                </c:pt>
                <c:pt idx="79">
                  <c:v>#N/A</c:v>
                </c:pt>
                <c:pt idx="80">
                  <c:v>2225.0188356572799</c:v>
                </c:pt>
                <c:pt idx="81">
                  <c:v>3082.56382893108</c:v>
                </c:pt>
                <c:pt idx="82">
                  <c:v>3150.3822882828299</c:v>
                </c:pt>
                <c:pt idx="83">
                  <c:v>3330.7846561391202</c:v>
                </c:pt>
                <c:pt idx="84">
                  <c:v>3487.3806612856702</c:v>
                </c:pt>
                <c:pt idx="85">
                  <c:v>3684.4594374127701</c:v>
                </c:pt>
                <c:pt idx="86">
                  <c:v>3968.9073552826899</c:v>
                </c:pt>
                <c:pt idx="87">
                  <c:v>4203.8277379556002</c:v>
                </c:pt>
                <c:pt idx="88">
                  <c:v>4267.4432191010901</c:v>
                </c:pt>
                <c:pt idx="89">
                  <c:v>4287.0985734634196</c:v>
                </c:pt>
                <c:pt idx="90">
                  <c:v>4339.8928353036799</c:v>
                </c:pt>
                <c:pt idx="91">
                  <c:v>4488.9538177416398</c:v>
                </c:pt>
                <c:pt idx="92">
                  <c:v>4604.9917797797398</c:v>
                </c:pt>
                <c:pt idx="93">
                  <c:v>4821.1118237709497</c:v>
                </c:pt>
                <c:pt idx="94">
                  <c:v>4863.9750302801604</c:v>
                </c:pt>
                <c:pt idx="95">
                  <c:v>5004.5778470916302</c:v>
                </c:pt>
                <c:pt idx="96">
                  <c:v>5031.6022839882999</c:v>
                </c:pt>
                <c:pt idx="97">
                  <c:v>5103.07203990783</c:v>
                </c:pt>
                <c:pt idx="98">
                  <c:v>5221.6978700934696</c:v>
                </c:pt>
                <c:pt idx="99">
                  <c:v>5845.3286677514297</c:v>
                </c:pt>
                <c:pt idx="100">
                  <c:v>6119.1305319729399</c:v>
                </c:pt>
                <c:pt idx="101">
                  <c:v>6414.0230069782701</c:v>
                </c:pt>
                <c:pt idx="102">
                  <c:v>6652.2310193200601</c:v>
                </c:pt>
                <c:pt idx="103">
                  <c:v>6861.5805710022896</c:v>
                </c:pt>
                <c:pt idx="104">
                  <c:v>7170.8223689348097</c:v>
                </c:pt>
                <c:pt idx="105">
                  <c:v>7984.4266552281797</c:v>
                </c:pt>
                <c:pt idx="106">
                  <c:v>9016.7327874262792</c:v>
                </c:pt>
                <c:pt idx="107">
                  <c:v>9719.1164283525504</c:v>
                </c:pt>
                <c:pt idx="108">
                  <c:v>10174.6413713744</c:v>
                </c:pt>
                <c:pt idx="109">
                  <c:v>10268.514025037701</c:v>
                </c:pt>
                <c:pt idx="110">
                  <c:v>10589.3298306833</c:v>
                </c:pt>
                <c:pt idx="111">
                  <c:v>12144.0137046524</c:v>
                </c:pt>
                <c:pt idx="112">
                  <c:v>12250.9454769153</c:v>
                </c:pt>
                <c:pt idx="113">
                  <c:v>12923.9815273272</c:v>
                </c:pt>
                <c:pt idx="114">
                  <c:v>#N/A</c:v>
                </c:pt>
                <c:pt idx="115">
                  <c:v>4857.3346294279299</c:v>
                </c:pt>
                <c:pt idx="116">
                  <c:v>6287.6986718854096</c:v>
                </c:pt>
                <c:pt idx="117">
                  <c:v>6421.1617716033597</c:v>
                </c:pt>
                <c:pt idx="118">
                  <c:v>6507.2621150956202</c:v>
                </c:pt>
                <c:pt idx="119">
                  <c:v>8143.0189911153302</c:v>
                </c:pt>
                <c:pt idx="120">
                  <c:v>8779.9184960213406</c:v>
                </c:pt>
                <c:pt idx="121">
                  <c:v>9315.1891013321692</c:v>
                </c:pt>
                <c:pt idx="122">
                  <c:v>9791.2884416849593</c:v>
                </c:pt>
                <c:pt idx="123">
                  <c:v>9866.1956991722</c:v>
                </c:pt>
                <c:pt idx="124">
                  <c:v>10890.966191674301</c:v>
                </c:pt>
                <c:pt idx="125">
                  <c:v>11051.7754569074</c:v>
                </c:pt>
                <c:pt idx="126">
                  <c:v>11359.6815844761</c:v>
                </c:pt>
                <c:pt idx="127">
                  <c:v>11371.7015710862</c:v>
                </c:pt>
                <c:pt idx="128">
                  <c:v>11931.129692488401</c:v>
                </c:pt>
                <c:pt idx="129">
                  <c:v>12204.526061583399</c:v>
                </c:pt>
                <c:pt idx="130">
                  <c:v>12322.436997000001</c:v>
                </c:pt>
                <c:pt idx="131">
                  <c:v>12543.190163105601</c:v>
                </c:pt>
                <c:pt idx="132">
                  <c:v>12610.809801661801</c:v>
                </c:pt>
                <c:pt idx="133">
                  <c:v>13071.0954418489</c:v>
                </c:pt>
                <c:pt idx="134">
                  <c:v>13513.397268115399</c:v>
                </c:pt>
                <c:pt idx="135">
                  <c:v>13615.4910306535</c:v>
                </c:pt>
                <c:pt idx="136">
                  <c:v>13686.020447995699</c:v>
                </c:pt>
                <c:pt idx="137">
                  <c:v>13738.524682704799</c:v>
                </c:pt>
                <c:pt idx="138">
                  <c:v>14054.877034270499</c:v>
                </c:pt>
                <c:pt idx="139">
                  <c:v>14058.1201530417</c:v>
                </c:pt>
                <c:pt idx="140">
                  <c:v>14248.310615881201</c:v>
                </c:pt>
                <c:pt idx="141">
                  <c:v>14333.133278667599</c:v>
                </c:pt>
                <c:pt idx="142">
                  <c:v>14335.5736602169</c:v>
                </c:pt>
                <c:pt idx="143">
                  <c:v>14711.9213439498</c:v>
                </c:pt>
                <c:pt idx="144">
                  <c:v>14913.8821196474</c:v>
                </c:pt>
                <c:pt idx="145">
                  <c:v>15449.886268067799</c:v>
                </c:pt>
                <c:pt idx="146">
                  <c:v>15941.6818911597</c:v>
                </c:pt>
                <c:pt idx="147">
                  <c:v>15942.2398677852</c:v>
                </c:pt>
                <c:pt idx="148">
                  <c:v>15981.344644602899</c:v>
                </c:pt>
                <c:pt idx="149">
                  <c:v>16564.422965451398</c:v>
                </c:pt>
                <c:pt idx="150">
                  <c:v>16604.359305833299</c:v>
                </c:pt>
                <c:pt idx="151">
                  <c:v>16640.063633935701</c:v>
                </c:pt>
                <c:pt idx="152">
                  <c:v>17584.766223036</c:v>
                </c:pt>
                <c:pt idx="153">
                  <c:v>18160.745522203099</c:v>
                </c:pt>
                <c:pt idx="154">
                  <c:v>19300.206337785399</c:v>
                </c:pt>
                <c:pt idx="155">
                  <c:v>20034.724610692199</c:v>
                </c:pt>
                <c:pt idx="156">
                  <c:v>20852.603414630401</c:v>
                </c:pt>
                <c:pt idx="157">
                  <c:v>22157.871103308698</c:v>
                </c:pt>
                <c:pt idx="158">
                  <c:v>23536.2478066738</c:v>
                </c:pt>
                <c:pt idx="159">
                  <c:v>25311.2256039731</c:v>
                </c:pt>
                <c:pt idx="160">
                  <c:v>25897.283372138601</c:v>
                </c:pt>
                <c:pt idx="161">
                  <c:v>26805.5151541062</c:v>
                </c:pt>
                <c:pt idx="162">
                  <c:v>27570.7839660301</c:v>
                </c:pt>
                <c:pt idx="163">
                  <c:v>#N/A</c:v>
                </c:pt>
                <c:pt idx="164">
                  <c:v>3126.30386392938</c:v>
                </c:pt>
                <c:pt idx="165">
                  <c:v>10799.5824289783</c:v>
                </c:pt>
                <c:pt idx="166">
                  <c:v>41168.196038061498</c:v>
                </c:pt>
                <c:pt idx="167">
                  <c:v>62449.737735296701</c:v>
                </c:pt>
                <c:pt idx="168">
                  <c:v>#N/A</c:v>
                </c:pt>
                <c:pt idx="169">
                  <c:v>#N/A</c:v>
                </c:pt>
                <c:pt idx="170">
                  <c:v>#N/A</c:v>
                </c:pt>
                <c:pt idx="171">
                  <c:v>#N/A</c:v>
                </c:pt>
                <c:pt idx="172">
                  <c:v>#N/A</c:v>
                </c:pt>
                <c:pt idx="173">
                  <c:v>#N/A</c:v>
                </c:pt>
                <c:pt idx="174">
                  <c:v>#N/A</c:v>
                </c:pt>
                <c:pt idx="175">
                  <c:v>#N/A</c:v>
                </c:pt>
                <c:pt idx="176">
                  <c:v>#N/A</c:v>
                </c:pt>
                <c:pt idx="177">
                  <c:v>#N/A</c:v>
                </c:pt>
                <c:pt idx="178">
                  <c:v>#N/A</c:v>
                </c:pt>
                <c:pt idx="179">
                  <c:v>#N/A</c:v>
                </c:pt>
                <c:pt idx="180">
                  <c:v>#N/A</c:v>
                </c:pt>
                <c:pt idx="181">
                  <c:v>#N/A</c:v>
                </c:pt>
                <c:pt idx="182">
                  <c:v>#N/A</c:v>
                </c:pt>
                <c:pt idx="183">
                  <c:v>#N/A</c:v>
                </c:pt>
                <c:pt idx="184">
                  <c:v>#N/A</c:v>
                </c:pt>
                <c:pt idx="185">
                  <c:v>#N/A</c:v>
                </c:pt>
                <c:pt idx="186">
                  <c:v>#N/A</c:v>
                </c:pt>
                <c:pt idx="187">
                  <c:v>#N/A</c:v>
                </c:pt>
                <c:pt idx="188">
                  <c:v>#N/A</c:v>
                </c:pt>
              </c:numCache>
            </c:numRef>
          </c:yVal>
          <c:bubbleSize>
            <c:numRef>
              <c:f>'2017'!$C$2:$C$190</c:f>
              <c:numCache>
                <c:formatCode>_-* #,##0_-;\-* #,##0_-;_-* "-"??_-;_-@_-</c:formatCode>
                <c:ptCount val="189"/>
                <c:pt idx="0">
                  <c:v>286.23200000000003</c:v>
                </c:pt>
                <c:pt idx="1">
                  <c:v>17.808</c:v>
                </c:pt>
                <c:pt idx="2">
                  <c:v>95.426000000000002</c:v>
                </c:pt>
                <c:pt idx="3">
                  <c:v>3436.6410000000001</c:v>
                </c:pt>
                <c:pt idx="4">
                  <c:v>18470.438999999998</c:v>
                </c:pt>
                <c:pt idx="5">
                  <c:v>43937.14</c:v>
                </c:pt>
                <c:pt idx="6">
                  <c:v>96.418000000000006</c:v>
                </c:pt>
                <c:pt idx="7">
                  <c:v>4182.857</c:v>
                </c:pt>
                <c:pt idx="8">
                  <c:v>1384.059</c:v>
                </c:pt>
                <c:pt idx="9">
                  <c:v>4665.9279999999999</c:v>
                </c:pt>
                <c:pt idx="10">
                  <c:v>9729.8230000000003</c:v>
                </c:pt>
                <c:pt idx="11">
                  <c:v>1951.097</c:v>
                </c:pt>
                <c:pt idx="12">
                  <c:v>4106.7690000000002</c:v>
                </c:pt>
                <c:pt idx="13">
                  <c:v>37953.18</c:v>
                </c:pt>
                <c:pt idx="14">
                  <c:v>10569.45</c:v>
                </c:pt>
                <c:pt idx="15">
                  <c:v>10288.527</c:v>
                </c:pt>
                <c:pt idx="16">
                  <c:v>2845.4140000000002</c:v>
                </c:pt>
                <c:pt idx="17">
                  <c:v>1319.39</c:v>
                </c:pt>
                <c:pt idx="18">
                  <c:v>2076.3939999999998</c:v>
                </c:pt>
                <c:pt idx="19">
                  <c:v>1179.6780000000001</c:v>
                </c:pt>
                <c:pt idx="20">
                  <c:v>437.93299999999999</c:v>
                </c:pt>
                <c:pt idx="21">
                  <c:v>8243.848</c:v>
                </c:pt>
                <c:pt idx="22">
                  <c:v>4702.0339999999997</c:v>
                </c:pt>
                <c:pt idx="23">
                  <c:v>46647.428</c:v>
                </c:pt>
                <c:pt idx="24">
                  <c:v>60673.701000000001</c:v>
                </c:pt>
                <c:pt idx="25">
                  <c:v>127502.72500000001</c:v>
                </c:pt>
                <c:pt idx="26">
                  <c:v>1494.076</c:v>
                </c:pt>
                <c:pt idx="27">
                  <c:v>66727.460999999996</c:v>
                </c:pt>
                <c:pt idx="28">
                  <c:v>64842.508999999998</c:v>
                </c:pt>
                <c:pt idx="29">
                  <c:v>5511.3710000000001</c:v>
                </c:pt>
                <c:pt idx="30">
                  <c:v>24584.62</c:v>
                </c:pt>
                <c:pt idx="31">
                  <c:v>33101.178999999996</c:v>
                </c:pt>
                <c:pt idx="32">
                  <c:v>36732.095000000001</c:v>
                </c:pt>
                <c:pt idx="33">
                  <c:v>11419.748</c:v>
                </c:pt>
                <c:pt idx="34">
                  <c:v>9904.8960000000006</c:v>
                </c:pt>
                <c:pt idx="35">
                  <c:v>8819.9009999999998</c:v>
                </c:pt>
                <c:pt idx="36">
                  <c:v>82658.409</c:v>
                </c:pt>
                <c:pt idx="37">
                  <c:v>334.39299999999997</c:v>
                </c:pt>
                <c:pt idx="38">
                  <c:v>17021.347000000002</c:v>
                </c:pt>
                <c:pt idx="39">
                  <c:v>5732.2740000000003</c:v>
                </c:pt>
                <c:pt idx="40">
                  <c:v>4056.0990000000002</c:v>
                </c:pt>
                <c:pt idx="41">
                  <c:v>325084.75599999999</c:v>
                </c:pt>
                <c:pt idx="42">
                  <c:v>4753.2790000000005</c:v>
                </c:pt>
                <c:pt idx="43">
                  <c:v>5296.326</c:v>
                </c:pt>
                <c:pt idx="44">
                  <c:v>9487.2029999999995</c:v>
                </c:pt>
                <c:pt idx="45">
                  <c:v>8455.8040000000001</c:v>
                </c:pt>
                <c:pt idx="46">
                  <c:v>591.91</c:v>
                </c:pt>
                <c:pt idx="47">
                  <c:v>5708.0410000000002</c:v>
                </c:pt>
                <c:pt idx="48">
                  <c:v>2724.7280000000001</c:v>
                </c:pt>
                <c:pt idx="49">
                  <c:v>37.799999999999997</c:v>
                </c:pt>
                <c:pt idx="50">
                  <c:v>77.001000000000005</c:v>
                </c:pt>
                <c:pt idx="51">
                  <c:v>424.47300000000001</c:v>
                </c:pt>
                <c:pt idx="52">
                  <c:v>10827.019</c:v>
                </c:pt>
                <c:pt idx="53">
                  <c:v>4596.0230000000001</c:v>
                </c:pt>
                <c:pt idx="54">
                  <c:v>17670.196</c:v>
                </c:pt>
                <c:pt idx="55">
                  <c:v>21602.382000000001</c:v>
                </c:pt>
                <c:pt idx="56">
                  <c:v>28649.018</c:v>
                </c:pt>
                <c:pt idx="57">
                  <c:v>4702.2259999999997</c:v>
                </c:pt>
                <c:pt idx="58">
                  <c:v>7698.4740000000002</c:v>
                </c:pt>
                <c:pt idx="59">
                  <c:v>25570.511999999999</c:v>
                </c:pt>
                <c:pt idx="60">
                  <c:v>15016.753000000001</c:v>
                </c:pt>
                <c:pt idx="61">
                  <c:v>7488.4229999999998</c:v>
                </c:pt>
                <c:pt idx="62">
                  <c:v>10982.366</c:v>
                </c:pt>
                <c:pt idx="63">
                  <c:v>11980.960999999999</c:v>
                </c:pt>
                <c:pt idx="64">
                  <c:v>1828.145</c:v>
                </c:pt>
                <c:pt idx="65">
                  <c:v>19193.234</c:v>
                </c:pt>
                <c:pt idx="66">
                  <c:v>106399.924</c:v>
                </c:pt>
                <c:pt idx="67">
                  <c:v>41166.588000000003</c:v>
                </c:pt>
                <c:pt idx="68">
                  <c:v>18512.43</c:v>
                </c:pt>
                <c:pt idx="69">
                  <c:v>36296.112999999998</c:v>
                </c:pt>
                <c:pt idx="70">
                  <c:v>12067.519</c:v>
                </c:pt>
                <c:pt idx="71">
                  <c:v>14236.594999999999</c:v>
                </c:pt>
                <c:pt idx="72">
                  <c:v>11175.198</c:v>
                </c:pt>
                <c:pt idx="73">
                  <c:v>813.89200000000005</c:v>
                </c:pt>
                <c:pt idx="74">
                  <c:v>15419.355</c:v>
                </c:pt>
                <c:pt idx="75">
                  <c:v>27632.681</c:v>
                </c:pt>
                <c:pt idx="76">
                  <c:v>8880.268</c:v>
                </c:pt>
                <c:pt idx="77">
                  <c:v>17095.678</c:v>
                </c:pt>
                <c:pt idx="78">
                  <c:v>3412.893</c:v>
                </c:pt>
                <c:pt idx="79">
                  <c:v>10910.763000000001</c:v>
                </c:pt>
                <c:pt idx="80">
                  <c:v>636.03899999999999</c:v>
                </c:pt>
                <c:pt idx="81">
                  <c:v>285.51</c:v>
                </c:pt>
                <c:pt idx="82">
                  <c:v>2091.5340000000001</c:v>
                </c:pt>
                <c:pt idx="83">
                  <c:v>16853.598999999998</c:v>
                </c:pt>
                <c:pt idx="84">
                  <c:v>24566.073</c:v>
                </c:pt>
                <c:pt idx="85">
                  <c:v>16009.409</c:v>
                </c:pt>
                <c:pt idx="86">
                  <c:v>50221.142</c:v>
                </c:pt>
                <c:pt idx="87">
                  <c:v>40813.396999999997</c:v>
                </c:pt>
                <c:pt idx="88">
                  <c:v>8438.0360000000001</c:v>
                </c:pt>
                <c:pt idx="89">
                  <c:v>114.158</c:v>
                </c:pt>
                <c:pt idx="90">
                  <c:v>159685.424</c:v>
                </c:pt>
                <c:pt idx="91">
                  <c:v>1243.258</c:v>
                </c:pt>
                <c:pt idx="92">
                  <c:v>53382.523000000001</c:v>
                </c:pt>
                <c:pt idx="93">
                  <c:v>207906.209</c:v>
                </c:pt>
                <c:pt idx="94">
                  <c:v>29121.465</c:v>
                </c:pt>
                <c:pt idx="95">
                  <c:v>4282.57</c:v>
                </c:pt>
                <c:pt idx="96">
                  <c:v>190873.24400000001</c:v>
                </c:pt>
                <c:pt idx="97">
                  <c:v>944.09900000000005</c:v>
                </c:pt>
                <c:pt idx="98">
                  <c:v>9429.0130000000008</c:v>
                </c:pt>
                <c:pt idx="99">
                  <c:v>6384.8459999999995</c:v>
                </c:pt>
                <c:pt idx="100">
                  <c:v>1338676.7849999999</c:v>
                </c:pt>
                <c:pt idx="101">
                  <c:v>537.49800000000005</c:v>
                </c:pt>
                <c:pt idx="102">
                  <c:v>31959.785</c:v>
                </c:pt>
                <c:pt idx="103">
                  <c:v>29816.766</c:v>
                </c:pt>
                <c:pt idx="104">
                  <c:v>35581.254999999997</c:v>
                </c:pt>
                <c:pt idx="105">
                  <c:v>6388.1260000000002</c:v>
                </c:pt>
                <c:pt idx="106">
                  <c:v>105172.925</c:v>
                </c:pt>
                <c:pt idx="107">
                  <c:v>3113.7860000000001</c:v>
                </c:pt>
                <c:pt idx="108">
                  <c:v>745.56299999999999</c:v>
                </c:pt>
                <c:pt idx="109">
                  <c:v>11433.442999999999</c:v>
                </c:pt>
                <c:pt idx="110">
                  <c:v>264650.96299999999</c:v>
                </c:pt>
                <c:pt idx="111">
                  <c:v>44487.709000000003</c:v>
                </c:pt>
                <c:pt idx="112">
                  <c:v>21128.031999999999</c:v>
                </c:pt>
                <c:pt idx="113">
                  <c:v>4008.7159999999999</c:v>
                </c:pt>
                <c:pt idx="114">
                  <c:v>#N/A</c:v>
                </c:pt>
                <c:pt idx="115">
                  <c:v>58.058</c:v>
                </c:pt>
                <c:pt idx="116">
                  <c:v>195.352</c:v>
                </c:pt>
                <c:pt idx="117">
                  <c:v>101.998</c:v>
                </c:pt>
                <c:pt idx="118">
                  <c:v>375.76900000000001</c:v>
                </c:pt>
                <c:pt idx="119">
                  <c:v>16914.97</c:v>
                </c:pt>
                <c:pt idx="120">
                  <c:v>775.22199999999998</c:v>
                </c:pt>
                <c:pt idx="121">
                  <c:v>2920.848</c:v>
                </c:pt>
                <c:pt idx="122">
                  <c:v>9785.8430000000008</c:v>
                </c:pt>
                <c:pt idx="123">
                  <c:v>2402.6329999999998</c:v>
                </c:pt>
                <c:pt idx="124">
                  <c:v>37552.781000000003</c:v>
                </c:pt>
                <c:pt idx="125">
                  <c:v>71.457999999999998</c:v>
                </c:pt>
                <c:pt idx="126">
                  <c:v>16785.361000000001</c:v>
                </c:pt>
                <c:pt idx="127">
                  <c:v>41389.188999999998</c:v>
                </c:pt>
                <c:pt idx="128">
                  <c:v>31444.297999999999</c:v>
                </c:pt>
                <c:pt idx="129">
                  <c:v>6867.0609999999997</c:v>
                </c:pt>
                <c:pt idx="130">
                  <c:v>57009.756000000001</c:v>
                </c:pt>
                <c:pt idx="131">
                  <c:v>2944.7910000000002</c:v>
                </c:pt>
                <c:pt idx="132">
                  <c:v>877.45899999999995</c:v>
                </c:pt>
                <c:pt idx="133">
                  <c:v>2884.1689999999999</c:v>
                </c:pt>
                <c:pt idx="134">
                  <c:v>9845.32</c:v>
                </c:pt>
                <c:pt idx="135">
                  <c:v>5757.6670000000004</c:v>
                </c:pt>
                <c:pt idx="136">
                  <c:v>6580.7240000000002</c:v>
                </c:pt>
                <c:pt idx="137">
                  <c:v>3351.5250000000001</c:v>
                </c:pt>
                <c:pt idx="138">
                  <c:v>48909.839</c:v>
                </c:pt>
                <c:pt idx="139">
                  <c:v>2064.8229999999999</c:v>
                </c:pt>
                <c:pt idx="140">
                  <c:v>207833.823</c:v>
                </c:pt>
                <c:pt idx="141">
                  <c:v>1421021.791</c:v>
                </c:pt>
                <c:pt idx="142">
                  <c:v>570.49599999999998</c:v>
                </c:pt>
                <c:pt idx="143">
                  <c:v>110.874</c:v>
                </c:pt>
                <c:pt idx="144">
                  <c:v>2081.9960000000001</c:v>
                </c:pt>
                <c:pt idx="145">
                  <c:v>8829.6280000000006</c:v>
                </c:pt>
                <c:pt idx="146">
                  <c:v>10513.103999999999</c:v>
                </c:pt>
                <c:pt idx="147">
                  <c:v>6819.3729999999996</c:v>
                </c:pt>
                <c:pt idx="148">
                  <c:v>2205.08</c:v>
                </c:pt>
                <c:pt idx="149">
                  <c:v>496.40199999999999</c:v>
                </c:pt>
                <c:pt idx="150">
                  <c:v>1262.002</c:v>
                </c:pt>
                <c:pt idx="151">
                  <c:v>69209.81</c:v>
                </c:pt>
                <c:pt idx="152">
                  <c:v>9450.2309999999998</c:v>
                </c:pt>
                <c:pt idx="153">
                  <c:v>4949.9539999999997</c:v>
                </c:pt>
                <c:pt idx="154">
                  <c:v>124777.32399999999</c:v>
                </c:pt>
                <c:pt idx="155">
                  <c:v>627.56299999999999</c:v>
                </c:pt>
                <c:pt idx="156">
                  <c:v>7102.4440000000004</c:v>
                </c:pt>
                <c:pt idx="157">
                  <c:v>18080.019</c:v>
                </c:pt>
                <c:pt idx="158">
                  <c:v>1264.499</c:v>
                </c:pt>
                <c:pt idx="159">
                  <c:v>145530.08199999999</c:v>
                </c:pt>
                <c:pt idx="160">
                  <c:v>31104.646000000001</c:v>
                </c:pt>
                <c:pt idx="161">
                  <c:v>19653.969000000001</c:v>
                </c:pt>
                <c:pt idx="162">
                  <c:v>81116.45</c:v>
                </c:pt>
                <c:pt idx="163">
                  <c:v>11339.254000000001</c:v>
                </c:pt>
                <c:pt idx="164">
                  <c:v>5110.6949999999997</c:v>
                </c:pt>
                <c:pt idx="165">
                  <c:v>96442.591</c:v>
                </c:pt>
                <c:pt idx="166">
                  <c:v>25429.825000000001</c:v>
                </c:pt>
                <c:pt idx="167">
                  <c:v>7306.3220000000001</c:v>
                </c:pt>
                <c:pt idx="168">
                  <c:v>10641.034</c:v>
                </c:pt>
                <c:pt idx="169">
                  <c:v>5447.9</c:v>
                </c:pt>
                <c:pt idx="170">
                  <c:v>381.755</c:v>
                </c:pt>
                <c:pt idx="171">
                  <c:v>80673.883000000002</c:v>
                </c:pt>
                <c:pt idx="172">
                  <c:v>52.045000000000002</c:v>
                </c:pt>
                <c:pt idx="173">
                  <c:v>180.95400000000001</c:v>
                </c:pt>
                <c:pt idx="174">
                  <c:v>109.827</c:v>
                </c:pt>
                <c:pt idx="175">
                  <c:v>29402.484</c:v>
                </c:pt>
                <c:pt idx="176">
                  <c:v>#N/A</c:v>
                </c:pt>
                <c:pt idx="177">
                  <c:v>11192.855</c:v>
                </c:pt>
                <c:pt idx="178">
                  <c:v>94600.648000000001</c:v>
                </c:pt>
                <c:pt idx="179">
                  <c:v>#N/A</c:v>
                </c:pt>
                <c:pt idx="180">
                  <c:v>6189.7330000000002</c:v>
                </c:pt>
                <c:pt idx="181">
                  <c:v>#N/A</c:v>
                </c:pt>
                <c:pt idx="182">
                  <c:v>207.089</c:v>
                </c:pt>
                <c:pt idx="183">
                  <c:v>#N/A</c:v>
                </c:pt>
                <c:pt idx="184">
                  <c:v>6953.0349999999999</c:v>
                </c:pt>
                <c:pt idx="185">
                  <c:v>#N/A</c:v>
                </c:pt>
                <c:pt idx="186">
                  <c:v>2213.8890000000001</c:v>
                </c:pt>
                <c:pt idx="187">
                  <c:v>27834.819</c:v>
                </c:pt>
                <c:pt idx="188">
                  <c:v>#N/A</c:v>
                </c:pt>
              </c:numCache>
            </c:numRef>
          </c:bubbleSize>
          <c:bubble3D val="0"/>
          <c:extLst>
            <c:ext xmlns:c16="http://schemas.microsoft.com/office/drawing/2014/chart" uri="{C3380CC4-5D6E-409C-BE32-E72D297353CC}">
              <c16:uniqueId val="{00000007-52ED-4679-B90C-FACCE1177219}"/>
            </c:ext>
          </c:extLst>
        </c:ser>
        <c:dLbls>
          <c:showLegendKey val="0"/>
          <c:showVal val="0"/>
          <c:showCatName val="0"/>
          <c:showSerName val="0"/>
          <c:showPercent val="0"/>
          <c:showBubbleSize val="0"/>
        </c:dLbls>
        <c:bubbleScale val="100"/>
        <c:showNegBubbles val="0"/>
        <c:axId val="878938072"/>
        <c:axId val="878941680"/>
      </c:bubbleChart>
      <c:valAx>
        <c:axId val="878938072"/>
        <c:scaling>
          <c:orientation val="minMax"/>
          <c:max val="700"/>
          <c:min val="0"/>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r>
                  <a:rPr lang="en-GB"/>
                  <a:t>Total Energy Supply</a:t>
                </a:r>
                <a:r>
                  <a:rPr lang="en-GB" baseline="0"/>
                  <a:t> per capita [GJ/pp]</a:t>
                </a:r>
                <a:endParaRPr lang="en-GB"/>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endParaRPr lang="en-GB"/>
            </a:p>
          </c:txPr>
        </c:title>
        <c:numFmt formatCode="_-* #,##0_-;\-* #,##0_-;_-* &quot;-&quot;??_-;_-@_-"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crossAx val="878941680"/>
        <c:crosses val="autoZero"/>
        <c:crossBetween val="midCat"/>
      </c:valAx>
      <c:valAx>
        <c:axId val="878941680"/>
        <c:scaling>
          <c:orientation val="minMax"/>
          <c:min val="0"/>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r>
                  <a:rPr lang="en-GB"/>
                  <a:t>Gross National Income per capita [$/pp]</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title>
        <c:numFmt formatCode="_-* #,##0_-;\-* #,##0_-;_-* &quot;-&quot;??_-;_-@_-"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crossAx val="878938072"/>
        <c:crosses val="autoZero"/>
        <c:crossBetween val="midCat"/>
      </c:valAx>
      <c:spPr>
        <a:noFill/>
        <a:ln>
          <a:noFill/>
        </a:ln>
        <a:effectLst/>
      </c:spPr>
    </c:plotArea>
    <c:legend>
      <c:legendPos val="r"/>
      <c:legendEntry>
        <c:idx val="4"/>
        <c:delete val="1"/>
      </c:legendEntry>
      <c:layout>
        <c:manualLayout>
          <c:xMode val="edge"/>
          <c:yMode val="edge"/>
          <c:x val="0.65715588000290537"/>
          <c:y val="0.56918712355652401"/>
          <c:w val="0.31256573690709671"/>
          <c:h val="0.24455424649489835"/>
        </c:manualLayout>
      </c:layout>
      <c:overlay val="0"/>
      <c:spPr>
        <a:solidFill>
          <a:sysClr val="window" lastClr="FFFFFF"/>
        </a:solid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latin typeface="HelveticaNeue" panose="00000400000000000000" pitchFamily="2"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HelveticaNeue" panose="00000400000000000000" pitchFamily="2" charset="0"/>
                <a:ea typeface="+mn-ea"/>
                <a:cs typeface="+mn-cs"/>
              </a:defRPr>
            </a:pPr>
            <a:r>
              <a:rPr lang="en-GB" b="1" dirty="0"/>
              <a:t>HDI - TES</a:t>
            </a:r>
            <a:r>
              <a:rPr lang="en-GB" b="1" baseline="0" dirty="0"/>
              <a:t> per capita</a:t>
            </a:r>
            <a:endParaRPr lang="en-GB" b="1" dirty="0"/>
          </a:p>
        </c:rich>
      </c:tx>
      <c:layout>
        <c:manualLayout>
          <c:xMode val="edge"/>
          <c:yMode val="edge"/>
          <c:x val="0.61526989394303544"/>
          <c:y val="0.453687180225954"/>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HelveticaNeue" panose="00000400000000000000" pitchFamily="2" charset="0"/>
              <a:ea typeface="+mn-ea"/>
              <a:cs typeface="+mn-cs"/>
            </a:defRPr>
          </a:pPr>
          <a:endParaRPr lang="en-GB"/>
        </a:p>
      </c:txPr>
    </c:title>
    <c:autoTitleDeleted val="0"/>
    <c:plotArea>
      <c:layout>
        <c:manualLayout>
          <c:layoutTarget val="inner"/>
          <c:xMode val="edge"/>
          <c:yMode val="edge"/>
          <c:x val="0.11706085396757475"/>
          <c:y val="5.0706214260547805E-2"/>
          <c:w val="0.84456153684531254"/>
          <c:h val="0.80553722039726772"/>
        </c:manualLayout>
      </c:layout>
      <c:bubbleChart>
        <c:varyColors val="0"/>
        <c:ser>
          <c:idx val="0"/>
          <c:order val="0"/>
          <c:tx>
            <c:v>High income</c:v>
          </c:tx>
          <c:spPr>
            <a:solidFill>
              <a:schemeClr val="accent1">
                <a:alpha val="75000"/>
              </a:schemeClr>
            </a:solidFill>
            <a:ln>
              <a:noFill/>
            </a:ln>
            <a:effectLst/>
          </c:spPr>
          <c:invertIfNegative val="0"/>
          <c:xVal>
            <c:numRef>
              <c:f>'2017'!$F$2:$F$53</c:f>
              <c:numCache>
                <c:formatCode>_-* #,##0\ _€_-;\-* #,##0\ _€_-;_-* "-"??\ _€_-;_-@_-</c:formatCode>
                <c:ptCount val="52"/>
                <c:pt idx="0">
                  <c:v>#N/A</c:v>
                </c:pt>
                <c:pt idx="1">
                  <c:v>#N/A</c:v>
                </c:pt>
                <c:pt idx="2">
                  <c:v>#N/A</c:v>
                </c:pt>
                <c:pt idx="3">
                  <c:v>62.400243778999467</c:v>
                </c:pt>
                <c:pt idx="4">
                  <c:v>86.919638785908248</c:v>
                </c:pt>
                <c:pt idx="5">
                  <c:v>81.344321704172671</c:v>
                </c:pt>
                <c:pt idx="6">
                  <c:v>#N/A</c:v>
                </c:pt>
                <c:pt idx="7">
                  <c:v>87.579292883179434</c:v>
                </c:pt>
                <c:pt idx="8">
                  <c:v>506.12185792861004</c:v>
                </c:pt>
                <c:pt idx="9">
                  <c:v>237.24142845444564</c:v>
                </c:pt>
                <c:pt idx="10">
                  <c:v>114.69425228694774</c:v>
                </c:pt>
                <c:pt idx="11">
                  <c:v>94.436415188562705</c:v>
                </c:pt>
                <c:pt idx="12">
                  <c:v>47.272528217154616</c:v>
                </c:pt>
                <c:pt idx="13">
                  <c:v>114.57849093151775</c:v>
                </c:pt>
                <c:pt idx="14">
                  <c:v>92.246994876743813</c:v>
                </c:pt>
                <c:pt idx="15">
                  <c:v>92.677755322962994</c:v>
                </c:pt>
                <c:pt idx="16">
                  <c:v>111.04000116304577</c:v>
                </c:pt>
                <c:pt idx="17">
                  <c:v>181.13416022934203</c:v>
                </c:pt>
                <c:pt idx="18">
                  <c:v>139.29815629711831</c:v>
                </c:pt>
                <c:pt idx="19">
                  <c:v>78.734258015153841</c:v>
                </c:pt>
                <c:pt idx="20">
                  <c:v>65.022987289830454</c:v>
                </c:pt>
                <c:pt idx="21">
                  <c:v>116.94929695521985</c:v>
                </c:pt>
                <c:pt idx="22">
                  <c:v>184.37083248400026</c:v>
                </c:pt>
                <c:pt idx="23">
                  <c:v>113.12452584104648</c:v>
                </c:pt>
                <c:pt idx="24">
                  <c:v>105.90535785431021</c:v>
                </c:pt>
                <c:pt idx="25">
                  <c:v>141.89337753218507</c:v>
                </c:pt>
                <c:pt idx="26">
                  <c:v>393.12152382867134</c:v>
                </c:pt>
                <c:pt idx="27">
                  <c:v>110.37861544168344</c:v>
                </c:pt>
                <c:pt idx="28">
                  <c:v>159.57101420340035</c:v>
                </c:pt>
                <c:pt idx="29">
                  <c:v>252.84257088305586</c:v>
                </c:pt>
                <c:pt idx="30">
                  <c:v>216.38080499095167</c:v>
                </c:pt>
                <c:pt idx="31">
                  <c:v>267.34057137972889</c:v>
                </c:pt>
                <c:pt idx="32">
                  <c:v>329.54215841341835</c:v>
                </c:pt>
                <c:pt idx="33">
                  <c:v>202.60826625802815</c:v>
                </c:pt>
                <c:pt idx="34">
                  <c:v>207.89847064706768</c:v>
                </c:pt>
                <c:pt idx="35">
                  <c:v>158.98832725363508</c:v>
                </c:pt>
                <c:pt idx="36">
                  <c:v>157.68160040142368</c:v>
                </c:pt>
                <c:pt idx="37">
                  <c:v>685.1335183341605</c:v>
                </c:pt>
                <c:pt idx="38">
                  <c:v>182.55478301498144</c:v>
                </c:pt>
                <c:pt idx="39">
                  <c:v>124.24143187297769</c:v>
                </c:pt>
                <c:pt idx="40">
                  <c:v>351.30213732608541</c:v>
                </c:pt>
                <c:pt idx="41">
                  <c:v>277.62763678409476</c:v>
                </c:pt>
                <c:pt idx="42">
                  <c:v>120.15861128393516</c:v>
                </c:pt>
                <c:pt idx="43">
                  <c:v>237.08005631293432</c:v>
                </c:pt>
                <c:pt idx="44">
                  <c:v>298.59052712623713</c:v>
                </c:pt>
                <c:pt idx="45">
                  <c:v>117.26159198178709</c:v>
                </c:pt>
                <c:pt idx="46">
                  <c:v>267.07113759173916</c:v>
                </c:pt>
                <c:pt idx="47">
                  <c:v>268.91301221600878</c:v>
                </c:pt>
                <c:pt idx="48">
                  <c:v>663.16763500268451</c:v>
                </c:pt>
                <c:pt idx="49">
                  <c:v>#N/A</c:v>
                </c:pt>
                <c:pt idx="50">
                  <c:v>#N/A</c:v>
                </c:pt>
                <c:pt idx="51">
                  <c:v>356.2403388675699</c:v>
                </c:pt>
              </c:numCache>
            </c:numRef>
          </c:xVal>
          <c:yVal>
            <c:numRef>
              <c:f>'2017'!$E$2:$E$53</c:f>
              <c:numCache>
                <c:formatCode>_-* #,##0.000_-;\-* #,##0.000_-;_-* "-"??_-;_-@_-</c:formatCode>
                <c:ptCount val="52"/>
                <c:pt idx="0">
                  <c:v>0.8132544788831314</c:v>
                </c:pt>
                <c:pt idx="1">
                  <c:v>0.81111332060871677</c:v>
                </c:pt>
                <c:pt idx="2">
                  <c:v>0.77367954974601383</c:v>
                </c:pt>
                <c:pt idx="3">
                  <c:v>0.80702969762746568</c:v>
                </c:pt>
                <c:pt idx="4">
                  <c:v>0.84497527426677033</c:v>
                </c:pt>
                <c:pt idx="5">
                  <c:v>0.83188620569522453</c:v>
                </c:pt>
                <c:pt idx="6">
                  <c:v>0.799845912865357</c:v>
                </c:pt>
                <c:pt idx="7">
                  <c:v>0.83518459212760343</c:v>
                </c:pt>
                <c:pt idx="8">
                  <c:v>0.79882809914158814</c:v>
                </c:pt>
                <c:pt idx="9">
                  <c:v>0.83305823467854845</c:v>
                </c:pt>
                <c:pt idx="10">
                  <c:v>0.8410835447961299</c:v>
                </c:pt>
                <c:pt idx="11">
                  <c:v>0.84899296976361349</c:v>
                </c:pt>
                <c:pt idx="12">
                  <c:v>0.79328032310514895</c:v>
                </c:pt>
                <c:pt idx="13">
                  <c:v>0.86796361840910785</c:v>
                </c:pt>
                <c:pt idx="14">
                  <c:v>0.8705932478939955</c:v>
                </c:pt>
                <c:pt idx="15">
                  <c:v>0.84831848080439454</c:v>
                </c:pt>
                <c:pt idx="16">
                  <c:v>0.86565589177480196</c:v>
                </c:pt>
                <c:pt idx="17">
                  <c:v>0.87864727739900983</c:v>
                </c:pt>
                <c:pt idx="18">
                  <c:v>0.89856986101336134</c:v>
                </c:pt>
                <c:pt idx="19">
                  <c:v>0.87085466609582163</c:v>
                </c:pt>
                <c:pt idx="20">
                  <c:v>0.88255745843469946</c:v>
                </c:pt>
                <c:pt idx="21">
                  <c:v>0.9042501676526441</c:v>
                </c:pt>
                <c:pt idx="22">
                  <c:v>0.91951959900799485</c:v>
                </c:pt>
                <c:pt idx="23">
                  <c:v>0.89093912849170676</c:v>
                </c:pt>
                <c:pt idx="24">
                  <c:v>0.88101102614365601</c:v>
                </c:pt>
                <c:pt idx="25">
                  <c:v>0.91267698921397145</c:v>
                </c:pt>
                <c:pt idx="26">
                  <c:v>0.83853988202415919</c:v>
                </c:pt>
                <c:pt idx="27">
                  <c:v>0.91893943698762748</c:v>
                </c:pt>
                <c:pt idx="28">
                  <c:v>0.8898306475960841</c:v>
                </c:pt>
                <c:pt idx="29">
                  <c:v>0.92353099342041201</c:v>
                </c:pt>
                <c:pt idx="30">
                  <c:v>0.9371931763557273</c:v>
                </c:pt>
                <c:pt idx="31">
                  <c:v>0.85634836083737387</c:v>
                </c:pt>
                <c:pt idx="32">
                  <c:v>0.92146994369467172</c:v>
                </c:pt>
                <c:pt idx="33">
                  <c:v>0.91742605870798555</c:v>
                </c:pt>
                <c:pt idx="34">
                  <c:v>0.93534861767024913</c:v>
                </c:pt>
                <c:pt idx="35">
                  <c:v>0.91241417183956641</c:v>
                </c:pt>
                <c:pt idx="36">
                  <c:v>0.9375095851052847</c:v>
                </c:pt>
                <c:pt idx="37">
                  <c:v>0.93505505591219373</c:v>
                </c:pt>
                <c:pt idx="38">
                  <c:v>0.93176748418359423</c:v>
                </c:pt>
                <c:pt idx="39">
                  <c:v>0.9289076017975384</c:v>
                </c:pt>
                <c:pt idx="40">
                  <c:v>0.80938574478076097</c:v>
                </c:pt>
                <c:pt idx="41">
                  <c:v>0.91929106748905776</c:v>
                </c:pt>
                <c:pt idx="42">
                  <c:v>0.93867636925873366</c:v>
                </c:pt>
                <c:pt idx="43">
                  <c:v>0.95266915000035768</c:v>
                </c:pt>
                <c:pt idx="44">
                  <c:v>0.8644392854649493</c:v>
                </c:pt>
                <c:pt idx="45">
                  <c:v>0.94340050600610414</c:v>
                </c:pt>
                <c:pt idx="46">
                  <c:v>0.90768627224913334</c:v>
                </c:pt>
                <c:pt idx="47">
                  <c:v>0.93393917879901045</c:v>
                </c:pt>
                <c:pt idx="48">
                  <c:v>0.84788041697261796</c:v>
                </c:pt>
                <c:pt idx="49">
                  <c:v>0.91608284190562972</c:v>
                </c:pt>
                <c:pt idx="50">
                  <c:v>0.85231668395955884</c:v>
                </c:pt>
                <c:pt idx="51">
                  <c:v>0.84336016601246921</c:v>
                </c:pt>
              </c:numCache>
            </c:numRef>
          </c:yVal>
          <c:bubbleSize>
            <c:numRef>
              <c:f>'2017'!$C$2:$C$53</c:f>
              <c:numCache>
                <c:formatCode>_-* #,##0_-;\-* #,##0_-;_-* "-"??_-;_-@_-</c:formatCode>
                <c:ptCount val="52"/>
                <c:pt idx="0">
                  <c:v>286.23200000000003</c:v>
                </c:pt>
                <c:pt idx="1">
                  <c:v>17.808</c:v>
                </c:pt>
                <c:pt idx="2">
                  <c:v>95.426000000000002</c:v>
                </c:pt>
                <c:pt idx="3">
                  <c:v>3436.6410000000001</c:v>
                </c:pt>
                <c:pt idx="4">
                  <c:v>18470.438999999998</c:v>
                </c:pt>
                <c:pt idx="5">
                  <c:v>43937.14</c:v>
                </c:pt>
                <c:pt idx="6">
                  <c:v>96.418000000000006</c:v>
                </c:pt>
                <c:pt idx="7">
                  <c:v>4182.857</c:v>
                </c:pt>
                <c:pt idx="8">
                  <c:v>1384.059</c:v>
                </c:pt>
                <c:pt idx="9">
                  <c:v>4665.9279999999999</c:v>
                </c:pt>
                <c:pt idx="10">
                  <c:v>9729.8230000000003</c:v>
                </c:pt>
                <c:pt idx="11">
                  <c:v>1951.097</c:v>
                </c:pt>
                <c:pt idx="12">
                  <c:v>4106.7690000000002</c:v>
                </c:pt>
                <c:pt idx="13">
                  <c:v>37953.18</c:v>
                </c:pt>
                <c:pt idx="14">
                  <c:v>10569.45</c:v>
                </c:pt>
                <c:pt idx="15">
                  <c:v>10288.527</c:v>
                </c:pt>
                <c:pt idx="16">
                  <c:v>2845.4140000000002</c:v>
                </c:pt>
                <c:pt idx="17">
                  <c:v>1319.39</c:v>
                </c:pt>
                <c:pt idx="18">
                  <c:v>2076.3939999999998</c:v>
                </c:pt>
                <c:pt idx="19">
                  <c:v>1179.6780000000001</c:v>
                </c:pt>
                <c:pt idx="20">
                  <c:v>437.93299999999999</c:v>
                </c:pt>
                <c:pt idx="21">
                  <c:v>8243.848</c:v>
                </c:pt>
                <c:pt idx="22">
                  <c:v>4702.0339999999997</c:v>
                </c:pt>
                <c:pt idx="23">
                  <c:v>46647.428</c:v>
                </c:pt>
                <c:pt idx="24">
                  <c:v>60673.701000000001</c:v>
                </c:pt>
                <c:pt idx="25">
                  <c:v>127502.72500000001</c:v>
                </c:pt>
                <c:pt idx="26">
                  <c:v>1494.076</c:v>
                </c:pt>
                <c:pt idx="27">
                  <c:v>66727.460999999996</c:v>
                </c:pt>
                <c:pt idx="28">
                  <c:v>64842.508999999998</c:v>
                </c:pt>
                <c:pt idx="29">
                  <c:v>5511.3710000000001</c:v>
                </c:pt>
                <c:pt idx="30">
                  <c:v>24584.62</c:v>
                </c:pt>
                <c:pt idx="31">
                  <c:v>33101.178999999996</c:v>
                </c:pt>
                <c:pt idx="32">
                  <c:v>36732.095000000001</c:v>
                </c:pt>
                <c:pt idx="33">
                  <c:v>11419.748</c:v>
                </c:pt>
                <c:pt idx="34">
                  <c:v>9904.8960000000006</c:v>
                </c:pt>
                <c:pt idx="35">
                  <c:v>8819.9009999999998</c:v>
                </c:pt>
                <c:pt idx="36">
                  <c:v>82658.409</c:v>
                </c:pt>
                <c:pt idx="37">
                  <c:v>334.39299999999997</c:v>
                </c:pt>
                <c:pt idx="38">
                  <c:v>17021.347000000002</c:v>
                </c:pt>
                <c:pt idx="39">
                  <c:v>5732.2740000000003</c:v>
                </c:pt>
                <c:pt idx="40">
                  <c:v>4056.0990000000002</c:v>
                </c:pt>
                <c:pt idx="41">
                  <c:v>325084.75599999999</c:v>
                </c:pt>
                <c:pt idx="42">
                  <c:v>4753.2790000000005</c:v>
                </c:pt>
                <c:pt idx="43">
                  <c:v>5296.326</c:v>
                </c:pt>
                <c:pt idx="44">
                  <c:v>9487.2029999999995</c:v>
                </c:pt>
                <c:pt idx="45">
                  <c:v>8455.8040000000001</c:v>
                </c:pt>
                <c:pt idx="46">
                  <c:v>591.91</c:v>
                </c:pt>
                <c:pt idx="47">
                  <c:v>5708.0410000000002</c:v>
                </c:pt>
                <c:pt idx="48">
                  <c:v>2724.7280000000001</c:v>
                </c:pt>
                <c:pt idx="49">
                  <c:v>37.799999999999997</c:v>
                </c:pt>
                <c:pt idx="50">
                  <c:v>77.001000000000005</c:v>
                </c:pt>
                <c:pt idx="51">
                  <c:v>424.47300000000001</c:v>
                </c:pt>
              </c:numCache>
            </c:numRef>
          </c:bubbleSize>
          <c:bubble3D val="0"/>
          <c:extLst>
            <c:ext xmlns:c16="http://schemas.microsoft.com/office/drawing/2014/chart" uri="{C3380CC4-5D6E-409C-BE32-E72D297353CC}">
              <c16:uniqueId val="{00000000-A43B-4379-92D7-2D9E02D9298A}"/>
            </c:ext>
          </c:extLst>
        </c:ser>
        <c:ser>
          <c:idx val="3"/>
          <c:order val="1"/>
          <c:tx>
            <c:v>Upper middle income</c:v>
          </c:tx>
          <c:spPr>
            <a:solidFill>
              <a:schemeClr val="accent4">
                <a:alpha val="75000"/>
              </a:schemeClr>
            </a:solidFill>
            <a:ln w="25400">
              <a:noFill/>
            </a:ln>
            <a:effectLst/>
          </c:spPr>
          <c:invertIfNegative val="0"/>
          <c:xVal>
            <c:numRef>
              <c:f>'2017'!$F$117:$F$165</c:f>
              <c:numCache>
                <c:formatCode>_-* #,##0\ _€_-;\-* #,##0\ _€_-;_-* "-"??\ _€_-;_-@_-</c:formatCode>
                <c:ptCount val="49"/>
                <c:pt idx="0">
                  <c:v>#N/A</c:v>
                </c:pt>
                <c:pt idx="1">
                  <c:v>#N/A</c:v>
                </c:pt>
                <c:pt idx="2">
                  <c:v>#N/A</c:v>
                </c:pt>
                <c:pt idx="3">
                  <c:v>#N/A</c:v>
                </c:pt>
                <c:pt idx="4">
                  <c:v>33.931665195236569</c:v>
                </c:pt>
                <c:pt idx="5">
                  <c:v>#N/A</c:v>
                </c:pt>
                <c:pt idx="6">
                  <c:v>38.93915170648544</c:v>
                </c:pt>
                <c:pt idx="7">
                  <c:v>39.664347642504403</c:v>
                </c:pt>
                <c:pt idx="8">
                  <c:v>35.224476974747994</c:v>
                </c:pt>
                <c:pt idx="9">
                  <c:v>68.565694130945857</c:v>
                </c:pt>
                <c:pt idx="10">
                  <c:v>#N/A</c:v>
                </c:pt>
                <c:pt idx="11">
                  <c:v>36.187012022053473</c:v>
                </c:pt>
                <c:pt idx="12">
                  <c:v>56.173077562672198</c:v>
                </c:pt>
                <c:pt idx="13">
                  <c:v>32.747813078855586</c:v>
                </c:pt>
                <c:pt idx="14">
                  <c:v>43.028216428348799</c:v>
                </c:pt>
                <c:pt idx="15">
                  <c:v>97.096137995721151</c:v>
                </c:pt>
                <c:pt idx="16">
                  <c:v>45.334571289078923</c:v>
                </c:pt>
                <c:pt idx="17">
                  <c:v>#N/A</c:v>
                </c:pt>
                <c:pt idx="18">
                  <c:v>34.178376650383569</c:v>
                </c:pt>
                <c:pt idx="19">
                  <c:v>60.980941647616383</c:v>
                </c:pt>
                <c:pt idx="20">
                  <c:v>200.73736367045223</c:v>
                </c:pt>
                <c:pt idx="21">
                  <c:v>84.932842950099371</c:v>
                </c:pt>
                <c:pt idx="22">
                  <c:v>84.438673427208201</c:v>
                </c:pt>
                <c:pt idx="23">
                  <c:v>32.840826382361932</c:v>
                </c:pt>
                <c:pt idx="24">
                  <c:v>101.78881163033584</c:v>
                </c:pt>
                <c:pt idx="25">
                  <c:v>58.479711343949127</c:v>
                </c:pt>
                <c:pt idx="26">
                  <c:v>90.276241135169599</c:v>
                </c:pt>
                <c:pt idx="27">
                  <c:v>25.911215076203696</c:v>
                </c:pt>
                <c:pt idx="28">
                  <c:v>#N/A</c:v>
                </c:pt>
                <c:pt idx="29">
                  <c:v>#N/A</c:v>
                </c:pt>
                <c:pt idx="30">
                  <c:v>74.028398034481413</c:v>
                </c:pt>
                <c:pt idx="31">
                  <c:v>34.669980647752155</c:v>
                </c:pt>
                <c:pt idx="32">
                  <c:v>55.481652602386433</c:v>
                </c:pt>
                <c:pt idx="33">
                  <c:v>52.775198332195863</c:v>
                </c:pt>
                <c:pt idx="34">
                  <c:v>#N/A</c:v>
                </c:pt>
                <c:pt idx="35">
                  <c:v>#N/A</c:v>
                </c:pt>
                <c:pt idx="36">
                  <c:v>83.587142505611297</c:v>
                </c:pt>
                <c:pt idx="37">
                  <c:v>113.05370044283731</c:v>
                </c:pt>
                <c:pt idx="38">
                  <c:v>42.443248422749505</c:v>
                </c:pt>
                <c:pt idx="39">
                  <c:v>60.443017057715331</c:v>
                </c:pt>
                <c:pt idx="40">
                  <c:v>67.929141369700943</c:v>
                </c:pt>
                <c:pt idx="41">
                  <c:v>110.52061785527334</c:v>
                </c:pt>
                <c:pt idx="42">
                  <c:v>196.8450074104928</c:v>
                </c:pt>
                <c:pt idx="43">
                  <c:v>46.95949502993885</c:v>
                </c:pt>
                <c:pt idx="44">
                  <c:v>210.67786177130358</c:v>
                </c:pt>
                <c:pt idx="45">
                  <c:v>114.14701561184185</c:v>
                </c:pt>
                <c:pt idx="46">
                  <c:v>71.017234191372836</c:v>
                </c:pt>
                <c:pt idx="47">
                  <c:v>75.78337139940696</c:v>
                </c:pt>
                <c:pt idx="48">
                  <c:v>39.334313839727784</c:v>
                </c:pt>
              </c:numCache>
            </c:numRef>
          </c:xVal>
          <c:yVal>
            <c:numRef>
              <c:f>'2017'!$E$117:$E$165</c:f>
              <c:numCache>
                <c:formatCode>_-* #,##0.000_-;\-* #,##0.000_-;_-* "-"??_-;_-@_-</c:formatCode>
                <c:ptCount val="49"/>
                <c:pt idx="0">
                  <c:v>0.69593115123142957</c:v>
                </c:pt>
                <c:pt idx="1">
                  <c:v>0.70606018301325646</c:v>
                </c:pt>
                <c:pt idx="2">
                  <c:v>0.71719470659966245</c:v>
                </c:pt>
                <c:pt idx="3">
                  <c:v>0.71898503464984365</c:v>
                </c:pt>
                <c:pt idx="4">
                  <c:v>0.64936738637976443</c:v>
                </c:pt>
                <c:pt idx="5">
                  <c:v>0.66843819103311031</c:v>
                </c:pt>
                <c:pt idx="6">
                  <c:v>0.72479849738456004</c:v>
                </c:pt>
                <c:pt idx="7">
                  <c:v>0.72206698456294693</c:v>
                </c:pt>
                <c:pt idx="8">
                  <c:v>0.6431363938959227</c:v>
                </c:pt>
                <c:pt idx="9">
                  <c:v>0.68398737518764297</c:v>
                </c:pt>
                <c:pt idx="10">
                  <c:v>0.72326796784233627</c:v>
                </c:pt>
                <c:pt idx="11">
                  <c:v>0.75737857636843198</c:v>
                </c:pt>
                <c:pt idx="12">
                  <c:v>0.75792268076570246</c:v>
                </c:pt>
                <c:pt idx="13">
                  <c:v>0.7562329283944883</c:v>
                </c:pt>
                <c:pt idx="14">
                  <c:v>0.72245764124689793</c:v>
                </c:pt>
                <c:pt idx="15">
                  <c:v>0.70367069059321674</c:v>
                </c:pt>
                <c:pt idx="16">
                  <c:v>0.75802364685308732</c:v>
                </c:pt>
                <c:pt idx="17">
                  <c:v>0.72088578428932959</c:v>
                </c:pt>
                <c:pt idx="18">
                  <c:v>0.78870856399733791</c:v>
                </c:pt>
                <c:pt idx="19">
                  <c:v>0.75169233154598059</c:v>
                </c:pt>
                <c:pt idx="20">
                  <c:v>0.70753397610883983</c:v>
                </c:pt>
                <c:pt idx="21">
                  <c:v>0.70363796316795002</c:v>
                </c:pt>
                <c:pt idx="22">
                  <c:v>0.76658640100166331</c:v>
                </c:pt>
                <c:pt idx="23">
                  <c:v>0.76034846024631098</c:v>
                </c:pt>
                <c:pt idx="24">
                  <c:v>0.70017773154044072</c:v>
                </c:pt>
                <c:pt idx="25">
                  <c:v>0.7598281269241165</c:v>
                </c:pt>
                <c:pt idx="26">
                  <c:v>0.75296523126202464</c:v>
                </c:pt>
                <c:pt idx="27">
                  <c:v>0.72179251532748767</c:v>
                </c:pt>
                <c:pt idx="28">
                  <c:v>0.75976012937370252</c:v>
                </c:pt>
                <c:pt idx="29">
                  <c:v>0.75772822965852993</c:v>
                </c:pt>
                <c:pt idx="30">
                  <c:v>0.79391870748926308</c:v>
                </c:pt>
                <c:pt idx="31">
                  <c:v>0.74073024019726486</c:v>
                </c:pt>
                <c:pt idx="32">
                  <c:v>0.73215694071737081</c:v>
                </c:pt>
                <c:pt idx="33">
                  <c:v>0.72442451261120122</c:v>
                </c:pt>
                <c:pt idx="34">
                  <c:v>0.71620753970579598</c:v>
                </c:pt>
                <c:pt idx="35">
                  <c:v>0.59009572225136042</c:v>
                </c:pt>
                <c:pt idx="36">
                  <c:v>0.76165449027792076</c:v>
                </c:pt>
                <c:pt idx="37">
                  <c:v>0.81462803305240938</c:v>
                </c:pt>
                <c:pt idx="38">
                  <c:v>0.79210806337548734</c:v>
                </c:pt>
                <c:pt idx="39">
                  <c:v>0.76495754037187169</c:v>
                </c:pt>
                <c:pt idx="40">
                  <c:v>0.81342623261028124</c:v>
                </c:pt>
                <c:pt idx="41">
                  <c:v>0.81308358832608385</c:v>
                </c:pt>
                <c:pt idx="42">
                  <c:v>0.81299251237083203</c:v>
                </c:pt>
                <c:pt idx="43">
                  <c:v>0.79283047956579977</c:v>
                </c:pt>
                <c:pt idx="44">
                  <c:v>0.82160740492056905</c:v>
                </c:pt>
                <c:pt idx="45">
                  <c:v>0.80218164813973103</c:v>
                </c:pt>
                <c:pt idx="46">
                  <c:v>0.81262350272318684</c:v>
                </c:pt>
                <c:pt idx="47">
                  <c:v>0.80479644838105024</c:v>
                </c:pt>
                <c:pt idx="48">
                  <c:v>0.77678083352235761</c:v>
                </c:pt>
              </c:numCache>
            </c:numRef>
          </c:yVal>
          <c:bubbleSize>
            <c:numRef>
              <c:f>'2017'!$C$117:$C$165</c:f>
              <c:numCache>
                <c:formatCode>_-* #,##0_-;\-* #,##0_-;_-* "-"??_-;_-@_-</c:formatCode>
                <c:ptCount val="49"/>
                <c:pt idx="0">
                  <c:v>58.058</c:v>
                </c:pt>
                <c:pt idx="1">
                  <c:v>195.352</c:v>
                </c:pt>
                <c:pt idx="2">
                  <c:v>101.998</c:v>
                </c:pt>
                <c:pt idx="3">
                  <c:v>375.76900000000001</c:v>
                </c:pt>
                <c:pt idx="4">
                  <c:v>16914.97</c:v>
                </c:pt>
                <c:pt idx="5">
                  <c:v>775.22199999999998</c:v>
                </c:pt>
                <c:pt idx="6">
                  <c:v>2920.848</c:v>
                </c:pt>
                <c:pt idx="7">
                  <c:v>9785.8430000000008</c:v>
                </c:pt>
                <c:pt idx="8">
                  <c:v>2402.6329999999998</c:v>
                </c:pt>
                <c:pt idx="9">
                  <c:v>37552.781000000003</c:v>
                </c:pt>
                <c:pt idx="10">
                  <c:v>71.457999999999998</c:v>
                </c:pt>
                <c:pt idx="11">
                  <c:v>16785.361000000001</c:v>
                </c:pt>
                <c:pt idx="12">
                  <c:v>41389.188999999998</c:v>
                </c:pt>
                <c:pt idx="13">
                  <c:v>31444.297999999999</c:v>
                </c:pt>
                <c:pt idx="14">
                  <c:v>6867.0609999999997</c:v>
                </c:pt>
                <c:pt idx="15">
                  <c:v>57009.756000000001</c:v>
                </c:pt>
                <c:pt idx="16">
                  <c:v>2944.7910000000002</c:v>
                </c:pt>
                <c:pt idx="17">
                  <c:v>877.45899999999995</c:v>
                </c:pt>
                <c:pt idx="18">
                  <c:v>2884.1689999999999</c:v>
                </c:pt>
                <c:pt idx="19">
                  <c:v>9845.32</c:v>
                </c:pt>
                <c:pt idx="20">
                  <c:v>5757.6670000000004</c:v>
                </c:pt>
                <c:pt idx="21">
                  <c:v>6580.7240000000002</c:v>
                </c:pt>
                <c:pt idx="22">
                  <c:v>3351.5250000000001</c:v>
                </c:pt>
                <c:pt idx="23">
                  <c:v>48909.839</c:v>
                </c:pt>
                <c:pt idx="24">
                  <c:v>2064.8229999999999</c:v>
                </c:pt>
                <c:pt idx="25">
                  <c:v>207833.823</c:v>
                </c:pt>
                <c:pt idx="26">
                  <c:v>1421021.791</c:v>
                </c:pt>
                <c:pt idx="27">
                  <c:v>570.49599999999998</c:v>
                </c:pt>
                <c:pt idx="28">
                  <c:v>110.874</c:v>
                </c:pt>
                <c:pt idx="29">
                  <c:v>2081.9960000000001</c:v>
                </c:pt>
                <c:pt idx="30">
                  <c:v>8829.6280000000006</c:v>
                </c:pt>
                <c:pt idx="31">
                  <c:v>10513.103999999999</c:v>
                </c:pt>
                <c:pt idx="32">
                  <c:v>6819.3729999999996</c:v>
                </c:pt>
                <c:pt idx="33">
                  <c:v>2205.08</c:v>
                </c:pt>
                <c:pt idx="34">
                  <c:v>496.40199999999999</c:v>
                </c:pt>
                <c:pt idx="35">
                  <c:v>1262.002</c:v>
                </c:pt>
                <c:pt idx="36">
                  <c:v>69209.81</c:v>
                </c:pt>
                <c:pt idx="37">
                  <c:v>9450.2309999999998</c:v>
                </c:pt>
                <c:pt idx="38">
                  <c:v>4949.9539999999997</c:v>
                </c:pt>
                <c:pt idx="39">
                  <c:v>124777.32399999999</c:v>
                </c:pt>
                <c:pt idx="40">
                  <c:v>627.56299999999999</c:v>
                </c:pt>
                <c:pt idx="41">
                  <c:v>7102.4440000000004</c:v>
                </c:pt>
                <c:pt idx="42">
                  <c:v>18080.019</c:v>
                </c:pt>
                <c:pt idx="43">
                  <c:v>1264.499</c:v>
                </c:pt>
                <c:pt idx="44">
                  <c:v>145530.08199999999</c:v>
                </c:pt>
                <c:pt idx="45">
                  <c:v>31104.646000000001</c:v>
                </c:pt>
                <c:pt idx="46">
                  <c:v>19653.969000000001</c:v>
                </c:pt>
                <c:pt idx="47">
                  <c:v>81116.45</c:v>
                </c:pt>
                <c:pt idx="48">
                  <c:v>11339.254000000001</c:v>
                </c:pt>
              </c:numCache>
            </c:numRef>
          </c:bubbleSize>
          <c:bubble3D val="0"/>
          <c:extLst>
            <c:ext xmlns:c16="http://schemas.microsoft.com/office/drawing/2014/chart" uri="{C3380CC4-5D6E-409C-BE32-E72D297353CC}">
              <c16:uniqueId val="{00000001-A43B-4379-92D7-2D9E02D9298A}"/>
            </c:ext>
          </c:extLst>
        </c:ser>
        <c:ser>
          <c:idx val="2"/>
          <c:order val="2"/>
          <c:tx>
            <c:v>Lower middle income</c:v>
          </c:tx>
          <c:spPr>
            <a:solidFill>
              <a:schemeClr val="accent3">
                <a:alpha val="75000"/>
              </a:schemeClr>
            </a:solidFill>
            <a:ln w="25400">
              <a:noFill/>
            </a:ln>
            <a:effectLst/>
          </c:spPr>
          <c:invertIfNegative val="0"/>
          <c:xVal>
            <c:numRef>
              <c:f>'2017'!$F$82:$F$116</c:f>
              <c:numCache>
                <c:formatCode>_-* #,##0\ _€_-;\-* #,##0\ _€_-;_-* "-"??\ _€_-;_-@_-</c:formatCode>
                <c:ptCount val="35"/>
                <c:pt idx="0">
                  <c:v>#N/A</c:v>
                </c:pt>
                <c:pt idx="1">
                  <c:v>#N/A</c:v>
                </c:pt>
                <c:pt idx="2">
                  <c:v>#N/A</c:v>
                </c:pt>
                <c:pt idx="3">
                  <c:v>29.943054964463681</c:v>
                </c:pt>
                <c:pt idx="4">
                  <c:v>15.800208634362042</c:v>
                </c:pt>
                <c:pt idx="5">
                  <c:v>21.155900716677515</c:v>
                </c:pt>
                <c:pt idx="6">
                  <c:v>22.548512741934612</c:v>
                </c:pt>
                <c:pt idx="7">
                  <c:v>19.222799285574474</c:v>
                </c:pt>
                <c:pt idx="8">
                  <c:v>#N/A</c:v>
                </c:pt>
                <c:pt idx="9">
                  <c:v>#N/A</c:v>
                </c:pt>
                <c:pt idx="10">
                  <c:v>10.62678738026969</c:v>
                </c:pt>
                <c:pt idx="11">
                  <c:v>#N/A</c:v>
                </c:pt>
                <c:pt idx="12">
                  <c:v>17.903556533389416</c:v>
                </c:pt>
                <c:pt idx="13">
                  <c:v>21.040121314012712</c:v>
                </c:pt>
                <c:pt idx="14">
                  <c:v>13.291237288630144</c:v>
                </c:pt>
                <c:pt idx="15">
                  <c:v>#N/A</c:v>
                </c:pt>
                <c:pt idx="16">
                  <c:v>34.474587658339097</c:v>
                </c:pt>
                <c:pt idx="17">
                  <c:v>#N/A</c:v>
                </c:pt>
                <c:pt idx="18">
                  <c:v>26.753734089948047</c:v>
                </c:pt>
                <c:pt idx="19">
                  <c:v>25.97886022239916</c:v>
                </c:pt>
                <c:pt idx="20">
                  <c:v>27.588713420659346</c:v>
                </c:pt>
                <c:pt idx="21">
                  <c:v>#N/A</c:v>
                </c:pt>
                <c:pt idx="22">
                  <c:v>44.323918780206576</c:v>
                </c:pt>
                <c:pt idx="23">
                  <c:v>20.614462896995949</c:v>
                </c:pt>
                <c:pt idx="24">
                  <c:v>24.144373271194468</c:v>
                </c:pt>
                <c:pt idx="25">
                  <c:v>27.01436842036804</c:v>
                </c:pt>
                <c:pt idx="26">
                  <c:v>23.143666510915754</c:v>
                </c:pt>
                <c:pt idx="27">
                  <c:v>68.937498086063201</c:v>
                </c:pt>
                <c:pt idx="28">
                  <c:v>#N/A</c:v>
                </c:pt>
                <c:pt idx="29">
                  <c:v>41.42758804142921</c:v>
                </c:pt>
                <c:pt idx="30">
                  <c:v>38.618862924680059</c:v>
                </c:pt>
                <c:pt idx="31">
                  <c:v>84.210110884170206</c:v>
                </c:pt>
                <c:pt idx="32">
                  <c:v>23.831731603762172</c:v>
                </c:pt>
                <c:pt idx="33">
                  <c:v>50.225566865010521</c:v>
                </c:pt>
                <c:pt idx="34">
                  <c:v>#N/A</c:v>
                </c:pt>
              </c:numCache>
            </c:numRef>
          </c:xVal>
          <c:yVal>
            <c:numRef>
              <c:f>'2017'!$E$82:$E$116</c:f>
              <c:numCache>
                <c:formatCode>_-* #,##0.000_-;\-* #,##0.000_-;_-* "-"??_-;_-@_-</c:formatCode>
                <c:ptCount val="35"/>
                <c:pt idx="0">
                  <c:v>0.55490267336280519</c:v>
                </c:pt>
                <c:pt idx="1">
                  <c:v>0.59509330561474472</c:v>
                </c:pt>
                <c:pt idx="2">
                  <c:v>0.51380707938832182</c:v>
                </c:pt>
                <c:pt idx="3">
                  <c:v>0.58889271150300093</c:v>
                </c:pt>
                <c:pt idx="4">
                  <c:v>0.56006491243232004</c:v>
                </c:pt>
                <c:pt idx="5">
                  <c:v>0.577610227087059</c:v>
                </c:pt>
                <c:pt idx="6">
                  <c:v>0.57353302555430163</c:v>
                </c:pt>
                <c:pt idx="7">
                  <c:v>0.50734070402803277</c:v>
                </c:pt>
                <c:pt idx="8">
                  <c:v>0.54253562168344283</c:v>
                </c:pt>
                <c:pt idx="9">
                  <c:v>0.62285902350365763</c:v>
                </c:pt>
                <c:pt idx="10">
                  <c:v>0.60887888348950159</c:v>
                </c:pt>
                <c:pt idx="11">
                  <c:v>0.6242132231381764</c:v>
                </c:pt>
                <c:pt idx="12">
                  <c:v>0.57699377729745027</c:v>
                </c:pt>
                <c:pt idx="13">
                  <c:v>0.55832988561593067</c:v>
                </c:pt>
                <c:pt idx="14">
                  <c:v>0.59071205829497331</c:v>
                </c:pt>
                <c:pt idx="15">
                  <c:v>0.5235894621962528</c:v>
                </c:pt>
                <c:pt idx="16">
                  <c:v>0.53317684783856001</c:v>
                </c:pt>
                <c:pt idx="17">
                  <c:v>0.49248105878996057</c:v>
                </c:pt>
                <c:pt idx="18">
                  <c:v>0.62081300576354304</c:v>
                </c:pt>
                <c:pt idx="19">
                  <c:v>0.65294867252789079</c:v>
                </c:pt>
                <c:pt idx="20">
                  <c:v>0.64285085675396525</c:v>
                </c:pt>
                <c:pt idx="21">
                  <c:v>0.64694618945885074</c:v>
                </c:pt>
                <c:pt idx="22">
                  <c:v>0.70717687227884551</c:v>
                </c:pt>
                <c:pt idx="23">
                  <c:v>0.57583703204219494</c:v>
                </c:pt>
                <c:pt idx="24">
                  <c:v>0.67452557527973622</c:v>
                </c:pt>
                <c:pt idx="25">
                  <c:v>0.66467268575480321</c:v>
                </c:pt>
                <c:pt idx="26">
                  <c:v>0.70892206500118937</c:v>
                </c:pt>
                <c:pt idx="27">
                  <c:v>0.72925532047824071</c:v>
                </c:pt>
                <c:pt idx="28">
                  <c:v>0.61523389859779243</c:v>
                </c:pt>
                <c:pt idx="29">
                  <c:v>0.73778830483402047</c:v>
                </c:pt>
                <c:pt idx="30">
                  <c:v>0.70380227836906195</c:v>
                </c:pt>
                <c:pt idx="31">
                  <c:v>0.74683562363392431</c:v>
                </c:pt>
                <c:pt idx="32">
                  <c:v>0.77560625062847277</c:v>
                </c:pt>
                <c:pt idx="33">
                  <c:v>0.78284000612042448</c:v>
                </c:pt>
                <c:pt idx="34">
                  <c:v>0.5116343421298446</c:v>
                </c:pt>
              </c:numCache>
            </c:numRef>
          </c:yVal>
          <c:bubbleSize>
            <c:numRef>
              <c:f>'2017'!$C$82:$C$116</c:f>
              <c:numCache>
                <c:formatCode>_-* #,##0_-;\-* #,##0_-;_-* "-"??_-;_-@_-</c:formatCode>
                <c:ptCount val="35"/>
                <c:pt idx="0">
                  <c:v>636.03899999999999</c:v>
                </c:pt>
                <c:pt idx="1">
                  <c:v>285.51</c:v>
                </c:pt>
                <c:pt idx="2">
                  <c:v>2091.5340000000001</c:v>
                </c:pt>
                <c:pt idx="3">
                  <c:v>16853.598999999998</c:v>
                </c:pt>
                <c:pt idx="4">
                  <c:v>24566.073</c:v>
                </c:pt>
                <c:pt idx="5">
                  <c:v>16009.409</c:v>
                </c:pt>
                <c:pt idx="6">
                  <c:v>50221.142</c:v>
                </c:pt>
                <c:pt idx="7">
                  <c:v>40813.396999999997</c:v>
                </c:pt>
                <c:pt idx="8">
                  <c:v>8438.0360000000001</c:v>
                </c:pt>
                <c:pt idx="9">
                  <c:v>114.158</c:v>
                </c:pt>
                <c:pt idx="10">
                  <c:v>159685.424</c:v>
                </c:pt>
                <c:pt idx="11">
                  <c:v>1243.258</c:v>
                </c:pt>
                <c:pt idx="12">
                  <c:v>53382.523000000001</c:v>
                </c:pt>
                <c:pt idx="13">
                  <c:v>207906.209</c:v>
                </c:pt>
                <c:pt idx="14">
                  <c:v>29121.465</c:v>
                </c:pt>
                <c:pt idx="15">
                  <c:v>4282.57</c:v>
                </c:pt>
                <c:pt idx="16">
                  <c:v>190873.24400000001</c:v>
                </c:pt>
                <c:pt idx="17">
                  <c:v>944.09900000000005</c:v>
                </c:pt>
                <c:pt idx="18">
                  <c:v>9429.0130000000008</c:v>
                </c:pt>
                <c:pt idx="19">
                  <c:v>6384.8459999999995</c:v>
                </c:pt>
                <c:pt idx="20">
                  <c:v>1338676.7849999999</c:v>
                </c:pt>
                <c:pt idx="21">
                  <c:v>537.49800000000005</c:v>
                </c:pt>
                <c:pt idx="22">
                  <c:v>31959.785</c:v>
                </c:pt>
                <c:pt idx="23">
                  <c:v>29816.766</c:v>
                </c:pt>
                <c:pt idx="24">
                  <c:v>35581.254999999997</c:v>
                </c:pt>
                <c:pt idx="25">
                  <c:v>6388.1260000000002</c:v>
                </c:pt>
                <c:pt idx="26">
                  <c:v>105172.925</c:v>
                </c:pt>
                <c:pt idx="27">
                  <c:v>3113.7860000000001</c:v>
                </c:pt>
                <c:pt idx="28">
                  <c:v>745.56299999999999</c:v>
                </c:pt>
                <c:pt idx="29">
                  <c:v>11433.442999999999</c:v>
                </c:pt>
                <c:pt idx="30">
                  <c:v>264650.96299999999</c:v>
                </c:pt>
                <c:pt idx="31">
                  <c:v>44487.709000000003</c:v>
                </c:pt>
                <c:pt idx="32">
                  <c:v>21128.031999999999</c:v>
                </c:pt>
                <c:pt idx="33">
                  <c:v>4008.7159999999999</c:v>
                </c:pt>
                <c:pt idx="34">
                  <c:v>#N/A</c:v>
                </c:pt>
              </c:numCache>
            </c:numRef>
          </c:bubbleSize>
          <c:bubble3D val="0"/>
          <c:extLst>
            <c:ext xmlns:c16="http://schemas.microsoft.com/office/drawing/2014/chart" uri="{C3380CC4-5D6E-409C-BE32-E72D297353CC}">
              <c16:uniqueId val="{00000002-A43B-4379-92D7-2D9E02D9298A}"/>
            </c:ext>
          </c:extLst>
        </c:ser>
        <c:ser>
          <c:idx val="1"/>
          <c:order val="3"/>
          <c:tx>
            <c:v>Low income</c:v>
          </c:tx>
          <c:spPr>
            <a:solidFill>
              <a:schemeClr val="accent2">
                <a:alpha val="75000"/>
              </a:schemeClr>
            </a:solidFill>
            <a:ln w="25400">
              <a:noFill/>
            </a:ln>
            <a:effectLst/>
          </c:spPr>
          <c:invertIfNegative val="0"/>
          <c:xVal>
            <c:numRef>
              <c:f>'2017'!$F$54:$F$81</c:f>
              <c:numCache>
                <c:formatCode>_-* #,##0\ _€_-;\-* #,##0\ _€_-;_-* "-"??\ _€_-;_-@_-</c:formatCode>
                <c:ptCount val="28"/>
                <c:pt idx="0">
                  <c:v>#N/A</c:v>
                </c:pt>
                <c:pt idx="1">
                  <c:v>#N/A</c:v>
                </c:pt>
                <c:pt idx="2">
                  <c:v>#N/A</c:v>
                </c:pt>
                <c:pt idx="3">
                  <c:v>6.1159425832391694</c:v>
                </c:pt>
                <c:pt idx="4">
                  <c:v>15.520248058647244</c:v>
                </c:pt>
                <c:pt idx="5">
                  <c:v>#N/A</c:v>
                </c:pt>
                <c:pt idx="6">
                  <c:v>19.701961957142014</c:v>
                </c:pt>
                <c:pt idx="7">
                  <c:v>#N/A</c:v>
                </c:pt>
                <c:pt idx="8">
                  <c:v>#N/A</c:v>
                </c:pt>
                <c:pt idx="9">
                  <c:v>#N/A</c:v>
                </c:pt>
                <c:pt idx="10">
                  <c:v>17.105234554982047</c:v>
                </c:pt>
                <c:pt idx="11">
                  <c:v>#N/A</c:v>
                </c:pt>
                <c:pt idx="12">
                  <c:v>#N/A</c:v>
                </c:pt>
                <c:pt idx="13">
                  <c:v>#N/A</c:v>
                </c:pt>
                <c:pt idx="14">
                  <c:v>16.657941269696089</c:v>
                </c:pt>
                <c:pt idx="15">
                  <c:v>#N/A</c:v>
                </c:pt>
                <c:pt idx="16">
                  <c:v>#N/A</c:v>
                </c:pt>
                <c:pt idx="17">
                  <c:v>#N/A</c:v>
                </c:pt>
                <c:pt idx="18">
                  <c:v>#N/A</c:v>
                </c:pt>
                <c:pt idx="19">
                  <c:v>33.255886415582985</c:v>
                </c:pt>
                <c:pt idx="20">
                  <c:v>19.107130195731543</c:v>
                </c:pt>
                <c:pt idx="21">
                  <c:v>#N/A</c:v>
                </c:pt>
                <c:pt idx="22">
                  <c:v>11.716006689751827</c:v>
                </c:pt>
                <c:pt idx="23">
                  <c:v>20.438923192292268</c:v>
                </c:pt>
                <c:pt idx="24">
                  <c:v>15.30221522529555</c:v>
                </c:pt>
                <c:pt idx="25">
                  <c:v>21.793297070741037</c:v>
                </c:pt>
                <c:pt idx="26">
                  <c:v>10.736211489351104</c:v>
                </c:pt>
                <c:pt idx="27">
                  <c:v>2.5676550188913847</c:v>
                </c:pt>
              </c:numCache>
            </c:numRef>
          </c:xVal>
          <c:yVal>
            <c:numRef>
              <c:f>'2017'!$E$54:$E$81</c:f>
              <c:numCache>
                <c:formatCode>_-* #,##0.000_-;\-* #,##0.000_-;_-* "-"??_-;_-@_-</c:formatCode>
                <c:ptCount val="28"/>
                <c:pt idx="0">
                  <c:v>0.4210504582633085</c:v>
                </c:pt>
                <c:pt idx="1">
                  <c:v>0.3764596187521268</c:v>
                </c:pt>
                <c:pt idx="2">
                  <c:v>0.48170657585513355</c:v>
                </c:pt>
                <c:pt idx="3">
                  <c:v>0.37329214815646</c:v>
                </c:pt>
                <c:pt idx="4">
                  <c:v>0.44208882613117256</c:v>
                </c:pt>
                <c:pt idx="5">
                  <c:v>0.46594025546777978</c:v>
                </c:pt>
                <c:pt idx="6">
                  <c:v>0.51032264973483155</c:v>
                </c:pt>
                <c:pt idx="7">
                  <c:v>0.5184278317048262</c:v>
                </c:pt>
                <c:pt idx="8">
                  <c:v>0.40068392486660193</c:v>
                </c:pt>
                <c:pt idx="9">
                  <c:v>0.43464223084336556</c:v>
                </c:pt>
                <c:pt idx="10">
                  <c:v>0.50128120182648539</c:v>
                </c:pt>
                <c:pt idx="11">
                  <c:v>0.52945523242473047</c:v>
                </c:pt>
                <c:pt idx="12">
                  <c:v>0.45960670326669528</c:v>
                </c:pt>
                <c:pt idx="13">
                  <c:v>0.4292255713513865</c:v>
                </c:pt>
                <c:pt idx="14">
                  <c:v>0.4664931795341995</c:v>
                </c:pt>
                <c:pt idx="15">
                  <c:v>0.52240022848925216</c:v>
                </c:pt>
                <c:pt idx="16">
                  <c:v>0.42554743936850348</c:v>
                </c:pt>
                <c:pt idx="17">
                  <c:v>0.49332725285373002</c:v>
                </c:pt>
                <c:pt idx="18">
                  <c:v>0.46346627503831844</c:v>
                </c:pt>
                <c:pt idx="19">
                  <c:v>0.55336731779231674</c:v>
                </c:pt>
                <c:pt idx="20">
                  <c:v>0.51492121799593038</c:v>
                </c:pt>
                <c:pt idx="21">
                  <c:v>0.53899406225302759</c:v>
                </c:pt>
                <c:pt idx="22">
                  <c:v>0.50959967818299268</c:v>
                </c:pt>
                <c:pt idx="23">
                  <c:v>0.57390574315382092</c:v>
                </c:pt>
                <c:pt idx="24">
                  <c:v>0.65099760305873267</c:v>
                </c:pt>
                <c:pt idx="25">
                  <c:v>0.54411775772572768</c:v>
                </c:pt>
                <c:pt idx="26">
                  <c:v>0.43120328216956155</c:v>
                </c:pt>
                <c:pt idx="27">
                  <c:v>0.41406317474187437</c:v>
                </c:pt>
              </c:numCache>
            </c:numRef>
          </c:yVal>
          <c:bubbleSize>
            <c:numRef>
              <c:f>'2017'!$C$54:$C$81</c:f>
              <c:numCache>
                <c:formatCode>_-* #,##0_-;\-* #,##0_-;_-* "-"??_-;_-@_-</c:formatCode>
                <c:ptCount val="28"/>
                <c:pt idx="0">
                  <c:v>10827.019</c:v>
                </c:pt>
                <c:pt idx="1">
                  <c:v>4596.0230000000001</c:v>
                </c:pt>
                <c:pt idx="2">
                  <c:v>17670.196</c:v>
                </c:pt>
                <c:pt idx="3">
                  <c:v>21602.382000000001</c:v>
                </c:pt>
                <c:pt idx="4">
                  <c:v>28649.018</c:v>
                </c:pt>
                <c:pt idx="5">
                  <c:v>4702.2259999999997</c:v>
                </c:pt>
                <c:pt idx="6">
                  <c:v>7698.4740000000002</c:v>
                </c:pt>
                <c:pt idx="7">
                  <c:v>25570.511999999999</c:v>
                </c:pt>
                <c:pt idx="8">
                  <c:v>15016.753000000001</c:v>
                </c:pt>
                <c:pt idx="9">
                  <c:v>7488.4229999999998</c:v>
                </c:pt>
                <c:pt idx="10">
                  <c:v>10982.366</c:v>
                </c:pt>
                <c:pt idx="11">
                  <c:v>11980.960999999999</c:v>
                </c:pt>
                <c:pt idx="12">
                  <c:v>1828.145</c:v>
                </c:pt>
                <c:pt idx="13">
                  <c:v>19193.234</c:v>
                </c:pt>
                <c:pt idx="14">
                  <c:v>106399.924</c:v>
                </c:pt>
                <c:pt idx="15">
                  <c:v>41166.588000000003</c:v>
                </c:pt>
                <c:pt idx="16">
                  <c:v>18512.43</c:v>
                </c:pt>
                <c:pt idx="17">
                  <c:v>36296.112999999998</c:v>
                </c:pt>
                <c:pt idx="18">
                  <c:v>12067.519</c:v>
                </c:pt>
                <c:pt idx="19">
                  <c:v>14236.594999999999</c:v>
                </c:pt>
                <c:pt idx="20">
                  <c:v>11175.198</c:v>
                </c:pt>
                <c:pt idx="21">
                  <c:v>813.89200000000005</c:v>
                </c:pt>
                <c:pt idx="22">
                  <c:v>15419.355</c:v>
                </c:pt>
                <c:pt idx="23">
                  <c:v>27632.681</c:v>
                </c:pt>
                <c:pt idx="24">
                  <c:v>8880.268</c:v>
                </c:pt>
                <c:pt idx="25">
                  <c:v>17095.678</c:v>
                </c:pt>
                <c:pt idx="26">
                  <c:v>3412.893</c:v>
                </c:pt>
                <c:pt idx="27">
                  <c:v>10910.763000000001</c:v>
                </c:pt>
              </c:numCache>
            </c:numRef>
          </c:bubbleSize>
          <c:bubble3D val="0"/>
          <c:extLst>
            <c:ext xmlns:c16="http://schemas.microsoft.com/office/drawing/2014/chart" uri="{C3380CC4-5D6E-409C-BE32-E72D297353CC}">
              <c16:uniqueId val="{00000003-A43B-4379-92D7-2D9E02D9298A}"/>
            </c:ext>
          </c:extLst>
        </c:ser>
        <c:ser>
          <c:idx val="4"/>
          <c:order val="4"/>
          <c:tx>
            <c:v>Trendline</c:v>
          </c:tx>
          <c:spPr>
            <a:noFill/>
            <a:ln w="25400">
              <a:noFill/>
            </a:ln>
            <a:effectLst/>
          </c:spPr>
          <c:invertIfNegative val="0"/>
          <c:dLbls>
            <c:dLbl>
              <c:idx val="100"/>
              <c:layout>
                <c:manualLayout>
                  <c:x val="-5.3586467743196768E-3"/>
                  <c:y val="0.13087184348964109"/>
                </c:manualLayout>
              </c:layout>
              <c:tx>
                <c:rich>
                  <a:bodyPr/>
                  <a:lstStyle/>
                  <a:p>
                    <a:r>
                      <a:rPr lang="en-US"/>
                      <a:t>India</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A43B-4379-92D7-2D9E02D9298A}"/>
                </c:ext>
              </c:extLst>
            </c:dLbl>
            <c:dLbl>
              <c:idx val="141"/>
              <c:layout>
                <c:manualLayout>
                  <c:x val="-1.4289724731519172E-2"/>
                  <c:y val="9.4518553631407404E-2"/>
                </c:manualLayout>
              </c:layout>
              <c:tx>
                <c:rich>
                  <a:bodyPr/>
                  <a:lstStyle/>
                  <a:p>
                    <a:r>
                      <a:rPr lang="en-US"/>
                      <a:t>China</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43B-4379-92D7-2D9E02D9298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HelveticaNeue" panose="00000400000000000000" pitchFamily="2" charset="0"/>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3175" cap="flat" cmpd="sng" algn="ctr">
                      <a:solidFill>
                        <a:srgbClr val="000000"/>
                      </a:solidFill>
                      <a:round/>
                    </a:ln>
                    <a:effectLst/>
                  </c:spPr>
                </c15:leaderLines>
              </c:ext>
            </c:extLst>
          </c:dLbls>
          <c:trendline>
            <c:spPr>
              <a:ln w="9525" cap="rnd">
                <a:solidFill>
                  <a:srgbClr val="000000"/>
                </a:solidFill>
                <a:prstDash val="dash"/>
              </a:ln>
              <a:effectLst/>
            </c:spPr>
            <c:trendlineType val="log"/>
            <c:dispRSqr val="0"/>
            <c:dispEq val="0"/>
          </c:trendline>
          <c:xVal>
            <c:numRef>
              <c:f>'2017'!$F$2:$F$190</c:f>
              <c:numCache>
                <c:formatCode>_-* #,##0\ _€_-;\-* #,##0\ _€_-;_-* "-"??\ _€_-;_-@_-</c:formatCode>
                <c:ptCount val="189"/>
                <c:pt idx="0">
                  <c:v>#N/A</c:v>
                </c:pt>
                <c:pt idx="1">
                  <c:v>#N/A</c:v>
                </c:pt>
                <c:pt idx="2">
                  <c:v>#N/A</c:v>
                </c:pt>
                <c:pt idx="3">
                  <c:v>62.400243778999467</c:v>
                </c:pt>
                <c:pt idx="4">
                  <c:v>86.919638785908248</c:v>
                </c:pt>
                <c:pt idx="5">
                  <c:v>81.344321704172671</c:v>
                </c:pt>
                <c:pt idx="6">
                  <c:v>#N/A</c:v>
                </c:pt>
                <c:pt idx="7">
                  <c:v>87.579292883179434</c:v>
                </c:pt>
                <c:pt idx="8">
                  <c:v>506.12185792861004</c:v>
                </c:pt>
                <c:pt idx="9">
                  <c:v>237.24142845444564</c:v>
                </c:pt>
                <c:pt idx="10">
                  <c:v>114.69425228694774</c:v>
                </c:pt>
                <c:pt idx="11">
                  <c:v>94.436415188562705</c:v>
                </c:pt>
                <c:pt idx="12">
                  <c:v>47.272528217154616</c:v>
                </c:pt>
                <c:pt idx="13">
                  <c:v>114.57849093151775</c:v>
                </c:pt>
                <c:pt idx="14">
                  <c:v>92.246994876743813</c:v>
                </c:pt>
                <c:pt idx="15">
                  <c:v>92.677755322962994</c:v>
                </c:pt>
                <c:pt idx="16">
                  <c:v>111.04000116304577</c:v>
                </c:pt>
                <c:pt idx="17">
                  <c:v>181.13416022934203</c:v>
                </c:pt>
                <c:pt idx="18">
                  <c:v>139.29815629711831</c:v>
                </c:pt>
                <c:pt idx="19">
                  <c:v>78.734258015153841</c:v>
                </c:pt>
                <c:pt idx="20">
                  <c:v>65.022987289830454</c:v>
                </c:pt>
                <c:pt idx="21">
                  <c:v>116.94929695521985</c:v>
                </c:pt>
                <c:pt idx="22">
                  <c:v>184.37083248400026</c:v>
                </c:pt>
                <c:pt idx="23">
                  <c:v>113.12452584104648</c:v>
                </c:pt>
                <c:pt idx="24">
                  <c:v>105.90535785431021</c:v>
                </c:pt>
                <c:pt idx="25">
                  <c:v>141.89337753218507</c:v>
                </c:pt>
                <c:pt idx="26">
                  <c:v>393.12152382867134</c:v>
                </c:pt>
                <c:pt idx="27">
                  <c:v>110.37861544168344</c:v>
                </c:pt>
                <c:pt idx="28">
                  <c:v>159.57101420340035</c:v>
                </c:pt>
                <c:pt idx="29">
                  <c:v>252.84257088305586</c:v>
                </c:pt>
                <c:pt idx="30">
                  <c:v>216.38080499095167</c:v>
                </c:pt>
                <c:pt idx="31">
                  <c:v>267.34057137972889</c:v>
                </c:pt>
                <c:pt idx="32">
                  <c:v>329.54215841341835</c:v>
                </c:pt>
                <c:pt idx="33">
                  <c:v>202.60826625802815</c:v>
                </c:pt>
                <c:pt idx="34">
                  <c:v>207.89847064706768</c:v>
                </c:pt>
                <c:pt idx="35">
                  <c:v>158.98832725363508</c:v>
                </c:pt>
                <c:pt idx="36">
                  <c:v>157.68160040142368</c:v>
                </c:pt>
                <c:pt idx="37">
                  <c:v>685.1335183341605</c:v>
                </c:pt>
                <c:pt idx="38">
                  <c:v>182.55478301498144</c:v>
                </c:pt>
                <c:pt idx="39">
                  <c:v>124.24143187297769</c:v>
                </c:pt>
                <c:pt idx="40">
                  <c:v>351.30213732608541</c:v>
                </c:pt>
                <c:pt idx="41">
                  <c:v>277.62763678409476</c:v>
                </c:pt>
                <c:pt idx="42">
                  <c:v>120.15861128393516</c:v>
                </c:pt>
                <c:pt idx="43">
                  <c:v>237.08005631293432</c:v>
                </c:pt>
                <c:pt idx="44">
                  <c:v>298.59052712623713</c:v>
                </c:pt>
                <c:pt idx="45">
                  <c:v>117.26159198178709</c:v>
                </c:pt>
                <c:pt idx="46">
                  <c:v>267.07113759173916</c:v>
                </c:pt>
                <c:pt idx="47">
                  <c:v>268.91301221600878</c:v>
                </c:pt>
                <c:pt idx="48">
                  <c:v>663.16763500268451</c:v>
                </c:pt>
                <c:pt idx="49">
                  <c:v>#N/A</c:v>
                </c:pt>
                <c:pt idx="50">
                  <c:v>#N/A</c:v>
                </c:pt>
                <c:pt idx="51">
                  <c:v>356.2403388675699</c:v>
                </c:pt>
                <c:pt idx="52">
                  <c:v>#N/A</c:v>
                </c:pt>
                <c:pt idx="53">
                  <c:v>#N/A</c:v>
                </c:pt>
                <c:pt idx="54">
                  <c:v>#N/A</c:v>
                </c:pt>
                <c:pt idx="55">
                  <c:v>6.1159425832391694</c:v>
                </c:pt>
                <c:pt idx="56">
                  <c:v>15.520248058647244</c:v>
                </c:pt>
                <c:pt idx="57">
                  <c:v>#N/A</c:v>
                </c:pt>
                <c:pt idx="58">
                  <c:v>19.701961957142014</c:v>
                </c:pt>
                <c:pt idx="59">
                  <c:v>#N/A</c:v>
                </c:pt>
                <c:pt idx="60">
                  <c:v>#N/A</c:v>
                </c:pt>
                <c:pt idx="61">
                  <c:v>#N/A</c:v>
                </c:pt>
                <c:pt idx="62">
                  <c:v>17.105234554982047</c:v>
                </c:pt>
                <c:pt idx="63">
                  <c:v>#N/A</c:v>
                </c:pt>
                <c:pt idx="64">
                  <c:v>#N/A</c:v>
                </c:pt>
                <c:pt idx="65">
                  <c:v>#N/A</c:v>
                </c:pt>
                <c:pt idx="66">
                  <c:v>16.657941269696089</c:v>
                </c:pt>
                <c:pt idx="67">
                  <c:v>#N/A</c:v>
                </c:pt>
                <c:pt idx="68">
                  <c:v>#N/A</c:v>
                </c:pt>
                <c:pt idx="69">
                  <c:v>#N/A</c:v>
                </c:pt>
                <c:pt idx="70">
                  <c:v>#N/A</c:v>
                </c:pt>
                <c:pt idx="71">
                  <c:v>33.255886415582985</c:v>
                </c:pt>
                <c:pt idx="72">
                  <c:v>19.107130195731543</c:v>
                </c:pt>
                <c:pt idx="73">
                  <c:v>#N/A</c:v>
                </c:pt>
                <c:pt idx="74">
                  <c:v>11.716006689751827</c:v>
                </c:pt>
                <c:pt idx="75">
                  <c:v>20.438923192292268</c:v>
                </c:pt>
                <c:pt idx="76">
                  <c:v>15.30221522529555</c:v>
                </c:pt>
                <c:pt idx="77">
                  <c:v>21.793297070741037</c:v>
                </c:pt>
                <c:pt idx="78">
                  <c:v>10.736211489351104</c:v>
                </c:pt>
                <c:pt idx="79">
                  <c:v>2.5676550188913847</c:v>
                </c:pt>
                <c:pt idx="80">
                  <c:v>#N/A</c:v>
                </c:pt>
                <c:pt idx="81">
                  <c:v>#N/A</c:v>
                </c:pt>
                <c:pt idx="82">
                  <c:v>#N/A</c:v>
                </c:pt>
                <c:pt idx="83">
                  <c:v>29.943054964463681</c:v>
                </c:pt>
                <c:pt idx="84">
                  <c:v>15.800208634362042</c:v>
                </c:pt>
                <c:pt idx="85">
                  <c:v>21.155900716677515</c:v>
                </c:pt>
                <c:pt idx="86">
                  <c:v>22.548512741934612</c:v>
                </c:pt>
                <c:pt idx="87">
                  <c:v>19.222799285574474</c:v>
                </c:pt>
                <c:pt idx="88">
                  <c:v>#N/A</c:v>
                </c:pt>
                <c:pt idx="89">
                  <c:v>#N/A</c:v>
                </c:pt>
                <c:pt idx="90">
                  <c:v>10.62678738026969</c:v>
                </c:pt>
                <c:pt idx="91">
                  <c:v>#N/A</c:v>
                </c:pt>
                <c:pt idx="92">
                  <c:v>17.903556533389416</c:v>
                </c:pt>
                <c:pt idx="93">
                  <c:v>21.040121314012712</c:v>
                </c:pt>
                <c:pt idx="94">
                  <c:v>13.291237288630144</c:v>
                </c:pt>
                <c:pt idx="95">
                  <c:v>#N/A</c:v>
                </c:pt>
                <c:pt idx="96">
                  <c:v>34.474587658339097</c:v>
                </c:pt>
                <c:pt idx="97">
                  <c:v>#N/A</c:v>
                </c:pt>
                <c:pt idx="98">
                  <c:v>26.753734089948047</c:v>
                </c:pt>
                <c:pt idx="99">
                  <c:v>25.97886022239916</c:v>
                </c:pt>
                <c:pt idx="100">
                  <c:v>27.588713420659346</c:v>
                </c:pt>
                <c:pt idx="101">
                  <c:v>#N/A</c:v>
                </c:pt>
                <c:pt idx="102">
                  <c:v>44.323918780206576</c:v>
                </c:pt>
                <c:pt idx="103">
                  <c:v>20.614462896995949</c:v>
                </c:pt>
                <c:pt idx="104">
                  <c:v>24.144373271194468</c:v>
                </c:pt>
                <c:pt idx="105">
                  <c:v>27.01436842036804</c:v>
                </c:pt>
                <c:pt idx="106">
                  <c:v>23.143666510915754</c:v>
                </c:pt>
                <c:pt idx="107">
                  <c:v>68.937498086063201</c:v>
                </c:pt>
                <c:pt idx="108">
                  <c:v>#N/A</c:v>
                </c:pt>
                <c:pt idx="109">
                  <c:v>41.42758804142921</c:v>
                </c:pt>
                <c:pt idx="110">
                  <c:v>38.618862924680059</c:v>
                </c:pt>
                <c:pt idx="111">
                  <c:v>84.210110884170206</c:v>
                </c:pt>
                <c:pt idx="112">
                  <c:v>23.831731603762172</c:v>
                </c:pt>
                <c:pt idx="113">
                  <c:v>50.225566865010521</c:v>
                </c:pt>
                <c:pt idx="114">
                  <c:v>#N/A</c:v>
                </c:pt>
                <c:pt idx="115">
                  <c:v>#N/A</c:v>
                </c:pt>
                <c:pt idx="116">
                  <c:v>#N/A</c:v>
                </c:pt>
                <c:pt idx="117">
                  <c:v>#N/A</c:v>
                </c:pt>
                <c:pt idx="118">
                  <c:v>#N/A</c:v>
                </c:pt>
                <c:pt idx="119">
                  <c:v>33.931665195236569</c:v>
                </c:pt>
                <c:pt idx="120">
                  <c:v>#N/A</c:v>
                </c:pt>
                <c:pt idx="121">
                  <c:v>38.93915170648544</c:v>
                </c:pt>
                <c:pt idx="122">
                  <c:v>39.664347642504403</c:v>
                </c:pt>
                <c:pt idx="123">
                  <c:v>35.224476974747994</c:v>
                </c:pt>
                <c:pt idx="124">
                  <c:v>68.565694130945857</c:v>
                </c:pt>
                <c:pt idx="125">
                  <c:v>#N/A</c:v>
                </c:pt>
                <c:pt idx="126">
                  <c:v>36.187012022053473</c:v>
                </c:pt>
                <c:pt idx="127">
                  <c:v>56.173077562672198</c:v>
                </c:pt>
                <c:pt idx="128">
                  <c:v>32.747813078855586</c:v>
                </c:pt>
                <c:pt idx="129">
                  <c:v>43.028216428348799</c:v>
                </c:pt>
                <c:pt idx="130">
                  <c:v>97.096137995721151</c:v>
                </c:pt>
                <c:pt idx="131">
                  <c:v>45.334571289078923</c:v>
                </c:pt>
                <c:pt idx="132">
                  <c:v>#N/A</c:v>
                </c:pt>
                <c:pt idx="133">
                  <c:v>34.178376650383569</c:v>
                </c:pt>
                <c:pt idx="134">
                  <c:v>60.980941647616383</c:v>
                </c:pt>
                <c:pt idx="135">
                  <c:v>200.73736367045223</c:v>
                </c:pt>
                <c:pt idx="136">
                  <c:v>84.932842950099371</c:v>
                </c:pt>
                <c:pt idx="137">
                  <c:v>84.438673427208201</c:v>
                </c:pt>
                <c:pt idx="138">
                  <c:v>32.840826382361932</c:v>
                </c:pt>
                <c:pt idx="139">
                  <c:v>101.78881163033584</c:v>
                </c:pt>
                <c:pt idx="140">
                  <c:v>58.479711343949127</c:v>
                </c:pt>
                <c:pt idx="141">
                  <c:v>90.276241135169599</c:v>
                </c:pt>
                <c:pt idx="142">
                  <c:v>25.911215076203696</c:v>
                </c:pt>
                <c:pt idx="143">
                  <c:v>#N/A</c:v>
                </c:pt>
                <c:pt idx="144">
                  <c:v>#N/A</c:v>
                </c:pt>
                <c:pt idx="145">
                  <c:v>74.028398034481413</c:v>
                </c:pt>
                <c:pt idx="146">
                  <c:v>34.669980647752155</c:v>
                </c:pt>
                <c:pt idx="147">
                  <c:v>55.481652602386433</c:v>
                </c:pt>
                <c:pt idx="148">
                  <c:v>52.775198332195863</c:v>
                </c:pt>
                <c:pt idx="149">
                  <c:v>#N/A</c:v>
                </c:pt>
                <c:pt idx="150">
                  <c:v>#N/A</c:v>
                </c:pt>
                <c:pt idx="151">
                  <c:v>83.587142505611297</c:v>
                </c:pt>
                <c:pt idx="152">
                  <c:v>113.05370044283731</c:v>
                </c:pt>
                <c:pt idx="153">
                  <c:v>42.443248422749505</c:v>
                </c:pt>
                <c:pt idx="154">
                  <c:v>60.443017057715331</c:v>
                </c:pt>
                <c:pt idx="155">
                  <c:v>67.929141369700943</c:v>
                </c:pt>
                <c:pt idx="156">
                  <c:v>110.52061785527334</c:v>
                </c:pt>
                <c:pt idx="157">
                  <c:v>196.8450074104928</c:v>
                </c:pt>
                <c:pt idx="158">
                  <c:v>46.95949502993885</c:v>
                </c:pt>
                <c:pt idx="159">
                  <c:v>210.67786177130358</c:v>
                </c:pt>
                <c:pt idx="160">
                  <c:v>114.14701561184185</c:v>
                </c:pt>
                <c:pt idx="161">
                  <c:v>71.017234191372836</c:v>
                </c:pt>
                <c:pt idx="162">
                  <c:v>75.78337139940696</c:v>
                </c:pt>
                <c:pt idx="163">
                  <c:v>39.334313839727784</c:v>
                </c:pt>
                <c:pt idx="164">
                  <c:v>#N/A</c:v>
                </c:pt>
                <c:pt idx="165">
                  <c:v>40.278776984956451</c:v>
                </c:pt>
                <c:pt idx="166">
                  <c:v>25.086279535642198</c:v>
                </c:pt>
                <c:pt idx="167">
                  <c:v>80.33243995636029</c:v>
                </c:pt>
                <c:pt idx="168">
                  <c:v>#N/A</c:v>
                </c:pt>
                <c:pt idx="169">
                  <c:v>#N/A</c:v>
                </c:pt>
                <c:pt idx="170">
                  <c:v>#N/A</c:v>
                </c:pt>
                <c:pt idx="171">
                  <c:v>#N/A</c:v>
                </c:pt>
                <c:pt idx="172">
                  <c:v>#N/A</c:v>
                </c:pt>
                <c:pt idx="173">
                  <c:v>#N/A</c:v>
                </c:pt>
                <c:pt idx="174">
                  <c:v>#N/A</c:v>
                </c:pt>
                <c:pt idx="175">
                  <c:v>#N/A</c:v>
                </c:pt>
                <c:pt idx="176">
                  <c:v>#N/A</c:v>
                </c:pt>
                <c:pt idx="177">
                  <c:v>#N/A</c:v>
                </c:pt>
                <c:pt idx="178">
                  <c:v>34.608589307700854</c:v>
                </c:pt>
                <c:pt idx="179">
                  <c:v>#N/A</c:v>
                </c:pt>
                <c:pt idx="180">
                  <c:v>26.012979935484839</c:v>
                </c:pt>
                <c:pt idx="181">
                  <c:v>#N/A</c:v>
                </c:pt>
                <c:pt idx="182">
                  <c:v>#N/A</c:v>
                </c:pt>
                <c:pt idx="183">
                  <c:v>#N/A</c:v>
                </c:pt>
                <c:pt idx="184">
                  <c:v>#N/A</c:v>
                </c:pt>
                <c:pt idx="185">
                  <c:v>#N/A</c:v>
                </c:pt>
                <c:pt idx="186">
                  <c:v>#N/A</c:v>
                </c:pt>
                <c:pt idx="187">
                  <c:v>4.8999882038794258</c:v>
                </c:pt>
                <c:pt idx="188">
                  <c:v>#N/A</c:v>
                </c:pt>
              </c:numCache>
            </c:numRef>
          </c:xVal>
          <c:yVal>
            <c:numRef>
              <c:f>'2017'!$E$2:$E$190</c:f>
              <c:numCache>
                <c:formatCode>_-* #,##0.000_-;\-* #,##0.000_-;_-* "-"??_-;_-@_-</c:formatCode>
                <c:ptCount val="189"/>
                <c:pt idx="0">
                  <c:v>0.8132544788831314</c:v>
                </c:pt>
                <c:pt idx="1">
                  <c:v>0.81111332060871677</c:v>
                </c:pt>
                <c:pt idx="2">
                  <c:v>0.77367954974601383</c:v>
                </c:pt>
                <c:pt idx="3">
                  <c:v>0.80702969762746568</c:v>
                </c:pt>
                <c:pt idx="4">
                  <c:v>0.84497527426677033</c:v>
                </c:pt>
                <c:pt idx="5">
                  <c:v>0.83188620569522453</c:v>
                </c:pt>
                <c:pt idx="6">
                  <c:v>0.799845912865357</c:v>
                </c:pt>
                <c:pt idx="7">
                  <c:v>0.83518459212760343</c:v>
                </c:pt>
                <c:pt idx="8">
                  <c:v>0.79882809914158814</c:v>
                </c:pt>
                <c:pt idx="9">
                  <c:v>0.83305823467854845</c:v>
                </c:pt>
                <c:pt idx="10">
                  <c:v>0.8410835447961299</c:v>
                </c:pt>
                <c:pt idx="11">
                  <c:v>0.84899296976361349</c:v>
                </c:pt>
                <c:pt idx="12">
                  <c:v>0.79328032310514895</c:v>
                </c:pt>
                <c:pt idx="13">
                  <c:v>0.86796361840910785</c:v>
                </c:pt>
                <c:pt idx="14">
                  <c:v>0.8705932478939955</c:v>
                </c:pt>
                <c:pt idx="15">
                  <c:v>0.84831848080439454</c:v>
                </c:pt>
                <c:pt idx="16">
                  <c:v>0.86565589177480196</c:v>
                </c:pt>
                <c:pt idx="17">
                  <c:v>0.87864727739900983</c:v>
                </c:pt>
                <c:pt idx="18">
                  <c:v>0.89856986101336134</c:v>
                </c:pt>
                <c:pt idx="19">
                  <c:v>0.87085466609582163</c:v>
                </c:pt>
                <c:pt idx="20">
                  <c:v>0.88255745843469946</c:v>
                </c:pt>
                <c:pt idx="21">
                  <c:v>0.9042501676526441</c:v>
                </c:pt>
                <c:pt idx="22">
                  <c:v>0.91951959900799485</c:v>
                </c:pt>
                <c:pt idx="23">
                  <c:v>0.89093912849170676</c:v>
                </c:pt>
                <c:pt idx="24">
                  <c:v>0.88101102614365601</c:v>
                </c:pt>
                <c:pt idx="25">
                  <c:v>0.91267698921397145</c:v>
                </c:pt>
                <c:pt idx="26">
                  <c:v>0.83853988202415919</c:v>
                </c:pt>
                <c:pt idx="27">
                  <c:v>0.91893943698762748</c:v>
                </c:pt>
                <c:pt idx="28">
                  <c:v>0.8898306475960841</c:v>
                </c:pt>
                <c:pt idx="29">
                  <c:v>0.92353099342041201</c:v>
                </c:pt>
                <c:pt idx="30">
                  <c:v>0.9371931763557273</c:v>
                </c:pt>
                <c:pt idx="31">
                  <c:v>0.85634836083737387</c:v>
                </c:pt>
                <c:pt idx="32">
                  <c:v>0.92146994369467172</c:v>
                </c:pt>
                <c:pt idx="33">
                  <c:v>0.91742605870798555</c:v>
                </c:pt>
                <c:pt idx="34">
                  <c:v>0.93534861767024913</c:v>
                </c:pt>
                <c:pt idx="35">
                  <c:v>0.91241417183956641</c:v>
                </c:pt>
                <c:pt idx="36">
                  <c:v>0.9375095851052847</c:v>
                </c:pt>
                <c:pt idx="37">
                  <c:v>0.93505505591219373</c:v>
                </c:pt>
                <c:pt idx="38">
                  <c:v>0.93176748418359423</c:v>
                </c:pt>
                <c:pt idx="39">
                  <c:v>0.9289076017975384</c:v>
                </c:pt>
                <c:pt idx="40">
                  <c:v>0.80938574478076097</c:v>
                </c:pt>
                <c:pt idx="41">
                  <c:v>0.91929106748905776</c:v>
                </c:pt>
                <c:pt idx="42">
                  <c:v>0.93867636925873366</c:v>
                </c:pt>
                <c:pt idx="43">
                  <c:v>0.95266915000035768</c:v>
                </c:pt>
                <c:pt idx="44">
                  <c:v>0.8644392854649493</c:v>
                </c:pt>
                <c:pt idx="45">
                  <c:v>0.94340050600610414</c:v>
                </c:pt>
                <c:pt idx="46">
                  <c:v>0.90768627224913334</c:v>
                </c:pt>
                <c:pt idx="47">
                  <c:v>0.93393917879901045</c:v>
                </c:pt>
                <c:pt idx="48">
                  <c:v>0.84788041697261796</c:v>
                </c:pt>
                <c:pt idx="49">
                  <c:v>0.91608284190562972</c:v>
                </c:pt>
                <c:pt idx="50">
                  <c:v>0.85231668395955884</c:v>
                </c:pt>
                <c:pt idx="51">
                  <c:v>0.84336016601246921</c:v>
                </c:pt>
                <c:pt idx="52">
                  <c:v>0.4210504582633085</c:v>
                </c:pt>
                <c:pt idx="53">
                  <c:v>0.3764596187521268</c:v>
                </c:pt>
                <c:pt idx="54">
                  <c:v>0.48170657585513355</c:v>
                </c:pt>
                <c:pt idx="55">
                  <c:v>0.37329214815646</c:v>
                </c:pt>
                <c:pt idx="56">
                  <c:v>0.44208882613117256</c:v>
                </c:pt>
                <c:pt idx="57">
                  <c:v>0.46594025546777978</c:v>
                </c:pt>
                <c:pt idx="58">
                  <c:v>0.51032264973483155</c:v>
                </c:pt>
                <c:pt idx="59">
                  <c:v>0.5184278317048262</c:v>
                </c:pt>
                <c:pt idx="60">
                  <c:v>0.40068392486660193</c:v>
                </c:pt>
                <c:pt idx="61">
                  <c:v>0.43464223084336556</c:v>
                </c:pt>
                <c:pt idx="62">
                  <c:v>0.50128120182648539</c:v>
                </c:pt>
                <c:pt idx="63">
                  <c:v>0.52945523242473047</c:v>
                </c:pt>
                <c:pt idx="64">
                  <c:v>0.45960670326669528</c:v>
                </c:pt>
                <c:pt idx="65">
                  <c:v>0.4292255713513865</c:v>
                </c:pt>
                <c:pt idx="66">
                  <c:v>0.4664931795341995</c:v>
                </c:pt>
                <c:pt idx="67">
                  <c:v>0.52240022848925216</c:v>
                </c:pt>
                <c:pt idx="68">
                  <c:v>0.42554743936850348</c:v>
                </c:pt>
                <c:pt idx="69">
                  <c:v>0.49332725285373002</c:v>
                </c:pt>
                <c:pt idx="70">
                  <c:v>0.46346627503831844</c:v>
                </c:pt>
                <c:pt idx="71">
                  <c:v>0.55336731779231674</c:v>
                </c:pt>
                <c:pt idx="72">
                  <c:v>0.51492121799593038</c:v>
                </c:pt>
                <c:pt idx="73">
                  <c:v>0.53899406225302759</c:v>
                </c:pt>
                <c:pt idx="74">
                  <c:v>0.50959967818299268</c:v>
                </c:pt>
                <c:pt idx="75">
                  <c:v>0.57390574315382092</c:v>
                </c:pt>
                <c:pt idx="76">
                  <c:v>0.65099760305873267</c:v>
                </c:pt>
                <c:pt idx="77">
                  <c:v>0.54411775772572768</c:v>
                </c:pt>
                <c:pt idx="78">
                  <c:v>0.43120328216956155</c:v>
                </c:pt>
                <c:pt idx="79">
                  <c:v>0.41406317474187437</c:v>
                </c:pt>
                <c:pt idx="80">
                  <c:v>0.55490267336280519</c:v>
                </c:pt>
                <c:pt idx="81">
                  <c:v>0.59509330561474472</c:v>
                </c:pt>
                <c:pt idx="82">
                  <c:v>0.51380707938832182</c:v>
                </c:pt>
                <c:pt idx="83">
                  <c:v>0.58889271150300093</c:v>
                </c:pt>
                <c:pt idx="84">
                  <c:v>0.56006491243232004</c:v>
                </c:pt>
                <c:pt idx="85">
                  <c:v>0.577610227087059</c:v>
                </c:pt>
                <c:pt idx="86">
                  <c:v>0.57353302555430163</c:v>
                </c:pt>
                <c:pt idx="87">
                  <c:v>0.50734070402803277</c:v>
                </c:pt>
                <c:pt idx="88">
                  <c:v>0.54253562168344283</c:v>
                </c:pt>
                <c:pt idx="89">
                  <c:v>0.62285902350365763</c:v>
                </c:pt>
                <c:pt idx="90">
                  <c:v>0.60887888348950159</c:v>
                </c:pt>
                <c:pt idx="91">
                  <c:v>0.6242132231381764</c:v>
                </c:pt>
                <c:pt idx="92">
                  <c:v>0.57699377729745027</c:v>
                </c:pt>
                <c:pt idx="93">
                  <c:v>0.55832988561593067</c:v>
                </c:pt>
                <c:pt idx="94">
                  <c:v>0.59071205829497331</c:v>
                </c:pt>
                <c:pt idx="95">
                  <c:v>0.5235894621962528</c:v>
                </c:pt>
                <c:pt idx="96">
                  <c:v>0.53317684783856001</c:v>
                </c:pt>
                <c:pt idx="97">
                  <c:v>0.49248105878996057</c:v>
                </c:pt>
                <c:pt idx="98">
                  <c:v>0.62081300576354304</c:v>
                </c:pt>
                <c:pt idx="99">
                  <c:v>0.65294867252789079</c:v>
                </c:pt>
                <c:pt idx="100">
                  <c:v>0.64285085675396525</c:v>
                </c:pt>
                <c:pt idx="101">
                  <c:v>0.64694618945885074</c:v>
                </c:pt>
                <c:pt idx="102">
                  <c:v>0.70717687227884551</c:v>
                </c:pt>
                <c:pt idx="103">
                  <c:v>0.57583703204219494</c:v>
                </c:pt>
                <c:pt idx="104">
                  <c:v>0.67452557527973622</c:v>
                </c:pt>
                <c:pt idx="105">
                  <c:v>0.66467268575480321</c:v>
                </c:pt>
                <c:pt idx="106">
                  <c:v>0.70892206500118937</c:v>
                </c:pt>
                <c:pt idx="107">
                  <c:v>0.72925532047824071</c:v>
                </c:pt>
                <c:pt idx="108">
                  <c:v>0.61523389859779243</c:v>
                </c:pt>
                <c:pt idx="109">
                  <c:v>0.73778830483402047</c:v>
                </c:pt>
                <c:pt idx="110">
                  <c:v>0.70380227836906195</c:v>
                </c:pt>
                <c:pt idx="111">
                  <c:v>0.74683562363392431</c:v>
                </c:pt>
                <c:pt idx="112">
                  <c:v>0.77560625062847277</c:v>
                </c:pt>
                <c:pt idx="113">
                  <c:v>0.78284000612042448</c:v>
                </c:pt>
                <c:pt idx="114">
                  <c:v>0.5116343421298446</c:v>
                </c:pt>
                <c:pt idx="115">
                  <c:v>0.69593115123142957</c:v>
                </c:pt>
                <c:pt idx="116">
                  <c:v>0.70606018301325646</c:v>
                </c:pt>
                <c:pt idx="117">
                  <c:v>0.71719470659966245</c:v>
                </c:pt>
                <c:pt idx="118">
                  <c:v>0.71898503464984365</c:v>
                </c:pt>
                <c:pt idx="119">
                  <c:v>0.64936738637976443</c:v>
                </c:pt>
                <c:pt idx="120">
                  <c:v>0.66843819103311031</c:v>
                </c:pt>
                <c:pt idx="121">
                  <c:v>0.72479849738456004</c:v>
                </c:pt>
                <c:pt idx="122">
                  <c:v>0.72206698456294693</c:v>
                </c:pt>
                <c:pt idx="123">
                  <c:v>0.6431363938959227</c:v>
                </c:pt>
                <c:pt idx="124">
                  <c:v>0.68398737518764297</c:v>
                </c:pt>
                <c:pt idx="125">
                  <c:v>0.72326796784233627</c:v>
                </c:pt>
                <c:pt idx="126">
                  <c:v>0.75737857636843198</c:v>
                </c:pt>
                <c:pt idx="127">
                  <c:v>0.75792268076570246</c:v>
                </c:pt>
                <c:pt idx="128">
                  <c:v>0.7562329283944883</c:v>
                </c:pt>
                <c:pt idx="129">
                  <c:v>0.72245764124689793</c:v>
                </c:pt>
                <c:pt idx="130">
                  <c:v>0.70367069059321674</c:v>
                </c:pt>
                <c:pt idx="131">
                  <c:v>0.75802364685308732</c:v>
                </c:pt>
                <c:pt idx="132">
                  <c:v>0.72088578428932959</c:v>
                </c:pt>
                <c:pt idx="133">
                  <c:v>0.78870856399733791</c:v>
                </c:pt>
                <c:pt idx="134">
                  <c:v>0.75169233154598059</c:v>
                </c:pt>
                <c:pt idx="135">
                  <c:v>0.70753397610883983</c:v>
                </c:pt>
                <c:pt idx="136">
                  <c:v>0.70363796316795002</c:v>
                </c:pt>
                <c:pt idx="137">
                  <c:v>0.76658640100166331</c:v>
                </c:pt>
                <c:pt idx="138">
                  <c:v>0.76034846024631098</c:v>
                </c:pt>
                <c:pt idx="139">
                  <c:v>0.70017773154044072</c:v>
                </c:pt>
                <c:pt idx="140">
                  <c:v>0.7598281269241165</c:v>
                </c:pt>
                <c:pt idx="141">
                  <c:v>0.75296523126202464</c:v>
                </c:pt>
                <c:pt idx="142">
                  <c:v>0.72179251532748767</c:v>
                </c:pt>
                <c:pt idx="143">
                  <c:v>0.75976012937370252</c:v>
                </c:pt>
                <c:pt idx="144">
                  <c:v>0.75772822965852993</c:v>
                </c:pt>
                <c:pt idx="145">
                  <c:v>0.79391870748926308</c:v>
                </c:pt>
                <c:pt idx="146">
                  <c:v>0.74073024019726486</c:v>
                </c:pt>
                <c:pt idx="147">
                  <c:v>0.73215694071737081</c:v>
                </c:pt>
                <c:pt idx="148">
                  <c:v>0.72442451261120122</c:v>
                </c:pt>
                <c:pt idx="149">
                  <c:v>0.71620753970579598</c:v>
                </c:pt>
                <c:pt idx="150">
                  <c:v>0.59009572225136042</c:v>
                </c:pt>
                <c:pt idx="151">
                  <c:v>0.76165449027792076</c:v>
                </c:pt>
                <c:pt idx="152">
                  <c:v>0.81462803305240938</c:v>
                </c:pt>
                <c:pt idx="153">
                  <c:v>0.79210806337548734</c:v>
                </c:pt>
                <c:pt idx="154">
                  <c:v>0.76495754037187169</c:v>
                </c:pt>
                <c:pt idx="155">
                  <c:v>0.81342623261028124</c:v>
                </c:pt>
                <c:pt idx="156">
                  <c:v>0.81308358832608385</c:v>
                </c:pt>
                <c:pt idx="157">
                  <c:v>0.81299251237083203</c:v>
                </c:pt>
                <c:pt idx="158">
                  <c:v>0.79283047956579977</c:v>
                </c:pt>
                <c:pt idx="159">
                  <c:v>0.82160740492056905</c:v>
                </c:pt>
                <c:pt idx="160">
                  <c:v>0.80218164813973103</c:v>
                </c:pt>
                <c:pt idx="161">
                  <c:v>0.81262350272318684</c:v>
                </c:pt>
                <c:pt idx="162">
                  <c:v>0.80479644838105024</c:v>
                </c:pt>
                <c:pt idx="163">
                  <c:v>0.77678083352235761</c:v>
                </c:pt>
                <c:pt idx="164">
                  <c:v>0.60916604508628913</c:v>
                </c:pt>
                <c:pt idx="165">
                  <c:v>0.69631135865987703</c:v>
                </c:pt>
                <c:pt idx="166">
                  <c:v>0.90364083909538406</c:v>
                </c:pt>
                <c:pt idx="167">
                  <c:v>0.93649628022260833</c:v>
                </c:pt>
                <c:pt idx="168">
                  <c:v>0.88815684202167033</c:v>
                </c:pt>
                <c:pt idx="169">
                  <c:v>0.85416595872097956</c:v>
                </c:pt>
                <c:pt idx="170">
                  <c:v>0.80394036606035879</c:v>
                </c:pt>
                <c:pt idx="171">
                  <c:v>0.79912368077181728</c:v>
                </c:pt>
                <c:pt idx="172">
                  <c:v>0.77375448525331236</c:v>
                </c:pt>
                <c:pt idx="173">
                  <c:v>0.74437548565504819</c:v>
                </c:pt>
                <c:pt idx="174">
                  <c:v>0.7255029901430875</c:v>
                </c:pt>
                <c:pt idx="175">
                  <c:v>0.73494698501424671</c:v>
                </c:pt>
                <c:pt idx="176">
                  <c:v>0.70910369706468956</c:v>
                </c:pt>
                <c:pt idx="177">
                  <c:v>0.69977136101823045</c:v>
                </c:pt>
                <c:pt idx="178">
                  <c:v>0.68953577407789735</c:v>
                </c:pt>
                <c:pt idx="179">
                  <c:v>0.68881258067705597</c:v>
                </c:pt>
                <c:pt idx="180">
                  <c:v>0.67126166880254301</c:v>
                </c:pt>
                <c:pt idx="181">
                  <c:v>0.61227947433615448</c:v>
                </c:pt>
                <c:pt idx="182">
                  <c:v>0.60348806929563426</c:v>
                </c:pt>
                <c:pt idx="183">
                  <c:v>0.60263618219775228</c:v>
                </c:pt>
                <c:pt idx="184">
                  <c:v>0.60167232545822324</c:v>
                </c:pt>
                <c:pt idx="185">
                  <c:v>0.5224334993701345</c:v>
                </c:pt>
                <c:pt idx="186">
                  <c:v>0.45882636558972545</c:v>
                </c:pt>
                <c:pt idx="187">
                  <c:v>0.46261852836632622</c:v>
                </c:pt>
                <c:pt idx="188">
                  <c:v>0.45624158036038098</c:v>
                </c:pt>
              </c:numCache>
            </c:numRef>
          </c:yVal>
          <c:bubbleSize>
            <c:numRef>
              <c:f>'2017'!$C$2:$C$190</c:f>
              <c:numCache>
                <c:formatCode>_-* #,##0_-;\-* #,##0_-;_-* "-"??_-;_-@_-</c:formatCode>
                <c:ptCount val="189"/>
                <c:pt idx="0">
                  <c:v>286.23200000000003</c:v>
                </c:pt>
                <c:pt idx="1">
                  <c:v>17.808</c:v>
                </c:pt>
                <c:pt idx="2">
                  <c:v>95.426000000000002</c:v>
                </c:pt>
                <c:pt idx="3">
                  <c:v>3436.6410000000001</c:v>
                </c:pt>
                <c:pt idx="4">
                  <c:v>18470.438999999998</c:v>
                </c:pt>
                <c:pt idx="5">
                  <c:v>43937.14</c:v>
                </c:pt>
                <c:pt idx="6">
                  <c:v>96.418000000000006</c:v>
                </c:pt>
                <c:pt idx="7">
                  <c:v>4182.857</c:v>
                </c:pt>
                <c:pt idx="8">
                  <c:v>1384.059</c:v>
                </c:pt>
                <c:pt idx="9">
                  <c:v>4665.9279999999999</c:v>
                </c:pt>
                <c:pt idx="10">
                  <c:v>9729.8230000000003</c:v>
                </c:pt>
                <c:pt idx="11">
                  <c:v>1951.097</c:v>
                </c:pt>
                <c:pt idx="12">
                  <c:v>4106.7690000000002</c:v>
                </c:pt>
                <c:pt idx="13">
                  <c:v>37953.18</c:v>
                </c:pt>
                <c:pt idx="14">
                  <c:v>10569.45</c:v>
                </c:pt>
                <c:pt idx="15">
                  <c:v>10288.527</c:v>
                </c:pt>
                <c:pt idx="16">
                  <c:v>2845.4140000000002</c:v>
                </c:pt>
                <c:pt idx="17">
                  <c:v>1319.39</c:v>
                </c:pt>
                <c:pt idx="18">
                  <c:v>2076.3939999999998</c:v>
                </c:pt>
                <c:pt idx="19">
                  <c:v>1179.6780000000001</c:v>
                </c:pt>
                <c:pt idx="20">
                  <c:v>437.93299999999999</c:v>
                </c:pt>
                <c:pt idx="21">
                  <c:v>8243.848</c:v>
                </c:pt>
                <c:pt idx="22">
                  <c:v>4702.0339999999997</c:v>
                </c:pt>
                <c:pt idx="23">
                  <c:v>46647.428</c:v>
                </c:pt>
                <c:pt idx="24">
                  <c:v>60673.701000000001</c:v>
                </c:pt>
                <c:pt idx="25">
                  <c:v>127502.72500000001</c:v>
                </c:pt>
                <c:pt idx="26">
                  <c:v>1494.076</c:v>
                </c:pt>
                <c:pt idx="27">
                  <c:v>66727.460999999996</c:v>
                </c:pt>
                <c:pt idx="28">
                  <c:v>64842.508999999998</c:v>
                </c:pt>
                <c:pt idx="29">
                  <c:v>5511.3710000000001</c:v>
                </c:pt>
                <c:pt idx="30">
                  <c:v>24584.62</c:v>
                </c:pt>
                <c:pt idx="31">
                  <c:v>33101.178999999996</c:v>
                </c:pt>
                <c:pt idx="32">
                  <c:v>36732.095000000001</c:v>
                </c:pt>
                <c:pt idx="33">
                  <c:v>11419.748</c:v>
                </c:pt>
                <c:pt idx="34">
                  <c:v>9904.8960000000006</c:v>
                </c:pt>
                <c:pt idx="35">
                  <c:v>8819.9009999999998</c:v>
                </c:pt>
                <c:pt idx="36">
                  <c:v>82658.409</c:v>
                </c:pt>
                <c:pt idx="37">
                  <c:v>334.39299999999997</c:v>
                </c:pt>
                <c:pt idx="38">
                  <c:v>17021.347000000002</c:v>
                </c:pt>
                <c:pt idx="39">
                  <c:v>5732.2740000000003</c:v>
                </c:pt>
                <c:pt idx="40">
                  <c:v>4056.0990000000002</c:v>
                </c:pt>
                <c:pt idx="41">
                  <c:v>325084.75599999999</c:v>
                </c:pt>
                <c:pt idx="42">
                  <c:v>4753.2790000000005</c:v>
                </c:pt>
                <c:pt idx="43">
                  <c:v>5296.326</c:v>
                </c:pt>
                <c:pt idx="44">
                  <c:v>9487.2029999999995</c:v>
                </c:pt>
                <c:pt idx="45">
                  <c:v>8455.8040000000001</c:v>
                </c:pt>
                <c:pt idx="46">
                  <c:v>591.91</c:v>
                </c:pt>
                <c:pt idx="47">
                  <c:v>5708.0410000000002</c:v>
                </c:pt>
                <c:pt idx="48">
                  <c:v>2724.7280000000001</c:v>
                </c:pt>
                <c:pt idx="49">
                  <c:v>37.799999999999997</c:v>
                </c:pt>
                <c:pt idx="50">
                  <c:v>77.001000000000005</c:v>
                </c:pt>
                <c:pt idx="51">
                  <c:v>424.47300000000001</c:v>
                </c:pt>
                <c:pt idx="52">
                  <c:v>10827.019</c:v>
                </c:pt>
                <c:pt idx="53">
                  <c:v>4596.0230000000001</c:v>
                </c:pt>
                <c:pt idx="54">
                  <c:v>17670.196</c:v>
                </c:pt>
                <c:pt idx="55">
                  <c:v>21602.382000000001</c:v>
                </c:pt>
                <c:pt idx="56">
                  <c:v>28649.018</c:v>
                </c:pt>
                <c:pt idx="57">
                  <c:v>4702.2259999999997</c:v>
                </c:pt>
                <c:pt idx="58">
                  <c:v>7698.4740000000002</c:v>
                </c:pt>
                <c:pt idx="59">
                  <c:v>25570.511999999999</c:v>
                </c:pt>
                <c:pt idx="60">
                  <c:v>15016.753000000001</c:v>
                </c:pt>
                <c:pt idx="61">
                  <c:v>7488.4229999999998</c:v>
                </c:pt>
                <c:pt idx="62">
                  <c:v>10982.366</c:v>
                </c:pt>
                <c:pt idx="63">
                  <c:v>11980.960999999999</c:v>
                </c:pt>
                <c:pt idx="64">
                  <c:v>1828.145</c:v>
                </c:pt>
                <c:pt idx="65">
                  <c:v>19193.234</c:v>
                </c:pt>
                <c:pt idx="66">
                  <c:v>106399.924</c:v>
                </c:pt>
                <c:pt idx="67">
                  <c:v>41166.588000000003</c:v>
                </c:pt>
                <c:pt idx="68">
                  <c:v>18512.43</c:v>
                </c:pt>
                <c:pt idx="69">
                  <c:v>36296.112999999998</c:v>
                </c:pt>
                <c:pt idx="70">
                  <c:v>12067.519</c:v>
                </c:pt>
                <c:pt idx="71">
                  <c:v>14236.594999999999</c:v>
                </c:pt>
                <c:pt idx="72">
                  <c:v>11175.198</c:v>
                </c:pt>
                <c:pt idx="73">
                  <c:v>813.89200000000005</c:v>
                </c:pt>
                <c:pt idx="74">
                  <c:v>15419.355</c:v>
                </c:pt>
                <c:pt idx="75">
                  <c:v>27632.681</c:v>
                </c:pt>
                <c:pt idx="76">
                  <c:v>8880.268</c:v>
                </c:pt>
                <c:pt idx="77">
                  <c:v>17095.678</c:v>
                </c:pt>
                <c:pt idx="78">
                  <c:v>3412.893</c:v>
                </c:pt>
                <c:pt idx="79">
                  <c:v>10910.763000000001</c:v>
                </c:pt>
                <c:pt idx="80">
                  <c:v>636.03899999999999</c:v>
                </c:pt>
                <c:pt idx="81">
                  <c:v>285.51</c:v>
                </c:pt>
                <c:pt idx="82">
                  <c:v>2091.5340000000001</c:v>
                </c:pt>
                <c:pt idx="83">
                  <c:v>16853.598999999998</c:v>
                </c:pt>
                <c:pt idx="84">
                  <c:v>24566.073</c:v>
                </c:pt>
                <c:pt idx="85">
                  <c:v>16009.409</c:v>
                </c:pt>
                <c:pt idx="86">
                  <c:v>50221.142</c:v>
                </c:pt>
                <c:pt idx="87">
                  <c:v>40813.396999999997</c:v>
                </c:pt>
                <c:pt idx="88">
                  <c:v>8438.0360000000001</c:v>
                </c:pt>
                <c:pt idx="89">
                  <c:v>114.158</c:v>
                </c:pt>
                <c:pt idx="90">
                  <c:v>159685.424</c:v>
                </c:pt>
                <c:pt idx="91">
                  <c:v>1243.258</c:v>
                </c:pt>
                <c:pt idx="92">
                  <c:v>53382.523000000001</c:v>
                </c:pt>
                <c:pt idx="93">
                  <c:v>207906.209</c:v>
                </c:pt>
                <c:pt idx="94">
                  <c:v>29121.465</c:v>
                </c:pt>
                <c:pt idx="95">
                  <c:v>4282.57</c:v>
                </c:pt>
                <c:pt idx="96">
                  <c:v>190873.24400000001</c:v>
                </c:pt>
                <c:pt idx="97">
                  <c:v>944.09900000000005</c:v>
                </c:pt>
                <c:pt idx="98">
                  <c:v>9429.0130000000008</c:v>
                </c:pt>
                <c:pt idx="99">
                  <c:v>6384.8459999999995</c:v>
                </c:pt>
                <c:pt idx="100">
                  <c:v>1338676.7849999999</c:v>
                </c:pt>
                <c:pt idx="101">
                  <c:v>537.49800000000005</c:v>
                </c:pt>
                <c:pt idx="102">
                  <c:v>31959.785</c:v>
                </c:pt>
                <c:pt idx="103">
                  <c:v>29816.766</c:v>
                </c:pt>
                <c:pt idx="104">
                  <c:v>35581.254999999997</c:v>
                </c:pt>
                <c:pt idx="105">
                  <c:v>6388.1260000000002</c:v>
                </c:pt>
                <c:pt idx="106">
                  <c:v>105172.925</c:v>
                </c:pt>
                <c:pt idx="107">
                  <c:v>3113.7860000000001</c:v>
                </c:pt>
                <c:pt idx="108">
                  <c:v>745.56299999999999</c:v>
                </c:pt>
                <c:pt idx="109">
                  <c:v>11433.442999999999</c:v>
                </c:pt>
                <c:pt idx="110">
                  <c:v>264650.96299999999</c:v>
                </c:pt>
                <c:pt idx="111">
                  <c:v>44487.709000000003</c:v>
                </c:pt>
                <c:pt idx="112">
                  <c:v>21128.031999999999</c:v>
                </c:pt>
                <c:pt idx="113">
                  <c:v>4008.7159999999999</c:v>
                </c:pt>
                <c:pt idx="114">
                  <c:v>#N/A</c:v>
                </c:pt>
                <c:pt idx="115">
                  <c:v>58.058</c:v>
                </c:pt>
                <c:pt idx="116">
                  <c:v>195.352</c:v>
                </c:pt>
                <c:pt idx="117">
                  <c:v>101.998</c:v>
                </c:pt>
                <c:pt idx="118">
                  <c:v>375.76900000000001</c:v>
                </c:pt>
                <c:pt idx="119">
                  <c:v>16914.97</c:v>
                </c:pt>
                <c:pt idx="120">
                  <c:v>775.22199999999998</c:v>
                </c:pt>
                <c:pt idx="121">
                  <c:v>2920.848</c:v>
                </c:pt>
                <c:pt idx="122">
                  <c:v>9785.8430000000008</c:v>
                </c:pt>
                <c:pt idx="123">
                  <c:v>2402.6329999999998</c:v>
                </c:pt>
                <c:pt idx="124">
                  <c:v>37552.781000000003</c:v>
                </c:pt>
                <c:pt idx="125">
                  <c:v>71.457999999999998</c:v>
                </c:pt>
                <c:pt idx="126">
                  <c:v>16785.361000000001</c:v>
                </c:pt>
                <c:pt idx="127">
                  <c:v>41389.188999999998</c:v>
                </c:pt>
                <c:pt idx="128">
                  <c:v>31444.297999999999</c:v>
                </c:pt>
                <c:pt idx="129">
                  <c:v>6867.0609999999997</c:v>
                </c:pt>
                <c:pt idx="130">
                  <c:v>57009.756000000001</c:v>
                </c:pt>
                <c:pt idx="131">
                  <c:v>2944.7910000000002</c:v>
                </c:pt>
                <c:pt idx="132">
                  <c:v>877.45899999999995</c:v>
                </c:pt>
                <c:pt idx="133">
                  <c:v>2884.1689999999999</c:v>
                </c:pt>
                <c:pt idx="134">
                  <c:v>9845.32</c:v>
                </c:pt>
                <c:pt idx="135">
                  <c:v>5757.6670000000004</c:v>
                </c:pt>
                <c:pt idx="136">
                  <c:v>6580.7240000000002</c:v>
                </c:pt>
                <c:pt idx="137">
                  <c:v>3351.5250000000001</c:v>
                </c:pt>
                <c:pt idx="138">
                  <c:v>48909.839</c:v>
                </c:pt>
                <c:pt idx="139">
                  <c:v>2064.8229999999999</c:v>
                </c:pt>
                <c:pt idx="140">
                  <c:v>207833.823</c:v>
                </c:pt>
                <c:pt idx="141">
                  <c:v>1421021.791</c:v>
                </c:pt>
                <c:pt idx="142">
                  <c:v>570.49599999999998</c:v>
                </c:pt>
                <c:pt idx="143">
                  <c:v>110.874</c:v>
                </c:pt>
                <c:pt idx="144">
                  <c:v>2081.9960000000001</c:v>
                </c:pt>
                <c:pt idx="145">
                  <c:v>8829.6280000000006</c:v>
                </c:pt>
                <c:pt idx="146">
                  <c:v>10513.103999999999</c:v>
                </c:pt>
                <c:pt idx="147">
                  <c:v>6819.3729999999996</c:v>
                </c:pt>
                <c:pt idx="148">
                  <c:v>2205.08</c:v>
                </c:pt>
                <c:pt idx="149">
                  <c:v>496.40199999999999</c:v>
                </c:pt>
                <c:pt idx="150">
                  <c:v>1262.002</c:v>
                </c:pt>
                <c:pt idx="151">
                  <c:v>69209.81</c:v>
                </c:pt>
                <c:pt idx="152">
                  <c:v>9450.2309999999998</c:v>
                </c:pt>
                <c:pt idx="153">
                  <c:v>4949.9539999999997</c:v>
                </c:pt>
                <c:pt idx="154">
                  <c:v>124777.32399999999</c:v>
                </c:pt>
                <c:pt idx="155">
                  <c:v>627.56299999999999</c:v>
                </c:pt>
                <c:pt idx="156">
                  <c:v>7102.4440000000004</c:v>
                </c:pt>
                <c:pt idx="157">
                  <c:v>18080.019</c:v>
                </c:pt>
                <c:pt idx="158">
                  <c:v>1264.499</c:v>
                </c:pt>
                <c:pt idx="159">
                  <c:v>145530.08199999999</c:v>
                </c:pt>
                <c:pt idx="160">
                  <c:v>31104.646000000001</c:v>
                </c:pt>
                <c:pt idx="161">
                  <c:v>19653.969000000001</c:v>
                </c:pt>
                <c:pt idx="162">
                  <c:v>81116.45</c:v>
                </c:pt>
                <c:pt idx="163">
                  <c:v>11339.254000000001</c:v>
                </c:pt>
                <c:pt idx="164">
                  <c:v>5110.6949999999997</c:v>
                </c:pt>
                <c:pt idx="165">
                  <c:v>96442.591</c:v>
                </c:pt>
                <c:pt idx="166">
                  <c:v>25429.825000000001</c:v>
                </c:pt>
                <c:pt idx="167">
                  <c:v>7306.3220000000001</c:v>
                </c:pt>
                <c:pt idx="168">
                  <c:v>10641.034</c:v>
                </c:pt>
                <c:pt idx="169">
                  <c:v>5447.9</c:v>
                </c:pt>
                <c:pt idx="170">
                  <c:v>381.755</c:v>
                </c:pt>
                <c:pt idx="171">
                  <c:v>80673.883000000002</c:v>
                </c:pt>
                <c:pt idx="172">
                  <c:v>52.045000000000002</c:v>
                </c:pt>
                <c:pt idx="173">
                  <c:v>180.95400000000001</c:v>
                </c:pt>
                <c:pt idx="174">
                  <c:v>109.827</c:v>
                </c:pt>
                <c:pt idx="175">
                  <c:v>29402.484</c:v>
                </c:pt>
                <c:pt idx="176">
                  <c:v>#N/A</c:v>
                </c:pt>
                <c:pt idx="177">
                  <c:v>11192.855</c:v>
                </c:pt>
                <c:pt idx="178">
                  <c:v>94600.648000000001</c:v>
                </c:pt>
                <c:pt idx="179">
                  <c:v>#N/A</c:v>
                </c:pt>
                <c:pt idx="180">
                  <c:v>6189.7330000000002</c:v>
                </c:pt>
                <c:pt idx="181">
                  <c:v>#N/A</c:v>
                </c:pt>
                <c:pt idx="182">
                  <c:v>207.089</c:v>
                </c:pt>
                <c:pt idx="183">
                  <c:v>#N/A</c:v>
                </c:pt>
                <c:pt idx="184">
                  <c:v>6953.0349999999999</c:v>
                </c:pt>
                <c:pt idx="185">
                  <c:v>#N/A</c:v>
                </c:pt>
                <c:pt idx="186">
                  <c:v>2213.8890000000001</c:v>
                </c:pt>
                <c:pt idx="187">
                  <c:v>27834.819</c:v>
                </c:pt>
                <c:pt idx="188">
                  <c:v>#N/A</c:v>
                </c:pt>
              </c:numCache>
            </c:numRef>
          </c:bubbleSize>
          <c:bubble3D val="0"/>
          <c:extLst>
            <c:ext xmlns:c16="http://schemas.microsoft.com/office/drawing/2014/chart" uri="{C3380CC4-5D6E-409C-BE32-E72D297353CC}">
              <c16:uniqueId val="{00000007-A43B-4379-92D7-2D9E02D9298A}"/>
            </c:ext>
          </c:extLst>
        </c:ser>
        <c:dLbls>
          <c:showLegendKey val="0"/>
          <c:showVal val="0"/>
          <c:showCatName val="0"/>
          <c:showSerName val="0"/>
          <c:showPercent val="0"/>
          <c:showBubbleSize val="0"/>
        </c:dLbls>
        <c:bubbleScale val="100"/>
        <c:showNegBubbles val="0"/>
        <c:axId val="878938072"/>
        <c:axId val="878941680"/>
      </c:bubbleChart>
      <c:valAx>
        <c:axId val="878938072"/>
        <c:scaling>
          <c:orientation val="minMax"/>
          <c:max val="700"/>
          <c:min val="0"/>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r>
                  <a:rPr lang="en-GB"/>
                  <a:t>Total Energy Supply</a:t>
                </a:r>
                <a:r>
                  <a:rPr lang="en-GB" baseline="0"/>
                  <a:t> per capita [GJ/pp]</a:t>
                </a:r>
                <a:endParaRPr lang="en-GB"/>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endParaRPr lang="en-GB"/>
            </a:p>
          </c:txPr>
        </c:title>
        <c:numFmt formatCode="_-* #,##0_-;\-* #,##0_-;_-* &quot;-&quot;??_-;_-@_-"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crossAx val="878941680"/>
        <c:crosses val="autoZero"/>
        <c:crossBetween val="midCat"/>
      </c:valAx>
      <c:valAx>
        <c:axId val="878941680"/>
        <c:scaling>
          <c:orientation val="minMax"/>
          <c:max val="1.1000000000000001"/>
          <c:min val="0"/>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r>
                  <a:rPr lang="en-GB"/>
                  <a:t>Human Development Index [-]</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title>
        <c:numFmt formatCode="_(* #,##0.00_);_(* \(#,##0.00\);_(* &quot;-&quot;??_);_(@_)"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crossAx val="878938072"/>
        <c:crosses val="autoZero"/>
        <c:crossBetween val="midCat"/>
      </c:valAx>
      <c:spPr>
        <a:noFill/>
        <a:ln>
          <a:noFill/>
        </a:ln>
        <a:effectLst/>
      </c:spPr>
    </c:plotArea>
    <c:legend>
      <c:legendPos val="r"/>
      <c:legendEntry>
        <c:idx val="4"/>
        <c:delete val="1"/>
      </c:legendEntry>
      <c:layout>
        <c:manualLayout>
          <c:xMode val="edge"/>
          <c:yMode val="edge"/>
          <c:x val="0.61177528230814338"/>
          <c:y val="0.53165782026086483"/>
          <c:w val="0.32723865121484941"/>
          <c:h val="0.25723066132418942"/>
        </c:manualLayout>
      </c:layout>
      <c:overlay val="0"/>
      <c:spPr>
        <a:solidFill>
          <a:sysClr val="window" lastClr="FFFFFF"/>
        </a:solid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HelveticaNeue" panose="00000400000000000000" pitchFamily="2"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latin typeface="HelveticaNeue" panose="00000400000000000000" pitchFamily="2" charset="0"/>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867843650604925E-2"/>
          <c:y val="0.24766443419280529"/>
          <c:w val="0.89249074396866912"/>
          <c:h val="0.65946140298489275"/>
        </c:manualLayout>
      </c:layout>
      <c:lineChart>
        <c:grouping val="standard"/>
        <c:varyColors val="0"/>
        <c:ser>
          <c:idx val="0"/>
          <c:order val="0"/>
          <c:tx>
            <c:strRef>
              <c:f>Sheet1!$C$1</c:f>
              <c:strCache>
                <c:ptCount val="1"/>
                <c:pt idx="0">
                  <c:v>73,80%</c:v>
                </c:pt>
              </c:strCache>
            </c:strRef>
          </c:tx>
          <c:spPr>
            <a:ln w="28575" cap="rnd">
              <a:solidFill>
                <a:srgbClr val="FFC000"/>
              </a:solidFill>
              <a:round/>
            </a:ln>
            <a:effectLst/>
          </c:spPr>
          <c:marker>
            <c:symbol val="circle"/>
            <c:size val="5"/>
            <c:spPr>
              <a:solidFill>
                <a:srgbClr val="FCB615"/>
              </a:solidFill>
              <a:ln w="9525">
                <a:solidFill>
                  <a:srgbClr val="FFC000"/>
                </a:solidFill>
              </a:ln>
              <a:effectLst/>
            </c:spPr>
          </c:marker>
          <c:cat>
            <c:strRef>
              <c:f>Sheet1!$A$2:$A$17</c:f>
              <c:strCache>
                <c:ptCount val="4"/>
                <c:pt idx="0">
                  <c:v>Category 1</c:v>
                </c:pt>
                <c:pt idx="1">
                  <c:v>Category 2</c:v>
                </c:pt>
                <c:pt idx="2">
                  <c:v>Category 3</c:v>
                </c:pt>
                <c:pt idx="3">
                  <c:v>Category 4</c:v>
                </c:pt>
              </c:strCache>
            </c:strRef>
          </c:cat>
          <c:val>
            <c:numRef>
              <c:f>Sheet1!$C$2:$C$17</c:f>
              <c:numCache>
                <c:formatCode>0.00%</c:formatCode>
                <c:ptCount val="16"/>
                <c:pt idx="0">
                  <c:v>0.73599999999999999</c:v>
                </c:pt>
                <c:pt idx="1">
                  <c:v>0.73399999999999999</c:v>
                </c:pt>
                <c:pt idx="2">
                  <c:v>0.73199999999999998</c:v>
                </c:pt>
                <c:pt idx="3">
                  <c:v>0.73</c:v>
                </c:pt>
                <c:pt idx="4">
                  <c:v>0.72699999999999998</c:v>
                </c:pt>
                <c:pt idx="5">
                  <c:v>0.73499999999999999</c:v>
                </c:pt>
                <c:pt idx="6">
                  <c:v>0.75900000000000001</c:v>
                </c:pt>
                <c:pt idx="7">
                  <c:v>0.77100000000000002</c:v>
                </c:pt>
                <c:pt idx="8">
                  <c:v>0.78500000000000003</c:v>
                </c:pt>
                <c:pt idx="9">
                  <c:v>0.79900000000000004</c:v>
                </c:pt>
                <c:pt idx="10">
                  <c:v>0.81399999999999995</c:v>
                </c:pt>
                <c:pt idx="11">
                  <c:v>0.83199999999999996</c:v>
                </c:pt>
                <c:pt idx="12">
                  <c:v>0.85499999999999998</c:v>
                </c:pt>
                <c:pt idx="13">
                  <c:v>0.88900000000000001</c:v>
                </c:pt>
                <c:pt idx="14">
                  <c:v>0.90200000000000002</c:v>
                </c:pt>
                <c:pt idx="15">
                  <c:v>0.90200000000000002</c:v>
                </c:pt>
              </c:numCache>
            </c:numRef>
          </c:val>
          <c:smooth val="0"/>
          <c:extLst>
            <c:ext xmlns:c16="http://schemas.microsoft.com/office/drawing/2014/chart" uri="{C3380CC4-5D6E-409C-BE32-E72D297353CC}">
              <c16:uniqueId val="{00000000-3931-4E40-978E-395B20C1EAD2}"/>
            </c:ext>
          </c:extLst>
        </c:ser>
        <c:dLbls>
          <c:showLegendKey val="0"/>
          <c:showVal val="0"/>
          <c:showCatName val="0"/>
          <c:showSerName val="0"/>
          <c:showPercent val="0"/>
          <c:showBubbleSize val="0"/>
        </c:dLbls>
        <c:marker val="1"/>
        <c:smooth val="0"/>
        <c:axId val="1385757216"/>
        <c:axId val="1373793648"/>
      </c:lineChart>
      <c:catAx>
        <c:axId val="1385757216"/>
        <c:scaling>
          <c:orientation val="minMax"/>
        </c:scaling>
        <c:delete val="1"/>
        <c:axPos val="b"/>
        <c:numFmt formatCode="General" sourceLinked="1"/>
        <c:majorTickMark val="none"/>
        <c:minorTickMark val="none"/>
        <c:tickLblPos val="nextTo"/>
        <c:crossAx val="1373793648"/>
        <c:crosses val="autoZero"/>
        <c:auto val="1"/>
        <c:lblAlgn val="ctr"/>
        <c:lblOffset val="100"/>
        <c:noMultiLvlLbl val="0"/>
      </c:catAx>
      <c:valAx>
        <c:axId val="1373793648"/>
        <c:scaling>
          <c:orientation val="minMax"/>
          <c:min val="0.70000000000000007"/>
        </c:scaling>
        <c:delete val="1"/>
        <c:axPos val="l"/>
        <c:numFmt formatCode="0%" sourceLinked="0"/>
        <c:majorTickMark val="none"/>
        <c:minorTickMark val="none"/>
        <c:tickLblPos val="nextTo"/>
        <c:crossAx val="13857572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03/02/2025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ea.org/reports/sdg7-data-and-projections/access-to-electricity"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Let’s now focus on the content of this first lecture that aims to explore the synergies between energy systems and sustainable development, examine global disparities in electricity access, and investigate off-grid electricity solutions. You will learn how these components interconnect within the framework of the United Nations' Agenda 2030, understand the critical importance of equitable electricity access and the measures used to evaluate it, and gain an overview of off-grid electricity solutions, assessing their impact and applicability in varied contexts.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Let’s now focus on the content of this first lecture that aims to explore the synergies between energy systems and sustainable development, examine global disparities in electricity access, and investigate off-grid electricity solutions. You will learn how these components interconnect within the framework of the United Nations' Agenda 2030, understand the critical importance of equitable electricity access and the measures used to evaluate it, and gain an overview of off-grid electricity solutions, assessing their impact and applicability in varied contexts.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3833401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Lack of access to energy supplies and transformation systems is a constraint to human and economic development. Energy is essential to assure and enhance quality of life, environmental protection and global security. In the context of Agenda 2030, Sustainable Development Goal 7 (SDG 7) calls for the international community to 'ensure access to affordable, reliable, sustainable, and modern energy for all.’ This goal underscores the role of energy as a cornerstone of development and aims to bridge the gap in energy access worldwide.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D1D5DB"/>
                </a:solidFill>
                <a:effectLst/>
                <a:latin typeface="Söhne"/>
              </a:rPr>
              <a:t>Energy serves as </a:t>
            </a:r>
            <a:r>
              <a:rPr lang="en-US" dirty="0"/>
              <a:t>a trigger for sustainable development </a:t>
            </a:r>
            <a:r>
              <a:rPr lang="en-GB" b="0" i="0" dirty="0">
                <a:solidFill>
                  <a:srgbClr val="D1D5DB"/>
                </a:solidFill>
                <a:effectLst/>
                <a:latin typeface="Söhne"/>
              </a:rPr>
              <a:t>evidenced by the strong correlation between per capita energy supply and measures of economic and social progress, such as Gross National Income and the Human Development Index. Increased energy access is consistently associated with enhanced living standards and national prosperity</a:t>
            </a:r>
            <a:r>
              <a:rPr lang="en-US" dirty="0"/>
              <a:t>. In addition, according to the UN Human Rights, Energy must be considered as a so called “instrumental” human right since it determines human dignity and </a:t>
            </a:r>
            <a:r>
              <a:rPr lang="en-GB" dirty="0"/>
              <a:t>with zero/poor access, fundamental rights may not be guarantee.</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D1D5DB"/>
                </a:solidFill>
                <a:effectLst/>
                <a:latin typeface="Söhne"/>
              </a:rPr>
              <a:t>Electricity access remains a global challenge, with an estimated 675 million people worldwide expected to be without this resource in 2023. The challenge is most pronounced in Sub-Saharan Africa, where 589.5 million individuals—nearly half the continent's population—are without electricity as of 2019. Looking ahead to 2030, the situation remains concerning. Projections indicate that, even with current policies, 660 million people globally will still lack electricity, with Sub-Saharan Africa constituting 85% of this number. These figures not only reflect the scale of the challenge but also the imperative to intensify efforts towards achieving universal energy access.</a:t>
            </a:r>
            <a:endParaRPr lang="en-GB" sz="1200" u="none" kern="1200" dirty="0">
              <a:solidFill>
                <a:schemeClr val="tx1"/>
              </a:solidFill>
              <a:latin typeface="+mn-lt"/>
              <a:ea typeface="+mn-ea"/>
              <a:cs typeface="+mn-cs"/>
              <a:hlinkClick r:id="rId3">
                <a:extLst>
                  <a:ext uri="{A12FA001-AC4F-418D-AE19-62706E023703}">
                    <ahyp:hlinkClr xmlns:ahyp="http://schemas.microsoft.com/office/drawing/2018/hyperlinkcolor" val="tx"/>
                  </a:ext>
                </a:extLst>
              </a:hlinkClick>
            </a:endParaRP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'last mile' in electrification refers to the final leg of delivering power to the households and businesses in the most remote and hard-to-reach areas. Achieving universal electricity access by 2030 faces significant hurdles, particularly for these 'last mile' areas and communities. </a:t>
            </a:r>
          </a:p>
          <a:p>
            <a:r>
              <a:rPr lang="en-GB" dirty="0"/>
              <a:t>The 'last mile' of electrification faces tough obstacles: isolated locations and rough terrain make logistics difficult, and economic hurdles arise from low population density and high costs. Regulatory issues, including land ownership and permit processes, add complexity. Plus, successful and sustainable energy solutions depend on local know-how and community buy-in, which aren't always available. Overcoming these barriers requires innovative, community-specific strategies that go beyond conventional grid extension.</a:t>
            </a:r>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D1D5DB"/>
                </a:solidFill>
                <a:effectLst/>
                <a:latin typeface="Söhne"/>
              </a:rPr>
              <a:t>Addressing the critical issue of energy access, it's clear that rural areas, especially in Sub-Saharan Africa, are disproportionately affected, with only 29% electrification compared to urban areas at 81%. To close this gap, a variety of strategies are in place. Grid extension is reliable but expensive and slow. Stand-alone systems like solar panels are quicker and self-sufficient but limited in capacity and require maintenance. Mini-grids provide a balanced solution but need substantial initial investment and management.</a:t>
            </a:r>
          </a:p>
          <a:p>
            <a:pPr algn="l"/>
            <a:r>
              <a:rPr lang="en-GB" b="0" i="0" dirty="0">
                <a:solidFill>
                  <a:srgbClr val="D1D5DB"/>
                </a:solidFill>
                <a:effectLst/>
                <a:latin typeface="Söhne"/>
              </a:rPr>
              <a:t>The path forward must be a blend of these strategies, tailored to the specific needs of each community. With 84% of those without electricity living in rural areas, our focus must remain on innovative, sustainable, and cost-effective solutions to ensure universal electricity access by 2030.</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Off-grid renewable energy solutions offer a path to universal electricity access, combining cost-competitive technology with sustainability. Between 2008 and 2017, such solutions tripled in capacity to over 6.5 GW. This growth not only meets basic needs like lighting and charging but fosters socio-economic development by reducing traditional fuel spending and enhancing connectivity. They empower communities, create local jobs, and offer cost-competitive technology that is both adaptable and scalable. These advancements underscore the role of off-grid solutions in achieving environmentally sustainable and climate-resilient energy access, a critical step towards achieving Sustainable Development Goal 7 and highlight the opportunity to tailor energy solutions to diverse local needs and demands.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the landscape of energy provision, especially in regions striving to enhance electricity access, has been explored, it’s crucial to understand how this access is measured. Energy access metrics are the tools that help us gauge the extent and quality of electricity services available to people.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Multi-Tier Framework (MTF) offers a nuanced view of electricity access by considering a spectrum of factors like availability, reliability, quality, and affordability. This framework moves beyond basic binary metrics, which only consider whether electricity is present or absent, and instead evaluates energy access across a range of tiers. This tiered approach acknowledges that access to electricity is not just a matter of 'have' or 'have not'. It recognizes the varied levels of energy services that people have access to, from the most rudimentary to the most advanced, and the different technologies that supply these services, from solar lanterns to central grids.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aggregate this information into a single metric, the MTF allows for the compilation of data into an 'Aggregated Index of Electricity Access'. This index is calculated by weighting the different tiers to provide a comprehensive picture of energy access in a specific area. It's a tool that can help policymakers and stakeholders make informed decisions about where and how to invest in energy infrastructure to improve electricity access in a way that is tailored to the actual needs of different communities.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03/02/2025</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pPr algn="l"/>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cap="none" dirty="0" err="1">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5" name="TextBox 4">
            <a:extLst>
              <a:ext uri="{FF2B5EF4-FFF2-40B4-BE49-F238E27FC236}">
                <a16:creationId xmlns:a16="http://schemas.microsoft.com/office/drawing/2014/main" id="{BDC87A01-7BAD-84C7-F40D-4C7FA86BBED7}"/>
              </a:ext>
            </a:extLst>
          </p:cNvPr>
          <p:cNvSpPr txBox="1"/>
          <p:nvPr/>
        </p:nvSpPr>
        <p:spPr>
          <a:xfrm>
            <a:off x="723900" y="2973839"/>
            <a:ext cx="6497994" cy="1754326"/>
          </a:xfrm>
          <a:prstGeom prst="rect">
            <a:avLst/>
          </a:prstGeom>
          <a:noFill/>
        </p:spPr>
        <p:txBody>
          <a:bodyPr wrap="square" lIns="91440" tIns="45720" rIns="91440" bIns="45720" anchor="t">
            <a:spAutoFit/>
          </a:bodyPr>
          <a:lstStyle/>
          <a:p>
            <a:r>
              <a:rPr lang="fr-FR" sz="3600" dirty="0">
                <a:solidFill>
                  <a:schemeClr val="bg1"/>
                </a:solidFill>
                <a:latin typeface="Verdana"/>
                <a:ea typeface="Verdana"/>
                <a:cs typeface="Verdana" panose="020B0604030504040204" pitchFamily="34" charset="0"/>
              </a:rPr>
              <a:t>Lesson 1:</a:t>
            </a:r>
            <a:endParaRPr lang="en-US" sz="3600" dirty="0">
              <a:solidFill>
                <a:schemeClr val="bg1"/>
              </a:solidFill>
              <a:latin typeface="Verdana"/>
              <a:ea typeface="Verdana"/>
              <a:cs typeface="Verdana" panose="020B0604030504040204" pitchFamily="34" charset="0"/>
            </a:endParaRPr>
          </a:p>
          <a:p>
            <a:r>
              <a:rPr lang="fr-FR" sz="3600" dirty="0">
                <a:solidFill>
                  <a:schemeClr val="bg1"/>
                </a:solidFill>
                <a:latin typeface="Verdana"/>
                <a:ea typeface="Verdana"/>
                <a:cs typeface="Verdana" panose="020B0604030504040204" pitchFamily="34" charset="0"/>
              </a:rPr>
              <a:t>The </a:t>
            </a:r>
            <a:r>
              <a:rPr lang="fr-FR" sz="3600" dirty="0" err="1">
                <a:solidFill>
                  <a:schemeClr val="bg1"/>
                </a:solidFill>
                <a:latin typeface="Verdana"/>
                <a:ea typeface="Verdana"/>
                <a:cs typeface="Verdana" panose="020B0604030504040204" pitchFamily="34" charset="0"/>
              </a:rPr>
              <a:t>need</a:t>
            </a:r>
            <a:r>
              <a:rPr lang="fr-FR" sz="3600" dirty="0">
                <a:solidFill>
                  <a:schemeClr val="bg1"/>
                </a:solidFill>
                <a:latin typeface="Verdana"/>
                <a:ea typeface="Verdana"/>
                <a:cs typeface="Verdana" panose="020B0604030504040204" pitchFamily="34" charset="0"/>
              </a:rPr>
              <a:t> for </a:t>
            </a:r>
            <a:r>
              <a:rPr lang="en-GB" sz="3600" dirty="0">
                <a:solidFill>
                  <a:schemeClr val="bg1"/>
                </a:solidFill>
                <a:latin typeface="Verdana"/>
                <a:ea typeface="Verdana"/>
                <a:cs typeface="Verdana" panose="020B0604030504040204" pitchFamily="34" charset="0"/>
              </a:rPr>
              <a:t>off-grid electricity solutions</a:t>
            </a:r>
            <a:endParaRPr lang="en-US" sz="3600" dirty="0">
              <a:solidFill>
                <a:schemeClr val="bg1"/>
              </a:solidFill>
              <a:latin typeface="Verdana"/>
              <a:ea typeface="Verdana"/>
              <a:cs typeface="Verdana" panose="020B0604030504040204" pitchFamily="34" charset="0"/>
            </a:endParaRPr>
          </a:p>
        </p:txBody>
      </p:sp>
      <p:pic>
        <p:nvPicPr>
          <p:cNvPr id="4" name="Picture 3" descr="A blue text on a black background&#10;&#10;Description automatically generated">
            <a:extLst>
              <a:ext uri="{FF2B5EF4-FFF2-40B4-BE49-F238E27FC236}">
                <a16:creationId xmlns:a16="http://schemas.microsoft.com/office/drawing/2014/main" id="{5A0CBDCC-C598-97DF-6A3B-99DB02E00821}"/>
              </a:ext>
            </a:extLst>
          </p:cNvPr>
          <p:cNvPicPr>
            <a:picLocks noChangeAspect="1"/>
          </p:cNvPicPr>
          <p:nvPr/>
        </p:nvPicPr>
        <p:blipFill>
          <a:blip r:embed="rId2"/>
          <a:stretch>
            <a:fillRect/>
          </a:stretch>
        </p:blipFill>
        <p:spPr>
          <a:xfrm>
            <a:off x="914400" y="4910138"/>
            <a:ext cx="4838700"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1</a:t>
            </a:r>
            <a:r>
              <a:rPr lang="en-GB" sz="2800">
                <a:latin typeface="Open Sans"/>
                <a:ea typeface="Open Sans"/>
                <a:cs typeface="Open Sans"/>
                <a:sym typeface="Bodoni SvtyTwo ITC TT-Book"/>
              </a:rPr>
              <a:t>: Contents</a:t>
            </a:r>
          </a:p>
        </p:txBody>
      </p:sp>
      <p:sp>
        <p:nvSpPr>
          <p:cNvPr id="2" name="Content Placeholder 1">
            <a:extLst>
              <a:ext uri="{FF2B5EF4-FFF2-40B4-BE49-F238E27FC236}">
                <a16:creationId xmlns:a16="http://schemas.microsoft.com/office/drawing/2014/main" id="{D6B7991B-E69D-DB95-96C4-181E754FE20C}"/>
              </a:ext>
            </a:extLst>
          </p:cNvPr>
          <p:cNvSpPr>
            <a:spLocks noGrp="1"/>
          </p:cNvSpPr>
          <p:nvPr>
            <p:ph idx="1"/>
          </p:nvPr>
        </p:nvSpPr>
        <p:spPr>
          <a:xfrm>
            <a:off x="838199" y="1600199"/>
            <a:ext cx="10124209" cy="4523771"/>
          </a:xfrm>
        </p:spPr>
        <p:txBody>
          <a:bodyPr vert="horz" lIns="91440" tIns="45720" rIns="91440" bIns="45720" rtlCol="0" anchor="t">
            <a:normAutofit/>
          </a:bodyPr>
          <a:lstStyle/>
          <a:p>
            <a:pPr marL="285750" indent="-285750">
              <a:buFont typeface="Arial" panose="020B0604020202020204" pitchFamily="34" charset="0"/>
              <a:buChar char="•"/>
            </a:pPr>
            <a:r>
              <a:rPr lang="en-GB" sz="1800" b="1" dirty="0">
                <a:latin typeface="Open Sans"/>
                <a:cs typeface="Arial"/>
              </a:rPr>
              <a:t>Energy and Sustainable Development</a:t>
            </a:r>
          </a:p>
          <a:p>
            <a:pPr marL="0" indent="0">
              <a:buNone/>
            </a:pPr>
            <a:r>
              <a:rPr lang="en-GB" sz="1800" i="1" dirty="0">
                <a:latin typeface="Open Sans"/>
              </a:rPr>
              <a:t>The interconnection between energy systems and sustainable development in the context of the United Nations' Agenda 2030</a:t>
            </a:r>
          </a:p>
          <a:p>
            <a:pPr marL="0" indent="0">
              <a:buNone/>
            </a:pPr>
            <a:endParaRPr lang="en-GB" sz="1800" i="1" dirty="0">
              <a:latin typeface="Open San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Open Sans"/>
                <a:ea typeface="+mn-ea"/>
                <a:cs typeface="+mn-cs"/>
              </a:rPr>
              <a:t>Global Electricity Access</a:t>
            </a:r>
            <a:endParaRPr lang="en-GB" sz="1800" b="1" i="0" u="none" strike="noStrike" kern="1200" cap="none" spc="0" normalizeH="0" baseline="0" noProof="0" dirty="0">
              <a:ln>
                <a:noFill/>
              </a:ln>
              <a:solidFill>
                <a:prstClr val="black"/>
              </a:solidFill>
              <a:effectLst/>
              <a:uLnTx/>
              <a:uFillTx/>
              <a:latin typeface="Open Sans"/>
              <a:ea typeface="Open Sans"/>
              <a:cs typeface="Open Sans"/>
            </a:endParaRPr>
          </a:p>
          <a:p>
            <a:pPr marL="0" marR="0" lvl="0" indent="0" algn="l" defTabSz="914400" rtl="0" eaLnBrk="1" fontAlgn="auto" latinLnBrk="0" hangingPunct="1">
              <a:lnSpc>
                <a:spcPct val="90000"/>
              </a:lnSpc>
              <a:spcBef>
                <a:spcPts val="1000"/>
              </a:spcBef>
              <a:spcAft>
                <a:spcPts val="0"/>
              </a:spcAft>
              <a:buClrTx/>
              <a:buSzTx/>
              <a:buNone/>
              <a:tabLst/>
              <a:defRPr/>
            </a:pPr>
            <a:r>
              <a:rPr kumimoji="0" lang="en-GB" sz="1800" b="0" i="1" u="none" strike="noStrike" kern="1200" cap="none" spc="0" normalizeH="0" baseline="0" noProof="0" dirty="0">
                <a:ln>
                  <a:noFill/>
                </a:ln>
                <a:solidFill>
                  <a:prstClr val="black"/>
                </a:solidFill>
                <a:effectLst/>
                <a:uLnTx/>
                <a:uFillTx/>
                <a:latin typeface="Open Sans"/>
                <a:ea typeface="+mn-ea"/>
                <a:cs typeface="+mn-cs"/>
              </a:rPr>
              <a:t>The current state of global electricity access, with a particular focus on disparities between urban and rural areas, exploring also frameworks and indicators used to measure electricity access</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GB" sz="1800" b="0" i="1" u="none" strike="noStrike" kern="1200" cap="none" spc="0" normalizeH="0" baseline="0" noProof="0" dirty="0">
              <a:ln>
                <a:noFill/>
              </a:ln>
              <a:solidFill>
                <a:prstClr val="black"/>
              </a:solidFill>
              <a:effectLst/>
              <a:uLnTx/>
              <a:uFillTx/>
              <a:latin typeface="Open Sans"/>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Open Sans"/>
                <a:ea typeface="+mn-ea"/>
                <a:cs typeface="+mn-cs"/>
              </a:rPr>
              <a:t>Off-Grid Electricity Solutions</a:t>
            </a:r>
            <a:endParaRPr lang="en-GB" sz="1800" b="1" i="0" u="none" strike="noStrike" kern="1200" cap="none" spc="0" normalizeH="0" baseline="0" noProof="0" dirty="0">
              <a:ln>
                <a:noFill/>
              </a:ln>
              <a:solidFill>
                <a:prstClr val="black"/>
              </a:solidFill>
              <a:effectLst/>
              <a:uLnTx/>
              <a:uFillTx/>
              <a:latin typeface="Open Sans"/>
              <a:ea typeface="Open Sans"/>
              <a:cs typeface="Open San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800" i="1" dirty="0">
                <a:solidFill>
                  <a:prstClr val="black"/>
                </a:solidFill>
                <a:latin typeface="Open Sans"/>
                <a:cs typeface="+mn-cs"/>
              </a:rPr>
              <a:t>O</a:t>
            </a:r>
            <a:r>
              <a:rPr kumimoji="0" lang="en-GB" sz="1800" b="0" i="1" u="none" strike="noStrike" kern="1200" cap="none" spc="0" normalizeH="0" baseline="0" noProof="0" dirty="0">
                <a:ln>
                  <a:noFill/>
                </a:ln>
                <a:solidFill>
                  <a:prstClr val="black"/>
                </a:solidFill>
                <a:effectLst/>
                <a:uLnTx/>
                <a:uFillTx/>
                <a:latin typeface="Open Sans"/>
                <a:ea typeface="+mn-ea"/>
                <a:cs typeface="+mn-cs"/>
              </a:rPr>
              <a:t>verview of off-grid electricity solutions, their potential impact, and their practical application in various contexts</a:t>
            </a:r>
            <a:endParaRPr lang="en-GB" sz="1800" b="0" i="1" u="none" strike="noStrike" kern="1200" cap="none" spc="0" normalizeH="0" baseline="0" noProof="0" dirty="0">
              <a:ln>
                <a:noFill/>
              </a:ln>
              <a:solidFill>
                <a:prstClr val="black"/>
              </a:solidFill>
              <a:effectLst/>
              <a:uLnTx/>
              <a:uFillTx/>
              <a:latin typeface="Open Sans"/>
              <a:ea typeface="Open Sans"/>
              <a:cs typeface="Open San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1800" i="1" dirty="0">
              <a:solidFill>
                <a:prstClr val="black"/>
              </a:solidFill>
              <a:latin typeface="Open Sans"/>
              <a:cs typeface="+mn-cs"/>
            </a:endParaRPr>
          </a:p>
          <a:p>
            <a:pPr marR="0" lvl="0" algn="l" defTabSz="914400" rtl="0" eaLnBrk="1" fontAlgn="auto" latinLnBrk="0" hangingPunct="1">
              <a:lnSpc>
                <a:spcPct val="90000"/>
              </a:lnSpc>
              <a:spcBef>
                <a:spcPts val="1000"/>
              </a:spcBef>
              <a:spcAft>
                <a:spcPts val="0"/>
              </a:spcAft>
              <a:buSzTx/>
              <a:tabLst/>
              <a:defRPr/>
            </a:pPr>
            <a:endParaRPr lang="en-GB" dirty="0">
              <a:latin typeface="Open Sans"/>
              <a:ea typeface="Open Sans"/>
            </a:endParaRPr>
          </a:p>
          <a:p>
            <a:endParaRPr lang="en-GB" dirty="0">
              <a:latin typeface="Open Sans"/>
            </a:endParaRPr>
          </a:p>
          <a:p>
            <a:endParaRPr lang="en-GB" dirty="0">
              <a:latin typeface="Open Sans"/>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1: Learning Outcomes</a:t>
            </a:r>
          </a:p>
        </p:txBody>
      </p:sp>
      <p:sp>
        <p:nvSpPr>
          <p:cNvPr id="2" name="Content Placeholder 1">
            <a:extLst>
              <a:ext uri="{FF2B5EF4-FFF2-40B4-BE49-F238E27FC236}">
                <a16:creationId xmlns:a16="http://schemas.microsoft.com/office/drawing/2014/main" id="{D6B7991B-E69D-DB95-96C4-181E754FE20C}"/>
              </a:ext>
            </a:extLst>
          </p:cNvPr>
          <p:cNvSpPr>
            <a:spLocks noGrp="1"/>
          </p:cNvSpPr>
          <p:nvPr>
            <p:ph idx="1"/>
          </p:nvPr>
        </p:nvSpPr>
        <p:spPr>
          <a:xfrm>
            <a:off x="838199" y="1600200"/>
            <a:ext cx="10124209" cy="4702628"/>
          </a:xfrm>
        </p:spPr>
        <p:txBody>
          <a:bodyPr vert="horz" lIns="91440" tIns="45720" rIns="91440" bIns="45720" rtlCol="0" anchor="t">
            <a:normAutofit/>
          </a:bodyPr>
          <a:lstStyle/>
          <a:p>
            <a:pPr marL="0" indent="0">
              <a:buNone/>
            </a:pPr>
            <a:r>
              <a:rPr lang="en-GB" sz="2000" b="1" dirty="0">
                <a:latin typeface="Open Sans"/>
                <a:cs typeface="Arial"/>
              </a:rPr>
              <a:t>At the end of this unit, participants will be able to :</a:t>
            </a:r>
            <a:endParaRPr lang="en-GB" sz="2000" b="1" dirty="0">
              <a:latin typeface="Open Sans"/>
              <a:ea typeface="Open Sans"/>
              <a:cs typeface="Arial"/>
            </a:endParaRPr>
          </a:p>
          <a:p>
            <a:pPr marL="0" indent="0">
              <a:buNone/>
            </a:pPr>
            <a:endParaRPr lang="en-GB" sz="2000" i="1" dirty="0">
              <a:latin typeface="Open Sans"/>
              <a:ea typeface="Open Sans"/>
            </a:endParaRPr>
          </a:p>
          <a:p>
            <a:pPr marL="285750" indent="-285750">
              <a:buFont typeface="Arial" panose="020B0604020202020204" pitchFamily="34" charset="0"/>
              <a:buChar char="•"/>
            </a:pPr>
            <a:r>
              <a:rPr lang="en-GB" sz="2000" dirty="0">
                <a:latin typeface="Open Sans"/>
                <a:cs typeface="Arial"/>
              </a:rPr>
              <a:t>Understand the interconnection between energy systems and sustainable development in the context of the United Nations' Agenda 2030;</a:t>
            </a:r>
            <a:endParaRPr lang="en-GB" sz="2000" dirty="0">
              <a:latin typeface="Open Sans"/>
              <a:ea typeface="Open Sans"/>
              <a:cs typeface="Arial"/>
            </a:endParaRPr>
          </a:p>
          <a:p>
            <a:pPr marL="285750" indent="-285750">
              <a:buFont typeface="Arial" panose="020B0604020202020204" pitchFamily="34" charset="0"/>
              <a:buChar char="•"/>
              <a:defRPr/>
            </a:pPr>
            <a:endParaRPr lang="en-GB" sz="2000" dirty="0">
              <a:latin typeface="Open Sans"/>
              <a:cs typeface="Arial"/>
            </a:endParaRPr>
          </a:p>
          <a:p>
            <a:pPr marL="285750" indent="-285750">
              <a:buClrTx/>
              <a:buFont typeface="Arial" panose="020B0604020202020204" pitchFamily="34" charset="0"/>
              <a:buChar char="•"/>
              <a:defRPr/>
            </a:pPr>
            <a:r>
              <a:rPr lang="en-GB" sz="2000" dirty="0">
                <a:latin typeface="Open Sans"/>
                <a:cs typeface="Arial"/>
              </a:rPr>
              <a:t>Understand </a:t>
            </a:r>
            <a:r>
              <a:rPr kumimoji="0" lang="en-GB" sz="2000" b="0" u="none" strike="noStrike" kern="1200" cap="none" spc="0" normalizeH="0" baseline="0" noProof="0" dirty="0">
                <a:ln>
                  <a:noFill/>
                </a:ln>
                <a:solidFill>
                  <a:prstClr val="black"/>
                </a:solidFill>
                <a:effectLst/>
                <a:uLnTx/>
                <a:uFillTx/>
                <a:latin typeface="Open Sans"/>
                <a:ea typeface="+mn-ea"/>
                <a:cs typeface="+mn-cs"/>
              </a:rPr>
              <a:t>the current state of global electricity access, with a particular focus on disparities between urban and rural areas</a:t>
            </a:r>
            <a:r>
              <a:rPr lang="en-GB" sz="2000" dirty="0">
                <a:solidFill>
                  <a:prstClr val="black"/>
                </a:solidFill>
                <a:latin typeface="Open Sans"/>
                <a:cs typeface="+mn-cs"/>
              </a:rPr>
              <a:t>;</a:t>
            </a:r>
            <a:endParaRPr lang="en-GB" sz="2000" b="0" u="none" strike="noStrike" kern="1200" cap="none" spc="0" normalizeH="0" baseline="0" noProof="0" dirty="0">
              <a:ln>
                <a:noFill/>
              </a:ln>
              <a:solidFill>
                <a:prstClr val="black"/>
              </a:solidFill>
              <a:effectLst/>
              <a:uLnTx/>
              <a:uFillTx/>
              <a:latin typeface="Open Sans"/>
              <a:ea typeface="Open Sans"/>
              <a:cs typeface="Open Sans"/>
            </a:endParaRPr>
          </a:p>
          <a:p>
            <a:pPr marL="285750" indent="-285750">
              <a:buClrTx/>
              <a:buFont typeface="Arial" panose="020B0604020202020204" pitchFamily="34" charset="0"/>
              <a:buChar char="•"/>
              <a:defRPr/>
            </a:pPr>
            <a:endParaRPr lang="en-GB" sz="2000" dirty="0">
              <a:solidFill>
                <a:prstClr val="black"/>
              </a:solidFill>
              <a:latin typeface="Open Sans"/>
              <a:cs typeface="+mn-cs"/>
            </a:endParaRP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000" b="0" u="none" strike="noStrike" kern="1200" cap="none" spc="0" normalizeH="0" baseline="0" noProof="0" dirty="0">
                <a:ln>
                  <a:noFill/>
                </a:ln>
                <a:solidFill>
                  <a:prstClr val="black"/>
                </a:solidFill>
                <a:effectLst/>
                <a:uLnTx/>
                <a:uFillTx/>
                <a:latin typeface="Open Sans"/>
                <a:ea typeface="+mn-ea"/>
                <a:cs typeface="+mn-cs"/>
              </a:rPr>
              <a:t>Use frameworks and indicators that measure electricity access</a:t>
            </a:r>
            <a:r>
              <a:rPr lang="en-GB" sz="2000" dirty="0">
                <a:solidFill>
                  <a:prstClr val="black"/>
                </a:solidFill>
                <a:latin typeface="Open Sans"/>
                <a:cs typeface="+mn-cs"/>
              </a:rPr>
              <a:t>;</a:t>
            </a:r>
            <a:endParaRPr lang="en-GB" sz="2000" b="0" u="none" strike="noStrike" kern="1200" cap="none" spc="0" normalizeH="0" baseline="0" noProof="0" dirty="0">
              <a:ln>
                <a:noFill/>
              </a:ln>
              <a:solidFill>
                <a:prstClr val="black"/>
              </a:solidFill>
              <a:effectLst/>
              <a:uLnTx/>
              <a:uFillTx/>
              <a:latin typeface="Open Sans"/>
              <a:ea typeface="Open Sans"/>
              <a:cs typeface="Open Sans"/>
            </a:endParaRPr>
          </a:p>
          <a:p>
            <a:pPr marL="285750" indent="-285750">
              <a:buClrTx/>
              <a:buFont typeface="Arial" panose="020B0604020202020204" pitchFamily="34" charset="0"/>
              <a:buChar char="•"/>
              <a:defRPr/>
            </a:pPr>
            <a:endParaRPr lang="en-GB" sz="2000" dirty="0">
              <a:solidFill>
                <a:prstClr val="black"/>
              </a:solidFill>
              <a:latin typeface="Open Sans"/>
              <a:cs typeface="Open Sans"/>
            </a:endParaRP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2000" dirty="0">
                <a:latin typeface="Open Sans"/>
                <a:cs typeface="Arial"/>
              </a:rPr>
              <a:t>Understand </a:t>
            </a:r>
            <a:r>
              <a:rPr kumimoji="0" lang="en-GB" sz="2000" b="0" u="none" strike="noStrike" kern="1200" cap="none" spc="0" normalizeH="0" baseline="0" noProof="0" dirty="0">
                <a:ln>
                  <a:noFill/>
                </a:ln>
                <a:solidFill>
                  <a:prstClr val="black"/>
                </a:solidFill>
                <a:effectLst/>
                <a:uLnTx/>
                <a:uFillTx/>
                <a:latin typeface="Open Sans"/>
                <a:ea typeface="+mn-ea"/>
                <a:cs typeface="+mn-cs"/>
              </a:rPr>
              <a:t>the options for off-grid electricity solutions, their potential impact, and their practical application in various contexts</a:t>
            </a:r>
            <a:endParaRPr lang="en-GB" sz="2000" dirty="0">
              <a:solidFill>
                <a:prstClr val="black"/>
              </a:solidFill>
              <a:latin typeface="Open Sans"/>
            </a:endParaRPr>
          </a:p>
          <a:p>
            <a:endParaRPr lang="en-GB" dirty="0">
              <a:latin typeface="Open Sans"/>
            </a:endParaRPr>
          </a:p>
          <a:p>
            <a:endParaRPr lang="en-GB" dirty="0">
              <a:latin typeface="Open Sans"/>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1391" y="3954087"/>
            <a:ext cx="1045027" cy="1045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214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United Nations Agenda 2030 &amp; SDG 7</a:t>
            </a:r>
          </a:p>
        </p:txBody>
      </p:sp>
      <p:sp>
        <p:nvSpPr>
          <p:cNvPr id="8" name="Rettangolo 2">
            <a:extLst>
              <a:ext uri="{FF2B5EF4-FFF2-40B4-BE49-F238E27FC236}">
                <a16:creationId xmlns:a16="http://schemas.microsoft.com/office/drawing/2014/main" id="{DBCFC1F9-00B7-E870-B5F5-F4800BF07987}"/>
              </a:ext>
            </a:extLst>
          </p:cNvPr>
          <p:cNvSpPr/>
          <p:nvPr/>
        </p:nvSpPr>
        <p:spPr>
          <a:xfrm>
            <a:off x="564713" y="1430301"/>
            <a:ext cx="4207360" cy="1779718"/>
          </a:xfrm>
          <a:prstGeom prst="rect">
            <a:avLst/>
          </a:prstGeom>
        </p:spPr>
        <p:txBody>
          <a:bodyPr wrap="square">
            <a:spAutoFit/>
          </a:bodyPr>
          <a:lstStyle/>
          <a:p>
            <a:pPr eaLnBrk="0" hangingPunct="0">
              <a:spcBef>
                <a:spcPct val="30000"/>
              </a:spcBef>
              <a:defRPr/>
            </a:pPr>
            <a:r>
              <a:rPr lang="en-US" sz="2400" b="1" dirty="0">
                <a:solidFill>
                  <a:schemeClr val="accent1">
                    <a:lumMod val="50000"/>
                  </a:schemeClr>
                </a:solidFill>
                <a:latin typeface="Open Sans" panose="020B0606030504020204" pitchFamily="34" charset="0"/>
                <a:ea typeface="Open Sans" panose="020B0606030504020204" pitchFamily="34" charset="0"/>
                <a:cs typeface="Open Sans" panose="020B0606030504020204" pitchFamily="34" charset="0"/>
              </a:rPr>
              <a:t>Energy is essential to: </a:t>
            </a:r>
          </a:p>
          <a:p>
            <a:pPr eaLnBrk="0" hangingPunct="0">
              <a:spcBef>
                <a:spcPct val="30000"/>
              </a:spcBef>
              <a:defRPr/>
            </a:pPr>
            <a:endParaRPr lang="en-US" sz="1050" b="1" dirty="0">
              <a:solidFill>
                <a:srgbClr val="5A6A77"/>
              </a:solidFill>
              <a:latin typeface="Open Sans" panose="020B0606030504020204" pitchFamily="34" charset="0"/>
              <a:ea typeface="Open Sans" panose="020B0606030504020204" pitchFamily="34" charset="0"/>
              <a:cs typeface="Open Sans" panose="020B0606030504020204" pitchFamily="34" charset="0"/>
            </a:endParaRPr>
          </a:p>
          <a:p>
            <a:pPr marL="263525" indent="-263525" eaLnBrk="0" hangingPunct="0">
              <a:spcBef>
                <a:spcPts val="0"/>
              </a:spcBef>
              <a:buFont typeface="Arial" panose="020B0604020202020204" pitchFamily="34" charset="0"/>
              <a:buChar char="•"/>
              <a:defRPr/>
            </a:pPr>
            <a:r>
              <a:rPr lang="en-US" dirty="0">
                <a:latin typeface="Open Sans" panose="020B0606030504020204" pitchFamily="34" charset="0"/>
                <a:ea typeface="Open Sans" panose="020B0606030504020204" pitchFamily="34" charset="0"/>
                <a:cs typeface="Open Sans" panose="020B0606030504020204" pitchFamily="34" charset="0"/>
              </a:rPr>
              <a:t>Socio-economic</a:t>
            </a:r>
            <a:r>
              <a:rPr lang="en-US" dirty="0">
                <a:solidFill>
                  <a:srgbClr val="000048"/>
                </a:solidFill>
                <a:latin typeface="Open Sans" panose="020B0606030504020204" pitchFamily="34" charset="0"/>
                <a:ea typeface="Open Sans" panose="020B0606030504020204" pitchFamily="34" charset="0"/>
                <a:cs typeface="Open Sans" panose="020B0606030504020204" pitchFamily="34" charset="0"/>
              </a:rPr>
              <a:t> </a:t>
            </a: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development</a:t>
            </a:r>
          </a:p>
          <a:p>
            <a:pPr marL="263525" indent="-263525" eaLnBrk="0" hangingPunct="0">
              <a:spcBef>
                <a:spcPts val="0"/>
              </a:spcBef>
              <a:buFont typeface="Arial" panose="020B0604020202020204" pitchFamily="34" charset="0"/>
              <a:buChar char="•"/>
              <a:defRPr/>
            </a:pP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Quality of life </a:t>
            </a:r>
            <a:r>
              <a:rPr lang="en-US" dirty="0">
                <a:latin typeface="Open Sans" panose="020B0606030504020204" pitchFamily="34" charset="0"/>
                <a:ea typeface="Open Sans" panose="020B0606030504020204" pitchFamily="34" charset="0"/>
                <a:cs typeface="Open Sans" panose="020B0606030504020204" pitchFamily="34" charset="0"/>
              </a:rPr>
              <a:t>for the people</a:t>
            </a:r>
          </a:p>
          <a:p>
            <a:pPr marL="263525" indent="-263525" eaLnBrk="0" hangingPunct="0">
              <a:spcBef>
                <a:spcPts val="0"/>
              </a:spcBef>
              <a:buFont typeface="Arial" panose="020B0604020202020204" pitchFamily="34" charset="0"/>
              <a:buChar char="•"/>
              <a:defRPr/>
            </a:pP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Environmental</a:t>
            </a:r>
            <a:r>
              <a:rPr lang="en-US" dirty="0">
                <a:solidFill>
                  <a:srgbClr val="000048"/>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protection</a:t>
            </a:r>
            <a:r>
              <a:rPr lang="en-US" dirty="0">
                <a:solidFill>
                  <a:srgbClr val="000048"/>
                </a:solidFill>
                <a:latin typeface="Open Sans" panose="020B0606030504020204" pitchFamily="34" charset="0"/>
                <a:ea typeface="Open Sans" panose="020B0606030504020204" pitchFamily="34" charset="0"/>
                <a:cs typeface="Open Sans" panose="020B0606030504020204" pitchFamily="34" charset="0"/>
              </a:rPr>
              <a:t> </a:t>
            </a:r>
          </a:p>
          <a:p>
            <a:pPr marL="263525" indent="-263525" eaLnBrk="0" hangingPunct="0">
              <a:buFont typeface="Arial" panose="020B0604020202020204" pitchFamily="34" charset="0"/>
              <a:buChar char="•"/>
              <a:defRPr/>
            </a:pPr>
            <a:r>
              <a:rPr lang="en-US" dirty="0">
                <a:latin typeface="Open Sans" panose="020B0606030504020204" pitchFamily="34" charset="0"/>
                <a:ea typeface="Open Sans" panose="020B0606030504020204" pitchFamily="34" charset="0"/>
                <a:cs typeface="Open Sans" panose="020B0606030504020204" pitchFamily="34" charset="0"/>
              </a:rPr>
              <a:t>Global</a:t>
            </a:r>
            <a:r>
              <a:rPr lang="en-US" dirty="0">
                <a:solidFill>
                  <a:srgbClr val="000048"/>
                </a:solidFill>
                <a:latin typeface="Open Sans" panose="020B0606030504020204" pitchFamily="34" charset="0"/>
                <a:ea typeface="Open Sans" panose="020B0606030504020204" pitchFamily="34" charset="0"/>
                <a:cs typeface="Open Sans" panose="020B0606030504020204" pitchFamily="34" charset="0"/>
              </a:rPr>
              <a:t> </a:t>
            </a: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security</a:t>
            </a:r>
            <a:r>
              <a:rPr lang="en-US" dirty="0">
                <a:solidFill>
                  <a:srgbClr val="000048"/>
                </a:solidFill>
                <a:latin typeface="Open Sans" panose="020B0606030504020204" pitchFamily="34" charset="0"/>
                <a:ea typeface="Open Sans" panose="020B0606030504020204" pitchFamily="34" charset="0"/>
                <a:cs typeface="Open Sans" panose="020B0606030504020204" pitchFamily="34" charset="0"/>
              </a:rPr>
              <a:t> </a:t>
            </a:r>
          </a:p>
        </p:txBody>
      </p:sp>
      <p:pic>
        <p:nvPicPr>
          <p:cNvPr id="9" name="Picture 4" descr="Risultato immagine per Goal 7">
            <a:extLst>
              <a:ext uri="{FF2B5EF4-FFF2-40B4-BE49-F238E27FC236}">
                <a16:creationId xmlns:a16="http://schemas.microsoft.com/office/drawing/2014/main" id="{642A8EDC-6BF6-F5DC-FF09-F688C0EECD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453" y="3999924"/>
            <a:ext cx="1621604" cy="180009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7907361-BDAC-11B6-52F5-64B17B767420}"/>
              </a:ext>
            </a:extLst>
          </p:cNvPr>
          <p:cNvSpPr txBox="1"/>
          <p:nvPr/>
        </p:nvSpPr>
        <p:spPr>
          <a:xfrm>
            <a:off x="3954753" y="4269029"/>
            <a:ext cx="7730620" cy="1261884"/>
          </a:xfrm>
          <a:prstGeom prst="rect">
            <a:avLst/>
          </a:prstGeom>
          <a:noFill/>
        </p:spPr>
        <p:txBody>
          <a:bodyPr wrap="square" rtlCol="0">
            <a:spAutoFit/>
          </a:bodyPr>
          <a:lstStyle/>
          <a:p>
            <a:pPr algn="ctr"/>
            <a:r>
              <a:rPr lang="en-GB" sz="2400" b="1" dirty="0">
                <a:solidFill>
                  <a:schemeClr val="accent1">
                    <a:lumMod val="50000"/>
                  </a:schemeClr>
                </a:solidFill>
                <a:latin typeface="Open Sans" panose="020B0606030504020204" pitchFamily="34" charset="0"/>
                <a:ea typeface="Open Sans" panose="020B0606030504020204" pitchFamily="34" charset="0"/>
                <a:cs typeface="Open Sans" panose="020B0606030504020204" pitchFamily="34" charset="0"/>
              </a:rPr>
              <a:t>Sustainable Development Goal 7</a:t>
            </a:r>
          </a:p>
          <a:p>
            <a:pPr algn="ctr"/>
            <a:endParaRPr lang="en-GB" sz="1200" b="1" dirty="0">
              <a:solidFill>
                <a:schemeClr val="accent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r>
              <a:rPr lang="en-GB" sz="2000" i="1" dirty="0">
                <a:latin typeface="Open Sans" panose="020B0606030504020204" pitchFamily="34" charset="0"/>
                <a:ea typeface="Open Sans" panose="020B0606030504020204" pitchFamily="34" charset="0"/>
                <a:cs typeface="Open Sans" panose="020B0606030504020204" pitchFamily="34" charset="0"/>
              </a:rPr>
              <a:t>“Ensure access to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affordable</a:t>
            </a:r>
            <a:r>
              <a:rPr lang="en-GB" sz="2000" i="1" dirty="0">
                <a:latin typeface="Open Sans" panose="020B0606030504020204" pitchFamily="34" charset="0"/>
                <a:ea typeface="Open Sans" panose="020B0606030504020204" pitchFamily="34" charset="0"/>
                <a:cs typeface="Open Sans" panose="020B0606030504020204" pitchFamily="34" charset="0"/>
              </a:rPr>
              <a:t>,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reliable</a:t>
            </a:r>
            <a:r>
              <a:rPr lang="en-GB" sz="2000" i="1" dirty="0">
                <a:latin typeface="Open Sans" panose="020B0606030504020204" pitchFamily="34" charset="0"/>
                <a:ea typeface="Open Sans" panose="020B0606030504020204" pitchFamily="34" charset="0"/>
                <a:cs typeface="Open Sans" panose="020B0606030504020204" pitchFamily="34" charset="0"/>
              </a:rPr>
              <a:t>,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sustainable</a:t>
            </a:r>
            <a:r>
              <a:rPr lang="en-GB" sz="2000" i="1" dirty="0">
                <a:latin typeface="Open Sans" panose="020B0606030504020204" pitchFamily="34" charset="0"/>
                <a:ea typeface="Open Sans" panose="020B0606030504020204" pitchFamily="34" charset="0"/>
                <a:cs typeface="Open Sans" panose="020B0606030504020204" pitchFamily="34" charset="0"/>
              </a:rPr>
              <a:t> and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modern</a:t>
            </a:r>
            <a:r>
              <a:rPr lang="en-GB" sz="2000" i="1" dirty="0">
                <a:latin typeface="Open Sans" panose="020B0606030504020204" pitchFamily="34" charset="0"/>
                <a:ea typeface="Open Sans" panose="020B0606030504020204" pitchFamily="34" charset="0"/>
                <a:cs typeface="Open Sans" panose="020B0606030504020204" pitchFamily="34" charset="0"/>
              </a:rPr>
              <a:t> energy for all” [1]</a:t>
            </a:r>
            <a:endParaRPr lang="en-US" sz="20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CE7E2830-7717-1BF6-1C58-1B81693358CB}"/>
              </a:ext>
            </a:extLst>
          </p:cNvPr>
          <p:cNvSpPr txBox="1"/>
          <p:nvPr/>
        </p:nvSpPr>
        <p:spPr>
          <a:xfrm>
            <a:off x="6255958" y="3626514"/>
            <a:ext cx="3128211"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Agenda 2030 – Sustainable Development Goals</a:t>
            </a:r>
          </a:p>
        </p:txBody>
      </p:sp>
      <p:pic>
        <p:nvPicPr>
          <p:cNvPr id="13" name="Picture 4" descr="Kenya Ranks 119 in Implementation of SDGs with a Score of 56.8 - Kenyan ...">
            <a:extLst>
              <a:ext uri="{FF2B5EF4-FFF2-40B4-BE49-F238E27FC236}">
                <a16:creationId xmlns:a16="http://schemas.microsoft.com/office/drawing/2014/main" id="{F956C844-8788-92E7-0A3E-4439343ABB6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490"/>
          <a:stretch/>
        </p:blipFill>
        <p:spPr bwMode="auto">
          <a:xfrm>
            <a:off x="5270099" y="1213786"/>
            <a:ext cx="5404728" cy="26024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Call-out: Line with Accent Bar 13">
            <a:extLst>
              <a:ext uri="{FF2B5EF4-FFF2-40B4-BE49-F238E27FC236}">
                <a16:creationId xmlns:a16="http://schemas.microsoft.com/office/drawing/2014/main" id="{B202B042-7554-B5A8-E988-CB7ED62C655A}"/>
              </a:ext>
            </a:extLst>
          </p:cNvPr>
          <p:cNvSpPr/>
          <p:nvPr/>
        </p:nvSpPr>
        <p:spPr>
          <a:xfrm rot="10800000">
            <a:off x="1056453" y="3911056"/>
            <a:ext cx="1795603" cy="1945458"/>
          </a:xfrm>
          <a:prstGeom prst="accentCallout1">
            <a:avLst>
              <a:gd name="adj1" fmla="val 73026"/>
              <a:gd name="adj2" fmla="val -4089"/>
              <a:gd name="adj3" fmla="val 161740"/>
              <a:gd name="adj4" fmla="val -142607"/>
            </a:avLst>
          </a:prstGeom>
          <a:noFill/>
          <a:ln>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Energy and Sustainable Development</a:t>
            </a:r>
          </a:p>
        </p:txBody>
      </p:sp>
      <p:grpSp>
        <p:nvGrpSpPr>
          <p:cNvPr id="2" name="Group 1">
            <a:extLst>
              <a:ext uri="{FF2B5EF4-FFF2-40B4-BE49-F238E27FC236}">
                <a16:creationId xmlns:a16="http://schemas.microsoft.com/office/drawing/2014/main" id="{1F40F776-C7F4-6012-B7B3-BAAE1D9FC409}"/>
              </a:ext>
            </a:extLst>
          </p:cNvPr>
          <p:cNvGrpSpPr/>
          <p:nvPr/>
        </p:nvGrpSpPr>
        <p:grpSpPr>
          <a:xfrm>
            <a:off x="191202" y="2132950"/>
            <a:ext cx="11309555" cy="4310520"/>
            <a:chOff x="191202" y="2086172"/>
            <a:chExt cx="11309555" cy="4310520"/>
          </a:xfrm>
        </p:grpSpPr>
        <p:graphicFrame>
          <p:nvGraphicFramePr>
            <p:cNvPr id="3" name="Chart 2">
              <a:extLst>
                <a:ext uri="{FF2B5EF4-FFF2-40B4-BE49-F238E27FC236}">
                  <a16:creationId xmlns:a16="http://schemas.microsoft.com/office/drawing/2014/main" id="{8BA8A3A4-27F1-7616-7EF3-738BEAB2F7BB}"/>
                </a:ext>
              </a:extLst>
            </p:cNvPr>
            <p:cNvGraphicFramePr>
              <a:graphicFrameLocks/>
            </p:cNvGraphicFramePr>
            <p:nvPr>
              <p:extLst>
                <p:ext uri="{D42A27DB-BD31-4B8C-83A1-F6EECF244321}">
                  <p14:modId xmlns:p14="http://schemas.microsoft.com/office/powerpoint/2010/main" val="1774560110"/>
                </p:ext>
              </p:extLst>
            </p:nvPr>
          </p:nvGraphicFramePr>
          <p:xfrm>
            <a:off x="191202" y="2113785"/>
            <a:ext cx="5506800" cy="41413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513E4679-D7B3-9935-0D1C-752AAA401D65}"/>
                </a:ext>
              </a:extLst>
            </p:cNvPr>
            <p:cNvGraphicFramePr>
              <a:graphicFrameLocks/>
            </p:cNvGraphicFramePr>
            <p:nvPr>
              <p:extLst>
                <p:ext uri="{D42A27DB-BD31-4B8C-83A1-F6EECF244321}">
                  <p14:modId xmlns:p14="http://schemas.microsoft.com/office/powerpoint/2010/main" val="727035115"/>
                </p:ext>
              </p:extLst>
            </p:nvPr>
          </p:nvGraphicFramePr>
          <p:xfrm>
            <a:off x="5887830" y="2113785"/>
            <a:ext cx="5612927" cy="4282907"/>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a:extLst>
                <a:ext uri="{FF2B5EF4-FFF2-40B4-BE49-F238E27FC236}">
                  <a16:creationId xmlns:a16="http://schemas.microsoft.com/office/drawing/2014/main" id="{ECABA9B8-B1F2-E962-CC15-0B86CCE82D61}"/>
                </a:ext>
              </a:extLst>
            </p:cNvPr>
            <p:cNvSpPr txBox="1"/>
            <p:nvPr/>
          </p:nvSpPr>
          <p:spPr>
            <a:xfrm>
              <a:off x="2211953" y="2086172"/>
              <a:ext cx="2513861" cy="338554"/>
            </a:xfrm>
            <a:prstGeom prst="rect">
              <a:avLst/>
            </a:prstGeom>
            <a:noFill/>
          </p:spPr>
          <p:txBody>
            <a:bodyPr wrap="square" rtlCol="0">
              <a:spAutoFit/>
            </a:bodyPr>
            <a:lstStyle/>
            <a:p>
              <a:pPr algn="ctr"/>
              <a:r>
                <a:rPr lang="en-GB" sz="1600" b="1" dirty="0">
                  <a:solidFill>
                    <a:schemeClr val="accent1">
                      <a:lumMod val="50000"/>
                    </a:schemeClr>
                  </a:solidFill>
                  <a:latin typeface="Open Sans" panose="020B0606030504020204" pitchFamily="34" charset="0"/>
                  <a:ea typeface="Open Sans" panose="020B0606030504020204" pitchFamily="34" charset="0"/>
                  <a:cs typeface="Open Sans" panose="020B0606030504020204" pitchFamily="34" charset="0"/>
                </a:rPr>
                <a:t>Economic Dimension</a:t>
              </a:r>
            </a:p>
          </p:txBody>
        </p:sp>
        <p:sp>
          <p:nvSpPr>
            <p:cNvPr id="7" name="TextBox 6">
              <a:extLst>
                <a:ext uri="{FF2B5EF4-FFF2-40B4-BE49-F238E27FC236}">
                  <a16:creationId xmlns:a16="http://schemas.microsoft.com/office/drawing/2014/main" id="{FA2CCB53-A2CE-5335-4F2E-1F1D0B3339F3}"/>
                </a:ext>
              </a:extLst>
            </p:cNvPr>
            <p:cNvSpPr txBox="1"/>
            <p:nvPr/>
          </p:nvSpPr>
          <p:spPr>
            <a:xfrm>
              <a:off x="7917409" y="2086172"/>
              <a:ext cx="2513861" cy="338554"/>
            </a:xfrm>
            <a:prstGeom prst="rect">
              <a:avLst/>
            </a:prstGeom>
            <a:noFill/>
          </p:spPr>
          <p:txBody>
            <a:bodyPr wrap="square" rtlCol="0">
              <a:spAutoFit/>
            </a:bodyPr>
            <a:lstStyle/>
            <a:p>
              <a:pPr algn="ctr"/>
              <a:r>
                <a:rPr lang="en-GB" sz="1600" b="1" dirty="0">
                  <a:solidFill>
                    <a:schemeClr val="accent1">
                      <a:lumMod val="50000"/>
                    </a:schemeClr>
                  </a:solidFill>
                  <a:latin typeface="Open Sans" panose="020B0606030504020204" pitchFamily="34" charset="0"/>
                  <a:ea typeface="Open Sans" panose="020B0606030504020204" pitchFamily="34" charset="0"/>
                  <a:cs typeface="Open Sans" panose="020B0606030504020204" pitchFamily="34" charset="0"/>
                </a:rPr>
                <a:t>Social Dimension</a:t>
              </a:r>
            </a:p>
          </p:txBody>
        </p:sp>
      </p:grpSp>
      <p:sp>
        <p:nvSpPr>
          <p:cNvPr id="11" name="Rettangolo 2">
            <a:extLst>
              <a:ext uri="{FF2B5EF4-FFF2-40B4-BE49-F238E27FC236}">
                <a16:creationId xmlns:a16="http://schemas.microsoft.com/office/drawing/2014/main" id="{16D23D62-5D6E-CF40-7F8C-9A45F1AD4CCD}"/>
              </a:ext>
            </a:extLst>
          </p:cNvPr>
          <p:cNvSpPr/>
          <p:nvPr/>
        </p:nvSpPr>
        <p:spPr>
          <a:xfrm>
            <a:off x="386473" y="1105878"/>
            <a:ext cx="7734270" cy="400110"/>
          </a:xfrm>
          <a:prstGeom prst="rect">
            <a:avLst/>
          </a:prstGeom>
        </p:spPr>
        <p:txBody>
          <a:bodyPr wrap="square">
            <a:spAutoFit/>
          </a:bodyPr>
          <a:lstStyle/>
          <a:p>
            <a:pPr eaLnBrk="0" hangingPunct="0">
              <a:spcBef>
                <a:spcPts val="0"/>
              </a:spcBef>
              <a:defRPr/>
            </a:pPr>
            <a:r>
              <a:rPr lang="en-US" sz="20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Energy - </a:t>
            </a:r>
            <a:r>
              <a:rPr lang="en-US" sz="1600" dirty="0">
                <a:latin typeface="Open Sans" panose="020B0606030504020204" pitchFamily="34" charset="0"/>
                <a:ea typeface="Open Sans" panose="020B0606030504020204" pitchFamily="34" charset="0"/>
                <a:cs typeface="Open Sans" panose="020B0606030504020204" pitchFamily="34" charset="0"/>
              </a:rPr>
              <a:t> Trigger for </a:t>
            </a:r>
            <a:r>
              <a:rPr lang="en-US" sz="1600" b="1" dirty="0">
                <a:latin typeface="Open Sans" panose="020B0606030504020204" pitchFamily="34" charset="0"/>
                <a:ea typeface="Open Sans" panose="020B0606030504020204" pitchFamily="34" charset="0"/>
                <a:cs typeface="Open Sans" panose="020B0606030504020204" pitchFamily="34" charset="0"/>
              </a:rPr>
              <a:t>development</a:t>
            </a:r>
            <a:r>
              <a:rPr lang="en-US" sz="1600" dirty="0">
                <a:latin typeface="Open Sans" panose="020B0606030504020204" pitchFamily="34" charset="0"/>
                <a:ea typeface="Open Sans" panose="020B0606030504020204" pitchFamily="34" charset="0"/>
                <a:cs typeface="Open Sans" panose="020B0606030504020204" pitchFamily="34" charset="0"/>
              </a:rPr>
              <a:t> and </a:t>
            </a:r>
            <a:r>
              <a:rPr lang="en-US" sz="1600" b="1" i="1" dirty="0">
                <a:latin typeface="Open Sans" panose="020B0606030504020204" pitchFamily="34" charset="0"/>
                <a:ea typeface="Open Sans" panose="020B0606030504020204" pitchFamily="34" charset="0"/>
                <a:cs typeface="Open Sans" panose="020B0606030504020204" pitchFamily="34" charset="0"/>
              </a:rPr>
              <a:t>instrumental </a:t>
            </a:r>
            <a:r>
              <a:rPr lang="en-US" sz="1600" b="1" dirty="0">
                <a:latin typeface="Open Sans" panose="020B0606030504020204" pitchFamily="34" charset="0"/>
                <a:ea typeface="Open Sans" panose="020B0606030504020204" pitchFamily="34" charset="0"/>
                <a:cs typeface="Open Sans" panose="020B0606030504020204" pitchFamily="34" charset="0"/>
              </a:rPr>
              <a:t>human right</a:t>
            </a:r>
          </a:p>
        </p:txBody>
      </p:sp>
      <p:pic>
        <p:nvPicPr>
          <p:cNvPr id="15" name="Picture 4" descr="Office of the United Nations High Commissioner for Human Rights ...">
            <a:extLst>
              <a:ext uri="{FF2B5EF4-FFF2-40B4-BE49-F238E27FC236}">
                <a16:creationId xmlns:a16="http://schemas.microsoft.com/office/drawing/2014/main" id="{D06FA9D6-2A42-5D56-376F-70EACE77674B}"/>
              </a:ext>
            </a:extLst>
          </p:cNvPr>
          <p:cNvPicPr>
            <a:picLocks noChangeAspect="1" noChangeArrowheads="1"/>
          </p:cNvPicPr>
          <p:nvPr/>
        </p:nvPicPr>
        <p:blipFill rotWithShape="1">
          <a:blip r:embed="rId5">
            <a:alphaModFix amt="35000"/>
            <a:extLst>
              <a:ext uri="{28A0092B-C50C-407E-A947-70E740481C1C}">
                <a14:useLocalDpi xmlns:a14="http://schemas.microsoft.com/office/drawing/2010/main" val="0"/>
              </a:ext>
            </a:extLst>
          </a:blip>
          <a:srcRect t="34265" b="31491"/>
          <a:stretch/>
        </p:blipFill>
        <p:spPr bwMode="auto">
          <a:xfrm>
            <a:off x="8477107" y="947761"/>
            <a:ext cx="2154832" cy="769436"/>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Global Electricity Access</a:t>
            </a:r>
          </a:p>
        </p:txBody>
      </p:sp>
      <p:pic>
        <p:nvPicPr>
          <p:cNvPr id="3" name="Picture 2">
            <a:extLst>
              <a:ext uri="{FF2B5EF4-FFF2-40B4-BE49-F238E27FC236}">
                <a16:creationId xmlns:a16="http://schemas.microsoft.com/office/drawing/2014/main" id="{CF74336D-7056-047E-1C9F-6BA37C19FF0B}"/>
              </a:ext>
            </a:extLst>
          </p:cNvPr>
          <p:cNvPicPr>
            <a:picLocks noChangeAspect="1"/>
          </p:cNvPicPr>
          <p:nvPr/>
        </p:nvPicPr>
        <p:blipFill>
          <a:blip r:embed="rId3"/>
          <a:stretch>
            <a:fillRect/>
          </a:stretch>
        </p:blipFill>
        <p:spPr>
          <a:xfrm>
            <a:off x="498771" y="3528102"/>
            <a:ext cx="5459046" cy="2815076"/>
          </a:xfrm>
          <a:prstGeom prst="rect">
            <a:avLst/>
          </a:prstGeom>
        </p:spPr>
      </p:pic>
      <p:grpSp>
        <p:nvGrpSpPr>
          <p:cNvPr id="4" name="Gruppo 99">
            <a:extLst>
              <a:ext uri="{FF2B5EF4-FFF2-40B4-BE49-F238E27FC236}">
                <a16:creationId xmlns:a16="http://schemas.microsoft.com/office/drawing/2014/main" id="{385ED479-DD90-1C08-F576-B2543C66A040}"/>
              </a:ext>
            </a:extLst>
          </p:cNvPr>
          <p:cNvGrpSpPr/>
          <p:nvPr/>
        </p:nvGrpSpPr>
        <p:grpSpPr>
          <a:xfrm>
            <a:off x="6168989" y="1380429"/>
            <a:ext cx="229274" cy="4847007"/>
            <a:chOff x="7820760" y="968610"/>
            <a:chExt cx="229274" cy="4847007"/>
          </a:xfrm>
        </p:grpSpPr>
        <p:cxnSp>
          <p:nvCxnSpPr>
            <p:cNvPr id="5" name="Connettore diritto 96">
              <a:extLst>
                <a:ext uri="{FF2B5EF4-FFF2-40B4-BE49-F238E27FC236}">
                  <a16:creationId xmlns:a16="http://schemas.microsoft.com/office/drawing/2014/main" id="{90B238AD-593A-C24D-2051-09AAC37924C0}"/>
                </a:ext>
              </a:extLst>
            </p:cNvPr>
            <p:cNvCxnSpPr>
              <a:cxnSpLocks/>
            </p:cNvCxnSpPr>
            <p:nvPr/>
          </p:nvCxnSpPr>
          <p:spPr>
            <a:xfrm>
              <a:off x="7923293" y="968610"/>
              <a:ext cx="0" cy="484700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 name="Freccia a gallone 98">
              <a:extLst>
                <a:ext uri="{FF2B5EF4-FFF2-40B4-BE49-F238E27FC236}">
                  <a16:creationId xmlns:a16="http://schemas.microsoft.com/office/drawing/2014/main" id="{35E99050-79D9-ED0B-50DB-2C6CBB9A9C10}"/>
                </a:ext>
              </a:extLst>
            </p:cNvPr>
            <p:cNvSpPr/>
            <p:nvPr/>
          </p:nvSpPr>
          <p:spPr>
            <a:xfrm>
              <a:off x="7820760" y="2932608"/>
              <a:ext cx="229274" cy="6886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8" name="TextBox 7">
            <a:extLst>
              <a:ext uri="{FF2B5EF4-FFF2-40B4-BE49-F238E27FC236}">
                <a16:creationId xmlns:a16="http://schemas.microsoft.com/office/drawing/2014/main" id="{CA2D8088-616F-87E2-8116-F00FABCD8946}"/>
              </a:ext>
            </a:extLst>
          </p:cNvPr>
          <p:cNvSpPr txBox="1"/>
          <p:nvPr/>
        </p:nvSpPr>
        <p:spPr>
          <a:xfrm>
            <a:off x="3662575" y="1411613"/>
            <a:ext cx="1771977" cy="338554"/>
          </a:xfrm>
          <a:prstGeom prst="rect">
            <a:avLst/>
          </a:prstGeom>
          <a:noFill/>
        </p:spPr>
        <p:txBody>
          <a:bodyPr wrap="square" rtlCol="0">
            <a:spAutoFit/>
          </a:bodyPr>
          <a:lstStyle/>
          <a:p>
            <a:r>
              <a:rPr lang="en-US" sz="800" dirty="0">
                <a:latin typeface="Open Sans" panose="020B0606030504020204" pitchFamily="34" charset="0"/>
                <a:ea typeface="Open Sans" panose="020B0606030504020204" pitchFamily="34" charset="0"/>
                <a:cs typeface="Open Sans" panose="020B0606030504020204" pitchFamily="34" charset="0"/>
              </a:rPr>
              <a:t>Share of the </a:t>
            </a:r>
            <a:r>
              <a:rPr lang="en-US" sz="8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world population</a:t>
            </a:r>
            <a:r>
              <a:rPr lang="en-US" sz="800" dirty="0">
                <a:solidFill>
                  <a:srgbClr val="FFC000"/>
                </a:solidFill>
                <a:latin typeface="Open Sans" panose="020B0606030504020204" pitchFamily="34" charset="0"/>
                <a:ea typeface="Open Sans" panose="020B0606030504020204" pitchFamily="34" charset="0"/>
                <a:cs typeface="Open Sans" panose="020B0606030504020204" pitchFamily="34" charset="0"/>
              </a:rPr>
              <a:t> </a:t>
            </a:r>
            <a:r>
              <a:rPr lang="en-US" sz="8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with</a:t>
            </a:r>
            <a:r>
              <a:rPr lang="en-US" sz="800" dirty="0">
                <a:latin typeface="Open Sans" panose="020B0606030504020204" pitchFamily="34" charset="0"/>
                <a:ea typeface="Open Sans" panose="020B0606030504020204" pitchFamily="34" charset="0"/>
                <a:cs typeface="Open Sans" panose="020B0606030504020204" pitchFamily="34" charset="0"/>
              </a:rPr>
              <a:t> access to electricity (2022) </a:t>
            </a:r>
            <a:r>
              <a:rPr lang="en-US" sz="800" baseline="30000" dirty="0">
                <a:latin typeface="Open Sans" panose="020B0606030504020204" pitchFamily="34" charset="0"/>
                <a:ea typeface="Open Sans" panose="020B0606030504020204" pitchFamily="34" charset="0"/>
                <a:cs typeface="Open Sans" panose="020B0606030504020204" pitchFamily="34" charset="0"/>
              </a:rPr>
              <a:t>3</a:t>
            </a:r>
          </a:p>
        </p:txBody>
      </p:sp>
      <p:graphicFrame>
        <p:nvGraphicFramePr>
          <p:cNvPr id="9" name="Chart 8">
            <a:extLst>
              <a:ext uri="{FF2B5EF4-FFF2-40B4-BE49-F238E27FC236}">
                <a16:creationId xmlns:a16="http://schemas.microsoft.com/office/drawing/2014/main" id="{C947892B-DCAE-1403-3F51-ECBD68614D23}"/>
              </a:ext>
            </a:extLst>
          </p:cNvPr>
          <p:cNvGraphicFramePr/>
          <p:nvPr>
            <p:extLst>
              <p:ext uri="{D42A27DB-BD31-4B8C-83A1-F6EECF244321}">
                <p14:modId xmlns:p14="http://schemas.microsoft.com/office/powerpoint/2010/main" val="2036039557"/>
              </p:ext>
            </p:extLst>
          </p:nvPr>
        </p:nvGraphicFramePr>
        <p:xfrm>
          <a:off x="3562250" y="1223508"/>
          <a:ext cx="2598846" cy="820465"/>
        </p:xfrm>
        <a:graphic>
          <a:graphicData uri="http://schemas.openxmlformats.org/drawingml/2006/chart">
            <c:chart xmlns:c="http://schemas.openxmlformats.org/drawingml/2006/chart" xmlns:r="http://schemas.openxmlformats.org/officeDocument/2006/relationships" r:id="rId4"/>
          </a:graphicData>
        </a:graphic>
      </p:graphicFrame>
      <p:cxnSp>
        <p:nvCxnSpPr>
          <p:cNvPr id="10" name="Straight Connector 9">
            <a:extLst>
              <a:ext uri="{FF2B5EF4-FFF2-40B4-BE49-F238E27FC236}">
                <a16:creationId xmlns:a16="http://schemas.microsoft.com/office/drawing/2014/main" id="{1C5A6222-3FA0-0F4F-3A07-0BC73C3766EE}"/>
              </a:ext>
            </a:extLst>
          </p:cNvPr>
          <p:cNvCxnSpPr>
            <a:cxnSpLocks/>
          </p:cNvCxnSpPr>
          <p:nvPr/>
        </p:nvCxnSpPr>
        <p:spPr>
          <a:xfrm>
            <a:off x="5956157" y="1795492"/>
            <a:ext cx="0" cy="319275"/>
          </a:xfrm>
          <a:prstGeom prst="line">
            <a:avLst/>
          </a:prstGeom>
          <a:ln>
            <a:solidFill>
              <a:srgbClr val="D9D9D9"/>
            </a:solidFill>
          </a:ln>
        </p:spPr>
        <p:style>
          <a:lnRef idx="1">
            <a:schemeClr val="accent3"/>
          </a:lnRef>
          <a:fillRef idx="0">
            <a:schemeClr val="accent3"/>
          </a:fillRef>
          <a:effectRef idx="0">
            <a:schemeClr val="accent3"/>
          </a:effectRef>
          <a:fontRef idx="minor">
            <a:schemeClr val="tx1"/>
          </a:fontRef>
        </p:style>
      </p:cxnSp>
      <p:cxnSp>
        <p:nvCxnSpPr>
          <p:cNvPr id="11" name="Straight Connector 10">
            <a:extLst>
              <a:ext uri="{FF2B5EF4-FFF2-40B4-BE49-F238E27FC236}">
                <a16:creationId xmlns:a16="http://schemas.microsoft.com/office/drawing/2014/main" id="{D50B63FE-397B-4881-8DC1-8B847631025F}"/>
              </a:ext>
            </a:extLst>
          </p:cNvPr>
          <p:cNvCxnSpPr>
            <a:cxnSpLocks/>
          </p:cNvCxnSpPr>
          <p:nvPr/>
        </p:nvCxnSpPr>
        <p:spPr>
          <a:xfrm>
            <a:off x="3755881" y="2027236"/>
            <a:ext cx="0" cy="60819"/>
          </a:xfrm>
          <a:prstGeom prst="line">
            <a:avLst/>
          </a:prstGeom>
          <a:ln>
            <a:solidFill>
              <a:srgbClr val="D9D9D9"/>
            </a:solidFill>
          </a:ln>
        </p:spPr>
        <p:style>
          <a:lnRef idx="1">
            <a:schemeClr val="accent3"/>
          </a:lnRef>
          <a:fillRef idx="0">
            <a:schemeClr val="accent3"/>
          </a:fillRef>
          <a:effectRef idx="0">
            <a:schemeClr val="accent3"/>
          </a:effectRef>
          <a:fontRef idx="minor">
            <a:schemeClr val="tx1"/>
          </a:fontRef>
        </p:style>
      </p:cxnSp>
      <p:sp>
        <p:nvSpPr>
          <p:cNvPr id="12" name="TextBox 11">
            <a:extLst>
              <a:ext uri="{FF2B5EF4-FFF2-40B4-BE49-F238E27FC236}">
                <a16:creationId xmlns:a16="http://schemas.microsoft.com/office/drawing/2014/main" id="{60ABB42C-4837-E611-5B30-25BA71A1288D}"/>
              </a:ext>
            </a:extLst>
          </p:cNvPr>
          <p:cNvSpPr txBox="1"/>
          <p:nvPr/>
        </p:nvSpPr>
        <p:spPr>
          <a:xfrm>
            <a:off x="5777741" y="2122009"/>
            <a:ext cx="416042" cy="184666"/>
          </a:xfrm>
          <a:prstGeom prst="rect">
            <a:avLst/>
          </a:prstGeom>
          <a:noFill/>
        </p:spPr>
        <p:txBody>
          <a:bodyPr wrap="square" rtlCol="0">
            <a:spAutoFit/>
          </a:bodyPr>
          <a:lstStyle/>
          <a:p>
            <a:r>
              <a:rPr lang="en-US" sz="600" dirty="0">
                <a:latin typeface="Open Sans" panose="020B0606030504020204" pitchFamily="34" charset="0"/>
                <a:ea typeface="Open Sans" panose="020B0606030504020204" pitchFamily="34" charset="0"/>
                <a:cs typeface="Open Sans" panose="020B0606030504020204" pitchFamily="34" charset="0"/>
              </a:rPr>
              <a:t>2022</a:t>
            </a:r>
          </a:p>
        </p:txBody>
      </p:sp>
      <p:sp>
        <p:nvSpPr>
          <p:cNvPr id="13" name="TextBox 12">
            <a:extLst>
              <a:ext uri="{FF2B5EF4-FFF2-40B4-BE49-F238E27FC236}">
                <a16:creationId xmlns:a16="http://schemas.microsoft.com/office/drawing/2014/main" id="{1328695F-8A88-A304-BD72-7EE16AA29436}"/>
              </a:ext>
            </a:extLst>
          </p:cNvPr>
          <p:cNvSpPr txBox="1"/>
          <p:nvPr/>
        </p:nvSpPr>
        <p:spPr>
          <a:xfrm>
            <a:off x="3604642" y="2122009"/>
            <a:ext cx="421290" cy="184666"/>
          </a:xfrm>
          <a:prstGeom prst="rect">
            <a:avLst/>
          </a:prstGeom>
          <a:noFill/>
        </p:spPr>
        <p:txBody>
          <a:bodyPr wrap="square" rtlCol="0">
            <a:spAutoFit/>
          </a:bodyPr>
          <a:lstStyle/>
          <a:p>
            <a:r>
              <a:rPr lang="en-US" sz="600" dirty="0">
                <a:latin typeface="Open Sans" panose="020B0606030504020204" pitchFamily="34" charset="0"/>
                <a:ea typeface="Open Sans" panose="020B0606030504020204" pitchFamily="34" charset="0"/>
                <a:cs typeface="Open Sans" panose="020B0606030504020204" pitchFamily="34" charset="0"/>
              </a:rPr>
              <a:t>1990</a:t>
            </a:r>
          </a:p>
        </p:txBody>
      </p:sp>
      <p:cxnSp>
        <p:nvCxnSpPr>
          <p:cNvPr id="14" name="Straight Connector 13">
            <a:extLst>
              <a:ext uri="{FF2B5EF4-FFF2-40B4-BE49-F238E27FC236}">
                <a16:creationId xmlns:a16="http://schemas.microsoft.com/office/drawing/2014/main" id="{BDB204F3-532A-487F-8199-148DFCD1D097}"/>
              </a:ext>
            </a:extLst>
          </p:cNvPr>
          <p:cNvCxnSpPr>
            <a:cxnSpLocks/>
          </p:cNvCxnSpPr>
          <p:nvPr/>
        </p:nvCxnSpPr>
        <p:spPr>
          <a:xfrm>
            <a:off x="3755881" y="1398010"/>
            <a:ext cx="2262188" cy="0"/>
          </a:xfrm>
          <a:prstGeom prst="line">
            <a:avLst/>
          </a:prstGeom>
          <a:ln>
            <a:solidFill>
              <a:srgbClr val="D9D9D9"/>
            </a:solidFill>
          </a:ln>
        </p:spPr>
        <p:style>
          <a:lnRef idx="1">
            <a:schemeClr val="accent3"/>
          </a:lnRef>
          <a:fillRef idx="0">
            <a:schemeClr val="accent3"/>
          </a:fillRef>
          <a:effectRef idx="0">
            <a:schemeClr val="accent3"/>
          </a:effectRef>
          <a:fontRef idx="minor">
            <a:schemeClr val="tx1"/>
          </a:fontRef>
        </p:style>
      </p:cxnSp>
      <p:sp>
        <p:nvSpPr>
          <p:cNvPr id="15" name="TextBox 14">
            <a:extLst>
              <a:ext uri="{FF2B5EF4-FFF2-40B4-BE49-F238E27FC236}">
                <a16:creationId xmlns:a16="http://schemas.microsoft.com/office/drawing/2014/main" id="{CC01A397-CF7A-4A64-F176-8C86B4B75999}"/>
              </a:ext>
            </a:extLst>
          </p:cNvPr>
          <p:cNvSpPr txBox="1"/>
          <p:nvPr/>
        </p:nvSpPr>
        <p:spPr>
          <a:xfrm>
            <a:off x="5723492" y="1243406"/>
            <a:ext cx="421290" cy="184666"/>
          </a:xfrm>
          <a:prstGeom prst="rect">
            <a:avLst/>
          </a:prstGeom>
          <a:noFill/>
        </p:spPr>
        <p:txBody>
          <a:bodyPr wrap="square" rtlCol="0">
            <a:spAutoFit/>
          </a:bodyPr>
          <a:lstStyle/>
          <a:p>
            <a:r>
              <a:rPr lang="en-US" sz="600" dirty="0">
                <a:latin typeface="Open Sans" panose="020B0606030504020204" pitchFamily="34" charset="0"/>
                <a:ea typeface="Open Sans" panose="020B0606030504020204" pitchFamily="34" charset="0"/>
                <a:cs typeface="Open Sans" panose="020B0606030504020204" pitchFamily="34" charset="0"/>
              </a:rPr>
              <a:t>100%</a:t>
            </a:r>
          </a:p>
        </p:txBody>
      </p:sp>
      <p:sp>
        <p:nvSpPr>
          <p:cNvPr id="16" name="TextBox 15">
            <a:extLst>
              <a:ext uri="{FF2B5EF4-FFF2-40B4-BE49-F238E27FC236}">
                <a16:creationId xmlns:a16="http://schemas.microsoft.com/office/drawing/2014/main" id="{6749B09A-AB8F-28B5-C9AD-BFB7A9936901}"/>
              </a:ext>
            </a:extLst>
          </p:cNvPr>
          <p:cNvSpPr txBox="1"/>
          <p:nvPr/>
        </p:nvSpPr>
        <p:spPr>
          <a:xfrm>
            <a:off x="479991" y="2492997"/>
            <a:ext cx="1123818" cy="738664"/>
          </a:xfrm>
          <a:prstGeom prst="rect">
            <a:avLst/>
          </a:prstGeom>
          <a:noFill/>
        </p:spPr>
        <p:txBody>
          <a:bodyPr wrap="square" rtlCol="0">
            <a:spAutoFit/>
          </a:bodyPr>
          <a:lstStyle/>
          <a:p>
            <a:r>
              <a:rPr lang="en-US" sz="2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589,5</a:t>
            </a:r>
            <a:r>
              <a:rPr lang="en-US" dirty="0">
                <a:latin typeface="Open Sans" panose="020B0606030504020204" pitchFamily="34" charset="0"/>
                <a:ea typeface="Open Sans" panose="020B0606030504020204" pitchFamily="34" charset="0"/>
                <a:cs typeface="Open Sans" panose="020B0606030504020204" pitchFamily="34" charset="0"/>
              </a:rPr>
              <a:t> </a:t>
            </a:r>
            <a:r>
              <a:rPr lang="en-US" sz="1400" dirty="0">
                <a:latin typeface="Open Sans" panose="020B0606030504020204" pitchFamily="34" charset="0"/>
                <a:ea typeface="Open Sans" panose="020B0606030504020204" pitchFamily="34" charset="0"/>
                <a:cs typeface="Open Sans" panose="020B0606030504020204" pitchFamily="34" charset="0"/>
              </a:rPr>
              <a:t>Millions</a:t>
            </a:r>
            <a:r>
              <a:rPr lang="en-US" dirty="0">
                <a:latin typeface="Open Sans" panose="020B0606030504020204" pitchFamily="34" charset="0"/>
                <a:ea typeface="Open Sans" panose="020B0606030504020204" pitchFamily="34" charset="0"/>
                <a:cs typeface="Open Sans" panose="020B0606030504020204" pitchFamily="34" charset="0"/>
              </a:rPr>
              <a:t> </a:t>
            </a:r>
          </a:p>
        </p:txBody>
      </p:sp>
      <p:cxnSp>
        <p:nvCxnSpPr>
          <p:cNvPr id="17" name="Connettore diritto 96">
            <a:extLst>
              <a:ext uri="{FF2B5EF4-FFF2-40B4-BE49-F238E27FC236}">
                <a16:creationId xmlns:a16="http://schemas.microsoft.com/office/drawing/2014/main" id="{960E0AF6-4050-5839-7082-DF2A58EF71AE}"/>
              </a:ext>
            </a:extLst>
          </p:cNvPr>
          <p:cNvCxnSpPr>
            <a:cxnSpLocks/>
          </p:cNvCxnSpPr>
          <p:nvPr/>
        </p:nvCxnSpPr>
        <p:spPr>
          <a:xfrm>
            <a:off x="692232" y="2380231"/>
            <a:ext cx="519803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A2C0A27-E383-33EB-2966-F363AB616B60}"/>
              </a:ext>
            </a:extLst>
          </p:cNvPr>
          <p:cNvSpPr txBox="1"/>
          <p:nvPr/>
        </p:nvSpPr>
        <p:spPr>
          <a:xfrm>
            <a:off x="1886714" y="2569376"/>
            <a:ext cx="3925370" cy="600164"/>
          </a:xfrm>
          <a:prstGeom prst="rect">
            <a:avLst/>
          </a:prstGeom>
          <a:noFill/>
        </p:spPr>
        <p:txBody>
          <a:bodyPr wrap="square" rtlCol="0">
            <a:spAutoFit/>
          </a:bodyPr>
          <a:lstStyle/>
          <a:p>
            <a:pPr algn="just"/>
            <a:r>
              <a:rPr lang="en-US" sz="1100" dirty="0">
                <a:latin typeface="Open Sans" panose="020B0606030504020204" pitchFamily="34" charset="0"/>
                <a:ea typeface="Open Sans" panose="020B0606030504020204" pitchFamily="34" charset="0"/>
                <a:cs typeface="Open Sans" panose="020B0606030504020204" pitchFamily="34" charset="0"/>
              </a:rPr>
              <a:t>Estimated number of people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without</a:t>
            </a:r>
            <a:r>
              <a:rPr lang="en-US" sz="1100" dirty="0">
                <a:latin typeface="Open Sans" panose="020B0606030504020204" pitchFamily="34" charset="0"/>
                <a:ea typeface="Open Sans" panose="020B0606030504020204" pitchFamily="34" charset="0"/>
                <a:cs typeface="Open Sans" panose="020B0606030504020204" pitchFamily="34" charset="0"/>
              </a:rPr>
              <a:t> access to electricity in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Sub-Saharan Africa </a:t>
            </a:r>
            <a:r>
              <a:rPr lang="en-US" sz="1100" dirty="0">
                <a:latin typeface="Open Sans" panose="020B0606030504020204" pitchFamily="34" charset="0"/>
                <a:ea typeface="Open Sans" panose="020B0606030504020204" pitchFamily="34" charset="0"/>
                <a:cs typeface="Open Sans" panose="020B0606030504020204" pitchFamily="34" charset="0"/>
              </a:rPr>
              <a:t>(2019), almost 43% of the total population of Africa [3]</a:t>
            </a:r>
          </a:p>
        </p:txBody>
      </p:sp>
      <p:sp>
        <p:nvSpPr>
          <p:cNvPr id="19" name="Call-out: Line with Accent Bar 18">
            <a:extLst>
              <a:ext uri="{FF2B5EF4-FFF2-40B4-BE49-F238E27FC236}">
                <a16:creationId xmlns:a16="http://schemas.microsoft.com/office/drawing/2014/main" id="{00302049-E5BE-DD03-C514-9F44818DF856}"/>
              </a:ext>
            </a:extLst>
          </p:cNvPr>
          <p:cNvSpPr/>
          <p:nvPr/>
        </p:nvSpPr>
        <p:spPr>
          <a:xfrm rot="10800000">
            <a:off x="468267" y="2543426"/>
            <a:ext cx="917731" cy="660893"/>
          </a:xfrm>
          <a:prstGeom prst="accentCallout1">
            <a:avLst>
              <a:gd name="adj1" fmla="val 41558"/>
              <a:gd name="adj2" fmla="val -7085"/>
              <a:gd name="adj3" fmla="val -249219"/>
              <a:gd name="adj4" fmla="val -198195"/>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AB21428B-CF4F-F31F-DBDA-E5B1F9E27EC1}"/>
              </a:ext>
            </a:extLst>
          </p:cNvPr>
          <p:cNvSpPr txBox="1"/>
          <p:nvPr/>
        </p:nvSpPr>
        <p:spPr>
          <a:xfrm>
            <a:off x="1199979" y="1450085"/>
            <a:ext cx="2264431" cy="954107"/>
          </a:xfrm>
          <a:prstGeom prst="rect">
            <a:avLst/>
          </a:prstGeom>
          <a:noFill/>
        </p:spPr>
        <p:txBody>
          <a:bodyPr wrap="square" rtlCol="0">
            <a:spAutoFit/>
          </a:bodyPr>
          <a:lstStyle/>
          <a:p>
            <a:r>
              <a:rPr lang="en-US" sz="1400" dirty="0">
                <a:latin typeface="Open Sans" panose="020B0606030504020204" pitchFamily="34" charset="0"/>
                <a:ea typeface="Open Sans" panose="020B0606030504020204" pitchFamily="34" charset="0"/>
                <a:cs typeface="Open Sans" panose="020B0606030504020204" pitchFamily="34" charset="0"/>
              </a:rPr>
              <a:t>Estimated number of people </a:t>
            </a:r>
            <a:r>
              <a:rPr lang="en-US"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without</a:t>
            </a:r>
            <a:r>
              <a:rPr lang="en-US" sz="1400" dirty="0">
                <a:latin typeface="Open Sans" panose="020B0606030504020204" pitchFamily="34" charset="0"/>
                <a:ea typeface="Open Sans" panose="020B0606030504020204" pitchFamily="34" charset="0"/>
                <a:cs typeface="Open Sans" panose="020B0606030504020204" pitchFamily="34" charset="0"/>
              </a:rPr>
              <a:t> access to electricity </a:t>
            </a:r>
            <a:r>
              <a:rPr lang="en-US"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worldwide </a:t>
            </a:r>
            <a:r>
              <a:rPr lang="en-US" sz="1400" dirty="0">
                <a:latin typeface="Open Sans" panose="020B0606030504020204" pitchFamily="34" charset="0"/>
                <a:ea typeface="Open Sans" panose="020B0606030504020204" pitchFamily="34" charset="0"/>
                <a:cs typeface="Open Sans" panose="020B0606030504020204" pitchFamily="34" charset="0"/>
              </a:rPr>
              <a:t>(2023) [2]</a:t>
            </a:r>
          </a:p>
        </p:txBody>
      </p:sp>
      <p:cxnSp>
        <p:nvCxnSpPr>
          <p:cNvPr id="21" name="Connettore diritto 96">
            <a:extLst>
              <a:ext uri="{FF2B5EF4-FFF2-40B4-BE49-F238E27FC236}">
                <a16:creationId xmlns:a16="http://schemas.microsoft.com/office/drawing/2014/main" id="{E15C2634-F0E8-9AD1-B2C4-4C1807BA4142}"/>
              </a:ext>
            </a:extLst>
          </p:cNvPr>
          <p:cNvCxnSpPr>
            <a:cxnSpLocks/>
          </p:cNvCxnSpPr>
          <p:nvPr/>
        </p:nvCxnSpPr>
        <p:spPr>
          <a:xfrm flipH="1" flipV="1">
            <a:off x="3454412" y="1295003"/>
            <a:ext cx="9998" cy="1000979"/>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4986C990-FAAA-5937-9321-6826F5CB1E3E}"/>
              </a:ext>
            </a:extLst>
          </p:cNvPr>
          <p:cNvSpPr txBox="1"/>
          <p:nvPr/>
        </p:nvSpPr>
        <p:spPr>
          <a:xfrm>
            <a:off x="399304" y="1376579"/>
            <a:ext cx="844642" cy="738664"/>
          </a:xfrm>
          <a:prstGeom prst="rect">
            <a:avLst/>
          </a:prstGeom>
          <a:noFill/>
        </p:spPr>
        <p:txBody>
          <a:bodyPr wrap="square" rtlCol="0">
            <a:spAutoFit/>
          </a:bodyPr>
          <a:lstStyle/>
          <a:p>
            <a:r>
              <a:rPr lang="en-US" sz="2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675</a:t>
            </a:r>
            <a:r>
              <a:rPr lang="en-US" dirty="0">
                <a:latin typeface="Open Sans" panose="020B0606030504020204" pitchFamily="34" charset="0"/>
                <a:ea typeface="Open Sans" panose="020B0606030504020204" pitchFamily="34" charset="0"/>
                <a:cs typeface="Open Sans" panose="020B0606030504020204" pitchFamily="34" charset="0"/>
              </a:rPr>
              <a:t> </a:t>
            </a:r>
            <a:r>
              <a:rPr lang="en-US" sz="1400" dirty="0">
                <a:latin typeface="Open Sans" panose="020B0606030504020204" pitchFamily="34" charset="0"/>
                <a:ea typeface="Open Sans" panose="020B0606030504020204" pitchFamily="34" charset="0"/>
                <a:cs typeface="Open Sans" panose="020B0606030504020204" pitchFamily="34" charset="0"/>
              </a:rPr>
              <a:t>Millions</a:t>
            </a:r>
            <a:r>
              <a:rPr lang="en-US" dirty="0">
                <a:latin typeface="Open Sans" panose="020B0606030504020204" pitchFamily="34" charset="0"/>
                <a:ea typeface="Open Sans" panose="020B0606030504020204" pitchFamily="34" charset="0"/>
                <a:cs typeface="Open Sans" panose="020B0606030504020204" pitchFamily="34" charset="0"/>
              </a:rPr>
              <a:t> </a:t>
            </a:r>
          </a:p>
        </p:txBody>
      </p:sp>
      <p:grpSp>
        <p:nvGrpSpPr>
          <p:cNvPr id="23" name="Group 22">
            <a:extLst>
              <a:ext uri="{FF2B5EF4-FFF2-40B4-BE49-F238E27FC236}">
                <a16:creationId xmlns:a16="http://schemas.microsoft.com/office/drawing/2014/main" id="{FF2E2DE2-F62A-96B4-5C52-6A4E1B1B5CFA}"/>
              </a:ext>
            </a:extLst>
          </p:cNvPr>
          <p:cNvGrpSpPr/>
          <p:nvPr/>
        </p:nvGrpSpPr>
        <p:grpSpPr>
          <a:xfrm>
            <a:off x="6730961" y="2710610"/>
            <a:ext cx="4585228" cy="769441"/>
            <a:chOff x="6634039" y="1168299"/>
            <a:chExt cx="4585228" cy="769441"/>
          </a:xfrm>
        </p:grpSpPr>
        <p:sp>
          <p:nvSpPr>
            <p:cNvPr id="24" name="TextBox 23">
              <a:extLst>
                <a:ext uri="{FF2B5EF4-FFF2-40B4-BE49-F238E27FC236}">
                  <a16:creationId xmlns:a16="http://schemas.microsoft.com/office/drawing/2014/main" id="{D3EE119A-8933-444E-F9D2-5FB8141DA244}"/>
                </a:ext>
              </a:extLst>
            </p:cNvPr>
            <p:cNvSpPr txBox="1"/>
            <p:nvPr/>
          </p:nvSpPr>
          <p:spPr>
            <a:xfrm>
              <a:off x="7476412" y="1168299"/>
              <a:ext cx="3742855" cy="769441"/>
            </a:xfrm>
            <a:prstGeom prst="rect">
              <a:avLst/>
            </a:prstGeom>
            <a:noFill/>
          </p:spPr>
          <p:txBody>
            <a:bodyPr wrap="square" rtlCol="0">
              <a:spAutoFit/>
            </a:bodyPr>
            <a:lstStyle/>
            <a:p>
              <a:pPr algn="just"/>
              <a:r>
                <a:rPr lang="en-US" sz="1100" dirty="0">
                  <a:latin typeface="Open Sans" panose="020B0606030504020204" pitchFamily="34" charset="0"/>
                  <a:ea typeface="Open Sans" panose="020B0606030504020204" pitchFamily="34" charset="0"/>
                  <a:cs typeface="Open Sans" panose="020B0606030504020204" pitchFamily="34" charset="0"/>
                </a:rPr>
                <a:t>Projected number of people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without</a:t>
              </a:r>
              <a:r>
                <a:rPr lang="en-US" sz="1100" dirty="0">
                  <a:latin typeface="Open Sans" panose="020B0606030504020204" pitchFamily="34" charset="0"/>
                  <a:ea typeface="Open Sans" panose="020B0606030504020204" pitchFamily="34" charset="0"/>
                  <a:cs typeface="Open Sans" panose="020B0606030504020204" pitchFamily="34" charset="0"/>
                </a:rPr>
                <a:t> access to electricity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worldwide </a:t>
              </a:r>
              <a:r>
                <a:rPr lang="en-US" sz="1100" dirty="0">
                  <a:latin typeface="Open Sans" panose="020B0606030504020204" pitchFamily="34" charset="0"/>
                  <a:ea typeface="Open Sans" panose="020B0606030504020204" pitchFamily="34" charset="0"/>
                  <a:cs typeface="Open Sans" panose="020B0606030504020204" pitchFamily="34" charset="0"/>
                </a:rPr>
                <a:t>in</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100" dirty="0">
                  <a:latin typeface="Open Sans" panose="020B0606030504020204" pitchFamily="34" charset="0"/>
                  <a:ea typeface="Open Sans" panose="020B0606030504020204" pitchFamily="34" charset="0"/>
                  <a:cs typeface="Open Sans" panose="020B0606030504020204" pitchFamily="34" charset="0"/>
                </a:rPr>
                <a:t>2030 </a:t>
              </a:r>
              <a:r>
                <a:rPr lang="en-GB" sz="1100" dirty="0">
                  <a:latin typeface="Open Sans" panose="020B0606030504020204" pitchFamily="34" charset="0"/>
                  <a:ea typeface="Open Sans" panose="020B0606030504020204" pitchFamily="34" charset="0"/>
                  <a:cs typeface="Open Sans" panose="020B0606030504020204" pitchFamily="34" charset="0"/>
                </a:rPr>
                <a:t>under the </a:t>
              </a:r>
              <a:r>
                <a:rPr lang="en-GB" sz="1100" b="1" dirty="0">
                  <a:latin typeface="Open Sans" panose="020B0606030504020204" pitchFamily="34" charset="0"/>
                  <a:ea typeface="Open Sans" panose="020B0606030504020204" pitchFamily="34" charset="0"/>
                  <a:cs typeface="Open Sans" panose="020B0606030504020204" pitchFamily="34" charset="0"/>
                </a:rPr>
                <a:t>Stated Policies Scenario</a:t>
              </a:r>
              <a:r>
                <a:rPr lang="en-US" sz="1100" dirty="0">
                  <a:latin typeface="Open Sans" panose="020B0606030504020204" pitchFamily="34" charset="0"/>
                  <a:ea typeface="Open Sans" panose="020B0606030504020204" pitchFamily="34" charset="0"/>
                  <a:cs typeface="Open Sans" panose="020B0606030504020204" pitchFamily="34" charset="0"/>
                </a:rPr>
                <a:t>, </a:t>
              </a:r>
              <a:r>
                <a:rPr lang="en-GB" sz="1100" dirty="0">
                  <a:latin typeface="Open Sans" panose="020B0606030504020204" pitchFamily="34" charset="0"/>
                  <a:ea typeface="Open Sans" panose="020B0606030504020204" pitchFamily="34" charset="0"/>
                  <a:cs typeface="Open Sans" panose="020B0606030504020204" pitchFamily="34" charset="0"/>
                </a:rPr>
                <a:t>of which </a:t>
              </a:r>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85%</a:t>
              </a:r>
              <a:r>
                <a:rPr lang="en-GB" sz="1100" dirty="0">
                  <a:latin typeface="Open Sans" panose="020B0606030504020204" pitchFamily="34" charset="0"/>
                  <a:ea typeface="Open Sans" panose="020B0606030504020204" pitchFamily="34" charset="0"/>
                  <a:cs typeface="Open Sans" panose="020B0606030504020204" pitchFamily="34" charset="0"/>
                </a:rPr>
                <a:t> or about 560 million people will be in </a:t>
              </a:r>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Sub-Saharan Africa </a:t>
              </a:r>
              <a:r>
                <a:rPr lang="en-GB" sz="1100" dirty="0">
                  <a:latin typeface="Open Sans" panose="020B0606030504020204" pitchFamily="34" charset="0"/>
                  <a:ea typeface="Open Sans" panose="020B0606030504020204" pitchFamily="34" charset="0"/>
                  <a:cs typeface="Open Sans" panose="020B0606030504020204" pitchFamily="34" charset="0"/>
                </a:rPr>
                <a:t>[4]</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29B8247D-171B-0627-D950-432D2413A1A5}"/>
                </a:ext>
              </a:extLst>
            </p:cNvPr>
            <p:cNvSpPr txBox="1"/>
            <p:nvPr/>
          </p:nvSpPr>
          <p:spPr>
            <a:xfrm>
              <a:off x="6634039" y="1168299"/>
              <a:ext cx="844642" cy="738664"/>
            </a:xfrm>
            <a:prstGeom prst="rect">
              <a:avLst/>
            </a:prstGeom>
            <a:noFill/>
          </p:spPr>
          <p:txBody>
            <a:bodyPr wrap="square" rtlCol="0">
              <a:spAutoFit/>
            </a:bodyPr>
            <a:lstStyle/>
            <a:p>
              <a:r>
                <a:rPr lang="en-US" sz="2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660</a:t>
              </a:r>
              <a:r>
                <a:rPr lang="en-US" dirty="0">
                  <a:latin typeface="Open Sans" panose="020B0606030504020204" pitchFamily="34" charset="0"/>
                  <a:ea typeface="Open Sans" panose="020B0606030504020204" pitchFamily="34" charset="0"/>
                  <a:cs typeface="Open Sans" panose="020B0606030504020204" pitchFamily="34" charset="0"/>
                </a:rPr>
                <a:t> </a:t>
              </a:r>
              <a:r>
                <a:rPr lang="en-US" sz="1400" dirty="0">
                  <a:latin typeface="Open Sans" panose="020B0606030504020204" pitchFamily="34" charset="0"/>
                  <a:ea typeface="Open Sans" panose="020B0606030504020204" pitchFamily="34" charset="0"/>
                  <a:cs typeface="Open Sans" panose="020B0606030504020204" pitchFamily="34" charset="0"/>
                </a:rPr>
                <a:t>Millions</a:t>
              </a:r>
              <a:r>
                <a:rPr lang="en-US" dirty="0">
                  <a:latin typeface="Open Sans" panose="020B0606030504020204" pitchFamily="34" charset="0"/>
                  <a:ea typeface="Open Sans" panose="020B0606030504020204" pitchFamily="34" charset="0"/>
                  <a:cs typeface="Open Sans" panose="020B0606030504020204" pitchFamily="34" charset="0"/>
                </a:rPr>
                <a:t> </a:t>
              </a:r>
            </a:p>
          </p:txBody>
        </p:sp>
      </p:grpSp>
      <p:sp>
        <p:nvSpPr>
          <p:cNvPr id="26" name="TextBox 25">
            <a:extLst>
              <a:ext uri="{FF2B5EF4-FFF2-40B4-BE49-F238E27FC236}">
                <a16:creationId xmlns:a16="http://schemas.microsoft.com/office/drawing/2014/main" id="{8F4ABA79-7DAB-C533-8CD1-592936B11846}"/>
              </a:ext>
            </a:extLst>
          </p:cNvPr>
          <p:cNvSpPr txBox="1"/>
          <p:nvPr/>
        </p:nvSpPr>
        <p:spPr>
          <a:xfrm>
            <a:off x="6604239" y="1228630"/>
            <a:ext cx="4905767" cy="800219"/>
          </a:xfrm>
          <a:prstGeom prst="rect">
            <a:avLst/>
          </a:prstGeom>
          <a:noFill/>
        </p:spPr>
        <p:txBody>
          <a:bodyPr wrap="square" rtlCol="0">
            <a:spAutoFit/>
          </a:bodyPr>
          <a:lstStyle/>
          <a:p>
            <a:pPr algn="ctr"/>
            <a:r>
              <a:rPr lang="en-GB" b="1" dirty="0">
                <a:solidFill>
                  <a:srgbClr val="FCB615"/>
                </a:solidFill>
                <a:latin typeface="Open Sans" panose="020B0606030504020204" pitchFamily="34" charset="0"/>
                <a:ea typeface="Open Sans" panose="020B0606030504020204" pitchFamily="34" charset="0"/>
                <a:cs typeface="Open Sans" panose="020B0606030504020204" pitchFamily="34" charset="0"/>
              </a:rPr>
              <a:t>Target 7.1</a:t>
            </a:r>
            <a:endParaRPr lang="en-GB" sz="1400" i="1" dirty="0">
              <a:latin typeface="Open Sans" panose="020B0606030504020204" pitchFamily="34" charset="0"/>
              <a:ea typeface="Open Sans" panose="020B0606030504020204" pitchFamily="34" charset="0"/>
              <a:cs typeface="Open Sans" panose="020B0606030504020204" pitchFamily="34" charset="0"/>
            </a:endParaRPr>
          </a:p>
          <a:p>
            <a:pPr algn="ctr"/>
            <a:r>
              <a:rPr lang="en-GB" sz="1400" dirty="0">
                <a:latin typeface="Open Sans" panose="020B0606030504020204" pitchFamily="34" charset="0"/>
                <a:ea typeface="Open Sans" panose="020B0606030504020204" pitchFamily="34" charset="0"/>
                <a:cs typeface="Open Sans" panose="020B0606030504020204" pitchFamily="34" charset="0"/>
              </a:rPr>
              <a:t>“</a:t>
            </a:r>
            <a:r>
              <a:rPr lang="en-GB" sz="1400" i="1" dirty="0">
                <a:latin typeface="Open Sans" panose="020B0606030504020204" pitchFamily="34" charset="0"/>
                <a:ea typeface="Open Sans" panose="020B0606030504020204" pitchFamily="34" charset="0"/>
                <a:cs typeface="Open Sans" panose="020B0606030504020204" pitchFamily="34" charset="0"/>
              </a:rPr>
              <a:t>By 2030, ensure </a:t>
            </a:r>
            <a:r>
              <a:rPr lang="en-GB" sz="1400" b="1" i="1" dirty="0">
                <a:latin typeface="Open Sans" panose="020B0606030504020204" pitchFamily="34" charset="0"/>
                <a:ea typeface="Open Sans" panose="020B0606030504020204" pitchFamily="34" charset="0"/>
                <a:cs typeface="Open Sans" panose="020B0606030504020204" pitchFamily="34" charset="0"/>
              </a:rPr>
              <a:t>universal access </a:t>
            </a:r>
            <a:r>
              <a:rPr lang="en-GB" sz="1400" i="1" dirty="0">
                <a:latin typeface="Open Sans" panose="020B0606030504020204" pitchFamily="34" charset="0"/>
                <a:ea typeface="Open Sans" panose="020B0606030504020204" pitchFamily="34" charset="0"/>
                <a:cs typeface="Open Sans" panose="020B0606030504020204" pitchFamily="34" charset="0"/>
              </a:rPr>
              <a:t>to affordable, reliable and modern energy services”</a:t>
            </a:r>
            <a:endParaRPr lang="en-US" i="1" dirty="0">
              <a:latin typeface="Open Sans" panose="020B0606030504020204" pitchFamily="34" charset="0"/>
              <a:ea typeface="Open Sans" panose="020B0606030504020204" pitchFamily="34" charset="0"/>
              <a:cs typeface="Open Sans" panose="020B0606030504020204" pitchFamily="34" charset="0"/>
            </a:endParaRPr>
          </a:p>
        </p:txBody>
      </p:sp>
      <p:sp>
        <p:nvSpPr>
          <p:cNvPr id="27" name="TextBox 26">
            <a:extLst>
              <a:ext uri="{FF2B5EF4-FFF2-40B4-BE49-F238E27FC236}">
                <a16:creationId xmlns:a16="http://schemas.microsoft.com/office/drawing/2014/main" id="{9FE1BEDD-AF97-3104-CDA2-85A7E93914AB}"/>
              </a:ext>
            </a:extLst>
          </p:cNvPr>
          <p:cNvSpPr txBox="1"/>
          <p:nvPr/>
        </p:nvSpPr>
        <p:spPr>
          <a:xfrm>
            <a:off x="8687167" y="2122733"/>
            <a:ext cx="730260" cy="400110"/>
          </a:xfrm>
          <a:prstGeom prst="rect">
            <a:avLst/>
          </a:prstGeom>
          <a:noFill/>
        </p:spPr>
        <p:txBody>
          <a:bodyPr wrap="square" rtlCol="0">
            <a:spAutoFit/>
          </a:bodyPr>
          <a:lstStyle/>
          <a:p>
            <a:r>
              <a:rPr lang="en-US" sz="2000" b="1" dirty="0">
                <a:latin typeface="Open Sans" panose="020B0606030504020204" pitchFamily="34" charset="0"/>
                <a:ea typeface="Open Sans" panose="020B0606030504020204" pitchFamily="34" charset="0"/>
                <a:cs typeface="Open Sans" panose="020B0606030504020204" pitchFamily="34" charset="0"/>
              </a:rPr>
              <a:t>but</a:t>
            </a:r>
          </a:p>
        </p:txBody>
      </p:sp>
      <p:pic>
        <p:nvPicPr>
          <p:cNvPr id="28" name="Picture 27">
            <a:extLst>
              <a:ext uri="{FF2B5EF4-FFF2-40B4-BE49-F238E27FC236}">
                <a16:creationId xmlns:a16="http://schemas.microsoft.com/office/drawing/2014/main" id="{83A33BFF-9CC0-F543-6E78-B9B5E8FAFA7C}"/>
              </a:ext>
            </a:extLst>
          </p:cNvPr>
          <p:cNvPicPr>
            <a:picLocks noChangeAspect="1"/>
          </p:cNvPicPr>
          <p:nvPr/>
        </p:nvPicPr>
        <p:blipFill rotWithShape="1">
          <a:blip r:embed="rId5"/>
          <a:srcRect l="25292"/>
          <a:stretch/>
        </p:blipFill>
        <p:spPr>
          <a:xfrm>
            <a:off x="6730961" y="3816920"/>
            <a:ext cx="4742263" cy="2366786"/>
          </a:xfrm>
          <a:prstGeom prst="rect">
            <a:avLst/>
          </a:prstGeom>
        </p:spPr>
      </p:pic>
      <p:sp>
        <p:nvSpPr>
          <p:cNvPr id="29" name="TextBox 28">
            <a:extLst>
              <a:ext uri="{FF2B5EF4-FFF2-40B4-BE49-F238E27FC236}">
                <a16:creationId xmlns:a16="http://schemas.microsoft.com/office/drawing/2014/main" id="{1BB41702-F4F0-903E-B8CB-6327B9195EAA}"/>
              </a:ext>
            </a:extLst>
          </p:cNvPr>
          <p:cNvSpPr txBox="1"/>
          <p:nvPr/>
        </p:nvSpPr>
        <p:spPr>
          <a:xfrm>
            <a:off x="5685877" y="1533917"/>
            <a:ext cx="543577" cy="184666"/>
          </a:xfrm>
          <a:prstGeom prst="rect">
            <a:avLst/>
          </a:prstGeom>
          <a:noFill/>
        </p:spPr>
        <p:txBody>
          <a:bodyPr wrap="square" rtlCol="0">
            <a:spAutoFit/>
          </a:bodyPr>
          <a:lstStyle/>
          <a:p>
            <a:pPr algn="ctr"/>
            <a:r>
              <a:rPr lang="en-US" sz="600" b="1" dirty="0">
                <a:latin typeface="Open Sans" panose="020B0606030504020204" pitchFamily="34" charset="0"/>
                <a:ea typeface="Open Sans" panose="020B0606030504020204" pitchFamily="34" charset="0"/>
                <a:cs typeface="Open Sans" panose="020B0606030504020204" pitchFamily="34" charset="0"/>
              </a:rPr>
              <a:t>90.2%</a:t>
            </a:r>
          </a:p>
        </p:txBody>
      </p:sp>
      <p:sp>
        <p:nvSpPr>
          <p:cNvPr id="30" name="TextBox 29">
            <a:extLst>
              <a:ext uri="{FF2B5EF4-FFF2-40B4-BE49-F238E27FC236}">
                <a16:creationId xmlns:a16="http://schemas.microsoft.com/office/drawing/2014/main" id="{D1B0D760-5170-C9BD-9955-19D0867ED394}"/>
              </a:ext>
            </a:extLst>
          </p:cNvPr>
          <p:cNvSpPr txBox="1"/>
          <p:nvPr/>
        </p:nvSpPr>
        <p:spPr>
          <a:xfrm>
            <a:off x="1916406" y="5696629"/>
            <a:ext cx="3128211"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Share of population with access to electricity [3]</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1" name="TextBox 30">
            <a:extLst>
              <a:ext uri="{FF2B5EF4-FFF2-40B4-BE49-F238E27FC236}">
                <a16:creationId xmlns:a16="http://schemas.microsoft.com/office/drawing/2014/main" id="{4446F701-CCD5-1C64-B002-53EEFB38CB76}"/>
              </a:ext>
            </a:extLst>
          </p:cNvPr>
          <p:cNvSpPr txBox="1"/>
          <p:nvPr/>
        </p:nvSpPr>
        <p:spPr>
          <a:xfrm>
            <a:off x="6867854" y="3647813"/>
            <a:ext cx="4605370"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Share of population with access to electricity in the Stated Policies Scenario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The “last mile”</a:t>
            </a:r>
          </a:p>
        </p:txBody>
      </p:sp>
      <p:sp>
        <p:nvSpPr>
          <p:cNvPr id="2" name="TextBox 1">
            <a:extLst>
              <a:ext uri="{FF2B5EF4-FFF2-40B4-BE49-F238E27FC236}">
                <a16:creationId xmlns:a16="http://schemas.microsoft.com/office/drawing/2014/main" id="{FBFA08AA-1B6B-8C3E-F45E-0AE432FB74C9}"/>
              </a:ext>
            </a:extLst>
          </p:cNvPr>
          <p:cNvSpPr txBox="1"/>
          <p:nvPr/>
        </p:nvSpPr>
        <p:spPr>
          <a:xfrm>
            <a:off x="407255" y="1249331"/>
            <a:ext cx="11012589"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When a country reaches electricity access rates close to 100%, it is usually facing the issue of the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“last mile” of electrification</a:t>
            </a:r>
            <a:r>
              <a:rPr lang="en-GB" sz="1400" dirty="0">
                <a:latin typeface="Open Sans" panose="020B0606030504020204" pitchFamily="34" charset="0"/>
                <a:ea typeface="Open Sans" panose="020B0606030504020204" pitchFamily="34" charset="0"/>
                <a:cs typeface="Open Sans" panose="020B0606030504020204" pitchFamily="34" charset="0"/>
              </a:rPr>
              <a:t>, t</a:t>
            </a:r>
            <a:r>
              <a:rPr lang="en-US" sz="1400" dirty="0">
                <a:latin typeface="Open Sans" panose="020B0606030504020204" pitchFamily="34" charset="0"/>
                <a:ea typeface="Open Sans" panose="020B0606030504020204" pitchFamily="34" charset="0"/>
                <a:cs typeface="Open Sans" panose="020B0606030504020204" pitchFamily="34" charset="0"/>
              </a:rPr>
              <a:t>he struggle to reach the last, usually extremely </a:t>
            </a:r>
            <a:r>
              <a:rPr lang="en-US" sz="1400" b="1" dirty="0">
                <a:latin typeface="Open Sans" panose="020B0606030504020204" pitchFamily="34" charset="0"/>
                <a:ea typeface="Open Sans" panose="020B0606030504020204" pitchFamily="34" charset="0"/>
                <a:cs typeface="Open Sans" panose="020B0606030504020204" pitchFamily="34" charset="0"/>
              </a:rPr>
              <a:t>isolated and under-served, rural communities </a:t>
            </a:r>
            <a:r>
              <a:rPr lang="en-US" sz="1400" dirty="0">
                <a:latin typeface="Open Sans" panose="020B0606030504020204" pitchFamily="34" charset="0"/>
                <a:ea typeface="Open Sans" panose="020B0606030504020204" pitchFamily="34" charset="0"/>
                <a:cs typeface="Open Sans" panose="020B0606030504020204" pitchFamily="34" charset="0"/>
              </a:rPr>
              <a:t>that still lack access to electricity.</a:t>
            </a:r>
            <a:r>
              <a:rPr lang="en-GB" sz="1400" dirty="0">
                <a:latin typeface="Open Sans" panose="020B0606030504020204" pitchFamily="34" charset="0"/>
                <a:ea typeface="Open Sans" panose="020B0606030504020204" pitchFamily="34" charset="0"/>
                <a:cs typeface="Open Sans" panose="020B0606030504020204" pitchFamily="34" charset="0"/>
              </a:rPr>
              <a:t> Providing electricity to the last mile remains a challenge for any country because of many reasons including:</a:t>
            </a:r>
          </a:p>
        </p:txBody>
      </p:sp>
      <p:sp>
        <p:nvSpPr>
          <p:cNvPr id="3" name="TextBox 2">
            <a:extLst>
              <a:ext uri="{FF2B5EF4-FFF2-40B4-BE49-F238E27FC236}">
                <a16:creationId xmlns:a16="http://schemas.microsoft.com/office/drawing/2014/main" id="{772486E6-5968-B8BA-47CA-BA33F6B176A8}"/>
              </a:ext>
            </a:extLst>
          </p:cNvPr>
          <p:cNvSpPr txBox="1"/>
          <p:nvPr/>
        </p:nvSpPr>
        <p:spPr>
          <a:xfrm>
            <a:off x="632639" y="2125569"/>
            <a:ext cx="3818997" cy="4078039"/>
          </a:xfrm>
          <a:prstGeom prst="rect">
            <a:avLst/>
          </a:prstGeom>
          <a:noFill/>
        </p:spPr>
        <p:txBody>
          <a:bodyPr wrap="square" rtlCol="0">
            <a:spAutoFit/>
          </a:bodyPr>
          <a:lstStyle/>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Logistical Challenges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Geographic isolation</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Difficult terrain</a:t>
            </a:r>
          </a:p>
          <a:p>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Economic and Business Barriers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Low population density</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High infrastructure costs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Low demand and low-income communities</a:t>
            </a:r>
          </a:p>
          <a:p>
            <a:pPr marL="171450" indent="-171450">
              <a:buFont typeface="Arial" panose="020B0604020202020204" pitchFamily="34" charset="0"/>
              <a:buChar cha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Maintenance and operations in remote areas</a:t>
            </a:r>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Regulatory Barriers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Regulatory Challenges: permits and land ownership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a:defRPr/>
            </a:pPr>
            <a:endParaRPr lang="en-US"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Socio-Environmental Considerations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Lack of l</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ocal</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expertise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Community involvement and local social factors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extBox 3">
            <a:extLst>
              <a:ext uri="{FF2B5EF4-FFF2-40B4-BE49-F238E27FC236}">
                <a16:creationId xmlns:a16="http://schemas.microsoft.com/office/drawing/2014/main" id="{D2F5A924-75F0-68D9-C9AA-C258C6D11123}"/>
              </a:ext>
            </a:extLst>
          </p:cNvPr>
          <p:cNvSpPr txBox="1"/>
          <p:nvPr/>
        </p:nvSpPr>
        <p:spPr>
          <a:xfrm>
            <a:off x="5505762" y="5617286"/>
            <a:ext cx="5095769" cy="230832"/>
          </a:xfrm>
          <a:prstGeom prst="rect">
            <a:avLst/>
          </a:prstGeom>
          <a:noFill/>
        </p:spPr>
        <p:txBody>
          <a:bodyPr wrap="square" rtlCol="0">
            <a:spAutoFit/>
          </a:bodyPr>
          <a:lstStyle/>
          <a:p>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National electrification strategy by type of electricity access solutions in Togo [5] and Kenya [6]</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5" name="Connettore diritto 96">
            <a:extLst>
              <a:ext uri="{FF2B5EF4-FFF2-40B4-BE49-F238E27FC236}">
                <a16:creationId xmlns:a16="http://schemas.microsoft.com/office/drawing/2014/main" id="{42EAE472-7DA7-1A9C-007A-C2684CCDEC3F}"/>
              </a:ext>
            </a:extLst>
          </p:cNvPr>
          <p:cNvCxnSpPr>
            <a:cxnSpLocks/>
          </p:cNvCxnSpPr>
          <p:nvPr/>
        </p:nvCxnSpPr>
        <p:spPr>
          <a:xfrm flipH="1" flipV="1">
            <a:off x="4631641" y="2208137"/>
            <a:ext cx="0" cy="424998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9641AF21-F437-F99C-412A-88243EBF9A91}"/>
              </a:ext>
            </a:extLst>
          </p:cNvPr>
          <p:cNvGrpSpPr/>
          <p:nvPr/>
        </p:nvGrpSpPr>
        <p:grpSpPr>
          <a:xfrm>
            <a:off x="4927959" y="2477919"/>
            <a:ext cx="6281625" cy="2895851"/>
            <a:chOff x="4907177" y="2117206"/>
            <a:chExt cx="6281625" cy="2895851"/>
          </a:xfrm>
        </p:grpSpPr>
        <p:pic>
          <p:nvPicPr>
            <p:cNvPr id="8" name="Picture 7">
              <a:extLst>
                <a:ext uri="{FF2B5EF4-FFF2-40B4-BE49-F238E27FC236}">
                  <a16:creationId xmlns:a16="http://schemas.microsoft.com/office/drawing/2014/main" id="{3B37B2FD-92C9-ADC4-8E7E-F0D405C43FC7}"/>
                </a:ext>
              </a:extLst>
            </p:cNvPr>
            <p:cNvPicPr>
              <a:picLocks noChangeAspect="1"/>
            </p:cNvPicPr>
            <p:nvPr/>
          </p:nvPicPr>
          <p:blipFill rotWithShape="1">
            <a:blip r:embed="rId3"/>
            <a:srcRect t="3095" b="4009"/>
            <a:stretch/>
          </p:blipFill>
          <p:spPr>
            <a:xfrm>
              <a:off x="7284823" y="2692880"/>
              <a:ext cx="3903979" cy="2111466"/>
            </a:xfrm>
            <a:prstGeom prst="rect">
              <a:avLst/>
            </a:prstGeom>
          </p:spPr>
        </p:pic>
        <p:pic>
          <p:nvPicPr>
            <p:cNvPr id="9" name="Picture 8">
              <a:extLst>
                <a:ext uri="{FF2B5EF4-FFF2-40B4-BE49-F238E27FC236}">
                  <a16:creationId xmlns:a16="http://schemas.microsoft.com/office/drawing/2014/main" id="{95F56C6D-CF56-F0F1-ED6B-FA461D7DE28E}"/>
                </a:ext>
              </a:extLst>
            </p:cNvPr>
            <p:cNvPicPr>
              <a:picLocks noChangeAspect="1"/>
            </p:cNvPicPr>
            <p:nvPr/>
          </p:nvPicPr>
          <p:blipFill>
            <a:blip r:embed="rId4"/>
            <a:stretch>
              <a:fillRect/>
            </a:stretch>
          </p:blipFill>
          <p:spPr>
            <a:xfrm>
              <a:off x="4907177" y="2117206"/>
              <a:ext cx="2377646" cy="2895851"/>
            </a:xfrm>
            <a:prstGeom prst="rect">
              <a:avLst/>
            </a:prstGeom>
          </p:spPr>
        </p:pic>
      </p:gr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Rural Electrification</a:t>
            </a:r>
          </a:p>
        </p:txBody>
      </p:sp>
      <p:grpSp>
        <p:nvGrpSpPr>
          <p:cNvPr id="3" name="Google Shape;840;p30">
            <a:extLst>
              <a:ext uri="{FF2B5EF4-FFF2-40B4-BE49-F238E27FC236}">
                <a16:creationId xmlns:a16="http://schemas.microsoft.com/office/drawing/2014/main" id="{35F192B4-376F-8746-44D2-4CDE37D54DE6}"/>
              </a:ext>
            </a:extLst>
          </p:cNvPr>
          <p:cNvGrpSpPr/>
          <p:nvPr/>
        </p:nvGrpSpPr>
        <p:grpSpPr>
          <a:xfrm>
            <a:off x="492519" y="1429981"/>
            <a:ext cx="951964" cy="940800"/>
            <a:chOff x="4864290" y="1366213"/>
            <a:chExt cx="951964" cy="940800"/>
          </a:xfrm>
        </p:grpSpPr>
        <p:sp>
          <p:nvSpPr>
            <p:cNvPr id="4" name="Google Shape;843;p30">
              <a:extLst>
                <a:ext uri="{FF2B5EF4-FFF2-40B4-BE49-F238E27FC236}">
                  <a16:creationId xmlns:a16="http://schemas.microsoft.com/office/drawing/2014/main" id="{FCC26754-04CD-8F17-5F81-DFF5CAD617F1}"/>
                </a:ext>
              </a:extLst>
            </p:cNvPr>
            <p:cNvSpPr/>
            <p:nvPr/>
          </p:nvSpPr>
          <p:spPr>
            <a:xfrm>
              <a:off x="4864290" y="1366213"/>
              <a:ext cx="935100" cy="940800"/>
            </a:xfrm>
            <a:prstGeom prst="blockArc">
              <a:avLst>
                <a:gd name="adj1" fmla="val 16091856"/>
                <a:gd name="adj2" fmla="val 13141636"/>
                <a:gd name="adj3" fmla="val 12732"/>
              </a:avLst>
            </a:prstGeom>
            <a:solidFill>
              <a:schemeClr val="accent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844;p30">
              <a:extLst>
                <a:ext uri="{FF2B5EF4-FFF2-40B4-BE49-F238E27FC236}">
                  <a16:creationId xmlns:a16="http://schemas.microsoft.com/office/drawing/2014/main" id="{8F633B78-8307-335A-3DFD-CE49A1C91A9B}"/>
                </a:ext>
              </a:extLst>
            </p:cNvPr>
            <p:cNvSpPr txBox="1"/>
            <p:nvPr/>
          </p:nvSpPr>
          <p:spPr>
            <a:xfrm>
              <a:off x="4886254" y="1699057"/>
              <a:ext cx="930000" cy="275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chemeClr val="dk1"/>
                  </a:solidFill>
                  <a:latin typeface="Fira Sans"/>
                  <a:ea typeface="Fira Sans"/>
                  <a:cs typeface="Fira Sans"/>
                  <a:sym typeface="Fira Sans"/>
                </a:rPr>
                <a:t>84%</a:t>
              </a:r>
              <a:endParaRPr sz="1800" b="1" dirty="0">
                <a:solidFill>
                  <a:schemeClr val="dk1"/>
                </a:solidFill>
                <a:latin typeface="Fira Sans"/>
                <a:ea typeface="Fira Sans"/>
                <a:cs typeface="Fira Sans"/>
                <a:sym typeface="Fira Sans"/>
              </a:endParaRPr>
            </a:p>
          </p:txBody>
        </p:sp>
      </p:grpSp>
      <p:sp>
        <p:nvSpPr>
          <p:cNvPr id="7" name="TextBox 6">
            <a:extLst>
              <a:ext uri="{FF2B5EF4-FFF2-40B4-BE49-F238E27FC236}">
                <a16:creationId xmlns:a16="http://schemas.microsoft.com/office/drawing/2014/main" id="{D1D44356-1A6F-F91A-A063-964AE256BE74}"/>
              </a:ext>
            </a:extLst>
          </p:cNvPr>
          <p:cNvSpPr txBox="1"/>
          <p:nvPr/>
        </p:nvSpPr>
        <p:spPr>
          <a:xfrm>
            <a:off x="1516876" y="1515654"/>
            <a:ext cx="2030526" cy="769441"/>
          </a:xfrm>
          <a:prstGeom prst="rect">
            <a:avLst/>
          </a:prstGeom>
          <a:noFill/>
        </p:spPr>
        <p:txBody>
          <a:bodyPr wrap="square" rtlCol="0">
            <a:spAutoFit/>
          </a:bodyPr>
          <a:lstStyle/>
          <a:p>
            <a:pPr algn="just"/>
            <a:r>
              <a:rPr lang="en-US" sz="1100" dirty="0">
                <a:latin typeface="Open Sans" panose="020B0606030504020204" pitchFamily="34" charset="0"/>
                <a:ea typeface="Open Sans" panose="020B0606030504020204" pitchFamily="34" charset="0"/>
                <a:cs typeface="Open Sans" panose="020B0606030504020204" pitchFamily="34" charset="0"/>
              </a:rPr>
              <a:t>of all people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without</a:t>
            </a:r>
            <a:r>
              <a:rPr lang="en-US" sz="1100" dirty="0">
                <a:latin typeface="Open Sans" panose="020B0606030504020204" pitchFamily="34" charset="0"/>
                <a:ea typeface="Open Sans" panose="020B0606030504020204" pitchFamily="34" charset="0"/>
                <a:cs typeface="Open Sans" panose="020B0606030504020204" pitchFamily="34" charset="0"/>
              </a:rPr>
              <a:t> access to electricity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worldwide </a:t>
            </a:r>
            <a:r>
              <a:rPr lang="en-US" sz="1100" dirty="0">
                <a:latin typeface="Open Sans" panose="020B0606030504020204" pitchFamily="34" charset="0"/>
                <a:ea typeface="Open Sans" panose="020B0606030504020204" pitchFamily="34" charset="0"/>
                <a:cs typeface="Open Sans" panose="020B0606030504020204" pitchFamily="34" charset="0"/>
              </a:rPr>
              <a:t>(2023)</a:t>
            </a:r>
            <a:r>
              <a:rPr lang="en-US" sz="1100" baseline="30000" dirty="0">
                <a:latin typeface="Open Sans" panose="020B0606030504020204" pitchFamily="34" charset="0"/>
                <a:ea typeface="Open Sans" panose="020B0606030504020204" pitchFamily="34" charset="0"/>
                <a:cs typeface="Open Sans" panose="020B0606030504020204" pitchFamily="34" charset="0"/>
              </a:rPr>
              <a:t> </a:t>
            </a:r>
            <a:r>
              <a:rPr lang="en-US" sz="1100" dirty="0">
                <a:latin typeface="Open Sans" panose="020B0606030504020204" pitchFamily="34" charset="0"/>
                <a:ea typeface="Open Sans" panose="020B0606030504020204" pitchFamily="34" charset="0"/>
                <a:cs typeface="Open Sans" panose="020B0606030504020204" pitchFamily="34" charset="0"/>
              </a:rPr>
              <a:t>[7] reside in remote </a:t>
            </a:r>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rural areas</a:t>
            </a:r>
          </a:p>
        </p:txBody>
      </p:sp>
      <p:grpSp>
        <p:nvGrpSpPr>
          <p:cNvPr id="8" name="Gruppo 99">
            <a:extLst>
              <a:ext uri="{FF2B5EF4-FFF2-40B4-BE49-F238E27FC236}">
                <a16:creationId xmlns:a16="http://schemas.microsoft.com/office/drawing/2014/main" id="{45BAABFC-2042-F92D-F31D-07C2DBD98387}"/>
              </a:ext>
            </a:extLst>
          </p:cNvPr>
          <p:cNvGrpSpPr/>
          <p:nvPr/>
        </p:nvGrpSpPr>
        <p:grpSpPr>
          <a:xfrm>
            <a:off x="3793597" y="1380924"/>
            <a:ext cx="229263" cy="1038899"/>
            <a:chOff x="7820760" y="968610"/>
            <a:chExt cx="229263" cy="4080600"/>
          </a:xfrm>
        </p:grpSpPr>
        <p:cxnSp>
          <p:nvCxnSpPr>
            <p:cNvPr id="9" name="Connettore diritto 96">
              <a:extLst>
                <a:ext uri="{FF2B5EF4-FFF2-40B4-BE49-F238E27FC236}">
                  <a16:creationId xmlns:a16="http://schemas.microsoft.com/office/drawing/2014/main" id="{E2C7FAFB-C2C0-32B8-26EA-B20507DC24D7}"/>
                </a:ext>
              </a:extLst>
            </p:cNvPr>
            <p:cNvCxnSpPr>
              <a:cxnSpLocks/>
            </p:cNvCxnSpPr>
            <p:nvPr/>
          </p:nvCxnSpPr>
          <p:spPr>
            <a:xfrm>
              <a:off x="7923293" y="968610"/>
              <a:ext cx="0" cy="40806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Freccia a gallone 98">
              <a:extLst>
                <a:ext uri="{FF2B5EF4-FFF2-40B4-BE49-F238E27FC236}">
                  <a16:creationId xmlns:a16="http://schemas.microsoft.com/office/drawing/2014/main" id="{CBC6C512-E9B8-9AF1-C494-311AD7200E34}"/>
                </a:ext>
              </a:extLst>
            </p:cNvPr>
            <p:cNvSpPr/>
            <p:nvPr/>
          </p:nvSpPr>
          <p:spPr>
            <a:xfrm>
              <a:off x="7820760" y="2155473"/>
              <a:ext cx="229263" cy="1706870"/>
            </a:xfrm>
            <a:prstGeom prst="chevron">
              <a:avLst/>
            </a:prstGeom>
            <a:solidFill>
              <a:schemeClr val="accent2">
                <a:lumMod val="75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1" name="Google Shape;823;p30">
            <a:extLst>
              <a:ext uri="{FF2B5EF4-FFF2-40B4-BE49-F238E27FC236}">
                <a16:creationId xmlns:a16="http://schemas.microsoft.com/office/drawing/2014/main" id="{860E5BB4-C19B-F6D2-7A21-34D9A9F3AB8B}"/>
              </a:ext>
            </a:extLst>
          </p:cNvPr>
          <p:cNvGrpSpPr/>
          <p:nvPr/>
        </p:nvGrpSpPr>
        <p:grpSpPr>
          <a:xfrm>
            <a:off x="5786465" y="1710306"/>
            <a:ext cx="5442996" cy="660475"/>
            <a:chOff x="1523792" y="3025175"/>
            <a:chExt cx="5442996" cy="660475"/>
          </a:xfrm>
        </p:grpSpPr>
        <p:sp>
          <p:nvSpPr>
            <p:cNvPr id="12" name="Google Shape;824;p30">
              <a:extLst>
                <a:ext uri="{FF2B5EF4-FFF2-40B4-BE49-F238E27FC236}">
                  <a16:creationId xmlns:a16="http://schemas.microsoft.com/office/drawing/2014/main" id="{BC6A8F2E-9BC9-2C1D-17F7-7B884477A4B3}"/>
                </a:ext>
              </a:extLst>
            </p:cNvPr>
            <p:cNvSpPr/>
            <p:nvPr/>
          </p:nvSpPr>
          <p:spPr>
            <a:xfrm>
              <a:off x="3306488" y="3025175"/>
              <a:ext cx="3660300" cy="239400"/>
            </a:xfrm>
            <a:prstGeom prst="roundRect">
              <a:avLst>
                <a:gd name="adj" fmla="val 50000"/>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825;p30">
              <a:extLst>
                <a:ext uri="{FF2B5EF4-FFF2-40B4-BE49-F238E27FC236}">
                  <a16:creationId xmlns:a16="http://schemas.microsoft.com/office/drawing/2014/main" id="{BEA51B48-C554-5792-ABD7-509A0BE92A40}"/>
                </a:ext>
              </a:extLst>
            </p:cNvPr>
            <p:cNvSpPr/>
            <p:nvPr/>
          </p:nvSpPr>
          <p:spPr>
            <a:xfrm>
              <a:off x="3270527" y="3025175"/>
              <a:ext cx="1036202" cy="239400"/>
            </a:xfrm>
            <a:prstGeom prst="roundRect">
              <a:avLst>
                <a:gd name="adj" fmla="val 50000"/>
              </a:avLst>
            </a:prstGeom>
            <a:solidFill>
              <a:schemeClr val="accent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826;p30">
              <a:extLst>
                <a:ext uri="{FF2B5EF4-FFF2-40B4-BE49-F238E27FC236}">
                  <a16:creationId xmlns:a16="http://schemas.microsoft.com/office/drawing/2014/main" id="{F1B6C8D7-54AC-1201-DA17-1420B67B89A0}"/>
                </a:ext>
              </a:extLst>
            </p:cNvPr>
            <p:cNvSpPr txBox="1"/>
            <p:nvPr/>
          </p:nvSpPr>
          <p:spPr>
            <a:xfrm>
              <a:off x="1523792" y="3035234"/>
              <a:ext cx="1741644" cy="23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Fira Sans Extra Condensed"/>
                </a:rPr>
                <a:t>Rural Electrification</a:t>
              </a:r>
              <a:endParaRPr sz="1100"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Fira Sans Extra Condensed"/>
              </a:endParaRPr>
            </a:p>
          </p:txBody>
        </p:sp>
        <p:sp>
          <p:nvSpPr>
            <p:cNvPr id="15" name="Google Shape;827;p30">
              <a:extLst>
                <a:ext uri="{FF2B5EF4-FFF2-40B4-BE49-F238E27FC236}">
                  <a16:creationId xmlns:a16="http://schemas.microsoft.com/office/drawing/2014/main" id="{3B4596D1-B8E1-E847-AFF4-844ABB8B92BF}"/>
                </a:ext>
              </a:extLst>
            </p:cNvPr>
            <p:cNvSpPr txBox="1"/>
            <p:nvPr/>
          </p:nvSpPr>
          <p:spPr>
            <a:xfrm>
              <a:off x="3556581" y="3033546"/>
              <a:ext cx="543894" cy="20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a:rPr>
                <a:t>29%</a:t>
              </a:r>
              <a:endParaRPr sz="12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a:endParaRPr>
            </a:p>
          </p:txBody>
        </p:sp>
        <p:sp>
          <p:nvSpPr>
            <p:cNvPr id="16" name="Google Shape;828;p30">
              <a:extLst>
                <a:ext uri="{FF2B5EF4-FFF2-40B4-BE49-F238E27FC236}">
                  <a16:creationId xmlns:a16="http://schemas.microsoft.com/office/drawing/2014/main" id="{C8700BCE-DB7C-8C0B-D12C-3FC5F88D3DBA}"/>
                </a:ext>
              </a:extLst>
            </p:cNvPr>
            <p:cNvSpPr/>
            <p:nvPr/>
          </p:nvSpPr>
          <p:spPr>
            <a:xfrm>
              <a:off x="3306488" y="3446239"/>
              <a:ext cx="3660300" cy="239400"/>
            </a:xfrm>
            <a:prstGeom prst="roundRect">
              <a:avLst>
                <a:gd name="adj" fmla="val 50000"/>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829;p30">
              <a:extLst>
                <a:ext uri="{FF2B5EF4-FFF2-40B4-BE49-F238E27FC236}">
                  <a16:creationId xmlns:a16="http://schemas.microsoft.com/office/drawing/2014/main" id="{82A4DAC8-70C0-7196-08C9-0C265E1D17BF}"/>
                </a:ext>
              </a:extLst>
            </p:cNvPr>
            <p:cNvSpPr/>
            <p:nvPr/>
          </p:nvSpPr>
          <p:spPr>
            <a:xfrm>
              <a:off x="3270545" y="3446250"/>
              <a:ext cx="3112487" cy="239400"/>
            </a:xfrm>
            <a:prstGeom prst="roundRect">
              <a:avLst>
                <a:gd name="adj" fmla="val 50000"/>
              </a:avLst>
            </a:prstGeom>
            <a:solidFill>
              <a:srgbClr val="FCB6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830;p30">
              <a:extLst>
                <a:ext uri="{FF2B5EF4-FFF2-40B4-BE49-F238E27FC236}">
                  <a16:creationId xmlns:a16="http://schemas.microsoft.com/office/drawing/2014/main" id="{ED9DEEFE-A622-209F-A183-FE6C9913DF91}"/>
                </a:ext>
              </a:extLst>
            </p:cNvPr>
            <p:cNvSpPr txBox="1"/>
            <p:nvPr/>
          </p:nvSpPr>
          <p:spPr>
            <a:xfrm>
              <a:off x="1523792" y="3446244"/>
              <a:ext cx="1708805" cy="23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Fira Sans Extra Condensed"/>
                </a:rPr>
                <a:t>Urban Electrification</a:t>
              </a:r>
              <a:endParaRPr sz="1100"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Fira Sans Extra Condensed"/>
              </a:endParaRPr>
            </a:p>
          </p:txBody>
        </p:sp>
        <p:sp>
          <p:nvSpPr>
            <p:cNvPr id="19" name="Google Shape;831;p30">
              <a:extLst>
                <a:ext uri="{FF2B5EF4-FFF2-40B4-BE49-F238E27FC236}">
                  <a16:creationId xmlns:a16="http://schemas.microsoft.com/office/drawing/2014/main" id="{84D149E9-0B8D-2BBF-5621-2EBC5240C15B}"/>
                </a:ext>
              </a:extLst>
            </p:cNvPr>
            <p:cNvSpPr txBox="1"/>
            <p:nvPr/>
          </p:nvSpPr>
          <p:spPr>
            <a:xfrm>
              <a:off x="3556581" y="3463033"/>
              <a:ext cx="979800" cy="205800"/>
            </a:xfrm>
            <a:prstGeom prst="rect">
              <a:avLst/>
            </a:prstGeom>
            <a:noFill/>
            <a:ln>
              <a:noFill/>
            </a:ln>
          </p:spPr>
          <p:txBody>
            <a:bodyPr spcFirstLastPara="1" wrap="square" lIns="91425" tIns="91425" rIns="91425" bIns="91425" anchor="ctr" anchorCtr="0">
              <a:noAutofit/>
            </a:bodyPr>
            <a:lstStyle/>
            <a:p>
              <a:r>
                <a:rPr lang="en" sz="12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a:rPr>
                <a:t>81%</a:t>
              </a:r>
              <a:endParaRPr sz="1200"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Fira Sans Extra Condensed"/>
              </a:endParaRPr>
            </a:p>
          </p:txBody>
        </p:sp>
      </p:grpSp>
      <p:sp>
        <p:nvSpPr>
          <p:cNvPr id="20" name="TextBox 19">
            <a:extLst>
              <a:ext uri="{FF2B5EF4-FFF2-40B4-BE49-F238E27FC236}">
                <a16:creationId xmlns:a16="http://schemas.microsoft.com/office/drawing/2014/main" id="{3AD21845-6D06-B769-E39F-4AD5E4884307}"/>
              </a:ext>
            </a:extLst>
          </p:cNvPr>
          <p:cNvSpPr txBox="1"/>
          <p:nvPr/>
        </p:nvSpPr>
        <p:spPr>
          <a:xfrm>
            <a:off x="4072149" y="1205288"/>
            <a:ext cx="7526611" cy="430887"/>
          </a:xfrm>
          <a:prstGeom prst="rect">
            <a:avLst/>
          </a:prstGeom>
          <a:noFill/>
        </p:spPr>
        <p:txBody>
          <a:bodyPr wrap="square">
            <a:spAutoFit/>
          </a:bodyPr>
          <a:lstStyle/>
          <a:p>
            <a:r>
              <a:rPr lang="en-GB" sz="1100" dirty="0">
                <a:latin typeface="Open Sans" panose="020B0606030504020204" pitchFamily="34" charset="0"/>
                <a:ea typeface="Open Sans" panose="020B0606030504020204" pitchFamily="34" charset="0"/>
                <a:cs typeface="Open Sans" panose="020B0606030504020204" pitchFamily="34" charset="0"/>
              </a:rPr>
              <a:t>In several low-income and lower-middle-income countries, inequalities between rural and urban electrification rates are still very high [8]:</a:t>
            </a:r>
            <a:endParaRPr lang="en-US"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6122B0C7-6874-C0CC-2673-E366E2CD5AFE}"/>
              </a:ext>
            </a:extLst>
          </p:cNvPr>
          <p:cNvSpPr txBox="1"/>
          <p:nvPr/>
        </p:nvSpPr>
        <p:spPr>
          <a:xfrm>
            <a:off x="4147231" y="1630238"/>
            <a:ext cx="1708804" cy="261610"/>
          </a:xfrm>
          <a:prstGeom prst="rect">
            <a:avLst/>
          </a:prstGeom>
          <a:noFill/>
        </p:spPr>
        <p:txBody>
          <a:bodyPr wrap="square">
            <a:spAutoFit/>
          </a:bodyPr>
          <a:lstStyle/>
          <a:p>
            <a:r>
              <a:rPr lang="en-US"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Sub-Saharan Africa </a:t>
            </a:r>
            <a:endParaRPr lang="en-US" sz="1100" dirty="0"/>
          </a:p>
        </p:txBody>
      </p:sp>
      <p:sp>
        <p:nvSpPr>
          <p:cNvPr id="22" name="Left Brace 21">
            <a:extLst>
              <a:ext uri="{FF2B5EF4-FFF2-40B4-BE49-F238E27FC236}">
                <a16:creationId xmlns:a16="http://schemas.microsoft.com/office/drawing/2014/main" id="{04395866-4497-2F5A-1AFB-E99AC40DD34C}"/>
              </a:ext>
            </a:extLst>
          </p:cNvPr>
          <p:cNvSpPr/>
          <p:nvPr/>
        </p:nvSpPr>
        <p:spPr>
          <a:xfrm>
            <a:off x="5711066" y="1710306"/>
            <a:ext cx="75399" cy="643658"/>
          </a:xfrm>
          <a:prstGeom prst="leftBrac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F11992-61E6-0DFA-7DF7-C0323E82EB53}"/>
              </a:ext>
            </a:extLst>
          </p:cNvPr>
          <p:cNvSpPr/>
          <p:nvPr/>
        </p:nvSpPr>
        <p:spPr>
          <a:xfrm>
            <a:off x="685098" y="4212051"/>
            <a:ext cx="1813513" cy="501889"/>
          </a:xfrm>
          <a:prstGeom prst="round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b="1" dirty="0">
                <a:latin typeface="Open Sans" panose="020B0606030504020204" pitchFamily="34" charset="0"/>
                <a:ea typeface="Open Sans" panose="020B0606030504020204" pitchFamily="34" charset="0"/>
                <a:cs typeface="Open Sans" panose="020B0606030504020204" pitchFamily="34" charset="0"/>
              </a:rPr>
              <a:t>Rural Electrification Strategies</a:t>
            </a:r>
          </a:p>
        </p:txBody>
      </p:sp>
      <p:cxnSp>
        <p:nvCxnSpPr>
          <p:cNvPr id="24" name="Connettore diritto 96">
            <a:extLst>
              <a:ext uri="{FF2B5EF4-FFF2-40B4-BE49-F238E27FC236}">
                <a16:creationId xmlns:a16="http://schemas.microsoft.com/office/drawing/2014/main" id="{65CD3CF9-4B84-742D-7B13-3131F813152C}"/>
              </a:ext>
            </a:extLst>
          </p:cNvPr>
          <p:cNvCxnSpPr>
            <a:cxnSpLocks/>
          </p:cNvCxnSpPr>
          <p:nvPr/>
        </p:nvCxnSpPr>
        <p:spPr>
          <a:xfrm>
            <a:off x="492519" y="2621192"/>
            <a:ext cx="11106241"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Left Brace 24">
            <a:extLst>
              <a:ext uri="{FF2B5EF4-FFF2-40B4-BE49-F238E27FC236}">
                <a16:creationId xmlns:a16="http://schemas.microsoft.com/office/drawing/2014/main" id="{88647908-09DF-0257-ECC9-8264CC48E7A7}"/>
              </a:ext>
            </a:extLst>
          </p:cNvPr>
          <p:cNvSpPr/>
          <p:nvPr/>
        </p:nvSpPr>
        <p:spPr>
          <a:xfrm>
            <a:off x="2807995" y="2888040"/>
            <a:ext cx="378135" cy="3228603"/>
          </a:xfrm>
          <a:prstGeom prst="leftBrac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26" name="Group 25">
            <a:extLst>
              <a:ext uri="{FF2B5EF4-FFF2-40B4-BE49-F238E27FC236}">
                <a16:creationId xmlns:a16="http://schemas.microsoft.com/office/drawing/2014/main" id="{5462E5C1-9598-9E65-C030-0BBF3E9C31FD}"/>
              </a:ext>
            </a:extLst>
          </p:cNvPr>
          <p:cNvGrpSpPr/>
          <p:nvPr/>
        </p:nvGrpSpPr>
        <p:grpSpPr>
          <a:xfrm>
            <a:off x="3723619" y="5262731"/>
            <a:ext cx="6961918" cy="950459"/>
            <a:chOff x="3595445" y="2686275"/>
            <a:chExt cx="6961918" cy="950459"/>
          </a:xfrm>
        </p:grpSpPr>
        <p:sp>
          <p:nvSpPr>
            <p:cNvPr id="27" name="TextBox 26">
              <a:extLst>
                <a:ext uri="{FF2B5EF4-FFF2-40B4-BE49-F238E27FC236}">
                  <a16:creationId xmlns:a16="http://schemas.microsoft.com/office/drawing/2014/main" id="{E9514336-A556-63E6-6485-B64FBE33BE26}"/>
                </a:ext>
              </a:extLst>
            </p:cNvPr>
            <p:cNvSpPr txBox="1"/>
            <p:nvPr/>
          </p:nvSpPr>
          <p:spPr>
            <a:xfrm>
              <a:off x="5368691" y="2844209"/>
              <a:ext cx="5188672" cy="792525"/>
            </a:xfrm>
            <a:prstGeom prst="rect">
              <a:avLst/>
            </a:prstGeom>
            <a:noFill/>
          </p:spPr>
          <p:txBody>
            <a:bodyPr wrap="square" rtlCol="0">
              <a:spAutoFit/>
            </a:bodyPr>
            <a:lstStyle/>
            <a:p>
              <a:pPr algn="just"/>
              <a:r>
                <a:rPr lang="en-US" sz="1400"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Grid Extension</a:t>
              </a:r>
            </a:p>
            <a:p>
              <a:pPr algn="just"/>
              <a:r>
                <a:rPr lang="en-GB" sz="1050" dirty="0">
                  <a:latin typeface="Open Sans" panose="020B0606030504020204" pitchFamily="34" charset="0"/>
                  <a:ea typeface="Open Sans" panose="020B0606030504020204" pitchFamily="34" charset="0"/>
                  <a:cs typeface="Open Sans" panose="020B0606030504020204" pitchFamily="34" charset="0"/>
                </a:rPr>
                <a:t>Extending the central grid to rural areas involves laying power lines for </a:t>
              </a:r>
              <a:r>
                <a:rPr lang="en-GB" sz="1050" b="1" dirty="0">
                  <a:latin typeface="Open Sans" panose="020B0606030504020204" pitchFamily="34" charset="0"/>
                  <a:ea typeface="Open Sans" panose="020B0606030504020204" pitchFamily="34" charset="0"/>
                  <a:cs typeface="Open Sans" panose="020B0606030504020204" pitchFamily="34" charset="0"/>
                </a:rPr>
                <a:t>reliable electricity access</a:t>
              </a:r>
              <a:r>
                <a:rPr lang="en-GB" sz="1050" dirty="0">
                  <a:latin typeface="Open Sans" panose="020B0606030504020204" pitchFamily="34" charset="0"/>
                  <a:ea typeface="Open Sans" panose="020B0606030504020204" pitchFamily="34" charset="0"/>
                  <a:cs typeface="Open Sans" panose="020B0606030504020204" pitchFamily="34" charset="0"/>
                </a:rPr>
                <a:t>. It's </a:t>
              </a:r>
              <a:r>
                <a:rPr lang="en-GB" sz="1050" b="1" dirty="0">
                  <a:latin typeface="Open Sans" panose="020B0606030504020204" pitchFamily="34" charset="0"/>
                  <a:ea typeface="Open Sans" panose="020B0606030504020204" pitchFamily="34" charset="0"/>
                  <a:cs typeface="Open Sans" panose="020B0606030504020204" pitchFamily="34" charset="0"/>
                </a:rPr>
                <a:t>costly</a:t>
              </a:r>
              <a:r>
                <a:rPr lang="en-GB" sz="1050" dirty="0">
                  <a:latin typeface="Open Sans" panose="020B0606030504020204" pitchFamily="34" charset="0"/>
                  <a:ea typeface="Open Sans" panose="020B0606030504020204" pitchFamily="34" charset="0"/>
                  <a:cs typeface="Open Sans" panose="020B0606030504020204" pitchFamily="34" charset="0"/>
                </a:rPr>
                <a:t>, </a:t>
              </a:r>
              <a:r>
                <a:rPr lang="en-GB" sz="1050" b="1" dirty="0">
                  <a:latin typeface="Open Sans" panose="020B0606030504020204" pitchFamily="34" charset="0"/>
                  <a:ea typeface="Open Sans" panose="020B0606030504020204" pitchFamily="34" charset="0"/>
                  <a:cs typeface="Open Sans" panose="020B0606030504020204" pitchFamily="34" charset="0"/>
                </a:rPr>
                <a:t>time-consuming</a:t>
              </a:r>
              <a:r>
                <a:rPr lang="en-GB" sz="1050" dirty="0">
                  <a:latin typeface="Open Sans" panose="020B0606030504020204" pitchFamily="34" charset="0"/>
                  <a:ea typeface="Open Sans" panose="020B0606030504020204" pitchFamily="34" charset="0"/>
                  <a:cs typeface="Open Sans" panose="020B0606030504020204" pitchFamily="34" charset="0"/>
                </a:rPr>
                <a:t>, and requires extensive </a:t>
              </a:r>
              <a:r>
                <a:rPr lang="en-GB" sz="1050" b="1" dirty="0">
                  <a:latin typeface="Open Sans" panose="020B0606030504020204" pitchFamily="34" charset="0"/>
                  <a:ea typeface="Open Sans" panose="020B0606030504020204" pitchFamily="34" charset="0"/>
                  <a:cs typeface="Open Sans" panose="020B0606030504020204" pitchFamily="34" charset="0"/>
                </a:rPr>
                <a:t>infrastructure development</a:t>
              </a:r>
              <a:r>
                <a:rPr lang="en-GB" sz="1050" dirty="0">
                  <a:latin typeface="Open Sans" panose="020B0606030504020204" pitchFamily="34" charset="0"/>
                  <a:ea typeface="Open Sans" panose="020B0606030504020204" pitchFamily="34" charset="0"/>
                  <a:cs typeface="Open Sans" panose="020B0606030504020204" pitchFamily="34" charset="0"/>
                </a:rPr>
                <a:t>.</a:t>
              </a:r>
              <a:endParaRPr lang="en-US" sz="1050" dirty="0">
                <a:latin typeface="Open Sans" panose="020B0606030504020204" pitchFamily="34" charset="0"/>
                <a:ea typeface="Open Sans" panose="020B0606030504020204" pitchFamily="34" charset="0"/>
                <a:cs typeface="Open Sans" panose="020B0606030504020204" pitchFamily="34" charset="0"/>
              </a:endParaRPr>
            </a:p>
          </p:txBody>
        </p:sp>
        <p:pic>
          <p:nvPicPr>
            <p:cNvPr id="28" name="Picture 27" descr="A power lines with the sun setting behind them&#10;&#10;Description automatically generated">
              <a:extLst>
                <a:ext uri="{FF2B5EF4-FFF2-40B4-BE49-F238E27FC236}">
                  <a16:creationId xmlns:a16="http://schemas.microsoft.com/office/drawing/2014/main" id="{711E108C-CB35-F5C9-0319-2A83870EFC4A}"/>
                </a:ext>
              </a:extLst>
            </p:cNvPr>
            <p:cNvPicPr>
              <a:picLocks noChangeAspect="1"/>
            </p:cNvPicPr>
            <p:nvPr/>
          </p:nvPicPr>
          <p:blipFill>
            <a:blip r:embed="rId3"/>
            <a:stretch>
              <a:fillRect/>
            </a:stretch>
          </p:blipFill>
          <p:spPr>
            <a:xfrm>
              <a:off x="3595445" y="2686275"/>
              <a:ext cx="1418865" cy="945818"/>
            </a:xfrm>
            <a:prstGeom prst="roundRect">
              <a:avLst/>
            </a:prstGeom>
          </p:spPr>
        </p:pic>
      </p:grpSp>
      <p:sp>
        <p:nvSpPr>
          <p:cNvPr id="29" name="TextBox 28">
            <a:extLst>
              <a:ext uri="{FF2B5EF4-FFF2-40B4-BE49-F238E27FC236}">
                <a16:creationId xmlns:a16="http://schemas.microsoft.com/office/drawing/2014/main" id="{E9E07C63-1FD9-967E-6777-B38707CC3F88}"/>
              </a:ext>
            </a:extLst>
          </p:cNvPr>
          <p:cNvSpPr txBox="1"/>
          <p:nvPr/>
        </p:nvSpPr>
        <p:spPr>
          <a:xfrm>
            <a:off x="5459790" y="3015165"/>
            <a:ext cx="5188672" cy="792525"/>
          </a:xfrm>
          <a:prstGeom prst="rect">
            <a:avLst/>
          </a:prstGeom>
          <a:noFill/>
        </p:spPr>
        <p:txBody>
          <a:bodyPr wrap="square" rtlCol="0">
            <a:spAutoFit/>
          </a:bodyPr>
          <a:lstStyle/>
          <a:p>
            <a:pPr algn="just"/>
            <a:r>
              <a:rPr lang="en-US" sz="1400"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Stand-Alone Systems</a:t>
            </a:r>
          </a:p>
          <a:p>
            <a:pPr algn="just"/>
            <a:r>
              <a:rPr lang="en-GB" sz="1050" dirty="0">
                <a:latin typeface="Open Sans" panose="020B0606030504020204" pitchFamily="34" charset="0"/>
                <a:ea typeface="Open Sans" panose="020B0606030504020204" pitchFamily="34" charset="0"/>
                <a:cs typeface="Open Sans" panose="020B0606030504020204" pitchFamily="34" charset="0"/>
              </a:rPr>
              <a:t>These </a:t>
            </a:r>
            <a:r>
              <a:rPr lang="en-GB" sz="1050" b="1" dirty="0">
                <a:latin typeface="Open Sans" panose="020B0606030504020204" pitchFamily="34" charset="0"/>
                <a:ea typeface="Open Sans" panose="020B0606030504020204" pitchFamily="34" charset="0"/>
                <a:cs typeface="Open Sans" panose="020B0606030504020204" pitchFamily="34" charset="0"/>
              </a:rPr>
              <a:t>self-sufficient solutions</a:t>
            </a:r>
            <a:r>
              <a:rPr lang="en-GB" sz="1050" dirty="0">
                <a:latin typeface="Open Sans" panose="020B0606030504020204" pitchFamily="34" charset="0"/>
                <a:ea typeface="Open Sans" panose="020B0606030504020204" pitchFamily="34" charset="0"/>
                <a:cs typeface="Open Sans" panose="020B0606030504020204" pitchFamily="34" charset="0"/>
              </a:rPr>
              <a:t>, such as solar panels, provide </a:t>
            </a:r>
            <a:r>
              <a:rPr lang="en-GB" sz="1050" b="1" dirty="0">
                <a:latin typeface="Open Sans" panose="020B0606030504020204" pitchFamily="34" charset="0"/>
                <a:ea typeface="Open Sans" panose="020B0606030504020204" pitchFamily="34" charset="0"/>
                <a:cs typeface="Open Sans" panose="020B0606030504020204" pitchFamily="34" charset="0"/>
              </a:rPr>
              <a:t>quick access to electricity</a:t>
            </a:r>
            <a:r>
              <a:rPr lang="en-GB" sz="1050" dirty="0">
                <a:latin typeface="Open Sans" panose="020B0606030504020204" pitchFamily="34" charset="0"/>
                <a:ea typeface="Open Sans" panose="020B0606030504020204" pitchFamily="34" charset="0"/>
                <a:cs typeface="Open Sans" panose="020B0606030504020204" pitchFamily="34" charset="0"/>
              </a:rPr>
              <a:t>. They are suitable for individual households but have </a:t>
            </a:r>
            <a:r>
              <a:rPr lang="en-GB" sz="1050" b="1" dirty="0">
                <a:latin typeface="Open Sans" panose="020B0606030504020204" pitchFamily="34" charset="0"/>
                <a:ea typeface="Open Sans" panose="020B0606030504020204" pitchFamily="34" charset="0"/>
                <a:cs typeface="Open Sans" panose="020B0606030504020204" pitchFamily="34" charset="0"/>
              </a:rPr>
              <a:t>limited capacity </a:t>
            </a:r>
            <a:r>
              <a:rPr lang="en-GB" sz="1050" dirty="0">
                <a:latin typeface="Open Sans" panose="020B0606030504020204" pitchFamily="34" charset="0"/>
                <a:ea typeface="Open Sans" panose="020B0606030504020204" pitchFamily="34" charset="0"/>
                <a:cs typeface="Open Sans" panose="020B0606030504020204" pitchFamily="34" charset="0"/>
              </a:rPr>
              <a:t>and </a:t>
            </a:r>
            <a:r>
              <a:rPr lang="en-GB" sz="1050" b="1" dirty="0">
                <a:latin typeface="Open Sans" panose="020B0606030504020204" pitchFamily="34" charset="0"/>
                <a:ea typeface="Open Sans" panose="020B0606030504020204" pitchFamily="34" charset="0"/>
                <a:cs typeface="Open Sans" panose="020B0606030504020204" pitchFamily="34" charset="0"/>
              </a:rPr>
              <a:t>ongoing maintenance expenses</a:t>
            </a:r>
            <a:r>
              <a:rPr lang="en-GB" sz="1050" dirty="0">
                <a:latin typeface="Open Sans" panose="020B0606030504020204" pitchFamily="34" charset="0"/>
                <a:ea typeface="Open Sans" panose="020B0606030504020204" pitchFamily="34" charset="0"/>
                <a:cs typeface="Open Sans" panose="020B0606030504020204" pitchFamily="34" charset="0"/>
              </a:rPr>
              <a:t>.</a:t>
            </a:r>
            <a:endParaRPr lang="en-US" sz="1050" dirty="0">
              <a:latin typeface="Open Sans" panose="020B0606030504020204" pitchFamily="34" charset="0"/>
              <a:ea typeface="Open Sans" panose="020B0606030504020204" pitchFamily="34" charset="0"/>
              <a:cs typeface="Open Sans" panose="020B0606030504020204" pitchFamily="34" charset="0"/>
            </a:endParaRPr>
          </a:p>
        </p:txBody>
      </p:sp>
      <p:sp>
        <p:nvSpPr>
          <p:cNvPr id="30" name="TextBox 29">
            <a:extLst>
              <a:ext uri="{FF2B5EF4-FFF2-40B4-BE49-F238E27FC236}">
                <a16:creationId xmlns:a16="http://schemas.microsoft.com/office/drawing/2014/main" id="{C986AE31-4610-DA10-3ECA-51CD35487FEE}"/>
              </a:ext>
            </a:extLst>
          </p:cNvPr>
          <p:cNvSpPr txBox="1"/>
          <p:nvPr/>
        </p:nvSpPr>
        <p:spPr>
          <a:xfrm>
            <a:off x="5479690" y="4224344"/>
            <a:ext cx="5168771" cy="954107"/>
          </a:xfrm>
          <a:prstGeom prst="rect">
            <a:avLst/>
          </a:prstGeom>
          <a:noFill/>
        </p:spPr>
        <p:txBody>
          <a:bodyPr wrap="square" rtlCol="0">
            <a:spAutoFit/>
          </a:bodyPr>
          <a:lstStyle/>
          <a:p>
            <a:pPr algn="just"/>
            <a:r>
              <a:rPr lang="en-US" sz="1400"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Mini-Grids</a:t>
            </a:r>
          </a:p>
          <a:p>
            <a:pPr algn="just"/>
            <a:r>
              <a:rPr lang="en-GB" sz="1050" dirty="0">
                <a:latin typeface="Open Sans" panose="020B0606030504020204" pitchFamily="34" charset="0"/>
                <a:ea typeface="Open Sans" panose="020B0606030504020204" pitchFamily="34" charset="0"/>
                <a:cs typeface="Open Sans" panose="020B0606030504020204" pitchFamily="34" charset="0"/>
              </a:rPr>
              <a:t>Localized power grids serve communities, balancing </a:t>
            </a:r>
            <a:r>
              <a:rPr lang="en-GB" sz="1050" b="1" dirty="0">
                <a:latin typeface="Open Sans" panose="020B0606030504020204" pitchFamily="34" charset="0"/>
                <a:ea typeface="Open Sans" panose="020B0606030504020204" pitchFamily="34" charset="0"/>
                <a:cs typeface="Open Sans" panose="020B0606030504020204" pitchFamily="34" charset="0"/>
              </a:rPr>
              <a:t>scalability</a:t>
            </a:r>
            <a:r>
              <a:rPr lang="en-GB" sz="1050" dirty="0">
                <a:latin typeface="Open Sans" panose="020B0606030504020204" pitchFamily="34" charset="0"/>
                <a:ea typeface="Open Sans" panose="020B0606030504020204" pitchFamily="34" charset="0"/>
                <a:cs typeface="Open Sans" panose="020B0606030504020204" pitchFamily="34" charset="0"/>
              </a:rPr>
              <a:t> and </a:t>
            </a:r>
            <a:r>
              <a:rPr lang="en-GB" sz="1050" b="1" dirty="0">
                <a:latin typeface="Open Sans" panose="020B0606030504020204" pitchFamily="34" charset="0"/>
                <a:ea typeface="Open Sans" panose="020B0606030504020204" pitchFamily="34" charset="0"/>
                <a:cs typeface="Open Sans" panose="020B0606030504020204" pitchFamily="34" charset="0"/>
              </a:rPr>
              <a:t>reliability</a:t>
            </a:r>
            <a:r>
              <a:rPr lang="en-GB" sz="1050" dirty="0">
                <a:latin typeface="Open Sans" panose="020B0606030504020204" pitchFamily="34" charset="0"/>
                <a:ea typeface="Open Sans" panose="020B0606030504020204" pitchFamily="34" charset="0"/>
                <a:cs typeface="Open Sans" panose="020B0606030504020204" pitchFamily="34" charset="0"/>
              </a:rPr>
              <a:t>. They offer a steady power supply, making them ideal for remote areas. However, they demand significant </a:t>
            </a:r>
            <a:r>
              <a:rPr lang="en-GB" sz="1050" b="1" dirty="0">
                <a:latin typeface="Open Sans" panose="020B0606030504020204" pitchFamily="34" charset="0"/>
                <a:ea typeface="Open Sans" panose="020B0606030504020204" pitchFamily="34" charset="0"/>
                <a:cs typeface="Open Sans" panose="020B0606030504020204" pitchFamily="34" charset="0"/>
              </a:rPr>
              <a:t>initial investments </a:t>
            </a:r>
            <a:r>
              <a:rPr lang="en-GB" sz="1050" dirty="0">
                <a:latin typeface="Open Sans" panose="020B0606030504020204" pitchFamily="34" charset="0"/>
                <a:ea typeface="Open Sans" panose="020B0606030504020204" pitchFamily="34" charset="0"/>
                <a:cs typeface="Open Sans" panose="020B0606030504020204" pitchFamily="34" charset="0"/>
              </a:rPr>
              <a:t>and </a:t>
            </a:r>
            <a:r>
              <a:rPr lang="en-GB" sz="1050" b="1" dirty="0">
                <a:latin typeface="Open Sans" panose="020B0606030504020204" pitchFamily="34" charset="0"/>
                <a:ea typeface="Open Sans" panose="020B0606030504020204" pitchFamily="34" charset="0"/>
                <a:cs typeface="Open Sans" panose="020B0606030504020204" pitchFamily="34" charset="0"/>
              </a:rPr>
              <a:t>effective management</a:t>
            </a:r>
            <a:r>
              <a:rPr lang="en-GB" sz="1050" dirty="0">
                <a:latin typeface="Open Sans" panose="020B0606030504020204" pitchFamily="34" charset="0"/>
                <a:ea typeface="Open Sans" panose="020B0606030504020204" pitchFamily="34" charset="0"/>
                <a:cs typeface="Open Sans" panose="020B0606030504020204" pitchFamily="34" charset="0"/>
              </a:rPr>
              <a:t>.</a:t>
            </a:r>
            <a:endParaRPr lang="en-US" sz="1050" dirty="0">
              <a:latin typeface="Open Sans" panose="020B0606030504020204" pitchFamily="34" charset="0"/>
              <a:ea typeface="Open Sans" panose="020B0606030504020204" pitchFamily="34" charset="0"/>
              <a:cs typeface="Open Sans" panose="020B0606030504020204" pitchFamily="34" charset="0"/>
            </a:endParaRPr>
          </a:p>
        </p:txBody>
      </p:sp>
      <p:sp>
        <p:nvSpPr>
          <p:cNvPr id="31" name="Rectangle 30">
            <a:extLst>
              <a:ext uri="{FF2B5EF4-FFF2-40B4-BE49-F238E27FC236}">
                <a16:creationId xmlns:a16="http://schemas.microsoft.com/office/drawing/2014/main" id="{F65CBC1B-703C-50AF-0414-8241A7179067}"/>
              </a:ext>
            </a:extLst>
          </p:cNvPr>
          <p:cNvSpPr/>
          <p:nvPr/>
        </p:nvSpPr>
        <p:spPr>
          <a:xfrm>
            <a:off x="5459790" y="3015165"/>
            <a:ext cx="5368066" cy="2217940"/>
          </a:xfrm>
          <a:prstGeom prst="rect">
            <a:avLst/>
          </a:prstGeom>
          <a:noFill/>
          <a:ln w="12700">
            <a:solidFill>
              <a:srgbClr val="FCB615"/>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8144A56E-3774-08A8-3817-A2F4C95DA76C}"/>
              </a:ext>
            </a:extLst>
          </p:cNvPr>
          <p:cNvSpPr txBox="1"/>
          <p:nvPr/>
        </p:nvSpPr>
        <p:spPr>
          <a:xfrm>
            <a:off x="8284516" y="2706867"/>
            <a:ext cx="2653822" cy="276999"/>
          </a:xfrm>
          <a:prstGeom prst="rect">
            <a:avLst/>
          </a:prstGeom>
          <a:noFill/>
        </p:spPr>
        <p:txBody>
          <a:bodyPr wrap="square" rtlCol="0">
            <a:spAutoFit/>
          </a:bodyPr>
          <a:lstStyle/>
          <a:p>
            <a:r>
              <a:rPr lang="en-US" sz="1200" i="1" dirty="0">
                <a:solidFill>
                  <a:srgbClr val="FCB615"/>
                </a:solidFill>
                <a:latin typeface="Open Sans" panose="020B0606030504020204" pitchFamily="34" charset="0"/>
                <a:ea typeface="Open Sans" panose="020B0606030504020204" pitchFamily="34" charset="0"/>
                <a:cs typeface="Open Sans" panose="020B0606030504020204" pitchFamily="34" charset="0"/>
              </a:rPr>
              <a:t>Off-Grid Renewable Energy solutions</a:t>
            </a:r>
          </a:p>
        </p:txBody>
      </p:sp>
      <p:pic>
        <p:nvPicPr>
          <p:cNvPr id="33" name="Picture 2" descr=" ">
            <a:extLst>
              <a:ext uri="{FF2B5EF4-FFF2-40B4-BE49-F238E27FC236}">
                <a16:creationId xmlns:a16="http://schemas.microsoft.com/office/drawing/2014/main" id="{950D9E43-3052-FE34-DA07-5294736CEF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505" y="1944461"/>
            <a:ext cx="491106" cy="49110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descr="A group of people standing outside a building&#10;&#10;Description automatically generated">
            <a:extLst>
              <a:ext uri="{FF2B5EF4-FFF2-40B4-BE49-F238E27FC236}">
                <a16:creationId xmlns:a16="http://schemas.microsoft.com/office/drawing/2014/main" id="{DA633E2A-4CD9-DC89-CACE-047C146D469F}"/>
              </a:ext>
            </a:extLst>
          </p:cNvPr>
          <p:cNvPicPr>
            <a:picLocks noChangeAspect="1"/>
          </p:cNvPicPr>
          <p:nvPr/>
        </p:nvPicPr>
        <p:blipFill rotWithShape="1">
          <a:blip r:embed="rId5"/>
          <a:srcRect l="1466" t="25230" r="-1" b="22610"/>
          <a:stretch/>
        </p:blipFill>
        <p:spPr>
          <a:xfrm>
            <a:off x="3642385" y="2846997"/>
            <a:ext cx="1500099" cy="1058780"/>
          </a:xfrm>
          <a:prstGeom prst="roundRect">
            <a:avLst/>
          </a:prstGeom>
        </p:spPr>
      </p:pic>
      <p:pic>
        <p:nvPicPr>
          <p:cNvPr id="35" name="Picture 34" descr="A solar panels on a field&#10;&#10;Description automatically generated">
            <a:extLst>
              <a:ext uri="{FF2B5EF4-FFF2-40B4-BE49-F238E27FC236}">
                <a16:creationId xmlns:a16="http://schemas.microsoft.com/office/drawing/2014/main" id="{BF1D08EF-A72A-4C10-5FEF-2522BB50FC94}"/>
              </a:ext>
            </a:extLst>
          </p:cNvPr>
          <p:cNvPicPr>
            <a:picLocks noChangeAspect="1"/>
          </p:cNvPicPr>
          <p:nvPr/>
        </p:nvPicPr>
        <p:blipFill>
          <a:blip r:embed="rId6"/>
          <a:stretch>
            <a:fillRect/>
          </a:stretch>
        </p:blipFill>
        <p:spPr>
          <a:xfrm>
            <a:off x="3657605" y="4017872"/>
            <a:ext cx="1472005" cy="1104004"/>
          </a:xfrm>
          <a:prstGeom prst="roundRect">
            <a:avLst/>
          </a:prstGeom>
        </p:spPr>
      </p:pic>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Off-grid Renewable Energy Solutions</a:t>
            </a:r>
          </a:p>
        </p:txBody>
      </p:sp>
      <p:pic>
        <p:nvPicPr>
          <p:cNvPr id="2" name="Picture 1">
            <a:extLst>
              <a:ext uri="{FF2B5EF4-FFF2-40B4-BE49-F238E27FC236}">
                <a16:creationId xmlns:a16="http://schemas.microsoft.com/office/drawing/2014/main" id="{2A230483-5510-5EFE-2491-CAC5BA85B32C}"/>
              </a:ext>
            </a:extLst>
          </p:cNvPr>
          <p:cNvPicPr>
            <a:picLocks noChangeAspect="1"/>
          </p:cNvPicPr>
          <p:nvPr/>
        </p:nvPicPr>
        <p:blipFill>
          <a:blip r:embed="rId3">
            <a:alphaModFix amt="70000"/>
          </a:blip>
          <a:stretch>
            <a:fillRect/>
          </a:stretch>
        </p:blipFill>
        <p:spPr>
          <a:xfrm>
            <a:off x="4530025" y="1556585"/>
            <a:ext cx="7015503" cy="4469976"/>
          </a:xfrm>
          <a:prstGeom prst="rect">
            <a:avLst/>
          </a:prstGeom>
        </p:spPr>
      </p:pic>
      <p:sp>
        <p:nvSpPr>
          <p:cNvPr id="3" name="TextBox 2">
            <a:extLst>
              <a:ext uri="{FF2B5EF4-FFF2-40B4-BE49-F238E27FC236}">
                <a16:creationId xmlns:a16="http://schemas.microsoft.com/office/drawing/2014/main" id="{F75A8D07-8B4C-04D7-9391-743773C184CE}"/>
              </a:ext>
            </a:extLst>
          </p:cNvPr>
          <p:cNvSpPr txBox="1"/>
          <p:nvPr/>
        </p:nvSpPr>
        <p:spPr>
          <a:xfrm>
            <a:off x="334166" y="1209595"/>
            <a:ext cx="3976706" cy="369332"/>
          </a:xfrm>
          <a:prstGeom prst="rect">
            <a:avLst/>
          </a:prstGeom>
          <a:noFill/>
        </p:spPr>
        <p:txBody>
          <a:bodyPr wrap="square" rtlCol="0">
            <a:spAutoFit/>
          </a:bodyPr>
          <a:lstStyle/>
          <a:p>
            <a:r>
              <a:rPr lang="en-US" b="1" dirty="0">
                <a:solidFill>
                  <a:srgbClr val="002060"/>
                </a:solidFill>
                <a:latin typeface="Open Sans" panose="020B0606030504020204" pitchFamily="34" charset="0"/>
                <a:ea typeface="Open Sans" panose="020B0606030504020204" pitchFamily="34" charset="0"/>
                <a:cs typeface="Open Sans" panose="020B0606030504020204" pitchFamily="34" charset="0"/>
              </a:rPr>
              <a:t>Why Off-Grid Renewable energy?</a:t>
            </a:r>
          </a:p>
        </p:txBody>
      </p:sp>
      <p:sp>
        <p:nvSpPr>
          <p:cNvPr id="4" name="TextBox 3">
            <a:extLst>
              <a:ext uri="{FF2B5EF4-FFF2-40B4-BE49-F238E27FC236}">
                <a16:creationId xmlns:a16="http://schemas.microsoft.com/office/drawing/2014/main" id="{F33B75E3-F178-0D91-C61A-1B4CEDABCA83}"/>
              </a:ext>
            </a:extLst>
          </p:cNvPr>
          <p:cNvSpPr txBox="1"/>
          <p:nvPr/>
        </p:nvSpPr>
        <p:spPr>
          <a:xfrm>
            <a:off x="646025" y="2372844"/>
            <a:ext cx="4006780" cy="2677656"/>
          </a:xfrm>
          <a:prstGeom prst="rect">
            <a:avLst/>
          </a:prstGeom>
          <a:noFill/>
        </p:spPr>
        <p:txBody>
          <a:bodyPr wrap="square" rtlCol="0">
            <a:spAutoFit/>
          </a:bodyPr>
          <a:lstStyle/>
          <a:p>
            <a:r>
              <a:rPr lang="en-US" sz="14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Human development</a:t>
            </a: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Community Empowerment</a:t>
            </a: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Sustainable livelihoods</a:t>
            </a:r>
          </a:p>
          <a:p>
            <a:pPr marL="285750" indent="-285750">
              <a:buFont typeface="Arial" panose="020B0604020202020204" pitchFamily="34" charset="0"/>
              <a:buChar char="•"/>
            </a:pPr>
            <a:endParaRPr lang="en-US" sz="1400" dirty="0">
              <a:latin typeface="Open Sans" panose="020B0606030504020204" pitchFamily="34" charset="0"/>
              <a:ea typeface="Open Sans" panose="020B0606030504020204" pitchFamily="34" charset="0"/>
              <a:cs typeface="Open Sans" panose="020B0606030504020204" pitchFamily="34" charset="0"/>
            </a:endParaRPr>
          </a:p>
          <a:p>
            <a:r>
              <a:rPr lang="en-US" sz="14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Economic</a:t>
            </a:r>
            <a:endParaRPr lang="en-US"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Cost-competitive</a:t>
            </a: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Local job creation</a:t>
            </a:r>
          </a:p>
          <a:p>
            <a:endParaRPr lang="en-US" sz="1400" dirty="0">
              <a:latin typeface="Open Sans" panose="020B0606030504020204" pitchFamily="34" charset="0"/>
              <a:ea typeface="Open Sans" panose="020B0606030504020204" pitchFamily="34" charset="0"/>
              <a:cs typeface="Open Sans" panose="020B0606030504020204" pitchFamily="34" charset="0"/>
            </a:endParaRPr>
          </a:p>
          <a:p>
            <a:r>
              <a:rPr lang="en-US" sz="14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Environment</a:t>
            </a: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Environmentally sustainable</a:t>
            </a:r>
          </a:p>
          <a:p>
            <a:pPr marL="285750" indent="-285750">
              <a:buFont typeface="Arial" panose="020B0604020202020204" pitchFamily="34" charset="0"/>
              <a:buChar char="•"/>
            </a:pPr>
            <a:r>
              <a:rPr lang="en-US" sz="1400" dirty="0">
                <a:latin typeface="Open Sans" panose="020B0606030504020204" pitchFamily="34" charset="0"/>
                <a:ea typeface="Open Sans" panose="020B0606030504020204" pitchFamily="34" charset="0"/>
                <a:cs typeface="Open Sans" panose="020B0606030504020204" pitchFamily="34" charset="0"/>
              </a:rPr>
              <a:t>Climate resilient</a:t>
            </a:r>
          </a:p>
          <a:p>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Rectangle 4">
            <a:extLst>
              <a:ext uri="{FF2B5EF4-FFF2-40B4-BE49-F238E27FC236}">
                <a16:creationId xmlns:a16="http://schemas.microsoft.com/office/drawing/2014/main" id="{872AAC59-6D82-A99D-298A-D0C6C9506C0D}"/>
              </a:ext>
            </a:extLst>
          </p:cNvPr>
          <p:cNvSpPr/>
          <p:nvPr/>
        </p:nvSpPr>
        <p:spPr>
          <a:xfrm>
            <a:off x="492899" y="2258615"/>
            <a:ext cx="3756337" cy="2677656"/>
          </a:xfrm>
          <a:prstGeom prst="rect">
            <a:avLst/>
          </a:prstGeom>
          <a:noFill/>
          <a:ln w="12700">
            <a:solidFill>
              <a:schemeClr val="bg2">
                <a:lumMod val="90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D9ACBA9-5C34-3287-3B15-02726E1E3C80}"/>
              </a:ext>
            </a:extLst>
          </p:cNvPr>
          <p:cNvSpPr txBox="1"/>
          <p:nvPr/>
        </p:nvSpPr>
        <p:spPr>
          <a:xfrm>
            <a:off x="805206" y="5160550"/>
            <a:ext cx="3573385"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Technology</a:t>
            </a:r>
          </a:p>
          <a:p>
            <a:pPr marR="0" lvl="0" algn="ctr" defTabSz="914400" rtl="0" eaLnBrk="1" fontAlgn="auto" latinLnBrk="0" hangingPunct="1">
              <a:lnSpc>
                <a:spcPct val="100000"/>
              </a:lnSpc>
              <a:spcBef>
                <a:spcPts val="0"/>
              </a:spcBef>
              <a:spcAft>
                <a:spcPts val="0"/>
              </a:spcAft>
              <a:buClrTx/>
              <a:buSzTx/>
              <a:tabLst/>
              <a:defRPr/>
            </a:pPr>
            <a:r>
              <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Proven technology solutions</a:t>
            </a:r>
          </a:p>
          <a:p>
            <a:pPr marR="0" lvl="0" algn="ctr" defTabSz="914400" rtl="0" eaLnBrk="1" fontAlgn="auto" latinLnBrk="0" hangingPunct="1">
              <a:lnSpc>
                <a:spcPct val="100000"/>
              </a:lnSpc>
              <a:spcBef>
                <a:spcPts val="0"/>
              </a:spcBef>
              <a:spcAft>
                <a:spcPts val="0"/>
              </a:spcAft>
              <a:buClrTx/>
              <a:buSzTx/>
              <a:tabLst/>
              <a:defRPr/>
            </a:pPr>
            <a:r>
              <a:rPr kumimoji="0" lang="en-US" sz="1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Adaptable and scalable</a:t>
            </a:r>
          </a:p>
        </p:txBody>
      </p:sp>
      <p:sp>
        <p:nvSpPr>
          <p:cNvPr id="8" name="TextBox 7">
            <a:extLst>
              <a:ext uri="{FF2B5EF4-FFF2-40B4-BE49-F238E27FC236}">
                <a16:creationId xmlns:a16="http://schemas.microsoft.com/office/drawing/2014/main" id="{3B0071AC-3A84-3D23-02A4-FA41B3D8F1D5}"/>
              </a:ext>
            </a:extLst>
          </p:cNvPr>
          <p:cNvSpPr txBox="1"/>
          <p:nvPr/>
        </p:nvSpPr>
        <p:spPr>
          <a:xfrm>
            <a:off x="1841828" y="1987897"/>
            <a:ext cx="2536763" cy="261610"/>
          </a:xfrm>
          <a:prstGeom prst="rect">
            <a:avLst/>
          </a:prstGeom>
          <a:noFill/>
        </p:spPr>
        <p:txBody>
          <a:bodyPr wrap="square" rtlCol="0">
            <a:spAutoFit/>
          </a:bodyPr>
          <a:lstStyle/>
          <a:p>
            <a:r>
              <a:rPr lang="en-US" sz="1100" i="1" dirty="0">
                <a:solidFill>
                  <a:srgbClr val="FFC000"/>
                </a:solidFill>
                <a:latin typeface="Open Sans" panose="020B0606030504020204" pitchFamily="34" charset="0"/>
                <a:ea typeface="Open Sans" panose="020B0606030504020204" pitchFamily="34" charset="0"/>
                <a:cs typeface="Open Sans" panose="020B0606030504020204" pitchFamily="34" charset="0"/>
              </a:rPr>
              <a:t>Sustainable Development Dimensions</a:t>
            </a:r>
          </a:p>
        </p:txBody>
      </p:sp>
      <p:sp>
        <p:nvSpPr>
          <p:cNvPr id="9" name="TextBox 8">
            <a:extLst>
              <a:ext uri="{FF2B5EF4-FFF2-40B4-BE49-F238E27FC236}">
                <a16:creationId xmlns:a16="http://schemas.microsoft.com/office/drawing/2014/main" id="{FDDB7080-23AE-B0FF-1E52-5CE6F38667DD}"/>
              </a:ext>
            </a:extLst>
          </p:cNvPr>
          <p:cNvSpPr txBox="1"/>
          <p:nvPr/>
        </p:nvSpPr>
        <p:spPr>
          <a:xfrm>
            <a:off x="5828675" y="1446145"/>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Population served by, and capacity of, off-grid renewable energy solutions [9]</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Energy Access Metrics </a:t>
            </a:r>
          </a:p>
        </p:txBody>
      </p:sp>
      <p:cxnSp>
        <p:nvCxnSpPr>
          <p:cNvPr id="2" name="Straight Connector 1">
            <a:extLst>
              <a:ext uri="{FF2B5EF4-FFF2-40B4-BE49-F238E27FC236}">
                <a16:creationId xmlns:a16="http://schemas.microsoft.com/office/drawing/2014/main" id="{812C62CB-D280-44E5-80B3-5A37190B833F}"/>
              </a:ext>
            </a:extLst>
          </p:cNvPr>
          <p:cNvCxnSpPr>
            <a:cxnSpLocks/>
          </p:cNvCxnSpPr>
          <p:nvPr/>
        </p:nvCxnSpPr>
        <p:spPr>
          <a:xfrm>
            <a:off x="386473" y="851819"/>
            <a:ext cx="6602156"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pic>
        <p:nvPicPr>
          <p:cNvPr id="3" name="Immagine 5" descr="Immagine che contiene testo, schermata, numero, Carattere&#10;&#10;Descrizione generata automaticamente">
            <a:extLst>
              <a:ext uri="{FF2B5EF4-FFF2-40B4-BE49-F238E27FC236}">
                <a16:creationId xmlns:a16="http://schemas.microsoft.com/office/drawing/2014/main" id="{88723947-790F-CB16-792B-5636A20939F8}"/>
              </a:ext>
            </a:extLst>
          </p:cNvPr>
          <p:cNvPicPr>
            <a:picLocks noChangeAspect="1"/>
          </p:cNvPicPr>
          <p:nvPr/>
        </p:nvPicPr>
        <p:blipFill rotWithShape="1">
          <a:blip r:embed="rId3"/>
          <a:srcRect l="1035" t="6727"/>
          <a:stretch/>
        </p:blipFill>
        <p:spPr bwMode="auto">
          <a:xfrm>
            <a:off x="479619" y="1709747"/>
            <a:ext cx="5873154" cy="2684344"/>
          </a:xfrm>
          <a:prstGeom prst="rect">
            <a:avLst/>
          </a:prstGeom>
          <a:ln>
            <a:noFill/>
          </a:ln>
          <a:extLst>
            <a:ext uri="{53640926-AAD7-44D8-BBD7-CCE9431645EC}">
              <a14:shadowObscured xmlns:a14="http://schemas.microsoft.com/office/drawing/2010/main"/>
            </a:ext>
          </a:extLst>
        </p:spPr>
      </p:pic>
      <p:sp>
        <p:nvSpPr>
          <p:cNvPr id="4" name="CasellaDiTesto 17">
            <a:extLst>
              <a:ext uri="{FF2B5EF4-FFF2-40B4-BE49-F238E27FC236}">
                <a16:creationId xmlns:a16="http://schemas.microsoft.com/office/drawing/2014/main" id="{5C2DBAB8-F400-CEBF-AE19-33E62CAC6C4D}"/>
              </a:ext>
            </a:extLst>
          </p:cNvPr>
          <p:cNvSpPr txBox="1"/>
          <p:nvPr/>
        </p:nvSpPr>
        <p:spPr>
          <a:xfrm>
            <a:off x="314963" y="1050586"/>
            <a:ext cx="11177752" cy="553998"/>
          </a:xfrm>
          <a:prstGeom prst="rect">
            <a:avLst/>
          </a:prstGeom>
          <a:noFill/>
        </p:spPr>
        <p:txBody>
          <a:bodyPr wrap="square" rtlCol="0">
            <a:spAutoFit/>
          </a:bodyPr>
          <a:lstStyle/>
          <a:p>
            <a:pPr algn="just"/>
            <a:r>
              <a:rPr lang="en-US" sz="1400" dirty="0"/>
              <a:t>The </a:t>
            </a:r>
            <a:r>
              <a:rPr lang="en-US" sz="1600" b="1" dirty="0">
                <a:solidFill>
                  <a:schemeClr val="accent2">
                    <a:lumMod val="75000"/>
                  </a:schemeClr>
                </a:solidFill>
              </a:rPr>
              <a:t>Multi-Tier Framework (MTF) </a:t>
            </a:r>
            <a:r>
              <a:rPr lang="en-US" sz="1400" dirty="0"/>
              <a:t>is a comprehensive approach that considers multiple dimensions, such as availability, reliability, quality, and affordability, to provide a more complete and refined assessment of electricity access levels.</a:t>
            </a:r>
            <a:endParaRPr lang="it-IT" sz="1600" b="1" dirty="0"/>
          </a:p>
        </p:txBody>
      </p:sp>
      <p:sp>
        <p:nvSpPr>
          <p:cNvPr id="5" name="Arrow: Down 4">
            <a:extLst>
              <a:ext uri="{FF2B5EF4-FFF2-40B4-BE49-F238E27FC236}">
                <a16:creationId xmlns:a16="http://schemas.microsoft.com/office/drawing/2014/main" id="{463B6972-C32B-CB27-872A-4594D8AF7666}"/>
              </a:ext>
            </a:extLst>
          </p:cNvPr>
          <p:cNvSpPr/>
          <p:nvPr/>
        </p:nvSpPr>
        <p:spPr>
          <a:xfrm>
            <a:off x="8911131" y="3499059"/>
            <a:ext cx="280107" cy="516265"/>
          </a:xfrm>
          <a:prstGeom prst="downArrow">
            <a:avLst/>
          </a:prstGeom>
          <a:solidFill>
            <a:schemeClr val="accent2">
              <a:lumMod val="75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DEAFC79-434C-0E7A-59DE-0FF7F777DADC}"/>
              </a:ext>
            </a:extLst>
          </p:cNvPr>
          <p:cNvGrpSpPr/>
          <p:nvPr/>
        </p:nvGrpSpPr>
        <p:grpSpPr>
          <a:xfrm>
            <a:off x="6988629" y="4395043"/>
            <a:ext cx="4327930" cy="854080"/>
            <a:chOff x="6988629" y="3578110"/>
            <a:chExt cx="4327930" cy="854080"/>
          </a:xfrm>
        </p:grpSpPr>
        <p:sp>
          <p:nvSpPr>
            <p:cNvPr id="8" name="TextBox 7">
              <a:extLst>
                <a:ext uri="{FF2B5EF4-FFF2-40B4-BE49-F238E27FC236}">
                  <a16:creationId xmlns:a16="http://schemas.microsoft.com/office/drawing/2014/main" id="{4782C127-6EA4-A5D5-0965-83292A342098}"/>
                </a:ext>
              </a:extLst>
            </p:cNvPr>
            <p:cNvSpPr txBox="1"/>
            <p:nvPr/>
          </p:nvSpPr>
          <p:spPr>
            <a:xfrm>
              <a:off x="7899591" y="3578110"/>
              <a:ext cx="3416968" cy="854080"/>
            </a:xfrm>
            <a:prstGeom prst="rect">
              <a:avLst/>
            </a:prstGeom>
            <a:noFill/>
          </p:spPr>
          <p:txBody>
            <a:bodyPr wrap="square" rtlCol="0">
              <a:spAutoFit/>
            </a:bodyPr>
            <a:lstStyle/>
            <a:p>
              <a:pPr algn="just"/>
              <a:r>
                <a:rPr lang="en-US" dirty="0">
                  <a:latin typeface="Open Sans" panose="020B0606030504020204" pitchFamily="34" charset="0"/>
                  <a:ea typeface="Open Sans" panose="020B0606030504020204" pitchFamily="34" charset="0"/>
                  <a:cs typeface="Open Sans" panose="020B0606030504020204" pitchFamily="34" charset="0"/>
                </a:rPr>
                <a:t>Multi-Tier Metrics</a:t>
              </a:r>
            </a:p>
            <a:p>
              <a:pPr algn="just"/>
              <a:r>
                <a:rPr lang="en-GB" sz="1050" i="1" dirty="0">
                  <a:latin typeface="Open Sans" panose="020B0606030504020204" pitchFamily="34" charset="0"/>
                  <a:ea typeface="Open Sans" panose="020B0606030504020204" pitchFamily="34" charset="0"/>
                  <a:cs typeface="Open Sans" panose="020B0606030504020204" pitchFamily="34" charset="0"/>
                </a:rPr>
                <a:t>Combination of several indicators structured along  multiple thresholds and would form an overall composite index</a:t>
              </a:r>
              <a:endParaRPr lang="en-US" sz="105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2" descr="Cerca nella barra laterale">
              <a:extLst>
                <a:ext uri="{FF2B5EF4-FFF2-40B4-BE49-F238E27FC236}">
                  <a16:creationId xmlns:a16="http://schemas.microsoft.com/office/drawing/2014/main" id="{F0F6A52B-8E25-1247-09F6-7A085895B3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629" y="3722310"/>
              <a:ext cx="634809" cy="63480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a:extLst>
              <a:ext uri="{FF2B5EF4-FFF2-40B4-BE49-F238E27FC236}">
                <a16:creationId xmlns:a16="http://schemas.microsoft.com/office/drawing/2014/main" id="{60B49E60-46F5-33E6-48CD-3C7887619F60}"/>
              </a:ext>
            </a:extLst>
          </p:cNvPr>
          <p:cNvGrpSpPr/>
          <p:nvPr/>
        </p:nvGrpSpPr>
        <p:grpSpPr>
          <a:xfrm>
            <a:off x="6887219" y="2234470"/>
            <a:ext cx="4327930" cy="854080"/>
            <a:chOff x="6988629" y="1909545"/>
            <a:chExt cx="4327930" cy="854080"/>
          </a:xfrm>
        </p:grpSpPr>
        <p:sp>
          <p:nvSpPr>
            <p:cNvPr id="11" name="TextBox 10">
              <a:extLst>
                <a:ext uri="{FF2B5EF4-FFF2-40B4-BE49-F238E27FC236}">
                  <a16:creationId xmlns:a16="http://schemas.microsoft.com/office/drawing/2014/main" id="{0CA0FC31-65AB-1CF8-64F6-5C83B9AF9900}"/>
                </a:ext>
              </a:extLst>
            </p:cNvPr>
            <p:cNvSpPr txBox="1"/>
            <p:nvPr/>
          </p:nvSpPr>
          <p:spPr>
            <a:xfrm>
              <a:off x="7899591" y="1909545"/>
              <a:ext cx="3416968" cy="854080"/>
            </a:xfrm>
            <a:prstGeom prst="rect">
              <a:avLst/>
            </a:prstGeom>
            <a:noFill/>
          </p:spPr>
          <p:txBody>
            <a:bodyPr wrap="square" rtlCol="0">
              <a:spAutoFit/>
            </a:bodyPr>
            <a:lstStyle/>
            <a:p>
              <a:pPr algn="just"/>
              <a:r>
                <a:rPr lang="en-US" dirty="0">
                  <a:latin typeface="Open Sans" panose="020B0606030504020204" pitchFamily="34" charset="0"/>
                  <a:ea typeface="Open Sans" panose="020B0606030504020204" pitchFamily="34" charset="0"/>
                  <a:cs typeface="Open Sans" panose="020B0606030504020204" pitchFamily="34" charset="0"/>
                </a:rPr>
                <a:t>Binary Metrics</a:t>
              </a:r>
            </a:p>
            <a:p>
              <a:pPr algn="just"/>
              <a:r>
                <a:rPr lang="en-GB" sz="1050" i="1" dirty="0">
                  <a:latin typeface="Open Sans" panose="020B0606030504020204" pitchFamily="34" charset="0"/>
                  <a:ea typeface="Open Sans" panose="020B0606030504020204" pitchFamily="34" charset="0"/>
                  <a:cs typeface="Open Sans" panose="020B0606030504020204" pitchFamily="34" charset="0"/>
                </a:rPr>
                <a:t>Binary definitions have proven insufficient because they are limited to only one aspect of  energy needs (e.g., electricity or cooking)</a:t>
              </a:r>
              <a:endParaRPr lang="en-US" sz="105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2" name="Picture 4" descr="Cerca nella barra laterale">
              <a:extLst>
                <a:ext uri="{FF2B5EF4-FFF2-40B4-BE49-F238E27FC236}">
                  <a16:creationId xmlns:a16="http://schemas.microsoft.com/office/drawing/2014/main" id="{488C777E-8AB8-B2AC-6F99-AB40E95628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8629" y="2044414"/>
              <a:ext cx="496623" cy="496623"/>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3" name="Connettore diritto 96">
            <a:extLst>
              <a:ext uri="{FF2B5EF4-FFF2-40B4-BE49-F238E27FC236}">
                <a16:creationId xmlns:a16="http://schemas.microsoft.com/office/drawing/2014/main" id="{22AD7333-552E-C096-3FAB-83FC0C3215F4}"/>
              </a:ext>
            </a:extLst>
          </p:cNvPr>
          <p:cNvCxnSpPr>
            <a:cxnSpLocks/>
          </p:cNvCxnSpPr>
          <p:nvPr/>
        </p:nvCxnSpPr>
        <p:spPr>
          <a:xfrm flipH="1" flipV="1">
            <a:off x="6542787" y="1806173"/>
            <a:ext cx="0" cy="424998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02440D46-E950-AD9E-434F-C56757147DF3}"/>
              </a:ext>
            </a:extLst>
          </p:cNvPr>
          <p:cNvGrpSpPr/>
          <p:nvPr/>
        </p:nvGrpSpPr>
        <p:grpSpPr>
          <a:xfrm>
            <a:off x="556828" y="4691363"/>
            <a:ext cx="5718736" cy="1502221"/>
            <a:chOff x="479619" y="4645643"/>
            <a:chExt cx="5718736" cy="1502221"/>
          </a:xfrm>
        </p:grpSpPr>
        <p:pic>
          <p:nvPicPr>
            <p:cNvPr id="15" name="Picture 14">
              <a:extLst>
                <a:ext uri="{FF2B5EF4-FFF2-40B4-BE49-F238E27FC236}">
                  <a16:creationId xmlns:a16="http://schemas.microsoft.com/office/drawing/2014/main" id="{74CF6E4D-1975-8C92-0CF8-3592906A1991}"/>
                </a:ext>
              </a:extLst>
            </p:cNvPr>
            <p:cNvPicPr>
              <a:picLocks noChangeAspect="1"/>
            </p:cNvPicPr>
            <p:nvPr/>
          </p:nvPicPr>
          <p:blipFill>
            <a:blip r:embed="rId6"/>
            <a:stretch>
              <a:fillRect/>
            </a:stretch>
          </p:blipFill>
          <p:spPr>
            <a:xfrm>
              <a:off x="479619" y="4645643"/>
              <a:ext cx="1310401" cy="1502221"/>
            </a:xfrm>
            <a:prstGeom prst="rect">
              <a:avLst/>
            </a:prstGeom>
          </p:spPr>
        </p:pic>
        <p:sp>
          <p:nvSpPr>
            <p:cNvPr id="16" name="Rectangle: Rounded Corners 15">
              <a:extLst>
                <a:ext uri="{FF2B5EF4-FFF2-40B4-BE49-F238E27FC236}">
                  <a16:creationId xmlns:a16="http://schemas.microsoft.com/office/drawing/2014/main" id="{456F1A10-FBAD-DF50-151C-B0BB66176191}"/>
                </a:ext>
              </a:extLst>
            </p:cNvPr>
            <p:cNvSpPr/>
            <p:nvPr/>
          </p:nvSpPr>
          <p:spPr>
            <a:xfrm>
              <a:off x="479620" y="4645643"/>
              <a:ext cx="5718735" cy="1485932"/>
            </a:xfrm>
            <a:prstGeom prst="roundRect">
              <a:avLst>
                <a:gd name="adj" fmla="val 3249"/>
              </a:avLst>
            </a:prstGeom>
            <a:noFill/>
            <a:ln>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asellaDiTesto 17">
              <a:extLst>
                <a:ext uri="{FF2B5EF4-FFF2-40B4-BE49-F238E27FC236}">
                  <a16:creationId xmlns:a16="http://schemas.microsoft.com/office/drawing/2014/main" id="{71928318-CFF9-31E0-BC5C-A6A5707FEB19}"/>
                </a:ext>
              </a:extLst>
            </p:cNvPr>
            <p:cNvSpPr txBox="1"/>
            <p:nvPr/>
          </p:nvSpPr>
          <p:spPr>
            <a:xfrm>
              <a:off x="1990739" y="4781200"/>
              <a:ext cx="4006896" cy="1231106"/>
            </a:xfrm>
            <a:prstGeom prst="rect">
              <a:avLst/>
            </a:prstGeom>
            <a:noFill/>
          </p:spPr>
          <p:txBody>
            <a:bodyPr wrap="square" rtlCol="0">
              <a:spAutoFit/>
            </a:bodyPr>
            <a:lstStyle/>
            <a:p>
              <a:pPr algn="just"/>
              <a:r>
                <a:rPr lang="en-GB" sz="1400" b="1" dirty="0">
                  <a:solidFill>
                    <a:srgbClr val="FCB615"/>
                  </a:solidFill>
                </a:rPr>
                <a:t>Aggregated Index of Electricity Access</a:t>
              </a:r>
            </a:p>
            <a:p>
              <a:pPr algn="just"/>
              <a:r>
                <a:rPr lang="en-GB" sz="1200" dirty="0"/>
                <a:t>To compile the information captured by the multi-tier matrix into a single number representing the level  of access to household electricity in a selected geographic area, a simple index can be calculated by  weighting the tiers and arriving at a weighted average.</a:t>
              </a:r>
              <a:endParaRPr lang="it-IT" sz="1400" b="1" dirty="0"/>
            </a:p>
          </p:txBody>
        </p:sp>
      </p:grpSp>
      <p:cxnSp>
        <p:nvCxnSpPr>
          <p:cNvPr id="18" name="Connettore diritto 96">
            <a:extLst>
              <a:ext uri="{FF2B5EF4-FFF2-40B4-BE49-F238E27FC236}">
                <a16:creationId xmlns:a16="http://schemas.microsoft.com/office/drawing/2014/main" id="{9B3FD9A3-A624-773B-1B10-526838E7F4FC}"/>
              </a:ext>
            </a:extLst>
          </p:cNvPr>
          <p:cNvCxnSpPr>
            <a:cxnSpLocks/>
          </p:cNvCxnSpPr>
          <p:nvPr/>
        </p:nvCxnSpPr>
        <p:spPr>
          <a:xfrm>
            <a:off x="7225694" y="3186112"/>
            <a:ext cx="3705855"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 name="Connettore diritto 96">
            <a:extLst>
              <a:ext uri="{FF2B5EF4-FFF2-40B4-BE49-F238E27FC236}">
                <a16:creationId xmlns:a16="http://schemas.microsoft.com/office/drawing/2014/main" id="{DF63E6BF-0D70-498B-5BF0-11F6D1A923A6}"/>
              </a:ext>
            </a:extLst>
          </p:cNvPr>
          <p:cNvCxnSpPr>
            <a:cxnSpLocks/>
          </p:cNvCxnSpPr>
          <p:nvPr/>
        </p:nvCxnSpPr>
        <p:spPr>
          <a:xfrm>
            <a:off x="7225694" y="5414818"/>
            <a:ext cx="3705855"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30148418-39CB-3855-63D2-72CE397E9C41}"/>
              </a:ext>
            </a:extLst>
          </p:cNvPr>
          <p:cNvSpPr txBox="1"/>
          <p:nvPr/>
        </p:nvSpPr>
        <p:spPr>
          <a:xfrm>
            <a:off x="1049999" y="4392753"/>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Tiers of Capacity of Electricity Supply [10]</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a:xfrm>
            <a:off x="838200" y="183754"/>
            <a:ext cx="10515600" cy="781235"/>
          </a:xfrm>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545771"/>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a:latin typeface="Open Sans"/>
              </a:rPr>
              <a:t>[1] UN Environment Programme, GOAL 7: Affordable and clean energy</a:t>
            </a:r>
          </a:p>
          <a:p>
            <a:r>
              <a:rPr lang="en-GB" sz="2000">
                <a:latin typeface="Open Sans"/>
              </a:rPr>
              <a:t>[2] UN Department of Economic and Social Affairs, The Sustainable Development Goals Report, 2023</a:t>
            </a:r>
          </a:p>
          <a:p>
            <a:r>
              <a:rPr lang="en-GB" sz="2000">
                <a:latin typeface="Open Sans"/>
              </a:rPr>
              <a:t>[3] Our World in Data, Access to Energy</a:t>
            </a:r>
          </a:p>
          <a:p>
            <a:r>
              <a:rPr lang="en-GB" sz="2000">
                <a:latin typeface="Open Sans"/>
              </a:rPr>
              <a:t>[4] IEA, Access to electricity – SDG7: Data and Projections – Analysis</a:t>
            </a:r>
          </a:p>
          <a:p>
            <a:r>
              <a:rPr lang="en-GB" sz="2000">
                <a:latin typeface="Open Sans"/>
              </a:rPr>
              <a:t>[5] IEA, Africa Energy Outlook 2019</a:t>
            </a:r>
          </a:p>
          <a:p>
            <a:r>
              <a:rPr lang="en-GB" sz="2000">
                <a:latin typeface="Open Sans"/>
              </a:rPr>
              <a:t>[6] SEforALL, State of the Global Mini-grids Market Report 2020 </a:t>
            </a:r>
          </a:p>
          <a:p>
            <a:r>
              <a:rPr lang="en-GB" sz="2000">
                <a:latin typeface="Open Sans"/>
              </a:rPr>
              <a:t>[7] World Bank </a:t>
            </a:r>
          </a:p>
          <a:p>
            <a:r>
              <a:rPr lang="en-GB" sz="2000">
                <a:latin typeface="Open Sans"/>
              </a:rPr>
              <a:t>[8] SEforALL, Analysis of SDG7 Progress, 2023</a:t>
            </a:r>
          </a:p>
          <a:p>
            <a:r>
              <a:rPr lang="en-GB" sz="2000">
                <a:latin typeface="Open Sans"/>
              </a:rPr>
              <a:t>[9] IRENA, Off-grid renewable energy solutions to expand electricity access, 2019</a:t>
            </a:r>
          </a:p>
          <a:p>
            <a:r>
              <a:rPr lang="en-GB" sz="2000">
                <a:latin typeface="Open Sans"/>
              </a:rPr>
              <a:t>[10] ESMAP,  Beyond connections – Energy Access Redefined, 2016</a:t>
            </a:r>
          </a:p>
          <a:p>
            <a:endParaRPr lang="en-GB" sz="2000">
              <a:latin typeface="Open Sans"/>
            </a:endParaRPr>
          </a:p>
          <a:p>
            <a:endParaRPr lang="en-GB" sz="1400" i="1">
              <a:latin typeface="Open Sans"/>
            </a:endParaRPr>
          </a:p>
          <a:p>
            <a:endParaRPr lang="en-GB" sz="1400" i="1">
              <a:latin typeface="Open Sans"/>
            </a:endParaRPr>
          </a:p>
          <a:p>
            <a:endParaRPr lang="en-GB" sz="2000">
              <a:latin typeface="Open Sans"/>
            </a:endParaRPr>
          </a:p>
          <a:p>
            <a:endParaRPr lang="en-GB" sz="2000">
              <a:latin typeface="Open Sans"/>
            </a:endParaRPr>
          </a:p>
          <a:p>
            <a:endParaRPr lang="en-GB" sz="2000">
              <a:latin typeface="Open Sans"/>
            </a:endParaRPr>
          </a:p>
          <a:p>
            <a:endParaRPr lang="en-GB" sz="2000">
              <a:latin typeface="Open Sans"/>
            </a:endParaRPr>
          </a:p>
          <a:p>
            <a:endParaRPr lang="en-GB" sz="2000" dirty="0">
              <a:latin typeface="Open Sans"/>
            </a:endParaRPr>
          </a:p>
        </p:txBody>
      </p:sp>
    </p:spTree>
    <p:extLst>
      <p:ext uri="{BB962C8B-B14F-4D97-AF65-F5344CB8AC3E}">
        <p14:creationId xmlns:p14="http://schemas.microsoft.com/office/powerpoint/2010/main" val="26488094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2.xml><?xml version="1.0" encoding="utf-8"?>
<ds:datastoreItem xmlns:ds="http://schemas.openxmlformats.org/officeDocument/2006/customXml" ds:itemID="{BFCF4B54-16BE-4BE3-99E9-86982AE82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1C0FB6E-239C-4116-8D3F-C99367263575}">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docProps/app.xml><?xml version="1.0" encoding="utf-8"?>
<Properties xmlns="http://schemas.openxmlformats.org/officeDocument/2006/extended-properties" xmlns:vt="http://schemas.openxmlformats.org/officeDocument/2006/docPropsVTypes">
  <TotalTime>32</TotalTime>
  <Words>2183</Words>
  <Application>Microsoft Macintosh PowerPoint</Application>
  <PresentationFormat>Widescreen</PresentationFormat>
  <Paragraphs>173</Paragraphs>
  <Slides>11</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Aptos</vt:lpstr>
      <vt:lpstr>Arial</vt:lpstr>
      <vt:lpstr>Calibri</vt:lpstr>
      <vt:lpstr>Fira Sans</vt:lpstr>
      <vt:lpstr>HelveticaNeue</vt:lpstr>
      <vt:lpstr>Open Sans</vt:lpstr>
      <vt:lpstr>Open Sans ExtraBold</vt:lpstr>
      <vt:lpstr>Rubik</vt:lpstr>
      <vt:lpstr>Söhne</vt:lpstr>
      <vt:lpstr>Verdana</vt:lpstr>
      <vt:lpstr>Thème Office</vt:lpstr>
      <vt:lpstr>Off-Grid Energy Systems Modelling with MicroGridsPy</vt:lpstr>
      <vt:lpstr>Lesson 1: Contents</vt:lpstr>
      <vt:lpstr>Lesson 1: Learning Outcomes</vt:lpstr>
      <vt:lpstr>United Nations Agenda 2030 &amp; SDG 7</vt:lpstr>
      <vt:lpstr>Energy and Sustainable Development</vt:lpstr>
      <vt:lpstr>Global Electricity Access</vt:lpstr>
      <vt:lpstr>The “last mile”</vt:lpstr>
      <vt:lpstr>Rural Electrification</vt:lpstr>
      <vt:lpstr>Off-grid Renewable Energy Solutions</vt:lpstr>
      <vt:lpstr>Energy Access Metrics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60</cp:revision>
  <dcterms:created xsi:type="dcterms:W3CDTF">2021-01-28T08:37:55Z</dcterms:created>
  <dcterms:modified xsi:type="dcterms:W3CDTF">2025-02-03T09:33:56Z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