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35"/>
  </p:notesMasterIdLst>
  <p:sldIdLst>
    <p:sldId id="256" r:id="rId5"/>
    <p:sldId id="1784" r:id="rId6"/>
    <p:sldId id="1859" r:id="rId7"/>
    <p:sldId id="1860" r:id="rId8"/>
    <p:sldId id="1868" r:id="rId9"/>
    <p:sldId id="1869" r:id="rId10"/>
    <p:sldId id="1870" r:id="rId11"/>
    <p:sldId id="1871" r:id="rId12"/>
    <p:sldId id="1872" r:id="rId13"/>
    <p:sldId id="1873" r:id="rId14"/>
    <p:sldId id="1875" r:id="rId15"/>
    <p:sldId id="1880" r:id="rId16"/>
    <p:sldId id="1882" r:id="rId17"/>
    <p:sldId id="1883" r:id="rId18"/>
    <p:sldId id="1881" r:id="rId19"/>
    <p:sldId id="1886" r:id="rId20"/>
    <p:sldId id="1887" r:id="rId21"/>
    <p:sldId id="1888" r:id="rId22"/>
    <p:sldId id="1890" r:id="rId23"/>
    <p:sldId id="1891" r:id="rId24"/>
    <p:sldId id="1892" r:id="rId25"/>
    <p:sldId id="1893" r:id="rId26"/>
    <p:sldId id="1894" r:id="rId27"/>
    <p:sldId id="1895" r:id="rId28"/>
    <p:sldId id="1896" r:id="rId29"/>
    <p:sldId id="1897" r:id="rId30"/>
    <p:sldId id="1898" r:id="rId31"/>
    <p:sldId id="1899" r:id="rId32"/>
    <p:sldId id="1900" r:id="rId33"/>
    <p:sldId id="1901" r:id="rId34"/>
  </p:sldIdLst>
  <p:sldSz cx="12192000" cy="6858000"/>
  <p:notesSz cx="6858000" cy="9144000"/>
  <p:embeddedFontLst>
    <p:embeddedFont>
      <p:font typeface="Rubik" panose="02000604000000020004" pitchFamily="2" charset="-79"/>
      <p:regular r:id="rId36"/>
      <p:bold r:id="rId37"/>
      <p:italic r:id="rId38"/>
      <p:boldItalic r:id="rId39"/>
    </p:embeddedFont>
    <p:embeddedFont>
      <p:font typeface="Trebuchet MS" panose="020B0703020202090204" pitchFamily="34" charset="0"/>
      <p:regular r:id="rId40"/>
      <p:bold r:id="rId41"/>
      <p:italic r:id="rId42"/>
      <p:boldItalic r:id="rId43"/>
    </p:embeddedFont>
    <p:embeddedFont>
      <p:font typeface="Verdana" panose="020B0604030504040204" pitchFamily="34" charset="0"/>
      <p:regular r:id="rId44"/>
      <p:bold r:id="rId45"/>
      <p:italic r:id="rId46"/>
      <p:boldItalic r:id="rId4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108" roundtripDataSignature="AMtx7mh27SvOscsy8giEqMa1YrFoBeFR/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2182B"/>
    <a:srgbClr val="3EBFD6"/>
    <a:srgbClr val="47AACD"/>
    <a:srgbClr val="F6EDBD"/>
    <a:srgbClr val="FDDBC7"/>
    <a:srgbClr val="FFFFFF"/>
    <a:srgbClr val="F4A582"/>
    <a:srgbClr val="D6604D"/>
    <a:srgbClr val="FDD49E"/>
    <a:srgbClr val="FC8D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10B523D2-286A-460D-BDEE-533E220F520A}">
  <a:tblStyle styleId="{10B523D2-286A-460D-BDEE-533E220F520A}" styleName="Table_0">
    <a:wholeTbl>
      <a:tcTxStyle b="off" i="off">
        <a:font>
          <a:latin typeface="Calibri"/>
          <a:ea typeface="Calibri"/>
          <a:cs typeface="Calibri"/>
        </a:font>
        <a:schemeClr val="dk1"/>
      </a:tcTxStyle>
      <a:tcStyle>
        <a:tcBdr>
          <a:left>
            <a:ln w="12700" cap="flat" cmpd="sng">
              <a:solidFill>
                <a:schemeClr val="dk1"/>
              </a:solidFill>
              <a:prstDash val="solid"/>
              <a:round/>
              <a:headEnd type="none" w="sm" len="sm"/>
              <a:tailEnd type="none" w="sm" len="sm"/>
            </a:ln>
          </a:left>
          <a:right>
            <a:ln w="12700" cap="flat" cmpd="sng">
              <a:solidFill>
                <a:schemeClr val="dk1"/>
              </a:solidFill>
              <a:prstDash val="solid"/>
              <a:round/>
              <a:headEnd type="none" w="sm" len="sm"/>
              <a:tailEnd type="none" w="sm" len="sm"/>
            </a:ln>
          </a:right>
          <a:top>
            <a:ln w="12700" cap="flat" cmpd="sng">
              <a:solidFill>
                <a:schemeClr val="dk1"/>
              </a:solidFill>
              <a:prstDash val="solid"/>
              <a:round/>
              <a:headEnd type="none" w="sm" len="sm"/>
              <a:tailEnd type="none" w="sm" len="sm"/>
            </a:ln>
          </a:top>
          <a:bottom>
            <a:ln w="12700" cap="flat" cmpd="sng">
              <a:solidFill>
                <a:schemeClr val="dk1"/>
              </a:solidFill>
              <a:prstDash val="solid"/>
              <a:round/>
              <a:headEnd type="none" w="sm" len="sm"/>
              <a:tailEnd type="none" w="sm" len="sm"/>
            </a:ln>
          </a:bottom>
          <a:insideH>
            <a:ln w="12700" cap="flat" cmpd="sng">
              <a:solidFill>
                <a:schemeClr val="dk1"/>
              </a:solidFill>
              <a:prstDash val="solid"/>
              <a:round/>
              <a:headEnd type="none" w="sm" len="sm"/>
              <a:tailEnd type="none" w="sm" len="sm"/>
            </a:ln>
          </a:insideH>
          <a:insideV>
            <a:ln w="12700" cap="flat" cmpd="sng">
              <a:solidFill>
                <a:schemeClr val="dk1"/>
              </a:solidFill>
              <a:prstDash val="solid"/>
              <a:round/>
              <a:headEnd type="none" w="sm" len="sm"/>
              <a:tailEnd type="none" w="sm" len="sm"/>
            </a:ln>
          </a:insideV>
        </a:tcBdr>
        <a:fill>
          <a:solidFill>
            <a:srgbClr val="FFFFFF">
              <a:alpha val="0"/>
            </a:srgbClr>
          </a:solidFill>
        </a:fill>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87947" autoAdjust="0"/>
  </p:normalViewPr>
  <p:slideViewPr>
    <p:cSldViewPr snapToGrid="0">
      <p:cViewPr varScale="1">
        <p:scale>
          <a:sx n="79" d="100"/>
          <a:sy n="79" d="100"/>
        </p:scale>
        <p:origin x="840" y="1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font" Target="fonts/font4.fntdata"/><Relationship Id="rId109" Type="http://schemas.openxmlformats.org/officeDocument/2006/relationships/presProps" Target="presProps.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font" Target="fonts/font7.fntdata"/><Relationship Id="rId47" Type="http://schemas.openxmlformats.org/officeDocument/2006/relationships/font" Target="fonts/font12.fntdata"/><Relationship Id="rId112"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font" Target="fonts/font2.fntdata"/><Relationship Id="rId40" Type="http://schemas.openxmlformats.org/officeDocument/2006/relationships/font" Target="fonts/font5.fntdata"/><Relationship Id="rId45" Type="http://schemas.openxmlformats.org/officeDocument/2006/relationships/font" Target="fonts/font10.fntdata"/><Relationship Id="rId11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font" Target="fonts/font1.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font" Target="fonts/font9.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notesMaster" Target="notesMasters/notesMaster1.xml"/><Relationship Id="rId43" Type="http://schemas.openxmlformats.org/officeDocument/2006/relationships/font" Target="fonts/font8.fntdata"/><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font" Target="fonts/font3.fntdata"/><Relationship Id="rId46" Type="http://schemas.openxmlformats.org/officeDocument/2006/relationships/font" Target="fonts/font11.fntdata"/><Relationship Id="rId108" Type="http://customschemas.google.com/relationships/presentationmetadata" Target="metadata"/><Relationship Id="rId20" Type="http://schemas.openxmlformats.org/officeDocument/2006/relationships/slide" Target="slides/slide16.xml"/><Relationship Id="rId41" Type="http://schemas.openxmlformats.org/officeDocument/2006/relationships/font" Target="fonts/font6.fntdata"/><Relationship Id="rId11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0" name="Google Shape;120;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3</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9308232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4</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0662122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5</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6580124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6</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6563999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https://www.eib.org/attachments/press/eib-ogs-finance-report-14062021.pdf</a:t>
            </a:r>
          </a:p>
          <a:p>
            <a:r>
              <a:rPr lang="fr-FR" dirty="0"/>
              <a:t>https://africa-energy-portal.org/sites/default/files/2020-10/global_off_grid_solar_market_report_h1_2020.pdf</a:t>
            </a:r>
          </a:p>
          <a:p>
            <a:r>
              <a:rPr lang="fr-FR" dirty="0"/>
              <a:t>https://beyondthegrid.africa/news/solar-powered-off-grid-energy-solutions-in-uganda-supporting-development-in-rural-communities/</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7</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434650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https://www.eib.org/attachments/press/eib-ogs-finance-report-14062021.pdf</a:t>
            </a:r>
          </a:p>
          <a:p>
            <a:r>
              <a:rPr lang="fr-FR" dirty="0"/>
              <a:t>https://africa-energy-portal.org/sites/default/files/2020-10/global_off_grid_solar_market_report_h1_2020.pdf</a:t>
            </a:r>
          </a:p>
          <a:p>
            <a:r>
              <a:rPr lang="fr-FR" dirty="0"/>
              <a:t>https://beyondthegrid.africa/news/solar-powered-off-grid-energy-solutions-in-uganda-supporting-development-in-rural-communities/</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8</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3821693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https://www.eib.org/attachments/press/eib-ogs-finance-report-14062021.pdf</a:t>
            </a:r>
          </a:p>
          <a:p>
            <a:r>
              <a:rPr lang="fr-FR" dirty="0"/>
              <a:t>https://africa-energy-portal.org/sites/default/files/2020-10/global_off_grid_solar_market_report_h1_2020.pdf</a:t>
            </a:r>
          </a:p>
          <a:p>
            <a:r>
              <a:rPr lang="fr-FR" dirty="0"/>
              <a:t>https://beyondthegrid.africa/news/solar-powered-off-grid-energy-solutions-in-uganda-supporting-development-in-rural-communities/</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9</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6850989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10</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1000197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11</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1458312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12</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0770650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13</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1922167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14</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03747258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15</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03988969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16</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5544016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17</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6714396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18</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141767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rgbClr val="000000"/>
                </a:solidFill>
                <a:effectLst/>
                <a:latin typeface="plusjakartasans"/>
              </a:rPr>
              <a:t>Photo by </a:t>
            </a:r>
            <a:r>
              <a:rPr lang="en-US" b="0" i="0" dirty="0" err="1">
                <a:solidFill>
                  <a:srgbClr val="000000"/>
                </a:solidFill>
                <a:effectLst/>
                <a:latin typeface="plusjakartasans"/>
              </a:rPr>
              <a:t>Emris</a:t>
            </a:r>
            <a:r>
              <a:rPr lang="en-US" b="0" i="0" dirty="0">
                <a:solidFill>
                  <a:srgbClr val="000000"/>
                </a:solidFill>
                <a:effectLst/>
                <a:latin typeface="plusjakartasans"/>
              </a:rPr>
              <a:t> Joseph: https://www.pexels.com/photo/a-woman-wearing-a-striped-sweatshirt-7670388/</a:t>
            </a:r>
          </a:p>
          <a:p>
            <a:r>
              <a:rPr lang="en-US" b="0" i="0" dirty="0">
                <a:solidFill>
                  <a:srgbClr val="000000"/>
                </a:solidFill>
                <a:effectLst/>
                <a:latin typeface="plusjakartasans"/>
              </a:rPr>
              <a:t>Photo by </a:t>
            </a:r>
            <a:r>
              <a:rPr lang="en-US" b="0" i="0" dirty="0" err="1">
                <a:solidFill>
                  <a:srgbClr val="000000"/>
                </a:solidFill>
                <a:effectLst/>
                <a:latin typeface="plusjakartasans"/>
              </a:rPr>
              <a:t>Dennis_icap</a:t>
            </a:r>
            <a:r>
              <a:rPr lang="en-US" b="0" i="0" dirty="0">
                <a:solidFill>
                  <a:srgbClr val="000000"/>
                </a:solidFill>
                <a:effectLst/>
                <a:latin typeface="plusjakartasans"/>
              </a:rPr>
              <a:t> from </a:t>
            </a:r>
            <a:r>
              <a:rPr lang="en-US" b="0" i="0" dirty="0" err="1">
                <a:solidFill>
                  <a:srgbClr val="000000"/>
                </a:solidFill>
                <a:effectLst/>
                <a:latin typeface="plusjakartasans"/>
              </a:rPr>
              <a:t>Pexels</a:t>
            </a:r>
            <a:r>
              <a:rPr lang="en-US" b="0" i="0" dirty="0">
                <a:solidFill>
                  <a:srgbClr val="000000"/>
                </a:solidFill>
                <a:effectLst/>
                <a:latin typeface="plusjakartasans"/>
              </a:rPr>
              <a:t>: https://www.pexels.com/photo/a-grayscale-portrait-of-a-man-10077872/</a:t>
            </a:r>
          </a:p>
          <a:p>
            <a:r>
              <a:rPr lang="en-US" b="0" i="0" dirty="0">
                <a:solidFill>
                  <a:srgbClr val="000000"/>
                </a:solidFill>
                <a:effectLst/>
                <a:latin typeface="plusjakartasans"/>
              </a:rPr>
              <a:t>Photo by Built By King: https://www.pexels.com/photo/boy-in-red-t-shirt-carrying-plant-branches-on-head-11199063/</a:t>
            </a:r>
          </a:p>
          <a:p>
            <a:r>
              <a:rPr lang="pl-PL" b="0" i="0" dirty="0">
                <a:solidFill>
                  <a:srgbClr val="000000"/>
                </a:solidFill>
                <a:effectLst/>
                <a:latin typeface="plusjakartasans"/>
              </a:rPr>
              <a:t>Photo by Dokun Ayano : https://www.pexels.com/photo/nigerian-woman-in-peaceful-protest-with-drink-28453665/</a:t>
            </a:r>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19</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9936492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20</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98947010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21</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63499969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https://www.flickr.com/photos/meaact/19948521545</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22</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62640504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https://www.flickr.com/photos/meaact/19948521545</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23</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48199425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https://www.flickr.com/photos/meaact/19948521545</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24</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53937937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https://www.flickr.com/photos/meaact/19948521545</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25</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64832440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Source : User </a:t>
            </a:r>
            <a:r>
              <a:rPr lang="fr-FR" dirty="0" err="1"/>
              <a:t>research</a:t>
            </a:r>
            <a:r>
              <a:rPr lang="fr-FR" dirty="0"/>
              <a:t> interview guide, </a:t>
            </a:r>
            <a:r>
              <a:rPr lang="fr-FR" dirty="0" err="1"/>
              <a:t>Board</a:t>
            </a:r>
            <a:r>
              <a:rPr lang="fr-FR" dirty="0"/>
              <a:t> of Innovation</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26</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4077421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Source : User </a:t>
            </a:r>
            <a:r>
              <a:rPr lang="fr-FR" dirty="0" err="1"/>
              <a:t>research</a:t>
            </a:r>
            <a:r>
              <a:rPr lang="fr-FR" dirty="0"/>
              <a:t> interview guide, </a:t>
            </a:r>
            <a:r>
              <a:rPr lang="fr-FR" dirty="0" err="1"/>
              <a:t>Board</a:t>
            </a:r>
            <a:r>
              <a:rPr lang="fr-FR" dirty="0"/>
              <a:t> of Innovation</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27</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87051639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Source : User </a:t>
            </a:r>
            <a:r>
              <a:rPr lang="fr-FR" dirty="0" err="1"/>
              <a:t>research</a:t>
            </a:r>
            <a:r>
              <a:rPr lang="fr-FR" dirty="0"/>
              <a:t> interview guide, </a:t>
            </a:r>
            <a:r>
              <a:rPr lang="fr-FR" dirty="0" err="1"/>
              <a:t>Board</a:t>
            </a:r>
            <a:r>
              <a:rPr lang="fr-FR" dirty="0"/>
              <a:t> of Innovation</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28</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89689293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Source : User </a:t>
            </a:r>
            <a:r>
              <a:rPr lang="fr-FR" dirty="0" err="1"/>
              <a:t>research</a:t>
            </a:r>
            <a:r>
              <a:rPr lang="fr-FR" dirty="0"/>
              <a:t> interview guide, </a:t>
            </a:r>
            <a:r>
              <a:rPr lang="fr-FR" dirty="0" err="1"/>
              <a:t>Board</a:t>
            </a:r>
            <a:r>
              <a:rPr lang="fr-FR" dirty="0"/>
              <a:t> of Innovation</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29</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55127949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Source : User </a:t>
            </a:r>
            <a:r>
              <a:rPr lang="fr-FR" dirty="0" err="1"/>
              <a:t>research</a:t>
            </a:r>
            <a:r>
              <a:rPr lang="fr-FR" dirty="0"/>
              <a:t> interview guide, </a:t>
            </a:r>
            <a:r>
              <a:rPr lang="fr-FR" dirty="0" err="1"/>
              <a:t>Board</a:t>
            </a:r>
            <a:r>
              <a:rPr lang="fr-FR" dirty="0"/>
              <a:t> of Innovation</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30</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01744478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Diapositive de titre" type="title">
  <p:cSld name="TITLE">
    <p:spTree>
      <p:nvGrpSpPr>
        <p:cNvPr id="1" name="Shape 15"/>
        <p:cNvGrpSpPr/>
        <p:nvPr/>
      </p:nvGrpSpPr>
      <p:grpSpPr>
        <a:xfrm>
          <a:off x="0" y="0"/>
          <a:ext cx="0" cy="0"/>
          <a:chOff x="0" y="0"/>
          <a:chExt cx="0" cy="0"/>
        </a:xfrm>
      </p:grpSpPr>
      <p:sp>
        <p:nvSpPr>
          <p:cNvPr id="16" name="Google Shape;16;p7"/>
          <p:cNvSpPr/>
          <p:nvPr/>
        </p:nvSpPr>
        <p:spPr>
          <a:xfrm>
            <a:off x="1503534" y="-733938"/>
            <a:ext cx="5861304" cy="8120159"/>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7" name="Google Shape;17;p7"/>
          <p:cNvSpPr/>
          <p:nvPr/>
        </p:nvSpPr>
        <p:spPr>
          <a:xfrm>
            <a:off x="10849226" y="-28260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8" name="Google Shape;18;p7"/>
          <p:cNvSpPr/>
          <p:nvPr/>
        </p:nvSpPr>
        <p:spPr>
          <a:xfrm>
            <a:off x="0" y="-733939"/>
            <a:ext cx="7180643" cy="8120160"/>
          </a:xfrm>
          <a:custGeom>
            <a:avLst/>
            <a:gdLst/>
            <a:ahLst/>
            <a:cxnLst/>
            <a:rect l="l" t="t" r="r" b="b"/>
            <a:pathLst>
              <a:path w="7180643" h="8120160" extrusionOk="0">
                <a:moveTo>
                  <a:pt x="4249991" y="0"/>
                </a:moveTo>
                <a:cubicBezTo>
                  <a:pt x="5868545" y="0"/>
                  <a:pt x="7180643" y="1817760"/>
                  <a:pt x="7180643" y="4060080"/>
                </a:cubicBezTo>
                <a:cubicBezTo>
                  <a:pt x="7180643" y="6302400"/>
                  <a:pt x="5868545" y="8120160"/>
                  <a:pt x="4249991" y="8120160"/>
                </a:cubicBezTo>
                <a:cubicBezTo>
                  <a:pt x="3744193" y="8120160"/>
                  <a:pt x="3268322" y="7942645"/>
                  <a:pt x="2853069" y="7630131"/>
                </a:cubicBezTo>
                <a:lnTo>
                  <a:pt x="2807689" y="7591937"/>
                </a:lnTo>
                <a:lnTo>
                  <a:pt x="0" y="7591937"/>
                </a:lnTo>
                <a:lnTo>
                  <a:pt x="0" y="733937"/>
                </a:lnTo>
                <a:lnTo>
                  <a:pt x="2572305" y="733937"/>
                </a:lnTo>
                <a:lnTo>
                  <a:pt x="2611436" y="693398"/>
                </a:lnTo>
                <a:cubicBezTo>
                  <a:pt x="3079171" y="255623"/>
                  <a:pt x="3643033" y="0"/>
                  <a:pt x="4249991" y="0"/>
                </a:cubicBezTo>
                <a:close/>
              </a:path>
            </a:pathLst>
          </a:cu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9" name="Google Shape;19;p7"/>
          <p:cNvPicPr preferRelativeResize="0"/>
          <p:nvPr/>
        </p:nvPicPr>
        <p:blipFill rotWithShape="1">
          <a:blip r:embed="rId2">
            <a:alphaModFix/>
          </a:blip>
          <a:srcRect/>
          <a:stretch/>
        </p:blipFill>
        <p:spPr>
          <a:xfrm>
            <a:off x="6789797" y="6298872"/>
            <a:ext cx="567812" cy="386112"/>
          </a:xfrm>
          <a:prstGeom prst="rect">
            <a:avLst/>
          </a:prstGeom>
          <a:noFill/>
          <a:ln>
            <a:noFill/>
          </a:ln>
        </p:spPr>
      </p:pic>
      <p:grpSp>
        <p:nvGrpSpPr>
          <p:cNvPr id="20" name="Google Shape;20;p7"/>
          <p:cNvGrpSpPr/>
          <p:nvPr/>
        </p:nvGrpSpPr>
        <p:grpSpPr>
          <a:xfrm>
            <a:off x="8185984" y="2103764"/>
            <a:ext cx="3189822" cy="2444753"/>
            <a:chOff x="8029477" y="2105554"/>
            <a:chExt cx="3189822" cy="2444753"/>
          </a:xfrm>
        </p:grpSpPr>
        <p:pic>
          <p:nvPicPr>
            <p:cNvPr id="21" name="Google Shape;21;p7"/>
            <p:cNvPicPr preferRelativeResize="0"/>
            <p:nvPr/>
          </p:nvPicPr>
          <p:blipFill rotWithShape="1">
            <a:blip r:embed="rId3">
              <a:alphaModFix/>
            </a:blip>
            <a:srcRect/>
            <a:stretch/>
          </p:blipFill>
          <p:spPr>
            <a:xfrm>
              <a:off x="8029478" y="2105554"/>
              <a:ext cx="3189821" cy="1967748"/>
            </a:xfrm>
            <a:prstGeom prst="rect">
              <a:avLst/>
            </a:prstGeom>
            <a:noFill/>
            <a:ln>
              <a:noFill/>
            </a:ln>
          </p:spPr>
        </p:pic>
        <p:pic>
          <p:nvPicPr>
            <p:cNvPr id="22" name="Google Shape;22;p7"/>
            <p:cNvPicPr preferRelativeResize="0"/>
            <p:nvPr/>
          </p:nvPicPr>
          <p:blipFill rotWithShape="1">
            <a:blip r:embed="rId4">
              <a:alphaModFix/>
            </a:blip>
            <a:srcRect l="34551" t="56660" r="764" b="12241"/>
            <a:stretch/>
          </p:blipFill>
          <p:spPr>
            <a:xfrm>
              <a:off x="8029477" y="4233099"/>
              <a:ext cx="3189822" cy="317208"/>
            </a:xfrm>
            <a:prstGeom prst="rect">
              <a:avLst/>
            </a:prstGeom>
            <a:noFill/>
            <a:ln>
              <a:noFill/>
            </a:ln>
          </p:spPr>
        </p:pic>
      </p:grpSp>
      <p:sp>
        <p:nvSpPr>
          <p:cNvPr id="23" name="Google Shape;23;p7"/>
          <p:cNvSpPr/>
          <p:nvPr/>
        </p:nvSpPr>
        <p:spPr>
          <a:xfrm>
            <a:off x="7364838" y="6279822"/>
            <a:ext cx="4603224" cy="43088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it-IT" sz="1100" b="0" i="0" u="none" strike="noStrike" cap="none">
                <a:solidFill>
                  <a:srgbClr val="595959"/>
                </a:solidFill>
                <a:latin typeface="Rubik"/>
                <a:ea typeface="Rubik"/>
                <a:cs typeface="Rubik"/>
                <a:sym typeface="Rubik"/>
              </a:rPr>
              <a:t>The LEAP-RE project has received funding from the European Union’s Horizon 2020 Research and Innovation Program under Grant Agreement 963530.</a:t>
            </a:r>
            <a:endParaRPr sz="1100" b="0" i="0" u="none" strike="noStrike" cap="none">
              <a:solidFill>
                <a:srgbClr val="595959"/>
              </a:solidFill>
              <a:latin typeface="Calibri"/>
              <a:ea typeface="Calibri"/>
              <a:cs typeface="Calibri"/>
              <a:sym typeface="Calibri"/>
            </a:endParaRPr>
          </a:p>
        </p:txBody>
      </p:sp>
      <p:sp>
        <p:nvSpPr>
          <p:cNvPr id="24" name="Google Shape;24;p7"/>
          <p:cNvSpPr/>
          <p:nvPr/>
        </p:nvSpPr>
        <p:spPr>
          <a:xfrm>
            <a:off x="10990556" y="-276566"/>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5" name="Google Shape;25;p7"/>
          <p:cNvSpPr txBox="1">
            <a:spLocks noGrp="1"/>
          </p:cNvSpPr>
          <p:nvPr>
            <p:ph type="ctrTitle"/>
          </p:nvPr>
        </p:nvSpPr>
        <p:spPr>
          <a:xfrm>
            <a:off x="506863" y="1071678"/>
            <a:ext cx="5655627" cy="1658322"/>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4800"/>
              <a:buFont typeface="Verdana"/>
              <a:buNone/>
              <a:defRPr sz="4800" b="1" cap="none">
                <a:solidFill>
                  <a:schemeClr val="lt1"/>
                </a:solidFill>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7"/>
          <p:cNvSpPr txBox="1">
            <a:spLocks noGrp="1"/>
          </p:cNvSpPr>
          <p:nvPr>
            <p:ph type="subTitle" idx="1"/>
          </p:nvPr>
        </p:nvSpPr>
        <p:spPr>
          <a:xfrm>
            <a:off x="1377193" y="3562032"/>
            <a:ext cx="3274706" cy="2224290"/>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SzPts val="3000"/>
              <a:buNone/>
              <a:defRPr sz="3000">
                <a:solidFill>
                  <a:schemeClr val="lt1"/>
                </a:solidFill>
                <a:latin typeface="Verdana"/>
                <a:ea typeface="Verdana"/>
                <a:cs typeface="Verdana"/>
                <a:sym typeface="Verdana"/>
              </a:defRPr>
            </a:lvl1pPr>
            <a:lvl2pPr lvl="1" algn="ctr">
              <a:lnSpc>
                <a:spcPct val="90000"/>
              </a:lnSpc>
              <a:spcBef>
                <a:spcPts val="500"/>
              </a:spcBef>
              <a:spcAft>
                <a:spcPts val="0"/>
              </a:spcAft>
              <a:buSzPts val="2000"/>
              <a:buNone/>
              <a:defRPr sz="2000"/>
            </a:lvl2pPr>
            <a:lvl3pPr lvl="2" algn="ctr">
              <a:lnSpc>
                <a:spcPct val="90000"/>
              </a:lnSpc>
              <a:spcBef>
                <a:spcPts val="500"/>
              </a:spcBef>
              <a:spcAft>
                <a:spcPts val="0"/>
              </a:spcAft>
              <a:buSzPts val="1800"/>
              <a:buNone/>
              <a:defRPr sz="1800"/>
            </a:lvl3pPr>
            <a:lvl4pPr lvl="3" algn="ctr">
              <a:lnSpc>
                <a:spcPct val="90000"/>
              </a:lnSpc>
              <a:spcBef>
                <a:spcPts val="500"/>
              </a:spcBef>
              <a:spcAft>
                <a:spcPts val="0"/>
              </a:spcAft>
              <a:buSzPts val="1600"/>
              <a:buNone/>
              <a:defRPr sz="1600"/>
            </a:lvl4pPr>
            <a:lvl5pPr lvl="4" algn="ctr">
              <a:lnSpc>
                <a:spcPct val="90000"/>
              </a:lnSpc>
              <a:spcBef>
                <a:spcPts val="500"/>
              </a:spcBef>
              <a:spcAft>
                <a:spcPts val="0"/>
              </a:spcAft>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re et contenu" type="obj">
  <p:cSld name="OBJECT">
    <p:spTree>
      <p:nvGrpSpPr>
        <p:cNvPr id="1" name="Shape 27"/>
        <p:cNvGrpSpPr/>
        <p:nvPr/>
      </p:nvGrpSpPr>
      <p:grpSpPr>
        <a:xfrm>
          <a:off x="0" y="0"/>
          <a:ext cx="0" cy="0"/>
          <a:chOff x="0" y="0"/>
          <a:chExt cx="0" cy="0"/>
        </a:xfrm>
      </p:grpSpPr>
      <p:sp>
        <p:nvSpPr>
          <p:cNvPr id="28" name="Google Shape;28;p8"/>
          <p:cNvSpPr txBox="1">
            <a:spLocks noGrp="1"/>
          </p:cNvSpPr>
          <p:nvPr>
            <p:ph type="body" idx="1"/>
          </p:nvPr>
        </p:nvSpPr>
        <p:spPr>
          <a:xfrm>
            <a:off x="823570" y="1486664"/>
            <a:ext cx="10326783" cy="435133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9" name="Google Shape;29;p8"/>
          <p:cNvSpPr/>
          <p:nvPr/>
        </p:nvSpPr>
        <p:spPr>
          <a:xfrm>
            <a:off x="0" y="342083"/>
            <a:ext cx="10652227" cy="716132"/>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30" name="Google Shape;30;p8"/>
          <p:cNvPicPr preferRelativeResize="0"/>
          <p:nvPr/>
        </p:nvPicPr>
        <p:blipFill rotWithShape="1">
          <a:blip r:embed="rId2">
            <a:alphaModFix/>
          </a:blip>
          <a:srcRect/>
          <a:stretch/>
        </p:blipFill>
        <p:spPr>
          <a:xfrm>
            <a:off x="10833631" y="388289"/>
            <a:ext cx="1011079" cy="623718"/>
          </a:xfrm>
          <a:prstGeom prst="rect">
            <a:avLst/>
          </a:prstGeom>
          <a:noFill/>
          <a:ln>
            <a:noFill/>
          </a:ln>
        </p:spPr>
      </p:pic>
      <p:sp>
        <p:nvSpPr>
          <p:cNvPr id="31" name="Google Shape;31;p8"/>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2" name="Google Shape;32;p8"/>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3" name="Google Shape;33;p8"/>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4" name="Google Shape;34;p8"/>
          <p:cNvSpPr/>
          <p:nvPr/>
        </p:nvSpPr>
        <p:spPr>
          <a:xfrm rot="447595">
            <a:off x="-266749" y="-464584"/>
            <a:ext cx="1098095" cy="1098095"/>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5" name="Google Shape;35;p8"/>
          <p:cNvSpPr/>
          <p:nvPr/>
        </p:nvSpPr>
        <p:spPr>
          <a:xfrm>
            <a:off x="-738969" y="-514042"/>
            <a:ext cx="1489968" cy="1489968"/>
          </a:xfrm>
          <a:prstGeom prst="ellipse">
            <a:avLst/>
          </a:prstGeom>
          <a:noFill/>
          <a:ln w="571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6" name="Google Shape;36;p8"/>
          <p:cNvSpPr txBox="1">
            <a:spLocks noGrp="1"/>
          </p:cNvSpPr>
          <p:nvPr>
            <p:ph type="title"/>
          </p:nvPr>
        </p:nvSpPr>
        <p:spPr>
          <a:xfrm>
            <a:off x="838200" y="453905"/>
            <a:ext cx="9672961" cy="51441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2800"/>
              <a:buFont typeface="Verdana"/>
              <a:buNone/>
              <a:defRPr sz="2800" b="1">
                <a:solidFill>
                  <a:schemeClr val="lt1"/>
                </a:solidFill>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 name="Google Shape;37;p8"/>
          <p:cNvSpPr txBox="1">
            <a:spLocks noGrp="1"/>
          </p:cNvSpPr>
          <p:nvPr>
            <p:ph type="sldNum" idx="12"/>
          </p:nvPr>
        </p:nvSpPr>
        <p:spPr>
          <a:xfrm>
            <a:off x="11436872" y="6104586"/>
            <a:ext cx="52016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1_Titre de section" type="secHead">
  <p:cSld name="SECTION_HEADER">
    <p:spTree>
      <p:nvGrpSpPr>
        <p:cNvPr id="1" name="Shape 38"/>
        <p:cNvGrpSpPr/>
        <p:nvPr/>
      </p:nvGrpSpPr>
      <p:grpSpPr>
        <a:xfrm>
          <a:off x="0" y="0"/>
          <a:ext cx="0" cy="0"/>
          <a:chOff x="0" y="0"/>
          <a:chExt cx="0" cy="0"/>
        </a:xfrm>
      </p:grpSpPr>
      <p:sp>
        <p:nvSpPr>
          <p:cNvPr id="39" name="Google Shape;39;p9"/>
          <p:cNvSpPr/>
          <p:nvPr/>
        </p:nvSpPr>
        <p:spPr>
          <a:xfrm>
            <a:off x="0" y="0"/>
            <a:ext cx="8593584" cy="6858000"/>
          </a:xfrm>
          <a:prstGeom prst="rect">
            <a:avLst/>
          </a:pr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40" name="Google Shape;40;p9"/>
          <p:cNvPicPr preferRelativeResize="0"/>
          <p:nvPr/>
        </p:nvPicPr>
        <p:blipFill rotWithShape="1">
          <a:blip r:embed="rId2">
            <a:alphaModFix/>
          </a:blip>
          <a:srcRect/>
          <a:stretch/>
        </p:blipFill>
        <p:spPr>
          <a:xfrm>
            <a:off x="10218783" y="330228"/>
            <a:ext cx="1732586" cy="1068804"/>
          </a:xfrm>
          <a:prstGeom prst="rect">
            <a:avLst/>
          </a:prstGeom>
          <a:noFill/>
          <a:ln>
            <a:noFill/>
          </a:ln>
        </p:spPr>
      </p:pic>
      <p:sp>
        <p:nvSpPr>
          <p:cNvPr id="41" name="Google Shape;41;p9"/>
          <p:cNvSpPr/>
          <p:nvPr/>
        </p:nvSpPr>
        <p:spPr>
          <a:xfrm>
            <a:off x="-495475" y="-506591"/>
            <a:ext cx="1489968" cy="1489968"/>
          </a:xfrm>
          <a:prstGeom prst="ellipse">
            <a:avLst/>
          </a:prstGeom>
          <a:noFill/>
          <a:ln w="571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2" name="Google Shape;42;p9"/>
          <p:cNvSpPr/>
          <p:nvPr/>
        </p:nvSpPr>
        <p:spPr>
          <a:xfrm>
            <a:off x="-218785" y="-213064"/>
            <a:ext cx="1346250" cy="1357720"/>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3" name="Google Shape;43;p9"/>
          <p:cNvSpPr/>
          <p:nvPr/>
        </p:nvSpPr>
        <p:spPr>
          <a:xfrm rot="10800000" flipH="1">
            <a:off x="8593584" y="6675120"/>
            <a:ext cx="2432556" cy="48616"/>
          </a:xfrm>
          <a:prstGeom prst="rect">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4" name="Google Shape;44;p9"/>
          <p:cNvSpPr/>
          <p:nvPr/>
        </p:nvSpPr>
        <p:spPr>
          <a:xfrm>
            <a:off x="11085076" y="5715861"/>
            <a:ext cx="1349504" cy="1349504"/>
          </a:xfrm>
          <a:prstGeom prst="ellipse">
            <a:avLst/>
          </a:pr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5" name="Google Shape;45;p9"/>
          <p:cNvSpPr/>
          <p:nvPr/>
        </p:nvSpPr>
        <p:spPr>
          <a:xfrm rot="447595">
            <a:off x="10956967" y="560331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6" name="Google Shape;46;p9"/>
          <p:cNvSpPr txBox="1">
            <a:spLocks noGrp="1"/>
          </p:cNvSpPr>
          <p:nvPr>
            <p:ph type="title"/>
          </p:nvPr>
        </p:nvSpPr>
        <p:spPr>
          <a:xfrm>
            <a:off x="2187020" y="1727994"/>
            <a:ext cx="4219544" cy="1133475"/>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3600"/>
              <a:buFont typeface="Verdana"/>
              <a:buNone/>
              <a:defRPr sz="3600" b="1" cap="none">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9"/>
          <p:cNvSpPr txBox="1">
            <a:spLocks noGrp="1"/>
          </p:cNvSpPr>
          <p:nvPr>
            <p:ph type="body" idx="1"/>
          </p:nvPr>
        </p:nvSpPr>
        <p:spPr>
          <a:xfrm>
            <a:off x="2479983" y="3437585"/>
            <a:ext cx="3633618" cy="701628"/>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SzPts val="2400"/>
              <a:buNone/>
              <a:defRPr sz="2400">
                <a:solidFill>
                  <a:schemeClr val="lt1"/>
                </a:solidFill>
                <a:latin typeface="Verdana"/>
                <a:ea typeface="Verdana"/>
                <a:cs typeface="Verdana"/>
                <a:sym typeface="Verdana"/>
              </a:defRPr>
            </a:lvl1pPr>
            <a:lvl2pPr marL="914400" lvl="1" indent="-228600" algn="l">
              <a:lnSpc>
                <a:spcPct val="90000"/>
              </a:lnSpc>
              <a:spcBef>
                <a:spcPts val="500"/>
              </a:spcBef>
              <a:spcAft>
                <a:spcPts val="0"/>
              </a:spcAft>
              <a:buSzPts val="2000"/>
              <a:buNone/>
              <a:defRPr sz="2000">
                <a:solidFill>
                  <a:srgbClr val="888888"/>
                </a:solidFill>
              </a:defRPr>
            </a:lvl2pPr>
            <a:lvl3pPr marL="1371600" lvl="2" indent="-228600" algn="l">
              <a:lnSpc>
                <a:spcPct val="90000"/>
              </a:lnSpc>
              <a:spcBef>
                <a:spcPts val="500"/>
              </a:spcBef>
              <a:spcAft>
                <a:spcPts val="0"/>
              </a:spcAft>
              <a:buSzPts val="1800"/>
              <a:buNone/>
              <a:defRPr sz="1800">
                <a:solidFill>
                  <a:srgbClr val="888888"/>
                </a:solidFill>
              </a:defRPr>
            </a:lvl3pPr>
            <a:lvl4pPr marL="1828800" lvl="3" indent="-228600" algn="l">
              <a:lnSpc>
                <a:spcPct val="90000"/>
              </a:lnSpc>
              <a:spcBef>
                <a:spcPts val="500"/>
              </a:spcBef>
              <a:spcAft>
                <a:spcPts val="0"/>
              </a:spcAft>
              <a:buSzPts val="1600"/>
              <a:buNone/>
              <a:defRPr sz="1600">
                <a:solidFill>
                  <a:srgbClr val="888888"/>
                </a:solidFill>
              </a:defRPr>
            </a:lvl4pPr>
            <a:lvl5pPr marL="2286000" lvl="4" indent="-228600" algn="l">
              <a:lnSpc>
                <a:spcPct val="90000"/>
              </a:lnSpc>
              <a:spcBef>
                <a:spcPts val="500"/>
              </a:spcBef>
              <a:spcAft>
                <a:spcPts val="0"/>
              </a:spcAft>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8" name="Google Shape;48;p9"/>
          <p:cNvSpPr txBox="1">
            <a:spLocks noGrp="1"/>
          </p:cNvSpPr>
          <p:nvPr>
            <p:ph type="sldNum" idx="12"/>
          </p:nvPr>
        </p:nvSpPr>
        <p:spPr>
          <a:xfrm>
            <a:off x="11348709" y="6025488"/>
            <a:ext cx="487251"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1_Disposition personnalisée">
  <p:cSld name="1_Disposition personnalisée">
    <p:spTree>
      <p:nvGrpSpPr>
        <p:cNvPr id="1" name="Shape 49"/>
        <p:cNvGrpSpPr/>
        <p:nvPr/>
      </p:nvGrpSpPr>
      <p:grpSpPr>
        <a:xfrm>
          <a:off x="0" y="0"/>
          <a:ext cx="0" cy="0"/>
          <a:chOff x="0" y="0"/>
          <a:chExt cx="0" cy="0"/>
        </a:xfrm>
      </p:grpSpPr>
      <p:sp>
        <p:nvSpPr>
          <p:cNvPr id="50" name="Google Shape;50;p10"/>
          <p:cNvSpPr txBox="1">
            <a:spLocks noGrp="1"/>
          </p:cNvSpPr>
          <p:nvPr>
            <p:ph type="title"/>
          </p:nvPr>
        </p:nvSpPr>
        <p:spPr>
          <a:xfrm>
            <a:off x="838200" y="807868"/>
            <a:ext cx="10515600" cy="78123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10"/>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2" name="Google Shape;52;p10"/>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3" name="Google Shape;53;p10"/>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54" name="Google Shape;54;p10"/>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55" name="Google Shape;55;p10"/>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6" name="Google Shape;56;p10"/>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7" name="Google Shape;57;p10"/>
          <p:cNvSpPr txBox="1">
            <a:spLocks noGrp="1"/>
          </p:cNvSpPr>
          <p:nvPr>
            <p:ph type="sldNum" idx="12"/>
          </p:nvPr>
        </p:nvSpPr>
        <p:spPr>
          <a:xfrm>
            <a:off x="11383605" y="6162447"/>
            <a:ext cx="52016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
        <p:nvSpPr>
          <p:cNvPr id="58" name="Google Shape;58;p10"/>
          <p:cNvSpPr txBox="1">
            <a:spLocks noGrp="1"/>
          </p:cNvSpPr>
          <p:nvPr>
            <p:ph type="body" idx="1"/>
          </p:nvPr>
        </p:nvSpPr>
        <p:spPr>
          <a:xfrm>
            <a:off x="838200" y="1705843"/>
            <a:ext cx="10515600" cy="4456604"/>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2_Disposition personnalisée">
  <p:cSld name="2_Disposition personnalisée">
    <p:spTree>
      <p:nvGrpSpPr>
        <p:cNvPr id="1" name="Shape 59"/>
        <p:cNvGrpSpPr/>
        <p:nvPr/>
      </p:nvGrpSpPr>
      <p:grpSpPr>
        <a:xfrm>
          <a:off x="0" y="0"/>
          <a:ext cx="0" cy="0"/>
          <a:chOff x="0" y="0"/>
          <a:chExt cx="0" cy="0"/>
        </a:xfrm>
      </p:grpSpPr>
      <p:sp>
        <p:nvSpPr>
          <p:cNvPr id="60" name="Google Shape;60;p11"/>
          <p:cNvSpPr txBox="1">
            <a:spLocks noGrp="1"/>
          </p:cNvSpPr>
          <p:nvPr>
            <p:ph type="title"/>
          </p:nvPr>
        </p:nvSpPr>
        <p:spPr>
          <a:xfrm>
            <a:off x="838200" y="994300"/>
            <a:ext cx="10515600" cy="78123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1" name="Google Shape;61;p11"/>
          <p:cNvSpPr txBox="1">
            <a:spLocks noGrp="1"/>
          </p:cNvSpPr>
          <p:nvPr>
            <p:ph type="body" idx="1"/>
          </p:nvPr>
        </p:nvSpPr>
        <p:spPr>
          <a:xfrm>
            <a:off x="838200" y="1892275"/>
            <a:ext cx="10515600" cy="4456604"/>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2" name="Google Shape;62;p11"/>
          <p:cNvSpPr/>
          <p:nvPr/>
        </p:nvSpPr>
        <p:spPr>
          <a:xfrm rot="447595">
            <a:off x="11640691" y="6223287"/>
            <a:ext cx="690955" cy="690955"/>
          </a:xfrm>
          <a:prstGeom prst="ellipse">
            <a:avLst/>
          </a:prstGeom>
          <a:noFill/>
          <a:ln w="3810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3" name="Google Shape;63;p11"/>
          <p:cNvSpPr/>
          <p:nvPr/>
        </p:nvSpPr>
        <p:spPr>
          <a:xfrm rot="161190">
            <a:off x="-134883" y="-121014"/>
            <a:ext cx="1008000" cy="1008000"/>
          </a:xfrm>
          <a:prstGeom prst="ellipse">
            <a:avLst/>
          </a:prstGeom>
          <a:noFill/>
          <a:ln w="57150" cap="flat" cmpd="sng">
            <a:solidFill>
              <a:srgbClr val="40C3D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64" name="Google Shape;64;p11"/>
          <p:cNvPicPr preferRelativeResize="0"/>
          <p:nvPr/>
        </p:nvPicPr>
        <p:blipFill rotWithShape="1">
          <a:blip r:embed="rId2">
            <a:alphaModFix/>
          </a:blip>
          <a:srcRect/>
          <a:stretch/>
        </p:blipFill>
        <p:spPr>
          <a:xfrm>
            <a:off x="10950333" y="255172"/>
            <a:ext cx="1011079" cy="623718"/>
          </a:xfrm>
          <a:prstGeom prst="rect">
            <a:avLst/>
          </a:prstGeom>
          <a:noFill/>
          <a:ln>
            <a:noFill/>
          </a:ln>
        </p:spPr>
      </p:pic>
      <p:sp>
        <p:nvSpPr>
          <p:cNvPr id="65" name="Google Shape;65;p11"/>
          <p:cNvSpPr/>
          <p:nvPr/>
        </p:nvSpPr>
        <p:spPr>
          <a:xfrm rot="447595">
            <a:off x="11729991" y="6320728"/>
            <a:ext cx="592247" cy="592247"/>
          </a:xfrm>
          <a:prstGeom prst="ellipse">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6" name="Google Shape;66;p11"/>
          <p:cNvSpPr/>
          <p:nvPr/>
        </p:nvSpPr>
        <p:spPr>
          <a:xfrm rot="161190">
            <a:off x="-152739" y="-128154"/>
            <a:ext cx="900000" cy="900000"/>
          </a:xfrm>
          <a:prstGeom prst="ellipse">
            <a:avLst/>
          </a:prstGeom>
          <a:solidFill>
            <a:srgbClr val="00991D"/>
          </a:solid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7" name="Google Shape;67;p11"/>
          <p:cNvSpPr txBox="1">
            <a:spLocks noGrp="1"/>
          </p:cNvSpPr>
          <p:nvPr>
            <p:ph type="sldNum" idx="12"/>
          </p:nvPr>
        </p:nvSpPr>
        <p:spPr>
          <a:xfrm>
            <a:off x="11659500" y="6378223"/>
            <a:ext cx="52016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Deux contenus" type="twoObj">
  <p:cSld name="TWO_OBJECTS">
    <p:spTree>
      <p:nvGrpSpPr>
        <p:cNvPr id="1" name="Shape 68"/>
        <p:cNvGrpSpPr/>
        <p:nvPr/>
      </p:nvGrpSpPr>
      <p:grpSpPr>
        <a:xfrm>
          <a:off x="0" y="0"/>
          <a:ext cx="0" cy="0"/>
          <a:chOff x="0" y="0"/>
          <a:chExt cx="0" cy="0"/>
        </a:xfrm>
      </p:grpSpPr>
      <p:sp>
        <p:nvSpPr>
          <p:cNvPr id="69" name="Google Shape;69;p12"/>
          <p:cNvSpPr txBox="1">
            <a:spLocks noGrp="1"/>
          </p:cNvSpPr>
          <p:nvPr>
            <p:ph type="title"/>
          </p:nvPr>
        </p:nvSpPr>
        <p:spPr>
          <a:xfrm>
            <a:off x="838200" y="853869"/>
            <a:ext cx="10515600" cy="623718"/>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2"/>
          <p:cNvSpPr txBox="1">
            <a:spLocks noGrp="1"/>
          </p:cNvSpPr>
          <p:nvPr>
            <p:ph type="body" idx="1"/>
          </p:nvPr>
        </p:nvSpPr>
        <p:spPr>
          <a:xfrm>
            <a:off x="838200" y="1710906"/>
            <a:ext cx="5181600" cy="456371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2"/>
          <p:cNvSpPr txBox="1">
            <a:spLocks noGrp="1"/>
          </p:cNvSpPr>
          <p:nvPr>
            <p:ph type="body" idx="2"/>
          </p:nvPr>
        </p:nvSpPr>
        <p:spPr>
          <a:xfrm>
            <a:off x="6172200" y="1710906"/>
            <a:ext cx="5181600" cy="4563712"/>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2" name="Google Shape;72;p12"/>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3" name="Google Shape;73;p12"/>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4" name="Google Shape;74;p12"/>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75" name="Google Shape;75;p12"/>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76" name="Google Shape;76;p12"/>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7" name="Google Shape;77;p12"/>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8" name="Google Shape;78;p12"/>
          <p:cNvSpPr txBox="1">
            <a:spLocks noGrp="1"/>
          </p:cNvSpPr>
          <p:nvPr>
            <p:ph type="sldNum" idx="12"/>
          </p:nvPr>
        </p:nvSpPr>
        <p:spPr>
          <a:xfrm>
            <a:off x="11429492" y="6194315"/>
            <a:ext cx="50528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re seul">
  <p:cSld name="Titre seul">
    <p:spTree>
      <p:nvGrpSpPr>
        <p:cNvPr id="1" name="Shape 79"/>
        <p:cNvGrpSpPr/>
        <p:nvPr/>
      </p:nvGrpSpPr>
      <p:grpSpPr>
        <a:xfrm>
          <a:off x="0" y="0"/>
          <a:ext cx="0" cy="0"/>
          <a:chOff x="0" y="0"/>
          <a:chExt cx="0" cy="0"/>
        </a:xfrm>
      </p:grpSpPr>
      <p:sp>
        <p:nvSpPr>
          <p:cNvPr id="80" name="Google Shape;80;p13"/>
          <p:cNvSpPr txBox="1">
            <a:spLocks noGrp="1"/>
          </p:cNvSpPr>
          <p:nvPr>
            <p:ph type="title"/>
          </p:nvPr>
        </p:nvSpPr>
        <p:spPr>
          <a:xfrm>
            <a:off x="838200" y="826764"/>
            <a:ext cx="10515600" cy="730389"/>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1" name="Google Shape;81;p13"/>
          <p:cNvSpPr txBox="1">
            <a:spLocks noGrp="1"/>
          </p:cNvSpPr>
          <p:nvPr>
            <p:ph type="body" idx="1"/>
          </p:nvPr>
        </p:nvSpPr>
        <p:spPr>
          <a:xfrm>
            <a:off x="838200" y="1722266"/>
            <a:ext cx="4932000" cy="353947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2" name="Google Shape;82;p13"/>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3" name="Google Shape;83;p13"/>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4" name="Google Shape;84;p13"/>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85" name="Google Shape;85;p13"/>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86" name="Google Shape;86;p13"/>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7" name="Google Shape;87;p13"/>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8" name="Google Shape;88;p13"/>
          <p:cNvSpPr txBox="1">
            <a:spLocks noGrp="1"/>
          </p:cNvSpPr>
          <p:nvPr>
            <p:ph type="sldNum" idx="12"/>
          </p:nvPr>
        </p:nvSpPr>
        <p:spPr>
          <a:xfrm>
            <a:off x="11461071" y="6194315"/>
            <a:ext cx="47370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
        <p:nvSpPr>
          <p:cNvPr id="89" name="Google Shape;89;p13"/>
          <p:cNvSpPr txBox="1">
            <a:spLocks noGrp="1"/>
          </p:cNvSpPr>
          <p:nvPr>
            <p:ph type="body" idx="2"/>
          </p:nvPr>
        </p:nvSpPr>
        <p:spPr>
          <a:xfrm>
            <a:off x="838200" y="5379867"/>
            <a:ext cx="9982200" cy="109401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24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0" name="Google Shape;90;p13"/>
          <p:cNvSpPr txBox="1">
            <a:spLocks noGrp="1"/>
          </p:cNvSpPr>
          <p:nvPr>
            <p:ph type="body" idx="3"/>
          </p:nvPr>
        </p:nvSpPr>
        <p:spPr>
          <a:xfrm>
            <a:off x="5888400" y="1721612"/>
            <a:ext cx="4932000" cy="354012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Image avec légende" type="picTx">
  <p:cSld name="PICTURE_WITH_CAPTION_TEXT">
    <p:spTree>
      <p:nvGrpSpPr>
        <p:cNvPr id="1" name="Shape 91"/>
        <p:cNvGrpSpPr/>
        <p:nvPr/>
      </p:nvGrpSpPr>
      <p:grpSpPr>
        <a:xfrm>
          <a:off x="0" y="0"/>
          <a:ext cx="0" cy="0"/>
          <a:chOff x="0" y="0"/>
          <a:chExt cx="0" cy="0"/>
        </a:xfrm>
      </p:grpSpPr>
      <p:sp>
        <p:nvSpPr>
          <p:cNvPr id="92" name="Google Shape;92;p14"/>
          <p:cNvSpPr txBox="1">
            <a:spLocks noGrp="1"/>
          </p:cNvSpPr>
          <p:nvPr>
            <p:ph type="title"/>
          </p:nvPr>
        </p:nvSpPr>
        <p:spPr>
          <a:xfrm>
            <a:off x="836612" y="972116"/>
            <a:ext cx="3932237" cy="923971"/>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595959"/>
              </a:buClr>
              <a:buSzPts val="2800"/>
              <a:buFont typeface="Verdana"/>
              <a:buNone/>
              <a:defRPr sz="28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3" name="Google Shape;93;p14"/>
          <p:cNvSpPr>
            <a:spLocks noGrp="1"/>
          </p:cNvSpPr>
          <p:nvPr>
            <p:ph type="pic" idx="2"/>
          </p:nvPr>
        </p:nvSpPr>
        <p:spPr>
          <a:xfrm>
            <a:off x="5183188" y="987426"/>
            <a:ext cx="6172200" cy="4641486"/>
          </a:xfrm>
          <a:prstGeom prst="rect">
            <a:avLst/>
          </a:prstGeom>
          <a:noFill/>
          <a:ln>
            <a:noFill/>
          </a:ln>
        </p:spPr>
      </p:sp>
      <p:sp>
        <p:nvSpPr>
          <p:cNvPr id="94" name="Google Shape;94;p14"/>
          <p:cNvSpPr txBox="1">
            <a:spLocks noGrp="1"/>
          </p:cNvSpPr>
          <p:nvPr>
            <p:ph type="body" idx="1"/>
          </p:nvPr>
        </p:nvSpPr>
        <p:spPr>
          <a:xfrm>
            <a:off x="859084" y="2241310"/>
            <a:ext cx="3932237" cy="393754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600"/>
              <a:buNone/>
              <a:defRPr sz="1600"/>
            </a:lvl1pPr>
            <a:lvl2pPr marL="914400" lvl="1" indent="-228600" algn="l">
              <a:lnSpc>
                <a:spcPct val="90000"/>
              </a:lnSpc>
              <a:spcBef>
                <a:spcPts val="500"/>
              </a:spcBef>
              <a:spcAft>
                <a:spcPts val="0"/>
              </a:spcAft>
              <a:buSzPts val="1400"/>
              <a:buNone/>
              <a:defRPr sz="1400"/>
            </a:lvl2pPr>
            <a:lvl3pPr marL="1371600" lvl="2" indent="-228600" algn="l">
              <a:lnSpc>
                <a:spcPct val="90000"/>
              </a:lnSpc>
              <a:spcBef>
                <a:spcPts val="500"/>
              </a:spcBef>
              <a:spcAft>
                <a:spcPts val="0"/>
              </a:spcAft>
              <a:buSzPts val="1200"/>
              <a:buNone/>
              <a:defRPr sz="1200"/>
            </a:lvl3pPr>
            <a:lvl4pPr marL="1828800" lvl="3" indent="-228600" algn="l">
              <a:lnSpc>
                <a:spcPct val="90000"/>
              </a:lnSpc>
              <a:spcBef>
                <a:spcPts val="500"/>
              </a:spcBef>
              <a:spcAft>
                <a:spcPts val="0"/>
              </a:spcAft>
              <a:buSzPts val="1000"/>
              <a:buNone/>
              <a:defRPr sz="1000"/>
            </a:lvl4pPr>
            <a:lvl5pPr marL="2286000" lvl="4" indent="-228600" algn="l">
              <a:lnSpc>
                <a:spcPct val="90000"/>
              </a:lnSpc>
              <a:spcBef>
                <a:spcPts val="500"/>
              </a:spcBef>
              <a:spcAft>
                <a:spcPts val="0"/>
              </a:spcAft>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95" name="Google Shape;95;p14"/>
          <p:cNvSpPr/>
          <p:nvPr/>
        </p:nvSpPr>
        <p:spPr>
          <a:xfrm>
            <a:off x="-152879" y="2031676"/>
            <a:ext cx="4924904" cy="83197"/>
          </a:xfrm>
          <a:prstGeom prst="rect">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6" name="Google Shape;96;p14"/>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7" name="Google Shape;97;p14"/>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8" name="Google Shape;98;p14"/>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99" name="Google Shape;99;p14"/>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100" name="Google Shape;100;p14"/>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1" name="Google Shape;101;p14"/>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2" name="Google Shape;102;p14"/>
          <p:cNvSpPr txBox="1">
            <a:spLocks noGrp="1"/>
          </p:cNvSpPr>
          <p:nvPr>
            <p:ph type="sldNum" idx="12"/>
          </p:nvPr>
        </p:nvSpPr>
        <p:spPr>
          <a:xfrm>
            <a:off x="11398146" y="6124638"/>
            <a:ext cx="514165"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1_Vide" type="blank">
  <p:cSld name="BLANK">
    <p:spTree>
      <p:nvGrpSpPr>
        <p:cNvPr id="1" name="Shape 103"/>
        <p:cNvGrpSpPr/>
        <p:nvPr/>
      </p:nvGrpSpPr>
      <p:grpSpPr>
        <a:xfrm>
          <a:off x="0" y="0"/>
          <a:ext cx="0" cy="0"/>
          <a:chOff x="0" y="0"/>
          <a:chExt cx="0" cy="0"/>
        </a:xfrm>
      </p:grpSpPr>
      <p:sp>
        <p:nvSpPr>
          <p:cNvPr id="104" name="Google Shape;104;p15"/>
          <p:cNvSpPr/>
          <p:nvPr/>
        </p:nvSpPr>
        <p:spPr>
          <a:xfrm>
            <a:off x="0" y="0"/>
            <a:ext cx="12192000" cy="6207979"/>
          </a:xfrm>
          <a:prstGeom prst="rect">
            <a:avLst/>
          </a:pr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05" name="Google Shape;105;p15"/>
          <p:cNvPicPr preferRelativeResize="0"/>
          <p:nvPr/>
        </p:nvPicPr>
        <p:blipFill rotWithShape="1">
          <a:blip r:embed="rId2">
            <a:alphaModFix/>
          </a:blip>
          <a:srcRect/>
          <a:stretch/>
        </p:blipFill>
        <p:spPr>
          <a:xfrm>
            <a:off x="195363" y="6341748"/>
            <a:ext cx="567812" cy="386112"/>
          </a:xfrm>
          <a:prstGeom prst="rect">
            <a:avLst/>
          </a:prstGeom>
          <a:noFill/>
          <a:ln>
            <a:noFill/>
          </a:ln>
        </p:spPr>
      </p:pic>
      <p:sp>
        <p:nvSpPr>
          <p:cNvPr id="106" name="Google Shape;106;p15"/>
          <p:cNvSpPr/>
          <p:nvPr/>
        </p:nvSpPr>
        <p:spPr>
          <a:xfrm>
            <a:off x="814768" y="6413524"/>
            <a:ext cx="11291507" cy="2616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it-IT" sz="1100" b="0" i="0" u="none" strike="noStrike" cap="none">
                <a:solidFill>
                  <a:srgbClr val="595959"/>
                </a:solidFill>
                <a:latin typeface="Rubik"/>
                <a:ea typeface="Rubik"/>
                <a:cs typeface="Rubik"/>
                <a:sym typeface="Rubik"/>
              </a:rPr>
              <a:t>The LEAP-RE project has received funding from the European Union’s Horizon 2020 Research and Innovation Program under Grant Agreement 963530.</a:t>
            </a:r>
            <a:endParaRPr sz="1100" b="0" i="0" u="none" strike="noStrike" cap="none">
              <a:solidFill>
                <a:srgbClr val="595959"/>
              </a:solidFill>
              <a:latin typeface="Calibri"/>
              <a:ea typeface="Calibri"/>
              <a:cs typeface="Calibri"/>
              <a:sym typeface="Calibri"/>
            </a:endParaRPr>
          </a:p>
        </p:txBody>
      </p:sp>
      <p:sp>
        <p:nvSpPr>
          <p:cNvPr id="107" name="Google Shape;107;p15"/>
          <p:cNvSpPr txBox="1"/>
          <p:nvPr/>
        </p:nvSpPr>
        <p:spPr>
          <a:xfrm>
            <a:off x="5248120" y="2988713"/>
            <a:ext cx="3257705" cy="448881"/>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lt1"/>
              </a:buClr>
              <a:buSzPts val="2400"/>
              <a:buFont typeface="Arial"/>
              <a:buNone/>
            </a:pPr>
            <a:r>
              <a:rPr lang="it-IT" sz="2400" b="0" i="0" u="none" strike="noStrike" cap="none">
                <a:solidFill>
                  <a:schemeClr val="lt1"/>
                </a:solidFill>
                <a:latin typeface="Verdana"/>
                <a:ea typeface="Verdana"/>
                <a:cs typeface="Verdana"/>
                <a:sym typeface="Verdana"/>
              </a:rPr>
              <a:t>www.leap-re.eu</a:t>
            </a:r>
            <a:endParaRPr sz="1400" b="0" i="0" u="none" strike="noStrike" cap="none">
              <a:solidFill>
                <a:srgbClr val="000000"/>
              </a:solidFill>
              <a:latin typeface="Arial"/>
              <a:ea typeface="Arial"/>
              <a:cs typeface="Arial"/>
              <a:sym typeface="Arial"/>
            </a:endParaRPr>
          </a:p>
        </p:txBody>
      </p:sp>
      <p:sp>
        <p:nvSpPr>
          <p:cNvPr id="108" name="Google Shape;108;p15"/>
          <p:cNvSpPr txBox="1"/>
          <p:nvPr/>
        </p:nvSpPr>
        <p:spPr>
          <a:xfrm>
            <a:off x="5248120" y="3926161"/>
            <a:ext cx="3257705" cy="448881"/>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lt1"/>
              </a:buClr>
              <a:buSzPts val="2400"/>
              <a:buFont typeface="Arial"/>
              <a:buNone/>
            </a:pPr>
            <a:r>
              <a:rPr lang="it-IT" sz="2400" b="0" i="0" u="none" strike="noStrike" cap="none">
                <a:solidFill>
                  <a:schemeClr val="lt1"/>
                </a:solidFill>
                <a:latin typeface="Verdana"/>
                <a:ea typeface="Verdana"/>
                <a:cs typeface="Verdana"/>
                <a:sym typeface="Verdana"/>
              </a:rPr>
              <a:t>contact@leap-re.eu</a:t>
            </a:r>
            <a:endParaRPr sz="1400" b="0" i="0" u="none" strike="noStrike" cap="none">
              <a:solidFill>
                <a:srgbClr val="000000"/>
              </a:solidFill>
              <a:latin typeface="Arial"/>
              <a:ea typeface="Arial"/>
              <a:cs typeface="Arial"/>
              <a:sym typeface="Arial"/>
            </a:endParaRPr>
          </a:p>
        </p:txBody>
      </p:sp>
      <p:sp>
        <p:nvSpPr>
          <p:cNvPr id="109" name="Google Shape;109;p15"/>
          <p:cNvSpPr txBox="1"/>
          <p:nvPr/>
        </p:nvSpPr>
        <p:spPr>
          <a:xfrm>
            <a:off x="5248120" y="4920759"/>
            <a:ext cx="3257705" cy="448881"/>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lt1"/>
              </a:buClr>
              <a:buSzPts val="2400"/>
              <a:buFont typeface="Arial"/>
              <a:buNone/>
            </a:pPr>
            <a:r>
              <a:rPr lang="it-IT" sz="2400" b="0" i="0" u="none" strike="noStrike" cap="none">
                <a:solidFill>
                  <a:schemeClr val="lt1"/>
                </a:solidFill>
                <a:latin typeface="Verdana"/>
                <a:ea typeface="Verdana"/>
                <a:cs typeface="Verdana"/>
                <a:sym typeface="Verdana"/>
              </a:rPr>
              <a:t>@leapRE_EU</a:t>
            </a:r>
            <a:endParaRPr sz="2400" b="0" i="0" u="none" strike="noStrike" cap="none">
              <a:solidFill>
                <a:schemeClr val="lt1"/>
              </a:solidFill>
              <a:latin typeface="Verdana"/>
              <a:ea typeface="Verdana"/>
              <a:cs typeface="Verdana"/>
              <a:sym typeface="Verdana"/>
            </a:endParaRPr>
          </a:p>
        </p:txBody>
      </p:sp>
      <p:pic>
        <p:nvPicPr>
          <p:cNvPr id="110" name="Google Shape;110;p15" descr="Une image contenant clipart&#10;&#10;Description générée automatiquement"/>
          <p:cNvPicPr preferRelativeResize="0"/>
          <p:nvPr/>
        </p:nvPicPr>
        <p:blipFill rotWithShape="1">
          <a:blip r:embed="rId3">
            <a:alphaModFix/>
          </a:blip>
          <a:srcRect/>
          <a:stretch/>
        </p:blipFill>
        <p:spPr>
          <a:xfrm>
            <a:off x="4471639" y="4920759"/>
            <a:ext cx="525589" cy="525589"/>
          </a:xfrm>
          <a:prstGeom prst="rect">
            <a:avLst/>
          </a:prstGeom>
          <a:noFill/>
          <a:ln>
            <a:noFill/>
          </a:ln>
        </p:spPr>
      </p:pic>
      <p:pic>
        <p:nvPicPr>
          <p:cNvPr id="111" name="Google Shape;111;p15"/>
          <p:cNvPicPr preferRelativeResize="0"/>
          <p:nvPr/>
        </p:nvPicPr>
        <p:blipFill rotWithShape="1">
          <a:blip r:embed="rId4">
            <a:alphaModFix/>
          </a:blip>
          <a:srcRect/>
          <a:stretch/>
        </p:blipFill>
        <p:spPr>
          <a:xfrm>
            <a:off x="4405648" y="3848133"/>
            <a:ext cx="604935" cy="604935"/>
          </a:xfrm>
          <a:prstGeom prst="rect">
            <a:avLst/>
          </a:prstGeom>
          <a:noFill/>
          <a:ln>
            <a:noFill/>
          </a:ln>
        </p:spPr>
      </p:pic>
      <p:pic>
        <p:nvPicPr>
          <p:cNvPr id="112" name="Google Shape;112;p15"/>
          <p:cNvPicPr preferRelativeResize="0"/>
          <p:nvPr/>
        </p:nvPicPr>
        <p:blipFill rotWithShape="1">
          <a:blip r:embed="rId5">
            <a:alphaModFix/>
          </a:blip>
          <a:srcRect/>
          <a:stretch/>
        </p:blipFill>
        <p:spPr>
          <a:xfrm>
            <a:off x="4405648" y="2919638"/>
            <a:ext cx="604935" cy="604935"/>
          </a:xfrm>
          <a:prstGeom prst="rect">
            <a:avLst/>
          </a:prstGeom>
          <a:noFill/>
          <a:ln>
            <a:noFill/>
          </a:ln>
        </p:spPr>
      </p:pic>
      <p:sp>
        <p:nvSpPr>
          <p:cNvPr id="113" name="Google Shape;113;p15"/>
          <p:cNvSpPr/>
          <p:nvPr/>
        </p:nvSpPr>
        <p:spPr>
          <a:xfrm rot="161190">
            <a:off x="-480890" y="-570729"/>
            <a:ext cx="1977468" cy="19774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4" name="Google Shape;114;p15"/>
          <p:cNvSpPr/>
          <p:nvPr/>
        </p:nvSpPr>
        <p:spPr>
          <a:xfrm rot="447595">
            <a:off x="11419014" y="5789700"/>
            <a:ext cx="1098095" cy="1098095"/>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5" name="Google Shape;115;p15"/>
          <p:cNvSpPr/>
          <p:nvPr/>
        </p:nvSpPr>
        <p:spPr>
          <a:xfrm>
            <a:off x="-744985" y="746889"/>
            <a:ext cx="1489968" cy="1489968"/>
          </a:xfrm>
          <a:prstGeom prst="ellipse">
            <a:avLst/>
          </a:prstGeom>
          <a:noFill/>
          <a:ln w="571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6" name="Google Shape;116;p15"/>
          <p:cNvSpPr txBox="1"/>
          <p:nvPr/>
        </p:nvSpPr>
        <p:spPr>
          <a:xfrm>
            <a:off x="4252912" y="974147"/>
            <a:ext cx="3686175" cy="70788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4000"/>
              <a:buFont typeface="Arial"/>
              <a:buNone/>
            </a:pPr>
            <a:r>
              <a:rPr lang="it-IT" sz="4000" b="1" i="0" u="none" strike="noStrike" cap="none">
                <a:solidFill>
                  <a:schemeClr val="lt1"/>
                </a:solidFill>
                <a:latin typeface="Verdana"/>
                <a:ea typeface="Verdana"/>
                <a:cs typeface="Verdana"/>
                <a:sym typeface="Verdana"/>
              </a:rPr>
              <a:t>THANK YOU</a:t>
            </a:r>
            <a:endParaRPr sz="1400" b="0" i="0" u="none" strike="noStrike" cap="none">
              <a:solidFill>
                <a:srgbClr val="000000"/>
              </a:solidFill>
              <a:latin typeface="Arial"/>
              <a:ea typeface="Arial"/>
              <a:cs typeface="Arial"/>
              <a:sym typeface="Arial"/>
            </a:endParaRPr>
          </a:p>
        </p:txBody>
      </p:sp>
      <p:sp>
        <p:nvSpPr>
          <p:cNvPr id="117" name="Google Shape;117;p15"/>
          <p:cNvSpPr txBox="1"/>
          <p:nvPr/>
        </p:nvSpPr>
        <p:spPr>
          <a:xfrm>
            <a:off x="2895599" y="1877593"/>
            <a:ext cx="6400800" cy="46166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400"/>
              <a:buFont typeface="Arial"/>
              <a:buNone/>
            </a:pPr>
            <a:r>
              <a:rPr lang="it-IT" sz="2400" b="0" i="0" u="none" strike="noStrike" cap="none">
                <a:solidFill>
                  <a:schemeClr val="lt1"/>
                </a:solidFill>
                <a:latin typeface="Verdana"/>
                <a:ea typeface="Verdana"/>
                <a:cs typeface="Verdana"/>
                <a:sym typeface="Verdana"/>
              </a:rPr>
              <a:t>CONTACT US FOR MORE INFORMATION</a:t>
            </a:r>
            <a:endParaRPr sz="1400" b="0" i="0" u="none" strike="noStrike" cap="none">
              <a:solidFill>
                <a:srgbClr val="000000"/>
              </a:solidFill>
              <a:latin typeface="Arial"/>
              <a:ea typeface="Arial"/>
              <a:cs typeface="Arial"/>
              <a:sym typeface="Aria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Titolo e contenuto">
    <p:spTree>
      <p:nvGrpSpPr>
        <p:cNvPr id="1" name=""/>
        <p:cNvGrpSpPr/>
        <p:nvPr/>
      </p:nvGrpSpPr>
      <p:grpSpPr>
        <a:xfrm>
          <a:off x="0" y="0"/>
          <a:ext cx="0" cy="0"/>
          <a:chOff x="0" y="0"/>
          <a:chExt cx="0" cy="0"/>
        </a:xfrm>
      </p:grpSpPr>
      <p:sp>
        <p:nvSpPr>
          <p:cNvPr id="129" name="Rettangolo 128"/>
          <p:cNvSpPr/>
          <p:nvPr userDrawn="1"/>
        </p:nvSpPr>
        <p:spPr>
          <a:xfrm>
            <a:off x="0" y="6229357"/>
            <a:ext cx="12192000" cy="638175"/>
          </a:xfrm>
          <a:prstGeom prst="rect">
            <a:avLst/>
          </a:prstGeom>
          <a:solidFill>
            <a:srgbClr val="728FA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sz="760"/>
          </a:p>
        </p:txBody>
      </p:sp>
      <p:pic>
        <p:nvPicPr>
          <p:cNvPr id="131" name="Picture 3" descr="Y:\IMMAGINE _COORDINATA_2014\PPT\loghi_PNG\03_Polimi_bandiera-1riga_BN_negativo_outline.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07997" y="6262075"/>
            <a:ext cx="3116651" cy="57409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68">
            <a:extLst>
              <a:ext uri="{FF2B5EF4-FFF2-40B4-BE49-F238E27FC236}">
                <a16:creationId xmlns:a16="http://schemas.microsoft.com/office/drawing/2014/main" id="{AD8BC022-784F-4360-A26D-9A6D8044BAC9}"/>
              </a:ext>
            </a:extLst>
          </p:cNvPr>
          <p:cNvSpPr txBox="1">
            <a:spLocks noChangeArrowheads="1"/>
          </p:cNvSpPr>
          <p:nvPr userDrawn="1"/>
        </p:nvSpPr>
        <p:spPr bwMode="auto">
          <a:xfrm>
            <a:off x="10520595" y="6426202"/>
            <a:ext cx="937239" cy="276999"/>
          </a:xfrm>
          <a:prstGeom prst="rect">
            <a:avLst/>
          </a:prstGeom>
          <a:noFill/>
          <a:ln w="9525">
            <a:noFill/>
            <a:miter lim="800000"/>
            <a:headEnd/>
            <a:tailEnd/>
          </a:ln>
          <a:effectLst/>
        </p:spPr>
        <p:txBody>
          <a:bodyPr vert="horz" wrap="none" lIns="0" tIns="0" rIns="607500" bIns="0" numCol="1" anchor="t" anchorCtr="0" compatLnSpc="1">
            <a:prstTxWarp prst="textNoShape">
              <a:avLst/>
            </a:prstTxWarp>
            <a:spAutoFit/>
          </a:bodyPr>
          <a:lstStyle>
            <a:defPPr>
              <a:defRPr lang="en-US"/>
            </a:defPPr>
            <a:lvl1pPr algn="l" rtl="0" fontAlgn="base">
              <a:spcBef>
                <a:spcPct val="0"/>
              </a:spcBef>
              <a:spcAft>
                <a:spcPct val="0"/>
              </a:spcAft>
              <a:defRPr sz="1600" b="1" kern="1200">
                <a:solidFill>
                  <a:srgbClr val="FF9900"/>
                </a:solidFill>
                <a:latin typeface="Calibri" pitchFamily="34" charset="0"/>
                <a:ea typeface="MS PGothic" pitchFamily="34" charset="-128"/>
                <a:cs typeface="+mn-cs"/>
              </a:defRPr>
            </a:lvl1pPr>
            <a:lvl2pPr marL="457200" algn="l" rtl="0" fontAlgn="base">
              <a:spcBef>
                <a:spcPct val="0"/>
              </a:spcBef>
              <a:spcAft>
                <a:spcPct val="0"/>
              </a:spcAft>
              <a:defRPr kern="1200">
                <a:solidFill>
                  <a:schemeClr val="tx1"/>
                </a:solidFill>
                <a:latin typeface="Calibri" pitchFamily="34" charset="0"/>
                <a:ea typeface="MS PGothic" pitchFamily="34" charset="-128"/>
                <a:cs typeface="+mn-cs"/>
              </a:defRPr>
            </a:lvl2pPr>
            <a:lvl3pPr marL="914400" algn="l" rtl="0" fontAlgn="base">
              <a:spcBef>
                <a:spcPct val="0"/>
              </a:spcBef>
              <a:spcAft>
                <a:spcPct val="0"/>
              </a:spcAft>
              <a:defRPr kern="1200">
                <a:solidFill>
                  <a:schemeClr val="tx1"/>
                </a:solidFill>
                <a:latin typeface="Calibri" pitchFamily="34" charset="0"/>
                <a:ea typeface="MS PGothic" pitchFamily="34" charset="-128"/>
                <a:cs typeface="+mn-cs"/>
              </a:defRPr>
            </a:lvl3pPr>
            <a:lvl4pPr marL="1371600" algn="l" rtl="0" fontAlgn="base">
              <a:spcBef>
                <a:spcPct val="0"/>
              </a:spcBef>
              <a:spcAft>
                <a:spcPct val="0"/>
              </a:spcAft>
              <a:defRPr kern="1200">
                <a:solidFill>
                  <a:schemeClr val="tx1"/>
                </a:solidFill>
                <a:latin typeface="Calibri" pitchFamily="34" charset="0"/>
                <a:ea typeface="MS PGothic" pitchFamily="34" charset="-128"/>
                <a:cs typeface="+mn-cs"/>
              </a:defRPr>
            </a:lvl4pPr>
            <a:lvl5pPr marL="1828800" algn="l" rtl="0" fontAlgn="base">
              <a:spcBef>
                <a:spcPct val="0"/>
              </a:spcBef>
              <a:spcAft>
                <a:spcPct val="0"/>
              </a:spcAft>
              <a:defRPr kern="1200">
                <a:solidFill>
                  <a:schemeClr val="tx1"/>
                </a:solidFill>
                <a:latin typeface="Calibri" pitchFamily="34" charset="0"/>
                <a:ea typeface="MS PGothic" pitchFamily="34" charset="-128"/>
                <a:cs typeface="+mn-cs"/>
              </a:defRPr>
            </a:lvl5pPr>
            <a:lvl6pPr marL="2286000" algn="l" defTabSz="914400" rtl="0" eaLnBrk="1" latinLnBrk="0" hangingPunct="1">
              <a:defRPr kern="1200">
                <a:solidFill>
                  <a:schemeClr val="tx1"/>
                </a:solidFill>
                <a:latin typeface="Calibri" pitchFamily="34" charset="0"/>
                <a:ea typeface="MS PGothic" pitchFamily="34" charset="-128"/>
                <a:cs typeface="+mn-cs"/>
              </a:defRPr>
            </a:lvl6pPr>
            <a:lvl7pPr marL="2743200" algn="l" defTabSz="914400" rtl="0" eaLnBrk="1" latinLnBrk="0" hangingPunct="1">
              <a:defRPr kern="1200">
                <a:solidFill>
                  <a:schemeClr val="tx1"/>
                </a:solidFill>
                <a:latin typeface="Calibri" pitchFamily="34" charset="0"/>
                <a:ea typeface="MS PGothic" pitchFamily="34" charset="-128"/>
                <a:cs typeface="+mn-cs"/>
              </a:defRPr>
            </a:lvl7pPr>
            <a:lvl8pPr marL="3200400" algn="l" defTabSz="914400" rtl="0" eaLnBrk="1" latinLnBrk="0" hangingPunct="1">
              <a:defRPr kern="1200">
                <a:solidFill>
                  <a:schemeClr val="tx1"/>
                </a:solidFill>
                <a:latin typeface="Calibri" pitchFamily="34" charset="0"/>
                <a:ea typeface="MS PGothic" pitchFamily="34" charset="-128"/>
                <a:cs typeface="+mn-cs"/>
              </a:defRPr>
            </a:lvl8pPr>
            <a:lvl9pPr marL="3657600" algn="l" defTabSz="914400" rtl="0" eaLnBrk="1" latinLnBrk="0" hangingPunct="1">
              <a:defRPr kern="1200">
                <a:solidFill>
                  <a:schemeClr val="tx1"/>
                </a:solidFill>
                <a:latin typeface="Calibri" pitchFamily="34" charset="0"/>
                <a:ea typeface="MS PGothic" pitchFamily="34" charset="-128"/>
                <a:cs typeface="+mn-cs"/>
              </a:defRPr>
            </a:lvl9pPr>
          </a:lstStyle>
          <a:p>
            <a:fld id="{A42C2D70-906E-4448-9446-8FA0F9BB0AA9}" type="slidenum">
              <a:rPr lang="it-IT" sz="1800" smtClean="0">
                <a:solidFill>
                  <a:schemeClr val="bg1"/>
                </a:solidFill>
                <a:latin typeface="Trebuchet MS" panose="020B0603020202020204" pitchFamily="34" charset="0"/>
              </a:rPr>
              <a:pPr/>
              <a:t>‹#›</a:t>
            </a:fld>
            <a:endParaRPr lang="it-IT" sz="1800">
              <a:solidFill>
                <a:schemeClr val="bg1"/>
              </a:solidFill>
              <a:latin typeface="Trebuchet MS" panose="020B0603020202020204" pitchFamily="34" charset="0"/>
            </a:endParaRPr>
          </a:p>
        </p:txBody>
      </p:sp>
    </p:spTree>
    <p:extLst>
      <p:ext uri="{BB962C8B-B14F-4D97-AF65-F5344CB8AC3E}">
        <p14:creationId xmlns:p14="http://schemas.microsoft.com/office/powerpoint/2010/main" val="8154400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Generic">
    <p:spTree>
      <p:nvGrpSpPr>
        <p:cNvPr id="1" name=""/>
        <p:cNvGrpSpPr/>
        <p:nvPr/>
      </p:nvGrpSpPr>
      <p:grpSpPr>
        <a:xfrm>
          <a:off x="0" y="0"/>
          <a:ext cx="0" cy="0"/>
          <a:chOff x="0" y="0"/>
          <a:chExt cx="0" cy="0"/>
        </a:xfrm>
      </p:grpSpPr>
      <p:sp>
        <p:nvSpPr>
          <p:cNvPr id="6" name="Title Placeholder 1">
            <a:extLst>
              <a:ext uri="{FF2B5EF4-FFF2-40B4-BE49-F238E27FC236}">
                <a16:creationId xmlns:a16="http://schemas.microsoft.com/office/drawing/2014/main" id="{9F41821F-4367-4D33-965D-BE9E117A0EDC}"/>
              </a:ext>
            </a:extLst>
          </p:cNvPr>
          <p:cNvSpPr>
            <a:spLocks noGrp="1"/>
          </p:cNvSpPr>
          <p:nvPr>
            <p:ph type="title" hasCustomPrompt="1"/>
          </p:nvPr>
        </p:nvSpPr>
        <p:spPr>
          <a:xfrm>
            <a:off x="1152144" y="202224"/>
            <a:ext cx="10307516" cy="469153"/>
          </a:xfrm>
          <a:prstGeom prst="rect">
            <a:avLst/>
          </a:prstGeom>
        </p:spPr>
        <p:txBody>
          <a:bodyPr vert="horz" lIns="58448" tIns="29224" rIns="58448" bIns="29224" rtlCol="0" anchor="ctr">
            <a:normAutofit/>
          </a:bodyPr>
          <a:lstStyle>
            <a:lvl1pPr>
              <a:defRPr b="1"/>
            </a:lvl1pPr>
          </a:lstStyle>
          <a:p>
            <a:r>
              <a:rPr lang="en-GB" noProof="0"/>
              <a:t>Add first title</a:t>
            </a:r>
          </a:p>
        </p:txBody>
      </p:sp>
      <p:sp>
        <p:nvSpPr>
          <p:cNvPr id="11" name="Content Placeholder 10">
            <a:extLst>
              <a:ext uri="{FF2B5EF4-FFF2-40B4-BE49-F238E27FC236}">
                <a16:creationId xmlns:a16="http://schemas.microsoft.com/office/drawing/2014/main" id="{71DFB647-63FB-4393-B5B7-175D48C7FAFB}"/>
              </a:ext>
            </a:extLst>
          </p:cNvPr>
          <p:cNvSpPr>
            <a:spLocks noGrp="1"/>
          </p:cNvSpPr>
          <p:nvPr>
            <p:ph sz="quarter" idx="10" hasCustomPrompt="1"/>
          </p:nvPr>
        </p:nvSpPr>
        <p:spPr>
          <a:xfrm>
            <a:off x="1152144" y="731824"/>
            <a:ext cx="10307516" cy="365522"/>
          </a:xfrm>
          <a:prstGeom prst="rect">
            <a:avLst/>
          </a:prstGeom>
        </p:spPr>
        <p:txBody>
          <a:bodyPr/>
          <a:lstStyle>
            <a:lvl1pPr marL="0" indent="0">
              <a:buNone/>
              <a:defRPr sz="2400"/>
            </a:lvl1pPr>
          </a:lstStyle>
          <a:p>
            <a:pPr lvl="0"/>
            <a:r>
              <a:rPr lang="en-GB" noProof="0"/>
              <a:t>Add second title</a:t>
            </a:r>
          </a:p>
        </p:txBody>
      </p:sp>
      <p:sp>
        <p:nvSpPr>
          <p:cNvPr id="14" name="Text Placeholder 13">
            <a:extLst>
              <a:ext uri="{FF2B5EF4-FFF2-40B4-BE49-F238E27FC236}">
                <a16:creationId xmlns:a16="http://schemas.microsoft.com/office/drawing/2014/main" id="{5CEF5AC2-0A1B-497A-8BF5-B3750C1223A7}"/>
              </a:ext>
            </a:extLst>
          </p:cNvPr>
          <p:cNvSpPr>
            <a:spLocks noGrp="1"/>
          </p:cNvSpPr>
          <p:nvPr>
            <p:ph type="body" sz="quarter" idx="11"/>
          </p:nvPr>
        </p:nvSpPr>
        <p:spPr>
          <a:xfrm>
            <a:off x="1263253" y="1363266"/>
            <a:ext cx="10623947" cy="4501753"/>
          </a:xfrm>
          <a:prstGeom prst="rect">
            <a:avLst/>
          </a:prstGeom>
        </p:spPr>
        <p:txBody>
          <a:bodyPr/>
          <a:lstStyle>
            <a:lvl1pPr>
              <a:defRPr sz="2250"/>
            </a:lvl1pPr>
            <a:lvl2pPr>
              <a:defRPr sz="2100"/>
            </a:lvl2pPr>
            <a:lvl3pPr>
              <a:defRPr sz="1800"/>
            </a:lvl3pPr>
            <a:lvl4pPr>
              <a:defRPr sz="1500"/>
            </a:lvl4pPr>
            <a:lvl5pPr>
              <a:defRPr sz="1350"/>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5" name="Slide Number Placeholder 5">
            <a:extLst>
              <a:ext uri="{FF2B5EF4-FFF2-40B4-BE49-F238E27FC236}">
                <a16:creationId xmlns:a16="http://schemas.microsoft.com/office/drawing/2014/main" id="{F6C6C3BE-EAA2-40DF-BBC1-B9B3486386DF}"/>
              </a:ext>
            </a:extLst>
          </p:cNvPr>
          <p:cNvSpPr>
            <a:spLocks noGrp="1"/>
          </p:cNvSpPr>
          <p:nvPr>
            <p:ph type="sldNum" sz="quarter" idx="4"/>
          </p:nvPr>
        </p:nvSpPr>
        <p:spPr>
          <a:xfrm>
            <a:off x="11459659" y="254236"/>
            <a:ext cx="416170" cy="365126"/>
          </a:xfrm>
          <a:prstGeom prst="rect">
            <a:avLst/>
          </a:prstGeom>
        </p:spPr>
        <p:txBody>
          <a:bodyPr vert="horz" lIns="58448" tIns="29224" rIns="58448" bIns="29224" rtlCol="0" anchor="ctr"/>
          <a:lstStyle>
            <a:lvl1pPr algn="r">
              <a:defRPr sz="1500">
                <a:solidFill>
                  <a:srgbClr val="2A3062"/>
                </a:solidFill>
                <a:latin typeface="Trebuchet MS" panose="020B0603020202020204" pitchFamily="34" charset="0"/>
              </a:defRPr>
            </a:lvl1pPr>
          </a:lstStyle>
          <a:p>
            <a:fld id="{4534BC2C-7760-D040-A041-921C5E6EC03C}" type="slidenum">
              <a:rPr lang="en-GB" noProof="0" smtClean="0"/>
              <a:pPr/>
              <a:t>‹#›</a:t>
            </a:fld>
            <a:endParaRPr lang="en-GB" noProof="0"/>
          </a:p>
        </p:txBody>
      </p:sp>
    </p:spTree>
    <p:extLst>
      <p:ext uri="{BB962C8B-B14F-4D97-AF65-F5344CB8AC3E}">
        <p14:creationId xmlns:p14="http://schemas.microsoft.com/office/powerpoint/2010/main" val="36992247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rgbClr val="595959"/>
              </a:buClr>
              <a:buSzPts val="4000"/>
              <a:buFont typeface="Verdana"/>
              <a:buNone/>
              <a:defRPr sz="4000" b="1" i="0" u="none" strike="noStrike" cap="none">
                <a:solidFill>
                  <a:srgbClr val="595959"/>
                </a:solidFill>
                <a:latin typeface="Verdana"/>
                <a:ea typeface="Verdana"/>
                <a:cs typeface="Verdana"/>
                <a:sym typeface="Verdana"/>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90000"/>
              </a:lnSpc>
              <a:spcBef>
                <a:spcPts val="1000"/>
              </a:spcBef>
              <a:spcAft>
                <a:spcPts val="0"/>
              </a:spcAft>
              <a:buClr>
                <a:srgbClr val="00991D"/>
              </a:buClr>
              <a:buSzPts val="2400"/>
              <a:buFont typeface="Arial"/>
              <a:buNone/>
              <a:defRPr sz="2400" b="0" i="0" u="none" strike="noStrike" cap="none">
                <a:solidFill>
                  <a:srgbClr val="262626"/>
                </a:solidFill>
                <a:latin typeface="Arial"/>
                <a:ea typeface="Arial"/>
                <a:cs typeface="Arial"/>
                <a:sym typeface="Arial"/>
              </a:defRPr>
            </a:lvl1pPr>
            <a:lvl2pPr marL="914400" marR="0" lvl="1" indent="-355600" algn="l" rtl="0">
              <a:lnSpc>
                <a:spcPct val="90000"/>
              </a:lnSpc>
              <a:spcBef>
                <a:spcPts val="500"/>
              </a:spcBef>
              <a:spcAft>
                <a:spcPts val="0"/>
              </a:spcAft>
              <a:buClr>
                <a:srgbClr val="00991D"/>
              </a:buClr>
              <a:buSzPts val="2000"/>
              <a:buFont typeface="Arial"/>
              <a:buChar char="•"/>
              <a:defRPr sz="2000" b="0" i="0" u="none" strike="noStrike" cap="none">
                <a:solidFill>
                  <a:srgbClr val="262626"/>
                </a:solidFill>
                <a:latin typeface="Arial"/>
                <a:ea typeface="Arial"/>
                <a:cs typeface="Arial"/>
                <a:sym typeface="Arial"/>
              </a:defRPr>
            </a:lvl2pPr>
            <a:lvl3pPr marL="1371600" marR="0" lvl="2" indent="-342900" algn="l" rtl="0">
              <a:lnSpc>
                <a:spcPct val="90000"/>
              </a:lnSpc>
              <a:spcBef>
                <a:spcPts val="500"/>
              </a:spcBef>
              <a:spcAft>
                <a:spcPts val="0"/>
              </a:spcAft>
              <a:buClr>
                <a:srgbClr val="00991D"/>
              </a:buClr>
              <a:buSzPts val="1800"/>
              <a:buFont typeface="Arial"/>
              <a:buChar char="•"/>
              <a:defRPr sz="1800" b="0" i="0" u="none" strike="noStrike" cap="none">
                <a:solidFill>
                  <a:srgbClr val="262626"/>
                </a:solidFill>
                <a:latin typeface="Arial"/>
                <a:ea typeface="Arial"/>
                <a:cs typeface="Arial"/>
                <a:sym typeface="Arial"/>
              </a:defRPr>
            </a:lvl3pPr>
            <a:lvl4pPr marL="1828800" marR="0" lvl="3" indent="-330200" algn="l" rtl="0">
              <a:lnSpc>
                <a:spcPct val="90000"/>
              </a:lnSpc>
              <a:spcBef>
                <a:spcPts val="500"/>
              </a:spcBef>
              <a:spcAft>
                <a:spcPts val="0"/>
              </a:spcAft>
              <a:buClr>
                <a:srgbClr val="00991D"/>
              </a:buClr>
              <a:buSzPts val="1600"/>
              <a:buFont typeface="Arial"/>
              <a:buChar char="•"/>
              <a:defRPr sz="1600" b="0" i="0" u="none" strike="noStrike" cap="none">
                <a:solidFill>
                  <a:srgbClr val="262626"/>
                </a:solidFill>
                <a:latin typeface="Arial"/>
                <a:ea typeface="Arial"/>
                <a:cs typeface="Arial"/>
                <a:sym typeface="Arial"/>
              </a:defRPr>
            </a:lvl4pPr>
            <a:lvl5pPr marL="2286000" marR="0" lvl="4" indent="-330200" algn="l" rtl="0">
              <a:lnSpc>
                <a:spcPct val="90000"/>
              </a:lnSpc>
              <a:spcBef>
                <a:spcPts val="500"/>
              </a:spcBef>
              <a:spcAft>
                <a:spcPts val="0"/>
              </a:spcAft>
              <a:buClr>
                <a:srgbClr val="00991D"/>
              </a:buClr>
              <a:buSzPts val="1600"/>
              <a:buFont typeface="Arial"/>
              <a:buChar char="•"/>
              <a:defRPr sz="1600" b="0" i="0" u="none" strike="noStrike" cap="none">
                <a:solidFill>
                  <a:srgbClr val="262626"/>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1.jpeg"/></Relationships>
</file>

<file path=ppt/slides/_rels/slide2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1"/>
          <p:cNvSpPr txBox="1">
            <a:spLocks noGrp="1"/>
          </p:cNvSpPr>
          <p:nvPr>
            <p:ph type="subTitle" idx="1"/>
          </p:nvPr>
        </p:nvSpPr>
        <p:spPr>
          <a:xfrm>
            <a:off x="426720" y="635431"/>
            <a:ext cx="6416040" cy="579585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SzPts val="4400"/>
              <a:buNone/>
            </a:pPr>
            <a:endParaRPr lang="it-IT" sz="2800" dirty="0"/>
          </a:p>
          <a:p>
            <a:pPr algn="l">
              <a:lnSpc>
                <a:spcPct val="107000"/>
              </a:lnSpc>
              <a:spcAft>
                <a:spcPts val="800"/>
              </a:spcAft>
            </a:pPr>
            <a:r>
              <a:rPr lang="en-US" sz="2800" b="1" dirty="0">
                <a:effectLst/>
                <a:latin typeface="Aptos" panose="020B0004020202020204" pitchFamily="34" charset="0"/>
                <a:ea typeface="Aptos" panose="020B0004020202020204" pitchFamily="34" charset="0"/>
                <a:cs typeface="Times New Roman" panose="02020603050405020304" pitchFamily="18" charset="0"/>
              </a:rPr>
              <a:t>ENTREPRENEURSHIP IN </a:t>
            </a:r>
            <a:r>
              <a:rPr lang="en-US" sz="2800" b="1">
                <a:effectLst/>
                <a:latin typeface="Aptos" panose="020B0004020202020204" pitchFamily="34" charset="0"/>
                <a:ea typeface="Aptos" panose="020B0004020202020204" pitchFamily="34" charset="0"/>
                <a:cs typeface="Times New Roman" panose="02020603050405020304" pitchFamily="18" charset="0"/>
              </a:rPr>
              <a:t>THE </a:t>
            </a:r>
          </a:p>
          <a:p>
            <a:pPr algn="l">
              <a:lnSpc>
                <a:spcPct val="107000"/>
              </a:lnSpc>
              <a:spcAft>
                <a:spcPts val="800"/>
              </a:spcAft>
            </a:pPr>
            <a:r>
              <a:rPr lang="en-US" sz="2800" b="1">
                <a:effectLst/>
                <a:latin typeface="Aptos" panose="020B0004020202020204" pitchFamily="34" charset="0"/>
                <a:ea typeface="Aptos" panose="020B0004020202020204" pitchFamily="34" charset="0"/>
                <a:cs typeface="Times New Roman" panose="02020603050405020304" pitchFamily="18" charset="0"/>
              </a:rPr>
              <a:t>OFF-GRID </a:t>
            </a:r>
            <a:r>
              <a:rPr lang="en-US" sz="2800" b="1" dirty="0">
                <a:effectLst/>
                <a:latin typeface="Aptos" panose="020B0004020202020204" pitchFamily="34" charset="0"/>
                <a:ea typeface="Aptos" panose="020B0004020202020204" pitchFamily="34" charset="0"/>
                <a:cs typeface="Times New Roman" panose="02020603050405020304" pitchFamily="18" charset="0"/>
              </a:rPr>
              <a:t>SOLAR ENERGY SECTOR </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0" lvl="0" indent="0" algn="l" rtl="0">
              <a:lnSpc>
                <a:spcPct val="90000"/>
              </a:lnSpc>
              <a:spcBef>
                <a:spcPts val="0"/>
              </a:spcBef>
              <a:spcAft>
                <a:spcPts val="0"/>
              </a:spcAft>
              <a:buSzPts val="4400"/>
              <a:buNone/>
            </a:pPr>
            <a:endParaRPr lang="it-IT" sz="3600" dirty="0"/>
          </a:p>
          <a:p>
            <a:pPr marL="0" lvl="0" indent="0" algn="l" rtl="0">
              <a:lnSpc>
                <a:spcPct val="90000"/>
              </a:lnSpc>
              <a:spcBef>
                <a:spcPts val="0"/>
              </a:spcBef>
              <a:spcAft>
                <a:spcPts val="0"/>
              </a:spcAft>
              <a:buSzPts val="4400"/>
              <a:buNone/>
            </a:pPr>
            <a:r>
              <a:rPr lang="it-IT" sz="2800" dirty="0"/>
              <a:t>Lesson 4 : </a:t>
            </a:r>
          </a:p>
          <a:p>
            <a:pPr marL="0" lvl="0" indent="0" algn="l" rtl="0">
              <a:lnSpc>
                <a:spcPct val="90000"/>
              </a:lnSpc>
              <a:spcBef>
                <a:spcPts val="0"/>
              </a:spcBef>
              <a:spcAft>
                <a:spcPts val="0"/>
              </a:spcAft>
              <a:buSzPts val="4400"/>
              <a:buNone/>
            </a:pPr>
            <a:r>
              <a:rPr lang="en-US" sz="2800" dirty="0"/>
              <a:t>Customer Segmentation</a:t>
            </a:r>
            <a:endParaRPr lang="it-IT" sz="2800" dirty="0"/>
          </a:p>
          <a:p>
            <a:pPr marL="0" lvl="0" indent="0" algn="l" rtl="0">
              <a:lnSpc>
                <a:spcPct val="90000"/>
              </a:lnSpc>
              <a:spcBef>
                <a:spcPts val="0"/>
              </a:spcBef>
              <a:spcAft>
                <a:spcPts val="0"/>
              </a:spcAft>
              <a:buSzPts val="4400"/>
              <a:buNone/>
            </a:pPr>
            <a:endParaRPr lang="it-IT" sz="2800" dirty="0"/>
          </a:p>
          <a:p>
            <a:pPr marL="0" lvl="0" indent="0" algn="l" rtl="0">
              <a:lnSpc>
                <a:spcPct val="90000"/>
              </a:lnSpc>
              <a:spcBef>
                <a:spcPts val="0"/>
              </a:spcBef>
              <a:spcAft>
                <a:spcPts val="0"/>
              </a:spcAft>
              <a:buSzPts val="4400"/>
              <a:buNone/>
            </a:pPr>
            <a:r>
              <a:rPr lang="it-IT" sz="2800" dirty="0"/>
              <a:t>Author: A. Dib</a:t>
            </a:r>
          </a:p>
          <a:p>
            <a:pPr marL="0" lvl="0" indent="0" algn="ctr" rtl="0">
              <a:lnSpc>
                <a:spcPct val="90000"/>
              </a:lnSpc>
              <a:spcBef>
                <a:spcPts val="0"/>
              </a:spcBef>
              <a:spcAft>
                <a:spcPts val="0"/>
              </a:spcAft>
              <a:buSzPts val="4400"/>
              <a:buNone/>
            </a:pPr>
            <a:endParaRPr lang="it-IT" sz="3600" b="1" dirty="0">
              <a:highlight>
                <a:srgbClr val="FFFF00"/>
              </a:highlight>
            </a:endParaRPr>
          </a:p>
          <a:p>
            <a:pPr marL="0" lvl="0" indent="0" algn="ctr" rtl="0">
              <a:lnSpc>
                <a:spcPct val="90000"/>
              </a:lnSpc>
              <a:spcBef>
                <a:spcPts val="0"/>
              </a:spcBef>
              <a:spcAft>
                <a:spcPts val="0"/>
              </a:spcAft>
              <a:buSzPts val="4400"/>
              <a:buNone/>
            </a:pPr>
            <a:endParaRPr lang="it-IT" sz="3600" b="1" dirty="0"/>
          </a:p>
        </p:txBody>
      </p:sp>
      <p:pic>
        <p:nvPicPr>
          <p:cNvPr id="3" name="Picture 2" descr="Text&#10;&#10;Description automatically generated">
            <a:extLst>
              <a:ext uri="{FF2B5EF4-FFF2-40B4-BE49-F238E27FC236}">
                <a16:creationId xmlns:a16="http://schemas.microsoft.com/office/drawing/2014/main" id="{7CCE4443-00BC-589E-64A7-C52AD340D0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5025" y="4281588"/>
            <a:ext cx="3825029" cy="131581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a:t>Lesson 4 Learning Outcomes :</a:t>
            </a:r>
          </a:p>
        </p:txBody>
      </p:sp>
      <p:sp>
        <p:nvSpPr>
          <p:cNvPr id="12" name="TextBox 11">
            <a:extLst>
              <a:ext uri="{FF2B5EF4-FFF2-40B4-BE49-F238E27FC236}">
                <a16:creationId xmlns:a16="http://schemas.microsoft.com/office/drawing/2014/main" id="{7B1EED5D-DC41-B6D0-3262-2FB7D42B8903}"/>
              </a:ext>
            </a:extLst>
          </p:cNvPr>
          <p:cNvSpPr txBox="1"/>
          <p:nvPr/>
        </p:nvSpPr>
        <p:spPr>
          <a:xfrm>
            <a:off x="411480" y="1638037"/>
            <a:ext cx="6389761" cy="430887"/>
          </a:xfrm>
          <a:prstGeom prst="rect">
            <a:avLst/>
          </a:prstGeom>
          <a:noFill/>
        </p:spPr>
        <p:txBody>
          <a:bodyPr wrap="square">
            <a:spAutoFit/>
          </a:bodyPr>
          <a:lstStyle/>
          <a:p>
            <a:r>
              <a:rPr lang="en-US" sz="2200" b="0" i="0" dirty="0">
                <a:solidFill>
                  <a:schemeClr val="tx1"/>
                </a:solidFill>
                <a:effectLst/>
                <a:highlight>
                  <a:srgbClr val="FFFFFF"/>
                </a:highlight>
                <a:latin typeface="Calibri" panose="020F0502020204030204" pitchFamily="34" charset="0"/>
                <a:cs typeface="Calibri" panose="020F0502020204030204" pitchFamily="34" charset="0"/>
              </a:rPr>
              <a:t>After completing this module, you will be able to:</a:t>
            </a:r>
            <a:endParaRPr lang="fr-FR" sz="2200" dirty="0">
              <a:solidFill>
                <a:schemeClr val="tx1"/>
              </a:solidFill>
              <a:latin typeface="Calibri" panose="020F0502020204030204" pitchFamily="34" charset="0"/>
              <a:cs typeface="Calibri" panose="020F0502020204030204" pitchFamily="34" charset="0"/>
            </a:endParaRPr>
          </a:p>
        </p:txBody>
      </p:sp>
      <p:sp>
        <p:nvSpPr>
          <p:cNvPr id="16" name="TextBox 15">
            <a:extLst>
              <a:ext uri="{FF2B5EF4-FFF2-40B4-BE49-F238E27FC236}">
                <a16:creationId xmlns:a16="http://schemas.microsoft.com/office/drawing/2014/main" id="{F9AA86CC-B882-A300-D23D-BCF10DED9603}"/>
              </a:ext>
            </a:extLst>
          </p:cNvPr>
          <p:cNvSpPr txBox="1"/>
          <p:nvPr/>
        </p:nvSpPr>
        <p:spPr>
          <a:xfrm>
            <a:off x="838200" y="2191284"/>
            <a:ext cx="10146917" cy="3594702"/>
          </a:xfrm>
          <a:prstGeom prst="rect">
            <a:avLst/>
          </a:prstGeom>
          <a:noFill/>
        </p:spPr>
        <p:txBody>
          <a:bodyPr wrap="square">
            <a:spAutoFit/>
          </a:bodyPr>
          <a:lstStyle/>
          <a:p>
            <a:pPr marL="342900" indent="-342900">
              <a:lnSpc>
                <a:spcPct val="150000"/>
              </a:lnSpc>
              <a:buFont typeface="Arial" panose="020B0604020202020204" pitchFamily="34" charset="0"/>
              <a:buChar char="•"/>
            </a:pPr>
            <a:r>
              <a:rPr lang="en-US" sz="2200" dirty="0">
                <a:solidFill>
                  <a:schemeClr val="tx1"/>
                </a:solidFill>
                <a:highlight>
                  <a:srgbClr val="FFFFFF"/>
                </a:highlight>
                <a:latin typeface="Calibri" panose="020F0502020204030204" pitchFamily="34" charset="0"/>
                <a:cs typeface="Calibri" panose="020F0502020204030204" pitchFamily="34" charset="0"/>
              </a:rPr>
              <a:t>Articulate a clear definition of customer segmentation and explain its significance in the context of a business strategy</a:t>
            </a:r>
          </a:p>
          <a:p>
            <a:pPr marL="342900" indent="-342900">
              <a:lnSpc>
                <a:spcPct val="150000"/>
              </a:lnSpc>
              <a:buFont typeface="Arial" panose="020B0604020202020204" pitchFamily="34" charset="0"/>
              <a:buChar char="•"/>
            </a:pPr>
            <a:r>
              <a:rPr lang="en-US" sz="2200" dirty="0">
                <a:solidFill>
                  <a:schemeClr val="tx1"/>
                </a:solidFill>
                <a:highlight>
                  <a:srgbClr val="FFFFFF"/>
                </a:highlight>
                <a:latin typeface="Calibri" panose="020F0502020204030204" pitchFamily="34" charset="0"/>
                <a:cs typeface="Calibri" panose="020F0502020204030204" pitchFamily="34" charset="0"/>
              </a:rPr>
              <a:t>Explain the Importance of Customer Segmentation</a:t>
            </a:r>
          </a:p>
          <a:p>
            <a:pPr marL="342900" indent="-342900">
              <a:lnSpc>
                <a:spcPct val="150000"/>
              </a:lnSpc>
              <a:buFont typeface="Arial" panose="020B0604020202020204" pitchFamily="34" charset="0"/>
              <a:buChar char="•"/>
            </a:pPr>
            <a:r>
              <a:rPr lang="en-US" sz="2200" dirty="0">
                <a:solidFill>
                  <a:schemeClr val="tx1"/>
                </a:solidFill>
                <a:highlight>
                  <a:srgbClr val="FFFFFF"/>
                </a:highlight>
                <a:latin typeface="Calibri" panose="020F0502020204030204" pitchFamily="34" charset="0"/>
                <a:cs typeface="Calibri" panose="020F0502020204030204" pitchFamily="34" charset="0"/>
              </a:rPr>
              <a:t>Apply Segmentation to the Off-grid Solar Energy Sector</a:t>
            </a:r>
          </a:p>
          <a:p>
            <a:pPr marL="342900" indent="-342900">
              <a:lnSpc>
                <a:spcPct val="150000"/>
              </a:lnSpc>
              <a:buFont typeface="Arial" panose="020B0604020202020204" pitchFamily="34" charset="0"/>
              <a:buChar char="•"/>
            </a:pPr>
            <a:r>
              <a:rPr lang="en-US" sz="2200" dirty="0">
                <a:solidFill>
                  <a:schemeClr val="tx1"/>
                </a:solidFill>
                <a:highlight>
                  <a:srgbClr val="FFFFFF"/>
                </a:highlight>
                <a:latin typeface="Calibri" panose="020F0502020204030204" pitchFamily="34" charset="0"/>
                <a:cs typeface="Calibri" panose="020F0502020204030204" pitchFamily="34" charset="0"/>
              </a:rPr>
              <a:t>Identify Diverse Customer Needs</a:t>
            </a:r>
          </a:p>
          <a:p>
            <a:pPr marL="342900" indent="-342900">
              <a:lnSpc>
                <a:spcPct val="150000"/>
              </a:lnSpc>
              <a:buFont typeface="Arial" panose="020B0604020202020204" pitchFamily="34" charset="0"/>
              <a:buChar char="•"/>
            </a:pPr>
            <a:r>
              <a:rPr lang="en-US" sz="2200" dirty="0">
                <a:solidFill>
                  <a:schemeClr val="tx1"/>
                </a:solidFill>
                <a:highlight>
                  <a:srgbClr val="FFFFFF"/>
                </a:highlight>
                <a:latin typeface="Calibri" panose="020F0502020204030204" pitchFamily="34" charset="0"/>
                <a:cs typeface="Calibri" panose="020F0502020204030204" pitchFamily="34" charset="0"/>
              </a:rPr>
              <a:t>Develop Customer Profiles</a:t>
            </a:r>
          </a:p>
          <a:p>
            <a:pPr marL="342900" indent="-342900">
              <a:lnSpc>
                <a:spcPct val="150000"/>
              </a:lnSpc>
              <a:buFont typeface="Arial" panose="020B0604020202020204" pitchFamily="34" charset="0"/>
              <a:buChar char="•"/>
            </a:pPr>
            <a:r>
              <a:rPr lang="en-US" sz="2200" dirty="0">
                <a:solidFill>
                  <a:schemeClr val="tx1"/>
                </a:solidFill>
                <a:highlight>
                  <a:srgbClr val="FFFFFF"/>
                </a:highlight>
                <a:latin typeface="Calibri" panose="020F0502020204030204" pitchFamily="34" charset="0"/>
                <a:cs typeface="Calibri" panose="020F0502020204030204" pitchFamily="34" charset="0"/>
              </a:rPr>
              <a:t>Evaluate Segmentation Strategies in the off-grid solar energy sector.</a:t>
            </a:r>
          </a:p>
        </p:txBody>
      </p:sp>
    </p:spTree>
    <p:extLst>
      <p:ext uri="{BB962C8B-B14F-4D97-AF65-F5344CB8AC3E}">
        <p14:creationId xmlns:p14="http://schemas.microsoft.com/office/powerpoint/2010/main" val="4224917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fontScale="90000"/>
          </a:bodyPr>
          <a:lstStyle/>
          <a:p>
            <a:pPr>
              <a:lnSpc>
                <a:spcPct val="150000"/>
              </a:lnSpc>
            </a:pPr>
            <a:r>
              <a:rPr lang="en-US" sz="2800" b="1" dirty="0">
                <a:latin typeface="Calibri" panose="020F0502020204030204" pitchFamily="34" charset="0"/>
                <a:cs typeface="Calibri" panose="020F0502020204030204" pitchFamily="34" charset="0"/>
              </a:rPr>
              <a:t>Definition of a Customer Segment</a:t>
            </a:r>
          </a:p>
        </p:txBody>
      </p:sp>
      <p:sp>
        <p:nvSpPr>
          <p:cNvPr id="5" name="TextBox 4">
            <a:extLst>
              <a:ext uri="{FF2B5EF4-FFF2-40B4-BE49-F238E27FC236}">
                <a16:creationId xmlns:a16="http://schemas.microsoft.com/office/drawing/2014/main" id="{2B380090-6AA5-D7B8-3DBE-F735B2CEC4C9}"/>
              </a:ext>
            </a:extLst>
          </p:cNvPr>
          <p:cNvSpPr txBox="1"/>
          <p:nvPr/>
        </p:nvSpPr>
        <p:spPr>
          <a:xfrm>
            <a:off x="335280" y="1402144"/>
            <a:ext cx="11521440" cy="1323439"/>
          </a:xfrm>
          <a:prstGeom prst="rect">
            <a:avLst/>
          </a:prstGeom>
          <a:noFill/>
        </p:spPr>
        <p:txBody>
          <a:bodyPr wrap="square" rtlCol="0">
            <a:spAutoFit/>
          </a:bodyPr>
          <a:lstStyle/>
          <a:p>
            <a:pPr algn="l"/>
            <a:r>
              <a:rPr lang="en-US" sz="2000" dirty="0">
                <a:latin typeface="Calibri" panose="020F0502020204030204" pitchFamily="34" charset="0"/>
                <a:cs typeface="Calibri" panose="020F0502020204030204" pitchFamily="34" charset="0"/>
              </a:rPr>
              <a:t>A customer segment refers to a specific group of people or organizations that share similar characteristics and behaviors, which a business targets with its products or services. Segmentation helps businesses to tailor their offerings to meet the specific needs, preferences, and pain points of each group, allowing for more effective marketing, product development, and customer engagement.</a:t>
            </a:r>
          </a:p>
        </p:txBody>
      </p:sp>
      <p:grpSp>
        <p:nvGrpSpPr>
          <p:cNvPr id="10" name="Group 9">
            <a:extLst>
              <a:ext uri="{FF2B5EF4-FFF2-40B4-BE49-F238E27FC236}">
                <a16:creationId xmlns:a16="http://schemas.microsoft.com/office/drawing/2014/main" id="{D794B255-8B72-3F4D-DF2D-ABFE676E4629}"/>
              </a:ext>
            </a:extLst>
          </p:cNvPr>
          <p:cNvGrpSpPr/>
          <p:nvPr/>
        </p:nvGrpSpPr>
        <p:grpSpPr>
          <a:xfrm>
            <a:off x="72997" y="2725583"/>
            <a:ext cx="4919077" cy="3612173"/>
            <a:chOff x="230438" y="3091424"/>
            <a:chExt cx="4919077" cy="3612173"/>
          </a:xfrm>
        </p:grpSpPr>
        <p:pic>
          <p:nvPicPr>
            <p:cNvPr id="6" name="Picture 2">
              <a:extLst>
                <a:ext uri="{FF2B5EF4-FFF2-40B4-BE49-F238E27FC236}">
                  <a16:creationId xmlns:a16="http://schemas.microsoft.com/office/drawing/2014/main" id="{4B662DEF-5755-DB5F-C95A-D6FD29DD86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0438" y="3091424"/>
              <a:ext cx="4919077" cy="3612173"/>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Rounded Corners 6">
              <a:extLst>
                <a:ext uri="{FF2B5EF4-FFF2-40B4-BE49-F238E27FC236}">
                  <a16:creationId xmlns:a16="http://schemas.microsoft.com/office/drawing/2014/main" id="{1D76019C-0294-E230-46B1-06B1CF34EEF0}"/>
                </a:ext>
              </a:extLst>
            </p:cNvPr>
            <p:cNvSpPr/>
            <p:nvPr/>
          </p:nvSpPr>
          <p:spPr>
            <a:xfrm>
              <a:off x="3850105" y="3525252"/>
              <a:ext cx="950495" cy="1949115"/>
            </a:xfrm>
            <a:prstGeom prst="roundRect">
              <a:avLst/>
            </a:prstGeom>
            <a:noFill/>
            <a:ln w="76200">
              <a:solidFill>
                <a:schemeClr val="accent5">
                  <a:lumMod val="50000"/>
                </a:schemeClr>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grpSp>
      <p:sp>
        <p:nvSpPr>
          <p:cNvPr id="9" name="TextBox 8">
            <a:extLst>
              <a:ext uri="{FF2B5EF4-FFF2-40B4-BE49-F238E27FC236}">
                <a16:creationId xmlns:a16="http://schemas.microsoft.com/office/drawing/2014/main" id="{4DC40506-E473-1CED-5ECE-0EF74E14DDBD}"/>
              </a:ext>
            </a:extLst>
          </p:cNvPr>
          <p:cNvSpPr txBox="1"/>
          <p:nvPr/>
        </p:nvSpPr>
        <p:spPr>
          <a:xfrm>
            <a:off x="4992074" y="3223383"/>
            <a:ext cx="6647446" cy="3041602"/>
          </a:xfrm>
          <a:prstGeom prst="rect">
            <a:avLst/>
          </a:prstGeom>
          <a:noFill/>
        </p:spPr>
        <p:txBody>
          <a:bodyPr wrap="square">
            <a:spAutoFit/>
          </a:bodyPr>
          <a:lstStyle/>
          <a:p>
            <a:pPr>
              <a:lnSpc>
                <a:spcPct val="107000"/>
              </a:lnSpc>
              <a:spcAft>
                <a:spcPts val="800"/>
              </a:spcAft>
            </a:pPr>
            <a:r>
              <a:rPr lang="en-GB" sz="2000" dirty="0">
                <a:latin typeface="Calibri" panose="020F0502020204030204" pitchFamily="34" charset="0"/>
                <a:cs typeface="Calibri" panose="020F0502020204030204" pitchFamily="34" charset="0"/>
              </a:rPr>
              <a:t>In essence, customer segmentation answers the question: “Who are we creating value for?” It allows a company to break down its broader market into smaller, more manageable groups that are easier to understand and serve effectively. This can be done based on various criteria such as demographics, geography, </a:t>
            </a:r>
            <a:r>
              <a:rPr lang="en-GB" sz="2000" dirty="0" err="1">
                <a:latin typeface="Calibri" panose="020F0502020204030204" pitchFamily="34" charset="0"/>
                <a:cs typeface="Calibri" panose="020F0502020204030204" pitchFamily="34" charset="0"/>
              </a:rPr>
              <a:t>behavior</a:t>
            </a:r>
            <a:r>
              <a:rPr lang="en-GB" sz="2000" dirty="0">
                <a:latin typeface="Calibri" panose="020F0502020204030204" pitchFamily="34" charset="0"/>
                <a:cs typeface="Calibri" panose="020F0502020204030204" pitchFamily="34" charset="0"/>
              </a:rPr>
              <a:t>, lifestyle, or other distinguishing factors. It is essential to differentiate between our customer segments. This will help us to design a relevant Business Model Canvas for each customer segment.</a:t>
            </a:r>
            <a:endParaRPr lang="fr-FR" sz="2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505028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sz="2800" dirty="0">
                <a:latin typeface="Calibri" panose="020F0502020204030204" pitchFamily="34" charset="0"/>
                <a:cs typeface="Calibri" panose="020F0502020204030204" pitchFamily="34" charset="0"/>
              </a:rPr>
              <a:t>Customer Segmentation is crucial for the following six reasons:</a:t>
            </a:r>
          </a:p>
        </p:txBody>
      </p:sp>
      <p:sp>
        <p:nvSpPr>
          <p:cNvPr id="7" name="TextBox 6">
            <a:extLst>
              <a:ext uri="{FF2B5EF4-FFF2-40B4-BE49-F238E27FC236}">
                <a16:creationId xmlns:a16="http://schemas.microsoft.com/office/drawing/2014/main" id="{71AC53A0-7E24-96C6-BF58-EB6EFF2C01EA}"/>
              </a:ext>
            </a:extLst>
          </p:cNvPr>
          <p:cNvSpPr txBox="1"/>
          <p:nvPr/>
        </p:nvSpPr>
        <p:spPr>
          <a:xfrm>
            <a:off x="335280" y="1382286"/>
            <a:ext cx="11624109" cy="4093428"/>
          </a:xfrm>
          <a:prstGeom prst="rect">
            <a:avLst/>
          </a:prstGeom>
          <a:noFill/>
        </p:spPr>
        <p:txBody>
          <a:bodyPr wrap="square">
            <a:spAutoFit/>
          </a:bodyPr>
          <a:lstStyle/>
          <a:p>
            <a:pPr marL="342900" indent="-342900">
              <a:buFont typeface="Arial" panose="020B0604020202020204" pitchFamily="34" charset="0"/>
              <a:buChar char="•"/>
            </a:pPr>
            <a:r>
              <a:rPr lang="en-US" sz="2000" b="1" dirty="0">
                <a:latin typeface="Calibri" panose="020F0502020204030204" pitchFamily="34" charset="0"/>
                <a:cs typeface="Calibri" panose="020F0502020204030204" pitchFamily="34" charset="0"/>
              </a:rPr>
              <a:t>Improved Product-Market Fit:</a:t>
            </a:r>
          </a:p>
          <a:p>
            <a:pPr marL="806450" lvl="8" indent="-265113">
              <a:buFont typeface="Courier New" panose="02070309020205020404" pitchFamily="49" charset="0"/>
              <a:buChar char="o"/>
            </a:pPr>
            <a:r>
              <a:rPr lang="en-US" sz="2000" dirty="0">
                <a:latin typeface="Calibri" panose="020F0502020204030204" pitchFamily="34" charset="0"/>
                <a:cs typeface="Calibri" panose="020F0502020204030204" pitchFamily="34" charset="0"/>
              </a:rPr>
              <a:t>By understanding the unique needs and desires of different customer groups, businesses can create products or services that more accurately match those requirements. This improves customer satisfaction, loyalty, and the likelihood of repeat purchases.</a:t>
            </a:r>
          </a:p>
          <a:p>
            <a:pPr marL="806450" lvl="8" indent="-265113">
              <a:buFont typeface="Courier New" panose="02070309020205020404" pitchFamily="49" charset="0"/>
              <a:buChar char="o"/>
            </a:pPr>
            <a:r>
              <a:rPr lang="en-US" sz="2000" dirty="0">
                <a:latin typeface="Calibri" panose="020F0502020204030204" pitchFamily="34" charset="0"/>
                <a:cs typeface="Calibri" panose="020F0502020204030204" pitchFamily="34" charset="0"/>
              </a:rPr>
              <a:t>Tailored offerings help to create a unique value proposition for each segment, increasing the chances of product success in the market.</a:t>
            </a:r>
          </a:p>
          <a:p>
            <a:pPr marL="806450" lvl="8" indent="-265113">
              <a:buFont typeface="Courier New" panose="02070309020205020404" pitchFamily="49" charset="0"/>
              <a:buChar char="o"/>
            </a:pPr>
            <a:endParaRPr lang="en-US" sz="20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2000" b="1" dirty="0">
                <a:latin typeface="Calibri" panose="020F0502020204030204" pitchFamily="34" charset="0"/>
                <a:cs typeface="Calibri" panose="020F0502020204030204" pitchFamily="34" charset="0"/>
              </a:rPr>
              <a:t>Enhanced Marketing Efficiency:</a:t>
            </a:r>
          </a:p>
          <a:p>
            <a:pPr marL="806450" indent="-265113">
              <a:buFont typeface="Courier New" panose="02070309020205020404" pitchFamily="49" charset="0"/>
              <a:buChar char="o"/>
            </a:pPr>
            <a:r>
              <a:rPr lang="en-US" sz="2000" dirty="0">
                <a:latin typeface="Calibri" panose="020F0502020204030204" pitchFamily="34" charset="0"/>
                <a:cs typeface="Calibri" panose="020F0502020204030204" pitchFamily="34" charset="0"/>
              </a:rPr>
              <a:t>Segmentation allows businesses to focus their marketing efforts on specific groups, ensuring that the right message reaches the right audience at the right time.</a:t>
            </a:r>
          </a:p>
          <a:p>
            <a:pPr marL="806450" indent="-265113">
              <a:buFont typeface="Courier New" panose="02070309020205020404" pitchFamily="49" charset="0"/>
              <a:buChar char="o"/>
            </a:pPr>
            <a:r>
              <a:rPr lang="en-US" sz="2000" dirty="0">
                <a:latin typeface="Calibri" panose="020F0502020204030204" pitchFamily="34" charset="0"/>
                <a:cs typeface="Calibri" panose="020F0502020204030204" pitchFamily="34" charset="0"/>
              </a:rPr>
              <a:t>Rather than using a one-size-fits-all approach, businesses can create targeted campaigns that resonate more deeply with each segment, leading to higher conversion rates and lower customer acquisition costs.</a:t>
            </a:r>
          </a:p>
        </p:txBody>
      </p:sp>
    </p:spTree>
    <p:extLst>
      <p:ext uri="{BB962C8B-B14F-4D97-AF65-F5344CB8AC3E}">
        <p14:creationId xmlns:p14="http://schemas.microsoft.com/office/powerpoint/2010/main" val="23602389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fontScale="90000"/>
          </a:bodyPr>
          <a:lstStyle/>
          <a:p>
            <a:pPr>
              <a:lnSpc>
                <a:spcPct val="150000"/>
              </a:lnSpc>
            </a:pPr>
            <a:r>
              <a:rPr lang="en-US" sz="2800" dirty="0">
                <a:latin typeface="Calibri" panose="020F0502020204030204" pitchFamily="34" charset="0"/>
                <a:cs typeface="Calibri" panose="020F0502020204030204" pitchFamily="34" charset="0"/>
              </a:rPr>
              <a:t>Customer Segmentation is crucial for the following six reasons:</a:t>
            </a:r>
            <a:endParaRPr lang="en-US" sz="2800" b="1" dirty="0">
              <a:latin typeface="Calibri" panose="020F0502020204030204" pitchFamily="34" charset="0"/>
              <a:cs typeface="Calibri" panose="020F0502020204030204" pitchFamily="34" charset="0"/>
            </a:endParaRPr>
          </a:p>
        </p:txBody>
      </p:sp>
      <p:sp>
        <p:nvSpPr>
          <p:cNvPr id="7" name="TextBox 6">
            <a:extLst>
              <a:ext uri="{FF2B5EF4-FFF2-40B4-BE49-F238E27FC236}">
                <a16:creationId xmlns:a16="http://schemas.microsoft.com/office/drawing/2014/main" id="{71AC53A0-7E24-96C6-BF58-EB6EFF2C01EA}"/>
              </a:ext>
            </a:extLst>
          </p:cNvPr>
          <p:cNvSpPr txBox="1"/>
          <p:nvPr/>
        </p:nvSpPr>
        <p:spPr>
          <a:xfrm>
            <a:off x="283945" y="1573150"/>
            <a:ext cx="11624109" cy="3477875"/>
          </a:xfrm>
          <a:prstGeom prst="rect">
            <a:avLst/>
          </a:prstGeom>
          <a:noFill/>
        </p:spPr>
        <p:txBody>
          <a:bodyPr wrap="square">
            <a:spAutoFit/>
          </a:bodyPr>
          <a:lstStyle/>
          <a:p>
            <a:pPr marL="342900" indent="-342900">
              <a:buFont typeface="Arial" panose="020B0604020202020204" pitchFamily="34" charset="0"/>
              <a:buChar char="•"/>
            </a:pPr>
            <a:r>
              <a:rPr lang="en-US" sz="2000" b="1" dirty="0">
                <a:latin typeface="Calibri" panose="020F0502020204030204" pitchFamily="34" charset="0"/>
                <a:cs typeface="Calibri" panose="020F0502020204030204" pitchFamily="34" charset="0"/>
              </a:rPr>
              <a:t>Personalized Customer Experiences:</a:t>
            </a:r>
          </a:p>
          <a:p>
            <a:pPr marL="806450" indent="-342900">
              <a:buFont typeface="Courier New" panose="02070309020205020404" pitchFamily="49" charset="0"/>
              <a:buChar char="o"/>
            </a:pPr>
            <a:r>
              <a:rPr lang="en-US" sz="2000" dirty="0">
                <a:latin typeface="Calibri" panose="020F0502020204030204" pitchFamily="34" charset="0"/>
                <a:cs typeface="Calibri" panose="020F0502020204030204" pitchFamily="34" charset="0"/>
              </a:rPr>
              <a:t>Customers today expect personalized experiences. By segmenting your customer base, you can offer customized communication, promotions, and customer service, increasing overall satisfaction.</a:t>
            </a:r>
          </a:p>
          <a:p>
            <a:pPr marL="806450" indent="-342900">
              <a:buFont typeface="Courier New" panose="02070309020205020404" pitchFamily="49" charset="0"/>
              <a:buChar char="o"/>
            </a:pPr>
            <a:r>
              <a:rPr lang="en-US" sz="2000" dirty="0">
                <a:latin typeface="Calibri" panose="020F0502020204030204" pitchFamily="34" charset="0"/>
                <a:cs typeface="Calibri" panose="020F0502020204030204" pitchFamily="34" charset="0"/>
              </a:rPr>
              <a:t>Personalization builds stronger relationships, fosters trust, and increases the lifetime value of each customer.</a:t>
            </a:r>
          </a:p>
          <a:p>
            <a:pPr marL="806450" indent="-342900">
              <a:buFont typeface="Courier New" panose="02070309020205020404" pitchFamily="49" charset="0"/>
              <a:buChar char="o"/>
            </a:pPr>
            <a:endParaRPr lang="en-US" sz="20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2000" b="1" dirty="0">
                <a:latin typeface="Calibri" panose="020F0502020204030204" pitchFamily="34" charset="0"/>
                <a:cs typeface="Calibri" panose="020F0502020204030204" pitchFamily="34" charset="0"/>
              </a:rPr>
              <a:t>Competitive Advantage:</a:t>
            </a:r>
          </a:p>
          <a:p>
            <a:pPr marL="806450" indent="-342900">
              <a:buFont typeface="Courier New" panose="02070309020205020404" pitchFamily="49" charset="0"/>
              <a:buChar char="o"/>
            </a:pPr>
            <a:r>
              <a:rPr lang="en-US" sz="2000" dirty="0">
                <a:latin typeface="Calibri" panose="020F0502020204030204" pitchFamily="34" charset="0"/>
                <a:cs typeface="Calibri" panose="020F0502020204030204" pitchFamily="34" charset="0"/>
              </a:rPr>
              <a:t>A business that understands and serves its customer segments better than its competitors will stand out in the marketplace. Segmentation allows you to differentiate your brand by catering to the specific needs of niche markets that competitors may overlook.</a:t>
            </a:r>
          </a:p>
          <a:p>
            <a:pPr marL="806450" indent="-342900">
              <a:buFont typeface="Courier New" panose="02070309020205020404" pitchFamily="49" charset="0"/>
              <a:buChar char="o"/>
            </a:pPr>
            <a:r>
              <a:rPr lang="en-US" sz="2000" dirty="0">
                <a:latin typeface="Calibri" panose="020F0502020204030204" pitchFamily="34" charset="0"/>
                <a:cs typeface="Calibri" panose="020F0502020204030204" pitchFamily="34" charset="0"/>
              </a:rPr>
              <a:t>This can lead to increased customer loyalty and a stronger market position.</a:t>
            </a:r>
          </a:p>
        </p:txBody>
      </p:sp>
    </p:spTree>
    <p:extLst>
      <p:ext uri="{BB962C8B-B14F-4D97-AF65-F5344CB8AC3E}">
        <p14:creationId xmlns:p14="http://schemas.microsoft.com/office/powerpoint/2010/main" val="30961372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fontScale="90000"/>
          </a:bodyPr>
          <a:lstStyle/>
          <a:p>
            <a:pPr>
              <a:lnSpc>
                <a:spcPct val="150000"/>
              </a:lnSpc>
            </a:pPr>
            <a:r>
              <a:rPr lang="en-US" sz="2800" dirty="0">
                <a:latin typeface="Calibri" panose="020F0502020204030204" pitchFamily="34" charset="0"/>
                <a:cs typeface="Calibri" panose="020F0502020204030204" pitchFamily="34" charset="0"/>
              </a:rPr>
              <a:t>Customer Segmentation is crucial for the following six reasons:</a:t>
            </a:r>
            <a:endParaRPr lang="en-US" sz="2800" b="1" dirty="0">
              <a:latin typeface="Calibri" panose="020F0502020204030204" pitchFamily="34" charset="0"/>
              <a:cs typeface="Calibri" panose="020F0502020204030204" pitchFamily="34" charset="0"/>
            </a:endParaRPr>
          </a:p>
        </p:txBody>
      </p:sp>
      <p:sp>
        <p:nvSpPr>
          <p:cNvPr id="7" name="TextBox 6">
            <a:extLst>
              <a:ext uri="{FF2B5EF4-FFF2-40B4-BE49-F238E27FC236}">
                <a16:creationId xmlns:a16="http://schemas.microsoft.com/office/drawing/2014/main" id="{71AC53A0-7E24-96C6-BF58-EB6EFF2C01EA}"/>
              </a:ext>
            </a:extLst>
          </p:cNvPr>
          <p:cNvSpPr txBox="1"/>
          <p:nvPr/>
        </p:nvSpPr>
        <p:spPr>
          <a:xfrm>
            <a:off x="283945" y="1690062"/>
            <a:ext cx="11624109" cy="3477875"/>
          </a:xfrm>
          <a:prstGeom prst="rect">
            <a:avLst/>
          </a:prstGeom>
          <a:noFill/>
        </p:spPr>
        <p:txBody>
          <a:bodyPr wrap="square">
            <a:spAutoFit/>
          </a:bodyPr>
          <a:lstStyle/>
          <a:p>
            <a:pPr marL="342900" indent="-342900">
              <a:buFont typeface="Arial" panose="020B0604020202020204" pitchFamily="34" charset="0"/>
              <a:buChar char="•"/>
            </a:pPr>
            <a:r>
              <a:rPr lang="en-US" sz="2000" b="1" dirty="0">
                <a:latin typeface="Calibri" panose="020F0502020204030204" pitchFamily="34" charset="0"/>
                <a:cs typeface="Calibri" panose="020F0502020204030204" pitchFamily="34" charset="0"/>
              </a:rPr>
              <a:t>Resource Optimization:</a:t>
            </a:r>
          </a:p>
          <a:p>
            <a:pPr marL="901700" indent="-342900">
              <a:buFont typeface="Courier New" panose="02070309020205020404" pitchFamily="49" charset="0"/>
              <a:buChar char="o"/>
            </a:pPr>
            <a:r>
              <a:rPr lang="en-US" sz="2000" dirty="0">
                <a:latin typeface="Calibri" panose="020F0502020204030204" pitchFamily="34" charset="0"/>
                <a:cs typeface="Calibri" panose="020F0502020204030204" pitchFamily="34" charset="0"/>
              </a:rPr>
              <a:t>By knowing which segments generate the most value, businesses can allocate their resources—time, money, and effort—more effectively. This ensures that the highest-potential customer groups are prioritized, leading to better returns on investment (ROI).</a:t>
            </a:r>
          </a:p>
          <a:p>
            <a:pPr marL="901700" indent="-342900">
              <a:buFont typeface="Courier New" panose="02070309020205020404" pitchFamily="49" charset="0"/>
              <a:buChar char="o"/>
            </a:pPr>
            <a:r>
              <a:rPr lang="en-US" sz="2000" dirty="0">
                <a:latin typeface="Calibri" panose="020F0502020204030204" pitchFamily="34" charset="0"/>
                <a:cs typeface="Calibri" panose="020F0502020204030204" pitchFamily="34" charset="0"/>
              </a:rPr>
              <a:t>It helps avoid wasting resources on customer groups that are less likely to engage or convert.</a:t>
            </a:r>
          </a:p>
          <a:p>
            <a:pPr marL="901700" indent="-342900">
              <a:buFont typeface="Courier New" panose="02070309020205020404" pitchFamily="49" charset="0"/>
              <a:buChar char="o"/>
            </a:pPr>
            <a:endParaRPr lang="en-US" sz="20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2000" b="1" dirty="0">
                <a:latin typeface="Calibri" panose="020F0502020204030204" pitchFamily="34" charset="0"/>
                <a:cs typeface="Calibri" panose="020F0502020204030204" pitchFamily="34" charset="0"/>
              </a:rPr>
              <a:t>Market Expansion and Growth Opportunities:</a:t>
            </a:r>
          </a:p>
          <a:p>
            <a:pPr marL="901700" indent="-342900">
              <a:buFont typeface="Courier New" panose="02070309020205020404" pitchFamily="49" charset="0"/>
              <a:buChar char="o"/>
            </a:pPr>
            <a:r>
              <a:rPr lang="en-US" sz="2000" dirty="0">
                <a:latin typeface="Calibri" panose="020F0502020204030204" pitchFamily="34" charset="0"/>
                <a:cs typeface="Calibri" panose="020F0502020204030204" pitchFamily="34" charset="0"/>
              </a:rPr>
              <a:t>Segmentation reveals underserved or overlooked market segments, offering opportunities for new product lines or market entries.</a:t>
            </a:r>
          </a:p>
          <a:p>
            <a:pPr marL="901700" indent="-342900">
              <a:buFont typeface="Courier New" panose="02070309020205020404" pitchFamily="49" charset="0"/>
              <a:buChar char="o"/>
            </a:pPr>
            <a:r>
              <a:rPr lang="en-US" sz="2000" dirty="0">
                <a:latin typeface="Calibri" panose="020F0502020204030204" pitchFamily="34" charset="0"/>
                <a:cs typeface="Calibri" panose="020F0502020204030204" pitchFamily="34" charset="0"/>
              </a:rPr>
              <a:t>As a business grows, new segments can be targeted, either by adapting existing products or creating new ones specifically for these groups.</a:t>
            </a:r>
          </a:p>
        </p:txBody>
      </p:sp>
    </p:spTree>
    <p:extLst>
      <p:ext uri="{BB962C8B-B14F-4D97-AF65-F5344CB8AC3E}">
        <p14:creationId xmlns:p14="http://schemas.microsoft.com/office/powerpoint/2010/main" val="33839580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sz="2800" dirty="0">
                <a:latin typeface="Calibri" panose="020F0502020204030204" pitchFamily="34" charset="0"/>
                <a:cs typeface="Calibri" panose="020F0502020204030204" pitchFamily="34" charset="0"/>
              </a:rPr>
              <a:t>Customer groups represent separate segments if:</a:t>
            </a:r>
          </a:p>
        </p:txBody>
      </p:sp>
      <p:sp>
        <p:nvSpPr>
          <p:cNvPr id="7" name="TextBox 6">
            <a:extLst>
              <a:ext uri="{FF2B5EF4-FFF2-40B4-BE49-F238E27FC236}">
                <a16:creationId xmlns:a16="http://schemas.microsoft.com/office/drawing/2014/main" id="{71AC53A0-7E24-96C6-BF58-EB6EFF2C01EA}"/>
              </a:ext>
            </a:extLst>
          </p:cNvPr>
          <p:cNvSpPr txBox="1"/>
          <p:nvPr/>
        </p:nvSpPr>
        <p:spPr>
          <a:xfrm>
            <a:off x="335280" y="1429376"/>
            <a:ext cx="6751321" cy="5016758"/>
          </a:xfrm>
          <a:prstGeom prst="rect">
            <a:avLst/>
          </a:prstGeom>
          <a:noFill/>
        </p:spPr>
        <p:txBody>
          <a:bodyPr wrap="square">
            <a:spAutoFit/>
          </a:bodyPr>
          <a:lstStyle/>
          <a:p>
            <a:pPr marL="342900" indent="-342900">
              <a:buFont typeface="Arial" panose="020B0604020202020204" pitchFamily="34" charset="0"/>
              <a:buChar char="•"/>
            </a:pPr>
            <a:r>
              <a:rPr lang="en-US" sz="3200" dirty="0">
                <a:latin typeface="Calibri" panose="020F0502020204030204" pitchFamily="34" charset="0"/>
                <a:cs typeface="Calibri" panose="020F0502020204030204" pitchFamily="34" charset="0"/>
              </a:rPr>
              <a:t>Their needs require and justify a distinct offer</a:t>
            </a:r>
          </a:p>
          <a:p>
            <a:pPr marL="342900" indent="-342900">
              <a:buFont typeface="Arial" panose="020B0604020202020204" pitchFamily="34" charset="0"/>
              <a:buChar char="•"/>
            </a:pPr>
            <a:r>
              <a:rPr lang="en-US" sz="3200" dirty="0">
                <a:latin typeface="Calibri" panose="020F0502020204030204" pitchFamily="34" charset="0"/>
                <a:cs typeface="Calibri" panose="020F0502020204030204" pitchFamily="34" charset="0"/>
              </a:rPr>
              <a:t>They are reached through different distribution channels</a:t>
            </a:r>
          </a:p>
          <a:p>
            <a:pPr marL="342900" indent="-342900">
              <a:buFont typeface="Arial" panose="020B0604020202020204" pitchFamily="34" charset="0"/>
              <a:buChar char="•"/>
            </a:pPr>
            <a:r>
              <a:rPr lang="en-US" sz="3200" dirty="0">
                <a:latin typeface="Calibri" panose="020F0502020204030204" pitchFamily="34" charset="0"/>
                <a:cs typeface="Calibri" panose="020F0502020204030204" pitchFamily="34" charset="0"/>
              </a:rPr>
              <a:t>They require different types of relations hips</a:t>
            </a:r>
          </a:p>
          <a:p>
            <a:pPr marL="342900" indent="-342900">
              <a:buFont typeface="Arial" panose="020B0604020202020204" pitchFamily="34" charset="0"/>
              <a:buChar char="•"/>
            </a:pPr>
            <a:r>
              <a:rPr lang="en-US" sz="3200" dirty="0">
                <a:latin typeface="Calibri" panose="020F0502020204030204" pitchFamily="34" charset="0"/>
                <a:cs typeface="Calibri" panose="020F0502020204030204" pitchFamily="34" charset="0"/>
              </a:rPr>
              <a:t>They have substantially different profitability</a:t>
            </a:r>
          </a:p>
          <a:p>
            <a:pPr marL="342900" indent="-342900">
              <a:buFont typeface="Arial" panose="020B0604020202020204" pitchFamily="34" charset="0"/>
              <a:buChar char="•"/>
            </a:pPr>
            <a:r>
              <a:rPr lang="en-US" sz="3200" dirty="0">
                <a:latin typeface="Calibri" panose="020F0502020204030204" pitchFamily="34" charset="0"/>
                <a:cs typeface="Calibri" panose="020F0502020204030204" pitchFamily="34" charset="0"/>
              </a:rPr>
              <a:t>They are willing to pay for different aspects of the offer</a:t>
            </a:r>
          </a:p>
        </p:txBody>
      </p:sp>
      <p:grpSp>
        <p:nvGrpSpPr>
          <p:cNvPr id="6" name="Group 5">
            <a:extLst>
              <a:ext uri="{FF2B5EF4-FFF2-40B4-BE49-F238E27FC236}">
                <a16:creationId xmlns:a16="http://schemas.microsoft.com/office/drawing/2014/main" id="{EE24EF42-4E65-A66C-20FB-5B960AA3C929}"/>
              </a:ext>
            </a:extLst>
          </p:cNvPr>
          <p:cNvGrpSpPr/>
          <p:nvPr/>
        </p:nvGrpSpPr>
        <p:grpSpPr>
          <a:xfrm>
            <a:off x="6937643" y="1134840"/>
            <a:ext cx="4919077" cy="3612173"/>
            <a:chOff x="230438" y="3091424"/>
            <a:chExt cx="4919077" cy="3612173"/>
          </a:xfrm>
        </p:grpSpPr>
        <p:pic>
          <p:nvPicPr>
            <p:cNvPr id="8" name="Picture 2">
              <a:extLst>
                <a:ext uri="{FF2B5EF4-FFF2-40B4-BE49-F238E27FC236}">
                  <a16:creationId xmlns:a16="http://schemas.microsoft.com/office/drawing/2014/main" id="{ACAB36B8-A8BB-A039-25E7-55A336516F4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0438" y="3091424"/>
              <a:ext cx="4919077" cy="3612173"/>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Rounded Corners 8">
              <a:extLst>
                <a:ext uri="{FF2B5EF4-FFF2-40B4-BE49-F238E27FC236}">
                  <a16:creationId xmlns:a16="http://schemas.microsoft.com/office/drawing/2014/main" id="{E781133A-DCA6-D206-029D-EFC217448AFB}"/>
                </a:ext>
              </a:extLst>
            </p:cNvPr>
            <p:cNvSpPr/>
            <p:nvPr/>
          </p:nvSpPr>
          <p:spPr>
            <a:xfrm>
              <a:off x="3850105" y="3525252"/>
              <a:ext cx="950495" cy="1949115"/>
            </a:xfrm>
            <a:prstGeom prst="roundRect">
              <a:avLst/>
            </a:prstGeom>
            <a:noFill/>
            <a:ln w="76200">
              <a:solidFill>
                <a:schemeClr val="accent5">
                  <a:lumMod val="50000"/>
                </a:schemeClr>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grpSp>
    </p:spTree>
    <p:extLst>
      <p:ext uri="{BB962C8B-B14F-4D97-AF65-F5344CB8AC3E}">
        <p14:creationId xmlns:p14="http://schemas.microsoft.com/office/powerpoint/2010/main" val="42830291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sz="2800" dirty="0">
                <a:latin typeface="Verdana" panose="020B0604030504040204" pitchFamily="34" charset="0"/>
                <a:ea typeface="Verdana" panose="020B0604030504040204" pitchFamily="34" charset="0"/>
                <a:cs typeface="Verdana" panose="020B0604030504040204" pitchFamily="34" charset="0"/>
              </a:rPr>
              <a:t>solar PV off-grid </a:t>
            </a:r>
            <a:r>
              <a:rPr lang="en-US" dirty="0">
                <a:latin typeface="Verdana" panose="020B0604030504040204" pitchFamily="34" charset="0"/>
                <a:ea typeface="Verdana" panose="020B0604030504040204" pitchFamily="34" charset="0"/>
                <a:cs typeface="Verdana" panose="020B0604030504040204" pitchFamily="34" charset="0"/>
              </a:rPr>
              <a:t>Customer Segments</a:t>
            </a:r>
          </a:p>
        </p:txBody>
      </p:sp>
      <p:sp>
        <p:nvSpPr>
          <p:cNvPr id="5" name="TextBox 4">
            <a:extLst>
              <a:ext uri="{FF2B5EF4-FFF2-40B4-BE49-F238E27FC236}">
                <a16:creationId xmlns:a16="http://schemas.microsoft.com/office/drawing/2014/main" id="{2B380090-6AA5-D7B8-3DBE-F735B2CEC4C9}"/>
              </a:ext>
            </a:extLst>
          </p:cNvPr>
          <p:cNvSpPr txBox="1"/>
          <p:nvPr/>
        </p:nvSpPr>
        <p:spPr>
          <a:xfrm>
            <a:off x="335280" y="1437283"/>
            <a:ext cx="6602363" cy="1323439"/>
          </a:xfrm>
          <a:prstGeom prst="rect">
            <a:avLst/>
          </a:prstGeom>
          <a:noFill/>
        </p:spPr>
        <p:txBody>
          <a:bodyPr wrap="square" rtlCol="0">
            <a:spAutoFit/>
          </a:bodyPr>
          <a:lstStyle/>
          <a:p>
            <a:r>
              <a:rPr lang="en-US" sz="2000" dirty="0">
                <a:latin typeface="Calibri" panose="020F0502020204030204" pitchFamily="34" charset="0"/>
                <a:cs typeface="Calibri" panose="020F0502020204030204" pitchFamily="34" charset="0"/>
              </a:rPr>
              <a:t>The solar PV off-grid sector in Africa, customer groups can be segmented based on their distinct needs, distribution channels, relationships, profitability, and willingness to pay, Examples are :  </a:t>
            </a:r>
          </a:p>
        </p:txBody>
      </p:sp>
      <p:sp>
        <p:nvSpPr>
          <p:cNvPr id="7" name="TextBox 6">
            <a:extLst>
              <a:ext uri="{FF2B5EF4-FFF2-40B4-BE49-F238E27FC236}">
                <a16:creationId xmlns:a16="http://schemas.microsoft.com/office/drawing/2014/main" id="{71AC53A0-7E24-96C6-BF58-EB6EFF2C01EA}"/>
              </a:ext>
            </a:extLst>
          </p:cNvPr>
          <p:cNvSpPr txBox="1"/>
          <p:nvPr/>
        </p:nvSpPr>
        <p:spPr>
          <a:xfrm>
            <a:off x="335280" y="3229690"/>
            <a:ext cx="6775383" cy="1938992"/>
          </a:xfrm>
          <a:prstGeom prst="rect">
            <a:avLst/>
          </a:prstGeom>
          <a:noFill/>
        </p:spPr>
        <p:txBody>
          <a:bodyPr wrap="square">
            <a:spAutoFit/>
          </a:bodyPr>
          <a:lstStyle/>
          <a:p>
            <a:pPr marL="342900" indent="-342900">
              <a:buFont typeface="Arial" panose="020B0604020202020204" pitchFamily="34" charset="0"/>
              <a:buChar char="•"/>
            </a:pPr>
            <a:r>
              <a:rPr lang="en-US" sz="2000" b="1" dirty="0">
                <a:latin typeface="Calibri" panose="020F0502020204030204" pitchFamily="34" charset="0"/>
                <a:cs typeface="Calibri" panose="020F0502020204030204" pitchFamily="34" charset="0"/>
              </a:rPr>
              <a:t>Rural Households vs. Urban Micro-Enterprises: </a:t>
            </a:r>
          </a:p>
          <a:p>
            <a:pPr marL="360363" lvl="2"/>
            <a:r>
              <a:rPr lang="en-US" sz="2000" dirty="0">
                <a:latin typeface="Calibri" panose="020F0502020204030204" pitchFamily="34" charset="0"/>
                <a:cs typeface="Calibri" panose="020F0502020204030204" pitchFamily="34" charset="0"/>
              </a:rPr>
              <a:t>In Uganda, mini-grid systems like those provided by Equatorial Power target rural communities, particularly on islands in Lake Victoria. These customers typically need low-capacity energy for basic services like lighting and mobile charging, and they benefit from PAYGO (pay-as-you-go)</a:t>
            </a:r>
          </a:p>
        </p:txBody>
      </p:sp>
      <p:grpSp>
        <p:nvGrpSpPr>
          <p:cNvPr id="6" name="Group 5">
            <a:extLst>
              <a:ext uri="{FF2B5EF4-FFF2-40B4-BE49-F238E27FC236}">
                <a16:creationId xmlns:a16="http://schemas.microsoft.com/office/drawing/2014/main" id="{EE24EF42-4E65-A66C-20FB-5B960AA3C929}"/>
              </a:ext>
            </a:extLst>
          </p:cNvPr>
          <p:cNvGrpSpPr/>
          <p:nvPr/>
        </p:nvGrpSpPr>
        <p:grpSpPr>
          <a:xfrm>
            <a:off x="6937643" y="1134840"/>
            <a:ext cx="4919077" cy="3612173"/>
            <a:chOff x="230438" y="3091424"/>
            <a:chExt cx="4919077" cy="3612173"/>
          </a:xfrm>
        </p:grpSpPr>
        <p:pic>
          <p:nvPicPr>
            <p:cNvPr id="8" name="Picture 2">
              <a:extLst>
                <a:ext uri="{FF2B5EF4-FFF2-40B4-BE49-F238E27FC236}">
                  <a16:creationId xmlns:a16="http://schemas.microsoft.com/office/drawing/2014/main" id="{ACAB36B8-A8BB-A039-25E7-55A336516F4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0438" y="3091424"/>
              <a:ext cx="4919077" cy="3612173"/>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Rounded Corners 8">
              <a:extLst>
                <a:ext uri="{FF2B5EF4-FFF2-40B4-BE49-F238E27FC236}">
                  <a16:creationId xmlns:a16="http://schemas.microsoft.com/office/drawing/2014/main" id="{E781133A-DCA6-D206-029D-EFC217448AFB}"/>
                </a:ext>
              </a:extLst>
            </p:cNvPr>
            <p:cNvSpPr/>
            <p:nvPr/>
          </p:nvSpPr>
          <p:spPr>
            <a:xfrm>
              <a:off x="3850105" y="3525252"/>
              <a:ext cx="950495" cy="1949115"/>
            </a:xfrm>
            <a:prstGeom prst="roundRect">
              <a:avLst/>
            </a:prstGeom>
            <a:noFill/>
            <a:ln w="76200">
              <a:solidFill>
                <a:schemeClr val="accent5">
                  <a:lumMod val="50000"/>
                </a:schemeClr>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grpSp>
      <p:sp>
        <p:nvSpPr>
          <p:cNvPr id="11" name="TextBox 10">
            <a:extLst>
              <a:ext uri="{FF2B5EF4-FFF2-40B4-BE49-F238E27FC236}">
                <a16:creationId xmlns:a16="http://schemas.microsoft.com/office/drawing/2014/main" id="{6AB90301-0C1B-BD3B-D676-61241250F5B1}"/>
              </a:ext>
            </a:extLst>
          </p:cNvPr>
          <p:cNvSpPr txBox="1"/>
          <p:nvPr/>
        </p:nvSpPr>
        <p:spPr>
          <a:xfrm>
            <a:off x="700839" y="5070604"/>
            <a:ext cx="10781239" cy="1323439"/>
          </a:xfrm>
          <a:prstGeom prst="rect">
            <a:avLst/>
          </a:prstGeom>
          <a:noFill/>
        </p:spPr>
        <p:txBody>
          <a:bodyPr wrap="square">
            <a:spAutoFit/>
          </a:bodyPr>
          <a:lstStyle/>
          <a:p>
            <a:r>
              <a:rPr lang="en-US" sz="2000" dirty="0">
                <a:latin typeface="Calibri" panose="020F0502020204030204" pitchFamily="34" charset="0"/>
                <a:cs typeface="Calibri" panose="020F0502020204030204" pitchFamily="34" charset="0"/>
              </a:rPr>
              <a:t>models that match their cash flow limitations. Urban micro-enterprises, on the other hand, require more energy for productive uses like powering refrigerators, electric cookers, or even </a:t>
            </a:r>
            <a:r>
              <a:rPr lang="en-US" sz="2000" dirty="0" err="1">
                <a:latin typeface="Calibri" panose="020F0502020204030204" pitchFamily="34" charset="0"/>
                <a:cs typeface="Calibri" panose="020F0502020204030204" pitchFamily="34" charset="0"/>
              </a:rPr>
              <a:t>agro</a:t>
            </a:r>
            <a:r>
              <a:rPr lang="en-US" sz="2000" dirty="0">
                <a:latin typeface="Calibri" panose="020F0502020204030204" pitchFamily="34" charset="0"/>
                <a:cs typeface="Calibri" panose="020F0502020204030204" pitchFamily="34" charset="0"/>
              </a:rPr>
              <a:t>-processing hubs. These groups are willing to pay for higher reliability and capacity, which justifies a distinct offering for each group.</a:t>
            </a:r>
            <a:endParaRPr lang="fr-FR" sz="2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1003821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a:t>Customer Segment</a:t>
            </a:r>
          </a:p>
        </p:txBody>
      </p:sp>
      <p:sp>
        <p:nvSpPr>
          <p:cNvPr id="7" name="TextBox 6">
            <a:extLst>
              <a:ext uri="{FF2B5EF4-FFF2-40B4-BE49-F238E27FC236}">
                <a16:creationId xmlns:a16="http://schemas.microsoft.com/office/drawing/2014/main" id="{71AC53A0-7E24-96C6-BF58-EB6EFF2C01EA}"/>
              </a:ext>
            </a:extLst>
          </p:cNvPr>
          <p:cNvSpPr txBox="1"/>
          <p:nvPr/>
        </p:nvSpPr>
        <p:spPr>
          <a:xfrm>
            <a:off x="289560" y="1997839"/>
            <a:ext cx="6775383" cy="2862322"/>
          </a:xfrm>
          <a:prstGeom prst="rect">
            <a:avLst/>
          </a:prstGeom>
          <a:noFill/>
        </p:spPr>
        <p:txBody>
          <a:bodyPr wrap="square">
            <a:spAutoFit/>
          </a:bodyPr>
          <a:lstStyle/>
          <a:p>
            <a:pPr marL="342900" indent="-342900">
              <a:buFont typeface="Arial" panose="020B0604020202020204" pitchFamily="34" charset="0"/>
              <a:buChar char="•"/>
            </a:pPr>
            <a:r>
              <a:rPr lang="en-US" sz="2000" b="1" dirty="0">
                <a:latin typeface="Calibri" panose="020F0502020204030204" pitchFamily="34" charset="0"/>
                <a:cs typeface="Calibri" panose="020F0502020204030204" pitchFamily="34" charset="0"/>
              </a:rPr>
              <a:t>Smallholder Farmers:</a:t>
            </a:r>
          </a:p>
          <a:p>
            <a:pPr marL="360363" lvl="2"/>
            <a:r>
              <a:rPr lang="en-US" sz="2000" dirty="0">
                <a:latin typeface="Calibri" panose="020F0502020204030204" pitchFamily="34" charset="0"/>
                <a:cs typeface="Calibri" panose="020F0502020204030204" pitchFamily="34" charset="0"/>
              </a:rPr>
              <a:t>Smallholder farmers might need solar-powered irrigation systems. These systems, distributed through agricultural cooperatives or specific financing channels, differ from urban-based businesses that might require off-grid solar for productive uses like powering machinery. </a:t>
            </a:r>
          </a:p>
          <a:p>
            <a:pPr marL="360363" lvl="2"/>
            <a:r>
              <a:rPr lang="en-US" sz="2000" dirty="0">
                <a:latin typeface="Calibri" panose="020F0502020204030204" pitchFamily="34" charset="0"/>
                <a:cs typeface="Calibri" panose="020F0502020204030204" pitchFamily="34" charset="0"/>
              </a:rPr>
              <a:t>Farmers may also have seasonal income, which justifies flexible payment options that differ from other customer segments.</a:t>
            </a:r>
          </a:p>
        </p:txBody>
      </p:sp>
      <p:grpSp>
        <p:nvGrpSpPr>
          <p:cNvPr id="6" name="Group 5">
            <a:extLst>
              <a:ext uri="{FF2B5EF4-FFF2-40B4-BE49-F238E27FC236}">
                <a16:creationId xmlns:a16="http://schemas.microsoft.com/office/drawing/2014/main" id="{EE24EF42-4E65-A66C-20FB-5B960AA3C929}"/>
              </a:ext>
            </a:extLst>
          </p:cNvPr>
          <p:cNvGrpSpPr/>
          <p:nvPr/>
        </p:nvGrpSpPr>
        <p:grpSpPr>
          <a:xfrm>
            <a:off x="6937643" y="1134840"/>
            <a:ext cx="4919077" cy="3612173"/>
            <a:chOff x="230438" y="3091424"/>
            <a:chExt cx="4919077" cy="3612173"/>
          </a:xfrm>
        </p:grpSpPr>
        <p:pic>
          <p:nvPicPr>
            <p:cNvPr id="8" name="Picture 2">
              <a:extLst>
                <a:ext uri="{FF2B5EF4-FFF2-40B4-BE49-F238E27FC236}">
                  <a16:creationId xmlns:a16="http://schemas.microsoft.com/office/drawing/2014/main" id="{ACAB36B8-A8BB-A039-25E7-55A336516F4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0438" y="3091424"/>
              <a:ext cx="4919077" cy="3612173"/>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Rounded Corners 8">
              <a:extLst>
                <a:ext uri="{FF2B5EF4-FFF2-40B4-BE49-F238E27FC236}">
                  <a16:creationId xmlns:a16="http://schemas.microsoft.com/office/drawing/2014/main" id="{E781133A-DCA6-D206-029D-EFC217448AFB}"/>
                </a:ext>
              </a:extLst>
            </p:cNvPr>
            <p:cNvSpPr/>
            <p:nvPr/>
          </p:nvSpPr>
          <p:spPr>
            <a:xfrm>
              <a:off x="3850105" y="3525252"/>
              <a:ext cx="950495" cy="1949115"/>
            </a:xfrm>
            <a:prstGeom prst="roundRect">
              <a:avLst/>
            </a:prstGeom>
            <a:noFill/>
            <a:ln w="76200">
              <a:solidFill>
                <a:schemeClr val="accent5">
                  <a:lumMod val="50000"/>
                </a:schemeClr>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grpSp>
    </p:spTree>
    <p:extLst>
      <p:ext uri="{BB962C8B-B14F-4D97-AF65-F5344CB8AC3E}">
        <p14:creationId xmlns:p14="http://schemas.microsoft.com/office/powerpoint/2010/main" val="19219999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a:t>Segmentation Criteria</a:t>
            </a:r>
          </a:p>
        </p:txBody>
      </p:sp>
      <p:sp>
        <p:nvSpPr>
          <p:cNvPr id="5" name="TextBox 4">
            <a:extLst>
              <a:ext uri="{FF2B5EF4-FFF2-40B4-BE49-F238E27FC236}">
                <a16:creationId xmlns:a16="http://schemas.microsoft.com/office/drawing/2014/main" id="{2B380090-6AA5-D7B8-3DBE-F735B2CEC4C9}"/>
              </a:ext>
            </a:extLst>
          </p:cNvPr>
          <p:cNvSpPr txBox="1"/>
          <p:nvPr/>
        </p:nvSpPr>
        <p:spPr>
          <a:xfrm>
            <a:off x="335280" y="1478956"/>
            <a:ext cx="11658600" cy="1938992"/>
          </a:xfrm>
          <a:prstGeom prst="rect">
            <a:avLst/>
          </a:prstGeom>
          <a:noFill/>
        </p:spPr>
        <p:txBody>
          <a:bodyPr wrap="square" rtlCol="0">
            <a:spAutoFit/>
          </a:bodyPr>
          <a:lstStyle/>
          <a:p>
            <a:r>
              <a:rPr lang="en-US" sz="2400" dirty="0">
                <a:latin typeface="Calibri" panose="020F0502020204030204" pitchFamily="34" charset="0"/>
                <a:cs typeface="Calibri" panose="020F0502020204030204" pitchFamily="34" charset="0"/>
              </a:rPr>
              <a:t>In the off-grid solar sector in Africa, customer segmentation follows key categories such as:</a:t>
            </a:r>
          </a:p>
          <a:p>
            <a:endParaRPr lang="en-US" sz="24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2400" dirty="0">
                <a:latin typeface="Calibri" panose="020F0502020204030204" pitchFamily="34" charset="0"/>
                <a:cs typeface="Calibri" panose="020F0502020204030204" pitchFamily="34" charset="0"/>
              </a:rPr>
              <a:t>Business to Business (B2B)</a:t>
            </a:r>
          </a:p>
          <a:p>
            <a:pPr marL="342900" indent="-342900">
              <a:buFont typeface="Arial" panose="020B0604020202020204" pitchFamily="34" charset="0"/>
              <a:buChar char="•"/>
            </a:pPr>
            <a:r>
              <a:rPr lang="en-US" sz="2400" dirty="0">
                <a:latin typeface="Calibri" panose="020F0502020204030204" pitchFamily="34" charset="0"/>
                <a:cs typeface="Calibri" panose="020F0502020204030204" pitchFamily="34" charset="0"/>
              </a:rPr>
              <a:t>Business to Consumer (B2C)</a:t>
            </a:r>
          </a:p>
          <a:p>
            <a:pPr marL="342900" indent="-342900">
              <a:buFont typeface="Arial" panose="020B0604020202020204" pitchFamily="34" charset="0"/>
              <a:buChar char="•"/>
            </a:pPr>
            <a:r>
              <a:rPr lang="en-US" sz="2400" dirty="0">
                <a:latin typeface="Calibri" panose="020F0502020204030204" pitchFamily="34" charset="0"/>
                <a:cs typeface="Calibri" panose="020F0502020204030204" pitchFamily="34" charset="0"/>
              </a:rPr>
              <a:t>Business to Government (B2G). </a:t>
            </a:r>
          </a:p>
        </p:txBody>
      </p:sp>
      <p:sp>
        <p:nvSpPr>
          <p:cNvPr id="6" name="TextBox 5">
            <a:extLst>
              <a:ext uri="{FF2B5EF4-FFF2-40B4-BE49-F238E27FC236}">
                <a16:creationId xmlns:a16="http://schemas.microsoft.com/office/drawing/2014/main" id="{9C6DC3C5-297E-72AE-6F0C-9E416152C29E}"/>
              </a:ext>
            </a:extLst>
          </p:cNvPr>
          <p:cNvSpPr txBox="1"/>
          <p:nvPr/>
        </p:nvSpPr>
        <p:spPr>
          <a:xfrm>
            <a:off x="304800" y="3734476"/>
            <a:ext cx="11521440" cy="2246769"/>
          </a:xfrm>
          <a:prstGeom prst="rect">
            <a:avLst/>
          </a:prstGeom>
          <a:noFill/>
        </p:spPr>
        <p:txBody>
          <a:bodyPr wrap="square" rtlCol="0">
            <a:spAutoFit/>
          </a:bodyPr>
          <a:lstStyle/>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B2B typically involves local companies or distributors that implement solar solutions for small enterprises or community services, like mini-grids in rural areas. </a:t>
            </a:r>
          </a:p>
          <a:p>
            <a:pPr marL="342900" indent="-342900">
              <a:buFont typeface="Arial" panose="020B0604020202020204" pitchFamily="34" charset="0"/>
              <a:buChar char="•"/>
            </a:pPr>
            <a:endParaRPr lang="en-US" sz="10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B2C focuses on households accessing solar energy through individual systems, often facilitated by flexible payment models like PAYGO (pay-as-you-go). </a:t>
            </a:r>
          </a:p>
          <a:p>
            <a:pPr marL="342900" indent="-342900">
              <a:buFont typeface="Arial" panose="020B0604020202020204" pitchFamily="34" charset="0"/>
              <a:buChar char="•"/>
            </a:pPr>
            <a:endParaRPr lang="en-US" sz="10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B2G applies to government-funded projects aimed at electrifying public infrastructures, such as hospitals and schools. This segmentation allows tailored solutions that meet the specific needs of each group</a:t>
            </a:r>
          </a:p>
        </p:txBody>
      </p:sp>
    </p:spTree>
    <p:extLst>
      <p:ext uri="{BB962C8B-B14F-4D97-AF65-F5344CB8AC3E}">
        <p14:creationId xmlns:p14="http://schemas.microsoft.com/office/powerpoint/2010/main" val="38857405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fontScale="90000"/>
          </a:bodyPr>
          <a:lstStyle/>
          <a:p>
            <a:r>
              <a:rPr lang="en-US" dirty="0"/>
              <a:t>Segmentation Criteria:</a:t>
            </a:r>
            <a:br>
              <a:rPr lang="en-US" dirty="0"/>
            </a:br>
            <a:r>
              <a:rPr lang="en-US" sz="2800" dirty="0">
                <a:latin typeface="Calibri" panose="020F0502020204030204" pitchFamily="34" charset="0"/>
                <a:cs typeface="Calibri" panose="020F0502020204030204" pitchFamily="34" charset="0"/>
              </a:rPr>
              <a:t>demographic, geographic, psychographic, and behavioral</a:t>
            </a:r>
            <a:endParaRPr lang="en-US" dirty="0"/>
          </a:p>
        </p:txBody>
      </p:sp>
      <p:sp>
        <p:nvSpPr>
          <p:cNvPr id="5" name="TextBox 4">
            <a:extLst>
              <a:ext uri="{FF2B5EF4-FFF2-40B4-BE49-F238E27FC236}">
                <a16:creationId xmlns:a16="http://schemas.microsoft.com/office/drawing/2014/main" id="{2B380090-6AA5-D7B8-3DBE-F735B2CEC4C9}"/>
              </a:ext>
            </a:extLst>
          </p:cNvPr>
          <p:cNvSpPr txBox="1"/>
          <p:nvPr/>
        </p:nvSpPr>
        <p:spPr>
          <a:xfrm>
            <a:off x="335280" y="1318676"/>
            <a:ext cx="11521440" cy="1323439"/>
          </a:xfrm>
          <a:prstGeom prst="rect">
            <a:avLst/>
          </a:prstGeom>
          <a:noFill/>
        </p:spPr>
        <p:txBody>
          <a:bodyPr wrap="square" rtlCol="0">
            <a:spAutoFit/>
          </a:bodyPr>
          <a:lstStyle/>
          <a:p>
            <a:r>
              <a:rPr lang="en-US" sz="2000" dirty="0">
                <a:latin typeface="Calibri" panose="020F0502020204030204" pitchFamily="34" charset="0"/>
                <a:cs typeface="Calibri" panose="020F0502020204030204" pitchFamily="34" charset="0"/>
              </a:rPr>
              <a:t>In this section, we will explore the key criteria used to segment a customer base. </a:t>
            </a:r>
          </a:p>
          <a:p>
            <a:r>
              <a:rPr lang="en-US" sz="2000" b="1" dirty="0">
                <a:latin typeface="Calibri" panose="020F0502020204030204" pitchFamily="34" charset="0"/>
                <a:cs typeface="Calibri" panose="020F0502020204030204" pitchFamily="34" charset="0"/>
              </a:rPr>
              <a:t>These criteria fall into four main categories: demographic, geographic, psychographic, and behavioral.</a:t>
            </a:r>
            <a:r>
              <a:rPr lang="en-GB" sz="1800" b="1" kern="0" dirty="0">
                <a:effectLst/>
                <a:latin typeface="Times New Roman" panose="02020603050405020304" pitchFamily="18" charset="0"/>
                <a:ea typeface="Times New Roman" panose="02020603050405020304" pitchFamily="18" charset="0"/>
              </a:rPr>
              <a:t> </a:t>
            </a:r>
          </a:p>
          <a:p>
            <a:r>
              <a:rPr lang="en-GB" sz="2000" dirty="0">
                <a:latin typeface="Calibri" panose="020F0502020204030204" pitchFamily="34" charset="0"/>
                <a:cs typeface="Calibri" panose="020F0502020204030204" pitchFamily="34" charset="0"/>
              </a:rPr>
              <a:t>Each criterion provides unique insights into customers, allowing solar businesses to tailor their strategies effectively.</a:t>
            </a:r>
            <a:endParaRPr lang="en-US" sz="2000" dirty="0">
              <a:latin typeface="Calibri" panose="020F0502020204030204" pitchFamily="34" charset="0"/>
              <a:cs typeface="Calibri" panose="020F0502020204030204" pitchFamily="34" charset="0"/>
            </a:endParaRPr>
          </a:p>
        </p:txBody>
      </p:sp>
      <p:sp>
        <p:nvSpPr>
          <p:cNvPr id="7" name="TextBox 6">
            <a:extLst>
              <a:ext uri="{FF2B5EF4-FFF2-40B4-BE49-F238E27FC236}">
                <a16:creationId xmlns:a16="http://schemas.microsoft.com/office/drawing/2014/main" id="{1E6C8EE5-0F49-3446-DDAD-DB8095A5C892}"/>
              </a:ext>
            </a:extLst>
          </p:cNvPr>
          <p:cNvSpPr txBox="1"/>
          <p:nvPr/>
        </p:nvSpPr>
        <p:spPr>
          <a:xfrm>
            <a:off x="335280" y="2942194"/>
            <a:ext cx="3382478" cy="400110"/>
          </a:xfrm>
          <a:prstGeom prst="rect">
            <a:avLst/>
          </a:prstGeom>
          <a:noFill/>
        </p:spPr>
        <p:txBody>
          <a:bodyPr wrap="square" rtlCol="0">
            <a:spAutoFit/>
          </a:bodyPr>
          <a:lstStyle/>
          <a:p>
            <a:r>
              <a:rPr lang="en-US" sz="2000" b="1" dirty="0">
                <a:solidFill>
                  <a:srgbClr val="C00000"/>
                </a:solidFill>
                <a:latin typeface="Calibri" panose="020F0502020204030204" pitchFamily="34" charset="0"/>
                <a:cs typeface="Calibri" panose="020F0502020204030204" pitchFamily="34" charset="0"/>
              </a:rPr>
              <a:t>1. Demographic Segmentation</a:t>
            </a:r>
          </a:p>
        </p:txBody>
      </p:sp>
      <p:sp>
        <p:nvSpPr>
          <p:cNvPr id="8" name="TextBox 7">
            <a:extLst>
              <a:ext uri="{FF2B5EF4-FFF2-40B4-BE49-F238E27FC236}">
                <a16:creationId xmlns:a16="http://schemas.microsoft.com/office/drawing/2014/main" id="{CF7A1B78-51AA-C60C-76C6-443BCC09A92B}"/>
              </a:ext>
            </a:extLst>
          </p:cNvPr>
          <p:cNvSpPr txBox="1"/>
          <p:nvPr/>
        </p:nvSpPr>
        <p:spPr>
          <a:xfrm>
            <a:off x="7158792" y="3821412"/>
            <a:ext cx="3224464" cy="2246769"/>
          </a:xfrm>
          <a:prstGeom prst="rect">
            <a:avLst/>
          </a:prstGeom>
          <a:noFill/>
        </p:spPr>
        <p:txBody>
          <a:bodyPr wrap="square" rtlCol="0">
            <a:spAutoFit/>
          </a:bodyPr>
          <a:lstStyle/>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Gender</a:t>
            </a: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Age</a:t>
            </a: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Income</a:t>
            </a: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Occupation</a:t>
            </a: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Family Situation</a:t>
            </a: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Socio-economic status</a:t>
            </a: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Education</a:t>
            </a:r>
          </a:p>
        </p:txBody>
      </p:sp>
      <p:sp>
        <p:nvSpPr>
          <p:cNvPr id="10" name="TextBox 9">
            <a:extLst>
              <a:ext uri="{FF2B5EF4-FFF2-40B4-BE49-F238E27FC236}">
                <a16:creationId xmlns:a16="http://schemas.microsoft.com/office/drawing/2014/main" id="{BA0A8561-3F93-4224-8075-2A7499D9A42A}"/>
              </a:ext>
            </a:extLst>
          </p:cNvPr>
          <p:cNvSpPr txBox="1"/>
          <p:nvPr/>
        </p:nvSpPr>
        <p:spPr>
          <a:xfrm>
            <a:off x="1357963" y="3821412"/>
            <a:ext cx="3601453" cy="1631216"/>
          </a:xfrm>
          <a:prstGeom prst="rect">
            <a:avLst/>
          </a:prstGeom>
          <a:noFill/>
        </p:spPr>
        <p:txBody>
          <a:bodyPr wrap="square" rtlCol="0">
            <a:spAutoFit/>
          </a:bodyPr>
          <a:lstStyle/>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Company size</a:t>
            </a: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Industry</a:t>
            </a: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Job function</a:t>
            </a: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Internationalization status</a:t>
            </a: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Typo of organization</a:t>
            </a:r>
            <a:endParaRPr lang="fr-FR" sz="2000" dirty="0">
              <a:latin typeface="Calibri" panose="020F0502020204030204" pitchFamily="34" charset="0"/>
              <a:cs typeface="Calibri" panose="020F0502020204030204" pitchFamily="34" charset="0"/>
            </a:endParaRPr>
          </a:p>
        </p:txBody>
      </p:sp>
      <p:sp>
        <p:nvSpPr>
          <p:cNvPr id="11" name="TextBox 10">
            <a:extLst>
              <a:ext uri="{FF2B5EF4-FFF2-40B4-BE49-F238E27FC236}">
                <a16:creationId xmlns:a16="http://schemas.microsoft.com/office/drawing/2014/main" id="{EA7949C5-F678-3C0A-1664-CC0C56556211}"/>
              </a:ext>
            </a:extLst>
          </p:cNvPr>
          <p:cNvSpPr txBox="1"/>
          <p:nvPr/>
        </p:nvSpPr>
        <p:spPr>
          <a:xfrm>
            <a:off x="7495676" y="3421302"/>
            <a:ext cx="1275348" cy="400110"/>
          </a:xfrm>
          <a:prstGeom prst="rect">
            <a:avLst/>
          </a:prstGeom>
          <a:noFill/>
        </p:spPr>
        <p:txBody>
          <a:bodyPr wrap="square" rtlCol="0">
            <a:spAutoFit/>
          </a:bodyPr>
          <a:lstStyle/>
          <a:p>
            <a:r>
              <a:rPr lang="fr-FR" sz="2000" b="1" dirty="0">
                <a:solidFill>
                  <a:schemeClr val="accent4">
                    <a:lumMod val="50000"/>
                  </a:schemeClr>
                </a:solidFill>
                <a:latin typeface="Calibri" panose="020F0502020204030204" pitchFamily="34" charset="0"/>
                <a:cs typeface="Calibri" panose="020F0502020204030204" pitchFamily="34" charset="0"/>
              </a:rPr>
              <a:t>B2C</a:t>
            </a:r>
          </a:p>
        </p:txBody>
      </p:sp>
      <p:sp>
        <p:nvSpPr>
          <p:cNvPr id="12" name="TextBox 11">
            <a:extLst>
              <a:ext uri="{FF2B5EF4-FFF2-40B4-BE49-F238E27FC236}">
                <a16:creationId xmlns:a16="http://schemas.microsoft.com/office/drawing/2014/main" id="{F5AF9251-0187-F19D-C567-B86F8B908F9D}"/>
              </a:ext>
            </a:extLst>
          </p:cNvPr>
          <p:cNvSpPr txBox="1"/>
          <p:nvPr/>
        </p:nvSpPr>
        <p:spPr>
          <a:xfrm>
            <a:off x="1883341" y="3429000"/>
            <a:ext cx="1275348" cy="400110"/>
          </a:xfrm>
          <a:prstGeom prst="rect">
            <a:avLst/>
          </a:prstGeom>
          <a:noFill/>
        </p:spPr>
        <p:txBody>
          <a:bodyPr wrap="square" rtlCol="0">
            <a:spAutoFit/>
          </a:bodyPr>
          <a:lstStyle/>
          <a:p>
            <a:r>
              <a:rPr lang="fr-FR" sz="2000" b="1" dirty="0">
                <a:solidFill>
                  <a:schemeClr val="accent4">
                    <a:lumMod val="50000"/>
                  </a:schemeClr>
                </a:solidFill>
                <a:latin typeface="Calibri" panose="020F0502020204030204" pitchFamily="34" charset="0"/>
                <a:cs typeface="Calibri" panose="020F0502020204030204" pitchFamily="34" charset="0"/>
              </a:rPr>
              <a:t>B2B</a:t>
            </a:r>
          </a:p>
        </p:txBody>
      </p:sp>
    </p:spTree>
    <p:extLst>
      <p:ext uri="{BB962C8B-B14F-4D97-AF65-F5344CB8AC3E}">
        <p14:creationId xmlns:p14="http://schemas.microsoft.com/office/powerpoint/2010/main" val="19826247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fontScale="90000"/>
          </a:bodyPr>
          <a:lstStyle/>
          <a:p>
            <a:r>
              <a:rPr lang="en-US" dirty="0"/>
              <a:t>Segmentation Criteria: </a:t>
            </a:r>
            <a:br>
              <a:rPr lang="en-US" dirty="0"/>
            </a:br>
            <a:r>
              <a:rPr lang="en-US" sz="2800" dirty="0">
                <a:latin typeface="Calibri" panose="020F0502020204030204" pitchFamily="34" charset="0"/>
                <a:cs typeface="Calibri" panose="020F0502020204030204" pitchFamily="34" charset="0"/>
              </a:rPr>
              <a:t>demographic, geographic, psychographic, and behavioral</a:t>
            </a:r>
            <a:endParaRPr lang="en-US" dirty="0"/>
          </a:p>
        </p:txBody>
      </p:sp>
      <p:sp>
        <p:nvSpPr>
          <p:cNvPr id="7" name="TextBox 6">
            <a:extLst>
              <a:ext uri="{FF2B5EF4-FFF2-40B4-BE49-F238E27FC236}">
                <a16:creationId xmlns:a16="http://schemas.microsoft.com/office/drawing/2014/main" id="{1E6C8EE5-0F49-3446-DDAD-DB8095A5C892}"/>
              </a:ext>
            </a:extLst>
          </p:cNvPr>
          <p:cNvSpPr txBox="1"/>
          <p:nvPr/>
        </p:nvSpPr>
        <p:spPr>
          <a:xfrm>
            <a:off x="335280" y="2942194"/>
            <a:ext cx="3382478" cy="400110"/>
          </a:xfrm>
          <a:prstGeom prst="rect">
            <a:avLst/>
          </a:prstGeom>
          <a:noFill/>
        </p:spPr>
        <p:txBody>
          <a:bodyPr wrap="square" rtlCol="0">
            <a:spAutoFit/>
          </a:bodyPr>
          <a:lstStyle/>
          <a:p>
            <a:r>
              <a:rPr lang="en-US" sz="2000" b="1" dirty="0">
                <a:solidFill>
                  <a:srgbClr val="C00000"/>
                </a:solidFill>
                <a:latin typeface="Calibri" panose="020F0502020204030204" pitchFamily="34" charset="0"/>
                <a:cs typeface="Calibri" panose="020F0502020204030204" pitchFamily="34" charset="0"/>
              </a:rPr>
              <a:t>2. Geographic Segmentation</a:t>
            </a:r>
          </a:p>
        </p:txBody>
      </p:sp>
      <p:sp>
        <p:nvSpPr>
          <p:cNvPr id="8" name="TextBox 7">
            <a:extLst>
              <a:ext uri="{FF2B5EF4-FFF2-40B4-BE49-F238E27FC236}">
                <a16:creationId xmlns:a16="http://schemas.microsoft.com/office/drawing/2014/main" id="{CF7A1B78-51AA-C60C-76C6-443BCC09A92B}"/>
              </a:ext>
            </a:extLst>
          </p:cNvPr>
          <p:cNvSpPr txBox="1"/>
          <p:nvPr/>
        </p:nvSpPr>
        <p:spPr>
          <a:xfrm>
            <a:off x="335280" y="3419514"/>
            <a:ext cx="3116180" cy="1631216"/>
          </a:xfrm>
          <a:prstGeom prst="rect">
            <a:avLst/>
          </a:prstGeom>
          <a:noFill/>
        </p:spPr>
        <p:txBody>
          <a:bodyPr wrap="square" rtlCol="0">
            <a:spAutoFit/>
          </a:bodyPr>
          <a:lstStyle/>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Urban or rural</a:t>
            </a: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Radius around a location</a:t>
            </a: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City</a:t>
            </a: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Country</a:t>
            </a: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Climate</a:t>
            </a:r>
          </a:p>
        </p:txBody>
      </p:sp>
      <p:sp>
        <p:nvSpPr>
          <p:cNvPr id="6" name="TextBox 5">
            <a:extLst>
              <a:ext uri="{FF2B5EF4-FFF2-40B4-BE49-F238E27FC236}">
                <a16:creationId xmlns:a16="http://schemas.microsoft.com/office/drawing/2014/main" id="{E7CC0DA5-9DA0-BAA6-6A83-B039F9CA0E85}"/>
              </a:ext>
            </a:extLst>
          </p:cNvPr>
          <p:cNvSpPr txBox="1"/>
          <p:nvPr/>
        </p:nvSpPr>
        <p:spPr>
          <a:xfrm>
            <a:off x="3717758" y="2942194"/>
            <a:ext cx="3934326" cy="400110"/>
          </a:xfrm>
          <a:prstGeom prst="rect">
            <a:avLst/>
          </a:prstGeom>
          <a:noFill/>
        </p:spPr>
        <p:txBody>
          <a:bodyPr wrap="square" rtlCol="0">
            <a:spAutoFit/>
          </a:bodyPr>
          <a:lstStyle/>
          <a:p>
            <a:r>
              <a:rPr lang="en-US" sz="2000" b="1" dirty="0">
                <a:solidFill>
                  <a:srgbClr val="C00000"/>
                </a:solidFill>
                <a:latin typeface="Calibri" panose="020F0502020204030204" pitchFamily="34" charset="0"/>
                <a:cs typeface="Calibri" panose="020F0502020204030204" pitchFamily="34" charset="0"/>
              </a:rPr>
              <a:t>3. Psychographic Segmentation</a:t>
            </a:r>
          </a:p>
        </p:txBody>
      </p:sp>
      <p:sp>
        <p:nvSpPr>
          <p:cNvPr id="9" name="TextBox 8">
            <a:extLst>
              <a:ext uri="{FF2B5EF4-FFF2-40B4-BE49-F238E27FC236}">
                <a16:creationId xmlns:a16="http://schemas.microsoft.com/office/drawing/2014/main" id="{7819EE3B-6FF5-F762-4EAE-5DE6402B715A}"/>
              </a:ext>
            </a:extLst>
          </p:cNvPr>
          <p:cNvSpPr txBox="1"/>
          <p:nvPr/>
        </p:nvSpPr>
        <p:spPr>
          <a:xfrm>
            <a:off x="3717758" y="3332817"/>
            <a:ext cx="3513166" cy="3170099"/>
          </a:xfrm>
          <a:prstGeom prst="rect">
            <a:avLst/>
          </a:prstGeom>
          <a:noFill/>
        </p:spPr>
        <p:txBody>
          <a:bodyPr wrap="square" rtlCol="0">
            <a:spAutoFit/>
          </a:bodyPr>
          <a:lstStyle/>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Personality traits</a:t>
            </a: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Values</a:t>
            </a: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Attitudes</a:t>
            </a: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Interests</a:t>
            </a: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Lifestyles</a:t>
            </a: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Psychological influences</a:t>
            </a: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Subconscious and conscious beliefs</a:t>
            </a: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Motivations</a:t>
            </a: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Priorities</a:t>
            </a:r>
          </a:p>
        </p:txBody>
      </p:sp>
      <p:sp>
        <p:nvSpPr>
          <p:cNvPr id="13" name="TextBox 12">
            <a:extLst>
              <a:ext uri="{FF2B5EF4-FFF2-40B4-BE49-F238E27FC236}">
                <a16:creationId xmlns:a16="http://schemas.microsoft.com/office/drawing/2014/main" id="{7DD261C4-781A-D82D-A356-55C0B1DDFD76}"/>
              </a:ext>
            </a:extLst>
          </p:cNvPr>
          <p:cNvSpPr txBox="1"/>
          <p:nvPr/>
        </p:nvSpPr>
        <p:spPr>
          <a:xfrm>
            <a:off x="7763518" y="2942194"/>
            <a:ext cx="3934326" cy="400110"/>
          </a:xfrm>
          <a:prstGeom prst="rect">
            <a:avLst/>
          </a:prstGeom>
          <a:noFill/>
        </p:spPr>
        <p:txBody>
          <a:bodyPr wrap="square" rtlCol="0">
            <a:spAutoFit/>
          </a:bodyPr>
          <a:lstStyle/>
          <a:p>
            <a:r>
              <a:rPr lang="en-US" sz="2000" b="1" dirty="0">
                <a:solidFill>
                  <a:srgbClr val="C00000"/>
                </a:solidFill>
                <a:latin typeface="Calibri" panose="020F0502020204030204" pitchFamily="34" charset="0"/>
                <a:cs typeface="Calibri" panose="020F0502020204030204" pitchFamily="34" charset="0"/>
              </a:rPr>
              <a:t>4. Behavioral Segmentation</a:t>
            </a:r>
          </a:p>
        </p:txBody>
      </p:sp>
      <p:sp>
        <p:nvSpPr>
          <p:cNvPr id="14" name="TextBox 13">
            <a:extLst>
              <a:ext uri="{FF2B5EF4-FFF2-40B4-BE49-F238E27FC236}">
                <a16:creationId xmlns:a16="http://schemas.microsoft.com/office/drawing/2014/main" id="{951EA312-1527-0E9D-7F5E-800007BFBF9C}"/>
              </a:ext>
            </a:extLst>
          </p:cNvPr>
          <p:cNvSpPr txBox="1"/>
          <p:nvPr/>
        </p:nvSpPr>
        <p:spPr>
          <a:xfrm>
            <a:off x="7763518" y="3390429"/>
            <a:ext cx="3668029" cy="2862322"/>
          </a:xfrm>
          <a:prstGeom prst="rect">
            <a:avLst/>
          </a:prstGeom>
          <a:noFill/>
        </p:spPr>
        <p:txBody>
          <a:bodyPr wrap="square" rtlCol="0">
            <a:spAutoFit/>
          </a:bodyPr>
          <a:lstStyle/>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Purchasing habits</a:t>
            </a: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Spending habits</a:t>
            </a: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User status</a:t>
            </a: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Brand interactions</a:t>
            </a: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Occasion based </a:t>
            </a:r>
            <a:r>
              <a:rPr lang="en-US" sz="2000" dirty="0" err="1">
                <a:latin typeface="Calibri" panose="020F0502020204030204" pitchFamily="34" charset="0"/>
                <a:cs typeface="Calibri" panose="020F0502020204030204" pitchFamily="34" charset="0"/>
              </a:rPr>
              <a:t>behaviour</a:t>
            </a:r>
            <a:endParaRPr lang="en-US" sz="20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Usage rate</a:t>
            </a: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Customer loyalty</a:t>
            </a: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Benefits expectations</a:t>
            </a: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Buyer journey state</a:t>
            </a:r>
          </a:p>
        </p:txBody>
      </p:sp>
    </p:spTree>
    <p:extLst>
      <p:ext uri="{BB962C8B-B14F-4D97-AF65-F5344CB8AC3E}">
        <p14:creationId xmlns:p14="http://schemas.microsoft.com/office/powerpoint/2010/main" val="41440991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dirty="0"/>
              <a:t>Segmentation Criteria </a:t>
            </a:r>
            <a:r>
              <a:rPr lang="en-US" sz="2800" b="1" dirty="0">
                <a:solidFill>
                  <a:srgbClr val="C00000"/>
                </a:solidFill>
                <a:latin typeface="Calibri" panose="020F0502020204030204" pitchFamily="34" charset="0"/>
                <a:cs typeface="Calibri" panose="020F0502020204030204" pitchFamily="34" charset="0"/>
              </a:rPr>
              <a:t>1. Demographic Segmentation</a:t>
            </a:r>
            <a:endParaRPr lang="en-US" dirty="0"/>
          </a:p>
        </p:txBody>
      </p:sp>
      <p:sp>
        <p:nvSpPr>
          <p:cNvPr id="6" name="TextBox 5">
            <a:extLst>
              <a:ext uri="{FF2B5EF4-FFF2-40B4-BE49-F238E27FC236}">
                <a16:creationId xmlns:a16="http://schemas.microsoft.com/office/drawing/2014/main" id="{10AE6430-37B3-952D-86D2-01C68198D064}"/>
              </a:ext>
            </a:extLst>
          </p:cNvPr>
          <p:cNvSpPr txBox="1"/>
          <p:nvPr/>
        </p:nvSpPr>
        <p:spPr>
          <a:xfrm>
            <a:off x="144192" y="1143676"/>
            <a:ext cx="11575367" cy="5632311"/>
          </a:xfrm>
          <a:prstGeom prst="rect">
            <a:avLst/>
          </a:prstGeom>
          <a:noFill/>
        </p:spPr>
        <p:txBody>
          <a:bodyPr wrap="square" rtlCol="0">
            <a:spAutoFit/>
          </a:bodyPr>
          <a:lstStyle/>
          <a:p>
            <a:pPr marL="282575" lvl="3"/>
            <a:r>
              <a:rPr lang="en-US" sz="2000" b="1" dirty="0">
                <a:solidFill>
                  <a:schemeClr val="accent4">
                    <a:lumMod val="50000"/>
                  </a:schemeClr>
                </a:solidFill>
                <a:latin typeface="Calibri" panose="020F0502020204030204" pitchFamily="34" charset="0"/>
                <a:cs typeface="Calibri" panose="020F0502020204030204" pitchFamily="34" charset="0"/>
              </a:rPr>
              <a:t>Age:</a:t>
            </a:r>
          </a:p>
          <a:p>
            <a:pPr marL="625475" lvl="5"/>
            <a:r>
              <a:rPr lang="en-US" sz="2000" dirty="0">
                <a:latin typeface="Calibri" panose="020F0502020204030204" pitchFamily="34" charset="0"/>
                <a:cs typeface="Calibri" panose="020F0502020204030204" pitchFamily="34" charset="0"/>
              </a:rPr>
              <a:t>Different age groups may have varied energy needs. Younger consumers might focus on affordability and portability for devices like mobile chargers, while older households may </a:t>
            </a:r>
            <a:r>
              <a:rPr lang="en-US" sz="2000" dirty="0" err="1">
                <a:latin typeface="Calibri" panose="020F0502020204030204" pitchFamily="34" charset="0"/>
                <a:cs typeface="Calibri" panose="020F0502020204030204" pitchFamily="34" charset="0"/>
              </a:rPr>
              <a:t>prioritise</a:t>
            </a:r>
            <a:r>
              <a:rPr lang="en-US" sz="2000" dirty="0">
                <a:latin typeface="Calibri" panose="020F0502020204030204" pitchFamily="34" charset="0"/>
                <a:cs typeface="Calibri" panose="020F0502020204030204" pitchFamily="34" charset="0"/>
              </a:rPr>
              <a:t> larger solar home systems that offer more reliability and ease of use for lighting or powering appliances. </a:t>
            </a:r>
            <a:r>
              <a:rPr lang="en-US" sz="2000" i="1" dirty="0">
                <a:latin typeface="Calibri" panose="020F0502020204030204" pitchFamily="34" charset="0"/>
                <a:cs typeface="Calibri" panose="020F0502020204030204" pitchFamily="34" charset="0"/>
              </a:rPr>
              <a:t>Companies like </a:t>
            </a:r>
            <a:r>
              <a:rPr lang="en-US" sz="2000" b="1" i="1" dirty="0" err="1">
                <a:solidFill>
                  <a:schemeClr val="accent4">
                    <a:lumMod val="50000"/>
                  </a:schemeClr>
                </a:solidFill>
                <a:latin typeface="Calibri" panose="020F0502020204030204" pitchFamily="34" charset="0"/>
                <a:cs typeface="Calibri" panose="020F0502020204030204" pitchFamily="34" charset="0"/>
              </a:rPr>
              <a:t>d.light</a:t>
            </a:r>
            <a:r>
              <a:rPr lang="en-US" sz="2000" b="1" i="1" dirty="0">
                <a:solidFill>
                  <a:schemeClr val="accent4">
                    <a:lumMod val="50000"/>
                  </a:schemeClr>
                </a:solidFill>
                <a:latin typeface="Calibri" panose="020F0502020204030204" pitchFamily="34" charset="0"/>
                <a:cs typeface="Calibri" panose="020F0502020204030204" pitchFamily="34" charset="0"/>
              </a:rPr>
              <a:t> </a:t>
            </a:r>
            <a:r>
              <a:rPr lang="en-US" sz="2000" i="1" dirty="0">
                <a:latin typeface="Calibri" panose="020F0502020204030204" pitchFamily="34" charset="0"/>
                <a:cs typeface="Calibri" panose="020F0502020204030204" pitchFamily="34" charset="0"/>
              </a:rPr>
              <a:t>and </a:t>
            </a:r>
            <a:r>
              <a:rPr lang="en-US" sz="2000" b="1" i="1" dirty="0">
                <a:solidFill>
                  <a:schemeClr val="accent4">
                    <a:lumMod val="50000"/>
                  </a:schemeClr>
                </a:solidFill>
                <a:latin typeface="Calibri" panose="020F0502020204030204" pitchFamily="34" charset="0"/>
                <a:cs typeface="Calibri" panose="020F0502020204030204" pitchFamily="34" charset="0"/>
              </a:rPr>
              <a:t>Sun King </a:t>
            </a:r>
            <a:r>
              <a:rPr lang="en-US" sz="2000" i="1" dirty="0">
                <a:latin typeface="Calibri" panose="020F0502020204030204" pitchFamily="34" charset="0"/>
                <a:cs typeface="Calibri" panose="020F0502020204030204" pitchFamily="34" charset="0"/>
              </a:rPr>
              <a:t>focus on providing affordable solar home systems to younger, tech-savvy customers in rural areas through mobile-based PAYGO models. These systems offer flexibility and affordability, especially for low-income households that might not be able to afford large upfront costs</a:t>
            </a:r>
          </a:p>
          <a:p>
            <a:pPr marL="282575" lvl="3"/>
            <a:r>
              <a:rPr lang="en-US" sz="2000" b="1" dirty="0">
                <a:solidFill>
                  <a:schemeClr val="accent4">
                    <a:lumMod val="50000"/>
                  </a:schemeClr>
                </a:solidFill>
                <a:latin typeface="Calibri" panose="020F0502020204030204" pitchFamily="34" charset="0"/>
                <a:cs typeface="Calibri" panose="020F0502020204030204" pitchFamily="34" charset="0"/>
              </a:rPr>
              <a:t>Income :</a:t>
            </a:r>
          </a:p>
          <a:p>
            <a:pPr marL="625475" lvl="5"/>
            <a:r>
              <a:rPr lang="en-US" sz="2000" dirty="0">
                <a:latin typeface="Calibri" panose="020F0502020204030204" pitchFamily="34" charset="0"/>
                <a:cs typeface="Calibri" panose="020F0502020204030204" pitchFamily="34" charset="0"/>
              </a:rPr>
              <a:t>Lower-income households in rural areas may prefer smaller, cost-effective solar kits with PAYGO options, while higher-income urban consumers might seek more advanced solar solutions with greater capacity and long-term warranties. </a:t>
            </a:r>
            <a:r>
              <a:rPr lang="en-US" sz="2000" i="1" dirty="0">
                <a:latin typeface="Calibri" panose="020F0502020204030204" pitchFamily="34" charset="0"/>
                <a:cs typeface="Calibri" panose="020F0502020204030204" pitchFamily="34" charset="0"/>
              </a:rPr>
              <a:t>In Benin, </a:t>
            </a:r>
            <a:r>
              <a:rPr lang="en-US" sz="2000" b="1" i="1" dirty="0">
                <a:solidFill>
                  <a:schemeClr val="accent4">
                    <a:lumMod val="50000"/>
                  </a:schemeClr>
                </a:solidFill>
                <a:latin typeface="Calibri" panose="020F0502020204030204" pitchFamily="34" charset="0"/>
                <a:cs typeface="Calibri" panose="020F0502020204030204" pitchFamily="34" charset="0"/>
              </a:rPr>
              <a:t>ENGIE Energy Access </a:t>
            </a:r>
            <a:r>
              <a:rPr lang="en-US" sz="2000" i="1" dirty="0">
                <a:latin typeface="Calibri" panose="020F0502020204030204" pitchFamily="34" charset="0"/>
                <a:cs typeface="Calibri" panose="020F0502020204030204" pitchFamily="34" charset="0"/>
              </a:rPr>
              <a:t>uses PAYGO models to make solar products accessible to low- and middle-income households who can pay in small instalments over time, making it affordable to purchase solar systems even for low-income families</a:t>
            </a:r>
          </a:p>
          <a:p>
            <a:pPr marL="625475" lvl="3" indent="-342900">
              <a:buFont typeface="Arial" panose="020B0604020202020204" pitchFamily="34" charset="0"/>
              <a:buChar char="•"/>
            </a:pPr>
            <a:endParaRPr lang="en-US" sz="1000" b="1" dirty="0">
              <a:solidFill>
                <a:schemeClr val="accent4">
                  <a:lumMod val="50000"/>
                </a:schemeClr>
              </a:solidFill>
              <a:latin typeface="Calibri" panose="020F0502020204030204" pitchFamily="34" charset="0"/>
              <a:cs typeface="Calibri" panose="020F0502020204030204" pitchFamily="34" charset="0"/>
            </a:endParaRPr>
          </a:p>
          <a:p>
            <a:pPr marL="282575" lvl="3"/>
            <a:r>
              <a:rPr lang="en-US" sz="2000" b="1" dirty="0">
                <a:solidFill>
                  <a:schemeClr val="accent4">
                    <a:lumMod val="50000"/>
                  </a:schemeClr>
                </a:solidFill>
                <a:latin typeface="Calibri" panose="020F0502020204030204" pitchFamily="34" charset="0"/>
                <a:cs typeface="Calibri" panose="020F0502020204030204" pitchFamily="34" charset="0"/>
              </a:rPr>
              <a:t>Occupation :</a:t>
            </a:r>
          </a:p>
          <a:p>
            <a:pPr marL="625475" lvl="5"/>
            <a:r>
              <a:rPr lang="en-US" sz="2000" dirty="0">
                <a:latin typeface="Calibri" panose="020F0502020204030204" pitchFamily="34" charset="0"/>
                <a:cs typeface="Calibri" panose="020F0502020204030204" pitchFamily="34" charset="0"/>
              </a:rPr>
              <a:t>For example, small business owners may opt for solar solutions that enable productive use—such as solar-powered refrigerators or irrigation systems—whereas a farmer might invest in solar water pumps to enhance agricultural productivity.</a:t>
            </a:r>
            <a:endParaRPr lang="fr-FR" sz="2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296458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dirty="0"/>
              <a:t>Segmentation Criteria </a:t>
            </a:r>
            <a:r>
              <a:rPr lang="en-US" sz="2800" b="1" dirty="0">
                <a:solidFill>
                  <a:srgbClr val="C00000"/>
                </a:solidFill>
                <a:latin typeface="Calibri" panose="020F0502020204030204" pitchFamily="34" charset="0"/>
                <a:cs typeface="Calibri" panose="020F0502020204030204" pitchFamily="34" charset="0"/>
              </a:rPr>
              <a:t>2. Geographic Segmentation</a:t>
            </a:r>
            <a:endParaRPr lang="en-US" dirty="0"/>
          </a:p>
        </p:txBody>
      </p:sp>
      <p:sp>
        <p:nvSpPr>
          <p:cNvPr id="5" name="TextBox 4">
            <a:extLst>
              <a:ext uri="{FF2B5EF4-FFF2-40B4-BE49-F238E27FC236}">
                <a16:creationId xmlns:a16="http://schemas.microsoft.com/office/drawing/2014/main" id="{FCDE08AA-B594-0390-97BC-E38579DE56F1}"/>
              </a:ext>
            </a:extLst>
          </p:cNvPr>
          <p:cNvSpPr txBox="1"/>
          <p:nvPr/>
        </p:nvSpPr>
        <p:spPr>
          <a:xfrm>
            <a:off x="335280" y="1372276"/>
            <a:ext cx="11060974" cy="4401205"/>
          </a:xfrm>
          <a:prstGeom prst="rect">
            <a:avLst/>
          </a:prstGeom>
          <a:noFill/>
        </p:spPr>
        <p:txBody>
          <a:bodyPr wrap="square" rtlCol="0">
            <a:spAutoFit/>
          </a:bodyPr>
          <a:lstStyle/>
          <a:p>
            <a:pPr marL="265113" lvl="6"/>
            <a:endParaRPr lang="en-US" sz="1000" dirty="0">
              <a:latin typeface="Calibri" panose="020F0502020204030204" pitchFamily="34" charset="0"/>
              <a:cs typeface="Calibri" panose="020F0502020204030204" pitchFamily="34" charset="0"/>
            </a:endParaRPr>
          </a:p>
          <a:p>
            <a:pPr marL="265113" lvl="6"/>
            <a:r>
              <a:rPr lang="en-US" sz="2000" dirty="0">
                <a:latin typeface="Calibri" panose="020F0502020204030204" pitchFamily="34" charset="0"/>
                <a:cs typeface="Calibri" panose="020F0502020204030204" pitchFamily="34" charset="0"/>
              </a:rPr>
              <a:t>Geographic segmentation in the off-grid solar sector accounts for the physical location of consumers, impacting energy needs and accessibility.</a:t>
            </a:r>
          </a:p>
          <a:p>
            <a:pPr marL="265113" lvl="6"/>
            <a:endParaRPr lang="en-US" sz="1000" dirty="0">
              <a:latin typeface="Calibri" panose="020F0502020204030204" pitchFamily="34" charset="0"/>
              <a:cs typeface="Calibri" panose="020F0502020204030204" pitchFamily="34" charset="0"/>
            </a:endParaRPr>
          </a:p>
          <a:p>
            <a:pPr marL="625475" lvl="3" indent="-342900">
              <a:buFont typeface="Arial" panose="020B0604020202020204" pitchFamily="34" charset="0"/>
              <a:buChar char="•"/>
            </a:pPr>
            <a:r>
              <a:rPr lang="en-US" sz="2000" b="1" dirty="0">
                <a:solidFill>
                  <a:schemeClr val="accent4">
                    <a:lumMod val="50000"/>
                  </a:schemeClr>
                </a:solidFill>
                <a:latin typeface="Calibri" panose="020F0502020204030204" pitchFamily="34" charset="0"/>
                <a:cs typeface="Calibri" panose="020F0502020204030204" pitchFamily="34" charset="0"/>
              </a:rPr>
              <a:t>Region :</a:t>
            </a:r>
          </a:p>
          <a:p>
            <a:pPr marL="625475" lvl="5"/>
            <a:r>
              <a:rPr lang="en-US" sz="2000" dirty="0">
                <a:latin typeface="Calibri" panose="020F0502020204030204" pitchFamily="34" charset="0"/>
                <a:cs typeface="Calibri" panose="020F0502020204030204" pitchFamily="34" charset="0"/>
              </a:rPr>
              <a:t>The regional aspect of geographic segmentation is crucial in the off-grid solar energy sector, as different areas across Africa present unique energy access challenges and opportunities. In East Africa, countries like Kenya, Uganda, and Tanzania have seen rapid growth in off-grid solar adoption due to the high demand for reliable energy in rural and peri-urban areas. </a:t>
            </a:r>
            <a:r>
              <a:rPr lang="en-US" sz="2000" i="1" dirty="0">
                <a:latin typeface="Calibri" panose="020F0502020204030204" pitchFamily="34" charset="0"/>
                <a:cs typeface="Calibri" panose="020F0502020204030204" pitchFamily="34" charset="0"/>
              </a:rPr>
              <a:t>In East Africa, many countries have seen rapid growth in off-grid solar adoption due to the high demand for reliable energy in rural and peri-urban areas. Companies such as </a:t>
            </a:r>
            <a:r>
              <a:rPr lang="en-US" sz="2000" b="1" i="1" dirty="0">
                <a:solidFill>
                  <a:schemeClr val="accent4">
                    <a:lumMod val="50000"/>
                  </a:schemeClr>
                </a:solidFill>
                <a:latin typeface="Calibri" panose="020F0502020204030204" pitchFamily="34" charset="0"/>
                <a:cs typeface="Calibri" panose="020F0502020204030204" pitchFamily="34" charset="0"/>
              </a:rPr>
              <a:t>M-Kopa </a:t>
            </a:r>
            <a:r>
              <a:rPr lang="en-US" sz="2000" i="1" dirty="0">
                <a:latin typeface="Calibri" panose="020F0502020204030204" pitchFamily="34" charset="0"/>
                <a:cs typeface="Calibri" panose="020F0502020204030204" pitchFamily="34" charset="0"/>
              </a:rPr>
              <a:t>and </a:t>
            </a:r>
            <a:r>
              <a:rPr lang="en-US" sz="2000" b="1" i="1" dirty="0">
                <a:solidFill>
                  <a:schemeClr val="accent4">
                    <a:lumMod val="50000"/>
                  </a:schemeClr>
                </a:solidFill>
                <a:latin typeface="Calibri" panose="020F0502020204030204" pitchFamily="34" charset="0"/>
                <a:cs typeface="Calibri" panose="020F0502020204030204" pitchFamily="34" charset="0"/>
              </a:rPr>
              <a:t>Zola Electric </a:t>
            </a:r>
            <a:r>
              <a:rPr lang="en-US" sz="2000" i="1" dirty="0">
                <a:latin typeface="Calibri" panose="020F0502020204030204" pitchFamily="34" charset="0"/>
                <a:cs typeface="Calibri" panose="020F0502020204030204" pitchFamily="34" charset="0"/>
              </a:rPr>
              <a:t>have </a:t>
            </a:r>
            <a:r>
              <a:rPr lang="en-US" sz="2000" i="1" dirty="0" err="1">
                <a:latin typeface="Calibri" panose="020F0502020204030204" pitchFamily="34" charset="0"/>
                <a:cs typeface="Calibri" panose="020F0502020204030204" pitchFamily="34" charset="0"/>
              </a:rPr>
              <a:t>capitalised</a:t>
            </a:r>
            <a:r>
              <a:rPr lang="en-US" sz="2000" i="1" dirty="0">
                <a:latin typeface="Calibri" panose="020F0502020204030204" pitchFamily="34" charset="0"/>
                <a:cs typeface="Calibri" panose="020F0502020204030204" pitchFamily="34" charset="0"/>
              </a:rPr>
              <a:t> on this demand by providing solar home systems with PAYGO options, which cater to the needs of low-income households that are widely distributed across vast rural landscapes​. In contrast, West Africa, where grid electricity access is even lower, requires a different approach. </a:t>
            </a:r>
            <a:endParaRPr lang="en-US" sz="2000" b="1" dirty="0">
              <a:solidFill>
                <a:schemeClr val="accent4">
                  <a:lumMod val="50000"/>
                </a:schemeClr>
              </a:solidFill>
              <a:latin typeface="Calibri" panose="020F0502020204030204" pitchFamily="34" charset="0"/>
              <a:cs typeface="Calibri" panose="020F0502020204030204" pitchFamily="34" charset="0"/>
            </a:endParaRPr>
          </a:p>
          <a:p>
            <a:endParaRPr lang="fr-FR" sz="2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6744593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dirty="0"/>
              <a:t>Segmentation Criteria </a:t>
            </a:r>
            <a:r>
              <a:rPr lang="en-US" sz="2800" b="1" dirty="0">
                <a:solidFill>
                  <a:srgbClr val="C00000"/>
                </a:solidFill>
                <a:latin typeface="Calibri" panose="020F0502020204030204" pitchFamily="34" charset="0"/>
                <a:cs typeface="Calibri" panose="020F0502020204030204" pitchFamily="34" charset="0"/>
              </a:rPr>
              <a:t>2. Geographic Segmentation</a:t>
            </a:r>
            <a:endParaRPr lang="en-US" dirty="0"/>
          </a:p>
        </p:txBody>
      </p:sp>
      <p:sp>
        <p:nvSpPr>
          <p:cNvPr id="5" name="TextBox 4">
            <a:extLst>
              <a:ext uri="{FF2B5EF4-FFF2-40B4-BE49-F238E27FC236}">
                <a16:creationId xmlns:a16="http://schemas.microsoft.com/office/drawing/2014/main" id="{FCDE08AA-B594-0390-97BC-E38579DE56F1}"/>
              </a:ext>
            </a:extLst>
          </p:cNvPr>
          <p:cNvSpPr txBox="1"/>
          <p:nvPr/>
        </p:nvSpPr>
        <p:spPr>
          <a:xfrm>
            <a:off x="320040" y="1128436"/>
            <a:ext cx="11262360" cy="5940088"/>
          </a:xfrm>
          <a:prstGeom prst="rect">
            <a:avLst/>
          </a:prstGeom>
          <a:noFill/>
        </p:spPr>
        <p:txBody>
          <a:bodyPr wrap="square" rtlCol="0">
            <a:spAutoFit/>
          </a:bodyPr>
          <a:lstStyle/>
          <a:p>
            <a:pPr marL="265113" lvl="6"/>
            <a:endParaRPr lang="en-US" sz="1000" dirty="0">
              <a:latin typeface="Calibri" panose="020F0502020204030204" pitchFamily="34" charset="0"/>
              <a:cs typeface="Calibri" panose="020F0502020204030204" pitchFamily="34" charset="0"/>
            </a:endParaRPr>
          </a:p>
          <a:p>
            <a:pPr marL="282575" lvl="3"/>
            <a:r>
              <a:rPr lang="en-US" sz="2000" b="1" dirty="0">
                <a:solidFill>
                  <a:schemeClr val="accent4">
                    <a:lumMod val="50000"/>
                  </a:schemeClr>
                </a:solidFill>
                <a:latin typeface="Calibri" panose="020F0502020204030204" pitchFamily="34" charset="0"/>
                <a:cs typeface="Calibri" panose="020F0502020204030204" pitchFamily="34" charset="0"/>
              </a:rPr>
              <a:t>Urban vs. Rural :</a:t>
            </a:r>
          </a:p>
          <a:p>
            <a:pPr marL="625475" lvl="5"/>
            <a:r>
              <a:rPr lang="en-US" sz="2000" dirty="0">
                <a:latin typeface="Calibri" panose="020F0502020204030204" pitchFamily="34" charset="0"/>
                <a:cs typeface="Calibri" panose="020F0502020204030204" pitchFamily="34" charset="0"/>
              </a:rPr>
              <a:t>Customers in urban areas often have different purchasing behaviors compared to those in rural areas. Urban consumers may prioritize convenience and technology, while rural consumers might look for practicality and cost-effectiveness. </a:t>
            </a:r>
            <a:r>
              <a:rPr lang="en-US" sz="2000" i="1" dirty="0">
                <a:latin typeface="Calibri" panose="020F0502020204030204" pitchFamily="34" charset="0"/>
                <a:cs typeface="Calibri" panose="020F0502020204030204" pitchFamily="34" charset="0"/>
              </a:rPr>
              <a:t>Companies like</a:t>
            </a:r>
            <a:r>
              <a:rPr lang="en-US" sz="2000" b="1" i="1" dirty="0">
                <a:solidFill>
                  <a:schemeClr val="accent4">
                    <a:lumMod val="50000"/>
                  </a:schemeClr>
                </a:solidFill>
                <a:latin typeface="Calibri" panose="020F0502020204030204" pitchFamily="34" charset="0"/>
                <a:cs typeface="Calibri" panose="020F0502020204030204" pitchFamily="34" charset="0"/>
              </a:rPr>
              <a:t> M-Kopa </a:t>
            </a:r>
            <a:r>
              <a:rPr lang="en-US" sz="2000" i="1" dirty="0">
                <a:latin typeface="Calibri" panose="020F0502020204030204" pitchFamily="34" charset="0"/>
                <a:cs typeface="Calibri" panose="020F0502020204030204" pitchFamily="34" charset="0"/>
              </a:rPr>
              <a:t>and </a:t>
            </a:r>
            <a:r>
              <a:rPr lang="en-US" sz="2000" b="1" i="1" dirty="0" err="1">
                <a:solidFill>
                  <a:schemeClr val="accent4">
                    <a:lumMod val="50000"/>
                  </a:schemeClr>
                </a:solidFill>
                <a:latin typeface="Calibri" panose="020F0502020204030204" pitchFamily="34" charset="0"/>
                <a:cs typeface="Calibri" panose="020F0502020204030204" pitchFamily="34" charset="0"/>
              </a:rPr>
              <a:t>Bboxx</a:t>
            </a:r>
            <a:r>
              <a:rPr lang="en-US" sz="2000" b="1" i="1" dirty="0">
                <a:solidFill>
                  <a:schemeClr val="accent4">
                    <a:lumMod val="50000"/>
                  </a:schemeClr>
                </a:solidFill>
                <a:latin typeface="Calibri" panose="020F0502020204030204" pitchFamily="34" charset="0"/>
                <a:cs typeface="Calibri" panose="020F0502020204030204" pitchFamily="34" charset="0"/>
              </a:rPr>
              <a:t> </a:t>
            </a:r>
            <a:r>
              <a:rPr lang="en-US" sz="2000" i="1" dirty="0">
                <a:latin typeface="Calibri" panose="020F0502020204030204" pitchFamily="34" charset="0"/>
                <a:cs typeface="Calibri" panose="020F0502020204030204" pitchFamily="34" charset="0"/>
              </a:rPr>
              <a:t>tailor their offerings to rural areas where grid access is limited, providing standalone solar systems, while in urban areas, they offer solar solutions that complement unreliable grid electricity</a:t>
            </a:r>
          </a:p>
          <a:p>
            <a:pPr marL="282575" lvl="3"/>
            <a:r>
              <a:rPr lang="en-US" sz="2000" b="1" dirty="0">
                <a:solidFill>
                  <a:schemeClr val="accent4">
                    <a:lumMod val="50000"/>
                  </a:schemeClr>
                </a:solidFill>
                <a:latin typeface="Calibri" panose="020F0502020204030204" pitchFamily="34" charset="0"/>
                <a:cs typeface="Calibri" panose="020F0502020204030204" pitchFamily="34" charset="0"/>
              </a:rPr>
              <a:t>Climate:</a:t>
            </a:r>
          </a:p>
          <a:p>
            <a:pPr marL="625475" lvl="5"/>
            <a:r>
              <a:rPr lang="en-US" sz="2000" dirty="0">
                <a:latin typeface="Calibri" panose="020F0502020204030204" pitchFamily="34" charset="0"/>
                <a:cs typeface="Calibri" panose="020F0502020204030204" pitchFamily="34" charset="0"/>
              </a:rPr>
              <a:t>In the off-grid solar energy sector in Africa, climate plays a significant role in determining the type and design of solar solutions offered in different regions. For instance, areas with high sunlight exposure, such as regions in East Africa or the Sahel, can benefit from smaller, more efficient solar home systems because they receive ample solar radiation throughout the year. </a:t>
            </a:r>
            <a:r>
              <a:rPr lang="en-US" sz="2000" i="1" dirty="0">
                <a:latin typeface="Calibri" panose="020F0502020204030204" pitchFamily="34" charset="0"/>
                <a:cs typeface="Calibri" panose="020F0502020204030204" pitchFamily="34" charset="0"/>
              </a:rPr>
              <a:t>Companies like </a:t>
            </a:r>
            <a:r>
              <a:rPr lang="en-US" sz="2000" b="1" i="1" dirty="0" err="1">
                <a:solidFill>
                  <a:schemeClr val="accent4">
                    <a:lumMod val="50000"/>
                  </a:schemeClr>
                </a:solidFill>
                <a:latin typeface="Calibri" panose="020F0502020204030204" pitchFamily="34" charset="0"/>
                <a:cs typeface="Calibri" panose="020F0502020204030204" pitchFamily="34" charset="0"/>
              </a:rPr>
              <a:t>d.light</a:t>
            </a:r>
            <a:r>
              <a:rPr lang="en-US" sz="2000" i="1" dirty="0">
                <a:latin typeface="Calibri" panose="020F0502020204030204" pitchFamily="34" charset="0"/>
                <a:cs typeface="Calibri" panose="020F0502020204030204" pitchFamily="34" charset="0"/>
              </a:rPr>
              <a:t> and </a:t>
            </a:r>
            <a:r>
              <a:rPr lang="en-US" sz="2000" b="1" i="1" dirty="0">
                <a:solidFill>
                  <a:schemeClr val="accent4">
                    <a:lumMod val="50000"/>
                  </a:schemeClr>
                </a:solidFill>
                <a:latin typeface="Calibri" panose="020F0502020204030204" pitchFamily="34" charset="0"/>
                <a:cs typeface="Calibri" panose="020F0502020204030204" pitchFamily="34" charset="0"/>
              </a:rPr>
              <a:t>ENGIE Energy Access </a:t>
            </a:r>
            <a:r>
              <a:rPr lang="en-US" sz="2000" i="1" dirty="0">
                <a:latin typeface="Calibri" panose="020F0502020204030204" pitchFamily="34" charset="0"/>
                <a:cs typeface="Calibri" panose="020F0502020204030204" pitchFamily="34" charset="0"/>
              </a:rPr>
              <a:t>tailor their products to </a:t>
            </a:r>
            <a:r>
              <a:rPr lang="en-US" sz="2000" i="1" dirty="0" err="1">
                <a:latin typeface="Calibri" panose="020F0502020204030204" pitchFamily="34" charset="0"/>
                <a:cs typeface="Calibri" panose="020F0502020204030204" pitchFamily="34" charset="0"/>
              </a:rPr>
              <a:t>optimise</a:t>
            </a:r>
            <a:r>
              <a:rPr lang="en-US" sz="2000" i="1" dirty="0">
                <a:latin typeface="Calibri" panose="020F0502020204030204" pitchFamily="34" charset="0"/>
                <a:cs typeface="Calibri" panose="020F0502020204030204" pitchFamily="34" charset="0"/>
              </a:rPr>
              <a:t> energy production in these regions by offering systems that can store excess energy for cloudy days. Conversely, regions that experience long rainy or cloudy seasons, such as coastal West Africa, require more robust solar systems with higher storage capacity and more efficient panels. </a:t>
            </a:r>
            <a:r>
              <a:rPr lang="en-US" sz="2000" b="1" i="1" dirty="0" err="1">
                <a:solidFill>
                  <a:schemeClr val="accent4">
                    <a:lumMod val="50000"/>
                  </a:schemeClr>
                </a:solidFill>
                <a:latin typeface="Calibri" panose="020F0502020204030204" pitchFamily="34" charset="0"/>
                <a:cs typeface="Calibri" panose="020F0502020204030204" pitchFamily="34" charset="0"/>
              </a:rPr>
              <a:t>Bboxx</a:t>
            </a:r>
            <a:r>
              <a:rPr lang="en-US" sz="2000" b="1" i="1" dirty="0">
                <a:solidFill>
                  <a:schemeClr val="accent4">
                    <a:lumMod val="50000"/>
                  </a:schemeClr>
                </a:solidFill>
                <a:latin typeface="Calibri" panose="020F0502020204030204" pitchFamily="34" charset="0"/>
                <a:cs typeface="Calibri" panose="020F0502020204030204" pitchFamily="34" charset="0"/>
              </a:rPr>
              <a:t> </a:t>
            </a:r>
            <a:r>
              <a:rPr lang="en-US" sz="2000" i="1" dirty="0">
                <a:latin typeface="Calibri" panose="020F0502020204030204" pitchFamily="34" charset="0"/>
                <a:cs typeface="Calibri" panose="020F0502020204030204" pitchFamily="34" charset="0"/>
              </a:rPr>
              <a:t>and </a:t>
            </a:r>
            <a:r>
              <a:rPr lang="en-US" sz="2000" b="1" i="1" dirty="0">
                <a:solidFill>
                  <a:schemeClr val="accent4">
                    <a:lumMod val="50000"/>
                  </a:schemeClr>
                </a:solidFill>
                <a:latin typeface="Calibri" panose="020F0502020204030204" pitchFamily="34" charset="0"/>
                <a:cs typeface="Calibri" panose="020F0502020204030204" pitchFamily="34" charset="0"/>
              </a:rPr>
              <a:t>M-Kopa </a:t>
            </a:r>
            <a:r>
              <a:rPr lang="en-US" sz="2000" i="1" dirty="0">
                <a:latin typeface="Calibri" panose="020F0502020204030204" pitchFamily="34" charset="0"/>
                <a:cs typeface="Calibri" panose="020F0502020204030204" pitchFamily="34" charset="0"/>
              </a:rPr>
              <a:t>address these climate-related challenges by integrating large battery storage solutions to ensure continuous energy access, even during periods of low sunlight</a:t>
            </a:r>
          </a:p>
          <a:p>
            <a:pPr marL="625475" lvl="5"/>
            <a:endParaRPr lang="en-US" sz="2000" i="1" dirty="0">
              <a:latin typeface="Calibri" panose="020F0502020204030204" pitchFamily="34" charset="0"/>
              <a:cs typeface="Calibri" panose="020F0502020204030204" pitchFamily="34" charset="0"/>
            </a:endParaRPr>
          </a:p>
          <a:p>
            <a:pPr marL="625475" lvl="5"/>
            <a:endParaRPr lang="en-US" sz="1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7298866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dirty="0"/>
              <a:t>Segmentation Criteria </a:t>
            </a:r>
            <a:r>
              <a:rPr lang="en-US" sz="2800" b="1" dirty="0">
                <a:solidFill>
                  <a:srgbClr val="C00000"/>
                </a:solidFill>
                <a:latin typeface="Calibri" panose="020F0502020204030204" pitchFamily="34" charset="0"/>
                <a:cs typeface="Calibri" panose="020F0502020204030204" pitchFamily="34" charset="0"/>
              </a:rPr>
              <a:t>3. Psychographic  Segmentation</a:t>
            </a:r>
            <a:endParaRPr lang="en-US" dirty="0"/>
          </a:p>
        </p:txBody>
      </p:sp>
      <p:sp>
        <p:nvSpPr>
          <p:cNvPr id="6" name="TextBox 5">
            <a:extLst>
              <a:ext uri="{FF2B5EF4-FFF2-40B4-BE49-F238E27FC236}">
                <a16:creationId xmlns:a16="http://schemas.microsoft.com/office/drawing/2014/main" id="{10AE6430-37B3-952D-86D2-01C68198D064}"/>
              </a:ext>
            </a:extLst>
          </p:cNvPr>
          <p:cNvSpPr txBox="1"/>
          <p:nvPr/>
        </p:nvSpPr>
        <p:spPr>
          <a:xfrm>
            <a:off x="0" y="1099072"/>
            <a:ext cx="12192000" cy="5632311"/>
          </a:xfrm>
          <a:prstGeom prst="rect">
            <a:avLst/>
          </a:prstGeom>
          <a:noFill/>
        </p:spPr>
        <p:txBody>
          <a:bodyPr wrap="square" rtlCol="0">
            <a:spAutoFit/>
          </a:bodyPr>
          <a:lstStyle/>
          <a:p>
            <a:pPr marL="265113" lvl="6"/>
            <a:r>
              <a:rPr lang="en-US" sz="2000" dirty="0">
                <a:latin typeface="Calibri" panose="020F0502020204030204" pitchFamily="34" charset="0"/>
                <a:cs typeface="Calibri" panose="020F0502020204030204" pitchFamily="34" charset="0"/>
              </a:rPr>
              <a:t>Psychographic segmentation focuses on the psychological aspects of consumer behavior. This type of segmentation is more challenging but provides deeper insights into customer motivations. Key factors include:</a:t>
            </a:r>
            <a:endParaRPr lang="en-US" sz="1000" dirty="0">
              <a:latin typeface="Calibri" panose="020F0502020204030204" pitchFamily="34" charset="0"/>
              <a:cs typeface="Calibri" panose="020F0502020204030204" pitchFamily="34" charset="0"/>
            </a:endParaRPr>
          </a:p>
          <a:p>
            <a:pPr marL="265113" lvl="6"/>
            <a:endParaRPr lang="en-US" sz="1000" dirty="0">
              <a:latin typeface="Calibri" panose="020F0502020204030204" pitchFamily="34" charset="0"/>
              <a:cs typeface="Calibri" panose="020F0502020204030204" pitchFamily="34" charset="0"/>
            </a:endParaRPr>
          </a:p>
          <a:p>
            <a:pPr marL="282575" lvl="3"/>
            <a:r>
              <a:rPr lang="en-US" sz="2000" b="1" dirty="0">
                <a:solidFill>
                  <a:schemeClr val="accent4">
                    <a:lumMod val="50000"/>
                  </a:schemeClr>
                </a:solidFill>
                <a:latin typeface="Calibri" panose="020F0502020204030204" pitchFamily="34" charset="0"/>
                <a:cs typeface="Calibri" panose="020F0502020204030204" pitchFamily="34" charset="0"/>
              </a:rPr>
              <a:t>Lifestyle and Values : </a:t>
            </a:r>
          </a:p>
          <a:p>
            <a:pPr marL="625475" lvl="5"/>
            <a:r>
              <a:rPr lang="en-US" sz="2000" dirty="0">
                <a:latin typeface="Calibri" panose="020F0502020204030204" pitchFamily="34" charset="0"/>
                <a:cs typeface="Calibri" panose="020F0502020204030204" pitchFamily="34" charset="0"/>
              </a:rPr>
              <a:t>Many customers in Africa are increasingly environmentally conscious. </a:t>
            </a:r>
            <a:r>
              <a:rPr lang="en-US" sz="2000" i="1" dirty="0">
                <a:latin typeface="Calibri" panose="020F0502020204030204" pitchFamily="34" charset="0"/>
                <a:cs typeface="Calibri" panose="020F0502020204030204" pitchFamily="34" charset="0"/>
              </a:rPr>
              <a:t>Solar companies like Zola Electric position their products as not only cost-effective but also eco-friendly, appealing to consumers who </a:t>
            </a:r>
            <a:r>
              <a:rPr lang="en-US" sz="2000" i="1" dirty="0" err="1">
                <a:latin typeface="Calibri" panose="020F0502020204030204" pitchFamily="34" charset="0"/>
                <a:cs typeface="Calibri" panose="020F0502020204030204" pitchFamily="34" charset="0"/>
              </a:rPr>
              <a:t>prioritise</a:t>
            </a:r>
            <a:r>
              <a:rPr lang="en-US" sz="2000" i="1" dirty="0">
                <a:latin typeface="Calibri" panose="020F0502020204030204" pitchFamily="34" charset="0"/>
                <a:cs typeface="Calibri" panose="020F0502020204030204" pitchFamily="34" charset="0"/>
              </a:rPr>
              <a:t> sustainability.</a:t>
            </a:r>
          </a:p>
          <a:p>
            <a:pPr marL="625475" lvl="5"/>
            <a:endParaRPr lang="en-US" sz="1000" i="1" dirty="0">
              <a:latin typeface="Calibri" panose="020F0502020204030204" pitchFamily="34" charset="0"/>
              <a:cs typeface="Calibri" panose="020F0502020204030204" pitchFamily="34" charset="0"/>
            </a:endParaRPr>
          </a:p>
          <a:p>
            <a:pPr marL="282575" lvl="3"/>
            <a:r>
              <a:rPr lang="en-US" sz="2000" b="1" dirty="0">
                <a:solidFill>
                  <a:schemeClr val="accent4">
                    <a:lumMod val="50000"/>
                  </a:schemeClr>
                </a:solidFill>
                <a:latin typeface="Calibri" panose="020F0502020204030204" pitchFamily="34" charset="0"/>
                <a:cs typeface="Calibri" panose="020F0502020204030204" pitchFamily="34" charset="0"/>
              </a:rPr>
              <a:t>Interests : </a:t>
            </a:r>
          </a:p>
          <a:p>
            <a:pPr marL="625475" lvl="5"/>
            <a:r>
              <a:rPr lang="en-US" sz="2000" dirty="0">
                <a:latin typeface="Calibri" panose="020F0502020204030204" pitchFamily="34" charset="0"/>
                <a:cs typeface="Calibri" panose="020F0502020204030204" pitchFamily="34" charset="0"/>
              </a:rPr>
              <a:t>Solar companies also cater to specific customer interests. For example, rural communities with agricultural interests might </a:t>
            </a:r>
            <a:r>
              <a:rPr lang="en-US" sz="2000" dirty="0" err="1">
                <a:latin typeface="Calibri" panose="020F0502020204030204" pitchFamily="34" charset="0"/>
                <a:cs typeface="Calibri" panose="020F0502020204030204" pitchFamily="34" charset="0"/>
              </a:rPr>
              <a:t>prioritise</a:t>
            </a:r>
            <a:r>
              <a:rPr lang="en-US" sz="2000" dirty="0">
                <a:latin typeface="Calibri" panose="020F0502020204030204" pitchFamily="34" charset="0"/>
                <a:cs typeface="Calibri" panose="020F0502020204030204" pitchFamily="34" charset="0"/>
              </a:rPr>
              <a:t> solar-powered irrigation systems, while urban households may be more interested in solar solutions for home appliances like refrigerators or televisions. </a:t>
            </a:r>
            <a:r>
              <a:rPr lang="en-US" sz="2000" b="1" i="1" dirty="0" err="1">
                <a:solidFill>
                  <a:schemeClr val="accent4">
                    <a:lumMod val="50000"/>
                  </a:schemeClr>
                </a:solidFill>
                <a:latin typeface="Calibri" panose="020F0502020204030204" pitchFamily="34" charset="0"/>
                <a:cs typeface="Calibri" panose="020F0502020204030204" pitchFamily="34" charset="0"/>
              </a:rPr>
              <a:t>Bboxx</a:t>
            </a:r>
            <a:r>
              <a:rPr lang="en-US" sz="2000" i="1" dirty="0">
                <a:latin typeface="Calibri" panose="020F0502020204030204" pitchFamily="34" charset="0"/>
                <a:cs typeface="Calibri" panose="020F0502020204030204" pitchFamily="34" charset="0"/>
              </a:rPr>
              <a:t> and </a:t>
            </a:r>
            <a:r>
              <a:rPr lang="en-US" sz="2000" b="1" i="1" dirty="0" err="1">
                <a:solidFill>
                  <a:schemeClr val="accent4">
                    <a:lumMod val="50000"/>
                  </a:schemeClr>
                </a:solidFill>
                <a:latin typeface="Calibri" panose="020F0502020204030204" pitchFamily="34" charset="0"/>
                <a:cs typeface="Calibri" panose="020F0502020204030204" pitchFamily="34" charset="0"/>
              </a:rPr>
              <a:t>d.light</a:t>
            </a:r>
            <a:r>
              <a:rPr lang="en-US" sz="2000" b="1" i="1" dirty="0">
                <a:solidFill>
                  <a:schemeClr val="accent4">
                    <a:lumMod val="50000"/>
                  </a:schemeClr>
                </a:solidFill>
                <a:latin typeface="Calibri" panose="020F0502020204030204" pitchFamily="34" charset="0"/>
                <a:cs typeface="Calibri" panose="020F0502020204030204" pitchFamily="34" charset="0"/>
              </a:rPr>
              <a:t> </a:t>
            </a:r>
            <a:r>
              <a:rPr lang="en-US" sz="2000" i="1" dirty="0">
                <a:latin typeface="Calibri" panose="020F0502020204030204" pitchFamily="34" charset="0"/>
                <a:cs typeface="Calibri" panose="020F0502020204030204" pitchFamily="34" charset="0"/>
              </a:rPr>
              <a:t>tailor their offerings to these specific interests, offering solar-powered fridges and TVs to attract customers.</a:t>
            </a:r>
          </a:p>
          <a:p>
            <a:pPr marL="625475" lvl="5"/>
            <a:endParaRPr lang="en-US" sz="2000" i="1" dirty="0">
              <a:latin typeface="Calibri" panose="020F0502020204030204" pitchFamily="34" charset="0"/>
              <a:cs typeface="Calibri" panose="020F0502020204030204" pitchFamily="34" charset="0"/>
            </a:endParaRPr>
          </a:p>
          <a:p>
            <a:pPr marL="282575" lvl="3"/>
            <a:r>
              <a:rPr lang="en-US" sz="2000" b="1" dirty="0">
                <a:solidFill>
                  <a:schemeClr val="accent4">
                    <a:lumMod val="50000"/>
                  </a:schemeClr>
                </a:solidFill>
                <a:latin typeface="Calibri" panose="020F0502020204030204" pitchFamily="34" charset="0"/>
                <a:cs typeface="Calibri" panose="020F0502020204030204" pitchFamily="34" charset="0"/>
              </a:rPr>
              <a:t>Psychological Influences : </a:t>
            </a:r>
          </a:p>
          <a:p>
            <a:pPr marL="625475" lvl="5"/>
            <a:r>
              <a:rPr lang="en-US" sz="2000" dirty="0">
                <a:latin typeface="Calibri" panose="020F0502020204030204" pitchFamily="34" charset="0"/>
                <a:cs typeface="Calibri" panose="020F0502020204030204" pitchFamily="34" charset="0"/>
              </a:rPr>
              <a:t>The desire for convenience and reliability plays a major role in purchasing decisions. Customers in remote areas, where access to maintenance services is limited, prefer solar systems with minimal upkeep and high reliability. </a:t>
            </a:r>
            <a:r>
              <a:rPr lang="en-US" sz="2000" i="1" dirty="0">
                <a:latin typeface="Calibri" panose="020F0502020204030204" pitchFamily="34" charset="0"/>
                <a:cs typeface="Calibri" panose="020F0502020204030204" pitchFamily="34" charset="0"/>
              </a:rPr>
              <a:t>Companies that design user-friendly systems with fewer maintenance needs, like Sun King, leverage this psychological desire for simplicity.</a:t>
            </a:r>
          </a:p>
        </p:txBody>
      </p:sp>
    </p:spTree>
    <p:extLst>
      <p:ext uri="{BB962C8B-B14F-4D97-AF65-F5344CB8AC3E}">
        <p14:creationId xmlns:p14="http://schemas.microsoft.com/office/powerpoint/2010/main" val="12639042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dirty="0"/>
              <a:t>Segmentation Criteria </a:t>
            </a:r>
            <a:r>
              <a:rPr lang="en-US" sz="2800" b="1" dirty="0">
                <a:solidFill>
                  <a:srgbClr val="C00000"/>
                </a:solidFill>
                <a:latin typeface="Calibri" panose="020F0502020204030204" pitchFamily="34" charset="0"/>
                <a:cs typeface="Calibri" panose="020F0502020204030204" pitchFamily="34" charset="0"/>
              </a:rPr>
              <a:t>4. Behavioral Segmentation</a:t>
            </a:r>
            <a:endParaRPr lang="en-US" dirty="0"/>
          </a:p>
        </p:txBody>
      </p:sp>
      <p:sp>
        <p:nvSpPr>
          <p:cNvPr id="5" name="TextBox 4">
            <a:extLst>
              <a:ext uri="{FF2B5EF4-FFF2-40B4-BE49-F238E27FC236}">
                <a16:creationId xmlns:a16="http://schemas.microsoft.com/office/drawing/2014/main" id="{B11EBAC3-370F-7C5E-16AC-F7D3C2F26371}"/>
              </a:ext>
            </a:extLst>
          </p:cNvPr>
          <p:cNvSpPr txBox="1"/>
          <p:nvPr/>
        </p:nvSpPr>
        <p:spPr>
          <a:xfrm>
            <a:off x="405865" y="1267195"/>
            <a:ext cx="11060974" cy="3477875"/>
          </a:xfrm>
          <a:prstGeom prst="rect">
            <a:avLst/>
          </a:prstGeom>
          <a:noFill/>
        </p:spPr>
        <p:txBody>
          <a:bodyPr wrap="square" rtlCol="0">
            <a:spAutoFit/>
          </a:bodyPr>
          <a:lstStyle/>
          <a:p>
            <a:pPr marL="265113" lvl="6"/>
            <a:endParaRPr lang="en-US" sz="1000" dirty="0">
              <a:latin typeface="Calibri" panose="020F0502020204030204" pitchFamily="34" charset="0"/>
              <a:cs typeface="Calibri" panose="020F0502020204030204" pitchFamily="34" charset="0"/>
            </a:endParaRPr>
          </a:p>
          <a:p>
            <a:pPr marL="265113" lvl="6"/>
            <a:r>
              <a:rPr lang="en-US" sz="2000" dirty="0">
                <a:latin typeface="Calibri" panose="020F0502020204030204" pitchFamily="34" charset="0"/>
                <a:cs typeface="Calibri" panose="020F0502020204030204" pitchFamily="34" charset="0"/>
              </a:rPr>
              <a:t>Behavioral segmentation focuses on how customers behave toward a product or brand. It provides insight into purchasing patterns, brand loyalty, and product usage. This is a highly actionable form of segmentation because it is based on observable actions. The key elements of behavioral segmentation include:</a:t>
            </a:r>
          </a:p>
          <a:p>
            <a:pPr marL="265113" lvl="6"/>
            <a:endParaRPr lang="en-US" sz="1000" dirty="0">
              <a:latin typeface="Calibri" panose="020F0502020204030204" pitchFamily="34" charset="0"/>
              <a:cs typeface="Calibri" panose="020F0502020204030204" pitchFamily="34" charset="0"/>
            </a:endParaRPr>
          </a:p>
          <a:p>
            <a:pPr marL="625475" lvl="3" indent="-342900">
              <a:buFont typeface="Arial" panose="020B0604020202020204" pitchFamily="34" charset="0"/>
              <a:buChar char="•"/>
            </a:pPr>
            <a:r>
              <a:rPr lang="en-US" sz="2000" b="1" dirty="0">
                <a:solidFill>
                  <a:schemeClr val="accent4">
                    <a:lumMod val="50000"/>
                  </a:schemeClr>
                </a:solidFill>
                <a:latin typeface="Calibri" panose="020F0502020204030204" pitchFamily="34" charset="0"/>
                <a:cs typeface="Calibri" panose="020F0502020204030204" pitchFamily="34" charset="0"/>
              </a:rPr>
              <a:t>Purchasing Habits :</a:t>
            </a:r>
          </a:p>
          <a:p>
            <a:pPr marL="625475" lvl="5"/>
            <a:r>
              <a:rPr lang="en-US" sz="2000" dirty="0">
                <a:latin typeface="Calibri" panose="020F0502020204030204" pitchFamily="34" charset="0"/>
                <a:cs typeface="Calibri" panose="020F0502020204030204" pitchFamily="34" charset="0"/>
              </a:rPr>
              <a:t>Customers' purchasing habits in the off-grid solar sector often involve the frequency and method of payment. Companies like </a:t>
            </a:r>
            <a:r>
              <a:rPr lang="en-US" sz="2000" b="1" dirty="0">
                <a:solidFill>
                  <a:schemeClr val="accent4">
                    <a:lumMod val="50000"/>
                  </a:schemeClr>
                </a:solidFill>
                <a:latin typeface="Calibri" panose="020F0502020204030204" pitchFamily="34" charset="0"/>
                <a:cs typeface="Calibri" panose="020F0502020204030204" pitchFamily="34" charset="0"/>
              </a:rPr>
              <a:t>M-Kopa </a:t>
            </a:r>
            <a:r>
              <a:rPr lang="en-US" sz="2000" dirty="0">
                <a:latin typeface="Calibri" panose="020F0502020204030204" pitchFamily="34" charset="0"/>
                <a:cs typeface="Calibri" panose="020F0502020204030204" pitchFamily="34" charset="0"/>
              </a:rPr>
              <a:t>and </a:t>
            </a:r>
            <a:r>
              <a:rPr lang="en-US" sz="2000" b="1" dirty="0" err="1">
                <a:solidFill>
                  <a:schemeClr val="accent4">
                    <a:lumMod val="50000"/>
                  </a:schemeClr>
                </a:solidFill>
                <a:latin typeface="Calibri" panose="020F0502020204030204" pitchFamily="34" charset="0"/>
                <a:cs typeface="Calibri" panose="020F0502020204030204" pitchFamily="34" charset="0"/>
              </a:rPr>
              <a:t>Bboxx</a:t>
            </a:r>
            <a:r>
              <a:rPr lang="en-US" sz="2000" b="1" dirty="0">
                <a:solidFill>
                  <a:schemeClr val="accent4">
                    <a:lumMod val="50000"/>
                  </a:schemeClr>
                </a:solidFill>
                <a:latin typeface="Calibri" panose="020F0502020204030204" pitchFamily="34" charset="0"/>
                <a:cs typeface="Calibri" panose="020F0502020204030204" pitchFamily="34" charset="0"/>
              </a:rPr>
              <a:t> </a:t>
            </a:r>
            <a:r>
              <a:rPr lang="en-US" sz="2000" dirty="0">
                <a:latin typeface="Calibri" panose="020F0502020204030204" pitchFamily="34" charset="0"/>
                <a:cs typeface="Calibri" panose="020F0502020204030204" pitchFamily="34" charset="0"/>
              </a:rPr>
              <a:t>have adopted PAYGO (Pay-As-You-Go) models, allowing customers to make incremental payments for solar home systems rather than paying upfront. This habit of making smaller, manageable payments aligns with the spending capacity of many low-income households in rural areas​</a:t>
            </a:r>
            <a:endParaRPr lang="fr-FR" sz="2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2486469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a:t>Segmentation Criteria </a:t>
            </a:r>
            <a:r>
              <a:rPr lang="en-US" sz="2800" b="1" dirty="0">
                <a:solidFill>
                  <a:srgbClr val="C00000"/>
                </a:solidFill>
                <a:latin typeface="Calibri" panose="020F0502020204030204" pitchFamily="34" charset="0"/>
                <a:cs typeface="Calibri" panose="020F0502020204030204" pitchFamily="34" charset="0"/>
              </a:rPr>
              <a:t>4. Behavioral Segmentation</a:t>
            </a:r>
            <a:endParaRPr lang="en-US" dirty="0"/>
          </a:p>
        </p:txBody>
      </p:sp>
      <p:sp>
        <p:nvSpPr>
          <p:cNvPr id="5" name="TextBox 4">
            <a:extLst>
              <a:ext uri="{FF2B5EF4-FFF2-40B4-BE49-F238E27FC236}">
                <a16:creationId xmlns:a16="http://schemas.microsoft.com/office/drawing/2014/main" id="{B11EBAC3-370F-7C5E-16AC-F7D3C2F26371}"/>
              </a:ext>
            </a:extLst>
          </p:cNvPr>
          <p:cNvSpPr txBox="1"/>
          <p:nvPr/>
        </p:nvSpPr>
        <p:spPr>
          <a:xfrm>
            <a:off x="144193" y="1267195"/>
            <a:ext cx="11060974" cy="5324535"/>
          </a:xfrm>
          <a:prstGeom prst="rect">
            <a:avLst/>
          </a:prstGeom>
          <a:noFill/>
        </p:spPr>
        <p:txBody>
          <a:bodyPr wrap="square" rtlCol="0">
            <a:spAutoFit/>
          </a:bodyPr>
          <a:lstStyle/>
          <a:p>
            <a:pPr marL="625475" lvl="3" indent="-342900">
              <a:buFont typeface="Arial" panose="020B0604020202020204" pitchFamily="34" charset="0"/>
              <a:buChar char="•"/>
            </a:pPr>
            <a:r>
              <a:rPr lang="en-US" sz="2000" b="1" dirty="0">
                <a:solidFill>
                  <a:schemeClr val="accent4">
                    <a:lumMod val="50000"/>
                  </a:schemeClr>
                </a:solidFill>
                <a:latin typeface="Calibri" panose="020F0502020204030204" pitchFamily="34" charset="0"/>
                <a:cs typeface="Calibri" panose="020F0502020204030204" pitchFamily="34" charset="0"/>
              </a:rPr>
              <a:t>Spending Habits :</a:t>
            </a:r>
          </a:p>
          <a:p>
            <a:pPr marL="625475" lvl="5"/>
            <a:r>
              <a:rPr lang="en-US" sz="2000" dirty="0">
                <a:latin typeface="Calibri" panose="020F0502020204030204" pitchFamily="34" charset="0"/>
                <a:cs typeface="Calibri" panose="020F0502020204030204" pitchFamily="34" charset="0"/>
              </a:rPr>
              <a:t>Spending habits vary based on income levels and geographic locations. Households with irregular income flows, such as farmers, often prefer flexible payment schemes. </a:t>
            </a:r>
            <a:r>
              <a:rPr lang="en-US" sz="2000" i="1" dirty="0">
                <a:latin typeface="Calibri" panose="020F0502020204030204" pitchFamily="34" charset="0"/>
                <a:cs typeface="Calibri" panose="020F0502020204030204" pitchFamily="34" charset="0"/>
              </a:rPr>
              <a:t>For instance, </a:t>
            </a:r>
            <a:r>
              <a:rPr lang="en-US" sz="2000" b="1" i="1" dirty="0" err="1">
                <a:solidFill>
                  <a:schemeClr val="accent4">
                    <a:lumMod val="50000"/>
                  </a:schemeClr>
                </a:solidFill>
                <a:latin typeface="Calibri" panose="020F0502020204030204" pitchFamily="34" charset="0"/>
                <a:cs typeface="Calibri" panose="020F0502020204030204" pitchFamily="34" charset="0"/>
              </a:rPr>
              <a:t>d.light</a:t>
            </a:r>
            <a:r>
              <a:rPr lang="en-US" sz="2000" b="1" i="1" dirty="0">
                <a:solidFill>
                  <a:schemeClr val="accent4">
                    <a:lumMod val="50000"/>
                  </a:schemeClr>
                </a:solidFill>
                <a:latin typeface="Calibri" panose="020F0502020204030204" pitchFamily="34" charset="0"/>
                <a:cs typeface="Calibri" panose="020F0502020204030204" pitchFamily="34" charset="0"/>
              </a:rPr>
              <a:t> </a:t>
            </a:r>
            <a:r>
              <a:rPr lang="en-US" sz="2000" i="1" dirty="0">
                <a:latin typeface="Calibri" panose="020F0502020204030204" pitchFamily="34" charset="0"/>
                <a:cs typeface="Calibri" panose="020F0502020204030204" pitchFamily="34" charset="0"/>
              </a:rPr>
              <a:t>caters to customers by offering affordable solar products that are accessible through instalments, making solar energy solutions attainable for people who cannot afford large one-time payments​.</a:t>
            </a:r>
          </a:p>
          <a:p>
            <a:pPr marL="265113" lvl="6"/>
            <a:endParaRPr lang="en-US" sz="1000" dirty="0">
              <a:latin typeface="Calibri" panose="020F0502020204030204" pitchFamily="34" charset="0"/>
              <a:cs typeface="Calibri" panose="020F0502020204030204" pitchFamily="34" charset="0"/>
            </a:endParaRPr>
          </a:p>
          <a:p>
            <a:pPr marL="625475" lvl="3" indent="-342900">
              <a:buFont typeface="Arial" panose="020B0604020202020204" pitchFamily="34" charset="0"/>
              <a:buChar char="•"/>
            </a:pPr>
            <a:r>
              <a:rPr lang="en-US" sz="2000" b="1" dirty="0">
                <a:solidFill>
                  <a:schemeClr val="accent4">
                    <a:lumMod val="50000"/>
                  </a:schemeClr>
                </a:solidFill>
                <a:latin typeface="Calibri" panose="020F0502020204030204" pitchFamily="34" charset="0"/>
                <a:cs typeface="Calibri" panose="020F0502020204030204" pitchFamily="34" charset="0"/>
              </a:rPr>
              <a:t>User Status :</a:t>
            </a:r>
          </a:p>
          <a:p>
            <a:pPr marL="625475" lvl="5"/>
            <a:r>
              <a:rPr lang="en-US" sz="2000" dirty="0">
                <a:latin typeface="Calibri" panose="020F0502020204030204" pitchFamily="34" charset="0"/>
                <a:cs typeface="Calibri" panose="020F0502020204030204" pitchFamily="34" charset="0"/>
              </a:rPr>
              <a:t>User status refers to whether customers are first-time buyers, repeat users, or non-users. First-time users, especially in rural Africa, are likely to purchase basic solar kits (like solar lanterns), while repeat users may upgrade to more advanced systems as their needs evolve. </a:t>
            </a:r>
            <a:r>
              <a:rPr lang="en-US" sz="2000" b="1" i="1" dirty="0">
                <a:solidFill>
                  <a:schemeClr val="accent4">
                    <a:lumMod val="50000"/>
                  </a:schemeClr>
                </a:solidFill>
                <a:latin typeface="Calibri" panose="020F0502020204030204" pitchFamily="34" charset="0"/>
                <a:cs typeface="Calibri" panose="020F0502020204030204" pitchFamily="34" charset="0"/>
              </a:rPr>
              <a:t>Zola Electric </a:t>
            </a:r>
            <a:r>
              <a:rPr lang="en-US" sz="2000" i="1" dirty="0">
                <a:latin typeface="Calibri" panose="020F0502020204030204" pitchFamily="34" charset="0"/>
                <a:cs typeface="Calibri" panose="020F0502020204030204" pitchFamily="34" charset="0"/>
              </a:rPr>
              <a:t>provides upgrade options, allowing users to expand their systems as their energy requirements grow​.</a:t>
            </a:r>
            <a:endParaRPr lang="fr-FR" sz="2000" i="1" dirty="0">
              <a:latin typeface="Calibri" panose="020F0502020204030204" pitchFamily="34" charset="0"/>
              <a:cs typeface="Calibri" panose="020F0502020204030204" pitchFamily="34" charset="0"/>
            </a:endParaRPr>
          </a:p>
          <a:p>
            <a:pPr marL="625475" lvl="5"/>
            <a:endParaRPr lang="fr-FR" sz="1000" dirty="0">
              <a:latin typeface="Calibri" panose="020F0502020204030204" pitchFamily="34" charset="0"/>
              <a:cs typeface="Calibri" panose="020F0502020204030204" pitchFamily="34" charset="0"/>
            </a:endParaRPr>
          </a:p>
          <a:p>
            <a:pPr marL="625475" lvl="3" indent="-342900">
              <a:buFont typeface="Arial" panose="020B0604020202020204" pitchFamily="34" charset="0"/>
              <a:buChar char="•"/>
            </a:pPr>
            <a:r>
              <a:rPr lang="en-US" sz="2000" b="1" dirty="0">
                <a:solidFill>
                  <a:schemeClr val="accent4">
                    <a:lumMod val="50000"/>
                  </a:schemeClr>
                </a:solidFill>
                <a:latin typeface="Calibri" panose="020F0502020204030204" pitchFamily="34" charset="0"/>
                <a:cs typeface="Calibri" panose="020F0502020204030204" pitchFamily="34" charset="0"/>
              </a:rPr>
              <a:t>Buyer Journey Stage</a:t>
            </a:r>
          </a:p>
          <a:p>
            <a:pPr marL="625475" lvl="5"/>
            <a:r>
              <a:rPr lang="en-US" sz="2000" dirty="0">
                <a:latin typeface="Calibri" panose="020F0502020204030204" pitchFamily="34" charset="0"/>
                <a:cs typeface="Calibri" panose="020F0502020204030204" pitchFamily="34" charset="0"/>
              </a:rPr>
              <a:t>Customers at different stages of the buyer journey—from awareness to consideration to decision—have different needs. </a:t>
            </a:r>
            <a:r>
              <a:rPr lang="en-US" sz="2000" i="1" dirty="0">
                <a:latin typeface="Calibri" panose="020F0502020204030204" pitchFamily="34" charset="0"/>
                <a:cs typeface="Calibri" panose="020F0502020204030204" pitchFamily="34" charset="0"/>
              </a:rPr>
              <a:t>In the early stages, companies like </a:t>
            </a:r>
            <a:r>
              <a:rPr lang="en-US" sz="2000" i="1" dirty="0" err="1">
                <a:latin typeface="Calibri" panose="020F0502020204030204" pitchFamily="34" charset="0"/>
                <a:cs typeface="Calibri" panose="020F0502020204030204" pitchFamily="34" charset="0"/>
              </a:rPr>
              <a:t>d.light</a:t>
            </a:r>
            <a:r>
              <a:rPr lang="en-US" sz="2000" i="1" dirty="0">
                <a:latin typeface="Calibri" panose="020F0502020204030204" pitchFamily="34" charset="0"/>
                <a:cs typeface="Calibri" panose="020F0502020204030204" pitchFamily="34" charset="0"/>
              </a:rPr>
              <a:t> offer educational content and product demonstrations to raise awareness about the benefits of solar power, while in the decision phase, they may offer promotions or financing options to encourage purchase​.</a:t>
            </a:r>
            <a:endParaRPr lang="fr-FR" sz="2000" i="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8186792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dirty="0"/>
              <a:t>Customer Personas</a:t>
            </a:r>
          </a:p>
        </p:txBody>
      </p:sp>
      <p:sp>
        <p:nvSpPr>
          <p:cNvPr id="5" name="TextBox 4">
            <a:extLst>
              <a:ext uri="{FF2B5EF4-FFF2-40B4-BE49-F238E27FC236}">
                <a16:creationId xmlns:a16="http://schemas.microsoft.com/office/drawing/2014/main" id="{2B380090-6AA5-D7B8-3DBE-F735B2CEC4C9}"/>
              </a:ext>
            </a:extLst>
          </p:cNvPr>
          <p:cNvSpPr txBox="1"/>
          <p:nvPr/>
        </p:nvSpPr>
        <p:spPr>
          <a:xfrm>
            <a:off x="335280" y="1358058"/>
            <a:ext cx="11521440" cy="2862322"/>
          </a:xfrm>
          <a:prstGeom prst="rect">
            <a:avLst/>
          </a:prstGeom>
          <a:noFill/>
        </p:spPr>
        <p:txBody>
          <a:bodyPr wrap="square" rtlCol="0">
            <a:spAutoFit/>
          </a:bodyPr>
          <a:lstStyle/>
          <a:p>
            <a:pPr algn="l"/>
            <a:r>
              <a:rPr lang="en-US" sz="2000" dirty="0">
                <a:latin typeface="Calibri" panose="020F0502020204030204" pitchFamily="34" charset="0"/>
                <a:cs typeface="Calibri" panose="020F0502020204030204" pitchFamily="34" charset="0"/>
              </a:rPr>
              <a:t>A Customer Persona is a detailed, semi-fictional representation of an ideal customer based on market research, real data, and insights into customer demographics, </a:t>
            </a:r>
            <a:r>
              <a:rPr lang="en-US" sz="2000" dirty="0" err="1">
                <a:latin typeface="Calibri" panose="020F0502020204030204" pitchFamily="34" charset="0"/>
                <a:cs typeface="Calibri" panose="020F0502020204030204" pitchFamily="34" charset="0"/>
              </a:rPr>
              <a:t>behaviours</a:t>
            </a:r>
            <a:r>
              <a:rPr lang="en-US" sz="2000" dirty="0">
                <a:latin typeface="Calibri" panose="020F0502020204030204" pitchFamily="34" charset="0"/>
                <a:cs typeface="Calibri" panose="020F0502020204030204" pitchFamily="34" charset="0"/>
              </a:rPr>
              <a:t>, needs, and motivations. Personas help businesses tailor their products, services, and marketing strategies to specific customer groups, improving customer engagement and satisfaction.</a:t>
            </a:r>
          </a:p>
          <a:p>
            <a:pPr algn="l"/>
            <a:endParaRPr lang="en-US" sz="2000" dirty="0">
              <a:latin typeface="Calibri" panose="020F0502020204030204" pitchFamily="34" charset="0"/>
              <a:cs typeface="Calibri" panose="020F0502020204030204" pitchFamily="34" charset="0"/>
            </a:endParaRPr>
          </a:p>
          <a:p>
            <a:pPr algn="l"/>
            <a:r>
              <a:rPr lang="en-US" sz="2000" dirty="0">
                <a:latin typeface="Calibri" panose="020F0502020204030204" pitchFamily="34" charset="0"/>
                <a:cs typeface="Calibri" panose="020F0502020204030204" pitchFamily="34" charset="0"/>
              </a:rPr>
              <a:t>Personas are archetypes of actual group of customers (segments) and their needs, based on research with real people, ideally based on qualitative and/or quantitative customer research : observational studies, interviews, contextual inquiry, etc.</a:t>
            </a:r>
          </a:p>
          <a:p>
            <a:pPr algn="l"/>
            <a:endParaRPr lang="en-US" sz="2000" dirty="0">
              <a:latin typeface="Calibri" panose="020F0502020204030204" pitchFamily="34" charset="0"/>
              <a:cs typeface="Calibri" panose="020F0502020204030204" pitchFamily="34" charset="0"/>
            </a:endParaRPr>
          </a:p>
        </p:txBody>
      </p:sp>
      <p:pic>
        <p:nvPicPr>
          <p:cNvPr id="7" name="Picture 6" descr="A person wearing a hat and glasses&#10;&#10;Description automatically generated">
            <a:extLst>
              <a:ext uri="{FF2B5EF4-FFF2-40B4-BE49-F238E27FC236}">
                <a16:creationId xmlns:a16="http://schemas.microsoft.com/office/drawing/2014/main" id="{5F6E6029-3D26-5C4B-33FA-DA58F6893BE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7466" y="4610123"/>
            <a:ext cx="1269145" cy="190371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26" name="Picture 2" descr="Free A Grayscale Portrait of a Man Stock Photo">
            <a:extLst>
              <a:ext uri="{FF2B5EF4-FFF2-40B4-BE49-F238E27FC236}">
                <a16:creationId xmlns:a16="http://schemas.microsoft.com/office/drawing/2014/main" id="{FA17141B-46D9-4FB5-F598-DDE0DCF2DCD0}"/>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030329" y="4583814"/>
            <a:ext cx="1446797" cy="193002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9" name="Picture 8" descr="A child holding a bundle of grass&#10;&#10;Description automatically generated">
            <a:extLst>
              <a:ext uri="{FF2B5EF4-FFF2-40B4-BE49-F238E27FC236}">
                <a16:creationId xmlns:a16="http://schemas.microsoft.com/office/drawing/2014/main" id="{F24B8967-B503-127A-F9A3-695D6CA1F219}"/>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642277" y="4583814"/>
            <a:ext cx="1286230" cy="193002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3" name="TextBox 12">
            <a:extLst>
              <a:ext uri="{FF2B5EF4-FFF2-40B4-BE49-F238E27FC236}">
                <a16:creationId xmlns:a16="http://schemas.microsoft.com/office/drawing/2014/main" id="{1F62F295-CC15-3ADF-A171-5CA420272532}"/>
              </a:ext>
            </a:extLst>
          </p:cNvPr>
          <p:cNvSpPr txBox="1"/>
          <p:nvPr/>
        </p:nvSpPr>
        <p:spPr>
          <a:xfrm>
            <a:off x="5057088" y="4502386"/>
            <a:ext cx="5915712" cy="2092881"/>
          </a:xfrm>
          <a:prstGeom prst="rect">
            <a:avLst/>
          </a:prstGeom>
          <a:noFill/>
        </p:spPr>
        <p:txBody>
          <a:bodyPr wrap="square">
            <a:spAutoFit/>
          </a:bodyPr>
          <a:lstStyle/>
          <a:p>
            <a:r>
              <a:rPr lang="fr-FR" sz="2000" b="1" dirty="0">
                <a:solidFill>
                  <a:schemeClr val="accent2">
                    <a:lumMod val="75000"/>
                  </a:schemeClr>
                </a:solidFill>
                <a:latin typeface="Calibri" panose="020F0502020204030204" pitchFamily="34" charset="0"/>
                <a:cs typeface="Calibri" panose="020F0502020204030204" pitchFamily="34" charset="0"/>
              </a:rPr>
              <a:t>Tips : </a:t>
            </a:r>
            <a:r>
              <a:rPr lang="fr-FR" sz="2000" dirty="0">
                <a:latin typeface="Calibri" panose="020F0502020204030204" pitchFamily="34" charset="0"/>
                <a:cs typeface="Calibri" panose="020F0502020204030204" pitchFamily="34" charset="0"/>
              </a:rPr>
              <a:t>Use photos to </a:t>
            </a:r>
            <a:r>
              <a:rPr lang="fr-FR" sz="2000" dirty="0" err="1">
                <a:latin typeface="Calibri" panose="020F0502020204030204" pitchFamily="34" charset="0"/>
                <a:cs typeface="Calibri" panose="020F0502020204030204" pitchFamily="34" charset="0"/>
              </a:rPr>
              <a:t>give</a:t>
            </a:r>
            <a:r>
              <a:rPr lang="fr-FR" sz="2000" dirty="0">
                <a:latin typeface="Calibri" panose="020F0502020204030204" pitchFamily="34" charset="0"/>
                <a:cs typeface="Calibri" panose="020F0502020204030204" pitchFamily="34" charset="0"/>
              </a:rPr>
              <a:t> life to the persona "life" , to show the </a:t>
            </a:r>
            <a:r>
              <a:rPr lang="fr-FR" sz="2000" dirty="0" err="1">
                <a:latin typeface="Calibri" panose="020F0502020204030204" pitchFamily="34" charset="0"/>
                <a:cs typeface="Calibri" panose="020F0502020204030204" pitchFamily="34" charset="0"/>
              </a:rPr>
              <a:t>persona's</a:t>
            </a:r>
            <a:r>
              <a:rPr lang="fr-FR" sz="2000" dirty="0">
                <a:latin typeface="Calibri" panose="020F0502020204030204" pitchFamily="34" charset="0"/>
                <a:cs typeface="Calibri" panose="020F0502020204030204" pitchFamily="34" charset="0"/>
              </a:rPr>
              <a:t> life :</a:t>
            </a:r>
          </a:p>
          <a:p>
            <a:pPr marL="342900" indent="-342900">
              <a:buFont typeface="Arial" panose="020B0604020202020204" pitchFamily="34" charset="0"/>
              <a:buChar char="•"/>
            </a:pPr>
            <a:r>
              <a:rPr lang="fr-FR" sz="1800" dirty="0">
                <a:latin typeface="Calibri" panose="020F0502020204030204" pitchFamily="34" charset="0"/>
                <a:cs typeface="Calibri" panose="020F0502020204030204" pitchFamily="34" charset="0"/>
              </a:rPr>
              <a:t>the persona in </a:t>
            </a:r>
            <a:r>
              <a:rPr lang="fr-FR" sz="1800" dirty="0" err="1">
                <a:latin typeface="Calibri" panose="020F0502020204030204" pitchFamily="34" charset="0"/>
                <a:cs typeface="Calibri" panose="020F0502020204030204" pitchFamily="34" charset="0"/>
              </a:rPr>
              <a:t>context</a:t>
            </a:r>
            <a:endParaRPr lang="fr-FR" sz="18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fr-FR" sz="1800" dirty="0" err="1">
                <a:latin typeface="Calibri" panose="020F0502020204030204" pitchFamily="34" charset="0"/>
                <a:cs typeface="Calibri" panose="020F0502020204030204" pitchFamily="34" charset="0"/>
              </a:rPr>
              <a:t>members</a:t>
            </a:r>
            <a:r>
              <a:rPr lang="fr-FR" sz="1800" dirty="0">
                <a:latin typeface="Calibri" panose="020F0502020204030204" pitchFamily="34" charset="0"/>
                <a:cs typeface="Calibri" panose="020F0502020204030204" pitchFamily="34" charset="0"/>
              </a:rPr>
              <a:t> of </a:t>
            </a:r>
            <a:r>
              <a:rPr lang="fr-FR" sz="1800" dirty="0" err="1">
                <a:latin typeface="Calibri" panose="020F0502020204030204" pitchFamily="34" charset="0"/>
                <a:cs typeface="Calibri" panose="020F0502020204030204" pitchFamily="34" charset="0"/>
              </a:rPr>
              <a:t>their</a:t>
            </a:r>
            <a:r>
              <a:rPr lang="fr-FR" sz="1800" dirty="0">
                <a:latin typeface="Calibri" panose="020F0502020204030204" pitchFamily="34" charset="0"/>
                <a:cs typeface="Calibri" panose="020F0502020204030204" pitchFamily="34" charset="0"/>
              </a:rPr>
              <a:t> </a:t>
            </a:r>
            <a:r>
              <a:rPr lang="fr-FR" sz="1800" dirty="0" err="1">
                <a:latin typeface="Calibri" panose="020F0502020204030204" pitchFamily="34" charset="0"/>
                <a:cs typeface="Calibri" panose="020F0502020204030204" pitchFamily="34" charset="0"/>
              </a:rPr>
              <a:t>family</a:t>
            </a:r>
            <a:endParaRPr lang="fr-FR" sz="18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fr-FR" sz="1800" dirty="0">
                <a:latin typeface="Calibri" panose="020F0502020204030204" pitchFamily="34" charset="0"/>
                <a:cs typeface="Calibri" panose="020F0502020204030204" pitchFamily="34" charset="0"/>
              </a:rPr>
              <a:t>house, </a:t>
            </a:r>
            <a:r>
              <a:rPr lang="fr-FR" sz="1800" dirty="0" err="1">
                <a:latin typeface="Calibri" panose="020F0502020204030204" pitchFamily="34" charset="0"/>
                <a:cs typeface="Calibri" panose="020F0502020204030204" pitchFamily="34" charset="0"/>
              </a:rPr>
              <a:t>work</a:t>
            </a:r>
            <a:r>
              <a:rPr lang="fr-FR" sz="1800" dirty="0">
                <a:latin typeface="Calibri" panose="020F0502020204030204" pitchFamily="34" charset="0"/>
                <a:cs typeface="Calibri" panose="020F0502020204030204" pitchFamily="34" charset="0"/>
              </a:rPr>
              <a:t>, or </a:t>
            </a:r>
            <a:r>
              <a:rPr lang="fr-FR" sz="1800" dirty="0" err="1">
                <a:latin typeface="Calibri" panose="020F0502020204030204" pitchFamily="34" charset="0"/>
                <a:cs typeface="Calibri" panose="020F0502020204030204" pitchFamily="34" charset="0"/>
              </a:rPr>
              <a:t>other</a:t>
            </a:r>
            <a:r>
              <a:rPr lang="fr-FR" sz="1800" dirty="0">
                <a:latin typeface="Calibri" panose="020F0502020204030204" pitchFamily="34" charset="0"/>
                <a:cs typeface="Calibri" panose="020F0502020204030204" pitchFamily="34" charset="0"/>
              </a:rPr>
              <a:t> locations</a:t>
            </a:r>
          </a:p>
          <a:p>
            <a:pPr marL="342900" indent="-342900">
              <a:buFont typeface="Arial" panose="020B0604020202020204" pitchFamily="34" charset="0"/>
              <a:buChar char="•"/>
            </a:pPr>
            <a:r>
              <a:rPr lang="fr-FR" sz="1800" dirty="0">
                <a:latin typeface="Calibri" panose="020F0502020204030204" pitchFamily="34" charset="0"/>
                <a:cs typeface="Calibri" panose="020F0502020204030204" pitchFamily="34" charset="0"/>
              </a:rPr>
              <a:t>relevant </a:t>
            </a:r>
            <a:r>
              <a:rPr lang="fr-FR" sz="1800" dirty="0" err="1">
                <a:latin typeface="Calibri" panose="020F0502020204030204" pitchFamily="34" charset="0"/>
                <a:cs typeface="Calibri" panose="020F0502020204030204" pitchFamily="34" charset="0"/>
              </a:rPr>
              <a:t>details</a:t>
            </a:r>
            <a:r>
              <a:rPr lang="fr-FR" sz="1800" dirty="0">
                <a:latin typeface="Calibri" panose="020F0502020204030204" pitchFamily="34" charset="0"/>
                <a:cs typeface="Calibri" panose="020F0502020204030204" pitchFamily="34" charset="0"/>
              </a:rPr>
              <a:t> : </a:t>
            </a:r>
            <a:r>
              <a:rPr lang="fr-FR" sz="1800" dirty="0" err="1">
                <a:latin typeface="Calibri" panose="020F0502020204030204" pitchFamily="34" charset="0"/>
                <a:cs typeface="Calibri" panose="020F0502020204030204" pitchFamily="34" charset="0"/>
              </a:rPr>
              <a:t>familyt</a:t>
            </a:r>
            <a:r>
              <a:rPr lang="fr-FR" sz="1800" dirty="0">
                <a:latin typeface="Calibri" panose="020F0502020204030204" pitchFamily="34" charset="0"/>
                <a:cs typeface="Calibri" panose="020F0502020204030204" pitchFamily="34" charset="0"/>
              </a:rPr>
              <a:t>, </a:t>
            </a:r>
            <a:r>
              <a:rPr lang="fr-FR" sz="1800" dirty="0" err="1">
                <a:latin typeface="Calibri" panose="020F0502020204030204" pitchFamily="34" charset="0"/>
                <a:cs typeface="Calibri" panose="020F0502020204030204" pitchFamily="34" charset="0"/>
              </a:rPr>
              <a:t>daily</a:t>
            </a:r>
            <a:r>
              <a:rPr lang="fr-FR" sz="1800" dirty="0">
                <a:latin typeface="Calibri" panose="020F0502020204030204" pitchFamily="34" charset="0"/>
                <a:cs typeface="Calibri" panose="020F0502020204030204" pitchFamily="34" charset="0"/>
              </a:rPr>
              <a:t> </a:t>
            </a:r>
            <a:r>
              <a:rPr lang="fr-FR" sz="1800" dirty="0" err="1">
                <a:latin typeface="Calibri" panose="020F0502020204030204" pitchFamily="34" charset="0"/>
                <a:cs typeface="Calibri" panose="020F0502020204030204" pitchFamily="34" charset="0"/>
              </a:rPr>
              <a:t>activity</a:t>
            </a:r>
            <a:r>
              <a:rPr lang="fr-FR" sz="1800" dirty="0">
                <a:latin typeface="Calibri" panose="020F0502020204030204" pitchFamily="34" charset="0"/>
                <a:cs typeface="Calibri" panose="020F0502020204030204" pitchFamily="34" charset="0"/>
              </a:rPr>
              <a:t>, </a:t>
            </a:r>
            <a:r>
              <a:rPr lang="fr-FR" sz="1800" dirty="0" err="1">
                <a:latin typeface="Calibri" panose="020F0502020204030204" pitchFamily="34" charset="0"/>
                <a:cs typeface="Calibri" panose="020F0502020204030204" pitchFamily="34" charset="0"/>
              </a:rPr>
              <a:t>friends</a:t>
            </a:r>
            <a:r>
              <a:rPr lang="fr-FR" sz="1800" dirty="0">
                <a:latin typeface="Calibri" panose="020F0502020204030204" pitchFamily="34" charset="0"/>
                <a:cs typeface="Calibri" panose="020F0502020204030204" pitchFamily="34" charset="0"/>
              </a:rPr>
              <a:t>, </a:t>
            </a:r>
            <a:r>
              <a:rPr lang="fr-FR" sz="1800" dirty="0" err="1">
                <a:latin typeface="Calibri" panose="020F0502020204030204" pitchFamily="34" charset="0"/>
                <a:cs typeface="Calibri" panose="020F0502020204030204" pitchFamily="34" charset="0"/>
              </a:rPr>
              <a:t>favourite</a:t>
            </a:r>
            <a:r>
              <a:rPr lang="fr-FR" sz="1800" dirty="0">
                <a:latin typeface="Calibri" panose="020F0502020204030204" pitchFamily="34" charset="0"/>
                <a:cs typeface="Calibri" panose="020F0502020204030204" pitchFamily="34" charset="0"/>
              </a:rPr>
              <a:t> places, ...</a:t>
            </a:r>
          </a:p>
        </p:txBody>
      </p:sp>
    </p:spTree>
    <p:extLst>
      <p:ext uri="{BB962C8B-B14F-4D97-AF65-F5344CB8AC3E}">
        <p14:creationId xmlns:p14="http://schemas.microsoft.com/office/powerpoint/2010/main" val="20059399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dirty="0"/>
              <a:t>Customer Personas | Example 1</a:t>
            </a:r>
          </a:p>
        </p:txBody>
      </p:sp>
      <p:sp>
        <p:nvSpPr>
          <p:cNvPr id="4" name="TextBox 3">
            <a:extLst>
              <a:ext uri="{FF2B5EF4-FFF2-40B4-BE49-F238E27FC236}">
                <a16:creationId xmlns:a16="http://schemas.microsoft.com/office/drawing/2014/main" id="{F9FCA9E4-A8F4-C3FD-5648-449B8E31CD1B}"/>
              </a:ext>
            </a:extLst>
          </p:cNvPr>
          <p:cNvSpPr txBox="1"/>
          <p:nvPr/>
        </p:nvSpPr>
        <p:spPr>
          <a:xfrm>
            <a:off x="335280" y="1134840"/>
            <a:ext cx="11521440" cy="589072"/>
          </a:xfrm>
          <a:prstGeom prst="rect">
            <a:avLst/>
          </a:prstGeom>
          <a:noFill/>
        </p:spPr>
        <p:txBody>
          <a:bodyPr wrap="square" rtlCol="0">
            <a:spAutoFit/>
          </a:bodyPr>
          <a:lstStyle/>
          <a:p>
            <a:pPr>
              <a:lnSpc>
                <a:spcPct val="150000"/>
              </a:lnSpc>
            </a:pPr>
            <a:r>
              <a:rPr lang="en-US" sz="2400" b="1" dirty="0">
                <a:latin typeface="Calibri" panose="020F0502020204030204" pitchFamily="34" charset="0"/>
                <a:cs typeface="Calibri" panose="020F0502020204030204" pitchFamily="34" charset="0"/>
              </a:rPr>
              <a:t>Consumer Persona - Rural Household User, female</a:t>
            </a:r>
          </a:p>
        </p:txBody>
      </p:sp>
      <p:pic>
        <p:nvPicPr>
          <p:cNvPr id="11" name="Picture 10" descr="A person holding a red cup&#10;&#10;Description automatically generated">
            <a:extLst>
              <a:ext uri="{FF2B5EF4-FFF2-40B4-BE49-F238E27FC236}">
                <a16:creationId xmlns:a16="http://schemas.microsoft.com/office/drawing/2014/main" id="{06A89B5B-507B-512E-8AE1-D775357B2CE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267845" y="1914908"/>
            <a:ext cx="2874400" cy="4311599"/>
          </a:xfrm>
          <a:prstGeom prst="ellipse">
            <a:avLst/>
          </a:prstGeom>
          <a:ln w="190500" cap="rnd">
            <a:noFill/>
            <a:prstDash val="solid"/>
          </a:ln>
          <a:effectLst>
            <a:outerShdw blurRad="127000" algn="bl" rotWithShape="0">
              <a:srgbClr val="000000"/>
            </a:outerShdw>
          </a:effectLst>
        </p:spPr>
      </p:pic>
      <p:sp>
        <p:nvSpPr>
          <p:cNvPr id="6" name="TextBox 5">
            <a:extLst>
              <a:ext uri="{FF2B5EF4-FFF2-40B4-BE49-F238E27FC236}">
                <a16:creationId xmlns:a16="http://schemas.microsoft.com/office/drawing/2014/main" id="{FF306471-0912-87B0-3D11-B341C17E32FF}"/>
              </a:ext>
            </a:extLst>
          </p:cNvPr>
          <p:cNvSpPr txBox="1"/>
          <p:nvPr/>
        </p:nvSpPr>
        <p:spPr>
          <a:xfrm>
            <a:off x="391427" y="1723912"/>
            <a:ext cx="7615990" cy="4555093"/>
          </a:xfrm>
          <a:prstGeom prst="rect">
            <a:avLst/>
          </a:prstGeom>
          <a:noFill/>
        </p:spPr>
        <p:txBody>
          <a:bodyPr wrap="square" rtlCol="0">
            <a:spAutoFit/>
          </a:bodyPr>
          <a:lstStyle/>
          <a:p>
            <a:r>
              <a:rPr lang="en-US" sz="2000" b="1" dirty="0">
                <a:solidFill>
                  <a:schemeClr val="accent2">
                    <a:lumMod val="75000"/>
                  </a:schemeClr>
                </a:solidFill>
                <a:latin typeface="Calibri" panose="020F0502020204030204" pitchFamily="34" charset="0"/>
                <a:cs typeface="Calibri" panose="020F0502020204030204" pitchFamily="34" charset="0"/>
              </a:rPr>
              <a:t>Who am I? </a:t>
            </a:r>
          </a:p>
          <a:p>
            <a:endParaRPr lang="en-US" sz="1000" b="1" dirty="0">
              <a:solidFill>
                <a:schemeClr val="accent2">
                  <a:lumMod val="75000"/>
                </a:schemeClr>
              </a:solidFill>
              <a:latin typeface="Calibri" panose="020F0502020204030204" pitchFamily="34" charset="0"/>
              <a:cs typeface="Calibri" panose="020F0502020204030204" pitchFamily="34" charset="0"/>
            </a:endParaRPr>
          </a:p>
          <a:p>
            <a:r>
              <a:rPr lang="en-US" sz="2000" dirty="0">
                <a:latin typeface="Calibri" panose="020F0502020204030204" pitchFamily="34" charset="0"/>
                <a:cs typeface="Calibri" panose="020F0502020204030204" pitchFamily="34" charset="0"/>
              </a:rPr>
              <a:t>I am Fatima, a 32-year-old mother of three living in a rural village in northern Tanzania. Our home is not connected to the electricity grid, and we rely on kerosene lamps for lighting and a local charging station for mobile phones.</a:t>
            </a:r>
          </a:p>
          <a:p>
            <a:endParaRPr lang="en-US" sz="1000" dirty="0">
              <a:latin typeface="Calibri" panose="020F0502020204030204" pitchFamily="34" charset="0"/>
              <a:cs typeface="Calibri" panose="020F0502020204030204" pitchFamily="34" charset="0"/>
            </a:endParaRPr>
          </a:p>
          <a:p>
            <a:r>
              <a:rPr lang="en-US" sz="2000" b="1" dirty="0">
                <a:solidFill>
                  <a:schemeClr val="accent2">
                    <a:lumMod val="75000"/>
                  </a:schemeClr>
                </a:solidFill>
                <a:latin typeface="Calibri" panose="020F0502020204030204" pitchFamily="34" charset="0"/>
                <a:cs typeface="Calibri" panose="020F0502020204030204" pitchFamily="34" charset="0"/>
              </a:rPr>
              <a:t>Buying </a:t>
            </a:r>
            <a:r>
              <a:rPr lang="en-US" sz="2000" b="1" dirty="0" err="1">
                <a:solidFill>
                  <a:schemeClr val="accent2">
                    <a:lumMod val="75000"/>
                  </a:schemeClr>
                </a:solidFill>
                <a:latin typeface="Calibri" panose="020F0502020204030204" pitchFamily="34" charset="0"/>
                <a:cs typeface="Calibri" panose="020F0502020204030204" pitchFamily="34" charset="0"/>
              </a:rPr>
              <a:t>Behaviour</a:t>
            </a:r>
            <a:r>
              <a:rPr lang="en-US" sz="2000" b="1" dirty="0">
                <a:solidFill>
                  <a:schemeClr val="accent2">
                    <a:lumMod val="75000"/>
                  </a:schemeClr>
                </a:solidFill>
                <a:latin typeface="Calibri" panose="020F0502020204030204" pitchFamily="34" charset="0"/>
                <a:cs typeface="Calibri" panose="020F0502020204030204" pitchFamily="34" charset="0"/>
              </a:rPr>
              <a:t>: </a:t>
            </a:r>
          </a:p>
          <a:p>
            <a:endParaRPr lang="en-US" sz="1000" b="1" dirty="0">
              <a:solidFill>
                <a:schemeClr val="accent2">
                  <a:lumMod val="75000"/>
                </a:schemeClr>
              </a:solidFill>
              <a:latin typeface="Calibri" panose="020F0502020204030204" pitchFamily="34" charset="0"/>
              <a:cs typeface="Calibri" panose="020F0502020204030204" pitchFamily="34" charset="0"/>
            </a:endParaRPr>
          </a:p>
          <a:p>
            <a:r>
              <a:rPr lang="en-US" sz="2000" dirty="0">
                <a:latin typeface="Calibri" panose="020F0502020204030204" pitchFamily="34" charset="0"/>
                <a:cs typeface="Calibri" panose="020F0502020204030204" pitchFamily="34" charset="0"/>
              </a:rPr>
              <a:t>I usually make purchasing decisions based on affordability and how essential the product is for my family. I prefer to make payments in small instalments due to irregular income from farming.</a:t>
            </a:r>
          </a:p>
          <a:p>
            <a:endParaRPr lang="en-US" sz="1000" b="1" dirty="0">
              <a:solidFill>
                <a:schemeClr val="accent2">
                  <a:lumMod val="75000"/>
                </a:schemeClr>
              </a:solidFill>
              <a:latin typeface="Calibri" panose="020F0502020204030204" pitchFamily="34" charset="0"/>
              <a:cs typeface="Calibri" panose="020F0502020204030204" pitchFamily="34" charset="0"/>
            </a:endParaRPr>
          </a:p>
          <a:p>
            <a:r>
              <a:rPr lang="en-US" sz="2000" b="1" dirty="0">
                <a:solidFill>
                  <a:schemeClr val="accent2">
                    <a:lumMod val="75000"/>
                  </a:schemeClr>
                </a:solidFill>
                <a:latin typeface="Calibri" panose="020F0502020204030204" pitchFamily="34" charset="0"/>
                <a:cs typeface="Calibri" panose="020F0502020204030204" pitchFamily="34" charset="0"/>
              </a:rPr>
              <a:t>Hobbies: </a:t>
            </a:r>
          </a:p>
          <a:p>
            <a:endParaRPr lang="en-US" sz="1000" b="1" dirty="0">
              <a:solidFill>
                <a:schemeClr val="accent2">
                  <a:lumMod val="75000"/>
                </a:schemeClr>
              </a:solidFill>
              <a:latin typeface="Calibri" panose="020F0502020204030204" pitchFamily="34" charset="0"/>
              <a:cs typeface="Calibri" panose="020F0502020204030204" pitchFamily="34" charset="0"/>
            </a:endParaRPr>
          </a:p>
          <a:p>
            <a:r>
              <a:rPr lang="en-US" sz="2000" dirty="0">
                <a:latin typeface="Calibri" panose="020F0502020204030204" pitchFamily="34" charset="0"/>
                <a:cs typeface="Calibri" panose="020F0502020204030204" pitchFamily="34" charset="0"/>
              </a:rPr>
              <a:t>In my free time, I enjoy scrolling on my phone, listening to the radio and spending time with my family.</a:t>
            </a:r>
          </a:p>
        </p:txBody>
      </p:sp>
    </p:spTree>
    <p:extLst>
      <p:ext uri="{BB962C8B-B14F-4D97-AF65-F5344CB8AC3E}">
        <p14:creationId xmlns:p14="http://schemas.microsoft.com/office/powerpoint/2010/main" val="39735227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dirty="0"/>
              <a:t>Customer Personas | Example 1 continued</a:t>
            </a:r>
          </a:p>
        </p:txBody>
      </p:sp>
      <p:sp>
        <p:nvSpPr>
          <p:cNvPr id="4" name="TextBox 3">
            <a:extLst>
              <a:ext uri="{FF2B5EF4-FFF2-40B4-BE49-F238E27FC236}">
                <a16:creationId xmlns:a16="http://schemas.microsoft.com/office/drawing/2014/main" id="{F9FCA9E4-A8F4-C3FD-5648-449B8E31CD1B}"/>
              </a:ext>
            </a:extLst>
          </p:cNvPr>
          <p:cNvSpPr txBox="1"/>
          <p:nvPr/>
        </p:nvSpPr>
        <p:spPr>
          <a:xfrm>
            <a:off x="335280" y="1134840"/>
            <a:ext cx="11521440" cy="589072"/>
          </a:xfrm>
          <a:prstGeom prst="rect">
            <a:avLst/>
          </a:prstGeom>
          <a:noFill/>
        </p:spPr>
        <p:txBody>
          <a:bodyPr wrap="square" rtlCol="0">
            <a:spAutoFit/>
          </a:bodyPr>
          <a:lstStyle/>
          <a:p>
            <a:pPr>
              <a:lnSpc>
                <a:spcPct val="150000"/>
              </a:lnSpc>
            </a:pPr>
            <a:r>
              <a:rPr lang="en-US" sz="2400" b="1" dirty="0">
                <a:latin typeface="Calibri" panose="020F0502020204030204" pitchFamily="34" charset="0"/>
                <a:cs typeface="Calibri" panose="020F0502020204030204" pitchFamily="34" charset="0"/>
              </a:rPr>
              <a:t>Consumer Persona - Rural Household User, female</a:t>
            </a:r>
          </a:p>
        </p:txBody>
      </p:sp>
      <p:pic>
        <p:nvPicPr>
          <p:cNvPr id="11" name="Picture 10" descr="A person holding a red cup&#10;&#10;Description automatically generated">
            <a:extLst>
              <a:ext uri="{FF2B5EF4-FFF2-40B4-BE49-F238E27FC236}">
                <a16:creationId xmlns:a16="http://schemas.microsoft.com/office/drawing/2014/main" id="{06A89B5B-507B-512E-8AE1-D775357B2CE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267845" y="1914908"/>
            <a:ext cx="2874400" cy="4311599"/>
          </a:xfrm>
          <a:prstGeom prst="ellipse">
            <a:avLst/>
          </a:prstGeom>
          <a:ln w="190500" cap="rnd">
            <a:noFill/>
            <a:prstDash val="solid"/>
          </a:ln>
          <a:effectLst>
            <a:outerShdw blurRad="127000" algn="bl" rotWithShape="0">
              <a:srgbClr val="000000"/>
            </a:outerShdw>
          </a:effectLst>
        </p:spPr>
      </p:pic>
      <p:sp>
        <p:nvSpPr>
          <p:cNvPr id="6" name="TextBox 5">
            <a:extLst>
              <a:ext uri="{FF2B5EF4-FFF2-40B4-BE49-F238E27FC236}">
                <a16:creationId xmlns:a16="http://schemas.microsoft.com/office/drawing/2014/main" id="{FF306471-0912-87B0-3D11-B341C17E32FF}"/>
              </a:ext>
            </a:extLst>
          </p:cNvPr>
          <p:cNvSpPr txBox="1"/>
          <p:nvPr/>
        </p:nvSpPr>
        <p:spPr>
          <a:xfrm>
            <a:off x="335280" y="1723912"/>
            <a:ext cx="7615990" cy="5170646"/>
          </a:xfrm>
          <a:prstGeom prst="rect">
            <a:avLst/>
          </a:prstGeom>
          <a:noFill/>
        </p:spPr>
        <p:txBody>
          <a:bodyPr wrap="square" rtlCol="0">
            <a:spAutoFit/>
          </a:bodyPr>
          <a:lstStyle/>
          <a:p>
            <a:r>
              <a:rPr lang="en-US" sz="2000" b="1" dirty="0">
                <a:solidFill>
                  <a:schemeClr val="accent2">
                    <a:lumMod val="75000"/>
                  </a:schemeClr>
                </a:solidFill>
                <a:latin typeface="Calibri" panose="020F0502020204030204" pitchFamily="34" charset="0"/>
                <a:cs typeface="Calibri" panose="020F0502020204030204" pitchFamily="34" charset="0"/>
              </a:rPr>
              <a:t>Job Description: </a:t>
            </a:r>
          </a:p>
          <a:p>
            <a:endParaRPr lang="en-US" sz="1000" b="1" dirty="0">
              <a:solidFill>
                <a:schemeClr val="accent2">
                  <a:lumMod val="75000"/>
                </a:schemeClr>
              </a:solidFill>
              <a:latin typeface="Calibri" panose="020F0502020204030204" pitchFamily="34" charset="0"/>
              <a:cs typeface="Calibri" panose="020F0502020204030204" pitchFamily="34" charset="0"/>
            </a:endParaRPr>
          </a:p>
          <a:p>
            <a:r>
              <a:rPr lang="en-US" sz="2000" dirty="0">
                <a:latin typeface="Calibri" panose="020F0502020204030204" pitchFamily="34" charset="0"/>
                <a:cs typeface="Calibri" panose="020F0502020204030204" pitchFamily="34" charset="0"/>
              </a:rPr>
              <a:t>I am a smallholder farmer, growing maize and vegetables to sell at the local market. During harvest seasons, my energy needs increase for agricultural purposes.</a:t>
            </a:r>
          </a:p>
          <a:p>
            <a:endParaRPr lang="en-US" sz="1000" dirty="0">
              <a:latin typeface="Calibri" panose="020F0502020204030204" pitchFamily="34" charset="0"/>
              <a:cs typeface="Calibri" panose="020F0502020204030204" pitchFamily="34" charset="0"/>
            </a:endParaRPr>
          </a:p>
          <a:p>
            <a:r>
              <a:rPr lang="en-US" sz="2000" b="1" dirty="0">
                <a:solidFill>
                  <a:schemeClr val="accent2">
                    <a:lumMod val="75000"/>
                  </a:schemeClr>
                </a:solidFill>
                <a:latin typeface="Calibri" panose="020F0502020204030204" pitchFamily="34" charset="0"/>
                <a:cs typeface="Calibri" panose="020F0502020204030204" pitchFamily="34" charset="0"/>
              </a:rPr>
              <a:t>Education: </a:t>
            </a:r>
          </a:p>
          <a:p>
            <a:endParaRPr lang="en-US" sz="1000" b="1" dirty="0">
              <a:solidFill>
                <a:schemeClr val="accent2">
                  <a:lumMod val="75000"/>
                </a:schemeClr>
              </a:solidFill>
              <a:latin typeface="Calibri" panose="020F0502020204030204" pitchFamily="34" charset="0"/>
              <a:cs typeface="Calibri" panose="020F0502020204030204" pitchFamily="34" charset="0"/>
            </a:endParaRPr>
          </a:p>
          <a:p>
            <a:r>
              <a:rPr lang="en-US" sz="2000" dirty="0">
                <a:latin typeface="Calibri" panose="020F0502020204030204" pitchFamily="34" charset="0"/>
                <a:cs typeface="Calibri" panose="020F0502020204030204" pitchFamily="34" charset="0"/>
              </a:rPr>
              <a:t>I have completed college, but my children are still studying. I value education and want my children to have better access to technology and resources.</a:t>
            </a:r>
          </a:p>
          <a:p>
            <a:endParaRPr lang="en-US" sz="1000" dirty="0">
              <a:latin typeface="Calibri" panose="020F0502020204030204" pitchFamily="34" charset="0"/>
              <a:cs typeface="Calibri" panose="020F0502020204030204" pitchFamily="34" charset="0"/>
            </a:endParaRPr>
          </a:p>
          <a:p>
            <a:r>
              <a:rPr lang="en-US" sz="2000" b="1" dirty="0">
                <a:solidFill>
                  <a:schemeClr val="accent2">
                    <a:lumMod val="75000"/>
                  </a:schemeClr>
                </a:solidFill>
                <a:latin typeface="Calibri" panose="020F0502020204030204" pitchFamily="34" charset="0"/>
                <a:cs typeface="Calibri" panose="020F0502020204030204" pitchFamily="34" charset="0"/>
              </a:rPr>
              <a:t>Statements: </a:t>
            </a:r>
          </a:p>
          <a:p>
            <a:endParaRPr lang="en-US" sz="1000" b="1" dirty="0">
              <a:solidFill>
                <a:schemeClr val="accent2">
                  <a:lumMod val="75000"/>
                </a:schemeClr>
              </a:solidFill>
              <a:latin typeface="Calibri" panose="020F0502020204030204" pitchFamily="34" charset="0"/>
              <a:cs typeface="Calibri" panose="020F0502020204030204" pitchFamily="34" charset="0"/>
            </a:endParaRPr>
          </a:p>
          <a:p>
            <a:r>
              <a:rPr lang="en-US" sz="2000" dirty="0">
                <a:latin typeface="Calibri" panose="020F0502020204030204" pitchFamily="34" charset="0"/>
                <a:cs typeface="Calibri" panose="020F0502020204030204" pitchFamily="34" charset="0"/>
              </a:rPr>
              <a:t>"I want reliable and affordable energy to light up my home and charge my mobile phone. I cannot afford to pay a lot at once, so I need something that allows me to pay over time."</a:t>
            </a:r>
          </a:p>
          <a:p>
            <a:endParaRPr lang="en-US" sz="2000" dirty="0">
              <a:latin typeface="Calibri" panose="020F0502020204030204" pitchFamily="34" charset="0"/>
              <a:cs typeface="Calibri" panose="020F0502020204030204" pitchFamily="34" charset="0"/>
            </a:endParaRPr>
          </a:p>
          <a:p>
            <a:endParaRPr lang="fr-FR" sz="2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8953641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dirty="0"/>
              <a:t>Customer Personas | Example 2</a:t>
            </a:r>
          </a:p>
        </p:txBody>
      </p:sp>
      <p:sp>
        <p:nvSpPr>
          <p:cNvPr id="4" name="TextBox 3">
            <a:extLst>
              <a:ext uri="{FF2B5EF4-FFF2-40B4-BE49-F238E27FC236}">
                <a16:creationId xmlns:a16="http://schemas.microsoft.com/office/drawing/2014/main" id="{F9FCA9E4-A8F4-C3FD-5648-449B8E31CD1B}"/>
              </a:ext>
            </a:extLst>
          </p:cNvPr>
          <p:cNvSpPr txBox="1"/>
          <p:nvPr/>
        </p:nvSpPr>
        <p:spPr>
          <a:xfrm>
            <a:off x="335280" y="1134840"/>
            <a:ext cx="11521440" cy="589072"/>
          </a:xfrm>
          <a:prstGeom prst="rect">
            <a:avLst/>
          </a:prstGeom>
          <a:noFill/>
        </p:spPr>
        <p:txBody>
          <a:bodyPr wrap="square" rtlCol="0">
            <a:spAutoFit/>
          </a:bodyPr>
          <a:lstStyle/>
          <a:p>
            <a:pPr>
              <a:lnSpc>
                <a:spcPct val="150000"/>
              </a:lnSpc>
            </a:pPr>
            <a:r>
              <a:rPr lang="it-IT" sz="2400" b="1" dirty="0">
                <a:latin typeface="Calibri" panose="020F0502020204030204" pitchFamily="34" charset="0"/>
                <a:cs typeface="Calibri" panose="020F0502020204030204" pitchFamily="34" charset="0"/>
              </a:rPr>
              <a:t>B2B Persona - Solar Distributor in Kenya</a:t>
            </a:r>
            <a:endParaRPr lang="en-US" sz="2400" b="1" dirty="0">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FF306471-0912-87B0-3D11-B341C17E32FF}"/>
              </a:ext>
            </a:extLst>
          </p:cNvPr>
          <p:cNvSpPr txBox="1"/>
          <p:nvPr/>
        </p:nvSpPr>
        <p:spPr>
          <a:xfrm>
            <a:off x="391427" y="1723912"/>
            <a:ext cx="7615990" cy="4401205"/>
          </a:xfrm>
          <a:prstGeom prst="rect">
            <a:avLst/>
          </a:prstGeom>
          <a:noFill/>
        </p:spPr>
        <p:txBody>
          <a:bodyPr wrap="square" rtlCol="0">
            <a:spAutoFit/>
          </a:bodyPr>
          <a:lstStyle/>
          <a:p>
            <a:r>
              <a:rPr lang="en-US" sz="2000" b="1" dirty="0">
                <a:solidFill>
                  <a:srgbClr val="C00000"/>
                </a:solidFill>
                <a:latin typeface="Calibri" panose="020F0502020204030204" pitchFamily="34" charset="0"/>
                <a:cs typeface="Calibri" panose="020F0502020204030204" pitchFamily="34" charset="0"/>
              </a:rPr>
              <a:t>Who am I? </a:t>
            </a:r>
          </a:p>
          <a:p>
            <a:endParaRPr lang="en-US" sz="1000" b="1" dirty="0">
              <a:solidFill>
                <a:srgbClr val="C00000"/>
              </a:solidFill>
              <a:latin typeface="Calibri" panose="020F0502020204030204" pitchFamily="34" charset="0"/>
              <a:cs typeface="Calibri" panose="020F0502020204030204" pitchFamily="34" charset="0"/>
            </a:endParaRPr>
          </a:p>
          <a:p>
            <a:r>
              <a:rPr lang="en-US" sz="2000" dirty="0">
                <a:solidFill>
                  <a:schemeClr val="tx1"/>
                </a:solidFill>
                <a:latin typeface="Calibri" panose="020F0502020204030204" pitchFamily="34" charset="0"/>
                <a:cs typeface="Calibri" panose="020F0502020204030204" pitchFamily="34" charset="0"/>
              </a:rPr>
              <a:t>I am James, a 45-year-old operations manager working for a solar distribution company based in Nairobi, Kenya. Our company supplies solar home systems to retail outlets across East Africa.</a:t>
            </a:r>
          </a:p>
          <a:p>
            <a:endParaRPr lang="en-US" sz="1000" b="1" dirty="0">
              <a:solidFill>
                <a:srgbClr val="C00000"/>
              </a:solidFill>
              <a:latin typeface="Calibri" panose="020F0502020204030204" pitchFamily="34" charset="0"/>
              <a:cs typeface="Calibri" panose="020F0502020204030204" pitchFamily="34" charset="0"/>
            </a:endParaRPr>
          </a:p>
          <a:p>
            <a:r>
              <a:rPr lang="en-US" sz="2000" b="1" dirty="0">
                <a:solidFill>
                  <a:srgbClr val="C00000"/>
                </a:solidFill>
                <a:latin typeface="Calibri" panose="020F0502020204030204" pitchFamily="34" charset="0"/>
                <a:cs typeface="Calibri" panose="020F0502020204030204" pitchFamily="34" charset="0"/>
              </a:rPr>
              <a:t>Job Position: </a:t>
            </a:r>
          </a:p>
          <a:p>
            <a:endParaRPr lang="en-US" sz="1000" b="1" dirty="0">
              <a:solidFill>
                <a:srgbClr val="C00000"/>
              </a:solidFill>
              <a:latin typeface="Calibri" panose="020F0502020204030204" pitchFamily="34" charset="0"/>
              <a:cs typeface="Calibri" panose="020F0502020204030204" pitchFamily="34" charset="0"/>
            </a:endParaRPr>
          </a:p>
          <a:p>
            <a:r>
              <a:rPr lang="en-US" sz="2000" dirty="0">
                <a:solidFill>
                  <a:schemeClr val="tx1"/>
                </a:solidFill>
                <a:latin typeface="Calibri" panose="020F0502020204030204" pitchFamily="34" charset="0"/>
                <a:cs typeface="Calibri" panose="020F0502020204030204" pitchFamily="34" charset="0"/>
              </a:rPr>
              <a:t>Operations Manager, responsible for overseeing supply chain logistics and ensuring our distribution channels are efficient.</a:t>
            </a:r>
          </a:p>
          <a:p>
            <a:endParaRPr lang="en-US" sz="1000" dirty="0">
              <a:solidFill>
                <a:schemeClr val="tx1"/>
              </a:solidFill>
              <a:latin typeface="Calibri" panose="020F0502020204030204" pitchFamily="34" charset="0"/>
              <a:cs typeface="Calibri" panose="020F0502020204030204" pitchFamily="34" charset="0"/>
            </a:endParaRPr>
          </a:p>
          <a:p>
            <a:r>
              <a:rPr lang="en-US" sz="2000" b="1" dirty="0">
                <a:solidFill>
                  <a:srgbClr val="C00000"/>
                </a:solidFill>
                <a:latin typeface="Calibri" panose="020F0502020204030204" pitchFamily="34" charset="0"/>
                <a:cs typeface="Calibri" panose="020F0502020204030204" pitchFamily="34" charset="0"/>
              </a:rPr>
              <a:t>Company: </a:t>
            </a:r>
          </a:p>
          <a:p>
            <a:endParaRPr lang="en-US" sz="1000" b="1" dirty="0">
              <a:solidFill>
                <a:srgbClr val="C00000"/>
              </a:solidFill>
              <a:latin typeface="Calibri" panose="020F0502020204030204" pitchFamily="34" charset="0"/>
              <a:cs typeface="Calibri" panose="020F0502020204030204" pitchFamily="34" charset="0"/>
            </a:endParaRPr>
          </a:p>
          <a:p>
            <a:r>
              <a:rPr lang="en-US" sz="2000" dirty="0">
                <a:solidFill>
                  <a:schemeClr val="tx1"/>
                </a:solidFill>
                <a:latin typeface="Calibri" panose="020F0502020204030204" pitchFamily="34" charset="0"/>
                <a:cs typeface="Calibri" panose="020F0502020204030204" pitchFamily="34" charset="0"/>
              </a:rPr>
              <a:t>Our company is a mid-sized solar distributor that works with rural and peri-urban communities to provide affordable solar solutions. We are currently expanding our operations into more remote areas of Kenya.</a:t>
            </a:r>
          </a:p>
          <a:p>
            <a:endParaRPr lang="en-US" sz="1000" dirty="0">
              <a:solidFill>
                <a:schemeClr val="tx1"/>
              </a:solidFill>
              <a:latin typeface="Calibri" panose="020F0502020204030204" pitchFamily="34" charset="0"/>
              <a:cs typeface="Calibri" panose="020F0502020204030204" pitchFamily="34" charset="0"/>
            </a:endParaRPr>
          </a:p>
        </p:txBody>
      </p:sp>
      <p:pic>
        <p:nvPicPr>
          <p:cNvPr id="7" name="Picture 6" descr="A person looking at his phone&#10;&#10;Description automatically generated">
            <a:extLst>
              <a:ext uri="{FF2B5EF4-FFF2-40B4-BE49-F238E27FC236}">
                <a16:creationId xmlns:a16="http://schemas.microsoft.com/office/drawing/2014/main" id="{CAD7D424-86F2-50AA-FD84-FD52A09B5D28}"/>
              </a:ext>
            </a:extLst>
          </p:cNvPr>
          <p:cNvPicPr>
            <a:picLocks noChangeAspect="1"/>
          </p:cNvPicPr>
          <p:nvPr/>
        </p:nvPicPr>
        <p:blipFill>
          <a:blip r:embed="rId3"/>
          <a:stretch>
            <a:fillRect/>
          </a:stretch>
        </p:blipFill>
        <p:spPr>
          <a:xfrm>
            <a:off x="8347939" y="1890436"/>
            <a:ext cx="2999816" cy="3999248"/>
          </a:xfrm>
          <a:prstGeom prst="ellipse">
            <a:avLst/>
          </a:prstGeom>
          <a:ln w="190500" cap="rnd">
            <a:noFill/>
            <a:prstDash val="solid"/>
          </a:ln>
          <a:effectLst>
            <a:outerShdw blurRad="127000" algn="bl" rotWithShape="0">
              <a:srgbClr val="000000"/>
            </a:outerShdw>
          </a:effectLst>
        </p:spPr>
      </p:pic>
    </p:spTree>
    <p:extLst>
      <p:ext uri="{BB962C8B-B14F-4D97-AF65-F5344CB8AC3E}">
        <p14:creationId xmlns:p14="http://schemas.microsoft.com/office/powerpoint/2010/main" val="12168212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dirty="0"/>
              <a:t>Customer Personas | Example 2 continued</a:t>
            </a:r>
          </a:p>
        </p:txBody>
      </p:sp>
      <p:sp>
        <p:nvSpPr>
          <p:cNvPr id="4" name="TextBox 3">
            <a:extLst>
              <a:ext uri="{FF2B5EF4-FFF2-40B4-BE49-F238E27FC236}">
                <a16:creationId xmlns:a16="http://schemas.microsoft.com/office/drawing/2014/main" id="{F9FCA9E4-A8F4-C3FD-5648-449B8E31CD1B}"/>
              </a:ext>
            </a:extLst>
          </p:cNvPr>
          <p:cNvSpPr txBox="1"/>
          <p:nvPr/>
        </p:nvSpPr>
        <p:spPr>
          <a:xfrm>
            <a:off x="335280" y="1134840"/>
            <a:ext cx="11521440" cy="589072"/>
          </a:xfrm>
          <a:prstGeom prst="rect">
            <a:avLst/>
          </a:prstGeom>
          <a:noFill/>
        </p:spPr>
        <p:txBody>
          <a:bodyPr wrap="square" rtlCol="0">
            <a:spAutoFit/>
          </a:bodyPr>
          <a:lstStyle/>
          <a:p>
            <a:pPr>
              <a:lnSpc>
                <a:spcPct val="150000"/>
              </a:lnSpc>
            </a:pPr>
            <a:r>
              <a:rPr lang="it-IT" sz="2400" b="1" dirty="0">
                <a:latin typeface="Calibri" panose="020F0502020204030204" pitchFamily="34" charset="0"/>
                <a:cs typeface="Calibri" panose="020F0502020204030204" pitchFamily="34" charset="0"/>
              </a:rPr>
              <a:t>B2B Persona - Solar Distributor in Kenya</a:t>
            </a:r>
            <a:endParaRPr lang="en-US" sz="2400" b="1" dirty="0">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FF306471-0912-87B0-3D11-B341C17E32FF}"/>
              </a:ext>
            </a:extLst>
          </p:cNvPr>
          <p:cNvSpPr txBox="1"/>
          <p:nvPr/>
        </p:nvSpPr>
        <p:spPr>
          <a:xfrm>
            <a:off x="391427" y="1723912"/>
            <a:ext cx="7615990" cy="4401205"/>
          </a:xfrm>
          <a:prstGeom prst="rect">
            <a:avLst/>
          </a:prstGeom>
          <a:noFill/>
        </p:spPr>
        <p:txBody>
          <a:bodyPr wrap="square" rtlCol="0">
            <a:spAutoFit/>
          </a:bodyPr>
          <a:lstStyle/>
          <a:p>
            <a:r>
              <a:rPr lang="en-US" sz="2000" b="1" dirty="0">
                <a:solidFill>
                  <a:srgbClr val="C00000"/>
                </a:solidFill>
                <a:latin typeface="Calibri" panose="020F0502020204030204" pitchFamily="34" charset="0"/>
                <a:cs typeface="Calibri" panose="020F0502020204030204" pitchFamily="34" charset="0"/>
              </a:rPr>
              <a:t>Goals and Challenges: </a:t>
            </a:r>
          </a:p>
          <a:p>
            <a:endParaRPr lang="en-US" sz="1000" b="1" dirty="0">
              <a:solidFill>
                <a:srgbClr val="C00000"/>
              </a:solidFill>
              <a:latin typeface="Calibri" panose="020F0502020204030204" pitchFamily="34" charset="0"/>
              <a:cs typeface="Calibri" panose="020F0502020204030204" pitchFamily="34" charset="0"/>
            </a:endParaRPr>
          </a:p>
          <a:p>
            <a:r>
              <a:rPr lang="en-US" sz="2000" dirty="0">
                <a:solidFill>
                  <a:schemeClr val="tx1"/>
                </a:solidFill>
                <a:latin typeface="Calibri" panose="020F0502020204030204" pitchFamily="34" charset="0"/>
                <a:cs typeface="Calibri" panose="020F0502020204030204" pitchFamily="34" charset="0"/>
              </a:rPr>
              <a:t>Our main goal is to expand our reach to underserved communities while maintaining product affordability. A challenge we face is ensuring consistent product quality and managing the logistics of distributing solar kits to hard-to-reach locations. We also need to keep up with customer payment </a:t>
            </a:r>
            <a:r>
              <a:rPr lang="en-US" sz="2000" dirty="0" err="1">
                <a:solidFill>
                  <a:schemeClr val="tx1"/>
                </a:solidFill>
                <a:latin typeface="Calibri" panose="020F0502020204030204" pitchFamily="34" charset="0"/>
                <a:cs typeface="Calibri" panose="020F0502020204030204" pitchFamily="34" charset="0"/>
              </a:rPr>
              <a:t>behaviour</a:t>
            </a:r>
            <a:r>
              <a:rPr lang="en-US" sz="2000" dirty="0">
                <a:solidFill>
                  <a:schemeClr val="tx1"/>
                </a:solidFill>
                <a:latin typeface="Calibri" panose="020F0502020204030204" pitchFamily="34" charset="0"/>
                <a:cs typeface="Calibri" panose="020F0502020204030204" pitchFamily="34" charset="0"/>
              </a:rPr>
              <a:t> and manage the risks of default on PAYGO systems.</a:t>
            </a:r>
          </a:p>
          <a:p>
            <a:endParaRPr lang="en-US" sz="1000" dirty="0">
              <a:solidFill>
                <a:schemeClr val="tx1"/>
              </a:solidFill>
              <a:latin typeface="Calibri" panose="020F0502020204030204" pitchFamily="34" charset="0"/>
              <a:cs typeface="Calibri" panose="020F0502020204030204" pitchFamily="34" charset="0"/>
            </a:endParaRPr>
          </a:p>
          <a:p>
            <a:r>
              <a:rPr lang="en-US" sz="2000" b="1" dirty="0">
                <a:solidFill>
                  <a:srgbClr val="C00000"/>
                </a:solidFill>
                <a:latin typeface="Calibri" panose="020F0502020204030204" pitchFamily="34" charset="0"/>
                <a:cs typeface="Calibri" panose="020F0502020204030204" pitchFamily="34" charset="0"/>
              </a:rPr>
              <a:t>Communication Preference: </a:t>
            </a:r>
          </a:p>
          <a:p>
            <a:endParaRPr lang="en-US" sz="1000" dirty="0">
              <a:solidFill>
                <a:schemeClr val="tx1"/>
              </a:solidFill>
              <a:latin typeface="Calibri" panose="020F0502020204030204" pitchFamily="34" charset="0"/>
              <a:cs typeface="Calibri" panose="020F0502020204030204" pitchFamily="34" charset="0"/>
            </a:endParaRPr>
          </a:p>
          <a:p>
            <a:r>
              <a:rPr lang="en-US" sz="2000" dirty="0">
                <a:solidFill>
                  <a:schemeClr val="tx1"/>
                </a:solidFill>
                <a:latin typeface="Calibri" panose="020F0502020204030204" pitchFamily="34" charset="0"/>
                <a:cs typeface="Calibri" panose="020F0502020204030204" pitchFamily="34" charset="0"/>
              </a:rPr>
              <a:t>I prefer direct communication through email or phone calls for business partnerships and vendor relations. However, for operational issues within the company, I rely heavily on internal communication platforms like Slack and project management tools.</a:t>
            </a:r>
          </a:p>
          <a:p>
            <a:endParaRPr lang="en-US" sz="1000" b="1" dirty="0">
              <a:solidFill>
                <a:srgbClr val="C00000"/>
              </a:solidFill>
              <a:latin typeface="Calibri" panose="020F0502020204030204" pitchFamily="34" charset="0"/>
              <a:cs typeface="Calibri" panose="020F0502020204030204" pitchFamily="34" charset="0"/>
            </a:endParaRPr>
          </a:p>
        </p:txBody>
      </p:sp>
      <p:pic>
        <p:nvPicPr>
          <p:cNvPr id="7" name="Picture 6" descr="A person looking at his phone&#10;&#10;Description automatically generated">
            <a:extLst>
              <a:ext uri="{FF2B5EF4-FFF2-40B4-BE49-F238E27FC236}">
                <a16:creationId xmlns:a16="http://schemas.microsoft.com/office/drawing/2014/main" id="{CAD7D424-86F2-50AA-FD84-FD52A09B5D28}"/>
              </a:ext>
            </a:extLst>
          </p:cNvPr>
          <p:cNvPicPr>
            <a:picLocks noChangeAspect="1"/>
          </p:cNvPicPr>
          <p:nvPr/>
        </p:nvPicPr>
        <p:blipFill>
          <a:blip r:embed="rId3"/>
          <a:stretch>
            <a:fillRect/>
          </a:stretch>
        </p:blipFill>
        <p:spPr>
          <a:xfrm>
            <a:off x="8347939" y="1890436"/>
            <a:ext cx="2999816" cy="3999248"/>
          </a:xfrm>
          <a:prstGeom prst="ellipse">
            <a:avLst/>
          </a:prstGeom>
          <a:ln w="190500" cap="rnd">
            <a:noFill/>
            <a:prstDash val="solid"/>
          </a:ln>
          <a:effectLst>
            <a:outerShdw blurRad="127000" algn="bl" rotWithShape="0">
              <a:srgbClr val="000000"/>
            </a:outerShdw>
          </a:effectLst>
        </p:spPr>
      </p:pic>
    </p:spTree>
    <p:extLst>
      <p:ext uri="{BB962C8B-B14F-4D97-AF65-F5344CB8AC3E}">
        <p14:creationId xmlns:p14="http://schemas.microsoft.com/office/powerpoint/2010/main" val="291994099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dirty="0"/>
              <a:t>Customer Personas | Example 2 continued</a:t>
            </a:r>
          </a:p>
        </p:txBody>
      </p:sp>
      <p:sp>
        <p:nvSpPr>
          <p:cNvPr id="4" name="TextBox 3">
            <a:extLst>
              <a:ext uri="{FF2B5EF4-FFF2-40B4-BE49-F238E27FC236}">
                <a16:creationId xmlns:a16="http://schemas.microsoft.com/office/drawing/2014/main" id="{F9FCA9E4-A8F4-C3FD-5648-449B8E31CD1B}"/>
              </a:ext>
            </a:extLst>
          </p:cNvPr>
          <p:cNvSpPr txBox="1"/>
          <p:nvPr/>
        </p:nvSpPr>
        <p:spPr>
          <a:xfrm>
            <a:off x="335280" y="1134840"/>
            <a:ext cx="11521440" cy="589072"/>
          </a:xfrm>
          <a:prstGeom prst="rect">
            <a:avLst/>
          </a:prstGeom>
          <a:noFill/>
        </p:spPr>
        <p:txBody>
          <a:bodyPr wrap="square" rtlCol="0">
            <a:spAutoFit/>
          </a:bodyPr>
          <a:lstStyle/>
          <a:p>
            <a:pPr>
              <a:lnSpc>
                <a:spcPct val="150000"/>
              </a:lnSpc>
            </a:pPr>
            <a:r>
              <a:rPr lang="it-IT" sz="2400" b="1" dirty="0">
                <a:latin typeface="Calibri" panose="020F0502020204030204" pitchFamily="34" charset="0"/>
                <a:cs typeface="Calibri" panose="020F0502020204030204" pitchFamily="34" charset="0"/>
              </a:rPr>
              <a:t>B2B Persona - Solar Distributor in Kenya</a:t>
            </a:r>
            <a:endParaRPr lang="en-US" sz="2400" b="1" dirty="0">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FF306471-0912-87B0-3D11-B341C17E32FF}"/>
              </a:ext>
            </a:extLst>
          </p:cNvPr>
          <p:cNvSpPr txBox="1"/>
          <p:nvPr/>
        </p:nvSpPr>
        <p:spPr>
          <a:xfrm>
            <a:off x="391427" y="1723912"/>
            <a:ext cx="7615990" cy="1785104"/>
          </a:xfrm>
          <a:prstGeom prst="rect">
            <a:avLst/>
          </a:prstGeom>
          <a:noFill/>
        </p:spPr>
        <p:txBody>
          <a:bodyPr wrap="square" rtlCol="0">
            <a:spAutoFit/>
          </a:bodyPr>
          <a:lstStyle/>
          <a:p>
            <a:r>
              <a:rPr lang="en-US" sz="2000" b="1" dirty="0">
                <a:solidFill>
                  <a:srgbClr val="C00000"/>
                </a:solidFill>
                <a:latin typeface="Calibri" panose="020F0502020204030204" pitchFamily="34" charset="0"/>
                <a:cs typeface="Calibri" panose="020F0502020204030204" pitchFamily="34" charset="0"/>
              </a:rPr>
              <a:t>Statements: </a:t>
            </a:r>
          </a:p>
          <a:p>
            <a:endParaRPr lang="en-US" sz="1000" dirty="0">
              <a:solidFill>
                <a:schemeClr val="tx1"/>
              </a:solidFill>
              <a:latin typeface="Calibri" panose="020F0502020204030204" pitchFamily="34" charset="0"/>
              <a:cs typeface="Calibri" panose="020F0502020204030204" pitchFamily="34" charset="0"/>
            </a:endParaRPr>
          </a:p>
          <a:p>
            <a:r>
              <a:rPr lang="en-US" sz="2000" dirty="0">
                <a:solidFill>
                  <a:schemeClr val="tx1"/>
                </a:solidFill>
                <a:latin typeface="Calibri" panose="020F0502020204030204" pitchFamily="34" charset="0"/>
                <a:cs typeface="Calibri" panose="020F0502020204030204" pitchFamily="34" charset="0"/>
              </a:rPr>
              <a:t>"We aim to provide affordable and reliable solar products to our customers, but logistics and managing PAYGO systems in remote areas are constant challenges. We need efficient solutions that can be scaled while keeping costs down."</a:t>
            </a:r>
          </a:p>
        </p:txBody>
      </p:sp>
      <p:pic>
        <p:nvPicPr>
          <p:cNvPr id="7" name="Picture 6" descr="A person looking at his phone&#10;&#10;Description automatically generated">
            <a:extLst>
              <a:ext uri="{FF2B5EF4-FFF2-40B4-BE49-F238E27FC236}">
                <a16:creationId xmlns:a16="http://schemas.microsoft.com/office/drawing/2014/main" id="{CAD7D424-86F2-50AA-FD84-FD52A09B5D28}"/>
              </a:ext>
            </a:extLst>
          </p:cNvPr>
          <p:cNvPicPr>
            <a:picLocks noChangeAspect="1"/>
          </p:cNvPicPr>
          <p:nvPr/>
        </p:nvPicPr>
        <p:blipFill>
          <a:blip r:embed="rId3"/>
          <a:stretch>
            <a:fillRect/>
          </a:stretch>
        </p:blipFill>
        <p:spPr>
          <a:xfrm>
            <a:off x="8347939" y="1890436"/>
            <a:ext cx="2999816" cy="3999248"/>
          </a:xfrm>
          <a:prstGeom prst="ellipse">
            <a:avLst/>
          </a:prstGeom>
          <a:ln w="190500" cap="rnd">
            <a:noFill/>
            <a:prstDash val="solid"/>
          </a:ln>
          <a:effectLst>
            <a:outerShdw blurRad="127000" algn="bl" rotWithShape="0">
              <a:srgbClr val="000000"/>
            </a:outerShdw>
          </a:effectLst>
        </p:spPr>
      </p:pic>
    </p:spTree>
    <p:extLst>
      <p:ext uri="{BB962C8B-B14F-4D97-AF65-F5344CB8AC3E}">
        <p14:creationId xmlns:p14="http://schemas.microsoft.com/office/powerpoint/2010/main" val="124230752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dirty="0"/>
              <a:t>Techniques to gain Customer Insights</a:t>
            </a:r>
          </a:p>
        </p:txBody>
      </p:sp>
      <p:graphicFrame>
        <p:nvGraphicFramePr>
          <p:cNvPr id="10" name="Table 9">
            <a:extLst>
              <a:ext uri="{FF2B5EF4-FFF2-40B4-BE49-F238E27FC236}">
                <a16:creationId xmlns:a16="http://schemas.microsoft.com/office/drawing/2014/main" id="{95329AC1-02B3-A5E6-B14D-830BD0B20C27}"/>
              </a:ext>
            </a:extLst>
          </p:cNvPr>
          <p:cNvGraphicFramePr>
            <a:graphicFrameLocks noGrp="1"/>
          </p:cNvGraphicFramePr>
          <p:nvPr>
            <p:extLst>
              <p:ext uri="{D42A27DB-BD31-4B8C-83A1-F6EECF244321}">
                <p14:modId xmlns:p14="http://schemas.microsoft.com/office/powerpoint/2010/main" val="3931392919"/>
              </p:ext>
            </p:extLst>
          </p:nvPr>
        </p:nvGraphicFramePr>
        <p:xfrm>
          <a:off x="213360" y="1524415"/>
          <a:ext cx="11547479" cy="4556564"/>
        </p:xfrm>
        <a:graphic>
          <a:graphicData uri="http://schemas.openxmlformats.org/drawingml/2006/table">
            <a:tbl>
              <a:tblPr firstRow="1" firstCol="1" bandRow="1">
                <a:tableStyleId>{10B523D2-286A-460D-BDEE-533E220F520A}</a:tableStyleId>
              </a:tblPr>
              <a:tblGrid>
                <a:gridCol w="1599395">
                  <a:extLst>
                    <a:ext uri="{9D8B030D-6E8A-4147-A177-3AD203B41FA5}">
                      <a16:colId xmlns:a16="http://schemas.microsoft.com/office/drawing/2014/main" val="1620530416"/>
                    </a:ext>
                  </a:extLst>
                </a:gridCol>
                <a:gridCol w="1658014">
                  <a:extLst>
                    <a:ext uri="{9D8B030D-6E8A-4147-A177-3AD203B41FA5}">
                      <a16:colId xmlns:a16="http://schemas.microsoft.com/office/drawing/2014/main" val="2429742908"/>
                    </a:ext>
                  </a:extLst>
                </a:gridCol>
                <a:gridCol w="1658014">
                  <a:extLst>
                    <a:ext uri="{9D8B030D-6E8A-4147-A177-3AD203B41FA5}">
                      <a16:colId xmlns:a16="http://schemas.microsoft.com/office/drawing/2014/main" val="4207705200"/>
                    </a:ext>
                  </a:extLst>
                </a:gridCol>
                <a:gridCol w="1658014">
                  <a:extLst>
                    <a:ext uri="{9D8B030D-6E8A-4147-A177-3AD203B41FA5}">
                      <a16:colId xmlns:a16="http://schemas.microsoft.com/office/drawing/2014/main" val="2560404273"/>
                    </a:ext>
                  </a:extLst>
                </a:gridCol>
                <a:gridCol w="1658014">
                  <a:extLst>
                    <a:ext uri="{9D8B030D-6E8A-4147-A177-3AD203B41FA5}">
                      <a16:colId xmlns:a16="http://schemas.microsoft.com/office/drawing/2014/main" val="4249211692"/>
                    </a:ext>
                  </a:extLst>
                </a:gridCol>
                <a:gridCol w="1658014">
                  <a:extLst>
                    <a:ext uri="{9D8B030D-6E8A-4147-A177-3AD203B41FA5}">
                      <a16:colId xmlns:a16="http://schemas.microsoft.com/office/drawing/2014/main" val="2855203664"/>
                    </a:ext>
                  </a:extLst>
                </a:gridCol>
                <a:gridCol w="1658014">
                  <a:extLst>
                    <a:ext uri="{9D8B030D-6E8A-4147-A177-3AD203B41FA5}">
                      <a16:colId xmlns:a16="http://schemas.microsoft.com/office/drawing/2014/main" val="2620156606"/>
                    </a:ext>
                  </a:extLst>
                </a:gridCol>
              </a:tblGrid>
              <a:tr h="540000">
                <a:tc>
                  <a:txBody>
                    <a:bodyPr/>
                    <a:lstStyle/>
                    <a:p>
                      <a:pPr algn="ctr">
                        <a:lnSpc>
                          <a:spcPct val="107000"/>
                        </a:lnSpc>
                        <a:spcAft>
                          <a:spcPts val="800"/>
                        </a:spcAft>
                      </a:pPr>
                      <a:r>
                        <a:rPr lang="fr-FR" sz="1600" b="1" kern="0" dirty="0">
                          <a:solidFill>
                            <a:schemeClr val="accent2">
                              <a:lumMod val="75000"/>
                            </a:schemeClr>
                          </a:solidFill>
                          <a:effectLst/>
                        </a:rPr>
                        <a:t>Technique</a:t>
                      </a:r>
                      <a:endParaRPr lang="fr-FR" sz="1600" b="1" kern="100" dirty="0">
                        <a:solidFill>
                          <a:schemeClr val="accent2">
                            <a:lumMod val="75000"/>
                          </a:schemeClr>
                        </a:solidFill>
                        <a:effectLst/>
                        <a:latin typeface="Aptos" panose="020B0004020202020204" pitchFamily="34" charset="0"/>
                        <a:ea typeface="Aptos" panose="020B0004020202020204" pitchFamily="34" charset="0"/>
                        <a:cs typeface="Arial" panose="020B0604020202020204" pitchFamily="34" charset="0"/>
                      </a:endParaRPr>
                    </a:p>
                  </a:txBody>
                  <a:tcPr marL="24821" marR="24821" marT="0" marB="0" anchor="ctr">
                    <a:solidFill>
                      <a:schemeClr val="bg1">
                        <a:lumMod val="85000"/>
                        <a:alpha val="0"/>
                      </a:schemeClr>
                    </a:solidFill>
                  </a:tcPr>
                </a:tc>
                <a:tc>
                  <a:txBody>
                    <a:bodyPr/>
                    <a:lstStyle/>
                    <a:p>
                      <a:pPr algn="ctr">
                        <a:lnSpc>
                          <a:spcPct val="107000"/>
                        </a:lnSpc>
                        <a:spcAft>
                          <a:spcPts val="800"/>
                        </a:spcAft>
                      </a:pPr>
                      <a:r>
                        <a:rPr lang="fr-FR" sz="1600" b="1" kern="0" dirty="0">
                          <a:solidFill>
                            <a:schemeClr val="accent2">
                              <a:lumMod val="75000"/>
                            </a:schemeClr>
                          </a:solidFill>
                          <a:effectLst/>
                        </a:rPr>
                        <a:t>Data </a:t>
                      </a:r>
                      <a:r>
                        <a:rPr lang="fr-FR" sz="1600" b="1" kern="0" dirty="0" err="1">
                          <a:solidFill>
                            <a:schemeClr val="accent2">
                              <a:lumMod val="75000"/>
                            </a:schemeClr>
                          </a:solidFill>
                          <a:effectLst/>
                        </a:rPr>
                        <a:t>Detective</a:t>
                      </a:r>
                      <a:endParaRPr lang="fr-FR" sz="1600" b="1" kern="100" dirty="0">
                        <a:solidFill>
                          <a:schemeClr val="accent2">
                            <a:lumMod val="75000"/>
                          </a:schemeClr>
                        </a:solidFill>
                        <a:effectLst/>
                        <a:latin typeface="Aptos" panose="020B0004020202020204" pitchFamily="34" charset="0"/>
                        <a:ea typeface="Aptos" panose="020B0004020202020204" pitchFamily="34" charset="0"/>
                        <a:cs typeface="Arial" panose="020B0604020202020204" pitchFamily="34" charset="0"/>
                      </a:endParaRPr>
                    </a:p>
                  </a:txBody>
                  <a:tcPr marL="24821" marR="24821" marT="0" marB="0" anchor="ctr">
                    <a:solidFill>
                      <a:schemeClr val="bg1">
                        <a:lumMod val="85000"/>
                        <a:alpha val="0"/>
                      </a:schemeClr>
                    </a:solidFill>
                  </a:tcPr>
                </a:tc>
                <a:tc>
                  <a:txBody>
                    <a:bodyPr/>
                    <a:lstStyle/>
                    <a:p>
                      <a:pPr algn="ctr">
                        <a:lnSpc>
                          <a:spcPct val="107000"/>
                        </a:lnSpc>
                        <a:spcAft>
                          <a:spcPts val="800"/>
                        </a:spcAft>
                      </a:pPr>
                      <a:r>
                        <a:rPr lang="fr-FR" sz="1600" b="1" kern="0" dirty="0" err="1">
                          <a:solidFill>
                            <a:schemeClr val="accent2">
                              <a:lumMod val="75000"/>
                            </a:schemeClr>
                          </a:solidFill>
                          <a:effectLst/>
                        </a:rPr>
                        <a:t>Journalist</a:t>
                      </a:r>
                      <a:endParaRPr lang="fr-FR" sz="1600" b="1" kern="100" dirty="0">
                        <a:solidFill>
                          <a:schemeClr val="accent2">
                            <a:lumMod val="75000"/>
                          </a:schemeClr>
                        </a:solidFill>
                        <a:effectLst/>
                        <a:latin typeface="Aptos" panose="020B0004020202020204" pitchFamily="34" charset="0"/>
                        <a:ea typeface="Aptos" panose="020B0004020202020204" pitchFamily="34" charset="0"/>
                        <a:cs typeface="Arial" panose="020B0604020202020204" pitchFamily="34" charset="0"/>
                      </a:endParaRPr>
                    </a:p>
                  </a:txBody>
                  <a:tcPr marL="24821" marR="24821" marT="0" marB="0" anchor="ctr">
                    <a:solidFill>
                      <a:schemeClr val="bg1">
                        <a:lumMod val="85000"/>
                        <a:alpha val="0"/>
                      </a:schemeClr>
                    </a:solidFill>
                  </a:tcPr>
                </a:tc>
                <a:tc>
                  <a:txBody>
                    <a:bodyPr/>
                    <a:lstStyle/>
                    <a:p>
                      <a:pPr algn="ctr">
                        <a:lnSpc>
                          <a:spcPct val="107000"/>
                        </a:lnSpc>
                        <a:spcAft>
                          <a:spcPts val="800"/>
                        </a:spcAft>
                      </a:pPr>
                      <a:r>
                        <a:rPr lang="fr-FR" sz="1600" b="1" kern="0" dirty="0" err="1">
                          <a:solidFill>
                            <a:schemeClr val="accent2">
                              <a:lumMod val="75000"/>
                            </a:schemeClr>
                          </a:solidFill>
                          <a:effectLst/>
                        </a:rPr>
                        <a:t>Anthropologist</a:t>
                      </a:r>
                      <a:endParaRPr lang="fr-FR" sz="1600" b="1" kern="100" dirty="0">
                        <a:solidFill>
                          <a:schemeClr val="accent2">
                            <a:lumMod val="75000"/>
                          </a:schemeClr>
                        </a:solidFill>
                        <a:effectLst/>
                        <a:latin typeface="Aptos" panose="020B0004020202020204" pitchFamily="34" charset="0"/>
                        <a:ea typeface="Aptos" panose="020B0004020202020204" pitchFamily="34" charset="0"/>
                        <a:cs typeface="Arial" panose="020B0604020202020204" pitchFamily="34" charset="0"/>
                      </a:endParaRPr>
                    </a:p>
                  </a:txBody>
                  <a:tcPr marL="24821" marR="24821" marT="0" marB="0" anchor="ctr">
                    <a:solidFill>
                      <a:schemeClr val="bg1">
                        <a:lumMod val="85000"/>
                        <a:alpha val="0"/>
                      </a:schemeClr>
                    </a:solidFill>
                  </a:tcPr>
                </a:tc>
                <a:tc>
                  <a:txBody>
                    <a:bodyPr/>
                    <a:lstStyle/>
                    <a:p>
                      <a:pPr algn="ctr">
                        <a:lnSpc>
                          <a:spcPct val="107000"/>
                        </a:lnSpc>
                        <a:spcAft>
                          <a:spcPts val="800"/>
                        </a:spcAft>
                      </a:pPr>
                      <a:r>
                        <a:rPr lang="fr-FR" sz="1600" b="1" kern="0" dirty="0" err="1">
                          <a:solidFill>
                            <a:schemeClr val="accent2">
                              <a:lumMod val="75000"/>
                            </a:schemeClr>
                          </a:solidFill>
                          <a:effectLst/>
                        </a:rPr>
                        <a:t>Impersonator</a:t>
                      </a:r>
                      <a:endParaRPr lang="fr-FR" sz="1600" b="1" kern="100" dirty="0">
                        <a:solidFill>
                          <a:schemeClr val="accent2">
                            <a:lumMod val="75000"/>
                          </a:schemeClr>
                        </a:solidFill>
                        <a:effectLst/>
                        <a:latin typeface="Aptos" panose="020B0004020202020204" pitchFamily="34" charset="0"/>
                        <a:ea typeface="Aptos" panose="020B0004020202020204" pitchFamily="34" charset="0"/>
                        <a:cs typeface="Arial" panose="020B0604020202020204" pitchFamily="34" charset="0"/>
                      </a:endParaRPr>
                    </a:p>
                  </a:txBody>
                  <a:tcPr marL="24821" marR="24821" marT="0" marB="0" anchor="ctr">
                    <a:solidFill>
                      <a:schemeClr val="bg1">
                        <a:lumMod val="85000"/>
                        <a:alpha val="0"/>
                      </a:schemeClr>
                    </a:solidFill>
                  </a:tcPr>
                </a:tc>
                <a:tc>
                  <a:txBody>
                    <a:bodyPr/>
                    <a:lstStyle/>
                    <a:p>
                      <a:pPr algn="ctr">
                        <a:lnSpc>
                          <a:spcPct val="107000"/>
                        </a:lnSpc>
                        <a:spcAft>
                          <a:spcPts val="800"/>
                        </a:spcAft>
                      </a:pPr>
                      <a:r>
                        <a:rPr lang="fr-FR" sz="1600" b="1" kern="0" dirty="0">
                          <a:solidFill>
                            <a:schemeClr val="accent2">
                              <a:lumMod val="75000"/>
                            </a:schemeClr>
                          </a:solidFill>
                          <a:effectLst/>
                        </a:rPr>
                        <a:t>Co-</a:t>
                      </a:r>
                      <a:r>
                        <a:rPr lang="fr-FR" sz="1600" b="1" kern="0" dirty="0" err="1">
                          <a:solidFill>
                            <a:schemeClr val="accent2">
                              <a:lumMod val="75000"/>
                            </a:schemeClr>
                          </a:solidFill>
                          <a:effectLst/>
                        </a:rPr>
                        <a:t>creator</a:t>
                      </a:r>
                      <a:endParaRPr lang="fr-FR" sz="1600" b="1" kern="100" dirty="0">
                        <a:solidFill>
                          <a:schemeClr val="accent2">
                            <a:lumMod val="75000"/>
                          </a:schemeClr>
                        </a:solidFill>
                        <a:effectLst/>
                        <a:latin typeface="Aptos" panose="020B0004020202020204" pitchFamily="34" charset="0"/>
                        <a:ea typeface="Aptos" panose="020B0004020202020204" pitchFamily="34" charset="0"/>
                        <a:cs typeface="Arial" panose="020B0604020202020204" pitchFamily="34" charset="0"/>
                      </a:endParaRPr>
                    </a:p>
                  </a:txBody>
                  <a:tcPr marL="24821" marR="24821" marT="0" marB="0" anchor="ctr">
                    <a:solidFill>
                      <a:schemeClr val="bg1">
                        <a:lumMod val="85000"/>
                        <a:alpha val="0"/>
                      </a:schemeClr>
                    </a:solidFill>
                  </a:tcPr>
                </a:tc>
                <a:tc>
                  <a:txBody>
                    <a:bodyPr/>
                    <a:lstStyle/>
                    <a:p>
                      <a:pPr algn="ctr">
                        <a:lnSpc>
                          <a:spcPct val="107000"/>
                        </a:lnSpc>
                        <a:spcAft>
                          <a:spcPts val="800"/>
                        </a:spcAft>
                      </a:pPr>
                      <a:r>
                        <a:rPr lang="fr-FR" sz="1600" b="1" kern="0" dirty="0" err="1">
                          <a:solidFill>
                            <a:schemeClr val="accent2">
                              <a:lumMod val="75000"/>
                            </a:schemeClr>
                          </a:solidFill>
                          <a:effectLst/>
                        </a:rPr>
                        <a:t>Scientist</a:t>
                      </a:r>
                      <a:endParaRPr lang="fr-FR" sz="1600" b="1" kern="100" dirty="0">
                        <a:solidFill>
                          <a:schemeClr val="accent2">
                            <a:lumMod val="75000"/>
                          </a:schemeClr>
                        </a:solidFill>
                        <a:effectLst/>
                        <a:latin typeface="Aptos" panose="020B0004020202020204" pitchFamily="34" charset="0"/>
                        <a:ea typeface="Aptos" panose="020B0004020202020204" pitchFamily="34" charset="0"/>
                        <a:cs typeface="Arial" panose="020B0604020202020204" pitchFamily="34" charset="0"/>
                      </a:endParaRPr>
                    </a:p>
                  </a:txBody>
                  <a:tcPr marL="24821" marR="24821" marT="0" marB="0" anchor="ctr">
                    <a:solidFill>
                      <a:schemeClr val="bg1">
                        <a:lumMod val="85000"/>
                        <a:alpha val="0"/>
                      </a:schemeClr>
                    </a:solidFill>
                  </a:tcPr>
                </a:tc>
                <a:extLst>
                  <a:ext uri="{0D108BD9-81ED-4DB2-BD59-A6C34878D82A}">
                    <a16:rowId xmlns:a16="http://schemas.microsoft.com/office/drawing/2014/main" val="3613599596"/>
                  </a:ext>
                </a:extLst>
              </a:tr>
              <a:tr h="979552">
                <a:tc>
                  <a:txBody>
                    <a:bodyPr/>
                    <a:lstStyle/>
                    <a:p>
                      <a:pPr algn="ctr">
                        <a:lnSpc>
                          <a:spcPct val="107000"/>
                        </a:lnSpc>
                        <a:spcAft>
                          <a:spcPts val="800"/>
                        </a:spcAft>
                      </a:pPr>
                      <a:r>
                        <a:rPr lang="fr-FR" sz="1600" b="1" kern="0" dirty="0">
                          <a:effectLst/>
                        </a:rPr>
                        <a:t>Description</a:t>
                      </a:r>
                      <a:endParaRPr lang="fr-FR" sz="1600" b="1" kern="100" dirty="0">
                        <a:effectLst/>
                        <a:latin typeface="Aptos" panose="020B0004020202020204" pitchFamily="34" charset="0"/>
                        <a:ea typeface="Aptos" panose="020B0004020202020204" pitchFamily="34" charset="0"/>
                        <a:cs typeface="Arial" panose="020B0604020202020204" pitchFamily="34" charset="0"/>
                      </a:endParaRPr>
                    </a:p>
                  </a:txBody>
                  <a:tcPr marL="24821" marR="24821" marT="0" marB="0" anchor="ctr">
                    <a:solidFill>
                      <a:schemeClr val="bg1">
                        <a:lumMod val="85000"/>
                        <a:alpha val="0"/>
                      </a:schemeClr>
                    </a:solidFill>
                  </a:tcPr>
                </a:tc>
                <a:tc>
                  <a:txBody>
                    <a:bodyPr/>
                    <a:lstStyle/>
                    <a:p>
                      <a:pPr>
                        <a:lnSpc>
                          <a:spcPct val="107000"/>
                        </a:lnSpc>
                        <a:spcAft>
                          <a:spcPts val="800"/>
                        </a:spcAft>
                      </a:pPr>
                      <a:r>
                        <a:rPr lang="en-US" sz="1400" kern="0" dirty="0">
                          <a:effectLst/>
                        </a:rPr>
                        <a:t>Realize (Desk) Research</a:t>
                      </a:r>
                      <a:endParaRPr lang="fr-FR" sz="1400" kern="100" dirty="0">
                        <a:effectLst/>
                        <a:latin typeface="Aptos" panose="020B0004020202020204" pitchFamily="34" charset="0"/>
                        <a:ea typeface="Aptos" panose="020B0004020202020204" pitchFamily="34" charset="0"/>
                        <a:cs typeface="Arial" panose="020B0604020202020204" pitchFamily="34" charset="0"/>
                      </a:endParaRPr>
                    </a:p>
                  </a:txBody>
                  <a:tcPr marL="24821" marR="24821" marT="0" marB="0" anchor="ctr">
                    <a:solidFill>
                      <a:schemeClr val="bg1">
                        <a:lumMod val="85000"/>
                        <a:alpha val="0"/>
                      </a:schemeClr>
                    </a:solidFill>
                  </a:tcPr>
                </a:tc>
                <a:tc>
                  <a:txBody>
                    <a:bodyPr/>
                    <a:lstStyle/>
                    <a:p>
                      <a:pPr>
                        <a:lnSpc>
                          <a:spcPct val="107000"/>
                        </a:lnSpc>
                        <a:spcAft>
                          <a:spcPts val="800"/>
                        </a:spcAft>
                      </a:pPr>
                      <a:r>
                        <a:rPr lang="en-US" sz="1400" kern="0" dirty="0">
                          <a:effectLst/>
                        </a:rPr>
                        <a:t>Talk to potential customers to get easily customer insights</a:t>
                      </a:r>
                      <a:endParaRPr lang="fr-FR" sz="1400" kern="100" dirty="0">
                        <a:effectLst/>
                        <a:latin typeface="Aptos" panose="020B0004020202020204" pitchFamily="34" charset="0"/>
                        <a:ea typeface="Aptos" panose="020B0004020202020204" pitchFamily="34" charset="0"/>
                        <a:cs typeface="Arial" panose="020B0604020202020204" pitchFamily="34" charset="0"/>
                      </a:endParaRPr>
                    </a:p>
                  </a:txBody>
                  <a:tcPr marL="24821" marR="24821" marT="0" marB="0" anchor="ctr">
                    <a:solidFill>
                      <a:schemeClr val="bg1">
                        <a:lumMod val="85000"/>
                        <a:alpha val="0"/>
                      </a:schemeClr>
                    </a:solidFill>
                  </a:tcPr>
                </a:tc>
                <a:tc>
                  <a:txBody>
                    <a:bodyPr/>
                    <a:lstStyle/>
                    <a:p>
                      <a:pPr>
                        <a:lnSpc>
                          <a:spcPct val="107000"/>
                        </a:lnSpc>
                        <a:spcAft>
                          <a:spcPts val="800"/>
                        </a:spcAft>
                      </a:pPr>
                      <a:r>
                        <a:rPr lang="en-US" sz="1400" kern="0" dirty="0">
                          <a:effectLst/>
                        </a:rPr>
                        <a:t>Observe potential customers in the real world.</a:t>
                      </a:r>
                      <a:endParaRPr lang="fr-FR" sz="1400" kern="100" dirty="0">
                        <a:effectLst/>
                        <a:latin typeface="Aptos" panose="020B0004020202020204" pitchFamily="34" charset="0"/>
                        <a:ea typeface="Aptos" panose="020B0004020202020204" pitchFamily="34" charset="0"/>
                        <a:cs typeface="Arial" panose="020B0604020202020204" pitchFamily="34" charset="0"/>
                      </a:endParaRPr>
                    </a:p>
                  </a:txBody>
                  <a:tcPr marL="24821" marR="24821" marT="0" marB="0" anchor="ctr">
                    <a:solidFill>
                      <a:schemeClr val="bg1">
                        <a:lumMod val="85000"/>
                        <a:alpha val="0"/>
                      </a:schemeClr>
                    </a:solidFill>
                  </a:tcPr>
                </a:tc>
                <a:tc>
                  <a:txBody>
                    <a:bodyPr/>
                    <a:lstStyle/>
                    <a:p>
                      <a:pPr>
                        <a:lnSpc>
                          <a:spcPct val="107000"/>
                        </a:lnSpc>
                        <a:spcAft>
                          <a:spcPts val="800"/>
                        </a:spcAft>
                      </a:pPr>
                      <a:r>
                        <a:rPr lang="en-US" sz="1400" kern="0" dirty="0">
                          <a:effectLst/>
                        </a:rPr>
                        <a:t>“Be your customer” and use products and services. Spend time in your customers shoes.</a:t>
                      </a:r>
                      <a:endParaRPr lang="fr-FR" sz="1400" kern="100" dirty="0">
                        <a:effectLst/>
                        <a:latin typeface="Aptos" panose="020B0004020202020204" pitchFamily="34" charset="0"/>
                        <a:ea typeface="Aptos" panose="020B0004020202020204" pitchFamily="34" charset="0"/>
                        <a:cs typeface="Arial" panose="020B0604020202020204" pitchFamily="34" charset="0"/>
                      </a:endParaRPr>
                    </a:p>
                  </a:txBody>
                  <a:tcPr marL="24821" marR="24821" marT="0" marB="0" anchor="ctr">
                    <a:solidFill>
                      <a:schemeClr val="bg1">
                        <a:lumMod val="85000"/>
                        <a:alpha val="0"/>
                      </a:schemeClr>
                    </a:solidFill>
                  </a:tcPr>
                </a:tc>
                <a:tc>
                  <a:txBody>
                    <a:bodyPr/>
                    <a:lstStyle/>
                    <a:p>
                      <a:pPr>
                        <a:lnSpc>
                          <a:spcPct val="107000"/>
                        </a:lnSpc>
                        <a:spcAft>
                          <a:spcPts val="800"/>
                        </a:spcAft>
                      </a:pPr>
                      <a:r>
                        <a:rPr lang="en-US" sz="1400" kern="0">
                          <a:effectLst/>
                        </a:rPr>
                        <a:t>Integrate customers into the process of value creation to learn with them.</a:t>
                      </a:r>
                      <a:endParaRPr lang="fr-FR" sz="1400" kern="100">
                        <a:effectLst/>
                        <a:latin typeface="Aptos" panose="020B0004020202020204" pitchFamily="34" charset="0"/>
                        <a:ea typeface="Aptos" panose="020B0004020202020204" pitchFamily="34" charset="0"/>
                        <a:cs typeface="Arial" panose="020B0604020202020204" pitchFamily="34" charset="0"/>
                      </a:endParaRPr>
                    </a:p>
                  </a:txBody>
                  <a:tcPr marL="24821" marR="24821" marT="0" marB="0" anchor="ctr">
                    <a:solidFill>
                      <a:schemeClr val="bg1">
                        <a:lumMod val="85000"/>
                        <a:alpha val="0"/>
                      </a:schemeClr>
                    </a:solidFill>
                  </a:tcPr>
                </a:tc>
                <a:tc>
                  <a:txBody>
                    <a:bodyPr/>
                    <a:lstStyle/>
                    <a:p>
                      <a:pPr>
                        <a:lnSpc>
                          <a:spcPct val="107000"/>
                        </a:lnSpc>
                        <a:spcAft>
                          <a:spcPts val="800"/>
                        </a:spcAft>
                      </a:pPr>
                      <a:r>
                        <a:rPr lang="en-US" sz="1400" kern="0" dirty="0">
                          <a:effectLst/>
                        </a:rPr>
                        <a:t>Realize experiments with customers</a:t>
                      </a:r>
                      <a:endParaRPr lang="fr-FR" sz="1400" kern="100" dirty="0">
                        <a:effectLst/>
                        <a:latin typeface="Aptos" panose="020B0004020202020204" pitchFamily="34" charset="0"/>
                        <a:ea typeface="Aptos" panose="020B0004020202020204" pitchFamily="34" charset="0"/>
                        <a:cs typeface="Arial" panose="020B0604020202020204" pitchFamily="34" charset="0"/>
                      </a:endParaRPr>
                    </a:p>
                  </a:txBody>
                  <a:tcPr marL="24821" marR="24821" marT="0" marB="0" anchor="ctr">
                    <a:solidFill>
                      <a:schemeClr val="bg1">
                        <a:lumMod val="85000"/>
                        <a:alpha val="0"/>
                      </a:schemeClr>
                    </a:solidFill>
                  </a:tcPr>
                </a:tc>
                <a:extLst>
                  <a:ext uri="{0D108BD9-81ED-4DB2-BD59-A6C34878D82A}">
                    <a16:rowId xmlns:a16="http://schemas.microsoft.com/office/drawing/2014/main" val="3725846414"/>
                  </a:ext>
                </a:extLst>
              </a:tr>
              <a:tr h="760983">
                <a:tc>
                  <a:txBody>
                    <a:bodyPr/>
                    <a:lstStyle/>
                    <a:p>
                      <a:pPr algn="ctr">
                        <a:lnSpc>
                          <a:spcPct val="107000"/>
                        </a:lnSpc>
                        <a:spcAft>
                          <a:spcPts val="800"/>
                        </a:spcAft>
                      </a:pPr>
                      <a:r>
                        <a:rPr lang="en-US" sz="1600" b="1" kern="0" dirty="0">
                          <a:solidFill>
                            <a:schemeClr val="accent2">
                              <a:lumMod val="75000"/>
                            </a:schemeClr>
                          </a:solidFill>
                          <a:effectLst/>
                        </a:rPr>
                        <a:t>Difficulty</a:t>
                      </a:r>
                      <a:endParaRPr lang="fr-FR" sz="1600" b="1" kern="100" dirty="0">
                        <a:solidFill>
                          <a:schemeClr val="accent2">
                            <a:lumMod val="75000"/>
                          </a:schemeClr>
                        </a:solidFill>
                        <a:effectLst/>
                        <a:latin typeface="Aptos" panose="020B0004020202020204" pitchFamily="34" charset="0"/>
                        <a:ea typeface="Aptos" panose="020B0004020202020204" pitchFamily="34" charset="0"/>
                        <a:cs typeface="Arial" panose="020B0604020202020204" pitchFamily="34" charset="0"/>
                      </a:endParaRPr>
                    </a:p>
                  </a:txBody>
                  <a:tcPr marL="24821" marR="24821" marT="0" marB="0" anchor="ctr"/>
                </a:tc>
                <a:tc>
                  <a:txBody>
                    <a:bodyPr/>
                    <a:lstStyle/>
                    <a:p>
                      <a:pPr algn="ctr">
                        <a:lnSpc>
                          <a:spcPct val="107000"/>
                        </a:lnSpc>
                        <a:spcAft>
                          <a:spcPts val="800"/>
                        </a:spcAft>
                      </a:pPr>
                      <a:r>
                        <a:rPr lang="fr-FR" sz="1400" b="1" kern="0" dirty="0">
                          <a:solidFill>
                            <a:schemeClr val="accent2">
                              <a:lumMod val="75000"/>
                            </a:schemeClr>
                          </a:solidFill>
                          <a:effectLst/>
                        </a:rPr>
                        <a:t>*</a:t>
                      </a:r>
                      <a:endParaRPr lang="fr-FR" sz="1400" b="1" kern="100" dirty="0">
                        <a:solidFill>
                          <a:schemeClr val="accent2">
                            <a:lumMod val="75000"/>
                          </a:schemeClr>
                        </a:solidFill>
                        <a:effectLst/>
                        <a:latin typeface="Aptos" panose="020B0004020202020204" pitchFamily="34" charset="0"/>
                        <a:ea typeface="Aptos" panose="020B0004020202020204" pitchFamily="34" charset="0"/>
                        <a:cs typeface="Arial" panose="020B0604020202020204" pitchFamily="34" charset="0"/>
                      </a:endParaRPr>
                    </a:p>
                  </a:txBody>
                  <a:tcPr marL="24821" marR="24821" marT="0" marB="0" anchor="ctr"/>
                </a:tc>
                <a:tc>
                  <a:txBody>
                    <a:bodyPr/>
                    <a:lstStyle/>
                    <a:p>
                      <a:pPr algn="ctr">
                        <a:lnSpc>
                          <a:spcPct val="107000"/>
                        </a:lnSpc>
                        <a:spcAft>
                          <a:spcPts val="800"/>
                        </a:spcAft>
                      </a:pPr>
                      <a:r>
                        <a:rPr lang="fr-FR" sz="1400" b="1" kern="0" dirty="0">
                          <a:solidFill>
                            <a:schemeClr val="accent2">
                              <a:lumMod val="75000"/>
                            </a:schemeClr>
                          </a:solidFill>
                          <a:effectLst/>
                        </a:rPr>
                        <a:t>**</a:t>
                      </a:r>
                      <a:endParaRPr lang="fr-FR" sz="1400" b="1" kern="100" dirty="0">
                        <a:solidFill>
                          <a:schemeClr val="accent2">
                            <a:lumMod val="75000"/>
                          </a:schemeClr>
                        </a:solidFill>
                        <a:effectLst/>
                        <a:latin typeface="Aptos" panose="020B0004020202020204" pitchFamily="34" charset="0"/>
                        <a:ea typeface="Aptos" panose="020B0004020202020204" pitchFamily="34" charset="0"/>
                        <a:cs typeface="Arial" panose="020B0604020202020204" pitchFamily="34" charset="0"/>
                      </a:endParaRPr>
                    </a:p>
                  </a:txBody>
                  <a:tcPr marL="24821" marR="24821" marT="0" marB="0" anchor="ctr"/>
                </a:tc>
                <a:tc>
                  <a:txBody>
                    <a:bodyPr/>
                    <a:lstStyle/>
                    <a:p>
                      <a:pPr algn="ctr">
                        <a:lnSpc>
                          <a:spcPct val="107000"/>
                        </a:lnSpc>
                        <a:spcAft>
                          <a:spcPts val="800"/>
                        </a:spcAft>
                      </a:pPr>
                      <a:r>
                        <a:rPr lang="fr-FR" sz="1400" b="1" kern="0" dirty="0">
                          <a:solidFill>
                            <a:schemeClr val="accent2">
                              <a:lumMod val="75000"/>
                            </a:schemeClr>
                          </a:solidFill>
                          <a:effectLst/>
                        </a:rPr>
                        <a:t>***</a:t>
                      </a:r>
                      <a:endParaRPr lang="fr-FR" sz="1400" b="1" kern="100" dirty="0">
                        <a:solidFill>
                          <a:schemeClr val="accent2">
                            <a:lumMod val="75000"/>
                          </a:schemeClr>
                        </a:solidFill>
                        <a:effectLst/>
                        <a:latin typeface="Aptos" panose="020B0004020202020204" pitchFamily="34" charset="0"/>
                        <a:ea typeface="Aptos" panose="020B0004020202020204" pitchFamily="34" charset="0"/>
                        <a:cs typeface="Arial" panose="020B0604020202020204" pitchFamily="34" charset="0"/>
                      </a:endParaRPr>
                    </a:p>
                  </a:txBody>
                  <a:tcPr marL="24821" marR="24821" marT="0" marB="0" anchor="ctr"/>
                </a:tc>
                <a:tc>
                  <a:txBody>
                    <a:bodyPr/>
                    <a:lstStyle/>
                    <a:p>
                      <a:pPr algn="ctr">
                        <a:lnSpc>
                          <a:spcPct val="107000"/>
                        </a:lnSpc>
                        <a:spcAft>
                          <a:spcPts val="800"/>
                        </a:spcAft>
                      </a:pPr>
                      <a:r>
                        <a:rPr lang="fr-FR" sz="1400" b="1" kern="0" dirty="0">
                          <a:solidFill>
                            <a:schemeClr val="accent2">
                              <a:lumMod val="75000"/>
                            </a:schemeClr>
                          </a:solidFill>
                          <a:effectLst/>
                        </a:rPr>
                        <a:t>**</a:t>
                      </a:r>
                      <a:endParaRPr lang="fr-FR" sz="1400" b="1" kern="100" dirty="0">
                        <a:solidFill>
                          <a:schemeClr val="accent2">
                            <a:lumMod val="75000"/>
                          </a:schemeClr>
                        </a:solidFill>
                        <a:effectLst/>
                        <a:latin typeface="Aptos" panose="020B0004020202020204" pitchFamily="34" charset="0"/>
                        <a:ea typeface="Aptos" panose="020B0004020202020204" pitchFamily="34" charset="0"/>
                        <a:cs typeface="Arial" panose="020B0604020202020204" pitchFamily="34" charset="0"/>
                      </a:endParaRPr>
                    </a:p>
                  </a:txBody>
                  <a:tcPr marL="24821" marR="24821" marT="0" marB="0" anchor="ctr"/>
                </a:tc>
                <a:tc>
                  <a:txBody>
                    <a:bodyPr/>
                    <a:lstStyle/>
                    <a:p>
                      <a:pPr algn="ctr">
                        <a:lnSpc>
                          <a:spcPct val="107000"/>
                        </a:lnSpc>
                        <a:spcAft>
                          <a:spcPts val="800"/>
                        </a:spcAft>
                      </a:pPr>
                      <a:r>
                        <a:rPr lang="fr-FR" sz="1400" b="1" kern="0" dirty="0">
                          <a:solidFill>
                            <a:schemeClr val="accent2">
                              <a:lumMod val="75000"/>
                            </a:schemeClr>
                          </a:solidFill>
                          <a:effectLst/>
                        </a:rPr>
                        <a:t>****</a:t>
                      </a:r>
                      <a:endParaRPr lang="fr-FR" sz="1400" b="1" kern="100" dirty="0">
                        <a:solidFill>
                          <a:schemeClr val="accent2">
                            <a:lumMod val="75000"/>
                          </a:schemeClr>
                        </a:solidFill>
                        <a:effectLst/>
                        <a:latin typeface="Aptos" panose="020B0004020202020204" pitchFamily="34" charset="0"/>
                        <a:ea typeface="Aptos" panose="020B0004020202020204" pitchFamily="34" charset="0"/>
                        <a:cs typeface="Arial" panose="020B0604020202020204" pitchFamily="34" charset="0"/>
                      </a:endParaRPr>
                    </a:p>
                  </a:txBody>
                  <a:tcPr marL="24821" marR="24821" marT="0" marB="0" anchor="ctr"/>
                </a:tc>
                <a:tc>
                  <a:txBody>
                    <a:bodyPr/>
                    <a:lstStyle/>
                    <a:p>
                      <a:pPr algn="ctr">
                        <a:lnSpc>
                          <a:spcPct val="107000"/>
                        </a:lnSpc>
                        <a:spcAft>
                          <a:spcPts val="800"/>
                        </a:spcAft>
                      </a:pPr>
                      <a:r>
                        <a:rPr lang="fr-FR" sz="1400" b="1" kern="0" dirty="0">
                          <a:solidFill>
                            <a:schemeClr val="accent2">
                              <a:lumMod val="75000"/>
                            </a:schemeClr>
                          </a:solidFill>
                          <a:effectLst/>
                        </a:rPr>
                        <a:t>****</a:t>
                      </a:r>
                      <a:endParaRPr lang="fr-FR" sz="1400" b="1" kern="100" dirty="0">
                        <a:solidFill>
                          <a:schemeClr val="accent2">
                            <a:lumMod val="75000"/>
                          </a:schemeClr>
                        </a:solidFill>
                        <a:effectLst/>
                        <a:latin typeface="Aptos" panose="020B0004020202020204" pitchFamily="34" charset="0"/>
                        <a:ea typeface="Aptos" panose="020B0004020202020204" pitchFamily="34" charset="0"/>
                        <a:cs typeface="Arial" panose="020B0604020202020204" pitchFamily="34" charset="0"/>
                      </a:endParaRPr>
                    </a:p>
                  </a:txBody>
                  <a:tcPr marL="24821" marR="24821" marT="0" marB="0" anchor="ctr"/>
                </a:tc>
                <a:extLst>
                  <a:ext uri="{0D108BD9-81ED-4DB2-BD59-A6C34878D82A}">
                    <a16:rowId xmlns:a16="http://schemas.microsoft.com/office/drawing/2014/main" val="3182083089"/>
                  </a:ext>
                </a:extLst>
              </a:tr>
              <a:tr h="760983">
                <a:tc>
                  <a:txBody>
                    <a:bodyPr/>
                    <a:lstStyle/>
                    <a:p>
                      <a:pPr algn="ctr">
                        <a:lnSpc>
                          <a:spcPct val="107000"/>
                        </a:lnSpc>
                        <a:spcAft>
                          <a:spcPts val="800"/>
                        </a:spcAft>
                      </a:pPr>
                      <a:r>
                        <a:rPr lang="fr-FR" sz="1600" b="1" kern="0" dirty="0" err="1">
                          <a:effectLst/>
                        </a:rPr>
                        <a:t>Strength</a:t>
                      </a:r>
                      <a:endParaRPr lang="fr-FR" sz="1600" b="1" kern="100" dirty="0">
                        <a:effectLst/>
                        <a:latin typeface="Aptos" panose="020B0004020202020204" pitchFamily="34" charset="0"/>
                        <a:ea typeface="Aptos" panose="020B0004020202020204" pitchFamily="34" charset="0"/>
                        <a:cs typeface="Arial" panose="020B0604020202020204" pitchFamily="34" charset="0"/>
                      </a:endParaRPr>
                    </a:p>
                  </a:txBody>
                  <a:tcPr marL="24821" marR="24821" marT="0" marB="0" anchor="ctr"/>
                </a:tc>
                <a:tc>
                  <a:txBody>
                    <a:bodyPr/>
                    <a:lstStyle/>
                    <a:p>
                      <a:pPr>
                        <a:lnSpc>
                          <a:spcPct val="107000"/>
                        </a:lnSpc>
                        <a:spcAft>
                          <a:spcPts val="800"/>
                        </a:spcAft>
                      </a:pPr>
                      <a:r>
                        <a:rPr lang="en-GB" sz="1400" kern="0" dirty="0">
                          <a:effectLst/>
                        </a:rPr>
                        <a:t>Good basic for further research</a:t>
                      </a:r>
                      <a:endParaRPr lang="fr-FR" sz="1400" kern="100" dirty="0">
                        <a:effectLst/>
                        <a:latin typeface="Aptos" panose="020B0004020202020204" pitchFamily="34" charset="0"/>
                        <a:ea typeface="Aptos" panose="020B0004020202020204" pitchFamily="34" charset="0"/>
                        <a:cs typeface="Arial" panose="020B0604020202020204" pitchFamily="34" charset="0"/>
                      </a:endParaRPr>
                    </a:p>
                  </a:txBody>
                  <a:tcPr marL="24821" marR="24821" marT="0" marB="0" anchor="ctr"/>
                </a:tc>
                <a:tc>
                  <a:txBody>
                    <a:bodyPr/>
                    <a:lstStyle/>
                    <a:p>
                      <a:pPr>
                        <a:lnSpc>
                          <a:spcPct val="107000"/>
                        </a:lnSpc>
                        <a:spcAft>
                          <a:spcPts val="800"/>
                        </a:spcAft>
                      </a:pPr>
                      <a:r>
                        <a:rPr lang="en-GB" sz="1400" kern="0" dirty="0">
                          <a:effectLst/>
                        </a:rPr>
                        <a:t>Quick and cheap to get first insights</a:t>
                      </a:r>
                      <a:endParaRPr lang="fr-FR" sz="1400" kern="100" dirty="0">
                        <a:effectLst/>
                        <a:latin typeface="Aptos" panose="020B0004020202020204" pitchFamily="34" charset="0"/>
                        <a:ea typeface="Aptos" panose="020B0004020202020204" pitchFamily="34" charset="0"/>
                        <a:cs typeface="Arial" panose="020B0604020202020204" pitchFamily="34" charset="0"/>
                      </a:endParaRPr>
                    </a:p>
                  </a:txBody>
                  <a:tcPr marL="24821" marR="24821" marT="0" marB="0" anchor="ctr"/>
                </a:tc>
                <a:tc>
                  <a:txBody>
                    <a:bodyPr/>
                    <a:lstStyle/>
                    <a:p>
                      <a:pPr>
                        <a:lnSpc>
                          <a:spcPct val="107000"/>
                        </a:lnSpc>
                        <a:spcAft>
                          <a:spcPts val="800"/>
                        </a:spcAft>
                      </a:pPr>
                      <a:r>
                        <a:rPr lang="en-GB" sz="1400" kern="0">
                          <a:effectLst/>
                        </a:rPr>
                        <a:t>Allows to discover real- world behaviour</a:t>
                      </a:r>
                      <a:endParaRPr lang="fr-FR" sz="1400" kern="100">
                        <a:effectLst/>
                        <a:latin typeface="Aptos" panose="020B0004020202020204" pitchFamily="34" charset="0"/>
                        <a:ea typeface="Aptos" panose="020B0004020202020204" pitchFamily="34" charset="0"/>
                        <a:cs typeface="Arial" panose="020B0604020202020204" pitchFamily="34" charset="0"/>
                      </a:endParaRPr>
                    </a:p>
                  </a:txBody>
                  <a:tcPr marL="24821" marR="24821" marT="0" marB="0" anchor="ctr"/>
                </a:tc>
                <a:tc>
                  <a:txBody>
                    <a:bodyPr/>
                    <a:lstStyle/>
                    <a:p>
                      <a:pPr>
                        <a:lnSpc>
                          <a:spcPct val="107000"/>
                        </a:lnSpc>
                        <a:spcAft>
                          <a:spcPts val="800"/>
                        </a:spcAft>
                      </a:pPr>
                      <a:r>
                        <a:rPr lang="en-GB" sz="1400" kern="0" dirty="0">
                          <a:effectLst/>
                        </a:rPr>
                        <a:t>Firsthand experience of jobs, pains and gains</a:t>
                      </a:r>
                      <a:endParaRPr lang="fr-FR" sz="1400" kern="100" dirty="0">
                        <a:effectLst/>
                        <a:latin typeface="Aptos" panose="020B0004020202020204" pitchFamily="34" charset="0"/>
                        <a:ea typeface="Aptos" panose="020B0004020202020204" pitchFamily="34" charset="0"/>
                        <a:cs typeface="Arial" panose="020B0604020202020204" pitchFamily="34" charset="0"/>
                      </a:endParaRPr>
                    </a:p>
                  </a:txBody>
                  <a:tcPr marL="24821" marR="24821" marT="0" marB="0" anchor="ctr"/>
                </a:tc>
                <a:tc>
                  <a:txBody>
                    <a:bodyPr/>
                    <a:lstStyle/>
                    <a:p>
                      <a:pPr>
                        <a:lnSpc>
                          <a:spcPct val="107000"/>
                        </a:lnSpc>
                        <a:spcAft>
                          <a:spcPts val="800"/>
                        </a:spcAft>
                      </a:pPr>
                      <a:r>
                        <a:rPr lang="en-GB" sz="1400" kern="0" dirty="0">
                          <a:effectLst/>
                        </a:rPr>
                        <a:t>Proximity to customers allows you to get deep insights</a:t>
                      </a:r>
                      <a:endParaRPr lang="fr-FR" sz="1400" kern="100" dirty="0">
                        <a:effectLst/>
                        <a:latin typeface="Aptos" panose="020B0004020202020204" pitchFamily="34" charset="0"/>
                        <a:ea typeface="Aptos" panose="020B0004020202020204" pitchFamily="34" charset="0"/>
                        <a:cs typeface="Arial" panose="020B0604020202020204" pitchFamily="34" charset="0"/>
                      </a:endParaRPr>
                    </a:p>
                  </a:txBody>
                  <a:tcPr marL="24821" marR="24821" marT="0" marB="0" anchor="ctr"/>
                </a:tc>
                <a:tc>
                  <a:txBody>
                    <a:bodyPr/>
                    <a:lstStyle/>
                    <a:p>
                      <a:pPr>
                        <a:lnSpc>
                          <a:spcPct val="107000"/>
                        </a:lnSpc>
                        <a:spcAft>
                          <a:spcPts val="800"/>
                        </a:spcAft>
                      </a:pPr>
                      <a:r>
                        <a:rPr lang="en-GB" sz="1400" kern="0" dirty="0">
                          <a:effectLst/>
                        </a:rPr>
                        <a:t>Provides fact- based insights. Works good with new ideas.</a:t>
                      </a:r>
                      <a:endParaRPr lang="fr-FR" sz="1400" kern="100" dirty="0">
                        <a:effectLst/>
                        <a:latin typeface="Aptos" panose="020B0004020202020204" pitchFamily="34" charset="0"/>
                        <a:ea typeface="Aptos" panose="020B0004020202020204" pitchFamily="34" charset="0"/>
                        <a:cs typeface="Arial" panose="020B0604020202020204" pitchFamily="34" charset="0"/>
                      </a:endParaRPr>
                    </a:p>
                  </a:txBody>
                  <a:tcPr marL="24821" marR="24821" marT="0" marB="0" anchor="ctr"/>
                </a:tc>
                <a:extLst>
                  <a:ext uri="{0D108BD9-81ED-4DB2-BD59-A6C34878D82A}">
                    <a16:rowId xmlns:a16="http://schemas.microsoft.com/office/drawing/2014/main" val="4173608591"/>
                  </a:ext>
                </a:extLst>
              </a:tr>
              <a:tr h="870268">
                <a:tc>
                  <a:txBody>
                    <a:bodyPr/>
                    <a:lstStyle/>
                    <a:p>
                      <a:pPr algn="ctr">
                        <a:lnSpc>
                          <a:spcPct val="107000"/>
                        </a:lnSpc>
                        <a:spcAft>
                          <a:spcPts val="800"/>
                        </a:spcAft>
                      </a:pPr>
                      <a:r>
                        <a:rPr lang="fr-FR" sz="1600" b="1" kern="0" dirty="0" err="1">
                          <a:effectLst/>
                        </a:rPr>
                        <a:t>Weakness</a:t>
                      </a:r>
                      <a:endParaRPr lang="fr-FR" sz="1600" b="1" kern="100" dirty="0">
                        <a:effectLst/>
                        <a:latin typeface="Aptos" panose="020B0004020202020204" pitchFamily="34" charset="0"/>
                        <a:ea typeface="Aptos" panose="020B0004020202020204" pitchFamily="34" charset="0"/>
                        <a:cs typeface="Arial" panose="020B0604020202020204" pitchFamily="34" charset="0"/>
                      </a:endParaRPr>
                    </a:p>
                  </a:txBody>
                  <a:tcPr marL="24821" marR="24821" marT="0" marB="0" anchor="ctr"/>
                </a:tc>
                <a:tc>
                  <a:txBody>
                    <a:bodyPr/>
                    <a:lstStyle/>
                    <a:p>
                      <a:pPr>
                        <a:lnSpc>
                          <a:spcPct val="107000"/>
                        </a:lnSpc>
                        <a:spcAft>
                          <a:spcPts val="800"/>
                        </a:spcAft>
                      </a:pPr>
                      <a:r>
                        <a:rPr lang="fr-FR" sz="1400" kern="0">
                          <a:effectLst/>
                        </a:rPr>
                        <a:t>Static data</a:t>
                      </a:r>
                      <a:endParaRPr lang="fr-FR" sz="1400" kern="100">
                        <a:effectLst/>
                        <a:latin typeface="Aptos" panose="020B0004020202020204" pitchFamily="34" charset="0"/>
                        <a:ea typeface="Aptos" panose="020B0004020202020204" pitchFamily="34" charset="0"/>
                        <a:cs typeface="Arial" panose="020B0604020202020204" pitchFamily="34" charset="0"/>
                      </a:endParaRPr>
                    </a:p>
                  </a:txBody>
                  <a:tcPr marL="24821" marR="24821" marT="0" marB="0" anchor="ctr"/>
                </a:tc>
                <a:tc>
                  <a:txBody>
                    <a:bodyPr/>
                    <a:lstStyle/>
                    <a:p>
                      <a:pPr>
                        <a:lnSpc>
                          <a:spcPct val="107000"/>
                        </a:lnSpc>
                        <a:spcAft>
                          <a:spcPts val="800"/>
                        </a:spcAft>
                      </a:pPr>
                      <a:r>
                        <a:rPr lang="en-GB" sz="1400" kern="0">
                          <a:effectLst/>
                        </a:rPr>
                        <a:t>Customers not always know what they want. Actual behaviour can differ from interview answers</a:t>
                      </a:r>
                      <a:endParaRPr lang="fr-FR" sz="1400" kern="100">
                        <a:effectLst/>
                        <a:latin typeface="Aptos" panose="020B0004020202020204" pitchFamily="34" charset="0"/>
                        <a:ea typeface="Aptos" panose="020B0004020202020204" pitchFamily="34" charset="0"/>
                        <a:cs typeface="Arial" panose="020B0604020202020204" pitchFamily="34" charset="0"/>
                      </a:endParaRPr>
                    </a:p>
                  </a:txBody>
                  <a:tcPr marL="24821" marR="24821" marT="0" marB="0" anchor="ctr"/>
                </a:tc>
                <a:tc>
                  <a:txBody>
                    <a:bodyPr/>
                    <a:lstStyle/>
                    <a:p>
                      <a:pPr>
                        <a:lnSpc>
                          <a:spcPct val="107000"/>
                        </a:lnSpc>
                        <a:spcAft>
                          <a:spcPts val="800"/>
                        </a:spcAft>
                      </a:pPr>
                      <a:r>
                        <a:rPr lang="en-GB" sz="1400" kern="0" dirty="0">
                          <a:effectLst/>
                        </a:rPr>
                        <a:t>Difficult to get customer insight related to new ideas</a:t>
                      </a:r>
                      <a:endParaRPr lang="fr-FR" sz="1400" kern="100" dirty="0">
                        <a:effectLst/>
                        <a:latin typeface="Aptos" panose="020B0004020202020204" pitchFamily="34" charset="0"/>
                        <a:ea typeface="Aptos" panose="020B0004020202020204" pitchFamily="34" charset="0"/>
                        <a:cs typeface="Arial" panose="020B0604020202020204" pitchFamily="34" charset="0"/>
                      </a:endParaRPr>
                    </a:p>
                  </a:txBody>
                  <a:tcPr marL="24821" marR="24821" marT="0" marB="0" anchor="ctr"/>
                </a:tc>
                <a:tc>
                  <a:txBody>
                    <a:bodyPr/>
                    <a:lstStyle/>
                    <a:p>
                      <a:pPr>
                        <a:lnSpc>
                          <a:spcPct val="107000"/>
                        </a:lnSpc>
                        <a:spcAft>
                          <a:spcPts val="800"/>
                        </a:spcAft>
                      </a:pPr>
                      <a:r>
                        <a:rPr lang="en-GB" sz="1400" kern="0" dirty="0">
                          <a:effectLst/>
                        </a:rPr>
                        <a:t>Not always representative of your real customer</a:t>
                      </a:r>
                      <a:endParaRPr lang="fr-FR" sz="1400" kern="100" dirty="0">
                        <a:effectLst/>
                        <a:latin typeface="Aptos" panose="020B0004020202020204" pitchFamily="34" charset="0"/>
                        <a:ea typeface="Aptos" panose="020B0004020202020204" pitchFamily="34" charset="0"/>
                        <a:cs typeface="Arial" panose="020B0604020202020204" pitchFamily="34" charset="0"/>
                      </a:endParaRPr>
                    </a:p>
                  </a:txBody>
                  <a:tcPr marL="24821" marR="24821" marT="0" marB="0" anchor="ctr"/>
                </a:tc>
                <a:tc>
                  <a:txBody>
                    <a:bodyPr/>
                    <a:lstStyle/>
                    <a:p>
                      <a:pPr>
                        <a:lnSpc>
                          <a:spcPct val="107000"/>
                        </a:lnSpc>
                        <a:spcAft>
                          <a:spcPts val="800"/>
                        </a:spcAft>
                      </a:pPr>
                      <a:r>
                        <a:rPr lang="en-GB" sz="1400" kern="0" dirty="0">
                          <a:effectLst/>
                        </a:rPr>
                        <a:t>May not be generalized to all customer (segments)</a:t>
                      </a:r>
                      <a:endParaRPr lang="fr-FR" sz="1400" kern="100" dirty="0">
                        <a:effectLst/>
                        <a:latin typeface="Aptos" panose="020B0004020202020204" pitchFamily="34" charset="0"/>
                        <a:ea typeface="Aptos" panose="020B0004020202020204" pitchFamily="34" charset="0"/>
                        <a:cs typeface="Arial" panose="020B0604020202020204" pitchFamily="34" charset="0"/>
                      </a:endParaRPr>
                    </a:p>
                  </a:txBody>
                  <a:tcPr marL="24821" marR="24821" marT="0" marB="0" anchor="ctr"/>
                </a:tc>
                <a:tc>
                  <a:txBody>
                    <a:bodyPr/>
                    <a:lstStyle/>
                    <a:p>
                      <a:pPr>
                        <a:lnSpc>
                          <a:spcPct val="107000"/>
                        </a:lnSpc>
                        <a:spcAft>
                          <a:spcPts val="800"/>
                        </a:spcAft>
                      </a:pPr>
                      <a:r>
                        <a:rPr lang="en-GB" sz="1400" kern="0" dirty="0">
                          <a:effectLst/>
                        </a:rPr>
                        <a:t>Could be hard to apply</a:t>
                      </a:r>
                      <a:endParaRPr lang="fr-FR" sz="1400" kern="100" dirty="0">
                        <a:effectLst/>
                        <a:latin typeface="Aptos" panose="020B0004020202020204" pitchFamily="34" charset="0"/>
                        <a:ea typeface="Aptos" panose="020B0004020202020204" pitchFamily="34" charset="0"/>
                        <a:cs typeface="Arial" panose="020B0604020202020204" pitchFamily="34" charset="0"/>
                      </a:endParaRPr>
                    </a:p>
                  </a:txBody>
                  <a:tcPr marL="24821" marR="24821" marT="0" marB="0" anchor="ctr"/>
                </a:tc>
                <a:extLst>
                  <a:ext uri="{0D108BD9-81ED-4DB2-BD59-A6C34878D82A}">
                    <a16:rowId xmlns:a16="http://schemas.microsoft.com/office/drawing/2014/main" val="3219140447"/>
                  </a:ext>
                </a:extLst>
              </a:tr>
            </a:tbl>
          </a:graphicData>
        </a:graphic>
      </p:graphicFrame>
    </p:spTree>
    <p:extLst>
      <p:ext uri="{BB962C8B-B14F-4D97-AF65-F5344CB8AC3E}">
        <p14:creationId xmlns:p14="http://schemas.microsoft.com/office/powerpoint/2010/main" val="2190327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dirty="0"/>
              <a:t>Interviewing your target customer groups</a:t>
            </a:r>
          </a:p>
        </p:txBody>
      </p:sp>
      <p:sp>
        <p:nvSpPr>
          <p:cNvPr id="6" name="TextBox 5">
            <a:extLst>
              <a:ext uri="{FF2B5EF4-FFF2-40B4-BE49-F238E27FC236}">
                <a16:creationId xmlns:a16="http://schemas.microsoft.com/office/drawing/2014/main" id="{FF306471-0912-87B0-3D11-B341C17E32FF}"/>
              </a:ext>
            </a:extLst>
          </p:cNvPr>
          <p:cNvSpPr txBox="1"/>
          <p:nvPr/>
        </p:nvSpPr>
        <p:spPr>
          <a:xfrm>
            <a:off x="391426" y="1723912"/>
            <a:ext cx="11521439" cy="3477875"/>
          </a:xfrm>
          <a:prstGeom prst="rect">
            <a:avLst/>
          </a:prstGeom>
          <a:noFill/>
        </p:spPr>
        <p:txBody>
          <a:bodyPr wrap="square" rtlCol="0">
            <a:spAutoFit/>
          </a:bodyPr>
          <a:lstStyle/>
          <a:p>
            <a:r>
              <a:rPr lang="en-US" sz="2000" dirty="0">
                <a:solidFill>
                  <a:schemeClr val="tx1"/>
                </a:solidFill>
                <a:latin typeface="Calibri" panose="020F0502020204030204" pitchFamily="34" charset="0"/>
                <a:cs typeface="Calibri" panose="020F0502020204030204" pitchFamily="34" charset="0"/>
              </a:rPr>
              <a:t>When conducting interviews with target customer groups in the off-grid solar energy sector, it's essential to tailor your approach to gather deep insights into their needs, </a:t>
            </a:r>
            <a:r>
              <a:rPr lang="en-US" sz="2000" dirty="0" err="1">
                <a:solidFill>
                  <a:schemeClr val="tx1"/>
                </a:solidFill>
                <a:latin typeface="Calibri" panose="020F0502020204030204" pitchFamily="34" charset="0"/>
                <a:cs typeface="Calibri" panose="020F0502020204030204" pitchFamily="34" charset="0"/>
              </a:rPr>
              <a:t>behaviours</a:t>
            </a:r>
            <a:r>
              <a:rPr lang="en-US" sz="2000" dirty="0">
                <a:solidFill>
                  <a:schemeClr val="tx1"/>
                </a:solidFill>
                <a:latin typeface="Calibri" panose="020F0502020204030204" pitchFamily="34" charset="0"/>
                <a:cs typeface="Calibri" panose="020F0502020204030204" pitchFamily="34" charset="0"/>
              </a:rPr>
              <a:t>, and motivations. Interviews provide an invaluable opportunity to uncover the experiences and challenges faced by both consumers (e.g., rural households) and businesses (e.g., solar distributors or local entrepreneurs). In this section we will outline how to approach these interviews :</a:t>
            </a:r>
          </a:p>
          <a:p>
            <a:endParaRPr lang="en-US" sz="1000" dirty="0">
              <a:solidFill>
                <a:schemeClr val="tx1"/>
              </a:solidFill>
              <a:latin typeface="Calibri" panose="020F0502020204030204" pitchFamily="34" charset="0"/>
              <a:cs typeface="Calibri" panose="020F0502020204030204" pitchFamily="34" charset="0"/>
            </a:endParaRPr>
          </a:p>
          <a:p>
            <a:r>
              <a:rPr lang="en-US" sz="2000" b="1" dirty="0">
                <a:solidFill>
                  <a:srgbClr val="C00000"/>
                </a:solidFill>
                <a:latin typeface="Calibri" panose="020F0502020204030204" pitchFamily="34" charset="0"/>
                <a:cs typeface="Calibri" panose="020F0502020204030204" pitchFamily="34" charset="0"/>
              </a:rPr>
              <a:t>1. Preparation and Guidelines</a:t>
            </a:r>
          </a:p>
          <a:p>
            <a:endParaRPr lang="en-US" sz="1000" dirty="0">
              <a:solidFill>
                <a:schemeClr val="tx1"/>
              </a:solidFill>
              <a:latin typeface="Calibri" panose="020F0502020204030204" pitchFamily="34" charset="0"/>
              <a:cs typeface="Calibri" panose="020F0502020204030204" pitchFamily="34" charset="0"/>
            </a:endParaRPr>
          </a:p>
          <a:p>
            <a:r>
              <a:rPr lang="en-US" sz="2000" dirty="0">
                <a:solidFill>
                  <a:schemeClr val="tx1"/>
                </a:solidFill>
                <a:latin typeface="Calibri" panose="020F0502020204030204" pitchFamily="34" charset="0"/>
                <a:cs typeface="Calibri" panose="020F0502020204030204" pitchFamily="34" charset="0"/>
              </a:rPr>
              <a:t>Before conducting interviews, it is important to be well-prepared with open-ended questions that will encourage storytelling rather than yes/no responses. For example, when interviewing rural solar users, ask: "Can you tell me about the last time you needed to charge your phone but had no access to electricity?" This type of question helps you dig deeper into their daily energy struggles and unmet needs.</a:t>
            </a:r>
          </a:p>
        </p:txBody>
      </p:sp>
    </p:spTree>
    <p:extLst>
      <p:ext uri="{BB962C8B-B14F-4D97-AF65-F5344CB8AC3E}">
        <p14:creationId xmlns:p14="http://schemas.microsoft.com/office/powerpoint/2010/main" val="58846442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dirty="0"/>
              <a:t>Interviewing your target customer groups</a:t>
            </a:r>
          </a:p>
        </p:txBody>
      </p:sp>
      <p:sp>
        <p:nvSpPr>
          <p:cNvPr id="6" name="TextBox 5">
            <a:extLst>
              <a:ext uri="{FF2B5EF4-FFF2-40B4-BE49-F238E27FC236}">
                <a16:creationId xmlns:a16="http://schemas.microsoft.com/office/drawing/2014/main" id="{FF306471-0912-87B0-3D11-B341C17E32FF}"/>
              </a:ext>
            </a:extLst>
          </p:cNvPr>
          <p:cNvSpPr txBox="1"/>
          <p:nvPr/>
        </p:nvSpPr>
        <p:spPr>
          <a:xfrm>
            <a:off x="335280" y="1480072"/>
            <a:ext cx="11521439" cy="4555093"/>
          </a:xfrm>
          <a:prstGeom prst="rect">
            <a:avLst/>
          </a:prstGeom>
          <a:noFill/>
        </p:spPr>
        <p:txBody>
          <a:bodyPr wrap="square" rtlCol="0">
            <a:spAutoFit/>
          </a:bodyPr>
          <a:lstStyle/>
          <a:p>
            <a:r>
              <a:rPr lang="en-US" sz="2000" dirty="0">
                <a:solidFill>
                  <a:schemeClr val="tx1"/>
                </a:solidFill>
                <a:latin typeface="Calibri" panose="020F0502020204030204" pitchFamily="34" charset="0"/>
                <a:cs typeface="Calibri" panose="020F0502020204030204" pitchFamily="34" charset="0"/>
              </a:rPr>
              <a:t>We stress the importance of active listening and focusing on the interviewee's responses rather than jumping to assumptions. This is crucial in rural Africa, where social and cultural nuances often shape customer </a:t>
            </a:r>
            <a:r>
              <a:rPr lang="en-US" sz="2000" dirty="0" err="1">
                <a:solidFill>
                  <a:schemeClr val="tx1"/>
                </a:solidFill>
                <a:latin typeface="Calibri" panose="020F0502020204030204" pitchFamily="34" charset="0"/>
                <a:cs typeface="Calibri" panose="020F0502020204030204" pitchFamily="34" charset="0"/>
              </a:rPr>
              <a:t>behaviours</a:t>
            </a:r>
            <a:r>
              <a:rPr lang="en-US" sz="2000" dirty="0">
                <a:solidFill>
                  <a:schemeClr val="tx1"/>
                </a:solidFill>
                <a:latin typeface="Calibri" panose="020F0502020204030204" pitchFamily="34" charset="0"/>
                <a:cs typeface="Calibri" panose="020F0502020204030204" pitchFamily="34" charset="0"/>
              </a:rPr>
              <a:t>. For instance, a rural user might prioritize PAYGO solar systems because of income instability, which may not be apparent without digging into the context of their financial challenges.</a:t>
            </a:r>
          </a:p>
          <a:p>
            <a:endParaRPr lang="en-US" sz="1000" dirty="0">
              <a:solidFill>
                <a:schemeClr val="tx1"/>
              </a:solidFill>
              <a:latin typeface="Calibri" panose="020F0502020204030204" pitchFamily="34" charset="0"/>
              <a:cs typeface="Calibri" panose="020F0502020204030204" pitchFamily="34" charset="0"/>
            </a:endParaRPr>
          </a:p>
          <a:p>
            <a:r>
              <a:rPr lang="en-US" sz="2000" b="1" dirty="0">
                <a:solidFill>
                  <a:srgbClr val="C00000"/>
                </a:solidFill>
                <a:latin typeface="Calibri" panose="020F0502020204030204" pitchFamily="34" charset="0"/>
                <a:cs typeface="Calibri" panose="020F0502020204030204" pitchFamily="34" charset="0"/>
              </a:rPr>
              <a:t>2. Building Rapport and Establishing Trust</a:t>
            </a:r>
          </a:p>
          <a:p>
            <a:endParaRPr lang="en-US" sz="1000" dirty="0">
              <a:solidFill>
                <a:schemeClr val="tx1"/>
              </a:solidFill>
              <a:latin typeface="Calibri" panose="020F0502020204030204" pitchFamily="34" charset="0"/>
              <a:cs typeface="Calibri" panose="020F0502020204030204" pitchFamily="34" charset="0"/>
            </a:endParaRPr>
          </a:p>
          <a:p>
            <a:r>
              <a:rPr lang="en-US" sz="2000" dirty="0">
                <a:solidFill>
                  <a:schemeClr val="tx1"/>
                </a:solidFill>
                <a:latin typeface="Calibri" panose="020F0502020204030204" pitchFamily="34" charset="0"/>
                <a:cs typeface="Calibri" panose="020F0502020204030204" pitchFamily="34" charset="0"/>
              </a:rPr>
              <a:t>It's essential to start the conversation by building rapport and making the interviewee comfortable. In the off-grid solar energy sector, rural users may not be familiar with formal interviews. Begin with simple questions about their day-to-day life, such as: "Can you walk me through a typical day in your household?" This eases them into the conversation and creates a natural flow that leads to more specific questions about energy needs.</a:t>
            </a:r>
          </a:p>
          <a:p>
            <a:endParaRPr lang="en-US" sz="1000" dirty="0">
              <a:solidFill>
                <a:schemeClr val="tx1"/>
              </a:solidFill>
              <a:latin typeface="Calibri" panose="020F0502020204030204" pitchFamily="34" charset="0"/>
              <a:cs typeface="Calibri" panose="020F0502020204030204" pitchFamily="34" charset="0"/>
            </a:endParaRPr>
          </a:p>
          <a:p>
            <a:r>
              <a:rPr lang="en-US" sz="2000" dirty="0">
                <a:solidFill>
                  <a:schemeClr val="tx1"/>
                </a:solidFill>
                <a:latin typeface="Calibri" panose="020F0502020204030204" pitchFamily="34" charset="0"/>
                <a:cs typeface="Calibri" panose="020F0502020204030204" pitchFamily="34" charset="0"/>
              </a:rPr>
              <a:t>For example, in Uganda, where some families may rely on kerosene lamps, you can ask: "Tell me about the last time your family used kerosene. What challenges did you face?" This allows the respondent to share stories that reveal pain points solar solutions could address​.</a:t>
            </a:r>
          </a:p>
        </p:txBody>
      </p:sp>
    </p:spTree>
    <p:extLst>
      <p:ext uri="{BB962C8B-B14F-4D97-AF65-F5344CB8AC3E}">
        <p14:creationId xmlns:p14="http://schemas.microsoft.com/office/powerpoint/2010/main" val="227479514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dirty="0"/>
              <a:t>Interviewing your target customer groups</a:t>
            </a:r>
          </a:p>
        </p:txBody>
      </p:sp>
      <p:sp>
        <p:nvSpPr>
          <p:cNvPr id="6" name="TextBox 5">
            <a:extLst>
              <a:ext uri="{FF2B5EF4-FFF2-40B4-BE49-F238E27FC236}">
                <a16:creationId xmlns:a16="http://schemas.microsoft.com/office/drawing/2014/main" id="{FF306471-0912-87B0-3D11-B341C17E32FF}"/>
              </a:ext>
            </a:extLst>
          </p:cNvPr>
          <p:cNvSpPr txBox="1"/>
          <p:nvPr/>
        </p:nvSpPr>
        <p:spPr>
          <a:xfrm>
            <a:off x="315413" y="1387337"/>
            <a:ext cx="10718534" cy="5016758"/>
          </a:xfrm>
          <a:prstGeom prst="rect">
            <a:avLst/>
          </a:prstGeom>
          <a:noFill/>
        </p:spPr>
        <p:txBody>
          <a:bodyPr wrap="square" rtlCol="0">
            <a:spAutoFit/>
          </a:bodyPr>
          <a:lstStyle/>
          <a:p>
            <a:r>
              <a:rPr lang="en-US" sz="2000" b="1" dirty="0">
                <a:solidFill>
                  <a:srgbClr val="C00000"/>
                </a:solidFill>
                <a:latin typeface="Calibri" panose="020F0502020204030204" pitchFamily="34" charset="0"/>
                <a:cs typeface="Calibri" panose="020F0502020204030204" pitchFamily="34" charset="0"/>
              </a:rPr>
              <a:t>3. Asking Open-ended Questions and Evoking Stories</a:t>
            </a:r>
          </a:p>
          <a:p>
            <a:endParaRPr lang="en-US" sz="1000" dirty="0">
              <a:solidFill>
                <a:schemeClr val="tx1"/>
              </a:solidFill>
              <a:latin typeface="Calibri" panose="020F0502020204030204" pitchFamily="34" charset="0"/>
              <a:cs typeface="Calibri" panose="020F0502020204030204" pitchFamily="34" charset="0"/>
            </a:endParaRPr>
          </a:p>
          <a:p>
            <a:r>
              <a:rPr lang="en-US" sz="2000" dirty="0">
                <a:solidFill>
                  <a:schemeClr val="tx1"/>
                </a:solidFill>
                <a:latin typeface="Calibri" panose="020F0502020204030204" pitchFamily="34" charset="0"/>
                <a:cs typeface="Calibri" panose="020F0502020204030204" pitchFamily="34" charset="0"/>
              </a:rPr>
              <a:t>We also  suggests focusing on open-ended questions that evoke storytelling. For rural households using off-grid solar, you might ask: "Can you tell me about the first time you purchased a solar lamp? What made you decide to buy it?" This question can reveal not just the buying decision but also any barriers they faced, such as upfront costs or difficulties with maintenance.</a:t>
            </a:r>
          </a:p>
          <a:p>
            <a:endParaRPr lang="en-US" sz="1000" dirty="0">
              <a:solidFill>
                <a:schemeClr val="tx1"/>
              </a:solidFill>
              <a:latin typeface="Calibri" panose="020F0502020204030204" pitchFamily="34" charset="0"/>
              <a:cs typeface="Calibri" panose="020F0502020204030204" pitchFamily="34" charset="0"/>
            </a:endParaRPr>
          </a:p>
          <a:p>
            <a:r>
              <a:rPr lang="en-US" sz="2000" dirty="0">
                <a:solidFill>
                  <a:schemeClr val="tx1"/>
                </a:solidFill>
                <a:latin typeface="Calibri" panose="020F0502020204030204" pitchFamily="34" charset="0"/>
                <a:cs typeface="Calibri" panose="020F0502020204030204" pitchFamily="34" charset="0"/>
              </a:rPr>
              <a:t>In a B2B context, interviewing solar distributors or businesses, you could ask: "What are some of the biggest challenges your company faces when delivering solar products to remote areas?" This helps uncover logistical and operational issues that could shape product or service improvements.</a:t>
            </a:r>
          </a:p>
          <a:p>
            <a:endParaRPr lang="en-US" sz="1000" dirty="0">
              <a:solidFill>
                <a:schemeClr val="tx1"/>
              </a:solidFill>
              <a:latin typeface="Calibri" panose="020F0502020204030204" pitchFamily="34" charset="0"/>
              <a:cs typeface="Calibri" panose="020F0502020204030204" pitchFamily="34" charset="0"/>
            </a:endParaRPr>
          </a:p>
          <a:p>
            <a:r>
              <a:rPr lang="en-US" sz="2000" b="1" dirty="0">
                <a:solidFill>
                  <a:srgbClr val="C00000"/>
                </a:solidFill>
                <a:latin typeface="Calibri" panose="020F0502020204030204" pitchFamily="34" charset="0"/>
                <a:cs typeface="Calibri" panose="020F0502020204030204" pitchFamily="34" charset="0"/>
              </a:rPr>
              <a:t>4. Digging Deeper with Follow-up Questions</a:t>
            </a:r>
          </a:p>
          <a:p>
            <a:endParaRPr lang="en-US" sz="1000" dirty="0">
              <a:solidFill>
                <a:schemeClr val="tx1"/>
              </a:solidFill>
              <a:latin typeface="Calibri" panose="020F0502020204030204" pitchFamily="34" charset="0"/>
              <a:cs typeface="Calibri" panose="020F0502020204030204" pitchFamily="34" charset="0"/>
            </a:endParaRPr>
          </a:p>
          <a:p>
            <a:r>
              <a:rPr lang="en-US" sz="2000" dirty="0">
                <a:solidFill>
                  <a:schemeClr val="tx1"/>
                </a:solidFill>
                <a:latin typeface="Calibri" panose="020F0502020204030204" pitchFamily="34" charset="0"/>
                <a:cs typeface="Calibri" panose="020F0502020204030204" pitchFamily="34" charset="0"/>
              </a:rPr>
              <a:t>As the interview progresses, use follow-up questions to dig deeper into customer </a:t>
            </a:r>
            <a:r>
              <a:rPr lang="en-US" sz="2000" dirty="0" err="1">
                <a:solidFill>
                  <a:schemeClr val="tx1"/>
                </a:solidFill>
                <a:latin typeface="Calibri" panose="020F0502020204030204" pitchFamily="34" charset="0"/>
                <a:cs typeface="Calibri" panose="020F0502020204030204" pitchFamily="34" charset="0"/>
              </a:rPr>
              <a:t>behaviour</a:t>
            </a:r>
            <a:r>
              <a:rPr lang="en-US" sz="2000" dirty="0">
                <a:solidFill>
                  <a:schemeClr val="tx1"/>
                </a:solidFill>
                <a:latin typeface="Calibri" panose="020F0502020204030204" pitchFamily="34" charset="0"/>
                <a:cs typeface="Calibri" panose="020F0502020204030204" pitchFamily="34" charset="0"/>
              </a:rPr>
              <a:t>. We strongly recommends using the "5 Whys" technique. For example, if a rural household explains they prefer PAYGO systems, ask: "Why is PAYGO important to you?" Follow up by asking "Why?" until you uncover the root motivation—perhaps irregular income streams make upfront payments unaffordable.</a:t>
            </a:r>
          </a:p>
        </p:txBody>
      </p:sp>
    </p:spTree>
    <p:extLst>
      <p:ext uri="{BB962C8B-B14F-4D97-AF65-F5344CB8AC3E}">
        <p14:creationId xmlns:p14="http://schemas.microsoft.com/office/powerpoint/2010/main" val="3829277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dirty="0"/>
              <a:t>Interviewing your target customer groups</a:t>
            </a:r>
          </a:p>
        </p:txBody>
      </p:sp>
      <p:sp>
        <p:nvSpPr>
          <p:cNvPr id="6" name="TextBox 5">
            <a:extLst>
              <a:ext uri="{FF2B5EF4-FFF2-40B4-BE49-F238E27FC236}">
                <a16:creationId xmlns:a16="http://schemas.microsoft.com/office/drawing/2014/main" id="{FF306471-0912-87B0-3D11-B341C17E32FF}"/>
              </a:ext>
            </a:extLst>
          </p:cNvPr>
          <p:cNvSpPr txBox="1"/>
          <p:nvPr/>
        </p:nvSpPr>
        <p:spPr>
          <a:xfrm>
            <a:off x="335280" y="1571512"/>
            <a:ext cx="11521439" cy="3477875"/>
          </a:xfrm>
          <a:prstGeom prst="rect">
            <a:avLst/>
          </a:prstGeom>
          <a:noFill/>
        </p:spPr>
        <p:txBody>
          <a:bodyPr wrap="square" rtlCol="0">
            <a:spAutoFit/>
          </a:bodyPr>
          <a:lstStyle/>
          <a:p>
            <a:r>
              <a:rPr lang="en-US" sz="2000" dirty="0">
                <a:solidFill>
                  <a:schemeClr val="tx1"/>
                </a:solidFill>
                <a:latin typeface="Calibri" panose="020F0502020204030204" pitchFamily="34" charset="0"/>
                <a:cs typeface="Calibri" panose="020F0502020204030204" pitchFamily="34" charset="0"/>
              </a:rPr>
              <a:t>For a B2B interview with a solar distributor, you could ask: "Why do you believe customer education is a barrier in expanding solar adoption?" Delve deeper into how this affects their sales and marketing strategies.</a:t>
            </a:r>
          </a:p>
          <a:p>
            <a:endParaRPr lang="en-US" sz="1000" dirty="0">
              <a:solidFill>
                <a:schemeClr val="tx1"/>
              </a:solidFill>
              <a:latin typeface="Calibri" panose="020F0502020204030204" pitchFamily="34" charset="0"/>
              <a:cs typeface="Calibri" panose="020F0502020204030204" pitchFamily="34" charset="0"/>
            </a:endParaRPr>
          </a:p>
          <a:p>
            <a:r>
              <a:rPr lang="en-US" sz="2000" b="1" dirty="0">
                <a:solidFill>
                  <a:srgbClr val="C00000"/>
                </a:solidFill>
                <a:latin typeface="Calibri" panose="020F0502020204030204" pitchFamily="34" charset="0"/>
                <a:cs typeface="Calibri" panose="020F0502020204030204" pitchFamily="34" charset="0"/>
              </a:rPr>
              <a:t>5. Identifying Tensions, Contradictions, and Surprises</a:t>
            </a:r>
          </a:p>
          <a:p>
            <a:endParaRPr lang="en-US" sz="1000" dirty="0">
              <a:solidFill>
                <a:schemeClr val="tx1"/>
              </a:solidFill>
              <a:latin typeface="Calibri" panose="020F0502020204030204" pitchFamily="34" charset="0"/>
              <a:cs typeface="Calibri" panose="020F0502020204030204" pitchFamily="34" charset="0"/>
            </a:endParaRPr>
          </a:p>
          <a:p>
            <a:r>
              <a:rPr lang="en-US" sz="2000" dirty="0">
                <a:solidFill>
                  <a:schemeClr val="tx1"/>
                </a:solidFill>
                <a:latin typeface="Calibri" panose="020F0502020204030204" pitchFamily="34" charset="0"/>
                <a:cs typeface="Calibri" panose="020F0502020204030204" pitchFamily="34" charset="0"/>
              </a:rPr>
              <a:t>Pay attention to tensions and contradictions in the responses. For instance, a rural household might say they prefer using kerosene lamps despite acknowledging that solar systems are cheaper in the long run. This could reveal underlying concerns, such as distrust of new technology or fear of maintenance costs.</a:t>
            </a:r>
          </a:p>
          <a:p>
            <a:endParaRPr lang="en-US" sz="1000" dirty="0">
              <a:solidFill>
                <a:schemeClr val="tx1"/>
              </a:solidFill>
              <a:latin typeface="Calibri" panose="020F0502020204030204" pitchFamily="34" charset="0"/>
              <a:cs typeface="Calibri" panose="020F0502020204030204" pitchFamily="34" charset="0"/>
            </a:endParaRPr>
          </a:p>
          <a:p>
            <a:r>
              <a:rPr lang="en-US" sz="2000" dirty="0">
                <a:solidFill>
                  <a:schemeClr val="tx1"/>
                </a:solidFill>
                <a:latin typeface="Calibri" panose="020F0502020204030204" pitchFamily="34" charset="0"/>
                <a:cs typeface="Calibri" panose="020F0502020204030204" pitchFamily="34" charset="0"/>
              </a:rPr>
              <a:t>For businesses, a distributor may state that they are committed to expanding solar access but then express frustration over the slow uptake in certain regions. These contradictions can point to deeper systemic or market challenges, such as the lack of consumer awareness or financing options.</a:t>
            </a:r>
          </a:p>
          <a:p>
            <a:endParaRPr lang="en-US" sz="1000" dirty="0">
              <a:solidFill>
                <a:schemeClr val="tx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64564543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dirty="0"/>
              <a:t>Interviewing your target customer groups</a:t>
            </a:r>
          </a:p>
        </p:txBody>
      </p:sp>
      <p:sp>
        <p:nvSpPr>
          <p:cNvPr id="6" name="TextBox 5">
            <a:extLst>
              <a:ext uri="{FF2B5EF4-FFF2-40B4-BE49-F238E27FC236}">
                <a16:creationId xmlns:a16="http://schemas.microsoft.com/office/drawing/2014/main" id="{FF306471-0912-87B0-3D11-B341C17E32FF}"/>
              </a:ext>
            </a:extLst>
          </p:cNvPr>
          <p:cNvSpPr txBox="1"/>
          <p:nvPr/>
        </p:nvSpPr>
        <p:spPr>
          <a:xfrm>
            <a:off x="391426" y="1723912"/>
            <a:ext cx="11521439" cy="2862322"/>
          </a:xfrm>
          <a:prstGeom prst="rect">
            <a:avLst/>
          </a:prstGeom>
          <a:noFill/>
        </p:spPr>
        <p:txBody>
          <a:bodyPr wrap="square" rtlCol="0">
            <a:spAutoFit/>
          </a:bodyPr>
          <a:lstStyle/>
          <a:p>
            <a:r>
              <a:rPr lang="en-US" sz="2000" b="1" dirty="0">
                <a:solidFill>
                  <a:srgbClr val="C00000"/>
                </a:solidFill>
                <a:latin typeface="Calibri" panose="020F0502020204030204" pitchFamily="34" charset="0"/>
                <a:cs typeface="Calibri" panose="020F0502020204030204" pitchFamily="34" charset="0"/>
              </a:rPr>
              <a:t>6. Ending the Interview and Documenting Learnings</a:t>
            </a:r>
          </a:p>
          <a:p>
            <a:endParaRPr lang="en-US" sz="1000" dirty="0">
              <a:solidFill>
                <a:schemeClr val="tx1"/>
              </a:solidFill>
              <a:latin typeface="Calibri" panose="020F0502020204030204" pitchFamily="34" charset="0"/>
              <a:cs typeface="Calibri" panose="020F0502020204030204" pitchFamily="34" charset="0"/>
            </a:endParaRPr>
          </a:p>
          <a:p>
            <a:r>
              <a:rPr lang="en-US" sz="2000" dirty="0">
                <a:solidFill>
                  <a:schemeClr val="tx1"/>
                </a:solidFill>
                <a:latin typeface="Calibri" panose="020F0502020204030204" pitchFamily="34" charset="0"/>
                <a:cs typeface="Calibri" panose="020F0502020204030204" pitchFamily="34" charset="0"/>
              </a:rPr>
              <a:t>Always end interviews on a positive note by thanking the participant and ensuring them that their input will help shape future solutions. For instance, you could say: "Thank you for sharing your experiences. Your insights will help us design better solar solutions that meet the needs of families like yours."</a:t>
            </a:r>
          </a:p>
          <a:p>
            <a:endParaRPr lang="en-US" sz="1000" dirty="0">
              <a:solidFill>
                <a:schemeClr val="tx1"/>
              </a:solidFill>
              <a:latin typeface="Calibri" panose="020F0502020204030204" pitchFamily="34" charset="0"/>
              <a:cs typeface="Calibri" panose="020F0502020204030204" pitchFamily="34" charset="0"/>
            </a:endParaRPr>
          </a:p>
          <a:p>
            <a:r>
              <a:rPr lang="en-US" sz="2000" dirty="0">
                <a:solidFill>
                  <a:schemeClr val="tx1"/>
                </a:solidFill>
                <a:latin typeface="Calibri" panose="020F0502020204030204" pitchFamily="34" charset="0"/>
                <a:cs typeface="Calibri" panose="020F0502020204030204" pitchFamily="34" charset="0"/>
              </a:rPr>
              <a:t>After the interview, take time to document key learnings. For example, you might note that rural users expressed a strong preference for systems with long warranties, revealing a concern over product reliability. These learnings will help shape product development, marketing strategies, and customer support systems in the off-grid solar sector.</a:t>
            </a:r>
          </a:p>
        </p:txBody>
      </p:sp>
    </p:spTree>
    <p:extLst>
      <p:ext uri="{BB962C8B-B14F-4D97-AF65-F5344CB8AC3E}">
        <p14:creationId xmlns:p14="http://schemas.microsoft.com/office/powerpoint/2010/main" val="1595835252"/>
      </p:ext>
    </p:extLst>
  </p:cSld>
  <p:clrMapOvr>
    <a:masterClrMapping/>
  </p:clrMapOvr>
</p:sld>
</file>

<file path=ppt/theme/theme1.xml><?xml version="1.0" encoding="utf-8"?>
<a:theme xmlns:a="http://schemas.openxmlformats.org/drawingml/2006/main" name="Thème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3CCA731761BF654EB79EA877B5A2DDC8" ma:contentTypeVersion="20" ma:contentTypeDescription="Create a new document." ma:contentTypeScope="" ma:versionID="adda0a3891e4b035e5833099678563c5">
  <xsd:schema xmlns:xsd="http://www.w3.org/2001/XMLSchema" xmlns:xs="http://www.w3.org/2001/XMLSchema" xmlns:p="http://schemas.microsoft.com/office/2006/metadata/properties" xmlns:ns2="0a663368-1561-4a8b-bd80-4f655cceb5cd" xmlns:ns3="2a56bc72-e832-426a-b1e3-32c4417a925f" targetNamespace="http://schemas.microsoft.com/office/2006/metadata/properties" ma:root="true" ma:fieldsID="b74e7cae46124deac94fc4ce2ae31c6d" ns2:_="" ns3:_="">
    <xsd:import namespace="0a663368-1561-4a8b-bd80-4f655cceb5cd"/>
    <xsd:import namespace="2a56bc72-e832-426a-b1e3-32c4417a925f"/>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DateTaken" minOccurs="0"/>
                <xsd:element ref="ns2:MediaServiceOCR" minOccurs="0"/>
                <xsd:element ref="ns3:SharedWithUsers" minOccurs="0"/>
                <xsd:element ref="ns3:SharedWithDetails" minOccurs="0"/>
                <xsd:element ref="ns2:MediaServiceLocation" minOccurs="0"/>
                <xsd:element ref="ns2:MediaLengthInSeconds" minOccurs="0"/>
                <xsd:element ref="ns3:TaxCatchAll" minOccurs="0"/>
                <xsd:element ref="ns2:lcf76f155ced4ddcb4097134ff3c332f"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a663368-1561-4a8b-bd80-4f655cceb5c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74089507-e1de-4aab-946f-150ccb85703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a56bc72-e832-426a-b1e3-32c4417a925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ea9e9d19-9fb7-461c-9445-8e0dc63d6cea}" ma:internalName="TaxCatchAll" ma:showField="CatchAllData" ma:web="2a56bc72-e832-426a-b1e3-32c4417a925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0a663368-1561-4a8b-bd80-4f655cceb5cd">
      <Terms xmlns="http://schemas.microsoft.com/office/infopath/2007/PartnerControls"/>
    </lcf76f155ced4ddcb4097134ff3c332f>
    <TaxCatchAll xmlns="2a56bc72-e832-426a-b1e3-32c4417a925f" xsi:nil="true"/>
  </documentManagement>
</p:properties>
</file>

<file path=customXml/itemProps1.xml><?xml version="1.0" encoding="utf-8"?>
<ds:datastoreItem xmlns:ds="http://schemas.openxmlformats.org/officeDocument/2006/customXml" ds:itemID="{4A9D73A6-7440-4769-B614-4CBECFB30D3A}">
  <ds:schemaRefs>
    <ds:schemaRef ds:uri="http://schemas.microsoft.com/sharepoint/v3/contenttype/forms"/>
  </ds:schemaRefs>
</ds:datastoreItem>
</file>

<file path=customXml/itemProps2.xml><?xml version="1.0" encoding="utf-8"?>
<ds:datastoreItem xmlns:ds="http://schemas.openxmlformats.org/officeDocument/2006/customXml" ds:itemID="{84799D4E-790A-40D1-8E8A-CE7E6C9978A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a663368-1561-4a8b-bd80-4f655cceb5cd"/>
    <ds:schemaRef ds:uri="2a56bc72-e832-426a-b1e3-32c4417a92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857805F-2A6C-43CC-AEFA-746D1D5B4EDE}">
  <ds:schemaRefs>
    <ds:schemaRef ds:uri="5d44ae6a-e145-4c9d-94e7-ddf9cc58067e"/>
    <ds:schemaRef ds:uri="http://schemas.openxmlformats.org/package/2006/metadata/core-properties"/>
    <ds:schemaRef ds:uri="e67e9a88-35e1-4b39-8da9-a609eb308282"/>
    <ds:schemaRef ds:uri="http://purl.org/dc/elements/1.1/"/>
    <ds:schemaRef ds:uri="http://schemas.microsoft.com/office/2006/documentManagement/types"/>
    <ds:schemaRef ds:uri="http://schemas.microsoft.com/office/2006/metadata/properties"/>
    <ds:schemaRef ds:uri="http://www.w3.org/XML/1998/namespace"/>
    <ds:schemaRef ds:uri="http://schemas.microsoft.com/office/infopath/2007/PartnerControls"/>
    <ds:schemaRef ds:uri="http://purl.org/dc/dcmitype/"/>
    <ds:schemaRef ds:uri="http://purl.org/dc/terms/"/>
    <ds:schemaRef ds:uri="0a663368-1561-4a8b-bd80-4f655cceb5cd"/>
    <ds:schemaRef ds:uri="2a56bc72-e832-426a-b1e3-32c4417a925f"/>
  </ds:schemaRefs>
</ds:datastoreItem>
</file>

<file path=docProps/app.xml><?xml version="1.0" encoding="utf-8"?>
<Properties xmlns="http://schemas.openxmlformats.org/officeDocument/2006/extended-properties" xmlns:vt="http://schemas.openxmlformats.org/officeDocument/2006/docPropsVTypes">
  <TotalTime>35405</TotalTime>
  <Words>4382</Words>
  <Application>Microsoft Macintosh PowerPoint</Application>
  <PresentationFormat>Widescreen</PresentationFormat>
  <Paragraphs>348</Paragraphs>
  <Slides>30</Slides>
  <Notes>29</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30</vt:i4>
      </vt:variant>
    </vt:vector>
  </HeadingPairs>
  <TitlesOfParts>
    <vt:vector size="40" baseType="lpstr">
      <vt:lpstr>Trebuchet MS</vt:lpstr>
      <vt:lpstr>Calibri</vt:lpstr>
      <vt:lpstr>Courier New</vt:lpstr>
      <vt:lpstr>Verdana</vt:lpstr>
      <vt:lpstr>Aptos</vt:lpstr>
      <vt:lpstr>Arial</vt:lpstr>
      <vt:lpstr>Times New Roman</vt:lpstr>
      <vt:lpstr>Rubik</vt:lpstr>
      <vt:lpstr>plusjakartasans</vt:lpstr>
      <vt:lpstr>Thème Office</vt:lpstr>
      <vt:lpstr>PowerPoint Presentation</vt:lpstr>
      <vt:lpstr>Lesson 4 Learning Outcomes :</vt:lpstr>
      <vt:lpstr>Definition of a Customer Segment</vt:lpstr>
      <vt:lpstr>Customer Segmentation is crucial for the following six reasons:</vt:lpstr>
      <vt:lpstr>Customer Segmentation is crucial for the following six reasons:</vt:lpstr>
      <vt:lpstr>Customer Segmentation is crucial for the following six reasons:</vt:lpstr>
      <vt:lpstr>Customer groups represent separate segments if:</vt:lpstr>
      <vt:lpstr>solar PV off-grid Customer Segments</vt:lpstr>
      <vt:lpstr>Customer Segment</vt:lpstr>
      <vt:lpstr>Segmentation Criteria</vt:lpstr>
      <vt:lpstr>Segmentation Criteria: demographic, geographic, psychographic, and behavioral</vt:lpstr>
      <vt:lpstr>Segmentation Criteria:  demographic, geographic, psychographic, and behavioral</vt:lpstr>
      <vt:lpstr>Segmentation Criteria 1. Demographic Segmentation</vt:lpstr>
      <vt:lpstr>Segmentation Criteria 2. Geographic Segmentation</vt:lpstr>
      <vt:lpstr>Segmentation Criteria 2. Geographic Segmentation</vt:lpstr>
      <vt:lpstr>Segmentation Criteria 3. Psychographic  Segmentation</vt:lpstr>
      <vt:lpstr>Segmentation Criteria 4. Behavioral Segmentation</vt:lpstr>
      <vt:lpstr>Segmentation Criteria 4. Behavioral Segmentation</vt:lpstr>
      <vt:lpstr>Customer Personas</vt:lpstr>
      <vt:lpstr>Customer Personas | Example 1</vt:lpstr>
      <vt:lpstr>Customer Personas | Example 1 continued</vt:lpstr>
      <vt:lpstr>Customer Personas | Example 2</vt:lpstr>
      <vt:lpstr>Customer Personas | Example 2 continued</vt:lpstr>
      <vt:lpstr>Customer Personas | Example 2 continued</vt:lpstr>
      <vt:lpstr>Techniques to gain Customer Insights</vt:lpstr>
      <vt:lpstr>Interviewing your target customer groups</vt:lpstr>
      <vt:lpstr>Interviewing your target customer groups</vt:lpstr>
      <vt:lpstr>Interviewing your target customer groups</vt:lpstr>
      <vt:lpstr>Interviewing your target customer groups</vt:lpstr>
      <vt:lpstr>Interviewing your target customer groups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Carine VALETTE</dc:creator>
  <cp:lastModifiedBy>Leslie Ashburner</cp:lastModifiedBy>
  <cp:revision>36</cp:revision>
  <dcterms:created xsi:type="dcterms:W3CDTF">2021-01-28T08:37:55Z</dcterms:created>
  <dcterms:modified xsi:type="dcterms:W3CDTF">2025-02-03T10:38:29Z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0x0101003CCA731761BF654EB79EA877B5A2DDC8</vt:lpwstr>
  </property>
  <property fmtid="{D5CDD505-2E9C-101B-9397-08002B2CF9AE}" pid="3" name="MediaServiceImageTags">
    <vt:lpwstr/>
  </property>
</Properties>
</file>