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80" r:id="rId6"/>
    <p:sldId id="265" r:id="rId7"/>
    <p:sldId id="260" r:id="rId8"/>
    <p:sldId id="266" r:id="rId9"/>
    <p:sldId id="267" r:id="rId10"/>
    <p:sldId id="268" r:id="rId11"/>
    <p:sldId id="270" r:id="rId12"/>
    <p:sldId id="269" r:id="rId13"/>
    <p:sldId id="271" r:id="rId14"/>
    <p:sldId id="272" r:id="rId15"/>
    <p:sldId id="27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C2F673-A204-AF49-02F3-EDFB2A2A0FD3}" v="11" dt="2024-09-24T08:56:28.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3051" autoAdjust="0"/>
  </p:normalViewPr>
  <p:slideViewPr>
    <p:cSldViewPr snapToGrid="0">
      <p:cViewPr varScale="1">
        <p:scale>
          <a:sx n="74" d="100"/>
          <a:sy n="74" d="100"/>
        </p:scale>
        <p:origin x="128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81C2F673-A204-AF49-02F3-EDFB2A2A0FD3}"/>
    <pc:docChg chg="modSld">
      <pc:chgData name="Leslie Ashburner" userId="S::t0047643_wf.uct.ac.za#ext#@lgi-consulting.com::8fa168fa-bb7a-460e-95bd-faa1475d6c09" providerId="AD" clId="Web-{81C2F673-A204-AF49-02F3-EDFB2A2A0FD3}" dt="2024-09-24T08:56:28.132" v="10" actId="1076"/>
      <pc:docMkLst>
        <pc:docMk/>
      </pc:docMkLst>
      <pc:sldChg chg="addSp delSp modSp">
        <pc:chgData name="Leslie Ashburner" userId="S::t0047643_wf.uct.ac.za#ext#@lgi-consulting.com::8fa168fa-bb7a-460e-95bd-faa1475d6c09" providerId="AD" clId="Web-{81C2F673-A204-AF49-02F3-EDFB2A2A0FD3}" dt="2024-09-24T08:56:28.132" v="10" actId="1076"/>
        <pc:sldMkLst>
          <pc:docMk/>
          <pc:sldMk cId="454072129" sldId="256"/>
        </pc:sldMkLst>
        <pc:picChg chg="del">
          <ac:chgData name="Leslie Ashburner" userId="S::t0047643_wf.uct.ac.za#ext#@lgi-consulting.com::8fa168fa-bb7a-460e-95bd-faa1475d6c09" providerId="AD" clId="Web-{81C2F673-A204-AF49-02F3-EDFB2A2A0FD3}" dt="2024-09-24T08:55:22.225" v="0"/>
          <ac:picMkLst>
            <pc:docMk/>
            <pc:sldMk cId="454072129" sldId="256"/>
            <ac:picMk id="4" creationId="{8896AC32-08D6-94A0-BAF0-DCD763D28535}"/>
          </ac:picMkLst>
        </pc:picChg>
        <pc:picChg chg="mod">
          <ac:chgData name="Leslie Ashburner" userId="S::t0047643_wf.uct.ac.za#ext#@lgi-consulting.com::8fa168fa-bb7a-460e-95bd-faa1475d6c09" providerId="AD" clId="Web-{81C2F673-A204-AF49-02F3-EDFB2A2A0FD3}" dt="2024-09-24T08:56:28.132" v="10" actId="1076"/>
          <ac:picMkLst>
            <pc:docMk/>
            <pc:sldMk cId="454072129" sldId="256"/>
            <ac:picMk id="5" creationId="{7C8B6723-2FF3-14AA-ACC7-8247EFA6DC26}"/>
          </ac:picMkLst>
        </pc:picChg>
        <pc:picChg chg="del mod">
          <ac:chgData name="Leslie Ashburner" userId="S::t0047643_wf.uct.ac.za#ext#@lgi-consulting.com::8fa168fa-bb7a-460e-95bd-faa1475d6c09" providerId="AD" clId="Web-{81C2F673-A204-AF49-02F3-EDFB2A2A0FD3}" dt="2024-09-24T08:56:25.397" v="9"/>
          <ac:picMkLst>
            <pc:docMk/>
            <pc:sldMk cId="454072129" sldId="256"/>
            <ac:picMk id="6" creationId="{227C2634-7971-0564-6AC5-AE5DFE0791F0}"/>
          </ac:picMkLst>
        </pc:picChg>
        <pc:picChg chg="add mod">
          <ac:chgData name="Leslie Ashburner" userId="S::t0047643_wf.uct.ac.za#ext#@lgi-consulting.com::8fa168fa-bb7a-460e-95bd-faa1475d6c09" providerId="AD" clId="Web-{81C2F673-A204-AF49-02F3-EDFB2A2A0FD3}" dt="2024-09-24T08:55:29.835" v="2" actId="1076"/>
          <ac:picMkLst>
            <pc:docMk/>
            <pc:sldMk cId="454072129" sldId="256"/>
            <ac:picMk id="7" creationId="{E97F1E78-DB93-BC1B-1AE4-C5940F25BC46}"/>
          </ac:picMkLst>
        </pc:picChg>
      </pc:sldChg>
    </pc:docChg>
  </pc:docChgLst>
  <pc:docChgLst>
    <pc:chgData name="Leslie Ashburner" userId="S::t0047643_wf.uct.ac.za#ext#@lgi-consulting.com::8fa168fa-bb7a-460e-95bd-faa1475d6c09" providerId="AD" clId="Web-{DECE4F1D-6522-3FE4-C504-E13BE956DBB1}"/>
    <pc:docChg chg="addSld delSld modSld sldOrd">
      <pc:chgData name="Leslie Ashburner" userId="S::t0047643_wf.uct.ac.za#ext#@lgi-consulting.com::8fa168fa-bb7a-460e-95bd-faa1475d6c09" providerId="AD" clId="Web-{DECE4F1D-6522-3FE4-C504-E13BE956DBB1}" dt="2024-07-26T11:59:59.810" v="57"/>
      <pc:docMkLst>
        <pc:docMk/>
      </pc:docMkLst>
      <pc:sldChg chg="addSp modSp">
        <pc:chgData name="Leslie Ashburner" userId="S::t0047643_wf.uct.ac.za#ext#@lgi-consulting.com::8fa168fa-bb7a-460e-95bd-faa1475d6c09" providerId="AD" clId="Web-{DECE4F1D-6522-3FE4-C504-E13BE956DBB1}" dt="2024-07-26T11:56:38.273" v="16" actId="1076"/>
        <pc:sldMkLst>
          <pc:docMk/>
          <pc:sldMk cId="454072129" sldId="256"/>
        </pc:sldMkLst>
        <pc:spChg chg="mod">
          <ac:chgData name="Leslie Ashburner" userId="S::t0047643_wf.uct.ac.za#ext#@lgi-consulting.com::8fa168fa-bb7a-460e-95bd-faa1475d6c09" providerId="AD" clId="Web-{DECE4F1D-6522-3FE4-C504-E13BE956DBB1}" dt="2024-07-26T11:56:26.742" v="14" actId="1076"/>
          <ac:spMkLst>
            <pc:docMk/>
            <pc:sldMk cId="454072129" sldId="256"/>
            <ac:spMk id="3" creationId="{FBE6075A-4F1E-412D-8530-A622D0799CD7}"/>
          </ac:spMkLst>
        </pc:spChg>
        <pc:picChg chg="add mod">
          <ac:chgData name="Leslie Ashburner" userId="S::t0047643_wf.uct.ac.za#ext#@lgi-consulting.com::8fa168fa-bb7a-460e-95bd-faa1475d6c09" providerId="AD" clId="Web-{DECE4F1D-6522-3FE4-C504-E13BE956DBB1}" dt="2024-07-26T11:56:38.273" v="16" actId="1076"/>
          <ac:picMkLst>
            <pc:docMk/>
            <pc:sldMk cId="454072129" sldId="256"/>
            <ac:picMk id="4" creationId="{93270ECA-1564-C2CF-10BC-8411226B9191}"/>
          </ac:picMkLst>
        </pc:picChg>
      </pc:sldChg>
      <pc:sldChg chg="del">
        <pc:chgData name="Leslie Ashburner" userId="S::t0047643_wf.uct.ac.za#ext#@lgi-consulting.com::8fa168fa-bb7a-460e-95bd-faa1475d6c09" providerId="AD" clId="Web-{DECE4F1D-6522-3FE4-C504-E13BE956DBB1}" dt="2024-07-26T11:56:42.336" v="17"/>
        <pc:sldMkLst>
          <pc:docMk/>
          <pc:sldMk cId="88915173" sldId="257"/>
        </pc:sldMkLst>
      </pc:sldChg>
      <pc:sldChg chg="del">
        <pc:chgData name="Leslie Ashburner" userId="S::t0047643_wf.uct.ac.za#ext#@lgi-consulting.com::8fa168fa-bb7a-460e-95bd-faa1475d6c09" providerId="AD" clId="Web-{DECE4F1D-6522-3FE4-C504-E13BE956DBB1}" dt="2024-07-26T11:59:59.810" v="57"/>
        <pc:sldMkLst>
          <pc:docMk/>
          <pc:sldMk cId="3862592627" sldId="263"/>
        </pc:sldMkLst>
      </pc:sldChg>
      <pc:sldChg chg="modSp ord">
        <pc:chgData name="Leslie Ashburner" userId="S::t0047643_wf.uct.ac.za#ext#@lgi-consulting.com::8fa168fa-bb7a-460e-95bd-faa1475d6c09" providerId="AD" clId="Web-{DECE4F1D-6522-3FE4-C504-E13BE956DBB1}" dt="2024-07-26T11:59:55.529" v="56" actId="14100"/>
        <pc:sldMkLst>
          <pc:docMk/>
          <pc:sldMk cId="2787752391" sldId="265"/>
        </pc:sldMkLst>
        <pc:spChg chg="mod">
          <ac:chgData name="Leslie Ashburner" userId="S::t0047643_wf.uct.ac.za#ext#@lgi-consulting.com::8fa168fa-bb7a-460e-95bd-faa1475d6c09" providerId="AD" clId="Web-{DECE4F1D-6522-3FE4-C504-E13BE956DBB1}" dt="2024-07-26T11:59:55.529" v="56" actId="14100"/>
          <ac:spMkLst>
            <pc:docMk/>
            <pc:sldMk cId="2787752391" sldId="265"/>
            <ac:spMk id="2" creationId="{AAAC0BBF-DA26-03BC-F526-B027FE2A65BE}"/>
          </ac:spMkLst>
        </pc:spChg>
        <pc:spChg chg="mod">
          <ac:chgData name="Leslie Ashburner" userId="S::t0047643_wf.uct.ac.za#ext#@lgi-consulting.com::8fa168fa-bb7a-460e-95bd-faa1475d6c09" providerId="AD" clId="Web-{DECE4F1D-6522-3FE4-C504-E13BE956DBB1}" dt="2024-07-26T11:57:24.931" v="27" actId="20577"/>
          <ac:spMkLst>
            <pc:docMk/>
            <pc:sldMk cId="2787752391" sldId="265"/>
            <ac:spMk id="3" creationId="{72D73030-159C-48B1-94A9-A7A68895D5FF}"/>
          </ac:spMkLst>
        </pc:spChg>
      </pc:sldChg>
      <pc:sldChg chg="modSp add replId">
        <pc:chgData name="Leslie Ashburner" userId="S::t0047643_wf.uct.ac.za#ext#@lgi-consulting.com::8fa168fa-bb7a-460e-95bd-faa1475d6c09" providerId="AD" clId="Web-{DECE4F1D-6522-3FE4-C504-E13BE956DBB1}" dt="2024-07-26T11:57:00.196" v="25" actId="20577"/>
        <pc:sldMkLst>
          <pc:docMk/>
          <pc:sldMk cId="1172038737" sldId="280"/>
        </pc:sldMkLst>
        <pc:spChg chg="mod">
          <ac:chgData name="Leslie Ashburner" userId="S::t0047643_wf.uct.ac.za#ext#@lgi-consulting.com::8fa168fa-bb7a-460e-95bd-faa1475d6c09" providerId="AD" clId="Web-{DECE4F1D-6522-3FE4-C504-E13BE956DBB1}" dt="2024-07-26T11:57:00.196" v="25" actId="20577"/>
          <ac:spMkLst>
            <pc:docMk/>
            <pc:sldMk cId="1172038737" sldId="280"/>
            <ac:spMk id="3" creationId="{72D73030-159C-48B1-94A9-A7A68895D5FF}"/>
          </ac:spMkLst>
        </pc:spChg>
      </pc:sldChg>
    </pc:docChg>
  </pc:docChgLst>
  <pc:docChgLst>
    <pc:chgData name="Leslie Ashburner" userId="S::t0047643_wf.uct.ac.za#ext#@lgi-consulting.com::8fa168fa-bb7a-460e-95bd-faa1475d6c09" providerId="AD" clId="Web-{47C53549-A0DD-CE5A-95FC-473BDF8CD4C7}"/>
    <pc:docChg chg="modSld">
      <pc:chgData name="Leslie Ashburner" userId="S::t0047643_wf.uct.ac.za#ext#@lgi-consulting.com::8fa168fa-bb7a-460e-95bd-faa1475d6c09" providerId="AD" clId="Web-{47C53549-A0DD-CE5A-95FC-473BDF8CD4C7}" dt="2024-07-26T17:23:16.896" v="35"/>
      <pc:docMkLst>
        <pc:docMk/>
      </pc:docMkLst>
      <pc:sldChg chg="addSp delSp modSp">
        <pc:chgData name="Leslie Ashburner" userId="S::t0047643_wf.uct.ac.za#ext#@lgi-consulting.com::8fa168fa-bb7a-460e-95bd-faa1475d6c09" providerId="AD" clId="Web-{47C53549-A0DD-CE5A-95FC-473BDF8CD4C7}" dt="2024-07-26T17:23:16.896" v="35"/>
        <pc:sldMkLst>
          <pc:docMk/>
          <pc:sldMk cId="454072129" sldId="256"/>
        </pc:sldMkLst>
        <pc:spChg chg="mod">
          <ac:chgData name="Leslie Ashburner" userId="S::t0047643_wf.uct.ac.za#ext#@lgi-consulting.com::8fa168fa-bb7a-460e-95bd-faa1475d6c09" providerId="AD" clId="Web-{47C53549-A0DD-CE5A-95FC-473BDF8CD4C7}" dt="2024-07-26T17:20:13.092" v="13" actId="20577"/>
          <ac:spMkLst>
            <pc:docMk/>
            <pc:sldMk cId="454072129" sldId="256"/>
            <ac:spMk id="3" creationId="{FBE6075A-4F1E-412D-8530-A622D0799CD7}"/>
          </ac:spMkLst>
        </pc:spChg>
        <pc:picChg chg="del">
          <ac:chgData name="Leslie Ashburner" userId="S::t0047643_wf.uct.ac.za#ext#@lgi-consulting.com::8fa168fa-bb7a-460e-95bd-faa1475d6c09" providerId="AD" clId="Web-{47C53549-A0DD-CE5A-95FC-473BDF8CD4C7}" dt="2024-07-26T17:17:44.587" v="0"/>
          <ac:picMkLst>
            <pc:docMk/>
            <pc:sldMk cId="454072129" sldId="256"/>
            <ac:picMk id="4" creationId="{93270ECA-1564-C2CF-10BC-8411226B9191}"/>
          </ac:picMkLst>
        </pc:picChg>
        <pc:picChg chg="add mod">
          <ac:chgData name="Leslie Ashburner" userId="S::t0047643_wf.uct.ac.za#ext#@lgi-consulting.com::8fa168fa-bb7a-460e-95bd-faa1475d6c09" providerId="AD" clId="Web-{47C53549-A0DD-CE5A-95FC-473BDF8CD4C7}" dt="2024-07-26T17:21:22.126" v="17" actId="14100"/>
          <ac:picMkLst>
            <pc:docMk/>
            <pc:sldMk cId="454072129" sldId="256"/>
            <ac:picMk id="5" creationId="{7C8B6723-2FF3-14AA-ACC7-8247EFA6DC26}"/>
          </ac:picMkLst>
        </pc:picChg>
        <pc:picChg chg="add mod">
          <ac:chgData name="Leslie Ashburner" userId="S::t0047643_wf.uct.ac.za#ext#@lgi-consulting.com::8fa168fa-bb7a-460e-95bd-faa1475d6c09" providerId="AD" clId="Web-{47C53549-A0DD-CE5A-95FC-473BDF8CD4C7}" dt="2024-07-26T17:21:37.314" v="21" actId="14100"/>
          <ac:picMkLst>
            <pc:docMk/>
            <pc:sldMk cId="454072129" sldId="256"/>
            <ac:picMk id="6" creationId="{227C2634-7971-0564-6AC5-AE5DFE0791F0}"/>
          </ac:picMkLst>
        </pc:picChg>
        <pc:picChg chg="add del mod">
          <ac:chgData name="Leslie Ashburner" userId="S::t0047643_wf.uct.ac.za#ext#@lgi-consulting.com::8fa168fa-bb7a-460e-95bd-faa1475d6c09" providerId="AD" clId="Web-{47C53549-A0DD-CE5A-95FC-473BDF8CD4C7}" dt="2024-07-26T17:22:10.566" v="27"/>
          <ac:picMkLst>
            <pc:docMk/>
            <pc:sldMk cId="454072129" sldId="256"/>
            <ac:picMk id="7" creationId="{5DDBABB5-BBD9-95F9-DDCB-460D736A038C}"/>
          </ac:picMkLst>
        </pc:picChg>
        <pc:picChg chg="add del mod">
          <ac:chgData name="Leslie Ashburner" userId="S::t0047643_wf.uct.ac.za#ext#@lgi-consulting.com::8fa168fa-bb7a-460e-95bd-faa1475d6c09" providerId="AD" clId="Web-{47C53549-A0DD-CE5A-95FC-473BDF8CD4C7}" dt="2024-07-26T17:22:24.566" v="29"/>
          <ac:picMkLst>
            <pc:docMk/>
            <pc:sldMk cId="454072129" sldId="256"/>
            <ac:picMk id="8" creationId="{AE4B6A98-588F-05C7-8DF2-63BE4E574109}"/>
          </ac:picMkLst>
        </pc:picChg>
        <pc:picChg chg="add del mod">
          <ac:chgData name="Leslie Ashburner" userId="S::t0047643_wf.uct.ac.za#ext#@lgi-consulting.com::8fa168fa-bb7a-460e-95bd-faa1475d6c09" providerId="AD" clId="Web-{47C53549-A0DD-CE5A-95FC-473BDF8CD4C7}" dt="2024-07-26T17:22:41.739" v="31"/>
          <ac:picMkLst>
            <pc:docMk/>
            <pc:sldMk cId="454072129" sldId="256"/>
            <ac:picMk id="9" creationId="{5C0F64C6-6A40-A849-6725-99CF46396B7D}"/>
          </ac:picMkLst>
        </pc:picChg>
        <pc:picChg chg="add del mod">
          <ac:chgData name="Leslie Ashburner" userId="S::t0047643_wf.uct.ac.za#ext#@lgi-consulting.com::8fa168fa-bb7a-460e-95bd-faa1475d6c09" providerId="AD" clId="Web-{47C53549-A0DD-CE5A-95FC-473BDF8CD4C7}" dt="2024-07-26T17:23:16.896" v="35"/>
          <ac:picMkLst>
            <pc:docMk/>
            <pc:sldMk cId="454072129" sldId="256"/>
            <ac:picMk id="10" creationId="{8A9A4B30-759B-BE36-A4D6-D76636F27700}"/>
          </ac:picMkLst>
        </pc:picChg>
        <pc:picChg chg="add del mod">
          <ac:chgData name="Leslie Ashburner" userId="S::t0047643_wf.uct.ac.za#ext#@lgi-consulting.com::8fa168fa-bb7a-460e-95bd-faa1475d6c09" providerId="AD" clId="Web-{47C53549-A0DD-CE5A-95FC-473BDF8CD4C7}" dt="2024-07-26T17:23:11.834" v="34"/>
          <ac:picMkLst>
            <pc:docMk/>
            <pc:sldMk cId="454072129" sldId="256"/>
            <ac:picMk id="11" creationId="{51666E31-A830-AD67-DBFD-898A73CA842A}"/>
          </ac:picMkLst>
        </pc:picChg>
      </pc:sldChg>
    </pc:docChg>
  </pc:docChgLst>
  <pc:docChgLst>
    <pc:chgData name="Leslie Ashburner" userId="S::t0047643_wf.uct.ac.za#ext#@lgi-consulting.com::8fa168fa-bb7a-460e-95bd-faa1475d6c09" providerId="AD" clId="Web-{DFE30956-F431-66E9-E98E-A7B9DC41C0A9}"/>
    <pc:docChg chg="modSld">
      <pc:chgData name="Leslie Ashburner" userId="S::t0047643_wf.uct.ac.za#ext#@lgi-consulting.com::8fa168fa-bb7a-460e-95bd-faa1475d6c09" providerId="AD" clId="Web-{DFE30956-F431-66E9-E98E-A7B9DC41C0A9}" dt="2024-07-29T09:32:29.231" v="1" actId="1076"/>
      <pc:docMkLst>
        <pc:docMk/>
      </pc:docMkLst>
      <pc:sldChg chg="addSp modSp">
        <pc:chgData name="Leslie Ashburner" userId="S::t0047643_wf.uct.ac.za#ext#@lgi-consulting.com::8fa168fa-bb7a-460e-95bd-faa1475d6c09" providerId="AD" clId="Web-{DFE30956-F431-66E9-E98E-A7B9DC41C0A9}" dt="2024-07-29T09:32:29.231" v="1" actId="1076"/>
        <pc:sldMkLst>
          <pc:docMk/>
          <pc:sldMk cId="454072129" sldId="256"/>
        </pc:sldMkLst>
        <pc:picChg chg="add mod">
          <ac:chgData name="Leslie Ashburner" userId="S::t0047643_wf.uct.ac.za#ext#@lgi-consulting.com::8fa168fa-bb7a-460e-95bd-faa1475d6c09" providerId="AD" clId="Web-{DFE30956-F431-66E9-E98E-A7B9DC41C0A9}" dt="2024-07-29T09:32:29.231" v="1" actId="1076"/>
          <ac:picMkLst>
            <pc:docMk/>
            <pc:sldMk cId="454072129" sldId="256"/>
            <ac:picMk id="4" creationId="{8896AC32-08D6-94A0-BAF0-DCD763D2853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03/02/2025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we will continue our exploration of technology characterization by focusing on backup systems in MicroGridsPy. You will gain an understanding of how to characterize generators, including how to input basic parameters like efficiency, costs, and emissions. We will cover the basic mathematical formulations used for calculating the total investment and operational &amp; maintenance costs associated with this technology.</a:t>
            </a:r>
          </a:p>
          <a:p>
            <a:r>
              <a:rPr lang="en-GB" dirty="0"/>
              <a:t>Additionally, you will develop the ability to characterize fuels within MicroGridsPy by specifying basic parameters such as costs and performance metrics. Finally, you will learn to navigate the MicroGridsPy interface effectively, including how to update parameters for generator types.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3827286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we will continue our exploration of technology characterization by focusing on backup systems in MicroGridsPy. You will gain an understanding of how to characterize generators, including how to input basic parameters like efficiency, costs, and emissions. We will cover the basic mathematical formulations used for calculating the total investment and operational &amp; maintenance costs associated with this technology.</a:t>
            </a:r>
          </a:p>
          <a:p>
            <a:r>
              <a:rPr lang="en-GB" dirty="0"/>
              <a:t>Additionally, you will develop the ability to characterize fuels within MicroGridsPy by specifying basic parameters such as costs and performance metrics. Finally, you will learn to navigate the MicroGridsPy interface effectively, including how to update parameters for generator types.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MicroGridsPy enables the </a:t>
            </a:r>
            <a:r>
              <a:rPr lang="en-GB" dirty="0" err="1"/>
              <a:t>modeling</a:t>
            </a:r>
            <a:r>
              <a:rPr lang="en-GB" dirty="0"/>
              <a:t> of backup generators, allowing for multiple types and fuel options such as diesel or biogas. This flexibility facilitates the design of diversified backup systems tailored to specific energy needs and fuel availability scenarios. By inputting parameters like efficiency, costs, and emissions, the model ensures accurate simulation and optimization of backup systems, contributing to the reliability and sustainability of the overall energy system.</a:t>
            </a:r>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MicroGridsPy, the backup system is characterized by detailing generator types, efficiencies, costs, and sustainability impacts, alongside the corresponding fuel specifications such as type, energy content, cost, and emissions. The model includes the number and names of generator types, efficiency of each generator, specific investment costs, and operation and maintenance costs. It also accounts for the generator's lifetime and the specific CO2 emissions associated with its capacity.</a:t>
            </a:r>
          </a:p>
          <a:p>
            <a:r>
              <a:rPr lang="en-GB" dirty="0"/>
              <a:t>For fuel specifications, it includes the names of fuels, their lower heating values, specific costs, and the CO2 emissions per </a:t>
            </a:r>
            <a:r>
              <a:rPr lang="en-GB" dirty="0" err="1"/>
              <a:t>liter</a:t>
            </a:r>
            <a:r>
              <a:rPr lang="en-GB" dirty="0"/>
              <a:t> of fuel consumed. These comprehensive parameters ensure that backup systems are accurately </a:t>
            </a:r>
            <a:r>
              <a:rPr lang="en-GB" dirty="0" err="1"/>
              <a:t>modeled</a:t>
            </a:r>
            <a:r>
              <a:rPr lang="en-GB" dirty="0"/>
              <a:t>, reflecting both their economic and environmental impacts, and supporting effective energy system design and optimization.</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the most relevant equations implemented within the core model of MicroGridsPy for backup systems, involving hourly energy production, fuel consumption, total investment costs, and fixed O&amp;M costs. In particular:</a:t>
            </a:r>
          </a:p>
          <a:p>
            <a:r>
              <a:rPr lang="en-GB" b="1" dirty="0"/>
              <a:t>- </a:t>
            </a:r>
            <a:r>
              <a:rPr lang="en-GB" dirty="0"/>
              <a:t>The energy produced by a generator is determined by the product of its installed capacity (optimization variable) and the time interval, ensuring it remains within operational limits.</a:t>
            </a:r>
          </a:p>
          <a:p>
            <a:r>
              <a:rPr lang="en-GB" b="1" dirty="0"/>
              <a:t>- </a:t>
            </a:r>
            <a:r>
              <a:rPr lang="en-GB" dirty="0"/>
              <a:t>Fuel consumption is calculated based on the energy produced, the fuel's lower heating value, and the generator's efficiency. This determines the fuel cost by considering the specific cost of fuel and the marginal cost of the operation.</a:t>
            </a:r>
          </a:p>
          <a:p>
            <a:pPr marL="171450" indent="-171450">
              <a:buFontTx/>
              <a:buChar char="-"/>
            </a:pPr>
            <a:r>
              <a:rPr lang="en-GB" dirty="0"/>
              <a:t>The total investment cost for generators is calculated by summing the product of the installed capacity and specific investment cost</a:t>
            </a:r>
          </a:p>
          <a:p>
            <a:pPr marL="171450" indent="-171450">
              <a:buFontTx/>
              <a:buChar char="-"/>
            </a:pPr>
            <a:r>
              <a:rPr lang="en-GB" b="1" dirty="0"/>
              <a:t>- </a:t>
            </a:r>
            <a:r>
              <a:rPr lang="en-GB" dirty="0"/>
              <a:t>The total fixed O&amp;M costs are determined by summing the product of the installed capacity, specific investment cost, and O&amp;M cost fraction.</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Continuing from our discussion on backup systems, it's important to consider the impact of fuel prices on diesel generators. Diesel mini-grids are preferred for off-grid electrification due to their short lead times, modularity, and ease of relocation. However, diesel prices are highly volatile and dependent on external factors. This results in diesel mini-grids having the highest levelized cost of electricity (LCOE) compared to other generation sources and being highly sensitive to fuel price fluctuations.</a:t>
            </a:r>
          </a:p>
          <a:p>
            <a:r>
              <a:rPr lang="en-GB" dirty="0"/>
              <a:t>In African countries, rising fuel costs have significantly impacted economies, increasing the financial burden on mini-grid projects. MicroGridsPy addresses this challenge with a built-in feature that allows for yearly variable fuel costs for generator technology, ensuring more accurate </a:t>
            </a:r>
            <a:r>
              <a:rPr lang="en-GB" dirty="0" err="1"/>
              <a:t>modeling</a:t>
            </a:r>
            <a:r>
              <a:rPr lang="en-GB" dirty="0"/>
              <a:t> and planning for fuel price fluctuations.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MicroGridsPy enables the simulation of biogas as a generator within its existing framework, utilizing adjustable parameters that are already implemented. This allows for the flexible accommodation of biogas characteristics without additional parameter inputs, integrating this sustainable energy source into mini-grid models.</a:t>
            </a:r>
          </a:p>
          <a:p>
            <a:r>
              <a:rPr lang="en-GB" dirty="0"/>
              <a:t>A biogas burner runs on biogas produced from the anaerobic digestion of organic waste. These burners may require a higher initial investment for the digestion infrastructure but benefit from lower operational costs compared to diesel generators. Operational efficiencies can vary significantly based on the quality of biogas and the technology used, making biogas burners a cost-effective and environmentally friendly option for mini-grids.</a:t>
            </a:r>
          </a:p>
          <a:p>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the generator parameters within the MicroGridsPy user interface. This section allows for comprehensive generator characterization by setting names, efficiencies, costs, lifespans, emissions, and capacity parameters. It also includes configuring fuel types, energy content, and cost parameters.</a:t>
            </a:r>
          </a:p>
          <a:p>
            <a:r>
              <a:rPr lang="en-GB" dirty="0"/>
              <a:t>In MicroGridsPy, you can input details such as the generator name, efficiency, specific investment and O&amp;M costs, lifetime, and CO2 emissions. Additionally, you can specify fuel parameters, including fuel names, lower heating values, unit CO2 emissions, and specific costs. Advanced features in the interface allow for activating specific options like fuel-specific cost calculation, which requires providing cost values in a CSV file.</a:t>
            </a:r>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MicroGridsPy interface includes an "Update Parameters Configuration" button for applying new settings to generator parameters. This process involves four steps:</a:t>
            </a:r>
          </a:p>
          <a:p>
            <a:pPr marL="171450" indent="-171450">
              <a:buFontTx/>
              <a:buChar char="-"/>
            </a:pPr>
            <a:r>
              <a:rPr lang="en-GB" dirty="0"/>
              <a:t>Set the number of generators in the "Generator Types" field.</a:t>
            </a:r>
          </a:p>
          <a:p>
            <a:pPr marL="171450" indent="-171450">
              <a:buFontTx/>
              <a:buChar char="-"/>
            </a:pPr>
            <a:r>
              <a:rPr lang="en-GB" dirty="0"/>
              <a:t>Press the "Update Parameters Configuration" button to update the entries for each parameter.</a:t>
            </a:r>
          </a:p>
          <a:p>
            <a:pPr marL="171450" indent="-171450">
              <a:buFontTx/>
              <a:buChar char="-"/>
            </a:pPr>
            <a:r>
              <a:rPr lang="en-GB" dirty="0"/>
              <a:t>Visualize the new set of default values for each parameter.</a:t>
            </a:r>
          </a:p>
          <a:p>
            <a:pPr marL="171450" indent="-171450">
              <a:buFontTx/>
              <a:buChar char="-"/>
            </a:pPr>
            <a:r>
              <a:rPr lang="en-GB" dirty="0"/>
              <a:t>Edit the values as preferred to match the specific details of your generator technologies.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MicroGridsPy allows for the inclusion of variable fuel prices through the "Exogenous Fuel Specific Cost" feature. This is particularly useful for accurately </a:t>
            </a:r>
            <a:r>
              <a:rPr lang="en-GB" dirty="0" err="1"/>
              <a:t>modeling</a:t>
            </a:r>
            <a:r>
              <a:rPr lang="en-GB" dirty="0"/>
              <a:t> fuel price fluctuations over time. The interface includes an option to activate the fuel-specific cost calculation.</a:t>
            </a:r>
          </a:p>
          <a:p>
            <a:r>
              <a:rPr lang="en-GB" dirty="0"/>
              <a:t>Users can input the yearly price of each type of fuel in a CSV file. The file should have columns corresponding to the number of fuel types and rows representing the yearly prices over the simulation period.</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03/02/2025</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0.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8.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3.png"/><Relationship Id="rId7" Type="http://schemas.openxmlformats.org/officeDocument/2006/relationships/image" Target="../media/image28.png"/><Relationship Id="rId12"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27.png"/><Relationship Id="rId11" Type="http://schemas.openxmlformats.org/officeDocument/2006/relationships/image" Target="../media/image37.png"/><Relationship Id="rId5" Type="http://schemas.openxmlformats.org/officeDocument/2006/relationships/image" Target="../media/image34.png"/><Relationship Id="rId10" Type="http://schemas.openxmlformats.org/officeDocument/2006/relationships/image" Target="../media/image36.png"/><Relationship Id="rId4" Type="http://schemas.openxmlformats.org/officeDocument/2006/relationships/image" Target="../media/image26.png"/><Relationship Id="rId9" Type="http://schemas.openxmlformats.org/officeDocument/2006/relationships/image" Target="../media/image3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3" name="Sous-titre 2">
            <a:extLst>
              <a:ext uri="{FF2B5EF4-FFF2-40B4-BE49-F238E27FC236}">
                <a16:creationId xmlns:a16="http://schemas.microsoft.com/office/drawing/2014/main" id="{FBE6075A-4F1E-412D-8530-A622D0799CD7}"/>
              </a:ext>
            </a:extLst>
          </p:cNvPr>
          <p:cNvSpPr>
            <a:spLocks noGrp="1"/>
          </p:cNvSpPr>
          <p:nvPr>
            <p:ph type="subTitle" idx="1"/>
          </p:nvPr>
        </p:nvSpPr>
        <p:spPr>
          <a:xfrm>
            <a:off x="890964" y="3562032"/>
            <a:ext cx="5416922" cy="1385636"/>
          </a:xfrm>
        </p:spPr>
        <p:txBody>
          <a:bodyPr vert="horz" lIns="91440" tIns="45720" rIns="91440" bIns="45720" rtlCol="0" anchor="t">
            <a:normAutofit/>
          </a:bodyPr>
          <a:lstStyle/>
          <a:p>
            <a:pPr algn="l"/>
            <a:r>
              <a:rPr lang="fr-FR" sz="2500" dirty="0">
                <a:latin typeface="Verdana"/>
                <a:ea typeface="Verdana"/>
                <a:cs typeface="Arial"/>
              </a:rPr>
              <a:t>Lesson 8: </a:t>
            </a:r>
            <a:endParaRPr lang="en-US" sz="2500" dirty="0">
              <a:cs typeface="Arial"/>
            </a:endParaRPr>
          </a:p>
          <a:p>
            <a:pPr algn="l"/>
            <a:r>
              <a:rPr lang="fr-FR" sz="2500" dirty="0" err="1">
                <a:latin typeface="Verdana"/>
                <a:ea typeface="Verdana"/>
                <a:cs typeface="Arial"/>
              </a:rPr>
              <a:t>Technology</a:t>
            </a:r>
            <a:r>
              <a:rPr lang="fr-FR" sz="2500" dirty="0">
                <a:latin typeface="Verdana"/>
                <a:ea typeface="Verdana"/>
                <a:cs typeface="Arial"/>
              </a:rPr>
              <a:t> </a:t>
            </a:r>
            <a:r>
              <a:rPr lang="fr-FR" sz="2500" dirty="0" err="1">
                <a:latin typeface="Verdana"/>
                <a:ea typeface="Verdana"/>
                <a:cs typeface="Arial"/>
              </a:rPr>
              <a:t>Characterization</a:t>
            </a:r>
            <a:r>
              <a:rPr lang="fr-FR" sz="2500" dirty="0">
                <a:latin typeface="Verdana"/>
                <a:ea typeface="Verdana"/>
                <a:cs typeface="Arial"/>
              </a:rPr>
              <a:t> </a:t>
            </a:r>
            <a:endParaRPr lang="fr-FR" sz="2500" dirty="0">
              <a:cs typeface="Arial"/>
            </a:endParaRPr>
          </a:p>
          <a:p>
            <a:pPr algn="l"/>
            <a:r>
              <a:rPr lang="fr-FR" sz="2500" dirty="0">
                <a:latin typeface="Verdana"/>
                <a:ea typeface="Verdana"/>
                <a:cs typeface="Arial"/>
              </a:rPr>
              <a:t>PART B</a:t>
            </a:r>
            <a:endParaRPr lang="en-US" dirty="0">
              <a:cs typeface="Arial"/>
            </a:endParaRPr>
          </a:p>
        </p:txBody>
      </p:sp>
      <p:pic>
        <p:nvPicPr>
          <p:cNvPr id="7" name="Picture 6" descr="A blue text on a black background&#10;&#10;Description automatically generated">
            <a:extLst>
              <a:ext uri="{FF2B5EF4-FFF2-40B4-BE49-F238E27FC236}">
                <a16:creationId xmlns:a16="http://schemas.microsoft.com/office/drawing/2014/main" id="{E97F1E78-DB93-BC1B-1AE4-C5940F25BC46}"/>
              </a:ext>
            </a:extLst>
          </p:cNvPr>
          <p:cNvPicPr>
            <a:picLocks noChangeAspect="1"/>
          </p:cNvPicPr>
          <p:nvPr/>
        </p:nvPicPr>
        <p:blipFill>
          <a:blip r:embed="rId2"/>
          <a:stretch>
            <a:fillRect/>
          </a:stretch>
        </p:blipFill>
        <p:spPr>
          <a:xfrm>
            <a:off x="909638" y="5084763"/>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sz="2800">
                <a:latin typeface="Open Sans"/>
                <a:ea typeface="Open Sans"/>
                <a:cs typeface="Open Sans"/>
                <a:sym typeface="Bodoni SvtyTwo ITC TT-Book"/>
              </a:rPr>
              <a:t>Lesson</a:t>
            </a:r>
            <a:r>
              <a:rPr lang="en-GB">
                <a:latin typeface="Open Sans"/>
                <a:ea typeface="Open Sans"/>
                <a:cs typeface="Open Sans"/>
                <a:sym typeface="Bodoni SvtyTwo ITC TT-Book"/>
              </a:rPr>
              <a:t> 8: Content</a:t>
            </a:r>
            <a:endParaRPr lang="en-GB" sz="2800">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dirty="0">
                <a:latin typeface="Open Sans"/>
              </a:rPr>
              <a:t>Generator Technology Characterization in MicroGridsPy</a:t>
            </a:r>
          </a:p>
          <a:p>
            <a:pPr marL="0" indent="0">
              <a:buNone/>
            </a:pPr>
            <a:r>
              <a:rPr lang="en-GB" sz="1400" i="1" dirty="0">
                <a:latin typeface="Open Sans"/>
              </a:rPr>
              <a:t>Gain an understanding of how to characterize generators in MicroGridsPy, including how to input basic parameters like efficiency, costs, and emissions. Learn the basic mathematical formulations used for calculating the total investment and operational &amp; maintenance costs associated with this technology</a:t>
            </a:r>
          </a:p>
          <a:p>
            <a:r>
              <a:rPr lang="en-GB" sz="2000" dirty="0">
                <a:latin typeface="Open Sans"/>
              </a:rPr>
              <a:t>Fuels Characterization in MicroGridsPy</a:t>
            </a:r>
          </a:p>
          <a:p>
            <a:pPr marL="0" indent="0">
              <a:buNone/>
            </a:pPr>
            <a:r>
              <a:rPr lang="en-GB" sz="1400" i="1" dirty="0">
                <a:latin typeface="Open Sans"/>
              </a:rPr>
              <a:t>Develop the ability to characterize fuels within MicroGridsPy by specifying basic parameters such as costs and performance metrics.</a:t>
            </a:r>
          </a:p>
          <a:p>
            <a:r>
              <a:rPr lang="en-GB" sz="2000" dirty="0">
                <a:latin typeface="Open Sans"/>
              </a:rPr>
              <a:t>Navigating and Utilizing the MicroGridsPy Interface</a:t>
            </a:r>
          </a:p>
          <a:p>
            <a:pPr marL="0" indent="0">
              <a:buNone/>
            </a:pPr>
            <a:r>
              <a:rPr lang="en-GB" sz="1400" i="1" dirty="0">
                <a:latin typeface="Open Sans"/>
              </a:rPr>
              <a:t>Learn to navigate the MicroGridsPy interface effectively, including how to update parameters for generator types</a:t>
            </a: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1172038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Verdana"/>
                <a:ea typeface="Verdana"/>
                <a:cs typeface="Open Sans"/>
                <a:sym typeface="Bodoni SvtyTwo ITC TT-Book"/>
              </a:rPr>
              <a:t>Lesson 8: </a:t>
            </a:r>
            <a:r>
              <a:rPr lang="en-GB" sz="2800">
                <a:latin typeface="Open Sans"/>
                <a:ea typeface="Open Sans"/>
                <a:cs typeface="Open Sans"/>
                <a:sym typeface="Bodoni SvtyTwo ITC TT-Book"/>
              </a:rPr>
              <a:t>Learning Outcomes </a:t>
            </a:r>
            <a:endParaRPr lang="en-US">
              <a:ea typeface="Open Sans"/>
              <a:cs typeface="Open Sans"/>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606879" y="1825625"/>
            <a:ext cx="9018813" cy="4048964"/>
          </a:xfrm>
        </p:spPr>
        <p:txBody>
          <a:bodyPr vert="horz" lIns="91440" tIns="45720" rIns="91440" bIns="45720" rtlCol="0" anchor="t">
            <a:normAutofit/>
          </a:bodyPr>
          <a:lstStyle/>
          <a:p>
            <a:endParaRPr lang="en-GB" sz="2000" dirty="0">
              <a:latin typeface="Open Sans"/>
              <a:cs typeface="Arial"/>
            </a:endParaRPr>
          </a:p>
          <a:p>
            <a:r>
              <a:rPr lang="en-GB" sz="1600" b="1" dirty="0">
                <a:latin typeface="Arial"/>
                <a:cs typeface="Arial"/>
              </a:rPr>
              <a:t>At the end of this unit, participants will be able to :</a:t>
            </a:r>
            <a:endParaRPr lang="en-US" sz="1600" dirty="0">
              <a:solidFill>
                <a:srgbClr val="000000"/>
              </a:solidFill>
              <a:latin typeface="Arial"/>
              <a:cs typeface="Arial"/>
            </a:endParaRPr>
          </a:p>
          <a:p>
            <a:endParaRPr lang="en-GB" sz="1600" dirty="0">
              <a:solidFill>
                <a:srgbClr val="000000"/>
              </a:solidFill>
              <a:latin typeface="Arial"/>
              <a:cs typeface="Arial"/>
            </a:endParaRPr>
          </a:p>
          <a:p>
            <a:pPr marL="342900" indent="-342900">
              <a:buChar char="•"/>
            </a:pPr>
            <a:r>
              <a:rPr lang="en-GB" sz="2000" dirty="0">
                <a:latin typeface="Open Sans"/>
                <a:cs typeface="Arial"/>
              </a:rPr>
              <a:t>Understand how to Characterize </a:t>
            </a:r>
            <a:r>
              <a:rPr lang="en-GB" sz="2000" dirty="0">
                <a:latin typeface="Arial"/>
                <a:cs typeface="Arial"/>
              </a:rPr>
              <a:t>Generator Technology </a:t>
            </a:r>
            <a:r>
              <a:rPr lang="en-GB" sz="2000" dirty="0">
                <a:latin typeface="Open Sans"/>
                <a:cs typeface="Arial"/>
              </a:rPr>
              <a:t>in </a:t>
            </a:r>
            <a:r>
              <a:rPr lang="en-GB" sz="2000" dirty="0" err="1">
                <a:latin typeface="Open Sans"/>
                <a:cs typeface="Arial"/>
              </a:rPr>
              <a:t>MicroGridsPy</a:t>
            </a:r>
            <a:endParaRPr lang="en-GB" sz="2000">
              <a:latin typeface="Open Sans"/>
              <a:ea typeface="Open Sans"/>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Characterize </a:t>
            </a:r>
            <a:r>
              <a:rPr lang="en-GB" sz="2000" dirty="0">
                <a:latin typeface="Arial"/>
                <a:cs typeface="Arial"/>
              </a:rPr>
              <a:t>Fuels </a:t>
            </a:r>
            <a:r>
              <a:rPr lang="en-GB" sz="2000" dirty="0">
                <a:latin typeface="Open Sans"/>
                <a:cs typeface="Arial"/>
              </a:rPr>
              <a:t>in </a:t>
            </a:r>
            <a:r>
              <a:rPr lang="en-GB" sz="2000" dirty="0" err="1">
                <a:latin typeface="Open Sans"/>
                <a:cs typeface="Arial"/>
              </a:rPr>
              <a:t>MicroGridsPy</a:t>
            </a:r>
            <a:endParaRPr lang="en-GB" sz="2000" dirty="0" err="1">
              <a:latin typeface="Open Sans"/>
              <a:ea typeface="Open Sans"/>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Navigate and Utilize the </a:t>
            </a:r>
            <a:r>
              <a:rPr lang="en-GB" sz="2000" dirty="0" err="1">
                <a:latin typeface="Open Sans"/>
                <a:cs typeface="Arial"/>
              </a:rPr>
              <a:t>MicroGridsPy</a:t>
            </a:r>
            <a:r>
              <a:rPr lang="en-GB" sz="2000" dirty="0">
                <a:latin typeface="Open Sans"/>
                <a:cs typeface="Arial"/>
              </a:rPr>
              <a:t> Interface</a:t>
            </a:r>
            <a:endParaRPr lang="en-GB" sz="2000" dirty="0">
              <a:latin typeface="Open Sans"/>
              <a:ea typeface="Open Sans"/>
              <a:cs typeface="Arial"/>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Arial" panose="02070309020205020404" pitchFamily="49" charset="0"/>
              <a:buChar char="•"/>
            </a:pPr>
            <a:endParaRPr lang="en-GB" sz="1400" i="1" dirty="0">
              <a:latin typeface="Open Sans"/>
              <a:ea typeface="Open Sans"/>
            </a:endParaRPr>
          </a:p>
          <a:p>
            <a:pPr>
              <a:buFont typeface="Arial" panose="02070309020205020404" pitchFamily="49" charset="0"/>
              <a:buChar char="•"/>
            </a:pPr>
            <a:endParaRPr lang="en-GB" sz="1400" i="1" dirty="0">
              <a:latin typeface="Open Sans"/>
              <a:ea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58801"/>
            <a:ext cx="10515600" cy="781235"/>
          </a:xfrm>
        </p:spPr>
        <p:txBody>
          <a:bodyPr>
            <a:normAutofit fontScale="90000"/>
          </a:bodyPr>
          <a:lstStyle/>
          <a:p>
            <a:r>
              <a:rPr lang="en-GB" dirty="0"/>
              <a:t>Technology Characterization in MicroGridsPy</a:t>
            </a:r>
          </a:p>
        </p:txBody>
      </p:sp>
      <p:sp>
        <p:nvSpPr>
          <p:cNvPr id="9" name="TextBox 8">
            <a:extLst>
              <a:ext uri="{FF2B5EF4-FFF2-40B4-BE49-F238E27FC236}">
                <a16:creationId xmlns:a16="http://schemas.microsoft.com/office/drawing/2014/main" id="{96F7ADCD-95FA-E0AD-887C-C9D6FB0DDD80}"/>
              </a:ext>
            </a:extLst>
          </p:cNvPr>
          <p:cNvSpPr txBox="1"/>
          <p:nvPr/>
        </p:nvSpPr>
        <p:spPr>
          <a:xfrm>
            <a:off x="386473" y="1174327"/>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Technology characterization in MicroGridsPy encompasses the </a:t>
            </a:r>
            <a:r>
              <a:rPr lang="en-GB" sz="1600" b="1" dirty="0">
                <a:latin typeface="Open Sans" panose="020B0606030504020204" pitchFamily="34" charset="0"/>
                <a:ea typeface="Open Sans" panose="020B0606030504020204" pitchFamily="34" charset="0"/>
                <a:cs typeface="Open Sans" panose="020B0606030504020204" pitchFamily="34" charset="0"/>
              </a:rPr>
              <a:t>modelling of renewable sources, energy storage, and backup systems</a:t>
            </a:r>
            <a:r>
              <a:rPr lang="en-GB" sz="1600" dirty="0">
                <a:latin typeface="Open Sans" panose="020B0606030504020204" pitchFamily="34" charset="0"/>
                <a:ea typeface="Open Sans" panose="020B0606030504020204" pitchFamily="34" charset="0"/>
                <a:cs typeface="Open Sans" panose="020B0606030504020204" pitchFamily="34" charset="0"/>
              </a:rPr>
              <a:t>, each defined by specific parameters that ensure a </a:t>
            </a:r>
            <a:r>
              <a:rPr lang="en-GB" sz="1600" b="1" dirty="0">
                <a:latin typeface="Open Sans" panose="020B0606030504020204" pitchFamily="34" charset="0"/>
                <a:ea typeface="Open Sans" panose="020B0606030504020204" pitchFamily="34" charset="0"/>
                <a:cs typeface="Open Sans" panose="020B0606030504020204" pitchFamily="34" charset="0"/>
              </a:rPr>
              <a:t>precise representation of their operational and economic profiles</a:t>
            </a:r>
          </a:p>
        </p:txBody>
      </p:sp>
      <p:pic>
        <p:nvPicPr>
          <p:cNvPr id="10" name="Picture 19">
            <a:extLst>
              <a:ext uri="{FF2B5EF4-FFF2-40B4-BE49-F238E27FC236}">
                <a16:creationId xmlns:a16="http://schemas.microsoft.com/office/drawing/2014/main" id="{370AB1A6-ED05-6D21-858E-568F9DA740E6}"/>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868" b="868"/>
          <a:stretch/>
        </p:blipFill>
        <p:spPr>
          <a:xfrm>
            <a:off x="554910" y="2351573"/>
            <a:ext cx="6244763" cy="3370153"/>
          </a:xfrm>
          <a:prstGeom prst="rect">
            <a:avLst/>
          </a:prstGeom>
          <a:ln>
            <a:solidFill>
              <a:schemeClr val="tx1"/>
            </a:solidFill>
          </a:ln>
        </p:spPr>
      </p:pic>
      <p:sp>
        <p:nvSpPr>
          <p:cNvPr id="13" name="TextBox 12">
            <a:extLst>
              <a:ext uri="{FF2B5EF4-FFF2-40B4-BE49-F238E27FC236}">
                <a16:creationId xmlns:a16="http://schemas.microsoft.com/office/drawing/2014/main" id="{E68FDFDE-AAB5-CD77-D81F-10EE453A9D03}"/>
              </a:ext>
            </a:extLst>
          </p:cNvPr>
          <p:cNvSpPr txBox="1"/>
          <p:nvPr/>
        </p:nvSpPr>
        <p:spPr>
          <a:xfrm>
            <a:off x="7088819" y="2005324"/>
            <a:ext cx="4336992" cy="4062651"/>
          </a:xfrm>
          <a:prstGeom prst="rect">
            <a:avLst/>
          </a:prstGeom>
          <a:noFill/>
        </p:spPr>
        <p:txBody>
          <a:bodyPr wrap="square" rtlCol="0">
            <a:spAutoFit/>
          </a:bodyPr>
          <a:lstStyle/>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Renewable Generation Technologies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b="1" i="1" dirty="0">
                <a:latin typeface="Open Sans" panose="020B0606030504020204" pitchFamily="34" charset="0"/>
                <a:ea typeface="Open Sans" panose="020B0606030504020204" pitchFamily="34" charset="0"/>
                <a:cs typeface="Open Sans" panose="020B0606030504020204" pitchFamily="34" charset="0"/>
              </a:rPr>
              <a:t>Any renewable generation technologies </a:t>
            </a:r>
            <a:r>
              <a:rPr lang="en-GB" sz="1200" i="1" dirty="0">
                <a:latin typeface="Open Sans" panose="020B0606030504020204" pitchFamily="34" charset="0"/>
                <a:ea typeface="Open Sans" panose="020B0606030504020204" pitchFamily="34" charset="0"/>
                <a:cs typeface="Open Sans" panose="020B0606030504020204" pitchFamily="34" charset="0"/>
              </a:rPr>
              <a:t>can be accurately modelled in MicroGridsPy by inputting their electricity output time series and basic parameters like, efficiency, costs, and emissions. For solar and wind resources, the process is streamlined with integrated estimation features.</a:t>
            </a:r>
          </a:p>
          <a:p>
            <a:pPr algn="just"/>
            <a:endParaRPr lang="en-US"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Storage system</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MicroGridsPy models energy storage using a </a:t>
            </a:r>
            <a:r>
              <a:rPr lang="en-GB" sz="1200" b="1" i="1" dirty="0">
                <a:latin typeface="Open Sans" panose="020B0606030504020204" pitchFamily="34" charset="0"/>
                <a:ea typeface="Open Sans" panose="020B0606030504020204" pitchFamily="34" charset="0"/>
                <a:cs typeface="Open Sans" panose="020B0606030504020204" pitchFamily="34" charset="0"/>
              </a:rPr>
              <a:t>singular battery type</a:t>
            </a:r>
            <a:r>
              <a:rPr lang="en-GB" sz="1200" i="1" dirty="0">
                <a:latin typeface="Open Sans" panose="020B0606030504020204" pitchFamily="34" charset="0"/>
                <a:ea typeface="Open Sans" panose="020B0606030504020204" pitchFamily="34" charset="0"/>
                <a:cs typeface="Open Sans" panose="020B0606030504020204" pitchFamily="34" charset="0"/>
              </a:rPr>
              <a:t>, incorporating parameters for costs, efficiencies, discharge depth, cycle life, and charge times to simulate its operation and financial impact within the mini-grid system.</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Backup system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R="0" lvl="0" algn="just" defTabSz="914400" rtl="0" eaLnBrk="1" fontAlgn="auto" latinLnBrk="0" hangingPunct="1">
              <a:lnSpc>
                <a:spcPct val="100000"/>
              </a:lnSpc>
              <a:spcBef>
                <a:spcPts val="0"/>
              </a:spcBef>
              <a:spcAft>
                <a:spcPts val="0"/>
              </a:spcAft>
              <a:buClrTx/>
              <a:buSzTx/>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MicroGridsPy enables the modelling of backup generators, allowing for </a:t>
            </a:r>
            <a:r>
              <a:rPr kumimoji="0" lang="en-GB" sz="1200" b="1"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multiple types </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and </a:t>
            </a:r>
            <a:r>
              <a:rPr kumimoji="0" lang="en-GB" sz="1200" b="1"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fuel options</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such as diesel or biogas. This flexibility facilitates the design of diversified backup systems tailored to specific energy needs and fuel availability scenarios</a:t>
            </a:r>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2" name="Rectangle 1">
            <a:extLst>
              <a:ext uri="{FF2B5EF4-FFF2-40B4-BE49-F238E27FC236}">
                <a16:creationId xmlns:a16="http://schemas.microsoft.com/office/drawing/2014/main" id="{2CEB7FE0-C2A4-FFBA-392C-DFC62CA640B6}"/>
              </a:ext>
            </a:extLst>
          </p:cNvPr>
          <p:cNvSpPr/>
          <p:nvPr/>
        </p:nvSpPr>
        <p:spPr>
          <a:xfrm>
            <a:off x="6986954" y="4654061"/>
            <a:ext cx="4611806" cy="1524001"/>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Backup system</a:t>
            </a:r>
          </a:p>
        </p:txBody>
      </p:sp>
      <p:sp>
        <p:nvSpPr>
          <p:cNvPr id="2" name="TextBox 1">
            <a:extLst>
              <a:ext uri="{FF2B5EF4-FFF2-40B4-BE49-F238E27FC236}">
                <a16:creationId xmlns:a16="http://schemas.microsoft.com/office/drawing/2014/main" id="{B1601047-716A-ADB4-95B8-DB0B30E95E5E}"/>
              </a:ext>
            </a:extLst>
          </p:cNvPr>
          <p:cNvSpPr txBox="1"/>
          <p:nvPr/>
        </p:nvSpPr>
        <p:spPr>
          <a:xfrm>
            <a:off x="386473" y="1031921"/>
            <a:ext cx="11119810" cy="830997"/>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In MicroGridsPy, the backup system is characterized by detailing </a:t>
            </a:r>
            <a:r>
              <a:rPr lang="en-GB" sz="1600" b="1" dirty="0">
                <a:latin typeface="Open Sans" panose="020B0606030504020204" pitchFamily="34" charset="0"/>
                <a:ea typeface="Open Sans" panose="020B0606030504020204" pitchFamily="34" charset="0"/>
                <a:cs typeface="Open Sans" panose="020B0606030504020204" pitchFamily="34" charset="0"/>
              </a:rPr>
              <a:t>generator</a:t>
            </a:r>
            <a:r>
              <a:rPr lang="en-GB" sz="1600" dirty="0">
                <a:latin typeface="Open Sans" panose="020B0606030504020204" pitchFamily="34" charset="0"/>
                <a:ea typeface="Open Sans" panose="020B0606030504020204" pitchFamily="34" charset="0"/>
                <a:cs typeface="Open Sans" panose="020B0606030504020204" pitchFamily="34" charset="0"/>
              </a:rPr>
              <a:t> types, efficiencies, costs, and sustainability impacts, alongside the corresponding </a:t>
            </a:r>
            <a:r>
              <a:rPr lang="en-GB" sz="1600" b="1" dirty="0">
                <a:latin typeface="Open Sans" panose="020B0606030504020204" pitchFamily="34" charset="0"/>
                <a:ea typeface="Open Sans" panose="020B0606030504020204" pitchFamily="34" charset="0"/>
                <a:cs typeface="Open Sans" panose="020B0606030504020204" pitchFamily="34" charset="0"/>
              </a:rPr>
              <a:t>fuel specifications </a:t>
            </a:r>
            <a:r>
              <a:rPr lang="en-GB" sz="1600" dirty="0">
                <a:latin typeface="Open Sans" panose="020B0606030504020204" pitchFamily="34" charset="0"/>
                <a:ea typeface="Open Sans" panose="020B0606030504020204" pitchFamily="34" charset="0"/>
                <a:cs typeface="Open Sans" panose="020B0606030504020204" pitchFamily="34" charset="0"/>
              </a:rPr>
              <a:t>such as type, energy content, cost, and emissions.</a:t>
            </a:r>
          </a:p>
        </p:txBody>
      </p:sp>
      <p:sp>
        <p:nvSpPr>
          <p:cNvPr id="8" name="TextBox 7">
            <a:extLst>
              <a:ext uri="{FF2B5EF4-FFF2-40B4-BE49-F238E27FC236}">
                <a16:creationId xmlns:a16="http://schemas.microsoft.com/office/drawing/2014/main" id="{27A038D9-BB5C-64E6-B188-221FECF661D7}"/>
              </a:ext>
            </a:extLst>
          </p:cNvPr>
          <p:cNvSpPr txBox="1"/>
          <p:nvPr/>
        </p:nvSpPr>
        <p:spPr>
          <a:xfrm>
            <a:off x="422362" y="2165614"/>
            <a:ext cx="3538778" cy="1815882"/>
          </a:xfrm>
          <a:prstGeom prst="rect">
            <a:avLst/>
          </a:prstGeom>
          <a:noFill/>
        </p:spPr>
        <p:txBody>
          <a:bodyPr wrap="square" rtlCol="0">
            <a:spAutoFit/>
          </a:bodyPr>
          <a:lstStyle/>
          <a:p>
            <a:pPr algn="just"/>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Generator_Types</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[unit]</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Number of Generators types to be included within the possible backup systems</a:t>
            </a:r>
          </a:p>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Generator_Names</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Generator</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name for each sources  within MicroGridsPy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TextBox 8">
            <a:extLst>
              <a:ext uri="{FF2B5EF4-FFF2-40B4-BE49-F238E27FC236}">
                <a16:creationId xmlns:a16="http://schemas.microsoft.com/office/drawing/2014/main" id="{4DDD9033-8DC0-47DA-4923-DD2569696707}"/>
              </a:ext>
            </a:extLst>
          </p:cNvPr>
          <p:cNvSpPr txBox="1"/>
          <p:nvPr/>
        </p:nvSpPr>
        <p:spPr>
          <a:xfrm>
            <a:off x="4199804" y="2479582"/>
            <a:ext cx="3538778" cy="113877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Generator_Efficiency</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fraction</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Efficiency of each generator</a:t>
            </a:r>
          </a:p>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84917E81-D993-8245-92F0-DC2E1A3BC0AD}"/>
              </a:ext>
            </a:extLst>
          </p:cNvPr>
          <p:cNvSpPr txBox="1"/>
          <p:nvPr/>
        </p:nvSpPr>
        <p:spPr>
          <a:xfrm>
            <a:off x="422362" y="4494641"/>
            <a:ext cx="3538778" cy="166199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Generator</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Specific_Investment_Cost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Specific investment cost for each type of generator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Generator</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Specific_OM_Cost</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[fraction]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O&amp;M cost for each type of generator as a fraction of the specific investment cost</a:t>
            </a:r>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E5638544-5AB8-75AE-E3A2-AD526BBB07CC}"/>
              </a:ext>
            </a:extLst>
          </p:cNvPr>
          <p:cNvSpPr txBox="1"/>
          <p:nvPr/>
        </p:nvSpPr>
        <p:spPr>
          <a:xfrm>
            <a:off x="4199804" y="3818934"/>
            <a:ext cx="3538778" cy="163121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Generator</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_Lifetime [</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years</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Lifetime of each </a:t>
            </a: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generator types</a:t>
            </a:r>
            <a:endPar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GEN</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_</a:t>
            </a:r>
            <a:r>
              <a:rPr kumimoji="0" lang="en-US" sz="1400" b="1" i="1" u="none" strike="noStrike" kern="1200" cap="none" spc="0" normalizeH="0" baseline="0" noProof="0" dirty="0" err="1">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unit_CO</a:t>
            </a:r>
            <a:r>
              <a:rPr lang="en-US" sz="1400" b="1" i="1" dirty="0">
                <a:solidFill>
                  <a:prstClr val="black">
                    <a:lumMod val="65000"/>
                    <a:lumOff val="35000"/>
                  </a:prstClr>
                </a:solidFill>
                <a:latin typeface="Open Sans" panose="020B0606030504020204" pitchFamily="34" charset="0"/>
                <a:ea typeface="Open Sans" panose="020B0606030504020204" pitchFamily="34" charset="0"/>
                <a:cs typeface="Open Sans" panose="020B0606030504020204" pitchFamily="34" charset="0"/>
              </a:rPr>
              <a:t>2_emissions</a:t>
            </a:r>
            <a:r>
              <a:rPr kumimoji="0" lang="en-US" sz="1400" b="1" i="1" u="none" strike="noStrike" kern="1200" cap="none" spc="0" normalizeH="0" baseline="0" noProof="0" dirty="0">
                <a:ln>
                  <a:noFill/>
                </a:ln>
                <a:solidFill>
                  <a:prstClr val="black">
                    <a:lumMod val="65000"/>
                    <a:lumOff val="35000"/>
                  </a:prstClr>
                </a:solidFill>
                <a:effectLst/>
                <a:uLnTx/>
                <a:uFillTx/>
                <a:latin typeface="Open Sans" panose="020B0606030504020204" pitchFamily="34" charset="0"/>
                <a:ea typeface="Open Sans" panose="020B0606030504020204" pitchFamily="34" charset="0"/>
                <a:cs typeface="Open Sans" panose="020B0606030504020204" pitchFamily="34" charset="0"/>
              </a:rPr>
              <a:t> [kgCO2/kW]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Specific e</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missions of capacity installed (indirect emissions)</a:t>
            </a: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 name="Rectangle 12">
            <a:extLst>
              <a:ext uri="{FF2B5EF4-FFF2-40B4-BE49-F238E27FC236}">
                <a16:creationId xmlns:a16="http://schemas.microsoft.com/office/drawing/2014/main" id="{DE6517E5-0EB2-FCB9-8411-6EBC8FDC464A}"/>
              </a:ext>
            </a:extLst>
          </p:cNvPr>
          <p:cNvSpPr/>
          <p:nvPr/>
        </p:nvSpPr>
        <p:spPr>
          <a:xfrm>
            <a:off x="386473" y="2073281"/>
            <a:ext cx="3574666" cy="1815882"/>
          </a:xfrm>
          <a:prstGeom prst="rect">
            <a:avLst/>
          </a:prstGeom>
          <a:noFill/>
          <a:ln w="9525">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82BC83B-096F-7424-39BB-DBC191E756A7}"/>
              </a:ext>
            </a:extLst>
          </p:cNvPr>
          <p:cNvSpPr txBox="1"/>
          <p:nvPr/>
        </p:nvSpPr>
        <p:spPr>
          <a:xfrm>
            <a:off x="3388981" y="1798184"/>
            <a:ext cx="668112" cy="276999"/>
          </a:xfrm>
          <a:prstGeom prst="rect">
            <a:avLst/>
          </a:prstGeom>
          <a:noFill/>
        </p:spPr>
        <p:txBody>
          <a:bodyPr wrap="square" rtlCol="0">
            <a:spAutoFit/>
          </a:bodyPr>
          <a:lstStyle/>
          <a:p>
            <a:r>
              <a:rPr lang="en-US"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Types</a:t>
            </a:r>
          </a:p>
        </p:txBody>
      </p:sp>
      <p:sp>
        <p:nvSpPr>
          <p:cNvPr id="19" name="Rectangle 18">
            <a:extLst>
              <a:ext uri="{FF2B5EF4-FFF2-40B4-BE49-F238E27FC236}">
                <a16:creationId xmlns:a16="http://schemas.microsoft.com/office/drawing/2014/main" id="{9BE9F59D-9217-6682-F325-27F97FB13CF9}"/>
              </a:ext>
            </a:extLst>
          </p:cNvPr>
          <p:cNvSpPr/>
          <p:nvPr/>
        </p:nvSpPr>
        <p:spPr>
          <a:xfrm>
            <a:off x="386473" y="4347475"/>
            <a:ext cx="3574666" cy="1815882"/>
          </a:xfrm>
          <a:prstGeom prst="rect">
            <a:avLst/>
          </a:prstGeom>
          <a:noFill/>
          <a:ln w="952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EBA28497-94F7-917E-97E2-F16C48190504}"/>
              </a:ext>
            </a:extLst>
          </p:cNvPr>
          <p:cNvSpPr txBox="1"/>
          <p:nvPr/>
        </p:nvSpPr>
        <p:spPr>
          <a:xfrm>
            <a:off x="3388981" y="4072378"/>
            <a:ext cx="668112" cy="276999"/>
          </a:xfrm>
          <a:prstGeom prst="rect">
            <a:avLst/>
          </a:prstGeom>
          <a:noFill/>
        </p:spPr>
        <p:txBody>
          <a:bodyPr wrap="square" rtlCol="0">
            <a:spAutoFit/>
          </a:bodyPr>
          <a:lstStyle/>
          <a:p>
            <a:r>
              <a:rPr lang="en-US" sz="1200" i="1" dirty="0">
                <a:solidFill>
                  <a:srgbClr val="FFC000"/>
                </a:solidFill>
                <a:latin typeface="Open Sans" panose="020B0606030504020204" pitchFamily="34" charset="0"/>
                <a:ea typeface="Open Sans" panose="020B0606030504020204" pitchFamily="34" charset="0"/>
                <a:cs typeface="Open Sans" panose="020B0606030504020204" pitchFamily="34" charset="0"/>
              </a:rPr>
              <a:t>Costs</a:t>
            </a:r>
          </a:p>
        </p:txBody>
      </p:sp>
      <p:sp>
        <p:nvSpPr>
          <p:cNvPr id="21" name="Rectangle 20">
            <a:extLst>
              <a:ext uri="{FF2B5EF4-FFF2-40B4-BE49-F238E27FC236}">
                <a16:creationId xmlns:a16="http://schemas.microsoft.com/office/drawing/2014/main" id="{2DC74606-F282-2062-2C95-2ED33C0CC56B}"/>
              </a:ext>
            </a:extLst>
          </p:cNvPr>
          <p:cNvSpPr/>
          <p:nvPr/>
        </p:nvSpPr>
        <p:spPr>
          <a:xfrm>
            <a:off x="4128067" y="2529512"/>
            <a:ext cx="3574666" cy="823052"/>
          </a:xfrm>
          <a:prstGeom prst="rect">
            <a:avLst/>
          </a:prstGeom>
          <a:noFill/>
          <a:ln w="952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a:extLst>
              <a:ext uri="{FF2B5EF4-FFF2-40B4-BE49-F238E27FC236}">
                <a16:creationId xmlns:a16="http://schemas.microsoft.com/office/drawing/2014/main" id="{AEA3F39A-0F13-86F6-82E2-B63EF8311BFC}"/>
              </a:ext>
            </a:extLst>
          </p:cNvPr>
          <p:cNvSpPr txBox="1"/>
          <p:nvPr/>
        </p:nvSpPr>
        <p:spPr>
          <a:xfrm>
            <a:off x="6353920" y="2227555"/>
            <a:ext cx="1469093" cy="276999"/>
          </a:xfrm>
          <a:prstGeom prst="rect">
            <a:avLst/>
          </a:prstGeom>
          <a:noFill/>
        </p:spPr>
        <p:txBody>
          <a:bodyPr wrap="square" rtlCol="0">
            <a:spAutoFit/>
          </a:bodyPr>
          <a:lstStyle/>
          <a:p>
            <a:r>
              <a:rPr lang="en-US" sz="1200" i="1" dirty="0">
                <a:solidFill>
                  <a:srgbClr val="002060"/>
                </a:solidFill>
                <a:latin typeface="Open Sans" panose="020B0606030504020204" pitchFamily="34" charset="0"/>
                <a:ea typeface="Open Sans" panose="020B0606030504020204" pitchFamily="34" charset="0"/>
                <a:cs typeface="Open Sans" panose="020B0606030504020204" pitchFamily="34" charset="0"/>
              </a:rPr>
              <a:t>Energy conversion</a:t>
            </a:r>
          </a:p>
        </p:txBody>
      </p:sp>
      <p:sp>
        <p:nvSpPr>
          <p:cNvPr id="36" name="Rectangle 35">
            <a:extLst>
              <a:ext uri="{FF2B5EF4-FFF2-40B4-BE49-F238E27FC236}">
                <a16:creationId xmlns:a16="http://schemas.microsoft.com/office/drawing/2014/main" id="{F80C84DB-1A07-9498-0295-FA4D2C2A0214}"/>
              </a:ext>
            </a:extLst>
          </p:cNvPr>
          <p:cNvSpPr/>
          <p:nvPr/>
        </p:nvSpPr>
        <p:spPr>
          <a:xfrm>
            <a:off x="4133883" y="3914373"/>
            <a:ext cx="3574666" cy="1815882"/>
          </a:xfrm>
          <a:prstGeom prst="rect">
            <a:avLst/>
          </a:prstGeom>
          <a:noFill/>
          <a:ln w="9525">
            <a:solidFill>
              <a:schemeClr val="accent6">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44455587-018B-FDE1-0508-AD8A750361E7}"/>
              </a:ext>
            </a:extLst>
          </p:cNvPr>
          <p:cNvSpPr txBox="1"/>
          <p:nvPr/>
        </p:nvSpPr>
        <p:spPr>
          <a:xfrm>
            <a:off x="6646117" y="3641039"/>
            <a:ext cx="1105574" cy="276999"/>
          </a:xfrm>
          <a:prstGeom prst="rect">
            <a:avLst/>
          </a:prstGeom>
          <a:noFill/>
          <a:ln>
            <a:noFill/>
          </a:ln>
        </p:spPr>
        <p:txBody>
          <a:bodyPr wrap="square" rtlCol="0">
            <a:spAutoFit/>
          </a:bodyPr>
          <a:lstStyle/>
          <a:p>
            <a:r>
              <a:rPr lang="en-US" sz="1200" i="1" dirty="0">
                <a:solidFill>
                  <a:schemeClr val="accent6">
                    <a:lumMod val="75000"/>
                  </a:schemeClr>
                </a:solidFill>
                <a:latin typeface="Open Sans" panose="020B0606030504020204" pitchFamily="34" charset="0"/>
                <a:ea typeface="Open Sans" panose="020B0606030504020204" pitchFamily="34" charset="0"/>
                <a:cs typeface="Open Sans" panose="020B0606030504020204" pitchFamily="34" charset="0"/>
              </a:rPr>
              <a:t>Sustainability</a:t>
            </a:r>
          </a:p>
        </p:txBody>
      </p:sp>
      <p:cxnSp>
        <p:nvCxnSpPr>
          <p:cNvPr id="38" name="Connettore diritto 96">
            <a:extLst>
              <a:ext uri="{FF2B5EF4-FFF2-40B4-BE49-F238E27FC236}">
                <a16:creationId xmlns:a16="http://schemas.microsoft.com/office/drawing/2014/main" id="{D93640DC-DDDA-667C-F25B-D690B92CCA27}"/>
              </a:ext>
            </a:extLst>
          </p:cNvPr>
          <p:cNvCxnSpPr>
            <a:cxnSpLocks/>
          </p:cNvCxnSpPr>
          <p:nvPr/>
        </p:nvCxnSpPr>
        <p:spPr>
          <a:xfrm flipV="1">
            <a:off x="8183346" y="2165614"/>
            <a:ext cx="0" cy="3924814"/>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39" name="Picture 4" descr="Cerca nella barra laterale">
            <a:extLst>
              <a:ext uri="{FF2B5EF4-FFF2-40B4-BE49-F238E27FC236}">
                <a16:creationId xmlns:a16="http://schemas.microsoft.com/office/drawing/2014/main" id="{0A4B442D-B9E3-AA2B-6937-A59E9A4A2B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533" y="3914373"/>
            <a:ext cx="391886" cy="391886"/>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C6253BA0-6551-3936-079C-0BE21CCA75E3}"/>
              </a:ext>
            </a:extLst>
          </p:cNvPr>
          <p:cNvSpPr txBox="1"/>
          <p:nvPr/>
        </p:nvSpPr>
        <p:spPr>
          <a:xfrm>
            <a:off x="8535475" y="1822658"/>
            <a:ext cx="2776613" cy="1138773"/>
          </a:xfrm>
          <a:prstGeom prst="rect">
            <a:avLst/>
          </a:prstGeom>
          <a:noFill/>
        </p:spPr>
        <p:txBody>
          <a:bodyPr wrap="square" rtlCol="0">
            <a:spAutoFit/>
          </a:bodyPr>
          <a:lstStyle/>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Fuel_Names</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Fuel</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name for each generators  within MicroGridsPy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1" name="Rectangle 40">
            <a:extLst>
              <a:ext uri="{FF2B5EF4-FFF2-40B4-BE49-F238E27FC236}">
                <a16:creationId xmlns:a16="http://schemas.microsoft.com/office/drawing/2014/main" id="{55F555DA-77A2-3E70-C39A-853BCBEBBDBD}"/>
              </a:ext>
            </a:extLst>
          </p:cNvPr>
          <p:cNvSpPr/>
          <p:nvPr/>
        </p:nvSpPr>
        <p:spPr>
          <a:xfrm>
            <a:off x="8499586" y="1961645"/>
            <a:ext cx="2812501" cy="868738"/>
          </a:xfrm>
          <a:prstGeom prst="rect">
            <a:avLst/>
          </a:prstGeom>
          <a:noFill/>
          <a:ln w="9525">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3FEA598E-D64A-E823-000A-35E54B3A8584}"/>
              </a:ext>
            </a:extLst>
          </p:cNvPr>
          <p:cNvSpPr txBox="1"/>
          <p:nvPr/>
        </p:nvSpPr>
        <p:spPr>
          <a:xfrm>
            <a:off x="10825638" y="1696432"/>
            <a:ext cx="668112" cy="276999"/>
          </a:xfrm>
          <a:prstGeom prst="rect">
            <a:avLst/>
          </a:prstGeom>
          <a:noFill/>
        </p:spPr>
        <p:txBody>
          <a:bodyPr wrap="square" rtlCol="0">
            <a:spAutoFit/>
          </a:bodyPr>
          <a:lstStyle/>
          <a:p>
            <a:r>
              <a:rPr lang="en-US"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Types</a:t>
            </a:r>
          </a:p>
        </p:txBody>
      </p:sp>
      <p:sp>
        <p:nvSpPr>
          <p:cNvPr id="43" name="TextBox 42">
            <a:extLst>
              <a:ext uri="{FF2B5EF4-FFF2-40B4-BE49-F238E27FC236}">
                <a16:creationId xmlns:a16="http://schemas.microsoft.com/office/drawing/2014/main" id="{8F6433B2-9037-5094-1788-C5ECAFD0FCA5}"/>
              </a:ext>
            </a:extLst>
          </p:cNvPr>
          <p:cNvSpPr txBox="1"/>
          <p:nvPr/>
        </p:nvSpPr>
        <p:spPr>
          <a:xfrm>
            <a:off x="8571363" y="2933312"/>
            <a:ext cx="2776613" cy="1138773"/>
          </a:xfrm>
          <a:prstGeom prst="rect">
            <a:avLst/>
          </a:prstGeom>
          <a:noFill/>
        </p:spPr>
        <p:txBody>
          <a:bodyPr wrap="square" rtlCol="0">
            <a:spAutoFit/>
          </a:bodyPr>
          <a:lstStyle/>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Fuel_LHV</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[Wh/</a:t>
            </a: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lt</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Lower Heating value (LHV) for each type of fuel</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4" name="Rectangle 43">
            <a:extLst>
              <a:ext uri="{FF2B5EF4-FFF2-40B4-BE49-F238E27FC236}">
                <a16:creationId xmlns:a16="http://schemas.microsoft.com/office/drawing/2014/main" id="{BB201529-31B6-E21D-5608-DBA5E0EB9189}"/>
              </a:ext>
            </a:extLst>
          </p:cNvPr>
          <p:cNvSpPr/>
          <p:nvPr/>
        </p:nvSpPr>
        <p:spPr>
          <a:xfrm>
            <a:off x="8535474" y="3072299"/>
            <a:ext cx="2812501" cy="868738"/>
          </a:xfrm>
          <a:prstGeom prst="rect">
            <a:avLst/>
          </a:prstGeom>
          <a:noFill/>
          <a:ln w="952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4268F758-0502-5FC0-EB86-33DC740CCC7A}"/>
              </a:ext>
            </a:extLst>
          </p:cNvPr>
          <p:cNvSpPr txBox="1"/>
          <p:nvPr/>
        </p:nvSpPr>
        <p:spPr>
          <a:xfrm>
            <a:off x="9973028" y="2807086"/>
            <a:ext cx="155661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Energy conversion</a:t>
            </a:r>
          </a:p>
        </p:txBody>
      </p:sp>
      <p:sp>
        <p:nvSpPr>
          <p:cNvPr id="46" name="TextBox 45">
            <a:extLst>
              <a:ext uri="{FF2B5EF4-FFF2-40B4-BE49-F238E27FC236}">
                <a16:creationId xmlns:a16="http://schemas.microsoft.com/office/drawing/2014/main" id="{ACF85F9E-94FE-0EBB-096A-2989D933FDCD}"/>
              </a:ext>
            </a:extLst>
          </p:cNvPr>
          <p:cNvSpPr txBox="1"/>
          <p:nvPr/>
        </p:nvSpPr>
        <p:spPr>
          <a:xfrm>
            <a:off x="8607252" y="4080024"/>
            <a:ext cx="2776613" cy="954107"/>
          </a:xfrm>
          <a:prstGeom prst="rect">
            <a:avLst/>
          </a:prstGeom>
          <a:noFill/>
        </p:spPr>
        <p:txBody>
          <a:bodyPr wrap="square" rtlCol="0">
            <a:spAutoFit/>
          </a:bodyPr>
          <a:lstStyle/>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Fuel_Specific_Cost</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lt</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S</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pecific</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cost for each type of fuel</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46">
            <a:extLst>
              <a:ext uri="{FF2B5EF4-FFF2-40B4-BE49-F238E27FC236}">
                <a16:creationId xmlns:a16="http://schemas.microsoft.com/office/drawing/2014/main" id="{BE6E784D-DFC8-26CE-E22C-9C70AEFB920D}"/>
              </a:ext>
            </a:extLst>
          </p:cNvPr>
          <p:cNvSpPr/>
          <p:nvPr/>
        </p:nvSpPr>
        <p:spPr>
          <a:xfrm>
            <a:off x="8571363" y="4219011"/>
            <a:ext cx="2812501" cy="722787"/>
          </a:xfrm>
          <a:prstGeom prst="rect">
            <a:avLst/>
          </a:prstGeom>
          <a:noFill/>
          <a:ln w="952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ABA9978-7B02-64DF-D692-48DF29840EAC}"/>
              </a:ext>
            </a:extLst>
          </p:cNvPr>
          <p:cNvSpPr txBox="1"/>
          <p:nvPr/>
        </p:nvSpPr>
        <p:spPr>
          <a:xfrm>
            <a:off x="10792795" y="3953798"/>
            <a:ext cx="711781" cy="27600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FFC000"/>
                </a:solidFill>
                <a:effectLst/>
                <a:uLnTx/>
                <a:uFillTx/>
                <a:latin typeface="Open Sans" panose="020B0606030504020204" pitchFamily="34" charset="0"/>
                <a:ea typeface="Open Sans" panose="020B0606030504020204" pitchFamily="34" charset="0"/>
                <a:cs typeface="Open Sans" panose="020B0606030504020204" pitchFamily="34" charset="0"/>
              </a:rPr>
              <a:t>Costs</a:t>
            </a:r>
          </a:p>
        </p:txBody>
      </p:sp>
      <p:sp>
        <p:nvSpPr>
          <p:cNvPr id="49" name="TextBox 48">
            <a:extLst>
              <a:ext uri="{FF2B5EF4-FFF2-40B4-BE49-F238E27FC236}">
                <a16:creationId xmlns:a16="http://schemas.microsoft.com/office/drawing/2014/main" id="{71FDE10C-CD7D-EB0E-FB18-A8C6A9E52EEB}"/>
              </a:ext>
            </a:extLst>
          </p:cNvPr>
          <p:cNvSpPr txBox="1"/>
          <p:nvPr/>
        </p:nvSpPr>
        <p:spPr>
          <a:xfrm>
            <a:off x="8661885" y="5052256"/>
            <a:ext cx="2776613" cy="1169551"/>
          </a:xfrm>
          <a:prstGeom prst="rect">
            <a:avLst/>
          </a:prstGeom>
          <a:noFill/>
        </p:spPr>
        <p:txBody>
          <a:bodyPr wrap="square" rtlCol="0">
            <a:spAutoFit/>
          </a:bodyPr>
          <a:lstStyle/>
          <a:p>
            <a:pPr algn="just"/>
            <a:endParaRPr lang="en-GB" sz="1200"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R="0" lvl="0" indent="0" algn="just" fontAlgn="auto">
              <a:lnSpc>
                <a:spcPct val="100000"/>
              </a:lnSpc>
              <a:spcBef>
                <a:spcPts val="0"/>
              </a:spcBef>
              <a:spcAft>
                <a:spcPts val="0"/>
              </a:spcAft>
              <a:buClrTx/>
              <a:buSzTx/>
              <a:buFontTx/>
              <a:buNone/>
              <a:tabLst/>
              <a:defRPr/>
            </a:pP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GEN_unit_CO2_emissions [kgCO2/</a:t>
            </a:r>
            <a:r>
              <a:rPr lang="en-US" sz="1400" b="1"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lt</a:t>
            </a: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Emissions for each </a:t>
            </a:r>
            <a:r>
              <a:rPr lang="en-GB"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lt</a:t>
            </a: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of fuel consumed (direct emissions)</a:t>
            </a:r>
          </a:p>
        </p:txBody>
      </p:sp>
      <p:sp>
        <p:nvSpPr>
          <p:cNvPr id="50" name="Rectangle 49">
            <a:extLst>
              <a:ext uri="{FF2B5EF4-FFF2-40B4-BE49-F238E27FC236}">
                <a16:creationId xmlns:a16="http://schemas.microsoft.com/office/drawing/2014/main" id="{DBD4FFC0-525E-6F9F-706C-ED8B7E43701D}"/>
              </a:ext>
            </a:extLst>
          </p:cNvPr>
          <p:cNvSpPr/>
          <p:nvPr/>
        </p:nvSpPr>
        <p:spPr>
          <a:xfrm>
            <a:off x="8625996" y="5191243"/>
            <a:ext cx="2812501" cy="1016272"/>
          </a:xfrm>
          <a:prstGeom prst="rect">
            <a:avLst/>
          </a:prstGeom>
          <a:noFill/>
          <a:ln w="9525">
            <a:solidFill>
              <a:srgbClr val="00B05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a16="http://schemas.microsoft.com/office/drawing/2014/main" id="{51DB4CF1-B61C-31AF-B92F-9D166FFB419E}"/>
              </a:ext>
            </a:extLst>
          </p:cNvPr>
          <p:cNvSpPr txBox="1"/>
          <p:nvPr/>
        </p:nvSpPr>
        <p:spPr>
          <a:xfrm>
            <a:off x="10372357" y="4926030"/>
            <a:ext cx="1186853"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70AD47">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Sustainability</a:t>
            </a:r>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Mathematical Formulation</a:t>
            </a:r>
          </a:p>
        </p:txBody>
      </p:sp>
      <p:sp>
        <p:nvSpPr>
          <p:cNvPr id="33" name="TextBox 32">
            <a:extLst>
              <a:ext uri="{FF2B5EF4-FFF2-40B4-BE49-F238E27FC236}">
                <a16:creationId xmlns:a16="http://schemas.microsoft.com/office/drawing/2014/main" id="{8690D058-5B33-DEF0-E30F-A93888886064}"/>
              </a:ext>
            </a:extLst>
          </p:cNvPr>
          <p:cNvSpPr txBox="1"/>
          <p:nvPr/>
        </p:nvSpPr>
        <p:spPr>
          <a:xfrm>
            <a:off x="384958" y="1070805"/>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Here below the most relevant equations implemented within the core model involving hourly energy produced fuel consumption, total investment and fixed O&amp;M costs.</a:t>
            </a:r>
          </a:p>
        </p:txBody>
      </p:sp>
      <mc:AlternateContent xmlns:mc="http://schemas.openxmlformats.org/markup-compatibility/2006" xmlns:a14="http://schemas.microsoft.com/office/drawing/2010/main">
        <mc:Choice Requires="a14">
          <p:sp>
            <p:nvSpPr>
              <p:cNvPr id="2" name="Rectangle 8">
                <a:extLst>
                  <a:ext uri="{FF2B5EF4-FFF2-40B4-BE49-F238E27FC236}">
                    <a16:creationId xmlns:a16="http://schemas.microsoft.com/office/drawing/2014/main" id="{D0BE3D83-3731-4817-BBEB-5C87D273CDFE}"/>
                  </a:ext>
                </a:extLst>
              </p:cNvPr>
              <p:cNvSpPr/>
              <p:nvPr/>
            </p:nvSpPr>
            <p:spPr>
              <a:xfrm>
                <a:off x="2645164" y="2388994"/>
                <a:ext cx="3367592" cy="3558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b="0" i="1" smtClean="0">
                                  <a:latin typeface="Cambria Math" panose="02040503050406030204" pitchFamily="18" charset="0"/>
                                </a:rPr>
                                <m:t>𝑔</m:t>
                              </m:r>
                              <m:r>
                                <a:rPr lang="it-IT" sz="1435" i="1">
                                  <a:latin typeface="Cambria Math" panose="02040503050406030204" pitchFamily="18" charset="0"/>
                                </a:rPr>
                                <m:t>𝑒𝑛</m:t>
                              </m:r>
                            </m:e>
                            <m:sub>
                              <m:r>
                                <a:rPr lang="it-IT" sz="1435" i="1">
                                  <a:latin typeface="Cambria Math" panose="02040503050406030204" pitchFamily="18" charset="0"/>
                                </a:rPr>
                                <m:t>𝑔</m:t>
                              </m:r>
                            </m:sub>
                          </m:sSub>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 [</m:t>
                      </m:r>
                      <m:r>
                        <a:rPr lang="it-IT" sz="1435" i="1">
                          <a:latin typeface="Cambria Math" panose="02040503050406030204" pitchFamily="18" charset="0"/>
                        </a:rPr>
                        <m:t>𝑊h</m:t>
                      </m:r>
                      <m:r>
                        <a:rPr lang="it-IT" sz="1435" i="1">
                          <a:latin typeface="Cambria Math" panose="02040503050406030204" pitchFamily="18" charset="0"/>
                        </a:rPr>
                        <m:t>]</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b="0" i="1" smtClean="0">
                              <a:latin typeface="Cambria Math" panose="02040503050406030204" pitchFamily="18" charset="0"/>
                            </a:rPr>
                            <m:t>𝐶</m:t>
                          </m:r>
                        </m:e>
                        <m:sub>
                          <m:r>
                            <a:rPr lang="it-IT" sz="1435" b="0" i="1" smtClean="0">
                              <a:latin typeface="Cambria Math" panose="02040503050406030204" pitchFamily="18" charset="0"/>
                            </a:rPr>
                            <m:t>𝑛𝑜𝑚</m:t>
                          </m:r>
                          <m:r>
                            <a:rPr lang="it-IT" sz="1435" b="0" i="1" smtClean="0">
                              <a:latin typeface="Cambria Math" panose="02040503050406030204" pitchFamily="18" charset="0"/>
                            </a:rPr>
                            <m:t>, </m:t>
                          </m:r>
                          <m:sSub>
                            <m:sSubPr>
                              <m:ctrlPr>
                                <a:rPr lang="it-IT" sz="1435" i="1">
                                  <a:latin typeface="Cambria Math" panose="02040503050406030204" pitchFamily="18" charset="0"/>
                                </a:rPr>
                              </m:ctrlPr>
                            </m:sSubPr>
                            <m:e>
                              <m:r>
                                <a:rPr lang="it-IT" sz="1435" b="0" i="1" smtClean="0">
                                  <a:latin typeface="Cambria Math" panose="02040503050406030204" pitchFamily="18" charset="0"/>
                                </a:rPr>
                                <m:t>𝑔</m:t>
                              </m:r>
                              <m:r>
                                <a:rPr lang="it-IT" sz="1435" i="1">
                                  <a:latin typeface="Cambria Math" panose="02040503050406030204" pitchFamily="18" charset="0"/>
                                </a:rPr>
                                <m:t>𝑒𝑛</m:t>
                              </m:r>
                            </m:e>
                            <m:sub>
                              <m:r>
                                <a:rPr lang="it-IT" sz="1435" i="1">
                                  <a:latin typeface="Cambria Math" panose="02040503050406030204" pitchFamily="18" charset="0"/>
                                </a:rPr>
                                <m:t>𝑔</m:t>
                              </m:r>
                            </m:sub>
                          </m:sSub>
                        </m:sub>
                      </m:sSub>
                      <m:r>
                        <a:rPr lang="it-IT" sz="1435" i="1">
                          <a:latin typeface="Cambria Math" panose="02040503050406030204" pitchFamily="18" charset="0"/>
                        </a:rPr>
                        <m:t>[</m:t>
                      </m:r>
                      <m:r>
                        <a:rPr lang="it-IT" sz="1435" i="1">
                          <a:latin typeface="Cambria Math" panose="02040503050406030204" pitchFamily="18" charset="0"/>
                        </a:rPr>
                        <m:t>𝑊</m:t>
                      </m:r>
                      <m:r>
                        <a:rPr lang="it-IT" sz="1435" i="1">
                          <a:latin typeface="Cambria Math" panose="02040503050406030204" pitchFamily="18" charset="0"/>
                        </a:rPr>
                        <m:t>]∙</m:t>
                      </m:r>
                      <m:r>
                        <a:rPr lang="it-IT" sz="1435">
                          <a:latin typeface="Cambria Math" panose="02040503050406030204" pitchFamily="18" charset="0"/>
                        </a:rPr>
                        <m:t>∆</m:t>
                      </m:r>
                      <m:r>
                        <a:rPr lang="it-IT" sz="1435" i="1">
                          <a:latin typeface="Cambria Math" panose="02040503050406030204" pitchFamily="18" charset="0"/>
                        </a:rPr>
                        <m:t>𝑡</m:t>
                      </m:r>
                      <m:r>
                        <a:rPr lang="it-IT" sz="1435" i="1">
                          <a:latin typeface="Cambria Math" panose="02040503050406030204" pitchFamily="18" charset="0"/>
                        </a:rPr>
                        <m:t>[</m:t>
                      </m:r>
                      <m:r>
                        <a:rPr lang="it-IT" sz="1435" i="1">
                          <a:latin typeface="Cambria Math" panose="02040503050406030204" pitchFamily="18" charset="0"/>
                        </a:rPr>
                        <m:t>h</m:t>
                      </m:r>
                      <m:r>
                        <a:rPr lang="it-IT" sz="1435" i="1">
                          <a:latin typeface="Cambria Math" panose="02040503050406030204" pitchFamily="18" charset="0"/>
                        </a:rPr>
                        <m:t>]</m:t>
                      </m:r>
                    </m:oMath>
                  </m:oMathPara>
                </a14:m>
                <a:endParaRPr lang="it-IT" sz="1435" dirty="0"/>
              </a:p>
            </p:txBody>
          </p:sp>
        </mc:Choice>
        <mc:Fallback xmlns="">
          <p:sp>
            <p:nvSpPr>
              <p:cNvPr id="2" name="Rectangle 8">
                <a:extLst>
                  <a:ext uri="{FF2B5EF4-FFF2-40B4-BE49-F238E27FC236}">
                    <a16:creationId xmlns:a16="http://schemas.microsoft.com/office/drawing/2014/main" id="{D0BE3D83-3731-4817-BBEB-5C87D273CDFE}"/>
                  </a:ext>
                </a:extLst>
              </p:cNvPr>
              <p:cNvSpPr>
                <a:spLocks noRot="1" noChangeAspect="1" noMove="1" noResize="1" noEditPoints="1" noAdjustHandles="1" noChangeArrowheads="1" noChangeShapeType="1" noTextEdit="1"/>
              </p:cNvSpPr>
              <p:nvPr/>
            </p:nvSpPr>
            <p:spPr>
              <a:xfrm>
                <a:off x="2645164" y="2388994"/>
                <a:ext cx="3367592" cy="355867"/>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Rectangle 9">
                <a:extLst>
                  <a:ext uri="{FF2B5EF4-FFF2-40B4-BE49-F238E27FC236}">
                    <a16:creationId xmlns:a16="http://schemas.microsoft.com/office/drawing/2014/main" id="{0439ED60-A530-74C1-A856-9C44F0CCDCE9}"/>
                  </a:ext>
                </a:extLst>
              </p:cNvPr>
              <p:cNvSpPr/>
              <p:nvPr/>
            </p:nvSpPr>
            <p:spPr>
              <a:xfrm>
                <a:off x="6661886" y="2391871"/>
                <a:ext cx="3512599" cy="70750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it-IT" sz="1435" i="1">
                              <a:latin typeface="Cambria Math" panose="02040503050406030204" pitchFamily="18" charset="0"/>
                            </a:rPr>
                          </m:ctrlPr>
                        </m:sSubPr>
                        <m:e>
                          <m:r>
                            <a:rPr lang="it-IT" sz="1435" i="1">
                              <a:latin typeface="Cambria Math" panose="02040503050406030204" pitchFamily="18" charset="0"/>
                            </a:rPr>
                            <m:t>𝛼</m:t>
                          </m:r>
                        </m:e>
                        <m:sub>
                          <m:r>
                            <a:rPr lang="it-IT" sz="1435" i="1">
                              <a:latin typeface="Cambria Math" panose="02040503050406030204" pitchFamily="18" charset="0"/>
                            </a:rPr>
                            <m:t>𝑔</m:t>
                          </m:r>
                        </m:sub>
                      </m:sSub>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r>
                        <a:rPr lang="it-IT" sz="1435">
                          <a:latin typeface="Cambria Math" panose="02040503050406030204" pitchFamily="18" charset="0"/>
                        </a:rPr>
                        <m:t>=</m:t>
                      </m:r>
                      <m:f>
                        <m:fPr>
                          <m:ctrlPr>
                            <a:rPr lang="it-IT" sz="1435" i="1">
                              <a:latin typeface="Cambria Math" panose="02040503050406030204" pitchFamily="18" charset="0"/>
                            </a:rPr>
                          </m:ctrlPr>
                        </m:fPr>
                        <m:num>
                          <m:sSub>
                            <m:sSubPr>
                              <m:ctrlPr>
                                <a:rPr lang="it-IT" sz="1435" i="1">
                                  <a:latin typeface="Cambria Math" panose="02040503050406030204" pitchFamily="18" charset="0"/>
                                </a:rPr>
                              </m:ctrlPr>
                            </m:sSubPr>
                            <m:e>
                              <m:r>
                                <a:rPr lang="it-IT" sz="1435" i="1">
                                  <a:latin typeface="Cambria Math" panose="02040503050406030204" pitchFamily="18" charset="0"/>
                                </a:rPr>
                                <m:t>𝑈</m:t>
                              </m:r>
                            </m:e>
                            <m:sub>
                              <m:r>
                                <a:rPr lang="it-IT" sz="1435" i="1">
                                  <a:latin typeface="Cambria Math" panose="02040503050406030204" pitchFamily="18" charset="0"/>
                                </a:rPr>
                                <m:t>𝑓𝑢𝑒</m:t>
                              </m:r>
                              <m:sSub>
                                <m:sSubPr>
                                  <m:ctrlPr>
                                    <a:rPr lang="it-IT" sz="1435" i="1">
                                      <a:latin typeface="Cambria Math" panose="02040503050406030204" pitchFamily="18" charset="0"/>
                                    </a:rPr>
                                  </m:ctrlPr>
                                </m:sSubPr>
                                <m:e>
                                  <m:r>
                                    <a:rPr lang="it-IT" sz="1435" i="1">
                                      <a:latin typeface="Cambria Math" panose="02040503050406030204" pitchFamily="18" charset="0"/>
                                    </a:rPr>
                                    <m:t>𝑙</m:t>
                                  </m:r>
                                </m:e>
                                <m:sub>
                                  <m:r>
                                    <a:rPr lang="it-IT" sz="1435" i="1">
                                      <a:latin typeface="Cambria Math" panose="02040503050406030204" pitchFamily="18" charset="0"/>
                                    </a:rPr>
                                    <m:t>𝑔</m:t>
                                  </m:r>
                                </m:sub>
                              </m:sSub>
                            </m:sub>
                          </m:sSub>
                          <m:r>
                            <a:rPr lang="it-IT" sz="1435" i="1">
                              <a:latin typeface="Cambria Math" panose="02040503050406030204" pitchFamily="18" charset="0"/>
                            </a:rPr>
                            <m:t> [$/</m:t>
                          </m:r>
                          <m:r>
                            <a:rPr lang="it-IT" sz="1435" i="1">
                              <a:latin typeface="Cambria Math" panose="02040503050406030204" pitchFamily="18" charset="0"/>
                            </a:rPr>
                            <m:t>𝑙</m:t>
                          </m:r>
                          <m:r>
                            <a:rPr lang="it-IT" sz="1435" i="1">
                              <a:latin typeface="Cambria Math" panose="02040503050406030204" pitchFamily="18" charset="0"/>
                            </a:rPr>
                            <m:t>]</m:t>
                          </m:r>
                        </m:num>
                        <m:den>
                          <m:d>
                            <m:dPr>
                              <m:ctrlPr>
                                <a:rPr lang="it-IT" sz="1435" i="1">
                                  <a:latin typeface="Cambria Math" panose="02040503050406030204" pitchFamily="18" charset="0"/>
                                </a:rPr>
                              </m:ctrlPr>
                            </m:dPr>
                            <m:e>
                              <m:r>
                                <a:rPr lang="it-IT" sz="1435" i="1">
                                  <a:latin typeface="Cambria Math" panose="02040503050406030204" pitchFamily="18" charset="0"/>
                                </a:rPr>
                                <m:t>𝐿𝐻</m:t>
                              </m:r>
                              <m:sSub>
                                <m:sSubPr>
                                  <m:ctrlPr>
                                    <a:rPr lang="it-IT" sz="1435" i="1">
                                      <a:latin typeface="Cambria Math" panose="02040503050406030204" pitchFamily="18" charset="0"/>
                                    </a:rPr>
                                  </m:ctrlPr>
                                </m:sSubPr>
                                <m:e>
                                  <m:r>
                                    <a:rPr lang="it-IT" sz="1435" i="1">
                                      <a:latin typeface="Cambria Math" panose="02040503050406030204" pitchFamily="18" charset="0"/>
                                    </a:rPr>
                                    <m:t>𝑉</m:t>
                                  </m:r>
                                </m:e>
                                <m:sub>
                                  <m:r>
                                    <a:rPr lang="it-IT" sz="1435" i="1">
                                      <a:latin typeface="Cambria Math" panose="02040503050406030204" pitchFamily="18" charset="0"/>
                                    </a:rPr>
                                    <m:t>𝑓𝑢𝑒</m:t>
                                  </m:r>
                                  <m:sSub>
                                    <m:sSubPr>
                                      <m:ctrlPr>
                                        <a:rPr lang="it-IT" sz="1435" i="1">
                                          <a:latin typeface="Cambria Math" panose="02040503050406030204" pitchFamily="18" charset="0"/>
                                        </a:rPr>
                                      </m:ctrlPr>
                                    </m:sSubPr>
                                    <m:e>
                                      <m:r>
                                        <a:rPr lang="it-IT" sz="1435" i="1">
                                          <a:latin typeface="Cambria Math" panose="02040503050406030204" pitchFamily="18" charset="0"/>
                                        </a:rPr>
                                        <m:t>𝑙</m:t>
                                      </m:r>
                                    </m:e>
                                    <m:sub>
                                      <m:r>
                                        <a:rPr lang="it-IT" sz="1435" i="1">
                                          <a:latin typeface="Cambria Math" panose="02040503050406030204" pitchFamily="18" charset="0"/>
                                        </a:rPr>
                                        <m:t>𝑔</m:t>
                                      </m:r>
                                    </m:sub>
                                  </m:sSub>
                                </m:sub>
                              </m:sSub>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r>
                                <a:rPr lang="it-IT" sz="1435" i="1">
                                  <a:latin typeface="Cambria Math" panose="02040503050406030204" pitchFamily="18" charset="0"/>
                                </a:rPr>
                                <m:t>𝑙</m:t>
                              </m:r>
                              <m:r>
                                <a:rPr lang="it-IT" sz="1435" i="1">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𝜂</m:t>
                                  </m:r>
                                </m:e>
                                <m:sub>
                                  <m:r>
                                    <a:rPr lang="it-IT" sz="1435" i="1">
                                      <a:latin typeface="Cambria Math" panose="02040503050406030204" pitchFamily="18" charset="0"/>
                                    </a:rPr>
                                    <m:t>𝐺𝑒</m:t>
                                  </m:r>
                                  <m:sSub>
                                    <m:sSubPr>
                                      <m:ctrlPr>
                                        <a:rPr lang="it-IT" sz="1435" i="1">
                                          <a:latin typeface="Cambria Math" panose="02040503050406030204" pitchFamily="18" charset="0"/>
                                        </a:rPr>
                                      </m:ctrlPr>
                                    </m:sSubPr>
                                    <m:e>
                                      <m:r>
                                        <a:rPr lang="it-IT" sz="1435" i="1">
                                          <a:latin typeface="Cambria Math" panose="02040503050406030204" pitchFamily="18" charset="0"/>
                                        </a:rPr>
                                        <m:t>𝑛</m:t>
                                      </m:r>
                                    </m:e>
                                    <m:sub>
                                      <m:r>
                                        <a:rPr lang="it-IT" sz="1435" i="1">
                                          <a:latin typeface="Cambria Math" panose="02040503050406030204" pitchFamily="18" charset="0"/>
                                        </a:rPr>
                                        <m:t>𝑔</m:t>
                                      </m:r>
                                    </m:sub>
                                  </m:sSub>
                                </m:sub>
                              </m:sSub>
                            </m:e>
                          </m:d>
                        </m:den>
                      </m:f>
                    </m:oMath>
                  </m:oMathPara>
                </a14:m>
                <a:endParaRPr lang="it-IT" sz="1435" dirty="0"/>
              </a:p>
            </p:txBody>
          </p:sp>
        </mc:Choice>
        <mc:Fallback xmlns="">
          <p:sp>
            <p:nvSpPr>
              <p:cNvPr id="3" name="Rectangle 9">
                <a:extLst>
                  <a:ext uri="{FF2B5EF4-FFF2-40B4-BE49-F238E27FC236}">
                    <a16:creationId xmlns:a16="http://schemas.microsoft.com/office/drawing/2014/main" id="{0439ED60-A530-74C1-A856-9C44F0CCDCE9}"/>
                  </a:ext>
                </a:extLst>
              </p:cNvPr>
              <p:cNvSpPr>
                <a:spLocks noRot="1" noChangeAspect="1" noMove="1" noResize="1" noEditPoints="1" noAdjustHandles="1" noChangeArrowheads="1" noChangeShapeType="1" noTextEdit="1"/>
              </p:cNvSpPr>
              <p:nvPr/>
            </p:nvSpPr>
            <p:spPr>
              <a:xfrm>
                <a:off x="6661886" y="2391871"/>
                <a:ext cx="3512599" cy="707501"/>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Rectangle 10">
                <a:extLst>
                  <a:ext uri="{FF2B5EF4-FFF2-40B4-BE49-F238E27FC236}">
                    <a16:creationId xmlns:a16="http://schemas.microsoft.com/office/drawing/2014/main" id="{84498A55-7CCF-D1A9-6D58-5F20BAB580D6}"/>
                  </a:ext>
                </a:extLst>
              </p:cNvPr>
              <p:cNvSpPr/>
              <p:nvPr/>
            </p:nvSpPr>
            <p:spPr>
              <a:xfrm>
                <a:off x="2645164" y="2865620"/>
                <a:ext cx="3789759" cy="3558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i="1">
                              <a:latin typeface="Cambria Math" panose="02040503050406030204" pitchFamily="18" charset="0"/>
                            </a:rPr>
                            <m:t>𝐶</m:t>
                          </m:r>
                        </m:e>
                        <m:sub>
                          <m:sSub>
                            <m:sSubPr>
                              <m:ctrlPr>
                                <a:rPr lang="it-IT" sz="1435" i="1">
                                  <a:latin typeface="Cambria Math" panose="02040503050406030204" pitchFamily="18" charset="0"/>
                                </a:rPr>
                              </m:ctrlPr>
                            </m:sSubPr>
                            <m:e>
                              <m:r>
                                <a:rPr lang="it-IT" sz="1435" i="1">
                                  <a:latin typeface="Cambria Math" panose="02040503050406030204" pitchFamily="18" charset="0"/>
                                </a:rPr>
                                <m:t>𝑓𝑢𝑒𝑙</m:t>
                              </m:r>
                            </m:e>
                            <m:sub>
                              <m:r>
                                <a:rPr lang="it-IT" sz="1435" i="1">
                                  <a:latin typeface="Cambria Math" panose="02040503050406030204" pitchFamily="18" charset="0"/>
                                </a:rPr>
                                <m:t>𝑔</m:t>
                              </m:r>
                            </m:sub>
                          </m:sSub>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i="1">
                          <a:latin typeface="Cambria Math" panose="02040503050406030204" pitchFamily="18" charset="0"/>
                        </a:rPr>
                        <m:t> [$</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b="0" i="1" smtClean="0">
                                  <a:latin typeface="Cambria Math" panose="02040503050406030204" pitchFamily="18" charset="0"/>
                                </a:rPr>
                                <m:t>𝑔</m:t>
                              </m:r>
                              <m:r>
                                <a:rPr lang="it-IT" sz="1435" i="1">
                                  <a:latin typeface="Cambria Math" panose="02040503050406030204" pitchFamily="18" charset="0"/>
                                </a:rPr>
                                <m:t>𝑒𝑛</m:t>
                              </m:r>
                            </m:e>
                            <m:sub>
                              <m:r>
                                <a:rPr lang="it-IT" sz="1435" i="1">
                                  <a:latin typeface="Cambria Math" panose="02040503050406030204" pitchFamily="18" charset="0"/>
                                </a:rPr>
                                <m:t>𝑔</m:t>
                              </m:r>
                            </m:sub>
                          </m:sSub>
                        </m:sub>
                      </m:sSub>
                      <m:r>
                        <a:rPr lang="it-IT" sz="1435">
                          <a:latin typeface="Cambria Math" panose="02040503050406030204" pitchFamily="18" charset="0"/>
                        </a:rPr>
                        <m:t>(</m:t>
                      </m:r>
                      <m:r>
                        <a:rPr lang="it-IT" sz="1435" i="1">
                          <a:latin typeface="Cambria Math" panose="02040503050406030204" pitchFamily="18" charset="0"/>
                        </a:rPr>
                        <m:t>𝑡</m:t>
                      </m:r>
                      <m:r>
                        <a:rPr lang="it-IT" sz="1435">
                          <a:latin typeface="Cambria Math" panose="02040503050406030204" pitchFamily="18" charset="0"/>
                        </a:rPr>
                        <m:t>)[</m:t>
                      </m:r>
                      <m:r>
                        <m:rPr>
                          <m:sty m:val="p"/>
                        </m:rPr>
                        <a:rPr lang="it-IT" sz="1435">
                          <a:latin typeface="Cambria Math" panose="02040503050406030204" pitchFamily="18" charset="0"/>
                        </a:rPr>
                        <m:t>Wh</m:t>
                      </m:r>
                      <m:r>
                        <a:rPr lang="it-IT" sz="1435">
                          <a:latin typeface="Cambria Math" panose="02040503050406030204" pitchFamily="18" charset="0"/>
                        </a:rPr>
                        <m:t>]</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𝛼</m:t>
                          </m:r>
                        </m:e>
                        <m:sub>
                          <m:r>
                            <a:rPr lang="it-IT" sz="1435" i="1">
                              <a:latin typeface="Cambria Math" panose="02040503050406030204" pitchFamily="18" charset="0"/>
                            </a:rPr>
                            <m:t>𝑔</m:t>
                          </m:r>
                        </m:sub>
                      </m:sSub>
                      <m:r>
                        <a:rPr lang="it-IT" sz="1435" i="1">
                          <a:latin typeface="Cambria Math" panose="02040503050406030204" pitchFamily="18" charset="0"/>
                        </a:rPr>
                        <m:t>[$/</m:t>
                      </m:r>
                      <m:r>
                        <a:rPr lang="it-IT" sz="1435" i="1">
                          <a:latin typeface="Cambria Math" panose="02040503050406030204" pitchFamily="18" charset="0"/>
                        </a:rPr>
                        <m:t>𝑊h</m:t>
                      </m:r>
                      <m:r>
                        <a:rPr lang="it-IT" sz="1435" i="1">
                          <a:latin typeface="Cambria Math" panose="02040503050406030204" pitchFamily="18" charset="0"/>
                        </a:rPr>
                        <m:t>]</m:t>
                      </m:r>
                    </m:oMath>
                  </m:oMathPara>
                </a14:m>
                <a:endParaRPr lang="it-IT" sz="1435" dirty="0"/>
              </a:p>
            </p:txBody>
          </p:sp>
        </mc:Choice>
        <mc:Fallback xmlns="">
          <p:sp>
            <p:nvSpPr>
              <p:cNvPr id="9" name="Rectangle 10">
                <a:extLst>
                  <a:ext uri="{FF2B5EF4-FFF2-40B4-BE49-F238E27FC236}">
                    <a16:creationId xmlns:a16="http://schemas.microsoft.com/office/drawing/2014/main" id="{84498A55-7CCF-D1A9-6D58-5F20BAB580D6}"/>
                  </a:ext>
                </a:extLst>
              </p:cNvPr>
              <p:cNvSpPr>
                <a:spLocks noRot="1" noChangeAspect="1" noMove="1" noResize="1" noEditPoints="1" noAdjustHandles="1" noChangeArrowheads="1" noChangeShapeType="1" noTextEdit="1"/>
              </p:cNvSpPr>
              <p:nvPr/>
            </p:nvSpPr>
            <p:spPr>
              <a:xfrm>
                <a:off x="2645164" y="2865620"/>
                <a:ext cx="3789759" cy="355867"/>
              </a:xfrm>
              <a:prstGeom prst="rect">
                <a:avLst/>
              </a:prstGeom>
              <a:blipFill>
                <a:blip r:embed="rId5"/>
                <a:stretch>
                  <a:fillRect/>
                </a:stretch>
              </a:blipFill>
            </p:spPr>
            <p:txBody>
              <a:bodyPr/>
              <a:lstStyle/>
              <a:p>
                <a:r>
                  <a:rPr lang="en-GB">
                    <a:noFill/>
                  </a:rPr>
                  <a:t> </a:t>
                </a:r>
              </a:p>
            </p:txBody>
          </p:sp>
        </mc:Fallback>
      </mc:AlternateContent>
      <p:sp>
        <p:nvSpPr>
          <p:cNvPr id="10" name="Rectangle 12">
            <a:extLst>
              <a:ext uri="{FF2B5EF4-FFF2-40B4-BE49-F238E27FC236}">
                <a16:creationId xmlns:a16="http://schemas.microsoft.com/office/drawing/2014/main" id="{2E04469F-3283-116D-C810-FB53BB2C8176}"/>
              </a:ext>
            </a:extLst>
          </p:cNvPr>
          <p:cNvSpPr/>
          <p:nvPr/>
        </p:nvSpPr>
        <p:spPr>
          <a:xfrm>
            <a:off x="768877" y="6027000"/>
            <a:ext cx="1525919" cy="313163"/>
          </a:xfrm>
          <a:prstGeom prst="rect">
            <a:avLst/>
          </a:prstGeom>
        </p:spPr>
        <p:txBody>
          <a:bodyPr wrap="square">
            <a:spAutoFit/>
          </a:bodyPr>
          <a:lstStyle/>
          <a:p>
            <a:pPr algn="l">
              <a:spcBef>
                <a:spcPct val="20000"/>
              </a:spcBef>
            </a:pPr>
            <a:r>
              <a:rPr lang="it-IT" sz="1435" b="1" dirty="0">
                <a:solidFill>
                  <a:srgbClr val="002060"/>
                </a:solidFill>
                <a:latin typeface="Open Sans" panose="020B0606030504020204" pitchFamily="34" charset="0"/>
                <a:ea typeface="Open Sans" panose="020B0606030504020204" pitchFamily="34" charset="0"/>
                <a:cs typeface="Open Sans" panose="020B0606030504020204" pitchFamily="34" charset="0"/>
              </a:rPr>
              <a:t>Generator</a:t>
            </a:r>
          </a:p>
        </p:txBody>
      </p:sp>
      <p:sp>
        <p:nvSpPr>
          <p:cNvPr id="11" name="Rectangle 10">
            <a:extLst>
              <a:ext uri="{FF2B5EF4-FFF2-40B4-BE49-F238E27FC236}">
                <a16:creationId xmlns:a16="http://schemas.microsoft.com/office/drawing/2014/main" id="{35312267-F1B0-284F-7B11-ACFD3DE467CE}"/>
              </a:ext>
            </a:extLst>
          </p:cNvPr>
          <p:cNvSpPr/>
          <p:nvPr/>
        </p:nvSpPr>
        <p:spPr>
          <a:xfrm>
            <a:off x="834996" y="2410345"/>
            <a:ext cx="1670984"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Energy </a:t>
            </a:r>
            <a:r>
              <a:rPr lang="it-IT" sz="1400" dirty="0" err="1">
                <a:latin typeface="Open Sans" panose="020B0606030504020204" pitchFamily="34" charset="0"/>
                <a:ea typeface="Open Sans" panose="020B0606030504020204" pitchFamily="34" charset="0"/>
                <a:cs typeface="Open Sans" panose="020B0606030504020204" pitchFamily="34" charset="0"/>
              </a:rPr>
              <a:t>produced</a:t>
            </a:r>
            <a:r>
              <a:rPr lang="it-IT" sz="1400" dirty="0">
                <a:latin typeface="Open Sans" panose="020B0606030504020204" pitchFamily="34" charset="0"/>
                <a:ea typeface="Open Sans" panose="020B0606030504020204" pitchFamily="34" charset="0"/>
                <a:cs typeface="Open Sans" panose="020B0606030504020204" pitchFamily="34" charset="0"/>
              </a:rPr>
              <a:t>:</a:t>
            </a:r>
          </a:p>
        </p:txBody>
      </p:sp>
      <p:sp>
        <p:nvSpPr>
          <p:cNvPr id="12" name="Rectangle 11">
            <a:extLst>
              <a:ext uri="{FF2B5EF4-FFF2-40B4-BE49-F238E27FC236}">
                <a16:creationId xmlns:a16="http://schemas.microsoft.com/office/drawing/2014/main" id="{BE96FF37-599F-16E0-616C-DC5A342016D0}"/>
              </a:ext>
            </a:extLst>
          </p:cNvPr>
          <p:cNvSpPr/>
          <p:nvPr/>
        </p:nvSpPr>
        <p:spPr>
          <a:xfrm>
            <a:off x="834996" y="2888649"/>
            <a:ext cx="1803296" cy="307777"/>
          </a:xfrm>
          <a:prstGeom prst="rect">
            <a:avLst/>
          </a:prstGeom>
        </p:spPr>
        <p:txBody>
          <a:bodyPr wrap="square">
            <a:spAutoFit/>
          </a:bodyPr>
          <a:lstStyle/>
          <a:p>
            <a:pPr algn="l">
              <a:spcBef>
                <a:spcPct val="20000"/>
              </a:spcBef>
            </a:pPr>
            <a:r>
              <a:rPr lang="it-IT" sz="1400" dirty="0" err="1">
                <a:latin typeface="Open Sans" panose="020B0606030504020204" pitchFamily="34" charset="0"/>
                <a:ea typeface="Open Sans" panose="020B0606030504020204" pitchFamily="34" charset="0"/>
                <a:cs typeface="Open Sans" panose="020B0606030504020204" pitchFamily="34" charset="0"/>
              </a:rPr>
              <a:t>Fuel</a:t>
            </a:r>
            <a:r>
              <a:rPr lang="it-IT" sz="1400" dirty="0">
                <a:latin typeface="Open Sans" panose="020B0606030504020204" pitchFamily="34" charset="0"/>
                <a:ea typeface="Open Sans" panose="020B0606030504020204" pitchFamily="34" charset="0"/>
                <a:cs typeface="Open Sans" panose="020B0606030504020204" pitchFamily="34" charset="0"/>
              </a:rPr>
              <a:t> </a:t>
            </a:r>
            <a:r>
              <a:rPr lang="it-IT" sz="1400" dirty="0" err="1">
                <a:latin typeface="Open Sans" panose="020B0606030504020204" pitchFamily="34" charset="0"/>
                <a:ea typeface="Open Sans" panose="020B0606030504020204" pitchFamily="34" charset="0"/>
                <a:cs typeface="Open Sans" panose="020B0606030504020204" pitchFamily="34" charset="0"/>
              </a:rPr>
              <a:t>consumption</a:t>
            </a:r>
            <a:r>
              <a:rPr lang="it-IT" sz="1400" dirty="0">
                <a:latin typeface="Open Sans" panose="020B0606030504020204" pitchFamily="34" charset="0"/>
                <a:ea typeface="Open Sans" panose="020B0606030504020204" pitchFamily="34" charset="0"/>
                <a:cs typeface="Open Sans" panose="020B0606030504020204" pitchFamily="34" charset="0"/>
              </a:rPr>
              <a:t>:</a:t>
            </a:r>
          </a:p>
        </p:txBody>
      </p:sp>
      <mc:AlternateContent xmlns:mc="http://schemas.openxmlformats.org/markup-compatibility/2006" xmlns:a14="http://schemas.microsoft.com/office/drawing/2010/main">
        <mc:Choice Requires="a14">
          <p:sp>
            <p:nvSpPr>
              <p:cNvPr id="13" name="Rectangle 7">
                <a:extLst>
                  <a:ext uri="{FF2B5EF4-FFF2-40B4-BE49-F238E27FC236}">
                    <a16:creationId xmlns:a16="http://schemas.microsoft.com/office/drawing/2014/main" id="{73BFEFBF-5CA9-D1FA-64B5-A8D1CA20A4D1}"/>
                  </a:ext>
                </a:extLst>
              </p:cNvPr>
              <p:cNvSpPr/>
              <p:nvPr/>
            </p:nvSpPr>
            <p:spPr>
              <a:xfrm>
                <a:off x="3687707" y="3896108"/>
                <a:ext cx="6807014" cy="7209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𝐼𝑛𝑣</m:t>
                          </m:r>
                        </m:e>
                        <m:sub>
                          <m:sSub>
                            <m:sSubPr>
                              <m:ctrlPr>
                                <a:rPr lang="it-IT" sz="1435" i="1" smtClean="0">
                                  <a:latin typeface="Cambria Math" panose="02040503050406030204" pitchFamily="18" charset="0"/>
                                </a:rPr>
                              </m:ctrlPr>
                            </m:sSubPr>
                            <m:e>
                              <m:r>
                                <a:rPr lang="it-IT" sz="1435" i="1">
                                  <a:latin typeface="Cambria Math" panose="02040503050406030204" pitchFamily="18" charset="0"/>
                                </a:rPr>
                                <m:t>𝑅𝐸𝑆</m:t>
                              </m:r>
                            </m:e>
                            <m:sub>
                              <m:r>
                                <a:rPr lang="it-IT" sz="1435" b="0" i="1" smtClean="0">
                                  <a:latin typeface="Cambria Math" panose="02040503050406030204" pitchFamily="18" charset="0"/>
                                </a:rPr>
                                <m:t>𝑔</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𝐶</m:t>
                              </m:r>
                            </m:e>
                            <m:sub>
                              <m:r>
                                <a:rPr lang="it-IT" sz="1435" i="1">
                                  <a:latin typeface="Cambria Math" panose="02040503050406030204" pitchFamily="18" charset="0"/>
                                  <a:ea typeface="Cambria Math" panose="02040503050406030204" pitchFamily="18" charset="0"/>
                                </a:rPr>
                                <m:t>𝑛𝑜𝑚</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𝑔𝑒𝑛</m:t>
                              </m:r>
                            </m:sub>
                          </m:sSub>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𝑊h</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𝑖𝑛𝑣</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𝑔𝑒</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𝑛</m:t>
                                  </m:r>
                                </m:e>
                                <m:sub>
                                  <m:r>
                                    <a:rPr lang="it-IT" sz="1435" b="0" i="1" smtClean="0">
                                      <a:latin typeface="Cambria Math" panose="02040503050406030204" pitchFamily="18" charset="0"/>
                                      <a:ea typeface="Cambria Math" panose="02040503050406030204" pitchFamily="18" charset="0"/>
                                    </a:rPr>
                                    <m:t>𝑔</m:t>
                                  </m:r>
                                </m:sub>
                              </m:sSub>
                            </m:sub>
                          </m:sSub>
                          <m:r>
                            <a:rPr lang="it-IT" sz="1435" i="1">
                              <a:latin typeface="Cambria Math" panose="02040503050406030204" pitchFamily="18" charset="0"/>
                              <a:ea typeface="Cambria Math" panose="02040503050406030204" pitchFamily="18" charset="0"/>
                            </a:rPr>
                            <m:t>[</m:t>
                          </m:r>
                          <m:f>
                            <m:fPr>
                              <m:type m:val="lin"/>
                              <m:ctrlPr>
                                <a:rPr lang="it-IT" sz="1435" i="1">
                                  <a:latin typeface="Cambria Math" panose="02040503050406030204" pitchFamily="18" charset="0"/>
                                  <a:ea typeface="Cambria Math" panose="02040503050406030204" pitchFamily="18" charset="0"/>
                                </a:rPr>
                              </m:ctrlPr>
                            </m:fPr>
                            <m:num>
                              <m:r>
                                <a:rPr lang="it-IT" sz="1435" i="1">
                                  <a:latin typeface="Cambria Math" panose="02040503050406030204" pitchFamily="18" charset="0"/>
                                  <a:ea typeface="Cambria Math" panose="02040503050406030204" pitchFamily="18" charset="0"/>
                                </a:rPr>
                                <m:t>$</m:t>
                              </m:r>
                            </m:num>
                            <m:den>
                              <m:r>
                                <a:rPr lang="it-IT" sz="1435" i="1">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h</m:t>
                              </m:r>
                              <m:r>
                                <a:rPr lang="it-IT" sz="1435" i="1">
                                  <a:latin typeface="Cambria Math" panose="02040503050406030204" pitchFamily="18" charset="0"/>
                                  <a:ea typeface="Cambria Math" panose="02040503050406030204" pitchFamily="18" charset="0"/>
                                </a:rPr>
                                <m:t>]</m:t>
                              </m:r>
                            </m:den>
                          </m:f>
                        </m:e>
                      </m:nary>
                      <m:r>
                        <a:rPr lang="it-IT" sz="1435" b="0" i="1" smtClean="0">
                          <a:solidFill>
                            <a:prstClr val="black"/>
                          </a:solidFill>
                          <a:latin typeface="Cambria Math" panose="02040503050406030204" pitchFamily="18" charset="0"/>
                        </a:rPr>
                        <m:t>  ,  </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𝑔𝑒𝑛𝑒𝑟𝑎𝑡𝑜𝑟</m:t>
                      </m:r>
                      <m:r>
                        <a:rPr lang="it-IT" sz="1435" b="0" i="1" smtClean="0">
                          <a:latin typeface="Cambria Math" panose="02040503050406030204" pitchFamily="18" charset="0"/>
                          <a:ea typeface="Cambria Math" panose="02040503050406030204" pitchFamily="18" charset="0"/>
                        </a:rPr>
                        <m:t> </m:t>
                      </m:r>
                      <m:r>
                        <a:rPr lang="it-IT" sz="1435" b="0" i="1" smtClean="0">
                          <a:latin typeface="Cambria Math" panose="02040503050406030204" pitchFamily="18" charset="0"/>
                          <a:ea typeface="Cambria Math" panose="02040503050406030204" pitchFamily="18" charset="0"/>
                        </a:rPr>
                        <m:t>𝑡𝑦𝑝𝑒</m:t>
                      </m:r>
                    </m:oMath>
                  </m:oMathPara>
                </a14:m>
                <a:endParaRPr lang="it-IT" sz="1435" dirty="0"/>
              </a:p>
            </p:txBody>
          </p:sp>
        </mc:Choice>
        <mc:Fallback xmlns="">
          <p:sp>
            <p:nvSpPr>
              <p:cNvPr id="13" name="Rectangle 7">
                <a:extLst>
                  <a:ext uri="{FF2B5EF4-FFF2-40B4-BE49-F238E27FC236}">
                    <a16:creationId xmlns:a16="http://schemas.microsoft.com/office/drawing/2014/main" id="{73BFEFBF-5CA9-D1FA-64B5-A8D1CA20A4D1}"/>
                  </a:ext>
                </a:extLst>
              </p:cNvPr>
              <p:cNvSpPr>
                <a:spLocks noRot="1" noChangeAspect="1" noMove="1" noResize="1" noEditPoints="1" noAdjustHandles="1" noChangeArrowheads="1" noChangeShapeType="1" noTextEdit="1"/>
              </p:cNvSpPr>
              <p:nvPr/>
            </p:nvSpPr>
            <p:spPr>
              <a:xfrm>
                <a:off x="3687707" y="3896108"/>
                <a:ext cx="6807014" cy="720967"/>
              </a:xfrm>
              <a:prstGeom prst="rect">
                <a:avLst/>
              </a:prstGeom>
              <a:blipFill>
                <a:blip r:embed="rId6"/>
                <a:stretch>
                  <a:fillRect/>
                </a:stretch>
              </a:blipFill>
            </p:spPr>
            <p:txBody>
              <a:bodyPr/>
              <a:lstStyle/>
              <a:p>
                <a:r>
                  <a:rPr lang="en-GB">
                    <a:noFill/>
                  </a:rPr>
                  <a:t> </a:t>
                </a:r>
              </a:p>
            </p:txBody>
          </p:sp>
        </mc:Fallback>
      </mc:AlternateContent>
      <p:sp>
        <p:nvSpPr>
          <p:cNvPr id="14" name="Rectangle 13">
            <a:extLst>
              <a:ext uri="{FF2B5EF4-FFF2-40B4-BE49-F238E27FC236}">
                <a16:creationId xmlns:a16="http://schemas.microsoft.com/office/drawing/2014/main" id="{23B9798D-A571-039D-5BC1-20338545E948}"/>
              </a:ext>
            </a:extLst>
          </p:cNvPr>
          <p:cNvSpPr/>
          <p:nvPr/>
        </p:nvSpPr>
        <p:spPr>
          <a:xfrm>
            <a:off x="930731" y="4141739"/>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Investment costs:</a:t>
            </a:r>
          </a:p>
        </p:txBody>
      </p:sp>
      <mc:AlternateContent xmlns:mc="http://schemas.openxmlformats.org/markup-compatibility/2006" xmlns:a14="http://schemas.microsoft.com/office/drawing/2010/main">
        <mc:Choice Requires="a14">
          <p:sp>
            <p:nvSpPr>
              <p:cNvPr id="15" name="Rectangle 7">
                <a:extLst>
                  <a:ext uri="{FF2B5EF4-FFF2-40B4-BE49-F238E27FC236}">
                    <a16:creationId xmlns:a16="http://schemas.microsoft.com/office/drawing/2014/main" id="{8869044C-3D6B-CD10-69EC-9FC7E4A7FAF9}"/>
                  </a:ext>
                </a:extLst>
              </p:cNvPr>
              <p:cNvSpPr/>
              <p:nvPr/>
            </p:nvSpPr>
            <p:spPr>
              <a:xfrm>
                <a:off x="3687707" y="5110806"/>
                <a:ext cx="8230694" cy="720967"/>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smtClean="0">
                              <a:latin typeface="Cambria Math" panose="02040503050406030204" pitchFamily="18" charset="0"/>
                            </a:rPr>
                          </m:ctrlPr>
                        </m:sSubPr>
                        <m:e>
                          <m:r>
                            <a:rPr lang="it-IT" sz="1435" b="0" i="1" smtClean="0">
                              <a:latin typeface="Cambria Math" panose="02040503050406030204" pitchFamily="18" charset="0"/>
                            </a:rPr>
                            <m:t>𝑂</m:t>
                          </m:r>
                          <m:r>
                            <a:rPr lang="it-IT" sz="1435" b="0" i="1" smtClean="0">
                              <a:latin typeface="Cambria Math" panose="02040503050406030204" pitchFamily="18" charset="0"/>
                            </a:rPr>
                            <m:t>&amp;</m:t>
                          </m:r>
                          <m:r>
                            <a:rPr lang="it-IT" sz="1435" b="0" i="1" smtClean="0">
                              <a:latin typeface="Cambria Math" panose="02040503050406030204" pitchFamily="18" charset="0"/>
                            </a:rPr>
                            <m:t>𝑀</m:t>
                          </m:r>
                        </m:e>
                        <m:sub>
                          <m:sSub>
                            <m:sSubPr>
                              <m:ctrlPr>
                                <a:rPr lang="it-IT" sz="1435" i="1">
                                  <a:latin typeface="Cambria Math" panose="02040503050406030204" pitchFamily="18" charset="0"/>
                                </a:rPr>
                              </m:ctrlPr>
                            </m:sSubPr>
                            <m:e>
                              <m:r>
                                <a:rPr lang="it-IT" sz="1435" i="1">
                                  <a:latin typeface="Cambria Math" panose="02040503050406030204" pitchFamily="18" charset="0"/>
                                </a:rPr>
                                <m:t>𝑅𝐸𝑆</m:t>
                              </m:r>
                            </m:e>
                            <m:sub>
                              <m:r>
                                <a:rPr lang="it-IT" sz="1435" b="0" i="1" smtClean="0">
                                  <a:latin typeface="Cambria Math" panose="02040503050406030204" pitchFamily="18" charset="0"/>
                                </a:rPr>
                                <m:t>𝑔</m:t>
                              </m:r>
                            </m:sub>
                          </m:sSub>
                        </m:sub>
                      </m:sSub>
                      <m:d>
                        <m:dPr>
                          <m:begChr m:val="["/>
                          <m:endChr m:val="]"/>
                          <m:ctrlPr>
                            <a:rPr lang="it-IT" sz="1435" i="1">
                              <a:latin typeface="Cambria Math" panose="02040503050406030204" pitchFamily="18" charset="0"/>
                            </a:rPr>
                          </m:ctrlPr>
                        </m:dPr>
                        <m:e>
                          <m:r>
                            <a:rPr lang="it-IT" sz="1435" b="0" i="0" smtClean="0">
                              <a:latin typeface="Cambria Math" panose="02040503050406030204" pitchFamily="18" charset="0"/>
                            </a:rPr>
                            <m:t>$</m:t>
                          </m:r>
                        </m:e>
                      </m:d>
                      <m:r>
                        <a:rPr lang="it-IT" sz="1435">
                          <a:latin typeface="Cambria Math" panose="02040503050406030204" pitchFamily="18" charset="0"/>
                        </a:rPr>
                        <m:t>=</m:t>
                      </m:r>
                      <m:nary>
                        <m:naryPr>
                          <m:chr m:val="∑"/>
                          <m:ctrlPr>
                            <a:rPr lang="it-IT" sz="1435" i="1" smtClean="0">
                              <a:latin typeface="Cambria Math" panose="02040503050406030204" pitchFamily="18" charset="0"/>
                            </a:rPr>
                          </m:ctrlPr>
                        </m:naryPr>
                        <m:sub>
                          <m:r>
                            <m:rPr>
                              <m:brk m:alnAt="23"/>
                            </m:rPr>
                            <a:rPr lang="it-IT" sz="1435" b="0" i="1" smtClean="0">
                              <a:latin typeface="Cambria Math" panose="02040503050406030204" pitchFamily="18" charset="0"/>
                            </a:rPr>
                            <m:t>𝑢</m:t>
                          </m:r>
                          <m:r>
                            <a:rPr lang="it-IT" sz="1435" b="0" i="1" smtClean="0">
                              <a:latin typeface="Cambria Math" panose="02040503050406030204" pitchFamily="18" charset="0"/>
                            </a:rPr>
                            <m:t>𝑡</m:t>
                          </m:r>
                        </m:sub>
                        <m:sup>
                          <m:r>
                            <a:rPr lang="it-IT" sz="1435" b="0" i="1" smtClean="0">
                              <a:latin typeface="Cambria Math" panose="02040503050406030204" pitchFamily="18" charset="0"/>
                            </a:rPr>
                            <m:t>𝑖𝑛𝑣</m:t>
                          </m:r>
                          <m:r>
                            <a:rPr lang="it-IT" sz="1435" b="0" i="1" smtClean="0">
                              <a:latin typeface="Cambria Math" panose="02040503050406030204" pitchFamily="18" charset="0"/>
                            </a:rPr>
                            <m:t> </m:t>
                          </m:r>
                          <m:r>
                            <a:rPr lang="it-IT" sz="1435" b="0" i="1" smtClean="0">
                              <a:latin typeface="Cambria Math" panose="02040503050406030204" pitchFamily="18" charset="0"/>
                            </a:rPr>
                            <m:t>𝑠𝑡𝑒𝑝𝑠</m:t>
                          </m:r>
                        </m:sup>
                        <m:e>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𝐶</m:t>
                              </m:r>
                            </m:e>
                            <m:sub>
                              <m:r>
                                <a:rPr lang="it-IT" sz="1435" i="1">
                                  <a:latin typeface="Cambria Math" panose="02040503050406030204" pitchFamily="18" charset="0"/>
                                  <a:ea typeface="Cambria Math" panose="02040503050406030204" pitchFamily="18" charset="0"/>
                                </a:rPr>
                                <m:t>𝑛𝑜𝑚</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𝑔𝑒</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𝑛</m:t>
                                  </m:r>
                                </m:e>
                                <m:sub>
                                  <m:r>
                                    <a:rPr lang="it-IT" sz="1435" b="0" i="1" smtClean="0">
                                      <a:latin typeface="Cambria Math" panose="02040503050406030204" pitchFamily="18" charset="0"/>
                                      <a:ea typeface="Cambria Math" panose="02040503050406030204" pitchFamily="18" charset="0"/>
                                    </a:rPr>
                                    <m:t>𝑔</m:t>
                                  </m:r>
                                </m:sub>
                              </m:sSub>
                            </m:sub>
                          </m:sSub>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𝑊h</m:t>
                          </m:r>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𝑖𝑛𝑣</m:t>
                              </m:r>
                              <m:r>
                                <a:rPr lang="it-IT" sz="1435" b="0" i="1" smtClean="0">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𝑔𝑒</m:t>
                              </m:r>
                              <m:sSub>
                                <m:sSubPr>
                                  <m:ctrlPr>
                                    <a:rPr lang="it-IT" sz="1435" b="0" i="1" smtClean="0">
                                      <a:latin typeface="Cambria Math" panose="02040503050406030204" pitchFamily="18" charset="0"/>
                                      <a:ea typeface="Cambria Math" panose="02040503050406030204" pitchFamily="18" charset="0"/>
                                    </a:rPr>
                                  </m:ctrlPr>
                                </m:sSubPr>
                                <m:e>
                                  <m:r>
                                    <a:rPr lang="it-IT" sz="1435" b="0" i="1" smtClean="0">
                                      <a:latin typeface="Cambria Math" panose="02040503050406030204" pitchFamily="18" charset="0"/>
                                      <a:ea typeface="Cambria Math" panose="02040503050406030204" pitchFamily="18" charset="0"/>
                                    </a:rPr>
                                    <m:t>𝑛</m:t>
                                  </m:r>
                                </m:e>
                                <m:sub>
                                  <m:r>
                                    <a:rPr lang="it-IT" sz="1435" b="0" i="1" smtClean="0">
                                      <a:latin typeface="Cambria Math" panose="02040503050406030204" pitchFamily="18" charset="0"/>
                                      <a:ea typeface="Cambria Math" panose="02040503050406030204" pitchFamily="18" charset="0"/>
                                    </a:rPr>
                                    <m:t>𝑔</m:t>
                                  </m:r>
                                </m:sub>
                              </m:sSub>
                            </m:sub>
                          </m:sSub>
                          <m:r>
                            <a:rPr lang="it-IT" sz="1435" i="1">
                              <a:latin typeface="Cambria Math" panose="02040503050406030204" pitchFamily="18" charset="0"/>
                              <a:ea typeface="Cambria Math" panose="02040503050406030204" pitchFamily="18" charset="0"/>
                            </a:rPr>
                            <m:t>[</m:t>
                          </m:r>
                          <m:f>
                            <m:fPr>
                              <m:type m:val="lin"/>
                              <m:ctrlPr>
                                <a:rPr lang="it-IT" sz="1435" i="1">
                                  <a:latin typeface="Cambria Math" panose="02040503050406030204" pitchFamily="18" charset="0"/>
                                  <a:ea typeface="Cambria Math" panose="02040503050406030204" pitchFamily="18" charset="0"/>
                                </a:rPr>
                              </m:ctrlPr>
                            </m:fPr>
                            <m:num>
                              <m:r>
                                <a:rPr lang="it-IT" sz="1435" i="1">
                                  <a:latin typeface="Cambria Math" panose="02040503050406030204" pitchFamily="18" charset="0"/>
                                  <a:ea typeface="Cambria Math" panose="02040503050406030204" pitchFamily="18" charset="0"/>
                                </a:rPr>
                                <m:t>$</m:t>
                              </m:r>
                            </m:num>
                            <m:den>
                              <m:r>
                                <a:rPr lang="it-IT" sz="1435" i="1">
                                  <a:latin typeface="Cambria Math" panose="02040503050406030204" pitchFamily="18" charset="0"/>
                                  <a:ea typeface="Cambria Math" panose="02040503050406030204" pitchFamily="18" charset="0"/>
                                </a:rPr>
                                <m:t>𝑊</m:t>
                              </m:r>
                              <m:r>
                                <a:rPr lang="it-IT" sz="1435" b="0" i="1" smtClean="0">
                                  <a:latin typeface="Cambria Math" panose="02040503050406030204" pitchFamily="18" charset="0"/>
                                  <a:ea typeface="Cambria Math" panose="02040503050406030204" pitchFamily="18" charset="0"/>
                                </a:rPr>
                                <m:t>h</m:t>
                              </m:r>
                              <m:r>
                                <a:rPr lang="it-IT" sz="1435" i="1">
                                  <a:latin typeface="Cambria Math" panose="02040503050406030204" pitchFamily="18" charset="0"/>
                                  <a:ea typeface="Cambria Math" panose="02040503050406030204" pitchFamily="18" charset="0"/>
                                </a:rPr>
                                <m:t>]</m:t>
                              </m:r>
                            </m:den>
                          </m:f>
                          <m:r>
                            <a:rPr lang="it-IT" sz="1435" i="1">
                              <a:latin typeface="Cambria Math" panose="02040503050406030204" pitchFamily="18" charset="0"/>
                              <a:ea typeface="Cambria Math" panose="02040503050406030204" pitchFamily="18" charset="0"/>
                            </a:rPr>
                            <m:t>∙</m:t>
                          </m:r>
                          <m:sSub>
                            <m:sSubPr>
                              <m:ctrlPr>
                                <a:rPr lang="it-IT" sz="1435" i="1">
                                  <a:latin typeface="Cambria Math" panose="02040503050406030204" pitchFamily="18" charset="0"/>
                                  <a:ea typeface="Cambria Math" panose="02040503050406030204" pitchFamily="18" charset="0"/>
                                </a:rPr>
                              </m:ctrlPr>
                            </m:sSubPr>
                            <m:e>
                              <m:r>
                                <a:rPr lang="it-IT" sz="1435" i="1">
                                  <a:latin typeface="Cambria Math" panose="02040503050406030204" pitchFamily="18" charset="0"/>
                                  <a:ea typeface="Cambria Math" panose="02040503050406030204" pitchFamily="18" charset="0"/>
                                </a:rPr>
                                <m:t>𝑐</m:t>
                              </m:r>
                            </m:e>
                            <m:sub>
                              <m:r>
                                <a:rPr lang="it-IT" sz="1435" i="1">
                                  <a:latin typeface="Cambria Math" panose="02040503050406030204" pitchFamily="18" charset="0"/>
                                  <a:ea typeface="Cambria Math" panose="02040503050406030204" pitchFamily="18" charset="0"/>
                                </a:rPr>
                                <m:t>𝑂</m:t>
                              </m:r>
                              <m:r>
                                <a:rPr lang="it-IT" sz="1435" i="1">
                                  <a:latin typeface="Cambria Math" panose="02040503050406030204" pitchFamily="18" charset="0"/>
                                  <a:ea typeface="Cambria Math" panose="02040503050406030204" pitchFamily="18" charset="0"/>
                                </a:rPr>
                                <m:t>&amp;</m:t>
                              </m:r>
                              <m:r>
                                <a:rPr lang="it-IT" sz="1435" i="1">
                                  <a:latin typeface="Cambria Math" panose="02040503050406030204" pitchFamily="18" charset="0"/>
                                  <a:ea typeface="Cambria Math" panose="02040503050406030204" pitchFamily="18" charset="0"/>
                                </a:rPr>
                                <m:t>𝑀</m:t>
                              </m:r>
                              <m:r>
                                <a:rPr lang="it-IT" sz="1435" i="1">
                                  <a:latin typeface="Cambria Math" panose="02040503050406030204" pitchFamily="18" charset="0"/>
                                  <a:ea typeface="Cambria Math" panose="02040503050406030204" pitchFamily="18" charset="0"/>
                                </a:rPr>
                                <m:t>,</m:t>
                              </m:r>
                              <m:r>
                                <a:rPr lang="it-IT" sz="1435" b="0" i="1" smtClean="0">
                                  <a:latin typeface="Cambria Math" panose="02040503050406030204" pitchFamily="18" charset="0"/>
                                  <a:ea typeface="Cambria Math" panose="02040503050406030204" pitchFamily="18" charset="0"/>
                                </a:rPr>
                                <m:t>𝑔</m:t>
                              </m:r>
                            </m:sub>
                          </m:sSub>
                          <m:d>
                            <m:dPr>
                              <m:begChr m:val="["/>
                              <m:endChr m:val="]"/>
                              <m:ctrlPr>
                                <a:rPr lang="it-IT" sz="1435" i="1">
                                  <a:latin typeface="Cambria Math" panose="02040503050406030204" pitchFamily="18" charset="0"/>
                                  <a:ea typeface="Cambria Math" panose="02040503050406030204" pitchFamily="18" charset="0"/>
                                </a:rPr>
                              </m:ctrlPr>
                            </m:dPr>
                            <m:e>
                              <m:r>
                                <a:rPr lang="it-IT" sz="1435" i="1">
                                  <a:latin typeface="Cambria Math" panose="02040503050406030204" pitchFamily="18" charset="0"/>
                                  <a:ea typeface="Cambria Math" panose="02040503050406030204" pitchFamily="18" charset="0"/>
                                </a:rPr>
                                <m:t>−</m:t>
                              </m:r>
                            </m:e>
                          </m:d>
                          <m:r>
                            <a:rPr lang="it-IT" sz="1435" b="0" i="1" smtClean="0">
                              <a:latin typeface="Cambria Math" panose="02040503050406030204" pitchFamily="18" charset="0"/>
                              <a:ea typeface="Cambria Math" panose="02040503050406030204" pitchFamily="18" charset="0"/>
                            </a:rPr>
                            <m:t>   ,  </m:t>
                          </m:r>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𝑔</m:t>
                          </m:r>
                          <m:r>
                            <a:rPr lang="it-IT" sz="1435" i="1">
                              <a:latin typeface="Cambria Math" panose="02040503050406030204" pitchFamily="18" charset="0"/>
                              <a:ea typeface="Cambria Math" panose="02040503050406030204" pitchFamily="18" charset="0"/>
                            </a:rPr>
                            <m:t>:</m:t>
                          </m:r>
                          <m:r>
                            <a:rPr lang="it-IT" sz="1435" i="1">
                              <a:latin typeface="Cambria Math" panose="02040503050406030204" pitchFamily="18" charset="0"/>
                              <a:ea typeface="Cambria Math" panose="02040503050406030204" pitchFamily="18" charset="0"/>
                            </a:rPr>
                            <m:t>𝑔𝑒𝑛𝑒𝑟𝑎𝑡𝑜𝑟</m:t>
                          </m:r>
                          <m:r>
                            <a:rPr lang="it-IT" sz="1435" i="1">
                              <a:latin typeface="Cambria Math" panose="02040503050406030204" pitchFamily="18" charset="0"/>
                              <a:ea typeface="Cambria Math" panose="02040503050406030204" pitchFamily="18" charset="0"/>
                            </a:rPr>
                            <m:t> </m:t>
                          </m:r>
                          <m:r>
                            <a:rPr lang="it-IT" sz="1435" i="1">
                              <a:latin typeface="Cambria Math" panose="02040503050406030204" pitchFamily="18" charset="0"/>
                              <a:ea typeface="Cambria Math" panose="02040503050406030204" pitchFamily="18" charset="0"/>
                            </a:rPr>
                            <m:t>𝑡𝑦𝑝𝑒</m:t>
                          </m:r>
                        </m:e>
                      </m:nary>
                    </m:oMath>
                  </m:oMathPara>
                </a14:m>
                <a:endParaRPr lang="it-IT" sz="1435" dirty="0"/>
              </a:p>
            </p:txBody>
          </p:sp>
        </mc:Choice>
        <mc:Fallback xmlns="">
          <p:sp>
            <p:nvSpPr>
              <p:cNvPr id="15" name="Rectangle 7">
                <a:extLst>
                  <a:ext uri="{FF2B5EF4-FFF2-40B4-BE49-F238E27FC236}">
                    <a16:creationId xmlns:a16="http://schemas.microsoft.com/office/drawing/2014/main" id="{8869044C-3D6B-CD10-69EC-9FC7E4A7FAF9}"/>
                  </a:ext>
                </a:extLst>
              </p:cNvPr>
              <p:cNvSpPr>
                <a:spLocks noRot="1" noChangeAspect="1" noMove="1" noResize="1" noEditPoints="1" noAdjustHandles="1" noChangeArrowheads="1" noChangeShapeType="1" noTextEdit="1"/>
              </p:cNvSpPr>
              <p:nvPr/>
            </p:nvSpPr>
            <p:spPr>
              <a:xfrm>
                <a:off x="3687707" y="5110806"/>
                <a:ext cx="8230694" cy="720967"/>
              </a:xfrm>
              <a:prstGeom prst="rect">
                <a:avLst/>
              </a:prstGeom>
              <a:blipFill>
                <a:blip r:embed="rId7"/>
                <a:stretch>
                  <a:fillRect/>
                </a:stretch>
              </a:blipFill>
            </p:spPr>
            <p:txBody>
              <a:bodyPr/>
              <a:lstStyle/>
              <a:p>
                <a:r>
                  <a:rPr lang="en-GB">
                    <a:noFill/>
                  </a:rPr>
                  <a:t> </a:t>
                </a:r>
              </a:p>
            </p:txBody>
          </p:sp>
        </mc:Fallback>
      </mc:AlternateContent>
      <p:sp>
        <p:nvSpPr>
          <p:cNvPr id="16" name="Rectangle 15">
            <a:extLst>
              <a:ext uri="{FF2B5EF4-FFF2-40B4-BE49-F238E27FC236}">
                <a16:creationId xmlns:a16="http://schemas.microsoft.com/office/drawing/2014/main" id="{9107A223-0B2F-4ABD-42A7-66DCECB0CD86}"/>
              </a:ext>
            </a:extLst>
          </p:cNvPr>
          <p:cNvSpPr/>
          <p:nvPr/>
        </p:nvSpPr>
        <p:spPr>
          <a:xfrm>
            <a:off x="930732" y="5314707"/>
            <a:ext cx="2887143" cy="313163"/>
          </a:xfrm>
          <a:prstGeom prst="rect">
            <a:avLst/>
          </a:prstGeom>
        </p:spPr>
        <p:txBody>
          <a:bodyPr wrap="square">
            <a:spAutoFit/>
          </a:bodyPr>
          <a:lstStyle/>
          <a:p>
            <a:pPr algn="l">
              <a:spcBef>
                <a:spcPct val="20000"/>
              </a:spcBef>
            </a:pPr>
            <a:r>
              <a:rPr lang="it-IT" sz="1400" dirty="0">
                <a:latin typeface="Open Sans" panose="020B0606030504020204" pitchFamily="34" charset="0"/>
                <a:ea typeface="Open Sans" panose="020B0606030504020204" pitchFamily="34" charset="0"/>
                <a:cs typeface="Open Sans" panose="020B0606030504020204" pitchFamily="34" charset="0"/>
              </a:rPr>
              <a:t>Total </a:t>
            </a:r>
            <a:r>
              <a:rPr lang="it-IT" sz="1400" dirty="0" err="1">
                <a:latin typeface="Open Sans" panose="020B0606030504020204" pitchFamily="34" charset="0"/>
                <a:ea typeface="Open Sans" panose="020B0606030504020204" pitchFamily="34" charset="0"/>
                <a:cs typeface="Open Sans" panose="020B0606030504020204" pitchFamily="34" charset="0"/>
              </a:rPr>
              <a:t>Fixed</a:t>
            </a:r>
            <a:r>
              <a:rPr lang="it-IT" sz="1400" dirty="0">
                <a:latin typeface="Open Sans" panose="020B0606030504020204" pitchFamily="34" charset="0"/>
                <a:ea typeface="Open Sans" panose="020B0606030504020204" pitchFamily="34" charset="0"/>
                <a:cs typeface="Open Sans" panose="020B0606030504020204" pitchFamily="34" charset="0"/>
              </a:rPr>
              <a:t> O&amp;M costs:</a:t>
            </a:r>
          </a:p>
        </p:txBody>
      </p:sp>
      <p:cxnSp>
        <p:nvCxnSpPr>
          <p:cNvPr id="17" name="Connector: Elbow 16">
            <a:extLst>
              <a:ext uri="{FF2B5EF4-FFF2-40B4-BE49-F238E27FC236}">
                <a16:creationId xmlns:a16="http://schemas.microsoft.com/office/drawing/2014/main" id="{8796653D-E238-1748-3A6B-0A57E480295D}"/>
              </a:ext>
            </a:extLst>
          </p:cNvPr>
          <p:cNvCxnSpPr>
            <a:cxnSpLocks/>
            <a:stCxn id="34" idx="1"/>
          </p:cNvCxnSpPr>
          <p:nvPr/>
        </p:nvCxnSpPr>
        <p:spPr>
          <a:xfrm rot="10800000" flipV="1">
            <a:off x="5801697" y="3848570"/>
            <a:ext cx="594881" cy="275856"/>
          </a:xfrm>
          <a:prstGeom prst="bentConnector3">
            <a:avLst>
              <a:gd name="adj1" fmla="val 99407"/>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CasellaDiTesto 12">
            <a:extLst>
              <a:ext uri="{FF2B5EF4-FFF2-40B4-BE49-F238E27FC236}">
                <a16:creationId xmlns:a16="http://schemas.microsoft.com/office/drawing/2014/main" id="{DE3F16EA-FE71-6FA0-BF31-7640273FF96C}"/>
              </a:ext>
            </a:extLst>
          </p:cNvPr>
          <p:cNvSpPr txBox="1"/>
          <p:nvPr/>
        </p:nvSpPr>
        <p:spPr>
          <a:xfrm>
            <a:off x="6396577" y="3716546"/>
            <a:ext cx="261085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Nominal</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capacity</a:t>
            </a:r>
            <a:r>
              <a:rPr lang="it-IT" sz="1116" i="1" dirty="0">
                <a:latin typeface="Open Sans" panose="020B0606030504020204" pitchFamily="34" charset="0"/>
                <a:ea typeface="Open Sans" panose="020B0606030504020204" pitchFamily="34" charset="0"/>
                <a:cs typeface="Open Sans" panose="020B0606030504020204" pitchFamily="34" charset="0"/>
              </a:rPr>
              <a:t> of the generator</a:t>
            </a:r>
          </a:p>
        </p:txBody>
      </p:sp>
      <p:sp>
        <p:nvSpPr>
          <p:cNvPr id="35" name="CasellaDiTesto 12">
            <a:extLst>
              <a:ext uri="{FF2B5EF4-FFF2-40B4-BE49-F238E27FC236}">
                <a16:creationId xmlns:a16="http://schemas.microsoft.com/office/drawing/2014/main" id="{F3AD7D8F-3E33-E6BF-0C90-C5337D8CCAC6}"/>
              </a:ext>
            </a:extLst>
          </p:cNvPr>
          <p:cNvSpPr txBox="1"/>
          <p:nvPr/>
        </p:nvSpPr>
        <p:spPr>
          <a:xfrm>
            <a:off x="4995057" y="4634619"/>
            <a:ext cx="1990533"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investment costs</a:t>
            </a:r>
          </a:p>
        </p:txBody>
      </p:sp>
      <p:cxnSp>
        <p:nvCxnSpPr>
          <p:cNvPr id="36" name="Connector: Elbow 35">
            <a:extLst>
              <a:ext uri="{FF2B5EF4-FFF2-40B4-BE49-F238E27FC236}">
                <a16:creationId xmlns:a16="http://schemas.microsoft.com/office/drawing/2014/main" id="{EFC2FD46-8E02-0250-B48B-D7E4F22EA8A1}"/>
              </a:ext>
            </a:extLst>
          </p:cNvPr>
          <p:cNvCxnSpPr>
            <a:cxnSpLocks/>
            <a:endCxn id="35" idx="3"/>
          </p:cNvCxnSpPr>
          <p:nvPr/>
        </p:nvCxnSpPr>
        <p:spPr>
          <a:xfrm rot="10800000" flipV="1">
            <a:off x="6985590" y="4572871"/>
            <a:ext cx="579534" cy="193771"/>
          </a:xfrm>
          <a:prstGeom prst="bentConnector3">
            <a:avLst>
              <a:gd name="adj1" fmla="val 91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CasellaDiTesto 12">
            <a:extLst>
              <a:ext uri="{FF2B5EF4-FFF2-40B4-BE49-F238E27FC236}">
                <a16:creationId xmlns:a16="http://schemas.microsoft.com/office/drawing/2014/main" id="{4CBE9CAE-D48D-2F4F-AD10-84534660A332}"/>
              </a:ext>
            </a:extLst>
          </p:cNvPr>
          <p:cNvSpPr txBox="1"/>
          <p:nvPr/>
        </p:nvSpPr>
        <p:spPr>
          <a:xfrm>
            <a:off x="8281721" y="5724325"/>
            <a:ext cx="2378442" cy="435760"/>
          </a:xfrm>
          <a:prstGeom prst="rect">
            <a:avLst/>
          </a:prstGeom>
          <a:noFill/>
        </p:spPr>
        <p:txBody>
          <a:bodyPr wrap="square" rtlCol="0">
            <a:spAutoFit/>
          </a:bodyPr>
          <a:lstStyle/>
          <a:p>
            <a:pPr algn="just"/>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O&amp;M costs as a </a:t>
            </a:r>
            <a:r>
              <a:rPr lang="it-IT" sz="1116" i="1" dirty="0" err="1">
                <a:latin typeface="Open Sans" panose="020B0606030504020204" pitchFamily="34" charset="0"/>
                <a:ea typeface="Open Sans" panose="020B0606030504020204" pitchFamily="34" charset="0"/>
                <a:cs typeface="Open Sans" panose="020B0606030504020204" pitchFamily="34" charset="0"/>
              </a:rPr>
              <a:t>fraction</a:t>
            </a:r>
            <a:r>
              <a:rPr lang="it-IT" sz="1116" i="1" dirty="0">
                <a:latin typeface="Open Sans" panose="020B0606030504020204" pitchFamily="34" charset="0"/>
                <a:ea typeface="Open Sans" panose="020B0606030504020204" pitchFamily="34" charset="0"/>
                <a:cs typeface="Open Sans" panose="020B0606030504020204" pitchFamily="34" charset="0"/>
              </a:rPr>
              <a:t> of the investment cost</a:t>
            </a:r>
          </a:p>
        </p:txBody>
      </p:sp>
      <p:cxnSp>
        <p:nvCxnSpPr>
          <p:cNvPr id="38" name="Connector: Elbow 37">
            <a:extLst>
              <a:ext uri="{FF2B5EF4-FFF2-40B4-BE49-F238E27FC236}">
                <a16:creationId xmlns:a16="http://schemas.microsoft.com/office/drawing/2014/main" id="{3C97E347-F7EF-A68A-EAAB-5CAF66FD0DE9}"/>
              </a:ext>
            </a:extLst>
          </p:cNvPr>
          <p:cNvCxnSpPr>
            <a:cxnSpLocks/>
            <a:stCxn id="37" idx="1"/>
          </p:cNvCxnSpPr>
          <p:nvPr/>
        </p:nvCxnSpPr>
        <p:spPr>
          <a:xfrm rot="10800000">
            <a:off x="8017001" y="5724325"/>
            <a:ext cx="264720" cy="217880"/>
          </a:xfrm>
          <a:prstGeom prst="bentConnector3">
            <a:avLst>
              <a:gd name="adj1" fmla="val 10373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Connector: Elbow 38">
            <a:extLst>
              <a:ext uri="{FF2B5EF4-FFF2-40B4-BE49-F238E27FC236}">
                <a16:creationId xmlns:a16="http://schemas.microsoft.com/office/drawing/2014/main" id="{A5F12A72-CE12-078F-301E-8DF70B1ACAA1}"/>
              </a:ext>
            </a:extLst>
          </p:cNvPr>
          <p:cNvCxnSpPr>
            <a:cxnSpLocks/>
            <a:stCxn id="40" idx="1"/>
          </p:cNvCxnSpPr>
          <p:nvPr/>
        </p:nvCxnSpPr>
        <p:spPr>
          <a:xfrm rot="10800000" flipV="1">
            <a:off x="9007430" y="2060818"/>
            <a:ext cx="184644" cy="311585"/>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CasellaDiTesto 12">
            <a:extLst>
              <a:ext uri="{FF2B5EF4-FFF2-40B4-BE49-F238E27FC236}">
                <a16:creationId xmlns:a16="http://schemas.microsoft.com/office/drawing/2014/main" id="{C640A789-1239-5DC7-C495-662E5DC330D5}"/>
              </a:ext>
            </a:extLst>
          </p:cNvPr>
          <p:cNvSpPr txBox="1"/>
          <p:nvPr/>
        </p:nvSpPr>
        <p:spPr>
          <a:xfrm>
            <a:off x="9192074" y="1928795"/>
            <a:ext cx="1378848" cy="264047"/>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Specific</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fuel</a:t>
            </a:r>
            <a:r>
              <a:rPr lang="it-IT" sz="1116" i="1" dirty="0">
                <a:latin typeface="Open Sans" panose="020B0606030504020204" pitchFamily="34" charset="0"/>
                <a:ea typeface="Open Sans" panose="020B0606030504020204" pitchFamily="34" charset="0"/>
                <a:cs typeface="Open Sans" panose="020B0606030504020204" pitchFamily="34" charset="0"/>
              </a:rPr>
              <a:t> cost</a:t>
            </a:r>
          </a:p>
        </p:txBody>
      </p:sp>
      <p:sp>
        <p:nvSpPr>
          <p:cNvPr id="41" name="CasellaDiTesto 12">
            <a:extLst>
              <a:ext uri="{FF2B5EF4-FFF2-40B4-BE49-F238E27FC236}">
                <a16:creationId xmlns:a16="http://schemas.microsoft.com/office/drawing/2014/main" id="{C489712E-EAD4-0096-97D5-184A85455BD7}"/>
              </a:ext>
            </a:extLst>
          </p:cNvPr>
          <p:cNvSpPr txBox="1"/>
          <p:nvPr/>
        </p:nvSpPr>
        <p:spPr>
          <a:xfrm>
            <a:off x="6202898" y="1998730"/>
            <a:ext cx="2144915" cy="435760"/>
          </a:xfrm>
          <a:prstGeom prst="rect">
            <a:avLst/>
          </a:prstGeom>
          <a:noFill/>
        </p:spPr>
        <p:txBody>
          <a:bodyPr wrap="square" rtlCol="0">
            <a:spAutoFit/>
          </a:bodyPr>
          <a:lstStyle/>
          <a:p>
            <a:pPr algn="ctr"/>
            <a:r>
              <a:rPr lang="it-IT" sz="1116" i="1" dirty="0" err="1">
                <a:latin typeface="Open Sans" panose="020B0606030504020204" pitchFamily="34" charset="0"/>
                <a:ea typeface="Open Sans" panose="020B0606030504020204" pitchFamily="34" charset="0"/>
                <a:cs typeface="Open Sans" panose="020B0606030504020204" pitchFamily="34" charset="0"/>
              </a:rPr>
              <a:t>Marginal</a:t>
            </a:r>
            <a:r>
              <a:rPr lang="it-IT" sz="1116" i="1" dirty="0">
                <a:latin typeface="Open Sans" panose="020B0606030504020204" pitchFamily="34" charset="0"/>
                <a:ea typeface="Open Sans" panose="020B0606030504020204" pitchFamily="34" charset="0"/>
                <a:cs typeface="Open Sans" panose="020B0606030504020204" pitchFamily="34" charset="0"/>
              </a:rPr>
              <a:t> cost (</a:t>
            </a:r>
            <a:r>
              <a:rPr lang="it-IT" sz="1116" i="1" dirty="0" err="1">
                <a:latin typeface="Open Sans" panose="020B0606030504020204" pitchFamily="34" charset="0"/>
                <a:ea typeface="Open Sans" panose="020B0606030504020204" pitchFamily="34" charset="0"/>
                <a:cs typeface="Open Sans" panose="020B0606030504020204" pitchFamily="34" charset="0"/>
              </a:rPr>
              <a:t>slope</a:t>
            </a:r>
            <a:r>
              <a:rPr lang="it-IT" sz="1116" i="1" dirty="0">
                <a:latin typeface="Open Sans" panose="020B0606030504020204" pitchFamily="34" charset="0"/>
                <a:ea typeface="Open Sans" panose="020B0606030504020204" pitchFamily="34" charset="0"/>
                <a:cs typeface="Open Sans" panose="020B0606030504020204" pitchFamily="34" charset="0"/>
              </a:rPr>
              <a:t> of the </a:t>
            </a:r>
            <a:r>
              <a:rPr lang="it-IT" sz="1116" i="1" dirty="0" err="1">
                <a:latin typeface="Open Sans" panose="020B0606030504020204" pitchFamily="34" charset="0"/>
                <a:ea typeface="Open Sans" panose="020B0606030504020204" pitchFamily="34" charset="0"/>
                <a:cs typeface="Open Sans" panose="020B0606030504020204" pitchFamily="34" charset="0"/>
              </a:rPr>
              <a:t>operation</a:t>
            </a:r>
            <a:r>
              <a:rPr lang="it-IT" sz="1116" i="1" dirty="0">
                <a:latin typeface="Open Sans" panose="020B0606030504020204" pitchFamily="34" charset="0"/>
                <a:ea typeface="Open Sans" panose="020B0606030504020204" pitchFamily="34" charset="0"/>
                <a:cs typeface="Open Sans" panose="020B0606030504020204" pitchFamily="34" charset="0"/>
              </a:rPr>
              <a:t> cost curve</a:t>
            </a:r>
          </a:p>
        </p:txBody>
      </p:sp>
    </p:spTree>
    <p:extLst>
      <p:ext uri="{BB962C8B-B14F-4D97-AF65-F5344CB8AC3E}">
        <p14:creationId xmlns:p14="http://schemas.microsoft.com/office/powerpoint/2010/main" val="357933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217320"/>
            <a:ext cx="10515600" cy="781235"/>
          </a:xfrm>
        </p:spPr>
        <p:txBody>
          <a:bodyPr>
            <a:normAutofit/>
          </a:bodyPr>
          <a:lstStyle/>
          <a:p>
            <a:r>
              <a:rPr lang="en-GB" dirty="0"/>
              <a:t>Fuel Price - Diesel</a:t>
            </a:r>
          </a:p>
        </p:txBody>
      </p:sp>
      <p:sp>
        <p:nvSpPr>
          <p:cNvPr id="11" name="TextBox 10">
            <a:extLst>
              <a:ext uri="{FF2B5EF4-FFF2-40B4-BE49-F238E27FC236}">
                <a16:creationId xmlns:a16="http://schemas.microsoft.com/office/drawing/2014/main" id="{39865EE9-6BF0-1DA8-FCDE-9719B91D0BF2}"/>
              </a:ext>
            </a:extLst>
          </p:cNvPr>
          <p:cNvSpPr txBox="1"/>
          <p:nvPr/>
        </p:nvSpPr>
        <p:spPr>
          <a:xfrm>
            <a:off x="363988" y="1376695"/>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Diesel mini-grids have been the </a:t>
            </a:r>
            <a:r>
              <a:rPr lang="en-GB" sz="1400" b="1" dirty="0">
                <a:latin typeface="Open Sans" panose="020B0606030504020204" pitchFamily="34" charset="0"/>
                <a:ea typeface="Open Sans" panose="020B0606030504020204" pitchFamily="34" charset="0"/>
                <a:cs typeface="Open Sans" panose="020B0606030504020204" pitchFamily="34" charset="0"/>
              </a:rPr>
              <a:t>preferred option for off-grid electrification</a:t>
            </a:r>
            <a:r>
              <a:rPr lang="en-GB" sz="1400" dirty="0">
                <a:latin typeface="Open Sans" panose="020B0606030504020204" pitchFamily="34" charset="0"/>
                <a:ea typeface="Open Sans" panose="020B0606030504020204" pitchFamily="34" charset="0"/>
                <a:cs typeface="Open Sans" panose="020B0606030504020204" pitchFamily="34" charset="0"/>
              </a:rPr>
              <a:t>, because they have </a:t>
            </a:r>
            <a:r>
              <a:rPr lang="en-GB" sz="1400" b="1" dirty="0">
                <a:latin typeface="Open Sans" panose="020B0606030504020204" pitchFamily="34" charset="0"/>
                <a:ea typeface="Open Sans" panose="020B0606030504020204" pitchFamily="34" charset="0"/>
                <a:cs typeface="Open Sans" panose="020B0606030504020204" pitchFamily="34" charset="0"/>
              </a:rPr>
              <a:t>short lead times</a:t>
            </a:r>
            <a:r>
              <a:rPr lang="en-GB" sz="1400" dirty="0">
                <a:latin typeface="Open Sans" panose="020B0606030504020204" pitchFamily="34" charset="0"/>
                <a:ea typeface="Open Sans" panose="020B0606030504020204" pitchFamily="34" charset="0"/>
                <a:cs typeface="Open Sans" panose="020B0606030504020204" pitchFamily="34" charset="0"/>
              </a:rPr>
              <a:t>, are </a:t>
            </a:r>
            <a:r>
              <a:rPr lang="en-GB" sz="1400" b="1" dirty="0">
                <a:latin typeface="Open Sans" panose="020B0606030504020204" pitchFamily="34" charset="0"/>
                <a:ea typeface="Open Sans" panose="020B0606030504020204" pitchFamily="34" charset="0"/>
                <a:cs typeface="Open Sans" panose="020B0606030504020204" pitchFamily="34" charset="0"/>
              </a:rPr>
              <a:t>modular</a:t>
            </a:r>
            <a:r>
              <a:rPr lang="en-GB" sz="1400" dirty="0">
                <a:latin typeface="Open Sans" panose="020B0606030504020204" pitchFamily="34" charset="0"/>
                <a:ea typeface="Open Sans" panose="020B0606030504020204" pitchFamily="34" charset="0"/>
                <a:cs typeface="Open Sans" panose="020B0606030504020204" pitchFamily="34" charset="0"/>
              </a:rPr>
              <a:t>, and are </a:t>
            </a:r>
            <a:r>
              <a:rPr lang="en-GB" sz="1400" b="1" dirty="0">
                <a:latin typeface="Open Sans" panose="020B0606030504020204" pitchFamily="34" charset="0"/>
                <a:ea typeface="Open Sans" panose="020B0606030504020204" pitchFamily="34" charset="0"/>
                <a:cs typeface="Open Sans" panose="020B0606030504020204" pitchFamily="34" charset="0"/>
              </a:rPr>
              <a:t>easy to site and relocate</a:t>
            </a:r>
            <a:r>
              <a:rPr lang="en-GB" sz="1400" dirty="0">
                <a:latin typeface="Open Sans" panose="020B0606030504020204" pitchFamily="34" charset="0"/>
                <a:ea typeface="Open Sans" panose="020B0606030504020204" pitchFamily="34" charset="0"/>
                <a:cs typeface="Open Sans" panose="020B0606030504020204" pitchFamily="34" charset="0"/>
              </a:rPr>
              <a:t>. However, diesel price is </a:t>
            </a:r>
            <a:r>
              <a:rPr lang="en-GB" sz="1400" b="1" dirty="0">
                <a:latin typeface="Open Sans" panose="020B0606030504020204" pitchFamily="34" charset="0"/>
                <a:ea typeface="Open Sans" panose="020B0606030504020204" pitchFamily="34" charset="0"/>
                <a:cs typeface="Open Sans" panose="020B0606030504020204" pitchFamily="34" charset="0"/>
              </a:rPr>
              <a:t>highly fluctuating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heavily dependent on external factors.</a:t>
            </a:r>
          </a:p>
        </p:txBody>
      </p:sp>
      <p:pic>
        <p:nvPicPr>
          <p:cNvPr id="12" name="Picture 2" descr="Feature Generic Outline Color icon">
            <a:extLst>
              <a:ext uri="{FF2B5EF4-FFF2-40B4-BE49-F238E27FC236}">
                <a16:creationId xmlns:a16="http://schemas.microsoft.com/office/drawing/2014/main" id="{7F607807-F0E7-62D7-0D45-B03EBC58B7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000" y="5403192"/>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BF5D0D28-CD15-1AC2-B99F-16E9BCE820DD}"/>
              </a:ext>
            </a:extLst>
          </p:cNvPr>
          <p:cNvSpPr txBox="1"/>
          <p:nvPr/>
        </p:nvSpPr>
        <p:spPr>
          <a:xfrm>
            <a:off x="1767585" y="5552615"/>
            <a:ext cx="9612014" cy="615553"/>
          </a:xfrm>
          <a:prstGeom prst="rect">
            <a:avLst/>
          </a:prstGeom>
          <a:noFill/>
        </p:spPr>
        <p:txBody>
          <a:bodyPr wrap="square" rtlCol="0">
            <a:spAutoFit/>
          </a:bodyPr>
          <a:lstStyle/>
          <a:p>
            <a:pPr algn="just"/>
            <a:r>
              <a:rPr lang="en-GB" b="1" dirty="0">
                <a:solidFill>
                  <a:srgbClr val="FFC000"/>
                </a:solidFill>
                <a:latin typeface="Open Sans" panose="020B0606030504020204" pitchFamily="34" charset="0"/>
                <a:ea typeface="Open Sans" panose="020B0606030504020204" pitchFamily="34" charset="0"/>
                <a:cs typeface="Open Sans" panose="020B0606030504020204" pitchFamily="34" charset="0"/>
              </a:rPr>
              <a:t>Built-In Advanced Feature in MicroGridsPy:</a:t>
            </a:r>
          </a:p>
          <a:p>
            <a:pPr algn="just"/>
            <a:r>
              <a:rPr lang="en-GB" sz="1600" dirty="0">
                <a:latin typeface="Open Sans" panose="020B0606030504020204" pitchFamily="34" charset="0"/>
                <a:ea typeface="Open Sans" panose="020B0606030504020204" pitchFamily="34" charset="0"/>
                <a:cs typeface="Open Sans" panose="020B0606030504020204" pitchFamily="34" charset="0"/>
              </a:rPr>
              <a:t>Yearly variable fuel costs for generator technology</a:t>
            </a:r>
            <a:endParaRPr lang="en-GB"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14" name="Connettore diritto 96">
            <a:extLst>
              <a:ext uri="{FF2B5EF4-FFF2-40B4-BE49-F238E27FC236}">
                <a16:creationId xmlns:a16="http://schemas.microsoft.com/office/drawing/2014/main" id="{C17B2981-BCE0-A986-BF66-861250013615}"/>
              </a:ext>
            </a:extLst>
          </p:cNvPr>
          <p:cNvCxnSpPr>
            <a:cxnSpLocks/>
          </p:cNvCxnSpPr>
          <p:nvPr/>
        </p:nvCxnSpPr>
        <p:spPr>
          <a:xfrm flipH="1">
            <a:off x="993550" y="5290622"/>
            <a:ext cx="984351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4ED4DDC2-FCFD-8BC9-1D92-77723593342D}"/>
              </a:ext>
            </a:extLst>
          </p:cNvPr>
          <p:cNvSpPr txBox="1"/>
          <p:nvPr/>
        </p:nvSpPr>
        <p:spPr>
          <a:xfrm>
            <a:off x="407530" y="2161907"/>
            <a:ext cx="5572497" cy="461665"/>
          </a:xfrm>
          <a:prstGeom prst="rect">
            <a:avLst/>
          </a:prstGeom>
          <a:noFill/>
        </p:spPr>
        <p:txBody>
          <a:bodyPr wrap="square" rtlCol="0">
            <a:spAutoFit/>
          </a:bodyPr>
          <a:lstStyle/>
          <a:p>
            <a:pPr algn="just"/>
            <a:r>
              <a:rPr lang="en-GB" sz="1200" b="1" dirty="0">
                <a:latin typeface="Open Sans" panose="020B0606030504020204" pitchFamily="34" charset="0"/>
                <a:ea typeface="Open Sans" panose="020B0606030504020204" pitchFamily="34" charset="0"/>
                <a:cs typeface="Open Sans" panose="020B0606030504020204" pitchFamily="34" charset="0"/>
              </a:rPr>
              <a:t>Diesel mini-grid </a:t>
            </a:r>
            <a:r>
              <a:rPr lang="en-GB" sz="1200" dirty="0">
                <a:latin typeface="Open Sans" panose="020B0606030504020204" pitchFamily="34" charset="0"/>
                <a:ea typeface="Open Sans" panose="020B0606030504020204" pitchFamily="34" charset="0"/>
                <a:cs typeface="Open Sans" panose="020B0606030504020204" pitchFamily="34" charset="0"/>
              </a:rPr>
              <a:t>shows the </a:t>
            </a:r>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highest LCOE </a:t>
            </a:r>
            <a:r>
              <a:rPr lang="en-GB" sz="1200" dirty="0">
                <a:latin typeface="Open Sans" panose="020B0606030504020204" pitchFamily="34" charset="0"/>
                <a:ea typeface="Open Sans" panose="020B0606030504020204" pitchFamily="34" charset="0"/>
                <a:cs typeface="Open Sans" panose="020B0606030504020204" pitchFamily="34" charset="0"/>
              </a:rPr>
              <a:t>compared to other generation sources and are </a:t>
            </a:r>
            <a:r>
              <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highly dependent on fuel price fluctuations</a:t>
            </a:r>
            <a:r>
              <a:rPr lang="en-GB" sz="1200" dirty="0">
                <a:latin typeface="Open Sans" panose="020B0606030504020204" pitchFamily="34" charset="0"/>
                <a:ea typeface="Open Sans" panose="020B0606030504020204" pitchFamily="34" charset="0"/>
                <a:cs typeface="Open Sans" panose="020B0606030504020204" pitchFamily="34" charset="0"/>
              </a:rPr>
              <a:t>.</a:t>
            </a:r>
          </a:p>
        </p:txBody>
      </p:sp>
      <p:pic>
        <p:nvPicPr>
          <p:cNvPr id="22" name="Picture 21">
            <a:extLst>
              <a:ext uri="{FF2B5EF4-FFF2-40B4-BE49-F238E27FC236}">
                <a16:creationId xmlns:a16="http://schemas.microsoft.com/office/drawing/2014/main" id="{474A795E-14A3-2CDC-D0A5-992DF5E6F916}"/>
              </a:ext>
            </a:extLst>
          </p:cNvPr>
          <p:cNvPicPr>
            <a:picLocks noChangeAspect="1"/>
          </p:cNvPicPr>
          <p:nvPr/>
        </p:nvPicPr>
        <p:blipFill>
          <a:blip r:embed="rId4"/>
          <a:stretch>
            <a:fillRect/>
          </a:stretch>
        </p:blipFill>
        <p:spPr>
          <a:xfrm>
            <a:off x="407530" y="2653506"/>
            <a:ext cx="5209854" cy="2136221"/>
          </a:xfrm>
          <a:prstGeom prst="rect">
            <a:avLst/>
          </a:prstGeom>
        </p:spPr>
      </p:pic>
      <p:cxnSp>
        <p:nvCxnSpPr>
          <p:cNvPr id="23" name="Connettore diritto 96">
            <a:extLst>
              <a:ext uri="{FF2B5EF4-FFF2-40B4-BE49-F238E27FC236}">
                <a16:creationId xmlns:a16="http://schemas.microsoft.com/office/drawing/2014/main" id="{478F9DE3-D043-3965-6935-258356B8BDDC}"/>
              </a:ext>
            </a:extLst>
          </p:cNvPr>
          <p:cNvCxnSpPr>
            <a:cxnSpLocks/>
          </p:cNvCxnSpPr>
          <p:nvPr/>
        </p:nvCxnSpPr>
        <p:spPr>
          <a:xfrm flipV="1">
            <a:off x="5993396" y="2161907"/>
            <a:ext cx="0" cy="2820438"/>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894A7110-6692-E5C3-9BF5-44519CD0EE0E}"/>
              </a:ext>
            </a:extLst>
          </p:cNvPr>
          <p:cNvPicPr>
            <a:picLocks noChangeAspect="1"/>
          </p:cNvPicPr>
          <p:nvPr/>
        </p:nvPicPr>
        <p:blipFill>
          <a:blip r:embed="rId5"/>
          <a:stretch>
            <a:fillRect/>
          </a:stretch>
        </p:blipFill>
        <p:spPr>
          <a:xfrm>
            <a:off x="6037405" y="3487091"/>
            <a:ext cx="5479253" cy="1207874"/>
          </a:xfrm>
          <a:prstGeom prst="rect">
            <a:avLst/>
          </a:prstGeom>
        </p:spPr>
      </p:pic>
      <p:pic>
        <p:nvPicPr>
          <p:cNvPr id="25" name="Picture 24">
            <a:extLst>
              <a:ext uri="{FF2B5EF4-FFF2-40B4-BE49-F238E27FC236}">
                <a16:creationId xmlns:a16="http://schemas.microsoft.com/office/drawing/2014/main" id="{F1587037-018F-1D40-4CDA-DF34F8409263}"/>
              </a:ext>
            </a:extLst>
          </p:cNvPr>
          <p:cNvPicPr>
            <a:picLocks noChangeAspect="1"/>
          </p:cNvPicPr>
          <p:nvPr/>
        </p:nvPicPr>
        <p:blipFill>
          <a:blip r:embed="rId6"/>
          <a:stretch>
            <a:fillRect/>
          </a:stretch>
        </p:blipFill>
        <p:spPr>
          <a:xfrm>
            <a:off x="6315489" y="2161291"/>
            <a:ext cx="2658863" cy="394007"/>
          </a:xfrm>
          <a:prstGeom prst="rect">
            <a:avLst/>
          </a:prstGeom>
        </p:spPr>
      </p:pic>
      <p:pic>
        <p:nvPicPr>
          <p:cNvPr id="26" name="Picture 25">
            <a:extLst>
              <a:ext uri="{FF2B5EF4-FFF2-40B4-BE49-F238E27FC236}">
                <a16:creationId xmlns:a16="http://schemas.microsoft.com/office/drawing/2014/main" id="{238FB6D8-9864-0202-40D5-F33B76DAA248}"/>
              </a:ext>
            </a:extLst>
          </p:cNvPr>
          <p:cNvPicPr>
            <a:picLocks noChangeAspect="1"/>
          </p:cNvPicPr>
          <p:nvPr/>
        </p:nvPicPr>
        <p:blipFill rotWithShape="1">
          <a:blip r:embed="rId7"/>
          <a:srcRect b="29241"/>
          <a:stretch/>
        </p:blipFill>
        <p:spPr>
          <a:xfrm>
            <a:off x="6315490" y="2674473"/>
            <a:ext cx="4521577" cy="740946"/>
          </a:xfrm>
          <a:prstGeom prst="rect">
            <a:avLst/>
          </a:prstGeom>
        </p:spPr>
      </p:pic>
      <p:pic>
        <p:nvPicPr>
          <p:cNvPr id="27" name="Picture 2" descr="Cerca nella barra laterale">
            <a:extLst>
              <a:ext uri="{FF2B5EF4-FFF2-40B4-BE49-F238E27FC236}">
                <a16:creationId xmlns:a16="http://schemas.microsoft.com/office/drawing/2014/main" id="{0E9DD3BC-E36C-A6EF-316C-B267226376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28959" y="2174457"/>
            <a:ext cx="978970" cy="978970"/>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F87A4E24-2687-0E78-247A-DA3EBB550C87}"/>
              </a:ext>
            </a:extLst>
          </p:cNvPr>
          <p:cNvSpPr txBox="1"/>
          <p:nvPr/>
        </p:nvSpPr>
        <p:spPr>
          <a:xfrm>
            <a:off x="646260" y="4852472"/>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LCOE (USD/kWh) of mini-grid and hybrid mini-grid options at different scales (kVA, kW) [1]</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D0FD1BFC-2F26-6413-636B-7D08FDF1FC8C}"/>
              </a:ext>
            </a:extLst>
          </p:cNvPr>
          <p:cNvSpPr txBox="1"/>
          <p:nvPr/>
        </p:nvSpPr>
        <p:spPr>
          <a:xfrm>
            <a:off x="6354909" y="4789727"/>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Africa Petrol and Diesel Averages 2016 – 2022 [2]</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Biomass and Biogas </a:t>
            </a:r>
          </a:p>
        </p:txBody>
      </p:sp>
      <p:sp>
        <p:nvSpPr>
          <p:cNvPr id="3" name="TextBox 2">
            <a:extLst>
              <a:ext uri="{FF2B5EF4-FFF2-40B4-BE49-F238E27FC236}">
                <a16:creationId xmlns:a16="http://schemas.microsoft.com/office/drawing/2014/main" id="{419C7108-35BE-4336-5430-4E6F26A11E4B}"/>
              </a:ext>
            </a:extLst>
          </p:cNvPr>
          <p:cNvSpPr txBox="1"/>
          <p:nvPr/>
        </p:nvSpPr>
        <p:spPr>
          <a:xfrm>
            <a:off x="478950" y="1331724"/>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MicroGridsPy enables the simulation of biogas as a generator within its existing framework, utilizing adjustable parameters that are already implemented. This allows for the existing flexible parameters to accommodate the unique characteristics of biogas without the need for additional parameter inputs, thereby integrating this sustainable energy source into the energy mix of microgrid models</a:t>
            </a:r>
          </a:p>
        </p:txBody>
      </p:sp>
      <p:pic>
        <p:nvPicPr>
          <p:cNvPr id="4" name="Immagine 4">
            <a:extLst>
              <a:ext uri="{FF2B5EF4-FFF2-40B4-BE49-F238E27FC236}">
                <a16:creationId xmlns:a16="http://schemas.microsoft.com/office/drawing/2014/main" id="{5E3D29D5-7357-DED0-7C75-16FC06B446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6168" y="2486975"/>
            <a:ext cx="3136369" cy="2096139"/>
          </a:xfrm>
          <a:prstGeom prst="rect">
            <a:avLst/>
          </a:prstGeom>
          <a:effectLst>
            <a:softEdge rad="63500"/>
          </a:effectLst>
        </p:spPr>
      </p:pic>
      <p:sp>
        <p:nvSpPr>
          <p:cNvPr id="18" name="TextBox 17">
            <a:extLst>
              <a:ext uri="{FF2B5EF4-FFF2-40B4-BE49-F238E27FC236}">
                <a16:creationId xmlns:a16="http://schemas.microsoft.com/office/drawing/2014/main" id="{44F56885-9FDA-8565-AD32-FFAEBE5B687E}"/>
              </a:ext>
            </a:extLst>
          </p:cNvPr>
          <p:cNvSpPr txBox="1"/>
          <p:nvPr/>
        </p:nvSpPr>
        <p:spPr>
          <a:xfrm>
            <a:off x="4452463" y="2420751"/>
            <a:ext cx="6493071" cy="3724096"/>
          </a:xfrm>
          <a:prstGeom prst="rect">
            <a:avLst/>
          </a:prstGeom>
          <a:noFill/>
        </p:spPr>
        <p:txBody>
          <a:bodyPr wrap="square" rtlCol="0">
            <a:spAutoFit/>
          </a:bodyPr>
          <a:lstStyle/>
          <a:p>
            <a:pPr algn="just"/>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Generator</a:t>
            </a:r>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Biogas burner</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A biogas burner is a type of generator that runs on biogas, a renewable energy source produced from the anaerobic digestion of organic waste. </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Costs</a:t>
            </a:r>
            <a:r>
              <a:rPr lang="en-GB" sz="1200" i="1" dirty="0">
                <a:latin typeface="Open Sans" panose="020B0606030504020204" pitchFamily="34" charset="0"/>
                <a:ea typeface="Open Sans" panose="020B0606030504020204" pitchFamily="34" charset="0"/>
                <a:cs typeface="Open Sans" panose="020B0606030504020204" pitchFamily="34" charset="0"/>
              </a:rPr>
              <a:t>: biogas burners may require </a:t>
            </a:r>
            <a:r>
              <a:rPr lang="en-GB"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higher initial investment </a:t>
            </a:r>
            <a:r>
              <a:rPr lang="en-GB" sz="1200" i="1" dirty="0">
                <a:latin typeface="Open Sans" panose="020B0606030504020204" pitchFamily="34" charset="0"/>
                <a:ea typeface="Open Sans" panose="020B0606030504020204" pitchFamily="34" charset="0"/>
                <a:cs typeface="Open Sans" panose="020B0606030504020204" pitchFamily="34" charset="0"/>
              </a:rPr>
              <a:t>for the digestion infrastructure but often benefit from </a:t>
            </a:r>
            <a:r>
              <a:rPr lang="en-GB"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lower operational costs </a:t>
            </a:r>
            <a:r>
              <a:rPr lang="en-GB" sz="1200" i="1" dirty="0">
                <a:latin typeface="Open Sans" panose="020B0606030504020204" pitchFamily="34" charset="0"/>
                <a:ea typeface="Open Sans" panose="020B0606030504020204" pitchFamily="34" charset="0"/>
                <a:cs typeface="Open Sans" panose="020B0606030504020204" pitchFamily="34" charset="0"/>
              </a:rPr>
              <a:t>compared to diesel generators, due to the use of readily available organic waste. </a:t>
            </a:r>
          </a:p>
          <a:p>
            <a:pPr marL="171450" indent="-171450" algn="just">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Operational parameters </a:t>
            </a:r>
            <a:r>
              <a:rPr lang="en-GB" sz="1200" i="1" dirty="0">
                <a:latin typeface="Open Sans" panose="020B0606030504020204" pitchFamily="34" charset="0"/>
                <a:ea typeface="Open Sans" panose="020B0606030504020204" pitchFamily="34" charset="0"/>
                <a:cs typeface="Open Sans" panose="020B0606030504020204" pitchFamily="34" charset="0"/>
              </a:rPr>
              <a:t>for biogas burners can differ significantly, with efficiencies being influenced by the quality of biogas and the technology used.</a:t>
            </a:r>
          </a:p>
          <a:p>
            <a:pPr algn="just"/>
            <a:endParaRPr lang="en-US" sz="1200" i="1" dirty="0">
              <a:latin typeface="Open Sans" panose="020B0606030504020204" pitchFamily="34" charset="0"/>
              <a:ea typeface="Open Sans" panose="020B0606030504020204" pitchFamily="34" charset="0"/>
              <a:cs typeface="Open Sans" panose="020B0606030504020204" pitchFamily="34" charset="0"/>
            </a:endParaRPr>
          </a:p>
          <a:p>
            <a:pPr algn="just"/>
            <a:endParaRPr lang="en-US" sz="1200" i="1" dirty="0">
              <a:latin typeface="Open Sans" panose="020B0606030504020204" pitchFamily="34" charset="0"/>
              <a:ea typeface="Open Sans" panose="020B0606030504020204" pitchFamily="34" charset="0"/>
              <a:cs typeface="Open Sans" panose="020B0606030504020204" pitchFamily="34" charset="0"/>
            </a:endParaRPr>
          </a:p>
          <a:p>
            <a:pPr algn="just"/>
            <a:r>
              <a:rPr lang="en-US"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Fuel</a:t>
            </a:r>
            <a:r>
              <a:rPr lang="en-US" sz="1600" dirty="0">
                <a:solidFill>
                  <a:srgbClr val="002060"/>
                </a:solidFill>
                <a:latin typeface="Open Sans" panose="020B0606030504020204" pitchFamily="34" charset="0"/>
                <a:ea typeface="Open Sans" panose="020B0606030504020204" pitchFamily="34" charset="0"/>
                <a:cs typeface="Open Sans" panose="020B0606030504020204" pitchFamily="34" charset="0"/>
              </a:rPr>
              <a:t>: Biogas</a:t>
            </a:r>
          </a:p>
          <a:p>
            <a:pPr algn="just"/>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Renewable fuel produced from </a:t>
            </a:r>
            <a:r>
              <a:rPr lang="en-GB" sz="1200" b="1" i="1" dirty="0">
                <a:latin typeface="Open Sans" panose="020B0606030504020204" pitchFamily="34" charset="0"/>
                <a:ea typeface="Open Sans" panose="020B0606030504020204" pitchFamily="34" charset="0"/>
                <a:cs typeface="Open Sans" panose="020B0606030504020204" pitchFamily="34" charset="0"/>
              </a:rPr>
              <a:t>anaerobic digestion of organic matter </a:t>
            </a:r>
            <a:r>
              <a:rPr lang="en-GB" sz="1200" i="1" dirty="0">
                <a:latin typeface="Open Sans" panose="020B0606030504020204" pitchFamily="34" charset="0"/>
                <a:ea typeface="Open Sans" panose="020B0606030504020204" pitchFamily="34" charset="0"/>
                <a:cs typeface="Open Sans" panose="020B0606030504020204" pitchFamily="34" charset="0"/>
              </a:rPr>
              <a:t>– the conversion of organic waste, in the absence of air (oxygen), into a mixture of combustible gases.  The process usually takes place in an airtight tank called digester where animal, human and agricultural wastes produce biogas which is usually composed mainly by methane and carbon dioxide. Utilizing biogas can lead to </a:t>
            </a:r>
            <a:r>
              <a:rPr lang="en-GB" sz="1200" b="1" i="1" dirty="0">
                <a:solidFill>
                  <a:srgbClr val="002060"/>
                </a:solidFill>
                <a:latin typeface="Open Sans" panose="020B0606030504020204" pitchFamily="34" charset="0"/>
                <a:ea typeface="Open Sans" panose="020B0606030504020204" pitchFamily="34" charset="0"/>
                <a:cs typeface="Open Sans" panose="020B0606030504020204" pitchFamily="34" charset="0"/>
              </a:rPr>
              <a:t>reduced greenhouse gas emissions </a:t>
            </a:r>
            <a:r>
              <a:rPr lang="en-GB" sz="1200" i="1" dirty="0">
                <a:latin typeface="Open Sans" panose="020B0606030504020204" pitchFamily="34" charset="0"/>
                <a:ea typeface="Open Sans" panose="020B0606030504020204" pitchFamily="34" charset="0"/>
                <a:cs typeface="Open Sans" panose="020B0606030504020204" pitchFamily="34" charset="0"/>
              </a:rPr>
              <a:t>while. the cost and operational parameters of biogas as a fuel are influenced by </a:t>
            </a:r>
            <a:r>
              <a:rPr lang="en-GB" sz="1200" b="1" i="1" dirty="0">
                <a:latin typeface="Open Sans" panose="020B0606030504020204" pitchFamily="34" charset="0"/>
                <a:ea typeface="Open Sans" panose="020B0606030504020204" pitchFamily="34" charset="0"/>
                <a:cs typeface="Open Sans" panose="020B0606030504020204" pitchFamily="34" charset="0"/>
              </a:rPr>
              <a:t>local availability of feedstock </a:t>
            </a:r>
            <a:r>
              <a:rPr lang="en-GB" sz="1200" i="1" dirty="0">
                <a:latin typeface="Open Sans" panose="020B0606030504020204" pitchFamily="34" charset="0"/>
                <a:ea typeface="Open Sans" panose="020B0606030504020204" pitchFamily="34" charset="0"/>
                <a:cs typeface="Open Sans" panose="020B0606030504020204" pitchFamily="34" charset="0"/>
              </a:rPr>
              <a:t>and the scale of the biogas production system</a:t>
            </a:r>
          </a:p>
        </p:txBody>
      </p:sp>
      <p:pic>
        <p:nvPicPr>
          <p:cNvPr id="19" name="Picture 19">
            <a:extLst>
              <a:ext uri="{FF2B5EF4-FFF2-40B4-BE49-F238E27FC236}">
                <a16:creationId xmlns:a16="http://schemas.microsoft.com/office/drawing/2014/main" id="{EA59897B-2284-2FA6-DB2E-635B18FE8944}"/>
              </a:ext>
            </a:extLst>
          </p:cNvPr>
          <p:cNvPicPr/>
          <p:nvPr/>
        </p:nvPicPr>
        <p:blipFill>
          <a:blip r:embed="rId4" cstate="email">
            <a:extLst>
              <a:ext uri="{28A0092B-C50C-407E-A947-70E740481C1C}">
                <a14:useLocalDpi xmlns:a14="http://schemas.microsoft.com/office/drawing/2010/main"/>
              </a:ext>
            </a:extLst>
          </a:blip>
          <a:stretch>
            <a:fillRect/>
          </a:stretch>
        </p:blipFill>
        <p:spPr bwMode="auto">
          <a:xfrm>
            <a:off x="2412173" y="4460065"/>
            <a:ext cx="1367855" cy="1730870"/>
          </a:xfrm>
          <a:prstGeom prst="rect">
            <a:avLst/>
          </a:prstGeom>
          <a:noFill/>
          <a:ln>
            <a:noFill/>
          </a:ln>
          <a:effectLst>
            <a:softEdge rad="63500"/>
          </a:effectLst>
        </p:spPr>
      </p:pic>
      <p:pic>
        <p:nvPicPr>
          <p:cNvPr id="20" name="Immagine 6">
            <a:extLst>
              <a:ext uri="{FF2B5EF4-FFF2-40B4-BE49-F238E27FC236}">
                <a16:creationId xmlns:a16="http://schemas.microsoft.com/office/drawing/2014/main" id="{DE100E09-6086-582A-4D29-FAEBED4327DD}"/>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26168" y="4460065"/>
            <a:ext cx="1888746" cy="1719605"/>
          </a:xfrm>
          <a:prstGeom prst="rect">
            <a:avLst/>
          </a:prstGeom>
          <a:effectLst>
            <a:softEdge rad="63500"/>
          </a:effectLst>
        </p:spPr>
      </p:pic>
      <p:sp>
        <p:nvSpPr>
          <p:cNvPr id="31" name="TextBox 30">
            <a:extLst>
              <a:ext uri="{FF2B5EF4-FFF2-40B4-BE49-F238E27FC236}">
                <a16:creationId xmlns:a16="http://schemas.microsoft.com/office/drawing/2014/main" id="{75F260A3-653A-125C-A19C-8F28A6EC9466}"/>
              </a:ext>
            </a:extLst>
          </p:cNvPr>
          <p:cNvSpPr txBox="1"/>
          <p:nvPr/>
        </p:nvSpPr>
        <p:spPr>
          <a:xfrm>
            <a:off x="-171845" y="6246570"/>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On-field pictures of biomass digestor and biogas burners</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Generator Parameters</a:t>
            </a:r>
          </a:p>
        </p:txBody>
      </p:sp>
      <p:pic>
        <p:nvPicPr>
          <p:cNvPr id="3" name="Picture 2">
            <a:extLst>
              <a:ext uri="{FF2B5EF4-FFF2-40B4-BE49-F238E27FC236}">
                <a16:creationId xmlns:a16="http://schemas.microsoft.com/office/drawing/2014/main" id="{40BB3B0F-98D5-F04F-44D5-F988527775A8}"/>
              </a:ext>
            </a:extLst>
          </p:cNvPr>
          <p:cNvPicPr>
            <a:picLocks noChangeAspect="1"/>
          </p:cNvPicPr>
          <p:nvPr/>
        </p:nvPicPr>
        <p:blipFill>
          <a:blip r:embed="rId3"/>
          <a:stretch>
            <a:fillRect/>
          </a:stretch>
        </p:blipFill>
        <p:spPr>
          <a:xfrm>
            <a:off x="4763225" y="955039"/>
            <a:ext cx="6775918" cy="5313969"/>
          </a:xfrm>
          <a:prstGeom prst="roundRect">
            <a:avLst>
              <a:gd name="adj" fmla="val 3092"/>
            </a:avLst>
          </a:prstGeom>
        </p:spPr>
      </p:pic>
      <p:pic>
        <p:nvPicPr>
          <p:cNvPr id="12" name="Picture 11">
            <a:extLst>
              <a:ext uri="{FF2B5EF4-FFF2-40B4-BE49-F238E27FC236}">
                <a16:creationId xmlns:a16="http://schemas.microsoft.com/office/drawing/2014/main" id="{66100A43-3E65-40BF-E901-AD32049E6D6F}"/>
              </a:ext>
            </a:extLst>
          </p:cNvPr>
          <p:cNvPicPr>
            <a:picLocks noChangeAspect="1"/>
          </p:cNvPicPr>
          <p:nvPr/>
        </p:nvPicPr>
        <p:blipFill rotWithShape="1">
          <a:blip r:embed="rId4"/>
          <a:srcRect t="61710"/>
          <a:stretch/>
        </p:blipFill>
        <p:spPr>
          <a:xfrm>
            <a:off x="877226" y="5366448"/>
            <a:ext cx="2983400" cy="455137"/>
          </a:xfrm>
          <a:prstGeom prst="rect">
            <a:avLst/>
          </a:prstGeom>
        </p:spPr>
      </p:pic>
      <p:grpSp>
        <p:nvGrpSpPr>
          <p:cNvPr id="13" name="Group 12">
            <a:extLst>
              <a:ext uri="{FF2B5EF4-FFF2-40B4-BE49-F238E27FC236}">
                <a16:creationId xmlns:a16="http://schemas.microsoft.com/office/drawing/2014/main" id="{FD9A94C7-5495-6F72-3CDB-B71E13B620CF}"/>
              </a:ext>
            </a:extLst>
          </p:cNvPr>
          <p:cNvGrpSpPr/>
          <p:nvPr/>
        </p:nvGrpSpPr>
        <p:grpSpPr>
          <a:xfrm>
            <a:off x="810130" y="3713920"/>
            <a:ext cx="3185436" cy="899493"/>
            <a:chOff x="858462" y="3946894"/>
            <a:chExt cx="3185436" cy="899493"/>
          </a:xfrm>
        </p:grpSpPr>
        <p:pic>
          <p:nvPicPr>
            <p:cNvPr id="14" name="Picture 13">
              <a:extLst>
                <a:ext uri="{FF2B5EF4-FFF2-40B4-BE49-F238E27FC236}">
                  <a16:creationId xmlns:a16="http://schemas.microsoft.com/office/drawing/2014/main" id="{321400E9-D7B7-9F1A-51B6-5464031D6D81}"/>
                </a:ext>
              </a:extLst>
            </p:cNvPr>
            <p:cNvPicPr>
              <a:picLocks noChangeAspect="1"/>
            </p:cNvPicPr>
            <p:nvPr/>
          </p:nvPicPr>
          <p:blipFill>
            <a:blip r:embed="rId5"/>
            <a:stretch>
              <a:fillRect/>
            </a:stretch>
          </p:blipFill>
          <p:spPr>
            <a:xfrm>
              <a:off x="858462" y="4594905"/>
              <a:ext cx="3185436" cy="251482"/>
            </a:xfrm>
            <a:prstGeom prst="rect">
              <a:avLst/>
            </a:prstGeom>
          </p:spPr>
        </p:pic>
        <p:pic>
          <p:nvPicPr>
            <p:cNvPr id="15" name="Picture 14">
              <a:extLst>
                <a:ext uri="{FF2B5EF4-FFF2-40B4-BE49-F238E27FC236}">
                  <a16:creationId xmlns:a16="http://schemas.microsoft.com/office/drawing/2014/main" id="{85A79C0F-3CD5-F60A-E0AD-56352BB66A7E}"/>
                </a:ext>
              </a:extLst>
            </p:cNvPr>
            <p:cNvPicPr>
              <a:picLocks noChangeAspect="1"/>
            </p:cNvPicPr>
            <p:nvPr/>
          </p:nvPicPr>
          <p:blipFill>
            <a:blip r:embed="rId6"/>
            <a:stretch>
              <a:fillRect/>
            </a:stretch>
          </p:blipFill>
          <p:spPr>
            <a:xfrm>
              <a:off x="858462" y="3946894"/>
              <a:ext cx="1899428" cy="574321"/>
            </a:xfrm>
            <a:prstGeom prst="rect">
              <a:avLst/>
            </a:prstGeom>
          </p:spPr>
        </p:pic>
      </p:grpSp>
      <p:grpSp>
        <p:nvGrpSpPr>
          <p:cNvPr id="16" name="Gruppo 99">
            <a:extLst>
              <a:ext uri="{FF2B5EF4-FFF2-40B4-BE49-F238E27FC236}">
                <a16:creationId xmlns:a16="http://schemas.microsoft.com/office/drawing/2014/main" id="{638DFEC2-5FE8-4B79-C119-0DF7EF3F3832}"/>
              </a:ext>
            </a:extLst>
          </p:cNvPr>
          <p:cNvGrpSpPr/>
          <p:nvPr/>
        </p:nvGrpSpPr>
        <p:grpSpPr>
          <a:xfrm rot="5400000">
            <a:off x="2243186" y="3863345"/>
            <a:ext cx="251479" cy="2179162"/>
            <a:chOff x="7896699" y="141940"/>
            <a:chExt cx="67361" cy="5796498"/>
          </a:xfrm>
        </p:grpSpPr>
        <p:cxnSp>
          <p:nvCxnSpPr>
            <p:cNvPr id="17" name="Connettore diritto 96">
              <a:extLst>
                <a:ext uri="{FF2B5EF4-FFF2-40B4-BE49-F238E27FC236}">
                  <a16:creationId xmlns:a16="http://schemas.microsoft.com/office/drawing/2014/main" id="{59A8F7BF-DFD0-F522-037E-4553F454DA9D}"/>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8" name="Freccia a gallone 98">
              <a:extLst>
                <a:ext uri="{FF2B5EF4-FFF2-40B4-BE49-F238E27FC236}">
                  <a16:creationId xmlns:a16="http://schemas.microsoft.com/office/drawing/2014/main" id="{F817300A-2D74-655C-04DB-886E5015E4E2}"/>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pic>
        <p:nvPicPr>
          <p:cNvPr id="19" name="Picture 2" descr=" ">
            <a:extLst>
              <a:ext uri="{FF2B5EF4-FFF2-40B4-BE49-F238E27FC236}">
                <a16:creationId xmlns:a16="http://schemas.microsoft.com/office/drawing/2014/main" id="{5BC06979-FC99-CA55-7B0E-C2179EE7A8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658953">
            <a:off x="3317588" y="4415976"/>
            <a:ext cx="369098" cy="36909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28B28F2A-26CD-3856-BC60-DD325F607D30}"/>
              </a:ext>
            </a:extLst>
          </p:cNvPr>
          <p:cNvSpPr txBox="1"/>
          <p:nvPr/>
        </p:nvSpPr>
        <p:spPr>
          <a:xfrm>
            <a:off x="564312" y="1498547"/>
            <a:ext cx="3424173" cy="1138773"/>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Generator Characterization</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allows setting the names, efficiencies, costs, lifespans, emissions, and capacity parameters for generators, as well as configuring fuel types, energy content, and cost parameters</a:t>
            </a:r>
          </a:p>
        </p:txBody>
      </p:sp>
      <p:sp>
        <p:nvSpPr>
          <p:cNvPr id="21" name="Rectangle 20">
            <a:extLst>
              <a:ext uri="{FF2B5EF4-FFF2-40B4-BE49-F238E27FC236}">
                <a16:creationId xmlns:a16="http://schemas.microsoft.com/office/drawing/2014/main" id="{9FBA6CA9-1DD4-302A-BB5C-F5B969914C82}"/>
              </a:ext>
            </a:extLst>
          </p:cNvPr>
          <p:cNvSpPr/>
          <p:nvPr/>
        </p:nvSpPr>
        <p:spPr>
          <a:xfrm>
            <a:off x="4775232" y="2049779"/>
            <a:ext cx="3311064" cy="987335"/>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90EDAE29-8E66-E38C-1E00-4A9EF404DDD1}"/>
              </a:ext>
            </a:extLst>
          </p:cNvPr>
          <p:cNvCxnSpPr>
            <a:cxnSpLocks/>
          </p:cNvCxnSpPr>
          <p:nvPr/>
        </p:nvCxnSpPr>
        <p:spPr>
          <a:xfrm>
            <a:off x="4334426" y="1498547"/>
            <a:ext cx="2381" cy="1292779"/>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A1CBEF4-30D9-8966-751E-A95CD4DC481A}"/>
              </a:ext>
            </a:extLst>
          </p:cNvPr>
          <p:cNvCxnSpPr>
            <a:cxnSpLocks/>
            <a:endCxn id="21" idx="1"/>
          </p:cNvCxnSpPr>
          <p:nvPr/>
        </p:nvCxnSpPr>
        <p:spPr>
          <a:xfrm>
            <a:off x="4355047" y="2242389"/>
            <a:ext cx="420185" cy="301058"/>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8900104A-4DF3-AAD1-7925-C2BF7C4F2362}"/>
              </a:ext>
            </a:extLst>
          </p:cNvPr>
          <p:cNvSpPr/>
          <p:nvPr/>
        </p:nvSpPr>
        <p:spPr>
          <a:xfrm>
            <a:off x="4763225" y="4613413"/>
            <a:ext cx="3311064" cy="537271"/>
          </a:xfrm>
          <a:prstGeom prst="rect">
            <a:avLst/>
          </a:prstGeom>
          <a:noFill/>
          <a:ln w="1905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F17CB0E0-535E-400D-AB91-251A0568EBFC}"/>
              </a:ext>
            </a:extLst>
          </p:cNvPr>
          <p:cNvCxnSpPr>
            <a:cxnSpLocks/>
          </p:cNvCxnSpPr>
          <p:nvPr/>
        </p:nvCxnSpPr>
        <p:spPr>
          <a:xfrm>
            <a:off x="4341674" y="3713920"/>
            <a:ext cx="9981" cy="2270355"/>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983B3DD-EAFA-A06D-75DF-C13367B0C972}"/>
              </a:ext>
            </a:extLst>
          </p:cNvPr>
          <p:cNvCxnSpPr>
            <a:cxnSpLocks/>
            <a:endCxn id="24" idx="1"/>
          </p:cNvCxnSpPr>
          <p:nvPr/>
        </p:nvCxnSpPr>
        <p:spPr>
          <a:xfrm flipV="1">
            <a:off x="4365028" y="4882049"/>
            <a:ext cx="398197" cy="355608"/>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056978B-662C-5409-FC59-82A94A01F234}"/>
              </a:ext>
            </a:extLst>
          </p:cNvPr>
          <p:cNvSpPr txBox="1"/>
          <p:nvPr/>
        </p:nvSpPr>
        <p:spPr>
          <a:xfrm>
            <a:off x="8227687" y="3075323"/>
            <a:ext cx="3039027" cy="846386"/>
          </a:xfrm>
          <a:prstGeom prst="rect">
            <a:avLst/>
          </a:prstGeom>
          <a:noFill/>
        </p:spPr>
        <p:txBody>
          <a:bodyPr wrap="square" rtlCol="0">
            <a:spAutoFit/>
          </a:bodyPr>
          <a:lstStyle/>
          <a:p>
            <a:pPr algn="ctr"/>
            <a:endParaRPr lang="en-US" sz="5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100" b="1" i="1" dirty="0">
                <a:latin typeface="Open Sans" panose="020B0606030504020204" pitchFamily="34" charset="0"/>
                <a:ea typeface="Open Sans" panose="020B0606030504020204" pitchFamily="34" charset="0"/>
                <a:cs typeface="Open Sans" panose="020B0606030504020204" pitchFamily="34" charset="0"/>
              </a:rPr>
              <a:t>Parameters</a:t>
            </a:r>
            <a:r>
              <a:rPr lang="en-GB" sz="1100" i="1" dirty="0">
                <a:latin typeface="Open Sans" panose="020B0606030504020204" pitchFamily="34" charset="0"/>
                <a:ea typeface="Open Sans" panose="020B0606030504020204" pitchFamily="34" charset="0"/>
                <a:cs typeface="Open Sans" panose="020B0606030504020204" pitchFamily="34" charset="0"/>
              </a:rPr>
              <a:t> which would be </a:t>
            </a:r>
            <a:r>
              <a:rPr lang="en-GB" sz="1100" b="1" i="1" dirty="0">
                <a:latin typeface="Open Sans" panose="020B0606030504020204" pitchFamily="34" charset="0"/>
                <a:ea typeface="Open Sans" panose="020B0606030504020204" pitchFamily="34" charset="0"/>
                <a:cs typeface="Open Sans" panose="020B0606030504020204" pitchFamily="34" charset="0"/>
              </a:rPr>
              <a:t>enabled or disabled </a:t>
            </a:r>
            <a:r>
              <a:rPr lang="en-GB" sz="1100" i="1" dirty="0">
                <a:latin typeface="Open Sans" panose="020B0606030504020204" pitchFamily="34" charset="0"/>
                <a:ea typeface="Open Sans" panose="020B0606030504020204" pitchFamily="34" charset="0"/>
                <a:cs typeface="Open Sans" panose="020B0606030504020204" pitchFamily="34" charset="0"/>
              </a:rPr>
              <a:t>according to </a:t>
            </a:r>
            <a:r>
              <a:rPr lang="en-GB" sz="11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specific advanced features activated </a:t>
            </a:r>
            <a:r>
              <a:rPr lang="en-GB" sz="1100" i="1" dirty="0">
                <a:latin typeface="Open Sans" panose="020B0606030504020204" pitchFamily="34" charset="0"/>
                <a:ea typeface="Open Sans" panose="020B0606030504020204" pitchFamily="34" charset="0"/>
                <a:cs typeface="Open Sans" panose="020B0606030504020204" pitchFamily="34" charset="0"/>
              </a:rPr>
              <a:t>(MILP, brownfield and partial load in the example)</a:t>
            </a:r>
          </a:p>
        </p:txBody>
      </p:sp>
      <p:grpSp>
        <p:nvGrpSpPr>
          <p:cNvPr id="33" name="Group 32">
            <a:extLst>
              <a:ext uri="{FF2B5EF4-FFF2-40B4-BE49-F238E27FC236}">
                <a16:creationId xmlns:a16="http://schemas.microsoft.com/office/drawing/2014/main" id="{D1836FED-C42B-EB78-A747-8F479641E03A}"/>
              </a:ext>
            </a:extLst>
          </p:cNvPr>
          <p:cNvGrpSpPr/>
          <p:nvPr/>
        </p:nvGrpSpPr>
        <p:grpSpPr>
          <a:xfrm>
            <a:off x="8294770" y="4081568"/>
            <a:ext cx="3012466" cy="800481"/>
            <a:chOff x="380930" y="5152396"/>
            <a:chExt cx="3563160" cy="927470"/>
          </a:xfrm>
        </p:grpSpPr>
        <p:pic>
          <p:nvPicPr>
            <p:cNvPr id="34" name="Picture 33">
              <a:extLst>
                <a:ext uri="{FF2B5EF4-FFF2-40B4-BE49-F238E27FC236}">
                  <a16:creationId xmlns:a16="http://schemas.microsoft.com/office/drawing/2014/main" id="{969A0A93-E5E5-AF2D-AC81-824FD2FEBA66}"/>
                </a:ext>
              </a:extLst>
            </p:cNvPr>
            <p:cNvPicPr>
              <a:picLocks noChangeAspect="1"/>
            </p:cNvPicPr>
            <p:nvPr/>
          </p:nvPicPr>
          <p:blipFill>
            <a:blip r:embed="rId8"/>
            <a:stretch>
              <a:fillRect/>
            </a:stretch>
          </p:blipFill>
          <p:spPr>
            <a:xfrm>
              <a:off x="386473" y="5810168"/>
              <a:ext cx="3557617" cy="269698"/>
            </a:xfrm>
            <a:prstGeom prst="rect">
              <a:avLst/>
            </a:prstGeom>
          </p:spPr>
        </p:pic>
        <p:pic>
          <p:nvPicPr>
            <p:cNvPr id="35" name="Picture 34">
              <a:extLst>
                <a:ext uri="{FF2B5EF4-FFF2-40B4-BE49-F238E27FC236}">
                  <a16:creationId xmlns:a16="http://schemas.microsoft.com/office/drawing/2014/main" id="{D14FEEF5-E52F-726C-ECC0-D54355892765}"/>
                </a:ext>
              </a:extLst>
            </p:cNvPr>
            <p:cNvPicPr>
              <a:picLocks noChangeAspect="1"/>
            </p:cNvPicPr>
            <p:nvPr/>
          </p:nvPicPr>
          <p:blipFill>
            <a:blip r:embed="rId6"/>
            <a:stretch>
              <a:fillRect/>
            </a:stretch>
          </p:blipFill>
          <p:spPr>
            <a:xfrm>
              <a:off x="386473" y="5152396"/>
              <a:ext cx="1299584" cy="392949"/>
            </a:xfrm>
            <a:prstGeom prst="rect">
              <a:avLst/>
            </a:prstGeom>
          </p:spPr>
        </p:pic>
        <p:pic>
          <p:nvPicPr>
            <p:cNvPr id="36" name="Picture 35">
              <a:extLst>
                <a:ext uri="{FF2B5EF4-FFF2-40B4-BE49-F238E27FC236}">
                  <a16:creationId xmlns:a16="http://schemas.microsoft.com/office/drawing/2014/main" id="{FCC9417F-311A-A3A9-77F6-8A70505E2C2D}"/>
                </a:ext>
              </a:extLst>
            </p:cNvPr>
            <p:cNvPicPr>
              <a:picLocks noChangeAspect="1"/>
            </p:cNvPicPr>
            <p:nvPr/>
          </p:nvPicPr>
          <p:blipFill>
            <a:blip r:embed="rId9"/>
            <a:stretch>
              <a:fillRect/>
            </a:stretch>
          </p:blipFill>
          <p:spPr>
            <a:xfrm>
              <a:off x="380930" y="5594315"/>
              <a:ext cx="3320214" cy="201422"/>
            </a:xfrm>
            <a:prstGeom prst="rect">
              <a:avLst/>
            </a:prstGeom>
          </p:spPr>
        </p:pic>
      </p:grpSp>
      <p:sp>
        <p:nvSpPr>
          <p:cNvPr id="37" name="Rectangle 36">
            <a:extLst>
              <a:ext uri="{FF2B5EF4-FFF2-40B4-BE49-F238E27FC236}">
                <a16:creationId xmlns:a16="http://schemas.microsoft.com/office/drawing/2014/main" id="{760DB24D-89B2-F73F-2529-125722D563BB}"/>
              </a:ext>
            </a:extLst>
          </p:cNvPr>
          <p:cNvSpPr/>
          <p:nvPr/>
        </p:nvSpPr>
        <p:spPr>
          <a:xfrm>
            <a:off x="4785850" y="3037115"/>
            <a:ext cx="3311064" cy="897274"/>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a:extLst>
              <a:ext uri="{FF2B5EF4-FFF2-40B4-BE49-F238E27FC236}">
                <a16:creationId xmlns:a16="http://schemas.microsoft.com/office/drawing/2014/main" id="{E1730DE4-3AFE-FDB3-E9E0-59267C5FEFF7}"/>
              </a:ext>
            </a:extLst>
          </p:cNvPr>
          <p:cNvCxnSpPr>
            <a:cxnSpLocks/>
          </p:cNvCxnSpPr>
          <p:nvPr/>
        </p:nvCxnSpPr>
        <p:spPr>
          <a:xfrm>
            <a:off x="8256923" y="3202988"/>
            <a:ext cx="3621" cy="1885138"/>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6D4E8B8-60B7-5111-D0E7-48F6CAD4B903}"/>
              </a:ext>
            </a:extLst>
          </p:cNvPr>
          <p:cNvCxnSpPr>
            <a:cxnSpLocks/>
          </p:cNvCxnSpPr>
          <p:nvPr/>
        </p:nvCxnSpPr>
        <p:spPr>
          <a:xfrm>
            <a:off x="8112824" y="3523038"/>
            <a:ext cx="144099" cy="41135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Generator Parameters</a:t>
            </a:r>
          </a:p>
        </p:txBody>
      </p:sp>
      <p:pic>
        <p:nvPicPr>
          <p:cNvPr id="12" name="Picture 11">
            <a:extLst>
              <a:ext uri="{FF2B5EF4-FFF2-40B4-BE49-F238E27FC236}">
                <a16:creationId xmlns:a16="http://schemas.microsoft.com/office/drawing/2014/main" id="{EE047FFC-CF18-432F-35C2-0D45FA5477F8}"/>
              </a:ext>
            </a:extLst>
          </p:cNvPr>
          <p:cNvPicPr>
            <a:picLocks noChangeAspect="1"/>
          </p:cNvPicPr>
          <p:nvPr/>
        </p:nvPicPr>
        <p:blipFill>
          <a:blip r:embed="rId3"/>
          <a:stretch>
            <a:fillRect/>
          </a:stretch>
        </p:blipFill>
        <p:spPr>
          <a:xfrm>
            <a:off x="716509" y="1281652"/>
            <a:ext cx="4982883" cy="1994323"/>
          </a:xfrm>
          <a:prstGeom prst="rect">
            <a:avLst/>
          </a:prstGeom>
        </p:spPr>
      </p:pic>
      <p:sp>
        <p:nvSpPr>
          <p:cNvPr id="13" name="Rectangle 12">
            <a:extLst>
              <a:ext uri="{FF2B5EF4-FFF2-40B4-BE49-F238E27FC236}">
                <a16:creationId xmlns:a16="http://schemas.microsoft.com/office/drawing/2014/main" id="{39F3299B-2243-BE38-A273-5B1A7F3BDAD3}"/>
              </a:ext>
            </a:extLst>
          </p:cNvPr>
          <p:cNvSpPr/>
          <p:nvPr/>
        </p:nvSpPr>
        <p:spPr>
          <a:xfrm>
            <a:off x="2662177" y="1209744"/>
            <a:ext cx="3105058" cy="347240"/>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5A0F380-C631-73E9-D14D-9A85291B9C09}"/>
              </a:ext>
            </a:extLst>
          </p:cNvPr>
          <p:cNvPicPr>
            <a:picLocks noChangeAspect="1"/>
          </p:cNvPicPr>
          <p:nvPr/>
        </p:nvPicPr>
        <p:blipFill>
          <a:blip r:embed="rId4"/>
          <a:stretch>
            <a:fillRect/>
          </a:stretch>
        </p:blipFill>
        <p:spPr>
          <a:xfrm>
            <a:off x="716509" y="4080059"/>
            <a:ext cx="5014959" cy="1994321"/>
          </a:xfrm>
          <a:prstGeom prst="rect">
            <a:avLst/>
          </a:prstGeom>
        </p:spPr>
      </p:pic>
      <p:pic>
        <p:nvPicPr>
          <p:cNvPr id="15" name="Picture 2" descr=" ">
            <a:extLst>
              <a:ext uri="{FF2B5EF4-FFF2-40B4-BE49-F238E27FC236}">
                <a16:creationId xmlns:a16="http://schemas.microsoft.com/office/drawing/2014/main" id="{A9685A25-6F81-72D9-2B54-9D4D0CFA83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658953">
            <a:off x="4814646" y="1239856"/>
            <a:ext cx="501106" cy="501106"/>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2AFEFDC5-2112-4C5D-80D0-223564A07D1E}"/>
              </a:ext>
            </a:extLst>
          </p:cNvPr>
          <p:cNvSpPr/>
          <p:nvPr/>
        </p:nvSpPr>
        <p:spPr>
          <a:xfrm>
            <a:off x="4013982" y="4322441"/>
            <a:ext cx="1283269" cy="1848036"/>
          </a:xfrm>
          <a:prstGeom prst="rect">
            <a:avLst/>
          </a:prstGeom>
          <a:noFill/>
          <a:ln w="19050">
            <a:solidFill>
              <a:srgbClr val="C0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uppo 99">
            <a:extLst>
              <a:ext uri="{FF2B5EF4-FFF2-40B4-BE49-F238E27FC236}">
                <a16:creationId xmlns:a16="http://schemas.microsoft.com/office/drawing/2014/main" id="{9FF5D977-60EB-4215-BBFC-070D155BC209}"/>
              </a:ext>
            </a:extLst>
          </p:cNvPr>
          <p:cNvGrpSpPr/>
          <p:nvPr/>
        </p:nvGrpSpPr>
        <p:grpSpPr>
          <a:xfrm rot="5400000">
            <a:off x="2923840" y="1652638"/>
            <a:ext cx="293185" cy="3989531"/>
            <a:chOff x="7896699" y="141940"/>
            <a:chExt cx="67361" cy="5796498"/>
          </a:xfrm>
        </p:grpSpPr>
        <p:cxnSp>
          <p:nvCxnSpPr>
            <p:cNvPr id="18" name="Connettore diritto 96">
              <a:extLst>
                <a:ext uri="{FF2B5EF4-FFF2-40B4-BE49-F238E27FC236}">
                  <a16:creationId xmlns:a16="http://schemas.microsoft.com/office/drawing/2014/main" id="{613F9D59-A665-C8AC-5FC4-6B4E205FCFE8}"/>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 name="Freccia a gallone 98">
              <a:extLst>
                <a:ext uri="{FF2B5EF4-FFF2-40B4-BE49-F238E27FC236}">
                  <a16:creationId xmlns:a16="http://schemas.microsoft.com/office/drawing/2014/main" id="{AADB876C-E85F-A602-BD88-2247B0E3B4CC}"/>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0" name="TextBox 19">
            <a:extLst>
              <a:ext uri="{FF2B5EF4-FFF2-40B4-BE49-F238E27FC236}">
                <a16:creationId xmlns:a16="http://schemas.microsoft.com/office/drawing/2014/main" id="{58AF788D-607D-B992-EE1B-661B57316181}"/>
              </a:ext>
            </a:extLst>
          </p:cNvPr>
          <p:cNvSpPr txBox="1"/>
          <p:nvPr/>
        </p:nvSpPr>
        <p:spPr>
          <a:xfrm>
            <a:off x="5939461" y="2144032"/>
            <a:ext cx="5531839" cy="2569934"/>
          </a:xfrm>
          <a:prstGeom prst="rect">
            <a:avLst/>
          </a:prstGeom>
          <a:noFill/>
        </p:spPr>
        <p:txBody>
          <a:bodyPr wrap="square" rtlCol="0">
            <a:spAutoFit/>
          </a:bodyPr>
          <a:lstStyle/>
          <a:p>
            <a:pPr algn="ctr"/>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The interface includes an "</a:t>
            </a:r>
            <a:r>
              <a:rPr lang="en-GB" sz="1400" b="1" dirty="0">
                <a:latin typeface="Open Sans" panose="020B0606030504020204" pitchFamily="34" charset="0"/>
                <a:ea typeface="Open Sans" panose="020B0606030504020204" pitchFamily="34" charset="0"/>
                <a:cs typeface="Open Sans" panose="020B0606030504020204" pitchFamily="34" charset="0"/>
              </a:rPr>
              <a:t>Update Parameters Configuration</a:t>
            </a:r>
            <a:r>
              <a:rPr lang="en-GB" sz="1400" dirty="0">
                <a:latin typeface="Open Sans" panose="020B0606030504020204" pitchFamily="34" charset="0"/>
                <a:ea typeface="Open Sans" panose="020B0606030504020204" pitchFamily="34" charset="0"/>
                <a:cs typeface="Open Sans" panose="020B0606030504020204" pitchFamily="34" charset="0"/>
              </a:rPr>
              <a:t>" button for applying new settings to generator parameters. In particular:</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dirty="0">
                <a:latin typeface="Open Sans" panose="020B0606030504020204" pitchFamily="34" charset="0"/>
                <a:ea typeface="Open Sans" panose="020B0606030504020204" pitchFamily="34" charset="0"/>
                <a:cs typeface="Open Sans" panose="020B0606030504020204" pitchFamily="34" charset="0"/>
              </a:rPr>
              <a:t>Set the number of generators in </a:t>
            </a:r>
            <a:r>
              <a:rPr lang="en-GB" sz="1400" b="1" dirty="0">
                <a:latin typeface="Open Sans" panose="020B0606030504020204" pitchFamily="34" charset="0"/>
                <a:ea typeface="Open Sans" panose="020B0606030504020204" pitchFamily="34" charset="0"/>
                <a:cs typeface="Open Sans" panose="020B0606030504020204" pitchFamily="34" charset="0"/>
              </a:rPr>
              <a:t>Generator Types</a:t>
            </a:r>
          </a:p>
          <a:p>
            <a:pPr marL="228600" indent="-228600" algn="just">
              <a:buFont typeface="+mj-lt"/>
              <a:buAutoNum type="arabicPeriod"/>
            </a:pPr>
            <a:endParaRPr lang="en-GB" sz="1400" b="1"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b="1" dirty="0">
                <a:latin typeface="Open Sans" panose="020B0606030504020204" pitchFamily="34" charset="0"/>
                <a:ea typeface="Open Sans" panose="020B0606030504020204" pitchFamily="34" charset="0"/>
                <a:cs typeface="Open Sans" panose="020B0606030504020204" pitchFamily="34" charset="0"/>
              </a:rPr>
              <a:t>Press the button </a:t>
            </a:r>
            <a:r>
              <a:rPr lang="en-GB" sz="1400" dirty="0">
                <a:latin typeface="Open Sans" panose="020B0606030504020204" pitchFamily="34" charset="0"/>
                <a:ea typeface="Open Sans" panose="020B0606030504020204" pitchFamily="34" charset="0"/>
                <a:cs typeface="Open Sans" panose="020B0606030504020204" pitchFamily="34" charset="0"/>
              </a:rPr>
              <a:t>to update the entries for each parameter</a:t>
            </a:r>
          </a:p>
          <a:p>
            <a:pPr marL="228600" indent="-228600" algn="just">
              <a:buFont typeface="+mj-lt"/>
              <a:buAutoNum type="arabicPeriod"/>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dirty="0">
                <a:latin typeface="Open Sans" panose="020B0606030504020204" pitchFamily="34" charset="0"/>
                <a:ea typeface="Open Sans" panose="020B0606030504020204" pitchFamily="34" charset="0"/>
                <a:cs typeface="Open Sans" panose="020B0606030504020204" pitchFamily="34" charset="0"/>
              </a:rPr>
              <a:t>Visualize the </a:t>
            </a:r>
            <a:r>
              <a:rPr lang="en-GB" sz="1400" b="1" dirty="0">
                <a:latin typeface="Open Sans" panose="020B0606030504020204" pitchFamily="34" charset="0"/>
                <a:ea typeface="Open Sans" panose="020B0606030504020204" pitchFamily="34" charset="0"/>
                <a:cs typeface="Open Sans" panose="020B0606030504020204" pitchFamily="34" charset="0"/>
              </a:rPr>
              <a:t>new set of default values </a:t>
            </a:r>
            <a:r>
              <a:rPr lang="en-GB" sz="1400" dirty="0">
                <a:latin typeface="Open Sans" panose="020B0606030504020204" pitchFamily="34" charset="0"/>
                <a:ea typeface="Open Sans" panose="020B0606030504020204" pitchFamily="34" charset="0"/>
                <a:cs typeface="Open Sans" panose="020B0606030504020204" pitchFamily="34" charset="0"/>
              </a:rPr>
              <a:t>for each parameter</a:t>
            </a:r>
          </a:p>
          <a:p>
            <a:pPr marL="228600" indent="-228600" algn="just">
              <a:buFont typeface="+mj-lt"/>
              <a:buAutoNum type="arabicPeriod"/>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28600" indent="-228600" algn="just">
              <a:buFont typeface="+mj-lt"/>
              <a:buAutoNum type="arabicPeriod"/>
            </a:pPr>
            <a:r>
              <a:rPr lang="en-GB" sz="1400" b="1" dirty="0">
                <a:latin typeface="Open Sans" panose="020B0606030504020204" pitchFamily="34" charset="0"/>
                <a:ea typeface="Open Sans" panose="020B0606030504020204" pitchFamily="34" charset="0"/>
                <a:cs typeface="Open Sans" panose="020B0606030504020204" pitchFamily="34" charset="0"/>
              </a:rPr>
              <a:t>Edit</a:t>
            </a:r>
            <a:r>
              <a:rPr lang="en-GB" sz="1400" dirty="0">
                <a:latin typeface="Open Sans" panose="020B0606030504020204" pitchFamily="34" charset="0"/>
                <a:ea typeface="Open Sans" panose="020B0606030504020204" pitchFamily="34" charset="0"/>
                <a:cs typeface="Open Sans" panose="020B0606030504020204" pitchFamily="34" charset="0"/>
              </a:rPr>
              <a:t> the values as preferred</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Exogenous Fuel Specific Cost</a:t>
            </a:r>
          </a:p>
        </p:txBody>
      </p:sp>
      <p:grpSp>
        <p:nvGrpSpPr>
          <p:cNvPr id="3" name="Group 2">
            <a:extLst>
              <a:ext uri="{FF2B5EF4-FFF2-40B4-BE49-F238E27FC236}">
                <a16:creationId xmlns:a16="http://schemas.microsoft.com/office/drawing/2014/main" id="{0679926E-426C-CE19-53ED-050F358B4665}"/>
              </a:ext>
            </a:extLst>
          </p:cNvPr>
          <p:cNvGrpSpPr/>
          <p:nvPr/>
        </p:nvGrpSpPr>
        <p:grpSpPr>
          <a:xfrm>
            <a:off x="677954" y="5763719"/>
            <a:ext cx="3431979" cy="478971"/>
            <a:chOff x="378021" y="5805695"/>
            <a:chExt cx="3431979" cy="478971"/>
          </a:xfrm>
        </p:grpSpPr>
        <p:sp>
          <p:nvSpPr>
            <p:cNvPr id="4" name="TextBox 3">
              <a:extLst>
                <a:ext uri="{FF2B5EF4-FFF2-40B4-BE49-F238E27FC236}">
                  <a16:creationId xmlns:a16="http://schemas.microsoft.com/office/drawing/2014/main" id="{014047C7-1597-1AB2-34CF-FA2BC28AC267}"/>
                </a:ext>
              </a:extLst>
            </p:cNvPr>
            <p:cNvSpPr txBox="1"/>
            <p:nvPr/>
          </p:nvSpPr>
          <p:spPr>
            <a:xfrm>
              <a:off x="789396" y="5852289"/>
              <a:ext cx="3020604" cy="305694"/>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Code/Inputs/Fuel Specific Cost.csv</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6" descr=" ">
              <a:extLst>
                <a:ext uri="{FF2B5EF4-FFF2-40B4-BE49-F238E27FC236}">
                  <a16:creationId xmlns:a16="http://schemas.microsoft.com/office/drawing/2014/main" id="{D969980E-8E63-DA82-5601-0617975B03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021" y="5805695"/>
              <a:ext cx="478971" cy="47897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uppo 99">
            <a:extLst>
              <a:ext uri="{FF2B5EF4-FFF2-40B4-BE49-F238E27FC236}">
                <a16:creationId xmlns:a16="http://schemas.microsoft.com/office/drawing/2014/main" id="{E92AEC41-C0AE-EC12-D54A-857CD40684D5}"/>
              </a:ext>
            </a:extLst>
          </p:cNvPr>
          <p:cNvGrpSpPr/>
          <p:nvPr/>
        </p:nvGrpSpPr>
        <p:grpSpPr>
          <a:xfrm>
            <a:off x="3983987" y="1434233"/>
            <a:ext cx="293185" cy="3989531"/>
            <a:chOff x="7896699" y="141940"/>
            <a:chExt cx="67361" cy="5796498"/>
          </a:xfrm>
        </p:grpSpPr>
        <p:cxnSp>
          <p:nvCxnSpPr>
            <p:cNvPr id="21" name="Connettore diritto 96">
              <a:extLst>
                <a:ext uri="{FF2B5EF4-FFF2-40B4-BE49-F238E27FC236}">
                  <a16:creationId xmlns:a16="http://schemas.microsoft.com/office/drawing/2014/main" id="{75486022-F826-B14F-6F8C-2CE3C712A72F}"/>
                </a:ext>
              </a:extLst>
            </p:cNvPr>
            <p:cNvCxnSpPr>
              <a:cxnSpLocks/>
            </p:cNvCxnSpPr>
            <p:nvPr/>
          </p:nvCxnSpPr>
          <p:spPr>
            <a:xfrm>
              <a:off x="7930379" y="141940"/>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2" name="Freccia a gallone 98">
              <a:extLst>
                <a:ext uri="{FF2B5EF4-FFF2-40B4-BE49-F238E27FC236}">
                  <a16:creationId xmlns:a16="http://schemas.microsoft.com/office/drawing/2014/main" id="{57470BFC-5C64-7F87-B61C-1FC6E7216945}"/>
                </a:ext>
              </a:extLst>
            </p:cNvPr>
            <p:cNvSpPr/>
            <p:nvPr/>
          </p:nvSpPr>
          <p:spPr>
            <a:xfrm>
              <a:off x="7896699" y="2406225"/>
              <a:ext cx="67361" cy="915654"/>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3" name="Rectangle 22">
            <a:extLst>
              <a:ext uri="{FF2B5EF4-FFF2-40B4-BE49-F238E27FC236}">
                <a16:creationId xmlns:a16="http://schemas.microsoft.com/office/drawing/2014/main" id="{9DC73838-2D1E-3402-5D0F-AC83E3C97D08}"/>
              </a:ext>
            </a:extLst>
          </p:cNvPr>
          <p:cNvSpPr/>
          <p:nvPr/>
        </p:nvSpPr>
        <p:spPr>
          <a:xfrm>
            <a:off x="4781741" y="1650528"/>
            <a:ext cx="729205"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a:p>
            <a:pPr algn="ctr"/>
            <a:r>
              <a:rPr lang="en-US" dirty="0">
                <a:solidFill>
                  <a:schemeClr val="tx1"/>
                </a:solidFill>
              </a:rPr>
              <a:t>2</a:t>
            </a:r>
          </a:p>
          <a:p>
            <a:pPr algn="ctr"/>
            <a:r>
              <a:rPr lang="en-US" dirty="0">
                <a:solidFill>
                  <a:schemeClr val="tx1"/>
                </a:solidFill>
              </a:rPr>
              <a:t>3</a:t>
            </a:r>
          </a:p>
          <a:p>
            <a:pPr algn="ctr"/>
            <a:r>
              <a:rPr lang="en-US" dirty="0">
                <a:solidFill>
                  <a:schemeClr val="tx1"/>
                </a:solidFill>
              </a:rPr>
              <a:t>4</a:t>
            </a:r>
          </a:p>
          <a:p>
            <a:pPr algn="ctr"/>
            <a:r>
              <a:rPr lang="en-US" dirty="0">
                <a:solidFill>
                  <a:schemeClr val="tx1"/>
                </a:solidFill>
              </a:rPr>
              <a:t>5</a:t>
            </a:r>
          </a:p>
          <a:p>
            <a:pPr algn="ctr"/>
            <a:r>
              <a:rPr lang="en-US" dirty="0">
                <a:solidFill>
                  <a:schemeClr val="tx1"/>
                </a:solidFill>
              </a:rPr>
              <a:t>6</a:t>
            </a:r>
          </a:p>
          <a:p>
            <a:pPr algn="ctr"/>
            <a:r>
              <a:rPr lang="en-US" dirty="0">
                <a:solidFill>
                  <a:schemeClr val="tx1"/>
                </a:solidFill>
              </a:rPr>
              <a:t>7</a:t>
            </a:r>
          </a:p>
          <a:p>
            <a:pPr algn="ctr"/>
            <a:r>
              <a:rPr lang="en-US" dirty="0">
                <a:solidFill>
                  <a:schemeClr val="tx1"/>
                </a:solidFill>
              </a:rPr>
              <a:t>8</a:t>
            </a:r>
          </a:p>
          <a:p>
            <a:pPr algn="ctr"/>
            <a:r>
              <a:rPr lang="en-US" dirty="0">
                <a:solidFill>
                  <a:schemeClr val="tx1"/>
                </a:solidFill>
              </a:rPr>
              <a:t>9</a:t>
            </a:r>
          </a:p>
          <a:p>
            <a:pPr algn="ctr"/>
            <a:r>
              <a:rPr lang="en-US" dirty="0">
                <a:solidFill>
                  <a:schemeClr val="tx1"/>
                </a:solidFill>
              </a:rPr>
              <a:t>10</a:t>
            </a:r>
          </a:p>
          <a:p>
            <a:pPr algn="ctr"/>
            <a:r>
              <a:rPr lang="en-US" dirty="0">
                <a:solidFill>
                  <a:schemeClr val="tx1"/>
                </a:solidFill>
              </a:rPr>
              <a:t>11</a:t>
            </a:r>
          </a:p>
          <a:p>
            <a:pPr algn="ctr"/>
            <a:r>
              <a:rPr lang="en-US" dirty="0">
                <a:solidFill>
                  <a:schemeClr val="tx1"/>
                </a:solidFill>
              </a:rPr>
              <a:t>12</a:t>
            </a:r>
          </a:p>
          <a:p>
            <a:pPr algn="ctr"/>
            <a:r>
              <a:rPr lang="en-US" dirty="0">
                <a:solidFill>
                  <a:schemeClr val="tx1"/>
                </a:solidFill>
              </a:rPr>
              <a:t>13</a:t>
            </a:r>
          </a:p>
          <a:p>
            <a:pPr algn="ctr"/>
            <a:r>
              <a:rPr lang="en-US" dirty="0">
                <a:solidFill>
                  <a:schemeClr val="tx1"/>
                </a:solidFill>
              </a:rPr>
              <a:t>….</a:t>
            </a:r>
          </a:p>
        </p:txBody>
      </p:sp>
      <p:sp>
        <p:nvSpPr>
          <p:cNvPr id="24" name="Rectangle 23">
            <a:extLst>
              <a:ext uri="{FF2B5EF4-FFF2-40B4-BE49-F238E27FC236}">
                <a16:creationId xmlns:a16="http://schemas.microsoft.com/office/drawing/2014/main" id="{03794913-1381-D355-5694-73D1A3EA61B2}"/>
              </a:ext>
            </a:extLst>
          </p:cNvPr>
          <p:cNvSpPr/>
          <p:nvPr/>
        </p:nvSpPr>
        <p:spPr>
          <a:xfrm>
            <a:off x="5544868" y="1650528"/>
            <a:ext cx="1947854" cy="398953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BFE3025-0D6B-D559-A506-FEB05FB135C5}"/>
              </a:ext>
            </a:extLst>
          </p:cNvPr>
          <p:cNvSpPr/>
          <p:nvPr/>
        </p:nvSpPr>
        <p:spPr>
          <a:xfrm>
            <a:off x="5544868" y="1296585"/>
            <a:ext cx="1947854" cy="30911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2">
                    <a:lumMod val="75000"/>
                  </a:schemeClr>
                </a:solidFill>
              </a:rPr>
              <a:t>1         2       …</a:t>
            </a:r>
          </a:p>
        </p:txBody>
      </p:sp>
      <p:sp>
        <p:nvSpPr>
          <p:cNvPr id="26" name="TextBox 25">
            <a:extLst>
              <a:ext uri="{FF2B5EF4-FFF2-40B4-BE49-F238E27FC236}">
                <a16:creationId xmlns:a16="http://schemas.microsoft.com/office/drawing/2014/main" id="{F9F174C3-6D0E-DE3C-0659-4EE13A292C5A}"/>
              </a:ext>
            </a:extLst>
          </p:cNvPr>
          <p:cNvSpPr txBox="1"/>
          <p:nvPr/>
        </p:nvSpPr>
        <p:spPr>
          <a:xfrm>
            <a:off x="4303544" y="5662335"/>
            <a:ext cx="1860601" cy="353943"/>
          </a:xfrm>
          <a:prstGeom prst="rect">
            <a:avLst/>
          </a:prstGeom>
          <a:noFill/>
        </p:spPr>
        <p:txBody>
          <a:bodyPr wrap="square" rtlCol="0">
            <a:spAutoFit/>
          </a:bodyPr>
          <a:lstStyle/>
          <a:p>
            <a:pPr algn="ctr"/>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Years in the time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horizon</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7" name="TextBox 26">
            <a:extLst>
              <a:ext uri="{FF2B5EF4-FFF2-40B4-BE49-F238E27FC236}">
                <a16:creationId xmlns:a16="http://schemas.microsoft.com/office/drawing/2014/main" id="{444EEB16-0FDA-D02C-F3FD-53617A9E6CA5}"/>
              </a:ext>
            </a:extLst>
          </p:cNvPr>
          <p:cNvSpPr txBox="1"/>
          <p:nvPr/>
        </p:nvSpPr>
        <p:spPr>
          <a:xfrm>
            <a:off x="4491032" y="888480"/>
            <a:ext cx="3154210" cy="538609"/>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Numbered</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columns</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equal</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to the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number</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of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fuel</a:t>
            </a:r>
            <a:r>
              <a:rPr kumimoji="0" lang="it-IT"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t>
            </a:r>
            <a:r>
              <a:rPr kumimoji="0" lang="it-IT"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types</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8" name="TextBox 27">
            <a:extLst>
              <a:ext uri="{FF2B5EF4-FFF2-40B4-BE49-F238E27FC236}">
                <a16:creationId xmlns:a16="http://schemas.microsoft.com/office/drawing/2014/main" id="{E2329F51-E46A-F27E-7603-CDDECEF910A2}"/>
              </a:ext>
            </a:extLst>
          </p:cNvPr>
          <p:cNvSpPr txBox="1"/>
          <p:nvPr/>
        </p:nvSpPr>
        <p:spPr>
          <a:xfrm>
            <a:off x="5602500" y="3091499"/>
            <a:ext cx="1677976" cy="538609"/>
          </a:xfrm>
          <a:prstGeom prst="rect">
            <a:avLst/>
          </a:prstGeom>
          <a:noFill/>
        </p:spPr>
        <p:txBody>
          <a:bodyPr wrap="square" rtlCol="0">
            <a:spAutoFit/>
          </a:bodyPr>
          <a:lstStyle/>
          <a:p>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Yearly</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price of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each</a:t>
            </a:r>
            <a:r>
              <a:rPr lang="it-IT"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type of </a:t>
            </a:r>
            <a:r>
              <a:rPr lang="it-IT" sz="1200"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fuel</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9" name="Right Brace 28">
            <a:extLst>
              <a:ext uri="{FF2B5EF4-FFF2-40B4-BE49-F238E27FC236}">
                <a16:creationId xmlns:a16="http://schemas.microsoft.com/office/drawing/2014/main" id="{73AD7F3A-4982-9B3B-711B-0CA563087678}"/>
              </a:ext>
            </a:extLst>
          </p:cNvPr>
          <p:cNvSpPr/>
          <p:nvPr/>
        </p:nvSpPr>
        <p:spPr>
          <a:xfrm>
            <a:off x="7834547" y="1524456"/>
            <a:ext cx="326571" cy="3899308"/>
          </a:xfrm>
          <a:prstGeom prst="righ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30" name="Picture 29">
            <a:extLst>
              <a:ext uri="{FF2B5EF4-FFF2-40B4-BE49-F238E27FC236}">
                <a16:creationId xmlns:a16="http://schemas.microsoft.com/office/drawing/2014/main" id="{1492229B-4553-C3E0-9EB6-27B32842DA9E}"/>
              </a:ext>
            </a:extLst>
          </p:cNvPr>
          <p:cNvPicPr>
            <a:picLocks noChangeAspect="1"/>
          </p:cNvPicPr>
          <p:nvPr/>
        </p:nvPicPr>
        <p:blipFill>
          <a:blip r:embed="rId4"/>
          <a:stretch>
            <a:fillRect/>
          </a:stretch>
        </p:blipFill>
        <p:spPr>
          <a:xfrm>
            <a:off x="468462" y="1675312"/>
            <a:ext cx="3185436" cy="251482"/>
          </a:xfrm>
          <a:prstGeom prst="rect">
            <a:avLst/>
          </a:prstGeom>
        </p:spPr>
      </p:pic>
      <p:pic>
        <p:nvPicPr>
          <p:cNvPr id="31" name="Picture 30">
            <a:extLst>
              <a:ext uri="{FF2B5EF4-FFF2-40B4-BE49-F238E27FC236}">
                <a16:creationId xmlns:a16="http://schemas.microsoft.com/office/drawing/2014/main" id="{B14DD738-AB41-0582-9B7A-461C3B833743}"/>
              </a:ext>
            </a:extLst>
          </p:cNvPr>
          <p:cNvPicPr>
            <a:picLocks noChangeAspect="1"/>
          </p:cNvPicPr>
          <p:nvPr/>
        </p:nvPicPr>
        <p:blipFill>
          <a:blip r:embed="rId5"/>
          <a:stretch>
            <a:fillRect/>
          </a:stretch>
        </p:blipFill>
        <p:spPr>
          <a:xfrm>
            <a:off x="8724262" y="1767119"/>
            <a:ext cx="2124207" cy="3323761"/>
          </a:xfrm>
          <a:prstGeom prst="rect">
            <a:avLst/>
          </a:prstGeom>
        </p:spPr>
      </p:pic>
      <p:pic>
        <p:nvPicPr>
          <p:cNvPr id="32" name="Picture 31">
            <a:extLst>
              <a:ext uri="{FF2B5EF4-FFF2-40B4-BE49-F238E27FC236}">
                <a16:creationId xmlns:a16="http://schemas.microsoft.com/office/drawing/2014/main" id="{76EB96A8-F964-C6F1-6618-0EECC57ECD41}"/>
              </a:ext>
            </a:extLst>
          </p:cNvPr>
          <p:cNvPicPr>
            <a:picLocks noChangeAspect="1"/>
          </p:cNvPicPr>
          <p:nvPr/>
        </p:nvPicPr>
        <p:blipFill>
          <a:blip r:embed="rId6"/>
          <a:stretch>
            <a:fillRect/>
          </a:stretch>
        </p:blipFill>
        <p:spPr>
          <a:xfrm>
            <a:off x="468462" y="1027301"/>
            <a:ext cx="1899428" cy="574321"/>
          </a:xfrm>
          <a:prstGeom prst="rect">
            <a:avLst/>
          </a:prstGeom>
        </p:spPr>
      </p:pic>
      <p:pic>
        <p:nvPicPr>
          <p:cNvPr id="33" name="Picture 2" descr=" ">
            <a:extLst>
              <a:ext uri="{FF2B5EF4-FFF2-40B4-BE49-F238E27FC236}">
                <a16:creationId xmlns:a16="http://schemas.microsoft.com/office/drawing/2014/main" id="{2573803B-D9C2-4B3D-C613-6249ECDA2C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658953">
            <a:off x="2932120" y="1675737"/>
            <a:ext cx="398951" cy="398951"/>
          </a:xfrm>
          <a:prstGeom prst="rect">
            <a:avLst/>
          </a:prstGeom>
          <a:noFill/>
          <a:extLst>
            <a:ext uri="{909E8E84-426E-40DD-AFC4-6F175D3DCCD1}">
              <a14:hiddenFill xmlns:a14="http://schemas.microsoft.com/office/drawing/2010/main">
                <a:solidFill>
                  <a:srgbClr val="FFFFFF"/>
                </a:solidFill>
              </a14:hiddenFill>
            </a:ext>
          </a:extLst>
        </p:spPr>
      </p:pic>
      <p:cxnSp>
        <p:nvCxnSpPr>
          <p:cNvPr id="34" name="Connettore diritto 96">
            <a:extLst>
              <a:ext uri="{FF2B5EF4-FFF2-40B4-BE49-F238E27FC236}">
                <a16:creationId xmlns:a16="http://schemas.microsoft.com/office/drawing/2014/main" id="{80406AE1-F03F-53B0-5C7F-BF25A372C9FC}"/>
              </a:ext>
            </a:extLst>
          </p:cNvPr>
          <p:cNvCxnSpPr>
            <a:cxnSpLocks/>
          </p:cNvCxnSpPr>
          <p:nvPr/>
        </p:nvCxnSpPr>
        <p:spPr>
          <a:xfrm rot="5400000">
            <a:off x="1970771" y="1271691"/>
            <a:ext cx="0" cy="1891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35" name="Picture 4" descr="Cerca nella barra laterale">
            <a:extLst>
              <a:ext uri="{FF2B5EF4-FFF2-40B4-BE49-F238E27FC236}">
                <a16:creationId xmlns:a16="http://schemas.microsoft.com/office/drawing/2014/main" id="{FFB37D2B-5F53-11E6-07BB-1EFFAE9E1B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67577" y="2097246"/>
            <a:ext cx="279122" cy="27912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a:extLst>
              <a:ext uri="{FF2B5EF4-FFF2-40B4-BE49-F238E27FC236}">
                <a16:creationId xmlns:a16="http://schemas.microsoft.com/office/drawing/2014/main" id="{4F7598FF-3F9C-50D6-8CD0-BFB0B709A36F}"/>
              </a:ext>
            </a:extLst>
          </p:cNvPr>
          <p:cNvPicPr>
            <a:picLocks noChangeAspect="1"/>
          </p:cNvPicPr>
          <p:nvPr/>
        </p:nvPicPr>
        <p:blipFill rotWithShape="1">
          <a:blip r:embed="rId9"/>
          <a:srcRect t="4394"/>
          <a:stretch/>
        </p:blipFill>
        <p:spPr>
          <a:xfrm>
            <a:off x="451722" y="2452296"/>
            <a:ext cx="3199756" cy="488742"/>
          </a:xfrm>
          <a:prstGeom prst="rect">
            <a:avLst/>
          </a:prstGeom>
        </p:spPr>
      </p:pic>
      <p:pic>
        <p:nvPicPr>
          <p:cNvPr id="37" name="Picture 2" descr=" ">
            <a:extLst>
              <a:ext uri="{FF2B5EF4-FFF2-40B4-BE49-F238E27FC236}">
                <a16:creationId xmlns:a16="http://schemas.microsoft.com/office/drawing/2014/main" id="{5A6DB361-E131-05AB-C998-242C4BC45B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658953">
            <a:off x="2571161" y="2799967"/>
            <a:ext cx="369098" cy="36909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7">
            <a:extLst>
              <a:ext uri="{FF2B5EF4-FFF2-40B4-BE49-F238E27FC236}">
                <a16:creationId xmlns:a16="http://schemas.microsoft.com/office/drawing/2014/main" id="{AE11EDEA-1FBD-D32A-55B6-C95D93CCC576}"/>
              </a:ext>
            </a:extLst>
          </p:cNvPr>
          <p:cNvPicPr>
            <a:picLocks noChangeAspect="1"/>
          </p:cNvPicPr>
          <p:nvPr/>
        </p:nvPicPr>
        <p:blipFill rotWithShape="1">
          <a:blip r:embed="rId10">
            <a:alphaModFix amt="50000"/>
          </a:blip>
          <a:srcRect t="34198"/>
          <a:stretch/>
        </p:blipFill>
        <p:spPr>
          <a:xfrm>
            <a:off x="1130879" y="3617695"/>
            <a:ext cx="1860601" cy="2001927"/>
          </a:xfrm>
          <a:prstGeom prst="rect">
            <a:avLst/>
          </a:prstGeom>
        </p:spPr>
      </p:pic>
      <p:pic>
        <p:nvPicPr>
          <p:cNvPr id="39" name="Picture 2" descr=" ">
            <a:extLst>
              <a:ext uri="{FF2B5EF4-FFF2-40B4-BE49-F238E27FC236}">
                <a16:creationId xmlns:a16="http://schemas.microsoft.com/office/drawing/2014/main" id="{A0131109-FBFB-322E-BC75-1EED7ADB2E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658953">
            <a:off x="1981746" y="4030334"/>
            <a:ext cx="369098" cy="36909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Cerca nella barra laterale">
            <a:extLst>
              <a:ext uri="{FF2B5EF4-FFF2-40B4-BE49-F238E27FC236}">
                <a16:creationId xmlns:a16="http://schemas.microsoft.com/office/drawing/2014/main" id="{3124F216-D0D4-7841-A237-37AB7BE0773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1728409">
            <a:off x="10204515" y="1245197"/>
            <a:ext cx="1023786" cy="102378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Cerca nella barra laterale">
            <a:extLst>
              <a:ext uri="{FF2B5EF4-FFF2-40B4-BE49-F238E27FC236}">
                <a16:creationId xmlns:a16="http://schemas.microsoft.com/office/drawing/2014/main" id="{AAA5CBA4-364B-C347-737E-391C52C86DF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229768" y="4554979"/>
            <a:ext cx="904531" cy="904531"/>
          </a:xfrm>
          <a:prstGeom prst="rect">
            <a:avLst/>
          </a:prstGeom>
          <a:noFill/>
          <a:extLst>
            <a:ext uri="{909E8E84-426E-40DD-AFC4-6F175D3DCCD1}">
              <a14:hiddenFill xmlns:a14="http://schemas.microsoft.com/office/drawing/2010/main">
                <a:solidFill>
                  <a:srgbClr val="FFFFFF"/>
                </a:solidFill>
              </a14:hiddenFill>
            </a:ext>
          </a:extLst>
        </p:spPr>
      </p:pic>
      <p:cxnSp>
        <p:nvCxnSpPr>
          <p:cNvPr id="42" name="Connettore diritto 96">
            <a:extLst>
              <a:ext uri="{FF2B5EF4-FFF2-40B4-BE49-F238E27FC236}">
                <a16:creationId xmlns:a16="http://schemas.microsoft.com/office/drawing/2014/main" id="{C547C7D4-2E5C-1D7B-3C00-8BB5BC738F12}"/>
              </a:ext>
            </a:extLst>
          </p:cNvPr>
          <p:cNvCxnSpPr>
            <a:cxnSpLocks/>
          </p:cNvCxnSpPr>
          <p:nvPr/>
        </p:nvCxnSpPr>
        <p:spPr>
          <a:xfrm rot="5400000">
            <a:off x="2012077" y="2347381"/>
            <a:ext cx="0" cy="18918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43" name="Picture 4" descr="Cerca nella barra laterale">
            <a:extLst>
              <a:ext uri="{FF2B5EF4-FFF2-40B4-BE49-F238E27FC236}">
                <a16:creationId xmlns:a16="http://schemas.microsoft.com/office/drawing/2014/main" id="{B84694C7-EE41-729F-9DE0-A87D61B934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8883" y="3172936"/>
            <a:ext cx="279122" cy="279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Open Sans"/>
              </a:rPr>
              <a:t>[1] Zebra et al., A review of hybrid renewable energy systems in mini-grids for off-grid electrification in developing countries, Renewable and Sustainable Energy Reviews, https://doi.org/10.1016/j.rser.2021.111036</a:t>
            </a:r>
          </a:p>
          <a:p>
            <a:pPr marL="0" indent="0">
              <a:buNone/>
            </a:pPr>
            <a:r>
              <a:rPr lang="en-GB" sz="2000" dirty="0">
                <a:latin typeface="Open Sans"/>
              </a:rPr>
              <a:t>[2] Fuel Prices in Africa - Petrol and Diesel Pump Prices in Africa, Statistics and Averages (rhinocarhire.com)</a:t>
            </a: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40941774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C1ADB7-7CAA-42D6-B02A-2BB97263E1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5FA2E0-2B75-46AC-92FA-C2473D903236}">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3.xml><?xml version="1.0" encoding="utf-8"?>
<ds:datastoreItem xmlns:ds="http://schemas.openxmlformats.org/officeDocument/2006/customXml" ds:itemID="{72DEC6F1-1D3E-4A1A-85B4-42A9E479A3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107</TotalTime>
  <Words>2436</Words>
  <Application>Microsoft Macintosh PowerPoint</Application>
  <PresentationFormat>Widescreen</PresentationFormat>
  <Paragraphs>226</Paragraphs>
  <Slides>12</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Aptos</vt:lpstr>
      <vt:lpstr>Arial</vt:lpstr>
      <vt:lpstr>Calibri</vt:lpstr>
      <vt:lpstr>Cambria Math</vt:lpstr>
      <vt:lpstr>Courier New</vt:lpstr>
      <vt:lpstr>Open Sans</vt:lpstr>
      <vt:lpstr>Open Sans ExtraBold</vt:lpstr>
      <vt:lpstr>Rubik</vt:lpstr>
      <vt:lpstr>Verdana</vt:lpstr>
      <vt:lpstr>Thème Office</vt:lpstr>
      <vt:lpstr>Off-Grid Energy Systems Modelling with MicroGridsPy</vt:lpstr>
      <vt:lpstr>Lesson 8: Content</vt:lpstr>
      <vt:lpstr>Lesson 8: Learning Outcomes </vt:lpstr>
      <vt:lpstr>Technology Characterization in MicroGridsPy</vt:lpstr>
      <vt:lpstr>Backup system</vt:lpstr>
      <vt:lpstr>Mathematical Formulation</vt:lpstr>
      <vt:lpstr>Fuel Price - Diesel</vt:lpstr>
      <vt:lpstr>Biomass and Biogas </vt:lpstr>
      <vt:lpstr>Generator Parameters</vt:lpstr>
      <vt:lpstr>Generator Parameters</vt:lpstr>
      <vt:lpstr>Exogenous Fuel Specific Cost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99</cp:revision>
  <dcterms:created xsi:type="dcterms:W3CDTF">2021-01-28T08:37:55Z</dcterms:created>
  <dcterms:modified xsi:type="dcterms:W3CDTF">2025-02-03T11:05:50Z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