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Lst>
  <p:notesMasterIdLst>
    <p:notesMasterId r:id="rId22"/>
  </p:notesMasterIdLst>
  <p:sldIdLst>
    <p:sldId id="1808" r:id="rId5"/>
    <p:sldId id="1784" r:id="rId6"/>
    <p:sldId id="1728" r:id="rId7"/>
    <p:sldId id="1786" r:id="rId8"/>
    <p:sldId id="1785" r:id="rId9"/>
    <p:sldId id="1788" r:id="rId10"/>
    <p:sldId id="1804" r:id="rId11"/>
    <p:sldId id="1805" r:id="rId12"/>
    <p:sldId id="1806" r:id="rId13"/>
    <p:sldId id="1789" r:id="rId14"/>
    <p:sldId id="1795" r:id="rId15"/>
    <p:sldId id="1794" r:id="rId16"/>
    <p:sldId id="1790" r:id="rId17"/>
    <p:sldId id="1791" r:id="rId18"/>
    <p:sldId id="1797" r:id="rId19"/>
    <p:sldId id="1799" r:id="rId20"/>
    <p:sldId id="1801" r:id="rId21"/>
  </p:sldIdLst>
  <p:sldSz cx="12192000" cy="6858000"/>
  <p:notesSz cx="6858000" cy="9144000"/>
  <p:embeddedFontLst>
    <p:embeddedFont>
      <p:font typeface="Rubik" panose="02000604000000020004" pitchFamily="2" charset="-79"/>
      <p:regular r:id="rId23"/>
      <p:bold r:id="rId24"/>
      <p:italic r:id="rId25"/>
      <p:boldItalic r:id="rId26"/>
    </p:embeddedFont>
    <p:embeddedFont>
      <p:font typeface="Trebuchet MS" panose="020B0703020202090204" pitchFamily="34" charset="0"/>
      <p:regular r:id="rId27"/>
      <p:bold r:id="rId28"/>
      <p:italic r:id="rId29"/>
      <p:boldItalic r:id="rId30"/>
    </p:embeddedFont>
    <p:embeddedFont>
      <p:font typeface="Verdana" panose="020B0604030504040204" pitchFamily="34" charset="0"/>
      <p:regular r:id="rId31"/>
      <p:bold r:id="rId32"/>
      <p:italic r:id="rId33"/>
      <p:boldItalic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08" roundtripDataSignature="AMtx7mh27SvOscsy8giEqMa1YrFoBeFR/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BFD6"/>
    <a:srgbClr val="47AACD"/>
    <a:srgbClr val="F6EDBD"/>
    <a:srgbClr val="FDDBC7"/>
    <a:srgbClr val="FFFFFF"/>
    <a:srgbClr val="F4A582"/>
    <a:srgbClr val="D6604D"/>
    <a:srgbClr val="B2182B"/>
    <a:srgbClr val="FDD49E"/>
    <a:srgbClr val="FC8D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0551DA9-DD1A-2ED1-5B45-EA04AE73DA51}" v="44" dt="2024-10-24T09:31:29.971"/>
  </p1510:revLst>
</p1510:revInfo>
</file>

<file path=ppt/tableStyles.xml><?xml version="1.0" encoding="utf-8"?>
<a:tblStyleLst xmlns:a="http://schemas.openxmlformats.org/drawingml/2006/main" def="{10B523D2-286A-460D-BDEE-533E220F520A}">
  <a:tblStyle styleId="{10B523D2-286A-460D-BDEE-533E220F520A}" styleName="Table_0">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00" autoAdjust="0"/>
    <p:restoredTop sz="87947" autoAdjust="0"/>
  </p:normalViewPr>
  <p:slideViewPr>
    <p:cSldViewPr snapToGrid="0">
      <p:cViewPr varScale="1">
        <p:scale>
          <a:sx n="79" d="100"/>
          <a:sy n="79" d="100"/>
        </p:scale>
        <p:origin x="840"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4.fntdata"/><Relationship Id="rId10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font" Target="fonts/font12.fntdata"/><Relationship Id="rId11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7.fntdata"/><Relationship Id="rId11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2.fntdata"/><Relationship Id="rId32" Type="http://schemas.openxmlformats.org/officeDocument/2006/relationships/font" Target="fonts/font10.fntdata"/><Relationship Id="rId11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1.fntdata"/><Relationship Id="rId28" Type="http://schemas.openxmlformats.org/officeDocument/2006/relationships/font" Target="fonts/font6.fntdata"/><Relationship Id="rId114"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9.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openxmlformats.org/officeDocument/2006/relationships/font" Target="fonts/font5.fntdata"/><Relationship Id="rId30" Type="http://schemas.openxmlformats.org/officeDocument/2006/relationships/font" Target="fonts/font8.fntdata"/><Relationship Id="rId113" Type="http://schemas.microsoft.com/office/2016/11/relationships/changesInfo" Target="changesInfos/changesInfo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3.fntdata"/><Relationship Id="rId33" Type="http://schemas.openxmlformats.org/officeDocument/2006/relationships/font" Target="fonts/font11.fntdata"/><Relationship Id="rId108" Type="http://customschemas.google.com/relationships/presentationmetadata" Target="meta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eslie Ashburner" userId="S::t0047643_wf.uct.ac.za#ext#@lgi-consulting.com::8fa168fa-bb7a-460e-95bd-faa1475d6c09" providerId="AD" clId="Web-{60551DA9-DD1A-2ED1-5B45-EA04AE73DA51}"/>
    <pc:docChg chg="addSld delSld modSld">
      <pc:chgData name="Leslie Ashburner" userId="S::t0047643_wf.uct.ac.za#ext#@lgi-consulting.com::8fa168fa-bb7a-460e-95bd-faa1475d6c09" providerId="AD" clId="Web-{60551DA9-DD1A-2ED1-5B45-EA04AE73DA51}" dt="2024-10-24T09:31:29.502" v="31" actId="20577"/>
      <pc:docMkLst>
        <pc:docMk/>
      </pc:docMkLst>
      <pc:sldChg chg="del">
        <pc:chgData name="Leslie Ashburner" userId="S::t0047643_wf.uct.ac.za#ext#@lgi-consulting.com::8fa168fa-bb7a-460e-95bd-faa1475d6c09" providerId="AD" clId="Web-{60551DA9-DD1A-2ED1-5B45-EA04AE73DA51}" dt="2024-10-24T09:31:02.033" v="3"/>
        <pc:sldMkLst>
          <pc:docMk/>
          <pc:sldMk cId="0" sldId="256"/>
        </pc:sldMkLst>
      </pc:sldChg>
      <pc:sldChg chg="modSp">
        <pc:chgData name="Leslie Ashburner" userId="S::t0047643_wf.uct.ac.za#ext#@lgi-consulting.com::8fa168fa-bb7a-460e-95bd-faa1475d6c09" providerId="AD" clId="Web-{60551DA9-DD1A-2ED1-5B45-EA04AE73DA51}" dt="2024-10-24T09:31:12.658" v="13" actId="20577"/>
        <pc:sldMkLst>
          <pc:docMk/>
          <pc:sldMk cId="422491781" sldId="1784"/>
        </pc:sldMkLst>
        <pc:spChg chg="mod">
          <ac:chgData name="Leslie Ashburner" userId="S::t0047643_wf.uct.ac.za#ext#@lgi-consulting.com::8fa168fa-bb7a-460e-95bd-faa1475d6c09" providerId="AD" clId="Web-{60551DA9-DD1A-2ED1-5B45-EA04AE73DA51}" dt="2024-10-24T09:31:12.658" v="13" actId="20577"/>
          <ac:spMkLst>
            <pc:docMk/>
            <pc:sldMk cId="422491781" sldId="1784"/>
            <ac:spMk id="12" creationId="{7B1EED5D-DC41-B6D0-3262-2FB7D42B8903}"/>
          </ac:spMkLst>
        </pc:spChg>
      </pc:sldChg>
      <pc:sldChg chg="new del">
        <pc:chgData name="Leslie Ashburner" userId="S::t0047643_wf.uct.ac.za#ext#@lgi-consulting.com::8fa168fa-bb7a-460e-95bd-faa1475d6c09" providerId="AD" clId="Web-{60551DA9-DD1A-2ED1-5B45-EA04AE73DA51}" dt="2024-10-24T09:30:59.252" v="2"/>
        <pc:sldMkLst>
          <pc:docMk/>
          <pc:sldMk cId="4294877356" sldId="1807"/>
        </pc:sldMkLst>
      </pc:sldChg>
      <pc:sldChg chg="modSp add">
        <pc:chgData name="Leslie Ashburner" userId="S::t0047643_wf.uct.ac.za#ext#@lgi-consulting.com::8fa168fa-bb7a-460e-95bd-faa1475d6c09" providerId="AD" clId="Web-{60551DA9-DD1A-2ED1-5B45-EA04AE73DA51}" dt="2024-10-24T09:31:29.502" v="31" actId="20577"/>
        <pc:sldMkLst>
          <pc:docMk/>
          <pc:sldMk cId="1036714259" sldId="1808"/>
        </pc:sldMkLst>
        <pc:spChg chg="mod">
          <ac:chgData name="Leslie Ashburner" userId="S::t0047643_wf.uct.ac.za#ext#@lgi-consulting.com::8fa168fa-bb7a-460e-95bd-faa1475d6c09" providerId="AD" clId="Web-{60551DA9-DD1A-2ED1-5B45-EA04AE73DA51}" dt="2024-10-24T09:31:29.502" v="31" actId="20577"/>
          <ac:spMkLst>
            <pc:docMk/>
            <pc:sldMk cId="1036714259" sldId="1808"/>
            <ac:spMk id="5" creationId="{DA121F62-3E7A-1ED9-A67F-0169338E642A}"/>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20" name="Google Shape;12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https://greenmagazine.com.au/information/solar-calculator/a-guide-to-off-grid-solar/</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2844748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https://greenmagazine.com.au/information/solar-calculator/a-guide-to-off-grid-solar/</a:t>
            </a:r>
          </a:p>
          <a:p>
            <a:r>
              <a:rPr lang="fr-FR" dirty="0"/>
              <a:t>Pic : https://www.pexels.com/photo/solar-panels-on-a-desert-19205947/</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752604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https://iopscience.iop.org/article/10.1088/1742-6596/1378/2/022031/pdf</a:t>
            </a:r>
          </a:p>
          <a:p>
            <a:r>
              <a:rPr lang="fr-FR" dirty="0"/>
              <a:t>Pic : https://commons.wikimedia.org/wiki/File:Solar_panel_color_icon.png</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022853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https://iopscience.iop.org/article/10.1088/1742-6596/1378/2/022031/pdf</a:t>
            </a:r>
          </a:p>
          <a:p>
            <a:r>
              <a:rPr lang="fr-FR" dirty="0"/>
              <a:t>Pic : https://energyresearch.ucf.edu/consumer/solar-technologies/solar-electricity-basics/cells-modules-panels-and-arrays/</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6447485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https://www.solar-electric.com/learning-center/what-components-typically-used-off-grid-solar-power-system/#:~:text=For%20most%20DC-coupled%20off,inverter%20and%20the%20battery%20bank.Pic : https://www.zamzamstore.com.pk/products/force-mppt-solar-charge-controller-60amp</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fr-FR" dirty="0"/>
              <a:t>Pic : https://www.inverter.com/60a-pwm-solar-charge-controller</a:t>
            </a:r>
          </a:p>
          <a:p>
            <a:endParaRPr lang="fr-FR" dirty="0"/>
          </a:p>
          <a:p>
            <a:r>
              <a:rPr lang="fr-FR" dirty="0"/>
              <a:t>Pic : https://www.inverter.com/60a-pwm-solar-charge-controller</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9326969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https://www.solar-electric.com/learning-center/what-components-typically-used-off-grid-solar-power-system/#:~:text=For%20most%20DC-coupled%20off,inverter%20and%20the%20battery%20bank.Pic : https://www.zamzamstore.com.pk/products/force-mppt-solar-charge-controller-60amp</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fr-FR" dirty="0"/>
              <a:t>Pic : https://www.inverter.com/60a-pwm-solar-charge-controller</a:t>
            </a:r>
          </a:p>
          <a:p>
            <a:endParaRPr lang="fr-FR" dirty="0"/>
          </a:p>
          <a:p>
            <a:r>
              <a:rPr lang="fr-FR" dirty="0"/>
              <a:t>Pic : https://www.inverter.com/60a-pwm-solar-charge-controller</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8</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23187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https://www.solar-electric.com/learning-center/what-components-typically-used-off-grid-solar-power-system/#:~:text=For%20most%20DC-coupled%20off,inverter%20and%20the%20battery%20bank.Pic : https://www.zamzamstore.com.pk/products/force-mppt-solar-charge-controller-60amp</a:t>
            </a:r>
          </a:p>
          <a:p>
            <a:pPr marL="457200" marR="0" lvl="0" indent="-228600" algn="l" defTabSz="914400" rtl="0" eaLnBrk="1" fontAlgn="auto" latinLnBrk="0" hangingPunct="1">
              <a:lnSpc>
                <a:spcPct val="100000"/>
              </a:lnSpc>
              <a:spcBef>
                <a:spcPts val="0"/>
              </a:spcBef>
              <a:spcAft>
                <a:spcPts val="0"/>
              </a:spcAft>
              <a:buClr>
                <a:srgbClr val="000000"/>
              </a:buClr>
              <a:buSzPts val="1400"/>
              <a:buFont typeface="Arial"/>
              <a:buNone/>
              <a:tabLst/>
              <a:defRPr/>
            </a:pPr>
            <a:r>
              <a:rPr lang="fr-FR" dirty="0"/>
              <a:t>Pic : https://www.inverter.com/60a-pwm-solar-charge-controller</a:t>
            </a:r>
          </a:p>
          <a:p>
            <a:endParaRPr lang="fr-FR" dirty="0"/>
          </a:p>
          <a:p>
            <a:r>
              <a:rPr lang="fr-FR" dirty="0"/>
              <a:t>Pic : https://www.inverter.com/60a-pwm-solar-charge-controller</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9</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48181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https://iopscience.iop.org/article/10.1088/1742-6596/1378/2/022031/pdf</a:t>
            </a:r>
          </a:p>
          <a:p>
            <a:r>
              <a:rPr lang="fr-FR" dirty="0"/>
              <a:t>Pic : https://www.alabastore.com/product/sun-africa-12v258-solar-battery-system/</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10</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56407975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https://www.solar-electric.com/learning-center/what-components-typically-used-off-grid-solar-power-system/#:~:text=For%20most%20DC%2Dcoupled%20off,inverter%20and%20the%20battery%20bank.Pic : https://www.alabastore.com/product/sun-africa-12v258-solar-battery-system/</a:t>
            </a:r>
          </a:p>
          <a:p>
            <a:r>
              <a:rPr lang="fr-FR" dirty="0"/>
              <a:t>Pic : https://commons.wikimedia.org/wiki/File:VRLA_Valve-Regulated-Lead-Acid-Batteries_82645.jpg</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11</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612328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https://www.solar-electric.com/learning-center/what-components-typically-used-off-grid-solar-power-system/#:~:text=For%20most%20DC%2Dcoupled%20off,inverter%20and%20the%20battery%20bank.Pic : https://www.alabastore.com/product/sun-africa-12v258-solar-battery-system/</a:t>
            </a:r>
          </a:p>
          <a:p>
            <a:r>
              <a:rPr lang="fr-FR" dirty="0"/>
              <a:t>Pic : https://www.flickr.com/photos/truckpr/4246836079</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12</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06597761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https://www.solar-electric.com/learning-center/what-components-typically-used-off-grid-solar-power-system/#:~:text=For%20most%20DC%2Dcoupled%20off,inverter%20and%20the%20battery%20bank.Pic : https://www.alabastore.com/product/sun-africa-12v258-solar-battery-system/</a:t>
            </a:r>
          </a:p>
          <a:p>
            <a:r>
              <a:rPr lang="fr-FR" dirty="0"/>
              <a:t>Pic : https://commons.wikimedia.org/wiki/File:Lithium_iron_phosphate_battery,_12_V,_48_Wh,_240_A.jpg</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13</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57168748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https://www.solar-electric.com/learning-center/what-components-typically-used-off-grid-solar-power-system/#:~:text=For%20most%20DC%2Dcoupled%20off,inverter%20and%20the%20battery%20bank.Pic : https://www.alabastore.com/product/sun-africa-12v258-solar-battery-system/</a:t>
            </a:r>
          </a:p>
          <a:p>
            <a:endParaRPr lang="fr-FR" dirty="0"/>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14</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627600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a:t>
            </a:r>
          </a:p>
          <a:p>
            <a:r>
              <a:rPr lang="fr-FR" dirty="0"/>
              <a:t>Pic : https://www.flickr.com/photos/andydavy/53427356157/</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15</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30960735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a:t>
            </a:r>
          </a:p>
          <a:p>
            <a:r>
              <a:rPr lang="fr-FR" dirty="0"/>
              <a:t>Pic : https://www.flickr.com/photos/andydavy/53427356157/</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16</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1575524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fr-FR" dirty="0" err="1"/>
              <a:t>Ref</a:t>
            </a:r>
            <a:r>
              <a:rPr lang="fr-FR" dirty="0"/>
              <a:t>. : https://www.solar-electric.com/learning-center/what-components-typically-used-off-grid-solar-power-system/#:~:text=For%20most%20DC%2Dcoupled%20off,inverter%20and%20the%20battery%20bank.</a:t>
            </a:r>
          </a:p>
          <a:p>
            <a:r>
              <a:rPr lang="fr-FR" dirty="0"/>
              <a:t>Pic : https://commons.wikimedia.org/wiki/File:Onduleur_hybride_1.jpg</a:t>
            </a:r>
          </a:p>
        </p:txBody>
      </p:sp>
      <p:sp>
        <p:nvSpPr>
          <p:cNvPr id="4" name="Slide Number Placeholder 3"/>
          <p:cNvSpPr>
            <a:spLocks noGrp="1"/>
          </p:cNvSpPr>
          <p:nvPr>
            <p:ph type="sldNum" idx="12"/>
          </p:nvPr>
        </p:nvSpPr>
        <p:spPr/>
        <p:txBody>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it-IT" sz="1200" b="0" i="0" u="none" strike="noStrike" cap="none" smtClean="0">
                <a:solidFill>
                  <a:schemeClr val="dk1"/>
                </a:solidFill>
                <a:latin typeface="Calibri"/>
                <a:ea typeface="Calibri"/>
                <a:cs typeface="Calibri"/>
                <a:sym typeface="Calibri"/>
              </a:rPr>
              <a:t>17</a:t>
            </a:fld>
            <a:endParaRPr lang="it-IT"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6928479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Diapositive de titre" type="title">
  <p:cSld name="TITLE">
    <p:spTree>
      <p:nvGrpSpPr>
        <p:cNvPr id="1" name="Shape 15"/>
        <p:cNvGrpSpPr/>
        <p:nvPr/>
      </p:nvGrpSpPr>
      <p:grpSpPr>
        <a:xfrm>
          <a:off x="0" y="0"/>
          <a:ext cx="0" cy="0"/>
          <a:chOff x="0" y="0"/>
          <a:chExt cx="0" cy="0"/>
        </a:xfrm>
      </p:grpSpPr>
      <p:sp>
        <p:nvSpPr>
          <p:cNvPr id="16" name="Google Shape;16;p7"/>
          <p:cNvSpPr/>
          <p:nvPr/>
        </p:nvSpPr>
        <p:spPr>
          <a:xfrm>
            <a:off x="1503534" y="-733938"/>
            <a:ext cx="5861304" cy="8120159"/>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7" name="Google Shape;17;p7"/>
          <p:cNvSpPr/>
          <p:nvPr/>
        </p:nvSpPr>
        <p:spPr>
          <a:xfrm>
            <a:off x="10849226" y="-28260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8" name="Google Shape;18;p7"/>
          <p:cNvSpPr/>
          <p:nvPr/>
        </p:nvSpPr>
        <p:spPr>
          <a:xfrm>
            <a:off x="0" y="-733939"/>
            <a:ext cx="7180643" cy="8120160"/>
          </a:xfrm>
          <a:custGeom>
            <a:avLst/>
            <a:gdLst/>
            <a:ahLst/>
            <a:cxnLst/>
            <a:rect l="l" t="t" r="r" b="b"/>
            <a:pathLst>
              <a:path w="7180643" h="8120160" extrusionOk="0">
                <a:moveTo>
                  <a:pt x="4249991" y="0"/>
                </a:moveTo>
                <a:cubicBezTo>
                  <a:pt x="5868545" y="0"/>
                  <a:pt x="7180643" y="1817760"/>
                  <a:pt x="7180643" y="4060080"/>
                </a:cubicBezTo>
                <a:cubicBezTo>
                  <a:pt x="7180643" y="6302400"/>
                  <a:pt x="5868545" y="8120160"/>
                  <a:pt x="4249991" y="8120160"/>
                </a:cubicBezTo>
                <a:cubicBezTo>
                  <a:pt x="3744193" y="8120160"/>
                  <a:pt x="3268322" y="7942645"/>
                  <a:pt x="2853069" y="7630131"/>
                </a:cubicBezTo>
                <a:lnTo>
                  <a:pt x="2807689" y="7591937"/>
                </a:lnTo>
                <a:lnTo>
                  <a:pt x="0" y="7591937"/>
                </a:lnTo>
                <a:lnTo>
                  <a:pt x="0" y="733937"/>
                </a:lnTo>
                <a:lnTo>
                  <a:pt x="2572305" y="733937"/>
                </a:lnTo>
                <a:lnTo>
                  <a:pt x="2611436" y="693398"/>
                </a:lnTo>
                <a:cubicBezTo>
                  <a:pt x="3079171" y="255623"/>
                  <a:pt x="3643033" y="0"/>
                  <a:pt x="4249991" y="0"/>
                </a:cubicBezTo>
                <a:close/>
              </a:path>
            </a:pathLst>
          </a:cu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9" name="Google Shape;19;p7"/>
          <p:cNvPicPr preferRelativeResize="0"/>
          <p:nvPr/>
        </p:nvPicPr>
        <p:blipFill rotWithShape="1">
          <a:blip r:embed="rId2">
            <a:alphaModFix/>
          </a:blip>
          <a:srcRect/>
          <a:stretch/>
        </p:blipFill>
        <p:spPr>
          <a:xfrm>
            <a:off x="6789797" y="6298872"/>
            <a:ext cx="567812" cy="386112"/>
          </a:xfrm>
          <a:prstGeom prst="rect">
            <a:avLst/>
          </a:prstGeom>
          <a:noFill/>
          <a:ln>
            <a:noFill/>
          </a:ln>
        </p:spPr>
      </p:pic>
      <p:grpSp>
        <p:nvGrpSpPr>
          <p:cNvPr id="20" name="Google Shape;20;p7"/>
          <p:cNvGrpSpPr/>
          <p:nvPr/>
        </p:nvGrpSpPr>
        <p:grpSpPr>
          <a:xfrm>
            <a:off x="8185984" y="2103764"/>
            <a:ext cx="3189822" cy="2444753"/>
            <a:chOff x="8029477" y="2105554"/>
            <a:chExt cx="3189822" cy="2444753"/>
          </a:xfrm>
        </p:grpSpPr>
        <p:pic>
          <p:nvPicPr>
            <p:cNvPr id="21" name="Google Shape;21;p7"/>
            <p:cNvPicPr preferRelativeResize="0"/>
            <p:nvPr/>
          </p:nvPicPr>
          <p:blipFill rotWithShape="1">
            <a:blip r:embed="rId3">
              <a:alphaModFix/>
            </a:blip>
            <a:srcRect/>
            <a:stretch/>
          </p:blipFill>
          <p:spPr>
            <a:xfrm>
              <a:off x="8029478" y="2105554"/>
              <a:ext cx="3189821" cy="1967748"/>
            </a:xfrm>
            <a:prstGeom prst="rect">
              <a:avLst/>
            </a:prstGeom>
            <a:noFill/>
            <a:ln>
              <a:noFill/>
            </a:ln>
          </p:spPr>
        </p:pic>
        <p:pic>
          <p:nvPicPr>
            <p:cNvPr id="22" name="Google Shape;22;p7"/>
            <p:cNvPicPr preferRelativeResize="0"/>
            <p:nvPr/>
          </p:nvPicPr>
          <p:blipFill rotWithShape="1">
            <a:blip r:embed="rId4">
              <a:alphaModFix/>
            </a:blip>
            <a:srcRect l="34551" t="56660" r="764" b="12241"/>
            <a:stretch/>
          </p:blipFill>
          <p:spPr>
            <a:xfrm>
              <a:off x="8029477" y="4233099"/>
              <a:ext cx="3189822" cy="317208"/>
            </a:xfrm>
            <a:prstGeom prst="rect">
              <a:avLst/>
            </a:prstGeom>
            <a:noFill/>
            <a:ln>
              <a:noFill/>
            </a:ln>
          </p:spPr>
        </p:pic>
      </p:grpSp>
      <p:sp>
        <p:nvSpPr>
          <p:cNvPr id="23" name="Google Shape;23;p7"/>
          <p:cNvSpPr/>
          <p:nvPr/>
        </p:nvSpPr>
        <p:spPr>
          <a:xfrm>
            <a:off x="7364838" y="6279822"/>
            <a:ext cx="4603224" cy="43088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24" name="Google Shape;24;p7"/>
          <p:cNvSpPr/>
          <p:nvPr/>
        </p:nvSpPr>
        <p:spPr>
          <a:xfrm>
            <a:off x="10990556" y="-276566"/>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25" name="Google Shape;25;p7"/>
          <p:cNvSpPr txBox="1">
            <a:spLocks noGrp="1"/>
          </p:cNvSpPr>
          <p:nvPr>
            <p:ph type="ctrTitle"/>
          </p:nvPr>
        </p:nvSpPr>
        <p:spPr>
          <a:xfrm>
            <a:off x="506863" y="1071678"/>
            <a:ext cx="5655627" cy="1658322"/>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800"/>
              <a:buFont typeface="Verdana"/>
              <a:buNone/>
              <a:defRPr sz="4800" b="1" cap="none">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7"/>
          <p:cNvSpPr txBox="1">
            <a:spLocks noGrp="1"/>
          </p:cNvSpPr>
          <p:nvPr>
            <p:ph type="subTitle" idx="1"/>
          </p:nvPr>
        </p:nvSpPr>
        <p:spPr>
          <a:xfrm>
            <a:off x="1377193" y="3562032"/>
            <a:ext cx="3274706" cy="2224290"/>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SzPts val="3000"/>
              <a:buNone/>
              <a:defRPr sz="3000">
                <a:solidFill>
                  <a:schemeClr val="lt1"/>
                </a:solidFill>
                <a:latin typeface="Verdana"/>
                <a:ea typeface="Verdana"/>
                <a:cs typeface="Verdana"/>
                <a:sym typeface="Verdana"/>
              </a:defRPr>
            </a:lvl1pPr>
            <a:lvl2pPr lvl="1" algn="ctr">
              <a:lnSpc>
                <a:spcPct val="90000"/>
              </a:lnSpc>
              <a:spcBef>
                <a:spcPts val="500"/>
              </a:spcBef>
              <a:spcAft>
                <a:spcPts val="0"/>
              </a:spcAft>
              <a:buSzPts val="2000"/>
              <a:buNone/>
              <a:defRPr sz="2000"/>
            </a:lvl2pPr>
            <a:lvl3pPr lvl="2" algn="ctr">
              <a:lnSpc>
                <a:spcPct val="90000"/>
              </a:lnSpc>
              <a:spcBef>
                <a:spcPts val="500"/>
              </a:spcBef>
              <a:spcAft>
                <a:spcPts val="0"/>
              </a:spcAft>
              <a:buSzPts val="1800"/>
              <a:buNone/>
              <a:defRPr sz="1800"/>
            </a:lvl3pPr>
            <a:lvl4pPr lvl="3" algn="ctr">
              <a:lnSpc>
                <a:spcPct val="90000"/>
              </a:lnSpc>
              <a:spcBef>
                <a:spcPts val="500"/>
              </a:spcBef>
              <a:spcAft>
                <a:spcPts val="0"/>
              </a:spcAft>
              <a:buSzPts val="1600"/>
              <a:buNone/>
              <a:defRPr sz="1600"/>
            </a:lvl4pPr>
            <a:lvl5pPr lvl="4" algn="ctr">
              <a:lnSpc>
                <a:spcPct val="90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re et contenu" type="obj">
  <p:cSld name="OBJECT">
    <p:spTree>
      <p:nvGrpSpPr>
        <p:cNvPr id="1" name="Shape 27"/>
        <p:cNvGrpSpPr/>
        <p:nvPr/>
      </p:nvGrpSpPr>
      <p:grpSpPr>
        <a:xfrm>
          <a:off x="0" y="0"/>
          <a:ext cx="0" cy="0"/>
          <a:chOff x="0" y="0"/>
          <a:chExt cx="0" cy="0"/>
        </a:xfrm>
      </p:grpSpPr>
      <p:sp>
        <p:nvSpPr>
          <p:cNvPr id="28" name="Google Shape;28;p8"/>
          <p:cNvSpPr txBox="1">
            <a:spLocks noGrp="1"/>
          </p:cNvSpPr>
          <p:nvPr>
            <p:ph type="body" idx="1"/>
          </p:nvPr>
        </p:nvSpPr>
        <p:spPr>
          <a:xfrm>
            <a:off x="823570" y="1486664"/>
            <a:ext cx="10326783" cy="435133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8"/>
          <p:cNvSpPr/>
          <p:nvPr/>
        </p:nvSpPr>
        <p:spPr>
          <a:xfrm>
            <a:off x="0" y="342083"/>
            <a:ext cx="10652227" cy="716132"/>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30" name="Google Shape;30;p8"/>
          <p:cNvPicPr preferRelativeResize="0"/>
          <p:nvPr/>
        </p:nvPicPr>
        <p:blipFill rotWithShape="1">
          <a:blip r:embed="rId2">
            <a:alphaModFix/>
          </a:blip>
          <a:srcRect/>
          <a:stretch/>
        </p:blipFill>
        <p:spPr>
          <a:xfrm>
            <a:off x="10833631" y="388289"/>
            <a:ext cx="1011079" cy="623718"/>
          </a:xfrm>
          <a:prstGeom prst="rect">
            <a:avLst/>
          </a:prstGeom>
          <a:noFill/>
          <a:ln>
            <a:noFill/>
          </a:ln>
        </p:spPr>
      </p:pic>
      <p:sp>
        <p:nvSpPr>
          <p:cNvPr id="31" name="Google Shape;31;p8"/>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2" name="Google Shape;32;p8"/>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3" name="Google Shape;33;p8"/>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4" name="Google Shape;34;p8"/>
          <p:cNvSpPr/>
          <p:nvPr/>
        </p:nvSpPr>
        <p:spPr>
          <a:xfrm rot="447595">
            <a:off x="-266749" y="-464584"/>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5" name="Google Shape;35;p8"/>
          <p:cNvSpPr/>
          <p:nvPr/>
        </p:nvSpPr>
        <p:spPr>
          <a:xfrm>
            <a:off x="-738969" y="-514042"/>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36" name="Google Shape;36;p8"/>
          <p:cNvSpPr txBox="1">
            <a:spLocks noGrp="1"/>
          </p:cNvSpPr>
          <p:nvPr>
            <p:ph type="title"/>
          </p:nvPr>
        </p:nvSpPr>
        <p:spPr>
          <a:xfrm>
            <a:off x="838200" y="453905"/>
            <a:ext cx="9672961" cy="514411"/>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lt1"/>
              </a:buClr>
              <a:buSzPts val="2800"/>
              <a:buFont typeface="Verdana"/>
              <a:buNone/>
              <a:defRPr sz="2800" b="1">
                <a:solidFill>
                  <a:schemeClr val="lt1"/>
                </a:solidFill>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8"/>
          <p:cNvSpPr txBox="1">
            <a:spLocks noGrp="1"/>
          </p:cNvSpPr>
          <p:nvPr>
            <p:ph type="sldNum" idx="12"/>
          </p:nvPr>
        </p:nvSpPr>
        <p:spPr>
          <a:xfrm>
            <a:off x="11436872" y="6104586"/>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re de section" type="secHead">
  <p:cSld name="SECTION_HEADER">
    <p:spTree>
      <p:nvGrpSpPr>
        <p:cNvPr id="1" name="Shape 38"/>
        <p:cNvGrpSpPr/>
        <p:nvPr/>
      </p:nvGrpSpPr>
      <p:grpSpPr>
        <a:xfrm>
          <a:off x="0" y="0"/>
          <a:ext cx="0" cy="0"/>
          <a:chOff x="0" y="0"/>
          <a:chExt cx="0" cy="0"/>
        </a:xfrm>
      </p:grpSpPr>
      <p:sp>
        <p:nvSpPr>
          <p:cNvPr id="39" name="Google Shape;39;p9"/>
          <p:cNvSpPr/>
          <p:nvPr/>
        </p:nvSpPr>
        <p:spPr>
          <a:xfrm>
            <a:off x="0" y="0"/>
            <a:ext cx="8593584" cy="6858000"/>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40" name="Google Shape;40;p9"/>
          <p:cNvPicPr preferRelativeResize="0"/>
          <p:nvPr/>
        </p:nvPicPr>
        <p:blipFill rotWithShape="1">
          <a:blip r:embed="rId2">
            <a:alphaModFix/>
          </a:blip>
          <a:srcRect/>
          <a:stretch/>
        </p:blipFill>
        <p:spPr>
          <a:xfrm>
            <a:off x="10218783" y="330228"/>
            <a:ext cx="1732586" cy="1068804"/>
          </a:xfrm>
          <a:prstGeom prst="rect">
            <a:avLst/>
          </a:prstGeom>
          <a:noFill/>
          <a:ln>
            <a:noFill/>
          </a:ln>
        </p:spPr>
      </p:pic>
      <p:sp>
        <p:nvSpPr>
          <p:cNvPr id="41" name="Google Shape;41;p9"/>
          <p:cNvSpPr/>
          <p:nvPr/>
        </p:nvSpPr>
        <p:spPr>
          <a:xfrm>
            <a:off x="-495475" y="-506591"/>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2" name="Google Shape;42;p9"/>
          <p:cNvSpPr/>
          <p:nvPr/>
        </p:nvSpPr>
        <p:spPr>
          <a:xfrm>
            <a:off x="-218785" y="-213064"/>
            <a:ext cx="1346250" cy="1357720"/>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3" name="Google Shape;43;p9"/>
          <p:cNvSpPr/>
          <p:nvPr/>
        </p:nvSpPr>
        <p:spPr>
          <a:xfrm rot="10800000" flipH="1">
            <a:off x="8593584" y="6675120"/>
            <a:ext cx="2432556" cy="48616"/>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4" name="Google Shape;44;p9"/>
          <p:cNvSpPr/>
          <p:nvPr/>
        </p:nvSpPr>
        <p:spPr>
          <a:xfrm>
            <a:off x="11085076" y="5715861"/>
            <a:ext cx="1349504" cy="1349504"/>
          </a:xfrm>
          <a:prstGeom prst="ellipse">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5" name="Google Shape;45;p9"/>
          <p:cNvSpPr/>
          <p:nvPr/>
        </p:nvSpPr>
        <p:spPr>
          <a:xfrm rot="447595">
            <a:off x="10956967" y="560331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46" name="Google Shape;46;p9"/>
          <p:cNvSpPr txBox="1">
            <a:spLocks noGrp="1"/>
          </p:cNvSpPr>
          <p:nvPr>
            <p:ph type="title"/>
          </p:nvPr>
        </p:nvSpPr>
        <p:spPr>
          <a:xfrm>
            <a:off x="2187020" y="1727994"/>
            <a:ext cx="4219544" cy="1133475"/>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3600"/>
              <a:buFont typeface="Verdana"/>
              <a:buNone/>
              <a:defRPr sz="3600" b="1" cap="none">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
          <p:cNvSpPr txBox="1">
            <a:spLocks noGrp="1"/>
          </p:cNvSpPr>
          <p:nvPr>
            <p:ph type="body" idx="1"/>
          </p:nvPr>
        </p:nvSpPr>
        <p:spPr>
          <a:xfrm>
            <a:off x="2479983" y="3437585"/>
            <a:ext cx="3633618" cy="701628"/>
          </a:xfrm>
          <a:prstGeom prst="rect">
            <a:avLst/>
          </a:prstGeom>
          <a:noFill/>
          <a:ln>
            <a:noFill/>
          </a:ln>
        </p:spPr>
        <p:txBody>
          <a:bodyPr spcFirstLastPara="1" wrap="square" lIns="91425" tIns="45700" rIns="91425" bIns="45700" anchor="t" anchorCtr="0">
            <a:normAutofit/>
          </a:bodyPr>
          <a:lstStyle>
            <a:lvl1pPr marL="457200" lvl="0" indent="-228600" algn="ctr">
              <a:lnSpc>
                <a:spcPct val="90000"/>
              </a:lnSpc>
              <a:spcBef>
                <a:spcPts val="1000"/>
              </a:spcBef>
              <a:spcAft>
                <a:spcPts val="0"/>
              </a:spcAft>
              <a:buSzPts val="2400"/>
              <a:buNone/>
              <a:defRPr sz="2400">
                <a:solidFill>
                  <a:schemeClr val="lt1"/>
                </a:solidFill>
                <a:latin typeface="Verdana"/>
                <a:ea typeface="Verdana"/>
                <a:cs typeface="Verdana"/>
                <a:sym typeface="Verdana"/>
              </a:defRPr>
            </a:lvl1pPr>
            <a:lvl2pPr marL="914400" lvl="1" indent="-228600" algn="l">
              <a:lnSpc>
                <a:spcPct val="90000"/>
              </a:lnSpc>
              <a:spcBef>
                <a:spcPts val="500"/>
              </a:spcBef>
              <a:spcAft>
                <a:spcPts val="0"/>
              </a:spcAft>
              <a:buSzPts val="2000"/>
              <a:buNone/>
              <a:defRPr sz="2000">
                <a:solidFill>
                  <a:srgbClr val="888888"/>
                </a:solidFill>
              </a:defRPr>
            </a:lvl2pPr>
            <a:lvl3pPr marL="1371600" lvl="2" indent="-228600" algn="l">
              <a:lnSpc>
                <a:spcPct val="90000"/>
              </a:lnSpc>
              <a:spcBef>
                <a:spcPts val="500"/>
              </a:spcBef>
              <a:spcAft>
                <a:spcPts val="0"/>
              </a:spcAft>
              <a:buSzPts val="1800"/>
              <a:buNone/>
              <a:defRPr sz="1800">
                <a:solidFill>
                  <a:srgbClr val="888888"/>
                </a:solidFill>
              </a:defRPr>
            </a:lvl3pPr>
            <a:lvl4pPr marL="1828800" lvl="3" indent="-228600" algn="l">
              <a:lnSpc>
                <a:spcPct val="90000"/>
              </a:lnSpc>
              <a:spcBef>
                <a:spcPts val="500"/>
              </a:spcBef>
              <a:spcAft>
                <a:spcPts val="0"/>
              </a:spcAft>
              <a:buSzPts val="1600"/>
              <a:buNone/>
              <a:defRPr sz="1600">
                <a:solidFill>
                  <a:srgbClr val="888888"/>
                </a:solidFill>
              </a:defRPr>
            </a:lvl4pPr>
            <a:lvl5pPr marL="2286000" lvl="4" indent="-228600" algn="l">
              <a:lnSpc>
                <a:spcPct val="90000"/>
              </a:lnSpc>
              <a:spcBef>
                <a:spcPts val="500"/>
              </a:spcBef>
              <a:spcAft>
                <a:spcPts val="0"/>
              </a:spcAft>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8" name="Google Shape;48;p9"/>
          <p:cNvSpPr txBox="1">
            <a:spLocks noGrp="1"/>
          </p:cNvSpPr>
          <p:nvPr>
            <p:ph type="sldNum" idx="12"/>
          </p:nvPr>
        </p:nvSpPr>
        <p:spPr>
          <a:xfrm>
            <a:off x="11348709" y="6025488"/>
            <a:ext cx="487251"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1_Disposition personnalisée">
  <p:cSld name="1_Disposition personnalisée">
    <p:spTree>
      <p:nvGrpSpPr>
        <p:cNvPr id="1" name="Shape 49"/>
        <p:cNvGrpSpPr/>
        <p:nvPr/>
      </p:nvGrpSpPr>
      <p:grpSpPr>
        <a:xfrm>
          <a:off x="0" y="0"/>
          <a:ext cx="0" cy="0"/>
          <a:chOff x="0" y="0"/>
          <a:chExt cx="0" cy="0"/>
        </a:xfrm>
      </p:grpSpPr>
      <p:sp>
        <p:nvSpPr>
          <p:cNvPr id="50" name="Google Shape;50;p10"/>
          <p:cNvSpPr txBox="1">
            <a:spLocks noGrp="1"/>
          </p:cNvSpPr>
          <p:nvPr>
            <p:ph type="title"/>
          </p:nvPr>
        </p:nvSpPr>
        <p:spPr>
          <a:xfrm>
            <a:off x="838200" y="807868"/>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2" name="Google Shape;52;p10"/>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3" name="Google Shape;53;p10"/>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54" name="Google Shape;54;p10"/>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55" name="Google Shape;55;p10"/>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6" name="Google Shape;56;p10"/>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57" name="Google Shape;57;p10"/>
          <p:cNvSpPr txBox="1">
            <a:spLocks noGrp="1"/>
          </p:cNvSpPr>
          <p:nvPr>
            <p:ph type="sldNum" idx="12"/>
          </p:nvPr>
        </p:nvSpPr>
        <p:spPr>
          <a:xfrm>
            <a:off x="11383605" y="6162447"/>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58" name="Google Shape;58;p10"/>
          <p:cNvSpPr txBox="1">
            <a:spLocks noGrp="1"/>
          </p:cNvSpPr>
          <p:nvPr>
            <p:ph type="body" idx="1"/>
          </p:nvPr>
        </p:nvSpPr>
        <p:spPr>
          <a:xfrm>
            <a:off x="838200" y="1705843"/>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2_Disposition personnalisée">
  <p:cSld name="2_Disposition personnalisée">
    <p:spTree>
      <p:nvGrpSpPr>
        <p:cNvPr id="1" name="Shape 59"/>
        <p:cNvGrpSpPr/>
        <p:nvPr/>
      </p:nvGrpSpPr>
      <p:grpSpPr>
        <a:xfrm>
          <a:off x="0" y="0"/>
          <a:ext cx="0" cy="0"/>
          <a:chOff x="0" y="0"/>
          <a:chExt cx="0" cy="0"/>
        </a:xfrm>
      </p:grpSpPr>
      <p:sp>
        <p:nvSpPr>
          <p:cNvPr id="60" name="Google Shape;60;p11"/>
          <p:cNvSpPr txBox="1">
            <a:spLocks noGrp="1"/>
          </p:cNvSpPr>
          <p:nvPr>
            <p:ph type="title"/>
          </p:nvPr>
        </p:nvSpPr>
        <p:spPr>
          <a:xfrm>
            <a:off x="838200" y="994300"/>
            <a:ext cx="10515600" cy="781235"/>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1" name="Google Shape;61;p11"/>
          <p:cNvSpPr txBox="1">
            <a:spLocks noGrp="1"/>
          </p:cNvSpPr>
          <p:nvPr>
            <p:ph type="body" idx="1"/>
          </p:nvPr>
        </p:nvSpPr>
        <p:spPr>
          <a:xfrm>
            <a:off x="838200" y="1892275"/>
            <a:ext cx="10515600" cy="4456604"/>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2" name="Google Shape;62;p11"/>
          <p:cNvSpPr/>
          <p:nvPr/>
        </p:nvSpPr>
        <p:spPr>
          <a:xfrm rot="447595">
            <a:off x="11640691" y="6223287"/>
            <a:ext cx="690955" cy="690955"/>
          </a:xfrm>
          <a:prstGeom prst="ellipse">
            <a:avLst/>
          </a:prstGeom>
          <a:noFill/>
          <a:ln w="3810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3" name="Google Shape;63;p11"/>
          <p:cNvSpPr/>
          <p:nvPr/>
        </p:nvSpPr>
        <p:spPr>
          <a:xfrm rot="161190">
            <a:off x="-134883" y="-121014"/>
            <a:ext cx="1008000" cy="1008000"/>
          </a:xfrm>
          <a:prstGeom prst="ellipse">
            <a:avLst/>
          </a:prstGeom>
          <a:noFill/>
          <a:ln w="57150" cap="flat" cmpd="sng">
            <a:solidFill>
              <a:srgbClr val="40C3D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64" name="Google Shape;64;p11"/>
          <p:cNvPicPr preferRelativeResize="0"/>
          <p:nvPr/>
        </p:nvPicPr>
        <p:blipFill rotWithShape="1">
          <a:blip r:embed="rId2">
            <a:alphaModFix/>
          </a:blip>
          <a:srcRect/>
          <a:stretch/>
        </p:blipFill>
        <p:spPr>
          <a:xfrm>
            <a:off x="10950333" y="255172"/>
            <a:ext cx="1011079" cy="623718"/>
          </a:xfrm>
          <a:prstGeom prst="rect">
            <a:avLst/>
          </a:prstGeom>
          <a:noFill/>
          <a:ln>
            <a:noFill/>
          </a:ln>
        </p:spPr>
      </p:pic>
      <p:sp>
        <p:nvSpPr>
          <p:cNvPr id="65" name="Google Shape;65;p11"/>
          <p:cNvSpPr/>
          <p:nvPr/>
        </p:nvSpPr>
        <p:spPr>
          <a:xfrm rot="447595">
            <a:off x="11729991" y="6320728"/>
            <a:ext cx="592247" cy="592247"/>
          </a:xfrm>
          <a:prstGeom prst="ellipse">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6" name="Google Shape;66;p11"/>
          <p:cNvSpPr/>
          <p:nvPr/>
        </p:nvSpPr>
        <p:spPr>
          <a:xfrm rot="161190">
            <a:off x="-152739" y="-128154"/>
            <a:ext cx="900000" cy="900000"/>
          </a:xfrm>
          <a:prstGeom prst="ellipse">
            <a:avLst/>
          </a:prstGeom>
          <a:solidFill>
            <a:srgbClr val="00991D"/>
          </a:solid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67" name="Google Shape;67;p11"/>
          <p:cNvSpPr txBox="1">
            <a:spLocks noGrp="1"/>
          </p:cNvSpPr>
          <p:nvPr>
            <p:ph type="sldNum" idx="12"/>
          </p:nvPr>
        </p:nvSpPr>
        <p:spPr>
          <a:xfrm>
            <a:off x="11659500" y="6378223"/>
            <a:ext cx="520169"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Deux contenus" type="twoObj">
  <p:cSld name="TWO_OBJECTS">
    <p:spTree>
      <p:nvGrpSpPr>
        <p:cNvPr id="1" name="Shape 68"/>
        <p:cNvGrpSpPr/>
        <p:nvPr/>
      </p:nvGrpSpPr>
      <p:grpSpPr>
        <a:xfrm>
          <a:off x="0" y="0"/>
          <a:ext cx="0" cy="0"/>
          <a:chOff x="0" y="0"/>
          <a:chExt cx="0" cy="0"/>
        </a:xfrm>
      </p:grpSpPr>
      <p:sp>
        <p:nvSpPr>
          <p:cNvPr id="69" name="Google Shape;69;p12"/>
          <p:cNvSpPr txBox="1">
            <a:spLocks noGrp="1"/>
          </p:cNvSpPr>
          <p:nvPr>
            <p:ph type="title"/>
          </p:nvPr>
        </p:nvSpPr>
        <p:spPr>
          <a:xfrm>
            <a:off x="838200" y="853869"/>
            <a:ext cx="10515600" cy="623718"/>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2"/>
          <p:cNvSpPr txBox="1">
            <a:spLocks noGrp="1"/>
          </p:cNvSpPr>
          <p:nvPr>
            <p:ph type="body" idx="1"/>
          </p:nvPr>
        </p:nvSpPr>
        <p:spPr>
          <a:xfrm>
            <a:off x="838200" y="1710906"/>
            <a:ext cx="5181600" cy="4563713"/>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12"/>
          <p:cNvSpPr txBox="1">
            <a:spLocks noGrp="1"/>
          </p:cNvSpPr>
          <p:nvPr>
            <p:ph type="body" idx="2"/>
          </p:nvPr>
        </p:nvSpPr>
        <p:spPr>
          <a:xfrm>
            <a:off x="6172200" y="1710906"/>
            <a:ext cx="5181600" cy="4563712"/>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12"/>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3" name="Google Shape;73;p12"/>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4" name="Google Shape;74;p12"/>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75" name="Google Shape;75;p12"/>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76" name="Google Shape;76;p12"/>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7" name="Google Shape;77;p12"/>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78" name="Google Shape;78;p12"/>
          <p:cNvSpPr txBox="1">
            <a:spLocks noGrp="1"/>
          </p:cNvSpPr>
          <p:nvPr>
            <p:ph type="sldNum" idx="12"/>
          </p:nvPr>
        </p:nvSpPr>
        <p:spPr>
          <a:xfrm>
            <a:off x="11429492" y="6194315"/>
            <a:ext cx="50528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re seul">
  <p:cSld name="Titre seul">
    <p:spTree>
      <p:nvGrpSpPr>
        <p:cNvPr id="1" name="Shape 79"/>
        <p:cNvGrpSpPr/>
        <p:nvPr/>
      </p:nvGrpSpPr>
      <p:grpSpPr>
        <a:xfrm>
          <a:off x="0" y="0"/>
          <a:ext cx="0" cy="0"/>
          <a:chOff x="0" y="0"/>
          <a:chExt cx="0" cy="0"/>
        </a:xfrm>
      </p:grpSpPr>
      <p:sp>
        <p:nvSpPr>
          <p:cNvPr id="80" name="Google Shape;80;p13"/>
          <p:cNvSpPr txBox="1">
            <a:spLocks noGrp="1"/>
          </p:cNvSpPr>
          <p:nvPr>
            <p:ph type="title"/>
          </p:nvPr>
        </p:nvSpPr>
        <p:spPr>
          <a:xfrm>
            <a:off x="838200" y="826764"/>
            <a:ext cx="10515600" cy="730389"/>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59595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1" name="Google Shape;81;p13"/>
          <p:cNvSpPr txBox="1">
            <a:spLocks noGrp="1"/>
          </p:cNvSpPr>
          <p:nvPr>
            <p:ph type="body" idx="1"/>
          </p:nvPr>
        </p:nvSpPr>
        <p:spPr>
          <a:xfrm>
            <a:off x="838200" y="1722266"/>
            <a:ext cx="4932000" cy="3539471"/>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3"/>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3" name="Google Shape;83;p13"/>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4" name="Google Shape;84;p13"/>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85" name="Google Shape;85;p13"/>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86" name="Google Shape;86;p13"/>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7" name="Google Shape;87;p13"/>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88" name="Google Shape;88;p13"/>
          <p:cNvSpPr txBox="1">
            <a:spLocks noGrp="1"/>
          </p:cNvSpPr>
          <p:nvPr>
            <p:ph type="sldNum" idx="12"/>
          </p:nvPr>
        </p:nvSpPr>
        <p:spPr>
          <a:xfrm>
            <a:off x="11461071" y="6194315"/>
            <a:ext cx="473707"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
        <p:nvSpPr>
          <p:cNvPr id="89" name="Google Shape;89;p13"/>
          <p:cNvSpPr txBox="1">
            <a:spLocks noGrp="1"/>
          </p:cNvSpPr>
          <p:nvPr>
            <p:ph type="body" idx="2"/>
          </p:nvPr>
        </p:nvSpPr>
        <p:spPr>
          <a:xfrm>
            <a:off x="838200" y="5379867"/>
            <a:ext cx="9982200" cy="109401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24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0" name="Google Shape;90;p13"/>
          <p:cNvSpPr txBox="1">
            <a:spLocks noGrp="1"/>
          </p:cNvSpPr>
          <p:nvPr>
            <p:ph type="body" idx="3"/>
          </p:nvPr>
        </p:nvSpPr>
        <p:spPr>
          <a:xfrm>
            <a:off x="5888400" y="1721612"/>
            <a:ext cx="4932000" cy="3540125"/>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800"/>
              <a:buNone/>
              <a:defRPr/>
            </a:lvl1pPr>
            <a:lvl2pPr marL="914400" lvl="1" indent="-342900" algn="l">
              <a:lnSpc>
                <a:spcPct val="90000"/>
              </a:lnSpc>
              <a:spcBef>
                <a:spcPts val="500"/>
              </a:spcBef>
              <a:spcAft>
                <a:spcPts val="0"/>
              </a:spcAft>
              <a:buSzPts val="1800"/>
              <a:buChar char="•"/>
              <a:defRPr/>
            </a:lvl2pPr>
            <a:lvl3pPr marL="1371600" lvl="2" indent="-342900" algn="l">
              <a:lnSpc>
                <a:spcPct val="90000"/>
              </a:lnSpc>
              <a:spcBef>
                <a:spcPts val="500"/>
              </a:spcBef>
              <a:spcAft>
                <a:spcPts val="0"/>
              </a:spcAft>
              <a:buSzPts val="1800"/>
              <a:buChar char="•"/>
              <a:defRPr/>
            </a:lvl3pPr>
            <a:lvl4pPr marL="1828800" lvl="3" indent="-342900" algn="l">
              <a:lnSpc>
                <a:spcPct val="90000"/>
              </a:lnSpc>
              <a:spcBef>
                <a:spcPts val="500"/>
              </a:spcBef>
              <a:spcAft>
                <a:spcPts val="0"/>
              </a:spcAft>
              <a:buSzPts val="1800"/>
              <a:buChar char="•"/>
              <a:defRPr/>
            </a:lvl4pPr>
            <a:lvl5pPr marL="2286000" lvl="4" indent="-342900" algn="l">
              <a:lnSpc>
                <a:spcPct val="90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mage avec légende" type="picTx">
  <p:cSld name="PICTURE_WITH_CAPTION_TEXT">
    <p:spTree>
      <p:nvGrpSpPr>
        <p:cNvPr id="1" name="Shape 91"/>
        <p:cNvGrpSpPr/>
        <p:nvPr/>
      </p:nvGrpSpPr>
      <p:grpSpPr>
        <a:xfrm>
          <a:off x="0" y="0"/>
          <a:ext cx="0" cy="0"/>
          <a:chOff x="0" y="0"/>
          <a:chExt cx="0" cy="0"/>
        </a:xfrm>
      </p:grpSpPr>
      <p:sp>
        <p:nvSpPr>
          <p:cNvPr id="92" name="Google Shape;92;p14"/>
          <p:cNvSpPr txBox="1">
            <a:spLocks noGrp="1"/>
          </p:cNvSpPr>
          <p:nvPr>
            <p:ph type="title"/>
          </p:nvPr>
        </p:nvSpPr>
        <p:spPr>
          <a:xfrm>
            <a:off x="836612" y="972116"/>
            <a:ext cx="3932237" cy="923971"/>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595959"/>
              </a:buClr>
              <a:buSzPts val="2800"/>
              <a:buFont typeface="Verdana"/>
              <a:buNone/>
              <a:defRPr sz="28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3" name="Google Shape;93;p14"/>
          <p:cNvSpPr>
            <a:spLocks noGrp="1"/>
          </p:cNvSpPr>
          <p:nvPr>
            <p:ph type="pic" idx="2"/>
          </p:nvPr>
        </p:nvSpPr>
        <p:spPr>
          <a:xfrm>
            <a:off x="5183188" y="987426"/>
            <a:ext cx="6172200" cy="4641486"/>
          </a:xfrm>
          <a:prstGeom prst="rect">
            <a:avLst/>
          </a:prstGeom>
          <a:noFill/>
          <a:ln>
            <a:noFill/>
          </a:ln>
        </p:spPr>
      </p:sp>
      <p:sp>
        <p:nvSpPr>
          <p:cNvPr id="94" name="Google Shape;94;p14"/>
          <p:cNvSpPr txBox="1">
            <a:spLocks noGrp="1"/>
          </p:cNvSpPr>
          <p:nvPr>
            <p:ph type="body" idx="1"/>
          </p:nvPr>
        </p:nvSpPr>
        <p:spPr>
          <a:xfrm>
            <a:off x="859084" y="2241310"/>
            <a:ext cx="3932237" cy="393754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SzPts val="1600"/>
              <a:buNone/>
              <a:defRPr sz="1600"/>
            </a:lvl1pPr>
            <a:lvl2pPr marL="914400" lvl="1" indent="-228600" algn="l">
              <a:lnSpc>
                <a:spcPct val="90000"/>
              </a:lnSpc>
              <a:spcBef>
                <a:spcPts val="500"/>
              </a:spcBef>
              <a:spcAft>
                <a:spcPts val="0"/>
              </a:spcAft>
              <a:buSzPts val="1400"/>
              <a:buNone/>
              <a:defRPr sz="1400"/>
            </a:lvl2pPr>
            <a:lvl3pPr marL="1371600" lvl="2" indent="-228600" algn="l">
              <a:lnSpc>
                <a:spcPct val="90000"/>
              </a:lnSpc>
              <a:spcBef>
                <a:spcPts val="500"/>
              </a:spcBef>
              <a:spcAft>
                <a:spcPts val="0"/>
              </a:spcAft>
              <a:buSzPts val="1200"/>
              <a:buNone/>
              <a:defRPr sz="1200"/>
            </a:lvl3pPr>
            <a:lvl4pPr marL="1828800" lvl="3" indent="-228600" algn="l">
              <a:lnSpc>
                <a:spcPct val="90000"/>
              </a:lnSpc>
              <a:spcBef>
                <a:spcPts val="500"/>
              </a:spcBef>
              <a:spcAft>
                <a:spcPts val="0"/>
              </a:spcAft>
              <a:buSzPts val="1000"/>
              <a:buNone/>
              <a:defRPr sz="1000"/>
            </a:lvl4pPr>
            <a:lvl5pPr marL="2286000" lvl="4" indent="-228600" algn="l">
              <a:lnSpc>
                <a:spcPct val="90000"/>
              </a:lnSpc>
              <a:spcBef>
                <a:spcPts val="500"/>
              </a:spcBef>
              <a:spcAft>
                <a:spcPts val="0"/>
              </a:spcAft>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95" name="Google Shape;95;p14"/>
          <p:cNvSpPr/>
          <p:nvPr/>
        </p:nvSpPr>
        <p:spPr>
          <a:xfrm>
            <a:off x="-152879" y="2031676"/>
            <a:ext cx="4924904" cy="83197"/>
          </a:xfrm>
          <a:prstGeom prst="rect">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6" name="Google Shape;96;p14"/>
          <p:cNvSpPr/>
          <p:nvPr/>
        </p:nvSpPr>
        <p:spPr>
          <a:xfrm rot="447595">
            <a:off x="-446156" y="3477027"/>
            <a:ext cx="892314" cy="917282"/>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7" name="Google Shape;97;p14"/>
          <p:cNvSpPr/>
          <p:nvPr/>
        </p:nvSpPr>
        <p:spPr>
          <a:xfrm rot="10800000" flipH="1">
            <a:off x="0" y="6627527"/>
            <a:ext cx="11080197" cy="45719"/>
          </a:xfrm>
          <a:prstGeom prst="rect">
            <a:avLst/>
          </a:prstGeom>
          <a:solidFill>
            <a:srgbClr val="3EBFD6"/>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98" name="Google Shape;98;p14"/>
          <p:cNvSpPr/>
          <p:nvPr/>
        </p:nvSpPr>
        <p:spPr>
          <a:xfrm rot="161190">
            <a:off x="-783522" y="2448739"/>
            <a:ext cx="1489968" cy="14899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99" name="Google Shape;99;p14"/>
          <p:cNvPicPr preferRelativeResize="0"/>
          <p:nvPr/>
        </p:nvPicPr>
        <p:blipFill rotWithShape="1">
          <a:blip r:embed="rId2">
            <a:alphaModFix/>
          </a:blip>
          <a:srcRect/>
          <a:stretch/>
        </p:blipFill>
        <p:spPr>
          <a:xfrm>
            <a:off x="10923700" y="184150"/>
            <a:ext cx="1011079" cy="623718"/>
          </a:xfrm>
          <a:prstGeom prst="rect">
            <a:avLst/>
          </a:prstGeom>
          <a:noFill/>
          <a:ln>
            <a:noFill/>
          </a:ln>
        </p:spPr>
      </p:pic>
      <p:sp>
        <p:nvSpPr>
          <p:cNvPr id="100" name="Google Shape;100;p14"/>
          <p:cNvSpPr/>
          <p:nvPr/>
        </p:nvSpPr>
        <p:spPr>
          <a:xfrm rot="447595">
            <a:off x="11014117" y="5631894"/>
            <a:ext cx="1489968" cy="1489968"/>
          </a:xfrm>
          <a:prstGeom prst="ellipse">
            <a:avLst/>
          </a:prstGeom>
          <a:noFill/>
          <a:ln w="57150" cap="flat" cmpd="sng">
            <a:solidFill>
              <a:srgbClr val="3EBFD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1" name="Google Shape;101;p14"/>
          <p:cNvSpPr/>
          <p:nvPr/>
        </p:nvSpPr>
        <p:spPr>
          <a:xfrm rot="447595">
            <a:off x="11144335" y="5759034"/>
            <a:ext cx="1349504" cy="1349504"/>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02" name="Google Shape;102;p14"/>
          <p:cNvSpPr txBox="1">
            <a:spLocks noGrp="1"/>
          </p:cNvSpPr>
          <p:nvPr>
            <p:ph type="sldNum" idx="12"/>
          </p:nvPr>
        </p:nvSpPr>
        <p:spPr>
          <a:xfrm>
            <a:off x="11398146" y="6124638"/>
            <a:ext cx="514165"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chemeClr val="lt1"/>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1_Vide" type="blank">
  <p:cSld name="BLANK">
    <p:spTree>
      <p:nvGrpSpPr>
        <p:cNvPr id="1" name="Shape 103"/>
        <p:cNvGrpSpPr/>
        <p:nvPr/>
      </p:nvGrpSpPr>
      <p:grpSpPr>
        <a:xfrm>
          <a:off x="0" y="0"/>
          <a:ext cx="0" cy="0"/>
          <a:chOff x="0" y="0"/>
          <a:chExt cx="0" cy="0"/>
        </a:xfrm>
      </p:grpSpPr>
      <p:sp>
        <p:nvSpPr>
          <p:cNvPr id="104" name="Google Shape;104;p15"/>
          <p:cNvSpPr/>
          <p:nvPr/>
        </p:nvSpPr>
        <p:spPr>
          <a:xfrm>
            <a:off x="0" y="0"/>
            <a:ext cx="12192000" cy="6207979"/>
          </a:xfrm>
          <a:prstGeom prst="rect">
            <a:avLst/>
          </a:prstGeom>
          <a:solidFill>
            <a:srgbClr val="40C3DA"/>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pic>
        <p:nvPicPr>
          <p:cNvPr id="105" name="Google Shape;105;p15"/>
          <p:cNvPicPr preferRelativeResize="0"/>
          <p:nvPr/>
        </p:nvPicPr>
        <p:blipFill rotWithShape="1">
          <a:blip r:embed="rId2">
            <a:alphaModFix/>
          </a:blip>
          <a:srcRect/>
          <a:stretch/>
        </p:blipFill>
        <p:spPr>
          <a:xfrm>
            <a:off x="195363" y="6341748"/>
            <a:ext cx="567812" cy="386112"/>
          </a:xfrm>
          <a:prstGeom prst="rect">
            <a:avLst/>
          </a:prstGeom>
          <a:noFill/>
          <a:ln>
            <a:noFill/>
          </a:ln>
        </p:spPr>
      </p:pic>
      <p:sp>
        <p:nvSpPr>
          <p:cNvPr id="106" name="Google Shape;106;p15"/>
          <p:cNvSpPr/>
          <p:nvPr/>
        </p:nvSpPr>
        <p:spPr>
          <a:xfrm>
            <a:off x="814768" y="6413524"/>
            <a:ext cx="11291507"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it-IT" sz="1100" b="0" i="0" u="none" strike="noStrike" cap="none">
                <a:solidFill>
                  <a:srgbClr val="595959"/>
                </a:solidFill>
                <a:latin typeface="Rubik"/>
                <a:ea typeface="Rubik"/>
                <a:cs typeface="Rubik"/>
                <a:sym typeface="Rubik"/>
              </a:rPr>
              <a:t>The LEAP-RE project has received funding from the European Union’s Horizon 2020 Research and Innovation Program under Grant Agreement 963530.</a:t>
            </a:r>
            <a:endParaRPr sz="1100" b="0" i="0" u="none" strike="noStrike" cap="none">
              <a:solidFill>
                <a:srgbClr val="595959"/>
              </a:solidFill>
              <a:latin typeface="Calibri"/>
              <a:ea typeface="Calibri"/>
              <a:cs typeface="Calibri"/>
              <a:sym typeface="Calibri"/>
            </a:endParaRPr>
          </a:p>
        </p:txBody>
      </p:sp>
      <p:sp>
        <p:nvSpPr>
          <p:cNvPr id="107" name="Google Shape;107;p15"/>
          <p:cNvSpPr txBox="1"/>
          <p:nvPr/>
        </p:nvSpPr>
        <p:spPr>
          <a:xfrm>
            <a:off x="5248120" y="2988713"/>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www.leap-re.eu</a:t>
            </a:r>
            <a:endParaRPr sz="1400" b="0" i="0" u="none" strike="noStrike" cap="none">
              <a:solidFill>
                <a:srgbClr val="000000"/>
              </a:solidFill>
              <a:latin typeface="Arial"/>
              <a:ea typeface="Arial"/>
              <a:cs typeface="Arial"/>
              <a:sym typeface="Arial"/>
            </a:endParaRPr>
          </a:p>
        </p:txBody>
      </p:sp>
      <p:sp>
        <p:nvSpPr>
          <p:cNvPr id="108" name="Google Shape;108;p15"/>
          <p:cNvSpPr txBox="1"/>
          <p:nvPr/>
        </p:nvSpPr>
        <p:spPr>
          <a:xfrm>
            <a:off x="5248120" y="3926161"/>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contact@leap-re.eu</a:t>
            </a:r>
            <a:endParaRPr sz="1400" b="0" i="0" u="none" strike="noStrike" cap="none">
              <a:solidFill>
                <a:srgbClr val="000000"/>
              </a:solidFill>
              <a:latin typeface="Arial"/>
              <a:ea typeface="Arial"/>
              <a:cs typeface="Arial"/>
              <a:sym typeface="Arial"/>
            </a:endParaRPr>
          </a:p>
        </p:txBody>
      </p:sp>
      <p:sp>
        <p:nvSpPr>
          <p:cNvPr id="109" name="Google Shape;109;p15"/>
          <p:cNvSpPr txBox="1"/>
          <p:nvPr/>
        </p:nvSpPr>
        <p:spPr>
          <a:xfrm>
            <a:off x="5248120" y="4920759"/>
            <a:ext cx="3257705" cy="448881"/>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0"/>
              </a:spcBef>
              <a:spcAft>
                <a:spcPts val="0"/>
              </a:spcAft>
              <a:buClr>
                <a:schemeClr val="lt1"/>
              </a:buClr>
              <a:buSzPts val="2400"/>
              <a:buFont typeface="Arial"/>
              <a:buNone/>
            </a:pPr>
            <a:r>
              <a:rPr lang="it-IT" sz="2400" b="0" i="0" u="none" strike="noStrike" cap="none">
                <a:solidFill>
                  <a:schemeClr val="lt1"/>
                </a:solidFill>
                <a:latin typeface="Verdana"/>
                <a:ea typeface="Verdana"/>
                <a:cs typeface="Verdana"/>
                <a:sym typeface="Verdana"/>
              </a:rPr>
              <a:t>@leapRE_EU</a:t>
            </a:r>
            <a:endParaRPr sz="2400" b="0" i="0" u="none" strike="noStrike" cap="none">
              <a:solidFill>
                <a:schemeClr val="lt1"/>
              </a:solidFill>
              <a:latin typeface="Verdana"/>
              <a:ea typeface="Verdana"/>
              <a:cs typeface="Verdana"/>
              <a:sym typeface="Verdana"/>
            </a:endParaRPr>
          </a:p>
        </p:txBody>
      </p:sp>
      <p:pic>
        <p:nvPicPr>
          <p:cNvPr id="110" name="Google Shape;110;p15" descr="Une image contenant clipart&#10;&#10;Description générée automatiquement"/>
          <p:cNvPicPr preferRelativeResize="0"/>
          <p:nvPr/>
        </p:nvPicPr>
        <p:blipFill rotWithShape="1">
          <a:blip r:embed="rId3">
            <a:alphaModFix/>
          </a:blip>
          <a:srcRect/>
          <a:stretch/>
        </p:blipFill>
        <p:spPr>
          <a:xfrm>
            <a:off x="4471639" y="4920759"/>
            <a:ext cx="525589" cy="525589"/>
          </a:xfrm>
          <a:prstGeom prst="rect">
            <a:avLst/>
          </a:prstGeom>
          <a:noFill/>
          <a:ln>
            <a:noFill/>
          </a:ln>
        </p:spPr>
      </p:pic>
      <p:pic>
        <p:nvPicPr>
          <p:cNvPr id="111" name="Google Shape;111;p15"/>
          <p:cNvPicPr preferRelativeResize="0"/>
          <p:nvPr/>
        </p:nvPicPr>
        <p:blipFill rotWithShape="1">
          <a:blip r:embed="rId4">
            <a:alphaModFix/>
          </a:blip>
          <a:srcRect/>
          <a:stretch/>
        </p:blipFill>
        <p:spPr>
          <a:xfrm>
            <a:off x="4405648" y="3848133"/>
            <a:ext cx="604935" cy="604935"/>
          </a:xfrm>
          <a:prstGeom prst="rect">
            <a:avLst/>
          </a:prstGeom>
          <a:noFill/>
          <a:ln>
            <a:noFill/>
          </a:ln>
        </p:spPr>
      </p:pic>
      <p:pic>
        <p:nvPicPr>
          <p:cNvPr id="112" name="Google Shape;112;p15"/>
          <p:cNvPicPr preferRelativeResize="0"/>
          <p:nvPr/>
        </p:nvPicPr>
        <p:blipFill rotWithShape="1">
          <a:blip r:embed="rId5">
            <a:alphaModFix/>
          </a:blip>
          <a:srcRect/>
          <a:stretch/>
        </p:blipFill>
        <p:spPr>
          <a:xfrm>
            <a:off x="4405648" y="2919638"/>
            <a:ext cx="604935" cy="604935"/>
          </a:xfrm>
          <a:prstGeom prst="rect">
            <a:avLst/>
          </a:prstGeom>
          <a:noFill/>
          <a:ln>
            <a:noFill/>
          </a:ln>
        </p:spPr>
      </p:pic>
      <p:sp>
        <p:nvSpPr>
          <p:cNvPr id="113" name="Google Shape;113;p15"/>
          <p:cNvSpPr/>
          <p:nvPr/>
        </p:nvSpPr>
        <p:spPr>
          <a:xfrm rot="161190">
            <a:off x="-480890" y="-570729"/>
            <a:ext cx="1977468" cy="1977468"/>
          </a:xfrm>
          <a:prstGeom prst="ellipse">
            <a:avLst/>
          </a:prstGeom>
          <a:noFill/>
          <a:ln w="57150" cap="flat" cmpd="sng">
            <a:solidFill>
              <a:srgbClr val="00991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4" name="Google Shape;114;p15"/>
          <p:cNvSpPr/>
          <p:nvPr/>
        </p:nvSpPr>
        <p:spPr>
          <a:xfrm rot="447595">
            <a:off x="11419014" y="5789700"/>
            <a:ext cx="1098095" cy="1098095"/>
          </a:xfrm>
          <a:prstGeom prst="ellipse">
            <a:avLst/>
          </a:prstGeom>
          <a:solidFill>
            <a:srgbClr val="00991D"/>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5" name="Google Shape;115;p15"/>
          <p:cNvSpPr/>
          <p:nvPr/>
        </p:nvSpPr>
        <p:spPr>
          <a:xfrm>
            <a:off x="-744985" y="746889"/>
            <a:ext cx="1489968" cy="1489968"/>
          </a:xfrm>
          <a:prstGeom prst="ellipse">
            <a:avLst/>
          </a:prstGeom>
          <a:noFill/>
          <a:ln w="5715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800"/>
              <a:buFont typeface="Arial"/>
              <a:buNone/>
            </a:pPr>
            <a:endParaRPr sz="1800" b="0" i="0" u="none" strike="noStrike" cap="none">
              <a:solidFill>
                <a:schemeClr val="lt1"/>
              </a:solidFill>
              <a:latin typeface="Calibri"/>
              <a:ea typeface="Calibri"/>
              <a:cs typeface="Calibri"/>
              <a:sym typeface="Calibri"/>
            </a:endParaRPr>
          </a:p>
        </p:txBody>
      </p:sp>
      <p:sp>
        <p:nvSpPr>
          <p:cNvPr id="116" name="Google Shape;116;p15"/>
          <p:cNvSpPr txBox="1"/>
          <p:nvPr/>
        </p:nvSpPr>
        <p:spPr>
          <a:xfrm>
            <a:off x="4252912" y="974147"/>
            <a:ext cx="3686175" cy="707886"/>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4000"/>
              <a:buFont typeface="Arial"/>
              <a:buNone/>
            </a:pPr>
            <a:r>
              <a:rPr lang="it-IT" sz="4000" b="1" i="0" u="none" strike="noStrike" cap="none">
                <a:solidFill>
                  <a:schemeClr val="lt1"/>
                </a:solidFill>
                <a:latin typeface="Verdana"/>
                <a:ea typeface="Verdana"/>
                <a:cs typeface="Verdana"/>
                <a:sym typeface="Verdana"/>
              </a:rPr>
              <a:t>THANK YOU</a:t>
            </a:r>
            <a:endParaRPr sz="1400" b="0" i="0" u="none" strike="noStrike" cap="none">
              <a:solidFill>
                <a:srgbClr val="000000"/>
              </a:solidFill>
              <a:latin typeface="Arial"/>
              <a:ea typeface="Arial"/>
              <a:cs typeface="Arial"/>
              <a:sym typeface="Arial"/>
            </a:endParaRPr>
          </a:p>
        </p:txBody>
      </p:sp>
      <p:sp>
        <p:nvSpPr>
          <p:cNvPr id="117" name="Google Shape;117;p15"/>
          <p:cNvSpPr txBox="1"/>
          <p:nvPr/>
        </p:nvSpPr>
        <p:spPr>
          <a:xfrm>
            <a:off x="2895599" y="1877593"/>
            <a:ext cx="6400800" cy="461665"/>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2400"/>
              <a:buFont typeface="Arial"/>
              <a:buNone/>
            </a:pPr>
            <a:r>
              <a:rPr lang="it-IT" sz="2400" b="0" i="0" u="none" strike="noStrike" cap="none">
                <a:solidFill>
                  <a:schemeClr val="lt1"/>
                </a:solidFill>
                <a:latin typeface="Verdana"/>
                <a:ea typeface="Verdana"/>
                <a:cs typeface="Verdana"/>
                <a:sym typeface="Verdana"/>
              </a:rPr>
              <a:t>CONTACT US FOR MORE INFORMATION</a:t>
            </a:r>
            <a:endParaRPr sz="1400" b="0" i="0" u="none" strike="noStrike" cap="none">
              <a:solidFill>
                <a:srgbClr val="000000"/>
              </a:solidFill>
              <a:latin typeface="Arial"/>
              <a:ea typeface="Arial"/>
              <a:cs typeface="Arial"/>
              <a:sym typeface="Aria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Titolo e contenuto">
    <p:spTree>
      <p:nvGrpSpPr>
        <p:cNvPr id="1" name=""/>
        <p:cNvGrpSpPr/>
        <p:nvPr/>
      </p:nvGrpSpPr>
      <p:grpSpPr>
        <a:xfrm>
          <a:off x="0" y="0"/>
          <a:ext cx="0" cy="0"/>
          <a:chOff x="0" y="0"/>
          <a:chExt cx="0" cy="0"/>
        </a:xfrm>
      </p:grpSpPr>
      <p:sp>
        <p:nvSpPr>
          <p:cNvPr id="129" name="Rettangolo 128"/>
          <p:cNvSpPr/>
          <p:nvPr userDrawn="1"/>
        </p:nvSpPr>
        <p:spPr>
          <a:xfrm>
            <a:off x="0" y="6229357"/>
            <a:ext cx="12192000" cy="638175"/>
          </a:xfrm>
          <a:prstGeom prst="rect">
            <a:avLst/>
          </a:prstGeom>
          <a:solidFill>
            <a:srgbClr val="728FA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it-IT" sz="760"/>
          </a:p>
        </p:txBody>
      </p:sp>
      <p:pic>
        <p:nvPicPr>
          <p:cNvPr id="131" name="Picture 3" descr="Y:\IMMAGINE _COORDINATA_2014\PPT\loghi_PNG\03_Polimi_bandiera-1riga_BN_negativo_outline.png"/>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07997" y="6262075"/>
            <a:ext cx="3116651" cy="5740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68">
            <a:extLst>
              <a:ext uri="{FF2B5EF4-FFF2-40B4-BE49-F238E27FC236}">
                <a16:creationId xmlns:a16="http://schemas.microsoft.com/office/drawing/2014/main" id="{AD8BC022-784F-4360-A26D-9A6D8044BAC9}"/>
              </a:ext>
            </a:extLst>
          </p:cNvPr>
          <p:cNvSpPr txBox="1">
            <a:spLocks noChangeArrowheads="1"/>
          </p:cNvSpPr>
          <p:nvPr userDrawn="1"/>
        </p:nvSpPr>
        <p:spPr bwMode="auto">
          <a:xfrm>
            <a:off x="10520595" y="6426202"/>
            <a:ext cx="937239" cy="276999"/>
          </a:xfrm>
          <a:prstGeom prst="rect">
            <a:avLst/>
          </a:prstGeom>
          <a:noFill/>
          <a:ln w="9525">
            <a:noFill/>
            <a:miter lim="800000"/>
            <a:headEnd/>
            <a:tailEnd/>
          </a:ln>
          <a:effectLst/>
        </p:spPr>
        <p:txBody>
          <a:bodyPr vert="horz" wrap="none" lIns="0" tIns="0" rIns="607500" bIns="0" numCol="1" anchor="t" anchorCtr="0" compatLnSpc="1">
            <a:prstTxWarp prst="textNoShape">
              <a:avLst/>
            </a:prstTxWarp>
            <a:spAutoFit/>
          </a:bodyPr>
          <a:lstStyle>
            <a:defPPr>
              <a:defRPr lang="en-US"/>
            </a:defPPr>
            <a:lvl1pPr algn="l" rtl="0" fontAlgn="base">
              <a:spcBef>
                <a:spcPct val="0"/>
              </a:spcBef>
              <a:spcAft>
                <a:spcPct val="0"/>
              </a:spcAft>
              <a:defRPr sz="1600" b="1" kern="1200">
                <a:solidFill>
                  <a:srgbClr val="FF9900"/>
                </a:solidFill>
                <a:latin typeface="Calibri" pitchFamily="34" charset="0"/>
                <a:ea typeface="MS PGothic" pitchFamily="34" charset="-128"/>
                <a:cs typeface="+mn-cs"/>
              </a:defRPr>
            </a:lvl1pPr>
            <a:lvl2pPr marL="457200" algn="l" rtl="0" fontAlgn="base">
              <a:spcBef>
                <a:spcPct val="0"/>
              </a:spcBef>
              <a:spcAft>
                <a:spcPct val="0"/>
              </a:spcAft>
              <a:defRPr kern="1200">
                <a:solidFill>
                  <a:schemeClr val="tx1"/>
                </a:solidFill>
                <a:latin typeface="Calibri" pitchFamily="34" charset="0"/>
                <a:ea typeface="MS PGothic" pitchFamily="34" charset="-128"/>
                <a:cs typeface="+mn-cs"/>
              </a:defRPr>
            </a:lvl2pPr>
            <a:lvl3pPr marL="914400" algn="l" rtl="0" fontAlgn="base">
              <a:spcBef>
                <a:spcPct val="0"/>
              </a:spcBef>
              <a:spcAft>
                <a:spcPct val="0"/>
              </a:spcAft>
              <a:defRPr kern="1200">
                <a:solidFill>
                  <a:schemeClr val="tx1"/>
                </a:solidFill>
                <a:latin typeface="Calibri" pitchFamily="34" charset="0"/>
                <a:ea typeface="MS PGothic" pitchFamily="34" charset="-128"/>
                <a:cs typeface="+mn-cs"/>
              </a:defRPr>
            </a:lvl3pPr>
            <a:lvl4pPr marL="1371600" algn="l" rtl="0" fontAlgn="base">
              <a:spcBef>
                <a:spcPct val="0"/>
              </a:spcBef>
              <a:spcAft>
                <a:spcPct val="0"/>
              </a:spcAft>
              <a:defRPr kern="1200">
                <a:solidFill>
                  <a:schemeClr val="tx1"/>
                </a:solidFill>
                <a:latin typeface="Calibri" pitchFamily="34" charset="0"/>
                <a:ea typeface="MS PGothic" pitchFamily="34" charset="-128"/>
                <a:cs typeface="+mn-cs"/>
              </a:defRPr>
            </a:lvl4pPr>
            <a:lvl5pPr marL="1828800" algn="l" rtl="0" fontAlgn="base">
              <a:spcBef>
                <a:spcPct val="0"/>
              </a:spcBef>
              <a:spcAft>
                <a:spcPct val="0"/>
              </a:spcAft>
              <a:defRPr kern="1200">
                <a:solidFill>
                  <a:schemeClr val="tx1"/>
                </a:solidFill>
                <a:latin typeface="Calibri" pitchFamily="34" charset="0"/>
                <a:ea typeface="MS PGothic" pitchFamily="34" charset="-128"/>
                <a:cs typeface="+mn-cs"/>
              </a:defRPr>
            </a:lvl5pPr>
            <a:lvl6pPr marL="2286000" algn="l" defTabSz="914400" rtl="0" eaLnBrk="1" latinLnBrk="0" hangingPunct="1">
              <a:defRPr kern="1200">
                <a:solidFill>
                  <a:schemeClr val="tx1"/>
                </a:solidFill>
                <a:latin typeface="Calibri" pitchFamily="34" charset="0"/>
                <a:ea typeface="MS PGothic" pitchFamily="34" charset="-128"/>
                <a:cs typeface="+mn-cs"/>
              </a:defRPr>
            </a:lvl6pPr>
            <a:lvl7pPr marL="2743200" algn="l" defTabSz="914400" rtl="0" eaLnBrk="1" latinLnBrk="0" hangingPunct="1">
              <a:defRPr kern="1200">
                <a:solidFill>
                  <a:schemeClr val="tx1"/>
                </a:solidFill>
                <a:latin typeface="Calibri" pitchFamily="34" charset="0"/>
                <a:ea typeface="MS PGothic" pitchFamily="34" charset="-128"/>
                <a:cs typeface="+mn-cs"/>
              </a:defRPr>
            </a:lvl7pPr>
            <a:lvl8pPr marL="3200400" algn="l" defTabSz="914400" rtl="0" eaLnBrk="1" latinLnBrk="0" hangingPunct="1">
              <a:defRPr kern="1200">
                <a:solidFill>
                  <a:schemeClr val="tx1"/>
                </a:solidFill>
                <a:latin typeface="Calibri" pitchFamily="34" charset="0"/>
                <a:ea typeface="MS PGothic" pitchFamily="34" charset="-128"/>
                <a:cs typeface="+mn-cs"/>
              </a:defRPr>
            </a:lvl8pPr>
            <a:lvl9pPr marL="3657600" algn="l" defTabSz="914400" rtl="0" eaLnBrk="1" latinLnBrk="0" hangingPunct="1">
              <a:defRPr kern="1200">
                <a:solidFill>
                  <a:schemeClr val="tx1"/>
                </a:solidFill>
                <a:latin typeface="Calibri" pitchFamily="34" charset="0"/>
                <a:ea typeface="MS PGothic" pitchFamily="34" charset="-128"/>
                <a:cs typeface="+mn-cs"/>
              </a:defRPr>
            </a:lvl9pPr>
          </a:lstStyle>
          <a:p>
            <a:fld id="{A42C2D70-906E-4448-9446-8FA0F9BB0AA9}" type="slidenum">
              <a:rPr lang="it-IT" sz="1800" smtClean="0">
                <a:solidFill>
                  <a:schemeClr val="bg1"/>
                </a:solidFill>
                <a:latin typeface="Trebuchet MS" panose="020B0603020202020204" pitchFamily="34" charset="0"/>
              </a:rPr>
              <a:pPr/>
              <a:t>‹#›</a:t>
            </a:fld>
            <a:endParaRPr lang="it-IT" sz="1800">
              <a:solidFill>
                <a:schemeClr val="bg1"/>
              </a:solidFill>
              <a:latin typeface="Trebuchet MS" panose="020B0603020202020204" pitchFamily="34" charset="0"/>
            </a:endParaRPr>
          </a:p>
        </p:txBody>
      </p:sp>
    </p:spTree>
    <p:extLst>
      <p:ext uri="{BB962C8B-B14F-4D97-AF65-F5344CB8AC3E}">
        <p14:creationId xmlns:p14="http://schemas.microsoft.com/office/powerpoint/2010/main" val="8154400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userDrawn="1">
  <p:cSld name="Generic">
    <p:spTree>
      <p:nvGrpSpPr>
        <p:cNvPr id="1" name=""/>
        <p:cNvGrpSpPr/>
        <p:nvPr/>
      </p:nvGrpSpPr>
      <p:grpSpPr>
        <a:xfrm>
          <a:off x="0" y="0"/>
          <a:ext cx="0" cy="0"/>
          <a:chOff x="0" y="0"/>
          <a:chExt cx="0" cy="0"/>
        </a:xfrm>
      </p:grpSpPr>
      <p:sp>
        <p:nvSpPr>
          <p:cNvPr id="6" name="Title Placeholder 1">
            <a:extLst>
              <a:ext uri="{FF2B5EF4-FFF2-40B4-BE49-F238E27FC236}">
                <a16:creationId xmlns:a16="http://schemas.microsoft.com/office/drawing/2014/main" id="{9F41821F-4367-4D33-965D-BE9E117A0EDC}"/>
              </a:ext>
            </a:extLst>
          </p:cNvPr>
          <p:cNvSpPr>
            <a:spLocks noGrp="1"/>
          </p:cNvSpPr>
          <p:nvPr>
            <p:ph type="title" hasCustomPrompt="1"/>
          </p:nvPr>
        </p:nvSpPr>
        <p:spPr>
          <a:xfrm>
            <a:off x="1152144" y="202224"/>
            <a:ext cx="10307516" cy="469153"/>
          </a:xfrm>
          <a:prstGeom prst="rect">
            <a:avLst/>
          </a:prstGeom>
        </p:spPr>
        <p:txBody>
          <a:bodyPr vert="horz" lIns="58448" tIns="29224" rIns="58448" bIns="29224" rtlCol="0" anchor="ctr">
            <a:normAutofit/>
          </a:bodyPr>
          <a:lstStyle>
            <a:lvl1pPr>
              <a:defRPr b="1"/>
            </a:lvl1pPr>
          </a:lstStyle>
          <a:p>
            <a:r>
              <a:rPr lang="en-GB" noProof="0"/>
              <a:t>Add first title</a:t>
            </a:r>
          </a:p>
        </p:txBody>
      </p:sp>
      <p:sp>
        <p:nvSpPr>
          <p:cNvPr id="11" name="Content Placeholder 10">
            <a:extLst>
              <a:ext uri="{FF2B5EF4-FFF2-40B4-BE49-F238E27FC236}">
                <a16:creationId xmlns:a16="http://schemas.microsoft.com/office/drawing/2014/main" id="{71DFB647-63FB-4393-B5B7-175D48C7FAFB}"/>
              </a:ext>
            </a:extLst>
          </p:cNvPr>
          <p:cNvSpPr>
            <a:spLocks noGrp="1"/>
          </p:cNvSpPr>
          <p:nvPr>
            <p:ph sz="quarter" idx="10" hasCustomPrompt="1"/>
          </p:nvPr>
        </p:nvSpPr>
        <p:spPr>
          <a:xfrm>
            <a:off x="1152144" y="731824"/>
            <a:ext cx="10307516" cy="365522"/>
          </a:xfrm>
          <a:prstGeom prst="rect">
            <a:avLst/>
          </a:prstGeom>
        </p:spPr>
        <p:txBody>
          <a:bodyPr/>
          <a:lstStyle>
            <a:lvl1pPr marL="0" indent="0">
              <a:buNone/>
              <a:defRPr sz="2400"/>
            </a:lvl1pPr>
          </a:lstStyle>
          <a:p>
            <a:pPr lvl="0"/>
            <a:r>
              <a:rPr lang="en-GB" noProof="0"/>
              <a:t>Add second title</a:t>
            </a:r>
          </a:p>
        </p:txBody>
      </p:sp>
      <p:sp>
        <p:nvSpPr>
          <p:cNvPr id="14" name="Text Placeholder 13">
            <a:extLst>
              <a:ext uri="{FF2B5EF4-FFF2-40B4-BE49-F238E27FC236}">
                <a16:creationId xmlns:a16="http://schemas.microsoft.com/office/drawing/2014/main" id="{5CEF5AC2-0A1B-497A-8BF5-B3750C1223A7}"/>
              </a:ext>
            </a:extLst>
          </p:cNvPr>
          <p:cNvSpPr>
            <a:spLocks noGrp="1"/>
          </p:cNvSpPr>
          <p:nvPr>
            <p:ph type="body" sz="quarter" idx="11"/>
          </p:nvPr>
        </p:nvSpPr>
        <p:spPr>
          <a:xfrm>
            <a:off x="1263253" y="1363266"/>
            <a:ext cx="10623947" cy="4501753"/>
          </a:xfrm>
          <a:prstGeom prst="rect">
            <a:avLst/>
          </a:prstGeom>
        </p:spPr>
        <p:txBody>
          <a:bodyPr/>
          <a:lstStyle>
            <a:lvl1pPr>
              <a:defRPr sz="2250"/>
            </a:lvl1pPr>
            <a:lvl2pPr>
              <a:defRPr sz="2100"/>
            </a:lvl2pPr>
            <a:lvl3pPr>
              <a:defRPr sz="1800"/>
            </a:lvl3pPr>
            <a:lvl4pPr>
              <a:defRPr sz="1500"/>
            </a:lvl4pPr>
            <a:lvl5pPr>
              <a:defRPr sz="1350"/>
            </a:lvl5p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5" name="Slide Number Placeholder 5">
            <a:extLst>
              <a:ext uri="{FF2B5EF4-FFF2-40B4-BE49-F238E27FC236}">
                <a16:creationId xmlns:a16="http://schemas.microsoft.com/office/drawing/2014/main" id="{F6C6C3BE-EAA2-40DF-BBC1-B9B3486386DF}"/>
              </a:ext>
            </a:extLst>
          </p:cNvPr>
          <p:cNvSpPr>
            <a:spLocks noGrp="1"/>
          </p:cNvSpPr>
          <p:nvPr>
            <p:ph type="sldNum" sz="quarter" idx="4"/>
          </p:nvPr>
        </p:nvSpPr>
        <p:spPr>
          <a:xfrm>
            <a:off x="11459659" y="254236"/>
            <a:ext cx="416170" cy="365126"/>
          </a:xfrm>
          <a:prstGeom prst="rect">
            <a:avLst/>
          </a:prstGeom>
        </p:spPr>
        <p:txBody>
          <a:bodyPr vert="horz" lIns="58448" tIns="29224" rIns="58448" bIns="29224" rtlCol="0" anchor="ctr"/>
          <a:lstStyle>
            <a:lvl1pPr algn="r">
              <a:defRPr sz="1500">
                <a:solidFill>
                  <a:srgbClr val="2A3062"/>
                </a:solidFill>
                <a:latin typeface="Trebuchet MS" panose="020B0603020202020204" pitchFamily="34" charset="0"/>
              </a:defRPr>
            </a:lvl1pPr>
          </a:lstStyle>
          <a:p>
            <a:fld id="{4534BC2C-7760-D040-A041-921C5E6EC03C}" type="slidenum">
              <a:rPr lang="en-GB" noProof="0" smtClean="0"/>
              <a:pPr/>
              <a:t>‹#›</a:t>
            </a:fld>
            <a:endParaRPr lang="en-GB" noProof="0"/>
          </a:p>
        </p:txBody>
      </p:sp>
    </p:spTree>
    <p:extLst>
      <p:ext uri="{BB962C8B-B14F-4D97-AF65-F5344CB8AC3E}">
        <p14:creationId xmlns:p14="http://schemas.microsoft.com/office/powerpoint/2010/main" val="369922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595959"/>
              </a:buClr>
              <a:buSzPts val="4000"/>
              <a:buFont typeface="Verdana"/>
              <a:buNone/>
              <a:defRPr sz="4000" b="1" i="0" u="none" strike="noStrike" cap="none">
                <a:solidFill>
                  <a:srgbClr val="595959"/>
                </a:solidFill>
                <a:latin typeface="Verdana"/>
                <a:ea typeface="Verdana"/>
                <a:cs typeface="Verdana"/>
                <a:sym typeface="Verdana"/>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228600" algn="l" rtl="0">
              <a:lnSpc>
                <a:spcPct val="90000"/>
              </a:lnSpc>
              <a:spcBef>
                <a:spcPts val="1000"/>
              </a:spcBef>
              <a:spcAft>
                <a:spcPts val="0"/>
              </a:spcAft>
              <a:buClr>
                <a:srgbClr val="00991D"/>
              </a:buClr>
              <a:buSzPts val="2400"/>
              <a:buFont typeface="Arial"/>
              <a:buNone/>
              <a:defRPr sz="2400" b="0" i="0" u="none" strike="noStrike" cap="none">
                <a:solidFill>
                  <a:srgbClr val="262626"/>
                </a:solidFill>
                <a:latin typeface="Arial"/>
                <a:ea typeface="Arial"/>
                <a:cs typeface="Arial"/>
                <a:sym typeface="Arial"/>
              </a:defRPr>
            </a:lvl1pPr>
            <a:lvl2pPr marL="914400" marR="0" lvl="1" indent="-355600" algn="l" rtl="0">
              <a:lnSpc>
                <a:spcPct val="90000"/>
              </a:lnSpc>
              <a:spcBef>
                <a:spcPts val="500"/>
              </a:spcBef>
              <a:spcAft>
                <a:spcPts val="0"/>
              </a:spcAft>
              <a:buClr>
                <a:srgbClr val="00991D"/>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90000"/>
              </a:lnSpc>
              <a:spcBef>
                <a:spcPts val="500"/>
              </a:spcBef>
              <a:spcAft>
                <a:spcPts val="0"/>
              </a:spcAft>
              <a:buClr>
                <a:srgbClr val="00991D"/>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90000"/>
              </a:lnSpc>
              <a:spcBef>
                <a:spcPts val="500"/>
              </a:spcBef>
              <a:spcAft>
                <a:spcPts val="0"/>
              </a:spcAft>
              <a:buClr>
                <a:srgbClr val="00991D"/>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it-IT"/>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pic>
        <p:nvPicPr>
          <p:cNvPr id="3" name="Picture 2" descr="Text&#10;&#10;Description automatically generated">
            <a:extLst>
              <a:ext uri="{FF2B5EF4-FFF2-40B4-BE49-F238E27FC236}">
                <a16:creationId xmlns:a16="http://schemas.microsoft.com/office/drawing/2014/main" id="{7CCE4443-00BC-589E-64A7-C52AD340D0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3985" y="4997868"/>
            <a:ext cx="3825029" cy="1315810"/>
          </a:xfrm>
          <a:prstGeom prst="rect">
            <a:avLst/>
          </a:prstGeom>
        </p:spPr>
      </p:pic>
      <p:sp>
        <p:nvSpPr>
          <p:cNvPr id="5" name="Subtitle 4">
            <a:extLst>
              <a:ext uri="{FF2B5EF4-FFF2-40B4-BE49-F238E27FC236}">
                <a16:creationId xmlns:a16="http://schemas.microsoft.com/office/drawing/2014/main" id="{DA121F62-3E7A-1ED9-A67F-0169338E642A}"/>
              </a:ext>
            </a:extLst>
          </p:cNvPr>
          <p:cNvSpPr>
            <a:spLocks noGrp="1"/>
          </p:cNvSpPr>
          <p:nvPr>
            <p:ph type="subTitle" idx="1"/>
          </p:nvPr>
        </p:nvSpPr>
        <p:spPr>
          <a:xfrm>
            <a:off x="674307" y="1204710"/>
            <a:ext cx="5048575" cy="2224290"/>
          </a:xfrm>
        </p:spPr>
        <p:txBody>
          <a:bodyPr>
            <a:normAutofit/>
          </a:bodyPr>
          <a:lstStyle/>
          <a:p>
            <a:r>
              <a:rPr lang="en-US" b="1" dirty="0"/>
              <a:t>Introduction to the  Components of a Solar System</a:t>
            </a:r>
          </a:p>
        </p:txBody>
      </p:sp>
    </p:spTree>
    <p:extLst>
      <p:ext uri="{BB962C8B-B14F-4D97-AF65-F5344CB8AC3E}">
        <p14:creationId xmlns:p14="http://schemas.microsoft.com/office/powerpoint/2010/main" val="10367142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Learning Outcomes :</a:t>
            </a:r>
          </a:p>
        </p:txBody>
      </p:sp>
      <p:sp>
        <p:nvSpPr>
          <p:cNvPr id="12" name="TextBox 11">
            <a:extLst>
              <a:ext uri="{FF2B5EF4-FFF2-40B4-BE49-F238E27FC236}">
                <a16:creationId xmlns:a16="http://schemas.microsoft.com/office/drawing/2014/main" id="{7B1EED5D-DC41-B6D0-3262-2FB7D42B8903}"/>
              </a:ext>
            </a:extLst>
          </p:cNvPr>
          <p:cNvSpPr txBox="1"/>
          <p:nvPr/>
        </p:nvSpPr>
        <p:spPr>
          <a:xfrm>
            <a:off x="1723516" y="1759957"/>
            <a:ext cx="6647446" cy="1107996"/>
          </a:xfrm>
          <a:prstGeom prst="rect">
            <a:avLst/>
          </a:prstGeom>
          <a:noFill/>
        </p:spPr>
        <p:txBody>
          <a:bodyPr wrap="square" lIns="91440" tIns="45720" rIns="91440" bIns="45720" anchor="t">
            <a:spAutoFit/>
          </a:bodyPr>
          <a:lstStyle/>
          <a:p>
            <a:r>
              <a:rPr lang="en-US" sz="2200" b="0" i="0" dirty="0">
                <a:solidFill>
                  <a:schemeClr val="tx1"/>
                </a:solidFill>
                <a:effectLst/>
                <a:highlight>
                  <a:srgbClr val="FFFFFF"/>
                </a:highlight>
                <a:latin typeface="Calibri"/>
                <a:cs typeface="Calibri"/>
              </a:rPr>
              <a:t>After completing this lesson, you will </a:t>
            </a:r>
            <a:r>
              <a:rPr lang="en-US" sz="2200" dirty="0">
                <a:solidFill>
                  <a:schemeClr val="tx1"/>
                </a:solidFill>
                <a:highlight>
                  <a:srgbClr val="FFFFFF"/>
                </a:highlight>
                <a:latin typeface="Calibri"/>
                <a:cs typeface="Calibri"/>
              </a:rPr>
              <a:t>understand the basic components of an Off-Grid Solar system.</a:t>
            </a:r>
          </a:p>
          <a:p>
            <a:endParaRPr lang="fr-FR" sz="2200" dirty="0">
              <a:solidFill>
                <a:schemeClr val="tx1"/>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4224917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b="1" dirty="0"/>
              <a:t>Basic Components of an Off-Grid Solar System</a:t>
            </a:r>
          </a:p>
        </p:txBody>
      </p:sp>
      <p:sp>
        <p:nvSpPr>
          <p:cNvPr id="11" name="TextBox 10">
            <a:extLst>
              <a:ext uri="{FF2B5EF4-FFF2-40B4-BE49-F238E27FC236}">
                <a16:creationId xmlns:a16="http://schemas.microsoft.com/office/drawing/2014/main" id="{C600DF22-D7CC-BB73-DF4A-0EA686E1412A}"/>
              </a:ext>
            </a:extLst>
          </p:cNvPr>
          <p:cNvSpPr txBox="1"/>
          <p:nvPr/>
        </p:nvSpPr>
        <p:spPr>
          <a:xfrm>
            <a:off x="315599" y="1249680"/>
            <a:ext cx="11521440" cy="1891287"/>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Off-grid Solar Systems – often referred to as Stand-alone power systems (SAPS) – work by generating electricity from solar panels and using it to charge a solar battery via a charger controller. That electricity is then converted using an inverter so that it can power your home or business, even at night or during times when there is less than optimal sun exposure.</a:t>
            </a:r>
            <a:endParaRPr lang="fr-FR" sz="2000" dirty="0">
              <a:latin typeface="Calibri" panose="020F0502020204030204" pitchFamily="34" charset="0"/>
              <a:cs typeface="Calibri" panose="020F0502020204030204" pitchFamily="34" charset="0"/>
            </a:endParaRPr>
          </a:p>
        </p:txBody>
      </p:sp>
      <p:sp>
        <p:nvSpPr>
          <p:cNvPr id="4" name="TextBox 3">
            <a:extLst>
              <a:ext uri="{FF2B5EF4-FFF2-40B4-BE49-F238E27FC236}">
                <a16:creationId xmlns:a16="http://schemas.microsoft.com/office/drawing/2014/main" id="{C600DF22-D7CC-BB73-DF4A-0EA686E1412A}"/>
              </a:ext>
            </a:extLst>
          </p:cNvPr>
          <p:cNvSpPr txBox="1"/>
          <p:nvPr/>
        </p:nvSpPr>
        <p:spPr>
          <a:xfrm>
            <a:off x="315599" y="4064297"/>
            <a:ext cx="11025063" cy="2352952"/>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A simple off-grid solar power system requires the following components:</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Solar panels;</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Charge controller</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Batteries;</a:t>
            </a:r>
          </a:p>
          <a:p>
            <a:pPr marL="457200" indent="-457200">
              <a:lnSpc>
                <a:spcPct val="150000"/>
              </a:lnSpc>
              <a:buFont typeface="+mj-lt"/>
              <a:buAutoNum type="arabicPeriod"/>
            </a:pPr>
            <a:r>
              <a:rPr lang="en-US" sz="2000" dirty="0">
                <a:latin typeface="Calibri" panose="020F0502020204030204" pitchFamily="34" charset="0"/>
                <a:cs typeface="Calibri" panose="020F0502020204030204" pitchFamily="34" charset="0"/>
              </a:rPr>
              <a:t>Inverter</a:t>
            </a:r>
          </a:p>
        </p:txBody>
      </p:sp>
      <p:sp>
        <p:nvSpPr>
          <p:cNvPr id="8" name="TextBox 7">
            <a:extLst>
              <a:ext uri="{FF2B5EF4-FFF2-40B4-BE49-F238E27FC236}">
                <a16:creationId xmlns:a16="http://schemas.microsoft.com/office/drawing/2014/main" id="{918DDFE2-AFAB-F714-94BB-4E06676C3DF3}"/>
              </a:ext>
            </a:extLst>
          </p:cNvPr>
          <p:cNvSpPr txBox="1"/>
          <p:nvPr/>
        </p:nvSpPr>
        <p:spPr>
          <a:xfrm>
            <a:off x="345120" y="3308096"/>
            <a:ext cx="11501759" cy="589072"/>
          </a:xfrm>
          <a:prstGeom prst="rect">
            <a:avLst/>
          </a:prstGeom>
          <a:noFill/>
        </p:spPr>
        <p:txBody>
          <a:bodyPr wrap="square" rtlCol="0">
            <a:spAutoFit/>
          </a:bodyPr>
          <a:lstStyle/>
          <a:p>
            <a:pPr>
              <a:lnSpc>
                <a:spcPct val="150000"/>
              </a:lnSpc>
            </a:pPr>
            <a:r>
              <a:rPr lang="en-US" sz="2400" b="1" dirty="0">
                <a:latin typeface="Calibri" panose="020F0502020204030204" pitchFamily="34" charset="0"/>
                <a:cs typeface="Calibri" panose="020F0502020204030204" pitchFamily="34" charset="0"/>
              </a:rPr>
              <a:t>Components of an Off Grid Solar System</a:t>
            </a:r>
          </a:p>
        </p:txBody>
      </p:sp>
    </p:spTree>
    <p:extLst>
      <p:ext uri="{BB962C8B-B14F-4D97-AF65-F5344CB8AC3E}">
        <p14:creationId xmlns:p14="http://schemas.microsoft.com/office/powerpoint/2010/main" val="12567414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Solar Panels</a:t>
            </a:r>
            <a:endParaRPr lang="en-US" dirty="0">
              <a:solidFill>
                <a:schemeClr val="bg1"/>
              </a:solidFill>
            </a:endParaRPr>
          </a:p>
        </p:txBody>
      </p:sp>
      <p:pic>
        <p:nvPicPr>
          <p:cNvPr id="9" name="Picture 8" descr="A field of solar panels&#10;&#10;Description automatically generated">
            <a:extLst>
              <a:ext uri="{FF2B5EF4-FFF2-40B4-BE49-F238E27FC236}">
                <a16:creationId xmlns:a16="http://schemas.microsoft.com/office/drawing/2014/main" id="{E08F5B28-EC37-CAEC-5D3D-80209CE82F0B}"/>
              </a:ext>
            </a:extLst>
          </p:cNvPr>
          <p:cNvPicPr>
            <a:picLocks noChangeAspect="1"/>
          </p:cNvPicPr>
          <p:nvPr/>
        </p:nvPicPr>
        <p:blipFill>
          <a:blip r:embed="rId3"/>
          <a:stretch>
            <a:fillRect/>
          </a:stretch>
        </p:blipFill>
        <p:spPr>
          <a:xfrm>
            <a:off x="7582537" y="1669529"/>
            <a:ext cx="3529428" cy="2352952"/>
          </a:xfrm>
          <a:prstGeom prst="rect">
            <a:avLst/>
          </a:prstGeom>
        </p:spPr>
      </p:pic>
      <p:sp>
        <p:nvSpPr>
          <p:cNvPr id="12" name="TextBox 11">
            <a:extLst>
              <a:ext uri="{FF2B5EF4-FFF2-40B4-BE49-F238E27FC236}">
                <a16:creationId xmlns:a16="http://schemas.microsoft.com/office/drawing/2014/main" id="{D419E2AC-49A7-4F0F-740D-034990B29CA1}"/>
              </a:ext>
            </a:extLst>
          </p:cNvPr>
          <p:cNvSpPr txBox="1"/>
          <p:nvPr/>
        </p:nvSpPr>
        <p:spPr>
          <a:xfrm>
            <a:off x="452306" y="1582186"/>
            <a:ext cx="6647446" cy="4661276"/>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Solar panels are obviously the first component. The precise size and production capabilities the solar panel array will depend on many factors as the amount of available sunlight in your region, the usable space of your roof, and your energy consumption needs.</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Currently, the most cost-effective solar panels are those made up of 60, 72, 120, 132, or 144 cells. Solar cells are the small squares that make up the entirety of the panel itself. </a:t>
            </a:r>
          </a:p>
          <a:p>
            <a:pPr>
              <a:lnSpc>
                <a:spcPct val="150000"/>
              </a:lnSpc>
            </a:pPr>
            <a:endParaRPr lang="en-US"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5087318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975360" y="393630"/>
            <a:ext cx="9672961" cy="514411"/>
          </a:xfrm>
        </p:spPr>
        <p:txBody>
          <a:bodyPr/>
          <a:lstStyle/>
          <a:p>
            <a:r>
              <a:rPr lang="en-US" sz="2800" b="1" dirty="0">
                <a:solidFill>
                  <a:schemeClr val="bg1"/>
                </a:solidFill>
                <a:latin typeface="Calibri" panose="020F0502020204030204" pitchFamily="34" charset="0"/>
                <a:cs typeface="Calibri" panose="020F0502020204030204" pitchFamily="34" charset="0"/>
              </a:rPr>
              <a:t>Solar Panels</a:t>
            </a:r>
            <a:endParaRPr lang="en-US" dirty="0"/>
          </a:p>
        </p:txBody>
      </p:sp>
      <p:sp>
        <p:nvSpPr>
          <p:cNvPr id="4" name="TextBox 3">
            <a:extLst>
              <a:ext uri="{FF2B5EF4-FFF2-40B4-BE49-F238E27FC236}">
                <a16:creationId xmlns:a16="http://schemas.microsoft.com/office/drawing/2014/main" id="{C600DF22-D7CC-BB73-DF4A-0EA686E1412A}"/>
              </a:ext>
            </a:extLst>
          </p:cNvPr>
          <p:cNvSpPr txBox="1"/>
          <p:nvPr/>
        </p:nvSpPr>
        <p:spPr>
          <a:xfrm>
            <a:off x="291536" y="1325108"/>
            <a:ext cx="8334605" cy="4892108"/>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A solar cell or photovoltaic cell (PV cell) is an electronic device that converts the energy of light directly into electricity by means of the photovoltaic effect. It is a form of photoelectric cell, a device whose electrical characteristics (such as current, voltage, or resistance) vary when it is exposed to light.</a:t>
            </a:r>
          </a:p>
          <a:p>
            <a:pPr>
              <a:lnSpc>
                <a:spcPct val="150000"/>
              </a:lnSpc>
            </a:pPr>
            <a:endParaRPr lang="en-US" sz="1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These days, monocrystalline panels are the industry standard in most systems.</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A typical 60 cell monocrystalline solar panel will be around 68” x 40” in size and output in the range of 300-375 watts, whereas a 72 or 144 cell panel will measure 80” x 40” usually and output around 375 watts and above. </a:t>
            </a:r>
          </a:p>
          <a:p>
            <a:pPr>
              <a:lnSpc>
                <a:spcPct val="150000"/>
              </a:lnSpc>
            </a:pPr>
            <a:endParaRPr lang="en-US" sz="2000" dirty="0">
              <a:latin typeface="Calibri" panose="020F0502020204030204" pitchFamily="34" charset="0"/>
              <a:cs typeface="Calibri" panose="020F0502020204030204" pitchFamily="34" charset="0"/>
            </a:endParaRPr>
          </a:p>
        </p:txBody>
      </p:sp>
      <p:pic>
        <p:nvPicPr>
          <p:cNvPr id="1026" name="Picture 2">
            <a:extLst>
              <a:ext uri="{FF2B5EF4-FFF2-40B4-BE49-F238E27FC236}">
                <a16:creationId xmlns:a16="http://schemas.microsoft.com/office/drawing/2014/main" id="{A1ADEB9A-E43E-8CCE-0E65-C214C6E162D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6141" y="2085975"/>
            <a:ext cx="3409950" cy="1343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944520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pic>
        <p:nvPicPr>
          <p:cNvPr id="2050" name="Picture 2" descr="pv cell, module, panel, and array graphic">
            <a:extLst>
              <a:ext uri="{FF2B5EF4-FFF2-40B4-BE49-F238E27FC236}">
                <a16:creationId xmlns:a16="http://schemas.microsoft.com/office/drawing/2014/main" id="{376D07C9-1993-8D65-0CF9-348629DBDE05}"/>
              </a:ext>
            </a:extLst>
          </p:cNvPr>
          <p:cNvPicPr>
            <a:picLocks noChangeAspect="1" noChangeArrowheads="1"/>
          </p:cNvPicPr>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 uri="{28A0092B-C50C-407E-A947-70E740481C1C}">
                <a14:useLocalDpi xmlns:a14="http://schemas.microsoft.com/office/drawing/2010/main" val="0"/>
              </a:ext>
            </a:extLst>
          </a:blip>
          <a:srcRect/>
          <a:stretch>
            <a:fillRect/>
          </a:stretch>
        </p:blipFill>
        <p:spPr bwMode="auto">
          <a:xfrm>
            <a:off x="6938982" y="2259855"/>
            <a:ext cx="4583003" cy="3276282"/>
          </a:xfrm>
          <a:prstGeom prst="rect">
            <a:avLst/>
          </a:prstGeom>
          <a:noFill/>
          <a:extLst>
            <a:ext uri="{909E8E84-426E-40DD-AFC4-6F175D3DCCD1}">
              <a14:hiddenFill xmlns:a14="http://schemas.microsoft.com/office/drawing/2010/main">
                <a:solidFill>
                  <a:srgbClr val="FFFFFF"/>
                </a:solidFill>
              </a14:hiddenFill>
            </a:ext>
          </a:extLst>
        </p:spPr>
      </p:pic>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sz="2800" b="1" dirty="0">
                <a:solidFill>
                  <a:schemeClr val="bg1"/>
                </a:solidFill>
                <a:latin typeface="Calibri" panose="020F0502020204030204" pitchFamily="34" charset="0"/>
                <a:cs typeface="Calibri" panose="020F0502020204030204" pitchFamily="34" charset="0"/>
              </a:rPr>
              <a:t>Solar Panels</a:t>
            </a:r>
            <a:endParaRPr lang="en-US" dirty="0"/>
          </a:p>
        </p:txBody>
      </p:sp>
      <p:sp>
        <p:nvSpPr>
          <p:cNvPr id="4" name="TextBox 3">
            <a:extLst>
              <a:ext uri="{FF2B5EF4-FFF2-40B4-BE49-F238E27FC236}">
                <a16:creationId xmlns:a16="http://schemas.microsoft.com/office/drawing/2014/main" id="{C600DF22-D7CC-BB73-DF4A-0EA686E1412A}"/>
              </a:ext>
            </a:extLst>
          </p:cNvPr>
          <p:cNvSpPr txBox="1"/>
          <p:nvPr/>
        </p:nvSpPr>
        <p:spPr>
          <a:xfrm>
            <a:off x="291536" y="1452135"/>
            <a:ext cx="6410053" cy="4199611"/>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Determining the size of the solar array is one of the most significant calculations in Off-Grid system design.</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After determining the appropriate array configuration, the solar panels are connected in series strings (limited by the max input voltage), then the various strings of solar panels can be connected in parallel to create a substantial array (limited by power or current). This method simplifies the solar array output down to as few conductors as possible.</a:t>
            </a:r>
          </a:p>
        </p:txBody>
      </p:sp>
    </p:spTree>
    <p:extLst>
      <p:ext uri="{BB962C8B-B14F-4D97-AF65-F5344CB8AC3E}">
        <p14:creationId xmlns:p14="http://schemas.microsoft.com/office/powerpoint/2010/main" val="3160525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Charge Controller</a:t>
            </a:r>
            <a:endParaRPr lang="en-US" dirty="0">
              <a:solidFill>
                <a:schemeClr val="bg1"/>
              </a:solidFill>
            </a:endParaRPr>
          </a:p>
        </p:txBody>
      </p:sp>
      <p:sp>
        <p:nvSpPr>
          <p:cNvPr id="4" name="TextBox 3">
            <a:extLst>
              <a:ext uri="{FF2B5EF4-FFF2-40B4-BE49-F238E27FC236}">
                <a16:creationId xmlns:a16="http://schemas.microsoft.com/office/drawing/2014/main" id="{C600DF22-D7CC-BB73-DF4A-0EA686E1412A}"/>
              </a:ext>
            </a:extLst>
          </p:cNvPr>
          <p:cNvSpPr txBox="1"/>
          <p:nvPr/>
        </p:nvSpPr>
        <p:spPr>
          <a:xfrm>
            <a:off x="291536" y="1814448"/>
            <a:ext cx="6410053" cy="3507114"/>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Another component is the  charge controller that plays a crucial role in managing energy flow from solar panels to the battery bank, ensuring proper charging without overcharging, which is vital for battery longevity. There are two main types of charge controllers: </a:t>
            </a:r>
          </a:p>
          <a:p>
            <a:pPr>
              <a:lnSpc>
                <a:spcPct val="150000"/>
              </a:lnSpc>
            </a:pPr>
            <a:endParaRPr lang="en-US" sz="1000" dirty="0">
              <a:latin typeface="Calibri" panose="020F0502020204030204" pitchFamily="34" charset="0"/>
              <a:cs typeface="Calibri" panose="020F0502020204030204" pitchFamily="34" charset="0"/>
            </a:endParaRP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MPPT (Maximum Power Point Tracking) and </a:t>
            </a:r>
          </a:p>
          <a:p>
            <a:pPr marL="342900" indent="-342900">
              <a:lnSpc>
                <a:spcPct val="150000"/>
              </a:lnSpc>
              <a:buFont typeface="Arial" panose="020B0604020202020204" pitchFamily="34" charset="0"/>
              <a:buChar char="•"/>
            </a:pPr>
            <a:r>
              <a:rPr lang="en-US" sz="2000" dirty="0">
                <a:latin typeface="Calibri" panose="020F0502020204030204" pitchFamily="34" charset="0"/>
                <a:cs typeface="Calibri" panose="020F0502020204030204" pitchFamily="34" charset="0"/>
              </a:rPr>
              <a:t>PWM (Pulse Width Modulation).</a:t>
            </a:r>
          </a:p>
        </p:txBody>
      </p:sp>
      <p:pic>
        <p:nvPicPr>
          <p:cNvPr id="19458" name="Picture 2" descr="60A 12V/24V/48V PWM Solar Charge Controller">
            <a:extLst>
              <a:ext uri="{FF2B5EF4-FFF2-40B4-BE49-F238E27FC236}">
                <a16:creationId xmlns:a16="http://schemas.microsoft.com/office/drawing/2014/main" id="{133C64E9-EDAC-9C73-7E1E-5713C74632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1590" y="3856684"/>
            <a:ext cx="2435575" cy="2435575"/>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Force MPPT Solar Charge Controller 60amp">
            <a:extLst>
              <a:ext uri="{FF2B5EF4-FFF2-40B4-BE49-F238E27FC236}">
                <a16:creationId xmlns:a16="http://schemas.microsoft.com/office/drawing/2014/main" id="{6586B302-9FD3-792D-D7AC-766E8461E6B3}"/>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92068" y="1336991"/>
            <a:ext cx="2814618" cy="2814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4363938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MPPT Charge Controller</a:t>
            </a:r>
            <a:endParaRPr lang="en-US" dirty="0"/>
          </a:p>
        </p:txBody>
      </p:sp>
      <p:sp>
        <p:nvSpPr>
          <p:cNvPr id="4" name="TextBox 3">
            <a:extLst>
              <a:ext uri="{FF2B5EF4-FFF2-40B4-BE49-F238E27FC236}">
                <a16:creationId xmlns:a16="http://schemas.microsoft.com/office/drawing/2014/main" id="{C600DF22-D7CC-BB73-DF4A-0EA686E1412A}"/>
              </a:ext>
            </a:extLst>
          </p:cNvPr>
          <p:cNvSpPr txBox="1"/>
          <p:nvPr/>
        </p:nvSpPr>
        <p:spPr>
          <a:xfrm>
            <a:off x="308807" y="1336991"/>
            <a:ext cx="8089235" cy="1891287"/>
          </a:xfrm>
          <a:prstGeom prst="rect">
            <a:avLst/>
          </a:prstGeom>
          <a:noFill/>
        </p:spPr>
        <p:txBody>
          <a:bodyPr wrap="square" rtlCol="0">
            <a:spAutoFit/>
          </a:bodyPr>
          <a:lstStyle/>
          <a:p>
            <a:pPr>
              <a:lnSpc>
                <a:spcPct val="150000"/>
              </a:lnSpc>
            </a:pPr>
            <a:r>
              <a:rPr lang="en-US" sz="2000" b="1" dirty="0">
                <a:solidFill>
                  <a:schemeClr val="accent2">
                    <a:lumMod val="50000"/>
                  </a:schemeClr>
                </a:solidFill>
                <a:latin typeface="Calibri" panose="020F0502020204030204" pitchFamily="34" charset="0"/>
                <a:cs typeface="Calibri" panose="020F0502020204030204" pitchFamily="34" charset="0"/>
              </a:rPr>
              <a:t>MPPT charge controllers </a:t>
            </a:r>
            <a:r>
              <a:rPr lang="en-US" sz="2000" dirty="0">
                <a:latin typeface="Calibri" panose="020F0502020204030204" pitchFamily="34" charset="0"/>
                <a:cs typeface="Calibri" panose="020F0502020204030204" pitchFamily="34" charset="0"/>
              </a:rPr>
              <a:t>are distinguished by their ability to accept higher input voltages from solar panels, typically up to 30% higher than the battery voltage (within controller limits). This flexibility allows them to efficiently convert solar panel power into optimal battery charging power. </a:t>
            </a:r>
          </a:p>
        </p:txBody>
      </p:sp>
      <p:pic>
        <p:nvPicPr>
          <p:cNvPr id="19460" name="Picture 4" descr="Force MPPT Solar Charge Controller 60amp">
            <a:extLst>
              <a:ext uri="{FF2B5EF4-FFF2-40B4-BE49-F238E27FC236}">
                <a16:creationId xmlns:a16="http://schemas.microsoft.com/office/drawing/2014/main" id="{6586B302-9FD3-792D-D7AC-766E8461E6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92068" y="1057227"/>
            <a:ext cx="2814618" cy="281461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5DC566CE-E9FD-81C7-9104-2726586FBB70}"/>
              </a:ext>
            </a:extLst>
          </p:cNvPr>
          <p:cNvSpPr txBox="1"/>
          <p:nvPr/>
        </p:nvSpPr>
        <p:spPr>
          <a:xfrm>
            <a:off x="308807" y="3958556"/>
            <a:ext cx="10697879" cy="235295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MPPT controllers track the maximum power point of the solar array and adjust the voltage and current to deliver the maximum power to the batteries. This capability makes them highly efficient, especially important when batteries approach full charge and need precise power management. MPPT controllers are preferred for their ability to capture the maximum available power from the solar array at any given time.</a:t>
            </a:r>
          </a:p>
        </p:txBody>
      </p:sp>
    </p:spTree>
    <p:extLst>
      <p:ext uri="{BB962C8B-B14F-4D97-AF65-F5344CB8AC3E}">
        <p14:creationId xmlns:p14="http://schemas.microsoft.com/office/powerpoint/2010/main" val="19912328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PWM Charge Controller</a:t>
            </a:r>
            <a:endParaRPr lang="en-US" dirty="0"/>
          </a:p>
        </p:txBody>
      </p:sp>
      <p:sp>
        <p:nvSpPr>
          <p:cNvPr id="4" name="TextBox 3">
            <a:extLst>
              <a:ext uri="{FF2B5EF4-FFF2-40B4-BE49-F238E27FC236}">
                <a16:creationId xmlns:a16="http://schemas.microsoft.com/office/drawing/2014/main" id="{C600DF22-D7CC-BB73-DF4A-0EA686E1412A}"/>
              </a:ext>
            </a:extLst>
          </p:cNvPr>
          <p:cNvSpPr txBox="1"/>
          <p:nvPr/>
        </p:nvSpPr>
        <p:spPr>
          <a:xfrm>
            <a:off x="291536" y="1297322"/>
            <a:ext cx="8090054" cy="3737946"/>
          </a:xfrm>
          <a:prstGeom prst="rect">
            <a:avLst/>
          </a:prstGeom>
          <a:noFill/>
        </p:spPr>
        <p:txBody>
          <a:bodyPr wrap="square" rtlCol="0">
            <a:spAutoFit/>
          </a:bodyPr>
          <a:lstStyle/>
          <a:p>
            <a:pPr>
              <a:lnSpc>
                <a:spcPct val="150000"/>
              </a:lnSpc>
            </a:pPr>
            <a:r>
              <a:rPr lang="en-US" sz="2000" b="1" dirty="0">
                <a:solidFill>
                  <a:schemeClr val="accent2">
                    <a:lumMod val="50000"/>
                  </a:schemeClr>
                </a:solidFill>
                <a:latin typeface="Calibri" panose="020F0502020204030204" pitchFamily="34" charset="0"/>
                <a:cs typeface="Calibri" panose="020F0502020204030204" pitchFamily="34" charset="0"/>
              </a:rPr>
              <a:t>PWM charge controllers </a:t>
            </a:r>
            <a:r>
              <a:rPr lang="en-US" sz="2000" dirty="0">
                <a:latin typeface="Calibri" panose="020F0502020204030204" pitchFamily="34" charset="0"/>
                <a:cs typeface="Calibri" panose="020F0502020204030204" pitchFamily="34" charset="0"/>
              </a:rPr>
              <a:t>regulate energy flow by switching on and off, controlling the rate at which energy from solar panels charges the batteries. They require the solar panel's nominal voltage to match that of the battery bank (e.g., 12 volts panels for a 12-volt battery system). PWM controllers provide limited control over power management compared to MPPT controllers, simply directing solar power into the batteries without optimizing for maximum efficiency.</a:t>
            </a:r>
          </a:p>
          <a:p>
            <a:pPr>
              <a:lnSpc>
                <a:spcPct val="150000"/>
              </a:lnSpc>
            </a:pPr>
            <a:endParaRPr lang="en-US" sz="2000" dirty="0">
              <a:latin typeface="Calibri" panose="020F0502020204030204" pitchFamily="34" charset="0"/>
              <a:cs typeface="Calibri" panose="020F0502020204030204" pitchFamily="34" charset="0"/>
            </a:endParaRPr>
          </a:p>
        </p:txBody>
      </p:sp>
      <p:pic>
        <p:nvPicPr>
          <p:cNvPr id="19458" name="Picture 2" descr="60A 12V/24V/48V PWM Solar Charge Controller">
            <a:extLst>
              <a:ext uri="{FF2B5EF4-FFF2-40B4-BE49-F238E27FC236}">
                <a16:creationId xmlns:a16="http://schemas.microsoft.com/office/drawing/2014/main" id="{133C64E9-EDAC-9C73-7E1E-5713C746320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81590" y="1129660"/>
            <a:ext cx="2435575" cy="24355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9BBCE222-A32B-0520-8174-0D40EF3C7D98}"/>
              </a:ext>
            </a:extLst>
          </p:cNvPr>
          <p:cNvSpPr txBox="1"/>
          <p:nvPr/>
        </p:nvSpPr>
        <p:spPr>
          <a:xfrm>
            <a:off x="291536" y="4845867"/>
            <a:ext cx="8648699" cy="1429622"/>
          </a:xfrm>
          <a:prstGeom prst="rect">
            <a:avLst/>
          </a:prstGeom>
          <a:noFill/>
        </p:spPr>
        <p:txBody>
          <a:bodyPr wrap="square">
            <a:spAutoFit/>
          </a:bodyPr>
          <a:lstStyle/>
          <a:p>
            <a:pPr>
              <a:lnSpc>
                <a:spcPct val="150000"/>
              </a:lnSpc>
            </a:pPr>
            <a:r>
              <a:rPr lang="en-US" sz="2000" dirty="0">
                <a:latin typeface="Calibri" panose="020F0502020204030204" pitchFamily="34" charset="0"/>
                <a:cs typeface="Calibri" panose="020F0502020204030204" pitchFamily="34" charset="0"/>
              </a:rPr>
              <a:t>In solar system designs, MPPT controllers are typically favored due to their superior ability to maximize solar energy capture and optimize battery charging, making them the standard choice for most applications.</a:t>
            </a:r>
          </a:p>
        </p:txBody>
      </p:sp>
      <p:pic>
        <p:nvPicPr>
          <p:cNvPr id="6" name="Picture 4" descr="Force MPPT Solar Charge Controller 60amp">
            <a:extLst>
              <a:ext uri="{FF2B5EF4-FFF2-40B4-BE49-F238E27FC236}">
                <a16:creationId xmlns:a16="http://schemas.microsoft.com/office/drawing/2014/main" id="{7AE069F0-3214-232E-803A-37E134EEEFB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6021" t="5066" r="29488" b="3908"/>
          <a:stretch/>
        </p:blipFill>
        <p:spPr bwMode="auto">
          <a:xfrm>
            <a:off x="8940235" y="3166295"/>
            <a:ext cx="2691081" cy="2562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453205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en-US" dirty="0"/>
              <a:t>Batteries</a:t>
            </a:r>
          </a:p>
        </p:txBody>
      </p:sp>
      <p:sp>
        <p:nvSpPr>
          <p:cNvPr id="4" name="TextBox 3">
            <a:extLst>
              <a:ext uri="{FF2B5EF4-FFF2-40B4-BE49-F238E27FC236}">
                <a16:creationId xmlns:a16="http://schemas.microsoft.com/office/drawing/2014/main" id="{C600DF22-D7CC-BB73-DF4A-0EA686E1412A}"/>
              </a:ext>
            </a:extLst>
          </p:cNvPr>
          <p:cNvSpPr txBox="1"/>
          <p:nvPr/>
        </p:nvSpPr>
        <p:spPr>
          <a:xfrm>
            <a:off x="392979" y="1519912"/>
            <a:ext cx="7784863" cy="5122941"/>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A battery will be necessary, to allow the appliances to continue to run after the sun goes down. Throughout the day, the solar storage device will charge as your panels generate excess electricity. Rather than simply losing out on all of that available solar power, a battery enables keeping it for use at a later time. Depending on the energy needs, a single battery can be needed, or even a battery bank.</a:t>
            </a:r>
          </a:p>
          <a:p>
            <a:pPr>
              <a:lnSpc>
                <a:spcPct val="150000"/>
              </a:lnSpc>
            </a:pPr>
            <a:endParaRPr lang="en-US" sz="2000" dirty="0">
              <a:latin typeface="Calibri" panose="020F0502020204030204" pitchFamily="34" charset="0"/>
              <a:cs typeface="Calibri" panose="020F0502020204030204" pitchFamily="34" charset="0"/>
            </a:endParaRPr>
          </a:p>
          <a:p>
            <a:pPr>
              <a:lnSpc>
                <a:spcPct val="150000"/>
              </a:lnSpc>
            </a:pPr>
            <a:r>
              <a:rPr lang="en-US" sz="2000" dirty="0">
                <a:latin typeface="Calibri" panose="020F0502020204030204" pitchFamily="34" charset="0"/>
                <a:cs typeface="Calibri" panose="020F0502020204030204" pitchFamily="34" charset="0"/>
              </a:rPr>
              <a:t>Batteries are the most expensive component. In the solar power industry. </a:t>
            </a:r>
          </a:p>
          <a:p>
            <a:pPr>
              <a:lnSpc>
                <a:spcPct val="150000"/>
              </a:lnSpc>
            </a:pPr>
            <a:r>
              <a:rPr lang="en-US" sz="2000" dirty="0">
                <a:latin typeface="Calibri" panose="020F0502020204030204" pitchFamily="34" charset="0"/>
                <a:cs typeface="Calibri" panose="020F0502020204030204" pitchFamily="34" charset="0"/>
              </a:rPr>
              <a:t>There are two common battery chemistries – lead acid and lithium.</a:t>
            </a:r>
          </a:p>
          <a:p>
            <a:pPr>
              <a:lnSpc>
                <a:spcPct val="150000"/>
              </a:lnSpc>
            </a:pPr>
            <a:endParaRPr lang="en-US" sz="2000" dirty="0">
              <a:latin typeface="Calibri" panose="020F0502020204030204" pitchFamily="34" charset="0"/>
              <a:cs typeface="Calibri" panose="020F0502020204030204" pitchFamily="34" charset="0"/>
            </a:endParaRPr>
          </a:p>
        </p:txBody>
      </p:sp>
      <p:pic>
        <p:nvPicPr>
          <p:cNvPr id="3074" name="Picture 2" descr="SUN AFRICA 12V258 Solar Battery System. – Alabastore.com">
            <a:extLst>
              <a:ext uri="{FF2B5EF4-FFF2-40B4-BE49-F238E27FC236}">
                <a16:creationId xmlns:a16="http://schemas.microsoft.com/office/drawing/2014/main" id="{D90D3E71-DF71-3EE7-8129-E9B36C5AC10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726" r="10085" b="4917"/>
          <a:stretch/>
        </p:blipFill>
        <p:spPr bwMode="auto">
          <a:xfrm>
            <a:off x="8574656" y="1381890"/>
            <a:ext cx="3416061" cy="4208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749093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Lead Acid Batteries : </a:t>
            </a:r>
            <a:r>
              <a:rPr lang="fr-FR" sz="2800" b="1" dirty="0" err="1">
                <a:solidFill>
                  <a:schemeClr val="bg1"/>
                </a:solidFill>
                <a:latin typeface="Calibri" panose="020F0502020204030204" pitchFamily="34" charset="0"/>
                <a:cs typeface="Calibri" panose="020F0502020204030204" pitchFamily="34" charset="0"/>
              </a:rPr>
              <a:t>Flooded</a:t>
            </a:r>
            <a:r>
              <a:rPr lang="fr-FR" sz="2800" b="1" dirty="0">
                <a:solidFill>
                  <a:schemeClr val="bg1"/>
                </a:solidFill>
                <a:latin typeface="Calibri" panose="020F0502020204030204" pitchFamily="34" charset="0"/>
                <a:cs typeface="Calibri" panose="020F0502020204030204" pitchFamily="34" charset="0"/>
              </a:rPr>
              <a:t> lead-</a:t>
            </a:r>
            <a:r>
              <a:rPr lang="fr-FR" sz="2800" b="1" dirty="0" err="1">
                <a:solidFill>
                  <a:schemeClr val="bg1"/>
                </a:solidFill>
                <a:latin typeface="Calibri" panose="020F0502020204030204" pitchFamily="34" charset="0"/>
                <a:cs typeface="Calibri" panose="020F0502020204030204" pitchFamily="34" charset="0"/>
              </a:rPr>
              <a:t>acid</a:t>
            </a:r>
            <a:r>
              <a:rPr lang="fr-FR" sz="2800" b="1" dirty="0">
                <a:solidFill>
                  <a:schemeClr val="bg1"/>
                </a:solidFill>
                <a:latin typeface="Calibri" panose="020F0502020204030204" pitchFamily="34" charset="0"/>
                <a:cs typeface="Calibri" panose="020F0502020204030204" pitchFamily="34" charset="0"/>
              </a:rPr>
              <a:t> batteries</a:t>
            </a:r>
            <a:endParaRPr lang="en-US" dirty="0"/>
          </a:p>
        </p:txBody>
      </p:sp>
      <p:sp>
        <p:nvSpPr>
          <p:cNvPr id="7" name="TextBox 6">
            <a:extLst>
              <a:ext uri="{FF2B5EF4-FFF2-40B4-BE49-F238E27FC236}">
                <a16:creationId xmlns:a16="http://schemas.microsoft.com/office/drawing/2014/main" id="{D75F85D3-C0C8-632E-E5C6-72979FC3CC0B}"/>
              </a:ext>
            </a:extLst>
          </p:cNvPr>
          <p:cNvSpPr txBox="1"/>
          <p:nvPr/>
        </p:nvSpPr>
        <p:spPr>
          <a:xfrm>
            <a:off x="338095" y="1517321"/>
            <a:ext cx="11017717" cy="967957"/>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The two main types of lead acid batteries used in solar are flooded lead acid batteries and sealed AGM batteries.</a:t>
            </a:r>
          </a:p>
        </p:txBody>
      </p:sp>
      <p:pic>
        <p:nvPicPr>
          <p:cNvPr id="6146" name="Picture 2">
            <a:extLst>
              <a:ext uri="{FF2B5EF4-FFF2-40B4-BE49-F238E27FC236}">
                <a16:creationId xmlns:a16="http://schemas.microsoft.com/office/drawing/2014/main" id="{EA837954-D3B8-08F8-6791-CF641ADE947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8095" y="2759985"/>
            <a:ext cx="2346157" cy="156312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4E9CE6A2-978A-49C9-D2B3-17BB98C6F227}"/>
              </a:ext>
            </a:extLst>
          </p:cNvPr>
          <p:cNvSpPr txBox="1"/>
          <p:nvPr/>
        </p:nvSpPr>
        <p:spPr>
          <a:xfrm>
            <a:off x="3085893" y="2759985"/>
            <a:ext cx="8768012" cy="1938992"/>
          </a:xfrm>
          <a:prstGeom prst="rect">
            <a:avLst/>
          </a:prstGeom>
          <a:noFill/>
        </p:spPr>
        <p:txBody>
          <a:bodyPr wrap="square">
            <a:spAutoFit/>
          </a:bodyPr>
          <a:lstStyle/>
          <a:p>
            <a:r>
              <a:rPr lang="fr-FR" sz="2000" b="1" dirty="0" err="1">
                <a:latin typeface="Calibri" panose="020F0502020204030204" pitchFamily="34" charset="0"/>
                <a:cs typeface="Calibri" panose="020F0502020204030204" pitchFamily="34" charset="0"/>
              </a:rPr>
              <a:t>Flooded</a:t>
            </a:r>
            <a:r>
              <a:rPr lang="fr-FR" sz="2000" b="1" dirty="0">
                <a:latin typeface="Calibri" panose="020F0502020204030204" pitchFamily="34" charset="0"/>
                <a:cs typeface="Calibri" panose="020F0502020204030204" pitchFamily="34" charset="0"/>
              </a:rPr>
              <a:t> lead-</a:t>
            </a:r>
            <a:r>
              <a:rPr lang="fr-FR" sz="2000" b="1" dirty="0" err="1">
                <a:latin typeface="Calibri" panose="020F0502020204030204" pitchFamily="34" charset="0"/>
                <a:cs typeface="Calibri" panose="020F0502020204030204" pitchFamily="34" charset="0"/>
              </a:rPr>
              <a:t>acid</a:t>
            </a:r>
            <a:r>
              <a:rPr lang="fr-FR" sz="2000" b="1" dirty="0">
                <a:latin typeface="Calibri" panose="020F0502020204030204" pitchFamily="34" charset="0"/>
                <a:cs typeface="Calibri" panose="020F0502020204030204" pitchFamily="34" charset="0"/>
              </a:rPr>
              <a:t> batteries</a:t>
            </a:r>
          </a:p>
          <a:p>
            <a:r>
              <a:rPr lang="fr-FR" sz="2000" dirty="0" err="1">
                <a:latin typeface="Calibri" panose="020F0502020204030204" pitchFamily="34" charset="0"/>
                <a:cs typeface="Calibri" panose="020F0502020204030204" pitchFamily="34" charset="0"/>
              </a:rPr>
              <a:t>Flooded</a:t>
            </a:r>
            <a:r>
              <a:rPr lang="fr-FR" sz="2000" dirty="0">
                <a:latin typeface="Calibri" panose="020F0502020204030204" pitchFamily="34" charset="0"/>
                <a:cs typeface="Calibri" panose="020F0502020204030204" pitchFamily="34" charset="0"/>
              </a:rPr>
              <a:t> lead-</a:t>
            </a:r>
            <a:r>
              <a:rPr lang="fr-FR" sz="2000" dirty="0" err="1">
                <a:latin typeface="Calibri" panose="020F0502020204030204" pitchFamily="34" charset="0"/>
                <a:cs typeface="Calibri" panose="020F0502020204030204" pitchFamily="34" charset="0"/>
              </a:rPr>
              <a:t>acid</a:t>
            </a:r>
            <a:r>
              <a:rPr lang="fr-FR" sz="2000" dirty="0">
                <a:latin typeface="Calibri" panose="020F0502020204030204" pitchFamily="34" charset="0"/>
                <a:cs typeface="Calibri" panose="020F0502020204030204" pitchFamily="34" charset="0"/>
              </a:rPr>
              <a:t> batteries </a:t>
            </a:r>
            <a:r>
              <a:rPr lang="fr-FR" sz="2000" dirty="0" err="1">
                <a:latin typeface="Calibri" panose="020F0502020204030204" pitchFamily="34" charset="0"/>
                <a:cs typeface="Calibri" panose="020F0502020204030204" pitchFamily="34" charset="0"/>
              </a:rPr>
              <a:t>produce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hydrogen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gas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during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charging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which</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necessitates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proper</a:t>
            </a:r>
            <a:r>
              <a:rPr lang="fr-FR" sz="2000" dirty="0">
                <a:latin typeface="Calibri" panose="020F0502020204030204" pitchFamily="34" charset="0"/>
                <a:cs typeface="Calibri" panose="020F0502020204030204" pitchFamily="34" charset="0"/>
              </a:rPr>
              <a:t> ventilation to </a:t>
            </a:r>
            <a:r>
              <a:rPr lang="fr-FR" sz="2000" dirty="0" err="1">
                <a:latin typeface="Calibri" panose="020F0502020204030204" pitchFamily="34" charset="0"/>
                <a:cs typeface="Calibri" panose="020F0502020204030204" pitchFamily="34" charset="0"/>
              </a:rPr>
              <a:t>avoid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dangerous</a:t>
            </a:r>
            <a:r>
              <a:rPr lang="fr-FR" sz="2000" dirty="0">
                <a:latin typeface="Calibri" panose="020F0502020204030204" pitchFamily="34" charset="0"/>
                <a:cs typeface="Calibri" panose="020F0502020204030204" pitchFamily="34" charset="0"/>
              </a:rPr>
              <a:t> situations. </a:t>
            </a:r>
            <a:r>
              <a:rPr lang="fr-FR" sz="2000" dirty="0" err="1">
                <a:latin typeface="Calibri" panose="020F0502020204030204" pitchFamily="34" charset="0"/>
                <a:cs typeface="Calibri" panose="020F0502020204030204" pitchFamily="34" charset="0"/>
              </a:rPr>
              <a:t>Despite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low</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lack</a:t>
            </a:r>
            <a:r>
              <a:rPr lang="fr-FR" sz="2000" dirty="0">
                <a:latin typeface="Calibri" panose="020F0502020204030204" pitchFamily="34" charset="0"/>
                <a:cs typeface="Calibri" panose="020F0502020204030204" pitchFamily="34" charset="0"/>
              </a:rPr>
              <a:t> of maintenance or excessive usage </a:t>
            </a:r>
            <a:r>
              <a:rPr lang="fr-FR" sz="2000" dirty="0" err="1">
                <a:latin typeface="Calibri" panose="020F0502020204030204" pitchFamily="34" charset="0"/>
                <a:cs typeface="Calibri" panose="020F0502020204030204" pitchFamily="34" charset="0"/>
              </a:rPr>
              <a:t>often</a:t>
            </a:r>
            <a:r>
              <a:rPr lang="fr-FR" sz="2000" dirty="0">
                <a:latin typeface="Calibri" panose="020F0502020204030204" pitchFamily="34" charset="0"/>
                <a:cs typeface="Calibri" panose="020F0502020204030204" pitchFamily="34" charset="0"/>
              </a:rPr>
              <a:t> leads to </a:t>
            </a:r>
            <a:r>
              <a:rPr lang="fr-FR" sz="2000" dirty="0" err="1">
                <a:latin typeface="Calibri" panose="020F0502020204030204" pitchFamily="34" charset="0"/>
                <a:cs typeface="Calibri" panose="020F0502020204030204" pitchFamily="34" charset="0"/>
              </a:rPr>
              <a:t>premature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failure</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those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seeking</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cost</a:t>
            </a:r>
            <a:r>
              <a:rPr lang="fr-FR" sz="2000" dirty="0">
                <a:latin typeface="Calibri" panose="020F0502020204030204" pitchFamily="34" charset="0"/>
                <a:cs typeface="Calibri" panose="020F0502020204030204" pitchFamily="34" charset="0"/>
              </a:rPr>
              <a:t>-effective and maintenance-free option, AGM batteries </a:t>
            </a:r>
            <a:r>
              <a:rPr lang="fr-FR" sz="2000" dirty="0" err="1">
                <a:latin typeface="Calibri" panose="020F0502020204030204" pitchFamily="34" charset="0"/>
                <a:cs typeface="Calibri" panose="020F0502020204030204" pitchFamily="34" charset="0"/>
              </a:rPr>
              <a:t>may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be</a:t>
            </a:r>
            <a:r>
              <a:rPr lang="fr-FR" sz="2000" dirty="0">
                <a:latin typeface="Calibri" panose="020F0502020204030204" pitchFamily="34" charset="0"/>
                <a:cs typeface="Calibri" panose="020F0502020204030204" pitchFamily="34" charset="0"/>
              </a:rPr>
              <a:t> a </a:t>
            </a:r>
            <a:r>
              <a:rPr lang="fr-FR" sz="2000" dirty="0" err="1">
                <a:latin typeface="Calibri" panose="020F0502020204030204" pitchFamily="34" charset="0"/>
                <a:cs typeface="Calibri" panose="020F0502020204030204" pitchFamily="34" charset="0"/>
              </a:rPr>
              <a:t>suitable</a:t>
            </a:r>
            <a:r>
              <a:rPr lang="fr-FR" sz="2000" dirty="0">
                <a:latin typeface="Calibri" panose="020F0502020204030204" pitchFamily="34" charset="0"/>
                <a:cs typeface="Calibri" panose="020F0502020204030204" pitchFamily="34" charset="0"/>
              </a:rPr>
              <a:t> alternative.</a:t>
            </a:r>
          </a:p>
        </p:txBody>
      </p:sp>
    </p:spTree>
    <p:extLst>
      <p:ext uri="{BB962C8B-B14F-4D97-AF65-F5344CB8AC3E}">
        <p14:creationId xmlns:p14="http://schemas.microsoft.com/office/powerpoint/2010/main" val="173718621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lstStyle/>
          <a:p>
            <a:r>
              <a:rPr lang="fr-FR" sz="2800" b="1" dirty="0">
                <a:solidFill>
                  <a:schemeClr val="bg1"/>
                </a:solidFill>
                <a:latin typeface="Calibri" panose="020F0502020204030204" pitchFamily="34" charset="0"/>
                <a:cs typeface="Calibri" panose="020F0502020204030204" pitchFamily="34" charset="0"/>
              </a:rPr>
              <a:t>Lead Acid Batteries: AGM batteries</a:t>
            </a:r>
          </a:p>
        </p:txBody>
      </p:sp>
      <p:pic>
        <p:nvPicPr>
          <p:cNvPr id="10" name="Picture 9">
            <a:extLst>
              <a:ext uri="{FF2B5EF4-FFF2-40B4-BE49-F238E27FC236}">
                <a16:creationId xmlns:a16="http://schemas.microsoft.com/office/drawing/2014/main" id="{1939F302-BA92-6DDD-A46F-7012E01CC7BF}"/>
              </a:ext>
            </a:extLst>
          </p:cNvPr>
          <p:cNvPicPr>
            <a:picLocks noChangeAspect="1"/>
          </p:cNvPicPr>
          <p:nvPr/>
        </p:nvPicPr>
        <p:blipFill>
          <a:blip r:embed="rId3"/>
          <a:stretch>
            <a:fillRect/>
          </a:stretch>
        </p:blipFill>
        <p:spPr>
          <a:xfrm>
            <a:off x="201815" y="2400492"/>
            <a:ext cx="1730450" cy="1504083"/>
          </a:xfrm>
          <a:prstGeom prst="rect">
            <a:avLst/>
          </a:prstGeom>
        </p:spPr>
      </p:pic>
      <p:sp>
        <p:nvSpPr>
          <p:cNvPr id="12" name="TextBox 11">
            <a:extLst>
              <a:ext uri="{FF2B5EF4-FFF2-40B4-BE49-F238E27FC236}">
                <a16:creationId xmlns:a16="http://schemas.microsoft.com/office/drawing/2014/main" id="{7BABEB89-BCCE-3B88-DA55-D477B3042A56}"/>
              </a:ext>
            </a:extLst>
          </p:cNvPr>
          <p:cNvSpPr txBox="1"/>
          <p:nvPr/>
        </p:nvSpPr>
        <p:spPr>
          <a:xfrm>
            <a:off x="2373421" y="1548453"/>
            <a:ext cx="9131122" cy="4093428"/>
          </a:xfrm>
          <a:prstGeom prst="rect">
            <a:avLst/>
          </a:prstGeom>
          <a:noFill/>
        </p:spPr>
        <p:txBody>
          <a:bodyPr wrap="square">
            <a:spAutoFit/>
          </a:bodyPr>
          <a:lstStyle/>
          <a:p>
            <a:r>
              <a:rPr lang="fr-FR" sz="2000" dirty="0">
                <a:latin typeface="Calibri" panose="020F0502020204030204" pitchFamily="34" charset="0"/>
                <a:cs typeface="Calibri" panose="020F0502020204030204" pitchFamily="34" charset="0"/>
              </a:rPr>
              <a:t>AGM (</a:t>
            </a:r>
            <a:r>
              <a:rPr lang="fr-FR" sz="2000" dirty="0" err="1">
                <a:latin typeface="Calibri" panose="020F0502020204030204" pitchFamily="34" charset="0"/>
                <a:cs typeface="Calibri" panose="020F0502020204030204" pitchFamily="34" charset="0"/>
              </a:rPr>
              <a:t>Absorbed</a:t>
            </a:r>
            <a:r>
              <a:rPr lang="fr-FR" sz="2000" dirty="0">
                <a:latin typeface="Calibri" panose="020F0502020204030204" pitchFamily="34" charset="0"/>
                <a:cs typeface="Calibri" panose="020F0502020204030204" pitchFamily="34" charset="0"/>
              </a:rPr>
              <a:t> Glass Mat) batteries </a:t>
            </a:r>
            <a:r>
              <a:rPr lang="fr-FR" sz="2000" dirty="0" err="1">
                <a:latin typeface="Calibri" panose="020F0502020204030204" pitchFamily="34" charset="0"/>
                <a:cs typeface="Calibri" panose="020F0502020204030204" pitchFamily="34" charset="0"/>
              </a:rPr>
              <a:t>feature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fiberglass</a:t>
            </a:r>
            <a:r>
              <a:rPr lang="fr-FR" sz="2000" dirty="0">
                <a:latin typeface="Calibri" panose="020F0502020204030204" pitchFamily="34" charset="0"/>
                <a:cs typeface="Calibri" panose="020F0502020204030204" pitchFamily="34" charset="0"/>
              </a:rPr>
              <a:t> mats </a:t>
            </a:r>
            <a:r>
              <a:rPr lang="fr-FR" sz="2000" dirty="0" err="1">
                <a:latin typeface="Calibri" panose="020F0502020204030204" pitchFamily="34" charset="0"/>
                <a:cs typeface="Calibri" panose="020F0502020204030204" pitchFamily="34" charset="0"/>
              </a:rPr>
              <a:t>between</a:t>
            </a:r>
            <a:r>
              <a:rPr lang="fr-FR" sz="2000" dirty="0">
                <a:latin typeface="Calibri" panose="020F0502020204030204" pitchFamily="34" charset="0"/>
                <a:cs typeface="Calibri" panose="020F0502020204030204" pitchFamily="34" charset="0"/>
              </a:rPr>
              <a:t> the plates </a:t>
            </a:r>
            <a:r>
              <a:rPr lang="fr-FR" sz="2000" dirty="0" err="1">
                <a:latin typeface="Calibri" panose="020F0502020204030204" pitchFamily="34" charset="0"/>
                <a:cs typeface="Calibri" panose="020F0502020204030204" pitchFamily="34" charset="0"/>
              </a:rPr>
              <a:t>that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absorb</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electrolyte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making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completely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sealed</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virtually</a:t>
            </a:r>
            <a:r>
              <a:rPr lang="fr-FR" sz="2000" dirty="0">
                <a:latin typeface="Calibri" panose="020F0502020204030204" pitchFamily="34" charset="0"/>
                <a:cs typeface="Calibri" panose="020F0502020204030204" pitchFamily="34" charset="0"/>
              </a:rPr>
              <a:t> maintenance-free.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life </a:t>
            </a:r>
            <a:r>
              <a:rPr lang="fr-FR" sz="2000" dirty="0" err="1">
                <a:latin typeface="Calibri" panose="020F0502020204030204" pitchFamily="34" charset="0"/>
                <a:cs typeface="Calibri" panose="020F0502020204030204" pitchFamily="34" charset="0"/>
              </a:rPr>
              <a:t>expectancy</a:t>
            </a:r>
            <a:r>
              <a:rPr lang="fr-FR" sz="2000" dirty="0">
                <a:latin typeface="Calibri" panose="020F0502020204030204" pitchFamily="34" charset="0"/>
                <a:cs typeface="Calibri" panose="020F0502020204030204" pitchFamily="34" charset="0"/>
              </a:rPr>
              <a:t>, charge cycles, and size/</a:t>
            </a:r>
            <a:r>
              <a:rPr lang="fr-FR" sz="2000" dirty="0" err="1">
                <a:latin typeface="Calibri" panose="020F0502020204030204" pitchFamily="34" charset="0"/>
                <a:cs typeface="Calibri" panose="020F0502020204030204" pitchFamily="34" charset="0"/>
              </a:rPr>
              <a:t>weight</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similar</a:t>
            </a:r>
            <a:r>
              <a:rPr lang="fr-FR" sz="2000" dirty="0">
                <a:latin typeface="Calibri" panose="020F0502020204030204" pitchFamily="34" charset="0"/>
                <a:cs typeface="Calibri" panose="020F0502020204030204" pitchFamily="34" charset="0"/>
              </a:rPr>
              <a:t> to </a:t>
            </a:r>
            <a:r>
              <a:rPr lang="fr-FR" sz="2000" dirty="0" err="1">
                <a:latin typeface="Calibri" panose="020F0502020204030204" pitchFamily="34" charset="0"/>
                <a:cs typeface="Calibri" panose="020F0502020204030204" pitchFamily="34" charset="0"/>
              </a:rPr>
              <a:t>those</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flooded</a:t>
            </a:r>
            <a:r>
              <a:rPr lang="fr-FR" sz="2000" dirty="0">
                <a:latin typeface="Calibri" panose="020F0502020204030204" pitchFamily="34" charset="0"/>
                <a:cs typeface="Calibri" panose="020F0502020204030204" pitchFamily="34" charset="0"/>
              </a:rPr>
              <a:t> lead-</a:t>
            </a:r>
            <a:r>
              <a:rPr lang="fr-FR" sz="2000" dirty="0" err="1">
                <a:latin typeface="Calibri" panose="020F0502020204030204" pitchFamily="34" charset="0"/>
                <a:cs typeface="Calibri" panose="020F0502020204030204" pitchFamily="34" charset="0"/>
              </a:rPr>
              <a:t>acid</a:t>
            </a:r>
            <a:r>
              <a:rPr lang="fr-FR" sz="2000" dirty="0">
                <a:latin typeface="Calibri" panose="020F0502020204030204" pitchFamily="34" charset="0"/>
                <a:cs typeface="Calibri" panose="020F0502020204030204" pitchFamily="34" charset="0"/>
              </a:rPr>
              <a:t> batteries. </a:t>
            </a:r>
          </a:p>
          <a:p>
            <a:endParaRPr lang="fr-FR" sz="2000" dirty="0">
              <a:latin typeface="Calibri" panose="020F0502020204030204" pitchFamily="34" charset="0"/>
              <a:cs typeface="Calibri" panose="020F0502020204030204" pitchFamily="34" charset="0"/>
            </a:endParaRPr>
          </a:p>
          <a:p>
            <a:r>
              <a:rPr lang="fr-FR" sz="2000" dirty="0" err="1">
                <a:latin typeface="Calibri" panose="020F0502020204030204" pitchFamily="34" charset="0"/>
                <a:cs typeface="Calibri" panose="020F0502020204030204" pitchFamily="34" charset="0"/>
              </a:rPr>
              <a:t>While</a:t>
            </a:r>
            <a:r>
              <a:rPr lang="fr-FR" sz="2000" dirty="0">
                <a:latin typeface="Calibri" panose="020F0502020204030204" pitchFamily="34" charset="0"/>
                <a:cs typeface="Calibri" panose="020F0502020204030204" pitchFamily="34" charset="0"/>
              </a:rPr>
              <a:t> AGM batteries are more </a:t>
            </a:r>
            <a:r>
              <a:rPr lang="fr-FR" sz="2000" dirty="0" err="1">
                <a:latin typeface="Calibri" panose="020F0502020204030204" pitchFamily="34" charset="0"/>
                <a:cs typeface="Calibri" panose="020F0502020204030204" pitchFamily="34" charset="0"/>
              </a:rPr>
              <a:t>expensive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than</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flooded</a:t>
            </a:r>
            <a:r>
              <a:rPr lang="fr-FR" sz="2000" dirty="0">
                <a:latin typeface="Calibri" panose="020F0502020204030204" pitchFamily="34" charset="0"/>
                <a:cs typeface="Calibri" panose="020F0502020204030204" pitchFamily="34" charset="0"/>
              </a:rPr>
              <a:t> batteries due to the </a:t>
            </a:r>
            <a:r>
              <a:rPr lang="fr-FR" sz="2000" dirty="0" err="1">
                <a:latin typeface="Calibri" panose="020F0502020204030204" pitchFamily="34" charset="0"/>
                <a:cs typeface="Calibri" panose="020F0502020204030204" pitchFamily="34" charset="0"/>
              </a:rPr>
              <a:t>lack</a:t>
            </a:r>
            <a:r>
              <a:rPr lang="fr-FR" sz="2000" dirty="0">
                <a:latin typeface="Calibri" panose="020F0502020204030204" pitchFamily="34" charset="0"/>
                <a:cs typeface="Calibri" panose="020F0502020204030204" pitchFamily="34" charset="0"/>
              </a:rPr>
              <a:t> of </a:t>
            </a:r>
            <a:r>
              <a:rPr lang="fr-FR" sz="2000" dirty="0" err="1">
                <a:latin typeface="Calibri" panose="020F0502020204030204" pitchFamily="34" charset="0"/>
                <a:cs typeface="Calibri" panose="020F0502020204030204" pitchFamily="34" charset="0"/>
              </a:rPr>
              <a:t>required</a:t>
            </a:r>
            <a:r>
              <a:rPr lang="fr-FR" sz="2000" dirty="0">
                <a:latin typeface="Calibri" panose="020F0502020204030204" pitchFamily="34" charset="0"/>
                <a:cs typeface="Calibri" panose="020F0502020204030204" pitchFamily="34" charset="0"/>
              </a:rPr>
              <a:t> maintenance, </a:t>
            </a:r>
            <a:r>
              <a:rPr lang="fr-FR" sz="2000" dirty="0" err="1">
                <a:latin typeface="Calibri" panose="020F0502020204030204" pitchFamily="34" charset="0"/>
                <a:cs typeface="Calibri" panose="020F0502020204030204" pitchFamily="34" charset="0"/>
              </a:rPr>
              <a:t>they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eliminate</a:t>
            </a:r>
            <a:r>
              <a:rPr lang="fr-FR" sz="2000" dirty="0">
                <a:latin typeface="Calibri" panose="020F0502020204030204" pitchFamily="34" charset="0"/>
                <a:cs typeface="Calibri" panose="020F0502020204030204" pitchFamily="34" charset="0"/>
              </a:rPr>
              <a:t> the </a:t>
            </a:r>
            <a:r>
              <a:rPr lang="fr-FR" sz="2000" dirty="0" err="1">
                <a:latin typeface="Calibri" panose="020F0502020204030204" pitchFamily="34" charset="0"/>
                <a:cs typeface="Calibri" panose="020F0502020204030204" pitchFamily="34" charset="0"/>
              </a:rPr>
              <a:t>risk</a:t>
            </a:r>
            <a:r>
              <a:rPr lang="fr-FR" sz="2000" dirty="0">
                <a:latin typeface="Calibri" panose="020F0502020204030204" pitchFamily="34" charset="0"/>
                <a:cs typeface="Calibri" panose="020F0502020204030204" pitchFamily="34" charset="0"/>
              </a:rPr>
              <a:t> of damage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poor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upkeep</a:t>
            </a:r>
            <a:r>
              <a:rPr lang="fr-FR" sz="2000" dirty="0">
                <a:latin typeface="Calibri" panose="020F0502020204030204" pitchFamily="34" charset="0"/>
                <a:cs typeface="Calibri" panose="020F0502020204030204" pitchFamily="34" charset="0"/>
              </a:rPr>
              <a:t>. </a:t>
            </a:r>
          </a:p>
          <a:p>
            <a:endParaRPr lang="fr-FR" sz="2000" dirty="0">
              <a:latin typeface="Calibri" panose="020F0502020204030204" pitchFamily="34" charset="0"/>
              <a:cs typeface="Calibri" panose="020F0502020204030204" pitchFamily="34" charset="0"/>
            </a:endParaRPr>
          </a:p>
          <a:p>
            <a:r>
              <a:rPr lang="fr-FR" sz="2000" dirty="0" err="1">
                <a:latin typeface="Calibri" panose="020F0502020204030204" pitchFamily="34" charset="0"/>
                <a:cs typeface="Calibri" panose="020F0502020204030204" pitchFamily="34" charset="0"/>
              </a:rPr>
              <a:t>However</a:t>
            </a:r>
            <a:r>
              <a:rPr lang="fr-FR" sz="2000" dirty="0">
                <a:latin typeface="Calibri" panose="020F0502020204030204" pitchFamily="34" charset="0"/>
                <a:cs typeface="Calibri" panose="020F0502020204030204" pitchFamily="34" charset="0"/>
              </a:rPr>
              <a:t>, if an AGM </a:t>
            </a:r>
            <a:r>
              <a:rPr lang="fr-FR" sz="2000" dirty="0" err="1">
                <a:latin typeface="Calibri" panose="020F0502020204030204" pitchFamily="34" charset="0"/>
                <a:cs typeface="Calibri" panose="020F0502020204030204" pitchFamily="34" charset="0"/>
              </a:rPr>
              <a:t>battery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damaged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through</a:t>
            </a:r>
            <a:r>
              <a:rPr lang="fr-FR" sz="2000" dirty="0">
                <a:latin typeface="Calibri" panose="020F0502020204030204" pitchFamily="34" charset="0"/>
                <a:cs typeface="Calibri" panose="020F0502020204030204" pitchFamily="34" charset="0"/>
              </a:rPr>
              <a:t> abuse, </a:t>
            </a:r>
            <a:r>
              <a:rPr lang="fr-FR" sz="2000" dirty="0" err="1">
                <a:latin typeface="Calibri" panose="020F0502020204030204" pitchFamily="34" charset="0"/>
                <a:cs typeface="Calibri" panose="020F0502020204030204" pitchFamily="34" charset="0"/>
              </a:rPr>
              <a:t>it</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difficult</a:t>
            </a:r>
            <a:r>
              <a:rPr lang="fr-FR" sz="2000" dirty="0">
                <a:latin typeface="Calibri" panose="020F0502020204030204" pitchFamily="34" charset="0"/>
                <a:cs typeface="Calibri" panose="020F0502020204030204" pitchFamily="34" charset="0"/>
              </a:rPr>
              <a:t> to revive. </a:t>
            </a:r>
            <a:r>
              <a:rPr lang="fr-FR" sz="2000" dirty="0" err="1">
                <a:latin typeface="Calibri" panose="020F0502020204030204" pitchFamily="34" charset="0"/>
                <a:cs typeface="Calibri" panose="020F0502020204030204" pitchFamily="34" charset="0"/>
              </a:rPr>
              <a:t>Although</a:t>
            </a:r>
            <a:r>
              <a:rPr lang="fr-FR" sz="2000" dirty="0">
                <a:latin typeface="Calibri" panose="020F0502020204030204" pitchFamily="34" charset="0"/>
                <a:cs typeface="Calibri" panose="020F0502020204030204" pitchFamily="34" charset="0"/>
              </a:rPr>
              <a:t> AGM and </a:t>
            </a:r>
            <a:r>
              <a:rPr lang="fr-FR" sz="2000" dirty="0" err="1">
                <a:latin typeface="Calibri" panose="020F0502020204030204" pitchFamily="34" charset="0"/>
                <a:cs typeface="Calibri" panose="020F0502020204030204" pitchFamily="34" charset="0"/>
              </a:rPr>
              <a:t>flooded</a:t>
            </a:r>
            <a:r>
              <a:rPr lang="fr-FR" sz="2000" dirty="0">
                <a:latin typeface="Calibri" panose="020F0502020204030204" pitchFamily="34" charset="0"/>
                <a:cs typeface="Calibri" panose="020F0502020204030204" pitchFamily="34" charset="0"/>
              </a:rPr>
              <a:t> batteries are </a:t>
            </a:r>
            <a:r>
              <a:rPr lang="fr-FR" sz="2000" dirty="0" err="1">
                <a:latin typeface="Calibri" panose="020F0502020204030204" pitchFamily="34" charset="0"/>
                <a:cs typeface="Calibri" panose="020F0502020204030204" pitchFamily="34" charset="0"/>
              </a:rPr>
              <a:t>initially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cheaper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than</a:t>
            </a:r>
            <a:r>
              <a:rPr lang="fr-FR" sz="2000" dirty="0">
                <a:latin typeface="Calibri" panose="020F0502020204030204" pitchFamily="34" charset="0"/>
                <a:cs typeface="Calibri" panose="020F0502020204030204" pitchFamily="34" charset="0"/>
              </a:rPr>
              <a:t> lithium batteries,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lifespans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significantly</a:t>
            </a:r>
            <a:r>
              <a:rPr lang="fr-FR" sz="2000" dirty="0">
                <a:latin typeface="Calibri" panose="020F0502020204030204" pitchFamily="34" charset="0"/>
                <a:cs typeface="Calibri" panose="020F0502020204030204" pitchFamily="34" charset="0"/>
              </a:rPr>
              <a:t> shorter.</a:t>
            </a:r>
          </a:p>
          <a:p>
            <a:endParaRPr lang="fr-FR" sz="2000" dirty="0">
              <a:latin typeface="Calibri" panose="020F0502020204030204" pitchFamily="34" charset="0"/>
              <a:cs typeface="Calibri" panose="020F0502020204030204" pitchFamily="34" charset="0"/>
            </a:endParaRPr>
          </a:p>
          <a:p>
            <a:endParaRPr lang="fr-FR"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9350824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bg1"/>
                </a:solidFill>
                <a:latin typeface="Calibri" panose="020F0502020204030204" pitchFamily="34" charset="0"/>
                <a:cs typeface="Calibri" panose="020F0502020204030204" pitchFamily="34" charset="0"/>
              </a:rPr>
              <a:t>Lithium Batteries</a:t>
            </a:r>
          </a:p>
        </p:txBody>
      </p:sp>
      <p:sp>
        <p:nvSpPr>
          <p:cNvPr id="7" name="TextBox 6">
            <a:extLst>
              <a:ext uri="{FF2B5EF4-FFF2-40B4-BE49-F238E27FC236}">
                <a16:creationId xmlns:a16="http://schemas.microsoft.com/office/drawing/2014/main" id="{D75F85D3-C0C8-632E-E5C6-72979FC3CC0B}"/>
              </a:ext>
            </a:extLst>
          </p:cNvPr>
          <p:cNvSpPr txBox="1"/>
          <p:nvPr/>
        </p:nvSpPr>
        <p:spPr>
          <a:xfrm>
            <a:off x="227803" y="1448310"/>
            <a:ext cx="8390020" cy="4661276"/>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Lithium Iron Phosphate (LiFePO4) batteries, commonly used in the solar power industry, offer several advantages over flooded lead-acid and AGM batteries. They are safer, do not off-gas, and require no ventilation or maintenance. Unlike lead-acid batteries, they do not need to be fully charged and are designed for a significant number of charging cycles, making them ideal for off-grid solar applications. LiFePO4 batteries feature a built-in Battery Management System (BMS) that monitors and protects the battery from over-discharging and extreme temperatures. They can be expanded without affecting the lifespan of the existing battery bank, unlike lead-acid batteries, which fail prematurely when expanded.</a:t>
            </a:r>
          </a:p>
        </p:txBody>
      </p:sp>
      <p:pic>
        <p:nvPicPr>
          <p:cNvPr id="5122" name="Picture 2">
            <a:extLst>
              <a:ext uri="{FF2B5EF4-FFF2-40B4-BE49-F238E27FC236}">
                <a16:creationId xmlns:a16="http://schemas.microsoft.com/office/drawing/2014/main" id="{11C12D42-5073-E333-BD66-DBF33D5C63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59506" y="2058358"/>
            <a:ext cx="2503309" cy="2741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9760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a:xfrm>
            <a:off x="889959" y="468491"/>
            <a:ext cx="9672961" cy="514411"/>
          </a:xfrm>
        </p:spPr>
        <p:txBody>
          <a:bodyPr>
            <a:normAutofit fontScale="90000"/>
          </a:bodyPr>
          <a:lstStyle/>
          <a:p>
            <a:pPr>
              <a:lnSpc>
                <a:spcPct val="150000"/>
              </a:lnSpc>
            </a:pPr>
            <a:r>
              <a:rPr lang="en-US" sz="2800" b="1" dirty="0">
                <a:solidFill>
                  <a:schemeClr val="bg1"/>
                </a:solidFill>
                <a:latin typeface="Calibri" panose="020F0502020204030204" pitchFamily="34" charset="0"/>
                <a:cs typeface="Calibri" panose="020F0502020204030204" pitchFamily="34" charset="0"/>
              </a:rPr>
              <a:t>Lithium Batteries</a:t>
            </a:r>
          </a:p>
        </p:txBody>
      </p:sp>
      <p:sp>
        <p:nvSpPr>
          <p:cNvPr id="7" name="TextBox 6">
            <a:extLst>
              <a:ext uri="{FF2B5EF4-FFF2-40B4-BE49-F238E27FC236}">
                <a16:creationId xmlns:a16="http://schemas.microsoft.com/office/drawing/2014/main" id="{D75F85D3-C0C8-632E-E5C6-72979FC3CC0B}"/>
              </a:ext>
            </a:extLst>
          </p:cNvPr>
          <p:cNvSpPr txBox="1"/>
          <p:nvPr/>
        </p:nvSpPr>
        <p:spPr>
          <a:xfrm>
            <a:off x="291536" y="2021691"/>
            <a:ext cx="8390020" cy="2814617"/>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Available in 12v, 24v, and 48v variations, lithium batteries can be easily paralleled with conventional system voltages. They offer superior depth of discharge, a higher number of charge cycles, faster charging, and continuous power delivery without damage. Additionally, lithium batteries are lighter, more compact, and come with warranties of around 10 years, far exceeding those of lead-acid batteries.</a:t>
            </a:r>
          </a:p>
        </p:txBody>
      </p:sp>
      <p:pic>
        <p:nvPicPr>
          <p:cNvPr id="5122" name="Picture 2">
            <a:extLst>
              <a:ext uri="{FF2B5EF4-FFF2-40B4-BE49-F238E27FC236}">
                <a16:creationId xmlns:a16="http://schemas.microsoft.com/office/drawing/2014/main" id="{11C12D42-5073-E333-BD66-DBF33D5C63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17823" y="3133814"/>
            <a:ext cx="2503309" cy="27412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89181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Inverter</a:t>
            </a:r>
            <a:endParaRPr lang="en-US" dirty="0">
              <a:solidFill>
                <a:schemeClr val="bg1"/>
              </a:solidFill>
            </a:endParaRPr>
          </a:p>
        </p:txBody>
      </p:sp>
      <p:sp>
        <p:nvSpPr>
          <p:cNvPr id="2" name="Slide Number Placeholder 1">
            <a:extLst>
              <a:ext uri="{FF2B5EF4-FFF2-40B4-BE49-F238E27FC236}">
                <a16:creationId xmlns:a16="http://schemas.microsoft.com/office/drawing/2014/main" id="{B129ECE9-7B80-C141-3CC0-2FDAAE101136}"/>
              </a:ext>
            </a:extLst>
          </p:cNvPr>
          <p:cNvSpPr>
            <a:spLocks noGrp="1"/>
          </p:cNvSpPr>
          <p:nvPr>
            <p:ph type="sldNum" idx="12"/>
          </p:nvPr>
        </p:nvSpPr>
        <p:spPr>
          <a:xfrm>
            <a:off x="11482079" y="6226507"/>
            <a:ext cx="709921" cy="336854"/>
          </a:xfrm>
        </p:spPr>
        <p:txBody>
          <a:bodyPr/>
          <a:lstStyle/>
          <a:p>
            <a:pPr marL="0" lvl="0" indent="0" algn="ctr" rtl="0">
              <a:spcBef>
                <a:spcPts val="0"/>
              </a:spcBef>
              <a:spcAft>
                <a:spcPts val="0"/>
              </a:spcAft>
              <a:buNone/>
            </a:pPr>
            <a:fld id="{00000000-1234-1234-1234-123412341234}" type="slidenum">
              <a:rPr lang="it-IT" sz="2000" smtClean="0"/>
              <a:pPr marL="0" lvl="0" indent="0" algn="ctr" rtl="0">
                <a:spcBef>
                  <a:spcPts val="0"/>
                </a:spcBef>
                <a:spcAft>
                  <a:spcPts val="0"/>
                </a:spcAft>
                <a:buNone/>
              </a:pPr>
              <a:t>15</a:t>
            </a:fld>
            <a:endParaRPr lang="it-IT" sz="2000" dirty="0"/>
          </a:p>
        </p:txBody>
      </p:sp>
      <p:sp>
        <p:nvSpPr>
          <p:cNvPr id="4" name="TextBox 3">
            <a:extLst>
              <a:ext uri="{FF2B5EF4-FFF2-40B4-BE49-F238E27FC236}">
                <a16:creationId xmlns:a16="http://schemas.microsoft.com/office/drawing/2014/main" id="{C600DF22-D7CC-BB73-DF4A-0EA686E1412A}"/>
              </a:ext>
            </a:extLst>
          </p:cNvPr>
          <p:cNvSpPr txBox="1"/>
          <p:nvPr/>
        </p:nvSpPr>
        <p:spPr>
          <a:xfrm>
            <a:off x="387213" y="1203188"/>
            <a:ext cx="8334605" cy="5122941"/>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The next component in an off-grid solar system design would be an inverter.</a:t>
            </a:r>
          </a:p>
          <a:p>
            <a:pPr>
              <a:lnSpc>
                <a:spcPct val="150000"/>
              </a:lnSpc>
            </a:pPr>
            <a:r>
              <a:rPr lang="en-US" sz="2000" dirty="0">
                <a:latin typeface="Calibri" panose="020F0502020204030204" pitchFamily="34" charset="0"/>
                <a:cs typeface="Calibri" panose="020F0502020204030204" pitchFamily="34" charset="0"/>
              </a:rPr>
              <a:t>In off-grid solar systems, the inverter is a crucial component, typically a battery-based inverter, responsible for converting DC power stored in the battery bank into usable AC power for household appliances. Inverters come in various sizes to accommodate different load requirements, ranging from smaller to larger loads.</a:t>
            </a:r>
          </a:p>
          <a:p>
            <a:pPr>
              <a:lnSpc>
                <a:spcPct val="150000"/>
              </a:lnSpc>
            </a:pPr>
            <a:r>
              <a:rPr lang="en-US" sz="2000" dirty="0">
                <a:latin typeface="Calibri" panose="020F0502020204030204" pitchFamily="34" charset="0"/>
                <a:cs typeface="Calibri" panose="020F0502020204030204" pitchFamily="34" charset="0"/>
              </a:rPr>
              <a:t>It's essential to size the inverter according to the total sum of all loads in the off-grid system to ensure it can handle simultaneous usage. Matching the inverter's voltage to that of the battery bank is critical; for example, a 12-volt inverter should be used with a 12-volt battery bank. Unlike charge controllers, an inverter's voltage is fixed and must align with the system's battery voltage</a:t>
            </a:r>
          </a:p>
        </p:txBody>
      </p:sp>
      <p:pic>
        <p:nvPicPr>
          <p:cNvPr id="7" name="Picture 6">
            <a:extLst>
              <a:ext uri="{FF2B5EF4-FFF2-40B4-BE49-F238E27FC236}">
                <a16:creationId xmlns:a16="http://schemas.microsoft.com/office/drawing/2014/main" id="{457C89AF-DF81-EC31-57A3-B145B092B88A}"/>
              </a:ext>
            </a:extLst>
          </p:cNvPr>
          <p:cNvPicPr>
            <a:picLocks noChangeAspect="1"/>
          </p:cNvPicPr>
          <p:nvPr/>
        </p:nvPicPr>
        <p:blipFill>
          <a:blip r:embed="rId3"/>
          <a:stretch>
            <a:fillRect/>
          </a:stretch>
        </p:blipFill>
        <p:spPr>
          <a:xfrm>
            <a:off x="8721818" y="1814448"/>
            <a:ext cx="2857647" cy="3422826"/>
          </a:xfrm>
          <a:prstGeom prst="rect">
            <a:avLst/>
          </a:prstGeom>
        </p:spPr>
      </p:pic>
    </p:spTree>
    <p:extLst>
      <p:ext uri="{BB962C8B-B14F-4D97-AF65-F5344CB8AC3E}">
        <p14:creationId xmlns:p14="http://schemas.microsoft.com/office/powerpoint/2010/main" val="15215458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a:bodyPr>
          <a:lstStyle/>
          <a:p>
            <a:r>
              <a:rPr lang="en-US" sz="2800" b="1" dirty="0">
                <a:solidFill>
                  <a:schemeClr val="bg1"/>
                </a:solidFill>
                <a:latin typeface="Calibri" panose="020F0502020204030204" pitchFamily="34" charset="0"/>
                <a:cs typeface="Calibri" panose="020F0502020204030204" pitchFamily="34" charset="0"/>
              </a:rPr>
              <a:t>Inverter</a:t>
            </a:r>
            <a:endParaRPr lang="en-US" dirty="0">
              <a:solidFill>
                <a:schemeClr val="bg1"/>
              </a:solidFill>
            </a:endParaRPr>
          </a:p>
        </p:txBody>
      </p:sp>
      <p:sp>
        <p:nvSpPr>
          <p:cNvPr id="4" name="TextBox 3">
            <a:extLst>
              <a:ext uri="{FF2B5EF4-FFF2-40B4-BE49-F238E27FC236}">
                <a16:creationId xmlns:a16="http://schemas.microsoft.com/office/drawing/2014/main" id="{C600DF22-D7CC-BB73-DF4A-0EA686E1412A}"/>
              </a:ext>
            </a:extLst>
          </p:cNvPr>
          <p:cNvSpPr txBox="1"/>
          <p:nvPr/>
        </p:nvSpPr>
        <p:spPr>
          <a:xfrm>
            <a:off x="291534" y="1415620"/>
            <a:ext cx="10612255" cy="2814617"/>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Choosing an inverter charger, which combines the functions of an inverter and a charger, is common in off-grid systems. An inverter charger not only provides AC power output but also accepts AC input to charge the battery bank, enabling the use of external power sources like generators. This feature ensures system redundancy, crucial during periods of low solar output when additional charging may be necessary.</a:t>
            </a:r>
          </a:p>
          <a:p>
            <a:pPr>
              <a:lnSpc>
                <a:spcPct val="150000"/>
              </a:lnSpc>
            </a:pPr>
            <a:endParaRPr lang="en-US" sz="2000" dirty="0">
              <a:latin typeface="Calibri" panose="020F0502020204030204" pitchFamily="34" charset="0"/>
              <a:cs typeface="Calibri" panose="020F0502020204030204" pitchFamily="34" charset="0"/>
            </a:endParaRPr>
          </a:p>
        </p:txBody>
      </p:sp>
      <p:sp>
        <p:nvSpPr>
          <p:cNvPr id="6" name="TextBox 5">
            <a:extLst>
              <a:ext uri="{FF2B5EF4-FFF2-40B4-BE49-F238E27FC236}">
                <a16:creationId xmlns:a16="http://schemas.microsoft.com/office/drawing/2014/main" id="{AC4D1BAA-9961-7E5B-D476-FBA2EE41615E}"/>
              </a:ext>
            </a:extLst>
          </p:cNvPr>
          <p:cNvSpPr txBox="1"/>
          <p:nvPr/>
        </p:nvSpPr>
        <p:spPr>
          <a:xfrm>
            <a:off x="481317" y="4005439"/>
            <a:ext cx="8659960" cy="1891287"/>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Selecting the right inverter is a pivotal decision during system design, especially when future expansion is anticipated. Understanding load calculations and matching voltage requirements are fundamental steps in ensuring an efficient and reliable off-grid solar system.</a:t>
            </a:r>
          </a:p>
        </p:txBody>
      </p:sp>
    </p:spTree>
    <p:extLst>
      <p:ext uri="{BB962C8B-B14F-4D97-AF65-F5344CB8AC3E}">
        <p14:creationId xmlns:p14="http://schemas.microsoft.com/office/powerpoint/2010/main" val="3803257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1CC31-843E-A83C-661D-88AFCF68983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C040C081-2AC2-AA1A-CDE7-8E2FF5E8A352}"/>
              </a:ext>
            </a:extLst>
          </p:cNvPr>
          <p:cNvSpPr>
            <a:spLocks noGrp="1"/>
          </p:cNvSpPr>
          <p:nvPr>
            <p:ph type="title"/>
          </p:nvPr>
        </p:nvSpPr>
        <p:spPr/>
        <p:txBody>
          <a:bodyPr>
            <a:normAutofit fontScale="90000"/>
          </a:bodyPr>
          <a:lstStyle/>
          <a:p>
            <a:pPr>
              <a:lnSpc>
                <a:spcPct val="150000"/>
              </a:lnSpc>
            </a:pPr>
            <a:r>
              <a:rPr lang="en-US" sz="2800" b="1" dirty="0">
                <a:solidFill>
                  <a:schemeClr val="bg1"/>
                </a:solidFill>
                <a:latin typeface="Calibri" panose="020F0502020204030204" pitchFamily="34" charset="0"/>
                <a:cs typeface="Calibri" panose="020F0502020204030204" pitchFamily="34" charset="0"/>
              </a:rPr>
              <a:t>Hybrid Inverter System</a:t>
            </a:r>
          </a:p>
        </p:txBody>
      </p:sp>
      <p:sp>
        <p:nvSpPr>
          <p:cNvPr id="6" name="TextBox 5">
            <a:extLst>
              <a:ext uri="{FF2B5EF4-FFF2-40B4-BE49-F238E27FC236}">
                <a16:creationId xmlns:a16="http://schemas.microsoft.com/office/drawing/2014/main" id="{78293546-32CD-194B-CAD2-A6BDAE074347}"/>
              </a:ext>
            </a:extLst>
          </p:cNvPr>
          <p:cNvSpPr txBox="1"/>
          <p:nvPr/>
        </p:nvSpPr>
        <p:spPr>
          <a:xfrm>
            <a:off x="349433" y="1229134"/>
            <a:ext cx="8880968" cy="4661276"/>
          </a:xfrm>
          <a:prstGeom prst="rect">
            <a:avLst/>
          </a:prstGeom>
          <a:noFill/>
        </p:spPr>
        <p:txBody>
          <a:bodyPr wrap="square" rtlCol="0">
            <a:spAutoFit/>
          </a:bodyPr>
          <a:lstStyle/>
          <a:p>
            <a:pPr>
              <a:lnSpc>
                <a:spcPct val="150000"/>
              </a:lnSpc>
            </a:pPr>
            <a:r>
              <a:rPr lang="en-US" sz="2000" dirty="0">
                <a:latin typeface="Calibri" panose="020F0502020204030204" pitchFamily="34" charset="0"/>
                <a:cs typeface="Calibri" panose="020F0502020204030204" pitchFamily="34" charset="0"/>
              </a:rPr>
              <a:t>Hybrid inverters are comprehensive units that combine inputs for solar, grid, loads, generator, and battery into a single device. </a:t>
            </a:r>
          </a:p>
          <a:p>
            <a:pPr>
              <a:lnSpc>
                <a:spcPct val="150000"/>
              </a:lnSpc>
            </a:pPr>
            <a:r>
              <a:rPr lang="en-US" sz="2000" dirty="0">
                <a:latin typeface="Calibri" panose="020F0502020204030204" pitchFamily="34" charset="0"/>
                <a:cs typeface="Calibri" panose="020F0502020204030204" pitchFamily="34" charset="0"/>
              </a:rPr>
              <a:t>These all-in-one systems integrate the functionalities of MPPT charge controllers and inverter/chargers, offering a versatile and customizable solution known as an Energy Storage System (ESS) or hybrid inverter.</a:t>
            </a:r>
          </a:p>
          <a:p>
            <a:pPr>
              <a:lnSpc>
                <a:spcPct val="150000"/>
              </a:lnSpc>
            </a:pPr>
            <a:r>
              <a:rPr lang="fr-FR" sz="2000" dirty="0" err="1">
                <a:latin typeface="Calibri" panose="020F0502020204030204" pitchFamily="34" charset="0"/>
                <a:cs typeface="Calibri" panose="020F0502020204030204" pitchFamily="34" charset="0"/>
              </a:rPr>
              <a:t>Hybrid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inverters</a:t>
            </a:r>
            <a:r>
              <a:rPr lang="fr-FR" sz="2000" dirty="0">
                <a:latin typeface="Calibri" panose="020F0502020204030204" pitchFamily="34" charset="0"/>
                <a:cs typeface="Calibri" panose="020F0502020204030204" pitchFamily="34" charset="0"/>
              </a:rPr>
              <a:t> are </a:t>
            </a:r>
            <a:r>
              <a:rPr lang="fr-FR" sz="2000" dirty="0" err="1">
                <a:latin typeface="Calibri" panose="020F0502020204030204" pitchFamily="34" charset="0"/>
                <a:cs typeface="Calibri" panose="020F0502020204030204" pitchFamily="34" charset="0"/>
              </a:rPr>
              <a:t>popular</a:t>
            </a:r>
            <a:r>
              <a:rPr lang="fr-FR" sz="2000" dirty="0">
                <a:latin typeface="Calibri" panose="020F0502020204030204" pitchFamily="34" charset="0"/>
                <a:cs typeface="Calibri" panose="020F0502020204030204" pitchFamily="34" charset="0"/>
              </a:rPr>
              <a:t> for </a:t>
            </a:r>
            <a:r>
              <a:rPr lang="fr-FR" sz="2000" dirty="0" err="1">
                <a:latin typeface="Calibri" panose="020F0502020204030204" pitchFamily="34" charset="0"/>
                <a:cs typeface="Calibri" panose="020F0502020204030204" pitchFamily="34" charset="0"/>
              </a:rPr>
              <a:t>their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simplicity</a:t>
            </a:r>
            <a:r>
              <a:rPr lang="fr-FR" sz="2000" dirty="0">
                <a:latin typeface="Calibri" panose="020F0502020204030204" pitchFamily="34" charset="0"/>
                <a:cs typeface="Calibri" panose="020F0502020204030204" pitchFamily="34" charset="0"/>
              </a:rPr>
              <a:t> and </a:t>
            </a:r>
            <a:r>
              <a:rPr lang="fr-FR" sz="2000" dirty="0" err="1">
                <a:latin typeface="Calibri" panose="020F0502020204030204" pitchFamily="34" charset="0"/>
                <a:cs typeface="Calibri" panose="020F0502020204030204" pitchFamily="34" charset="0"/>
              </a:rPr>
              <a:t>ease</a:t>
            </a:r>
            <a:r>
              <a:rPr lang="fr-FR" sz="2000" dirty="0">
                <a:latin typeface="Calibri" panose="020F0502020204030204" pitchFamily="34" charset="0"/>
                <a:cs typeface="Calibri" panose="020F0502020204030204" pitchFamily="34" charset="0"/>
              </a:rPr>
              <a:t> of installation, </a:t>
            </a:r>
            <a:r>
              <a:rPr lang="fr-FR" sz="2000" dirty="0" err="1">
                <a:latin typeface="Calibri" panose="020F0502020204030204" pitchFamily="34" charset="0"/>
                <a:cs typeface="Calibri" panose="020F0502020204030204" pitchFamily="34" charset="0"/>
              </a:rPr>
              <a:t>making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them</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ideal</a:t>
            </a:r>
            <a:r>
              <a:rPr lang="fr-FR" sz="2000" dirty="0">
                <a:latin typeface="Calibri" panose="020F0502020204030204" pitchFamily="34" charset="0"/>
                <a:cs typeface="Calibri" panose="020F0502020204030204" pitchFamily="34" charset="0"/>
              </a:rPr>
              <a:t> for applications </a:t>
            </a:r>
            <a:r>
              <a:rPr lang="fr-FR" sz="2000" dirty="0" err="1">
                <a:latin typeface="Calibri" panose="020F0502020204030204" pitchFamily="34" charset="0"/>
                <a:cs typeface="Calibri" panose="020F0502020204030204" pitchFamily="34" charset="0"/>
              </a:rPr>
              <a:t>where</a:t>
            </a:r>
            <a:r>
              <a:rPr lang="fr-FR" sz="2000" dirty="0">
                <a:latin typeface="Calibri" panose="020F0502020204030204" pitchFamily="34" charset="0"/>
                <a:cs typeface="Calibri" panose="020F0502020204030204" pitchFamily="34" charset="0"/>
              </a:rPr>
              <a:t> an </a:t>
            </a:r>
            <a:r>
              <a:rPr lang="fr-FR" sz="2000" dirty="0" err="1">
                <a:latin typeface="Calibri" panose="020F0502020204030204" pitchFamily="34" charset="0"/>
                <a:cs typeface="Calibri" panose="020F0502020204030204" pitchFamily="34" charset="0"/>
              </a:rPr>
              <a:t>integrated</a:t>
            </a:r>
            <a:r>
              <a:rPr lang="fr-FR" sz="2000" dirty="0">
                <a:latin typeface="Calibri" panose="020F0502020204030204" pitchFamily="34" charset="0"/>
                <a:cs typeface="Calibri" panose="020F0502020204030204" pitchFamily="34" charset="0"/>
              </a:rPr>
              <a:t> solution </a:t>
            </a:r>
            <a:r>
              <a:rPr lang="fr-FR" sz="2000" dirty="0" err="1">
                <a:latin typeface="Calibri" panose="020F0502020204030204" pitchFamily="34" charset="0"/>
                <a:cs typeface="Calibri" panose="020F0502020204030204" pitchFamily="34" charset="0"/>
              </a:rPr>
              <a:t>is</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preferred</a:t>
            </a:r>
            <a:r>
              <a:rPr lang="fr-FR" sz="2000" dirty="0">
                <a:latin typeface="Calibri" panose="020F0502020204030204" pitchFamily="34" charset="0"/>
                <a:cs typeface="Calibri" panose="020F0502020204030204" pitchFamily="34" charset="0"/>
              </a:rPr>
              <a:t>. </a:t>
            </a:r>
          </a:p>
          <a:p>
            <a:pPr>
              <a:lnSpc>
                <a:spcPct val="150000"/>
              </a:lnSpc>
            </a:pPr>
            <a:r>
              <a:rPr lang="fr-FR" sz="2000" dirty="0" err="1">
                <a:latin typeface="Calibri" panose="020F0502020204030204" pitchFamily="34" charset="0"/>
                <a:cs typeface="Calibri" panose="020F0502020204030204" pitchFamily="34" charset="0"/>
              </a:rPr>
              <a:t>They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effectively</a:t>
            </a:r>
            <a:r>
              <a:rPr lang="fr-FR" sz="2000" dirty="0">
                <a:latin typeface="Calibri" panose="020F0502020204030204" pitchFamily="34" charset="0"/>
                <a:cs typeface="Calibri" panose="020F0502020204030204" pitchFamily="34" charset="0"/>
              </a:rPr>
              <a:t> manage PV production and </a:t>
            </a:r>
            <a:r>
              <a:rPr lang="fr-FR" sz="2000" dirty="0" err="1">
                <a:latin typeface="Calibri" panose="020F0502020204030204" pitchFamily="34" charset="0"/>
                <a:cs typeface="Calibri" panose="020F0502020204030204" pitchFamily="34" charset="0"/>
              </a:rPr>
              <a:t>battery</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charging</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similar</a:t>
            </a:r>
            <a:r>
              <a:rPr lang="fr-FR" sz="2000" dirty="0">
                <a:latin typeface="Calibri" panose="020F0502020204030204" pitchFamily="34" charset="0"/>
                <a:cs typeface="Calibri" panose="020F0502020204030204" pitchFamily="34" charset="0"/>
              </a:rPr>
              <a:t> to a charge </a:t>
            </a:r>
            <a:r>
              <a:rPr lang="fr-FR" sz="2000" dirty="0" err="1">
                <a:latin typeface="Calibri" panose="020F0502020204030204" pitchFamily="34" charset="0"/>
                <a:cs typeface="Calibri" panose="020F0502020204030204" pitchFamily="34" charset="0"/>
              </a:rPr>
              <a:t>controller</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while</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also</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providing</a:t>
            </a:r>
            <a:r>
              <a:rPr lang="fr-FR" sz="2000" dirty="0">
                <a:latin typeface="Calibri" panose="020F0502020204030204" pitchFamily="34" charset="0"/>
                <a:cs typeface="Calibri" panose="020F0502020204030204" pitchFamily="34" charset="0"/>
              </a:rPr>
              <a:t> power output </a:t>
            </a:r>
            <a:r>
              <a:rPr lang="fr-FR" sz="2000" dirty="0" err="1">
                <a:latin typeface="Calibri" panose="020F0502020204030204" pitchFamily="34" charset="0"/>
                <a:cs typeface="Calibri" panose="020F0502020204030204" pitchFamily="34" charset="0"/>
              </a:rPr>
              <a:t>from</a:t>
            </a:r>
            <a:r>
              <a:rPr lang="fr-FR" sz="2000" dirty="0">
                <a:latin typeface="Calibri" panose="020F0502020204030204" pitchFamily="34" charset="0"/>
                <a:cs typeface="Calibri" panose="020F0502020204030204" pitchFamily="34" charset="0"/>
              </a:rPr>
              <a:t> batteries and/or PV like an </a:t>
            </a:r>
          </a:p>
          <a:p>
            <a:pPr>
              <a:lnSpc>
                <a:spcPct val="150000"/>
              </a:lnSpc>
            </a:pPr>
            <a:r>
              <a:rPr lang="fr-FR" sz="2000" dirty="0">
                <a:latin typeface="Calibri" panose="020F0502020204030204" pitchFamily="34" charset="0"/>
                <a:cs typeface="Calibri" panose="020F0502020204030204" pitchFamily="34" charset="0"/>
              </a:rPr>
              <a:t>off-</a:t>
            </a:r>
            <a:r>
              <a:rPr lang="fr-FR" sz="2000" dirty="0" err="1">
                <a:latin typeface="Calibri" panose="020F0502020204030204" pitchFamily="34" charset="0"/>
                <a:cs typeface="Calibri" panose="020F0502020204030204" pitchFamily="34" charset="0"/>
              </a:rPr>
              <a:t>grid</a:t>
            </a:r>
            <a:r>
              <a:rPr lang="fr-FR" sz="2000" dirty="0">
                <a:latin typeface="Calibri" panose="020F0502020204030204" pitchFamily="34" charset="0"/>
                <a:cs typeface="Calibri" panose="020F0502020204030204" pitchFamily="34" charset="0"/>
              </a:rPr>
              <a:t> </a:t>
            </a:r>
            <a:r>
              <a:rPr lang="fr-FR" sz="2000" dirty="0" err="1">
                <a:latin typeface="Calibri" panose="020F0502020204030204" pitchFamily="34" charset="0"/>
                <a:cs typeface="Calibri" panose="020F0502020204030204" pitchFamily="34" charset="0"/>
              </a:rPr>
              <a:t>inverter</a:t>
            </a:r>
            <a:r>
              <a:rPr lang="fr-FR" sz="2000" dirty="0">
                <a:latin typeface="Calibri" panose="020F0502020204030204" pitchFamily="34" charset="0"/>
                <a:cs typeface="Calibri" panose="020F0502020204030204" pitchFamily="34" charset="0"/>
              </a:rPr>
              <a:t>.</a:t>
            </a:r>
          </a:p>
        </p:txBody>
      </p:sp>
      <p:pic>
        <p:nvPicPr>
          <p:cNvPr id="11266" name="Picture 2">
            <a:extLst>
              <a:ext uri="{FF2B5EF4-FFF2-40B4-BE49-F238E27FC236}">
                <a16:creationId xmlns:a16="http://schemas.microsoft.com/office/drawing/2014/main" id="{E7DA63E0-E795-5D64-3482-DCD3AC83BD0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4832" y="1635148"/>
            <a:ext cx="3272657" cy="28091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1740711"/>
      </p:ext>
    </p:extLst>
  </p:cSld>
  <p:clrMapOvr>
    <a:masterClrMapping/>
  </p:clrMapOvr>
</p:sld>
</file>

<file path=ppt/theme/theme1.xml><?xml version="1.0" encoding="utf-8"?>
<a:theme xmlns:a="http://schemas.openxmlformats.org/drawingml/2006/main" name="Thème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a663368-1561-4a8b-bd80-4f655cceb5cd">
      <Terms xmlns="http://schemas.microsoft.com/office/infopath/2007/PartnerControls"/>
    </lcf76f155ced4ddcb4097134ff3c332f>
    <TaxCatchAll xmlns="2a56bc72-e832-426a-b1e3-32c4417a925f"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3CCA731761BF654EB79EA877B5A2DDC8" ma:contentTypeVersion="20" ma:contentTypeDescription="Create a new document." ma:contentTypeScope="" ma:versionID="adda0a3891e4b035e5833099678563c5">
  <xsd:schema xmlns:xsd="http://www.w3.org/2001/XMLSchema" xmlns:xs="http://www.w3.org/2001/XMLSchema" xmlns:p="http://schemas.microsoft.com/office/2006/metadata/properties" xmlns:ns2="0a663368-1561-4a8b-bd80-4f655cceb5cd" xmlns:ns3="2a56bc72-e832-426a-b1e3-32c4417a925f" targetNamespace="http://schemas.microsoft.com/office/2006/metadata/properties" ma:root="true" ma:fieldsID="b74e7cae46124deac94fc4ce2ae31c6d" ns2:_="" ns3:_="">
    <xsd:import namespace="0a663368-1561-4a8b-bd80-4f655cceb5cd"/>
    <xsd:import namespace="2a56bc72-e832-426a-b1e3-32c4417a925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OCR" minOccurs="0"/>
                <xsd:element ref="ns3:SharedWithUsers" minOccurs="0"/>
                <xsd:element ref="ns3:SharedWithDetails" minOccurs="0"/>
                <xsd:element ref="ns2:MediaServiceLocation" minOccurs="0"/>
                <xsd:element ref="ns2:MediaLengthInSeconds" minOccurs="0"/>
                <xsd:element ref="ns3:TaxCatchAll" minOccurs="0"/>
                <xsd:element ref="ns2:lcf76f155ced4ddcb4097134ff3c332f"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a663368-1561-4a8b-bd80-4f655cceb5c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089507-e1de-4aab-946f-150ccb85703f"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a56bc72-e832-426a-b1e3-32c4417a925f"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ea9e9d19-9fb7-461c-9445-8e0dc63d6cea}" ma:internalName="TaxCatchAll" ma:showField="CatchAllData" ma:web="2a56bc72-e832-426a-b1e3-32c4417a925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857805F-2A6C-43CC-AEFA-746D1D5B4EDE}">
  <ds:schemaRefs>
    <ds:schemaRef ds:uri="http://schemas.microsoft.com/office/2006/metadata/properties"/>
    <ds:schemaRef ds:uri="http://schemas.microsoft.com/office/infopath/2007/PartnerControls"/>
    <ds:schemaRef ds:uri="5d44ae6a-e145-4c9d-94e7-ddf9cc58067e"/>
    <ds:schemaRef ds:uri="e67e9a88-35e1-4b39-8da9-a609eb308282"/>
    <ds:schemaRef ds:uri="0a663368-1561-4a8b-bd80-4f655cceb5cd"/>
    <ds:schemaRef ds:uri="2a56bc72-e832-426a-b1e3-32c4417a925f"/>
  </ds:schemaRefs>
</ds:datastoreItem>
</file>

<file path=customXml/itemProps2.xml><?xml version="1.0" encoding="utf-8"?>
<ds:datastoreItem xmlns:ds="http://schemas.openxmlformats.org/officeDocument/2006/customXml" ds:itemID="{FAAADCD5-79AE-4AA9-B05C-CC9516ABA52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a663368-1561-4a8b-bd80-4f655cceb5cd"/>
    <ds:schemaRef ds:uri="2a56bc72-e832-426a-b1e3-32c4417a925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A9D73A6-7440-4769-B614-4CBECFB30D3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21921</TotalTime>
  <Words>2407</Words>
  <Application>Microsoft Macintosh PowerPoint</Application>
  <PresentationFormat>Widescreen</PresentationFormat>
  <Paragraphs>118</Paragraphs>
  <Slides>17</Slides>
  <Notes>16</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Trebuchet MS</vt:lpstr>
      <vt:lpstr>Calibri</vt:lpstr>
      <vt:lpstr>Verdana</vt:lpstr>
      <vt:lpstr>Arial</vt:lpstr>
      <vt:lpstr>Rubik</vt:lpstr>
      <vt:lpstr>Thème Office</vt:lpstr>
      <vt:lpstr>PowerPoint Presentation</vt:lpstr>
      <vt:lpstr>Learning Outcomes :</vt:lpstr>
      <vt:lpstr>Basic Components of an Off-Grid Solar System</vt:lpstr>
      <vt:lpstr>Solar Panels</vt:lpstr>
      <vt:lpstr>Solar Panels</vt:lpstr>
      <vt:lpstr>Solar Panels</vt:lpstr>
      <vt:lpstr>Charge Controller</vt:lpstr>
      <vt:lpstr>MPPT Charge Controller</vt:lpstr>
      <vt:lpstr>PWM Charge Controller</vt:lpstr>
      <vt:lpstr>Batteries</vt:lpstr>
      <vt:lpstr>Lead Acid Batteries : Flooded lead-acid batteries</vt:lpstr>
      <vt:lpstr>Lead Acid Batteries: AGM batteries</vt:lpstr>
      <vt:lpstr>Lithium Batteries</vt:lpstr>
      <vt:lpstr>Lithium Batteries</vt:lpstr>
      <vt:lpstr>Inverter</vt:lpstr>
      <vt:lpstr>Inverter</vt:lpstr>
      <vt:lpstr>Hybrid Inverter System</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Carine VALETTE</dc:creator>
  <cp:lastModifiedBy>Leslie Ashburner</cp:lastModifiedBy>
  <cp:revision>39</cp:revision>
  <dcterms:created xsi:type="dcterms:W3CDTF">2021-01-28T08:37:55Z</dcterms:created>
  <dcterms:modified xsi:type="dcterms:W3CDTF">2025-02-03T10:20:54Z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0x0101003CCA731761BF654EB79EA877B5A2DDC8</vt:lpwstr>
  </property>
  <property fmtid="{D5CDD505-2E9C-101B-9397-08002B2CF9AE}" pid="3" name="MediaServiceImageTags">
    <vt:lpwstr/>
  </property>
</Properties>
</file>