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g" ContentType="image/pn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8"/>
  </p:notesMasterIdLst>
  <p:sldIdLst>
    <p:sldId id="256" r:id="rId5"/>
    <p:sldId id="1744" r:id="rId6"/>
    <p:sldId id="759" r:id="rId7"/>
    <p:sldId id="1745" r:id="rId8"/>
    <p:sldId id="1750" r:id="rId9"/>
    <p:sldId id="1751" r:id="rId10"/>
    <p:sldId id="1752" r:id="rId11"/>
    <p:sldId id="1770" r:id="rId12"/>
    <p:sldId id="1771" r:id="rId13"/>
    <p:sldId id="1772" r:id="rId14"/>
    <p:sldId id="1773" r:id="rId15"/>
    <p:sldId id="1769" r:id="rId16"/>
    <p:sldId id="1756" r:id="rId17"/>
    <p:sldId id="1754" r:id="rId18"/>
    <p:sldId id="1757" r:id="rId19"/>
    <p:sldId id="1764" r:id="rId20"/>
    <p:sldId id="1755" r:id="rId21"/>
    <p:sldId id="1765" r:id="rId22"/>
    <p:sldId id="1777" r:id="rId23"/>
    <p:sldId id="1775" r:id="rId24"/>
    <p:sldId id="1776" r:id="rId25"/>
    <p:sldId id="1758" r:id="rId26"/>
    <p:sldId id="1725" r:id="rId27"/>
  </p:sldIdLst>
  <p:sldSz cx="12192000" cy="6858000"/>
  <p:notesSz cx="6858000" cy="9144000"/>
  <p:embeddedFontLst>
    <p:embeddedFont>
      <p:font typeface="Cambria Math" panose="02040503050406030204" pitchFamily="18" charset="0"/>
      <p:regular r:id="rId29"/>
    </p:embeddedFont>
    <p:embeddedFont>
      <p:font typeface="Rubik" panose="02000604000000020004" pitchFamily="2" charset="-79"/>
      <p:regular r:id="rId30"/>
      <p:bold r:id="rId31"/>
      <p:italic r:id="rId32"/>
      <p:boldItalic r:id="rId33"/>
    </p:embeddedFont>
    <p:embeddedFont>
      <p:font typeface="Trebuchet MS" panose="020B0703020202090204" pitchFamily="34" charset="0"/>
      <p:regular r:id="rId34"/>
      <p:bold r:id="rId35"/>
      <p:italic r:id="rId36"/>
      <p:boldItalic r:id="rId37"/>
    </p:embeddedFont>
    <p:embeddedFont>
      <p:font typeface="Verdana" panose="020B060403050404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 id="{FEF3DB83-4B3A-D1BF-A7EE-BEEE8F1FDEA0}" name="Augusta Njogo" initials="AN" userId="S::anjogo@O365.strathmore.edu::fb3049aa-2105-42ab-9f0e-a5f69f2224e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B31774-71FF-7E3F-0473-0271EC333635}" v="36" dt="2024-09-19T11:00:00.054"/>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31" autoAdjust="0"/>
    <p:restoredTop sz="94494"/>
  </p:normalViewPr>
  <p:slideViewPr>
    <p:cSldViewPr snapToGrid="0">
      <p:cViewPr varScale="1">
        <p:scale>
          <a:sx n="91" d="100"/>
          <a:sy n="91" d="100"/>
        </p:scale>
        <p:origin x="864"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6.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8.fntdata"/><Relationship Id="rId114"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font" Target="fonts/font7.fntdata"/><Relationship Id="rId11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3.fntdata"/><Relationship Id="rId111"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Foglio1!$B$2</c:f>
              <c:strCache>
                <c:ptCount val="1"/>
                <c:pt idx="0">
                  <c:v>Day type RAMP  [kWh]</c:v>
                </c:pt>
              </c:strCache>
            </c:strRef>
          </c:tx>
          <c:spPr>
            <a:ln w="28575" cap="rnd">
              <a:solidFill>
                <a:schemeClr val="accent2"/>
              </a:solidFill>
              <a:round/>
            </a:ln>
            <a:effectLst/>
          </c:spPr>
          <c:marker>
            <c:symbol val="none"/>
          </c:marker>
          <c:val>
            <c:numRef>
              <c:f>Foglio1!$B$3:$B$50</c:f>
              <c:numCache>
                <c:formatCode>General</c:formatCode>
                <c:ptCount val="48"/>
                <c:pt idx="0">
                  <c:v>43.307000000000002</c:v>
                </c:pt>
                <c:pt idx="1">
                  <c:v>72.962999999999994</c:v>
                </c:pt>
                <c:pt idx="2">
                  <c:v>88.25</c:v>
                </c:pt>
                <c:pt idx="3">
                  <c:v>95.736000000000004</c:v>
                </c:pt>
                <c:pt idx="4">
                  <c:v>99.120999999999995</c:v>
                </c:pt>
                <c:pt idx="5">
                  <c:v>101.48699999999999</c:v>
                </c:pt>
                <c:pt idx="6">
                  <c:v>103.636</c:v>
                </c:pt>
                <c:pt idx="7">
                  <c:v>104.599</c:v>
                </c:pt>
                <c:pt idx="8">
                  <c:v>109.202</c:v>
                </c:pt>
                <c:pt idx="9">
                  <c:v>119.483</c:v>
                </c:pt>
                <c:pt idx="10">
                  <c:v>128.90199999999999</c:v>
                </c:pt>
                <c:pt idx="11">
                  <c:v>126.574</c:v>
                </c:pt>
                <c:pt idx="12">
                  <c:v>110.05800000000001</c:v>
                </c:pt>
                <c:pt idx="13">
                  <c:v>89.650999999999996</c:v>
                </c:pt>
                <c:pt idx="14">
                  <c:v>76.837000000000003</c:v>
                </c:pt>
                <c:pt idx="15">
                  <c:v>72.623000000000005</c:v>
                </c:pt>
                <c:pt idx="16">
                  <c:v>72.054000000000002</c:v>
                </c:pt>
                <c:pt idx="17">
                  <c:v>71.191000000000003</c:v>
                </c:pt>
                <c:pt idx="18">
                  <c:v>71.748000000000005</c:v>
                </c:pt>
                <c:pt idx="19">
                  <c:v>74.665000000000006</c:v>
                </c:pt>
                <c:pt idx="20">
                  <c:v>77.959000000000003</c:v>
                </c:pt>
                <c:pt idx="21">
                  <c:v>80.429000000000002</c:v>
                </c:pt>
                <c:pt idx="22">
                  <c:v>82.432000000000002</c:v>
                </c:pt>
                <c:pt idx="23">
                  <c:v>84.149000000000001</c:v>
                </c:pt>
                <c:pt idx="24">
                  <c:v>85.710999999999999</c:v>
                </c:pt>
                <c:pt idx="25">
                  <c:v>86.289000000000001</c:v>
                </c:pt>
                <c:pt idx="26">
                  <c:v>85.155000000000001</c:v>
                </c:pt>
                <c:pt idx="27">
                  <c:v>83.775000000000006</c:v>
                </c:pt>
                <c:pt idx="28">
                  <c:v>82.298000000000002</c:v>
                </c:pt>
                <c:pt idx="29">
                  <c:v>80.459000000000003</c:v>
                </c:pt>
                <c:pt idx="30">
                  <c:v>78.197999999999993</c:v>
                </c:pt>
                <c:pt idx="31">
                  <c:v>75.878</c:v>
                </c:pt>
                <c:pt idx="32">
                  <c:v>73.584000000000003</c:v>
                </c:pt>
                <c:pt idx="33">
                  <c:v>73.465000000000003</c:v>
                </c:pt>
                <c:pt idx="34">
                  <c:v>75.301000000000002</c:v>
                </c:pt>
                <c:pt idx="35">
                  <c:v>84.953000000000003</c:v>
                </c:pt>
                <c:pt idx="36">
                  <c:v>103.271</c:v>
                </c:pt>
                <c:pt idx="37">
                  <c:v>130.76499999999999</c:v>
                </c:pt>
                <c:pt idx="38">
                  <c:v>164.84299999999999</c:v>
                </c:pt>
                <c:pt idx="39">
                  <c:v>200.44499999999999</c:v>
                </c:pt>
                <c:pt idx="40">
                  <c:v>218.691</c:v>
                </c:pt>
                <c:pt idx="41">
                  <c:v>213.374</c:v>
                </c:pt>
                <c:pt idx="42">
                  <c:v>203.47900000000001</c:v>
                </c:pt>
                <c:pt idx="43">
                  <c:v>197.63499999999999</c:v>
                </c:pt>
                <c:pt idx="44">
                  <c:v>186.387</c:v>
                </c:pt>
                <c:pt idx="45">
                  <c:v>160.749</c:v>
                </c:pt>
                <c:pt idx="46">
                  <c:v>126.506</c:v>
                </c:pt>
                <c:pt idx="47">
                  <c:v>81.808999999999997</c:v>
                </c:pt>
              </c:numCache>
            </c:numRef>
          </c:val>
          <c:smooth val="0"/>
          <c:extLst>
            <c:ext xmlns:c16="http://schemas.microsoft.com/office/drawing/2014/chart" uri="{C3380CC4-5D6E-409C-BE32-E72D297353CC}">
              <c16:uniqueId val="{00000000-B16D-42DA-85E8-D2C1F706DBC5}"/>
            </c:ext>
          </c:extLst>
        </c:ser>
        <c:ser>
          <c:idx val="1"/>
          <c:order val="1"/>
          <c:tx>
            <c:strRef>
              <c:f>Foglio1!$C$2</c:f>
              <c:strCache>
                <c:ptCount val="1"/>
                <c:pt idx="0">
                  <c:v>Day type Meter reading</c:v>
                </c:pt>
              </c:strCache>
            </c:strRef>
          </c:tx>
          <c:spPr>
            <a:ln w="28575" cap="rnd">
              <a:solidFill>
                <a:schemeClr val="accent1">
                  <a:lumMod val="75000"/>
                </a:schemeClr>
              </a:solidFill>
              <a:round/>
            </a:ln>
            <a:effectLst/>
          </c:spPr>
          <c:marker>
            <c:symbol val="none"/>
          </c:marker>
          <c:val>
            <c:numRef>
              <c:f>Foglio1!$C$3:$C$50</c:f>
              <c:numCache>
                <c:formatCode>General</c:formatCode>
                <c:ptCount val="48"/>
                <c:pt idx="0">
                  <c:v>114.18</c:v>
                </c:pt>
                <c:pt idx="1">
                  <c:v>104.29</c:v>
                </c:pt>
                <c:pt idx="2">
                  <c:v>101.03</c:v>
                </c:pt>
                <c:pt idx="3">
                  <c:v>94.69</c:v>
                </c:pt>
                <c:pt idx="4">
                  <c:v>92.73</c:v>
                </c:pt>
                <c:pt idx="5">
                  <c:v>93.26</c:v>
                </c:pt>
                <c:pt idx="6">
                  <c:v>92.99</c:v>
                </c:pt>
                <c:pt idx="7">
                  <c:v>96.26</c:v>
                </c:pt>
                <c:pt idx="8">
                  <c:v>103.37</c:v>
                </c:pt>
                <c:pt idx="9">
                  <c:v>105.75</c:v>
                </c:pt>
                <c:pt idx="10">
                  <c:v>111.95</c:v>
                </c:pt>
                <c:pt idx="11">
                  <c:v>111.66</c:v>
                </c:pt>
                <c:pt idx="12">
                  <c:v>100.49</c:v>
                </c:pt>
                <c:pt idx="13">
                  <c:v>77.150000000000006</c:v>
                </c:pt>
                <c:pt idx="14">
                  <c:v>70.16</c:v>
                </c:pt>
                <c:pt idx="15">
                  <c:v>66.91</c:v>
                </c:pt>
                <c:pt idx="16">
                  <c:v>59.34</c:v>
                </c:pt>
                <c:pt idx="17">
                  <c:v>62.14</c:v>
                </c:pt>
                <c:pt idx="18">
                  <c:v>62.04</c:v>
                </c:pt>
                <c:pt idx="19">
                  <c:v>59.47</c:v>
                </c:pt>
                <c:pt idx="20">
                  <c:v>60.66</c:v>
                </c:pt>
                <c:pt idx="21">
                  <c:v>63.83</c:v>
                </c:pt>
                <c:pt idx="22">
                  <c:v>65.83</c:v>
                </c:pt>
                <c:pt idx="23">
                  <c:v>72.010000000000005</c:v>
                </c:pt>
                <c:pt idx="24">
                  <c:v>74.11</c:v>
                </c:pt>
                <c:pt idx="25">
                  <c:v>73.72</c:v>
                </c:pt>
                <c:pt idx="26">
                  <c:v>75.72</c:v>
                </c:pt>
                <c:pt idx="27">
                  <c:v>72.930000000000007</c:v>
                </c:pt>
                <c:pt idx="28">
                  <c:v>66.34</c:v>
                </c:pt>
                <c:pt idx="29">
                  <c:v>65.56</c:v>
                </c:pt>
                <c:pt idx="30">
                  <c:v>64.290000000000006</c:v>
                </c:pt>
                <c:pt idx="31">
                  <c:v>64.09</c:v>
                </c:pt>
                <c:pt idx="32">
                  <c:v>60.93</c:v>
                </c:pt>
                <c:pt idx="33">
                  <c:v>59.34</c:v>
                </c:pt>
                <c:pt idx="34">
                  <c:v>62.77</c:v>
                </c:pt>
                <c:pt idx="35">
                  <c:v>69.150000000000006</c:v>
                </c:pt>
                <c:pt idx="36">
                  <c:v>100.95</c:v>
                </c:pt>
                <c:pt idx="37">
                  <c:v>178.29</c:v>
                </c:pt>
                <c:pt idx="38">
                  <c:v>207.75</c:v>
                </c:pt>
                <c:pt idx="39">
                  <c:v>214.69</c:v>
                </c:pt>
                <c:pt idx="40">
                  <c:v>209.36</c:v>
                </c:pt>
                <c:pt idx="41">
                  <c:v>201.32</c:v>
                </c:pt>
                <c:pt idx="42">
                  <c:v>198.75</c:v>
                </c:pt>
                <c:pt idx="43">
                  <c:v>188.98</c:v>
                </c:pt>
                <c:pt idx="44">
                  <c:v>177.8</c:v>
                </c:pt>
                <c:pt idx="45">
                  <c:v>159.06</c:v>
                </c:pt>
                <c:pt idx="46">
                  <c:v>137.1</c:v>
                </c:pt>
                <c:pt idx="47">
                  <c:v>121.96</c:v>
                </c:pt>
              </c:numCache>
            </c:numRef>
          </c:val>
          <c:smooth val="0"/>
          <c:extLst>
            <c:ext xmlns:c16="http://schemas.microsoft.com/office/drawing/2014/chart" uri="{C3380CC4-5D6E-409C-BE32-E72D297353CC}">
              <c16:uniqueId val="{00000001-B16D-42DA-85E8-D2C1F706DBC5}"/>
            </c:ext>
          </c:extLst>
        </c:ser>
        <c:dLbls>
          <c:showLegendKey val="0"/>
          <c:showVal val="0"/>
          <c:showCatName val="0"/>
          <c:showSerName val="0"/>
          <c:showPercent val="0"/>
          <c:showBubbleSize val="0"/>
        </c:dLbls>
        <c:smooth val="0"/>
        <c:axId val="1159968303"/>
        <c:axId val="1160291279"/>
      </c:lineChart>
      <c:catAx>
        <c:axId val="1159968303"/>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it-IT" baseline="0"/>
                  <a:t>Number of half hours [-]</a:t>
                </a:r>
                <a:endParaRPr lang="it-IT"/>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60291279"/>
        <c:crosses val="autoZero"/>
        <c:auto val="1"/>
        <c:lblAlgn val="ctr"/>
        <c:lblOffset val="100"/>
        <c:noMultiLvlLbl val="0"/>
      </c:catAx>
      <c:valAx>
        <c:axId val="116029127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it-IT"/>
                  <a:t>Energy</a:t>
                </a:r>
                <a:r>
                  <a:rPr lang="it-IT" baseline="0"/>
                  <a:t> [kWh]</a:t>
                </a:r>
                <a:endParaRPr lang="it-IT"/>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5996830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svg"/><Relationship Id="rId4" Type="http://schemas.openxmlformats.org/officeDocument/2006/relationships/image" Target="../media/image51.svg"/><Relationship Id="rId9" Type="http://schemas.openxmlformats.org/officeDocument/2006/relationships/image" Target="../media/image56.png"/></Relationships>
</file>

<file path=ppt/diagrams/_rels/drawing1.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svg"/><Relationship Id="rId4" Type="http://schemas.openxmlformats.org/officeDocument/2006/relationships/image" Target="../media/image51.svg"/><Relationship Id="rId9" Type="http://schemas.openxmlformats.org/officeDocument/2006/relationships/image" Target="../media/image56.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EA0AC0-6770-4551-9E93-D64A86C6812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94FBDDE-104B-4F76-9A06-6DBADFB50214}">
      <dgm:prSet/>
      <dgm:spPr/>
      <dgm:t>
        <a:bodyPr/>
        <a:lstStyle/>
        <a:p>
          <a:pPr>
            <a:lnSpc>
              <a:spcPct val="100000"/>
            </a:lnSpc>
          </a:pPr>
          <a:r>
            <a:rPr lang="it-IT" dirty="0"/>
            <a:t>Pre-assessment of the existing data (Faza)</a:t>
          </a:r>
          <a:endParaRPr lang="en-US" dirty="0"/>
        </a:p>
      </dgm:t>
    </dgm:pt>
    <dgm:pt modelId="{7EC8AA1C-0CFD-4D6B-B18F-D0C59EA2B8EA}" type="parTrans" cxnId="{3ABBE4CC-6B96-4801-8D34-3DFCB1C516E2}">
      <dgm:prSet/>
      <dgm:spPr/>
      <dgm:t>
        <a:bodyPr/>
        <a:lstStyle/>
        <a:p>
          <a:endParaRPr lang="en-US"/>
        </a:p>
      </dgm:t>
    </dgm:pt>
    <dgm:pt modelId="{A2375525-EC0D-42C2-9177-2D81255B6B3B}" type="sibTrans" cxnId="{3ABBE4CC-6B96-4801-8D34-3DFCB1C516E2}">
      <dgm:prSet/>
      <dgm:spPr/>
      <dgm:t>
        <a:bodyPr/>
        <a:lstStyle/>
        <a:p>
          <a:endParaRPr lang="en-US"/>
        </a:p>
      </dgm:t>
    </dgm:pt>
    <dgm:pt modelId="{2F0013FA-6EE6-455A-8766-DE5DAD5E3B9A}">
      <dgm:prSet/>
      <dgm:spPr/>
      <dgm:t>
        <a:bodyPr/>
        <a:lstStyle/>
        <a:p>
          <a:pPr>
            <a:lnSpc>
              <a:spcPct val="100000"/>
            </a:lnSpc>
          </a:pPr>
          <a:r>
            <a:rPr lang="it-IT"/>
            <a:t>Data (log sheets) transport</a:t>
          </a:r>
          <a:endParaRPr lang="en-US" dirty="0"/>
        </a:p>
      </dgm:t>
    </dgm:pt>
    <dgm:pt modelId="{D4404FD8-6780-43A2-9C65-D7E4D0DFF681}" type="parTrans" cxnId="{CFD8E7EF-93AB-43D2-A9BA-401F9EB2B753}">
      <dgm:prSet/>
      <dgm:spPr/>
      <dgm:t>
        <a:bodyPr/>
        <a:lstStyle/>
        <a:p>
          <a:endParaRPr lang="en-US"/>
        </a:p>
      </dgm:t>
    </dgm:pt>
    <dgm:pt modelId="{066B736E-035F-4048-A5DD-93678FD919F0}" type="sibTrans" cxnId="{CFD8E7EF-93AB-43D2-A9BA-401F9EB2B753}">
      <dgm:prSet/>
      <dgm:spPr/>
      <dgm:t>
        <a:bodyPr/>
        <a:lstStyle/>
        <a:p>
          <a:endParaRPr lang="en-US"/>
        </a:p>
      </dgm:t>
    </dgm:pt>
    <dgm:pt modelId="{693D95B8-B66D-4947-AC36-EE3DE30F716A}">
      <dgm:prSet/>
      <dgm:spPr/>
      <dgm:t>
        <a:bodyPr/>
        <a:lstStyle/>
        <a:p>
          <a:pPr>
            <a:lnSpc>
              <a:spcPct val="100000"/>
            </a:lnSpc>
          </a:pPr>
          <a:r>
            <a:rPr lang="it-IT" dirty="0"/>
            <a:t>Data (log sheets) scanning</a:t>
          </a:r>
          <a:endParaRPr lang="en-US" dirty="0"/>
        </a:p>
      </dgm:t>
    </dgm:pt>
    <dgm:pt modelId="{CC496ADA-7D50-4701-9895-98CDCC84940F}" type="parTrans" cxnId="{60547F9E-E217-42B7-AC3D-1663C34CFA5F}">
      <dgm:prSet/>
      <dgm:spPr/>
      <dgm:t>
        <a:bodyPr/>
        <a:lstStyle/>
        <a:p>
          <a:endParaRPr lang="en-US"/>
        </a:p>
      </dgm:t>
    </dgm:pt>
    <dgm:pt modelId="{2CE07C84-A855-4FCA-B809-95C6C6798876}" type="sibTrans" cxnId="{60547F9E-E217-42B7-AC3D-1663C34CFA5F}">
      <dgm:prSet/>
      <dgm:spPr/>
      <dgm:t>
        <a:bodyPr/>
        <a:lstStyle/>
        <a:p>
          <a:endParaRPr lang="en-US"/>
        </a:p>
      </dgm:t>
    </dgm:pt>
    <dgm:pt modelId="{CA4D0BE8-763F-47F7-910E-9E8427FDC6DC}">
      <dgm:prSet/>
      <dgm:spPr/>
      <dgm:t>
        <a:bodyPr/>
        <a:lstStyle/>
        <a:p>
          <a:pPr>
            <a:lnSpc>
              <a:spcPct val="100000"/>
            </a:lnSpc>
          </a:pPr>
          <a:r>
            <a:rPr lang="it-IT"/>
            <a:t>Conversion to excel sheets</a:t>
          </a:r>
          <a:endParaRPr lang="en-US" dirty="0"/>
        </a:p>
      </dgm:t>
    </dgm:pt>
    <dgm:pt modelId="{6A906CB9-A1A4-47ED-B6EF-1AB63761C58F}" type="parTrans" cxnId="{A9485263-C2E3-4BFA-A44D-804AC07D4C49}">
      <dgm:prSet/>
      <dgm:spPr/>
      <dgm:t>
        <a:bodyPr/>
        <a:lstStyle/>
        <a:p>
          <a:endParaRPr lang="en-US"/>
        </a:p>
      </dgm:t>
    </dgm:pt>
    <dgm:pt modelId="{D57FC896-6780-4E7A-A654-B46B4F7A3938}" type="sibTrans" cxnId="{A9485263-C2E3-4BFA-A44D-804AC07D4C49}">
      <dgm:prSet/>
      <dgm:spPr/>
      <dgm:t>
        <a:bodyPr/>
        <a:lstStyle/>
        <a:p>
          <a:endParaRPr lang="en-US"/>
        </a:p>
      </dgm:t>
    </dgm:pt>
    <dgm:pt modelId="{66AB9144-526A-418A-B199-BC7CE3DF2C04}">
      <dgm:prSet/>
      <dgm:spPr/>
      <dgm:t>
        <a:bodyPr/>
        <a:lstStyle/>
        <a:p>
          <a:pPr>
            <a:lnSpc>
              <a:spcPct val="100000"/>
            </a:lnSpc>
          </a:pPr>
          <a:r>
            <a:rPr lang="it-IT"/>
            <a:t>Data cleaning</a:t>
          </a:r>
          <a:endParaRPr lang="en-US" dirty="0"/>
        </a:p>
      </dgm:t>
    </dgm:pt>
    <dgm:pt modelId="{C5C04413-9DEE-444F-AA95-868C3D0F9CA7}" type="parTrans" cxnId="{1CAD9736-4F79-4A6A-8184-76D4F516DEC1}">
      <dgm:prSet/>
      <dgm:spPr/>
      <dgm:t>
        <a:bodyPr/>
        <a:lstStyle/>
        <a:p>
          <a:endParaRPr lang="en-US"/>
        </a:p>
      </dgm:t>
    </dgm:pt>
    <dgm:pt modelId="{8E718572-F5B5-486E-975B-F617B93F7BCB}" type="sibTrans" cxnId="{1CAD9736-4F79-4A6A-8184-76D4F516DEC1}">
      <dgm:prSet/>
      <dgm:spPr/>
      <dgm:t>
        <a:bodyPr/>
        <a:lstStyle/>
        <a:p>
          <a:endParaRPr lang="en-US"/>
        </a:p>
      </dgm:t>
    </dgm:pt>
    <dgm:pt modelId="{96E6F7C7-67FA-4237-902F-B8FFD37C2420}">
      <dgm:prSet/>
      <dgm:spPr/>
      <dgm:t>
        <a:bodyPr/>
        <a:lstStyle/>
        <a:p>
          <a:pPr>
            <a:lnSpc>
              <a:spcPct val="100000"/>
            </a:lnSpc>
          </a:pPr>
          <a:r>
            <a:rPr lang="it-IT" dirty="0"/>
            <a:t>Coding (use 2022 log sheets as benchmark)</a:t>
          </a:r>
          <a:endParaRPr lang="en-US" dirty="0"/>
        </a:p>
      </dgm:t>
    </dgm:pt>
    <dgm:pt modelId="{81845F52-9CDF-439D-B710-C9651FB5590E}" type="parTrans" cxnId="{B528E182-3969-4D67-9DDB-10A0DFC1837D}">
      <dgm:prSet/>
      <dgm:spPr/>
      <dgm:t>
        <a:bodyPr/>
        <a:lstStyle/>
        <a:p>
          <a:endParaRPr lang="en-US"/>
        </a:p>
      </dgm:t>
    </dgm:pt>
    <dgm:pt modelId="{019B9190-68A2-45E4-84D1-8C08CF5E47C7}" type="sibTrans" cxnId="{B528E182-3969-4D67-9DDB-10A0DFC1837D}">
      <dgm:prSet/>
      <dgm:spPr/>
      <dgm:t>
        <a:bodyPr/>
        <a:lstStyle/>
        <a:p>
          <a:endParaRPr lang="en-US"/>
        </a:p>
      </dgm:t>
    </dgm:pt>
    <dgm:pt modelId="{380FBBC4-BB6B-4D50-A993-65C28B9C1DE3}" type="pres">
      <dgm:prSet presAssocID="{97EA0AC0-6770-4551-9E93-D64A86C68127}" presName="root" presStyleCnt="0">
        <dgm:presLayoutVars>
          <dgm:dir/>
          <dgm:resizeHandles val="exact"/>
        </dgm:presLayoutVars>
      </dgm:prSet>
      <dgm:spPr/>
    </dgm:pt>
    <dgm:pt modelId="{C70704F5-4064-42F9-B0D1-290924CC6776}" type="pres">
      <dgm:prSet presAssocID="{694FBDDE-104B-4F76-9A06-6DBADFB50214}" presName="compNode" presStyleCnt="0"/>
      <dgm:spPr/>
    </dgm:pt>
    <dgm:pt modelId="{7FF4E2B0-6961-46EB-8DF3-B83A9F17CC98}" type="pres">
      <dgm:prSet presAssocID="{694FBDDE-104B-4F76-9A06-6DBADFB50214}" presName="bgRect" presStyleLbl="bgShp" presStyleIdx="0" presStyleCnt="6"/>
      <dgm:spPr>
        <a:solidFill>
          <a:schemeClr val="accent6"/>
        </a:solidFill>
      </dgm:spPr>
    </dgm:pt>
    <dgm:pt modelId="{B3E2B9BD-648C-4EFD-9DCE-DC5C328E758D}" type="pres">
      <dgm:prSet presAssocID="{694FBDDE-104B-4F76-9A06-6DBADFB50214}" presName="iconRect" presStyleLbl="node1" presStyleIdx="0" presStyleCnt="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erver"/>
        </a:ext>
      </dgm:extLst>
    </dgm:pt>
    <dgm:pt modelId="{684646E3-0734-4FC6-8F13-B4D9FCD59320}" type="pres">
      <dgm:prSet presAssocID="{694FBDDE-104B-4F76-9A06-6DBADFB50214}" presName="spaceRect" presStyleCnt="0"/>
      <dgm:spPr/>
    </dgm:pt>
    <dgm:pt modelId="{E9A50457-5471-4EC0-A3C1-898D2055A64D}" type="pres">
      <dgm:prSet presAssocID="{694FBDDE-104B-4F76-9A06-6DBADFB50214}" presName="parTx" presStyleLbl="revTx" presStyleIdx="0" presStyleCnt="6">
        <dgm:presLayoutVars>
          <dgm:chMax val="0"/>
          <dgm:chPref val="0"/>
        </dgm:presLayoutVars>
      </dgm:prSet>
      <dgm:spPr/>
    </dgm:pt>
    <dgm:pt modelId="{33720952-1F9C-4698-8B6A-FF045737B4DF}" type="pres">
      <dgm:prSet presAssocID="{A2375525-EC0D-42C2-9177-2D81255B6B3B}" presName="sibTrans" presStyleCnt="0"/>
      <dgm:spPr/>
    </dgm:pt>
    <dgm:pt modelId="{14ECCA4E-B96D-4955-A5C5-4935FFCFD20B}" type="pres">
      <dgm:prSet presAssocID="{2F0013FA-6EE6-455A-8766-DE5DAD5E3B9A}" presName="compNode" presStyleCnt="0"/>
      <dgm:spPr/>
    </dgm:pt>
    <dgm:pt modelId="{8DAB49D2-5998-4613-B10C-67E622CDE62D}" type="pres">
      <dgm:prSet presAssocID="{2F0013FA-6EE6-455A-8766-DE5DAD5E3B9A}" presName="bgRect" presStyleLbl="bgShp" presStyleIdx="1" presStyleCnt="6"/>
      <dgm:spPr>
        <a:solidFill>
          <a:schemeClr val="accent6"/>
        </a:solidFill>
      </dgm:spPr>
    </dgm:pt>
    <dgm:pt modelId="{EB0DD640-0332-4AE2-981A-60865826B58C}" type="pres">
      <dgm:prSet presAssocID="{2F0013FA-6EE6-455A-8766-DE5DAD5E3B9A}" presName="iconRect" presStyleLbl="node1" presStyleIdx="1" presStyleCnt="6"/>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
        </a:ext>
      </dgm:extLst>
    </dgm:pt>
    <dgm:pt modelId="{924A186C-1CCB-443E-9E31-020D39A3BA06}" type="pres">
      <dgm:prSet presAssocID="{2F0013FA-6EE6-455A-8766-DE5DAD5E3B9A}" presName="spaceRect" presStyleCnt="0"/>
      <dgm:spPr/>
    </dgm:pt>
    <dgm:pt modelId="{A27928F7-78A4-4B4F-9FD9-9E452830CE5D}" type="pres">
      <dgm:prSet presAssocID="{2F0013FA-6EE6-455A-8766-DE5DAD5E3B9A}" presName="parTx" presStyleLbl="revTx" presStyleIdx="1" presStyleCnt="6">
        <dgm:presLayoutVars>
          <dgm:chMax val="0"/>
          <dgm:chPref val="0"/>
        </dgm:presLayoutVars>
      </dgm:prSet>
      <dgm:spPr/>
    </dgm:pt>
    <dgm:pt modelId="{BAA289A4-5474-4C86-BB7F-D39003BB240A}" type="pres">
      <dgm:prSet presAssocID="{066B736E-035F-4048-A5DD-93678FD919F0}" presName="sibTrans" presStyleCnt="0"/>
      <dgm:spPr/>
    </dgm:pt>
    <dgm:pt modelId="{72AC0D52-9403-4F05-847F-57BCEE1D91DC}" type="pres">
      <dgm:prSet presAssocID="{693D95B8-B66D-4947-AC36-EE3DE30F716A}" presName="compNode" presStyleCnt="0"/>
      <dgm:spPr/>
    </dgm:pt>
    <dgm:pt modelId="{E225608F-BEE3-4C53-948E-4E1A4F1DEA74}" type="pres">
      <dgm:prSet presAssocID="{693D95B8-B66D-4947-AC36-EE3DE30F716A}" presName="bgRect" presStyleLbl="bgShp" presStyleIdx="2" presStyleCnt="6"/>
      <dgm:spPr>
        <a:solidFill>
          <a:schemeClr val="accent6"/>
        </a:solidFill>
      </dgm:spPr>
    </dgm:pt>
    <dgm:pt modelId="{CB62F54A-C760-4CEA-8124-96084BC3915A}" type="pres">
      <dgm:prSet presAssocID="{693D95B8-B66D-4947-AC36-EE3DE30F716A}" presName="iconRect" presStyleLbl="node1" presStyleIdx="2" presStyleCnt="6"/>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hredder"/>
        </a:ext>
      </dgm:extLst>
    </dgm:pt>
    <dgm:pt modelId="{06ECDCD2-7468-4E7D-AECF-C90FB7612BC8}" type="pres">
      <dgm:prSet presAssocID="{693D95B8-B66D-4947-AC36-EE3DE30F716A}" presName="spaceRect" presStyleCnt="0"/>
      <dgm:spPr/>
    </dgm:pt>
    <dgm:pt modelId="{FF9A0DED-F9D5-4B8B-8447-B7C501E70E8E}" type="pres">
      <dgm:prSet presAssocID="{693D95B8-B66D-4947-AC36-EE3DE30F716A}" presName="parTx" presStyleLbl="revTx" presStyleIdx="2" presStyleCnt="6">
        <dgm:presLayoutVars>
          <dgm:chMax val="0"/>
          <dgm:chPref val="0"/>
        </dgm:presLayoutVars>
      </dgm:prSet>
      <dgm:spPr/>
    </dgm:pt>
    <dgm:pt modelId="{3A36F5DC-A579-4F1E-9337-5816D989989E}" type="pres">
      <dgm:prSet presAssocID="{2CE07C84-A855-4FCA-B809-95C6C6798876}" presName="sibTrans" presStyleCnt="0"/>
      <dgm:spPr/>
    </dgm:pt>
    <dgm:pt modelId="{53681FF5-40A6-4382-8B06-D8E936F8F468}" type="pres">
      <dgm:prSet presAssocID="{CA4D0BE8-763F-47F7-910E-9E8427FDC6DC}" presName="compNode" presStyleCnt="0"/>
      <dgm:spPr/>
    </dgm:pt>
    <dgm:pt modelId="{2BCA868C-58E8-4A56-8DB6-A65691CC693E}" type="pres">
      <dgm:prSet presAssocID="{CA4D0BE8-763F-47F7-910E-9E8427FDC6DC}" presName="bgRect" presStyleLbl="bgShp" presStyleIdx="3" presStyleCnt="6" custLinFactNeighborY="-6524"/>
      <dgm:spPr>
        <a:solidFill>
          <a:schemeClr val="accent6"/>
        </a:solidFill>
      </dgm:spPr>
    </dgm:pt>
    <dgm:pt modelId="{6E0E93B6-F942-45CA-BC9F-C441EF13ED07}" type="pres">
      <dgm:prSet presAssocID="{CA4D0BE8-763F-47F7-910E-9E8427FDC6DC}" presName="iconRect" presStyleLbl="node1" presStyleIdx="3" presStyleCnt="6"/>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CC85FDFB-078A-45D9-A4A2-6C84021C43D3}" type="pres">
      <dgm:prSet presAssocID="{CA4D0BE8-763F-47F7-910E-9E8427FDC6DC}" presName="spaceRect" presStyleCnt="0"/>
      <dgm:spPr/>
    </dgm:pt>
    <dgm:pt modelId="{34F5F4C5-4677-413E-ACDF-58F2F09C4615}" type="pres">
      <dgm:prSet presAssocID="{CA4D0BE8-763F-47F7-910E-9E8427FDC6DC}" presName="parTx" presStyleLbl="revTx" presStyleIdx="3" presStyleCnt="6">
        <dgm:presLayoutVars>
          <dgm:chMax val="0"/>
          <dgm:chPref val="0"/>
        </dgm:presLayoutVars>
      </dgm:prSet>
      <dgm:spPr/>
    </dgm:pt>
    <dgm:pt modelId="{7BCE20C9-355A-4477-9AFC-EF99FE1A9401}" type="pres">
      <dgm:prSet presAssocID="{D57FC896-6780-4E7A-A654-B46B4F7A3938}" presName="sibTrans" presStyleCnt="0"/>
      <dgm:spPr/>
    </dgm:pt>
    <dgm:pt modelId="{8D27DEE3-E8E7-490F-B7DD-BC56995E5C7B}" type="pres">
      <dgm:prSet presAssocID="{66AB9144-526A-418A-B199-BC7CE3DF2C04}" presName="compNode" presStyleCnt="0"/>
      <dgm:spPr/>
    </dgm:pt>
    <dgm:pt modelId="{517F0E4F-A885-4329-99B9-9E8040056842}" type="pres">
      <dgm:prSet presAssocID="{66AB9144-526A-418A-B199-BC7CE3DF2C04}" presName="bgRect" presStyleLbl="bgShp" presStyleIdx="4" presStyleCnt="6" custLinFactNeighborY="-4348"/>
      <dgm:spPr>
        <a:solidFill>
          <a:schemeClr val="accent6"/>
        </a:solidFill>
      </dgm:spPr>
    </dgm:pt>
    <dgm:pt modelId="{85CFA221-741B-4BFD-BD24-651BBF9E87D3}" type="pres">
      <dgm:prSet presAssocID="{66AB9144-526A-418A-B199-BC7CE3DF2C04}" presName="iconRect" presStyleLbl="node1" presStyleIdx="4" presStyleCnt="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mark"/>
        </a:ext>
      </dgm:extLst>
    </dgm:pt>
    <dgm:pt modelId="{17F03526-A1E0-40D8-92B6-26DF793F9016}" type="pres">
      <dgm:prSet presAssocID="{66AB9144-526A-418A-B199-BC7CE3DF2C04}" presName="spaceRect" presStyleCnt="0"/>
      <dgm:spPr/>
    </dgm:pt>
    <dgm:pt modelId="{8B0B14F5-42F1-47E4-A805-85D58C5F0000}" type="pres">
      <dgm:prSet presAssocID="{66AB9144-526A-418A-B199-BC7CE3DF2C04}" presName="parTx" presStyleLbl="revTx" presStyleIdx="4" presStyleCnt="6">
        <dgm:presLayoutVars>
          <dgm:chMax val="0"/>
          <dgm:chPref val="0"/>
        </dgm:presLayoutVars>
      </dgm:prSet>
      <dgm:spPr/>
    </dgm:pt>
    <dgm:pt modelId="{D9E8A602-5C02-4FF7-B5E9-A268C3875383}" type="pres">
      <dgm:prSet presAssocID="{8E718572-F5B5-486E-975B-F617B93F7BCB}" presName="sibTrans" presStyleCnt="0"/>
      <dgm:spPr/>
    </dgm:pt>
    <dgm:pt modelId="{81D3C600-6C63-4893-9AA8-534D3AD4C963}" type="pres">
      <dgm:prSet presAssocID="{96E6F7C7-67FA-4237-902F-B8FFD37C2420}" presName="compNode" presStyleCnt="0"/>
      <dgm:spPr/>
    </dgm:pt>
    <dgm:pt modelId="{13FA5525-C3CE-4B93-BF40-613CAFEFC3D7}" type="pres">
      <dgm:prSet presAssocID="{96E6F7C7-67FA-4237-902F-B8FFD37C2420}" presName="bgRect" presStyleLbl="bgShp" presStyleIdx="5" presStyleCnt="6" custLinFactNeighborX="104"/>
      <dgm:spPr/>
    </dgm:pt>
    <dgm:pt modelId="{15B9817D-D403-4743-BC88-FF283ED347B8}" type="pres">
      <dgm:prSet presAssocID="{96E6F7C7-67FA-4237-902F-B8FFD37C2420}"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omputer"/>
        </a:ext>
      </dgm:extLst>
    </dgm:pt>
    <dgm:pt modelId="{90EB36CD-B4FE-49C6-8CEE-164D842431ED}" type="pres">
      <dgm:prSet presAssocID="{96E6F7C7-67FA-4237-902F-B8FFD37C2420}" presName="spaceRect" presStyleCnt="0"/>
      <dgm:spPr/>
    </dgm:pt>
    <dgm:pt modelId="{5569B9FF-76C8-4C13-BE87-879D3247B7EF}" type="pres">
      <dgm:prSet presAssocID="{96E6F7C7-67FA-4237-902F-B8FFD37C2420}" presName="parTx" presStyleLbl="revTx" presStyleIdx="5" presStyleCnt="6">
        <dgm:presLayoutVars>
          <dgm:chMax val="0"/>
          <dgm:chPref val="0"/>
        </dgm:presLayoutVars>
      </dgm:prSet>
      <dgm:spPr/>
    </dgm:pt>
  </dgm:ptLst>
  <dgm:cxnLst>
    <dgm:cxn modelId="{E5535E26-DCD4-4F65-A814-179726275F67}" type="presOf" srcId="{2F0013FA-6EE6-455A-8766-DE5DAD5E3B9A}" destId="{A27928F7-78A4-4B4F-9FD9-9E452830CE5D}" srcOrd="0" destOrd="0" presId="urn:microsoft.com/office/officeart/2018/2/layout/IconVerticalSolidList"/>
    <dgm:cxn modelId="{2C62D132-A86F-4563-9293-A4797821C77B}" type="presOf" srcId="{693D95B8-B66D-4947-AC36-EE3DE30F716A}" destId="{FF9A0DED-F9D5-4B8B-8447-B7C501E70E8E}" srcOrd="0" destOrd="0" presId="urn:microsoft.com/office/officeart/2018/2/layout/IconVerticalSolidList"/>
    <dgm:cxn modelId="{1CAD9736-4F79-4A6A-8184-76D4F516DEC1}" srcId="{97EA0AC0-6770-4551-9E93-D64A86C68127}" destId="{66AB9144-526A-418A-B199-BC7CE3DF2C04}" srcOrd="4" destOrd="0" parTransId="{C5C04413-9DEE-444F-AA95-868C3D0F9CA7}" sibTransId="{8E718572-F5B5-486E-975B-F617B93F7BCB}"/>
    <dgm:cxn modelId="{A956D155-7467-4C31-B019-CC197537085C}" type="presOf" srcId="{CA4D0BE8-763F-47F7-910E-9E8427FDC6DC}" destId="{34F5F4C5-4677-413E-ACDF-58F2F09C4615}" srcOrd="0" destOrd="0" presId="urn:microsoft.com/office/officeart/2018/2/layout/IconVerticalSolidList"/>
    <dgm:cxn modelId="{A9485263-C2E3-4BFA-A44D-804AC07D4C49}" srcId="{97EA0AC0-6770-4551-9E93-D64A86C68127}" destId="{CA4D0BE8-763F-47F7-910E-9E8427FDC6DC}" srcOrd="3" destOrd="0" parTransId="{6A906CB9-A1A4-47ED-B6EF-1AB63761C58F}" sibTransId="{D57FC896-6780-4E7A-A654-B46B4F7A3938}"/>
    <dgm:cxn modelId="{B528E182-3969-4D67-9DDB-10A0DFC1837D}" srcId="{97EA0AC0-6770-4551-9E93-D64A86C68127}" destId="{96E6F7C7-67FA-4237-902F-B8FFD37C2420}" srcOrd="5" destOrd="0" parTransId="{81845F52-9CDF-439D-B710-C9651FB5590E}" sibTransId="{019B9190-68A2-45E4-84D1-8C08CF5E47C7}"/>
    <dgm:cxn modelId="{60547F9E-E217-42B7-AC3D-1663C34CFA5F}" srcId="{97EA0AC0-6770-4551-9E93-D64A86C68127}" destId="{693D95B8-B66D-4947-AC36-EE3DE30F716A}" srcOrd="2" destOrd="0" parTransId="{CC496ADA-7D50-4701-9895-98CDCC84940F}" sibTransId="{2CE07C84-A855-4FCA-B809-95C6C6798876}"/>
    <dgm:cxn modelId="{6BB382A7-DB79-4C00-9631-F4AC0F9D8058}" type="presOf" srcId="{97EA0AC0-6770-4551-9E93-D64A86C68127}" destId="{380FBBC4-BB6B-4D50-A993-65C28B9C1DE3}" srcOrd="0" destOrd="0" presId="urn:microsoft.com/office/officeart/2018/2/layout/IconVerticalSolidList"/>
    <dgm:cxn modelId="{3ABBE4CC-6B96-4801-8D34-3DFCB1C516E2}" srcId="{97EA0AC0-6770-4551-9E93-D64A86C68127}" destId="{694FBDDE-104B-4F76-9A06-6DBADFB50214}" srcOrd="0" destOrd="0" parTransId="{7EC8AA1C-0CFD-4D6B-B18F-D0C59EA2B8EA}" sibTransId="{A2375525-EC0D-42C2-9177-2D81255B6B3B}"/>
    <dgm:cxn modelId="{849FA8D6-5E76-42B8-83AC-B2E545338ED5}" type="presOf" srcId="{694FBDDE-104B-4F76-9A06-6DBADFB50214}" destId="{E9A50457-5471-4EC0-A3C1-898D2055A64D}" srcOrd="0" destOrd="0" presId="urn:microsoft.com/office/officeart/2018/2/layout/IconVerticalSolidList"/>
    <dgm:cxn modelId="{CFD8E7EF-93AB-43D2-A9BA-401F9EB2B753}" srcId="{97EA0AC0-6770-4551-9E93-D64A86C68127}" destId="{2F0013FA-6EE6-455A-8766-DE5DAD5E3B9A}" srcOrd="1" destOrd="0" parTransId="{D4404FD8-6780-43A2-9C65-D7E4D0DFF681}" sibTransId="{066B736E-035F-4048-A5DD-93678FD919F0}"/>
    <dgm:cxn modelId="{FC114DF9-1270-4D1E-89C5-118D779C6DC5}" type="presOf" srcId="{66AB9144-526A-418A-B199-BC7CE3DF2C04}" destId="{8B0B14F5-42F1-47E4-A805-85D58C5F0000}" srcOrd="0" destOrd="0" presId="urn:microsoft.com/office/officeart/2018/2/layout/IconVerticalSolidList"/>
    <dgm:cxn modelId="{373DC3FB-C6F9-490F-90AD-0CAF13F4BB44}" type="presOf" srcId="{96E6F7C7-67FA-4237-902F-B8FFD37C2420}" destId="{5569B9FF-76C8-4C13-BE87-879D3247B7EF}" srcOrd="0" destOrd="0" presId="urn:microsoft.com/office/officeart/2018/2/layout/IconVerticalSolidList"/>
    <dgm:cxn modelId="{D0DA993C-CA33-464A-86F7-900688308D7B}" type="presParOf" srcId="{380FBBC4-BB6B-4D50-A993-65C28B9C1DE3}" destId="{C70704F5-4064-42F9-B0D1-290924CC6776}" srcOrd="0" destOrd="0" presId="urn:microsoft.com/office/officeart/2018/2/layout/IconVerticalSolidList"/>
    <dgm:cxn modelId="{56EA83D4-695F-4AE3-AF74-942EAD8226BE}" type="presParOf" srcId="{C70704F5-4064-42F9-B0D1-290924CC6776}" destId="{7FF4E2B0-6961-46EB-8DF3-B83A9F17CC98}" srcOrd="0" destOrd="0" presId="urn:microsoft.com/office/officeart/2018/2/layout/IconVerticalSolidList"/>
    <dgm:cxn modelId="{5AD23F8B-EC3B-416D-BFB6-7A23BA37BF45}" type="presParOf" srcId="{C70704F5-4064-42F9-B0D1-290924CC6776}" destId="{B3E2B9BD-648C-4EFD-9DCE-DC5C328E758D}" srcOrd="1" destOrd="0" presId="urn:microsoft.com/office/officeart/2018/2/layout/IconVerticalSolidList"/>
    <dgm:cxn modelId="{9E88CE35-F52A-4FD4-9289-9F9BF5EB1616}" type="presParOf" srcId="{C70704F5-4064-42F9-B0D1-290924CC6776}" destId="{684646E3-0734-4FC6-8F13-B4D9FCD59320}" srcOrd="2" destOrd="0" presId="urn:microsoft.com/office/officeart/2018/2/layout/IconVerticalSolidList"/>
    <dgm:cxn modelId="{D2EA24DB-A215-4EE3-858D-A35F9AB775E1}" type="presParOf" srcId="{C70704F5-4064-42F9-B0D1-290924CC6776}" destId="{E9A50457-5471-4EC0-A3C1-898D2055A64D}" srcOrd="3" destOrd="0" presId="urn:microsoft.com/office/officeart/2018/2/layout/IconVerticalSolidList"/>
    <dgm:cxn modelId="{04B83A0D-C9D8-409A-9702-AB1531BCD6B5}" type="presParOf" srcId="{380FBBC4-BB6B-4D50-A993-65C28B9C1DE3}" destId="{33720952-1F9C-4698-8B6A-FF045737B4DF}" srcOrd="1" destOrd="0" presId="urn:microsoft.com/office/officeart/2018/2/layout/IconVerticalSolidList"/>
    <dgm:cxn modelId="{F330923A-EC5F-4157-9ED6-A764A7334315}" type="presParOf" srcId="{380FBBC4-BB6B-4D50-A993-65C28B9C1DE3}" destId="{14ECCA4E-B96D-4955-A5C5-4935FFCFD20B}" srcOrd="2" destOrd="0" presId="urn:microsoft.com/office/officeart/2018/2/layout/IconVerticalSolidList"/>
    <dgm:cxn modelId="{EF3BA4C1-1B8A-45E8-9B11-D5C16AA6A562}" type="presParOf" srcId="{14ECCA4E-B96D-4955-A5C5-4935FFCFD20B}" destId="{8DAB49D2-5998-4613-B10C-67E622CDE62D}" srcOrd="0" destOrd="0" presId="urn:microsoft.com/office/officeart/2018/2/layout/IconVerticalSolidList"/>
    <dgm:cxn modelId="{3C479275-1258-49A2-9DA3-C2209CA53F54}" type="presParOf" srcId="{14ECCA4E-B96D-4955-A5C5-4935FFCFD20B}" destId="{EB0DD640-0332-4AE2-981A-60865826B58C}" srcOrd="1" destOrd="0" presId="urn:microsoft.com/office/officeart/2018/2/layout/IconVerticalSolidList"/>
    <dgm:cxn modelId="{EF2824E1-E514-496D-B4CB-F511680FE44B}" type="presParOf" srcId="{14ECCA4E-B96D-4955-A5C5-4935FFCFD20B}" destId="{924A186C-1CCB-443E-9E31-020D39A3BA06}" srcOrd="2" destOrd="0" presId="urn:microsoft.com/office/officeart/2018/2/layout/IconVerticalSolidList"/>
    <dgm:cxn modelId="{89CCE408-7340-4353-AEEF-2A8EF0516E90}" type="presParOf" srcId="{14ECCA4E-B96D-4955-A5C5-4935FFCFD20B}" destId="{A27928F7-78A4-4B4F-9FD9-9E452830CE5D}" srcOrd="3" destOrd="0" presId="urn:microsoft.com/office/officeart/2018/2/layout/IconVerticalSolidList"/>
    <dgm:cxn modelId="{4C2F6AA4-C3EF-4843-A755-A934FCFAE43A}" type="presParOf" srcId="{380FBBC4-BB6B-4D50-A993-65C28B9C1DE3}" destId="{BAA289A4-5474-4C86-BB7F-D39003BB240A}" srcOrd="3" destOrd="0" presId="urn:microsoft.com/office/officeart/2018/2/layout/IconVerticalSolidList"/>
    <dgm:cxn modelId="{565AFCF5-9667-4BA5-B603-EBE864742663}" type="presParOf" srcId="{380FBBC4-BB6B-4D50-A993-65C28B9C1DE3}" destId="{72AC0D52-9403-4F05-847F-57BCEE1D91DC}" srcOrd="4" destOrd="0" presId="urn:microsoft.com/office/officeart/2018/2/layout/IconVerticalSolidList"/>
    <dgm:cxn modelId="{EEC78B2C-B2ED-4117-B8B0-80B86BDAAE85}" type="presParOf" srcId="{72AC0D52-9403-4F05-847F-57BCEE1D91DC}" destId="{E225608F-BEE3-4C53-948E-4E1A4F1DEA74}" srcOrd="0" destOrd="0" presId="urn:microsoft.com/office/officeart/2018/2/layout/IconVerticalSolidList"/>
    <dgm:cxn modelId="{D5B5F74D-909B-4D72-A873-311257C66A85}" type="presParOf" srcId="{72AC0D52-9403-4F05-847F-57BCEE1D91DC}" destId="{CB62F54A-C760-4CEA-8124-96084BC3915A}" srcOrd="1" destOrd="0" presId="urn:microsoft.com/office/officeart/2018/2/layout/IconVerticalSolidList"/>
    <dgm:cxn modelId="{3FD59248-CEBA-4291-A584-B53A54FF2827}" type="presParOf" srcId="{72AC0D52-9403-4F05-847F-57BCEE1D91DC}" destId="{06ECDCD2-7468-4E7D-AECF-C90FB7612BC8}" srcOrd="2" destOrd="0" presId="urn:microsoft.com/office/officeart/2018/2/layout/IconVerticalSolidList"/>
    <dgm:cxn modelId="{5E37AC97-D913-4877-9758-15DD8681C1C8}" type="presParOf" srcId="{72AC0D52-9403-4F05-847F-57BCEE1D91DC}" destId="{FF9A0DED-F9D5-4B8B-8447-B7C501E70E8E}" srcOrd="3" destOrd="0" presId="urn:microsoft.com/office/officeart/2018/2/layout/IconVerticalSolidList"/>
    <dgm:cxn modelId="{A7AB69EC-1871-4103-BC31-E979314B946A}" type="presParOf" srcId="{380FBBC4-BB6B-4D50-A993-65C28B9C1DE3}" destId="{3A36F5DC-A579-4F1E-9337-5816D989989E}" srcOrd="5" destOrd="0" presId="urn:microsoft.com/office/officeart/2018/2/layout/IconVerticalSolidList"/>
    <dgm:cxn modelId="{3CABA32D-ABDC-4CA4-AC32-9A969FC6066B}" type="presParOf" srcId="{380FBBC4-BB6B-4D50-A993-65C28B9C1DE3}" destId="{53681FF5-40A6-4382-8B06-D8E936F8F468}" srcOrd="6" destOrd="0" presId="urn:microsoft.com/office/officeart/2018/2/layout/IconVerticalSolidList"/>
    <dgm:cxn modelId="{C3901244-AE01-458E-84A8-B9D5FD9CC9AB}" type="presParOf" srcId="{53681FF5-40A6-4382-8B06-D8E936F8F468}" destId="{2BCA868C-58E8-4A56-8DB6-A65691CC693E}" srcOrd="0" destOrd="0" presId="urn:microsoft.com/office/officeart/2018/2/layout/IconVerticalSolidList"/>
    <dgm:cxn modelId="{9C7C71A5-A076-432B-8172-FD2B2B50D931}" type="presParOf" srcId="{53681FF5-40A6-4382-8B06-D8E936F8F468}" destId="{6E0E93B6-F942-45CA-BC9F-C441EF13ED07}" srcOrd="1" destOrd="0" presId="urn:microsoft.com/office/officeart/2018/2/layout/IconVerticalSolidList"/>
    <dgm:cxn modelId="{012040AC-5709-48A9-BAB8-56D019E5F284}" type="presParOf" srcId="{53681FF5-40A6-4382-8B06-D8E936F8F468}" destId="{CC85FDFB-078A-45D9-A4A2-6C84021C43D3}" srcOrd="2" destOrd="0" presId="urn:microsoft.com/office/officeart/2018/2/layout/IconVerticalSolidList"/>
    <dgm:cxn modelId="{747F0504-05D5-4736-8D2D-64C0B734E0D4}" type="presParOf" srcId="{53681FF5-40A6-4382-8B06-D8E936F8F468}" destId="{34F5F4C5-4677-413E-ACDF-58F2F09C4615}" srcOrd="3" destOrd="0" presId="urn:microsoft.com/office/officeart/2018/2/layout/IconVerticalSolidList"/>
    <dgm:cxn modelId="{C31061AF-3CF0-4D15-A7C4-7AAA530313B3}" type="presParOf" srcId="{380FBBC4-BB6B-4D50-A993-65C28B9C1DE3}" destId="{7BCE20C9-355A-4477-9AFC-EF99FE1A9401}" srcOrd="7" destOrd="0" presId="urn:microsoft.com/office/officeart/2018/2/layout/IconVerticalSolidList"/>
    <dgm:cxn modelId="{DCC24603-96FE-4CC0-979B-40305EED2419}" type="presParOf" srcId="{380FBBC4-BB6B-4D50-A993-65C28B9C1DE3}" destId="{8D27DEE3-E8E7-490F-B7DD-BC56995E5C7B}" srcOrd="8" destOrd="0" presId="urn:microsoft.com/office/officeart/2018/2/layout/IconVerticalSolidList"/>
    <dgm:cxn modelId="{083EE958-8625-4E4B-B87E-0352282EB550}" type="presParOf" srcId="{8D27DEE3-E8E7-490F-B7DD-BC56995E5C7B}" destId="{517F0E4F-A885-4329-99B9-9E8040056842}" srcOrd="0" destOrd="0" presId="urn:microsoft.com/office/officeart/2018/2/layout/IconVerticalSolidList"/>
    <dgm:cxn modelId="{8BFE004B-68D6-4BD9-BEE1-F14D2AC0A929}" type="presParOf" srcId="{8D27DEE3-E8E7-490F-B7DD-BC56995E5C7B}" destId="{85CFA221-741B-4BFD-BD24-651BBF9E87D3}" srcOrd="1" destOrd="0" presId="urn:microsoft.com/office/officeart/2018/2/layout/IconVerticalSolidList"/>
    <dgm:cxn modelId="{EF09FC18-C953-4209-9D67-7D721EC69D3F}" type="presParOf" srcId="{8D27DEE3-E8E7-490F-B7DD-BC56995E5C7B}" destId="{17F03526-A1E0-40D8-92B6-26DF793F9016}" srcOrd="2" destOrd="0" presId="urn:microsoft.com/office/officeart/2018/2/layout/IconVerticalSolidList"/>
    <dgm:cxn modelId="{02EBBB95-5A3E-44B6-BDEF-1BD944715CB6}" type="presParOf" srcId="{8D27DEE3-E8E7-490F-B7DD-BC56995E5C7B}" destId="{8B0B14F5-42F1-47E4-A805-85D58C5F0000}" srcOrd="3" destOrd="0" presId="urn:microsoft.com/office/officeart/2018/2/layout/IconVerticalSolidList"/>
    <dgm:cxn modelId="{849733FE-D2AF-4D5B-93E4-35941BC1D989}" type="presParOf" srcId="{380FBBC4-BB6B-4D50-A993-65C28B9C1DE3}" destId="{D9E8A602-5C02-4FF7-B5E9-A268C3875383}" srcOrd="9" destOrd="0" presId="urn:microsoft.com/office/officeart/2018/2/layout/IconVerticalSolidList"/>
    <dgm:cxn modelId="{61DBBF91-1F01-424B-8182-32A1186E8EA2}" type="presParOf" srcId="{380FBBC4-BB6B-4D50-A993-65C28B9C1DE3}" destId="{81D3C600-6C63-4893-9AA8-534D3AD4C963}" srcOrd="10" destOrd="0" presId="urn:microsoft.com/office/officeart/2018/2/layout/IconVerticalSolidList"/>
    <dgm:cxn modelId="{B8831201-DBF3-4512-981F-75F9DB86AD68}" type="presParOf" srcId="{81D3C600-6C63-4893-9AA8-534D3AD4C963}" destId="{13FA5525-C3CE-4B93-BF40-613CAFEFC3D7}" srcOrd="0" destOrd="0" presId="urn:microsoft.com/office/officeart/2018/2/layout/IconVerticalSolidList"/>
    <dgm:cxn modelId="{26AC25FB-C696-4B70-A494-9A9431B7A91C}" type="presParOf" srcId="{81D3C600-6C63-4893-9AA8-534D3AD4C963}" destId="{15B9817D-D403-4743-BC88-FF283ED347B8}" srcOrd="1" destOrd="0" presId="urn:microsoft.com/office/officeart/2018/2/layout/IconVerticalSolidList"/>
    <dgm:cxn modelId="{46B06C54-DABF-4C8D-B09A-4D081FA9EC13}" type="presParOf" srcId="{81D3C600-6C63-4893-9AA8-534D3AD4C963}" destId="{90EB36CD-B4FE-49C6-8CEE-164D842431ED}" srcOrd="2" destOrd="0" presId="urn:microsoft.com/office/officeart/2018/2/layout/IconVerticalSolidList"/>
    <dgm:cxn modelId="{935549A5-A73A-406A-96C9-CCC83DB43EEE}" type="presParOf" srcId="{81D3C600-6C63-4893-9AA8-534D3AD4C963}" destId="{5569B9FF-76C8-4C13-BE87-879D3247B7E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4E2B0-6961-46EB-8DF3-B83A9F17CC98}">
      <dsp:nvSpPr>
        <dsp:cNvPr id="0" name=""/>
        <dsp:cNvSpPr/>
      </dsp:nvSpPr>
      <dsp:spPr>
        <a:xfrm>
          <a:off x="0" y="1645"/>
          <a:ext cx="10957560" cy="701004"/>
        </a:xfrm>
        <a:prstGeom prst="roundRect">
          <a:avLst>
            <a:gd name="adj" fmla="val 10000"/>
          </a:avLst>
        </a:prstGeom>
        <a:solidFill>
          <a:schemeClr val="accent6"/>
        </a:solidFill>
        <a:ln>
          <a:noFill/>
        </a:ln>
        <a:effectLst/>
      </dsp:spPr>
      <dsp:style>
        <a:lnRef idx="0">
          <a:scrgbClr r="0" g="0" b="0"/>
        </a:lnRef>
        <a:fillRef idx="1">
          <a:scrgbClr r="0" g="0" b="0"/>
        </a:fillRef>
        <a:effectRef idx="0">
          <a:scrgbClr r="0" g="0" b="0"/>
        </a:effectRef>
        <a:fontRef idx="minor"/>
      </dsp:style>
    </dsp:sp>
    <dsp:sp modelId="{B3E2B9BD-648C-4EFD-9DCE-DC5C328E758D}">
      <dsp:nvSpPr>
        <dsp:cNvPr id="0" name=""/>
        <dsp:cNvSpPr/>
      </dsp:nvSpPr>
      <dsp:spPr>
        <a:xfrm>
          <a:off x="212053" y="159371"/>
          <a:ext cx="385552" cy="38555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A50457-5471-4EC0-A3C1-898D2055A64D}">
      <dsp:nvSpPr>
        <dsp:cNvPr id="0" name=""/>
        <dsp:cNvSpPr/>
      </dsp:nvSpPr>
      <dsp:spPr>
        <a:xfrm>
          <a:off x="809660" y="1645"/>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dirty="0"/>
            <a:t>Pre-assessment of the existing data (Faza)</a:t>
          </a:r>
          <a:endParaRPr lang="en-US" sz="1900" kern="1200" dirty="0"/>
        </a:p>
      </dsp:txBody>
      <dsp:txXfrm>
        <a:off x="809660" y="1645"/>
        <a:ext cx="10147899" cy="701004"/>
      </dsp:txXfrm>
    </dsp:sp>
    <dsp:sp modelId="{8DAB49D2-5998-4613-B10C-67E622CDE62D}">
      <dsp:nvSpPr>
        <dsp:cNvPr id="0" name=""/>
        <dsp:cNvSpPr/>
      </dsp:nvSpPr>
      <dsp:spPr>
        <a:xfrm>
          <a:off x="0" y="877900"/>
          <a:ext cx="10957560" cy="701004"/>
        </a:xfrm>
        <a:prstGeom prst="roundRect">
          <a:avLst>
            <a:gd name="adj" fmla="val 10000"/>
          </a:avLst>
        </a:prstGeom>
        <a:solidFill>
          <a:schemeClr val="accent6"/>
        </a:solidFill>
        <a:ln>
          <a:noFill/>
        </a:ln>
        <a:effectLst/>
      </dsp:spPr>
      <dsp:style>
        <a:lnRef idx="0">
          <a:scrgbClr r="0" g="0" b="0"/>
        </a:lnRef>
        <a:fillRef idx="1">
          <a:scrgbClr r="0" g="0" b="0"/>
        </a:fillRef>
        <a:effectRef idx="0">
          <a:scrgbClr r="0" g="0" b="0"/>
        </a:effectRef>
        <a:fontRef idx="minor"/>
      </dsp:style>
    </dsp:sp>
    <dsp:sp modelId="{EB0DD640-0332-4AE2-981A-60865826B58C}">
      <dsp:nvSpPr>
        <dsp:cNvPr id="0" name=""/>
        <dsp:cNvSpPr/>
      </dsp:nvSpPr>
      <dsp:spPr>
        <a:xfrm>
          <a:off x="212053" y="1035626"/>
          <a:ext cx="385552" cy="38555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7928F7-78A4-4B4F-9FD9-9E452830CE5D}">
      <dsp:nvSpPr>
        <dsp:cNvPr id="0" name=""/>
        <dsp:cNvSpPr/>
      </dsp:nvSpPr>
      <dsp:spPr>
        <a:xfrm>
          <a:off x="809660" y="877900"/>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a:t>Data (log sheets) transport</a:t>
          </a:r>
          <a:endParaRPr lang="en-US" sz="1900" kern="1200" dirty="0"/>
        </a:p>
      </dsp:txBody>
      <dsp:txXfrm>
        <a:off x="809660" y="877900"/>
        <a:ext cx="10147899" cy="701004"/>
      </dsp:txXfrm>
    </dsp:sp>
    <dsp:sp modelId="{E225608F-BEE3-4C53-948E-4E1A4F1DEA74}">
      <dsp:nvSpPr>
        <dsp:cNvPr id="0" name=""/>
        <dsp:cNvSpPr/>
      </dsp:nvSpPr>
      <dsp:spPr>
        <a:xfrm>
          <a:off x="0" y="1754156"/>
          <a:ext cx="10957560" cy="701004"/>
        </a:xfrm>
        <a:prstGeom prst="roundRect">
          <a:avLst>
            <a:gd name="adj" fmla="val 10000"/>
          </a:avLst>
        </a:prstGeom>
        <a:solidFill>
          <a:schemeClr val="accent6"/>
        </a:solidFill>
        <a:ln>
          <a:noFill/>
        </a:ln>
        <a:effectLst/>
      </dsp:spPr>
      <dsp:style>
        <a:lnRef idx="0">
          <a:scrgbClr r="0" g="0" b="0"/>
        </a:lnRef>
        <a:fillRef idx="1">
          <a:scrgbClr r="0" g="0" b="0"/>
        </a:fillRef>
        <a:effectRef idx="0">
          <a:scrgbClr r="0" g="0" b="0"/>
        </a:effectRef>
        <a:fontRef idx="minor"/>
      </dsp:style>
    </dsp:sp>
    <dsp:sp modelId="{CB62F54A-C760-4CEA-8124-96084BC3915A}">
      <dsp:nvSpPr>
        <dsp:cNvPr id="0" name=""/>
        <dsp:cNvSpPr/>
      </dsp:nvSpPr>
      <dsp:spPr>
        <a:xfrm>
          <a:off x="212053" y="1911882"/>
          <a:ext cx="385552" cy="38555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9A0DED-F9D5-4B8B-8447-B7C501E70E8E}">
      <dsp:nvSpPr>
        <dsp:cNvPr id="0" name=""/>
        <dsp:cNvSpPr/>
      </dsp:nvSpPr>
      <dsp:spPr>
        <a:xfrm>
          <a:off x="809660" y="1754156"/>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dirty="0"/>
            <a:t>Data (log sheets) scanning</a:t>
          </a:r>
          <a:endParaRPr lang="en-US" sz="1900" kern="1200" dirty="0"/>
        </a:p>
      </dsp:txBody>
      <dsp:txXfrm>
        <a:off x="809660" y="1754156"/>
        <a:ext cx="10147899" cy="701004"/>
      </dsp:txXfrm>
    </dsp:sp>
    <dsp:sp modelId="{2BCA868C-58E8-4A56-8DB6-A65691CC693E}">
      <dsp:nvSpPr>
        <dsp:cNvPr id="0" name=""/>
        <dsp:cNvSpPr/>
      </dsp:nvSpPr>
      <dsp:spPr>
        <a:xfrm>
          <a:off x="0" y="2584678"/>
          <a:ext cx="10957560" cy="701004"/>
        </a:xfrm>
        <a:prstGeom prst="roundRect">
          <a:avLst>
            <a:gd name="adj" fmla="val 10000"/>
          </a:avLst>
        </a:prstGeom>
        <a:solidFill>
          <a:schemeClr val="accent6"/>
        </a:solidFill>
        <a:ln>
          <a:noFill/>
        </a:ln>
        <a:effectLst/>
      </dsp:spPr>
      <dsp:style>
        <a:lnRef idx="0">
          <a:scrgbClr r="0" g="0" b="0"/>
        </a:lnRef>
        <a:fillRef idx="1">
          <a:scrgbClr r="0" g="0" b="0"/>
        </a:fillRef>
        <a:effectRef idx="0">
          <a:scrgbClr r="0" g="0" b="0"/>
        </a:effectRef>
        <a:fontRef idx="minor"/>
      </dsp:style>
    </dsp:sp>
    <dsp:sp modelId="{6E0E93B6-F942-45CA-BC9F-C441EF13ED07}">
      <dsp:nvSpPr>
        <dsp:cNvPr id="0" name=""/>
        <dsp:cNvSpPr/>
      </dsp:nvSpPr>
      <dsp:spPr>
        <a:xfrm>
          <a:off x="212053" y="2788138"/>
          <a:ext cx="385552" cy="385552"/>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4F5F4C5-4677-413E-ACDF-58F2F09C4615}">
      <dsp:nvSpPr>
        <dsp:cNvPr id="0" name=""/>
        <dsp:cNvSpPr/>
      </dsp:nvSpPr>
      <dsp:spPr>
        <a:xfrm>
          <a:off x="809660" y="2630412"/>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a:t>Conversion to excel sheets</a:t>
          </a:r>
          <a:endParaRPr lang="en-US" sz="1900" kern="1200" dirty="0"/>
        </a:p>
      </dsp:txBody>
      <dsp:txXfrm>
        <a:off x="809660" y="2630412"/>
        <a:ext cx="10147899" cy="701004"/>
      </dsp:txXfrm>
    </dsp:sp>
    <dsp:sp modelId="{517F0E4F-A885-4329-99B9-9E8040056842}">
      <dsp:nvSpPr>
        <dsp:cNvPr id="0" name=""/>
        <dsp:cNvSpPr/>
      </dsp:nvSpPr>
      <dsp:spPr>
        <a:xfrm>
          <a:off x="0" y="3476188"/>
          <a:ext cx="10957560" cy="701004"/>
        </a:xfrm>
        <a:prstGeom prst="roundRect">
          <a:avLst>
            <a:gd name="adj" fmla="val 10000"/>
          </a:avLst>
        </a:prstGeom>
        <a:solidFill>
          <a:schemeClr val="accent6"/>
        </a:solidFill>
        <a:ln>
          <a:noFill/>
        </a:ln>
        <a:effectLst/>
      </dsp:spPr>
      <dsp:style>
        <a:lnRef idx="0">
          <a:scrgbClr r="0" g="0" b="0"/>
        </a:lnRef>
        <a:fillRef idx="1">
          <a:scrgbClr r="0" g="0" b="0"/>
        </a:fillRef>
        <a:effectRef idx="0">
          <a:scrgbClr r="0" g="0" b="0"/>
        </a:effectRef>
        <a:fontRef idx="minor"/>
      </dsp:style>
    </dsp:sp>
    <dsp:sp modelId="{85CFA221-741B-4BFD-BD24-651BBF9E87D3}">
      <dsp:nvSpPr>
        <dsp:cNvPr id="0" name=""/>
        <dsp:cNvSpPr/>
      </dsp:nvSpPr>
      <dsp:spPr>
        <a:xfrm>
          <a:off x="212053" y="3664393"/>
          <a:ext cx="385552" cy="385552"/>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0B14F5-42F1-47E4-A805-85D58C5F0000}">
      <dsp:nvSpPr>
        <dsp:cNvPr id="0" name=""/>
        <dsp:cNvSpPr/>
      </dsp:nvSpPr>
      <dsp:spPr>
        <a:xfrm>
          <a:off x="809660" y="3506667"/>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a:t>Data cleaning</a:t>
          </a:r>
          <a:endParaRPr lang="en-US" sz="1900" kern="1200" dirty="0"/>
        </a:p>
      </dsp:txBody>
      <dsp:txXfrm>
        <a:off x="809660" y="3506667"/>
        <a:ext cx="10147899" cy="701004"/>
      </dsp:txXfrm>
    </dsp:sp>
    <dsp:sp modelId="{13FA5525-C3CE-4B93-BF40-613CAFEFC3D7}">
      <dsp:nvSpPr>
        <dsp:cNvPr id="0" name=""/>
        <dsp:cNvSpPr/>
      </dsp:nvSpPr>
      <dsp:spPr>
        <a:xfrm>
          <a:off x="0" y="4382923"/>
          <a:ext cx="10957560" cy="7010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B9817D-D403-4743-BC88-FF283ED347B8}">
      <dsp:nvSpPr>
        <dsp:cNvPr id="0" name=""/>
        <dsp:cNvSpPr/>
      </dsp:nvSpPr>
      <dsp:spPr>
        <a:xfrm>
          <a:off x="212053" y="4540649"/>
          <a:ext cx="385552" cy="385552"/>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69B9FF-76C8-4C13-BE87-879D3247B7EF}">
      <dsp:nvSpPr>
        <dsp:cNvPr id="0" name=""/>
        <dsp:cNvSpPr/>
      </dsp:nvSpPr>
      <dsp:spPr>
        <a:xfrm>
          <a:off x="809660" y="4382923"/>
          <a:ext cx="10147899" cy="701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190" tIns="74190" rIns="74190" bIns="74190" numCol="1" spcCol="1270" anchor="ctr" anchorCtr="0">
          <a:noAutofit/>
        </a:bodyPr>
        <a:lstStyle/>
        <a:p>
          <a:pPr marL="0" lvl="0" indent="0" algn="l" defTabSz="844550">
            <a:lnSpc>
              <a:spcPct val="100000"/>
            </a:lnSpc>
            <a:spcBef>
              <a:spcPct val="0"/>
            </a:spcBef>
            <a:spcAft>
              <a:spcPct val="35000"/>
            </a:spcAft>
            <a:buNone/>
          </a:pPr>
          <a:r>
            <a:rPr lang="it-IT" sz="1900" kern="1200" dirty="0"/>
            <a:t>Coding (use 2022 log sheets as benchmark)</a:t>
          </a:r>
          <a:endParaRPr lang="en-US" sz="1900" kern="1200" dirty="0"/>
        </a:p>
      </dsp:txBody>
      <dsp:txXfrm>
        <a:off x="809660" y="4382923"/>
        <a:ext cx="10147899" cy="70100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1318228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26642966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4</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pPr algn="l"/>
            <a:r>
              <a:rPr lang="en-US" b="1" i="0" dirty="0">
                <a:solidFill>
                  <a:srgbClr val="0D0D0D"/>
                </a:solidFill>
                <a:effectLst/>
                <a:highlight>
                  <a:srgbClr val="FFFFFF"/>
                </a:highlight>
                <a:latin typeface="Söhne"/>
              </a:rPr>
              <a:t>Talking Points:</a:t>
            </a:r>
            <a:endParaRPr lang="en-US" b="0" i="0" dirty="0">
              <a:solidFill>
                <a:srgbClr val="0D0D0D"/>
              </a:solidFill>
              <a:effectLst/>
              <a:highlight>
                <a:srgbClr val="FFFFFF"/>
              </a:highlight>
              <a:latin typeface="Söhne"/>
            </a:endParaRPr>
          </a:p>
          <a:p>
            <a:pPr algn="l">
              <a:buFont typeface="Arial" panose="020B0604020202020204" pitchFamily="34" charset="0"/>
              <a:buChar char="•"/>
            </a:pPr>
            <a:r>
              <a:rPr lang="en-US" b="0" i="0" dirty="0">
                <a:solidFill>
                  <a:srgbClr val="0D0D0D"/>
                </a:solidFill>
                <a:effectLst/>
                <a:highlight>
                  <a:srgbClr val="FFFFFF"/>
                </a:highlight>
                <a:latin typeface="Söhne"/>
              </a:rPr>
              <a:t>Why Python for data analysis. </a:t>
            </a:r>
          </a:p>
          <a:p>
            <a:pPr algn="l">
              <a:buFont typeface="Arial" panose="020B0604020202020204" pitchFamily="34" charset="0"/>
              <a:buChar char="•"/>
            </a:pPr>
            <a:r>
              <a:rPr lang="en-US" b="0" i="0" dirty="0">
                <a:solidFill>
                  <a:srgbClr val="0D0D0D"/>
                </a:solidFill>
                <a:effectLst/>
                <a:highlight>
                  <a:srgbClr val="FFFFFF"/>
                </a:highlight>
                <a:latin typeface="Söhne"/>
              </a:rPr>
              <a:t>Anaconda distribution and its advantages.</a:t>
            </a:r>
          </a:p>
          <a:p>
            <a:pPr algn="l">
              <a:buFont typeface="Arial" panose="020B0604020202020204" pitchFamily="34" charset="0"/>
              <a:buChar char="•"/>
            </a:pPr>
            <a:r>
              <a:rPr lang="en-US" b="0" i="0" dirty="0">
                <a:solidFill>
                  <a:srgbClr val="0D0D0D"/>
                </a:solidFill>
                <a:effectLst/>
                <a:highlight>
                  <a:srgbClr val="FFFFFF"/>
                </a:highlight>
                <a:latin typeface="Söhne"/>
              </a:rPr>
              <a:t>Introduce Jupyter Notebooks and their interactive features.</a:t>
            </a:r>
          </a:p>
          <a:p>
            <a:pPr algn="l">
              <a:buFont typeface="Arial" panose="020B0604020202020204" pitchFamily="34" charset="0"/>
              <a:buChar char="•"/>
            </a:pPr>
            <a:r>
              <a:rPr lang="en-US" b="0" i="0" dirty="0">
                <a:solidFill>
                  <a:srgbClr val="0D0D0D"/>
                </a:solidFill>
                <a:effectLst/>
                <a:highlight>
                  <a:srgbClr val="FFFFFF"/>
                </a:highlight>
                <a:latin typeface="Söhne"/>
              </a:rPr>
              <a:t>Highlight the basic concepts and libraries essential for data analysis.</a:t>
            </a:r>
          </a:p>
          <a:p>
            <a:endParaRPr lang="en-US" dirty="0"/>
          </a:p>
        </p:txBody>
      </p:sp>
    </p:spTree>
    <p:extLst>
      <p:ext uri="{BB962C8B-B14F-4D97-AF65-F5344CB8AC3E}">
        <p14:creationId xmlns:p14="http://schemas.microsoft.com/office/powerpoint/2010/main" val="817633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5</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pPr>
              <a:buFont typeface="Arial" panose="020B0604020202020204" pitchFamily="34" charset="0"/>
              <a:buChar char="•"/>
            </a:pPr>
            <a:r>
              <a:rPr lang="en-US" dirty="0"/>
              <a:t>Special characters of strings i.e. ‘\n’ is for a new line and ‘\t’ is for tab</a:t>
            </a:r>
          </a:p>
        </p:txBody>
      </p:sp>
    </p:spTree>
    <p:extLst>
      <p:ext uri="{BB962C8B-B14F-4D97-AF65-F5344CB8AC3E}">
        <p14:creationId xmlns:p14="http://schemas.microsoft.com/office/powerpoint/2010/main" val="1350247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6</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r>
              <a:rPr lang="en-US" dirty="0"/>
              <a:t>You can convert a list to a tuple: tuple(x_list) and vice versa a tuple can be converted to a list: list(x_tuple)</a:t>
            </a:r>
          </a:p>
        </p:txBody>
      </p:sp>
    </p:spTree>
    <p:extLst>
      <p:ext uri="{BB962C8B-B14F-4D97-AF65-F5344CB8AC3E}">
        <p14:creationId xmlns:p14="http://schemas.microsoft.com/office/powerpoint/2010/main" val="426939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7</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2987667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8</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r>
              <a:rPr lang="en-US" dirty="0"/>
              <a:t>The first quartile, Q1, is the value for which 25% of the observations are smaller and 75% are larger n Q2 is the same as the median (50% are smaller, 50% are larger) n Only 25% of the observations are greater than the third quartile</a:t>
            </a:r>
          </a:p>
        </p:txBody>
      </p:sp>
    </p:spTree>
    <p:extLst>
      <p:ext uri="{BB962C8B-B14F-4D97-AF65-F5344CB8AC3E}">
        <p14:creationId xmlns:p14="http://schemas.microsoft.com/office/powerpoint/2010/main" val="333253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9</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3042306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10</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594833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11</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2721408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6906127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pPr marL="457200" indent="-228600" algn="l">
              <a:buFont typeface="Arial" panose="020B0604020202020204" pitchFamily="34" charset="0"/>
              <a:buAutoNum type="arabicPeriod"/>
            </a:pPr>
            <a:r>
              <a:rPr lang="en-US" dirty="0"/>
              <a:t>Arrays:</a:t>
            </a:r>
          </a:p>
          <a:p>
            <a:pPr marL="228600" indent="0" algn="l">
              <a:buFont typeface="Arial" panose="020B0604020202020204" pitchFamily="34" charset="0"/>
              <a:buNone/>
            </a:pPr>
            <a:r>
              <a:rPr lang="en-US" dirty="0"/>
              <a:t>Numpy  provides for data structures known as arrays.  </a:t>
            </a:r>
            <a:br>
              <a:rPr lang="en-US" dirty="0"/>
            </a:br>
            <a:r>
              <a:rPr lang="en-US" b="0" i="0" dirty="0">
                <a:effectLst/>
                <a:highlight>
                  <a:srgbClr val="FFFFFF"/>
                </a:highlight>
                <a:latin typeface="-apple-system"/>
              </a:rPr>
              <a:t>An array is a collection (multiple) of variables</a:t>
            </a:r>
          </a:p>
          <a:p>
            <a:pPr algn="l">
              <a:buFont typeface="Arial" panose="020B0604020202020204" pitchFamily="34" charset="0"/>
              <a:buChar char="•"/>
            </a:pPr>
            <a:r>
              <a:rPr lang="en-US" b="0" i="0" dirty="0">
                <a:effectLst/>
                <a:highlight>
                  <a:srgbClr val="FFFFFF"/>
                </a:highlight>
                <a:latin typeface="-apple-system"/>
              </a:rPr>
              <a:t>Each variable in the collection is of the same data type[that means that the size (number of bytes) of each variable is the same]</a:t>
            </a:r>
          </a:p>
          <a:p>
            <a:pPr algn="l">
              <a:buFont typeface="Arial" panose="020B0604020202020204" pitchFamily="34" charset="0"/>
              <a:buChar char="•"/>
            </a:pPr>
            <a:r>
              <a:rPr lang="en-US" b="0" i="0" dirty="0">
                <a:effectLst/>
                <a:highlight>
                  <a:srgbClr val="FFFFFF"/>
                </a:highlight>
                <a:latin typeface="-apple-system"/>
              </a:rPr>
              <a:t>The variables are placed (stored) consecutively in memory</a:t>
            </a:r>
          </a:p>
          <a:p>
            <a:pPr marL="228600" indent="0" algn="l">
              <a:buFont typeface="Arial" panose="020B0604020202020204" pitchFamily="34" charset="0"/>
              <a:buNone/>
            </a:pPr>
            <a:endParaRPr lang="en-US" b="0" i="0" dirty="0">
              <a:effectLst/>
              <a:highlight>
                <a:srgbClr val="FFFFFF"/>
              </a:highlight>
              <a:latin typeface="-apple-system"/>
            </a:endParaRPr>
          </a:p>
          <a:p>
            <a:pPr marL="228600" indent="0" algn="l">
              <a:buFont typeface="Arial" panose="020B0604020202020204" pitchFamily="34" charset="0"/>
              <a:buNone/>
            </a:pPr>
            <a:r>
              <a:rPr lang="en-US" b="0" i="0" dirty="0">
                <a:effectLst/>
                <a:highlight>
                  <a:srgbClr val="FFFFFF"/>
                </a:highlight>
                <a:latin typeface="-apple-system"/>
              </a:rPr>
              <a:t>Pandas and Numpy are libraries that can be used to perform exploratory data analysis (EDA) that involves data preparation and cleaning and data wrangling</a:t>
            </a:r>
          </a:p>
          <a:p>
            <a:endParaRPr lang="en-US" dirty="0"/>
          </a:p>
        </p:txBody>
      </p:sp>
    </p:spTree>
    <p:extLst>
      <p:ext uri="{BB962C8B-B14F-4D97-AF65-F5344CB8AC3E}">
        <p14:creationId xmlns:p14="http://schemas.microsoft.com/office/powerpoint/2010/main" val="1068279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14</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15196449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15</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r>
              <a:rPr lang="en-US" b="1" dirty="0"/>
              <a:t>Why? </a:t>
            </a:r>
          </a:p>
          <a:p>
            <a:pPr marL="285750" indent="-285750">
              <a:buFont typeface="Arial" panose="020B0604020202020204" pitchFamily="34" charset="0"/>
              <a:buChar char="•"/>
            </a:pPr>
            <a:r>
              <a:rPr lang="en-US" b="1" dirty="0"/>
              <a:t> </a:t>
            </a:r>
            <a:r>
              <a:rPr lang="en-US" dirty="0"/>
              <a:t>To ensure the dataset is accurate and is of quality for analysis </a:t>
            </a:r>
          </a:p>
          <a:p>
            <a:pPr marL="285750" indent="-285750">
              <a:buFont typeface="Arial" panose="020B0604020202020204" pitchFamily="34" charset="0"/>
              <a:buChar char="•"/>
            </a:pPr>
            <a:r>
              <a:rPr lang="en-US" dirty="0"/>
              <a:t>  Informs the reliability of the decisions made from the dataset.</a:t>
            </a:r>
          </a:p>
          <a:p>
            <a:pPr marL="285750" indent="-285750">
              <a:buFont typeface="Arial" panose="020B0604020202020204" pitchFamily="34" charset="0"/>
              <a:buChar char="•"/>
            </a:pPr>
            <a:r>
              <a:rPr lang="en-US" dirty="0"/>
              <a:t> Reduces errors and inconsistencies in data analysis. </a:t>
            </a:r>
            <a:endParaRPr lang="en-US" b="1" dirty="0"/>
          </a:p>
          <a:p>
            <a:endParaRPr lang="en-US" dirty="0"/>
          </a:p>
        </p:txBody>
      </p:sp>
    </p:spTree>
    <p:extLst>
      <p:ext uri="{BB962C8B-B14F-4D97-AF65-F5344CB8AC3E}">
        <p14:creationId xmlns:p14="http://schemas.microsoft.com/office/powerpoint/2010/main" val="1354965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16</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pPr marL="285750" indent="-285750">
              <a:buFont typeface="Arial" panose="020B0604020202020204" pitchFamily="34" charset="0"/>
              <a:buChar char="•"/>
            </a:pPr>
            <a:r>
              <a:rPr lang="en-US" sz="1200" b="0" i="0" dirty="0">
                <a:effectLst/>
                <a:highlight>
                  <a:srgbClr val="FFFFFF"/>
                </a:highlight>
                <a:latin typeface="-apple-system"/>
              </a:rPr>
              <a:t>Matplotlib is a Python library that helps with data visualization. It’s a 2D plotting library which produces different types of figures. It can be used with Python scripts, Jupyter notebooks, application servers, etc</a:t>
            </a:r>
          </a:p>
          <a:p>
            <a:endParaRPr lang="en-US" sz="1200" b="0" i="0" dirty="0">
              <a:effectLst/>
              <a:highlight>
                <a:srgbClr val="FFFFFF"/>
              </a:highlight>
              <a:latin typeface="-apple-system"/>
            </a:endParaRPr>
          </a:p>
          <a:p>
            <a:pPr marL="285750" indent="-285750">
              <a:buFont typeface="Arial" panose="020B0604020202020204" pitchFamily="34" charset="0"/>
              <a:buChar char="•"/>
            </a:pPr>
            <a:r>
              <a:rPr lang="en-US" sz="1200" dirty="0">
                <a:highlight>
                  <a:srgbClr val="FFFFFF"/>
                </a:highlight>
                <a:latin typeface="-apple-system"/>
              </a:rPr>
              <a:t>To install matplotlib, run </a:t>
            </a:r>
            <a:r>
              <a:rPr lang="en-US" sz="1200" i="1" dirty="0">
                <a:highlight>
                  <a:srgbClr val="FFFFFF"/>
                </a:highlight>
                <a:latin typeface="-apple-system"/>
              </a:rPr>
              <a:t>‘pip install matplotlib’</a:t>
            </a:r>
          </a:p>
          <a:p>
            <a:endParaRPr lang="en-US" sz="1200" dirty="0"/>
          </a:p>
          <a:p>
            <a:pPr marL="285750" indent="-285750">
              <a:buFont typeface="Arial" panose="020B0604020202020204" pitchFamily="34" charset="0"/>
              <a:buChar char="•"/>
            </a:pPr>
            <a:r>
              <a:rPr lang="en-US" sz="1200" dirty="0">
                <a:highlight>
                  <a:srgbClr val="FFFFFF"/>
                </a:highlight>
                <a:latin typeface="-apple-system"/>
              </a:rPr>
              <a:t>When using matplotlib for visualization, the library used is matplotlib.pyplot </a:t>
            </a:r>
          </a:p>
          <a:p>
            <a:endParaRPr lang="en-US" dirty="0"/>
          </a:p>
        </p:txBody>
      </p:sp>
    </p:spTree>
    <p:extLst>
      <p:ext uri="{BB962C8B-B14F-4D97-AF65-F5344CB8AC3E}">
        <p14:creationId xmlns:p14="http://schemas.microsoft.com/office/powerpoint/2010/main" val="33265265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17</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32892265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18</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r>
              <a:rPr lang="en-US" sz="1800" b="0" i="0" dirty="0">
                <a:solidFill>
                  <a:srgbClr val="000000"/>
                </a:solidFill>
                <a:effectLst/>
                <a:latin typeface="BookAntiqua"/>
              </a:rPr>
              <a:t>Box Plot: The horizontal line in the center of the box is the median, also known as the 50th percentile or 2nd quartile (Q2). This is the middle data point in our data set when observed from smallest to greatest. The bottom and top of the box are the first and third quartiles (Q1 and Q3). These quartiles are formed when we break up a dataset into four equal pieces by ascending or descending values. So, 25% of the data lies at or below Q1, and 25% above Q3. Q1 can be considered as the middle data point between the minimum and the median. </a:t>
            </a:r>
            <a:r>
              <a:rPr lang="en-US" dirty="0"/>
              <a:t> </a:t>
            </a:r>
            <a:br>
              <a:rPr lang="en-US" dirty="0"/>
            </a:br>
            <a:endParaRPr lang="en-US" dirty="0"/>
          </a:p>
        </p:txBody>
      </p:sp>
    </p:spTree>
    <p:extLst>
      <p:ext uri="{BB962C8B-B14F-4D97-AF65-F5344CB8AC3E}">
        <p14:creationId xmlns:p14="http://schemas.microsoft.com/office/powerpoint/2010/main" val="3845512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the data cleaning exercise looked like</a:t>
            </a:r>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76317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dirty="0"/>
          </a:p>
        </p:txBody>
      </p:sp>
    </p:spTree>
    <p:extLst>
      <p:ext uri="{BB962C8B-B14F-4D97-AF65-F5344CB8AC3E}">
        <p14:creationId xmlns:p14="http://schemas.microsoft.com/office/powerpoint/2010/main" val="36475623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dirty="0">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dirty="0">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dirty="0">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dirty="0">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dirty="0">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dirty="0">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dirty="0">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dirty="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anaconda.com/download"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2" Type="http://schemas.openxmlformats.org/officeDocument/2006/relationships/hyperlink" Target="https://url.za.m.mimecastprotect.com/s/73--CBgX56f72LMqMszfPF2LHl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1.emf"/><Relationship Id="rId4" Type="http://schemas.openxmlformats.org/officeDocument/2006/relationships/package" Target="../embeddings/Microsoft_Excel_Worksheet.xlsx"/></Relationships>
</file>

<file path=ppt/slides/_rels/slide22.xml.rels><?xml version="1.0" encoding="UTF-8" standalone="yes"?>
<Relationships xmlns="http://schemas.openxmlformats.org/package/2006/relationships"><Relationship Id="rId3" Type="http://schemas.openxmlformats.org/officeDocument/2006/relationships/hyperlink" Target="https://www.coursehero.com/file/75390110/Introduction-to-Data-Science-A-Python-Approach-to-Concepts-Techniques-and-Applications-Laura-Ig/"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www.oreilly.com/library/view/practical-data-science/9781801071970/"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oreilly.com/library/view/practical-data-science/9781801071970/" TargetMode="External"/><Relationship Id="rId2" Type="http://schemas.openxmlformats.org/officeDocument/2006/relationships/hyperlink" Target="https://www.coursehero.com/file/75390110/Introduction-to-Data-Science-A-Python-Approach-to-Concepts-Techniques-and-Applications-Laura-I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457893" y="3258589"/>
            <a:ext cx="5394267" cy="1263536"/>
          </a:xfrm>
          <a:prstGeom prst="rect">
            <a:avLst/>
          </a:prstGeom>
          <a:noFill/>
          <a:ln>
            <a:noFill/>
          </a:ln>
        </p:spPr>
        <p:txBody>
          <a:bodyPr spcFirstLastPara="1" wrap="square" lIns="91425" tIns="45700" rIns="91425" bIns="45700" anchor="t" anchorCtr="0">
            <a:normAutofit fontScale="92500"/>
          </a:bodyPr>
          <a:lstStyle/>
          <a:p>
            <a:pPr marL="0" lvl="0" indent="0" algn="l" rtl="0">
              <a:lnSpc>
                <a:spcPct val="90000"/>
              </a:lnSpc>
              <a:spcBef>
                <a:spcPts val="0"/>
              </a:spcBef>
              <a:spcAft>
                <a:spcPts val="0"/>
              </a:spcAft>
              <a:buSzPts val="4400"/>
              <a:buNone/>
            </a:pPr>
            <a:r>
              <a:rPr lang="it-IT" sz="3600" dirty="0"/>
              <a:t>Lesson 3: Data Analysis</a:t>
            </a:r>
          </a:p>
          <a:p>
            <a:pPr marL="0" indent="0" algn="l">
              <a:spcBef>
                <a:spcPts val="0"/>
              </a:spcBef>
              <a:buSzPts val="4400"/>
            </a:pPr>
            <a:r>
              <a:rPr lang="it-IT" sz="3600" dirty="0"/>
              <a:t>Techniques, Part A</a:t>
            </a:r>
          </a:p>
          <a:p>
            <a:pPr marL="0" lvl="0" indent="0" algn="l" rtl="0">
              <a:lnSpc>
                <a:spcPct val="90000"/>
              </a:lnSpc>
              <a:spcBef>
                <a:spcPts val="0"/>
              </a:spcBef>
              <a:spcAft>
                <a:spcPts val="0"/>
              </a:spcAft>
              <a:buSzPts val="4400"/>
              <a:buNone/>
            </a:pPr>
            <a:endParaRPr lang="it-IT" sz="3600" dirty="0"/>
          </a:p>
          <a:p>
            <a:pPr marL="0" lvl="0" indent="0" algn="ctr" rtl="0">
              <a:lnSpc>
                <a:spcPct val="90000"/>
              </a:lnSpc>
              <a:spcBef>
                <a:spcPts val="0"/>
              </a:spcBef>
              <a:spcAft>
                <a:spcPts val="0"/>
              </a:spcAft>
              <a:buSzPts val="4400"/>
              <a:buNone/>
            </a:pPr>
            <a:endParaRPr lang="it-IT" sz="4400" b="1" dirty="0">
              <a:highlight>
                <a:srgbClr val="FFFF00"/>
              </a:highlight>
            </a:endParaRPr>
          </a:p>
          <a:p>
            <a:pPr marL="0" lvl="0" indent="0" algn="l" rtl="0">
              <a:lnSpc>
                <a:spcPct val="90000"/>
              </a:lnSpc>
              <a:spcBef>
                <a:spcPts val="0"/>
              </a:spcBef>
              <a:spcAft>
                <a:spcPts val="0"/>
              </a:spcAft>
              <a:buSzPts val="4400"/>
              <a:buNone/>
            </a:pPr>
            <a:endParaRPr lang="it-IT" sz="4400" b="1" dirty="0">
              <a:highlight>
                <a:srgbClr val="FFFF00"/>
              </a:highlight>
            </a:endParaRPr>
          </a:p>
          <a:p>
            <a:pPr marL="0" lvl="0" indent="0" algn="ctr" rtl="0">
              <a:lnSpc>
                <a:spcPct val="90000"/>
              </a:lnSpc>
              <a:spcBef>
                <a:spcPts val="0"/>
              </a:spcBef>
              <a:spcAft>
                <a:spcPts val="0"/>
              </a:spcAft>
              <a:buSzPts val="4400"/>
              <a:buNone/>
            </a:pPr>
            <a:endParaRPr lang="it-IT" sz="4400" b="1" dirty="0"/>
          </a:p>
        </p:txBody>
      </p:sp>
      <p:pic>
        <p:nvPicPr>
          <p:cNvPr id="3" name="Picture 2" descr="A colorful shield with lion and lion and hearts&#10;&#10;Description automatically generated">
            <a:extLst>
              <a:ext uri="{FF2B5EF4-FFF2-40B4-BE49-F238E27FC236}">
                <a16:creationId xmlns:a16="http://schemas.microsoft.com/office/drawing/2014/main" id="{D0CC0A9C-E221-1A48-C8DA-87D90C9F387B}"/>
              </a:ext>
            </a:extLst>
          </p:cNvPr>
          <p:cNvPicPr>
            <a:picLocks noChangeAspect="1"/>
          </p:cNvPicPr>
          <p:nvPr/>
        </p:nvPicPr>
        <p:blipFill>
          <a:blip r:embed="rId3"/>
          <a:stretch>
            <a:fillRect/>
          </a:stretch>
        </p:blipFill>
        <p:spPr>
          <a:xfrm>
            <a:off x="1668342" y="4522290"/>
            <a:ext cx="2759044" cy="1950844"/>
          </a:xfrm>
          <a:prstGeom prst="rect">
            <a:avLst/>
          </a:prstGeom>
        </p:spPr>
      </p:pic>
      <p:sp>
        <p:nvSpPr>
          <p:cNvPr id="2" name="TextBox 1">
            <a:extLst>
              <a:ext uri="{FF2B5EF4-FFF2-40B4-BE49-F238E27FC236}">
                <a16:creationId xmlns:a16="http://schemas.microsoft.com/office/drawing/2014/main" id="{B5FD53EF-0E01-184A-85A8-C9E3BEF46D95}"/>
              </a:ext>
            </a:extLst>
          </p:cNvPr>
          <p:cNvSpPr txBox="1"/>
          <p:nvPr/>
        </p:nvSpPr>
        <p:spPr>
          <a:xfrm>
            <a:off x="457893" y="1839182"/>
            <a:ext cx="5992010" cy="1089529"/>
          </a:xfrm>
          <a:prstGeom prst="rect">
            <a:avLst/>
          </a:prstGeom>
          <a:noFill/>
        </p:spPr>
        <p:txBody>
          <a:bodyPr wrap="square">
            <a:spAutoFit/>
          </a:bodyPr>
          <a:lstStyle/>
          <a:p>
            <a:pPr marL="0" lvl="0" indent="0" algn="l" rtl="0">
              <a:lnSpc>
                <a:spcPct val="90000"/>
              </a:lnSpc>
              <a:spcBef>
                <a:spcPts val="0"/>
              </a:spcBef>
              <a:spcAft>
                <a:spcPts val="0"/>
              </a:spcAft>
              <a:buSzPts val="4400"/>
              <a:buNone/>
            </a:pPr>
            <a:r>
              <a:rPr lang="it-IT" sz="3600" b="1" dirty="0">
                <a:solidFill>
                  <a:schemeClr val="bg1"/>
                </a:solidFill>
              </a:rPr>
              <a:t>DATA FOR RENEWABLE ENERGY SYSTEMS </a:t>
            </a:r>
            <a:endParaRPr lang="it-IT" sz="3600" b="1" dirty="0">
              <a:solidFill>
                <a:schemeClr val="bg1"/>
              </a:solidFill>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3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TextBox 5">
            <a:extLst>
              <a:ext uri="{FF2B5EF4-FFF2-40B4-BE49-F238E27FC236}">
                <a16:creationId xmlns:a16="http://schemas.microsoft.com/office/drawing/2014/main" id="{6EA36A4A-DCB1-D7C2-0285-D8CF3AB55100}"/>
              </a:ext>
            </a:extLst>
          </p:cNvPr>
          <p:cNvSpPr txBox="1"/>
          <p:nvPr/>
        </p:nvSpPr>
        <p:spPr>
          <a:xfrm>
            <a:off x="551384" y="1477710"/>
            <a:ext cx="11305869" cy="4031873"/>
          </a:xfrm>
          <a:prstGeom prst="rect">
            <a:avLst/>
          </a:prstGeom>
          <a:noFill/>
        </p:spPr>
        <p:txBody>
          <a:bodyPr wrap="square">
            <a:spAutoFit/>
          </a:bodyPr>
          <a:lstStyle/>
          <a:p>
            <a:pPr marL="514350" indent="-514350">
              <a:buFont typeface="+mj-lt"/>
              <a:buAutoNum type="arabicPeriod"/>
            </a:pPr>
            <a:r>
              <a:rPr lang="en-US" sz="3200" dirty="0"/>
              <a:t>Introduction to Statistical Software (Python)</a:t>
            </a:r>
          </a:p>
          <a:p>
            <a:endParaRPr lang="en-US" sz="3200" dirty="0"/>
          </a:p>
          <a:p>
            <a:r>
              <a:rPr lang="en-US" sz="3200" dirty="0"/>
              <a:t>2. Descriptive and Inferential Statistics in Python</a:t>
            </a:r>
          </a:p>
          <a:p>
            <a:endParaRPr lang="en-US" sz="3200" dirty="0"/>
          </a:p>
          <a:p>
            <a:r>
              <a:rPr lang="en-US" sz="3200" dirty="0"/>
              <a:t>3. Data Cleaning and Preparation</a:t>
            </a:r>
          </a:p>
          <a:p>
            <a:endParaRPr lang="en-US" sz="3200" dirty="0"/>
          </a:p>
          <a:p>
            <a:r>
              <a:rPr lang="en-US" sz="3200" dirty="0"/>
              <a:t>4. Introduction to Data Visualization using Matplotlib/ Seaborn</a:t>
            </a:r>
          </a:p>
          <a:p>
            <a:endParaRPr lang="en-US" sz="3200" dirty="0"/>
          </a:p>
        </p:txBody>
      </p:sp>
    </p:spTree>
    <p:extLst>
      <p:ext uri="{BB962C8B-B14F-4D97-AF65-F5344CB8AC3E}">
        <p14:creationId xmlns:p14="http://schemas.microsoft.com/office/powerpoint/2010/main" val="1717077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3 Learning Outcomes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TextBox 4">
            <a:extLst>
              <a:ext uri="{FF2B5EF4-FFF2-40B4-BE49-F238E27FC236}">
                <a16:creationId xmlns:a16="http://schemas.microsoft.com/office/drawing/2014/main" id="{FFA3D199-C9E8-A53B-DE7E-FF7A79CAA4D4}"/>
              </a:ext>
            </a:extLst>
          </p:cNvPr>
          <p:cNvSpPr txBox="1"/>
          <p:nvPr/>
        </p:nvSpPr>
        <p:spPr>
          <a:xfrm>
            <a:off x="838200" y="1268963"/>
            <a:ext cx="9892004" cy="4708981"/>
          </a:xfrm>
          <a:prstGeom prst="rect">
            <a:avLst/>
          </a:prstGeom>
          <a:noFill/>
        </p:spPr>
        <p:txBody>
          <a:bodyPr wrap="square" lIns="91440" tIns="45720" rIns="91440" bIns="45720" rtlCol="0" anchor="t">
            <a:spAutoFit/>
          </a:bodyPr>
          <a:lstStyle/>
          <a:p>
            <a:r>
              <a:rPr lang="en-US" sz="3000" dirty="0"/>
              <a:t>At the end of this unit, the student will be able to:</a:t>
            </a:r>
          </a:p>
          <a:p>
            <a:endParaRPr lang="en-US" sz="3000" dirty="0"/>
          </a:p>
          <a:p>
            <a:pPr marL="457200" indent="-457200">
              <a:buFont typeface="Arial" panose="020B0604020202020204" pitchFamily="34" charset="0"/>
              <a:buChar char="•"/>
            </a:pPr>
            <a:r>
              <a:rPr lang="en-US" sz="3000" dirty="0"/>
              <a:t>set up Python for data analysis and understand the basics of data analysis using Python. </a:t>
            </a:r>
          </a:p>
          <a:p>
            <a:pPr marL="457200" indent="-457200">
              <a:buFont typeface="Arial" panose="020B0604020202020204" pitchFamily="34" charset="0"/>
              <a:buChar char="•"/>
            </a:pPr>
            <a:endParaRPr lang="en-US" sz="3000" dirty="0"/>
          </a:p>
          <a:p>
            <a:pPr marL="457200" indent="-457200">
              <a:buFont typeface="Arial" panose="020B0604020202020204" pitchFamily="34" charset="0"/>
              <a:buChar char="•"/>
            </a:pPr>
            <a:r>
              <a:rPr lang="en-US" sz="3000" dirty="0"/>
              <a:t>clean and prepare data for analysis. </a:t>
            </a:r>
          </a:p>
          <a:p>
            <a:pPr marL="457200" indent="-457200">
              <a:buFont typeface="Arial" panose="020B0604020202020204" pitchFamily="34" charset="0"/>
              <a:buChar char="•"/>
            </a:pPr>
            <a:endParaRPr lang="en-US" sz="3000" dirty="0"/>
          </a:p>
          <a:p>
            <a:pPr marL="457200" indent="-457200">
              <a:buFont typeface="Arial" panose="020B0604020202020204" pitchFamily="34" charset="0"/>
              <a:buChar char="•"/>
            </a:pPr>
            <a:r>
              <a:rPr lang="en-US" sz="3000" dirty="0"/>
              <a:t>understand data visualization methods in Python. </a:t>
            </a:r>
          </a:p>
          <a:p>
            <a:endParaRPr lang="en-US" sz="3000" dirty="0"/>
          </a:p>
          <a:p>
            <a:pPr marL="457200" indent="-457200">
              <a:buFont typeface="Arial" panose="020B0604020202020204" pitchFamily="34" charset="0"/>
              <a:buChar char="•"/>
            </a:pPr>
            <a:r>
              <a:rPr lang="en-US" sz="3000" dirty="0"/>
              <a:t>understand descriptive and inferential statistics.  </a:t>
            </a:r>
            <a:endParaRPr lang="en-KE" sz="3000" dirty="0"/>
          </a:p>
        </p:txBody>
      </p:sp>
    </p:spTree>
    <p:extLst>
      <p:ext uri="{BB962C8B-B14F-4D97-AF65-F5344CB8AC3E}">
        <p14:creationId xmlns:p14="http://schemas.microsoft.com/office/powerpoint/2010/main" val="1877196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689363" y="441029"/>
            <a:ext cx="9077696" cy="514411"/>
          </a:xfrm>
        </p:spPr>
        <p:txBody>
          <a:bodyPr>
            <a:normAutofit fontScale="90000"/>
          </a:bodyPr>
          <a:lstStyle/>
          <a:p>
            <a:r>
              <a:rPr lang="en-US" dirty="0"/>
              <a:t>Introduction to Statistical Software (Python)</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TextBox 5">
            <a:extLst>
              <a:ext uri="{FF2B5EF4-FFF2-40B4-BE49-F238E27FC236}">
                <a16:creationId xmlns:a16="http://schemas.microsoft.com/office/drawing/2014/main" id="{5EBDA5B9-31EA-A416-195A-BE6470B1E49D}"/>
              </a:ext>
            </a:extLst>
          </p:cNvPr>
          <p:cNvSpPr txBox="1"/>
          <p:nvPr/>
        </p:nvSpPr>
        <p:spPr>
          <a:xfrm>
            <a:off x="838199" y="1268963"/>
            <a:ext cx="6182033" cy="3170099"/>
          </a:xfrm>
          <a:prstGeom prst="rect">
            <a:avLst/>
          </a:prstGeom>
          <a:noFill/>
        </p:spPr>
        <p:txBody>
          <a:bodyPr wrap="square" rtlCol="0">
            <a:spAutoFit/>
          </a:bodyPr>
          <a:lstStyle/>
          <a:p>
            <a:pPr marL="457200" indent="-457200">
              <a:buFont typeface="Arial" panose="020B0604020202020204" pitchFamily="34" charset="0"/>
              <a:buChar char="•"/>
            </a:pPr>
            <a:r>
              <a:rPr lang="en-US" sz="2000" dirty="0"/>
              <a:t>To install Python, install Anaconda in your computer by visiting the anaconda distribution download  website via this </a:t>
            </a:r>
            <a:r>
              <a:rPr lang="en-US" sz="2000" dirty="0">
                <a:hlinkClick r:id="rId3"/>
              </a:rPr>
              <a:t>link</a:t>
            </a:r>
            <a:r>
              <a:rPr lang="en-US" sz="2000" dirty="0"/>
              <a:t>. (Python 3.11 for Windows, Mac or Linux)</a:t>
            </a:r>
          </a:p>
          <a:p>
            <a:endParaRPr lang="en-US" sz="2000" dirty="0"/>
          </a:p>
          <a:p>
            <a:pPr marL="457200" indent="-457200">
              <a:buFont typeface="Arial" panose="020B0604020202020204" pitchFamily="34" charset="0"/>
              <a:buChar char="•"/>
            </a:pPr>
            <a:r>
              <a:rPr lang="en-US" sz="2000" dirty="0"/>
              <a:t>Install Jupyter notebooks – an interactive coding environment. </a:t>
            </a:r>
            <a:br>
              <a:rPr lang="en-US" sz="3000" dirty="0"/>
            </a:br>
            <a:endParaRPr lang="en-US" sz="3000" dirty="0"/>
          </a:p>
          <a:p>
            <a:endParaRPr lang="en-US" sz="3000" dirty="0"/>
          </a:p>
        </p:txBody>
      </p:sp>
      <p:pic>
        <p:nvPicPr>
          <p:cNvPr id="1026" name="Picture 2">
            <a:extLst>
              <a:ext uri="{FF2B5EF4-FFF2-40B4-BE49-F238E27FC236}">
                <a16:creationId xmlns:a16="http://schemas.microsoft.com/office/drawing/2014/main" id="{39ABE9EE-87FD-ED2A-8A25-766D722CD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1637" y="1074052"/>
            <a:ext cx="3588160" cy="199342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33A5ACC-5ACB-691A-3C49-F616CC0CAD7B}"/>
              </a:ext>
            </a:extLst>
          </p:cNvPr>
          <p:cNvPicPr>
            <a:picLocks noChangeAspect="1"/>
          </p:cNvPicPr>
          <p:nvPr/>
        </p:nvPicPr>
        <p:blipFill>
          <a:blip r:embed="rId5"/>
          <a:stretch>
            <a:fillRect/>
          </a:stretch>
        </p:blipFill>
        <p:spPr>
          <a:xfrm>
            <a:off x="7660796" y="2868740"/>
            <a:ext cx="4369841" cy="2263698"/>
          </a:xfrm>
          <a:prstGeom prst="rect">
            <a:avLst/>
          </a:prstGeom>
        </p:spPr>
      </p:pic>
      <p:pic>
        <p:nvPicPr>
          <p:cNvPr id="15" name="Picture 14">
            <a:extLst>
              <a:ext uri="{FF2B5EF4-FFF2-40B4-BE49-F238E27FC236}">
                <a16:creationId xmlns:a16="http://schemas.microsoft.com/office/drawing/2014/main" id="{206E0C3C-C1C2-35CB-9B6B-6BCB295EB540}"/>
              </a:ext>
            </a:extLst>
          </p:cNvPr>
          <p:cNvPicPr>
            <a:picLocks noChangeAspect="1"/>
          </p:cNvPicPr>
          <p:nvPr/>
        </p:nvPicPr>
        <p:blipFill>
          <a:blip r:embed="rId6"/>
          <a:stretch>
            <a:fillRect/>
          </a:stretch>
        </p:blipFill>
        <p:spPr>
          <a:xfrm>
            <a:off x="255365" y="3743434"/>
            <a:ext cx="6847858" cy="2778007"/>
          </a:xfrm>
          <a:prstGeom prst="rect">
            <a:avLst/>
          </a:prstGeom>
        </p:spPr>
      </p:pic>
    </p:spTree>
    <p:extLst>
      <p:ext uri="{BB962C8B-B14F-4D97-AF65-F5344CB8AC3E}">
        <p14:creationId xmlns:p14="http://schemas.microsoft.com/office/powerpoint/2010/main" val="4179511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768021" y="443710"/>
            <a:ext cx="10028126" cy="514411"/>
          </a:xfrm>
        </p:spPr>
        <p:txBody>
          <a:bodyPr>
            <a:normAutofit fontScale="90000"/>
          </a:bodyPr>
          <a:lstStyle/>
          <a:p>
            <a:r>
              <a:rPr lang="en-US" dirty="0"/>
              <a:t>Introduction to Statistical Software: Basic Concepts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109259" y="1146467"/>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TextBox 5">
            <a:extLst>
              <a:ext uri="{FF2B5EF4-FFF2-40B4-BE49-F238E27FC236}">
                <a16:creationId xmlns:a16="http://schemas.microsoft.com/office/drawing/2014/main" id="{3E21D001-438E-395A-C056-7E0B5AFC9252}"/>
              </a:ext>
            </a:extLst>
          </p:cNvPr>
          <p:cNvSpPr txBox="1"/>
          <p:nvPr/>
        </p:nvSpPr>
        <p:spPr>
          <a:xfrm>
            <a:off x="266855" y="1249804"/>
            <a:ext cx="10931636" cy="2708434"/>
          </a:xfrm>
          <a:prstGeom prst="rect">
            <a:avLst/>
          </a:prstGeom>
          <a:noFill/>
        </p:spPr>
        <p:txBody>
          <a:bodyPr wrap="square" rtlCol="0">
            <a:spAutoFit/>
          </a:bodyPr>
          <a:lstStyle/>
          <a:p>
            <a:pPr marL="457200" indent="-457200">
              <a:buAutoNum type="arabicPeriod"/>
            </a:pPr>
            <a:r>
              <a:rPr lang="en-US" sz="2000" b="1" dirty="0"/>
              <a:t>Variables and Data Types </a:t>
            </a:r>
          </a:p>
          <a:p>
            <a:pPr marL="514350" indent="-514350">
              <a:buFont typeface="+mj-lt"/>
              <a:buAutoNum type="romanLcPeriod"/>
            </a:pPr>
            <a:r>
              <a:rPr lang="en-US" sz="2000" b="1" dirty="0"/>
              <a:t>Integers – </a:t>
            </a:r>
            <a:r>
              <a:rPr lang="en-US" sz="2000" dirty="0"/>
              <a:t>whole numbers without a decimal           </a:t>
            </a:r>
            <a:r>
              <a:rPr lang="en-US" sz="2000" b="1" dirty="0"/>
              <a:t> ii.     Float – </a:t>
            </a:r>
            <a:r>
              <a:rPr lang="en-US" sz="2000" dirty="0"/>
              <a:t>number with a decimal </a:t>
            </a:r>
            <a:endParaRPr lang="en-US" sz="2000" b="1" dirty="0"/>
          </a:p>
          <a:p>
            <a:endParaRPr lang="en-US" sz="2000" dirty="0"/>
          </a:p>
          <a:p>
            <a:endParaRPr lang="en-US" sz="2000" dirty="0"/>
          </a:p>
          <a:p>
            <a:endParaRPr lang="en-US" sz="2000" dirty="0"/>
          </a:p>
          <a:p>
            <a:endParaRPr lang="en-US" sz="2000" dirty="0"/>
          </a:p>
          <a:p>
            <a:pPr marL="514350" indent="-514350">
              <a:buAutoNum type="romanLcPeriod" startAt="3"/>
            </a:pPr>
            <a:r>
              <a:rPr lang="en-US" sz="2000" b="1" dirty="0"/>
              <a:t>String</a:t>
            </a:r>
            <a:r>
              <a:rPr lang="en-US" sz="2000" dirty="0"/>
              <a:t> – basic text 				</a:t>
            </a:r>
            <a:r>
              <a:rPr lang="en-US" sz="2000" b="1" dirty="0"/>
              <a:t>	</a:t>
            </a:r>
            <a:endParaRPr lang="en-US" sz="3000" dirty="0"/>
          </a:p>
          <a:p>
            <a:endParaRPr lang="en-US" sz="3000" dirty="0"/>
          </a:p>
        </p:txBody>
      </p:sp>
      <p:pic>
        <p:nvPicPr>
          <p:cNvPr id="11" name="Picture 10">
            <a:extLst>
              <a:ext uri="{FF2B5EF4-FFF2-40B4-BE49-F238E27FC236}">
                <a16:creationId xmlns:a16="http://schemas.microsoft.com/office/drawing/2014/main" id="{6A47F011-DA1E-E611-DA6F-B79E1E9A54C7}"/>
              </a:ext>
            </a:extLst>
          </p:cNvPr>
          <p:cNvPicPr>
            <a:picLocks noChangeAspect="1"/>
          </p:cNvPicPr>
          <p:nvPr/>
        </p:nvPicPr>
        <p:blipFill>
          <a:blip r:embed="rId3"/>
          <a:stretch>
            <a:fillRect/>
          </a:stretch>
        </p:blipFill>
        <p:spPr>
          <a:xfrm>
            <a:off x="6571396" y="1996988"/>
            <a:ext cx="5052333" cy="967970"/>
          </a:xfrm>
          <a:prstGeom prst="rect">
            <a:avLst/>
          </a:prstGeom>
        </p:spPr>
      </p:pic>
      <p:pic>
        <p:nvPicPr>
          <p:cNvPr id="15" name="Picture 14">
            <a:extLst>
              <a:ext uri="{FF2B5EF4-FFF2-40B4-BE49-F238E27FC236}">
                <a16:creationId xmlns:a16="http://schemas.microsoft.com/office/drawing/2014/main" id="{64EB1226-9561-CC5A-3BC0-ACD60FC76CEF}"/>
              </a:ext>
            </a:extLst>
          </p:cNvPr>
          <p:cNvPicPr>
            <a:picLocks noChangeAspect="1"/>
          </p:cNvPicPr>
          <p:nvPr/>
        </p:nvPicPr>
        <p:blipFill>
          <a:blip r:embed="rId4"/>
          <a:stretch>
            <a:fillRect/>
          </a:stretch>
        </p:blipFill>
        <p:spPr>
          <a:xfrm>
            <a:off x="-3055115" y="1949245"/>
            <a:ext cx="7414133" cy="967970"/>
          </a:xfrm>
          <a:prstGeom prst="rect">
            <a:avLst/>
          </a:prstGeom>
        </p:spPr>
      </p:pic>
      <p:pic>
        <p:nvPicPr>
          <p:cNvPr id="17" name="Picture 16">
            <a:extLst>
              <a:ext uri="{FF2B5EF4-FFF2-40B4-BE49-F238E27FC236}">
                <a16:creationId xmlns:a16="http://schemas.microsoft.com/office/drawing/2014/main" id="{5A5EBA67-C885-886E-472D-0CD322C95A87}"/>
              </a:ext>
            </a:extLst>
          </p:cNvPr>
          <p:cNvPicPr>
            <a:picLocks noChangeAspect="1"/>
          </p:cNvPicPr>
          <p:nvPr/>
        </p:nvPicPr>
        <p:blipFill>
          <a:blip r:embed="rId5"/>
          <a:stretch>
            <a:fillRect/>
          </a:stretch>
        </p:blipFill>
        <p:spPr>
          <a:xfrm>
            <a:off x="102987" y="3657254"/>
            <a:ext cx="4788820" cy="853563"/>
          </a:xfrm>
          <a:prstGeom prst="rect">
            <a:avLst/>
          </a:prstGeom>
        </p:spPr>
      </p:pic>
      <p:pic>
        <p:nvPicPr>
          <p:cNvPr id="19" name="Picture 18">
            <a:extLst>
              <a:ext uri="{FF2B5EF4-FFF2-40B4-BE49-F238E27FC236}">
                <a16:creationId xmlns:a16="http://schemas.microsoft.com/office/drawing/2014/main" id="{5189AE22-E7FB-3B13-0EF3-4361D86F393A}"/>
              </a:ext>
            </a:extLst>
          </p:cNvPr>
          <p:cNvPicPr>
            <a:picLocks noChangeAspect="1"/>
          </p:cNvPicPr>
          <p:nvPr/>
        </p:nvPicPr>
        <p:blipFill>
          <a:blip r:embed="rId6"/>
          <a:stretch>
            <a:fillRect/>
          </a:stretch>
        </p:blipFill>
        <p:spPr>
          <a:xfrm>
            <a:off x="4872582" y="3517537"/>
            <a:ext cx="6332181" cy="907760"/>
          </a:xfrm>
          <a:prstGeom prst="rect">
            <a:avLst/>
          </a:prstGeom>
        </p:spPr>
      </p:pic>
      <p:pic>
        <p:nvPicPr>
          <p:cNvPr id="21" name="Picture 20">
            <a:extLst>
              <a:ext uri="{FF2B5EF4-FFF2-40B4-BE49-F238E27FC236}">
                <a16:creationId xmlns:a16="http://schemas.microsoft.com/office/drawing/2014/main" id="{D7E87005-5B75-483C-684F-9A9A64858E0D}"/>
              </a:ext>
            </a:extLst>
          </p:cNvPr>
          <p:cNvPicPr>
            <a:picLocks noChangeAspect="1"/>
          </p:cNvPicPr>
          <p:nvPr/>
        </p:nvPicPr>
        <p:blipFill>
          <a:blip r:embed="rId7"/>
          <a:stretch>
            <a:fillRect/>
          </a:stretch>
        </p:blipFill>
        <p:spPr>
          <a:xfrm>
            <a:off x="3146658" y="4609490"/>
            <a:ext cx="4208705" cy="907760"/>
          </a:xfrm>
          <a:prstGeom prst="rect">
            <a:avLst/>
          </a:prstGeom>
        </p:spPr>
      </p:pic>
    </p:spTree>
    <p:extLst>
      <p:ext uri="{BB962C8B-B14F-4D97-AF65-F5344CB8AC3E}">
        <p14:creationId xmlns:p14="http://schemas.microsoft.com/office/powerpoint/2010/main" val="2130649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TextBox 5">
            <a:extLst>
              <a:ext uri="{FF2B5EF4-FFF2-40B4-BE49-F238E27FC236}">
                <a16:creationId xmlns:a16="http://schemas.microsoft.com/office/drawing/2014/main" id="{387E1D96-AD0C-6851-877B-11C084D10C90}"/>
              </a:ext>
            </a:extLst>
          </p:cNvPr>
          <p:cNvSpPr txBox="1"/>
          <p:nvPr/>
        </p:nvSpPr>
        <p:spPr>
          <a:xfrm>
            <a:off x="334747" y="1351240"/>
            <a:ext cx="5699760" cy="1477328"/>
          </a:xfrm>
          <a:prstGeom prst="rect">
            <a:avLst/>
          </a:prstGeom>
          <a:noFill/>
        </p:spPr>
        <p:txBody>
          <a:bodyPr wrap="square">
            <a:spAutoFit/>
          </a:bodyPr>
          <a:lstStyle/>
          <a:p>
            <a:r>
              <a:rPr lang="en-US" sz="1400" b="1" dirty="0"/>
              <a:t>iv. List – </a:t>
            </a:r>
            <a:r>
              <a:rPr lang="en-US" sz="1600" dirty="0"/>
              <a:t>allows one to store elements of different data types in one enclosure. The enclosure are square 	          brackets.</a:t>
            </a:r>
          </a:p>
          <a:p>
            <a:r>
              <a:rPr lang="en-US" dirty="0"/>
              <a:t>	      </a:t>
            </a:r>
            <a:r>
              <a:rPr lang="en-US" sz="1400" dirty="0"/>
              <a:t> </a:t>
            </a:r>
            <a:endParaRPr lang="en-US" dirty="0"/>
          </a:p>
          <a:p>
            <a:pPr marL="514350" indent="-514350">
              <a:buAutoNum type="romanLcPeriod" startAt="3"/>
            </a:pPr>
            <a:endParaRPr lang="en-US" sz="1400" dirty="0"/>
          </a:p>
          <a:p>
            <a:endParaRPr lang="en-US" sz="1400" dirty="0"/>
          </a:p>
        </p:txBody>
      </p:sp>
      <p:pic>
        <p:nvPicPr>
          <p:cNvPr id="7" name="Picture 6">
            <a:extLst>
              <a:ext uri="{FF2B5EF4-FFF2-40B4-BE49-F238E27FC236}">
                <a16:creationId xmlns:a16="http://schemas.microsoft.com/office/drawing/2014/main" id="{F1D29A46-DDF1-02C1-F31C-FA84D0D087BD}"/>
              </a:ext>
            </a:extLst>
          </p:cNvPr>
          <p:cNvPicPr>
            <a:picLocks noChangeAspect="1"/>
          </p:cNvPicPr>
          <p:nvPr/>
        </p:nvPicPr>
        <p:blipFill>
          <a:blip r:embed="rId3"/>
          <a:stretch>
            <a:fillRect/>
          </a:stretch>
        </p:blipFill>
        <p:spPr>
          <a:xfrm>
            <a:off x="27433" y="2155840"/>
            <a:ext cx="4667870" cy="879095"/>
          </a:xfrm>
          <a:prstGeom prst="rect">
            <a:avLst/>
          </a:prstGeom>
        </p:spPr>
      </p:pic>
      <p:pic>
        <p:nvPicPr>
          <p:cNvPr id="10" name="Picture 9">
            <a:extLst>
              <a:ext uri="{FF2B5EF4-FFF2-40B4-BE49-F238E27FC236}">
                <a16:creationId xmlns:a16="http://schemas.microsoft.com/office/drawing/2014/main" id="{51B5F863-65FF-0D27-6ADC-7F913DDE7C1D}"/>
              </a:ext>
            </a:extLst>
          </p:cNvPr>
          <p:cNvPicPr>
            <a:picLocks noChangeAspect="1"/>
          </p:cNvPicPr>
          <p:nvPr/>
        </p:nvPicPr>
        <p:blipFill>
          <a:blip r:embed="rId4"/>
          <a:stretch>
            <a:fillRect/>
          </a:stretch>
        </p:blipFill>
        <p:spPr>
          <a:xfrm>
            <a:off x="688639" y="3340087"/>
            <a:ext cx="3802596" cy="879095"/>
          </a:xfrm>
          <a:prstGeom prst="rect">
            <a:avLst/>
          </a:prstGeom>
        </p:spPr>
      </p:pic>
      <p:sp>
        <p:nvSpPr>
          <p:cNvPr id="15" name="TextBox 14">
            <a:extLst>
              <a:ext uri="{FF2B5EF4-FFF2-40B4-BE49-F238E27FC236}">
                <a16:creationId xmlns:a16="http://schemas.microsoft.com/office/drawing/2014/main" id="{80AC68E6-3EDF-81A5-B6DC-5B5BA7CFF383}"/>
              </a:ext>
            </a:extLst>
          </p:cNvPr>
          <p:cNvSpPr txBox="1"/>
          <p:nvPr/>
        </p:nvSpPr>
        <p:spPr>
          <a:xfrm>
            <a:off x="5964211" y="1338663"/>
            <a:ext cx="5893042" cy="1231106"/>
          </a:xfrm>
          <a:prstGeom prst="rect">
            <a:avLst/>
          </a:prstGeom>
          <a:noFill/>
        </p:spPr>
        <p:txBody>
          <a:bodyPr wrap="square">
            <a:spAutoFit/>
          </a:bodyPr>
          <a:lstStyle/>
          <a:p>
            <a:r>
              <a:rPr lang="en-US" sz="1600" b="1" dirty="0"/>
              <a:t>v. Dictionary  – </a:t>
            </a:r>
            <a:r>
              <a:rPr lang="en-US" sz="1600" dirty="0"/>
              <a:t>they have unique set of keys which contain elements with key-value pairs</a:t>
            </a:r>
          </a:p>
          <a:p>
            <a:r>
              <a:rPr lang="en-US" dirty="0"/>
              <a:t>	</a:t>
            </a:r>
          </a:p>
          <a:p>
            <a:pPr marL="514350" indent="-514350">
              <a:buAutoNum type="romanLcPeriod" startAt="3"/>
            </a:pPr>
            <a:endParaRPr lang="en-US" sz="1400" dirty="0"/>
          </a:p>
          <a:p>
            <a:endParaRPr lang="en-US" sz="1400" dirty="0"/>
          </a:p>
        </p:txBody>
      </p:sp>
      <p:pic>
        <p:nvPicPr>
          <p:cNvPr id="17" name="Picture 16">
            <a:extLst>
              <a:ext uri="{FF2B5EF4-FFF2-40B4-BE49-F238E27FC236}">
                <a16:creationId xmlns:a16="http://schemas.microsoft.com/office/drawing/2014/main" id="{AFD00E7D-EF4A-90DF-CAFE-B73B254AB3CA}"/>
              </a:ext>
            </a:extLst>
          </p:cNvPr>
          <p:cNvPicPr>
            <a:picLocks noChangeAspect="1"/>
          </p:cNvPicPr>
          <p:nvPr/>
        </p:nvPicPr>
        <p:blipFill>
          <a:blip r:embed="rId5"/>
          <a:stretch>
            <a:fillRect/>
          </a:stretch>
        </p:blipFill>
        <p:spPr>
          <a:xfrm>
            <a:off x="550862" y="4434957"/>
            <a:ext cx="4595258" cy="701101"/>
          </a:xfrm>
          <a:prstGeom prst="rect">
            <a:avLst/>
          </a:prstGeom>
        </p:spPr>
      </p:pic>
      <p:pic>
        <p:nvPicPr>
          <p:cNvPr id="19" name="Picture 18">
            <a:extLst>
              <a:ext uri="{FF2B5EF4-FFF2-40B4-BE49-F238E27FC236}">
                <a16:creationId xmlns:a16="http://schemas.microsoft.com/office/drawing/2014/main" id="{1149AF95-202E-AA10-8172-72D4FC9A74EF}"/>
              </a:ext>
            </a:extLst>
          </p:cNvPr>
          <p:cNvPicPr>
            <a:picLocks noChangeAspect="1"/>
          </p:cNvPicPr>
          <p:nvPr/>
        </p:nvPicPr>
        <p:blipFill>
          <a:blip r:embed="rId6"/>
          <a:stretch>
            <a:fillRect/>
          </a:stretch>
        </p:blipFill>
        <p:spPr>
          <a:xfrm>
            <a:off x="550862" y="5567607"/>
            <a:ext cx="3939881" cy="845893"/>
          </a:xfrm>
          <a:prstGeom prst="rect">
            <a:avLst/>
          </a:prstGeom>
        </p:spPr>
      </p:pic>
      <p:sp>
        <p:nvSpPr>
          <p:cNvPr id="20" name="Title 1">
            <a:extLst>
              <a:ext uri="{FF2B5EF4-FFF2-40B4-BE49-F238E27FC236}">
                <a16:creationId xmlns:a16="http://schemas.microsoft.com/office/drawing/2014/main" id="{EA4C7DF3-9933-B7C3-C9D2-DEF303954817}"/>
              </a:ext>
            </a:extLst>
          </p:cNvPr>
          <p:cNvSpPr>
            <a:spLocks noGrp="1"/>
          </p:cNvSpPr>
          <p:nvPr>
            <p:ph type="title"/>
          </p:nvPr>
        </p:nvSpPr>
        <p:spPr>
          <a:xfrm>
            <a:off x="550862" y="444500"/>
            <a:ext cx="9873297" cy="438609"/>
          </a:xfrm>
        </p:spPr>
        <p:txBody>
          <a:bodyPr>
            <a:normAutofit fontScale="90000"/>
          </a:bodyPr>
          <a:lstStyle/>
          <a:p>
            <a:r>
              <a:rPr lang="en-US" dirty="0"/>
              <a:t>Introduction to Statistical Software: Data Structures</a:t>
            </a:r>
          </a:p>
        </p:txBody>
      </p:sp>
      <p:sp>
        <p:nvSpPr>
          <p:cNvPr id="21" name="TextBox 20">
            <a:extLst>
              <a:ext uri="{FF2B5EF4-FFF2-40B4-BE49-F238E27FC236}">
                <a16:creationId xmlns:a16="http://schemas.microsoft.com/office/drawing/2014/main" id="{248A5156-19F7-6FB9-2B95-1F9F2F713754}"/>
              </a:ext>
            </a:extLst>
          </p:cNvPr>
          <p:cNvSpPr txBox="1"/>
          <p:nvPr/>
        </p:nvSpPr>
        <p:spPr>
          <a:xfrm>
            <a:off x="5943041" y="4105088"/>
            <a:ext cx="6654800" cy="1231106"/>
          </a:xfrm>
          <a:prstGeom prst="rect">
            <a:avLst/>
          </a:prstGeom>
          <a:noFill/>
        </p:spPr>
        <p:txBody>
          <a:bodyPr wrap="square">
            <a:spAutoFit/>
          </a:bodyPr>
          <a:lstStyle/>
          <a:p>
            <a:r>
              <a:rPr lang="en-US" sz="1400" b="1" dirty="0"/>
              <a:t>vI. </a:t>
            </a:r>
            <a:r>
              <a:rPr lang="en-US" b="1" dirty="0"/>
              <a:t>Tuples </a:t>
            </a:r>
            <a:r>
              <a:rPr lang="en-US" sz="1400" b="1" dirty="0"/>
              <a:t> </a:t>
            </a:r>
            <a:r>
              <a:rPr lang="en-US" sz="1600" b="1" dirty="0"/>
              <a:t>– </a:t>
            </a:r>
            <a:r>
              <a:rPr lang="en-US" sz="1600" dirty="0"/>
              <a:t>similar to lists but can’t be changed (immutable). Written with parenthesis instead of square brackets </a:t>
            </a:r>
          </a:p>
          <a:p>
            <a:r>
              <a:rPr lang="en-US" dirty="0"/>
              <a:t>	</a:t>
            </a:r>
          </a:p>
          <a:p>
            <a:pPr marL="514350" indent="-514350">
              <a:buAutoNum type="romanLcPeriod" startAt="3"/>
            </a:pPr>
            <a:endParaRPr lang="en-US" sz="1400" dirty="0"/>
          </a:p>
          <a:p>
            <a:endParaRPr lang="en-US" sz="1400" dirty="0"/>
          </a:p>
        </p:txBody>
      </p:sp>
      <p:pic>
        <p:nvPicPr>
          <p:cNvPr id="23" name="Picture 22">
            <a:extLst>
              <a:ext uri="{FF2B5EF4-FFF2-40B4-BE49-F238E27FC236}">
                <a16:creationId xmlns:a16="http://schemas.microsoft.com/office/drawing/2014/main" id="{DFF1FD97-23EF-4F82-D8AB-F6E4B1082236}"/>
              </a:ext>
            </a:extLst>
          </p:cNvPr>
          <p:cNvPicPr>
            <a:picLocks noChangeAspect="1"/>
          </p:cNvPicPr>
          <p:nvPr/>
        </p:nvPicPr>
        <p:blipFill>
          <a:blip r:embed="rId7"/>
          <a:stretch>
            <a:fillRect/>
          </a:stretch>
        </p:blipFill>
        <p:spPr>
          <a:xfrm>
            <a:off x="6034507" y="1900342"/>
            <a:ext cx="5406352" cy="1914574"/>
          </a:xfrm>
          <a:prstGeom prst="rect">
            <a:avLst/>
          </a:prstGeom>
        </p:spPr>
      </p:pic>
      <p:pic>
        <p:nvPicPr>
          <p:cNvPr id="27" name="Picture 26">
            <a:extLst>
              <a:ext uri="{FF2B5EF4-FFF2-40B4-BE49-F238E27FC236}">
                <a16:creationId xmlns:a16="http://schemas.microsoft.com/office/drawing/2014/main" id="{129DC358-4C10-0C4F-DC4A-C74AECD20D96}"/>
              </a:ext>
            </a:extLst>
          </p:cNvPr>
          <p:cNvPicPr>
            <a:picLocks noChangeAspect="1"/>
          </p:cNvPicPr>
          <p:nvPr/>
        </p:nvPicPr>
        <p:blipFill>
          <a:blip r:embed="rId8"/>
          <a:stretch>
            <a:fillRect/>
          </a:stretch>
        </p:blipFill>
        <p:spPr>
          <a:xfrm>
            <a:off x="6096000" y="4854424"/>
            <a:ext cx="5085611" cy="1087967"/>
          </a:xfrm>
          <a:prstGeom prst="rect">
            <a:avLst/>
          </a:prstGeom>
        </p:spPr>
      </p:pic>
    </p:spTree>
    <p:extLst>
      <p:ext uri="{BB962C8B-B14F-4D97-AF65-F5344CB8AC3E}">
        <p14:creationId xmlns:p14="http://schemas.microsoft.com/office/powerpoint/2010/main" val="3460927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Title 1">
            <a:extLst>
              <a:ext uri="{FF2B5EF4-FFF2-40B4-BE49-F238E27FC236}">
                <a16:creationId xmlns:a16="http://schemas.microsoft.com/office/drawing/2014/main" id="{BC2C8F57-9414-A90A-4243-D9732B3061C2}"/>
              </a:ext>
            </a:extLst>
          </p:cNvPr>
          <p:cNvSpPr>
            <a:spLocks noGrp="1"/>
          </p:cNvSpPr>
          <p:nvPr>
            <p:ph type="title"/>
          </p:nvPr>
        </p:nvSpPr>
        <p:spPr>
          <a:xfrm>
            <a:off x="768021" y="453906"/>
            <a:ext cx="9949989" cy="504096"/>
          </a:xfrm>
        </p:spPr>
        <p:txBody>
          <a:bodyPr>
            <a:normAutofit fontScale="90000"/>
          </a:bodyPr>
          <a:lstStyle/>
          <a:p>
            <a:r>
              <a:rPr lang="en-US" dirty="0"/>
              <a:t>Introduction to Statistical Software: Basic Arithmetic </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009795A-A1B9-B056-1C0A-EF8340B42E86}"/>
                  </a:ext>
                </a:extLst>
              </p:cNvPr>
              <p:cNvSpPr txBox="1"/>
              <p:nvPr/>
            </p:nvSpPr>
            <p:spPr>
              <a:xfrm>
                <a:off x="417312" y="1291987"/>
                <a:ext cx="10870120" cy="5950155"/>
              </a:xfrm>
              <a:prstGeom prst="rect">
                <a:avLst/>
              </a:prstGeom>
              <a:noFill/>
            </p:spPr>
            <p:txBody>
              <a:bodyPr wrap="square">
                <a:spAutoFit/>
              </a:bodyPr>
              <a:lstStyle/>
              <a:p>
                <a:pPr marL="285750" indent="-285750">
                  <a:buFont typeface="Arial" panose="020B0604020202020204" pitchFamily="34" charset="0"/>
                  <a:buChar char="•"/>
                </a:pPr>
                <a:r>
                  <a:rPr lang="en-US" sz="2000" dirty="0"/>
                  <a:t>Basic Arithmetic in python includes addition, subtraction, division, multiplication, division, modules, etc.  </a:t>
                </a:r>
              </a:p>
              <a:p>
                <a:pPr marL="285750" indent="-285750">
                  <a:buFont typeface="Arial" panose="020B0604020202020204" pitchFamily="34" charset="0"/>
                  <a:buChar char="•"/>
                </a:pPr>
                <a:endParaRPr lang="en-US" sz="2000" b="0" i="0" dirty="0">
                  <a:solidFill>
                    <a:srgbClr val="0D0D0D"/>
                  </a:solidFill>
                  <a:effectLst/>
                  <a:highlight>
                    <a:srgbClr val="FFFFFF"/>
                  </a:highlight>
                  <a:latin typeface="Söhne"/>
                </a:endParaRPr>
              </a:p>
              <a:p>
                <a:pPr marL="285750" indent="-285750">
                  <a:buFont typeface="Arial" panose="020B0604020202020204" pitchFamily="34" charset="0"/>
                  <a:buChar char="•"/>
                </a:pPr>
                <a:r>
                  <a:rPr lang="en-US" sz="2000" dirty="0"/>
                  <a:t>Arithmetic operations are not only essential in basic calculations but are also fundamental in data analysis tasks such as:</a:t>
                </a:r>
              </a:p>
              <a:p>
                <a:r>
                  <a:rPr lang="en-US" sz="2000" dirty="0"/>
                  <a:t>	Mean: The average value of the dataset. </a:t>
                </a:r>
              </a:p>
              <a:p>
                <a:r>
                  <a:rPr lang="en-US" sz="2000" dirty="0"/>
                  <a:t>			 </a:t>
                </a:r>
                <a14:m>
                  <m:oMath xmlns:m="http://schemas.openxmlformats.org/officeDocument/2006/math">
                    <m:r>
                      <a:rPr lang="en-US" sz="2000">
                        <a:latin typeface="Cambria Math" panose="02040503050406030204" pitchFamily="18" charset="0"/>
                      </a:rPr>
                      <m:t>𝜇</m:t>
                    </m:r>
                  </m:oMath>
                </a14:m>
                <a:r>
                  <a:rPr lang="en-US" sz="2000" dirty="0"/>
                  <a:t>= </a:t>
                </a:r>
                <a14:m>
                  <m:oMath xmlns:m="http://schemas.openxmlformats.org/officeDocument/2006/math">
                    <m:f>
                      <m:fPr>
                        <m:ctrlPr>
                          <a:rPr lang="en-US" sz="2000" i="1">
                            <a:latin typeface="Cambria Math" panose="02040503050406030204" pitchFamily="18" charset="0"/>
                          </a:rPr>
                        </m:ctrlPr>
                      </m:fPr>
                      <m:num>
                        <m:r>
                          <a:rPr lang="en-US" sz="2000">
                            <a:latin typeface="Cambria Math" panose="02040503050406030204" pitchFamily="18" charset="0"/>
                          </a:rPr>
                          <m:t>1</m:t>
                        </m:r>
                      </m:num>
                      <m:den>
                        <m:r>
                          <a:rPr lang="en-US" sz="2000">
                            <a:latin typeface="Cambria Math" panose="02040503050406030204" pitchFamily="18" charset="0"/>
                          </a:rPr>
                          <m:t>𝑛</m:t>
                        </m:r>
                      </m:den>
                    </m:f>
                    <m:nary>
                      <m:naryPr>
                        <m:chr m:val="∑"/>
                        <m:ctrlPr>
                          <a:rPr lang="en-US" sz="2000" i="1">
                            <a:latin typeface="Cambria Math" panose="02040503050406030204" pitchFamily="18" charset="0"/>
                          </a:rPr>
                        </m:ctrlPr>
                      </m:naryPr>
                      <m:sub>
                        <m:r>
                          <m:rPr>
                            <m:brk m:alnAt="23"/>
                          </m:rPr>
                          <a:rPr lang="en-US" sz="2000">
                            <a:latin typeface="Cambria Math" panose="02040503050406030204" pitchFamily="18" charset="0"/>
                          </a:rPr>
                          <m:t>𝑖</m:t>
                        </m:r>
                        <m:r>
                          <a:rPr lang="en-US" sz="2000">
                            <a:latin typeface="Cambria Math" panose="02040503050406030204" pitchFamily="18" charset="0"/>
                          </a:rPr>
                          <m:t>=1</m:t>
                        </m:r>
                      </m:sub>
                      <m:sup>
                        <m:r>
                          <a:rPr lang="en-US" sz="2000">
                            <a:latin typeface="Cambria Math" panose="02040503050406030204" pitchFamily="18" charset="0"/>
                          </a:rPr>
                          <m:t>𝑛</m:t>
                        </m:r>
                      </m:sup>
                      <m:e>
                        <m:sSub>
                          <m:sSubPr>
                            <m:ctrlPr>
                              <a:rPr lang="en-US" sz="2000" i="1">
                                <a:latin typeface="Cambria Math" panose="02040503050406030204" pitchFamily="18" charset="0"/>
                              </a:rPr>
                            </m:ctrlPr>
                          </m:sSubPr>
                          <m:e>
                            <m:r>
                              <a:rPr lang="en-US" sz="2000">
                                <a:latin typeface="Cambria Math" panose="02040503050406030204" pitchFamily="18" charset="0"/>
                              </a:rPr>
                              <m:t>𝑥</m:t>
                            </m:r>
                          </m:e>
                          <m:sub>
                            <m:r>
                              <a:rPr lang="en-US" sz="2000">
                                <a:latin typeface="Cambria Math" panose="02040503050406030204" pitchFamily="18" charset="0"/>
                              </a:rPr>
                              <m:t>𝑖</m:t>
                            </m:r>
                          </m:sub>
                        </m:sSub>
                      </m:e>
                    </m:nary>
                  </m:oMath>
                </a14:m>
                <a:endParaRPr lang="en-US" sz="2000" dirty="0"/>
              </a:p>
              <a:p>
                <a:r>
                  <a:rPr lang="en-US" sz="2000" dirty="0"/>
                  <a:t>	Median: The middle value of the dataset </a:t>
                </a:r>
              </a:p>
              <a:p>
                <a:pPr marL="285750" indent="-285750">
                  <a:buFont typeface="Arial" panose="020B0604020202020204" pitchFamily="34" charset="0"/>
                  <a:buChar char="•"/>
                </a:pPr>
                <a:endParaRPr lang="en-US" sz="2000" dirty="0"/>
              </a:p>
              <a:p>
                <a:r>
                  <a:rPr lang="en-US" sz="2000" dirty="0"/>
                  <a:t>	Variance: Shows the variation of the dataset from the mean 				</a:t>
                </a:r>
              </a:p>
              <a:p>
                <a:r>
                  <a:rPr lang="en-US" sz="2000" dirty="0"/>
                  <a:t>				</a:t>
                </a:r>
                <a14:m>
                  <m:oMath xmlns:m="http://schemas.openxmlformats.org/officeDocument/2006/math">
                    <m:sSup>
                      <m:sSupPr>
                        <m:ctrlPr>
                          <a:rPr lang="en-US" sz="2000" i="1">
                            <a:latin typeface="Cambria Math" panose="02040503050406030204" pitchFamily="18" charset="0"/>
                          </a:rPr>
                        </m:ctrlPr>
                      </m:sSupPr>
                      <m:e>
                        <m:r>
                          <a:rPr lang="en-US" sz="2000">
                            <a:latin typeface="Cambria Math" panose="02040503050406030204" pitchFamily="18" charset="0"/>
                          </a:rPr>
                          <m:t>𝜎</m:t>
                        </m:r>
                      </m:e>
                      <m:sup>
                        <m:r>
                          <a:rPr lang="en-US" sz="2000">
                            <a:latin typeface="Cambria Math" panose="02040503050406030204" pitchFamily="18" charset="0"/>
                          </a:rPr>
                          <m:t>2</m:t>
                        </m:r>
                      </m:sup>
                    </m:sSup>
                  </m:oMath>
                </a14:m>
                <a:r>
                  <a:rPr lang="en-US" sz="2000" dirty="0"/>
                  <a:t> = </a:t>
                </a:r>
                <a14:m>
                  <m:oMath xmlns:m="http://schemas.openxmlformats.org/officeDocument/2006/math">
                    <m:f>
                      <m:fPr>
                        <m:ctrlPr>
                          <a:rPr lang="en-US" sz="2000" i="1">
                            <a:latin typeface="Cambria Math" panose="02040503050406030204" pitchFamily="18" charset="0"/>
                          </a:rPr>
                        </m:ctrlPr>
                      </m:fPr>
                      <m:num>
                        <m:r>
                          <a:rPr lang="en-US" sz="2000">
                            <a:latin typeface="Cambria Math" panose="02040503050406030204" pitchFamily="18" charset="0"/>
                          </a:rPr>
                          <m:t>1</m:t>
                        </m:r>
                      </m:num>
                      <m:den>
                        <m:r>
                          <a:rPr lang="en-US" sz="2000">
                            <a:latin typeface="Cambria Math" panose="02040503050406030204" pitchFamily="18" charset="0"/>
                          </a:rPr>
                          <m:t>𝑛</m:t>
                        </m:r>
                      </m:den>
                    </m:f>
                    <m:nary>
                      <m:naryPr>
                        <m:chr m:val="∑"/>
                        <m:supHide m:val="on"/>
                        <m:ctrlPr>
                          <a:rPr lang="en-US" sz="2000" i="1">
                            <a:latin typeface="Cambria Math" panose="02040503050406030204" pitchFamily="18" charset="0"/>
                          </a:rPr>
                        </m:ctrlPr>
                      </m:naryPr>
                      <m:sub>
                        <m:r>
                          <m:rPr>
                            <m:brk m:alnAt="7"/>
                          </m:rPr>
                          <a:rPr lang="en-US" sz="2000">
                            <a:latin typeface="Cambria Math" panose="02040503050406030204" pitchFamily="18" charset="0"/>
                          </a:rPr>
                          <m:t>𝑖</m:t>
                        </m:r>
                      </m:sub>
                      <m:sup/>
                      <m:e>
                        <m:r>
                          <a:rPr lang="en-US" sz="2000">
                            <a:latin typeface="Cambria Math" panose="02040503050406030204" pitchFamily="18" charset="0"/>
                          </a:rPr>
                          <m:t>(</m:t>
                        </m:r>
                        <m:sSup>
                          <m:sSupPr>
                            <m:ctrlPr>
                              <a:rPr lang="en-US" sz="2000" i="1">
                                <a:latin typeface="Cambria Math" panose="02040503050406030204" pitchFamily="18" charset="0"/>
                              </a:rPr>
                            </m:ctrlPr>
                          </m:sSupPr>
                          <m:e>
                            <m:sSub>
                              <m:sSubPr>
                                <m:ctrlPr>
                                  <a:rPr lang="en-US" sz="2000" i="1">
                                    <a:latin typeface="Cambria Math" panose="02040503050406030204" pitchFamily="18" charset="0"/>
                                  </a:rPr>
                                </m:ctrlPr>
                              </m:sSubPr>
                              <m:e>
                                <m:r>
                                  <a:rPr lang="en-US" sz="2000">
                                    <a:latin typeface="Cambria Math" panose="02040503050406030204" pitchFamily="18" charset="0"/>
                                  </a:rPr>
                                  <m:t>𝑥</m:t>
                                </m:r>
                              </m:e>
                              <m:sub>
                                <m:r>
                                  <a:rPr lang="en-US" sz="2000">
                                    <a:latin typeface="Cambria Math" panose="02040503050406030204" pitchFamily="18" charset="0"/>
                                  </a:rPr>
                                  <m:t>𝑖</m:t>
                                </m:r>
                              </m:sub>
                            </m:sSub>
                            <m:r>
                              <a:rPr lang="en-US" sz="2000">
                                <a:latin typeface="Cambria Math" panose="02040503050406030204" pitchFamily="18" charset="0"/>
                              </a:rPr>
                              <m:t>−</m:t>
                            </m:r>
                            <m:r>
                              <a:rPr lang="en-US" sz="2000">
                                <a:latin typeface="Cambria Math" panose="02040503050406030204" pitchFamily="18" charset="0"/>
                              </a:rPr>
                              <m:t>𝜇</m:t>
                            </m:r>
                            <m:r>
                              <a:rPr lang="en-US" sz="2000">
                                <a:latin typeface="Cambria Math" panose="02040503050406030204" pitchFamily="18" charset="0"/>
                              </a:rPr>
                              <m:t>)</m:t>
                            </m:r>
                          </m:e>
                          <m:sup>
                            <m:r>
                              <a:rPr lang="en-US" sz="2000">
                                <a:latin typeface="Cambria Math" panose="02040503050406030204" pitchFamily="18" charset="0"/>
                              </a:rPr>
                              <m:t>2</m:t>
                            </m:r>
                          </m:sup>
                        </m:sSup>
                      </m:e>
                    </m:nary>
                  </m:oMath>
                </a14:m>
                <a:endParaRPr lang="en-US" sz="2000" dirty="0"/>
              </a:p>
              <a:p>
                <a:pPr marL="285750" indent="-285750">
                  <a:buFont typeface="Arial" panose="020B0604020202020204" pitchFamily="34" charset="0"/>
                  <a:buChar char="•"/>
                </a:pPr>
                <a:endParaRPr lang="en-US" sz="2000" dirty="0"/>
              </a:p>
              <a:p>
                <a:r>
                  <a:rPr lang="en-US" sz="2000" dirty="0"/>
                  <a:t>	Standard Deviation: Shows how spread out the data is i.e. the amount of variation in 	the dataset </a:t>
                </a:r>
              </a:p>
              <a:p>
                <a:r>
                  <a:rPr lang="en-US" sz="2000" dirty="0"/>
                  <a:t>	 			</a:t>
                </a:r>
                <a14:m>
                  <m:oMath xmlns:m="http://schemas.openxmlformats.org/officeDocument/2006/math">
                    <m:r>
                      <a:rPr lang="en-US" sz="2000">
                        <a:latin typeface="Cambria Math" panose="02040503050406030204" pitchFamily="18" charset="0"/>
                      </a:rPr>
                      <m:t>𝜎</m:t>
                    </m:r>
                    <m:r>
                      <a:rPr lang="en-US" sz="2000">
                        <a:latin typeface="Cambria Math" panose="02040503050406030204" pitchFamily="18" charset="0"/>
                      </a:rPr>
                      <m:t>= </m:t>
                    </m:r>
                    <m:rad>
                      <m:radPr>
                        <m:degHide m:val="on"/>
                        <m:ctrlPr>
                          <a:rPr lang="en-US" sz="2000" i="1">
                            <a:latin typeface="Cambria Math" panose="02040503050406030204" pitchFamily="18" charset="0"/>
                          </a:rPr>
                        </m:ctrlPr>
                      </m:radPr>
                      <m:deg/>
                      <m:e>
                        <m:sSup>
                          <m:sSupPr>
                            <m:ctrlPr>
                              <a:rPr lang="en-US" sz="2000" i="1">
                                <a:latin typeface="Cambria Math" panose="02040503050406030204" pitchFamily="18" charset="0"/>
                              </a:rPr>
                            </m:ctrlPr>
                          </m:sSupPr>
                          <m:e>
                            <m:r>
                              <a:rPr lang="en-US" sz="2000">
                                <a:latin typeface="Cambria Math" panose="02040503050406030204" pitchFamily="18" charset="0"/>
                              </a:rPr>
                              <m:t>𝜎</m:t>
                            </m:r>
                          </m:e>
                          <m:sup>
                            <m:r>
                              <a:rPr lang="en-US" sz="2000">
                                <a:latin typeface="Cambria Math" panose="02040503050406030204" pitchFamily="18" charset="0"/>
                              </a:rPr>
                              <m:t>2</m:t>
                            </m:r>
                          </m:sup>
                        </m:sSup>
                      </m:e>
                    </m:rad>
                  </m:oMath>
                </a14:m>
                <a:endParaRPr lang="en-US" sz="2000" dirty="0"/>
              </a:p>
              <a:p>
                <a:r>
                  <a:rPr lang="en-US" sz="2000" dirty="0"/>
                  <a:t>			</a:t>
                </a:r>
              </a:p>
              <a:p>
                <a:pPr marL="342900" indent="-342900">
                  <a:buFont typeface="Arial" panose="020B0604020202020204" pitchFamily="34" charset="0"/>
                  <a:buChar char="•"/>
                </a:pPr>
                <a:endParaRPr lang="en-US" sz="2000" dirty="0"/>
              </a:p>
            </p:txBody>
          </p:sp>
        </mc:Choice>
        <mc:Fallback xmlns="">
          <p:sp>
            <p:nvSpPr>
              <p:cNvPr id="6" name="TextBox 5">
                <a:extLst>
                  <a:ext uri="{FF2B5EF4-FFF2-40B4-BE49-F238E27FC236}">
                    <a16:creationId xmlns:a16="http://schemas.microsoft.com/office/drawing/2014/main" id="{A009795A-A1B9-B056-1C0A-EF8340B42E86}"/>
                  </a:ext>
                </a:extLst>
              </p:cNvPr>
              <p:cNvSpPr txBox="1">
                <a:spLocks noRot="1" noChangeAspect="1" noMove="1" noResize="1" noEditPoints="1" noAdjustHandles="1" noChangeArrowheads="1" noChangeShapeType="1" noTextEdit="1"/>
              </p:cNvSpPr>
              <p:nvPr/>
            </p:nvSpPr>
            <p:spPr>
              <a:xfrm>
                <a:off x="417312" y="1291987"/>
                <a:ext cx="10870120" cy="5950155"/>
              </a:xfrm>
              <a:prstGeom prst="rect">
                <a:avLst/>
              </a:prstGeom>
              <a:blipFill>
                <a:blip r:embed="rId3"/>
                <a:stretch>
                  <a:fillRect l="-504" t="-512" r="-392"/>
                </a:stretch>
              </a:blipFill>
            </p:spPr>
            <p:txBody>
              <a:bodyPr/>
              <a:lstStyle/>
              <a:p>
                <a:r>
                  <a:rPr lang="en-GB">
                    <a:noFill/>
                  </a:rPr>
                  <a:t> </a:t>
                </a:r>
              </a:p>
            </p:txBody>
          </p:sp>
        </mc:Fallback>
      </mc:AlternateContent>
    </p:spTree>
    <p:extLst>
      <p:ext uri="{BB962C8B-B14F-4D97-AF65-F5344CB8AC3E}">
        <p14:creationId xmlns:p14="http://schemas.microsoft.com/office/powerpoint/2010/main" val="344181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640269"/>
            <a:ext cx="10205106" cy="514411"/>
          </a:xfrm>
        </p:spPr>
        <p:txBody>
          <a:bodyPr>
            <a:normAutofit fontScale="90000"/>
          </a:bodyPr>
          <a:lstStyle/>
          <a:p>
            <a:br>
              <a:rPr lang="en-US" sz="2800" dirty="0"/>
            </a:br>
            <a:r>
              <a:rPr lang="en-US" sz="2800" dirty="0"/>
              <a:t>4. Descriptive and Inferential Statistics in Python</a:t>
            </a:r>
            <a:br>
              <a:rPr lang="en-KE" sz="2800" dirty="0"/>
            </a:br>
            <a:br>
              <a:rPr lang="en-US" sz="2800" dirty="0"/>
            </a:br>
            <a:endParaRPr lang="en-US" dirty="0"/>
          </a:p>
        </p:txBody>
      </p:sp>
      <p:sp>
        <p:nvSpPr>
          <p:cNvPr id="10" name="TextBox 9">
            <a:extLst>
              <a:ext uri="{FF2B5EF4-FFF2-40B4-BE49-F238E27FC236}">
                <a16:creationId xmlns:a16="http://schemas.microsoft.com/office/drawing/2014/main" id="{FA0AEB2D-76A6-DEAB-7425-AD91803A6984}"/>
              </a:ext>
            </a:extLst>
          </p:cNvPr>
          <p:cNvSpPr txBox="1"/>
          <p:nvPr/>
        </p:nvSpPr>
        <p:spPr>
          <a:xfrm>
            <a:off x="441656" y="1513901"/>
            <a:ext cx="4706416" cy="3847207"/>
          </a:xfrm>
          <a:prstGeom prst="rect">
            <a:avLst/>
          </a:prstGeom>
          <a:noFill/>
        </p:spPr>
        <p:txBody>
          <a:bodyPr wrap="square">
            <a:spAutoFit/>
          </a:bodyPr>
          <a:lstStyle/>
          <a:p>
            <a:endParaRPr lang="en-US" sz="2000" dirty="0"/>
          </a:p>
          <a:p>
            <a:r>
              <a:rPr lang="en-US" sz="2400" b="1" dirty="0"/>
              <a:t>Statistics is the measure of: </a:t>
            </a:r>
          </a:p>
          <a:p>
            <a:r>
              <a:rPr lang="en-US" sz="2000" dirty="0"/>
              <a:t>Measures of : </a:t>
            </a:r>
          </a:p>
          <a:p>
            <a:pPr marL="342900" indent="-342900">
              <a:buFont typeface="Wingdings" panose="05000000000000000000" pitchFamily="2" charset="2"/>
              <a:buChar char="ü"/>
            </a:pPr>
            <a:r>
              <a:rPr lang="en-US" sz="2000" dirty="0"/>
              <a:t>central tendency, </a:t>
            </a:r>
          </a:p>
          <a:p>
            <a:pPr marL="342900" indent="-342900">
              <a:buFont typeface="Wingdings" panose="05000000000000000000" pitchFamily="2" charset="2"/>
              <a:buChar char="ü"/>
            </a:pPr>
            <a:r>
              <a:rPr lang="en-US" sz="2000" dirty="0"/>
              <a:t>variation, </a:t>
            </a:r>
          </a:p>
          <a:p>
            <a:pPr marL="342900" indent="-342900">
              <a:buFont typeface="Wingdings" panose="05000000000000000000" pitchFamily="2" charset="2"/>
              <a:buChar char="ü"/>
            </a:pPr>
            <a:r>
              <a:rPr lang="en-US" sz="2000" dirty="0"/>
              <a:t>shape </a:t>
            </a:r>
          </a:p>
          <a:p>
            <a:pPr marL="342900" indent="-342900">
              <a:buFont typeface="Wingdings" panose="05000000000000000000" pitchFamily="2" charset="2"/>
              <a:buChar char="ü"/>
            </a:pPr>
            <a:endParaRPr lang="en-US" sz="2000" dirty="0"/>
          </a:p>
          <a:p>
            <a:r>
              <a:rPr lang="en-US" sz="2000" dirty="0"/>
              <a:t>When looking at Population summary measures, one looks at </a:t>
            </a:r>
          </a:p>
          <a:p>
            <a:pPr marL="342900" indent="-342900">
              <a:buFont typeface="Wingdings" panose="05000000000000000000" pitchFamily="2" charset="2"/>
              <a:buChar char="ü"/>
            </a:pPr>
            <a:r>
              <a:rPr lang="en-US" sz="2000" dirty="0"/>
              <a:t>Mean, </a:t>
            </a:r>
          </a:p>
          <a:p>
            <a:pPr marL="342900" indent="-342900">
              <a:buFont typeface="Wingdings" panose="05000000000000000000" pitchFamily="2" charset="2"/>
              <a:buChar char="ü"/>
            </a:pPr>
            <a:r>
              <a:rPr lang="en-US" sz="2000" dirty="0"/>
              <a:t>Variance, </a:t>
            </a:r>
          </a:p>
          <a:p>
            <a:pPr marL="342900" indent="-342900">
              <a:buFont typeface="Wingdings" panose="05000000000000000000" pitchFamily="2" charset="2"/>
              <a:buChar char="ü"/>
            </a:pPr>
            <a:r>
              <a:rPr lang="en-US" sz="2000" dirty="0"/>
              <a:t>Standard deviation</a:t>
            </a:r>
            <a:endParaRPr lang="en-KE" sz="2000" dirty="0"/>
          </a:p>
        </p:txBody>
      </p:sp>
      <p:pic>
        <p:nvPicPr>
          <p:cNvPr id="12" name="Picture 11">
            <a:extLst>
              <a:ext uri="{FF2B5EF4-FFF2-40B4-BE49-F238E27FC236}">
                <a16:creationId xmlns:a16="http://schemas.microsoft.com/office/drawing/2014/main" id="{9BBBA3F8-C740-5021-DD8C-BB55DEF25982}"/>
              </a:ext>
            </a:extLst>
          </p:cNvPr>
          <p:cNvPicPr>
            <a:picLocks noChangeAspect="1"/>
          </p:cNvPicPr>
          <p:nvPr/>
        </p:nvPicPr>
        <p:blipFill>
          <a:blip r:embed="rId3"/>
          <a:stretch>
            <a:fillRect/>
          </a:stretch>
        </p:blipFill>
        <p:spPr>
          <a:xfrm>
            <a:off x="5229960" y="1270088"/>
            <a:ext cx="6888888" cy="3466738"/>
          </a:xfrm>
          <a:prstGeom prst="rect">
            <a:avLst/>
          </a:prstGeom>
        </p:spPr>
      </p:pic>
      <p:pic>
        <p:nvPicPr>
          <p:cNvPr id="13" name="Picture 12">
            <a:extLst>
              <a:ext uri="{FF2B5EF4-FFF2-40B4-BE49-F238E27FC236}">
                <a16:creationId xmlns:a16="http://schemas.microsoft.com/office/drawing/2014/main" id="{2117C37F-7CC8-8876-F51F-1D08AC3F5BAB}"/>
              </a:ext>
            </a:extLst>
          </p:cNvPr>
          <p:cNvPicPr>
            <a:picLocks noChangeAspect="1"/>
          </p:cNvPicPr>
          <p:nvPr/>
        </p:nvPicPr>
        <p:blipFill>
          <a:blip r:embed="rId4"/>
          <a:stretch>
            <a:fillRect/>
          </a:stretch>
        </p:blipFill>
        <p:spPr>
          <a:xfrm>
            <a:off x="4727448" y="5196244"/>
            <a:ext cx="6117336" cy="1280817"/>
          </a:xfrm>
          <a:prstGeom prst="rect">
            <a:avLst/>
          </a:prstGeom>
        </p:spPr>
      </p:pic>
    </p:spTree>
    <p:extLst>
      <p:ext uri="{BB962C8B-B14F-4D97-AF65-F5344CB8AC3E}">
        <p14:creationId xmlns:p14="http://schemas.microsoft.com/office/powerpoint/2010/main" val="2792786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640269"/>
            <a:ext cx="10205106" cy="514411"/>
          </a:xfrm>
        </p:spPr>
        <p:txBody>
          <a:bodyPr>
            <a:normAutofit fontScale="90000"/>
          </a:bodyPr>
          <a:lstStyle/>
          <a:p>
            <a:br>
              <a:rPr lang="en-US" sz="2800" dirty="0"/>
            </a:br>
            <a:r>
              <a:rPr lang="en-US" sz="2800" dirty="0"/>
              <a:t>4. Descriptive and Inferential Statistics in Python</a:t>
            </a:r>
            <a:br>
              <a:rPr lang="en-KE" sz="2800" dirty="0"/>
            </a:br>
            <a:br>
              <a:rPr lang="en-US" sz="2800" dirty="0"/>
            </a:br>
            <a:endParaRPr lang="en-US" dirty="0"/>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312906" cy="369332"/>
          </a:xfrm>
          <a:prstGeom prst="rect">
            <a:avLst/>
          </a:prstGeom>
          <a:noFill/>
        </p:spPr>
        <p:txBody>
          <a:bodyPr wrap="none" rtlCol="0">
            <a:spAutoFit/>
          </a:bodyPr>
          <a:lstStyle/>
          <a:p>
            <a:r>
              <a:rPr lang="en-US" sz="1800" dirty="0">
                <a:solidFill>
                  <a:schemeClr val="bg1"/>
                </a:solidFill>
              </a:rPr>
              <a:t>9</a:t>
            </a:r>
          </a:p>
        </p:txBody>
      </p:sp>
      <p:pic>
        <p:nvPicPr>
          <p:cNvPr id="3" name="Picture 2">
            <a:extLst>
              <a:ext uri="{FF2B5EF4-FFF2-40B4-BE49-F238E27FC236}">
                <a16:creationId xmlns:a16="http://schemas.microsoft.com/office/drawing/2014/main" id="{EE182818-CF8D-15D6-A739-1FE9E58E0402}"/>
              </a:ext>
            </a:extLst>
          </p:cNvPr>
          <p:cNvPicPr>
            <a:picLocks noChangeAspect="1"/>
          </p:cNvPicPr>
          <p:nvPr/>
        </p:nvPicPr>
        <p:blipFill>
          <a:blip r:embed="rId3"/>
          <a:stretch>
            <a:fillRect/>
          </a:stretch>
        </p:blipFill>
        <p:spPr>
          <a:xfrm>
            <a:off x="1722453" y="1154680"/>
            <a:ext cx="8747094" cy="5204457"/>
          </a:xfrm>
          <a:prstGeom prst="rect">
            <a:avLst/>
          </a:prstGeom>
        </p:spPr>
      </p:pic>
    </p:spTree>
    <p:extLst>
      <p:ext uri="{BB962C8B-B14F-4D97-AF65-F5344CB8AC3E}">
        <p14:creationId xmlns:p14="http://schemas.microsoft.com/office/powerpoint/2010/main" val="240342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640269"/>
            <a:ext cx="10205106" cy="514411"/>
          </a:xfrm>
        </p:spPr>
        <p:txBody>
          <a:bodyPr>
            <a:normAutofit fontScale="90000"/>
          </a:bodyPr>
          <a:lstStyle/>
          <a:p>
            <a:br>
              <a:rPr lang="en-US" sz="2800" dirty="0"/>
            </a:br>
            <a:r>
              <a:rPr lang="en-US" sz="2800" dirty="0"/>
              <a:t>4. Descriptive and Inferential Statistics in Python</a:t>
            </a:r>
            <a:br>
              <a:rPr lang="en-KE" sz="2800" dirty="0"/>
            </a:br>
            <a:br>
              <a:rPr lang="en-US" sz="2800" dirty="0"/>
            </a:br>
            <a:endParaRPr lang="en-US" dirty="0"/>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10</a:t>
            </a:r>
          </a:p>
        </p:txBody>
      </p:sp>
      <p:pic>
        <p:nvPicPr>
          <p:cNvPr id="6" name="Picture 5">
            <a:extLst>
              <a:ext uri="{FF2B5EF4-FFF2-40B4-BE49-F238E27FC236}">
                <a16:creationId xmlns:a16="http://schemas.microsoft.com/office/drawing/2014/main" id="{154E5B4A-94F6-68A9-2A27-5D20C57A9C27}"/>
              </a:ext>
            </a:extLst>
          </p:cNvPr>
          <p:cNvPicPr>
            <a:picLocks noChangeAspect="1"/>
          </p:cNvPicPr>
          <p:nvPr/>
        </p:nvPicPr>
        <p:blipFill>
          <a:blip r:embed="rId3"/>
          <a:stretch>
            <a:fillRect/>
          </a:stretch>
        </p:blipFill>
        <p:spPr>
          <a:xfrm>
            <a:off x="1815444" y="1263907"/>
            <a:ext cx="8069220" cy="5218140"/>
          </a:xfrm>
          <a:prstGeom prst="rect">
            <a:avLst/>
          </a:prstGeom>
        </p:spPr>
      </p:pic>
    </p:spTree>
    <p:extLst>
      <p:ext uri="{BB962C8B-B14F-4D97-AF65-F5344CB8AC3E}">
        <p14:creationId xmlns:p14="http://schemas.microsoft.com/office/powerpoint/2010/main" val="333655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640269"/>
            <a:ext cx="10205106" cy="514411"/>
          </a:xfrm>
        </p:spPr>
        <p:txBody>
          <a:bodyPr>
            <a:normAutofit fontScale="90000"/>
          </a:bodyPr>
          <a:lstStyle/>
          <a:p>
            <a:br>
              <a:rPr lang="en-US" sz="2800" dirty="0"/>
            </a:br>
            <a:r>
              <a:rPr lang="en-US" sz="2800" dirty="0"/>
              <a:t>4. Descriptive and Inferential Statistics in Python</a:t>
            </a:r>
            <a:br>
              <a:rPr lang="en-KE" sz="2800" dirty="0"/>
            </a:br>
            <a:br>
              <a:rPr lang="en-US" sz="2800" dirty="0"/>
            </a:br>
            <a:endParaRPr lang="en-US" dirty="0"/>
          </a:p>
        </p:txBody>
      </p:sp>
      <p:sp>
        <p:nvSpPr>
          <p:cNvPr id="4" name="TextBox 3">
            <a:extLst>
              <a:ext uri="{FF2B5EF4-FFF2-40B4-BE49-F238E27FC236}">
                <a16:creationId xmlns:a16="http://schemas.microsoft.com/office/drawing/2014/main" id="{0F5B0D3C-842A-A96E-9154-DF55486F3D06}"/>
              </a:ext>
            </a:extLst>
          </p:cNvPr>
          <p:cNvSpPr txBox="1"/>
          <p:nvPr/>
        </p:nvSpPr>
        <p:spPr>
          <a:xfrm>
            <a:off x="11616399" y="6226754"/>
            <a:ext cx="441146" cy="369332"/>
          </a:xfrm>
          <a:prstGeom prst="rect">
            <a:avLst/>
          </a:prstGeom>
          <a:noFill/>
        </p:spPr>
        <p:txBody>
          <a:bodyPr wrap="none" rtlCol="0">
            <a:spAutoFit/>
          </a:bodyPr>
          <a:lstStyle/>
          <a:p>
            <a:r>
              <a:rPr lang="en-US" sz="1800" dirty="0">
                <a:solidFill>
                  <a:schemeClr val="bg1"/>
                </a:solidFill>
              </a:rPr>
              <a:t>11</a:t>
            </a:r>
          </a:p>
        </p:txBody>
      </p:sp>
      <p:sp>
        <p:nvSpPr>
          <p:cNvPr id="9" name="TextBox 8">
            <a:extLst>
              <a:ext uri="{FF2B5EF4-FFF2-40B4-BE49-F238E27FC236}">
                <a16:creationId xmlns:a16="http://schemas.microsoft.com/office/drawing/2014/main" id="{84F6C45E-F4CE-598E-CD55-6A2F10AEC905}"/>
              </a:ext>
            </a:extLst>
          </p:cNvPr>
          <p:cNvSpPr txBox="1"/>
          <p:nvPr/>
        </p:nvSpPr>
        <p:spPr>
          <a:xfrm>
            <a:off x="290127" y="1473804"/>
            <a:ext cx="4999669" cy="4832092"/>
          </a:xfrm>
          <a:prstGeom prst="rect">
            <a:avLst/>
          </a:prstGeom>
          <a:noFill/>
        </p:spPr>
        <p:txBody>
          <a:bodyPr wrap="square">
            <a:spAutoFit/>
          </a:bodyPr>
          <a:lstStyle/>
          <a:p>
            <a:r>
              <a:rPr lang="en-US" sz="2400" b="1" dirty="0"/>
              <a:t>Drawbacks in Numerical Descriptive Measures </a:t>
            </a:r>
          </a:p>
          <a:p>
            <a:endParaRPr lang="en-US" sz="2000" dirty="0"/>
          </a:p>
          <a:p>
            <a:pPr marL="342900" indent="-342900">
              <a:buFont typeface="Wingdings" panose="05000000000000000000" pitchFamily="2" charset="2"/>
              <a:buChar char="Ø"/>
            </a:pPr>
            <a:r>
              <a:rPr lang="en-US" sz="2400" dirty="0"/>
              <a:t>Since data analysis is objective, the summary measures that most closely align with the data set's presumptions should be reported. </a:t>
            </a:r>
          </a:p>
          <a:p>
            <a:endParaRPr lang="en-US" sz="2400" dirty="0"/>
          </a:p>
          <a:p>
            <a:pPr marL="342900" indent="-342900">
              <a:buFont typeface="Wingdings" panose="05000000000000000000" pitchFamily="2" charset="2"/>
              <a:buChar char="Ø"/>
            </a:pPr>
            <a:r>
              <a:rPr lang="en-US" sz="2400" dirty="0"/>
              <a:t>Since the interpretation of data is subjective, it should be done in a fair, impartial, and understandable way. </a:t>
            </a:r>
            <a:endParaRPr lang="en-KE" sz="2400" dirty="0"/>
          </a:p>
        </p:txBody>
      </p:sp>
      <p:sp>
        <p:nvSpPr>
          <p:cNvPr id="14" name="TextBox 13">
            <a:extLst>
              <a:ext uri="{FF2B5EF4-FFF2-40B4-BE49-F238E27FC236}">
                <a16:creationId xmlns:a16="http://schemas.microsoft.com/office/drawing/2014/main" id="{2AC3E763-3143-BA5F-5D50-0BCF97E5BC63}"/>
              </a:ext>
            </a:extLst>
          </p:cNvPr>
          <p:cNvSpPr txBox="1"/>
          <p:nvPr/>
        </p:nvSpPr>
        <p:spPr>
          <a:xfrm>
            <a:off x="5649686" y="1473804"/>
            <a:ext cx="5845629" cy="4524315"/>
          </a:xfrm>
          <a:prstGeom prst="rect">
            <a:avLst/>
          </a:prstGeom>
          <a:noFill/>
        </p:spPr>
        <p:txBody>
          <a:bodyPr wrap="square">
            <a:spAutoFit/>
          </a:bodyPr>
          <a:lstStyle/>
          <a:p>
            <a:r>
              <a:rPr lang="en-US" sz="2400" b="1" dirty="0"/>
              <a:t>Ethical considerations in Numerical Descriptive Measures </a:t>
            </a:r>
          </a:p>
          <a:p>
            <a:endParaRPr lang="en-US" sz="2400" dirty="0"/>
          </a:p>
          <a:p>
            <a:r>
              <a:rPr lang="en-US" sz="2400" dirty="0"/>
              <a:t>Numerical descriptive measurements should: </a:t>
            </a:r>
          </a:p>
          <a:p>
            <a:endParaRPr lang="en-US" sz="2400" dirty="0"/>
          </a:p>
          <a:p>
            <a:pPr marL="342900" lvl="3" indent="-342900">
              <a:buFont typeface="Arial" panose="020B0604020202020204" pitchFamily="34" charset="0"/>
              <a:buChar char="•"/>
            </a:pPr>
            <a:r>
              <a:rPr lang="en-US" sz="2400" dirty="0"/>
              <a:t> 	Record both successful and unsuccessful outcomes</a:t>
            </a:r>
          </a:p>
          <a:p>
            <a:pPr marL="342900" lvl="3" indent="-342900">
              <a:buFont typeface="Arial" panose="020B0604020202020204" pitchFamily="34" charset="0"/>
              <a:buChar char="•"/>
            </a:pPr>
            <a:r>
              <a:rPr lang="en-US" sz="2400" dirty="0"/>
              <a:t>Be presented in an impartial, fair, and objective way</a:t>
            </a:r>
          </a:p>
          <a:p>
            <a:pPr marL="342900" lvl="3" indent="-342900">
              <a:buFont typeface="Arial" panose="020B0604020202020204" pitchFamily="34" charset="0"/>
              <a:buChar char="•"/>
            </a:pPr>
            <a:r>
              <a:rPr lang="en-US" sz="2400" dirty="0"/>
              <a:t>Avoid using unsuitable summary measures to misrepresent the facts.</a:t>
            </a:r>
            <a:endParaRPr lang="en-KE" sz="2400" dirty="0"/>
          </a:p>
        </p:txBody>
      </p:sp>
    </p:spTree>
    <p:extLst>
      <p:ext uri="{BB962C8B-B14F-4D97-AF65-F5344CB8AC3E}">
        <p14:creationId xmlns:p14="http://schemas.microsoft.com/office/powerpoint/2010/main" val="1471101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640269"/>
            <a:ext cx="10205106" cy="514411"/>
          </a:xfrm>
        </p:spPr>
        <p:txBody>
          <a:bodyPr>
            <a:normAutofit fontScale="90000"/>
          </a:bodyPr>
          <a:lstStyle/>
          <a:p>
            <a:br>
              <a:rPr lang="en-US" sz="2800" dirty="0"/>
            </a:br>
            <a:r>
              <a:rPr lang="en-US" sz="2800" dirty="0"/>
              <a:t>Inferential Statistics</a:t>
            </a:r>
            <a:br>
              <a:rPr lang="en-KE" sz="2800" dirty="0"/>
            </a:br>
            <a:br>
              <a:rPr lang="en-US" sz="2800" dirty="0"/>
            </a:br>
            <a:endParaRPr lang="en-US" dirty="0"/>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12</a:t>
            </a:r>
          </a:p>
        </p:txBody>
      </p:sp>
      <p:sp>
        <p:nvSpPr>
          <p:cNvPr id="9" name="TextBox 8">
            <a:extLst>
              <a:ext uri="{FF2B5EF4-FFF2-40B4-BE49-F238E27FC236}">
                <a16:creationId xmlns:a16="http://schemas.microsoft.com/office/drawing/2014/main" id="{84F6C45E-F4CE-598E-CD55-6A2F10AEC905}"/>
              </a:ext>
            </a:extLst>
          </p:cNvPr>
          <p:cNvSpPr txBox="1"/>
          <p:nvPr/>
        </p:nvSpPr>
        <p:spPr>
          <a:xfrm>
            <a:off x="619311" y="1264299"/>
            <a:ext cx="5699193" cy="4647426"/>
          </a:xfrm>
          <a:prstGeom prst="rect">
            <a:avLst/>
          </a:prstGeom>
          <a:noFill/>
        </p:spPr>
        <p:txBody>
          <a:bodyPr wrap="square">
            <a:spAutoFit/>
          </a:bodyPr>
          <a:lstStyle/>
          <a:p>
            <a:r>
              <a:rPr lang="en-US" sz="2800" b="1" dirty="0"/>
              <a:t>Hypothesis Testing </a:t>
            </a:r>
          </a:p>
          <a:p>
            <a:endParaRPr lang="en-US" sz="2800" b="1" dirty="0"/>
          </a:p>
          <a:p>
            <a:pPr marL="342900" indent="-342900">
              <a:buFont typeface="Wingdings" panose="05000000000000000000" pitchFamily="2" charset="2"/>
              <a:buChar char="Ø"/>
            </a:pPr>
            <a:r>
              <a:rPr lang="en-US" sz="2000" dirty="0"/>
              <a:t>A hypothesis is a claim (assumption) about a population parameter. </a:t>
            </a:r>
          </a:p>
          <a:p>
            <a:r>
              <a:rPr lang="en-US" sz="2000" dirty="0"/>
              <a:t>	</a:t>
            </a:r>
            <a:r>
              <a:rPr lang="en-US" sz="1600" i="1" dirty="0"/>
              <a:t>- 66% of the Kenyan population cook with biomass 	(wood, crop waste) as their primary fuel.</a:t>
            </a:r>
          </a:p>
          <a:p>
            <a:r>
              <a:rPr lang="en-US" sz="1600" i="1" dirty="0"/>
              <a:t>              - An urban household in Kenya spends on average 	Kshs 4,000 monthly for their electricity bill. </a:t>
            </a:r>
          </a:p>
          <a:p>
            <a:endParaRPr lang="en-US" sz="1600" i="1" dirty="0"/>
          </a:p>
          <a:p>
            <a:pPr marL="342900" indent="-342900">
              <a:buFont typeface="Wingdings" panose="05000000000000000000" pitchFamily="2" charset="2"/>
              <a:buChar char="Ø"/>
            </a:pPr>
            <a:r>
              <a:rPr lang="en-US" sz="2000" dirty="0"/>
              <a:t>The Null Hypothesis, H</a:t>
            </a:r>
            <a:r>
              <a:rPr lang="en-US" sz="2000" baseline="-25000" dirty="0"/>
              <a:t>0: </a:t>
            </a:r>
          </a:p>
          <a:p>
            <a:r>
              <a:rPr lang="en-US" sz="2000" baseline="-25000" dirty="0"/>
              <a:t>	</a:t>
            </a:r>
            <a:r>
              <a:rPr lang="en-US" sz="2400" baseline="-25000" dirty="0"/>
              <a:t>- It states the assumption to be tested. It tests on 	the population parameter and not the sample 	statistic. </a:t>
            </a:r>
          </a:p>
          <a:p>
            <a:pPr marL="457200" indent="-457200">
              <a:buFont typeface="Wingdings" panose="05000000000000000000" pitchFamily="2" charset="2"/>
              <a:buChar char="Ø"/>
            </a:pPr>
            <a:r>
              <a:rPr lang="en-US" sz="2000" dirty="0"/>
              <a:t>The Alternative Hypothesis H</a:t>
            </a:r>
            <a:r>
              <a:rPr lang="en-US" sz="2000" baseline="-25000" dirty="0"/>
              <a:t>1</a:t>
            </a:r>
            <a:r>
              <a:rPr lang="en-US" sz="3200" dirty="0"/>
              <a:t>:  </a:t>
            </a:r>
          </a:p>
          <a:p>
            <a:r>
              <a:rPr lang="en-US" sz="2400" baseline="-25000" dirty="0"/>
              <a:t>	- Is the opposite of the null hypothesis. </a:t>
            </a:r>
          </a:p>
        </p:txBody>
      </p:sp>
      <p:pic>
        <p:nvPicPr>
          <p:cNvPr id="4098" name="Picture 2" descr="Dilip Barad | Teacher Blog: Hypothesis - PhD Coursework">
            <a:extLst>
              <a:ext uri="{FF2B5EF4-FFF2-40B4-BE49-F238E27FC236}">
                <a16:creationId xmlns:a16="http://schemas.microsoft.com/office/drawing/2014/main" id="{E5AEDD4C-02EF-825C-ED94-68D4B68482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505" y="1739036"/>
            <a:ext cx="5356080" cy="321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50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3" y="443710"/>
            <a:ext cx="10077287" cy="441193"/>
          </a:xfrm>
        </p:spPr>
        <p:txBody>
          <a:bodyPr>
            <a:normAutofit fontScale="90000"/>
          </a:bodyPr>
          <a:lstStyle/>
          <a:p>
            <a:r>
              <a:rPr lang="en-US" dirty="0"/>
              <a:t>Introduction to Statistical Software: Essential Libraries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13</a:t>
            </a:r>
          </a:p>
        </p:txBody>
      </p:sp>
      <p:sp>
        <p:nvSpPr>
          <p:cNvPr id="5" name="TextBox 4">
            <a:extLst>
              <a:ext uri="{FF2B5EF4-FFF2-40B4-BE49-F238E27FC236}">
                <a16:creationId xmlns:a16="http://schemas.microsoft.com/office/drawing/2014/main" id="{241A7547-6729-F779-BD2E-549A590D9822}"/>
              </a:ext>
            </a:extLst>
          </p:cNvPr>
          <p:cNvSpPr txBox="1"/>
          <p:nvPr/>
        </p:nvSpPr>
        <p:spPr>
          <a:xfrm>
            <a:off x="171506" y="1190778"/>
            <a:ext cx="5039590" cy="4124206"/>
          </a:xfrm>
          <a:prstGeom prst="rect">
            <a:avLst/>
          </a:prstGeom>
          <a:noFill/>
        </p:spPr>
        <p:txBody>
          <a:bodyPr wrap="square">
            <a:spAutoFit/>
          </a:bodyPr>
          <a:lstStyle/>
          <a:p>
            <a:pPr marL="457200" indent="-457200">
              <a:buFont typeface="+mj-lt"/>
              <a:buAutoNum type="arabicPeriod"/>
            </a:pPr>
            <a:r>
              <a:rPr lang="en-US" sz="2000" b="1" dirty="0"/>
              <a:t>NumPy (NUMerical PYthon)</a:t>
            </a:r>
          </a:p>
          <a:p>
            <a:pPr marL="285750" indent="-285750">
              <a:buFont typeface="Arial" panose="020B0604020202020204" pitchFamily="34" charset="0"/>
              <a:buChar char="•"/>
            </a:pPr>
            <a:r>
              <a:rPr lang="en-US" sz="1800" dirty="0"/>
              <a:t>Created in 2005 by Travis Oliphant .</a:t>
            </a:r>
          </a:p>
          <a:p>
            <a:pPr marL="285750" indent="-285750">
              <a:buFont typeface="Arial" panose="020B0604020202020204" pitchFamily="34" charset="0"/>
              <a:buChar char="•"/>
            </a:pPr>
            <a:r>
              <a:rPr lang="en-US" sz="1800" dirty="0"/>
              <a:t>The three main features of NumPy are: less memory requirement, faster processing and conveniency. </a:t>
            </a:r>
          </a:p>
          <a:p>
            <a:pPr marL="285750" indent="-285750">
              <a:buFont typeface="Arial" panose="020B0604020202020204" pitchFamily="34" charset="0"/>
              <a:buChar char="•"/>
            </a:pPr>
            <a:r>
              <a:rPr lang="en-US" sz="1800" dirty="0"/>
              <a:t>Run </a:t>
            </a:r>
            <a:r>
              <a:rPr lang="en-US" sz="1800" i="1" dirty="0"/>
              <a:t>pip install numpy </a:t>
            </a:r>
            <a:r>
              <a:rPr lang="en-US" sz="1800" dirty="0"/>
              <a:t>on jupyter notebook to install.  </a:t>
            </a:r>
          </a:p>
          <a:p>
            <a:pPr marL="285750" indent="-285750">
              <a:buFont typeface="Arial" panose="020B0604020202020204" pitchFamily="34" charset="0"/>
              <a:buChar char="•"/>
            </a:pPr>
            <a:r>
              <a:rPr lang="en-US" sz="1800" dirty="0"/>
              <a:t>Provides support for mathematical functions to operate on large multi-dimensional arrays and matrices. </a:t>
            </a:r>
            <a:endParaRPr lang="en-US" sz="2000" dirty="0"/>
          </a:p>
          <a:p>
            <a:br>
              <a:rPr lang="en-US" sz="2000" dirty="0"/>
            </a:br>
            <a:endParaRPr lang="en-US" sz="2000" dirty="0"/>
          </a:p>
          <a:p>
            <a:endParaRPr lang="en-US" sz="2000" dirty="0"/>
          </a:p>
          <a:p>
            <a:pPr marL="342900" indent="-342900">
              <a:buFont typeface="Arial" panose="020B0604020202020204" pitchFamily="34" charset="0"/>
              <a:buChar char="•"/>
            </a:pPr>
            <a:endParaRPr lang="en-US" sz="2000" dirty="0"/>
          </a:p>
        </p:txBody>
      </p:sp>
      <p:pic>
        <p:nvPicPr>
          <p:cNvPr id="11" name="Picture 10">
            <a:extLst>
              <a:ext uri="{FF2B5EF4-FFF2-40B4-BE49-F238E27FC236}">
                <a16:creationId xmlns:a16="http://schemas.microsoft.com/office/drawing/2014/main" id="{68F903DE-8642-A184-9C74-F90C99328416}"/>
              </a:ext>
            </a:extLst>
          </p:cNvPr>
          <p:cNvPicPr>
            <a:picLocks noChangeAspect="1"/>
          </p:cNvPicPr>
          <p:nvPr/>
        </p:nvPicPr>
        <p:blipFill>
          <a:blip r:embed="rId3"/>
          <a:stretch>
            <a:fillRect/>
          </a:stretch>
        </p:blipFill>
        <p:spPr>
          <a:xfrm>
            <a:off x="221625" y="4137771"/>
            <a:ext cx="4989471" cy="2246217"/>
          </a:xfrm>
          <a:prstGeom prst="rect">
            <a:avLst/>
          </a:prstGeom>
        </p:spPr>
      </p:pic>
      <p:sp>
        <p:nvSpPr>
          <p:cNvPr id="12" name="TextBox 11">
            <a:extLst>
              <a:ext uri="{FF2B5EF4-FFF2-40B4-BE49-F238E27FC236}">
                <a16:creationId xmlns:a16="http://schemas.microsoft.com/office/drawing/2014/main" id="{B4F2A4B9-E667-7010-A76B-E63AA5CD5470}"/>
              </a:ext>
            </a:extLst>
          </p:cNvPr>
          <p:cNvSpPr txBox="1"/>
          <p:nvPr/>
        </p:nvSpPr>
        <p:spPr>
          <a:xfrm>
            <a:off x="6014379" y="1142663"/>
            <a:ext cx="5528692" cy="4124206"/>
          </a:xfrm>
          <a:prstGeom prst="rect">
            <a:avLst/>
          </a:prstGeom>
          <a:noFill/>
        </p:spPr>
        <p:txBody>
          <a:bodyPr wrap="square">
            <a:spAutoFit/>
          </a:bodyPr>
          <a:lstStyle/>
          <a:p>
            <a:r>
              <a:rPr lang="en-US" sz="2000" b="1" dirty="0"/>
              <a:t>2.   Pandas</a:t>
            </a:r>
          </a:p>
          <a:p>
            <a:pPr marL="285750" indent="-285750">
              <a:buFont typeface="Arial" panose="020B0604020202020204" pitchFamily="34" charset="0"/>
              <a:buChar char="•"/>
            </a:pPr>
            <a:r>
              <a:rPr lang="en-US" sz="1800" dirty="0"/>
              <a:t>Created in 2008 by Wes McKinney.</a:t>
            </a:r>
          </a:p>
          <a:p>
            <a:pPr marL="285750" indent="-285750">
              <a:buFont typeface="Arial" panose="020B0604020202020204" pitchFamily="34" charset="0"/>
              <a:buChar char="•"/>
            </a:pPr>
            <a:r>
              <a:rPr lang="en-US" sz="1800" dirty="0"/>
              <a:t>Most used python library for performing data operations. </a:t>
            </a:r>
          </a:p>
          <a:p>
            <a:pPr marL="285750" indent="-285750">
              <a:buFont typeface="Arial" panose="020B0604020202020204" pitchFamily="34" charset="0"/>
              <a:buChar char="•"/>
            </a:pPr>
            <a:r>
              <a:rPr lang="en-US" sz="1800" dirty="0"/>
              <a:t>Run </a:t>
            </a:r>
            <a:r>
              <a:rPr lang="en-US" sz="1800" i="1" dirty="0"/>
              <a:t>pip install pandas </a:t>
            </a:r>
            <a:r>
              <a:rPr lang="en-US" sz="1800" dirty="0"/>
              <a:t>on jupyter notebook to install.  </a:t>
            </a:r>
          </a:p>
          <a:p>
            <a:pPr marL="285750" indent="-285750">
              <a:buFont typeface="Arial" panose="020B0604020202020204" pitchFamily="34" charset="0"/>
              <a:buChar char="•"/>
            </a:pPr>
            <a:r>
              <a:rPr lang="en-US" sz="1800" dirty="0"/>
              <a:t>Is versatile in its use and can be used to: </a:t>
            </a:r>
          </a:p>
          <a:p>
            <a:pPr marL="400050" lvl="1" indent="-400050">
              <a:buFont typeface="+mj-lt"/>
              <a:buAutoNum type="romanLcPeriod"/>
            </a:pPr>
            <a:r>
              <a:rPr lang="en-US" sz="1800" dirty="0"/>
              <a:t>Create a 1D array </a:t>
            </a:r>
          </a:p>
          <a:p>
            <a:pPr marL="400050" lvl="1" indent="-400050">
              <a:buFont typeface="+mj-lt"/>
              <a:buAutoNum type="romanLcPeriod"/>
            </a:pPr>
            <a:r>
              <a:rPr lang="en-US" sz="1800" dirty="0"/>
              <a:t>Create a 2D dataframe </a:t>
            </a:r>
          </a:p>
          <a:p>
            <a:pPr marL="400050" lvl="1" indent="-400050">
              <a:buFont typeface="+mj-lt"/>
              <a:buAutoNum type="romanLcPeriod"/>
            </a:pPr>
            <a:r>
              <a:rPr lang="en-US" sz="1800" dirty="0"/>
              <a:t>Data manipulation and handling </a:t>
            </a:r>
          </a:p>
          <a:p>
            <a:br>
              <a:rPr lang="en-US" sz="2000" dirty="0"/>
            </a:br>
            <a:endParaRPr lang="en-US" sz="2000" dirty="0"/>
          </a:p>
          <a:p>
            <a:endParaRPr lang="en-US" sz="2000" dirty="0"/>
          </a:p>
          <a:p>
            <a:pPr marL="342900" indent="-342900">
              <a:buFont typeface="Arial" panose="020B0604020202020204" pitchFamily="34" charset="0"/>
              <a:buChar char="•"/>
            </a:pPr>
            <a:endParaRPr lang="en-US" sz="2000" dirty="0"/>
          </a:p>
        </p:txBody>
      </p:sp>
      <p:pic>
        <p:nvPicPr>
          <p:cNvPr id="14" name="Picture 13">
            <a:extLst>
              <a:ext uri="{FF2B5EF4-FFF2-40B4-BE49-F238E27FC236}">
                <a16:creationId xmlns:a16="http://schemas.microsoft.com/office/drawing/2014/main" id="{D54BF9DF-7F0E-1773-FE33-5602E4E57300}"/>
              </a:ext>
            </a:extLst>
          </p:cNvPr>
          <p:cNvPicPr>
            <a:picLocks noChangeAspect="1"/>
          </p:cNvPicPr>
          <p:nvPr/>
        </p:nvPicPr>
        <p:blipFill>
          <a:blip r:embed="rId4"/>
          <a:stretch>
            <a:fillRect/>
          </a:stretch>
        </p:blipFill>
        <p:spPr>
          <a:xfrm>
            <a:off x="6218618" y="3981549"/>
            <a:ext cx="4631113" cy="2558660"/>
          </a:xfrm>
          <a:prstGeom prst="rect">
            <a:avLst/>
          </a:prstGeom>
        </p:spPr>
      </p:pic>
    </p:spTree>
    <p:extLst>
      <p:ext uri="{BB962C8B-B14F-4D97-AF65-F5344CB8AC3E}">
        <p14:creationId xmlns:p14="http://schemas.microsoft.com/office/powerpoint/2010/main" val="2792150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4" y="443710"/>
            <a:ext cx="9077696" cy="514411"/>
          </a:xfrm>
        </p:spPr>
        <p:txBody>
          <a:bodyPr>
            <a:normAutofit fontScale="90000"/>
          </a:bodyPr>
          <a:lstStyle/>
          <a:p>
            <a:br>
              <a:rPr lang="en-US" sz="2800" dirty="0"/>
            </a:br>
            <a:r>
              <a:rPr lang="en-US" sz="2800" dirty="0"/>
              <a:t>Data Cleaning and Preparation</a:t>
            </a:r>
            <a:br>
              <a:rPr lang="en-US" sz="2800" dirty="0"/>
            </a:b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331206" y="1805145"/>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14</a:t>
            </a:r>
          </a:p>
        </p:txBody>
      </p:sp>
      <p:sp>
        <p:nvSpPr>
          <p:cNvPr id="7" name="Rettangolo 190">
            <a:extLst>
              <a:ext uri="{FF2B5EF4-FFF2-40B4-BE49-F238E27FC236}">
                <a16:creationId xmlns:a16="http://schemas.microsoft.com/office/drawing/2014/main" id="{26BAF7DA-E8A0-156B-1C46-D0304E63596E}"/>
              </a:ext>
            </a:extLst>
          </p:cNvPr>
          <p:cNvSpPr/>
          <p:nvPr/>
        </p:nvSpPr>
        <p:spPr>
          <a:xfrm>
            <a:off x="445457" y="1875410"/>
            <a:ext cx="1870538" cy="1297513"/>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9" name="Connettore 1 50">
            <a:extLst>
              <a:ext uri="{FF2B5EF4-FFF2-40B4-BE49-F238E27FC236}">
                <a16:creationId xmlns:a16="http://schemas.microsoft.com/office/drawing/2014/main" id="{8ABE4D38-E805-00FC-84C7-9DEB49D4DDD0}"/>
              </a:ext>
            </a:extLst>
          </p:cNvPr>
          <p:cNvCxnSpPr>
            <a:cxnSpLocks/>
          </p:cNvCxnSpPr>
          <p:nvPr/>
        </p:nvCxnSpPr>
        <p:spPr>
          <a:xfrm>
            <a:off x="4973305" y="3543829"/>
            <a:ext cx="0" cy="8594"/>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10" name="Connettore 1 84">
            <a:extLst>
              <a:ext uri="{FF2B5EF4-FFF2-40B4-BE49-F238E27FC236}">
                <a16:creationId xmlns:a16="http://schemas.microsoft.com/office/drawing/2014/main" id="{3B8D6ABE-97B5-59F4-C380-23B9AEF19740}"/>
              </a:ext>
            </a:extLst>
          </p:cNvPr>
          <p:cNvCxnSpPr>
            <a:cxnSpLocks/>
          </p:cNvCxnSpPr>
          <p:nvPr/>
        </p:nvCxnSpPr>
        <p:spPr>
          <a:xfrm>
            <a:off x="5277816" y="2981689"/>
            <a:ext cx="0" cy="1394"/>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11" name="Connettore 1 85">
            <a:extLst>
              <a:ext uri="{FF2B5EF4-FFF2-40B4-BE49-F238E27FC236}">
                <a16:creationId xmlns:a16="http://schemas.microsoft.com/office/drawing/2014/main" id="{5771C102-7BDE-9B1C-8AAD-6C75776CDF65}"/>
              </a:ext>
            </a:extLst>
          </p:cNvPr>
          <p:cNvCxnSpPr>
            <a:cxnSpLocks/>
          </p:cNvCxnSpPr>
          <p:nvPr/>
        </p:nvCxnSpPr>
        <p:spPr>
          <a:xfrm>
            <a:off x="5183081" y="3290086"/>
            <a:ext cx="0" cy="3840"/>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12" name="Connettore 1 86">
            <a:extLst>
              <a:ext uri="{FF2B5EF4-FFF2-40B4-BE49-F238E27FC236}">
                <a16:creationId xmlns:a16="http://schemas.microsoft.com/office/drawing/2014/main" id="{B206B7DD-9A71-49AD-90D3-3E3CD4C5360E}"/>
              </a:ext>
            </a:extLst>
          </p:cNvPr>
          <p:cNvCxnSpPr>
            <a:cxnSpLocks/>
          </p:cNvCxnSpPr>
          <p:nvPr/>
        </p:nvCxnSpPr>
        <p:spPr>
          <a:xfrm>
            <a:off x="5121583" y="3254644"/>
            <a:ext cx="0" cy="6299"/>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grpSp>
        <p:nvGrpSpPr>
          <p:cNvPr id="13" name="Group 2">
            <a:extLst>
              <a:ext uri="{FF2B5EF4-FFF2-40B4-BE49-F238E27FC236}">
                <a16:creationId xmlns:a16="http://schemas.microsoft.com/office/drawing/2014/main" id="{F8EE695D-5B6F-F2B8-98A2-D11660FC0A52}"/>
              </a:ext>
            </a:extLst>
          </p:cNvPr>
          <p:cNvGrpSpPr/>
          <p:nvPr/>
        </p:nvGrpSpPr>
        <p:grpSpPr>
          <a:xfrm rot="-10800000">
            <a:off x="6080269" y="3378100"/>
            <a:ext cx="1937767" cy="497285"/>
            <a:chOff x="0" y="0"/>
            <a:chExt cx="13145269" cy="3606800"/>
          </a:xfrm>
          <a:solidFill>
            <a:schemeClr val="accent5">
              <a:lumMod val="60000"/>
              <a:lumOff val="40000"/>
            </a:schemeClr>
          </a:solidFill>
        </p:grpSpPr>
        <p:sp>
          <p:nvSpPr>
            <p:cNvPr id="14" name="Freeform 3">
              <a:extLst>
                <a:ext uri="{FF2B5EF4-FFF2-40B4-BE49-F238E27FC236}">
                  <a16:creationId xmlns:a16="http://schemas.microsoft.com/office/drawing/2014/main" id="{02D0B133-319E-1537-3663-9B0BC0046CFA}"/>
                </a:ext>
              </a:extLst>
            </p:cNvPr>
            <p:cNvSpPr/>
            <p:nvPr/>
          </p:nvSpPr>
          <p:spPr>
            <a:xfrm>
              <a:off x="0" y="0"/>
              <a:ext cx="13145269" cy="3606800"/>
            </a:xfrm>
            <a:custGeom>
              <a:avLst/>
              <a:gdLst/>
              <a:ahLst/>
              <a:cxnLst/>
              <a:rect l="l" t="t" r="r" b="b"/>
              <a:pathLst>
                <a:path w="13145269" h="3606800">
                  <a:moveTo>
                    <a:pt x="13145269" y="0"/>
                  </a:moveTo>
                  <a:lnTo>
                    <a:pt x="1041400" y="0"/>
                  </a:lnTo>
                  <a:lnTo>
                    <a:pt x="0" y="1803400"/>
                  </a:lnTo>
                  <a:lnTo>
                    <a:pt x="1041400" y="3606800"/>
                  </a:lnTo>
                  <a:lnTo>
                    <a:pt x="13145269" y="3606800"/>
                  </a:lnTo>
                  <a:lnTo>
                    <a:pt x="12103869" y="1803400"/>
                  </a:lnTo>
                  <a:close/>
                </a:path>
              </a:pathLst>
            </a:custGeom>
            <a:grpFill/>
          </p:spPr>
          <p:txBody>
            <a:bodyPr/>
            <a:lstStyle/>
            <a:p>
              <a:endParaRPr lang="en-US" dirty="0"/>
            </a:p>
          </p:txBody>
        </p:sp>
      </p:grpSp>
      <p:grpSp>
        <p:nvGrpSpPr>
          <p:cNvPr id="15" name="Group 10">
            <a:extLst>
              <a:ext uri="{FF2B5EF4-FFF2-40B4-BE49-F238E27FC236}">
                <a16:creationId xmlns:a16="http://schemas.microsoft.com/office/drawing/2014/main" id="{90B9ECEE-98F5-05C7-9710-26E82664C07B}"/>
              </a:ext>
            </a:extLst>
          </p:cNvPr>
          <p:cNvGrpSpPr/>
          <p:nvPr/>
        </p:nvGrpSpPr>
        <p:grpSpPr>
          <a:xfrm rot="-10800000">
            <a:off x="4223009" y="3371828"/>
            <a:ext cx="1937767" cy="497285"/>
            <a:chOff x="0" y="0"/>
            <a:chExt cx="13145269" cy="3606800"/>
          </a:xfrm>
          <a:solidFill>
            <a:srgbClr val="FB6761"/>
          </a:solidFill>
        </p:grpSpPr>
        <p:sp>
          <p:nvSpPr>
            <p:cNvPr id="16" name="Freeform 11">
              <a:extLst>
                <a:ext uri="{FF2B5EF4-FFF2-40B4-BE49-F238E27FC236}">
                  <a16:creationId xmlns:a16="http://schemas.microsoft.com/office/drawing/2014/main" id="{22233B5E-DE21-7425-021E-B677F3DE9ABD}"/>
                </a:ext>
              </a:extLst>
            </p:cNvPr>
            <p:cNvSpPr/>
            <p:nvPr/>
          </p:nvSpPr>
          <p:spPr>
            <a:xfrm>
              <a:off x="0" y="0"/>
              <a:ext cx="13145269" cy="3606800"/>
            </a:xfrm>
            <a:custGeom>
              <a:avLst/>
              <a:gdLst/>
              <a:ahLst/>
              <a:cxnLst/>
              <a:rect l="l" t="t" r="r" b="b"/>
              <a:pathLst>
                <a:path w="13145269" h="3606800">
                  <a:moveTo>
                    <a:pt x="13145269" y="0"/>
                  </a:moveTo>
                  <a:lnTo>
                    <a:pt x="1041400" y="0"/>
                  </a:lnTo>
                  <a:lnTo>
                    <a:pt x="0" y="1803400"/>
                  </a:lnTo>
                  <a:lnTo>
                    <a:pt x="1041400" y="3606800"/>
                  </a:lnTo>
                  <a:lnTo>
                    <a:pt x="13145269" y="3606800"/>
                  </a:lnTo>
                  <a:lnTo>
                    <a:pt x="12103869" y="1803400"/>
                  </a:lnTo>
                  <a:close/>
                </a:path>
              </a:pathLst>
            </a:custGeom>
            <a:grpFill/>
            <a:ln>
              <a:solidFill>
                <a:srgbClr val="FB6761"/>
              </a:solidFill>
            </a:ln>
          </p:spPr>
          <p:txBody>
            <a:bodyPr/>
            <a:lstStyle/>
            <a:p>
              <a:endParaRPr lang="en-US" dirty="0"/>
            </a:p>
          </p:txBody>
        </p:sp>
      </p:grpSp>
      <p:grpSp>
        <p:nvGrpSpPr>
          <p:cNvPr id="17" name="Group 12">
            <a:extLst>
              <a:ext uri="{FF2B5EF4-FFF2-40B4-BE49-F238E27FC236}">
                <a16:creationId xmlns:a16="http://schemas.microsoft.com/office/drawing/2014/main" id="{6BC94BC0-323D-296B-A9BB-030411C9B668}"/>
              </a:ext>
            </a:extLst>
          </p:cNvPr>
          <p:cNvGrpSpPr/>
          <p:nvPr/>
        </p:nvGrpSpPr>
        <p:grpSpPr>
          <a:xfrm rot="-10800000">
            <a:off x="2397189" y="3371828"/>
            <a:ext cx="1937767" cy="497285"/>
            <a:chOff x="0" y="0"/>
            <a:chExt cx="13145269" cy="3606800"/>
          </a:xfrm>
          <a:solidFill>
            <a:srgbClr val="A9D18E"/>
          </a:solidFill>
        </p:grpSpPr>
        <p:sp>
          <p:nvSpPr>
            <p:cNvPr id="18" name="Freeform 13">
              <a:extLst>
                <a:ext uri="{FF2B5EF4-FFF2-40B4-BE49-F238E27FC236}">
                  <a16:creationId xmlns:a16="http://schemas.microsoft.com/office/drawing/2014/main" id="{3C66778B-AC1A-BE66-9A0F-540C6FB90BEF}"/>
                </a:ext>
              </a:extLst>
            </p:cNvPr>
            <p:cNvSpPr/>
            <p:nvPr/>
          </p:nvSpPr>
          <p:spPr>
            <a:xfrm>
              <a:off x="0" y="0"/>
              <a:ext cx="13145269" cy="3606800"/>
            </a:xfrm>
            <a:custGeom>
              <a:avLst/>
              <a:gdLst/>
              <a:ahLst/>
              <a:cxnLst/>
              <a:rect l="l" t="t" r="r" b="b"/>
              <a:pathLst>
                <a:path w="13145269" h="3606800">
                  <a:moveTo>
                    <a:pt x="13145269" y="0"/>
                  </a:moveTo>
                  <a:lnTo>
                    <a:pt x="1041400" y="0"/>
                  </a:lnTo>
                  <a:lnTo>
                    <a:pt x="0" y="1803400"/>
                  </a:lnTo>
                  <a:lnTo>
                    <a:pt x="1041400" y="3606800"/>
                  </a:lnTo>
                  <a:lnTo>
                    <a:pt x="13145269" y="3606800"/>
                  </a:lnTo>
                  <a:lnTo>
                    <a:pt x="12103869" y="1803400"/>
                  </a:lnTo>
                  <a:close/>
                </a:path>
              </a:pathLst>
            </a:custGeom>
            <a:grpFill/>
          </p:spPr>
          <p:txBody>
            <a:bodyPr/>
            <a:lstStyle/>
            <a:p>
              <a:endParaRPr lang="en-US" dirty="0"/>
            </a:p>
          </p:txBody>
        </p:sp>
      </p:grpSp>
      <p:grpSp>
        <p:nvGrpSpPr>
          <p:cNvPr id="19" name="Group 24">
            <a:extLst>
              <a:ext uri="{FF2B5EF4-FFF2-40B4-BE49-F238E27FC236}">
                <a16:creationId xmlns:a16="http://schemas.microsoft.com/office/drawing/2014/main" id="{1F582233-959A-5205-B6DA-B9AA452479CD}"/>
              </a:ext>
            </a:extLst>
          </p:cNvPr>
          <p:cNvGrpSpPr/>
          <p:nvPr/>
        </p:nvGrpSpPr>
        <p:grpSpPr>
          <a:xfrm rot="-10800000">
            <a:off x="489319" y="3303780"/>
            <a:ext cx="1937767" cy="497285"/>
            <a:chOff x="0" y="0"/>
            <a:chExt cx="13145269" cy="3606800"/>
          </a:xfrm>
        </p:grpSpPr>
        <p:sp>
          <p:nvSpPr>
            <p:cNvPr id="20" name="Freeform 25">
              <a:extLst>
                <a:ext uri="{FF2B5EF4-FFF2-40B4-BE49-F238E27FC236}">
                  <a16:creationId xmlns:a16="http://schemas.microsoft.com/office/drawing/2014/main" id="{B538BD07-310B-8447-4802-7C798963C1C6}"/>
                </a:ext>
              </a:extLst>
            </p:cNvPr>
            <p:cNvSpPr/>
            <p:nvPr/>
          </p:nvSpPr>
          <p:spPr>
            <a:xfrm>
              <a:off x="0" y="0"/>
              <a:ext cx="13145269" cy="3606800"/>
            </a:xfrm>
            <a:custGeom>
              <a:avLst/>
              <a:gdLst/>
              <a:ahLst/>
              <a:cxnLst/>
              <a:rect l="l" t="t" r="r" b="b"/>
              <a:pathLst>
                <a:path w="13145269" h="3606800">
                  <a:moveTo>
                    <a:pt x="13145269" y="0"/>
                  </a:moveTo>
                  <a:lnTo>
                    <a:pt x="1041400" y="0"/>
                  </a:lnTo>
                  <a:lnTo>
                    <a:pt x="0" y="1803400"/>
                  </a:lnTo>
                  <a:lnTo>
                    <a:pt x="1041400" y="3606800"/>
                  </a:lnTo>
                  <a:lnTo>
                    <a:pt x="13145269" y="3606800"/>
                  </a:lnTo>
                  <a:lnTo>
                    <a:pt x="12103869" y="1803400"/>
                  </a:lnTo>
                  <a:close/>
                </a:path>
              </a:pathLst>
            </a:custGeom>
            <a:solidFill>
              <a:srgbClr val="FFC000"/>
            </a:solidFill>
          </p:spPr>
          <p:txBody>
            <a:bodyPr/>
            <a:lstStyle/>
            <a:p>
              <a:endParaRPr lang="en-US" dirty="0"/>
            </a:p>
          </p:txBody>
        </p:sp>
      </p:grpSp>
      <p:sp>
        <p:nvSpPr>
          <p:cNvPr id="21" name="TextBox 32">
            <a:extLst>
              <a:ext uri="{FF2B5EF4-FFF2-40B4-BE49-F238E27FC236}">
                <a16:creationId xmlns:a16="http://schemas.microsoft.com/office/drawing/2014/main" id="{2FFB0AC1-95AF-4CC1-6E76-0BC84DF15FF2}"/>
              </a:ext>
            </a:extLst>
          </p:cNvPr>
          <p:cNvSpPr txBox="1"/>
          <p:nvPr/>
        </p:nvSpPr>
        <p:spPr>
          <a:xfrm>
            <a:off x="909390" y="3511504"/>
            <a:ext cx="1237772" cy="273088"/>
          </a:xfrm>
          <a:prstGeom prst="rect">
            <a:avLst/>
          </a:prstGeom>
        </p:spPr>
        <p:txBody>
          <a:bodyPr wrap="square" lIns="0" tIns="0" rIns="0" bIns="0" rtlCol="0" anchor="t">
            <a:spAutoFit/>
          </a:bodyPr>
          <a:lstStyle/>
          <a:p>
            <a:pPr algn="ctr">
              <a:lnSpc>
                <a:spcPts val="2100"/>
              </a:lnSpc>
            </a:pPr>
            <a:r>
              <a:rPr lang="en-US" sz="2100" spc="98" dirty="0">
                <a:solidFill>
                  <a:srgbClr val="FFFFFF"/>
                </a:solidFill>
                <a:latin typeface="Lato Heavy Bold"/>
              </a:rPr>
              <a:t>STEP 1</a:t>
            </a:r>
          </a:p>
        </p:txBody>
      </p:sp>
      <p:sp>
        <p:nvSpPr>
          <p:cNvPr id="22" name="TextBox 33">
            <a:extLst>
              <a:ext uri="{FF2B5EF4-FFF2-40B4-BE49-F238E27FC236}">
                <a16:creationId xmlns:a16="http://schemas.microsoft.com/office/drawing/2014/main" id="{E1D09978-6390-856D-4F9E-6ABFCD35BF64}"/>
              </a:ext>
            </a:extLst>
          </p:cNvPr>
          <p:cNvSpPr txBox="1"/>
          <p:nvPr/>
        </p:nvSpPr>
        <p:spPr>
          <a:xfrm>
            <a:off x="2766650" y="3516852"/>
            <a:ext cx="1237772" cy="273088"/>
          </a:xfrm>
          <a:prstGeom prst="rect">
            <a:avLst/>
          </a:prstGeom>
        </p:spPr>
        <p:txBody>
          <a:bodyPr wrap="square" lIns="0" tIns="0" rIns="0" bIns="0" rtlCol="0" anchor="t">
            <a:spAutoFit/>
          </a:bodyPr>
          <a:lstStyle/>
          <a:p>
            <a:pPr algn="ctr">
              <a:lnSpc>
                <a:spcPts val="2100"/>
              </a:lnSpc>
            </a:pPr>
            <a:r>
              <a:rPr lang="en-US" sz="2100" spc="98" dirty="0">
                <a:solidFill>
                  <a:srgbClr val="FFFFFF"/>
                </a:solidFill>
                <a:latin typeface="Lato Heavy Bold"/>
              </a:rPr>
              <a:t>STEP 2</a:t>
            </a:r>
          </a:p>
        </p:txBody>
      </p:sp>
      <p:sp>
        <p:nvSpPr>
          <p:cNvPr id="23" name="TextBox 34">
            <a:extLst>
              <a:ext uri="{FF2B5EF4-FFF2-40B4-BE49-F238E27FC236}">
                <a16:creationId xmlns:a16="http://schemas.microsoft.com/office/drawing/2014/main" id="{810C5457-AFF5-7F22-EF7E-5CA25EBDAE7B}"/>
              </a:ext>
            </a:extLst>
          </p:cNvPr>
          <p:cNvSpPr txBox="1"/>
          <p:nvPr/>
        </p:nvSpPr>
        <p:spPr>
          <a:xfrm>
            <a:off x="4638050" y="3517530"/>
            <a:ext cx="1237772" cy="273088"/>
          </a:xfrm>
          <a:prstGeom prst="rect">
            <a:avLst/>
          </a:prstGeom>
        </p:spPr>
        <p:txBody>
          <a:bodyPr wrap="square" lIns="0" tIns="0" rIns="0" bIns="0" rtlCol="0" anchor="t">
            <a:spAutoFit/>
          </a:bodyPr>
          <a:lstStyle/>
          <a:p>
            <a:pPr algn="ctr">
              <a:lnSpc>
                <a:spcPts val="2100"/>
              </a:lnSpc>
            </a:pPr>
            <a:r>
              <a:rPr lang="en-US" sz="2100" spc="98" dirty="0">
                <a:solidFill>
                  <a:srgbClr val="FFFFFF"/>
                </a:solidFill>
                <a:latin typeface="Lato Heavy Bold"/>
              </a:rPr>
              <a:t>STEP 3</a:t>
            </a:r>
          </a:p>
        </p:txBody>
      </p:sp>
      <p:sp>
        <p:nvSpPr>
          <p:cNvPr id="24" name="TextBox 35">
            <a:extLst>
              <a:ext uri="{FF2B5EF4-FFF2-40B4-BE49-F238E27FC236}">
                <a16:creationId xmlns:a16="http://schemas.microsoft.com/office/drawing/2014/main" id="{A6BC64CE-6F07-1A67-AE8B-A2D68291C135}"/>
              </a:ext>
            </a:extLst>
          </p:cNvPr>
          <p:cNvSpPr txBox="1"/>
          <p:nvPr/>
        </p:nvSpPr>
        <p:spPr>
          <a:xfrm>
            <a:off x="6495310" y="3523802"/>
            <a:ext cx="1237772" cy="273088"/>
          </a:xfrm>
          <a:prstGeom prst="rect">
            <a:avLst/>
          </a:prstGeom>
        </p:spPr>
        <p:txBody>
          <a:bodyPr wrap="square" lIns="0" tIns="0" rIns="0" bIns="0" rtlCol="0" anchor="t">
            <a:spAutoFit/>
          </a:bodyPr>
          <a:lstStyle/>
          <a:p>
            <a:pPr algn="ctr">
              <a:lnSpc>
                <a:spcPts val="2100"/>
              </a:lnSpc>
            </a:pPr>
            <a:r>
              <a:rPr lang="en-US" sz="2100" spc="98" dirty="0">
                <a:solidFill>
                  <a:srgbClr val="FFFFFF"/>
                </a:solidFill>
                <a:latin typeface="Lato Heavy Bold"/>
              </a:rPr>
              <a:t>STEP 4</a:t>
            </a:r>
          </a:p>
        </p:txBody>
      </p:sp>
      <p:grpSp>
        <p:nvGrpSpPr>
          <p:cNvPr id="25" name="Group 24">
            <a:extLst>
              <a:ext uri="{FF2B5EF4-FFF2-40B4-BE49-F238E27FC236}">
                <a16:creationId xmlns:a16="http://schemas.microsoft.com/office/drawing/2014/main" id="{93E954A6-B557-65D3-67DB-F00515D3F57A}"/>
              </a:ext>
            </a:extLst>
          </p:cNvPr>
          <p:cNvGrpSpPr/>
          <p:nvPr/>
        </p:nvGrpSpPr>
        <p:grpSpPr>
          <a:xfrm rot="-10800000">
            <a:off x="7907056" y="3380384"/>
            <a:ext cx="1937767" cy="497285"/>
            <a:chOff x="0" y="0"/>
            <a:chExt cx="13145269" cy="3606800"/>
          </a:xfrm>
          <a:solidFill>
            <a:srgbClr val="F98C06"/>
          </a:solidFill>
        </p:grpSpPr>
        <p:sp>
          <p:nvSpPr>
            <p:cNvPr id="26" name="Freeform 25">
              <a:extLst>
                <a:ext uri="{FF2B5EF4-FFF2-40B4-BE49-F238E27FC236}">
                  <a16:creationId xmlns:a16="http://schemas.microsoft.com/office/drawing/2014/main" id="{5AF0E2B5-DA0E-983C-B25A-08B30E7E19F2}"/>
                </a:ext>
              </a:extLst>
            </p:cNvPr>
            <p:cNvSpPr/>
            <p:nvPr/>
          </p:nvSpPr>
          <p:spPr>
            <a:xfrm>
              <a:off x="0" y="0"/>
              <a:ext cx="13145269" cy="3606800"/>
            </a:xfrm>
            <a:custGeom>
              <a:avLst/>
              <a:gdLst/>
              <a:ahLst/>
              <a:cxnLst/>
              <a:rect l="l" t="t" r="r" b="b"/>
              <a:pathLst>
                <a:path w="13145269" h="3606800">
                  <a:moveTo>
                    <a:pt x="13145269" y="0"/>
                  </a:moveTo>
                  <a:lnTo>
                    <a:pt x="1041400" y="0"/>
                  </a:lnTo>
                  <a:lnTo>
                    <a:pt x="0" y="1803400"/>
                  </a:lnTo>
                  <a:lnTo>
                    <a:pt x="1041400" y="3606800"/>
                  </a:lnTo>
                  <a:lnTo>
                    <a:pt x="13145269" y="3606800"/>
                  </a:lnTo>
                  <a:lnTo>
                    <a:pt x="12103869" y="1803400"/>
                  </a:lnTo>
                  <a:close/>
                </a:path>
              </a:pathLst>
            </a:custGeom>
            <a:grpFill/>
          </p:spPr>
          <p:txBody>
            <a:bodyPr/>
            <a:lstStyle/>
            <a:p>
              <a:endParaRPr lang="en-US" dirty="0"/>
            </a:p>
          </p:txBody>
        </p:sp>
      </p:grpSp>
      <p:sp>
        <p:nvSpPr>
          <p:cNvPr id="27" name="TextBox 32">
            <a:extLst>
              <a:ext uri="{FF2B5EF4-FFF2-40B4-BE49-F238E27FC236}">
                <a16:creationId xmlns:a16="http://schemas.microsoft.com/office/drawing/2014/main" id="{6797F522-6670-8574-5FDB-0D9452264EBF}"/>
              </a:ext>
            </a:extLst>
          </p:cNvPr>
          <p:cNvSpPr txBox="1"/>
          <p:nvPr/>
        </p:nvSpPr>
        <p:spPr>
          <a:xfrm>
            <a:off x="8359081" y="3512398"/>
            <a:ext cx="1237772" cy="273088"/>
          </a:xfrm>
          <a:prstGeom prst="rect">
            <a:avLst/>
          </a:prstGeom>
        </p:spPr>
        <p:txBody>
          <a:bodyPr wrap="square" lIns="0" tIns="0" rIns="0" bIns="0" rtlCol="0" anchor="t">
            <a:spAutoFit/>
          </a:bodyPr>
          <a:lstStyle/>
          <a:p>
            <a:pPr algn="ctr">
              <a:lnSpc>
                <a:spcPts val="2100"/>
              </a:lnSpc>
            </a:pPr>
            <a:r>
              <a:rPr lang="en-US" sz="2100" spc="98" dirty="0">
                <a:solidFill>
                  <a:srgbClr val="FFFFFF"/>
                </a:solidFill>
                <a:latin typeface="Lato Heavy Bold"/>
              </a:rPr>
              <a:t>STEP 5</a:t>
            </a:r>
          </a:p>
        </p:txBody>
      </p:sp>
      <p:sp>
        <p:nvSpPr>
          <p:cNvPr id="28" name="CasellaDiTesto 181">
            <a:extLst>
              <a:ext uri="{FF2B5EF4-FFF2-40B4-BE49-F238E27FC236}">
                <a16:creationId xmlns:a16="http://schemas.microsoft.com/office/drawing/2014/main" id="{B3153D6E-6672-760B-7E69-AD0A2A8D66D5}"/>
              </a:ext>
            </a:extLst>
          </p:cNvPr>
          <p:cNvSpPr txBox="1"/>
          <p:nvPr/>
        </p:nvSpPr>
        <p:spPr>
          <a:xfrm>
            <a:off x="4192267" y="4035274"/>
            <a:ext cx="1904952" cy="2031325"/>
          </a:xfrm>
          <a:prstGeom prst="rect">
            <a:avLst/>
          </a:prstGeom>
          <a:noFill/>
        </p:spPr>
        <p:txBody>
          <a:bodyPr wrap="square" rtlCol="0">
            <a:spAutoFit/>
          </a:bodyPr>
          <a:lstStyle/>
          <a:p>
            <a:pPr marL="285750" indent="-285750">
              <a:buFont typeface="Arial" panose="020B0604020202020204" pitchFamily="34" charset="0"/>
              <a:buChar char="•"/>
            </a:pPr>
            <a:r>
              <a:rPr lang="en-US" dirty="0"/>
              <a:t>Takes up 25%-90% of the time</a:t>
            </a:r>
            <a:r>
              <a:rPr lang="en-US" sz="1400" dirty="0"/>
              <a:t>.</a:t>
            </a:r>
          </a:p>
          <a:p>
            <a:pPr marL="285750" indent="-285750">
              <a:buFont typeface="Arial" panose="020B0604020202020204" pitchFamily="34" charset="0"/>
              <a:buChar char="•"/>
            </a:pPr>
            <a:r>
              <a:rPr lang="en-US" dirty="0"/>
              <a:t>Includes removing irrelevant data, dealing with missing values and duplicates</a:t>
            </a:r>
            <a:r>
              <a:rPr lang="en-US" sz="1400" dirty="0"/>
              <a:t> </a:t>
            </a:r>
            <a:br>
              <a:rPr lang="en-US" sz="2400" dirty="0"/>
            </a:br>
            <a:endParaRPr lang="en-GB" sz="1400" dirty="0"/>
          </a:p>
        </p:txBody>
      </p:sp>
      <p:sp>
        <p:nvSpPr>
          <p:cNvPr id="29" name="CasellaDiTesto 187">
            <a:extLst>
              <a:ext uri="{FF2B5EF4-FFF2-40B4-BE49-F238E27FC236}">
                <a16:creationId xmlns:a16="http://schemas.microsoft.com/office/drawing/2014/main" id="{D40A01F1-57CB-8459-2A83-D0D5AE727ECF}"/>
              </a:ext>
            </a:extLst>
          </p:cNvPr>
          <p:cNvSpPr txBox="1"/>
          <p:nvPr/>
        </p:nvSpPr>
        <p:spPr>
          <a:xfrm>
            <a:off x="8036506" y="4026194"/>
            <a:ext cx="2118876" cy="523220"/>
          </a:xfrm>
          <a:prstGeom prst="rect">
            <a:avLst/>
          </a:prstGeom>
          <a:noFill/>
        </p:spPr>
        <p:txBody>
          <a:bodyPr wrap="square" rtlCol="0">
            <a:spAutoFit/>
          </a:bodyPr>
          <a:lstStyle/>
          <a:p>
            <a:pPr marL="171450" indent="-171450">
              <a:buFont typeface="Wingdings" panose="05000000000000000000" pitchFamily="2" charset="2"/>
              <a:buChar char="ü"/>
            </a:pPr>
            <a:r>
              <a:rPr lang="en-US" dirty="0"/>
              <a:t>Exploring more plots for analysis. </a:t>
            </a:r>
            <a:endParaRPr lang="en-GB" sz="1400" dirty="0"/>
          </a:p>
        </p:txBody>
      </p:sp>
      <p:sp>
        <p:nvSpPr>
          <p:cNvPr id="31" name="Rettangolo 191">
            <a:extLst>
              <a:ext uri="{FF2B5EF4-FFF2-40B4-BE49-F238E27FC236}">
                <a16:creationId xmlns:a16="http://schemas.microsoft.com/office/drawing/2014/main" id="{22A5E5FD-F887-C553-CA4E-F567040DE3FD}"/>
              </a:ext>
            </a:extLst>
          </p:cNvPr>
          <p:cNvSpPr/>
          <p:nvPr/>
        </p:nvSpPr>
        <p:spPr>
          <a:xfrm>
            <a:off x="529036" y="1947231"/>
            <a:ext cx="1723958" cy="11574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23">
            <a:extLst>
              <a:ext uri="{FF2B5EF4-FFF2-40B4-BE49-F238E27FC236}">
                <a16:creationId xmlns:a16="http://schemas.microsoft.com/office/drawing/2014/main" id="{D8C79F78-B736-8032-1CE9-EE34434E49A6}"/>
              </a:ext>
            </a:extLst>
          </p:cNvPr>
          <p:cNvSpPr txBox="1"/>
          <p:nvPr/>
        </p:nvSpPr>
        <p:spPr>
          <a:xfrm>
            <a:off x="518218" y="2220525"/>
            <a:ext cx="1745594" cy="444802"/>
          </a:xfrm>
          <a:prstGeom prst="rect">
            <a:avLst/>
          </a:prstGeom>
        </p:spPr>
        <p:txBody>
          <a:bodyPr wrap="square" lIns="0" tIns="0" rIns="0" bIns="0" rtlCol="0" anchor="t">
            <a:spAutoFit/>
          </a:bodyPr>
          <a:lstStyle/>
          <a:p>
            <a:pPr algn="ctr">
              <a:lnSpc>
                <a:spcPts val="1800"/>
              </a:lnSpc>
            </a:pPr>
            <a:r>
              <a:rPr lang="en-US" dirty="0"/>
              <a:t>LOADING/READING DATA</a:t>
            </a:r>
            <a:endParaRPr lang="en-US" sz="1800" dirty="0"/>
          </a:p>
        </p:txBody>
      </p:sp>
      <p:pic>
        <p:nvPicPr>
          <p:cNvPr id="33" name="Elemento grafico 152" descr="Ricerca cartelle contorno">
            <a:extLst>
              <a:ext uri="{FF2B5EF4-FFF2-40B4-BE49-F238E27FC236}">
                <a16:creationId xmlns:a16="http://schemas.microsoft.com/office/drawing/2014/main" id="{EF87B626-F693-AFAC-4E24-6BA114FDD7B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9827" y="2684507"/>
            <a:ext cx="459592" cy="459592"/>
          </a:xfrm>
          <a:prstGeom prst="rect">
            <a:avLst/>
          </a:prstGeom>
        </p:spPr>
      </p:pic>
      <p:sp>
        <p:nvSpPr>
          <p:cNvPr id="34" name="Rettangolo 192">
            <a:extLst>
              <a:ext uri="{FF2B5EF4-FFF2-40B4-BE49-F238E27FC236}">
                <a16:creationId xmlns:a16="http://schemas.microsoft.com/office/drawing/2014/main" id="{4AF84C8B-4FE1-C0AD-050E-174FB8FC2C22}"/>
              </a:ext>
            </a:extLst>
          </p:cNvPr>
          <p:cNvSpPr/>
          <p:nvPr/>
        </p:nvSpPr>
        <p:spPr>
          <a:xfrm>
            <a:off x="2315995" y="3961421"/>
            <a:ext cx="1819409" cy="1386085"/>
          </a:xfrm>
          <a:prstGeom prst="rect">
            <a:avLst/>
          </a:prstGeom>
          <a:solidFill>
            <a:srgbClr val="A9D18E"/>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ttangolo 193">
            <a:extLst>
              <a:ext uri="{FF2B5EF4-FFF2-40B4-BE49-F238E27FC236}">
                <a16:creationId xmlns:a16="http://schemas.microsoft.com/office/drawing/2014/main" id="{FB671982-854D-0635-B801-44C7C6B16C5B}"/>
              </a:ext>
            </a:extLst>
          </p:cNvPr>
          <p:cNvSpPr/>
          <p:nvPr/>
        </p:nvSpPr>
        <p:spPr>
          <a:xfrm>
            <a:off x="2361310" y="4000170"/>
            <a:ext cx="1730594" cy="13143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extBox 23">
            <a:extLst>
              <a:ext uri="{FF2B5EF4-FFF2-40B4-BE49-F238E27FC236}">
                <a16:creationId xmlns:a16="http://schemas.microsoft.com/office/drawing/2014/main" id="{577137DA-0127-43FE-9055-C8CC4836909F}"/>
              </a:ext>
            </a:extLst>
          </p:cNvPr>
          <p:cNvSpPr txBox="1"/>
          <p:nvPr/>
        </p:nvSpPr>
        <p:spPr>
          <a:xfrm>
            <a:off x="2325227" y="4224806"/>
            <a:ext cx="1766677" cy="444802"/>
          </a:xfrm>
          <a:prstGeom prst="rect">
            <a:avLst/>
          </a:prstGeom>
        </p:spPr>
        <p:txBody>
          <a:bodyPr wrap="square" lIns="0" tIns="0" rIns="0" bIns="0" rtlCol="0" anchor="t">
            <a:spAutoFit/>
          </a:bodyPr>
          <a:lstStyle/>
          <a:p>
            <a:pPr algn="ctr">
              <a:lnSpc>
                <a:spcPts val="1800"/>
              </a:lnSpc>
            </a:pPr>
            <a:r>
              <a:rPr lang="en-US" dirty="0"/>
              <a:t>UNDERSTANDING DATA STRUCTURE</a:t>
            </a:r>
          </a:p>
        </p:txBody>
      </p:sp>
      <p:pic>
        <p:nvPicPr>
          <p:cNvPr id="37" name="Elemento grafico 154" descr="Forme base contorno">
            <a:extLst>
              <a:ext uri="{FF2B5EF4-FFF2-40B4-BE49-F238E27FC236}">
                <a16:creationId xmlns:a16="http://schemas.microsoft.com/office/drawing/2014/main" id="{8C5BBDF7-97CA-6524-1F5D-10636FE8114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6431" y="4581998"/>
            <a:ext cx="459592" cy="459592"/>
          </a:xfrm>
          <a:prstGeom prst="rect">
            <a:avLst/>
          </a:prstGeom>
        </p:spPr>
      </p:pic>
      <p:sp>
        <p:nvSpPr>
          <p:cNvPr id="38" name="Rettangolo 196">
            <a:extLst>
              <a:ext uri="{FF2B5EF4-FFF2-40B4-BE49-F238E27FC236}">
                <a16:creationId xmlns:a16="http://schemas.microsoft.com/office/drawing/2014/main" id="{F2C981B2-5344-41C6-7B19-67452D51C347}"/>
              </a:ext>
            </a:extLst>
          </p:cNvPr>
          <p:cNvSpPr/>
          <p:nvPr/>
        </p:nvSpPr>
        <p:spPr>
          <a:xfrm>
            <a:off x="4244459" y="1880220"/>
            <a:ext cx="1863176" cy="1368153"/>
          </a:xfrm>
          <a:prstGeom prst="rect">
            <a:avLst/>
          </a:prstGeom>
          <a:solidFill>
            <a:srgbClr val="FB6761"/>
          </a:solidFill>
          <a:ln>
            <a:solidFill>
              <a:srgbClr val="FB67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ttangolo 197">
            <a:extLst>
              <a:ext uri="{FF2B5EF4-FFF2-40B4-BE49-F238E27FC236}">
                <a16:creationId xmlns:a16="http://schemas.microsoft.com/office/drawing/2014/main" id="{4B365A71-3092-A04D-BE17-D2D4B4AA41DE}"/>
              </a:ext>
            </a:extLst>
          </p:cNvPr>
          <p:cNvSpPr/>
          <p:nvPr/>
        </p:nvSpPr>
        <p:spPr>
          <a:xfrm>
            <a:off x="4284516" y="1930273"/>
            <a:ext cx="1797127" cy="12709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TextBox 23">
            <a:extLst>
              <a:ext uri="{FF2B5EF4-FFF2-40B4-BE49-F238E27FC236}">
                <a16:creationId xmlns:a16="http://schemas.microsoft.com/office/drawing/2014/main" id="{A84D1AE2-1378-EBE8-28AE-8377E6BB0989}"/>
              </a:ext>
            </a:extLst>
          </p:cNvPr>
          <p:cNvSpPr txBox="1"/>
          <p:nvPr/>
        </p:nvSpPr>
        <p:spPr>
          <a:xfrm>
            <a:off x="4254674" y="2066374"/>
            <a:ext cx="1835809" cy="444802"/>
          </a:xfrm>
          <a:prstGeom prst="rect">
            <a:avLst/>
          </a:prstGeom>
        </p:spPr>
        <p:txBody>
          <a:bodyPr wrap="square" lIns="0" tIns="0" rIns="0" bIns="0" rtlCol="0" anchor="t">
            <a:spAutoFit/>
          </a:bodyPr>
          <a:lstStyle/>
          <a:p>
            <a:pPr algn="ctr">
              <a:lnSpc>
                <a:spcPts val="1800"/>
              </a:lnSpc>
            </a:pPr>
            <a:r>
              <a:rPr lang="en-US" dirty="0"/>
              <a:t>DATA CLEANING AND PROCESSING </a:t>
            </a:r>
          </a:p>
        </p:txBody>
      </p:sp>
      <p:pic>
        <p:nvPicPr>
          <p:cNvPr id="41" name="Elemento grafico 153" descr="Server contorno">
            <a:extLst>
              <a:ext uri="{FF2B5EF4-FFF2-40B4-BE49-F238E27FC236}">
                <a16:creationId xmlns:a16="http://schemas.microsoft.com/office/drawing/2014/main" id="{C84CB75D-BA44-1B4A-09CE-386A4D5E0D72}"/>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837180" y="2658539"/>
            <a:ext cx="471907" cy="471907"/>
          </a:xfrm>
          <a:prstGeom prst="rect">
            <a:avLst/>
          </a:prstGeom>
        </p:spPr>
      </p:pic>
      <p:cxnSp>
        <p:nvCxnSpPr>
          <p:cNvPr id="42" name="Connettore 1 200">
            <a:extLst>
              <a:ext uri="{FF2B5EF4-FFF2-40B4-BE49-F238E27FC236}">
                <a16:creationId xmlns:a16="http://schemas.microsoft.com/office/drawing/2014/main" id="{2459DC7C-E71D-E7F8-8C32-1A4B01228E95}"/>
              </a:ext>
            </a:extLst>
          </p:cNvPr>
          <p:cNvCxnSpPr>
            <a:cxnSpLocks/>
          </p:cNvCxnSpPr>
          <p:nvPr/>
        </p:nvCxnSpPr>
        <p:spPr>
          <a:xfrm>
            <a:off x="7130575" y="5066495"/>
            <a:ext cx="0" cy="1394"/>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43" name="Connettore 1 201">
            <a:extLst>
              <a:ext uri="{FF2B5EF4-FFF2-40B4-BE49-F238E27FC236}">
                <a16:creationId xmlns:a16="http://schemas.microsoft.com/office/drawing/2014/main" id="{3A9C4604-FE3C-EE09-F7EE-C0A1E9377F4F}"/>
              </a:ext>
            </a:extLst>
          </p:cNvPr>
          <p:cNvCxnSpPr>
            <a:cxnSpLocks/>
          </p:cNvCxnSpPr>
          <p:nvPr/>
        </p:nvCxnSpPr>
        <p:spPr>
          <a:xfrm>
            <a:off x="7035840" y="5374892"/>
            <a:ext cx="0" cy="3840"/>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44" name="Connettore 1 202">
            <a:extLst>
              <a:ext uri="{FF2B5EF4-FFF2-40B4-BE49-F238E27FC236}">
                <a16:creationId xmlns:a16="http://schemas.microsoft.com/office/drawing/2014/main" id="{A13C5411-B8A4-97DF-A007-167B7EF8F557}"/>
              </a:ext>
            </a:extLst>
          </p:cNvPr>
          <p:cNvCxnSpPr>
            <a:cxnSpLocks/>
          </p:cNvCxnSpPr>
          <p:nvPr/>
        </p:nvCxnSpPr>
        <p:spPr>
          <a:xfrm>
            <a:off x="6974342" y="5339450"/>
            <a:ext cx="0" cy="6299"/>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sp>
        <p:nvSpPr>
          <p:cNvPr id="45" name="Rettangolo 203">
            <a:extLst>
              <a:ext uri="{FF2B5EF4-FFF2-40B4-BE49-F238E27FC236}">
                <a16:creationId xmlns:a16="http://schemas.microsoft.com/office/drawing/2014/main" id="{9E0CD909-EC49-5E04-18EE-48F60739316D}"/>
              </a:ext>
            </a:extLst>
          </p:cNvPr>
          <p:cNvSpPr/>
          <p:nvPr/>
        </p:nvSpPr>
        <p:spPr>
          <a:xfrm>
            <a:off x="6097218" y="3965026"/>
            <a:ext cx="1840100" cy="1409866"/>
          </a:xfrm>
          <a:prstGeom prst="rect">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ttangolo 204">
            <a:extLst>
              <a:ext uri="{FF2B5EF4-FFF2-40B4-BE49-F238E27FC236}">
                <a16:creationId xmlns:a16="http://schemas.microsoft.com/office/drawing/2014/main" id="{F6AFEBA6-51E4-248F-98B5-2171A2D374DE}"/>
              </a:ext>
            </a:extLst>
          </p:cNvPr>
          <p:cNvSpPr/>
          <p:nvPr/>
        </p:nvSpPr>
        <p:spPr>
          <a:xfrm>
            <a:off x="6140085" y="4003775"/>
            <a:ext cx="1766971" cy="13065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en-US" dirty="0"/>
              <a:t>UNDERSTANDING DATA STRUCTURE</a:t>
            </a:r>
            <a:endParaRPr lang="en-US" dirty="0">
              <a:solidFill>
                <a:srgbClr val="000000"/>
              </a:solidFill>
            </a:endParaRPr>
          </a:p>
        </p:txBody>
      </p:sp>
      <p:pic>
        <p:nvPicPr>
          <p:cNvPr id="48" name="Elemento grafico 156" descr="Ricerca contorno">
            <a:extLst>
              <a:ext uri="{FF2B5EF4-FFF2-40B4-BE49-F238E27FC236}">
                <a16:creationId xmlns:a16="http://schemas.microsoft.com/office/drawing/2014/main" id="{59B743A6-F1E4-1936-F55C-B4CFB4CB425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724387" y="4780976"/>
            <a:ext cx="459592" cy="459592"/>
          </a:xfrm>
          <a:prstGeom prst="rect">
            <a:avLst/>
          </a:prstGeom>
        </p:spPr>
      </p:pic>
      <p:cxnSp>
        <p:nvCxnSpPr>
          <p:cNvPr id="49" name="Connettore 1 207">
            <a:extLst>
              <a:ext uri="{FF2B5EF4-FFF2-40B4-BE49-F238E27FC236}">
                <a16:creationId xmlns:a16="http://schemas.microsoft.com/office/drawing/2014/main" id="{6AD34A95-69E3-4C9C-EAC5-6D5E32327705}"/>
              </a:ext>
            </a:extLst>
          </p:cNvPr>
          <p:cNvCxnSpPr>
            <a:cxnSpLocks/>
          </p:cNvCxnSpPr>
          <p:nvPr/>
        </p:nvCxnSpPr>
        <p:spPr>
          <a:xfrm>
            <a:off x="8970675" y="2991071"/>
            <a:ext cx="0" cy="1394"/>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50" name="Connettore 1 208">
            <a:extLst>
              <a:ext uri="{FF2B5EF4-FFF2-40B4-BE49-F238E27FC236}">
                <a16:creationId xmlns:a16="http://schemas.microsoft.com/office/drawing/2014/main" id="{B9F86FC9-A2EE-9204-AE31-C1C3FEE952C0}"/>
              </a:ext>
            </a:extLst>
          </p:cNvPr>
          <p:cNvCxnSpPr>
            <a:cxnSpLocks/>
          </p:cNvCxnSpPr>
          <p:nvPr/>
        </p:nvCxnSpPr>
        <p:spPr>
          <a:xfrm>
            <a:off x="8875940" y="3299468"/>
            <a:ext cx="0" cy="3840"/>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cxnSp>
        <p:nvCxnSpPr>
          <p:cNvPr id="51" name="Connettore 1 209">
            <a:extLst>
              <a:ext uri="{FF2B5EF4-FFF2-40B4-BE49-F238E27FC236}">
                <a16:creationId xmlns:a16="http://schemas.microsoft.com/office/drawing/2014/main" id="{1E9C2BB1-C8E8-1793-4726-9AD9987D311B}"/>
              </a:ext>
            </a:extLst>
          </p:cNvPr>
          <p:cNvCxnSpPr>
            <a:cxnSpLocks/>
          </p:cNvCxnSpPr>
          <p:nvPr/>
        </p:nvCxnSpPr>
        <p:spPr>
          <a:xfrm>
            <a:off x="8814442" y="3264026"/>
            <a:ext cx="0" cy="6299"/>
          </a:xfrm>
          <a:prstGeom prst="line">
            <a:avLst/>
          </a:prstGeom>
          <a:ln>
            <a:solidFill>
              <a:srgbClr val="002060"/>
            </a:solidFill>
          </a:ln>
        </p:spPr>
        <p:style>
          <a:lnRef idx="3">
            <a:schemeClr val="accent5"/>
          </a:lnRef>
          <a:fillRef idx="0">
            <a:schemeClr val="accent5"/>
          </a:fillRef>
          <a:effectRef idx="2">
            <a:schemeClr val="accent5"/>
          </a:effectRef>
          <a:fontRef idx="minor">
            <a:schemeClr val="tx1"/>
          </a:fontRef>
        </p:style>
      </p:cxnSp>
      <p:sp>
        <p:nvSpPr>
          <p:cNvPr id="52" name="Rettangolo 210">
            <a:extLst>
              <a:ext uri="{FF2B5EF4-FFF2-40B4-BE49-F238E27FC236}">
                <a16:creationId xmlns:a16="http://schemas.microsoft.com/office/drawing/2014/main" id="{1A83B53F-395B-A499-7C43-638669E5D727}"/>
              </a:ext>
            </a:extLst>
          </p:cNvPr>
          <p:cNvSpPr/>
          <p:nvPr/>
        </p:nvSpPr>
        <p:spPr>
          <a:xfrm>
            <a:off x="7937318" y="1889602"/>
            <a:ext cx="1769281" cy="1386085"/>
          </a:xfrm>
          <a:prstGeom prst="rect">
            <a:avLst/>
          </a:prstGeom>
          <a:solidFill>
            <a:srgbClr val="F98C06"/>
          </a:solidFill>
          <a:ln>
            <a:solidFill>
              <a:srgbClr val="F98C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ttangolo 211">
            <a:extLst>
              <a:ext uri="{FF2B5EF4-FFF2-40B4-BE49-F238E27FC236}">
                <a16:creationId xmlns:a16="http://schemas.microsoft.com/office/drawing/2014/main" id="{1E171B8F-780F-833B-9C6C-5627E01CB112}"/>
              </a:ext>
            </a:extLst>
          </p:cNvPr>
          <p:cNvSpPr/>
          <p:nvPr/>
        </p:nvSpPr>
        <p:spPr>
          <a:xfrm>
            <a:off x="7980185" y="1928351"/>
            <a:ext cx="1682913" cy="13143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23">
            <a:extLst>
              <a:ext uri="{FF2B5EF4-FFF2-40B4-BE49-F238E27FC236}">
                <a16:creationId xmlns:a16="http://schemas.microsoft.com/office/drawing/2014/main" id="{563ABE5D-1245-A3B6-64F5-931CF5B07704}"/>
              </a:ext>
            </a:extLst>
          </p:cNvPr>
          <p:cNvSpPr txBox="1"/>
          <p:nvPr/>
        </p:nvSpPr>
        <p:spPr>
          <a:xfrm>
            <a:off x="7931602" y="2032997"/>
            <a:ext cx="1745594" cy="444802"/>
          </a:xfrm>
          <a:prstGeom prst="rect">
            <a:avLst/>
          </a:prstGeom>
        </p:spPr>
        <p:txBody>
          <a:bodyPr wrap="square" lIns="0" tIns="0" rIns="0" bIns="0" rtlCol="0" anchor="t">
            <a:spAutoFit/>
          </a:bodyPr>
          <a:lstStyle/>
          <a:p>
            <a:pPr algn="ctr">
              <a:lnSpc>
                <a:spcPts val="1800"/>
              </a:lnSpc>
            </a:pPr>
            <a:r>
              <a:rPr lang="en-US" dirty="0">
                <a:solidFill>
                  <a:srgbClr val="000000"/>
                </a:solidFill>
              </a:rPr>
              <a:t>VISUALIZATION AND REPORTING</a:t>
            </a:r>
          </a:p>
        </p:txBody>
      </p:sp>
      <p:pic>
        <p:nvPicPr>
          <p:cNvPr id="55" name="Elemento grafico 155" descr="Rete utente contorno">
            <a:extLst>
              <a:ext uri="{FF2B5EF4-FFF2-40B4-BE49-F238E27FC236}">
                <a16:creationId xmlns:a16="http://schemas.microsoft.com/office/drawing/2014/main" id="{D532FDC9-36CE-A5C6-C0FC-5B31462672BC}"/>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16266" y="2574944"/>
            <a:ext cx="579041" cy="579041"/>
          </a:xfrm>
          <a:prstGeom prst="rect">
            <a:avLst/>
          </a:prstGeom>
        </p:spPr>
      </p:pic>
      <p:sp>
        <p:nvSpPr>
          <p:cNvPr id="56" name="Freccia giù 4">
            <a:extLst>
              <a:ext uri="{FF2B5EF4-FFF2-40B4-BE49-F238E27FC236}">
                <a16:creationId xmlns:a16="http://schemas.microsoft.com/office/drawing/2014/main" id="{8442DEEC-34EC-CE8D-B6BC-D795960774A4}"/>
              </a:ext>
            </a:extLst>
          </p:cNvPr>
          <p:cNvSpPr/>
          <p:nvPr/>
        </p:nvSpPr>
        <p:spPr>
          <a:xfrm>
            <a:off x="1229663" y="1354324"/>
            <a:ext cx="219919" cy="393539"/>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Freccia giù 55">
            <a:extLst>
              <a:ext uri="{FF2B5EF4-FFF2-40B4-BE49-F238E27FC236}">
                <a16:creationId xmlns:a16="http://schemas.microsoft.com/office/drawing/2014/main" id="{AC55649E-D4E3-9429-1672-CE10583B52BE}"/>
              </a:ext>
            </a:extLst>
          </p:cNvPr>
          <p:cNvSpPr/>
          <p:nvPr/>
        </p:nvSpPr>
        <p:spPr>
          <a:xfrm>
            <a:off x="5007296" y="1342761"/>
            <a:ext cx="219919" cy="393539"/>
          </a:xfrm>
          <a:prstGeom prst="downArrow">
            <a:avLst/>
          </a:prstGeom>
          <a:solidFill>
            <a:srgbClr val="FB6761"/>
          </a:solidFill>
          <a:ln>
            <a:solidFill>
              <a:srgbClr val="FB67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Freccia giù 56">
            <a:extLst>
              <a:ext uri="{FF2B5EF4-FFF2-40B4-BE49-F238E27FC236}">
                <a16:creationId xmlns:a16="http://schemas.microsoft.com/office/drawing/2014/main" id="{971CF21B-D8E2-AB96-6130-DF497E65D378}"/>
              </a:ext>
            </a:extLst>
          </p:cNvPr>
          <p:cNvSpPr/>
          <p:nvPr/>
        </p:nvSpPr>
        <p:spPr>
          <a:xfrm>
            <a:off x="8674969" y="1359845"/>
            <a:ext cx="219919" cy="393539"/>
          </a:xfrm>
          <a:prstGeom prst="downArrow">
            <a:avLst/>
          </a:prstGeom>
          <a:solidFill>
            <a:srgbClr val="F98C06"/>
          </a:solidFill>
          <a:ln>
            <a:solidFill>
              <a:srgbClr val="F98C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CasellaDiTesto 181">
            <a:extLst>
              <a:ext uri="{FF2B5EF4-FFF2-40B4-BE49-F238E27FC236}">
                <a16:creationId xmlns:a16="http://schemas.microsoft.com/office/drawing/2014/main" id="{D09A2FDE-7BD2-EE38-CD41-72D0B31D36A4}"/>
              </a:ext>
            </a:extLst>
          </p:cNvPr>
          <p:cNvSpPr txBox="1"/>
          <p:nvPr/>
        </p:nvSpPr>
        <p:spPr>
          <a:xfrm>
            <a:off x="2335718" y="1818977"/>
            <a:ext cx="1873828" cy="1815882"/>
          </a:xfrm>
          <a:prstGeom prst="rect">
            <a:avLst/>
          </a:prstGeom>
          <a:noFill/>
        </p:spPr>
        <p:txBody>
          <a:bodyPr wrap="square" rtlCol="0">
            <a:spAutoFit/>
          </a:bodyPr>
          <a:lstStyle/>
          <a:p>
            <a:pPr marL="285750" indent="-285750">
              <a:buFont typeface="Arial" panose="020B0604020202020204" pitchFamily="34" charset="0"/>
              <a:buChar char="•"/>
            </a:pPr>
            <a:r>
              <a:rPr lang="en-GB" dirty="0"/>
              <a:t>Information about the dataset. i.e the dimensions, data types, missing values and statistical  properties. </a:t>
            </a:r>
          </a:p>
          <a:p>
            <a:pPr marL="285750" indent="-285750">
              <a:buFont typeface="Arial" panose="020B0604020202020204" pitchFamily="34" charset="0"/>
              <a:buChar char="•"/>
            </a:pPr>
            <a:endParaRPr lang="en-GB" sz="1400" dirty="0"/>
          </a:p>
        </p:txBody>
      </p:sp>
      <p:sp>
        <p:nvSpPr>
          <p:cNvPr id="61" name="CasellaDiTesto 181">
            <a:extLst>
              <a:ext uri="{FF2B5EF4-FFF2-40B4-BE49-F238E27FC236}">
                <a16:creationId xmlns:a16="http://schemas.microsoft.com/office/drawing/2014/main" id="{7FAFE6FD-4953-7B2E-F8F5-5AA725BF1BEE}"/>
              </a:ext>
            </a:extLst>
          </p:cNvPr>
          <p:cNvSpPr txBox="1"/>
          <p:nvPr/>
        </p:nvSpPr>
        <p:spPr>
          <a:xfrm>
            <a:off x="6058337" y="1614208"/>
            <a:ext cx="1981629" cy="1815882"/>
          </a:xfrm>
          <a:prstGeom prst="rect">
            <a:avLst/>
          </a:prstGeom>
          <a:noFill/>
        </p:spPr>
        <p:txBody>
          <a:bodyPr wrap="square" rtlCol="0">
            <a:spAutoFit/>
          </a:bodyPr>
          <a:lstStyle/>
          <a:p>
            <a:pPr marL="171450" indent="-171450">
              <a:buFont typeface="Wingdings" panose="05000000000000000000" pitchFamily="2" charset="2"/>
              <a:buChar char="ü"/>
            </a:pPr>
            <a:r>
              <a:rPr lang="en-US" sz="1400" dirty="0"/>
              <a:t>Involves numerical and visual analysis. </a:t>
            </a:r>
          </a:p>
          <a:p>
            <a:pPr marL="171450" indent="-171450">
              <a:buFont typeface="Wingdings" panose="05000000000000000000" pitchFamily="2" charset="2"/>
              <a:buChar char="ü"/>
            </a:pPr>
            <a:r>
              <a:rPr lang="en-US" sz="1400" dirty="0"/>
              <a:t>Investigating the statistical properties of the dataset. </a:t>
            </a:r>
          </a:p>
          <a:p>
            <a:pPr marL="171450" indent="-171450">
              <a:buFont typeface="Wingdings" panose="05000000000000000000" pitchFamily="2" charset="2"/>
              <a:buChar char="ü"/>
            </a:pPr>
            <a:r>
              <a:rPr lang="en-US" dirty="0"/>
              <a:t>Simple data plots using pandas, seaborn etc. </a:t>
            </a:r>
          </a:p>
        </p:txBody>
      </p:sp>
      <p:cxnSp>
        <p:nvCxnSpPr>
          <p:cNvPr id="62" name="Straight Arrow Connector 61">
            <a:extLst>
              <a:ext uri="{FF2B5EF4-FFF2-40B4-BE49-F238E27FC236}">
                <a16:creationId xmlns:a16="http://schemas.microsoft.com/office/drawing/2014/main" id="{9B1BDC81-5F19-0B8A-FEED-B7F90CA26C1B}"/>
              </a:ext>
            </a:extLst>
          </p:cNvPr>
          <p:cNvCxnSpPr/>
          <p:nvPr/>
        </p:nvCxnSpPr>
        <p:spPr>
          <a:xfrm>
            <a:off x="5007296" y="4473814"/>
            <a:ext cx="0" cy="307162"/>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sp>
        <p:nvSpPr>
          <p:cNvPr id="64" name="TextBox 23">
            <a:extLst>
              <a:ext uri="{FF2B5EF4-FFF2-40B4-BE49-F238E27FC236}">
                <a16:creationId xmlns:a16="http://schemas.microsoft.com/office/drawing/2014/main" id="{6ECA5ACC-2620-7811-1FD8-62BF35BC9368}"/>
              </a:ext>
            </a:extLst>
          </p:cNvPr>
          <p:cNvSpPr txBox="1"/>
          <p:nvPr/>
        </p:nvSpPr>
        <p:spPr>
          <a:xfrm>
            <a:off x="6097217" y="4193415"/>
            <a:ext cx="1835809" cy="444802"/>
          </a:xfrm>
          <a:prstGeom prst="rect">
            <a:avLst/>
          </a:prstGeom>
        </p:spPr>
        <p:txBody>
          <a:bodyPr wrap="square" lIns="0" tIns="0" rIns="0" bIns="0" rtlCol="0" anchor="t">
            <a:spAutoFit/>
          </a:bodyPr>
          <a:lstStyle/>
          <a:p>
            <a:pPr algn="ctr">
              <a:lnSpc>
                <a:spcPts val="1800"/>
              </a:lnSpc>
            </a:pPr>
            <a:r>
              <a:rPr lang="en-US" dirty="0"/>
              <a:t>EXPLORATORY DATA ANALYSIS</a:t>
            </a:r>
            <a:endParaRPr lang="en-US" dirty="0">
              <a:solidFill>
                <a:srgbClr val="000000"/>
              </a:solidFill>
            </a:endParaRPr>
          </a:p>
        </p:txBody>
      </p:sp>
      <p:sp>
        <p:nvSpPr>
          <p:cNvPr id="65" name="CasellaDiTesto 181">
            <a:extLst>
              <a:ext uri="{FF2B5EF4-FFF2-40B4-BE49-F238E27FC236}">
                <a16:creationId xmlns:a16="http://schemas.microsoft.com/office/drawing/2014/main" id="{6D926B1F-6852-4C67-176F-9160C4F97214}"/>
              </a:ext>
            </a:extLst>
          </p:cNvPr>
          <p:cNvSpPr txBox="1"/>
          <p:nvPr/>
        </p:nvSpPr>
        <p:spPr>
          <a:xfrm>
            <a:off x="429966" y="4318545"/>
            <a:ext cx="1873828" cy="738664"/>
          </a:xfrm>
          <a:prstGeom prst="rect">
            <a:avLst/>
          </a:prstGeom>
          <a:noFill/>
        </p:spPr>
        <p:txBody>
          <a:bodyPr wrap="square" rtlCol="0">
            <a:spAutoFit/>
          </a:bodyPr>
          <a:lstStyle/>
          <a:p>
            <a:pPr marL="285750" indent="-285750">
              <a:buFont typeface="Arial" panose="020B0604020202020204" pitchFamily="34" charset="0"/>
              <a:buChar char="•"/>
            </a:pPr>
            <a:r>
              <a:rPr lang="en-GB" sz="1400" dirty="0"/>
              <a:t>Could be a .csv, .xlsx or sql</a:t>
            </a:r>
          </a:p>
          <a:p>
            <a:pPr marL="285750" indent="-285750">
              <a:buFont typeface="Arial" panose="020B0604020202020204" pitchFamily="34" charset="0"/>
              <a:buChar char="•"/>
            </a:pPr>
            <a:r>
              <a:rPr lang="en-GB" dirty="0"/>
              <a:t>Pandas library</a:t>
            </a:r>
            <a:endParaRPr lang="en-GB" sz="1400" dirty="0"/>
          </a:p>
        </p:txBody>
      </p:sp>
    </p:spTree>
    <p:extLst>
      <p:ext uri="{BB962C8B-B14F-4D97-AF65-F5344CB8AC3E}">
        <p14:creationId xmlns:p14="http://schemas.microsoft.com/office/powerpoint/2010/main" val="679140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p:cTn id="62" dur="500" fill="hold"/>
                                        <p:tgtEl>
                                          <p:spTgt spid="31"/>
                                        </p:tgtEl>
                                        <p:attrNameLst>
                                          <p:attrName>ppt_w</p:attrName>
                                        </p:attrNameLst>
                                      </p:cBhvr>
                                      <p:tavLst>
                                        <p:tav tm="0">
                                          <p:val>
                                            <p:fltVal val="0"/>
                                          </p:val>
                                        </p:tav>
                                        <p:tav tm="100000">
                                          <p:val>
                                            <p:strVal val="#ppt_w"/>
                                          </p:val>
                                        </p:tav>
                                      </p:tavLst>
                                    </p:anim>
                                    <p:anim calcmode="lin" valueType="num">
                                      <p:cBhvr>
                                        <p:cTn id="63" dur="500" fill="hold"/>
                                        <p:tgtEl>
                                          <p:spTgt spid="31"/>
                                        </p:tgtEl>
                                        <p:attrNameLst>
                                          <p:attrName>ppt_h</p:attrName>
                                        </p:attrNameLst>
                                      </p:cBhvr>
                                      <p:tavLst>
                                        <p:tav tm="0">
                                          <p:val>
                                            <p:fltVal val="0"/>
                                          </p:val>
                                        </p:tav>
                                        <p:tav tm="100000">
                                          <p:val>
                                            <p:strVal val="#ppt_h"/>
                                          </p:val>
                                        </p:tav>
                                      </p:tavLst>
                                    </p:anim>
                                    <p:animEffect transition="in" filter="fade">
                                      <p:cBhvr>
                                        <p:cTn id="64" dur="500"/>
                                        <p:tgtEl>
                                          <p:spTgt spid="3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500" fill="hold"/>
                                        <p:tgtEl>
                                          <p:spTgt spid="33"/>
                                        </p:tgtEl>
                                        <p:attrNameLst>
                                          <p:attrName>ppt_w</p:attrName>
                                        </p:attrNameLst>
                                      </p:cBhvr>
                                      <p:tavLst>
                                        <p:tav tm="0">
                                          <p:val>
                                            <p:fltVal val="0"/>
                                          </p:val>
                                        </p:tav>
                                        <p:tav tm="100000">
                                          <p:val>
                                            <p:strVal val="#ppt_w"/>
                                          </p:val>
                                        </p:tav>
                                      </p:tavLst>
                                    </p:anim>
                                    <p:anim calcmode="lin" valueType="num">
                                      <p:cBhvr>
                                        <p:cTn id="73" dur="500" fill="hold"/>
                                        <p:tgtEl>
                                          <p:spTgt spid="33"/>
                                        </p:tgtEl>
                                        <p:attrNameLst>
                                          <p:attrName>ppt_h</p:attrName>
                                        </p:attrNameLst>
                                      </p:cBhvr>
                                      <p:tavLst>
                                        <p:tav tm="0">
                                          <p:val>
                                            <p:fltVal val="0"/>
                                          </p:val>
                                        </p:tav>
                                        <p:tav tm="100000">
                                          <p:val>
                                            <p:strVal val="#ppt_h"/>
                                          </p:val>
                                        </p:tav>
                                      </p:tavLst>
                                    </p:anim>
                                    <p:animEffect transition="in" filter="fade">
                                      <p:cBhvr>
                                        <p:cTn id="74" dur="500"/>
                                        <p:tgtEl>
                                          <p:spTgt spid="33"/>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p:cTn id="77" dur="500" fill="hold"/>
                                        <p:tgtEl>
                                          <p:spTgt spid="34"/>
                                        </p:tgtEl>
                                        <p:attrNameLst>
                                          <p:attrName>ppt_w</p:attrName>
                                        </p:attrNameLst>
                                      </p:cBhvr>
                                      <p:tavLst>
                                        <p:tav tm="0">
                                          <p:val>
                                            <p:fltVal val="0"/>
                                          </p:val>
                                        </p:tav>
                                        <p:tav tm="100000">
                                          <p:val>
                                            <p:strVal val="#ppt_w"/>
                                          </p:val>
                                        </p:tav>
                                      </p:tavLst>
                                    </p:anim>
                                    <p:anim calcmode="lin" valueType="num">
                                      <p:cBhvr>
                                        <p:cTn id="78" dur="500" fill="hold"/>
                                        <p:tgtEl>
                                          <p:spTgt spid="34"/>
                                        </p:tgtEl>
                                        <p:attrNameLst>
                                          <p:attrName>ppt_h</p:attrName>
                                        </p:attrNameLst>
                                      </p:cBhvr>
                                      <p:tavLst>
                                        <p:tav tm="0">
                                          <p:val>
                                            <p:fltVal val="0"/>
                                          </p:val>
                                        </p:tav>
                                        <p:tav tm="100000">
                                          <p:val>
                                            <p:strVal val="#ppt_h"/>
                                          </p:val>
                                        </p:tav>
                                      </p:tavLst>
                                    </p:anim>
                                    <p:animEffect transition="in" filter="fade">
                                      <p:cBhvr>
                                        <p:cTn id="79" dur="500"/>
                                        <p:tgtEl>
                                          <p:spTgt spid="34"/>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p:cTn id="82" dur="500" fill="hold"/>
                                        <p:tgtEl>
                                          <p:spTgt spid="35"/>
                                        </p:tgtEl>
                                        <p:attrNameLst>
                                          <p:attrName>ppt_w</p:attrName>
                                        </p:attrNameLst>
                                      </p:cBhvr>
                                      <p:tavLst>
                                        <p:tav tm="0">
                                          <p:val>
                                            <p:fltVal val="0"/>
                                          </p:val>
                                        </p:tav>
                                        <p:tav tm="100000">
                                          <p:val>
                                            <p:strVal val="#ppt_w"/>
                                          </p:val>
                                        </p:tav>
                                      </p:tavLst>
                                    </p:anim>
                                    <p:anim calcmode="lin" valueType="num">
                                      <p:cBhvr>
                                        <p:cTn id="83" dur="500" fill="hold"/>
                                        <p:tgtEl>
                                          <p:spTgt spid="35"/>
                                        </p:tgtEl>
                                        <p:attrNameLst>
                                          <p:attrName>ppt_h</p:attrName>
                                        </p:attrNameLst>
                                      </p:cBhvr>
                                      <p:tavLst>
                                        <p:tav tm="0">
                                          <p:val>
                                            <p:fltVal val="0"/>
                                          </p:val>
                                        </p:tav>
                                        <p:tav tm="100000">
                                          <p:val>
                                            <p:strVal val="#ppt_h"/>
                                          </p:val>
                                        </p:tav>
                                      </p:tavLst>
                                    </p:anim>
                                    <p:animEffect transition="in" filter="fade">
                                      <p:cBhvr>
                                        <p:cTn id="84" dur="500"/>
                                        <p:tgtEl>
                                          <p:spTgt spid="35"/>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p:cTn id="87" dur="500" fill="hold"/>
                                        <p:tgtEl>
                                          <p:spTgt spid="36"/>
                                        </p:tgtEl>
                                        <p:attrNameLst>
                                          <p:attrName>ppt_w</p:attrName>
                                        </p:attrNameLst>
                                      </p:cBhvr>
                                      <p:tavLst>
                                        <p:tav tm="0">
                                          <p:val>
                                            <p:fltVal val="0"/>
                                          </p:val>
                                        </p:tav>
                                        <p:tav tm="100000">
                                          <p:val>
                                            <p:strVal val="#ppt_w"/>
                                          </p:val>
                                        </p:tav>
                                      </p:tavLst>
                                    </p:anim>
                                    <p:anim calcmode="lin" valueType="num">
                                      <p:cBhvr>
                                        <p:cTn id="88" dur="500" fill="hold"/>
                                        <p:tgtEl>
                                          <p:spTgt spid="36"/>
                                        </p:tgtEl>
                                        <p:attrNameLst>
                                          <p:attrName>ppt_h</p:attrName>
                                        </p:attrNameLst>
                                      </p:cBhvr>
                                      <p:tavLst>
                                        <p:tav tm="0">
                                          <p:val>
                                            <p:fltVal val="0"/>
                                          </p:val>
                                        </p:tav>
                                        <p:tav tm="100000">
                                          <p:val>
                                            <p:strVal val="#ppt_h"/>
                                          </p:val>
                                        </p:tav>
                                      </p:tavLst>
                                    </p:anim>
                                    <p:animEffect transition="in" filter="fade">
                                      <p:cBhvr>
                                        <p:cTn id="89" dur="500"/>
                                        <p:tgtEl>
                                          <p:spTgt spid="36"/>
                                        </p:tgtEl>
                                      </p:cBhvr>
                                    </p:animEffect>
                                  </p:childTnLst>
                                </p:cTn>
                              </p:par>
                              <p:par>
                                <p:cTn id="90" presetID="53" presetClass="entr" presetSubtype="16" fill="hold" nodeType="withEffect">
                                  <p:stCondLst>
                                    <p:cond delay="0"/>
                                  </p:stCondLst>
                                  <p:childTnLst>
                                    <p:set>
                                      <p:cBhvr>
                                        <p:cTn id="91" dur="1" fill="hold">
                                          <p:stCondLst>
                                            <p:cond delay="0"/>
                                          </p:stCondLst>
                                        </p:cTn>
                                        <p:tgtEl>
                                          <p:spTgt spid="37"/>
                                        </p:tgtEl>
                                        <p:attrNameLst>
                                          <p:attrName>style.visibility</p:attrName>
                                        </p:attrNameLst>
                                      </p:cBhvr>
                                      <p:to>
                                        <p:strVal val="visible"/>
                                      </p:to>
                                    </p:set>
                                    <p:anim calcmode="lin" valueType="num">
                                      <p:cBhvr>
                                        <p:cTn id="92" dur="500" fill="hold"/>
                                        <p:tgtEl>
                                          <p:spTgt spid="37"/>
                                        </p:tgtEl>
                                        <p:attrNameLst>
                                          <p:attrName>ppt_w</p:attrName>
                                        </p:attrNameLst>
                                      </p:cBhvr>
                                      <p:tavLst>
                                        <p:tav tm="0">
                                          <p:val>
                                            <p:fltVal val="0"/>
                                          </p:val>
                                        </p:tav>
                                        <p:tav tm="100000">
                                          <p:val>
                                            <p:strVal val="#ppt_w"/>
                                          </p:val>
                                        </p:tav>
                                      </p:tavLst>
                                    </p:anim>
                                    <p:anim calcmode="lin" valueType="num">
                                      <p:cBhvr>
                                        <p:cTn id="93" dur="500" fill="hold"/>
                                        <p:tgtEl>
                                          <p:spTgt spid="37"/>
                                        </p:tgtEl>
                                        <p:attrNameLst>
                                          <p:attrName>ppt_h</p:attrName>
                                        </p:attrNameLst>
                                      </p:cBhvr>
                                      <p:tavLst>
                                        <p:tav tm="0">
                                          <p:val>
                                            <p:fltVal val="0"/>
                                          </p:val>
                                        </p:tav>
                                        <p:tav tm="100000">
                                          <p:val>
                                            <p:strVal val="#ppt_h"/>
                                          </p:val>
                                        </p:tav>
                                      </p:tavLst>
                                    </p:anim>
                                    <p:animEffect transition="in" filter="fade">
                                      <p:cBhvr>
                                        <p:cTn id="94" dur="500"/>
                                        <p:tgtEl>
                                          <p:spTgt spid="37"/>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500" fill="hold"/>
                                        <p:tgtEl>
                                          <p:spTgt spid="38"/>
                                        </p:tgtEl>
                                        <p:attrNameLst>
                                          <p:attrName>ppt_w</p:attrName>
                                        </p:attrNameLst>
                                      </p:cBhvr>
                                      <p:tavLst>
                                        <p:tav tm="0">
                                          <p:val>
                                            <p:fltVal val="0"/>
                                          </p:val>
                                        </p:tav>
                                        <p:tav tm="100000">
                                          <p:val>
                                            <p:strVal val="#ppt_w"/>
                                          </p:val>
                                        </p:tav>
                                      </p:tavLst>
                                    </p:anim>
                                    <p:anim calcmode="lin" valueType="num">
                                      <p:cBhvr>
                                        <p:cTn id="98" dur="500" fill="hold"/>
                                        <p:tgtEl>
                                          <p:spTgt spid="38"/>
                                        </p:tgtEl>
                                        <p:attrNameLst>
                                          <p:attrName>ppt_h</p:attrName>
                                        </p:attrNameLst>
                                      </p:cBhvr>
                                      <p:tavLst>
                                        <p:tav tm="0">
                                          <p:val>
                                            <p:fltVal val="0"/>
                                          </p:val>
                                        </p:tav>
                                        <p:tav tm="100000">
                                          <p:val>
                                            <p:strVal val="#ppt_h"/>
                                          </p:val>
                                        </p:tav>
                                      </p:tavLst>
                                    </p:anim>
                                    <p:animEffect transition="in" filter="fade">
                                      <p:cBhvr>
                                        <p:cTn id="99" dur="500"/>
                                        <p:tgtEl>
                                          <p:spTgt spid="3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39"/>
                                        </p:tgtEl>
                                        <p:attrNameLst>
                                          <p:attrName>style.visibility</p:attrName>
                                        </p:attrNameLst>
                                      </p:cBhvr>
                                      <p:to>
                                        <p:strVal val="visible"/>
                                      </p:to>
                                    </p:set>
                                    <p:anim calcmode="lin" valueType="num">
                                      <p:cBhvr>
                                        <p:cTn id="102" dur="500" fill="hold"/>
                                        <p:tgtEl>
                                          <p:spTgt spid="39"/>
                                        </p:tgtEl>
                                        <p:attrNameLst>
                                          <p:attrName>ppt_w</p:attrName>
                                        </p:attrNameLst>
                                      </p:cBhvr>
                                      <p:tavLst>
                                        <p:tav tm="0">
                                          <p:val>
                                            <p:fltVal val="0"/>
                                          </p:val>
                                        </p:tav>
                                        <p:tav tm="100000">
                                          <p:val>
                                            <p:strVal val="#ppt_w"/>
                                          </p:val>
                                        </p:tav>
                                      </p:tavLst>
                                    </p:anim>
                                    <p:anim calcmode="lin" valueType="num">
                                      <p:cBhvr>
                                        <p:cTn id="103" dur="500" fill="hold"/>
                                        <p:tgtEl>
                                          <p:spTgt spid="39"/>
                                        </p:tgtEl>
                                        <p:attrNameLst>
                                          <p:attrName>ppt_h</p:attrName>
                                        </p:attrNameLst>
                                      </p:cBhvr>
                                      <p:tavLst>
                                        <p:tav tm="0">
                                          <p:val>
                                            <p:fltVal val="0"/>
                                          </p:val>
                                        </p:tav>
                                        <p:tav tm="100000">
                                          <p:val>
                                            <p:strVal val="#ppt_h"/>
                                          </p:val>
                                        </p:tav>
                                      </p:tavLst>
                                    </p:anim>
                                    <p:animEffect transition="in" filter="fade">
                                      <p:cBhvr>
                                        <p:cTn id="104" dur="500"/>
                                        <p:tgtEl>
                                          <p:spTgt spid="39"/>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500" fill="hold"/>
                                        <p:tgtEl>
                                          <p:spTgt spid="40"/>
                                        </p:tgtEl>
                                        <p:attrNameLst>
                                          <p:attrName>ppt_w</p:attrName>
                                        </p:attrNameLst>
                                      </p:cBhvr>
                                      <p:tavLst>
                                        <p:tav tm="0">
                                          <p:val>
                                            <p:fltVal val="0"/>
                                          </p:val>
                                        </p:tav>
                                        <p:tav tm="100000">
                                          <p:val>
                                            <p:strVal val="#ppt_w"/>
                                          </p:val>
                                        </p:tav>
                                      </p:tavLst>
                                    </p:anim>
                                    <p:anim calcmode="lin" valueType="num">
                                      <p:cBhvr>
                                        <p:cTn id="108" dur="500" fill="hold"/>
                                        <p:tgtEl>
                                          <p:spTgt spid="40"/>
                                        </p:tgtEl>
                                        <p:attrNameLst>
                                          <p:attrName>ppt_h</p:attrName>
                                        </p:attrNameLst>
                                      </p:cBhvr>
                                      <p:tavLst>
                                        <p:tav tm="0">
                                          <p:val>
                                            <p:fltVal val="0"/>
                                          </p:val>
                                        </p:tav>
                                        <p:tav tm="100000">
                                          <p:val>
                                            <p:strVal val="#ppt_h"/>
                                          </p:val>
                                        </p:tav>
                                      </p:tavLst>
                                    </p:anim>
                                    <p:animEffect transition="in" filter="fade">
                                      <p:cBhvr>
                                        <p:cTn id="109" dur="500"/>
                                        <p:tgtEl>
                                          <p:spTgt spid="40"/>
                                        </p:tgtEl>
                                      </p:cBhvr>
                                    </p:animEffect>
                                  </p:childTnLst>
                                </p:cTn>
                              </p:par>
                              <p:par>
                                <p:cTn id="110" presetID="53" presetClass="entr" presetSubtype="16" fill="hold" nodeType="withEffect">
                                  <p:stCondLst>
                                    <p:cond delay="0"/>
                                  </p:stCondLst>
                                  <p:childTnLst>
                                    <p:set>
                                      <p:cBhvr>
                                        <p:cTn id="111" dur="1" fill="hold">
                                          <p:stCondLst>
                                            <p:cond delay="0"/>
                                          </p:stCondLst>
                                        </p:cTn>
                                        <p:tgtEl>
                                          <p:spTgt spid="41"/>
                                        </p:tgtEl>
                                        <p:attrNameLst>
                                          <p:attrName>style.visibility</p:attrName>
                                        </p:attrNameLst>
                                      </p:cBhvr>
                                      <p:to>
                                        <p:strVal val="visible"/>
                                      </p:to>
                                    </p:set>
                                    <p:anim calcmode="lin" valueType="num">
                                      <p:cBhvr>
                                        <p:cTn id="112" dur="500" fill="hold"/>
                                        <p:tgtEl>
                                          <p:spTgt spid="41"/>
                                        </p:tgtEl>
                                        <p:attrNameLst>
                                          <p:attrName>ppt_w</p:attrName>
                                        </p:attrNameLst>
                                      </p:cBhvr>
                                      <p:tavLst>
                                        <p:tav tm="0">
                                          <p:val>
                                            <p:fltVal val="0"/>
                                          </p:val>
                                        </p:tav>
                                        <p:tav tm="100000">
                                          <p:val>
                                            <p:strVal val="#ppt_w"/>
                                          </p:val>
                                        </p:tav>
                                      </p:tavLst>
                                    </p:anim>
                                    <p:anim calcmode="lin" valueType="num">
                                      <p:cBhvr>
                                        <p:cTn id="113" dur="500" fill="hold"/>
                                        <p:tgtEl>
                                          <p:spTgt spid="41"/>
                                        </p:tgtEl>
                                        <p:attrNameLst>
                                          <p:attrName>ppt_h</p:attrName>
                                        </p:attrNameLst>
                                      </p:cBhvr>
                                      <p:tavLst>
                                        <p:tav tm="0">
                                          <p:val>
                                            <p:fltVal val="0"/>
                                          </p:val>
                                        </p:tav>
                                        <p:tav tm="100000">
                                          <p:val>
                                            <p:strVal val="#ppt_h"/>
                                          </p:val>
                                        </p:tav>
                                      </p:tavLst>
                                    </p:anim>
                                    <p:animEffect transition="in" filter="fade">
                                      <p:cBhvr>
                                        <p:cTn id="114" dur="500"/>
                                        <p:tgtEl>
                                          <p:spTgt spid="41"/>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p:cTn id="117" dur="500" fill="hold"/>
                                        <p:tgtEl>
                                          <p:spTgt spid="24"/>
                                        </p:tgtEl>
                                        <p:attrNameLst>
                                          <p:attrName>ppt_w</p:attrName>
                                        </p:attrNameLst>
                                      </p:cBhvr>
                                      <p:tavLst>
                                        <p:tav tm="0">
                                          <p:val>
                                            <p:fltVal val="0"/>
                                          </p:val>
                                        </p:tav>
                                        <p:tav tm="100000">
                                          <p:val>
                                            <p:strVal val="#ppt_w"/>
                                          </p:val>
                                        </p:tav>
                                      </p:tavLst>
                                    </p:anim>
                                    <p:anim calcmode="lin" valueType="num">
                                      <p:cBhvr>
                                        <p:cTn id="118" dur="500" fill="hold"/>
                                        <p:tgtEl>
                                          <p:spTgt spid="24"/>
                                        </p:tgtEl>
                                        <p:attrNameLst>
                                          <p:attrName>ppt_h</p:attrName>
                                        </p:attrNameLst>
                                      </p:cBhvr>
                                      <p:tavLst>
                                        <p:tav tm="0">
                                          <p:val>
                                            <p:fltVal val="0"/>
                                          </p:val>
                                        </p:tav>
                                        <p:tav tm="100000">
                                          <p:val>
                                            <p:strVal val="#ppt_h"/>
                                          </p:val>
                                        </p:tav>
                                      </p:tavLst>
                                    </p:anim>
                                    <p:animEffect transition="in" filter="fade">
                                      <p:cBhvr>
                                        <p:cTn id="119" dur="500"/>
                                        <p:tgtEl>
                                          <p:spTgt spid="24"/>
                                        </p:tgtEl>
                                      </p:cBhvr>
                                    </p:animEffect>
                                  </p:childTnLst>
                                </p:cTn>
                              </p:par>
                              <p:par>
                                <p:cTn id="120" presetID="53" presetClass="entr" presetSubtype="16"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500" fill="hold"/>
                                        <p:tgtEl>
                                          <p:spTgt spid="13"/>
                                        </p:tgtEl>
                                        <p:attrNameLst>
                                          <p:attrName>ppt_w</p:attrName>
                                        </p:attrNameLst>
                                      </p:cBhvr>
                                      <p:tavLst>
                                        <p:tav tm="0">
                                          <p:val>
                                            <p:fltVal val="0"/>
                                          </p:val>
                                        </p:tav>
                                        <p:tav tm="100000">
                                          <p:val>
                                            <p:strVal val="#ppt_w"/>
                                          </p:val>
                                        </p:tav>
                                      </p:tavLst>
                                    </p:anim>
                                    <p:anim calcmode="lin" valueType="num">
                                      <p:cBhvr>
                                        <p:cTn id="123" dur="500" fill="hold"/>
                                        <p:tgtEl>
                                          <p:spTgt spid="13"/>
                                        </p:tgtEl>
                                        <p:attrNameLst>
                                          <p:attrName>ppt_h</p:attrName>
                                        </p:attrNameLst>
                                      </p:cBhvr>
                                      <p:tavLst>
                                        <p:tav tm="0">
                                          <p:val>
                                            <p:fltVal val="0"/>
                                          </p:val>
                                        </p:tav>
                                        <p:tav tm="100000">
                                          <p:val>
                                            <p:strVal val="#ppt_h"/>
                                          </p:val>
                                        </p:tav>
                                      </p:tavLst>
                                    </p:anim>
                                    <p:animEffect transition="in" filter="fade">
                                      <p:cBhvr>
                                        <p:cTn id="124" dur="500"/>
                                        <p:tgtEl>
                                          <p:spTgt spid="13"/>
                                        </p:tgtEl>
                                      </p:cBhvr>
                                    </p:animEffect>
                                  </p:childTnLst>
                                </p:cTn>
                              </p:par>
                              <p:par>
                                <p:cTn id="125" presetID="53" presetClass="entr" presetSubtype="16" fill="hold"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500" fill="hold"/>
                                        <p:tgtEl>
                                          <p:spTgt spid="48"/>
                                        </p:tgtEl>
                                        <p:attrNameLst>
                                          <p:attrName>ppt_w</p:attrName>
                                        </p:attrNameLst>
                                      </p:cBhvr>
                                      <p:tavLst>
                                        <p:tav tm="0">
                                          <p:val>
                                            <p:fltVal val="0"/>
                                          </p:val>
                                        </p:tav>
                                        <p:tav tm="100000">
                                          <p:val>
                                            <p:strVal val="#ppt_w"/>
                                          </p:val>
                                        </p:tav>
                                      </p:tavLst>
                                    </p:anim>
                                    <p:anim calcmode="lin" valueType="num">
                                      <p:cBhvr>
                                        <p:cTn id="128" dur="500" fill="hold"/>
                                        <p:tgtEl>
                                          <p:spTgt spid="48"/>
                                        </p:tgtEl>
                                        <p:attrNameLst>
                                          <p:attrName>ppt_h</p:attrName>
                                        </p:attrNameLst>
                                      </p:cBhvr>
                                      <p:tavLst>
                                        <p:tav tm="0">
                                          <p:val>
                                            <p:fltVal val="0"/>
                                          </p:val>
                                        </p:tav>
                                        <p:tav tm="100000">
                                          <p:val>
                                            <p:strVal val="#ppt_h"/>
                                          </p:val>
                                        </p:tav>
                                      </p:tavLst>
                                    </p:anim>
                                    <p:animEffect transition="in" filter="fade">
                                      <p:cBhvr>
                                        <p:cTn id="129" dur="500"/>
                                        <p:tgtEl>
                                          <p:spTgt spid="48"/>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46"/>
                                        </p:tgtEl>
                                        <p:attrNameLst>
                                          <p:attrName>style.visibility</p:attrName>
                                        </p:attrNameLst>
                                      </p:cBhvr>
                                      <p:to>
                                        <p:strVal val="visible"/>
                                      </p:to>
                                    </p:set>
                                    <p:anim calcmode="lin" valueType="num">
                                      <p:cBhvr>
                                        <p:cTn id="132" dur="500" fill="hold"/>
                                        <p:tgtEl>
                                          <p:spTgt spid="46"/>
                                        </p:tgtEl>
                                        <p:attrNameLst>
                                          <p:attrName>ppt_w</p:attrName>
                                        </p:attrNameLst>
                                      </p:cBhvr>
                                      <p:tavLst>
                                        <p:tav tm="0">
                                          <p:val>
                                            <p:fltVal val="0"/>
                                          </p:val>
                                        </p:tav>
                                        <p:tav tm="100000">
                                          <p:val>
                                            <p:strVal val="#ppt_w"/>
                                          </p:val>
                                        </p:tav>
                                      </p:tavLst>
                                    </p:anim>
                                    <p:anim calcmode="lin" valueType="num">
                                      <p:cBhvr>
                                        <p:cTn id="133" dur="500" fill="hold"/>
                                        <p:tgtEl>
                                          <p:spTgt spid="46"/>
                                        </p:tgtEl>
                                        <p:attrNameLst>
                                          <p:attrName>ppt_h</p:attrName>
                                        </p:attrNameLst>
                                      </p:cBhvr>
                                      <p:tavLst>
                                        <p:tav tm="0">
                                          <p:val>
                                            <p:fltVal val="0"/>
                                          </p:val>
                                        </p:tav>
                                        <p:tav tm="100000">
                                          <p:val>
                                            <p:strVal val="#ppt_h"/>
                                          </p:val>
                                        </p:tav>
                                      </p:tavLst>
                                    </p:anim>
                                    <p:animEffect transition="in" filter="fade">
                                      <p:cBhvr>
                                        <p:cTn id="134" dur="500"/>
                                        <p:tgtEl>
                                          <p:spTgt spid="46"/>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45"/>
                                        </p:tgtEl>
                                        <p:attrNameLst>
                                          <p:attrName>style.visibility</p:attrName>
                                        </p:attrNameLst>
                                      </p:cBhvr>
                                      <p:to>
                                        <p:strVal val="visible"/>
                                      </p:to>
                                    </p:set>
                                    <p:anim calcmode="lin" valueType="num">
                                      <p:cBhvr>
                                        <p:cTn id="137" dur="500" fill="hold"/>
                                        <p:tgtEl>
                                          <p:spTgt spid="45"/>
                                        </p:tgtEl>
                                        <p:attrNameLst>
                                          <p:attrName>ppt_w</p:attrName>
                                        </p:attrNameLst>
                                      </p:cBhvr>
                                      <p:tavLst>
                                        <p:tav tm="0">
                                          <p:val>
                                            <p:fltVal val="0"/>
                                          </p:val>
                                        </p:tav>
                                        <p:tav tm="100000">
                                          <p:val>
                                            <p:strVal val="#ppt_w"/>
                                          </p:val>
                                        </p:tav>
                                      </p:tavLst>
                                    </p:anim>
                                    <p:anim calcmode="lin" valueType="num">
                                      <p:cBhvr>
                                        <p:cTn id="138" dur="500" fill="hold"/>
                                        <p:tgtEl>
                                          <p:spTgt spid="45"/>
                                        </p:tgtEl>
                                        <p:attrNameLst>
                                          <p:attrName>ppt_h</p:attrName>
                                        </p:attrNameLst>
                                      </p:cBhvr>
                                      <p:tavLst>
                                        <p:tav tm="0">
                                          <p:val>
                                            <p:fltVal val="0"/>
                                          </p:val>
                                        </p:tav>
                                        <p:tav tm="100000">
                                          <p:val>
                                            <p:strVal val="#ppt_h"/>
                                          </p:val>
                                        </p:tav>
                                      </p:tavLst>
                                    </p:anim>
                                    <p:animEffect transition="in" filter="fade">
                                      <p:cBhvr>
                                        <p:cTn id="139" dur="500"/>
                                        <p:tgtEl>
                                          <p:spTgt spid="45"/>
                                        </p:tgtEl>
                                      </p:cBhvr>
                                    </p:animEffect>
                                  </p:childTnLst>
                                </p:cTn>
                              </p:par>
                              <p:par>
                                <p:cTn id="140" presetID="53" presetClass="entr" presetSubtype="16"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 calcmode="lin" valueType="num">
                                      <p:cBhvr>
                                        <p:cTn id="142" dur="500" fill="hold"/>
                                        <p:tgtEl>
                                          <p:spTgt spid="25"/>
                                        </p:tgtEl>
                                        <p:attrNameLst>
                                          <p:attrName>ppt_w</p:attrName>
                                        </p:attrNameLst>
                                      </p:cBhvr>
                                      <p:tavLst>
                                        <p:tav tm="0">
                                          <p:val>
                                            <p:fltVal val="0"/>
                                          </p:val>
                                        </p:tav>
                                        <p:tav tm="100000">
                                          <p:val>
                                            <p:strVal val="#ppt_w"/>
                                          </p:val>
                                        </p:tav>
                                      </p:tavLst>
                                    </p:anim>
                                    <p:anim calcmode="lin" valueType="num">
                                      <p:cBhvr>
                                        <p:cTn id="143" dur="500" fill="hold"/>
                                        <p:tgtEl>
                                          <p:spTgt spid="25"/>
                                        </p:tgtEl>
                                        <p:attrNameLst>
                                          <p:attrName>ppt_h</p:attrName>
                                        </p:attrNameLst>
                                      </p:cBhvr>
                                      <p:tavLst>
                                        <p:tav tm="0">
                                          <p:val>
                                            <p:fltVal val="0"/>
                                          </p:val>
                                        </p:tav>
                                        <p:tav tm="100000">
                                          <p:val>
                                            <p:strVal val="#ppt_h"/>
                                          </p:val>
                                        </p:tav>
                                      </p:tavLst>
                                    </p:anim>
                                    <p:animEffect transition="in" filter="fade">
                                      <p:cBhvr>
                                        <p:cTn id="144" dur="500"/>
                                        <p:tgtEl>
                                          <p:spTgt spid="25"/>
                                        </p:tgtEl>
                                      </p:cBhvr>
                                    </p:animEffect>
                                  </p:childTnLst>
                                </p:cTn>
                              </p:par>
                              <p:par>
                                <p:cTn id="145" presetID="53" presetClass="entr" presetSubtype="16" fill="hold" grpId="0" nodeType="withEffect">
                                  <p:stCondLst>
                                    <p:cond delay="0"/>
                                  </p:stCondLst>
                                  <p:childTnLst>
                                    <p:set>
                                      <p:cBhvr>
                                        <p:cTn id="146" dur="1" fill="hold">
                                          <p:stCondLst>
                                            <p:cond delay="0"/>
                                          </p:stCondLst>
                                        </p:cTn>
                                        <p:tgtEl>
                                          <p:spTgt spid="27"/>
                                        </p:tgtEl>
                                        <p:attrNameLst>
                                          <p:attrName>style.visibility</p:attrName>
                                        </p:attrNameLst>
                                      </p:cBhvr>
                                      <p:to>
                                        <p:strVal val="visible"/>
                                      </p:to>
                                    </p:set>
                                    <p:anim calcmode="lin" valueType="num">
                                      <p:cBhvr>
                                        <p:cTn id="147" dur="500" fill="hold"/>
                                        <p:tgtEl>
                                          <p:spTgt spid="27"/>
                                        </p:tgtEl>
                                        <p:attrNameLst>
                                          <p:attrName>ppt_w</p:attrName>
                                        </p:attrNameLst>
                                      </p:cBhvr>
                                      <p:tavLst>
                                        <p:tav tm="0">
                                          <p:val>
                                            <p:fltVal val="0"/>
                                          </p:val>
                                        </p:tav>
                                        <p:tav tm="100000">
                                          <p:val>
                                            <p:strVal val="#ppt_w"/>
                                          </p:val>
                                        </p:tav>
                                      </p:tavLst>
                                    </p:anim>
                                    <p:anim calcmode="lin" valueType="num">
                                      <p:cBhvr>
                                        <p:cTn id="148" dur="500" fill="hold"/>
                                        <p:tgtEl>
                                          <p:spTgt spid="27"/>
                                        </p:tgtEl>
                                        <p:attrNameLst>
                                          <p:attrName>ppt_h</p:attrName>
                                        </p:attrNameLst>
                                      </p:cBhvr>
                                      <p:tavLst>
                                        <p:tav tm="0">
                                          <p:val>
                                            <p:fltVal val="0"/>
                                          </p:val>
                                        </p:tav>
                                        <p:tav tm="100000">
                                          <p:val>
                                            <p:strVal val="#ppt_h"/>
                                          </p:val>
                                        </p:tav>
                                      </p:tavLst>
                                    </p:anim>
                                    <p:animEffect transition="in" filter="fade">
                                      <p:cBhvr>
                                        <p:cTn id="149" dur="500"/>
                                        <p:tgtEl>
                                          <p:spTgt spid="27"/>
                                        </p:tgtEl>
                                      </p:cBhvr>
                                    </p:animEffect>
                                  </p:childTnLst>
                                </p:cTn>
                              </p:par>
                              <p:par>
                                <p:cTn id="150" presetID="53" presetClass="entr" presetSubtype="16" fill="hold" grpId="0" nodeType="withEffect">
                                  <p:stCondLst>
                                    <p:cond delay="0"/>
                                  </p:stCondLst>
                                  <p:childTnLst>
                                    <p:set>
                                      <p:cBhvr>
                                        <p:cTn id="151" dur="1" fill="hold">
                                          <p:stCondLst>
                                            <p:cond delay="0"/>
                                          </p:stCondLst>
                                        </p:cTn>
                                        <p:tgtEl>
                                          <p:spTgt spid="52"/>
                                        </p:tgtEl>
                                        <p:attrNameLst>
                                          <p:attrName>style.visibility</p:attrName>
                                        </p:attrNameLst>
                                      </p:cBhvr>
                                      <p:to>
                                        <p:strVal val="visible"/>
                                      </p:to>
                                    </p:set>
                                    <p:anim calcmode="lin" valueType="num">
                                      <p:cBhvr>
                                        <p:cTn id="152" dur="500" fill="hold"/>
                                        <p:tgtEl>
                                          <p:spTgt spid="52"/>
                                        </p:tgtEl>
                                        <p:attrNameLst>
                                          <p:attrName>ppt_w</p:attrName>
                                        </p:attrNameLst>
                                      </p:cBhvr>
                                      <p:tavLst>
                                        <p:tav tm="0">
                                          <p:val>
                                            <p:fltVal val="0"/>
                                          </p:val>
                                        </p:tav>
                                        <p:tav tm="100000">
                                          <p:val>
                                            <p:strVal val="#ppt_w"/>
                                          </p:val>
                                        </p:tav>
                                      </p:tavLst>
                                    </p:anim>
                                    <p:anim calcmode="lin" valueType="num">
                                      <p:cBhvr>
                                        <p:cTn id="153" dur="500" fill="hold"/>
                                        <p:tgtEl>
                                          <p:spTgt spid="52"/>
                                        </p:tgtEl>
                                        <p:attrNameLst>
                                          <p:attrName>ppt_h</p:attrName>
                                        </p:attrNameLst>
                                      </p:cBhvr>
                                      <p:tavLst>
                                        <p:tav tm="0">
                                          <p:val>
                                            <p:fltVal val="0"/>
                                          </p:val>
                                        </p:tav>
                                        <p:tav tm="100000">
                                          <p:val>
                                            <p:strVal val="#ppt_h"/>
                                          </p:val>
                                        </p:tav>
                                      </p:tavLst>
                                    </p:anim>
                                    <p:animEffect transition="in" filter="fade">
                                      <p:cBhvr>
                                        <p:cTn id="154" dur="500"/>
                                        <p:tgtEl>
                                          <p:spTgt spid="52"/>
                                        </p:tgtEl>
                                      </p:cBhvr>
                                    </p:animEffect>
                                  </p:childTnLst>
                                </p:cTn>
                              </p:par>
                              <p:par>
                                <p:cTn id="155" presetID="53" presetClass="entr" presetSubtype="16" fill="hold" grpId="0" nodeType="withEffect">
                                  <p:stCondLst>
                                    <p:cond delay="0"/>
                                  </p:stCondLst>
                                  <p:childTnLst>
                                    <p:set>
                                      <p:cBhvr>
                                        <p:cTn id="156" dur="1" fill="hold">
                                          <p:stCondLst>
                                            <p:cond delay="0"/>
                                          </p:stCondLst>
                                        </p:cTn>
                                        <p:tgtEl>
                                          <p:spTgt spid="53"/>
                                        </p:tgtEl>
                                        <p:attrNameLst>
                                          <p:attrName>style.visibility</p:attrName>
                                        </p:attrNameLst>
                                      </p:cBhvr>
                                      <p:to>
                                        <p:strVal val="visible"/>
                                      </p:to>
                                    </p:set>
                                    <p:anim calcmode="lin" valueType="num">
                                      <p:cBhvr>
                                        <p:cTn id="157" dur="500" fill="hold"/>
                                        <p:tgtEl>
                                          <p:spTgt spid="53"/>
                                        </p:tgtEl>
                                        <p:attrNameLst>
                                          <p:attrName>ppt_w</p:attrName>
                                        </p:attrNameLst>
                                      </p:cBhvr>
                                      <p:tavLst>
                                        <p:tav tm="0">
                                          <p:val>
                                            <p:fltVal val="0"/>
                                          </p:val>
                                        </p:tav>
                                        <p:tav tm="100000">
                                          <p:val>
                                            <p:strVal val="#ppt_w"/>
                                          </p:val>
                                        </p:tav>
                                      </p:tavLst>
                                    </p:anim>
                                    <p:anim calcmode="lin" valueType="num">
                                      <p:cBhvr>
                                        <p:cTn id="158" dur="500" fill="hold"/>
                                        <p:tgtEl>
                                          <p:spTgt spid="53"/>
                                        </p:tgtEl>
                                        <p:attrNameLst>
                                          <p:attrName>ppt_h</p:attrName>
                                        </p:attrNameLst>
                                      </p:cBhvr>
                                      <p:tavLst>
                                        <p:tav tm="0">
                                          <p:val>
                                            <p:fltVal val="0"/>
                                          </p:val>
                                        </p:tav>
                                        <p:tav tm="100000">
                                          <p:val>
                                            <p:strVal val="#ppt_h"/>
                                          </p:val>
                                        </p:tav>
                                      </p:tavLst>
                                    </p:anim>
                                    <p:animEffect transition="in" filter="fade">
                                      <p:cBhvr>
                                        <p:cTn id="159" dur="500"/>
                                        <p:tgtEl>
                                          <p:spTgt spid="53"/>
                                        </p:tgtEl>
                                      </p:cBhvr>
                                    </p:animEffect>
                                  </p:childTnLst>
                                </p:cTn>
                              </p:par>
                              <p:par>
                                <p:cTn id="160" presetID="53" presetClass="entr" presetSubtype="16" fill="hold" grpId="0" nodeType="withEffect">
                                  <p:stCondLst>
                                    <p:cond delay="0"/>
                                  </p:stCondLst>
                                  <p:childTnLst>
                                    <p:set>
                                      <p:cBhvr>
                                        <p:cTn id="161" dur="1" fill="hold">
                                          <p:stCondLst>
                                            <p:cond delay="0"/>
                                          </p:stCondLst>
                                        </p:cTn>
                                        <p:tgtEl>
                                          <p:spTgt spid="54"/>
                                        </p:tgtEl>
                                        <p:attrNameLst>
                                          <p:attrName>style.visibility</p:attrName>
                                        </p:attrNameLst>
                                      </p:cBhvr>
                                      <p:to>
                                        <p:strVal val="visible"/>
                                      </p:to>
                                    </p:set>
                                    <p:anim calcmode="lin" valueType="num">
                                      <p:cBhvr>
                                        <p:cTn id="162" dur="500" fill="hold"/>
                                        <p:tgtEl>
                                          <p:spTgt spid="54"/>
                                        </p:tgtEl>
                                        <p:attrNameLst>
                                          <p:attrName>ppt_w</p:attrName>
                                        </p:attrNameLst>
                                      </p:cBhvr>
                                      <p:tavLst>
                                        <p:tav tm="0">
                                          <p:val>
                                            <p:fltVal val="0"/>
                                          </p:val>
                                        </p:tav>
                                        <p:tav tm="100000">
                                          <p:val>
                                            <p:strVal val="#ppt_w"/>
                                          </p:val>
                                        </p:tav>
                                      </p:tavLst>
                                    </p:anim>
                                    <p:anim calcmode="lin" valueType="num">
                                      <p:cBhvr>
                                        <p:cTn id="163" dur="500" fill="hold"/>
                                        <p:tgtEl>
                                          <p:spTgt spid="54"/>
                                        </p:tgtEl>
                                        <p:attrNameLst>
                                          <p:attrName>ppt_h</p:attrName>
                                        </p:attrNameLst>
                                      </p:cBhvr>
                                      <p:tavLst>
                                        <p:tav tm="0">
                                          <p:val>
                                            <p:fltVal val="0"/>
                                          </p:val>
                                        </p:tav>
                                        <p:tav tm="100000">
                                          <p:val>
                                            <p:strVal val="#ppt_h"/>
                                          </p:val>
                                        </p:tav>
                                      </p:tavLst>
                                    </p:anim>
                                    <p:animEffect transition="in" filter="fade">
                                      <p:cBhvr>
                                        <p:cTn id="164" dur="500"/>
                                        <p:tgtEl>
                                          <p:spTgt spid="54"/>
                                        </p:tgtEl>
                                      </p:cBhvr>
                                    </p:animEffect>
                                  </p:childTnLst>
                                </p:cTn>
                              </p:par>
                              <p:par>
                                <p:cTn id="165" presetID="53" presetClass="entr" presetSubtype="16" fill="hold" nodeType="withEffect">
                                  <p:stCondLst>
                                    <p:cond delay="0"/>
                                  </p:stCondLst>
                                  <p:childTnLst>
                                    <p:set>
                                      <p:cBhvr>
                                        <p:cTn id="166" dur="1" fill="hold">
                                          <p:stCondLst>
                                            <p:cond delay="0"/>
                                          </p:stCondLst>
                                        </p:cTn>
                                        <p:tgtEl>
                                          <p:spTgt spid="55"/>
                                        </p:tgtEl>
                                        <p:attrNameLst>
                                          <p:attrName>style.visibility</p:attrName>
                                        </p:attrNameLst>
                                      </p:cBhvr>
                                      <p:to>
                                        <p:strVal val="visible"/>
                                      </p:to>
                                    </p:set>
                                    <p:anim calcmode="lin" valueType="num">
                                      <p:cBhvr>
                                        <p:cTn id="167" dur="500" fill="hold"/>
                                        <p:tgtEl>
                                          <p:spTgt spid="55"/>
                                        </p:tgtEl>
                                        <p:attrNameLst>
                                          <p:attrName>ppt_w</p:attrName>
                                        </p:attrNameLst>
                                      </p:cBhvr>
                                      <p:tavLst>
                                        <p:tav tm="0">
                                          <p:val>
                                            <p:fltVal val="0"/>
                                          </p:val>
                                        </p:tav>
                                        <p:tav tm="100000">
                                          <p:val>
                                            <p:strVal val="#ppt_w"/>
                                          </p:val>
                                        </p:tav>
                                      </p:tavLst>
                                    </p:anim>
                                    <p:anim calcmode="lin" valueType="num">
                                      <p:cBhvr>
                                        <p:cTn id="168" dur="500" fill="hold"/>
                                        <p:tgtEl>
                                          <p:spTgt spid="55"/>
                                        </p:tgtEl>
                                        <p:attrNameLst>
                                          <p:attrName>ppt_h</p:attrName>
                                        </p:attrNameLst>
                                      </p:cBhvr>
                                      <p:tavLst>
                                        <p:tav tm="0">
                                          <p:val>
                                            <p:fltVal val="0"/>
                                          </p:val>
                                        </p:tav>
                                        <p:tav tm="100000">
                                          <p:val>
                                            <p:strVal val="#ppt_h"/>
                                          </p:val>
                                        </p:tav>
                                      </p:tavLst>
                                    </p:anim>
                                    <p:animEffect transition="in" filter="fade">
                                      <p:cBhvr>
                                        <p:cTn id="169" dur="500"/>
                                        <p:tgtEl>
                                          <p:spTgt spid="55"/>
                                        </p:tgtEl>
                                      </p:cBhvr>
                                    </p:animEffect>
                                  </p:childTnLst>
                                </p:cTn>
                              </p:par>
                            </p:childTnLst>
                          </p:cTn>
                        </p:par>
                      </p:childTnLst>
                    </p:cTn>
                  </p:par>
                  <p:par>
                    <p:cTn id="170" fill="hold">
                      <p:stCondLst>
                        <p:cond delay="indefinite"/>
                      </p:stCondLst>
                      <p:childTnLst>
                        <p:par>
                          <p:cTn id="171" fill="hold">
                            <p:stCondLst>
                              <p:cond delay="0"/>
                            </p:stCondLst>
                            <p:childTnLst>
                              <p:par>
                                <p:cTn id="172" presetID="12" presetClass="entr" presetSubtype="4" fill="hold" grpId="0" nodeType="clickEffect">
                                  <p:stCondLst>
                                    <p:cond delay="0"/>
                                  </p:stCondLst>
                                  <p:childTnLst>
                                    <p:set>
                                      <p:cBhvr>
                                        <p:cTn id="173" dur="1" fill="hold">
                                          <p:stCondLst>
                                            <p:cond delay="0"/>
                                          </p:stCondLst>
                                        </p:cTn>
                                        <p:tgtEl>
                                          <p:spTgt spid="56"/>
                                        </p:tgtEl>
                                        <p:attrNameLst>
                                          <p:attrName>style.visibility</p:attrName>
                                        </p:attrNameLst>
                                      </p:cBhvr>
                                      <p:to>
                                        <p:strVal val="visible"/>
                                      </p:to>
                                    </p:set>
                                    <p:anim calcmode="lin" valueType="num">
                                      <p:cBhvr additive="base">
                                        <p:cTn id="174" dur="500"/>
                                        <p:tgtEl>
                                          <p:spTgt spid="56"/>
                                        </p:tgtEl>
                                        <p:attrNameLst>
                                          <p:attrName>ppt_y</p:attrName>
                                        </p:attrNameLst>
                                      </p:cBhvr>
                                      <p:tavLst>
                                        <p:tav tm="0">
                                          <p:val>
                                            <p:strVal val="#ppt_y+#ppt_h*1.125000"/>
                                          </p:val>
                                        </p:tav>
                                        <p:tav tm="100000">
                                          <p:val>
                                            <p:strVal val="#ppt_y"/>
                                          </p:val>
                                        </p:tav>
                                      </p:tavLst>
                                    </p:anim>
                                    <p:animEffect transition="in" filter="wipe(up)">
                                      <p:cBhvr>
                                        <p:cTn id="175" dur="500"/>
                                        <p:tgtEl>
                                          <p:spTgt spid="56"/>
                                        </p:tgtEl>
                                      </p:cBhvr>
                                    </p:animEffect>
                                  </p:childTnLst>
                                </p:cTn>
                              </p:par>
                            </p:childTnLst>
                          </p:cTn>
                        </p:par>
                      </p:childTnLst>
                    </p:cTn>
                  </p:par>
                  <p:par>
                    <p:cTn id="176" fill="hold">
                      <p:stCondLst>
                        <p:cond delay="indefinite"/>
                      </p:stCondLst>
                      <p:childTnLst>
                        <p:par>
                          <p:cTn id="177" fill="hold">
                            <p:stCondLst>
                              <p:cond delay="0"/>
                            </p:stCondLst>
                            <p:childTnLst>
                              <p:par>
                                <p:cTn id="178" presetID="53" presetClass="entr" presetSubtype="16" fill="hold" grpId="0" nodeType="clickEffect">
                                  <p:stCondLst>
                                    <p:cond delay="0"/>
                                  </p:stCondLst>
                                  <p:childTnLst>
                                    <p:set>
                                      <p:cBhvr>
                                        <p:cTn id="179" dur="1" fill="hold">
                                          <p:stCondLst>
                                            <p:cond delay="0"/>
                                          </p:stCondLst>
                                        </p:cTn>
                                        <p:tgtEl>
                                          <p:spTgt spid="57"/>
                                        </p:tgtEl>
                                        <p:attrNameLst>
                                          <p:attrName>style.visibility</p:attrName>
                                        </p:attrNameLst>
                                      </p:cBhvr>
                                      <p:to>
                                        <p:strVal val="visible"/>
                                      </p:to>
                                    </p:set>
                                    <p:anim calcmode="lin" valueType="num">
                                      <p:cBhvr>
                                        <p:cTn id="180" dur="500" fill="hold"/>
                                        <p:tgtEl>
                                          <p:spTgt spid="57"/>
                                        </p:tgtEl>
                                        <p:attrNameLst>
                                          <p:attrName>ppt_w</p:attrName>
                                        </p:attrNameLst>
                                      </p:cBhvr>
                                      <p:tavLst>
                                        <p:tav tm="0">
                                          <p:val>
                                            <p:fltVal val="0"/>
                                          </p:val>
                                        </p:tav>
                                        <p:tav tm="100000">
                                          <p:val>
                                            <p:strVal val="#ppt_w"/>
                                          </p:val>
                                        </p:tav>
                                      </p:tavLst>
                                    </p:anim>
                                    <p:anim calcmode="lin" valueType="num">
                                      <p:cBhvr>
                                        <p:cTn id="181" dur="500" fill="hold"/>
                                        <p:tgtEl>
                                          <p:spTgt spid="57"/>
                                        </p:tgtEl>
                                        <p:attrNameLst>
                                          <p:attrName>ppt_h</p:attrName>
                                        </p:attrNameLst>
                                      </p:cBhvr>
                                      <p:tavLst>
                                        <p:tav tm="0">
                                          <p:val>
                                            <p:fltVal val="0"/>
                                          </p:val>
                                        </p:tav>
                                        <p:tav tm="100000">
                                          <p:val>
                                            <p:strVal val="#ppt_h"/>
                                          </p:val>
                                        </p:tav>
                                      </p:tavLst>
                                    </p:anim>
                                    <p:animEffect transition="in" filter="fade">
                                      <p:cBhvr>
                                        <p:cTn id="182" dur="500"/>
                                        <p:tgtEl>
                                          <p:spTgt spid="57"/>
                                        </p:tgtEl>
                                      </p:cBhvr>
                                    </p:animEffect>
                                  </p:childTnLst>
                                </p:cTn>
                              </p:par>
                              <p:par>
                                <p:cTn id="183" presetID="53" presetClass="entr" presetSubtype="16" fill="hold" grpId="0" nodeType="withEffect">
                                  <p:stCondLst>
                                    <p:cond delay="0"/>
                                  </p:stCondLst>
                                  <p:childTnLst>
                                    <p:set>
                                      <p:cBhvr>
                                        <p:cTn id="184" dur="1" fill="hold">
                                          <p:stCondLst>
                                            <p:cond delay="0"/>
                                          </p:stCondLst>
                                        </p:cTn>
                                        <p:tgtEl>
                                          <p:spTgt spid="28"/>
                                        </p:tgtEl>
                                        <p:attrNameLst>
                                          <p:attrName>style.visibility</p:attrName>
                                        </p:attrNameLst>
                                      </p:cBhvr>
                                      <p:to>
                                        <p:strVal val="visible"/>
                                      </p:to>
                                    </p:set>
                                    <p:anim calcmode="lin" valueType="num">
                                      <p:cBhvr>
                                        <p:cTn id="185" dur="500" fill="hold"/>
                                        <p:tgtEl>
                                          <p:spTgt spid="28"/>
                                        </p:tgtEl>
                                        <p:attrNameLst>
                                          <p:attrName>ppt_w</p:attrName>
                                        </p:attrNameLst>
                                      </p:cBhvr>
                                      <p:tavLst>
                                        <p:tav tm="0">
                                          <p:val>
                                            <p:fltVal val="0"/>
                                          </p:val>
                                        </p:tav>
                                        <p:tav tm="100000">
                                          <p:val>
                                            <p:strVal val="#ppt_w"/>
                                          </p:val>
                                        </p:tav>
                                      </p:tavLst>
                                    </p:anim>
                                    <p:anim calcmode="lin" valueType="num">
                                      <p:cBhvr>
                                        <p:cTn id="186" dur="500" fill="hold"/>
                                        <p:tgtEl>
                                          <p:spTgt spid="28"/>
                                        </p:tgtEl>
                                        <p:attrNameLst>
                                          <p:attrName>ppt_h</p:attrName>
                                        </p:attrNameLst>
                                      </p:cBhvr>
                                      <p:tavLst>
                                        <p:tav tm="0">
                                          <p:val>
                                            <p:fltVal val="0"/>
                                          </p:val>
                                        </p:tav>
                                        <p:tav tm="100000">
                                          <p:val>
                                            <p:strVal val="#ppt_h"/>
                                          </p:val>
                                        </p:tav>
                                      </p:tavLst>
                                    </p:anim>
                                    <p:animEffect transition="in" filter="fade">
                                      <p:cBhvr>
                                        <p:cTn id="187" dur="500"/>
                                        <p:tgtEl>
                                          <p:spTgt spid="28"/>
                                        </p:tgtEl>
                                      </p:cBhvr>
                                    </p:animEffect>
                                  </p:childTnLst>
                                </p:cTn>
                              </p:par>
                            </p:childTnLst>
                          </p:cTn>
                        </p:par>
                      </p:childTnLst>
                    </p:cTn>
                  </p:par>
                  <p:par>
                    <p:cTn id="188" fill="hold">
                      <p:stCondLst>
                        <p:cond delay="indefinite"/>
                      </p:stCondLst>
                      <p:childTnLst>
                        <p:par>
                          <p:cTn id="189" fill="hold">
                            <p:stCondLst>
                              <p:cond delay="0"/>
                            </p:stCondLst>
                            <p:childTnLst>
                              <p:par>
                                <p:cTn id="190" presetID="53" presetClass="entr" presetSubtype="16" fill="hold" grpId="0" nodeType="clickEffect">
                                  <p:stCondLst>
                                    <p:cond delay="0"/>
                                  </p:stCondLst>
                                  <p:childTnLst>
                                    <p:set>
                                      <p:cBhvr>
                                        <p:cTn id="191" dur="1" fill="hold">
                                          <p:stCondLst>
                                            <p:cond delay="0"/>
                                          </p:stCondLst>
                                        </p:cTn>
                                        <p:tgtEl>
                                          <p:spTgt spid="58"/>
                                        </p:tgtEl>
                                        <p:attrNameLst>
                                          <p:attrName>style.visibility</p:attrName>
                                        </p:attrNameLst>
                                      </p:cBhvr>
                                      <p:to>
                                        <p:strVal val="visible"/>
                                      </p:to>
                                    </p:set>
                                    <p:anim calcmode="lin" valueType="num">
                                      <p:cBhvr>
                                        <p:cTn id="192" dur="500" fill="hold"/>
                                        <p:tgtEl>
                                          <p:spTgt spid="58"/>
                                        </p:tgtEl>
                                        <p:attrNameLst>
                                          <p:attrName>ppt_w</p:attrName>
                                        </p:attrNameLst>
                                      </p:cBhvr>
                                      <p:tavLst>
                                        <p:tav tm="0">
                                          <p:val>
                                            <p:fltVal val="0"/>
                                          </p:val>
                                        </p:tav>
                                        <p:tav tm="100000">
                                          <p:val>
                                            <p:strVal val="#ppt_w"/>
                                          </p:val>
                                        </p:tav>
                                      </p:tavLst>
                                    </p:anim>
                                    <p:anim calcmode="lin" valueType="num">
                                      <p:cBhvr>
                                        <p:cTn id="193" dur="500" fill="hold"/>
                                        <p:tgtEl>
                                          <p:spTgt spid="58"/>
                                        </p:tgtEl>
                                        <p:attrNameLst>
                                          <p:attrName>ppt_h</p:attrName>
                                        </p:attrNameLst>
                                      </p:cBhvr>
                                      <p:tavLst>
                                        <p:tav tm="0">
                                          <p:val>
                                            <p:fltVal val="0"/>
                                          </p:val>
                                        </p:tav>
                                        <p:tav tm="100000">
                                          <p:val>
                                            <p:strVal val="#ppt_h"/>
                                          </p:val>
                                        </p:tav>
                                      </p:tavLst>
                                    </p:anim>
                                    <p:animEffect transition="in" filter="fade">
                                      <p:cBhvr>
                                        <p:cTn id="194" dur="500"/>
                                        <p:tgtEl>
                                          <p:spTgt spid="58"/>
                                        </p:tgtEl>
                                      </p:cBhvr>
                                    </p:animEffect>
                                  </p:childTnLst>
                                </p:cTn>
                              </p:par>
                              <p:par>
                                <p:cTn id="195" presetID="53" presetClass="entr" presetSubtype="16" fill="hold" grpId="0" nodeType="withEffect">
                                  <p:stCondLst>
                                    <p:cond delay="0"/>
                                  </p:stCondLst>
                                  <p:childTnLst>
                                    <p:set>
                                      <p:cBhvr>
                                        <p:cTn id="196" dur="1" fill="hold">
                                          <p:stCondLst>
                                            <p:cond delay="0"/>
                                          </p:stCondLst>
                                        </p:cTn>
                                        <p:tgtEl>
                                          <p:spTgt spid="29"/>
                                        </p:tgtEl>
                                        <p:attrNameLst>
                                          <p:attrName>style.visibility</p:attrName>
                                        </p:attrNameLst>
                                      </p:cBhvr>
                                      <p:to>
                                        <p:strVal val="visible"/>
                                      </p:to>
                                    </p:set>
                                    <p:anim calcmode="lin" valueType="num">
                                      <p:cBhvr>
                                        <p:cTn id="197" dur="500" fill="hold"/>
                                        <p:tgtEl>
                                          <p:spTgt spid="29"/>
                                        </p:tgtEl>
                                        <p:attrNameLst>
                                          <p:attrName>ppt_w</p:attrName>
                                        </p:attrNameLst>
                                      </p:cBhvr>
                                      <p:tavLst>
                                        <p:tav tm="0">
                                          <p:val>
                                            <p:fltVal val="0"/>
                                          </p:val>
                                        </p:tav>
                                        <p:tav tm="100000">
                                          <p:val>
                                            <p:strVal val="#ppt_w"/>
                                          </p:val>
                                        </p:tav>
                                      </p:tavLst>
                                    </p:anim>
                                    <p:anim calcmode="lin" valueType="num">
                                      <p:cBhvr>
                                        <p:cTn id="198" dur="500" fill="hold"/>
                                        <p:tgtEl>
                                          <p:spTgt spid="29"/>
                                        </p:tgtEl>
                                        <p:attrNameLst>
                                          <p:attrName>ppt_h</p:attrName>
                                        </p:attrNameLst>
                                      </p:cBhvr>
                                      <p:tavLst>
                                        <p:tav tm="0">
                                          <p:val>
                                            <p:fltVal val="0"/>
                                          </p:val>
                                        </p:tav>
                                        <p:tav tm="100000">
                                          <p:val>
                                            <p:strVal val="#ppt_h"/>
                                          </p:val>
                                        </p:tav>
                                      </p:tavLst>
                                    </p:anim>
                                    <p:animEffect transition="in" filter="fade">
                                      <p:cBhvr>
                                        <p:cTn id="199" dur="500"/>
                                        <p:tgtEl>
                                          <p:spTgt spid="29"/>
                                        </p:tgtEl>
                                      </p:cBhvr>
                                    </p:animEffect>
                                  </p:childTnLst>
                                </p:cTn>
                              </p:par>
                              <p:par>
                                <p:cTn id="200" presetID="53" presetClass="entr" presetSubtype="16" fill="hold" grpId="0" nodeType="withEffect">
                                  <p:stCondLst>
                                    <p:cond delay="0"/>
                                  </p:stCondLst>
                                  <p:childTnLst>
                                    <p:set>
                                      <p:cBhvr>
                                        <p:cTn id="201" dur="1" fill="hold">
                                          <p:stCondLst>
                                            <p:cond delay="0"/>
                                          </p:stCondLst>
                                        </p:cTn>
                                        <p:tgtEl>
                                          <p:spTgt spid="59"/>
                                        </p:tgtEl>
                                        <p:attrNameLst>
                                          <p:attrName>style.visibility</p:attrName>
                                        </p:attrNameLst>
                                      </p:cBhvr>
                                      <p:to>
                                        <p:strVal val="visible"/>
                                      </p:to>
                                    </p:set>
                                    <p:anim calcmode="lin" valueType="num">
                                      <p:cBhvr>
                                        <p:cTn id="202" dur="500" fill="hold"/>
                                        <p:tgtEl>
                                          <p:spTgt spid="59"/>
                                        </p:tgtEl>
                                        <p:attrNameLst>
                                          <p:attrName>ppt_w</p:attrName>
                                        </p:attrNameLst>
                                      </p:cBhvr>
                                      <p:tavLst>
                                        <p:tav tm="0">
                                          <p:val>
                                            <p:fltVal val="0"/>
                                          </p:val>
                                        </p:tav>
                                        <p:tav tm="100000">
                                          <p:val>
                                            <p:strVal val="#ppt_w"/>
                                          </p:val>
                                        </p:tav>
                                      </p:tavLst>
                                    </p:anim>
                                    <p:anim calcmode="lin" valueType="num">
                                      <p:cBhvr>
                                        <p:cTn id="203" dur="500" fill="hold"/>
                                        <p:tgtEl>
                                          <p:spTgt spid="59"/>
                                        </p:tgtEl>
                                        <p:attrNameLst>
                                          <p:attrName>ppt_h</p:attrName>
                                        </p:attrNameLst>
                                      </p:cBhvr>
                                      <p:tavLst>
                                        <p:tav tm="0">
                                          <p:val>
                                            <p:fltVal val="0"/>
                                          </p:val>
                                        </p:tav>
                                        <p:tav tm="100000">
                                          <p:val>
                                            <p:strVal val="#ppt_h"/>
                                          </p:val>
                                        </p:tav>
                                      </p:tavLst>
                                    </p:anim>
                                    <p:animEffect transition="in" filter="fade">
                                      <p:cBhvr>
                                        <p:cTn id="204" dur="500"/>
                                        <p:tgtEl>
                                          <p:spTgt spid="59"/>
                                        </p:tgtEl>
                                      </p:cBhvr>
                                    </p:animEffect>
                                  </p:childTnLst>
                                </p:cTn>
                              </p:par>
                              <p:par>
                                <p:cTn id="205" presetID="53" presetClass="entr" presetSubtype="16" fill="hold" grpId="0" nodeType="withEffect">
                                  <p:stCondLst>
                                    <p:cond delay="0"/>
                                  </p:stCondLst>
                                  <p:childTnLst>
                                    <p:set>
                                      <p:cBhvr>
                                        <p:cTn id="206" dur="1" fill="hold">
                                          <p:stCondLst>
                                            <p:cond delay="0"/>
                                          </p:stCondLst>
                                        </p:cTn>
                                        <p:tgtEl>
                                          <p:spTgt spid="61"/>
                                        </p:tgtEl>
                                        <p:attrNameLst>
                                          <p:attrName>style.visibility</p:attrName>
                                        </p:attrNameLst>
                                      </p:cBhvr>
                                      <p:to>
                                        <p:strVal val="visible"/>
                                      </p:to>
                                    </p:set>
                                    <p:anim calcmode="lin" valueType="num">
                                      <p:cBhvr>
                                        <p:cTn id="207" dur="500" fill="hold"/>
                                        <p:tgtEl>
                                          <p:spTgt spid="61"/>
                                        </p:tgtEl>
                                        <p:attrNameLst>
                                          <p:attrName>ppt_w</p:attrName>
                                        </p:attrNameLst>
                                      </p:cBhvr>
                                      <p:tavLst>
                                        <p:tav tm="0">
                                          <p:val>
                                            <p:fltVal val="0"/>
                                          </p:val>
                                        </p:tav>
                                        <p:tav tm="100000">
                                          <p:val>
                                            <p:strVal val="#ppt_w"/>
                                          </p:val>
                                        </p:tav>
                                      </p:tavLst>
                                    </p:anim>
                                    <p:anim calcmode="lin" valueType="num">
                                      <p:cBhvr>
                                        <p:cTn id="208" dur="500" fill="hold"/>
                                        <p:tgtEl>
                                          <p:spTgt spid="61"/>
                                        </p:tgtEl>
                                        <p:attrNameLst>
                                          <p:attrName>ppt_h</p:attrName>
                                        </p:attrNameLst>
                                      </p:cBhvr>
                                      <p:tavLst>
                                        <p:tav tm="0">
                                          <p:val>
                                            <p:fltVal val="0"/>
                                          </p:val>
                                        </p:tav>
                                        <p:tav tm="100000">
                                          <p:val>
                                            <p:strVal val="#ppt_h"/>
                                          </p:val>
                                        </p:tav>
                                      </p:tavLst>
                                    </p:anim>
                                    <p:animEffect transition="in" filter="fade">
                                      <p:cBhvr>
                                        <p:cTn id="209" dur="500"/>
                                        <p:tgtEl>
                                          <p:spTgt spid="61"/>
                                        </p:tgtEl>
                                      </p:cBhvr>
                                    </p:animEffect>
                                  </p:childTnLst>
                                </p:cTn>
                              </p:par>
                              <p:par>
                                <p:cTn id="210" presetID="53" presetClass="entr" presetSubtype="16" fill="hold" grpId="0" nodeType="withEffect">
                                  <p:stCondLst>
                                    <p:cond delay="0"/>
                                  </p:stCondLst>
                                  <p:childTnLst>
                                    <p:set>
                                      <p:cBhvr>
                                        <p:cTn id="211" dur="1" fill="hold">
                                          <p:stCondLst>
                                            <p:cond delay="0"/>
                                          </p:stCondLst>
                                        </p:cTn>
                                        <p:tgtEl>
                                          <p:spTgt spid="64"/>
                                        </p:tgtEl>
                                        <p:attrNameLst>
                                          <p:attrName>style.visibility</p:attrName>
                                        </p:attrNameLst>
                                      </p:cBhvr>
                                      <p:to>
                                        <p:strVal val="visible"/>
                                      </p:to>
                                    </p:set>
                                    <p:anim calcmode="lin" valueType="num">
                                      <p:cBhvr>
                                        <p:cTn id="212" dur="500" fill="hold"/>
                                        <p:tgtEl>
                                          <p:spTgt spid="64"/>
                                        </p:tgtEl>
                                        <p:attrNameLst>
                                          <p:attrName>ppt_w</p:attrName>
                                        </p:attrNameLst>
                                      </p:cBhvr>
                                      <p:tavLst>
                                        <p:tav tm="0">
                                          <p:val>
                                            <p:fltVal val="0"/>
                                          </p:val>
                                        </p:tav>
                                        <p:tav tm="100000">
                                          <p:val>
                                            <p:strVal val="#ppt_w"/>
                                          </p:val>
                                        </p:tav>
                                      </p:tavLst>
                                    </p:anim>
                                    <p:anim calcmode="lin" valueType="num">
                                      <p:cBhvr>
                                        <p:cTn id="213" dur="500" fill="hold"/>
                                        <p:tgtEl>
                                          <p:spTgt spid="64"/>
                                        </p:tgtEl>
                                        <p:attrNameLst>
                                          <p:attrName>ppt_h</p:attrName>
                                        </p:attrNameLst>
                                      </p:cBhvr>
                                      <p:tavLst>
                                        <p:tav tm="0">
                                          <p:val>
                                            <p:fltVal val="0"/>
                                          </p:val>
                                        </p:tav>
                                        <p:tav tm="100000">
                                          <p:val>
                                            <p:strVal val="#ppt_h"/>
                                          </p:val>
                                        </p:tav>
                                      </p:tavLst>
                                    </p:anim>
                                    <p:animEffect transition="in" filter="fade">
                                      <p:cBhvr>
                                        <p:cTn id="214" dur="500"/>
                                        <p:tgtEl>
                                          <p:spTgt spid="64"/>
                                        </p:tgtEl>
                                      </p:cBhvr>
                                    </p:animEffect>
                                  </p:childTnLst>
                                </p:cTn>
                              </p:par>
                              <p:par>
                                <p:cTn id="215" presetID="53" presetClass="entr" presetSubtype="16"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p:cTn id="217" dur="500" fill="hold"/>
                                        <p:tgtEl>
                                          <p:spTgt spid="65"/>
                                        </p:tgtEl>
                                        <p:attrNameLst>
                                          <p:attrName>ppt_w</p:attrName>
                                        </p:attrNameLst>
                                      </p:cBhvr>
                                      <p:tavLst>
                                        <p:tav tm="0">
                                          <p:val>
                                            <p:fltVal val="0"/>
                                          </p:val>
                                        </p:tav>
                                        <p:tav tm="100000">
                                          <p:val>
                                            <p:strVal val="#ppt_w"/>
                                          </p:val>
                                        </p:tav>
                                      </p:tavLst>
                                    </p:anim>
                                    <p:anim calcmode="lin" valueType="num">
                                      <p:cBhvr>
                                        <p:cTn id="218" dur="500" fill="hold"/>
                                        <p:tgtEl>
                                          <p:spTgt spid="65"/>
                                        </p:tgtEl>
                                        <p:attrNameLst>
                                          <p:attrName>ppt_h</p:attrName>
                                        </p:attrNameLst>
                                      </p:cBhvr>
                                      <p:tavLst>
                                        <p:tav tm="0">
                                          <p:val>
                                            <p:fltVal val="0"/>
                                          </p:val>
                                        </p:tav>
                                        <p:tav tm="100000">
                                          <p:val>
                                            <p:strVal val="#ppt_h"/>
                                          </p:val>
                                        </p:tav>
                                      </p:tavLst>
                                    </p:anim>
                                    <p:animEffect transition="in" filter="fade">
                                      <p:cBhvr>
                                        <p:cTn id="21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p:bldP spid="22" grpId="0"/>
      <p:bldP spid="23" grpId="0"/>
      <p:bldP spid="24" grpId="0"/>
      <p:bldP spid="27" grpId="0"/>
      <p:bldP spid="28" grpId="0"/>
      <p:bldP spid="29" grpId="0"/>
      <p:bldP spid="31" grpId="0" animBg="1"/>
      <p:bldP spid="32" grpId="0"/>
      <p:bldP spid="34" grpId="0" animBg="1"/>
      <p:bldP spid="35" grpId="0" animBg="1"/>
      <p:bldP spid="36" grpId="0"/>
      <p:bldP spid="38" grpId="0" animBg="1"/>
      <p:bldP spid="39" grpId="0" animBg="1"/>
      <p:bldP spid="40" grpId="0"/>
      <p:bldP spid="45" grpId="0" animBg="1"/>
      <p:bldP spid="46" grpId="0" animBg="1"/>
      <p:bldP spid="52" grpId="0" animBg="1"/>
      <p:bldP spid="53" grpId="0" animBg="1"/>
      <p:bldP spid="54" grpId="0"/>
      <p:bldP spid="56" grpId="0" animBg="1"/>
      <p:bldP spid="57" grpId="0" animBg="1"/>
      <p:bldP spid="58" grpId="0" animBg="1"/>
      <p:bldP spid="59" grpId="0"/>
      <p:bldP spid="61" grpId="0"/>
      <p:bldP spid="64" grpId="0"/>
      <p:bldP spid="6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3" y="443710"/>
            <a:ext cx="10077287" cy="441193"/>
          </a:xfrm>
        </p:spPr>
        <p:txBody>
          <a:bodyPr>
            <a:normAutofit fontScale="90000"/>
          </a:bodyPr>
          <a:lstStyle/>
          <a:p>
            <a:r>
              <a:rPr lang="en-US" dirty="0"/>
              <a:t>Data Cleaning and Preparation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138756" y="1361435"/>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15</a:t>
            </a:r>
          </a:p>
        </p:txBody>
      </p:sp>
      <p:sp>
        <p:nvSpPr>
          <p:cNvPr id="17" name="TextBox 16">
            <a:extLst>
              <a:ext uri="{FF2B5EF4-FFF2-40B4-BE49-F238E27FC236}">
                <a16:creationId xmlns:a16="http://schemas.microsoft.com/office/drawing/2014/main" id="{BF408E47-DB80-5B33-6B67-71840278460B}"/>
              </a:ext>
            </a:extLst>
          </p:cNvPr>
          <p:cNvSpPr txBox="1"/>
          <p:nvPr/>
        </p:nvSpPr>
        <p:spPr>
          <a:xfrm>
            <a:off x="1033042" y="1208692"/>
            <a:ext cx="10283897" cy="5262979"/>
          </a:xfrm>
          <a:prstGeom prst="rect">
            <a:avLst/>
          </a:prstGeom>
          <a:noFill/>
        </p:spPr>
        <p:txBody>
          <a:bodyPr wrap="square" rtlCol="0">
            <a:spAutoFit/>
          </a:bodyPr>
          <a:lstStyle/>
          <a:p>
            <a:r>
              <a:rPr lang="en-US" sz="2400" b="1" dirty="0"/>
              <a:t>Common Data Cleaning and Preparation Steps Used:</a:t>
            </a:r>
          </a:p>
          <a:p>
            <a:r>
              <a:rPr lang="en-US" sz="2400" b="1" dirty="0"/>
              <a:t> </a:t>
            </a:r>
            <a:r>
              <a:rPr lang="en-US" sz="1800" b="1" dirty="0"/>
              <a:t>1. Handling missing values/data </a:t>
            </a:r>
          </a:p>
          <a:p>
            <a:pPr lvl="2"/>
            <a:r>
              <a:rPr lang="en-US" sz="1800" b="1" dirty="0"/>
              <a:t> 	- </a:t>
            </a:r>
            <a:r>
              <a:rPr lang="en-US" sz="1800" dirty="0"/>
              <a:t>Done to ensure data completeness </a:t>
            </a:r>
          </a:p>
          <a:p>
            <a:pPr lvl="2"/>
            <a:r>
              <a:rPr lang="en-US" sz="1800" b="1" dirty="0"/>
              <a:t>	- </a:t>
            </a:r>
            <a:r>
              <a:rPr lang="en-US" sz="1800" dirty="0"/>
              <a:t>Common techniques used; filling, dropping or imputing missing values. </a:t>
            </a:r>
          </a:p>
          <a:p>
            <a:pPr lvl="2"/>
            <a:endParaRPr lang="en-US" sz="1800" dirty="0"/>
          </a:p>
          <a:p>
            <a:pPr lvl="2"/>
            <a:endParaRPr lang="en-US" sz="1800" dirty="0"/>
          </a:p>
          <a:p>
            <a:pPr lvl="2"/>
            <a:endParaRPr lang="en-US" sz="1800" dirty="0"/>
          </a:p>
          <a:p>
            <a:pPr lvl="2"/>
            <a:endParaRPr lang="en-US" sz="1800" dirty="0"/>
          </a:p>
          <a:p>
            <a:pPr lvl="2"/>
            <a:endParaRPr lang="en-US" sz="1800" dirty="0"/>
          </a:p>
          <a:p>
            <a:pPr lvl="2"/>
            <a:r>
              <a:rPr lang="en-US" sz="1800" b="1" dirty="0"/>
              <a:t>2. Removing Duplicate Values</a:t>
            </a:r>
          </a:p>
          <a:p>
            <a:pPr lvl="2"/>
            <a:endParaRPr lang="en-US" sz="1800" b="1" dirty="0"/>
          </a:p>
          <a:p>
            <a:pPr lvl="2"/>
            <a:endParaRPr lang="en-US" sz="1800" b="1" dirty="0"/>
          </a:p>
          <a:p>
            <a:pPr lvl="2"/>
            <a:endParaRPr lang="en-US" sz="1800" b="1" dirty="0"/>
          </a:p>
          <a:p>
            <a:pPr lvl="2"/>
            <a:endParaRPr lang="en-US" sz="1800" b="1" dirty="0"/>
          </a:p>
          <a:p>
            <a:pPr lvl="2"/>
            <a:r>
              <a:rPr lang="en-US" sz="1800" b="1" dirty="0"/>
              <a:t>3. Correcting Data Types </a:t>
            </a:r>
          </a:p>
          <a:p>
            <a:pPr lvl="2"/>
            <a:endParaRPr lang="en-US" sz="2000" b="1" dirty="0"/>
          </a:p>
          <a:p>
            <a:endParaRPr lang="en-US" sz="2000" b="1" dirty="0"/>
          </a:p>
          <a:p>
            <a:r>
              <a:rPr lang="en-US" dirty="0"/>
              <a:t> </a:t>
            </a:r>
            <a:endParaRPr lang="en-KE" dirty="0"/>
          </a:p>
        </p:txBody>
      </p:sp>
      <p:pic>
        <p:nvPicPr>
          <p:cNvPr id="21" name="Picture 20">
            <a:extLst>
              <a:ext uri="{FF2B5EF4-FFF2-40B4-BE49-F238E27FC236}">
                <a16:creationId xmlns:a16="http://schemas.microsoft.com/office/drawing/2014/main" id="{E38C5DA5-47B7-719B-082B-38AF997542F8}"/>
              </a:ext>
            </a:extLst>
          </p:cNvPr>
          <p:cNvPicPr>
            <a:picLocks noChangeAspect="1"/>
          </p:cNvPicPr>
          <p:nvPr/>
        </p:nvPicPr>
        <p:blipFill>
          <a:blip r:embed="rId3"/>
          <a:stretch>
            <a:fillRect/>
          </a:stretch>
        </p:blipFill>
        <p:spPr>
          <a:xfrm>
            <a:off x="964012" y="2516709"/>
            <a:ext cx="7371078" cy="1286298"/>
          </a:xfrm>
          <a:prstGeom prst="rect">
            <a:avLst/>
          </a:prstGeom>
        </p:spPr>
      </p:pic>
      <p:pic>
        <p:nvPicPr>
          <p:cNvPr id="23" name="Picture 22">
            <a:extLst>
              <a:ext uri="{FF2B5EF4-FFF2-40B4-BE49-F238E27FC236}">
                <a16:creationId xmlns:a16="http://schemas.microsoft.com/office/drawing/2014/main" id="{E1BEEE9E-B2B6-E040-7094-72A7AB453A9F}"/>
              </a:ext>
            </a:extLst>
          </p:cNvPr>
          <p:cNvPicPr>
            <a:picLocks noChangeAspect="1"/>
          </p:cNvPicPr>
          <p:nvPr/>
        </p:nvPicPr>
        <p:blipFill>
          <a:blip r:embed="rId4"/>
          <a:stretch>
            <a:fillRect/>
          </a:stretch>
        </p:blipFill>
        <p:spPr>
          <a:xfrm>
            <a:off x="726252" y="4279539"/>
            <a:ext cx="7336200" cy="902101"/>
          </a:xfrm>
          <a:prstGeom prst="rect">
            <a:avLst/>
          </a:prstGeom>
        </p:spPr>
      </p:pic>
      <p:pic>
        <p:nvPicPr>
          <p:cNvPr id="25" name="Picture 24">
            <a:extLst>
              <a:ext uri="{FF2B5EF4-FFF2-40B4-BE49-F238E27FC236}">
                <a16:creationId xmlns:a16="http://schemas.microsoft.com/office/drawing/2014/main" id="{47CE82F3-66B5-727B-8EB7-74AB3ABF2C64}"/>
              </a:ext>
            </a:extLst>
          </p:cNvPr>
          <p:cNvPicPr>
            <a:picLocks noChangeAspect="1"/>
          </p:cNvPicPr>
          <p:nvPr/>
        </p:nvPicPr>
        <p:blipFill>
          <a:blip r:embed="rId5"/>
          <a:stretch>
            <a:fillRect/>
          </a:stretch>
        </p:blipFill>
        <p:spPr>
          <a:xfrm>
            <a:off x="867970" y="5812163"/>
            <a:ext cx="7895408" cy="420545"/>
          </a:xfrm>
          <a:prstGeom prst="rect">
            <a:avLst/>
          </a:prstGeom>
        </p:spPr>
      </p:pic>
    </p:spTree>
    <p:extLst>
      <p:ext uri="{BB962C8B-B14F-4D97-AF65-F5344CB8AC3E}">
        <p14:creationId xmlns:p14="http://schemas.microsoft.com/office/powerpoint/2010/main" val="4274799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453906"/>
            <a:ext cx="10205106" cy="514411"/>
          </a:xfrm>
        </p:spPr>
        <p:txBody>
          <a:bodyPr>
            <a:normAutofit fontScale="90000"/>
          </a:bodyPr>
          <a:lstStyle/>
          <a:p>
            <a:br>
              <a:rPr lang="en-US" sz="2800" dirty="0"/>
            </a:br>
            <a:r>
              <a:rPr lang="en-US" sz="2800" dirty="0"/>
              <a:t>Introduction to Data Visualization using Matplotlib/Seaborn</a:t>
            </a:r>
            <a:br>
              <a:rPr lang="en-US" sz="2800" dirty="0"/>
            </a:b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640616" y="6219428"/>
            <a:ext cx="441146" cy="369332"/>
          </a:xfrm>
          <a:prstGeom prst="rect">
            <a:avLst/>
          </a:prstGeom>
          <a:noFill/>
        </p:spPr>
        <p:txBody>
          <a:bodyPr wrap="none" rtlCol="0">
            <a:spAutoFit/>
          </a:bodyPr>
          <a:lstStyle/>
          <a:p>
            <a:r>
              <a:rPr lang="en-US" sz="1800" dirty="0">
                <a:solidFill>
                  <a:schemeClr val="bg1"/>
                </a:solidFill>
              </a:rPr>
              <a:t>16</a:t>
            </a:r>
          </a:p>
        </p:txBody>
      </p:sp>
      <p:sp>
        <p:nvSpPr>
          <p:cNvPr id="5" name="TextBox 4">
            <a:extLst>
              <a:ext uri="{FF2B5EF4-FFF2-40B4-BE49-F238E27FC236}">
                <a16:creationId xmlns:a16="http://schemas.microsoft.com/office/drawing/2014/main" id="{056F73CC-BE64-004A-C9F6-ECF7A1959839}"/>
              </a:ext>
            </a:extLst>
          </p:cNvPr>
          <p:cNvSpPr txBox="1"/>
          <p:nvPr/>
        </p:nvSpPr>
        <p:spPr>
          <a:xfrm>
            <a:off x="551384" y="1361435"/>
            <a:ext cx="4423739" cy="5078313"/>
          </a:xfrm>
          <a:prstGeom prst="rect">
            <a:avLst/>
          </a:prstGeom>
          <a:noFill/>
        </p:spPr>
        <p:txBody>
          <a:bodyPr wrap="square" rtlCol="0">
            <a:spAutoFit/>
          </a:bodyPr>
          <a:lstStyle/>
          <a:p>
            <a:pPr marL="285750" indent="-285750">
              <a:buFont typeface="Arial" panose="020B0604020202020204" pitchFamily="34" charset="0"/>
              <a:buChar char="•"/>
            </a:pPr>
            <a:r>
              <a:rPr lang="en-US" sz="1800" b="1" dirty="0"/>
              <a:t>Data Visualization </a:t>
            </a:r>
            <a:r>
              <a:rPr lang="en-US" sz="1800" dirty="0"/>
              <a:t>is the graphical representation of data that makes complex data more accessible, understandable and usable. They are meant to </a:t>
            </a:r>
            <a:r>
              <a:rPr lang="en-US" sz="1800" b="1" dirty="0"/>
              <a:t>reveal patterns, trends and insights. </a:t>
            </a:r>
          </a:p>
          <a:p>
            <a:endParaRPr lang="en-US" sz="1800" b="1" dirty="0"/>
          </a:p>
          <a:p>
            <a:pPr marL="285750" indent="-285750">
              <a:buFont typeface="Arial" panose="020B0604020202020204" pitchFamily="34" charset="0"/>
              <a:buChar char="•"/>
            </a:pPr>
            <a:r>
              <a:rPr lang="en-US" sz="1800" b="1" dirty="0"/>
              <a:t>Matplotlib is</a:t>
            </a:r>
            <a:r>
              <a:rPr lang="en-US" sz="1800" dirty="0"/>
              <a:t> the original base-level plotting packages in Python. Best applied for basic plotting like line plots, bar charts, histograms, scatter plots etc. </a:t>
            </a:r>
          </a:p>
          <a:p>
            <a:endParaRPr lang="en-US" sz="1800" dirty="0"/>
          </a:p>
          <a:p>
            <a:pPr marL="285750" indent="-285750">
              <a:buFont typeface="Arial" panose="020B0604020202020204" pitchFamily="34" charset="0"/>
              <a:buChar char="•"/>
            </a:pPr>
            <a:r>
              <a:rPr lang="en-US" sz="1800" b="1" dirty="0"/>
              <a:t>Seaborn </a:t>
            </a:r>
            <a:r>
              <a:rPr lang="en-US" sz="1800" dirty="0"/>
              <a:t>is used for plotting more complex plots like time series, when combining multiple subplots, bar plots, box plots, count plots and violin plots. </a:t>
            </a:r>
          </a:p>
          <a:p>
            <a:endParaRPr lang="en-US" sz="1800" b="1" dirty="0"/>
          </a:p>
        </p:txBody>
      </p:sp>
      <p:graphicFrame>
        <p:nvGraphicFramePr>
          <p:cNvPr id="6" name="Grafico 3">
            <a:extLst>
              <a:ext uri="{FF2B5EF4-FFF2-40B4-BE49-F238E27FC236}">
                <a16:creationId xmlns:a16="http://schemas.microsoft.com/office/drawing/2014/main" id="{25E8853D-6204-FC2F-282C-13863920B5A0}"/>
              </a:ext>
            </a:extLst>
          </p:cNvPr>
          <p:cNvGraphicFramePr>
            <a:graphicFrameLocks/>
          </p:cNvGraphicFramePr>
          <p:nvPr>
            <p:extLst>
              <p:ext uri="{D42A27DB-BD31-4B8C-83A1-F6EECF244321}">
                <p14:modId xmlns:p14="http://schemas.microsoft.com/office/powerpoint/2010/main" val="2745351808"/>
              </p:ext>
            </p:extLst>
          </p:nvPr>
        </p:nvGraphicFramePr>
        <p:xfrm>
          <a:off x="5809243" y="1443067"/>
          <a:ext cx="5614736" cy="366660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5608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453906"/>
            <a:ext cx="10205106" cy="514411"/>
          </a:xfrm>
        </p:spPr>
        <p:txBody>
          <a:bodyPr>
            <a:normAutofit fontScale="90000"/>
          </a:bodyPr>
          <a:lstStyle/>
          <a:p>
            <a:br>
              <a:rPr lang="en-US" sz="2800" dirty="0"/>
            </a:br>
            <a:r>
              <a:rPr lang="en-US" sz="2800" dirty="0"/>
              <a:t>Introduction to Data Visualization using Matplotlib/Seaborn</a:t>
            </a:r>
            <a:br>
              <a:rPr lang="en-US" sz="2800" dirty="0"/>
            </a:b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584038" y="6219428"/>
            <a:ext cx="441146" cy="369332"/>
          </a:xfrm>
          <a:prstGeom prst="rect">
            <a:avLst/>
          </a:prstGeom>
          <a:noFill/>
        </p:spPr>
        <p:txBody>
          <a:bodyPr wrap="none" rtlCol="0">
            <a:spAutoFit/>
          </a:bodyPr>
          <a:lstStyle/>
          <a:p>
            <a:r>
              <a:rPr lang="en-US" sz="1800" dirty="0">
                <a:solidFill>
                  <a:schemeClr val="bg1"/>
                </a:solidFill>
              </a:rPr>
              <a:t>17</a:t>
            </a:r>
          </a:p>
        </p:txBody>
      </p:sp>
      <p:sp>
        <p:nvSpPr>
          <p:cNvPr id="5" name="TextBox 4">
            <a:extLst>
              <a:ext uri="{FF2B5EF4-FFF2-40B4-BE49-F238E27FC236}">
                <a16:creationId xmlns:a16="http://schemas.microsoft.com/office/drawing/2014/main" id="{056F73CC-BE64-004A-C9F6-ECF7A1959839}"/>
              </a:ext>
            </a:extLst>
          </p:cNvPr>
          <p:cNvSpPr txBox="1"/>
          <p:nvPr/>
        </p:nvSpPr>
        <p:spPr>
          <a:xfrm>
            <a:off x="255365" y="1289535"/>
            <a:ext cx="3451396" cy="892552"/>
          </a:xfrm>
          <a:prstGeom prst="rect">
            <a:avLst/>
          </a:prstGeom>
          <a:noFill/>
        </p:spPr>
        <p:txBody>
          <a:bodyPr wrap="square" rtlCol="0">
            <a:spAutoFit/>
          </a:bodyPr>
          <a:lstStyle/>
          <a:p>
            <a:endParaRPr lang="en-US" sz="1800" dirty="0">
              <a:latin typeface="BookAntiqua"/>
            </a:endParaRPr>
          </a:p>
          <a:p>
            <a:endParaRPr lang="en-US" sz="2000" b="1" dirty="0"/>
          </a:p>
          <a:p>
            <a:r>
              <a:rPr lang="en-US" dirty="0"/>
              <a:t> </a:t>
            </a:r>
            <a:endParaRPr lang="en-KE" dirty="0"/>
          </a:p>
        </p:txBody>
      </p:sp>
      <p:pic>
        <p:nvPicPr>
          <p:cNvPr id="9" name="Picture 8">
            <a:extLst>
              <a:ext uri="{FF2B5EF4-FFF2-40B4-BE49-F238E27FC236}">
                <a16:creationId xmlns:a16="http://schemas.microsoft.com/office/drawing/2014/main" id="{F1FEA612-240F-C9B7-289E-86AE4716F40F}"/>
              </a:ext>
            </a:extLst>
          </p:cNvPr>
          <p:cNvPicPr>
            <a:picLocks noChangeAspect="1"/>
          </p:cNvPicPr>
          <p:nvPr/>
        </p:nvPicPr>
        <p:blipFill>
          <a:blip r:embed="rId3"/>
          <a:stretch>
            <a:fillRect/>
          </a:stretch>
        </p:blipFill>
        <p:spPr>
          <a:xfrm>
            <a:off x="7649695" y="1186679"/>
            <a:ext cx="4247249" cy="2990275"/>
          </a:xfrm>
          <a:prstGeom prst="rect">
            <a:avLst/>
          </a:prstGeom>
        </p:spPr>
      </p:pic>
      <p:sp>
        <p:nvSpPr>
          <p:cNvPr id="12" name="TextBox 11">
            <a:extLst>
              <a:ext uri="{FF2B5EF4-FFF2-40B4-BE49-F238E27FC236}">
                <a16:creationId xmlns:a16="http://schemas.microsoft.com/office/drawing/2014/main" id="{A129EAD4-98F7-FE55-F1E9-87D6A3378B4E}"/>
              </a:ext>
            </a:extLst>
          </p:cNvPr>
          <p:cNvSpPr txBox="1"/>
          <p:nvPr/>
        </p:nvSpPr>
        <p:spPr>
          <a:xfrm>
            <a:off x="852102" y="5319117"/>
            <a:ext cx="4596444" cy="307777"/>
          </a:xfrm>
          <a:prstGeom prst="rect">
            <a:avLst/>
          </a:prstGeom>
          <a:noFill/>
        </p:spPr>
        <p:txBody>
          <a:bodyPr wrap="square" rtlCol="0">
            <a:spAutoFit/>
          </a:bodyPr>
          <a:lstStyle/>
          <a:p>
            <a:r>
              <a:rPr lang="en-US" dirty="0"/>
              <a:t> </a:t>
            </a:r>
            <a:endParaRPr lang="en-KE" dirty="0"/>
          </a:p>
        </p:txBody>
      </p:sp>
      <p:sp>
        <p:nvSpPr>
          <p:cNvPr id="13" name="TextBox 12">
            <a:extLst>
              <a:ext uri="{FF2B5EF4-FFF2-40B4-BE49-F238E27FC236}">
                <a16:creationId xmlns:a16="http://schemas.microsoft.com/office/drawing/2014/main" id="{63E8F0FC-C316-34F3-1B63-7A0378CC0504}"/>
              </a:ext>
            </a:extLst>
          </p:cNvPr>
          <p:cNvSpPr txBox="1"/>
          <p:nvPr/>
        </p:nvSpPr>
        <p:spPr>
          <a:xfrm>
            <a:off x="334747" y="1815563"/>
            <a:ext cx="3257967" cy="4124206"/>
          </a:xfrm>
          <a:prstGeom prst="rect">
            <a:avLst/>
          </a:prstGeom>
          <a:noFill/>
        </p:spPr>
        <p:txBody>
          <a:bodyPr wrap="square" rtlCol="0">
            <a:spAutoFit/>
          </a:bodyPr>
          <a:lstStyle/>
          <a:p>
            <a:pPr marL="285750" indent="-285750">
              <a:buFont typeface="Arial" panose="020B0604020202020204" pitchFamily="34" charset="0"/>
              <a:buChar char="•"/>
            </a:pPr>
            <a:r>
              <a:rPr lang="en-US" sz="1800" b="1" i="0" dirty="0">
                <a:solidFill>
                  <a:srgbClr val="000000"/>
                </a:solidFill>
                <a:effectLst/>
                <a:latin typeface="BookAntiqua-Bold"/>
              </a:rPr>
              <a:t>Bar plots </a:t>
            </a:r>
            <a:r>
              <a:rPr lang="en-US" sz="1800" b="0" i="0" dirty="0">
                <a:solidFill>
                  <a:srgbClr val="000000"/>
                </a:solidFill>
                <a:effectLst/>
                <a:latin typeface="BookAntiqua"/>
              </a:rPr>
              <a:t>– for categorical plots</a:t>
            </a:r>
          </a:p>
          <a:p>
            <a:pPr marL="285750" indent="-285750">
              <a:buFont typeface="Arial" panose="020B0604020202020204" pitchFamily="34" charset="0"/>
              <a:buChar char="•"/>
            </a:pPr>
            <a:r>
              <a:rPr lang="en-US" sz="1800" b="1" i="0" dirty="0">
                <a:solidFill>
                  <a:srgbClr val="000000"/>
                </a:solidFill>
                <a:effectLst/>
                <a:latin typeface="BookAntiqua-Bold"/>
              </a:rPr>
              <a:t>Histograms </a:t>
            </a:r>
            <a:r>
              <a:rPr lang="en-US" sz="1800" b="0" i="0" dirty="0">
                <a:solidFill>
                  <a:srgbClr val="000000"/>
                </a:solidFill>
                <a:effectLst/>
                <a:latin typeface="BookAntiqua"/>
              </a:rPr>
              <a:t>– for the distribution of continuous values</a:t>
            </a:r>
          </a:p>
          <a:p>
            <a:pPr marL="285750" indent="-285750">
              <a:buFont typeface="Arial" panose="020B0604020202020204" pitchFamily="34" charset="0"/>
              <a:buChar char="•"/>
            </a:pPr>
            <a:r>
              <a:rPr lang="en-US" sz="1800" b="1" i="0" dirty="0">
                <a:solidFill>
                  <a:srgbClr val="000000"/>
                </a:solidFill>
                <a:effectLst/>
                <a:latin typeface="BookAntiqua-Bold"/>
              </a:rPr>
              <a:t>Line charts/plots </a:t>
            </a:r>
            <a:r>
              <a:rPr lang="en-US" sz="1800" b="0" i="0" dirty="0">
                <a:solidFill>
                  <a:srgbClr val="000000"/>
                </a:solidFill>
                <a:effectLst/>
                <a:latin typeface="BookAntiqua"/>
              </a:rPr>
              <a:t>– for time series</a:t>
            </a:r>
          </a:p>
          <a:p>
            <a:pPr marL="285750" indent="-285750">
              <a:buFont typeface="Arial" panose="020B0604020202020204" pitchFamily="34" charset="0"/>
              <a:buChar char="•"/>
            </a:pPr>
            <a:r>
              <a:rPr lang="en-US" sz="1800" b="1" i="0" dirty="0">
                <a:solidFill>
                  <a:srgbClr val="000000"/>
                </a:solidFill>
                <a:effectLst/>
                <a:latin typeface="BookAntiqua-Bold"/>
              </a:rPr>
              <a:t>Scatter plots </a:t>
            </a:r>
            <a:r>
              <a:rPr lang="en-US" sz="1800" b="0" i="0" dirty="0">
                <a:solidFill>
                  <a:srgbClr val="000000"/>
                </a:solidFill>
                <a:effectLst/>
                <a:latin typeface="BookAntiqua"/>
              </a:rPr>
              <a:t>– for relationships between two continuous variables</a:t>
            </a:r>
          </a:p>
          <a:p>
            <a:pPr marL="285750" indent="-285750">
              <a:buFont typeface="Arial" panose="020B0604020202020204" pitchFamily="34" charset="0"/>
              <a:buChar char="•"/>
            </a:pPr>
            <a:r>
              <a:rPr lang="en-US" sz="1800" b="1" i="0" dirty="0">
                <a:solidFill>
                  <a:srgbClr val="000000"/>
                </a:solidFill>
                <a:effectLst/>
                <a:latin typeface="BookAntiqua-Bold"/>
              </a:rPr>
              <a:t>Heatmaps </a:t>
            </a:r>
            <a:r>
              <a:rPr lang="en-US" sz="1800" b="0" i="0" dirty="0">
                <a:solidFill>
                  <a:srgbClr val="000000"/>
                </a:solidFill>
                <a:effectLst/>
                <a:latin typeface="BookAntiqua"/>
              </a:rPr>
              <a:t>– for relationships between two continuous variables and correlations</a:t>
            </a:r>
            <a:r>
              <a:rPr lang="en-US" dirty="0"/>
              <a:t> </a:t>
            </a:r>
          </a:p>
          <a:p>
            <a:br>
              <a:rPr lang="en-US" dirty="0"/>
            </a:br>
            <a:endParaRPr lang="en-KE" dirty="0"/>
          </a:p>
        </p:txBody>
      </p:sp>
      <p:pic>
        <p:nvPicPr>
          <p:cNvPr id="15" name="Picture 14">
            <a:extLst>
              <a:ext uri="{FF2B5EF4-FFF2-40B4-BE49-F238E27FC236}">
                <a16:creationId xmlns:a16="http://schemas.microsoft.com/office/drawing/2014/main" id="{ECE1FBEA-2BC9-F32C-E104-D4F1D510DA58}"/>
              </a:ext>
            </a:extLst>
          </p:cNvPr>
          <p:cNvPicPr>
            <a:picLocks noChangeAspect="1"/>
          </p:cNvPicPr>
          <p:nvPr/>
        </p:nvPicPr>
        <p:blipFill>
          <a:blip r:embed="rId4"/>
          <a:stretch>
            <a:fillRect/>
          </a:stretch>
        </p:blipFill>
        <p:spPr>
          <a:xfrm>
            <a:off x="3919972" y="3514672"/>
            <a:ext cx="4352056" cy="2891045"/>
          </a:xfrm>
          <a:prstGeom prst="rect">
            <a:avLst/>
          </a:prstGeom>
        </p:spPr>
      </p:pic>
    </p:spTree>
    <p:extLst>
      <p:ext uri="{BB962C8B-B14F-4D97-AF65-F5344CB8AC3E}">
        <p14:creationId xmlns:p14="http://schemas.microsoft.com/office/powerpoint/2010/main" val="1401268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993447" y="453906"/>
            <a:ext cx="10205106" cy="514411"/>
          </a:xfrm>
        </p:spPr>
        <p:txBody>
          <a:bodyPr>
            <a:normAutofit fontScale="90000"/>
          </a:bodyPr>
          <a:lstStyle/>
          <a:p>
            <a:br>
              <a:rPr lang="en-US" sz="2800" dirty="0"/>
            </a:br>
            <a:r>
              <a:rPr lang="en-US" sz="2800" dirty="0"/>
              <a:t>Introduction to Data Visualization using Matplotlib/Seaborn</a:t>
            </a:r>
            <a:br>
              <a:rPr lang="en-US" sz="2800" dirty="0"/>
            </a:b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TextBox 4">
            <a:extLst>
              <a:ext uri="{FF2B5EF4-FFF2-40B4-BE49-F238E27FC236}">
                <a16:creationId xmlns:a16="http://schemas.microsoft.com/office/drawing/2014/main" id="{056F73CC-BE64-004A-C9F6-ECF7A1959839}"/>
              </a:ext>
            </a:extLst>
          </p:cNvPr>
          <p:cNvSpPr txBox="1"/>
          <p:nvPr/>
        </p:nvSpPr>
        <p:spPr>
          <a:xfrm>
            <a:off x="255365" y="1289535"/>
            <a:ext cx="3451396" cy="892552"/>
          </a:xfrm>
          <a:prstGeom prst="rect">
            <a:avLst/>
          </a:prstGeom>
          <a:noFill/>
        </p:spPr>
        <p:txBody>
          <a:bodyPr wrap="square" rtlCol="0">
            <a:spAutoFit/>
          </a:bodyPr>
          <a:lstStyle/>
          <a:p>
            <a:endParaRPr lang="en-US" sz="1800" dirty="0">
              <a:latin typeface="BookAntiqua"/>
            </a:endParaRPr>
          </a:p>
          <a:p>
            <a:endParaRPr lang="en-US" sz="2000" b="1" dirty="0"/>
          </a:p>
          <a:p>
            <a:r>
              <a:rPr lang="en-US" dirty="0"/>
              <a:t> </a:t>
            </a:r>
            <a:endParaRPr lang="en-KE" dirty="0"/>
          </a:p>
        </p:txBody>
      </p:sp>
      <p:sp>
        <p:nvSpPr>
          <p:cNvPr id="12" name="TextBox 11">
            <a:extLst>
              <a:ext uri="{FF2B5EF4-FFF2-40B4-BE49-F238E27FC236}">
                <a16:creationId xmlns:a16="http://schemas.microsoft.com/office/drawing/2014/main" id="{A129EAD4-98F7-FE55-F1E9-87D6A3378B4E}"/>
              </a:ext>
            </a:extLst>
          </p:cNvPr>
          <p:cNvSpPr txBox="1"/>
          <p:nvPr/>
        </p:nvSpPr>
        <p:spPr>
          <a:xfrm>
            <a:off x="852102" y="5319117"/>
            <a:ext cx="4596444" cy="307777"/>
          </a:xfrm>
          <a:prstGeom prst="rect">
            <a:avLst/>
          </a:prstGeom>
          <a:noFill/>
        </p:spPr>
        <p:txBody>
          <a:bodyPr wrap="square" rtlCol="0">
            <a:spAutoFit/>
          </a:bodyPr>
          <a:lstStyle/>
          <a:p>
            <a:r>
              <a:rPr lang="en-US" dirty="0"/>
              <a:t> </a:t>
            </a:r>
            <a:endParaRPr lang="en-KE" dirty="0"/>
          </a:p>
        </p:txBody>
      </p:sp>
      <p:pic>
        <p:nvPicPr>
          <p:cNvPr id="17" name="Picture 16">
            <a:extLst>
              <a:ext uri="{FF2B5EF4-FFF2-40B4-BE49-F238E27FC236}">
                <a16:creationId xmlns:a16="http://schemas.microsoft.com/office/drawing/2014/main" id="{1D9CCF9F-3B9E-DABD-E542-D458F791C32A}"/>
              </a:ext>
            </a:extLst>
          </p:cNvPr>
          <p:cNvPicPr>
            <a:picLocks noChangeAspect="1"/>
          </p:cNvPicPr>
          <p:nvPr/>
        </p:nvPicPr>
        <p:blipFill>
          <a:blip r:embed="rId3"/>
          <a:stretch>
            <a:fillRect/>
          </a:stretch>
        </p:blipFill>
        <p:spPr>
          <a:xfrm>
            <a:off x="6014397" y="1440402"/>
            <a:ext cx="6177604" cy="4006336"/>
          </a:xfrm>
          <a:prstGeom prst="rect">
            <a:avLst/>
          </a:prstGeom>
        </p:spPr>
      </p:pic>
      <p:pic>
        <p:nvPicPr>
          <p:cNvPr id="7" name="Picture 6">
            <a:extLst>
              <a:ext uri="{FF2B5EF4-FFF2-40B4-BE49-F238E27FC236}">
                <a16:creationId xmlns:a16="http://schemas.microsoft.com/office/drawing/2014/main" id="{D547F190-C6F9-256F-25F9-521541113509}"/>
              </a:ext>
            </a:extLst>
          </p:cNvPr>
          <p:cNvPicPr>
            <a:picLocks noChangeAspect="1"/>
          </p:cNvPicPr>
          <p:nvPr/>
        </p:nvPicPr>
        <p:blipFill>
          <a:blip r:embed="rId4"/>
          <a:stretch>
            <a:fillRect/>
          </a:stretch>
        </p:blipFill>
        <p:spPr>
          <a:xfrm>
            <a:off x="8849" y="1401361"/>
            <a:ext cx="5921466" cy="3753196"/>
          </a:xfrm>
          <a:prstGeom prst="rect">
            <a:avLst/>
          </a:prstGeom>
        </p:spPr>
      </p:pic>
      <p:sp>
        <p:nvSpPr>
          <p:cNvPr id="10" name="TextBox 9">
            <a:extLst>
              <a:ext uri="{FF2B5EF4-FFF2-40B4-BE49-F238E27FC236}">
                <a16:creationId xmlns:a16="http://schemas.microsoft.com/office/drawing/2014/main" id="{78D7F543-85C5-F164-8843-605A5A821093}"/>
              </a:ext>
            </a:extLst>
          </p:cNvPr>
          <p:cNvSpPr txBox="1"/>
          <p:nvPr/>
        </p:nvSpPr>
        <p:spPr>
          <a:xfrm>
            <a:off x="11584038" y="6219428"/>
            <a:ext cx="441146" cy="369332"/>
          </a:xfrm>
          <a:prstGeom prst="rect">
            <a:avLst/>
          </a:prstGeom>
          <a:noFill/>
        </p:spPr>
        <p:txBody>
          <a:bodyPr wrap="none" rtlCol="0">
            <a:spAutoFit/>
          </a:bodyPr>
          <a:lstStyle/>
          <a:p>
            <a:r>
              <a:rPr lang="en-US" sz="1800" dirty="0">
                <a:solidFill>
                  <a:schemeClr val="bg1"/>
                </a:solidFill>
              </a:rPr>
              <a:t>18</a:t>
            </a:r>
          </a:p>
        </p:txBody>
      </p:sp>
    </p:spTree>
    <p:extLst>
      <p:ext uri="{BB962C8B-B14F-4D97-AF65-F5344CB8AC3E}">
        <p14:creationId xmlns:p14="http://schemas.microsoft.com/office/powerpoint/2010/main" val="867093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DB4A57-2BBE-B3B7-FF1D-3E989E7F2876}"/>
              </a:ext>
            </a:extLst>
          </p:cNvPr>
          <p:cNvSpPr>
            <a:spLocks noGrp="1"/>
          </p:cNvSpPr>
          <p:nvPr>
            <p:ph type="body" idx="1"/>
          </p:nvPr>
        </p:nvSpPr>
        <p:spPr/>
        <p:txBody>
          <a:bodyPr>
            <a:normAutofit fontScale="85000" lnSpcReduction="20000"/>
          </a:bodyPr>
          <a:lstStyle/>
          <a:p>
            <a:pPr marL="685800" indent="-457200">
              <a:buFont typeface="+mj-lt"/>
              <a:buAutoNum type="arabicPeriod"/>
            </a:pPr>
            <a:r>
              <a:rPr lang="en-GB" dirty="0"/>
              <a:t>Go to this Google Drive Folder </a:t>
            </a:r>
            <a:r>
              <a:rPr lang="en-ZA" b="0" i="0" dirty="0">
                <a:solidFill>
                  <a:srgbClr val="0078D7"/>
                </a:solidFill>
                <a:effectLst/>
                <a:latin typeface="Trebuchet MS" panose="020B0703020202090204" pitchFamily="34" charset="0"/>
                <a:hlinkClick r:id="rId2" tooltip="https://url.za.m.mimecastprotect.com/s/73--CBgX56f72LMqMszfPF2LHlX"/>
              </a:rPr>
              <a:t>https://drive.google.com/drive/folders/16W5TTIiIHfZ4nY8xw8PlWoKz5zWqT2A7?usp=sharing</a:t>
            </a:r>
            <a:endParaRPr lang="en-GB" dirty="0"/>
          </a:p>
          <a:p>
            <a:pPr marL="685800" indent="-457200">
              <a:buFont typeface="+mj-lt"/>
              <a:buAutoNum type="arabicPeriod"/>
            </a:pPr>
            <a:r>
              <a:rPr lang="en-GB" dirty="0"/>
              <a:t>Download the pictures of the data sheet in the “Data Sheets/ Pictures of Data Sheets” folder and compare it to the converted excel files in the “Data Sheets/Converted Sheets” folder</a:t>
            </a:r>
          </a:p>
          <a:p>
            <a:pPr marL="685800" indent="-457200">
              <a:buFont typeface="+mj-lt"/>
              <a:buAutoNum type="arabicPeriod"/>
            </a:pPr>
            <a:r>
              <a:rPr lang="en-GB" dirty="0"/>
              <a:t>Once done, compare the converted excel file to the cleaned excel data file. “AUGUST-2018”  in the root folder</a:t>
            </a:r>
          </a:p>
          <a:p>
            <a:pPr marL="685800" indent="-457200">
              <a:buFont typeface="+mj-lt"/>
              <a:buAutoNum type="arabicPeriod"/>
            </a:pPr>
            <a:r>
              <a:rPr lang="en-GB" dirty="0"/>
              <a:t>Ordinarily, you would have to go row by row to clean the data but in this case, it has already been done for you so you may proceed to the next step </a:t>
            </a:r>
          </a:p>
          <a:p>
            <a:pPr marL="685800" indent="-457200">
              <a:buFont typeface="+mj-lt"/>
              <a:buAutoNum type="arabicPeriod"/>
            </a:pPr>
            <a:r>
              <a:rPr lang="en-GB" dirty="0"/>
              <a:t>Once done, extract the “Units” column from the first 15 days of the AUGUST 2018 file and input it into the  blank excel file titled “</a:t>
            </a:r>
            <a:r>
              <a:rPr lang="en-GB" dirty="0" err="1"/>
              <a:t>KWh</a:t>
            </a:r>
            <a:r>
              <a:rPr lang="en-GB" dirty="0"/>
              <a:t> Data Template”. Rename it “</a:t>
            </a:r>
            <a:r>
              <a:rPr lang="en-GB" dirty="0" err="1"/>
              <a:t>KWh</a:t>
            </a:r>
            <a:r>
              <a:rPr lang="en-GB" dirty="0"/>
              <a:t> Data 1”</a:t>
            </a:r>
          </a:p>
          <a:p>
            <a:pPr marL="685800" indent="-457200">
              <a:buFont typeface="+mj-lt"/>
              <a:buAutoNum type="arabicPeriod"/>
            </a:pPr>
            <a:r>
              <a:rPr lang="en-GB" dirty="0"/>
              <a:t>You will use the KWh Data 1 for the exercise in the next module so make sure this is done and downloaded to your computer’s local drive</a:t>
            </a:r>
          </a:p>
        </p:txBody>
      </p:sp>
      <p:sp>
        <p:nvSpPr>
          <p:cNvPr id="3" name="Title 2">
            <a:extLst>
              <a:ext uri="{FF2B5EF4-FFF2-40B4-BE49-F238E27FC236}">
                <a16:creationId xmlns:a16="http://schemas.microsoft.com/office/drawing/2014/main" id="{2EA51BA3-55F0-239C-6827-8248DD8BDDB2}"/>
              </a:ext>
            </a:extLst>
          </p:cNvPr>
          <p:cNvSpPr>
            <a:spLocks noGrp="1"/>
          </p:cNvSpPr>
          <p:nvPr>
            <p:ph type="title"/>
          </p:nvPr>
        </p:nvSpPr>
        <p:spPr/>
        <p:txBody>
          <a:bodyPr/>
          <a:lstStyle/>
          <a:p>
            <a:r>
              <a:rPr lang="en-GB" dirty="0"/>
              <a:t>Data Cleaning Exercise – Instructions </a:t>
            </a:r>
          </a:p>
        </p:txBody>
      </p:sp>
    </p:spTree>
    <p:extLst>
      <p:ext uri="{BB962C8B-B14F-4D97-AF65-F5344CB8AC3E}">
        <p14:creationId xmlns:p14="http://schemas.microsoft.com/office/powerpoint/2010/main" val="319409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DEAD35-DC33-59F8-553E-D5216A22A819}"/>
              </a:ext>
            </a:extLst>
          </p:cNvPr>
          <p:cNvSpPr>
            <a:spLocks noGrp="1"/>
          </p:cNvSpPr>
          <p:nvPr>
            <p:ph type="title"/>
          </p:nvPr>
        </p:nvSpPr>
        <p:spPr/>
        <p:txBody>
          <a:bodyPr>
            <a:normAutofit fontScale="90000"/>
          </a:bodyPr>
          <a:lstStyle/>
          <a:p>
            <a:r>
              <a:rPr lang="en-US" dirty="0"/>
              <a:t>Data Cleaning Exercise for </a:t>
            </a:r>
            <a:r>
              <a:rPr lang="en-US" dirty="0" err="1"/>
              <a:t>Faza</a:t>
            </a:r>
            <a:r>
              <a:rPr lang="en-US" dirty="0"/>
              <a:t> Case study Scenario </a:t>
            </a:r>
            <a:endParaRPr lang="en-KE" dirty="0"/>
          </a:p>
        </p:txBody>
      </p:sp>
      <p:graphicFrame>
        <p:nvGraphicFramePr>
          <p:cNvPr id="5" name="TextBox 3">
            <a:extLst>
              <a:ext uri="{FF2B5EF4-FFF2-40B4-BE49-F238E27FC236}">
                <a16:creationId xmlns:a16="http://schemas.microsoft.com/office/drawing/2014/main" id="{E26C48EF-48CE-A5DF-8AA4-EF0B1588F35E}"/>
              </a:ext>
            </a:extLst>
          </p:cNvPr>
          <p:cNvGraphicFramePr/>
          <p:nvPr>
            <p:extLst>
              <p:ext uri="{D42A27DB-BD31-4B8C-83A1-F6EECF244321}">
                <p14:modId xmlns:p14="http://schemas.microsoft.com/office/powerpoint/2010/main" val="3854004763"/>
              </p:ext>
            </p:extLst>
          </p:nvPr>
        </p:nvGraphicFramePr>
        <p:xfrm>
          <a:off x="0" y="968316"/>
          <a:ext cx="10957560" cy="50855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C6C1A431-C45D-B736-8CE7-FCF70D6D435D}"/>
              </a:ext>
            </a:extLst>
          </p:cNvPr>
          <p:cNvSpPr txBox="1"/>
          <p:nvPr/>
        </p:nvSpPr>
        <p:spPr>
          <a:xfrm>
            <a:off x="11584038" y="6219428"/>
            <a:ext cx="441146" cy="369332"/>
          </a:xfrm>
          <a:prstGeom prst="rect">
            <a:avLst/>
          </a:prstGeom>
          <a:noFill/>
        </p:spPr>
        <p:txBody>
          <a:bodyPr wrap="none" rtlCol="0">
            <a:spAutoFit/>
          </a:bodyPr>
          <a:lstStyle/>
          <a:p>
            <a:r>
              <a:rPr lang="en-US" sz="1800" dirty="0">
                <a:solidFill>
                  <a:schemeClr val="bg1"/>
                </a:solidFill>
              </a:rPr>
              <a:t>19</a:t>
            </a:r>
          </a:p>
        </p:txBody>
      </p:sp>
    </p:spTree>
    <p:extLst>
      <p:ext uri="{BB962C8B-B14F-4D97-AF65-F5344CB8AC3E}">
        <p14:creationId xmlns:p14="http://schemas.microsoft.com/office/powerpoint/2010/main" val="3930521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2" descr="Immagine che contiene testo, Parallelo, bianco e nero, calligrafia&#10;&#10;Descrizione generata automaticamente">
            <a:extLst>
              <a:ext uri="{FF2B5EF4-FFF2-40B4-BE49-F238E27FC236}">
                <a16:creationId xmlns:a16="http://schemas.microsoft.com/office/drawing/2014/main" id="{3AFADC36-F220-C5F1-BE73-D7830B5DAF1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0197"/>
          <a:stretch/>
        </p:blipFill>
        <p:spPr bwMode="auto">
          <a:xfrm>
            <a:off x="222167" y="1350986"/>
            <a:ext cx="5367813" cy="4815423"/>
          </a:xfrm>
          <a:prstGeom prst="rect">
            <a:avLst/>
          </a:prstGeom>
          <a:ln>
            <a:noFill/>
          </a:ln>
          <a:extLst>
            <a:ext uri="{53640926-AAD7-44D8-BBD7-CCE9431645EC}">
              <a14:shadowObscured xmlns:a14="http://schemas.microsoft.com/office/drawing/2010/main"/>
            </a:ext>
          </a:extLst>
        </p:spPr>
      </p:pic>
      <p:graphicFrame>
        <p:nvGraphicFramePr>
          <p:cNvPr id="6" name="Object 5">
            <a:extLst>
              <a:ext uri="{FF2B5EF4-FFF2-40B4-BE49-F238E27FC236}">
                <a16:creationId xmlns:a16="http://schemas.microsoft.com/office/drawing/2014/main" id="{28B6DFAD-2923-68A3-4044-573970C33A07}"/>
              </a:ext>
            </a:extLst>
          </p:cNvPr>
          <p:cNvGraphicFramePr>
            <a:graphicFrameLocks noChangeAspect="1"/>
          </p:cNvGraphicFramePr>
          <p:nvPr>
            <p:extLst>
              <p:ext uri="{D42A27DB-BD31-4B8C-83A1-F6EECF244321}">
                <p14:modId xmlns:p14="http://schemas.microsoft.com/office/powerpoint/2010/main" val="4233341579"/>
              </p:ext>
            </p:extLst>
          </p:nvPr>
        </p:nvGraphicFramePr>
        <p:xfrm>
          <a:off x="6096000" y="1563329"/>
          <a:ext cx="4658776" cy="4405376"/>
        </p:xfrm>
        <a:graphic>
          <a:graphicData uri="http://schemas.openxmlformats.org/presentationml/2006/ole">
            <mc:AlternateContent xmlns:mc="http://schemas.openxmlformats.org/markup-compatibility/2006">
              <mc:Choice xmlns:v="urn:schemas-microsoft-com:vml" Requires="v">
                <p:oleObj name="Worksheet" r:id="rId4" imgW="14028597" imgH="10866057" progId="Excel.Sheet.12">
                  <p:embed/>
                </p:oleObj>
              </mc:Choice>
              <mc:Fallback>
                <p:oleObj name="Worksheet" r:id="rId4" imgW="14028597" imgH="10866057" progId="Excel.Sheet.12">
                  <p:embed/>
                  <p:pic>
                    <p:nvPicPr>
                      <p:cNvPr id="6" name="Object 5">
                        <a:extLst>
                          <a:ext uri="{FF2B5EF4-FFF2-40B4-BE49-F238E27FC236}">
                            <a16:creationId xmlns:a16="http://schemas.microsoft.com/office/drawing/2014/main" id="{28B6DFAD-2923-68A3-4044-573970C33A07}"/>
                          </a:ext>
                        </a:extLst>
                      </p:cNvPr>
                      <p:cNvPicPr/>
                      <p:nvPr/>
                    </p:nvPicPr>
                    <p:blipFill>
                      <a:blip r:embed="rId5"/>
                      <a:stretch>
                        <a:fillRect/>
                      </a:stretch>
                    </p:blipFill>
                    <p:spPr>
                      <a:xfrm>
                        <a:off x="6096000" y="1563329"/>
                        <a:ext cx="4658776" cy="4405376"/>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C820098A-7487-5D55-8BE8-E10E130EDDE0}"/>
              </a:ext>
            </a:extLst>
          </p:cNvPr>
          <p:cNvSpPr txBox="1"/>
          <p:nvPr/>
        </p:nvSpPr>
        <p:spPr>
          <a:xfrm>
            <a:off x="11584038" y="6219428"/>
            <a:ext cx="441146" cy="369332"/>
          </a:xfrm>
          <a:prstGeom prst="rect">
            <a:avLst/>
          </a:prstGeom>
          <a:noFill/>
        </p:spPr>
        <p:txBody>
          <a:bodyPr wrap="none" rtlCol="0">
            <a:spAutoFit/>
          </a:bodyPr>
          <a:lstStyle/>
          <a:p>
            <a:r>
              <a:rPr lang="en-US" sz="1800" dirty="0">
                <a:solidFill>
                  <a:schemeClr val="bg1"/>
                </a:solidFill>
              </a:rPr>
              <a:t>20</a:t>
            </a:r>
          </a:p>
        </p:txBody>
      </p:sp>
      <p:sp>
        <p:nvSpPr>
          <p:cNvPr id="8" name="Title 2">
            <a:extLst>
              <a:ext uri="{FF2B5EF4-FFF2-40B4-BE49-F238E27FC236}">
                <a16:creationId xmlns:a16="http://schemas.microsoft.com/office/drawing/2014/main" id="{0A24F8E9-3052-AA9E-25F4-AFD84CFB64CE}"/>
              </a:ext>
            </a:extLst>
          </p:cNvPr>
          <p:cNvSpPr>
            <a:spLocks noGrp="1"/>
          </p:cNvSpPr>
          <p:nvPr>
            <p:ph type="title"/>
          </p:nvPr>
        </p:nvSpPr>
        <p:spPr>
          <a:xfrm>
            <a:off x="838200" y="453905"/>
            <a:ext cx="9672961" cy="514411"/>
          </a:xfrm>
        </p:spPr>
        <p:txBody>
          <a:bodyPr/>
          <a:lstStyle/>
          <a:p>
            <a:r>
              <a:rPr lang="en-US" dirty="0"/>
              <a:t>Data Cleaning Exercise  </a:t>
            </a:r>
            <a:endParaRPr lang="en-KE" dirty="0"/>
          </a:p>
        </p:txBody>
      </p:sp>
    </p:spTree>
    <p:extLst>
      <p:ext uri="{BB962C8B-B14F-4D97-AF65-F5344CB8AC3E}">
        <p14:creationId xmlns:p14="http://schemas.microsoft.com/office/powerpoint/2010/main" val="707370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Recommended readings: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4" name="TextBox 3">
            <a:extLst>
              <a:ext uri="{FF2B5EF4-FFF2-40B4-BE49-F238E27FC236}">
                <a16:creationId xmlns:a16="http://schemas.microsoft.com/office/drawing/2014/main" id="{0F5B0D3C-842A-A96E-9154-DF55486F3D06}"/>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21</a:t>
            </a:r>
          </a:p>
        </p:txBody>
      </p:sp>
      <p:sp>
        <p:nvSpPr>
          <p:cNvPr id="5" name="TextBox 4">
            <a:extLst>
              <a:ext uri="{FF2B5EF4-FFF2-40B4-BE49-F238E27FC236}">
                <a16:creationId xmlns:a16="http://schemas.microsoft.com/office/drawing/2014/main" id="{E217662B-89CD-A101-68E5-DB321AF0CA15}"/>
              </a:ext>
            </a:extLst>
          </p:cNvPr>
          <p:cNvSpPr txBox="1"/>
          <p:nvPr/>
        </p:nvSpPr>
        <p:spPr>
          <a:xfrm>
            <a:off x="768021" y="1499616"/>
            <a:ext cx="10058475" cy="2932791"/>
          </a:xfrm>
          <a:prstGeom prst="rect">
            <a:avLst/>
          </a:prstGeom>
          <a:noFill/>
        </p:spPr>
        <p:txBody>
          <a:bodyPr wrap="square" rtlCol="0">
            <a:spAutoFit/>
          </a:bodyPr>
          <a:lstStyle/>
          <a:p>
            <a:pPr>
              <a:lnSpc>
                <a:spcPct val="115000"/>
              </a:lnSpc>
              <a:spcAft>
                <a:spcPts val="800"/>
              </a:spcAft>
            </a:pPr>
            <a:r>
              <a:rPr lang="en-KE" sz="1800" kern="100" dirty="0" err="1">
                <a:effectLst/>
                <a:latin typeface="Aptos" panose="020B0004020202020204" pitchFamily="34" charset="0"/>
                <a:ea typeface="Aptos" panose="020B0004020202020204" pitchFamily="34" charset="0"/>
                <a:cs typeface="Times New Roman" panose="02020603050405020304" pitchFamily="18" charset="0"/>
              </a:rPr>
              <a:t>Igual</a:t>
            </a:r>
            <a:r>
              <a:rPr lang="en-KE" sz="1800" kern="100" dirty="0">
                <a:effectLst/>
                <a:latin typeface="Aptos" panose="020B0004020202020204" pitchFamily="34" charset="0"/>
                <a:ea typeface="Aptos" panose="020B0004020202020204" pitchFamily="34" charset="0"/>
                <a:cs typeface="Times New Roman" panose="02020603050405020304" pitchFamily="18" charset="0"/>
              </a:rPr>
              <a:t>, L., &amp; </a:t>
            </a:r>
            <a:r>
              <a:rPr lang="en-KE" sz="1800" kern="100" dirty="0" err="1">
                <a:effectLst/>
                <a:latin typeface="Aptos" panose="020B0004020202020204" pitchFamily="34" charset="0"/>
                <a:ea typeface="Aptos" panose="020B0004020202020204" pitchFamily="34" charset="0"/>
                <a:cs typeface="Times New Roman" panose="02020603050405020304" pitchFamily="18" charset="0"/>
              </a:rPr>
              <a:t>Seguí</a:t>
            </a:r>
            <a:r>
              <a:rPr lang="en-KE" sz="1800" kern="100" dirty="0">
                <a:effectLst/>
                <a:latin typeface="Aptos" panose="020B0004020202020204" pitchFamily="34" charset="0"/>
                <a:ea typeface="Aptos" panose="020B0004020202020204" pitchFamily="34" charset="0"/>
                <a:cs typeface="Times New Roman" panose="02020603050405020304" pitchFamily="18" charset="0"/>
              </a:rPr>
              <a:t>, S. (2017). </a:t>
            </a:r>
            <a:r>
              <a:rPr lang="en-KE" sz="1800" i="1" kern="100" dirty="0">
                <a:effectLst/>
                <a:latin typeface="Aptos" panose="020B0004020202020204" pitchFamily="34" charset="0"/>
                <a:ea typeface="Aptos" panose="020B0004020202020204" pitchFamily="34" charset="0"/>
                <a:cs typeface="Times New Roman" panose="02020603050405020304" pitchFamily="18" charset="0"/>
              </a:rPr>
              <a:t>Introduction to Data Science. A Python Approach to Concepts Techniques and Applications—Laura Ig—Undergraduate Topics in Computer Sc Laura </a:t>
            </a:r>
            <a:r>
              <a:rPr lang="en-KE" sz="1800" i="1" kern="100" dirty="0" err="1">
                <a:effectLst/>
                <a:latin typeface="Aptos" panose="020B0004020202020204" pitchFamily="34" charset="0"/>
                <a:ea typeface="Aptos" panose="020B0004020202020204" pitchFamily="34" charset="0"/>
                <a:cs typeface="Times New Roman" panose="02020603050405020304" pitchFamily="18" charset="0"/>
              </a:rPr>
              <a:t>Igual</a:t>
            </a:r>
            <a:r>
              <a:rPr lang="en-KE" sz="1800" i="1" kern="100" dirty="0">
                <a:effectLst/>
                <a:latin typeface="Aptos" panose="020B0004020202020204" pitchFamily="34" charset="0"/>
                <a:ea typeface="Aptos" panose="020B0004020202020204" pitchFamily="34" charset="0"/>
                <a:cs typeface="Times New Roman" panose="02020603050405020304" pitchFamily="18" charset="0"/>
              </a:rPr>
              <a:t> · | Course Hero</a:t>
            </a:r>
            <a:r>
              <a:rPr lang="en-KE" sz="1800" kern="100" dirty="0">
                <a:effectLst/>
                <a:latin typeface="Aptos" panose="020B0004020202020204" pitchFamily="34" charset="0"/>
                <a:ea typeface="Aptos" panose="020B0004020202020204" pitchFamily="34" charset="0"/>
                <a:cs typeface="Times New Roman" panose="02020603050405020304" pitchFamily="18" charset="0"/>
              </a:rPr>
              <a:t>. </a:t>
            </a:r>
            <a:r>
              <a:rPr lang="en-KE" sz="1800" kern="100" dirty="0">
                <a:effectLst/>
                <a:latin typeface="Aptos" panose="020B0004020202020204" pitchFamily="34" charset="0"/>
                <a:ea typeface="Aptos" panose="020B0004020202020204" pitchFamily="34" charset="0"/>
                <a:cs typeface="Times New Roman" panose="02020603050405020304" pitchFamily="18" charset="0"/>
                <a:hlinkClick r:id="rId3"/>
              </a:rPr>
              <a:t>https://www.coursehero.com/file/75390110/Introduction-to-Data-Science-A-Python-Approach-to-Concepts-Techniques-and-Applications-Laura-Ig/</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en-US" sz="18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KE" sz="1800" dirty="0">
                <a:effectLst/>
                <a:latin typeface="Aptos" panose="020B0004020202020204" pitchFamily="34" charset="0"/>
                <a:ea typeface="Aptos" panose="020B0004020202020204" pitchFamily="34" charset="0"/>
                <a:cs typeface="Times New Roman" panose="02020603050405020304" pitchFamily="18" charset="0"/>
              </a:rPr>
              <a:t>George, N. (2021). </a:t>
            </a:r>
            <a:r>
              <a:rPr lang="en-KE" sz="1800" i="1" dirty="0">
                <a:effectLst/>
                <a:latin typeface="Aptos" panose="020B0004020202020204" pitchFamily="34" charset="0"/>
                <a:ea typeface="Aptos" panose="020B0004020202020204" pitchFamily="34" charset="0"/>
                <a:cs typeface="Times New Roman" panose="02020603050405020304" pitchFamily="18" charset="0"/>
              </a:rPr>
              <a:t>Practical Data Science with Python [Book]</a:t>
            </a:r>
            <a:r>
              <a:rPr lang="en-KE" sz="1800" dirty="0">
                <a:effectLst/>
                <a:latin typeface="Aptos" panose="020B0004020202020204" pitchFamily="34" charset="0"/>
                <a:ea typeface="Aptos" panose="020B0004020202020204" pitchFamily="34" charset="0"/>
                <a:cs typeface="Times New Roman" panose="02020603050405020304" pitchFamily="18" charset="0"/>
              </a:rPr>
              <a:t>. </a:t>
            </a:r>
            <a:r>
              <a:rPr lang="en-KE" sz="1800" dirty="0">
                <a:effectLst/>
                <a:latin typeface="Aptos" panose="020B0004020202020204" pitchFamily="34" charset="0"/>
                <a:ea typeface="Aptos" panose="020B0004020202020204" pitchFamily="34" charset="0"/>
                <a:cs typeface="Times New Roman" panose="02020603050405020304" pitchFamily="18" charset="0"/>
                <a:hlinkClick r:id="rId4"/>
              </a:rPr>
              <a:t>https://www.oreilly.com/library/view/practical-data-science/9781801071970/</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en-US" sz="1800" kern="100"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704727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6677B28-94E7-CC5E-CEBF-F7330700870A}"/>
              </a:ext>
            </a:extLst>
          </p:cNvPr>
          <p:cNvSpPr>
            <a:spLocks noGrp="1"/>
          </p:cNvSpPr>
          <p:nvPr>
            <p:ph type="body" idx="1"/>
          </p:nvPr>
        </p:nvSpPr>
        <p:spPr/>
        <p:txBody>
          <a:bodyPr>
            <a:normAutofit fontScale="85000" lnSpcReduction="20000"/>
          </a:bodyPr>
          <a:lstStyle/>
          <a:p>
            <a:r>
              <a:rPr lang="en-US" dirty="0"/>
              <a:t>This unit was developed by Sandra Banda and </a:t>
            </a:r>
            <a:r>
              <a:rPr lang="en-US"/>
              <a:t>Augusta Njogo, </a:t>
            </a:r>
            <a:r>
              <a:rPr lang="en-US" dirty="0"/>
              <a:t>Strathmore University and is based on the following resources:</a:t>
            </a:r>
          </a:p>
          <a:p>
            <a:pPr marL="571500" indent="-342900">
              <a:buFont typeface="Arial" panose="020B0604020202020204" pitchFamily="34" charset="0"/>
              <a:buChar char="•"/>
            </a:pPr>
            <a:endParaRPr lang="en-US" dirty="0"/>
          </a:p>
          <a:p>
            <a:pPr lvl="1">
              <a:lnSpc>
                <a:spcPct val="115000"/>
              </a:lnSpc>
              <a:spcAft>
                <a:spcPts val="800"/>
              </a:spcAft>
            </a:pPr>
            <a:r>
              <a:rPr lang="en-KE" kern="100" dirty="0">
                <a:effectLst/>
                <a:latin typeface="Aptos" panose="020B0004020202020204" pitchFamily="34" charset="0"/>
                <a:ea typeface="Aptos" panose="020B0004020202020204" pitchFamily="34" charset="0"/>
                <a:cs typeface="Times New Roman" panose="02020603050405020304" pitchFamily="18" charset="0"/>
              </a:rPr>
              <a:t>Igual, L., &amp; Seguí, S. (2017). </a:t>
            </a:r>
            <a:r>
              <a:rPr lang="en-KE" i="1" kern="100" dirty="0">
                <a:effectLst/>
                <a:latin typeface="Aptos" panose="020B0004020202020204" pitchFamily="34" charset="0"/>
                <a:ea typeface="Aptos" panose="020B0004020202020204" pitchFamily="34" charset="0"/>
                <a:cs typeface="Times New Roman" panose="02020603050405020304" pitchFamily="18" charset="0"/>
              </a:rPr>
              <a:t>Introduction to Data Science. A Python Approach to Concepts Techniques and Applications—Laura Ig—Undergraduate Topics in Computer Sc Laura Igual · | Course Hero</a:t>
            </a:r>
            <a:r>
              <a:rPr lang="en-KE" kern="100" dirty="0">
                <a:effectLst/>
                <a:latin typeface="Aptos" panose="020B0004020202020204" pitchFamily="34" charset="0"/>
                <a:ea typeface="Aptos" panose="020B0004020202020204" pitchFamily="34" charset="0"/>
                <a:cs typeface="Times New Roman" panose="02020603050405020304" pitchFamily="18" charset="0"/>
              </a:rPr>
              <a:t>. </a:t>
            </a:r>
            <a:r>
              <a:rPr lang="en-KE" kern="100" dirty="0">
                <a:effectLst/>
                <a:latin typeface="Aptos" panose="020B0004020202020204" pitchFamily="34" charset="0"/>
                <a:ea typeface="Aptos" panose="020B0004020202020204" pitchFamily="34" charset="0"/>
                <a:cs typeface="Times New Roman" panose="02020603050405020304" pitchFamily="18" charset="0"/>
                <a:hlinkClick r:id="rId2"/>
              </a:rPr>
              <a:t>https://www.coursehero.com/file/75390110/Introduction-to-Data-Science-A-Python-Approach-to-Concepts-Techniques-and-Applications-Laura-Ig/</a:t>
            </a:r>
            <a:endParaRPr lang="en-US" kern="100" dirty="0">
              <a:latin typeface="Aptos" panose="020B0004020202020204" pitchFamily="34" charset="0"/>
              <a:ea typeface="Aptos" panose="020B0004020202020204" pitchFamily="34" charset="0"/>
              <a:cs typeface="Times New Roman" panose="02020603050405020304" pitchFamily="18" charset="0"/>
            </a:endParaRPr>
          </a:p>
          <a:p>
            <a:pPr lvl="1">
              <a:lnSpc>
                <a:spcPct val="115000"/>
              </a:lnSpc>
              <a:spcAft>
                <a:spcPts val="800"/>
              </a:spcAft>
            </a:pPr>
            <a:r>
              <a:rPr lang="en-KE" dirty="0">
                <a:effectLst/>
                <a:latin typeface="Aptos" panose="020B0004020202020204" pitchFamily="34" charset="0"/>
                <a:ea typeface="Aptos" panose="020B0004020202020204" pitchFamily="34" charset="0"/>
                <a:cs typeface="Times New Roman" panose="02020603050405020304" pitchFamily="18" charset="0"/>
              </a:rPr>
              <a:t>George, N. (2021). </a:t>
            </a:r>
            <a:r>
              <a:rPr lang="en-KE" i="1" dirty="0">
                <a:effectLst/>
                <a:latin typeface="Aptos" panose="020B0004020202020204" pitchFamily="34" charset="0"/>
                <a:ea typeface="Aptos" panose="020B0004020202020204" pitchFamily="34" charset="0"/>
                <a:cs typeface="Times New Roman" panose="02020603050405020304" pitchFamily="18" charset="0"/>
              </a:rPr>
              <a:t>Practical Data Science with Python [Book]</a:t>
            </a:r>
            <a:r>
              <a:rPr lang="en-KE" dirty="0">
                <a:effectLst/>
                <a:latin typeface="Aptos" panose="020B0004020202020204" pitchFamily="34" charset="0"/>
                <a:ea typeface="Aptos" panose="020B0004020202020204" pitchFamily="34" charset="0"/>
                <a:cs typeface="Times New Roman" panose="02020603050405020304" pitchFamily="18" charset="0"/>
              </a:rPr>
              <a:t>. </a:t>
            </a:r>
            <a:r>
              <a:rPr lang="en-KE" dirty="0">
                <a:effectLst/>
                <a:latin typeface="Aptos" panose="020B0004020202020204" pitchFamily="34" charset="0"/>
                <a:ea typeface="Aptos" panose="020B0004020202020204" pitchFamily="34" charset="0"/>
                <a:cs typeface="Times New Roman" panose="02020603050405020304" pitchFamily="18" charset="0"/>
                <a:hlinkClick r:id="rId3"/>
              </a:rPr>
              <a:t>https://www.oreilly.com/library/view/practical-data-science/9781801071970/</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a:p>
            <a:endParaRPr lang="en-US" dirty="0"/>
          </a:p>
          <a:p>
            <a:r>
              <a:rPr lang="en-US" dirty="0"/>
              <a:t>The research and results presented in this unit was supported within the framework of the LEAP-RE programme.</a:t>
            </a:r>
          </a:p>
        </p:txBody>
      </p:sp>
      <p:sp>
        <p:nvSpPr>
          <p:cNvPr id="3" name="Title 2">
            <a:extLst>
              <a:ext uri="{FF2B5EF4-FFF2-40B4-BE49-F238E27FC236}">
                <a16:creationId xmlns:a16="http://schemas.microsoft.com/office/drawing/2014/main" id="{7B5D57C5-3E25-34B7-4E60-91E81267E5B6}"/>
              </a:ext>
            </a:extLst>
          </p:cNvPr>
          <p:cNvSpPr>
            <a:spLocks noGrp="1"/>
          </p:cNvSpPr>
          <p:nvPr>
            <p:ph type="title"/>
          </p:nvPr>
        </p:nvSpPr>
        <p:spPr/>
        <p:txBody>
          <a:bodyPr/>
          <a:lstStyle/>
          <a:p>
            <a:r>
              <a:rPr lang="en-US" dirty="0"/>
              <a:t>Credits and acknowledgment</a:t>
            </a:r>
          </a:p>
        </p:txBody>
      </p:sp>
      <p:sp>
        <p:nvSpPr>
          <p:cNvPr id="4" name="TextBox 3">
            <a:extLst>
              <a:ext uri="{FF2B5EF4-FFF2-40B4-BE49-F238E27FC236}">
                <a16:creationId xmlns:a16="http://schemas.microsoft.com/office/drawing/2014/main" id="{70D3E8FA-9155-93C2-64B1-01489F7A7791}"/>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22</a:t>
            </a:r>
          </a:p>
        </p:txBody>
      </p:sp>
    </p:spTree>
    <p:extLst>
      <p:ext uri="{BB962C8B-B14F-4D97-AF65-F5344CB8AC3E}">
        <p14:creationId xmlns:p14="http://schemas.microsoft.com/office/powerpoint/2010/main" val="321438887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A139721D-165D-4EB7-B35E-CB0A3880CA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12775</TotalTime>
  <Words>2059</Words>
  <Application>Microsoft Macintosh PowerPoint</Application>
  <PresentationFormat>Widescreen</PresentationFormat>
  <Paragraphs>285</Paragraphs>
  <Slides>23</Slides>
  <Notes>20</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8" baseType="lpstr">
      <vt:lpstr>-apple-system</vt:lpstr>
      <vt:lpstr>Lato Heavy Bold</vt:lpstr>
      <vt:lpstr>BookAntiqua-Bold</vt:lpstr>
      <vt:lpstr>BookAntiqua</vt:lpstr>
      <vt:lpstr>Cambria Math</vt:lpstr>
      <vt:lpstr>Söhne</vt:lpstr>
      <vt:lpstr>Calibri</vt:lpstr>
      <vt:lpstr>Wingdings</vt:lpstr>
      <vt:lpstr>Trebuchet MS</vt:lpstr>
      <vt:lpstr>Aptos</vt:lpstr>
      <vt:lpstr>Rubik</vt:lpstr>
      <vt:lpstr>Arial</vt:lpstr>
      <vt:lpstr>Verdana</vt:lpstr>
      <vt:lpstr>Thème Office</vt:lpstr>
      <vt:lpstr>Worksheet</vt:lpstr>
      <vt:lpstr>PowerPoint Presentation</vt:lpstr>
      <vt:lpstr>Lesson 3 Outline:</vt:lpstr>
      <vt:lpstr>Lesson 3 Learning Outcomes</vt:lpstr>
      <vt:lpstr>Introduction to Statistical Software (Python)</vt:lpstr>
      <vt:lpstr>Introduction to Statistical Software: Basic Concepts</vt:lpstr>
      <vt:lpstr>Introduction to Statistical Software: Data Structures</vt:lpstr>
      <vt:lpstr>Introduction to Statistical Software: Basic Arithmetic </vt:lpstr>
      <vt:lpstr> 4. Descriptive and Inferential Statistics in Python  </vt:lpstr>
      <vt:lpstr> 4. Descriptive and Inferential Statistics in Python  </vt:lpstr>
      <vt:lpstr> 4. Descriptive and Inferential Statistics in Python  </vt:lpstr>
      <vt:lpstr> 4. Descriptive and Inferential Statistics in Python  </vt:lpstr>
      <vt:lpstr> Inferential Statistics  </vt:lpstr>
      <vt:lpstr>Introduction to Statistical Software: Essential Libraries  </vt:lpstr>
      <vt:lpstr> Data Cleaning and Preparation </vt:lpstr>
      <vt:lpstr>Data Cleaning and Preparation </vt:lpstr>
      <vt:lpstr> Introduction to Data Visualization using Matplotlib/Seaborn </vt:lpstr>
      <vt:lpstr> Introduction to Data Visualization using Matplotlib/Seaborn </vt:lpstr>
      <vt:lpstr> Introduction to Data Visualization using Matplotlib/Seaborn </vt:lpstr>
      <vt:lpstr>Data Cleaning Exercise – Instructions </vt:lpstr>
      <vt:lpstr>Data Cleaning Exercise for Faza Case study Scenario </vt:lpstr>
      <vt:lpstr>Data Cleaning Exercise  </vt:lpstr>
      <vt:lpstr>Recommended readings:</vt:lpstr>
      <vt:lpstr>Credits and acknowledgment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64</cp:revision>
  <dcterms:created xsi:type="dcterms:W3CDTF">2021-01-28T08:37:55Z</dcterms:created>
  <dcterms:modified xsi:type="dcterms:W3CDTF">2024-10-03T15:47:13Z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