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2"/>
  </p:notesMasterIdLst>
  <p:sldIdLst>
    <p:sldId id="256" r:id="rId5"/>
    <p:sldId id="1744" r:id="rId6"/>
    <p:sldId id="759" r:id="rId7"/>
    <p:sldId id="1756" r:id="rId8"/>
    <p:sldId id="1757" r:id="rId9"/>
    <p:sldId id="1759" r:id="rId10"/>
    <p:sldId id="1760" r:id="rId11"/>
    <p:sldId id="1791" r:id="rId12"/>
    <p:sldId id="1762" r:id="rId13"/>
    <p:sldId id="1763" r:id="rId14"/>
    <p:sldId id="1782" r:id="rId15"/>
    <p:sldId id="1796" r:id="rId16"/>
    <p:sldId id="1769" r:id="rId17"/>
    <p:sldId id="1771" r:id="rId18"/>
    <p:sldId id="1792" r:id="rId19"/>
    <p:sldId id="1793" r:id="rId20"/>
    <p:sldId id="1784" r:id="rId21"/>
    <p:sldId id="1794" r:id="rId22"/>
    <p:sldId id="1781" r:id="rId23"/>
    <p:sldId id="1783" r:id="rId24"/>
    <p:sldId id="1786" r:id="rId25"/>
    <p:sldId id="1787" r:id="rId26"/>
    <p:sldId id="1788" r:id="rId27"/>
    <p:sldId id="1789" r:id="rId28"/>
    <p:sldId id="1795" r:id="rId29"/>
    <p:sldId id="1748" r:id="rId30"/>
    <p:sldId id="1725" r:id="rId31"/>
  </p:sldIdLst>
  <p:sldSz cx="12192000" cy="6858000"/>
  <p:notesSz cx="6858000" cy="9144000"/>
  <p:embeddedFontLst>
    <p:embeddedFont>
      <p:font typeface="Merriweather Light" pitchFamily="2" charset="77"/>
      <p:regular r:id="rId33"/>
      <p:italic r:id="rId34"/>
    </p:embeddedFont>
    <p:embeddedFont>
      <p:font typeface="Rubik" panose="02000604000000020004" pitchFamily="2" charset="-79"/>
      <p:regular r:id="rId35"/>
      <p:bold r:id="rId36"/>
      <p:italic r:id="rId37"/>
      <p:boldItalic r:id="rId38"/>
    </p:embeddedFont>
    <p:embeddedFont>
      <p:font typeface="Trebuchet MS" panose="020B0703020202090204" pitchFamily="34" charset="0"/>
      <p:regular r:id="rId39"/>
      <p:bold r:id="rId40"/>
      <p:italic r:id="rId41"/>
      <p:boldItalic r:id="rId42"/>
    </p:embeddedFont>
    <p:embeddedFont>
      <p:font typeface="Verdana" panose="020B0604030504040204" pitchFamily="34" charset="0"/>
      <p:regular r:id="rId43"/>
      <p:bold r:id="rId44"/>
      <p:italic r:id="rId45"/>
      <p:bold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 id="{FEF3DB83-4B3A-D1BF-A7EE-BEEE8F1FDEA0}" name="Augusta Njogo" initials="AN" userId="S::anjogo@O365.strathmore.edu::fb3049aa-2105-42ab-9f0e-a5f69f2224e4" providerId="AD"/>
  <p188:author id="{C9D41BEC-B7BD-9209-602D-9DE035A5273B}" name="Leslie Ashburner" initials="LA" userId="S::t0047643_wf.uct.ac.za#ext#@lgi-consulting.com::8fa168fa-bb7a-460e-95bd-faa1475d6c0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ancer" initials="c" lastIdx="0" clrIdx="0">
    <p:extLst>
      <p:ext uri="{19B8F6BF-5375-455C-9EA6-DF929625EA0E}">
        <p15:presenceInfo xmlns:p15="http://schemas.microsoft.com/office/powerpoint/2012/main" userId="canc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F27F86-0B47-2054-A277-AA43BA756453}" v="18" dt="2024-09-27T16:02:22.803"/>
    <p1510:client id="{FAB511E0-DDB8-9B2F-D105-3EFD43EC5AEC}" v="7" dt="2024-09-29T14:37:54.664"/>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364" autoAdjust="0"/>
    <p:restoredTop sz="94498"/>
  </p:normalViewPr>
  <p:slideViewPr>
    <p:cSldViewPr snapToGrid="0">
      <p:cViewPr varScale="1">
        <p:scale>
          <a:sx n="84" d="100"/>
          <a:sy n="84" d="100"/>
        </p:scale>
        <p:origin x="216"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109" Type="http://schemas.openxmlformats.org/officeDocument/2006/relationships/commentAuthors" Target="commentAuthors.xml"/><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font" Target="fonts/font10.fntdata"/><Relationship Id="rId11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110" Type="http://schemas.openxmlformats.org/officeDocument/2006/relationships/presProps" Target="presProps.xml"/><Relationship Id="rId115" Type="http://schemas.microsoft.com/office/2018/10/relationships/authors" Target="author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font" Target="fonts/font11.fntdata"/><Relationship Id="rId11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9.fntdata"/><Relationship Id="rId11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114" Type="http://schemas.microsoft.com/office/2015/10/relationships/revisionInfo" Target="revisionInfo.xml"/></Relationships>
</file>

<file path=ppt/diagrams/_rels/data2.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9C4AD6-0703-4137-9EBF-23CEDB2D37C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BA8140C-F1E3-41B3-9C92-94DAA2A211D8}">
      <dgm:prSet phldrT="[Text]"/>
      <dgm:spPr/>
      <dgm:t>
        <a:bodyPr/>
        <a:lstStyle/>
        <a:p>
          <a:endParaRPr lang="en-US" dirty="0"/>
        </a:p>
      </dgm:t>
    </dgm:pt>
    <dgm:pt modelId="{D9CD27A0-17D3-4E37-A328-5DCAB664F808}" type="sibTrans" cxnId="{B9AA2427-FFDD-4BC7-BB48-673A39935EF4}">
      <dgm:prSet/>
      <dgm:spPr/>
      <dgm:t>
        <a:bodyPr/>
        <a:lstStyle/>
        <a:p>
          <a:endParaRPr lang="en-US"/>
        </a:p>
      </dgm:t>
    </dgm:pt>
    <dgm:pt modelId="{3B06C07D-88F2-4FFC-ABA5-1FAD018542D3}" type="parTrans" cxnId="{B9AA2427-FFDD-4BC7-BB48-673A39935EF4}">
      <dgm:prSet/>
      <dgm:spPr/>
      <dgm:t>
        <a:bodyPr/>
        <a:lstStyle/>
        <a:p>
          <a:endParaRPr lang="en-US"/>
        </a:p>
      </dgm:t>
    </dgm:pt>
    <dgm:pt modelId="{526913F2-E4E4-4A5C-87E5-4C38A1236FA3}">
      <dgm:prSet phldrT="[Text]"/>
      <dgm:spPr/>
      <dgm:t>
        <a:bodyPr/>
        <a:lstStyle/>
        <a:p>
          <a:endParaRPr lang="en-US" dirty="0">
            <a:latin typeface="Calibri" panose="020F0502020204030204" pitchFamily="34" charset="0"/>
          </a:endParaRPr>
        </a:p>
        <a:p>
          <a:r>
            <a:rPr lang="en-US" dirty="0">
              <a:latin typeface="Calibri" panose="020F0502020204030204" pitchFamily="34" charset="0"/>
            </a:rPr>
            <a:t>Creating effective data interpretations and presentations: </a:t>
          </a:r>
        </a:p>
        <a:p>
          <a:r>
            <a:rPr lang="en-GB" dirty="0">
              <a:latin typeface="Calibri" panose="020F0502020204030204" pitchFamily="34" charset="0"/>
              <a:ea typeface="Calibri" panose="020F0502020204030204" pitchFamily="34" charset="0"/>
              <a:cs typeface="Calibri" panose="020F0502020204030204" pitchFamily="34" charset="0"/>
            </a:rPr>
            <a:t>   Types of Data Visualisation</a:t>
          </a:r>
        </a:p>
        <a:p>
          <a:r>
            <a:rPr lang="en-GB" dirty="0">
              <a:latin typeface="Calibri" panose="020F0502020204030204" pitchFamily="34" charset="0"/>
              <a:ea typeface="Calibri" panose="020F0502020204030204" pitchFamily="34" charset="0"/>
              <a:cs typeface="Calibri" panose="020F0502020204030204" pitchFamily="34" charset="0"/>
            </a:rPr>
            <a:t>   Rules for Actionable Visuals</a:t>
          </a:r>
          <a:r>
            <a:rPr lang="en-US" dirty="0">
              <a:latin typeface="Calibri" panose="020F0502020204030204" pitchFamily="34" charset="0"/>
            </a:rPr>
            <a:t>.</a:t>
          </a:r>
          <a:endParaRPr lang="en-US" dirty="0"/>
        </a:p>
      </dgm:t>
    </dgm:pt>
    <dgm:pt modelId="{604D12B7-2253-41AD-BF5F-1B8E50F15579}" type="sibTrans" cxnId="{79AA395F-21C3-46F9-8A84-1D9C4612DDC1}">
      <dgm:prSet/>
      <dgm:spPr/>
      <dgm:t>
        <a:bodyPr/>
        <a:lstStyle/>
        <a:p>
          <a:endParaRPr lang="en-US"/>
        </a:p>
      </dgm:t>
    </dgm:pt>
    <dgm:pt modelId="{B70745F5-8F8C-4219-B246-D7A210EF7AC5}" type="parTrans" cxnId="{79AA395F-21C3-46F9-8A84-1D9C4612DDC1}">
      <dgm:prSet/>
      <dgm:spPr/>
      <dgm:t>
        <a:bodyPr/>
        <a:lstStyle/>
        <a:p>
          <a:endParaRPr lang="en-US"/>
        </a:p>
      </dgm:t>
    </dgm:pt>
    <dgm:pt modelId="{5F6C4B25-160F-40F8-8913-B1F9D503A828}">
      <dgm:prSet phldrT="[Text]"/>
      <dgm:spPr/>
      <dgm:t>
        <a:bodyPr/>
        <a:lstStyle/>
        <a:p>
          <a:r>
            <a:rPr lang="en-US" dirty="0">
              <a:latin typeface="Calibri" panose="020F0502020204030204" pitchFamily="34" charset="0"/>
            </a:rPr>
            <a:t>Data storytelling and data visualization: </a:t>
          </a:r>
        </a:p>
        <a:p>
          <a:r>
            <a:rPr lang="en-GB" dirty="0">
              <a:latin typeface="Calibri" panose="020F0502020204030204" pitchFamily="34" charset="0"/>
              <a:ea typeface="Calibri" panose="020F0502020204030204" pitchFamily="34" charset="0"/>
              <a:cs typeface="Calibri" panose="020F0502020204030204" pitchFamily="34" charset="0"/>
            </a:rPr>
            <a:t>   Data Storytelling vs Data Visualisation; </a:t>
          </a:r>
        </a:p>
        <a:p>
          <a:r>
            <a:rPr lang="en-GB" dirty="0">
              <a:latin typeface="Calibri" panose="020F0502020204030204" pitchFamily="34" charset="0"/>
              <a:ea typeface="Calibri" panose="020F0502020204030204" pitchFamily="34" charset="0"/>
              <a:cs typeface="Calibri" panose="020F0502020204030204" pitchFamily="34" charset="0"/>
            </a:rPr>
            <a:t>   Principles of Data Visualisation</a:t>
          </a:r>
          <a:endParaRPr lang="en-US" dirty="0"/>
        </a:p>
      </dgm:t>
    </dgm:pt>
    <dgm:pt modelId="{780F02C4-8106-472A-B580-280A371C55A8}" type="sibTrans" cxnId="{D405E481-4C90-40BE-A375-6AD241B55E56}">
      <dgm:prSet/>
      <dgm:spPr/>
      <dgm:t>
        <a:bodyPr/>
        <a:lstStyle/>
        <a:p>
          <a:endParaRPr lang="en-US"/>
        </a:p>
      </dgm:t>
    </dgm:pt>
    <dgm:pt modelId="{27391EC4-DCED-438F-BB8D-069D339E1A98}" type="parTrans" cxnId="{D405E481-4C90-40BE-A375-6AD241B55E56}">
      <dgm:prSet/>
      <dgm:spPr/>
      <dgm:t>
        <a:bodyPr/>
        <a:lstStyle/>
        <a:p>
          <a:endParaRPr lang="en-US"/>
        </a:p>
      </dgm:t>
    </dgm:pt>
    <dgm:pt modelId="{ED450CF5-4522-4990-9BAE-2E79C9A042CE}">
      <dgm:prSet/>
      <dgm:spPr/>
      <dgm:t>
        <a:bodyPr/>
        <a:lstStyle/>
        <a:p>
          <a:r>
            <a:rPr lang="en-US" dirty="0">
              <a:latin typeface="Calibri" panose="020F0502020204030204" pitchFamily="34" charset="0"/>
            </a:rPr>
            <a:t>Communicating with diverse audiences (policymakers, communities, etc.).</a:t>
          </a:r>
          <a:r>
            <a:rPr lang="en-US" dirty="0"/>
            <a:t> </a:t>
          </a:r>
        </a:p>
      </dgm:t>
    </dgm:pt>
    <dgm:pt modelId="{B2AE9DBB-F6C2-4F7D-90FE-1A6063515C39}" type="parTrans" cxnId="{D1CC09A9-2526-4816-B01C-828B9088BE75}">
      <dgm:prSet/>
      <dgm:spPr/>
      <dgm:t>
        <a:bodyPr/>
        <a:lstStyle/>
        <a:p>
          <a:endParaRPr lang="en-US"/>
        </a:p>
      </dgm:t>
    </dgm:pt>
    <dgm:pt modelId="{89C7E376-E1AD-4C3D-8E21-C7457E72D92C}" type="sibTrans" cxnId="{D1CC09A9-2526-4816-B01C-828B9088BE75}">
      <dgm:prSet/>
      <dgm:spPr/>
      <dgm:t>
        <a:bodyPr/>
        <a:lstStyle/>
        <a:p>
          <a:endParaRPr lang="en-US"/>
        </a:p>
      </dgm:t>
    </dgm:pt>
    <dgm:pt modelId="{12A10F76-12D3-4FEE-8BBA-54A4C7FF5453}" type="pres">
      <dgm:prSet presAssocID="{C29C4AD6-0703-4137-9EBF-23CEDB2D37CB}" presName="linear" presStyleCnt="0">
        <dgm:presLayoutVars>
          <dgm:animLvl val="lvl"/>
          <dgm:resizeHandles val="exact"/>
        </dgm:presLayoutVars>
      </dgm:prSet>
      <dgm:spPr/>
    </dgm:pt>
    <dgm:pt modelId="{4CB9A31B-CF90-49CA-AF0B-22D7844C2CF6}" type="pres">
      <dgm:prSet presAssocID="{5F6C4B25-160F-40F8-8913-B1F9D503A828}" presName="parentText" presStyleLbl="node1" presStyleIdx="0" presStyleCnt="3" custScaleY="96022">
        <dgm:presLayoutVars>
          <dgm:chMax val="0"/>
          <dgm:bulletEnabled val="1"/>
        </dgm:presLayoutVars>
      </dgm:prSet>
      <dgm:spPr/>
    </dgm:pt>
    <dgm:pt modelId="{51A0ED21-50C8-5D48-A577-DAB5D242C119}" type="pres">
      <dgm:prSet presAssocID="{780F02C4-8106-472A-B580-280A371C55A8}" presName="spacer" presStyleCnt="0"/>
      <dgm:spPr/>
    </dgm:pt>
    <dgm:pt modelId="{61FC8C27-7E46-4C45-BCF7-827A5C30F7B2}" type="pres">
      <dgm:prSet presAssocID="{ED450CF5-4522-4990-9BAE-2E79C9A042CE}" presName="parentText" presStyleLbl="node1" presStyleIdx="1" presStyleCnt="3" custScaleY="53983">
        <dgm:presLayoutVars>
          <dgm:chMax val="0"/>
          <dgm:bulletEnabled val="1"/>
        </dgm:presLayoutVars>
      </dgm:prSet>
      <dgm:spPr/>
    </dgm:pt>
    <dgm:pt modelId="{BA08D1F1-C1BA-4AA3-8D85-DCF14108CEFD}" type="pres">
      <dgm:prSet presAssocID="{89C7E376-E1AD-4C3D-8E21-C7457E72D92C}" presName="spacer" presStyleCnt="0"/>
      <dgm:spPr/>
    </dgm:pt>
    <dgm:pt modelId="{B526005D-92B4-4FFA-B65B-CC1602C365E3}" type="pres">
      <dgm:prSet presAssocID="{526913F2-E4E4-4A5C-87E5-4C38A1236FA3}" presName="parentText" presStyleLbl="node1" presStyleIdx="2" presStyleCnt="3" custScaleY="97225">
        <dgm:presLayoutVars>
          <dgm:chMax val="0"/>
          <dgm:bulletEnabled val="1"/>
        </dgm:presLayoutVars>
      </dgm:prSet>
      <dgm:spPr/>
    </dgm:pt>
    <dgm:pt modelId="{4D586DA2-EDC6-4751-9317-C1D587725CA2}" type="pres">
      <dgm:prSet presAssocID="{526913F2-E4E4-4A5C-87E5-4C38A1236FA3}" presName="childText" presStyleLbl="revTx" presStyleIdx="0" presStyleCnt="1">
        <dgm:presLayoutVars>
          <dgm:bulletEnabled val="1"/>
        </dgm:presLayoutVars>
      </dgm:prSet>
      <dgm:spPr/>
    </dgm:pt>
  </dgm:ptLst>
  <dgm:cxnLst>
    <dgm:cxn modelId="{B9AA2427-FFDD-4BC7-BB48-673A39935EF4}" srcId="{526913F2-E4E4-4A5C-87E5-4C38A1236FA3}" destId="{EBA8140C-F1E3-41B3-9C92-94DAA2A211D8}" srcOrd="0" destOrd="0" parTransId="{3B06C07D-88F2-4FFC-ABA5-1FAD018542D3}" sibTransId="{D9CD27A0-17D3-4E37-A328-5DCAB664F808}"/>
    <dgm:cxn modelId="{79AA395F-21C3-46F9-8A84-1D9C4612DDC1}" srcId="{C29C4AD6-0703-4137-9EBF-23CEDB2D37CB}" destId="{526913F2-E4E4-4A5C-87E5-4C38A1236FA3}" srcOrd="2" destOrd="0" parTransId="{B70745F5-8F8C-4219-B246-D7A210EF7AC5}" sibTransId="{604D12B7-2253-41AD-BF5F-1B8E50F15579}"/>
    <dgm:cxn modelId="{D405E481-4C90-40BE-A375-6AD241B55E56}" srcId="{C29C4AD6-0703-4137-9EBF-23CEDB2D37CB}" destId="{5F6C4B25-160F-40F8-8913-B1F9D503A828}" srcOrd="0" destOrd="0" parTransId="{27391EC4-DCED-438F-BB8D-069D339E1A98}" sibTransId="{780F02C4-8106-472A-B580-280A371C55A8}"/>
    <dgm:cxn modelId="{3441D284-F424-4187-A5A0-257AFD760D26}" type="presOf" srcId="{5F6C4B25-160F-40F8-8913-B1F9D503A828}" destId="{4CB9A31B-CF90-49CA-AF0B-22D7844C2CF6}" srcOrd="0" destOrd="0" presId="urn:microsoft.com/office/officeart/2005/8/layout/vList2"/>
    <dgm:cxn modelId="{002529A2-D81E-4BDE-A22C-D4A23F4B1146}" type="presOf" srcId="{ED450CF5-4522-4990-9BAE-2E79C9A042CE}" destId="{61FC8C27-7E46-4C45-BCF7-827A5C30F7B2}" srcOrd="0" destOrd="0" presId="urn:microsoft.com/office/officeart/2005/8/layout/vList2"/>
    <dgm:cxn modelId="{D1CC09A9-2526-4816-B01C-828B9088BE75}" srcId="{C29C4AD6-0703-4137-9EBF-23CEDB2D37CB}" destId="{ED450CF5-4522-4990-9BAE-2E79C9A042CE}" srcOrd="1" destOrd="0" parTransId="{B2AE9DBB-F6C2-4F7D-90FE-1A6063515C39}" sibTransId="{89C7E376-E1AD-4C3D-8E21-C7457E72D92C}"/>
    <dgm:cxn modelId="{D7CEC8B3-A8D6-4A36-A153-B28FB2A0ACF8}" type="presOf" srcId="{EBA8140C-F1E3-41B3-9C92-94DAA2A211D8}" destId="{4D586DA2-EDC6-4751-9317-C1D587725CA2}" srcOrd="0" destOrd="0" presId="urn:microsoft.com/office/officeart/2005/8/layout/vList2"/>
    <dgm:cxn modelId="{E1F8EBEF-32B9-40F8-8163-724073F44D91}" type="presOf" srcId="{526913F2-E4E4-4A5C-87E5-4C38A1236FA3}" destId="{B526005D-92B4-4FFA-B65B-CC1602C365E3}" srcOrd="0" destOrd="0" presId="urn:microsoft.com/office/officeart/2005/8/layout/vList2"/>
    <dgm:cxn modelId="{447375F6-D6BF-47D6-93FD-B38F31F62A06}" type="presOf" srcId="{C29C4AD6-0703-4137-9EBF-23CEDB2D37CB}" destId="{12A10F76-12D3-4FEE-8BBA-54A4C7FF5453}" srcOrd="0" destOrd="0" presId="urn:microsoft.com/office/officeart/2005/8/layout/vList2"/>
    <dgm:cxn modelId="{1FF9C66D-1867-45FB-AFD7-7C8DC5C301CC}" type="presParOf" srcId="{12A10F76-12D3-4FEE-8BBA-54A4C7FF5453}" destId="{4CB9A31B-CF90-49CA-AF0B-22D7844C2CF6}" srcOrd="0" destOrd="0" presId="urn:microsoft.com/office/officeart/2005/8/layout/vList2"/>
    <dgm:cxn modelId="{187E10C8-F40D-DC47-976C-F909DB165C92}" type="presParOf" srcId="{12A10F76-12D3-4FEE-8BBA-54A4C7FF5453}" destId="{51A0ED21-50C8-5D48-A577-DAB5D242C119}" srcOrd="1" destOrd="0" presId="urn:microsoft.com/office/officeart/2005/8/layout/vList2"/>
    <dgm:cxn modelId="{2AC5DB85-AA0E-4920-A0C8-B3B6394A75A5}" type="presParOf" srcId="{12A10F76-12D3-4FEE-8BBA-54A4C7FF5453}" destId="{61FC8C27-7E46-4C45-BCF7-827A5C30F7B2}" srcOrd="2" destOrd="0" presId="urn:microsoft.com/office/officeart/2005/8/layout/vList2"/>
    <dgm:cxn modelId="{7E4BFC31-800E-4102-A9C4-F269526BF4F4}" type="presParOf" srcId="{12A10F76-12D3-4FEE-8BBA-54A4C7FF5453}" destId="{BA08D1F1-C1BA-4AA3-8D85-DCF14108CEFD}" srcOrd="3" destOrd="0" presId="urn:microsoft.com/office/officeart/2005/8/layout/vList2"/>
    <dgm:cxn modelId="{4246E7B7-06F0-4F32-AADC-49F9C444B8B6}" type="presParOf" srcId="{12A10F76-12D3-4FEE-8BBA-54A4C7FF5453}" destId="{B526005D-92B4-4FFA-B65B-CC1602C365E3}" srcOrd="4" destOrd="0" presId="urn:microsoft.com/office/officeart/2005/8/layout/vList2"/>
    <dgm:cxn modelId="{7A16C781-D14B-4725-97A5-A926CD77499C}" type="presParOf" srcId="{12A10F76-12D3-4FEE-8BBA-54A4C7FF5453}" destId="{4D586DA2-EDC6-4751-9317-C1D587725CA2}"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000C63-B911-4BF5-900F-73CAAA859BA7}"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31100FCD-F2F2-4F3D-8B71-6472A2033372}">
      <dgm:prSet/>
      <dgm:spPr/>
      <dgm:t>
        <a:bodyPr/>
        <a:lstStyle/>
        <a:p>
          <a:pPr>
            <a:lnSpc>
              <a:spcPct val="100000"/>
            </a:lnSpc>
          </a:pPr>
          <a:r>
            <a:rPr lang="en-US"/>
            <a:t>Helps identify the 3 key points in data analytics – correlations, outliers, trends</a:t>
          </a:r>
        </a:p>
      </dgm:t>
    </dgm:pt>
    <dgm:pt modelId="{2E2BAC80-FFD7-45EB-B19C-25641EF63798}" type="parTrans" cxnId="{0350E1D1-3483-4635-9F6E-F787E6AA6A78}">
      <dgm:prSet/>
      <dgm:spPr/>
      <dgm:t>
        <a:bodyPr/>
        <a:lstStyle/>
        <a:p>
          <a:endParaRPr lang="en-US"/>
        </a:p>
      </dgm:t>
    </dgm:pt>
    <dgm:pt modelId="{427C983A-3DDC-4B4A-9B88-C93A74067334}" type="sibTrans" cxnId="{0350E1D1-3483-4635-9F6E-F787E6AA6A78}">
      <dgm:prSet/>
      <dgm:spPr/>
      <dgm:t>
        <a:bodyPr/>
        <a:lstStyle/>
        <a:p>
          <a:endParaRPr lang="en-US"/>
        </a:p>
      </dgm:t>
    </dgm:pt>
    <dgm:pt modelId="{58FAB4E3-139D-49A9-9F86-5324CD37D662}">
      <dgm:prSet/>
      <dgm:spPr/>
      <dgm:t>
        <a:bodyPr/>
        <a:lstStyle/>
        <a:p>
          <a:pPr>
            <a:lnSpc>
              <a:spcPct val="100000"/>
            </a:lnSpc>
          </a:pPr>
          <a:r>
            <a:rPr lang="en-US"/>
            <a:t>Better way of analyzing data</a:t>
          </a:r>
        </a:p>
      </dgm:t>
    </dgm:pt>
    <dgm:pt modelId="{76013D4B-D891-45C1-9B19-478B3DB57AAD}" type="parTrans" cxnId="{9305318A-0A05-4FC1-A846-FAB34EF72D2D}">
      <dgm:prSet/>
      <dgm:spPr/>
      <dgm:t>
        <a:bodyPr/>
        <a:lstStyle/>
        <a:p>
          <a:endParaRPr lang="en-US"/>
        </a:p>
      </dgm:t>
    </dgm:pt>
    <dgm:pt modelId="{AD477D30-3D0F-4FA2-8F39-C2BD2964C4BE}" type="sibTrans" cxnId="{9305318A-0A05-4FC1-A846-FAB34EF72D2D}">
      <dgm:prSet/>
      <dgm:spPr/>
      <dgm:t>
        <a:bodyPr/>
        <a:lstStyle/>
        <a:p>
          <a:endParaRPr lang="en-US"/>
        </a:p>
      </dgm:t>
    </dgm:pt>
    <dgm:pt modelId="{BCEB096B-910E-4679-800F-9825E908F3EA}">
      <dgm:prSet/>
      <dgm:spPr/>
      <dgm:t>
        <a:bodyPr/>
        <a:lstStyle/>
        <a:p>
          <a:pPr>
            <a:lnSpc>
              <a:spcPct val="100000"/>
            </a:lnSpc>
          </a:pPr>
          <a:r>
            <a:rPr lang="en-US" dirty="0"/>
            <a:t>Makes sense of complicated data</a:t>
          </a:r>
        </a:p>
      </dgm:t>
    </dgm:pt>
    <dgm:pt modelId="{190EFE5C-7CEC-4BF1-B894-5B18D599C370}" type="parTrans" cxnId="{1CCB07F7-0F22-4D16-863C-AE402143DCE1}">
      <dgm:prSet/>
      <dgm:spPr/>
      <dgm:t>
        <a:bodyPr/>
        <a:lstStyle/>
        <a:p>
          <a:endParaRPr lang="en-US"/>
        </a:p>
      </dgm:t>
    </dgm:pt>
    <dgm:pt modelId="{AE4B30D3-6628-4D0D-B09F-B0E73C6ACF01}" type="sibTrans" cxnId="{1CCB07F7-0F22-4D16-863C-AE402143DCE1}">
      <dgm:prSet/>
      <dgm:spPr/>
      <dgm:t>
        <a:bodyPr/>
        <a:lstStyle/>
        <a:p>
          <a:endParaRPr lang="en-US"/>
        </a:p>
      </dgm:t>
    </dgm:pt>
    <dgm:pt modelId="{655D3569-C8BC-4120-BA33-FC65A5694C47}">
      <dgm:prSet/>
      <dgm:spPr/>
      <dgm:t>
        <a:bodyPr/>
        <a:lstStyle/>
        <a:p>
          <a:pPr>
            <a:lnSpc>
              <a:spcPct val="100000"/>
            </a:lnSpc>
          </a:pPr>
          <a:r>
            <a:rPr lang="en-US"/>
            <a:t>Identify errors and inconsistency in data</a:t>
          </a:r>
        </a:p>
      </dgm:t>
    </dgm:pt>
    <dgm:pt modelId="{6C40B877-ABE9-401F-8C26-BCF92F1E639D}" type="parTrans" cxnId="{E0E45AFE-9679-476F-B659-C5812DD2B6C0}">
      <dgm:prSet/>
      <dgm:spPr/>
      <dgm:t>
        <a:bodyPr/>
        <a:lstStyle/>
        <a:p>
          <a:endParaRPr lang="en-US"/>
        </a:p>
      </dgm:t>
    </dgm:pt>
    <dgm:pt modelId="{86382843-08A5-4A24-9713-F0008FE3512D}" type="sibTrans" cxnId="{E0E45AFE-9679-476F-B659-C5812DD2B6C0}">
      <dgm:prSet/>
      <dgm:spPr/>
      <dgm:t>
        <a:bodyPr/>
        <a:lstStyle/>
        <a:p>
          <a:endParaRPr lang="en-US"/>
        </a:p>
      </dgm:t>
    </dgm:pt>
    <dgm:pt modelId="{D1555016-208D-4CD7-B99E-B1D02B5577B2}">
      <dgm:prSet/>
      <dgm:spPr/>
      <dgm:t>
        <a:bodyPr/>
        <a:lstStyle/>
        <a:p>
          <a:pPr>
            <a:lnSpc>
              <a:spcPct val="100000"/>
            </a:lnSpc>
          </a:pPr>
          <a:r>
            <a:rPr lang="en-US"/>
            <a:t>Easy exploration of data</a:t>
          </a:r>
        </a:p>
      </dgm:t>
    </dgm:pt>
    <dgm:pt modelId="{E7B80E84-7840-4390-8B20-C9CFE6383C52}" type="parTrans" cxnId="{2E180517-A9B9-4608-AA49-B17E924B76B0}">
      <dgm:prSet/>
      <dgm:spPr/>
      <dgm:t>
        <a:bodyPr/>
        <a:lstStyle/>
        <a:p>
          <a:endParaRPr lang="en-US"/>
        </a:p>
      </dgm:t>
    </dgm:pt>
    <dgm:pt modelId="{9BDECAE4-0947-4DBC-A6A9-CFC7442D7FBF}" type="sibTrans" cxnId="{2E180517-A9B9-4608-AA49-B17E924B76B0}">
      <dgm:prSet/>
      <dgm:spPr/>
      <dgm:t>
        <a:bodyPr/>
        <a:lstStyle/>
        <a:p>
          <a:endParaRPr lang="en-US"/>
        </a:p>
      </dgm:t>
    </dgm:pt>
    <dgm:pt modelId="{5C2A93C6-376C-4C0A-BAC2-9411D7E9CEB6}">
      <dgm:prSet/>
      <dgm:spPr/>
      <dgm:t>
        <a:bodyPr/>
        <a:lstStyle/>
        <a:p>
          <a:pPr>
            <a:lnSpc>
              <a:spcPct val="100000"/>
            </a:lnSpc>
          </a:pPr>
          <a:r>
            <a:rPr lang="en-US"/>
            <a:t>Better way of presenting insights</a:t>
          </a:r>
        </a:p>
      </dgm:t>
    </dgm:pt>
    <dgm:pt modelId="{FBD9C318-0998-4677-AB0C-57FDC4C68656}" type="parTrans" cxnId="{4B8E6AFD-2465-430C-BF42-D07FFFBAAE6D}">
      <dgm:prSet/>
      <dgm:spPr/>
      <dgm:t>
        <a:bodyPr/>
        <a:lstStyle/>
        <a:p>
          <a:endParaRPr lang="en-US"/>
        </a:p>
      </dgm:t>
    </dgm:pt>
    <dgm:pt modelId="{0B6C1C2A-5D99-4628-85A4-44728EF1B96D}" type="sibTrans" cxnId="{4B8E6AFD-2465-430C-BF42-D07FFFBAAE6D}">
      <dgm:prSet/>
      <dgm:spPr/>
      <dgm:t>
        <a:bodyPr/>
        <a:lstStyle/>
        <a:p>
          <a:endParaRPr lang="en-US"/>
        </a:p>
      </dgm:t>
    </dgm:pt>
    <dgm:pt modelId="{735E64DC-4562-40CC-8837-6EFEAA97B983}">
      <dgm:prSet/>
      <dgm:spPr/>
      <dgm:t>
        <a:bodyPr/>
        <a:lstStyle/>
        <a:p>
          <a:pPr>
            <a:lnSpc>
              <a:spcPct val="100000"/>
            </a:lnSpc>
          </a:pPr>
          <a:r>
            <a:rPr lang="en-US" dirty="0"/>
            <a:t>Interactive </a:t>
          </a:r>
          <a:r>
            <a:rPr lang="en-US" dirty="0" err="1"/>
            <a:t>visualisations</a:t>
          </a:r>
          <a:r>
            <a:rPr lang="en-US" dirty="0"/>
            <a:t> allow for further analysis</a:t>
          </a:r>
        </a:p>
      </dgm:t>
    </dgm:pt>
    <dgm:pt modelId="{86E1E48A-ADAC-4429-A7FF-563C5FFBCC6C}" type="parTrans" cxnId="{15866402-1E71-409A-923A-43673751CE1D}">
      <dgm:prSet/>
      <dgm:spPr/>
      <dgm:t>
        <a:bodyPr/>
        <a:lstStyle/>
        <a:p>
          <a:endParaRPr lang="en-US"/>
        </a:p>
      </dgm:t>
    </dgm:pt>
    <dgm:pt modelId="{92BAF330-B7B4-40EA-AF74-3404990629DA}" type="sibTrans" cxnId="{15866402-1E71-409A-923A-43673751CE1D}">
      <dgm:prSet/>
      <dgm:spPr/>
      <dgm:t>
        <a:bodyPr/>
        <a:lstStyle/>
        <a:p>
          <a:endParaRPr lang="en-US"/>
        </a:p>
      </dgm:t>
    </dgm:pt>
    <dgm:pt modelId="{19076789-56D5-432D-96FC-FAB5019A8B65}" type="pres">
      <dgm:prSet presAssocID="{10000C63-B911-4BF5-900F-73CAAA859BA7}" presName="root" presStyleCnt="0">
        <dgm:presLayoutVars>
          <dgm:dir/>
          <dgm:resizeHandles val="exact"/>
        </dgm:presLayoutVars>
      </dgm:prSet>
      <dgm:spPr/>
    </dgm:pt>
    <dgm:pt modelId="{42D568BF-3C0B-418B-B449-CBD29E56F53D}" type="pres">
      <dgm:prSet presAssocID="{31100FCD-F2F2-4F3D-8B71-6472A2033372}" presName="compNode" presStyleCnt="0"/>
      <dgm:spPr/>
    </dgm:pt>
    <dgm:pt modelId="{9730FDD1-761C-4938-A487-36622E9C540C}" type="pres">
      <dgm:prSet presAssocID="{31100FCD-F2F2-4F3D-8B71-6472A2033372}" presName="bgRect" presStyleLbl="bgShp" presStyleIdx="0" presStyleCnt="7"/>
      <dgm:spPr/>
    </dgm:pt>
    <dgm:pt modelId="{FFD5BE76-8248-47B2-ABAD-A6D97E14E8E7}" type="pres">
      <dgm:prSet presAssocID="{31100FCD-F2F2-4F3D-8B71-6472A2033372}"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5FCAA5D0-A3F1-4D8A-9A29-E67D3C71F4D7}" type="pres">
      <dgm:prSet presAssocID="{31100FCD-F2F2-4F3D-8B71-6472A2033372}" presName="spaceRect" presStyleCnt="0"/>
      <dgm:spPr/>
    </dgm:pt>
    <dgm:pt modelId="{3FC38DCD-1A23-459D-B4EE-09AD52FEF8AD}" type="pres">
      <dgm:prSet presAssocID="{31100FCD-F2F2-4F3D-8B71-6472A2033372}" presName="parTx" presStyleLbl="revTx" presStyleIdx="0" presStyleCnt="7">
        <dgm:presLayoutVars>
          <dgm:chMax val="0"/>
          <dgm:chPref val="0"/>
        </dgm:presLayoutVars>
      </dgm:prSet>
      <dgm:spPr/>
    </dgm:pt>
    <dgm:pt modelId="{DC45C713-7636-47DD-B44B-2F4F9B77BACA}" type="pres">
      <dgm:prSet presAssocID="{427C983A-3DDC-4B4A-9B88-C93A74067334}" presName="sibTrans" presStyleCnt="0"/>
      <dgm:spPr/>
    </dgm:pt>
    <dgm:pt modelId="{D67C19E4-AC96-43BD-B938-BB9F4B121EF1}" type="pres">
      <dgm:prSet presAssocID="{58FAB4E3-139D-49A9-9F86-5324CD37D662}" presName="compNode" presStyleCnt="0"/>
      <dgm:spPr/>
    </dgm:pt>
    <dgm:pt modelId="{99CB0BC5-9C5E-4163-836E-DB98CFA94DF9}" type="pres">
      <dgm:prSet presAssocID="{58FAB4E3-139D-49A9-9F86-5324CD37D662}" presName="bgRect" presStyleLbl="bgShp" presStyleIdx="1" presStyleCnt="7"/>
      <dgm:spPr/>
    </dgm:pt>
    <dgm:pt modelId="{A0888C0D-7A85-4AB2-9CD6-E53F848D45C1}" type="pres">
      <dgm:prSet presAssocID="{58FAB4E3-139D-49A9-9F86-5324CD37D662}"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043820EB-C361-4C42-AE5B-810DBE169913}" type="pres">
      <dgm:prSet presAssocID="{58FAB4E3-139D-49A9-9F86-5324CD37D662}" presName="spaceRect" presStyleCnt="0"/>
      <dgm:spPr/>
    </dgm:pt>
    <dgm:pt modelId="{0B9998D8-4512-44CB-AA0B-7F77B6CACC36}" type="pres">
      <dgm:prSet presAssocID="{58FAB4E3-139D-49A9-9F86-5324CD37D662}" presName="parTx" presStyleLbl="revTx" presStyleIdx="1" presStyleCnt="7">
        <dgm:presLayoutVars>
          <dgm:chMax val="0"/>
          <dgm:chPref val="0"/>
        </dgm:presLayoutVars>
      </dgm:prSet>
      <dgm:spPr/>
    </dgm:pt>
    <dgm:pt modelId="{CBE69616-AAA7-41DF-81F0-D0F8756D364E}" type="pres">
      <dgm:prSet presAssocID="{AD477D30-3D0F-4FA2-8F39-C2BD2964C4BE}" presName="sibTrans" presStyleCnt="0"/>
      <dgm:spPr/>
    </dgm:pt>
    <dgm:pt modelId="{02F18581-97F9-4546-8B18-575C089094FE}" type="pres">
      <dgm:prSet presAssocID="{BCEB096B-910E-4679-800F-9825E908F3EA}" presName="compNode" presStyleCnt="0"/>
      <dgm:spPr/>
    </dgm:pt>
    <dgm:pt modelId="{1720BEF3-1281-4B4D-B29B-7D64D7DFFCF0}" type="pres">
      <dgm:prSet presAssocID="{BCEB096B-910E-4679-800F-9825E908F3EA}" presName="bgRect" presStyleLbl="bgShp" presStyleIdx="2" presStyleCnt="7"/>
      <dgm:spPr/>
    </dgm:pt>
    <dgm:pt modelId="{3A99DB0C-433B-4505-AAA8-8C22C5C49371}" type="pres">
      <dgm:prSet presAssocID="{BCEB096B-910E-4679-800F-9825E908F3EA}"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tabase"/>
        </a:ext>
      </dgm:extLst>
    </dgm:pt>
    <dgm:pt modelId="{BC778B30-8981-437E-86C5-E355402141D2}" type="pres">
      <dgm:prSet presAssocID="{BCEB096B-910E-4679-800F-9825E908F3EA}" presName="spaceRect" presStyleCnt="0"/>
      <dgm:spPr/>
    </dgm:pt>
    <dgm:pt modelId="{1225441D-7CE0-4331-8225-C1AF741F36EB}" type="pres">
      <dgm:prSet presAssocID="{BCEB096B-910E-4679-800F-9825E908F3EA}" presName="parTx" presStyleLbl="revTx" presStyleIdx="2" presStyleCnt="7">
        <dgm:presLayoutVars>
          <dgm:chMax val="0"/>
          <dgm:chPref val="0"/>
        </dgm:presLayoutVars>
      </dgm:prSet>
      <dgm:spPr/>
    </dgm:pt>
    <dgm:pt modelId="{E3211719-2B33-4696-82F6-9CBD82F0078D}" type="pres">
      <dgm:prSet presAssocID="{AE4B30D3-6628-4D0D-B09F-B0E73C6ACF01}" presName="sibTrans" presStyleCnt="0"/>
      <dgm:spPr/>
    </dgm:pt>
    <dgm:pt modelId="{EF8B77C8-ACB3-47CA-B35B-255861AF5986}" type="pres">
      <dgm:prSet presAssocID="{655D3569-C8BC-4120-BA33-FC65A5694C47}" presName="compNode" presStyleCnt="0"/>
      <dgm:spPr/>
    </dgm:pt>
    <dgm:pt modelId="{3776C74B-6875-4A67-BDD2-FA260C221EAF}" type="pres">
      <dgm:prSet presAssocID="{655D3569-C8BC-4120-BA33-FC65A5694C47}" presName="bgRect" presStyleLbl="bgShp" presStyleIdx="3" presStyleCnt="7"/>
      <dgm:spPr/>
    </dgm:pt>
    <dgm:pt modelId="{AF1E1BAB-0970-4531-9ADB-44871004B75D}" type="pres">
      <dgm:prSet presAssocID="{655D3569-C8BC-4120-BA33-FC65A5694C47}"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arning"/>
        </a:ext>
      </dgm:extLst>
    </dgm:pt>
    <dgm:pt modelId="{2C503745-3825-4D96-9526-E78646E8B0C0}" type="pres">
      <dgm:prSet presAssocID="{655D3569-C8BC-4120-BA33-FC65A5694C47}" presName="spaceRect" presStyleCnt="0"/>
      <dgm:spPr/>
    </dgm:pt>
    <dgm:pt modelId="{A069B185-E802-45E7-8107-AE6052466766}" type="pres">
      <dgm:prSet presAssocID="{655D3569-C8BC-4120-BA33-FC65A5694C47}" presName="parTx" presStyleLbl="revTx" presStyleIdx="3" presStyleCnt="7">
        <dgm:presLayoutVars>
          <dgm:chMax val="0"/>
          <dgm:chPref val="0"/>
        </dgm:presLayoutVars>
      </dgm:prSet>
      <dgm:spPr/>
    </dgm:pt>
    <dgm:pt modelId="{F3E59B07-DCCD-462F-8F57-7B3EFF11B14F}" type="pres">
      <dgm:prSet presAssocID="{86382843-08A5-4A24-9713-F0008FE3512D}" presName="sibTrans" presStyleCnt="0"/>
      <dgm:spPr/>
    </dgm:pt>
    <dgm:pt modelId="{7D19A29C-5481-4367-84A2-AEF2190DDFF7}" type="pres">
      <dgm:prSet presAssocID="{D1555016-208D-4CD7-B99E-B1D02B5577B2}" presName="compNode" presStyleCnt="0"/>
      <dgm:spPr/>
    </dgm:pt>
    <dgm:pt modelId="{C9448C92-361E-491C-951C-86AC81A89A97}" type="pres">
      <dgm:prSet presAssocID="{D1555016-208D-4CD7-B99E-B1D02B5577B2}" presName="bgRect" presStyleLbl="bgShp" presStyleIdx="4" presStyleCnt="7"/>
      <dgm:spPr/>
    </dgm:pt>
    <dgm:pt modelId="{A954E843-78E2-4A04-9228-68E26BA091DE}" type="pres">
      <dgm:prSet presAssocID="{D1555016-208D-4CD7-B99E-B1D02B5577B2}"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agnifying glass"/>
        </a:ext>
      </dgm:extLst>
    </dgm:pt>
    <dgm:pt modelId="{BE5A0D59-FAED-422F-8476-72A9E6F5E68F}" type="pres">
      <dgm:prSet presAssocID="{D1555016-208D-4CD7-B99E-B1D02B5577B2}" presName="spaceRect" presStyleCnt="0"/>
      <dgm:spPr/>
    </dgm:pt>
    <dgm:pt modelId="{B5923F09-40C8-4E60-BE70-931A2589B96F}" type="pres">
      <dgm:prSet presAssocID="{D1555016-208D-4CD7-B99E-B1D02B5577B2}" presName="parTx" presStyleLbl="revTx" presStyleIdx="4" presStyleCnt="7">
        <dgm:presLayoutVars>
          <dgm:chMax val="0"/>
          <dgm:chPref val="0"/>
        </dgm:presLayoutVars>
      </dgm:prSet>
      <dgm:spPr/>
    </dgm:pt>
    <dgm:pt modelId="{0BDD0358-3413-4BE6-8264-E022BAA4D70D}" type="pres">
      <dgm:prSet presAssocID="{9BDECAE4-0947-4DBC-A6A9-CFC7442D7FBF}" presName="sibTrans" presStyleCnt="0"/>
      <dgm:spPr/>
    </dgm:pt>
    <dgm:pt modelId="{6D34BE95-90B3-4149-B0B4-F61F3E1A3706}" type="pres">
      <dgm:prSet presAssocID="{5C2A93C6-376C-4C0A-BAC2-9411D7E9CEB6}" presName="compNode" presStyleCnt="0"/>
      <dgm:spPr/>
    </dgm:pt>
    <dgm:pt modelId="{4A479D4E-CE23-4FF2-B700-0B11B01448D4}" type="pres">
      <dgm:prSet presAssocID="{5C2A93C6-376C-4C0A-BAC2-9411D7E9CEB6}" presName="bgRect" presStyleLbl="bgShp" presStyleIdx="5" presStyleCnt="7"/>
      <dgm:spPr/>
    </dgm:pt>
    <dgm:pt modelId="{3C383CAA-8842-4A7B-8876-B6192181CA6D}" type="pres">
      <dgm:prSet presAssocID="{5C2A93C6-376C-4C0A-BAC2-9411D7E9CEB6}"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ightbulb"/>
        </a:ext>
      </dgm:extLst>
    </dgm:pt>
    <dgm:pt modelId="{6D361648-B99E-4D31-8D33-5A0947723615}" type="pres">
      <dgm:prSet presAssocID="{5C2A93C6-376C-4C0A-BAC2-9411D7E9CEB6}" presName="spaceRect" presStyleCnt="0"/>
      <dgm:spPr/>
    </dgm:pt>
    <dgm:pt modelId="{ECCDE7CA-B130-4F73-A785-1CE3C7C0B05F}" type="pres">
      <dgm:prSet presAssocID="{5C2A93C6-376C-4C0A-BAC2-9411D7E9CEB6}" presName="parTx" presStyleLbl="revTx" presStyleIdx="5" presStyleCnt="7">
        <dgm:presLayoutVars>
          <dgm:chMax val="0"/>
          <dgm:chPref val="0"/>
        </dgm:presLayoutVars>
      </dgm:prSet>
      <dgm:spPr/>
    </dgm:pt>
    <dgm:pt modelId="{C77B8B5D-695D-4769-87DF-AD755832C095}" type="pres">
      <dgm:prSet presAssocID="{0B6C1C2A-5D99-4628-85A4-44728EF1B96D}" presName="sibTrans" presStyleCnt="0"/>
      <dgm:spPr/>
    </dgm:pt>
    <dgm:pt modelId="{694CE213-25DB-4854-9E3E-2F111BC116B9}" type="pres">
      <dgm:prSet presAssocID="{735E64DC-4562-40CC-8837-6EFEAA97B983}" presName="compNode" presStyleCnt="0"/>
      <dgm:spPr/>
    </dgm:pt>
    <dgm:pt modelId="{DEA86A54-A82F-4AAF-929E-688892FB83EB}" type="pres">
      <dgm:prSet presAssocID="{735E64DC-4562-40CC-8837-6EFEAA97B983}" presName="bgRect" presStyleLbl="bgShp" presStyleIdx="6" presStyleCnt="7"/>
      <dgm:spPr/>
    </dgm:pt>
    <dgm:pt modelId="{EA23E138-2DB7-4693-A4E7-6E0A1FCB987A}" type="pres">
      <dgm:prSet presAssocID="{735E64DC-4562-40CC-8837-6EFEAA97B983}"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heckmark"/>
        </a:ext>
      </dgm:extLst>
    </dgm:pt>
    <dgm:pt modelId="{F38F3FF9-CDDE-4C91-A921-6D111CAE4798}" type="pres">
      <dgm:prSet presAssocID="{735E64DC-4562-40CC-8837-6EFEAA97B983}" presName="spaceRect" presStyleCnt="0"/>
      <dgm:spPr/>
    </dgm:pt>
    <dgm:pt modelId="{D13D5982-F8E2-48B1-B995-BA6A45A8ED45}" type="pres">
      <dgm:prSet presAssocID="{735E64DC-4562-40CC-8837-6EFEAA97B983}" presName="parTx" presStyleLbl="revTx" presStyleIdx="6" presStyleCnt="7">
        <dgm:presLayoutVars>
          <dgm:chMax val="0"/>
          <dgm:chPref val="0"/>
        </dgm:presLayoutVars>
      </dgm:prSet>
      <dgm:spPr/>
    </dgm:pt>
  </dgm:ptLst>
  <dgm:cxnLst>
    <dgm:cxn modelId="{15866402-1E71-409A-923A-43673751CE1D}" srcId="{10000C63-B911-4BF5-900F-73CAAA859BA7}" destId="{735E64DC-4562-40CC-8837-6EFEAA97B983}" srcOrd="6" destOrd="0" parTransId="{86E1E48A-ADAC-4429-A7FF-563C5FFBCC6C}" sibTransId="{92BAF330-B7B4-40EA-AF74-3404990629DA}"/>
    <dgm:cxn modelId="{3F0D910D-E73E-47F6-AD9D-8FB34E3AA19F}" type="presOf" srcId="{58FAB4E3-139D-49A9-9F86-5324CD37D662}" destId="{0B9998D8-4512-44CB-AA0B-7F77B6CACC36}" srcOrd="0" destOrd="0" presId="urn:microsoft.com/office/officeart/2018/2/layout/IconVerticalSolidList"/>
    <dgm:cxn modelId="{2E180517-A9B9-4608-AA49-B17E924B76B0}" srcId="{10000C63-B911-4BF5-900F-73CAAA859BA7}" destId="{D1555016-208D-4CD7-B99E-B1D02B5577B2}" srcOrd="4" destOrd="0" parTransId="{E7B80E84-7840-4390-8B20-C9CFE6383C52}" sibTransId="{9BDECAE4-0947-4DBC-A6A9-CFC7442D7FBF}"/>
    <dgm:cxn modelId="{26C78237-B1F6-4BE6-9F3B-F675AA57CCEC}" type="presOf" srcId="{5C2A93C6-376C-4C0A-BAC2-9411D7E9CEB6}" destId="{ECCDE7CA-B130-4F73-A785-1CE3C7C0B05F}" srcOrd="0" destOrd="0" presId="urn:microsoft.com/office/officeart/2018/2/layout/IconVerticalSolidList"/>
    <dgm:cxn modelId="{1ABFD13C-3F90-4DB4-AE6C-E7D4D556E64D}" type="presOf" srcId="{D1555016-208D-4CD7-B99E-B1D02B5577B2}" destId="{B5923F09-40C8-4E60-BE70-931A2589B96F}" srcOrd="0" destOrd="0" presId="urn:microsoft.com/office/officeart/2018/2/layout/IconVerticalSolidList"/>
    <dgm:cxn modelId="{86752B65-7BD6-46D3-8DD4-357D16DCFECE}" type="presOf" srcId="{BCEB096B-910E-4679-800F-9825E908F3EA}" destId="{1225441D-7CE0-4331-8225-C1AF741F36EB}" srcOrd="0" destOrd="0" presId="urn:microsoft.com/office/officeart/2018/2/layout/IconVerticalSolidList"/>
    <dgm:cxn modelId="{9305318A-0A05-4FC1-A846-FAB34EF72D2D}" srcId="{10000C63-B911-4BF5-900F-73CAAA859BA7}" destId="{58FAB4E3-139D-49A9-9F86-5324CD37D662}" srcOrd="1" destOrd="0" parTransId="{76013D4B-D891-45C1-9B19-478B3DB57AAD}" sibTransId="{AD477D30-3D0F-4FA2-8F39-C2BD2964C4BE}"/>
    <dgm:cxn modelId="{51A544A0-B5D1-4875-B569-FADC5EC9A86A}" type="presOf" srcId="{31100FCD-F2F2-4F3D-8B71-6472A2033372}" destId="{3FC38DCD-1A23-459D-B4EE-09AD52FEF8AD}" srcOrd="0" destOrd="0" presId="urn:microsoft.com/office/officeart/2018/2/layout/IconVerticalSolidList"/>
    <dgm:cxn modelId="{D43A5DAA-7536-4827-8DA0-F13FDA9B7E95}" type="presOf" srcId="{655D3569-C8BC-4120-BA33-FC65A5694C47}" destId="{A069B185-E802-45E7-8107-AE6052466766}" srcOrd="0" destOrd="0" presId="urn:microsoft.com/office/officeart/2018/2/layout/IconVerticalSolidList"/>
    <dgm:cxn modelId="{E56732B7-59C6-4115-8145-1F475314B7C5}" type="presOf" srcId="{10000C63-B911-4BF5-900F-73CAAA859BA7}" destId="{19076789-56D5-432D-96FC-FAB5019A8B65}" srcOrd="0" destOrd="0" presId="urn:microsoft.com/office/officeart/2018/2/layout/IconVerticalSolidList"/>
    <dgm:cxn modelId="{0350E1D1-3483-4635-9F6E-F787E6AA6A78}" srcId="{10000C63-B911-4BF5-900F-73CAAA859BA7}" destId="{31100FCD-F2F2-4F3D-8B71-6472A2033372}" srcOrd="0" destOrd="0" parTransId="{2E2BAC80-FFD7-45EB-B19C-25641EF63798}" sibTransId="{427C983A-3DDC-4B4A-9B88-C93A74067334}"/>
    <dgm:cxn modelId="{666598E4-10B1-42E2-9C7E-03D1FE52A286}" type="presOf" srcId="{735E64DC-4562-40CC-8837-6EFEAA97B983}" destId="{D13D5982-F8E2-48B1-B995-BA6A45A8ED45}" srcOrd="0" destOrd="0" presId="urn:microsoft.com/office/officeart/2018/2/layout/IconVerticalSolidList"/>
    <dgm:cxn modelId="{1CCB07F7-0F22-4D16-863C-AE402143DCE1}" srcId="{10000C63-B911-4BF5-900F-73CAAA859BA7}" destId="{BCEB096B-910E-4679-800F-9825E908F3EA}" srcOrd="2" destOrd="0" parTransId="{190EFE5C-7CEC-4BF1-B894-5B18D599C370}" sibTransId="{AE4B30D3-6628-4D0D-B09F-B0E73C6ACF01}"/>
    <dgm:cxn modelId="{4B8E6AFD-2465-430C-BF42-D07FFFBAAE6D}" srcId="{10000C63-B911-4BF5-900F-73CAAA859BA7}" destId="{5C2A93C6-376C-4C0A-BAC2-9411D7E9CEB6}" srcOrd="5" destOrd="0" parTransId="{FBD9C318-0998-4677-AB0C-57FDC4C68656}" sibTransId="{0B6C1C2A-5D99-4628-85A4-44728EF1B96D}"/>
    <dgm:cxn modelId="{E0E45AFE-9679-476F-B659-C5812DD2B6C0}" srcId="{10000C63-B911-4BF5-900F-73CAAA859BA7}" destId="{655D3569-C8BC-4120-BA33-FC65A5694C47}" srcOrd="3" destOrd="0" parTransId="{6C40B877-ABE9-401F-8C26-BCF92F1E639D}" sibTransId="{86382843-08A5-4A24-9713-F0008FE3512D}"/>
    <dgm:cxn modelId="{D83CDCEF-1D11-4A95-AC6C-2B15865ACB40}" type="presParOf" srcId="{19076789-56D5-432D-96FC-FAB5019A8B65}" destId="{42D568BF-3C0B-418B-B449-CBD29E56F53D}" srcOrd="0" destOrd="0" presId="urn:microsoft.com/office/officeart/2018/2/layout/IconVerticalSolidList"/>
    <dgm:cxn modelId="{C30EC657-3DA2-4F18-AF6B-262F853984E0}" type="presParOf" srcId="{42D568BF-3C0B-418B-B449-CBD29E56F53D}" destId="{9730FDD1-761C-4938-A487-36622E9C540C}" srcOrd="0" destOrd="0" presId="urn:microsoft.com/office/officeart/2018/2/layout/IconVerticalSolidList"/>
    <dgm:cxn modelId="{74AE118C-CF39-4FE6-922E-33F50C8C225C}" type="presParOf" srcId="{42D568BF-3C0B-418B-B449-CBD29E56F53D}" destId="{FFD5BE76-8248-47B2-ABAD-A6D97E14E8E7}" srcOrd="1" destOrd="0" presId="urn:microsoft.com/office/officeart/2018/2/layout/IconVerticalSolidList"/>
    <dgm:cxn modelId="{A2CF0B74-30DD-4556-B2E1-C127C114927B}" type="presParOf" srcId="{42D568BF-3C0B-418B-B449-CBD29E56F53D}" destId="{5FCAA5D0-A3F1-4D8A-9A29-E67D3C71F4D7}" srcOrd="2" destOrd="0" presId="urn:microsoft.com/office/officeart/2018/2/layout/IconVerticalSolidList"/>
    <dgm:cxn modelId="{7388D9FF-79C8-4EC7-A245-0F84126A3DB9}" type="presParOf" srcId="{42D568BF-3C0B-418B-B449-CBD29E56F53D}" destId="{3FC38DCD-1A23-459D-B4EE-09AD52FEF8AD}" srcOrd="3" destOrd="0" presId="urn:microsoft.com/office/officeart/2018/2/layout/IconVerticalSolidList"/>
    <dgm:cxn modelId="{246E8CC6-721C-46C0-A537-5D08B3D8BC41}" type="presParOf" srcId="{19076789-56D5-432D-96FC-FAB5019A8B65}" destId="{DC45C713-7636-47DD-B44B-2F4F9B77BACA}" srcOrd="1" destOrd="0" presId="urn:microsoft.com/office/officeart/2018/2/layout/IconVerticalSolidList"/>
    <dgm:cxn modelId="{C3CB3CD3-DA90-4F7D-9754-1CFF2E413331}" type="presParOf" srcId="{19076789-56D5-432D-96FC-FAB5019A8B65}" destId="{D67C19E4-AC96-43BD-B938-BB9F4B121EF1}" srcOrd="2" destOrd="0" presId="urn:microsoft.com/office/officeart/2018/2/layout/IconVerticalSolidList"/>
    <dgm:cxn modelId="{1D15BDF1-B3BA-4C3E-87E7-F1422132E963}" type="presParOf" srcId="{D67C19E4-AC96-43BD-B938-BB9F4B121EF1}" destId="{99CB0BC5-9C5E-4163-836E-DB98CFA94DF9}" srcOrd="0" destOrd="0" presId="urn:microsoft.com/office/officeart/2018/2/layout/IconVerticalSolidList"/>
    <dgm:cxn modelId="{E79DD865-B940-4F52-84B3-498762F7C030}" type="presParOf" srcId="{D67C19E4-AC96-43BD-B938-BB9F4B121EF1}" destId="{A0888C0D-7A85-4AB2-9CD6-E53F848D45C1}" srcOrd="1" destOrd="0" presId="urn:microsoft.com/office/officeart/2018/2/layout/IconVerticalSolidList"/>
    <dgm:cxn modelId="{99AFFC2C-27FC-4F76-990A-3A77E09386DF}" type="presParOf" srcId="{D67C19E4-AC96-43BD-B938-BB9F4B121EF1}" destId="{043820EB-C361-4C42-AE5B-810DBE169913}" srcOrd="2" destOrd="0" presId="urn:microsoft.com/office/officeart/2018/2/layout/IconVerticalSolidList"/>
    <dgm:cxn modelId="{8A01E6D0-B5D8-4A39-8868-F5F8CDF4E36A}" type="presParOf" srcId="{D67C19E4-AC96-43BD-B938-BB9F4B121EF1}" destId="{0B9998D8-4512-44CB-AA0B-7F77B6CACC36}" srcOrd="3" destOrd="0" presId="urn:microsoft.com/office/officeart/2018/2/layout/IconVerticalSolidList"/>
    <dgm:cxn modelId="{D0DFDCBA-F998-457D-8DA9-5C94B4AD788F}" type="presParOf" srcId="{19076789-56D5-432D-96FC-FAB5019A8B65}" destId="{CBE69616-AAA7-41DF-81F0-D0F8756D364E}" srcOrd="3" destOrd="0" presId="urn:microsoft.com/office/officeart/2018/2/layout/IconVerticalSolidList"/>
    <dgm:cxn modelId="{09B07866-0FEC-4170-99FB-A9ECBDC0B0BB}" type="presParOf" srcId="{19076789-56D5-432D-96FC-FAB5019A8B65}" destId="{02F18581-97F9-4546-8B18-575C089094FE}" srcOrd="4" destOrd="0" presId="urn:microsoft.com/office/officeart/2018/2/layout/IconVerticalSolidList"/>
    <dgm:cxn modelId="{9F85358A-2D7F-4241-AFDD-DF53A2BB77D2}" type="presParOf" srcId="{02F18581-97F9-4546-8B18-575C089094FE}" destId="{1720BEF3-1281-4B4D-B29B-7D64D7DFFCF0}" srcOrd="0" destOrd="0" presId="urn:microsoft.com/office/officeart/2018/2/layout/IconVerticalSolidList"/>
    <dgm:cxn modelId="{D1A7E7FE-E63D-433C-95B5-DEBA08B44D32}" type="presParOf" srcId="{02F18581-97F9-4546-8B18-575C089094FE}" destId="{3A99DB0C-433B-4505-AAA8-8C22C5C49371}" srcOrd="1" destOrd="0" presId="urn:microsoft.com/office/officeart/2018/2/layout/IconVerticalSolidList"/>
    <dgm:cxn modelId="{1FB0E771-3AAA-422B-8189-0EDEEFC63BB7}" type="presParOf" srcId="{02F18581-97F9-4546-8B18-575C089094FE}" destId="{BC778B30-8981-437E-86C5-E355402141D2}" srcOrd="2" destOrd="0" presId="urn:microsoft.com/office/officeart/2018/2/layout/IconVerticalSolidList"/>
    <dgm:cxn modelId="{BE8B5198-8AF8-48BF-BE95-DFE70B928461}" type="presParOf" srcId="{02F18581-97F9-4546-8B18-575C089094FE}" destId="{1225441D-7CE0-4331-8225-C1AF741F36EB}" srcOrd="3" destOrd="0" presId="urn:microsoft.com/office/officeart/2018/2/layout/IconVerticalSolidList"/>
    <dgm:cxn modelId="{8ACD4B4E-F041-4237-B3A1-5B7DA6DAA1CC}" type="presParOf" srcId="{19076789-56D5-432D-96FC-FAB5019A8B65}" destId="{E3211719-2B33-4696-82F6-9CBD82F0078D}" srcOrd="5" destOrd="0" presId="urn:microsoft.com/office/officeart/2018/2/layout/IconVerticalSolidList"/>
    <dgm:cxn modelId="{F3CED426-2582-45EF-B126-0BBE11DA9D0B}" type="presParOf" srcId="{19076789-56D5-432D-96FC-FAB5019A8B65}" destId="{EF8B77C8-ACB3-47CA-B35B-255861AF5986}" srcOrd="6" destOrd="0" presId="urn:microsoft.com/office/officeart/2018/2/layout/IconVerticalSolidList"/>
    <dgm:cxn modelId="{CA98CED9-CAD2-4079-95EF-CD5C9B94AE89}" type="presParOf" srcId="{EF8B77C8-ACB3-47CA-B35B-255861AF5986}" destId="{3776C74B-6875-4A67-BDD2-FA260C221EAF}" srcOrd="0" destOrd="0" presId="urn:microsoft.com/office/officeart/2018/2/layout/IconVerticalSolidList"/>
    <dgm:cxn modelId="{768AE8C2-4A8A-49AD-A280-8127558490CC}" type="presParOf" srcId="{EF8B77C8-ACB3-47CA-B35B-255861AF5986}" destId="{AF1E1BAB-0970-4531-9ADB-44871004B75D}" srcOrd="1" destOrd="0" presId="urn:microsoft.com/office/officeart/2018/2/layout/IconVerticalSolidList"/>
    <dgm:cxn modelId="{3DA86ED4-4215-4078-A5AC-53A965274214}" type="presParOf" srcId="{EF8B77C8-ACB3-47CA-B35B-255861AF5986}" destId="{2C503745-3825-4D96-9526-E78646E8B0C0}" srcOrd="2" destOrd="0" presId="urn:microsoft.com/office/officeart/2018/2/layout/IconVerticalSolidList"/>
    <dgm:cxn modelId="{AEC4ACF0-9BEB-4756-9A52-20BF68473AAF}" type="presParOf" srcId="{EF8B77C8-ACB3-47CA-B35B-255861AF5986}" destId="{A069B185-E802-45E7-8107-AE6052466766}" srcOrd="3" destOrd="0" presId="urn:microsoft.com/office/officeart/2018/2/layout/IconVerticalSolidList"/>
    <dgm:cxn modelId="{8249FA79-56A5-47BA-8963-F4211587492B}" type="presParOf" srcId="{19076789-56D5-432D-96FC-FAB5019A8B65}" destId="{F3E59B07-DCCD-462F-8F57-7B3EFF11B14F}" srcOrd="7" destOrd="0" presId="urn:microsoft.com/office/officeart/2018/2/layout/IconVerticalSolidList"/>
    <dgm:cxn modelId="{912FB1F1-0513-453C-AAD7-B6C134D84F4F}" type="presParOf" srcId="{19076789-56D5-432D-96FC-FAB5019A8B65}" destId="{7D19A29C-5481-4367-84A2-AEF2190DDFF7}" srcOrd="8" destOrd="0" presId="urn:microsoft.com/office/officeart/2018/2/layout/IconVerticalSolidList"/>
    <dgm:cxn modelId="{276F3557-3F47-4A20-B00D-AD1A65A8750C}" type="presParOf" srcId="{7D19A29C-5481-4367-84A2-AEF2190DDFF7}" destId="{C9448C92-361E-491C-951C-86AC81A89A97}" srcOrd="0" destOrd="0" presId="urn:microsoft.com/office/officeart/2018/2/layout/IconVerticalSolidList"/>
    <dgm:cxn modelId="{07251D6A-6E24-4EE9-95C8-5C99540ED442}" type="presParOf" srcId="{7D19A29C-5481-4367-84A2-AEF2190DDFF7}" destId="{A954E843-78E2-4A04-9228-68E26BA091DE}" srcOrd="1" destOrd="0" presId="urn:microsoft.com/office/officeart/2018/2/layout/IconVerticalSolidList"/>
    <dgm:cxn modelId="{235342DC-BDE7-4F6F-AFB2-22C60ED69C4E}" type="presParOf" srcId="{7D19A29C-5481-4367-84A2-AEF2190DDFF7}" destId="{BE5A0D59-FAED-422F-8476-72A9E6F5E68F}" srcOrd="2" destOrd="0" presId="urn:microsoft.com/office/officeart/2018/2/layout/IconVerticalSolidList"/>
    <dgm:cxn modelId="{5354AEB7-1840-48AE-998E-F42A6E6AF80E}" type="presParOf" srcId="{7D19A29C-5481-4367-84A2-AEF2190DDFF7}" destId="{B5923F09-40C8-4E60-BE70-931A2589B96F}" srcOrd="3" destOrd="0" presId="urn:microsoft.com/office/officeart/2018/2/layout/IconVerticalSolidList"/>
    <dgm:cxn modelId="{D06732C6-B696-4218-89B7-F88B94E0608A}" type="presParOf" srcId="{19076789-56D5-432D-96FC-FAB5019A8B65}" destId="{0BDD0358-3413-4BE6-8264-E022BAA4D70D}" srcOrd="9" destOrd="0" presId="urn:microsoft.com/office/officeart/2018/2/layout/IconVerticalSolidList"/>
    <dgm:cxn modelId="{89A3C733-52AB-4E5D-AE3C-546779F7A049}" type="presParOf" srcId="{19076789-56D5-432D-96FC-FAB5019A8B65}" destId="{6D34BE95-90B3-4149-B0B4-F61F3E1A3706}" srcOrd="10" destOrd="0" presId="urn:microsoft.com/office/officeart/2018/2/layout/IconVerticalSolidList"/>
    <dgm:cxn modelId="{4F288B56-9496-46F1-B330-F6523002C670}" type="presParOf" srcId="{6D34BE95-90B3-4149-B0B4-F61F3E1A3706}" destId="{4A479D4E-CE23-4FF2-B700-0B11B01448D4}" srcOrd="0" destOrd="0" presId="urn:microsoft.com/office/officeart/2018/2/layout/IconVerticalSolidList"/>
    <dgm:cxn modelId="{7C1080C4-3BD0-4DD0-A494-6A1B243D6AF1}" type="presParOf" srcId="{6D34BE95-90B3-4149-B0B4-F61F3E1A3706}" destId="{3C383CAA-8842-4A7B-8876-B6192181CA6D}" srcOrd="1" destOrd="0" presId="urn:microsoft.com/office/officeart/2018/2/layout/IconVerticalSolidList"/>
    <dgm:cxn modelId="{84BCF62D-4617-4C98-9364-6A9F14E1B906}" type="presParOf" srcId="{6D34BE95-90B3-4149-B0B4-F61F3E1A3706}" destId="{6D361648-B99E-4D31-8D33-5A0947723615}" srcOrd="2" destOrd="0" presId="urn:microsoft.com/office/officeart/2018/2/layout/IconVerticalSolidList"/>
    <dgm:cxn modelId="{1614B1A3-3E35-433B-8E60-4207363F2544}" type="presParOf" srcId="{6D34BE95-90B3-4149-B0B4-F61F3E1A3706}" destId="{ECCDE7CA-B130-4F73-A785-1CE3C7C0B05F}" srcOrd="3" destOrd="0" presId="urn:microsoft.com/office/officeart/2018/2/layout/IconVerticalSolidList"/>
    <dgm:cxn modelId="{06A048A3-0CE1-4E11-B0E3-9037FE576086}" type="presParOf" srcId="{19076789-56D5-432D-96FC-FAB5019A8B65}" destId="{C77B8B5D-695D-4769-87DF-AD755832C095}" srcOrd="11" destOrd="0" presId="urn:microsoft.com/office/officeart/2018/2/layout/IconVerticalSolidList"/>
    <dgm:cxn modelId="{8C0B38D6-B18D-4F64-8014-D1768BEF1A1D}" type="presParOf" srcId="{19076789-56D5-432D-96FC-FAB5019A8B65}" destId="{694CE213-25DB-4854-9E3E-2F111BC116B9}" srcOrd="12" destOrd="0" presId="urn:microsoft.com/office/officeart/2018/2/layout/IconVerticalSolidList"/>
    <dgm:cxn modelId="{7B1F64B3-24E1-4216-BC31-13D8890CABB6}" type="presParOf" srcId="{694CE213-25DB-4854-9E3E-2F111BC116B9}" destId="{DEA86A54-A82F-4AAF-929E-688892FB83EB}" srcOrd="0" destOrd="0" presId="urn:microsoft.com/office/officeart/2018/2/layout/IconVerticalSolidList"/>
    <dgm:cxn modelId="{5F3D354E-8D90-49E4-98C7-E6F412DD877B}" type="presParOf" srcId="{694CE213-25DB-4854-9E3E-2F111BC116B9}" destId="{EA23E138-2DB7-4693-A4E7-6E0A1FCB987A}" srcOrd="1" destOrd="0" presId="urn:microsoft.com/office/officeart/2018/2/layout/IconVerticalSolidList"/>
    <dgm:cxn modelId="{B5659721-85AF-4D93-AFC0-DEBE6CCE3B9D}" type="presParOf" srcId="{694CE213-25DB-4854-9E3E-2F111BC116B9}" destId="{F38F3FF9-CDDE-4C91-A921-6D111CAE4798}" srcOrd="2" destOrd="0" presId="urn:microsoft.com/office/officeart/2018/2/layout/IconVerticalSolidList"/>
    <dgm:cxn modelId="{D4CB6B72-433F-4AC9-A3DC-9BA784E4595E}" type="presParOf" srcId="{694CE213-25DB-4854-9E3E-2F111BC116B9}" destId="{D13D5982-F8E2-48B1-B995-BA6A45A8ED4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9A31B-CF90-49CA-AF0B-22D7844C2CF6}">
      <dsp:nvSpPr>
        <dsp:cNvPr id="0" name=""/>
        <dsp:cNvSpPr/>
      </dsp:nvSpPr>
      <dsp:spPr>
        <a:xfrm>
          <a:off x="0" y="57165"/>
          <a:ext cx="8724169" cy="1795987"/>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Calibri" panose="020F0502020204030204" pitchFamily="34" charset="0"/>
            </a:rPr>
            <a:t>Data storytelling and data visualization: </a:t>
          </a:r>
        </a:p>
        <a:p>
          <a:pPr marL="0" lvl="0" indent="0" algn="l" defTabSz="889000">
            <a:lnSpc>
              <a:spcPct val="90000"/>
            </a:lnSpc>
            <a:spcBef>
              <a:spcPct val="0"/>
            </a:spcBef>
            <a:spcAft>
              <a:spcPct val="35000"/>
            </a:spcAft>
            <a:buNone/>
          </a:pPr>
          <a:r>
            <a:rPr lang="en-GB" sz="2000" kern="1200" dirty="0">
              <a:latin typeface="Calibri" panose="020F0502020204030204" pitchFamily="34" charset="0"/>
              <a:ea typeface="Calibri" panose="020F0502020204030204" pitchFamily="34" charset="0"/>
              <a:cs typeface="Calibri" panose="020F0502020204030204" pitchFamily="34" charset="0"/>
            </a:rPr>
            <a:t>   Data Storytelling vs Data Visualisation; </a:t>
          </a:r>
        </a:p>
        <a:p>
          <a:pPr marL="0" lvl="0" indent="0" algn="l" defTabSz="889000">
            <a:lnSpc>
              <a:spcPct val="90000"/>
            </a:lnSpc>
            <a:spcBef>
              <a:spcPct val="0"/>
            </a:spcBef>
            <a:spcAft>
              <a:spcPct val="35000"/>
            </a:spcAft>
            <a:buNone/>
          </a:pPr>
          <a:r>
            <a:rPr lang="en-GB" sz="2000" kern="1200" dirty="0">
              <a:latin typeface="Calibri" panose="020F0502020204030204" pitchFamily="34" charset="0"/>
              <a:ea typeface="Calibri" panose="020F0502020204030204" pitchFamily="34" charset="0"/>
              <a:cs typeface="Calibri" panose="020F0502020204030204" pitchFamily="34" charset="0"/>
            </a:rPr>
            <a:t>   Principles of Data Visualisation</a:t>
          </a:r>
          <a:endParaRPr lang="en-US" sz="2000" kern="1200" dirty="0"/>
        </a:p>
      </dsp:txBody>
      <dsp:txXfrm>
        <a:off x="87673" y="144838"/>
        <a:ext cx="8548823" cy="1620641"/>
      </dsp:txXfrm>
    </dsp:sp>
    <dsp:sp modelId="{61FC8C27-7E46-4C45-BCF7-827A5C30F7B2}">
      <dsp:nvSpPr>
        <dsp:cNvPr id="0" name=""/>
        <dsp:cNvSpPr/>
      </dsp:nvSpPr>
      <dsp:spPr>
        <a:xfrm>
          <a:off x="0" y="1913632"/>
          <a:ext cx="8724169" cy="1009693"/>
        </a:xfrm>
        <a:prstGeom prst="roundRect">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Calibri" panose="020F0502020204030204" pitchFamily="34" charset="0"/>
            </a:rPr>
            <a:t>Communicating with diverse audiences (policymakers, communities, etc.).</a:t>
          </a:r>
          <a:r>
            <a:rPr lang="en-US" sz="2000" kern="1200" dirty="0"/>
            <a:t> </a:t>
          </a:r>
        </a:p>
      </dsp:txBody>
      <dsp:txXfrm>
        <a:off x="49289" y="1962921"/>
        <a:ext cx="8625591" cy="911115"/>
      </dsp:txXfrm>
    </dsp:sp>
    <dsp:sp modelId="{B526005D-92B4-4FFA-B65B-CC1602C365E3}">
      <dsp:nvSpPr>
        <dsp:cNvPr id="0" name=""/>
        <dsp:cNvSpPr/>
      </dsp:nvSpPr>
      <dsp:spPr>
        <a:xfrm>
          <a:off x="0" y="2983806"/>
          <a:ext cx="8724169" cy="1818487"/>
        </a:xfrm>
        <a:prstGeom prst="round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endParaRPr lang="en-US" sz="2000" kern="1200" dirty="0">
            <a:latin typeface="Calibri" panose="020F0502020204030204" pitchFamily="34" charset="0"/>
          </a:endParaRPr>
        </a:p>
        <a:p>
          <a:pPr marL="0" lvl="0" indent="0" algn="l" defTabSz="889000">
            <a:lnSpc>
              <a:spcPct val="90000"/>
            </a:lnSpc>
            <a:spcBef>
              <a:spcPct val="0"/>
            </a:spcBef>
            <a:spcAft>
              <a:spcPct val="35000"/>
            </a:spcAft>
            <a:buNone/>
          </a:pPr>
          <a:r>
            <a:rPr lang="en-US" sz="2000" kern="1200" dirty="0">
              <a:latin typeface="Calibri" panose="020F0502020204030204" pitchFamily="34" charset="0"/>
            </a:rPr>
            <a:t>Creating effective data interpretations and presentations: </a:t>
          </a:r>
        </a:p>
        <a:p>
          <a:pPr marL="0" lvl="0" indent="0" algn="l" defTabSz="889000">
            <a:lnSpc>
              <a:spcPct val="90000"/>
            </a:lnSpc>
            <a:spcBef>
              <a:spcPct val="0"/>
            </a:spcBef>
            <a:spcAft>
              <a:spcPct val="35000"/>
            </a:spcAft>
            <a:buNone/>
          </a:pPr>
          <a:r>
            <a:rPr lang="en-GB" sz="2000" kern="1200" dirty="0">
              <a:latin typeface="Calibri" panose="020F0502020204030204" pitchFamily="34" charset="0"/>
              <a:ea typeface="Calibri" panose="020F0502020204030204" pitchFamily="34" charset="0"/>
              <a:cs typeface="Calibri" panose="020F0502020204030204" pitchFamily="34" charset="0"/>
            </a:rPr>
            <a:t>   Types of Data Visualisation</a:t>
          </a:r>
        </a:p>
        <a:p>
          <a:pPr marL="0" lvl="0" indent="0" algn="l" defTabSz="889000">
            <a:lnSpc>
              <a:spcPct val="90000"/>
            </a:lnSpc>
            <a:spcBef>
              <a:spcPct val="0"/>
            </a:spcBef>
            <a:spcAft>
              <a:spcPct val="35000"/>
            </a:spcAft>
            <a:buNone/>
          </a:pPr>
          <a:r>
            <a:rPr lang="en-GB" sz="2000" kern="1200" dirty="0">
              <a:latin typeface="Calibri" panose="020F0502020204030204" pitchFamily="34" charset="0"/>
              <a:ea typeface="Calibri" panose="020F0502020204030204" pitchFamily="34" charset="0"/>
              <a:cs typeface="Calibri" panose="020F0502020204030204" pitchFamily="34" charset="0"/>
            </a:rPr>
            <a:t>   Rules for Actionable Visuals</a:t>
          </a:r>
          <a:r>
            <a:rPr lang="en-US" sz="2000" kern="1200" dirty="0">
              <a:latin typeface="Calibri" panose="020F0502020204030204" pitchFamily="34" charset="0"/>
            </a:rPr>
            <a:t>.</a:t>
          </a:r>
          <a:endParaRPr lang="en-US" sz="2000" kern="1200" dirty="0"/>
        </a:p>
      </dsp:txBody>
      <dsp:txXfrm>
        <a:off x="88771" y="3072577"/>
        <a:ext cx="8546627" cy="1640945"/>
      </dsp:txXfrm>
    </dsp:sp>
    <dsp:sp modelId="{4D586DA2-EDC6-4751-9317-C1D587725CA2}">
      <dsp:nvSpPr>
        <dsp:cNvPr id="0" name=""/>
        <dsp:cNvSpPr/>
      </dsp:nvSpPr>
      <dsp:spPr>
        <a:xfrm>
          <a:off x="0" y="4802294"/>
          <a:ext cx="8724169"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992" tIns="25400" rIns="142240" bIns="25400" numCol="1" spcCol="1270" anchor="t" anchorCtr="0">
          <a:noAutofit/>
        </a:bodyPr>
        <a:lstStyle/>
        <a:p>
          <a:pPr marL="171450" lvl="1" indent="-171450" algn="l" defTabSz="711200">
            <a:lnSpc>
              <a:spcPct val="90000"/>
            </a:lnSpc>
            <a:spcBef>
              <a:spcPct val="0"/>
            </a:spcBef>
            <a:spcAft>
              <a:spcPct val="20000"/>
            </a:spcAft>
            <a:buChar char="•"/>
          </a:pPr>
          <a:endParaRPr lang="en-US" sz="1600" kern="1200" dirty="0"/>
        </a:p>
      </dsp:txBody>
      <dsp:txXfrm>
        <a:off x="0" y="4802294"/>
        <a:ext cx="8724169" cy="347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0FDD1-761C-4938-A487-36622E9C540C}">
      <dsp:nvSpPr>
        <dsp:cNvPr id="0" name=""/>
        <dsp:cNvSpPr/>
      </dsp:nvSpPr>
      <dsp:spPr>
        <a:xfrm>
          <a:off x="0" y="430"/>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D5BE76-8248-47B2-ABAD-A6D97E14E8E7}">
      <dsp:nvSpPr>
        <dsp:cNvPr id="0" name=""/>
        <dsp:cNvSpPr/>
      </dsp:nvSpPr>
      <dsp:spPr>
        <a:xfrm>
          <a:off x="179345" y="133827"/>
          <a:ext cx="326082" cy="3260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FC38DCD-1A23-459D-B4EE-09AD52FEF8AD}">
      <dsp:nvSpPr>
        <dsp:cNvPr id="0" name=""/>
        <dsp:cNvSpPr/>
      </dsp:nvSpPr>
      <dsp:spPr>
        <a:xfrm>
          <a:off x="684772" y="430"/>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a:t>Helps identify the 3 key points in data analytics – correlations, outliers, trends</a:t>
          </a:r>
        </a:p>
      </dsp:txBody>
      <dsp:txXfrm>
        <a:off x="684772" y="430"/>
        <a:ext cx="4355539" cy="592876"/>
      </dsp:txXfrm>
    </dsp:sp>
    <dsp:sp modelId="{99CB0BC5-9C5E-4163-836E-DB98CFA94DF9}">
      <dsp:nvSpPr>
        <dsp:cNvPr id="0" name=""/>
        <dsp:cNvSpPr/>
      </dsp:nvSpPr>
      <dsp:spPr>
        <a:xfrm>
          <a:off x="0" y="741526"/>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888C0D-7A85-4AB2-9CD6-E53F848D45C1}">
      <dsp:nvSpPr>
        <dsp:cNvPr id="0" name=""/>
        <dsp:cNvSpPr/>
      </dsp:nvSpPr>
      <dsp:spPr>
        <a:xfrm>
          <a:off x="179345" y="874923"/>
          <a:ext cx="326082" cy="3260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9998D8-4512-44CB-AA0B-7F77B6CACC36}">
      <dsp:nvSpPr>
        <dsp:cNvPr id="0" name=""/>
        <dsp:cNvSpPr/>
      </dsp:nvSpPr>
      <dsp:spPr>
        <a:xfrm>
          <a:off x="684772" y="741526"/>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a:t>Better way of analyzing data</a:t>
          </a:r>
        </a:p>
      </dsp:txBody>
      <dsp:txXfrm>
        <a:off x="684772" y="741526"/>
        <a:ext cx="4355539" cy="592876"/>
      </dsp:txXfrm>
    </dsp:sp>
    <dsp:sp modelId="{1720BEF3-1281-4B4D-B29B-7D64D7DFFCF0}">
      <dsp:nvSpPr>
        <dsp:cNvPr id="0" name=""/>
        <dsp:cNvSpPr/>
      </dsp:nvSpPr>
      <dsp:spPr>
        <a:xfrm>
          <a:off x="0" y="1482622"/>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99DB0C-433B-4505-AAA8-8C22C5C49371}">
      <dsp:nvSpPr>
        <dsp:cNvPr id="0" name=""/>
        <dsp:cNvSpPr/>
      </dsp:nvSpPr>
      <dsp:spPr>
        <a:xfrm>
          <a:off x="179345" y="1616019"/>
          <a:ext cx="326082" cy="32608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225441D-7CE0-4331-8225-C1AF741F36EB}">
      <dsp:nvSpPr>
        <dsp:cNvPr id="0" name=""/>
        <dsp:cNvSpPr/>
      </dsp:nvSpPr>
      <dsp:spPr>
        <a:xfrm>
          <a:off x="684772" y="1482622"/>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dirty="0"/>
            <a:t>Makes sense of complicated data</a:t>
          </a:r>
        </a:p>
      </dsp:txBody>
      <dsp:txXfrm>
        <a:off x="684772" y="1482622"/>
        <a:ext cx="4355539" cy="592876"/>
      </dsp:txXfrm>
    </dsp:sp>
    <dsp:sp modelId="{3776C74B-6875-4A67-BDD2-FA260C221EAF}">
      <dsp:nvSpPr>
        <dsp:cNvPr id="0" name=""/>
        <dsp:cNvSpPr/>
      </dsp:nvSpPr>
      <dsp:spPr>
        <a:xfrm>
          <a:off x="0" y="2223718"/>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1E1BAB-0970-4531-9ADB-44871004B75D}">
      <dsp:nvSpPr>
        <dsp:cNvPr id="0" name=""/>
        <dsp:cNvSpPr/>
      </dsp:nvSpPr>
      <dsp:spPr>
        <a:xfrm>
          <a:off x="179345" y="2357115"/>
          <a:ext cx="326082" cy="32608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069B185-E802-45E7-8107-AE6052466766}">
      <dsp:nvSpPr>
        <dsp:cNvPr id="0" name=""/>
        <dsp:cNvSpPr/>
      </dsp:nvSpPr>
      <dsp:spPr>
        <a:xfrm>
          <a:off x="684772" y="2223718"/>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a:t>Identify errors and inconsistency in data</a:t>
          </a:r>
        </a:p>
      </dsp:txBody>
      <dsp:txXfrm>
        <a:off x="684772" y="2223718"/>
        <a:ext cx="4355539" cy="592876"/>
      </dsp:txXfrm>
    </dsp:sp>
    <dsp:sp modelId="{C9448C92-361E-491C-951C-86AC81A89A97}">
      <dsp:nvSpPr>
        <dsp:cNvPr id="0" name=""/>
        <dsp:cNvSpPr/>
      </dsp:nvSpPr>
      <dsp:spPr>
        <a:xfrm>
          <a:off x="0" y="2964813"/>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54E843-78E2-4A04-9228-68E26BA091DE}">
      <dsp:nvSpPr>
        <dsp:cNvPr id="0" name=""/>
        <dsp:cNvSpPr/>
      </dsp:nvSpPr>
      <dsp:spPr>
        <a:xfrm>
          <a:off x="179345" y="3098211"/>
          <a:ext cx="326082" cy="32608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5923F09-40C8-4E60-BE70-931A2589B96F}">
      <dsp:nvSpPr>
        <dsp:cNvPr id="0" name=""/>
        <dsp:cNvSpPr/>
      </dsp:nvSpPr>
      <dsp:spPr>
        <a:xfrm>
          <a:off x="684772" y="2964813"/>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a:t>Easy exploration of data</a:t>
          </a:r>
        </a:p>
      </dsp:txBody>
      <dsp:txXfrm>
        <a:off x="684772" y="2964813"/>
        <a:ext cx="4355539" cy="592876"/>
      </dsp:txXfrm>
    </dsp:sp>
    <dsp:sp modelId="{4A479D4E-CE23-4FF2-B700-0B11B01448D4}">
      <dsp:nvSpPr>
        <dsp:cNvPr id="0" name=""/>
        <dsp:cNvSpPr/>
      </dsp:nvSpPr>
      <dsp:spPr>
        <a:xfrm>
          <a:off x="0" y="3705909"/>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383CAA-8842-4A7B-8876-B6192181CA6D}">
      <dsp:nvSpPr>
        <dsp:cNvPr id="0" name=""/>
        <dsp:cNvSpPr/>
      </dsp:nvSpPr>
      <dsp:spPr>
        <a:xfrm>
          <a:off x="179345" y="3839307"/>
          <a:ext cx="326082" cy="32608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CDE7CA-B130-4F73-A785-1CE3C7C0B05F}">
      <dsp:nvSpPr>
        <dsp:cNvPr id="0" name=""/>
        <dsp:cNvSpPr/>
      </dsp:nvSpPr>
      <dsp:spPr>
        <a:xfrm>
          <a:off x="684772" y="3705909"/>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a:t>Better way of presenting insights</a:t>
          </a:r>
        </a:p>
      </dsp:txBody>
      <dsp:txXfrm>
        <a:off x="684772" y="3705909"/>
        <a:ext cx="4355539" cy="592876"/>
      </dsp:txXfrm>
    </dsp:sp>
    <dsp:sp modelId="{DEA86A54-A82F-4AAF-929E-688892FB83EB}">
      <dsp:nvSpPr>
        <dsp:cNvPr id="0" name=""/>
        <dsp:cNvSpPr/>
      </dsp:nvSpPr>
      <dsp:spPr>
        <a:xfrm>
          <a:off x="0" y="4447005"/>
          <a:ext cx="5040312" cy="5928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23E138-2DB7-4693-A4E7-6E0A1FCB987A}">
      <dsp:nvSpPr>
        <dsp:cNvPr id="0" name=""/>
        <dsp:cNvSpPr/>
      </dsp:nvSpPr>
      <dsp:spPr>
        <a:xfrm>
          <a:off x="179345" y="4580402"/>
          <a:ext cx="326082" cy="32608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3D5982-F8E2-48B1-B995-BA6A45A8ED45}">
      <dsp:nvSpPr>
        <dsp:cNvPr id="0" name=""/>
        <dsp:cNvSpPr/>
      </dsp:nvSpPr>
      <dsp:spPr>
        <a:xfrm>
          <a:off x="684772" y="4447005"/>
          <a:ext cx="4355539" cy="592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746" tIns="62746" rIns="62746" bIns="62746" numCol="1" spcCol="1270" anchor="ctr" anchorCtr="0">
          <a:noAutofit/>
        </a:bodyPr>
        <a:lstStyle/>
        <a:p>
          <a:pPr marL="0" lvl="0" indent="0" algn="l" defTabSz="711200">
            <a:lnSpc>
              <a:spcPct val="100000"/>
            </a:lnSpc>
            <a:spcBef>
              <a:spcPct val="0"/>
            </a:spcBef>
            <a:spcAft>
              <a:spcPct val="35000"/>
            </a:spcAft>
            <a:buNone/>
          </a:pPr>
          <a:r>
            <a:rPr lang="en-US" sz="1600" kern="1200" dirty="0"/>
            <a:t>Interactive </a:t>
          </a:r>
          <a:r>
            <a:rPr lang="en-US" sz="1600" kern="1200" dirty="0" err="1"/>
            <a:t>visualisations</a:t>
          </a:r>
          <a:r>
            <a:rPr lang="en-US" sz="1600" kern="1200" dirty="0"/>
            <a:t> allow for further analysis</a:t>
          </a:r>
        </a:p>
      </dsp:txBody>
      <dsp:txXfrm>
        <a:off x="684772" y="4447005"/>
        <a:ext cx="4355539" cy="59287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318228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6642966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9728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29142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F2F6-CE35-915B-EC2C-33ADE69E2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F8594-FF75-E881-7EF0-D07F947D7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A0861-1E20-E8A6-6F08-B3DE9EF245A9}"/>
              </a:ext>
            </a:extLst>
          </p:cNvPr>
          <p:cNvSpPr>
            <a:spLocks noGrp="1"/>
          </p:cNvSpPr>
          <p:nvPr>
            <p:ph type="body" idx="1"/>
          </p:nvPr>
        </p:nvSpPr>
        <p:spPr/>
        <p:txBody>
          <a:bodyPr/>
          <a:lstStyle/>
          <a:p>
            <a:endParaRPr lang="en-KE"/>
          </a:p>
        </p:txBody>
      </p:sp>
      <p:sp>
        <p:nvSpPr>
          <p:cNvPr id="4" name="Slide Number Placeholder 3">
            <a:extLst>
              <a:ext uri="{FF2B5EF4-FFF2-40B4-BE49-F238E27FC236}">
                <a16:creationId xmlns:a16="http://schemas.microsoft.com/office/drawing/2014/main" id="{E0587509-B574-1B37-5505-BF7A211126A6}"/>
              </a:ext>
            </a:extLst>
          </p:cNvPr>
          <p:cNvSpPr>
            <a:spLocks noGrp="1"/>
          </p:cNvSpPr>
          <p:nvPr>
            <p:ph type="sldNum" sz="quarter" idx="5"/>
          </p:nvPr>
        </p:nvSpPr>
        <p:spPr/>
        <p:txBody>
          <a:bodyPr/>
          <a:lstStyle/>
          <a:p>
            <a:fld id="{857049B2-EC91-4E08-9431-097329A224F6}" type="slidenum">
              <a:rPr lang="en-GB" smtClean="0"/>
              <a:t>20</a:t>
            </a:fld>
            <a:endParaRPr lang="en-GB"/>
          </a:p>
        </p:txBody>
      </p:sp>
    </p:spTree>
    <p:extLst>
      <p:ext uri="{BB962C8B-B14F-4D97-AF65-F5344CB8AC3E}">
        <p14:creationId xmlns:p14="http://schemas.microsoft.com/office/powerpoint/2010/main" val="4231275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F2F6-CE35-915B-EC2C-33ADE69E2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F8594-FF75-E881-7EF0-D07F947D7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A0861-1E20-E8A6-6F08-B3DE9EF245A9}"/>
              </a:ext>
            </a:extLst>
          </p:cNvPr>
          <p:cNvSpPr>
            <a:spLocks noGrp="1"/>
          </p:cNvSpPr>
          <p:nvPr>
            <p:ph type="body" idx="1"/>
          </p:nvPr>
        </p:nvSpPr>
        <p:spPr/>
        <p:txBody>
          <a:bodyPr/>
          <a:lstStyle/>
          <a:p>
            <a:endParaRPr lang="en-KE"/>
          </a:p>
        </p:txBody>
      </p:sp>
      <p:sp>
        <p:nvSpPr>
          <p:cNvPr id="4" name="Slide Number Placeholder 3">
            <a:extLst>
              <a:ext uri="{FF2B5EF4-FFF2-40B4-BE49-F238E27FC236}">
                <a16:creationId xmlns:a16="http://schemas.microsoft.com/office/drawing/2014/main" id="{E0587509-B574-1B37-5505-BF7A211126A6}"/>
              </a:ext>
            </a:extLst>
          </p:cNvPr>
          <p:cNvSpPr>
            <a:spLocks noGrp="1"/>
          </p:cNvSpPr>
          <p:nvPr>
            <p:ph type="sldNum" sz="quarter" idx="5"/>
          </p:nvPr>
        </p:nvSpPr>
        <p:spPr/>
        <p:txBody>
          <a:bodyPr/>
          <a:lstStyle/>
          <a:p>
            <a:fld id="{857049B2-EC91-4E08-9431-097329A224F6}" type="slidenum">
              <a:rPr lang="en-GB" smtClean="0"/>
              <a:t>21</a:t>
            </a:fld>
            <a:endParaRPr lang="en-GB"/>
          </a:p>
        </p:txBody>
      </p:sp>
    </p:spTree>
    <p:extLst>
      <p:ext uri="{BB962C8B-B14F-4D97-AF65-F5344CB8AC3E}">
        <p14:creationId xmlns:p14="http://schemas.microsoft.com/office/powerpoint/2010/main" val="914840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F2F6-CE35-915B-EC2C-33ADE69E2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F8594-FF75-E881-7EF0-D07F947D7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A0861-1E20-E8A6-6F08-B3DE9EF245A9}"/>
              </a:ext>
            </a:extLst>
          </p:cNvPr>
          <p:cNvSpPr>
            <a:spLocks noGrp="1"/>
          </p:cNvSpPr>
          <p:nvPr>
            <p:ph type="body" idx="1"/>
          </p:nvPr>
        </p:nvSpPr>
        <p:spPr/>
        <p:txBody>
          <a:bodyPr/>
          <a:lstStyle/>
          <a:p>
            <a:endParaRPr lang="en-KE"/>
          </a:p>
        </p:txBody>
      </p:sp>
      <p:sp>
        <p:nvSpPr>
          <p:cNvPr id="4" name="Slide Number Placeholder 3">
            <a:extLst>
              <a:ext uri="{FF2B5EF4-FFF2-40B4-BE49-F238E27FC236}">
                <a16:creationId xmlns:a16="http://schemas.microsoft.com/office/drawing/2014/main" id="{E0587509-B574-1B37-5505-BF7A211126A6}"/>
              </a:ext>
            </a:extLst>
          </p:cNvPr>
          <p:cNvSpPr>
            <a:spLocks noGrp="1"/>
          </p:cNvSpPr>
          <p:nvPr>
            <p:ph type="sldNum" sz="quarter" idx="5"/>
          </p:nvPr>
        </p:nvSpPr>
        <p:spPr/>
        <p:txBody>
          <a:bodyPr/>
          <a:lstStyle/>
          <a:p>
            <a:fld id="{857049B2-EC91-4E08-9431-097329A224F6}" type="slidenum">
              <a:rPr lang="en-GB" smtClean="0"/>
              <a:t>22</a:t>
            </a:fld>
            <a:endParaRPr lang="en-GB"/>
          </a:p>
        </p:txBody>
      </p:sp>
    </p:spTree>
    <p:extLst>
      <p:ext uri="{BB962C8B-B14F-4D97-AF65-F5344CB8AC3E}">
        <p14:creationId xmlns:p14="http://schemas.microsoft.com/office/powerpoint/2010/main" val="2128023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F2F6-CE35-915B-EC2C-33ADE69E2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0F8594-FF75-E881-7EF0-D07F947D7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A0861-1E20-E8A6-6F08-B3DE9EF245A9}"/>
              </a:ext>
            </a:extLst>
          </p:cNvPr>
          <p:cNvSpPr>
            <a:spLocks noGrp="1"/>
          </p:cNvSpPr>
          <p:nvPr>
            <p:ph type="body" idx="1"/>
          </p:nvPr>
        </p:nvSpPr>
        <p:spPr/>
        <p:txBody>
          <a:bodyPr/>
          <a:lstStyle/>
          <a:p>
            <a:endParaRPr lang="en-KE"/>
          </a:p>
        </p:txBody>
      </p:sp>
      <p:sp>
        <p:nvSpPr>
          <p:cNvPr id="4" name="Slide Number Placeholder 3">
            <a:extLst>
              <a:ext uri="{FF2B5EF4-FFF2-40B4-BE49-F238E27FC236}">
                <a16:creationId xmlns:a16="http://schemas.microsoft.com/office/drawing/2014/main" id="{E0587509-B574-1B37-5505-BF7A211126A6}"/>
              </a:ext>
            </a:extLst>
          </p:cNvPr>
          <p:cNvSpPr>
            <a:spLocks noGrp="1"/>
          </p:cNvSpPr>
          <p:nvPr>
            <p:ph type="sldNum" sz="quarter" idx="5"/>
          </p:nvPr>
        </p:nvSpPr>
        <p:spPr/>
        <p:txBody>
          <a:bodyPr/>
          <a:lstStyle/>
          <a:p>
            <a:fld id="{857049B2-EC91-4E08-9431-097329A224F6}" type="slidenum">
              <a:rPr lang="en-GB" smtClean="0"/>
              <a:t>23</a:t>
            </a:fld>
            <a:endParaRPr lang="en-GB"/>
          </a:p>
        </p:txBody>
      </p:sp>
    </p:spTree>
    <p:extLst>
      <p:ext uri="{BB962C8B-B14F-4D97-AF65-F5344CB8AC3E}">
        <p14:creationId xmlns:p14="http://schemas.microsoft.com/office/powerpoint/2010/main" val="2212534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26</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966714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2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en-US"/>
              <a:t>Click to edit Master title style</a:t>
            </a:r>
            <a:endParaRPr lang="fr-FR" dirty="0"/>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
        <p:nvSpPr>
          <p:cNvPr id="7" name="Ellipse 6">
            <a:extLst>
              <a:ext uri="{FF2B5EF4-FFF2-40B4-BE49-F238E27FC236}">
                <a16:creationId xmlns:a16="http://schemas.microsoft.com/office/drawing/2014/main" id="{B49CBE83-8FEE-49FF-8A57-70B6B42359C3}"/>
              </a:ext>
            </a:extLst>
          </p:cNvPr>
          <p:cNvSpPr/>
          <p:nvPr/>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Ellipse 8">
            <a:extLst>
              <a:ext uri="{FF2B5EF4-FFF2-40B4-BE49-F238E27FC236}">
                <a16:creationId xmlns:a16="http://schemas.microsoft.com/office/drawing/2014/main" id="{924EB3C9-27DB-498B-B31B-C807B7146E99}"/>
              </a:ext>
            </a:extLst>
          </p:cNvPr>
          <p:cNvSpPr/>
          <p:nvPr/>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00000000-1234-1234-1234-123412341234}" type="slidenum">
              <a:rPr lang="en-US" smtClean="0"/>
              <a:pPr/>
              <a:t>‹#›</a:t>
            </a:fld>
            <a:endParaRPr lang="en-US"/>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en-US"/>
              <a:t>Click to edit Master text styles</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39574007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3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en-US"/>
              <a:t>Click to edit Master title style</a:t>
            </a:r>
            <a:endParaRPr lang="fr-FR" dirty="0"/>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
        <p:nvSpPr>
          <p:cNvPr id="7" name="Ellipse 6">
            <a:extLst>
              <a:ext uri="{FF2B5EF4-FFF2-40B4-BE49-F238E27FC236}">
                <a16:creationId xmlns:a16="http://schemas.microsoft.com/office/drawing/2014/main" id="{B49CBE83-8FEE-49FF-8A57-70B6B42359C3}"/>
              </a:ext>
            </a:extLst>
          </p:cNvPr>
          <p:cNvSpPr/>
          <p:nvPr/>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Ellipse 8">
            <a:extLst>
              <a:ext uri="{FF2B5EF4-FFF2-40B4-BE49-F238E27FC236}">
                <a16:creationId xmlns:a16="http://schemas.microsoft.com/office/drawing/2014/main" id="{924EB3C9-27DB-498B-B31B-C807B7146E99}"/>
              </a:ext>
            </a:extLst>
          </p:cNvPr>
          <p:cNvSpPr/>
          <p:nvPr/>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00000000-1234-1234-1234-123412341234}" type="slidenum">
              <a:rPr lang="en-US" smtClean="0"/>
              <a:pPr/>
              <a:t>‹#›</a:t>
            </a:fld>
            <a:endParaRPr lang="en-US"/>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en-US"/>
              <a:t>Click to edit Master text styles</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99172148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8" r:id="rId8"/>
    <p:sldLayoutId id="2147483659" r:id="rId9"/>
    <p:sldLayoutId id="2147483661" r:id="rId10"/>
    <p:sldLayoutId id="214748366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community.powerbi.com/t5/Events/ct-p/Events" TargetMode="External"/><Relationship Id="rId3" Type="http://schemas.openxmlformats.org/officeDocument/2006/relationships/hyperlink" Target="https://github.com/Financial-Times/chart-doctor/tree/main/visual-vocabulary" TargetMode="External"/><Relationship Id="rId7" Type="http://schemas.openxmlformats.org/officeDocument/2006/relationships/hyperlink" Target="https://www.tableau.com/blog/introducing-2021-tableau-zen-master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community.powerbi.com/t5/Data-Stories-Gallery/bd-p/DataStoriesGallery" TargetMode="External"/><Relationship Id="rId5" Type="http://schemas.openxmlformats.org/officeDocument/2006/relationships/hyperlink" Target="https://public.tableau.com/app/discover" TargetMode="External"/><Relationship Id="rId4" Type="http://schemas.openxmlformats.org/officeDocument/2006/relationships/hyperlink" Target="https://public.tableau.com/app/discover/viz-of-the-day"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github.com/Financial-Times/chart-doctor/tree/main/visual-vocabulary" TargetMode="External"/><Relationship Id="rId2" Type="http://schemas.openxmlformats.org/officeDocument/2006/relationships/hyperlink" Target="https://www.youtube.com/watch?v=4vuoQgYPdA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920697" y="2414016"/>
            <a:ext cx="4840023" cy="172768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r>
              <a:rPr lang="it-IT" sz="3600" dirty="0">
                <a:solidFill>
                  <a:schemeClr val="bg1"/>
                </a:solidFill>
              </a:rPr>
              <a:t>Lesson 5: </a:t>
            </a:r>
            <a:r>
              <a:rPr lang="it-IT" sz="3600" dirty="0" err="1">
                <a:solidFill>
                  <a:schemeClr val="bg1"/>
                </a:solidFill>
              </a:rPr>
              <a:t>Communicating</a:t>
            </a:r>
            <a:r>
              <a:rPr lang="it-IT" sz="3600" dirty="0">
                <a:solidFill>
                  <a:schemeClr val="bg1"/>
                </a:solidFill>
              </a:rPr>
              <a:t> </a:t>
            </a:r>
          </a:p>
          <a:p>
            <a:pPr marL="0" lvl="0" indent="0" algn="l" rtl="0">
              <a:lnSpc>
                <a:spcPct val="90000"/>
              </a:lnSpc>
              <a:spcBef>
                <a:spcPts val="0"/>
              </a:spcBef>
              <a:spcAft>
                <a:spcPts val="0"/>
              </a:spcAft>
              <a:buSzPts val="4400"/>
              <a:buNone/>
            </a:pPr>
            <a:r>
              <a:rPr lang="it-IT" sz="3600" dirty="0" err="1">
                <a:solidFill>
                  <a:schemeClr val="bg1"/>
                </a:solidFill>
              </a:rPr>
              <a:t>Findings</a:t>
            </a:r>
            <a:r>
              <a:rPr lang="it-IT" sz="3600" dirty="0">
                <a:solidFill>
                  <a:schemeClr val="bg1"/>
                </a:solidFill>
              </a:rPr>
              <a:t> for Impact </a:t>
            </a:r>
          </a:p>
          <a:p>
            <a:pPr marL="0" lvl="0" indent="0" algn="l" rtl="0">
              <a:lnSpc>
                <a:spcPct val="90000"/>
              </a:lnSpc>
              <a:spcBef>
                <a:spcPts val="0"/>
              </a:spcBef>
              <a:spcAft>
                <a:spcPts val="0"/>
              </a:spcAft>
              <a:buSzPts val="4400"/>
              <a:buNone/>
            </a:pPr>
            <a:endParaRPr lang="it-IT" sz="3600" dirty="0">
              <a:solidFill>
                <a:schemeClr val="bg1"/>
              </a:solidFill>
            </a:endParaRPr>
          </a:p>
          <a:p>
            <a:pPr marL="0" lvl="0" indent="0" rtl="0">
              <a:lnSpc>
                <a:spcPct val="90000"/>
              </a:lnSpc>
              <a:spcBef>
                <a:spcPts val="0"/>
              </a:spcBef>
              <a:spcAft>
                <a:spcPts val="0"/>
              </a:spcAft>
              <a:buSzPts val="4400"/>
              <a:buNone/>
            </a:pPr>
            <a:endParaRPr lang="it-IT" sz="4400" b="1" dirty="0">
              <a:solidFill>
                <a:schemeClr val="bg1"/>
              </a:solidFill>
              <a:highlight>
                <a:srgbClr val="FFFF00"/>
              </a:highlight>
            </a:endParaRPr>
          </a:p>
          <a:p>
            <a:pPr marL="0" lvl="0" indent="0" algn="ctr" rtl="0">
              <a:lnSpc>
                <a:spcPct val="90000"/>
              </a:lnSpc>
              <a:spcBef>
                <a:spcPts val="0"/>
              </a:spcBef>
              <a:spcAft>
                <a:spcPts val="0"/>
              </a:spcAft>
              <a:buSzPts val="4400"/>
              <a:buNone/>
            </a:pPr>
            <a:endParaRPr lang="it-IT" sz="4400" b="1" dirty="0">
              <a:highlight>
                <a:srgbClr val="FFFF00"/>
              </a:highlight>
            </a:endParaRPr>
          </a:p>
          <a:p>
            <a:pPr marL="0" lvl="0" indent="0" algn="l" rtl="0">
              <a:lnSpc>
                <a:spcPct val="90000"/>
              </a:lnSpc>
              <a:spcBef>
                <a:spcPts val="0"/>
              </a:spcBef>
              <a:spcAft>
                <a:spcPts val="0"/>
              </a:spcAft>
              <a:buSzPts val="4400"/>
              <a:buNone/>
            </a:pPr>
            <a:endParaRPr lang="it-IT" sz="4400" b="1" dirty="0">
              <a:highlight>
                <a:srgbClr val="FFFF00"/>
              </a:highlight>
            </a:endParaRPr>
          </a:p>
          <a:p>
            <a:pPr marL="0" lvl="0" indent="0" rtl="0">
              <a:lnSpc>
                <a:spcPct val="90000"/>
              </a:lnSpc>
              <a:spcBef>
                <a:spcPts val="0"/>
              </a:spcBef>
              <a:spcAft>
                <a:spcPts val="0"/>
              </a:spcAft>
              <a:buSzPts val="4400"/>
              <a:buNone/>
            </a:pPr>
            <a:endParaRPr lang="it-IT" sz="4400" b="1" dirty="0"/>
          </a:p>
        </p:txBody>
      </p:sp>
      <p:sp>
        <p:nvSpPr>
          <p:cNvPr id="3" name="TextBox 2">
            <a:extLst>
              <a:ext uri="{FF2B5EF4-FFF2-40B4-BE49-F238E27FC236}">
                <a16:creationId xmlns:a16="http://schemas.microsoft.com/office/drawing/2014/main" id="{493157CE-56E9-D443-3BB7-5343A66F12E2}"/>
              </a:ext>
            </a:extLst>
          </p:cNvPr>
          <p:cNvSpPr txBox="1"/>
          <p:nvPr/>
        </p:nvSpPr>
        <p:spPr>
          <a:xfrm>
            <a:off x="243840" y="505589"/>
            <a:ext cx="5852160" cy="1200329"/>
          </a:xfrm>
          <a:prstGeom prst="rect">
            <a:avLst/>
          </a:prstGeom>
          <a:noFill/>
        </p:spPr>
        <p:txBody>
          <a:bodyPr wrap="square">
            <a:spAutoFit/>
          </a:bodyPr>
          <a:lstStyle/>
          <a:p>
            <a:r>
              <a:rPr lang="en-US" sz="3600" b="1" dirty="0">
                <a:solidFill>
                  <a:schemeClr val="bg1"/>
                </a:solidFill>
              </a:rPr>
              <a:t>DATA FOR RENEWABLE ENERGY SYSTEMS</a:t>
            </a:r>
          </a:p>
        </p:txBody>
      </p:sp>
      <p:pic>
        <p:nvPicPr>
          <p:cNvPr id="2" name="Picture 1" descr="A colorful shield with lion and lion&#10;&#10;Description automatically generated">
            <a:extLst>
              <a:ext uri="{FF2B5EF4-FFF2-40B4-BE49-F238E27FC236}">
                <a16:creationId xmlns:a16="http://schemas.microsoft.com/office/drawing/2014/main" id="{671F3797-737E-2286-DEF9-8DA5012FC470}"/>
              </a:ext>
            </a:extLst>
          </p:cNvPr>
          <p:cNvPicPr>
            <a:picLocks noChangeAspect="1"/>
          </p:cNvPicPr>
          <p:nvPr/>
        </p:nvPicPr>
        <p:blipFill rotWithShape="1">
          <a:blip r:embed="rId3"/>
          <a:srcRect l="28726" t="11451" r="27554" b="9160"/>
          <a:stretch/>
        </p:blipFill>
        <p:spPr>
          <a:xfrm>
            <a:off x="2447566" y="4448218"/>
            <a:ext cx="1792584" cy="230158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a:t>Lesson </a:t>
            </a:r>
            <a:r>
              <a:rPr lang="en-US" dirty="0"/>
              <a:t>5 Learning Outcomes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Rectangle 4"/>
          <p:cNvSpPr/>
          <p:nvPr/>
        </p:nvSpPr>
        <p:spPr>
          <a:xfrm>
            <a:off x="688639" y="1749288"/>
            <a:ext cx="8455361" cy="2862322"/>
          </a:xfrm>
          <a:prstGeom prst="rect">
            <a:avLst/>
          </a:prstGeom>
        </p:spPr>
        <p:txBody>
          <a:bodyPr wrap="square">
            <a:spAutoFit/>
          </a:bodyPr>
          <a:lstStyle/>
          <a:p>
            <a:pPr algn="just"/>
            <a:r>
              <a:rPr lang="en-US" sz="2000" b="1" dirty="0">
                <a:latin typeface="Calibri" panose="020F0502020204030204" pitchFamily="34" charset="0"/>
                <a:ea typeface="Calibri" panose="020F0502020204030204" pitchFamily="34" charset="0"/>
                <a:cs typeface="Calibri" panose="020F0502020204030204" pitchFamily="34" charset="0"/>
              </a:rPr>
              <a:t>By the end of this unit, the learner should be able to</a:t>
            </a:r>
            <a:r>
              <a:rPr lang="en-US" sz="2000" dirty="0">
                <a:latin typeface="Calibri" panose="020F0502020204030204" pitchFamily="34" charset="0"/>
                <a:ea typeface="Calibri" panose="020F0502020204030204" pitchFamily="34" charset="0"/>
                <a:cs typeface="Calibri" panose="020F0502020204030204" pitchFamily="34" charset="0"/>
              </a:rPr>
              <a:t>:</a:t>
            </a:r>
          </a:p>
          <a:p>
            <a:pPr algn="just"/>
            <a:endParaRPr lang="en-US" sz="20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Create effective data stories and presentations.</a:t>
            </a:r>
          </a:p>
          <a:p>
            <a:pPr algn="just"/>
            <a:endParaRPr lang="en-US" sz="20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Choose the right data visualizations for their audience and purpose.</a:t>
            </a:r>
          </a:p>
          <a:p>
            <a:pPr algn="jus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Deliver presentations with confidence and clarity.</a:t>
            </a:r>
          </a:p>
          <a:p>
            <a:pPr algn="just">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Communicate effectively with diverse audiences.</a:t>
            </a:r>
          </a:p>
        </p:txBody>
      </p:sp>
    </p:spTree>
    <p:extLst>
      <p:ext uri="{BB962C8B-B14F-4D97-AF65-F5344CB8AC3E}">
        <p14:creationId xmlns:p14="http://schemas.microsoft.com/office/powerpoint/2010/main" val="1717077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alpha val="13000"/>
          </a:schemeClr>
        </a:solidFill>
        <a:effectLst/>
      </p:bgPr>
    </p:bg>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normAutofit fontScale="90000"/>
          </a:bodyPr>
          <a:lstStyle/>
          <a:p>
            <a:pPr marL="0" lvl="0" indent="0" algn="l" rtl="0">
              <a:lnSpc>
                <a:spcPct val="90000"/>
              </a:lnSpc>
              <a:spcBef>
                <a:spcPts val="0"/>
              </a:spcBef>
              <a:spcAft>
                <a:spcPts val="0"/>
              </a:spcAft>
              <a:buSzPts val="4400"/>
              <a:buNone/>
            </a:pPr>
            <a:br>
              <a:rPr lang="en-US" dirty="0"/>
            </a:br>
            <a:r>
              <a:rPr lang="en-US" dirty="0"/>
              <a:t>Lesson 5 Outline:</a:t>
            </a:r>
            <a:br>
              <a:rPr lang="it-IT" sz="2800" b="1" dirty="0">
                <a:solidFill>
                  <a:schemeClr val="bg1"/>
                </a:solidFill>
              </a:rPr>
            </a:br>
            <a:endParaRPr lang="en-US" dirty="0"/>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1190171" y="1351239"/>
            <a:ext cx="10667081"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6" name="Rectangle 5"/>
          <p:cNvSpPr/>
          <p:nvPr/>
        </p:nvSpPr>
        <p:spPr>
          <a:xfrm>
            <a:off x="1190172" y="1656522"/>
            <a:ext cx="7329714" cy="707886"/>
          </a:xfrm>
          <a:prstGeom prst="rect">
            <a:avLst/>
          </a:prstGeom>
        </p:spPr>
        <p:txBody>
          <a:bodyPr wrap="square">
            <a:spAutoFit/>
          </a:bodyPr>
          <a:lstStyle/>
          <a:p>
            <a:pPr algn="just"/>
            <a:endParaRPr lang="en-US" sz="2000" dirty="0">
              <a:solidFill>
                <a:srgbClr val="1F1F1F"/>
              </a:solidFill>
              <a:latin typeface="Calibri" panose="020F0502020204030204" pitchFamily="34" charset="0"/>
              <a:ea typeface="Calibri" panose="020F0502020204030204" pitchFamily="34" charset="0"/>
              <a:cs typeface="Calibri" panose="020F0502020204030204" pitchFamily="34" charset="0"/>
            </a:endParaRPr>
          </a:p>
          <a:p>
            <a:pPr algn="just"/>
            <a:endParaRPr lang="en-US" sz="2000" dirty="0">
              <a:solidFill>
                <a:srgbClr val="1F1F1F"/>
              </a:solidFill>
              <a:latin typeface="Calibri" panose="020F0502020204030204" pitchFamily="34" charset="0"/>
            </a:endParaRPr>
          </a:p>
        </p:txBody>
      </p:sp>
      <p:graphicFrame>
        <p:nvGraphicFramePr>
          <p:cNvPr id="5" name="Diagram 4"/>
          <p:cNvGraphicFramePr/>
          <p:nvPr>
            <p:extLst>
              <p:ext uri="{D42A27DB-BD31-4B8C-83A1-F6EECF244321}">
                <p14:modId xmlns:p14="http://schemas.microsoft.com/office/powerpoint/2010/main" val="3286345136"/>
              </p:ext>
            </p:extLst>
          </p:nvPr>
        </p:nvGraphicFramePr>
        <p:xfrm>
          <a:off x="1190172" y="1361434"/>
          <a:ext cx="8724169" cy="5207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7196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2C51BB-53FF-F52F-D6A7-2CAB179FB673}"/>
              </a:ext>
            </a:extLst>
          </p:cNvPr>
          <p:cNvSpPr>
            <a:spLocks noGrp="1"/>
          </p:cNvSpPr>
          <p:nvPr>
            <p:ph idx="1"/>
          </p:nvPr>
        </p:nvSpPr>
        <p:spPr>
          <a:xfrm>
            <a:off x="823570" y="1520118"/>
            <a:ext cx="4551318" cy="4351338"/>
          </a:xfrm>
        </p:spPr>
        <p:txBody>
          <a:bodyPr>
            <a:normAutofit fontScale="92500"/>
          </a:bodyPr>
          <a:lstStyle/>
          <a:p>
            <a:pPr>
              <a:lnSpc>
                <a:spcPts val="3359"/>
              </a:lnSpc>
            </a:pPr>
            <a:r>
              <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rPr>
              <a:t>This is the most effective way to share business information and drive outcomes.</a:t>
            </a:r>
          </a:p>
          <a:p>
            <a:pPr>
              <a:lnSpc>
                <a:spcPts val="3359"/>
              </a:lnSpc>
            </a:pPr>
            <a:endPar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endParaRPr>
          </a:p>
          <a:p>
            <a:pPr>
              <a:lnSpc>
                <a:spcPts val="3360"/>
              </a:lnSpc>
            </a:pPr>
            <a:r>
              <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rPr>
              <a:t>Data storytelling is a structured approach for communicating data insights, and it involves a combination of three key elements: </a:t>
            </a:r>
            <a:r>
              <a:rPr lang="en-US" sz="2000" i="1" dirty="0">
                <a:solidFill>
                  <a:srgbClr val="0E2C4B"/>
                </a:solidFill>
                <a:latin typeface="Calibri" panose="020F0502020204030204" pitchFamily="34" charset="0"/>
                <a:ea typeface="Calibri" panose="020F0502020204030204" pitchFamily="34" charset="0"/>
                <a:cs typeface="Calibri" panose="020F0502020204030204" pitchFamily="34" charset="0"/>
              </a:rPr>
              <a:t>data</a:t>
            </a:r>
            <a:r>
              <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rPr>
              <a:t>, </a:t>
            </a:r>
            <a:r>
              <a:rPr lang="en-US" sz="2000" i="1" dirty="0">
                <a:solidFill>
                  <a:srgbClr val="0E2C4B"/>
                </a:solidFill>
                <a:latin typeface="Calibri" panose="020F0502020204030204" pitchFamily="34" charset="0"/>
                <a:ea typeface="Calibri" panose="020F0502020204030204" pitchFamily="34" charset="0"/>
                <a:cs typeface="Calibri" panose="020F0502020204030204" pitchFamily="34" charset="0"/>
              </a:rPr>
              <a:t>visuals</a:t>
            </a:r>
            <a:r>
              <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rPr>
              <a:t>, and </a:t>
            </a:r>
            <a:r>
              <a:rPr lang="en-US" sz="2000" i="1" dirty="0">
                <a:solidFill>
                  <a:srgbClr val="0E2C4B"/>
                </a:solidFill>
                <a:latin typeface="Calibri" panose="020F0502020204030204" pitchFamily="34" charset="0"/>
                <a:ea typeface="Calibri" panose="020F0502020204030204" pitchFamily="34" charset="0"/>
                <a:cs typeface="Calibri" panose="020F0502020204030204" pitchFamily="34" charset="0"/>
              </a:rPr>
              <a:t>narrative</a:t>
            </a:r>
            <a:r>
              <a:rPr lang="en-US" sz="2000" dirty="0">
                <a:solidFill>
                  <a:srgbClr val="0E2C4B"/>
                </a:solidFill>
                <a:latin typeface="Calibri" panose="020F0502020204030204" pitchFamily="34" charset="0"/>
                <a:ea typeface="Calibri" panose="020F0502020204030204" pitchFamily="34" charset="0"/>
                <a:cs typeface="Calibri" panose="020F0502020204030204" pitchFamily="34" charset="0"/>
              </a:rPr>
              <a:t>.</a:t>
            </a:r>
          </a:p>
        </p:txBody>
      </p:sp>
      <p:sp>
        <p:nvSpPr>
          <p:cNvPr id="2" name="Title 1">
            <a:extLst>
              <a:ext uri="{FF2B5EF4-FFF2-40B4-BE49-F238E27FC236}">
                <a16:creationId xmlns:a16="http://schemas.microsoft.com/office/drawing/2014/main" id="{D66D9FEE-AD9F-9A6A-2925-27235E32C783}"/>
              </a:ext>
            </a:extLst>
          </p:cNvPr>
          <p:cNvSpPr>
            <a:spLocks noGrp="1"/>
          </p:cNvSpPr>
          <p:nvPr>
            <p:ph type="title"/>
          </p:nvPr>
        </p:nvSpPr>
        <p:spPr>
          <a:xfrm>
            <a:off x="823570" y="405226"/>
            <a:ext cx="9672961" cy="514411"/>
          </a:xfrm>
        </p:spPr>
        <p:txBody>
          <a:bodyPr/>
          <a:lstStyle/>
          <a:p>
            <a:r>
              <a:rPr lang="en-US" sz="2800" dirty="0">
                <a:latin typeface="Muli Bold Bold"/>
              </a:rPr>
              <a:t>Storytelling through data</a:t>
            </a:r>
            <a:endParaRPr lang="en-GB" dirty="0"/>
          </a:p>
        </p:txBody>
      </p:sp>
      <p:pic>
        <p:nvPicPr>
          <p:cNvPr id="4" name="Picture 2" descr="What are the special features of Data Storytelling?">
            <a:extLst>
              <a:ext uri="{FF2B5EF4-FFF2-40B4-BE49-F238E27FC236}">
                <a16:creationId xmlns:a16="http://schemas.microsoft.com/office/drawing/2014/main" id="{C22DD637-997F-0659-1E22-6B24CF6422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4888" y="1873691"/>
            <a:ext cx="6426526" cy="3110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566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2C51BB-53FF-F52F-D6A7-2CAB179FB673}"/>
              </a:ext>
            </a:extLst>
          </p:cNvPr>
          <p:cNvSpPr>
            <a:spLocks noGrp="1"/>
          </p:cNvSpPr>
          <p:nvPr>
            <p:ph idx="1"/>
          </p:nvPr>
        </p:nvSpPr>
        <p:spPr>
          <a:xfrm>
            <a:off x="287866" y="1069691"/>
            <a:ext cx="7375677" cy="5200479"/>
          </a:xfrm>
        </p:spPr>
        <p:txBody>
          <a:bodyPr>
            <a:normAutofit fontScale="85000" lnSpcReduction="20000"/>
          </a:bodyPr>
          <a:lstStyle/>
          <a:p>
            <a:pPr marL="228600" indent="0"/>
            <a:r>
              <a:rPr lang="en-GB" sz="2800" dirty="0">
                <a:latin typeface="Calibri" panose="020F0502020204030204" pitchFamily="34" charset="0"/>
                <a:cs typeface="Calibri" panose="020F0502020204030204" pitchFamily="34" charset="0"/>
              </a:rPr>
              <a:t>Data storytelling requires a careful balance of the following elements:</a:t>
            </a:r>
          </a:p>
          <a:p>
            <a:pPr marL="228600" indent="0"/>
            <a:endParaRPr lang="en-GB" sz="2800" dirty="0">
              <a:latin typeface="Calibri" panose="020F0502020204030204" pitchFamily="34" charset="0"/>
              <a:cs typeface="Calibri" panose="020F0502020204030204" pitchFamily="34" charset="0"/>
            </a:endParaRPr>
          </a:p>
          <a:p>
            <a:pPr marL="571500">
              <a:buFont typeface="Arial" panose="020B0604020202020204" pitchFamily="34" charset="0"/>
              <a:buChar char="•"/>
            </a:pPr>
            <a:r>
              <a:rPr lang="en-GB" sz="3000" b="1" dirty="0">
                <a:latin typeface="Calibri" panose="020F0502020204030204" pitchFamily="34" charset="0"/>
                <a:cs typeface="Calibri" panose="020F0502020204030204" pitchFamily="34" charset="0"/>
              </a:rPr>
              <a:t>Narrative: </a:t>
            </a:r>
            <a:r>
              <a:rPr lang="en-GB" sz="3000" dirty="0">
                <a:latin typeface="Calibri" panose="020F0502020204030204" pitchFamily="34" charset="0"/>
                <a:cs typeface="Calibri" panose="020F0502020204030204" pitchFamily="34" charset="0"/>
              </a:rPr>
              <a:t>Craft a compelling story that connects the data to a larger context.</a:t>
            </a:r>
          </a:p>
          <a:p>
            <a:pPr marL="571500">
              <a:buFont typeface="Arial" panose="020B0604020202020204" pitchFamily="34" charset="0"/>
              <a:buChar char="•"/>
            </a:pPr>
            <a:r>
              <a:rPr lang="en-GB" sz="3000" b="1" dirty="0">
                <a:latin typeface="Calibri" panose="020F0502020204030204" pitchFamily="34" charset="0"/>
                <a:cs typeface="Calibri" panose="020F0502020204030204" pitchFamily="34" charset="0"/>
              </a:rPr>
              <a:t>Visuals: </a:t>
            </a:r>
            <a:r>
              <a:rPr lang="en-GB" sz="3000" dirty="0">
                <a:latin typeface="Calibri" panose="020F0502020204030204" pitchFamily="34" charset="0"/>
                <a:cs typeface="Calibri" panose="020F0502020204030204" pitchFamily="34" charset="0"/>
              </a:rPr>
              <a:t>Use visuals to enhance the storytelling process and make the data easier to understand.</a:t>
            </a:r>
          </a:p>
          <a:p>
            <a:pPr marL="571500">
              <a:buFont typeface="Arial" panose="020B0604020202020204" pitchFamily="34" charset="0"/>
              <a:buChar char="•"/>
            </a:pPr>
            <a:r>
              <a:rPr lang="en-GB" sz="3000" b="1" dirty="0">
                <a:latin typeface="Calibri" panose="020F0502020204030204" pitchFamily="34" charset="0"/>
                <a:cs typeface="Calibri" panose="020F0502020204030204" pitchFamily="34" charset="0"/>
              </a:rPr>
              <a:t>Data: </a:t>
            </a:r>
            <a:r>
              <a:rPr lang="en-GB" sz="3000" dirty="0">
                <a:latin typeface="Calibri" panose="020F0502020204030204" pitchFamily="34" charset="0"/>
                <a:cs typeface="Calibri" panose="020F0502020204030204" pitchFamily="34" charset="0"/>
              </a:rPr>
              <a:t>Select and present the data in a way that supports the story.</a:t>
            </a:r>
          </a:p>
          <a:p>
            <a:pPr marL="342900" indent="0"/>
            <a:endParaRPr lang="en-GB" sz="2800" dirty="0">
              <a:latin typeface="Calibri" panose="020F0502020204030204" pitchFamily="34" charset="0"/>
              <a:cs typeface="Calibri" panose="020F0502020204030204" pitchFamily="34" charset="0"/>
            </a:endParaRPr>
          </a:p>
          <a:p>
            <a:pPr marL="342900" indent="0"/>
            <a:r>
              <a:rPr lang="en-GB" sz="2800" dirty="0">
                <a:latin typeface="Calibri" panose="020F0502020204030204" pitchFamily="34" charset="0"/>
                <a:cs typeface="Calibri" panose="020F0502020204030204" pitchFamily="34" charset="0"/>
              </a:rPr>
              <a:t>We are looking to CHANGE people’s mindsets if they are based on misinformation. </a:t>
            </a:r>
          </a:p>
          <a:p>
            <a:pPr marL="342900" indent="0"/>
            <a:r>
              <a:rPr lang="en-GB" sz="2800" dirty="0">
                <a:latin typeface="Calibri" panose="020F0502020204030204" pitchFamily="34" charset="0"/>
                <a:cs typeface="Calibri" panose="020F0502020204030204" pitchFamily="34" charset="0"/>
              </a:rPr>
              <a:t>This requires that the content being presented is engaging, enlightening and actively explains complex topics in a simple manner.</a:t>
            </a:r>
          </a:p>
        </p:txBody>
      </p:sp>
      <p:sp>
        <p:nvSpPr>
          <p:cNvPr id="2" name="Title 1">
            <a:extLst>
              <a:ext uri="{FF2B5EF4-FFF2-40B4-BE49-F238E27FC236}">
                <a16:creationId xmlns:a16="http://schemas.microsoft.com/office/drawing/2014/main" id="{D66D9FEE-AD9F-9A6A-2925-27235E32C783}"/>
              </a:ext>
            </a:extLst>
          </p:cNvPr>
          <p:cNvSpPr>
            <a:spLocks noGrp="1"/>
          </p:cNvSpPr>
          <p:nvPr>
            <p:ph type="title"/>
          </p:nvPr>
        </p:nvSpPr>
        <p:spPr>
          <a:xfrm>
            <a:off x="772770" y="356911"/>
            <a:ext cx="9672961" cy="514411"/>
          </a:xfrm>
        </p:spPr>
        <p:txBody>
          <a:bodyPr/>
          <a:lstStyle/>
          <a:p>
            <a:r>
              <a:rPr lang="en-US" sz="2800" dirty="0">
                <a:latin typeface="Muli Bold Bold"/>
              </a:rPr>
              <a:t>Why Data Storytelling?</a:t>
            </a:r>
            <a:endParaRPr lang="en-GB" dirty="0"/>
          </a:p>
        </p:txBody>
      </p:sp>
      <p:pic>
        <p:nvPicPr>
          <p:cNvPr id="5" name="Picture 2" descr="uncaptioned">
            <a:extLst>
              <a:ext uri="{FF2B5EF4-FFF2-40B4-BE49-F238E27FC236}">
                <a16:creationId xmlns:a16="http://schemas.microsoft.com/office/drawing/2014/main" id="{E205ACD5-CF98-5771-119A-DBC04204A2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048" b="4618"/>
          <a:stretch/>
        </p:blipFill>
        <p:spPr bwMode="auto">
          <a:xfrm>
            <a:off x="7891892" y="1330712"/>
            <a:ext cx="4300108" cy="4460488"/>
          </a:xfrm>
          <a:prstGeom prst="rect">
            <a:avLst/>
          </a:prstGeom>
          <a:noFill/>
        </p:spPr>
      </p:pic>
    </p:spTree>
    <p:extLst>
      <p:ext uri="{BB962C8B-B14F-4D97-AF65-F5344CB8AC3E}">
        <p14:creationId xmlns:p14="http://schemas.microsoft.com/office/powerpoint/2010/main" val="3587218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D3E8FAD-680E-6C72-2D6C-28524C372502}"/>
              </a:ext>
            </a:extLst>
          </p:cNvPr>
          <p:cNvSpPr>
            <a:spLocks noGrp="1"/>
          </p:cNvSpPr>
          <p:nvPr>
            <p:ph idx="1"/>
          </p:nvPr>
        </p:nvSpPr>
        <p:spPr>
          <a:xfrm>
            <a:off x="516836" y="1152939"/>
            <a:ext cx="10633518" cy="5337071"/>
          </a:xfrm>
        </p:spPr>
        <p:txBody>
          <a:bodyPr>
            <a:normAutofit/>
          </a:bodyPr>
          <a:lstStyle/>
          <a:p>
            <a:pPr marL="514350" indent="-514350">
              <a:lnSpc>
                <a:spcPct val="150000"/>
              </a:lnSpc>
              <a:buAutoNum type="arabicPeriod"/>
            </a:pPr>
            <a:r>
              <a:rPr lang="en-US" b="1" u="sng" dirty="0">
                <a:latin typeface="Calibri" panose="020F0502020204030204" pitchFamily="34" charset="0"/>
                <a:ea typeface="Calibri" panose="020F0502020204030204" pitchFamily="34" charset="0"/>
                <a:cs typeface="Calibri" panose="020F0502020204030204" pitchFamily="34" charset="0"/>
              </a:rPr>
              <a:t>Set the Context. </a:t>
            </a:r>
            <a:r>
              <a:rPr lang="en-US" dirty="0">
                <a:latin typeface="Calibri" panose="020F0502020204030204" pitchFamily="34" charset="0"/>
                <a:ea typeface="Calibri" panose="020F0502020204030204" pitchFamily="34" charset="0"/>
                <a:cs typeface="Calibri" panose="020F0502020204030204" pitchFamily="34" charset="0"/>
              </a:rPr>
              <a:t>Explain what the data story is about and why your audience should care.</a:t>
            </a:r>
          </a:p>
          <a:p>
            <a:pPr marL="514350" indent="-514350">
              <a:lnSpc>
                <a:spcPct val="150000"/>
              </a:lnSpc>
              <a:buAutoNum type="arabicPeriod"/>
            </a:pPr>
            <a:r>
              <a:rPr lang="en-US" b="1" u="sng" dirty="0">
                <a:latin typeface="Calibri" panose="020F0502020204030204" pitchFamily="34" charset="0"/>
                <a:ea typeface="Calibri" panose="020F0502020204030204" pitchFamily="34" charset="0"/>
                <a:cs typeface="Calibri" panose="020F0502020204030204" pitchFamily="34" charset="0"/>
              </a:rPr>
              <a:t>Describe the Charts</a:t>
            </a:r>
            <a:r>
              <a:rPr lang="en-US" dirty="0">
                <a:latin typeface="Calibri" panose="020F0502020204030204" pitchFamily="34" charset="0"/>
                <a:ea typeface="Calibri" panose="020F0502020204030204" pitchFamily="34" charset="0"/>
                <a:cs typeface="Calibri" panose="020F0502020204030204" pitchFamily="34" charset="0"/>
              </a:rPr>
              <a:t>. What measures and dimensions are being shown? How should the chart be interpreted?</a:t>
            </a:r>
          </a:p>
          <a:p>
            <a:pPr marL="514350" indent="-514350">
              <a:lnSpc>
                <a:spcPct val="150000"/>
              </a:lnSpc>
              <a:buAutoNum type="arabicPeriod"/>
            </a:pPr>
            <a:r>
              <a:rPr lang="en-US" b="1" u="sng" dirty="0">
                <a:latin typeface="Calibri" panose="020F0502020204030204" pitchFamily="34" charset="0"/>
                <a:ea typeface="Calibri" panose="020F0502020204030204" pitchFamily="34" charset="0"/>
                <a:cs typeface="Calibri" panose="020F0502020204030204" pitchFamily="34" charset="0"/>
              </a:rPr>
              <a:t>Guide the Flow</a:t>
            </a:r>
            <a:r>
              <a:rPr lang="en-US" dirty="0">
                <a:latin typeface="Calibri" panose="020F0502020204030204" pitchFamily="34" charset="0"/>
                <a:ea typeface="Calibri" panose="020F0502020204030204" pitchFamily="34" charset="0"/>
                <a:cs typeface="Calibri" panose="020F0502020204030204" pitchFamily="34" charset="0"/>
              </a:rPr>
              <a:t>. What should the reader look at next? What should they do to proceed in the story?</a:t>
            </a:r>
          </a:p>
          <a:p>
            <a:pPr marL="514350" indent="-514350">
              <a:lnSpc>
                <a:spcPct val="150000"/>
              </a:lnSpc>
              <a:buAutoNum type="arabicPeriod"/>
            </a:pPr>
            <a:r>
              <a:rPr lang="en-US" b="1" u="sng" dirty="0">
                <a:latin typeface="Calibri" panose="020F0502020204030204" pitchFamily="34" charset="0"/>
                <a:ea typeface="Calibri" panose="020F0502020204030204" pitchFamily="34" charset="0"/>
                <a:cs typeface="Calibri" panose="020F0502020204030204" pitchFamily="34" charset="0"/>
              </a:rPr>
              <a:t>Highlight Insights and Actions</a:t>
            </a:r>
            <a:r>
              <a:rPr lang="en-US" dirty="0">
                <a:latin typeface="Calibri" panose="020F0502020204030204" pitchFamily="34" charset="0"/>
                <a:ea typeface="Calibri" panose="020F0502020204030204" pitchFamily="34" charset="0"/>
                <a:cs typeface="Calibri" panose="020F0502020204030204" pitchFamily="34" charset="0"/>
              </a:rPr>
              <a:t>. What's most valuable to take away from the data story? What should the reader do about it?</a:t>
            </a:r>
            <a:endParaRPr lang="en-US" dirty="0">
              <a:solidFill>
                <a:srgbClr val="0E2C4B"/>
              </a:solidFill>
              <a:latin typeface="Calibri" panose="020F0502020204030204" pitchFamily="34" charset="0"/>
              <a:ea typeface="Calibri" panose="020F0502020204030204" pitchFamily="34" charset="0"/>
              <a:cs typeface="Calibri" panose="020F0502020204030204" pitchFamily="34" charset="0"/>
            </a:endParaRPr>
          </a:p>
          <a:p>
            <a:pPr marL="514350" indent="-514350">
              <a:lnSpc>
                <a:spcPct val="150000"/>
              </a:lnSpc>
              <a:buAutoNum type="arabicPeriod"/>
            </a:pPr>
            <a:endParaRPr lang="en-US" dirty="0">
              <a:solidFill>
                <a:srgbClr val="0E2C4B"/>
              </a:solidFill>
              <a:latin typeface="Muli Regular" panose="020B0604020202020204" charset="0"/>
            </a:endParaRPr>
          </a:p>
          <a:p>
            <a:endParaRPr lang="en-US" dirty="0">
              <a:latin typeface="Muli Regular" panose="020B0604020202020204" charset="0"/>
            </a:endParaRPr>
          </a:p>
        </p:txBody>
      </p:sp>
      <p:sp>
        <p:nvSpPr>
          <p:cNvPr id="2" name="Title 1">
            <a:extLst>
              <a:ext uri="{FF2B5EF4-FFF2-40B4-BE49-F238E27FC236}">
                <a16:creationId xmlns:a16="http://schemas.microsoft.com/office/drawing/2014/main" id="{E11AA59E-9A76-C544-09EC-5F67D2EA4416}"/>
              </a:ext>
            </a:extLst>
          </p:cNvPr>
          <p:cNvSpPr>
            <a:spLocks noGrp="1"/>
          </p:cNvSpPr>
          <p:nvPr>
            <p:ph type="title"/>
          </p:nvPr>
        </p:nvSpPr>
        <p:spPr/>
        <p:txBody>
          <a:bodyPr>
            <a:normAutofit fontScale="90000"/>
          </a:bodyPr>
          <a:lstStyle/>
          <a:p>
            <a:r>
              <a:rPr lang="en-US" sz="3200" dirty="0"/>
              <a:t>How to build a Narrative</a:t>
            </a:r>
          </a:p>
        </p:txBody>
      </p:sp>
    </p:spTree>
    <p:extLst>
      <p:ext uri="{BB962C8B-B14F-4D97-AF65-F5344CB8AC3E}">
        <p14:creationId xmlns:p14="http://schemas.microsoft.com/office/powerpoint/2010/main" val="4071865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ACCD-82DF-65B0-DA5D-3F5DA89451B6}"/>
              </a:ext>
            </a:extLst>
          </p:cNvPr>
          <p:cNvSpPr>
            <a:spLocks noGrp="1"/>
          </p:cNvSpPr>
          <p:nvPr>
            <p:ph type="title"/>
          </p:nvPr>
        </p:nvSpPr>
        <p:spPr/>
        <p:txBody>
          <a:bodyPr/>
          <a:lstStyle/>
          <a:p>
            <a:r>
              <a:rPr lang="en-US" sz="2800" b="1" dirty="0"/>
              <a:t>Creating a  good data story</a:t>
            </a:r>
          </a:p>
        </p:txBody>
      </p:sp>
      <p:pic>
        <p:nvPicPr>
          <p:cNvPr id="5" name="Picture 4">
            <a:extLst>
              <a:ext uri="{FF2B5EF4-FFF2-40B4-BE49-F238E27FC236}">
                <a16:creationId xmlns:a16="http://schemas.microsoft.com/office/drawing/2014/main" id="{45CB1ECC-E97F-027A-23CB-4F50864B3C0C}"/>
              </a:ext>
            </a:extLst>
          </p:cNvPr>
          <p:cNvPicPr>
            <a:picLocks noChangeAspect="1"/>
          </p:cNvPicPr>
          <p:nvPr/>
        </p:nvPicPr>
        <p:blipFill rotWithShape="1">
          <a:blip r:embed="rId2"/>
          <a:srcRect l="10434" t="35460" r="13479" b="25972"/>
          <a:stretch/>
        </p:blipFill>
        <p:spPr>
          <a:xfrm>
            <a:off x="247357" y="2173818"/>
            <a:ext cx="11158200" cy="3284447"/>
          </a:xfrm>
          <a:prstGeom prst="rect">
            <a:avLst/>
          </a:prstGeom>
        </p:spPr>
      </p:pic>
    </p:spTree>
    <p:extLst>
      <p:ext uri="{BB962C8B-B14F-4D97-AF65-F5344CB8AC3E}">
        <p14:creationId xmlns:p14="http://schemas.microsoft.com/office/powerpoint/2010/main" val="863359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AB684DC-3D5C-FC2F-FB47-2030D3BACCDB}"/>
              </a:ext>
            </a:extLst>
          </p:cNvPr>
          <p:cNvPicPr>
            <a:picLocks noChangeAspect="1"/>
          </p:cNvPicPr>
          <p:nvPr/>
        </p:nvPicPr>
        <p:blipFill>
          <a:blip r:embed="rId2"/>
          <a:stretch>
            <a:fillRect/>
          </a:stretch>
        </p:blipFill>
        <p:spPr>
          <a:xfrm>
            <a:off x="990600" y="1486664"/>
            <a:ext cx="5105400" cy="4813300"/>
          </a:xfrm>
          <a:prstGeom prst="rect">
            <a:avLst/>
          </a:prstGeom>
        </p:spPr>
      </p:pic>
      <p:sp>
        <p:nvSpPr>
          <p:cNvPr id="2" name="Text Placeholder 1">
            <a:extLst>
              <a:ext uri="{FF2B5EF4-FFF2-40B4-BE49-F238E27FC236}">
                <a16:creationId xmlns:a16="http://schemas.microsoft.com/office/drawing/2014/main" id="{0A3B420A-70D2-5315-8628-39A516281BE6}"/>
              </a:ext>
            </a:extLst>
          </p:cNvPr>
          <p:cNvSpPr>
            <a:spLocks noGrp="1"/>
          </p:cNvSpPr>
          <p:nvPr>
            <p:ph type="body" idx="1"/>
          </p:nvPr>
        </p:nvSpPr>
        <p:spPr/>
        <p:txBody>
          <a:bodyPr/>
          <a:lstStyle/>
          <a:p>
            <a:endParaRPr lang="en-US" dirty="0"/>
          </a:p>
          <a:p>
            <a:endParaRPr lang="en-US" dirty="0"/>
          </a:p>
        </p:txBody>
      </p:sp>
      <p:sp>
        <p:nvSpPr>
          <p:cNvPr id="3" name="Title 2">
            <a:extLst>
              <a:ext uri="{FF2B5EF4-FFF2-40B4-BE49-F238E27FC236}">
                <a16:creationId xmlns:a16="http://schemas.microsoft.com/office/drawing/2014/main" id="{8979ED39-9664-ECFC-25CF-5D721EE9A503}"/>
              </a:ext>
            </a:extLst>
          </p:cNvPr>
          <p:cNvSpPr>
            <a:spLocks noGrp="1"/>
          </p:cNvSpPr>
          <p:nvPr>
            <p:ph type="title"/>
          </p:nvPr>
        </p:nvSpPr>
        <p:spPr/>
        <p:txBody>
          <a:bodyPr/>
          <a:lstStyle/>
          <a:p>
            <a:r>
              <a:rPr lang="en-US" dirty="0"/>
              <a:t>Data </a:t>
            </a:r>
            <a:r>
              <a:rPr lang="en-US" dirty="0" err="1"/>
              <a:t>Visualisation</a:t>
            </a:r>
            <a:endParaRPr lang="en-US" dirty="0"/>
          </a:p>
        </p:txBody>
      </p:sp>
      <p:pic>
        <p:nvPicPr>
          <p:cNvPr id="4" name="Picture 6">
            <a:extLst>
              <a:ext uri="{FF2B5EF4-FFF2-40B4-BE49-F238E27FC236}">
                <a16:creationId xmlns:a16="http://schemas.microsoft.com/office/drawing/2014/main" id="{BEEC172C-F83C-CD1B-444E-0B1D31DE882D}"/>
              </a:ext>
            </a:extLst>
          </p:cNvPr>
          <p:cNvPicPr>
            <a:picLocks noChangeAspect="1"/>
          </p:cNvPicPr>
          <p:nvPr/>
        </p:nvPicPr>
        <p:blipFill>
          <a:blip r:embed="rId3"/>
          <a:stretch>
            <a:fillRect/>
          </a:stretch>
        </p:blipFill>
        <p:spPr>
          <a:xfrm>
            <a:off x="5888400" y="2184694"/>
            <a:ext cx="5676242" cy="3008408"/>
          </a:xfrm>
          <a:prstGeom prst="rect">
            <a:avLst/>
          </a:prstGeom>
          <a:noFill/>
        </p:spPr>
      </p:pic>
    </p:spTree>
    <p:extLst>
      <p:ext uri="{BB962C8B-B14F-4D97-AF65-F5344CB8AC3E}">
        <p14:creationId xmlns:p14="http://schemas.microsoft.com/office/powerpoint/2010/main" val="163805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D9FEE-AD9F-9A6A-2925-27235E32C783}"/>
              </a:ext>
            </a:extLst>
          </p:cNvPr>
          <p:cNvSpPr>
            <a:spLocks noGrp="1"/>
          </p:cNvSpPr>
          <p:nvPr>
            <p:ph type="title"/>
          </p:nvPr>
        </p:nvSpPr>
        <p:spPr>
          <a:xfrm>
            <a:off x="838200" y="334537"/>
            <a:ext cx="10515600" cy="730389"/>
          </a:xfrm>
        </p:spPr>
        <p:txBody>
          <a:bodyPr anchor="ctr">
            <a:normAutofit/>
          </a:bodyPr>
          <a:lstStyle/>
          <a:p>
            <a:r>
              <a:rPr lang="en-US" sz="3600" dirty="0"/>
              <a:t>Why Data Visualization?</a:t>
            </a:r>
            <a:endParaRPr lang="en-GB" dirty="0"/>
          </a:p>
        </p:txBody>
      </p:sp>
      <p:graphicFrame>
        <p:nvGraphicFramePr>
          <p:cNvPr id="7" name="Content Placeholder 2">
            <a:extLst>
              <a:ext uri="{FF2B5EF4-FFF2-40B4-BE49-F238E27FC236}">
                <a16:creationId xmlns:a16="http://schemas.microsoft.com/office/drawing/2014/main" id="{425B9AF5-25F6-B762-601B-02AE9C031784}"/>
              </a:ext>
            </a:extLst>
          </p:cNvPr>
          <p:cNvGraphicFramePr>
            <a:graphicFrameLocks/>
          </p:cNvGraphicFramePr>
          <p:nvPr/>
        </p:nvGraphicFramePr>
        <p:xfrm>
          <a:off x="838200" y="1313365"/>
          <a:ext cx="5040312" cy="50403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ED620EFF-F39E-4EBB-67C7-279165B61CCF}"/>
              </a:ext>
            </a:extLst>
          </p:cNvPr>
          <p:cNvPicPr>
            <a:picLocks noChangeAspect="1"/>
          </p:cNvPicPr>
          <p:nvPr/>
        </p:nvPicPr>
        <p:blipFill>
          <a:blip r:embed="rId8"/>
          <a:stretch>
            <a:fillRect/>
          </a:stretch>
        </p:blipFill>
        <p:spPr>
          <a:xfrm>
            <a:off x="6313490" y="1834375"/>
            <a:ext cx="5669776" cy="3189249"/>
          </a:xfrm>
          <a:prstGeom prst="rect">
            <a:avLst/>
          </a:prstGeom>
        </p:spPr>
      </p:pic>
      <p:sp>
        <p:nvSpPr>
          <p:cNvPr id="12" name="TextBox 11">
            <a:extLst>
              <a:ext uri="{FF2B5EF4-FFF2-40B4-BE49-F238E27FC236}">
                <a16:creationId xmlns:a16="http://schemas.microsoft.com/office/drawing/2014/main" id="{378CDEC7-B686-BBA2-2A9C-D0B23711231B}"/>
              </a:ext>
            </a:extLst>
          </p:cNvPr>
          <p:cNvSpPr txBox="1"/>
          <p:nvPr/>
        </p:nvSpPr>
        <p:spPr>
          <a:xfrm>
            <a:off x="6313490" y="5229922"/>
            <a:ext cx="4480890" cy="923330"/>
          </a:xfrm>
          <a:prstGeom prst="rect">
            <a:avLst/>
          </a:prstGeom>
          <a:noFill/>
        </p:spPr>
        <p:txBody>
          <a:bodyPr wrap="square" rtlCol="0">
            <a:spAutoFit/>
          </a:bodyPr>
          <a:lstStyle/>
          <a:p>
            <a:r>
              <a:rPr lang="en-GB" dirty="0"/>
              <a:t>Obtained From: https://samples.boldbi.com/solutions/energy/consumption-and-monitoring-dashboard</a:t>
            </a:r>
          </a:p>
        </p:txBody>
      </p:sp>
    </p:spTree>
    <p:extLst>
      <p:ext uri="{BB962C8B-B14F-4D97-AF65-F5344CB8AC3E}">
        <p14:creationId xmlns:p14="http://schemas.microsoft.com/office/powerpoint/2010/main" val="2656652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C801DB2-6721-41D4-BE8E-FC113CF8E877}"/>
              </a:ext>
            </a:extLst>
          </p:cNvPr>
          <p:cNvSpPr>
            <a:spLocks noGrp="1"/>
          </p:cNvSpPr>
          <p:nvPr>
            <p:ph idx="1"/>
          </p:nvPr>
        </p:nvSpPr>
        <p:spPr>
          <a:xfrm>
            <a:off x="823570" y="1486663"/>
            <a:ext cx="10326783" cy="4808119"/>
          </a:xfrm>
        </p:spPr>
        <p:txBody>
          <a:bodyPr>
            <a:normAutofit lnSpcReduction="10000"/>
          </a:bodyPr>
          <a:lstStyle/>
          <a:p>
            <a:pPr marL="25400" indent="0">
              <a:buNone/>
            </a:pPr>
            <a:r>
              <a:rPr lang="en-US" sz="2000" dirty="0"/>
              <a:t> </a:t>
            </a:r>
          </a:p>
          <a:p>
            <a:r>
              <a:rPr lang="en-US" sz="2000" dirty="0">
                <a:latin typeface="Calibri" panose="020F0502020204030204" pitchFamily="34" charset="0"/>
                <a:ea typeface="Calibri" panose="020F0502020204030204" pitchFamily="34" charset="0"/>
                <a:cs typeface="Calibri" panose="020F0502020204030204" pitchFamily="34" charset="0"/>
              </a:rPr>
              <a:t>The following principles determine how people naturally perceive visual elements. If you understand them, you understand how to create a better User Experience (UX). </a:t>
            </a:r>
          </a:p>
          <a:p>
            <a:r>
              <a:rPr lang="en-US" sz="2000" b="1" dirty="0">
                <a:latin typeface="Calibri" panose="020F0502020204030204" pitchFamily="34" charset="0"/>
                <a:ea typeface="Calibri" panose="020F0502020204030204" pitchFamily="34" charset="0"/>
                <a:cs typeface="Calibri" panose="020F0502020204030204" pitchFamily="34" charset="0"/>
              </a:rPr>
              <a:t>Gestalt Principles are in the Mind, Not the Eye</a:t>
            </a:r>
            <a:r>
              <a:rPr lang="en-US" sz="2000" dirty="0">
                <a:latin typeface="Calibri" panose="020F0502020204030204" pitchFamily="34" charset="0"/>
                <a:ea typeface="Calibri" panose="020F0502020204030204" pitchFamily="34" charset="0"/>
                <a:cs typeface="Calibri" panose="020F0502020204030204" pitchFamily="34" charset="0"/>
              </a:rPr>
              <a:t>. </a:t>
            </a:r>
          </a:p>
          <a:p>
            <a:r>
              <a:rPr lang="en-US" sz="2000" dirty="0">
                <a:latin typeface="Calibri" panose="020F0502020204030204" pitchFamily="34" charset="0"/>
                <a:ea typeface="Calibri" panose="020F0502020204030204" pitchFamily="34" charset="0"/>
                <a:cs typeface="Calibri" panose="020F0502020204030204" pitchFamily="34" charset="0"/>
              </a:rPr>
              <a:t>By understanding how people perceive charts and layouts, you can build psychologically-stable visuals that communicate information effectively</a:t>
            </a:r>
            <a:r>
              <a:rPr lang="en-US" sz="2000" dirty="0">
                <a:solidFill>
                  <a:srgbClr val="292929"/>
                </a:solidFill>
                <a:latin typeface="Calibri" panose="020F0502020204030204" pitchFamily="34" charset="0"/>
                <a:ea typeface="Calibri" panose="020F0502020204030204" pitchFamily="34" charset="0"/>
                <a:cs typeface="Calibri" panose="020F0502020204030204" pitchFamily="34" charset="0"/>
              </a:rPr>
              <a:t>.</a:t>
            </a:r>
            <a:endParaRPr lang="en-US" sz="2000" dirty="0">
              <a:latin typeface="Calibri" panose="020F0502020204030204" pitchFamily="34" charset="0"/>
              <a:ea typeface="Calibri" panose="020F0502020204030204" pitchFamily="34" charset="0"/>
              <a:cs typeface="Calibri" panose="020F0502020204030204" pitchFamily="34" charset="0"/>
            </a:endParaRPr>
          </a:p>
          <a:p>
            <a:pPr marL="25400" indent="0">
              <a:buNone/>
            </a:pPr>
            <a:endParaRPr lang="en-US" sz="2200" b="1" u="sng" dirty="0">
              <a:latin typeface="Calibri" panose="020F0502020204030204" pitchFamily="34" charset="0"/>
              <a:ea typeface="Calibri" panose="020F0502020204030204" pitchFamily="34" charset="0"/>
              <a:cs typeface="Calibri" panose="020F0502020204030204" pitchFamily="34" charset="0"/>
            </a:endParaRPr>
          </a:p>
          <a:p>
            <a:pPr marL="482600" indent="-457200">
              <a:buFont typeface="+mj-lt"/>
              <a:buAutoNum type="arabicPeriod"/>
            </a:pPr>
            <a:r>
              <a:rPr lang="en-US" sz="2200" b="1" u="sng" dirty="0">
                <a:latin typeface="Calibri" panose="020F0502020204030204" pitchFamily="34" charset="0"/>
                <a:ea typeface="Calibri" panose="020F0502020204030204" pitchFamily="34" charset="0"/>
                <a:cs typeface="Calibri" panose="020F0502020204030204" pitchFamily="34" charset="0"/>
              </a:rPr>
              <a:t>Know your Audience</a:t>
            </a:r>
          </a:p>
          <a:p>
            <a:pPr marL="25400" indent="0">
              <a:buNone/>
            </a:pPr>
            <a:endParaRPr lang="en-US" sz="22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200" dirty="0">
                <a:latin typeface="Calibri" panose="020F0502020204030204" pitchFamily="34" charset="0"/>
                <a:ea typeface="Calibri" panose="020F0502020204030204" pitchFamily="34" charset="0"/>
                <a:cs typeface="Calibri" panose="020F0502020204030204" pitchFamily="34" charset="0"/>
              </a:rPr>
              <a:t>Usually, problems arise when how a visual is perceived differs significantly from the intent of the conveyer. Consequently, it is important to identify, as early as possible in the design process, the audience and the message the visual is to convey. </a:t>
            </a:r>
          </a:p>
          <a:p>
            <a:pPr>
              <a:buFont typeface="Wingdings" panose="05000000000000000000" pitchFamily="2" charset="2"/>
              <a:buChar char="§"/>
            </a:pPr>
            <a:r>
              <a:rPr lang="en-US" sz="2200" dirty="0">
                <a:latin typeface="Calibri" panose="020F0502020204030204" pitchFamily="34" charset="0"/>
                <a:ea typeface="Calibri" panose="020F0502020204030204" pitchFamily="34" charset="0"/>
                <a:cs typeface="Calibri" panose="020F0502020204030204" pitchFamily="34" charset="0"/>
              </a:rPr>
              <a:t>The graphical design of the visual should be informed by this intent.</a:t>
            </a:r>
          </a:p>
          <a:p>
            <a:pPr>
              <a:buFont typeface="Wingdings" panose="05000000000000000000" pitchFamily="2" charset="2"/>
              <a:buChar char="§"/>
            </a:pPr>
            <a:endParaRPr lang="en-US" sz="2000" dirty="0"/>
          </a:p>
        </p:txBody>
      </p:sp>
      <p:sp>
        <p:nvSpPr>
          <p:cNvPr id="2" name="Title 1">
            <a:extLst>
              <a:ext uri="{FF2B5EF4-FFF2-40B4-BE49-F238E27FC236}">
                <a16:creationId xmlns:a16="http://schemas.microsoft.com/office/drawing/2014/main" id="{EC6E4B16-3E2A-4F75-B72F-67564C06D10A}"/>
              </a:ext>
            </a:extLst>
          </p:cNvPr>
          <p:cNvSpPr>
            <a:spLocks noGrp="1"/>
          </p:cNvSpPr>
          <p:nvPr>
            <p:ph type="title"/>
          </p:nvPr>
        </p:nvSpPr>
        <p:spPr/>
        <p:txBody>
          <a:bodyPr/>
          <a:lstStyle/>
          <a:p>
            <a:r>
              <a:rPr lang="en-US" sz="2800" dirty="0"/>
              <a:t>Principles of Data Visualization </a:t>
            </a:r>
          </a:p>
        </p:txBody>
      </p:sp>
    </p:spTree>
    <p:extLst>
      <p:ext uri="{BB962C8B-B14F-4D97-AF65-F5344CB8AC3E}">
        <p14:creationId xmlns:p14="http://schemas.microsoft.com/office/powerpoint/2010/main" val="1811668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alpha val="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C801DB2-6721-41D4-BE8E-FC113CF8E877}"/>
              </a:ext>
            </a:extLst>
          </p:cNvPr>
          <p:cNvSpPr>
            <a:spLocks noGrp="1"/>
          </p:cNvSpPr>
          <p:nvPr>
            <p:ph idx="1"/>
          </p:nvPr>
        </p:nvSpPr>
        <p:spPr>
          <a:xfrm>
            <a:off x="823570" y="1486663"/>
            <a:ext cx="10326783" cy="4808119"/>
          </a:xfrm>
        </p:spPr>
        <p:txBody>
          <a:bodyPr>
            <a:normAutofit/>
          </a:bodyPr>
          <a:lstStyle/>
          <a:p>
            <a:pPr marL="25400" indent="0">
              <a:buNone/>
            </a:pPr>
            <a:r>
              <a:rPr lang="en-US" sz="2000" dirty="0"/>
              <a:t> </a:t>
            </a:r>
          </a:p>
          <a:p>
            <a:pPr marL="482600" indent="-457200">
              <a:buFont typeface="+mj-lt"/>
              <a:buAutoNum type="arabicPeriod" startAt="2"/>
            </a:pPr>
            <a:r>
              <a:rPr lang="en-US" sz="2200" b="1" u="sng" dirty="0">
                <a:latin typeface="Calibri" panose="020F0502020204030204" pitchFamily="34" charset="0"/>
                <a:ea typeface="Calibri" panose="020F0502020204030204" pitchFamily="34" charset="0"/>
                <a:cs typeface="Calibri" panose="020F0502020204030204" pitchFamily="34" charset="0"/>
              </a:rPr>
              <a:t>Identify your message</a:t>
            </a:r>
          </a:p>
          <a:p>
            <a:pPr marL="25400" indent="0"/>
            <a:endParaRPr lang="en-US" sz="22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A figure is meant to express an idea or introduce some facts or a result that would be too long (or nearly impossible) to explain only with words, be it for an article or during a time-limited oral presentation. In this context, it is important to clearly identify the role of the figure, i.e., what is the underlying message and how can a figure best express this message?</a:t>
            </a:r>
          </a:p>
          <a:p>
            <a:pPr>
              <a:buFont typeface="Wingdings" panose="05000000000000000000" pitchFamily="2" charset="2"/>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Only after identifying the message will it be worth the time to develop your figure, just as you would take the time to craft your words and sentences when writing an article only after deciding on the main points of the text.</a:t>
            </a:r>
          </a:p>
          <a:p>
            <a:pPr>
              <a:buFont typeface="Wingdings" panose="05000000000000000000" pitchFamily="2" charset="2"/>
              <a:buChar char="§"/>
            </a:pPr>
            <a:endParaRPr lang="en-US" sz="2000" dirty="0"/>
          </a:p>
        </p:txBody>
      </p:sp>
      <p:sp>
        <p:nvSpPr>
          <p:cNvPr id="2" name="Title 1">
            <a:extLst>
              <a:ext uri="{FF2B5EF4-FFF2-40B4-BE49-F238E27FC236}">
                <a16:creationId xmlns:a16="http://schemas.microsoft.com/office/drawing/2014/main" id="{EC6E4B16-3E2A-4F75-B72F-67564C06D10A}"/>
              </a:ext>
            </a:extLst>
          </p:cNvPr>
          <p:cNvSpPr>
            <a:spLocks noGrp="1"/>
          </p:cNvSpPr>
          <p:nvPr>
            <p:ph type="title"/>
          </p:nvPr>
        </p:nvSpPr>
        <p:spPr/>
        <p:txBody>
          <a:bodyPr/>
          <a:lstStyle/>
          <a:p>
            <a:r>
              <a:rPr lang="en-US" sz="2800" dirty="0"/>
              <a:t>Principles of Data Visualization </a:t>
            </a:r>
          </a:p>
        </p:txBody>
      </p:sp>
    </p:spTree>
    <p:extLst>
      <p:ext uri="{BB962C8B-B14F-4D97-AF65-F5344CB8AC3E}">
        <p14:creationId xmlns:p14="http://schemas.microsoft.com/office/powerpoint/2010/main" val="3688465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73E01-8AAA-14F2-0FD6-B0B598DEE539}"/>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A100E365-5FEF-1040-86FC-B38533EA5080}"/>
              </a:ext>
            </a:extLst>
          </p:cNvPr>
          <p:cNvSpPr>
            <a:spLocks noGrp="1"/>
          </p:cNvSpPr>
          <p:nvPr>
            <p:ph idx="1"/>
          </p:nvPr>
        </p:nvSpPr>
        <p:spPr>
          <a:xfrm>
            <a:off x="823570" y="1486663"/>
            <a:ext cx="10326783" cy="4808119"/>
          </a:xfrm>
        </p:spPr>
        <p:txBody>
          <a:bodyPr>
            <a:normAutofit/>
          </a:bodyPr>
          <a:lstStyle/>
          <a:p>
            <a:pPr marL="25400" indent="0">
              <a:buNone/>
            </a:pPr>
            <a:r>
              <a:rPr lang="en-US" sz="2000" dirty="0"/>
              <a:t> </a:t>
            </a:r>
          </a:p>
          <a:p>
            <a:pPr marL="482600" indent="-457200">
              <a:buFont typeface="+mj-lt"/>
              <a:buAutoNum type="arabicPeriod" startAt="3"/>
            </a:pPr>
            <a:r>
              <a:rPr lang="en-US" sz="2400" dirty="0"/>
              <a:t> </a:t>
            </a:r>
            <a:r>
              <a:rPr lang="en-US" sz="2400" b="1" u="sng" dirty="0">
                <a:latin typeface="Calibri" panose="020F0502020204030204" pitchFamily="34" charset="0"/>
                <a:ea typeface="Calibri" panose="020F0502020204030204" pitchFamily="34" charset="0"/>
                <a:cs typeface="Calibri" panose="020F0502020204030204" pitchFamily="34" charset="0"/>
              </a:rPr>
              <a:t>Visual Appeal</a:t>
            </a:r>
          </a:p>
          <a:p>
            <a:pPr marL="25400" indent="0">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400" dirty="0">
                <a:latin typeface="Calibri" panose="020F0502020204030204" pitchFamily="34" charset="0"/>
                <a:ea typeface="Calibri" panose="020F0502020204030204" pitchFamily="34" charset="0"/>
                <a:cs typeface="Calibri" panose="020F0502020204030204" pitchFamily="34" charset="0"/>
              </a:rPr>
              <a:t>During an oral presentation, a figure will be displayed for a limited time</a:t>
            </a:r>
          </a:p>
          <a:p>
            <a:pPr marL="228600" indent="0"/>
            <a:endParaRPr lang="en-US" sz="24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400" dirty="0">
                <a:latin typeface="Calibri" panose="020F0502020204030204" pitchFamily="34" charset="0"/>
                <a:ea typeface="Calibri" panose="020F0502020204030204" pitchFamily="34" charset="0"/>
                <a:cs typeface="Calibri" panose="020F0502020204030204" pitchFamily="34" charset="0"/>
              </a:rPr>
              <a:t>It is important to keep in mind that during oral presentations, figures will be video-projected and will be seen from a distance, and figure elements must consequently be made thicker (lines) or bigger (points, text), colors should have strong contrast, and vertical text should be avoided.</a:t>
            </a:r>
          </a:p>
          <a:p>
            <a:pPr marL="228600" indent="0"/>
            <a:endParaRPr lang="en-US" sz="2000" dirty="0"/>
          </a:p>
        </p:txBody>
      </p:sp>
      <p:sp>
        <p:nvSpPr>
          <p:cNvPr id="2" name="Title 1">
            <a:extLst>
              <a:ext uri="{FF2B5EF4-FFF2-40B4-BE49-F238E27FC236}">
                <a16:creationId xmlns:a16="http://schemas.microsoft.com/office/drawing/2014/main" id="{61040A25-9047-39EE-E6FC-3DBD3998C35C}"/>
              </a:ext>
            </a:extLst>
          </p:cNvPr>
          <p:cNvSpPr>
            <a:spLocks noGrp="1"/>
          </p:cNvSpPr>
          <p:nvPr>
            <p:ph type="title"/>
          </p:nvPr>
        </p:nvSpPr>
        <p:spPr/>
        <p:txBody>
          <a:bodyPr/>
          <a:lstStyle/>
          <a:p>
            <a:r>
              <a:rPr lang="en-US" sz="2800" dirty="0"/>
              <a:t>Principles of Data Visualization </a:t>
            </a:r>
          </a:p>
        </p:txBody>
      </p:sp>
    </p:spTree>
    <p:extLst>
      <p:ext uri="{BB962C8B-B14F-4D97-AF65-F5344CB8AC3E}">
        <p14:creationId xmlns:p14="http://schemas.microsoft.com/office/powerpoint/2010/main" val="3414963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C801DB2-6721-41D4-BE8E-FC113CF8E877}"/>
              </a:ext>
            </a:extLst>
          </p:cNvPr>
          <p:cNvSpPr>
            <a:spLocks noGrp="1"/>
          </p:cNvSpPr>
          <p:nvPr>
            <p:ph idx="1"/>
          </p:nvPr>
        </p:nvSpPr>
        <p:spPr>
          <a:xfrm>
            <a:off x="823570" y="1486663"/>
            <a:ext cx="10326783" cy="4503319"/>
          </a:xfrm>
        </p:spPr>
        <p:txBody>
          <a:bodyPr>
            <a:normAutofit/>
          </a:bodyPr>
          <a:lstStyle/>
          <a:p>
            <a:pPr marL="482600" indent="-457200">
              <a:buFont typeface="+mj-lt"/>
              <a:buAutoNum type="arabicPeriod" startAt="4"/>
            </a:pPr>
            <a:r>
              <a:rPr lang="en-US" sz="2000" dirty="0">
                <a:latin typeface="Calibri" panose="020F0502020204030204" pitchFamily="34" charset="0"/>
                <a:ea typeface="Calibri" panose="020F0502020204030204" pitchFamily="34" charset="0"/>
                <a:cs typeface="Calibri" panose="020F0502020204030204" pitchFamily="34" charset="0"/>
              </a:rPr>
              <a:t> </a:t>
            </a:r>
            <a:r>
              <a:rPr lang="en-US" sz="2000" b="1" u="sng" dirty="0">
                <a:latin typeface="Calibri" panose="020F0502020204030204" pitchFamily="34" charset="0"/>
                <a:ea typeface="Calibri" panose="020F0502020204030204" pitchFamily="34" charset="0"/>
                <a:cs typeface="Calibri" panose="020F0502020204030204" pitchFamily="34" charset="0"/>
              </a:rPr>
              <a:t>Use Colors Effectively </a:t>
            </a: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Color is an important dimension in human vision and is consequently equally important in the design of a scientific figure. Color can be either your greatest ally or your worst enemy if not used properly. </a:t>
            </a:r>
          </a:p>
          <a:p>
            <a:pPr>
              <a:buFont typeface="Wingdings" panose="05000000000000000000" pitchFamily="2" charset="2"/>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b="1" u="sng" dirty="0">
                <a:latin typeface="Calibri" panose="020F0502020204030204" pitchFamily="34" charset="0"/>
                <a:ea typeface="Calibri" panose="020F0502020204030204" pitchFamily="34" charset="0"/>
                <a:cs typeface="Calibri" panose="020F0502020204030204" pitchFamily="34" charset="0"/>
              </a:rPr>
              <a:t>Beware of Color Blindness     </a:t>
            </a:r>
          </a:p>
          <a:p>
            <a:pPr>
              <a:buFont typeface="Wingdings" panose="05000000000000000000" pitchFamily="2" charset="2"/>
              <a:buChar char="§"/>
            </a:pPr>
            <a:endParaRPr lang="en-US" sz="2000" b="1" u="sng"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EC6E4B16-3E2A-4F75-B72F-67564C06D10A}"/>
              </a:ext>
            </a:extLst>
          </p:cNvPr>
          <p:cNvSpPr>
            <a:spLocks noGrp="1"/>
          </p:cNvSpPr>
          <p:nvPr>
            <p:ph type="title"/>
          </p:nvPr>
        </p:nvSpPr>
        <p:spPr/>
        <p:txBody>
          <a:bodyPr/>
          <a:lstStyle/>
          <a:p>
            <a:r>
              <a:rPr lang="en-US" sz="2800" dirty="0"/>
              <a:t>Principles of Data </a:t>
            </a:r>
            <a:r>
              <a:rPr lang="en-US" dirty="0" err="1"/>
              <a:t>V</a:t>
            </a:r>
            <a:r>
              <a:rPr lang="en-US" sz="2800" dirty="0" err="1"/>
              <a:t>isualisation</a:t>
            </a:r>
            <a:r>
              <a:rPr lang="en-US" sz="2800" dirty="0"/>
              <a:t> </a:t>
            </a:r>
          </a:p>
        </p:txBody>
      </p:sp>
      <p:pic>
        <p:nvPicPr>
          <p:cNvPr id="4" name="Picture 3" descr="red-green-cvd-sim-1.png">
            <a:extLst>
              <a:ext uri="{FF2B5EF4-FFF2-40B4-BE49-F238E27FC236}">
                <a16:creationId xmlns:a16="http://schemas.microsoft.com/office/drawing/2014/main" id="{D6DF8686-88A3-4039-BF9B-95097728B1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5948" y="3755098"/>
            <a:ext cx="8388626" cy="2234885"/>
          </a:xfrm>
          <a:prstGeom prst="rect">
            <a:avLst/>
          </a:prstGeom>
        </p:spPr>
      </p:pic>
      <p:sp>
        <p:nvSpPr>
          <p:cNvPr id="5" name="TextBox 4">
            <a:extLst>
              <a:ext uri="{FF2B5EF4-FFF2-40B4-BE49-F238E27FC236}">
                <a16:creationId xmlns:a16="http://schemas.microsoft.com/office/drawing/2014/main" id="{C54FD6D9-B1EF-5454-0898-EC52A313ADCC}"/>
              </a:ext>
            </a:extLst>
          </p:cNvPr>
          <p:cNvSpPr txBox="1"/>
          <p:nvPr/>
        </p:nvSpPr>
        <p:spPr>
          <a:xfrm>
            <a:off x="11623729" y="6199322"/>
            <a:ext cx="441146" cy="369332"/>
          </a:xfrm>
          <a:prstGeom prst="rect">
            <a:avLst/>
          </a:prstGeom>
          <a:noFill/>
        </p:spPr>
        <p:txBody>
          <a:bodyPr wrap="none" rtlCol="0">
            <a:spAutoFit/>
          </a:bodyPr>
          <a:lstStyle/>
          <a:p>
            <a:r>
              <a:rPr lang="en-US" sz="1800" dirty="0">
                <a:solidFill>
                  <a:schemeClr val="bg1"/>
                </a:solidFill>
              </a:rPr>
              <a:t>13</a:t>
            </a:r>
          </a:p>
        </p:txBody>
      </p:sp>
    </p:spTree>
    <p:extLst>
      <p:ext uri="{BB962C8B-B14F-4D97-AF65-F5344CB8AC3E}">
        <p14:creationId xmlns:p14="http://schemas.microsoft.com/office/powerpoint/2010/main" val="646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C7ED8D0-E9BC-4E75-AC7D-A72AE60E7A18}"/>
              </a:ext>
            </a:extLst>
          </p:cNvPr>
          <p:cNvSpPr>
            <a:spLocks noGrp="1"/>
          </p:cNvSpPr>
          <p:nvPr>
            <p:ph idx="1"/>
          </p:nvPr>
        </p:nvSpPr>
        <p:spPr>
          <a:xfrm>
            <a:off x="838200" y="1120715"/>
            <a:ext cx="10326783" cy="5435779"/>
          </a:xfrm>
        </p:spPr>
        <p:txBody>
          <a:bodyPr>
            <a:normAutofit/>
          </a:bodyPr>
          <a:lstStyle/>
          <a:p>
            <a:pPr marL="571500" indent="-34290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Colours have the power to evoke specific feelings, influence our decision-making, and even impact our physical health.</a:t>
            </a:r>
          </a:p>
          <a:p>
            <a:pPr marL="228600" indent="0"/>
            <a:endParaRPr lang="en-GB" dirty="0">
              <a:latin typeface="Calibri" panose="020F0502020204030204" pitchFamily="34" charset="0"/>
              <a:ea typeface="Calibri" panose="020F0502020204030204" pitchFamily="34" charset="0"/>
              <a:cs typeface="Calibri" panose="020F0502020204030204" pitchFamily="34" charset="0"/>
            </a:endParaRPr>
          </a:p>
          <a:p>
            <a:pPr marL="571500" indent="-342900">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Don’t fight pre-established color meanings. For example: </a:t>
            </a:r>
          </a:p>
          <a:p>
            <a:pPr marL="571500" indent="-342900">
              <a:buFont typeface="Arial" panose="020B0604020202020204" pitchFamily="34" charset="0"/>
              <a:buChar char="•"/>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571500" indent="-342900">
              <a:buFont typeface="Arial" panose="020B0604020202020204" pitchFamily="34" charset="0"/>
              <a:buChar char="•"/>
            </a:pPr>
            <a:endParaRPr lang="en-US" sz="2000" dirty="0"/>
          </a:p>
        </p:txBody>
      </p:sp>
      <p:sp>
        <p:nvSpPr>
          <p:cNvPr id="2" name="Title 1">
            <a:extLst>
              <a:ext uri="{FF2B5EF4-FFF2-40B4-BE49-F238E27FC236}">
                <a16:creationId xmlns:a16="http://schemas.microsoft.com/office/drawing/2014/main" id="{93B46516-34F1-4D99-87B8-D4BE2BF134CC}"/>
              </a:ext>
            </a:extLst>
          </p:cNvPr>
          <p:cNvSpPr>
            <a:spLocks noGrp="1"/>
          </p:cNvSpPr>
          <p:nvPr>
            <p:ph type="title"/>
          </p:nvPr>
        </p:nvSpPr>
        <p:spPr/>
        <p:txBody>
          <a:bodyPr/>
          <a:lstStyle/>
          <a:p>
            <a:r>
              <a:rPr lang="en-US" sz="2800" dirty="0"/>
              <a:t>Colors </a:t>
            </a:r>
          </a:p>
        </p:txBody>
      </p:sp>
      <p:pic>
        <p:nvPicPr>
          <p:cNvPr id="6" name="Picture 5">
            <a:extLst>
              <a:ext uri="{FF2B5EF4-FFF2-40B4-BE49-F238E27FC236}">
                <a16:creationId xmlns:a16="http://schemas.microsoft.com/office/drawing/2014/main" id="{5E07F52C-925B-478C-86DC-F1FBB572BB44}"/>
              </a:ext>
            </a:extLst>
          </p:cNvPr>
          <p:cNvPicPr>
            <a:picLocks noChangeAspect="1"/>
          </p:cNvPicPr>
          <p:nvPr/>
        </p:nvPicPr>
        <p:blipFill rotWithShape="1">
          <a:blip r:embed="rId2"/>
          <a:srcRect l="37500" t="40769" r="15961" b="14444"/>
          <a:stretch/>
        </p:blipFill>
        <p:spPr>
          <a:xfrm>
            <a:off x="2011693" y="3084498"/>
            <a:ext cx="8168614" cy="3023781"/>
          </a:xfrm>
          <a:prstGeom prst="rect">
            <a:avLst/>
          </a:prstGeom>
        </p:spPr>
      </p:pic>
    </p:spTree>
    <p:extLst>
      <p:ext uri="{BB962C8B-B14F-4D97-AF65-F5344CB8AC3E}">
        <p14:creationId xmlns:p14="http://schemas.microsoft.com/office/powerpoint/2010/main" val="601002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705C0-56C3-A616-86AD-137315DF5F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0F2A1E-092F-7B14-BF65-4DE4A2AB5832}"/>
              </a:ext>
            </a:extLst>
          </p:cNvPr>
          <p:cNvSpPr>
            <a:spLocks noGrp="1"/>
          </p:cNvSpPr>
          <p:nvPr>
            <p:ph type="title"/>
          </p:nvPr>
        </p:nvSpPr>
        <p:spPr/>
        <p:txBody>
          <a:bodyPr/>
          <a:lstStyle/>
          <a:p>
            <a:r>
              <a:rPr lang="en-US" sz="2800" dirty="0"/>
              <a:t>Principles of Data </a:t>
            </a:r>
            <a:r>
              <a:rPr lang="en-US" sz="2800" dirty="0" err="1"/>
              <a:t>Visualisation</a:t>
            </a:r>
            <a:r>
              <a:rPr lang="en-US" sz="2800" dirty="0"/>
              <a:t>  </a:t>
            </a:r>
          </a:p>
        </p:txBody>
      </p:sp>
      <p:sp>
        <p:nvSpPr>
          <p:cNvPr id="8" name="Text Placeholder 2">
            <a:extLst>
              <a:ext uri="{FF2B5EF4-FFF2-40B4-BE49-F238E27FC236}">
                <a16:creationId xmlns:a16="http://schemas.microsoft.com/office/drawing/2014/main" id="{B539FED3-EDD3-67C3-1FA7-31886765120E}"/>
              </a:ext>
            </a:extLst>
          </p:cNvPr>
          <p:cNvSpPr>
            <a:spLocks noGrp="1"/>
          </p:cNvSpPr>
          <p:nvPr>
            <p:ph type="body" idx="1"/>
          </p:nvPr>
        </p:nvSpPr>
        <p:spPr>
          <a:xfrm>
            <a:off x="823570" y="1486664"/>
            <a:ext cx="4648543" cy="4351338"/>
          </a:xfrm>
        </p:spPr>
        <p:txBody>
          <a:bodyPr>
            <a:normAutofit/>
          </a:bodyPr>
          <a:lstStyle/>
          <a:p>
            <a:pPr marL="25400" indent="0"/>
            <a:r>
              <a:rPr lang="en-US" sz="2000" dirty="0"/>
              <a:t> 5. </a:t>
            </a:r>
            <a:r>
              <a:rPr lang="en-US" sz="2000" b="1" u="sng" dirty="0">
                <a:latin typeface="Calibri" panose="020F0502020204030204" pitchFamily="34" charset="0"/>
                <a:ea typeface="Calibri" panose="020F0502020204030204" pitchFamily="34" charset="0"/>
                <a:cs typeface="Calibri" panose="020F0502020204030204" pitchFamily="34" charset="0"/>
              </a:rPr>
              <a:t>Captions are not optional</a:t>
            </a:r>
          </a:p>
          <a:p>
            <a:pPr marL="2540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Whether describing an experimental setup, introducing a new model, or presenting new results, you cannot explain everything within the figure itself—a figure should be accompanied by a caption. </a:t>
            </a:r>
          </a:p>
          <a:p>
            <a:pPr marL="228600" indent="0"/>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The caption explains how to read the figure and provides additional precision for what cannot be graphically represented.</a:t>
            </a:r>
          </a:p>
        </p:txBody>
      </p:sp>
      <p:sp>
        <p:nvSpPr>
          <p:cNvPr id="10" name="Text Placeholder 3">
            <a:extLst>
              <a:ext uri="{FF2B5EF4-FFF2-40B4-BE49-F238E27FC236}">
                <a16:creationId xmlns:a16="http://schemas.microsoft.com/office/drawing/2014/main" id="{1AE2C3D1-B89A-0931-2F3C-7855FD36F883}"/>
              </a:ext>
            </a:extLst>
          </p:cNvPr>
          <p:cNvSpPr txBox="1">
            <a:spLocks/>
          </p:cNvSpPr>
          <p:nvPr/>
        </p:nvSpPr>
        <p:spPr>
          <a:xfrm>
            <a:off x="6361042" y="1710906"/>
            <a:ext cx="4992757" cy="456371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5400"/>
            <a:r>
              <a:rPr lang="en-US" sz="2000">
                <a:latin typeface="Calibri" panose="020F0502020204030204" pitchFamily="34" charset="0"/>
                <a:ea typeface="Calibri" panose="020F0502020204030204" pitchFamily="34" charset="0"/>
                <a:cs typeface="Calibri" panose="020F0502020204030204" pitchFamily="34" charset="0"/>
              </a:rPr>
              <a:t> </a:t>
            </a:r>
            <a:r>
              <a:rPr lang="en-US" sz="2000" b="1" u="sng">
                <a:latin typeface="Calibri" panose="020F0502020204030204" pitchFamily="34" charset="0"/>
                <a:ea typeface="Calibri" panose="020F0502020204030204" pitchFamily="34" charset="0"/>
                <a:cs typeface="Calibri" panose="020F0502020204030204" pitchFamily="34" charset="0"/>
              </a:rPr>
              <a:t>Don’t mislead the reader </a:t>
            </a:r>
          </a:p>
          <a:p>
            <a:pPr marL="571500" indent="-342900">
              <a:buFont typeface="Arial" panose="020B0604020202020204" pitchFamily="34" charset="0"/>
              <a:buChar char="•"/>
            </a:pPr>
            <a:r>
              <a:rPr lang="en-US" sz="2000">
                <a:latin typeface="Calibri" panose="020F0502020204030204" pitchFamily="34" charset="0"/>
                <a:ea typeface="Calibri" panose="020F0502020204030204" pitchFamily="34" charset="0"/>
                <a:cs typeface="Calibri" panose="020F0502020204030204" pitchFamily="34" charset="0"/>
              </a:rPr>
              <a:t>A scientific figure is, by definition, tied to the data and if you loosen this tie, you may unintentionally project a different message than intended.</a:t>
            </a:r>
          </a:p>
          <a:p>
            <a:pPr>
              <a:buFont typeface="Wingdings" panose="05000000000000000000" pitchFamily="2" charset="2"/>
              <a:buChar char="§"/>
            </a:pPr>
            <a:endParaRPr lang="en-US" sz="2000">
              <a:latin typeface="Calibri" panose="020F0502020204030204" pitchFamily="34" charset="0"/>
              <a:ea typeface="Calibri" panose="020F0502020204030204" pitchFamily="34" charset="0"/>
              <a:cs typeface="Calibri" panose="020F0502020204030204" pitchFamily="34" charset="0"/>
            </a:endParaRPr>
          </a:p>
          <a:p>
            <a:pPr marL="571500" indent="-342900">
              <a:buFont typeface="Arial" panose="020B0604020202020204" pitchFamily="34" charset="0"/>
              <a:buChar char="•"/>
            </a:pPr>
            <a:r>
              <a:rPr lang="en-GB" sz="2000">
                <a:latin typeface="Calibri" panose="020F0502020204030204" pitchFamily="34" charset="0"/>
                <a:ea typeface="Calibri" panose="020F0502020204030204" pitchFamily="34" charset="0"/>
                <a:cs typeface="Calibri" panose="020F0502020204030204" pitchFamily="34" charset="0"/>
              </a:rPr>
              <a:t>Items that can be used to mislead the reader:</a:t>
            </a:r>
          </a:p>
          <a:p>
            <a:pPr marL="1657350" lvl="3" indent="-285750">
              <a:buFontTx/>
              <a:buChar char="-"/>
            </a:pPr>
            <a:r>
              <a:rPr lang="en-GB" sz="2000">
                <a:latin typeface="Calibri" panose="020F0502020204030204" pitchFamily="34" charset="0"/>
                <a:ea typeface="Calibri" panose="020F0502020204030204" pitchFamily="34" charset="0"/>
                <a:cs typeface="Calibri" panose="020F0502020204030204" pitchFamily="34" charset="0"/>
              </a:rPr>
              <a:t>Title</a:t>
            </a:r>
          </a:p>
          <a:p>
            <a:pPr marL="1657350" lvl="3" indent="-285750">
              <a:buFontTx/>
              <a:buChar char="-"/>
            </a:pPr>
            <a:r>
              <a:rPr lang="en-GB" sz="2000">
                <a:latin typeface="Calibri" panose="020F0502020204030204" pitchFamily="34" charset="0"/>
                <a:ea typeface="Calibri" panose="020F0502020204030204" pitchFamily="34" charset="0"/>
                <a:cs typeface="Calibri" panose="020F0502020204030204" pitchFamily="34" charset="0"/>
              </a:rPr>
              <a:t>Color</a:t>
            </a:r>
          </a:p>
          <a:p>
            <a:pPr marL="1657350" lvl="3" indent="-285750">
              <a:buFontTx/>
              <a:buChar char="-"/>
            </a:pPr>
            <a:r>
              <a:rPr lang="en-GB" sz="2000">
                <a:latin typeface="Calibri" panose="020F0502020204030204" pitchFamily="34" charset="0"/>
                <a:ea typeface="Calibri" panose="020F0502020204030204" pitchFamily="34" charset="0"/>
                <a:cs typeface="Calibri" panose="020F0502020204030204" pitchFamily="34" charset="0"/>
              </a:rPr>
              <a:t>Axis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096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67235-DAA1-6A51-8608-6EE042137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905EFC-5C5B-B195-2C23-297A3BE30FC8}"/>
              </a:ext>
            </a:extLst>
          </p:cNvPr>
          <p:cNvSpPr>
            <a:spLocks noGrp="1"/>
          </p:cNvSpPr>
          <p:nvPr>
            <p:ph type="title"/>
          </p:nvPr>
        </p:nvSpPr>
        <p:spPr/>
        <p:txBody>
          <a:bodyPr/>
          <a:lstStyle/>
          <a:p>
            <a:r>
              <a:rPr lang="en-US" sz="2800" dirty="0"/>
              <a:t>Principles of Data </a:t>
            </a:r>
            <a:r>
              <a:rPr lang="en-US" sz="2800" dirty="0" err="1"/>
              <a:t>Visualisation</a:t>
            </a:r>
            <a:r>
              <a:rPr lang="en-US" sz="2800" dirty="0"/>
              <a:t>  </a:t>
            </a:r>
          </a:p>
        </p:txBody>
      </p:sp>
      <p:sp>
        <p:nvSpPr>
          <p:cNvPr id="8" name="Text Placeholder 2">
            <a:extLst>
              <a:ext uri="{FF2B5EF4-FFF2-40B4-BE49-F238E27FC236}">
                <a16:creationId xmlns:a16="http://schemas.microsoft.com/office/drawing/2014/main" id="{214B93A6-21D3-2B4C-92D5-23D143687305}"/>
              </a:ext>
            </a:extLst>
          </p:cNvPr>
          <p:cNvSpPr>
            <a:spLocks noGrp="1"/>
          </p:cNvSpPr>
          <p:nvPr>
            <p:ph type="body" idx="1"/>
          </p:nvPr>
        </p:nvSpPr>
        <p:spPr>
          <a:xfrm>
            <a:off x="823570" y="1486664"/>
            <a:ext cx="9687591" cy="4351338"/>
          </a:xfrm>
        </p:spPr>
        <p:txBody>
          <a:bodyPr>
            <a:normAutofit/>
          </a:bodyPr>
          <a:lstStyle/>
          <a:p>
            <a:pPr marL="482600" indent="-457200">
              <a:buFont typeface="+mj-lt"/>
              <a:buAutoNum type="arabicPeriod" startAt="6"/>
            </a:pPr>
            <a:r>
              <a:rPr lang="en-US" sz="2000" dirty="0"/>
              <a:t>  </a:t>
            </a:r>
            <a:r>
              <a:rPr lang="en-US" sz="2000" b="1" u="sng" dirty="0">
                <a:latin typeface="Calibri" panose="020F0502020204030204" pitchFamily="34" charset="0"/>
                <a:ea typeface="Calibri" panose="020F0502020204030204" pitchFamily="34" charset="0"/>
                <a:cs typeface="Calibri" panose="020F0502020204030204" pitchFamily="34" charset="0"/>
              </a:rPr>
              <a:t>Avoid Chart Junk </a:t>
            </a:r>
          </a:p>
          <a:p>
            <a:pPr marL="2540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Chart junk refers to all the unnecessary or confusing visual elements found in a figure that do not improve the message (in the best case) or add confusion (in the worst case). For example, chart junk may include the use of too many colors, too many labels, gratuitously colored backgrounds, useless grid lines</a:t>
            </a:r>
          </a:p>
        </p:txBody>
      </p:sp>
    </p:spTree>
    <p:extLst>
      <p:ext uri="{BB962C8B-B14F-4D97-AF65-F5344CB8AC3E}">
        <p14:creationId xmlns:p14="http://schemas.microsoft.com/office/powerpoint/2010/main" val="942989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F369D0E-CF43-31C1-7258-0F24CD0FF1F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6373" y="916347"/>
            <a:ext cx="8756668" cy="54713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chemeClr val="tx1"/>
                </a:solidFill>
                <a:miter lim="800000"/>
                <a:headEnd/>
                <a:tailEnd/>
              </a14:hiddenLine>
            </a:ext>
          </a:extLst>
        </p:spPr>
      </p:pic>
      <p:sp>
        <p:nvSpPr>
          <p:cNvPr id="4" name="TextBox 3">
            <a:extLst>
              <a:ext uri="{FF2B5EF4-FFF2-40B4-BE49-F238E27FC236}">
                <a16:creationId xmlns:a16="http://schemas.microsoft.com/office/drawing/2014/main" id="{AAF9545A-1EE4-0831-AC56-9B3A221C9D44}"/>
              </a:ext>
            </a:extLst>
          </p:cNvPr>
          <p:cNvSpPr txBox="1"/>
          <p:nvPr/>
        </p:nvSpPr>
        <p:spPr>
          <a:xfrm>
            <a:off x="10414250" y="2936583"/>
            <a:ext cx="1562583" cy="1600438"/>
          </a:xfrm>
          <a:prstGeom prst="rect">
            <a:avLst/>
          </a:prstGeom>
          <a:noFill/>
        </p:spPr>
        <p:txBody>
          <a:bodyPr wrap="square" rtlCol="0">
            <a:spAutoFit/>
          </a:bodyPr>
          <a:lstStyle/>
          <a:p>
            <a:pPr algn="ctr"/>
            <a:r>
              <a:rPr lang="en-US" sz="1400" dirty="0">
                <a:solidFill>
                  <a:schemeClr val="bg1">
                    <a:lumMod val="50000"/>
                  </a:schemeClr>
                </a:solidFill>
                <a:latin typeface="Merriweather Light"/>
              </a:rPr>
              <a:t>Source: </a:t>
            </a:r>
            <a:r>
              <a:rPr lang="en-US" sz="1400" dirty="0" err="1">
                <a:solidFill>
                  <a:schemeClr val="bg1">
                    <a:lumMod val="50000"/>
                  </a:schemeClr>
                </a:solidFill>
                <a:latin typeface="Merriweather Light"/>
              </a:rPr>
              <a:t>Targit</a:t>
            </a:r>
            <a:r>
              <a:rPr lang="en-US" sz="1400" dirty="0">
                <a:solidFill>
                  <a:schemeClr val="bg1">
                    <a:lumMod val="50000"/>
                  </a:schemeClr>
                </a:solidFill>
                <a:latin typeface="Merriweather Light"/>
              </a:rPr>
              <a:t> BI Balanced Scorecard from https://www.youtube.com/watch?v=4vuoQgYPdAw</a:t>
            </a:r>
          </a:p>
        </p:txBody>
      </p:sp>
      <p:sp>
        <p:nvSpPr>
          <p:cNvPr id="7" name="Title 1">
            <a:extLst>
              <a:ext uri="{FF2B5EF4-FFF2-40B4-BE49-F238E27FC236}">
                <a16:creationId xmlns:a16="http://schemas.microsoft.com/office/drawing/2014/main" id="{25813967-EFFA-78E6-669E-89AB742C1F77}"/>
              </a:ext>
            </a:extLst>
          </p:cNvPr>
          <p:cNvSpPr>
            <a:spLocks noGrp="1"/>
          </p:cNvSpPr>
          <p:nvPr>
            <p:ph type="title"/>
          </p:nvPr>
        </p:nvSpPr>
        <p:spPr>
          <a:xfrm>
            <a:off x="741289" y="309699"/>
            <a:ext cx="9672961" cy="514411"/>
          </a:xfrm>
        </p:spPr>
        <p:txBody>
          <a:bodyPr/>
          <a:lstStyle/>
          <a:p>
            <a:r>
              <a:rPr lang="en-US" sz="2800" dirty="0"/>
              <a:t>Example of Chart Junk</a:t>
            </a:r>
          </a:p>
        </p:txBody>
      </p:sp>
    </p:spTree>
    <p:extLst>
      <p:ext uri="{BB962C8B-B14F-4D97-AF65-F5344CB8AC3E}">
        <p14:creationId xmlns:p14="http://schemas.microsoft.com/office/powerpoint/2010/main" val="1064599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B5DDE-F0AD-AAF7-80B2-EBA3335C47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1D53BC-0C45-93FC-1CD2-7221D80789C5}"/>
              </a:ext>
            </a:extLst>
          </p:cNvPr>
          <p:cNvSpPr>
            <a:spLocks noGrp="1"/>
          </p:cNvSpPr>
          <p:nvPr>
            <p:ph type="title"/>
          </p:nvPr>
        </p:nvSpPr>
        <p:spPr/>
        <p:txBody>
          <a:bodyPr/>
          <a:lstStyle/>
          <a:p>
            <a:r>
              <a:rPr lang="en-US" sz="2800" dirty="0"/>
              <a:t>Principles of Data </a:t>
            </a:r>
            <a:r>
              <a:rPr lang="en-US" sz="2800" dirty="0" err="1"/>
              <a:t>Visualisation</a:t>
            </a:r>
            <a:r>
              <a:rPr lang="en-US" sz="2800" dirty="0"/>
              <a:t>  </a:t>
            </a:r>
          </a:p>
        </p:txBody>
      </p:sp>
      <p:sp>
        <p:nvSpPr>
          <p:cNvPr id="8" name="Text Placeholder 2">
            <a:extLst>
              <a:ext uri="{FF2B5EF4-FFF2-40B4-BE49-F238E27FC236}">
                <a16:creationId xmlns:a16="http://schemas.microsoft.com/office/drawing/2014/main" id="{3806152C-BC98-59B9-62E8-E445C277F3E1}"/>
              </a:ext>
            </a:extLst>
          </p:cNvPr>
          <p:cNvSpPr>
            <a:spLocks noGrp="1"/>
          </p:cNvSpPr>
          <p:nvPr>
            <p:ph type="body" idx="1"/>
          </p:nvPr>
        </p:nvSpPr>
        <p:spPr>
          <a:xfrm>
            <a:off x="823570" y="1486664"/>
            <a:ext cx="9687591" cy="4351338"/>
          </a:xfrm>
        </p:spPr>
        <p:txBody>
          <a:bodyPr>
            <a:normAutofit/>
          </a:bodyPr>
          <a:lstStyle/>
          <a:p>
            <a:pPr marL="482600" indent="-457200">
              <a:buFont typeface="+mj-lt"/>
              <a:buAutoNum type="arabicPeriod" startAt="7"/>
            </a:pPr>
            <a:r>
              <a:rPr lang="en-US" sz="2000" dirty="0"/>
              <a:t>  </a:t>
            </a:r>
            <a:r>
              <a:rPr lang="en-US" sz="2000" b="1" u="sng" dirty="0">
                <a:latin typeface="Calibri" panose="020F0502020204030204" pitchFamily="34" charset="0"/>
                <a:ea typeface="Calibri" panose="020F0502020204030204" pitchFamily="34" charset="0"/>
                <a:cs typeface="Calibri" panose="020F0502020204030204" pitchFamily="34" charset="0"/>
              </a:rPr>
              <a:t>Message Trumps Beauty</a:t>
            </a:r>
          </a:p>
          <a:p>
            <a:pPr marL="25400" indent="0">
              <a:buNone/>
            </a:pPr>
            <a:endParaRPr lang="en-US" sz="2000" b="1" u="sng"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Message and readability of the figure is the most important aspect while beauty is only an option.</a:t>
            </a:r>
          </a:p>
          <a:p>
            <a:pPr marL="228600" indent="0"/>
            <a:endParaRPr lang="en-US" sz="2000" dirty="0">
              <a:latin typeface="Calibri" panose="020F0502020204030204" pitchFamily="34" charset="0"/>
              <a:ea typeface="Calibri" panose="020F0502020204030204" pitchFamily="34" charset="0"/>
              <a:cs typeface="Calibri" panose="020F0502020204030204" pitchFamily="34" charset="0"/>
            </a:endParaRPr>
          </a:p>
          <a:p>
            <a:pPr marL="482600" indent="-457200">
              <a:buFont typeface="+mj-lt"/>
              <a:buAutoNum type="arabicPeriod" startAt="8"/>
            </a:pPr>
            <a:r>
              <a:rPr lang="en-US" sz="2000" b="1" u="sng" dirty="0">
                <a:latin typeface="Calibri" panose="020F0502020204030204" pitchFamily="34" charset="0"/>
                <a:ea typeface="Calibri" panose="020F0502020204030204" pitchFamily="34" charset="0"/>
                <a:cs typeface="Calibri" panose="020F0502020204030204" pitchFamily="34" charset="0"/>
              </a:rPr>
              <a:t>Get the right tool </a:t>
            </a:r>
          </a:p>
          <a:p>
            <a:pPr marL="25400" indent="0"/>
            <a:endParaRPr lang="en-US" sz="2000" b="1" u="sng"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Calibri" panose="020F0502020204030204" pitchFamily="34" charset="0"/>
              </a:rPr>
              <a:t>Depending on the type of visual you're trying to create, there is generally a dedicated tool that will do what you're trying to achieve. You can always export data in order to use it in another tool. Whether drawing a graph, designing a schema of your experiment, or plotting some data, there are open-source tools for you</a:t>
            </a:r>
          </a:p>
          <a:p>
            <a:pPr marL="482600" indent="-457200">
              <a:buFont typeface="+mj-lt"/>
              <a:buAutoNum type="arabicPeriod" startAt="6"/>
            </a:pPr>
            <a:endParaRPr lang="en-US" sz="2000" b="1" u="sng" dirty="0">
              <a:latin typeface="Calibri" panose="020F0502020204030204" pitchFamily="34" charset="0"/>
              <a:ea typeface="Calibri" panose="020F0502020204030204" pitchFamily="34" charset="0"/>
              <a:cs typeface="Calibri" panose="020F0502020204030204" pitchFamily="34" charset="0"/>
            </a:endParaRPr>
          </a:p>
          <a:p>
            <a:pPr marL="2540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9954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406D04C-16DC-9A6D-9C4B-88DC4A2F0DE1}"/>
              </a:ext>
            </a:extLst>
          </p:cNvPr>
          <p:cNvSpPr>
            <a:spLocks noGrp="1"/>
          </p:cNvSpPr>
          <p:nvPr>
            <p:ph idx="1"/>
          </p:nvPr>
        </p:nvSpPr>
        <p:spPr/>
        <p:txBody>
          <a:bodyPr>
            <a:normAutofit lnSpcReduction="10000"/>
          </a:bodyPr>
          <a:lstStyle/>
          <a:p>
            <a:pPr marL="6858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Clear - easily seen; sharply defined</a:t>
            </a:r>
          </a:p>
          <a:p>
            <a:pPr lvl="1"/>
            <a:r>
              <a:rPr lang="en-US" dirty="0">
                <a:latin typeface="Calibri" panose="020F0502020204030204" pitchFamily="34" charset="0"/>
                <a:ea typeface="Calibri" panose="020F0502020204030204" pitchFamily="34" charset="0"/>
                <a:cs typeface="Calibri" panose="020F0502020204030204" pitchFamily="34" charset="0"/>
              </a:rPr>
              <a:t>who's the audience?  what's the message?</a:t>
            </a:r>
          </a:p>
          <a:p>
            <a:pPr lvl="1"/>
            <a:r>
              <a:rPr lang="en-US" dirty="0">
                <a:latin typeface="Calibri" panose="020F0502020204030204" pitchFamily="34" charset="0"/>
                <a:ea typeface="Calibri" panose="020F0502020204030204" pitchFamily="34" charset="0"/>
                <a:cs typeface="Calibri" panose="020F0502020204030204" pitchFamily="34" charset="0"/>
              </a:rPr>
              <a:t>clarity more important than aesthetics</a:t>
            </a:r>
          </a:p>
          <a:p>
            <a:pPr lvl="1"/>
            <a:endParaRPr lang="en-US" dirty="0">
              <a:latin typeface="Calibri" panose="020F0502020204030204" pitchFamily="34" charset="0"/>
              <a:ea typeface="Calibri" panose="020F0502020204030204" pitchFamily="34" charset="0"/>
              <a:cs typeface="Calibri" panose="020F0502020204030204" pitchFamily="34" charset="0"/>
            </a:endParaRPr>
          </a:p>
          <a:p>
            <a:pPr marL="6858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Clean - thorough; complete; unadulterated</a:t>
            </a:r>
          </a:p>
          <a:p>
            <a:pPr lvl="1"/>
            <a:r>
              <a:rPr lang="en-US" dirty="0">
                <a:latin typeface="Calibri" panose="020F0502020204030204" pitchFamily="34" charset="0"/>
                <a:ea typeface="Calibri" panose="020F0502020204030204" pitchFamily="34" charset="0"/>
                <a:cs typeface="Calibri" panose="020F0502020204030204" pitchFamily="34" charset="0"/>
              </a:rPr>
              <a:t>labels, axis, gridlines, formatting, right chart type, color choice, etc.</a:t>
            </a:r>
          </a:p>
          <a:p>
            <a:pPr marL="685800" indent="-457200">
              <a:buFont typeface="+mj-lt"/>
              <a:buAutoNum type="arabicPeriod"/>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6858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Concise - brief but comprehensive </a:t>
            </a:r>
          </a:p>
          <a:p>
            <a:pPr lvl="1"/>
            <a:r>
              <a:rPr lang="en-US" dirty="0">
                <a:latin typeface="Calibri" panose="020F0502020204030204" pitchFamily="34" charset="0"/>
                <a:ea typeface="Calibri" panose="020F0502020204030204" pitchFamily="34" charset="0"/>
                <a:cs typeface="Calibri" panose="020F0502020204030204" pitchFamily="34" charset="0"/>
              </a:rPr>
              <a:t>not minimalist but not verbose</a:t>
            </a:r>
          </a:p>
          <a:p>
            <a:pPr lvl="1"/>
            <a:endParaRPr lang="en-US" dirty="0">
              <a:latin typeface="Calibri" panose="020F0502020204030204" pitchFamily="34" charset="0"/>
              <a:ea typeface="Calibri" panose="020F0502020204030204" pitchFamily="34" charset="0"/>
              <a:cs typeface="Calibri" panose="020F0502020204030204" pitchFamily="34" charset="0"/>
            </a:endParaRPr>
          </a:p>
          <a:p>
            <a:pPr marL="6858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Captivating - to attract and hold by beauty or excellence</a:t>
            </a:r>
          </a:p>
          <a:p>
            <a:pPr lvl="1"/>
            <a:r>
              <a:rPr lang="en-US" dirty="0">
                <a:latin typeface="Calibri" panose="020F0502020204030204" pitchFamily="34" charset="0"/>
                <a:ea typeface="Calibri" panose="020F0502020204030204" pitchFamily="34" charset="0"/>
                <a:cs typeface="Calibri" panose="020F0502020204030204" pitchFamily="34" charset="0"/>
              </a:rPr>
              <a:t>does it capture attention? is it interesting? does it tell the story?</a:t>
            </a:r>
          </a:p>
          <a:p>
            <a:endParaRPr lang="en-GB" dirty="0"/>
          </a:p>
        </p:txBody>
      </p:sp>
      <p:sp>
        <p:nvSpPr>
          <p:cNvPr id="2" name="Title 1">
            <a:extLst>
              <a:ext uri="{FF2B5EF4-FFF2-40B4-BE49-F238E27FC236}">
                <a16:creationId xmlns:a16="http://schemas.microsoft.com/office/drawing/2014/main" id="{0B42FAE3-DA1E-C8FD-6C92-01C7E69F989B}"/>
              </a:ext>
            </a:extLst>
          </p:cNvPr>
          <p:cNvSpPr>
            <a:spLocks noGrp="1"/>
          </p:cNvSpPr>
          <p:nvPr>
            <p:ph type="title"/>
          </p:nvPr>
        </p:nvSpPr>
        <p:spPr/>
        <p:txBody>
          <a:bodyPr/>
          <a:lstStyle/>
          <a:p>
            <a:r>
              <a:rPr lang="en-US" dirty="0"/>
              <a:t>The 4 C’s of Data visualization (Shaffer )</a:t>
            </a:r>
            <a:endParaRPr lang="en-GB" dirty="0"/>
          </a:p>
        </p:txBody>
      </p:sp>
    </p:spTree>
    <p:extLst>
      <p:ext uri="{BB962C8B-B14F-4D97-AF65-F5344CB8AC3E}">
        <p14:creationId xmlns:p14="http://schemas.microsoft.com/office/powerpoint/2010/main" val="1490693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9025B-F367-3599-6669-72EF3895CE89}"/>
            </a:ext>
          </a:extLst>
        </p:cNvPr>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0562DB57-F9F2-073B-39B1-EB7842DF8009}"/>
              </a:ext>
            </a:extLst>
          </p:cNvPr>
          <p:cNvSpPr>
            <a:spLocks noGrp="1"/>
          </p:cNvSpPr>
          <p:nvPr>
            <p:ph idx="1"/>
          </p:nvPr>
        </p:nvSpPr>
        <p:spPr>
          <a:xfrm>
            <a:off x="823570" y="1486664"/>
            <a:ext cx="10904604" cy="4534574"/>
          </a:xfrm>
        </p:spPr>
        <p:txBody>
          <a:bodyPr/>
          <a:lstStyle/>
          <a:p>
            <a:endParaRPr lang="en-GB" dirty="0"/>
          </a:p>
          <a:p>
            <a:endParaRPr lang="fr-FR" dirty="0"/>
          </a:p>
        </p:txBody>
      </p:sp>
      <p:sp>
        <p:nvSpPr>
          <p:cNvPr id="2" name="Titre 1">
            <a:extLst>
              <a:ext uri="{FF2B5EF4-FFF2-40B4-BE49-F238E27FC236}">
                <a16:creationId xmlns:a16="http://schemas.microsoft.com/office/drawing/2014/main" id="{07302B29-9575-5EA1-F354-276602D5F71B}"/>
              </a:ext>
            </a:extLst>
          </p:cNvPr>
          <p:cNvSpPr>
            <a:spLocks noGrp="1"/>
          </p:cNvSpPr>
          <p:nvPr>
            <p:ph type="title"/>
          </p:nvPr>
        </p:nvSpPr>
        <p:spPr/>
        <p:txBody>
          <a:bodyPr/>
          <a:lstStyle/>
          <a:p>
            <a:r>
              <a:rPr lang="fr-FR" sz="2800">
                <a:latin typeface="Verdana"/>
                <a:ea typeface="Verdana"/>
              </a:rPr>
              <a:t>Types of Visualisations</a:t>
            </a:r>
            <a:endParaRPr lang="en-US" err="1"/>
          </a:p>
        </p:txBody>
      </p:sp>
      <p:sp>
        <p:nvSpPr>
          <p:cNvPr id="4" name="TextBox 3">
            <a:extLst>
              <a:ext uri="{FF2B5EF4-FFF2-40B4-BE49-F238E27FC236}">
                <a16:creationId xmlns:a16="http://schemas.microsoft.com/office/drawing/2014/main" id="{A5CDC817-17BE-CC70-74D1-6A413644D5AC}"/>
              </a:ext>
            </a:extLst>
          </p:cNvPr>
          <p:cNvSpPr txBox="1"/>
          <p:nvPr/>
        </p:nvSpPr>
        <p:spPr>
          <a:xfrm>
            <a:off x="204718" y="1220021"/>
            <a:ext cx="349641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1" dirty="0">
                <a:latin typeface="Calibri" panose="020F0502020204030204" pitchFamily="34" charset="0"/>
                <a:ea typeface="Calibri" panose="020F0502020204030204" pitchFamily="34" charset="0"/>
                <a:cs typeface="Calibri" panose="020F0502020204030204" pitchFamily="34" charset="0"/>
              </a:rPr>
              <a:t>Bar Graph </a:t>
            </a:r>
            <a:r>
              <a:rPr lang="en-US" sz="1800" dirty="0">
                <a:latin typeface="Calibri" panose="020F0502020204030204" pitchFamily="34" charset="0"/>
                <a:ea typeface="Calibri" panose="020F0502020204030204" pitchFamily="34" charset="0"/>
                <a:cs typeface="Calibri" panose="020F0502020204030204" pitchFamily="34" charset="0"/>
              </a:rPr>
              <a:t>– Mainly horizontal, they are useful to display the data that includes negative values because it is possible to position the bars above and below the x-axis</a:t>
            </a:r>
          </a:p>
        </p:txBody>
      </p:sp>
      <p:pic>
        <p:nvPicPr>
          <p:cNvPr id="5" name="Picture 4" descr="A graph of different colored bars&#10;&#10;Description automatically generated">
            <a:extLst>
              <a:ext uri="{FF2B5EF4-FFF2-40B4-BE49-F238E27FC236}">
                <a16:creationId xmlns:a16="http://schemas.microsoft.com/office/drawing/2014/main" id="{B96FB7E3-2C32-FBBB-E2C7-E38695352362}"/>
              </a:ext>
            </a:extLst>
          </p:cNvPr>
          <p:cNvPicPr>
            <a:picLocks noChangeAspect="1"/>
          </p:cNvPicPr>
          <p:nvPr/>
        </p:nvPicPr>
        <p:blipFill>
          <a:blip r:embed="rId3"/>
          <a:stretch>
            <a:fillRect/>
          </a:stretch>
        </p:blipFill>
        <p:spPr>
          <a:xfrm>
            <a:off x="204718" y="3492695"/>
            <a:ext cx="3652769" cy="2281068"/>
          </a:xfrm>
          <a:prstGeom prst="rect">
            <a:avLst/>
          </a:prstGeom>
        </p:spPr>
      </p:pic>
      <p:pic>
        <p:nvPicPr>
          <p:cNvPr id="7" name="Picture 6" descr="A graph of age groups&#10;&#10;Description automatically generated">
            <a:extLst>
              <a:ext uri="{FF2B5EF4-FFF2-40B4-BE49-F238E27FC236}">
                <a16:creationId xmlns:a16="http://schemas.microsoft.com/office/drawing/2014/main" id="{F6406D1F-E6DF-C170-7766-032285090D3C}"/>
              </a:ext>
            </a:extLst>
          </p:cNvPr>
          <p:cNvPicPr>
            <a:picLocks noChangeAspect="1"/>
          </p:cNvPicPr>
          <p:nvPr/>
        </p:nvPicPr>
        <p:blipFill>
          <a:blip r:embed="rId4"/>
          <a:stretch>
            <a:fillRect/>
          </a:stretch>
        </p:blipFill>
        <p:spPr>
          <a:xfrm>
            <a:off x="4758132" y="3538948"/>
            <a:ext cx="3462748" cy="2359326"/>
          </a:xfrm>
          <a:prstGeom prst="rect">
            <a:avLst/>
          </a:prstGeom>
        </p:spPr>
      </p:pic>
      <p:sp>
        <p:nvSpPr>
          <p:cNvPr id="9" name="TextBox 8">
            <a:extLst>
              <a:ext uri="{FF2B5EF4-FFF2-40B4-BE49-F238E27FC236}">
                <a16:creationId xmlns:a16="http://schemas.microsoft.com/office/drawing/2014/main" id="{B93B25FD-9F0D-7860-D929-C041ED3F3A78}"/>
              </a:ext>
            </a:extLst>
          </p:cNvPr>
          <p:cNvSpPr txBox="1"/>
          <p:nvPr/>
        </p:nvSpPr>
        <p:spPr>
          <a:xfrm>
            <a:off x="8539427" y="4171007"/>
            <a:ext cx="2870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1" dirty="0">
                <a:latin typeface="Calibri" panose="020F0502020204030204" pitchFamily="34" charset="0"/>
                <a:ea typeface="Calibri" panose="020F0502020204030204" pitchFamily="34" charset="0"/>
                <a:cs typeface="Calibri" panose="020F0502020204030204" pitchFamily="34" charset="0"/>
              </a:rPr>
              <a:t>Column Charts </a:t>
            </a:r>
            <a:r>
              <a:rPr lang="en-US" sz="1800" dirty="0">
                <a:latin typeface="Calibri" panose="020F0502020204030204" pitchFamily="34" charset="0"/>
                <a:ea typeface="Calibri" panose="020F0502020204030204" pitchFamily="34" charset="0"/>
                <a:cs typeface="Calibri" panose="020F0502020204030204" pitchFamily="34" charset="0"/>
              </a:rPr>
              <a:t>– Similar to Bar Graph with a strict vertical orientation and can also be stacked </a:t>
            </a:r>
          </a:p>
        </p:txBody>
      </p:sp>
      <p:pic>
        <p:nvPicPr>
          <p:cNvPr id="11" name="Picture 10" descr="A graph with blue and orange lines&#10;&#10;Description automatically generated">
            <a:extLst>
              <a:ext uri="{FF2B5EF4-FFF2-40B4-BE49-F238E27FC236}">
                <a16:creationId xmlns:a16="http://schemas.microsoft.com/office/drawing/2014/main" id="{937447CE-45A4-A559-B185-8A79A7714D4E}"/>
              </a:ext>
            </a:extLst>
          </p:cNvPr>
          <p:cNvPicPr>
            <a:picLocks noChangeAspect="1"/>
          </p:cNvPicPr>
          <p:nvPr/>
        </p:nvPicPr>
        <p:blipFill>
          <a:blip r:embed="rId5"/>
          <a:stretch>
            <a:fillRect/>
          </a:stretch>
        </p:blipFill>
        <p:spPr>
          <a:xfrm>
            <a:off x="4476339" y="1502893"/>
            <a:ext cx="4669687" cy="2036055"/>
          </a:xfrm>
          <a:prstGeom prst="rect">
            <a:avLst/>
          </a:prstGeom>
        </p:spPr>
      </p:pic>
      <p:sp>
        <p:nvSpPr>
          <p:cNvPr id="12" name="TextBox 11">
            <a:extLst>
              <a:ext uri="{FF2B5EF4-FFF2-40B4-BE49-F238E27FC236}">
                <a16:creationId xmlns:a16="http://schemas.microsoft.com/office/drawing/2014/main" id="{C6B2EBEA-D903-D1BC-3B3E-603E3C9AE0A7}"/>
              </a:ext>
            </a:extLst>
          </p:cNvPr>
          <p:cNvSpPr txBox="1"/>
          <p:nvPr/>
        </p:nvSpPr>
        <p:spPr>
          <a:xfrm>
            <a:off x="9190567" y="1792817"/>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1" dirty="0">
                <a:latin typeface="Calibri" panose="020F0502020204030204" pitchFamily="34" charset="0"/>
                <a:ea typeface="Calibri" panose="020F0502020204030204" pitchFamily="34" charset="0"/>
                <a:cs typeface="Calibri" panose="020F0502020204030204" pitchFamily="34" charset="0"/>
              </a:rPr>
              <a:t>Line plots </a:t>
            </a:r>
            <a:r>
              <a:rPr lang="en-US" sz="1800" dirty="0">
                <a:latin typeface="Calibri" panose="020F0502020204030204" pitchFamily="34" charset="0"/>
                <a:ea typeface="Calibri" panose="020F0502020204030204" pitchFamily="34" charset="0"/>
                <a:cs typeface="Calibri" panose="020F0502020204030204" pitchFamily="34" charset="0"/>
              </a:rPr>
              <a:t>- Helps in spotting trends and forecasting time variables</a:t>
            </a:r>
          </a:p>
        </p:txBody>
      </p:sp>
    </p:spTree>
    <p:extLst>
      <p:ext uri="{BB962C8B-B14F-4D97-AF65-F5344CB8AC3E}">
        <p14:creationId xmlns:p14="http://schemas.microsoft.com/office/powerpoint/2010/main" val="1655148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9025B-F367-3599-6669-72EF3895CE89}"/>
            </a:ext>
          </a:extLst>
        </p:cNvPr>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0562DB57-F9F2-073B-39B1-EB7842DF8009}"/>
              </a:ext>
            </a:extLst>
          </p:cNvPr>
          <p:cNvSpPr>
            <a:spLocks noGrp="1"/>
          </p:cNvSpPr>
          <p:nvPr>
            <p:ph idx="1"/>
          </p:nvPr>
        </p:nvSpPr>
        <p:spPr>
          <a:xfrm>
            <a:off x="823570" y="1486664"/>
            <a:ext cx="10904604" cy="4732873"/>
          </a:xfrm>
        </p:spPr>
        <p:txBody>
          <a:bodyPr/>
          <a:lstStyle/>
          <a:p>
            <a:endParaRPr lang="en-GB" dirty="0"/>
          </a:p>
          <a:p>
            <a:endParaRPr lang="fr-FR" dirty="0"/>
          </a:p>
        </p:txBody>
      </p:sp>
      <p:sp>
        <p:nvSpPr>
          <p:cNvPr id="2" name="Titre 1">
            <a:extLst>
              <a:ext uri="{FF2B5EF4-FFF2-40B4-BE49-F238E27FC236}">
                <a16:creationId xmlns:a16="http://schemas.microsoft.com/office/drawing/2014/main" id="{07302B29-9575-5EA1-F354-276602D5F71B}"/>
              </a:ext>
            </a:extLst>
          </p:cNvPr>
          <p:cNvSpPr>
            <a:spLocks noGrp="1"/>
          </p:cNvSpPr>
          <p:nvPr>
            <p:ph type="title"/>
          </p:nvPr>
        </p:nvSpPr>
        <p:spPr/>
        <p:txBody>
          <a:bodyPr/>
          <a:lstStyle/>
          <a:p>
            <a:r>
              <a:rPr lang="fr-FR" sz="2800">
                <a:latin typeface="Verdana"/>
                <a:ea typeface="Verdana"/>
              </a:rPr>
              <a:t>Types of Visualisations</a:t>
            </a:r>
            <a:endParaRPr lang="en-US" err="1"/>
          </a:p>
        </p:txBody>
      </p:sp>
      <p:sp>
        <p:nvSpPr>
          <p:cNvPr id="4" name="TextBox 3">
            <a:extLst>
              <a:ext uri="{FF2B5EF4-FFF2-40B4-BE49-F238E27FC236}">
                <a16:creationId xmlns:a16="http://schemas.microsoft.com/office/drawing/2014/main" id="{A5CDC817-17BE-CC70-74D1-6A413644D5AC}"/>
              </a:ext>
            </a:extLst>
          </p:cNvPr>
          <p:cNvSpPr txBox="1"/>
          <p:nvPr/>
        </p:nvSpPr>
        <p:spPr>
          <a:xfrm>
            <a:off x="204718" y="1220021"/>
            <a:ext cx="3496414"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Tables</a:t>
            </a:r>
            <a:r>
              <a:rPr lang="en-US" sz="2000" dirty="0">
                <a:latin typeface="Calibri" panose="020F0502020204030204" pitchFamily="34" charset="0"/>
                <a:ea typeface="Calibri" panose="020F0502020204030204" pitchFamily="34" charset="0"/>
                <a:cs typeface="Calibri" panose="020F0502020204030204" pitchFamily="34" charset="0"/>
              </a:rPr>
              <a:t> - Great for comparison across categorize but becomes less effective when too large</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93B25FD-9F0D-7860-D929-C041ED3F3A78}"/>
              </a:ext>
            </a:extLst>
          </p:cNvPr>
          <p:cNvSpPr txBox="1"/>
          <p:nvPr/>
        </p:nvSpPr>
        <p:spPr>
          <a:xfrm>
            <a:off x="8229600" y="4020458"/>
            <a:ext cx="3249083"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Scatter Plots </a:t>
            </a:r>
            <a:r>
              <a:rPr lang="en-US" sz="2000" dirty="0">
                <a:latin typeface="Calibri" panose="020F0502020204030204" pitchFamily="34" charset="0"/>
                <a:ea typeface="Calibri" panose="020F0502020204030204" pitchFamily="34" charset="0"/>
                <a:cs typeface="Calibri" panose="020F0502020204030204" pitchFamily="34" charset="0"/>
              </a:rPr>
              <a:t>- Best for continuous variables to discover potential relationships</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6B2EBEA-D903-D1BC-3B3E-603E3C9AE0A7}"/>
              </a:ext>
            </a:extLst>
          </p:cNvPr>
          <p:cNvSpPr txBox="1"/>
          <p:nvPr/>
        </p:nvSpPr>
        <p:spPr>
          <a:xfrm>
            <a:off x="8065144" y="1234959"/>
            <a:ext cx="3119691"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Combo Chart</a:t>
            </a:r>
            <a:r>
              <a:rPr lang="en-US" sz="2000" dirty="0">
                <a:latin typeface="Calibri" panose="020F0502020204030204" pitchFamily="34" charset="0"/>
                <a:ea typeface="Calibri" panose="020F0502020204030204" pitchFamily="34" charset="0"/>
                <a:cs typeface="Calibri" panose="020F0502020204030204" pitchFamily="34" charset="0"/>
              </a:rPr>
              <a:t>–. A combo chart is a combination of both the column charts and line charts that help you to make a quicker comparison of the data. </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5A747BAC-870D-4403-A734-5857CBAB9B14}"/>
              </a:ext>
            </a:extLst>
          </p:cNvPr>
          <p:cNvPicPr>
            <a:picLocks noChangeAspect="1"/>
          </p:cNvPicPr>
          <p:nvPr/>
        </p:nvPicPr>
        <p:blipFill rotWithShape="1">
          <a:blip r:embed="rId3"/>
          <a:srcRect t="24914" r="32766" b="23356"/>
          <a:stretch/>
        </p:blipFill>
        <p:spPr>
          <a:xfrm>
            <a:off x="374580" y="3226052"/>
            <a:ext cx="3039222" cy="1968244"/>
          </a:xfrm>
          <a:prstGeom prst="rect">
            <a:avLst/>
          </a:prstGeom>
        </p:spPr>
      </p:pic>
      <p:pic>
        <p:nvPicPr>
          <p:cNvPr id="13" name="Picture 2" descr="Simple combination chart - Microsoft Excel 2016">
            <a:extLst>
              <a:ext uri="{FF2B5EF4-FFF2-40B4-BE49-F238E27FC236}">
                <a16:creationId xmlns:a16="http://schemas.microsoft.com/office/drawing/2014/main" id="{5665CD2C-2D68-4AF3-8ABA-BF7E7793CF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6301" y="1220021"/>
            <a:ext cx="3478843" cy="2139208"/>
          </a:xfrm>
          <a:prstGeom prst="rect">
            <a:avLst/>
          </a:prstGeom>
          <a:noFill/>
        </p:spPr>
      </p:pic>
      <p:pic>
        <p:nvPicPr>
          <p:cNvPr id="14" name="Picture 2" descr="Scatter plot – from Data to Viz">
            <a:extLst>
              <a:ext uri="{FF2B5EF4-FFF2-40B4-BE49-F238E27FC236}">
                <a16:creationId xmlns:a16="http://schemas.microsoft.com/office/drawing/2014/main" id="{AEC0C86A-898D-4B19-AAA8-278A1619F0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1822" y="3858543"/>
            <a:ext cx="3528100" cy="2360994"/>
          </a:xfrm>
          <a:prstGeom prst="rect">
            <a:avLst/>
          </a:prstGeom>
          <a:noFill/>
        </p:spPr>
      </p:pic>
    </p:spTree>
    <p:extLst>
      <p:ext uri="{BB962C8B-B14F-4D97-AF65-F5344CB8AC3E}">
        <p14:creationId xmlns:p14="http://schemas.microsoft.com/office/powerpoint/2010/main" val="1374174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9025B-F367-3599-6669-72EF3895CE89}"/>
            </a:ext>
          </a:extLst>
        </p:cNvPr>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0562DB57-F9F2-073B-39B1-EB7842DF8009}"/>
              </a:ext>
            </a:extLst>
          </p:cNvPr>
          <p:cNvSpPr>
            <a:spLocks noGrp="1"/>
          </p:cNvSpPr>
          <p:nvPr>
            <p:ph idx="1"/>
          </p:nvPr>
        </p:nvSpPr>
        <p:spPr>
          <a:xfrm>
            <a:off x="823570" y="1486664"/>
            <a:ext cx="10904604" cy="4809586"/>
          </a:xfrm>
        </p:spPr>
        <p:txBody>
          <a:bodyPr/>
          <a:lstStyle/>
          <a:p>
            <a:endParaRPr lang="en-GB" dirty="0"/>
          </a:p>
          <a:p>
            <a:endParaRPr lang="fr-FR" dirty="0"/>
          </a:p>
        </p:txBody>
      </p:sp>
      <p:sp>
        <p:nvSpPr>
          <p:cNvPr id="2" name="Titre 1">
            <a:extLst>
              <a:ext uri="{FF2B5EF4-FFF2-40B4-BE49-F238E27FC236}">
                <a16:creationId xmlns:a16="http://schemas.microsoft.com/office/drawing/2014/main" id="{07302B29-9575-5EA1-F354-276602D5F71B}"/>
              </a:ext>
            </a:extLst>
          </p:cNvPr>
          <p:cNvSpPr>
            <a:spLocks noGrp="1"/>
          </p:cNvSpPr>
          <p:nvPr>
            <p:ph type="title"/>
          </p:nvPr>
        </p:nvSpPr>
        <p:spPr/>
        <p:txBody>
          <a:bodyPr/>
          <a:lstStyle/>
          <a:p>
            <a:r>
              <a:rPr lang="fr-FR" sz="2800">
                <a:latin typeface="Verdana"/>
                <a:ea typeface="Verdana"/>
              </a:rPr>
              <a:t>Types of Visualisations</a:t>
            </a:r>
            <a:endParaRPr lang="en-US" err="1"/>
          </a:p>
        </p:txBody>
      </p:sp>
      <p:sp>
        <p:nvSpPr>
          <p:cNvPr id="4" name="TextBox 3">
            <a:extLst>
              <a:ext uri="{FF2B5EF4-FFF2-40B4-BE49-F238E27FC236}">
                <a16:creationId xmlns:a16="http://schemas.microsoft.com/office/drawing/2014/main" id="{A5CDC817-17BE-CC70-74D1-6A413644D5AC}"/>
              </a:ext>
            </a:extLst>
          </p:cNvPr>
          <p:cNvSpPr txBox="1"/>
          <p:nvPr/>
        </p:nvSpPr>
        <p:spPr>
          <a:xfrm>
            <a:off x="204718" y="1220021"/>
            <a:ext cx="3496414"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Pie Chart</a:t>
            </a:r>
            <a:r>
              <a:rPr lang="en-US" sz="2000" dirty="0">
                <a:latin typeface="Calibri" panose="020F0502020204030204" pitchFamily="34" charset="0"/>
                <a:ea typeface="Calibri" panose="020F0502020204030204" pitchFamily="34" charset="0"/>
                <a:cs typeface="Calibri" panose="020F0502020204030204" pitchFamily="34" charset="0"/>
              </a:rPr>
              <a:t>– mostly used to represent the same category of data. It helps users to understand the data quickly. </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93B25FD-9F0D-7860-D929-C041ED3F3A78}"/>
              </a:ext>
            </a:extLst>
          </p:cNvPr>
          <p:cNvSpPr txBox="1"/>
          <p:nvPr/>
        </p:nvSpPr>
        <p:spPr>
          <a:xfrm>
            <a:off x="8229600" y="4020458"/>
            <a:ext cx="3249083"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Funnel Chart</a:t>
            </a:r>
            <a:r>
              <a:rPr lang="en-US" sz="2000" dirty="0">
                <a:latin typeface="Calibri" panose="020F0502020204030204" pitchFamily="34" charset="0"/>
                <a:ea typeface="Calibri" panose="020F0502020204030204" pitchFamily="34" charset="0"/>
                <a:cs typeface="Calibri" panose="020F0502020204030204" pitchFamily="34" charset="0"/>
              </a:rPr>
              <a:t>– Visualize data meant to flow from one phase to another</a:t>
            </a:r>
          </a:p>
          <a:p>
            <a:endParaRPr lang="en-US" sz="2000" dirty="0">
              <a:latin typeface="Calibri" panose="020F0502020204030204" pitchFamily="34" charset="0"/>
              <a:ea typeface="Calibri" panose="020F0502020204030204" pitchFamily="34" charset="0"/>
              <a:cs typeface="Calibri" panose="020F0502020204030204" pitchFamily="34" charset="0"/>
            </a:endParaRP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6B2EBEA-D903-D1BC-3B3E-603E3C9AE0A7}"/>
              </a:ext>
            </a:extLst>
          </p:cNvPr>
          <p:cNvSpPr txBox="1"/>
          <p:nvPr/>
        </p:nvSpPr>
        <p:spPr>
          <a:xfrm>
            <a:off x="7845243" y="1067826"/>
            <a:ext cx="3458953"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Gauge Chart</a:t>
            </a:r>
            <a:r>
              <a:rPr lang="en-US" sz="2000" dirty="0">
                <a:latin typeface="Calibri" panose="020F0502020204030204" pitchFamily="34" charset="0"/>
                <a:ea typeface="Calibri" panose="020F0502020204030204" pitchFamily="34" charset="0"/>
                <a:cs typeface="Calibri" panose="020F0502020204030204" pitchFamily="34" charset="0"/>
              </a:rPr>
              <a:t>– It uses the needle to read the data, and it shows the information on a dial. In the gauge chart, it represents the value of each needle as it reads the data according to the axis or colored data</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pic>
        <p:nvPicPr>
          <p:cNvPr id="11" name="Picture 2" descr="Pie Chart">
            <a:extLst>
              <a:ext uri="{FF2B5EF4-FFF2-40B4-BE49-F238E27FC236}">
                <a16:creationId xmlns:a16="http://schemas.microsoft.com/office/drawing/2014/main" id="{E646A116-4521-43BC-9C64-F5BACD622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133" y="3239297"/>
            <a:ext cx="3594704" cy="2381600"/>
          </a:xfrm>
          <a:prstGeom prst="rect">
            <a:avLst/>
          </a:prstGeom>
          <a:noFill/>
        </p:spPr>
      </p:pic>
      <p:pic>
        <p:nvPicPr>
          <p:cNvPr id="15" name="Picture 14">
            <a:extLst>
              <a:ext uri="{FF2B5EF4-FFF2-40B4-BE49-F238E27FC236}">
                <a16:creationId xmlns:a16="http://schemas.microsoft.com/office/drawing/2014/main" id="{856259D6-1CCF-46E4-B0E9-37ECC9906703}"/>
              </a:ext>
            </a:extLst>
          </p:cNvPr>
          <p:cNvPicPr>
            <a:picLocks noChangeAspect="1"/>
          </p:cNvPicPr>
          <p:nvPr/>
        </p:nvPicPr>
        <p:blipFill rotWithShape="1">
          <a:blip r:embed="rId4"/>
          <a:srcRect l="30551" t="38597" r="43227" b="24312"/>
          <a:stretch/>
        </p:blipFill>
        <p:spPr>
          <a:xfrm>
            <a:off x="4511822" y="1220021"/>
            <a:ext cx="3009984" cy="2582722"/>
          </a:xfrm>
          <a:prstGeom prst="rect">
            <a:avLst/>
          </a:prstGeom>
        </p:spPr>
      </p:pic>
      <p:pic>
        <p:nvPicPr>
          <p:cNvPr id="16" name="Picture 2" descr="A Complete Guide to Funnel Charts | Tutorial by Chartio">
            <a:extLst>
              <a:ext uri="{FF2B5EF4-FFF2-40B4-BE49-F238E27FC236}">
                <a16:creationId xmlns:a16="http://schemas.microsoft.com/office/drawing/2014/main" id="{9E832603-7528-4501-A078-8FD208CB45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3270" y="3995997"/>
            <a:ext cx="3457897" cy="2300253"/>
          </a:xfrm>
          <a:prstGeom prst="rect">
            <a:avLst/>
          </a:prstGeom>
          <a:noFill/>
        </p:spPr>
      </p:pic>
    </p:spTree>
    <p:extLst>
      <p:ext uri="{BB962C8B-B14F-4D97-AF65-F5344CB8AC3E}">
        <p14:creationId xmlns:p14="http://schemas.microsoft.com/office/powerpoint/2010/main" val="1231418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9025B-F367-3599-6669-72EF3895CE89}"/>
            </a:ext>
          </a:extLst>
        </p:cNvPr>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0562DB57-F9F2-073B-39B1-EB7842DF8009}"/>
              </a:ext>
            </a:extLst>
          </p:cNvPr>
          <p:cNvSpPr>
            <a:spLocks noGrp="1"/>
          </p:cNvSpPr>
          <p:nvPr>
            <p:ph idx="1"/>
          </p:nvPr>
        </p:nvSpPr>
        <p:spPr>
          <a:xfrm>
            <a:off x="823570" y="1486664"/>
            <a:ext cx="10904604" cy="4638091"/>
          </a:xfrm>
        </p:spPr>
        <p:txBody>
          <a:bodyPr/>
          <a:lstStyle/>
          <a:p>
            <a:endParaRPr lang="en-GB" dirty="0"/>
          </a:p>
          <a:p>
            <a:endParaRPr lang="fr-FR" dirty="0"/>
          </a:p>
        </p:txBody>
      </p:sp>
      <p:sp>
        <p:nvSpPr>
          <p:cNvPr id="2" name="Titre 1">
            <a:extLst>
              <a:ext uri="{FF2B5EF4-FFF2-40B4-BE49-F238E27FC236}">
                <a16:creationId xmlns:a16="http://schemas.microsoft.com/office/drawing/2014/main" id="{07302B29-9575-5EA1-F354-276602D5F71B}"/>
              </a:ext>
            </a:extLst>
          </p:cNvPr>
          <p:cNvSpPr>
            <a:spLocks noGrp="1"/>
          </p:cNvSpPr>
          <p:nvPr>
            <p:ph type="title"/>
          </p:nvPr>
        </p:nvSpPr>
        <p:spPr/>
        <p:txBody>
          <a:bodyPr/>
          <a:lstStyle/>
          <a:p>
            <a:r>
              <a:rPr lang="fr-FR" sz="2800">
                <a:latin typeface="Verdana"/>
                <a:ea typeface="Verdana"/>
              </a:rPr>
              <a:t>Types of Visualisations</a:t>
            </a:r>
            <a:endParaRPr lang="en-US" err="1"/>
          </a:p>
        </p:txBody>
      </p:sp>
      <p:sp>
        <p:nvSpPr>
          <p:cNvPr id="4" name="TextBox 3">
            <a:extLst>
              <a:ext uri="{FF2B5EF4-FFF2-40B4-BE49-F238E27FC236}">
                <a16:creationId xmlns:a16="http://schemas.microsoft.com/office/drawing/2014/main" id="{A5CDC817-17BE-CC70-74D1-6A413644D5AC}"/>
              </a:ext>
            </a:extLst>
          </p:cNvPr>
          <p:cNvSpPr txBox="1"/>
          <p:nvPr/>
        </p:nvSpPr>
        <p:spPr>
          <a:xfrm>
            <a:off x="933270" y="1486664"/>
            <a:ext cx="349641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Bubble Chart</a:t>
            </a:r>
            <a:r>
              <a:rPr lang="en-US" sz="2000" dirty="0">
                <a:latin typeface="Calibri" panose="020F0502020204030204" pitchFamily="34" charset="0"/>
                <a:ea typeface="Calibri" panose="020F0502020204030204" pitchFamily="34" charset="0"/>
                <a:cs typeface="Calibri" panose="020F0502020204030204" pitchFamily="34" charset="0"/>
              </a:rPr>
              <a:t>– Similar to Scatter plots with an added dimension representing size</a:t>
            </a:r>
          </a:p>
          <a:p>
            <a:pPr marL="25400" indent="0">
              <a:buNone/>
            </a:pPr>
            <a:endParaRPr lang="en-US" sz="1800" dirty="0"/>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93B25FD-9F0D-7860-D929-C041ED3F3A78}"/>
              </a:ext>
            </a:extLst>
          </p:cNvPr>
          <p:cNvSpPr txBox="1"/>
          <p:nvPr/>
        </p:nvSpPr>
        <p:spPr>
          <a:xfrm>
            <a:off x="8229600" y="4020458"/>
            <a:ext cx="3249083"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latin typeface="Calibri" panose="020F0502020204030204" pitchFamily="34" charset="0"/>
              <a:ea typeface="Calibri" panose="020F0502020204030204" pitchFamily="34" charset="0"/>
              <a:cs typeface="Calibri" panose="020F0502020204030204" pitchFamily="34" charset="0"/>
            </a:endParaRP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C6B2EBEA-D903-D1BC-3B3E-603E3C9AE0A7}"/>
              </a:ext>
            </a:extLst>
          </p:cNvPr>
          <p:cNvSpPr txBox="1"/>
          <p:nvPr/>
        </p:nvSpPr>
        <p:spPr>
          <a:xfrm>
            <a:off x="5646057" y="1486664"/>
            <a:ext cx="4209143"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panose="020F0502020204030204" pitchFamily="34" charset="0"/>
                <a:ea typeface="Calibri" panose="020F0502020204030204" pitchFamily="34" charset="0"/>
                <a:cs typeface="Calibri" panose="020F0502020204030204" pitchFamily="34" charset="0"/>
              </a:rPr>
              <a:t>Maps</a:t>
            </a:r>
            <a:r>
              <a:rPr lang="en-US" sz="2000" dirty="0">
                <a:latin typeface="Calibri" panose="020F0502020204030204" pitchFamily="34" charset="0"/>
                <a:ea typeface="Calibri" panose="020F0502020204030204" pitchFamily="34" charset="0"/>
                <a:cs typeface="Calibri" panose="020F0502020204030204" pitchFamily="34" charset="0"/>
              </a:rPr>
              <a:t>– Used for spatial data</a:t>
            </a: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Picture 2" descr="Bubble Chart - Learn about this chart and tools to create it">
            <a:extLst>
              <a:ext uri="{FF2B5EF4-FFF2-40B4-BE49-F238E27FC236}">
                <a16:creationId xmlns:a16="http://schemas.microsoft.com/office/drawing/2014/main" id="{F40EFF93-85D8-4EFF-8E4D-AF9053BD96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514" y="2931885"/>
            <a:ext cx="4752610" cy="2937372"/>
          </a:xfrm>
          <a:prstGeom prst="rect">
            <a:avLst/>
          </a:prstGeom>
          <a:noFill/>
        </p:spPr>
      </p:pic>
      <p:pic>
        <p:nvPicPr>
          <p:cNvPr id="13" name="Picture 2" descr="ArcGIS Maps for Microsoft Power BI Reviewed - Spatiality">
            <a:extLst>
              <a:ext uri="{FF2B5EF4-FFF2-40B4-BE49-F238E27FC236}">
                <a16:creationId xmlns:a16="http://schemas.microsoft.com/office/drawing/2014/main" id="{09CE8ED6-8A80-4798-93B6-8E7045F617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9441" y="2010851"/>
            <a:ext cx="5586968" cy="4393244"/>
          </a:xfrm>
          <a:prstGeom prst="rect">
            <a:avLst/>
          </a:prstGeom>
          <a:noFill/>
        </p:spPr>
      </p:pic>
    </p:spTree>
    <p:extLst>
      <p:ext uri="{BB962C8B-B14F-4D97-AF65-F5344CB8AC3E}">
        <p14:creationId xmlns:p14="http://schemas.microsoft.com/office/powerpoint/2010/main" val="3317266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B2944-53BD-A710-FEEA-B64EC270F90A}"/>
              </a:ext>
            </a:extLst>
          </p:cNvPr>
          <p:cNvSpPr>
            <a:spLocks noGrp="1"/>
          </p:cNvSpPr>
          <p:nvPr>
            <p:ph type="title"/>
          </p:nvPr>
        </p:nvSpPr>
        <p:spPr/>
        <p:txBody>
          <a:bodyPr/>
          <a:lstStyle/>
          <a:p>
            <a:r>
              <a:rPr lang="en-US" dirty="0"/>
              <a:t>Emphasis Guidelines for </a:t>
            </a:r>
            <a:r>
              <a:rPr lang="en-US" dirty="0" err="1"/>
              <a:t>Visualisation</a:t>
            </a:r>
            <a:endParaRPr lang="en-GB" dirty="0"/>
          </a:p>
        </p:txBody>
      </p:sp>
      <p:sp>
        <p:nvSpPr>
          <p:cNvPr id="4" name="Rectangle 3">
            <a:extLst>
              <a:ext uri="{FF2B5EF4-FFF2-40B4-BE49-F238E27FC236}">
                <a16:creationId xmlns:a16="http://schemas.microsoft.com/office/drawing/2014/main" id="{51C285DB-1FE7-DE5F-4C26-9344622974DF}"/>
              </a:ext>
            </a:extLst>
          </p:cNvPr>
          <p:cNvSpPr/>
          <p:nvPr/>
        </p:nvSpPr>
        <p:spPr>
          <a:xfrm>
            <a:off x="612825" y="1463075"/>
            <a:ext cx="3505200" cy="2514600"/>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Most emphasis</a:t>
            </a:r>
          </a:p>
        </p:txBody>
      </p:sp>
      <p:sp>
        <p:nvSpPr>
          <p:cNvPr id="5" name="Rectangle 4">
            <a:extLst>
              <a:ext uri="{FF2B5EF4-FFF2-40B4-BE49-F238E27FC236}">
                <a16:creationId xmlns:a16="http://schemas.microsoft.com/office/drawing/2014/main" id="{0C9DAA65-EA39-DDE2-5B43-6CD00D5704E4}"/>
              </a:ext>
            </a:extLst>
          </p:cNvPr>
          <p:cNvSpPr/>
          <p:nvPr/>
        </p:nvSpPr>
        <p:spPr>
          <a:xfrm>
            <a:off x="4118025" y="1463075"/>
            <a:ext cx="3505200" cy="2514600"/>
          </a:xfrm>
          <a:prstGeom prst="rect">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Neutral</a:t>
            </a:r>
          </a:p>
        </p:txBody>
      </p:sp>
      <p:sp>
        <p:nvSpPr>
          <p:cNvPr id="6" name="Rectangle 5">
            <a:extLst>
              <a:ext uri="{FF2B5EF4-FFF2-40B4-BE49-F238E27FC236}">
                <a16:creationId xmlns:a16="http://schemas.microsoft.com/office/drawing/2014/main" id="{65C806E2-09E6-38A6-27C4-5BC62E4CA3BF}"/>
              </a:ext>
            </a:extLst>
          </p:cNvPr>
          <p:cNvSpPr/>
          <p:nvPr/>
        </p:nvSpPr>
        <p:spPr>
          <a:xfrm>
            <a:off x="612825" y="3977675"/>
            <a:ext cx="3505200" cy="2514600"/>
          </a:xfrm>
          <a:prstGeom prst="rect">
            <a:avLst/>
          </a:prstGeom>
          <a:solidFill>
            <a:schemeClr val="bg1">
              <a:lumMod val="8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Neutral</a:t>
            </a:r>
          </a:p>
        </p:txBody>
      </p:sp>
      <p:sp>
        <p:nvSpPr>
          <p:cNvPr id="7" name="Rectangle 6">
            <a:extLst>
              <a:ext uri="{FF2B5EF4-FFF2-40B4-BE49-F238E27FC236}">
                <a16:creationId xmlns:a16="http://schemas.microsoft.com/office/drawing/2014/main" id="{66F23698-BEFB-1695-ABBD-48EA949D627A}"/>
              </a:ext>
            </a:extLst>
          </p:cNvPr>
          <p:cNvSpPr/>
          <p:nvPr/>
        </p:nvSpPr>
        <p:spPr>
          <a:xfrm>
            <a:off x="4118025" y="3977675"/>
            <a:ext cx="3505200" cy="2514600"/>
          </a:xfrm>
          <a:prstGeom prst="rect">
            <a:avLst/>
          </a:prstGeom>
          <a:solidFill>
            <a:schemeClr val="bg1">
              <a:lumMod val="6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Least emphasis</a:t>
            </a:r>
          </a:p>
        </p:txBody>
      </p:sp>
      <p:sp>
        <p:nvSpPr>
          <p:cNvPr id="8" name="Rectangle 7">
            <a:extLst>
              <a:ext uri="{FF2B5EF4-FFF2-40B4-BE49-F238E27FC236}">
                <a16:creationId xmlns:a16="http://schemas.microsoft.com/office/drawing/2014/main" id="{17EEC2EE-B614-CF7A-16C6-C34E9D437C5C}"/>
              </a:ext>
            </a:extLst>
          </p:cNvPr>
          <p:cNvSpPr/>
          <p:nvPr/>
        </p:nvSpPr>
        <p:spPr>
          <a:xfrm>
            <a:off x="7518401" y="2249714"/>
            <a:ext cx="3875313" cy="1015663"/>
          </a:xfrm>
          <a:prstGeom prst="rect">
            <a:avLst/>
          </a:prstGeom>
        </p:spPr>
        <p:txBody>
          <a:bodyPr wrap="square">
            <a:spAutoFit/>
          </a:bodyPr>
          <a:lstStyle/>
          <a:p>
            <a:pPr algn="ctr">
              <a:defRPr/>
            </a:pPr>
            <a:r>
              <a:rPr lang="en-US" sz="2000" i="1" dirty="0">
                <a:solidFill>
                  <a:schemeClr val="tx1"/>
                </a:solidFill>
                <a:latin typeface="Calibri" panose="020F0502020204030204" pitchFamily="34" charset="0"/>
                <a:ea typeface="Calibri" panose="020F0502020204030204" pitchFamily="34" charset="0"/>
                <a:cs typeface="Calibri" panose="020F0502020204030204" pitchFamily="34" charset="0"/>
              </a:rPr>
              <a:t>Dominance of the neutral quadrants may change based on content.</a:t>
            </a:r>
          </a:p>
        </p:txBody>
      </p:sp>
    </p:spTree>
    <p:extLst>
      <p:ext uri="{BB962C8B-B14F-4D97-AF65-F5344CB8AC3E}">
        <p14:creationId xmlns:p14="http://schemas.microsoft.com/office/powerpoint/2010/main" val="3438687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8DD23-CCC7-2F30-B846-5709311F2FDD}"/>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1B87F116-7C17-03AC-BF14-461E3C05E87A}"/>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96254" y="567053"/>
            <a:ext cx="8740682" cy="5776597"/>
          </a:xfrm>
          <a:prstGeom prst="rect">
            <a:avLst/>
          </a:prstGeom>
        </p:spPr>
      </p:pic>
      <p:grpSp>
        <p:nvGrpSpPr>
          <p:cNvPr id="14" name="Group 13">
            <a:extLst>
              <a:ext uri="{FF2B5EF4-FFF2-40B4-BE49-F238E27FC236}">
                <a16:creationId xmlns:a16="http://schemas.microsoft.com/office/drawing/2014/main" id="{99E92635-758F-B8EF-966B-D5C1F88F1E0B}"/>
              </a:ext>
            </a:extLst>
          </p:cNvPr>
          <p:cNvGrpSpPr/>
          <p:nvPr/>
        </p:nvGrpSpPr>
        <p:grpSpPr>
          <a:xfrm>
            <a:off x="798286" y="580032"/>
            <a:ext cx="9763994" cy="5763618"/>
            <a:chOff x="2488601" y="857741"/>
            <a:chExt cx="9653195" cy="6276076"/>
          </a:xfrm>
        </p:grpSpPr>
        <p:sp>
          <p:nvSpPr>
            <p:cNvPr id="15" name="Rectangle 14">
              <a:extLst>
                <a:ext uri="{FF2B5EF4-FFF2-40B4-BE49-F238E27FC236}">
                  <a16:creationId xmlns:a16="http://schemas.microsoft.com/office/drawing/2014/main" id="{5CD7808B-F33F-9FC0-6C2C-8B1062A8A730}"/>
                </a:ext>
              </a:extLst>
            </p:cNvPr>
            <p:cNvSpPr/>
            <p:nvPr/>
          </p:nvSpPr>
          <p:spPr>
            <a:xfrm>
              <a:off x="2488602" y="857741"/>
              <a:ext cx="4844524" cy="3566160"/>
            </a:xfrm>
            <a:prstGeom prst="rect">
              <a:avLst/>
            </a:prstGeom>
            <a:solidFill>
              <a:schemeClr val="bg1">
                <a:alpha val="18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Most emphasis</a:t>
              </a:r>
            </a:p>
          </p:txBody>
        </p:sp>
        <p:sp>
          <p:nvSpPr>
            <p:cNvPr id="16" name="Rectangle 15">
              <a:extLst>
                <a:ext uri="{FF2B5EF4-FFF2-40B4-BE49-F238E27FC236}">
                  <a16:creationId xmlns:a16="http://schemas.microsoft.com/office/drawing/2014/main" id="{64B777C2-EB4B-D57B-EAF1-6E8265D989A8}"/>
                </a:ext>
              </a:extLst>
            </p:cNvPr>
            <p:cNvSpPr/>
            <p:nvPr/>
          </p:nvSpPr>
          <p:spPr>
            <a:xfrm>
              <a:off x="7333128" y="857741"/>
              <a:ext cx="4808668" cy="3566160"/>
            </a:xfrm>
            <a:prstGeom prst="rect">
              <a:avLst/>
            </a:prstGeom>
            <a:solidFill>
              <a:schemeClr val="bg1">
                <a:alpha val="18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Neutral</a:t>
              </a:r>
            </a:p>
          </p:txBody>
        </p:sp>
        <p:sp>
          <p:nvSpPr>
            <p:cNvPr id="17" name="Rectangle 16">
              <a:extLst>
                <a:ext uri="{FF2B5EF4-FFF2-40B4-BE49-F238E27FC236}">
                  <a16:creationId xmlns:a16="http://schemas.microsoft.com/office/drawing/2014/main" id="{F979E71C-7328-C525-5CD7-171E97ECFE9F}"/>
                </a:ext>
              </a:extLst>
            </p:cNvPr>
            <p:cNvSpPr/>
            <p:nvPr/>
          </p:nvSpPr>
          <p:spPr>
            <a:xfrm>
              <a:off x="2488601" y="4423901"/>
              <a:ext cx="4844525" cy="2709916"/>
            </a:xfrm>
            <a:prstGeom prst="rect">
              <a:avLst/>
            </a:prstGeom>
            <a:solidFill>
              <a:schemeClr val="bg1">
                <a:alpha val="18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Neutral</a:t>
              </a:r>
            </a:p>
          </p:txBody>
        </p:sp>
        <p:sp>
          <p:nvSpPr>
            <p:cNvPr id="18" name="Rectangle 17">
              <a:extLst>
                <a:ext uri="{FF2B5EF4-FFF2-40B4-BE49-F238E27FC236}">
                  <a16:creationId xmlns:a16="http://schemas.microsoft.com/office/drawing/2014/main" id="{3A90137D-7C53-587B-BDFA-30324C5D7C5C}"/>
                </a:ext>
              </a:extLst>
            </p:cNvPr>
            <p:cNvSpPr/>
            <p:nvPr/>
          </p:nvSpPr>
          <p:spPr>
            <a:xfrm>
              <a:off x="7333128" y="4423901"/>
              <a:ext cx="4808667" cy="2709916"/>
            </a:xfrm>
            <a:prstGeom prst="rect">
              <a:avLst/>
            </a:prstGeom>
            <a:solidFill>
              <a:schemeClr val="bg1">
                <a:alpha val="18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600" dirty="0">
                  <a:solidFill>
                    <a:srgbClr val="000000"/>
                  </a:solidFill>
                </a:rPr>
                <a:t>Least emphasis</a:t>
              </a:r>
            </a:p>
          </p:txBody>
        </p:sp>
      </p:grpSp>
    </p:spTree>
    <p:extLst>
      <p:ext uri="{BB962C8B-B14F-4D97-AF65-F5344CB8AC3E}">
        <p14:creationId xmlns:p14="http://schemas.microsoft.com/office/powerpoint/2010/main" val="2988530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dirty="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Recommended readings: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dirty="0">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lnSpc>
                <a:spcPct val="150000"/>
              </a:lnSpc>
            </a:pPr>
            <a:endParaRPr lang="en-GB" sz="2000" b="1" dirty="0">
              <a:solidFill>
                <a:schemeClr val="bg1">
                  <a:lumMod val="65000"/>
                </a:schemeClr>
              </a:solidFill>
              <a:latin typeface="Trebuchet MS" panose="020B0603020202020204" pitchFamily="34" charset="0"/>
              <a:cs typeface="Assistant Light"/>
            </a:endParaRPr>
          </a:p>
          <a:p>
            <a:pPr algn="l"/>
            <a:endParaRPr lang="en-US" sz="1200" dirty="0">
              <a:solidFill>
                <a:schemeClr val="bg1">
                  <a:lumMod val="65000"/>
                </a:schemeClr>
              </a:solidFill>
              <a:latin typeface="Trebuchet MS" panose="020B0603020202020204" pitchFamily="34" charset="0"/>
              <a:cs typeface="Assistant Light"/>
            </a:endParaRPr>
          </a:p>
        </p:txBody>
      </p:sp>
      <p:sp>
        <p:nvSpPr>
          <p:cNvPr id="5" name="Rectangle 4"/>
          <p:cNvSpPr/>
          <p:nvPr/>
        </p:nvSpPr>
        <p:spPr>
          <a:xfrm>
            <a:off x="1298713" y="1762540"/>
            <a:ext cx="9212447" cy="4001095"/>
          </a:xfrm>
          <a:prstGeom prst="rect">
            <a:avLst/>
          </a:prstGeom>
        </p:spPr>
        <p:txBody>
          <a:bodyPr wrap="square">
            <a:spAutoFit/>
          </a:bodyPr>
          <a:lstStyle/>
          <a:p>
            <a:pPr algn="just"/>
            <a:r>
              <a:rPr lang="en-GB" sz="2000" dirty="0">
                <a:hlinkClick r:id="rId3"/>
              </a:rPr>
              <a:t>https://github.com/Financial-Times/chart-doctor/tree/main/visual-vocabulary</a:t>
            </a:r>
            <a:endParaRPr lang="en-GB" sz="2000" dirty="0"/>
          </a:p>
          <a:p>
            <a:pPr algn="just"/>
            <a:endParaRPr lang="en-GB" sz="2000" dirty="0"/>
          </a:p>
          <a:p>
            <a:pPr algn="just"/>
            <a:endParaRPr lang="en-GB" sz="2000" dirty="0"/>
          </a:p>
          <a:p>
            <a:pPr algn="just"/>
            <a:r>
              <a:rPr lang="en-GB" sz="2000" b="1" dirty="0"/>
              <a:t>Practice makes perfect: Practice by remaking previous visualisations</a:t>
            </a:r>
          </a:p>
          <a:p>
            <a:pPr lvl="1" algn="just"/>
            <a:r>
              <a:rPr lang="en-GB" sz="2000" dirty="0">
                <a:hlinkClick r:id="rId4"/>
              </a:rPr>
              <a:t>https://public.tableau.com/app/discover/viz-of-the-day</a:t>
            </a:r>
            <a:endParaRPr lang="en-GB" sz="2000" dirty="0"/>
          </a:p>
          <a:p>
            <a:pPr lvl="1" algn="just"/>
            <a:r>
              <a:rPr lang="en-GB" sz="2000" dirty="0">
                <a:hlinkClick r:id="rId5"/>
              </a:rPr>
              <a:t>https://public.tableau.com/app/discover</a:t>
            </a:r>
            <a:endParaRPr lang="en-GB" sz="2000" dirty="0"/>
          </a:p>
          <a:p>
            <a:pPr lvl="1" algn="just"/>
            <a:r>
              <a:rPr lang="en-GB" sz="2000" dirty="0">
                <a:hlinkClick r:id="rId6"/>
              </a:rPr>
              <a:t>https://community.powerbi.com/t5/Data-Stories-Gallery/bd-p/DataStoriesGallery</a:t>
            </a:r>
            <a:endParaRPr lang="en-GB" sz="2000" dirty="0"/>
          </a:p>
          <a:p>
            <a:pPr lvl="1" algn="just"/>
            <a:endParaRPr lang="en-GB" sz="2000" dirty="0"/>
          </a:p>
          <a:p>
            <a:pPr algn="just"/>
            <a:r>
              <a:rPr lang="en-GB" sz="2000" b="1" dirty="0"/>
              <a:t>Join a community/ participate in events/ competitions</a:t>
            </a:r>
          </a:p>
          <a:p>
            <a:pPr lvl="1" algn="just"/>
            <a:r>
              <a:rPr lang="en-GB" sz="2000" dirty="0">
                <a:hlinkClick r:id="rId7"/>
              </a:rPr>
              <a:t>https://www.tableau.com/blog/introducing-2021-tableau-zen-masters</a:t>
            </a:r>
            <a:endParaRPr lang="en-GB" sz="2000" dirty="0"/>
          </a:p>
          <a:p>
            <a:pPr lvl="1" algn="just"/>
            <a:r>
              <a:rPr lang="en-GB" sz="2000" dirty="0">
                <a:hlinkClick r:id="rId8"/>
              </a:rPr>
              <a:t>https://community.powerbi.com/t5/Events/ct-p/Events</a:t>
            </a:r>
            <a:endParaRPr lang="en-GB" sz="2000" dirty="0"/>
          </a:p>
          <a:p>
            <a:pPr lvl="1" algn="just"/>
            <a:r>
              <a:rPr lang="en-GB" sz="2000" dirty="0"/>
              <a:t>https://www.tableau.com/community/iron-viz</a:t>
            </a:r>
          </a:p>
          <a:p>
            <a:pPr algn="just"/>
            <a:endParaRPr lang="en-GB" dirty="0"/>
          </a:p>
        </p:txBody>
      </p:sp>
    </p:spTree>
    <p:extLst>
      <p:ext uri="{BB962C8B-B14F-4D97-AF65-F5344CB8AC3E}">
        <p14:creationId xmlns:p14="http://schemas.microsoft.com/office/powerpoint/2010/main" val="2733375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6677B28-94E7-CC5E-CEBF-F7330700870A}"/>
              </a:ext>
            </a:extLst>
          </p:cNvPr>
          <p:cNvSpPr>
            <a:spLocks noGrp="1"/>
          </p:cNvSpPr>
          <p:nvPr>
            <p:ph type="body" idx="1"/>
          </p:nvPr>
        </p:nvSpPr>
        <p:spPr/>
        <p:txBody>
          <a:bodyPr>
            <a:normAutofit lnSpcReduction="10000"/>
          </a:bodyPr>
          <a:lstStyle/>
          <a:p>
            <a:r>
              <a:rPr lang="en-US" dirty="0"/>
              <a:t>This lesson was developed by Strathmore University and is based on the following resources:</a:t>
            </a:r>
          </a:p>
          <a:p>
            <a:endParaRPr lang="en-US" dirty="0"/>
          </a:p>
          <a:p>
            <a:pPr marL="571500" indent="-342900">
              <a:buFont typeface="Arial" panose="020B0604020202020204" pitchFamily="34" charset="0"/>
              <a:buChar char="•"/>
            </a:pPr>
            <a:r>
              <a:rPr lang="en-US" sz="2000" dirty="0">
                <a:solidFill>
                  <a:schemeClr val="tx1"/>
                </a:solidFill>
                <a:latin typeface="Calibri"/>
              </a:rPr>
              <a:t>Source: </a:t>
            </a:r>
            <a:r>
              <a:rPr lang="en-US" sz="2000" err="1">
                <a:solidFill>
                  <a:schemeClr val="tx1"/>
                </a:solidFill>
                <a:latin typeface="Calibri"/>
              </a:rPr>
              <a:t>Targit</a:t>
            </a:r>
            <a:r>
              <a:rPr lang="en-US" sz="2000" dirty="0">
                <a:solidFill>
                  <a:schemeClr val="tx1"/>
                </a:solidFill>
                <a:latin typeface="Calibri"/>
              </a:rPr>
              <a:t> BI Balanced Scorecard from</a:t>
            </a:r>
            <a:r>
              <a:rPr lang="en-US" sz="2000" dirty="0">
                <a:solidFill>
                  <a:schemeClr val="bg1">
                    <a:lumMod val="50000"/>
                  </a:schemeClr>
                </a:solidFill>
                <a:latin typeface="Calibri"/>
              </a:rPr>
              <a:t> </a:t>
            </a:r>
            <a:r>
              <a:rPr lang="en-US" sz="2000" dirty="0">
                <a:solidFill>
                  <a:srgbClr val="0070C0"/>
                </a:solidFill>
                <a:latin typeface="Calibri"/>
                <a:hlinkClick r:id="rId2">
                  <a:extLst>
                    <a:ext uri="{A12FA001-AC4F-418D-AE19-62706E023703}">
                      <ahyp:hlinkClr xmlns:ahyp="http://schemas.microsoft.com/office/drawing/2018/hyperlinkcolor" val="tx"/>
                    </a:ext>
                  </a:extLst>
                </a:hlinkClick>
              </a:rPr>
              <a:t>https://www.youtube.com/watch?v=4vuoQgYPdAw</a:t>
            </a:r>
            <a:endParaRPr lang="en-US" sz="2000">
              <a:solidFill>
                <a:srgbClr val="0070C0"/>
              </a:solidFill>
              <a:latin typeface="Calibri"/>
            </a:endParaRPr>
          </a:p>
          <a:p>
            <a:pPr marL="571500" indent="-342900">
              <a:buFont typeface="Arial" panose="020B0604020202020204" pitchFamily="34" charset="0"/>
              <a:buChar char="•"/>
            </a:pPr>
            <a:endParaRPr lang="en-US" sz="2000" dirty="0">
              <a:solidFill>
                <a:schemeClr val="bg1">
                  <a:lumMod val="50000"/>
                </a:schemeClr>
              </a:solidFill>
              <a:latin typeface="Calibri"/>
            </a:endParaRPr>
          </a:p>
          <a:p>
            <a:pPr marL="571500" indent="-342900">
              <a:buFont typeface="Arial" panose="020B0604020202020204" pitchFamily="34" charset="0"/>
              <a:buChar char="•"/>
            </a:pPr>
            <a:r>
              <a:rPr lang="en-GB" sz="2000" dirty="0">
                <a:latin typeface="Calibri"/>
                <a:hlinkClick r:id="rId3"/>
              </a:rPr>
              <a:t>https://github.com/Financial-Times/chart-doctor/tree/main/visual-vocabulary</a:t>
            </a:r>
          </a:p>
          <a:p>
            <a:pPr marL="571500" indent="-342900">
              <a:buFont typeface="Arial" panose="020B0604020202020204" pitchFamily="34" charset="0"/>
              <a:buChar char="•"/>
            </a:pPr>
            <a:endParaRPr lang="en-GB" sz="2000" dirty="0">
              <a:latin typeface="Calibri"/>
            </a:endParaRPr>
          </a:p>
          <a:p>
            <a:endParaRPr lang="en-US" dirty="0"/>
          </a:p>
          <a:p>
            <a:r>
              <a:rPr lang="en-US"/>
              <a:t>The research and results presented in this lesson was supported within </a:t>
            </a:r>
            <a:r>
              <a:rPr lang="en-US" dirty="0"/>
              <a:t>the framework of the LEAP-RE programme.</a:t>
            </a:r>
          </a:p>
        </p:txBody>
      </p:sp>
      <p:sp>
        <p:nvSpPr>
          <p:cNvPr id="3" name="Title 2">
            <a:extLst>
              <a:ext uri="{FF2B5EF4-FFF2-40B4-BE49-F238E27FC236}">
                <a16:creationId xmlns:a16="http://schemas.microsoft.com/office/drawing/2014/main" id="{7B5D57C5-3E25-34B7-4E60-91E81267E5B6}"/>
              </a:ext>
            </a:extLst>
          </p:cNvPr>
          <p:cNvSpPr>
            <a:spLocks noGrp="1"/>
          </p:cNvSpPr>
          <p:nvPr>
            <p:ph type="title"/>
          </p:nvPr>
        </p:nvSpPr>
        <p:spPr/>
        <p:txBody>
          <a:bodyPr/>
          <a:lstStyle/>
          <a:p>
            <a:r>
              <a:rPr lang="en-US" dirty="0"/>
              <a:t>Credits and acknowledgment</a:t>
            </a:r>
          </a:p>
        </p:txBody>
      </p:sp>
    </p:spTree>
    <p:extLst>
      <p:ext uri="{BB962C8B-B14F-4D97-AF65-F5344CB8AC3E}">
        <p14:creationId xmlns:p14="http://schemas.microsoft.com/office/powerpoint/2010/main" val="321438887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63FA2F-4A7F-4F5B-AA0E-ACA4D25A9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57805F-2A6C-43CC-AEFA-746D1D5B4EDE}">
  <ds:schemaRefs>
    <ds:schemaRef ds:uri="http://purl.org/dc/terms/"/>
    <ds:schemaRef ds:uri="5d44ae6a-e145-4c9d-94e7-ddf9cc58067e"/>
    <ds:schemaRef ds:uri="http://purl.org/dc/elements/1.1/"/>
    <ds:schemaRef ds:uri="http://schemas.microsoft.com/office/infopath/2007/PartnerControls"/>
    <ds:schemaRef ds:uri="http://schemas.openxmlformats.org/package/2006/metadata/core-properties"/>
    <ds:schemaRef ds:uri="http://schemas.microsoft.com/office/2006/documentManagement/types"/>
    <ds:schemaRef ds:uri="http://purl.org/dc/dcmitype/"/>
    <ds:schemaRef ds:uri="e67e9a88-35e1-4b39-8da9-a609eb308282"/>
    <ds:schemaRef ds:uri="http://schemas.microsoft.com/office/2006/metadata/properties"/>
    <ds:schemaRef ds:uri="http://www.w3.org/XML/1998/namespace"/>
    <ds:schemaRef ds:uri="0a663368-1561-4a8b-bd80-4f655cceb5cd"/>
    <ds:schemaRef ds:uri="2a56bc72-e832-426a-b1e3-32c4417a925f"/>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7940</TotalTime>
  <Words>1658</Words>
  <Application>Microsoft Macintosh PowerPoint</Application>
  <PresentationFormat>Widescreen</PresentationFormat>
  <Paragraphs>191</Paragraphs>
  <Slides>27</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Trebuchet MS</vt:lpstr>
      <vt:lpstr>Merriweather Light</vt:lpstr>
      <vt:lpstr>Calibri</vt:lpstr>
      <vt:lpstr>Muli Bold Bold</vt:lpstr>
      <vt:lpstr>Wingdings</vt:lpstr>
      <vt:lpstr>Muli Regular</vt:lpstr>
      <vt:lpstr>Verdana</vt:lpstr>
      <vt:lpstr>Arial</vt:lpstr>
      <vt:lpstr>Rubik</vt:lpstr>
      <vt:lpstr>Thème Office</vt:lpstr>
      <vt:lpstr>PowerPoint Presentation</vt:lpstr>
      <vt:lpstr>Lesson 5 Learning Outcomes :</vt:lpstr>
      <vt:lpstr> Lesson 5 Outline: </vt:lpstr>
      <vt:lpstr>Storytelling through data</vt:lpstr>
      <vt:lpstr>Why Data Storytelling?</vt:lpstr>
      <vt:lpstr>How to build a Narrative</vt:lpstr>
      <vt:lpstr>Creating a  good data story</vt:lpstr>
      <vt:lpstr>Data Visualisation</vt:lpstr>
      <vt:lpstr>Why Data Visualization?</vt:lpstr>
      <vt:lpstr>Principles of Data Visualization </vt:lpstr>
      <vt:lpstr>Principles of Data Visualization </vt:lpstr>
      <vt:lpstr>Principles of Data Visualization </vt:lpstr>
      <vt:lpstr>Principles of Data Visualisation </vt:lpstr>
      <vt:lpstr>Colors </vt:lpstr>
      <vt:lpstr>Principles of Data Visualisation  </vt:lpstr>
      <vt:lpstr>Principles of Data Visualisation  </vt:lpstr>
      <vt:lpstr>Example of Chart Junk</vt:lpstr>
      <vt:lpstr>Principles of Data Visualisation  </vt:lpstr>
      <vt:lpstr>The 4 C’s of Data visualization (Shaffer )</vt:lpstr>
      <vt:lpstr>Types of Visualisations</vt:lpstr>
      <vt:lpstr>Types of Visualisations</vt:lpstr>
      <vt:lpstr>Types of Visualisations</vt:lpstr>
      <vt:lpstr>Types of Visualisations</vt:lpstr>
      <vt:lpstr>Emphasis Guidelines for Visualisation</vt:lpstr>
      <vt:lpstr>PowerPoint Presentation</vt:lpstr>
      <vt:lpstr>Recommended readings:</vt:lpstr>
      <vt:lpstr>Credits and acknowledgment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92</cp:revision>
  <dcterms:created xsi:type="dcterms:W3CDTF">2021-01-28T08:37:55Z</dcterms:created>
  <dcterms:modified xsi:type="dcterms:W3CDTF">2025-02-03T09:21:57Z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