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0"/>
  </p:notesMasterIdLst>
  <p:sldIdLst>
    <p:sldId id="256" r:id="rId5"/>
    <p:sldId id="265" r:id="rId6"/>
    <p:sldId id="284" r:id="rId7"/>
    <p:sldId id="260" r:id="rId8"/>
    <p:sldId id="266" r:id="rId9"/>
    <p:sldId id="267" r:id="rId10"/>
    <p:sldId id="268" r:id="rId11"/>
    <p:sldId id="270" r:id="rId12"/>
    <p:sldId id="269" r:id="rId13"/>
    <p:sldId id="271" r:id="rId14"/>
    <p:sldId id="272" r:id="rId15"/>
    <p:sldId id="280" r:id="rId16"/>
    <p:sldId id="281" r:id="rId17"/>
    <p:sldId id="282" r:id="rId18"/>
    <p:sldId id="283"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1D"/>
    <a:srgbClr val="40C3D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5B902E6-9E5A-67F9-4EEF-E167827D2868}" v="3" dt="2024-09-24T08:57:03.6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079" autoAdjust="0"/>
  </p:normalViewPr>
  <p:slideViewPr>
    <p:cSldViewPr snapToGrid="0">
      <p:cViewPr varScale="1">
        <p:scale>
          <a:sx n="65" d="100"/>
          <a:sy n="65" d="100"/>
        </p:scale>
        <p:origin x="1330" y="43"/>
      </p:cViewPr>
      <p:guideLst/>
    </p:cSldViewPr>
  </p:slideViewPr>
  <p:notesTextViewPr>
    <p:cViewPr>
      <p:scale>
        <a:sx n="1" d="1"/>
        <a:sy n="1" d="1"/>
      </p:scale>
      <p:origin x="0" y="-394"/>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slie Ashburner" userId="S::t0047643_wf.uct.ac.za#ext#@lgi-consulting.com::8fa168fa-bb7a-460e-95bd-faa1475d6c09" providerId="AD" clId="Web-{358B471B-F0B7-1516-AC27-C9FB230CFCDC}"/>
    <pc:docChg chg="modSld">
      <pc:chgData name="Leslie Ashburner" userId="S::t0047643_wf.uct.ac.za#ext#@lgi-consulting.com::8fa168fa-bb7a-460e-95bd-faa1475d6c09" providerId="AD" clId="Web-{358B471B-F0B7-1516-AC27-C9FB230CFCDC}" dt="2024-07-26T17:10:03.712" v="6" actId="1076"/>
      <pc:docMkLst>
        <pc:docMk/>
      </pc:docMkLst>
      <pc:sldChg chg="addSp delSp modSp">
        <pc:chgData name="Leslie Ashburner" userId="S::t0047643_wf.uct.ac.za#ext#@lgi-consulting.com::8fa168fa-bb7a-460e-95bd-faa1475d6c09" providerId="AD" clId="Web-{358B471B-F0B7-1516-AC27-C9FB230CFCDC}" dt="2024-07-26T17:10:03.712" v="6" actId="1076"/>
        <pc:sldMkLst>
          <pc:docMk/>
          <pc:sldMk cId="454072129" sldId="256"/>
        </pc:sldMkLst>
        <pc:picChg chg="del">
          <ac:chgData name="Leslie Ashburner" userId="S::t0047643_wf.uct.ac.za#ext#@lgi-consulting.com::8fa168fa-bb7a-460e-95bd-faa1475d6c09" providerId="AD" clId="Web-{358B471B-F0B7-1516-AC27-C9FB230CFCDC}" dt="2024-07-26T17:09:31.430" v="0"/>
          <ac:picMkLst>
            <pc:docMk/>
            <pc:sldMk cId="454072129" sldId="256"/>
            <ac:picMk id="4" creationId="{B5ACCBD3-E3B3-1970-C712-CB45DF88ADD8}"/>
          </ac:picMkLst>
        </pc:picChg>
        <pc:picChg chg="add mod">
          <ac:chgData name="Leslie Ashburner" userId="S::t0047643_wf.uct.ac.za#ext#@lgi-consulting.com::8fa168fa-bb7a-460e-95bd-faa1475d6c09" providerId="AD" clId="Web-{358B471B-F0B7-1516-AC27-C9FB230CFCDC}" dt="2024-07-26T17:10:03.712" v="6" actId="1076"/>
          <ac:picMkLst>
            <pc:docMk/>
            <pc:sldMk cId="454072129" sldId="256"/>
            <ac:picMk id="5" creationId="{2FEDE469-AB7A-EE0F-5625-1569A913A5B2}"/>
          </ac:picMkLst>
        </pc:picChg>
      </pc:sldChg>
    </pc:docChg>
  </pc:docChgLst>
  <pc:docChgLst>
    <pc:chgData name="Leslie Ashburner" userId="S::t0047643_wf.uct.ac.za#ext#@lgi-consulting.com::8fa168fa-bb7a-460e-95bd-faa1475d6c09" providerId="AD" clId="Web-{F5B902E6-9E5A-67F9-4EEF-E167827D2868}"/>
    <pc:docChg chg="modSld">
      <pc:chgData name="Leslie Ashburner" userId="S::t0047643_wf.uct.ac.za#ext#@lgi-consulting.com::8fa168fa-bb7a-460e-95bd-faa1475d6c09" providerId="AD" clId="Web-{F5B902E6-9E5A-67F9-4EEF-E167827D2868}" dt="2024-09-24T08:57:03.614" v="2" actId="1076"/>
      <pc:docMkLst>
        <pc:docMk/>
      </pc:docMkLst>
      <pc:sldChg chg="addSp delSp modSp">
        <pc:chgData name="Leslie Ashburner" userId="S::t0047643_wf.uct.ac.za#ext#@lgi-consulting.com::8fa168fa-bb7a-460e-95bd-faa1475d6c09" providerId="AD" clId="Web-{F5B902E6-9E5A-67F9-4EEF-E167827D2868}" dt="2024-09-24T08:57:03.614" v="2" actId="1076"/>
        <pc:sldMkLst>
          <pc:docMk/>
          <pc:sldMk cId="454072129" sldId="256"/>
        </pc:sldMkLst>
        <pc:picChg chg="add mod">
          <ac:chgData name="Leslie Ashburner" userId="S::t0047643_wf.uct.ac.za#ext#@lgi-consulting.com::8fa168fa-bb7a-460e-95bd-faa1475d6c09" providerId="AD" clId="Web-{F5B902E6-9E5A-67F9-4EEF-E167827D2868}" dt="2024-09-24T08:57:03.614" v="2" actId="1076"/>
          <ac:picMkLst>
            <pc:docMk/>
            <pc:sldMk cId="454072129" sldId="256"/>
            <ac:picMk id="4" creationId="{19CBFCE4-EF82-4F30-B679-8C3E0470508E}"/>
          </ac:picMkLst>
        </pc:picChg>
        <pc:picChg chg="del">
          <ac:chgData name="Leslie Ashburner" userId="S::t0047643_wf.uct.ac.za#ext#@lgi-consulting.com::8fa168fa-bb7a-460e-95bd-faa1475d6c09" providerId="AD" clId="Web-{F5B902E6-9E5A-67F9-4EEF-E167827D2868}" dt="2024-09-24T08:56:57.020" v="0"/>
          <ac:picMkLst>
            <pc:docMk/>
            <pc:sldMk cId="454072129" sldId="256"/>
            <ac:picMk id="5" creationId="{2FEDE469-AB7A-EE0F-5625-1569A913A5B2}"/>
          </ac:picMkLst>
        </pc:picChg>
      </pc:sldChg>
    </pc:docChg>
  </pc:docChgLst>
  <pc:docChgLst>
    <pc:chgData name="Leslie Ashburner" userId="S::t0047643_wf.uct.ac.za#ext#@lgi-consulting.com::8fa168fa-bb7a-460e-95bd-faa1475d6c09" providerId="AD" clId="Web-{3E9B24A8-1F46-7152-C5B0-120CAD2DA97F}"/>
    <pc:docChg chg="addSld delSld modSld">
      <pc:chgData name="Leslie Ashburner" userId="S::t0047643_wf.uct.ac.za#ext#@lgi-consulting.com::8fa168fa-bb7a-460e-95bd-faa1475d6c09" providerId="AD" clId="Web-{3E9B24A8-1F46-7152-C5B0-120CAD2DA97F}" dt="2024-07-26T12:12:50.953" v="82" actId="14100"/>
      <pc:docMkLst>
        <pc:docMk/>
      </pc:docMkLst>
      <pc:sldChg chg="addSp modSp">
        <pc:chgData name="Leslie Ashburner" userId="S::t0047643_wf.uct.ac.za#ext#@lgi-consulting.com::8fa168fa-bb7a-460e-95bd-faa1475d6c09" providerId="AD" clId="Web-{3E9B24A8-1F46-7152-C5B0-120CAD2DA97F}" dt="2024-07-26T12:12:50.953" v="82" actId="14100"/>
        <pc:sldMkLst>
          <pc:docMk/>
          <pc:sldMk cId="454072129" sldId="256"/>
        </pc:sldMkLst>
        <pc:spChg chg="mod">
          <ac:chgData name="Leslie Ashburner" userId="S::t0047643_wf.uct.ac.za#ext#@lgi-consulting.com::8fa168fa-bb7a-460e-95bd-faa1475d6c09" providerId="AD" clId="Web-{3E9B24A8-1F46-7152-C5B0-120CAD2DA97F}" dt="2024-07-26T12:12:50.953" v="82" actId="14100"/>
          <ac:spMkLst>
            <pc:docMk/>
            <pc:sldMk cId="454072129" sldId="256"/>
            <ac:spMk id="3" creationId="{FBE6075A-4F1E-412D-8530-A622D0799CD7}"/>
          </ac:spMkLst>
        </pc:spChg>
        <pc:picChg chg="add mod">
          <ac:chgData name="Leslie Ashburner" userId="S::t0047643_wf.uct.ac.za#ext#@lgi-consulting.com::8fa168fa-bb7a-460e-95bd-faa1475d6c09" providerId="AD" clId="Web-{3E9B24A8-1F46-7152-C5B0-120CAD2DA97F}" dt="2024-07-26T12:04:44.919" v="9" actId="1076"/>
          <ac:picMkLst>
            <pc:docMk/>
            <pc:sldMk cId="454072129" sldId="256"/>
            <ac:picMk id="4" creationId="{B5ACCBD3-E3B3-1970-C712-CB45DF88ADD8}"/>
          </ac:picMkLst>
        </pc:picChg>
      </pc:sldChg>
      <pc:sldChg chg="del">
        <pc:chgData name="Leslie Ashburner" userId="S::t0047643_wf.uct.ac.za#ext#@lgi-consulting.com::8fa168fa-bb7a-460e-95bd-faa1475d6c09" providerId="AD" clId="Web-{3E9B24A8-1F46-7152-C5B0-120CAD2DA97F}" dt="2024-07-26T12:04:16.901" v="5"/>
        <pc:sldMkLst>
          <pc:docMk/>
          <pc:sldMk cId="88915173" sldId="257"/>
        </pc:sldMkLst>
      </pc:sldChg>
      <pc:sldChg chg="modSp">
        <pc:chgData name="Leslie Ashburner" userId="S::t0047643_wf.uct.ac.za#ext#@lgi-consulting.com::8fa168fa-bb7a-460e-95bd-faa1475d6c09" providerId="AD" clId="Web-{3E9B24A8-1F46-7152-C5B0-120CAD2DA97F}" dt="2024-07-26T12:11:43.482" v="78" actId="20577"/>
        <pc:sldMkLst>
          <pc:docMk/>
          <pc:sldMk cId="4052823648" sldId="260"/>
        </pc:sldMkLst>
        <pc:spChg chg="mod">
          <ac:chgData name="Leslie Ashburner" userId="S::t0047643_wf.uct.ac.za#ext#@lgi-consulting.com::8fa168fa-bb7a-460e-95bd-faa1475d6c09" providerId="AD" clId="Web-{3E9B24A8-1F46-7152-C5B0-120CAD2DA97F}" dt="2024-07-26T12:11:43.482" v="78" actId="20577"/>
          <ac:spMkLst>
            <pc:docMk/>
            <pc:sldMk cId="4052823648" sldId="260"/>
            <ac:spMk id="6" creationId="{90470070-0627-963F-15B5-BF1E41C16111}"/>
          </ac:spMkLst>
        </pc:spChg>
      </pc:sldChg>
      <pc:sldChg chg="del">
        <pc:chgData name="Leslie Ashburner" userId="S::t0047643_wf.uct.ac.za#ext#@lgi-consulting.com::8fa168fa-bb7a-460e-95bd-faa1475d6c09" providerId="AD" clId="Web-{3E9B24A8-1F46-7152-C5B0-120CAD2DA97F}" dt="2024-07-26T12:06:02.812" v="10"/>
        <pc:sldMkLst>
          <pc:docMk/>
          <pc:sldMk cId="3862592627" sldId="263"/>
        </pc:sldMkLst>
      </pc:sldChg>
      <pc:sldChg chg="modSp">
        <pc:chgData name="Leslie Ashburner" userId="S::t0047643_wf.uct.ac.za#ext#@lgi-consulting.com::8fa168fa-bb7a-460e-95bd-faa1475d6c09" providerId="AD" clId="Web-{3E9B24A8-1F46-7152-C5B0-120CAD2DA97F}" dt="2024-07-26T12:07:49.300" v="32" actId="20577"/>
        <pc:sldMkLst>
          <pc:docMk/>
          <pc:sldMk cId="2787752391" sldId="265"/>
        </pc:sldMkLst>
        <pc:spChg chg="mod">
          <ac:chgData name="Leslie Ashburner" userId="S::t0047643_wf.uct.ac.za#ext#@lgi-consulting.com::8fa168fa-bb7a-460e-95bd-faa1475d6c09" providerId="AD" clId="Web-{3E9B24A8-1F46-7152-C5B0-120CAD2DA97F}" dt="2024-07-26T12:07:49.300" v="32" actId="20577"/>
          <ac:spMkLst>
            <pc:docMk/>
            <pc:sldMk cId="2787752391" sldId="265"/>
            <ac:spMk id="3" creationId="{72D73030-159C-48B1-94A9-A7A68895D5FF}"/>
          </ac:spMkLst>
        </pc:spChg>
      </pc:sldChg>
      <pc:sldChg chg="modSp add replId">
        <pc:chgData name="Leslie Ashburner" userId="S::t0047643_wf.uct.ac.za#ext#@lgi-consulting.com::8fa168fa-bb7a-460e-95bd-faa1475d6c09" providerId="AD" clId="Web-{3E9B24A8-1F46-7152-C5B0-120CAD2DA97F}" dt="2024-07-26T12:10:26.713" v="68" actId="20577"/>
        <pc:sldMkLst>
          <pc:docMk/>
          <pc:sldMk cId="1666692321" sldId="284"/>
        </pc:sldMkLst>
        <pc:spChg chg="mod">
          <ac:chgData name="Leslie Ashburner" userId="S::t0047643_wf.uct.ac.za#ext#@lgi-consulting.com::8fa168fa-bb7a-460e-95bd-faa1475d6c09" providerId="AD" clId="Web-{3E9B24A8-1F46-7152-C5B0-120CAD2DA97F}" dt="2024-07-26T12:10:26.713" v="68" actId="20577"/>
          <ac:spMkLst>
            <pc:docMk/>
            <pc:sldMk cId="1666692321" sldId="284"/>
            <ac:spMk id="2" creationId="{AAAC0BBF-DA26-03BC-F526-B027FE2A65BE}"/>
          </ac:spMkLst>
        </pc:spChg>
        <pc:spChg chg="mod">
          <ac:chgData name="Leslie Ashburner" userId="S::t0047643_wf.uct.ac.za#ext#@lgi-consulting.com::8fa168fa-bb7a-460e-95bd-faa1475d6c09" providerId="AD" clId="Web-{3E9B24A8-1F46-7152-C5B0-120CAD2DA97F}" dt="2024-07-26T12:08:11.848" v="38" actId="20577"/>
          <ac:spMkLst>
            <pc:docMk/>
            <pc:sldMk cId="1666692321" sldId="284"/>
            <ac:spMk id="3" creationId="{72D73030-159C-48B1-94A9-A7A68895D5FF}"/>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file:///C:\Users\onori\Documents\GitHub\MicroGridsPy-SESAM\MicroGridsPy-SESAM\Code\Inputs\Demand_Kalobeyei.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a:t>Estimated Load Demand - Kalobeyei</a:t>
            </a:r>
            <a:r>
              <a:rPr lang="en-GB" baseline="0"/>
              <a:t> village</a:t>
            </a:r>
            <a:endParaRPr lang="en-GB"/>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scatterChart>
        <c:scatterStyle val="smoothMarker"/>
        <c:varyColors val="0"/>
        <c:ser>
          <c:idx val="0"/>
          <c:order val="0"/>
          <c:spPr>
            <a:ln w="19050" cap="rnd">
              <a:solidFill>
                <a:schemeClr val="accent1"/>
              </a:solidFill>
              <a:round/>
            </a:ln>
            <a:effectLst/>
          </c:spPr>
          <c:marker>
            <c:symbol val="none"/>
          </c:marker>
          <c:yVal>
            <c:numRef>
              <c:f>Demand_Kalobeyei!$B$2:$B$26</c:f>
              <c:numCache>
                <c:formatCode>General</c:formatCode>
                <c:ptCount val="25"/>
                <c:pt idx="0">
                  <c:v>18941</c:v>
                </c:pt>
                <c:pt idx="1">
                  <c:v>18941</c:v>
                </c:pt>
                <c:pt idx="2">
                  <c:v>17101</c:v>
                </c:pt>
                <c:pt idx="3">
                  <c:v>17101</c:v>
                </c:pt>
                <c:pt idx="4">
                  <c:v>41381</c:v>
                </c:pt>
                <c:pt idx="5">
                  <c:v>34165</c:v>
                </c:pt>
                <c:pt idx="6">
                  <c:v>51465</c:v>
                </c:pt>
                <c:pt idx="7">
                  <c:v>63629</c:v>
                </c:pt>
                <c:pt idx="8">
                  <c:v>52661</c:v>
                </c:pt>
                <c:pt idx="9">
                  <c:v>56951</c:v>
                </c:pt>
                <c:pt idx="10">
                  <c:v>57119</c:v>
                </c:pt>
                <c:pt idx="11">
                  <c:v>52259</c:v>
                </c:pt>
                <c:pt idx="12">
                  <c:v>42623</c:v>
                </c:pt>
                <c:pt idx="13">
                  <c:v>43487</c:v>
                </c:pt>
                <c:pt idx="14">
                  <c:v>41327</c:v>
                </c:pt>
                <c:pt idx="15">
                  <c:v>48127</c:v>
                </c:pt>
                <c:pt idx="16">
                  <c:v>55167</c:v>
                </c:pt>
                <c:pt idx="17">
                  <c:v>72387</c:v>
                </c:pt>
                <c:pt idx="18">
                  <c:v>80067</c:v>
                </c:pt>
                <c:pt idx="19">
                  <c:v>69965</c:v>
                </c:pt>
                <c:pt idx="20">
                  <c:v>51829</c:v>
                </c:pt>
                <c:pt idx="21">
                  <c:v>51709</c:v>
                </c:pt>
                <c:pt idx="22">
                  <c:v>41381</c:v>
                </c:pt>
                <c:pt idx="23">
                  <c:v>18941</c:v>
                </c:pt>
                <c:pt idx="24">
                  <c:v>18941</c:v>
                </c:pt>
              </c:numCache>
            </c:numRef>
          </c:yVal>
          <c:smooth val="1"/>
          <c:extLst>
            <c:ext xmlns:c16="http://schemas.microsoft.com/office/drawing/2014/chart" uri="{C3380CC4-5D6E-409C-BE32-E72D297353CC}">
              <c16:uniqueId val="{00000000-333B-4444-BA40-72EDF6CD786D}"/>
            </c:ext>
          </c:extLst>
        </c:ser>
        <c:dLbls>
          <c:showLegendKey val="0"/>
          <c:showVal val="0"/>
          <c:showCatName val="0"/>
          <c:showSerName val="0"/>
          <c:showPercent val="0"/>
          <c:showBubbleSize val="0"/>
        </c:dLbls>
        <c:axId val="1978971455"/>
        <c:axId val="20622031"/>
      </c:scatterChart>
      <c:valAx>
        <c:axId val="1978971455"/>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a:t>Hours</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0622031"/>
        <c:crosses val="autoZero"/>
        <c:crossBetween val="midCat"/>
      </c:valAx>
      <c:valAx>
        <c:axId val="20622031"/>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a:t>Power [kW]</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78971455"/>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A68596-CC22-46C1-A98F-A6DA65AFA29D}" type="datetimeFigureOut">
              <a:rPr lang="en-GB" smtClean="0"/>
              <a:t>24/09/2024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F7090A-4F08-47C0-B5ED-8C64A6D6E503}" type="slidenum">
              <a:rPr lang="en-GB" smtClean="0"/>
              <a:t>‹#›</a:t>
            </a:fld>
            <a:endParaRPr lang="en-GB"/>
          </a:p>
        </p:txBody>
      </p:sp>
    </p:spTree>
    <p:extLst>
      <p:ext uri="{BB962C8B-B14F-4D97-AF65-F5344CB8AC3E}">
        <p14:creationId xmlns:p14="http://schemas.microsoft.com/office/powerpoint/2010/main" val="3696802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this concluding session, we will be applying all the concepts and techniques we've discussed throughout the course to a comprehensive case study. This hands-on project will illustrate the practical application of MicroGridsPy, showcasing its utility and potential in real-world scenarios. By the end of this lecture, you will have a detailed understanding of how to utilize MicroGridsPy from start to finish within a sample project, learning how various inputs can significantly affect the results and discussing the strengths and limitations of MicroGridsPy in </a:t>
            </a:r>
            <a:r>
              <a:rPr lang="en-GB" dirty="0" err="1"/>
              <a:t>modeling</a:t>
            </a:r>
            <a:r>
              <a:rPr lang="en-GB" dirty="0"/>
              <a:t> off-grid energy systems. </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2</a:t>
            </a:fld>
            <a:endParaRPr lang="en-GB"/>
          </a:p>
        </p:txBody>
      </p:sp>
    </p:spTree>
    <p:extLst>
      <p:ext uri="{BB962C8B-B14F-4D97-AF65-F5344CB8AC3E}">
        <p14:creationId xmlns:p14="http://schemas.microsoft.com/office/powerpoint/2010/main" val="23747219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this concluding session, we will be applying all the concepts and techniques we've discussed throughout the course to a comprehensive case study. This hands-on project will illustrate the practical application of MicroGridsPy, showcasing its utility and potential in real-world scenarios. By the end of this lecture, you will have a detailed understanding of how to utilize MicroGridsPy from start to finish within a sample project, learning how various inputs can significantly affect the results and discussing the strengths and limitations of MicroGridsPy in </a:t>
            </a:r>
            <a:r>
              <a:rPr lang="en-GB" dirty="0" err="1"/>
              <a:t>modeling</a:t>
            </a:r>
            <a:r>
              <a:rPr lang="en-GB" dirty="0"/>
              <a:t> off-grid energy systems. </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3</a:t>
            </a:fld>
            <a:endParaRPr lang="en-GB"/>
          </a:p>
        </p:txBody>
      </p:sp>
    </p:spTree>
    <p:extLst>
      <p:ext uri="{BB962C8B-B14F-4D97-AF65-F5344CB8AC3E}">
        <p14:creationId xmlns:p14="http://schemas.microsoft.com/office/powerpoint/2010/main" val="40082091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selected case study is Kalobeyei, an off-grid and remote village located in Kenya. The goal of this project is to design and implement a hybrid energy system that combines renewable and non-renewable technologies. This approach will ensure a stable and sustainable power supply, fostering local development and environmental preservation.</a:t>
            </a:r>
          </a:p>
          <a:p>
            <a:r>
              <a:rPr lang="en-GB" dirty="0"/>
              <a:t>By addressing the energy needs of Kalobeyei, we aim to contribute to the global sustainable development goals, particularly SDG7, which seeks to provide affordable, reliable, and modern energy for all. This case study will illustrate the practical application of MicroGridsPy, demonstrating how it can be used to develop tailored solutions that meet the specific needs of rural communities. </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4</a:t>
            </a:fld>
            <a:endParaRPr lang="en-GB"/>
          </a:p>
        </p:txBody>
      </p:sp>
    </p:spTree>
    <p:extLst>
      <p:ext uri="{BB962C8B-B14F-4D97-AF65-F5344CB8AC3E}">
        <p14:creationId xmlns:p14="http://schemas.microsoft.com/office/powerpoint/2010/main" val="5103118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Inhabited by around 700 families, the residents primarily rely on traditional energy sources such as kerosene, diesel, and biomass for their daily needs. This village represents a unique case for developing a sustainable, off-grid, hybrid energy solution to meet its residential and communal energy requirements.</a:t>
            </a:r>
          </a:p>
          <a:p>
            <a:r>
              <a:rPr lang="en-GB" dirty="0"/>
              <a:t>The socio-economic composition of Kalobeyei is characterized by several key elements:</a:t>
            </a:r>
          </a:p>
          <a:p>
            <a:pPr>
              <a:buFont typeface="Arial" panose="020B0604020202020204" pitchFamily="34" charset="0"/>
              <a:buChar char="•"/>
            </a:pPr>
            <a:r>
              <a:rPr lang="en-GB" b="1" dirty="0"/>
              <a:t>Households:</a:t>
            </a:r>
            <a:r>
              <a:rPr lang="en-GB" dirty="0"/>
              <a:t> There are approximately 700 households in Kalobeyei, divided into three groups based on their existing appliances and those expected to be installed in the near future.</a:t>
            </a:r>
          </a:p>
          <a:p>
            <a:pPr>
              <a:buFont typeface="Arial" panose="020B0604020202020204" pitchFamily="34" charset="0"/>
              <a:buChar char="•"/>
            </a:pPr>
            <a:r>
              <a:rPr lang="en-GB" b="1" dirty="0"/>
              <a:t>Education:</a:t>
            </a:r>
            <a:r>
              <a:rPr lang="en-GB" dirty="0"/>
              <a:t> The village has two primary schools equipped with around 30 lights each, and some external lighting is also considered for safety and security.</a:t>
            </a:r>
          </a:p>
          <a:p>
            <a:pPr>
              <a:buFont typeface="Arial" panose="020B0604020202020204" pitchFamily="34" charset="0"/>
              <a:buChar char="•"/>
            </a:pPr>
            <a:r>
              <a:rPr lang="en-GB" b="1" dirty="0"/>
              <a:t>Healthcare:</a:t>
            </a:r>
            <a:r>
              <a:rPr lang="en-GB" dirty="0"/>
              <a:t> There is one dispensary with three rooms and seven beds, providing essential medical services to the community.</a:t>
            </a:r>
          </a:p>
          <a:p>
            <a:pPr>
              <a:buFont typeface="Arial" panose="020B0604020202020204" pitchFamily="34" charset="0"/>
              <a:buChar char="•"/>
            </a:pPr>
            <a:r>
              <a:rPr lang="en-GB" b="1" dirty="0"/>
              <a:t>Productive Activities:</a:t>
            </a:r>
            <a:r>
              <a:rPr lang="en-GB" dirty="0"/>
              <a:t> The village engages in various productive activities, including a tailor workshop, bars, and garages, which contribute to the local economy and require reliable energy sources.</a:t>
            </a:r>
          </a:p>
          <a:p>
            <a:pPr>
              <a:buFont typeface="Arial" panose="020B0604020202020204" pitchFamily="34" charset="0"/>
              <a:buNone/>
            </a:pPr>
            <a:r>
              <a:rPr lang="en-GB" dirty="0"/>
              <a:t>Conducting a socio-economic analysis is crucial not only for estimating the load demand but also for strategizing the approach and identifying any potential opportunities or challenges in the implementation of the mini-grid and its management within the community.</a:t>
            </a:r>
          </a:p>
        </p:txBody>
      </p:sp>
      <p:sp>
        <p:nvSpPr>
          <p:cNvPr id="4" name="Slide Number Placeholder 3"/>
          <p:cNvSpPr>
            <a:spLocks noGrp="1"/>
          </p:cNvSpPr>
          <p:nvPr>
            <p:ph type="sldNum" sz="quarter" idx="5"/>
          </p:nvPr>
        </p:nvSpPr>
        <p:spPr/>
        <p:txBody>
          <a:bodyPr/>
          <a:lstStyle/>
          <a:p>
            <a:fld id="{0CF7090A-4F08-47C0-B5ED-8C64A6D6E503}" type="slidenum">
              <a:rPr lang="en-GB" smtClean="0"/>
              <a:t>5</a:t>
            </a:fld>
            <a:endParaRPr lang="en-GB"/>
          </a:p>
        </p:txBody>
      </p:sp>
    </p:spTree>
    <p:extLst>
      <p:ext uri="{BB962C8B-B14F-4D97-AF65-F5344CB8AC3E}">
        <p14:creationId xmlns:p14="http://schemas.microsoft.com/office/powerpoint/2010/main" val="24361626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Next, let's move on to the resource assessment for Kalobeyei Village, which is a critical step in designing our hybrid energy system.</a:t>
            </a:r>
          </a:p>
          <a:p>
            <a:r>
              <a:rPr lang="en-GB" dirty="0"/>
              <a:t>The most important resource available in the intervention area is certainly solar radiation. Kalobeyei, like much of Kenya, benefits from high levels of solar radiation throughout the year, making solar energy a highly viable option for electricity production. In contrast, while the region's proximity to the equator might suggest good wind availability, the specific morphology of the territory around Kalobeyei means it does not have large amounts of wind. Therefore, wind energy is less promising compared to solar energy in this context.</a:t>
            </a:r>
          </a:p>
          <a:p>
            <a:r>
              <a:rPr lang="en-GB" dirty="0"/>
              <a:t>To visualize this, we can refer to the Solar Atlas and Wind Atlas of the area. The Solar Atlas indicates strong and consistent solar radiation, while the Wind Atlas shows lower wind speeds and capacity. The graphs on the right further illustrate this point. The daily average PV capacity factor is relatively stable and high, indicating good potential for solar power generation. On the other hand, the daily average wind capacity factor is much lower and more variable, reinforcing the limited potential for wind energy in Kalobeyei.</a:t>
            </a:r>
          </a:p>
          <a:p>
            <a:endParaRPr lang="en-GB" b="0" dirty="0"/>
          </a:p>
        </p:txBody>
      </p:sp>
      <p:sp>
        <p:nvSpPr>
          <p:cNvPr id="4" name="Slide Number Placeholder 3"/>
          <p:cNvSpPr>
            <a:spLocks noGrp="1"/>
          </p:cNvSpPr>
          <p:nvPr>
            <p:ph type="sldNum" sz="quarter" idx="5"/>
          </p:nvPr>
        </p:nvSpPr>
        <p:spPr/>
        <p:txBody>
          <a:bodyPr/>
          <a:lstStyle/>
          <a:p>
            <a:fld id="{0CF7090A-4F08-47C0-B5ED-8C64A6D6E503}" type="slidenum">
              <a:rPr lang="en-GB" smtClean="0"/>
              <a:t>6</a:t>
            </a:fld>
            <a:endParaRPr lang="en-GB"/>
          </a:p>
        </p:txBody>
      </p:sp>
    </p:spTree>
    <p:extLst>
      <p:ext uri="{BB962C8B-B14F-4D97-AF65-F5344CB8AC3E}">
        <p14:creationId xmlns:p14="http://schemas.microsoft.com/office/powerpoint/2010/main" val="14017342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Before opening the MicroGridsPy interface and start configuring our optimization problem, let's examine the complete dataset of all available energy technologies for the Kalobeyei area. This dataset encompasses renewable sources like solar and wind, alongside non-renewable options such as diesel generators, as well as two different types of battery banks and a biogas generator option.</a:t>
            </a:r>
          </a:p>
          <a:p>
            <a:r>
              <a:rPr lang="en-GB" dirty="0"/>
              <a:t>We have PV systems with moderate capital and low operational costs, and wind generators with higher capital costs but a long lifespan. Diesel generators offer low capital costs but higher operational expenses and CO2 emissions, while biogas generators provide a renewable alternative with moderate costs. The two battery options include lead-acid, which is cheaper with fewer cycles, and lithium-ion, which is more expensive but offers greater efficiency and longevity. Electronics costs involve inverters and rectifiers essential for system integration.</a:t>
            </a:r>
          </a:p>
          <a:p>
            <a:r>
              <a:rPr lang="en-GB" dirty="0"/>
              <a:t>Key parameters include capital cost, operational costs, lifetime, efficiency, depth of discharge, and charge/discharge times for batteries. </a:t>
            </a:r>
            <a:r>
              <a:rPr lang="en-GB"/>
              <a:t>For generators, fuel costs and efficiency are the most relevant. </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7</a:t>
            </a:fld>
            <a:endParaRPr lang="en-GB"/>
          </a:p>
        </p:txBody>
      </p:sp>
    </p:spTree>
    <p:extLst>
      <p:ext uri="{BB962C8B-B14F-4D97-AF65-F5344CB8AC3E}">
        <p14:creationId xmlns:p14="http://schemas.microsoft.com/office/powerpoint/2010/main" val="37503353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start in MicroGridsPy, we initially set the basic project configuration, including a 20-year project duration with a discount rate of 7.4%. These parameters help plan the financial aspects and long-term sustainability of the mini-grid system. In the optimization setup, we configure the time resolution to 8760 periods per year, representing hourly intervals for detailed analysis. Our optimization goal is to minimize the Net Present Cost (NPC) to ensure economic viability. The backup systems include various options such as batteries and generators, providing flexibility for different scenarios. No additional constraints are implemented in this case for the sake of simplicity, but it is possible to set parameters like renewable penetration or battery independence for more advanced configurations, tailoring the system to specific needs and ensuring optimal performance under varying conditions.</a:t>
            </a:r>
            <a:endParaRPr lang="en-GB" b="0" dirty="0"/>
          </a:p>
        </p:txBody>
      </p:sp>
      <p:sp>
        <p:nvSpPr>
          <p:cNvPr id="4" name="Slide Number Placeholder 3"/>
          <p:cNvSpPr>
            <a:spLocks noGrp="1"/>
          </p:cNvSpPr>
          <p:nvPr>
            <p:ph type="sldNum" sz="quarter" idx="5"/>
          </p:nvPr>
        </p:nvSpPr>
        <p:spPr/>
        <p:txBody>
          <a:bodyPr/>
          <a:lstStyle/>
          <a:p>
            <a:fld id="{0CF7090A-4F08-47C0-B5ED-8C64A6D6E503}" type="slidenum">
              <a:rPr lang="en-GB" smtClean="0"/>
              <a:t>8</a:t>
            </a:fld>
            <a:endParaRPr lang="en-GB"/>
          </a:p>
        </p:txBody>
      </p:sp>
    </p:spTree>
    <p:extLst>
      <p:ext uri="{BB962C8B-B14F-4D97-AF65-F5344CB8AC3E}">
        <p14:creationId xmlns:p14="http://schemas.microsoft.com/office/powerpoint/2010/main" val="40240310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 accurately assess the renewable resources for the case study area, we will utilize NASA POWER project datasets within MicroGridsPy. On the RES Time Series Estimation page, we start by entering the location coordinates for Kalobeyei. For the solar PV panels, we configure general parameters such as power capacity, tilt and azimuth angles, and efficiency factors. Similarly, for the wind turbine, we select an appropriate turbine model and set key parameters like rated power and efficiency.</a:t>
            </a:r>
          </a:p>
          <a:p>
            <a:r>
              <a:rPr lang="en-GB" dirty="0"/>
              <a:t>Using these configurations, the NASA POWER project datasets provide us with accurate and reliable data on the availability of solar and wind energy. </a:t>
            </a:r>
          </a:p>
          <a:p>
            <a:endParaRPr lang="en-GB" b="0" i="0" dirty="0"/>
          </a:p>
        </p:txBody>
      </p:sp>
      <p:sp>
        <p:nvSpPr>
          <p:cNvPr id="4" name="Slide Number Placeholder 3"/>
          <p:cNvSpPr>
            <a:spLocks noGrp="1"/>
          </p:cNvSpPr>
          <p:nvPr>
            <p:ph type="sldNum" sz="quarter" idx="5"/>
          </p:nvPr>
        </p:nvSpPr>
        <p:spPr/>
        <p:txBody>
          <a:bodyPr/>
          <a:lstStyle/>
          <a:p>
            <a:fld id="{0CF7090A-4F08-47C0-B5ED-8C64A6D6E503}" type="slidenum">
              <a:rPr lang="en-GB" smtClean="0"/>
              <a:t>9</a:t>
            </a:fld>
            <a:endParaRPr lang="en-GB"/>
          </a:p>
        </p:txBody>
      </p:sp>
    </p:spTree>
    <p:extLst>
      <p:ext uri="{BB962C8B-B14F-4D97-AF65-F5344CB8AC3E}">
        <p14:creationId xmlns:p14="http://schemas.microsoft.com/office/powerpoint/2010/main" val="31238660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Load demand is estimated using RAMP, </a:t>
            </a:r>
            <a:r>
              <a:rPr lang="en-GB" sz="1200" dirty="0">
                <a:latin typeface="Open Sans" panose="020B0606030504020204" pitchFamily="34" charset="0"/>
                <a:ea typeface="Open Sans" panose="020B0606030504020204" pitchFamily="34" charset="0"/>
                <a:cs typeface="Open Sans" panose="020B0606030504020204" pitchFamily="34" charset="0"/>
              </a:rPr>
              <a:t>an open-source model for the generation of high-resolution multi-energy profiles based on basic parameters about users’ appliances and functioning windows. </a:t>
            </a:r>
            <a:r>
              <a:rPr lang="en-GB" dirty="0"/>
              <a:t>From the analysis, we observe that Kalobeyei has an evening peak power demand of 80 kW, a secondary morning peak of 65 kW, and a baseload of approximately 40 kW throughout the day. With this detailed demand profile, we can now move forward to optimize our system design, ensuring that it is both robust and cost-effective, tailored to the specific needs of the Kalobeyei community.</a:t>
            </a:r>
          </a:p>
        </p:txBody>
      </p:sp>
      <p:sp>
        <p:nvSpPr>
          <p:cNvPr id="4" name="Slide Number Placeholder 3"/>
          <p:cNvSpPr>
            <a:spLocks noGrp="1"/>
          </p:cNvSpPr>
          <p:nvPr>
            <p:ph type="sldNum" sz="quarter" idx="5"/>
          </p:nvPr>
        </p:nvSpPr>
        <p:spPr/>
        <p:txBody>
          <a:bodyPr/>
          <a:lstStyle/>
          <a:p>
            <a:fld id="{0CF7090A-4F08-47C0-B5ED-8C64A6D6E503}" type="slidenum">
              <a:rPr lang="en-GB" smtClean="0"/>
              <a:t>10</a:t>
            </a:fld>
            <a:endParaRPr lang="en-GB"/>
          </a:p>
        </p:txBody>
      </p:sp>
    </p:spTree>
    <p:extLst>
      <p:ext uri="{BB962C8B-B14F-4D97-AF65-F5344CB8AC3E}">
        <p14:creationId xmlns:p14="http://schemas.microsoft.com/office/powerpoint/2010/main" val="9138986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Next, let's discuss the configuration of renewable technologies in MicroGridsPy for our project in Kalobeyei.</a:t>
            </a:r>
          </a:p>
          <a:p>
            <a:r>
              <a:rPr lang="en-GB" dirty="0"/>
              <a:t>The available renewable generation technologies for the project include photovoltaic (PV) panels and wind turbines. Each technology has distinct characteristics and cost implications, which are crucial for optimizing our energy system.</a:t>
            </a:r>
          </a:p>
          <a:p>
            <a:r>
              <a:rPr lang="en-GB" dirty="0"/>
              <a:t>PV systems offer a reliable solution for consistent energy generation with lower specific investment costs. They are particularly well-suited for Kalobeyei, given the high solar radiation in the region. We configure the parameters for PV systems, including their nominal capacity, inverter efficiency, specific investment cost, and operational and maintenance costs.</a:t>
            </a:r>
          </a:p>
          <a:p>
            <a:r>
              <a:rPr lang="en-GB" dirty="0"/>
              <a:t>On the other hand, wind turbines, while having a higher upfront cost, can be more efficient in areas with strong, consistent wind conditions. However, given Kalobeyei's limited wind resources, as previously assessed, the use of wind turbines might be less </a:t>
            </a:r>
            <a:r>
              <a:rPr lang="en-GB" dirty="0" err="1"/>
              <a:t>favorable</a:t>
            </a:r>
            <a:r>
              <a:rPr lang="en-GB" dirty="0"/>
              <a:t>. Nonetheless, we still configure their parameters, including nominal capacity, efficiency, investment cost, and maintenance costs, to allow for a comprehensive comparison.</a:t>
            </a:r>
          </a:p>
          <a:p>
            <a:r>
              <a:rPr lang="en-GB" dirty="0"/>
              <a:t>The model will select between these technologies based on their relative costs, performance efficiencies, and local resource availability. This selection process ensures that the chosen solution provides the most cost-effective and reliable energy supply for Kalobeyei.</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11</a:t>
            </a:fld>
            <a:endParaRPr lang="en-GB"/>
          </a:p>
        </p:txBody>
      </p:sp>
    </p:spTree>
    <p:extLst>
      <p:ext uri="{BB962C8B-B14F-4D97-AF65-F5344CB8AC3E}">
        <p14:creationId xmlns:p14="http://schemas.microsoft.com/office/powerpoint/2010/main" val="33270233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Moving on to the battery configuration for our mini-grid project, we will compare two different scenarios using lead-acid and lithium-ion batteries to determine which is more cost-effective.</a:t>
            </a:r>
          </a:p>
          <a:p>
            <a:r>
              <a:rPr lang="en-GB" dirty="0"/>
              <a:t>Lead-acid batteries are known for their lower specific investment costs and robustness. However, they offer fewer cycles and lower efficiency compared to lithium-ion batteries. In our configuration, we set parameters such as specific investment cost, electronic investment cost, operational and maintenance costs, efficiency, depth of discharge, charge and discharge times, and the total number of cycles.</a:t>
            </a:r>
          </a:p>
          <a:p>
            <a:r>
              <a:rPr lang="en-GB" dirty="0"/>
              <a:t>On the other hand, lithium-ion batteries, although more expensive initially, provide higher efficiency and a greater number of cycles. Their configuration also includes parameters like specific investment cost, electronic investment cost, operational and maintenance costs, efficiency, depth of discharge, charge and discharge times, and the total number of cycles. By performing a sensitivity analysis on these two battery technologies, we can evaluate their performance under the same conditions and determine the most cost-effective solution for Kalobeyei. </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12</a:t>
            </a:fld>
            <a:endParaRPr lang="en-GB"/>
          </a:p>
        </p:txBody>
      </p:sp>
    </p:spTree>
    <p:extLst>
      <p:ext uri="{BB962C8B-B14F-4D97-AF65-F5344CB8AC3E}">
        <p14:creationId xmlns:p14="http://schemas.microsoft.com/office/powerpoint/2010/main" val="17357760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a backup system for the mini-grid project, a diesel generator will be considered. Diesel generators are chosen for their established reliability and well-known operational parameters. They are characterized by relatively low specific investment costs and offer a balance between efficiency and operational expenditure.</a:t>
            </a:r>
          </a:p>
          <a:p>
            <a:r>
              <a:rPr lang="en-GB" dirty="0"/>
              <a:t>In our configuration, we set parameters such as generator efficiency, specific investment cost, operational and maintenance costs, and generator lifetime. Additionally, we configure fuel parameters, including lower heating value (LHV), unit CO2 emissions, and specific fuel cost (constant). With all these configurations in place, we are now ready to run the optimization and finalize the design of the hybrid energy system for Kalobeyei. </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13</a:t>
            </a:fld>
            <a:endParaRPr lang="en-GB"/>
          </a:p>
        </p:txBody>
      </p:sp>
    </p:spTree>
    <p:extLst>
      <p:ext uri="{BB962C8B-B14F-4D97-AF65-F5344CB8AC3E}">
        <p14:creationId xmlns:p14="http://schemas.microsoft.com/office/powerpoint/2010/main" val="42291588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let's compare the results of the two scenarios using lead-acid and lithium-ion batteries, obtained from running the MicroGridsPy optimization. Both configurations are visually represented in the graphs, showing the power contributions from solar PV, the diesel generator, and the battery state of charge over time.</a:t>
            </a:r>
          </a:p>
          <a:p>
            <a:r>
              <a:rPr lang="en-GB" dirty="0"/>
              <a:t>Comparing these results, we see that while the lithium-ion setup has a higher initial investment, it offers a lower operation cost and a slightly lower LCOE, making it a more cost-effective solution in the long run. On the other hand, the lead-acid setup has a lower initial investment but higher operational costs and a higher LCOE.</a:t>
            </a:r>
          </a:p>
          <a:p>
            <a:r>
              <a:rPr lang="en-GB" dirty="0"/>
              <a:t>This comparison highlights the trade-offs between the two battery technologies, with lithium-ion batteries offering better performance and cost efficiency over time despite their higher upfront costs.</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14</a:t>
            </a:fld>
            <a:endParaRPr lang="en-GB"/>
          </a:p>
        </p:txBody>
      </p:sp>
    </p:spTree>
    <p:extLst>
      <p:ext uri="{BB962C8B-B14F-4D97-AF65-F5344CB8AC3E}">
        <p14:creationId xmlns:p14="http://schemas.microsoft.com/office/powerpoint/2010/main" val="28189518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that we've completed the design and optimization process for Kalobeyei's hybrid energy system, it's your turn to apply these skills. Participants should generate and input Time Series Data in MicroGridsPy and enter the techno-economic parameters for mini-grid components. You will then run and compare different scenarios. We wish you the best of luck in this exercise, which will reinforce your understanding and prepare you for real-world applications. Thank you for your participation and dedication!</a:t>
            </a:r>
          </a:p>
          <a:p>
            <a:endParaRPr lang="en-GB" dirty="0"/>
          </a:p>
        </p:txBody>
      </p:sp>
      <p:sp>
        <p:nvSpPr>
          <p:cNvPr id="4" name="Slide Number Placeholder 3"/>
          <p:cNvSpPr>
            <a:spLocks noGrp="1"/>
          </p:cNvSpPr>
          <p:nvPr>
            <p:ph type="sldNum" sz="quarter" idx="5"/>
          </p:nvPr>
        </p:nvSpPr>
        <p:spPr/>
        <p:txBody>
          <a:bodyPr/>
          <a:lstStyle/>
          <a:p>
            <a:fld id="{0CF7090A-4F08-47C0-B5ED-8C64A6D6E503}" type="slidenum">
              <a:rPr lang="en-GB" smtClean="0"/>
              <a:t>15</a:t>
            </a:fld>
            <a:endParaRPr lang="en-GB"/>
          </a:p>
        </p:txBody>
      </p:sp>
    </p:spTree>
    <p:extLst>
      <p:ext uri="{BB962C8B-B14F-4D97-AF65-F5344CB8AC3E}">
        <p14:creationId xmlns:p14="http://schemas.microsoft.com/office/powerpoint/2010/main" val="289471013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7" name="Ellipse 6">
            <a:extLst>
              <a:ext uri="{FF2B5EF4-FFF2-40B4-BE49-F238E27FC236}">
                <a16:creationId xmlns:a16="http://schemas.microsoft.com/office/drawing/2014/main" id="{9B7C2595-7717-472A-9B8F-72D6EAABEAB4}"/>
              </a:ext>
            </a:extLst>
          </p:cNvPr>
          <p:cNvSpPr/>
          <p:nvPr userDrawn="1"/>
        </p:nvSpPr>
        <p:spPr>
          <a:xfrm>
            <a:off x="1503534" y="-733938"/>
            <a:ext cx="5861304" cy="8120159"/>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llipse 7">
            <a:extLst>
              <a:ext uri="{FF2B5EF4-FFF2-40B4-BE49-F238E27FC236}">
                <a16:creationId xmlns:a16="http://schemas.microsoft.com/office/drawing/2014/main" id="{2A2E2499-65A3-4557-ACDD-F321B942C3F5}"/>
              </a:ext>
            </a:extLst>
          </p:cNvPr>
          <p:cNvSpPr/>
          <p:nvPr userDrawn="1"/>
        </p:nvSpPr>
        <p:spPr>
          <a:xfrm>
            <a:off x="10849226" y="-28260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Forme libre : forme 8">
            <a:extLst>
              <a:ext uri="{FF2B5EF4-FFF2-40B4-BE49-F238E27FC236}">
                <a16:creationId xmlns:a16="http://schemas.microsoft.com/office/drawing/2014/main" id="{4212B630-A951-4A18-B597-A201BB146A62}"/>
              </a:ext>
            </a:extLst>
          </p:cNvPr>
          <p:cNvSpPr/>
          <p:nvPr userDrawn="1"/>
        </p:nvSpPr>
        <p:spPr>
          <a:xfrm>
            <a:off x="0" y="-733939"/>
            <a:ext cx="7180643" cy="8120160"/>
          </a:xfrm>
          <a:custGeom>
            <a:avLst/>
            <a:gdLst>
              <a:gd name="connsiteX0" fmla="*/ 4249991 w 7180643"/>
              <a:gd name="connsiteY0" fmla="*/ 0 h 8120160"/>
              <a:gd name="connsiteX1" fmla="*/ 7180643 w 7180643"/>
              <a:gd name="connsiteY1" fmla="*/ 4060080 h 8120160"/>
              <a:gd name="connsiteX2" fmla="*/ 4249991 w 7180643"/>
              <a:gd name="connsiteY2" fmla="*/ 8120160 h 8120160"/>
              <a:gd name="connsiteX3" fmla="*/ 2853069 w 7180643"/>
              <a:gd name="connsiteY3" fmla="*/ 7630131 h 8120160"/>
              <a:gd name="connsiteX4" fmla="*/ 2807689 w 7180643"/>
              <a:gd name="connsiteY4" fmla="*/ 7591937 h 8120160"/>
              <a:gd name="connsiteX5" fmla="*/ 0 w 7180643"/>
              <a:gd name="connsiteY5" fmla="*/ 7591937 h 8120160"/>
              <a:gd name="connsiteX6" fmla="*/ 0 w 7180643"/>
              <a:gd name="connsiteY6" fmla="*/ 733937 h 8120160"/>
              <a:gd name="connsiteX7" fmla="*/ 2572305 w 7180643"/>
              <a:gd name="connsiteY7" fmla="*/ 733937 h 8120160"/>
              <a:gd name="connsiteX8" fmla="*/ 2611436 w 7180643"/>
              <a:gd name="connsiteY8" fmla="*/ 693398 h 8120160"/>
              <a:gd name="connsiteX9" fmla="*/ 4249991 w 7180643"/>
              <a:gd name="connsiteY9" fmla="*/ 0 h 8120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80643" h="812016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pic>
        <p:nvPicPr>
          <p:cNvPr id="10" name="Picture 14">
            <a:extLst>
              <a:ext uri="{FF2B5EF4-FFF2-40B4-BE49-F238E27FC236}">
                <a16:creationId xmlns:a16="http://schemas.microsoft.com/office/drawing/2014/main" id="{24559632-23B8-4C48-83F4-6E4177D05D1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789797" y="6298872"/>
            <a:ext cx="567812" cy="386112"/>
          </a:xfrm>
          <a:prstGeom prst="rect">
            <a:avLst/>
          </a:prstGeom>
        </p:spPr>
      </p:pic>
      <p:grpSp>
        <p:nvGrpSpPr>
          <p:cNvPr id="11" name="Groupe 10">
            <a:extLst>
              <a:ext uri="{FF2B5EF4-FFF2-40B4-BE49-F238E27FC236}">
                <a16:creationId xmlns:a16="http://schemas.microsoft.com/office/drawing/2014/main" id="{8085DEC1-DDB5-4A1F-813D-329E232A60D6}"/>
              </a:ext>
            </a:extLst>
          </p:cNvPr>
          <p:cNvGrpSpPr/>
          <p:nvPr userDrawn="1"/>
        </p:nvGrpSpPr>
        <p:grpSpPr>
          <a:xfrm>
            <a:off x="8185984" y="2103764"/>
            <a:ext cx="3189822" cy="2444753"/>
            <a:chOff x="8029477" y="2105554"/>
            <a:chExt cx="3189822" cy="2444753"/>
          </a:xfrm>
        </p:grpSpPr>
        <p:pic>
          <p:nvPicPr>
            <p:cNvPr id="12" name="Picture 9">
              <a:extLst>
                <a:ext uri="{FF2B5EF4-FFF2-40B4-BE49-F238E27FC236}">
                  <a16:creationId xmlns:a16="http://schemas.microsoft.com/office/drawing/2014/main" id="{28F4F638-F7CD-40AA-BE40-86F3BFCB23CD}"/>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8029478" y="2105554"/>
              <a:ext cx="3189821" cy="1967748"/>
            </a:xfrm>
            <a:prstGeom prst="rect">
              <a:avLst/>
            </a:prstGeom>
          </p:spPr>
        </p:pic>
        <p:pic>
          <p:nvPicPr>
            <p:cNvPr id="13" name="Picture 8">
              <a:extLst>
                <a:ext uri="{FF2B5EF4-FFF2-40B4-BE49-F238E27FC236}">
                  <a16:creationId xmlns:a16="http://schemas.microsoft.com/office/drawing/2014/main" id="{FA63CA96-2108-49FF-9FD1-1A1BD4FA458C}"/>
                </a:ext>
              </a:extLst>
            </p:cNvPr>
            <p:cNvPicPr>
              <a:picLocks noChangeAspect="1"/>
            </p:cNvPicPr>
            <p:nvPr userDrawn="1"/>
          </p:nvPicPr>
          <p:blipFill rotWithShape="1">
            <a:blip r:embed="rId4">
              <a:extLst>
                <a:ext uri="{28A0092B-C50C-407E-A947-70E740481C1C}">
                  <a14:useLocalDpi xmlns:a14="http://schemas.microsoft.com/office/drawing/2010/main" val="0"/>
                </a:ext>
              </a:extLst>
            </a:blip>
            <a:srcRect l="34551" t="56660" r="764" b="12241"/>
            <a:stretch/>
          </p:blipFill>
          <p:spPr>
            <a:xfrm>
              <a:off x="8029477" y="4233099"/>
              <a:ext cx="3189822" cy="317208"/>
            </a:xfrm>
            <a:prstGeom prst="rect">
              <a:avLst/>
            </a:prstGeom>
          </p:spPr>
        </p:pic>
      </p:grpSp>
      <p:sp>
        <p:nvSpPr>
          <p:cNvPr id="14" name="Rectangle 13">
            <a:extLst>
              <a:ext uri="{FF2B5EF4-FFF2-40B4-BE49-F238E27FC236}">
                <a16:creationId xmlns:a16="http://schemas.microsoft.com/office/drawing/2014/main" id="{D7FAFB28-94F0-467E-97E6-3848286A9965}"/>
              </a:ext>
            </a:extLst>
          </p:cNvPr>
          <p:cNvSpPr/>
          <p:nvPr userDrawn="1"/>
        </p:nvSpPr>
        <p:spPr>
          <a:xfrm>
            <a:off x="7364838" y="6279822"/>
            <a:ext cx="4603224" cy="430887"/>
          </a:xfrm>
          <a:prstGeom prst="rect">
            <a:avLst/>
          </a:prstGeom>
        </p:spPr>
        <p:txBody>
          <a:bodyPr wrap="square">
            <a:spAutoFit/>
          </a:bodyPr>
          <a:lstStyle/>
          <a:p>
            <a:r>
              <a:rPr lang="en-US" sz="1100" b="0" i="0">
                <a:solidFill>
                  <a:schemeClr val="tx1">
                    <a:lumMod val="65000"/>
                    <a:lumOff val="35000"/>
                  </a:schemeClr>
                </a:solidFill>
                <a:effectLst/>
                <a:latin typeface="Rubik"/>
              </a:rPr>
              <a:t>The LEAP-RE project has received funding from the European Union’s Horizon 2020 Research and Innovation Program under Grant Agreement 963530.</a:t>
            </a:r>
            <a:endParaRPr lang="fr-FR" sz="1100">
              <a:solidFill>
                <a:schemeClr val="tx1">
                  <a:lumMod val="65000"/>
                  <a:lumOff val="35000"/>
                </a:schemeClr>
              </a:solidFill>
            </a:endParaRPr>
          </a:p>
        </p:txBody>
      </p:sp>
      <p:sp>
        <p:nvSpPr>
          <p:cNvPr id="15" name="Ellipse 14">
            <a:extLst>
              <a:ext uri="{FF2B5EF4-FFF2-40B4-BE49-F238E27FC236}">
                <a16:creationId xmlns:a16="http://schemas.microsoft.com/office/drawing/2014/main" id="{4E368669-3AC1-4DF1-8F5F-441D3466744F}"/>
              </a:ext>
            </a:extLst>
          </p:cNvPr>
          <p:cNvSpPr/>
          <p:nvPr userDrawn="1"/>
        </p:nvSpPr>
        <p:spPr>
          <a:xfrm>
            <a:off x="10990556" y="-276566"/>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1437F7A6-3665-458A-BB4B-B1F047BFE027}"/>
              </a:ext>
            </a:extLst>
          </p:cNvPr>
          <p:cNvSpPr>
            <a:spLocks noGrp="1"/>
          </p:cNvSpPr>
          <p:nvPr>
            <p:ph type="ctrTitle" hasCustomPrompt="1"/>
          </p:nvPr>
        </p:nvSpPr>
        <p:spPr>
          <a:xfrm>
            <a:off x="506863" y="1071678"/>
            <a:ext cx="5655627" cy="1658322"/>
          </a:xfrm>
        </p:spPr>
        <p:txBody>
          <a:bodyPr anchor="b">
            <a:normAutofit/>
          </a:bodyPr>
          <a:lstStyle>
            <a:lvl1pPr algn="ctr">
              <a:defRPr sz="4800" b="1" cap="all" baseline="0">
                <a:solidFill>
                  <a:schemeClr val="bg1"/>
                </a:solidFill>
                <a:latin typeface="Verdana" panose="020B0604030504040204" pitchFamily="34" charset="0"/>
                <a:ea typeface="Verdana" panose="020B0604030504040204" pitchFamily="34" charset="0"/>
              </a:defRPr>
            </a:lvl1pPr>
          </a:lstStyle>
          <a:p>
            <a:r>
              <a:rPr lang="fr-FR" err="1"/>
              <a:t>Presentation</a:t>
            </a:r>
            <a:r>
              <a:rPr lang="fr-FR"/>
              <a:t> </a:t>
            </a:r>
            <a:r>
              <a:rPr lang="fr-FR" err="1"/>
              <a:t>Title</a:t>
            </a:r>
            <a:endParaRPr lang="fr-FR"/>
          </a:p>
        </p:txBody>
      </p:sp>
      <p:sp>
        <p:nvSpPr>
          <p:cNvPr id="3" name="Sous-titre 2">
            <a:extLst>
              <a:ext uri="{FF2B5EF4-FFF2-40B4-BE49-F238E27FC236}">
                <a16:creationId xmlns:a16="http://schemas.microsoft.com/office/drawing/2014/main" id="{5D3DC98F-ADC6-48CC-868C-E2591E46AFD0}"/>
              </a:ext>
            </a:extLst>
          </p:cNvPr>
          <p:cNvSpPr>
            <a:spLocks noGrp="1"/>
          </p:cNvSpPr>
          <p:nvPr>
            <p:ph type="subTitle" idx="1" hasCustomPrompt="1"/>
          </p:nvPr>
        </p:nvSpPr>
        <p:spPr>
          <a:xfrm>
            <a:off x="1377193" y="3562032"/>
            <a:ext cx="3274706" cy="2224290"/>
          </a:xfrm>
        </p:spPr>
        <p:txBody>
          <a:bodyPr>
            <a:normAutofit/>
          </a:bodyPr>
          <a:lstStyle>
            <a:lvl1pPr marL="0" indent="0" algn="ctr">
              <a:buNone/>
              <a:defRPr sz="3000">
                <a:solidFill>
                  <a:schemeClr val="bg1"/>
                </a:solidFill>
                <a:latin typeface="Verdana" panose="020B0604030504040204" pitchFamily="34" charset="0"/>
                <a:ea typeface="Verdana" panose="020B060403050404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EVENT      NAME ORGANISATION</a:t>
            </a:r>
          </a:p>
          <a:p>
            <a:endParaRPr lang="fr-FR"/>
          </a:p>
        </p:txBody>
      </p:sp>
    </p:spTree>
    <p:extLst>
      <p:ext uri="{BB962C8B-B14F-4D97-AF65-F5344CB8AC3E}">
        <p14:creationId xmlns:p14="http://schemas.microsoft.com/office/powerpoint/2010/main" val="675063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1_Titre de sectio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C0B4CB1-B120-408F-A783-39E41244F493}"/>
              </a:ext>
            </a:extLst>
          </p:cNvPr>
          <p:cNvSpPr/>
          <p:nvPr userDrawn="1"/>
        </p:nvSpPr>
        <p:spPr>
          <a:xfrm>
            <a:off x="0" y="0"/>
            <a:ext cx="8593584" cy="6858000"/>
          </a:xfrm>
          <a:prstGeom prst="rect">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9">
            <a:extLst>
              <a:ext uri="{FF2B5EF4-FFF2-40B4-BE49-F238E27FC236}">
                <a16:creationId xmlns:a16="http://schemas.microsoft.com/office/drawing/2014/main" id="{F67F373B-B4E0-4D6A-B32A-74A1956C2F0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218783" y="330228"/>
            <a:ext cx="1732586" cy="1068804"/>
          </a:xfrm>
          <a:prstGeom prst="rect">
            <a:avLst/>
          </a:prstGeom>
        </p:spPr>
      </p:pic>
      <p:sp>
        <p:nvSpPr>
          <p:cNvPr id="9" name="Ellipse 8">
            <a:extLst>
              <a:ext uri="{FF2B5EF4-FFF2-40B4-BE49-F238E27FC236}">
                <a16:creationId xmlns:a16="http://schemas.microsoft.com/office/drawing/2014/main" id="{626F04F8-3867-46F5-ABE0-375CE1860D38}"/>
              </a:ext>
            </a:extLst>
          </p:cNvPr>
          <p:cNvSpPr>
            <a:spLocks noChangeAspect="1"/>
          </p:cNvSpPr>
          <p:nvPr userDrawn="1"/>
        </p:nvSpPr>
        <p:spPr>
          <a:xfrm>
            <a:off x="-495475" y="-506591"/>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Ellipse 9">
            <a:extLst>
              <a:ext uri="{FF2B5EF4-FFF2-40B4-BE49-F238E27FC236}">
                <a16:creationId xmlns:a16="http://schemas.microsoft.com/office/drawing/2014/main" id="{5B973DB4-7AE4-45E6-9B8E-1448E1929F5A}"/>
              </a:ext>
            </a:extLst>
          </p:cNvPr>
          <p:cNvSpPr>
            <a:spLocks noChangeAspect="1"/>
          </p:cNvSpPr>
          <p:nvPr userDrawn="1"/>
        </p:nvSpPr>
        <p:spPr>
          <a:xfrm>
            <a:off x="-218785" y="-213064"/>
            <a:ext cx="1346250" cy="1357720"/>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10">
            <a:extLst>
              <a:ext uri="{FF2B5EF4-FFF2-40B4-BE49-F238E27FC236}">
                <a16:creationId xmlns:a16="http://schemas.microsoft.com/office/drawing/2014/main" id="{16E9A543-7CDB-4B27-91E1-83D7BB4A42F9}"/>
              </a:ext>
            </a:extLst>
          </p:cNvPr>
          <p:cNvSpPr/>
          <p:nvPr userDrawn="1"/>
        </p:nvSpPr>
        <p:spPr>
          <a:xfrm flipV="1">
            <a:off x="8593584" y="6675120"/>
            <a:ext cx="2432556" cy="48616"/>
          </a:xfrm>
          <a:prstGeom prst="rect">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Ellipse 11">
            <a:extLst>
              <a:ext uri="{FF2B5EF4-FFF2-40B4-BE49-F238E27FC236}">
                <a16:creationId xmlns:a16="http://schemas.microsoft.com/office/drawing/2014/main" id="{95C8B6E5-77E1-46DD-B0FA-86D6FABA6186}"/>
              </a:ext>
            </a:extLst>
          </p:cNvPr>
          <p:cNvSpPr/>
          <p:nvPr userDrawn="1"/>
        </p:nvSpPr>
        <p:spPr>
          <a:xfrm>
            <a:off x="11085076" y="5715861"/>
            <a:ext cx="1349504" cy="1349504"/>
          </a:xfrm>
          <a:prstGeom prst="ellipse">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D32797A4-C49E-4BA8-9D6A-7CDC10733191}"/>
              </a:ext>
            </a:extLst>
          </p:cNvPr>
          <p:cNvSpPr/>
          <p:nvPr userDrawn="1"/>
        </p:nvSpPr>
        <p:spPr>
          <a:xfrm rot="447595">
            <a:off x="10956967" y="560331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E068C04E-F376-4E73-8D0F-75BBB694A1DC}"/>
              </a:ext>
            </a:extLst>
          </p:cNvPr>
          <p:cNvSpPr>
            <a:spLocks noGrp="1"/>
          </p:cNvSpPr>
          <p:nvPr>
            <p:ph type="title" hasCustomPrompt="1"/>
          </p:nvPr>
        </p:nvSpPr>
        <p:spPr>
          <a:xfrm>
            <a:off x="2187020" y="1727994"/>
            <a:ext cx="4219544" cy="1133475"/>
          </a:xfrm>
        </p:spPr>
        <p:txBody>
          <a:bodyPr anchor="b">
            <a:normAutofit/>
          </a:bodyPr>
          <a:lstStyle>
            <a:lvl1pPr algn="ctr">
              <a:defRPr sz="3600" b="1" cap="all" baseline="0">
                <a:solidFill>
                  <a:schemeClr val="bg1"/>
                </a:solidFill>
              </a:defRPr>
            </a:lvl1pPr>
          </a:lstStyle>
          <a:p>
            <a:r>
              <a:rPr lang="fr-FR"/>
              <a:t>Part </a:t>
            </a:r>
            <a:r>
              <a:rPr lang="fr-FR" err="1"/>
              <a:t>n°x</a:t>
            </a:r>
            <a:r>
              <a:rPr lang="fr-FR"/>
              <a:t> </a:t>
            </a:r>
            <a:r>
              <a:rPr lang="fr-FR" err="1"/>
              <a:t>title</a:t>
            </a:r>
            <a:endParaRPr lang="fr-FR"/>
          </a:p>
        </p:txBody>
      </p:sp>
      <p:sp>
        <p:nvSpPr>
          <p:cNvPr id="3" name="Espace réservé du texte 2">
            <a:extLst>
              <a:ext uri="{FF2B5EF4-FFF2-40B4-BE49-F238E27FC236}">
                <a16:creationId xmlns:a16="http://schemas.microsoft.com/office/drawing/2014/main" id="{AAEEBD9C-5667-426A-A6E9-56BC80FBA69D}"/>
              </a:ext>
            </a:extLst>
          </p:cNvPr>
          <p:cNvSpPr>
            <a:spLocks noGrp="1"/>
          </p:cNvSpPr>
          <p:nvPr>
            <p:ph type="body" idx="1" hasCustomPrompt="1"/>
          </p:nvPr>
        </p:nvSpPr>
        <p:spPr>
          <a:xfrm>
            <a:off x="2479983" y="3437585"/>
            <a:ext cx="3633618" cy="701628"/>
          </a:xfrm>
        </p:spPr>
        <p:txBody>
          <a:bodyPr/>
          <a:lstStyle>
            <a:lvl1pPr marL="0" indent="0" algn="ctr">
              <a:buNone/>
              <a:defRPr sz="2400">
                <a:solidFill>
                  <a:schemeClr val="bg1"/>
                </a:solidFill>
                <a:latin typeface="Verdana" panose="020B0604030504040204" pitchFamily="34" charset="0"/>
                <a:ea typeface="Verdana" panose="020B060403050404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err="1"/>
              <a:t>Subtitle</a:t>
            </a:r>
            <a:endParaRPr lang="fr-FR"/>
          </a:p>
        </p:txBody>
      </p:sp>
      <p:sp>
        <p:nvSpPr>
          <p:cNvPr id="15" name="Espace réservé du numéro de diapositive 5">
            <a:extLst>
              <a:ext uri="{FF2B5EF4-FFF2-40B4-BE49-F238E27FC236}">
                <a16:creationId xmlns:a16="http://schemas.microsoft.com/office/drawing/2014/main" id="{6D26FA9F-D0B8-4904-816F-0C8CFC42237F}"/>
              </a:ext>
            </a:extLst>
          </p:cNvPr>
          <p:cNvSpPr>
            <a:spLocks noGrp="1"/>
          </p:cNvSpPr>
          <p:nvPr>
            <p:ph type="sldNum" sz="quarter" idx="12"/>
          </p:nvPr>
        </p:nvSpPr>
        <p:spPr>
          <a:xfrm>
            <a:off x="11348709" y="6025488"/>
            <a:ext cx="487251"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2499518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5E718F5-CE47-4314-827A-9CA4317AB98A}"/>
              </a:ext>
            </a:extLst>
          </p:cNvPr>
          <p:cNvSpPr>
            <a:spLocks noGrp="1"/>
          </p:cNvSpPr>
          <p:nvPr>
            <p:ph idx="1"/>
          </p:nvPr>
        </p:nvSpPr>
        <p:spPr>
          <a:xfrm>
            <a:off x="823570" y="1486664"/>
            <a:ext cx="10326783"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Rectangle 6">
            <a:extLst>
              <a:ext uri="{FF2B5EF4-FFF2-40B4-BE49-F238E27FC236}">
                <a16:creationId xmlns:a16="http://schemas.microsoft.com/office/drawing/2014/main" id="{08CE6DD2-1A65-4BC6-87DC-303F3A14403B}"/>
              </a:ext>
            </a:extLst>
          </p:cNvPr>
          <p:cNvSpPr/>
          <p:nvPr userDrawn="1"/>
        </p:nvSpPr>
        <p:spPr>
          <a:xfrm>
            <a:off x="0" y="342083"/>
            <a:ext cx="10652227" cy="716132"/>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7">
            <a:extLst>
              <a:ext uri="{FF2B5EF4-FFF2-40B4-BE49-F238E27FC236}">
                <a16:creationId xmlns:a16="http://schemas.microsoft.com/office/drawing/2014/main" id="{4AD13B27-3614-41CA-B2CD-88C95CAFAA6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833631" y="388289"/>
            <a:ext cx="1011079" cy="623718"/>
          </a:xfrm>
          <a:prstGeom prst="rect">
            <a:avLst/>
          </a:prstGeom>
        </p:spPr>
      </p:pic>
      <p:sp>
        <p:nvSpPr>
          <p:cNvPr id="10" name="Rectangle 9">
            <a:extLst>
              <a:ext uri="{FF2B5EF4-FFF2-40B4-BE49-F238E27FC236}">
                <a16:creationId xmlns:a16="http://schemas.microsoft.com/office/drawing/2014/main" id="{D7C2E2EE-26E1-4D16-A131-8487EFA5E1B7}"/>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Ellipse 10">
            <a:extLst>
              <a:ext uri="{FF2B5EF4-FFF2-40B4-BE49-F238E27FC236}">
                <a16:creationId xmlns:a16="http://schemas.microsoft.com/office/drawing/2014/main" id="{84147D52-842D-473D-B822-CF5CCE487E81}"/>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89A06AF6-1D0C-423C-B1BE-58FDABFFE5A0}"/>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742966B9-27E1-421E-85D6-4B974D3BE945}"/>
              </a:ext>
            </a:extLst>
          </p:cNvPr>
          <p:cNvSpPr>
            <a:spLocks noChangeAspect="1"/>
          </p:cNvSpPr>
          <p:nvPr userDrawn="1"/>
        </p:nvSpPr>
        <p:spPr>
          <a:xfrm rot="447595">
            <a:off x="-266749" y="-464584"/>
            <a:ext cx="1098095" cy="1098095"/>
          </a:xfrm>
          <a:prstGeom prst="ellipse">
            <a:avLst/>
          </a:prstGeom>
          <a:solidFill>
            <a:srgbClr val="00991D"/>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8276C7A3-EF93-435B-9161-49B8F3068B69}"/>
              </a:ext>
            </a:extLst>
          </p:cNvPr>
          <p:cNvSpPr>
            <a:spLocks noChangeAspect="1"/>
          </p:cNvSpPr>
          <p:nvPr userDrawn="1"/>
        </p:nvSpPr>
        <p:spPr>
          <a:xfrm>
            <a:off x="-738969" y="-514042"/>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D7A89958-725C-40F8-8B1B-449BBBA1FF37}"/>
              </a:ext>
            </a:extLst>
          </p:cNvPr>
          <p:cNvSpPr>
            <a:spLocks noGrp="1"/>
          </p:cNvSpPr>
          <p:nvPr>
            <p:ph type="title"/>
          </p:nvPr>
        </p:nvSpPr>
        <p:spPr>
          <a:xfrm>
            <a:off x="838200" y="453905"/>
            <a:ext cx="9672961" cy="514411"/>
          </a:xfrm>
        </p:spPr>
        <p:txBody>
          <a:bodyPr>
            <a:normAutofit/>
          </a:bodyPr>
          <a:lstStyle>
            <a:lvl1pPr>
              <a:defRPr lang="fr-FR" sz="2800" b="1" kern="1200" dirty="0">
                <a:solidFill>
                  <a:schemeClr val="bg1"/>
                </a:solidFill>
                <a:latin typeface="Verdana" panose="020B0604030504040204" pitchFamily="34" charset="0"/>
                <a:ea typeface="Verdana" panose="020B0604030504040204" pitchFamily="34" charset="0"/>
                <a:cs typeface="+mj-cs"/>
              </a:defRPr>
            </a:lvl1pPr>
          </a:lstStyle>
          <a:p>
            <a:r>
              <a:rPr lang="fr-FR"/>
              <a:t>Modifiez le style du titre</a:t>
            </a:r>
          </a:p>
        </p:txBody>
      </p:sp>
      <p:sp>
        <p:nvSpPr>
          <p:cNvPr id="6" name="Espace réservé du numéro de diapositive 5">
            <a:extLst>
              <a:ext uri="{FF2B5EF4-FFF2-40B4-BE49-F238E27FC236}">
                <a16:creationId xmlns:a16="http://schemas.microsoft.com/office/drawing/2014/main" id="{3E7C0EBC-6EFB-4774-94A6-B7DA4E552E72}"/>
              </a:ext>
            </a:extLst>
          </p:cNvPr>
          <p:cNvSpPr>
            <a:spLocks noGrp="1"/>
          </p:cNvSpPr>
          <p:nvPr>
            <p:ph type="sldNum" sz="quarter" idx="12"/>
          </p:nvPr>
        </p:nvSpPr>
        <p:spPr>
          <a:xfrm>
            <a:off x="11436872" y="6104586"/>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24358918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Disposition personnalisé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5F3CD-3A1F-4698-B736-1998CEC47209}"/>
              </a:ext>
            </a:extLst>
          </p:cNvPr>
          <p:cNvSpPr>
            <a:spLocks noGrp="1"/>
          </p:cNvSpPr>
          <p:nvPr>
            <p:ph type="title"/>
          </p:nvPr>
        </p:nvSpPr>
        <p:spPr>
          <a:xfrm>
            <a:off x="838200" y="807868"/>
            <a:ext cx="10515600" cy="781235"/>
          </a:xfrm>
        </p:spPr>
        <p:txBody>
          <a:bodyPr/>
          <a:lstStyle/>
          <a:p>
            <a:r>
              <a:rPr lang="fr-FR"/>
              <a:t>Modifiez le style du titre</a:t>
            </a:r>
          </a:p>
        </p:txBody>
      </p:sp>
      <p:sp>
        <p:nvSpPr>
          <p:cNvPr id="6" name="Ellipse 5">
            <a:extLst>
              <a:ext uri="{FF2B5EF4-FFF2-40B4-BE49-F238E27FC236}">
                <a16:creationId xmlns:a16="http://schemas.microsoft.com/office/drawing/2014/main" id="{8EEA3978-35AB-46C0-BF3A-E00CF5EB62A1}"/>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a:extLst>
              <a:ext uri="{FF2B5EF4-FFF2-40B4-BE49-F238E27FC236}">
                <a16:creationId xmlns:a16="http://schemas.microsoft.com/office/drawing/2014/main" id="{8D5EFADE-A59F-419F-AFB1-481973B2A726}"/>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Ellipse 7">
            <a:extLst>
              <a:ext uri="{FF2B5EF4-FFF2-40B4-BE49-F238E27FC236}">
                <a16:creationId xmlns:a16="http://schemas.microsoft.com/office/drawing/2014/main" id="{FA87D5B2-03B6-46EC-8EF8-8ACF7D2E0F8D}"/>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Picture 7">
            <a:extLst>
              <a:ext uri="{FF2B5EF4-FFF2-40B4-BE49-F238E27FC236}">
                <a16:creationId xmlns:a16="http://schemas.microsoft.com/office/drawing/2014/main" id="{85E44F6D-1131-4329-BE77-4CABD009D22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0" name="Ellipse 9">
            <a:extLst>
              <a:ext uri="{FF2B5EF4-FFF2-40B4-BE49-F238E27FC236}">
                <a16:creationId xmlns:a16="http://schemas.microsoft.com/office/drawing/2014/main" id="{6FCE4CE1-0DDB-4D2D-90A9-D19D30A9BE4B}"/>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Ellipse 10">
            <a:extLst>
              <a:ext uri="{FF2B5EF4-FFF2-40B4-BE49-F238E27FC236}">
                <a16:creationId xmlns:a16="http://schemas.microsoft.com/office/drawing/2014/main" id="{65F37E03-64B0-4E1A-9577-02AA2D3AF099}"/>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space réservé du numéro de diapositive 5">
            <a:extLst>
              <a:ext uri="{FF2B5EF4-FFF2-40B4-BE49-F238E27FC236}">
                <a16:creationId xmlns:a16="http://schemas.microsoft.com/office/drawing/2014/main" id="{1141DC13-049B-4765-91FF-EFDFCEDDD5A5}"/>
              </a:ext>
            </a:extLst>
          </p:cNvPr>
          <p:cNvSpPr>
            <a:spLocks noGrp="1"/>
          </p:cNvSpPr>
          <p:nvPr>
            <p:ph type="sldNum" sz="quarter" idx="12"/>
          </p:nvPr>
        </p:nvSpPr>
        <p:spPr>
          <a:xfrm>
            <a:off x="11383605" y="6162447"/>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
        <p:nvSpPr>
          <p:cNvPr id="14" name="Espace réservé du texte 13">
            <a:extLst>
              <a:ext uri="{FF2B5EF4-FFF2-40B4-BE49-F238E27FC236}">
                <a16:creationId xmlns:a16="http://schemas.microsoft.com/office/drawing/2014/main" id="{6541330C-8F4B-4DC6-A67E-2C2AC573FD88}"/>
              </a:ext>
            </a:extLst>
          </p:cNvPr>
          <p:cNvSpPr>
            <a:spLocks noGrp="1"/>
          </p:cNvSpPr>
          <p:nvPr>
            <p:ph type="body" sz="quarter" idx="13"/>
          </p:nvPr>
        </p:nvSpPr>
        <p:spPr>
          <a:xfrm>
            <a:off x="838200" y="1705843"/>
            <a:ext cx="10515600" cy="44566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2340955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Disposition personnalisé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55F3CD-3A1F-4698-B736-1998CEC47209}"/>
              </a:ext>
            </a:extLst>
          </p:cNvPr>
          <p:cNvSpPr>
            <a:spLocks noGrp="1"/>
          </p:cNvSpPr>
          <p:nvPr>
            <p:ph type="title"/>
          </p:nvPr>
        </p:nvSpPr>
        <p:spPr>
          <a:xfrm>
            <a:off x="1083160" y="128821"/>
            <a:ext cx="10515600" cy="781235"/>
          </a:xfrm>
        </p:spPr>
        <p:txBody>
          <a:bodyPr/>
          <a:lstStyle/>
          <a:p>
            <a:r>
              <a:rPr lang="fr-FR"/>
              <a:t>Modifiez le style du titre</a:t>
            </a:r>
          </a:p>
        </p:txBody>
      </p:sp>
      <p:sp>
        <p:nvSpPr>
          <p:cNvPr id="14" name="Espace réservé du texte 13">
            <a:extLst>
              <a:ext uri="{FF2B5EF4-FFF2-40B4-BE49-F238E27FC236}">
                <a16:creationId xmlns:a16="http://schemas.microsoft.com/office/drawing/2014/main" id="{6541330C-8F4B-4DC6-A67E-2C2AC573FD88}"/>
              </a:ext>
            </a:extLst>
          </p:cNvPr>
          <p:cNvSpPr>
            <a:spLocks noGrp="1"/>
          </p:cNvSpPr>
          <p:nvPr>
            <p:ph type="body" sz="quarter" idx="13"/>
          </p:nvPr>
        </p:nvSpPr>
        <p:spPr>
          <a:xfrm>
            <a:off x="896187" y="1430159"/>
            <a:ext cx="10515600" cy="4456604"/>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3" name="Ellipse 12">
            <a:extLst>
              <a:ext uri="{FF2B5EF4-FFF2-40B4-BE49-F238E27FC236}">
                <a16:creationId xmlns:a16="http://schemas.microsoft.com/office/drawing/2014/main" id="{B7815A72-1ECC-4A84-A4CA-A346AE836C42}"/>
              </a:ext>
            </a:extLst>
          </p:cNvPr>
          <p:cNvSpPr>
            <a:spLocks noChangeAspect="1"/>
          </p:cNvSpPr>
          <p:nvPr userDrawn="1"/>
        </p:nvSpPr>
        <p:spPr>
          <a:xfrm rot="447595">
            <a:off x="11640691" y="6223287"/>
            <a:ext cx="690955" cy="690955"/>
          </a:xfrm>
          <a:prstGeom prst="ellipse">
            <a:avLst/>
          </a:prstGeom>
          <a:noFill/>
          <a:ln w="3810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2197CFA3-D332-42D1-9F63-26E3443381C2}"/>
              </a:ext>
            </a:extLst>
          </p:cNvPr>
          <p:cNvSpPr>
            <a:spLocks noChangeAspect="1"/>
          </p:cNvSpPr>
          <p:nvPr userDrawn="1"/>
        </p:nvSpPr>
        <p:spPr>
          <a:xfrm rot="161190">
            <a:off x="-134883" y="-121014"/>
            <a:ext cx="1008000" cy="1008000"/>
          </a:xfrm>
          <a:prstGeom prst="ellipse">
            <a:avLst/>
          </a:prstGeom>
          <a:noFill/>
          <a:ln w="57150">
            <a:solidFill>
              <a:srgbClr val="40C3D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6" name="Picture 7">
            <a:extLst>
              <a:ext uri="{FF2B5EF4-FFF2-40B4-BE49-F238E27FC236}">
                <a16:creationId xmlns:a16="http://schemas.microsoft.com/office/drawing/2014/main" id="{24B696A5-923E-4DD4-97A6-8B5E9CBF040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50333" y="255172"/>
            <a:ext cx="1011079" cy="623718"/>
          </a:xfrm>
          <a:prstGeom prst="rect">
            <a:avLst/>
          </a:prstGeom>
        </p:spPr>
      </p:pic>
      <p:sp>
        <p:nvSpPr>
          <p:cNvPr id="17" name="Ellipse 16">
            <a:extLst>
              <a:ext uri="{FF2B5EF4-FFF2-40B4-BE49-F238E27FC236}">
                <a16:creationId xmlns:a16="http://schemas.microsoft.com/office/drawing/2014/main" id="{D3786095-22AB-47BB-93C7-1BDAF2C60E5F}"/>
              </a:ext>
            </a:extLst>
          </p:cNvPr>
          <p:cNvSpPr>
            <a:spLocks noChangeAspect="1"/>
          </p:cNvSpPr>
          <p:nvPr userDrawn="1"/>
        </p:nvSpPr>
        <p:spPr>
          <a:xfrm rot="447595">
            <a:off x="11729991" y="6320728"/>
            <a:ext cx="592247" cy="592247"/>
          </a:xfrm>
          <a:prstGeom prst="ellipse">
            <a:avLst/>
          </a:prstGeom>
          <a:solidFill>
            <a:srgbClr val="3EBFD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Ellipse 17">
            <a:extLst>
              <a:ext uri="{FF2B5EF4-FFF2-40B4-BE49-F238E27FC236}">
                <a16:creationId xmlns:a16="http://schemas.microsoft.com/office/drawing/2014/main" id="{CA867D3C-C3C6-4D2D-9E6A-A0087DA54BE1}"/>
              </a:ext>
            </a:extLst>
          </p:cNvPr>
          <p:cNvSpPr/>
          <p:nvPr userDrawn="1"/>
        </p:nvSpPr>
        <p:spPr>
          <a:xfrm rot="161190">
            <a:off x="-152739" y="-128154"/>
            <a:ext cx="900000" cy="900000"/>
          </a:xfrm>
          <a:prstGeom prst="ellipse">
            <a:avLst/>
          </a:prstGeom>
          <a:solidFill>
            <a:srgbClr val="00991D"/>
          </a:solid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space réservé du numéro de diapositive 5">
            <a:extLst>
              <a:ext uri="{FF2B5EF4-FFF2-40B4-BE49-F238E27FC236}">
                <a16:creationId xmlns:a16="http://schemas.microsoft.com/office/drawing/2014/main" id="{1141DC13-049B-4765-91FF-EFDFCEDDD5A5}"/>
              </a:ext>
            </a:extLst>
          </p:cNvPr>
          <p:cNvSpPr>
            <a:spLocks noGrp="1"/>
          </p:cNvSpPr>
          <p:nvPr>
            <p:ph type="sldNum" sz="quarter" idx="12"/>
          </p:nvPr>
        </p:nvSpPr>
        <p:spPr>
          <a:xfrm>
            <a:off x="11659500" y="6378223"/>
            <a:ext cx="520169"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5776077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191151-E287-48AF-B33C-F5E3C0CE6226}"/>
              </a:ext>
            </a:extLst>
          </p:cNvPr>
          <p:cNvSpPr>
            <a:spLocks noGrp="1"/>
          </p:cNvSpPr>
          <p:nvPr>
            <p:ph type="title"/>
          </p:nvPr>
        </p:nvSpPr>
        <p:spPr>
          <a:xfrm>
            <a:off x="838200" y="853869"/>
            <a:ext cx="10515600" cy="623718"/>
          </a:xfrm>
        </p:spPr>
        <p:txBody>
          <a:bodyPr/>
          <a:lstStyle/>
          <a:p>
            <a:r>
              <a:rPr lang="fr-FR"/>
              <a:t>Modifiez le style du titre</a:t>
            </a:r>
          </a:p>
        </p:txBody>
      </p:sp>
      <p:sp>
        <p:nvSpPr>
          <p:cNvPr id="3" name="Espace réservé du contenu 2">
            <a:extLst>
              <a:ext uri="{FF2B5EF4-FFF2-40B4-BE49-F238E27FC236}">
                <a16:creationId xmlns:a16="http://schemas.microsoft.com/office/drawing/2014/main" id="{1DC60457-C77A-4F83-82B9-FA464E4C81C7}"/>
              </a:ext>
            </a:extLst>
          </p:cNvPr>
          <p:cNvSpPr>
            <a:spLocks noGrp="1"/>
          </p:cNvSpPr>
          <p:nvPr>
            <p:ph sz="half" idx="1"/>
          </p:nvPr>
        </p:nvSpPr>
        <p:spPr>
          <a:xfrm>
            <a:off x="838200" y="1710906"/>
            <a:ext cx="5181600" cy="4563713"/>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BA2DA1C-071A-4BB7-AB19-5261AA3C0ADC}"/>
              </a:ext>
            </a:extLst>
          </p:cNvPr>
          <p:cNvSpPr>
            <a:spLocks noGrp="1"/>
          </p:cNvSpPr>
          <p:nvPr>
            <p:ph sz="half" idx="2"/>
          </p:nvPr>
        </p:nvSpPr>
        <p:spPr>
          <a:xfrm>
            <a:off x="6172200" y="1710906"/>
            <a:ext cx="5181600" cy="456371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8" name="Ellipse 7">
            <a:extLst>
              <a:ext uri="{FF2B5EF4-FFF2-40B4-BE49-F238E27FC236}">
                <a16:creationId xmlns:a16="http://schemas.microsoft.com/office/drawing/2014/main" id="{BF8B8AA8-69E1-4850-BB9D-E18AAFE90B6B}"/>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a:extLst>
              <a:ext uri="{FF2B5EF4-FFF2-40B4-BE49-F238E27FC236}">
                <a16:creationId xmlns:a16="http://schemas.microsoft.com/office/drawing/2014/main" id="{935C2D3C-3A9E-4DE3-9F28-60B82DA7F020}"/>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Ellipse 9">
            <a:extLst>
              <a:ext uri="{FF2B5EF4-FFF2-40B4-BE49-F238E27FC236}">
                <a16:creationId xmlns:a16="http://schemas.microsoft.com/office/drawing/2014/main" id="{E9DD578C-D76F-46FD-A09A-49EBBAD64E82}"/>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Picture 7">
            <a:extLst>
              <a:ext uri="{FF2B5EF4-FFF2-40B4-BE49-F238E27FC236}">
                <a16:creationId xmlns:a16="http://schemas.microsoft.com/office/drawing/2014/main" id="{7A33B98B-926D-4FF6-92AC-838464075C4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2" name="Ellipse 11">
            <a:extLst>
              <a:ext uri="{FF2B5EF4-FFF2-40B4-BE49-F238E27FC236}">
                <a16:creationId xmlns:a16="http://schemas.microsoft.com/office/drawing/2014/main" id="{BE008D22-6FFD-47AD-837E-6D527B0C337D}"/>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90D4BDB1-886F-480C-9D0D-22E2D720FFD0}"/>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u numéro de diapositive 6">
            <a:extLst>
              <a:ext uri="{FF2B5EF4-FFF2-40B4-BE49-F238E27FC236}">
                <a16:creationId xmlns:a16="http://schemas.microsoft.com/office/drawing/2014/main" id="{54A57272-B554-4F94-B8FC-40BEECA8B9FB}"/>
              </a:ext>
            </a:extLst>
          </p:cNvPr>
          <p:cNvSpPr>
            <a:spLocks noGrp="1"/>
          </p:cNvSpPr>
          <p:nvPr>
            <p:ph type="sldNum" sz="quarter" idx="12"/>
          </p:nvPr>
        </p:nvSpPr>
        <p:spPr>
          <a:xfrm>
            <a:off x="11429492" y="6194315"/>
            <a:ext cx="505287"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633938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25DAEFC-46D1-4EA2-A429-47DC7BD76F6B}"/>
              </a:ext>
            </a:extLst>
          </p:cNvPr>
          <p:cNvSpPr>
            <a:spLocks noGrp="1"/>
          </p:cNvSpPr>
          <p:nvPr>
            <p:ph type="title"/>
          </p:nvPr>
        </p:nvSpPr>
        <p:spPr>
          <a:xfrm>
            <a:off x="838200" y="826764"/>
            <a:ext cx="10515600" cy="730389"/>
          </a:xfrm>
        </p:spPr>
        <p:txBody>
          <a:bodyPr/>
          <a:lstStyle/>
          <a:p>
            <a:r>
              <a:rPr lang="fr-FR"/>
              <a:t>Modifiez le style du titre</a:t>
            </a:r>
          </a:p>
        </p:txBody>
      </p:sp>
      <p:sp>
        <p:nvSpPr>
          <p:cNvPr id="6" name="Espace réservé du contenu 3">
            <a:extLst>
              <a:ext uri="{FF2B5EF4-FFF2-40B4-BE49-F238E27FC236}">
                <a16:creationId xmlns:a16="http://schemas.microsoft.com/office/drawing/2014/main" id="{39968B1E-916B-4552-BA2B-6DB627638890}"/>
              </a:ext>
            </a:extLst>
          </p:cNvPr>
          <p:cNvSpPr>
            <a:spLocks noGrp="1"/>
          </p:cNvSpPr>
          <p:nvPr>
            <p:ph sz="half" idx="2"/>
          </p:nvPr>
        </p:nvSpPr>
        <p:spPr>
          <a:xfrm>
            <a:off x="838200" y="1722266"/>
            <a:ext cx="4932000" cy="3539471"/>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llipse 6">
            <a:extLst>
              <a:ext uri="{FF2B5EF4-FFF2-40B4-BE49-F238E27FC236}">
                <a16:creationId xmlns:a16="http://schemas.microsoft.com/office/drawing/2014/main" id="{B49CBE83-8FEE-49FF-8A57-70B6B42359C3}"/>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a:extLst>
              <a:ext uri="{FF2B5EF4-FFF2-40B4-BE49-F238E27FC236}">
                <a16:creationId xmlns:a16="http://schemas.microsoft.com/office/drawing/2014/main" id="{EDBBBA98-277F-4453-8E86-981C9D61AABD}"/>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llipse 8">
            <a:extLst>
              <a:ext uri="{FF2B5EF4-FFF2-40B4-BE49-F238E27FC236}">
                <a16:creationId xmlns:a16="http://schemas.microsoft.com/office/drawing/2014/main" id="{924EB3C9-27DB-498B-B31B-C807B7146E99}"/>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 name="Picture 7">
            <a:extLst>
              <a:ext uri="{FF2B5EF4-FFF2-40B4-BE49-F238E27FC236}">
                <a16:creationId xmlns:a16="http://schemas.microsoft.com/office/drawing/2014/main" id="{BB93D56D-2D2D-4E39-985F-A40D2219581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1" name="Ellipse 10">
            <a:extLst>
              <a:ext uri="{FF2B5EF4-FFF2-40B4-BE49-F238E27FC236}">
                <a16:creationId xmlns:a16="http://schemas.microsoft.com/office/drawing/2014/main" id="{F094F9FD-D88C-4E69-8C0B-DE1AFBF34216}"/>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AE3866E0-887D-4C3E-A1CA-9F6B506459F9}"/>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u numéro de diapositive 4">
            <a:extLst>
              <a:ext uri="{FF2B5EF4-FFF2-40B4-BE49-F238E27FC236}">
                <a16:creationId xmlns:a16="http://schemas.microsoft.com/office/drawing/2014/main" id="{9A487D82-7C40-46F6-A5D9-DA799A6F0ADA}"/>
              </a:ext>
            </a:extLst>
          </p:cNvPr>
          <p:cNvSpPr>
            <a:spLocks noGrp="1"/>
          </p:cNvSpPr>
          <p:nvPr>
            <p:ph type="sldNum" sz="quarter" idx="12"/>
          </p:nvPr>
        </p:nvSpPr>
        <p:spPr>
          <a:xfrm>
            <a:off x="11461071" y="6194315"/>
            <a:ext cx="473707" cy="365125"/>
          </a:xfrm>
        </p:spPr>
        <p:txBody>
          <a:bodyPr/>
          <a:lstStyle>
            <a:lvl1pPr>
              <a:defRPr>
                <a:solidFill>
                  <a:schemeClr val="bg1"/>
                </a:solidFill>
              </a:defRPr>
            </a:lvl1pPr>
          </a:lstStyle>
          <a:p>
            <a:fld id="{AE3CA754-A55E-413D-A6F6-65F50450773E}" type="slidenum">
              <a:rPr lang="fr-FR" smtClean="0"/>
              <a:pPr/>
              <a:t>‹#›</a:t>
            </a:fld>
            <a:endParaRPr lang="fr-FR"/>
          </a:p>
        </p:txBody>
      </p:sp>
      <p:sp>
        <p:nvSpPr>
          <p:cNvPr id="14" name="Espace réservé du texte 13">
            <a:extLst>
              <a:ext uri="{FF2B5EF4-FFF2-40B4-BE49-F238E27FC236}">
                <a16:creationId xmlns:a16="http://schemas.microsoft.com/office/drawing/2014/main" id="{8F6FE9E6-3107-4A8E-B97A-22CD5E7DBC89}"/>
              </a:ext>
            </a:extLst>
          </p:cNvPr>
          <p:cNvSpPr>
            <a:spLocks noGrp="1"/>
          </p:cNvSpPr>
          <p:nvPr>
            <p:ph type="body" sz="quarter" idx="13"/>
          </p:nvPr>
        </p:nvSpPr>
        <p:spPr>
          <a:xfrm>
            <a:off x="838200" y="5379867"/>
            <a:ext cx="9982200" cy="1094018"/>
          </a:xfrm>
        </p:spPr>
        <p:txBody>
          <a:bodyPr/>
          <a:lstStyle>
            <a:lvl1pPr marL="0" indent="0">
              <a:buNone/>
              <a:defRPr/>
            </a:lvl1pPr>
          </a:lstStyle>
          <a:p>
            <a:pPr lvl="0"/>
            <a:r>
              <a:rPr lang="fr-FR"/>
              <a:t>Cliquez pour modifier les styles du texte du masque</a:t>
            </a:r>
          </a:p>
        </p:txBody>
      </p:sp>
      <p:sp>
        <p:nvSpPr>
          <p:cNvPr id="16" name="Espace réservé du contenu 15">
            <a:extLst>
              <a:ext uri="{FF2B5EF4-FFF2-40B4-BE49-F238E27FC236}">
                <a16:creationId xmlns:a16="http://schemas.microsoft.com/office/drawing/2014/main" id="{41D24579-655C-44A0-8B20-BF1E940E94ED}"/>
              </a:ext>
            </a:extLst>
          </p:cNvPr>
          <p:cNvSpPr>
            <a:spLocks noGrp="1"/>
          </p:cNvSpPr>
          <p:nvPr>
            <p:ph sz="quarter" idx="14"/>
          </p:nvPr>
        </p:nvSpPr>
        <p:spPr>
          <a:xfrm>
            <a:off x="5888400" y="1721612"/>
            <a:ext cx="4932000" cy="3540125"/>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Tree>
    <p:extLst>
      <p:ext uri="{BB962C8B-B14F-4D97-AF65-F5344CB8AC3E}">
        <p14:creationId xmlns:p14="http://schemas.microsoft.com/office/powerpoint/2010/main" val="229525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F20768-8248-40CA-80CA-9A552F8E6310}"/>
              </a:ext>
            </a:extLst>
          </p:cNvPr>
          <p:cNvSpPr>
            <a:spLocks noGrp="1"/>
          </p:cNvSpPr>
          <p:nvPr>
            <p:ph type="title"/>
          </p:nvPr>
        </p:nvSpPr>
        <p:spPr>
          <a:xfrm>
            <a:off x="836612" y="972116"/>
            <a:ext cx="3932237" cy="923971"/>
          </a:xfrm>
        </p:spPr>
        <p:txBody>
          <a:bodyPr anchor="b">
            <a:normAutofit/>
          </a:bodyPr>
          <a:lstStyle>
            <a:lvl1pPr>
              <a:defRPr sz="2800"/>
            </a:lvl1pPr>
          </a:lstStyle>
          <a:p>
            <a:r>
              <a:rPr lang="fr-FR"/>
              <a:t>Modifiez le style du titre</a:t>
            </a:r>
          </a:p>
        </p:txBody>
      </p:sp>
      <p:sp>
        <p:nvSpPr>
          <p:cNvPr id="3" name="Espace réservé pour une image  2">
            <a:extLst>
              <a:ext uri="{FF2B5EF4-FFF2-40B4-BE49-F238E27FC236}">
                <a16:creationId xmlns:a16="http://schemas.microsoft.com/office/drawing/2014/main" id="{C214870A-2E77-467F-B3E0-CB7B596F9A2C}"/>
              </a:ext>
            </a:extLst>
          </p:cNvPr>
          <p:cNvSpPr>
            <a:spLocks noGrp="1"/>
          </p:cNvSpPr>
          <p:nvPr>
            <p:ph type="pic" idx="1"/>
          </p:nvPr>
        </p:nvSpPr>
        <p:spPr>
          <a:xfrm>
            <a:off x="5183188" y="987426"/>
            <a:ext cx="6172200" cy="464148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00B2932-FBCF-4193-B7D8-887925AFAC72}"/>
              </a:ext>
            </a:extLst>
          </p:cNvPr>
          <p:cNvSpPr>
            <a:spLocks noGrp="1"/>
          </p:cNvSpPr>
          <p:nvPr>
            <p:ph type="body" sz="half" idx="2"/>
          </p:nvPr>
        </p:nvSpPr>
        <p:spPr>
          <a:xfrm>
            <a:off x="859084" y="2241310"/>
            <a:ext cx="3932237" cy="393754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8" name="Rectangle 7">
            <a:extLst>
              <a:ext uri="{FF2B5EF4-FFF2-40B4-BE49-F238E27FC236}">
                <a16:creationId xmlns:a16="http://schemas.microsoft.com/office/drawing/2014/main" id="{6079D975-EF07-4B03-9A01-437F362BCF6B}"/>
              </a:ext>
            </a:extLst>
          </p:cNvPr>
          <p:cNvSpPr/>
          <p:nvPr userDrawn="1"/>
        </p:nvSpPr>
        <p:spPr>
          <a:xfrm>
            <a:off x="-152879" y="2031676"/>
            <a:ext cx="4924904" cy="83197"/>
          </a:xfrm>
          <a:prstGeom prst="rect">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Ellipse 8">
            <a:extLst>
              <a:ext uri="{FF2B5EF4-FFF2-40B4-BE49-F238E27FC236}">
                <a16:creationId xmlns:a16="http://schemas.microsoft.com/office/drawing/2014/main" id="{7A790434-CBEA-40F6-B9ED-43D463DE5DED}"/>
              </a:ext>
            </a:extLst>
          </p:cNvPr>
          <p:cNvSpPr/>
          <p:nvPr userDrawn="1"/>
        </p:nvSpPr>
        <p:spPr>
          <a:xfrm rot="447595">
            <a:off x="-446156" y="3477027"/>
            <a:ext cx="892314" cy="917282"/>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a:extLst>
              <a:ext uri="{FF2B5EF4-FFF2-40B4-BE49-F238E27FC236}">
                <a16:creationId xmlns:a16="http://schemas.microsoft.com/office/drawing/2014/main" id="{962A0A3C-E460-4B69-8032-3C4BAE9B1A68}"/>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Ellipse 10">
            <a:extLst>
              <a:ext uri="{FF2B5EF4-FFF2-40B4-BE49-F238E27FC236}">
                <a16:creationId xmlns:a16="http://schemas.microsoft.com/office/drawing/2014/main" id="{66603A45-D4D6-4FAE-B2D6-2AC29993F13D}"/>
              </a:ext>
            </a:extLst>
          </p:cNvPr>
          <p:cNvSpPr/>
          <p:nvPr userDrawn="1"/>
        </p:nvSpPr>
        <p:spPr>
          <a:xfrm rot="161190">
            <a:off x="-783522" y="2448739"/>
            <a:ext cx="1489968" cy="14899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2" name="Picture 7">
            <a:extLst>
              <a:ext uri="{FF2B5EF4-FFF2-40B4-BE49-F238E27FC236}">
                <a16:creationId xmlns:a16="http://schemas.microsoft.com/office/drawing/2014/main" id="{1EAACDCF-C384-4C4F-85DC-D770E8928A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923700" y="184150"/>
            <a:ext cx="1011079" cy="623718"/>
          </a:xfrm>
          <a:prstGeom prst="rect">
            <a:avLst/>
          </a:prstGeom>
        </p:spPr>
      </p:pic>
      <p:sp>
        <p:nvSpPr>
          <p:cNvPr id="13" name="Ellipse 12">
            <a:extLst>
              <a:ext uri="{FF2B5EF4-FFF2-40B4-BE49-F238E27FC236}">
                <a16:creationId xmlns:a16="http://schemas.microsoft.com/office/drawing/2014/main" id="{3AF51A7A-5CBC-4508-9221-BF9105919F97}"/>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D127379A-828C-4044-98A3-061B25BA53D4}"/>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u numéro de diapositive 6">
            <a:extLst>
              <a:ext uri="{FF2B5EF4-FFF2-40B4-BE49-F238E27FC236}">
                <a16:creationId xmlns:a16="http://schemas.microsoft.com/office/drawing/2014/main" id="{8A74C671-939B-4C87-9813-D06E8473FD55}"/>
              </a:ext>
            </a:extLst>
          </p:cNvPr>
          <p:cNvSpPr>
            <a:spLocks noGrp="1"/>
          </p:cNvSpPr>
          <p:nvPr>
            <p:ph type="sldNum" sz="quarter" idx="12"/>
          </p:nvPr>
        </p:nvSpPr>
        <p:spPr>
          <a:xfrm>
            <a:off x="11398146" y="6124638"/>
            <a:ext cx="514165" cy="365125"/>
          </a:xfrm>
        </p:spPr>
        <p:txBody>
          <a:bodyPr/>
          <a:lstStyle>
            <a:lvl1pPr>
              <a:defRPr>
                <a:solidFill>
                  <a:schemeClr val="bg1"/>
                </a:solidFill>
              </a:defRPr>
            </a:lvl1pPr>
          </a:lstStyle>
          <a:p>
            <a:fld id="{AE3CA754-A55E-413D-A6F6-65F50450773E}" type="slidenum">
              <a:rPr lang="fr-FR" smtClean="0"/>
              <a:pPr/>
              <a:t>‹#›</a:t>
            </a:fld>
            <a:endParaRPr lang="fr-FR"/>
          </a:p>
        </p:txBody>
      </p:sp>
    </p:spTree>
    <p:extLst>
      <p:ext uri="{BB962C8B-B14F-4D97-AF65-F5344CB8AC3E}">
        <p14:creationId xmlns:p14="http://schemas.microsoft.com/office/powerpoint/2010/main" val="3013909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V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FE464CC-771C-4E99-A5FD-5CDC94C9FACD}"/>
              </a:ext>
            </a:extLst>
          </p:cNvPr>
          <p:cNvSpPr/>
          <p:nvPr userDrawn="1"/>
        </p:nvSpPr>
        <p:spPr>
          <a:xfrm>
            <a:off x="0" y="0"/>
            <a:ext cx="12192000" cy="6207979"/>
          </a:xfrm>
          <a:prstGeom prst="rect">
            <a:avLst/>
          </a:prstGeom>
          <a:solidFill>
            <a:srgbClr val="40C3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14">
            <a:extLst>
              <a:ext uri="{FF2B5EF4-FFF2-40B4-BE49-F238E27FC236}">
                <a16:creationId xmlns:a16="http://schemas.microsoft.com/office/drawing/2014/main" id="{1DF26152-0BC2-43E6-8786-388FCF369E3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95363" y="6341748"/>
            <a:ext cx="567812" cy="386112"/>
          </a:xfrm>
          <a:prstGeom prst="rect">
            <a:avLst/>
          </a:prstGeom>
        </p:spPr>
      </p:pic>
      <p:sp>
        <p:nvSpPr>
          <p:cNvPr id="7" name="Rectangle 6">
            <a:extLst>
              <a:ext uri="{FF2B5EF4-FFF2-40B4-BE49-F238E27FC236}">
                <a16:creationId xmlns:a16="http://schemas.microsoft.com/office/drawing/2014/main" id="{85A8C4D0-C49F-4733-B026-688954C2F7B8}"/>
              </a:ext>
            </a:extLst>
          </p:cNvPr>
          <p:cNvSpPr/>
          <p:nvPr userDrawn="1"/>
        </p:nvSpPr>
        <p:spPr>
          <a:xfrm>
            <a:off x="814768" y="6413524"/>
            <a:ext cx="11291507" cy="261610"/>
          </a:xfrm>
          <a:prstGeom prst="rect">
            <a:avLst/>
          </a:prstGeom>
        </p:spPr>
        <p:txBody>
          <a:bodyPr wrap="square">
            <a:spAutoFit/>
          </a:bodyPr>
          <a:lstStyle/>
          <a:p>
            <a:r>
              <a:rPr lang="en-US" sz="1100" b="0" i="0">
                <a:solidFill>
                  <a:schemeClr val="tx1">
                    <a:lumMod val="65000"/>
                    <a:lumOff val="35000"/>
                  </a:schemeClr>
                </a:solidFill>
                <a:effectLst/>
                <a:latin typeface="Rubik"/>
              </a:rPr>
              <a:t>The LEAP-RE project has received funding from the European Union’s Horizon 2020 Research and Innovation Program under Grant Agreement 963530.</a:t>
            </a:r>
            <a:endParaRPr lang="fr-FR" sz="1100">
              <a:solidFill>
                <a:schemeClr val="tx1">
                  <a:lumMod val="65000"/>
                  <a:lumOff val="35000"/>
                </a:schemeClr>
              </a:solidFill>
            </a:endParaRPr>
          </a:p>
        </p:txBody>
      </p:sp>
      <p:sp>
        <p:nvSpPr>
          <p:cNvPr id="8" name="Subtitle 2">
            <a:extLst>
              <a:ext uri="{FF2B5EF4-FFF2-40B4-BE49-F238E27FC236}">
                <a16:creationId xmlns:a16="http://schemas.microsoft.com/office/drawing/2014/main" id="{22B12F15-6298-43B6-8860-F5F55E624791}"/>
              </a:ext>
            </a:extLst>
          </p:cNvPr>
          <p:cNvSpPr txBox="1">
            <a:spLocks/>
          </p:cNvSpPr>
          <p:nvPr userDrawn="1"/>
        </p:nvSpPr>
        <p:spPr>
          <a:xfrm>
            <a:off x="5248120" y="2988713"/>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www.leap-re.eu</a:t>
            </a:r>
          </a:p>
        </p:txBody>
      </p:sp>
      <p:sp>
        <p:nvSpPr>
          <p:cNvPr id="9" name="Subtitle 2">
            <a:extLst>
              <a:ext uri="{FF2B5EF4-FFF2-40B4-BE49-F238E27FC236}">
                <a16:creationId xmlns:a16="http://schemas.microsoft.com/office/drawing/2014/main" id="{C0AC89DA-4ED1-4E70-809B-51FF6125C0A6}"/>
              </a:ext>
            </a:extLst>
          </p:cNvPr>
          <p:cNvSpPr txBox="1">
            <a:spLocks/>
          </p:cNvSpPr>
          <p:nvPr userDrawn="1"/>
        </p:nvSpPr>
        <p:spPr>
          <a:xfrm>
            <a:off x="5248120" y="3926161"/>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contact@leap-re.eu</a:t>
            </a:r>
          </a:p>
        </p:txBody>
      </p:sp>
      <p:sp>
        <p:nvSpPr>
          <p:cNvPr id="10" name="Subtitle 2">
            <a:extLst>
              <a:ext uri="{FF2B5EF4-FFF2-40B4-BE49-F238E27FC236}">
                <a16:creationId xmlns:a16="http://schemas.microsoft.com/office/drawing/2014/main" id="{EA6F78DF-9D01-4E6F-94A4-932D0EA526B2}"/>
              </a:ext>
            </a:extLst>
          </p:cNvPr>
          <p:cNvSpPr txBox="1">
            <a:spLocks/>
          </p:cNvSpPr>
          <p:nvPr userDrawn="1"/>
        </p:nvSpPr>
        <p:spPr>
          <a:xfrm>
            <a:off x="5248120" y="4920759"/>
            <a:ext cx="3257705" cy="448881"/>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b="0" kern="1200" cap="none" baseline="0">
                <a:solidFill>
                  <a:schemeClr val="bg1"/>
                </a:solidFill>
                <a:latin typeface="Verdana" panose="020B0604030504040204" pitchFamily="34" charset="0"/>
                <a:ea typeface="Verdana" panose="020B0604030504040204" pitchFamily="34" charset="0"/>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a:t>@</a:t>
            </a:r>
            <a:r>
              <a:rPr lang="en-GB" err="1"/>
              <a:t>leapRE_EU</a:t>
            </a:r>
            <a:endParaRPr lang="en-GB"/>
          </a:p>
        </p:txBody>
      </p:sp>
      <p:pic>
        <p:nvPicPr>
          <p:cNvPr id="11" name="Image 10" descr="Une image contenant clipart&#10;&#10;Description générée automatiquement">
            <a:extLst>
              <a:ext uri="{FF2B5EF4-FFF2-40B4-BE49-F238E27FC236}">
                <a16:creationId xmlns:a16="http://schemas.microsoft.com/office/drawing/2014/main" id="{70743B68-E78E-4488-AAB1-4C476F62E99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471639" y="4920759"/>
            <a:ext cx="525589" cy="525589"/>
          </a:xfrm>
          <a:prstGeom prst="rect">
            <a:avLst/>
          </a:prstGeom>
        </p:spPr>
      </p:pic>
      <p:pic>
        <p:nvPicPr>
          <p:cNvPr id="12" name="Image 11">
            <a:extLst>
              <a:ext uri="{FF2B5EF4-FFF2-40B4-BE49-F238E27FC236}">
                <a16:creationId xmlns:a16="http://schemas.microsoft.com/office/drawing/2014/main" id="{134791B9-3FCE-41AF-96FC-9CAAF720119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405648" y="3848133"/>
            <a:ext cx="604935" cy="604935"/>
          </a:xfrm>
          <a:prstGeom prst="rect">
            <a:avLst/>
          </a:prstGeom>
        </p:spPr>
      </p:pic>
      <p:pic>
        <p:nvPicPr>
          <p:cNvPr id="13" name="Image 12">
            <a:extLst>
              <a:ext uri="{FF2B5EF4-FFF2-40B4-BE49-F238E27FC236}">
                <a16:creationId xmlns:a16="http://schemas.microsoft.com/office/drawing/2014/main" id="{76DE4B4E-3B45-49F2-BEFB-F4DB22B966DA}"/>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4405648" y="2919638"/>
            <a:ext cx="604935" cy="604935"/>
          </a:xfrm>
          <a:prstGeom prst="rect">
            <a:avLst/>
          </a:prstGeom>
        </p:spPr>
      </p:pic>
      <p:sp>
        <p:nvSpPr>
          <p:cNvPr id="14" name="Ellipse 13">
            <a:extLst>
              <a:ext uri="{FF2B5EF4-FFF2-40B4-BE49-F238E27FC236}">
                <a16:creationId xmlns:a16="http://schemas.microsoft.com/office/drawing/2014/main" id="{7962E686-F4F8-41BA-A4E3-F8D79387C22E}"/>
              </a:ext>
            </a:extLst>
          </p:cNvPr>
          <p:cNvSpPr>
            <a:spLocks noChangeAspect="1"/>
          </p:cNvSpPr>
          <p:nvPr userDrawn="1"/>
        </p:nvSpPr>
        <p:spPr>
          <a:xfrm rot="161190">
            <a:off x="-480890" y="-570729"/>
            <a:ext cx="1977468" cy="1977468"/>
          </a:xfrm>
          <a:prstGeom prst="ellipse">
            <a:avLst/>
          </a:prstGeom>
          <a:noFill/>
          <a:ln w="57150">
            <a:solidFill>
              <a:srgbClr val="0099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8F3690F0-FCC0-40C7-995C-58AB7F8CA1C7}"/>
              </a:ext>
            </a:extLst>
          </p:cNvPr>
          <p:cNvSpPr>
            <a:spLocks noChangeAspect="1"/>
          </p:cNvSpPr>
          <p:nvPr userDrawn="1"/>
        </p:nvSpPr>
        <p:spPr>
          <a:xfrm rot="447595">
            <a:off x="11419014" y="5789700"/>
            <a:ext cx="1098095" cy="1098095"/>
          </a:xfrm>
          <a:prstGeom prst="ellipse">
            <a:avLst/>
          </a:prstGeom>
          <a:solidFill>
            <a:srgbClr val="00991D"/>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6" name="Ellipse 15">
            <a:extLst>
              <a:ext uri="{FF2B5EF4-FFF2-40B4-BE49-F238E27FC236}">
                <a16:creationId xmlns:a16="http://schemas.microsoft.com/office/drawing/2014/main" id="{21670B89-6975-4662-9154-2389D4DA01CA}"/>
              </a:ext>
            </a:extLst>
          </p:cNvPr>
          <p:cNvSpPr>
            <a:spLocks noChangeAspect="1"/>
          </p:cNvSpPr>
          <p:nvPr userDrawn="1"/>
        </p:nvSpPr>
        <p:spPr>
          <a:xfrm>
            <a:off x="-744985" y="746889"/>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ZoneTexte 16">
            <a:extLst>
              <a:ext uri="{FF2B5EF4-FFF2-40B4-BE49-F238E27FC236}">
                <a16:creationId xmlns:a16="http://schemas.microsoft.com/office/drawing/2014/main" id="{C73860EB-2363-4A44-9FD7-B34782F1350A}"/>
              </a:ext>
            </a:extLst>
          </p:cNvPr>
          <p:cNvSpPr txBox="1"/>
          <p:nvPr userDrawn="1"/>
        </p:nvSpPr>
        <p:spPr>
          <a:xfrm>
            <a:off x="4252912" y="974147"/>
            <a:ext cx="3686175" cy="707886"/>
          </a:xfrm>
          <a:prstGeom prst="rect">
            <a:avLst/>
          </a:prstGeom>
          <a:noFill/>
        </p:spPr>
        <p:txBody>
          <a:bodyPr wrap="square" rtlCol="0">
            <a:spAutoFit/>
          </a:bodyPr>
          <a:lstStyle/>
          <a:p>
            <a:r>
              <a:rPr lang="fr-FR" sz="4000" b="1">
                <a:solidFill>
                  <a:schemeClr val="bg1"/>
                </a:solidFill>
                <a:latin typeface="Verdana" panose="020B0604030504040204" pitchFamily="34" charset="0"/>
                <a:ea typeface="Verdana" panose="020B0604030504040204" pitchFamily="34" charset="0"/>
              </a:rPr>
              <a:t>THANK YOU</a:t>
            </a:r>
          </a:p>
        </p:txBody>
      </p:sp>
      <p:sp>
        <p:nvSpPr>
          <p:cNvPr id="18" name="ZoneTexte 17">
            <a:extLst>
              <a:ext uri="{FF2B5EF4-FFF2-40B4-BE49-F238E27FC236}">
                <a16:creationId xmlns:a16="http://schemas.microsoft.com/office/drawing/2014/main" id="{AA49115E-4164-445F-A631-8F8A71EC03E1}"/>
              </a:ext>
            </a:extLst>
          </p:cNvPr>
          <p:cNvSpPr txBox="1"/>
          <p:nvPr userDrawn="1"/>
        </p:nvSpPr>
        <p:spPr>
          <a:xfrm>
            <a:off x="2895599" y="1877593"/>
            <a:ext cx="6400800" cy="461665"/>
          </a:xfrm>
          <a:prstGeom prst="rect">
            <a:avLst/>
          </a:prstGeom>
          <a:noFill/>
        </p:spPr>
        <p:txBody>
          <a:bodyPr wrap="square" rtlCol="0">
            <a:spAutoFit/>
          </a:bodyPr>
          <a:lstStyle/>
          <a:p>
            <a:pPr algn="ctr"/>
            <a:r>
              <a:rPr lang="en-GB" sz="2400" noProof="0">
                <a:solidFill>
                  <a:schemeClr val="bg1"/>
                </a:solidFill>
                <a:latin typeface="Verdana" panose="020B0604030504040204" pitchFamily="34" charset="0"/>
                <a:ea typeface="Verdana" panose="020B0604030504040204" pitchFamily="34" charset="0"/>
              </a:rPr>
              <a:t>CONTACT US FOR MORE INFORMATION</a:t>
            </a:r>
          </a:p>
        </p:txBody>
      </p:sp>
    </p:spTree>
    <p:extLst>
      <p:ext uri="{BB962C8B-B14F-4D97-AF65-F5344CB8AC3E}">
        <p14:creationId xmlns:p14="http://schemas.microsoft.com/office/powerpoint/2010/main" val="32532896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30E722B-4761-4A69-BC4C-DF14000D8B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E41E92C-D797-4667-B80F-0BB45961A2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5CC2215-6074-4638-8CC6-1C8FE51D672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9F4DFFB-3ACB-4D74-8D7F-8E2F1D09B9CC}" type="datetimeFigureOut">
              <a:rPr lang="fr-FR" smtClean="0"/>
              <a:t>24/09/2024</a:t>
            </a:fld>
            <a:endParaRPr lang="fr-FR"/>
          </a:p>
        </p:txBody>
      </p:sp>
      <p:sp>
        <p:nvSpPr>
          <p:cNvPr id="5" name="Espace réservé du pied de page 4">
            <a:extLst>
              <a:ext uri="{FF2B5EF4-FFF2-40B4-BE49-F238E27FC236}">
                <a16:creationId xmlns:a16="http://schemas.microsoft.com/office/drawing/2014/main" id="{4A2A40DC-9783-44F2-AB6C-6EA5F9C1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784E092-A6DA-4F77-890A-0704FED21F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3CA754-A55E-413D-A6F6-65F50450773E}" type="slidenum">
              <a:rPr lang="fr-FR" smtClean="0"/>
              <a:t>‹#›</a:t>
            </a:fld>
            <a:endParaRPr lang="fr-FR"/>
          </a:p>
        </p:txBody>
      </p:sp>
    </p:spTree>
    <p:extLst>
      <p:ext uri="{BB962C8B-B14F-4D97-AF65-F5344CB8AC3E}">
        <p14:creationId xmlns:p14="http://schemas.microsoft.com/office/powerpoint/2010/main" val="854168207"/>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50" r:id="rId3"/>
    <p:sldLayoutId id="2147483663" r:id="rId4"/>
    <p:sldLayoutId id="2147483665" r:id="rId5"/>
    <p:sldLayoutId id="2147483652" r:id="rId6"/>
    <p:sldLayoutId id="2147483654" r:id="rId7"/>
    <p:sldLayoutId id="2147483657" r:id="rId8"/>
    <p:sldLayoutId id="2147483664" r:id="rId9"/>
  </p:sldLayoutIdLst>
  <p:txStyles>
    <p:titleStyle>
      <a:lvl1pPr algn="l" defTabSz="914400" rtl="0" eaLnBrk="1" latinLnBrk="0" hangingPunct="1">
        <a:lnSpc>
          <a:spcPct val="90000"/>
        </a:lnSpc>
        <a:spcBef>
          <a:spcPct val="0"/>
        </a:spcBef>
        <a:buNone/>
        <a:defRPr sz="4000" b="1" kern="1200">
          <a:solidFill>
            <a:schemeClr val="tx1">
              <a:lumMod val="65000"/>
              <a:lumOff val="35000"/>
            </a:schemeClr>
          </a:solidFill>
          <a:latin typeface="Verdana" panose="020B0604030504040204" pitchFamily="34" charset="0"/>
          <a:ea typeface="Verdana" panose="020B0604030504040204" pitchFamily="34" charset="0"/>
          <a:cs typeface="+mj-cs"/>
        </a:defRPr>
      </a:lvl1pPr>
    </p:titleStyle>
    <p:body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5.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5.xml"/><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5.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5.xml"/><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5.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 Id="rId9"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8E8118-E6DE-4F0E-B3DE-9C40D3D90565}"/>
              </a:ext>
            </a:extLst>
          </p:cNvPr>
          <p:cNvSpPr>
            <a:spLocks noGrp="1"/>
          </p:cNvSpPr>
          <p:nvPr>
            <p:ph type="ctrTitle"/>
          </p:nvPr>
        </p:nvSpPr>
        <p:spPr/>
        <p:txBody>
          <a:bodyPr>
            <a:noAutofit/>
          </a:bodyPr>
          <a:lstStyle/>
          <a:p>
            <a:r>
              <a:rPr lang="en-ZA" sz="3600" b="1" dirty="0">
                <a:latin typeface="Open Sans ExtraBold"/>
                <a:ea typeface="Open Sans ExtraBold" panose="020B0606030504020204" pitchFamily="34" charset="0"/>
                <a:cs typeface="Open Sans ExtraBold" panose="020B0606030504020204" pitchFamily="34" charset="0"/>
              </a:rPr>
              <a:t>Off-Grid Energy Systems Modelling with </a:t>
            </a:r>
            <a:r>
              <a:rPr lang="en-ZA" sz="3600" dirty="0">
                <a:latin typeface="Open Sans ExtraBold"/>
                <a:ea typeface="Open Sans ExtraBold" panose="020B0606030504020204" pitchFamily="34" charset="0"/>
                <a:cs typeface="Open Sans ExtraBold" panose="020B0606030504020204" pitchFamily="34" charset="0"/>
              </a:rPr>
              <a:t>MicroGridsPy</a:t>
            </a:r>
            <a:endParaRPr lang="fr-FR" sz="3600" dirty="0">
              <a:latin typeface="Open Sans ExtraBold"/>
              <a:ea typeface="Open Sans ExtraBold" panose="020B0606030504020204" pitchFamily="34" charset="0"/>
              <a:cs typeface="Open Sans ExtraBold" panose="020B0606030504020204" pitchFamily="34" charset="0"/>
            </a:endParaRPr>
          </a:p>
        </p:txBody>
      </p:sp>
      <p:sp>
        <p:nvSpPr>
          <p:cNvPr id="3" name="Sous-titre 2">
            <a:extLst>
              <a:ext uri="{FF2B5EF4-FFF2-40B4-BE49-F238E27FC236}">
                <a16:creationId xmlns:a16="http://schemas.microsoft.com/office/drawing/2014/main" id="{FBE6075A-4F1E-412D-8530-A622D0799CD7}"/>
              </a:ext>
            </a:extLst>
          </p:cNvPr>
          <p:cNvSpPr>
            <a:spLocks noGrp="1"/>
          </p:cNvSpPr>
          <p:nvPr>
            <p:ph type="subTitle" idx="1"/>
          </p:nvPr>
        </p:nvSpPr>
        <p:spPr>
          <a:xfrm>
            <a:off x="882801" y="3140211"/>
            <a:ext cx="5088991" cy="1358876"/>
          </a:xfrm>
        </p:spPr>
        <p:txBody>
          <a:bodyPr vert="horz" lIns="91440" tIns="45720" rIns="91440" bIns="45720" rtlCol="0" anchor="t">
            <a:normAutofit fontScale="92500" lnSpcReduction="20000"/>
          </a:bodyPr>
          <a:lstStyle/>
          <a:p>
            <a:r>
              <a:rPr lang="fr-FR" sz="3200" dirty="0">
                <a:latin typeface="Verdana"/>
                <a:ea typeface="Verdana"/>
                <a:cs typeface="Arial"/>
              </a:rPr>
              <a:t>Lesson 10: </a:t>
            </a:r>
          </a:p>
          <a:p>
            <a:r>
              <a:rPr lang="fr-FR" sz="3200" dirty="0">
                <a:latin typeface="Verdana"/>
                <a:ea typeface="Verdana"/>
                <a:cs typeface="Arial"/>
              </a:rPr>
              <a:t>Case </a:t>
            </a:r>
            <a:r>
              <a:rPr lang="fr-FR" sz="3200" err="1">
                <a:latin typeface="Verdana"/>
                <a:ea typeface="Verdana"/>
                <a:cs typeface="Arial"/>
              </a:rPr>
              <a:t>Study</a:t>
            </a:r>
            <a:r>
              <a:rPr lang="fr-FR" sz="3200" dirty="0">
                <a:latin typeface="Verdana"/>
                <a:ea typeface="Verdana"/>
                <a:cs typeface="Arial"/>
              </a:rPr>
              <a:t>, </a:t>
            </a:r>
          </a:p>
          <a:p>
            <a:r>
              <a:rPr lang="fr-FR" sz="3200" err="1">
                <a:latin typeface="Verdana"/>
                <a:ea typeface="Verdana"/>
                <a:cs typeface="Arial"/>
              </a:rPr>
              <a:t>Kalobeyei</a:t>
            </a:r>
            <a:r>
              <a:rPr lang="fr-FR" sz="3200" dirty="0">
                <a:latin typeface="Verdana"/>
                <a:ea typeface="Verdana"/>
                <a:cs typeface="Arial"/>
              </a:rPr>
              <a:t> Village, Kenya</a:t>
            </a:r>
          </a:p>
          <a:p>
            <a:endParaRPr lang="fr-FR" dirty="0"/>
          </a:p>
        </p:txBody>
      </p:sp>
      <p:pic>
        <p:nvPicPr>
          <p:cNvPr id="4" name="Picture 3" descr="A blue text on a black background&#10;&#10;Description automatically generated">
            <a:extLst>
              <a:ext uri="{FF2B5EF4-FFF2-40B4-BE49-F238E27FC236}">
                <a16:creationId xmlns:a16="http://schemas.microsoft.com/office/drawing/2014/main" id="{19CBFCE4-EF82-4F30-B679-8C3E0470508E}"/>
              </a:ext>
            </a:extLst>
          </p:cNvPr>
          <p:cNvPicPr>
            <a:picLocks noChangeAspect="1"/>
          </p:cNvPicPr>
          <p:nvPr/>
        </p:nvPicPr>
        <p:blipFill>
          <a:blip r:embed="rId2"/>
          <a:stretch>
            <a:fillRect/>
          </a:stretch>
        </p:blipFill>
        <p:spPr>
          <a:xfrm>
            <a:off x="1121392" y="4694644"/>
            <a:ext cx="4848225" cy="1562100"/>
          </a:xfrm>
          <a:prstGeom prst="rect">
            <a:avLst/>
          </a:prstGeom>
        </p:spPr>
      </p:pic>
    </p:spTree>
    <p:extLst>
      <p:ext uri="{BB962C8B-B14F-4D97-AF65-F5344CB8AC3E}">
        <p14:creationId xmlns:p14="http://schemas.microsoft.com/office/powerpoint/2010/main" val="4540721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72D73030-159C-48B1-94A9-A7A68895D5FF}"/>
              </a:ext>
            </a:extLst>
          </p:cNvPr>
          <p:cNvSpPr>
            <a:spLocks noGrp="1"/>
          </p:cNvSpPr>
          <p:nvPr>
            <p:ph type="title"/>
          </p:nvPr>
        </p:nvSpPr>
        <p:spPr/>
        <p:txBody>
          <a:bodyPr>
            <a:normAutofit/>
          </a:bodyPr>
          <a:lstStyle/>
          <a:p>
            <a:r>
              <a:rPr lang="en-GB" sz="2800">
                <a:latin typeface="Open Sans"/>
                <a:ea typeface="Open Sans"/>
                <a:cs typeface="Open Sans"/>
                <a:sym typeface="Bodoni SvtyTwo ITC TT-Book"/>
              </a:rPr>
              <a:t>Lesson</a:t>
            </a:r>
            <a:r>
              <a:rPr lang="en-GB">
                <a:latin typeface="Open Sans"/>
                <a:ea typeface="Open Sans"/>
                <a:cs typeface="Open Sans"/>
                <a:sym typeface="Bodoni SvtyTwo ITC TT-Book"/>
              </a:rPr>
              <a:t> 10: Contents</a:t>
            </a:r>
            <a:endParaRPr lang="en-GB" sz="2800">
              <a:latin typeface="Open Sans"/>
              <a:ea typeface="Open Sans"/>
              <a:cs typeface="Open Sans"/>
              <a:sym typeface="Bodoni SvtyTwo ITC TT-Book"/>
            </a:endParaRPr>
          </a:p>
        </p:txBody>
      </p:sp>
      <p:pic>
        <p:nvPicPr>
          <p:cNvPr id="11" name="Picture 4" descr="Checklist - Free education icons">
            <a:extLst>
              <a:ext uri="{FF2B5EF4-FFF2-40B4-BE49-F238E27FC236}">
                <a16:creationId xmlns:a16="http://schemas.microsoft.com/office/drawing/2014/main" id="{F6AF697E-2A6A-ABA0-5117-8F7B1E2C54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88647" y="3327593"/>
            <a:ext cx="1045027" cy="1045027"/>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a:extLst>
              <a:ext uri="{FF2B5EF4-FFF2-40B4-BE49-F238E27FC236}">
                <a16:creationId xmlns:a16="http://schemas.microsoft.com/office/drawing/2014/main" id="{AAAC0BBF-DA26-03BC-F526-B027FE2A65BE}"/>
              </a:ext>
            </a:extLst>
          </p:cNvPr>
          <p:cNvSpPr>
            <a:spLocks noGrp="1"/>
          </p:cNvSpPr>
          <p:nvPr>
            <p:ph idx="1"/>
          </p:nvPr>
        </p:nvSpPr>
        <p:spPr>
          <a:xfrm>
            <a:off x="838200" y="1825625"/>
            <a:ext cx="8175171" cy="4048964"/>
          </a:xfrm>
        </p:spPr>
        <p:txBody>
          <a:bodyPr vert="horz" lIns="91440" tIns="45720" rIns="91440" bIns="45720" rtlCol="0" anchor="t">
            <a:normAutofit/>
          </a:bodyPr>
          <a:lstStyle/>
          <a:p>
            <a:r>
              <a:rPr lang="en-GB" sz="2000" dirty="0">
                <a:latin typeface="Open Sans"/>
              </a:rPr>
              <a:t>Comprehensive Understanding of MicroGridsPy Usage</a:t>
            </a:r>
          </a:p>
          <a:p>
            <a:pPr marL="0" indent="0">
              <a:buNone/>
            </a:pPr>
            <a:r>
              <a:rPr lang="en-GB" sz="1400" i="1" dirty="0">
                <a:latin typeface="Open Sans"/>
              </a:rPr>
              <a:t>Participants will gain detailed knowledge on how to utilize MicroGridsPy from start to finish in a sample project, including basic features and functionalities</a:t>
            </a:r>
          </a:p>
          <a:p>
            <a:r>
              <a:rPr lang="en-GB" sz="2000" dirty="0">
                <a:latin typeface="Open Sans"/>
              </a:rPr>
              <a:t>Insight into Result Variability Based on Input</a:t>
            </a:r>
          </a:p>
          <a:p>
            <a:pPr marL="0" indent="0">
              <a:buNone/>
            </a:pPr>
            <a:r>
              <a:rPr lang="en-GB" sz="1400" i="1" dirty="0">
                <a:latin typeface="Open Sans"/>
              </a:rPr>
              <a:t>Learners will understand how different inputs can significantly alter the outcomes of the MicroGridsPy model, highlighting the importance of accurate and context-specific data</a:t>
            </a:r>
          </a:p>
          <a:p>
            <a:r>
              <a:rPr lang="en-GB" sz="2000" dirty="0">
                <a:latin typeface="Open Sans"/>
              </a:rPr>
              <a:t>Awareness of the Model's Limitations and Potentials</a:t>
            </a:r>
          </a:p>
          <a:p>
            <a:pPr marL="0" indent="0">
              <a:buNone/>
            </a:pPr>
            <a:r>
              <a:rPr lang="en-GB" sz="1400" i="1" dirty="0">
                <a:latin typeface="Open Sans"/>
              </a:rPr>
              <a:t>Participants will comprehend the strengths and limitations of MicroGridsPy in modelling off-grid energy systems, providing a realistic perspective on its applicability in various scenarios</a:t>
            </a:r>
          </a:p>
          <a:p>
            <a:endParaRPr lang="en-GB" sz="2000" dirty="0">
              <a:latin typeface="Open Sans"/>
            </a:endParaRPr>
          </a:p>
          <a:p>
            <a:pPr marL="0" indent="0">
              <a:buNone/>
            </a:pPr>
            <a:endParaRPr lang="en-GB" sz="1400" i="1" dirty="0">
              <a:latin typeface="Open Sans"/>
            </a:endParaRPr>
          </a:p>
          <a:p>
            <a:pPr marL="0" indent="0">
              <a:buNone/>
            </a:pPr>
            <a:endParaRPr lang="en-GB" sz="1400" i="1" dirty="0">
              <a:latin typeface="Open Sans"/>
            </a:endParaRPr>
          </a:p>
          <a:p>
            <a:pPr marL="0" indent="0">
              <a:buNone/>
            </a:pPr>
            <a:endParaRPr lang="en-GB" sz="1400" i="1" dirty="0">
              <a:latin typeface="Open Sans"/>
            </a:endParaRPr>
          </a:p>
          <a:p>
            <a:pPr>
              <a:buFont typeface="Courier New" panose="02070309020205020404" pitchFamily="49" charset="0"/>
              <a:buChar char="o"/>
            </a:pPr>
            <a:endParaRPr lang="en-GB" sz="1400" i="1" dirty="0">
              <a:latin typeface="Open Sans"/>
            </a:endParaRPr>
          </a:p>
          <a:p>
            <a:pPr>
              <a:buFont typeface="Courier New" panose="02070309020205020404" pitchFamily="49" charset="0"/>
              <a:buChar char="o"/>
            </a:pPr>
            <a:endParaRPr lang="en-GB" sz="1400" i="1" dirty="0">
              <a:latin typeface="Open Sans"/>
            </a:endParaRPr>
          </a:p>
          <a:p>
            <a:endParaRPr lang="en-GB" sz="2000" dirty="0">
              <a:latin typeface="Open Sans"/>
            </a:endParaRPr>
          </a:p>
          <a:p>
            <a:endParaRPr lang="en-GB" sz="1400" i="1" dirty="0">
              <a:latin typeface="Open Sans"/>
            </a:endParaRPr>
          </a:p>
          <a:p>
            <a:pPr marL="0" indent="0">
              <a:buNone/>
            </a:pPr>
            <a:endParaRPr lang="en-GB" sz="1400" i="1" dirty="0">
              <a:latin typeface="Open Sans"/>
            </a:endParaRPr>
          </a:p>
          <a:p>
            <a:pPr marL="0" indent="0">
              <a:buNone/>
            </a:pPr>
            <a:endParaRPr lang="en-GB" sz="2000" dirty="0">
              <a:latin typeface="Open Sans"/>
            </a:endParaRPr>
          </a:p>
          <a:p>
            <a:endParaRPr lang="en-GB" sz="2000" dirty="0">
              <a:latin typeface="Open Sans"/>
            </a:endParaRPr>
          </a:p>
          <a:p>
            <a:pPr marL="0" indent="0">
              <a:buNone/>
            </a:pPr>
            <a:endParaRPr lang="en-GB" sz="2000" dirty="0">
              <a:latin typeface="Open Sans"/>
            </a:endParaRPr>
          </a:p>
          <a:p>
            <a:endParaRPr lang="en-GB" sz="2000" dirty="0">
              <a:latin typeface="Open Sans"/>
            </a:endParaRPr>
          </a:p>
          <a:p>
            <a:endParaRPr lang="en-GB" sz="2000" dirty="0">
              <a:latin typeface="Open Sans"/>
            </a:endParaRPr>
          </a:p>
        </p:txBody>
      </p:sp>
    </p:spTree>
    <p:extLst>
      <p:ext uri="{BB962C8B-B14F-4D97-AF65-F5344CB8AC3E}">
        <p14:creationId xmlns:p14="http://schemas.microsoft.com/office/powerpoint/2010/main" val="2787752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72D73030-159C-48B1-94A9-A7A68895D5FF}"/>
              </a:ext>
            </a:extLst>
          </p:cNvPr>
          <p:cNvSpPr>
            <a:spLocks noGrp="1"/>
          </p:cNvSpPr>
          <p:nvPr>
            <p:ph type="title"/>
          </p:nvPr>
        </p:nvSpPr>
        <p:spPr/>
        <p:txBody>
          <a:bodyPr>
            <a:normAutofit/>
          </a:bodyPr>
          <a:lstStyle/>
          <a:p>
            <a:r>
              <a:rPr lang="en-GB" sz="2800" dirty="0">
                <a:latin typeface="Open Sans"/>
                <a:ea typeface="Open Sans"/>
                <a:cs typeface="Open Sans"/>
                <a:sym typeface="Bodoni SvtyTwo ITC TT-Book"/>
              </a:rPr>
              <a:t> Lesson</a:t>
            </a:r>
            <a:r>
              <a:rPr lang="en-GB" dirty="0">
                <a:latin typeface="Open Sans"/>
                <a:ea typeface="Open Sans"/>
                <a:cs typeface="Open Sans"/>
                <a:sym typeface="Bodoni SvtyTwo ITC TT-Book"/>
              </a:rPr>
              <a:t> 10: </a:t>
            </a:r>
            <a:r>
              <a:rPr lang="en-GB" dirty="0">
                <a:latin typeface="Verdana"/>
                <a:ea typeface="Verdana"/>
                <a:cs typeface="Open Sans"/>
                <a:sym typeface="Bodoni SvtyTwo ITC TT-Book"/>
              </a:rPr>
              <a:t>Learning Outcomes </a:t>
            </a:r>
            <a:endParaRPr lang="en-GB" sz="2800" dirty="0">
              <a:latin typeface="Open Sans"/>
              <a:ea typeface="Open Sans" panose="020B0606030504020204" pitchFamily="34" charset="0"/>
              <a:cs typeface="Open Sans" panose="020B0606030504020204" pitchFamily="34" charset="0"/>
              <a:sym typeface="Bodoni SvtyTwo ITC TT-Book"/>
            </a:endParaRPr>
          </a:p>
        </p:txBody>
      </p:sp>
      <p:pic>
        <p:nvPicPr>
          <p:cNvPr id="11" name="Picture 4" descr="Checklist - Free education icons">
            <a:extLst>
              <a:ext uri="{FF2B5EF4-FFF2-40B4-BE49-F238E27FC236}">
                <a16:creationId xmlns:a16="http://schemas.microsoft.com/office/drawing/2014/main" id="{F6AF697E-2A6A-ABA0-5117-8F7B1E2C54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88647" y="3327593"/>
            <a:ext cx="1045027" cy="1045027"/>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a:extLst>
              <a:ext uri="{FF2B5EF4-FFF2-40B4-BE49-F238E27FC236}">
                <a16:creationId xmlns:a16="http://schemas.microsoft.com/office/drawing/2014/main" id="{AAAC0BBF-DA26-03BC-F526-B027FE2A65BE}"/>
              </a:ext>
            </a:extLst>
          </p:cNvPr>
          <p:cNvSpPr>
            <a:spLocks noGrp="1"/>
          </p:cNvSpPr>
          <p:nvPr>
            <p:ph idx="1"/>
          </p:nvPr>
        </p:nvSpPr>
        <p:spPr>
          <a:xfrm>
            <a:off x="838200" y="1825625"/>
            <a:ext cx="8175171" cy="4048964"/>
          </a:xfrm>
        </p:spPr>
        <p:txBody>
          <a:bodyPr vert="horz" lIns="91440" tIns="45720" rIns="91440" bIns="45720" rtlCol="0" anchor="t">
            <a:normAutofit/>
          </a:bodyPr>
          <a:lstStyle/>
          <a:p>
            <a:r>
              <a:rPr lang="en-GB" sz="2000" b="1" dirty="0">
                <a:latin typeface="Arial"/>
                <a:cs typeface="Arial"/>
              </a:rPr>
              <a:t>At the end of this lesson, the student will be able to: </a:t>
            </a:r>
            <a:endParaRPr lang="en-US" b="1">
              <a:cs typeface="Arial"/>
            </a:endParaRPr>
          </a:p>
          <a:p>
            <a:pPr marL="342900" indent="-342900">
              <a:buChar char="•"/>
            </a:pPr>
            <a:endParaRPr lang="en-GB" sz="2000" dirty="0">
              <a:latin typeface="Open Sans"/>
              <a:ea typeface="Open Sans"/>
              <a:cs typeface="Arial"/>
            </a:endParaRPr>
          </a:p>
          <a:p>
            <a:pPr marL="342900" indent="-342900">
              <a:buChar char="•"/>
            </a:pPr>
            <a:r>
              <a:rPr lang="en-GB" sz="2000" dirty="0">
                <a:latin typeface="Open Sans"/>
                <a:cs typeface="Arial"/>
              </a:rPr>
              <a:t>Utilise </a:t>
            </a:r>
            <a:r>
              <a:rPr lang="en-GB" sz="2000" dirty="0" err="1">
                <a:latin typeface="Open Sans"/>
                <a:cs typeface="Arial"/>
              </a:rPr>
              <a:t>MicroGridsPy</a:t>
            </a:r>
            <a:r>
              <a:rPr lang="en-GB" sz="2000" dirty="0">
                <a:latin typeface="Open Sans"/>
                <a:cs typeface="Arial"/>
              </a:rPr>
              <a:t> in a sample project</a:t>
            </a:r>
            <a:endParaRPr lang="en-US" dirty="0"/>
          </a:p>
          <a:p>
            <a:pPr marL="285750" indent="-285750">
              <a:buChar char="•"/>
            </a:pPr>
            <a:endParaRPr lang="en-GB" sz="1400" i="1" dirty="0">
              <a:latin typeface="Open Sans"/>
              <a:ea typeface="Open Sans"/>
            </a:endParaRPr>
          </a:p>
          <a:p>
            <a:pPr marL="342900" indent="-342900">
              <a:buChar char="•"/>
            </a:pPr>
            <a:r>
              <a:rPr lang="en-GB" sz="2000" dirty="0">
                <a:latin typeface="Open Sans"/>
                <a:cs typeface="Arial"/>
              </a:rPr>
              <a:t>Understand Result Variability Based on Inputs</a:t>
            </a:r>
            <a:endParaRPr lang="en-GB" sz="2000" dirty="0">
              <a:latin typeface="Open Sans"/>
              <a:ea typeface="Open Sans"/>
              <a:cs typeface="Arial"/>
            </a:endParaRPr>
          </a:p>
          <a:p>
            <a:pPr marL="285750" indent="-285750">
              <a:buChar char="•"/>
            </a:pPr>
            <a:endParaRPr lang="en-GB" sz="1400" i="1" dirty="0">
              <a:latin typeface="Open Sans"/>
              <a:ea typeface="Open Sans"/>
            </a:endParaRPr>
          </a:p>
          <a:p>
            <a:pPr marL="342900" indent="-342900">
              <a:buChar char="•"/>
            </a:pPr>
            <a:r>
              <a:rPr lang="en-GB" sz="2000" dirty="0">
                <a:latin typeface="Open Sans"/>
                <a:cs typeface="Arial"/>
              </a:rPr>
              <a:t>Understand the Model's Limitations and Potentials</a:t>
            </a:r>
            <a:endParaRPr lang="en-GB" sz="2000" dirty="0">
              <a:latin typeface="Open Sans"/>
              <a:ea typeface="Open Sans"/>
              <a:cs typeface="Arial"/>
            </a:endParaRPr>
          </a:p>
          <a:p>
            <a:pPr marL="0" indent="0">
              <a:buNone/>
            </a:pPr>
            <a:endParaRPr lang="en-GB" sz="1400" i="1" dirty="0">
              <a:latin typeface="Open Sans"/>
              <a:ea typeface="Open Sans"/>
            </a:endParaRPr>
          </a:p>
          <a:p>
            <a:pPr marL="0" indent="0">
              <a:buNone/>
            </a:pPr>
            <a:endParaRPr lang="en-GB" sz="1400" i="1" dirty="0">
              <a:latin typeface="Open Sans"/>
            </a:endParaRPr>
          </a:p>
          <a:p>
            <a:pPr marL="0" indent="0">
              <a:buFont typeface="Arial" panose="02070309020205020404" pitchFamily="49" charset="0"/>
              <a:buChar char="•"/>
            </a:pPr>
            <a:endParaRPr lang="en-GB" sz="1400" i="1" dirty="0">
              <a:latin typeface="Open Sans"/>
              <a:ea typeface="Open Sans"/>
            </a:endParaRPr>
          </a:p>
          <a:p>
            <a:pPr marL="0" indent="0">
              <a:buFont typeface="Arial" panose="02070309020205020404" pitchFamily="49" charset="0"/>
              <a:buChar char="•"/>
            </a:pPr>
            <a:endParaRPr lang="en-GB" sz="1400" i="1" dirty="0">
              <a:latin typeface="Open Sans"/>
              <a:ea typeface="Open Sans"/>
            </a:endParaRPr>
          </a:p>
          <a:p>
            <a:endParaRPr lang="en-GB" sz="2000" dirty="0">
              <a:latin typeface="Open Sans"/>
              <a:ea typeface="Open Sans"/>
            </a:endParaRPr>
          </a:p>
          <a:p>
            <a:endParaRPr lang="en-GB" sz="1400" i="1" dirty="0">
              <a:latin typeface="Open Sans"/>
              <a:ea typeface="Open Sans"/>
            </a:endParaRPr>
          </a:p>
          <a:p>
            <a:endParaRPr lang="en-GB" sz="1400" i="1" dirty="0">
              <a:latin typeface="Open Sans"/>
              <a:ea typeface="Open Sans"/>
            </a:endParaRPr>
          </a:p>
          <a:p>
            <a:endParaRPr lang="en-GB" sz="2000" dirty="0">
              <a:latin typeface="Open Sans"/>
              <a:ea typeface="Open Sans"/>
            </a:endParaRPr>
          </a:p>
          <a:p>
            <a:pPr marL="0" indent="0">
              <a:buNone/>
            </a:pPr>
            <a:endParaRPr lang="en-GB" sz="2000" dirty="0">
              <a:latin typeface="Open Sans"/>
              <a:ea typeface="Open Sans"/>
            </a:endParaRPr>
          </a:p>
          <a:p>
            <a:pPr marL="0" indent="0">
              <a:buNone/>
            </a:pPr>
            <a:endParaRPr lang="en-GB" sz="2000" dirty="0">
              <a:latin typeface="Open Sans"/>
            </a:endParaRPr>
          </a:p>
          <a:p>
            <a:endParaRPr lang="en-GB" sz="2000" dirty="0">
              <a:latin typeface="Open Sans"/>
            </a:endParaRPr>
          </a:p>
          <a:p>
            <a:pPr marL="0" indent="0">
              <a:buNone/>
            </a:pPr>
            <a:endParaRPr lang="en-GB" sz="2000" dirty="0">
              <a:latin typeface="Open Sans"/>
            </a:endParaRPr>
          </a:p>
        </p:txBody>
      </p:sp>
    </p:spTree>
    <p:extLst>
      <p:ext uri="{BB962C8B-B14F-4D97-AF65-F5344CB8AC3E}">
        <p14:creationId xmlns:p14="http://schemas.microsoft.com/office/powerpoint/2010/main" val="16666923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a:xfrm>
            <a:off x="1148474" y="245887"/>
            <a:ext cx="10515600" cy="781235"/>
          </a:xfrm>
        </p:spPr>
        <p:txBody>
          <a:bodyPr>
            <a:normAutofit fontScale="90000"/>
          </a:bodyPr>
          <a:lstStyle/>
          <a:p>
            <a:r>
              <a:rPr lang="en-GB" dirty="0">
                <a:latin typeface="Verdana"/>
                <a:ea typeface="Verdana"/>
              </a:rPr>
              <a:t>Call for proposals for electrification </a:t>
            </a:r>
            <a:r>
              <a:rPr lang="en-GB" dirty="0">
                <a:solidFill>
                  <a:srgbClr val="595959"/>
                </a:solidFill>
                <a:latin typeface="Verdana"/>
                <a:ea typeface="Verdana"/>
              </a:rPr>
              <a:t>solutions</a:t>
            </a:r>
            <a:r>
              <a:rPr lang="en-GB" dirty="0">
                <a:latin typeface="Verdana"/>
                <a:ea typeface="Verdana"/>
              </a:rPr>
              <a:t> for Kalobeyei settlement </a:t>
            </a:r>
            <a:endParaRPr lang="en-US" dirty="0">
              <a:latin typeface="Verdana"/>
              <a:ea typeface="Verdana"/>
            </a:endParaRPr>
          </a:p>
        </p:txBody>
      </p:sp>
      <p:sp>
        <p:nvSpPr>
          <p:cNvPr id="8" name="TextBox 7">
            <a:extLst>
              <a:ext uri="{FF2B5EF4-FFF2-40B4-BE49-F238E27FC236}">
                <a16:creationId xmlns:a16="http://schemas.microsoft.com/office/drawing/2014/main" id="{E35D397D-3B71-5FE6-8313-A9D92CAE6908}"/>
              </a:ext>
            </a:extLst>
          </p:cNvPr>
          <p:cNvSpPr txBox="1"/>
          <p:nvPr/>
        </p:nvSpPr>
        <p:spPr>
          <a:xfrm>
            <a:off x="478950" y="1241783"/>
            <a:ext cx="11119810" cy="954107"/>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The call for proposal from the </a:t>
            </a:r>
            <a:r>
              <a:rPr lang="en-GB" sz="1400" b="1" dirty="0">
                <a:latin typeface="Open Sans" panose="020B0606030504020204" pitchFamily="34" charset="0"/>
                <a:ea typeface="Open Sans" panose="020B0606030504020204" pitchFamily="34" charset="0"/>
                <a:cs typeface="Open Sans" panose="020B0606030504020204" pitchFamily="34" charset="0"/>
              </a:rPr>
              <a:t>UNESCO Chair </a:t>
            </a:r>
            <a:r>
              <a:rPr lang="en-GB" sz="1400" dirty="0">
                <a:latin typeface="Open Sans" panose="020B0606030504020204" pitchFamily="34" charset="0"/>
                <a:ea typeface="Open Sans" panose="020B0606030504020204" pitchFamily="34" charset="0"/>
                <a:cs typeface="Open Sans" panose="020B0606030504020204" pitchFamily="34" charset="0"/>
              </a:rPr>
              <a:t>in </a:t>
            </a:r>
            <a:r>
              <a:rPr lang="en-GB" sz="1400" b="1" dirty="0">
                <a:latin typeface="Open Sans" panose="020B0606030504020204" pitchFamily="34" charset="0"/>
                <a:ea typeface="Open Sans" panose="020B0606030504020204" pitchFamily="34" charset="0"/>
                <a:cs typeface="Open Sans" panose="020B0606030504020204" pitchFamily="34" charset="0"/>
              </a:rPr>
              <a:t>Energy for Sustainable Development </a:t>
            </a:r>
            <a:r>
              <a:rPr lang="en-GB" sz="1400" dirty="0">
                <a:latin typeface="Open Sans" panose="020B0606030504020204" pitchFamily="34" charset="0"/>
                <a:ea typeface="Open Sans" panose="020B0606030504020204" pitchFamily="34" charset="0"/>
                <a:cs typeface="Open Sans" panose="020B0606030504020204" pitchFamily="34" charset="0"/>
              </a:rPr>
              <a:t>seeks </a:t>
            </a:r>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innovative off-grid rural electrification solutions for Kalobeyei settlement (Kenya)</a:t>
            </a:r>
            <a:r>
              <a:rPr lang="en-GB" sz="1400" dirty="0">
                <a:latin typeface="Open Sans" panose="020B0606030504020204" pitchFamily="34" charset="0"/>
                <a:ea typeface="Open Sans" panose="020B0606030504020204" pitchFamily="34" charset="0"/>
                <a:cs typeface="Open Sans" panose="020B0606030504020204" pitchFamily="34" charset="0"/>
              </a:rPr>
              <a:t>, focusing on </a:t>
            </a:r>
            <a:r>
              <a:rPr lang="en-GB" sz="1400" b="1" dirty="0">
                <a:latin typeface="Open Sans" panose="020B0606030504020204" pitchFamily="34" charset="0"/>
                <a:ea typeface="Open Sans" panose="020B0606030504020204" pitchFamily="34" charset="0"/>
                <a:cs typeface="Open Sans" panose="020B0606030504020204" pitchFamily="34" charset="0"/>
              </a:rPr>
              <a:t>hybrid systems </a:t>
            </a:r>
            <a:r>
              <a:rPr lang="en-GB" sz="1400" dirty="0">
                <a:latin typeface="Open Sans" panose="020B0606030504020204" pitchFamily="34" charset="0"/>
                <a:ea typeface="Open Sans" panose="020B0606030504020204" pitchFamily="34" charset="0"/>
                <a:cs typeface="Open Sans" panose="020B0606030504020204" pitchFamily="34" charset="0"/>
              </a:rPr>
              <a:t>that combine renewable and non-renewable technologies. It underscores the importance of energy in </a:t>
            </a:r>
            <a:r>
              <a:rPr lang="en-GB" sz="1400" b="1" dirty="0">
                <a:latin typeface="Open Sans" panose="020B0606030504020204" pitchFamily="34" charset="0"/>
                <a:ea typeface="Open Sans" panose="020B0606030504020204" pitchFamily="34" charset="0"/>
                <a:cs typeface="Open Sans" panose="020B0606030504020204" pitchFamily="34" charset="0"/>
              </a:rPr>
              <a:t>local development and environmental preservation </a:t>
            </a:r>
            <a:r>
              <a:rPr lang="en-GB" sz="1400" dirty="0">
                <a:latin typeface="Open Sans" panose="020B0606030504020204" pitchFamily="34" charset="0"/>
                <a:ea typeface="Open Sans" panose="020B0606030504020204" pitchFamily="34" charset="0"/>
                <a:cs typeface="Open Sans" panose="020B0606030504020204" pitchFamily="34" charset="0"/>
              </a:rPr>
              <a:t>in line with global sustainable development goals, particularly </a:t>
            </a:r>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SDG7</a:t>
            </a:r>
            <a:r>
              <a:rPr lang="en-GB" sz="1400" dirty="0">
                <a:latin typeface="Open Sans" panose="020B0606030504020204" pitchFamily="34" charset="0"/>
                <a:ea typeface="Open Sans" panose="020B0606030504020204" pitchFamily="34" charset="0"/>
                <a:cs typeface="Open Sans" panose="020B0606030504020204" pitchFamily="34" charset="0"/>
              </a:rPr>
              <a:t>. </a:t>
            </a:r>
          </a:p>
        </p:txBody>
      </p:sp>
      <p:pic>
        <p:nvPicPr>
          <p:cNvPr id="9" name="Picture 8">
            <a:extLst>
              <a:ext uri="{FF2B5EF4-FFF2-40B4-BE49-F238E27FC236}">
                <a16:creationId xmlns:a16="http://schemas.microsoft.com/office/drawing/2014/main" id="{C52D5E07-5F76-B2E8-FC12-FF7537151312}"/>
              </a:ext>
            </a:extLst>
          </p:cNvPr>
          <p:cNvPicPr>
            <a:picLocks noChangeAspect="1"/>
          </p:cNvPicPr>
          <p:nvPr/>
        </p:nvPicPr>
        <p:blipFill>
          <a:blip r:embed="rId3"/>
          <a:stretch>
            <a:fillRect/>
          </a:stretch>
        </p:blipFill>
        <p:spPr>
          <a:xfrm>
            <a:off x="478950" y="2328155"/>
            <a:ext cx="6264183" cy="1188823"/>
          </a:xfrm>
          <a:prstGeom prst="rect">
            <a:avLst/>
          </a:prstGeom>
        </p:spPr>
      </p:pic>
      <p:pic>
        <p:nvPicPr>
          <p:cNvPr id="10" name="Picture 9">
            <a:extLst>
              <a:ext uri="{FF2B5EF4-FFF2-40B4-BE49-F238E27FC236}">
                <a16:creationId xmlns:a16="http://schemas.microsoft.com/office/drawing/2014/main" id="{721BF184-7192-425A-5E2F-C52D9996A509}"/>
              </a:ext>
            </a:extLst>
          </p:cNvPr>
          <p:cNvPicPr>
            <a:picLocks noChangeAspect="1"/>
          </p:cNvPicPr>
          <p:nvPr/>
        </p:nvPicPr>
        <p:blipFill>
          <a:blip r:embed="rId4"/>
          <a:stretch>
            <a:fillRect/>
          </a:stretch>
        </p:blipFill>
        <p:spPr>
          <a:xfrm>
            <a:off x="7687089" y="2317924"/>
            <a:ext cx="3292125" cy="3947502"/>
          </a:xfrm>
          <a:prstGeom prst="rect">
            <a:avLst/>
          </a:prstGeom>
        </p:spPr>
      </p:pic>
      <p:pic>
        <p:nvPicPr>
          <p:cNvPr id="13" name="Picture 12">
            <a:extLst>
              <a:ext uri="{FF2B5EF4-FFF2-40B4-BE49-F238E27FC236}">
                <a16:creationId xmlns:a16="http://schemas.microsoft.com/office/drawing/2014/main" id="{F18017F9-03A1-B064-BFD9-62052F4AE2CF}"/>
              </a:ext>
            </a:extLst>
          </p:cNvPr>
          <p:cNvPicPr>
            <a:picLocks noChangeAspect="1"/>
          </p:cNvPicPr>
          <p:nvPr/>
        </p:nvPicPr>
        <p:blipFill>
          <a:blip r:embed="rId5"/>
          <a:stretch>
            <a:fillRect/>
          </a:stretch>
        </p:blipFill>
        <p:spPr>
          <a:xfrm>
            <a:off x="1544964" y="3683929"/>
            <a:ext cx="4988180" cy="2308276"/>
          </a:xfrm>
          <a:prstGeom prst="roundRect">
            <a:avLst>
              <a:gd name="adj" fmla="val 9283"/>
            </a:avLst>
          </a:prstGeom>
        </p:spPr>
      </p:pic>
      <p:sp>
        <p:nvSpPr>
          <p:cNvPr id="21" name="TextBox 20">
            <a:extLst>
              <a:ext uri="{FF2B5EF4-FFF2-40B4-BE49-F238E27FC236}">
                <a16:creationId xmlns:a16="http://schemas.microsoft.com/office/drawing/2014/main" id="{57020267-4C37-5475-F8CD-0EDE0B05B22E}"/>
              </a:ext>
            </a:extLst>
          </p:cNvPr>
          <p:cNvSpPr txBox="1"/>
          <p:nvPr/>
        </p:nvSpPr>
        <p:spPr>
          <a:xfrm>
            <a:off x="4291402" y="3769414"/>
            <a:ext cx="3254829" cy="861774"/>
          </a:xfrm>
          <a:prstGeom prst="rect">
            <a:avLst/>
          </a:prstGeom>
          <a:noFill/>
        </p:spPr>
        <p:txBody>
          <a:bodyPr wrap="square" rtlCol="0">
            <a:spAutoFit/>
          </a:bodyPr>
          <a:lstStyle/>
          <a:p>
            <a:r>
              <a:rPr lang="en-US" sz="1600" b="1" dirty="0">
                <a:solidFill>
                  <a:schemeClr val="bg1"/>
                </a:solidFill>
                <a:latin typeface="Open Sans" panose="020B0606030504020204" pitchFamily="34" charset="0"/>
                <a:ea typeface="Open Sans" panose="020B0606030504020204" pitchFamily="34" charset="0"/>
                <a:cs typeface="Open Sans" panose="020B0606030504020204" pitchFamily="34" charset="0"/>
              </a:rPr>
              <a:t>Coordinates </a:t>
            </a:r>
          </a:p>
          <a:p>
            <a:r>
              <a:rPr lang="en-US" sz="1600" b="1" i="1" dirty="0">
                <a:solidFill>
                  <a:schemeClr val="bg1"/>
                </a:solidFill>
                <a:latin typeface="Open Sans" panose="020B0606030504020204" pitchFamily="34" charset="0"/>
                <a:ea typeface="Open Sans" panose="020B0606030504020204" pitchFamily="34" charset="0"/>
                <a:cs typeface="Open Sans" panose="020B0606030504020204" pitchFamily="34" charset="0"/>
              </a:rPr>
              <a:t>Lon</a:t>
            </a:r>
            <a:r>
              <a:rPr lang="en-US" sz="1600" b="1" dirty="0">
                <a:solidFill>
                  <a:schemeClr val="bg1"/>
                </a:solidFill>
                <a:latin typeface="Open Sans" panose="020B0606030504020204" pitchFamily="34" charset="0"/>
                <a:ea typeface="Open Sans" panose="020B0606030504020204" pitchFamily="34" charset="0"/>
                <a:cs typeface="Open Sans" panose="020B0606030504020204" pitchFamily="34" charset="0"/>
              </a:rPr>
              <a:t>: 3°46’7.644’’</a:t>
            </a:r>
          </a:p>
          <a:p>
            <a:r>
              <a:rPr lang="en-US" sz="1600" b="1" i="1" dirty="0">
                <a:solidFill>
                  <a:schemeClr val="bg1"/>
                </a:solidFill>
                <a:latin typeface="Open Sans" panose="020B0606030504020204" pitchFamily="34" charset="0"/>
                <a:ea typeface="Open Sans" panose="020B0606030504020204" pitchFamily="34" charset="0"/>
                <a:cs typeface="Open Sans" panose="020B0606030504020204" pitchFamily="34" charset="0"/>
              </a:rPr>
              <a:t>Lat</a:t>
            </a:r>
            <a:r>
              <a:rPr lang="en-US" sz="1600" b="1" dirty="0">
                <a:solidFill>
                  <a:schemeClr val="bg1"/>
                </a:solidFill>
                <a:latin typeface="Open Sans" panose="020B0606030504020204" pitchFamily="34" charset="0"/>
                <a:ea typeface="Open Sans" panose="020B0606030504020204" pitchFamily="34" charset="0"/>
                <a:cs typeface="Open Sans" panose="020B0606030504020204" pitchFamily="34" charset="0"/>
              </a:rPr>
              <a:t>: 34°37’ 14.458’’</a:t>
            </a:r>
          </a:p>
        </p:txBody>
      </p:sp>
      <p:sp>
        <p:nvSpPr>
          <p:cNvPr id="22" name="TextBox 21">
            <a:extLst>
              <a:ext uri="{FF2B5EF4-FFF2-40B4-BE49-F238E27FC236}">
                <a16:creationId xmlns:a16="http://schemas.microsoft.com/office/drawing/2014/main" id="{05DD5C3F-B3CC-DDF5-7093-DF57B26CA01F}"/>
              </a:ext>
            </a:extLst>
          </p:cNvPr>
          <p:cNvSpPr txBox="1"/>
          <p:nvPr/>
        </p:nvSpPr>
        <p:spPr>
          <a:xfrm>
            <a:off x="1672857" y="6074417"/>
            <a:ext cx="4732394"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Satellite location picture from Google Maps</a:t>
            </a:r>
          </a:p>
        </p:txBody>
      </p:sp>
    </p:spTree>
    <p:extLst>
      <p:ext uri="{BB962C8B-B14F-4D97-AF65-F5344CB8AC3E}">
        <p14:creationId xmlns:p14="http://schemas.microsoft.com/office/powerpoint/2010/main" val="40528236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Kalobeyei Village</a:t>
            </a:r>
          </a:p>
        </p:txBody>
      </p:sp>
      <p:sp>
        <p:nvSpPr>
          <p:cNvPr id="2" name="TextBox 1">
            <a:extLst>
              <a:ext uri="{FF2B5EF4-FFF2-40B4-BE49-F238E27FC236}">
                <a16:creationId xmlns:a16="http://schemas.microsoft.com/office/drawing/2014/main" id="{C51736F5-3E00-B73D-20BB-A170627C5B0B}"/>
              </a:ext>
            </a:extLst>
          </p:cNvPr>
          <p:cNvSpPr txBox="1"/>
          <p:nvPr/>
        </p:nvSpPr>
        <p:spPr>
          <a:xfrm>
            <a:off x="386473" y="1324229"/>
            <a:ext cx="11119810" cy="954107"/>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Kalobeyei, located in northern Kenya, is a </a:t>
            </a:r>
            <a:r>
              <a:rPr lang="en-GB" sz="1400" b="1" dirty="0">
                <a:latin typeface="Open Sans" panose="020B0606030504020204" pitchFamily="34" charset="0"/>
                <a:ea typeface="Open Sans" panose="020B0606030504020204" pitchFamily="34" charset="0"/>
                <a:cs typeface="Open Sans" panose="020B0606030504020204" pitchFamily="34" charset="0"/>
              </a:rPr>
              <a:t>remote village </a:t>
            </a:r>
            <a:r>
              <a:rPr lang="en-GB" sz="1400" dirty="0">
                <a:latin typeface="Open Sans" panose="020B0606030504020204" pitchFamily="34" charset="0"/>
                <a:ea typeface="Open Sans" panose="020B0606030504020204" pitchFamily="34" charset="0"/>
                <a:cs typeface="Open Sans" panose="020B0606030504020204" pitchFamily="34" charset="0"/>
              </a:rPr>
              <a:t>not serviced by the national grid and inhabited by around 700 families. The residents predominantly use </a:t>
            </a:r>
            <a:r>
              <a:rPr lang="en-GB" sz="1400" b="1" dirty="0">
                <a:latin typeface="Open Sans" panose="020B0606030504020204" pitchFamily="34" charset="0"/>
                <a:ea typeface="Open Sans" panose="020B0606030504020204" pitchFamily="34" charset="0"/>
                <a:cs typeface="Open Sans" panose="020B0606030504020204" pitchFamily="34" charset="0"/>
              </a:rPr>
              <a:t>traditional energy sources </a:t>
            </a:r>
            <a:r>
              <a:rPr lang="en-GB" sz="1400" dirty="0">
                <a:latin typeface="Open Sans" panose="020B0606030504020204" pitchFamily="34" charset="0"/>
                <a:ea typeface="Open Sans" panose="020B0606030504020204" pitchFamily="34" charset="0"/>
                <a:cs typeface="Open Sans" panose="020B0606030504020204" pitchFamily="34" charset="0"/>
              </a:rPr>
              <a:t>such as kerosene, diesel, and biomass for their daily needs. The village presents a </a:t>
            </a:r>
            <a:r>
              <a:rPr lang="en-GB" sz="1400" b="1" dirty="0">
                <a:latin typeface="Open Sans" panose="020B0606030504020204" pitchFamily="34" charset="0"/>
                <a:ea typeface="Open Sans" panose="020B0606030504020204" pitchFamily="34" charset="0"/>
                <a:cs typeface="Open Sans" panose="020B0606030504020204" pitchFamily="34" charset="0"/>
              </a:rPr>
              <a:t>unique case </a:t>
            </a:r>
            <a:r>
              <a:rPr lang="en-GB" sz="1400" dirty="0">
                <a:latin typeface="Open Sans" panose="020B0606030504020204" pitchFamily="34" charset="0"/>
                <a:ea typeface="Open Sans" panose="020B0606030504020204" pitchFamily="34" charset="0"/>
                <a:cs typeface="Open Sans" panose="020B0606030504020204" pitchFamily="34" charset="0"/>
              </a:rPr>
              <a:t>for developing a </a:t>
            </a:r>
            <a:r>
              <a:rPr lang="en-GB" sz="1400" b="1" dirty="0">
                <a:latin typeface="Open Sans" panose="020B0606030504020204" pitchFamily="34" charset="0"/>
                <a:ea typeface="Open Sans" panose="020B0606030504020204" pitchFamily="34" charset="0"/>
                <a:cs typeface="Open Sans" panose="020B0606030504020204" pitchFamily="34" charset="0"/>
              </a:rPr>
              <a:t>sustainable, off-grid, hybrid energy solution </a:t>
            </a:r>
            <a:r>
              <a:rPr lang="en-GB" sz="1400" dirty="0">
                <a:latin typeface="Open Sans" panose="020B0606030504020204" pitchFamily="34" charset="0"/>
                <a:ea typeface="Open Sans" panose="020B0606030504020204" pitchFamily="34" charset="0"/>
                <a:cs typeface="Open Sans" panose="020B0606030504020204" pitchFamily="34" charset="0"/>
              </a:rPr>
              <a:t>to meet its residential and communal energy requirements.</a:t>
            </a:r>
          </a:p>
        </p:txBody>
      </p:sp>
      <p:pic>
        <p:nvPicPr>
          <p:cNvPr id="8" name="Picture 7">
            <a:extLst>
              <a:ext uri="{FF2B5EF4-FFF2-40B4-BE49-F238E27FC236}">
                <a16:creationId xmlns:a16="http://schemas.microsoft.com/office/drawing/2014/main" id="{E8F8A020-5007-417A-F8CC-445025C7EF3D}"/>
              </a:ext>
            </a:extLst>
          </p:cNvPr>
          <p:cNvPicPr>
            <a:picLocks noChangeAspect="1"/>
          </p:cNvPicPr>
          <p:nvPr/>
        </p:nvPicPr>
        <p:blipFill>
          <a:blip r:embed="rId3"/>
          <a:stretch>
            <a:fillRect/>
          </a:stretch>
        </p:blipFill>
        <p:spPr>
          <a:xfrm>
            <a:off x="1076403" y="2535871"/>
            <a:ext cx="4465707" cy="1383510"/>
          </a:xfrm>
          <a:prstGeom prst="rect">
            <a:avLst/>
          </a:prstGeom>
        </p:spPr>
      </p:pic>
      <p:pic>
        <p:nvPicPr>
          <p:cNvPr id="9" name="Picture 8">
            <a:extLst>
              <a:ext uri="{FF2B5EF4-FFF2-40B4-BE49-F238E27FC236}">
                <a16:creationId xmlns:a16="http://schemas.microsoft.com/office/drawing/2014/main" id="{29A83257-B324-B7F1-DCD3-D67DAF6F2E12}"/>
              </a:ext>
            </a:extLst>
          </p:cNvPr>
          <p:cNvPicPr>
            <a:picLocks noChangeAspect="1"/>
          </p:cNvPicPr>
          <p:nvPr/>
        </p:nvPicPr>
        <p:blipFill>
          <a:blip r:embed="rId4"/>
          <a:stretch>
            <a:fillRect/>
          </a:stretch>
        </p:blipFill>
        <p:spPr>
          <a:xfrm>
            <a:off x="1976075" y="3889151"/>
            <a:ext cx="3780454" cy="1697832"/>
          </a:xfrm>
          <a:prstGeom prst="rect">
            <a:avLst/>
          </a:prstGeom>
        </p:spPr>
      </p:pic>
      <p:pic>
        <p:nvPicPr>
          <p:cNvPr id="10" name="Picture 9">
            <a:extLst>
              <a:ext uri="{FF2B5EF4-FFF2-40B4-BE49-F238E27FC236}">
                <a16:creationId xmlns:a16="http://schemas.microsoft.com/office/drawing/2014/main" id="{05874880-8176-C0C5-2420-188BD880C276}"/>
              </a:ext>
            </a:extLst>
          </p:cNvPr>
          <p:cNvPicPr>
            <a:picLocks noChangeAspect="1"/>
          </p:cNvPicPr>
          <p:nvPr/>
        </p:nvPicPr>
        <p:blipFill>
          <a:blip r:embed="rId5"/>
          <a:stretch>
            <a:fillRect/>
          </a:stretch>
        </p:blipFill>
        <p:spPr>
          <a:xfrm>
            <a:off x="833168" y="3599328"/>
            <a:ext cx="2574061" cy="2150751"/>
          </a:xfrm>
          <a:prstGeom prst="rect">
            <a:avLst/>
          </a:prstGeom>
        </p:spPr>
      </p:pic>
      <p:cxnSp>
        <p:nvCxnSpPr>
          <p:cNvPr id="12" name="Connettore diritto 96">
            <a:extLst>
              <a:ext uri="{FF2B5EF4-FFF2-40B4-BE49-F238E27FC236}">
                <a16:creationId xmlns:a16="http://schemas.microsoft.com/office/drawing/2014/main" id="{8FD1B39F-A2A7-EA2B-8B92-B0393688A16B}"/>
              </a:ext>
            </a:extLst>
          </p:cNvPr>
          <p:cNvCxnSpPr>
            <a:cxnSpLocks/>
          </p:cNvCxnSpPr>
          <p:nvPr/>
        </p:nvCxnSpPr>
        <p:spPr>
          <a:xfrm flipV="1">
            <a:off x="6087588" y="2342319"/>
            <a:ext cx="0" cy="3665401"/>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65243819-7AC5-4F6F-261B-EC32AF1307F9}"/>
              </a:ext>
            </a:extLst>
          </p:cNvPr>
          <p:cNvSpPr txBox="1"/>
          <p:nvPr/>
        </p:nvSpPr>
        <p:spPr>
          <a:xfrm>
            <a:off x="6302007" y="2529845"/>
            <a:ext cx="5033996" cy="3477875"/>
          </a:xfrm>
          <a:prstGeom prst="rect">
            <a:avLst/>
          </a:prstGeom>
          <a:noFill/>
        </p:spPr>
        <p:txBody>
          <a:bodyPr wrap="square" rtlCol="0">
            <a:spAutoFit/>
          </a:bodyPr>
          <a:lstStyle/>
          <a:p>
            <a:pPr algn="just"/>
            <a:r>
              <a:rPr lang="en-GB" sz="2000" b="1" dirty="0">
                <a:solidFill>
                  <a:schemeClr val="accent4"/>
                </a:solidFill>
                <a:latin typeface="Open Sans" panose="020B0606030504020204" pitchFamily="34" charset="0"/>
                <a:ea typeface="Open Sans" panose="020B0606030504020204" pitchFamily="34" charset="0"/>
                <a:cs typeface="Open Sans" panose="020B0606030504020204" pitchFamily="34" charset="0"/>
              </a:rPr>
              <a:t>700</a:t>
            </a:r>
            <a:r>
              <a:rPr lang="en-GB" sz="16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 </a:t>
            </a:r>
            <a:r>
              <a:rPr lang="en-GB" sz="1600" b="1" dirty="0">
                <a:latin typeface="Open Sans" panose="020B0606030504020204" pitchFamily="34" charset="0"/>
                <a:ea typeface="Open Sans" panose="020B0606030504020204" pitchFamily="34" charset="0"/>
                <a:cs typeface="Open Sans" panose="020B0606030504020204" pitchFamily="34" charset="0"/>
              </a:rPr>
              <a:t>Households</a:t>
            </a:r>
            <a:r>
              <a:rPr lang="en-GB" sz="16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 </a:t>
            </a:r>
            <a:r>
              <a:rPr lang="en-GB" sz="1600" dirty="0">
                <a:latin typeface="Open Sans" panose="020B0606030504020204" pitchFamily="34" charset="0"/>
                <a:ea typeface="Open Sans" panose="020B0606030504020204" pitchFamily="34" charset="0"/>
                <a:cs typeface="Open Sans" panose="020B0606030504020204" pitchFamily="34" charset="0"/>
              </a:rPr>
              <a:t>divided into 3 groups based on their existing appliances and on the appliances which are expected to be installed in the near future.</a:t>
            </a:r>
          </a:p>
          <a:p>
            <a:endParaRPr lang="en-GB" sz="1600" dirty="0">
              <a:latin typeface="Open Sans" panose="020B0606030504020204" pitchFamily="34" charset="0"/>
              <a:ea typeface="Open Sans" panose="020B0606030504020204" pitchFamily="34" charset="0"/>
              <a:cs typeface="Open Sans" panose="020B0606030504020204" pitchFamily="34" charset="0"/>
            </a:endParaRPr>
          </a:p>
          <a:p>
            <a:r>
              <a:rPr lang="en-GB" sz="2000" b="1" dirty="0">
                <a:solidFill>
                  <a:schemeClr val="accent4"/>
                </a:solidFill>
                <a:latin typeface="Open Sans" panose="020B0606030504020204" pitchFamily="34" charset="0"/>
                <a:ea typeface="Open Sans" panose="020B0606030504020204" pitchFamily="34" charset="0"/>
                <a:cs typeface="Open Sans" panose="020B0606030504020204" pitchFamily="34" charset="0"/>
              </a:rPr>
              <a:t>2</a:t>
            </a:r>
            <a:r>
              <a:rPr lang="en-GB" sz="16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 </a:t>
            </a:r>
            <a:r>
              <a:rPr lang="en-GB" sz="1600" b="1" dirty="0">
                <a:latin typeface="Open Sans" panose="020B0606030504020204" pitchFamily="34" charset="0"/>
                <a:ea typeface="Open Sans" panose="020B0606030504020204" pitchFamily="34" charset="0"/>
                <a:cs typeface="Open Sans" panose="020B0606030504020204" pitchFamily="34" charset="0"/>
              </a:rPr>
              <a:t>Primary schools </a:t>
            </a:r>
            <a:r>
              <a:rPr lang="en-GB" sz="1600" dirty="0">
                <a:latin typeface="Open Sans" panose="020B0606030504020204" pitchFamily="34" charset="0"/>
                <a:ea typeface="Open Sans" panose="020B0606030504020204" pitchFamily="34" charset="0"/>
                <a:cs typeface="Open Sans" panose="020B0606030504020204" pitchFamily="34" charset="0"/>
              </a:rPr>
              <a:t>with around 30 lights are installed; some external lights are also considered</a:t>
            </a:r>
          </a:p>
          <a:p>
            <a:endParaRPr lang="en-GB" sz="1600" b="1" dirty="0">
              <a:latin typeface="Open Sans" panose="020B0606030504020204" pitchFamily="34" charset="0"/>
              <a:ea typeface="Open Sans" panose="020B0606030504020204" pitchFamily="34" charset="0"/>
              <a:cs typeface="Open Sans" panose="020B0606030504020204" pitchFamily="34" charset="0"/>
            </a:endParaRPr>
          </a:p>
          <a:p>
            <a:r>
              <a:rPr lang="en-GB" sz="2000" b="1" dirty="0">
                <a:solidFill>
                  <a:schemeClr val="accent4"/>
                </a:solidFill>
                <a:latin typeface="Open Sans" panose="020B0606030504020204" pitchFamily="34" charset="0"/>
                <a:ea typeface="Open Sans" panose="020B0606030504020204" pitchFamily="34" charset="0"/>
                <a:cs typeface="Open Sans" panose="020B0606030504020204" pitchFamily="34" charset="0"/>
              </a:rPr>
              <a:t>1</a:t>
            </a:r>
            <a:r>
              <a:rPr lang="en-GB" sz="1600" b="1" dirty="0">
                <a:latin typeface="Open Sans" panose="020B0606030504020204" pitchFamily="34" charset="0"/>
                <a:ea typeface="Open Sans" panose="020B0606030504020204" pitchFamily="34" charset="0"/>
                <a:cs typeface="Open Sans" panose="020B0606030504020204" pitchFamily="34" charset="0"/>
              </a:rPr>
              <a:t> dispensary </a:t>
            </a:r>
            <a:r>
              <a:rPr lang="en-GB" sz="1600" dirty="0">
                <a:latin typeface="Open Sans" panose="020B0606030504020204" pitchFamily="34" charset="0"/>
                <a:ea typeface="Open Sans" panose="020B0606030504020204" pitchFamily="34" charset="0"/>
                <a:cs typeface="Open Sans" panose="020B0606030504020204" pitchFamily="34" charset="0"/>
              </a:rPr>
              <a:t>having 3 rooms and 7 beds in total</a:t>
            </a:r>
          </a:p>
          <a:p>
            <a:endParaRPr lang="en-GB" sz="1600" dirty="0">
              <a:latin typeface="Open Sans" panose="020B0606030504020204" pitchFamily="34" charset="0"/>
              <a:ea typeface="Open Sans" panose="020B0606030504020204" pitchFamily="34" charset="0"/>
              <a:cs typeface="Open Sans" panose="020B0606030504020204" pitchFamily="34" charset="0"/>
            </a:endParaRPr>
          </a:p>
          <a:p>
            <a:r>
              <a:rPr lang="en-GB" sz="16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Productive</a:t>
            </a:r>
            <a:r>
              <a:rPr lang="en-GB" sz="1600" b="1" dirty="0">
                <a:latin typeface="Open Sans" panose="020B0606030504020204" pitchFamily="34" charset="0"/>
                <a:ea typeface="Open Sans" panose="020B0606030504020204" pitchFamily="34" charset="0"/>
                <a:cs typeface="Open Sans" panose="020B0606030504020204" pitchFamily="34" charset="0"/>
              </a:rPr>
              <a:t> activities</a:t>
            </a:r>
            <a:r>
              <a:rPr lang="en-GB" sz="1600" dirty="0">
                <a:latin typeface="Open Sans" panose="020B0606030504020204" pitchFamily="34" charset="0"/>
                <a:ea typeface="Open Sans" panose="020B0606030504020204" pitchFamily="34" charset="0"/>
                <a:cs typeface="Open Sans" panose="020B0606030504020204" pitchFamily="34" charset="0"/>
              </a:rPr>
              <a:t>: tailor workshop, bars, garages.</a:t>
            </a:r>
          </a:p>
          <a:p>
            <a:endParaRPr lang="en-GB" sz="1600"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TextBox 13">
            <a:extLst>
              <a:ext uri="{FF2B5EF4-FFF2-40B4-BE49-F238E27FC236}">
                <a16:creationId xmlns:a16="http://schemas.microsoft.com/office/drawing/2014/main" id="{E459AF54-ACAE-2256-8E8B-D2CEDEA89640}"/>
              </a:ext>
            </a:extLst>
          </p:cNvPr>
          <p:cNvSpPr txBox="1"/>
          <p:nvPr/>
        </p:nvSpPr>
        <p:spPr>
          <a:xfrm>
            <a:off x="966927" y="5987695"/>
            <a:ext cx="4732394"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Location pictures from Google Maps</a:t>
            </a:r>
          </a:p>
        </p:txBody>
      </p:sp>
    </p:spTree>
    <p:extLst>
      <p:ext uri="{BB962C8B-B14F-4D97-AF65-F5344CB8AC3E}">
        <p14:creationId xmlns:p14="http://schemas.microsoft.com/office/powerpoint/2010/main" val="11590973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Resource Assessment</a:t>
            </a:r>
          </a:p>
        </p:txBody>
      </p:sp>
      <p:sp>
        <p:nvSpPr>
          <p:cNvPr id="2" name="TextBox 1">
            <a:extLst>
              <a:ext uri="{FF2B5EF4-FFF2-40B4-BE49-F238E27FC236}">
                <a16:creationId xmlns:a16="http://schemas.microsoft.com/office/drawing/2014/main" id="{E5260664-3BAB-7408-BE9F-1F3BF1CC0B96}"/>
              </a:ext>
            </a:extLst>
          </p:cNvPr>
          <p:cNvSpPr txBox="1"/>
          <p:nvPr/>
        </p:nvSpPr>
        <p:spPr>
          <a:xfrm>
            <a:off x="386473" y="1031921"/>
            <a:ext cx="11119810" cy="954107"/>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The most important resource available in the intervention area is certainly </a:t>
            </a:r>
            <a:r>
              <a:rPr lang="en-GB" sz="1400" b="1" dirty="0">
                <a:latin typeface="Open Sans" panose="020B0606030504020204" pitchFamily="34" charset="0"/>
                <a:ea typeface="Open Sans" panose="020B0606030504020204" pitchFamily="34" charset="0"/>
                <a:cs typeface="Open Sans" panose="020B0606030504020204" pitchFamily="34" charset="0"/>
              </a:rPr>
              <a:t>solar radiation</a:t>
            </a:r>
            <a:r>
              <a:rPr lang="en-GB" sz="1400" dirty="0">
                <a:latin typeface="Open Sans" panose="020B0606030504020204" pitchFamily="34" charset="0"/>
                <a:ea typeface="Open Sans" panose="020B0606030504020204" pitchFamily="34" charset="0"/>
                <a:cs typeface="Open Sans" panose="020B0606030504020204" pitchFamily="34" charset="0"/>
              </a:rPr>
              <a:t>, which is particularly high as it is throughout the country. Regarding the presence of winds that can be suitable for electricity production, despite the proximity to the equator would suggest good availability, the village region does </a:t>
            </a:r>
            <a:r>
              <a:rPr lang="en-GB" sz="1400" b="1" dirty="0">
                <a:latin typeface="Open Sans" panose="020B0606030504020204" pitchFamily="34" charset="0"/>
                <a:ea typeface="Open Sans" panose="020B0606030504020204" pitchFamily="34" charset="0"/>
                <a:cs typeface="Open Sans" panose="020B0606030504020204" pitchFamily="34" charset="0"/>
              </a:rPr>
              <a:t>not have large amounts of wind </a:t>
            </a:r>
            <a:r>
              <a:rPr lang="en-GB" sz="1400" dirty="0">
                <a:latin typeface="Open Sans" panose="020B0606030504020204" pitchFamily="34" charset="0"/>
                <a:ea typeface="Open Sans" panose="020B0606030504020204" pitchFamily="34" charset="0"/>
                <a:cs typeface="Open Sans" panose="020B0606030504020204" pitchFamily="34" charset="0"/>
              </a:rPr>
              <a:t>due to the </a:t>
            </a:r>
            <a:r>
              <a:rPr lang="en-GB" sz="1400" b="1" dirty="0">
                <a:latin typeface="Open Sans" panose="020B0606030504020204" pitchFamily="34" charset="0"/>
                <a:ea typeface="Open Sans" panose="020B0606030504020204" pitchFamily="34" charset="0"/>
                <a:cs typeface="Open Sans" panose="020B0606030504020204" pitchFamily="34" charset="0"/>
              </a:rPr>
              <a:t>morphology of the territory</a:t>
            </a:r>
            <a:r>
              <a:rPr lang="en-GB" sz="1400" dirty="0">
                <a:latin typeface="Open Sans" panose="020B0606030504020204" pitchFamily="34" charset="0"/>
                <a:ea typeface="Open Sans" panose="020B0606030504020204" pitchFamily="34" charset="0"/>
                <a:cs typeface="Open Sans" panose="020B0606030504020204" pitchFamily="34" charset="0"/>
              </a:rPr>
              <a:t>.</a:t>
            </a:r>
          </a:p>
        </p:txBody>
      </p:sp>
      <p:cxnSp>
        <p:nvCxnSpPr>
          <p:cNvPr id="3" name="Connettore diritto 96">
            <a:extLst>
              <a:ext uri="{FF2B5EF4-FFF2-40B4-BE49-F238E27FC236}">
                <a16:creationId xmlns:a16="http://schemas.microsoft.com/office/drawing/2014/main" id="{BC7FE9F6-7B99-5414-7025-62B1FD69C40F}"/>
              </a:ext>
            </a:extLst>
          </p:cNvPr>
          <p:cNvCxnSpPr>
            <a:cxnSpLocks/>
          </p:cNvCxnSpPr>
          <p:nvPr/>
        </p:nvCxnSpPr>
        <p:spPr>
          <a:xfrm flipV="1">
            <a:off x="5873605" y="2234090"/>
            <a:ext cx="0" cy="3665401"/>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4E92DC5E-D664-493E-098F-D8A26C247156}"/>
              </a:ext>
            </a:extLst>
          </p:cNvPr>
          <p:cNvPicPr>
            <a:picLocks noChangeAspect="1"/>
          </p:cNvPicPr>
          <p:nvPr/>
        </p:nvPicPr>
        <p:blipFill>
          <a:blip r:embed="rId3"/>
          <a:stretch>
            <a:fillRect/>
          </a:stretch>
        </p:blipFill>
        <p:spPr>
          <a:xfrm>
            <a:off x="545094" y="2634107"/>
            <a:ext cx="2331922" cy="2865368"/>
          </a:xfrm>
          <a:prstGeom prst="rect">
            <a:avLst/>
          </a:prstGeom>
        </p:spPr>
      </p:pic>
      <p:pic>
        <p:nvPicPr>
          <p:cNvPr id="9" name="Picture 8">
            <a:extLst>
              <a:ext uri="{FF2B5EF4-FFF2-40B4-BE49-F238E27FC236}">
                <a16:creationId xmlns:a16="http://schemas.microsoft.com/office/drawing/2014/main" id="{F850DA01-49AD-5DF7-05B9-862DDFA5232D}"/>
              </a:ext>
            </a:extLst>
          </p:cNvPr>
          <p:cNvPicPr>
            <a:picLocks noChangeAspect="1"/>
          </p:cNvPicPr>
          <p:nvPr/>
        </p:nvPicPr>
        <p:blipFill>
          <a:blip r:embed="rId4"/>
          <a:stretch>
            <a:fillRect/>
          </a:stretch>
        </p:blipFill>
        <p:spPr>
          <a:xfrm>
            <a:off x="2944859" y="2602898"/>
            <a:ext cx="2491956" cy="2895851"/>
          </a:xfrm>
          <a:prstGeom prst="rect">
            <a:avLst/>
          </a:prstGeom>
        </p:spPr>
      </p:pic>
      <p:sp>
        <p:nvSpPr>
          <p:cNvPr id="10" name="TextBox 9">
            <a:extLst>
              <a:ext uri="{FF2B5EF4-FFF2-40B4-BE49-F238E27FC236}">
                <a16:creationId xmlns:a16="http://schemas.microsoft.com/office/drawing/2014/main" id="{C62330E6-D1F8-E64A-ABF1-51C140C52C8C}"/>
              </a:ext>
            </a:extLst>
          </p:cNvPr>
          <p:cNvSpPr txBox="1"/>
          <p:nvPr/>
        </p:nvSpPr>
        <p:spPr>
          <a:xfrm>
            <a:off x="1088572" y="2234090"/>
            <a:ext cx="1522457" cy="338554"/>
          </a:xfrm>
          <a:prstGeom prst="rect">
            <a:avLst/>
          </a:prstGeom>
          <a:noFill/>
        </p:spPr>
        <p:txBody>
          <a:bodyPr wrap="square" rtlCol="0">
            <a:spAutoFit/>
          </a:bodyPr>
          <a:lstStyle/>
          <a:p>
            <a:r>
              <a:rPr lang="en-US" sz="16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Solar Atlas</a:t>
            </a:r>
          </a:p>
        </p:txBody>
      </p:sp>
      <p:sp>
        <p:nvSpPr>
          <p:cNvPr id="11" name="TextBox 10">
            <a:extLst>
              <a:ext uri="{FF2B5EF4-FFF2-40B4-BE49-F238E27FC236}">
                <a16:creationId xmlns:a16="http://schemas.microsoft.com/office/drawing/2014/main" id="{7F30ED05-71F3-4270-68E4-ABB24C36FE15}"/>
              </a:ext>
            </a:extLst>
          </p:cNvPr>
          <p:cNvSpPr txBox="1"/>
          <p:nvPr/>
        </p:nvSpPr>
        <p:spPr>
          <a:xfrm>
            <a:off x="3558202" y="2234090"/>
            <a:ext cx="1522457" cy="338554"/>
          </a:xfrm>
          <a:prstGeom prst="rect">
            <a:avLst/>
          </a:prstGeom>
          <a:noFill/>
        </p:spPr>
        <p:txBody>
          <a:bodyPr wrap="square" rtlCol="0">
            <a:spAutoFit/>
          </a:bodyPr>
          <a:lstStyle/>
          <a:p>
            <a:r>
              <a:rPr lang="en-US" sz="16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Wind Atlas</a:t>
            </a:r>
          </a:p>
        </p:txBody>
      </p:sp>
      <p:pic>
        <p:nvPicPr>
          <p:cNvPr id="12" name="Picture 11">
            <a:extLst>
              <a:ext uri="{FF2B5EF4-FFF2-40B4-BE49-F238E27FC236}">
                <a16:creationId xmlns:a16="http://schemas.microsoft.com/office/drawing/2014/main" id="{F85A7FF8-11E4-1525-44DA-F2D221EEB9BA}"/>
              </a:ext>
            </a:extLst>
          </p:cNvPr>
          <p:cNvPicPr>
            <a:picLocks noChangeAspect="1"/>
          </p:cNvPicPr>
          <p:nvPr/>
        </p:nvPicPr>
        <p:blipFill rotWithShape="1">
          <a:blip r:embed="rId5"/>
          <a:srcRect t="14085"/>
          <a:stretch/>
        </p:blipFill>
        <p:spPr>
          <a:xfrm>
            <a:off x="6188370" y="2259587"/>
            <a:ext cx="4814605" cy="1566583"/>
          </a:xfrm>
          <a:prstGeom prst="rect">
            <a:avLst/>
          </a:prstGeom>
        </p:spPr>
      </p:pic>
      <p:pic>
        <p:nvPicPr>
          <p:cNvPr id="13" name="Picture 12">
            <a:extLst>
              <a:ext uri="{FF2B5EF4-FFF2-40B4-BE49-F238E27FC236}">
                <a16:creationId xmlns:a16="http://schemas.microsoft.com/office/drawing/2014/main" id="{E1008FE0-D1A7-657E-EE93-2ABF993A4636}"/>
              </a:ext>
            </a:extLst>
          </p:cNvPr>
          <p:cNvPicPr>
            <a:picLocks noChangeAspect="1"/>
          </p:cNvPicPr>
          <p:nvPr/>
        </p:nvPicPr>
        <p:blipFill rotWithShape="1">
          <a:blip r:embed="rId6"/>
          <a:srcRect t="14690"/>
          <a:stretch/>
        </p:blipFill>
        <p:spPr>
          <a:xfrm>
            <a:off x="6280794" y="4118774"/>
            <a:ext cx="4731761" cy="1506398"/>
          </a:xfrm>
          <a:prstGeom prst="rect">
            <a:avLst/>
          </a:prstGeom>
        </p:spPr>
      </p:pic>
      <p:sp>
        <p:nvSpPr>
          <p:cNvPr id="14" name="TextBox 13">
            <a:extLst>
              <a:ext uri="{FF2B5EF4-FFF2-40B4-BE49-F238E27FC236}">
                <a16:creationId xmlns:a16="http://schemas.microsoft.com/office/drawing/2014/main" id="{1DE8082B-BA71-B11C-291C-676F71544AEB}"/>
              </a:ext>
            </a:extLst>
          </p:cNvPr>
          <p:cNvSpPr txBox="1"/>
          <p:nvPr/>
        </p:nvSpPr>
        <p:spPr>
          <a:xfrm>
            <a:off x="7244197" y="1949037"/>
            <a:ext cx="2702952" cy="276999"/>
          </a:xfrm>
          <a:prstGeom prst="rect">
            <a:avLst/>
          </a:prstGeom>
          <a:noFill/>
        </p:spPr>
        <p:txBody>
          <a:bodyPr wrap="square" rtlCol="0">
            <a:spAutoFit/>
          </a:bodyPr>
          <a:lstStyle/>
          <a:p>
            <a:r>
              <a:rPr lang="en-US" sz="1200" b="1" dirty="0">
                <a:latin typeface="Open Sans" panose="020B0606030504020204" pitchFamily="34" charset="0"/>
                <a:ea typeface="Open Sans" panose="020B0606030504020204" pitchFamily="34" charset="0"/>
                <a:cs typeface="Open Sans" panose="020B0606030504020204" pitchFamily="34" charset="0"/>
              </a:rPr>
              <a:t>Daily average PV capacity factor</a:t>
            </a:r>
          </a:p>
        </p:txBody>
      </p:sp>
      <p:sp>
        <p:nvSpPr>
          <p:cNvPr id="15" name="TextBox 14">
            <a:extLst>
              <a:ext uri="{FF2B5EF4-FFF2-40B4-BE49-F238E27FC236}">
                <a16:creationId xmlns:a16="http://schemas.microsoft.com/office/drawing/2014/main" id="{3EBA7750-D32A-0FF0-6C13-1E7D8C078970}"/>
              </a:ext>
            </a:extLst>
          </p:cNvPr>
          <p:cNvSpPr txBox="1"/>
          <p:nvPr/>
        </p:nvSpPr>
        <p:spPr>
          <a:xfrm>
            <a:off x="7334388" y="3826170"/>
            <a:ext cx="3067241" cy="276999"/>
          </a:xfrm>
          <a:prstGeom prst="rect">
            <a:avLst/>
          </a:prstGeom>
          <a:noFill/>
        </p:spPr>
        <p:txBody>
          <a:bodyPr wrap="square" rtlCol="0">
            <a:spAutoFit/>
          </a:bodyPr>
          <a:lstStyle/>
          <a:p>
            <a:r>
              <a:rPr lang="en-US" sz="1200" b="1" dirty="0">
                <a:latin typeface="Open Sans" panose="020B0606030504020204" pitchFamily="34" charset="0"/>
                <a:ea typeface="Open Sans" panose="020B0606030504020204" pitchFamily="34" charset="0"/>
                <a:cs typeface="Open Sans" panose="020B0606030504020204" pitchFamily="34" charset="0"/>
              </a:rPr>
              <a:t>Daily average Wind capacity factor</a:t>
            </a:r>
          </a:p>
        </p:txBody>
      </p:sp>
      <p:sp>
        <p:nvSpPr>
          <p:cNvPr id="16" name="TextBox 15">
            <a:extLst>
              <a:ext uri="{FF2B5EF4-FFF2-40B4-BE49-F238E27FC236}">
                <a16:creationId xmlns:a16="http://schemas.microsoft.com/office/drawing/2014/main" id="{B67F1272-0770-6ACD-C5A6-E27899F71AF2}"/>
              </a:ext>
            </a:extLst>
          </p:cNvPr>
          <p:cNvSpPr txBox="1"/>
          <p:nvPr/>
        </p:nvSpPr>
        <p:spPr>
          <a:xfrm>
            <a:off x="605468" y="5595247"/>
            <a:ext cx="4732394"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Solar and Wind Atlas of the Kalobeyei Village  [1]</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7" name="TextBox 16">
            <a:extLst>
              <a:ext uri="{FF2B5EF4-FFF2-40B4-BE49-F238E27FC236}">
                <a16:creationId xmlns:a16="http://schemas.microsoft.com/office/drawing/2014/main" id="{C89732A0-F1BF-DE55-C571-BA16BA801773}"/>
              </a:ext>
            </a:extLst>
          </p:cNvPr>
          <p:cNvSpPr txBox="1"/>
          <p:nvPr/>
        </p:nvSpPr>
        <p:spPr>
          <a:xfrm>
            <a:off x="296397" y="6108554"/>
            <a:ext cx="4808437" cy="230832"/>
          </a:xfrm>
          <a:prstGeom prst="rect">
            <a:avLst/>
          </a:prstGeom>
          <a:noFill/>
        </p:spPr>
        <p:txBody>
          <a:bodyPr wrap="square" rtlCol="0">
            <a:spAutoFit/>
          </a:bodyPr>
          <a:lstStyle/>
          <a:p>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Sources for images: [1] Global Solar Atlas, Global Wind Atlas, [2] </a:t>
            </a:r>
            <a:r>
              <a:rPr lang="en-US" sz="900" i="1" dirty="0" err="1">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Renewables.ninja</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8" name="TextBox 17">
            <a:extLst>
              <a:ext uri="{FF2B5EF4-FFF2-40B4-BE49-F238E27FC236}">
                <a16:creationId xmlns:a16="http://schemas.microsoft.com/office/drawing/2014/main" id="{12323208-BF0A-5078-939C-3419C94DEBF0}"/>
              </a:ext>
            </a:extLst>
          </p:cNvPr>
          <p:cNvSpPr txBox="1"/>
          <p:nvPr/>
        </p:nvSpPr>
        <p:spPr>
          <a:xfrm>
            <a:off x="6463789" y="5774708"/>
            <a:ext cx="4808437" cy="230832"/>
          </a:xfrm>
          <a:prstGeom prst="rect">
            <a:avLst/>
          </a:prstGeom>
          <a:noFill/>
        </p:spPr>
        <p:txBody>
          <a:bodyPr wrap="square" rtlCol="0">
            <a:spAutoFit/>
          </a:bodyPr>
          <a:lstStyle/>
          <a:p>
            <a:pPr algn="ctr"/>
            <a:r>
              <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Daily average capacity factor for PV and Wind generated for Kalobeyei village [2]</a:t>
            </a:r>
          </a:p>
        </p:txBody>
      </p:sp>
    </p:spTree>
    <p:extLst>
      <p:ext uri="{BB962C8B-B14F-4D97-AF65-F5344CB8AC3E}">
        <p14:creationId xmlns:p14="http://schemas.microsoft.com/office/powerpoint/2010/main" val="35793363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a:xfrm>
            <a:off x="1083160" y="217320"/>
            <a:ext cx="10515600" cy="781235"/>
          </a:xfrm>
        </p:spPr>
        <p:txBody>
          <a:bodyPr>
            <a:normAutofit/>
          </a:bodyPr>
          <a:lstStyle/>
          <a:p>
            <a:r>
              <a:rPr lang="en-GB" dirty="0"/>
              <a:t>Technology Characterization</a:t>
            </a:r>
          </a:p>
        </p:txBody>
      </p:sp>
      <p:sp>
        <p:nvSpPr>
          <p:cNvPr id="9" name="TextBox 8">
            <a:extLst>
              <a:ext uri="{FF2B5EF4-FFF2-40B4-BE49-F238E27FC236}">
                <a16:creationId xmlns:a16="http://schemas.microsoft.com/office/drawing/2014/main" id="{5AF45AF0-32BD-EA9F-C92F-2D36D3477185}"/>
              </a:ext>
            </a:extLst>
          </p:cNvPr>
          <p:cNvSpPr txBox="1"/>
          <p:nvPr/>
        </p:nvSpPr>
        <p:spPr>
          <a:xfrm>
            <a:off x="334007" y="1301744"/>
            <a:ext cx="11119810" cy="738664"/>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Presented below is a simplified dataset of all </a:t>
            </a:r>
            <a:r>
              <a:rPr lang="en-GB" sz="1400" b="1" dirty="0">
                <a:solidFill>
                  <a:srgbClr val="FFC000"/>
                </a:solidFill>
                <a:latin typeface="Open Sans" panose="020B0606030504020204" pitchFamily="34" charset="0"/>
                <a:ea typeface="Open Sans" panose="020B0606030504020204" pitchFamily="34" charset="0"/>
                <a:cs typeface="Open Sans" panose="020B0606030504020204" pitchFamily="34" charset="0"/>
              </a:rPr>
              <a:t>available energy technologies </a:t>
            </a:r>
            <a:r>
              <a:rPr lang="en-GB" sz="1400" dirty="0">
                <a:latin typeface="Open Sans" panose="020B0606030504020204" pitchFamily="34" charset="0"/>
                <a:ea typeface="Open Sans" panose="020B0606030504020204" pitchFamily="34" charset="0"/>
                <a:cs typeface="Open Sans" panose="020B0606030504020204" pitchFamily="34" charset="0"/>
              </a:rPr>
              <a:t>in the Kalobeyei, Kenya area. It encompasses </a:t>
            </a:r>
            <a:r>
              <a:rPr lang="en-GB" sz="1400" b="1" dirty="0">
                <a:latin typeface="Open Sans" panose="020B0606030504020204" pitchFamily="34" charset="0"/>
                <a:ea typeface="Open Sans" panose="020B0606030504020204" pitchFamily="34" charset="0"/>
                <a:cs typeface="Open Sans" panose="020B0606030504020204" pitchFamily="34" charset="0"/>
              </a:rPr>
              <a:t>renewable sources </a:t>
            </a:r>
            <a:r>
              <a:rPr lang="en-GB" sz="1400" dirty="0">
                <a:latin typeface="Open Sans" panose="020B0606030504020204" pitchFamily="34" charset="0"/>
                <a:ea typeface="Open Sans" panose="020B0606030504020204" pitchFamily="34" charset="0"/>
                <a:cs typeface="Open Sans" panose="020B0606030504020204" pitchFamily="34" charset="0"/>
              </a:rPr>
              <a:t>like solar and wind, alongside </a:t>
            </a:r>
            <a:r>
              <a:rPr lang="en-GB" sz="1400" b="1" dirty="0">
                <a:latin typeface="Open Sans" panose="020B0606030504020204" pitchFamily="34" charset="0"/>
                <a:ea typeface="Open Sans" panose="020B0606030504020204" pitchFamily="34" charset="0"/>
                <a:cs typeface="Open Sans" panose="020B0606030504020204" pitchFamily="34" charset="0"/>
              </a:rPr>
              <a:t>non-renewable options </a:t>
            </a:r>
            <a:r>
              <a:rPr lang="en-GB" sz="1400" dirty="0">
                <a:latin typeface="Open Sans" panose="020B0606030504020204" pitchFamily="34" charset="0"/>
                <a:ea typeface="Open Sans" panose="020B0606030504020204" pitchFamily="34" charset="0"/>
                <a:cs typeface="Open Sans" panose="020B0606030504020204" pitchFamily="34" charset="0"/>
              </a:rPr>
              <a:t>such as diesel generator as well as two different </a:t>
            </a:r>
            <a:r>
              <a:rPr lang="en-GB" sz="1400" b="1" dirty="0">
                <a:latin typeface="Open Sans" panose="020B0606030504020204" pitchFamily="34" charset="0"/>
                <a:ea typeface="Open Sans" panose="020B0606030504020204" pitchFamily="34" charset="0"/>
                <a:cs typeface="Open Sans" panose="020B0606030504020204" pitchFamily="34" charset="0"/>
              </a:rPr>
              <a:t>types of battery bank </a:t>
            </a:r>
            <a:r>
              <a:rPr lang="en-GB" sz="1400" dirty="0">
                <a:latin typeface="Open Sans" panose="020B0606030504020204" pitchFamily="34" charset="0"/>
                <a:ea typeface="Open Sans" panose="020B0606030504020204" pitchFamily="34" charset="0"/>
                <a:cs typeface="Open Sans" panose="020B0606030504020204" pitchFamily="34" charset="0"/>
              </a:rPr>
              <a:t>and a </a:t>
            </a:r>
            <a:r>
              <a:rPr lang="en-GB" sz="1400" b="1" dirty="0">
                <a:latin typeface="Open Sans" panose="020B0606030504020204" pitchFamily="34" charset="0"/>
                <a:ea typeface="Open Sans" panose="020B0606030504020204" pitchFamily="34" charset="0"/>
                <a:cs typeface="Open Sans" panose="020B0606030504020204" pitchFamily="34" charset="0"/>
              </a:rPr>
              <a:t>biogas generator </a:t>
            </a:r>
            <a:r>
              <a:rPr lang="en-GB" sz="1400" dirty="0">
                <a:latin typeface="Open Sans" panose="020B0606030504020204" pitchFamily="34" charset="0"/>
                <a:ea typeface="Open Sans" panose="020B0606030504020204" pitchFamily="34" charset="0"/>
                <a:cs typeface="Open Sans" panose="020B0606030504020204" pitchFamily="34" charset="0"/>
              </a:rPr>
              <a:t>option. </a:t>
            </a:r>
          </a:p>
        </p:txBody>
      </p:sp>
      <p:graphicFrame>
        <p:nvGraphicFramePr>
          <p:cNvPr id="10" name="Table 9">
            <a:extLst>
              <a:ext uri="{FF2B5EF4-FFF2-40B4-BE49-F238E27FC236}">
                <a16:creationId xmlns:a16="http://schemas.microsoft.com/office/drawing/2014/main" id="{C2E82206-D3F0-CBB4-1C0E-0102205608FB}"/>
              </a:ext>
            </a:extLst>
          </p:cNvPr>
          <p:cNvGraphicFramePr>
            <a:graphicFrameLocks noGrp="1"/>
          </p:cNvGraphicFramePr>
          <p:nvPr>
            <p:extLst>
              <p:ext uri="{D42A27DB-BD31-4B8C-83A1-F6EECF244321}">
                <p14:modId xmlns:p14="http://schemas.microsoft.com/office/powerpoint/2010/main" val="315214829"/>
              </p:ext>
            </p:extLst>
          </p:nvPr>
        </p:nvGraphicFramePr>
        <p:xfrm>
          <a:off x="537313" y="2282503"/>
          <a:ext cx="10360958" cy="3960846"/>
        </p:xfrm>
        <a:graphic>
          <a:graphicData uri="http://schemas.openxmlformats.org/drawingml/2006/table">
            <a:tbl>
              <a:tblPr firstRow="1" firstCol="1">
                <a:tableStyleId>{D27102A9-8310-4765-A935-A1911B00CA55}</a:tableStyleId>
              </a:tblPr>
              <a:tblGrid>
                <a:gridCol w="1347586">
                  <a:extLst>
                    <a:ext uri="{9D8B030D-6E8A-4147-A177-3AD203B41FA5}">
                      <a16:colId xmlns:a16="http://schemas.microsoft.com/office/drawing/2014/main" val="4135465637"/>
                    </a:ext>
                  </a:extLst>
                </a:gridCol>
                <a:gridCol w="1034699">
                  <a:extLst>
                    <a:ext uri="{9D8B030D-6E8A-4147-A177-3AD203B41FA5}">
                      <a16:colId xmlns:a16="http://schemas.microsoft.com/office/drawing/2014/main" val="3130721592"/>
                    </a:ext>
                  </a:extLst>
                </a:gridCol>
                <a:gridCol w="1247724">
                  <a:extLst>
                    <a:ext uri="{9D8B030D-6E8A-4147-A177-3AD203B41FA5}">
                      <a16:colId xmlns:a16="http://schemas.microsoft.com/office/drawing/2014/main" val="2362694743"/>
                    </a:ext>
                  </a:extLst>
                </a:gridCol>
                <a:gridCol w="1460822">
                  <a:extLst>
                    <a:ext uri="{9D8B030D-6E8A-4147-A177-3AD203B41FA5}">
                      <a16:colId xmlns:a16="http://schemas.microsoft.com/office/drawing/2014/main" val="427186529"/>
                    </a:ext>
                  </a:extLst>
                </a:gridCol>
                <a:gridCol w="1340311">
                  <a:extLst>
                    <a:ext uri="{9D8B030D-6E8A-4147-A177-3AD203B41FA5}">
                      <a16:colId xmlns:a16="http://schemas.microsoft.com/office/drawing/2014/main" val="3996426154"/>
                    </a:ext>
                  </a:extLst>
                </a:gridCol>
                <a:gridCol w="1340311">
                  <a:extLst>
                    <a:ext uri="{9D8B030D-6E8A-4147-A177-3AD203B41FA5}">
                      <a16:colId xmlns:a16="http://schemas.microsoft.com/office/drawing/2014/main" val="2466891908"/>
                    </a:ext>
                  </a:extLst>
                </a:gridCol>
                <a:gridCol w="1249194">
                  <a:extLst>
                    <a:ext uri="{9D8B030D-6E8A-4147-A177-3AD203B41FA5}">
                      <a16:colId xmlns:a16="http://schemas.microsoft.com/office/drawing/2014/main" val="934081409"/>
                    </a:ext>
                  </a:extLst>
                </a:gridCol>
                <a:gridCol w="1340311">
                  <a:extLst>
                    <a:ext uri="{9D8B030D-6E8A-4147-A177-3AD203B41FA5}">
                      <a16:colId xmlns:a16="http://schemas.microsoft.com/office/drawing/2014/main" val="2032777573"/>
                    </a:ext>
                  </a:extLst>
                </a:gridCol>
              </a:tblGrid>
              <a:tr h="623483">
                <a:tc>
                  <a:txBody>
                    <a:bodyPr/>
                    <a:lstStyle/>
                    <a:p>
                      <a:pPr algn="ctr">
                        <a:spcAft>
                          <a:spcPts val="600"/>
                        </a:spcAft>
                      </a:pPr>
                      <a:r>
                        <a:rPr lang="en-US" sz="900" dirty="0">
                          <a:effectLst/>
                          <a:latin typeface="Open Sans" panose="020B0606030504020204" pitchFamily="34" charset="0"/>
                          <a:ea typeface="Open Sans" panose="020B0606030504020204" pitchFamily="34" charset="0"/>
                          <a:cs typeface="Open Sans" panose="020B0606030504020204" pitchFamily="34" charset="0"/>
                        </a:rPr>
                        <a:t> </a:t>
                      </a:r>
                      <a:endParaRPr lang="en-GB" sz="24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tc>
                <a:tc>
                  <a:txBody>
                    <a:bodyPr/>
                    <a:lstStyle/>
                    <a:p>
                      <a:pPr algn="ctr">
                        <a:spcAft>
                          <a:spcPts val="600"/>
                        </a:spcAft>
                      </a:pPr>
                      <a:r>
                        <a:rPr lang="en-US" sz="1100" dirty="0">
                          <a:effectLst/>
                          <a:latin typeface="Open Sans" panose="020B0606030504020204" pitchFamily="34" charset="0"/>
                          <a:ea typeface="Open Sans" panose="020B0606030504020204" pitchFamily="34" charset="0"/>
                          <a:cs typeface="Open Sans" panose="020B0606030504020204" pitchFamily="34" charset="0"/>
                        </a:rPr>
                        <a:t>PV</a:t>
                      </a:r>
                      <a:endParaRPr lang="en-GB" sz="36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100" dirty="0">
                          <a:effectLst/>
                          <a:latin typeface="Open Sans" panose="020B0606030504020204" pitchFamily="34" charset="0"/>
                          <a:ea typeface="Open Sans" panose="020B0606030504020204" pitchFamily="34" charset="0"/>
                          <a:cs typeface="Open Sans" panose="020B0606030504020204" pitchFamily="34" charset="0"/>
                        </a:rPr>
                        <a:t>Wind generator</a:t>
                      </a:r>
                      <a:endParaRPr lang="en-GB" sz="36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100" dirty="0">
                          <a:effectLst/>
                          <a:latin typeface="Open Sans" panose="020B0606030504020204" pitchFamily="34" charset="0"/>
                          <a:ea typeface="Open Sans" panose="020B0606030504020204" pitchFamily="34" charset="0"/>
                          <a:cs typeface="Open Sans" panose="020B0606030504020204" pitchFamily="34" charset="0"/>
                        </a:rPr>
                        <a:t>Diesel generator</a:t>
                      </a:r>
                      <a:endParaRPr lang="en-GB" sz="36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100" dirty="0">
                          <a:effectLst/>
                          <a:latin typeface="Open Sans" panose="020B0606030504020204" pitchFamily="34" charset="0"/>
                          <a:ea typeface="Open Sans" panose="020B0606030504020204" pitchFamily="34" charset="0"/>
                          <a:cs typeface="Open Sans" panose="020B0606030504020204" pitchFamily="34" charset="0"/>
                        </a:rPr>
                        <a:t>Biogas generator + ICE</a:t>
                      </a:r>
                      <a:endParaRPr lang="en-GB" sz="36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100" dirty="0">
                          <a:effectLst/>
                          <a:latin typeface="Open Sans" panose="020B0606030504020204" pitchFamily="34" charset="0"/>
                          <a:ea typeface="Open Sans" panose="020B0606030504020204" pitchFamily="34" charset="0"/>
                          <a:cs typeface="Open Sans" panose="020B0606030504020204" pitchFamily="34" charset="0"/>
                        </a:rPr>
                        <a:t>Battery type 1</a:t>
                      </a:r>
                      <a:endParaRPr lang="en-GB" sz="3600" dirty="0">
                        <a:effectLst/>
                        <a:latin typeface="Open Sans" panose="020B0606030504020204" pitchFamily="34" charset="0"/>
                        <a:ea typeface="Open Sans" panose="020B0606030504020204" pitchFamily="34" charset="0"/>
                        <a:cs typeface="Open Sans" panose="020B0606030504020204" pitchFamily="34" charset="0"/>
                      </a:endParaRPr>
                    </a:p>
                    <a:p>
                      <a:pPr algn="ctr">
                        <a:spcAft>
                          <a:spcPts val="600"/>
                        </a:spcAft>
                      </a:pPr>
                      <a:r>
                        <a:rPr lang="en-US" sz="1100" dirty="0">
                          <a:effectLst/>
                          <a:latin typeface="Open Sans" panose="020B0606030504020204" pitchFamily="34" charset="0"/>
                          <a:ea typeface="Open Sans" panose="020B0606030504020204" pitchFamily="34" charset="0"/>
                          <a:cs typeface="Open Sans" panose="020B0606030504020204" pitchFamily="34" charset="0"/>
                        </a:rPr>
                        <a:t>(Lead-Acid)</a:t>
                      </a:r>
                      <a:endParaRPr lang="en-GB" sz="36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100" dirty="0">
                          <a:effectLst/>
                          <a:latin typeface="Open Sans" panose="020B0606030504020204" pitchFamily="34" charset="0"/>
                          <a:ea typeface="Open Sans" panose="020B0606030504020204" pitchFamily="34" charset="0"/>
                          <a:cs typeface="Open Sans" panose="020B0606030504020204" pitchFamily="34" charset="0"/>
                        </a:rPr>
                        <a:t>Battery type 2</a:t>
                      </a:r>
                      <a:endParaRPr lang="en-GB" sz="3600" dirty="0">
                        <a:effectLst/>
                        <a:latin typeface="Open Sans" panose="020B0606030504020204" pitchFamily="34" charset="0"/>
                        <a:ea typeface="Open Sans" panose="020B0606030504020204" pitchFamily="34" charset="0"/>
                        <a:cs typeface="Open Sans" panose="020B0606030504020204" pitchFamily="34" charset="0"/>
                      </a:endParaRPr>
                    </a:p>
                    <a:p>
                      <a:pPr algn="ctr">
                        <a:spcAft>
                          <a:spcPts val="600"/>
                        </a:spcAft>
                      </a:pPr>
                      <a:r>
                        <a:rPr lang="en-US" sz="1100" dirty="0">
                          <a:effectLst/>
                          <a:latin typeface="Open Sans" panose="020B0606030504020204" pitchFamily="34" charset="0"/>
                          <a:ea typeface="Open Sans" panose="020B0606030504020204" pitchFamily="34" charset="0"/>
                          <a:cs typeface="Open Sans" panose="020B0606030504020204" pitchFamily="34" charset="0"/>
                        </a:rPr>
                        <a:t>(Li-Ion)</a:t>
                      </a:r>
                      <a:endParaRPr lang="en-GB" sz="36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100" dirty="0">
                          <a:effectLst/>
                          <a:latin typeface="Open Sans" panose="020B0606030504020204" pitchFamily="34" charset="0"/>
                          <a:ea typeface="Open Sans" panose="020B0606030504020204" pitchFamily="34" charset="0"/>
                          <a:cs typeface="Open Sans" panose="020B0606030504020204" pitchFamily="34" charset="0"/>
                        </a:rPr>
                        <a:t>Electronics</a:t>
                      </a:r>
                      <a:endParaRPr lang="en-GB" sz="36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2250924051"/>
                  </a:ext>
                </a:extLst>
              </a:tr>
              <a:tr h="828888">
                <a:tc>
                  <a:txBody>
                    <a:bodyPr/>
                    <a:lstStyle/>
                    <a:p>
                      <a:pPr algn="ctr">
                        <a:spcAft>
                          <a:spcPts val="600"/>
                        </a:spcAft>
                      </a:pPr>
                      <a:r>
                        <a:rPr lang="en-US" sz="1200" dirty="0">
                          <a:effectLst/>
                          <a:latin typeface="Open Sans" panose="020B0606030504020204" pitchFamily="34" charset="0"/>
                          <a:ea typeface="Open Sans" panose="020B0606030504020204" pitchFamily="34" charset="0"/>
                          <a:cs typeface="Open Sans" panose="020B0606030504020204" pitchFamily="34" charset="0"/>
                        </a:rPr>
                        <a:t>Capital cost [$/W]</a:t>
                      </a:r>
                      <a:endParaRPr lang="en-GB" sz="40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2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rPr>
                        <a:t>1.2</a:t>
                      </a:r>
                      <a:endParaRPr lang="en-GB" sz="40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200" dirty="0">
                          <a:effectLst/>
                          <a:latin typeface="Open Sans" panose="020B0606030504020204" pitchFamily="34" charset="0"/>
                          <a:ea typeface="Open Sans" panose="020B0606030504020204" pitchFamily="34" charset="0"/>
                          <a:cs typeface="Open Sans" panose="020B0606030504020204" pitchFamily="34" charset="0"/>
                        </a:rPr>
                        <a:t>3</a:t>
                      </a:r>
                      <a:endParaRPr lang="en-GB" sz="40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200" dirty="0">
                          <a:effectLst/>
                          <a:latin typeface="Open Sans" panose="020B0606030504020204" pitchFamily="34" charset="0"/>
                          <a:ea typeface="Open Sans" panose="020B0606030504020204" pitchFamily="34" charset="0"/>
                          <a:cs typeface="Open Sans" panose="020B0606030504020204" pitchFamily="34" charset="0"/>
                        </a:rPr>
                        <a:t>0.4</a:t>
                      </a:r>
                      <a:endParaRPr lang="en-GB" sz="40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200">
                          <a:effectLst/>
                          <a:latin typeface="Open Sans" panose="020B0606030504020204" pitchFamily="34" charset="0"/>
                          <a:ea typeface="Open Sans" panose="020B0606030504020204" pitchFamily="34" charset="0"/>
                          <a:cs typeface="Open Sans" panose="020B0606030504020204" pitchFamily="34" charset="0"/>
                        </a:rPr>
                        <a:t>1.05</a:t>
                      </a:r>
                      <a:endParaRPr lang="en-GB" sz="400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200" dirty="0">
                          <a:effectLst/>
                          <a:latin typeface="Open Sans" panose="020B0606030504020204" pitchFamily="34" charset="0"/>
                          <a:ea typeface="Open Sans" panose="020B0606030504020204" pitchFamily="34" charset="0"/>
                          <a:cs typeface="Open Sans" panose="020B0606030504020204" pitchFamily="34" charset="0"/>
                        </a:rPr>
                        <a:t>0.2</a:t>
                      </a:r>
                      <a:endParaRPr lang="en-GB" sz="4000" dirty="0">
                        <a:effectLst/>
                        <a:latin typeface="Open Sans" panose="020B0606030504020204" pitchFamily="34" charset="0"/>
                        <a:ea typeface="Open Sans" panose="020B0606030504020204" pitchFamily="34" charset="0"/>
                        <a:cs typeface="Open Sans" panose="020B0606030504020204" pitchFamily="34" charset="0"/>
                      </a:endParaRPr>
                    </a:p>
                    <a:p>
                      <a:pPr algn="ctr">
                        <a:spcAft>
                          <a:spcPts val="600"/>
                        </a:spcAft>
                      </a:pPr>
                      <a:r>
                        <a:rPr lang="en-US" sz="1200" dirty="0">
                          <a:effectLst/>
                          <a:latin typeface="Open Sans" panose="020B0606030504020204" pitchFamily="34" charset="0"/>
                          <a:ea typeface="Open Sans" panose="020B0606030504020204" pitchFamily="34" charset="0"/>
                          <a:cs typeface="Open Sans" panose="020B0606030504020204" pitchFamily="34" charset="0"/>
                        </a:rPr>
                        <a:t>($/Wh)</a:t>
                      </a:r>
                      <a:endParaRPr lang="en-GB" sz="40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200" dirty="0">
                          <a:effectLst/>
                          <a:latin typeface="Open Sans" panose="020B0606030504020204" pitchFamily="34" charset="0"/>
                          <a:ea typeface="Open Sans" panose="020B0606030504020204" pitchFamily="34" charset="0"/>
                          <a:cs typeface="Open Sans" panose="020B0606030504020204" pitchFamily="34" charset="0"/>
                        </a:rPr>
                        <a:t>0.3</a:t>
                      </a:r>
                      <a:endParaRPr lang="en-GB" sz="4000" dirty="0">
                        <a:effectLst/>
                        <a:latin typeface="Open Sans" panose="020B0606030504020204" pitchFamily="34" charset="0"/>
                        <a:ea typeface="Open Sans" panose="020B0606030504020204" pitchFamily="34" charset="0"/>
                        <a:cs typeface="Open Sans" panose="020B0606030504020204" pitchFamily="34" charset="0"/>
                      </a:endParaRPr>
                    </a:p>
                    <a:p>
                      <a:pPr algn="ctr">
                        <a:spcAft>
                          <a:spcPts val="600"/>
                        </a:spcAft>
                      </a:pPr>
                      <a:r>
                        <a:rPr lang="en-US" sz="1200" dirty="0">
                          <a:effectLst/>
                          <a:latin typeface="Open Sans" panose="020B0606030504020204" pitchFamily="34" charset="0"/>
                          <a:ea typeface="Open Sans" panose="020B0606030504020204" pitchFamily="34" charset="0"/>
                          <a:cs typeface="Open Sans" panose="020B0606030504020204" pitchFamily="34" charset="0"/>
                        </a:rPr>
                        <a:t>($/Wh)</a:t>
                      </a:r>
                      <a:endParaRPr lang="en-GB" sz="40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000" dirty="0">
                          <a:effectLst/>
                          <a:latin typeface="Open Sans" panose="020B0606030504020204" pitchFamily="34" charset="0"/>
                          <a:ea typeface="Open Sans" panose="020B0606030504020204" pitchFamily="34" charset="0"/>
                          <a:cs typeface="Open Sans" panose="020B0606030504020204" pitchFamily="34" charset="0"/>
                        </a:rPr>
                        <a:t>0.15</a:t>
                      </a:r>
                      <a:endParaRPr lang="en-GB" sz="2800" dirty="0">
                        <a:effectLst/>
                        <a:latin typeface="Open Sans" panose="020B0606030504020204" pitchFamily="34" charset="0"/>
                        <a:ea typeface="Open Sans" panose="020B0606030504020204" pitchFamily="34" charset="0"/>
                        <a:cs typeface="Open Sans" panose="020B0606030504020204" pitchFamily="34" charset="0"/>
                      </a:endParaRPr>
                    </a:p>
                    <a:p>
                      <a:pPr algn="ctr">
                        <a:spcAft>
                          <a:spcPts val="600"/>
                        </a:spcAft>
                      </a:pPr>
                      <a:r>
                        <a:rPr lang="en-US" sz="1000" dirty="0">
                          <a:effectLst/>
                          <a:latin typeface="Open Sans" panose="020B0606030504020204" pitchFamily="34" charset="0"/>
                          <a:ea typeface="Open Sans" panose="020B0606030504020204" pitchFamily="34" charset="0"/>
                          <a:cs typeface="Open Sans" panose="020B0606030504020204" pitchFamily="34" charset="0"/>
                        </a:rPr>
                        <a:t>($/Wh) for Li-ion</a:t>
                      </a:r>
                      <a:endParaRPr lang="en-GB" sz="2800" dirty="0">
                        <a:effectLst/>
                        <a:latin typeface="Open Sans" panose="020B0606030504020204" pitchFamily="34" charset="0"/>
                        <a:ea typeface="Open Sans" panose="020B0606030504020204" pitchFamily="34" charset="0"/>
                        <a:cs typeface="Open Sans" panose="020B0606030504020204" pitchFamily="34" charset="0"/>
                      </a:endParaRPr>
                    </a:p>
                    <a:p>
                      <a:pPr algn="ctr">
                        <a:spcAft>
                          <a:spcPts val="600"/>
                        </a:spcAft>
                      </a:pPr>
                      <a:r>
                        <a:rPr lang="en-US" sz="1000" dirty="0">
                          <a:effectLst/>
                          <a:latin typeface="Open Sans" panose="020B0606030504020204" pitchFamily="34" charset="0"/>
                          <a:ea typeface="Open Sans" panose="020B0606030504020204" pitchFamily="34" charset="0"/>
                          <a:cs typeface="Open Sans" panose="020B0606030504020204" pitchFamily="34" charset="0"/>
                        </a:rPr>
                        <a:t>0.1 for Lead-Acid</a:t>
                      </a:r>
                      <a:endParaRPr lang="en-GB" sz="28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600476966"/>
                  </a:ext>
                </a:extLst>
              </a:tr>
              <a:tr h="623483">
                <a:tc>
                  <a:txBody>
                    <a:bodyPr/>
                    <a:lstStyle/>
                    <a:p>
                      <a:pPr algn="ctr">
                        <a:spcAft>
                          <a:spcPts val="600"/>
                        </a:spcAft>
                      </a:pPr>
                      <a:r>
                        <a:rPr lang="en-US" sz="1200" dirty="0">
                          <a:effectLst/>
                          <a:latin typeface="Open Sans" panose="020B0606030504020204" pitchFamily="34" charset="0"/>
                          <a:ea typeface="Open Sans" panose="020B0606030504020204" pitchFamily="34" charset="0"/>
                          <a:cs typeface="Open Sans" panose="020B0606030504020204" pitchFamily="34" charset="0"/>
                        </a:rPr>
                        <a:t>O&amp;M cost [%investment]</a:t>
                      </a:r>
                      <a:endParaRPr lang="en-GB" sz="40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200" dirty="0">
                          <a:effectLst/>
                          <a:latin typeface="Open Sans" panose="020B0606030504020204" pitchFamily="34" charset="0"/>
                          <a:ea typeface="Open Sans" panose="020B0606030504020204" pitchFamily="34" charset="0"/>
                          <a:cs typeface="Open Sans" panose="020B0606030504020204" pitchFamily="34" charset="0"/>
                        </a:rPr>
                        <a:t>1.8%</a:t>
                      </a:r>
                      <a:endParaRPr lang="en-GB" sz="40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200" dirty="0">
                          <a:effectLst/>
                          <a:latin typeface="Open Sans" panose="020B0606030504020204" pitchFamily="34" charset="0"/>
                          <a:ea typeface="Open Sans" panose="020B0606030504020204" pitchFamily="34" charset="0"/>
                          <a:cs typeface="Open Sans" panose="020B0606030504020204" pitchFamily="34" charset="0"/>
                        </a:rPr>
                        <a:t>2%</a:t>
                      </a:r>
                      <a:endParaRPr lang="en-GB" sz="40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200" dirty="0">
                          <a:effectLst/>
                          <a:latin typeface="Open Sans" panose="020B0606030504020204" pitchFamily="34" charset="0"/>
                          <a:ea typeface="Open Sans" panose="020B0606030504020204" pitchFamily="34" charset="0"/>
                          <a:cs typeface="Open Sans" panose="020B0606030504020204" pitchFamily="34" charset="0"/>
                        </a:rPr>
                        <a:t>4.5%</a:t>
                      </a:r>
                      <a:endParaRPr lang="en-GB" sz="40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200" dirty="0">
                          <a:effectLst/>
                          <a:latin typeface="Open Sans" panose="020B0606030504020204" pitchFamily="34" charset="0"/>
                          <a:ea typeface="Open Sans" panose="020B0606030504020204" pitchFamily="34" charset="0"/>
                          <a:cs typeface="Open Sans" panose="020B0606030504020204" pitchFamily="34" charset="0"/>
                        </a:rPr>
                        <a:t>4.5%</a:t>
                      </a:r>
                      <a:endParaRPr lang="en-GB" sz="40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200">
                          <a:effectLst/>
                          <a:latin typeface="Open Sans" panose="020B0606030504020204" pitchFamily="34" charset="0"/>
                          <a:ea typeface="Open Sans" panose="020B0606030504020204" pitchFamily="34" charset="0"/>
                          <a:cs typeface="Open Sans" panose="020B0606030504020204" pitchFamily="34" charset="0"/>
                        </a:rPr>
                        <a:t>2%</a:t>
                      </a:r>
                      <a:endParaRPr lang="en-GB" sz="400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200">
                          <a:effectLst/>
                          <a:latin typeface="Open Sans" panose="020B0606030504020204" pitchFamily="34" charset="0"/>
                          <a:ea typeface="Open Sans" panose="020B0606030504020204" pitchFamily="34" charset="0"/>
                          <a:cs typeface="Open Sans" panose="020B0606030504020204" pitchFamily="34" charset="0"/>
                        </a:rPr>
                        <a:t>2%</a:t>
                      </a:r>
                      <a:endParaRPr lang="en-GB" sz="400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200">
                          <a:effectLst/>
                          <a:latin typeface="Open Sans" panose="020B0606030504020204" pitchFamily="34" charset="0"/>
                          <a:ea typeface="Open Sans" panose="020B0606030504020204" pitchFamily="34" charset="0"/>
                          <a:cs typeface="Open Sans" panose="020B0606030504020204" pitchFamily="34" charset="0"/>
                        </a:rPr>
                        <a:t> </a:t>
                      </a:r>
                      <a:endParaRPr lang="en-GB" sz="400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3585207301"/>
                  </a:ext>
                </a:extLst>
              </a:tr>
              <a:tr h="301744">
                <a:tc>
                  <a:txBody>
                    <a:bodyPr/>
                    <a:lstStyle/>
                    <a:p>
                      <a:pPr algn="ctr">
                        <a:spcAft>
                          <a:spcPts val="600"/>
                        </a:spcAft>
                      </a:pPr>
                      <a:r>
                        <a:rPr lang="en-US" sz="1200" dirty="0">
                          <a:effectLst/>
                          <a:latin typeface="Open Sans" panose="020B0606030504020204" pitchFamily="34" charset="0"/>
                          <a:ea typeface="Open Sans" panose="020B0606030504020204" pitchFamily="34" charset="0"/>
                          <a:cs typeface="Open Sans" panose="020B0606030504020204" pitchFamily="34" charset="0"/>
                        </a:rPr>
                        <a:t>Lifetime [y]</a:t>
                      </a:r>
                      <a:endParaRPr lang="en-GB" sz="40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200">
                          <a:effectLst/>
                          <a:latin typeface="Open Sans" panose="020B0606030504020204" pitchFamily="34" charset="0"/>
                          <a:ea typeface="Open Sans" panose="020B0606030504020204" pitchFamily="34" charset="0"/>
                          <a:cs typeface="Open Sans" panose="020B0606030504020204" pitchFamily="34" charset="0"/>
                        </a:rPr>
                        <a:t>20</a:t>
                      </a:r>
                      <a:endParaRPr lang="en-GB" sz="400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200">
                          <a:effectLst/>
                          <a:latin typeface="Open Sans" panose="020B0606030504020204" pitchFamily="34" charset="0"/>
                          <a:ea typeface="Open Sans" panose="020B0606030504020204" pitchFamily="34" charset="0"/>
                          <a:cs typeface="Open Sans" panose="020B0606030504020204" pitchFamily="34" charset="0"/>
                        </a:rPr>
                        <a:t>20</a:t>
                      </a:r>
                      <a:endParaRPr lang="en-GB" sz="400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200">
                          <a:effectLst/>
                          <a:latin typeface="Open Sans" panose="020B0606030504020204" pitchFamily="34" charset="0"/>
                          <a:ea typeface="Open Sans" panose="020B0606030504020204" pitchFamily="34" charset="0"/>
                          <a:cs typeface="Open Sans" panose="020B0606030504020204" pitchFamily="34" charset="0"/>
                        </a:rPr>
                        <a:t>20</a:t>
                      </a:r>
                      <a:endParaRPr lang="en-GB" sz="400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200" dirty="0">
                          <a:effectLst/>
                          <a:latin typeface="Open Sans" panose="020B0606030504020204" pitchFamily="34" charset="0"/>
                          <a:ea typeface="Open Sans" panose="020B0606030504020204" pitchFamily="34" charset="0"/>
                          <a:cs typeface="Open Sans" panose="020B0606030504020204" pitchFamily="34" charset="0"/>
                        </a:rPr>
                        <a:t>20</a:t>
                      </a:r>
                      <a:endParaRPr lang="en-GB" sz="40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200" dirty="0">
                          <a:effectLst/>
                          <a:latin typeface="Open Sans" panose="020B0606030504020204" pitchFamily="34" charset="0"/>
                          <a:ea typeface="Open Sans" panose="020B0606030504020204" pitchFamily="34" charset="0"/>
                          <a:cs typeface="Open Sans" panose="020B0606030504020204" pitchFamily="34" charset="0"/>
                        </a:rPr>
                        <a:t>4000 cycles</a:t>
                      </a:r>
                      <a:endParaRPr lang="en-GB" sz="40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200">
                          <a:effectLst/>
                          <a:latin typeface="Open Sans" panose="020B0606030504020204" pitchFamily="34" charset="0"/>
                          <a:ea typeface="Open Sans" panose="020B0606030504020204" pitchFamily="34" charset="0"/>
                          <a:cs typeface="Open Sans" panose="020B0606030504020204" pitchFamily="34" charset="0"/>
                        </a:rPr>
                        <a:t>5500 cycles</a:t>
                      </a:r>
                      <a:endParaRPr lang="en-GB" sz="400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200">
                          <a:effectLst/>
                          <a:latin typeface="Open Sans" panose="020B0606030504020204" pitchFamily="34" charset="0"/>
                          <a:ea typeface="Open Sans" panose="020B0606030504020204" pitchFamily="34" charset="0"/>
                          <a:cs typeface="Open Sans" panose="020B0606030504020204" pitchFamily="34" charset="0"/>
                        </a:rPr>
                        <a:t> </a:t>
                      </a:r>
                      <a:endParaRPr lang="en-GB" sz="400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3036047173"/>
                  </a:ext>
                </a:extLst>
              </a:tr>
              <a:tr h="1583248">
                <a:tc>
                  <a:txBody>
                    <a:bodyPr/>
                    <a:lstStyle/>
                    <a:p>
                      <a:pPr algn="ctr">
                        <a:spcAft>
                          <a:spcPts val="600"/>
                        </a:spcAft>
                      </a:pPr>
                      <a:r>
                        <a:rPr lang="en-US" sz="1200" dirty="0">
                          <a:effectLst/>
                          <a:latin typeface="Open Sans" panose="020B0606030504020204" pitchFamily="34" charset="0"/>
                          <a:ea typeface="Open Sans" panose="020B0606030504020204" pitchFamily="34" charset="0"/>
                          <a:cs typeface="Open Sans" panose="020B0606030504020204" pitchFamily="34" charset="0"/>
                        </a:rPr>
                        <a:t>Other info</a:t>
                      </a:r>
                      <a:endParaRPr lang="en-GB" sz="40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000" dirty="0">
                          <a:effectLst/>
                          <a:latin typeface="Open Sans" panose="020B0606030504020204" pitchFamily="34" charset="0"/>
                          <a:ea typeface="Open Sans" panose="020B0606030504020204" pitchFamily="34" charset="0"/>
                          <a:cs typeface="Open Sans" panose="020B0606030504020204" pitchFamily="34" charset="0"/>
                        </a:rPr>
                        <a:t>System loss: 0.05</a:t>
                      </a:r>
                      <a:endParaRPr lang="en-GB" sz="28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000" dirty="0">
                          <a:effectLst/>
                          <a:latin typeface="Open Sans" panose="020B0606030504020204" pitchFamily="34" charset="0"/>
                          <a:ea typeface="Open Sans" panose="020B0606030504020204" pitchFamily="34" charset="0"/>
                          <a:cs typeface="Open Sans" panose="020B0606030504020204" pitchFamily="34" charset="0"/>
                        </a:rPr>
                        <a:t>NPS100c-21</a:t>
                      </a:r>
                      <a:endParaRPr lang="en-GB" sz="28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000" dirty="0">
                          <a:effectLst/>
                          <a:latin typeface="Open Sans" panose="020B0606030504020204" pitchFamily="34" charset="0"/>
                          <a:ea typeface="Open Sans" panose="020B0606030504020204" pitchFamily="34" charset="0"/>
                          <a:cs typeface="Open Sans" panose="020B0606030504020204" pitchFamily="34" charset="0"/>
                        </a:rPr>
                        <a:t>Diesel cost: 1.3 $/L</a:t>
                      </a:r>
                      <a:endParaRPr lang="en-GB" sz="2800" dirty="0">
                        <a:effectLst/>
                        <a:latin typeface="Open Sans" panose="020B0606030504020204" pitchFamily="34" charset="0"/>
                        <a:ea typeface="Open Sans" panose="020B0606030504020204" pitchFamily="34" charset="0"/>
                        <a:cs typeface="Open Sans" panose="020B0606030504020204" pitchFamily="34" charset="0"/>
                      </a:endParaRPr>
                    </a:p>
                    <a:p>
                      <a:pPr algn="ctr">
                        <a:spcAft>
                          <a:spcPts val="600"/>
                        </a:spcAft>
                      </a:pPr>
                      <a:r>
                        <a:rPr lang="en-US" sz="1000" dirty="0">
                          <a:effectLst/>
                          <a:latin typeface="Open Sans" panose="020B0606030504020204" pitchFamily="34" charset="0"/>
                          <a:ea typeface="Open Sans" panose="020B0606030504020204" pitchFamily="34" charset="0"/>
                          <a:cs typeface="Open Sans" panose="020B0606030504020204" pitchFamily="34" charset="0"/>
                        </a:rPr>
                        <a:t>Genset eff.: 34%</a:t>
                      </a:r>
                      <a:endParaRPr lang="en-GB" sz="28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000" dirty="0">
                          <a:effectLst/>
                          <a:latin typeface="Open Sans" panose="020B0606030504020204" pitchFamily="34" charset="0"/>
                          <a:ea typeface="Open Sans" panose="020B0606030504020204" pitchFamily="34" charset="0"/>
                          <a:cs typeface="Open Sans" panose="020B0606030504020204" pitchFamily="34" charset="0"/>
                        </a:rPr>
                        <a:t>Crop residues price: 90 $/t</a:t>
                      </a:r>
                      <a:endParaRPr lang="en-GB" sz="2800" dirty="0">
                        <a:effectLst/>
                        <a:latin typeface="Open Sans" panose="020B0606030504020204" pitchFamily="34" charset="0"/>
                        <a:ea typeface="Open Sans" panose="020B0606030504020204" pitchFamily="34" charset="0"/>
                        <a:cs typeface="Open Sans" panose="020B0606030504020204" pitchFamily="34" charset="0"/>
                      </a:endParaRPr>
                    </a:p>
                    <a:p>
                      <a:pPr algn="ctr">
                        <a:spcAft>
                          <a:spcPts val="600"/>
                        </a:spcAft>
                      </a:pPr>
                      <a:r>
                        <a:rPr lang="en-US" sz="1000" dirty="0">
                          <a:effectLst/>
                          <a:latin typeface="Open Sans" panose="020B0606030504020204" pitchFamily="34" charset="0"/>
                          <a:ea typeface="Open Sans" panose="020B0606030504020204" pitchFamily="34" charset="0"/>
                          <a:cs typeface="Open Sans" panose="020B0606030504020204" pitchFamily="34" charset="0"/>
                        </a:rPr>
                        <a:t>ICE eff.: 30%</a:t>
                      </a:r>
                      <a:endParaRPr lang="en-GB" sz="28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000" dirty="0">
                          <a:effectLst/>
                          <a:latin typeface="Open Sans" panose="020B0606030504020204" pitchFamily="34" charset="0"/>
                          <a:ea typeface="Open Sans" panose="020B0606030504020204" pitchFamily="34" charset="0"/>
                          <a:cs typeface="Open Sans" panose="020B0606030504020204" pitchFamily="34" charset="0"/>
                        </a:rPr>
                        <a:t>Eff. (round-trip): 0.86</a:t>
                      </a:r>
                      <a:endParaRPr lang="en-GB" sz="2800" dirty="0">
                        <a:effectLst/>
                        <a:latin typeface="Open Sans" panose="020B0606030504020204" pitchFamily="34" charset="0"/>
                        <a:ea typeface="Open Sans" panose="020B0606030504020204" pitchFamily="34" charset="0"/>
                        <a:cs typeface="Open Sans" panose="020B0606030504020204" pitchFamily="34" charset="0"/>
                      </a:endParaRPr>
                    </a:p>
                    <a:p>
                      <a:pPr algn="ctr">
                        <a:spcAft>
                          <a:spcPts val="600"/>
                        </a:spcAft>
                      </a:pPr>
                      <a:r>
                        <a:rPr lang="en-US" sz="1000" dirty="0">
                          <a:effectLst/>
                          <a:latin typeface="Open Sans" panose="020B0606030504020204" pitchFamily="34" charset="0"/>
                          <a:ea typeface="Open Sans" panose="020B0606030504020204" pitchFamily="34" charset="0"/>
                          <a:cs typeface="Open Sans" panose="020B0606030504020204" pitchFamily="34" charset="0"/>
                        </a:rPr>
                        <a:t>DOD: 50%</a:t>
                      </a:r>
                      <a:endParaRPr lang="en-GB" sz="2800" dirty="0">
                        <a:effectLst/>
                        <a:latin typeface="Open Sans" panose="020B0606030504020204" pitchFamily="34" charset="0"/>
                        <a:ea typeface="Open Sans" panose="020B0606030504020204" pitchFamily="34" charset="0"/>
                        <a:cs typeface="Open Sans" panose="020B0606030504020204" pitchFamily="34" charset="0"/>
                      </a:endParaRPr>
                    </a:p>
                    <a:p>
                      <a:pPr algn="ctr">
                        <a:spcAft>
                          <a:spcPts val="600"/>
                        </a:spcAft>
                      </a:pPr>
                      <a:r>
                        <a:rPr lang="en-US" sz="1000" dirty="0">
                          <a:effectLst/>
                          <a:latin typeface="Open Sans" panose="020B0606030504020204" pitchFamily="34" charset="0"/>
                          <a:ea typeface="Open Sans" panose="020B0606030504020204" pitchFamily="34" charset="0"/>
                          <a:cs typeface="Open Sans" panose="020B0606030504020204" pitchFamily="34" charset="0"/>
                        </a:rPr>
                        <a:t>Ch./</a:t>
                      </a:r>
                      <a:r>
                        <a:rPr lang="en-US" sz="1000" dirty="0" err="1">
                          <a:effectLst/>
                          <a:latin typeface="Open Sans" panose="020B0606030504020204" pitchFamily="34" charset="0"/>
                          <a:ea typeface="Open Sans" panose="020B0606030504020204" pitchFamily="34" charset="0"/>
                          <a:cs typeface="Open Sans" panose="020B0606030504020204" pitchFamily="34" charset="0"/>
                        </a:rPr>
                        <a:t>disch</a:t>
                      </a:r>
                      <a:r>
                        <a:rPr lang="en-US" sz="1000" dirty="0">
                          <a:effectLst/>
                          <a:latin typeface="Open Sans" panose="020B0606030504020204" pitchFamily="34" charset="0"/>
                          <a:ea typeface="Open Sans" panose="020B0606030504020204" pitchFamily="34" charset="0"/>
                          <a:cs typeface="Open Sans" panose="020B0606030504020204" pitchFamily="34" charset="0"/>
                        </a:rPr>
                        <a:t>. time: 6 h</a:t>
                      </a:r>
                      <a:endParaRPr lang="en-GB" sz="28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000" dirty="0">
                          <a:effectLst/>
                          <a:latin typeface="Open Sans" panose="020B0606030504020204" pitchFamily="34" charset="0"/>
                          <a:ea typeface="Open Sans" panose="020B0606030504020204" pitchFamily="34" charset="0"/>
                          <a:cs typeface="Open Sans" panose="020B0606030504020204" pitchFamily="34" charset="0"/>
                        </a:rPr>
                        <a:t>Eff. (</a:t>
                      </a:r>
                      <a:r>
                        <a:rPr lang="en-US" sz="1000" dirty="0" err="1">
                          <a:effectLst/>
                          <a:latin typeface="Open Sans" panose="020B0606030504020204" pitchFamily="34" charset="0"/>
                          <a:ea typeface="Open Sans" panose="020B0606030504020204" pitchFamily="34" charset="0"/>
                          <a:cs typeface="Open Sans" panose="020B0606030504020204" pitchFamily="34" charset="0"/>
                        </a:rPr>
                        <a:t>ch&amp;disch</a:t>
                      </a:r>
                      <a:r>
                        <a:rPr lang="en-US" sz="1000" dirty="0">
                          <a:effectLst/>
                          <a:latin typeface="Open Sans" panose="020B0606030504020204" pitchFamily="34" charset="0"/>
                          <a:ea typeface="Open Sans" panose="020B0606030504020204" pitchFamily="34" charset="0"/>
                          <a:cs typeface="Open Sans" panose="020B0606030504020204" pitchFamily="34" charset="0"/>
                        </a:rPr>
                        <a:t>): 0.93</a:t>
                      </a:r>
                      <a:endParaRPr lang="en-GB" sz="2800" dirty="0">
                        <a:effectLst/>
                        <a:latin typeface="Open Sans" panose="020B0606030504020204" pitchFamily="34" charset="0"/>
                        <a:ea typeface="Open Sans" panose="020B0606030504020204" pitchFamily="34" charset="0"/>
                        <a:cs typeface="Open Sans" panose="020B0606030504020204" pitchFamily="34" charset="0"/>
                      </a:endParaRPr>
                    </a:p>
                    <a:p>
                      <a:pPr algn="ctr">
                        <a:spcAft>
                          <a:spcPts val="600"/>
                        </a:spcAft>
                      </a:pPr>
                      <a:r>
                        <a:rPr lang="en-US" sz="1000" dirty="0">
                          <a:effectLst/>
                          <a:latin typeface="Open Sans" panose="020B0606030504020204" pitchFamily="34" charset="0"/>
                          <a:ea typeface="Open Sans" panose="020B0606030504020204" pitchFamily="34" charset="0"/>
                          <a:cs typeface="Open Sans" panose="020B0606030504020204" pitchFamily="34" charset="0"/>
                        </a:rPr>
                        <a:t>DOD: 20%</a:t>
                      </a:r>
                      <a:endParaRPr lang="en-GB" sz="2800" dirty="0">
                        <a:effectLst/>
                        <a:latin typeface="Open Sans" panose="020B0606030504020204" pitchFamily="34" charset="0"/>
                        <a:ea typeface="Open Sans" panose="020B0606030504020204" pitchFamily="34" charset="0"/>
                        <a:cs typeface="Open Sans" panose="020B0606030504020204" pitchFamily="34" charset="0"/>
                      </a:endParaRPr>
                    </a:p>
                    <a:p>
                      <a:pPr algn="ctr">
                        <a:spcAft>
                          <a:spcPts val="600"/>
                        </a:spcAft>
                      </a:pPr>
                      <a:r>
                        <a:rPr lang="en-US" sz="1000" dirty="0">
                          <a:effectLst/>
                          <a:latin typeface="Open Sans" panose="020B0606030504020204" pitchFamily="34" charset="0"/>
                          <a:ea typeface="Open Sans" panose="020B0606030504020204" pitchFamily="34" charset="0"/>
                          <a:cs typeface="Open Sans" panose="020B0606030504020204" pitchFamily="34" charset="0"/>
                        </a:rPr>
                        <a:t>Ch./</a:t>
                      </a:r>
                      <a:r>
                        <a:rPr lang="en-US" sz="1000" dirty="0" err="1">
                          <a:effectLst/>
                          <a:latin typeface="Open Sans" panose="020B0606030504020204" pitchFamily="34" charset="0"/>
                          <a:ea typeface="Open Sans" panose="020B0606030504020204" pitchFamily="34" charset="0"/>
                          <a:cs typeface="Open Sans" panose="020B0606030504020204" pitchFamily="34" charset="0"/>
                        </a:rPr>
                        <a:t>disch</a:t>
                      </a:r>
                      <a:r>
                        <a:rPr lang="en-US" sz="1000" dirty="0">
                          <a:effectLst/>
                          <a:latin typeface="Open Sans" panose="020B0606030504020204" pitchFamily="34" charset="0"/>
                          <a:ea typeface="Open Sans" panose="020B0606030504020204" pitchFamily="34" charset="0"/>
                          <a:cs typeface="Open Sans" panose="020B0606030504020204" pitchFamily="34" charset="0"/>
                        </a:rPr>
                        <a:t>. time: 4 h</a:t>
                      </a:r>
                      <a:endParaRPr lang="en-GB" sz="28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tc>
                  <a:txBody>
                    <a:bodyPr/>
                    <a:lstStyle/>
                    <a:p>
                      <a:pPr algn="ctr">
                        <a:spcAft>
                          <a:spcPts val="600"/>
                        </a:spcAft>
                      </a:pPr>
                      <a:r>
                        <a:rPr lang="en-US" sz="1000" dirty="0">
                          <a:effectLst/>
                          <a:latin typeface="Open Sans" panose="020B0606030504020204" pitchFamily="34" charset="0"/>
                          <a:ea typeface="Open Sans" panose="020B0606030504020204" pitchFamily="34" charset="0"/>
                          <a:cs typeface="Open Sans" panose="020B0606030504020204" pitchFamily="34" charset="0"/>
                        </a:rPr>
                        <a:t>Efficiency (inverter and rectifier) 96%</a:t>
                      </a:r>
                      <a:endParaRPr lang="en-GB" sz="2800" dirty="0">
                        <a:solidFill>
                          <a:srgbClr val="000000"/>
                        </a:solidFill>
                        <a:effectLst/>
                        <a:latin typeface="Open Sans" panose="020B0606030504020204" pitchFamily="34" charset="0"/>
                        <a:ea typeface="Open Sans" panose="020B0606030504020204" pitchFamily="34" charset="0"/>
                        <a:cs typeface="Open Sans" panose="020B0606030504020204" pitchFamily="34" charset="0"/>
                      </a:endParaRPr>
                    </a:p>
                  </a:txBody>
                  <a:tcPr marL="68580" marR="68580" marT="0" marB="0" anchor="ctr"/>
                </a:tc>
                <a:extLst>
                  <a:ext uri="{0D108BD9-81ED-4DB2-BD59-A6C34878D82A}">
                    <a16:rowId xmlns:a16="http://schemas.microsoft.com/office/drawing/2014/main" val="217948961"/>
                  </a:ext>
                </a:extLst>
              </a:tr>
            </a:tbl>
          </a:graphicData>
        </a:graphic>
      </p:graphicFrame>
      <p:sp>
        <p:nvSpPr>
          <p:cNvPr id="11" name="TextBox 10">
            <a:extLst>
              <a:ext uri="{FF2B5EF4-FFF2-40B4-BE49-F238E27FC236}">
                <a16:creationId xmlns:a16="http://schemas.microsoft.com/office/drawing/2014/main" id="{3ABB44C9-A0A4-C121-1810-10FB13D67A55}"/>
              </a:ext>
            </a:extLst>
          </p:cNvPr>
          <p:cNvSpPr txBox="1"/>
          <p:nvPr/>
        </p:nvSpPr>
        <p:spPr>
          <a:xfrm>
            <a:off x="668234" y="5929887"/>
            <a:ext cx="3135086" cy="276999"/>
          </a:xfrm>
          <a:prstGeom prst="rect">
            <a:avLst/>
          </a:prstGeom>
          <a:noFill/>
        </p:spPr>
        <p:txBody>
          <a:bodyPr wrap="square" rtlCol="0">
            <a:spAutoFit/>
          </a:bodyPr>
          <a:lstStyle/>
          <a:p>
            <a:r>
              <a:rPr lang="en-US" sz="1200" b="1" dirty="0">
                <a:latin typeface="Open Sans" panose="020B0606030504020204" pitchFamily="34" charset="0"/>
                <a:ea typeface="Open Sans" panose="020B0606030504020204" pitchFamily="34" charset="0"/>
                <a:cs typeface="Open Sans" panose="020B0606030504020204" pitchFamily="34" charset="0"/>
              </a:rPr>
              <a:t>Discount Rate</a:t>
            </a:r>
            <a:r>
              <a:rPr lang="en-US" sz="1200" dirty="0">
                <a:latin typeface="Open Sans" panose="020B0606030504020204" pitchFamily="34" charset="0"/>
                <a:ea typeface="Open Sans" panose="020B0606030504020204" pitchFamily="34" charset="0"/>
                <a:cs typeface="Open Sans" panose="020B0606030504020204" pitchFamily="34" charset="0"/>
              </a:rPr>
              <a:t>: 7.4%</a:t>
            </a:r>
          </a:p>
        </p:txBody>
      </p:sp>
    </p:spTree>
    <p:extLst>
      <p:ext uri="{BB962C8B-B14F-4D97-AF65-F5344CB8AC3E}">
        <p14:creationId xmlns:p14="http://schemas.microsoft.com/office/powerpoint/2010/main" val="19610644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Model Configuration</a:t>
            </a:r>
          </a:p>
        </p:txBody>
      </p:sp>
      <p:pic>
        <p:nvPicPr>
          <p:cNvPr id="3" name="Picture 2">
            <a:extLst>
              <a:ext uri="{FF2B5EF4-FFF2-40B4-BE49-F238E27FC236}">
                <a16:creationId xmlns:a16="http://schemas.microsoft.com/office/drawing/2014/main" id="{5CC281EF-BF44-1D3F-16F6-B7BF34E3C23E}"/>
              </a:ext>
            </a:extLst>
          </p:cNvPr>
          <p:cNvPicPr>
            <a:picLocks noChangeAspect="1"/>
          </p:cNvPicPr>
          <p:nvPr/>
        </p:nvPicPr>
        <p:blipFill>
          <a:blip r:embed="rId3"/>
          <a:stretch>
            <a:fillRect/>
          </a:stretch>
        </p:blipFill>
        <p:spPr>
          <a:xfrm>
            <a:off x="506395" y="1269286"/>
            <a:ext cx="8104384" cy="4931767"/>
          </a:xfrm>
          <a:prstGeom prst="rect">
            <a:avLst/>
          </a:prstGeom>
        </p:spPr>
      </p:pic>
      <p:sp>
        <p:nvSpPr>
          <p:cNvPr id="4" name="Rectangle 3">
            <a:extLst>
              <a:ext uri="{FF2B5EF4-FFF2-40B4-BE49-F238E27FC236}">
                <a16:creationId xmlns:a16="http://schemas.microsoft.com/office/drawing/2014/main" id="{8292721F-CA48-400C-7F4C-AF86ED612002}"/>
              </a:ext>
            </a:extLst>
          </p:cNvPr>
          <p:cNvSpPr/>
          <p:nvPr/>
        </p:nvSpPr>
        <p:spPr>
          <a:xfrm>
            <a:off x="3217925" y="2108190"/>
            <a:ext cx="1340662" cy="494602"/>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E7187A5A-95D7-F8E9-F455-9EEE9CD5F77C}"/>
              </a:ext>
            </a:extLst>
          </p:cNvPr>
          <p:cNvSpPr txBox="1"/>
          <p:nvPr/>
        </p:nvSpPr>
        <p:spPr>
          <a:xfrm>
            <a:off x="5589452" y="1619785"/>
            <a:ext cx="5192180" cy="738664"/>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The configuration for the </a:t>
            </a:r>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mini-grid project </a:t>
            </a:r>
            <a:r>
              <a:rPr lang="en-GB" sz="1400" dirty="0">
                <a:latin typeface="Open Sans" panose="020B0606030504020204" pitchFamily="34" charset="0"/>
                <a:ea typeface="Open Sans" panose="020B0606030504020204" pitchFamily="34" charset="0"/>
                <a:cs typeface="Open Sans" panose="020B0606030504020204" pitchFamily="34" charset="0"/>
              </a:rPr>
              <a:t>in Kalobeyei involves a </a:t>
            </a:r>
            <a:r>
              <a:rPr lang="en-GB" sz="1400" b="1" dirty="0">
                <a:latin typeface="Open Sans" panose="020B0606030504020204" pitchFamily="34" charset="0"/>
                <a:ea typeface="Open Sans" panose="020B0606030504020204" pitchFamily="34" charset="0"/>
                <a:cs typeface="Open Sans" panose="020B0606030504020204" pitchFamily="34" charset="0"/>
              </a:rPr>
              <a:t>20-year project </a:t>
            </a:r>
            <a:r>
              <a:rPr lang="en-GB" sz="1400" dirty="0">
                <a:latin typeface="Open Sans" panose="020B0606030504020204" pitchFamily="34" charset="0"/>
                <a:ea typeface="Open Sans" panose="020B0606030504020204" pitchFamily="34" charset="0"/>
                <a:cs typeface="Open Sans" panose="020B0606030504020204" pitchFamily="34" charset="0"/>
              </a:rPr>
              <a:t>duration, with a </a:t>
            </a:r>
            <a:r>
              <a:rPr lang="en-GB" sz="1400" b="1" dirty="0">
                <a:latin typeface="Open Sans" panose="020B0606030504020204" pitchFamily="34" charset="0"/>
                <a:ea typeface="Open Sans" panose="020B0606030504020204" pitchFamily="34" charset="0"/>
                <a:cs typeface="Open Sans" panose="020B0606030504020204" pitchFamily="34" charset="0"/>
              </a:rPr>
              <a:t>discount rate of 7.4%, </a:t>
            </a:r>
            <a:r>
              <a:rPr lang="en-GB" sz="1400" dirty="0">
                <a:latin typeface="Open Sans" panose="020B0606030504020204" pitchFamily="34" charset="0"/>
                <a:ea typeface="Open Sans" panose="020B0606030504020204" pitchFamily="34" charset="0"/>
                <a:cs typeface="Open Sans" panose="020B0606030504020204" pitchFamily="34" charset="0"/>
              </a:rPr>
              <a:t>starting on January 1, 2025</a:t>
            </a:r>
            <a:endParaRPr lang="en-US" sz="1400" dirty="0">
              <a:latin typeface="Open Sans" panose="020B0606030504020204" pitchFamily="34" charset="0"/>
              <a:ea typeface="Open Sans" panose="020B0606030504020204" pitchFamily="34" charset="0"/>
              <a:cs typeface="Open Sans" panose="020B0606030504020204" pitchFamily="34" charset="0"/>
            </a:endParaRPr>
          </a:p>
        </p:txBody>
      </p:sp>
      <p:sp>
        <p:nvSpPr>
          <p:cNvPr id="17" name="TextBox 16">
            <a:extLst>
              <a:ext uri="{FF2B5EF4-FFF2-40B4-BE49-F238E27FC236}">
                <a16:creationId xmlns:a16="http://schemas.microsoft.com/office/drawing/2014/main" id="{3EE3B78C-5D2B-4C2F-9E16-ABF0BCE06C38}"/>
              </a:ext>
            </a:extLst>
          </p:cNvPr>
          <p:cNvSpPr txBox="1"/>
          <p:nvPr/>
        </p:nvSpPr>
        <p:spPr>
          <a:xfrm>
            <a:off x="5676537" y="4889295"/>
            <a:ext cx="5192180" cy="1169551"/>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The mini-grid in Kalobeyei would be designed to deliver electricity at the </a:t>
            </a:r>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lowest possible cost</a:t>
            </a:r>
            <a:r>
              <a:rPr lang="en-GB" sz="1400" dirty="0">
                <a:latin typeface="Open Sans" panose="020B0606030504020204" pitchFamily="34" charset="0"/>
                <a:ea typeface="Open Sans" panose="020B0606030504020204" pitchFamily="34" charset="0"/>
                <a:cs typeface="Open Sans" panose="020B0606030504020204" pitchFamily="34" charset="0"/>
              </a:rPr>
              <a:t>. It integrates </a:t>
            </a:r>
            <a:r>
              <a:rPr lang="en-GB" sz="1400" b="1" dirty="0">
                <a:latin typeface="Open Sans" panose="020B0606030504020204" pitchFamily="34" charset="0"/>
                <a:ea typeface="Open Sans" panose="020B0606030504020204" pitchFamily="34" charset="0"/>
                <a:cs typeface="Open Sans" panose="020B0606030504020204" pitchFamily="34" charset="0"/>
              </a:rPr>
              <a:t>storage and backup systems</a:t>
            </a:r>
            <a:r>
              <a:rPr lang="en-GB" sz="1400" dirty="0">
                <a:latin typeface="Open Sans" panose="020B0606030504020204" pitchFamily="34" charset="0"/>
                <a:ea typeface="Open Sans" panose="020B0606030504020204" pitchFamily="34" charset="0"/>
                <a:cs typeface="Open Sans" panose="020B0606030504020204" pitchFamily="34" charset="0"/>
              </a:rPr>
              <a:t> strategically, ensuring an economical supply of power </a:t>
            </a:r>
            <a:r>
              <a:rPr lang="en-GB" sz="1400" b="1" dirty="0">
                <a:latin typeface="Open Sans" panose="020B0606030504020204" pitchFamily="34" charset="0"/>
                <a:ea typeface="Open Sans" panose="020B0606030504020204" pitchFamily="34" charset="0"/>
                <a:cs typeface="Open Sans" panose="020B0606030504020204" pitchFamily="34" charset="0"/>
              </a:rPr>
              <a:t>without stringent restrictions </a:t>
            </a:r>
            <a:r>
              <a:rPr lang="en-GB" sz="1400" dirty="0">
                <a:latin typeface="Open Sans" panose="020B0606030504020204" pitchFamily="34" charset="0"/>
                <a:ea typeface="Open Sans" panose="020B0606030504020204" pitchFamily="34" charset="0"/>
                <a:cs typeface="Open Sans" panose="020B0606030504020204" pitchFamily="34" charset="0"/>
              </a:rPr>
              <a:t>on technology choices.</a:t>
            </a:r>
          </a:p>
        </p:txBody>
      </p:sp>
    </p:spTree>
    <p:extLst>
      <p:ext uri="{BB962C8B-B14F-4D97-AF65-F5344CB8AC3E}">
        <p14:creationId xmlns:p14="http://schemas.microsoft.com/office/powerpoint/2010/main" val="20410447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RES Time Series Estimation</a:t>
            </a:r>
          </a:p>
        </p:txBody>
      </p:sp>
      <p:sp>
        <p:nvSpPr>
          <p:cNvPr id="3" name="Slide Number Placeholder 5">
            <a:extLst>
              <a:ext uri="{FF2B5EF4-FFF2-40B4-BE49-F238E27FC236}">
                <a16:creationId xmlns:a16="http://schemas.microsoft.com/office/drawing/2014/main" id="{F5B1538E-0936-7091-3E96-C7E741BB7689}"/>
              </a:ext>
            </a:extLst>
          </p:cNvPr>
          <p:cNvSpPr txBox="1">
            <a:spLocks/>
          </p:cNvSpPr>
          <p:nvPr/>
        </p:nvSpPr>
        <p:spPr>
          <a:xfrm>
            <a:off x="11865935" y="6590118"/>
            <a:ext cx="393356"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b="1" dirty="0">
                <a:solidFill>
                  <a:schemeClr val="bg1"/>
                </a:solidFill>
                <a:latin typeface="Open Sans ExtraBold"/>
                <a:ea typeface="Open Sans ExtraBold" panose="020B0606030504020204" pitchFamily="34" charset="0"/>
                <a:cs typeface="Open Sans ExtraBold" panose="020B0606030504020204" pitchFamily="34" charset="0"/>
              </a:rPr>
              <a:t>7</a:t>
            </a:r>
            <a:endParaRPr lang="en-US" sz="1400" b="1" dirty="0">
              <a:solidFill>
                <a:schemeClr val="bg1"/>
              </a:solidFill>
              <a:latin typeface="Open Sans ExtraBold" panose="020B0606030504020204" pitchFamily="34" charset="0"/>
              <a:ea typeface="Open Sans ExtraBold" panose="020B0606030504020204" pitchFamily="34" charset="0"/>
              <a:cs typeface="Open Sans ExtraBold" panose="020B0606030504020204" pitchFamily="34" charset="0"/>
            </a:endParaRPr>
          </a:p>
        </p:txBody>
      </p:sp>
      <p:pic>
        <p:nvPicPr>
          <p:cNvPr id="12" name="Picture 11">
            <a:extLst>
              <a:ext uri="{FF2B5EF4-FFF2-40B4-BE49-F238E27FC236}">
                <a16:creationId xmlns:a16="http://schemas.microsoft.com/office/drawing/2014/main" id="{4978C11E-A8DF-2BF3-1900-9D2052420AA5}"/>
              </a:ext>
            </a:extLst>
          </p:cNvPr>
          <p:cNvPicPr>
            <a:picLocks noChangeAspect="1"/>
          </p:cNvPicPr>
          <p:nvPr/>
        </p:nvPicPr>
        <p:blipFill>
          <a:blip r:embed="rId3"/>
          <a:stretch>
            <a:fillRect/>
          </a:stretch>
        </p:blipFill>
        <p:spPr>
          <a:xfrm>
            <a:off x="1790595" y="1839183"/>
            <a:ext cx="7788315" cy="4473328"/>
          </a:xfrm>
          <a:prstGeom prst="rect">
            <a:avLst/>
          </a:prstGeom>
        </p:spPr>
      </p:pic>
      <p:sp>
        <p:nvSpPr>
          <p:cNvPr id="13" name="TextBox 12">
            <a:extLst>
              <a:ext uri="{FF2B5EF4-FFF2-40B4-BE49-F238E27FC236}">
                <a16:creationId xmlns:a16="http://schemas.microsoft.com/office/drawing/2014/main" id="{3D868A0C-AC77-0FB7-0A33-18453BC9F7F1}"/>
              </a:ext>
            </a:extLst>
          </p:cNvPr>
          <p:cNvSpPr txBox="1"/>
          <p:nvPr/>
        </p:nvSpPr>
        <p:spPr>
          <a:xfrm>
            <a:off x="476413" y="1195086"/>
            <a:ext cx="11084827" cy="523220"/>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In assessing the </a:t>
            </a:r>
            <a:r>
              <a:rPr lang="en-GB" sz="1400" b="1" dirty="0">
                <a:latin typeface="Open Sans" panose="020B0606030504020204" pitchFamily="34" charset="0"/>
                <a:ea typeface="Open Sans" panose="020B0606030504020204" pitchFamily="34" charset="0"/>
                <a:cs typeface="Open Sans" panose="020B0606030504020204" pitchFamily="34" charset="0"/>
              </a:rPr>
              <a:t>renewables resources</a:t>
            </a:r>
            <a:r>
              <a:rPr lang="en-GB" sz="1400" dirty="0">
                <a:latin typeface="Open Sans" panose="020B0606030504020204" pitchFamily="34" charset="0"/>
                <a:ea typeface="Open Sans" panose="020B0606030504020204" pitchFamily="34" charset="0"/>
                <a:cs typeface="Open Sans" panose="020B0606030504020204" pitchFamily="34" charset="0"/>
              </a:rPr>
              <a:t> for the caste study area, the project will utilize </a:t>
            </a:r>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NASA POWER project datasets</a:t>
            </a:r>
            <a:r>
              <a:rPr lang="en-GB" sz="1400" dirty="0">
                <a:latin typeface="Open Sans" panose="020B0606030504020204" pitchFamily="34" charset="0"/>
                <a:ea typeface="Open Sans" panose="020B0606030504020204" pitchFamily="34" charset="0"/>
                <a:cs typeface="Open Sans" panose="020B0606030504020204" pitchFamily="34" charset="0"/>
              </a:rPr>
              <a:t> to evaluate the availability of </a:t>
            </a:r>
            <a:r>
              <a:rPr lang="en-GB" sz="1400" b="1" dirty="0">
                <a:latin typeface="Open Sans" panose="020B0606030504020204" pitchFamily="34" charset="0"/>
                <a:ea typeface="Open Sans" panose="020B0606030504020204" pitchFamily="34" charset="0"/>
                <a:cs typeface="Open Sans" panose="020B0606030504020204" pitchFamily="34" charset="0"/>
              </a:rPr>
              <a:t>solar and wind energy</a:t>
            </a:r>
            <a:r>
              <a:rPr lang="en-GB" sz="1400" dirty="0">
                <a:latin typeface="Open Sans" panose="020B0606030504020204" pitchFamily="34" charset="0"/>
                <a:ea typeface="Open Sans" panose="020B0606030504020204" pitchFamily="34" charset="0"/>
                <a:cs typeface="Open Sans" panose="020B0606030504020204" pitchFamily="34" charset="0"/>
              </a:rPr>
              <a:t>, ensuring a </a:t>
            </a:r>
            <a:r>
              <a:rPr lang="en-GB" sz="1400" b="1" dirty="0">
                <a:latin typeface="Open Sans" panose="020B0606030504020204" pitchFamily="34" charset="0"/>
                <a:ea typeface="Open Sans" panose="020B0606030504020204" pitchFamily="34" charset="0"/>
                <a:cs typeface="Open Sans" panose="020B0606030504020204" pitchFamily="34" charset="0"/>
              </a:rPr>
              <a:t>data-driven approach</a:t>
            </a:r>
            <a:r>
              <a:rPr lang="en-GB" sz="1400" dirty="0">
                <a:latin typeface="Open Sans" panose="020B0606030504020204" pitchFamily="34" charset="0"/>
                <a:ea typeface="Open Sans" panose="020B0606030504020204" pitchFamily="34" charset="0"/>
                <a:cs typeface="Open Sans" panose="020B0606030504020204" pitchFamily="34" charset="0"/>
              </a:rPr>
              <a:t> to harnessing local renewable resources for Kalobeyei.</a:t>
            </a:r>
            <a:endParaRPr lang="en-US" sz="1400" dirty="0">
              <a:latin typeface="Open Sans" panose="020B0606030504020204" pitchFamily="34" charset="0"/>
              <a:ea typeface="Open Sans" panose="020B0606030504020204" pitchFamily="34" charset="0"/>
              <a:cs typeface="Open Sans" panose="020B0606030504020204" pitchFamily="34" charset="0"/>
            </a:endParaRPr>
          </a:p>
        </p:txBody>
      </p:sp>
      <p:sp>
        <p:nvSpPr>
          <p:cNvPr id="14" name="Rectangle 13">
            <a:extLst>
              <a:ext uri="{FF2B5EF4-FFF2-40B4-BE49-F238E27FC236}">
                <a16:creationId xmlns:a16="http://schemas.microsoft.com/office/drawing/2014/main" id="{250C5810-BF68-6CB1-A392-F7FA202AE72C}"/>
              </a:ext>
            </a:extLst>
          </p:cNvPr>
          <p:cNvSpPr/>
          <p:nvPr/>
        </p:nvSpPr>
        <p:spPr>
          <a:xfrm>
            <a:off x="3119639" y="2690142"/>
            <a:ext cx="1340662" cy="494602"/>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FA5B97E4-69DF-B3AB-820B-73DCFF45FA05}"/>
              </a:ext>
            </a:extLst>
          </p:cNvPr>
          <p:cNvSpPr/>
          <p:nvPr/>
        </p:nvSpPr>
        <p:spPr>
          <a:xfrm>
            <a:off x="2971665" y="5447881"/>
            <a:ext cx="1488636" cy="663593"/>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436858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a:xfrm>
            <a:off x="1083160" y="128821"/>
            <a:ext cx="10515600" cy="999968"/>
          </a:xfrm>
        </p:spPr>
        <p:txBody>
          <a:bodyPr>
            <a:normAutofit/>
          </a:bodyPr>
          <a:lstStyle/>
          <a:p>
            <a:r>
              <a:rPr lang="en-GB" dirty="0"/>
              <a:t>Exogenous Load Demand</a:t>
            </a:r>
          </a:p>
        </p:txBody>
      </p:sp>
      <p:graphicFrame>
        <p:nvGraphicFramePr>
          <p:cNvPr id="2" name="Grafico 4">
            <a:extLst>
              <a:ext uri="{FF2B5EF4-FFF2-40B4-BE49-F238E27FC236}">
                <a16:creationId xmlns:a16="http://schemas.microsoft.com/office/drawing/2014/main" id="{6DA7AA11-BB71-1E0D-DBCD-709B70A4595B}"/>
              </a:ext>
            </a:extLst>
          </p:cNvPr>
          <p:cNvGraphicFramePr>
            <a:graphicFrameLocks/>
          </p:cNvGraphicFramePr>
          <p:nvPr>
            <p:extLst>
              <p:ext uri="{D42A27DB-BD31-4B8C-83A1-F6EECF244321}">
                <p14:modId xmlns:p14="http://schemas.microsoft.com/office/powerpoint/2010/main" val="3207411161"/>
              </p:ext>
            </p:extLst>
          </p:nvPr>
        </p:nvGraphicFramePr>
        <p:xfrm>
          <a:off x="6096000" y="1201287"/>
          <a:ext cx="5353886" cy="3441167"/>
        </p:xfrm>
        <a:graphic>
          <a:graphicData uri="http://schemas.openxmlformats.org/drawingml/2006/chart">
            <c:chart xmlns:c="http://schemas.openxmlformats.org/drawingml/2006/chart" xmlns:r="http://schemas.openxmlformats.org/officeDocument/2006/relationships" r:id="rId3"/>
          </a:graphicData>
        </a:graphic>
      </p:graphicFrame>
      <p:pic>
        <p:nvPicPr>
          <p:cNvPr id="3" name="Picture 2">
            <a:extLst>
              <a:ext uri="{FF2B5EF4-FFF2-40B4-BE49-F238E27FC236}">
                <a16:creationId xmlns:a16="http://schemas.microsoft.com/office/drawing/2014/main" id="{2833A1B0-9402-561E-1523-9C3793A6BC9A}"/>
              </a:ext>
            </a:extLst>
          </p:cNvPr>
          <p:cNvPicPr>
            <a:picLocks noChangeAspect="1"/>
          </p:cNvPicPr>
          <p:nvPr/>
        </p:nvPicPr>
        <p:blipFill>
          <a:blip r:embed="rId4">
            <a:alphaModFix amt="70000"/>
          </a:blip>
          <a:stretch>
            <a:fillRect/>
          </a:stretch>
        </p:blipFill>
        <p:spPr>
          <a:xfrm>
            <a:off x="827520" y="2689725"/>
            <a:ext cx="2257691" cy="3037620"/>
          </a:xfrm>
          <a:prstGeom prst="rect">
            <a:avLst/>
          </a:prstGeom>
        </p:spPr>
      </p:pic>
      <p:pic>
        <p:nvPicPr>
          <p:cNvPr id="4" name="Immagine 35">
            <a:extLst>
              <a:ext uri="{FF2B5EF4-FFF2-40B4-BE49-F238E27FC236}">
                <a16:creationId xmlns:a16="http://schemas.microsoft.com/office/drawing/2014/main" id="{4CC2EAA7-B9C0-D3BE-B28E-1B12AC7E389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40004" y="2219247"/>
            <a:ext cx="2377729" cy="1155322"/>
          </a:xfrm>
          <a:prstGeom prst="rect">
            <a:avLst/>
          </a:prstGeom>
        </p:spPr>
      </p:pic>
      <p:pic>
        <p:nvPicPr>
          <p:cNvPr id="5" name="Picture 4">
            <a:extLst>
              <a:ext uri="{FF2B5EF4-FFF2-40B4-BE49-F238E27FC236}">
                <a16:creationId xmlns:a16="http://schemas.microsoft.com/office/drawing/2014/main" id="{64ED4F2E-F467-533D-D024-BF2F4F12057E}"/>
              </a:ext>
            </a:extLst>
          </p:cNvPr>
          <p:cNvPicPr>
            <a:picLocks noChangeAspect="1"/>
          </p:cNvPicPr>
          <p:nvPr/>
        </p:nvPicPr>
        <p:blipFill rotWithShape="1">
          <a:blip r:embed="rId6">
            <a:alphaModFix amt="85000"/>
          </a:blip>
          <a:srcRect l="40579" r="13812"/>
          <a:stretch/>
        </p:blipFill>
        <p:spPr>
          <a:xfrm>
            <a:off x="3114231" y="3551605"/>
            <a:ext cx="2579049" cy="2169565"/>
          </a:xfrm>
          <a:prstGeom prst="rect">
            <a:avLst/>
          </a:prstGeom>
        </p:spPr>
      </p:pic>
      <p:sp>
        <p:nvSpPr>
          <p:cNvPr id="7" name="TextBox 6">
            <a:extLst>
              <a:ext uri="{FF2B5EF4-FFF2-40B4-BE49-F238E27FC236}">
                <a16:creationId xmlns:a16="http://schemas.microsoft.com/office/drawing/2014/main" id="{F1FF6460-98E3-77F6-B386-34652D3690A0}"/>
              </a:ext>
            </a:extLst>
          </p:cNvPr>
          <p:cNvSpPr txBox="1"/>
          <p:nvPr/>
        </p:nvSpPr>
        <p:spPr>
          <a:xfrm>
            <a:off x="627098" y="1222697"/>
            <a:ext cx="5144929" cy="954107"/>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Load Demand is estimated using </a:t>
            </a:r>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advanced stochastic approach</a:t>
            </a:r>
            <a:r>
              <a:rPr lang="en-GB" sz="1400" dirty="0">
                <a:latin typeface="Open Sans" panose="020B0606030504020204" pitchFamily="34" charset="0"/>
                <a:ea typeface="Open Sans" panose="020B0606030504020204" pitchFamily="34" charset="0"/>
                <a:cs typeface="Open Sans" panose="020B0606030504020204" pitchFamily="34" charset="0"/>
              </a:rPr>
              <a:t> to have a reliable and </a:t>
            </a:r>
            <a:r>
              <a:rPr lang="en-GB" sz="1400" b="1" dirty="0">
                <a:latin typeface="Open Sans" panose="020B0606030504020204" pitchFamily="34" charset="0"/>
                <a:ea typeface="Open Sans" panose="020B0606030504020204" pitchFamily="34" charset="0"/>
                <a:cs typeface="Open Sans" panose="020B0606030504020204" pitchFamily="34" charset="0"/>
              </a:rPr>
              <a:t>on-minute basis </a:t>
            </a:r>
            <a:r>
              <a:rPr lang="en-GB" sz="1400" dirty="0">
                <a:latin typeface="Open Sans" panose="020B0606030504020204" pitchFamily="34" charset="0"/>
                <a:ea typeface="Open Sans" panose="020B0606030504020204" pitchFamily="34" charset="0"/>
                <a:cs typeface="Open Sans" panose="020B0606030504020204" pitchFamily="34" charset="0"/>
              </a:rPr>
              <a:t>load curve. The software used is </a:t>
            </a:r>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RAMP</a:t>
            </a:r>
            <a:r>
              <a:rPr lang="en-GB" sz="1400" dirty="0">
                <a:latin typeface="Open Sans" panose="020B0606030504020204" pitchFamily="34" charset="0"/>
                <a:ea typeface="Open Sans" panose="020B0606030504020204" pitchFamily="34" charset="0"/>
                <a:cs typeface="Open Sans" panose="020B0606030504020204" pitchFamily="34" charset="0"/>
              </a:rPr>
              <a:t>, an open-source model for the generation of high-resolution multi-energy profiles </a:t>
            </a:r>
            <a:endParaRPr lang="en-US" sz="1400" dirty="0">
              <a:latin typeface="Open Sans" panose="020B0606030504020204" pitchFamily="34" charset="0"/>
              <a:ea typeface="Open Sans" panose="020B0606030504020204" pitchFamily="34" charset="0"/>
              <a:cs typeface="Open Sans" panose="020B0606030504020204" pitchFamily="34" charset="0"/>
            </a:endParaRPr>
          </a:p>
        </p:txBody>
      </p:sp>
      <p:grpSp>
        <p:nvGrpSpPr>
          <p:cNvPr id="8" name="Gruppo 99">
            <a:extLst>
              <a:ext uri="{FF2B5EF4-FFF2-40B4-BE49-F238E27FC236}">
                <a16:creationId xmlns:a16="http://schemas.microsoft.com/office/drawing/2014/main" id="{FC56A1A0-C81B-E377-B108-0D3FB18542E4}"/>
              </a:ext>
            </a:extLst>
          </p:cNvPr>
          <p:cNvGrpSpPr/>
          <p:nvPr/>
        </p:nvGrpSpPr>
        <p:grpSpPr>
          <a:xfrm>
            <a:off x="5907971" y="1394832"/>
            <a:ext cx="175275" cy="4494339"/>
            <a:chOff x="7890023" y="-1271263"/>
            <a:chExt cx="88215" cy="11566008"/>
          </a:xfrm>
        </p:grpSpPr>
        <p:cxnSp>
          <p:nvCxnSpPr>
            <p:cNvPr id="9" name="Connettore diritto 96">
              <a:extLst>
                <a:ext uri="{FF2B5EF4-FFF2-40B4-BE49-F238E27FC236}">
                  <a16:creationId xmlns:a16="http://schemas.microsoft.com/office/drawing/2014/main" id="{D13E1431-A326-BEBA-1876-F595222C2FBF}"/>
                </a:ext>
              </a:extLst>
            </p:cNvPr>
            <p:cNvCxnSpPr>
              <a:cxnSpLocks/>
            </p:cNvCxnSpPr>
            <p:nvPr/>
          </p:nvCxnSpPr>
          <p:spPr>
            <a:xfrm flipH="1">
              <a:off x="7926475" y="-1271263"/>
              <a:ext cx="7655" cy="1156600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 name="Freccia a gallone 98">
              <a:extLst>
                <a:ext uri="{FF2B5EF4-FFF2-40B4-BE49-F238E27FC236}">
                  <a16:creationId xmlns:a16="http://schemas.microsoft.com/office/drawing/2014/main" id="{7DE1239A-48AC-E0F8-7CBB-0EDE764518DF}"/>
                </a:ext>
              </a:extLst>
            </p:cNvPr>
            <p:cNvSpPr/>
            <p:nvPr/>
          </p:nvSpPr>
          <p:spPr>
            <a:xfrm>
              <a:off x="7890023" y="2574397"/>
              <a:ext cx="88215" cy="1041289"/>
            </a:xfrm>
            <a:prstGeom prst="chevron">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sp>
        <p:nvSpPr>
          <p:cNvPr id="11" name="TextBox 10">
            <a:extLst>
              <a:ext uri="{FF2B5EF4-FFF2-40B4-BE49-F238E27FC236}">
                <a16:creationId xmlns:a16="http://schemas.microsoft.com/office/drawing/2014/main" id="{0D3F85AD-A3E9-B09E-C337-569346987530}"/>
              </a:ext>
            </a:extLst>
          </p:cNvPr>
          <p:cNvSpPr txBox="1"/>
          <p:nvPr/>
        </p:nvSpPr>
        <p:spPr>
          <a:xfrm>
            <a:off x="6415890" y="4690817"/>
            <a:ext cx="5033996" cy="1384995"/>
          </a:xfrm>
          <a:prstGeom prst="rect">
            <a:avLst/>
          </a:prstGeom>
          <a:noFill/>
        </p:spPr>
        <p:txBody>
          <a:bodyPr wrap="square" rtlCol="0">
            <a:spAutoFit/>
          </a:bodyPr>
          <a:lstStyle/>
          <a:p>
            <a:pPr algn="just"/>
            <a:r>
              <a:rPr lang="en-GB" b="1" dirty="0">
                <a:solidFill>
                  <a:schemeClr val="accent4"/>
                </a:solidFill>
                <a:latin typeface="Open Sans" panose="020B0606030504020204" pitchFamily="34" charset="0"/>
                <a:ea typeface="Open Sans" panose="020B0606030504020204" pitchFamily="34" charset="0"/>
                <a:cs typeface="Open Sans" panose="020B0606030504020204" pitchFamily="34" charset="0"/>
              </a:rPr>
              <a:t>80 kW</a:t>
            </a:r>
            <a:r>
              <a:rPr lang="en-GB" sz="14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 </a:t>
            </a:r>
            <a:r>
              <a:rPr lang="en-GB" sz="1400" b="1" dirty="0">
                <a:latin typeface="Open Sans" panose="020B0606030504020204" pitchFamily="34" charset="0"/>
                <a:ea typeface="Open Sans" panose="020B0606030504020204" pitchFamily="34" charset="0"/>
                <a:cs typeface="Open Sans" panose="020B0606030504020204" pitchFamily="34" charset="0"/>
              </a:rPr>
              <a:t>Peak Power</a:t>
            </a:r>
            <a:r>
              <a:rPr lang="en-GB" sz="14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 </a:t>
            </a:r>
            <a:r>
              <a:rPr lang="en-GB" sz="1400" dirty="0">
                <a:latin typeface="Open Sans" panose="020B0606030504020204" pitchFamily="34" charset="0"/>
                <a:ea typeface="Open Sans" panose="020B0606030504020204" pitchFamily="34" charset="0"/>
                <a:cs typeface="Open Sans" panose="020B0606030504020204" pitchFamily="34" charset="0"/>
              </a:rPr>
              <a:t>at evening (around 19:30)</a:t>
            </a:r>
          </a:p>
          <a:p>
            <a:endParaRPr lang="en-GB" sz="1400" dirty="0">
              <a:latin typeface="Open Sans" panose="020B0606030504020204" pitchFamily="34" charset="0"/>
              <a:ea typeface="Open Sans" panose="020B0606030504020204" pitchFamily="34" charset="0"/>
              <a:cs typeface="Open Sans" panose="020B0606030504020204" pitchFamily="34" charset="0"/>
            </a:endParaRPr>
          </a:p>
          <a:p>
            <a:r>
              <a:rPr lang="en-GB" b="1" dirty="0">
                <a:solidFill>
                  <a:schemeClr val="accent4"/>
                </a:solidFill>
                <a:latin typeface="Open Sans" panose="020B0606030504020204" pitchFamily="34" charset="0"/>
                <a:ea typeface="Open Sans" panose="020B0606030504020204" pitchFamily="34" charset="0"/>
                <a:cs typeface="Open Sans" panose="020B0606030504020204" pitchFamily="34" charset="0"/>
              </a:rPr>
              <a:t>65 kW</a:t>
            </a:r>
            <a:r>
              <a:rPr lang="en-GB" sz="1400" b="1" dirty="0">
                <a:solidFill>
                  <a:srgbClr val="002060"/>
                </a:solidFill>
                <a:latin typeface="Open Sans" panose="020B0606030504020204" pitchFamily="34" charset="0"/>
                <a:ea typeface="Open Sans" panose="020B0606030504020204" pitchFamily="34" charset="0"/>
                <a:cs typeface="Open Sans" panose="020B0606030504020204" pitchFamily="34" charset="0"/>
              </a:rPr>
              <a:t> </a:t>
            </a:r>
            <a:r>
              <a:rPr lang="en-GB" sz="1400" b="1" dirty="0">
                <a:latin typeface="Open Sans" panose="020B0606030504020204" pitchFamily="34" charset="0"/>
                <a:ea typeface="Open Sans" panose="020B0606030504020204" pitchFamily="34" charset="0"/>
                <a:cs typeface="Open Sans" panose="020B0606030504020204" pitchFamily="34" charset="0"/>
              </a:rPr>
              <a:t>Secondary Peak </a:t>
            </a:r>
            <a:r>
              <a:rPr lang="en-GB" sz="1400" dirty="0">
                <a:latin typeface="Open Sans" panose="020B0606030504020204" pitchFamily="34" charset="0"/>
                <a:ea typeface="Open Sans" panose="020B0606030504020204" pitchFamily="34" charset="0"/>
                <a:cs typeface="Open Sans" panose="020B0606030504020204" pitchFamily="34" charset="0"/>
              </a:rPr>
              <a:t>at morning (around 8:30)</a:t>
            </a:r>
          </a:p>
          <a:p>
            <a:endParaRPr lang="en-GB" sz="1400" b="1" dirty="0">
              <a:latin typeface="Open Sans" panose="020B0606030504020204" pitchFamily="34" charset="0"/>
              <a:ea typeface="Open Sans" panose="020B0606030504020204" pitchFamily="34" charset="0"/>
              <a:cs typeface="Open Sans" panose="020B0606030504020204" pitchFamily="34" charset="0"/>
            </a:endParaRPr>
          </a:p>
          <a:p>
            <a:r>
              <a:rPr lang="en-GB" sz="1400" b="1" dirty="0">
                <a:latin typeface="Open Sans" panose="020B0606030504020204" pitchFamily="34" charset="0"/>
                <a:ea typeface="Open Sans" panose="020B0606030504020204" pitchFamily="34" charset="0"/>
                <a:cs typeface="Open Sans" panose="020B0606030504020204" pitchFamily="34" charset="0"/>
              </a:rPr>
              <a:t>Baseload</a:t>
            </a:r>
            <a:r>
              <a:rPr lang="en-GB" sz="1400" dirty="0">
                <a:latin typeface="Open Sans" panose="020B0606030504020204" pitchFamily="34" charset="0"/>
                <a:ea typeface="Open Sans" panose="020B0606030504020204" pitchFamily="34" charset="0"/>
                <a:cs typeface="Open Sans" panose="020B0606030504020204" pitchFamily="34" charset="0"/>
              </a:rPr>
              <a:t> during the day: </a:t>
            </a:r>
            <a:r>
              <a:rPr lang="en-GB" b="1" dirty="0">
                <a:solidFill>
                  <a:schemeClr val="accent4"/>
                </a:solidFill>
                <a:latin typeface="Open Sans" panose="020B0606030504020204" pitchFamily="34" charset="0"/>
                <a:ea typeface="Open Sans" panose="020B0606030504020204" pitchFamily="34" charset="0"/>
                <a:cs typeface="Open Sans" panose="020B0606030504020204" pitchFamily="34" charset="0"/>
              </a:rPr>
              <a:t>40 kW</a:t>
            </a:r>
          </a:p>
        </p:txBody>
      </p:sp>
      <p:sp>
        <p:nvSpPr>
          <p:cNvPr id="12" name="TextBox 11">
            <a:extLst>
              <a:ext uri="{FF2B5EF4-FFF2-40B4-BE49-F238E27FC236}">
                <a16:creationId xmlns:a16="http://schemas.microsoft.com/office/drawing/2014/main" id="{BDCEBC66-F3ED-18E3-613D-CE35CD3954D5}"/>
              </a:ext>
            </a:extLst>
          </p:cNvPr>
          <p:cNvSpPr txBox="1"/>
          <p:nvPr/>
        </p:nvSpPr>
        <p:spPr>
          <a:xfrm>
            <a:off x="827520" y="5834741"/>
            <a:ext cx="4732394" cy="230832"/>
          </a:xfrm>
          <a:prstGeom prst="rect">
            <a:avLst/>
          </a:prstGeom>
          <a:noFill/>
        </p:spPr>
        <p:txBody>
          <a:bodyPr wrap="square" rtlCol="0">
            <a:spAutoFit/>
          </a:bodyPr>
          <a:lstStyle/>
          <a:p>
            <a:pPr algn="ctr"/>
            <a:r>
              <a:rPr lang="en-GB"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rPr>
              <a:t> RAMP inputs file and exemplative load demand data in Excel</a:t>
            </a:r>
            <a:endParaRPr lang="en-US" sz="900" i="1"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7762753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Renewable Parameters</a:t>
            </a:r>
          </a:p>
        </p:txBody>
      </p:sp>
      <p:pic>
        <p:nvPicPr>
          <p:cNvPr id="2" name="Picture 1">
            <a:extLst>
              <a:ext uri="{FF2B5EF4-FFF2-40B4-BE49-F238E27FC236}">
                <a16:creationId xmlns:a16="http://schemas.microsoft.com/office/drawing/2014/main" id="{609F0ABB-8D4E-5626-B687-375E826B00BD}"/>
              </a:ext>
            </a:extLst>
          </p:cNvPr>
          <p:cNvPicPr>
            <a:picLocks noChangeAspect="1"/>
          </p:cNvPicPr>
          <p:nvPr/>
        </p:nvPicPr>
        <p:blipFill>
          <a:blip r:embed="rId3"/>
          <a:stretch>
            <a:fillRect/>
          </a:stretch>
        </p:blipFill>
        <p:spPr>
          <a:xfrm>
            <a:off x="1675576" y="1240688"/>
            <a:ext cx="8490319" cy="3355456"/>
          </a:xfrm>
          <a:prstGeom prst="rect">
            <a:avLst/>
          </a:prstGeom>
        </p:spPr>
      </p:pic>
      <p:sp>
        <p:nvSpPr>
          <p:cNvPr id="3" name="Rectangle 2">
            <a:extLst>
              <a:ext uri="{FF2B5EF4-FFF2-40B4-BE49-F238E27FC236}">
                <a16:creationId xmlns:a16="http://schemas.microsoft.com/office/drawing/2014/main" id="{4CF06F22-3A31-3E58-4E87-E88727090EC6}"/>
              </a:ext>
            </a:extLst>
          </p:cNvPr>
          <p:cNvSpPr/>
          <p:nvPr/>
        </p:nvSpPr>
        <p:spPr>
          <a:xfrm>
            <a:off x="5138057" y="1989515"/>
            <a:ext cx="4245428" cy="1975345"/>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444CC6A6-C01F-983F-1512-F3B16B9C2A14}"/>
              </a:ext>
            </a:extLst>
          </p:cNvPr>
          <p:cNvSpPr txBox="1"/>
          <p:nvPr/>
        </p:nvSpPr>
        <p:spPr>
          <a:xfrm>
            <a:off x="720700" y="4954545"/>
            <a:ext cx="10553042" cy="1169551"/>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The available </a:t>
            </a:r>
            <a:r>
              <a:rPr lang="en-GB" sz="1400" b="1" dirty="0">
                <a:latin typeface="Open Sans" panose="020B0606030504020204" pitchFamily="34" charset="0"/>
                <a:ea typeface="Open Sans" panose="020B0606030504020204" pitchFamily="34" charset="0"/>
                <a:cs typeface="Open Sans" panose="020B0606030504020204" pitchFamily="34" charset="0"/>
              </a:rPr>
              <a:t>renewable generation technologies </a:t>
            </a:r>
            <a:r>
              <a:rPr lang="en-GB" sz="1400" dirty="0">
                <a:latin typeface="Open Sans" panose="020B0606030504020204" pitchFamily="34" charset="0"/>
                <a:ea typeface="Open Sans" panose="020B0606030504020204" pitchFamily="34" charset="0"/>
                <a:cs typeface="Open Sans" panose="020B0606030504020204" pitchFamily="34" charset="0"/>
              </a:rPr>
              <a:t>for the project include </a:t>
            </a:r>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photovoltaic (PV) panels </a:t>
            </a:r>
            <a:r>
              <a:rPr lang="en-GB" sz="1400" dirty="0">
                <a:latin typeface="Open Sans" panose="020B0606030504020204" pitchFamily="34" charset="0"/>
                <a:ea typeface="Open Sans" panose="020B0606030504020204" pitchFamily="34" charset="0"/>
                <a:cs typeface="Open Sans" panose="020B0606030504020204" pitchFamily="34" charset="0"/>
              </a:rPr>
              <a:t>and </a:t>
            </a:r>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wind turbines</a:t>
            </a:r>
            <a:r>
              <a:rPr lang="en-GB" sz="1400" dirty="0">
                <a:latin typeface="Open Sans" panose="020B0606030504020204" pitchFamily="34" charset="0"/>
                <a:ea typeface="Open Sans" panose="020B0606030504020204" pitchFamily="34" charset="0"/>
                <a:cs typeface="Open Sans" panose="020B0606030504020204" pitchFamily="34" charset="0"/>
              </a:rPr>
              <a:t>. Comparatively, </a:t>
            </a:r>
            <a:r>
              <a:rPr lang="en-GB" sz="1400" b="1" dirty="0">
                <a:latin typeface="Open Sans" panose="020B0606030504020204" pitchFamily="34" charset="0"/>
                <a:ea typeface="Open Sans" panose="020B0606030504020204" pitchFamily="34" charset="0"/>
                <a:cs typeface="Open Sans" panose="020B0606030504020204" pitchFamily="34" charset="0"/>
              </a:rPr>
              <a:t>PV systems</a:t>
            </a:r>
            <a:r>
              <a:rPr lang="en-GB" sz="1400" dirty="0">
                <a:latin typeface="Open Sans" panose="020B0606030504020204" pitchFamily="34" charset="0"/>
                <a:ea typeface="Open Sans" panose="020B0606030504020204" pitchFamily="34" charset="0"/>
                <a:cs typeface="Open Sans" panose="020B0606030504020204" pitchFamily="34" charset="0"/>
              </a:rPr>
              <a:t> offer a suitable solution for consistent energy generation </a:t>
            </a:r>
            <a:r>
              <a:rPr lang="en-GB" sz="1400" b="1" dirty="0">
                <a:latin typeface="Open Sans" panose="020B0606030504020204" pitchFamily="34" charset="0"/>
                <a:ea typeface="Open Sans" panose="020B0606030504020204" pitchFamily="34" charset="0"/>
                <a:cs typeface="Open Sans" panose="020B0606030504020204" pitchFamily="34" charset="0"/>
              </a:rPr>
              <a:t>with lower specific investment costs</a:t>
            </a:r>
            <a:r>
              <a:rPr lang="en-GB" sz="1400" dirty="0">
                <a:latin typeface="Open Sans" panose="020B0606030504020204" pitchFamily="34" charset="0"/>
                <a:ea typeface="Open Sans" panose="020B0606030504020204" pitchFamily="34" charset="0"/>
                <a:cs typeface="Open Sans" panose="020B0606030504020204" pitchFamily="34" charset="0"/>
              </a:rPr>
              <a:t>. In contrast, </a:t>
            </a:r>
            <a:r>
              <a:rPr lang="en-GB" sz="1400" b="1" dirty="0">
                <a:latin typeface="Open Sans" panose="020B0606030504020204" pitchFamily="34" charset="0"/>
                <a:ea typeface="Open Sans" panose="020B0606030504020204" pitchFamily="34" charset="0"/>
                <a:cs typeface="Open Sans" panose="020B0606030504020204" pitchFamily="34" charset="0"/>
              </a:rPr>
              <a:t>wind turbines</a:t>
            </a:r>
            <a:r>
              <a:rPr lang="en-GB" sz="1400" dirty="0">
                <a:latin typeface="Open Sans" panose="020B0606030504020204" pitchFamily="34" charset="0"/>
                <a:ea typeface="Open Sans" panose="020B0606030504020204" pitchFamily="34" charset="0"/>
                <a:cs typeface="Open Sans" panose="020B0606030504020204" pitchFamily="34" charset="0"/>
              </a:rPr>
              <a:t>, while having a </a:t>
            </a:r>
            <a:r>
              <a:rPr lang="en-GB" sz="1400" b="1" dirty="0">
                <a:latin typeface="Open Sans" panose="020B0606030504020204" pitchFamily="34" charset="0"/>
                <a:ea typeface="Open Sans" panose="020B0606030504020204" pitchFamily="34" charset="0"/>
                <a:cs typeface="Open Sans" panose="020B0606030504020204" pitchFamily="34" charset="0"/>
              </a:rPr>
              <a:t>higher upfront cost</a:t>
            </a:r>
            <a:r>
              <a:rPr lang="en-GB" sz="1400" dirty="0">
                <a:latin typeface="Open Sans" panose="020B0606030504020204" pitchFamily="34" charset="0"/>
                <a:ea typeface="Open Sans" panose="020B0606030504020204" pitchFamily="34" charset="0"/>
                <a:cs typeface="Open Sans" panose="020B0606030504020204" pitchFamily="34" charset="0"/>
              </a:rPr>
              <a:t>, can be more efficient in areas with strong, consistent wind conditions. The model would operate a </a:t>
            </a:r>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selection</a:t>
            </a:r>
            <a:r>
              <a:rPr lang="en-GB" sz="1400" dirty="0">
                <a:latin typeface="Open Sans" panose="020B0606030504020204" pitchFamily="34" charset="0"/>
                <a:ea typeface="Open Sans" panose="020B0606030504020204" pitchFamily="34" charset="0"/>
                <a:cs typeface="Open Sans" panose="020B0606030504020204" pitchFamily="34" charset="0"/>
              </a:rPr>
              <a:t> between these technologies based on their relative costs, performance efficiencies, and local resource assessment.</a:t>
            </a:r>
            <a:endParaRPr lang="en-US" sz="1400"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38383133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Battery Parameters</a:t>
            </a:r>
          </a:p>
        </p:txBody>
      </p:sp>
      <p:sp>
        <p:nvSpPr>
          <p:cNvPr id="7" name="TextBox 6">
            <a:extLst>
              <a:ext uri="{FF2B5EF4-FFF2-40B4-BE49-F238E27FC236}">
                <a16:creationId xmlns:a16="http://schemas.microsoft.com/office/drawing/2014/main" id="{2CEAF68E-AF00-E566-3F80-60E5737F799E}"/>
              </a:ext>
            </a:extLst>
          </p:cNvPr>
          <p:cNvSpPr txBox="1"/>
          <p:nvPr/>
        </p:nvSpPr>
        <p:spPr>
          <a:xfrm>
            <a:off x="1674397" y="2196411"/>
            <a:ext cx="2461317" cy="369332"/>
          </a:xfrm>
          <a:prstGeom prst="rect">
            <a:avLst/>
          </a:prstGeom>
          <a:noFill/>
        </p:spPr>
        <p:txBody>
          <a:bodyPr wrap="square" rtlCol="0">
            <a:spAutoFit/>
          </a:bodyPr>
          <a:lstStyle/>
          <a:p>
            <a:pPr algn="ctr"/>
            <a:r>
              <a:rPr lang="en-US"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Lead-Acid Battery</a:t>
            </a:r>
          </a:p>
        </p:txBody>
      </p:sp>
      <p:sp>
        <p:nvSpPr>
          <p:cNvPr id="9" name="TextBox 8">
            <a:extLst>
              <a:ext uri="{FF2B5EF4-FFF2-40B4-BE49-F238E27FC236}">
                <a16:creationId xmlns:a16="http://schemas.microsoft.com/office/drawing/2014/main" id="{A8333D8A-E53E-DFEA-7C18-9E3AFD6EED77}"/>
              </a:ext>
            </a:extLst>
          </p:cNvPr>
          <p:cNvSpPr txBox="1"/>
          <p:nvPr/>
        </p:nvSpPr>
        <p:spPr>
          <a:xfrm>
            <a:off x="7383951" y="2147701"/>
            <a:ext cx="2461317" cy="369332"/>
          </a:xfrm>
          <a:prstGeom prst="rect">
            <a:avLst/>
          </a:prstGeom>
          <a:noFill/>
        </p:spPr>
        <p:txBody>
          <a:bodyPr wrap="square" rtlCol="0">
            <a:spAutoFit/>
          </a:bodyPr>
          <a:lstStyle/>
          <a:p>
            <a:pPr algn="ctr"/>
            <a:r>
              <a:rPr lang="en-US" b="1" dirty="0">
                <a:solidFill>
                  <a:srgbClr val="002060"/>
                </a:solidFill>
                <a:latin typeface="Open Sans" panose="020B0606030504020204" pitchFamily="34" charset="0"/>
                <a:ea typeface="Open Sans" panose="020B0606030504020204" pitchFamily="34" charset="0"/>
                <a:cs typeface="Open Sans" panose="020B0606030504020204" pitchFamily="34" charset="0"/>
              </a:rPr>
              <a:t>Lithium-Ion Battery</a:t>
            </a:r>
          </a:p>
        </p:txBody>
      </p:sp>
      <p:sp>
        <p:nvSpPr>
          <p:cNvPr id="11" name="TextBox 10">
            <a:extLst>
              <a:ext uri="{FF2B5EF4-FFF2-40B4-BE49-F238E27FC236}">
                <a16:creationId xmlns:a16="http://schemas.microsoft.com/office/drawing/2014/main" id="{0B86DAD8-15C9-22EB-7183-C6C6C8368DBC}"/>
              </a:ext>
            </a:extLst>
          </p:cNvPr>
          <p:cNvSpPr txBox="1"/>
          <p:nvPr/>
        </p:nvSpPr>
        <p:spPr>
          <a:xfrm>
            <a:off x="408957" y="1134108"/>
            <a:ext cx="10982567" cy="954107"/>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For the mini-grid project, </a:t>
            </a:r>
            <a:r>
              <a:rPr lang="en-GB" sz="1400" b="1" dirty="0">
                <a:latin typeface="Open Sans" panose="020B0606030504020204" pitchFamily="34" charset="0"/>
                <a:ea typeface="Open Sans" panose="020B0606030504020204" pitchFamily="34" charset="0"/>
                <a:cs typeface="Open Sans" panose="020B0606030504020204" pitchFamily="34" charset="0"/>
              </a:rPr>
              <a:t>two different scenarios </a:t>
            </a:r>
            <a:r>
              <a:rPr lang="en-GB" sz="1400" dirty="0">
                <a:latin typeface="Open Sans" panose="020B0606030504020204" pitchFamily="34" charset="0"/>
                <a:ea typeface="Open Sans" panose="020B0606030504020204" pitchFamily="34" charset="0"/>
                <a:cs typeface="Open Sans" panose="020B0606030504020204" pitchFamily="34" charset="0"/>
              </a:rPr>
              <a:t>using </a:t>
            </a:r>
            <a:r>
              <a:rPr lang="en-GB" sz="1400" b="1" dirty="0">
                <a:latin typeface="Open Sans" panose="020B0606030504020204" pitchFamily="34" charset="0"/>
                <a:ea typeface="Open Sans" panose="020B0606030504020204" pitchFamily="34" charset="0"/>
                <a:cs typeface="Open Sans" panose="020B0606030504020204" pitchFamily="34" charset="0"/>
              </a:rPr>
              <a:t>lead-acid and lithium-ion batteries </a:t>
            </a:r>
            <a:r>
              <a:rPr lang="en-GB" sz="1400" dirty="0">
                <a:latin typeface="Open Sans" panose="020B0606030504020204" pitchFamily="34" charset="0"/>
                <a:ea typeface="Open Sans" panose="020B0606030504020204" pitchFamily="34" charset="0"/>
                <a:cs typeface="Open Sans" panose="020B0606030504020204" pitchFamily="34" charset="0"/>
              </a:rPr>
              <a:t>will be compared to determine which is </a:t>
            </a:r>
            <a:r>
              <a:rPr lang="en-GB" sz="1400" b="1" dirty="0">
                <a:latin typeface="Open Sans" panose="020B0606030504020204" pitchFamily="34" charset="0"/>
                <a:ea typeface="Open Sans" panose="020B0606030504020204" pitchFamily="34" charset="0"/>
                <a:cs typeface="Open Sans" panose="020B0606030504020204" pitchFamily="34" charset="0"/>
              </a:rPr>
              <a:t>more cost-effective for the Kalobeyei area</a:t>
            </a:r>
            <a:r>
              <a:rPr lang="en-GB" sz="1400" dirty="0">
                <a:latin typeface="Open Sans" panose="020B0606030504020204" pitchFamily="34" charset="0"/>
                <a:ea typeface="Open Sans" panose="020B0606030504020204" pitchFamily="34" charset="0"/>
                <a:cs typeface="Open Sans" panose="020B0606030504020204" pitchFamily="34" charset="0"/>
              </a:rPr>
              <a:t>. Lead-acid batteries have lower specific investment costs and are robust, but offer fewer cycles and lower efficiency than lithium-ion batteries. Lithium-ion batteries, while more expensive initially, provide higher efficiency and a greater number of cycles.</a:t>
            </a:r>
            <a:endParaRPr lang="en-US" sz="1400" dirty="0">
              <a:latin typeface="Open Sans" panose="020B0606030504020204" pitchFamily="34" charset="0"/>
              <a:ea typeface="Open Sans" panose="020B0606030504020204" pitchFamily="34" charset="0"/>
              <a:cs typeface="Open Sans" panose="020B0606030504020204" pitchFamily="34" charset="0"/>
            </a:endParaRPr>
          </a:p>
        </p:txBody>
      </p:sp>
      <p:grpSp>
        <p:nvGrpSpPr>
          <p:cNvPr id="12" name="Group 11">
            <a:extLst>
              <a:ext uri="{FF2B5EF4-FFF2-40B4-BE49-F238E27FC236}">
                <a16:creationId xmlns:a16="http://schemas.microsoft.com/office/drawing/2014/main" id="{62E21396-B777-99BE-0BE0-520517DE1EC1}"/>
              </a:ext>
            </a:extLst>
          </p:cNvPr>
          <p:cNvGrpSpPr/>
          <p:nvPr/>
        </p:nvGrpSpPr>
        <p:grpSpPr>
          <a:xfrm>
            <a:off x="5469433" y="2381077"/>
            <a:ext cx="467016" cy="3665401"/>
            <a:chOff x="5390948" y="2208690"/>
            <a:chExt cx="467016" cy="3665401"/>
          </a:xfrm>
        </p:grpSpPr>
        <p:cxnSp>
          <p:nvCxnSpPr>
            <p:cNvPr id="13" name="Connettore diritto 96">
              <a:extLst>
                <a:ext uri="{FF2B5EF4-FFF2-40B4-BE49-F238E27FC236}">
                  <a16:creationId xmlns:a16="http://schemas.microsoft.com/office/drawing/2014/main" id="{0330E6E5-16D9-FB66-131E-A5CA4396DDFA}"/>
                </a:ext>
              </a:extLst>
            </p:cNvPr>
            <p:cNvCxnSpPr>
              <a:cxnSpLocks/>
            </p:cNvCxnSpPr>
            <p:nvPr/>
          </p:nvCxnSpPr>
          <p:spPr>
            <a:xfrm flipV="1">
              <a:off x="5639925" y="2208690"/>
              <a:ext cx="0" cy="3665401"/>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4" name="Group 13">
              <a:extLst>
                <a:ext uri="{FF2B5EF4-FFF2-40B4-BE49-F238E27FC236}">
                  <a16:creationId xmlns:a16="http://schemas.microsoft.com/office/drawing/2014/main" id="{9B806C4D-279A-684D-1F52-D79ECAC00294}"/>
                </a:ext>
              </a:extLst>
            </p:cNvPr>
            <p:cNvGrpSpPr/>
            <p:nvPr/>
          </p:nvGrpSpPr>
          <p:grpSpPr>
            <a:xfrm>
              <a:off x="5390948" y="3720725"/>
              <a:ext cx="467016" cy="399016"/>
              <a:chOff x="5680002" y="3139440"/>
              <a:chExt cx="619755" cy="503717"/>
            </a:xfrm>
          </p:grpSpPr>
          <p:sp>
            <p:nvSpPr>
              <p:cNvPr id="15" name="Arrow: Right 14">
                <a:extLst>
                  <a:ext uri="{FF2B5EF4-FFF2-40B4-BE49-F238E27FC236}">
                    <a16:creationId xmlns:a16="http://schemas.microsoft.com/office/drawing/2014/main" id="{D08583C3-E401-EE81-C1C7-2F2E639B85B1}"/>
                  </a:ext>
                </a:extLst>
              </p:cNvPr>
              <p:cNvSpPr/>
              <p:nvPr/>
            </p:nvSpPr>
            <p:spPr>
              <a:xfrm>
                <a:off x="5680002" y="3139440"/>
                <a:ext cx="619755" cy="264156"/>
              </a:xfrm>
              <a:prstGeom prst="rightArrow">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Arrow: Right 15">
                <a:extLst>
                  <a:ext uri="{FF2B5EF4-FFF2-40B4-BE49-F238E27FC236}">
                    <a16:creationId xmlns:a16="http://schemas.microsoft.com/office/drawing/2014/main" id="{6D48F8F3-E9F2-3D31-753B-B9780D6FAD4D}"/>
                  </a:ext>
                </a:extLst>
              </p:cNvPr>
              <p:cNvSpPr/>
              <p:nvPr/>
            </p:nvSpPr>
            <p:spPr>
              <a:xfrm rot="10800000">
                <a:off x="5680002" y="3379001"/>
                <a:ext cx="619755" cy="264156"/>
              </a:xfrm>
              <a:prstGeom prst="rightArrow">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pic>
        <p:nvPicPr>
          <p:cNvPr id="17" name="Picture 16">
            <a:extLst>
              <a:ext uri="{FF2B5EF4-FFF2-40B4-BE49-F238E27FC236}">
                <a16:creationId xmlns:a16="http://schemas.microsoft.com/office/drawing/2014/main" id="{A6BC0B32-D19D-50D1-7340-7F5D8BC3838D}"/>
              </a:ext>
            </a:extLst>
          </p:cNvPr>
          <p:cNvPicPr>
            <a:picLocks noChangeAspect="1"/>
          </p:cNvPicPr>
          <p:nvPr/>
        </p:nvPicPr>
        <p:blipFill>
          <a:blip r:embed="rId3"/>
          <a:stretch>
            <a:fillRect/>
          </a:stretch>
        </p:blipFill>
        <p:spPr>
          <a:xfrm>
            <a:off x="6518561" y="2697665"/>
            <a:ext cx="4460186" cy="3480903"/>
          </a:xfrm>
          <a:prstGeom prst="rect">
            <a:avLst/>
          </a:prstGeom>
        </p:spPr>
      </p:pic>
      <p:pic>
        <p:nvPicPr>
          <p:cNvPr id="23" name="Picture 22">
            <a:extLst>
              <a:ext uri="{FF2B5EF4-FFF2-40B4-BE49-F238E27FC236}">
                <a16:creationId xmlns:a16="http://schemas.microsoft.com/office/drawing/2014/main" id="{3C8811FE-77B7-0816-EF6D-02F5E929A633}"/>
              </a:ext>
            </a:extLst>
          </p:cNvPr>
          <p:cNvPicPr>
            <a:picLocks noChangeAspect="1"/>
          </p:cNvPicPr>
          <p:nvPr/>
        </p:nvPicPr>
        <p:blipFill>
          <a:blip r:embed="rId4"/>
          <a:stretch>
            <a:fillRect/>
          </a:stretch>
        </p:blipFill>
        <p:spPr>
          <a:xfrm>
            <a:off x="807507" y="2697664"/>
            <a:ext cx="4494330" cy="3480903"/>
          </a:xfrm>
          <a:prstGeom prst="rect">
            <a:avLst/>
          </a:prstGeom>
        </p:spPr>
      </p:pic>
      <p:sp>
        <p:nvSpPr>
          <p:cNvPr id="24" name="Rectangle 23">
            <a:extLst>
              <a:ext uri="{FF2B5EF4-FFF2-40B4-BE49-F238E27FC236}">
                <a16:creationId xmlns:a16="http://schemas.microsoft.com/office/drawing/2014/main" id="{C329C297-6AED-F04A-1EAE-DF778362175B}"/>
              </a:ext>
            </a:extLst>
          </p:cNvPr>
          <p:cNvSpPr/>
          <p:nvPr/>
        </p:nvSpPr>
        <p:spPr>
          <a:xfrm>
            <a:off x="3487581" y="3010063"/>
            <a:ext cx="1643170" cy="2126210"/>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46460489-760F-3F0F-92F4-A630B1882E08}"/>
              </a:ext>
            </a:extLst>
          </p:cNvPr>
          <p:cNvSpPr/>
          <p:nvPr/>
        </p:nvSpPr>
        <p:spPr>
          <a:xfrm>
            <a:off x="9237317" y="3010063"/>
            <a:ext cx="1643170" cy="2126210"/>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478100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Diesel Generator Parameters</a:t>
            </a:r>
          </a:p>
        </p:txBody>
      </p:sp>
      <p:pic>
        <p:nvPicPr>
          <p:cNvPr id="7" name="Picture 6">
            <a:extLst>
              <a:ext uri="{FF2B5EF4-FFF2-40B4-BE49-F238E27FC236}">
                <a16:creationId xmlns:a16="http://schemas.microsoft.com/office/drawing/2014/main" id="{63F7AE42-720C-C54B-1FD4-F5BB2F8158F7}"/>
              </a:ext>
            </a:extLst>
          </p:cNvPr>
          <p:cNvPicPr>
            <a:picLocks noChangeAspect="1"/>
          </p:cNvPicPr>
          <p:nvPr/>
        </p:nvPicPr>
        <p:blipFill>
          <a:blip r:embed="rId3"/>
          <a:stretch>
            <a:fillRect/>
          </a:stretch>
        </p:blipFill>
        <p:spPr>
          <a:xfrm>
            <a:off x="536375" y="1263173"/>
            <a:ext cx="7797407" cy="4900206"/>
          </a:xfrm>
          <a:prstGeom prst="rect">
            <a:avLst/>
          </a:prstGeom>
        </p:spPr>
      </p:pic>
      <p:sp>
        <p:nvSpPr>
          <p:cNvPr id="9" name="Rectangle 8">
            <a:extLst>
              <a:ext uri="{FF2B5EF4-FFF2-40B4-BE49-F238E27FC236}">
                <a16:creationId xmlns:a16="http://schemas.microsoft.com/office/drawing/2014/main" id="{349139A2-7F88-F388-570C-884BFEBBF29F}"/>
              </a:ext>
            </a:extLst>
          </p:cNvPr>
          <p:cNvSpPr/>
          <p:nvPr/>
        </p:nvSpPr>
        <p:spPr>
          <a:xfrm>
            <a:off x="3574119" y="1753149"/>
            <a:ext cx="1458679" cy="1197825"/>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AAF853A-B70E-7DCF-94B7-D437B02AC811}"/>
              </a:ext>
            </a:extLst>
          </p:cNvPr>
          <p:cNvSpPr/>
          <p:nvPr/>
        </p:nvSpPr>
        <p:spPr>
          <a:xfrm>
            <a:off x="3574119" y="5413224"/>
            <a:ext cx="1458679" cy="275008"/>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477EFB7E-3724-12F2-E868-AF59545BD8AC}"/>
              </a:ext>
            </a:extLst>
          </p:cNvPr>
          <p:cNvSpPr txBox="1"/>
          <p:nvPr/>
        </p:nvSpPr>
        <p:spPr>
          <a:xfrm>
            <a:off x="5923985" y="2514036"/>
            <a:ext cx="5161902" cy="2677656"/>
          </a:xfrm>
          <a:prstGeom prst="rect">
            <a:avLst/>
          </a:prstGeom>
          <a:noFill/>
        </p:spPr>
        <p:txBody>
          <a:bodyPr wrap="square" rtlCol="0">
            <a:spAutoFit/>
          </a:bodyPr>
          <a:lstStyle/>
          <a:p>
            <a:pPr algn="just"/>
            <a:r>
              <a:rPr lang="en-GB" sz="1400" dirty="0">
                <a:latin typeface="Open Sans" panose="020B0606030504020204" pitchFamily="34" charset="0"/>
                <a:ea typeface="Open Sans" panose="020B0606030504020204" pitchFamily="34" charset="0"/>
                <a:cs typeface="Open Sans" panose="020B0606030504020204" pitchFamily="34" charset="0"/>
              </a:rPr>
              <a:t>As a </a:t>
            </a:r>
            <a:r>
              <a:rPr lang="en-GB" sz="1400" b="1" dirty="0">
                <a:latin typeface="Open Sans" panose="020B0606030504020204" pitchFamily="34" charset="0"/>
                <a:ea typeface="Open Sans" panose="020B0606030504020204" pitchFamily="34" charset="0"/>
                <a:cs typeface="Open Sans" panose="020B0606030504020204" pitchFamily="34" charset="0"/>
              </a:rPr>
              <a:t>backup system </a:t>
            </a:r>
            <a:r>
              <a:rPr lang="en-GB" sz="1400" dirty="0">
                <a:latin typeface="Open Sans" panose="020B0606030504020204" pitchFamily="34" charset="0"/>
                <a:ea typeface="Open Sans" panose="020B0606030504020204" pitchFamily="34" charset="0"/>
                <a:cs typeface="Open Sans" panose="020B0606030504020204" pitchFamily="34" charset="0"/>
              </a:rPr>
              <a:t>for the mini-grid project, a </a:t>
            </a:r>
            <a:r>
              <a:rPr lang="en-GB" sz="14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diesel generator</a:t>
            </a:r>
            <a:r>
              <a:rPr lang="en-GB" sz="1400" dirty="0">
                <a:latin typeface="Open Sans" panose="020B0606030504020204" pitchFamily="34" charset="0"/>
                <a:ea typeface="Open Sans" panose="020B0606030504020204" pitchFamily="34" charset="0"/>
                <a:cs typeface="Open Sans" panose="020B0606030504020204" pitchFamily="34" charset="0"/>
              </a:rPr>
              <a:t> will be considered, chosen for its established reliability and known operational parameters. It is characterized by relatively </a:t>
            </a:r>
            <a:r>
              <a:rPr lang="en-GB" sz="1400" b="1" dirty="0">
                <a:latin typeface="Open Sans" panose="020B0606030504020204" pitchFamily="34" charset="0"/>
                <a:ea typeface="Open Sans" panose="020B0606030504020204" pitchFamily="34" charset="0"/>
                <a:cs typeface="Open Sans" panose="020B0606030504020204" pitchFamily="34" charset="0"/>
              </a:rPr>
              <a:t>low specific investment costs </a:t>
            </a:r>
            <a:r>
              <a:rPr lang="en-GB" sz="1400" dirty="0">
                <a:latin typeface="Open Sans" panose="020B0606030504020204" pitchFamily="34" charset="0"/>
                <a:ea typeface="Open Sans" panose="020B0606030504020204" pitchFamily="34" charset="0"/>
                <a:cs typeface="Open Sans" panose="020B0606030504020204" pitchFamily="34" charset="0"/>
              </a:rPr>
              <a:t>and offers a balance between efficiency </a:t>
            </a:r>
            <a:r>
              <a:rPr lang="en-GB" sz="1400" b="1" dirty="0">
                <a:latin typeface="Open Sans" panose="020B0606030504020204" pitchFamily="34" charset="0"/>
                <a:ea typeface="Open Sans" panose="020B0606030504020204" pitchFamily="34" charset="0"/>
                <a:cs typeface="Open Sans" panose="020B0606030504020204" pitchFamily="34" charset="0"/>
              </a:rPr>
              <a:t>and operational expenditure</a:t>
            </a:r>
            <a:r>
              <a:rPr lang="en-GB" sz="1400" dirty="0">
                <a:latin typeface="Open Sans" panose="020B0606030504020204" pitchFamily="34" charset="0"/>
                <a:ea typeface="Open Sans" panose="020B0606030504020204" pitchFamily="34" charset="0"/>
                <a:cs typeface="Open Sans" panose="020B0606030504020204" pitchFamily="34" charset="0"/>
              </a:rPr>
              <a:t>. </a:t>
            </a:r>
          </a:p>
          <a:p>
            <a:pPr algn="just"/>
            <a:endParaRPr lang="en-GB" sz="1400" dirty="0">
              <a:latin typeface="Open Sans" panose="020B0606030504020204" pitchFamily="34" charset="0"/>
              <a:ea typeface="Open Sans" panose="020B0606030504020204" pitchFamily="34" charset="0"/>
              <a:cs typeface="Open Sans" panose="020B0606030504020204" pitchFamily="34" charset="0"/>
            </a:endParaRPr>
          </a:p>
          <a:p>
            <a:pPr algn="just"/>
            <a:r>
              <a:rPr lang="en-GB" sz="1400" dirty="0">
                <a:latin typeface="Open Sans" panose="020B0606030504020204" pitchFamily="34" charset="0"/>
                <a:ea typeface="Open Sans" panose="020B0606030504020204" pitchFamily="34" charset="0"/>
                <a:cs typeface="Open Sans" panose="020B0606030504020204" pitchFamily="34" charset="0"/>
              </a:rPr>
              <a:t>While diesel generators are not the most environmentally friendly due to </a:t>
            </a:r>
            <a:r>
              <a:rPr lang="en-GB" sz="1400" b="1" dirty="0">
                <a:latin typeface="Open Sans" panose="020B0606030504020204" pitchFamily="34" charset="0"/>
                <a:ea typeface="Open Sans" panose="020B0606030504020204" pitchFamily="34" charset="0"/>
                <a:cs typeface="Open Sans" panose="020B0606030504020204" pitchFamily="34" charset="0"/>
              </a:rPr>
              <a:t>CO2 emissions</a:t>
            </a:r>
            <a:r>
              <a:rPr lang="en-GB" sz="1400" dirty="0">
                <a:latin typeface="Open Sans" panose="020B0606030504020204" pitchFamily="34" charset="0"/>
                <a:ea typeface="Open Sans" panose="020B0606030504020204" pitchFamily="34" charset="0"/>
                <a:cs typeface="Open Sans" panose="020B0606030504020204" pitchFamily="34" charset="0"/>
              </a:rPr>
              <a:t>, they are often used in energy systems for their </a:t>
            </a:r>
            <a:r>
              <a:rPr lang="en-GB" sz="1400" b="1" dirty="0">
                <a:latin typeface="Open Sans" panose="020B0606030504020204" pitchFamily="34" charset="0"/>
                <a:ea typeface="Open Sans" panose="020B0606030504020204" pitchFamily="34" charset="0"/>
                <a:cs typeface="Open Sans" panose="020B0606030504020204" pitchFamily="34" charset="0"/>
              </a:rPr>
              <a:t>dependability and ease of integration</a:t>
            </a:r>
            <a:r>
              <a:rPr lang="en-GB" sz="1400" dirty="0">
                <a:latin typeface="Open Sans" panose="020B0606030504020204" pitchFamily="34" charset="0"/>
                <a:ea typeface="Open Sans" panose="020B0606030504020204" pitchFamily="34" charset="0"/>
                <a:cs typeface="Open Sans" panose="020B0606030504020204" pitchFamily="34" charset="0"/>
              </a:rPr>
              <a:t>, making them a practical choice in scenarios where renewable sources may be intermittent.</a:t>
            </a:r>
            <a:endParaRPr lang="en-US" sz="1400" dirty="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4622538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Results Comparison</a:t>
            </a:r>
          </a:p>
        </p:txBody>
      </p:sp>
      <p:pic>
        <p:nvPicPr>
          <p:cNvPr id="7" name="Picture 6">
            <a:extLst>
              <a:ext uri="{FF2B5EF4-FFF2-40B4-BE49-F238E27FC236}">
                <a16:creationId xmlns:a16="http://schemas.microsoft.com/office/drawing/2014/main" id="{129D9617-4993-A3BC-DB6E-77F263C2A355}"/>
              </a:ext>
            </a:extLst>
          </p:cNvPr>
          <p:cNvPicPr>
            <a:picLocks noChangeAspect="1"/>
          </p:cNvPicPr>
          <p:nvPr/>
        </p:nvPicPr>
        <p:blipFill>
          <a:blip r:embed="rId3"/>
          <a:stretch>
            <a:fillRect/>
          </a:stretch>
        </p:blipFill>
        <p:spPr>
          <a:xfrm>
            <a:off x="911850" y="3623247"/>
            <a:ext cx="4386862" cy="2514729"/>
          </a:xfrm>
          <a:prstGeom prst="rect">
            <a:avLst/>
          </a:prstGeom>
        </p:spPr>
      </p:pic>
      <p:grpSp>
        <p:nvGrpSpPr>
          <p:cNvPr id="9" name="Group 8">
            <a:extLst>
              <a:ext uri="{FF2B5EF4-FFF2-40B4-BE49-F238E27FC236}">
                <a16:creationId xmlns:a16="http://schemas.microsoft.com/office/drawing/2014/main" id="{5D543BDF-1995-B0E7-96DA-1518B54A5696}"/>
              </a:ext>
            </a:extLst>
          </p:cNvPr>
          <p:cNvGrpSpPr/>
          <p:nvPr/>
        </p:nvGrpSpPr>
        <p:grpSpPr>
          <a:xfrm>
            <a:off x="5778332" y="1950290"/>
            <a:ext cx="467016" cy="3665401"/>
            <a:chOff x="5390948" y="2208690"/>
            <a:chExt cx="467016" cy="3665401"/>
          </a:xfrm>
        </p:grpSpPr>
        <p:cxnSp>
          <p:nvCxnSpPr>
            <p:cNvPr id="10" name="Connettore diritto 96">
              <a:extLst>
                <a:ext uri="{FF2B5EF4-FFF2-40B4-BE49-F238E27FC236}">
                  <a16:creationId xmlns:a16="http://schemas.microsoft.com/office/drawing/2014/main" id="{78F2FB28-5A3D-5618-6A0C-D0AE6EBCBB75}"/>
                </a:ext>
              </a:extLst>
            </p:cNvPr>
            <p:cNvCxnSpPr>
              <a:cxnSpLocks/>
            </p:cNvCxnSpPr>
            <p:nvPr/>
          </p:nvCxnSpPr>
          <p:spPr>
            <a:xfrm flipV="1">
              <a:off x="5639925" y="2208690"/>
              <a:ext cx="0" cy="3665401"/>
            </a:xfrm>
            <a:prstGeom prst="line">
              <a:avLst/>
            </a:prstGeom>
            <a:ln>
              <a:solidFill>
                <a:schemeClr val="bg2">
                  <a:lumMod val="90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1" name="Group 10">
              <a:extLst>
                <a:ext uri="{FF2B5EF4-FFF2-40B4-BE49-F238E27FC236}">
                  <a16:creationId xmlns:a16="http://schemas.microsoft.com/office/drawing/2014/main" id="{2323070C-BAF4-550A-7AA2-14FB18A78F94}"/>
                </a:ext>
              </a:extLst>
            </p:cNvPr>
            <p:cNvGrpSpPr/>
            <p:nvPr/>
          </p:nvGrpSpPr>
          <p:grpSpPr>
            <a:xfrm>
              <a:off x="5390948" y="3720725"/>
              <a:ext cx="467016" cy="399016"/>
              <a:chOff x="5680002" y="3139440"/>
              <a:chExt cx="619755" cy="503717"/>
            </a:xfrm>
          </p:grpSpPr>
          <p:sp>
            <p:nvSpPr>
              <p:cNvPr id="12" name="Arrow: Right 11">
                <a:extLst>
                  <a:ext uri="{FF2B5EF4-FFF2-40B4-BE49-F238E27FC236}">
                    <a16:creationId xmlns:a16="http://schemas.microsoft.com/office/drawing/2014/main" id="{15C239F2-70C5-CDC6-40DC-6E6F9BE7AC6A}"/>
                  </a:ext>
                </a:extLst>
              </p:cNvPr>
              <p:cNvSpPr/>
              <p:nvPr/>
            </p:nvSpPr>
            <p:spPr>
              <a:xfrm>
                <a:off x="5680002" y="3139440"/>
                <a:ext cx="619755" cy="264156"/>
              </a:xfrm>
              <a:prstGeom prst="rightArrow">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Arrow: Right 12">
                <a:extLst>
                  <a:ext uri="{FF2B5EF4-FFF2-40B4-BE49-F238E27FC236}">
                    <a16:creationId xmlns:a16="http://schemas.microsoft.com/office/drawing/2014/main" id="{456A750E-7120-40AB-4F3F-F5A994B3BC21}"/>
                  </a:ext>
                </a:extLst>
              </p:cNvPr>
              <p:cNvSpPr/>
              <p:nvPr/>
            </p:nvSpPr>
            <p:spPr>
              <a:xfrm rot="10800000">
                <a:off x="5680002" y="3379001"/>
                <a:ext cx="619755" cy="264156"/>
              </a:xfrm>
              <a:prstGeom prst="rightArrow">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pic>
        <p:nvPicPr>
          <p:cNvPr id="14" name="Picture 13">
            <a:extLst>
              <a:ext uri="{FF2B5EF4-FFF2-40B4-BE49-F238E27FC236}">
                <a16:creationId xmlns:a16="http://schemas.microsoft.com/office/drawing/2014/main" id="{E6C2E1EA-2ED6-C37D-78B8-2E4A8C3C4570}"/>
              </a:ext>
            </a:extLst>
          </p:cNvPr>
          <p:cNvPicPr>
            <a:picLocks noChangeAspect="1"/>
          </p:cNvPicPr>
          <p:nvPr/>
        </p:nvPicPr>
        <p:blipFill>
          <a:blip r:embed="rId4"/>
          <a:stretch>
            <a:fillRect/>
          </a:stretch>
        </p:blipFill>
        <p:spPr>
          <a:xfrm>
            <a:off x="911850" y="1173283"/>
            <a:ext cx="3551228" cy="2255715"/>
          </a:xfrm>
          <a:prstGeom prst="rect">
            <a:avLst/>
          </a:prstGeom>
        </p:spPr>
      </p:pic>
      <p:sp>
        <p:nvSpPr>
          <p:cNvPr id="15" name="Rectangle 14">
            <a:extLst>
              <a:ext uri="{FF2B5EF4-FFF2-40B4-BE49-F238E27FC236}">
                <a16:creationId xmlns:a16="http://schemas.microsoft.com/office/drawing/2014/main" id="{711CF246-5129-E038-8DEA-DB14148C2605}"/>
              </a:ext>
            </a:extLst>
          </p:cNvPr>
          <p:cNvSpPr/>
          <p:nvPr/>
        </p:nvSpPr>
        <p:spPr>
          <a:xfrm>
            <a:off x="680621" y="1034142"/>
            <a:ext cx="4849320" cy="5225143"/>
          </a:xfrm>
          <a:prstGeom prst="rect">
            <a:avLst/>
          </a:prstGeom>
          <a:noFill/>
          <a:ln>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81E487BA-0302-BD64-756F-E57D939BFE5C}"/>
              </a:ext>
            </a:extLst>
          </p:cNvPr>
          <p:cNvSpPr txBox="1"/>
          <p:nvPr/>
        </p:nvSpPr>
        <p:spPr>
          <a:xfrm>
            <a:off x="3537857" y="1596298"/>
            <a:ext cx="1604469" cy="369332"/>
          </a:xfrm>
          <a:prstGeom prst="rect">
            <a:avLst/>
          </a:prstGeom>
          <a:noFill/>
        </p:spPr>
        <p:txBody>
          <a:bodyPr wrap="square" rtlCol="0">
            <a:spAutoFit/>
          </a:bodyPr>
          <a:lstStyle/>
          <a:p>
            <a:r>
              <a:rPr lang="en-US" b="1" dirty="0">
                <a:solidFill>
                  <a:srgbClr val="FFC000"/>
                </a:solidFill>
                <a:latin typeface="Open Sans" panose="020B0606030504020204" pitchFamily="34" charset="0"/>
                <a:ea typeface="Open Sans" panose="020B0606030504020204" pitchFamily="34" charset="0"/>
                <a:cs typeface="Open Sans" panose="020B0606030504020204" pitchFamily="34" charset="0"/>
              </a:rPr>
              <a:t>Lithium-Ion</a:t>
            </a:r>
          </a:p>
        </p:txBody>
      </p:sp>
      <p:pic>
        <p:nvPicPr>
          <p:cNvPr id="17" name="Picture 16">
            <a:extLst>
              <a:ext uri="{FF2B5EF4-FFF2-40B4-BE49-F238E27FC236}">
                <a16:creationId xmlns:a16="http://schemas.microsoft.com/office/drawing/2014/main" id="{72057C94-CB3E-85E1-E1D0-5ECF423B9CE4}"/>
              </a:ext>
            </a:extLst>
          </p:cNvPr>
          <p:cNvPicPr>
            <a:picLocks noChangeAspect="1"/>
          </p:cNvPicPr>
          <p:nvPr/>
        </p:nvPicPr>
        <p:blipFill>
          <a:blip r:embed="rId5"/>
          <a:stretch>
            <a:fillRect/>
          </a:stretch>
        </p:blipFill>
        <p:spPr>
          <a:xfrm>
            <a:off x="6811619" y="1169871"/>
            <a:ext cx="3779848" cy="2232853"/>
          </a:xfrm>
          <a:prstGeom prst="rect">
            <a:avLst/>
          </a:prstGeom>
        </p:spPr>
      </p:pic>
      <p:sp>
        <p:nvSpPr>
          <p:cNvPr id="18" name="Rectangle 17">
            <a:extLst>
              <a:ext uri="{FF2B5EF4-FFF2-40B4-BE49-F238E27FC236}">
                <a16:creationId xmlns:a16="http://schemas.microsoft.com/office/drawing/2014/main" id="{2D6E8B3C-2FC8-2C7D-0D15-F1670DF36D2C}"/>
              </a:ext>
            </a:extLst>
          </p:cNvPr>
          <p:cNvSpPr/>
          <p:nvPr/>
        </p:nvSpPr>
        <p:spPr>
          <a:xfrm>
            <a:off x="6435624" y="1040997"/>
            <a:ext cx="4849320" cy="5225143"/>
          </a:xfrm>
          <a:prstGeom prst="rect">
            <a:avLst/>
          </a:prstGeom>
          <a:noFill/>
          <a:ln>
            <a:solidFill>
              <a:schemeClr val="accent2">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86DD9215-CF99-BD13-EBD3-CCF0DAEB0DAD}"/>
              </a:ext>
            </a:extLst>
          </p:cNvPr>
          <p:cNvSpPr txBox="1"/>
          <p:nvPr/>
        </p:nvSpPr>
        <p:spPr>
          <a:xfrm>
            <a:off x="9451414" y="1596298"/>
            <a:ext cx="1604469" cy="369332"/>
          </a:xfrm>
          <a:prstGeom prst="rect">
            <a:avLst/>
          </a:prstGeom>
          <a:noFill/>
        </p:spPr>
        <p:txBody>
          <a:bodyPr wrap="square" rtlCol="0">
            <a:spAutoFit/>
          </a:bodyPr>
          <a:lstStyle/>
          <a:p>
            <a:r>
              <a:rPr lang="en-US"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Lead-Acid</a:t>
            </a:r>
          </a:p>
        </p:txBody>
      </p:sp>
      <p:pic>
        <p:nvPicPr>
          <p:cNvPr id="20" name="Picture 19">
            <a:extLst>
              <a:ext uri="{FF2B5EF4-FFF2-40B4-BE49-F238E27FC236}">
                <a16:creationId xmlns:a16="http://schemas.microsoft.com/office/drawing/2014/main" id="{A225162F-4ECA-5D61-32BD-C4E3E5058D63}"/>
              </a:ext>
            </a:extLst>
          </p:cNvPr>
          <p:cNvPicPr>
            <a:picLocks noChangeAspect="1"/>
          </p:cNvPicPr>
          <p:nvPr/>
        </p:nvPicPr>
        <p:blipFill>
          <a:blip r:embed="rId6"/>
          <a:stretch>
            <a:fillRect/>
          </a:stretch>
        </p:blipFill>
        <p:spPr>
          <a:xfrm>
            <a:off x="6905737" y="3681246"/>
            <a:ext cx="4089855" cy="2212431"/>
          </a:xfrm>
          <a:prstGeom prst="rect">
            <a:avLst/>
          </a:prstGeom>
        </p:spPr>
      </p:pic>
      <p:sp>
        <p:nvSpPr>
          <p:cNvPr id="21" name="Rectangle 20">
            <a:extLst>
              <a:ext uri="{FF2B5EF4-FFF2-40B4-BE49-F238E27FC236}">
                <a16:creationId xmlns:a16="http://schemas.microsoft.com/office/drawing/2014/main" id="{B7D8DF82-FE28-1EBC-57DE-B5AE9420E922}"/>
              </a:ext>
            </a:extLst>
          </p:cNvPr>
          <p:cNvSpPr/>
          <p:nvPr/>
        </p:nvSpPr>
        <p:spPr>
          <a:xfrm>
            <a:off x="907056" y="3176016"/>
            <a:ext cx="1708721" cy="182880"/>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B897CDD5-57D5-F14C-0232-430A821BCFEA}"/>
              </a:ext>
            </a:extLst>
          </p:cNvPr>
          <p:cNvSpPr/>
          <p:nvPr/>
        </p:nvSpPr>
        <p:spPr>
          <a:xfrm>
            <a:off x="6811619" y="3171947"/>
            <a:ext cx="1708721" cy="182880"/>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087CBDE1-0877-FBEE-B4D8-EFA6326C037C}"/>
              </a:ext>
            </a:extLst>
          </p:cNvPr>
          <p:cNvSpPr/>
          <p:nvPr/>
        </p:nvSpPr>
        <p:spPr>
          <a:xfrm>
            <a:off x="6793195" y="1504858"/>
            <a:ext cx="2193803" cy="647030"/>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9A5DC8F3-A550-65E7-34DA-AD3D7B8D54F6}"/>
              </a:ext>
            </a:extLst>
          </p:cNvPr>
          <p:cNvSpPr/>
          <p:nvPr/>
        </p:nvSpPr>
        <p:spPr>
          <a:xfrm>
            <a:off x="891212" y="1510042"/>
            <a:ext cx="2193803" cy="647030"/>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21607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470070-0627-963F-15B5-BF1E41C16111}"/>
              </a:ext>
            </a:extLst>
          </p:cNvPr>
          <p:cNvSpPr>
            <a:spLocks noGrp="1"/>
          </p:cNvSpPr>
          <p:nvPr>
            <p:ph type="title"/>
          </p:nvPr>
        </p:nvSpPr>
        <p:spPr/>
        <p:txBody>
          <a:bodyPr>
            <a:normAutofit/>
          </a:bodyPr>
          <a:lstStyle/>
          <a:p>
            <a:r>
              <a:rPr lang="en-GB" dirty="0"/>
              <a:t>Let’s Practice!</a:t>
            </a:r>
          </a:p>
        </p:txBody>
      </p:sp>
      <p:sp>
        <p:nvSpPr>
          <p:cNvPr id="9" name="TextBox 8">
            <a:extLst>
              <a:ext uri="{FF2B5EF4-FFF2-40B4-BE49-F238E27FC236}">
                <a16:creationId xmlns:a16="http://schemas.microsoft.com/office/drawing/2014/main" id="{2742C141-76A9-707F-AA55-16C925F95219}"/>
              </a:ext>
            </a:extLst>
          </p:cNvPr>
          <p:cNvSpPr txBox="1"/>
          <p:nvPr/>
        </p:nvSpPr>
        <p:spPr>
          <a:xfrm>
            <a:off x="603830" y="1274176"/>
            <a:ext cx="10553042" cy="2000548"/>
          </a:xfrm>
          <a:prstGeom prst="rect">
            <a:avLst/>
          </a:prstGeom>
          <a:noFill/>
        </p:spPr>
        <p:txBody>
          <a:bodyPr wrap="square" rtlCol="0">
            <a:spAutoFit/>
          </a:bodyPr>
          <a:lstStyle/>
          <a:p>
            <a:pPr algn="just"/>
            <a:r>
              <a:rPr lang="en-GB" sz="1600" dirty="0">
                <a:latin typeface="Open Sans" panose="020B0606030504020204" pitchFamily="34" charset="0"/>
                <a:ea typeface="Open Sans" panose="020B0606030504020204" pitchFamily="34" charset="0"/>
                <a:cs typeface="Open Sans" panose="020B0606030504020204" pitchFamily="34" charset="0"/>
              </a:rPr>
              <a:t>Participants are encouraged to </a:t>
            </a:r>
            <a:r>
              <a:rPr lang="en-GB" sz="16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apply the knowledge </a:t>
            </a:r>
            <a:r>
              <a:rPr lang="en-GB" sz="1600" dirty="0">
                <a:latin typeface="Open Sans" panose="020B0606030504020204" pitchFamily="34" charset="0"/>
                <a:ea typeface="Open Sans" panose="020B0606030504020204" pitchFamily="34" charset="0"/>
                <a:cs typeface="Open Sans" panose="020B0606030504020204" pitchFamily="34" charset="0"/>
              </a:rPr>
              <a:t>and skills they've acquired by replicating the analysis presented:</a:t>
            </a:r>
          </a:p>
          <a:p>
            <a:pPr algn="just"/>
            <a:endParaRPr lang="en-GB" sz="1600" dirty="0">
              <a:latin typeface="Open Sans" panose="020B0606030504020204" pitchFamily="34" charset="0"/>
              <a:ea typeface="Open Sans" panose="020B0606030504020204" pitchFamily="34" charset="0"/>
              <a:cs typeface="Open Sans" panose="020B0606030504020204" pitchFamily="34" charset="0"/>
            </a:endParaRPr>
          </a:p>
          <a:p>
            <a:pPr marL="285750" indent="-285750" algn="just">
              <a:buFont typeface="Arial" panose="020B0604020202020204" pitchFamily="34" charset="0"/>
              <a:buChar char="•"/>
            </a:pPr>
            <a:r>
              <a:rPr lang="en-GB" sz="1600" dirty="0">
                <a:latin typeface="Open Sans" panose="020B0606030504020204" pitchFamily="34" charset="0"/>
                <a:ea typeface="Open Sans" panose="020B0606030504020204" pitchFamily="34" charset="0"/>
                <a:cs typeface="Open Sans" panose="020B0606030504020204" pitchFamily="34" charset="0"/>
              </a:rPr>
              <a:t>Generate and provide</a:t>
            </a:r>
            <a:r>
              <a:rPr lang="en-GB" sz="1600" b="1" dirty="0">
                <a:latin typeface="Open Sans" panose="020B0606030504020204" pitchFamily="34" charset="0"/>
                <a:ea typeface="Open Sans" panose="020B0606030504020204" pitchFamily="34" charset="0"/>
                <a:cs typeface="Open Sans" panose="020B0606030504020204" pitchFamily="34" charset="0"/>
              </a:rPr>
              <a:t> Time Series Data (Demand </a:t>
            </a:r>
            <a:r>
              <a:rPr lang="en-GB" sz="1600" dirty="0">
                <a:latin typeface="Open Sans" panose="020B0606030504020204" pitchFamily="34" charset="0"/>
                <a:ea typeface="Open Sans" panose="020B0606030504020204" pitchFamily="34" charset="0"/>
                <a:cs typeface="Open Sans" panose="020B0606030504020204" pitchFamily="34" charset="0"/>
              </a:rPr>
              <a:t>and</a:t>
            </a:r>
            <a:r>
              <a:rPr lang="en-GB" sz="1600" b="1" dirty="0">
                <a:latin typeface="Open Sans" panose="020B0606030504020204" pitchFamily="34" charset="0"/>
                <a:ea typeface="Open Sans" panose="020B0606030504020204" pitchFamily="34" charset="0"/>
                <a:cs typeface="Open Sans" panose="020B0606030504020204" pitchFamily="34" charset="0"/>
              </a:rPr>
              <a:t> Resource Availability) </a:t>
            </a:r>
            <a:r>
              <a:rPr lang="en-GB" sz="1600" dirty="0">
                <a:latin typeface="Open Sans" panose="020B0606030504020204" pitchFamily="34" charset="0"/>
                <a:ea typeface="Open Sans" panose="020B0606030504020204" pitchFamily="34" charset="0"/>
                <a:cs typeface="Open Sans" panose="020B0606030504020204" pitchFamily="34" charset="0"/>
              </a:rPr>
              <a:t>as input in MicroGridsPy</a:t>
            </a:r>
          </a:p>
          <a:p>
            <a:pPr marL="285750" indent="-285750" algn="just">
              <a:buFont typeface="Arial" panose="020B0604020202020204" pitchFamily="34" charset="0"/>
              <a:buChar char="•"/>
            </a:pPr>
            <a:r>
              <a:rPr lang="en-GB" sz="1600" dirty="0">
                <a:latin typeface="Open Sans" panose="020B0606030504020204" pitchFamily="34" charset="0"/>
                <a:ea typeface="Open Sans" panose="020B0606030504020204" pitchFamily="34" charset="0"/>
                <a:cs typeface="Open Sans" panose="020B0606030504020204" pitchFamily="34" charset="0"/>
              </a:rPr>
              <a:t>Input techno-economic parameters for mini-grid components (</a:t>
            </a:r>
            <a:r>
              <a:rPr lang="en-GB" sz="1600" b="1" dirty="0">
                <a:latin typeface="Open Sans" panose="020B0606030504020204" pitchFamily="34" charset="0"/>
                <a:ea typeface="Open Sans" panose="020B0606030504020204" pitchFamily="34" charset="0"/>
                <a:cs typeface="Open Sans" panose="020B0606030504020204" pitchFamily="34" charset="0"/>
              </a:rPr>
              <a:t>Technology Characterization</a:t>
            </a:r>
            <a:r>
              <a:rPr lang="en-GB" sz="1600" dirty="0">
                <a:latin typeface="Open Sans" panose="020B0606030504020204" pitchFamily="34" charset="0"/>
                <a:ea typeface="Open Sans" panose="020B0606030504020204" pitchFamily="34" charset="0"/>
                <a:cs typeface="Open Sans" panose="020B0606030504020204" pitchFamily="34" charset="0"/>
              </a:rPr>
              <a:t>)</a:t>
            </a:r>
          </a:p>
          <a:p>
            <a:pPr marL="285750" indent="-285750" algn="just">
              <a:buFont typeface="Arial" panose="020B0604020202020204" pitchFamily="34" charset="0"/>
              <a:buChar char="•"/>
            </a:pPr>
            <a:r>
              <a:rPr lang="en-GB" sz="1600" dirty="0">
                <a:latin typeface="Open Sans" panose="020B0606030504020204" pitchFamily="34" charset="0"/>
                <a:ea typeface="Open Sans" panose="020B0606030504020204" pitchFamily="34" charset="0"/>
                <a:cs typeface="Open Sans" panose="020B0606030504020204" pitchFamily="34" charset="0"/>
              </a:rPr>
              <a:t>Running and compare </a:t>
            </a:r>
            <a:r>
              <a:rPr lang="en-GB" sz="1600" b="1" dirty="0">
                <a:solidFill>
                  <a:schemeClr val="accent2">
                    <a:lumMod val="75000"/>
                  </a:schemeClr>
                </a:solidFill>
                <a:latin typeface="Open Sans" panose="020B0606030504020204" pitchFamily="34" charset="0"/>
                <a:ea typeface="Open Sans" panose="020B0606030504020204" pitchFamily="34" charset="0"/>
                <a:cs typeface="Open Sans" panose="020B0606030504020204" pitchFamily="34" charset="0"/>
              </a:rPr>
              <a:t>different scenarios</a:t>
            </a:r>
          </a:p>
          <a:p>
            <a:pPr marL="285750" indent="-285750" algn="just">
              <a:buFont typeface="Arial" panose="020B0604020202020204" pitchFamily="34" charset="0"/>
              <a:buChar char="•"/>
            </a:pPr>
            <a:endParaRPr lang="en-GB" sz="1400" dirty="0">
              <a:latin typeface="Open Sans" panose="020B0606030504020204" pitchFamily="34" charset="0"/>
              <a:ea typeface="Open Sans" panose="020B0606030504020204" pitchFamily="34" charset="0"/>
              <a:cs typeface="Open Sans" panose="020B0606030504020204" pitchFamily="34" charset="0"/>
            </a:endParaRPr>
          </a:p>
          <a:p>
            <a:pPr algn="just"/>
            <a:endParaRPr lang="en-US" sz="1400" dirty="0">
              <a:latin typeface="Open Sans" panose="020B0606030504020204" pitchFamily="34" charset="0"/>
              <a:ea typeface="Open Sans" panose="020B0606030504020204" pitchFamily="34" charset="0"/>
              <a:cs typeface="Open Sans" panose="020B0606030504020204" pitchFamily="34" charset="0"/>
            </a:endParaRPr>
          </a:p>
        </p:txBody>
      </p:sp>
      <p:sp>
        <p:nvSpPr>
          <p:cNvPr id="10" name="TextBox 9">
            <a:extLst>
              <a:ext uri="{FF2B5EF4-FFF2-40B4-BE49-F238E27FC236}">
                <a16:creationId xmlns:a16="http://schemas.microsoft.com/office/drawing/2014/main" id="{6A6B8D82-DEC1-167B-0653-C4FB5964109A}"/>
              </a:ext>
            </a:extLst>
          </p:cNvPr>
          <p:cNvSpPr txBox="1"/>
          <p:nvPr/>
        </p:nvSpPr>
        <p:spPr>
          <a:xfrm>
            <a:off x="603830" y="5695748"/>
            <a:ext cx="10553042" cy="369332"/>
          </a:xfrm>
          <a:prstGeom prst="rect">
            <a:avLst/>
          </a:prstGeom>
          <a:noFill/>
        </p:spPr>
        <p:txBody>
          <a:bodyPr wrap="square" rtlCol="0">
            <a:spAutoFit/>
          </a:bodyPr>
          <a:lstStyle/>
          <a:p>
            <a:pPr algn="ctr"/>
            <a:r>
              <a:rPr lang="en-GB" dirty="0">
                <a:latin typeface="Open Sans" panose="020B0606030504020204" pitchFamily="34" charset="0"/>
                <a:ea typeface="Open Sans" panose="020B0606030504020204" pitchFamily="34" charset="0"/>
                <a:cs typeface="Open Sans" panose="020B0606030504020204" pitchFamily="34" charset="0"/>
              </a:rPr>
              <a:t>As you embark on this task, we wish you the </a:t>
            </a:r>
            <a:r>
              <a:rPr lang="en-GB" b="1" dirty="0">
                <a:solidFill>
                  <a:srgbClr val="FFC000"/>
                </a:solidFill>
                <a:latin typeface="Open Sans" panose="020B0606030504020204" pitchFamily="34" charset="0"/>
                <a:ea typeface="Open Sans" panose="020B0606030504020204" pitchFamily="34" charset="0"/>
                <a:cs typeface="Open Sans" panose="020B0606030504020204" pitchFamily="34" charset="0"/>
              </a:rPr>
              <a:t>best of luck </a:t>
            </a:r>
            <a:r>
              <a:rPr lang="en-GB" dirty="0">
                <a:latin typeface="Open Sans" panose="020B0606030504020204" pitchFamily="34" charset="0"/>
                <a:ea typeface="Open Sans" panose="020B0606030504020204" pitchFamily="34" charset="0"/>
                <a:cs typeface="Open Sans" panose="020B0606030504020204" pitchFamily="34" charset="0"/>
              </a:rPr>
              <a:t>in successfully completing it! </a:t>
            </a:r>
            <a:endParaRPr lang="en-US" dirty="0">
              <a:latin typeface="Open Sans" panose="020B0606030504020204" pitchFamily="34" charset="0"/>
              <a:ea typeface="Open Sans" panose="020B0606030504020204" pitchFamily="34" charset="0"/>
              <a:cs typeface="Open Sans" panose="020B0606030504020204" pitchFamily="34" charset="0"/>
            </a:endParaRPr>
          </a:p>
        </p:txBody>
      </p:sp>
      <p:pic>
        <p:nvPicPr>
          <p:cNvPr id="11" name="Picture 10">
            <a:extLst>
              <a:ext uri="{FF2B5EF4-FFF2-40B4-BE49-F238E27FC236}">
                <a16:creationId xmlns:a16="http://schemas.microsoft.com/office/drawing/2014/main" id="{739EE5B7-46D4-889B-5027-D8E27CC22C2D}"/>
              </a:ext>
            </a:extLst>
          </p:cNvPr>
          <p:cNvPicPr>
            <a:picLocks noChangeAspect="1"/>
          </p:cNvPicPr>
          <p:nvPr/>
        </p:nvPicPr>
        <p:blipFill>
          <a:blip r:embed="rId3"/>
          <a:stretch>
            <a:fillRect/>
          </a:stretch>
        </p:blipFill>
        <p:spPr>
          <a:xfrm>
            <a:off x="603830" y="3211248"/>
            <a:ext cx="3338319" cy="2117547"/>
          </a:xfrm>
          <a:prstGeom prst="rect">
            <a:avLst/>
          </a:prstGeom>
        </p:spPr>
      </p:pic>
      <p:grpSp>
        <p:nvGrpSpPr>
          <p:cNvPr id="12" name="Gruppo 99">
            <a:extLst>
              <a:ext uri="{FF2B5EF4-FFF2-40B4-BE49-F238E27FC236}">
                <a16:creationId xmlns:a16="http://schemas.microsoft.com/office/drawing/2014/main" id="{57877872-6A19-5A4A-7E95-86CB11FF9E53}"/>
              </a:ext>
            </a:extLst>
          </p:cNvPr>
          <p:cNvGrpSpPr/>
          <p:nvPr/>
        </p:nvGrpSpPr>
        <p:grpSpPr>
          <a:xfrm>
            <a:off x="4083510" y="3465079"/>
            <a:ext cx="175275" cy="1863716"/>
            <a:chOff x="6911525" y="1543277"/>
            <a:chExt cx="88215" cy="4796202"/>
          </a:xfrm>
        </p:grpSpPr>
        <p:cxnSp>
          <p:nvCxnSpPr>
            <p:cNvPr id="13" name="Connettore diritto 96">
              <a:extLst>
                <a:ext uri="{FF2B5EF4-FFF2-40B4-BE49-F238E27FC236}">
                  <a16:creationId xmlns:a16="http://schemas.microsoft.com/office/drawing/2014/main" id="{FD338F5C-2EF1-0202-2164-1045CA37A35E}"/>
                </a:ext>
              </a:extLst>
            </p:cNvPr>
            <p:cNvCxnSpPr>
              <a:cxnSpLocks/>
            </p:cNvCxnSpPr>
            <p:nvPr/>
          </p:nvCxnSpPr>
          <p:spPr>
            <a:xfrm>
              <a:off x="6947959" y="1543277"/>
              <a:ext cx="0" cy="479620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4" name="Freccia a gallone 98">
              <a:extLst>
                <a:ext uri="{FF2B5EF4-FFF2-40B4-BE49-F238E27FC236}">
                  <a16:creationId xmlns:a16="http://schemas.microsoft.com/office/drawing/2014/main" id="{9BCEF170-E547-7589-CDBC-DA8CFB52E8CF}"/>
                </a:ext>
              </a:extLst>
            </p:cNvPr>
            <p:cNvSpPr/>
            <p:nvPr/>
          </p:nvSpPr>
          <p:spPr>
            <a:xfrm>
              <a:off x="6911525" y="3094120"/>
              <a:ext cx="88215" cy="1041290"/>
            </a:xfrm>
            <a:prstGeom prst="chevron">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pic>
        <p:nvPicPr>
          <p:cNvPr id="15" name="Picture 14">
            <a:extLst>
              <a:ext uri="{FF2B5EF4-FFF2-40B4-BE49-F238E27FC236}">
                <a16:creationId xmlns:a16="http://schemas.microsoft.com/office/drawing/2014/main" id="{7B9CB5B3-65C5-F1BD-C91B-759A11DECEE6}"/>
              </a:ext>
            </a:extLst>
          </p:cNvPr>
          <p:cNvPicPr>
            <a:picLocks noChangeAspect="1"/>
          </p:cNvPicPr>
          <p:nvPr/>
        </p:nvPicPr>
        <p:blipFill>
          <a:blip r:embed="rId4"/>
          <a:stretch>
            <a:fillRect/>
          </a:stretch>
        </p:blipFill>
        <p:spPr>
          <a:xfrm>
            <a:off x="4471096" y="3349307"/>
            <a:ext cx="2556926" cy="2020288"/>
          </a:xfrm>
          <a:prstGeom prst="rect">
            <a:avLst/>
          </a:prstGeom>
        </p:spPr>
      </p:pic>
      <p:pic>
        <p:nvPicPr>
          <p:cNvPr id="16" name="Picture 15">
            <a:extLst>
              <a:ext uri="{FF2B5EF4-FFF2-40B4-BE49-F238E27FC236}">
                <a16:creationId xmlns:a16="http://schemas.microsoft.com/office/drawing/2014/main" id="{E7663A21-72BD-A8C2-D31D-705EA0986C7D}"/>
              </a:ext>
            </a:extLst>
          </p:cNvPr>
          <p:cNvPicPr>
            <a:picLocks noChangeAspect="1"/>
          </p:cNvPicPr>
          <p:nvPr/>
        </p:nvPicPr>
        <p:blipFill>
          <a:blip r:embed="rId5"/>
          <a:stretch>
            <a:fillRect/>
          </a:stretch>
        </p:blipFill>
        <p:spPr>
          <a:xfrm>
            <a:off x="7083659" y="3480230"/>
            <a:ext cx="1388643" cy="1807087"/>
          </a:xfrm>
          <a:prstGeom prst="rect">
            <a:avLst/>
          </a:prstGeom>
        </p:spPr>
      </p:pic>
      <p:grpSp>
        <p:nvGrpSpPr>
          <p:cNvPr id="17" name="Gruppo 99">
            <a:extLst>
              <a:ext uri="{FF2B5EF4-FFF2-40B4-BE49-F238E27FC236}">
                <a16:creationId xmlns:a16="http://schemas.microsoft.com/office/drawing/2014/main" id="{C82E7F81-CB9D-A1BB-5023-102DE80CBEF0}"/>
              </a:ext>
            </a:extLst>
          </p:cNvPr>
          <p:cNvGrpSpPr/>
          <p:nvPr/>
        </p:nvGrpSpPr>
        <p:grpSpPr>
          <a:xfrm>
            <a:off x="8636650" y="3505976"/>
            <a:ext cx="175275" cy="1863716"/>
            <a:chOff x="6911525" y="1543277"/>
            <a:chExt cx="88215" cy="4796202"/>
          </a:xfrm>
        </p:grpSpPr>
        <p:cxnSp>
          <p:nvCxnSpPr>
            <p:cNvPr id="18" name="Connettore diritto 96">
              <a:extLst>
                <a:ext uri="{FF2B5EF4-FFF2-40B4-BE49-F238E27FC236}">
                  <a16:creationId xmlns:a16="http://schemas.microsoft.com/office/drawing/2014/main" id="{5212F131-DC30-F86F-6419-837C3818B5CF}"/>
                </a:ext>
              </a:extLst>
            </p:cNvPr>
            <p:cNvCxnSpPr>
              <a:cxnSpLocks/>
            </p:cNvCxnSpPr>
            <p:nvPr/>
          </p:nvCxnSpPr>
          <p:spPr>
            <a:xfrm>
              <a:off x="6947959" y="1543277"/>
              <a:ext cx="0" cy="479620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9" name="Freccia a gallone 98">
              <a:extLst>
                <a:ext uri="{FF2B5EF4-FFF2-40B4-BE49-F238E27FC236}">
                  <a16:creationId xmlns:a16="http://schemas.microsoft.com/office/drawing/2014/main" id="{70170D84-14B9-5902-7E13-BC8CA7F178A5}"/>
                </a:ext>
              </a:extLst>
            </p:cNvPr>
            <p:cNvSpPr/>
            <p:nvPr/>
          </p:nvSpPr>
          <p:spPr>
            <a:xfrm>
              <a:off x="6911525" y="3094120"/>
              <a:ext cx="88215" cy="1041290"/>
            </a:xfrm>
            <a:prstGeom prst="chevron">
              <a:avLst/>
            </a:prstGeom>
            <a:solidFill>
              <a:srgbClr val="00206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grpSp>
      <p:grpSp>
        <p:nvGrpSpPr>
          <p:cNvPr id="20" name="Group 19">
            <a:extLst>
              <a:ext uri="{FF2B5EF4-FFF2-40B4-BE49-F238E27FC236}">
                <a16:creationId xmlns:a16="http://schemas.microsoft.com/office/drawing/2014/main" id="{21015021-4010-FF03-EAC6-BBD927509F47}"/>
              </a:ext>
            </a:extLst>
          </p:cNvPr>
          <p:cNvGrpSpPr/>
          <p:nvPr/>
        </p:nvGrpSpPr>
        <p:grpSpPr>
          <a:xfrm>
            <a:off x="9224332" y="4261951"/>
            <a:ext cx="2100916" cy="1146640"/>
            <a:chOff x="5901579" y="2691681"/>
            <a:chExt cx="5316902" cy="2717568"/>
          </a:xfrm>
        </p:grpSpPr>
        <p:pic>
          <p:nvPicPr>
            <p:cNvPr id="21" name="Picture 20">
              <a:extLst>
                <a:ext uri="{FF2B5EF4-FFF2-40B4-BE49-F238E27FC236}">
                  <a16:creationId xmlns:a16="http://schemas.microsoft.com/office/drawing/2014/main" id="{DCE8A4EB-0217-0A3E-F468-E91D0E6BE747}"/>
                </a:ext>
              </a:extLst>
            </p:cNvPr>
            <p:cNvPicPr>
              <a:picLocks noChangeAspect="1"/>
            </p:cNvPicPr>
            <p:nvPr/>
          </p:nvPicPr>
          <p:blipFill>
            <a:blip r:embed="rId6"/>
            <a:stretch>
              <a:fillRect/>
            </a:stretch>
          </p:blipFill>
          <p:spPr>
            <a:xfrm>
              <a:off x="5901579" y="2691681"/>
              <a:ext cx="2705485" cy="2550287"/>
            </a:xfrm>
            <a:prstGeom prst="rect">
              <a:avLst/>
            </a:prstGeom>
            <a:ln>
              <a:solidFill>
                <a:schemeClr val="tx1"/>
              </a:solidFill>
            </a:ln>
          </p:spPr>
        </p:pic>
        <p:pic>
          <p:nvPicPr>
            <p:cNvPr id="22" name="Picture 21">
              <a:extLst>
                <a:ext uri="{FF2B5EF4-FFF2-40B4-BE49-F238E27FC236}">
                  <a16:creationId xmlns:a16="http://schemas.microsoft.com/office/drawing/2014/main" id="{B5E6434B-4C22-ECCA-B37D-1784AD7EA832}"/>
                </a:ext>
              </a:extLst>
            </p:cNvPr>
            <p:cNvPicPr>
              <a:picLocks noChangeAspect="1"/>
            </p:cNvPicPr>
            <p:nvPr/>
          </p:nvPicPr>
          <p:blipFill>
            <a:blip r:embed="rId7"/>
            <a:stretch>
              <a:fillRect/>
            </a:stretch>
          </p:blipFill>
          <p:spPr>
            <a:xfrm>
              <a:off x="8493565" y="2833644"/>
              <a:ext cx="2570448" cy="1814079"/>
            </a:xfrm>
            <a:prstGeom prst="rect">
              <a:avLst/>
            </a:prstGeom>
            <a:ln>
              <a:solidFill>
                <a:schemeClr val="tx1"/>
              </a:solidFill>
            </a:ln>
          </p:spPr>
        </p:pic>
        <p:pic>
          <p:nvPicPr>
            <p:cNvPr id="23" name="Picture 22">
              <a:extLst>
                <a:ext uri="{FF2B5EF4-FFF2-40B4-BE49-F238E27FC236}">
                  <a16:creationId xmlns:a16="http://schemas.microsoft.com/office/drawing/2014/main" id="{60F356A7-F4E3-611F-93DF-FE28FC586235}"/>
                </a:ext>
              </a:extLst>
            </p:cNvPr>
            <p:cNvPicPr>
              <a:picLocks noChangeAspect="1"/>
            </p:cNvPicPr>
            <p:nvPr/>
          </p:nvPicPr>
          <p:blipFill>
            <a:blip r:embed="rId8"/>
            <a:stretch>
              <a:fillRect/>
            </a:stretch>
          </p:blipFill>
          <p:spPr>
            <a:xfrm>
              <a:off x="7364652" y="3739256"/>
              <a:ext cx="3853829" cy="1669993"/>
            </a:xfrm>
            <a:prstGeom prst="rect">
              <a:avLst/>
            </a:prstGeom>
            <a:ln w="12700">
              <a:solidFill>
                <a:schemeClr val="tx1"/>
              </a:solidFill>
            </a:ln>
          </p:spPr>
        </p:pic>
      </p:grpSp>
      <p:pic>
        <p:nvPicPr>
          <p:cNvPr id="24" name="Picture 23">
            <a:extLst>
              <a:ext uri="{FF2B5EF4-FFF2-40B4-BE49-F238E27FC236}">
                <a16:creationId xmlns:a16="http://schemas.microsoft.com/office/drawing/2014/main" id="{7D97D42A-0A19-C568-6ED6-EF992DD598F7}"/>
              </a:ext>
            </a:extLst>
          </p:cNvPr>
          <p:cNvPicPr>
            <a:picLocks noChangeAspect="1"/>
          </p:cNvPicPr>
          <p:nvPr/>
        </p:nvPicPr>
        <p:blipFill>
          <a:blip r:embed="rId9"/>
          <a:stretch>
            <a:fillRect/>
          </a:stretch>
        </p:blipFill>
        <p:spPr>
          <a:xfrm>
            <a:off x="9094665" y="2967798"/>
            <a:ext cx="2117844" cy="1249719"/>
          </a:xfrm>
          <a:prstGeom prst="rect">
            <a:avLst/>
          </a:prstGeom>
        </p:spPr>
      </p:pic>
    </p:spTree>
    <p:extLst>
      <p:ext uri="{BB962C8B-B14F-4D97-AF65-F5344CB8AC3E}">
        <p14:creationId xmlns:p14="http://schemas.microsoft.com/office/powerpoint/2010/main" val="925044482"/>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a56bc72-e832-426a-b1e3-32c4417a925f" xsi:nil="true"/>
    <lcf76f155ced4ddcb4097134ff3c332f xmlns="0a663368-1561-4a8b-bd80-4f655cceb5cd">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C5D5E60-4F73-4ADB-916D-20120C7F53F8}">
  <ds:schemaRefs>
    <ds:schemaRef ds:uri="http://schemas.microsoft.com/office/2006/metadata/properties"/>
    <ds:schemaRef ds:uri="http://schemas.microsoft.com/office/infopath/2007/PartnerControls"/>
    <ds:schemaRef ds:uri="2a56bc72-e832-426a-b1e3-32c4417a925f"/>
    <ds:schemaRef ds:uri="0a663368-1561-4a8b-bd80-4f655cceb5cd"/>
  </ds:schemaRefs>
</ds:datastoreItem>
</file>

<file path=customXml/itemProps2.xml><?xml version="1.0" encoding="utf-8"?>
<ds:datastoreItem xmlns:ds="http://schemas.openxmlformats.org/officeDocument/2006/customXml" ds:itemID="{72DEC6F1-1D3E-4A1A-85B4-42A9E479A328}">
  <ds:schemaRefs>
    <ds:schemaRef ds:uri="http://schemas.microsoft.com/sharepoint/v3/contenttype/forms"/>
  </ds:schemaRefs>
</ds:datastoreItem>
</file>

<file path=customXml/itemProps3.xml><?xml version="1.0" encoding="utf-8"?>
<ds:datastoreItem xmlns:ds="http://schemas.openxmlformats.org/officeDocument/2006/customXml" ds:itemID="{AAD96E88-53A6-48CA-B169-AB62E3A43FA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202</TotalTime>
  <Words>3166</Words>
  <Application>Microsoft Office PowerPoint</Application>
  <PresentationFormat>Widescreen</PresentationFormat>
  <Paragraphs>188</Paragraphs>
  <Slides>15</Slides>
  <Notes>14</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Thème Office</vt:lpstr>
      <vt:lpstr>Off-Grid Energy Systems Modelling with MicroGridsPy</vt:lpstr>
      <vt:lpstr>Lesson 10: Contents</vt:lpstr>
      <vt:lpstr> Lesson 10: Learning Outcomes </vt:lpstr>
      <vt:lpstr>Call for proposals for electrification solutions for Kalobeyei settlement </vt:lpstr>
      <vt:lpstr>Kalobeyei Village</vt:lpstr>
      <vt:lpstr>Resource Assessment</vt:lpstr>
      <vt:lpstr>Technology Characterization</vt:lpstr>
      <vt:lpstr>Model Configuration</vt:lpstr>
      <vt:lpstr>RES Time Series Estimation</vt:lpstr>
      <vt:lpstr>Exogenous Load Demand</vt:lpstr>
      <vt:lpstr>Renewable Parameters</vt:lpstr>
      <vt:lpstr>Battery Parameters</vt:lpstr>
      <vt:lpstr>Diesel Generator Parameters</vt:lpstr>
      <vt:lpstr>Results Comparison</vt:lpstr>
      <vt:lpstr>Let’s Practice!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Carine VALETTE</dc:creator>
  <cp:lastModifiedBy>Alessandro Onori</cp:lastModifiedBy>
  <cp:revision>81</cp:revision>
  <dcterms:created xsi:type="dcterms:W3CDTF">2021-01-28T08:37:55Z</dcterms:created>
  <dcterms:modified xsi:type="dcterms:W3CDTF">2024-09-24T08:57:05Z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