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56" r:id="rId5"/>
    <p:sldId id="265" r:id="rId6"/>
    <p:sldId id="285" r:id="rId7"/>
    <p:sldId id="260" r:id="rId8"/>
    <p:sldId id="266" r:id="rId9"/>
    <p:sldId id="267" r:id="rId10"/>
    <p:sldId id="268" r:id="rId11"/>
    <p:sldId id="270" r:id="rId12"/>
    <p:sldId id="269" r:id="rId13"/>
    <p:sldId id="271" r:id="rId14"/>
    <p:sldId id="272" r:id="rId15"/>
    <p:sldId id="280" r:id="rId16"/>
    <p:sldId id="281" r:id="rId17"/>
    <p:sldId id="282" r:id="rId18"/>
    <p:sldId id="283" r:id="rId19"/>
    <p:sldId id="284"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1D"/>
    <a:srgbClr val="40C3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C5C139-64AB-84CD-9490-6B812F7009DB}" v="3" dt="2024-09-24T08:56:50.0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079" autoAdjust="0"/>
  </p:normalViewPr>
  <p:slideViewPr>
    <p:cSldViewPr snapToGrid="0">
      <p:cViewPr varScale="1">
        <p:scale>
          <a:sx n="65" d="100"/>
          <a:sy n="65" d="100"/>
        </p:scale>
        <p:origin x="13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9AC5C139-64AB-84CD-9490-6B812F7009DB}"/>
    <pc:docChg chg="modSld">
      <pc:chgData name="Leslie Ashburner" userId="S::t0047643_wf.uct.ac.za#ext#@lgi-consulting.com::8fa168fa-bb7a-460e-95bd-faa1475d6c09" providerId="AD" clId="Web-{9AC5C139-64AB-84CD-9490-6B812F7009DB}" dt="2024-09-24T08:56:50.090" v="2" actId="1076"/>
      <pc:docMkLst>
        <pc:docMk/>
      </pc:docMkLst>
      <pc:sldChg chg="addSp delSp modSp">
        <pc:chgData name="Leslie Ashburner" userId="S::t0047643_wf.uct.ac.za#ext#@lgi-consulting.com::8fa168fa-bb7a-460e-95bd-faa1475d6c09" providerId="AD" clId="Web-{9AC5C139-64AB-84CD-9490-6B812F7009DB}" dt="2024-09-24T08:56:50.090" v="2" actId="1076"/>
        <pc:sldMkLst>
          <pc:docMk/>
          <pc:sldMk cId="454072129" sldId="256"/>
        </pc:sldMkLst>
        <pc:picChg chg="add mod">
          <ac:chgData name="Leslie Ashburner" userId="S::t0047643_wf.uct.ac.za#ext#@lgi-consulting.com::8fa168fa-bb7a-460e-95bd-faa1475d6c09" providerId="AD" clId="Web-{9AC5C139-64AB-84CD-9490-6B812F7009DB}" dt="2024-09-24T08:56:50.090" v="2" actId="1076"/>
          <ac:picMkLst>
            <pc:docMk/>
            <pc:sldMk cId="454072129" sldId="256"/>
            <ac:picMk id="4" creationId="{84BA10E7-B303-1BFF-E9B5-33C0150318CE}"/>
          </ac:picMkLst>
        </pc:picChg>
        <pc:picChg chg="del">
          <ac:chgData name="Leslie Ashburner" userId="S::t0047643_wf.uct.ac.za#ext#@lgi-consulting.com::8fa168fa-bb7a-460e-95bd-faa1475d6c09" providerId="AD" clId="Web-{9AC5C139-64AB-84CD-9490-6B812F7009DB}" dt="2024-09-24T08:56:44.309" v="0"/>
          <ac:picMkLst>
            <pc:docMk/>
            <pc:sldMk cId="454072129" sldId="256"/>
            <ac:picMk id="6" creationId="{0B97BCA8-42D3-A4DC-3457-2984B3F6CA3F}"/>
          </ac:picMkLst>
        </pc:picChg>
      </pc:sldChg>
    </pc:docChg>
  </pc:docChgLst>
  <pc:docChgLst>
    <pc:chgData name="Leslie Ashburner" userId="S::t0047643_wf.uct.ac.za#ext#@lgi-consulting.com::8fa168fa-bb7a-460e-95bd-faa1475d6c09" providerId="AD" clId="Web-{C1D76B1F-A4CF-718F-7DCF-8642C792B4E9}"/>
    <pc:docChg chg="addSld delSld modSld">
      <pc:chgData name="Leslie Ashburner" userId="S::t0047643_wf.uct.ac.za#ext#@lgi-consulting.com::8fa168fa-bb7a-460e-95bd-faa1475d6c09" providerId="AD" clId="Web-{C1D76B1F-A4CF-718F-7DCF-8642C792B4E9}" dt="2024-07-26T12:02:32.071" v="32"/>
      <pc:docMkLst>
        <pc:docMk/>
      </pc:docMkLst>
      <pc:sldChg chg="addSp modSp">
        <pc:chgData name="Leslie Ashburner" userId="S::t0047643_wf.uct.ac.za#ext#@lgi-consulting.com::8fa168fa-bb7a-460e-95bd-faa1475d6c09" providerId="AD" clId="Web-{C1D76B1F-A4CF-718F-7DCF-8642C792B4E9}" dt="2024-07-26T12:01:05.255" v="9" actId="1076"/>
        <pc:sldMkLst>
          <pc:docMk/>
          <pc:sldMk cId="454072129" sldId="256"/>
        </pc:sldMkLst>
        <pc:spChg chg="mod">
          <ac:chgData name="Leslie Ashburner" userId="S::t0047643_wf.uct.ac.za#ext#@lgi-consulting.com::8fa168fa-bb7a-460e-95bd-faa1475d6c09" providerId="AD" clId="Web-{C1D76B1F-A4CF-718F-7DCF-8642C792B4E9}" dt="2024-07-26T12:00:45.879" v="7" actId="14100"/>
          <ac:spMkLst>
            <pc:docMk/>
            <pc:sldMk cId="454072129" sldId="256"/>
            <ac:spMk id="3" creationId="{FBE6075A-4F1E-412D-8530-A622D0799CD7}"/>
          </ac:spMkLst>
        </pc:spChg>
        <pc:picChg chg="add mod">
          <ac:chgData name="Leslie Ashburner" userId="S::t0047643_wf.uct.ac.za#ext#@lgi-consulting.com::8fa168fa-bb7a-460e-95bd-faa1475d6c09" providerId="AD" clId="Web-{C1D76B1F-A4CF-718F-7DCF-8642C792B4E9}" dt="2024-07-26T12:01:05.255" v="9" actId="1076"/>
          <ac:picMkLst>
            <pc:docMk/>
            <pc:sldMk cId="454072129" sldId="256"/>
            <ac:picMk id="4" creationId="{5F696BB8-EFD7-A4D6-C58A-19A3CA78EE91}"/>
          </ac:picMkLst>
        </pc:picChg>
      </pc:sldChg>
      <pc:sldChg chg="modSp del">
        <pc:chgData name="Leslie Ashburner" userId="S::t0047643_wf.uct.ac.za#ext#@lgi-consulting.com::8fa168fa-bb7a-460e-95bd-faa1475d6c09" providerId="AD" clId="Web-{C1D76B1F-A4CF-718F-7DCF-8642C792B4E9}" dt="2024-07-26T12:01:08.927" v="10"/>
        <pc:sldMkLst>
          <pc:docMk/>
          <pc:sldMk cId="88915173" sldId="257"/>
        </pc:sldMkLst>
        <pc:spChg chg="mod">
          <ac:chgData name="Leslie Ashburner" userId="S::t0047643_wf.uct.ac.za#ext#@lgi-consulting.com::8fa168fa-bb7a-460e-95bd-faa1475d6c09" providerId="AD" clId="Web-{C1D76B1F-A4CF-718F-7DCF-8642C792B4E9}" dt="2024-07-26T12:00:25.300" v="0" actId="20577"/>
          <ac:spMkLst>
            <pc:docMk/>
            <pc:sldMk cId="88915173" sldId="257"/>
            <ac:spMk id="3" creationId="{FDA68D49-CB26-4B65-ABD4-A5484548BFFD}"/>
          </ac:spMkLst>
        </pc:spChg>
      </pc:sldChg>
      <pc:sldChg chg="del">
        <pc:chgData name="Leslie Ashburner" userId="S::t0047643_wf.uct.ac.za#ext#@lgi-consulting.com::8fa168fa-bb7a-460e-95bd-faa1475d6c09" providerId="AD" clId="Web-{C1D76B1F-A4CF-718F-7DCF-8642C792B4E9}" dt="2024-07-26T12:02:32.071" v="32"/>
        <pc:sldMkLst>
          <pc:docMk/>
          <pc:sldMk cId="3862592627" sldId="263"/>
        </pc:sldMkLst>
      </pc:sldChg>
      <pc:sldChg chg="modSp">
        <pc:chgData name="Leslie Ashburner" userId="S::t0047643_wf.uct.ac.za#ext#@lgi-consulting.com::8fa168fa-bb7a-460e-95bd-faa1475d6c09" providerId="AD" clId="Web-{C1D76B1F-A4CF-718F-7DCF-8642C792B4E9}" dt="2024-07-26T12:01:46.444" v="23" actId="20577"/>
        <pc:sldMkLst>
          <pc:docMk/>
          <pc:sldMk cId="2787752391" sldId="265"/>
        </pc:sldMkLst>
        <pc:spChg chg="mod">
          <ac:chgData name="Leslie Ashburner" userId="S::t0047643_wf.uct.ac.za#ext#@lgi-consulting.com::8fa168fa-bb7a-460e-95bd-faa1475d6c09" providerId="AD" clId="Web-{C1D76B1F-A4CF-718F-7DCF-8642C792B4E9}" dt="2024-07-26T12:01:46.444" v="23" actId="20577"/>
          <ac:spMkLst>
            <pc:docMk/>
            <pc:sldMk cId="2787752391" sldId="265"/>
            <ac:spMk id="3" creationId="{72D73030-159C-48B1-94A9-A7A68895D5FF}"/>
          </ac:spMkLst>
        </pc:spChg>
      </pc:sldChg>
      <pc:sldChg chg="modSp add replId">
        <pc:chgData name="Leslie Ashburner" userId="S::t0047643_wf.uct.ac.za#ext#@lgi-consulting.com::8fa168fa-bb7a-460e-95bd-faa1475d6c09" providerId="AD" clId="Web-{C1D76B1F-A4CF-718F-7DCF-8642C792B4E9}" dt="2024-07-26T12:02:24.133" v="31" actId="20577"/>
        <pc:sldMkLst>
          <pc:docMk/>
          <pc:sldMk cId="38530701" sldId="285"/>
        </pc:sldMkLst>
        <pc:spChg chg="mod">
          <ac:chgData name="Leslie Ashburner" userId="S::t0047643_wf.uct.ac.za#ext#@lgi-consulting.com::8fa168fa-bb7a-460e-95bd-faa1475d6c09" providerId="AD" clId="Web-{C1D76B1F-A4CF-718F-7DCF-8642C792B4E9}" dt="2024-07-26T12:02:24.133" v="31" actId="20577"/>
          <ac:spMkLst>
            <pc:docMk/>
            <pc:sldMk cId="38530701" sldId="285"/>
            <ac:spMk id="2" creationId="{AAAC0BBF-DA26-03BC-F526-B027FE2A65BE}"/>
          </ac:spMkLst>
        </pc:spChg>
        <pc:spChg chg="mod">
          <ac:chgData name="Leslie Ashburner" userId="S::t0047643_wf.uct.ac.za#ext#@lgi-consulting.com::8fa168fa-bb7a-460e-95bd-faa1475d6c09" providerId="AD" clId="Web-{C1D76B1F-A4CF-718F-7DCF-8642C792B4E9}" dt="2024-07-26T12:01:29.584" v="17" actId="20577"/>
          <ac:spMkLst>
            <pc:docMk/>
            <pc:sldMk cId="38530701" sldId="285"/>
            <ac:spMk id="3" creationId="{72D73030-159C-48B1-94A9-A7A68895D5FF}"/>
          </ac:spMkLst>
        </pc:spChg>
      </pc:sldChg>
    </pc:docChg>
  </pc:docChgLst>
  <pc:docChgLst>
    <pc:chgData name="Leslie Ashburner" userId="S::t0047643_wf.uct.ac.za#ext#@lgi-consulting.com::8fa168fa-bb7a-460e-95bd-faa1475d6c09" providerId="AD" clId="Web-{9A99C558-405E-A65A-603C-B39792C0CE5C}"/>
    <pc:docChg chg="modSld">
      <pc:chgData name="Leslie Ashburner" userId="S::t0047643_wf.uct.ac.za#ext#@lgi-consulting.com::8fa168fa-bb7a-460e-95bd-faa1475d6c09" providerId="AD" clId="Web-{9A99C558-405E-A65A-603C-B39792C0CE5C}" dt="2024-07-26T17:32:55.099" v="19" actId="1076"/>
      <pc:docMkLst>
        <pc:docMk/>
      </pc:docMkLst>
      <pc:sldChg chg="addSp delSp modSp">
        <pc:chgData name="Leslie Ashburner" userId="S::t0047643_wf.uct.ac.za#ext#@lgi-consulting.com::8fa168fa-bb7a-460e-95bd-faa1475d6c09" providerId="AD" clId="Web-{9A99C558-405E-A65A-603C-B39792C0CE5C}" dt="2024-07-26T17:32:55.099" v="19" actId="1076"/>
        <pc:sldMkLst>
          <pc:docMk/>
          <pc:sldMk cId="454072129" sldId="256"/>
        </pc:sldMkLst>
        <pc:spChg chg="mod">
          <ac:chgData name="Leslie Ashburner" userId="S::t0047643_wf.uct.ac.za#ext#@lgi-consulting.com::8fa168fa-bb7a-460e-95bd-faa1475d6c09" providerId="AD" clId="Web-{9A99C558-405E-A65A-603C-B39792C0CE5C}" dt="2024-07-26T17:32:51.255" v="18" actId="1076"/>
          <ac:spMkLst>
            <pc:docMk/>
            <pc:sldMk cId="454072129" sldId="256"/>
            <ac:spMk id="3" creationId="{FBE6075A-4F1E-412D-8530-A622D0799CD7}"/>
          </ac:spMkLst>
        </pc:spChg>
        <pc:picChg chg="del">
          <ac:chgData name="Leslie Ashburner" userId="S::t0047643_wf.uct.ac.za#ext#@lgi-consulting.com::8fa168fa-bb7a-460e-95bd-faa1475d6c09" providerId="AD" clId="Web-{9A99C558-405E-A65A-603C-B39792C0CE5C}" dt="2024-07-26T17:24:00.614" v="0"/>
          <ac:picMkLst>
            <pc:docMk/>
            <pc:sldMk cId="454072129" sldId="256"/>
            <ac:picMk id="4" creationId="{5F696BB8-EFD7-A4D6-C58A-19A3CA78EE91}"/>
          </ac:picMkLst>
        </pc:picChg>
        <pc:picChg chg="add del mod">
          <ac:chgData name="Leslie Ashburner" userId="S::t0047643_wf.uct.ac.za#ext#@lgi-consulting.com::8fa168fa-bb7a-460e-95bd-faa1475d6c09" providerId="AD" clId="Web-{9A99C558-405E-A65A-603C-B39792C0CE5C}" dt="2024-07-26T17:25:42.780" v="6"/>
          <ac:picMkLst>
            <pc:docMk/>
            <pc:sldMk cId="454072129" sldId="256"/>
            <ac:picMk id="5" creationId="{E6181ADC-E512-141F-3DC5-E3007766B0D5}"/>
          </ac:picMkLst>
        </pc:picChg>
        <pc:picChg chg="add mod">
          <ac:chgData name="Leslie Ashburner" userId="S::t0047643_wf.uct.ac.za#ext#@lgi-consulting.com::8fa168fa-bb7a-460e-95bd-faa1475d6c09" providerId="AD" clId="Web-{9A99C558-405E-A65A-603C-B39792C0CE5C}" dt="2024-07-26T17:32:55.099" v="19" actId="1076"/>
          <ac:picMkLst>
            <pc:docMk/>
            <pc:sldMk cId="454072129" sldId="256"/>
            <ac:picMk id="6" creationId="{0B97BCA8-42D3-A4DC-3457-2984B3F6CA3F}"/>
          </ac:picMkLst>
        </pc:picChg>
      </pc:sldChg>
      <pc:sldChg chg="modSp">
        <pc:chgData name="Leslie Ashburner" userId="S::t0047643_wf.uct.ac.za#ext#@lgi-consulting.com::8fa168fa-bb7a-460e-95bd-faa1475d6c09" providerId="AD" clId="Web-{9A99C558-405E-A65A-603C-B39792C0CE5C}" dt="2024-07-26T17:31:41.297" v="8" actId="20577"/>
        <pc:sldMkLst>
          <pc:docMk/>
          <pc:sldMk cId="38530701" sldId="285"/>
        </pc:sldMkLst>
        <pc:spChg chg="mod">
          <ac:chgData name="Leslie Ashburner" userId="S::t0047643_wf.uct.ac.za#ext#@lgi-consulting.com::8fa168fa-bb7a-460e-95bd-faa1475d6c09" providerId="AD" clId="Web-{9A99C558-405E-A65A-603C-B39792C0CE5C}" dt="2024-07-26T17:31:41.297" v="8" actId="20577"/>
          <ac:spMkLst>
            <pc:docMk/>
            <pc:sldMk cId="38530701" sldId="285"/>
            <ac:spMk id="2" creationId="{AAAC0BBF-DA26-03BC-F526-B027FE2A65BE}"/>
          </ac:spMkLst>
        </pc:spChg>
      </pc:sldChg>
    </pc:docChg>
  </pc:docChgLst>
  <pc:docChgLst>
    <pc:chgData name="Leslie Ashburner" userId="S::t0047643_wf.uct.ac.za#ext#@lgi-consulting.com::8fa168fa-bb7a-460e-95bd-faa1475d6c09" providerId="AD" clId="Web-{B51DD71B-3F1B-80BB-D1F3-8A8396E99F88}"/>
    <pc:docChg chg="modSld">
      <pc:chgData name="Leslie Ashburner" userId="S::t0047643_wf.uct.ac.za#ext#@lgi-consulting.com::8fa168fa-bb7a-460e-95bd-faa1475d6c09" providerId="AD" clId="Web-{B51DD71B-3F1B-80BB-D1F3-8A8396E99F88}" dt="2024-07-29T09:58:54.469" v="2" actId="20577"/>
      <pc:docMkLst>
        <pc:docMk/>
      </pc:docMkLst>
      <pc:sldChg chg="modSp">
        <pc:chgData name="Leslie Ashburner" userId="S::t0047643_wf.uct.ac.za#ext#@lgi-consulting.com::8fa168fa-bb7a-460e-95bd-faa1475d6c09" providerId="AD" clId="Web-{B51DD71B-3F1B-80BB-D1F3-8A8396E99F88}" dt="2024-07-29T09:58:54.469" v="2" actId="20577"/>
        <pc:sldMkLst>
          <pc:docMk/>
          <pc:sldMk cId="454072129" sldId="256"/>
        </pc:sldMkLst>
        <pc:spChg chg="mod">
          <ac:chgData name="Leslie Ashburner" userId="S::t0047643_wf.uct.ac.za#ext#@lgi-consulting.com::8fa168fa-bb7a-460e-95bd-faa1475d6c09" providerId="AD" clId="Web-{B51DD71B-3F1B-80BB-D1F3-8A8396E99F88}" dt="2024-07-29T09:58:54.469" v="2" actId="20577"/>
          <ac:spMkLst>
            <pc:docMk/>
            <pc:sldMk cId="454072129" sldId="256"/>
            <ac:spMk id="3" creationId="{FBE6075A-4F1E-412D-8530-A622D0799CD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68596-CC22-46C1-A98F-A6DA65AFA29D}" type="datetimeFigureOut">
              <a:rPr lang="en-GB" smtClean="0"/>
              <a:t>24/09/2024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F7090A-4F08-47C0-B5ED-8C64A6D6E503}" type="slidenum">
              <a:rPr lang="en-GB" smtClean="0"/>
              <a:t>‹#›</a:t>
            </a:fld>
            <a:endParaRPr lang="en-GB"/>
          </a:p>
        </p:txBody>
      </p:sp>
    </p:spTree>
    <p:extLst>
      <p:ext uri="{BB962C8B-B14F-4D97-AF65-F5344CB8AC3E}">
        <p14:creationId xmlns:p14="http://schemas.microsoft.com/office/powerpoint/2010/main" val="369680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lecture, we will focus on understanding and </a:t>
            </a:r>
            <a:r>
              <a:rPr lang="en-GB" dirty="0" err="1"/>
              <a:t>analyzing</a:t>
            </a:r>
            <a:r>
              <a:rPr lang="en-GB" dirty="0"/>
              <a:t> the results generated by MicroGridsPy. By the end of this lesson, you will be able to interpret and </a:t>
            </a:r>
            <a:r>
              <a:rPr lang="en-GB" dirty="0" err="1"/>
              <a:t>analyze</a:t>
            </a:r>
            <a:r>
              <a:rPr lang="en-GB" dirty="0"/>
              <a:t> the integrated suite of visual plots provided by MicroGridsPy. These plots include energy dispatch, component sizing, and cost analysis, which are crucial for understanding the operational and financial performance of mini-grid systems.</a:t>
            </a:r>
          </a:p>
          <a:p>
            <a:r>
              <a:rPr lang="en-GB" dirty="0"/>
              <a:t>You will also acquire skills to navigate and extract valuable insights from the detailed spreadsheets generated by MicroGridsPy. These spreadsheets present grid component capacities, project costs, yearly cash flows, and key energy metrics, allowing for comprehensive system efficiency and economic evaluations.</a:t>
            </a:r>
          </a:p>
          <a:p>
            <a:r>
              <a:rPr lang="en-GB" dirty="0"/>
              <a:t>Lastly, you will learn to navigate the MicroGridsPy interface effectively, including the real-time output panel to monitor the solver's log and the mini-grid's operational actions during the simulation. You will also learn how to generate and display plots to visualize and interpret the results.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2</a:t>
            </a:fld>
            <a:endParaRPr lang="en-GB"/>
          </a:p>
        </p:txBody>
      </p:sp>
    </p:spTree>
    <p:extLst>
      <p:ext uri="{BB962C8B-B14F-4D97-AF65-F5344CB8AC3E}">
        <p14:creationId xmlns:p14="http://schemas.microsoft.com/office/powerpoint/2010/main" val="2374721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lecture, we will focus on understanding and </a:t>
            </a:r>
            <a:r>
              <a:rPr lang="en-GB" dirty="0" err="1"/>
              <a:t>analyzing</a:t>
            </a:r>
            <a:r>
              <a:rPr lang="en-GB" dirty="0"/>
              <a:t> the results generated by MicroGridsPy. By the end of this lesson, you will be able to interpret and </a:t>
            </a:r>
            <a:r>
              <a:rPr lang="en-GB" dirty="0" err="1"/>
              <a:t>analyze</a:t>
            </a:r>
            <a:r>
              <a:rPr lang="en-GB" dirty="0"/>
              <a:t> the integrated suite of visual plots provided by MicroGridsPy. These plots include energy dispatch, component sizing, and cost analysis, which are crucial for understanding the operational and financial performance of mini-grid systems.</a:t>
            </a:r>
          </a:p>
          <a:p>
            <a:r>
              <a:rPr lang="en-GB" dirty="0"/>
              <a:t>You will also acquire skills to navigate and extract valuable insights from the detailed spreadsheets generated by MicroGridsPy. These spreadsheets present grid component capacities, project costs, yearly cash flows, and key energy metrics, allowing for comprehensive system efficiency and economic evaluations.</a:t>
            </a:r>
          </a:p>
          <a:p>
            <a:r>
              <a:rPr lang="en-GB" dirty="0"/>
              <a:t>Lastly, you will learn to navigate the MicroGridsPy interface effectively, including the real-time output panel to monitor the solver's log and the mini-grid's operational actions during the simulation. You will also learn how to generate and display plots to visualize and interpret the results.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3</a:t>
            </a:fld>
            <a:endParaRPr lang="en-GB"/>
          </a:p>
        </p:txBody>
      </p:sp>
    </p:spTree>
    <p:extLst>
      <p:ext uri="{BB962C8B-B14F-4D97-AF65-F5344CB8AC3E}">
        <p14:creationId xmlns:p14="http://schemas.microsoft.com/office/powerpoint/2010/main" val="33907701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MicroGridsPy results are delivered through an integrated suite of visual plots and detailed spreadsheets, enabling a thorough analysis of the mini-grid's overall performance.</a:t>
            </a:r>
          </a:p>
          <a:p>
            <a:r>
              <a:rPr lang="en-GB" dirty="0"/>
              <a:t>Visual plots depict energy dispatch, component sizing, and cost analysis. These plots offer intuitive insights into the system's operational and financial performance, allowing users to quickly grasp key dynamics and trends within the microgrid.</a:t>
            </a:r>
          </a:p>
          <a:p>
            <a:r>
              <a:rPr lang="en-GB" dirty="0"/>
              <a:t>Detailed results spreadsheets provide an in-depth look at grid component capacities, project costs, yearly cash flows, and key energy metrics. These spreadsheets facilitate a thorough examination of the system's efficiency and economics across various scenarios, helping users to make informed decisions based on comprehensive data.</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4</a:t>
            </a:fld>
            <a:endParaRPr lang="en-GB"/>
          </a:p>
        </p:txBody>
      </p:sp>
    </p:spTree>
    <p:extLst>
      <p:ext uri="{BB962C8B-B14F-4D97-AF65-F5344CB8AC3E}">
        <p14:creationId xmlns:p14="http://schemas.microsoft.com/office/powerpoint/2010/main" val="510311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Once you have correctly set configurations, load demand, resource, and technology characterization in MicroGridsPy, you can proceed to obtain and </a:t>
            </a:r>
            <a:r>
              <a:rPr lang="en-GB" dirty="0" err="1"/>
              <a:t>analyze</a:t>
            </a:r>
            <a:r>
              <a:rPr lang="en-GB" dirty="0"/>
              <a:t> the results through the user interface. Users can customize the visualization of results by selecting </a:t>
            </a:r>
            <a:r>
              <a:rPr lang="en-GB" dirty="0" err="1"/>
              <a:t>colors</a:t>
            </a:r>
            <a:r>
              <a:rPr lang="en-GB" dirty="0"/>
              <a:t> from a dropdown menu. This feature allows you to represent different components, such as renewable energy sources (RES), generators, batteries, lost load, curtailment, and energy exchanged with the grid, with distinct </a:t>
            </a:r>
            <a:r>
              <a:rPr lang="en-GB" dirty="0" err="1"/>
              <a:t>colors</a:t>
            </a:r>
            <a:r>
              <a:rPr lang="en-GB" dirty="0"/>
              <a:t>.</a:t>
            </a:r>
          </a:p>
        </p:txBody>
      </p:sp>
      <p:sp>
        <p:nvSpPr>
          <p:cNvPr id="4" name="Slide Number Placeholder 3"/>
          <p:cNvSpPr>
            <a:spLocks noGrp="1"/>
          </p:cNvSpPr>
          <p:nvPr>
            <p:ph type="sldNum" sz="quarter" idx="5"/>
          </p:nvPr>
        </p:nvSpPr>
        <p:spPr/>
        <p:txBody>
          <a:bodyPr/>
          <a:lstStyle/>
          <a:p>
            <a:fld id="{0CF7090A-4F08-47C0-B5ED-8C64A6D6E503}" type="slidenum">
              <a:rPr lang="en-GB" smtClean="0"/>
              <a:t>5</a:t>
            </a:fld>
            <a:endParaRPr lang="en-GB"/>
          </a:p>
        </p:txBody>
      </p:sp>
    </p:spTree>
    <p:extLst>
      <p:ext uri="{BB962C8B-B14F-4D97-AF65-F5344CB8AC3E}">
        <p14:creationId xmlns:p14="http://schemas.microsoft.com/office/powerpoint/2010/main" val="2436162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After configuring all necessary parameters and setting up your system, you can initiate the model by clicking the 'Run' button. Once the model is running, you can monitor the solver's log and the system's operational actions in real-time. This output panel provides a live feed of the model's processing data, including potential error messages.</a:t>
            </a:r>
          </a:p>
          <a:p>
            <a:r>
              <a:rPr lang="en-GB" dirty="0"/>
              <a:t>The real-time solver's log is crucial for tracking the model's progress and identifying any issues that may arise during the simulation. Additionally, you can plot the results by selecting the start date and the number of days to plot. This feature enables you to generate visual plots, such as dispatch plots, size plots, cash flow plots, and Pareto curves (if multi-objective optimization), for detailed analysis and interpretation of the mini-grid's performance.</a:t>
            </a:r>
          </a:p>
          <a:p>
            <a:endParaRPr lang="en-GB" b="0" dirty="0"/>
          </a:p>
        </p:txBody>
      </p:sp>
      <p:sp>
        <p:nvSpPr>
          <p:cNvPr id="4" name="Slide Number Placeholder 3"/>
          <p:cNvSpPr>
            <a:spLocks noGrp="1"/>
          </p:cNvSpPr>
          <p:nvPr>
            <p:ph type="sldNum" sz="quarter" idx="5"/>
          </p:nvPr>
        </p:nvSpPr>
        <p:spPr/>
        <p:txBody>
          <a:bodyPr/>
          <a:lstStyle/>
          <a:p>
            <a:fld id="{0CF7090A-4F08-47C0-B5ED-8C64A6D6E503}" type="slidenum">
              <a:rPr lang="en-GB" smtClean="0"/>
              <a:t>6</a:t>
            </a:fld>
            <a:endParaRPr lang="en-GB"/>
          </a:p>
        </p:txBody>
      </p:sp>
    </p:spTree>
    <p:extLst>
      <p:ext uri="{BB962C8B-B14F-4D97-AF65-F5344CB8AC3E}">
        <p14:creationId xmlns:p14="http://schemas.microsoft.com/office/powerpoint/2010/main" val="1401734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Once the optimization problem is solved, the interface summarizes key results in the run window, following the solver log. For example, sizing details show the optimal capacity installed for each technology. Financial metrics include the Net Present Cost (NPC), representing the total cost over the system's lifetime, and the Levelized Cost of Energy (LCOE), indicating the average cost per unit of electricity generated.</a:t>
            </a:r>
          </a:p>
          <a:p>
            <a:r>
              <a:rPr lang="en-GB" dirty="0"/>
              <a:t>Operational insights cover the average renewable penetration and the share of energy from generators and batteries per year. Additionally, it reports curtailment rates, showing the percentage of renewable energy not used or stored.</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7</a:t>
            </a:fld>
            <a:endParaRPr lang="en-GB"/>
          </a:p>
        </p:txBody>
      </p:sp>
    </p:spTree>
    <p:extLst>
      <p:ext uri="{BB962C8B-B14F-4D97-AF65-F5344CB8AC3E}">
        <p14:creationId xmlns:p14="http://schemas.microsoft.com/office/powerpoint/2010/main" val="3750335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After obtaining the key results, users can create visual plots of model outputs by setting a date range and choosing from various plot types. The interface allows generating graphs for energy dispatch, system sizing, and financial analysis. These plots provide a comprehensive view of the model's performance over the selected timeframe, enhancing the understanding of system operations and financial metrics.</a:t>
            </a:r>
            <a:endParaRPr lang="en-GB" b="0" dirty="0"/>
          </a:p>
        </p:txBody>
      </p:sp>
      <p:sp>
        <p:nvSpPr>
          <p:cNvPr id="4" name="Slide Number Placeholder 3"/>
          <p:cNvSpPr>
            <a:spLocks noGrp="1"/>
          </p:cNvSpPr>
          <p:nvPr>
            <p:ph type="sldNum" sz="quarter" idx="5"/>
          </p:nvPr>
        </p:nvSpPr>
        <p:spPr/>
        <p:txBody>
          <a:bodyPr/>
          <a:lstStyle/>
          <a:p>
            <a:fld id="{0CF7090A-4F08-47C0-B5ED-8C64A6D6E503}" type="slidenum">
              <a:rPr lang="en-GB" smtClean="0"/>
              <a:t>8</a:t>
            </a:fld>
            <a:endParaRPr lang="en-GB"/>
          </a:p>
        </p:txBody>
      </p:sp>
    </p:spTree>
    <p:extLst>
      <p:ext uri="{BB962C8B-B14F-4D97-AF65-F5344CB8AC3E}">
        <p14:creationId xmlns:p14="http://schemas.microsoft.com/office/powerpoint/2010/main" val="4024031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have a closer look at the different types of plots generated by MicroGridsPy, starting with the dispatch plot. A dispatch plot is a graphical representation that displays how energy is generated and used within a mini-grid over a specific timeframe. This plot shows when and how much energy each source is contributing to the overall demand. For instance, the plot highlights solar PV energy peaks during daylight hours, with the batteries charging during these times and discharging to supply demand when solar energy is unavailable. In this specific example, there is no use of the generator, and curtailment is observed only on the first day due to the batteries already being full.</a:t>
            </a:r>
            <a:endParaRPr lang="en-GB" b="0" i="0" dirty="0"/>
          </a:p>
        </p:txBody>
      </p:sp>
      <p:sp>
        <p:nvSpPr>
          <p:cNvPr id="4" name="Slide Number Placeholder 3"/>
          <p:cNvSpPr>
            <a:spLocks noGrp="1"/>
          </p:cNvSpPr>
          <p:nvPr>
            <p:ph type="sldNum" sz="quarter" idx="5"/>
          </p:nvPr>
        </p:nvSpPr>
        <p:spPr/>
        <p:txBody>
          <a:bodyPr/>
          <a:lstStyle/>
          <a:p>
            <a:fld id="{0CF7090A-4F08-47C0-B5ED-8C64A6D6E503}" type="slidenum">
              <a:rPr lang="en-GB" smtClean="0"/>
              <a:t>9</a:t>
            </a:fld>
            <a:endParaRPr lang="en-GB"/>
          </a:p>
        </p:txBody>
      </p:sp>
    </p:spTree>
    <p:extLst>
      <p:ext uri="{BB962C8B-B14F-4D97-AF65-F5344CB8AC3E}">
        <p14:creationId xmlns:p14="http://schemas.microsoft.com/office/powerpoint/2010/main" val="3123866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let's look at the size plot. This plot graphically presents the installed capacities of different energy components in a mini-grid across various investment steps. Each bar represents a specific technology, such as Solar PV, diesel generators, or battery banks, showing how their individual capacities contribute to the total system size.</a:t>
            </a:r>
          </a:p>
          <a:p>
            <a:r>
              <a:rPr lang="en-GB" dirty="0"/>
              <a:t>In the provided example, the advanced feature of capacity expansion has been implemented to show the progressive increase in installed capacity across successive investment steps over 20 years. For instance, we can see the optimal capacity of solar PV, battery bank, and generator increasing at each investment step. By default, when capacity expansion is not enabled, the system assumes a single investment step occurring at the start of the time horizon.</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10</a:t>
            </a:fld>
            <a:endParaRPr lang="en-GB"/>
          </a:p>
        </p:txBody>
      </p:sp>
    </p:spTree>
    <p:extLst>
      <p:ext uri="{BB962C8B-B14F-4D97-AF65-F5344CB8AC3E}">
        <p14:creationId xmlns:p14="http://schemas.microsoft.com/office/powerpoint/2010/main" val="913898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move on to the cash flow plot. This plot displays the financial performance of a mini-grid over time, segmented by different cost categories. The bars represent total operation costs, with each </a:t>
            </a:r>
            <a:r>
              <a:rPr lang="en-GB" dirty="0" err="1"/>
              <a:t>color</a:t>
            </a:r>
            <a:r>
              <a:rPr lang="en-GB" dirty="0"/>
              <a:t> indicating a specific type of cost, such as fixed and variable operations and maintenance (O&amp;M) divided by the type of technology.</a:t>
            </a:r>
          </a:p>
          <a:p>
            <a:r>
              <a:rPr lang="en-GB" dirty="0"/>
              <a:t>Variable O&amp;M costs fluctuate with the level of production or usage of the system. They include costs for fuel and maintenance that scale with the amount of energy produced or the wear and tear on equipment during operation. For example, in the plot, the increasing load demand over the years leads to increased usage of the generator and, consequently, higher costs for diesel.</a:t>
            </a:r>
          </a:p>
          <a:p>
            <a:r>
              <a:rPr lang="en-GB" dirty="0"/>
              <a:t>Fixed O&amp;M costs, on the other hand, refer to regular, ongoing expenses required to operate and maintain energy infrastructure regardless of the system's output. These typically include routine maintenance, annual inspections, long-term service agreements, and fixed staffing costs.</a:t>
            </a:r>
          </a:p>
          <a:p>
            <a:r>
              <a:rPr lang="en-GB" dirty="0"/>
              <a:t>In the example, the plot shows how costs evolve over a 20-year period with increasing load demand, giving a comprehensive view of the mini-grid's financial sustainability.</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11</a:t>
            </a:fld>
            <a:endParaRPr lang="en-GB"/>
          </a:p>
        </p:txBody>
      </p:sp>
    </p:spTree>
    <p:extLst>
      <p:ext uri="{BB962C8B-B14F-4D97-AF65-F5344CB8AC3E}">
        <p14:creationId xmlns:p14="http://schemas.microsoft.com/office/powerpoint/2010/main" val="3327023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addition to visual plots, MicroGridsPy provides detailed results in the results folder. The Results Summary spreadsheet is a key file located here. This detailed document outlines grid capacities, project costs, and annual cash flows. It also quantifies energy distribution across generators, renewables, batteries, and grid usage, offering a thorough scenario comparison.</a:t>
            </a:r>
          </a:p>
          <a:p>
            <a:r>
              <a:rPr lang="en-GB" dirty="0"/>
              <a:t>By examining the Results Summary, users can gain insights into critical metrics such as the net present cost, total investment and operational costs, fixed and variable O&amp;M costs, salvage value, and the levelized cost of energy. Additionally, it provides a breakdown of how energy is shared among different sources, the extent of renewable energy penetration, curtailment rates, and battery usage over the project's time horizon.</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12</a:t>
            </a:fld>
            <a:endParaRPr lang="en-GB"/>
          </a:p>
        </p:txBody>
      </p:sp>
    </p:spTree>
    <p:extLst>
      <p:ext uri="{BB962C8B-B14F-4D97-AF65-F5344CB8AC3E}">
        <p14:creationId xmlns:p14="http://schemas.microsoft.com/office/powerpoint/2010/main" val="17357760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Continuing with the detailed analysis provided by the Results Summary file, let's explore the Cost sheet. This sheet presents a comprehensive financial and environmental summary of the optimal solution, detailing costs and emissions for each scenario simulated and broken down by component. The key points include aggregated costs, which encompass the net present cost, total investment cost, and fixed and variable O&amp;M expenses. The levelized cost of energy (LCOE) is highlighted, detailing specific investment and ongoing fixed costs for technologies like Solar PV and Diesel Generators. Additionally, the environmental impact is summarized through CO2 emissions from various system components, providing a comprehensive view of the project's financial and environmental performance.</a:t>
            </a:r>
          </a:p>
        </p:txBody>
      </p:sp>
      <p:sp>
        <p:nvSpPr>
          <p:cNvPr id="4" name="Slide Number Placeholder 3"/>
          <p:cNvSpPr>
            <a:spLocks noGrp="1"/>
          </p:cNvSpPr>
          <p:nvPr>
            <p:ph type="sldNum" sz="quarter" idx="5"/>
          </p:nvPr>
        </p:nvSpPr>
        <p:spPr/>
        <p:txBody>
          <a:bodyPr/>
          <a:lstStyle/>
          <a:p>
            <a:fld id="{0CF7090A-4F08-47C0-B5ED-8C64A6D6E503}" type="slidenum">
              <a:rPr lang="en-GB" smtClean="0"/>
              <a:t>13</a:t>
            </a:fld>
            <a:endParaRPr lang="en-GB"/>
          </a:p>
        </p:txBody>
      </p:sp>
    </p:spTree>
    <p:extLst>
      <p:ext uri="{BB962C8B-B14F-4D97-AF65-F5344CB8AC3E}">
        <p14:creationId xmlns:p14="http://schemas.microsoft.com/office/powerpoint/2010/main" val="42291588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yearly cash flows sheet in the Result Summary details annual fixed, lost load, replacement, and fuel costs for different components of the optimal solution each year of the time horizon. Key points include yearly fixed costs for components like Solar PV, Wind Turbine, Battery Bank, and Diesel Generator; yearly lost load costs indicating the economic impact of unmet energy demand; yearly replacement costs specific to Battery Bank and Diesel Generator components, indicating the expected frequency and cost of replacements over time; and yearly fuel costs associated with the Diesel Generator, reflecting operational fuel expenses.</a:t>
            </a:r>
          </a:p>
        </p:txBody>
      </p:sp>
      <p:sp>
        <p:nvSpPr>
          <p:cNvPr id="4" name="Slide Number Placeholder 3"/>
          <p:cNvSpPr>
            <a:spLocks noGrp="1"/>
          </p:cNvSpPr>
          <p:nvPr>
            <p:ph type="sldNum" sz="quarter" idx="5"/>
          </p:nvPr>
        </p:nvSpPr>
        <p:spPr/>
        <p:txBody>
          <a:bodyPr/>
          <a:lstStyle/>
          <a:p>
            <a:fld id="{0CF7090A-4F08-47C0-B5ED-8C64A6D6E503}" type="slidenum">
              <a:rPr lang="en-GB" smtClean="0"/>
              <a:t>14</a:t>
            </a:fld>
            <a:endParaRPr lang="en-GB"/>
          </a:p>
        </p:txBody>
      </p:sp>
    </p:spTree>
    <p:extLst>
      <p:ext uri="{BB962C8B-B14F-4D97-AF65-F5344CB8AC3E}">
        <p14:creationId xmlns:p14="http://schemas.microsoft.com/office/powerpoint/2010/main" val="28189518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yearly energy parameters sheet provides annual percentages for key performance indicators of a mini-grid over the time horizon years. Key points include the yearly percentage of total energy supplied by generators (Generators Share), the annual percentage of total energy provided by renewable sources (Renewables Penetration), the yearly percentage of renewable energy generated but not utilized (Curtailment Share), and the annual percentage of total energy demand met by discharging the batteries (Battery Usage).</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15</a:t>
            </a:fld>
            <a:endParaRPr lang="en-GB"/>
          </a:p>
        </p:txBody>
      </p:sp>
    </p:spTree>
    <p:extLst>
      <p:ext uri="{BB962C8B-B14F-4D97-AF65-F5344CB8AC3E}">
        <p14:creationId xmlns:p14="http://schemas.microsoft.com/office/powerpoint/2010/main" val="28947101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it-IT" dirty="0" err="1"/>
              <a:t>Finally</a:t>
            </a:r>
            <a:r>
              <a:rPr lang="it-IT" dirty="0"/>
              <a:t>, </a:t>
            </a:r>
            <a:r>
              <a:rPr lang="en-GB" dirty="0"/>
              <a:t>The Time Series spreadsheet contains hourly data of the system's energy balance, including technology energy production, battery energy flows, demand, lost load, and curtailment. Additionally, it tracks the state of charge of the batteries and the fuel consumed by the generators. Each year of the time horizon is reported on a different sheet, providing a detailed temporal resolution of the system's performance over time.</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16</a:t>
            </a:fld>
            <a:endParaRPr lang="en-GB"/>
          </a:p>
        </p:txBody>
      </p:sp>
    </p:spTree>
    <p:extLst>
      <p:ext uri="{BB962C8B-B14F-4D97-AF65-F5344CB8AC3E}">
        <p14:creationId xmlns:p14="http://schemas.microsoft.com/office/powerpoint/2010/main" val="19452614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9B7C2595-7717-472A-9B8F-72D6EAABEAB4}"/>
              </a:ext>
            </a:extLst>
          </p:cNvPr>
          <p:cNvSpPr/>
          <p:nvPr userDrawn="1"/>
        </p:nvSpPr>
        <p:spPr>
          <a:xfrm>
            <a:off x="1503534" y="-733938"/>
            <a:ext cx="5861304" cy="8120159"/>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2A2E2499-65A3-4557-ACDD-F321B942C3F5}"/>
              </a:ext>
            </a:extLst>
          </p:cNvPr>
          <p:cNvSpPr/>
          <p:nvPr userDrawn="1"/>
        </p:nvSpPr>
        <p:spPr>
          <a:xfrm>
            <a:off x="10849226" y="-28260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orme libre : forme 8">
            <a:extLst>
              <a:ext uri="{FF2B5EF4-FFF2-40B4-BE49-F238E27FC236}">
                <a16:creationId xmlns:a16="http://schemas.microsoft.com/office/drawing/2014/main" id="{4212B630-A951-4A18-B597-A201BB146A62}"/>
              </a:ext>
            </a:extLst>
          </p:cNvPr>
          <p:cNvSpPr/>
          <p:nvPr userDrawn="1"/>
        </p:nvSpPr>
        <p:spPr>
          <a:xfrm>
            <a:off x="0" y="-733939"/>
            <a:ext cx="7180643" cy="8120160"/>
          </a:xfrm>
          <a:custGeom>
            <a:avLst/>
            <a:gdLst>
              <a:gd name="connsiteX0" fmla="*/ 4249991 w 7180643"/>
              <a:gd name="connsiteY0" fmla="*/ 0 h 8120160"/>
              <a:gd name="connsiteX1" fmla="*/ 7180643 w 7180643"/>
              <a:gd name="connsiteY1" fmla="*/ 4060080 h 8120160"/>
              <a:gd name="connsiteX2" fmla="*/ 4249991 w 7180643"/>
              <a:gd name="connsiteY2" fmla="*/ 8120160 h 8120160"/>
              <a:gd name="connsiteX3" fmla="*/ 2853069 w 7180643"/>
              <a:gd name="connsiteY3" fmla="*/ 7630131 h 8120160"/>
              <a:gd name="connsiteX4" fmla="*/ 2807689 w 7180643"/>
              <a:gd name="connsiteY4" fmla="*/ 7591937 h 8120160"/>
              <a:gd name="connsiteX5" fmla="*/ 0 w 7180643"/>
              <a:gd name="connsiteY5" fmla="*/ 7591937 h 8120160"/>
              <a:gd name="connsiteX6" fmla="*/ 0 w 7180643"/>
              <a:gd name="connsiteY6" fmla="*/ 733937 h 8120160"/>
              <a:gd name="connsiteX7" fmla="*/ 2572305 w 7180643"/>
              <a:gd name="connsiteY7" fmla="*/ 733937 h 8120160"/>
              <a:gd name="connsiteX8" fmla="*/ 2611436 w 7180643"/>
              <a:gd name="connsiteY8" fmla="*/ 693398 h 8120160"/>
              <a:gd name="connsiteX9" fmla="*/ 4249991 w 7180643"/>
              <a:gd name="connsiteY9" fmla="*/ 0 h 812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80643" h="812016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10" name="Picture 14">
            <a:extLst>
              <a:ext uri="{FF2B5EF4-FFF2-40B4-BE49-F238E27FC236}">
                <a16:creationId xmlns:a16="http://schemas.microsoft.com/office/drawing/2014/main" id="{24559632-23B8-4C48-83F4-6E4177D05D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89797" y="6298872"/>
            <a:ext cx="567812" cy="386112"/>
          </a:xfrm>
          <a:prstGeom prst="rect">
            <a:avLst/>
          </a:prstGeom>
        </p:spPr>
      </p:pic>
      <p:grpSp>
        <p:nvGrpSpPr>
          <p:cNvPr id="11" name="Groupe 10">
            <a:extLst>
              <a:ext uri="{FF2B5EF4-FFF2-40B4-BE49-F238E27FC236}">
                <a16:creationId xmlns:a16="http://schemas.microsoft.com/office/drawing/2014/main" id="{8085DEC1-DDB5-4A1F-813D-329E232A60D6}"/>
              </a:ext>
            </a:extLst>
          </p:cNvPr>
          <p:cNvGrpSpPr/>
          <p:nvPr userDrawn="1"/>
        </p:nvGrpSpPr>
        <p:grpSpPr>
          <a:xfrm>
            <a:off x="8185984" y="2103764"/>
            <a:ext cx="3189822" cy="2444753"/>
            <a:chOff x="8029477" y="2105554"/>
            <a:chExt cx="3189822" cy="2444753"/>
          </a:xfrm>
        </p:grpSpPr>
        <p:pic>
          <p:nvPicPr>
            <p:cNvPr id="12" name="Picture 9">
              <a:extLst>
                <a:ext uri="{FF2B5EF4-FFF2-40B4-BE49-F238E27FC236}">
                  <a16:creationId xmlns:a16="http://schemas.microsoft.com/office/drawing/2014/main" id="{28F4F638-F7CD-40AA-BE40-86F3BFCB23C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029478" y="2105554"/>
              <a:ext cx="3189821" cy="1967748"/>
            </a:xfrm>
            <a:prstGeom prst="rect">
              <a:avLst/>
            </a:prstGeom>
          </p:spPr>
        </p:pic>
        <p:pic>
          <p:nvPicPr>
            <p:cNvPr id="13" name="Picture 8">
              <a:extLst>
                <a:ext uri="{FF2B5EF4-FFF2-40B4-BE49-F238E27FC236}">
                  <a16:creationId xmlns:a16="http://schemas.microsoft.com/office/drawing/2014/main" id="{FA63CA96-2108-49FF-9FD1-1A1BD4FA458C}"/>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34551" t="56660" r="764" b="12241"/>
            <a:stretch/>
          </p:blipFill>
          <p:spPr>
            <a:xfrm>
              <a:off x="8029477" y="4233099"/>
              <a:ext cx="3189822" cy="317208"/>
            </a:xfrm>
            <a:prstGeom prst="rect">
              <a:avLst/>
            </a:prstGeom>
          </p:spPr>
        </p:pic>
      </p:grpSp>
      <p:sp>
        <p:nvSpPr>
          <p:cNvPr id="14" name="Rectangle 13">
            <a:extLst>
              <a:ext uri="{FF2B5EF4-FFF2-40B4-BE49-F238E27FC236}">
                <a16:creationId xmlns:a16="http://schemas.microsoft.com/office/drawing/2014/main" id="{D7FAFB28-94F0-467E-97E6-3848286A9965}"/>
              </a:ext>
            </a:extLst>
          </p:cNvPr>
          <p:cNvSpPr/>
          <p:nvPr userDrawn="1"/>
        </p:nvSpPr>
        <p:spPr>
          <a:xfrm>
            <a:off x="7364838" y="6279822"/>
            <a:ext cx="4603224" cy="430887"/>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15" name="Ellipse 14">
            <a:extLst>
              <a:ext uri="{FF2B5EF4-FFF2-40B4-BE49-F238E27FC236}">
                <a16:creationId xmlns:a16="http://schemas.microsoft.com/office/drawing/2014/main" id="{4E368669-3AC1-4DF1-8F5F-441D3466744F}"/>
              </a:ext>
            </a:extLst>
          </p:cNvPr>
          <p:cNvSpPr/>
          <p:nvPr userDrawn="1"/>
        </p:nvSpPr>
        <p:spPr>
          <a:xfrm>
            <a:off x="10990556" y="-276566"/>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1437F7A6-3665-458A-BB4B-B1F047BFE027}"/>
              </a:ext>
            </a:extLst>
          </p:cNvPr>
          <p:cNvSpPr>
            <a:spLocks noGrp="1"/>
          </p:cNvSpPr>
          <p:nvPr>
            <p:ph type="ctrTitle" hasCustomPrompt="1"/>
          </p:nvPr>
        </p:nvSpPr>
        <p:spPr>
          <a:xfrm>
            <a:off x="506863" y="1071678"/>
            <a:ext cx="5655627" cy="1658322"/>
          </a:xfrm>
        </p:spPr>
        <p:txBody>
          <a:bodyPr anchor="b">
            <a:normAutofit/>
          </a:bodyPr>
          <a:lstStyle>
            <a:lvl1pPr algn="ctr">
              <a:defRPr sz="4800" b="1" cap="all" baseline="0">
                <a:solidFill>
                  <a:schemeClr val="bg1"/>
                </a:solidFill>
                <a:latin typeface="Verdana" panose="020B0604030504040204" pitchFamily="34" charset="0"/>
                <a:ea typeface="Verdana" panose="020B0604030504040204" pitchFamily="34" charset="0"/>
              </a:defRPr>
            </a:lvl1pPr>
          </a:lstStyle>
          <a:p>
            <a:r>
              <a:rPr lang="fr-FR" err="1"/>
              <a:t>Presentation</a:t>
            </a:r>
            <a:r>
              <a:rPr lang="fr-FR"/>
              <a:t> </a:t>
            </a:r>
            <a:r>
              <a:rPr lang="fr-FR" err="1"/>
              <a:t>Title</a:t>
            </a:r>
            <a:endParaRPr lang="fr-FR"/>
          </a:p>
        </p:txBody>
      </p:sp>
      <p:sp>
        <p:nvSpPr>
          <p:cNvPr id="3" name="Sous-titre 2">
            <a:extLst>
              <a:ext uri="{FF2B5EF4-FFF2-40B4-BE49-F238E27FC236}">
                <a16:creationId xmlns:a16="http://schemas.microsoft.com/office/drawing/2014/main" id="{5D3DC98F-ADC6-48CC-868C-E2591E46AFD0}"/>
              </a:ext>
            </a:extLst>
          </p:cNvPr>
          <p:cNvSpPr>
            <a:spLocks noGrp="1"/>
          </p:cNvSpPr>
          <p:nvPr>
            <p:ph type="subTitle" idx="1" hasCustomPrompt="1"/>
          </p:nvPr>
        </p:nvSpPr>
        <p:spPr>
          <a:xfrm>
            <a:off x="1377193" y="3562032"/>
            <a:ext cx="3274706" cy="2224290"/>
          </a:xfrm>
        </p:spPr>
        <p:txBody>
          <a:bodyPr>
            <a:normAutofit/>
          </a:bodyPr>
          <a:lstStyle>
            <a:lvl1pPr marL="0" indent="0" algn="ctr">
              <a:buNone/>
              <a:defRPr sz="3000">
                <a:solidFill>
                  <a:schemeClr val="bg1"/>
                </a:solidFill>
                <a:latin typeface="Verdana" panose="020B0604030504040204" pitchFamily="34" charset="0"/>
                <a:ea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EVENT      NAME ORGANISATION</a:t>
            </a:r>
          </a:p>
          <a:p>
            <a:endParaRPr lang="fr-FR"/>
          </a:p>
        </p:txBody>
      </p:sp>
    </p:spTree>
    <p:extLst>
      <p:ext uri="{BB962C8B-B14F-4D97-AF65-F5344CB8AC3E}">
        <p14:creationId xmlns:p14="http://schemas.microsoft.com/office/powerpoint/2010/main" val="67506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0B4CB1-B120-408F-A783-39E41244F493}"/>
              </a:ext>
            </a:extLst>
          </p:cNvPr>
          <p:cNvSpPr/>
          <p:nvPr userDrawn="1"/>
        </p:nvSpPr>
        <p:spPr>
          <a:xfrm>
            <a:off x="0" y="0"/>
            <a:ext cx="8593584" cy="6858000"/>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9">
            <a:extLst>
              <a:ext uri="{FF2B5EF4-FFF2-40B4-BE49-F238E27FC236}">
                <a16:creationId xmlns:a16="http://schemas.microsoft.com/office/drawing/2014/main" id="{F67F373B-B4E0-4D6A-B32A-74A1956C2F0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8783" y="330228"/>
            <a:ext cx="1732586" cy="1068804"/>
          </a:xfrm>
          <a:prstGeom prst="rect">
            <a:avLst/>
          </a:prstGeom>
        </p:spPr>
      </p:pic>
      <p:sp>
        <p:nvSpPr>
          <p:cNvPr id="9" name="Ellipse 8">
            <a:extLst>
              <a:ext uri="{FF2B5EF4-FFF2-40B4-BE49-F238E27FC236}">
                <a16:creationId xmlns:a16="http://schemas.microsoft.com/office/drawing/2014/main" id="{626F04F8-3867-46F5-ABE0-375CE1860D38}"/>
              </a:ext>
            </a:extLst>
          </p:cNvPr>
          <p:cNvSpPr>
            <a:spLocks noChangeAspect="1"/>
          </p:cNvSpPr>
          <p:nvPr userDrawn="1"/>
        </p:nvSpPr>
        <p:spPr>
          <a:xfrm>
            <a:off x="-495475" y="-506591"/>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5B973DB4-7AE4-45E6-9B8E-1448E1929F5A}"/>
              </a:ext>
            </a:extLst>
          </p:cNvPr>
          <p:cNvSpPr>
            <a:spLocks noChangeAspect="1"/>
          </p:cNvSpPr>
          <p:nvPr userDrawn="1"/>
        </p:nvSpPr>
        <p:spPr>
          <a:xfrm>
            <a:off x="-218785" y="-213064"/>
            <a:ext cx="1346250" cy="1357720"/>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16E9A543-7CDB-4B27-91E1-83D7BB4A42F9}"/>
              </a:ext>
            </a:extLst>
          </p:cNvPr>
          <p:cNvSpPr/>
          <p:nvPr userDrawn="1"/>
        </p:nvSpPr>
        <p:spPr>
          <a:xfrm flipV="1">
            <a:off x="8593584" y="6675120"/>
            <a:ext cx="2432556" cy="48616"/>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Ellipse 11">
            <a:extLst>
              <a:ext uri="{FF2B5EF4-FFF2-40B4-BE49-F238E27FC236}">
                <a16:creationId xmlns:a16="http://schemas.microsoft.com/office/drawing/2014/main" id="{95C8B6E5-77E1-46DD-B0FA-86D6FABA6186}"/>
              </a:ext>
            </a:extLst>
          </p:cNvPr>
          <p:cNvSpPr/>
          <p:nvPr userDrawn="1"/>
        </p:nvSpPr>
        <p:spPr>
          <a:xfrm>
            <a:off x="11085076" y="5715861"/>
            <a:ext cx="1349504" cy="1349504"/>
          </a:xfrm>
          <a:prstGeom prst="ellipse">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D32797A4-C49E-4BA8-9D6A-7CDC10733191}"/>
              </a:ext>
            </a:extLst>
          </p:cNvPr>
          <p:cNvSpPr/>
          <p:nvPr userDrawn="1"/>
        </p:nvSpPr>
        <p:spPr>
          <a:xfrm rot="447595">
            <a:off x="10956967" y="560331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E068C04E-F376-4E73-8D0F-75BBB694A1DC}"/>
              </a:ext>
            </a:extLst>
          </p:cNvPr>
          <p:cNvSpPr>
            <a:spLocks noGrp="1"/>
          </p:cNvSpPr>
          <p:nvPr>
            <p:ph type="title" hasCustomPrompt="1"/>
          </p:nvPr>
        </p:nvSpPr>
        <p:spPr>
          <a:xfrm>
            <a:off x="2187020" y="1727994"/>
            <a:ext cx="4219544" cy="1133475"/>
          </a:xfrm>
        </p:spPr>
        <p:txBody>
          <a:bodyPr anchor="b">
            <a:normAutofit/>
          </a:bodyPr>
          <a:lstStyle>
            <a:lvl1pPr algn="ctr">
              <a:defRPr sz="3600" b="1" cap="all" baseline="0">
                <a:solidFill>
                  <a:schemeClr val="bg1"/>
                </a:solidFill>
              </a:defRPr>
            </a:lvl1pPr>
          </a:lstStyle>
          <a:p>
            <a:r>
              <a:rPr lang="fr-FR"/>
              <a:t>Part </a:t>
            </a:r>
            <a:r>
              <a:rPr lang="fr-FR" err="1"/>
              <a:t>n°x</a:t>
            </a:r>
            <a:r>
              <a:rPr lang="fr-FR"/>
              <a:t> </a:t>
            </a:r>
            <a:r>
              <a:rPr lang="fr-FR" err="1"/>
              <a:t>title</a:t>
            </a:r>
            <a:endParaRPr lang="fr-FR"/>
          </a:p>
        </p:txBody>
      </p:sp>
      <p:sp>
        <p:nvSpPr>
          <p:cNvPr id="3" name="Espace réservé du texte 2">
            <a:extLst>
              <a:ext uri="{FF2B5EF4-FFF2-40B4-BE49-F238E27FC236}">
                <a16:creationId xmlns:a16="http://schemas.microsoft.com/office/drawing/2014/main" id="{AAEEBD9C-5667-426A-A6E9-56BC80FBA69D}"/>
              </a:ext>
            </a:extLst>
          </p:cNvPr>
          <p:cNvSpPr>
            <a:spLocks noGrp="1"/>
          </p:cNvSpPr>
          <p:nvPr>
            <p:ph type="body" idx="1" hasCustomPrompt="1"/>
          </p:nvPr>
        </p:nvSpPr>
        <p:spPr>
          <a:xfrm>
            <a:off x="2479983" y="3437585"/>
            <a:ext cx="3633618" cy="701628"/>
          </a:xfrm>
        </p:spPr>
        <p:txBody>
          <a:bodyPr/>
          <a:lstStyle>
            <a:lvl1pPr marL="0" indent="0" algn="ctr">
              <a:buNone/>
              <a:defRPr sz="2400">
                <a:solidFill>
                  <a:schemeClr val="bg1"/>
                </a:solidFill>
                <a:latin typeface="Verdana" panose="020B0604030504040204" pitchFamily="34" charset="0"/>
                <a:ea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err="1"/>
              <a:t>Subtitle</a:t>
            </a:r>
            <a:endParaRPr lang="fr-FR"/>
          </a:p>
        </p:txBody>
      </p:sp>
      <p:sp>
        <p:nvSpPr>
          <p:cNvPr id="15" name="Espace réservé du numéro de diapositive 5">
            <a:extLst>
              <a:ext uri="{FF2B5EF4-FFF2-40B4-BE49-F238E27FC236}">
                <a16:creationId xmlns:a16="http://schemas.microsoft.com/office/drawing/2014/main" id="{6D26FA9F-D0B8-4904-816F-0C8CFC42237F}"/>
              </a:ext>
            </a:extLst>
          </p:cNvPr>
          <p:cNvSpPr>
            <a:spLocks noGrp="1"/>
          </p:cNvSpPr>
          <p:nvPr>
            <p:ph type="sldNum" sz="quarter" idx="12"/>
          </p:nvPr>
        </p:nvSpPr>
        <p:spPr>
          <a:xfrm>
            <a:off x="11348709" y="6025488"/>
            <a:ext cx="487251"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9951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E718F5-CE47-4314-827A-9CA4317AB98A}"/>
              </a:ext>
            </a:extLst>
          </p:cNvPr>
          <p:cNvSpPr>
            <a:spLocks noGrp="1"/>
          </p:cNvSpPr>
          <p:nvPr>
            <p:ph idx="1"/>
          </p:nvPr>
        </p:nvSpPr>
        <p:spPr>
          <a:xfrm>
            <a:off x="823570" y="1486664"/>
            <a:ext cx="10326783"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6">
            <a:extLst>
              <a:ext uri="{FF2B5EF4-FFF2-40B4-BE49-F238E27FC236}">
                <a16:creationId xmlns:a16="http://schemas.microsoft.com/office/drawing/2014/main" id="{08CE6DD2-1A65-4BC6-87DC-303F3A14403B}"/>
              </a:ext>
            </a:extLst>
          </p:cNvPr>
          <p:cNvSpPr/>
          <p:nvPr userDrawn="1"/>
        </p:nvSpPr>
        <p:spPr>
          <a:xfrm>
            <a:off x="0" y="342083"/>
            <a:ext cx="10652227" cy="716132"/>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7">
            <a:extLst>
              <a:ext uri="{FF2B5EF4-FFF2-40B4-BE49-F238E27FC236}">
                <a16:creationId xmlns:a16="http://schemas.microsoft.com/office/drawing/2014/main" id="{4AD13B27-3614-41CA-B2CD-88C95CAFAA6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833631" y="388289"/>
            <a:ext cx="1011079" cy="623718"/>
          </a:xfrm>
          <a:prstGeom prst="rect">
            <a:avLst/>
          </a:prstGeom>
        </p:spPr>
      </p:pic>
      <p:sp>
        <p:nvSpPr>
          <p:cNvPr id="10" name="Rectangle 9">
            <a:extLst>
              <a:ext uri="{FF2B5EF4-FFF2-40B4-BE49-F238E27FC236}">
                <a16:creationId xmlns:a16="http://schemas.microsoft.com/office/drawing/2014/main" id="{D7C2E2EE-26E1-4D16-A131-8487EFA5E1B7}"/>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84147D52-842D-473D-B822-CF5CCE487E81}"/>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89A06AF6-1D0C-423C-B1BE-58FDABFFE5A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742966B9-27E1-421E-85D6-4B974D3BE945}"/>
              </a:ext>
            </a:extLst>
          </p:cNvPr>
          <p:cNvSpPr>
            <a:spLocks noChangeAspect="1"/>
          </p:cNvSpPr>
          <p:nvPr userDrawn="1"/>
        </p:nvSpPr>
        <p:spPr>
          <a:xfrm rot="447595">
            <a:off x="-266749" y="-464584"/>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8276C7A3-EF93-435B-9161-49B8F3068B69}"/>
              </a:ext>
            </a:extLst>
          </p:cNvPr>
          <p:cNvSpPr>
            <a:spLocks noChangeAspect="1"/>
          </p:cNvSpPr>
          <p:nvPr userDrawn="1"/>
        </p:nvSpPr>
        <p:spPr>
          <a:xfrm>
            <a:off x="-738969" y="-514042"/>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D7A89958-725C-40F8-8B1B-449BBBA1FF37}"/>
              </a:ext>
            </a:extLst>
          </p:cNvPr>
          <p:cNvSpPr>
            <a:spLocks noGrp="1"/>
          </p:cNvSpPr>
          <p:nvPr>
            <p:ph type="title"/>
          </p:nvPr>
        </p:nvSpPr>
        <p:spPr>
          <a:xfrm>
            <a:off x="838200" y="453905"/>
            <a:ext cx="9672961" cy="514411"/>
          </a:xfrm>
        </p:spPr>
        <p:txBody>
          <a:bodyPr>
            <a:normAutofit/>
          </a:bodyPr>
          <a:lstStyle>
            <a:lvl1pPr>
              <a:defRPr lang="fr-FR" sz="2800" b="1" kern="1200" dirty="0">
                <a:solidFill>
                  <a:schemeClr val="bg1"/>
                </a:solidFill>
                <a:latin typeface="Verdana" panose="020B0604030504040204" pitchFamily="34" charset="0"/>
                <a:ea typeface="Verdana" panose="020B0604030504040204" pitchFamily="34" charset="0"/>
                <a:cs typeface="+mj-cs"/>
              </a:defRPr>
            </a:lvl1pPr>
          </a:lstStyle>
          <a:p>
            <a:r>
              <a:rPr lang="fr-FR"/>
              <a:t>Modifiez le style du titre</a:t>
            </a:r>
          </a:p>
        </p:txBody>
      </p:sp>
      <p:sp>
        <p:nvSpPr>
          <p:cNvPr id="6" name="Espace réservé du numéro de diapositive 5">
            <a:extLst>
              <a:ext uri="{FF2B5EF4-FFF2-40B4-BE49-F238E27FC236}">
                <a16:creationId xmlns:a16="http://schemas.microsoft.com/office/drawing/2014/main" id="{3E7C0EBC-6EFB-4774-94A6-B7DA4E552E72}"/>
              </a:ext>
            </a:extLst>
          </p:cNvPr>
          <p:cNvSpPr>
            <a:spLocks noGrp="1"/>
          </p:cNvSpPr>
          <p:nvPr>
            <p:ph type="sldNum" sz="quarter" idx="12"/>
          </p:nvPr>
        </p:nvSpPr>
        <p:spPr>
          <a:xfrm>
            <a:off x="11436872" y="6104586"/>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3589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838200" y="807868"/>
            <a:ext cx="10515600" cy="781235"/>
          </a:xfrm>
        </p:spPr>
        <p:txBody>
          <a:bodyPr/>
          <a:lstStyle/>
          <a:p>
            <a:r>
              <a:rPr lang="fr-FR"/>
              <a:t>Modifiez le style du titre</a:t>
            </a:r>
          </a:p>
        </p:txBody>
      </p:sp>
      <p:sp>
        <p:nvSpPr>
          <p:cNvPr id="6" name="Ellipse 5">
            <a:extLst>
              <a:ext uri="{FF2B5EF4-FFF2-40B4-BE49-F238E27FC236}">
                <a16:creationId xmlns:a16="http://schemas.microsoft.com/office/drawing/2014/main" id="{8EEA3978-35AB-46C0-BF3A-E00CF5EB62A1}"/>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8D5EFADE-A59F-419F-AFB1-481973B2A726}"/>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Ellipse 7">
            <a:extLst>
              <a:ext uri="{FF2B5EF4-FFF2-40B4-BE49-F238E27FC236}">
                <a16:creationId xmlns:a16="http://schemas.microsoft.com/office/drawing/2014/main" id="{FA87D5B2-03B6-46EC-8EF8-8ACF7D2E0F8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Picture 7">
            <a:extLst>
              <a:ext uri="{FF2B5EF4-FFF2-40B4-BE49-F238E27FC236}">
                <a16:creationId xmlns:a16="http://schemas.microsoft.com/office/drawing/2014/main" id="{85E44F6D-1131-4329-BE77-4CABD009D2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0" name="Ellipse 9">
            <a:extLst>
              <a:ext uri="{FF2B5EF4-FFF2-40B4-BE49-F238E27FC236}">
                <a16:creationId xmlns:a16="http://schemas.microsoft.com/office/drawing/2014/main" id="{6FCE4CE1-0DDB-4D2D-90A9-D19D30A9BE4B}"/>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a:extLst>
              <a:ext uri="{FF2B5EF4-FFF2-40B4-BE49-F238E27FC236}">
                <a16:creationId xmlns:a16="http://schemas.microsoft.com/office/drawing/2014/main" id="{65F37E03-64B0-4E1A-9577-02AA2D3AF09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383605" y="6162447"/>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38200" y="1705843"/>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34095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1083160" y="128821"/>
            <a:ext cx="10515600" cy="781235"/>
          </a:xfrm>
        </p:spPr>
        <p:txBody>
          <a:bodyPr/>
          <a:lstStyle/>
          <a:p>
            <a:r>
              <a:rPr lang="fr-FR"/>
              <a:t>Modifiez le style du titre</a:t>
            </a: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96187" y="1430159"/>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Ellipse 12">
            <a:extLst>
              <a:ext uri="{FF2B5EF4-FFF2-40B4-BE49-F238E27FC236}">
                <a16:creationId xmlns:a16="http://schemas.microsoft.com/office/drawing/2014/main" id="{B7815A72-1ECC-4A84-A4CA-A346AE836C42}"/>
              </a:ext>
            </a:extLst>
          </p:cNvPr>
          <p:cNvSpPr>
            <a:spLocks noChangeAspect="1"/>
          </p:cNvSpPr>
          <p:nvPr userDrawn="1"/>
        </p:nvSpPr>
        <p:spPr>
          <a:xfrm rot="447595">
            <a:off x="11640691" y="6223287"/>
            <a:ext cx="690955" cy="690955"/>
          </a:xfrm>
          <a:prstGeom prst="ellipse">
            <a:avLst/>
          </a:prstGeom>
          <a:noFill/>
          <a:ln w="3810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2197CFA3-D332-42D1-9F63-26E3443381C2}"/>
              </a:ext>
            </a:extLst>
          </p:cNvPr>
          <p:cNvSpPr>
            <a:spLocks noChangeAspect="1"/>
          </p:cNvSpPr>
          <p:nvPr userDrawn="1"/>
        </p:nvSpPr>
        <p:spPr>
          <a:xfrm rot="161190">
            <a:off x="-134883" y="-121014"/>
            <a:ext cx="1008000" cy="1008000"/>
          </a:xfrm>
          <a:prstGeom prst="ellipse">
            <a:avLst/>
          </a:prstGeom>
          <a:noFill/>
          <a:ln w="57150">
            <a:solidFill>
              <a:srgbClr val="40C3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Picture 7">
            <a:extLst>
              <a:ext uri="{FF2B5EF4-FFF2-40B4-BE49-F238E27FC236}">
                <a16:creationId xmlns:a16="http://schemas.microsoft.com/office/drawing/2014/main" id="{24B696A5-923E-4DD4-97A6-8B5E9CBF040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50333" y="255172"/>
            <a:ext cx="1011079" cy="623718"/>
          </a:xfrm>
          <a:prstGeom prst="rect">
            <a:avLst/>
          </a:prstGeom>
        </p:spPr>
      </p:pic>
      <p:sp>
        <p:nvSpPr>
          <p:cNvPr id="17" name="Ellipse 16">
            <a:extLst>
              <a:ext uri="{FF2B5EF4-FFF2-40B4-BE49-F238E27FC236}">
                <a16:creationId xmlns:a16="http://schemas.microsoft.com/office/drawing/2014/main" id="{D3786095-22AB-47BB-93C7-1BDAF2C60E5F}"/>
              </a:ext>
            </a:extLst>
          </p:cNvPr>
          <p:cNvSpPr>
            <a:spLocks noChangeAspect="1"/>
          </p:cNvSpPr>
          <p:nvPr userDrawn="1"/>
        </p:nvSpPr>
        <p:spPr>
          <a:xfrm rot="447595">
            <a:off x="11729991" y="6320728"/>
            <a:ext cx="592247" cy="592247"/>
          </a:xfrm>
          <a:prstGeom prst="ellipse">
            <a:avLst/>
          </a:prstGeom>
          <a:solidFill>
            <a:srgbClr val="3EBFD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llipse 17">
            <a:extLst>
              <a:ext uri="{FF2B5EF4-FFF2-40B4-BE49-F238E27FC236}">
                <a16:creationId xmlns:a16="http://schemas.microsoft.com/office/drawing/2014/main" id="{CA867D3C-C3C6-4D2D-9E6A-A0087DA54BE1}"/>
              </a:ext>
            </a:extLst>
          </p:cNvPr>
          <p:cNvSpPr/>
          <p:nvPr userDrawn="1"/>
        </p:nvSpPr>
        <p:spPr>
          <a:xfrm rot="161190">
            <a:off x="-152739" y="-128154"/>
            <a:ext cx="900000" cy="900000"/>
          </a:xfrm>
          <a:prstGeom prst="ellipse">
            <a:avLst/>
          </a:prstGeom>
          <a:solidFill>
            <a:srgbClr val="00991D"/>
          </a:solid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659500" y="6378223"/>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577607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191151-E287-48AF-B33C-F5E3C0CE6226}"/>
              </a:ext>
            </a:extLst>
          </p:cNvPr>
          <p:cNvSpPr>
            <a:spLocks noGrp="1"/>
          </p:cNvSpPr>
          <p:nvPr>
            <p:ph type="title"/>
          </p:nvPr>
        </p:nvSpPr>
        <p:spPr>
          <a:xfrm>
            <a:off x="838200" y="853869"/>
            <a:ext cx="10515600" cy="623718"/>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1DC60457-C77A-4F83-82B9-FA464E4C81C7}"/>
              </a:ext>
            </a:extLst>
          </p:cNvPr>
          <p:cNvSpPr>
            <a:spLocks noGrp="1"/>
          </p:cNvSpPr>
          <p:nvPr>
            <p:ph sz="half" idx="1"/>
          </p:nvPr>
        </p:nvSpPr>
        <p:spPr>
          <a:xfrm>
            <a:off x="838200" y="1710906"/>
            <a:ext cx="5181600" cy="456371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BA2DA1C-071A-4BB7-AB19-5261AA3C0ADC}"/>
              </a:ext>
            </a:extLst>
          </p:cNvPr>
          <p:cNvSpPr>
            <a:spLocks noGrp="1"/>
          </p:cNvSpPr>
          <p:nvPr>
            <p:ph sz="half" idx="2"/>
          </p:nvPr>
        </p:nvSpPr>
        <p:spPr>
          <a:xfrm>
            <a:off x="6172200" y="1710906"/>
            <a:ext cx="5181600" cy="456371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llipse 7">
            <a:extLst>
              <a:ext uri="{FF2B5EF4-FFF2-40B4-BE49-F238E27FC236}">
                <a16:creationId xmlns:a16="http://schemas.microsoft.com/office/drawing/2014/main" id="{BF8B8AA8-69E1-4850-BB9D-E18AAFE90B6B}"/>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935C2D3C-3A9E-4DE3-9F28-60B82DA7F020}"/>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Ellipse 9">
            <a:extLst>
              <a:ext uri="{FF2B5EF4-FFF2-40B4-BE49-F238E27FC236}">
                <a16:creationId xmlns:a16="http://schemas.microsoft.com/office/drawing/2014/main" id="{E9DD578C-D76F-46FD-A09A-49EBBAD64E82}"/>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7">
            <a:extLst>
              <a:ext uri="{FF2B5EF4-FFF2-40B4-BE49-F238E27FC236}">
                <a16:creationId xmlns:a16="http://schemas.microsoft.com/office/drawing/2014/main" id="{7A33B98B-926D-4FF6-92AC-838464075C4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2" name="Ellipse 11">
            <a:extLst>
              <a:ext uri="{FF2B5EF4-FFF2-40B4-BE49-F238E27FC236}">
                <a16:creationId xmlns:a16="http://schemas.microsoft.com/office/drawing/2014/main" id="{BE008D22-6FFD-47AD-837E-6D527B0C337D}"/>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90D4BDB1-886F-480C-9D0D-22E2D720FFD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54A57272-B554-4F94-B8FC-40BEECA8B9FB}"/>
              </a:ext>
            </a:extLst>
          </p:cNvPr>
          <p:cNvSpPr>
            <a:spLocks noGrp="1"/>
          </p:cNvSpPr>
          <p:nvPr>
            <p:ph type="sldNum" sz="quarter" idx="12"/>
          </p:nvPr>
        </p:nvSpPr>
        <p:spPr>
          <a:xfrm>
            <a:off x="11429492" y="6194315"/>
            <a:ext cx="505287"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633938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DAEFC-46D1-4EA2-A429-47DC7BD76F6B}"/>
              </a:ext>
            </a:extLst>
          </p:cNvPr>
          <p:cNvSpPr>
            <a:spLocks noGrp="1"/>
          </p:cNvSpPr>
          <p:nvPr>
            <p:ph type="title"/>
          </p:nvPr>
        </p:nvSpPr>
        <p:spPr>
          <a:xfrm>
            <a:off x="838200" y="826764"/>
            <a:ext cx="10515600" cy="730389"/>
          </a:xfrm>
        </p:spPr>
        <p:txBody>
          <a:bodyPr/>
          <a:lstStyle/>
          <a:p>
            <a:r>
              <a:rPr lang="fr-FR"/>
              <a:t>Modifiez le style du titre</a:t>
            </a:r>
          </a:p>
        </p:txBody>
      </p:sp>
      <p:sp>
        <p:nvSpPr>
          <p:cNvPr id="6" name="Espace réservé du contenu 3">
            <a:extLst>
              <a:ext uri="{FF2B5EF4-FFF2-40B4-BE49-F238E27FC236}">
                <a16:creationId xmlns:a16="http://schemas.microsoft.com/office/drawing/2014/main" id="{39968B1E-916B-4552-BA2B-6DB627638890}"/>
              </a:ext>
            </a:extLst>
          </p:cNvPr>
          <p:cNvSpPr>
            <a:spLocks noGrp="1"/>
          </p:cNvSpPr>
          <p:nvPr>
            <p:ph sz="half" idx="2"/>
          </p:nvPr>
        </p:nvSpPr>
        <p:spPr>
          <a:xfrm>
            <a:off x="838200" y="1722266"/>
            <a:ext cx="4932000" cy="35394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llipse 6">
            <a:extLst>
              <a:ext uri="{FF2B5EF4-FFF2-40B4-BE49-F238E27FC236}">
                <a16:creationId xmlns:a16="http://schemas.microsoft.com/office/drawing/2014/main" id="{B49CBE83-8FEE-49FF-8A57-70B6B42359C3}"/>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EDBBBA98-277F-4453-8E86-981C9D61AABD}"/>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924EB3C9-27DB-498B-B31B-C807B7146E99}"/>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Picture 7">
            <a:extLst>
              <a:ext uri="{FF2B5EF4-FFF2-40B4-BE49-F238E27FC236}">
                <a16:creationId xmlns:a16="http://schemas.microsoft.com/office/drawing/2014/main" id="{BB93D56D-2D2D-4E39-985F-A40D2219581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1" name="Ellipse 10">
            <a:extLst>
              <a:ext uri="{FF2B5EF4-FFF2-40B4-BE49-F238E27FC236}">
                <a16:creationId xmlns:a16="http://schemas.microsoft.com/office/drawing/2014/main" id="{F094F9FD-D88C-4E69-8C0B-DE1AFBF34216}"/>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E3866E0-887D-4C3E-A1CA-9F6B506459F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u numéro de diapositive 4">
            <a:extLst>
              <a:ext uri="{FF2B5EF4-FFF2-40B4-BE49-F238E27FC236}">
                <a16:creationId xmlns:a16="http://schemas.microsoft.com/office/drawing/2014/main" id="{9A487D82-7C40-46F6-A5D9-DA799A6F0ADA}"/>
              </a:ext>
            </a:extLst>
          </p:cNvPr>
          <p:cNvSpPr>
            <a:spLocks noGrp="1"/>
          </p:cNvSpPr>
          <p:nvPr>
            <p:ph type="sldNum" sz="quarter" idx="12"/>
          </p:nvPr>
        </p:nvSpPr>
        <p:spPr>
          <a:xfrm>
            <a:off x="11461071" y="6194315"/>
            <a:ext cx="473707"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8F6FE9E6-3107-4A8E-B97A-22CD5E7DBC89}"/>
              </a:ext>
            </a:extLst>
          </p:cNvPr>
          <p:cNvSpPr>
            <a:spLocks noGrp="1"/>
          </p:cNvSpPr>
          <p:nvPr>
            <p:ph type="body" sz="quarter" idx="13"/>
          </p:nvPr>
        </p:nvSpPr>
        <p:spPr>
          <a:xfrm>
            <a:off x="838200" y="5379867"/>
            <a:ext cx="9982200" cy="1094018"/>
          </a:xfrm>
        </p:spPr>
        <p:txBody>
          <a:bodyPr/>
          <a:lstStyle>
            <a:lvl1pPr marL="0" indent="0">
              <a:buNone/>
              <a:defRPr/>
            </a:lvl1pPr>
          </a:lstStyle>
          <a:p>
            <a:pPr lvl="0"/>
            <a:r>
              <a:rPr lang="fr-FR"/>
              <a:t>Cliquez pour modifier les styles du texte du masque</a:t>
            </a:r>
          </a:p>
        </p:txBody>
      </p:sp>
      <p:sp>
        <p:nvSpPr>
          <p:cNvPr id="16" name="Espace réservé du contenu 15">
            <a:extLst>
              <a:ext uri="{FF2B5EF4-FFF2-40B4-BE49-F238E27FC236}">
                <a16:creationId xmlns:a16="http://schemas.microsoft.com/office/drawing/2014/main" id="{41D24579-655C-44A0-8B20-BF1E940E94ED}"/>
              </a:ext>
            </a:extLst>
          </p:cNvPr>
          <p:cNvSpPr>
            <a:spLocks noGrp="1"/>
          </p:cNvSpPr>
          <p:nvPr>
            <p:ph sz="quarter" idx="14"/>
          </p:nvPr>
        </p:nvSpPr>
        <p:spPr>
          <a:xfrm>
            <a:off x="5888400" y="1721612"/>
            <a:ext cx="4932000" cy="354012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9525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F20768-8248-40CA-80CA-9A552F8E6310}"/>
              </a:ext>
            </a:extLst>
          </p:cNvPr>
          <p:cNvSpPr>
            <a:spLocks noGrp="1"/>
          </p:cNvSpPr>
          <p:nvPr>
            <p:ph type="title"/>
          </p:nvPr>
        </p:nvSpPr>
        <p:spPr>
          <a:xfrm>
            <a:off x="836612" y="972116"/>
            <a:ext cx="3932237" cy="923971"/>
          </a:xfrm>
        </p:spPr>
        <p:txBody>
          <a:bodyPr anchor="b">
            <a:normAutofit/>
          </a:bodyPr>
          <a:lstStyle>
            <a:lvl1pPr>
              <a:defRPr sz="2800"/>
            </a:lvl1pPr>
          </a:lstStyle>
          <a:p>
            <a:r>
              <a:rPr lang="fr-FR"/>
              <a:t>Modifiez le style du titre</a:t>
            </a:r>
          </a:p>
        </p:txBody>
      </p:sp>
      <p:sp>
        <p:nvSpPr>
          <p:cNvPr id="3" name="Espace réservé pour une image  2">
            <a:extLst>
              <a:ext uri="{FF2B5EF4-FFF2-40B4-BE49-F238E27FC236}">
                <a16:creationId xmlns:a16="http://schemas.microsoft.com/office/drawing/2014/main" id="{C214870A-2E77-467F-B3E0-CB7B596F9A2C}"/>
              </a:ext>
            </a:extLst>
          </p:cNvPr>
          <p:cNvSpPr>
            <a:spLocks noGrp="1"/>
          </p:cNvSpPr>
          <p:nvPr>
            <p:ph type="pic" idx="1"/>
          </p:nvPr>
        </p:nvSpPr>
        <p:spPr>
          <a:xfrm>
            <a:off x="5183188" y="987426"/>
            <a:ext cx="6172200" cy="464148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00B2932-FBCF-4193-B7D8-887925AFAC72}"/>
              </a:ext>
            </a:extLst>
          </p:cNvPr>
          <p:cNvSpPr>
            <a:spLocks noGrp="1"/>
          </p:cNvSpPr>
          <p:nvPr>
            <p:ph type="body" sz="half" idx="2"/>
          </p:nvPr>
        </p:nvSpPr>
        <p:spPr>
          <a:xfrm>
            <a:off x="859084" y="2241310"/>
            <a:ext cx="3932237" cy="393754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8" name="Rectangle 7">
            <a:extLst>
              <a:ext uri="{FF2B5EF4-FFF2-40B4-BE49-F238E27FC236}">
                <a16:creationId xmlns:a16="http://schemas.microsoft.com/office/drawing/2014/main" id="{6079D975-EF07-4B03-9A01-437F362BCF6B}"/>
              </a:ext>
            </a:extLst>
          </p:cNvPr>
          <p:cNvSpPr/>
          <p:nvPr userDrawn="1"/>
        </p:nvSpPr>
        <p:spPr>
          <a:xfrm>
            <a:off x="-152879" y="2031676"/>
            <a:ext cx="4924904" cy="83197"/>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7A790434-CBEA-40F6-B9ED-43D463DE5DED}"/>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62A0A3C-E460-4B69-8032-3C4BAE9B1A68}"/>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66603A45-D4D6-4FAE-B2D6-2AC29993F13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Picture 7">
            <a:extLst>
              <a:ext uri="{FF2B5EF4-FFF2-40B4-BE49-F238E27FC236}">
                <a16:creationId xmlns:a16="http://schemas.microsoft.com/office/drawing/2014/main" id="{1EAACDCF-C384-4C4F-85DC-D770E8928A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3" name="Ellipse 12">
            <a:extLst>
              <a:ext uri="{FF2B5EF4-FFF2-40B4-BE49-F238E27FC236}">
                <a16:creationId xmlns:a16="http://schemas.microsoft.com/office/drawing/2014/main" id="{3AF51A7A-5CBC-4508-9221-BF9105919F97}"/>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D127379A-828C-4044-98A3-061B25BA53D4}"/>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8A74C671-939B-4C87-9813-D06E8473FD55}"/>
              </a:ext>
            </a:extLst>
          </p:cNvPr>
          <p:cNvSpPr>
            <a:spLocks noGrp="1"/>
          </p:cNvSpPr>
          <p:nvPr>
            <p:ph type="sldNum" sz="quarter" idx="12"/>
          </p:nvPr>
        </p:nvSpPr>
        <p:spPr>
          <a:xfrm>
            <a:off x="11398146" y="6124638"/>
            <a:ext cx="514165"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3013909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V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FE464CC-771C-4E99-A5FD-5CDC94C9FACD}"/>
              </a:ext>
            </a:extLst>
          </p:cNvPr>
          <p:cNvSpPr/>
          <p:nvPr userDrawn="1"/>
        </p:nvSpPr>
        <p:spPr>
          <a:xfrm>
            <a:off x="0" y="0"/>
            <a:ext cx="12192000" cy="6207979"/>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14">
            <a:extLst>
              <a:ext uri="{FF2B5EF4-FFF2-40B4-BE49-F238E27FC236}">
                <a16:creationId xmlns:a16="http://schemas.microsoft.com/office/drawing/2014/main" id="{1DF26152-0BC2-43E6-8786-388FCF369E3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5363" y="6341748"/>
            <a:ext cx="567812" cy="386112"/>
          </a:xfrm>
          <a:prstGeom prst="rect">
            <a:avLst/>
          </a:prstGeom>
        </p:spPr>
      </p:pic>
      <p:sp>
        <p:nvSpPr>
          <p:cNvPr id="7" name="Rectangle 6">
            <a:extLst>
              <a:ext uri="{FF2B5EF4-FFF2-40B4-BE49-F238E27FC236}">
                <a16:creationId xmlns:a16="http://schemas.microsoft.com/office/drawing/2014/main" id="{85A8C4D0-C49F-4733-B026-688954C2F7B8}"/>
              </a:ext>
            </a:extLst>
          </p:cNvPr>
          <p:cNvSpPr/>
          <p:nvPr userDrawn="1"/>
        </p:nvSpPr>
        <p:spPr>
          <a:xfrm>
            <a:off x="814768" y="6413524"/>
            <a:ext cx="11291507" cy="261610"/>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8" name="Subtitle 2">
            <a:extLst>
              <a:ext uri="{FF2B5EF4-FFF2-40B4-BE49-F238E27FC236}">
                <a16:creationId xmlns:a16="http://schemas.microsoft.com/office/drawing/2014/main" id="{22B12F15-6298-43B6-8860-F5F55E624791}"/>
              </a:ext>
            </a:extLst>
          </p:cNvPr>
          <p:cNvSpPr txBox="1">
            <a:spLocks/>
          </p:cNvSpPr>
          <p:nvPr userDrawn="1"/>
        </p:nvSpPr>
        <p:spPr>
          <a:xfrm>
            <a:off x="5248120" y="2988713"/>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www.leap-re.eu</a:t>
            </a:r>
          </a:p>
        </p:txBody>
      </p:sp>
      <p:sp>
        <p:nvSpPr>
          <p:cNvPr id="9" name="Subtitle 2">
            <a:extLst>
              <a:ext uri="{FF2B5EF4-FFF2-40B4-BE49-F238E27FC236}">
                <a16:creationId xmlns:a16="http://schemas.microsoft.com/office/drawing/2014/main" id="{C0AC89DA-4ED1-4E70-809B-51FF6125C0A6}"/>
              </a:ext>
            </a:extLst>
          </p:cNvPr>
          <p:cNvSpPr txBox="1">
            <a:spLocks/>
          </p:cNvSpPr>
          <p:nvPr userDrawn="1"/>
        </p:nvSpPr>
        <p:spPr>
          <a:xfrm>
            <a:off x="5248120" y="3926161"/>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contact@leap-re.eu</a:t>
            </a:r>
          </a:p>
        </p:txBody>
      </p:sp>
      <p:sp>
        <p:nvSpPr>
          <p:cNvPr id="10" name="Subtitle 2">
            <a:extLst>
              <a:ext uri="{FF2B5EF4-FFF2-40B4-BE49-F238E27FC236}">
                <a16:creationId xmlns:a16="http://schemas.microsoft.com/office/drawing/2014/main" id="{EA6F78DF-9D01-4E6F-94A4-932D0EA526B2}"/>
              </a:ext>
            </a:extLst>
          </p:cNvPr>
          <p:cNvSpPr txBox="1">
            <a:spLocks/>
          </p:cNvSpPr>
          <p:nvPr userDrawn="1"/>
        </p:nvSpPr>
        <p:spPr>
          <a:xfrm>
            <a:off x="5248120" y="4920759"/>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a:t>
            </a:r>
            <a:r>
              <a:rPr lang="en-GB" err="1"/>
              <a:t>leapRE_EU</a:t>
            </a:r>
            <a:endParaRPr lang="en-GB"/>
          </a:p>
        </p:txBody>
      </p:sp>
      <p:pic>
        <p:nvPicPr>
          <p:cNvPr id="11" name="Image 10" descr="Une image contenant clipart&#10;&#10;Description générée automatiquement">
            <a:extLst>
              <a:ext uri="{FF2B5EF4-FFF2-40B4-BE49-F238E27FC236}">
                <a16:creationId xmlns:a16="http://schemas.microsoft.com/office/drawing/2014/main" id="{70743B68-E78E-4488-AAB1-4C476F62E99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71639" y="4920759"/>
            <a:ext cx="525589" cy="525589"/>
          </a:xfrm>
          <a:prstGeom prst="rect">
            <a:avLst/>
          </a:prstGeom>
        </p:spPr>
      </p:pic>
      <p:pic>
        <p:nvPicPr>
          <p:cNvPr id="12" name="Image 11">
            <a:extLst>
              <a:ext uri="{FF2B5EF4-FFF2-40B4-BE49-F238E27FC236}">
                <a16:creationId xmlns:a16="http://schemas.microsoft.com/office/drawing/2014/main" id="{134791B9-3FCE-41AF-96FC-9CAAF720119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405648" y="3848133"/>
            <a:ext cx="604935" cy="604935"/>
          </a:xfrm>
          <a:prstGeom prst="rect">
            <a:avLst/>
          </a:prstGeom>
        </p:spPr>
      </p:pic>
      <p:pic>
        <p:nvPicPr>
          <p:cNvPr id="13" name="Image 12">
            <a:extLst>
              <a:ext uri="{FF2B5EF4-FFF2-40B4-BE49-F238E27FC236}">
                <a16:creationId xmlns:a16="http://schemas.microsoft.com/office/drawing/2014/main" id="{76DE4B4E-3B45-49F2-BEFB-F4DB22B966D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405648" y="2919638"/>
            <a:ext cx="604935" cy="604935"/>
          </a:xfrm>
          <a:prstGeom prst="rect">
            <a:avLst/>
          </a:prstGeom>
        </p:spPr>
      </p:pic>
      <p:sp>
        <p:nvSpPr>
          <p:cNvPr id="14" name="Ellipse 13">
            <a:extLst>
              <a:ext uri="{FF2B5EF4-FFF2-40B4-BE49-F238E27FC236}">
                <a16:creationId xmlns:a16="http://schemas.microsoft.com/office/drawing/2014/main" id="{7962E686-F4F8-41BA-A4E3-F8D79387C22E}"/>
              </a:ext>
            </a:extLst>
          </p:cNvPr>
          <p:cNvSpPr>
            <a:spLocks noChangeAspect="1"/>
          </p:cNvSpPr>
          <p:nvPr userDrawn="1"/>
        </p:nvSpPr>
        <p:spPr>
          <a:xfrm rot="161190">
            <a:off x="-480890" y="-570729"/>
            <a:ext cx="1977468" cy="19774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8F3690F0-FCC0-40C7-995C-58AB7F8CA1C7}"/>
              </a:ext>
            </a:extLst>
          </p:cNvPr>
          <p:cNvSpPr>
            <a:spLocks noChangeAspect="1"/>
          </p:cNvSpPr>
          <p:nvPr userDrawn="1"/>
        </p:nvSpPr>
        <p:spPr>
          <a:xfrm rot="447595">
            <a:off x="11419014" y="5789700"/>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a:extLst>
              <a:ext uri="{FF2B5EF4-FFF2-40B4-BE49-F238E27FC236}">
                <a16:creationId xmlns:a16="http://schemas.microsoft.com/office/drawing/2014/main" id="{21670B89-6975-4662-9154-2389D4DA01CA}"/>
              </a:ext>
            </a:extLst>
          </p:cNvPr>
          <p:cNvSpPr>
            <a:spLocks noChangeAspect="1"/>
          </p:cNvSpPr>
          <p:nvPr userDrawn="1"/>
        </p:nvSpPr>
        <p:spPr>
          <a:xfrm>
            <a:off x="-744985" y="746889"/>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a:extLst>
              <a:ext uri="{FF2B5EF4-FFF2-40B4-BE49-F238E27FC236}">
                <a16:creationId xmlns:a16="http://schemas.microsoft.com/office/drawing/2014/main" id="{C73860EB-2363-4A44-9FD7-B34782F1350A}"/>
              </a:ext>
            </a:extLst>
          </p:cNvPr>
          <p:cNvSpPr txBox="1"/>
          <p:nvPr userDrawn="1"/>
        </p:nvSpPr>
        <p:spPr>
          <a:xfrm>
            <a:off x="4252912" y="974147"/>
            <a:ext cx="3686175" cy="707886"/>
          </a:xfrm>
          <a:prstGeom prst="rect">
            <a:avLst/>
          </a:prstGeom>
          <a:noFill/>
        </p:spPr>
        <p:txBody>
          <a:bodyPr wrap="square" rtlCol="0">
            <a:spAutoFit/>
          </a:bodyPr>
          <a:lstStyle/>
          <a:p>
            <a:r>
              <a:rPr lang="fr-FR" sz="4000" b="1">
                <a:solidFill>
                  <a:schemeClr val="bg1"/>
                </a:solidFill>
                <a:latin typeface="Verdana" panose="020B0604030504040204" pitchFamily="34" charset="0"/>
                <a:ea typeface="Verdana" panose="020B0604030504040204" pitchFamily="34" charset="0"/>
              </a:rPr>
              <a:t>THANK YOU</a:t>
            </a:r>
          </a:p>
        </p:txBody>
      </p:sp>
      <p:sp>
        <p:nvSpPr>
          <p:cNvPr id="18" name="ZoneTexte 17">
            <a:extLst>
              <a:ext uri="{FF2B5EF4-FFF2-40B4-BE49-F238E27FC236}">
                <a16:creationId xmlns:a16="http://schemas.microsoft.com/office/drawing/2014/main" id="{AA49115E-4164-445F-A631-8F8A71EC03E1}"/>
              </a:ext>
            </a:extLst>
          </p:cNvPr>
          <p:cNvSpPr txBox="1"/>
          <p:nvPr userDrawn="1"/>
        </p:nvSpPr>
        <p:spPr>
          <a:xfrm>
            <a:off x="2895599" y="1877593"/>
            <a:ext cx="6400800" cy="461665"/>
          </a:xfrm>
          <a:prstGeom prst="rect">
            <a:avLst/>
          </a:prstGeom>
          <a:noFill/>
        </p:spPr>
        <p:txBody>
          <a:bodyPr wrap="square" rtlCol="0">
            <a:spAutoFit/>
          </a:bodyPr>
          <a:lstStyle/>
          <a:p>
            <a:pPr algn="ctr"/>
            <a:r>
              <a:rPr lang="en-GB" sz="2400" noProof="0">
                <a:solidFill>
                  <a:schemeClr val="bg1"/>
                </a:solidFill>
                <a:latin typeface="Verdana" panose="020B0604030504040204" pitchFamily="34" charset="0"/>
                <a:ea typeface="Verdana" panose="020B0604030504040204" pitchFamily="34" charset="0"/>
              </a:rPr>
              <a:t>CONTACT US FOR MORE INFORMATION</a:t>
            </a:r>
          </a:p>
        </p:txBody>
      </p:sp>
    </p:spTree>
    <p:extLst>
      <p:ext uri="{BB962C8B-B14F-4D97-AF65-F5344CB8AC3E}">
        <p14:creationId xmlns:p14="http://schemas.microsoft.com/office/powerpoint/2010/main" val="3253289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30E722B-4761-4A69-BC4C-DF14000D8B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41E92C-D797-4667-B80F-0BB45961A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CC2215-6074-4638-8CC6-1C8FE51D67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F4DFFB-3ACB-4D74-8D7F-8E2F1D09B9CC}" type="datetimeFigureOut">
              <a:rPr lang="fr-FR" smtClean="0"/>
              <a:t>24/09/2024</a:t>
            </a:fld>
            <a:endParaRPr lang="fr-FR"/>
          </a:p>
        </p:txBody>
      </p:sp>
      <p:sp>
        <p:nvSpPr>
          <p:cNvPr id="5" name="Espace réservé du pied de page 4">
            <a:extLst>
              <a:ext uri="{FF2B5EF4-FFF2-40B4-BE49-F238E27FC236}">
                <a16:creationId xmlns:a16="http://schemas.microsoft.com/office/drawing/2014/main" id="{4A2A40DC-9783-44F2-AB6C-6EA5F9C1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784E092-A6DA-4F77-890A-0704FED21F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3CA754-A55E-413D-A6F6-65F50450773E}" type="slidenum">
              <a:rPr lang="fr-FR" smtClean="0"/>
              <a:t>‹#›</a:t>
            </a:fld>
            <a:endParaRPr lang="fr-FR"/>
          </a:p>
        </p:txBody>
      </p:sp>
    </p:spTree>
    <p:extLst>
      <p:ext uri="{BB962C8B-B14F-4D97-AF65-F5344CB8AC3E}">
        <p14:creationId xmlns:p14="http://schemas.microsoft.com/office/powerpoint/2010/main" val="854168207"/>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3" r:id="rId4"/>
    <p:sldLayoutId id="2147483665" r:id="rId5"/>
    <p:sldLayoutId id="2147483652" r:id="rId6"/>
    <p:sldLayoutId id="2147483654" r:id="rId7"/>
    <p:sldLayoutId id="2147483657" r:id="rId8"/>
    <p:sldLayoutId id="2147483664" r:id="rId9"/>
  </p:sldLayoutIdLst>
  <p:txStyles>
    <p:titleStyle>
      <a:lvl1pPr algn="l" defTabSz="914400" rtl="0" eaLnBrk="1" latinLnBrk="0" hangingPunct="1">
        <a:lnSpc>
          <a:spcPct val="90000"/>
        </a:lnSpc>
        <a:spcBef>
          <a:spcPct val="0"/>
        </a:spcBef>
        <a:buNone/>
        <a:defRPr sz="4000" b="1" kern="1200">
          <a:solidFill>
            <a:schemeClr val="tx1">
              <a:lumMod val="65000"/>
              <a:lumOff val="35000"/>
            </a:schemeClr>
          </a:solidFill>
          <a:latin typeface="Verdana" panose="020B0604030504040204" pitchFamily="34" charset="0"/>
          <a:ea typeface="Verdana" panose="020B0604030504040204" pitchFamily="34" charset="0"/>
          <a:cs typeface="+mj-cs"/>
        </a:defRPr>
      </a:lvl1pPr>
    </p:titleStyle>
    <p:body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5.xml"/><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5.xml"/><Relationship Id="rId5" Type="http://schemas.openxmlformats.org/officeDocument/2006/relationships/image" Target="../media/image21.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5.xml"/><Relationship Id="rId5" Type="http://schemas.openxmlformats.org/officeDocument/2006/relationships/image" Target="../media/image25.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5.xml"/><Relationship Id="rId5" Type="http://schemas.openxmlformats.org/officeDocument/2006/relationships/image" Target="../media/image27.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9.png"/><Relationship Id="rId7"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0.png"/><Relationship Id="rId5" Type="http://schemas.openxmlformats.org/officeDocument/2006/relationships/image" Target="../media/image16.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image" Target="../media/image9.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5.xml"/><Relationship Id="rId5" Type="http://schemas.openxmlformats.org/officeDocument/2006/relationships/image" Target="../media/image9.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5.xml"/><Relationship Id="rId5" Type="http://schemas.openxmlformats.org/officeDocument/2006/relationships/image" Target="../media/image23.pn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30.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8E8118-E6DE-4F0E-B3DE-9C40D3D90565}"/>
              </a:ext>
            </a:extLst>
          </p:cNvPr>
          <p:cNvSpPr>
            <a:spLocks noGrp="1"/>
          </p:cNvSpPr>
          <p:nvPr>
            <p:ph type="ctrTitle"/>
          </p:nvPr>
        </p:nvSpPr>
        <p:spPr/>
        <p:txBody>
          <a:bodyPr>
            <a:noAutofit/>
          </a:bodyPr>
          <a:lstStyle/>
          <a:p>
            <a:r>
              <a:rPr lang="en-ZA" sz="3600" b="1" dirty="0">
                <a:latin typeface="Open Sans ExtraBold"/>
                <a:ea typeface="Open Sans ExtraBold" panose="020B0606030504020204" pitchFamily="34" charset="0"/>
                <a:cs typeface="Open Sans ExtraBold" panose="020B0606030504020204" pitchFamily="34" charset="0"/>
              </a:rPr>
              <a:t>Off-Grid Energy Systems Modelling with </a:t>
            </a:r>
            <a:r>
              <a:rPr lang="en-ZA" sz="3600" dirty="0">
                <a:latin typeface="Open Sans ExtraBold"/>
                <a:ea typeface="Open Sans ExtraBold" panose="020B0606030504020204" pitchFamily="34" charset="0"/>
                <a:cs typeface="Open Sans ExtraBold" panose="020B0606030504020204" pitchFamily="34" charset="0"/>
              </a:rPr>
              <a:t>MicroGridsPy</a:t>
            </a:r>
            <a:endParaRPr lang="fr-FR" sz="3600" dirty="0">
              <a:latin typeface="Open Sans ExtraBold"/>
              <a:ea typeface="Open Sans ExtraBold" panose="020B0606030504020204" pitchFamily="34" charset="0"/>
              <a:cs typeface="Open Sans ExtraBold" panose="020B0606030504020204" pitchFamily="34" charset="0"/>
            </a:endParaRPr>
          </a:p>
        </p:txBody>
      </p:sp>
      <p:sp>
        <p:nvSpPr>
          <p:cNvPr id="3" name="Sous-titre 2">
            <a:extLst>
              <a:ext uri="{FF2B5EF4-FFF2-40B4-BE49-F238E27FC236}">
                <a16:creationId xmlns:a16="http://schemas.microsoft.com/office/drawing/2014/main" id="{FBE6075A-4F1E-412D-8530-A622D0799CD7}"/>
              </a:ext>
            </a:extLst>
          </p:cNvPr>
          <p:cNvSpPr>
            <a:spLocks noGrp="1"/>
          </p:cNvSpPr>
          <p:nvPr>
            <p:ph type="subTitle" idx="1"/>
          </p:nvPr>
        </p:nvSpPr>
        <p:spPr>
          <a:xfrm>
            <a:off x="1445229" y="3602853"/>
            <a:ext cx="3784973" cy="1094898"/>
          </a:xfrm>
        </p:spPr>
        <p:txBody>
          <a:bodyPr vert="horz" lIns="91440" tIns="45720" rIns="91440" bIns="45720" rtlCol="0" anchor="t">
            <a:normAutofit fontScale="92500" lnSpcReduction="20000"/>
          </a:bodyPr>
          <a:lstStyle/>
          <a:p>
            <a:r>
              <a:rPr lang="fr-FR" dirty="0">
                <a:latin typeface="Verdana"/>
                <a:ea typeface="Verdana"/>
                <a:cs typeface="Arial"/>
              </a:rPr>
              <a:t>Lesson 9: </a:t>
            </a:r>
            <a:r>
              <a:rPr lang="fr-FR" dirty="0" err="1">
                <a:latin typeface="Verdana"/>
                <a:ea typeface="Verdana"/>
                <a:cs typeface="Arial"/>
              </a:rPr>
              <a:t>Understanding</a:t>
            </a:r>
            <a:r>
              <a:rPr lang="fr-FR" dirty="0">
                <a:latin typeface="Verdana"/>
                <a:ea typeface="Verdana"/>
                <a:cs typeface="Arial"/>
              </a:rPr>
              <a:t> the </a:t>
            </a:r>
            <a:r>
              <a:rPr lang="fr-FR" dirty="0" err="1">
                <a:latin typeface="Verdana"/>
                <a:ea typeface="Verdana"/>
                <a:cs typeface="Arial"/>
              </a:rPr>
              <a:t>Results</a:t>
            </a:r>
            <a:endParaRPr lang="en-US" dirty="0" err="1"/>
          </a:p>
        </p:txBody>
      </p:sp>
      <p:pic>
        <p:nvPicPr>
          <p:cNvPr id="4" name="Picture 3" descr="A blue text on a black background&#10;&#10;Description automatically generated">
            <a:extLst>
              <a:ext uri="{FF2B5EF4-FFF2-40B4-BE49-F238E27FC236}">
                <a16:creationId xmlns:a16="http://schemas.microsoft.com/office/drawing/2014/main" id="{84BA10E7-B303-1BFF-E9B5-33C0150318CE}"/>
              </a:ext>
            </a:extLst>
          </p:cNvPr>
          <p:cNvPicPr>
            <a:picLocks noChangeAspect="1"/>
          </p:cNvPicPr>
          <p:nvPr/>
        </p:nvPicPr>
        <p:blipFill>
          <a:blip r:embed="rId2"/>
          <a:stretch>
            <a:fillRect/>
          </a:stretch>
        </p:blipFill>
        <p:spPr>
          <a:xfrm>
            <a:off x="793977" y="4933950"/>
            <a:ext cx="4848225" cy="1562100"/>
          </a:xfrm>
          <a:prstGeom prst="rect">
            <a:avLst/>
          </a:prstGeom>
        </p:spPr>
      </p:pic>
    </p:spTree>
    <p:extLst>
      <p:ext uri="{BB962C8B-B14F-4D97-AF65-F5344CB8AC3E}">
        <p14:creationId xmlns:p14="http://schemas.microsoft.com/office/powerpoint/2010/main" val="454072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sz="2800">
                <a:latin typeface="Open Sans"/>
                <a:ea typeface="Open Sans"/>
                <a:cs typeface="Open Sans"/>
                <a:sym typeface="Bodoni SvtyTwo ITC TT-Book"/>
              </a:rPr>
              <a:t>Lesson</a:t>
            </a:r>
            <a:r>
              <a:rPr lang="en-GB">
                <a:latin typeface="Open Sans"/>
                <a:ea typeface="Open Sans"/>
                <a:cs typeface="Open Sans"/>
                <a:sym typeface="Bodoni SvtyTwo ITC TT-Book"/>
              </a:rPr>
              <a:t> 9: Contents</a:t>
            </a:r>
            <a:endParaRPr lang="en-GB" sz="2800">
              <a:latin typeface="Open Sans"/>
              <a:ea typeface="Open Sans"/>
              <a:cs typeface="Open Sans"/>
              <a:sym typeface="Bodoni SvtyTwo ITC TT-Book"/>
            </a:endParaRP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a:extLst>
              <a:ext uri="{FF2B5EF4-FFF2-40B4-BE49-F238E27FC236}">
                <a16:creationId xmlns:a16="http://schemas.microsoft.com/office/drawing/2014/main" id="{AAAC0BBF-DA26-03BC-F526-B027FE2A65BE}"/>
              </a:ext>
            </a:extLst>
          </p:cNvPr>
          <p:cNvSpPr>
            <a:spLocks noGrp="1"/>
          </p:cNvSpPr>
          <p:nvPr>
            <p:ph idx="1"/>
          </p:nvPr>
        </p:nvSpPr>
        <p:spPr>
          <a:xfrm>
            <a:off x="838200" y="1825625"/>
            <a:ext cx="8175171" cy="4048964"/>
          </a:xfrm>
        </p:spPr>
        <p:txBody>
          <a:bodyPr vert="horz" lIns="91440" tIns="45720" rIns="91440" bIns="45720" rtlCol="0" anchor="t">
            <a:normAutofit/>
          </a:bodyPr>
          <a:lstStyle/>
          <a:p>
            <a:r>
              <a:rPr lang="en-GB" sz="2000" dirty="0">
                <a:latin typeface="Open Sans"/>
              </a:rPr>
              <a:t>Interpretation of MicroGridsPy Visual Outputs</a:t>
            </a:r>
          </a:p>
          <a:p>
            <a:pPr marL="0" indent="0">
              <a:buNone/>
            </a:pPr>
            <a:r>
              <a:rPr lang="en-GB" sz="1400" i="1" dirty="0">
                <a:latin typeface="Open Sans"/>
              </a:rPr>
              <a:t>Develop the ability to interpret and analyse the integrated suite of visual plots provided by MicroGridsPy, which include energy dispatch, component sizing, and cost analysis, to understand the operational and financial performance of mini-grid systems</a:t>
            </a:r>
          </a:p>
          <a:p>
            <a:r>
              <a:rPr lang="en-GB" sz="2000" dirty="0">
                <a:latin typeface="Open Sans"/>
              </a:rPr>
              <a:t>Analysis of Detailed Results Spreadsheets</a:t>
            </a:r>
          </a:p>
          <a:p>
            <a:pPr marL="0" indent="0">
              <a:buNone/>
            </a:pPr>
            <a:r>
              <a:rPr lang="en-GB" sz="1400" i="1" dirty="0">
                <a:latin typeface="Open Sans"/>
              </a:rPr>
              <a:t>Acquire skills to navigate and extract valuable insights from the detailed spreadsheets generated by MicroGridsPy, which present grid component capacities, project costs, yearly cash flows, and key energy metrics for comprehensive system efficiency and economic evaluations</a:t>
            </a:r>
          </a:p>
          <a:p>
            <a:r>
              <a:rPr lang="en-GB" sz="2000" dirty="0">
                <a:latin typeface="Open Sans"/>
              </a:rPr>
              <a:t>Navigating and Utilizing the MicroGridsPy Interface</a:t>
            </a:r>
          </a:p>
          <a:p>
            <a:pPr marL="0" indent="0">
              <a:buNone/>
            </a:pPr>
            <a:r>
              <a:rPr lang="en-GB" sz="1400" i="1" dirty="0">
                <a:latin typeface="Open Sans"/>
              </a:rPr>
              <a:t>Learn to navigate the MicroGridsPy interface effectively, including real-time output panel to monitor the solver's log and the mini-grid's operational actions during the simulation as well as generating and displaying plots</a:t>
            </a:r>
          </a:p>
          <a:p>
            <a:pPr marL="0" indent="0">
              <a:buNone/>
            </a:pPr>
            <a:endParaRPr lang="en-GB" sz="1400" i="1" dirty="0">
              <a:latin typeface="Open Sans"/>
            </a:endParaRPr>
          </a:p>
          <a:p>
            <a:endParaRPr lang="en-GB" sz="2000"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a:buFont typeface="Courier New" panose="02070309020205020404" pitchFamily="49" charset="0"/>
              <a:buChar char="o"/>
            </a:pPr>
            <a:endParaRPr lang="en-GB" sz="1400" i="1" dirty="0">
              <a:latin typeface="Open Sans"/>
            </a:endParaRPr>
          </a:p>
          <a:p>
            <a:pPr>
              <a:buFont typeface="Courier New" panose="02070309020205020404" pitchFamily="49" charset="0"/>
              <a:buChar char="o"/>
            </a:pPr>
            <a:endParaRPr lang="en-GB" sz="1400" i="1" dirty="0">
              <a:latin typeface="Open Sans"/>
            </a:endParaRPr>
          </a:p>
          <a:p>
            <a:endParaRPr lang="en-GB" sz="2000" dirty="0">
              <a:latin typeface="Open Sans"/>
            </a:endParaRPr>
          </a:p>
          <a:p>
            <a:endParaRPr lang="en-GB" sz="1400" i="1" dirty="0">
              <a:latin typeface="Open Sans"/>
            </a:endParaRPr>
          </a:p>
          <a:p>
            <a:pPr marL="0" indent="0">
              <a:buNone/>
            </a:pPr>
            <a:endParaRPr lang="en-GB" sz="1400" i="1" dirty="0">
              <a:latin typeface="Open Sans"/>
            </a:endParaRPr>
          </a:p>
          <a:p>
            <a:pPr marL="0" indent="0">
              <a:buNone/>
            </a:pPr>
            <a:endParaRPr lang="en-GB" sz="2000" dirty="0">
              <a:latin typeface="Open Sans"/>
            </a:endParaRPr>
          </a:p>
          <a:p>
            <a:endParaRPr lang="en-GB" sz="2000" dirty="0">
              <a:latin typeface="Open Sans"/>
            </a:endParaRPr>
          </a:p>
          <a:p>
            <a:pPr marL="0" indent="0">
              <a:buNone/>
            </a:pPr>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2787752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a:latin typeface="Verdana"/>
                <a:ea typeface="Verdana"/>
                <a:cs typeface="Open Sans"/>
                <a:sym typeface="Bodoni SvtyTwo ITC TT-Book"/>
              </a:rPr>
              <a:t> Lesson 9: </a:t>
            </a:r>
            <a:r>
              <a:rPr lang="en-GB">
                <a:latin typeface="Open Sans"/>
                <a:ea typeface="Open Sans"/>
                <a:cs typeface="Open Sans"/>
                <a:sym typeface="Bodoni SvtyTwo ITC TT-Book"/>
              </a:rPr>
              <a:t>Learning </a:t>
            </a:r>
            <a:r>
              <a:rPr lang="en-GB" sz="2800">
                <a:latin typeface="Open Sans"/>
                <a:ea typeface="Open Sans"/>
                <a:cs typeface="Open Sans"/>
                <a:sym typeface="Bodoni SvtyTwo ITC TT-Book"/>
              </a:rPr>
              <a:t>Outcomes</a:t>
            </a:r>
            <a:r>
              <a:rPr lang="en-GB">
                <a:latin typeface="Open Sans"/>
                <a:ea typeface="Open Sans"/>
                <a:cs typeface="Open Sans"/>
                <a:sym typeface="Bodoni SvtyTwo ITC TT-Book"/>
              </a:rPr>
              <a:t> </a:t>
            </a:r>
            <a:endParaRPr lang="en-US"/>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a:extLst>
              <a:ext uri="{FF2B5EF4-FFF2-40B4-BE49-F238E27FC236}">
                <a16:creationId xmlns:a16="http://schemas.microsoft.com/office/drawing/2014/main" id="{AAAC0BBF-DA26-03BC-F526-B027FE2A65BE}"/>
              </a:ext>
            </a:extLst>
          </p:cNvPr>
          <p:cNvSpPr>
            <a:spLocks noGrp="1"/>
          </p:cNvSpPr>
          <p:nvPr>
            <p:ph idx="1"/>
          </p:nvPr>
        </p:nvSpPr>
        <p:spPr>
          <a:xfrm>
            <a:off x="838200" y="1825625"/>
            <a:ext cx="8175171" cy="4048964"/>
          </a:xfrm>
        </p:spPr>
        <p:txBody>
          <a:bodyPr vert="horz" lIns="91440" tIns="45720" rIns="91440" bIns="45720" rtlCol="0" anchor="t">
            <a:normAutofit/>
          </a:bodyPr>
          <a:lstStyle/>
          <a:p>
            <a:r>
              <a:rPr lang="en-GB" sz="1600" b="1" dirty="0">
                <a:latin typeface="Arial"/>
                <a:cs typeface="Arial"/>
              </a:rPr>
              <a:t>At the end of this unit, participants will be able to :</a:t>
            </a:r>
            <a:endParaRPr lang="en-US" sz="1600">
              <a:cs typeface="Arial"/>
            </a:endParaRPr>
          </a:p>
          <a:p>
            <a:r>
              <a:rPr lang="en-GB" sz="2000" dirty="0">
                <a:latin typeface="Open Sans"/>
                <a:cs typeface="Arial"/>
              </a:rPr>
              <a:t>Interpret of </a:t>
            </a:r>
            <a:r>
              <a:rPr lang="en-GB" sz="2000" dirty="0" err="1">
                <a:latin typeface="Open Sans"/>
                <a:cs typeface="Arial"/>
              </a:rPr>
              <a:t>MicroGridsPy</a:t>
            </a:r>
            <a:r>
              <a:rPr lang="en-GB" sz="2000" dirty="0">
                <a:latin typeface="Open Sans"/>
                <a:cs typeface="Arial"/>
              </a:rPr>
              <a:t> Visual Outputs</a:t>
            </a:r>
            <a:endParaRPr lang="en-US" dirty="0"/>
          </a:p>
          <a:p>
            <a:pPr marL="0" indent="0">
              <a:buNone/>
            </a:pPr>
            <a:r>
              <a:rPr lang="en-GB" sz="1400" i="1" dirty="0">
                <a:latin typeface="Open Sans"/>
              </a:rPr>
              <a:t>Develop the ability to interpret and analyse the integrated suite of visual plots provided by MicroGridsPy, which include energy dispatch, component sizing, and cost analysis, to understand the operational and financial performance of mini-grid systems</a:t>
            </a:r>
          </a:p>
          <a:p>
            <a:r>
              <a:rPr lang="en-GB" sz="2000" dirty="0">
                <a:latin typeface="Open Sans"/>
                <a:cs typeface="Arial"/>
              </a:rPr>
              <a:t>Analyse of Detailed Results Spreadsheets</a:t>
            </a:r>
            <a:endParaRPr lang="en-GB" sz="2000">
              <a:latin typeface="Open Sans"/>
              <a:ea typeface="Open Sans"/>
              <a:cs typeface="Arial"/>
            </a:endParaRPr>
          </a:p>
          <a:p>
            <a:pPr marL="0" indent="0">
              <a:buNone/>
            </a:pPr>
            <a:r>
              <a:rPr lang="en-GB" sz="1400" i="1" dirty="0">
                <a:latin typeface="Open Sans"/>
              </a:rPr>
              <a:t>Acquire skills to navigate and extract valuable insights from the detailed spreadsheets generated by MicroGridsPy, which present grid component capacities, project costs, yearly cash flows, and key energy metrics for comprehensive system efficiency and economic evaluations</a:t>
            </a:r>
          </a:p>
          <a:p>
            <a:r>
              <a:rPr lang="en-GB" sz="2000" dirty="0">
                <a:latin typeface="Open Sans"/>
                <a:cs typeface="Arial"/>
              </a:rPr>
              <a:t>Navigate and Utilize the </a:t>
            </a:r>
            <a:r>
              <a:rPr lang="en-GB" sz="2000" dirty="0" err="1">
                <a:latin typeface="Open Sans"/>
                <a:cs typeface="Arial"/>
              </a:rPr>
              <a:t>MicroGridsPy</a:t>
            </a:r>
            <a:r>
              <a:rPr lang="en-GB" sz="2000" dirty="0">
                <a:latin typeface="Open Sans"/>
                <a:cs typeface="Arial"/>
              </a:rPr>
              <a:t> Interface</a:t>
            </a:r>
            <a:endParaRPr lang="en-GB" sz="2000" dirty="0">
              <a:latin typeface="Open Sans"/>
              <a:ea typeface="Open Sans"/>
              <a:cs typeface="Arial"/>
            </a:endParaRPr>
          </a:p>
          <a:p>
            <a:pPr marL="0" indent="0">
              <a:buNone/>
            </a:pPr>
            <a:r>
              <a:rPr lang="en-GB" sz="1400" i="1" dirty="0">
                <a:latin typeface="Open Sans"/>
              </a:rPr>
              <a:t>Learn to navigate the MicroGridsPy interface effectively, including real-time output panel to monitor the solver's log and the mini-grid's operational actions during the simulation as well as generating and displaying plots</a:t>
            </a:r>
          </a:p>
          <a:p>
            <a:pPr marL="0" indent="0">
              <a:buNone/>
            </a:pPr>
            <a:endParaRPr lang="en-GB" sz="1400" i="1" dirty="0">
              <a:latin typeface="Open Sans"/>
            </a:endParaRPr>
          </a:p>
          <a:p>
            <a:endParaRPr lang="en-GB" sz="2000"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a:buFont typeface="Courier New" panose="02070309020205020404" pitchFamily="49" charset="0"/>
              <a:buChar char="o"/>
            </a:pPr>
            <a:endParaRPr lang="en-GB" sz="1400" i="1" dirty="0">
              <a:latin typeface="Open Sans"/>
            </a:endParaRPr>
          </a:p>
          <a:p>
            <a:pPr>
              <a:buFont typeface="Courier New" panose="02070309020205020404" pitchFamily="49" charset="0"/>
              <a:buChar char="o"/>
            </a:pPr>
            <a:endParaRPr lang="en-GB" sz="1400" i="1" dirty="0">
              <a:latin typeface="Open Sans"/>
            </a:endParaRPr>
          </a:p>
          <a:p>
            <a:endParaRPr lang="en-GB" sz="2000" dirty="0">
              <a:latin typeface="Open Sans"/>
            </a:endParaRPr>
          </a:p>
          <a:p>
            <a:endParaRPr lang="en-GB" sz="1400" i="1" dirty="0">
              <a:latin typeface="Open Sans"/>
            </a:endParaRPr>
          </a:p>
          <a:p>
            <a:pPr marL="0" indent="0">
              <a:buNone/>
            </a:pPr>
            <a:endParaRPr lang="en-GB" sz="1400" i="1" dirty="0">
              <a:latin typeface="Open Sans"/>
            </a:endParaRPr>
          </a:p>
          <a:p>
            <a:pPr marL="0" indent="0">
              <a:buNone/>
            </a:pPr>
            <a:endParaRPr lang="en-GB" sz="2000" dirty="0">
              <a:latin typeface="Open Sans"/>
            </a:endParaRPr>
          </a:p>
          <a:p>
            <a:endParaRPr lang="en-GB" sz="2000" dirty="0">
              <a:latin typeface="Open Sans"/>
            </a:endParaRPr>
          </a:p>
          <a:p>
            <a:pPr marL="0" indent="0">
              <a:buNone/>
            </a:pPr>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385307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158801"/>
            <a:ext cx="10515600" cy="781235"/>
          </a:xfrm>
        </p:spPr>
        <p:txBody>
          <a:bodyPr>
            <a:normAutofit/>
          </a:bodyPr>
          <a:lstStyle/>
          <a:p>
            <a:r>
              <a:rPr lang="en-GB" dirty="0"/>
              <a:t>MicroGridsPy Results</a:t>
            </a:r>
          </a:p>
        </p:txBody>
      </p:sp>
      <p:sp>
        <p:nvSpPr>
          <p:cNvPr id="2" name="TextBox 1">
            <a:extLst>
              <a:ext uri="{FF2B5EF4-FFF2-40B4-BE49-F238E27FC236}">
                <a16:creationId xmlns:a16="http://schemas.microsoft.com/office/drawing/2014/main" id="{51D5A972-A96D-C7F4-C0F2-F9B0B0B36689}"/>
              </a:ext>
            </a:extLst>
          </p:cNvPr>
          <p:cNvSpPr txBox="1"/>
          <p:nvPr/>
        </p:nvSpPr>
        <p:spPr>
          <a:xfrm>
            <a:off x="461040" y="1241783"/>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MicroGridsPy results are delivered through an integrated suite of </a:t>
            </a:r>
            <a:r>
              <a:rPr lang="en-GB" sz="1400" b="1" dirty="0">
                <a:latin typeface="Open Sans" panose="020B0606030504020204" pitchFamily="34" charset="0"/>
                <a:ea typeface="Open Sans" panose="020B0606030504020204" pitchFamily="34" charset="0"/>
                <a:cs typeface="Open Sans" panose="020B0606030504020204" pitchFamily="34" charset="0"/>
              </a:rPr>
              <a:t>visual plots </a:t>
            </a:r>
            <a:r>
              <a:rPr lang="en-GB" sz="1400" dirty="0">
                <a:latin typeface="Open Sans" panose="020B0606030504020204" pitchFamily="34" charset="0"/>
                <a:ea typeface="Open Sans" panose="020B0606030504020204" pitchFamily="34" charset="0"/>
                <a:cs typeface="Open Sans" panose="020B0606030504020204" pitchFamily="34" charset="0"/>
              </a:rPr>
              <a:t>and </a:t>
            </a:r>
            <a:r>
              <a:rPr lang="en-GB" sz="1400" b="1" dirty="0">
                <a:latin typeface="Open Sans" panose="020B0606030504020204" pitchFamily="34" charset="0"/>
                <a:ea typeface="Open Sans" panose="020B0606030504020204" pitchFamily="34" charset="0"/>
                <a:cs typeface="Open Sans" panose="020B0606030504020204" pitchFamily="34" charset="0"/>
              </a:rPr>
              <a:t>detailed spreadsheets</a:t>
            </a:r>
            <a:r>
              <a:rPr lang="en-GB" sz="1400" dirty="0">
                <a:latin typeface="Open Sans" panose="020B0606030504020204" pitchFamily="34" charset="0"/>
                <a:ea typeface="Open Sans" panose="020B0606030504020204" pitchFamily="34" charset="0"/>
                <a:cs typeface="Open Sans" panose="020B0606030504020204" pitchFamily="34" charset="0"/>
              </a:rPr>
              <a:t>, enabling a thorough analysis of the mini grid overall performance.</a:t>
            </a:r>
          </a:p>
        </p:txBody>
      </p:sp>
      <p:sp>
        <p:nvSpPr>
          <p:cNvPr id="3" name="TextBox 2">
            <a:extLst>
              <a:ext uri="{FF2B5EF4-FFF2-40B4-BE49-F238E27FC236}">
                <a16:creationId xmlns:a16="http://schemas.microsoft.com/office/drawing/2014/main" id="{0F9105CF-41EF-9D99-1BE4-EC5855E43D4E}"/>
              </a:ext>
            </a:extLst>
          </p:cNvPr>
          <p:cNvSpPr txBox="1"/>
          <p:nvPr/>
        </p:nvSpPr>
        <p:spPr>
          <a:xfrm>
            <a:off x="5838990" y="1875925"/>
            <a:ext cx="5163005" cy="1138773"/>
          </a:xfrm>
          <a:prstGeom prst="rect">
            <a:avLst/>
          </a:prstGeom>
          <a:noFill/>
        </p:spPr>
        <p:txBody>
          <a:bodyPr wrap="square" rtlCol="0">
            <a:spAutoFit/>
          </a:bodyPr>
          <a:lstStyle/>
          <a:p>
            <a:pPr algn="just"/>
            <a:r>
              <a:rPr lang="en-GB" sz="1400" dirty="0">
                <a:solidFill>
                  <a:srgbClr val="002060"/>
                </a:solidFill>
                <a:latin typeface="Open Sans" panose="020B0606030504020204" pitchFamily="34" charset="0"/>
                <a:ea typeface="Open Sans" panose="020B0606030504020204" pitchFamily="34" charset="0"/>
                <a:cs typeface="Open Sans" panose="020B0606030504020204" pitchFamily="34" charset="0"/>
              </a:rPr>
              <a:t>Detailed Results Spreadsheets</a:t>
            </a:r>
          </a:p>
          <a:p>
            <a:pPr algn="just"/>
            <a:endParaRPr lang="en-GB"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Spreadsheets provide an in-depth look at grid component capacities, project costs, yearly cash flows, and key energy metrics, facilitating a thorough examination of the system's efficiency and economics across various scenarios.</a:t>
            </a:r>
          </a:p>
        </p:txBody>
      </p:sp>
      <p:sp>
        <p:nvSpPr>
          <p:cNvPr id="4" name="TextBox 3">
            <a:extLst>
              <a:ext uri="{FF2B5EF4-FFF2-40B4-BE49-F238E27FC236}">
                <a16:creationId xmlns:a16="http://schemas.microsoft.com/office/drawing/2014/main" id="{9F1428ED-D501-7621-856D-59E798F09342}"/>
              </a:ext>
            </a:extLst>
          </p:cNvPr>
          <p:cNvSpPr txBox="1"/>
          <p:nvPr/>
        </p:nvSpPr>
        <p:spPr>
          <a:xfrm>
            <a:off x="8420493" y="6034516"/>
            <a:ext cx="1304072" cy="307777"/>
          </a:xfrm>
          <a:prstGeom prst="rect">
            <a:avLst/>
          </a:prstGeom>
          <a:noFill/>
        </p:spPr>
        <p:txBody>
          <a:bodyPr wrap="square" rtlCol="0">
            <a:spAutoFit/>
          </a:bodyPr>
          <a:lstStyle/>
          <a:p>
            <a:pPr algn="just"/>
            <a:r>
              <a:rPr lang="en-US" sz="1400" i="1" dirty="0">
                <a:latin typeface="Open Sans" panose="020B0606030504020204" pitchFamily="34" charset="0"/>
                <a:ea typeface="Open Sans" panose="020B0606030504020204" pitchFamily="34" charset="0"/>
                <a:cs typeface="Open Sans" panose="020B0606030504020204" pitchFamily="34" charset="0"/>
              </a:rPr>
              <a:t>Code/Results</a:t>
            </a:r>
            <a:endParaRPr lang="en-US" sz="1400" b="1"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5" name="Picture 6" descr=" ">
            <a:extLst>
              <a:ext uri="{FF2B5EF4-FFF2-40B4-BE49-F238E27FC236}">
                <a16:creationId xmlns:a16="http://schemas.microsoft.com/office/drawing/2014/main" id="{EB265BEE-9109-BED6-840E-364C91AC33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9118" y="5987923"/>
            <a:ext cx="478971" cy="478971"/>
          </a:xfrm>
          <a:prstGeom prst="rect">
            <a:avLst/>
          </a:prstGeom>
          <a:noFill/>
          <a:extLst>
            <a:ext uri="{909E8E84-426E-40DD-AFC4-6F175D3DCCD1}">
              <a14:hiddenFill xmlns:a14="http://schemas.microsoft.com/office/drawing/2010/main">
                <a:solidFill>
                  <a:srgbClr val="FFFFFF"/>
                </a:solidFill>
              </a14:hiddenFill>
            </a:ext>
          </a:extLst>
        </p:spPr>
      </p:pic>
      <p:cxnSp>
        <p:nvCxnSpPr>
          <p:cNvPr id="7" name="Connettore diritto 96">
            <a:extLst>
              <a:ext uri="{FF2B5EF4-FFF2-40B4-BE49-F238E27FC236}">
                <a16:creationId xmlns:a16="http://schemas.microsoft.com/office/drawing/2014/main" id="{DE0C7826-AEC6-4F68-EB76-1ED61AA1AE4F}"/>
              </a:ext>
            </a:extLst>
          </p:cNvPr>
          <p:cNvCxnSpPr>
            <a:cxnSpLocks/>
          </p:cNvCxnSpPr>
          <p:nvPr/>
        </p:nvCxnSpPr>
        <p:spPr>
          <a:xfrm flipV="1">
            <a:off x="5726727" y="2135809"/>
            <a:ext cx="0" cy="3665401"/>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85C284C4-E99A-F38D-AA5C-619DA6FD89E8}"/>
              </a:ext>
            </a:extLst>
          </p:cNvPr>
          <p:cNvSpPr txBox="1"/>
          <p:nvPr/>
        </p:nvSpPr>
        <p:spPr>
          <a:xfrm>
            <a:off x="530734" y="1875925"/>
            <a:ext cx="5163005" cy="954107"/>
          </a:xfrm>
          <a:prstGeom prst="rect">
            <a:avLst/>
          </a:prstGeom>
          <a:noFill/>
        </p:spPr>
        <p:txBody>
          <a:bodyPr wrap="square" rtlCol="0">
            <a:spAutoFit/>
          </a:bodyPr>
          <a:lstStyle/>
          <a:p>
            <a:pPr algn="just"/>
            <a:r>
              <a:rPr lang="en-GB" sz="1400" dirty="0">
                <a:solidFill>
                  <a:srgbClr val="002060"/>
                </a:solidFill>
                <a:latin typeface="Open Sans" panose="020B0606030504020204" pitchFamily="34" charset="0"/>
                <a:ea typeface="Open Sans" panose="020B0606030504020204" pitchFamily="34" charset="0"/>
                <a:cs typeface="Open Sans" panose="020B0606030504020204" pitchFamily="34" charset="0"/>
              </a:rPr>
              <a:t>Plots</a:t>
            </a:r>
          </a:p>
          <a:p>
            <a:pPr algn="just"/>
            <a:endParaRPr lang="en-GB"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Visual plots depict energy dispatch, component sizing, and cost analysis, offering intuitive insights into the system’s operational and financial performance.</a:t>
            </a:r>
          </a:p>
        </p:txBody>
      </p:sp>
      <p:sp>
        <p:nvSpPr>
          <p:cNvPr id="12" name="TextBox 11">
            <a:extLst>
              <a:ext uri="{FF2B5EF4-FFF2-40B4-BE49-F238E27FC236}">
                <a16:creationId xmlns:a16="http://schemas.microsoft.com/office/drawing/2014/main" id="{922E477D-95CE-D163-D62A-BD6C0544F4BA}"/>
              </a:ext>
            </a:extLst>
          </p:cNvPr>
          <p:cNvSpPr txBox="1"/>
          <p:nvPr/>
        </p:nvSpPr>
        <p:spPr>
          <a:xfrm>
            <a:off x="2429045" y="6035941"/>
            <a:ext cx="1666943" cy="307777"/>
          </a:xfrm>
          <a:prstGeom prst="rect">
            <a:avLst/>
          </a:prstGeom>
          <a:noFill/>
        </p:spPr>
        <p:txBody>
          <a:bodyPr wrap="square" rtlCol="0">
            <a:spAutoFit/>
          </a:bodyPr>
          <a:lstStyle/>
          <a:p>
            <a:pPr algn="just"/>
            <a:r>
              <a:rPr lang="en-US" sz="1400" i="1" dirty="0">
                <a:latin typeface="Open Sans" panose="020B0606030504020204" pitchFamily="34" charset="0"/>
                <a:ea typeface="Open Sans" panose="020B0606030504020204" pitchFamily="34" charset="0"/>
                <a:cs typeface="Open Sans" panose="020B0606030504020204" pitchFamily="34" charset="0"/>
              </a:rPr>
              <a:t>Code/Results/Plots</a:t>
            </a:r>
            <a:endParaRPr lang="en-US" sz="1400" b="1"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14" name="Picture 6" descr=" ">
            <a:extLst>
              <a:ext uri="{FF2B5EF4-FFF2-40B4-BE49-F238E27FC236}">
                <a16:creationId xmlns:a16="http://schemas.microsoft.com/office/drawing/2014/main" id="{4B9D56BC-8311-97A8-74D7-E4F6F9691B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7670" y="5989348"/>
            <a:ext cx="478971" cy="478971"/>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a:extLst>
              <a:ext uri="{FF2B5EF4-FFF2-40B4-BE49-F238E27FC236}">
                <a16:creationId xmlns:a16="http://schemas.microsoft.com/office/drawing/2014/main" id="{E0734B64-060A-D473-40ED-208A600E9102}"/>
              </a:ext>
            </a:extLst>
          </p:cNvPr>
          <p:cNvGrpSpPr/>
          <p:nvPr/>
        </p:nvGrpSpPr>
        <p:grpSpPr>
          <a:xfrm>
            <a:off x="6096000" y="3185975"/>
            <a:ext cx="4983575" cy="2496838"/>
            <a:chOff x="5901579" y="2691681"/>
            <a:chExt cx="5316902" cy="2717568"/>
          </a:xfrm>
        </p:grpSpPr>
        <p:pic>
          <p:nvPicPr>
            <p:cNvPr id="16" name="Picture 15">
              <a:extLst>
                <a:ext uri="{FF2B5EF4-FFF2-40B4-BE49-F238E27FC236}">
                  <a16:creationId xmlns:a16="http://schemas.microsoft.com/office/drawing/2014/main" id="{452E6702-F610-4AC4-A29B-79478186112D}"/>
                </a:ext>
              </a:extLst>
            </p:cNvPr>
            <p:cNvPicPr>
              <a:picLocks noChangeAspect="1"/>
            </p:cNvPicPr>
            <p:nvPr/>
          </p:nvPicPr>
          <p:blipFill>
            <a:blip r:embed="rId4"/>
            <a:stretch>
              <a:fillRect/>
            </a:stretch>
          </p:blipFill>
          <p:spPr>
            <a:xfrm>
              <a:off x="5901579" y="2691681"/>
              <a:ext cx="2705485" cy="2550287"/>
            </a:xfrm>
            <a:prstGeom prst="rect">
              <a:avLst/>
            </a:prstGeom>
            <a:ln>
              <a:solidFill>
                <a:schemeClr val="tx1"/>
              </a:solidFill>
            </a:ln>
          </p:spPr>
        </p:pic>
        <p:pic>
          <p:nvPicPr>
            <p:cNvPr id="17" name="Picture 16">
              <a:extLst>
                <a:ext uri="{FF2B5EF4-FFF2-40B4-BE49-F238E27FC236}">
                  <a16:creationId xmlns:a16="http://schemas.microsoft.com/office/drawing/2014/main" id="{6A0AC690-5710-8B0B-D9B0-FB60F175D6FA}"/>
                </a:ext>
              </a:extLst>
            </p:cNvPr>
            <p:cNvPicPr>
              <a:picLocks noChangeAspect="1"/>
            </p:cNvPicPr>
            <p:nvPr/>
          </p:nvPicPr>
          <p:blipFill>
            <a:blip r:embed="rId5"/>
            <a:stretch>
              <a:fillRect/>
            </a:stretch>
          </p:blipFill>
          <p:spPr>
            <a:xfrm>
              <a:off x="8493565" y="2833644"/>
              <a:ext cx="2570448" cy="1814079"/>
            </a:xfrm>
            <a:prstGeom prst="rect">
              <a:avLst/>
            </a:prstGeom>
            <a:ln>
              <a:solidFill>
                <a:schemeClr val="tx1"/>
              </a:solidFill>
            </a:ln>
          </p:spPr>
        </p:pic>
        <p:pic>
          <p:nvPicPr>
            <p:cNvPr id="18" name="Picture 17">
              <a:extLst>
                <a:ext uri="{FF2B5EF4-FFF2-40B4-BE49-F238E27FC236}">
                  <a16:creationId xmlns:a16="http://schemas.microsoft.com/office/drawing/2014/main" id="{D5CCBA86-51F9-7D7F-C432-788288ED8B61}"/>
                </a:ext>
              </a:extLst>
            </p:cNvPr>
            <p:cNvPicPr>
              <a:picLocks noChangeAspect="1"/>
            </p:cNvPicPr>
            <p:nvPr/>
          </p:nvPicPr>
          <p:blipFill>
            <a:blip r:embed="rId6"/>
            <a:stretch>
              <a:fillRect/>
            </a:stretch>
          </p:blipFill>
          <p:spPr>
            <a:xfrm>
              <a:off x="7364652" y="3739256"/>
              <a:ext cx="3853829" cy="1669993"/>
            </a:xfrm>
            <a:prstGeom prst="rect">
              <a:avLst/>
            </a:prstGeom>
            <a:ln w="12700">
              <a:solidFill>
                <a:schemeClr val="tx1"/>
              </a:solidFill>
            </a:ln>
          </p:spPr>
        </p:pic>
      </p:grpSp>
      <p:pic>
        <p:nvPicPr>
          <p:cNvPr id="19" name="Picture 4" descr="2,979 Excel download icon Images, Stock Photos &amp; Vectors | Shutterstock">
            <a:extLst>
              <a:ext uri="{FF2B5EF4-FFF2-40B4-BE49-F238E27FC236}">
                <a16:creationId xmlns:a16="http://schemas.microsoft.com/office/drawing/2014/main" id="{483F9CA3-B361-D821-CDD8-808DEDB57914}"/>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7565" t="4485" r="8681" b="12143"/>
          <a:stretch/>
        </p:blipFill>
        <p:spPr bwMode="auto">
          <a:xfrm>
            <a:off x="10564629" y="3159346"/>
            <a:ext cx="556835" cy="59693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9754A5E6-FEDB-89D7-F874-957B080C848D}"/>
              </a:ext>
            </a:extLst>
          </p:cNvPr>
          <p:cNvPicPr>
            <a:picLocks noChangeAspect="1"/>
          </p:cNvPicPr>
          <p:nvPr/>
        </p:nvPicPr>
        <p:blipFill>
          <a:blip r:embed="rId8"/>
          <a:stretch>
            <a:fillRect/>
          </a:stretch>
        </p:blipFill>
        <p:spPr>
          <a:xfrm>
            <a:off x="729101" y="2966067"/>
            <a:ext cx="4685486" cy="2603048"/>
          </a:xfrm>
          <a:prstGeom prst="rect">
            <a:avLst/>
          </a:prstGeom>
        </p:spPr>
      </p:pic>
    </p:spTree>
    <p:extLst>
      <p:ext uri="{BB962C8B-B14F-4D97-AF65-F5344CB8AC3E}">
        <p14:creationId xmlns:p14="http://schemas.microsoft.com/office/powerpoint/2010/main" val="4052823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Plots layout</a:t>
            </a:r>
          </a:p>
        </p:txBody>
      </p:sp>
      <p:pic>
        <p:nvPicPr>
          <p:cNvPr id="3" name="Picture 2">
            <a:extLst>
              <a:ext uri="{FF2B5EF4-FFF2-40B4-BE49-F238E27FC236}">
                <a16:creationId xmlns:a16="http://schemas.microsoft.com/office/drawing/2014/main" id="{EF5F9AED-A4B4-9C7F-137D-BDDEAAFB7555}"/>
              </a:ext>
            </a:extLst>
          </p:cNvPr>
          <p:cNvPicPr>
            <a:picLocks noChangeAspect="1"/>
          </p:cNvPicPr>
          <p:nvPr/>
        </p:nvPicPr>
        <p:blipFill>
          <a:blip r:embed="rId3"/>
          <a:stretch>
            <a:fillRect/>
          </a:stretch>
        </p:blipFill>
        <p:spPr>
          <a:xfrm>
            <a:off x="386473" y="1113272"/>
            <a:ext cx="6477915" cy="5024277"/>
          </a:xfrm>
          <a:prstGeom prst="roundRect">
            <a:avLst>
              <a:gd name="adj" fmla="val 1284"/>
            </a:avLst>
          </a:prstGeom>
        </p:spPr>
      </p:pic>
      <p:pic>
        <p:nvPicPr>
          <p:cNvPr id="4" name="Picture 2" descr=" ">
            <a:extLst>
              <a:ext uri="{FF2B5EF4-FFF2-40B4-BE49-F238E27FC236}">
                <a16:creationId xmlns:a16="http://schemas.microsoft.com/office/drawing/2014/main" id="{5D2D4675-1BD6-9311-4B31-E4F8C8EFDA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658953">
            <a:off x="3275435" y="2218766"/>
            <a:ext cx="369098" cy="36909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90A8EC6-96EE-AF2A-8A54-94E5041AE5C3}"/>
              </a:ext>
            </a:extLst>
          </p:cNvPr>
          <p:cNvSpPr/>
          <p:nvPr/>
        </p:nvSpPr>
        <p:spPr>
          <a:xfrm>
            <a:off x="7260770" y="3253505"/>
            <a:ext cx="4096077" cy="2404585"/>
          </a:xfrm>
          <a:prstGeom prst="rect">
            <a:avLst/>
          </a:prstGeom>
          <a:noFill/>
          <a:ln w="19050">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C158C5B6-B942-1B15-BF7A-8118C61CF0A4}"/>
              </a:ext>
            </a:extLst>
          </p:cNvPr>
          <p:cNvCxnSpPr>
            <a:cxnSpLocks/>
          </p:cNvCxnSpPr>
          <p:nvPr/>
        </p:nvCxnSpPr>
        <p:spPr>
          <a:xfrm>
            <a:off x="3472543" y="2264229"/>
            <a:ext cx="3794908" cy="1164771"/>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39B88F96-AD51-2F03-139D-0170F727DC10}"/>
              </a:ext>
            </a:extLst>
          </p:cNvPr>
          <p:cNvCxnSpPr>
            <a:cxnSpLocks/>
          </p:cNvCxnSpPr>
          <p:nvPr/>
        </p:nvCxnSpPr>
        <p:spPr>
          <a:xfrm>
            <a:off x="3459984" y="2264229"/>
            <a:ext cx="3800786" cy="3032130"/>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15" name="Picture 14">
            <a:extLst>
              <a:ext uri="{FF2B5EF4-FFF2-40B4-BE49-F238E27FC236}">
                <a16:creationId xmlns:a16="http://schemas.microsoft.com/office/drawing/2014/main" id="{6F638614-CF70-D673-313B-92AADEDC5544}"/>
              </a:ext>
            </a:extLst>
          </p:cNvPr>
          <p:cNvPicPr>
            <a:picLocks noChangeAspect="1"/>
          </p:cNvPicPr>
          <p:nvPr/>
        </p:nvPicPr>
        <p:blipFill rotWithShape="1">
          <a:blip r:embed="rId5"/>
          <a:srcRect l="17129" t="16233" r="51696" b="50000"/>
          <a:stretch/>
        </p:blipFill>
        <p:spPr>
          <a:xfrm>
            <a:off x="7488338" y="3302329"/>
            <a:ext cx="3724204" cy="2269067"/>
          </a:xfrm>
          <a:prstGeom prst="rect">
            <a:avLst/>
          </a:prstGeom>
        </p:spPr>
      </p:pic>
      <p:sp>
        <p:nvSpPr>
          <p:cNvPr id="16" name="TextBox 15">
            <a:extLst>
              <a:ext uri="{FF2B5EF4-FFF2-40B4-BE49-F238E27FC236}">
                <a16:creationId xmlns:a16="http://schemas.microsoft.com/office/drawing/2014/main" id="{4330011B-D048-6FF7-97C9-75C2B5DC6506}"/>
              </a:ext>
            </a:extLst>
          </p:cNvPr>
          <p:cNvSpPr txBox="1"/>
          <p:nvPr/>
        </p:nvSpPr>
        <p:spPr>
          <a:xfrm>
            <a:off x="7079729" y="1341855"/>
            <a:ext cx="4451479" cy="1600438"/>
          </a:xfrm>
          <a:prstGeom prst="rect">
            <a:avLst/>
          </a:prstGeom>
          <a:noFill/>
        </p:spPr>
        <p:txBody>
          <a:bodyPr wrap="square">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Users can </a:t>
            </a:r>
            <a:r>
              <a:rPr lang="en-GB" sz="1400" b="1" dirty="0">
                <a:latin typeface="Open Sans" panose="020B0606030504020204" pitchFamily="34" charset="0"/>
                <a:ea typeface="Open Sans" panose="020B0606030504020204" pitchFamily="34" charset="0"/>
                <a:cs typeface="Open Sans" panose="020B0606030504020204" pitchFamily="34" charset="0"/>
              </a:rPr>
              <a:t>select </a:t>
            </a:r>
            <a:r>
              <a:rPr lang="en-GB" sz="1400" b="1" dirty="0" err="1">
                <a:latin typeface="Open Sans" panose="020B0606030504020204" pitchFamily="34" charset="0"/>
                <a:ea typeface="Open Sans" panose="020B0606030504020204" pitchFamily="34" charset="0"/>
                <a:cs typeface="Open Sans" panose="020B0606030504020204" pitchFamily="34" charset="0"/>
              </a:rPr>
              <a:t>colors</a:t>
            </a:r>
            <a:r>
              <a:rPr lang="en-GB" sz="1400" b="1" dirty="0">
                <a:latin typeface="Open Sans" panose="020B0606030504020204" pitchFamily="34" charset="0"/>
                <a:ea typeface="Open Sans" panose="020B0606030504020204" pitchFamily="34" charset="0"/>
                <a:cs typeface="Open Sans" panose="020B0606030504020204" pitchFamily="34" charset="0"/>
              </a:rPr>
              <a:t> </a:t>
            </a:r>
            <a:r>
              <a:rPr lang="en-GB" sz="1400" dirty="0">
                <a:latin typeface="Open Sans" panose="020B0606030504020204" pitchFamily="34" charset="0"/>
                <a:ea typeface="Open Sans" panose="020B0606030504020204" pitchFamily="34" charset="0"/>
                <a:cs typeface="Open Sans" panose="020B0606030504020204" pitchFamily="34" charset="0"/>
              </a:rPr>
              <a:t>from a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dropdown menu </a:t>
            </a:r>
            <a:r>
              <a:rPr lang="en-GB" sz="1400" dirty="0">
                <a:latin typeface="Open Sans" panose="020B0606030504020204" pitchFamily="34" charset="0"/>
                <a:ea typeface="Open Sans" panose="020B0606030504020204" pitchFamily="34" charset="0"/>
                <a:cs typeface="Open Sans" panose="020B0606030504020204" pitchFamily="34" charset="0"/>
              </a:rPr>
              <a:t>to represent different components such as renewable energy sources (RES), generators, batteries, lost load, curtailment, and energy exchanged with the grid, enhancing the </a:t>
            </a:r>
            <a:r>
              <a:rPr lang="en-GB" sz="1400" b="1" dirty="0">
                <a:latin typeface="Open Sans" panose="020B0606030504020204" pitchFamily="34" charset="0"/>
                <a:ea typeface="Open Sans" panose="020B0606030504020204" pitchFamily="34" charset="0"/>
                <a:cs typeface="Open Sans" panose="020B0606030504020204" pitchFamily="34" charset="0"/>
              </a:rPr>
              <a:t>clarity and distinction of various data sets </a:t>
            </a:r>
            <a:r>
              <a:rPr lang="en-GB" sz="1400" dirty="0">
                <a:latin typeface="Open Sans" panose="020B0606030504020204" pitchFamily="34" charset="0"/>
                <a:ea typeface="Open Sans" panose="020B0606030504020204" pitchFamily="34" charset="0"/>
                <a:cs typeface="Open Sans" panose="020B0606030504020204" pitchFamily="34" charset="0"/>
              </a:rPr>
              <a:t>in graphical representations</a:t>
            </a:r>
            <a:endParaRPr lang="en-US" dirty="0"/>
          </a:p>
        </p:txBody>
      </p:sp>
    </p:spTree>
    <p:extLst>
      <p:ext uri="{BB962C8B-B14F-4D97-AF65-F5344CB8AC3E}">
        <p14:creationId xmlns:p14="http://schemas.microsoft.com/office/powerpoint/2010/main" val="1159097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Running the model</a:t>
            </a:r>
          </a:p>
        </p:txBody>
      </p:sp>
      <p:pic>
        <p:nvPicPr>
          <p:cNvPr id="4" name="Picture 3">
            <a:extLst>
              <a:ext uri="{FF2B5EF4-FFF2-40B4-BE49-F238E27FC236}">
                <a16:creationId xmlns:a16="http://schemas.microsoft.com/office/drawing/2014/main" id="{4010CB8D-3554-3036-1263-18631EFD74F1}"/>
              </a:ext>
            </a:extLst>
          </p:cNvPr>
          <p:cNvPicPr>
            <a:picLocks noChangeAspect="1"/>
          </p:cNvPicPr>
          <p:nvPr/>
        </p:nvPicPr>
        <p:blipFill>
          <a:blip r:embed="rId3"/>
          <a:stretch>
            <a:fillRect/>
          </a:stretch>
        </p:blipFill>
        <p:spPr>
          <a:xfrm>
            <a:off x="498899" y="1107865"/>
            <a:ext cx="6717190" cy="5227152"/>
          </a:xfrm>
          <a:prstGeom prst="roundRect">
            <a:avLst>
              <a:gd name="adj" fmla="val 3044"/>
            </a:avLst>
          </a:prstGeom>
        </p:spPr>
      </p:pic>
      <p:pic>
        <p:nvPicPr>
          <p:cNvPr id="5" name="Picture 2" descr=" ">
            <a:extLst>
              <a:ext uri="{FF2B5EF4-FFF2-40B4-BE49-F238E27FC236}">
                <a16:creationId xmlns:a16="http://schemas.microsoft.com/office/drawing/2014/main" id="{860CE390-140F-96C7-E5A1-DE72B70E75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658953">
            <a:off x="2369631" y="1564382"/>
            <a:ext cx="398951" cy="39895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66CBC72-614E-439A-8850-EAA96BF76031}"/>
              </a:ext>
            </a:extLst>
          </p:cNvPr>
          <p:cNvSpPr txBox="1"/>
          <p:nvPr/>
        </p:nvSpPr>
        <p:spPr>
          <a:xfrm>
            <a:off x="7562229" y="2491117"/>
            <a:ext cx="3675357" cy="1600438"/>
          </a:xfrm>
          <a:prstGeom prst="rect">
            <a:avLst/>
          </a:prstGeom>
          <a:noFill/>
        </p:spPr>
        <p:txBody>
          <a:bodyPr wrap="square">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Upon initiating the model with the 'Run' button, users can </a:t>
            </a:r>
            <a:r>
              <a:rPr lang="en-GB" sz="1400" b="1" dirty="0">
                <a:latin typeface="Open Sans" panose="020B0606030504020204" pitchFamily="34" charset="0"/>
                <a:ea typeface="Open Sans" panose="020B0606030504020204" pitchFamily="34" charset="0"/>
                <a:cs typeface="Open Sans" panose="020B0606030504020204" pitchFamily="34" charset="0"/>
              </a:rPr>
              <a:t>monitor the solver's log </a:t>
            </a:r>
            <a:r>
              <a:rPr lang="en-GB" sz="1400" dirty="0">
                <a:latin typeface="Open Sans" panose="020B0606030504020204" pitchFamily="34" charset="0"/>
                <a:ea typeface="Open Sans" panose="020B0606030504020204" pitchFamily="34" charset="0"/>
                <a:cs typeface="Open Sans" panose="020B0606030504020204" pitchFamily="34" charset="0"/>
              </a:rPr>
              <a:t>and the </a:t>
            </a:r>
            <a:r>
              <a:rPr lang="en-GB" sz="1400" b="1" dirty="0">
                <a:latin typeface="Open Sans" panose="020B0606030504020204" pitchFamily="34" charset="0"/>
                <a:ea typeface="Open Sans" panose="020B0606030504020204" pitchFamily="34" charset="0"/>
                <a:cs typeface="Open Sans" panose="020B0606030504020204" pitchFamily="34" charset="0"/>
              </a:rPr>
              <a:t>system's operational actions </a:t>
            </a:r>
            <a:r>
              <a:rPr lang="en-GB" sz="1400" dirty="0">
                <a:latin typeface="Open Sans" panose="020B0606030504020204" pitchFamily="34" charset="0"/>
                <a:ea typeface="Open Sans" panose="020B0606030504020204" pitchFamily="34" charset="0"/>
                <a:cs typeface="Open Sans" panose="020B0606030504020204" pitchFamily="34" charset="0"/>
              </a:rPr>
              <a:t>in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real-time</a:t>
            </a:r>
            <a:r>
              <a:rPr lang="en-GB" sz="1400" dirty="0">
                <a:latin typeface="Open Sans" panose="020B0606030504020204" pitchFamily="34" charset="0"/>
                <a:ea typeface="Open Sans" panose="020B0606030504020204" pitchFamily="34" charset="0"/>
                <a:cs typeface="Open Sans" panose="020B0606030504020204" pitchFamily="34" charset="0"/>
              </a:rPr>
              <a:t>. This output panel provides a </a:t>
            </a:r>
            <a:r>
              <a:rPr lang="en-GB" sz="1400" b="1" dirty="0">
                <a:latin typeface="Open Sans" panose="020B0606030504020204" pitchFamily="34" charset="0"/>
                <a:ea typeface="Open Sans" panose="020B0606030504020204" pitchFamily="34" charset="0"/>
                <a:cs typeface="Open Sans" panose="020B0606030504020204" pitchFamily="34" charset="0"/>
              </a:rPr>
              <a:t>live feed </a:t>
            </a:r>
            <a:r>
              <a:rPr lang="en-GB" sz="1400" dirty="0">
                <a:latin typeface="Open Sans" panose="020B0606030504020204" pitchFamily="34" charset="0"/>
                <a:ea typeface="Open Sans" panose="020B0606030504020204" pitchFamily="34" charset="0"/>
                <a:cs typeface="Open Sans" panose="020B0606030504020204" pitchFamily="34" charset="0"/>
              </a:rPr>
              <a:t>of the </a:t>
            </a:r>
            <a:r>
              <a:rPr lang="en-GB" sz="1400" b="1" dirty="0">
                <a:latin typeface="Open Sans" panose="020B0606030504020204" pitchFamily="34" charset="0"/>
                <a:ea typeface="Open Sans" panose="020B0606030504020204" pitchFamily="34" charset="0"/>
                <a:cs typeface="Open Sans" panose="020B0606030504020204" pitchFamily="34" charset="0"/>
              </a:rPr>
              <a:t>model's processing data </a:t>
            </a:r>
            <a:r>
              <a:rPr lang="en-GB" sz="1400" dirty="0">
                <a:latin typeface="Open Sans" panose="020B0606030504020204" pitchFamily="34" charset="0"/>
                <a:ea typeface="Open Sans" panose="020B0606030504020204" pitchFamily="34" charset="0"/>
                <a:cs typeface="Open Sans" panose="020B0606030504020204" pitchFamily="34" charset="0"/>
              </a:rPr>
              <a:t>displaying also potential errors messages.</a:t>
            </a:r>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579336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217320"/>
            <a:ext cx="10515600" cy="781235"/>
          </a:xfrm>
        </p:spPr>
        <p:txBody>
          <a:bodyPr>
            <a:normAutofit/>
          </a:bodyPr>
          <a:lstStyle/>
          <a:p>
            <a:r>
              <a:rPr lang="en-GB" dirty="0"/>
              <a:t>Key Results</a:t>
            </a:r>
          </a:p>
        </p:txBody>
      </p:sp>
      <p:pic>
        <p:nvPicPr>
          <p:cNvPr id="2" name="Picture 1" descr="A screenshot of a computer&#10;&#10;Description automatically generated">
            <a:extLst>
              <a:ext uri="{FF2B5EF4-FFF2-40B4-BE49-F238E27FC236}">
                <a16:creationId xmlns:a16="http://schemas.microsoft.com/office/drawing/2014/main" id="{BF4E5697-83F5-FBC0-CA26-8BF9351D572D}"/>
              </a:ext>
            </a:extLst>
          </p:cNvPr>
          <p:cNvPicPr>
            <a:picLocks noChangeAspect="1"/>
          </p:cNvPicPr>
          <p:nvPr/>
        </p:nvPicPr>
        <p:blipFill rotWithShape="1">
          <a:blip r:embed="rId3"/>
          <a:srcRect t="4719"/>
          <a:stretch/>
        </p:blipFill>
        <p:spPr>
          <a:xfrm>
            <a:off x="386473" y="1859482"/>
            <a:ext cx="4180688" cy="3234079"/>
          </a:xfrm>
          <a:prstGeom prst="roundRect">
            <a:avLst>
              <a:gd name="adj" fmla="val 3147"/>
            </a:avLst>
          </a:prstGeom>
        </p:spPr>
      </p:pic>
      <p:sp>
        <p:nvSpPr>
          <p:cNvPr id="3" name="Rectangle 2">
            <a:extLst>
              <a:ext uri="{FF2B5EF4-FFF2-40B4-BE49-F238E27FC236}">
                <a16:creationId xmlns:a16="http://schemas.microsoft.com/office/drawing/2014/main" id="{3BC8FC7B-1843-9033-566C-21A87954A4F6}"/>
              </a:ext>
            </a:extLst>
          </p:cNvPr>
          <p:cNvSpPr/>
          <p:nvPr/>
        </p:nvSpPr>
        <p:spPr>
          <a:xfrm>
            <a:off x="386473" y="2553561"/>
            <a:ext cx="2620887" cy="1513840"/>
          </a:xfrm>
          <a:prstGeom prst="rect">
            <a:avLst/>
          </a:prstGeom>
          <a:noFill/>
          <a:ln w="1905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 name="Straight Connector 3">
            <a:extLst>
              <a:ext uri="{FF2B5EF4-FFF2-40B4-BE49-F238E27FC236}">
                <a16:creationId xmlns:a16="http://schemas.microsoft.com/office/drawing/2014/main" id="{AA33A09A-D7D4-A511-5CBD-1BF47CAE7045}"/>
              </a:ext>
            </a:extLst>
          </p:cNvPr>
          <p:cNvCxnSpPr>
            <a:cxnSpLocks/>
          </p:cNvCxnSpPr>
          <p:nvPr/>
        </p:nvCxnSpPr>
        <p:spPr>
          <a:xfrm flipV="1">
            <a:off x="3007360" y="2186741"/>
            <a:ext cx="2377440" cy="106278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25C84046-B140-0F22-C0C1-095D54F0CE48}"/>
              </a:ext>
            </a:extLst>
          </p:cNvPr>
          <p:cNvCxnSpPr>
            <a:cxnSpLocks/>
          </p:cNvCxnSpPr>
          <p:nvPr/>
        </p:nvCxnSpPr>
        <p:spPr>
          <a:xfrm>
            <a:off x="3007360" y="3249521"/>
            <a:ext cx="2377440" cy="1279379"/>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EE85282-AC5E-01AF-E65D-72709FD36555}"/>
              </a:ext>
            </a:extLst>
          </p:cNvPr>
          <p:cNvCxnSpPr>
            <a:cxnSpLocks/>
          </p:cNvCxnSpPr>
          <p:nvPr/>
        </p:nvCxnSpPr>
        <p:spPr>
          <a:xfrm>
            <a:off x="5384800" y="1466441"/>
            <a:ext cx="0" cy="3850640"/>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966F6C1-FAE6-5EF1-2928-18BF2BB88EFE}"/>
              </a:ext>
            </a:extLst>
          </p:cNvPr>
          <p:cNvSpPr txBox="1"/>
          <p:nvPr/>
        </p:nvSpPr>
        <p:spPr>
          <a:xfrm>
            <a:off x="5484959" y="1160219"/>
            <a:ext cx="5675970" cy="4708981"/>
          </a:xfrm>
          <a:prstGeom prst="rect">
            <a:avLst/>
          </a:prstGeom>
          <a:noFill/>
        </p:spPr>
        <p:txBody>
          <a:bodyPr wrap="square">
            <a:spAutoFit/>
          </a:bodyPr>
          <a:lstStyle/>
          <a:p>
            <a:r>
              <a:rPr lang="en-GB" sz="11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Sizing of the mini-grid</a:t>
            </a:r>
          </a:p>
          <a:p>
            <a:pPr algn="l"/>
            <a:r>
              <a:rPr lang="en-GB" sz="1100" i="1" dirty="0">
                <a:latin typeface="Open Sans" panose="020B0606030504020204" pitchFamily="34" charset="0"/>
                <a:ea typeface="Open Sans" panose="020B0606030504020204" pitchFamily="34" charset="0"/>
                <a:cs typeface="Open Sans" panose="020B0606030504020204" pitchFamily="34" charset="0"/>
              </a:rPr>
              <a:t>Optimal capacity installed each investment steps divided by technology</a:t>
            </a:r>
          </a:p>
          <a:p>
            <a:endParaRPr lang="en-GB"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endParaRPr lang="en-GB"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r>
              <a:rPr lang="en-GB"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NPC (Net Present Cost) [k$]</a:t>
            </a:r>
          </a:p>
          <a:p>
            <a:pPr algn="l"/>
            <a:r>
              <a:rPr lang="en-GB" sz="1100" i="1" dirty="0">
                <a:latin typeface="Open Sans" panose="020B0606030504020204" pitchFamily="34" charset="0"/>
                <a:ea typeface="Open Sans" panose="020B0606030504020204" pitchFamily="34" charset="0"/>
                <a:cs typeface="Open Sans" panose="020B0606030504020204" pitchFamily="34" charset="0"/>
              </a:rPr>
              <a:t>This is the total cost of the mini-grid system over its lifetime, discounted to present value</a:t>
            </a:r>
          </a:p>
          <a:p>
            <a:pPr algn="l"/>
            <a:endParaRPr lang="en-GB" sz="12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r>
              <a:rPr lang="en-GB"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Total actualized Investment and Operation Cost [k$]</a:t>
            </a:r>
          </a:p>
          <a:p>
            <a:pPr algn="l"/>
            <a:r>
              <a:rPr lang="en-GB" sz="1100" i="1" dirty="0">
                <a:latin typeface="Open Sans" panose="020B0606030504020204" pitchFamily="34" charset="0"/>
                <a:ea typeface="Open Sans" panose="020B0606030504020204" pitchFamily="34" charset="0"/>
                <a:cs typeface="Open Sans" panose="020B0606030504020204" pitchFamily="34" charset="0"/>
              </a:rPr>
              <a:t>The upfront investment and operation costs for the mini-grid, actualized to the present</a:t>
            </a:r>
            <a:r>
              <a:rPr lang="en-GB" sz="1600" b="0" i="1" dirty="0">
                <a:solidFill>
                  <a:srgbClr val="D1D5DB"/>
                </a:solidFill>
                <a:effectLst/>
                <a:latin typeface="Söhne"/>
              </a:rPr>
              <a:t>.</a:t>
            </a:r>
            <a:endParaRPr lang="en-GB" sz="1600" i="1" dirty="0">
              <a:solidFill>
                <a:srgbClr val="D1D5DB"/>
              </a:solidFill>
              <a:latin typeface="Söhne"/>
            </a:endParaRPr>
          </a:p>
          <a:p>
            <a:pPr algn="l"/>
            <a:endParaRPr lang="en-GB" sz="12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l"/>
            <a:r>
              <a:rPr lang="en-GB"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Salvage Value [k$]</a:t>
            </a:r>
          </a:p>
          <a:p>
            <a:pPr algn="l"/>
            <a:r>
              <a:rPr lang="en-GB" sz="1100" i="1" dirty="0">
                <a:latin typeface="Open Sans" panose="020B0606030504020204" pitchFamily="34" charset="0"/>
                <a:ea typeface="Open Sans" panose="020B0606030504020204" pitchFamily="34" charset="0"/>
                <a:cs typeface="Open Sans" panose="020B0606030504020204" pitchFamily="34" charset="0"/>
              </a:rPr>
              <a:t>The estimated residual value of the system's components at the end of the project's life</a:t>
            </a:r>
          </a:p>
          <a:p>
            <a:pPr algn="l"/>
            <a:endParaRPr lang="en-GB" sz="12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l"/>
            <a:r>
              <a:rPr lang="en-GB" sz="11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LCOE (Levelized Cost Of Energy) [$/kWh]</a:t>
            </a:r>
          </a:p>
          <a:p>
            <a:pPr algn="l"/>
            <a:r>
              <a:rPr lang="en-GB" sz="1100" i="1" dirty="0">
                <a:latin typeface="Open Sans" panose="020B0606030504020204" pitchFamily="34" charset="0"/>
                <a:ea typeface="Open Sans" panose="020B0606030504020204" pitchFamily="34" charset="0"/>
                <a:cs typeface="Open Sans" panose="020B0606030504020204" pitchFamily="34" charset="0"/>
              </a:rPr>
              <a:t>The average cost per unit of electricity generated by the mini-grid, accounting for the total actualized costs over the system's lifetime</a:t>
            </a:r>
          </a:p>
          <a:p>
            <a:pPr algn="l"/>
            <a:endParaRPr lang="en-GB" sz="1100" i="1" dirty="0">
              <a:latin typeface="Open Sans" panose="020B0606030504020204" pitchFamily="34" charset="0"/>
              <a:ea typeface="Open Sans" panose="020B0606030504020204" pitchFamily="34" charset="0"/>
              <a:cs typeface="Open Sans" panose="020B0606030504020204" pitchFamily="34" charset="0"/>
            </a:endParaRPr>
          </a:p>
          <a:p>
            <a:pPr algn="l"/>
            <a:r>
              <a:rPr lang="en-GB" sz="11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Average renewable penetration per year [%]</a:t>
            </a:r>
            <a:endParaRPr lang="en-GB" sz="1100" dirty="0">
              <a:solidFill>
                <a:srgbClr val="D1D5DB"/>
              </a:solidFill>
              <a:latin typeface="Söhne"/>
              <a:ea typeface="Open Sans" panose="020B0606030504020204" pitchFamily="34" charset="0"/>
              <a:cs typeface="Open Sans" panose="020B0606030504020204" pitchFamily="34" charset="0"/>
            </a:endParaRPr>
          </a:p>
          <a:p>
            <a:pPr algn="l"/>
            <a:r>
              <a:rPr lang="en-GB" sz="1100" i="1" dirty="0">
                <a:latin typeface="Open Sans" panose="020B0606030504020204" pitchFamily="34" charset="0"/>
                <a:ea typeface="Open Sans" panose="020B0606030504020204" pitchFamily="34" charset="0"/>
                <a:cs typeface="Open Sans" panose="020B0606030504020204" pitchFamily="34" charset="0"/>
              </a:rPr>
              <a:t>The percentage of the mini-grid's energy supplied by renewable sources on an annual basis.</a:t>
            </a:r>
          </a:p>
          <a:p>
            <a:pPr algn="l"/>
            <a:endParaRPr lang="en-GB" sz="1200" b="1" dirty="0">
              <a:solidFill>
                <a:srgbClr val="002060"/>
              </a:solidFill>
              <a:latin typeface="Open Sans" panose="020B0606030504020204" pitchFamily="34" charset="0"/>
              <a:ea typeface="Open Sans" panose="020B0606030504020204" pitchFamily="34" charset="0"/>
              <a:cs typeface="Open Sans" panose="020B0606030504020204" pitchFamily="34" charset="0"/>
            </a:endParaRPr>
          </a:p>
          <a:p>
            <a:pPr algn="l"/>
            <a:r>
              <a:rPr lang="en-GB" sz="11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Average generator and battery share per year [%]</a:t>
            </a:r>
          </a:p>
          <a:p>
            <a:pPr algn="l"/>
            <a:r>
              <a:rPr lang="en-GB" sz="1100" i="1" dirty="0">
                <a:latin typeface="Open Sans" panose="020B0606030504020204" pitchFamily="34" charset="0"/>
                <a:ea typeface="Open Sans" panose="020B0606030504020204" pitchFamily="34" charset="0"/>
                <a:cs typeface="Open Sans" panose="020B0606030504020204" pitchFamily="34" charset="0"/>
              </a:rPr>
              <a:t>The proportion of energy contributed by generators and battery each year.</a:t>
            </a:r>
          </a:p>
          <a:p>
            <a:pPr algn="l"/>
            <a:r>
              <a:rPr lang="en-GB" sz="1600" b="0" i="0" dirty="0">
                <a:solidFill>
                  <a:srgbClr val="D1D5DB"/>
                </a:solidFill>
                <a:effectLst/>
                <a:latin typeface="Söhne"/>
              </a:rPr>
              <a:t>.</a:t>
            </a:r>
          </a:p>
          <a:p>
            <a:pPr algn="l"/>
            <a:r>
              <a:rPr lang="en-GB" sz="11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Average curtailment per year</a:t>
            </a:r>
            <a:endParaRPr lang="en-GB" sz="1400" b="0" i="0" dirty="0">
              <a:solidFill>
                <a:srgbClr val="D1D5DB"/>
              </a:solidFill>
              <a:effectLst/>
              <a:latin typeface="Söhne"/>
            </a:endParaRPr>
          </a:p>
          <a:p>
            <a:pPr algn="l"/>
            <a:r>
              <a:rPr lang="en-GB" sz="1100" i="1" dirty="0">
                <a:latin typeface="Open Sans" panose="020B0606030504020204" pitchFamily="34" charset="0"/>
                <a:ea typeface="Open Sans" panose="020B0606030504020204" pitchFamily="34" charset="0"/>
                <a:cs typeface="Open Sans" panose="020B0606030504020204" pitchFamily="34" charset="0"/>
              </a:rPr>
              <a:t>The percentage of renewable energy generated that was not used or stored annually.</a:t>
            </a:r>
          </a:p>
        </p:txBody>
      </p:sp>
    </p:spTree>
    <p:extLst>
      <p:ext uri="{BB962C8B-B14F-4D97-AF65-F5344CB8AC3E}">
        <p14:creationId xmlns:p14="http://schemas.microsoft.com/office/powerpoint/2010/main" val="1961064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Displaying plots</a:t>
            </a:r>
          </a:p>
        </p:txBody>
      </p:sp>
      <p:pic>
        <p:nvPicPr>
          <p:cNvPr id="2" name="Picture 1">
            <a:extLst>
              <a:ext uri="{FF2B5EF4-FFF2-40B4-BE49-F238E27FC236}">
                <a16:creationId xmlns:a16="http://schemas.microsoft.com/office/drawing/2014/main" id="{6E514B01-81B7-3F9E-42BE-8B6F734D1ADE}"/>
              </a:ext>
            </a:extLst>
          </p:cNvPr>
          <p:cNvPicPr>
            <a:picLocks noChangeAspect="1"/>
          </p:cNvPicPr>
          <p:nvPr/>
        </p:nvPicPr>
        <p:blipFill>
          <a:blip r:embed="rId3"/>
          <a:stretch>
            <a:fillRect/>
          </a:stretch>
        </p:blipFill>
        <p:spPr>
          <a:xfrm>
            <a:off x="483120" y="1437547"/>
            <a:ext cx="5044877" cy="1356478"/>
          </a:xfrm>
          <a:prstGeom prst="rect">
            <a:avLst/>
          </a:prstGeom>
        </p:spPr>
      </p:pic>
      <p:pic>
        <p:nvPicPr>
          <p:cNvPr id="5" name="Picture 2" descr=" ">
            <a:extLst>
              <a:ext uri="{FF2B5EF4-FFF2-40B4-BE49-F238E27FC236}">
                <a16:creationId xmlns:a16="http://schemas.microsoft.com/office/drawing/2014/main" id="{DCE06D5C-4C7D-95FD-605A-B06336774D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658953">
            <a:off x="879819" y="2610028"/>
            <a:ext cx="398951" cy="39895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F16FCF9A-B68A-01F6-0964-A93A128EF8C1}"/>
              </a:ext>
            </a:extLst>
          </p:cNvPr>
          <p:cNvPicPr>
            <a:picLocks noChangeAspect="1"/>
          </p:cNvPicPr>
          <p:nvPr/>
        </p:nvPicPr>
        <p:blipFill>
          <a:blip r:embed="rId3"/>
          <a:stretch>
            <a:fillRect/>
          </a:stretch>
        </p:blipFill>
        <p:spPr>
          <a:xfrm>
            <a:off x="483119" y="4100436"/>
            <a:ext cx="5044877" cy="1356478"/>
          </a:xfrm>
          <a:prstGeom prst="rect">
            <a:avLst/>
          </a:prstGeom>
        </p:spPr>
      </p:pic>
      <p:pic>
        <p:nvPicPr>
          <p:cNvPr id="8" name="Picture 2" descr=" ">
            <a:extLst>
              <a:ext uri="{FF2B5EF4-FFF2-40B4-BE49-F238E27FC236}">
                <a16:creationId xmlns:a16="http://schemas.microsoft.com/office/drawing/2014/main" id="{0386B447-6A4C-9778-C2D9-CBD332B449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658953">
            <a:off x="1900321" y="5257439"/>
            <a:ext cx="398951" cy="39895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8FE88F71-74BD-139A-33E6-F91D438499B8}"/>
              </a:ext>
            </a:extLst>
          </p:cNvPr>
          <p:cNvSpPr/>
          <p:nvPr/>
        </p:nvSpPr>
        <p:spPr>
          <a:xfrm>
            <a:off x="1412111" y="2442258"/>
            <a:ext cx="3009418" cy="430482"/>
          </a:xfrm>
          <a:prstGeom prst="rect">
            <a:avLst/>
          </a:prstGeom>
          <a:noFill/>
          <a:ln w="190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Connettore diritto 96">
            <a:extLst>
              <a:ext uri="{FF2B5EF4-FFF2-40B4-BE49-F238E27FC236}">
                <a16:creationId xmlns:a16="http://schemas.microsoft.com/office/drawing/2014/main" id="{28F15740-ED9D-7491-1D8C-C8DEE46C3A9A}"/>
              </a:ext>
            </a:extLst>
          </p:cNvPr>
          <p:cNvCxnSpPr>
            <a:cxnSpLocks/>
          </p:cNvCxnSpPr>
          <p:nvPr/>
        </p:nvCxnSpPr>
        <p:spPr>
          <a:xfrm flipH="1">
            <a:off x="1600698" y="3420793"/>
            <a:ext cx="7854595"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B77722A6-400A-F95C-2AF5-B2F5DE3B76FE}"/>
              </a:ext>
            </a:extLst>
          </p:cNvPr>
          <p:cNvSpPr/>
          <p:nvPr/>
        </p:nvSpPr>
        <p:spPr>
          <a:xfrm>
            <a:off x="6585857" y="3700392"/>
            <a:ext cx="4252910" cy="2404585"/>
          </a:xfrm>
          <a:prstGeom prst="rect">
            <a:avLst/>
          </a:prstGeom>
          <a:noFill/>
          <a:ln w="19050">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3AF68416-BAAE-8C0B-828F-EA604C6A89F8}"/>
              </a:ext>
            </a:extLst>
          </p:cNvPr>
          <p:cNvCxnSpPr>
            <a:cxnSpLocks/>
            <a:stCxn id="8" idx="0"/>
          </p:cNvCxnSpPr>
          <p:nvPr/>
        </p:nvCxnSpPr>
        <p:spPr>
          <a:xfrm flipV="1">
            <a:off x="2045872" y="3908388"/>
            <a:ext cx="4539985" cy="1356478"/>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DB71261-0ABE-1E52-BD25-E77AAD361DCA}"/>
              </a:ext>
            </a:extLst>
          </p:cNvPr>
          <p:cNvCxnSpPr>
            <a:cxnSpLocks/>
            <a:stCxn id="8" idx="0"/>
          </p:cNvCxnSpPr>
          <p:nvPr/>
        </p:nvCxnSpPr>
        <p:spPr>
          <a:xfrm>
            <a:off x="2045872" y="5264866"/>
            <a:ext cx="4491595" cy="491947"/>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F1746B32-BCFF-7135-149B-DBE0CBE3B803}"/>
              </a:ext>
            </a:extLst>
          </p:cNvPr>
          <p:cNvPicPr>
            <a:picLocks noChangeAspect="1"/>
          </p:cNvPicPr>
          <p:nvPr/>
        </p:nvPicPr>
        <p:blipFill rotWithShape="1">
          <a:blip r:embed="rId5"/>
          <a:srcRect t="7417"/>
          <a:stretch/>
        </p:blipFill>
        <p:spPr>
          <a:xfrm>
            <a:off x="6718085" y="3768557"/>
            <a:ext cx="3940064" cy="2268253"/>
          </a:xfrm>
          <a:prstGeom prst="rect">
            <a:avLst/>
          </a:prstGeom>
        </p:spPr>
      </p:pic>
      <p:sp>
        <p:nvSpPr>
          <p:cNvPr id="15" name="TextBox 14">
            <a:extLst>
              <a:ext uri="{FF2B5EF4-FFF2-40B4-BE49-F238E27FC236}">
                <a16:creationId xmlns:a16="http://schemas.microsoft.com/office/drawing/2014/main" id="{730AAA10-C252-31C4-CF56-65BBB28EF5CF}"/>
              </a:ext>
            </a:extLst>
          </p:cNvPr>
          <p:cNvSpPr txBox="1"/>
          <p:nvPr/>
        </p:nvSpPr>
        <p:spPr>
          <a:xfrm>
            <a:off x="5941901" y="1392356"/>
            <a:ext cx="4896866" cy="1384995"/>
          </a:xfrm>
          <a:prstGeom prst="rect">
            <a:avLst/>
          </a:prstGeom>
          <a:noFill/>
        </p:spPr>
        <p:txBody>
          <a:bodyPr wrap="square">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Users can create visual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plots of model outputs </a:t>
            </a:r>
            <a:r>
              <a:rPr lang="en-GB" sz="1400" dirty="0">
                <a:latin typeface="Open Sans" panose="020B0606030504020204" pitchFamily="34" charset="0"/>
                <a:ea typeface="Open Sans" panose="020B0606030504020204" pitchFamily="34" charset="0"/>
                <a:cs typeface="Open Sans" panose="020B0606030504020204" pitchFamily="34" charset="0"/>
              </a:rPr>
              <a:t>by setting a date range and choosing from various plot types. The buttons </a:t>
            </a:r>
            <a:r>
              <a:rPr lang="en-GB" sz="1400" b="1" dirty="0">
                <a:latin typeface="Open Sans" panose="020B0606030504020204" pitchFamily="34" charset="0"/>
                <a:ea typeface="Open Sans" panose="020B0606030504020204" pitchFamily="34" charset="0"/>
                <a:cs typeface="Open Sans" panose="020B0606030504020204" pitchFamily="34" charset="0"/>
              </a:rPr>
              <a:t>generate graphs for energy dispatch, system sizing and financial analysis</a:t>
            </a:r>
            <a:r>
              <a:rPr lang="en-GB" sz="1400" dirty="0">
                <a:latin typeface="Open Sans" panose="020B0606030504020204" pitchFamily="34" charset="0"/>
                <a:ea typeface="Open Sans" panose="020B0606030504020204" pitchFamily="34" charset="0"/>
                <a:cs typeface="Open Sans" panose="020B0606030504020204" pitchFamily="34" charset="0"/>
              </a:rPr>
              <a:t>, providing a comprehensive view of the model’s performance over the selected timeframe.</a:t>
            </a:r>
            <a:endParaRPr lang="en-US" dirty="0"/>
          </a:p>
        </p:txBody>
      </p:sp>
    </p:spTree>
    <p:extLst>
      <p:ext uri="{BB962C8B-B14F-4D97-AF65-F5344CB8AC3E}">
        <p14:creationId xmlns:p14="http://schemas.microsoft.com/office/powerpoint/2010/main" val="2041044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Dispatch Plot</a:t>
            </a:r>
          </a:p>
        </p:txBody>
      </p:sp>
      <p:pic>
        <p:nvPicPr>
          <p:cNvPr id="2" name="Picture 1">
            <a:extLst>
              <a:ext uri="{FF2B5EF4-FFF2-40B4-BE49-F238E27FC236}">
                <a16:creationId xmlns:a16="http://schemas.microsoft.com/office/drawing/2014/main" id="{34AED823-5948-8AEA-1A82-0FFB9B03CFE6}"/>
              </a:ext>
            </a:extLst>
          </p:cNvPr>
          <p:cNvPicPr>
            <a:picLocks noChangeAspect="1"/>
          </p:cNvPicPr>
          <p:nvPr/>
        </p:nvPicPr>
        <p:blipFill>
          <a:blip r:embed="rId3"/>
          <a:stretch>
            <a:fillRect/>
          </a:stretch>
        </p:blipFill>
        <p:spPr>
          <a:xfrm>
            <a:off x="2653791" y="1703252"/>
            <a:ext cx="6439075" cy="4395600"/>
          </a:xfrm>
          <a:prstGeom prst="rect">
            <a:avLst/>
          </a:prstGeom>
        </p:spPr>
      </p:pic>
      <p:sp>
        <p:nvSpPr>
          <p:cNvPr id="4" name="TextBox 3">
            <a:extLst>
              <a:ext uri="{FF2B5EF4-FFF2-40B4-BE49-F238E27FC236}">
                <a16:creationId xmlns:a16="http://schemas.microsoft.com/office/drawing/2014/main" id="{6B437132-4CBB-4C87-5E6E-5200E4725029}"/>
              </a:ext>
            </a:extLst>
          </p:cNvPr>
          <p:cNvSpPr txBox="1"/>
          <p:nvPr/>
        </p:nvSpPr>
        <p:spPr>
          <a:xfrm>
            <a:off x="386473" y="1031921"/>
            <a:ext cx="11119810"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A dispatch plot is a graphical representation that displays how energy is generated and used within a mini-grid over a specific time frame, showing when and how much energy each source is contributing to the overall demand. </a:t>
            </a:r>
          </a:p>
        </p:txBody>
      </p:sp>
      <p:grpSp>
        <p:nvGrpSpPr>
          <p:cNvPr id="5" name="Group 4">
            <a:extLst>
              <a:ext uri="{FF2B5EF4-FFF2-40B4-BE49-F238E27FC236}">
                <a16:creationId xmlns:a16="http://schemas.microsoft.com/office/drawing/2014/main" id="{558D2719-9426-7AAB-6E43-A78145089462}"/>
              </a:ext>
            </a:extLst>
          </p:cNvPr>
          <p:cNvGrpSpPr/>
          <p:nvPr/>
        </p:nvGrpSpPr>
        <p:grpSpPr>
          <a:xfrm>
            <a:off x="386473" y="2340426"/>
            <a:ext cx="1857425" cy="1088573"/>
            <a:chOff x="550494" y="2340427"/>
            <a:chExt cx="1857425" cy="817436"/>
          </a:xfrm>
        </p:grpSpPr>
        <p:sp>
          <p:nvSpPr>
            <p:cNvPr id="7" name="Call-out: Bent Line 6">
              <a:extLst>
                <a:ext uri="{FF2B5EF4-FFF2-40B4-BE49-F238E27FC236}">
                  <a16:creationId xmlns:a16="http://schemas.microsoft.com/office/drawing/2014/main" id="{33A0AA6B-E821-4EBA-7BA6-F972AAF9CBE2}"/>
                </a:ext>
              </a:extLst>
            </p:cNvPr>
            <p:cNvSpPr/>
            <p:nvPr/>
          </p:nvSpPr>
          <p:spPr>
            <a:xfrm rot="10800000">
              <a:off x="550495" y="2340427"/>
              <a:ext cx="1857424" cy="648157"/>
            </a:xfrm>
            <a:prstGeom prst="borderCallout2">
              <a:avLst>
                <a:gd name="adj1" fmla="val 48397"/>
                <a:gd name="adj2" fmla="val -5810"/>
                <a:gd name="adj3" fmla="val 18750"/>
                <a:gd name="adj4" fmla="val -16667"/>
                <a:gd name="adj5" fmla="val -4843"/>
                <a:gd name="adj6" fmla="val -90197"/>
              </a:avLst>
            </a:prstGeom>
            <a:noFill/>
            <a:ln>
              <a:solidFill>
                <a:srgbClr val="FFD5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8" name="TextBox 7">
              <a:extLst>
                <a:ext uri="{FF2B5EF4-FFF2-40B4-BE49-F238E27FC236}">
                  <a16:creationId xmlns:a16="http://schemas.microsoft.com/office/drawing/2014/main" id="{D2F35601-48E4-A953-5BF2-DE77B19E3ABA}"/>
                </a:ext>
              </a:extLst>
            </p:cNvPr>
            <p:cNvSpPr txBox="1"/>
            <p:nvPr/>
          </p:nvSpPr>
          <p:spPr>
            <a:xfrm>
              <a:off x="550494" y="2388422"/>
              <a:ext cx="1857425" cy="769441"/>
            </a:xfrm>
            <a:prstGeom prst="rect">
              <a:avLst/>
            </a:prstGeom>
            <a:noFill/>
          </p:spPr>
          <p:txBody>
            <a:bodyPr wrap="square" rtlCol="0">
              <a:spAutoFit/>
            </a:bodyPr>
            <a:lstStyle/>
            <a:p>
              <a:pPr algn="just"/>
              <a:r>
                <a:rPr lang="en-US" sz="11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Curtailment</a:t>
              </a:r>
            </a:p>
            <a:p>
              <a:pPr algn="just"/>
              <a:r>
                <a:rPr lang="en-GB" sz="1100" i="1" dirty="0">
                  <a:latin typeface="Open Sans" panose="020B0606030504020204" pitchFamily="34" charset="0"/>
                  <a:ea typeface="Open Sans" panose="020B0606030504020204" pitchFamily="34" charset="0"/>
                  <a:cs typeface="Open Sans" panose="020B0606030504020204" pitchFamily="34" charset="0"/>
                </a:rPr>
                <a:t>Excess of RES energy generated that is not used or stored</a:t>
              </a:r>
              <a:endParaRPr lang="en-US" sz="1100" i="1" dirty="0">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9" name="Group 8">
            <a:extLst>
              <a:ext uri="{FF2B5EF4-FFF2-40B4-BE49-F238E27FC236}">
                <a16:creationId xmlns:a16="http://schemas.microsoft.com/office/drawing/2014/main" id="{4A6CBBC5-5047-F041-AA62-F27E3EB83267}"/>
              </a:ext>
            </a:extLst>
          </p:cNvPr>
          <p:cNvGrpSpPr/>
          <p:nvPr/>
        </p:nvGrpSpPr>
        <p:grpSpPr>
          <a:xfrm>
            <a:off x="386473" y="3676361"/>
            <a:ext cx="1857425" cy="1494547"/>
            <a:chOff x="550494" y="2340425"/>
            <a:chExt cx="1857425" cy="1494547"/>
          </a:xfrm>
        </p:grpSpPr>
        <p:sp>
          <p:nvSpPr>
            <p:cNvPr id="10" name="Call-out: Bent Line 9">
              <a:extLst>
                <a:ext uri="{FF2B5EF4-FFF2-40B4-BE49-F238E27FC236}">
                  <a16:creationId xmlns:a16="http://schemas.microsoft.com/office/drawing/2014/main" id="{69FE2511-3700-C26B-DAD6-FE085FCA0CFB}"/>
                </a:ext>
              </a:extLst>
            </p:cNvPr>
            <p:cNvSpPr/>
            <p:nvPr/>
          </p:nvSpPr>
          <p:spPr>
            <a:xfrm rot="10800000">
              <a:off x="550495" y="2340425"/>
              <a:ext cx="1857424" cy="1494546"/>
            </a:xfrm>
            <a:prstGeom prst="borderCallout2">
              <a:avLst>
                <a:gd name="adj1" fmla="val 48397"/>
                <a:gd name="adj2" fmla="val -5810"/>
                <a:gd name="adj3" fmla="val 55595"/>
                <a:gd name="adj4" fmla="val -24325"/>
                <a:gd name="adj5" fmla="val 57559"/>
                <a:gd name="adj6" fmla="val -91838"/>
              </a:avLst>
            </a:prstGeom>
            <a:noFill/>
            <a:ln>
              <a:solidFill>
                <a:srgbClr val="FF88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TextBox 10">
              <a:extLst>
                <a:ext uri="{FF2B5EF4-FFF2-40B4-BE49-F238E27FC236}">
                  <a16:creationId xmlns:a16="http://schemas.microsoft.com/office/drawing/2014/main" id="{41B6988F-315B-F66D-2FEE-DAF5BA9C6CE7}"/>
                </a:ext>
              </a:extLst>
            </p:cNvPr>
            <p:cNvSpPr txBox="1"/>
            <p:nvPr/>
          </p:nvSpPr>
          <p:spPr>
            <a:xfrm>
              <a:off x="550494" y="2388422"/>
              <a:ext cx="1857425" cy="1446550"/>
            </a:xfrm>
            <a:prstGeom prst="rect">
              <a:avLst/>
            </a:prstGeom>
            <a:noFill/>
          </p:spPr>
          <p:txBody>
            <a:bodyPr wrap="square" rtlCol="0">
              <a:spAutoFit/>
            </a:bodyPr>
            <a:lstStyle/>
            <a:p>
              <a:pPr algn="just"/>
              <a:r>
                <a:rPr lang="en-US" sz="1100" b="1" dirty="0">
                  <a:solidFill>
                    <a:srgbClr val="FF8800"/>
                  </a:solidFill>
                  <a:latin typeface="Open Sans" panose="020B0606030504020204" pitchFamily="34" charset="0"/>
                  <a:ea typeface="Open Sans" panose="020B0606030504020204" pitchFamily="34" charset="0"/>
                  <a:cs typeface="Open Sans" panose="020B0606030504020204" pitchFamily="34" charset="0"/>
                </a:rPr>
                <a:t>Solar PV energy</a:t>
              </a:r>
            </a:p>
            <a:p>
              <a:pPr algn="just"/>
              <a:r>
                <a:rPr lang="en-GB" sz="1100" i="1" dirty="0">
                  <a:latin typeface="Open Sans" panose="020B0606030504020204" pitchFamily="34" charset="0"/>
                  <a:ea typeface="Open Sans" panose="020B0606030504020204" pitchFamily="34" charset="0"/>
                  <a:cs typeface="Open Sans" panose="020B0606030504020204" pitchFamily="34" charset="0"/>
                </a:rPr>
                <a:t>Contribution of solar PV energy used to meet the demand or stored. In case of solar it peaks during daylight hours and tapers off with the availability of sunlight.</a:t>
              </a:r>
              <a:endParaRPr lang="en-US" sz="1100" i="1" dirty="0">
                <a:latin typeface="Open Sans" panose="020B0606030504020204" pitchFamily="34" charset="0"/>
                <a:ea typeface="Open Sans" panose="020B0606030504020204" pitchFamily="34" charset="0"/>
                <a:cs typeface="Open Sans" panose="020B0606030504020204" pitchFamily="34" charset="0"/>
              </a:endParaRPr>
            </a:p>
          </p:txBody>
        </p:sp>
      </p:grpSp>
      <p:pic>
        <p:nvPicPr>
          <p:cNvPr id="26" name="Picture 2" descr="Cerca nella barra laterale">
            <a:extLst>
              <a:ext uri="{FF2B5EF4-FFF2-40B4-BE49-F238E27FC236}">
                <a16:creationId xmlns:a16="http://schemas.microsoft.com/office/drawing/2014/main" id="{B19B3578-8560-2228-7825-DDC3CE13E3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392093">
            <a:off x="8421902" y="1611580"/>
            <a:ext cx="889000" cy="889000"/>
          </a:xfrm>
          <a:prstGeom prst="rect">
            <a:avLst/>
          </a:prstGeom>
          <a:noFill/>
          <a:extLst>
            <a:ext uri="{909E8E84-426E-40DD-AFC4-6F175D3DCCD1}">
              <a14:hiddenFill xmlns:a14="http://schemas.microsoft.com/office/drawing/2010/main">
                <a:solidFill>
                  <a:srgbClr val="FFFFFF"/>
                </a:solidFill>
              </a14:hiddenFill>
            </a:ext>
          </a:extLst>
        </p:spPr>
      </p:pic>
      <p:sp>
        <p:nvSpPr>
          <p:cNvPr id="27" name="Call-out: Bent Line 26">
            <a:extLst>
              <a:ext uri="{FF2B5EF4-FFF2-40B4-BE49-F238E27FC236}">
                <a16:creationId xmlns:a16="http://schemas.microsoft.com/office/drawing/2014/main" id="{FF4BCE28-7D68-CC4D-6C05-7E44BFFC29C3}"/>
              </a:ext>
            </a:extLst>
          </p:cNvPr>
          <p:cNvSpPr/>
          <p:nvPr/>
        </p:nvSpPr>
        <p:spPr>
          <a:xfrm>
            <a:off x="9483777" y="2150090"/>
            <a:ext cx="1857424" cy="863146"/>
          </a:xfrm>
          <a:prstGeom prst="borderCallout2">
            <a:avLst>
              <a:gd name="adj1" fmla="val 48397"/>
              <a:gd name="adj2" fmla="val -5810"/>
              <a:gd name="adj3" fmla="val 43469"/>
              <a:gd name="adj4" fmla="val -16667"/>
              <a:gd name="adj5" fmla="val 132876"/>
              <a:gd name="adj6" fmla="val -139973"/>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8" name="TextBox 27">
            <a:extLst>
              <a:ext uri="{FF2B5EF4-FFF2-40B4-BE49-F238E27FC236}">
                <a16:creationId xmlns:a16="http://schemas.microsoft.com/office/drawing/2014/main" id="{E1EBE843-2838-72A5-5171-06582B4A5DD2}"/>
              </a:ext>
            </a:extLst>
          </p:cNvPr>
          <p:cNvSpPr txBox="1"/>
          <p:nvPr/>
        </p:nvSpPr>
        <p:spPr>
          <a:xfrm>
            <a:off x="9502759" y="2220379"/>
            <a:ext cx="1857425" cy="769441"/>
          </a:xfrm>
          <a:prstGeom prst="rect">
            <a:avLst/>
          </a:prstGeom>
          <a:noFill/>
        </p:spPr>
        <p:txBody>
          <a:bodyPr wrap="square" rtlCol="0">
            <a:spAutoFit/>
          </a:bodyPr>
          <a:lstStyle/>
          <a:p>
            <a:pPr algn="just"/>
            <a:r>
              <a:rPr lang="en-US" sz="1100" b="1" dirty="0">
                <a:latin typeface="Open Sans" panose="020B0606030504020204" pitchFamily="34" charset="0"/>
                <a:ea typeface="Open Sans" panose="020B0606030504020204" pitchFamily="34" charset="0"/>
                <a:cs typeface="Open Sans" panose="020B0606030504020204" pitchFamily="34" charset="0"/>
              </a:rPr>
              <a:t>Load Demand</a:t>
            </a:r>
          </a:p>
          <a:p>
            <a:pPr algn="just"/>
            <a:r>
              <a:rPr lang="en-GB" sz="1100" i="1" dirty="0">
                <a:latin typeface="Open Sans" panose="020B0606030504020204" pitchFamily="34" charset="0"/>
                <a:ea typeface="Open Sans" panose="020B0606030504020204" pitchFamily="34" charset="0"/>
                <a:cs typeface="Open Sans" panose="020B0606030504020204" pitchFamily="34" charset="0"/>
              </a:rPr>
              <a:t>Energy demand profile compared with the supply from different sources</a:t>
            </a:r>
            <a:endParaRPr lang="en-US" sz="1100" i="1" dirty="0">
              <a:latin typeface="Open Sans" panose="020B0606030504020204" pitchFamily="34" charset="0"/>
              <a:ea typeface="Open Sans" panose="020B0606030504020204" pitchFamily="34" charset="0"/>
              <a:cs typeface="Open Sans" panose="020B0606030504020204" pitchFamily="34" charset="0"/>
            </a:endParaRPr>
          </a:p>
        </p:txBody>
      </p:sp>
      <p:sp>
        <p:nvSpPr>
          <p:cNvPr id="29" name="TextBox 28">
            <a:extLst>
              <a:ext uri="{FF2B5EF4-FFF2-40B4-BE49-F238E27FC236}">
                <a16:creationId xmlns:a16="http://schemas.microsoft.com/office/drawing/2014/main" id="{F77254C2-EF55-1E02-1DA3-1CDC5457EFC1}"/>
              </a:ext>
            </a:extLst>
          </p:cNvPr>
          <p:cNvSpPr txBox="1"/>
          <p:nvPr/>
        </p:nvSpPr>
        <p:spPr>
          <a:xfrm>
            <a:off x="4221813" y="5406048"/>
            <a:ext cx="1344406" cy="338554"/>
          </a:xfrm>
          <a:prstGeom prst="rect">
            <a:avLst/>
          </a:prstGeom>
          <a:noFill/>
        </p:spPr>
        <p:txBody>
          <a:bodyPr wrap="square" rtlCol="0">
            <a:spAutoFit/>
          </a:bodyPr>
          <a:lstStyle/>
          <a:p>
            <a:r>
              <a:rPr lang="en-US" sz="1600" b="1" dirty="0">
                <a:latin typeface="Open Sans" panose="020B0606030504020204" pitchFamily="34" charset="0"/>
                <a:ea typeface="Open Sans" panose="020B0606030504020204" pitchFamily="34" charset="0"/>
                <a:cs typeface="Open Sans" panose="020B0606030504020204" pitchFamily="34" charset="0"/>
              </a:rPr>
              <a:t>3 days plot</a:t>
            </a:r>
          </a:p>
        </p:txBody>
      </p:sp>
      <p:sp>
        <p:nvSpPr>
          <p:cNvPr id="30" name="Call-out: Bent Line 29">
            <a:extLst>
              <a:ext uri="{FF2B5EF4-FFF2-40B4-BE49-F238E27FC236}">
                <a16:creationId xmlns:a16="http://schemas.microsoft.com/office/drawing/2014/main" id="{3D594F86-95D7-F6F0-A7AB-A4E622136E32}"/>
              </a:ext>
            </a:extLst>
          </p:cNvPr>
          <p:cNvSpPr/>
          <p:nvPr/>
        </p:nvSpPr>
        <p:spPr>
          <a:xfrm>
            <a:off x="9502760" y="3436608"/>
            <a:ext cx="1857424" cy="863146"/>
          </a:xfrm>
          <a:prstGeom prst="borderCallout2">
            <a:avLst>
              <a:gd name="adj1" fmla="val 48397"/>
              <a:gd name="adj2" fmla="val -5810"/>
              <a:gd name="adj3" fmla="val 43469"/>
              <a:gd name="adj4" fmla="val -16667"/>
              <a:gd name="adj5" fmla="val 52833"/>
              <a:gd name="adj6" fmla="val -50266"/>
            </a:avLst>
          </a:prstGeom>
          <a:noFill/>
          <a:ln>
            <a:solidFill>
              <a:srgbClr val="4CC9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0" name="Call-out: Bent Line 39">
            <a:extLst>
              <a:ext uri="{FF2B5EF4-FFF2-40B4-BE49-F238E27FC236}">
                <a16:creationId xmlns:a16="http://schemas.microsoft.com/office/drawing/2014/main" id="{E178766C-5FF2-AA8D-A6C7-8B4842947EEC}"/>
              </a:ext>
            </a:extLst>
          </p:cNvPr>
          <p:cNvSpPr/>
          <p:nvPr/>
        </p:nvSpPr>
        <p:spPr>
          <a:xfrm>
            <a:off x="9502760" y="4746542"/>
            <a:ext cx="1857424" cy="863146"/>
          </a:xfrm>
          <a:prstGeom prst="borderCallout2">
            <a:avLst>
              <a:gd name="adj1" fmla="val 48397"/>
              <a:gd name="adj2" fmla="val -5810"/>
              <a:gd name="adj3" fmla="val 43469"/>
              <a:gd name="adj4" fmla="val -16667"/>
              <a:gd name="adj5" fmla="val 21052"/>
              <a:gd name="adj6" fmla="val -88009"/>
            </a:avLst>
          </a:prstGeom>
          <a:noFill/>
          <a:ln>
            <a:solidFill>
              <a:srgbClr val="4CC9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1" name="TextBox 40">
            <a:extLst>
              <a:ext uri="{FF2B5EF4-FFF2-40B4-BE49-F238E27FC236}">
                <a16:creationId xmlns:a16="http://schemas.microsoft.com/office/drawing/2014/main" id="{90A44EE3-0602-804D-DBDA-D84ADD7A72BB}"/>
              </a:ext>
            </a:extLst>
          </p:cNvPr>
          <p:cNvSpPr txBox="1"/>
          <p:nvPr/>
        </p:nvSpPr>
        <p:spPr>
          <a:xfrm>
            <a:off x="9502759" y="3499606"/>
            <a:ext cx="1857425" cy="769441"/>
          </a:xfrm>
          <a:prstGeom prst="rect">
            <a:avLst/>
          </a:prstGeom>
          <a:noFill/>
        </p:spPr>
        <p:txBody>
          <a:bodyPr wrap="square" rtlCol="0">
            <a:spAutoFit/>
          </a:bodyPr>
          <a:lstStyle/>
          <a:p>
            <a:pPr algn="just"/>
            <a:r>
              <a:rPr lang="en-US" sz="1100" b="1" dirty="0">
                <a:solidFill>
                  <a:srgbClr val="4CC9F0"/>
                </a:solidFill>
                <a:latin typeface="Open Sans" panose="020B0606030504020204" pitchFamily="34" charset="0"/>
                <a:ea typeface="Open Sans" panose="020B0606030504020204" pitchFamily="34" charset="0"/>
                <a:cs typeface="Open Sans" panose="020B0606030504020204" pitchFamily="34" charset="0"/>
              </a:rPr>
              <a:t>Battery Discharge</a:t>
            </a:r>
          </a:p>
          <a:p>
            <a:pPr algn="just"/>
            <a:r>
              <a:rPr lang="en-GB" sz="1100" i="1" dirty="0">
                <a:latin typeface="Open Sans" panose="020B0606030504020204" pitchFamily="34" charset="0"/>
                <a:ea typeface="Open Sans" panose="020B0606030504020204" pitchFamily="34" charset="0"/>
                <a:cs typeface="Open Sans" panose="020B0606030504020204" pitchFamily="34" charset="0"/>
              </a:rPr>
              <a:t>Energy release from the battery to supply the demand</a:t>
            </a:r>
            <a:endParaRPr lang="en-US" sz="1100" i="1" dirty="0">
              <a:latin typeface="Open Sans" panose="020B0606030504020204" pitchFamily="34" charset="0"/>
              <a:ea typeface="Open Sans" panose="020B0606030504020204" pitchFamily="34" charset="0"/>
              <a:cs typeface="Open Sans" panose="020B0606030504020204" pitchFamily="34" charset="0"/>
            </a:endParaRPr>
          </a:p>
        </p:txBody>
      </p:sp>
      <p:sp>
        <p:nvSpPr>
          <p:cNvPr id="42" name="TextBox 41">
            <a:extLst>
              <a:ext uri="{FF2B5EF4-FFF2-40B4-BE49-F238E27FC236}">
                <a16:creationId xmlns:a16="http://schemas.microsoft.com/office/drawing/2014/main" id="{A2533400-00E3-69BF-6165-55F779F623F0}"/>
              </a:ext>
            </a:extLst>
          </p:cNvPr>
          <p:cNvSpPr txBox="1"/>
          <p:nvPr/>
        </p:nvSpPr>
        <p:spPr>
          <a:xfrm>
            <a:off x="9483777" y="4824104"/>
            <a:ext cx="1857425" cy="769441"/>
          </a:xfrm>
          <a:prstGeom prst="rect">
            <a:avLst/>
          </a:prstGeom>
          <a:noFill/>
        </p:spPr>
        <p:txBody>
          <a:bodyPr wrap="square" rtlCol="0">
            <a:spAutoFit/>
          </a:bodyPr>
          <a:lstStyle/>
          <a:p>
            <a:pPr algn="just"/>
            <a:r>
              <a:rPr lang="en-US" sz="1100" b="1" dirty="0">
                <a:solidFill>
                  <a:srgbClr val="4CC9F0"/>
                </a:solidFill>
                <a:latin typeface="Open Sans" panose="020B0606030504020204" pitchFamily="34" charset="0"/>
                <a:ea typeface="Open Sans" panose="020B0606030504020204" pitchFamily="34" charset="0"/>
                <a:cs typeface="Open Sans" panose="020B0606030504020204" pitchFamily="34" charset="0"/>
              </a:rPr>
              <a:t>Battery Charge</a:t>
            </a:r>
          </a:p>
          <a:p>
            <a:pPr algn="just"/>
            <a:r>
              <a:rPr lang="en-GB" sz="1100" i="1" dirty="0">
                <a:latin typeface="Open Sans" panose="020B0606030504020204" pitchFamily="34" charset="0"/>
                <a:ea typeface="Open Sans" panose="020B0606030504020204" pitchFamily="34" charset="0"/>
                <a:cs typeface="Open Sans" panose="020B0606030504020204" pitchFamily="34" charset="0"/>
              </a:rPr>
              <a:t>Negative energy stored within the battery using RES excess energy</a:t>
            </a:r>
            <a:endParaRPr lang="en-US" sz="1100" i="1"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543685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128821"/>
            <a:ext cx="10515600" cy="999968"/>
          </a:xfrm>
        </p:spPr>
        <p:txBody>
          <a:bodyPr>
            <a:normAutofit/>
          </a:bodyPr>
          <a:lstStyle/>
          <a:p>
            <a:r>
              <a:rPr lang="en-GB" dirty="0"/>
              <a:t>Size Plot</a:t>
            </a:r>
          </a:p>
        </p:txBody>
      </p:sp>
      <p:pic>
        <p:nvPicPr>
          <p:cNvPr id="25" name="Picture 24">
            <a:extLst>
              <a:ext uri="{FF2B5EF4-FFF2-40B4-BE49-F238E27FC236}">
                <a16:creationId xmlns:a16="http://schemas.microsoft.com/office/drawing/2014/main" id="{F45B2B6A-537D-8B75-80AF-733E9779B4FE}"/>
              </a:ext>
            </a:extLst>
          </p:cNvPr>
          <p:cNvPicPr>
            <a:picLocks noChangeAspect="1"/>
          </p:cNvPicPr>
          <p:nvPr/>
        </p:nvPicPr>
        <p:blipFill>
          <a:blip r:embed="rId3"/>
          <a:stretch>
            <a:fillRect/>
          </a:stretch>
        </p:blipFill>
        <p:spPr>
          <a:xfrm>
            <a:off x="2776056" y="2152371"/>
            <a:ext cx="4958137" cy="3960000"/>
          </a:xfrm>
          <a:prstGeom prst="rect">
            <a:avLst/>
          </a:prstGeom>
        </p:spPr>
      </p:pic>
      <p:sp>
        <p:nvSpPr>
          <p:cNvPr id="26" name="TextBox 25">
            <a:extLst>
              <a:ext uri="{FF2B5EF4-FFF2-40B4-BE49-F238E27FC236}">
                <a16:creationId xmlns:a16="http://schemas.microsoft.com/office/drawing/2014/main" id="{A8672B85-3631-D3FF-2BF6-13B41CECE36A}"/>
              </a:ext>
            </a:extLst>
          </p:cNvPr>
          <p:cNvSpPr txBox="1"/>
          <p:nvPr/>
        </p:nvSpPr>
        <p:spPr>
          <a:xfrm>
            <a:off x="423948" y="1234288"/>
            <a:ext cx="11119810" cy="738664"/>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A size plot graphically presents the installed capacities of different energy components in a mini-grid across various investment steps. Each bar represents a specific technology—such as Solar PV, diesel generators, or battery banks—showing how their individual capacities contribute to the total system size.</a:t>
            </a:r>
          </a:p>
        </p:txBody>
      </p:sp>
      <p:grpSp>
        <p:nvGrpSpPr>
          <p:cNvPr id="28" name="Group 27">
            <a:extLst>
              <a:ext uri="{FF2B5EF4-FFF2-40B4-BE49-F238E27FC236}">
                <a16:creationId xmlns:a16="http://schemas.microsoft.com/office/drawing/2014/main" id="{D6E90B84-26ED-24F9-DE50-FE273D911D16}"/>
              </a:ext>
            </a:extLst>
          </p:cNvPr>
          <p:cNvGrpSpPr/>
          <p:nvPr/>
        </p:nvGrpSpPr>
        <p:grpSpPr>
          <a:xfrm>
            <a:off x="572516" y="2398872"/>
            <a:ext cx="1857425" cy="996833"/>
            <a:chOff x="550494" y="2340425"/>
            <a:chExt cx="1857425" cy="996833"/>
          </a:xfrm>
        </p:grpSpPr>
        <p:sp>
          <p:nvSpPr>
            <p:cNvPr id="29" name="TextBox 28">
              <a:extLst>
                <a:ext uri="{FF2B5EF4-FFF2-40B4-BE49-F238E27FC236}">
                  <a16:creationId xmlns:a16="http://schemas.microsoft.com/office/drawing/2014/main" id="{B25987DA-B501-5A87-D5CA-6858B5B7E45A}"/>
                </a:ext>
              </a:extLst>
            </p:cNvPr>
            <p:cNvSpPr txBox="1"/>
            <p:nvPr/>
          </p:nvSpPr>
          <p:spPr>
            <a:xfrm>
              <a:off x="550494" y="2388422"/>
              <a:ext cx="1857425" cy="938719"/>
            </a:xfrm>
            <a:prstGeom prst="rect">
              <a:avLst/>
            </a:prstGeom>
            <a:noFill/>
          </p:spPr>
          <p:txBody>
            <a:bodyPr wrap="square" rtlCol="0">
              <a:spAutoFit/>
            </a:bodyPr>
            <a:lstStyle/>
            <a:p>
              <a:pPr algn="just"/>
              <a:r>
                <a:rPr lang="en-US" sz="1100" b="1" dirty="0">
                  <a:solidFill>
                    <a:srgbClr val="FF8800"/>
                  </a:solidFill>
                  <a:latin typeface="Open Sans" panose="020B0606030504020204" pitchFamily="34" charset="0"/>
                  <a:ea typeface="Open Sans" panose="020B0606030504020204" pitchFamily="34" charset="0"/>
                  <a:cs typeface="Open Sans" panose="020B0606030504020204" pitchFamily="34" charset="0"/>
                </a:rPr>
                <a:t>Solar PV Sizing</a:t>
              </a:r>
            </a:p>
            <a:p>
              <a:pPr algn="just"/>
              <a:r>
                <a:rPr lang="en-GB" sz="1100" i="1" dirty="0">
                  <a:latin typeface="Open Sans" panose="020B0606030504020204" pitchFamily="34" charset="0"/>
                  <a:ea typeface="Open Sans" panose="020B0606030504020204" pitchFamily="34" charset="0"/>
                  <a:cs typeface="Open Sans" panose="020B0606030504020204" pitchFamily="34" charset="0"/>
                </a:rPr>
                <a:t>Optimal capacity of PV [kW] installed during the time horizon of the project at each investment step. </a:t>
              </a:r>
              <a:endParaRPr lang="en-US" sz="1100" i="1" dirty="0">
                <a:latin typeface="Open Sans" panose="020B0606030504020204" pitchFamily="34" charset="0"/>
                <a:ea typeface="Open Sans" panose="020B0606030504020204" pitchFamily="34" charset="0"/>
                <a:cs typeface="Open Sans" panose="020B0606030504020204" pitchFamily="34" charset="0"/>
              </a:endParaRPr>
            </a:p>
          </p:txBody>
        </p:sp>
        <p:sp>
          <p:nvSpPr>
            <p:cNvPr id="30" name="Call-out: Bent Line 29">
              <a:extLst>
                <a:ext uri="{FF2B5EF4-FFF2-40B4-BE49-F238E27FC236}">
                  <a16:creationId xmlns:a16="http://schemas.microsoft.com/office/drawing/2014/main" id="{739D233A-6087-EE02-030F-C07D829272CE}"/>
                </a:ext>
              </a:extLst>
            </p:cNvPr>
            <p:cNvSpPr/>
            <p:nvPr/>
          </p:nvSpPr>
          <p:spPr>
            <a:xfrm rot="10800000">
              <a:off x="550495" y="2340425"/>
              <a:ext cx="1857424" cy="996833"/>
            </a:xfrm>
            <a:prstGeom prst="borderCallout2">
              <a:avLst>
                <a:gd name="adj1" fmla="val 48397"/>
                <a:gd name="adj2" fmla="val -5810"/>
                <a:gd name="adj3" fmla="val 55595"/>
                <a:gd name="adj4" fmla="val -24325"/>
                <a:gd name="adj5" fmla="val 22901"/>
                <a:gd name="adj6" fmla="val -82539"/>
              </a:avLst>
            </a:prstGeom>
            <a:noFill/>
            <a:ln>
              <a:solidFill>
                <a:srgbClr val="FF88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p:nvSpPr>
          <p:cNvPr id="31" name="Call-out: Bent Line 30">
            <a:extLst>
              <a:ext uri="{FF2B5EF4-FFF2-40B4-BE49-F238E27FC236}">
                <a16:creationId xmlns:a16="http://schemas.microsoft.com/office/drawing/2014/main" id="{206A122A-BE0F-9E16-E33C-AF38915C327A}"/>
              </a:ext>
            </a:extLst>
          </p:cNvPr>
          <p:cNvSpPr/>
          <p:nvPr/>
        </p:nvSpPr>
        <p:spPr>
          <a:xfrm rot="10800000">
            <a:off x="572517" y="4850710"/>
            <a:ext cx="1857424" cy="1177735"/>
          </a:xfrm>
          <a:prstGeom prst="borderCallout2">
            <a:avLst>
              <a:gd name="adj1" fmla="val 48397"/>
              <a:gd name="adj2" fmla="val -5810"/>
              <a:gd name="adj3" fmla="val 62292"/>
              <a:gd name="adj4" fmla="val -22684"/>
              <a:gd name="adj5" fmla="val 21052"/>
              <a:gd name="adj6" fmla="val -88009"/>
            </a:avLst>
          </a:prstGeom>
          <a:noFill/>
          <a:ln>
            <a:solidFill>
              <a:srgbClr val="4CC9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2" name="TextBox 31">
            <a:extLst>
              <a:ext uri="{FF2B5EF4-FFF2-40B4-BE49-F238E27FC236}">
                <a16:creationId xmlns:a16="http://schemas.microsoft.com/office/drawing/2014/main" id="{238474BA-86D7-8BFF-74A2-497735CDDBCF}"/>
              </a:ext>
            </a:extLst>
          </p:cNvPr>
          <p:cNvSpPr txBox="1"/>
          <p:nvPr/>
        </p:nvSpPr>
        <p:spPr>
          <a:xfrm>
            <a:off x="572515" y="4921119"/>
            <a:ext cx="1857425" cy="1107996"/>
          </a:xfrm>
          <a:prstGeom prst="rect">
            <a:avLst/>
          </a:prstGeom>
          <a:noFill/>
        </p:spPr>
        <p:txBody>
          <a:bodyPr wrap="square" rtlCol="0">
            <a:spAutoFit/>
          </a:bodyPr>
          <a:lstStyle/>
          <a:p>
            <a:pPr algn="just"/>
            <a:r>
              <a:rPr lang="en-US" sz="1100" b="1" dirty="0">
                <a:solidFill>
                  <a:srgbClr val="4CC9F0"/>
                </a:solidFill>
                <a:latin typeface="Open Sans" panose="020B0606030504020204" pitchFamily="34" charset="0"/>
                <a:ea typeface="Open Sans" panose="020B0606030504020204" pitchFamily="34" charset="0"/>
                <a:cs typeface="Open Sans" panose="020B0606030504020204" pitchFamily="34" charset="0"/>
              </a:rPr>
              <a:t>Battery Sizing</a:t>
            </a:r>
          </a:p>
          <a:p>
            <a:pPr algn="just"/>
            <a:r>
              <a:rPr lang="en-GB" sz="1100" i="1" dirty="0">
                <a:latin typeface="Open Sans" panose="020B0606030504020204" pitchFamily="34" charset="0"/>
                <a:ea typeface="Open Sans" panose="020B0606030504020204" pitchFamily="34" charset="0"/>
                <a:cs typeface="Open Sans" panose="020B0606030504020204" pitchFamily="34" charset="0"/>
              </a:rPr>
              <a:t>Optimal capacity of the battery bank [kWh] installed during the time horizon of the project at each investment step</a:t>
            </a:r>
            <a:endParaRPr lang="en-US" sz="1100"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33" name="Picture 2" descr="Cerca nella barra laterale">
            <a:extLst>
              <a:ext uri="{FF2B5EF4-FFF2-40B4-BE49-F238E27FC236}">
                <a16:creationId xmlns:a16="http://schemas.microsoft.com/office/drawing/2014/main" id="{414BB284-51EE-416C-3D23-96E920CBC9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392093">
            <a:off x="7196394" y="1829841"/>
            <a:ext cx="889000" cy="889000"/>
          </a:xfrm>
          <a:prstGeom prst="rect">
            <a:avLst/>
          </a:prstGeom>
          <a:noFill/>
          <a:extLst>
            <a:ext uri="{909E8E84-426E-40DD-AFC4-6F175D3DCCD1}">
              <a14:hiddenFill xmlns:a14="http://schemas.microsoft.com/office/drawing/2010/main">
                <a:solidFill>
                  <a:srgbClr val="FFFFFF"/>
                </a:solidFill>
              </a14:hiddenFill>
            </a:ext>
          </a:extLst>
        </p:spPr>
      </p:pic>
      <p:sp>
        <p:nvSpPr>
          <p:cNvPr id="34" name="Call-out: Bent Line 33">
            <a:extLst>
              <a:ext uri="{FF2B5EF4-FFF2-40B4-BE49-F238E27FC236}">
                <a16:creationId xmlns:a16="http://schemas.microsoft.com/office/drawing/2014/main" id="{592D06C6-DB01-7C8F-5B35-649281015EC5}"/>
              </a:ext>
            </a:extLst>
          </p:cNvPr>
          <p:cNvSpPr/>
          <p:nvPr/>
        </p:nvSpPr>
        <p:spPr>
          <a:xfrm rot="10800000">
            <a:off x="572516" y="3543504"/>
            <a:ext cx="1857424" cy="1177735"/>
          </a:xfrm>
          <a:prstGeom prst="borderCallout2">
            <a:avLst>
              <a:gd name="adj1" fmla="val 48397"/>
              <a:gd name="adj2" fmla="val -5810"/>
              <a:gd name="adj3" fmla="val 62292"/>
              <a:gd name="adj4" fmla="val -22684"/>
              <a:gd name="adj5" fmla="val 134062"/>
              <a:gd name="adj6" fmla="val -248825"/>
            </a:avLst>
          </a:prstGeom>
          <a:noFill/>
          <a:ln>
            <a:solidFill>
              <a:srgbClr val="00509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5" name="TextBox 34">
            <a:extLst>
              <a:ext uri="{FF2B5EF4-FFF2-40B4-BE49-F238E27FC236}">
                <a16:creationId xmlns:a16="http://schemas.microsoft.com/office/drawing/2014/main" id="{8087CD57-3BCA-3F14-E97F-8F07EC0693DB}"/>
              </a:ext>
            </a:extLst>
          </p:cNvPr>
          <p:cNvSpPr txBox="1"/>
          <p:nvPr/>
        </p:nvSpPr>
        <p:spPr>
          <a:xfrm>
            <a:off x="572514" y="3613913"/>
            <a:ext cx="1857425" cy="1107996"/>
          </a:xfrm>
          <a:prstGeom prst="rect">
            <a:avLst/>
          </a:prstGeom>
          <a:noFill/>
        </p:spPr>
        <p:txBody>
          <a:bodyPr wrap="square" rtlCol="0">
            <a:spAutoFit/>
          </a:bodyPr>
          <a:lstStyle/>
          <a:p>
            <a:pPr algn="just"/>
            <a:r>
              <a:rPr lang="en-US" sz="11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Generator Sizing</a:t>
            </a:r>
          </a:p>
          <a:p>
            <a:pPr algn="just"/>
            <a:r>
              <a:rPr lang="en-GB" sz="1100" i="1" dirty="0">
                <a:latin typeface="Open Sans" panose="020B0606030504020204" pitchFamily="34" charset="0"/>
                <a:ea typeface="Open Sans" panose="020B0606030504020204" pitchFamily="34" charset="0"/>
                <a:cs typeface="Open Sans" panose="020B0606030504020204" pitchFamily="34" charset="0"/>
              </a:rPr>
              <a:t>Optimal capacity of the generator [kW] installed during the time horizon of the project at each investment step</a:t>
            </a:r>
            <a:endParaRPr lang="en-US" sz="1100" i="1" dirty="0">
              <a:latin typeface="Open Sans" panose="020B0606030504020204" pitchFamily="34" charset="0"/>
              <a:ea typeface="Open Sans" panose="020B0606030504020204" pitchFamily="34" charset="0"/>
              <a:cs typeface="Open Sans" panose="020B0606030504020204" pitchFamily="34" charset="0"/>
            </a:endParaRPr>
          </a:p>
        </p:txBody>
      </p:sp>
      <p:sp>
        <p:nvSpPr>
          <p:cNvPr id="36" name="TextBox 35">
            <a:extLst>
              <a:ext uri="{FF2B5EF4-FFF2-40B4-BE49-F238E27FC236}">
                <a16:creationId xmlns:a16="http://schemas.microsoft.com/office/drawing/2014/main" id="{486B3A62-A997-A006-5A90-B00913CE77A1}"/>
              </a:ext>
            </a:extLst>
          </p:cNvPr>
          <p:cNvSpPr txBox="1"/>
          <p:nvPr/>
        </p:nvSpPr>
        <p:spPr>
          <a:xfrm>
            <a:off x="5327252" y="4444240"/>
            <a:ext cx="2379706" cy="276999"/>
          </a:xfrm>
          <a:prstGeom prst="rect">
            <a:avLst/>
          </a:prstGeom>
          <a:noFill/>
        </p:spPr>
        <p:txBody>
          <a:bodyPr wrap="square" rtlCol="0">
            <a:spAutoFit/>
          </a:bodyPr>
          <a:lstStyle/>
          <a:p>
            <a:r>
              <a:rPr lang="en-US" sz="1200" b="1" dirty="0">
                <a:latin typeface="Open Sans" panose="020B0606030504020204" pitchFamily="34" charset="0"/>
                <a:ea typeface="Open Sans" panose="020B0606030504020204" pitchFamily="34" charset="0"/>
                <a:cs typeface="Open Sans" panose="020B0606030504020204" pitchFamily="34" charset="0"/>
              </a:rPr>
              <a:t>20 years, 4 investment steps</a:t>
            </a:r>
          </a:p>
        </p:txBody>
      </p:sp>
      <p:sp>
        <p:nvSpPr>
          <p:cNvPr id="37" name="Rectangle: Rounded Corners 36">
            <a:extLst>
              <a:ext uri="{FF2B5EF4-FFF2-40B4-BE49-F238E27FC236}">
                <a16:creationId xmlns:a16="http://schemas.microsoft.com/office/drawing/2014/main" id="{697C3969-F086-46BC-E54A-3209B7C81E6F}"/>
              </a:ext>
            </a:extLst>
          </p:cNvPr>
          <p:cNvSpPr/>
          <p:nvPr/>
        </p:nvSpPr>
        <p:spPr>
          <a:xfrm>
            <a:off x="8053075" y="3385588"/>
            <a:ext cx="3380520" cy="1693551"/>
          </a:xfrm>
          <a:prstGeom prst="roundRect">
            <a:avLst>
              <a:gd name="adj" fmla="val 3249"/>
            </a:avLst>
          </a:prstGeom>
          <a:noFill/>
          <a:ln w="19050">
            <a:solidFill>
              <a:srgbClr val="FCB615"/>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CasellaDiTesto 17">
            <a:extLst>
              <a:ext uri="{FF2B5EF4-FFF2-40B4-BE49-F238E27FC236}">
                <a16:creationId xmlns:a16="http://schemas.microsoft.com/office/drawing/2014/main" id="{709F9CAC-8C18-8E3C-5989-69DC2135D2F6}"/>
              </a:ext>
            </a:extLst>
          </p:cNvPr>
          <p:cNvSpPr txBox="1"/>
          <p:nvPr/>
        </p:nvSpPr>
        <p:spPr>
          <a:xfrm>
            <a:off x="8160363" y="3550006"/>
            <a:ext cx="3165944" cy="1446550"/>
          </a:xfrm>
          <a:prstGeom prst="rect">
            <a:avLst/>
          </a:prstGeom>
          <a:noFill/>
        </p:spPr>
        <p:txBody>
          <a:bodyPr wrap="square" rtlCol="0">
            <a:spAutoFit/>
          </a:bodyPr>
          <a:lstStyle/>
          <a:p>
            <a:pPr algn="just"/>
            <a:r>
              <a:rPr lang="en-GB" sz="1100" b="1" dirty="0">
                <a:latin typeface="Open Sans" panose="020B0606030504020204" pitchFamily="34" charset="0"/>
                <a:ea typeface="Open Sans" panose="020B0606030504020204" pitchFamily="34" charset="0"/>
                <a:cs typeface="Open Sans" panose="020B0606030504020204" pitchFamily="34" charset="0"/>
              </a:rPr>
              <a:t>In the example</a:t>
            </a:r>
            <a:r>
              <a:rPr lang="en-GB" sz="1100" dirty="0">
                <a:latin typeface="Open Sans" panose="020B0606030504020204" pitchFamily="34" charset="0"/>
                <a:ea typeface="Open Sans" panose="020B0606030504020204" pitchFamily="34" charset="0"/>
                <a:cs typeface="Open Sans" panose="020B0606030504020204" pitchFamily="34" charset="0"/>
              </a:rPr>
              <a:t>, the </a:t>
            </a:r>
            <a:r>
              <a:rPr lang="en-GB" sz="1100" b="1" dirty="0">
                <a:latin typeface="Open Sans" panose="020B0606030504020204" pitchFamily="34" charset="0"/>
                <a:ea typeface="Open Sans" panose="020B0606030504020204" pitchFamily="34" charset="0"/>
                <a:cs typeface="Open Sans" panose="020B0606030504020204" pitchFamily="34" charset="0"/>
              </a:rPr>
              <a:t>advanced feature of </a:t>
            </a:r>
            <a:r>
              <a:rPr lang="en-GB" sz="11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capacity expansion </a:t>
            </a:r>
            <a:r>
              <a:rPr lang="en-GB" sz="1100" dirty="0">
                <a:latin typeface="Open Sans" panose="020B0606030504020204" pitchFamily="34" charset="0"/>
                <a:ea typeface="Open Sans" panose="020B0606030504020204" pitchFamily="34" charset="0"/>
                <a:cs typeface="Open Sans" panose="020B0606030504020204" pitchFamily="34" charset="0"/>
              </a:rPr>
              <a:t>has been implemented to show the progressive increase in installed capacity across successive investment steps. </a:t>
            </a:r>
            <a:r>
              <a:rPr lang="en-GB" sz="1100" b="1" dirty="0">
                <a:latin typeface="Open Sans" panose="020B0606030504020204" pitchFamily="34" charset="0"/>
                <a:ea typeface="Open Sans" panose="020B0606030504020204" pitchFamily="34" charset="0"/>
                <a:cs typeface="Open Sans" panose="020B0606030504020204" pitchFamily="34" charset="0"/>
              </a:rPr>
              <a:t>By default</a:t>
            </a:r>
            <a:r>
              <a:rPr lang="en-GB" sz="1100" dirty="0">
                <a:latin typeface="Open Sans" panose="020B0606030504020204" pitchFamily="34" charset="0"/>
                <a:ea typeface="Open Sans" panose="020B0606030504020204" pitchFamily="34" charset="0"/>
                <a:cs typeface="Open Sans" panose="020B0606030504020204" pitchFamily="34" charset="0"/>
              </a:rPr>
              <a:t>, when capacity expansion is not enabled, the </a:t>
            </a:r>
            <a:r>
              <a:rPr lang="en-GB" sz="1100" b="1" dirty="0">
                <a:latin typeface="Open Sans" panose="020B0606030504020204" pitchFamily="34" charset="0"/>
                <a:ea typeface="Open Sans" panose="020B0606030504020204" pitchFamily="34" charset="0"/>
                <a:cs typeface="Open Sans" panose="020B0606030504020204" pitchFamily="34" charset="0"/>
              </a:rPr>
              <a:t>system assumes a single investment step </a:t>
            </a:r>
            <a:r>
              <a:rPr lang="en-GB" sz="1100" dirty="0">
                <a:latin typeface="Open Sans" panose="020B0606030504020204" pitchFamily="34" charset="0"/>
                <a:ea typeface="Open Sans" panose="020B0606030504020204" pitchFamily="34" charset="0"/>
                <a:cs typeface="Open Sans" panose="020B0606030504020204" pitchFamily="34" charset="0"/>
              </a:rPr>
              <a:t>occurring at the start of the time horizon.</a:t>
            </a:r>
          </a:p>
        </p:txBody>
      </p:sp>
      <p:pic>
        <p:nvPicPr>
          <p:cNvPr id="39" name="Picture 2" descr="Cerca nella barra laterale">
            <a:extLst>
              <a:ext uri="{FF2B5EF4-FFF2-40B4-BE49-F238E27FC236}">
                <a16:creationId xmlns:a16="http://schemas.microsoft.com/office/drawing/2014/main" id="{F70397C8-10B8-C244-7999-39AECB99E4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84743" y="4792079"/>
            <a:ext cx="497704" cy="497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6275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Cash Flow Plot</a:t>
            </a:r>
          </a:p>
        </p:txBody>
      </p:sp>
      <p:pic>
        <p:nvPicPr>
          <p:cNvPr id="7" name="Picture 6">
            <a:extLst>
              <a:ext uri="{FF2B5EF4-FFF2-40B4-BE49-F238E27FC236}">
                <a16:creationId xmlns:a16="http://schemas.microsoft.com/office/drawing/2014/main" id="{4C43AC69-9786-4D55-EEBD-7197A49F3B9C}"/>
              </a:ext>
            </a:extLst>
          </p:cNvPr>
          <p:cNvPicPr>
            <a:picLocks noChangeAspect="1"/>
          </p:cNvPicPr>
          <p:nvPr/>
        </p:nvPicPr>
        <p:blipFill>
          <a:blip r:embed="rId3"/>
          <a:stretch>
            <a:fillRect/>
          </a:stretch>
        </p:blipFill>
        <p:spPr>
          <a:xfrm>
            <a:off x="423423" y="2108105"/>
            <a:ext cx="6104269" cy="4104000"/>
          </a:xfrm>
          <a:prstGeom prst="rect">
            <a:avLst/>
          </a:prstGeom>
        </p:spPr>
      </p:pic>
      <p:sp>
        <p:nvSpPr>
          <p:cNvPr id="9" name="TextBox 8">
            <a:extLst>
              <a:ext uri="{FF2B5EF4-FFF2-40B4-BE49-F238E27FC236}">
                <a16:creationId xmlns:a16="http://schemas.microsoft.com/office/drawing/2014/main" id="{0D1F1391-BFE7-C787-7FD2-0F5FC81B7758}"/>
              </a:ext>
            </a:extLst>
          </p:cNvPr>
          <p:cNvSpPr txBox="1"/>
          <p:nvPr/>
        </p:nvSpPr>
        <p:spPr>
          <a:xfrm>
            <a:off x="409123" y="1181823"/>
            <a:ext cx="11119810" cy="738664"/>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 cash flow plot displays the financial performance of a mini-grid over time, segmented by different cost categories. The bars represent total operation costs, with each colour indicating a specific type of cost, such as fixed and variable operations and maintenance (O&amp;M) divided by type of technology</a:t>
            </a:r>
          </a:p>
        </p:txBody>
      </p:sp>
      <p:pic>
        <p:nvPicPr>
          <p:cNvPr id="11" name="Picture 2" descr="Cerca nella barra laterale">
            <a:extLst>
              <a:ext uri="{FF2B5EF4-FFF2-40B4-BE49-F238E27FC236}">
                <a16:creationId xmlns:a16="http://schemas.microsoft.com/office/drawing/2014/main" id="{53135275-891A-52AF-A94F-B36C63F831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86069" y="2113737"/>
            <a:ext cx="889000" cy="8890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B85CA08F-E5B4-4592-CF4D-A9035B0EBF44}"/>
              </a:ext>
            </a:extLst>
          </p:cNvPr>
          <p:cNvSpPr/>
          <p:nvPr/>
        </p:nvSpPr>
        <p:spPr>
          <a:xfrm>
            <a:off x="530650" y="5748061"/>
            <a:ext cx="6067396" cy="408021"/>
          </a:xfrm>
          <a:prstGeom prst="rect">
            <a:avLst/>
          </a:prstGeom>
          <a:noFill/>
          <a:ln w="19050">
            <a:solidFill>
              <a:srgbClr val="FF88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058821BC-5986-EEDC-FE3A-5201FE681A3A}"/>
              </a:ext>
            </a:extLst>
          </p:cNvPr>
          <p:cNvSpPr txBox="1"/>
          <p:nvPr/>
        </p:nvSpPr>
        <p:spPr>
          <a:xfrm>
            <a:off x="6746753" y="4739583"/>
            <a:ext cx="4541364" cy="1323439"/>
          </a:xfrm>
          <a:prstGeom prst="rect">
            <a:avLst/>
          </a:prstGeom>
          <a:noFill/>
        </p:spPr>
        <p:txBody>
          <a:bodyPr wrap="square" rtlCol="0">
            <a:spAutoFit/>
          </a:bodyPr>
          <a:lstStyle/>
          <a:p>
            <a:pPr algn="just"/>
            <a:r>
              <a:rPr lang="en-GB" sz="14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Fixed O&amp;M costs</a:t>
            </a:r>
          </a:p>
          <a:p>
            <a:pPr algn="just"/>
            <a:endParaRPr lang="en-GB"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It refer to the </a:t>
            </a:r>
            <a:r>
              <a:rPr lang="en-GB" sz="1200" b="1" i="1" dirty="0">
                <a:latin typeface="Open Sans" panose="020B0606030504020204" pitchFamily="34" charset="0"/>
                <a:ea typeface="Open Sans" panose="020B0606030504020204" pitchFamily="34" charset="0"/>
                <a:cs typeface="Open Sans" panose="020B0606030504020204" pitchFamily="34" charset="0"/>
              </a:rPr>
              <a:t>regular, ongoing expenses </a:t>
            </a:r>
            <a:r>
              <a:rPr lang="en-GB" sz="1200" i="1" dirty="0">
                <a:latin typeface="Open Sans" panose="020B0606030504020204" pitchFamily="34" charset="0"/>
                <a:ea typeface="Open Sans" panose="020B0606030504020204" pitchFamily="34" charset="0"/>
                <a:cs typeface="Open Sans" panose="020B0606030504020204" pitchFamily="34" charset="0"/>
              </a:rPr>
              <a:t>required to operate and maintain energy infrastructure </a:t>
            </a:r>
            <a:r>
              <a:rPr lang="en-GB" sz="1200" b="1" i="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regardless of the system's output</a:t>
            </a:r>
            <a:r>
              <a:rPr lang="en-GB" sz="1200" i="1" dirty="0">
                <a:latin typeface="Open Sans" panose="020B0606030504020204" pitchFamily="34" charset="0"/>
                <a:ea typeface="Open Sans" panose="020B0606030504020204" pitchFamily="34" charset="0"/>
                <a:cs typeface="Open Sans" panose="020B0606030504020204" pitchFamily="34" charset="0"/>
              </a:rPr>
              <a:t>. These typically include routine maintenance, annual inspections, long-term service agreements, and fixed staffing costs.</a:t>
            </a:r>
          </a:p>
        </p:txBody>
      </p:sp>
      <p:sp>
        <p:nvSpPr>
          <p:cNvPr id="14" name="Isosceles Triangle 13">
            <a:extLst>
              <a:ext uri="{FF2B5EF4-FFF2-40B4-BE49-F238E27FC236}">
                <a16:creationId xmlns:a16="http://schemas.microsoft.com/office/drawing/2014/main" id="{0F26912B-733E-A277-07D5-02EAB13884DA}"/>
              </a:ext>
            </a:extLst>
          </p:cNvPr>
          <p:cNvSpPr/>
          <p:nvPr/>
        </p:nvSpPr>
        <p:spPr>
          <a:xfrm>
            <a:off x="529987" y="1861880"/>
            <a:ext cx="6067395" cy="3865862"/>
          </a:xfrm>
          <a:prstGeom prst="triangle">
            <a:avLst>
              <a:gd name="adj" fmla="val 99306"/>
            </a:avLst>
          </a:prstGeom>
          <a:noFill/>
          <a:ln w="1905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530D7C26-7CA5-C7C2-C451-6D4D1FE8FB50}"/>
              </a:ext>
            </a:extLst>
          </p:cNvPr>
          <p:cNvSpPr txBox="1"/>
          <p:nvPr/>
        </p:nvSpPr>
        <p:spPr>
          <a:xfrm>
            <a:off x="6746753" y="2170593"/>
            <a:ext cx="4541364" cy="1692771"/>
          </a:xfrm>
          <a:prstGeom prst="rect">
            <a:avLst/>
          </a:prstGeom>
          <a:noFill/>
        </p:spPr>
        <p:txBody>
          <a:bodyPr wrap="square" rtlCol="0">
            <a:spAutoFit/>
          </a:bodyPr>
          <a:lstStyle/>
          <a:p>
            <a:pPr algn="just"/>
            <a:r>
              <a:rPr lang="en-GB" sz="14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Variable O&amp;M costs</a:t>
            </a:r>
          </a:p>
          <a:p>
            <a:pPr algn="just"/>
            <a:endParaRPr lang="en-GB" sz="600"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GB" sz="1200" i="1" dirty="0">
                <a:latin typeface="Open Sans" panose="020B0606030504020204" pitchFamily="34" charset="0"/>
                <a:ea typeface="Open Sans" panose="020B0606030504020204" pitchFamily="34" charset="0"/>
                <a:cs typeface="Open Sans" panose="020B0606030504020204" pitchFamily="34" charset="0"/>
              </a:rPr>
              <a:t>Variable operation costs </a:t>
            </a:r>
            <a:r>
              <a:rPr lang="en-GB" sz="1200" b="1" i="1" dirty="0">
                <a:latin typeface="Open Sans" panose="020B0606030504020204" pitchFamily="34" charset="0"/>
                <a:ea typeface="Open Sans" panose="020B0606030504020204" pitchFamily="34" charset="0"/>
                <a:cs typeface="Open Sans" panose="020B0606030504020204" pitchFamily="34" charset="0"/>
              </a:rPr>
              <a:t>fluctuate with the level of production </a:t>
            </a:r>
            <a:r>
              <a:rPr lang="en-GB" sz="1200" i="1" dirty="0">
                <a:latin typeface="Open Sans" panose="020B0606030504020204" pitchFamily="34" charset="0"/>
                <a:ea typeface="Open Sans" panose="020B0606030504020204" pitchFamily="34" charset="0"/>
                <a:cs typeface="Open Sans" panose="020B0606030504020204" pitchFamily="34" charset="0"/>
              </a:rPr>
              <a:t>or </a:t>
            </a:r>
            <a:r>
              <a:rPr lang="en-GB" sz="1200" b="1" i="1" dirty="0">
                <a:latin typeface="Open Sans" panose="020B0606030504020204" pitchFamily="34" charset="0"/>
                <a:ea typeface="Open Sans" panose="020B0606030504020204" pitchFamily="34" charset="0"/>
                <a:cs typeface="Open Sans" panose="020B0606030504020204" pitchFamily="34" charset="0"/>
              </a:rPr>
              <a:t>usage of the system</a:t>
            </a:r>
            <a:r>
              <a:rPr lang="en-GB" sz="1200" i="1" dirty="0">
                <a:latin typeface="Open Sans" panose="020B0606030504020204" pitchFamily="34" charset="0"/>
                <a:ea typeface="Open Sans" panose="020B0606030504020204" pitchFamily="34" charset="0"/>
                <a:cs typeface="Open Sans" panose="020B0606030504020204" pitchFamily="34" charset="0"/>
              </a:rPr>
              <a:t>. They include </a:t>
            </a:r>
            <a:r>
              <a:rPr lang="en-GB" sz="1200" b="1" i="1" dirty="0">
                <a:solidFill>
                  <a:srgbClr val="FFC000"/>
                </a:solidFill>
                <a:latin typeface="Open Sans" panose="020B0606030504020204" pitchFamily="34" charset="0"/>
                <a:ea typeface="Open Sans" panose="020B0606030504020204" pitchFamily="34" charset="0"/>
                <a:cs typeface="Open Sans" panose="020B0606030504020204" pitchFamily="34" charset="0"/>
              </a:rPr>
              <a:t>costs for fuel </a:t>
            </a:r>
            <a:r>
              <a:rPr lang="en-GB" sz="1200" i="1" dirty="0">
                <a:latin typeface="Open Sans" panose="020B0606030504020204" pitchFamily="34" charset="0"/>
                <a:ea typeface="Open Sans" panose="020B0606030504020204" pitchFamily="34" charset="0"/>
                <a:cs typeface="Open Sans" panose="020B0606030504020204" pitchFamily="34" charset="0"/>
              </a:rPr>
              <a:t>and </a:t>
            </a:r>
            <a:r>
              <a:rPr lang="en-GB" sz="1200" b="1" i="1" dirty="0">
                <a:solidFill>
                  <a:srgbClr val="FFC000"/>
                </a:solidFill>
                <a:latin typeface="Open Sans" panose="020B0606030504020204" pitchFamily="34" charset="0"/>
                <a:ea typeface="Open Sans" panose="020B0606030504020204" pitchFamily="34" charset="0"/>
                <a:cs typeface="Open Sans" panose="020B0606030504020204" pitchFamily="34" charset="0"/>
              </a:rPr>
              <a:t>maintenance</a:t>
            </a:r>
            <a:r>
              <a:rPr lang="en-GB" sz="1200" i="1" dirty="0">
                <a:latin typeface="Open Sans" panose="020B0606030504020204" pitchFamily="34" charset="0"/>
                <a:ea typeface="Open Sans" panose="020B0606030504020204" pitchFamily="34" charset="0"/>
                <a:cs typeface="Open Sans" panose="020B0606030504020204" pitchFamily="34" charset="0"/>
              </a:rPr>
              <a:t> that scales with the amount of energy produced or the wear and tear on equipment during operation. </a:t>
            </a:r>
          </a:p>
          <a:p>
            <a:pPr algn="just"/>
            <a:r>
              <a:rPr lang="en-GB" sz="1200" b="1" dirty="0">
                <a:latin typeface="Open Sans" panose="020B0606030504020204" pitchFamily="34" charset="0"/>
                <a:ea typeface="Open Sans" panose="020B0606030504020204" pitchFamily="34" charset="0"/>
                <a:cs typeface="Open Sans" panose="020B0606030504020204" pitchFamily="34" charset="0"/>
              </a:rPr>
              <a:t>In the example: </a:t>
            </a:r>
            <a:r>
              <a:rPr lang="en-GB" sz="1200" i="1" dirty="0">
                <a:latin typeface="Open Sans" panose="020B0606030504020204" pitchFamily="34" charset="0"/>
                <a:ea typeface="Open Sans" panose="020B0606030504020204" pitchFamily="34" charset="0"/>
                <a:cs typeface="Open Sans" panose="020B0606030504020204" pitchFamily="34" charset="0"/>
              </a:rPr>
              <a:t>the increasing load demand across the years lead to an increased usage of generator and so an increased costs for diesel,</a:t>
            </a:r>
          </a:p>
        </p:txBody>
      </p:sp>
      <p:sp>
        <p:nvSpPr>
          <p:cNvPr id="16" name="TextBox 15">
            <a:extLst>
              <a:ext uri="{FF2B5EF4-FFF2-40B4-BE49-F238E27FC236}">
                <a16:creationId xmlns:a16="http://schemas.microsoft.com/office/drawing/2014/main" id="{DFC4D35A-46F7-138B-FF6B-BBDD42C9E8EF}"/>
              </a:ext>
            </a:extLst>
          </p:cNvPr>
          <p:cNvSpPr txBox="1"/>
          <p:nvPr/>
        </p:nvSpPr>
        <p:spPr>
          <a:xfrm>
            <a:off x="707360" y="3473044"/>
            <a:ext cx="2790010" cy="276999"/>
          </a:xfrm>
          <a:prstGeom prst="rect">
            <a:avLst/>
          </a:prstGeom>
          <a:noFill/>
        </p:spPr>
        <p:txBody>
          <a:bodyPr wrap="square" rtlCol="0">
            <a:spAutoFit/>
          </a:bodyPr>
          <a:lstStyle/>
          <a:p>
            <a:r>
              <a:rPr lang="en-US" sz="1200" b="1" dirty="0">
                <a:latin typeface="Open Sans" panose="020B0606030504020204" pitchFamily="34" charset="0"/>
                <a:ea typeface="Open Sans" panose="020B0606030504020204" pitchFamily="34" charset="0"/>
                <a:cs typeface="Open Sans" panose="020B0606030504020204" pitchFamily="34" charset="0"/>
              </a:rPr>
              <a:t>20 years, increasing load demand</a:t>
            </a:r>
          </a:p>
        </p:txBody>
      </p:sp>
      <p:pic>
        <p:nvPicPr>
          <p:cNvPr id="17" name="Picture 16">
            <a:extLst>
              <a:ext uri="{FF2B5EF4-FFF2-40B4-BE49-F238E27FC236}">
                <a16:creationId xmlns:a16="http://schemas.microsoft.com/office/drawing/2014/main" id="{323DD3B8-589F-64D9-9ECC-0965B22F0720}"/>
              </a:ext>
            </a:extLst>
          </p:cNvPr>
          <p:cNvPicPr>
            <a:picLocks noChangeAspect="1"/>
          </p:cNvPicPr>
          <p:nvPr/>
        </p:nvPicPr>
        <p:blipFill>
          <a:blip r:embed="rId5"/>
          <a:stretch>
            <a:fillRect/>
          </a:stretch>
        </p:blipFill>
        <p:spPr>
          <a:xfrm>
            <a:off x="793980" y="2258419"/>
            <a:ext cx="1086256" cy="1064312"/>
          </a:xfrm>
          <a:prstGeom prst="rect">
            <a:avLst/>
          </a:prstGeom>
        </p:spPr>
      </p:pic>
    </p:spTree>
    <p:extLst>
      <p:ext uri="{BB962C8B-B14F-4D97-AF65-F5344CB8AC3E}">
        <p14:creationId xmlns:p14="http://schemas.microsoft.com/office/powerpoint/2010/main" val="3838313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Results Folder</a:t>
            </a:r>
          </a:p>
        </p:txBody>
      </p:sp>
      <p:sp>
        <p:nvSpPr>
          <p:cNvPr id="2" name="TextBox 1">
            <a:extLst>
              <a:ext uri="{FF2B5EF4-FFF2-40B4-BE49-F238E27FC236}">
                <a16:creationId xmlns:a16="http://schemas.microsoft.com/office/drawing/2014/main" id="{A9A99C82-43B9-85BA-14F8-44734148AA1B}"/>
              </a:ext>
            </a:extLst>
          </p:cNvPr>
          <p:cNvSpPr txBox="1"/>
          <p:nvPr/>
        </p:nvSpPr>
        <p:spPr>
          <a:xfrm>
            <a:off x="876482" y="3414854"/>
            <a:ext cx="3020604" cy="305694"/>
          </a:xfrm>
          <a:prstGeom prst="rect">
            <a:avLst/>
          </a:prstGeom>
          <a:noFill/>
        </p:spPr>
        <p:txBody>
          <a:bodyPr wrap="square" rtlCol="0">
            <a:spAutoFit/>
          </a:bodyPr>
          <a:lstStyle/>
          <a:p>
            <a:pPr algn="just"/>
            <a:r>
              <a:rPr lang="en-US" sz="1400" i="1" dirty="0">
                <a:latin typeface="Open Sans" panose="020B0606030504020204" pitchFamily="34" charset="0"/>
                <a:ea typeface="Open Sans" panose="020B0606030504020204" pitchFamily="34" charset="0"/>
                <a:cs typeface="Open Sans" panose="020B0606030504020204" pitchFamily="34" charset="0"/>
              </a:rPr>
              <a:t>Code/Results/Results_Summary.xlsx</a:t>
            </a:r>
            <a:endParaRPr lang="en-US" sz="1400" b="1"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3" name="Picture 6" descr=" ">
            <a:extLst>
              <a:ext uri="{FF2B5EF4-FFF2-40B4-BE49-F238E27FC236}">
                <a16:creationId xmlns:a16="http://schemas.microsoft.com/office/drawing/2014/main" id="{45C2456F-92B8-F9B8-3FAA-CA5BA433B1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107" y="3368260"/>
            <a:ext cx="478971" cy="47897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528CA9F-A18F-E765-0E1C-26BCD0E09F49}"/>
              </a:ext>
            </a:extLst>
          </p:cNvPr>
          <p:cNvPicPr>
            <a:picLocks noChangeAspect="1"/>
          </p:cNvPicPr>
          <p:nvPr/>
        </p:nvPicPr>
        <p:blipFill>
          <a:blip r:embed="rId4">
            <a:alphaModFix amt="50000"/>
          </a:blip>
          <a:stretch>
            <a:fillRect/>
          </a:stretch>
        </p:blipFill>
        <p:spPr>
          <a:xfrm>
            <a:off x="720700" y="1213321"/>
            <a:ext cx="2814028" cy="1910878"/>
          </a:xfrm>
          <a:prstGeom prst="rect">
            <a:avLst/>
          </a:prstGeom>
        </p:spPr>
      </p:pic>
      <p:pic>
        <p:nvPicPr>
          <p:cNvPr id="5" name="Picture 2" descr=" ">
            <a:extLst>
              <a:ext uri="{FF2B5EF4-FFF2-40B4-BE49-F238E27FC236}">
                <a16:creationId xmlns:a16="http://schemas.microsoft.com/office/drawing/2014/main" id="{6EF51E9B-6390-58EA-A929-6AC8D113A8D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658953">
            <a:off x="2202235" y="2409329"/>
            <a:ext cx="369098" cy="36909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7F681161-E1C4-1D57-D911-18EF867B2B28}"/>
              </a:ext>
            </a:extLst>
          </p:cNvPr>
          <p:cNvPicPr>
            <a:picLocks noChangeAspect="1"/>
          </p:cNvPicPr>
          <p:nvPr/>
        </p:nvPicPr>
        <p:blipFill>
          <a:blip r:embed="rId6"/>
          <a:stretch>
            <a:fillRect/>
          </a:stretch>
        </p:blipFill>
        <p:spPr>
          <a:xfrm>
            <a:off x="4612740" y="1213321"/>
            <a:ext cx="4594520" cy="4330959"/>
          </a:xfrm>
          <a:prstGeom prst="rect">
            <a:avLst/>
          </a:prstGeom>
          <a:ln>
            <a:solidFill>
              <a:schemeClr val="tx1"/>
            </a:solidFill>
          </a:ln>
        </p:spPr>
      </p:pic>
      <p:pic>
        <p:nvPicPr>
          <p:cNvPr id="10" name="Picture 9">
            <a:extLst>
              <a:ext uri="{FF2B5EF4-FFF2-40B4-BE49-F238E27FC236}">
                <a16:creationId xmlns:a16="http://schemas.microsoft.com/office/drawing/2014/main" id="{47DB8D53-C445-071F-09CD-4ADCA300874B}"/>
              </a:ext>
            </a:extLst>
          </p:cNvPr>
          <p:cNvPicPr>
            <a:picLocks noChangeAspect="1"/>
          </p:cNvPicPr>
          <p:nvPr/>
        </p:nvPicPr>
        <p:blipFill>
          <a:blip r:embed="rId7"/>
          <a:stretch>
            <a:fillRect/>
          </a:stretch>
        </p:blipFill>
        <p:spPr>
          <a:xfrm>
            <a:off x="7587786" y="1913947"/>
            <a:ext cx="3613613" cy="2550287"/>
          </a:xfrm>
          <a:prstGeom prst="rect">
            <a:avLst/>
          </a:prstGeom>
          <a:ln>
            <a:solidFill>
              <a:schemeClr val="tx1"/>
            </a:solidFill>
          </a:ln>
        </p:spPr>
      </p:pic>
      <p:pic>
        <p:nvPicPr>
          <p:cNvPr id="18" name="Picture 17">
            <a:extLst>
              <a:ext uri="{FF2B5EF4-FFF2-40B4-BE49-F238E27FC236}">
                <a16:creationId xmlns:a16="http://schemas.microsoft.com/office/drawing/2014/main" id="{9A766885-E286-638D-6157-4538F5C55F7E}"/>
              </a:ext>
            </a:extLst>
          </p:cNvPr>
          <p:cNvPicPr>
            <a:picLocks noChangeAspect="1"/>
          </p:cNvPicPr>
          <p:nvPr/>
        </p:nvPicPr>
        <p:blipFill>
          <a:blip r:embed="rId8"/>
          <a:stretch>
            <a:fillRect/>
          </a:stretch>
        </p:blipFill>
        <p:spPr>
          <a:xfrm>
            <a:off x="5998682" y="2925895"/>
            <a:ext cx="3733680" cy="3080286"/>
          </a:xfrm>
          <a:prstGeom prst="rect">
            <a:avLst/>
          </a:prstGeom>
          <a:ln>
            <a:solidFill>
              <a:schemeClr val="tx1"/>
            </a:solidFill>
          </a:ln>
        </p:spPr>
      </p:pic>
      <p:sp>
        <p:nvSpPr>
          <p:cNvPr id="19" name="TextBox 18">
            <a:extLst>
              <a:ext uri="{FF2B5EF4-FFF2-40B4-BE49-F238E27FC236}">
                <a16:creationId xmlns:a16="http://schemas.microsoft.com/office/drawing/2014/main" id="{065DD02F-8267-4CA5-A080-570442F9ECD5}"/>
              </a:ext>
            </a:extLst>
          </p:cNvPr>
          <p:cNvSpPr txBox="1"/>
          <p:nvPr/>
        </p:nvSpPr>
        <p:spPr>
          <a:xfrm>
            <a:off x="511022" y="4261192"/>
            <a:ext cx="3244549" cy="1600438"/>
          </a:xfrm>
          <a:prstGeom prst="rect">
            <a:avLst/>
          </a:prstGeom>
          <a:noFill/>
        </p:spPr>
        <p:txBody>
          <a:bodyPr wrap="square">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 </a:t>
            </a:r>
            <a:r>
              <a:rPr lang="en-GB" sz="1400" dirty="0" err="1">
                <a:latin typeface="Open Sans" panose="020B0606030504020204" pitchFamily="34" charset="0"/>
                <a:ea typeface="Open Sans" panose="020B0606030504020204" pitchFamily="34" charset="0"/>
                <a:cs typeface="Open Sans" panose="020B0606030504020204" pitchFamily="34" charset="0"/>
              </a:rPr>
              <a:t>Results_Summary</a:t>
            </a:r>
            <a:r>
              <a:rPr lang="en-GB" sz="1400" dirty="0">
                <a:latin typeface="Open Sans" panose="020B0606030504020204" pitchFamily="34" charset="0"/>
                <a:ea typeface="Open Sans" panose="020B0606030504020204" pitchFamily="34" charset="0"/>
                <a:cs typeface="Open Sans" panose="020B0606030504020204" pitchFamily="34" charset="0"/>
              </a:rPr>
              <a:t> spreadsheet details </a:t>
            </a:r>
            <a:r>
              <a:rPr lang="en-GB" sz="1400" b="1" dirty="0">
                <a:latin typeface="Open Sans" panose="020B0606030504020204" pitchFamily="34" charset="0"/>
                <a:ea typeface="Open Sans" panose="020B0606030504020204" pitchFamily="34" charset="0"/>
                <a:cs typeface="Open Sans" panose="020B0606030504020204" pitchFamily="34" charset="0"/>
              </a:rPr>
              <a:t>grid capacities, project costs, and annual cash flows</a:t>
            </a:r>
            <a:r>
              <a:rPr lang="en-GB" sz="1400" dirty="0">
                <a:latin typeface="Open Sans" panose="020B0606030504020204" pitchFamily="34" charset="0"/>
                <a:ea typeface="Open Sans" panose="020B0606030504020204" pitchFamily="34" charset="0"/>
                <a:cs typeface="Open Sans" panose="020B0606030504020204" pitchFamily="34" charset="0"/>
              </a:rPr>
              <a:t>. It also quantifies energy distribution across generators, renewables, batteries, and grid usage, with scenario comparisons.</a:t>
            </a:r>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20" name="Rectangle 19">
            <a:extLst>
              <a:ext uri="{FF2B5EF4-FFF2-40B4-BE49-F238E27FC236}">
                <a16:creationId xmlns:a16="http://schemas.microsoft.com/office/drawing/2014/main" id="{FD6B6608-B1A8-51D0-E9E4-9A8885AD8EA3}"/>
              </a:ext>
            </a:extLst>
          </p:cNvPr>
          <p:cNvSpPr/>
          <p:nvPr/>
        </p:nvSpPr>
        <p:spPr>
          <a:xfrm>
            <a:off x="4409780" y="1084486"/>
            <a:ext cx="7061520" cy="5100625"/>
          </a:xfrm>
          <a:prstGeom prst="rect">
            <a:avLst/>
          </a:prstGeom>
          <a:noFill/>
          <a:ln w="19050">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a:extLst>
              <a:ext uri="{FF2B5EF4-FFF2-40B4-BE49-F238E27FC236}">
                <a16:creationId xmlns:a16="http://schemas.microsoft.com/office/drawing/2014/main" id="{4B1BC82F-F255-285C-CA72-DD2550E9A4DF}"/>
              </a:ext>
            </a:extLst>
          </p:cNvPr>
          <p:cNvCxnSpPr>
            <a:cxnSpLocks/>
            <a:stCxn id="5" idx="0"/>
          </p:cNvCxnSpPr>
          <p:nvPr/>
        </p:nvCxnSpPr>
        <p:spPr>
          <a:xfrm flipV="1">
            <a:off x="2336894" y="1292482"/>
            <a:ext cx="2072886" cy="1123718"/>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796ED1B-C1C2-CFCC-3932-A05B2AC0EB13}"/>
              </a:ext>
            </a:extLst>
          </p:cNvPr>
          <p:cNvCxnSpPr>
            <a:cxnSpLocks/>
            <a:stCxn id="5" idx="0"/>
          </p:cNvCxnSpPr>
          <p:nvPr/>
        </p:nvCxnSpPr>
        <p:spPr>
          <a:xfrm>
            <a:off x="2336894" y="2416200"/>
            <a:ext cx="2072886" cy="1350942"/>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78100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Result Summary</a:t>
            </a:r>
          </a:p>
        </p:txBody>
      </p:sp>
      <p:pic>
        <p:nvPicPr>
          <p:cNvPr id="2" name="Picture 1">
            <a:extLst>
              <a:ext uri="{FF2B5EF4-FFF2-40B4-BE49-F238E27FC236}">
                <a16:creationId xmlns:a16="http://schemas.microsoft.com/office/drawing/2014/main" id="{51413B65-49B4-934A-C341-CE8D21985275}"/>
              </a:ext>
            </a:extLst>
          </p:cNvPr>
          <p:cNvPicPr>
            <a:picLocks noChangeAspect="1"/>
          </p:cNvPicPr>
          <p:nvPr/>
        </p:nvPicPr>
        <p:blipFill>
          <a:blip r:embed="rId3"/>
          <a:stretch>
            <a:fillRect/>
          </a:stretch>
        </p:blipFill>
        <p:spPr>
          <a:xfrm>
            <a:off x="884434" y="1558614"/>
            <a:ext cx="4138809" cy="3901390"/>
          </a:xfrm>
          <a:prstGeom prst="rect">
            <a:avLst/>
          </a:prstGeom>
          <a:ln>
            <a:solidFill>
              <a:schemeClr val="tx1"/>
            </a:solidFill>
          </a:ln>
        </p:spPr>
      </p:pic>
      <p:pic>
        <p:nvPicPr>
          <p:cNvPr id="3" name="Picture 2" descr="Cerca nella barra laterale">
            <a:extLst>
              <a:ext uri="{FF2B5EF4-FFF2-40B4-BE49-F238E27FC236}">
                <a16:creationId xmlns:a16="http://schemas.microsoft.com/office/drawing/2014/main" id="{21E3D15D-8FF5-CE4B-A67D-2CF357564B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7780" y="1071426"/>
            <a:ext cx="889000" cy="889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EAE1F00-65A9-2678-1DEA-2F2708A50A33}"/>
              </a:ext>
            </a:extLst>
          </p:cNvPr>
          <p:cNvSpPr txBox="1"/>
          <p:nvPr/>
        </p:nvSpPr>
        <p:spPr>
          <a:xfrm>
            <a:off x="5548067" y="1651115"/>
            <a:ext cx="5643861" cy="3970318"/>
          </a:xfrm>
          <a:prstGeom prst="rect">
            <a:avLst/>
          </a:prstGeom>
          <a:noFill/>
        </p:spPr>
        <p:txBody>
          <a:bodyPr wrap="square">
            <a:spAutoFit/>
          </a:bodyPr>
          <a:lstStyle/>
          <a:p>
            <a:pPr algn="just"/>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Cost sheet</a:t>
            </a:r>
            <a:endParaRPr lang="en-GB" sz="1400" dirty="0">
              <a:latin typeface="Open Sans" panose="020B0606030504020204" pitchFamily="34" charset="0"/>
              <a:ea typeface="Open Sans" panose="020B0606030504020204" pitchFamily="34" charset="0"/>
              <a:cs typeface="Open Sans" panose="020B0606030504020204" pitchFamily="34" charset="0"/>
            </a:endParaRPr>
          </a:p>
          <a:p>
            <a:pPr algn="just"/>
            <a:endParaRPr lang="en-GB" sz="1400" dirty="0">
              <a:latin typeface="Open Sans" panose="020B0606030504020204" pitchFamily="34" charset="0"/>
              <a:ea typeface="Open Sans" panose="020B0606030504020204" pitchFamily="34" charset="0"/>
              <a:cs typeface="Open Sans" panose="020B0606030504020204" pitchFamily="34" charset="0"/>
            </a:endParaRPr>
          </a:p>
          <a:p>
            <a:pPr algn="just"/>
            <a:r>
              <a:rPr lang="en-GB" sz="1400" dirty="0">
                <a:latin typeface="Open Sans" panose="020B0606030504020204" pitchFamily="34" charset="0"/>
                <a:ea typeface="Open Sans" panose="020B0606030504020204" pitchFamily="34" charset="0"/>
                <a:cs typeface="Open Sans" panose="020B0606030504020204" pitchFamily="34" charset="0"/>
              </a:rPr>
              <a:t>It presents a financial and environmental summary of the optimal solution, detailing, for each scenario simulated and broken down by component.</a:t>
            </a:r>
          </a:p>
          <a:p>
            <a:pPr algn="just"/>
            <a:endParaRPr lang="en-GB" sz="1400" dirty="0">
              <a:latin typeface="Open Sans" panose="020B0606030504020204" pitchFamily="34" charset="0"/>
              <a:ea typeface="Open Sans" panose="020B0606030504020204" pitchFamily="34" charset="0"/>
              <a:cs typeface="Open Sans" panose="020B0606030504020204" pitchFamily="34" charset="0"/>
            </a:endParaRPr>
          </a:p>
          <a:p>
            <a:pPr algn="just"/>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Key points</a:t>
            </a:r>
            <a:endParaRPr lang="en-GB" sz="1400" dirty="0">
              <a:latin typeface="Open Sans" panose="020B0606030504020204" pitchFamily="34" charset="0"/>
              <a:ea typeface="Open Sans" panose="020B0606030504020204" pitchFamily="34" charset="0"/>
              <a:cs typeface="Open Sans" panose="020B0606030504020204" pitchFamily="34" charset="0"/>
            </a:endParaRPr>
          </a:p>
          <a:p>
            <a:pPr algn="just"/>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GB" sz="1400" b="1" dirty="0">
                <a:latin typeface="Open Sans" panose="020B0606030504020204" pitchFamily="34" charset="0"/>
                <a:ea typeface="Open Sans" panose="020B0606030504020204" pitchFamily="34" charset="0"/>
                <a:cs typeface="Open Sans" panose="020B0606030504020204" pitchFamily="34" charset="0"/>
              </a:rPr>
              <a:t>Aggregated Costs</a:t>
            </a:r>
            <a:r>
              <a:rPr lang="en-GB" sz="1400" dirty="0">
                <a:latin typeface="Open Sans" panose="020B0606030504020204" pitchFamily="34" charset="0"/>
                <a:ea typeface="Open Sans" panose="020B0606030504020204" pitchFamily="34" charset="0"/>
                <a:cs typeface="Open Sans" panose="020B0606030504020204" pitchFamily="34" charset="0"/>
              </a:rPr>
              <a:t>, including the net present and total investment costs, as well as fixed and variable O&amp;M expenses</a:t>
            </a:r>
          </a:p>
          <a:p>
            <a:pPr marL="285750" indent="-285750" algn="just">
              <a:buFont typeface="Arial" panose="020B0604020202020204" pitchFamily="34" charset="0"/>
              <a:buChar char="•"/>
            </a:pPr>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GB" sz="1400" dirty="0">
                <a:latin typeface="Open Sans" panose="020B0606030504020204" pitchFamily="34" charset="0"/>
                <a:ea typeface="Open Sans" panose="020B0606030504020204" pitchFamily="34" charset="0"/>
                <a:cs typeface="Open Sans" panose="020B0606030504020204" pitchFamily="34" charset="0"/>
              </a:rPr>
              <a:t>The </a:t>
            </a:r>
            <a:r>
              <a:rPr lang="en-GB" sz="1400" b="1" dirty="0">
                <a:latin typeface="Open Sans" panose="020B0606030504020204" pitchFamily="34" charset="0"/>
                <a:ea typeface="Open Sans" panose="020B0606030504020204" pitchFamily="34" charset="0"/>
                <a:cs typeface="Open Sans" panose="020B0606030504020204" pitchFamily="34" charset="0"/>
              </a:rPr>
              <a:t>levelized cost of energy</a:t>
            </a:r>
            <a:r>
              <a:rPr lang="en-GB" sz="1400" dirty="0">
                <a:latin typeface="Open Sans" panose="020B0606030504020204" pitchFamily="34" charset="0"/>
                <a:ea typeface="Open Sans" panose="020B0606030504020204" pitchFamily="34" charset="0"/>
                <a:cs typeface="Open Sans" panose="020B0606030504020204" pitchFamily="34" charset="0"/>
              </a:rPr>
              <a:t>, alongside specific investment and ongoing fixed costs for technologies like Solar PV and Diesel Generators</a:t>
            </a:r>
          </a:p>
          <a:p>
            <a:pPr marL="285750" indent="-285750" algn="just">
              <a:buFont typeface="Arial" panose="020B0604020202020204" pitchFamily="34" charset="0"/>
              <a:buChar char="•"/>
            </a:pPr>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GB" sz="1400" b="1" dirty="0">
                <a:latin typeface="Open Sans" panose="020B0606030504020204" pitchFamily="34" charset="0"/>
                <a:ea typeface="Open Sans" panose="020B0606030504020204" pitchFamily="34" charset="0"/>
                <a:cs typeface="Open Sans" panose="020B0606030504020204" pitchFamily="34" charset="0"/>
              </a:rPr>
              <a:t>Environmental impact</a:t>
            </a:r>
            <a:r>
              <a:rPr lang="en-GB" sz="1400" dirty="0">
                <a:latin typeface="Open Sans" panose="020B0606030504020204" pitchFamily="34" charset="0"/>
                <a:ea typeface="Open Sans" panose="020B0606030504020204" pitchFamily="34" charset="0"/>
                <a:cs typeface="Open Sans" panose="020B0606030504020204" pitchFamily="34" charset="0"/>
              </a:rPr>
              <a:t>, reflected in CO2 emissions from various system components, with a total emissions figure.</a:t>
            </a:r>
          </a:p>
          <a:p>
            <a:pPr algn="just"/>
            <a:endParaRPr lang="en-GB"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5" name="TextBox 4">
            <a:extLst>
              <a:ext uri="{FF2B5EF4-FFF2-40B4-BE49-F238E27FC236}">
                <a16:creationId xmlns:a16="http://schemas.microsoft.com/office/drawing/2014/main" id="{2921ACA9-AF4D-347B-30E6-2608DE842A5E}"/>
              </a:ext>
            </a:extLst>
          </p:cNvPr>
          <p:cNvSpPr txBox="1"/>
          <p:nvPr/>
        </p:nvSpPr>
        <p:spPr>
          <a:xfrm>
            <a:off x="1650486" y="5706537"/>
            <a:ext cx="3385085" cy="307777"/>
          </a:xfrm>
          <a:prstGeom prst="rect">
            <a:avLst/>
          </a:prstGeom>
          <a:noFill/>
        </p:spPr>
        <p:txBody>
          <a:bodyPr wrap="square" rtlCol="0">
            <a:spAutoFit/>
          </a:bodyPr>
          <a:lstStyle/>
          <a:p>
            <a:pPr algn="just"/>
            <a:r>
              <a:rPr lang="en-US" sz="1400" i="1" dirty="0">
                <a:latin typeface="Open Sans" panose="020B0606030504020204" pitchFamily="34" charset="0"/>
                <a:ea typeface="Open Sans" panose="020B0606030504020204" pitchFamily="34" charset="0"/>
                <a:cs typeface="Open Sans" panose="020B0606030504020204" pitchFamily="34" charset="0"/>
              </a:rPr>
              <a:t>Code/Results/</a:t>
            </a:r>
            <a:r>
              <a:rPr lang="en-US" sz="1400" i="1" dirty="0" err="1">
                <a:latin typeface="Open Sans" panose="020B0606030504020204" pitchFamily="34" charset="0"/>
                <a:ea typeface="Open Sans" panose="020B0606030504020204" pitchFamily="34" charset="0"/>
                <a:cs typeface="Open Sans" panose="020B0606030504020204" pitchFamily="34" charset="0"/>
              </a:rPr>
              <a:t>Results_Summary</a:t>
            </a:r>
            <a:r>
              <a:rPr lang="en-US" sz="1400" i="1" dirty="0">
                <a:latin typeface="Open Sans" panose="020B0606030504020204" pitchFamily="34" charset="0"/>
                <a:ea typeface="Open Sans" panose="020B0606030504020204" pitchFamily="34" charset="0"/>
                <a:cs typeface="Open Sans" panose="020B0606030504020204" pitchFamily="34" charset="0"/>
              </a:rPr>
              <a:t> - Cost</a:t>
            </a:r>
            <a:endParaRPr lang="en-US" sz="1400" b="1"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8" name="Picture 6" descr=" ">
            <a:extLst>
              <a:ext uri="{FF2B5EF4-FFF2-40B4-BE49-F238E27FC236}">
                <a16:creationId xmlns:a16="http://schemas.microsoft.com/office/drawing/2014/main" id="{3C6FAD4D-95ED-1E55-CEE7-5299A9CDA3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39112" y="5659944"/>
            <a:ext cx="478971" cy="478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2253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Result Summary</a:t>
            </a:r>
          </a:p>
        </p:txBody>
      </p:sp>
      <p:sp>
        <p:nvSpPr>
          <p:cNvPr id="2" name="TextBox 1">
            <a:extLst>
              <a:ext uri="{FF2B5EF4-FFF2-40B4-BE49-F238E27FC236}">
                <a16:creationId xmlns:a16="http://schemas.microsoft.com/office/drawing/2014/main" id="{87FBE60F-F071-A385-9452-6CC28BF5555B}"/>
              </a:ext>
            </a:extLst>
          </p:cNvPr>
          <p:cNvSpPr txBox="1"/>
          <p:nvPr/>
        </p:nvSpPr>
        <p:spPr>
          <a:xfrm>
            <a:off x="5727838" y="1389169"/>
            <a:ext cx="5643861" cy="4616648"/>
          </a:xfrm>
          <a:prstGeom prst="rect">
            <a:avLst/>
          </a:prstGeom>
          <a:noFill/>
        </p:spPr>
        <p:txBody>
          <a:bodyPr wrap="square">
            <a:spAutoFit/>
          </a:bodyPr>
          <a:lstStyle/>
          <a:p>
            <a:pPr algn="just"/>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Yearly cash flows sheet</a:t>
            </a:r>
            <a:endParaRPr lang="en-GB" sz="1400" dirty="0">
              <a:latin typeface="Open Sans" panose="020B0606030504020204" pitchFamily="34" charset="0"/>
              <a:ea typeface="Open Sans" panose="020B0606030504020204" pitchFamily="34" charset="0"/>
              <a:cs typeface="Open Sans" panose="020B0606030504020204" pitchFamily="34" charset="0"/>
            </a:endParaRPr>
          </a:p>
          <a:p>
            <a:pPr algn="just"/>
            <a:endParaRPr lang="en-GB" sz="1400" dirty="0">
              <a:latin typeface="Open Sans" panose="020B0606030504020204" pitchFamily="34" charset="0"/>
              <a:ea typeface="Open Sans" panose="020B0606030504020204" pitchFamily="34" charset="0"/>
              <a:cs typeface="Open Sans" panose="020B0606030504020204" pitchFamily="34" charset="0"/>
            </a:endParaRPr>
          </a:p>
          <a:p>
            <a:pPr algn="just"/>
            <a:r>
              <a:rPr lang="en-GB" sz="1400" dirty="0">
                <a:latin typeface="Open Sans" panose="020B0606030504020204" pitchFamily="34" charset="0"/>
                <a:ea typeface="Open Sans" panose="020B0606030504020204" pitchFamily="34" charset="0"/>
                <a:cs typeface="Open Sans" panose="020B0606030504020204" pitchFamily="34" charset="0"/>
              </a:rPr>
              <a:t>It details annual fixed, lost load, replacement, and fuel costs for different components of the optimal solution each year of the time horizon.</a:t>
            </a:r>
          </a:p>
          <a:p>
            <a:pPr algn="just"/>
            <a:endParaRPr lang="en-GB" sz="1400" dirty="0">
              <a:latin typeface="Open Sans" panose="020B0606030504020204" pitchFamily="34" charset="0"/>
              <a:ea typeface="Open Sans" panose="020B0606030504020204" pitchFamily="34" charset="0"/>
              <a:cs typeface="Open Sans" panose="020B0606030504020204" pitchFamily="34" charset="0"/>
            </a:endParaRPr>
          </a:p>
          <a:p>
            <a:pPr algn="just"/>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Key points</a:t>
            </a:r>
            <a:endParaRPr lang="en-GB" sz="1400" dirty="0">
              <a:latin typeface="Open Sans" panose="020B0606030504020204" pitchFamily="34" charset="0"/>
              <a:ea typeface="Open Sans" panose="020B0606030504020204" pitchFamily="34" charset="0"/>
              <a:cs typeface="Open Sans" panose="020B0606030504020204" pitchFamily="34" charset="0"/>
            </a:endParaRPr>
          </a:p>
          <a:p>
            <a:pPr algn="just"/>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GB" sz="1400" b="1" dirty="0">
                <a:latin typeface="Open Sans" panose="020B0606030504020204" pitchFamily="34" charset="0"/>
                <a:ea typeface="Open Sans" panose="020B0606030504020204" pitchFamily="34" charset="0"/>
                <a:cs typeface="Open Sans" panose="020B0606030504020204" pitchFamily="34" charset="0"/>
              </a:rPr>
              <a:t>Yearly Fixed costs </a:t>
            </a:r>
            <a:r>
              <a:rPr lang="en-GB" sz="1400" dirty="0">
                <a:latin typeface="Open Sans" panose="020B0606030504020204" pitchFamily="34" charset="0"/>
                <a:ea typeface="Open Sans" panose="020B0606030504020204" pitchFamily="34" charset="0"/>
                <a:cs typeface="Open Sans" panose="020B0606030504020204" pitchFamily="34" charset="0"/>
              </a:rPr>
              <a:t>for each technology component such as Solar PV, Wind Turbine, Battery Bank, and Diesel Generator</a:t>
            </a:r>
          </a:p>
          <a:p>
            <a:pPr marL="285750" indent="-285750" algn="just">
              <a:buFont typeface="Arial" panose="020B0604020202020204" pitchFamily="34" charset="0"/>
              <a:buChar char="•"/>
            </a:pPr>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GB" sz="1400" b="1" dirty="0">
                <a:latin typeface="Open Sans" panose="020B0606030504020204" pitchFamily="34" charset="0"/>
                <a:ea typeface="Open Sans" panose="020B0606030504020204" pitchFamily="34" charset="0"/>
                <a:cs typeface="Open Sans" panose="020B0606030504020204" pitchFamily="34" charset="0"/>
              </a:rPr>
              <a:t>Yearly Lost load costs</a:t>
            </a:r>
            <a:r>
              <a:rPr lang="en-GB" sz="1400" dirty="0">
                <a:latin typeface="Open Sans" panose="020B0606030504020204" pitchFamily="34" charset="0"/>
                <a:ea typeface="Open Sans" panose="020B0606030504020204" pitchFamily="34" charset="0"/>
                <a:cs typeface="Open Sans" panose="020B0606030504020204" pitchFamily="34" charset="0"/>
              </a:rPr>
              <a:t>, representing the economic impact of energy demand not met by the system</a:t>
            </a:r>
          </a:p>
          <a:p>
            <a:pPr marL="285750" indent="-285750" algn="just">
              <a:buFont typeface="Arial" panose="020B0604020202020204" pitchFamily="34" charset="0"/>
              <a:buChar char="•"/>
            </a:pPr>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GB" sz="1400" b="1" dirty="0">
                <a:latin typeface="Open Sans" panose="020B0606030504020204" pitchFamily="34" charset="0"/>
                <a:ea typeface="Open Sans" panose="020B0606030504020204" pitchFamily="34" charset="0"/>
                <a:cs typeface="Open Sans" panose="020B0606030504020204" pitchFamily="34" charset="0"/>
              </a:rPr>
              <a:t>Yearly Replacement costs </a:t>
            </a:r>
            <a:r>
              <a:rPr lang="en-GB" sz="1400" dirty="0">
                <a:latin typeface="Open Sans" panose="020B0606030504020204" pitchFamily="34" charset="0"/>
                <a:ea typeface="Open Sans" panose="020B0606030504020204" pitchFamily="34" charset="0"/>
                <a:cs typeface="Open Sans" panose="020B0606030504020204" pitchFamily="34" charset="0"/>
              </a:rPr>
              <a:t>specific to the Battery Bank and Diesel Generator components, indicating the expected frequency and cost of component replacements over time</a:t>
            </a:r>
          </a:p>
          <a:p>
            <a:pPr marL="285750" indent="-285750" algn="just">
              <a:buFont typeface="Arial" panose="020B0604020202020204" pitchFamily="34" charset="0"/>
              <a:buChar char="•"/>
            </a:pPr>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GB" sz="1400" b="1" dirty="0">
                <a:latin typeface="Open Sans" panose="020B0606030504020204" pitchFamily="34" charset="0"/>
                <a:ea typeface="Open Sans" panose="020B0606030504020204" pitchFamily="34" charset="0"/>
                <a:cs typeface="Open Sans" panose="020B0606030504020204" pitchFamily="34" charset="0"/>
              </a:rPr>
              <a:t>Yearly Fuel costs </a:t>
            </a:r>
            <a:r>
              <a:rPr lang="en-GB" sz="1400" dirty="0">
                <a:latin typeface="Open Sans" panose="020B0606030504020204" pitchFamily="34" charset="0"/>
                <a:ea typeface="Open Sans" panose="020B0606030504020204" pitchFamily="34" charset="0"/>
                <a:cs typeface="Open Sans" panose="020B0606030504020204" pitchFamily="34" charset="0"/>
              </a:rPr>
              <a:t>associated with the operation of the Diesel Generator, reflecting the operational expense of fuel consumption.</a:t>
            </a:r>
          </a:p>
        </p:txBody>
      </p:sp>
      <p:pic>
        <p:nvPicPr>
          <p:cNvPr id="3" name="Picture 2">
            <a:extLst>
              <a:ext uri="{FF2B5EF4-FFF2-40B4-BE49-F238E27FC236}">
                <a16:creationId xmlns:a16="http://schemas.microsoft.com/office/drawing/2014/main" id="{45E600A7-0514-148D-C0F8-5DC746C3D36C}"/>
              </a:ext>
            </a:extLst>
          </p:cNvPr>
          <p:cNvPicPr>
            <a:picLocks noChangeAspect="1"/>
          </p:cNvPicPr>
          <p:nvPr/>
        </p:nvPicPr>
        <p:blipFill>
          <a:blip r:embed="rId3"/>
          <a:stretch>
            <a:fillRect/>
          </a:stretch>
        </p:blipFill>
        <p:spPr>
          <a:xfrm>
            <a:off x="487780" y="1920607"/>
            <a:ext cx="4860022" cy="3429933"/>
          </a:xfrm>
          <a:prstGeom prst="rect">
            <a:avLst/>
          </a:prstGeom>
          <a:ln>
            <a:solidFill>
              <a:schemeClr val="tx1"/>
            </a:solidFill>
          </a:ln>
        </p:spPr>
      </p:pic>
      <p:pic>
        <p:nvPicPr>
          <p:cNvPr id="4" name="Picture 2" descr="Cerca nella barra laterale">
            <a:extLst>
              <a:ext uri="{FF2B5EF4-FFF2-40B4-BE49-F238E27FC236}">
                <a16:creationId xmlns:a16="http://schemas.microsoft.com/office/drawing/2014/main" id="{CFD8125E-FB90-F83B-B8AC-37991EF43FF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797" y="1346590"/>
            <a:ext cx="889000" cy="88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149BC8B-6B12-6BFE-9394-85D138D3E24E}"/>
              </a:ext>
            </a:extLst>
          </p:cNvPr>
          <p:cNvSpPr txBox="1"/>
          <p:nvPr/>
        </p:nvSpPr>
        <p:spPr>
          <a:xfrm>
            <a:off x="1160404" y="5666519"/>
            <a:ext cx="4567434" cy="307777"/>
          </a:xfrm>
          <a:prstGeom prst="rect">
            <a:avLst/>
          </a:prstGeom>
          <a:noFill/>
        </p:spPr>
        <p:txBody>
          <a:bodyPr wrap="square" rtlCol="0">
            <a:spAutoFit/>
          </a:bodyPr>
          <a:lstStyle/>
          <a:p>
            <a:pPr algn="just"/>
            <a:r>
              <a:rPr lang="en-US" sz="1400" i="1" dirty="0">
                <a:latin typeface="Open Sans" panose="020B0606030504020204" pitchFamily="34" charset="0"/>
                <a:ea typeface="Open Sans" panose="020B0606030504020204" pitchFamily="34" charset="0"/>
                <a:cs typeface="Open Sans" panose="020B0606030504020204" pitchFamily="34" charset="0"/>
              </a:rPr>
              <a:t>Code/Results/</a:t>
            </a:r>
            <a:r>
              <a:rPr lang="en-US" sz="1400" i="1" dirty="0" err="1">
                <a:latin typeface="Open Sans" panose="020B0606030504020204" pitchFamily="34" charset="0"/>
                <a:ea typeface="Open Sans" panose="020B0606030504020204" pitchFamily="34" charset="0"/>
                <a:cs typeface="Open Sans" panose="020B0606030504020204" pitchFamily="34" charset="0"/>
              </a:rPr>
              <a:t>Results_Summary</a:t>
            </a:r>
            <a:r>
              <a:rPr lang="en-US" sz="1400" i="1" dirty="0">
                <a:latin typeface="Open Sans" panose="020B0606030504020204" pitchFamily="34" charset="0"/>
                <a:ea typeface="Open Sans" panose="020B0606030504020204" pitchFamily="34" charset="0"/>
                <a:cs typeface="Open Sans" panose="020B0606030504020204" pitchFamily="34" charset="0"/>
              </a:rPr>
              <a:t> – Yearly cash flows</a:t>
            </a:r>
            <a:endParaRPr lang="en-US" sz="1400" b="1"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8" name="Picture 6" descr=" ">
            <a:extLst>
              <a:ext uri="{FF2B5EF4-FFF2-40B4-BE49-F238E27FC236}">
                <a16:creationId xmlns:a16="http://schemas.microsoft.com/office/drawing/2014/main" id="{70DC3E16-D6C0-9545-ACB1-E64097C6E2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9030" y="5619926"/>
            <a:ext cx="478971" cy="478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21607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Result Summary</a:t>
            </a:r>
          </a:p>
        </p:txBody>
      </p:sp>
      <p:sp>
        <p:nvSpPr>
          <p:cNvPr id="2" name="TextBox 1">
            <a:extLst>
              <a:ext uri="{FF2B5EF4-FFF2-40B4-BE49-F238E27FC236}">
                <a16:creationId xmlns:a16="http://schemas.microsoft.com/office/drawing/2014/main" id="{324F5E1C-6DE7-BDDC-A0B9-618E538734FC}"/>
              </a:ext>
            </a:extLst>
          </p:cNvPr>
          <p:cNvSpPr txBox="1"/>
          <p:nvPr/>
        </p:nvSpPr>
        <p:spPr>
          <a:xfrm>
            <a:off x="5727838" y="1433837"/>
            <a:ext cx="5643861" cy="3970318"/>
          </a:xfrm>
          <a:prstGeom prst="rect">
            <a:avLst/>
          </a:prstGeom>
          <a:noFill/>
        </p:spPr>
        <p:txBody>
          <a:bodyPr wrap="square">
            <a:spAutoFit/>
          </a:bodyPr>
          <a:lstStyle/>
          <a:p>
            <a:pPr algn="just"/>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Yearly energy parameters sheet</a:t>
            </a:r>
          </a:p>
          <a:p>
            <a:pPr algn="just"/>
            <a:endParaRPr lang="en-GB" sz="1400" dirty="0">
              <a:latin typeface="Open Sans" panose="020B0606030504020204" pitchFamily="34" charset="0"/>
              <a:ea typeface="Open Sans" panose="020B0606030504020204" pitchFamily="34" charset="0"/>
              <a:cs typeface="Open Sans" panose="020B0606030504020204" pitchFamily="34" charset="0"/>
            </a:endParaRPr>
          </a:p>
          <a:p>
            <a:pPr algn="just"/>
            <a:r>
              <a:rPr lang="en-GB" sz="1400" dirty="0">
                <a:latin typeface="Open Sans" panose="020B0606030504020204" pitchFamily="34" charset="0"/>
                <a:ea typeface="Open Sans" panose="020B0606030504020204" pitchFamily="34" charset="0"/>
                <a:cs typeface="Open Sans" panose="020B0606030504020204" pitchFamily="34" charset="0"/>
              </a:rPr>
              <a:t>It provides annual percentages for key performance indicators of a mini-grid over the time horizon years.</a:t>
            </a:r>
          </a:p>
          <a:p>
            <a:pPr algn="just"/>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ED7D31">
                    <a:lumMod val="75000"/>
                  </a:srgbClr>
                </a:solidFill>
                <a:effectLst/>
                <a:uLnTx/>
                <a:uFillTx/>
                <a:latin typeface="Open Sans" panose="020B0606030504020204" pitchFamily="34" charset="0"/>
                <a:ea typeface="Open Sans" panose="020B0606030504020204" pitchFamily="34" charset="0"/>
                <a:cs typeface="Open Sans" panose="020B0606030504020204" pitchFamily="34" charset="0"/>
              </a:rPr>
              <a:t>Key points</a:t>
            </a:r>
            <a:endParaRPr lang="en-GB" sz="1400" dirty="0">
              <a:latin typeface="Open Sans" panose="020B0606030504020204" pitchFamily="34" charset="0"/>
              <a:ea typeface="Open Sans" panose="020B0606030504020204" pitchFamily="34" charset="0"/>
              <a:cs typeface="Open Sans" panose="020B0606030504020204" pitchFamily="34" charset="0"/>
            </a:endParaRPr>
          </a:p>
          <a:p>
            <a:pPr algn="just"/>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GB" sz="1400" b="1" dirty="0">
                <a:latin typeface="Open Sans" panose="020B0606030504020204" pitchFamily="34" charset="0"/>
                <a:ea typeface="Open Sans" panose="020B0606030504020204" pitchFamily="34" charset="0"/>
                <a:cs typeface="Open Sans" panose="020B0606030504020204" pitchFamily="34" charset="0"/>
              </a:rPr>
              <a:t>Generators Share</a:t>
            </a:r>
            <a:r>
              <a:rPr lang="en-GB" sz="1400" dirty="0">
                <a:latin typeface="Open Sans" panose="020B0606030504020204" pitchFamily="34" charset="0"/>
                <a:ea typeface="Open Sans" panose="020B0606030504020204" pitchFamily="34" charset="0"/>
                <a:cs typeface="Open Sans" panose="020B0606030504020204" pitchFamily="34" charset="0"/>
              </a:rPr>
              <a:t>: Yearly percentage of total energy supplied by generators</a:t>
            </a:r>
          </a:p>
          <a:p>
            <a:pPr marL="285750" indent="-285750" algn="just">
              <a:buFont typeface="Arial" panose="020B0604020202020204" pitchFamily="34" charset="0"/>
              <a:buChar char="•"/>
            </a:pPr>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GB" sz="1400" b="1" dirty="0">
                <a:latin typeface="Open Sans" panose="020B0606030504020204" pitchFamily="34" charset="0"/>
                <a:ea typeface="Open Sans" panose="020B0606030504020204" pitchFamily="34" charset="0"/>
                <a:cs typeface="Open Sans" panose="020B0606030504020204" pitchFamily="34" charset="0"/>
              </a:rPr>
              <a:t>Renewables Penetration</a:t>
            </a:r>
            <a:r>
              <a:rPr lang="en-GB" sz="1400" dirty="0">
                <a:latin typeface="Open Sans" panose="020B0606030504020204" pitchFamily="34" charset="0"/>
                <a:ea typeface="Open Sans" panose="020B0606030504020204" pitchFamily="34" charset="0"/>
                <a:cs typeface="Open Sans" panose="020B0606030504020204" pitchFamily="34" charset="0"/>
              </a:rPr>
              <a:t>: Annual percentage of total energy provided by renewable sources</a:t>
            </a:r>
          </a:p>
          <a:p>
            <a:pPr marL="285750" indent="-285750" algn="just">
              <a:buFont typeface="Arial" panose="020B0604020202020204" pitchFamily="34" charset="0"/>
              <a:buChar char="•"/>
            </a:pPr>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GB" sz="1400" b="1" dirty="0">
                <a:latin typeface="Open Sans" panose="020B0606030504020204" pitchFamily="34" charset="0"/>
                <a:ea typeface="Open Sans" panose="020B0606030504020204" pitchFamily="34" charset="0"/>
                <a:cs typeface="Open Sans" panose="020B0606030504020204" pitchFamily="34" charset="0"/>
              </a:rPr>
              <a:t>Curtailment Share</a:t>
            </a:r>
            <a:r>
              <a:rPr lang="en-GB" sz="1400" dirty="0">
                <a:latin typeface="Open Sans" panose="020B0606030504020204" pitchFamily="34" charset="0"/>
                <a:ea typeface="Open Sans" panose="020B0606030504020204" pitchFamily="34" charset="0"/>
                <a:cs typeface="Open Sans" panose="020B0606030504020204" pitchFamily="34" charset="0"/>
              </a:rPr>
              <a:t>: Yearly percentage of renewable energy generated that was not utilized</a:t>
            </a:r>
          </a:p>
          <a:p>
            <a:pPr marL="285750" indent="-285750" algn="just">
              <a:buFont typeface="Arial" panose="020B0604020202020204" pitchFamily="34" charset="0"/>
              <a:buChar char="•"/>
            </a:pPr>
            <a:endParaRPr lang="en-GB" sz="1400" dirty="0">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GB" sz="1400" b="1" dirty="0">
                <a:latin typeface="Open Sans" panose="020B0606030504020204" pitchFamily="34" charset="0"/>
                <a:ea typeface="Open Sans" panose="020B0606030504020204" pitchFamily="34" charset="0"/>
                <a:cs typeface="Open Sans" panose="020B0606030504020204" pitchFamily="34" charset="0"/>
              </a:rPr>
              <a:t>Battery Usage</a:t>
            </a:r>
            <a:r>
              <a:rPr lang="en-GB" sz="1400" dirty="0">
                <a:latin typeface="Open Sans" panose="020B0606030504020204" pitchFamily="34" charset="0"/>
                <a:ea typeface="Open Sans" panose="020B0606030504020204" pitchFamily="34" charset="0"/>
                <a:cs typeface="Open Sans" panose="020B0606030504020204" pitchFamily="34" charset="0"/>
              </a:rPr>
              <a:t>: Annual percentage of total energy demand met by discharging the batteries.</a:t>
            </a:r>
          </a:p>
        </p:txBody>
      </p:sp>
      <p:sp>
        <p:nvSpPr>
          <p:cNvPr id="3" name="TextBox 2">
            <a:extLst>
              <a:ext uri="{FF2B5EF4-FFF2-40B4-BE49-F238E27FC236}">
                <a16:creationId xmlns:a16="http://schemas.microsoft.com/office/drawing/2014/main" id="{43816792-42B6-9170-4A25-43B0F7C5D178}"/>
              </a:ext>
            </a:extLst>
          </p:cNvPr>
          <p:cNvSpPr txBox="1"/>
          <p:nvPr/>
        </p:nvSpPr>
        <p:spPr>
          <a:xfrm>
            <a:off x="861333" y="5557664"/>
            <a:ext cx="4935596" cy="307777"/>
          </a:xfrm>
          <a:prstGeom prst="rect">
            <a:avLst/>
          </a:prstGeom>
          <a:noFill/>
        </p:spPr>
        <p:txBody>
          <a:bodyPr wrap="square" rtlCol="0">
            <a:spAutoFit/>
          </a:bodyPr>
          <a:lstStyle/>
          <a:p>
            <a:pPr algn="just"/>
            <a:r>
              <a:rPr lang="en-US" sz="1400" i="1" dirty="0">
                <a:latin typeface="Open Sans" panose="020B0606030504020204" pitchFamily="34" charset="0"/>
                <a:ea typeface="Open Sans" panose="020B0606030504020204" pitchFamily="34" charset="0"/>
                <a:cs typeface="Open Sans" panose="020B0606030504020204" pitchFamily="34" charset="0"/>
              </a:rPr>
              <a:t>Code/Results/</a:t>
            </a:r>
            <a:r>
              <a:rPr lang="en-US" sz="1400" i="1" dirty="0" err="1">
                <a:latin typeface="Open Sans" panose="020B0606030504020204" pitchFamily="34" charset="0"/>
                <a:ea typeface="Open Sans" panose="020B0606030504020204" pitchFamily="34" charset="0"/>
                <a:cs typeface="Open Sans" panose="020B0606030504020204" pitchFamily="34" charset="0"/>
              </a:rPr>
              <a:t>Results_Summary</a:t>
            </a:r>
            <a:r>
              <a:rPr lang="en-US" sz="1400" i="1" dirty="0">
                <a:latin typeface="Open Sans" panose="020B0606030504020204" pitchFamily="34" charset="0"/>
                <a:ea typeface="Open Sans" panose="020B0606030504020204" pitchFamily="34" charset="0"/>
                <a:cs typeface="Open Sans" panose="020B0606030504020204" pitchFamily="34" charset="0"/>
              </a:rPr>
              <a:t> – Yearly energy parameters</a:t>
            </a:r>
            <a:endParaRPr lang="en-US" sz="1400" b="1"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4" name="Picture 6" descr=" ">
            <a:extLst>
              <a:ext uri="{FF2B5EF4-FFF2-40B4-BE49-F238E27FC236}">
                <a16:creationId xmlns:a16="http://schemas.microsoft.com/office/drawing/2014/main" id="{7E3C67E1-EE98-2775-685D-7F2D4EF469E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59" y="5511071"/>
            <a:ext cx="478971" cy="4789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88CC4A7-7377-7DFA-996E-003A86DD35AD}"/>
              </a:ext>
            </a:extLst>
          </p:cNvPr>
          <p:cNvPicPr>
            <a:picLocks noChangeAspect="1"/>
          </p:cNvPicPr>
          <p:nvPr/>
        </p:nvPicPr>
        <p:blipFill>
          <a:blip r:embed="rId4"/>
          <a:stretch>
            <a:fillRect/>
          </a:stretch>
        </p:blipFill>
        <p:spPr>
          <a:xfrm>
            <a:off x="820301" y="1703490"/>
            <a:ext cx="4167036" cy="3437805"/>
          </a:xfrm>
          <a:prstGeom prst="rect">
            <a:avLst/>
          </a:prstGeom>
          <a:ln>
            <a:solidFill>
              <a:schemeClr val="tx1"/>
            </a:solidFill>
          </a:ln>
        </p:spPr>
      </p:pic>
      <p:pic>
        <p:nvPicPr>
          <p:cNvPr id="8" name="Picture 2" descr="Cerca nella barra laterale">
            <a:extLst>
              <a:ext uri="{FF2B5EF4-FFF2-40B4-BE49-F238E27FC236}">
                <a16:creationId xmlns:a16="http://schemas.microsoft.com/office/drawing/2014/main" id="{95F6AA7C-9960-310E-25DD-6410BAF988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2797" y="1237735"/>
            <a:ext cx="889000" cy="88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50444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Results Folder</a:t>
            </a:r>
          </a:p>
        </p:txBody>
      </p:sp>
      <p:grpSp>
        <p:nvGrpSpPr>
          <p:cNvPr id="7" name="Group 6">
            <a:extLst>
              <a:ext uri="{FF2B5EF4-FFF2-40B4-BE49-F238E27FC236}">
                <a16:creationId xmlns:a16="http://schemas.microsoft.com/office/drawing/2014/main" id="{BEE8DF07-55D4-4611-E769-7C6592FF3B5B}"/>
              </a:ext>
            </a:extLst>
          </p:cNvPr>
          <p:cNvGrpSpPr/>
          <p:nvPr/>
        </p:nvGrpSpPr>
        <p:grpSpPr>
          <a:xfrm>
            <a:off x="6292753" y="5947194"/>
            <a:ext cx="2227500" cy="277426"/>
            <a:chOff x="446947" y="2775060"/>
            <a:chExt cx="2227500" cy="277426"/>
          </a:xfrm>
        </p:grpSpPr>
        <p:sp>
          <p:nvSpPr>
            <p:cNvPr id="9" name="TextBox 8">
              <a:extLst>
                <a:ext uri="{FF2B5EF4-FFF2-40B4-BE49-F238E27FC236}">
                  <a16:creationId xmlns:a16="http://schemas.microsoft.com/office/drawing/2014/main" id="{A8C64C18-6B38-BA83-E6D2-EE3F0E0E3DF0}"/>
                </a:ext>
              </a:extLst>
            </p:cNvPr>
            <p:cNvSpPr txBox="1"/>
            <p:nvPr/>
          </p:nvSpPr>
          <p:spPr>
            <a:xfrm>
              <a:off x="666946" y="2788398"/>
              <a:ext cx="2007501" cy="230832"/>
            </a:xfrm>
            <a:prstGeom prst="rect">
              <a:avLst/>
            </a:prstGeom>
            <a:noFill/>
          </p:spPr>
          <p:txBody>
            <a:bodyPr wrap="square" rtlCol="0">
              <a:spAutoFit/>
            </a:bodyPr>
            <a:lstStyle/>
            <a:p>
              <a:pPr algn="just"/>
              <a:r>
                <a:rPr lang="en-US" sz="900" i="1" dirty="0">
                  <a:latin typeface="Open Sans" panose="020B0606030504020204" pitchFamily="34" charset="0"/>
                  <a:ea typeface="Open Sans" panose="020B0606030504020204" pitchFamily="34" charset="0"/>
                  <a:cs typeface="Open Sans" panose="020B0606030504020204" pitchFamily="34" charset="0"/>
                </a:rPr>
                <a:t>Code/Results/Time_Series_SC_1.xlsx</a:t>
              </a:r>
              <a:endParaRPr lang="en-US" sz="900" b="1" i="1" dirty="0">
                <a:latin typeface="Open Sans" panose="020B0606030504020204" pitchFamily="34" charset="0"/>
                <a:ea typeface="Open Sans" panose="020B0606030504020204" pitchFamily="34" charset="0"/>
                <a:cs typeface="Open Sans" panose="020B0606030504020204" pitchFamily="34" charset="0"/>
              </a:endParaRPr>
            </a:p>
          </p:txBody>
        </p:sp>
        <p:pic>
          <p:nvPicPr>
            <p:cNvPr id="10" name="Picture 6" descr=" ">
              <a:extLst>
                <a:ext uri="{FF2B5EF4-FFF2-40B4-BE49-F238E27FC236}">
                  <a16:creationId xmlns:a16="http://schemas.microsoft.com/office/drawing/2014/main" id="{42796D23-0554-EAE8-60AA-B55F149EA7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947" y="2775060"/>
              <a:ext cx="277426" cy="277426"/>
            </a:xfrm>
            <a:prstGeom prst="rect">
              <a:avLst/>
            </a:prstGeom>
            <a:noFill/>
            <a:extLst>
              <a:ext uri="{909E8E84-426E-40DD-AFC4-6F175D3DCCD1}">
                <a14:hiddenFill xmlns:a14="http://schemas.microsoft.com/office/drawing/2010/main">
                  <a:solidFill>
                    <a:srgbClr val="FFFFFF"/>
                  </a:solidFill>
                </a14:hiddenFill>
              </a:ext>
            </a:extLst>
          </p:spPr>
        </p:pic>
      </p:grpSp>
      <p:pic>
        <p:nvPicPr>
          <p:cNvPr id="11" name="Picture 2" descr=" ">
            <a:extLst>
              <a:ext uri="{FF2B5EF4-FFF2-40B4-BE49-F238E27FC236}">
                <a16:creationId xmlns:a16="http://schemas.microsoft.com/office/drawing/2014/main" id="{B5C57EF7-8B79-0171-153A-EC397072FF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658953">
            <a:off x="1715598" y="2244797"/>
            <a:ext cx="369098" cy="36909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B0DB9039-4720-65D5-C686-9C3B67688B52}"/>
              </a:ext>
            </a:extLst>
          </p:cNvPr>
          <p:cNvPicPr>
            <a:picLocks noChangeAspect="1"/>
          </p:cNvPicPr>
          <p:nvPr/>
        </p:nvPicPr>
        <p:blipFill>
          <a:blip r:embed="rId5">
            <a:alphaModFix amt="50000"/>
          </a:blip>
          <a:stretch>
            <a:fillRect/>
          </a:stretch>
        </p:blipFill>
        <p:spPr>
          <a:xfrm>
            <a:off x="474589" y="1232308"/>
            <a:ext cx="1912194" cy="1312661"/>
          </a:xfrm>
          <a:prstGeom prst="rect">
            <a:avLst/>
          </a:prstGeom>
        </p:spPr>
      </p:pic>
      <p:pic>
        <p:nvPicPr>
          <p:cNvPr id="13" name="Picture 12">
            <a:extLst>
              <a:ext uri="{FF2B5EF4-FFF2-40B4-BE49-F238E27FC236}">
                <a16:creationId xmlns:a16="http://schemas.microsoft.com/office/drawing/2014/main" id="{1A717D8F-9540-7298-F511-A0251B701592}"/>
              </a:ext>
            </a:extLst>
          </p:cNvPr>
          <p:cNvPicPr>
            <a:picLocks noChangeAspect="1"/>
          </p:cNvPicPr>
          <p:nvPr/>
        </p:nvPicPr>
        <p:blipFill>
          <a:blip r:embed="rId6"/>
          <a:stretch>
            <a:fillRect/>
          </a:stretch>
        </p:blipFill>
        <p:spPr>
          <a:xfrm>
            <a:off x="3020905" y="2223298"/>
            <a:ext cx="8213438" cy="3559157"/>
          </a:xfrm>
          <a:prstGeom prst="rect">
            <a:avLst/>
          </a:prstGeom>
          <a:ln w="12700">
            <a:solidFill>
              <a:srgbClr val="FFC000"/>
            </a:solidFill>
          </a:ln>
        </p:spPr>
      </p:pic>
      <p:cxnSp>
        <p:nvCxnSpPr>
          <p:cNvPr id="14" name="Straight Connector 13">
            <a:extLst>
              <a:ext uri="{FF2B5EF4-FFF2-40B4-BE49-F238E27FC236}">
                <a16:creationId xmlns:a16="http://schemas.microsoft.com/office/drawing/2014/main" id="{8F872BE6-C9D5-4EE6-1662-9C57FED80D85}"/>
              </a:ext>
            </a:extLst>
          </p:cNvPr>
          <p:cNvCxnSpPr>
            <a:cxnSpLocks/>
          </p:cNvCxnSpPr>
          <p:nvPr/>
        </p:nvCxnSpPr>
        <p:spPr>
          <a:xfrm>
            <a:off x="1833266" y="2395153"/>
            <a:ext cx="1187639" cy="433616"/>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2DA73FB-E931-DBCE-C3D7-0E1DA2D8381F}"/>
              </a:ext>
            </a:extLst>
          </p:cNvPr>
          <p:cNvCxnSpPr>
            <a:cxnSpLocks/>
          </p:cNvCxnSpPr>
          <p:nvPr/>
        </p:nvCxnSpPr>
        <p:spPr>
          <a:xfrm>
            <a:off x="1833266" y="2395153"/>
            <a:ext cx="1187639" cy="3026262"/>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4ED987C3-E936-3FC5-5A3E-F1A87110E4B0}"/>
              </a:ext>
            </a:extLst>
          </p:cNvPr>
          <p:cNvSpPr txBox="1"/>
          <p:nvPr/>
        </p:nvSpPr>
        <p:spPr>
          <a:xfrm>
            <a:off x="3035021" y="1104452"/>
            <a:ext cx="8289708" cy="954107"/>
          </a:xfrm>
          <a:prstGeom prst="rect">
            <a:avLst/>
          </a:prstGeom>
          <a:noFill/>
        </p:spPr>
        <p:txBody>
          <a:bodyPr wrap="square">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 </a:t>
            </a:r>
            <a:r>
              <a:rPr lang="en-GB" sz="1400" dirty="0" err="1">
                <a:latin typeface="Open Sans" panose="020B0606030504020204" pitchFamily="34" charset="0"/>
                <a:ea typeface="Open Sans" panose="020B0606030504020204" pitchFamily="34" charset="0"/>
                <a:cs typeface="Open Sans" panose="020B0606030504020204" pitchFamily="34" charset="0"/>
              </a:rPr>
              <a:t>Time_Series</a:t>
            </a:r>
            <a:r>
              <a:rPr lang="en-GB" sz="1400" dirty="0">
                <a:latin typeface="Open Sans" panose="020B0606030504020204" pitchFamily="34" charset="0"/>
                <a:ea typeface="Open Sans" panose="020B0606030504020204" pitchFamily="34" charset="0"/>
                <a:cs typeface="Open Sans" panose="020B0606030504020204" pitchFamily="34" charset="0"/>
              </a:rPr>
              <a:t> spreadsheet contains </a:t>
            </a:r>
            <a:r>
              <a:rPr lang="en-GB" sz="14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hourly data of the system’s energy balance</a:t>
            </a:r>
            <a:r>
              <a:rPr lang="en-GB" sz="1400" dirty="0">
                <a:latin typeface="Open Sans" panose="020B0606030504020204" pitchFamily="34" charset="0"/>
                <a:ea typeface="Open Sans" panose="020B0606030504020204" pitchFamily="34" charset="0"/>
                <a:cs typeface="Open Sans" panose="020B0606030504020204" pitchFamily="34" charset="0"/>
              </a:rPr>
              <a:t>, including tech</a:t>
            </a:r>
            <a:r>
              <a:rPr lang="en-GB" sz="1400" b="1" dirty="0">
                <a:latin typeface="Open Sans" panose="020B0606030504020204" pitchFamily="34" charset="0"/>
                <a:ea typeface="Open Sans" panose="020B0606030504020204" pitchFamily="34" charset="0"/>
                <a:cs typeface="Open Sans" panose="020B0606030504020204" pitchFamily="34" charset="0"/>
              </a:rPr>
              <a:t>nology energy production, battery energy flows, demand, lost load, and curtailment</a:t>
            </a:r>
            <a:r>
              <a:rPr lang="en-GB" sz="1400" dirty="0">
                <a:latin typeface="Open Sans" panose="020B0606030504020204" pitchFamily="34" charset="0"/>
                <a:ea typeface="Open Sans" panose="020B0606030504020204" pitchFamily="34" charset="0"/>
                <a:cs typeface="Open Sans" panose="020B0606030504020204" pitchFamily="34" charset="0"/>
              </a:rPr>
              <a:t>. Additionally, it tracks the </a:t>
            </a:r>
            <a:r>
              <a:rPr lang="en-GB" sz="1400" b="1" dirty="0">
                <a:latin typeface="Open Sans" panose="020B0606030504020204" pitchFamily="34" charset="0"/>
                <a:ea typeface="Open Sans" panose="020B0606030504020204" pitchFamily="34" charset="0"/>
                <a:cs typeface="Open Sans" panose="020B0606030504020204" pitchFamily="34" charset="0"/>
              </a:rPr>
              <a:t>state of charge of the batteries </a:t>
            </a:r>
            <a:r>
              <a:rPr lang="en-GB" sz="1400" dirty="0">
                <a:latin typeface="Open Sans" panose="020B0606030504020204" pitchFamily="34" charset="0"/>
                <a:ea typeface="Open Sans" panose="020B0606030504020204" pitchFamily="34" charset="0"/>
                <a:cs typeface="Open Sans" panose="020B0606030504020204" pitchFamily="34" charset="0"/>
              </a:rPr>
              <a:t>and the </a:t>
            </a:r>
            <a:r>
              <a:rPr lang="en-GB" sz="1400" b="1" dirty="0">
                <a:latin typeface="Open Sans" panose="020B0606030504020204" pitchFamily="34" charset="0"/>
                <a:ea typeface="Open Sans" panose="020B0606030504020204" pitchFamily="34" charset="0"/>
                <a:cs typeface="Open Sans" panose="020B0606030504020204" pitchFamily="34" charset="0"/>
              </a:rPr>
              <a:t>fuel consumed </a:t>
            </a:r>
            <a:r>
              <a:rPr lang="en-GB" sz="1400" dirty="0">
                <a:latin typeface="Open Sans" panose="020B0606030504020204" pitchFamily="34" charset="0"/>
                <a:ea typeface="Open Sans" panose="020B0606030504020204" pitchFamily="34" charset="0"/>
                <a:cs typeface="Open Sans" panose="020B0606030504020204" pitchFamily="34" charset="0"/>
              </a:rPr>
              <a:t>by the generators. Each year of the time horizon is reported on a different sheet.</a:t>
            </a:r>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pic>
        <p:nvPicPr>
          <p:cNvPr id="17" name="Picture 2" descr="Cerca nella barra laterale">
            <a:extLst>
              <a:ext uri="{FF2B5EF4-FFF2-40B4-BE49-F238E27FC236}">
                <a16:creationId xmlns:a16="http://schemas.microsoft.com/office/drawing/2014/main" id="{5B6B24F1-21D8-0195-B089-82734222553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24810">
            <a:off x="10509278" y="1950652"/>
            <a:ext cx="889000" cy="88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673238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a56bc72-e832-426a-b1e3-32c4417a925f" xsi:nil="true"/>
    <lcf76f155ced4ddcb4097134ff3c332f xmlns="0a663368-1561-4a8b-bd80-4f655cceb5cd">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0C839A0-61E5-4168-A02A-C9B55A3BD3FA}">
  <ds:schemaRefs>
    <ds:schemaRef ds:uri="http://schemas.microsoft.com/office/2006/metadata/properties"/>
    <ds:schemaRef ds:uri="http://schemas.microsoft.com/office/infopath/2007/PartnerControls"/>
    <ds:schemaRef ds:uri="2a56bc72-e832-426a-b1e3-32c4417a925f"/>
    <ds:schemaRef ds:uri="0a663368-1561-4a8b-bd80-4f655cceb5cd"/>
  </ds:schemaRefs>
</ds:datastoreItem>
</file>

<file path=customXml/itemProps2.xml><?xml version="1.0" encoding="utf-8"?>
<ds:datastoreItem xmlns:ds="http://schemas.openxmlformats.org/officeDocument/2006/customXml" ds:itemID="{27402CBD-1B84-4AB0-AEC0-EA05AC9EEA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2DEC6F1-1D3E-4A1A-85B4-42A9E479A32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113</TotalTime>
  <Words>3195</Words>
  <Application>Microsoft Office PowerPoint</Application>
  <PresentationFormat>Widescreen</PresentationFormat>
  <Paragraphs>186</Paragraphs>
  <Slides>16</Slides>
  <Notes>15</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Thème Office</vt:lpstr>
      <vt:lpstr>Off-Grid Energy Systems Modelling with MicroGridsPy</vt:lpstr>
      <vt:lpstr>Lesson 9: Contents</vt:lpstr>
      <vt:lpstr> Lesson 9: Learning Outcomes </vt:lpstr>
      <vt:lpstr>MicroGridsPy Results</vt:lpstr>
      <vt:lpstr>Plots layout</vt:lpstr>
      <vt:lpstr>Running the model</vt:lpstr>
      <vt:lpstr>Key Results</vt:lpstr>
      <vt:lpstr>Displaying plots</vt:lpstr>
      <vt:lpstr>Dispatch Plot</vt:lpstr>
      <vt:lpstr>Size Plot</vt:lpstr>
      <vt:lpstr>Cash Flow Plot</vt:lpstr>
      <vt:lpstr>Results Folder</vt:lpstr>
      <vt:lpstr>Result Summary</vt:lpstr>
      <vt:lpstr>Result Summary</vt:lpstr>
      <vt:lpstr>Result Summary</vt:lpstr>
      <vt:lpstr>Results Folder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Carine VALETTE</dc:creator>
  <cp:lastModifiedBy>Alessandro Onori</cp:lastModifiedBy>
  <cp:revision>63</cp:revision>
  <dcterms:created xsi:type="dcterms:W3CDTF">2021-01-28T08:37:55Z</dcterms:created>
  <dcterms:modified xsi:type="dcterms:W3CDTF">2024-09-24T08:56:51Z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