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Lst>
  <p:notesMasterIdLst>
    <p:notesMasterId r:id="rId30"/>
  </p:notesMasterIdLst>
  <p:sldIdLst>
    <p:sldId id="256" r:id="rId5"/>
    <p:sldId id="1784" r:id="rId6"/>
    <p:sldId id="1885" r:id="rId7"/>
    <p:sldId id="1859" r:id="rId8"/>
    <p:sldId id="1860" r:id="rId9"/>
    <p:sldId id="1861" r:id="rId10"/>
    <p:sldId id="1862" r:id="rId11"/>
    <p:sldId id="1863" r:id="rId12"/>
    <p:sldId id="1864" r:id="rId13"/>
    <p:sldId id="1865" r:id="rId14"/>
    <p:sldId id="1866" r:id="rId15"/>
    <p:sldId id="1867" r:id="rId16"/>
    <p:sldId id="1869" r:id="rId17"/>
    <p:sldId id="1872" r:id="rId18"/>
    <p:sldId id="1873" r:id="rId19"/>
    <p:sldId id="1870" r:id="rId20"/>
    <p:sldId id="1871" r:id="rId21"/>
    <p:sldId id="1875" r:id="rId22"/>
    <p:sldId id="1876" r:id="rId23"/>
    <p:sldId id="1877" r:id="rId24"/>
    <p:sldId id="1878" r:id="rId25"/>
    <p:sldId id="1879" r:id="rId26"/>
    <p:sldId id="1880" r:id="rId27"/>
    <p:sldId id="1886" r:id="rId28"/>
    <p:sldId id="1884" r:id="rId29"/>
  </p:sldIdLst>
  <p:sldSz cx="12192000" cy="6858000"/>
  <p:notesSz cx="6858000" cy="9144000"/>
  <p:embeddedFontLst>
    <p:embeddedFont>
      <p:font typeface="Rubik" panose="02000604000000020004" pitchFamily="2" charset="-79"/>
      <p:regular r:id="rId31"/>
      <p:bold r:id="rId32"/>
      <p:italic r:id="rId33"/>
      <p:boldItalic r:id="rId34"/>
    </p:embeddedFont>
    <p:embeddedFont>
      <p:font typeface="Trebuchet MS" panose="020B0703020202090204" pitchFamily="34" charset="0"/>
      <p:regular r:id="rId35"/>
      <p:bold r:id="rId36"/>
      <p:italic r:id="rId37"/>
      <p:boldItalic r:id="rId38"/>
    </p:embeddedFont>
    <p:embeddedFont>
      <p:font typeface="Verdana" panose="020B0604030504040204" pitchFamily="34" charset="0"/>
      <p:regular r:id="rId39"/>
      <p:bold r:id="rId40"/>
      <p:italic r:id="rId41"/>
      <p:boldItalic r:id="rId4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08" roundtripDataSignature="AMtx7mh27SvOscsy8giEqMa1YrFoBeFR/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6604D"/>
    <a:srgbClr val="FC8D59"/>
    <a:srgbClr val="FFFFFF"/>
    <a:srgbClr val="B2182B"/>
    <a:srgbClr val="3EBFD6"/>
    <a:srgbClr val="47AACD"/>
    <a:srgbClr val="F6EDBD"/>
    <a:srgbClr val="FDDBC7"/>
    <a:srgbClr val="F4A582"/>
    <a:srgbClr val="FDD49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2FEB6F3-3A92-AC71-5641-AC74D89297A7}" v="35" dt="2024-09-29T16:26:38.014"/>
  </p1510:revLst>
</p1510:revInfo>
</file>

<file path=ppt/tableStyles.xml><?xml version="1.0" encoding="utf-8"?>
<a:tblStyleLst xmlns:a="http://schemas.openxmlformats.org/drawingml/2006/main" def="{10B523D2-286A-460D-BDEE-533E220F520A}">
  <a:tblStyle styleId="{10B523D2-286A-460D-BDEE-533E220F520A}" styleName="Table_0">
    <a:wholeTbl>
      <a:tcTxStyle b="off" i="off">
        <a:font>
          <a:latin typeface="Calibri"/>
          <a:ea typeface="Calibri"/>
          <a:cs typeface="Calibri"/>
        </a:font>
        <a:schemeClr val="dk1"/>
      </a:tcTxStyle>
      <a:tcStyle>
        <a:tcBdr>
          <a:left>
            <a:ln w="12700" cap="flat" cmpd="sng">
              <a:solidFill>
                <a:schemeClr val="dk1"/>
              </a:solidFill>
              <a:prstDash val="solid"/>
              <a:round/>
              <a:headEnd type="none" w="sm" len="sm"/>
              <a:tailEnd type="none" w="sm" len="sm"/>
            </a:ln>
          </a:left>
          <a:right>
            <a:ln w="12700" cap="flat" cmpd="sng">
              <a:solidFill>
                <a:schemeClr val="dk1"/>
              </a:solidFill>
              <a:prstDash val="solid"/>
              <a:round/>
              <a:headEnd type="none" w="sm" len="sm"/>
              <a:tailEnd type="none" w="sm" len="sm"/>
            </a:ln>
          </a:right>
          <a:top>
            <a:ln w="12700" cap="flat" cmpd="sng">
              <a:solidFill>
                <a:schemeClr val="dk1"/>
              </a:solidFill>
              <a:prstDash val="solid"/>
              <a:round/>
              <a:headEnd type="none" w="sm" len="sm"/>
              <a:tailEnd type="none" w="sm" len="sm"/>
            </a:ln>
          </a:top>
          <a:bottom>
            <a:ln w="12700" cap="flat" cmpd="sng">
              <a:solidFill>
                <a:schemeClr val="dk1"/>
              </a:solidFill>
              <a:prstDash val="solid"/>
              <a:round/>
              <a:headEnd type="none" w="sm" len="sm"/>
              <a:tailEnd type="none" w="sm" len="sm"/>
            </a:ln>
          </a:bottom>
          <a:insideH>
            <a:ln w="12700" cap="flat" cmpd="sng">
              <a:solidFill>
                <a:schemeClr val="dk1"/>
              </a:solidFill>
              <a:prstDash val="solid"/>
              <a:round/>
              <a:headEnd type="none" w="sm" len="sm"/>
              <a:tailEnd type="none" w="sm" len="sm"/>
            </a:ln>
          </a:insideH>
          <a:insideV>
            <a:ln w="12700" cap="flat" cmpd="sng">
              <a:solidFill>
                <a:schemeClr val="dk1"/>
              </a:solidFill>
              <a:prstDash val="solid"/>
              <a:round/>
              <a:headEnd type="none" w="sm" len="sm"/>
              <a:tailEnd type="none" w="sm" len="sm"/>
            </a:ln>
          </a:insideV>
        </a:tcBdr>
        <a:fill>
          <a:solidFill>
            <a:srgbClr val="FFFFFF">
              <a:alpha val="0"/>
            </a:srgbClr>
          </a:solidFill>
        </a:fill>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000" autoAdjust="0"/>
    <p:restoredTop sz="87947" autoAdjust="0"/>
  </p:normalViewPr>
  <p:slideViewPr>
    <p:cSldViewPr snapToGrid="0">
      <p:cViewPr varScale="1">
        <p:scale>
          <a:sx n="79" d="100"/>
          <a:sy n="79" d="100"/>
        </p:scale>
        <p:origin x="840" y="19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font" Target="fonts/font9.fntdata"/><Relationship Id="rId109" Type="http://schemas.openxmlformats.org/officeDocument/2006/relationships/presProps" Target="presProps.xml"/><Relationship Id="rId21" Type="http://schemas.openxmlformats.org/officeDocument/2006/relationships/slide" Target="slides/slide17.xml"/><Relationship Id="rId34" Type="http://schemas.openxmlformats.org/officeDocument/2006/relationships/font" Target="fonts/font4.fntdata"/><Relationship Id="rId42" Type="http://schemas.openxmlformats.org/officeDocument/2006/relationships/font" Target="fonts/font12.fntdata"/><Relationship Id="rId112"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font" Target="fonts/font2.fntdata"/><Relationship Id="rId37" Type="http://schemas.openxmlformats.org/officeDocument/2006/relationships/font" Target="fonts/font7.fntdata"/><Relationship Id="rId40" Type="http://schemas.openxmlformats.org/officeDocument/2006/relationships/font" Target="fonts/font10.fntdata"/><Relationship Id="rId11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font" Target="fonts/font6.fntdata"/><Relationship Id="rId114"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1.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openxmlformats.org/officeDocument/2006/relationships/font" Target="fonts/font5.fntdata"/><Relationship Id="rId113" Type="http://schemas.microsoft.com/office/2016/11/relationships/changesInfo" Target="changesInfos/changesInfo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font" Target="fonts/font3.fntdata"/><Relationship Id="rId38" Type="http://schemas.openxmlformats.org/officeDocument/2006/relationships/font" Target="fonts/font8.fntdata"/><Relationship Id="rId108" Type="http://customschemas.google.com/relationships/presentationmetadata" Target="metadata"/><Relationship Id="rId20" Type="http://schemas.openxmlformats.org/officeDocument/2006/relationships/slide" Target="slides/slide16.xml"/><Relationship Id="rId41" Type="http://schemas.openxmlformats.org/officeDocument/2006/relationships/font" Target="fonts/font11.fntdata"/><Relationship Id="rId11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eslie Ashburner" userId="S::t0047643_wf.uct.ac.za#ext#@lgi-consulting.com::8fa168fa-bb7a-460e-95bd-faa1475d6c09" providerId="AD" clId="Web-{42FEB6F3-3A92-AC71-5641-AC74D89297A7}"/>
    <pc:docChg chg="modSld">
      <pc:chgData name="Leslie Ashburner" userId="S::t0047643_wf.uct.ac.za#ext#@lgi-consulting.com::8fa168fa-bb7a-460e-95bd-faa1475d6c09" providerId="AD" clId="Web-{42FEB6F3-3A92-AC71-5641-AC74D89297A7}" dt="2024-09-29T16:26:37.498" v="18" actId="20577"/>
      <pc:docMkLst>
        <pc:docMk/>
      </pc:docMkLst>
      <pc:sldChg chg="modSp">
        <pc:chgData name="Leslie Ashburner" userId="S::t0047643_wf.uct.ac.za#ext#@lgi-consulting.com::8fa168fa-bb7a-460e-95bd-faa1475d6c09" providerId="AD" clId="Web-{42FEB6F3-3A92-AC71-5641-AC74D89297A7}" dt="2024-09-29T16:26:37.498" v="18" actId="20577"/>
        <pc:sldMkLst>
          <pc:docMk/>
          <pc:sldMk cId="422491781" sldId="1784"/>
        </pc:sldMkLst>
        <pc:spChg chg="mod">
          <ac:chgData name="Leslie Ashburner" userId="S::t0047643_wf.uct.ac.za#ext#@lgi-consulting.com::8fa168fa-bb7a-460e-95bd-faa1475d6c09" providerId="AD" clId="Web-{42FEB6F3-3A92-AC71-5641-AC74D89297A7}" dt="2024-09-29T16:26:37.498" v="18" actId="20577"/>
          <ac:spMkLst>
            <pc:docMk/>
            <pc:sldMk cId="422491781" sldId="1784"/>
            <ac:spMk id="16" creationId="{F9AA86CC-B882-A300-D23D-BCF10DED9603}"/>
          </ac:spMkLst>
        </pc:spChg>
      </pc:sldChg>
      <pc:sldChg chg="modSp">
        <pc:chgData name="Leslie Ashburner" userId="S::t0047643_wf.uct.ac.za#ext#@lgi-consulting.com::8fa168fa-bb7a-460e-95bd-faa1475d6c09" providerId="AD" clId="Web-{42FEB6F3-3A92-AC71-5641-AC74D89297A7}" dt="2024-09-29T16:24:18.182" v="1" actId="20577"/>
        <pc:sldMkLst>
          <pc:docMk/>
          <pc:sldMk cId="3574817256" sldId="1885"/>
        </pc:sldMkLst>
        <pc:spChg chg="mod">
          <ac:chgData name="Leslie Ashburner" userId="S::t0047643_wf.uct.ac.za#ext#@lgi-consulting.com::8fa168fa-bb7a-460e-95bd-faa1475d6c09" providerId="AD" clId="Web-{42FEB6F3-3A92-AC71-5641-AC74D89297A7}" dt="2024-09-29T16:24:18.182" v="1" actId="20577"/>
          <ac:spMkLst>
            <pc:docMk/>
            <pc:sldMk cId="3574817256" sldId="1885"/>
            <ac:spMk id="2" creationId="{389FFF7A-56DA-FC08-F2DF-C00B97E305BB}"/>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0" name="Google Shape;120;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4</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9308232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5</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8026806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6</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0143682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7</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0073974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8</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2586319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9</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247313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10</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401644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11</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5887620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12</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8351783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13</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79461301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14</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7565945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15</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9698170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16</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74362376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17</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2202230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Azuri’s</a:t>
            </a:r>
            <a:r>
              <a:rPr lang="en-US" dirty="0"/>
              <a:t> solar systems have a direct impact on economic savings, as customers spend less on energy and can allocate their income toward other</a:t>
            </a:r>
          </a:p>
          <a:p>
            <a:r>
              <a:rPr lang="en-US" dirty="0"/>
              <a:t>essential needs. Additionally, the PAYG model helps households manage their energy expenses flexibly, reducing financial strain.</a:t>
            </a:r>
          </a:p>
          <a:p>
            <a:endParaRPr lang="fr-FR" dirty="0"/>
          </a:p>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18</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9189301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19</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0293811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20</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2000566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21</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0639634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22</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49892314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23</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63517462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R="61950" algn="l"/>
            <a:r>
              <a:rPr lang="en-US" sz="1800" b="0" i="0" u="none" strike="noStrike" baseline="0" dirty="0">
                <a:solidFill>
                  <a:srgbClr val="6A6A6A"/>
                </a:solidFill>
                <a:latin typeface="Calibri" panose="020F0502020204030204" pitchFamily="34" charset="0"/>
              </a:rPr>
              <a:t>Based on: www.youtube.com/watch?v=Pw4fHdvmYvo</a:t>
            </a:r>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25</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81025567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5.png"/></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Diapositive de titre" type="title">
  <p:cSld name="TITLE">
    <p:spTree>
      <p:nvGrpSpPr>
        <p:cNvPr id="1" name="Shape 15"/>
        <p:cNvGrpSpPr/>
        <p:nvPr/>
      </p:nvGrpSpPr>
      <p:grpSpPr>
        <a:xfrm>
          <a:off x="0" y="0"/>
          <a:ext cx="0" cy="0"/>
          <a:chOff x="0" y="0"/>
          <a:chExt cx="0" cy="0"/>
        </a:xfrm>
      </p:grpSpPr>
      <p:sp>
        <p:nvSpPr>
          <p:cNvPr id="16" name="Google Shape;16;p7"/>
          <p:cNvSpPr/>
          <p:nvPr/>
        </p:nvSpPr>
        <p:spPr>
          <a:xfrm>
            <a:off x="1503534" y="-733938"/>
            <a:ext cx="5861304" cy="8120159"/>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7" name="Google Shape;17;p7"/>
          <p:cNvSpPr/>
          <p:nvPr/>
        </p:nvSpPr>
        <p:spPr>
          <a:xfrm>
            <a:off x="10849226" y="-28260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8" name="Google Shape;18;p7"/>
          <p:cNvSpPr/>
          <p:nvPr/>
        </p:nvSpPr>
        <p:spPr>
          <a:xfrm>
            <a:off x="0" y="-733939"/>
            <a:ext cx="7180643" cy="8120160"/>
          </a:xfrm>
          <a:custGeom>
            <a:avLst/>
            <a:gdLst/>
            <a:ahLst/>
            <a:cxnLst/>
            <a:rect l="l" t="t" r="r" b="b"/>
            <a:pathLst>
              <a:path w="7180643" h="8120160" extrusionOk="0">
                <a:moveTo>
                  <a:pt x="4249991" y="0"/>
                </a:moveTo>
                <a:cubicBezTo>
                  <a:pt x="5868545" y="0"/>
                  <a:pt x="7180643" y="1817760"/>
                  <a:pt x="7180643" y="4060080"/>
                </a:cubicBezTo>
                <a:cubicBezTo>
                  <a:pt x="7180643" y="6302400"/>
                  <a:pt x="5868545" y="8120160"/>
                  <a:pt x="4249991" y="8120160"/>
                </a:cubicBezTo>
                <a:cubicBezTo>
                  <a:pt x="3744193" y="8120160"/>
                  <a:pt x="3268322" y="7942645"/>
                  <a:pt x="2853069" y="7630131"/>
                </a:cubicBezTo>
                <a:lnTo>
                  <a:pt x="2807689" y="7591937"/>
                </a:lnTo>
                <a:lnTo>
                  <a:pt x="0" y="7591937"/>
                </a:lnTo>
                <a:lnTo>
                  <a:pt x="0" y="733937"/>
                </a:lnTo>
                <a:lnTo>
                  <a:pt x="2572305" y="733937"/>
                </a:lnTo>
                <a:lnTo>
                  <a:pt x="2611436" y="693398"/>
                </a:lnTo>
                <a:cubicBezTo>
                  <a:pt x="3079171" y="255623"/>
                  <a:pt x="3643033" y="0"/>
                  <a:pt x="4249991" y="0"/>
                </a:cubicBezTo>
                <a:close/>
              </a:path>
            </a:pathLst>
          </a:cu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9" name="Google Shape;19;p7"/>
          <p:cNvPicPr preferRelativeResize="0"/>
          <p:nvPr/>
        </p:nvPicPr>
        <p:blipFill rotWithShape="1">
          <a:blip r:embed="rId2">
            <a:alphaModFix/>
          </a:blip>
          <a:srcRect/>
          <a:stretch/>
        </p:blipFill>
        <p:spPr>
          <a:xfrm>
            <a:off x="6789797" y="6298872"/>
            <a:ext cx="567812" cy="386112"/>
          </a:xfrm>
          <a:prstGeom prst="rect">
            <a:avLst/>
          </a:prstGeom>
          <a:noFill/>
          <a:ln>
            <a:noFill/>
          </a:ln>
        </p:spPr>
      </p:pic>
      <p:grpSp>
        <p:nvGrpSpPr>
          <p:cNvPr id="20" name="Google Shape;20;p7"/>
          <p:cNvGrpSpPr/>
          <p:nvPr/>
        </p:nvGrpSpPr>
        <p:grpSpPr>
          <a:xfrm>
            <a:off x="8185984" y="2103764"/>
            <a:ext cx="3189822" cy="2444753"/>
            <a:chOff x="8029477" y="2105554"/>
            <a:chExt cx="3189822" cy="2444753"/>
          </a:xfrm>
        </p:grpSpPr>
        <p:pic>
          <p:nvPicPr>
            <p:cNvPr id="21" name="Google Shape;21;p7"/>
            <p:cNvPicPr preferRelativeResize="0"/>
            <p:nvPr/>
          </p:nvPicPr>
          <p:blipFill rotWithShape="1">
            <a:blip r:embed="rId3">
              <a:alphaModFix/>
            </a:blip>
            <a:srcRect/>
            <a:stretch/>
          </p:blipFill>
          <p:spPr>
            <a:xfrm>
              <a:off x="8029478" y="2105554"/>
              <a:ext cx="3189821" cy="1967748"/>
            </a:xfrm>
            <a:prstGeom prst="rect">
              <a:avLst/>
            </a:prstGeom>
            <a:noFill/>
            <a:ln>
              <a:noFill/>
            </a:ln>
          </p:spPr>
        </p:pic>
        <p:pic>
          <p:nvPicPr>
            <p:cNvPr id="22" name="Google Shape;22;p7"/>
            <p:cNvPicPr preferRelativeResize="0"/>
            <p:nvPr/>
          </p:nvPicPr>
          <p:blipFill rotWithShape="1">
            <a:blip r:embed="rId4">
              <a:alphaModFix/>
            </a:blip>
            <a:srcRect l="34551" t="56660" r="764" b="12241"/>
            <a:stretch/>
          </p:blipFill>
          <p:spPr>
            <a:xfrm>
              <a:off x="8029477" y="4233099"/>
              <a:ext cx="3189822" cy="317208"/>
            </a:xfrm>
            <a:prstGeom prst="rect">
              <a:avLst/>
            </a:prstGeom>
            <a:noFill/>
            <a:ln>
              <a:noFill/>
            </a:ln>
          </p:spPr>
        </p:pic>
      </p:grpSp>
      <p:sp>
        <p:nvSpPr>
          <p:cNvPr id="23" name="Google Shape;23;p7"/>
          <p:cNvSpPr/>
          <p:nvPr/>
        </p:nvSpPr>
        <p:spPr>
          <a:xfrm>
            <a:off x="7364838" y="6279822"/>
            <a:ext cx="4603224" cy="43088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it-IT" sz="1100" b="0" i="0" u="none" strike="noStrike" cap="none">
                <a:solidFill>
                  <a:srgbClr val="595959"/>
                </a:solidFill>
                <a:latin typeface="Rubik"/>
                <a:ea typeface="Rubik"/>
                <a:cs typeface="Rubik"/>
                <a:sym typeface="Rubik"/>
              </a:rPr>
              <a:t>The LEAP-RE project has received funding from the European Union’s Horizon 2020 Research and Innovation Program under Grant Agreement 963530.</a:t>
            </a:r>
            <a:endParaRPr sz="1100" b="0" i="0" u="none" strike="noStrike" cap="none">
              <a:solidFill>
                <a:srgbClr val="595959"/>
              </a:solidFill>
              <a:latin typeface="Calibri"/>
              <a:ea typeface="Calibri"/>
              <a:cs typeface="Calibri"/>
              <a:sym typeface="Calibri"/>
            </a:endParaRPr>
          </a:p>
        </p:txBody>
      </p:sp>
      <p:sp>
        <p:nvSpPr>
          <p:cNvPr id="24" name="Google Shape;24;p7"/>
          <p:cNvSpPr/>
          <p:nvPr/>
        </p:nvSpPr>
        <p:spPr>
          <a:xfrm>
            <a:off x="10990556" y="-276566"/>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5" name="Google Shape;25;p7"/>
          <p:cNvSpPr txBox="1">
            <a:spLocks noGrp="1"/>
          </p:cNvSpPr>
          <p:nvPr>
            <p:ph type="ctrTitle"/>
          </p:nvPr>
        </p:nvSpPr>
        <p:spPr>
          <a:xfrm>
            <a:off x="506863" y="1071678"/>
            <a:ext cx="5655627" cy="1658322"/>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lt1"/>
              </a:buClr>
              <a:buSzPts val="4800"/>
              <a:buFont typeface="Verdana"/>
              <a:buNone/>
              <a:defRPr sz="4800" b="1" cap="none">
                <a:solidFill>
                  <a:schemeClr val="lt1"/>
                </a:solidFill>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7"/>
          <p:cNvSpPr txBox="1">
            <a:spLocks noGrp="1"/>
          </p:cNvSpPr>
          <p:nvPr>
            <p:ph type="subTitle" idx="1"/>
          </p:nvPr>
        </p:nvSpPr>
        <p:spPr>
          <a:xfrm>
            <a:off x="1377193" y="3562032"/>
            <a:ext cx="3274706" cy="2224290"/>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SzPts val="3000"/>
              <a:buNone/>
              <a:defRPr sz="3000">
                <a:solidFill>
                  <a:schemeClr val="lt1"/>
                </a:solidFill>
                <a:latin typeface="Verdana"/>
                <a:ea typeface="Verdana"/>
                <a:cs typeface="Verdana"/>
                <a:sym typeface="Verdana"/>
              </a:defRPr>
            </a:lvl1pPr>
            <a:lvl2pPr lvl="1" algn="ctr">
              <a:lnSpc>
                <a:spcPct val="90000"/>
              </a:lnSpc>
              <a:spcBef>
                <a:spcPts val="500"/>
              </a:spcBef>
              <a:spcAft>
                <a:spcPts val="0"/>
              </a:spcAft>
              <a:buSzPts val="2000"/>
              <a:buNone/>
              <a:defRPr sz="2000"/>
            </a:lvl2pPr>
            <a:lvl3pPr lvl="2" algn="ctr">
              <a:lnSpc>
                <a:spcPct val="90000"/>
              </a:lnSpc>
              <a:spcBef>
                <a:spcPts val="500"/>
              </a:spcBef>
              <a:spcAft>
                <a:spcPts val="0"/>
              </a:spcAft>
              <a:buSzPts val="1800"/>
              <a:buNone/>
              <a:defRPr sz="1800"/>
            </a:lvl3pPr>
            <a:lvl4pPr lvl="3" algn="ctr">
              <a:lnSpc>
                <a:spcPct val="90000"/>
              </a:lnSpc>
              <a:spcBef>
                <a:spcPts val="500"/>
              </a:spcBef>
              <a:spcAft>
                <a:spcPts val="0"/>
              </a:spcAft>
              <a:buSzPts val="1600"/>
              <a:buNone/>
              <a:defRPr sz="1600"/>
            </a:lvl4pPr>
            <a:lvl5pPr lvl="4" algn="ctr">
              <a:lnSpc>
                <a:spcPct val="90000"/>
              </a:lnSpc>
              <a:spcBef>
                <a:spcPts val="500"/>
              </a:spcBef>
              <a:spcAft>
                <a:spcPts val="0"/>
              </a:spcAft>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re et contenu" type="obj">
  <p:cSld name="OBJECT">
    <p:spTree>
      <p:nvGrpSpPr>
        <p:cNvPr id="1" name="Shape 27"/>
        <p:cNvGrpSpPr/>
        <p:nvPr/>
      </p:nvGrpSpPr>
      <p:grpSpPr>
        <a:xfrm>
          <a:off x="0" y="0"/>
          <a:ext cx="0" cy="0"/>
          <a:chOff x="0" y="0"/>
          <a:chExt cx="0" cy="0"/>
        </a:xfrm>
      </p:grpSpPr>
      <p:sp>
        <p:nvSpPr>
          <p:cNvPr id="28" name="Google Shape;28;p8"/>
          <p:cNvSpPr txBox="1">
            <a:spLocks noGrp="1"/>
          </p:cNvSpPr>
          <p:nvPr>
            <p:ph type="body" idx="1"/>
          </p:nvPr>
        </p:nvSpPr>
        <p:spPr>
          <a:xfrm>
            <a:off x="823570" y="1486664"/>
            <a:ext cx="10326783" cy="435133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9" name="Google Shape;29;p8"/>
          <p:cNvSpPr/>
          <p:nvPr/>
        </p:nvSpPr>
        <p:spPr>
          <a:xfrm>
            <a:off x="0" y="342083"/>
            <a:ext cx="10652227" cy="716132"/>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30" name="Google Shape;30;p8"/>
          <p:cNvPicPr preferRelativeResize="0"/>
          <p:nvPr/>
        </p:nvPicPr>
        <p:blipFill rotWithShape="1">
          <a:blip r:embed="rId2">
            <a:alphaModFix/>
          </a:blip>
          <a:srcRect/>
          <a:stretch/>
        </p:blipFill>
        <p:spPr>
          <a:xfrm>
            <a:off x="10833631" y="388289"/>
            <a:ext cx="1011079" cy="623718"/>
          </a:xfrm>
          <a:prstGeom prst="rect">
            <a:avLst/>
          </a:prstGeom>
          <a:noFill/>
          <a:ln>
            <a:noFill/>
          </a:ln>
        </p:spPr>
      </p:pic>
      <p:sp>
        <p:nvSpPr>
          <p:cNvPr id="31" name="Google Shape;31;p8"/>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2" name="Google Shape;32;p8"/>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3" name="Google Shape;33;p8"/>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4" name="Google Shape;34;p8"/>
          <p:cNvSpPr/>
          <p:nvPr/>
        </p:nvSpPr>
        <p:spPr>
          <a:xfrm rot="447595">
            <a:off x="-266749" y="-464584"/>
            <a:ext cx="1098095" cy="1098095"/>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5" name="Google Shape;35;p8"/>
          <p:cNvSpPr/>
          <p:nvPr/>
        </p:nvSpPr>
        <p:spPr>
          <a:xfrm>
            <a:off x="-738969" y="-514042"/>
            <a:ext cx="1489968" cy="1489968"/>
          </a:xfrm>
          <a:prstGeom prst="ellipse">
            <a:avLst/>
          </a:prstGeom>
          <a:noFill/>
          <a:ln w="571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6" name="Google Shape;36;p8"/>
          <p:cNvSpPr txBox="1">
            <a:spLocks noGrp="1"/>
          </p:cNvSpPr>
          <p:nvPr>
            <p:ph type="title"/>
          </p:nvPr>
        </p:nvSpPr>
        <p:spPr>
          <a:xfrm>
            <a:off x="838200" y="453905"/>
            <a:ext cx="9672961" cy="514411"/>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2800"/>
              <a:buFont typeface="Verdana"/>
              <a:buNone/>
              <a:defRPr sz="2800" b="1">
                <a:solidFill>
                  <a:schemeClr val="lt1"/>
                </a:solidFill>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7" name="Google Shape;37;p8"/>
          <p:cNvSpPr txBox="1">
            <a:spLocks noGrp="1"/>
          </p:cNvSpPr>
          <p:nvPr>
            <p:ph type="sldNum" idx="12"/>
          </p:nvPr>
        </p:nvSpPr>
        <p:spPr>
          <a:xfrm>
            <a:off x="11436872" y="6104586"/>
            <a:ext cx="52016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1_Titre de section" type="secHead">
  <p:cSld name="SECTION_HEADER">
    <p:spTree>
      <p:nvGrpSpPr>
        <p:cNvPr id="1" name="Shape 38"/>
        <p:cNvGrpSpPr/>
        <p:nvPr/>
      </p:nvGrpSpPr>
      <p:grpSpPr>
        <a:xfrm>
          <a:off x="0" y="0"/>
          <a:ext cx="0" cy="0"/>
          <a:chOff x="0" y="0"/>
          <a:chExt cx="0" cy="0"/>
        </a:xfrm>
      </p:grpSpPr>
      <p:sp>
        <p:nvSpPr>
          <p:cNvPr id="39" name="Google Shape;39;p9"/>
          <p:cNvSpPr/>
          <p:nvPr/>
        </p:nvSpPr>
        <p:spPr>
          <a:xfrm>
            <a:off x="0" y="0"/>
            <a:ext cx="8593584" cy="6858000"/>
          </a:xfrm>
          <a:prstGeom prst="rect">
            <a:avLst/>
          </a:pr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40" name="Google Shape;40;p9"/>
          <p:cNvPicPr preferRelativeResize="0"/>
          <p:nvPr/>
        </p:nvPicPr>
        <p:blipFill rotWithShape="1">
          <a:blip r:embed="rId2">
            <a:alphaModFix/>
          </a:blip>
          <a:srcRect/>
          <a:stretch/>
        </p:blipFill>
        <p:spPr>
          <a:xfrm>
            <a:off x="10218783" y="330228"/>
            <a:ext cx="1732586" cy="1068804"/>
          </a:xfrm>
          <a:prstGeom prst="rect">
            <a:avLst/>
          </a:prstGeom>
          <a:noFill/>
          <a:ln>
            <a:noFill/>
          </a:ln>
        </p:spPr>
      </p:pic>
      <p:sp>
        <p:nvSpPr>
          <p:cNvPr id="41" name="Google Shape;41;p9"/>
          <p:cNvSpPr/>
          <p:nvPr/>
        </p:nvSpPr>
        <p:spPr>
          <a:xfrm>
            <a:off x="-495475" y="-506591"/>
            <a:ext cx="1489968" cy="1489968"/>
          </a:xfrm>
          <a:prstGeom prst="ellipse">
            <a:avLst/>
          </a:prstGeom>
          <a:noFill/>
          <a:ln w="571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2" name="Google Shape;42;p9"/>
          <p:cNvSpPr/>
          <p:nvPr/>
        </p:nvSpPr>
        <p:spPr>
          <a:xfrm>
            <a:off x="-218785" y="-213064"/>
            <a:ext cx="1346250" cy="1357720"/>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3" name="Google Shape;43;p9"/>
          <p:cNvSpPr/>
          <p:nvPr/>
        </p:nvSpPr>
        <p:spPr>
          <a:xfrm rot="10800000" flipH="1">
            <a:off x="8593584" y="6675120"/>
            <a:ext cx="2432556" cy="48616"/>
          </a:xfrm>
          <a:prstGeom prst="rect">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4" name="Google Shape;44;p9"/>
          <p:cNvSpPr/>
          <p:nvPr/>
        </p:nvSpPr>
        <p:spPr>
          <a:xfrm>
            <a:off x="11085076" y="5715861"/>
            <a:ext cx="1349504" cy="1349504"/>
          </a:xfrm>
          <a:prstGeom prst="ellipse">
            <a:avLst/>
          </a:pr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5" name="Google Shape;45;p9"/>
          <p:cNvSpPr/>
          <p:nvPr/>
        </p:nvSpPr>
        <p:spPr>
          <a:xfrm rot="447595">
            <a:off x="10956967" y="560331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6" name="Google Shape;46;p9"/>
          <p:cNvSpPr txBox="1">
            <a:spLocks noGrp="1"/>
          </p:cNvSpPr>
          <p:nvPr>
            <p:ph type="title"/>
          </p:nvPr>
        </p:nvSpPr>
        <p:spPr>
          <a:xfrm>
            <a:off x="2187020" y="1727994"/>
            <a:ext cx="4219544" cy="1133475"/>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lt1"/>
              </a:buClr>
              <a:buSzPts val="3600"/>
              <a:buFont typeface="Verdana"/>
              <a:buNone/>
              <a:defRPr sz="3600" b="1" cap="none">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9"/>
          <p:cNvSpPr txBox="1">
            <a:spLocks noGrp="1"/>
          </p:cNvSpPr>
          <p:nvPr>
            <p:ph type="body" idx="1"/>
          </p:nvPr>
        </p:nvSpPr>
        <p:spPr>
          <a:xfrm>
            <a:off x="2479983" y="3437585"/>
            <a:ext cx="3633618" cy="701628"/>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SzPts val="2400"/>
              <a:buNone/>
              <a:defRPr sz="2400">
                <a:solidFill>
                  <a:schemeClr val="lt1"/>
                </a:solidFill>
                <a:latin typeface="Verdana"/>
                <a:ea typeface="Verdana"/>
                <a:cs typeface="Verdana"/>
                <a:sym typeface="Verdana"/>
              </a:defRPr>
            </a:lvl1pPr>
            <a:lvl2pPr marL="914400" lvl="1" indent="-228600" algn="l">
              <a:lnSpc>
                <a:spcPct val="90000"/>
              </a:lnSpc>
              <a:spcBef>
                <a:spcPts val="500"/>
              </a:spcBef>
              <a:spcAft>
                <a:spcPts val="0"/>
              </a:spcAft>
              <a:buSzPts val="2000"/>
              <a:buNone/>
              <a:defRPr sz="2000">
                <a:solidFill>
                  <a:srgbClr val="888888"/>
                </a:solidFill>
              </a:defRPr>
            </a:lvl2pPr>
            <a:lvl3pPr marL="1371600" lvl="2" indent="-228600" algn="l">
              <a:lnSpc>
                <a:spcPct val="90000"/>
              </a:lnSpc>
              <a:spcBef>
                <a:spcPts val="500"/>
              </a:spcBef>
              <a:spcAft>
                <a:spcPts val="0"/>
              </a:spcAft>
              <a:buSzPts val="1800"/>
              <a:buNone/>
              <a:defRPr sz="1800">
                <a:solidFill>
                  <a:srgbClr val="888888"/>
                </a:solidFill>
              </a:defRPr>
            </a:lvl3pPr>
            <a:lvl4pPr marL="1828800" lvl="3" indent="-228600" algn="l">
              <a:lnSpc>
                <a:spcPct val="90000"/>
              </a:lnSpc>
              <a:spcBef>
                <a:spcPts val="500"/>
              </a:spcBef>
              <a:spcAft>
                <a:spcPts val="0"/>
              </a:spcAft>
              <a:buSzPts val="1600"/>
              <a:buNone/>
              <a:defRPr sz="1600">
                <a:solidFill>
                  <a:srgbClr val="888888"/>
                </a:solidFill>
              </a:defRPr>
            </a:lvl4pPr>
            <a:lvl5pPr marL="2286000" lvl="4" indent="-228600" algn="l">
              <a:lnSpc>
                <a:spcPct val="90000"/>
              </a:lnSpc>
              <a:spcBef>
                <a:spcPts val="500"/>
              </a:spcBef>
              <a:spcAft>
                <a:spcPts val="0"/>
              </a:spcAft>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8" name="Google Shape;48;p9"/>
          <p:cNvSpPr txBox="1">
            <a:spLocks noGrp="1"/>
          </p:cNvSpPr>
          <p:nvPr>
            <p:ph type="sldNum" idx="12"/>
          </p:nvPr>
        </p:nvSpPr>
        <p:spPr>
          <a:xfrm>
            <a:off x="11348709" y="6025488"/>
            <a:ext cx="487251"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1_Disposition personnalisée">
  <p:cSld name="1_Disposition personnalisée">
    <p:spTree>
      <p:nvGrpSpPr>
        <p:cNvPr id="1" name="Shape 49"/>
        <p:cNvGrpSpPr/>
        <p:nvPr/>
      </p:nvGrpSpPr>
      <p:grpSpPr>
        <a:xfrm>
          <a:off x="0" y="0"/>
          <a:ext cx="0" cy="0"/>
          <a:chOff x="0" y="0"/>
          <a:chExt cx="0" cy="0"/>
        </a:xfrm>
      </p:grpSpPr>
      <p:sp>
        <p:nvSpPr>
          <p:cNvPr id="50" name="Google Shape;50;p10"/>
          <p:cNvSpPr txBox="1">
            <a:spLocks noGrp="1"/>
          </p:cNvSpPr>
          <p:nvPr>
            <p:ph type="title"/>
          </p:nvPr>
        </p:nvSpPr>
        <p:spPr>
          <a:xfrm>
            <a:off x="838200" y="807868"/>
            <a:ext cx="10515600" cy="78123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10"/>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2" name="Google Shape;52;p10"/>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3" name="Google Shape;53;p10"/>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54" name="Google Shape;54;p10"/>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55" name="Google Shape;55;p10"/>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6" name="Google Shape;56;p10"/>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7" name="Google Shape;57;p10"/>
          <p:cNvSpPr txBox="1">
            <a:spLocks noGrp="1"/>
          </p:cNvSpPr>
          <p:nvPr>
            <p:ph type="sldNum" idx="12"/>
          </p:nvPr>
        </p:nvSpPr>
        <p:spPr>
          <a:xfrm>
            <a:off x="11383605" y="6162447"/>
            <a:ext cx="52016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
        <p:nvSpPr>
          <p:cNvPr id="58" name="Google Shape;58;p10"/>
          <p:cNvSpPr txBox="1">
            <a:spLocks noGrp="1"/>
          </p:cNvSpPr>
          <p:nvPr>
            <p:ph type="body" idx="1"/>
          </p:nvPr>
        </p:nvSpPr>
        <p:spPr>
          <a:xfrm>
            <a:off x="838200" y="1705843"/>
            <a:ext cx="10515600" cy="4456604"/>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2_Disposition personnalisée">
  <p:cSld name="2_Disposition personnalisée">
    <p:spTree>
      <p:nvGrpSpPr>
        <p:cNvPr id="1" name="Shape 59"/>
        <p:cNvGrpSpPr/>
        <p:nvPr/>
      </p:nvGrpSpPr>
      <p:grpSpPr>
        <a:xfrm>
          <a:off x="0" y="0"/>
          <a:ext cx="0" cy="0"/>
          <a:chOff x="0" y="0"/>
          <a:chExt cx="0" cy="0"/>
        </a:xfrm>
      </p:grpSpPr>
      <p:sp>
        <p:nvSpPr>
          <p:cNvPr id="60" name="Google Shape;60;p11"/>
          <p:cNvSpPr txBox="1">
            <a:spLocks noGrp="1"/>
          </p:cNvSpPr>
          <p:nvPr>
            <p:ph type="title"/>
          </p:nvPr>
        </p:nvSpPr>
        <p:spPr>
          <a:xfrm>
            <a:off x="838200" y="994300"/>
            <a:ext cx="10515600" cy="78123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1" name="Google Shape;61;p11"/>
          <p:cNvSpPr txBox="1">
            <a:spLocks noGrp="1"/>
          </p:cNvSpPr>
          <p:nvPr>
            <p:ph type="body" idx="1"/>
          </p:nvPr>
        </p:nvSpPr>
        <p:spPr>
          <a:xfrm>
            <a:off x="838200" y="1892275"/>
            <a:ext cx="10515600" cy="4456604"/>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2" name="Google Shape;62;p11"/>
          <p:cNvSpPr/>
          <p:nvPr/>
        </p:nvSpPr>
        <p:spPr>
          <a:xfrm rot="447595">
            <a:off x="11640691" y="6223287"/>
            <a:ext cx="690955" cy="690955"/>
          </a:xfrm>
          <a:prstGeom prst="ellipse">
            <a:avLst/>
          </a:prstGeom>
          <a:noFill/>
          <a:ln w="3810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3" name="Google Shape;63;p11"/>
          <p:cNvSpPr/>
          <p:nvPr/>
        </p:nvSpPr>
        <p:spPr>
          <a:xfrm rot="161190">
            <a:off x="-134883" y="-121014"/>
            <a:ext cx="1008000" cy="1008000"/>
          </a:xfrm>
          <a:prstGeom prst="ellipse">
            <a:avLst/>
          </a:prstGeom>
          <a:noFill/>
          <a:ln w="57150" cap="flat" cmpd="sng">
            <a:solidFill>
              <a:srgbClr val="40C3D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64" name="Google Shape;64;p11"/>
          <p:cNvPicPr preferRelativeResize="0"/>
          <p:nvPr/>
        </p:nvPicPr>
        <p:blipFill rotWithShape="1">
          <a:blip r:embed="rId2">
            <a:alphaModFix/>
          </a:blip>
          <a:srcRect/>
          <a:stretch/>
        </p:blipFill>
        <p:spPr>
          <a:xfrm>
            <a:off x="10950333" y="255172"/>
            <a:ext cx="1011079" cy="623718"/>
          </a:xfrm>
          <a:prstGeom prst="rect">
            <a:avLst/>
          </a:prstGeom>
          <a:noFill/>
          <a:ln>
            <a:noFill/>
          </a:ln>
        </p:spPr>
      </p:pic>
      <p:sp>
        <p:nvSpPr>
          <p:cNvPr id="65" name="Google Shape;65;p11"/>
          <p:cNvSpPr/>
          <p:nvPr/>
        </p:nvSpPr>
        <p:spPr>
          <a:xfrm rot="447595">
            <a:off x="11729991" y="6320728"/>
            <a:ext cx="592247" cy="592247"/>
          </a:xfrm>
          <a:prstGeom prst="ellipse">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6" name="Google Shape;66;p11"/>
          <p:cNvSpPr/>
          <p:nvPr/>
        </p:nvSpPr>
        <p:spPr>
          <a:xfrm rot="161190">
            <a:off x="-152739" y="-128154"/>
            <a:ext cx="900000" cy="900000"/>
          </a:xfrm>
          <a:prstGeom prst="ellipse">
            <a:avLst/>
          </a:prstGeom>
          <a:solidFill>
            <a:srgbClr val="00991D"/>
          </a:solid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7" name="Google Shape;67;p11"/>
          <p:cNvSpPr txBox="1">
            <a:spLocks noGrp="1"/>
          </p:cNvSpPr>
          <p:nvPr>
            <p:ph type="sldNum" idx="12"/>
          </p:nvPr>
        </p:nvSpPr>
        <p:spPr>
          <a:xfrm>
            <a:off x="11659500" y="6378223"/>
            <a:ext cx="52016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Deux contenus" type="twoObj">
  <p:cSld name="TWO_OBJECTS">
    <p:spTree>
      <p:nvGrpSpPr>
        <p:cNvPr id="1" name="Shape 68"/>
        <p:cNvGrpSpPr/>
        <p:nvPr/>
      </p:nvGrpSpPr>
      <p:grpSpPr>
        <a:xfrm>
          <a:off x="0" y="0"/>
          <a:ext cx="0" cy="0"/>
          <a:chOff x="0" y="0"/>
          <a:chExt cx="0" cy="0"/>
        </a:xfrm>
      </p:grpSpPr>
      <p:sp>
        <p:nvSpPr>
          <p:cNvPr id="69" name="Google Shape;69;p12"/>
          <p:cNvSpPr txBox="1">
            <a:spLocks noGrp="1"/>
          </p:cNvSpPr>
          <p:nvPr>
            <p:ph type="title"/>
          </p:nvPr>
        </p:nvSpPr>
        <p:spPr>
          <a:xfrm>
            <a:off x="838200" y="853869"/>
            <a:ext cx="10515600" cy="623718"/>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2"/>
          <p:cNvSpPr txBox="1">
            <a:spLocks noGrp="1"/>
          </p:cNvSpPr>
          <p:nvPr>
            <p:ph type="body" idx="1"/>
          </p:nvPr>
        </p:nvSpPr>
        <p:spPr>
          <a:xfrm>
            <a:off x="838200" y="1710906"/>
            <a:ext cx="5181600" cy="4563713"/>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2"/>
          <p:cNvSpPr txBox="1">
            <a:spLocks noGrp="1"/>
          </p:cNvSpPr>
          <p:nvPr>
            <p:ph type="body" idx="2"/>
          </p:nvPr>
        </p:nvSpPr>
        <p:spPr>
          <a:xfrm>
            <a:off x="6172200" y="1710906"/>
            <a:ext cx="5181600" cy="4563712"/>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2" name="Google Shape;72;p12"/>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3" name="Google Shape;73;p12"/>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4" name="Google Shape;74;p12"/>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75" name="Google Shape;75;p12"/>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76" name="Google Shape;76;p12"/>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7" name="Google Shape;77;p12"/>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8" name="Google Shape;78;p12"/>
          <p:cNvSpPr txBox="1">
            <a:spLocks noGrp="1"/>
          </p:cNvSpPr>
          <p:nvPr>
            <p:ph type="sldNum" idx="12"/>
          </p:nvPr>
        </p:nvSpPr>
        <p:spPr>
          <a:xfrm>
            <a:off x="11429492" y="6194315"/>
            <a:ext cx="50528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re seul">
  <p:cSld name="Titre seul">
    <p:spTree>
      <p:nvGrpSpPr>
        <p:cNvPr id="1" name="Shape 79"/>
        <p:cNvGrpSpPr/>
        <p:nvPr/>
      </p:nvGrpSpPr>
      <p:grpSpPr>
        <a:xfrm>
          <a:off x="0" y="0"/>
          <a:ext cx="0" cy="0"/>
          <a:chOff x="0" y="0"/>
          <a:chExt cx="0" cy="0"/>
        </a:xfrm>
      </p:grpSpPr>
      <p:sp>
        <p:nvSpPr>
          <p:cNvPr id="80" name="Google Shape;80;p13"/>
          <p:cNvSpPr txBox="1">
            <a:spLocks noGrp="1"/>
          </p:cNvSpPr>
          <p:nvPr>
            <p:ph type="title"/>
          </p:nvPr>
        </p:nvSpPr>
        <p:spPr>
          <a:xfrm>
            <a:off x="838200" y="826764"/>
            <a:ext cx="10515600" cy="730389"/>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1" name="Google Shape;81;p13"/>
          <p:cNvSpPr txBox="1">
            <a:spLocks noGrp="1"/>
          </p:cNvSpPr>
          <p:nvPr>
            <p:ph type="body" idx="1"/>
          </p:nvPr>
        </p:nvSpPr>
        <p:spPr>
          <a:xfrm>
            <a:off x="838200" y="1722266"/>
            <a:ext cx="4932000" cy="353947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2" name="Google Shape;82;p13"/>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3" name="Google Shape;83;p13"/>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4" name="Google Shape;84;p13"/>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85" name="Google Shape;85;p13"/>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86" name="Google Shape;86;p13"/>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7" name="Google Shape;87;p13"/>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8" name="Google Shape;88;p13"/>
          <p:cNvSpPr txBox="1">
            <a:spLocks noGrp="1"/>
          </p:cNvSpPr>
          <p:nvPr>
            <p:ph type="sldNum" idx="12"/>
          </p:nvPr>
        </p:nvSpPr>
        <p:spPr>
          <a:xfrm>
            <a:off x="11461071" y="6194315"/>
            <a:ext cx="47370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
        <p:nvSpPr>
          <p:cNvPr id="89" name="Google Shape;89;p13"/>
          <p:cNvSpPr txBox="1">
            <a:spLocks noGrp="1"/>
          </p:cNvSpPr>
          <p:nvPr>
            <p:ph type="body" idx="2"/>
          </p:nvPr>
        </p:nvSpPr>
        <p:spPr>
          <a:xfrm>
            <a:off x="838200" y="5379867"/>
            <a:ext cx="9982200" cy="109401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24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0" name="Google Shape;90;p13"/>
          <p:cNvSpPr txBox="1">
            <a:spLocks noGrp="1"/>
          </p:cNvSpPr>
          <p:nvPr>
            <p:ph type="body" idx="3"/>
          </p:nvPr>
        </p:nvSpPr>
        <p:spPr>
          <a:xfrm>
            <a:off x="5888400" y="1721612"/>
            <a:ext cx="4932000" cy="3540125"/>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Image avec légende" type="picTx">
  <p:cSld name="PICTURE_WITH_CAPTION_TEXT">
    <p:spTree>
      <p:nvGrpSpPr>
        <p:cNvPr id="1" name="Shape 91"/>
        <p:cNvGrpSpPr/>
        <p:nvPr/>
      </p:nvGrpSpPr>
      <p:grpSpPr>
        <a:xfrm>
          <a:off x="0" y="0"/>
          <a:ext cx="0" cy="0"/>
          <a:chOff x="0" y="0"/>
          <a:chExt cx="0" cy="0"/>
        </a:xfrm>
      </p:grpSpPr>
      <p:sp>
        <p:nvSpPr>
          <p:cNvPr id="92" name="Google Shape;92;p14"/>
          <p:cNvSpPr txBox="1">
            <a:spLocks noGrp="1"/>
          </p:cNvSpPr>
          <p:nvPr>
            <p:ph type="title"/>
          </p:nvPr>
        </p:nvSpPr>
        <p:spPr>
          <a:xfrm>
            <a:off x="836612" y="972116"/>
            <a:ext cx="3932237" cy="923971"/>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595959"/>
              </a:buClr>
              <a:buSzPts val="2800"/>
              <a:buFont typeface="Verdana"/>
              <a:buNone/>
              <a:defRPr sz="28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3" name="Google Shape;93;p14"/>
          <p:cNvSpPr>
            <a:spLocks noGrp="1"/>
          </p:cNvSpPr>
          <p:nvPr>
            <p:ph type="pic" idx="2"/>
          </p:nvPr>
        </p:nvSpPr>
        <p:spPr>
          <a:xfrm>
            <a:off x="5183188" y="987426"/>
            <a:ext cx="6172200" cy="4641486"/>
          </a:xfrm>
          <a:prstGeom prst="rect">
            <a:avLst/>
          </a:prstGeom>
          <a:noFill/>
          <a:ln>
            <a:noFill/>
          </a:ln>
        </p:spPr>
      </p:sp>
      <p:sp>
        <p:nvSpPr>
          <p:cNvPr id="94" name="Google Shape;94;p14"/>
          <p:cNvSpPr txBox="1">
            <a:spLocks noGrp="1"/>
          </p:cNvSpPr>
          <p:nvPr>
            <p:ph type="body" idx="1"/>
          </p:nvPr>
        </p:nvSpPr>
        <p:spPr>
          <a:xfrm>
            <a:off x="859084" y="2241310"/>
            <a:ext cx="3932237" cy="393754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600"/>
              <a:buNone/>
              <a:defRPr sz="1600"/>
            </a:lvl1pPr>
            <a:lvl2pPr marL="914400" lvl="1" indent="-228600" algn="l">
              <a:lnSpc>
                <a:spcPct val="90000"/>
              </a:lnSpc>
              <a:spcBef>
                <a:spcPts val="500"/>
              </a:spcBef>
              <a:spcAft>
                <a:spcPts val="0"/>
              </a:spcAft>
              <a:buSzPts val="1400"/>
              <a:buNone/>
              <a:defRPr sz="1400"/>
            </a:lvl2pPr>
            <a:lvl3pPr marL="1371600" lvl="2" indent="-228600" algn="l">
              <a:lnSpc>
                <a:spcPct val="90000"/>
              </a:lnSpc>
              <a:spcBef>
                <a:spcPts val="500"/>
              </a:spcBef>
              <a:spcAft>
                <a:spcPts val="0"/>
              </a:spcAft>
              <a:buSzPts val="1200"/>
              <a:buNone/>
              <a:defRPr sz="1200"/>
            </a:lvl3pPr>
            <a:lvl4pPr marL="1828800" lvl="3" indent="-228600" algn="l">
              <a:lnSpc>
                <a:spcPct val="90000"/>
              </a:lnSpc>
              <a:spcBef>
                <a:spcPts val="500"/>
              </a:spcBef>
              <a:spcAft>
                <a:spcPts val="0"/>
              </a:spcAft>
              <a:buSzPts val="1000"/>
              <a:buNone/>
              <a:defRPr sz="1000"/>
            </a:lvl4pPr>
            <a:lvl5pPr marL="2286000" lvl="4" indent="-228600" algn="l">
              <a:lnSpc>
                <a:spcPct val="90000"/>
              </a:lnSpc>
              <a:spcBef>
                <a:spcPts val="500"/>
              </a:spcBef>
              <a:spcAft>
                <a:spcPts val="0"/>
              </a:spcAft>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95" name="Google Shape;95;p14"/>
          <p:cNvSpPr/>
          <p:nvPr/>
        </p:nvSpPr>
        <p:spPr>
          <a:xfrm>
            <a:off x="-152879" y="2031676"/>
            <a:ext cx="4924904" cy="83197"/>
          </a:xfrm>
          <a:prstGeom prst="rect">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6" name="Google Shape;96;p14"/>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7" name="Google Shape;97;p14"/>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8" name="Google Shape;98;p14"/>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99" name="Google Shape;99;p14"/>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100" name="Google Shape;100;p14"/>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1" name="Google Shape;101;p14"/>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2" name="Google Shape;102;p14"/>
          <p:cNvSpPr txBox="1">
            <a:spLocks noGrp="1"/>
          </p:cNvSpPr>
          <p:nvPr>
            <p:ph type="sldNum" idx="12"/>
          </p:nvPr>
        </p:nvSpPr>
        <p:spPr>
          <a:xfrm>
            <a:off x="11398146" y="6124638"/>
            <a:ext cx="514165"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1_Vide" type="blank">
  <p:cSld name="BLANK">
    <p:spTree>
      <p:nvGrpSpPr>
        <p:cNvPr id="1" name="Shape 103"/>
        <p:cNvGrpSpPr/>
        <p:nvPr/>
      </p:nvGrpSpPr>
      <p:grpSpPr>
        <a:xfrm>
          <a:off x="0" y="0"/>
          <a:ext cx="0" cy="0"/>
          <a:chOff x="0" y="0"/>
          <a:chExt cx="0" cy="0"/>
        </a:xfrm>
      </p:grpSpPr>
      <p:sp>
        <p:nvSpPr>
          <p:cNvPr id="104" name="Google Shape;104;p15"/>
          <p:cNvSpPr/>
          <p:nvPr/>
        </p:nvSpPr>
        <p:spPr>
          <a:xfrm>
            <a:off x="0" y="0"/>
            <a:ext cx="12192000" cy="6207979"/>
          </a:xfrm>
          <a:prstGeom prst="rect">
            <a:avLst/>
          </a:pr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05" name="Google Shape;105;p15"/>
          <p:cNvPicPr preferRelativeResize="0"/>
          <p:nvPr/>
        </p:nvPicPr>
        <p:blipFill rotWithShape="1">
          <a:blip r:embed="rId2">
            <a:alphaModFix/>
          </a:blip>
          <a:srcRect/>
          <a:stretch/>
        </p:blipFill>
        <p:spPr>
          <a:xfrm>
            <a:off x="195363" y="6341748"/>
            <a:ext cx="567812" cy="386112"/>
          </a:xfrm>
          <a:prstGeom prst="rect">
            <a:avLst/>
          </a:prstGeom>
          <a:noFill/>
          <a:ln>
            <a:noFill/>
          </a:ln>
        </p:spPr>
      </p:pic>
      <p:sp>
        <p:nvSpPr>
          <p:cNvPr id="106" name="Google Shape;106;p15"/>
          <p:cNvSpPr/>
          <p:nvPr/>
        </p:nvSpPr>
        <p:spPr>
          <a:xfrm>
            <a:off x="814768" y="6413524"/>
            <a:ext cx="11291507" cy="2616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it-IT" sz="1100" b="0" i="0" u="none" strike="noStrike" cap="none">
                <a:solidFill>
                  <a:srgbClr val="595959"/>
                </a:solidFill>
                <a:latin typeface="Rubik"/>
                <a:ea typeface="Rubik"/>
                <a:cs typeface="Rubik"/>
                <a:sym typeface="Rubik"/>
              </a:rPr>
              <a:t>The LEAP-RE project has received funding from the European Union’s Horizon 2020 Research and Innovation Program under Grant Agreement 963530.</a:t>
            </a:r>
            <a:endParaRPr sz="1100" b="0" i="0" u="none" strike="noStrike" cap="none">
              <a:solidFill>
                <a:srgbClr val="595959"/>
              </a:solidFill>
              <a:latin typeface="Calibri"/>
              <a:ea typeface="Calibri"/>
              <a:cs typeface="Calibri"/>
              <a:sym typeface="Calibri"/>
            </a:endParaRPr>
          </a:p>
        </p:txBody>
      </p:sp>
      <p:sp>
        <p:nvSpPr>
          <p:cNvPr id="107" name="Google Shape;107;p15"/>
          <p:cNvSpPr txBox="1"/>
          <p:nvPr/>
        </p:nvSpPr>
        <p:spPr>
          <a:xfrm>
            <a:off x="5248120" y="2988713"/>
            <a:ext cx="3257705" cy="448881"/>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lt1"/>
              </a:buClr>
              <a:buSzPts val="2400"/>
              <a:buFont typeface="Arial"/>
              <a:buNone/>
            </a:pPr>
            <a:r>
              <a:rPr lang="it-IT" sz="2400" b="0" i="0" u="none" strike="noStrike" cap="none">
                <a:solidFill>
                  <a:schemeClr val="lt1"/>
                </a:solidFill>
                <a:latin typeface="Verdana"/>
                <a:ea typeface="Verdana"/>
                <a:cs typeface="Verdana"/>
                <a:sym typeface="Verdana"/>
              </a:rPr>
              <a:t>www.leap-re.eu</a:t>
            </a:r>
            <a:endParaRPr sz="1400" b="0" i="0" u="none" strike="noStrike" cap="none">
              <a:solidFill>
                <a:srgbClr val="000000"/>
              </a:solidFill>
              <a:latin typeface="Arial"/>
              <a:ea typeface="Arial"/>
              <a:cs typeface="Arial"/>
              <a:sym typeface="Arial"/>
            </a:endParaRPr>
          </a:p>
        </p:txBody>
      </p:sp>
      <p:sp>
        <p:nvSpPr>
          <p:cNvPr id="108" name="Google Shape;108;p15"/>
          <p:cNvSpPr txBox="1"/>
          <p:nvPr/>
        </p:nvSpPr>
        <p:spPr>
          <a:xfrm>
            <a:off x="5248120" y="3926161"/>
            <a:ext cx="3257705" cy="448881"/>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lt1"/>
              </a:buClr>
              <a:buSzPts val="2400"/>
              <a:buFont typeface="Arial"/>
              <a:buNone/>
            </a:pPr>
            <a:r>
              <a:rPr lang="it-IT" sz="2400" b="0" i="0" u="none" strike="noStrike" cap="none">
                <a:solidFill>
                  <a:schemeClr val="lt1"/>
                </a:solidFill>
                <a:latin typeface="Verdana"/>
                <a:ea typeface="Verdana"/>
                <a:cs typeface="Verdana"/>
                <a:sym typeface="Verdana"/>
              </a:rPr>
              <a:t>contact@leap-re.eu</a:t>
            </a:r>
            <a:endParaRPr sz="1400" b="0" i="0" u="none" strike="noStrike" cap="none">
              <a:solidFill>
                <a:srgbClr val="000000"/>
              </a:solidFill>
              <a:latin typeface="Arial"/>
              <a:ea typeface="Arial"/>
              <a:cs typeface="Arial"/>
              <a:sym typeface="Arial"/>
            </a:endParaRPr>
          </a:p>
        </p:txBody>
      </p:sp>
      <p:sp>
        <p:nvSpPr>
          <p:cNvPr id="109" name="Google Shape;109;p15"/>
          <p:cNvSpPr txBox="1"/>
          <p:nvPr/>
        </p:nvSpPr>
        <p:spPr>
          <a:xfrm>
            <a:off x="5248120" y="4920759"/>
            <a:ext cx="3257705" cy="448881"/>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lt1"/>
              </a:buClr>
              <a:buSzPts val="2400"/>
              <a:buFont typeface="Arial"/>
              <a:buNone/>
            </a:pPr>
            <a:r>
              <a:rPr lang="it-IT" sz="2400" b="0" i="0" u="none" strike="noStrike" cap="none">
                <a:solidFill>
                  <a:schemeClr val="lt1"/>
                </a:solidFill>
                <a:latin typeface="Verdana"/>
                <a:ea typeface="Verdana"/>
                <a:cs typeface="Verdana"/>
                <a:sym typeface="Verdana"/>
              </a:rPr>
              <a:t>@leapRE_EU</a:t>
            </a:r>
            <a:endParaRPr sz="2400" b="0" i="0" u="none" strike="noStrike" cap="none">
              <a:solidFill>
                <a:schemeClr val="lt1"/>
              </a:solidFill>
              <a:latin typeface="Verdana"/>
              <a:ea typeface="Verdana"/>
              <a:cs typeface="Verdana"/>
              <a:sym typeface="Verdana"/>
            </a:endParaRPr>
          </a:p>
        </p:txBody>
      </p:sp>
      <p:pic>
        <p:nvPicPr>
          <p:cNvPr id="110" name="Google Shape;110;p15" descr="Une image contenant clipart&#10;&#10;Description générée automatiquement"/>
          <p:cNvPicPr preferRelativeResize="0"/>
          <p:nvPr/>
        </p:nvPicPr>
        <p:blipFill rotWithShape="1">
          <a:blip r:embed="rId3">
            <a:alphaModFix/>
          </a:blip>
          <a:srcRect/>
          <a:stretch/>
        </p:blipFill>
        <p:spPr>
          <a:xfrm>
            <a:off x="4471639" y="4920759"/>
            <a:ext cx="525589" cy="525589"/>
          </a:xfrm>
          <a:prstGeom prst="rect">
            <a:avLst/>
          </a:prstGeom>
          <a:noFill/>
          <a:ln>
            <a:noFill/>
          </a:ln>
        </p:spPr>
      </p:pic>
      <p:pic>
        <p:nvPicPr>
          <p:cNvPr id="111" name="Google Shape;111;p15"/>
          <p:cNvPicPr preferRelativeResize="0"/>
          <p:nvPr/>
        </p:nvPicPr>
        <p:blipFill rotWithShape="1">
          <a:blip r:embed="rId4">
            <a:alphaModFix/>
          </a:blip>
          <a:srcRect/>
          <a:stretch/>
        </p:blipFill>
        <p:spPr>
          <a:xfrm>
            <a:off x="4405648" y="3848133"/>
            <a:ext cx="604935" cy="604935"/>
          </a:xfrm>
          <a:prstGeom prst="rect">
            <a:avLst/>
          </a:prstGeom>
          <a:noFill/>
          <a:ln>
            <a:noFill/>
          </a:ln>
        </p:spPr>
      </p:pic>
      <p:pic>
        <p:nvPicPr>
          <p:cNvPr id="112" name="Google Shape;112;p15"/>
          <p:cNvPicPr preferRelativeResize="0"/>
          <p:nvPr/>
        </p:nvPicPr>
        <p:blipFill rotWithShape="1">
          <a:blip r:embed="rId5">
            <a:alphaModFix/>
          </a:blip>
          <a:srcRect/>
          <a:stretch/>
        </p:blipFill>
        <p:spPr>
          <a:xfrm>
            <a:off x="4405648" y="2919638"/>
            <a:ext cx="604935" cy="604935"/>
          </a:xfrm>
          <a:prstGeom prst="rect">
            <a:avLst/>
          </a:prstGeom>
          <a:noFill/>
          <a:ln>
            <a:noFill/>
          </a:ln>
        </p:spPr>
      </p:pic>
      <p:sp>
        <p:nvSpPr>
          <p:cNvPr id="113" name="Google Shape;113;p15"/>
          <p:cNvSpPr/>
          <p:nvPr/>
        </p:nvSpPr>
        <p:spPr>
          <a:xfrm rot="161190">
            <a:off x="-480890" y="-570729"/>
            <a:ext cx="1977468" cy="19774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4" name="Google Shape;114;p15"/>
          <p:cNvSpPr/>
          <p:nvPr/>
        </p:nvSpPr>
        <p:spPr>
          <a:xfrm rot="447595">
            <a:off x="11419014" y="5789700"/>
            <a:ext cx="1098095" cy="1098095"/>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5" name="Google Shape;115;p15"/>
          <p:cNvSpPr/>
          <p:nvPr/>
        </p:nvSpPr>
        <p:spPr>
          <a:xfrm>
            <a:off x="-744985" y="746889"/>
            <a:ext cx="1489968" cy="1489968"/>
          </a:xfrm>
          <a:prstGeom prst="ellipse">
            <a:avLst/>
          </a:prstGeom>
          <a:noFill/>
          <a:ln w="571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6" name="Google Shape;116;p15"/>
          <p:cNvSpPr txBox="1"/>
          <p:nvPr/>
        </p:nvSpPr>
        <p:spPr>
          <a:xfrm>
            <a:off x="4252912" y="974147"/>
            <a:ext cx="3686175" cy="70788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4000"/>
              <a:buFont typeface="Arial"/>
              <a:buNone/>
            </a:pPr>
            <a:r>
              <a:rPr lang="it-IT" sz="4000" b="1" i="0" u="none" strike="noStrike" cap="none">
                <a:solidFill>
                  <a:schemeClr val="lt1"/>
                </a:solidFill>
                <a:latin typeface="Verdana"/>
                <a:ea typeface="Verdana"/>
                <a:cs typeface="Verdana"/>
                <a:sym typeface="Verdana"/>
              </a:rPr>
              <a:t>THANK YOU</a:t>
            </a:r>
            <a:endParaRPr sz="1400" b="0" i="0" u="none" strike="noStrike" cap="none">
              <a:solidFill>
                <a:srgbClr val="000000"/>
              </a:solidFill>
              <a:latin typeface="Arial"/>
              <a:ea typeface="Arial"/>
              <a:cs typeface="Arial"/>
              <a:sym typeface="Arial"/>
            </a:endParaRPr>
          </a:p>
        </p:txBody>
      </p:sp>
      <p:sp>
        <p:nvSpPr>
          <p:cNvPr id="117" name="Google Shape;117;p15"/>
          <p:cNvSpPr txBox="1"/>
          <p:nvPr/>
        </p:nvSpPr>
        <p:spPr>
          <a:xfrm>
            <a:off x="2895599" y="1877593"/>
            <a:ext cx="6400800" cy="46166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400"/>
              <a:buFont typeface="Arial"/>
              <a:buNone/>
            </a:pPr>
            <a:r>
              <a:rPr lang="it-IT" sz="2400" b="0" i="0" u="none" strike="noStrike" cap="none">
                <a:solidFill>
                  <a:schemeClr val="lt1"/>
                </a:solidFill>
                <a:latin typeface="Verdana"/>
                <a:ea typeface="Verdana"/>
                <a:cs typeface="Verdana"/>
                <a:sym typeface="Verdana"/>
              </a:rPr>
              <a:t>CONTACT US FOR MORE INFORMATION</a:t>
            </a:r>
            <a:endParaRPr sz="1400" b="0" i="0" u="none" strike="noStrike" cap="none">
              <a:solidFill>
                <a:srgbClr val="000000"/>
              </a:solidFill>
              <a:latin typeface="Arial"/>
              <a:ea typeface="Arial"/>
              <a:cs typeface="Arial"/>
              <a:sym typeface="Aria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Titolo e contenuto">
    <p:spTree>
      <p:nvGrpSpPr>
        <p:cNvPr id="1" name=""/>
        <p:cNvGrpSpPr/>
        <p:nvPr/>
      </p:nvGrpSpPr>
      <p:grpSpPr>
        <a:xfrm>
          <a:off x="0" y="0"/>
          <a:ext cx="0" cy="0"/>
          <a:chOff x="0" y="0"/>
          <a:chExt cx="0" cy="0"/>
        </a:xfrm>
      </p:grpSpPr>
      <p:sp>
        <p:nvSpPr>
          <p:cNvPr id="129" name="Rettangolo 128"/>
          <p:cNvSpPr/>
          <p:nvPr userDrawn="1"/>
        </p:nvSpPr>
        <p:spPr>
          <a:xfrm>
            <a:off x="0" y="6229357"/>
            <a:ext cx="12192000" cy="638175"/>
          </a:xfrm>
          <a:prstGeom prst="rect">
            <a:avLst/>
          </a:prstGeom>
          <a:solidFill>
            <a:srgbClr val="728FA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sz="760"/>
          </a:p>
        </p:txBody>
      </p:sp>
      <p:pic>
        <p:nvPicPr>
          <p:cNvPr id="131" name="Picture 3" descr="Y:\IMMAGINE _COORDINATA_2014\PPT\loghi_PNG\03_Polimi_bandiera-1riga_BN_negativo_outline.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507997" y="6262075"/>
            <a:ext cx="3116651" cy="57409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68">
            <a:extLst>
              <a:ext uri="{FF2B5EF4-FFF2-40B4-BE49-F238E27FC236}">
                <a16:creationId xmlns:a16="http://schemas.microsoft.com/office/drawing/2014/main" id="{AD8BC022-784F-4360-A26D-9A6D8044BAC9}"/>
              </a:ext>
            </a:extLst>
          </p:cNvPr>
          <p:cNvSpPr txBox="1">
            <a:spLocks noChangeArrowheads="1"/>
          </p:cNvSpPr>
          <p:nvPr userDrawn="1"/>
        </p:nvSpPr>
        <p:spPr bwMode="auto">
          <a:xfrm>
            <a:off x="10520595" y="6426202"/>
            <a:ext cx="937239" cy="276999"/>
          </a:xfrm>
          <a:prstGeom prst="rect">
            <a:avLst/>
          </a:prstGeom>
          <a:noFill/>
          <a:ln w="9525">
            <a:noFill/>
            <a:miter lim="800000"/>
            <a:headEnd/>
            <a:tailEnd/>
          </a:ln>
          <a:effectLst/>
        </p:spPr>
        <p:txBody>
          <a:bodyPr vert="horz" wrap="none" lIns="0" tIns="0" rIns="607500" bIns="0" numCol="1" anchor="t" anchorCtr="0" compatLnSpc="1">
            <a:prstTxWarp prst="textNoShape">
              <a:avLst/>
            </a:prstTxWarp>
            <a:spAutoFit/>
          </a:bodyPr>
          <a:lstStyle>
            <a:defPPr>
              <a:defRPr lang="en-US"/>
            </a:defPPr>
            <a:lvl1pPr algn="l" rtl="0" fontAlgn="base">
              <a:spcBef>
                <a:spcPct val="0"/>
              </a:spcBef>
              <a:spcAft>
                <a:spcPct val="0"/>
              </a:spcAft>
              <a:defRPr sz="1600" b="1" kern="1200">
                <a:solidFill>
                  <a:srgbClr val="FF9900"/>
                </a:solidFill>
                <a:latin typeface="Calibri" pitchFamily="34" charset="0"/>
                <a:ea typeface="MS PGothic" pitchFamily="34" charset="-128"/>
                <a:cs typeface="+mn-cs"/>
              </a:defRPr>
            </a:lvl1pPr>
            <a:lvl2pPr marL="457200" algn="l" rtl="0" fontAlgn="base">
              <a:spcBef>
                <a:spcPct val="0"/>
              </a:spcBef>
              <a:spcAft>
                <a:spcPct val="0"/>
              </a:spcAft>
              <a:defRPr kern="1200">
                <a:solidFill>
                  <a:schemeClr val="tx1"/>
                </a:solidFill>
                <a:latin typeface="Calibri" pitchFamily="34" charset="0"/>
                <a:ea typeface="MS PGothic" pitchFamily="34" charset="-128"/>
                <a:cs typeface="+mn-cs"/>
              </a:defRPr>
            </a:lvl2pPr>
            <a:lvl3pPr marL="914400" algn="l" rtl="0" fontAlgn="base">
              <a:spcBef>
                <a:spcPct val="0"/>
              </a:spcBef>
              <a:spcAft>
                <a:spcPct val="0"/>
              </a:spcAft>
              <a:defRPr kern="1200">
                <a:solidFill>
                  <a:schemeClr val="tx1"/>
                </a:solidFill>
                <a:latin typeface="Calibri" pitchFamily="34" charset="0"/>
                <a:ea typeface="MS PGothic" pitchFamily="34" charset="-128"/>
                <a:cs typeface="+mn-cs"/>
              </a:defRPr>
            </a:lvl3pPr>
            <a:lvl4pPr marL="1371600" algn="l" rtl="0" fontAlgn="base">
              <a:spcBef>
                <a:spcPct val="0"/>
              </a:spcBef>
              <a:spcAft>
                <a:spcPct val="0"/>
              </a:spcAft>
              <a:defRPr kern="1200">
                <a:solidFill>
                  <a:schemeClr val="tx1"/>
                </a:solidFill>
                <a:latin typeface="Calibri" pitchFamily="34" charset="0"/>
                <a:ea typeface="MS PGothic" pitchFamily="34" charset="-128"/>
                <a:cs typeface="+mn-cs"/>
              </a:defRPr>
            </a:lvl4pPr>
            <a:lvl5pPr marL="1828800" algn="l" rtl="0" fontAlgn="base">
              <a:spcBef>
                <a:spcPct val="0"/>
              </a:spcBef>
              <a:spcAft>
                <a:spcPct val="0"/>
              </a:spcAft>
              <a:defRPr kern="1200">
                <a:solidFill>
                  <a:schemeClr val="tx1"/>
                </a:solidFill>
                <a:latin typeface="Calibri" pitchFamily="34" charset="0"/>
                <a:ea typeface="MS PGothic" pitchFamily="34" charset="-128"/>
                <a:cs typeface="+mn-cs"/>
              </a:defRPr>
            </a:lvl5pPr>
            <a:lvl6pPr marL="2286000" algn="l" defTabSz="914400" rtl="0" eaLnBrk="1" latinLnBrk="0" hangingPunct="1">
              <a:defRPr kern="1200">
                <a:solidFill>
                  <a:schemeClr val="tx1"/>
                </a:solidFill>
                <a:latin typeface="Calibri" pitchFamily="34" charset="0"/>
                <a:ea typeface="MS PGothic" pitchFamily="34" charset="-128"/>
                <a:cs typeface="+mn-cs"/>
              </a:defRPr>
            </a:lvl6pPr>
            <a:lvl7pPr marL="2743200" algn="l" defTabSz="914400" rtl="0" eaLnBrk="1" latinLnBrk="0" hangingPunct="1">
              <a:defRPr kern="1200">
                <a:solidFill>
                  <a:schemeClr val="tx1"/>
                </a:solidFill>
                <a:latin typeface="Calibri" pitchFamily="34" charset="0"/>
                <a:ea typeface="MS PGothic" pitchFamily="34" charset="-128"/>
                <a:cs typeface="+mn-cs"/>
              </a:defRPr>
            </a:lvl7pPr>
            <a:lvl8pPr marL="3200400" algn="l" defTabSz="914400" rtl="0" eaLnBrk="1" latinLnBrk="0" hangingPunct="1">
              <a:defRPr kern="1200">
                <a:solidFill>
                  <a:schemeClr val="tx1"/>
                </a:solidFill>
                <a:latin typeface="Calibri" pitchFamily="34" charset="0"/>
                <a:ea typeface="MS PGothic" pitchFamily="34" charset="-128"/>
                <a:cs typeface="+mn-cs"/>
              </a:defRPr>
            </a:lvl8pPr>
            <a:lvl9pPr marL="3657600" algn="l" defTabSz="914400" rtl="0" eaLnBrk="1" latinLnBrk="0" hangingPunct="1">
              <a:defRPr kern="1200">
                <a:solidFill>
                  <a:schemeClr val="tx1"/>
                </a:solidFill>
                <a:latin typeface="Calibri" pitchFamily="34" charset="0"/>
                <a:ea typeface="MS PGothic" pitchFamily="34" charset="-128"/>
                <a:cs typeface="+mn-cs"/>
              </a:defRPr>
            </a:lvl9pPr>
          </a:lstStyle>
          <a:p>
            <a:fld id="{A42C2D70-906E-4448-9446-8FA0F9BB0AA9}" type="slidenum">
              <a:rPr lang="it-IT" sz="1800" smtClean="0">
                <a:solidFill>
                  <a:schemeClr val="bg1"/>
                </a:solidFill>
                <a:latin typeface="Trebuchet MS" panose="020B0603020202020204" pitchFamily="34" charset="0"/>
              </a:rPr>
              <a:pPr/>
              <a:t>‹#›</a:t>
            </a:fld>
            <a:endParaRPr lang="it-IT" sz="1800">
              <a:solidFill>
                <a:schemeClr val="bg1"/>
              </a:solidFill>
              <a:latin typeface="Trebuchet MS" panose="020B0603020202020204" pitchFamily="34" charset="0"/>
            </a:endParaRPr>
          </a:p>
        </p:txBody>
      </p:sp>
    </p:spTree>
    <p:extLst>
      <p:ext uri="{BB962C8B-B14F-4D97-AF65-F5344CB8AC3E}">
        <p14:creationId xmlns:p14="http://schemas.microsoft.com/office/powerpoint/2010/main" val="8154400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Generic">
    <p:spTree>
      <p:nvGrpSpPr>
        <p:cNvPr id="1" name=""/>
        <p:cNvGrpSpPr/>
        <p:nvPr/>
      </p:nvGrpSpPr>
      <p:grpSpPr>
        <a:xfrm>
          <a:off x="0" y="0"/>
          <a:ext cx="0" cy="0"/>
          <a:chOff x="0" y="0"/>
          <a:chExt cx="0" cy="0"/>
        </a:xfrm>
      </p:grpSpPr>
      <p:sp>
        <p:nvSpPr>
          <p:cNvPr id="6" name="Title Placeholder 1">
            <a:extLst>
              <a:ext uri="{FF2B5EF4-FFF2-40B4-BE49-F238E27FC236}">
                <a16:creationId xmlns:a16="http://schemas.microsoft.com/office/drawing/2014/main" id="{9F41821F-4367-4D33-965D-BE9E117A0EDC}"/>
              </a:ext>
            </a:extLst>
          </p:cNvPr>
          <p:cNvSpPr>
            <a:spLocks noGrp="1"/>
          </p:cNvSpPr>
          <p:nvPr>
            <p:ph type="title" hasCustomPrompt="1"/>
          </p:nvPr>
        </p:nvSpPr>
        <p:spPr>
          <a:xfrm>
            <a:off x="1152144" y="202224"/>
            <a:ext cx="10307516" cy="469153"/>
          </a:xfrm>
          <a:prstGeom prst="rect">
            <a:avLst/>
          </a:prstGeom>
        </p:spPr>
        <p:txBody>
          <a:bodyPr vert="horz" lIns="58448" tIns="29224" rIns="58448" bIns="29224" rtlCol="0" anchor="ctr">
            <a:normAutofit/>
          </a:bodyPr>
          <a:lstStyle>
            <a:lvl1pPr>
              <a:defRPr b="1"/>
            </a:lvl1pPr>
          </a:lstStyle>
          <a:p>
            <a:r>
              <a:rPr lang="en-GB" noProof="0"/>
              <a:t>Add first title</a:t>
            </a:r>
          </a:p>
        </p:txBody>
      </p:sp>
      <p:sp>
        <p:nvSpPr>
          <p:cNvPr id="11" name="Content Placeholder 10">
            <a:extLst>
              <a:ext uri="{FF2B5EF4-FFF2-40B4-BE49-F238E27FC236}">
                <a16:creationId xmlns:a16="http://schemas.microsoft.com/office/drawing/2014/main" id="{71DFB647-63FB-4393-B5B7-175D48C7FAFB}"/>
              </a:ext>
            </a:extLst>
          </p:cNvPr>
          <p:cNvSpPr>
            <a:spLocks noGrp="1"/>
          </p:cNvSpPr>
          <p:nvPr>
            <p:ph sz="quarter" idx="10" hasCustomPrompt="1"/>
          </p:nvPr>
        </p:nvSpPr>
        <p:spPr>
          <a:xfrm>
            <a:off x="1152144" y="731824"/>
            <a:ext cx="10307516" cy="365522"/>
          </a:xfrm>
          <a:prstGeom prst="rect">
            <a:avLst/>
          </a:prstGeom>
        </p:spPr>
        <p:txBody>
          <a:bodyPr/>
          <a:lstStyle>
            <a:lvl1pPr marL="0" indent="0">
              <a:buNone/>
              <a:defRPr sz="2400"/>
            </a:lvl1pPr>
          </a:lstStyle>
          <a:p>
            <a:pPr lvl="0"/>
            <a:r>
              <a:rPr lang="en-GB" noProof="0"/>
              <a:t>Add second title</a:t>
            </a:r>
          </a:p>
        </p:txBody>
      </p:sp>
      <p:sp>
        <p:nvSpPr>
          <p:cNvPr id="14" name="Text Placeholder 13">
            <a:extLst>
              <a:ext uri="{FF2B5EF4-FFF2-40B4-BE49-F238E27FC236}">
                <a16:creationId xmlns:a16="http://schemas.microsoft.com/office/drawing/2014/main" id="{5CEF5AC2-0A1B-497A-8BF5-B3750C1223A7}"/>
              </a:ext>
            </a:extLst>
          </p:cNvPr>
          <p:cNvSpPr>
            <a:spLocks noGrp="1"/>
          </p:cNvSpPr>
          <p:nvPr>
            <p:ph type="body" sz="quarter" idx="11"/>
          </p:nvPr>
        </p:nvSpPr>
        <p:spPr>
          <a:xfrm>
            <a:off x="1263253" y="1363266"/>
            <a:ext cx="10623947" cy="4501753"/>
          </a:xfrm>
          <a:prstGeom prst="rect">
            <a:avLst/>
          </a:prstGeom>
        </p:spPr>
        <p:txBody>
          <a:bodyPr/>
          <a:lstStyle>
            <a:lvl1pPr>
              <a:defRPr sz="2250"/>
            </a:lvl1pPr>
            <a:lvl2pPr>
              <a:defRPr sz="2100"/>
            </a:lvl2pPr>
            <a:lvl3pPr>
              <a:defRPr sz="1800"/>
            </a:lvl3pPr>
            <a:lvl4pPr>
              <a:defRPr sz="1500"/>
            </a:lvl4pPr>
            <a:lvl5pPr>
              <a:defRPr sz="1350"/>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5" name="Slide Number Placeholder 5">
            <a:extLst>
              <a:ext uri="{FF2B5EF4-FFF2-40B4-BE49-F238E27FC236}">
                <a16:creationId xmlns:a16="http://schemas.microsoft.com/office/drawing/2014/main" id="{F6C6C3BE-EAA2-40DF-BBC1-B9B3486386DF}"/>
              </a:ext>
            </a:extLst>
          </p:cNvPr>
          <p:cNvSpPr>
            <a:spLocks noGrp="1"/>
          </p:cNvSpPr>
          <p:nvPr>
            <p:ph type="sldNum" sz="quarter" idx="4"/>
          </p:nvPr>
        </p:nvSpPr>
        <p:spPr>
          <a:xfrm>
            <a:off x="11459659" y="254236"/>
            <a:ext cx="416170" cy="365126"/>
          </a:xfrm>
          <a:prstGeom prst="rect">
            <a:avLst/>
          </a:prstGeom>
        </p:spPr>
        <p:txBody>
          <a:bodyPr vert="horz" lIns="58448" tIns="29224" rIns="58448" bIns="29224" rtlCol="0" anchor="ctr"/>
          <a:lstStyle>
            <a:lvl1pPr algn="r">
              <a:defRPr sz="1500">
                <a:solidFill>
                  <a:srgbClr val="2A3062"/>
                </a:solidFill>
                <a:latin typeface="Trebuchet MS" panose="020B0603020202020204" pitchFamily="34" charset="0"/>
              </a:defRPr>
            </a:lvl1pPr>
          </a:lstStyle>
          <a:p>
            <a:fld id="{4534BC2C-7760-D040-A041-921C5E6EC03C}" type="slidenum">
              <a:rPr lang="en-GB" noProof="0" smtClean="0"/>
              <a:pPr/>
              <a:t>‹#›</a:t>
            </a:fld>
            <a:endParaRPr lang="en-GB" noProof="0"/>
          </a:p>
        </p:txBody>
      </p:sp>
    </p:spTree>
    <p:extLst>
      <p:ext uri="{BB962C8B-B14F-4D97-AF65-F5344CB8AC3E}">
        <p14:creationId xmlns:p14="http://schemas.microsoft.com/office/powerpoint/2010/main" val="36992247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rgbClr val="595959"/>
              </a:buClr>
              <a:buSzPts val="4000"/>
              <a:buFont typeface="Verdana"/>
              <a:buNone/>
              <a:defRPr sz="4000" b="1" i="0" u="none" strike="noStrike" cap="none">
                <a:solidFill>
                  <a:srgbClr val="595959"/>
                </a:solidFill>
                <a:latin typeface="Verdana"/>
                <a:ea typeface="Verdana"/>
                <a:cs typeface="Verdana"/>
                <a:sym typeface="Verdana"/>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90000"/>
              </a:lnSpc>
              <a:spcBef>
                <a:spcPts val="1000"/>
              </a:spcBef>
              <a:spcAft>
                <a:spcPts val="0"/>
              </a:spcAft>
              <a:buClr>
                <a:srgbClr val="00991D"/>
              </a:buClr>
              <a:buSzPts val="2400"/>
              <a:buFont typeface="Arial"/>
              <a:buNone/>
              <a:defRPr sz="2400" b="0" i="0" u="none" strike="noStrike" cap="none">
                <a:solidFill>
                  <a:srgbClr val="262626"/>
                </a:solidFill>
                <a:latin typeface="Arial"/>
                <a:ea typeface="Arial"/>
                <a:cs typeface="Arial"/>
                <a:sym typeface="Arial"/>
              </a:defRPr>
            </a:lvl1pPr>
            <a:lvl2pPr marL="914400" marR="0" lvl="1" indent="-355600" algn="l" rtl="0">
              <a:lnSpc>
                <a:spcPct val="90000"/>
              </a:lnSpc>
              <a:spcBef>
                <a:spcPts val="500"/>
              </a:spcBef>
              <a:spcAft>
                <a:spcPts val="0"/>
              </a:spcAft>
              <a:buClr>
                <a:srgbClr val="00991D"/>
              </a:buClr>
              <a:buSzPts val="2000"/>
              <a:buFont typeface="Arial"/>
              <a:buChar char="•"/>
              <a:defRPr sz="2000" b="0" i="0" u="none" strike="noStrike" cap="none">
                <a:solidFill>
                  <a:srgbClr val="262626"/>
                </a:solidFill>
                <a:latin typeface="Arial"/>
                <a:ea typeface="Arial"/>
                <a:cs typeface="Arial"/>
                <a:sym typeface="Arial"/>
              </a:defRPr>
            </a:lvl2pPr>
            <a:lvl3pPr marL="1371600" marR="0" lvl="2" indent="-342900" algn="l" rtl="0">
              <a:lnSpc>
                <a:spcPct val="90000"/>
              </a:lnSpc>
              <a:spcBef>
                <a:spcPts val="500"/>
              </a:spcBef>
              <a:spcAft>
                <a:spcPts val="0"/>
              </a:spcAft>
              <a:buClr>
                <a:srgbClr val="00991D"/>
              </a:buClr>
              <a:buSzPts val="1800"/>
              <a:buFont typeface="Arial"/>
              <a:buChar char="•"/>
              <a:defRPr sz="1800" b="0" i="0" u="none" strike="noStrike" cap="none">
                <a:solidFill>
                  <a:srgbClr val="262626"/>
                </a:solidFill>
                <a:latin typeface="Arial"/>
                <a:ea typeface="Arial"/>
                <a:cs typeface="Arial"/>
                <a:sym typeface="Arial"/>
              </a:defRPr>
            </a:lvl3pPr>
            <a:lvl4pPr marL="1828800" marR="0" lvl="3" indent="-330200" algn="l" rtl="0">
              <a:lnSpc>
                <a:spcPct val="90000"/>
              </a:lnSpc>
              <a:spcBef>
                <a:spcPts val="500"/>
              </a:spcBef>
              <a:spcAft>
                <a:spcPts val="0"/>
              </a:spcAft>
              <a:buClr>
                <a:srgbClr val="00991D"/>
              </a:buClr>
              <a:buSzPts val="1600"/>
              <a:buFont typeface="Arial"/>
              <a:buChar char="•"/>
              <a:defRPr sz="1600" b="0" i="0" u="none" strike="noStrike" cap="none">
                <a:solidFill>
                  <a:srgbClr val="262626"/>
                </a:solidFill>
                <a:latin typeface="Arial"/>
                <a:ea typeface="Arial"/>
                <a:cs typeface="Arial"/>
                <a:sym typeface="Arial"/>
              </a:defRPr>
            </a:lvl4pPr>
            <a:lvl5pPr marL="2286000" marR="0" lvl="4" indent="-330200" algn="l" rtl="0">
              <a:lnSpc>
                <a:spcPct val="90000"/>
              </a:lnSpc>
              <a:spcBef>
                <a:spcPts val="500"/>
              </a:spcBef>
              <a:spcAft>
                <a:spcPts val="0"/>
              </a:spcAft>
              <a:buClr>
                <a:srgbClr val="00991D"/>
              </a:buClr>
              <a:buSzPts val="1600"/>
              <a:buFont typeface="Arial"/>
              <a:buChar char="•"/>
              <a:defRPr sz="1600" b="0" i="0" u="none" strike="noStrike" cap="none">
                <a:solidFill>
                  <a:srgbClr val="262626"/>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1"/>
          <p:cNvSpPr txBox="1">
            <a:spLocks noGrp="1"/>
          </p:cNvSpPr>
          <p:nvPr>
            <p:ph type="subTitle" idx="1"/>
          </p:nvPr>
        </p:nvSpPr>
        <p:spPr>
          <a:xfrm>
            <a:off x="123985" y="635430"/>
            <a:ext cx="7311531" cy="6222569"/>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SzPts val="4400"/>
              <a:buNone/>
            </a:pPr>
            <a:endParaRPr lang="it-IT" sz="2800" dirty="0"/>
          </a:p>
          <a:p>
            <a:pPr algn="l">
              <a:lnSpc>
                <a:spcPct val="107000"/>
              </a:lnSpc>
              <a:spcAft>
                <a:spcPts val="800"/>
              </a:spcAft>
            </a:pPr>
            <a:r>
              <a:rPr lang="en-US" sz="2800" b="1" dirty="0">
                <a:effectLst/>
                <a:latin typeface="Aptos" panose="020B0004020202020204" pitchFamily="34" charset="0"/>
                <a:ea typeface="Aptos" panose="020B0004020202020204" pitchFamily="34" charset="0"/>
                <a:cs typeface="Times New Roman" panose="02020603050405020304" pitchFamily="18" charset="0"/>
              </a:rPr>
              <a:t>ENTREPRENEURSHIP IN THE </a:t>
            </a:r>
          </a:p>
          <a:p>
            <a:pPr algn="l">
              <a:lnSpc>
                <a:spcPct val="107000"/>
              </a:lnSpc>
              <a:spcAft>
                <a:spcPts val="800"/>
              </a:spcAft>
            </a:pPr>
            <a:r>
              <a:rPr lang="en-US" sz="2800" b="1" dirty="0">
                <a:effectLst/>
                <a:latin typeface="Aptos" panose="020B0004020202020204" pitchFamily="34" charset="0"/>
                <a:ea typeface="Aptos" panose="020B0004020202020204" pitchFamily="34" charset="0"/>
                <a:cs typeface="Times New Roman" panose="02020603050405020304" pitchFamily="18" charset="0"/>
              </a:rPr>
              <a:t>OFF-GRID SOLAR ENERGY SECTOR </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0" lvl="0" indent="0" algn="l" rtl="0">
              <a:lnSpc>
                <a:spcPct val="90000"/>
              </a:lnSpc>
              <a:spcBef>
                <a:spcPts val="0"/>
              </a:spcBef>
              <a:spcAft>
                <a:spcPts val="0"/>
              </a:spcAft>
              <a:buSzPts val="4400"/>
              <a:buNone/>
            </a:pPr>
            <a:endParaRPr lang="it-IT" sz="3600" dirty="0"/>
          </a:p>
          <a:p>
            <a:pPr marL="0" lvl="0" indent="0" algn="l">
              <a:lnSpc>
                <a:spcPct val="90000"/>
              </a:lnSpc>
              <a:spcBef>
                <a:spcPts val="0"/>
              </a:spcBef>
              <a:spcAft>
                <a:spcPts val="0"/>
              </a:spcAft>
              <a:buSzPts val="4400"/>
              <a:buNone/>
            </a:pPr>
            <a:r>
              <a:rPr lang="it-IT" sz="2800" dirty="0"/>
              <a:t>Lesson 5: </a:t>
            </a:r>
          </a:p>
          <a:p>
            <a:pPr marL="0" lvl="0" indent="0" algn="l">
              <a:lnSpc>
                <a:spcPct val="90000"/>
              </a:lnSpc>
              <a:spcBef>
                <a:spcPts val="0"/>
              </a:spcBef>
              <a:spcAft>
                <a:spcPts val="0"/>
              </a:spcAft>
              <a:buSzPts val="4400"/>
              <a:buNone/>
            </a:pPr>
            <a:r>
              <a:rPr lang="en-US" sz="2800" dirty="0"/>
              <a:t>Solar Off-Grid company Case Study: </a:t>
            </a:r>
          </a:p>
          <a:p>
            <a:pPr marL="0" lvl="0" indent="0" algn="l">
              <a:lnSpc>
                <a:spcPct val="90000"/>
              </a:lnSpc>
              <a:spcBef>
                <a:spcPts val="0"/>
              </a:spcBef>
              <a:spcAft>
                <a:spcPts val="0"/>
              </a:spcAft>
              <a:buSzPts val="4400"/>
              <a:buNone/>
            </a:pPr>
            <a:r>
              <a:rPr lang="en-US" sz="2800" dirty="0" err="1"/>
              <a:t>Azuri</a:t>
            </a:r>
            <a:r>
              <a:rPr lang="en-US" sz="2800" dirty="0"/>
              <a:t> Technologies</a:t>
            </a:r>
            <a:endParaRPr lang="it-IT" sz="2800" dirty="0"/>
          </a:p>
          <a:p>
            <a:pPr marL="0" lvl="0" indent="0" algn="l" rtl="0">
              <a:lnSpc>
                <a:spcPct val="90000"/>
              </a:lnSpc>
              <a:spcBef>
                <a:spcPts val="0"/>
              </a:spcBef>
              <a:spcAft>
                <a:spcPts val="0"/>
              </a:spcAft>
              <a:buSzPts val="4400"/>
              <a:buNone/>
            </a:pPr>
            <a:endParaRPr lang="it-IT" sz="2800" dirty="0"/>
          </a:p>
          <a:p>
            <a:pPr marL="0" lvl="0" indent="0" algn="l" rtl="0">
              <a:lnSpc>
                <a:spcPct val="90000"/>
              </a:lnSpc>
              <a:spcBef>
                <a:spcPts val="0"/>
              </a:spcBef>
              <a:spcAft>
                <a:spcPts val="0"/>
              </a:spcAft>
              <a:buSzPts val="4400"/>
              <a:buNone/>
            </a:pPr>
            <a:r>
              <a:rPr lang="it-IT" sz="2800" dirty="0"/>
              <a:t>Author: A. Dib</a:t>
            </a:r>
          </a:p>
          <a:p>
            <a:pPr marL="0" lvl="0" indent="0" algn="ctr" rtl="0">
              <a:lnSpc>
                <a:spcPct val="90000"/>
              </a:lnSpc>
              <a:spcBef>
                <a:spcPts val="0"/>
              </a:spcBef>
              <a:spcAft>
                <a:spcPts val="0"/>
              </a:spcAft>
              <a:buSzPts val="4400"/>
              <a:buNone/>
            </a:pPr>
            <a:endParaRPr lang="it-IT" sz="3600" b="1" dirty="0">
              <a:highlight>
                <a:srgbClr val="FFFF00"/>
              </a:highlight>
            </a:endParaRPr>
          </a:p>
          <a:p>
            <a:pPr marL="0" lvl="0" indent="0" algn="ctr" rtl="0">
              <a:lnSpc>
                <a:spcPct val="90000"/>
              </a:lnSpc>
              <a:spcBef>
                <a:spcPts val="0"/>
              </a:spcBef>
              <a:spcAft>
                <a:spcPts val="0"/>
              </a:spcAft>
              <a:buSzPts val="4400"/>
              <a:buNone/>
            </a:pPr>
            <a:endParaRPr lang="it-IT" sz="3600" b="1" dirty="0"/>
          </a:p>
        </p:txBody>
      </p:sp>
      <p:pic>
        <p:nvPicPr>
          <p:cNvPr id="3" name="Picture 2" descr="Text&#10;&#10;Description automatically generated">
            <a:extLst>
              <a:ext uri="{FF2B5EF4-FFF2-40B4-BE49-F238E27FC236}">
                <a16:creationId xmlns:a16="http://schemas.microsoft.com/office/drawing/2014/main" id="{7CCE4443-00BC-589E-64A7-C52AD340D0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3985" y="4997868"/>
            <a:ext cx="3825029" cy="131581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dirty="0"/>
              <a:t>Lesson 5 Learning Outcomes :</a:t>
            </a:r>
          </a:p>
        </p:txBody>
      </p:sp>
      <p:sp>
        <p:nvSpPr>
          <p:cNvPr id="12" name="TextBox 11">
            <a:extLst>
              <a:ext uri="{FF2B5EF4-FFF2-40B4-BE49-F238E27FC236}">
                <a16:creationId xmlns:a16="http://schemas.microsoft.com/office/drawing/2014/main" id="{7B1EED5D-DC41-B6D0-3262-2FB7D42B8903}"/>
              </a:ext>
            </a:extLst>
          </p:cNvPr>
          <p:cNvSpPr txBox="1"/>
          <p:nvPr/>
        </p:nvSpPr>
        <p:spPr>
          <a:xfrm>
            <a:off x="207545" y="1529912"/>
            <a:ext cx="6647446" cy="430887"/>
          </a:xfrm>
          <a:prstGeom prst="rect">
            <a:avLst/>
          </a:prstGeom>
          <a:noFill/>
        </p:spPr>
        <p:txBody>
          <a:bodyPr wrap="square">
            <a:spAutoFit/>
          </a:bodyPr>
          <a:lstStyle/>
          <a:p>
            <a:r>
              <a:rPr lang="en-US" sz="2200" b="0" i="0" dirty="0">
                <a:solidFill>
                  <a:schemeClr val="tx1"/>
                </a:solidFill>
                <a:effectLst/>
                <a:highlight>
                  <a:srgbClr val="FFFFFF"/>
                </a:highlight>
                <a:latin typeface="Calibri" panose="020F0502020204030204" pitchFamily="34" charset="0"/>
                <a:cs typeface="Calibri" panose="020F0502020204030204" pitchFamily="34" charset="0"/>
              </a:rPr>
              <a:t>After completing this module, you will be able to:</a:t>
            </a:r>
            <a:endParaRPr lang="fr-FR" sz="2200" dirty="0">
              <a:solidFill>
                <a:schemeClr val="tx1"/>
              </a:solidFill>
              <a:latin typeface="Calibri" panose="020F0502020204030204" pitchFamily="34" charset="0"/>
              <a:cs typeface="Calibri" panose="020F0502020204030204" pitchFamily="34" charset="0"/>
            </a:endParaRPr>
          </a:p>
        </p:txBody>
      </p:sp>
      <p:sp>
        <p:nvSpPr>
          <p:cNvPr id="16" name="TextBox 15">
            <a:extLst>
              <a:ext uri="{FF2B5EF4-FFF2-40B4-BE49-F238E27FC236}">
                <a16:creationId xmlns:a16="http://schemas.microsoft.com/office/drawing/2014/main" id="{F9AA86CC-B882-A300-D23D-BCF10DED9603}"/>
              </a:ext>
            </a:extLst>
          </p:cNvPr>
          <p:cNvSpPr txBox="1"/>
          <p:nvPr/>
        </p:nvSpPr>
        <p:spPr>
          <a:xfrm>
            <a:off x="563879" y="2404644"/>
            <a:ext cx="10918199" cy="3086871"/>
          </a:xfrm>
          <a:prstGeom prst="rect">
            <a:avLst/>
          </a:prstGeom>
          <a:noFill/>
        </p:spPr>
        <p:txBody>
          <a:bodyPr wrap="square" lIns="91440" tIns="45720" rIns="91440" bIns="45720" anchor="t">
            <a:spAutoFit/>
          </a:bodyPr>
          <a:lstStyle/>
          <a:p>
            <a:pPr marL="342900" indent="-342900">
              <a:lnSpc>
                <a:spcPct val="150000"/>
              </a:lnSpc>
              <a:buFont typeface="Arial" panose="020B0604020202020204" pitchFamily="34" charset="0"/>
              <a:buChar char="•"/>
            </a:pPr>
            <a:r>
              <a:rPr lang="en-US" sz="2200" dirty="0">
                <a:solidFill>
                  <a:schemeClr val="tx1"/>
                </a:solidFill>
                <a:highlight>
                  <a:srgbClr val="FFFFFF"/>
                </a:highlight>
                <a:latin typeface="Calibri"/>
                <a:cs typeface="Calibri"/>
              </a:rPr>
              <a:t>Describe one of the leading African companies in the Solar Off-Grid energy sector in Africa, Azuri Technologies.</a:t>
            </a:r>
          </a:p>
          <a:p>
            <a:pPr marL="342900" indent="-342900">
              <a:lnSpc>
                <a:spcPct val="150000"/>
              </a:lnSpc>
              <a:buFont typeface="Arial" panose="020B0604020202020204" pitchFamily="34" charset="0"/>
              <a:buChar char="•"/>
            </a:pPr>
            <a:r>
              <a:rPr lang="en-US" sz="2200" dirty="0">
                <a:solidFill>
                  <a:schemeClr val="tx1"/>
                </a:solidFill>
                <a:highlight>
                  <a:srgbClr val="FFFFFF"/>
                </a:highlight>
                <a:latin typeface="Calibri"/>
                <a:cs typeface="Calibri"/>
              </a:rPr>
              <a:t>Understand Azuri’s Mission, vision, and key principles guiding their operations</a:t>
            </a:r>
          </a:p>
          <a:p>
            <a:pPr marL="342900" indent="-342900">
              <a:lnSpc>
                <a:spcPct val="150000"/>
              </a:lnSpc>
              <a:buFont typeface="Arial" panose="020B0604020202020204" pitchFamily="34" charset="0"/>
              <a:buChar char="•"/>
            </a:pPr>
            <a:r>
              <a:rPr lang="en-US" sz="2200" dirty="0">
                <a:solidFill>
                  <a:schemeClr val="tx1"/>
                </a:solidFill>
                <a:highlight>
                  <a:srgbClr val="FFFFFF"/>
                </a:highlight>
                <a:latin typeface="Calibri"/>
                <a:cs typeface="Calibri"/>
              </a:rPr>
              <a:t>Understand Azuri’s Background and Founding Story</a:t>
            </a:r>
          </a:p>
          <a:p>
            <a:pPr marL="342900" indent="-342900">
              <a:lnSpc>
                <a:spcPct val="150000"/>
              </a:lnSpc>
              <a:buFont typeface="Arial" panose="020B0604020202020204" pitchFamily="34" charset="0"/>
              <a:buChar char="•"/>
            </a:pPr>
            <a:r>
              <a:rPr lang="en-US" sz="2200" dirty="0">
                <a:solidFill>
                  <a:schemeClr val="tx1"/>
                </a:solidFill>
                <a:highlight>
                  <a:srgbClr val="FFFFFF"/>
                </a:highlight>
                <a:latin typeface="Calibri"/>
                <a:cs typeface="Calibri"/>
              </a:rPr>
              <a:t>Understand the company's focus on providing clean energy solutions</a:t>
            </a:r>
          </a:p>
          <a:p>
            <a:pPr marL="342900" indent="-342900">
              <a:lnSpc>
                <a:spcPct val="150000"/>
              </a:lnSpc>
              <a:buFont typeface="Arial" panose="020B0604020202020204" pitchFamily="34" charset="0"/>
              <a:buChar char="•"/>
            </a:pPr>
            <a:r>
              <a:rPr lang="en-US" sz="2200" dirty="0">
                <a:solidFill>
                  <a:schemeClr val="tx1"/>
                </a:solidFill>
                <a:highlight>
                  <a:srgbClr val="FFFFFF"/>
                </a:highlight>
                <a:latin typeface="Calibri"/>
                <a:cs typeface="Calibri"/>
              </a:rPr>
              <a:t>Analyse the  Business Model Canvas for Azuri Technologies</a:t>
            </a:r>
          </a:p>
        </p:txBody>
      </p:sp>
    </p:spTree>
    <p:extLst>
      <p:ext uri="{BB962C8B-B14F-4D97-AF65-F5344CB8AC3E}">
        <p14:creationId xmlns:p14="http://schemas.microsoft.com/office/powerpoint/2010/main" val="4224917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89FFF7A-56DA-FC08-F2DF-C00B97E305BB}"/>
              </a:ext>
            </a:extLst>
          </p:cNvPr>
          <p:cNvSpPr>
            <a:spLocks noGrp="1"/>
          </p:cNvSpPr>
          <p:nvPr>
            <p:ph type="body" idx="1"/>
          </p:nvPr>
        </p:nvSpPr>
        <p:spPr/>
        <p:txBody>
          <a:bodyPr/>
          <a:lstStyle/>
          <a:p>
            <a:r>
              <a:rPr lang="en-US" b="1" dirty="0">
                <a:latin typeface="Verdana"/>
                <a:ea typeface="Verdana"/>
                <a:cs typeface="Verdana" panose="020B0604030504040204" pitchFamily="34" charset="0"/>
              </a:rPr>
              <a:t>Azuri Technolgies Case Study</a:t>
            </a:r>
          </a:p>
          <a:p>
            <a:endParaRPr lang="en-US" sz="2400" b="1" dirty="0">
              <a:latin typeface="Verdana" panose="020B0604030504040204" pitchFamily="34" charset="0"/>
              <a:ea typeface="Verdana" panose="020B0604030504040204" pitchFamily="34" charset="0"/>
              <a:cs typeface="Verdana" panose="020B0604030504040204" pitchFamily="34" charset="0"/>
            </a:endParaRPr>
          </a:p>
          <a:p>
            <a:r>
              <a:rPr lang="en-US" dirty="0">
                <a:latin typeface="Verdana"/>
                <a:ea typeface="Verdana"/>
                <a:cs typeface="Verdana" panose="020B0604030504040204" pitchFamily="34" charset="0"/>
              </a:rPr>
              <a:t>Section 1: </a:t>
            </a:r>
            <a:r>
              <a:rPr lang="en-US" sz="2400" dirty="0">
                <a:latin typeface="Verdana"/>
                <a:ea typeface="Verdana"/>
                <a:cs typeface="Verdana" panose="020B0604030504040204" pitchFamily="34" charset="0"/>
              </a:rPr>
              <a:t>Overview of </a:t>
            </a:r>
            <a:r>
              <a:rPr lang="en-US" dirty="0">
                <a:latin typeface="Verdana"/>
                <a:ea typeface="Verdana"/>
                <a:cs typeface="Verdana" panose="020B0604030504040204" pitchFamily="34" charset="0"/>
              </a:rPr>
              <a:t>Azuri Technolgies </a:t>
            </a:r>
            <a:endParaRPr lang="en-US" sz="2400" dirty="0">
              <a:latin typeface="Verdana"/>
              <a:ea typeface="Verdana"/>
              <a:cs typeface="Verdana" panose="020B0604030504040204" pitchFamily="34" charset="0"/>
            </a:endParaRPr>
          </a:p>
          <a:p>
            <a:r>
              <a:rPr lang="en-US" dirty="0">
                <a:latin typeface="Verdana" panose="020B0604030504040204" pitchFamily="34" charset="0"/>
                <a:ea typeface="Verdana" panose="020B0604030504040204" pitchFamily="34" charset="0"/>
                <a:cs typeface="Verdana" panose="020B0604030504040204" pitchFamily="34" charset="0"/>
              </a:rPr>
              <a:t>Section 2: </a:t>
            </a:r>
            <a:r>
              <a:rPr lang="en-US" sz="2400" dirty="0">
                <a:latin typeface="Verdana" panose="020B0604030504040204" pitchFamily="34" charset="0"/>
                <a:ea typeface="Verdana" panose="020B0604030504040204" pitchFamily="34" charset="0"/>
                <a:cs typeface="Verdana" panose="020B0604030504040204" pitchFamily="34" charset="0"/>
              </a:rPr>
              <a:t>Business Model</a:t>
            </a:r>
          </a:p>
          <a:p>
            <a:r>
              <a:rPr lang="en-US" sz="2400" dirty="0">
                <a:latin typeface="Verdana" panose="020B0604030504040204" pitchFamily="34" charset="0"/>
                <a:ea typeface="Verdana" panose="020B0604030504040204" pitchFamily="34" charset="0"/>
                <a:cs typeface="Verdana" panose="020B0604030504040204" pitchFamily="34" charset="0"/>
              </a:rPr>
              <a:t>Section 3: Marketing &amp; Distribution Strategies</a:t>
            </a:r>
          </a:p>
          <a:p>
            <a:r>
              <a:rPr lang="en-US" sz="2400" dirty="0">
                <a:latin typeface="Verdana" panose="020B0604030504040204" pitchFamily="34" charset="0"/>
                <a:ea typeface="Verdana" panose="020B0604030504040204" pitchFamily="34" charset="0"/>
                <a:cs typeface="Verdana" panose="020B0604030504040204" pitchFamily="34" charset="0"/>
              </a:rPr>
              <a:t>Section 4: Impact and Success</a:t>
            </a:r>
          </a:p>
          <a:p>
            <a:r>
              <a:rPr lang="en-US" sz="2400" dirty="0">
                <a:latin typeface="Verdana"/>
                <a:ea typeface="Verdana"/>
                <a:cs typeface="Verdana" panose="020B0604030504040204" pitchFamily="34" charset="0"/>
              </a:rPr>
              <a:t>Section 5: Competitive Market</a:t>
            </a:r>
            <a:endParaRPr lang="en-US" dirty="0">
              <a:latin typeface="Verdana"/>
              <a:ea typeface="Verdana"/>
              <a:cs typeface="Verdana" panose="020B0604030504040204" pitchFamily="34" charset="0"/>
            </a:endParaRPr>
          </a:p>
          <a:p>
            <a:endParaRPr lang="en-US" dirty="0"/>
          </a:p>
          <a:p>
            <a:r>
              <a:rPr lang="en-US" dirty="0"/>
              <a:t>Test yourself: Learning task with correct answer provided</a:t>
            </a:r>
          </a:p>
        </p:txBody>
      </p:sp>
      <p:sp>
        <p:nvSpPr>
          <p:cNvPr id="3" name="Title 2">
            <a:extLst>
              <a:ext uri="{FF2B5EF4-FFF2-40B4-BE49-F238E27FC236}">
                <a16:creationId xmlns:a16="http://schemas.microsoft.com/office/drawing/2014/main" id="{76A21711-63C2-D14C-6F30-CB8642DC1B37}"/>
              </a:ext>
            </a:extLst>
          </p:cNvPr>
          <p:cNvSpPr>
            <a:spLocks noGrp="1"/>
          </p:cNvSpPr>
          <p:nvPr>
            <p:ph type="title"/>
          </p:nvPr>
        </p:nvSpPr>
        <p:spPr/>
        <p:txBody>
          <a:bodyPr/>
          <a:lstStyle/>
          <a:p>
            <a:r>
              <a:rPr lang="en-US" dirty="0"/>
              <a:t>Lesson 5 Contents</a:t>
            </a:r>
          </a:p>
        </p:txBody>
      </p:sp>
    </p:spTree>
    <p:extLst>
      <p:ext uri="{BB962C8B-B14F-4D97-AF65-F5344CB8AC3E}">
        <p14:creationId xmlns:p14="http://schemas.microsoft.com/office/powerpoint/2010/main" val="35748172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dirty="0" err="1">
                <a:latin typeface="Verdana" panose="020B0604030504040204" pitchFamily="34" charset="0"/>
                <a:ea typeface="Verdana" panose="020B0604030504040204" pitchFamily="34" charset="0"/>
                <a:cs typeface="Verdana" panose="020B0604030504040204" pitchFamily="34" charset="0"/>
              </a:rPr>
              <a:t>Azuri</a:t>
            </a:r>
            <a:r>
              <a:rPr lang="en-US" dirty="0">
                <a:latin typeface="Verdana" panose="020B0604030504040204" pitchFamily="34" charset="0"/>
                <a:ea typeface="Verdana" panose="020B0604030504040204" pitchFamily="34" charset="0"/>
                <a:cs typeface="Verdana" panose="020B0604030504040204" pitchFamily="34" charset="0"/>
              </a:rPr>
              <a:t> </a:t>
            </a:r>
            <a:r>
              <a:rPr lang="en-US" dirty="0" err="1">
                <a:latin typeface="Verdana" panose="020B0604030504040204" pitchFamily="34" charset="0"/>
                <a:ea typeface="Verdana" panose="020B0604030504040204" pitchFamily="34" charset="0"/>
                <a:cs typeface="Verdana" panose="020B0604030504040204" pitchFamily="34" charset="0"/>
              </a:rPr>
              <a:t>Technolgies</a:t>
            </a:r>
            <a:r>
              <a:rPr lang="en-US" dirty="0">
                <a:latin typeface="Verdana" panose="020B0604030504040204" pitchFamily="34" charset="0"/>
                <a:ea typeface="Verdana" panose="020B0604030504040204" pitchFamily="34" charset="0"/>
                <a:cs typeface="Verdana" panose="020B0604030504040204" pitchFamily="34" charset="0"/>
              </a:rPr>
              <a:t> Section 1: </a:t>
            </a:r>
            <a:r>
              <a:rPr lang="en-US" sz="2800" b="1" dirty="0">
                <a:latin typeface="Verdana" panose="020B0604030504040204" pitchFamily="34" charset="0"/>
                <a:ea typeface="Verdana" panose="020B0604030504040204" pitchFamily="34" charset="0"/>
                <a:cs typeface="Verdana" panose="020B0604030504040204" pitchFamily="34" charset="0"/>
              </a:rPr>
              <a:t>Overview </a:t>
            </a:r>
            <a:endParaRPr lang="en-US" dirty="0">
              <a:latin typeface="Verdana" panose="020B0604030504040204" pitchFamily="34" charset="0"/>
              <a:ea typeface="Verdana" panose="020B0604030504040204" pitchFamily="34" charset="0"/>
              <a:cs typeface="Verdana" panose="020B0604030504040204" pitchFamily="34" charset="0"/>
            </a:endParaRPr>
          </a:p>
        </p:txBody>
      </p:sp>
      <p:sp>
        <p:nvSpPr>
          <p:cNvPr id="5" name="TextBox 4">
            <a:extLst>
              <a:ext uri="{FF2B5EF4-FFF2-40B4-BE49-F238E27FC236}">
                <a16:creationId xmlns:a16="http://schemas.microsoft.com/office/drawing/2014/main" id="{2B380090-6AA5-D7B8-3DBE-F735B2CEC4C9}"/>
              </a:ext>
            </a:extLst>
          </p:cNvPr>
          <p:cNvSpPr txBox="1"/>
          <p:nvPr/>
        </p:nvSpPr>
        <p:spPr>
          <a:xfrm>
            <a:off x="335280" y="1458900"/>
            <a:ext cx="11521440" cy="4539704"/>
          </a:xfrm>
          <a:prstGeom prst="rect">
            <a:avLst/>
          </a:prstGeom>
          <a:noFill/>
        </p:spPr>
        <p:txBody>
          <a:bodyPr wrap="square" rtlCol="0">
            <a:spAutoFit/>
          </a:bodyPr>
          <a:lstStyle/>
          <a:p>
            <a:pPr algn="l"/>
            <a:r>
              <a:rPr lang="en-US" sz="2000" b="1" dirty="0">
                <a:solidFill>
                  <a:schemeClr val="accent2">
                    <a:lumMod val="75000"/>
                  </a:schemeClr>
                </a:solidFill>
                <a:latin typeface="Calibri" panose="020F0502020204030204" pitchFamily="34" charset="0"/>
                <a:cs typeface="Calibri" panose="020F0502020204030204" pitchFamily="34" charset="0"/>
              </a:rPr>
              <a:t>Introduction to </a:t>
            </a:r>
            <a:r>
              <a:rPr lang="en-US" sz="2000" b="1" dirty="0" err="1">
                <a:solidFill>
                  <a:schemeClr val="accent2">
                    <a:lumMod val="75000"/>
                  </a:schemeClr>
                </a:solidFill>
                <a:latin typeface="Calibri" panose="020F0502020204030204" pitchFamily="34" charset="0"/>
                <a:cs typeface="Calibri" panose="020F0502020204030204" pitchFamily="34" charset="0"/>
              </a:rPr>
              <a:t>Azuri</a:t>
            </a:r>
            <a:r>
              <a:rPr lang="en-US" sz="2000" b="1" dirty="0">
                <a:solidFill>
                  <a:schemeClr val="accent2">
                    <a:lumMod val="75000"/>
                  </a:schemeClr>
                </a:solidFill>
                <a:latin typeface="Calibri" panose="020F0502020204030204" pitchFamily="34" charset="0"/>
                <a:cs typeface="Calibri" panose="020F0502020204030204" pitchFamily="34" charset="0"/>
              </a:rPr>
              <a:t> Technologies  :</a:t>
            </a:r>
          </a:p>
          <a:p>
            <a:pPr algn="l"/>
            <a:endParaRPr lang="en-US" sz="1000" b="1" dirty="0">
              <a:solidFill>
                <a:schemeClr val="accent2">
                  <a:lumMod val="75000"/>
                </a:schemeClr>
              </a:solidFill>
              <a:latin typeface="Calibri" panose="020F0502020204030204" pitchFamily="34" charset="0"/>
              <a:cs typeface="Calibri" panose="020F0502020204030204" pitchFamily="34" charset="0"/>
            </a:endParaRPr>
          </a:p>
          <a:p>
            <a:pPr algn="l"/>
            <a:r>
              <a:rPr lang="en-US" sz="2000" dirty="0" err="1">
                <a:latin typeface="Calibri" panose="020F0502020204030204" pitchFamily="34" charset="0"/>
                <a:cs typeface="Calibri" panose="020F0502020204030204" pitchFamily="34" charset="0"/>
              </a:rPr>
              <a:t>Azuri</a:t>
            </a:r>
            <a:r>
              <a:rPr lang="en-US" sz="2000" dirty="0">
                <a:latin typeface="Calibri" panose="020F0502020204030204" pitchFamily="34" charset="0"/>
                <a:cs typeface="Calibri" panose="020F0502020204030204" pitchFamily="34" charset="0"/>
              </a:rPr>
              <a:t> Technologies is a UK-based solar energy company founded in 2012 that focuses on providing affordable and reliable off-grid solar power solutions to sub-Saharan Africa. </a:t>
            </a:r>
          </a:p>
          <a:p>
            <a:pPr algn="l"/>
            <a:r>
              <a:rPr lang="en-US" sz="2000" dirty="0">
                <a:latin typeface="Calibri" panose="020F0502020204030204" pitchFamily="34" charset="0"/>
                <a:cs typeface="Calibri" panose="020F0502020204030204" pitchFamily="34" charset="0"/>
              </a:rPr>
              <a:t>Through the innovative Pay-As-You-Go (PAYG) model, </a:t>
            </a:r>
            <a:r>
              <a:rPr lang="en-US" sz="2000" dirty="0" err="1">
                <a:latin typeface="Calibri" panose="020F0502020204030204" pitchFamily="34" charset="0"/>
                <a:cs typeface="Calibri" panose="020F0502020204030204" pitchFamily="34" charset="0"/>
              </a:rPr>
              <a:t>Azuri</a:t>
            </a:r>
            <a:r>
              <a:rPr lang="en-US" sz="2000" dirty="0">
                <a:latin typeface="Calibri" panose="020F0502020204030204" pitchFamily="34" charset="0"/>
                <a:cs typeface="Calibri" panose="020F0502020204030204" pitchFamily="34" charset="0"/>
              </a:rPr>
              <a:t> enables low-income households and communities to access clean energy for lighting, charging devices, and even powering appliances such as televisions, while addressing the challenges of energy poverty.</a:t>
            </a:r>
          </a:p>
          <a:p>
            <a:pPr algn="l"/>
            <a:endParaRPr lang="en-US" sz="900" dirty="0">
              <a:latin typeface="Calibri" panose="020F0502020204030204" pitchFamily="34" charset="0"/>
              <a:cs typeface="Calibri" panose="020F0502020204030204" pitchFamily="34" charset="0"/>
            </a:endParaRPr>
          </a:p>
          <a:p>
            <a:pPr algn="l"/>
            <a:r>
              <a:rPr lang="en-US" sz="2000" b="1" dirty="0">
                <a:solidFill>
                  <a:schemeClr val="accent2">
                    <a:lumMod val="75000"/>
                  </a:schemeClr>
                </a:solidFill>
                <a:latin typeface="Calibri" panose="020F0502020204030204" pitchFamily="34" charset="0"/>
                <a:cs typeface="Calibri" panose="020F0502020204030204" pitchFamily="34" charset="0"/>
              </a:rPr>
              <a:t>Vision and Mission: Addressing Energy Poverty in Africa :</a:t>
            </a:r>
          </a:p>
          <a:p>
            <a:pPr algn="l"/>
            <a:endParaRPr lang="en-US" sz="1000" dirty="0">
              <a:latin typeface="Calibri" panose="020F0502020204030204" pitchFamily="34" charset="0"/>
              <a:cs typeface="Calibri" panose="020F0502020204030204" pitchFamily="34" charset="0"/>
            </a:endParaRPr>
          </a:p>
          <a:p>
            <a:pPr algn="l"/>
            <a:r>
              <a:rPr lang="en-US" sz="2000" dirty="0" err="1">
                <a:latin typeface="Calibri" panose="020F0502020204030204" pitchFamily="34" charset="0"/>
                <a:cs typeface="Calibri" panose="020F0502020204030204" pitchFamily="34" charset="0"/>
              </a:rPr>
              <a:t>Azuri’s</a:t>
            </a:r>
            <a:r>
              <a:rPr lang="en-US" sz="2000" dirty="0">
                <a:latin typeface="Calibri" panose="020F0502020204030204" pitchFamily="34" charset="0"/>
                <a:cs typeface="Calibri" panose="020F0502020204030204" pitchFamily="34" charset="0"/>
              </a:rPr>
              <a:t> mission is to tackle energy poverty by delivering solar-powered solutions to the millions of people in rural Africa who are not connected to the national electricity grid. By using solar technology integrated with PAYG models, the company provides affordable, reliable, and clean energy to off-grid communities. </a:t>
            </a:r>
          </a:p>
          <a:p>
            <a:pPr algn="l"/>
            <a:r>
              <a:rPr lang="en-US" sz="2000" dirty="0" err="1">
                <a:latin typeface="Calibri" panose="020F0502020204030204" pitchFamily="34" charset="0"/>
                <a:cs typeface="Calibri" panose="020F0502020204030204" pitchFamily="34" charset="0"/>
              </a:rPr>
              <a:t>Azuri</a:t>
            </a:r>
            <a:r>
              <a:rPr lang="en-US" sz="2000" dirty="0">
                <a:latin typeface="Calibri" panose="020F0502020204030204" pitchFamily="34" charset="0"/>
                <a:cs typeface="Calibri" panose="020F0502020204030204" pitchFamily="34" charset="0"/>
              </a:rPr>
              <a:t> is committed to improving lives by offering electricity access that promotes economic growth, health improvements, and educational opportunities. Its vision extends to empowering local entrepreneurs, improving energy access, and contributing to global efforts in climate change mitigation.</a:t>
            </a:r>
          </a:p>
        </p:txBody>
      </p:sp>
    </p:spTree>
    <p:extLst>
      <p:ext uri="{BB962C8B-B14F-4D97-AF65-F5344CB8AC3E}">
        <p14:creationId xmlns:p14="http://schemas.microsoft.com/office/powerpoint/2010/main" val="30505028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a:bodyPr>
          <a:lstStyle/>
          <a:p>
            <a:pPr algn="l"/>
            <a:r>
              <a:rPr lang="en-US" dirty="0" err="1">
                <a:latin typeface="Verdana" panose="020B0604030504040204" pitchFamily="34" charset="0"/>
                <a:ea typeface="Verdana" panose="020B0604030504040204" pitchFamily="34" charset="0"/>
                <a:cs typeface="Verdana" panose="020B0604030504040204" pitchFamily="34" charset="0"/>
              </a:rPr>
              <a:t>Azuri</a:t>
            </a:r>
            <a:r>
              <a:rPr lang="en-US" dirty="0">
                <a:latin typeface="Verdana" panose="020B0604030504040204" pitchFamily="34" charset="0"/>
                <a:ea typeface="Verdana" panose="020B0604030504040204" pitchFamily="34" charset="0"/>
                <a:cs typeface="Verdana" panose="020B0604030504040204" pitchFamily="34" charset="0"/>
              </a:rPr>
              <a:t> </a:t>
            </a:r>
            <a:r>
              <a:rPr lang="en-US" dirty="0" err="1">
                <a:latin typeface="Verdana" panose="020B0604030504040204" pitchFamily="34" charset="0"/>
                <a:ea typeface="Verdana" panose="020B0604030504040204" pitchFamily="34" charset="0"/>
                <a:cs typeface="Verdana" panose="020B0604030504040204" pitchFamily="34" charset="0"/>
              </a:rPr>
              <a:t>Technolgies</a:t>
            </a:r>
            <a:r>
              <a:rPr lang="en-US" dirty="0">
                <a:latin typeface="Verdana" panose="020B0604030504040204" pitchFamily="34" charset="0"/>
                <a:ea typeface="Verdana" panose="020B0604030504040204" pitchFamily="34" charset="0"/>
                <a:cs typeface="Verdana" panose="020B0604030504040204" pitchFamily="34" charset="0"/>
              </a:rPr>
              <a:t> Section 1: </a:t>
            </a:r>
            <a:r>
              <a:rPr lang="en-US" sz="2800" b="1" dirty="0">
                <a:latin typeface="Verdana" panose="020B0604030504040204" pitchFamily="34" charset="0"/>
                <a:ea typeface="Verdana" panose="020B0604030504040204" pitchFamily="34" charset="0"/>
                <a:cs typeface="Verdana" panose="020B0604030504040204" pitchFamily="34" charset="0"/>
              </a:rPr>
              <a:t>Overview </a:t>
            </a:r>
            <a:endParaRPr lang="en-US" sz="2800" b="1" dirty="0">
              <a:solidFill>
                <a:schemeClr val="bg1"/>
              </a:solidFill>
              <a:latin typeface="Calibri" panose="020F0502020204030204" pitchFamily="34" charset="0"/>
              <a:cs typeface="Calibri" panose="020F0502020204030204" pitchFamily="34" charset="0"/>
            </a:endParaRPr>
          </a:p>
        </p:txBody>
      </p:sp>
      <p:sp>
        <p:nvSpPr>
          <p:cNvPr id="5" name="TextBox 4">
            <a:extLst>
              <a:ext uri="{FF2B5EF4-FFF2-40B4-BE49-F238E27FC236}">
                <a16:creationId xmlns:a16="http://schemas.microsoft.com/office/drawing/2014/main" id="{2B380090-6AA5-D7B8-3DBE-F735B2CEC4C9}"/>
              </a:ext>
            </a:extLst>
          </p:cNvPr>
          <p:cNvSpPr txBox="1"/>
          <p:nvPr/>
        </p:nvSpPr>
        <p:spPr>
          <a:xfrm>
            <a:off x="335280" y="1455383"/>
            <a:ext cx="11521440" cy="3600986"/>
          </a:xfrm>
          <a:prstGeom prst="rect">
            <a:avLst/>
          </a:prstGeom>
          <a:noFill/>
        </p:spPr>
        <p:txBody>
          <a:bodyPr wrap="square" rtlCol="0">
            <a:spAutoFit/>
          </a:bodyPr>
          <a:lstStyle/>
          <a:p>
            <a:pPr algn="l"/>
            <a:r>
              <a:rPr lang="en-US" sz="2000" b="1" dirty="0">
                <a:solidFill>
                  <a:srgbClr val="D6604D"/>
                </a:solidFill>
                <a:latin typeface="Calibri" panose="020F0502020204030204" pitchFamily="34" charset="0"/>
                <a:cs typeface="Calibri" panose="020F0502020204030204" pitchFamily="34" charset="0"/>
              </a:rPr>
              <a:t>Context: Market Challenges of Energy Access in Rural Africa </a:t>
            </a:r>
          </a:p>
          <a:p>
            <a:pPr algn="l"/>
            <a:endParaRPr lang="en-US" sz="2400" b="1" dirty="0">
              <a:solidFill>
                <a:srgbClr val="D6604D"/>
              </a:solidFill>
              <a:latin typeface="Calibri" panose="020F0502020204030204" pitchFamily="34" charset="0"/>
              <a:cs typeface="Calibri" panose="020F0502020204030204" pitchFamily="34" charset="0"/>
            </a:endParaRPr>
          </a:p>
          <a:p>
            <a:pPr algn="l"/>
            <a:r>
              <a:rPr lang="en-US" sz="2000" dirty="0">
                <a:latin typeface="Calibri" panose="020F0502020204030204" pitchFamily="34" charset="0"/>
                <a:cs typeface="Calibri" panose="020F0502020204030204" pitchFamily="34" charset="0"/>
              </a:rPr>
              <a:t>Sub-Saharan Africa faces significant energy challenges, with over 600 million people living without access to electricity. This lack of access is especially pronounced in rural areas where infrastructure development, such as grid extension, is expensive and logistically difficult. </a:t>
            </a:r>
          </a:p>
          <a:p>
            <a:pPr algn="l"/>
            <a:endParaRPr lang="en-US" sz="2000" dirty="0">
              <a:latin typeface="Calibri" panose="020F0502020204030204" pitchFamily="34" charset="0"/>
              <a:cs typeface="Calibri" panose="020F0502020204030204" pitchFamily="34" charset="0"/>
            </a:endParaRPr>
          </a:p>
          <a:p>
            <a:pPr algn="l"/>
            <a:r>
              <a:rPr lang="en-US" sz="2000" dirty="0">
                <a:latin typeface="Calibri" panose="020F0502020204030204" pitchFamily="34" charset="0"/>
                <a:cs typeface="Calibri" panose="020F0502020204030204" pitchFamily="34" charset="0"/>
              </a:rPr>
              <a:t>Many rural households rely on expensive, dangerous, and environmentally harmful energy sources such as kerosene. The economic burden of such energy sources is considerable, consuming up to 10% of household incomes. The lack of reliable electricity also limits educational and business opportunities, trapping communities in a cycle of poverty.</a:t>
            </a:r>
          </a:p>
          <a:p>
            <a:pPr algn="l"/>
            <a:endParaRPr lang="en-US" sz="2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8875974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a:bodyPr>
          <a:lstStyle/>
          <a:p>
            <a:r>
              <a:rPr lang="en-US" dirty="0" err="1">
                <a:latin typeface="Verdana" panose="020B0604030504040204" pitchFamily="34" charset="0"/>
                <a:ea typeface="Verdana" panose="020B0604030504040204" pitchFamily="34" charset="0"/>
                <a:cs typeface="Verdana" panose="020B0604030504040204" pitchFamily="34" charset="0"/>
              </a:rPr>
              <a:t>Azuri</a:t>
            </a:r>
            <a:r>
              <a:rPr lang="en-US" dirty="0">
                <a:latin typeface="Verdana" panose="020B0604030504040204" pitchFamily="34" charset="0"/>
                <a:ea typeface="Verdana" panose="020B0604030504040204" pitchFamily="34" charset="0"/>
                <a:cs typeface="Verdana" panose="020B0604030504040204" pitchFamily="34" charset="0"/>
              </a:rPr>
              <a:t> </a:t>
            </a:r>
            <a:r>
              <a:rPr lang="en-US" dirty="0" err="1">
                <a:latin typeface="Verdana" panose="020B0604030504040204" pitchFamily="34" charset="0"/>
                <a:ea typeface="Verdana" panose="020B0604030504040204" pitchFamily="34" charset="0"/>
                <a:cs typeface="Verdana" panose="020B0604030504040204" pitchFamily="34" charset="0"/>
              </a:rPr>
              <a:t>Technolgies</a:t>
            </a:r>
            <a:r>
              <a:rPr lang="en-US" dirty="0">
                <a:latin typeface="Verdana" panose="020B0604030504040204" pitchFamily="34" charset="0"/>
                <a:ea typeface="Verdana" panose="020B0604030504040204" pitchFamily="34" charset="0"/>
                <a:cs typeface="Verdana" panose="020B0604030504040204" pitchFamily="34" charset="0"/>
              </a:rPr>
              <a:t> Section 1: </a:t>
            </a:r>
            <a:r>
              <a:rPr lang="en-US" sz="2800" b="1" dirty="0">
                <a:latin typeface="Verdana" panose="020B0604030504040204" pitchFamily="34" charset="0"/>
                <a:ea typeface="Verdana" panose="020B0604030504040204" pitchFamily="34" charset="0"/>
                <a:cs typeface="Verdana" panose="020B0604030504040204" pitchFamily="34" charset="0"/>
              </a:rPr>
              <a:t>Overview </a:t>
            </a:r>
            <a:endParaRPr lang="en-US" dirty="0">
              <a:solidFill>
                <a:schemeClr val="bg1"/>
              </a:solidFill>
            </a:endParaRPr>
          </a:p>
        </p:txBody>
      </p:sp>
      <p:sp>
        <p:nvSpPr>
          <p:cNvPr id="5" name="TextBox 4">
            <a:extLst>
              <a:ext uri="{FF2B5EF4-FFF2-40B4-BE49-F238E27FC236}">
                <a16:creationId xmlns:a16="http://schemas.microsoft.com/office/drawing/2014/main" id="{2B380090-6AA5-D7B8-3DBE-F735B2CEC4C9}"/>
              </a:ext>
            </a:extLst>
          </p:cNvPr>
          <p:cNvSpPr txBox="1"/>
          <p:nvPr/>
        </p:nvSpPr>
        <p:spPr>
          <a:xfrm>
            <a:off x="335280" y="1154100"/>
            <a:ext cx="11521440" cy="4401205"/>
          </a:xfrm>
          <a:prstGeom prst="rect">
            <a:avLst/>
          </a:prstGeom>
          <a:noFill/>
        </p:spPr>
        <p:txBody>
          <a:bodyPr wrap="square" rtlCol="0">
            <a:spAutoFit/>
          </a:bodyPr>
          <a:lstStyle/>
          <a:p>
            <a:pPr algn="l"/>
            <a:r>
              <a:rPr lang="en-US" sz="2000" b="1" dirty="0">
                <a:solidFill>
                  <a:srgbClr val="D6604D"/>
                </a:solidFill>
                <a:latin typeface="Calibri" panose="020F0502020204030204" pitchFamily="34" charset="0"/>
                <a:cs typeface="Calibri" panose="020F0502020204030204" pitchFamily="34" charset="0"/>
              </a:rPr>
              <a:t>How </a:t>
            </a:r>
            <a:r>
              <a:rPr lang="en-US" sz="2000" b="1" dirty="0" err="1">
                <a:solidFill>
                  <a:srgbClr val="D6604D"/>
                </a:solidFill>
                <a:latin typeface="Calibri" panose="020F0502020204030204" pitchFamily="34" charset="0"/>
                <a:cs typeface="Calibri" panose="020F0502020204030204" pitchFamily="34" charset="0"/>
              </a:rPr>
              <a:t>Azuri</a:t>
            </a:r>
            <a:r>
              <a:rPr lang="en-US" sz="2000" b="1" dirty="0">
                <a:solidFill>
                  <a:srgbClr val="D6604D"/>
                </a:solidFill>
                <a:latin typeface="Calibri" panose="020F0502020204030204" pitchFamily="34" charset="0"/>
                <a:cs typeface="Calibri" panose="020F0502020204030204" pitchFamily="34" charset="0"/>
              </a:rPr>
              <a:t> addresses Market Challenges of Energy Access in Rural Africa </a:t>
            </a:r>
          </a:p>
          <a:p>
            <a:pPr algn="l"/>
            <a:endParaRPr lang="en-US" sz="2000" b="1" dirty="0">
              <a:solidFill>
                <a:srgbClr val="D6604D"/>
              </a:solidFill>
              <a:latin typeface="Calibri" panose="020F0502020204030204" pitchFamily="34" charset="0"/>
              <a:cs typeface="Calibri" panose="020F0502020204030204" pitchFamily="34" charset="0"/>
            </a:endParaRPr>
          </a:p>
          <a:p>
            <a:pPr algn="l"/>
            <a:r>
              <a:rPr lang="en-US" sz="2000" dirty="0" err="1">
                <a:latin typeface="Calibri" panose="020F0502020204030204" pitchFamily="34" charset="0"/>
                <a:cs typeface="Calibri" panose="020F0502020204030204" pitchFamily="34" charset="0"/>
              </a:rPr>
              <a:t>Azuri</a:t>
            </a:r>
            <a:r>
              <a:rPr lang="en-US" sz="2000" dirty="0">
                <a:latin typeface="Calibri" panose="020F0502020204030204" pitchFamily="34" charset="0"/>
                <a:cs typeface="Calibri" panose="020F0502020204030204" pitchFamily="34" charset="0"/>
              </a:rPr>
              <a:t> Technologies addresses these challenges by offering off-grid solar systems that are easy to install and maintain, allowing rural households to replace kerosene lamps and charging stations with reliable solar-powered electricity. </a:t>
            </a:r>
          </a:p>
          <a:p>
            <a:pPr algn="l"/>
            <a:r>
              <a:rPr lang="en-US" sz="2000" dirty="0" err="1">
                <a:latin typeface="Calibri" panose="020F0502020204030204" pitchFamily="34" charset="0"/>
                <a:cs typeface="Calibri" panose="020F0502020204030204" pitchFamily="34" charset="0"/>
              </a:rPr>
              <a:t>Azuri's</a:t>
            </a:r>
            <a:r>
              <a:rPr lang="en-US" sz="2000" dirty="0">
                <a:latin typeface="Calibri" panose="020F0502020204030204" pitchFamily="34" charset="0"/>
                <a:cs typeface="Calibri" panose="020F0502020204030204" pitchFamily="34" charset="0"/>
              </a:rPr>
              <a:t> PAYG model, combined with mobile payment platforms like M-</a:t>
            </a:r>
            <a:r>
              <a:rPr lang="en-US" sz="2000" dirty="0" err="1">
                <a:latin typeface="Calibri" panose="020F0502020204030204" pitchFamily="34" charset="0"/>
                <a:cs typeface="Calibri" panose="020F0502020204030204" pitchFamily="34" charset="0"/>
              </a:rPr>
              <a:t>Pesa</a:t>
            </a:r>
            <a:r>
              <a:rPr lang="en-US" sz="2000" dirty="0">
                <a:latin typeface="Calibri" panose="020F0502020204030204" pitchFamily="34" charset="0"/>
                <a:cs typeface="Calibri" panose="020F0502020204030204" pitchFamily="34" charset="0"/>
              </a:rPr>
              <a:t>, enables customers to pay in small, affordable increments, making solar energy accessible even to the most economically disadvantaged communities.</a:t>
            </a:r>
          </a:p>
          <a:p>
            <a:pPr algn="l"/>
            <a:endParaRPr lang="en-US" sz="2000" dirty="0">
              <a:latin typeface="Calibri" panose="020F0502020204030204" pitchFamily="34" charset="0"/>
              <a:cs typeface="Calibri" panose="020F0502020204030204" pitchFamily="34" charset="0"/>
            </a:endParaRPr>
          </a:p>
          <a:p>
            <a:pPr algn="l"/>
            <a:r>
              <a:rPr lang="en-US" sz="2000" dirty="0">
                <a:latin typeface="Calibri" panose="020F0502020204030204" pitchFamily="34" charset="0"/>
                <a:cs typeface="Calibri" panose="020F0502020204030204" pitchFamily="34" charset="0"/>
              </a:rPr>
              <a:t>This approach not only meets immediate energy needs but also creates new economic opportunities, improves education outcomes by enabling evening study under electric light, and helps reduce health risks associated with kerosene use. By focusing on affordability, sustainability, and community empowerment, </a:t>
            </a:r>
            <a:r>
              <a:rPr lang="en-US" sz="2000" dirty="0" err="1">
                <a:latin typeface="Calibri" panose="020F0502020204030204" pitchFamily="34" charset="0"/>
                <a:cs typeface="Calibri" panose="020F0502020204030204" pitchFamily="34" charset="0"/>
              </a:rPr>
              <a:t>Azuri</a:t>
            </a:r>
            <a:r>
              <a:rPr lang="en-US" sz="2000" dirty="0">
                <a:latin typeface="Calibri" panose="020F0502020204030204" pitchFamily="34" charset="0"/>
                <a:cs typeface="Calibri" panose="020F0502020204030204" pitchFamily="34" charset="0"/>
              </a:rPr>
              <a:t> Technologies plays a key role in addressing Africa's energy crisis while contributing to broader development goals.</a:t>
            </a:r>
          </a:p>
        </p:txBody>
      </p:sp>
    </p:spTree>
    <p:extLst>
      <p:ext uri="{BB962C8B-B14F-4D97-AF65-F5344CB8AC3E}">
        <p14:creationId xmlns:p14="http://schemas.microsoft.com/office/powerpoint/2010/main" val="29945771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dirty="0" err="1">
                <a:latin typeface="Verdana" panose="020B0604030504040204" pitchFamily="34" charset="0"/>
                <a:ea typeface="Verdana" panose="020B0604030504040204" pitchFamily="34" charset="0"/>
                <a:cs typeface="Verdana" panose="020B0604030504040204" pitchFamily="34" charset="0"/>
              </a:rPr>
              <a:t>Azuri</a:t>
            </a:r>
            <a:r>
              <a:rPr lang="en-US" dirty="0">
                <a:latin typeface="Verdana" panose="020B0604030504040204" pitchFamily="34" charset="0"/>
                <a:ea typeface="Verdana" panose="020B0604030504040204" pitchFamily="34" charset="0"/>
                <a:cs typeface="Verdana" panose="020B0604030504040204" pitchFamily="34" charset="0"/>
              </a:rPr>
              <a:t> </a:t>
            </a:r>
            <a:r>
              <a:rPr lang="en-US" dirty="0" err="1">
                <a:latin typeface="Verdana" panose="020B0604030504040204" pitchFamily="34" charset="0"/>
                <a:ea typeface="Verdana" panose="020B0604030504040204" pitchFamily="34" charset="0"/>
                <a:cs typeface="Verdana" panose="020B0604030504040204" pitchFamily="34" charset="0"/>
              </a:rPr>
              <a:t>Technolgies</a:t>
            </a:r>
            <a:r>
              <a:rPr lang="en-US" dirty="0">
                <a:latin typeface="Verdana" panose="020B0604030504040204" pitchFamily="34" charset="0"/>
                <a:ea typeface="Verdana" panose="020B0604030504040204" pitchFamily="34" charset="0"/>
                <a:cs typeface="Verdana" panose="020B0604030504040204" pitchFamily="34" charset="0"/>
              </a:rPr>
              <a:t> Section 2: </a:t>
            </a:r>
            <a:r>
              <a:rPr lang="en-US" sz="2800" b="1" dirty="0">
                <a:latin typeface="Verdana" panose="020B0604030504040204" pitchFamily="34" charset="0"/>
                <a:ea typeface="Verdana" panose="020B0604030504040204" pitchFamily="34" charset="0"/>
                <a:cs typeface="Verdana" panose="020B0604030504040204" pitchFamily="34" charset="0"/>
              </a:rPr>
              <a:t>Business Model</a:t>
            </a:r>
            <a:endParaRPr lang="en-US" dirty="0">
              <a:latin typeface="Verdana" panose="020B0604030504040204" pitchFamily="34" charset="0"/>
              <a:ea typeface="Verdana" panose="020B0604030504040204" pitchFamily="34" charset="0"/>
              <a:cs typeface="Verdana" panose="020B0604030504040204" pitchFamily="34" charset="0"/>
            </a:endParaRPr>
          </a:p>
        </p:txBody>
      </p:sp>
      <p:sp>
        <p:nvSpPr>
          <p:cNvPr id="7" name="TextBox 6">
            <a:extLst>
              <a:ext uri="{FF2B5EF4-FFF2-40B4-BE49-F238E27FC236}">
                <a16:creationId xmlns:a16="http://schemas.microsoft.com/office/drawing/2014/main" id="{0BE7C335-6315-1188-BDEE-699256AC05C7}"/>
              </a:ext>
            </a:extLst>
          </p:cNvPr>
          <p:cNvSpPr txBox="1"/>
          <p:nvPr/>
        </p:nvSpPr>
        <p:spPr>
          <a:xfrm>
            <a:off x="335280" y="1645615"/>
            <a:ext cx="11273590" cy="4247317"/>
          </a:xfrm>
          <a:prstGeom prst="rect">
            <a:avLst/>
          </a:prstGeom>
          <a:noFill/>
        </p:spPr>
        <p:txBody>
          <a:bodyPr wrap="square" rtlCol="0">
            <a:spAutoFit/>
          </a:bodyPr>
          <a:lstStyle/>
          <a:p>
            <a:r>
              <a:rPr lang="en-US" sz="2000" b="1" dirty="0">
                <a:solidFill>
                  <a:schemeClr val="accent2">
                    <a:lumMod val="75000"/>
                  </a:schemeClr>
                </a:solidFill>
                <a:latin typeface="Calibri" panose="020F0502020204030204" pitchFamily="34" charset="0"/>
                <a:cs typeface="Calibri" panose="020F0502020204030204" pitchFamily="34" charset="0"/>
              </a:rPr>
              <a:t>Pay-As-You-Go (PAYG) Solar Solutions</a:t>
            </a:r>
          </a:p>
          <a:p>
            <a:endParaRPr lang="en-US" sz="1000" dirty="0">
              <a:latin typeface="Calibri" panose="020F0502020204030204" pitchFamily="34" charset="0"/>
              <a:cs typeface="Calibri" panose="020F0502020204030204" pitchFamily="34" charset="0"/>
            </a:endParaRPr>
          </a:p>
          <a:p>
            <a:r>
              <a:rPr lang="en-US" sz="2000" dirty="0" err="1">
                <a:latin typeface="Calibri" panose="020F0502020204030204" pitchFamily="34" charset="0"/>
                <a:cs typeface="Calibri" panose="020F0502020204030204" pitchFamily="34" charset="0"/>
              </a:rPr>
              <a:t>Azuri</a:t>
            </a:r>
            <a:r>
              <a:rPr lang="en-US" sz="2000" dirty="0">
                <a:latin typeface="Calibri" panose="020F0502020204030204" pitchFamily="34" charset="0"/>
                <a:cs typeface="Calibri" panose="020F0502020204030204" pitchFamily="34" charset="0"/>
              </a:rPr>
              <a:t> Technologies' core business model is based on the Pay-As-You-Go (PAYG) concept, which allows low-income households to access solar home systems without the need for large upfront costs. This model uses small, incremental payments that can be made via mobile money platforms, such as M-</a:t>
            </a:r>
            <a:r>
              <a:rPr lang="en-US" sz="2000" dirty="0" err="1">
                <a:latin typeface="Calibri" panose="020F0502020204030204" pitchFamily="34" charset="0"/>
                <a:cs typeface="Calibri" panose="020F0502020204030204" pitchFamily="34" charset="0"/>
              </a:rPr>
              <a:t>Pesa</a:t>
            </a:r>
            <a:r>
              <a:rPr lang="en-US" sz="2000" dirty="0">
                <a:latin typeface="Calibri" panose="020F0502020204030204" pitchFamily="34" charset="0"/>
                <a:cs typeface="Calibri" panose="020F0502020204030204" pitchFamily="34" charset="0"/>
              </a:rPr>
              <a:t>. PAYG solar systems provided by </a:t>
            </a:r>
            <a:r>
              <a:rPr lang="en-US" sz="2000" dirty="0" err="1">
                <a:latin typeface="Calibri" panose="020F0502020204030204" pitchFamily="34" charset="0"/>
                <a:cs typeface="Calibri" panose="020F0502020204030204" pitchFamily="34" charset="0"/>
              </a:rPr>
              <a:t>Azuri</a:t>
            </a:r>
            <a:r>
              <a:rPr lang="en-US" sz="2000" dirty="0">
                <a:latin typeface="Calibri" panose="020F0502020204030204" pitchFamily="34" charset="0"/>
                <a:cs typeface="Calibri" panose="020F0502020204030204" pitchFamily="34" charset="0"/>
              </a:rPr>
              <a:t> are designed to meet basic energy needs, including lighting, phone charging, and powering small appliances. Customers can gradually pay off the system over time, with the possibility of owning it outright after completing payments.</a:t>
            </a:r>
          </a:p>
          <a:p>
            <a:endParaRPr lang="en-US" sz="2000" dirty="0">
              <a:latin typeface="Calibri" panose="020F0502020204030204" pitchFamily="34" charset="0"/>
              <a:cs typeface="Calibri" panose="020F0502020204030204" pitchFamily="34" charset="0"/>
            </a:endParaRPr>
          </a:p>
          <a:p>
            <a:r>
              <a:rPr lang="en-US" sz="2000" dirty="0">
                <a:latin typeface="Calibri" panose="020F0502020204030204" pitchFamily="34" charset="0"/>
                <a:cs typeface="Calibri" panose="020F0502020204030204" pitchFamily="34" charset="0"/>
              </a:rPr>
              <a:t>The PAYG model significantly reduces the financial barriers to accessing clean energy for rural households, who would otherwise be unable to afford the full cost of a solar home system. This business model is particularly suited to rural African regions, where many households operate on irregular or seasonal incomes. The flexibility in payment plans allows customers to pay according to their financial capabilities, thereby increasing the likelihood of sustained service use.</a:t>
            </a:r>
          </a:p>
        </p:txBody>
      </p:sp>
    </p:spTree>
    <p:extLst>
      <p:ext uri="{BB962C8B-B14F-4D97-AF65-F5344CB8AC3E}">
        <p14:creationId xmlns:p14="http://schemas.microsoft.com/office/powerpoint/2010/main" val="38429193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a:bodyPr>
          <a:lstStyle/>
          <a:p>
            <a:r>
              <a:rPr lang="en-US" dirty="0" err="1">
                <a:latin typeface="Verdana" panose="020B0604030504040204" pitchFamily="34" charset="0"/>
                <a:ea typeface="Verdana" panose="020B0604030504040204" pitchFamily="34" charset="0"/>
                <a:cs typeface="Verdana" panose="020B0604030504040204" pitchFamily="34" charset="0"/>
              </a:rPr>
              <a:t>Azuri</a:t>
            </a:r>
            <a:r>
              <a:rPr lang="en-US" dirty="0">
                <a:latin typeface="Verdana" panose="020B0604030504040204" pitchFamily="34" charset="0"/>
                <a:ea typeface="Verdana" panose="020B0604030504040204" pitchFamily="34" charset="0"/>
                <a:cs typeface="Verdana" panose="020B0604030504040204" pitchFamily="34" charset="0"/>
              </a:rPr>
              <a:t> </a:t>
            </a:r>
            <a:r>
              <a:rPr lang="en-US" dirty="0" err="1">
                <a:latin typeface="Verdana" panose="020B0604030504040204" pitchFamily="34" charset="0"/>
                <a:ea typeface="Verdana" panose="020B0604030504040204" pitchFamily="34" charset="0"/>
                <a:cs typeface="Verdana" panose="020B0604030504040204" pitchFamily="34" charset="0"/>
              </a:rPr>
              <a:t>Technolgies</a:t>
            </a:r>
            <a:r>
              <a:rPr lang="en-US" dirty="0">
                <a:latin typeface="Verdana" panose="020B0604030504040204" pitchFamily="34" charset="0"/>
                <a:ea typeface="Verdana" panose="020B0604030504040204" pitchFamily="34" charset="0"/>
                <a:cs typeface="Verdana" panose="020B0604030504040204" pitchFamily="34" charset="0"/>
              </a:rPr>
              <a:t> Section 2: </a:t>
            </a:r>
            <a:r>
              <a:rPr lang="en-US" sz="2800" b="1" dirty="0">
                <a:latin typeface="Verdana" panose="020B0604030504040204" pitchFamily="34" charset="0"/>
                <a:ea typeface="Verdana" panose="020B0604030504040204" pitchFamily="34" charset="0"/>
                <a:cs typeface="Verdana" panose="020B0604030504040204" pitchFamily="34" charset="0"/>
              </a:rPr>
              <a:t>Business Model</a:t>
            </a:r>
            <a:endParaRPr lang="en-US" sz="2800" b="1" dirty="0">
              <a:solidFill>
                <a:srgbClr val="FC8D59"/>
              </a:solidFill>
              <a:latin typeface="Calibri" panose="020F0502020204030204" pitchFamily="34" charset="0"/>
              <a:cs typeface="Calibri" panose="020F0502020204030204" pitchFamily="34" charset="0"/>
            </a:endParaRPr>
          </a:p>
        </p:txBody>
      </p:sp>
      <p:sp>
        <p:nvSpPr>
          <p:cNvPr id="7" name="TextBox 6">
            <a:extLst>
              <a:ext uri="{FF2B5EF4-FFF2-40B4-BE49-F238E27FC236}">
                <a16:creationId xmlns:a16="http://schemas.microsoft.com/office/drawing/2014/main" id="{0BE7C335-6315-1188-BDEE-699256AC05C7}"/>
              </a:ext>
            </a:extLst>
          </p:cNvPr>
          <p:cNvSpPr txBox="1"/>
          <p:nvPr/>
        </p:nvSpPr>
        <p:spPr>
          <a:xfrm>
            <a:off x="335280" y="1305341"/>
            <a:ext cx="11273590" cy="4247317"/>
          </a:xfrm>
          <a:prstGeom prst="rect">
            <a:avLst/>
          </a:prstGeom>
          <a:noFill/>
        </p:spPr>
        <p:txBody>
          <a:bodyPr wrap="square" rtlCol="0">
            <a:spAutoFit/>
          </a:bodyPr>
          <a:lstStyle/>
          <a:p>
            <a:endParaRPr lang="en-US" sz="1000" dirty="0">
              <a:latin typeface="Calibri" panose="020F0502020204030204" pitchFamily="34" charset="0"/>
              <a:cs typeface="Calibri" panose="020F0502020204030204" pitchFamily="34" charset="0"/>
            </a:endParaRPr>
          </a:p>
          <a:p>
            <a:r>
              <a:rPr lang="en-US" sz="2000" b="1" dirty="0">
                <a:solidFill>
                  <a:srgbClr val="FC8D59"/>
                </a:solidFill>
                <a:latin typeface="Calibri" panose="020F0502020204030204" pitchFamily="34" charset="0"/>
                <a:cs typeface="Calibri" panose="020F0502020204030204" pitchFamily="34" charset="0"/>
              </a:rPr>
              <a:t>Financing Models </a:t>
            </a:r>
          </a:p>
          <a:p>
            <a:r>
              <a:rPr lang="en-US" sz="2000" dirty="0" err="1">
                <a:latin typeface="Calibri" panose="020F0502020204030204" pitchFamily="34" charset="0"/>
                <a:cs typeface="Calibri" panose="020F0502020204030204" pitchFamily="34" charset="0"/>
              </a:rPr>
              <a:t>Azuri’s</a:t>
            </a:r>
            <a:r>
              <a:rPr lang="en-US" sz="2000" dirty="0">
                <a:latin typeface="Calibri" panose="020F0502020204030204" pitchFamily="34" charset="0"/>
                <a:cs typeface="Calibri" panose="020F0502020204030204" pitchFamily="34" charset="0"/>
              </a:rPr>
              <a:t> financing model is one of the </a:t>
            </a:r>
            <a:r>
              <a:rPr lang="en-US" sz="2000" b="1" dirty="0">
                <a:solidFill>
                  <a:schemeClr val="accent2">
                    <a:lumMod val="75000"/>
                  </a:schemeClr>
                </a:solidFill>
                <a:latin typeface="Calibri" panose="020F0502020204030204" pitchFamily="34" charset="0"/>
                <a:cs typeface="Calibri" panose="020F0502020204030204" pitchFamily="34" charset="0"/>
              </a:rPr>
              <a:t>key innovations </a:t>
            </a:r>
            <a:r>
              <a:rPr lang="en-US" sz="2000" dirty="0">
                <a:latin typeface="Calibri" panose="020F0502020204030204" pitchFamily="34" charset="0"/>
                <a:cs typeface="Calibri" panose="020F0502020204030204" pitchFamily="34" charset="0"/>
              </a:rPr>
              <a:t>that have made its solar solutions accessible to millions of people in sub-Saharan Africa. In addition to the PAYG model, </a:t>
            </a:r>
            <a:r>
              <a:rPr lang="en-US" sz="2000" dirty="0" err="1">
                <a:latin typeface="Calibri" panose="020F0502020204030204" pitchFamily="34" charset="0"/>
                <a:cs typeface="Calibri" panose="020F0502020204030204" pitchFamily="34" charset="0"/>
              </a:rPr>
              <a:t>Azuri</a:t>
            </a:r>
            <a:r>
              <a:rPr lang="en-US" sz="2000" dirty="0">
                <a:latin typeface="Calibri" panose="020F0502020204030204" pitchFamily="34" charset="0"/>
                <a:cs typeface="Calibri" panose="020F0502020204030204" pitchFamily="34" charset="0"/>
              </a:rPr>
              <a:t> has introduced flexible financing options that are adapted to the economic realities of rural communities. These options allow customers to pay small amounts periodically, usually through mobile money systems, which are widely used across Africa.</a:t>
            </a:r>
          </a:p>
          <a:p>
            <a:endParaRPr lang="en-US" sz="2000" dirty="0">
              <a:latin typeface="Calibri" panose="020F0502020204030204" pitchFamily="34" charset="0"/>
              <a:cs typeface="Calibri" panose="020F0502020204030204" pitchFamily="34" charset="0"/>
            </a:endParaRPr>
          </a:p>
          <a:p>
            <a:r>
              <a:rPr lang="en-US" sz="2000" dirty="0">
                <a:latin typeface="Calibri" panose="020F0502020204030204" pitchFamily="34" charset="0"/>
                <a:cs typeface="Calibri" panose="020F0502020204030204" pitchFamily="34" charset="0"/>
              </a:rPr>
              <a:t>The use of mobile money platforms is crucial in regions where traditional banking infrastructure is limited. This integration of technology and finance allows </a:t>
            </a:r>
            <a:r>
              <a:rPr lang="en-US" sz="2000" dirty="0" err="1">
                <a:latin typeface="Calibri" panose="020F0502020204030204" pitchFamily="34" charset="0"/>
                <a:cs typeface="Calibri" panose="020F0502020204030204" pitchFamily="34" charset="0"/>
              </a:rPr>
              <a:t>Azuri</a:t>
            </a:r>
            <a:r>
              <a:rPr lang="en-US" sz="2000" dirty="0">
                <a:latin typeface="Calibri" panose="020F0502020204030204" pitchFamily="34" charset="0"/>
                <a:cs typeface="Calibri" panose="020F0502020204030204" pitchFamily="34" charset="0"/>
              </a:rPr>
              <a:t> to reach rural customers who would otherwise be excluded from accessing energy solutions due to the lack of formal banking services. Furthermore, </a:t>
            </a:r>
            <a:r>
              <a:rPr lang="en-US" sz="2000" dirty="0" err="1">
                <a:latin typeface="Calibri" panose="020F0502020204030204" pitchFamily="34" charset="0"/>
                <a:cs typeface="Calibri" panose="020F0502020204030204" pitchFamily="34" charset="0"/>
              </a:rPr>
              <a:t>Azuri</a:t>
            </a:r>
            <a:r>
              <a:rPr lang="en-US" sz="2000" dirty="0">
                <a:latin typeface="Calibri" panose="020F0502020204030204" pitchFamily="34" charset="0"/>
                <a:cs typeface="Calibri" panose="020F0502020204030204" pitchFamily="34" charset="0"/>
              </a:rPr>
              <a:t> provides tiered services, meaning that customers can upgrade to more comprehensive solar packages as their financial situation improves. This flexibility ensures that even the most financially constrained households can access energy in a manner that aligns with their income levels.</a:t>
            </a:r>
          </a:p>
        </p:txBody>
      </p:sp>
    </p:spTree>
    <p:extLst>
      <p:ext uri="{BB962C8B-B14F-4D97-AF65-F5344CB8AC3E}">
        <p14:creationId xmlns:p14="http://schemas.microsoft.com/office/powerpoint/2010/main" val="37261583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fontScale="90000"/>
          </a:bodyPr>
          <a:lstStyle/>
          <a:p>
            <a:r>
              <a:rPr lang="en-US" sz="3200" dirty="0" err="1">
                <a:latin typeface="Verdana" panose="020B0604030504040204" pitchFamily="34" charset="0"/>
                <a:ea typeface="Verdana" panose="020B0604030504040204" pitchFamily="34" charset="0"/>
                <a:cs typeface="Verdana" panose="020B0604030504040204" pitchFamily="34" charset="0"/>
              </a:rPr>
              <a:t>Azuri</a:t>
            </a:r>
            <a:r>
              <a:rPr lang="en-US" sz="3200" dirty="0">
                <a:latin typeface="Verdana" panose="020B0604030504040204" pitchFamily="34" charset="0"/>
                <a:ea typeface="Verdana" panose="020B0604030504040204" pitchFamily="34" charset="0"/>
                <a:cs typeface="Verdana" panose="020B0604030504040204" pitchFamily="34" charset="0"/>
              </a:rPr>
              <a:t> </a:t>
            </a:r>
            <a:r>
              <a:rPr lang="en-US" sz="3200" dirty="0" err="1">
                <a:latin typeface="Verdana" panose="020B0604030504040204" pitchFamily="34" charset="0"/>
                <a:ea typeface="Verdana" panose="020B0604030504040204" pitchFamily="34" charset="0"/>
                <a:cs typeface="Verdana" panose="020B0604030504040204" pitchFamily="34" charset="0"/>
              </a:rPr>
              <a:t>Technolgies</a:t>
            </a:r>
            <a:r>
              <a:rPr lang="en-US" sz="3200" dirty="0">
                <a:latin typeface="Verdana" panose="020B0604030504040204" pitchFamily="34" charset="0"/>
                <a:ea typeface="Verdana" panose="020B0604030504040204" pitchFamily="34" charset="0"/>
                <a:cs typeface="Verdana" panose="020B0604030504040204" pitchFamily="34" charset="0"/>
              </a:rPr>
              <a:t> Section 2: </a:t>
            </a:r>
            <a:r>
              <a:rPr lang="en-US" sz="3200" b="1" dirty="0">
                <a:latin typeface="Verdana" panose="020B0604030504040204" pitchFamily="34" charset="0"/>
                <a:ea typeface="Verdana" panose="020B0604030504040204" pitchFamily="34" charset="0"/>
                <a:cs typeface="Verdana" panose="020B0604030504040204" pitchFamily="34" charset="0"/>
              </a:rPr>
              <a:t>Business Model</a:t>
            </a:r>
            <a:endParaRPr lang="en-US" dirty="0">
              <a:solidFill>
                <a:srgbClr val="FC8D59"/>
              </a:solidFill>
            </a:endParaRPr>
          </a:p>
        </p:txBody>
      </p:sp>
      <p:sp>
        <p:nvSpPr>
          <p:cNvPr id="7" name="TextBox 6">
            <a:extLst>
              <a:ext uri="{FF2B5EF4-FFF2-40B4-BE49-F238E27FC236}">
                <a16:creationId xmlns:a16="http://schemas.microsoft.com/office/drawing/2014/main" id="{0BE7C335-6315-1188-BDEE-699256AC05C7}"/>
              </a:ext>
            </a:extLst>
          </p:cNvPr>
          <p:cNvSpPr txBox="1"/>
          <p:nvPr/>
        </p:nvSpPr>
        <p:spPr>
          <a:xfrm>
            <a:off x="335280" y="1645615"/>
            <a:ext cx="11273590" cy="3785652"/>
          </a:xfrm>
          <a:prstGeom prst="rect">
            <a:avLst/>
          </a:prstGeom>
          <a:noFill/>
        </p:spPr>
        <p:txBody>
          <a:bodyPr wrap="square" rtlCol="0">
            <a:spAutoFit/>
          </a:bodyPr>
          <a:lstStyle/>
          <a:p>
            <a:endParaRPr lang="en-US" sz="1000" dirty="0">
              <a:latin typeface="Calibri" panose="020F0502020204030204" pitchFamily="34" charset="0"/>
              <a:cs typeface="Calibri" panose="020F0502020204030204" pitchFamily="34" charset="0"/>
            </a:endParaRPr>
          </a:p>
          <a:p>
            <a:r>
              <a:rPr lang="en-US" sz="2000" b="1" dirty="0">
                <a:solidFill>
                  <a:srgbClr val="FC8D59"/>
                </a:solidFill>
                <a:latin typeface="Verdana" panose="020B0604030504040204" pitchFamily="34" charset="0"/>
                <a:ea typeface="Verdana" panose="020B0604030504040204" pitchFamily="34" charset="0"/>
                <a:cs typeface="Verdana" panose="020B0604030504040204" pitchFamily="34" charset="0"/>
              </a:rPr>
              <a:t>Partnerships and Strategic Alliances </a:t>
            </a:r>
          </a:p>
          <a:p>
            <a:r>
              <a:rPr lang="en-US" sz="2000" dirty="0" err="1">
                <a:latin typeface="Calibri" panose="020F0502020204030204" pitchFamily="34" charset="0"/>
                <a:cs typeface="Calibri" panose="020F0502020204030204" pitchFamily="34" charset="0"/>
              </a:rPr>
              <a:t>Azuri</a:t>
            </a:r>
            <a:r>
              <a:rPr lang="en-US" sz="2000" dirty="0">
                <a:latin typeface="Calibri" panose="020F0502020204030204" pitchFamily="34" charset="0"/>
                <a:cs typeface="Calibri" panose="020F0502020204030204" pitchFamily="34" charset="0"/>
              </a:rPr>
              <a:t> has built strategic partnerships with local distributors, telecommunications companies, and micro-financing institutions. These partnerships play a critical role in extending the reach of its solar solutions. For example, </a:t>
            </a:r>
            <a:r>
              <a:rPr lang="en-US" sz="2000" dirty="0" err="1">
                <a:latin typeface="Calibri" panose="020F0502020204030204" pitchFamily="34" charset="0"/>
                <a:cs typeface="Calibri" panose="020F0502020204030204" pitchFamily="34" charset="0"/>
              </a:rPr>
              <a:t>Azuri’s</a:t>
            </a:r>
            <a:r>
              <a:rPr lang="en-US" sz="2000" dirty="0">
                <a:latin typeface="Calibri" panose="020F0502020204030204" pitchFamily="34" charset="0"/>
                <a:cs typeface="Calibri" panose="020F0502020204030204" pitchFamily="34" charset="0"/>
              </a:rPr>
              <a:t> collaboration with mobile network operators enables seamless mobile payments, making it easier for customers to manage their solar system payments on a day-to-day basis.</a:t>
            </a:r>
          </a:p>
          <a:p>
            <a:endParaRPr lang="en-US" sz="1000" dirty="0">
              <a:latin typeface="Calibri" panose="020F0502020204030204" pitchFamily="34" charset="0"/>
              <a:cs typeface="Calibri" panose="020F0502020204030204" pitchFamily="34" charset="0"/>
            </a:endParaRPr>
          </a:p>
          <a:p>
            <a:r>
              <a:rPr lang="en-US" sz="2000" dirty="0">
                <a:latin typeface="Calibri" panose="020F0502020204030204" pitchFamily="34" charset="0"/>
                <a:cs typeface="Calibri" panose="020F0502020204030204" pitchFamily="34" charset="0"/>
              </a:rPr>
              <a:t>Moreover, partnerships with local sales and distribution networks ensure that the systems are available in even the most remote areas. Local partners often provide installation, maintenance, and customer support, ensuring that customers receive end-to-end service. </a:t>
            </a:r>
            <a:r>
              <a:rPr lang="en-US" sz="2000" dirty="0" err="1">
                <a:latin typeface="Calibri" panose="020F0502020204030204" pitchFamily="34" charset="0"/>
                <a:cs typeface="Calibri" panose="020F0502020204030204" pitchFamily="34" charset="0"/>
              </a:rPr>
              <a:t>Azuri’s</a:t>
            </a:r>
            <a:r>
              <a:rPr lang="en-US" sz="2000" dirty="0">
                <a:latin typeface="Calibri" panose="020F0502020204030204" pitchFamily="34" charset="0"/>
                <a:cs typeface="Calibri" panose="020F0502020204030204" pitchFamily="34" charset="0"/>
              </a:rPr>
              <a:t> business model is highly decentralized, with local entrepreneurs and technicians playing key roles in the company’s expansion strategy. This model not only enhances scalability but also promotes local employment and entrepreneurship.</a:t>
            </a:r>
          </a:p>
        </p:txBody>
      </p:sp>
    </p:spTree>
    <p:extLst>
      <p:ext uri="{BB962C8B-B14F-4D97-AF65-F5344CB8AC3E}">
        <p14:creationId xmlns:p14="http://schemas.microsoft.com/office/powerpoint/2010/main" val="28118241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a:bodyPr>
          <a:lstStyle/>
          <a:p>
            <a:r>
              <a:rPr lang="en-US" dirty="0" err="1">
                <a:latin typeface="Verdana" panose="020B0604030504040204" pitchFamily="34" charset="0"/>
                <a:ea typeface="Verdana" panose="020B0604030504040204" pitchFamily="34" charset="0"/>
                <a:cs typeface="Verdana" panose="020B0604030504040204" pitchFamily="34" charset="0"/>
              </a:rPr>
              <a:t>Azuri</a:t>
            </a:r>
            <a:r>
              <a:rPr lang="en-US" dirty="0">
                <a:latin typeface="Verdana" panose="020B0604030504040204" pitchFamily="34" charset="0"/>
                <a:ea typeface="Verdana" panose="020B0604030504040204" pitchFamily="34" charset="0"/>
                <a:cs typeface="Verdana" panose="020B0604030504040204" pitchFamily="34" charset="0"/>
              </a:rPr>
              <a:t> </a:t>
            </a:r>
            <a:r>
              <a:rPr lang="en-US" dirty="0" err="1">
                <a:latin typeface="Verdana" panose="020B0604030504040204" pitchFamily="34" charset="0"/>
                <a:ea typeface="Verdana" panose="020B0604030504040204" pitchFamily="34" charset="0"/>
                <a:cs typeface="Verdana" panose="020B0604030504040204" pitchFamily="34" charset="0"/>
              </a:rPr>
              <a:t>Technolgies</a:t>
            </a:r>
            <a:r>
              <a:rPr lang="en-US" dirty="0">
                <a:latin typeface="Verdana" panose="020B0604030504040204" pitchFamily="34" charset="0"/>
                <a:ea typeface="Verdana" panose="020B0604030504040204" pitchFamily="34" charset="0"/>
                <a:cs typeface="Verdana" panose="020B0604030504040204" pitchFamily="34" charset="0"/>
              </a:rPr>
              <a:t> Section 2: </a:t>
            </a:r>
            <a:r>
              <a:rPr lang="en-US" sz="2800" b="1" dirty="0">
                <a:latin typeface="Verdana" panose="020B0604030504040204" pitchFamily="34" charset="0"/>
                <a:ea typeface="Verdana" panose="020B0604030504040204" pitchFamily="34" charset="0"/>
                <a:cs typeface="Verdana" panose="020B0604030504040204" pitchFamily="34" charset="0"/>
              </a:rPr>
              <a:t>Business Model</a:t>
            </a:r>
            <a:endParaRPr lang="en-US" dirty="0">
              <a:solidFill>
                <a:srgbClr val="FC8D59"/>
              </a:solidFill>
              <a:latin typeface="Verdana" panose="020B0604030504040204" pitchFamily="34" charset="0"/>
              <a:ea typeface="Verdana" panose="020B0604030504040204" pitchFamily="34" charset="0"/>
              <a:cs typeface="Verdana" panose="020B0604030504040204" pitchFamily="34" charset="0"/>
            </a:endParaRPr>
          </a:p>
        </p:txBody>
      </p:sp>
      <p:sp>
        <p:nvSpPr>
          <p:cNvPr id="7" name="TextBox 6">
            <a:extLst>
              <a:ext uri="{FF2B5EF4-FFF2-40B4-BE49-F238E27FC236}">
                <a16:creationId xmlns:a16="http://schemas.microsoft.com/office/drawing/2014/main" id="{0BE7C335-6315-1188-BDEE-699256AC05C7}"/>
              </a:ext>
            </a:extLst>
          </p:cNvPr>
          <p:cNvSpPr txBox="1"/>
          <p:nvPr/>
        </p:nvSpPr>
        <p:spPr>
          <a:xfrm>
            <a:off x="335280" y="1645615"/>
            <a:ext cx="11273590" cy="3785652"/>
          </a:xfrm>
          <a:prstGeom prst="rect">
            <a:avLst/>
          </a:prstGeom>
          <a:noFill/>
        </p:spPr>
        <p:txBody>
          <a:bodyPr wrap="square" rtlCol="0">
            <a:spAutoFit/>
          </a:bodyPr>
          <a:lstStyle/>
          <a:p>
            <a:r>
              <a:rPr lang="en-US" sz="2000" b="1" dirty="0">
                <a:solidFill>
                  <a:srgbClr val="FC8D59"/>
                </a:solidFill>
                <a:latin typeface="Verdana" panose="020B0604030504040204" pitchFamily="34" charset="0"/>
                <a:ea typeface="Verdana" panose="020B0604030504040204" pitchFamily="34" charset="0"/>
                <a:cs typeface="Verdana" panose="020B0604030504040204" pitchFamily="34" charset="0"/>
              </a:rPr>
              <a:t>Customer Support systems </a:t>
            </a:r>
          </a:p>
          <a:p>
            <a:r>
              <a:rPr lang="en-US" sz="2000" dirty="0" err="1">
                <a:latin typeface="Calibri" panose="020F0502020204030204" pitchFamily="34" charset="0"/>
                <a:cs typeface="Calibri" panose="020F0502020204030204" pitchFamily="34" charset="0"/>
              </a:rPr>
              <a:t>Azuri’s</a:t>
            </a:r>
            <a:r>
              <a:rPr lang="en-US" sz="2000" dirty="0">
                <a:latin typeface="Calibri" panose="020F0502020204030204" pitchFamily="34" charset="0"/>
                <a:cs typeface="Calibri" panose="020F0502020204030204" pitchFamily="34" charset="0"/>
              </a:rPr>
              <a:t> solar systems come with built-in technology that enables remote monitoring. Through an embedded SIM card, </a:t>
            </a:r>
            <a:r>
              <a:rPr lang="en-US" sz="2000" dirty="0" err="1">
                <a:latin typeface="Calibri" panose="020F0502020204030204" pitchFamily="34" charset="0"/>
                <a:cs typeface="Calibri" panose="020F0502020204030204" pitchFamily="34" charset="0"/>
              </a:rPr>
              <a:t>Azuri</a:t>
            </a:r>
            <a:r>
              <a:rPr lang="en-US" sz="2000" dirty="0">
                <a:latin typeface="Calibri" panose="020F0502020204030204" pitchFamily="34" charset="0"/>
                <a:cs typeface="Calibri" panose="020F0502020204030204" pitchFamily="34" charset="0"/>
              </a:rPr>
              <a:t> can track the performance of each system, ensuring that it functions optimally and alerting technicians if there is a need for maintenance. This technology reduces the need for costly on-site visits and allows customers to enjoy uninterrupted service.</a:t>
            </a:r>
          </a:p>
          <a:p>
            <a:endParaRPr lang="en-US" sz="2000" dirty="0">
              <a:latin typeface="Calibri" panose="020F0502020204030204" pitchFamily="34" charset="0"/>
              <a:cs typeface="Calibri" panose="020F0502020204030204" pitchFamily="34" charset="0"/>
            </a:endParaRPr>
          </a:p>
          <a:p>
            <a:r>
              <a:rPr lang="en-US" sz="2000" dirty="0">
                <a:latin typeface="Calibri" panose="020F0502020204030204" pitchFamily="34" charset="0"/>
                <a:cs typeface="Calibri" panose="020F0502020204030204" pitchFamily="34" charset="0"/>
              </a:rPr>
              <a:t>Customers also benefit from automated support systems, including customer feedback channels, which are integrated into </a:t>
            </a:r>
            <a:r>
              <a:rPr lang="en-US" sz="2000" dirty="0" err="1">
                <a:latin typeface="Calibri" panose="020F0502020204030204" pitchFamily="34" charset="0"/>
                <a:cs typeface="Calibri" panose="020F0502020204030204" pitchFamily="34" charset="0"/>
              </a:rPr>
              <a:t>Azuri’s</a:t>
            </a:r>
            <a:r>
              <a:rPr lang="en-US" sz="2000" dirty="0">
                <a:latin typeface="Calibri" panose="020F0502020204030204" pitchFamily="34" charset="0"/>
                <a:cs typeface="Calibri" panose="020F0502020204030204" pitchFamily="34" charset="0"/>
              </a:rPr>
              <a:t> service. These tools ensure that customers have access to timely and efficient technical assistance, whether through phone support or in-person service provided by local agents.</a:t>
            </a:r>
          </a:p>
          <a:p>
            <a:r>
              <a:rPr lang="en-US" sz="2000" dirty="0" err="1">
                <a:latin typeface="Calibri" panose="020F0502020204030204" pitchFamily="34" charset="0"/>
                <a:cs typeface="Calibri" panose="020F0502020204030204" pitchFamily="34" charset="0"/>
              </a:rPr>
              <a:t>Azuri’s</a:t>
            </a:r>
            <a:r>
              <a:rPr lang="en-US" sz="2000" dirty="0">
                <a:latin typeface="Calibri" panose="020F0502020204030204" pitchFamily="34" charset="0"/>
                <a:cs typeface="Calibri" panose="020F0502020204030204" pitchFamily="34" charset="0"/>
              </a:rPr>
              <a:t> ability to remotely monitor and troubleshoot solar systems is particularly valuable in rural and remote areas, where access to technical support can be limited. It ensures that customers receive reliable service while minimizing operational costs for the company.</a:t>
            </a:r>
          </a:p>
        </p:txBody>
      </p:sp>
    </p:spTree>
    <p:extLst>
      <p:ext uri="{BB962C8B-B14F-4D97-AF65-F5344CB8AC3E}">
        <p14:creationId xmlns:p14="http://schemas.microsoft.com/office/powerpoint/2010/main" val="38045864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dirty="0" err="1">
                <a:latin typeface="Verdana" panose="020B0604030504040204" pitchFamily="34" charset="0"/>
                <a:ea typeface="Verdana" panose="020B0604030504040204" pitchFamily="34" charset="0"/>
                <a:cs typeface="Verdana" panose="020B0604030504040204" pitchFamily="34" charset="0"/>
              </a:rPr>
              <a:t>Azuri</a:t>
            </a:r>
            <a:r>
              <a:rPr lang="en-US" dirty="0">
                <a:latin typeface="Verdana" panose="020B0604030504040204" pitchFamily="34" charset="0"/>
                <a:ea typeface="Verdana" panose="020B0604030504040204" pitchFamily="34" charset="0"/>
                <a:cs typeface="Verdana" panose="020B0604030504040204" pitchFamily="34" charset="0"/>
              </a:rPr>
              <a:t> </a:t>
            </a:r>
            <a:r>
              <a:rPr lang="en-US" dirty="0" err="1">
                <a:latin typeface="Verdana" panose="020B0604030504040204" pitchFamily="34" charset="0"/>
                <a:ea typeface="Verdana" panose="020B0604030504040204" pitchFamily="34" charset="0"/>
                <a:cs typeface="Verdana" panose="020B0604030504040204" pitchFamily="34" charset="0"/>
              </a:rPr>
              <a:t>Technolgies</a:t>
            </a:r>
            <a:r>
              <a:rPr lang="en-US" dirty="0">
                <a:latin typeface="Verdana" panose="020B0604030504040204" pitchFamily="34" charset="0"/>
                <a:ea typeface="Verdana" panose="020B0604030504040204" pitchFamily="34" charset="0"/>
                <a:cs typeface="Verdana" panose="020B0604030504040204" pitchFamily="34" charset="0"/>
              </a:rPr>
              <a:t> Section 2: </a:t>
            </a:r>
            <a:r>
              <a:rPr lang="en-US" sz="2800" b="1" dirty="0">
                <a:latin typeface="Verdana" panose="020B0604030504040204" pitchFamily="34" charset="0"/>
                <a:ea typeface="Verdana" panose="020B0604030504040204" pitchFamily="34" charset="0"/>
                <a:cs typeface="Verdana" panose="020B0604030504040204" pitchFamily="34" charset="0"/>
              </a:rPr>
              <a:t>Business Model</a:t>
            </a:r>
            <a:endParaRPr lang="en-US" dirty="0">
              <a:solidFill>
                <a:srgbClr val="FC8D59"/>
              </a:solidFill>
              <a:latin typeface="Verdana" panose="020B0604030504040204" pitchFamily="34" charset="0"/>
              <a:ea typeface="Verdana" panose="020B0604030504040204" pitchFamily="34" charset="0"/>
              <a:cs typeface="Verdana" panose="020B0604030504040204" pitchFamily="34" charset="0"/>
            </a:endParaRPr>
          </a:p>
        </p:txBody>
      </p:sp>
      <p:sp>
        <p:nvSpPr>
          <p:cNvPr id="7" name="TextBox 6">
            <a:extLst>
              <a:ext uri="{FF2B5EF4-FFF2-40B4-BE49-F238E27FC236}">
                <a16:creationId xmlns:a16="http://schemas.microsoft.com/office/drawing/2014/main" id="{0BE7C335-6315-1188-BDEE-699256AC05C7}"/>
              </a:ext>
            </a:extLst>
          </p:cNvPr>
          <p:cNvSpPr txBox="1"/>
          <p:nvPr/>
        </p:nvSpPr>
        <p:spPr>
          <a:xfrm>
            <a:off x="304800" y="1417015"/>
            <a:ext cx="11273590" cy="4708981"/>
          </a:xfrm>
          <a:prstGeom prst="rect">
            <a:avLst/>
          </a:prstGeom>
          <a:noFill/>
        </p:spPr>
        <p:txBody>
          <a:bodyPr wrap="square" rtlCol="0">
            <a:spAutoFit/>
          </a:bodyPr>
          <a:lstStyle/>
          <a:p>
            <a:r>
              <a:rPr lang="en-US" sz="2000" b="1" dirty="0">
                <a:solidFill>
                  <a:schemeClr val="accent2">
                    <a:lumMod val="75000"/>
                  </a:schemeClr>
                </a:solidFill>
                <a:latin typeface="Calibri" panose="020F0502020204030204" pitchFamily="34" charset="0"/>
                <a:cs typeface="Calibri" panose="020F0502020204030204" pitchFamily="34" charset="0"/>
              </a:rPr>
              <a:t>Value Proposition: Empowering Communities through Clean Energy</a:t>
            </a:r>
          </a:p>
          <a:p>
            <a:endParaRPr lang="en-US" sz="1000" dirty="0">
              <a:latin typeface="Calibri" panose="020F0502020204030204" pitchFamily="34" charset="0"/>
              <a:cs typeface="Calibri" panose="020F0502020204030204" pitchFamily="34" charset="0"/>
            </a:endParaRPr>
          </a:p>
          <a:p>
            <a:r>
              <a:rPr lang="en-US" sz="2000" dirty="0" err="1">
                <a:latin typeface="Calibri" panose="020F0502020204030204" pitchFamily="34" charset="0"/>
                <a:cs typeface="Calibri" panose="020F0502020204030204" pitchFamily="34" charset="0"/>
              </a:rPr>
              <a:t>Azuri’s</a:t>
            </a:r>
            <a:r>
              <a:rPr lang="en-US" sz="2000" dirty="0">
                <a:latin typeface="Calibri" panose="020F0502020204030204" pitchFamily="34" charset="0"/>
                <a:cs typeface="Calibri" panose="020F0502020204030204" pitchFamily="34" charset="0"/>
              </a:rPr>
              <a:t> value proposition is built around providing affordable and reliable solar energy solutions that improve the quality of life for rural communities. The benefits of </a:t>
            </a:r>
            <a:r>
              <a:rPr lang="en-US" sz="2000" dirty="0" err="1">
                <a:latin typeface="Calibri" panose="020F0502020204030204" pitchFamily="34" charset="0"/>
                <a:cs typeface="Calibri" panose="020F0502020204030204" pitchFamily="34" charset="0"/>
              </a:rPr>
              <a:t>Azuri’s</a:t>
            </a:r>
            <a:r>
              <a:rPr lang="en-US" sz="2000" dirty="0">
                <a:latin typeface="Calibri" panose="020F0502020204030204" pitchFamily="34" charset="0"/>
                <a:cs typeface="Calibri" panose="020F0502020204030204" pitchFamily="34" charset="0"/>
              </a:rPr>
              <a:t> systems are far-reaching:</a:t>
            </a:r>
          </a:p>
          <a:p>
            <a:pPr marL="722313" lvl="2"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	Health and Safety: Replacing kerosene with solar lighting reduces indoor air pollution, which is linked to respiratory illnesses.</a:t>
            </a:r>
          </a:p>
          <a:p>
            <a:pPr marL="722313" lvl="2"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Economic Empowerment: By providing a reliable source of energy, </a:t>
            </a:r>
            <a:r>
              <a:rPr lang="en-US" sz="2000" dirty="0" err="1">
                <a:latin typeface="Calibri" panose="020F0502020204030204" pitchFamily="34" charset="0"/>
                <a:cs typeface="Calibri" panose="020F0502020204030204" pitchFamily="34" charset="0"/>
              </a:rPr>
              <a:t>Azuri’s</a:t>
            </a:r>
            <a:r>
              <a:rPr lang="en-US" sz="2000" dirty="0">
                <a:latin typeface="Calibri" panose="020F0502020204030204" pitchFamily="34" charset="0"/>
                <a:cs typeface="Calibri" panose="020F0502020204030204" pitchFamily="34" charset="0"/>
              </a:rPr>
              <a:t> solar systems enable small businesses to extend their working hours and increase productivity.</a:t>
            </a:r>
          </a:p>
          <a:p>
            <a:pPr marL="722313" lvl="2"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Educational Benefits: Solar lighting allows children to study at night, improving educational outcomes in regions where access to electricity is limited.</a:t>
            </a:r>
          </a:p>
          <a:p>
            <a:pPr marL="722313" lvl="2"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Environmental Impact: Solar energy is a clean and renewable source of power that helps reduce carbon emissions and dependency on fossil fuels.</a:t>
            </a:r>
          </a:p>
          <a:p>
            <a:endParaRPr lang="en-US" sz="1000" dirty="0">
              <a:latin typeface="Calibri" panose="020F0502020204030204" pitchFamily="34" charset="0"/>
              <a:cs typeface="Calibri" panose="020F0502020204030204" pitchFamily="34" charset="0"/>
            </a:endParaRPr>
          </a:p>
          <a:p>
            <a:r>
              <a:rPr lang="en-US" sz="2000" dirty="0">
                <a:latin typeface="Calibri" panose="020F0502020204030204" pitchFamily="34" charset="0"/>
                <a:cs typeface="Calibri" panose="020F0502020204030204" pitchFamily="34" charset="0"/>
              </a:rPr>
              <a:t>Through its business model, </a:t>
            </a:r>
            <a:r>
              <a:rPr lang="en-US" sz="2000" dirty="0" err="1">
                <a:latin typeface="Calibri" panose="020F0502020204030204" pitchFamily="34" charset="0"/>
                <a:cs typeface="Calibri" panose="020F0502020204030204" pitchFamily="34" charset="0"/>
              </a:rPr>
              <a:t>Azuri</a:t>
            </a:r>
            <a:r>
              <a:rPr lang="en-US" sz="2000" dirty="0">
                <a:latin typeface="Calibri" panose="020F0502020204030204" pitchFamily="34" charset="0"/>
                <a:cs typeface="Calibri" panose="020F0502020204030204" pitchFamily="34" charset="0"/>
              </a:rPr>
              <a:t> empowers not only consumers but also local entrepreneurs who are trained to sell, install, and maintain solar systems. This creates employment opportunities in the regions where </a:t>
            </a:r>
            <a:r>
              <a:rPr lang="en-US" sz="2000" dirty="0" err="1">
                <a:latin typeface="Calibri" panose="020F0502020204030204" pitchFamily="34" charset="0"/>
                <a:cs typeface="Calibri" panose="020F0502020204030204" pitchFamily="34" charset="0"/>
              </a:rPr>
              <a:t>Azuri</a:t>
            </a:r>
            <a:r>
              <a:rPr lang="en-US" sz="2000" dirty="0">
                <a:latin typeface="Calibri" panose="020F0502020204030204" pitchFamily="34" charset="0"/>
                <a:cs typeface="Calibri" panose="020F0502020204030204" pitchFamily="34" charset="0"/>
              </a:rPr>
              <a:t> operates, contributing to local economic development.</a:t>
            </a:r>
          </a:p>
        </p:txBody>
      </p:sp>
    </p:spTree>
    <p:extLst>
      <p:ext uri="{BB962C8B-B14F-4D97-AF65-F5344CB8AC3E}">
        <p14:creationId xmlns:p14="http://schemas.microsoft.com/office/powerpoint/2010/main" val="190857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dirty="0" err="1">
                <a:latin typeface="Verdana" panose="020B0604030504040204" pitchFamily="34" charset="0"/>
                <a:ea typeface="Verdana" panose="020B0604030504040204" pitchFamily="34" charset="0"/>
                <a:cs typeface="Verdana" panose="020B0604030504040204" pitchFamily="34" charset="0"/>
              </a:rPr>
              <a:t>Azuri</a:t>
            </a:r>
            <a:r>
              <a:rPr lang="en-US" dirty="0">
                <a:latin typeface="Verdana" panose="020B0604030504040204" pitchFamily="34" charset="0"/>
                <a:ea typeface="Verdana" panose="020B0604030504040204" pitchFamily="34" charset="0"/>
                <a:cs typeface="Verdana" panose="020B0604030504040204" pitchFamily="34" charset="0"/>
              </a:rPr>
              <a:t> </a:t>
            </a:r>
            <a:r>
              <a:rPr lang="en-US" dirty="0" err="1">
                <a:latin typeface="Verdana" panose="020B0604030504040204" pitchFamily="34" charset="0"/>
                <a:ea typeface="Verdana" panose="020B0604030504040204" pitchFamily="34" charset="0"/>
                <a:cs typeface="Verdana" panose="020B0604030504040204" pitchFamily="34" charset="0"/>
              </a:rPr>
              <a:t>Technolgies</a:t>
            </a:r>
            <a:r>
              <a:rPr lang="en-US" dirty="0">
                <a:latin typeface="Verdana" panose="020B0604030504040204" pitchFamily="34" charset="0"/>
                <a:ea typeface="Verdana" panose="020B0604030504040204" pitchFamily="34" charset="0"/>
                <a:cs typeface="Verdana" panose="020B0604030504040204" pitchFamily="34" charset="0"/>
              </a:rPr>
              <a:t> Section 2: </a:t>
            </a:r>
            <a:r>
              <a:rPr lang="en-US" sz="2800" b="1" dirty="0">
                <a:latin typeface="Verdana" panose="020B0604030504040204" pitchFamily="34" charset="0"/>
                <a:ea typeface="Verdana" panose="020B0604030504040204" pitchFamily="34" charset="0"/>
                <a:cs typeface="Verdana" panose="020B0604030504040204" pitchFamily="34" charset="0"/>
              </a:rPr>
              <a:t>Business Model</a:t>
            </a:r>
            <a:endParaRPr lang="en-US" dirty="0">
              <a:latin typeface="Verdana" panose="020B0604030504040204" pitchFamily="34" charset="0"/>
              <a:ea typeface="Verdana" panose="020B0604030504040204" pitchFamily="34" charset="0"/>
              <a:cs typeface="Verdana" panose="020B0604030504040204" pitchFamily="34" charset="0"/>
            </a:endParaRPr>
          </a:p>
        </p:txBody>
      </p:sp>
      <p:sp>
        <p:nvSpPr>
          <p:cNvPr id="7" name="TextBox 6">
            <a:extLst>
              <a:ext uri="{FF2B5EF4-FFF2-40B4-BE49-F238E27FC236}">
                <a16:creationId xmlns:a16="http://schemas.microsoft.com/office/drawing/2014/main" id="{0BE7C335-6315-1188-BDEE-699256AC05C7}"/>
              </a:ext>
            </a:extLst>
          </p:cNvPr>
          <p:cNvSpPr txBox="1"/>
          <p:nvPr/>
        </p:nvSpPr>
        <p:spPr>
          <a:xfrm>
            <a:off x="335280" y="1203655"/>
            <a:ext cx="11273590" cy="4862870"/>
          </a:xfrm>
          <a:prstGeom prst="rect">
            <a:avLst/>
          </a:prstGeom>
          <a:noFill/>
        </p:spPr>
        <p:txBody>
          <a:bodyPr wrap="square" rtlCol="0">
            <a:spAutoFit/>
          </a:bodyPr>
          <a:lstStyle/>
          <a:p>
            <a:r>
              <a:rPr lang="en-US" sz="2000" b="1" dirty="0">
                <a:solidFill>
                  <a:schemeClr val="accent2">
                    <a:lumMod val="75000"/>
                  </a:schemeClr>
                </a:solidFill>
                <a:latin typeface="Calibri" panose="020F0502020204030204" pitchFamily="34" charset="0"/>
                <a:cs typeface="Calibri" panose="020F0502020204030204" pitchFamily="34" charset="0"/>
              </a:rPr>
              <a:t>Product Offering: Solar Home Systems (SHS)</a:t>
            </a:r>
          </a:p>
          <a:p>
            <a:endParaRPr lang="en-US" sz="1000" dirty="0">
              <a:latin typeface="Calibri" panose="020F0502020204030204" pitchFamily="34" charset="0"/>
              <a:cs typeface="Calibri" panose="020F0502020204030204" pitchFamily="34" charset="0"/>
            </a:endParaRPr>
          </a:p>
          <a:p>
            <a:r>
              <a:rPr lang="en-US" sz="2000" dirty="0" err="1">
                <a:latin typeface="Calibri" panose="020F0502020204030204" pitchFamily="34" charset="0"/>
                <a:cs typeface="Calibri" panose="020F0502020204030204" pitchFamily="34" charset="0"/>
              </a:rPr>
              <a:t>Azuri’s</a:t>
            </a:r>
            <a:r>
              <a:rPr lang="en-US" sz="2000" dirty="0">
                <a:latin typeface="Calibri" panose="020F0502020204030204" pitchFamily="34" charset="0"/>
                <a:cs typeface="Calibri" panose="020F0502020204030204" pitchFamily="34" charset="0"/>
              </a:rPr>
              <a:t> flagship product is its solar home systems (SHS), which provide off-grid households with affordable access to energy for lighting, charging mobile phones, and running small devices such as radios or TVs. The basic solar home systems typically include:</a:t>
            </a:r>
          </a:p>
          <a:p>
            <a:pPr marL="722313" indent="-361950">
              <a:buFont typeface="Arial" panose="020B0604020202020204" pitchFamily="34" charset="0"/>
              <a:buChar char="•"/>
            </a:pPr>
            <a:r>
              <a:rPr lang="en-US" sz="2000" dirty="0">
                <a:latin typeface="Calibri" panose="020F0502020204030204" pitchFamily="34" charset="0"/>
                <a:cs typeface="Calibri" panose="020F0502020204030204" pitchFamily="34" charset="0"/>
              </a:rPr>
              <a:t>Solar panels</a:t>
            </a:r>
          </a:p>
          <a:p>
            <a:pPr marL="722313" indent="-361950">
              <a:buFont typeface="Arial" panose="020B0604020202020204" pitchFamily="34" charset="0"/>
              <a:buChar char="•"/>
            </a:pPr>
            <a:r>
              <a:rPr lang="en-US" sz="2000" dirty="0">
                <a:latin typeface="Calibri" panose="020F0502020204030204" pitchFamily="34" charset="0"/>
                <a:cs typeface="Calibri" panose="020F0502020204030204" pitchFamily="34" charset="0"/>
              </a:rPr>
              <a:t>Rechargeable battery</a:t>
            </a:r>
          </a:p>
          <a:p>
            <a:pPr marL="722313" indent="-361950">
              <a:buFont typeface="Arial" panose="020B0604020202020204" pitchFamily="34" charset="0"/>
              <a:buChar char="•"/>
            </a:pPr>
            <a:r>
              <a:rPr lang="en-US" sz="2000" dirty="0">
                <a:latin typeface="Calibri" panose="020F0502020204030204" pitchFamily="34" charset="0"/>
                <a:cs typeface="Calibri" panose="020F0502020204030204" pitchFamily="34" charset="0"/>
              </a:rPr>
              <a:t>LED lights</a:t>
            </a:r>
          </a:p>
          <a:p>
            <a:pPr marL="722313" indent="-361950">
              <a:buFont typeface="Arial" panose="020B0604020202020204" pitchFamily="34" charset="0"/>
              <a:buChar char="•"/>
            </a:pPr>
            <a:r>
              <a:rPr lang="en-US" sz="2000" dirty="0">
                <a:latin typeface="Calibri" panose="020F0502020204030204" pitchFamily="34" charset="0"/>
                <a:cs typeface="Calibri" panose="020F0502020204030204" pitchFamily="34" charset="0"/>
              </a:rPr>
              <a:t>USB ports for phone charging</a:t>
            </a:r>
          </a:p>
          <a:p>
            <a:pPr marL="722313" indent="-361950">
              <a:buFont typeface="Arial" panose="020B0604020202020204" pitchFamily="34" charset="0"/>
              <a:buChar char="•"/>
            </a:pPr>
            <a:r>
              <a:rPr lang="en-US" sz="2000" dirty="0">
                <a:latin typeface="Calibri" panose="020F0502020204030204" pitchFamily="34" charset="0"/>
                <a:cs typeface="Calibri" panose="020F0502020204030204" pitchFamily="34" charset="0"/>
              </a:rPr>
              <a:t>Optional add-ons such as solar-powered TVs</a:t>
            </a:r>
          </a:p>
          <a:p>
            <a:endParaRPr lang="en-US" sz="2000" dirty="0">
              <a:latin typeface="Calibri" panose="020F0502020204030204" pitchFamily="34" charset="0"/>
              <a:cs typeface="Calibri" panose="020F0502020204030204" pitchFamily="34" charset="0"/>
            </a:endParaRPr>
          </a:p>
          <a:p>
            <a:r>
              <a:rPr lang="en-US" sz="2000" dirty="0">
                <a:latin typeface="Calibri" panose="020F0502020204030204" pitchFamily="34" charset="0"/>
                <a:cs typeface="Calibri" panose="020F0502020204030204" pitchFamily="34" charset="0"/>
              </a:rPr>
              <a:t>Each system is designed to be user-friendly and durable, capable of providing energy even in challenging environmental conditions. As part of the company’s growth strategy, </a:t>
            </a:r>
            <a:r>
              <a:rPr lang="en-US" sz="2000" dirty="0" err="1">
                <a:latin typeface="Calibri" panose="020F0502020204030204" pitchFamily="34" charset="0"/>
                <a:cs typeface="Calibri" panose="020F0502020204030204" pitchFamily="34" charset="0"/>
              </a:rPr>
              <a:t>Azuri</a:t>
            </a:r>
            <a:r>
              <a:rPr lang="en-US" sz="2000" dirty="0">
                <a:latin typeface="Calibri" panose="020F0502020204030204" pitchFamily="34" charset="0"/>
                <a:cs typeface="Calibri" panose="020F0502020204030204" pitchFamily="34" charset="0"/>
              </a:rPr>
              <a:t> continues to expand its product line to include higher-capacity systems capable of powering larger appliances and offering greater functionality to customers as they progress economically.</a:t>
            </a:r>
          </a:p>
          <a:p>
            <a:endParaRPr lang="fr-FR" sz="2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675839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a:xfrm>
            <a:off x="838200" y="304801"/>
            <a:ext cx="9672961" cy="663516"/>
          </a:xfrm>
        </p:spPr>
        <p:txBody>
          <a:bodyPr>
            <a:normAutofit/>
          </a:bodyPr>
          <a:lstStyle/>
          <a:p>
            <a:r>
              <a:rPr lang="en-US" sz="2400" dirty="0" err="1">
                <a:latin typeface="Verdana" panose="020B0604030504040204" pitchFamily="34" charset="0"/>
                <a:ea typeface="Verdana" panose="020B0604030504040204" pitchFamily="34" charset="0"/>
                <a:cs typeface="Verdana" panose="020B0604030504040204" pitchFamily="34" charset="0"/>
              </a:rPr>
              <a:t>Azuri</a:t>
            </a:r>
            <a:r>
              <a:rPr lang="en-US" sz="2400" dirty="0">
                <a:latin typeface="Verdana" panose="020B0604030504040204" pitchFamily="34" charset="0"/>
                <a:ea typeface="Verdana" panose="020B0604030504040204" pitchFamily="34" charset="0"/>
                <a:cs typeface="Verdana" panose="020B0604030504040204" pitchFamily="34" charset="0"/>
              </a:rPr>
              <a:t> </a:t>
            </a:r>
            <a:r>
              <a:rPr lang="en-US" sz="2400" dirty="0" err="1">
                <a:latin typeface="Verdana" panose="020B0604030504040204" pitchFamily="34" charset="0"/>
                <a:ea typeface="Verdana" panose="020B0604030504040204" pitchFamily="34" charset="0"/>
                <a:cs typeface="Verdana" panose="020B0604030504040204" pitchFamily="34" charset="0"/>
              </a:rPr>
              <a:t>Technolgies</a:t>
            </a:r>
            <a:r>
              <a:rPr lang="en-US" sz="2400" dirty="0">
                <a:latin typeface="Verdana" panose="020B0604030504040204" pitchFamily="34" charset="0"/>
                <a:ea typeface="Verdana" panose="020B0604030504040204" pitchFamily="34" charset="0"/>
                <a:cs typeface="Verdana" panose="020B0604030504040204" pitchFamily="34" charset="0"/>
              </a:rPr>
              <a:t> </a:t>
            </a:r>
            <a:r>
              <a:rPr lang="en-US" sz="2400" b="1" dirty="0">
                <a:latin typeface="Verdana" panose="020B0604030504040204" pitchFamily="34" charset="0"/>
                <a:ea typeface="Verdana" panose="020B0604030504040204" pitchFamily="34" charset="0"/>
                <a:cs typeface="Verdana" panose="020B0604030504040204" pitchFamily="34" charset="0"/>
              </a:rPr>
              <a:t>Section 3: Marketing &amp; Distribution</a:t>
            </a:r>
            <a:endParaRPr lang="en-US" sz="2400" dirty="0">
              <a:latin typeface="Verdana" panose="020B0604030504040204" pitchFamily="34" charset="0"/>
              <a:ea typeface="Verdana" panose="020B0604030504040204" pitchFamily="34" charset="0"/>
              <a:cs typeface="Verdana" panose="020B0604030504040204" pitchFamily="34" charset="0"/>
            </a:endParaRPr>
          </a:p>
        </p:txBody>
      </p:sp>
      <p:sp>
        <p:nvSpPr>
          <p:cNvPr id="7" name="TextBox 6">
            <a:extLst>
              <a:ext uri="{FF2B5EF4-FFF2-40B4-BE49-F238E27FC236}">
                <a16:creationId xmlns:a16="http://schemas.microsoft.com/office/drawing/2014/main" id="{0BE7C335-6315-1188-BDEE-699256AC05C7}"/>
              </a:ext>
            </a:extLst>
          </p:cNvPr>
          <p:cNvSpPr txBox="1"/>
          <p:nvPr/>
        </p:nvSpPr>
        <p:spPr>
          <a:xfrm>
            <a:off x="685801" y="1081735"/>
            <a:ext cx="10759440" cy="3631763"/>
          </a:xfrm>
          <a:prstGeom prst="rect">
            <a:avLst/>
          </a:prstGeom>
          <a:noFill/>
        </p:spPr>
        <p:txBody>
          <a:bodyPr wrap="square" rtlCol="0">
            <a:spAutoFit/>
          </a:bodyPr>
          <a:lstStyle/>
          <a:p>
            <a:r>
              <a:rPr lang="en-US" sz="2000" b="1" dirty="0">
                <a:solidFill>
                  <a:schemeClr val="accent2">
                    <a:lumMod val="75000"/>
                  </a:schemeClr>
                </a:solidFill>
                <a:latin typeface="Calibri" panose="020F0502020204030204" pitchFamily="34" charset="0"/>
                <a:cs typeface="Calibri" panose="020F0502020204030204" pitchFamily="34" charset="0"/>
              </a:rPr>
              <a:t>Targeted Marketing for Diverse Customer Segments</a:t>
            </a:r>
            <a:endParaRPr lang="en-US" sz="2000" dirty="0">
              <a:latin typeface="Calibri" panose="020F0502020204030204" pitchFamily="34" charset="0"/>
              <a:cs typeface="Calibri" panose="020F0502020204030204" pitchFamily="34" charset="0"/>
            </a:endParaRPr>
          </a:p>
          <a:p>
            <a:endParaRPr lang="en-US" sz="2000" dirty="0">
              <a:latin typeface="Calibri" panose="020F0502020204030204" pitchFamily="34" charset="0"/>
              <a:cs typeface="Calibri" panose="020F0502020204030204" pitchFamily="34" charset="0"/>
            </a:endParaRPr>
          </a:p>
          <a:p>
            <a:r>
              <a:rPr lang="en-US" sz="2000" dirty="0" err="1">
                <a:latin typeface="Calibri" panose="020F0502020204030204" pitchFamily="34" charset="0"/>
                <a:cs typeface="Calibri" panose="020F0502020204030204" pitchFamily="34" charset="0"/>
              </a:rPr>
              <a:t>Azuri</a:t>
            </a:r>
            <a:r>
              <a:rPr lang="en-US" sz="2000" dirty="0">
                <a:latin typeface="Calibri" panose="020F0502020204030204" pitchFamily="34" charset="0"/>
                <a:cs typeface="Calibri" panose="020F0502020204030204" pitchFamily="34" charset="0"/>
              </a:rPr>
              <a:t> Technologies has developed an effective marketing strategy that targets various customer segments, including low-income households, small businesses, and community institutions, in unique ways. </a:t>
            </a:r>
          </a:p>
          <a:p>
            <a:endParaRPr lang="en-US" sz="1000"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US" sz="2000" b="1" dirty="0">
                <a:latin typeface="Calibri" panose="020F0502020204030204" pitchFamily="34" charset="0"/>
                <a:cs typeface="Calibri" panose="020F0502020204030204" pitchFamily="34" charset="0"/>
              </a:rPr>
              <a:t>Low-Income Rural Households:</a:t>
            </a:r>
          </a:p>
          <a:p>
            <a:pPr marL="360363" lvl="1"/>
            <a:r>
              <a:rPr lang="en-US" sz="2000" dirty="0">
                <a:latin typeface="Calibri" panose="020F0502020204030204" pitchFamily="34" charset="0"/>
                <a:cs typeface="Calibri" panose="020F0502020204030204" pitchFamily="34" charset="0"/>
              </a:rPr>
              <a:t>For this segment, </a:t>
            </a:r>
            <a:r>
              <a:rPr lang="en-US" sz="2000" dirty="0" err="1">
                <a:latin typeface="Calibri" panose="020F0502020204030204" pitchFamily="34" charset="0"/>
                <a:cs typeface="Calibri" panose="020F0502020204030204" pitchFamily="34" charset="0"/>
              </a:rPr>
              <a:t>Azuri</a:t>
            </a:r>
            <a:r>
              <a:rPr lang="en-US" sz="2000" dirty="0">
                <a:latin typeface="Calibri" panose="020F0502020204030204" pitchFamily="34" charset="0"/>
                <a:cs typeface="Calibri" panose="020F0502020204030204" pitchFamily="34" charset="0"/>
              </a:rPr>
              <a:t> focuses on affordability, promoting the benefits of solar home systems as a replacement for expensive and harmful kerosene lamps. Marketing campaigns emphasize the financial savings and health benefits that come with switching to solar energy. The company uses community-based outreach, radio ads, and partnerships with local influencers to build trust and increase awareness.</a:t>
            </a:r>
          </a:p>
        </p:txBody>
      </p:sp>
    </p:spTree>
    <p:extLst>
      <p:ext uri="{BB962C8B-B14F-4D97-AF65-F5344CB8AC3E}">
        <p14:creationId xmlns:p14="http://schemas.microsoft.com/office/powerpoint/2010/main" val="29397214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a:xfrm>
            <a:off x="838200" y="453905"/>
            <a:ext cx="9860280" cy="514411"/>
          </a:xfrm>
        </p:spPr>
        <p:txBody>
          <a:bodyPr>
            <a:normAutofit fontScale="90000"/>
          </a:bodyPr>
          <a:lstStyle/>
          <a:p>
            <a:r>
              <a:rPr lang="en-US" sz="2800" dirty="0" err="1">
                <a:latin typeface="Verdana" panose="020B0604030504040204" pitchFamily="34" charset="0"/>
                <a:ea typeface="Verdana" panose="020B0604030504040204" pitchFamily="34" charset="0"/>
                <a:cs typeface="Verdana" panose="020B0604030504040204" pitchFamily="34" charset="0"/>
              </a:rPr>
              <a:t>Azuri</a:t>
            </a:r>
            <a:r>
              <a:rPr lang="en-US" sz="2800" dirty="0">
                <a:latin typeface="Verdana" panose="020B0604030504040204" pitchFamily="34" charset="0"/>
                <a:ea typeface="Verdana" panose="020B0604030504040204" pitchFamily="34" charset="0"/>
                <a:cs typeface="Verdana" panose="020B0604030504040204" pitchFamily="34" charset="0"/>
              </a:rPr>
              <a:t> </a:t>
            </a:r>
            <a:r>
              <a:rPr lang="en-US" sz="2800" dirty="0" err="1">
                <a:latin typeface="Verdana" panose="020B0604030504040204" pitchFamily="34" charset="0"/>
                <a:ea typeface="Verdana" panose="020B0604030504040204" pitchFamily="34" charset="0"/>
                <a:cs typeface="Verdana" panose="020B0604030504040204" pitchFamily="34" charset="0"/>
              </a:rPr>
              <a:t>Technolgies</a:t>
            </a:r>
            <a:r>
              <a:rPr lang="en-US" sz="2800" dirty="0">
                <a:latin typeface="Verdana" panose="020B0604030504040204" pitchFamily="34" charset="0"/>
                <a:ea typeface="Verdana" panose="020B0604030504040204" pitchFamily="34" charset="0"/>
                <a:cs typeface="Verdana" panose="020B0604030504040204" pitchFamily="34" charset="0"/>
              </a:rPr>
              <a:t> </a:t>
            </a:r>
            <a:r>
              <a:rPr lang="en-US" sz="2800" b="1" dirty="0">
                <a:latin typeface="Verdana" panose="020B0604030504040204" pitchFamily="34" charset="0"/>
                <a:ea typeface="Verdana" panose="020B0604030504040204" pitchFamily="34" charset="0"/>
                <a:cs typeface="Verdana" panose="020B0604030504040204" pitchFamily="34" charset="0"/>
              </a:rPr>
              <a:t>Section 3: Marketing &amp; Distribution</a:t>
            </a:r>
            <a:endParaRPr lang="en-US" sz="2800" b="1" dirty="0">
              <a:solidFill>
                <a:schemeClr val="accent2">
                  <a:lumMod val="75000"/>
                </a:schemeClr>
              </a:solidFill>
              <a:latin typeface="Calibri" panose="020F0502020204030204" pitchFamily="34" charset="0"/>
              <a:cs typeface="Calibri" panose="020F0502020204030204" pitchFamily="34" charset="0"/>
            </a:endParaRPr>
          </a:p>
        </p:txBody>
      </p:sp>
      <p:sp>
        <p:nvSpPr>
          <p:cNvPr id="7" name="TextBox 6">
            <a:extLst>
              <a:ext uri="{FF2B5EF4-FFF2-40B4-BE49-F238E27FC236}">
                <a16:creationId xmlns:a16="http://schemas.microsoft.com/office/drawing/2014/main" id="{0BE7C335-6315-1188-BDEE-699256AC05C7}"/>
              </a:ext>
            </a:extLst>
          </p:cNvPr>
          <p:cNvSpPr txBox="1"/>
          <p:nvPr/>
        </p:nvSpPr>
        <p:spPr>
          <a:xfrm>
            <a:off x="441451" y="1665312"/>
            <a:ext cx="10466457" cy="4708981"/>
          </a:xfrm>
          <a:prstGeom prst="rect">
            <a:avLst/>
          </a:prstGeom>
          <a:noFill/>
        </p:spPr>
        <p:txBody>
          <a:bodyPr wrap="square" rtlCol="0">
            <a:spAutoFit/>
          </a:bodyPr>
          <a:lstStyle/>
          <a:p>
            <a:endParaRPr lang="en-US" sz="1000"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US" sz="2000" b="1" dirty="0">
                <a:latin typeface="Calibri" panose="020F0502020204030204" pitchFamily="34" charset="0"/>
                <a:cs typeface="Calibri" panose="020F0502020204030204" pitchFamily="34" charset="0"/>
              </a:rPr>
              <a:t>Small Businesses and Institutions:</a:t>
            </a:r>
          </a:p>
          <a:p>
            <a:pPr marL="360363"/>
            <a:endParaRPr lang="en-US" sz="1000" dirty="0">
              <a:latin typeface="Calibri" panose="020F0502020204030204" pitchFamily="34" charset="0"/>
              <a:cs typeface="Calibri" panose="020F0502020204030204" pitchFamily="34" charset="0"/>
            </a:endParaRPr>
          </a:p>
          <a:p>
            <a:pPr marL="360363"/>
            <a:r>
              <a:rPr lang="en-US" sz="2000" dirty="0" err="1">
                <a:latin typeface="Calibri" panose="020F0502020204030204" pitchFamily="34" charset="0"/>
                <a:cs typeface="Calibri" panose="020F0502020204030204" pitchFamily="34" charset="0"/>
              </a:rPr>
              <a:t>Azuri's</a:t>
            </a:r>
            <a:r>
              <a:rPr lang="en-US" sz="2000" dirty="0">
                <a:latin typeface="Calibri" panose="020F0502020204030204" pitchFamily="34" charset="0"/>
                <a:cs typeface="Calibri" panose="020F0502020204030204" pitchFamily="34" charset="0"/>
              </a:rPr>
              <a:t> marketing for small businesses and institutions highlights the productivity gains that come with having a reliable power source. For instance, small shop owners can extend their business hours, while schools and clinics can operate more effectively. Marketing messages for these segments focus on the durability of </a:t>
            </a:r>
            <a:r>
              <a:rPr lang="en-US" sz="2000" dirty="0" err="1">
                <a:latin typeface="Calibri" panose="020F0502020204030204" pitchFamily="34" charset="0"/>
                <a:cs typeface="Calibri" panose="020F0502020204030204" pitchFamily="34" charset="0"/>
              </a:rPr>
              <a:t>Azuri’s</a:t>
            </a:r>
            <a:r>
              <a:rPr lang="en-US" sz="2000" dirty="0">
                <a:latin typeface="Calibri" panose="020F0502020204030204" pitchFamily="34" charset="0"/>
                <a:cs typeface="Calibri" panose="020F0502020204030204" pitchFamily="34" charset="0"/>
              </a:rPr>
              <a:t> solar systems and the economic benefits of moving away from unreliable grid power or costly diesel generators.</a:t>
            </a:r>
          </a:p>
          <a:p>
            <a:pPr marL="360363"/>
            <a:endParaRPr lang="en-US" sz="1000"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US" sz="2000" b="1" dirty="0">
                <a:latin typeface="Calibri" panose="020F0502020204030204" pitchFamily="34" charset="0"/>
                <a:cs typeface="Calibri" panose="020F0502020204030204" pitchFamily="34" charset="0"/>
              </a:rPr>
              <a:t>Geographic Targeting:</a:t>
            </a:r>
          </a:p>
          <a:p>
            <a:pPr marL="265113"/>
            <a:endParaRPr lang="en-US" sz="1000" dirty="0">
              <a:latin typeface="Calibri" panose="020F0502020204030204" pitchFamily="34" charset="0"/>
              <a:cs typeface="Calibri" panose="020F0502020204030204" pitchFamily="34" charset="0"/>
            </a:endParaRPr>
          </a:p>
          <a:p>
            <a:pPr marL="265113"/>
            <a:r>
              <a:rPr lang="en-US" sz="2000" dirty="0" err="1">
                <a:latin typeface="Calibri" panose="020F0502020204030204" pitchFamily="34" charset="0"/>
                <a:cs typeface="Calibri" panose="020F0502020204030204" pitchFamily="34" charset="0"/>
              </a:rPr>
              <a:t>Azuri’s</a:t>
            </a:r>
            <a:r>
              <a:rPr lang="en-US" sz="2000" dirty="0">
                <a:latin typeface="Calibri" panose="020F0502020204030204" pitchFamily="34" charset="0"/>
                <a:cs typeface="Calibri" panose="020F0502020204030204" pitchFamily="34" charset="0"/>
              </a:rPr>
              <a:t> marketing strategy also adapts to different geographic contexts. In East Africa, where mobile payment systems like M-</a:t>
            </a:r>
            <a:r>
              <a:rPr lang="en-US" sz="2000" dirty="0" err="1">
                <a:latin typeface="Calibri" panose="020F0502020204030204" pitchFamily="34" charset="0"/>
                <a:cs typeface="Calibri" panose="020F0502020204030204" pitchFamily="34" charset="0"/>
              </a:rPr>
              <a:t>Pesa</a:t>
            </a:r>
            <a:r>
              <a:rPr lang="en-US" sz="2000" dirty="0">
                <a:latin typeface="Calibri" panose="020F0502020204030204" pitchFamily="34" charset="0"/>
                <a:cs typeface="Calibri" panose="020F0502020204030204" pitchFamily="34" charset="0"/>
              </a:rPr>
              <a:t> are widely used, </a:t>
            </a:r>
            <a:r>
              <a:rPr lang="en-US" sz="2000" dirty="0" err="1">
                <a:latin typeface="Calibri" panose="020F0502020204030204" pitchFamily="34" charset="0"/>
                <a:cs typeface="Calibri" panose="020F0502020204030204" pitchFamily="34" charset="0"/>
              </a:rPr>
              <a:t>Azuri</a:t>
            </a:r>
            <a:r>
              <a:rPr lang="en-US" sz="2000" dirty="0">
                <a:latin typeface="Calibri" panose="020F0502020204030204" pitchFamily="34" charset="0"/>
                <a:cs typeface="Calibri" panose="020F0502020204030204" pitchFamily="34" charset="0"/>
              </a:rPr>
              <a:t> emphasizes the convenience of making payments through PAYG models. In regions where mobile payment infrastructure is less developed, the company partners with local microfinance institutions to offer financing options. This flexibility allows </a:t>
            </a:r>
            <a:r>
              <a:rPr lang="en-US" sz="2000" dirty="0" err="1">
                <a:latin typeface="Calibri" panose="020F0502020204030204" pitchFamily="34" charset="0"/>
                <a:cs typeface="Calibri" panose="020F0502020204030204" pitchFamily="34" charset="0"/>
              </a:rPr>
              <a:t>Azuri</a:t>
            </a:r>
            <a:r>
              <a:rPr lang="en-US" sz="2000" dirty="0">
                <a:latin typeface="Calibri" panose="020F0502020204030204" pitchFamily="34" charset="0"/>
                <a:cs typeface="Calibri" panose="020F0502020204030204" pitchFamily="34" charset="0"/>
              </a:rPr>
              <a:t> to scale its operations across diverse regions in Africa.</a:t>
            </a:r>
          </a:p>
          <a:p>
            <a:pPr marL="360363"/>
            <a:endParaRPr lang="en-US" sz="2000" dirty="0">
              <a:latin typeface="Calibri" panose="020F0502020204030204" pitchFamily="34" charset="0"/>
              <a:cs typeface="Calibri" panose="020F0502020204030204" pitchFamily="34" charset="0"/>
            </a:endParaRPr>
          </a:p>
        </p:txBody>
      </p:sp>
      <p:sp>
        <p:nvSpPr>
          <p:cNvPr id="5" name="TextBox 4">
            <a:extLst>
              <a:ext uri="{FF2B5EF4-FFF2-40B4-BE49-F238E27FC236}">
                <a16:creationId xmlns:a16="http://schemas.microsoft.com/office/drawing/2014/main" id="{78053E1B-73B5-F76C-0B4B-C728316F985C}"/>
              </a:ext>
            </a:extLst>
          </p:cNvPr>
          <p:cNvSpPr txBox="1"/>
          <p:nvPr/>
        </p:nvSpPr>
        <p:spPr>
          <a:xfrm>
            <a:off x="838200" y="1232646"/>
            <a:ext cx="6659880" cy="400110"/>
          </a:xfrm>
          <a:prstGeom prst="rect">
            <a:avLst/>
          </a:prstGeom>
          <a:noFill/>
        </p:spPr>
        <p:txBody>
          <a:bodyPr wrap="square">
            <a:spAutoFit/>
          </a:bodyPr>
          <a:lstStyle/>
          <a:p>
            <a:r>
              <a:rPr lang="en-US" sz="2000" b="1" dirty="0">
                <a:solidFill>
                  <a:schemeClr val="accent2">
                    <a:lumMod val="75000"/>
                  </a:schemeClr>
                </a:solidFill>
                <a:latin typeface="Calibri" panose="020F0502020204030204" pitchFamily="34" charset="0"/>
                <a:cs typeface="Calibri" panose="020F0502020204030204" pitchFamily="34" charset="0"/>
              </a:rPr>
              <a:t>Targeted Marketing for Diverse Customer Segments</a:t>
            </a:r>
            <a:endParaRPr lang="en-US" sz="2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4454443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a:xfrm>
            <a:off x="838200" y="453905"/>
            <a:ext cx="9814560" cy="514411"/>
          </a:xfrm>
        </p:spPr>
        <p:txBody>
          <a:bodyPr>
            <a:normAutofit fontScale="90000"/>
          </a:bodyPr>
          <a:lstStyle/>
          <a:p>
            <a:r>
              <a:rPr lang="en-US" sz="2800" dirty="0" err="1">
                <a:latin typeface="Verdana" panose="020B0604030504040204" pitchFamily="34" charset="0"/>
                <a:ea typeface="Verdana" panose="020B0604030504040204" pitchFamily="34" charset="0"/>
                <a:cs typeface="Verdana" panose="020B0604030504040204" pitchFamily="34" charset="0"/>
              </a:rPr>
              <a:t>Azuri</a:t>
            </a:r>
            <a:r>
              <a:rPr lang="en-US" sz="2800" dirty="0">
                <a:latin typeface="Verdana" panose="020B0604030504040204" pitchFamily="34" charset="0"/>
                <a:ea typeface="Verdana" panose="020B0604030504040204" pitchFamily="34" charset="0"/>
                <a:cs typeface="Verdana" panose="020B0604030504040204" pitchFamily="34" charset="0"/>
              </a:rPr>
              <a:t> </a:t>
            </a:r>
            <a:r>
              <a:rPr lang="en-US" sz="2800" dirty="0" err="1">
                <a:latin typeface="Verdana" panose="020B0604030504040204" pitchFamily="34" charset="0"/>
                <a:ea typeface="Verdana" panose="020B0604030504040204" pitchFamily="34" charset="0"/>
                <a:cs typeface="Verdana" panose="020B0604030504040204" pitchFamily="34" charset="0"/>
              </a:rPr>
              <a:t>Technolgies</a:t>
            </a:r>
            <a:r>
              <a:rPr lang="en-US" sz="2800" dirty="0">
                <a:latin typeface="Verdana" panose="020B0604030504040204" pitchFamily="34" charset="0"/>
                <a:ea typeface="Verdana" panose="020B0604030504040204" pitchFamily="34" charset="0"/>
                <a:cs typeface="Verdana" panose="020B0604030504040204" pitchFamily="34" charset="0"/>
              </a:rPr>
              <a:t> </a:t>
            </a:r>
            <a:r>
              <a:rPr lang="en-US" sz="2800" b="1" dirty="0">
                <a:latin typeface="Verdana" panose="020B0604030504040204" pitchFamily="34" charset="0"/>
                <a:ea typeface="Verdana" panose="020B0604030504040204" pitchFamily="34" charset="0"/>
                <a:cs typeface="Verdana" panose="020B0604030504040204" pitchFamily="34" charset="0"/>
              </a:rPr>
              <a:t>Section 3: Marketing &amp; Distribution</a:t>
            </a:r>
            <a:endParaRPr lang="en-US" dirty="0"/>
          </a:p>
        </p:txBody>
      </p:sp>
      <p:sp>
        <p:nvSpPr>
          <p:cNvPr id="4" name="TextBox 3">
            <a:extLst>
              <a:ext uri="{FF2B5EF4-FFF2-40B4-BE49-F238E27FC236}">
                <a16:creationId xmlns:a16="http://schemas.microsoft.com/office/drawing/2014/main" id="{76F6F2A0-D273-F70C-70C3-DAADBC128032}"/>
              </a:ext>
            </a:extLst>
          </p:cNvPr>
          <p:cNvSpPr txBox="1"/>
          <p:nvPr/>
        </p:nvSpPr>
        <p:spPr>
          <a:xfrm>
            <a:off x="335280" y="1519054"/>
            <a:ext cx="11612880" cy="5324535"/>
          </a:xfrm>
          <a:prstGeom prst="rect">
            <a:avLst/>
          </a:prstGeom>
          <a:noFill/>
        </p:spPr>
        <p:txBody>
          <a:bodyPr wrap="square" rtlCol="0">
            <a:spAutoFit/>
          </a:bodyPr>
          <a:lstStyle/>
          <a:p>
            <a:r>
              <a:rPr lang="en-US" sz="2000" b="1" dirty="0">
                <a:solidFill>
                  <a:schemeClr val="accent2">
                    <a:lumMod val="75000"/>
                  </a:schemeClr>
                </a:solidFill>
                <a:latin typeface="Calibri" panose="020F0502020204030204" pitchFamily="34" charset="0"/>
                <a:cs typeface="Calibri" panose="020F0502020204030204" pitchFamily="34" charset="0"/>
              </a:rPr>
              <a:t>Community-Based Engagement and Word-of-Mouth</a:t>
            </a:r>
            <a:endParaRPr lang="en-US" sz="1000" b="1" dirty="0">
              <a:solidFill>
                <a:schemeClr val="accent2">
                  <a:lumMod val="75000"/>
                </a:schemeClr>
              </a:solidFill>
              <a:latin typeface="Calibri" panose="020F0502020204030204" pitchFamily="34" charset="0"/>
              <a:cs typeface="Calibri" panose="020F0502020204030204" pitchFamily="34" charset="0"/>
            </a:endParaRPr>
          </a:p>
          <a:p>
            <a:r>
              <a:rPr lang="en-US" sz="2000" dirty="0">
                <a:latin typeface="Calibri" panose="020F0502020204030204" pitchFamily="34" charset="0"/>
                <a:cs typeface="Calibri" panose="020F0502020204030204" pitchFamily="34" charset="0"/>
              </a:rPr>
              <a:t>In many rural areas, word-of-mouth marketing is one of the most effective ways to build trust and generate interest in a product. </a:t>
            </a:r>
            <a:r>
              <a:rPr lang="en-US" sz="2000" dirty="0" err="1">
                <a:latin typeface="Calibri" panose="020F0502020204030204" pitchFamily="34" charset="0"/>
                <a:cs typeface="Calibri" panose="020F0502020204030204" pitchFamily="34" charset="0"/>
              </a:rPr>
              <a:t>Azuri</a:t>
            </a:r>
            <a:r>
              <a:rPr lang="en-US" sz="2000" dirty="0">
                <a:latin typeface="Calibri" panose="020F0502020204030204" pitchFamily="34" charset="0"/>
                <a:cs typeface="Calibri" panose="020F0502020204030204" pitchFamily="34" charset="0"/>
              </a:rPr>
              <a:t> leverages this by encouraging satisfied customers to spread the word to their neighbors, friends, and family. Community engagement programs also involve working with local leaders to endorse and promote the benefits of solar power.</a:t>
            </a:r>
            <a:endParaRPr lang="en-US" sz="1000" b="1" dirty="0">
              <a:solidFill>
                <a:schemeClr val="accent2">
                  <a:lumMod val="75000"/>
                </a:schemeClr>
              </a:solidFill>
              <a:latin typeface="Calibri" panose="020F0502020204030204" pitchFamily="34" charset="0"/>
              <a:cs typeface="Calibri" panose="020F0502020204030204" pitchFamily="34" charset="0"/>
            </a:endParaRPr>
          </a:p>
          <a:p>
            <a:r>
              <a:rPr lang="en-US" sz="2000" b="1" dirty="0">
                <a:solidFill>
                  <a:schemeClr val="accent2">
                    <a:lumMod val="75000"/>
                  </a:schemeClr>
                </a:solidFill>
                <a:latin typeface="Calibri" panose="020F0502020204030204" pitchFamily="34" charset="0"/>
                <a:cs typeface="Calibri" panose="020F0502020204030204" pitchFamily="34" charset="0"/>
              </a:rPr>
              <a:t>Social Media and Digital Marketing</a:t>
            </a:r>
            <a:endParaRPr lang="en-US" sz="1000" dirty="0">
              <a:latin typeface="Calibri" panose="020F0502020204030204" pitchFamily="34" charset="0"/>
              <a:cs typeface="Calibri" panose="020F0502020204030204" pitchFamily="34" charset="0"/>
            </a:endParaRPr>
          </a:p>
          <a:p>
            <a:r>
              <a:rPr lang="en-US" sz="2000" dirty="0" err="1">
                <a:latin typeface="Calibri" panose="020F0502020204030204" pitchFamily="34" charset="0"/>
                <a:cs typeface="Calibri" panose="020F0502020204030204" pitchFamily="34" charset="0"/>
              </a:rPr>
              <a:t>Azuri’s</a:t>
            </a:r>
            <a:r>
              <a:rPr lang="en-US" sz="2000" dirty="0">
                <a:latin typeface="Calibri" panose="020F0502020204030204" pitchFamily="34" charset="0"/>
                <a:cs typeface="Calibri" panose="020F0502020204030204" pitchFamily="34" charset="0"/>
              </a:rPr>
              <a:t> digital marketing strategy targets both urban and rural customers who have access to mobile internet. By using platforms such as Facebook, Twitter, and YouTube, </a:t>
            </a:r>
            <a:r>
              <a:rPr lang="en-US" sz="2000" dirty="0" err="1">
                <a:latin typeface="Calibri" panose="020F0502020204030204" pitchFamily="34" charset="0"/>
                <a:cs typeface="Calibri" panose="020F0502020204030204" pitchFamily="34" charset="0"/>
              </a:rPr>
              <a:t>Azuri</a:t>
            </a:r>
            <a:r>
              <a:rPr lang="en-US" sz="2000" dirty="0">
                <a:latin typeface="Calibri" panose="020F0502020204030204" pitchFamily="34" charset="0"/>
                <a:cs typeface="Calibri" panose="020F0502020204030204" pitchFamily="34" charset="0"/>
              </a:rPr>
              <a:t> raises awareness about its solar home systems, provides tutorials on system installation, and showcases real-life case studies of customers who have benefited from their products. Digital campaigns often highlight customer testimonials, which are powerful tools for building trust with new customers.</a:t>
            </a:r>
          </a:p>
          <a:p>
            <a:r>
              <a:rPr lang="en-US" sz="2000" b="1" dirty="0">
                <a:solidFill>
                  <a:schemeClr val="accent2">
                    <a:lumMod val="75000"/>
                  </a:schemeClr>
                </a:solidFill>
                <a:latin typeface="Calibri" panose="020F0502020204030204" pitchFamily="34" charset="0"/>
                <a:cs typeface="Calibri" panose="020F0502020204030204" pitchFamily="34" charset="0"/>
              </a:rPr>
              <a:t>Industry Trade Shows and Webinars</a:t>
            </a:r>
            <a:endParaRPr lang="en-US" sz="1000" dirty="0">
              <a:latin typeface="Calibri" panose="020F0502020204030204" pitchFamily="34" charset="0"/>
              <a:cs typeface="Calibri" panose="020F0502020204030204" pitchFamily="34" charset="0"/>
            </a:endParaRPr>
          </a:p>
          <a:p>
            <a:r>
              <a:rPr lang="en-US" sz="2000" dirty="0" err="1">
                <a:latin typeface="Calibri" panose="020F0502020204030204" pitchFamily="34" charset="0"/>
                <a:cs typeface="Calibri" panose="020F0502020204030204" pitchFamily="34" charset="0"/>
              </a:rPr>
              <a:t>Azuri</a:t>
            </a:r>
            <a:r>
              <a:rPr lang="en-US" sz="2000" dirty="0">
                <a:latin typeface="Calibri" panose="020F0502020204030204" pitchFamily="34" charset="0"/>
                <a:cs typeface="Calibri" panose="020F0502020204030204" pitchFamily="34" charset="0"/>
              </a:rPr>
              <a:t> also participates in industry trade shows, which help the company connect with potential partners, investors, and new customers. At these events, </a:t>
            </a:r>
            <a:r>
              <a:rPr lang="en-US" sz="2000" dirty="0" err="1">
                <a:latin typeface="Calibri" panose="020F0502020204030204" pitchFamily="34" charset="0"/>
                <a:cs typeface="Calibri" panose="020F0502020204030204" pitchFamily="34" charset="0"/>
              </a:rPr>
              <a:t>Azuri</a:t>
            </a:r>
            <a:r>
              <a:rPr lang="en-US" sz="2000" dirty="0">
                <a:latin typeface="Calibri" panose="020F0502020204030204" pitchFamily="34" charset="0"/>
                <a:cs typeface="Calibri" panose="020F0502020204030204" pitchFamily="34" charset="0"/>
              </a:rPr>
              <a:t> demonstrates its latest solar technology and highlights the scalability of its business model. Additionally, webinars and online demonstrations provide potential customers and partners with deeper insights into how </a:t>
            </a:r>
            <a:r>
              <a:rPr lang="en-US" sz="2000" dirty="0" err="1">
                <a:latin typeface="Calibri" panose="020F0502020204030204" pitchFamily="34" charset="0"/>
                <a:cs typeface="Calibri" panose="020F0502020204030204" pitchFamily="34" charset="0"/>
              </a:rPr>
              <a:t>Azuri’s</a:t>
            </a:r>
            <a:r>
              <a:rPr lang="en-US" sz="2000" dirty="0">
                <a:latin typeface="Calibri" panose="020F0502020204030204" pitchFamily="34" charset="0"/>
                <a:cs typeface="Calibri" panose="020F0502020204030204" pitchFamily="34" charset="0"/>
              </a:rPr>
              <a:t> solar systems work and the benefits they offer.</a:t>
            </a:r>
          </a:p>
          <a:p>
            <a:endParaRPr lang="en-US" sz="2000" dirty="0">
              <a:latin typeface="Calibri" panose="020F0502020204030204" pitchFamily="34" charset="0"/>
              <a:cs typeface="Calibri" panose="020F0502020204030204" pitchFamily="34" charset="0"/>
            </a:endParaRPr>
          </a:p>
        </p:txBody>
      </p:sp>
      <p:sp>
        <p:nvSpPr>
          <p:cNvPr id="5" name="TextBox 4">
            <a:extLst>
              <a:ext uri="{FF2B5EF4-FFF2-40B4-BE49-F238E27FC236}">
                <a16:creationId xmlns:a16="http://schemas.microsoft.com/office/drawing/2014/main" id="{5E2AD16A-5063-7E20-D2F0-5CF9E74671CC}"/>
              </a:ext>
            </a:extLst>
          </p:cNvPr>
          <p:cNvSpPr txBox="1"/>
          <p:nvPr/>
        </p:nvSpPr>
        <p:spPr>
          <a:xfrm>
            <a:off x="335280" y="1118944"/>
            <a:ext cx="6659880" cy="400110"/>
          </a:xfrm>
          <a:prstGeom prst="rect">
            <a:avLst/>
          </a:prstGeom>
          <a:noFill/>
        </p:spPr>
        <p:txBody>
          <a:bodyPr wrap="square">
            <a:spAutoFit/>
          </a:bodyPr>
          <a:lstStyle/>
          <a:p>
            <a:r>
              <a:rPr lang="en-US" sz="2000" b="1" dirty="0">
                <a:solidFill>
                  <a:schemeClr val="accent2">
                    <a:lumMod val="75000"/>
                  </a:schemeClr>
                </a:solidFill>
                <a:latin typeface="Calibri" panose="020F0502020204030204" pitchFamily="34" charset="0"/>
                <a:cs typeface="Calibri" panose="020F0502020204030204" pitchFamily="34" charset="0"/>
              </a:rPr>
              <a:t>Divers Marketing Strategies and Channels</a:t>
            </a:r>
            <a:endParaRPr lang="en-US" sz="2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1333090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a:xfrm>
            <a:off x="838200" y="453905"/>
            <a:ext cx="9799320" cy="514411"/>
          </a:xfrm>
        </p:spPr>
        <p:txBody>
          <a:bodyPr>
            <a:normAutofit fontScale="90000"/>
          </a:bodyPr>
          <a:lstStyle/>
          <a:p>
            <a:r>
              <a:rPr lang="en-US" sz="2800" dirty="0" err="1">
                <a:latin typeface="Verdana" panose="020B0604030504040204" pitchFamily="34" charset="0"/>
                <a:ea typeface="Verdana" panose="020B0604030504040204" pitchFamily="34" charset="0"/>
                <a:cs typeface="Verdana" panose="020B0604030504040204" pitchFamily="34" charset="0"/>
              </a:rPr>
              <a:t>Azuri</a:t>
            </a:r>
            <a:r>
              <a:rPr lang="en-US" sz="2800" dirty="0">
                <a:latin typeface="Verdana" panose="020B0604030504040204" pitchFamily="34" charset="0"/>
                <a:ea typeface="Verdana" panose="020B0604030504040204" pitchFamily="34" charset="0"/>
                <a:cs typeface="Verdana" panose="020B0604030504040204" pitchFamily="34" charset="0"/>
              </a:rPr>
              <a:t> </a:t>
            </a:r>
            <a:r>
              <a:rPr lang="en-US" sz="2800" dirty="0" err="1">
                <a:latin typeface="Verdana" panose="020B0604030504040204" pitchFamily="34" charset="0"/>
                <a:ea typeface="Verdana" panose="020B0604030504040204" pitchFamily="34" charset="0"/>
                <a:cs typeface="Verdana" panose="020B0604030504040204" pitchFamily="34" charset="0"/>
              </a:rPr>
              <a:t>Technolgies</a:t>
            </a:r>
            <a:r>
              <a:rPr lang="en-US" sz="2800" dirty="0">
                <a:latin typeface="Verdana" panose="020B0604030504040204" pitchFamily="34" charset="0"/>
                <a:ea typeface="Verdana" panose="020B0604030504040204" pitchFamily="34" charset="0"/>
                <a:cs typeface="Verdana" panose="020B0604030504040204" pitchFamily="34" charset="0"/>
              </a:rPr>
              <a:t> </a:t>
            </a:r>
            <a:r>
              <a:rPr lang="en-US" sz="2800" b="1" dirty="0">
                <a:latin typeface="Verdana" panose="020B0604030504040204" pitchFamily="34" charset="0"/>
                <a:ea typeface="Verdana" panose="020B0604030504040204" pitchFamily="34" charset="0"/>
                <a:cs typeface="Verdana" panose="020B0604030504040204" pitchFamily="34" charset="0"/>
              </a:rPr>
              <a:t>Section 3: Marketing &amp; Distribution</a:t>
            </a:r>
            <a:endParaRPr lang="en-US" sz="2800" b="1" dirty="0">
              <a:solidFill>
                <a:schemeClr val="accent2">
                  <a:lumMod val="75000"/>
                </a:schemeClr>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id="{76F6F2A0-D273-F70C-70C3-DAADBC128032}"/>
              </a:ext>
            </a:extLst>
          </p:cNvPr>
          <p:cNvSpPr txBox="1"/>
          <p:nvPr/>
        </p:nvSpPr>
        <p:spPr>
          <a:xfrm>
            <a:off x="379983" y="1110338"/>
            <a:ext cx="10589394" cy="5293757"/>
          </a:xfrm>
          <a:prstGeom prst="rect">
            <a:avLst/>
          </a:prstGeom>
          <a:noFill/>
        </p:spPr>
        <p:txBody>
          <a:bodyPr wrap="square" rtlCol="0">
            <a:spAutoFit/>
          </a:bodyPr>
          <a:lstStyle/>
          <a:p>
            <a:endParaRPr lang="en-US" sz="400" dirty="0">
              <a:latin typeface="Calibri" panose="020F0502020204030204" pitchFamily="34" charset="0"/>
              <a:cs typeface="Calibri" panose="020F0502020204030204" pitchFamily="34" charset="0"/>
            </a:endParaRPr>
          </a:p>
          <a:p>
            <a:r>
              <a:rPr lang="en-US" sz="2000" b="1" dirty="0">
                <a:solidFill>
                  <a:schemeClr val="accent2">
                    <a:lumMod val="75000"/>
                  </a:schemeClr>
                </a:solidFill>
                <a:latin typeface="Calibri" panose="020F0502020204030204" pitchFamily="34" charset="0"/>
                <a:cs typeface="Calibri" panose="020F0502020204030204" pitchFamily="34" charset="0"/>
              </a:rPr>
              <a:t>Distribution Networks</a:t>
            </a:r>
          </a:p>
          <a:p>
            <a:r>
              <a:rPr lang="en-US" sz="2000" dirty="0" err="1">
                <a:latin typeface="Calibri" panose="020F0502020204030204" pitchFamily="34" charset="0"/>
                <a:cs typeface="Calibri" panose="020F0502020204030204" pitchFamily="34" charset="0"/>
              </a:rPr>
              <a:t>Azuri</a:t>
            </a:r>
            <a:r>
              <a:rPr lang="en-US" sz="2000" dirty="0">
                <a:latin typeface="Calibri" panose="020F0502020204030204" pitchFamily="34" charset="0"/>
                <a:cs typeface="Calibri" panose="020F0502020204030204" pitchFamily="34" charset="0"/>
              </a:rPr>
              <a:t> has built a robust distribution network that ensures its products reach even the most remote areas in Africa. The company uses a combination of direct sales teams, local distributors, and community-based organizations to deliver solar home systems and provide after-sales service.</a:t>
            </a:r>
          </a:p>
          <a:p>
            <a:endParaRPr lang="en-US" sz="500"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US" sz="2000" b="1" dirty="0">
                <a:latin typeface="Calibri" panose="020F0502020204030204" pitchFamily="34" charset="0"/>
                <a:cs typeface="Calibri" panose="020F0502020204030204" pitchFamily="34" charset="0"/>
              </a:rPr>
              <a:t>Local Distributors and Agents:</a:t>
            </a:r>
          </a:p>
          <a:p>
            <a:pPr marL="360363"/>
            <a:r>
              <a:rPr lang="en-US" sz="2000" dirty="0" err="1">
                <a:latin typeface="Calibri" panose="020F0502020204030204" pitchFamily="34" charset="0"/>
                <a:cs typeface="Calibri" panose="020F0502020204030204" pitchFamily="34" charset="0"/>
              </a:rPr>
              <a:t>Azuri</a:t>
            </a:r>
            <a:r>
              <a:rPr lang="en-US" sz="2000" dirty="0">
                <a:latin typeface="Calibri" panose="020F0502020204030204" pitchFamily="34" charset="0"/>
                <a:cs typeface="Calibri" panose="020F0502020204030204" pitchFamily="34" charset="0"/>
              </a:rPr>
              <a:t> works with local distribution partners who are responsible for bringing solar home systems to rural communities. These partners are trained to handle installation, maintenance, and customer support. The use of local agents helps ensure that </a:t>
            </a:r>
            <a:r>
              <a:rPr lang="en-US" sz="2000" dirty="0" err="1">
                <a:latin typeface="Calibri" panose="020F0502020204030204" pitchFamily="34" charset="0"/>
                <a:cs typeface="Calibri" panose="020F0502020204030204" pitchFamily="34" charset="0"/>
              </a:rPr>
              <a:t>Azuri’s</a:t>
            </a:r>
            <a:r>
              <a:rPr lang="en-US" sz="2000" dirty="0">
                <a:latin typeface="Calibri" panose="020F0502020204030204" pitchFamily="34" charset="0"/>
                <a:cs typeface="Calibri" panose="020F0502020204030204" pitchFamily="34" charset="0"/>
              </a:rPr>
              <a:t> products are accessible to customers who may not be reached by traditional retail networks.</a:t>
            </a:r>
          </a:p>
          <a:p>
            <a:pPr marL="360363"/>
            <a:endParaRPr lang="en-US" sz="900"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US" sz="2000" b="1" dirty="0">
                <a:latin typeface="Calibri" panose="020F0502020204030204" pitchFamily="34" charset="0"/>
                <a:cs typeface="Calibri" panose="020F0502020204030204" pitchFamily="34" charset="0"/>
              </a:rPr>
              <a:t>Strategic Partnerships:</a:t>
            </a:r>
          </a:p>
          <a:p>
            <a:pPr marL="360363"/>
            <a:r>
              <a:rPr lang="en-US" sz="2000" dirty="0" err="1">
                <a:latin typeface="Calibri" panose="020F0502020204030204" pitchFamily="34" charset="0"/>
                <a:cs typeface="Calibri" panose="020F0502020204030204" pitchFamily="34" charset="0"/>
              </a:rPr>
              <a:t>Azuri</a:t>
            </a:r>
            <a:r>
              <a:rPr lang="en-US" sz="2000" dirty="0">
                <a:latin typeface="Calibri" panose="020F0502020204030204" pitchFamily="34" charset="0"/>
                <a:cs typeface="Calibri" panose="020F0502020204030204" pitchFamily="34" charset="0"/>
              </a:rPr>
              <a:t> has established strategic partnerships with telecommunications companies, microfinance institutions, and non-governmental organizations (NGOs). These partnerships play a crucial role in extending </a:t>
            </a:r>
            <a:r>
              <a:rPr lang="en-US" sz="2000" dirty="0" err="1">
                <a:latin typeface="Calibri" panose="020F0502020204030204" pitchFamily="34" charset="0"/>
                <a:cs typeface="Calibri" panose="020F0502020204030204" pitchFamily="34" charset="0"/>
              </a:rPr>
              <a:t>Azuri’s</a:t>
            </a:r>
            <a:r>
              <a:rPr lang="en-US" sz="2000" dirty="0">
                <a:latin typeface="Calibri" panose="020F0502020204030204" pitchFamily="34" charset="0"/>
                <a:cs typeface="Calibri" panose="020F0502020204030204" pitchFamily="34" charset="0"/>
              </a:rPr>
              <a:t> market reach. For example, </a:t>
            </a:r>
            <a:r>
              <a:rPr lang="en-US" sz="2000" dirty="0" err="1">
                <a:latin typeface="Calibri" panose="020F0502020204030204" pitchFamily="34" charset="0"/>
                <a:cs typeface="Calibri" panose="020F0502020204030204" pitchFamily="34" charset="0"/>
              </a:rPr>
              <a:t>Azuri’s</a:t>
            </a:r>
            <a:r>
              <a:rPr lang="en-US" sz="2000" dirty="0">
                <a:latin typeface="Calibri" panose="020F0502020204030204" pitchFamily="34" charset="0"/>
                <a:cs typeface="Calibri" panose="020F0502020204030204" pitchFamily="34" charset="0"/>
              </a:rPr>
              <a:t> collaboration with mobile network operators enables seamless mobile payments, while its partnerships with NGOs help to build trust within local communities and raise awareness about the benefits of solar energy.</a:t>
            </a:r>
          </a:p>
          <a:p>
            <a:pPr marL="360363"/>
            <a:endParaRPr lang="en-US" sz="2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6917786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a:xfrm>
            <a:off x="838200" y="453905"/>
            <a:ext cx="9814560" cy="514411"/>
          </a:xfrm>
        </p:spPr>
        <p:txBody>
          <a:bodyPr>
            <a:normAutofit fontScale="90000"/>
          </a:bodyPr>
          <a:lstStyle/>
          <a:p>
            <a:r>
              <a:rPr lang="en-US" sz="2800" dirty="0" err="1">
                <a:latin typeface="Verdana" panose="020B0604030504040204" pitchFamily="34" charset="0"/>
                <a:ea typeface="Verdana" panose="020B0604030504040204" pitchFamily="34" charset="0"/>
                <a:cs typeface="Verdana" panose="020B0604030504040204" pitchFamily="34" charset="0"/>
              </a:rPr>
              <a:t>Azuri</a:t>
            </a:r>
            <a:r>
              <a:rPr lang="en-US" sz="2800" dirty="0">
                <a:latin typeface="Verdana" panose="020B0604030504040204" pitchFamily="34" charset="0"/>
                <a:ea typeface="Verdana" panose="020B0604030504040204" pitchFamily="34" charset="0"/>
                <a:cs typeface="Verdana" panose="020B0604030504040204" pitchFamily="34" charset="0"/>
              </a:rPr>
              <a:t> </a:t>
            </a:r>
            <a:r>
              <a:rPr lang="en-US" sz="2800" dirty="0" err="1">
                <a:latin typeface="Verdana" panose="020B0604030504040204" pitchFamily="34" charset="0"/>
                <a:ea typeface="Verdana" panose="020B0604030504040204" pitchFamily="34" charset="0"/>
                <a:cs typeface="Verdana" panose="020B0604030504040204" pitchFamily="34" charset="0"/>
              </a:rPr>
              <a:t>Technolgies</a:t>
            </a:r>
            <a:r>
              <a:rPr lang="en-US" sz="2800" dirty="0">
                <a:latin typeface="Verdana" panose="020B0604030504040204" pitchFamily="34" charset="0"/>
                <a:ea typeface="Verdana" panose="020B0604030504040204" pitchFamily="34" charset="0"/>
                <a:cs typeface="Verdana" panose="020B0604030504040204" pitchFamily="34" charset="0"/>
              </a:rPr>
              <a:t> </a:t>
            </a:r>
            <a:r>
              <a:rPr lang="en-US" sz="2800" b="1" dirty="0">
                <a:latin typeface="Verdana" panose="020B0604030504040204" pitchFamily="34" charset="0"/>
                <a:ea typeface="Verdana" panose="020B0604030504040204" pitchFamily="34" charset="0"/>
                <a:cs typeface="Verdana" panose="020B0604030504040204" pitchFamily="34" charset="0"/>
              </a:rPr>
              <a:t>Section 3: Marketing &amp; Distribution</a:t>
            </a:r>
            <a:endParaRPr lang="en-US" dirty="0"/>
          </a:p>
        </p:txBody>
      </p:sp>
      <p:sp>
        <p:nvSpPr>
          <p:cNvPr id="4" name="TextBox 3">
            <a:extLst>
              <a:ext uri="{FF2B5EF4-FFF2-40B4-BE49-F238E27FC236}">
                <a16:creationId xmlns:a16="http://schemas.microsoft.com/office/drawing/2014/main" id="{76F6F2A0-D273-F70C-70C3-DAADBC128032}"/>
              </a:ext>
            </a:extLst>
          </p:cNvPr>
          <p:cNvSpPr txBox="1"/>
          <p:nvPr/>
        </p:nvSpPr>
        <p:spPr>
          <a:xfrm>
            <a:off x="335280" y="1669683"/>
            <a:ext cx="10589394" cy="2554545"/>
          </a:xfrm>
          <a:prstGeom prst="rect">
            <a:avLst/>
          </a:prstGeom>
          <a:noFill/>
        </p:spPr>
        <p:txBody>
          <a:bodyPr wrap="square" rtlCol="0">
            <a:spAutoFit/>
          </a:bodyPr>
          <a:lstStyle/>
          <a:p>
            <a:pPr marL="342900" indent="-342900">
              <a:buFont typeface="Arial" panose="020B0604020202020204" pitchFamily="34" charset="0"/>
              <a:buChar char="•"/>
            </a:pPr>
            <a:endParaRPr lang="en-US" sz="1000" b="1" dirty="0">
              <a:latin typeface="Calibri" panose="020F0502020204030204" pitchFamily="34" charset="0"/>
              <a:cs typeface="Calibri" panose="020F0502020204030204" pitchFamily="34" charset="0"/>
            </a:endParaRPr>
          </a:p>
          <a:p>
            <a:r>
              <a:rPr lang="en-US" sz="2000" b="1" dirty="0">
                <a:solidFill>
                  <a:schemeClr val="accent2">
                    <a:lumMod val="75000"/>
                  </a:schemeClr>
                </a:solidFill>
                <a:latin typeface="Calibri" panose="020F0502020204030204" pitchFamily="34" charset="0"/>
                <a:cs typeface="Calibri" panose="020F0502020204030204" pitchFamily="34" charset="0"/>
              </a:rPr>
              <a:t>Distribution Networks</a:t>
            </a:r>
          </a:p>
          <a:p>
            <a:endParaRPr lang="en-US" sz="1000" b="1"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US" sz="2000" b="1" dirty="0">
                <a:latin typeface="Calibri" panose="020F0502020204030204" pitchFamily="34" charset="0"/>
                <a:cs typeface="Calibri" panose="020F0502020204030204" pitchFamily="34" charset="0"/>
              </a:rPr>
              <a:t>Direct Sales and Online Platforms:</a:t>
            </a:r>
          </a:p>
          <a:p>
            <a:pPr marL="360363"/>
            <a:r>
              <a:rPr lang="en-US" sz="2000" dirty="0" err="1">
                <a:latin typeface="Calibri" panose="020F0502020204030204" pitchFamily="34" charset="0"/>
                <a:cs typeface="Calibri" panose="020F0502020204030204" pitchFamily="34" charset="0"/>
              </a:rPr>
              <a:t>Azuri</a:t>
            </a:r>
            <a:r>
              <a:rPr lang="en-US" sz="2000" dirty="0">
                <a:latin typeface="Calibri" panose="020F0502020204030204" pitchFamily="34" charset="0"/>
                <a:cs typeface="Calibri" panose="020F0502020204030204" pitchFamily="34" charset="0"/>
              </a:rPr>
              <a:t> uses direct sales teams to engage customers and educate them about the benefits of solar energy. These teams often operate in conjunction with community events or local demonstrations, where potential customers can see the products in action. Additionally, </a:t>
            </a:r>
            <a:r>
              <a:rPr lang="en-US" sz="2000" dirty="0" err="1">
                <a:latin typeface="Calibri" panose="020F0502020204030204" pitchFamily="34" charset="0"/>
                <a:cs typeface="Calibri" panose="020F0502020204030204" pitchFamily="34" charset="0"/>
              </a:rPr>
              <a:t>Azuri</a:t>
            </a:r>
            <a:r>
              <a:rPr lang="en-US" sz="2000" dirty="0">
                <a:latin typeface="Calibri" panose="020F0502020204030204" pitchFamily="34" charset="0"/>
                <a:cs typeface="Calibri" panose="020F0502020204030204" pitchFamily="34" charset="0"/>
              </a:rPr>
              <a:t> has expanded its presence on online marketplaces and retail outlets, allowing customers to explore its products and services digitally.</a:t>
            </a:r>
          </a:p>
        </p:txBody>
      </p:sp>
    </p:spTree>
    <p:extLst>
      <p:ext uri="{BB962C8B-B14F-4D97-AF65-F5344CB8AC3E}">
        <p14:creationId xmlns:p14="http://schemas.microsoft.com/office/powerpoint/2010/main" val="3205908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fontScale="90000"/>
          </a:bodyPr>
          <a:lstStyle/>
          <a:p>
            <a:r>
              <a:rPr lang="en-US" dirty="0" err="1">
                <a:latin typeface="Verdana" panose="020B0604030504040204" pitchFamily="34" charset="0"/>
                <a:ea typeface="Verdana" panose="020B0604030504040204" pitchFamily="34" charset="0"/>
                <a:cs typeface="Verdana" panose="020B0604030504040204" pitchFamily="34" charset="0"/>
              </a:rPr>
              <a:t>Azuri</a:t>
            </a:r>
            <a:r>
              <a:rPr lang="en-US" dirty="0">
                <a:latin typeface="Verdana" panose="020B0604030504040204" pitchFamily="34" charset="0"/>
                <a:ea typeface="Verdana" panose="020B0604030504040204" pitchFamily="34" charset="0"/>
                <a:cs typeface="Verdana" panose="020B0604030504040204" pitchFamily="34" charset="0"/>
              </a:rPr>
              <a:t> </a:t>
            </a:r>
            <a:r>
              <a:rPr lang="en-US" dirty="0" err="1">
                <a:latin typeface="Verdana" panose="020B0604030504040204" pitchFamily="34" charset="0"/>
                <a:ea typeface="Verdana" panose="020B0604030504040204" pitchFamily="34" charset="0"/>
                <a:cs typeface="Verdana" panose="020B0604030504040204" pitchFamily="34" charset="0"/>
              </a:rPr>
              <a:t>Technolgies</a:t>
            </a:r>
            <a:r>
              <a:rPr lang="en-US" dirty="0">
                <a:latin typeface="Verdana" panose="020B0604030504040204" pitchFamily="34" charset="0"/>
                <a:ea typeface="Verdana" panose="020B0604030504040204" pitchFamily="34" charset="0"/>
                <a:cs typeface="Verdana" panose="020B0604030504040204" pitchFamily="34" charset="0"/>
              </a:rPr>
              <a:t> </a:t>
            </a:r>
            <a:r>
              <a:rPr lang="en-US" sz="2800" b="1" dirty="0">
                <a:latin typeface="Verdana" panose="020B0604030504040204" pitchFamily="34" charset="0"/>
                <a:ea typeface="Verdana" panose="020B0604030504040204" pitchFamily="34" charset="0"/>
                <a:cs typeface="Verdana" panose="020B0604030504040204" pitchFamily="34" charset="0"/>
              </a:rPr>
              <a:t>Section 4: Impact and Success</a:t>
            </a:r>
            <a:endParaRPr lang="en-US" dirty="0"/>
          </a:p>
        </p:txBody>
      </p:sp>
      <p:sp>
        <p:nvSpPr>
          <p:cNvPr id="4" name="TextBox 3">
            <a:extLst>
              <a:ext uri="{FF2B5EF4-FFF2-40B4-BE49-F238E27FC236}">
                <a16:creationId xmlns:a16="http://schemas.microsoft.com/office/drawing/2014/main" id="{76F6F2A0-D273-F70C-70C3-DAADBC128032}"/>
              </a:ext>
            </a:extLst>
          </p:cNvPr>
          <p:cNvSpPr txBox="1"/>
          <p:nvPr/>
        </p:nvSpPr>
        <p:spPr>
          <a:xfrm>
            <a:off x="379983" y="1233449"/>
            <a:ext cx="10589394" cy="5170646"/>
          </a:xfrm>
          <a:prstGeom prst="rect">
            <a:avLst/>
          </a:prstGeom>
          <a:noFill/>
        </p:spPr>
        <p:txBody>
          <a:bodyPr wrap="square" rtlCol="0">
            <a:spAutoFit/>
          </a:bodyPr>
          <a:lstStyle/>
          <a:p>
            <a:r>
              <a:rPr lang="en-US" sz="2000" b="1" dirty="0">
                <a:solidFill>
                  <a:schemeClr val="accent2">
                    <a:lumMod val="75000"/>
                  </a:schemeClr>
                </a:solidFill>
                <a:latin typeface="Calibri" panose="020F0502020204030204" pitchFamily="34" charset="0"/>
                <a:cs typeface="Calibri" panose="020F0502020204030204" pitchFamily="34" charset="0"/>
              </a:rPr>
              <a:t>Social and Economic Impact</a:t>
            </a:r>
          </a:p>
          <a:p>
            <a:endParaRPr lang="en-US" sz="1000" dirty="0">
              <a:latin typeface="Calibri" panose="020F0502020204030204" pitchFamily="34" charset="0"/>
              <a:cs typeface="Calibri" panose="020F0502020204030204" pitchFamily="34" charset="0"/>
            </a:endParaRPr>
          </a:p>
          <a:p>
            <a:r>
              <a:rPr lang="en-US" sz="2000" dirty="0" err="1">
                <a:latin typeface="Calibri" panose="020F0502020204030204" pitchFamily="34" charset="0"/>
                <a:cs typeface="Calibri" panose="020F0502020204030204" pitchFamily="34" charset="0"/>
              </a:rPr>
              <a:t>Azuri</a:t>
            </a:r>
            <a:r>
              <a:rPr lang="en-US" sz="2000" dirty="0">
                <a:latin typeface="Calibri" panose="020F0502020204030204" pitchFamily="34" charset="0"/>
                <a:cs typeface="Calibri" panose="020F0502020204030204" pitchFamily="34" charset="0"/>
              </a:rPr>
              <a:t> Technologies’ solar home systems have brought significant social and economic improvements to rural communities across sub-Saharan Africa. By providing reliable and affordable solar energy, the company has enabled households to replace hazardous and expensive kerosene lamps with clean, renewable energy sources. This shift has resulted in:</a:t>
            </a:r>
          </a:p>
          <a:p>
            <a:endParaRPr lang="en-US" sz="1000"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US" sz="2000" b="1" dirty="0">
                <a:latin typeface="Calibri" panose="020F0502020204030204" pitchFamily="34" charset="0"/>
                <a:cs typeface="Calibri" panose="020F0502020204030204" pitchFamily="34" charset="0"/>
              </a:rPr>
              <a:t>Health Benefits: </a:t>
            </a:r>
            <a:r>
              <a:rPr lang="en-US" sz="2000" dirty="0">
                <a:latin typeface="Calibri" panose="020F0502020204030204" pitchFamily="34" charset="0"/>
                <a:cs typeface="Calibri" panose="020F0502020204030204" pitchFamily="34" charset="0"/>
              </a:rPr>
              <a:t>The elimination of kerosene fumes reduces the risk of respiratory diseases, benefiting the health of families, particularly children and women, who spend more time indoors.</a:t>
            </a:r>
          </a:p>
          <a:p>
            <a:pPr marL="342900" indent="-342900">
              <a:buFont typeface="Arial" panose="020B0604020202020204" pitchFamily="34" charset="0"/>
              <a:buChar char="•"/>
            </a:pPr>
            <a:r>
              <a:rPr lang="en-US" sz="2000" b="1" dirty="0">
                <a:latin typeface="Calibri" panose="020F0502020204030204" pitchFamily="34" charset="0"/>
                <a:cs typeface="Calibri" panose="020F0502020204030204" pitchFamily="34" charset="0"/>
              </a:rPr>
              <a:t>Educational Improvements: </a:t>
            </a:r>
            <a:r>
              <a:rPr lang="en-US" sz="2000" dirty="0">
                <a:latin typeface="Calibri" panose="020F0502020204030204" pitchFamily="34" charset="0"/>
                <a:cs typeface="Calibri" panose="020F0502020204030204" pitchFamily="34" charset="0"/>
              </a:rPr>
              <a:t>Solar lighting allows children to study in the evening, which was previously difficult due to unreliable or no access to lighting. This has improved educational outcomes in many rural areas.</a:t>
            </a:r>
          </a:p>
          <a:p>
            <a:pPr marL="342900" indent="-342900">
              <a:buFont typeface="Arial" panose="020B0604020202020204" pitchFamily="34" charset="0"/>
              <a:buChar char="•"/>
            </a:pPr>
            <a:r>
              <a:rPr lang="en-US" sz="2000" b="1" dirty="0">
                <a:latin typeface="Calibri" panose="020F0502020204030204" pitchFamily="34" charset="0"/>
                <a:cs typeface="Calibri" panose="020F0502020204030204" pitchFamily="34" charset="0"/>
              </a:rPr>
              <a:t>Economic Empowerment: </a:t>
            </a:r>
            <a:r>
              <a:rPr lang="en-US" sz="2000" dirty="0">
                <a:latin typeface="Calibri" panose="020F0502020204030204" pitchFamily="34" charset="0"/>
                <a:cs typeface="Calibri" panose="020F0502020204030204" pitchFamily="34" charset="0"/>
              </a:rPr>
              <a:t>The availability of energy allows small businesses to operate for longer hours, enhancing productivity and creating new opportunities for economic growth. Farmers can also utilize solar-powered irrigation systems, improving agricultural productivity.</a:t>
            </a:r>
          </a:p>
          <a:p>
            <a:endParaRPr lang="en-US" sz="2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1187940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fontScale="90000"/>
          </a:bodyPr>
          <a:lstStyle/>
          <a:p>
            <a:r>
              <a:rPr lang="en-US" dirty="0" err="1">
                <a:latin typeface="Verdana" panose="020B0604030504040204" pitchFamily="34" charset="0"/>
                <a:ea typeface="Verdana" panose="020B0604030504040204" pitchFamily="34" charset="0"/>
                <a:cs typeface="Verdana" panose="020B0604030504040204" pitchFamily="34" charset="0"/>
              </a:rPr>
              <a:t>Azuri</a:t>
            </a:r>
            <a:r>
              <a:rPr lang="en-US" dirty="0">
                <a:latin typeface="Verdana" panose="020B0604030504040204" pitchFamily="34" charset="0"/>
                <a:ea typeface="Verdana" panose="020B0604030504040204" pitchFamily="34" charset="0"/>
                <a:cs typeface="Verdana" panose="020B0604030504040204" pitchFamily="34" charset="0"/>
              </a:rPr>
              <a:t> </a:t>
            </a:r>
            <a:r>
              <a:rPr lang="en-US" dirty="0" err="1">
                <a:latin typeface="Verdana" panose="020B0604030504040204" pitchFamily="34" charset="0"/>
                <a:ea typeface="Verdana" panose="020B0604030504040204" pitchFamily="34" charset="0"/>
                <a:cs typeface="Verdana" panose="020B0604030504040204" pitchFamily="34" charset="0"/>
              </a:rPr>
              <a:t>Technolgies</a:t>
            </a:r>
            <a:r>
              <a:rPr lang="en-US" dirty="0">
                <a:latin typeface="Verdana" panose="020B0604030504040204" pitchFamily="34" charset="0"/>
                <a:ea typeface="Verdana" panose="020B0604030504040204" pitchFamily="34" charset="0"/>
                <a:cs typeface="Verdana" panose="020B0604030504040204" pitchFamily="34" charset="0"/>
              </a:rPr>
              <a:t> </a:t>
            </a:r>
            <a:r>
              <a:rPr lang="en-US" sz="2800" b="1" dirty="0">
                <a:latin typeface="Verdana" panose="020B0604030504040204" pitchFamily="34" charset="0"/>
                <a:ea typeface="Verdana" panose="020B0604030504040204" pitchFamily="34" charset="0"/>
                <a:cs typeface="Verdana" panose="020B0604030504040204" pitchFamily="34" charset="0"/>
              </a:rPr>
              <a:t>Section 4: Impact and Success</a:t>
            </a:r>
            <a:endParaRPr lang="en-US" dirty="0"/>
          </a:p>
        </p:txBody>
      </p:sp>
      <p:sp>
        <p:nvSpPr>
          <p:cNvPr id="4" name="TextBox 3">
            <a:extLst>
              <a:ext uri="{FF2B5EF4-FFF2-40B4-BE49-F238E27FC236}">
                <a16:creationId xmlns:a16="http://schemas.microsoft.com/office/drawing/2014/main" id="{76F6F2A0-D273-F70C-70C3-DAADBC128032}"/>
              </a:ext>
            </a:extLst>
          </p:cNvPr>
          <p:cNvSpPr txBox="1"/>
          <p:nvPr/>
        </p:nvSpPr>
        <p:spPr>
          <a:xfrm>
            <a:off x="379983" y="1529315"/>
            <a:ext cx="10589394" cy="4401205"/>
          </a:xfrm>
          <a:prstGeom prst="rect">
            <a:avLst/>
          </a:prstGeom>
          <a:noFill/>
        </p:spPr>
        <p:txBody>
          <a:bodyPr wrap="square" rtlCol="0">
            <a:spAutoFit/>
          </a:bodyPr>
          <a:lstStyle/>
          <a:p>
            <a:r>
              <a:rPr lang="en-US" sz="2000" b="1" dirty="0">
                <a:solidFill>
                  <a:schemeClr val="accent2">
                    <a:lumMod val="75000"/>
                  </a:schemeClr>
                </a:solidFill>
                <a:latin typeface="Calibri" panose="020F0502020204030204" pitchFamily="34" charset="0"/>
                <a:cs typeface="Calibri" panose="020F0502020204030204" pitchFamily="34" charset="0"/>
              </a:rPr>
              <a:t>Environmental Impact</a:t>
            </a:r>
          </a:p>
          <a:p>
            <a:endParaRPr lang="en-US" sz="1000" dirty="0">
              <a:latin typeface="Calibri" panose="020F0502020204030204" pitchFamily="34" charset="0"/>
              <a:cs typeface="Calibri" panose="020F0502020204030204" pitchFamily="34" charset="0"/>
            </a:endParaRPr>
          </a:p>
          <a:p>
            <a:r>
              <a:rPr lang="en-US" sz="2000" dirty="0">
                <a:latin typeface="Calibri" panose="020F0502020204030204" pitchFamily="34" charset="0"/>
                <a:cs typeface="Calibri" panose="020F0502020204030204" pitchFamily="34" charset="0"/>
              </a:rPr>
              <a:t>One of the key benefits of </a:t>
            </a:r>
            <a:r>
              <a:rPr lang="en-US" sz="2000" dirty="0" err="1">
                <a:latin typeface="Calibri" panose="020F0502020204030204" pitchFamily="34" charset="0"/>
                <a:cs typeface="Calibri" panose="020F0502020204030204" pitchFamily="34" charset="0"/>
              </a:rPr>
              <a:t>Azuri’s</a:t>
            </a:r>
            <a:r>
              <a:rPr lang="en-US" sz="2000" dirty="0">
                <a:latin typeface="Calibri" panose="020F0502020204030204" pitchFamily="34" charset="0"/>
                <a:cs typeface="Calibri" panose="020F0502020204030204" pitchFamily="34" charset="0"/>
              </a:rPr>
              <a:t> solar solutions is the reduction in reliance on fossil fuels. By replacing kerosene with solar energy, </a:t>
            </a:r>
            <a:r>
              <a:rPr lang="en-US" sz="2000" dirty="0" err="1">
                <a:latin typeface="Calibri" panose="020F0502020204030204" pitchFamily="34" charset="0"/>
                <a:cs typeface="Calibri" panose="020F0502020204030204" pitchFamily="34" charset="0"/>
              </a:rPr>
              <a:t>Azuri</a:t>
            </a:r>
            <a:r>
              <a:rPr lang="en-US" sz="2000" dirty="0">
                <a:latin typeface="Calibri" panose="020F0502020204030204" pitchFamily="34" charset="0"/>
                <a:cs typeface="Calibri" panose="020F0502020204030204" pitchFamily="34" charset="0"/>
              </a:rPr>
              <a:t> customers contribute to a significant reduction in carbon emissions. Each solar system installed reduces the need for polluting energy sources, thus helping to combat climate change.</a:t>
            </a:r>
          </a:p>
          <a:p>
            <a:endParaRPr lang="en-US" sz="1000"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US" sz="2000" b="1" dirty="0">
                <a:latin typeface="Calibri" panose="020F0502020204030204" pitchFamily="34" charset="0"/>
                <a:cs typeface="Calibri" panose="020F0502020204030204" pitchFamily="34" charset="0"/>
              </a:rPr>
              <a:t>Carbon Savings: </a:t>
            </a:r>
            <a:r>
              <a:rPr lang="en-US" sz="2000" dirty="0" err="1">
                <a:latin typeface="Calibri" panose="020F0502020204030204" pitchFamily="34" charset="0"/>
                <a:cs typeface="Calibri" panose="020F0502020204030204" pitchFamily="34" charset="0"/>
              </a:rPr>
              <a:t>Azuri</a:t>
            </a:r>
            <a:r>
              <a:rPr lang="en-US" sz="2000" dirty="0">
                <a:latin typeface="Calibri" panose="020F0502020204030204" pitchFamily="34" charset="0"/>
                <a:cs typeface="Calibri" panose="020F0502020204030204" pitchFamily="34" charset="0"/>
              </a:rPr>
              <a:t> estimates that each household using its solar system avoids the release of up to one ton of carbon dioxide annually, contributing to global efforts to reduce greenhouse gas emissions.</a:t>
            </a:r>
          </a:p>
          <a:p>
            <a:pPr marL="342900" indent="-342900">
              <a:buFont typeface="Arial" panose="020B0604020202020204" pitchFamily="34" charset="0"/>
              <a:buChar char="•"/>
            </a:pPr>
            <a:r>
              <a:rPr lang="en-US" sz="2000" b="1" dirty="0">
                <a:latin typeface="Calibri" panose="020F0502020204030204" pitchFamily="34" charset="0"/>
                <a:cs typeface="Calibri" panose="020F0502020204030204" pitchFamily="34" charset="0"/>
              </a:rPr>
              <a:t>Sustainability: </a:t>
            </a:r>
            <a:r>
              <a:rPr lang="en-US" sz="2000" dirty="0">
                <a:latin typeface="Calibri" panose="020F0502020204030204" pitchFamily="34" charset="0"/>
                <a:cs typeface="Calibri" panose="020F0502020204030204" pitchFamily="34" charset="0"/>
              </a:rPr>
              <a:t>The shift toward renewable energy sources also fosters a more sustainable future for rural communities, ensuring long-term access to clean energy without depleting natural resources.</a:t>
            </a:r>
          </a:p>
          <a:p>
            <a:pPr marL="342900" indent="-342900">
              <a:buFont typeface="Arial" panose="020B0604020202020204" pitchFamily="34" charset="0"/>
              <a:buChar char="•"/>
            </a:pPr>
            <a:endParaRPr lang="en-US" sz="2000" dirty="0">
              <a:latin typeface="Calibri" panose="020F0502020204030204" pitchFamily="34" charset="0"/>
              <a:cs typeface="Calibri" panose="020F0502020204030204" pitchFamily="34" charset="0"/>
            </a:endParaRPr>
          </a:p>
          <a:p>
            <a:endParaRPr lang="en-US" sz="2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53638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fontScale="90000"/>
          </a:bodyPr>
          <a:lstStyle/>
          <a:p>
            <a:r>
              <a:rPr lang="en-US" dirty="0" err="1">
                <a:latin typeface="Verdana" panose="020B0604030504040204" pitchFamily="34" charset="0"/>
                <a:ea typeface="Verdana" panose="020B0604030504040204" pitchFamily="34" charset="0"/>
                <a:cs typeface="Verdana" panose="020B0604030504040204" pitchFamily="34" charset="0"/>
              </a:rPr>
              <a:t>Azuri</a:t>
            </a:r>
            <a:r>
              <a:rPr lang="en-US" dirty="0">
                <a:latin typeface="Verdana" panose="020B0604030504040204" pitchFamily="34" charset="0"/>
                <a:ea typeface="Verdana" panose="020B0604030504040204" pitchFamily="34" charset="0"/>
                <a:cs typeface="Verdana" panose="020B0604030504040204" pitchFamily="34" charset="0"/>
              </a:rPr>
              <a:t> </a:t>
            </a:r>
            <a:r>
              <a:rPr lang="en-US" dirty="0" err="1">
                <a:latin typeface="Verdana" panose="020B0604030504040204" pitchFamily="34" charset="0"/>
                <a:ea typeface="Verdana" panose="020B0604030504040204" pitchFamily="34" charset="0"/>
                <a:cs typeface="Verdana" panose="020B0604030504040204" pitchFamily="34" charset="0"/>
              </a:rPr>
              <a:t>Technolgies</a:t>
            </a:r>
            <a:r>
              <a:rPr lang="en-US" dirty="0">
                <a:latin typeface="Verdana" panose="020B0604030504040204" pitchFamily="34" charset="0"/>
                <a:ea typeface="Verdana" panose="020B0604030504040204" pitchFamily="34" charset="0"/>
                <a:cs typeface="Verdana" panose="020B0604030504040204" pitchFamily="34" charset="0"/>
              </a:rPr>
              <a:t> </a:t>
            </a:r>
            <a:r>
              <a:rPr lang="en-US" sz="2800" b="1" dirty="0">
                <a:latin typeface="Verdana" panose="020B0604030504040204" pitchFamily="34" charset="0"/>
                <a:ea typeface="Verdana" panose="020B0604030504040204" pitchFamily="34" charset="0"/>
                <a:cs typeface="Verdana" panose="020B0604030504040204" pitchFamily="34" charset="0"/>
              </a:rPr>
              <a:t>Section 4: Impact and Success</a:t>
            </a:r>
            <a:endParaRPr lang="en-US" dirty="0"/>
          </a:p>
        </p:txBody>
      </p:sp>
      <p:sp>
        <p:nvSpPr>
          <p:cNvPr id="4" name="TextBox 3">
            <a:extLst>
              <a:ext uri="{FF2B5EF4-FFF2-40B4-BE49-F238E27FC236}">
                <a16:creationId xmlns:a16="http://schemas.microsoft.com/office/drawing/2014/main" id="{76F6F2A0-D273-F70C-70C3-DAADBC128032}"/>
              </a:ext>
            </a:extLst>
          </p:cNvPr>
          <p:cNvSpPr txBox="1"/>
          <p:nvPr/>
        </p:nvSpPr>
        <p:spPr>
          <a:xfrm>
            <a:off x="379983" y="1483595"/>
            <a:ext cx="10589394" cy="4708981"/>
          </a:xfrm>
          <a:prstGeom prst="rect">
            <a:avLst/>
          </a:prstGeom>
          <a:noFill/>
        </p:spPr>
        <p:txBody>
          <a:bodyPr wrap="square" rtlCol="0">
            <a:spAutoFit/>
          </a:bodyPr>
          <a:lstStyle/>
          <a:p>
            <a:r>
              <a:rPr lang="en-US" sz="2000" b="1" dirty="0">
                <a:solidFill>
                  <a:schemeClr val="accent2">
                    <a:lumMod val="75000"/>
                  </a:schemeClr>
                </a:solidFill>
                <a:latin typeface="Calibri" panose="020F0502020204030204" pitchFamily="34" charset="0"/>
                <a:cs typeface="Calibri" panose="020F0502020204030204" pitchFamily="34" charset="0"/>
              </a:rPr>
              <a:t>Empowerment of Local Entrepreneurs</a:t>
            </a:r>
          </a:p>
          <a:p>
            <a:endParaRPr lang="en-US" sz="1000" dirty="0">
              <a:latin typeface="Calibri" panose="020F0502020204030204" pitchFamily="34" charset="0"/>
              <a:cs typeface="Calibri" panose="020F0502020204030204" pitchFamily="34" charset="0"/>
            </a:endParaRPr>
          </a:p>
          <a:p>
            <a:r>
              <a:rPr lang="en-US" sz="2000" dirty="0" err="1">
                <a:latin typeface="Calibri" panose="020F0502020204030204" pitchFamily="34" charset="0"/>
                <a:cs typeface="Calibri" panose="020F0502020204030204" pitchFamily="34" charset="0"/>
              </a:rPr>
              <a:t>Azuri’s</a:t>
            </a:r>
            <a:r>
              <a:rPr lang="en-US" sz="2000" dirty="0">
                <a:latin typeface="Calibri" panose="020F0502020204030204" pitchFamily="34" charset="0"/>
                <a:cs typeface="Calibri" panose="020F0502020204030204" pitchFamily="34" charset="0"/>
              </a:rPr>
              <a:t> business model not only benefits end users but also promotes local economic development by empowering entrepreneurs. Through partnerships with local distributors and sales agents, the company creates job opportunities in rural areas. Local entrepreneurs are trained to sell, install, and service solar systems, contributing to the growth of local economies and developing the capacity for long-term, sustainable business operations.</a:t>
            </a:r>
            <a:endParaRPr lang="en-US" sz="1000" dirty="0">
              <a:latin typeface="Calibri" panose="020F0502020204030204" pitchFamily="34" charset="0"/>
              <a:cs typeface="Calibri" panose="020F0502020204030204" pitchFamily="34" charset="0"/>
            </a:endParaRPr>
          </a:p>
          <a:p>
            <a:endParaRPr lang="en-US" sz="1000" dirty="0">
              <a:latin typeface="Calibri" panose="020F0502020204030204" pitchFamily="34" charset="0"/>
              <a:cs typeface="Calibri" panose="020F0502020204030204" pitchFamily="34" charset="0"/>
            </a:endParaRPr>
          </a:p>
          <a:p>
            <a:r>
              <a:rPr lang="en-US" sz="2000" b="1" dirty="0">
                <a:solidFill>
                  <a:schemeClr val="accent2">
                    <a:lumMod val="75000"/>
                  </a:schemeClr>
                </a:solidFill>
                <a:latin typeface="Calibri" panose="020F0502020204030204" pitchFamily="34" charset="0"/>
                <a:cs typeface="Calibri" panose="020F0502020204030204" pitchFamily="34" charset="0"/>
              </a:rPr>
              <a:t>Market Penetration and Growth</a:t>
            </a:r>
          </a:p>
          <a:p>
            <a:endParaRPr lang="en-US" sz="1000" b="1" dirty="0">
              <a:solidFill>
                <a:schemeClr val="accent2">
                  <a:lumMod val="75000"/>
                </a:schemeClr>
              </a:solidFill>
              <a:latin typeface="Calibri" panose="020F0502020204030204" pitchFamily="34" charset="0"/>
              <a:cs typeface="Calibri" panose="020F0502020204030204" pitchFamily="34" charset="0"/>
            </a:endParaRPr>
          </a:p>
          <a:p>
            <a:r>
              <a:rPr lang="en-US" sz="2000" dirty="0" err="1">
                <a:latin typeface="Calibri" panose="020F0502020204030204" pitchFamily="34" charset="0"/>
                <a:cs typeface="Calibri" panose="020F0502020204030204" pitchFamily="34" charset="0"/>
              </a:rPr>
              <a:t>Azuri</a:t>
            </a:r>
            <a:r>
              <a:rPr lang="en-US" sz="2000" dirty="0">
                <a:latin typeface="Calibri" panose="020F0502020204030204" pitchFamily="34" charset="0"/>
                <a:cs typeface="Calibri" panose="020F0502020204030204" pitchFamily="34" charset="0"/>
              </a:rPr>
              <a:t> Technologies has achieved significant market penetration in key African countries, particularly in East and West Africa. The company’s ability to scale quickly is attributed to its innovative PAYG model, strategic partnerships, and decentralized distribution networks. As of 2020, </a:t>
            </a:r>
            <a:r>
              <a:rPr lang="en-US" sz="2000" dirty="0" err="1">
                <a:latin typeface="Calibri" panose="020F0502020204030204" pitchFamily="34" charset="0"/>
                <a:cs typeface="Calibri" panose="020F0502020204030204" pitchFamily="34" charset="0"/>
              </a:rPr>
              <a:t>Azuri</a:t>
            </a:r>
            <a:r>
              <a:rPr lang="en-US" sz="2000" dirty="0">
                <a:latin typeface="Calibri" panose="020F0502020204030204" pitchFamily="34" charset="0"/>
                <a:cs typeface="Calibri" panose="020F0502020204030204" pitchFamily="34" charset="0"/>
              </a:rPr>
              <a:t> had deployed over 200,000 solar home systems across the region, benefiting more than one million people.</a:t>
            </a:r>
          </a:p>
          <a:p>
            <a:endParaRPr lang="en-US" sz="2000" b="1" dirty="0">
              <a:solidFill>
                <a:schemeClr val="accent2">
                  <a:lumMod val="75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7799013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fontScale="90000"/>
          </a:bodyPr>
          <a:lstStyle/>
          <a:p>
            <a:r>
              <a:rPr lang="en-US" dirty="0" err="1">
                <a:latin typeface="Verdana" panose="020B0604030504040204" pitchFamily="34" charset="0"/>
                <a:ea typeface="Verdana" panose="020B0604030504040204" pitchFamily="34" charset="0"/>
                <a:cs typeface="Verdana" panose="020B0604030504040204" pitchFamily="34" charset="0"/>
              </a:rPr>
              <a:t>Azuri</a:t>
            </a:r>
            <a:r>
              <a:rPr lang="en-US" dirty="0">
                <a:latin typeface="Verdana" panose="020B0604030504040204" pitchFamily="34" charset="0"/>
                <a:ea typeface="Verdana" panose="020B0604030504040204" pitchFamily="34" charset="0"/>
                <a:cs typeface="Verdana" panose="020B0604030504040204" pitchFamily="34" charset="0"/>
              </a:rPr>
              <a:t> </a:t>
            </a:r>
            <a:r>
              <a:rPr lang="en-US" dirty="0" err="1">
                <a:latin typeface="Verdana" panose="020B0604030504040204" pitchFamily="34" charset="0"/>
                <a:ea typeface="Verdana" panose="020B0604030504040204" pitchFamily="34" charset="0"/>
                <a:cs typeface="Verdana" panose="020B0604030504040204" pitchFamily="34" charset="0"/>
              </a:rPr>
              <a:t>Technolgies</a:t>
            </a:r>
            <a:r>
              <a:rPr lang="en-US" dirty="0">
                <a:latin typeface="Verdana" panose="020B0604030504040204" pitchFamily="34" charset="0"/>
                <a:ea typeface="Verdana" panose="020B0604030504040204" pitchFamily="34" charset="0"/>
                <a:cs typeface="Verdana" panose="020B0604030504040204" pitchFamily="34" charset="0"/>
              </a:rPr>
              <a:t> </a:t>
            </a:r>
            <a:r>
              <a:rPr lang="en-US" sz="2800" b="1" dirty="0">
                <a:latin typeface="Verdana" panose="020B0604030504040204" pitchFamily="34" charset="0"/>
                <a:ea typeface="Verdana" panose="020B0604030504040204" pitchFamily="34" charset="0"/>
                <a:cs typeface="Verdana" panose="020B0604030504040204" pitchFamily="34" charset="0"/>
              </a:rPr>
              <a:t>Section 4: Impact and Success</a:t>
            </a:r>
            <a:endParaRPr lang="en-US" dirty="0"/>
          </a:p>
        </p:txBody>
      </p:sp>
      <p:sp>
        <p:nvSpPr>
          <p:cNvPr id="4" name="TextBox 3">
            <a:extLst>
              <a:ext uri="{FF2B5EF4-FFF2-40B4-BE49-F238E27FC236}">
                <a16:creationId xmlns:a16="http://schemas.microsoft.com/office/drawing/2014/main" id="{76F6F2A0-D273-F70C-70C3-DAADBC128032}"/>
              </a:ext>
            </a:extLst>
          </p:cNvPr>
          <p:cNvSpPr txBox="1"/>
          <p:nvPr/>
        </p:nvSpPr>
        <p:spPr>
          <a:xfrm>
            <a:off x="379983" y="1533465"/>
            <a:ext cx="10589394" cy="5324535"/>
          </a:xfrm>
          <a:prstGeom prst="rect">
            <a:avLst/>
          </a:prstGeom>
          <a:noFill/>
        </p:spPr>
        <p:txBody>
          <a:bodyPr wrap="square" rtlCol="0">
            <a:spAutoFit/>
          </a:bodyPr>
          <a:lstStyle/>
          <a:p>
            <a:r>
              <a:rPr lang="en-US" sz="2000" b="1" dirty="0">
                <a:solidFill>
                  <a:schemeClr val="accent2">
                    <a:lumMod val="75000"/>
                  </a:schemeClr>
                </a:solidFill>
                <a:latin typeface="Calibri" panose="020F0502020204030204" pitchFamily="34" charset="0"/>
                <a:cs typeface="Calibri" panose="020F0502020204030204" pitchFamily="34" charset="0"/>
              </a:rPr>
              <a:t>Market Penetration and Growth</a:t>
            </a:r>
          </a:p>
          <a:p>
            <a:endParaRPr lang="en-US" sz="1000" dirty="0">
              <a:solidFill>
                <a:schemeClr val="accent2">
                  <a:lumMod val="75000"/>
                </a:schemeClr>
              </a:solidFill>
              <a:latin typeface="Calibri" panose="020F0502020204030204" pitchFamily="34" charset="0"/>
              <a:cs typeface="Calibri" panose="020F0502020204030204" pitchFamily="34" charset="0"/>
            </a:endParaRPr>
          </a:p>
          <a:p>
            <a:r>
              <a:rPr lang="en-US" sz="2000" dirty="0">
                <a:latin typeface="Calibri" panose="020F0502020204030204" pitchFamily="34" charset="0"/>
                <a:cs typeface="Calibri" panose="020F0502020204030204" pitchFamily="34" charset="0"/>
              </a:rPr>
              <a:t>Key metrics include:</a:t>
            </a:r>
          </a:p>
          <a:p>
            <a:endParaRPr lang="en-US" sz="1000" b="1" dirty="0">
              <a:latin typeface="Calibri" panose="020F0502020204030204" pitchFamily="34" charset="0"/>
              <a:cs typeface="Calibri" panose="020F0502020204030204" pitchFamily="34" charset="0"/>
            </a:endParaRPr>
          </a:p>
          <a:p>
            <a:pPr marL="625475" indent="-342900">
              <a:buFont typeface="Arial" panose="020B0604020202020204" pitchFamily="34" charset="0"/>
              <a:buChar char="•"/>
            </a:pPr>
            <a:r>
              <a:rPr lang="en-US" sz="2000" b="1" dirty="0">
                <a:latin typeface="Calibri" panose="020F0502020204030204" pitchFamily="34" charset="0"/>
                <a:cs typeface="Calibri" panose="020F0502020204030204" pitchFamily="34" charset="0"/>
              </a:rPr>
              <a:t>Customer Retention: </a:t>
            </a:r>
            <a:r>
              <a:rPr lang="en-US" sz="2000" dirty="0">
                <a:latin typeface="Calibri" panose="020F0502020204030204" pitchFamily="34" charset="0"/>
                <a:cs typeface="Calibri" panose="020F0502020204030204" pitchFamily="34" charset="0"/>
              </a:rPr>
              <a:t>The flexibility of the PAYG model encourages high customer retention rates, as customers who successfully complete payment plans often upgrade to more advanced systems.</a:t>
            </a:r>
          </a:p>
          <a:p>
            <a:pPr marL="625475" indent="-342900">
              <a:buFont typeface="Arial" panose="020B0604020202020204" pitchFamily="34" charset="0"/>
              <a:buChar char="•"/>
            </a:pPr>
            <a:r>
              <a:rPr lang="en-US" sz="2000" b="1" dirty="0">
                <a:latin typeface="Calibri" panose="020F0502020204030204" pitchFamily="34" charset="0"/>
                <a:cs typeface="Calibri" panose="020F0502020204030204" pitchFamily="34" charset="0"/>
              </a:rPr>
              <a:t>Geographic Expansion:</a:t>
            </a:r>
            <a:r>
              <a:rPr lang="en-US" sz="2000" dirty="0">
                <a:latin typeface="Calibri" panose="020F0502020204030204" pitchFamily="34" charset="0"/>
                <a:cs typeface="Calibri" panose="020F0502020204030204" pitchFamily="34" charset="0"/>
              </a:rPr>
              <a:t> </a:t>
            </a:r>
            <a:r>
              <a:rPr lang="en-US" sz="2000" dirty="0" err="1">
                <a:latin typeface="Calibri" panose="020F0502020204030204" pitchFamily="34" charset="0"/>
                <a:cs typeface="Calibri" panose="020F0502020204030204" pitchFamily="34" charset="0"/>
              </a:rPr>
              <a:t>Azuri</a:t>
            </a:r>
            <a:r>
              <a:rPr lang="en-US" sz="2000" dirty="0">
                <a:latin typeface="Calibri" panose="020F0502020204030204" pitchFamily="34" charset="0"/>
                <a:cs typeface="Calibri" panose="020F0502020204030204" pitchFamily="34" charset="0"/>
              </a:rPr>
              <a:t> continues to expand its operations into new markets, with plans to reach millions of additional off-grid households in the coming years.</a:t>
            </a:r>
          </a:p>
          <a:p>
            <a:pPr marL="282575"/>
            <a:endParaRPr lang="en-US" sz="2000" dirty="0">
              <a:latin typeface="Calibri" panose="020F0502020204030204" pitchFamily="34" charset="0"/>
              <a:cs typeface="Calibri" panose="020F0502020204030204" pitchFamily="34" charset="0"/>
            </a:endParaRPr>
          </a:p>
          <a:p>
            <a:r>
              <a:rPr lang="en-US" sz="2000" b="1" dirty="0">
                <a:solidFill>
                  <a:schemeClr val="accent2">
                    <a:lumMod val="75000"/>
                  </a:schemeClr>
                </a:solidFill>
                <a:latin typeface="Calibri" panose="020F0502020204030204" pitchFamily="34" charset="0"/>
                <a:cs typeface="Calibri" panose="020F0502020204030204" pitchFamily="34" charset="0"/>
              </a:rPr>
              <a:t>Customer Satisfaction</a:t>
            </a:r>
          </a:p>
          <a:p>
            <a:endParaRPr lang="en-US" sz="1000" dirty="0">
              <a:latin typeface="Calibri" panose="020F0502020204030204" pitchFamily="34" charset="0"/>
              <a:cs typeface="Calibri" panose="020F0502020204030204" pitchFamily="34" charset="0"/>
            </a:endParaRPr>
          </a:p>
          <a:p>
            <a:r>
              <a:rPr lang="en-US" sz="2000" dirty="0" err="1">
                <a:latin typeface="Calibri" panose="020F0502020204030204" pitchFamily="34" charset="0"/>
                <a:cs typeface="Calibri" panose="020F0502020204030204" pitchFamily="34" charset="0"/>
              </a:rPr>
              <a:t>Azuri’s</a:t>
            </a:r>
            <a:r>
              <a:rPr lang="en-US" sz="2000" dirty="0">
                <a:latin typeface="Calibri" panose="020F0502020204030204" pitchFamily="34" charset="0"/>
                <a:cs typeface="Calibri" panose="020F0502020204030204" pitchFamily="34" charset="0"/>
              </a:rPr>
              <a:t> focus on customer service and support is another important success metric. The company provides a comprehensive after-sales service, including remote monitoring of solar systems and a robust customer feedback system. This ensures that customers receive timely assistance and can maximize the benefits of their solar systems.</a:t>
            </a:r>
          </a:p>
          <a:p>
            <a:endParaRPr lang="en-US" sz="2000" dirty="0">
              <a:latin typeface="Calibri" panose="020F0502020204030204" pitchFamily="34" charset="0"/>
              <a:cs typeface="Calibri" panose="020F0502020204030204" pitchFamily="34" charset="0"/>
            </a:endParaRPr>
          </a:p>
          <a:p>
            <a:endParaRPr lang="en-US" sz="2000" b="1" dirty="0">
              <a:solidFill>
                <a:schemeClr val="accent2">
                  <a:lumMod val="75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1953758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fontScale="90000"/>
          </a:bodyPr>
          <a:lstStyle/>
          <a:p>
            <a:r>
              <a:rPr lang="en-US" dirty="0" err="1">
                <a:latin typeface="Verdana" panose="020B0604030504040204" pitchFamily="34" charset="0"/>
                <a:ea typeface="Verdana" panose="020B0604030504040204" pitchFamily="34" charset="0"/>
                <a:cs typeface="Verdana" panose="020B0604030504040204" pitchFamily="34" charset="0"/>
              </a:rPr>
              <a:t>Azuri</a:t>
            </a:r>
            <a:r>
              <a:rPr lang="en-US" dirty="0">
                <a:latin typeface="Verdana" panose="020B0604030504040204" pitchFamily="34" charset="0"/>
                <a:ea typeface="Verdana" panose="020B0604030504040204" pitchFamily="34" charset="0"/>
                <a:cs typeface="Verdana" panose="020B0604030504040204" pitchFamily="34" charset="0"/>
              </a:rPr>
              <a:t> </a:t>
            </a:r>
            <a:r>
              <a:rPr lang="en-US" dirty="0" err="1">
                <a:latin typeface="Verdana" panose="020B0604030504040204" pitchFamily="34" charset="0"/>
                <a:ea typeface="Verdana" panose="020B0604030504040204" pitchFamily="34" charset="0"/>
                <a:cs typeface="Verdana" panose="020B0604030504040204" pitchFamily="34" charset="0"/>
              </a:rPr>
              <a:t>Technolgies</a:t>
            </a:r>
            <a:r>
              <a:rPr lang="en-US" dirty="0">
                <a:latin typeface="Verdana" panose="020B0604030504040204" pitchFamily="34" charset="0"/>
                <a:ea typeface="Verdana" panose="020B0604030504040204" pitchFamily="34" charset="0"/>
                <a:cs typeface="Verdana" panose="020B0604030504040204" pitchFamily="34" charset="0"/>
              </a:rPr>
              <a:t> </a:t>
            </a:r>
            <a:r>
              <a:rPr lang="en-US" sz="2800" b="1" dirty="0">
                <a:latin typeface="Verdana" panose="020B0604030504040204" pitchFamily="34" charset="0"/>
                <a:ea typeface="Verdana" panose="020B0604030504040204" pitchFamily="34" charset="0"/>
                <a:cs typeface="Verdana" panose="020B0604030504040204" pitchFamily="34" charset="0"/>
              </a:rPr>
              <a:t>Section 5 : Competitive Market </a:t>
            </a:r>
            <a:endParaRPr lang="en-US" dirty="0"/>
          </a:p>
        </p:txBody>
      </p:sp>
      <p:sp>
        <p:nvSpPr>
          <p:cNvPr id="4" name="TextBox 3">
            <a:extLst>
              <a:ext uri="{FF2B5EF4-FFF2-40B4-BE49-F238E27FC236}">
                <a16:creationId xmlns:a16="http://schemas.microsoft.com/office/drawing/2014/main" id="{76F6F2A0-D273-F70C-70C3-DAADBC128032}"/>
              </a:ext>
            </a:extLst>
          </p:cNvPr>
          <p:cNvSpPr txBox="1"/>
          <p:nvPr/>
        </p:nvSpPr>
        <p:spPr>
          <a:xfrm>
            <a:off x="379983" y="1407395"/>
            <a:ext cx="10589394" cy="4743543"/>
          </a:xfrm>
          <a:prstGeom prst="rect">
            <a:avLst/>
          </a:prstGeom>
          <a:noFill/>
        </p:spPr>
        <p:txBody>
          <a:bodyPr wrap="square" rtlCol="0">
            <a:spAutoFit/>
          </a:bodyPr>
          <a:lstStyle/>
          <a:p>
            <a:pPr>
              <a:lnSpc>
                <a:spcPct val="107000"/>
              </a:lnSpc>
              <a:spcAft>
                <a:spcPts val="800"/>
              </a:spcAft>
            </a:pPr>
            <a:r>
              <a:rPr lang="en-GB" sz="1800" kern="0" dirty="0" err="1">
                <a:effectLst/>
                <a:latin typeface="Calibri" panose="020F0502020204030204" pitchFamily="34" charset="0"/>
                <a:ea typeface="Times New Roman" panose="02020603050405020304" pitchFamily="18" charset="0"/>
                <a:cs typeface="Arial" panose="020B0604020202020204" pitchFamily="34" charset="0"/>
              </a:rPr>
              <a:t>Azuri</a:t>
            </a:r>
            <a:r>
              <a:rPr lang="en-GB" sz="1800" kern="0" dirty="0">
                <a:effectLst/>
                <a:latin typeface="Calibri" panose="020F0502020204030204" pitchFamily="34" charset="0"/>
                <a:ea typeface="Times New Roman" panose="02020603050405020304" pitchFamily="18" charset="0"/>
                <a:cs typeface="Arial" panose="020B0604020202020204" pitchFamily="34" charset="0"/>
              </a:rPr>
              <a:t> Technologies operates in a competitive market alongside several notable players in the off-grid solar energy sector in Africa. Key competitors include:</a:t>
            </a:r>
            <a:endParaRPr lang="fr-FR" sz="1800" kern="100" dirty="0">
              <a:effectLst/>
              <a:latin typeface="Aptos" panose="020B0004020202020204" pitchFamily="34" charset="0"/>
              <a:ea typeface="Aptos" panose="020B0004020202020204" pitchFamily="34" charset="0"/>
              <a:cs typeface="Arial" panose="020B0604020202020204" pitchFamily="34" charset="0"/>
            </a:endParaRPr>
          </a:p>
          <a:p>
            <a:pPr marL="285750" lvl="0" indent="-285750">
              <a:lnSpc>
                <a:spcPct val="107000"/>
              </a:lnSpc>
              <a:spcAft>
                <a:spcPts val="800"/>
              </a:spcAft>
              <a:buFont typeface="Arial" panose="020B0604020202020204" pitchFamily="34" charset="0"/>
              <a:buChar char="•"/>
              <a:tabLst>
                <a:tab pos="457200" algn="l"/>
              </a:tabLst>
            </a:pPr>
            <a:r>
              <a:rPr lang="en-GB" sz="1800" b="1" kern="0" dirty="0">
                <a:solidFill>
                  <a:schemeClr val="accent2">
                    <a:lumMod val="75000"/>
                  </a:schemeClr>
                </a:solidFill>
                <a:effectLst/>
                <a:latin typeface="Calibri" panose="020F0502020204030204" pitchFamily="34" charset="0"/>
                <a:ea typeface="Times New Roman" panose="02020603050405020304" pitchFamily="18" charset="0"/>
                <a:cs typeface="Arial" panose="020B0604020202020204" pitchFamily="34" charset="0"/>
              </a:rPr>
              <a:t>M-KOPA Solar</a:t>
            </a:r>
            <a:r>
              <a:rPr lang="en-GB" sz="1800" kern="0" dirty="0">
                <a:solidFill>
                  <a:schemeClr val="accent2">
                    <a:lumMod val="75000"/>
                  </a:schemeClr>
                </a:solidFill>
                <a:effectLst/>
                <a:latin typeface="Calibri" panose="020F0502020204030204" pitchFamily="34" charset="0"/>
                <a:ea typeface="Times New Roman" panose="02020603050405020304" pitchFamily="18" charset="0"/>
                <a:cs typeface="Arial" panose="020B0604020202020204" pitchFamily="34" charset="0"/>
              </a:rPr>
              <a:t> </a:t>
            </a:r>
            <a:r>
              <a:rPr lang="en-GB" sz="1800" kern="0" dirty="0">
                <a:effectLst/>
                <a:latin typeface="Calibri" panose="020F0502020204030204" pitchFamily="34" charset="0"/>
                <a:ea typeface="Times New Roman" panose="02020603050405020304" pitchFamily="18" charset="0"/>
                <a:cs typeface="Arial" panose="020B0604020202020204" pitchFamily="34" charset="0"/>
              </a:rPr>
              <a:t>One of the largest PAYG solar companies in Africa, M-KOPA provides solar home systems with a focus on affordability and scalability, primarily in East Africa.</a:t>
            </a:r>
            <a:endParaRPr lang="fr-FR" sz="1800" kern="100" dirty="0">
              <a:effectLst/>
              <a:latin typeface="Aptos" panose="020B0004020202020204" pitchFamily="34" charset="0"/>
              <a:ea typeface="Aptos" panose="020B0004020202020204" pitchFamily="34" charset="0"/>
              <a:cs typeface="Arial" panose="020B0604020202020204" pitchFamily="34" charset="0"/>
            </a:endParaRPr>
          </a:p>
          <a:p>
            <a:pPr marL="285750" lvl="0" indent="-285750">
              <a:lnSpc>
                <a:spcPct val="107000"/>
              </a:lnSpc>
              <a:spcAft>
                <a:spcPts val="800"/>
              </a:spcAft>
              <a:buFont typeface="Arial" panose="020B0604020202020204" pitchFamily="34" charset="0"/>
              <a:buChar char="•"/>
              <a:tabLst>
                <a:tab pos="457200" algn="l"/>
              </a:tabLst>
            </a:pPr>
            <a:r>
              <a:rPr lang="en-GB" sz="1800" b="1" kern="0" dirty="0" err="1">
                <a:solidFill>
                  <a:schemeClr val="accent2">
                    <a:lumMod val="75000"/>
                  </a:schemeClr>
                </a:solidFill>
                <a:effectLst/>
                <a:latin typeface="Calibri" panose="020F0502020204030204" pitchFamily="34" charset="0"/>
                <a:ea typeface="Times New Roman" panose="02020603050405020304" pitchFamily="18" charset="0"/>
                <a:cs typeface="Arial" panose="020B0604020202020204" pitchFamily="34" charset="0"/>
              </a:rPr>
              <a:t>d.light</a:t>
            </a:r>
            <a:r>
              <a:rPr lang="en-GB" sz="1800" kern="0" dirty="0">
                <a:solidFill>
                  <a:schemeClr val="accent2">
                    <a:lumMod val="75000"/>
                  </a:schemeClr>
                </a:solidFill>
                <a:effectLst/>
                <a:latin typeface="Calibri" panose="020F0502020204030204" pitchFamily="34" charset="0"/>
                <a:ea typeface="Times New Roman" panose="02020603050405020304" pitchFamily="18" charset="0"/>
                <a:cs typeface="Arial" panose="020B0604020202020204" pitchFamily="34" charset="0"/>
              </a:rPr>
              <a:t> </a:t>
            </a:r>
            <a:r>
              <a:rPr lang="en-GB" sz="1800" kern="0" dirty="0">
                <a:effectLst/>
                <a:latin typeface="Calibri" panose="020F0502020204030204" pitchFamily="34" charset="0"/>
                <a:ea typeface="Times New Roman" panose="02020603050405020304" pitchFamily="18" charset="0"/>
                <a:cs typeface="Arial" panose="020B0604020202020204" pitchFamily="34" charset="0"/>
              </a:rPr>
              <a:t>Known for their solar lanterns and home systems, </a:t>
            </a:r>
            <a:r>
              <a:rPr lang="en-GB" sz="1800" kern="0" dirty="0" err="1">
                <a:effectLst/>
                <a:latin typeface="Calibri" panose="020F0502020204030204" pitchFamily="34" charset="0"/>
                <a:ea typeface="Times New Roman" panose="02020603050405020304" pitchFamily="18" charset="0"/>
                <a:cs typeface="Arial" panose="020B0604020202020204" pitchFamily="34" charset="0"/>
              </a:rPr>
              <a:t>d.light</a:t>
            </a:r>
            <a:r>
              <a:rPr lang="en-GB" sz="1800" kern="0" dirty="0">
                <a:effectLst/>
                <a:latin typeface="Calibri" panose="020F0502020204030204" pitchFamily="34" charset="0"/>
                <a:ea typeface="Times New Roman" panose="02020603050405020304" pitchFamily="18" charset="0"/>
                <a:cs typeface="Arial" panose="020B0604020202020204" pitchFamily="34" charset="0"/>
              </a:rPr>
              <a:t> operates across multiple continents and targets low-income households with accessible solar solutions.</a:t>
            </a:r>
            <a:endParaRPr lang="fr-FR" sz="1800" kern="100" dirty="0">
              <a:effectLst/>
              <a:latin typeface="Aptos" panose="020B0004020202020204" pitchFamily="34" charset="0"/>
              <a:ea typeface="Aptos" panose="020B0004020202020204" pitchFamily="34" charset="0"/>
              <a:cs typeface="Arial" panose="020B0604020202020204" pitchFamily="34" charset="0"/>
            </a:endParaRPr>
          </a:p>
          <a:p>
            <a:pPr marL="285750" lvl="0" indent="-285750">
              <a:lnSpc>
                <a:spcPct val="107000"/>
              </a:lnSpc>
              <a:spcAft>
                <a:spcPts val="800"/>
              </a:spcAft>
              <a:buFont typeface="Arial" panose="020B0604020202020204" pitchFamily="34" charset="0"/>
              <a:buChar char="•"/>
              <a:tabLst>
                <a:tab pos="457200" algn="l"/>
              </a:tabLst>
            </a:pPr>
            <a:r>
              <a:rPr lang="en-GB" sz="1800" b="1" kern="0" dirty="0">
                <a:solidFill>
                  <a:schemeClr val="accent2">
                    <a:lumMod val="75000"/>
                  </a:schemeClr>
                </a:solidFill>
                <a:effectLst/>
                <a:latin typeface="Calibri" panose="020F0502020204030204" pitchFamily="34" charset="0"/>
                <a:ea typeface="Times New Roman" panose="02020603050405020304" pitchFamily="18" charset="0"/>
                <a:cs typeface="Arial" panose="020B0604020202020204" pitchFamily="34" charset="0"/>
              </a:rPr>
              <a:t>BBOXX</a:t>
            </a:r>
            <a:r>
              <a:rPr lang="en-GB" sz="1800" kern="0" dirty="0">
                <a:solidFill>
                  <a:schemeClr val="accent2">
                    <a:lumMod val="75000"/>
                  </a:schemeClr>
                </a:solidFill>
                <a:effectLst/>
                <a:latin typeface="Calibri" panose="020F0502020204030204" pitchFamily="34" charset="0"/>
                <a:ea typeface="Times New Roman" panose="02020603050405020304" pitchFamily="18" charset="0"/>
                <a:cs typeface="Arial" panose="020B0604020202020204" pitchFamily="34" charset="0"/>
              </a:rPr>
              <a:t> </a:t>
            </a:r>
            <a:r>
              <a:rPr lang="en-GB" sz="1800" kern="0" dirty="0">
                <a:effectLst/>
                <a:latin typeface="Calibri" panose="020F0502020204030204" pitchFamily="34" charset="0"/>
                <a:ea typeface="Times New Roman" panose="02020603050405020304" pitchFamily="18" charset="0"/>
                <a:cs typeface="Arial" panose="020B0604020202020204" pitchFamily="34" charset="0"/>
              </a:rPr>
              <a:t>Specializes in providing PAYG solar systems and energy-as-a-service, with a strong focus on data-driven operations and remote monitoring to ensure customer satisfaction.</a:t>
            </a:r>
            <a:endParaRPr lang="fr-FR" sz="1800" kern="100" dirty="0">
              <a:effectLst/>
              <a:latin typeface="Aptos" panose="020B0004020202020204" pitchFamily="34" charset="0"/>
              <a:ea typeface="Aptos" panose="020B0004020202020204" pitchFamily="34" charset="0"/>
              <a:cs typeface="Arial" panose="020B0604020202020204" pitchFamily="34" charset="0"/>
            </a:endParaRPr>
          </a:p>
          <a:p>
            <a:pPr marL="285750" lvl="0" indent="-285750">
              <a:lnSpc>
                <a:spcPct val="107000"/>
              </a:lnSpc>
              <a:spcAft>
                <a:spcPts val="800"/>
              </a:spcAft>
              <a:buFont typeface="Arial" panose="020B0604020202020204" pitchFamily="34" charset="0"/>
              <a:buChar char="•"/>
              <a:tabLst>
                <a:tab pos="457200" algn="l"/>
              </a:tabLst>
            </a:pPr>
            <a:r>
              <a:rPr lang="en-GB" sz="1800" b="1" kern="0" dirty="0">
                <a:solidFill>
                  <a:schemeClr val="accent2">
                    <a:lumMod val="75000"/>
                  </a:schemeClr>
                </a:solidFill>
                <a:effectLst/>
                <a:latin typeface="Calibri" panose="020F0502020204030204" pitchFamily="34" charset="0"/>
                <a:ea typeface="Times New Roman" panose="02020603050405020304" pitchFamily="18" charset="0"/>
                <a:cs typeface="Arial" panose="020B0604020202020204" pitchFamily="34" charset="0"/>
              </a:rPr>
              <a:t>Fenix International</a:t>
            </a:r>
            <a:r>
              <a:rPr lang="en-GB" sz="1800" kern="0" dirty="0">
                <a:solidFill>
                  <a:schemeClr val="accent2">
                    <a:lumMod val="75000"/>
                  </a:schemeClr>
                </a:solidFill>
                <a:effectLst/>
                <a:latin typeface="Calibri" panose="020F0502020204030204" pitchFamily="34" charset="0"/>
                <a:ea typeface="Times New Roman" panose="02020603050405020304" pitchFamily="18" charset="0"/>
                <a:cs typeface="Arial" panose="020B0604020202020204" pitchFamily="34" charset="0"/>
              </a:rPr>
              <a:t> </a:t>
            </a:r>
            <a:r>
              <a:rPr lang="en-GB" sz="1800" kern="0" dirty="0">
                <a:effectLst/>
                <a:latin typeface="Calibri" panose="020F0502020204030204" pitchFamily="34" charset="0"/>
                <a:ea typeface="Times New Roman" panose="02020603050405020304" pitchFamily="18" charset="0"/>
                <a:cs typeface="Arial" panose="020B0604020202020204" pitchFamily="34" charset="0"/>
              </a:rPr>
              <a:t>Acquired by ENGIE, Fenix focuses on solar home systems and PAYG solutions, targeting rural and off-grid communities in several African countries.</a:t>
            </a:r>
            <a:endParaRPr lang="fr-FR" sz="1800" kern="100" dirty="0">
              <a:effectLst/>
              <a:latin typeface="Aptos" panose="020B0004020202020204" pitchFamily="34" charset="0"/>
              <a:ea typeface="Aptos" panose="020B0004020202020204" pitchFamily="34" charset="0"/>
              <a:cs typeface="Arial" panose="020B0604020202020204" pitchFamily="34" charset="0"/>
            </a:endParaRPr>
          </a:p>
          <a:p>
            <a:pPr>
              <a:lnSpc>
                <a:spcPct val="107000"/>
              </a:lnSpc>
              <a:spcAft>
                <a:spcPts val="800"/>
              </a:spcAft>
            </a:pPr>
            <a:r>
              <a:rPr lang="en-GB" sz="1800" kern="0" dirty="0">
                <a:effectLst/>
                <a:latin typeface="Calibri" panose="020F0502020204030204" pitchFamily="34" charset="0"/>
                <a:ea typeface="Times New Roman" panose="02020603050405020304" pitchFamily="18" charset="0"/>
                <a:cs typeface="Arial" panose="020B0604020202020204" pitchFamily="34" charset="0"/>
              </a:rPr>
              <a:t>Each of these companies competes by offering tailored PAYG models, affordable financing options, and flexible services to meet the diverse energy needs of rural communities. However, </a:t>
            </a:r>
            <a:r>
              <a:rPr lang="en-GB" sz="1800" kern="0" dirty="0" err="1">
                <a:effectLst/>
                <a:latin typeface="Calibri" panose="020F0502020204030204" pitchFamily="34" charset="0"/>
                <a:ea typeface="Times New Roman" panose="02020603050405020304" pitchFamily="18" charset="0"/>
                <a:cs typeface="Arial" panose="020B0604020202020204" pitchFamily="34" charset="0"/>
              </a:rPr>
              <a:t>Azuri</a:t>
            </a:r>
            <a:r>
              <a:rPr lang="en-GB" sz="1800" kern="0" dirty="0">
                <a:effectLst/>
                <a:latin typeface="Calibri" panose="020F0502020204030204" pitchFamily="34" charset="0"/>
                <a:ea typeface="Times New Roman" panose="02020603050405020304" pitchFamily="18" charset="0"/>
                <a:cs typeface="Arial" panose="020B0604020202020204" pitchFamily="34" charset="0"/>
              </a:rPr>
              <a:t> differentiates itself by integrating advanced technology for remote monitoring and providing a wide range of after-sales services, which boosts customer retention and satisfaction.</a:t>
            </a:r>
            <a:endParaRPr lang="fr-FR" sz="1800" kern="100" dirty="0">
              <a:effectLst/>
              <a:latin typeface="Aptos" panose="020B0004020202020204" pitchFamily="34"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4536183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fontScale="90000"/>
          </a:bodyPr>
          <a:lstStyle/>
          <a:p>
            <a:r>
              <a:rPr lang="en-US" dirty="0" err="1">
                <a:latin typeface="Verdana" panose="020B0604030504040204" pitchFamily="34" charset="0"/>
                <a:ea typeface="Verdana" panose="020B0604030504040204" pitchFamily="34" charset="0"/>
                <a:cs typeface="Verdana" panose="020B0604030504040204" pitchFamily="34" charset="0"/>
              </a:rPr>
              <a:t>Azuri</a:t>
            </a:r>
            <a:r>
              <a:rPr lang="en-US" dirty="0">
                <a:latin typeface="Verdana" panose="020B0604030504040204" pitchFamily="34" charset="0"/>
                <a:ea typeface="Verdana" panose="020B0604030504040204" pitchFamily="34" charset="0"/>
                <a:cs typeface="Verdana" panose="020B0604030504040204" pitchFamily="34" charset="0"/>
              </a:rPr>
              <a:t> </a:t>
            </a:r>
            <a:r>
              <a:rPr lang="en-US" dirty="0" err="1">
                <a:latin typeface="Verdana" panose="020B0604030504040204" pitchFamily="34" charset="0"/>
                <a:ea typeface="Verdana" panose="020B0604030504040204" pitchFamily="34" charset="0"/>
                <a:cs typeface="Verdana" panose="020B0604030504040204" pitchFamily="34" charset="0"/>
              </a:rPr>
              <a:t>Technolgies</a:t>
            </a:r>
            <a:r>
              <a:rPr lang="en-US" dirty="0">
                <a:latin typeface="Verdana" panose="020B0604030504040204" pitchFamily="34" charset="0"/>
                <a:ea typeface="Verdana" panose="020B0604030504040204" pitchFamily="34" charset="0"/>
                <a:cs typeface="Verdana" panose="020B0604030504040204" pitchFamily="34" charset="0"/>
              </a:rPr>
              <a:t> </a:t>
            </a:r>
            <a:r>
              <a:rPr lang="en-US" sz="2800" b="1" dirty="0">
                <a:latin typeface="Verdana" panose="020B0604030504040204" pitchFamily="34" charset="0"/>
                <a:ea typeface="Verdana" panose="020B0604030504040204" pitchFamily="34" charset="0"/>
                <a:cs typeface="Verdana" panose="020B0604030504040204" pitchFamily="34" charset="0"/>
              </a:rPr>
              <a:t>Section 5 : Competitive Market </a:t>
            </a:r>
            <a:endParaRPr lang="en-US" dirty="0"/>
          </a:p>
        </p:txBody>
      </p:sp>
      <p:sp>
        <p:nvSpPr>
          <p:cNvPr id="4" name="TextBox 3">
            <a:extLst>
              <a:ext uri="{FF2B5EF4-FFF2-40B4-BE49-F238E27FC236}">
                <a16:creationId xmlns:a16="http://schemas.microsoft.com/office/drawing/2014/main" id="{76F6F2A0-D273-F70C-70C3-DAADBC128032}"/>
              </a:ext>
            </a:extLst>
          </p:cNvPr>
          <p:cNvSpPr txBox="1"/>
          <p:nvPr/>
        </p:nvSpPr>
        <p:spPr>
          <a:xfrm>
            <a:off x="323248" y="1681715"/>
            <a:ext cx="10589394" cy="1200329"/>
          </a:xfrm>
          <a:prstGeom prst="rect">
            <a:avLst/>
          </a:prstGeom>
          <a:noFill/>
        </p:spPr>
        <p:txBody>
          <a:bodyPr wrap="square" rtlCol="0">
            <a:spAutoFit/>
          </a:bodyPr>
          <a:lstStyle/>
          <a:p>
            <a:r>
              <a:rPr lang="en-GB" sz="1800" kern="0" dirty="0">
                <a:effectLst/>
                <a:latin typeface="Calibri" panose="020F0502020204030204" pitchFamily="34" charset="0"/>
                <a:ea typeface="Times New Roman" panose="02020603050405020304" pitchFamily="18" charset="0"/>
              </a:rPr>
              <a:t>Additionally, </a:t>
            </a:r>
            <a:r>
              <a:rPr lang="en-GB" sz="1800" kern="0" dirty="0" err="1">
                <a:effectLst/>
                <a:latin typeface="Calibri" panose="020F0502020204030204" pitchFamily="34" charset="0"/>
                <a:ea typeface="Times New Roman" panose="02020603050405020304" pitchFamily="18" charset="0"/>
              </a:rPr>
              <a:t>Azuri's</a:t>
            </a:r>
            <a:r>
              <a:rPr lang="en-GB" sz="1800" kern="0" dirty="0">
                <a:effectLst/>
                <a:latin typeface="Calibri" panose="020F0502020204030204" pitchFamily="34" charset="0"/>
                <a:ea typeface="Times New Roman" panose="02020603050405020304" pitchFamily="18" charset="0"/>
              </a:rPr>
              <a:t> strong partnerships with local entrepreneurs and distributors allow it to adapt to regional market demands, giving it a strategic advantage in specific markets. Nevertheless, the competition in the off-grid solar market is intense, as companies strive to expand their reach, offer innovative products, and scale up in a region that continues to see high demand for affordable and sustainable energy solutions.</a:t>
            </a:r>
            <a:endParaRPr lang="en-US" sz="2000" dirty="0">
              <a:solidFill>
                <a:schemeClr val="tx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0180208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B640A5B2-14B0-6078-62CE-EDA76B599BC9}"/>
              </a:ext>
            </a:extLst>
          </p:cNvPr>
          <p:cNvSpPr>
            <a:spLocks noGrp="1"/>
          </p:cNvSpPr>
          <p:nvPr>
            <p:ph type="body" idx="1"/>
          </p:nvPr>
        </p:nvSpPr>
        <p:spPr/>
        <p:txBody>
          <a:bodyPr/>
          <a:lstStyle/>
          <a:p>
            <a:r>
              <a:rPr lang="en-US" dirty="0">
                <a:solidFill>
                  <a:srgbClr val="D6604D"/>
                </a:solidFill>
              </a:rPr>
              <a:t>Use the Business Model Canvas template and map out </a:t>
            </a:r>
            <a:r>
              <a:rPr lang="en-US" dirty="0" err="1">
                <a:solidFill>
                  <a:srgbClr val="D6604D"/>
                </a:solidFill>
              </a:rPr>
              <a:t>Azuri’s</a:t>
            </a:r>
            <a:r>
              <a:rPr lang="en-US" dirty="0">
                <a:solidFill>
                  <a:srgbClr val="D6604D"/>
                </a:solidFill>
              </a:rPr>
              <a:t> BMC (you can download the template here:</a:t>
            </a:r>
          </a:p>
          <a:p>
            <a:r>
              <a:rPr lang="en-US" dirty="0">
                <a:solidFill>
                  <a:srgbClr val="D6604D"/>
                </a:solidFill>
              </a:rPr>
              <a:t>https://</a:t>
            </a:r>
            <a:r>
              <a:rPr lang="en-US" dirty="0" err="1">
                <a:solidFill>
                  <a:srgbClr val="D6604D"/>
                </a:solidFill>
              </a:rPr>
              <a:t>www.strategyzer.com</a:t>
            </a:r>
            <a:r>
              <a:rPr lang="en-US" dirty="0">
                <a:solidFill>
                  <a:srgbClr val="D6604D"/>
                </a:solidFill>
              </a:rPr>
              <a:t>/library/the-business-model-canvas)</a:t>
            </a:r>
          </a:p>
          <a:p>
            <a:endParaRPr lang="en-US" dirty="0">
              <a:solidFill>
                <a:srgbClr val="D6604D"/>
              </a:solidFill>
            </a:endParaRPr>
          </a:p>
          <a:p>
            <a:r>
              <a:rPr lang="en-US" dirty="0">
                <a:solidFill>
                  <a:srgbClr val="D6604D"/>
                </a:solidFill>
              </a:rPr>
              <a:t>Afterwards, you can check the correct answer in the next slide.</a:t>
            </a:r>
          </a:p>
        </p:txBody>
      </p:sp>
      <p:sp>
        <p:nvSpPr>
          <p:cNvPr id="3" name="Title 2">
            <a:extLst>
              <a:ext uri="{FF2B5EF4-FFF2-40B4-BE49-F238E27FC236}">
                <a16:creationId xmlns:a16="http://schemas.microsoft.com/office/drawing/2014/main" id="{28929D3E-8B02-DD00-918E-D87A313AE188}"/>
              </a:ext>
            </a:extLst>
          </p:cNvPr>
          <p:cNvSpPr>
            <a:spLocks noGrp="1"/>
          </p:cNvSpPr>
          <p:nvPr>
            <p:ph type="title"/>
          </p:nvPr>
        </p:nvSpPr>
        <p:spPr/>
        <p:txBody>
          <a:bodyPr/>
          <a:lstStyle/>
          <a:p>
            <a:r>
              <a:rPr lang="en-US" dirty="0"/>
              <a:t>Test yourself: Learning task</a:t>
            </a:r>
          </a:p>
        </p:txBody>
      </p:sp>
    </p:spTree>
    <p:extLst>
      <p:ext uri="{BB962C8B-B14F-4D97-AF65-F5344CB8AC3E}">
        <p14:creationId xmlns:p14="http://schemas.microsoft.com/office/powerpoint/2010/main" val="90232149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a:bodyPr>
          <a:lstStyle/>
          <a:p>
            <a:r>
              <a:rPr lang="en-US" dirty="0" err="1"/>
              <a:t>Az</a:t>
            </a:r>
            <a:r>
              <a:rPr lang="en-US" dirty="0" err="1">
                <a:latin typeface="Verdana" panose="020B0604030504040204" pitchFamily="34" charset="0"/>
                <a:ea typeface="Verdana" panose="020B0604030504040204" pitchFamily="34" charset="0"/>
                <a:cs typeface="Verdana" panose="020B0604030504040204" pitchFamily="34" charset="0"/>
              </a:rPr>
              <a:t>uri</a:t>
            </a:r>
            <a:r>
              <a:rPr lang="en-US" dirty="0">
                <a:latin typeface="Verdana" panose="020B0604030504040204" pitchFamily="34" charset="0"/>
                <a:ea typeface="Verdana" panose="020B0604030504040204" pitchFamily="34" charset="0"/>
                <a:cs typeface="Verdana" panose="020B0604030504040204" pitchFamily="34" charset="0"/>
              </a:rPr>
              <a:t> </a:t>
            </a:r>
            <a:r>
              <a:rPr lang="en-US" dirty="0" err="1">
                <a:latin typeface="Verdana" panose="020B0604030504040204" pitchFamily="34" charset="0"/>
                <a:ea typeface="Verdana" panose="020B0604030504040204" pitchFamily="34" charset="0"/>
                <a:cs typeface="Verdana" panose="020B0604030504040204" pitchFamily="34" charset="0"/>
              </a:rPr>
              <a:t>Technolgies</a:t>
            </a:r>
            <a:r>
              <a:rPr lang="en-US" dirty="0">
                <a:latin typeface="Verdana" panose="020B0604030504040204" pitchFamily="34" charset="0"/>
                <a:ea typeface="Verdana" panose="020B0604030504040204" pitchFamily="34" charset="0"/>
                <a:cs typeface="Verdana" panose="020B0604030504040204" pitchFamily="34" charset="0"/>
              </a:rPr>
              <a:t> </a:t>
            </a:r>
            <a:r>
              <a:rPr lang="en-US" sz="2800" b="1" dirty="0">
                <a:latin typeface="Verdana" panose="020B0604030504040204" pitchFamily="34" charset="0"/>
                <a:ea typeface="Verdana" panose="020B0604030504040204" pitchFamily="34" charset="0"/>
                <a:cs typeface="Verdana" panose="020B0604030504040204" pitchFamily="34" charset="0"/>
              </a:rPr>
              <a:t>BMC</a:t>
            </a:r>
            <a:endParaRPr lang="en-US" dirty="0"/>
          </a:p>
        </p:txBody>
      </p:sp>
      <p:pic>
        <p:nvPicPr>
          <p:cNvPr id="33" name="Picture 32">
            <a:extLst>
              <a:ext uri="{FF2B5EF4-FFF2-40B4-BE49-F238E27FC236}">
                <a16:creationId xmlns:a16="http://schemas.microsoft.com/office/drawing/2014/main" id="{E751B9DA-EB2A-F285-1518-A9DB112C48C2}"/>
              </a:ext>
            </a:extLst>
          </p:cNvPr>
          <p:cNvPicPr>
            <a:picLocks noChangeAspect="1"/>
          </p:cNvPicPr>
          <p:nvPr/>
        </p:nvPicPr>
        <p:blipFill>
          <a:blip r:embed="rId3"/>
          <a:stretch>
            <a:fillRect/>
          </a:stretch>
        </p:blipFill>
        <p:spPr>
          <a:xfrm>
            <a:off x="502919" y="968316"/>
            <a:ext cx="10752565" cy="5218611"/>
          </a:xfrm>
          <a:prstGeom prst="rect">
            <a:avLst/>
          </a:prstGeom>
        </p:spPr>
      </p:pic>
    </p:spTree>
    <p:extLst>
      <p:ext uri="{BB962C8B-B14F-4D97-AF65-F5344CB8AC3E}">
        <p14:creationId xmlns:p14="http://schemas.microsoft.com/office/powerpoint/2010/main" val="1304245315"/>
      </p:ext>
    </p:extLst>
  </p:cSld>
  <p:clrMapOvr>
    <a:masterClrMapping/>
  </p:clrMapOvr>
</p:sld>
</file>

<file path=ppt/theme/theme1.xml><?xml version="1.0" encoding="utf-8"?>
<a:theme xmlns:a="http://schemas.openxmlformats.org/drawingml/2006/main" name="Thème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i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0a663368-1561-4a8b-bd80-4f655cceb5cd">
      <Terms xmlns="http://schemas.microsoft.com/office/infopath/2007/PartnerControls"/>
    </lcf76f155ced4ddcb4097134ff3c332f>
    <TaxCatchAll xmlns="2a56bc72-e832-426a-b1e3-32c4417a925f"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3CCA731761BF654EB79EA877B5A2DDC8" ma:contentTypeVersion="20" ma:contentTypeDescription="Create a new document." ma:contentTypeScope="" ma:versionID="adda0a3891e4b035e5833099678563c5">
  <xsd:schema xmlns:xsd="http://www.w3.org/2001/XMLSchema" xmlns:xs="http://www.w3.org/2001/XMLSchema" xmlns:p="http://schemas.microsoft.com/office/2006/metadata/properties" xmlns:ns2="0a663368-1561-4a8b-bd80-4f655cceb5cd" xmlns:ns3="2a56bc72-e832-426a-b1e3-32c4417a925f" targetNamespace="http://schemas.microsoft.com/office/2006/metadata/properties" ma:root="true" ma:fieldsID="b74e7cae46124deac94fc4ce2ae31c6d" ns2:_="" ns3:_="">
    <xsd:import namespace="0a663368-1561-4a8b-bd80-4f655cceb5cd"/>
    <xsd:import namespace="2a56bc72-e832-426a-b1e3-32c4417a925f"/>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DateTaken" minOccurs="0"/>
                <xsd:element ref="ns2:MediaServiceOCR" minOccurs="0"/>
                <xsd:element ref="ns3:SharedWithUsers" minOccurs="0"/>
                <xsd:element ref="ns3:SharedWithDetails" minOccurs="0"/>
                <xsd:element ref="ns2:MediaServiceLocation" minOccurs="0"/>
                <xsd:element ref="ns2:MediaLengthInSeconds" minOccurs="0"/>
                <xsd:element ref="ns3:TaxCatchAll" minOccurs="0"/>
                <xsd:element ref="ns2:lcf76f155ced4ddcb4097134ff3c332f"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a663368-1561-4a8b-bd80-4f655cceb5c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74089507-e1de-4aab-946f-150ccb85703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a56bc72-e832-426a-b1e3-32c4417a925f"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ea9e9d19-9fb7-461c-9445-8e0dc63d6cea}" ma:internalName="TaxCatchAll" ma:showField="CatchAllData" ma:web="2a56bc72-e832-426a-b1e3-32c4417a925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857805F-2A6C-43CC-AEFA-746D1D5B4EDE}">
  <ds:schemaRefs>
    <ds:schemaRef ds:uri="5d44ae6a-e145-4c9d-94e7-ddf9cc58067e"/>
    <ds:schemaRef ds:uri="http://schemas.openxmlformats.org/package/2006/metadata/core-properties"/>
    <ds:schemaRef ds:uri="e67e9a88-35e1-4b39-8da9-a609eb308282"/>
    <ds:schemaRef ds:uri="http://purl.org/dc/elements/1.1/"/>
    <ds:schemaRef ds:uri="http://schemas.microsoft.com/office/2006/documentManagement/types"/>
    <ds:schemaRef ds:uri="http://schemas.microsoft.com/office/2006/metadata/properties"/>
    <ds:schemaRef ds:uri="http://www.w3.org/XML/1998/namespace"/>
    <ds:schemaRef ds:uri="http://schemas.microsoft.com/office/infopath/2007/PartnerControls"/>
    <ds:schemaRef ds:uri="http://purl.org/dc/dcmitype/"/>
    <ds:schemaRef ds:uri="http://purl.org/dc/terms/"/>
    <ds:schemaRef ds:uri="0a663368-1561-4a8b-bd80-4f655cceb5cd"/>
    <ds:schemaRef ds:uri="2a56bc72-e832-426a-b1e3-32c4417a925f"/>
  </ds:schemaRefs>
</ds:datastoreItem>
</file>

<file path=customXml/itemProps2.xml><?xml version="1.0" encoding="utf-8"?>
<ds:datastoreItem xmlns:ds="http://schemas.openxmlformats.org/officeDocument/2006/customXml" ds:itemID="{39E509FE-7EB6-4CA2-B12A-3FC73C7E7A8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a663368-1561-4a8b-bd80-4f655cceb5cd"/>
    <ds:schemaRef ds:uri="2a56bc72-e832-426a-b1e3-32c4417a92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A9D73A6-7440-4769-B614-4CBECFB30D3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35678</TotalTime>
  <Words>3418</Words>
  <Application>Microsoft Macintosh PowerPoint</Application>
  <PresentationFormat>Widescreen</PresentationFormat>
  <Paragraphs>217</Paragraphs>
  <Slides>25</Slides>
  <Notes>22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25</vt:i4>
      </vt:variant>
    </vt:vector>
  </HeadingPairs>
  <TitlesOfParts>
    <vt:vector size="32" baseType="lpstr">
      <vt:lpstr>Trebuchet MS</vt:lpstr>
      <vt:lpstr>Calibri</vt:lpstr>
      <vt:lpstr>Verdana</vt:lpstr>
      <vt:lpstr>Aptos</vt:lpstr>
      <vt:lpstr>Arial</vt:lpstr>
      <vt:lpstr>Rubik</vt:lpstr>
      <vt:lpstr>Thème Office</vt:lpstr>
      <vt:lpstr>PowerPoint Presentation</vt:lpstr>
      <vt:lpstr>Lesson 5 Learning Outcomes :</vt:lpstr>
      <vt:lpstr>Lesson 5 Contents</vt:lpstr>
      <vt:lpstr>Azuri Technolgies Section 1: Overview </vt:lpstr>
      <vt:lpstr>Azuri Technolgies Section 1: Overview </vt:lpstr>
      <vt:lpstr>Azuri Technolgies Section 1: Overview </vt:lpstr>
      <vt:lpstr>Azuri Technolgies Section 2: Business Model</vt:lpstr>
      <vt:lpstr>Azuri Technolgies Section 2: Business Model</vt:lpstr>
      <vt:lpstr>Azuri Technolgies Section 2: Business Model</vt:lpstr>
      <vt:lpstr>Azuri Technolgies Section 2: Business Model</vt:lpstr>
      <vt:lpstr>Azuri Technolgies Section 2: Business Model</vt:lpstr>
      <vt:lpstr>Azuri Technolgies Section 2: Business Model</vt:lpstr>
      <vt:lpstr>Azuri Technolgies Section 3: Marketing &amp; Distribution</vt:lpstr>
      <vt:lpstr>Azuri Technolgies Section 3: Marketing &amp; Distribution</vt:lpstr>
      <vt:lpstr>Azuri Technolgies Section 3: Marketing &amp; Distribution</vt:lpstr>
      <vt:lpstr>Azuri Technolgies Section 3: Marketing &amp; Distribution</vt:lpstr>
      <vt:lpstr>Azuri Technolgies Section 3: Marketing &amp; Distribution</vt:lpstr>
      <vt:lpstr>Azuri Technolgies Section 4: Impact and Success</vt:lpstr>
      <vt:lpstr>Azuri Technolgies Section 4: Impact and Success</vt:lpstr>
      <vt:lpstr>Azuri Technolgies Section 4: Impact and Success</vt:lpstr>
      <vt:lpstr>Azuri Technolgies Section 4: Impact and Success</vt:lpstr>
      <vt:lpstr>Azuri Technolgies Section 5 : Competitive Market </vt:lpstr>
      <vt:lpstr>Azuri Technolgies Section 5 : Competitive Market </vt:lpstr>
      <vt:lpstr>Test yourself: Learning task</vt:lpstr>
      <vt:lpstr>Azuri Technolgies BMC</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Carine VALETTE</dc:creator>
  <cp:lastModifiedBy>Leslie Ashburner</cp:lastModifiedBy>
  <cp:revision>57</cp:revision>
  <dcterms:created xsi:type="dcterms:W3CDTF">2021-01-28T08:37:55Z</dcterms:created>
  <dcterms:modified xsi:type="dcterms:W3CDTF">2025-02-03T10:43:18Z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0x0101003CCA731761BF654EB79EA877B5A2DDC8</vt:lpwstr>
  </property>
  <property fmtid="{D5CDD505-2E9C-101B-9397-08002B2CF9AE}" pid="3" name="MediaServiceImageTags">
    <vt:lpwstr/>
  </property>
</Properties>
</file>