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9"/>
  </p:notesMasterIdLst>
  <p:sldIdLst>
    <p:sldId id="256" r:id="rId5"/>
    <p:sldId id="265" r:id="rId6"/>
    <p:sldId id="280" r:id="rId7"/>
    <p:sldId id="260" r:id="rId8"/>
    <p:sldId id="266" r:id="rId9"/>
    <p:sldId id="267" r:id="rId10"/>
    <p:sldId id="268" r:id="rId11"/>
    <p:sldId id="270" r:id="rId12"/>
    <p:sldId id="269" r:id="rId13"/>
    <p:sldId id="271" r:id="rId14"/>
    <p:sldId id="272" r:id="rId15"/>
    <p:sldId id="273" r:id="rId16"/>
    <p:sldId id="274" r:id="rId17"/>
    <p:sldId id="279" r:id="rId18"/>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991D"/>
    <a:srgbClr val="40C3D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A5A429B-74D7-593D-73C3-06644EA14E35}" v="7" dt="2024-09-24T08:54:40.48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6722" autoAdjust="0"/>
  </p:normalViewPr>
  <p:slideViewPr>
    <p:cSldViewPr snapToGrid="0">
      <p:cViewPr varScale="1">
        <p:scale>
          <a:sx n="134" d="100"/>
          <a:sy n="134" d="100"/>
        </p:scale>
        <p:origin x="1296" y="11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eslie Ashburner" userId="S::t0047643_wf.uct.ac.za#ext#@lgi-consulting.com::8fa168fa-bb7a-460e-95bd-faa1475d6c09" providerId="AD" clId="Web-{1887B178-8459-1D0F-C843-326D9C84089B}"/>
    <pc:docChg chg="modSld">
      <pc:chgData name="Leslie Ashburner" userId="S::t0047643_wf.uct.ac.za#ext#@lgi-consulting.com::8fa168fa-bb7a-460e-95bd-faa1475d6c09" providerId="AD" clId="Web-{1887B178-8459-1D0F-C843-326D9C84089B}" dt="2024-07-29T09:31:24.144" v="1" actId="1076"/>
      <pc:docMkLst>
        <pc:docMk/>
      </pc:docMkLst>
      <pc:sldChg chg="modSp">
        <pc:chgData name="Leslie Ashburner" userId="S::t0047643_wf.uct.ac.za#ext#@lgi-consulting.com::8fa168fa-bb7a-460e-95bd-faa1475d6c09" providerId="AD" clId="Web-{1887B178-8459-1D0F-C843-326D9C84089B}" dt="2024-07-29T09:31:24.144" v="1" actId="1076"/>
        <pc:sldMkLst>
          <pc:docMk/>
          <pc:sldMk cId="454072129" sldId="256"/>
        </pc:sldMkLst>
        <pc:picChg chg="mod">
          <ac:chgData name="Leslie Ashburner" userId="S::t0047643_wf.uct.ac.za#ext#@lgi-consulting.com::8fa168fa-bb7a-460e-95bd-faa1475d6c09" providerId="AD" clId="Web-{1887B178-8459-1D0F-C843-326D9C84089B}" dt="2024-07-29T09:31:24.144" v="1" actId="1076"/>
          <ac:picMkLst>
            <pc:docMk/>
            <pc:sldMk cId="454072129" sldId="256"/>
            <ac:picMk id="5" creationId="{6B2FCB7A-F17D-F1AC-639F-76FF728A1CB8}"/>
          </ac:picMkLst>
        </pc:picChg>
      </pc:sldChg>
    </pc:docChg>
  </pc:docChgLst>
  <pc:docChgLst>
    <pc:chgData name="Leslie Ashburner" userId="S::t0047643_wf.uct.ac.za#ext#@lgi-consulting.com::8fa168fa-bb7a-460e-95bd-faa1475d6c09" providerId="AD" clId="Web-{5BCE552F-0FDB-4495-4955-01D2DC0BADCF}"/>
    <pc:docChg chg="modSld">
      <pc:chgData name="Leslie Ashburner" userId="S::t0047643_wf.uct.ac.za#ext#@lgi-consulting.com::8fa168fa-bb7a-460e-95bd-faa1475d6c09" providerId="AD" clId="Web-{5BCE552F-0FDB-4495-4955-01D2DC0BADCF}" dt="2024-07-26T17:21:20.559" v="7" actId="1076"/>
      <pc:docMkLst>
        <pc:docMk/>
      </pc:docMkLst>
      <pc:sldChg chg="addSp delSp modSp">
        <pc:chgData name="Leslie Ashburner" userId="S::t0047643_wf.uct.ac.za#ext#@lgi-consulting.com::8fa168fa-bb7a-460e-95bd-faa1475d6c09" providerId="AD" clId="Web-{5BCE552F-0FDB-4495-4955-01D2DC0BADCF}" dt="2024-07-26T17:21:20.559" v="7" actId="1076"/>
        <pc:sldMkLst>
          <pc:docMk/>
          <pc:sldMk cId="454072129" sldId="256"/>
        </pc:sldMkLst>
        <pc:picChg chg="del">
          <ac:chgData name="Leslie Ashburner" userId="S::t0047643_wf.uct.ac.za#ext#@lgi-consulting.com::8fa168fa-bb7a-460e-95bd-faa1475d6c09" providerId="AD" clId="Web-{5BCE552F-0FDB-4495-4955-01D2DC0BADCF}" dt="2024-07-26T17:16:06.262" v="0"/>
          <ac:picMkLst>
            <pc:docMk/>
            <pc:sldMk cId="454072129" sldId="256"/>
            <ac:picMk id="4" creationId="{D85E39C0-E073-5EC5-3233-E839056CBE57}"/>
          </ac:picMkLst>
        </pc:picChg>
        <pc:picChg chg="add mod">
          <ac:chgData name="Leslie Ashburner" userId="S::t0047643_wf.uct.ac.za#ext#@lgi-consulting.com::8fa168fa-bb7a-460e-95bd-faa1475d6c09" providerId="AD" clId="Web-{5BCE552F-0FDB-4495-4955-01D2DC0BADCF}" dt="2024-07-26T17:21:20.559" v="7" actId="1076"/>
          <ac:picMkLst>
            <pc:docMk/>
            <pc:sldMk cId="454072129" sldId="256"/>
            <ac:picMk id="5" creationId="{6B2FCB7A-F17D-F1AC-639F-76FF728A1CB8}"/>
          </ac:picMkLst>
        </pc:picChg>
      </pc:sldChg>
    </pc:docChg>
  </pc:docChgLst>
  <pc:docChgLst>
    <pc:chgData name="Leslie Ashburner" userId="S::t0047643_wf.uct.ac.za#ext#@lgi-consulting.com::8fa168fa-bb7a-460e-95bd-faa1475d6c09" providerId="AD" clId="Web-{597F93FE-A289-E0BF-E042-69546748F282}"/>
    <pc:docChg chg="addSld delSld modSld">
      <pc:chgData name="Leslie Ashburner" userId="S::t0047643_wf.uct.ac.za#ext#@lgi-consulting.com::8fa168fa-bb7a-460e-95bd-faa1475d6c09" providerId="AD" clId="Web-{597F93FE-A289-E0BF-E042-69546748F282}" dt="2024-07-26T11:46:29.827" v="57"/>
      <pc:docMkLst>
        <pc:docMk/>
      </pc:docMkLst>
      <pc:sldChg chg="addSp modSp">
        <pc:chgData name="Leslie Ashburner" userId="S::t0047643_wf.uct.ac.za#ext#@lgi-consulting.com::8fa168fa-bb7a-460e-95bd-faa1475d6c09" providerId="AD" clId="Web-{597F93FE-A289-E0BF-E042-69546748F282}" dt="2024-07-26T11:42:30.695" v="14" actId="1076"/>
        <pc:sldMkLst>
          <pc:docMk/>
          <pc:sldMk cId="454072129" sldId="256"/>
        </pc:sldMkLst>
        <pc:spChg chg="mod">
          <ac:chgData name="Leslie Ashburner" userId="S::t0047643_wf.uct.ac.za#ext#@lgi-consulting.com::8fa168fa-bb7a-460e-95bd-faa1475d6c09" providerId="AD" clId="Web-{597F93FE-A289-E0BF-E042-69546748F282}" dt="2024-07-26T11:42:30.695" v="14" actId="1076"/>
          <ac:spMkLst>
            <pc:docMk/>
            <pc:sldMk cId="454072129" sldId="256"/>
            <ac:spMk id="2" creationId="{9D8E8118-E6DE-4F0E-B3DE-9C40D3D90565}"/>
          </ac:spMkLst>
        </pc:spChg>
        <pc:spChg chg="mod">
          <ac:chgData name="Leslie Ashburner" userId="S::t0047643_wf.uct.ac.za#ext#@lgi-consulting.com::8fa168fa-bb7a-460e-95bd-faa1475d6c09" providerId="AD" clId="Web-{597F93FE-A289-E0BF-E042-69546748F282}" dt="2024-07-26T11:41:31.052" v="13" actId="1076"/>
          <ac:spMkLst>
            <pc:docMk/>
            <pc:sldMk cId="454072129" sldId="256"/>
            <ac:spMk id="3" creationId="{FBE6075A-4F1E-412D-8530-A622D0799CD7}"/>
          </ac:spMkLst>
        </pc:spChg>
        <pc:picChg chg="add mod">
          <ac:chgData name="Leslie Ashburner" userId="S::t0047643_wf.uct.ac.za#ext#@lgi-consulting.com::8fa168fa-bb7a-460e-95bd-faa1475d6c09" providerId="AD" clId="Web-{597F93FE-A289-E0BF-E042-69546748F282}" dt="2024-07-26T11:41:21.380" v="8" actId="1076"/>
          <ac:picMkLst>
            <pc:docMk/>
            <pc:sldMk cId="454072129" sldId="256"/>
            <ac:picMk id="4" creationId="{D85E39C0-E073-5EC5-3233-E839056CBE57}"/>
          </ac:picMkLst>
        </pc:picChg>
      </pc:sldChg>
      <pc:sldChg chg="del">
        <pc:chgData name="Leslie Ashburner" userId="S::t0047643_wf.uct.ac.za#ext#@lgi-consulting.com::8fa168fa-bb7a-460e-95bd-faa1475d6c09" providerId="AD" clId="Web-{597F93FE-A289-E0BF-E042-69546748F282}" dt="2024-07-26T11:42:36.023" v="15"/>
        <pc:sldMkLst>
          <pc:docMk/>
          <pc:sldMk cId="88915173" sldId="257"/>
        </pc:sldMkLst>
      </pc:sldChg>
      <pc:sldChg chg="del">
        <pc:chgData name="Leslie Ashburner" userId="S::t0047643_wf.uct.ac.za#ext#@lgi-consulting.com::8fa168fa-bb7a-460e-95bd-faa1475d6c09" providerId="AD" clId="Web-{597F93FE-A289-E0BF-E042-69546748F282}" dt="2024-07-26T11:46:29.827" v="57"/>
        <pc:sldMkLst>
          <pc:docMk/>
          <pc:sldMk cId="3862592627" sldId="263"/>
        </pc:sldMkLst>
      </pc:sldChg>
      <pc:sldChg chg="modSp">
        <pc:chgData name="Leslie Ashburner" userId="S::t0047643_wf.uct.ac.za#ext#@lgi-consulting.com::8fa168fa-bb7a-460e-95bd-faa1475d6c09" providerId="AD" clId="Web-{597F93FE-A289-E0BF-E042-69546748F282}" dt="2024-07-26T11:43:39.525" v="24" actId="20577"/>
        <pc:sldMkLst>
          <pc:docMk/>
          <pc:sldMk cId="2787752391" sldId="265"/>
        </pc:sldMkLst>
        <pc:spChg chg="mod">
          <ac:chgData name="Leslie Ashburner" userId="S::t0047643_wf.uct.ac.za#ext#@lgi-consulting.com::8fa168fa-bb7a-460e-95bd-faa1475d6c09" providerId="AD" clId="Web-{597F93FE-A289-E0BF-E042-69546748F282}" dt="2024-07-26T11:43:39.525" v="24" actId="20577"/>
          <ac:spMkLst>
            <pc:docMk/>
            <pc:sldMk cId="2787752391" sldId="265"/>
            <ac:spMk id="2" creationId="{AAAC0BBF-DA26-03BC-F526-B027FE2A65BE}"/>
          </ac:spMkLst>
        </pc:spChg>
        <pc:spChg chg="mod">
          <ac:chgData name="Leslie Ashburner" userId="S::t0047643_wf.uct.ac.za#ext#@lgi-consulting.com::8fa168fa-bb7a-460e-95bd-faa1475d6c09" providerId="AD" clId="Web-{597F93FE-A289-E0BF-E042-69546748F282}" dt="2024-07-26T11:43:26.337" v="22" actId="20577"/>
          <ac:spMkLst>
            <pc:docMk/>
            <pc:sldMk cId="2787752391" sldId="265"/>
            <ac:spMk id="3" creationId="{72D73030-159C-48B1-94A9-A7A68895D5FF}"/>
          </ac:spMkLst>
        </pc:spChg>
      </pc:sldChg>
      <pc:sldChg chg="modSp add replId">
        <pc:chgData name="Leslie Ashburner" userId="S::t0047643_wf.uct.ac.za#ext#@lgi-consulting.com::8fa168fa-bb7a-460e-95bd-faa1475d6c09" providerId="AD" clId="Web-{597F93FE-A289-E0BF-E042-69546748F282}" dt="2024-07-26T11:46:10.092" v="56" actId="20577"/>
        <pc:sldMkLst>
          <pc:docMk/>
          <pc:sldMk cId="55438980" sldId="280"/>
        </pc:sldMkLst>
        <pc:spChg chg="mod">
          <ac:chgData name="Leslie Ashburner" userId="S::t0047643_wf.uct.ac.za#ext#@lgi-consulting.com::8fa168fa-bb7a-460e-95bd-faa1475d6c09" providerId="AD" clId="Web-{597F93FE-A289-E0BF-E042-69546748F282}" dt="2024-07-26T11:46:10.092" v="56" actId="20577"/>
          <ac:spMkLst>
            <pc:docMk/>
            <pc:sldMk cId="55438980" sldId="280"/>
            <ac:spMk id="2" creationId="{AAAC0BBF-DA26-03BC-F526-B027FE2A65BE}"/>
          </ac:spMkLst>
        </pc:spChg>
      </pc:sldChg>
    </pc:docChg>
  </pc:docChgLst>
  <pc:docChgLst>
    <pc:chgData name="Leslie Ashburner" userId="S::t0047643_wf.uct.ac.za#ext#@lgi-consulting.com::8fa168fa-bb7a-460e-95bd-faa1475d6c09" providerId="AD" clId="Web-{1A5A429B-74D7-593D-73C3-06644EA14E35}"/>
    <pc:docChg chg="modSld">
      <pc:chgData name="Leslie Ashburner" userId="S::t0047643_wf.uct.ac.za#ext#@lgi-consulting.com::8fa168fa-bb7a-460e-95bd-faa1475d6c09" providerId="AD" clId="Web-{1A5A429B-74D7-593D-73C3-06644EA14E35}" dt="2024-09-24T08:54:40.488" v="6" actId="1076"/>
      <pc:docMkLst>
        <pc:docMk/>
      </pc:docMkLst>
      <pc:sldChg chg="addSp delSp modSp">
        <pc:chgData name="Leslie Ashburner" userId="S::t0047643_wf.uct.ac.za#ext#@lgi-consulting.com::8fa168fa-bb7a-460e-95bd-faa1475d6c09" providerId="AD" clId="Web-{1A5A429B-74D7-593D-73C3-06644EA14E35}" dt="2024-09-24T08:54:40.488" v="6" actId="1076"/>
        <pc:sldMkLst>
          <pc:docMk/>
          <pc:sldMk cId="454072129" sldId="256"/>
        </pc:sldMkLst>
        <pc:spChg chg="add del mod">
          <ac:chgData name="Leslie Ashburner" userId="S::t0047643_wf.uct.ac.za#ext#@lgi-consulting.com::8fa168fa-bb7a-460e-95bd-faa1475d6c09" providerId="AD" clId="Web-{1A5A429B-74D7-593D-73C3-06644EA14E35}" dt="2024-09-24T08:54:24.394" v="3"/>
          <ac:spMkLst>
            <pc:docMk/>
            <pc:sldMk cId="454072129" sldId="256"/>
            <ac:spMk id="4" creationId="{ADB66374-89D2-8607-8C45-EA501DC40A0A}"/>
          </ac:spMkLst>
        </pc:spChg>
        <pc:picChg chg="del">
          <ac:chgData name="Leslie Ashburner" userId="S::t0047643_wf.uct.ac.za#ext#@lgi-consulting.com::8fa168fa-bb7a-460e-95bd-faa1475d6c09" providerId="AD" clId="Web-{1A5A429B-74D7-593D-73C3-06644EA14E35}" dt="2024-09-24T08:54:30.441" v="4"/>
          <ac:picMkLst>
            <pc:docMk/>
            <pc:sldMk cId="454072129" sldId="256"/>
            <ac:picMk id="5" creationId="{6B2FCB7A-F17D-F1AC-639F-76FF728A1CB8}"/>
          </ac:picMkLst>
        </pc:picChg>
        <pc:picChg chg="add mod">
          <ac:chgData name="Leslie Ashburner" userId="S::t0047643_wf.uct.ac.za#ext#@lgi-consulting.com::8fa168fa-bb7a-460e-95bd-faa1475d6c09" providerId="AD" clId="Web-{1A5A429B-74D7-593D-73C3-06644EA14E35}" dt="2024-09-24T08:54:40.488" v="6" actId="1076"/>
          <ac:picMkLst>
            <pc:docMk/>
            <pc:sldMk cId="454072129" sldId="256"/>
            <ac:picMk id="6" creationId="{F6633D4F-70CC-921A-7C7C-85A6D2C07A8A}"/>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EA68596-CC22-46C1-A98F-A6DA65AFA29D}" type="datetimeFigureOut">
              <a:rPr lang="en-GB" smtClean="0"/>
              <a:t>24/09/2024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CF7090A-4F08-47C0-B5ED-8C64A6D6E503}" type="slidenum">
              <a:rPr lang="en-GB" smtClean="0"/>
              <a:t>‹#›</a:t>
            </a:fld>
            <a:endParaRPr lang="en-GB"/>
          </a:p>
        </p:txBody>
      </p:sp>
    </p:spTree>
    <p:extLst>
      <p:ext uri="{BB962C8B-B14F-4D97-AF65-F5344CB8AC3E}">
        <p14:creationId xmlns:p14="http://schemas.microsoft.com/office/powerpoint/2010/main" val="36968022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lecture will introduce learners to the critical aspects of renewable resource assessment for off-grid energy systems. We'll explore methods for assessing local renewable resources like solar, wind, and hydro, and how this information informs sustainable system design. You'll learn to </a:t>
            </a:r>
            <a:r>
              <a:rPr lang="en-GB" dirty="0" err="1"/>
              <a:t>analyze</a:t>
            </a:r>
            <a:r>
              <a:rPr lang="en-GB" dirty="0"/>
              <a:t> the potential of renewable energy sources, focusing on their socio-economic and environmental benefits for rural communities. We'll cover different estimation techniques, including on-field and desktop analyses. Finally, we'll dive into using MicroGridsPy for resource assessment, focusing on inputting and </a:t>
            </a:r>
            <a:r>
              <a:rPr lang="en-GB" dirty="0" err="1"/>
              <a:t>analyzing</a:t>
            </a:r>
            <a:r>
              <a:rPr lang="en-GB" dirty="0"/>
              <a:t> field data. By the end, you'll have a solid foundation for assessing and optimizing renewable resources in off-grid energy systems.</a:t>
            </a:r>
          </a:p>
        </p:txBody>
      </p:sp>
      <p:sp>
        <p:nvSpPr>
          <p:cNvPr id="4" name="Slide Number Placeholder 3"/>
          <p:cNvSpPr>
            <a:spLocks noGrp="1"/>
          </p:cNvSpPr>
          <p:nvPr>
            <p:ph type="sldNum" sz="quarter" idx="5"/>
          </p:nvPr>
        </p:nvSpPr>
        <p:spPr/>
        <p:txBody>
          <a:bodyPr/>
          <a:lstStyle/>
          <a:p>
            <a:fld id="{0CF7090A-4F08-47C0-B5ED-8C64A6D6E503}" type="slidenum">
              <a:rPr lang="en-GB" smtClean="0"/>
              <a:t>2</a:t>
            </a:fld>
            <a:endParaRPr lang="en-GB"/>
          </a:p>
        </p:txBody>
      </p:sp>
    </p:spTree>
    <p:extLst>
      <p:ext uri="{BB962C8B-B14F-4D97-AF65-F5344CB8AC3E}">
        <p14:creationId xmlns:p14="http://schemas.microsoft.com/office/powerpoint/2010/main" val="23747219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lecture will introduce learners to the critical aspects of renewable resource assessment for off-grid energy systems. We'll explore methods for assessing local renewable resources like solar, wind, and hydro, and how this information informs sustainable system design. You'll learn to </a:t>
            </a:r>
            <a:r>
              <a:rPr lang="en-GB" dirty="0" err="1"/>
              <a:t>analyze</a:t>
            </a:r>
            <a:r>
              <a:rPr lang="en-GB" dirty="0"/>
              <a:t> the potential of renewable energy sources, focusing on their socio-economic and environmental benefits for rural communities. We'll cover different estimation techniques, including on-field and desktop analyses. Finally, we'll dive into using MicroGridsPy for resource assessment, focusing on inputting and </a:t>
            </a:r>
            <a:r>
              <a:rPr lang="en-GB" dirty="0" err="1"/>
              <a:t>analyzing</a:t>
            </a:r>
            <a:r>
              <a:rPr lang="en-GB" dirty="0"/>
              <a:t> field data. By the end, you'll have a solid foundation for assessing and optimizing renewable resources in off-grid energy systems.</a:t>
            </a:r>
          </a:p>
        </p:txBody>
      </p:sp>
      <p:sp>
        <p:nvSpPr>
          <p:cNvPr id="4" name="Slide Number Placeholder 3"/>
          <p:cNvSpPr>
            <a:spLocks noGrp="1"/>
          </p:cNvSpPr>
          <p:nvPr>
            <p:ph type="sldNum" sz="quarter" idx="5"/>
          </p:nvPr>
        </p:nvSpPr>
        <p:spPr/>
        <p:txBody>
          <a:bodyPr/>
          <a:lstStyle/>
          <a:p>
            <a:fld id="{0CF7090A-4F08-47C0-B5ED-8C64A6D6E503}" type="slidenum">
              <a:rPr lang="en-GB" smtClean="0"/>
              <a:t>3</a:t>
            </a:fld>
            <a:endParaRPr lang="en-GB"/>
          </a:p>
        </p:txBody>
      </p:sp>
    </p:spTree>
    <p:extLst>
      <p:ext uri="{BB962C8B-B14F-4D97-AF65-F5344CB8AC3E}">
        <p14:creationId xmlns:p14="http://schemas.microsoft.com/office/powerpoint/2010/main" val="17286007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Resource assessment evaluates the availability of local renewable resources to optimize energy use in mini-grids. By accurately assessing resources like solar and wind, we can prevent energy deficits and oversupply, ensure stable and reliable energy supply, and support sustainable system design. Incorporating local data ensures solutions are tailored to community needs, enhancing acceptance and participation. On the other hand, incomplete data can lead to flawed system sizing and performance, impacting both technical and economic feasibility.</a:t>
            </a:r>
          </a:p>
        </p:txBody>
      </p:sp>
      <p:sp>
        <p:nvSpPr>
          <p:cNvPr id="4" name="Slide Number Placeholder 3"/>
          <p:cNvSpPr>
            <a:spLocks noGrp="1"/>
          </p:cNvSpPr>
          <p:nvPr>
            <p:ph type="sldNum" sz="quarter" idx="5"/>
          </p:nvPr>
        </p:nvSpPr>
        <p:spPr/>
        <p:txBody>
          <a:bodyPr/>
          <a:lstStyle/>
          <a:p>
            <a:fld id="{0CF7090A-4F08-47C0-B5ED-8C64A6D6E503}" type="slidenum">
              <a:rPr lang="en-GB" smtClean="0"/>
              <a:t>4</a:t>
            </a:fld>
            <a:endParaRPr lang="en-GB"/>
          </a:p>
        </p:txBody>
      </p:sp>
    </p:spTree>
    <p:extLst>
      <p:ext uri="{BB962C8B-B14F-4D97-AF65-F5344CB8AC3E}">
        <p14:creationId xmlns:p14="http://schemas.microsoft.com/office/powerpoint/2010/main" val="5103118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 rural villages, access to conventional energy grids is often limited, leading to reliance on locally available renewable energy sources. These sources provide a sustainable supply of energy and support the social and economic development of these communities.</a:t>
            </a:r>
          </a:p>
          <a:p>
            <a:r>
              <a:rPr lang="en-GB" b="1" dirty="0"/>
              <a:t>Solar Energy</a:t>
            </a:r>
            <a:r>
              <a:rPr lang="en-GB" dirty="0"/>
              <a:t>: Abundant and widely available, solar panels capture sunlight, making them a popular choice for electrification in remote locations.</a:t>
            </a:r>
          </a:p>
          <a:p>
            <a:r>
              <a:rPr lang="en-GB" b="1" dirty="0"/>
              <a:t>Wind Energy</a:t>
            </a:r>
            <a:r>
              <a:rPr lang="en-GB" dirty="0"/>
              <a:t>: In areas with </a:t>
            </a:r>
            <a:r>
              <a:rPr lang="en-GB" dirty="0" err="1"/>
              <a:t>favorable</a:t>
            </a:r>
            <a:r>
              <a:rPr lang="en-GB" dirty="0"/>
              <a:t> wind conditions, small wind turbines provide supplementary power, especially effective in higher altitude villages or coastal regions.</a:t>
            </a:r>
          </a:p>
          <a:p>
            <a:r>
              <a:rPr lang="en-GB" b="1" dirty="0"/>
              <a:t>Micro-Hydro Power</a:t>
            </a:r>
            <a:r>
              <a:rPr lang="en-GB" dirty="0"/>
              <a:t>: Villages near streams or rivers can harness water flow to generate electricity, providing a consistent and reliable power source.</a:t>
            </a:r>
          </a:p>
          <a:p>
            <a:endParaRPr lang="en-GB" dirty="0"/>
          </a:p>
        </p:txBody>
      </p:sp>
      <p:sp>
        <p:nvSpPr>
          <p:cNvPr id="4" name="Slide Number Placeholder 3"/>
          <p:cNvSpPr>
            <a:spLocks noGrp="1"/>
          </p:cNvSpPr>
          <p:nvPr>
            <p:ph type="sldNum" sz="quarter" idx="5"/>
          </p:nvPr>
        </p:nvSpPr>
        <p:spPr/>
        <p:txBody>
          <a:bodyPr/>
          <a:lstStyle/>
          <a:p>
            <a:fld id="{0CF7090A-4F08-47C0-B5ED-8C64A6D6E503}" type="slidenum">
              <a:rPr lang="en-GB" smtClean="0"/>
              <a:t>5</a:t>
            </a:fld>
            <a:endParaRPr lang="en-GB"/>
          </a:p>
        </p:txBody>
      </p:sp>
    </p:spTree>
    <p:extLst>
      <p:ext uri="{BB962C8B-B14F-4D97-AF65-F5344CB8AC3E}">
        <p14:creationId xmlns:p14="http://schemas.microsoft.com/office/powerpoint/2010/main" val="24361626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Africa holds immense and diverse potential for renewable energy development. This slide illustrates the continent's current installations and expansive future potential in solar, wind, and hydroelectric power. The data captures varying capacities, from less than 0.01 GW to over 100 GW. Solar energy potential is highest in Northern and Southern Africa, wind energy is particularly promising in coastal and high-altitude regions, while hydroelectric power has significant potential in Central and East Africa. These figures highlight the vast opportunities for harnessing sustainable energy resources across different African regions.</a:t>
            </a:r>
            <a:endParaRPr lang="en-GB" b="0" dirty="0"/>
          </a:p>
        </p:txBody>
      </p:sp>
      <p:sp>
        <p:nvSpPr>
          <p:cNvPr id="4" name="Slide Number Placeholder 3"/>
          <p:cNvSpPr>
            <a:spLocks noGrp="1"/>
          </p:cNvSpPr>
          <p:nvPr>
            <p:ph type="sldNum" sz="quarter" idx="5"/>
          </p:nvPr>
        </p:nvSpPr>
        <p:spPr/>
        <p:txBody>
          <a:bodyPr/>
          <a:lstStyle/>
          <a:p>
            <a:fld id="{0CF7090A-4F08-47C0-B5ED-8C64A6D6E503}" type="slidenum">
              <a:rPr lang="en-GB" smtClean="0"/>
              <a:t>6</a:t>
            </a:fld>
            <a:endParaRPr lang="en-GB"/>
          </a:p>
        </p:txBody>
      </p:sp>
    </p:spTree>
    <p:extLst>
      <p:ext uri="{BB962C8B-B14F-4D97-AF65-F5344CB8AC3E}">
        <p14:creationId xmlns:p14="http://schemas.microsoft.com/office/powerpoint/2010/main" val="140173428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it-IT" dirty="0"/>
              <a:t>How to </a:t>
            </a:r>
            <a:r>
              <a:rPr lang="it-IT" dirty="0" err="1"/>
              <a:t>collect</a:t>
            </a:r>
            <a:r>
              <a:rPr lang="it-IT" dirty="0"/>
              <a:t> data </a:t>
            </a:r>
            <a:r>
              <a:rPr lang="it-IT" dirty="0" err="1"/>
              <a:t>about</a:t>
            </a:r>
            <a:r>
              <a:rPr lang="it-IT" dirty="0"/>
              <a:t> </a:t>
            </a:r>
            <a:r>
              <a:rPr lang="it-IT" dirty="0" err="1"/>
              <a:t>resources</a:t>
            </a:r>
            <a:r>
              <a:rPr lang="it-IT" dirty="0"/>
              <a:t> </a:t>
            </a:r>
            <a:r>
              <a:rPr lang="it-IT" dirty="0" err="1"/>
              <a:t>availability</a:t>
            </a:r>
            <a:r>
              <a:rPr lang="it-IT" dirty="0"/>
              <a:t>? </a:t>
            </a:r>
            <a:r>
              <a:rPr lang="en-GB" dirty="0"/>
              <a:t>On-field resource assessment is, of course, a primary option for evaluating renewable energy potential in mini-grid development. By conducting direct on-field measurements and collecting historical climate data, we can accurately predict energy yields and design systems that align with the local environment.</a:t>
            </a:r>
          </a:p>
          <a:p>
            <a:r>
              <a:rPr lang="en-GB" b="1" dirty="0"/>
              <a:t>Resource Identification</a:t>
            </a:r>
            <a:r>
              <a:rPr lang="en-GB" dirty="0"/>
              <a:t>: </a:t>
            </a:r>
            <a:r>
              <a:rPr lang="en-GB" dirty="0" err="1"/>
              <a:t>Catalog</a:t>
            </a:r>
            <a:r>
              <a:rPr lang="en-GB" dirty="0"/>
              <a:t> local renewable energy sources, including solar irradiation, wind patterns, water flow rates for micro-hydro, geothermal heat sources, and biomass.</a:t>
            </a:r>
          </a:p>
          <a:p>
            <a:r>
              <a:rPr lang="en-GB" b="1" dirty="0"/>
              <a:t>Data Collection</a:t>
            </a:r>
            <a:r>
              <a:rPr lang="en-GB" dirty="0"/>
              <a:t>: Gather historical climate data, topographical maps, and perform direct on-field measurements such as using solar radiometers and wind anemometers.</a:t>
            </a:r>
          </a:p>
          <a:p>
            <a:r>
              <a:rPr lang="en-GB" b="1" dirty="0"/>
              <a:t>Community Engagement</a:t>
            </a:r>
            <a:r>
              <a:rPr lang="en-GB" dirty="0"/>
              <a:t>: Collaborate with local populations to understand resource management practices and socio-economic factors.</a:t>
            </a:r>
          </a:p>
          <a:p>
            <a:endParaRPr lang="en-GB" dirty="0"/>
          </a:p>
        </p:txBody>
      </p:sp>
      <p:sp>
        <p:nvSpPr>
          <p:cNvPr id="4" name="Slide Number Placeholder 3"/>
          <p:cNvSpPr>
            <a:spLocks noGrp="1"/>
          </p:cNvSpPr>
          <p:nvPr>
            <p:ph type="sldNum" sz="quarter" idx="5"/>
          </p:nvPr>
        </p:nvSpPr>
        <p:spPr/>
        <p:txBody>
          <a:bodyPr/>
          <a:lstStyle/>
          <a:p>
            <a:fld id="{0CF7090A-4F08-47C0-B5ED-8C64A6D6E503}" type="slidenum">
              <a:rPr lang="en-GB" smtClean="0"/>
              <a:t>7</a:t>
            </a:fld>
            <a:endParaRPr lang="en-GB"/>
          </a:p>
        </p:txBody>
      </p:sp>
    </p:spTree>
    <p:extLst>
      <p:ext uri="{BB962C8B-B14F-4D97-AF65-F5344CB8AC3E}">
        <p14:creationId xmlns:p14="http://schemas.microsoft.com/office/powerpoint/2010/main" val="37503353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However, local on-field data campaigns are often very expensive. When direct on-site resource measurement is not feasible, online databases like </a:t>
            </a:r>
            <a:r>
              <a:rPr lang="en-GB" dirty="0" err="1"/>
              <a:t>Renewables.ninja</a:t>
            </a:r>
            <a:r>
              <a:rPr lang="en-GB" dirty="0"/>
              <a:t>, PVGIS, and Solar and Wind Atlases provide alternative solutions. These digital platforms offer detailed renewable energy potential assessments, reducing costs and overcoming the barriers of physical site surveys. They enable accurate, remote analysis for mini-grid planning, leveraging high-quality data and advanced </a:t>
            </a:r>
            <a:r>
              <a:rPr lang="en-GB" dirty="0" err="1"/>
              <a:t>modeling</a:t>
            </a:r>
            <a:r>
              <a:rPr lang="en-GB" dirty="0"/>
              <a:t> to inform sustainable energy projects.</a:t>
            </a:r>
            <a:endParaRPr lang="en-GB" b="0" dirty="0"/>
          </a:p>
        </p:txBody>
      </p:sp>
      <p:sp>
        <p:nvSpPr>
          <p:cNvPr id="4" name="Slide Number Placeholder 3"/>
          <p:cNvSpPr>
            <a:spLocks noGrp="1"/>
          </p:cNvSpPr>
          <p:nvPr>
            <p:ph type="sldNum" sz="quarter" idx="5"/>
          </p:nvPr>
        </p:nvSpPr>
        <p:spPr/>
        <p:txBody>
          <a:bodyPr/>
          <a:lstStyle/>
          <a:p>
            <a:fld id="{0CF7090A-4F08-47C0-B5ED-8C64A6D6E503}" type="slidenum">
              <a:rPr lang="en-GB" smtClean="0"/>
              <a:t>8</a:t>
            </a:fld>
            <a:endParaRPr lang="en-GB"/>
          </a:p>
        </p:txBody>
      </p:sp>
    </p:spTree>
    <p:extLst>
      <p:ext uri="{BB962C8B-B14F-4D97-AF65-F5344CB8AC3E}">
        <p14:creationId xmlns:p14="http://schemas.microsoft.com/office/powerpoint/2010/main" val="40240310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err="1"/>
              <a:t>Renewables.ninja</a:t>
            </a:r>
            <a:r>
              <a:rPr lang="en-GB" dirty="0"/>
              <a:t> is an online platform designed to model and simulate the power generation of photovoltaic (PV) solar panels and wind turbines at different locations worldwide. To use this tool, start by selecting your location on the map.</a:t>
            </a:r>
          </a:p>
          <a:p>
            <a:r>
              <a:rPr lang="en-GB" dirty="0"/>
              <a:t>Next, input the PV panel parameters, including the dataset, year of data, system loss percentage, and tracking type. You can choose to include raw data if needed.</a:t>
            </a:r>
          </a:p>
          <a:p>
            <a:r>
              <a:rPr lang="en-GB" dirty="0"/>
              <a:t>Press the "Run" button to simulate the expected energy output of the PV system. The output displays the variation in solar energy production over the year and the monthly capacity factor, indicating the system's efficiency. Historical weather and solar irradiation data specific to the chosen location are used for this simulation. You can save the hourly output as a CSV file for further analysis.</a:t>
            </a:r>
          </a:p>
          <a:p>
            <a:endParaRPr lang="en-GB" b="0" i="0" dirty="0"/>
          </a:p>
        </p:txBody>
      </p:sp>
      <p:sp>
        <p:nvSpPr>
          <p:cNvPr id="4" name="Slide Number Placeholder 3"/>
          <p:cNvSpPr>
            <a:spLocks noGrp="1"/>
          </p:cNvSpPr>
          <p:nvPr>
            <p:ph type="sldNum" sz="quarter" idx="5"/>
          </p:nvPr>
        </p:nvSpPr>
        <p:spPr/>
        <p:txBody>
          <a:bodyPr/>
          <a:lstStyle/>
          <a:p>
            <a:fld id="{0CF7090A-4F08-47C0-B5ED-8C64A6D6E503}" type="slidenum">
              <a:rPr lang="en-GB" smtClean="0"/>
              <a:t>9</a:t>
            </a:fld>
            <a:endParaRPr lang="en-GB"/>
          </a:p>
        </p:txBody>
      </p:sp>
    </p:spTree>
    <p:extLst>
      <p:ext uri="{BB962C8B-B14F-4D97-AF65-F5344CB8AC3E}">
        <p14:creationId xmlns:p14="http://schemas.microsoft.com/office/powerpoint/2010/main" val="31238660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results from </a:t>
            </a:r>
            <a:r>
              <a:rPr lang="en-GB" dirty="0" err="1"/>
              <a:t>Renewables.ninja</a:t>
            </a:r>
            <a:r>
              <a:rPr lang="en-GB" dirty="0"/>
              <a:t> are provided in a CSV file showing the hourly electricity output in local time. For compatibility with MicroGridsPy, which operates on UTC time, an adjustment or shift of these values may be required to align with the universal time standard.</a:t>
            </a:r>
          </a:p>
          <a:p>
            <a:r>
              <a:rPr lang="en-GB" dirty="0"/>
              <a:t>Press the "Save hourly output as CSV" button to download the data. The CSV file includes columns for time, local time, and electricity output. If raw data is included, additional columns for irradiance and temperature will also be available. This detailed data enables accurate input for energy simulations and analysis within MicroGridsPy.</a:t>
            </a:r>
          </a:p>
          <a:p>
            <a:endParaRPr lang="en-GB" dirty="0"/>
          </a:p>
        </p:txBody>
      </p:sp>
      <p:sp>
        <p:nvSpPr>
          <p:cNvPr id="4" name="Slide Number Placeholder 3"/>
          <p:cNvSpPr>
            <a:spLocks noGrp="1"/>
          </p:cNvSpPr>
          <p:nvPr>
            <p:ph type="sldNum" sz="quarter" idx="5"/>
          </p:nvPr>
        </p:nvSpPr>
        <p:spPr/>
        <p:txBody>
          <a:bodyPr/>
          <a:lstStyle/>
          <a:p>
            <a:fld id="{0CF7090A-4F08-47C0-B5ED-8C64A6D6E503}" type="slidenum">
              <a:rPr lang="en-GB" smtClean="0"/>
              <a:t>10</a:t>
            </a:fld>
            <a:endParaRPr lang="en-GB"/>
          </a:p>
        </p:txBody>
      </p:sp>
    </p:spTree>
    <p:extLst>
      <p:ext uri="{BB962C8B-B14F-4D97-AF65-F5344CB8AC3E}">
        <p14:creationId xmlns:p14="http://schemas.microsoft.com/office/powerpoint/2010/main" val="91389860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Another way of accessing renewable energy data is through the NASA POWER project, which MicroGridsPy supports via its API for automatic data download and processing. The NASA POWER project (Prediction Of Worldwide Energy Resources) offers a comprehensive collection of solar and meteorological data, essential for renewable energy applications. It provides access to data from Earth observation satellites and models, with both up-to-date and historical information. The platform includes a Data Access Viewer for easy data visualization and an API Services </a:t>
            </a:r>
            <a:r>
              <a:rPr lang="en-GB" dirty="0" err="1"/>
              <a:t>Catalog</a:t>
            </a:r>
            <a:r>
              <a:rPr lang="en-GB" dirty="0"/>
              <a:t> for accessing data through custom scripts. This integration in MicroGridsPy enables precise solar and wind time series data estimation, facilitating efficient resource assessment and planning.</a:t>
            </a:r>
          </a:p>
        </p:txBody>
      </p:sp>
      <p:sp>
        <p:nvSpPr>
          <p:cNvPr id="4" name="Slide Number Placeholder 3"/>
          <p:cNvSpPr>
            <a:spLocks noGrp="1"/>
          </p:cNvSpPr>
          <p:nvPr>
            <p:ph type="sldNum" sz="quarter" idx="5"/>
          </p:nvPr>
        </p:nvSpPr>
        <p:spPr/>
        <p:txBody>
          <a:bodyPr/>
          <a:lstStyle/>
          <a:p>
            <a:fld id="{0CF7090A-4F08-47C0-B5ED-8C64A6D6E503}" type="slidenum">
              <a:rPr lang="en-GB" smtClean="0"/>
              <a:t>11</a:t>
            </a:fld>
            <a:endParaRPr lang="en-GB"/>
          </a:p>
        </p:txBody>
      </p:sp>
    </p:spTree>
    <p:extLst>
      <p:ext uri="{BB962C8B-B14F-4D97-AF65-F5344CB8AC3E}">
        <p14:creationId xmlns:p14="http://schemas.microsoft.com/office/powerpoint/2010/main" val="332702338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Within the MicroGridsPy user interface, there is a specific section dedicated to endogenous renewable energy source (RES) time series estimation, utilizing the NASA POWER data. This section allows users to accurately estimate the electricity output of renewable generation units, including solar PV and wind turbines, based on specific location coordinates and system parameters.</a:t>
            </a:r>
          </a:p>
          <a:p>
            <a:r>
              <a:rPr lang="en-GB" dirty="0"/>
              <a:t>To start, input the latitude and longitude in the DMS system (degrees, minutes, and seconds). For solar PV parameters, specify details such as nominal power, tilt angle, azimuth, and efficiency-related coefficients to calculate the solar generation potential accurately. For wind turbine parameters, select the turbine type and model, and input the drivetrain efficiency to estimate wind energy generation. Available models include both horizontal axis (e.g., Alstom.Eco.80 and NPS100c-21) and vertical axis (e.g., Hi-VAWT.DS1500 and Hi-VAWT.DS700) turbines.</a:t>
            </a:r>
          </a:p>
          <a:p>
            <a:endParaRPr lang="en-GB" dirty="0"/>
          </a:p>
        </p:txBody>
      </p:sp>
      <p:sp>
        <p:nvSpPr>
          <p:cNvPr id="4" name="Slide Number Placeholder 3"/>
          <p:cNvSpPr>
            <a:spLocks noGrp="1"/>
          </p:cNvSpPr>
          <p:nvPr>
            <p:ph type="sldNum" sz="quarter" idx="5"/>
          </p:nvPr>
        </p:nvSpPr>
        <p:spPr/>
        <p:txBody>
          <a:bodyPr/>
          <a:lstStyle/>
          <a:p>
            <a:fld id="{0CF7090A-4F08-47C0-B5ED-8C64A6D6E503}" type="slidenum">
              <a:rPr lang="en-GB" smtClean="0"/>
              <a:t>12</a:t>
            </a:fld>
            <a:endParaRPr lang="en-GB"/>
          </a:p>
        </p:txBody>
      </p:sp>
    </p:spTree>
    <p:extLst>
      <p:ext uri="{BB962C8B-B14F-4D97-AF65-F5344CB8AC3E}">
        <p14:creationId xmlns:p14="http://schemas.microsoft.com/office/powerpoint/2010/main" val="283775962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it-IT" dirty="0"/>
              <a:t>In </a:t>
            </a:r>
            <a:r>
              <a:rPr lang="it-IT" dirty="0" err="1"/>
              <a:t>addition</a:t>
            </a:r>
            <a:r>
              <a:rPr lang="it-IT" dirty="0"/>
              <a:t>, </a:t>
            </a:r>
            <a:r>
              <a:rPr lang="en-GB" dirty="0"/>
              <a:t>there is a section dedicated to exogenous RES time series estimation. This allows users to upload their own renewable energy data if they prefer to use custom datasets.</a:t>
            </a:r>
          </a:p>
          <a:p>
            <a:r>
              <a:rPr lang="en-GB" dirty="0"/>
              <a:t>To enable this, navigate to the "RES Time Series" section and activate the RES supply calculation. Users can upload a CSV file containing the hourly electricity output for each renewable energy unit. The file should have columns corresponding to each renewable source and rows representing each hour of the year.</a:t>
            </a:r>
          </a:p>
          <a:p>
            <a:r>
              <a:rPr lang="en-GB" dirty="0"/>
              <a:t>This flexibility allows for precise customization of input data, ensuring that the simulation closely matches the specific conditions and resources of the project site.</a:t>
            </a:r>
          </a:p>
          <a:p>
            <a:endParaRPr lang="en-GB" dirty="0"/>
          </a:p>
        </p:txBody>
      </p:sp>
      <p:sp>
        <p:nvSpPr>
          <p:cNvPr id="4" name="Slide Number Placeholder 3"/>
          <p:cNvSpPr>
            <a:spLocks noGrp="1"/>
          </p:cNvSpPr>
          <p:nvPr>
            <p:ph type="sldNum" sz="quarter" idx="5"/>
          </p:nvPr>
        </p:nvSpPr>
        <p:spPr/>
        <p:txBody>
          <a:bodyPr/>
          <a:lstStyle/>
          <a:p>
            <a:fld id="{0CF7090A-4F08-47C0-B5ED-8C64A6D6E503}" type="slidenum">
              <a:rPr lang="en-GB" smtClean="0"/>
              <a:t>13</a:t>
            </a:fld>
            <a:endParaRPr lang="en-GB"/>
          </a:p>
        </p:txBody>
      </p:sp>
    </p:spTree>
    <p:extLst>
      <p:ext uri="{BB962C8B-B14F-4D97-AF65-F5344CB8AC3E}">
        <p14:creationId xmlns:p14="http://schemas.microsoft.com/office/powerpoint/2010/main" val="246399351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6.png"/><Relationship Id="rId4" Type="http://schemas.openxmlformats.org/officeDocument/2006/relationships/image" Target="../media/image5.pn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7" name="Ellipse 6">
            <a:extLst>
              <a:ext uri="{FF2B5EF4-FFF2-40B4-BE49-F238E27FC236}">
                <a16:creationId xmlns:a16="http://schemas.microsoft.com/office/drawing/2014/main" id="{9B7C2595-7717-472A-9B8F-72D6EAABEAB4}"/>
              </a:ext>
            </a:extLst>
          </p:cNvPr>
          <p:cNvSpPr/>
          <p:nvPr userDrawn="1"/>
        </p:nvSpPr>
        <p:spPr>
          <a:xfrm>
            <a:off x="1503534" y="-733938"/>
            <a:ext cx="5861304" cy="8120159"/>
          </a:xfrm>
          <a:prstGeom prst="ellipse">
            <a:avLst/>
          </a:prstGeom>
          <a:noFill/>
          <a:ln w="5715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Ellipse 7">
            <a:extLst>
              <a:ext uri="{FF2B5EF4-FFF2-40B4-BE49-F238E27FC236}">
                <a16:creationId xmlns:a16="http://schemas.microsoft.com/office/drawing/2014/main" id="{2A2E2499-65A3-4557-ACDD-F321B942C3F5}"/>
              </a:ext>
            </a:extLst>
          </p:cNvPr>
          <p:cNvSpPr/>
          <p:nvPr userDrawn="1"/>
        </p:nvSpPr>
        <p:spPr>
          <a:xfrm>
            <a:off x="10849226" y="-282604"/>
            <a:ext cx="1489968" cy="1489968"/>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Forme libre : forme 8">
            <a:extLst>
              <a:ext uri="{FF2B5EF4-FFF2-40B4-BE49-F238E27FC236}">
                <a16:creationId xmlns:a16="http://schemas.microsoft.com/office/drawing/2014/main" id="{4212B630-A951-4A18-B597-A201BB146A62}"/>
              </a:ext>
            </a:extLst>
          </p:cNvPr>
          <p:cNvSpPr/>
          <p:nvPr userDrawn="1"/>
        </p:nvSpPr>
        <p:spPr>
          <a:xfrm>
            <a:off x="0" y="-733939"/>
            <a:ext cx="7180643" cy="8120160"/>
          </a:xfrm>
          <a:custGeom>
            <a:avLst/>
            <a:gdLst>
              <a:gd name="connsiteX0" fmla="*/ 4249991 w 7180643"/>
              <a:gd name="connsiteY0" fmla="*/ 0 h 8120160"/>
              <a:gd name="connsiteX1" fmla="*/ 7180643 w 7180643"/>
              <a:gd name="connsiteY1" fmla="*/ 4060080 h 8120160"/>
              <a:gd name="connsiteX2" fmla="*/ 4249991 w 7180643"/>
              <a:gd name="connsiteY2" fmla="*/ 8120160 h 8120160"/>
              <a:gd name="connsiteX3" fmla="*/ 2853069 w 7180643"/>
              <a:gd name="connsiteY3" fmla="*/ 7630131 h 8120160"/>
              <a:gd name="connsiteX4" fmla="*/ 2807689 w 7180643"/>
              <a:gd name="connsiteY4" fmla="*/ 7591937 h 8120160"/>
              <a:gd name="connsiteX5" fmla="*/ 0 w 7180643"/>
              <a:gd name="connsiteY5" fmla="*/ 7591937 h 8120160"/>
              <a:gd name="connsiteX6" fmla="*/ 0 w 7180643"/>
              <a:gd name="connsiteY6" fmla="*/ 733937 h 8120160"/>
              <a:gd name="connsiteX7" fmla="*/ 2572305 w 7180643"/>
              <a:gd name="connsiteY7" fmla="*/ 733937 h 8120160"/>
              <a:gd name="connsiteX8" fmla="*/ 2611436 w 7180643"/>
              <a:gd name="connsiteY8" fmla="*/ 693398 h 8120160"/>
              <a:gd name="connsiteX9" fmla="*/ 4249991 w 7180643"/>
              <a:gd name="connsiteY9" fmla="*/ 0 h 81201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180643" h="8120160">
                <a:moveTo>
                  <a:pt x="4249991" y="0"/>
                </a:moveTo>
                <a:cubicBezTo>
                  <a:pt x="5868545" y="0"/>
                  <a:pt x="7180643" y="1817760"/>
                  <a:pt x="7180643" y="4060080"/>
                </a:cubicBezTo>
                <a:cubicBezTo>
                  <a:pt x="7180643" y="6302400"/>
                  <a:pt x="5868545" y="8120160"/>
                  <a:pt x="4249991" y="8120160"/>
                </a:cubicBezTo>
                <a:cubicBezTo>
                  <a:pt x="3744193" y="8120160"/>
                  <a:pt x="3268322" y="7942645"/>
                  <a:pt x="2853069" y="7630131"/>
                </a:cubicBezTo>
                <a:lnTo>
                  <a:pt x="2807689" y="7591937"/>
                </a:lnTo>
                <a:lnTo>
                  <a:pt x="0" y="7591937"/>
                </a:lnTo>
                <a:lnTo>
                  <a:pt x="0" y="733937"/>
                </a:lnTo>
                <a:lnTo>
                  <a:pt x="2572305" y="733937"/>
                </a:lnTo>
                <a:lnTo>
                  <a:pt x="2611436" y="693398"/>
                </a:lnTo>
                <a:cubicBezTo>
                  <a:pt x="3079171" y="255623"/>
                  <a:pt x="3643033" y="0"/>
                  <a:pt x="4249991" y="0"/>
                </a:cubicBezTo>
                <a:close/>
              </a:path>
            </a:pathLst>
          </a:custGeom>
          <a:solidFill>
            <a:srgbClr val="40C3D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pic>
        <p:nvPicPr>
          <p:cNvPr id="10" name="Picture 14">
            <a:extLst>
              <a:ext uri="{FF2B5EF4-FFF2-40B4-BE49-F238E27FC236}">
                <a16:creationId xmlns:a16="http://schemas.microsoft.com/office/drawing/2014/main" id="{24559632-23B8-4C48-83F4-6E4177D05D1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789797" y="6298872"/>
            <a:ext cx="567812" cy="386112"/>
          </a:xfrm>
          <a:prstGeom prst="rect">
            <a:avLst/>
          </a:prstGeom>
        </p:spPr>
      </p:pic>
      <p:grpSp>
        <p:nvGrpSpPr>
          <p:cNvPr id="11" name="Groupe 10">
            <a:extLst>
              <a:ext uri="{FF2B5EF4-FFF2-40B4-BE49-F238E27FC236}">
                <a16:creationId xmlns:a16="http://schemas.microsoft.com/office/drawing/2014/main" id="{8085DEC1-DDB5-4A1F-813D-329E232A60D6}"/>
              </a:ext>
            </a:extLst>
          </p:cNvPr>
          <p:cNvGrpSpPr/>
          <p:nvPr userDrawn="1"/>
        </p:nvGrpSpPr>
        <p:grpSpPr>
          <a:xfrm>
            <a:off x="8185984" y="2103764"/>
            <a:ext cx="3189822" cy="2444753"/>
            <a:chOff x="8029477" y="2105554"/>
            <a:chExt cx="3189822" cy="2444753"/>
          </a:xfrm>
        </p:grpSpPr>
        <p:pic>
          <p:nvPicPr>
            <p:cNvPr id="12" name="Picture 9">
              <a:extLst>
                <a:ext uri="{FF2B5EF4-FFF2-40B4-BE49-F238E27FC236}">
                  <a16:creationId xmlns:a16="http://schemas.microsoft.com/office/drawing/2014/main" id="{28F4F638-F7CD-40AA-BE40-86F3BFCB23CD}"/>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8029478" y="2105554"/>
              <a:ext cx="3189821" cy="1967748"/>
            </a:xfrm>
            <a:prstGeom prst="rect">
              <a:avLst/>
            </a:prstGeom>
          </p:spPr>
        </p:pic>
        <p:pic>
          <p:nvPicPr>
            <p:cNvPr id="13" name="Picture 8">
              <a:extLst>
                <a:ext uri="{FF2B5EF4-FFF2-40B4-BE49-F238E27FC236}">
                  <a16:creationId xmlns:a16="http://schemas.microsoft.com/office/drawing/2014/main" id="{FA63CA96-2108-49FF-9FD1-1A1BD4FA458C}"/>
                </a:ext>
              </a:extLst>
            </p:cNvPr>
            <p:cNvPicPr>
              <a:picLocks noChangeAspect="1"/>
            </p:cNvPicPr>
            <p:nvPr userDrawn="1"/>
          </p:nvPicPr>
          <p:blipFill rotWithShape="1">
            <a:blip r:embed="rId4">
              <a:extLst>
                <a:ext uri="{28A0092B-C50C-407E-A947-70E740481C1C}">
                  <a14:useLocalDpi xmlns:a14="http://schemas.microsoft.com/office/drawing/2010/main" val="0"/>
                </a:ext>
              </a:extLst>
            </a:blip>
            <a:srcRect l="34551" t="56660" r="764" b="12241"/>
            <a:stretch/>
          </p:blipFill>
          <p:spPr>
            <a:xfrm>
              <a:off x="8029477" y="4233099"/>
              <a:ext cx="3189822" cy="317208"/>
            </a:xfrm>
            <a:prstGeom prst="rect">
              <a:avLst/>
            </a:prstGeom>
          </p:spPr>
        </p:pic>
      </p:grpSp>
      <p:sp>
        <p:nvSpPr>
          <p:cNvPr id="14" name="Rectangle 13">
            <a:extLst>
              <a:ext uri="{FF2B5EF4-FFF2-40B4-BE49-F238E27FC236}">
                <a16:creationId xmlns:a16="http://schemas.microsoft.com/office/drawing/2014/main" id="{D7FAFB28-94F0-467E-97E6-3848286A9965}"/>
              </a:ext>
            </a:extLst>
          </p:cNvPr>
          <p:cNvSpPr/>
          <p:nvPr userDrawn="1"/>
        </p:nvSpPr>
        <p:spPr>
          <a:xfrm>
            <a:off x="7364838" y="6279822"/>
            <a:ext cx="4603224" cy="430887"/>
          </a:xfrm>
          <a:prstGeom prst="rect">
            <a:avLst/>
          </a:prstGeom>
        </p:spPr>
        <p:txBody>
          <a:bodyPr wrap="square">
            <a:spAutoFit/>
          </a:bodyPr>
          <a:lstStyle/>
          <a:p>
            <a:r>
              <a:rPr lang="en-US" sz="1100" b="0" i="0">
                <a:solidFill>
                  <a:schemeClr val="tx1">
                    <a:lumMod val="65000"/>
                    <a:lumOff val="35000"/>
                  </a:schemeClr>
                </a:solidFill>
                <a:effectLst/>
                <a:latin typeface="Rubik"/>
              </a:rPr>
              <a:t>The LEAP-RE project has received funding from the European Union’s Horizon 2020 Research and Innovation Program under Grant Agreement 963530.</a:t>
            </a:r>
            <a:endParaRPr lang="fr-FR" sz="1100">
              <a:solidFill>
                <a:schemeClr val="tx1">
                  <a:lumMod val="65000"/>
                  <a:lumOff val="35000"/>
                </a:schemeClr>
              </a:solidFill>
            </a:endParaRPr>
          </a:p>
        </p:txBody>
      </p:sp>
      <p:sp>
        <p:nvSpPr>
          <p:cNvPr id="15" name="Ellipse 14">
            <a:extLst>
              <a:ext uri="{FF2B5EF4-FFF2-40B4-BE49-F238E27FC236}">
                <a16:creationId xmlns:a16="http://schemas.microsoft.com/office/drawing/2014/main" id="{4E368669-3AC1-4DF1-8F5F-441D3466744F}"/>
              </a:ext>
            </a:extLst>
          </p:cNvPr>
          <p:cNvSpPr/>
          <p:nvPr userDrawn="1"/>
        </p:nvSpPr>
        <p:spPr>
          <a:xfrm>
            <a:off x="10990556" y="-276566"/>
            <a:ext cx="1349504" cy="1349504"/>
          </a:xfrm>
          <a:prstGeom prst="ellipse">
            <a:avLst/>
          </a:prstGeom>
          <a:solidFill>
            <a:srgbClr val="0099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a:extLst>
              <a:ext uri="{FF2B5EF4-FFF2-40B4-BE49-F238E27FC236}">
                <a16:creationId xmlns:a16="http://schemas.microsoft.com/office/drawing/2014/main" id="{1437F7A6-3665-458A-BB4B-B1F047BFE027}"/>
              </a:ext>
            </a:extLst>
          </p:cNvPr>
          <p:cNvSpPr>
            <a:spLocks noGrp="1"/>
          </p:cNvSpPr>
          <p:nvPr>
            <p:ph type="ctrTitle" hasCustomPrompt="1"/>
          </p:nvPr>
        </p:nvSpPr>
        <p:spPr>
          <a:xfrm>
            <a:off x="506863" y="1071678"/>
            <a:ext cx="5655627" cy="1658322"/>
          </a:xfrm>
        </p:spPr>
        <p:txBody>
          <a:bodyPr anchor="b">
            <a:normAutofit/>
          </a:bodyPr>
          <a:lstStyle>
            <a:lvl1pPr algn="ctr">
              <a:defRPr sz="4800" b="1" cap="all" baseline="0">
                <a:solidFill>
                  <a:schemeClr val="bg1"/>
                </a:solidFill>
                <a:latin typeface="Verdana" panose="020B0604030504040204" pitchFamily="34" charset="0"/>
                <a:ea typeface="Verdana" panose="020B0604030504040204" pitchFamily="34" charset="0"/>
              </a:defRPr>
            </a:lvl1pPr>
          </a:lstStyle>
          <a:p>
            <a:r>
              <a:rPr lang="fr-FR" err="1"/>
              <a:t>Presentation</a:t>
            </a:r>
            <a:r>
              <a:rPr lang="fr-FR"/>
              <a:t> </a:t>
            </a:r>
            <a:r>
              <a:rPr lang="fr-FR" err="1"/>
              <a:t>Title</a:t>
            </a:r>
            <a:endParaRPr lang="fr-FR"/>
          </a:p>
        </p:txBody>
      </p:sp>
      <p:sp>
        <p:nvSpPr>
          <p:cNvPr id="3" name="Sous-titre 2">
            <a:extLst>
              <a:ext uri="{FF2B5EF4-FFF2-40B4-BE49-F238E27FC236}">
                <a16:creationId xmlns:a16="http://schemas.microsoft.com/office/drawing/2014/main" id="{5D3DC98F-ADC6-48CC-868C-E2591E46AFD0}"/>
              </a:ext>
            </a:extLst>
          </p:cNvPr>
          <p:cNvSpPr>
            <a:spLocks noGrp="1"/>
          </p:cNvSpPr>
          <p:nvPr>
            <p:ph type="subTitle" idx="1" hasCustomPrompt="1"/>
          </p:nvPr>
        </p:nvSpPr>
        <p:spPr>
          <a:xfrm>
            <a:off x="1377193" y="3562032"/>
            <a:ext cx="3274706" cy="2224290"/>
          </a:xfrm>
        </p:spPr>
        <p:txBody>
          <a:bodyPr>
            <a:normAutofit/>
          </a:bodyPr>
          <a:lstStyle>
            <a:lvl1pPr marL="0" indent="0" algn="ctr">
              <a:buNone/>
              <a:defRPr sz="3000">
                <a:solidFill>
                  <a:schemeClr val="bg1"/>
                </a:solidFill>
                <a:latin typeface="Verdana" panose="020B0604030504040204" pitchFamily="34" charset="0"/>
                <a:ea typeface="Verdana" panose="020B060403050404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EVENT      NAME ORGANISATION</a:t>
            </a:r>
          </a:p>
          <a:p>
            <a:endParaRPr lang="fr-FR"/>
          </a:p>
        </p:txBody>
      </p:sp>
    </p:spTree>
    <p:extLst>
      <p:ext uri="{BB962C8B-B14F-4D97-AF65-F5344CB8AC3E}">
        <p14:creationId xmlns:p14="http://schemas.microsoft.com/office/powerpoint/2010/main" val="6750632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secHead" preserve="1">
  <p:cSld name="1_Titre de section">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C0B4CB1-B120-408F-A783-39E41244F493}"/>
              </a:ext>
            </a:extLst>
          </p:cNvPr>
          <p:cNvSpPr/>
          <p:nvPr userDrawn="1"/>
        </p:nvSpPr>
        <p:spPr>
          <a:xfrm>
            <a:off x="0" y="0"/>
            <a:ext cx="8593584" cy="6858000"/>
          </a:xfrm>
          <a:prstGeom prst="rect">
            <a:avLst/>
          </a:prstGeom>
          <a:solidFill>
            <a:srgbClr val="40C3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9">
            <a:extLst>
              <a:ext uri="{FF2B5EF4-FFF2-40B4-BE49-F238E27FC236}">
                <a16:creationId xmlns:a16="http://schemas.microsoft.com/office/drawing/2014/main" id="{F67F373B-B4E0-4D6A-B32A-74A1956C2F0D}"/>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0218783" y="330228"/>
            <a:ext cx="1732586" cy="1068804"/>
          </a:xfrm>
          <a:prstGeom prst="rect">
            <a:avLst/>
          </a:prstGeom>
        </p:spPr>
      </p:pic>
      <p:sp>
        <p:nvSpPr>
          <p:cNvPr id="9" name="Ellipse 8">
            <a:extLst>
              <a:ext uri="{FF2B5EF4-FFF2-40B4-BE49-F238E27FC236}">
                <a16:creationId xmlns:a16="http://schemas.microsoft.com/office/drawing/2014/main" id="{626F04F8-3867-46F5-ABE0-375CE1860D38}"/>
              </a:ext>
            </a:extLst>
          </p:cNvPr>
          <p:cNvSpPr>
            <a:spLocks noChangeAspect="1"/>
          </p:cNvSpPr>
          <p:nvPr userDrawn="1"/>
        </p:nvSpPr>
        <p:spPr>
          <a:xfrm>
            <a:off x="-495475" y="-506591"/>
            <a:ext cx="1489968" cy="1489968"/>
          </a:xfrm>
          <a:prstGeom prst="ellipse">
            <a:avLst/>
          </a:pr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0" name="Ellipse 9">
            <a:extLst>
              <a:ext uri="{FF2B5EF4-FFF2-40B4-BE49-F238E27FC236}">
                <a16:creationId xmlns:a16="http://schemas.microsoft.com/office/drawing/2014/main" id="{5B973DB4-7AE4-45E6-9B8E-1448E1929F5A}"/>
              </a:ext>
            </a:extLst>
          </p:cNvPr>
          <p:cNvSpPr>
            <a:spLocks noChangeAspect="1"/>
          </p:cNvSpPr>
          <p:nvPr userDrawn="1"/>
        </p:nvSpPr>
        <p:spPr>
          <a:xfrm>
            <a:off x="-218785" y="-213064"/>
            <a:ext cx="1346250" cy="1357720"/>
          </a:xfrm>
          <a:prstGeom prst="ellipse">
            <a:avLst/>
          </a:prstGeom>
          <a:noFill/>
          <a:ln w="5715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1" name="Rectangle 10">
            <a:extLst>
              <a:ext uri="{FF2B5EF4-FFF2-40B4-BE49-F238E27FC236}">
                <a16:creationId xmlns:a16="http://schemas.microsoft.com/office/drawing/2014/main" id="{16E9A543-7CDB-4B27-91E1-83D7BB4A42F9}"/>
              </a:ext>
            </a:extLst>
          </p:cNvPr>
          <p:cNvSpPr/>
          <p:nvPr userDrawn="1"/>
        </p:nvSpPr>
        <p:spPr>
          <a:xfrm flipV="1">
            <a:off x="8593584" y="6675120"/>
            <a:ext cx="2432556" cy="48616"/>
          </a:xfrm>
          <a:prstGeom prst="rect">
            <a:avLst/>
          </a:prstGeom>
          <a:solidFill>
            <a:srgbClr val="0099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Ellipse 11">
            <a:extLst>
              <a:ext uri="{FF2B5EF4-FFF2-40B4-BE49-F238E27FC236}">
                <a16:creationId xmlns:a16="http://schemas.microsoft.com/office/drawing/2014/main" id="{95C8B6E5-77E1-46DD-B0FA-86D6FABA6186}"/>
              </a:ext>
            </a:extLst>
          </p:cNvPr>
          <p:cNvSpPr/>
          <p:nvPr userDrawn="1"/>
        </p:nvSpPr>
        <p:spPr>
          <a:xfrm>
            <a:off x="11085076" y="5715861"/>
            <a:ext cx="1349504" cy="1349504"/>
          </a:xfrm>
          <a:prstGeom prst="ellipse">
            <a:avLst/>
          </a:prstGeom>
          <a:solidFill>
            <a:srgbClr val="40C3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3" name="Ellipse 12">
            <a:extLst>
              <a:ext uri="{FF2B5EF4-FFF2-40B4-BE49-F238E27FC236}">
                <a16:creationId xmlns:a16="http://schemas.microsoft.com/office/drawing/2014/main" id="{D32797A4-C49E-4BA8-9D6A-7CDC10733191}"/>
              </a:ext>
            </a:extLst>
          </p:cNvPr>
          <p:cNvSpPr/>
          <p:nvPr userDrawn="1"/>
        </p:nvSpPr>
        <p:spPr>
          <a:xfrm rot="447595">
            <a:off x="10956967" y="5603319"/>
            <a:ext cx="1489968" cy="1489968"/>
          </a:xfrm>
          <a:prstGeom prst="ellipse">
            <a:avLst/>
          </a:prstGeom>
          <a:noFill/>
          <a:ln w="5715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a:extLst>
              <a:ext uri="{FF2B5EF4-FFF2-40B4-BE49-F238E27FC236}">
                <a16:creationId xmlns:a16="http://schemas.microsoft.com/office/drawing/2014/main" id="{E068C04E-F376-4E73-8D0F-75BBB694A1DC}"/>
              </a:ext>
            </a:extLst>
          </p:cNvPr>
          <p:cNvSpPr>
            <a:spLocks noGrp="1"/>
          </p:cNvSpPr>
          <p:nvPr>
            <p:ph type="title" hasCustomPrompt="1"/>
          </p:nvPr>
        </p:nvSpPr>
        <p:spPr>
          <a:xfrm>
            <a:off x="2187020" y="1727994"/>
            <a:ext cx="4219544" cy="1133475"/>
          </a:xfrm>
        </p:spPr>
        <p:txBody>
          <a:bodyPr anchor="b">
            <a:normAutofit/>
          </a:bodyPr>
          <a:lstStyle>
            <a:lvl1pPr algn="ctr">
              <a:defRPr sz="3600" b="1" cap="all" baseline="0">
                <a:solidFill>
                  <a:schemeClr val="bg1"/>
                </a:solidFill>
              </a:defRPr>
            </a:lvl1pPr>
          </a:lstStyle>
          <a:p>
            <a:r>
              <a:rPr lang="fr-FR"/>
              <a:t>Part </a:t>
            </a:r>
            <a:r>
              <a:rPr lang="fr-FR" err="1"/>
              <a:t>n°x</a:t>
            </a:r>
            <a:r>
              <a:rPr lang="fr-FR"/>
              <a:t> </a:t>
            </a:r>
            <a:r>
              <a:rPr lang="fr-FR" err="1"/>
              <a:t>title</a:t>
            </a:r>
            <a:endParaRPr lang="fr-FR"/>
          </a:p>
        </p:txBody>
      </p:sp>
      <p:sp>
        <p:nvSpPr>
          <p:cNvPr id="3" name="Espace réservé du texte 2">
            <a:extLst>
              <a:ext uri="{FF2B5EF4-FFF2-40B4-BE49-F238E27FC236}">
                <a16:creationId xmlns:a16="http://schemas.microsoft.com/office/drawing/2014/main" id="{AAEEBD9C-5667-426A-A6E9-56BC80FBA69D}"/>
              </a:ext>
            </a:extLst>
          </p:cNvPr>
          <p:cNvSpPr>
            <a:spLocks noGrp="1"/>
          </p:cNvSpPr>
          <p:nvPr>
            <p:ph type="body" idx="1" hasCustomPrompt="1"/>
          </p:nvPr>
        </p:nvSpPr>
        <p:spPr>
          <a:xfrm>
            <a:off x="2479983" y="3437585"/>
            <a:ext cx="3633618" cy="701628"/>
          </a:xfrm>
        </p:spPr>
        <p:txBody>
          <a:bodyPr/>
          <a:lstStyle>
            <a:lvl1pPr marL="0" indent="0" algn="ctr">
              <a:buNone/>
              <a:defRPr sz="2400">
                <a:solidFill>
                  <a:schemeClr val="bg1"/>
                </a:solidFill>
                <a:latin typeface="Verdana" panose="020B0604030504040204" pitchFamily="34" charset="0"/>
                <a:ea typeface="Verdana" panose="020B060403050404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err="1"/>
              <a:t>Subtitle</a:t>
            </a:r>
            <a:endParaRPr lang="fr-FR"/>
          </a:p>
        </p:txBody>
      </p:sp>
      <p:sp>
        <p:nvSpPr>
          <p:cNvPr id="15" name="Espace réservé du numéro de diapositive 5">
            <a:extLst>
              <a:ext uri="{FF2B5EF4-FFF2-40B4-BE49-F238E27FC236}">
                <a16:creationId xmlns:a16="http://schemas.microsoft.com/office/drawing/2014/main" id="{6D26FA9F-D0B8-4904-816F-0C8CFC42237F}"/>
              </a:ext>
            </a:extLst>
          </p:cNvPr>
          <p:cNvSpPr>
            <a:spLocks noGrp="1"/>
          </p:cNvSpPr>
          <p:nvPr>
            <p:ph type="sldNum" sz="quarter" idx="12"/>
          </p:nvPr>
        </p:nvSpPr>
        <p:spPr>
          <a:xfrm>
            <a:off x="11348709" y="6025488"/>
            <a:ext cx="487251" cy="365125"/>
          </a:xfrm>
        </p:spPr>
        <p:txBody>
          <a:bodyPr/>
          <a:lstStyle>
            <a:lvl1pPr>
              <a:defRPr>
                <a:solidFill>
                  <a:schemeClr val="bg1"/>
                </a:solidFill>
              </a:defRPr>
            </a:lvl1pPr>
          </a:lstStyle>
          <a:p>
            <a:fld id="{AE3CA754-A55E-413D-A6F6-65F50450773E}" type="slidenum">
              <a:rPr lang="fr-FR" smtClean="0"/>
              <a:pPr/>
              <a:t>‹#›</a:t>
            </a:fld>
            <a:endParaRPr lang="fr-FR"/>
          </a:p>
        </p:txBody>
      </p:sp>
    </p:spTree>
    <p:extLst>
      <p:ext uri="{BB962C8B-B14F-4D97-AF65-F5344CB8AC3E}">
        <p14:creationId xmlns:p14="http://schemas.microsoft.com/office/powerpoint/2010/main" val="24995184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C5E718F5-CE47-4314-827A-9CA4317AB98A}"/>
              </a:ext>
            </a:extLst>
          </p:cNvPr>
          <p:cNvSpPr>
            <a:spLocks noGrp="1"/>
          </p:cNvSpPr>
          <p:nvPr>
            <p:ph idx="1"/>
          </p:nvPr>
        </p:nvSpPr>
        <p:spPr>
          <a:xfrm>
            <a:off x="823570" y="1486664"/>
            <a:ext cx="10326783"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Rectangle 6">
            <a:extLst>
              <a:ext uri="{FF2B5EF4-FFF2-40B4-BE49-F238E27FC236}">
                <a16:creationId xmlns:a16="http://schemas.microsoft.com/office/drawing/2014/main" id="{08CE6DD2-1A65-4BC6-87DC-303F3A14403B}"/>
              </a:ext>
            </a:extLst>
          </p:cNvPr>
          <p:cNvSpPr/>
          <p:nvPr userDrawn="1"/>
        </p:nvSpPr>
        <p:spPr>
          <a:xfrm>
            <a:off x="0" y="342083"/>
            <a:ext cx="10652227" cy="716132"/>
          </a:xfrm>
          <a:prstGeom prst="rect">
            <a:avLst/>
          </a:prstGeom>
          <a:solidFill>
            <a:srgbClr val="3EBF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7">
            <a:extLst>
              <a:ext uri="{FF2B5EF4-FFF2-40B4-BE49-F238E27FC236}">
                <a16:creationId xmlns:a16="http://schemas.microsoft.com/office/drawing/2014/main" id="{4AD13B27-3614-41CA-B2CD-88C95CAFAA6F}"/>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0833631" y="388289"/>
            <a:ext cx="1011079" cy="623718"/>
          </a:xfrm>
          <a:prstGeom prst="rect">
            <a:avLst/>
          </a:prstGeom>
        </p:spPr>
      </p:pic>
      <p:sp>
        <p:nvSpPr>
          <p:cNvPr id="10" name="Rectangle 9">
            <a:extLst>
              <a:ext uri="{FF2B5EF4-FFF2-40B4-BE49-F238E27FC236}">
                <a16:creationId xmlns:a16="http://schemas.microsoft.com/office/drawing/2014/main" id="{D7C2E2EE-26E1-4D16-A131-8487EFA5E1B7}"/>
              </a:ext>
            </a:extLst>
          </p:cNvPr>
          <p:cNvSpPr/>
          <p:nvPr userDrawn="1"/>
        </p:nvSpPr>
        <p:spPr>
          <a:xfrm flipV="1">
            <a:off x="0" y="6627527"/>
            <a:ext cx="11080197" cy="45719"/>
          </a:xfrm>
          <a:prstGeom prst="rect">
            <a:avLst/>
          </a:prstGeom>
          <a:solidFill>
            <a:srgbClr val="3EBF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Ellipse 10">
            <a:extLst>
              <a:ext uri="{FF2B5EF4-FFF2-40B4-BE49-F238E27FC236}">
                <a16:creationId xmlns:a16="http://schemas.microsoft.com/office/drawing/2014/main" id="{84147D52-842D-473D-B822-CF5CCE487E81}"/>
              </a:ext>
            </a:extLst>
          </p:cNvPr>
          <p:cNvSpPr/>
          <p:nvPr userDrawn="1"/>
        </p:nvSpPr>
        <p:spPr>
          <a:xfrm rot="447595">
            <a:off x="11014117" y="5631894"/>
            <a:ext cx="1489968" cy="1489968"/>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2" name="Ellipse 11">
            <a:extLst>
              <a:ext uri="{FF2B5EF4-FFF2-40B4-BE49-F238E27FC236}">
                <a16:creationId xmlns:a16="http://schemas.microsoft.com/office/drawing/2014/main" id="{89A06AF6-1D0C-423C-B1BE-58FDABFFE5A0}"/>
              </a:ext>
            </a:extLst>
          </p:cNvPr>
          <p:cNvSpPr/>
          <p:nvPr userDrawn="1"/>
        </p:nvSpPr>
        <p:spPr>
          <a:xfrm rot="447595">
            <a:off x="11144335" y="5759034"/>
            <a:ext cx="1349504" cy="1349504"/>
          </a:xfrm>
          <a:prstGeom prst="ellipse">
            <a:avLst/>
          </a:prstGeom>
          <a:solidFill>
            <a:srgbClr val="0099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3" name="Ellipse 12">
            <a:extLst>
              <a:ext uri="{FF2B5EF4-FFF2-40B4-BE49-F238E27FC236}">
                <a16:creationId xmlns:a16="http://schemas.microsoft.com/office/drawing/2014/main" id="{742966B9-27E1-421E-85D6-4B974D3BE945}"/>
              </a:ext>
            </a:extLst>
          </p:cNvPr>
          <p:cNvSpPr>
            <a:spLocks noChangeAspect="1"/>
          </p:cNvSpPr>
          <p:nvPr userDrawn="1"/>
        </p:nvSpPr>
        <p:spPr>
          <a:xfrm rot="447595">
            <a:off x="-266749" y="-464584"/>
            <a:ext cx="1098095" cy="1098095"/>
          </a:xfrm>
          <a:prstGeom prst="ellipse">
            <a:avLst/>
          </a:prstGeom>
          <a:solidFill>
            <a:srgbClr val="00991D"/>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4" name="Ellipse 13">
            <a:extLst>
              <a:ext uri="{FF2B5EF4-FFF2-40B4-BE49-F238E27FC236}">
                <a16:creationId xmlns:a16="http://schemas.microsoft.com/office/drawing/2014/main" id="{8276C7A3-EF93-435B-9161-49B8F3068B69}"/>
              </a:ext>
            </a:extLst>
          </p:cNvPr>
          <p:cNvSpPr>
            <a:spLocks noChangeAspect="1"/>
          </p:cNvSpPr>
          <p:nvPr userDrawn="1"/>
        </p:nvSpPr>
        <p:spPr>
          <a:xfrm>
            <a:off x="-738969" y="-514042"/>
            <a:ext cx="1489968" cy="1489968"/>
          </a:xfrm>
          <a:prstGeom prst="ellipse">
            <a:avLst/>
          </a:pr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a:extLst>
              <a:ext uri="{FF2B5EF4-FFF2-40B4-BE49-F238E27FC236}">
                <a16:creationId xmlns:a16="http://schemas.microsoft.com/office/drawing/2014/main" id="{D7A89958-725C-40F8-8B1B-449BBBA1FF37}"/>
              </a:ext>
            </a:extLst>
          </p:cNvPr>
          <p:cNvSpPr>
            <a:spLocks noGrp="1"/>
          </p:cNvSpPr>
          <p:nvPr>
            <p:ph type="title"/>
          </p:nvPr>
        </p:nvSpPr>
        <p:spPr>
          <a:xfrm>
            <a:off x="838200" y="453905"/>
            <a:ext cx="9672961" cy="514411"/>
          </a:xfrm>
        </p:spPr>
        <p:txBody>
          <a:bodyPr>
            <a:normAutofit/>
          </a:bodyPr>
          <a:lstStyle>
            <a:lvl1pPr>
              <a:defRPr lang="fr-FR" sz="2800" b="1" kern="1200" dirty="0">
                <a:solidFill>
                  <a:schemeClr val="bg1"/>
                </a:solidFill>
                <a:latin typeface="Verdana" panose="020B0604030504040204" pitchFamily="34" charset="0"/>
                <a:ea typeface="Verdana" panose="020B0604030504040204" pitchFamily="34" charset="0"/>
                <a:cs typeface="+mj-cs"/>
              </a:defRPr>
            </a:lvl1pPr>
          </a:lstStyle>
          <a:p>
            <a:r>
              <a:rPr lang="fr-FR"/>
              <a:t>Modifiez le style du titre</a:t>
            </a:r>
          </a:p>
        </p:txBody>
      </p:sp>
      <p:sp>
        <p:nvSpPr>
          <p:cNvPr id="6" name="Espace réservé du numéro de diapositive 5">
            <a:extLst>
              <a:ext uri="{FF2B5EF4-FFF2-40B4-BE49-F238E27FC236}">
                <a16:creationId xmlns:a16="http://schemas.microsoft.com/office/drawing/2014/main" id="{3E7C0EBC-6EFB-4774-94A6-B7DA4E552E72}"/>
              </a:ext>
            </a:extLst>
          </p:cNvPr>
          <p:cNvSpPr>
            <a:spLocks noGrp="1"/>
          </p:cNvSpPr>
          <p:nvPr>
            <p:ph type="sldNum" sz="quarter" idx="12"/>
          </p:nvPr>
        </p:nvSpPr>
        <p:spPr>
          <a:xfrm>
            <a:off x="11436872" y="6104586"/>
            <a:ext cx="520169" cy="365125"/>
          </a:xfrm>
        </p:spPr>
        <p:txBody>
          <a:bodyPr/>
          <a:lstStyle>
            <a:lvl1pPr>
              <a:defRPr>
                <a:solidFill>
                  <a:schemeClr val="bg1"/>
                </a:solidFill>
              </a:defRPr>
            </a:lvl1pPr>
          </a:lstStyle>
          <a:p>
            <a:fld id="{AE3CA754-A55E-413D-A6F6-65F50450773E}" type="slidenum">
              <a:rPr lang="fr-FR" smtClean="0"/>
              <a:pPr/>
              <a:t>‹#›</a:t>
            </a:fld>
            <a:endParaRPr lang="fr-FR"/>
          </a:p>
        </p:txBody>
      </p:sp>
    </p:spTree>
    <p:extLst>
      <p:ext uri="{BB962C8B-B14F-4D97-AF65-F5344CB8AC3E}">
        <p14:creationId xmlns:p14="http://schemas.microsoft.com/office/powerpoint/2010/main" val="24358918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Disposition personnalisé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C55F3CD-3A1F-4698-B736-1998CEC47209}"/>
              </a:ext>
            </a:extLst>
          </p:cNvPr>
          <p:cNvSpPr>
            <a:spLocks noGrp="1"/>
          </p:cNvSpPr>
          <p:nvPr>
            <p:ph type="title"/>
          </p:nvPr>
        </p:nvSpPr>
        <p:spPr>
          <a:xfrm>
            <a:off x="838200" y="807868"/>
            <a:ext cx="10515600" cy="781235"/>
          </a:xfrm>
        </p:spPr>
        <p:txBody>
          <a:bodyPr/>
          <a:lstStyle/>
          <a:p>
            <a:r>
              <a:rPr lang="fr-FR"/>
              <a:t>Modifiez le style du titre</a:t>
            </a:r>
          </a:p>
        </p:txBody>
      </p:sp>
      <p:sp>
        <p:nvSpPr>
          <p:cNvPr id="6" name="Ellipse 5">
            <a:extLst>
              <a:ext uri="{FF2B5EF4-FFF2-40B4-BE49-F238E27FC236}">
                <a16:creationId xmlns:a16="http://schemas.microsoft.com/office/drawing/2014/main" id="{8EEA3978-35AB-46C0-BF3A-E00CF5EB62A1}"/>
              </a:ext>
            </a:extLst>
          </p:cNvPr>
          <p:cNvSpPr/>
          <p:nvPr userDrawn="1"/>
        </p:nvSpPr>
        <p:spPr>
          <a:xfrm rot="447595">
            <a:off x="-446156" y="3477027"/>
            <a:ext cx="892314" cy="917282"/>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Rectangle 6">
            <a:extLst>
              <a:ext uri="{FF2B5EF4-FFF2-40B4-BE49-F238E27FC236}">
                <a16:creationId xmlns:a16="http://schemas.microsoft.com/office/drawing/2014/main" id="{8D5EFADE-A59F-419F-AFB1-481973B2A726}"/>
              </a:ext>
            </a:extLst>
          </p:cNvPr>
          <p:cNvSpPr/>
          <p:nvPr userDrawn="1"/>
        </p:nvSpPr>
        <p:spPr>
          <a:xfrm flipV="1">
            <a:off x="0" y="6627527"/>
            <a:ext cx="11080197" cy="45719"/>
          </a:xfrm>
          <a:prstGeom prst="rect">
            <a:avLst/>
          </a:prstGeom>
          <a:solidFill>
            <a:srgbClr val="3EBF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Ellipse 7">
            <a:extLst>
              <a:ext uri="{FF2B5EF4-FFF2-40B4-BE49-F238E27FC236}">
                <a16:creationId xmlns:a16="http://schemas.microsoft.com/office/drawing/2014/main" id="{FA87D5B2-03B6-46EC-8EF8-8ACF7D2E0F8D}"/>
              </a:ext>
            </a:extLst>
          </p:cNvPr>
          <p:cNvSpPr/>
          <p:nvPr userDrawn="1"/>
        </p:nvSpPr>
        <p:spPr>
          <a:xfrm rot="161190">
            <a:off x="-783522" y="2448739"/>
            <a:ext cx="1489968" cy="1489968"/>
          </a:xfrm>
          <a:prstGeom prst="ellipse">
            <a:avLst/>
          </a:prstGeom>
          <a:noFill/>
          <a:ln w="5715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Picture 7">
            <a:extLst>
              <a:ext uri="{FF2B5EF4-FFF2-40B4-BE49-F238E27FC236}">
                <a16:creationId xmlns:a16="http://schemas.microsoft.com/office/drawing/2014/main" id="{85E44F6D-1131-4329-BE77-4CABD009D22A}"/>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0923700" y="184150"/>
            <a:ext cx="1011079" cy="623718"/>
          </a:xfrm>
          <a:prstGeom prst="rect">
            <a:avLst/>
          </a:prstGeom>
        </p:spPr>
      </p:pic>
      <p:sp>
        <p:nvSpPr>
          <p:cNvPr id="10" name="Ellipse 9">
            <a:extLst>
              <a:ext uri="{FF2B5EF4-FFF2-40B4-BE49-F238E27FC236}">
                <a16:creationId xmlns:a16="http://schemas.microsoft.com/office/drawing/2014/main" id="{6FCE4CE1-0DDB-4D2D-90A9-D19D30A9BE4B}"/>
              </a:ext>
            </a:extLst>
          </p:cNvPr>
          <p:cNvSpPr/>
          <p:nvPr userDrawn="1"/>
        </p:nvSpPr>
        <p:spPr>
          <a:xfrm rot="447595">
            <a:off x="11014117" y="5631894"/>
            <a:ext cx="1489968" cy="1489968"/>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1" name="Ellipse 10">
            <a:extLst>
              <a:ext uri="{FF2B5EF4-FFF2-40B4-BE49-F238E27FC236}">
                <a16:creationId xmlns:a16="http://schemas.microsoft.com/office/drawing/2014/main" id="{65F37E03-64B0-4E1A-9577-02AA2D3AF099}"/>
              </a:ext>
            </a:extLst>
          </p:cNvPr>
          <p:cNvSpPr/>
          <p:nvPr userDrawn="1"/>
        </p:nvSpPr>
        <p:spPr>
          <a:xfrm rot="447595">
            <a:off x="11144335" y="5759034"/>
            <a:ext cx="1349504" cy="1349504"/>
          </a:xfrm>
          <a:prstGeom prst="ellipse">
            <a:avLst/>
          </a:prstGeom>
          <a:solidFill>
            <a:srgbClr val="0099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2" name="Espace réservé du numéro de diapositive 5">
            <a:extLst>
              <a:ext uri="{FF2B5EF4-FFF2-40B4-BE49-F238E27FC236}">
                <a16:creationId xmlns:a16="http://schemas.microsoft.com/office/drawing/2014/main" id="{1141DC13-049B-4765-91FF-EFDFCEDDD5A5}"/>
              </a:ext>
            </a:extLst>
          </p:cNvPr>
          <p:cNvSpPr>
            <a:spLocks noGrp="1"/>
          </p:cNvSpPr>
          <p:nvPr>
            <p:ph type="sldNum" sz="quarter" idx="12"/>
          </p:nvPr>
        </p:nvSpPr>
        <p:spPr>
          <a:xfrm>
            <a:off x="11383605" y="6162447"/>
            <a:ext cx="520169" cy="365125"/>
          </a:xfrm>
        </p:spPr>
        <p:txBody>
          <a:bodyPr/>
          <a:lstStyle>
            <a:lvl1pPr>
              <a:defRPr>
                <a:solidFill>
                  <a:schemeClr val="bg1"/>
                </a:solidFill>
              </a:defRPr>
            </a:lvl1pPr>
          </a:lstStyle>
          <a:p>
            <a:fld id="{AE3CA754-A55E-413D-A6F6-65F50450773E}" type="slidenum">
              <a:rPr lang="fr-FR" smtClean="0"/>
              <a:pPr/>
              <a:t>‹#›</a:t>
            </a:fld>
            <a:endParaRPr lang="fr-FR"/>
          </a:p>
        </p:txBody>
      </p:sp>
      <p:sp>
        <p:nvSpPr>
          <p:cNvPr id="14" name="Espace réservé du texte 13">
            <a:extLst>
              <a:ext uri="{FF2B5EF4-FFF2-40B4-BE49-F238E27FC236}">
                <a16:creationId xmlns:a16="http://schemas.microsoft.com/office/drawing/2014/main" id="{6541330C-8F4B-4DC6-A67E-2C2AC573FD88}"/>
              </a:ext>
            </a:extLst>
          </p:cNvPr>
          <p:cNvSpPr>
            <a:spLocks noGrp="1"/>
          </p:cNvSpPr>
          <p:nvPr>
            <p:ph type="body" sz="quarter" idx="13"/>
          </p:nvPr>
        </p:nvSpPr>
        <p:spPr>
          <a:xfrm>
            <a:off x="838200" y="1705843"/>
            <a:ext cx="10515600" cy="4456604"/>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Tree>
    <p:extLst>
      <p:ext uri="{BB962C8B-B14F-4D97-AF65-F5344CB8AC3E}">
        <p14:creationId xmlns:p14="http://schemas.microsoft.com/office/powerpoint/2010/main" val="22340955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_Disposition personnalisé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C55F3CD-3A1F-4698-B736-1998CEC47209}"/>
              </a:ext>
            </a:extLst>
          </p:cNvPr>
          <p:cNvSpPr>
            <a:spLocks noGrp="1"/>
          </p:cNvSpPr>
          <p:nvPr>
            <p:ph type="title"/>
          </p:nvPr>
        </p:nvSpPr>
        <p:spPr>
          <a:xfrm>
            <a:off x="1083160" y="128821"/>
            <a:ext cx="10515600" cy="781235"/>
          </a:xfrm>
        </p:spPr>
        <p:txBody>
          <a:bodyPr/>
          <a:lstStyle/>
          <a:p>
            <a:r>
              <a:rPr lang="fr-FR"/>
              <a:t>Modifiez le style du titre</a:t>
            </a:r>
          </a:p>
        </p:txBody>
      </p:sp>
      <p:sp>
        <p:nvSpPr>
          <p:cNvPr id="14" name="Espace réservé du texte 13">
            <a:extLst>
              <a:ext uri="{FF2B5EF4-FFF2-40B4-BE49-F238E27FC236}">
                <a16:creationId xmlns:a16="http://schemas.microsoft.com/office/drawing/2014/main" id="{6541330C-8F4B-4DC6-A67E-2C2AC573FD88}"/>
              </a:ext>
            </a:extLst>
          </p:cNvPr>
          <p:cNvSpPr>
            <a:spLocks noGrp="1"/>
          </p:cNvSpPr>
          <p:nvPr>
            <p:ph type="body" sz="quarter" idx="13"/>
          </p:nvPr>
        </p:nvSpPr>
        <p:spPr>
          <a:xfrm>
            <a:off x="896187" y="1430159"/>
            <a:ext cx="10515600" cy="4456604"/>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13" name="Ellipse 12">
            <a:extLst>
              <a:ext uri="{FF2B5EF4-FFF2-40B4-BE49-F238E27FC236}">
                <a16:creationId xmlns:a16="http://schemas.microsoft.com/office/drawing/2014/main" id="{B7815A72-1ECC-4A84-A4CA-A346AE836C42}"/>
              </a:ext>
            </a:extLst>
          </p:cNvPr>
          <p:cNvSpPr>
            <a:spLocks noChangeAspect="1"/>
          </p:cNvSpPr>
          <p:nvPr userDrawn="1"/>
        </p:nvSpPr>
        <p:spPr>
          <a:xfrm rot="447595">
            <a:off x="11640691" y="6223287"/>
            <a:ext cx="690955" cy="690955"/>
          </a:xfrm>
          <a:prstGeom prst="ellipse">
            <a:avLst/>
          </a:prstGeom>
          <a:noFill/>
          <a:ln w="3810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5" name="Ellipse 14">
            <a:extLst>
              <a:ext uri="{FF2B5EF4-FFF2-40B4-BE49-F238E27FC236}">
                <a16:creationId xmlns:a16="http://schemas.microsoft.com/office/drawing/2014/main" id="{2197CFA3-D332-42D1-9F63-26E3443381C2}"/>
              </a:ext>
            </a:extLst>
          </p:cNvPr>
          <p:cNvSpPr>
            <a:spLocks noChangeAspect="1"/>
          </p:cNvSpPr>
          <p:nvPr userDrawn="1"/>
        </p:nvSpPr>
        <p:spPr>
          <a:xfrm rot="161190">
            <a:off x="-134883" y="-121014"/>
            <a:ext cx="1008000" cy="1008000"/>
          </a:xfrm>
          <a:prstGeom prst="ellipse">
            <a:avLst/>
          </a:prstGeom>
          <a:noFill/>
          <a:ln w="57150">
            <a:solidFill>
              <a:srgbClr val="40C3D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6" name="Picture 7">
            <a:extLst>
              <a:ext uri="{FF2B5EF4-FFF2-40B4-BE49-F238E27FC236}">
                <a16:creationId xmlns:a16="http://schemas.microsoft.com/office/drawing/2014/main" id="{24B696A5-923E-4DD4-97A6-8B5E9CBF040E}"/>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0950333" y="255172"/>
            <a:ext cx="1011079" cy="623718"/>
          </a:xfrm>
          <a:prstGeom prst="rect">
            <a:avLst/>
          </a:prstGeom>
        </p:spPr>
      </p:pic>
      <p:sp>
        <p:nvSpPr>
          <p:cNvPr id="17" name="Ellipse 16">
            <a:extLst>
              <a:ext uri="{FF2B5EF4-FFF2-40B4-BE49-F238E27FC236}">
                <a16:creationId xmlns:a16="http://schemas.microsoft.com/office/drawing/2014/main" id="{D3786095-22AB-47BB-93C7-1BDAF2C60E5F}"/>
              </a:ext>
            </a:extLst>
          </p:cNvPr>
          <p:cNvSpPr>
            <a:spLocks noChangeAspect="1"/>
          </p:cNvSpPr>
          <p:nvPr userDrawn="1"/>
        </p:nvSpPr>
        <p:spPr>
          <a:xfrm rot="447595">
            <a:off x="11729991" y="6320728"/>
            <a:ext cx="592247" cy="592247"/>
          </a:xfrm>
          <a:prstGeom prst="ellipse">
            <a:avLst/>
          </a:prstGeom>
          <a:solidFill>
            <a:srgbClr val="3EBFD6"/>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8" name="Ellipse 17">
            <a:extLst>
              <a:ext uri="{FF2B5EF4-FFF2-40B4-BE49-F238E27FC236}">
                <a16:creationId xmlns:a16="http://schemas.microsoft.com/office/drawing/2014/main" id="{CA867D3C-C3C6-4D2D-9E6A-A0087DA54BE1}"/>
              </a:ext>
            </a:extLst>
          </p:cNvPr>
          <p:cNvSpPr/>
          <p:nvPr userDrawn="1"/>
        </p:nvSpPr>
        <p:spPr>
          <a:xfrm rot="161190">
            <a:off x="-152739" y="-128154"/>
            <a:ext cx="900000" cy="900000"/>
          </a:xfrm>
          <a:prstGeom prst="ellipse">
            <a:avLst/>
          </a:prstGeom>
          <a:solidFill>
            <a:srgbClr val="00991D"/>
          </a:solidFill>
          <a:ln w="5715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2" name="Espace réservé du numéro de diapositive 5">
            <a:extLst>
              <a:ext uri="{FF2B5EF4-FFF2-40B4-BE49-F238E27FC236}">
                <a16:creationId xmlns:a16="http://schemas.microsoft.com/office/drawing/2014/main" id="{1141DC13-049B-4765-91FF-EFDFCEDDD5A5}"/>
              </a:ext>
            </a:extLst>
          </p:cNvPr>
          <p:cNvSpPr>
            <a:spLocks noGrp="1"/>
          </p:cNvSpPr>
          <p:nvPr>
            <p:ph type="sldNum" sz="quarter" idx="12"/>
          </p:nvPr>
        </p:nvSpPr>
        <p:spPr>
          <a:xfrm>
            <a:off x="11659500" y="6378223"/>
            <a:ext cx="520169" cy="365125"/>
          </a:xfrm>
        </p:spPr>
        <p:txBody>
          <a:bodyPr/>
          <a:lstStyle>
            <a:lvl1pPr>
              <a:defRPr>
                <a:solidFill>
                  <a:schemeClr val="bg1"/>
                </a:solidFill>
              </a:defRPr>
            </a:lvl1pPr>
          </a:lstStyle>
          <a:p>
            <a:fld id="{AE3CA754-A55E-413D-A6F6-65F50450773E}" type="slidenum">
              <a:rPr lang="fr-FR" smtClean="0"/>
              <a:pPr/>
              <a:t>‹#›</a:t>
            </a:fld>
            <a:endParaRPr lang="fr-FR"/>
          </a:p>
        </p:txBody>
      </p:sp>
    </p:spTree>
    <p:extLst>
      <p:ext uri="{BB962C8B-B14F-4D97-AF65-F5344CB8AC3E}">
        <p14:creationId xmlns:p14="http://schemas.microsoft.com/office/powerpoint/2010/main" val="5776077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B191151-E287-48AF-B33C-F5E3C0CE6226}"/>
              </a:ext>
            </a:extLst>
          </p:cNvPr>
          <p:cNvSpPr>
            <a:spLocks noGrp="1"/>
          </p:cNvSpPr>
          <p:nvPr>
            <p:ph type="title"/>
          </p:nvPr>
        </p:nvSpPr>
        <p:spPr>
          <a:xfrm>
            <a:off x="838200" y="853869"/>
            <a:ext cx="10515600" cy="623718"/>
          </a:xfrm>
        </p:spPr>
        <p:txBody>
          <a:bodyPr/>
          <a:lstStyle/>
          <a:p>
            <a:r>
              <a:rPr lang="fr-FR"/>
              <a:t>Modifiez le style du titre</a:t>
            </a:r>
          </a:p>
        </p:txBody>
      </p:sp>
      <p:sp>
        <p:nvSpPr>
          <p:cNvPr id="3" name="Espace réservé du contenu 2">
            <a:extLst>
              <a:ext uri="{FF2B5EF4-FFF2-40B4-BE49-F238E27FC236}">
                <a16:creationId xmlns:a16="http://schemas.microsoft.com/office/drawing/2014/main" id="{1DC60457-C77A-4F83-82B9-FA464E4C81C7}"/>
              </a:ext>
            </a:extLst>
          </p:cNvPr>
          <p:cNvSpPr>
            <a:spLocks noGrp="1"/>
          </p:cNvSpPr>
          <p:nvPr>
            <p:ph sz="half" idx="1"/>
          </p:nvPr>
        </p:nvSpPr>
        <p:spPr>
          <a:xfrm>
            <a:off x="838200" y="1710906"/>
            <a:ext cx="5181600" cy="4563713"/>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6BA2DA1C-071A-4BB7-AB19-5261AA3C0ADC}"/>
              </a:ext>
            </a:extLst>
          </p:cNvPr>
          <p:cNvSpPr>
            <a:spLocks noGrp="1"/>
          </p:cNvSpPr>
          <p:nvPr>
            <p:ph sz="half" idx="2"/>
          </p:nvPr>
        </p:nvSpPr>
        <p:spPr>
          <a:xfrm>
            <a:off x="6172200" y="1710906"/>
            <a:ext cx="5181600" cy="4563712"/>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8" name="Ellipse 7">
            <a:extLst>
              <a:ext uri="{FF2B5EF4-FFF2-40B4-BE49-F238E27FC236}">
                <a16:creationId xmlns:a16="http://schemas.microsoft.com/office/drawing/2014/main" id="{BF8B8AA8-69E1-4850-BB9D-E18AAFE90B6B}"/>
              </a:ext>
            </a:extLst>
          </p:cNvPr>
          <p:cNvSpPr/>
          <p:nvPr userDrawn="1"/>
        </p:nvSpPr>
        <p:spPr>
          <a:xfrm rot="447595">
            <a:off x="-446156" y="3477027"/>
            <a:ext cx="892314" cy="917282"/>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8">
            <a:extLst>
              <a:ext uri="{FF2B5EF4-FFF2-40B4-BE49-F238E27FC236}">
                <a16:creationId xmlns:a16="http://schemas.microsoft.com/office/drawing/2014/main" id="{935C2D3C-3A9E-4DE3-9F28-60B82DA7F020}"/>
              </a:ext>
            </a:extLst>
          </p:cNvPr>
          <p:cNvSpPr/>
          <p:nvPr userDrawn="1"/>
        </p:nvSpPr>
        <p:spPr>
          <a:xfrm flipV="1">
            <a:off x="0" y="6627527"/>
            <a:ext cx="11080197" cy="45719"/>
          </a:xfrm>
          <a:prstGeom prst="rect">
            <a:avLst/>
          </a:prstGeom>
          <a:solidFill>
            <a:srgbClr val="3EBF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Ellipse 9">
            <a:extLst>
              <a:ext uri="{FF2B5EF4-FFF2-40B4-BE49-F238E27FC236}">
                <a16:creationId xmlns:a16="http://schemas.microsoft.com/office/drawing/2014/main" id="{E9DD578C-D76F-46FD-A09A-49EBBAD64E82}"/>
              </a:ext>
            </a:extLst>
          </p:cNvPr>
          <p:cNvSpPr/>
          <p:nvPr userDrawn="1"/>
        </p:nvSpPr>
        <p:spPr>
          <a:xfrm rot="161190">
            <a:off x="-783522" y="2448739"/>
            <a:ext cx="1489968" cy="1489968"/>
          </a:xfrm>
          <a:prstGeom prst="ellipse">
            <a:avLst/>
          </a:prstGeom>
          <a:noFill/>
          <a:ln w="5715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1" name="Picture 7">
            <a:extLst>
              <a:ext uri="{FF2B5EF4-FFF2-40B4-BE49-F238E27FC236}">
                <a16:creationId xmlns:a16="http://schemas.microsoft.com/office/drawing/2014/main" id="{7A33B98B-926D-4FF6-92AC-838464075C4D}"/>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0923700" y="184150"/>
            <a:ext cx="1011079" cy="623718"/>
          </a:xfrm>
          <a:prstGeom prst="rect">
            <a:avLst/>
          </a:prstGeom>
        </p:spPr>
      </p:pic>
      <p:sp>
        <p:nvSpPr>
          <p:cNvPr id="12" name="Ellipse 11">
            <a:extLst>
              <a:ext uri="{FF2B5EF4-FFF2-40B4-BE49-F238E27FC236}">
                <a16:creationId xmlns:a16="http://schemas.microsoft.com/office/drawing/2014/main" id="{BE008D22-6FFD-47AD-837E-6D527B0C337D}"/>
              </a:ext>
            </a:extLst>
          </p:cNvPr>
          <p:cNvSpPr/>
          <p:nvPr userDrawn="1"/>
        </p:nvSpPr>
        <p:spPr>
          <a:xfrm rot="447595">
            <a:off x="11014117" y="5631894"/>
            <a:ext cx="1489968" cy="1489968"/>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3" name="Ellipse 12">
            <a:extLst>
              <a:ext uri="{FF2B5EF4-FFF2-40B4-BE49-F238E27FC236}">
                <a16:creationId xmlns:a16="http://schemas.microsoft.com/office/drawing/2014/main" id="{90D4BDB1-886F-480C-9D0D-22E2D720FFD0}"/>
              </a:ext>
            </a:extLst>
          </p:cNvPr>
          <p:cNvSpPr/>
          <p:nvPr userDrawn="1"/>
        </p:nvSpPr>
        <p:spPr>
          <a:xfrm rot="447595">
            <a:off x="11144335" y="5759034"/>
            <a:ext cx="1349504" cy="1349504"/>
          </a:xfrm>
          <a:prstGeom prst="ellipse">
            <a:avLst/>
          </a:prstGeom>
          <a:solidFill>
            <a:srgbClr val="0099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u numéro de diapositive 6">
            <a:extLst>
              <a:ext uri="{FF2B5EF4-FFF2-40B4-BE49-F238E27FC236}">
                <a16:creationId xmlns:a16="http://schemas.microsoft.com/office/drawing/2014/main" id="{54A57272-B554-4F94-B8FC-40BEECA8B9FB}"/>
              </a:ext>
            </a:extLst>
          </p:cNvPr>
          <p:cNvSpPr>
            <a:spLocks noGrp="1"/>
          </p:cNvSpPr>
          <p:nvPr>
            <p:ph type="sldNum" sz="quarter" idx="12"/>
          </p:nvPr>
        </p:nvSpPr>
        <p:spPr>
          <a:xfrm>
            <a:off x="11429492" y="6194315"/>
            <a:ext cx="505287" cy="365125"/>
          </a:xfrm>
        </p:spPr>
        <p:txBody>
          <a:bodyPr/>
          <a:lstStyle>
            <a:lvl1pPr>
              <a:defRPr>
                <a:solidFill>
                  <a:schemeClr val="bg1"/>
                </a:solidFill>
              </a:defRPr>
            </a:lvl1pPr>
          </a:lstStyle>
          <a:p>
            <a:fld id="{AE3CA754-A55E-413D-A6F6-65F50450773E}" type="slidenum">
              <a:rPr lang="fr-FR" smtClean="0"/>
              <a:pPr/>
              <a:t>‹#›</a:t>
            </a:fld>
            <a:endParaRPr lang="fr-FR"/>
          </a:p>
        </p:txBody>
      </p:sp>
    </p:spTree>
    <p:extLst>
      <p:ext uri="{BB962C8B-B14F-4D97-AF65-F5344CB8AC3E}">
        <p14:creationId xmlns:p14="http://schemas.microsoft.com/office/powerpoint/2010/main" val="6339386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25DAEFC-46D1-4EA2-A429-47DC7BD76F6B}"/>
              </a:ext>
            </a:extLst>
          </p:cNvPr>
          <p:cNvSpPr>
            <a:spLocks noGrp="1"/>
          </p:cNvSpPr>
          <p:nvPr>
            <p:ph type="title"/>
          </p:nvPr>
        </p:nvSpPr>
        <p:spPr>
          <a:xfrm>
            <a:off x="838200" y="826764"/>
            <a:ext cx="10515600" cy="730389"/>
          </a:xfrm>
        </p:spPr>
        <p:txBody>
          <a:bodyPr/>
          <a:lstStyle/>
          <a:p>
            <a:r>
              <a:rPr lang="fr-FR"/>
              <a:t>Modifiez le style du titre</a:t>
            </a:r>
          </a:p>
        </p:txBody>
      </p:sp>
      <p:sp>
        <p:nvSpPr>
          <p:cNvPr id="6" name="Espace réservé du contenu 3">
            <a:extLst>
              <a:ext uri="{FF2B5EF4-FFF2-40B4-BE49-F238E27FC236}">
                <a16:creationId xmlns:a16="http://schemas.microsoft.com/office/drawing/2014/main" id="{39968B1E-916B-4552-BA2B-6DB627638890}"/>
              </a:ext>
            </a:extLst>
          </p:cNvPr>
          <p:cNvSpPr>
            <a:spLocks noGrp="1"/>
          </p:cNvSpPr>
          <p:nvPr>
            <p:ph sz="half" idx="2"/>
          </p:nvPr>
        </p:nvSpPr>
        <p:spPr>
          <a:xfrm>
            <a:off x="838200" y="1722266"/>
            <a:ext cx="4932000" cy="3539471"/>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llipse 6">
            <a:extLst>
              <a:ext uri="{FF2B5EF4-FFF2-40B4-BE49-F238E27FC236}">
                <a16:creationId xmlns:a16="http://schemas.microsoft.com/office/drawing/2014/main" id="{B49CBE83-8FEE-49FF-8A57-70B6B42359C3}"/>
              </a:ext>
            </a:extLst>
          </p:cNvPr>
          <p:cNvSpPr/>
          <p:nvPr userDrawn="1"/>
        </p:nvSpPr>
        <p:spPr>
          <a:xfrm rot="447595">
            <a:off x="-446156" y="3477027"/>
            <a:ext cx="892314" cy="917282"/>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a:extLst>
              <a:ext uri="{FF2B5EF4-FFF2-40B4-BE49-F238E27FC236}">
                <a16:creationId xmlns:a16="http://schemas.microsoft.com/office/drawing/2014/main" id="{EDBBBA98-277F-4453-8E86-981C9D61AABD}"/>
              </a:ext>
            </a:extLst>
          </p:cNvPr>
          <p:cNvSpPr/>
          <p:nvPr userDrawn="1"/>
        </p:nvSpPr>
        <p:spPr>
          <a:xfrm flipV="1">
            <a:off x="0" y="6627527"/>
            <a:ext cx="11080197" cy="45719"/>
          </a:xfrm>
          <a:prstGeom prst="rect">
            <a:avLst/>
          </a:prstGeom>
          <a:solidFill>
            <a:srgbClr val="3EBF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Ellipse 8">
            <a:extLst>
              <a:ext uri="{FF2B5EF4-FFF2-40B4-BE49-F238E27FC236}">
                <a16:creationId xmlns:a16="http://schemas.microsoft.com/office/drawing/2014/main" id="{924EB3C9-27DB-498B-B31B-C807B7146E99}"/>
              </a:ext>
            </a:extLst>
          </p:cNvPr>
          <p:cNvSpPr/>
          <p:nvPr userDrawn="1"/>
        </p:nvSpPr>
        <p:spPr>
          <a:xfrm rot="161190">
            <a:off x="-783522" y="2448739"/>
            <a:ext cx="1489968" cy="1489968"/>
          </a:xfrm>
          <a:prstGeom prst="ellipse">
            <a:avLst/>
          </a:prstGeom>
          <a:noFill/>
          <a:ln w="5715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0" name="Picture 7">
            <a:extLst>
              <a:ext uri="{FF2B5EF4-FFF2-40B4-BE49-F238E27FC236}">
                <a16:creationId xmlns:a16="http://schemas.microsoft.com/office/drawing/2014/main" id="{BB93D56D-2D2D-4E39-985F-A40D22195815}"/>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0923700" y="184150"/>
            <a:ext cx="1011079" cy="623718"/>
          </a:xfrm>
          <a:prstGeom prst="rect">
            <a:avLst/>
          </a:prstGeom>
        </p:spPr>
      </p:pic>
      <p:sp>
        <p:nvSpPr>
          <p:cNvPr id="11" name="Ellipse 10">
            <a:extLst>
              <a:ext uri="{FF2B5EF4-FFF2-40B4-BE49-F238E27FC236}">
                <a16:creationId xmlns:a16="http://schemas.microsoft.com/office/drawing/2014/main" id="{F094F9FD-D88C-4E69-8C0B-DE1AFBF34216}"/>
              </a:ext>
            </a:extLst>
          </p:cNvPr>
          <p:cNvSpPr/>
          <p:nvPr userDrawn="1"/>
        </p:nvSpPr>
        <p:spPr>
          <a:xfrm rot="447595">
            <a:off x="11014117" y="5631894"/>
            <a:ext cx="1489968" cy="1489968"/>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2" name="Ellipse 11">
            <a:extLst>
              <a:ext uri="{FF2B5EF4-FFF2-40B4-BE49-F238E27FC236}">
                <a16:creationId xmlns:a16="http://schemas.microsoft.com/office/drawing/2014/main" id="{AE3866E0-887D-4C3E-A1CA-9F6B506459F9}"/>
              </a:ext>
            </a:extLst>
          </p:cNvPr>
          <p:cNvSpPr/>
          <p:nvPr userDrawn="1"/>
        </p:nvSpPr>
        <p:spPr>
          <a:xfrm rot="447595">
            <a:off x="11144335" y="5759034"/>
            <a:ext cx="1349504" cy="1349504"/>
          </a:xfrm>
          <a:prstGeom prst="ellipse">
            <a:avLst/>
          </a:prstGeom>
          <a:solidFill>
            <a:srgbClr val="0099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u numéro de diapositive 4">
            <a:extLst>
              <a:ext uri="{FF2B5EF4-FFF2-40B4-BE49-F238E27FC236}">
                <a16:creationId xmlns:a16="http://schemas.microsoft.com/office/drawing/2014/main" id="{9A487D82-7C40-46F6-A5D9-DA799A6F0ADA}"/>
              </a:ext>
            </a:extLst>
          </p:cNvPr>
          <p:cNvSpPr>
            <a:spLocks noGrp="1"/>
          </p:cNvSpPr>
          <p:nvPr>
            <p:ph type="sldNum" sz="quarter" idx="12"/>
          </p:nvPr>
        </p:nvSpPr>
        <p:spPr>
          <a:xfrm>
            <a:off x="11461071" y="6194315"/>
            <a:ext cx="473707" cy="365125"/>
          </a:xfrm>
        </p:spPr>
        <p:txBody>
          <a:bodyPr/>
          <a:lstStyle>
            <a:lvl1pPr>
              <a:defRPr>
                <a:solidFill>
                  <a:schemeClr val="bg1"/>
                </a:solidFill>
              </a:defRPr>
            </a:lvl1pPr>
          </a:lstStyle>
          <a:p>
            <a:fld id="{AE3CA754-A55E-413D-A6F6-65F50450773E}" type="slidenum">
              <a:rPr lang="fr-FR" smtClean="0"/>
              <a:pPr/>
              <a:t>‹#›</a:t>
            </a:fld>
            <a:endParaRPr lang="fr-FR"/>
          </a:p>
        </p:txBody>
      </p:sp>
      <p:sp>
        <p:nvSpPr>
          <p:cNvPr id="14" name="Espace réservé du texte 13">
            <a:extLst>
              <a:ext uri="{FF2B5EF4-FFF2-40B4-BE49-F238E27FC236}">
                <a16:creationId xmlns:a16="http://schemas.microsoft.com/office/drawing/2014/main" id="{8F6FE9E6-3107-4A8E-B97A-22CD5E7DBC89}"/>
              </a:ext>
            </a:extLst>
          </p:cNvPr>
          <p:cNvSpPr>
            <a:spLocks noGrp="1"/>
          </p:cNvSpPr>
          <p:nvPr>
            <p:ph type="body" sz="quarter" idx="13"/>
          </p:nvPr>
        </p:nvSpPr>
        <p:spPr>
          <a:xfrm>
            <a:off x="838200" y="5379867"/>
            <a:ext cx="9982200" cy="1094018"/>
          </a:xfrm>
        </p:spPr>
        <p:txBody>
          <a:bodyPr/>
          <a:lstStyle>
            <a:lvl1pPr marL="0" indent="0">
              <a:buNone/>
              <a:defRPr/>
            </a:lvl1pPr>
          </a:lstStyle>
          <a:p>
            <a:pPr lvl="0"/>
            <a:r>
              <a:rPr lang="fr-FR"/>
              <a:t>Cliquez pour modifier les styles du texte du masque</a:t>
            </a:r>
          </a:p>
        </p:txBody>
      </p:sp>
      <p:sp>
        <p:nvSpPr>
          <p:cNvPr id="16" name="Espace réservé du contenu 15">
            <a:extLst>
              <a:ext uri="{FF2B5EF4-FFF2-40B4-BE49-F238E27FC236}">
                <a16:creationId xmlns:a16="http://schemas.microsoft.com/office/drawing/2014/main" id="{41D24579-655C-44A0-8B20-BF1E940E94ED}"/>
              </a:ext>
            </a:extLst>
          </p:cNvPr>
          <p:cNvSpPr>
            <a:spLocks noGrp="1"/>
          </p:cNvSpPr>
          <p:nvPr>
            <p:ph sz="quarter" idx="14"/>
          </p:nvPr>
        </p:nvSpPr>
        <p:spPr>
          <a:xfrm>
            <a:off x="5888400" y="1721612"/>
            <a:ext cx="4932000" cy="3540125"/>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Tree>
    <p:extLst>
      <p:ext uri="{BB962C8B-B14F-4D97-AF65-F5344CB8AC3E}">
        <p14:creationId xmlns:p14="http://schemas.microsoft.com/office/powerpoint/2010/main" val="2295252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0F20768-8248-40CA-80CA-9A552F8E6310}"/>
              </a:ext>
            </a:extLst>
          </p:cNvPr>
          <p:cNvSpPr>
            <a:spLocks noGrp="1"/>
          </p:cNvSpPr>
          <p:nvPr>
            <p:ph type="title"/>
          </p:nvPr>
        </p:nvSpPr>
        <p:spPr>
          <a:xfrm>
            <a:off x="836612" y="972116"/>
            <a:ext cx="3932237" cy="923971"/>
          </a:xfrm>
        </p:spPr>
        <p:txBody>
          <a:bodyPr anchor="b">
            <a:normAutofit/>
          </a:bodyPr>
          <a:lstStyle>
            <a:lvl1pPr>
              <a:defRPr sz="2800"/>
            </a:lvl1pPr>
          </a:lstStyle>
          <a:p>
            <a:r>
              <a:rPr lang="fr-FR"/>
              <a:t>Modifiez le style du titre</a:t>
            </a:r>
          </a:p>
        </p:txBody>
      </p:sp>
      <p:sp>
        <p:nvSpPr>
          <p:cNvPr id="3" name="Espace réservé pour une image  2">
            <a:extLst>
              <a:ext uri="{FF2B5EF4-FFF2-40B4-BE49-F238E27FC236}">
                <a16:creationId xmlns:a16="http://schemas.microsoft.com/office/drawing/2014/main" id="{C214870A-2E77-467F-B3E0-CB7B596F9A2C}"/>
              </a:ext>
            </a:extLst>
          </p:cNvPr>
          <p:cNvSpPr>
            <a:spLocks noGrp="1"/>
          </p:cNvSpPr>
          <p:nvPr>
            <p:ph type="pic" idx="1"/>
          </p:nvPr>
        </p:nvSpPr>
        <p:spPr>
          <a:xfrm>
            <a:off x="5183188" y="987426"/>
            <a:ext cx="6172200" cy="464148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600B2932-FBCF-4193-B7D8-887925AFAC72}"/>
              </a:ext>
            </a:extLst>
          </p:cNvPr>
          <p:cNvSpPr>
            <a:spLocks noGrp="1"/>
          </p:cNvSpPr>
          <p:nvPr>
            <p:ph type="body" sz="half" idx="2"/>
          </p:nvPr>
        </p:nvSpPr>
        <p:spPr>
          <a:xfrm>
            <a:off x="859084" y="2241310"/>
            <a:ext cx="3932237" cy="393754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8" name="Rectangle 7">
            <a:extLst>
              <a:ext uri="{FF2B5EF4-FFF2-40B4-BE49-F238E27FC236}">
                <a16:creationId xmlns:a16="http://schemas.microsoft.com/office/drawing/2014/main" id="{6079D975-EF07-4B03-9A01-437F362BCF6B}"/>
              </a:ext>
            </a:extLst>
          </p:cNvPr>
          <p:cNvSpPr/>
          <p:nvPr userDrawn="1"/>
        </p:nvSpPr>
        <p:spPr>
          <a:xfrm>
            <a:off x="-152879" y="2031676"/>
            <a:ext cx="4924904" cy="83197"/>
          </a:xfrm>
          <a:prstGeom prst="rect">
            <a:avLst/>
          </a:prstGeom>
          <a:solidFill>
            <a:srgbClr val="0099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Ellipse 8">
            <a:extLst>
              <a:ext uri="{FF2B5EF4-FFF2-40B4-BE49-F238E27FC236}">
                <a16:creationId xmlns:a16="http://schemas.microsoft.com/office/drawing/2014/main" id="{7A790434-CBEA-40F6-B9ED-43D463DE5DED}"/>
              </a:ext>
            </a:extLst>
          </p:cNvPr>
          <p:cNvSpPr/>
          <p:nvPr userDrawn="1"/>
        </p:nvSpPr>
        <p:spPr>
          <a:xfrm rot="447595">
            <a:off x="-446156" y="3477027"/>
            <a:ext cx="892314" cy="917282"/>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0" name="Rectangle 9">
            <a:extLst>
              <a:ext uri="{FF2B5EF4-FFF2-40B4-BE49-F238E27FC236}">
                <a16:creationId xmlns:a16="http://schemas.microsoft.com/office/drawing/2014/main" id="{962A0A3C-E460-4B69-8032-3C4BAE9B1A68}"/>
              </a:ext>
            </a:extLst>
          </p:cNvPr>
          <p:cNvSpPr/>
          <p:nvPr userDrawn="1"/>
        </p:nvSpPr>
        <p:spPr>
          <a:xfrm flipV="1">
            <a:off x="0" y="6627527"/>
            <a:ext cx="11080197" cy="45719"/>
          </a:xfrm>
          <a:prstGeom prst="rect">
            <a:avLst/>
          </a:prstGeom>
          <a:solidFill>
            <a:srgbClr val="3EBF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Ellipse 10">
            <a:extLst>
              <a:ext uri="{FF2B5EF4-FFF2-40B4-BE49-F238E27FC236}">
                <a16:creationId xmlns:a16="http://schemas.microsoft.com/office/drawing/2014/main" id="{66603A45-D4D6-4FAE-B2D6-2AC29993F13D}"/>
              </a:ext>
            </a:extLst>
          </p:cNvPr>
          <p:cNvSpPr/>
          <p:nvPr userDrawn="1"/>
        </p:nvSpPr>
        <p:spPr>
          <a:xfrm rot="161190">
            <a:off x="-783522" y="2448739"/>
            <a:ext cx="1489968" cy="1489968"/>
          </a:xfrm>
          <a:prstGeom prst="ellipse">
            <a:avLst/>
          </a:prstGeom>
          <a:noFill/>
          <a:ln w="5715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2" name="Picture 7">
            <a:extLst>
              <a:ext uri="{FF2B5EF4-FFF2-40B4-BE49-F238E27FC236}">
                <a16:creationId xmlns:a16="http://schemas.microsoft.com/office/drawing/2014/main" id="{1EAACDCF-C384-4C4F-85DC-D770E8928AB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0923700" y="184150"/>
            <a:ext cx="1011079" cy="623718"/>
          </a:xfrm>
          <a:prstGeom prst="rect">
            <a:avLst/>
          </a:prstGeom>
        </p:spPr>
      </p:pic>
      <p:sp>
        <p:nvSpPr>
          <p:cNvPr id="13" name="Ellipse 12">
            <a:extLst>
              <a:ext uri="{FF2B5EF4-FFF2-40B4-BE49-F238E27FC236}">
                <a16:creationId xmlns:a16="http://schemas.microsoft.com/office/drawing/2014/main" id="{3AF51A7A-5CBC-4508-9221-BF9105919F97}"/>
              </a:ext>
            </a:extLst>
          </p:cNvPr>
          <p:cNvSpPr/>
          <p:nvPr userDrawn="1"/>
        </p:nvSpPr>
        <p:spPr>
          <a:xfrm rot="447595">
            <a:off x="11014117" y="5631894"/>
            <a:ext cx="1489968" cy="1489968"/>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4" name="Ellipse 13">
            <a:extLst>
              <a:ext uri="{FF2B5EF4-FFF2-40B4-BE49-F238E27FC236}">
                <a16:creationId xmlns:a16="http://schemas.microsoft.com/office/drawing/2014/main" id="{D127379A-828C-4044-98A3-061B25BA53D4}"/>
              </a:ext>
            </a:extLst>
          </p:cNvPr>
          <p:cNvSpPr/>
          <p:nvPr userDrawn="1"/>
        </p:nvSpPr>
        <p:spPr>
          <a:xfrm rot="447595">
            <a:off x="11144335" y="5759034"/>
            <a:ext cx="1349504" cy="1349504"/>
          </a:xfrm>
          <a:prstGeom prst="ellipse">
            <a:avLst/>
          </a:prstGeom>
          <a:solidFill>
            <a:srgbClr val="0099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u numéro de diapositive 6">
            <a:extLst>
              <a:ext uri="{FF2B5EF4-FFF2-40B4-BE49-F238E27FC236}">
                <a16:creationId xmlns:a16="http://schemas.microsoft.com/office/drawing/2014/main" id="{8A74C671-939B-4C87-9813-D06E8473FD55}"/>
              </a:ext>
            </a:extLst>
          </p:cNvPr>
          <p:cNvSpPr>
            <a:spLocks noGrp="1"/>
          </p:cNvSpPr>
          <p:nvPr>
            <p:ph type="sldNum" sz="quarter" idx="12"/>
          </p:nvPr>
        </p:nvSpPr>
        <p:spPr>
          <a:xfrm>
            <a:off x="11398146" y="6124638"/>
            <a:ext cx="514165" cy="365125"/>
          </a:xfrm>
        </p:spPr>
        <p:txBody>
          <a:bodyPr/>
          <a:lstStyle>
            <a:lvl1pPr>
              <a:defRPr>
                <a:solidFill>
                  <a:schemeClr val="bg1"/>
                </a:solidFill>
              </a:defRPr>
            </a:lvl1pPr>
          </a:lstStyle>
          <a:p>
            <a:fld id="{AE3CA754-A55E-413D-A6F6-65F50450773E}" type="slidenum">
              <a:rPr lang="fr-FR" smtClean="0"/>
              <a:pPr/>
              <a:t>‹#›</a:t>
            </a:fld>
            <a:endParaRPr lang="fr-FR"/>
          </a:p>
        </p:txBody>
      </p:sp>
    </p:spTree>
    <p:extLst>
      <p:ext uri="{BB962C8B-B14F-4D97-AF65-F5344CB8AC3E}">
        <p14:creationId xmlns:p14="http://schemas.microsoft.com/office/powerpoint/2010/main" val="30139092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1_Vid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FFE464CC-771C-4E99-A5FD-5CDC94C9FACD}"/>
              </a:ext>
            </a:extLst>
          </p:cNvPr>
          <p:cNvSpPr/>
          <p:nvPr userDrawn="1"/>
        </p:nvSpPr>
        <p:spPr>
          <a:xfrm>
            <a:off x="0" y="0"/>
            <a:ext cx="12192000" cy="6207979"/>
          </a:xfrm>
          <a:prstGeom prst="rect">
            <a:avLst/>
          </a:prstGeom>
          <a:solidFill>
            <a:srgbClr val="40C3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14">
            <a:extLst>
              <a:ext uri="{FF2B5EF4-FFF2-40B4-BE49-F238E27FC236}">
                <a16:creationId xmlns:a16="http://schemas.microsoft.com/office/drawing/2014/main" id="{1DF26152-0BC2-43E6-8786-388FCF369E3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95363" y="6341748"/>
            <a:ext cx="567812" cy="386112"/>
          </a:xfrm>
          <a:prstGeom prst="rect">
            <a:avLst/>
          </a:prstGeom>
        </p:spPr>
      </p:pic>
      <p:sp>
        <p:nvSpPr>
          <p:cNvPr id="7" name="Rectangle 6">
            <a:extLst>
              <a:ext uri="{FF2B5EF4-FFF2-40B4-BE49-F238E27FC236}">
                <a16:creationId xmlns:a16="http://schemas.microsoft.com/office/drawing/2014/main" id="{85A8C4D0-C49F-4733-B026-688954C2F7B8}"/>
              </a:ext>
            </a:extLst>
          </p:cNvPr>
          <p:cNvSpPr/>
          <p:nvPr userDrawn="1"/>
        </p:nvSpPr>
        <p:spPr>
          <a:xfrm>
            <a:off x="814768" y="6413524"/>
            <a:ext cx="11291507" cy="261610"/>
          </a:xfrm>
          <a:prstGeom prst="rect">
            <a:avLst/>
          </a:prstGeom>
        </p:spPr>
        <p:txBody>
          <a:bodyPr wrap="square">
            <a:spAutoFit/>
          </a:bodyPr>
          <a:lstStyle/>
          <a:p>
            <a:r>
              <a:rPr lang="en-US" sz="1100" b="0" i="0">
                <a:solidFill>
                  <a:schemeClr val="tx1">
                    <a:lumMod val="65000"/>
                    <a:lumOff val="35000"/>
                  </a:schemeClr>
                </a:solidFill>
                <a:effectLst/>
                <a:latin typeface="Rubik"/>
              </a:rPr>
              <a:t>The LEAP-RE project has received funding from the European Union’s Horizon 2020 Research and Innovation Program under Grant Agreement 963530.</a:t>
            </a:r>
            <a:endParaRPr lang="fr-FR" sz="1100">
              <a:solidFill>
                <a:schemeClr val="tx1">
                  <a:lumMod val="65000"/>
                  <a:lumOff val="35000"/>
                </a:schemeClr>
              </a:solidFill>
            </a:endParaRPr>
          </a:p>
        </p:txBody>
      </p:sp>
      <p:sp>
        <p:nvSpPr>
          <p:cNvPr id="8" name="Subtitle 2">
            <a:extLst>
              <a:ext uri="{FF2B5EF4-FFF2-40B4-BE49-F238E27FC236}">
                <a16:creationId xmlns:a16="http://schemas.microsoft.com/office/drawing/2014/main" id="{22B12F15-6298-43B6-8860-F5F55E624791}"/>
              </a:ext>
            </a:extLst>
          </p:cNvPr>
          <p:cNvSpPr txBox="1">
            <a:spLocks/>
          </p:cNvSpPr>
          <p:nvPr userDrawn="1"/>
        </p:nvSpPr>
        <p:spPr>
          <a:xfrm>
            <a:off x="5248120" y="2988713"/>
            <a:ext cx="3257705" cy="448881"/>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b="0" kern="1200" cap="none" baseline="0">
                <a:solidFill>
                  <a:schemeClr val="bg1"/>
                </a:solidFill>
                <a:latin typeface="Verdana" panose="020B0604030504040204" pitchFamily="34" charset="0"/>
                <a:ea typeface="Verdana" panose="020B0604030504040204" pitchFamily="34" charset="0"/>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GB"/>
              <a:t>www.leap-re.eu</a:t>
            </a:r>
          </a:p>
        </p:txBody>
      </p:sp>
      <p:sp>
        <p:nvSpPr>
          <p:cNvPr id="9" name="Subtitle 2">
            <a:extLst>
              <a:ext uri="{FF2B5EF4-FFF2-40B4-BE49-F238E27FC236}">
                <a16:creationId xmlns:a16="http://schemas.microsoft.com/office/drawing/2014/main" id="{C0AC89DA-4ED1-4E70-809B-51FF6125C0A6}"/>
              </a:ext>
            </a:extLst>
          </p:cNvPr>
          <p:cNvSpPr txBox="1">
            <a:spLocks/>
          </p:cNvSpPr>
          <p:nvPr userDrawn="1"/>
        </p:nvSpPr>
        <p:spPr>
          <a:xfrm>
            <a:off x="5248120" y="3926161"/>
            <a:ext cx="3257705" cy="448881"/>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b="0" kern="1200" cap="none" baseline="0">
                <a:solidFill>
                  <a:schemeClr val="bg1"/>
                </a:solidFill>
                <a:latin typeface="Verdana" panose="020B0604030504040204" pitchFamily="34" charset="0"/>
                <a:ea typeface="Verdana" panose="020B0604030504040204" pitchFamily="34" charset="0"/>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GB"/>
              <a:t>contact@leap-re.eu</a:t>
            </a:r>
          </a:p>
        </p:txBody>
      </p:sp>
      <p:sp>
        <p:nvSpPr>
          <p:cNvPr id="10" name="Subtitle 2">
            <a:extLst>
              <a:ext uri="{FF2B5EF4-FFF2-40B4-BE49-F238E27FC236}">
                <a16:creationId xmlns:a16="http://schemas.microsoft.com/office/drawing/2014/main" id="{EA6F78DF-9D01-4E6F-94A4-932D0EA526B2}"/>
              </a:ext>
            </a:extLst>
          </p:cNvPr>
          <p:cNvSpPr txBox="1">
            <a:spLocks/>
          </p:cNvSpPr>
          <p:nvPr userDrawn="1"/>
        </p:nvSpPr>
        <p:spPr>
          <a:xfrm>
            <a:off x="5248120" y="4920759"/>
            <a:ext cx="3257705" cy="448881"/>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b="0" kern="1200" cap="none" baseline="0">
                <a:solidFill>
                  <a:schemeClr val="bg1"/>
                </a:solidFill>
                <a:latin typeface="Verdana" panose="020B0604030504040204" pitchFamily="34" charset="0"/>
                <a:ea typeface="Verdana" panose="020B0604030504040204" pitchFamily="34" charset="0"/>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GB"/>
              <a:t>@</a:t>
            </a:r>
            <a:r>
              <a:rPr lang="en-GB" err="1"/>
              <a:t>leapRE_EU</a:t>
            </a:r>
            <a:endParaRPr lang="en-GB"/>
          </a:p>
        </p:txBody>
      </p:sp>
      <p:pic>
        <p:nvPicPr>
          <p:cNvPr id="11" name="Image 10" descr="Une image contenant clipart&#10;&#10;Description générée automatiquement">
            <a:extLst>
              <a:ext uri="{FF2B5EF4-FFF2-40B4-BE49-F238E27FC236}">
                <a16:creationId xmlns:a16="http://schemas.microsoft.com/office/drawing/2014/main" id="{70743B68-E78E-4488-AAB1-4C476F62E99F}"/>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471639" y="4920759"/>
            <a:ext cx="525589" cy="525589"/>
          </a:xfrm>
          <a:prstGeom prst="rect">
            <a:avLst/>
          </a:prstGeom>
        </p:spPr>
      </p:pic>
      <p:pic>
        <p:nvPicPr>
          <p:cNvPr id="12" name="Image 11">
            <a:extLst>
              <a:ext uri="{FF2B5EF4-FFF2-40B4-BE49-F238E27FC236}">
                <a16:creationId xmlns:a16="http://schemas.microsoft.com/office/drawing/2014/main" id="{134791B9-3FCE-41AF-96FC-9CAAF720119B}"/>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4405648" y="3848133"/>
            <a:ext cx="604935" cy="604935"/>
          </a:xfrm>
          <a:prstGeom prst="rect">
            <a:avLst/>
          </a:prstGeom>
        </p:spPr>
      </p:pic>
      <p:pic>
        <p:nvPicPr>
          <p:cNvPr id="13" name="Image 12">
            <a:extLst>
              <a:ext uri="{FF2B5EF4-FFF2-40B4-BE49-F238E27FC236}">
                <a16:creationId xmlns:a16="http://schemas.microsoft.com/office/drawing/2014/main" id="{76DE4B4E-3B45-49F2-BEFB-F4DB22B966DA}"/>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4405648" y="2919638"/>
            <a:ext cx="604935" cy="604935"/>
          </a:xfrm>
          <a:prstGeom prst="rect">
            <a:avLst/>
          </a:prstGeom>
        </p:spPr>
      </p:pic>
      <p:sp>
        <p:nvSpPr>
          <p:cNvPr id="14" name="Ellipse 13">
            <a:extLst>
              <a:ext uri="{FF2B5EF4-FFF2-40B4-BE49-F238E27FC236}">
                <a16:creationId xmlns:a16="http://schemas.microsoft.com/office/drawing/2014/main" id="{7962E686-F4F8-41BA-A4E3-F8D79387C22E}"/>
              </a:ext>
            </a:extLst>
          </p:cNvPr>
          <p:cNvSpPr>
            <a:spLocks noChangeAspect="1"/>
          </p:cNvSpPr>
          <p:nvPr userDrawn="1"/>
        </p:nvSpPr>
        <p:spPr>
          <a:xfrm rot="161190">
            <a:off x="-480890" y="-570729"/>
            <a:ext cx="1977468" cy="1977468"/>
          </a:xfrm>
          <a:prstGeom prst="ellipse">
            <a:avLst/>
          </a:prstGeom>
          <a:noFill/>
          <a:ln w="5715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5" name="Ellipse 14">
            <a:extLst>
              <a:ext uri="{FF2B5EF4-FFF2-40B4-BE49-F238E27FC236}">
                <a16:creationId xmlns:a16="http://schemas.microsoft.com/office/drawing/2014/main" id="{8F3690F0-FCC0-40C7-995C-58AB7F8CA1C7}"/>
              </a:ext>
            </a:extLst>
          </p:cNvPr>
          <p:cNvSpPr>
            <a:spLocks noChangeAspect="1"/>
          </p:cNvSpPr>
          <p:nvPr userDrawn="1"/>
        </p:nvSpPr>
        <p:spPr>
          <a:xfrm rot="447595">
            <a:off x="11419014" y="5789700"/>
            <a:ext cx="1098095" cy="1098095"/>
          </a:xfrm>
          <a:prstGeom prst="ellipse">
            <a:avLst/>
          </a:prstGeom>
          <a:solidFill>
            <a:srgbClr val="00991D"/>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6" name="Ellipse 15">
            <a:extLst>
              <a:ext uri="{FF2B5EF4-FFF2-40B4-BE49-F238E27FC236}">
                <a16:creationId xmlns:a16="http://schemas.microsoft.com/office/drawing/2014/main" id="{21670B89-6975-4662-9154-2389D4DA01CA}"/>
              </a:ext>
            </a:extLst>
          </p:cNvPr>
          <p:cNvSpPr>
            <a:spLocks noChangeAspect="1"/>
          </p:cNvSpPr>
          <p:nvPr userDrawn="1"/>
        </p:nvSpPr>
        <p:spPr>
          <a:xfrm>
            <a:off x="-744985" y="746889"/>
            <a:ext cx="1489968" cy="1489968"/>
          </a:xfrm>
          <a:prstGeom prst="ellipse">
            <a:avLst/>
          </a:pr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7" name="ZoneTexte 16">
            <a:extLst>
              <a:ext uri="{FF2B5EF4-FFF2-40B4-BE49-F238E27FC236}">
                <a16:creationId xmlns:a16="http://schemas.microsoft.com/office/drawing/2014/main" id="{C73860EB-2363-4A44-9FD7-B34782F1350A}"/>
              </a:ext>
            </a:extLst>
          </p:cNvPr>
          <p:cNvSpPr txBox="1"/>
          <p:nvPr userDrawn="1"/>
        </p:nvSpPr>
        <p:spPr>
          <a:xfrm>
            <a:off x="4252912" y="974147"/>
            <a:ext cx="3686175" cy="707886"/>
          </a:xfrm>
          <a:prstGeom prst="rect">
            <a:avLst/>
          </a:prstGeom>
          <a:noFill/>
        </p:spPr>
        <p:txBody>
          <a:bodyPr wrap="square" rtlCol="0">
            <a:spAutoFit/>
          </a:bodyPr>
          <a:lstStyle/>
          <a:p>
            <a:r>
              <a:rPr lang="fr-FR" sz="4000" b="1">
                <a:solidFill>
                  <a:schemeClr val="bg1"/>
                </a:solidFill>
                <a:latin typeface="Verdana" panose="020B0604030504040204" pitchFamily="34" charset="0"/>
                <a:ea typeface="Verdana" panose="020B0604030504040204" pitchFamily="34" charset="0"/>
              </a:rPr>
              <a:t>THANK YOU</a:t>
            </a:r>
          </a:p>
        </p:txBody>
      </p:sp>
      <p:sp>
        <p:nvSpPr>
          <p:cNvPr id="18" name="ZoneTexte 17">
            <a:extLst>
              <a:ext uri="{FF2B5EF4-FFF2-40B4-BE49-F238E27FC236}">
                <a16:creationId xmlns:a16="http://schemas.microsoft.com/office/drawing/2014/main" id="{AA49115E-4164-445F-A631-8F8A71EC03E1}"/>
              </a:ext>
            </a:extLst>
          </p:cNvPr>
          <p:cNvSpPr txBox="1"/>
          <p:nvPr userDrawn="1"/>
        </p:nvSpPr>
        <p:spPr>
          <a:xfrm>
            <a:off x="2895599" y="1877593"/>
            <a:ext cx="6400800" cy="461665"/>
          </a:xfrm>
          <a:prstGeom prst="rect">
            <a:avLst/>
          </a:prstGeom>
          <a:noFill/>
        </p:spPr>
        <p:txBody>
          <a:bodyPr wrap="square" rtlCol="0">
            <a:spAutoFit/>
          </a:bodyPr>
          <a:lstStyle/>
          <a:p>
            <a:pPr algn="ctr"/>
            <a:r>
              <a:rPr lang="en-GB" sz="2400" noProof="0">
                <a:solidFill>
                  <a:schemeClr val="bg1"/>
                </a:solidFill>
                <a:latin typeface="Verdana" panose="020B0604030504040204" pitchFamily="34" charset="0"/>
                <a:ea typeface="Verdana" panose="020B0604030504040204" pitchFamily="34" charset="0"/>
              </a:rPr>
              <a:t>CONTACT US FOR MORE INFORMATION</a:t>
            </a:r>
          </a:p>
        </p:txBody>
      </p:sp>
    </p:spTree>
    <p:extLst>
      <p:ext uri="{BB962C8B-B14F-4D97-AF65-F5344CB8AC3E}">
        <p14:creationId xmlns:p14="http://schemas.microsoft.com/office/powerpoint/2010/main" val="32532896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30E722B-4761-4A69-BC4C-DF14000D8B1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7E41E92C-D797-4667-B80F-0BB45961A2B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5CC2215-6074-4638-8CC6-1C8FE51D672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9F4DFFB-3ACB-4D74-8D7F-8E2F1D09B9CC}" type="datetimeFigureOut">
              <a:rPr lang="fr-FR" smtClean="0"/>
              <a:t>24/09/2024</a:t>
            </a:fld>
            <a:endParaRPr lang="fr-FR"/>
          </a:p>
        </p:txBody>
      </p:sp>
      <p:sp>
        <p:nvSpPr>
          <p:cNvPr id="5" name="Espace réservé du pied de page 4">
            <a:extLst>
              <a:ext uri="{FF2B5EF4-FFF2-40B4-BE49-F238E27FC236}">
                <a16:creationId xmlns:a16="http://schemas.microsoft.com/office/drawing/2014/main" id="{4A2A40DC-9783-44F2-AB6C-6EA5F9C15B8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0784E092-A6DA-4F77-890A-0704FED21F6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E3CA754-A55E-413D-A6F6-65F50450773E}" type="slidenum">
              <a:rPr lang="fr-FR" smtClean="0"/>
              <a:t>‹#›</a:t>
            </a:fld>
            <a:endParaRPr lang="fr-FR"/>
          </a:p>
        </p:txBody>
      </p:sp>
    </p:spTree>
    <p:extLst>
      <p:ext uri="{BB962C8B-B14F-4D97-AF65-F5344CB8AC3E}">
        <p14:creationId xmlns:p14="http://schemas.microsoft.com/office/powerpoint/2010/main" val="854168207"/>
      </p:ext>
    </p:extLst>
  </p:cSld>
  <p:clrMap bg1="lt1" tx1="dk1" bg2="lt2" tx2="dk2" accent1="accent1" accent2="accent2" accent3="accent3" accent4="accent4" accent5="accent5" accent6="accent6" hlink="hlink" folHlink="folHlink"/>
  <p:sldLayoutIdLst>
    <p:sldLayoutId id="2147483649" r:id="rId1"/>
    <p:sldLayoutId id="2147483662" r:id="rId2"/>
    <p:sldLayoutId id="2147483650" r:id="rId3"/>
    <p:sldLayoutId id="2147483663" r:id="rId4"/>
    <p:sldLayoutId id="2147483665" r:id="rId5"/>
    <p:sldLayoutId id="2147483652" r:id="rId6"/>
    <p:sldLayoutId id="2147483654" r:id="rId7"/>
    <p:sldLayoutId id="2147483657" r:id="rId8"/>
    <p:sldLayoutId id="2147483664" r:id="rId9"/>
  </p:sldLayoutIdLst>
  <p:txStyles>
    <p:titleStyle>
      <a:lvl1pPr algn="l" defTabSz="914400" rtl="0" eaLnBrk="1" latinLnBrk="0" hangingPunct="1">
        <a:lnSpc>
          <a:spcPct val="90000"/>
        </a:lnSpc>
        <a:spcBef>
          <a:spcPct val="0"/>
        </a:spcBef>
        <a:buNone/>
        <a:defRPr sz="4000" b="1" kern="1200">
          <a:solidFill>
            <a:schemeClr val="tx1">
              <a:lumMod val="65000"/>
              <a:lumOff val="35000"/>
            </a:schemeClr>
          </a:solidFill>
          <a:latin typeface="Verdana" panose="020B0604030504040204" pitchFamily="34" charset="0"/>
          <a:ea typeface="Verdana" panose="020B0604030504040204" pitchFamily="34" charset="0"/>
          <a:cs typeface="+mj-cs"/>
        </a:defRPr>
      </a:lvl1pPr>
    </p:titleStyle>
    <p:bodyStyle>
      <a:lvl1pPr marL="0" indent="0" algn="l" defTabSz="914400" rtl="0" eaLnBrk="1" latinLnBrk="0" hangingPunct="1">
        <a:lnSpc>
          <a:spcPct val="90000"/>
        </a:lnSpc>
        <a:spcBef>
          <a:spcPts val="1000"/>
        </a:spcBef>
        <a:buClr>
          <a:srgbClr val="00991D"/>
        </a:buClr>
        <a:buFont typeface="Arial" panose="020B0604020202020204" pitchFamily="34" charset="0"/>
        <a:buNone/>
        <a:defRPr sz="2400" kern="1200">
          <a:solidFill>
            <a:schemeClr val="tx1">
              <a:lumMod val="85000"/>
              <a:lumOff val="15000"/>
            </a:schemeClr>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00991D"/>
        </a:buClr>
        <a:buFont typeface="Arial" panose="020B0604020202020204" pitchFamily="34" charset="0"/>
        <a:buChar char="•"/>
        <a:defRPr sz="2000" kern="1200">
          <a:solidFill>
            <a:schemeClr val="tx1">
              <a:lumMod val="85000"/>
              <a:lumOff val="15000"/>
            </a:schemeClr>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00991D"/>
        </a:buClr>
        <a:buFont typeface="Arial" panose="020B0604020202020204" pitchFamily="34" charset="0"/>
        <a:buChar char="•"/>
        <a:defRPr sz="1800" kern="1200">
          <a:solidFill>
            <a:schemeClr val="tx1">
              <a:lumMod val="85000"/>
              <a:lumOff val="15000"/>
            </a:schemeClr>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00991D"/>
        </a:buClr>
        <a:buFont typeface="Arial" panose="020B0604020202020204" pitchFamily="34" charset="0"/>
        <a:buChar char="•"/>
        <a:defRPr sz="1600" kern="1200">
          <a:solidFill>
            <a:schemeClr val="tx1">
              <a:lumMod val="85000"/>
              <a:lumOff val="15000"/>
            </a:schemeClr>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00991D"/>
        </a:buClr>
        <a:buFont typeface="Arial" panose="020B0604020202020204" pitchFamily="34" charset="0"/>
        <a:buChar char="•"/>
        <a:defRPr sz="1600" kern="1200">
          <a:solidFill>
            <a:schemeClr val="tx1">
              <a:lumMod val="85000"/>
              <a:lumOff val="15000"/>
            </a:schemeClr>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5.xml"/><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notesSlide" Target="../notesSlides/notesSlide4.xml"/><Relationship Id="rId1" Type="http://schemas.openxmlformats.org/officeDocument/2006/relationships/slideLayout" Target="../slideLayouts/slideLayout5.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5.xml"/><Relationship Id="rId1" Type="http://schemas.openxmlformats.org/officeDocument/2006/relationships/slideLayout" Target="../slideLayouts/slideLayout5.xml"/><Relationship Id="rId5" Type="http://schemas.openxmlformats.org/officeDocument/2006/relationships/image" Target="../media/image18.png"/><Relationship Id="rId4" Type="http://schemas.openxmlformats.org/officeDocument/2006/relationships/image" Target="../media/image17.png"/></Relationships>
</file>

<file path=ppt/slides/_rels/slide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6.xml"/><Relationship Id="rId1" Type="http://schemas.openxmlformats.org/officeDocument/2006/relationships/slideLayout" Target="../slideLayouts/slideLayout5.xml"/><Relationship Id="rId5" Type="http://schemas.openxmlformats.org/officeDocument/2006/relationships/image" Target="../media/image21.jpeg"/><Relationship Id="rId4" Type="http://schemas.openxmlformats.org/officeDocument/2006/relationships/image" Target="../media/image20.jpeg"/></Relationships>
</file>

<file path=ppt/slides/_rels/slide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7.xml"/><Relationship Id="rId1" Type="http://schemas.openxmlformats.org/officeDocument/2006/relationships/slideLayout" Target="../slideLayouts/slideLayout5.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8.xml"/><Relationship Id="rId1" Type="http://schemas.openxmlformats.org/officeDocument/2006/relationships/slideLayout" Target="../slideLayouts/slideLayout5.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png"/></Relationships>
</file>

<file path=ppt/slides/_rels/slide1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9.xml"/><Relationship Id="rId1" Type="http://schemas.openxmlformats.org/officeDocument/2006/relationships/slideLayout" Target="../slideLayouts/slideLayout5.xml"/><Relationship Id="rId5" Type="http://schemas.openxmlformats.org/officeDocument/2006/relationships/image" Target="../media/image31.png"/><Relationship Id="rId4" Type="http://schemas.openxmlformats.org/officeDocument/2006/relationships/image" Target="../media/image30.png"/></Relationships>
</file>

<file path=ppt/slides/_rels/slide11.xml.rels><?xml version="1.0" encoding="UTF-8" standalone="yes"?>
<Relationships xmlns="http://schemas.openxmlformats.org/package/2006/relationships"><Relationship Id="rId8" Type="http://schemas.openxmlformats.org/officeDocument/2006/relationships/image" Target="../media/image37.png"/><Relationship Id="rId3" Type="http://schemas.openxmlformats.org/officeDocument/2006/relationships/image" Target="../media/image32.png"/><Relationship Id="rId7" Type="http://schemas.openxmlformats.org/officeDocument/2006/relationships/image" Target="../media/image36.png"/><Relationship Id="rId2" Type="http://schemas.openxmlformats.org/officeDocument/2006/relationships/notesSlide" Target="../notesSlides/notesSlide10.xml"/><Relationship Id="rId1" Type="http://schemas.openxmlformats.org/officeDocument/2006/relationships/slideLayout" Target="../slideLayouts/slideLayout5.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33.png"/></Relationships>
</file>

<file path=ppt/slides/_rels/slide12.xml.rels><?xml version="1.0" encoding="UTF-8" standalone="yes"?>
<Relationships xmlns="http://schemas.openxmlformats.org/package/2006/relationships"><Relationship Id="rId8" Type="http://schemas.openxmlformats.org/officeDocument/2006/relationships/image" Target="../media/image43.png"/><Relationship Id="rId3" Type="http://schemas.openxmlformats.org/officeDocument/2006/relationships/image" Target="../media/image38.png"/><Relationship Id="rId7" Type="http://schemas.openxmlformats.org/officeDocument/2006/relationships/image" Target="../media/image42.png"/><Relationship Id="rId2" Type="http://schemas.openxmlformats.org/officeDocument/2006/relationships/notesSlide" Target="../notesSlides/notesSlide11.xml"/><Relationship Id="rId1" Type="http://schemas.openxmlformats.org/officeDocument/2006/relationships/slideLayout" Target="../slideLayouts/slideLayout5.xml"/><Relationship Id="rId6" Type="http://schemas.openxmlformats.org/officeDocument/2006/relationships/image" Target="../media/image41.jpeg"/><Relationship Id="rId5" Type="http://schemas.openxmlformats.org/officeDocument/2006/relationships/image" Target="../media/image40.jpeg"/><Relationship Id="rId4" Type="http://schemas.openxmlformats.org/officeDocument/2006/relationships/image" Target="../media/image39.png"/></Relationships>
</file>

<file path=ppt/slides/_rels/slide13.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image" Target="../media/image43.png"/><Relationship Id="rId7" Type="http://schemas.openxmlformats.org/officeDocument/2006/relationships/image" Target="../media/image46.png"/><Relationship Id="rId2" Type="http://schemas.openxmlformats.org/officeDocument/2006/relationships/notesSlide" Target="../notesSlides/notesSlide12.xml"/><Relationship Id="rId1" Type="http://schemas.openxmlformats.org/officeDocument/2006/relationships/slideLayout" Target="../slideLayouts/slideLayout5.xml"/><Relationship Id="rId6" Type="http://schemas.openxmlformats.org/officeDocument/2006/relationships/image" Target="../media/image39.png"/><Relationship Id="rId5" Type="http://schemas.openxmlformats.org/officeDocument/2006/relationships/image" Target="../media/image45.png"/><Relationship Id="rId10" Type="http://schemas.openxmlformats.org/officeDocument/2006/relationships/image" Target="../media/image49.png"/><Relationship Id="rId4" Type="http://schemas.openxmlformats.org/officeDocument/2006/relationships/image" Target="../media/image44.png"/><Relationship Id="rId9" Type="http://schemas.openxmlformats.org/officeDocument/2006/relationships/image" Target="../media/image48.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D8E8118-E6DE-4F0E-B3DE-9C40D3D90565}"/>
              </a:ext>
            </a:extLst>
          </p:cNvPr>
          <p:cNvSpPr>
            <a:spLocks noGrp="1"/>
          </p:cNvSpPr>
          <p:nvPr>
            <p:ph type="ctrTitle"/>
          </p:nvPr>
        </p:nvSpPr>
        <p:spPr>
          <a:xfrm>
            <a:off x="439344" y="705146"/>
            <a:ext cx="5655627" cy="1658322"/>
          </a:xfrm>
        </p:spPr>
        <p:txBody>
          <a:bodyPr>
            <a:noAutofit/>
          </a:bodyPr>
          <a:lstStyle/>
          <a:p>
            <a:r>
              <a:rPr lang="en-ZA" sz="3600" b="1" dirty="0">
                <a:latin typeface="Open Sans ExtraBold"/>
                <a:ea typeface="Open Sans ExtraBold" panose="020B0606030504020204" pitchFamily="34" charset="0"/>
                <a:cs typeface="Open Sans ExtraBold" panose="020B0606030504020204" pitchFamily="34" charset="0"/>
              </a:rPr>
              <a:t>Off-Grid Energy Systems Modelling with </a:t>
            </a:r>
            <a:r>
              <a:rPr lang="en-ZA" sz="3600" dirty="0">
                <a:latin typeface="Open Sans ExtraBold"/>
                <a:ea typeface="Open Sans ExtraBold" panose="020B0606030504020204" pitchFamily="34" charset="0"/>
                <a:cs typeface="Open Sans ExtraBold" panose="020B0606030504020204" pitchFamily="34" charset="0"/>
              </a:rPr>
              <a:t>MicroGridsPy</a:t>
            </a:r>
            <a:endParaRPr lang="fr-FR" sz="3600" dirty="0">
              <a:latin typeface="Open Sans ExtraBold"/>
              <a:ea typeface="Open Sans ExtraBold" panose="020B0606030504020204" pitchFamily="34" charset="0"/>
              <a:cs typeface="Open Sans ExtraBold" panose="020B0606030504020204" pitchFamily="34" charset="0"/>
            </a:endParaRPr>
          </a:p>
        </p:txBody>
      </p:sp>
      <p:sp>
        <p:nvSpPr>
          <p:cNvPr id="3" name="Sous-titre 2">
            <a:extLst>
              <a:ext uri="{FF2B5EF4-FFF2-40B4-BE49-F238E27FC236}">
                <a16:creationId xmlns:a16="http://schemas.microsoft.com/office/drawing/2014/main" id="{FBE6075A-4F1E-412D-8530-A622D0799CD7}"/>
              </a:ext>
            </a:extLst>
          </p:cNvPr>
          <p:cNvSpPr>
            <a:spLocks noGrp="1"/>
          </p:cNvSpPr>
          <p:nvPr>
            <p:ph type="subTitle" idx="1"/>
          </p:nvPr>
        </p:nvSpPr>
        <p:spPr>
          <a:xfrm>
            <a:off x="731307" y="2937918"/>
            <a:ext cx="5663775" cy="1861433"/>
          </a:xfrm>
        </p:spPr>
        <p:txBody>
          <a:bodyPr vert="horz" lIns="91440" tIns="45720" rIns="91440" bIns="45720" rtlCol="0" anchor="t">
            <a:normAutofit/>
          </a:bodyPr>
          <a:lstStyle/>
          <a:p>
            <a:r>
              <a:rPr lang="fr-FR" sz="3600" dirty="0">
                <a:latin typeface="Verdana"/>
                <a:ea typeface="Verdana"/>
                <a:cs typeface="Arial"/>
              </a:rPr>
              <a:t>Lesson 6: </a:t>
            </a:r>
            <a:endParaRPr lang="fr-FR" sz="3600" dirty="0" err="1">
              <a:solidFill>
                <a:srgbClr val="000000"/>
              </a:solidFill>
              <a:latin typeface="Verdana"/>
              <a:ea typeface="Verdana"/>
              <a:cs typeface="Arial"/>
            </a:endParaRPr>
          </a:p>
          <a:p>
            <a:r>
              <a:rPr lang="fr-FR" sz="3600" dirty="0">
                <a:latin typeface="Verdana"/>
                <a:ea typeface="Verdana"/>
                <a:cs typeface="Arial"/>
              </a:rPr>
              <a:t>Resource </a:t>
            </a:r>
            <a:r>
              <a:rPr lang="fr-FR" sz="3600" dirty="0" err="1">
                <a:latin typeface="Verdana"/>
                <a:ea typeface="Verdana"/>
                <a:cs typeface="Arial"/>
              </a:rPr>
              <a:t>Assessment</a:t>
            </a:r>
            <a:endParaRPr lang="fr-FR" sz="3600">
              <a:solidFill>
                <a:srgbClr val="000000"/>
              </a:solidFill>
              <a:latin typeface="Verdana"/>
              <a:ea typeface="Verdana"/>
              <a:cs typeface="Arial"/>
            </a:endParaRPr>
          </a:p>
        </p:txBody>
      </p:sp>
      <p:pic>
        <p:nvPicPr>
          <p:cNvPr id="6" name="Picture 5" descr="A blue text on a black background&#10;&#10;Description automatically generated">
            <a:extLst>
              <a:ext uri="{FF2B5EF4-FFF2-40B4-BE49-F238E27FC236}">
                <a16:creationId xmlns:a16="http://schemas.microsoft.com/office/drawing/2014/main" id="{F6633D4F-70CC-921A-7C7C-85A6D2C07A8A}"/>
              </a:ext>
            </a:extLst>
          </p:cNvPr>
          <p:cNvPicPr>
            <a:picLocks noChangeAspect="1"/>
          </p:cNvPicPr>
          <p:nvPr/>
        </p:nvPicPr>
        <p:blipFill>
          <a:blip r:embed="rId2"/>
          <a:stretch>
            <a:fillRect/>
          </a:stretch>
        </p:blipFill>
        <p:spPr>
          <a:xfrm>
            <a:off x="1052119" y="4373471"/>
            <a:ext cx="4848225" cy="1562100"/>
          </a:xfrm>
          <a:prstGeom prst="rect">
            <a:avLst/>
          </a:prstGeom>
        </p:spPr>
      </p:pic>
    </p:spTree>
    <p:extLst>
      <p:ext uri="{BB962C8B-B14F-4D97-AF65-F5344CB8AC3E}">
        <p14:creationId xmlns:p14="http://schemas.microsoft.com/office/powerpoint/2010/main" val="4540721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a:extLst>
              <a:ext uri="{FF2B5EF4-FFF2-40B4-BE49-F238E27FC236}">
                <a16:creationId xmlns:a16="http://schemas.microsoft.com/office/drawing/2014/main" id="{72D73030-159C-48B1-94A9-A7A68895D5FF}"/>
              </a:ext>
            </a:extLst>
          </p:cNvPr>
          <p:cNvSpPr>
            <a:spLocks noGrp="1"/>
          </p:cNvSpPr>
          <p:nvPr>
            <p:ph type="title"/>
          </p:nvPr>
        </p:nvSpPr>
        <p:spPr/>
        <p:txBody>
          <a:bodyPr>
            <a:normAutofit/>
          </a:bodyPr>
          <a:lstStyle/>
          <a:p>
            <a:r>
              <a:rPr lang="en-GB">
                <a:latin typeface="Open Sans"/>
                <a:ea typeface="Open Sans"/>
                <a:cs typeface="Open Sans"/>
                <a:sym typeface="Bodoni SvtyTwo ITC TT-Book"/>
              </a:rPr>
              <a:t>Lesson 6: Contents</a:t>
            </a:r>
            <a:endParaRPr lang="en-GB" sz="2800">
              <a:latin typeface="Open Sans"/>
              <a:ea typeface="Open Sans"/>
              <a:cs typeface="Open Sans"/>
              <a:sym typeface="Bodoni SvtyTwo ITC TT-Book"/>
            </a:endParaRPr>
          </a:p>
        </p:txBody>
      </p:sp>
      <p:pic>
        <p:nvPicPr>
          <p:cNvPr id="11" name="Picture 4" descr="Checklist - Free education icons">
            <a:extLst>
              <a:ext uri="{FF2B5EF4-FFF2-40B4-BE49-F238E27FC236}">
                <a16:creationId xmlns:a16="http://schemas.microsoft.com/office/drawing/2014/main" id="{F6AF697E-2A6A-ABA0-5117-8F7B1E2C54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88647" y="3327593"/>
            <a:ext cx="1045027" cy="1045027"/>
          </a:xfrm>
          <a:prstGeom prst="rect">
            <a:avLst/>
          </a:prstGeom>
          <a:noFill/>
          <a:extLst>
            <a:ext uri="{909E8E84-426E-40DD-AFC4-6F175D3DCCD1}">
              <a14:hiddenFill xmlns:a14="http://schemas.microsoft.com/office/drawing/2010/main">
                <a:solidFill>
                  <a:srgbClr val="FFFFFF"/>
                </a:solidFill>
              </a14:hiddenFill>
            </a:ext>
          </a:extLst>
        </p:spPr>
      </p:pic>
      <p:sp>
        <p:nvSpPr>
          <p:cNvPr id="2" name="Content Placeholder 1">
            <a:extLst>
              <a:ext uri="{FF2B5EF4-FFF2-40B4-BE49-F238E27FC236}">
                <a16:creationId xmlns:a16="http://schemas.microsoft.com/office/drawing/2014/main" id="{AAAC0BBF-DA26-03BC-F526-B027FE2A65BE}"/>
              </a:ext>
            </a:extLst>
          </p:cNvPr>
          <p:cNvSpPr>
            <a:spLocks noGrp="1"/>
          </p:cNvSpPr>
          <p:nvPr>
            <p:ph idx="1"/>
          </p:nvPr>
        </p:nvSpPr>
        <p:spPr>
          <a:xfrm>
            <a:off x="838200" y="1825625"/>
            <a:ext cx="8175171" cy="4048964"/>
          </a:xfrm>
        </p:spPr>
        <p:txBody>
          <a:bodyPr vert="horz" lIns="91440" tIns="45720" rIns="91440" bIns="45720" rtlCol="0" anchor="t">
            <a:normAutofit/>
          </a:bodyPr>
          <a:lstStyle/>
          <a:p>
            <a:r>
              <a:rPr lang="en-GB" sz="2000" dirty="0">
                <a:latin typeface="Open Sans"/>
              </a:rPr>
              <a:t>Understanding Renewable Resource Assessment</a:t>
            </a:r>
          </a:p>
          <a:p>
            <a:pPr marL="0" indent="0">
              <a:buNone/>
            </a:pPr>
            <a:r>
              <a:rPr lang="en-GB" sz="1400" i="1" dirty="0">
                <a:latin typeface="Open Sans"/>
              </a:rPr>
              <a:t>Comprehend the methods for assessing the availability and variability of local renewable resources such as solar, wind, and hydro, and how this information informs the design of sustainable off-grid energy systems</a:t>
            </a:r>
          </a:p>
          <a:p>
            <a:r>
              <a:rPr lang="en-GB" sz="2000" dirty="0">
                <a:latin typeface="Open Sans"/>
              </a:rPr>
              <a:t>Renewables Potential Analysis</a:t>
            </a:r>
          </a:p>
          <a:p>
            <a:pPr marL="0" indent="0">
              <a:buNone/>
            </a:pPr>
            <a:r>
              <a:rPr lang="en-GB" sz="1400" i="1" dirty="0">
                <a:latin typeface="Open Sans"/>
              </a:rPr>
              <a:t>Learn to analyse the potential of renewable energy sources in different regions, with a focus on the socio-economic and environmental benefits they can provide to rural communities</a:t>
            </a:r>
          </a:p>
          <a:p>
            <a:r>
              <a:rPr lang="en-GB" sz="2000" dirty="0">
                <a:latin typeface="Open Sans"/>
              </a:rPr>
              <a:t>Renewable Estimation Techniques</a:t>
            </a:r>
          </a:p>
          <a:p>
            <a:pPr marL="0" indent="0">
              <a:buNone/>
            </a:pPr>
            <a:r>
              <a:rPr lang="en-GB" sz="1400" i="1" dirty="0">
                <a:latin typeface="Open Sans"/>
              </a:rPr>
              <a:t>Acquire knowledge of different renewables estimation methods, both on-field and desktops analysis</a:t>
            </a:r>
          </a:p>
          <a:p>
            <a:r>
              <a:rPr lang="en-GB" sz="2000" dirty="0">
                <a:latin typeface="Open Sans"/>
              </a:rPr>
              <a:t>Resource Assessment within MicroGridsPy</a:t>
            </a:r>
          </a:p>
          <a:p>
            <a:pPr marL="0" indent="0">
              <a:buNone/>
            </a:pPr>
            <a:r>
              <a:rPr lang="en-GB" sz="1400" i="1" dirty="0">
                <a:latin typeface="Open Sans"/>
              </a:rPr>
              <a:t>Master the use of the MicroGridsPy interface page and features, learning to input and analyse field data </a:t>
            </a:r>
          </a:p>
          <a:p>
            <a:pPr marL="0" indent="0">
              <a:buNone/>
            </a:pPr>
            <a:endParaRPr lang="en-GB" sz="1400" i="1" dirty="0">
              <a:latin typeface="Open Sans"/>
            </a:endParaRPr>
          </a:p>
          <a:p>
            <a:endParaRPr lang="en-GB" sz="2000" dirty="0">
              <a:latin typeface="Open Sans"/>
            </a:endParaRPr>
          </a:p>
          <a:p>
            <a:pPr marL="0" indent="0">
              <a:buNone/>
            </a:pPr>
            <a:endParaRPr lang="en-GB" sz="1400" i="1" dirty="0">
              <a:latin typeface="Open Sans"/>
            </a:endParaRPr>
          </a:p>
          <a:p>
            <a:pPr marL="0" indent="0">
              <a:buNone/>
            </a:pPr>
            <a:endParaRPr lang="en-GB" sz="1400" i="1" dirty="0">
              <a:latin typeface="Open Sans"/>
            </a:endParaRPr>
          </a:p>
          <a:p>
            <a:pPr marL="0" indent="0">
              <a:buNone/>
            </a:pPr>
            <a:endParaRPr lang="en-GB" sz="1400" i="1" dirty="0">
              <a:latin typeface="Open Sans"/>
            </a:endParaRPr>
          </a:p>
          <a:p>
            <a:pPr>
              <a:buFont typeface="Courier New" panose="02070309020205020404" pitchFamily="49" charset="0"/>
              <a:buChar char="o"/>
            </a:pPr>
            <a:endParaRPr lang="en-GB" sz="1400" i="1" dirty="0">
              <a:latin typeface="Open Sans"/>
            </a:endParaRPr>
          </a:p>
          <a:p>
            <a:pPr>
              <a:buFont typeface="Courier New" panose="02070309020205020404" pitchFamily="49" charset="0"/>
              <a:buChar char="o"/>
            </a:pPr>
            <a:endParaRPr lang="en-GB" sz="1400" i="1" dirty="0">
              <a:latin typeface="Open Sans"/>
            </a:endParaRPr>
          </a:p>
          <a:p>
            <a:endParaRPr lang="en-GB" sz="2000" dirty="0">
              <a:latin typeface="Open Sans"/>
            </a:endParaRPr>
          </a:p>
          <a:p>
            <a:endParaRPr lang="en-GB" sz="1400" i="1" dirty="0">
              <a:latin typeface="Open Sans"/>
            </a:endParaRPr>
          </a:p>
          <a:p>
            <a:pPr marL="0" indent="0">
              <a:buNone/>
            </a:pPr>
            <a:endParaRPr lang="en-GB" sz="1400" i="1" dirty="0">
              <a:latin typeface="Open Sans"/>
            </a:endParaRPr>
          </a:p>
          <a:p>
            <a:pPr marL="0" indent="0">
              <a:buNone/>
            </a:pPr>
            <a:endParaRPr lang="en-GB" sz="2000" dirty="0">
              <a:latin typeface="Open Sans"/>
            </a:endParaRPr>
          </a:p>
          <a:p>
            <a:endParaRPr lang="en-GB" sz="2000" dirty="0">
              <a:latin typeface="Open Sans"/>
            </a:endParaRPr>
          </a:p>
          <a:p>
            <a:pPr marL="0" indent="0">
              <a:buNone/>
            </a:pPr>
            <a:endParaRPr lang="en-GB" sz="2000" dirty="0">
              <a:latin typeface="Open Sans"/>
            </a:endParaRPr>
          </a:p>
          <a:p>
            <a:endParaRPr lang="en-GB" sz="2000" dirty="0">
              <a:latin typeface="Open Sans"/>
            </a:endParaRPr>
          </a:p>
          <a:p>
            <a:endParaRPr lang="en-GB" sz="2000" dirty="0">
              <a:latin typeface="Open Sans"/>
            </a:endParaRPr>
          </a:p>
        </p:txBody>
      </p:sp>
    </p:spTree>
    <p:extLst>
      <p:ext uri="{BB962C8B-B14F-4D97-AF65-F5344CB8AC3E}">
        <p14:creationId xmlns:p14="http://schemas.microsoft.com/office/powerpoint/2010/main" val="27877523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a:extLst>
              <a:ext uri="{FF2B5EF4-FFF2-40B4-BE49-F238E27FC236}">
                <a16:creationId xmlns:a16="http://schemas.microsoft.com/office/drawing/2014/main" id="{72D73030-159C-48B1-94A9-A7A68895D5FF}"/>
              </a:ext>
            </a:extLst>
          </p:cNvPr>
          <p:cNvSpPr>
            <a:spLocks noGrp="1"/>
          </p:cNvSpPr>
          <p:nvPr>
            <p:ph type="title"/>
          </p:nvPr>
        </p:nvSpPr>
        <p:spPr/>
        <p:txBody>
          <a:bodyPr>
            <a:normAutofit/>
          </a:bodyPr>
          <a:lstStyle/>
          <a:p>
            <a:r>
              <a:rPr lang="en-GB">
                <a:latin typeface="Open Sans"/>
                <a:ea typeface="Open Sans"/>
                <a:cs typeface="Open Sans"/>
                <a:sym typeface="Bodoni SvtyTwo ITC TT-Book"/>
              </a:rPr>
              <a:t>Lesson 6: Learning</a:t>
            </a:r>
            <a:r>
              <a:rPr lang="en-GB" sz="2800">
                <a:latin typeface="Open Sans"/>
                <a:ea typeface="Open Sans"/>
                <a:cs typeface="Open Sans"/>
                <a:sym typeface="Bodoni SvtyTwo ITC TT-Book"/>
              </a:rPr>
              <a:t> Outcomes </a:t>
            </a:r>
          </a:p>
        </p:txBody>
      </p:sp>
      <p:pic>
        <p:nvPicPr>
          <p:cNvPr id="11" name="Picture 4" descr="Checklist - Free education icons">
            <a:extLst>
              <a:ext uri="{FF2B5EF4-FFF2-40B4-BE49-F238E27FC236}">
                <a16:creationId xmlns:a16="http://schemas.microsoft.com/office/drawing/2014/main" id="{F6AF697E-2A6A-ABA0-5117-8F7B1E2C54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88647" y="3327593"/>
            <a:ext cx="1045027" cy="1045027"/>
          </a:xfrm>
          <a:prstGeom prst="rect">
            <a:avLst/>
          </a:prstGeom>
          <a:noFill/>
          <a:extLst>
            <a:ext uri="{909E8E84-426E-40DD-AFC4-6F175D3DCCD1}">
              <a14:hiddenFill xmlns:a14="http://schemas.microsoft.com/office/drawing/2010/main">
                <a:solidFill>
                  <a:srgbClr val="FFFFFF"/>
                </a:solidFill>
              </a14:hiddenFill>
            </a:ext>
          </a:extLst>
        </p:spPr>
      </p:pic>
      <p:sp>
        <p:nvSpPr>
          <p:cNvPr id="2" name="Content Placeholder 1">
            <a:extLst>
              <a:ext uri="{FF2B5EF4-FFF2-40B4-BE49-F238E27FC236}">
                <a16:creationId xmlns:a16="http://schemas.microsoft.com/office/drawing/2014/main" id="{AAAC0BBF-DA26-03BC-F526-B027FE2A65BE}"/>
              </a:ext>
            </a:extLst>
          </p:cNvPr>
          <p:cNvSpPr>
            <a:spLocks noGrp="1"/>
          </p:cNvSpPr>
          <p:nvPr>
            <p:ph idx="1"/>
          </p:nvPr>
        </p:nvSpPr>
        <p:spPr>
          <a:xfrm>
            <a:off x="838200" y="1825625"/>
            <a:ext cx="8175171" cy="4048964"/>
          </a:xfrm>
        </p:spPr>
        <p:txBody>
          <a:bodyPr vert="horz" lIns="91440" tIns="45720" rIns="91440" bIns="45720" rtlCol="0" anchor="t">
            <a:normAutofit/>
          </a:bodyPr>
          <a:lstStyle/>
          <a:p>
            <a:r>
              <a:rPr lang="en-GB" sz="2000" b="1" dirty="0">
                <a:latin typeface="Arial"/>
                <a:ea typeface="Open Sans"/>
                <a:cs typeface="Arial"/>
              </a:rPr>
              <a:t>At the end of this unit, participants will be able to :</a:t>
            </a:r>
            <a:endParaRPr lang="en-GB" sz="2000" dirty="0">
              <a:solidFill>
                <a:srgbClr val="000000"/>
              </a:solidFill>
              <a:latin typeface="Arial"/>
              <a:ea typeface="Open Sans"/>
              <a:cs typeface="Arial"/>
            </a:endParaRPr>
          </a:p>
          <a:p>
            <a:endParaRPr lang="en-GB" sz="2000" b="1" dirty="0">
              <a:latin typeface="Arial"/>
              <a:ea typeface="Open Sans"/>
              <a:cs typeface="Arial"/>
            </a:endParaRPr>
          </a:p>
          <a:p>
            <a:pPr marL="342900" indent="-342900">
              <a:buChar char="•"/>
            </a:pPr>
            <a:r>
              <a:rPr lang="en-GB" sz="2000" dirty="0">
                <a:latin typeface="Open Sans"/>
                <a:ea typeface="Open Sans"/>
                <a:cs typeface="Arial"/>
              </a:rPr>
              <a:t>Comprehend</a:t>
            </a:r>
            <a:r>
              <a:rPr lang="en-GB" sz="2000" dirty="0">
                <a:latin typeface="Open Sans"/>
                <a:cs typeface="Arial"/>
              </a:rPr>
              <a:t> the methods for assessing the availability and variability of local renewable resources</a:t>
            </a:r>
            <a:endParaRPr lang="en-US" sz="2000">
              <a:latin typeface="Open Sans"/>
              <a:ea typeface="Open Sans"/>
              <a:cs typeface="Arial"/>
            </a:endParaRPr>
          </a:p>
          <a:p>
            <a:pPr marL="342900" indent="-342900">
              <a:buChar char="•"/>
            </a:pPr>
            <a:endParaRPr lang="en-GB" sz="2000" dirty="0">
              <a:latin typeface="Open Sans"/>
              <a:ea typeface="Open Sans"/>
              <a:cs typeface="Arial"/>
            </a:endParaRPr>
          </a:p>
          <a:p>
            <a:pPr marL="285750" indent="-285750">
              <a:buChar char="•"/>
            </a:pPr>
            <a:r>
              <a:rPr lang="en-GB" sz="2000" dirty="0">
                <a:latin typeface="Open Sans"/>
                <a:ea typeface="Open Sans"/>
                <a:cs typeface="Arial"/>
              </a:rPr>
              <a:t>Learn to analyse the potential of renewable energy sources </a:t>
            </a:r>
          </a:p>
          <a:p>
            <a:pPr marL="342900" indent="-342900">
              <a:buChar char="•"/>
            </a:pPr>
            <a:endParaRPr lang="en-GB" sz="2000" dirty="0">
              <a:latin typeface="Open Sans"/>
              <a:ea typeface="Open Sans"/>
              <a:cs typeface="Arial"/>
            </a:endParaRPr>
          </a:p>
          <a:p>
            <a:pPr marL="285750" indent="-285750">
              <a:buChar char="•"/>
            </a:pPr>
            <a:r>
              <a:rPr lang="en-GB" sz="2000" dirty="0">
                <a:latin typeface="Open Sans"/>
                <a:ea typeface="Open Sans"/>
                <a:cs typeface="Arial"/>
              </a:rPr>
              <a:t>Acquire knowledge of different renewables estimation methods</a:t>
            </a:r>
            <a:endParaRPr lang="en-GB" sz="2000">
              <a:latin typeface="Open Sans"/>
              <a:ea typeface="Open Sans"/>
            </a:endParaRPr>
          </a:p>
          <a:p>
            <a:pPr marL="342900" indent="-342900">
              <a:buChar char="•"/>
            </a:pPr>
            <a:endParaRPr lang="en-GB" sz="2000" dirty="0">
              <a:latin typeface="Open Sans"/>
              <a:ea typeface="Open Sans"/>
            </a:endParaRPr>
          </a:p>
          <a:p>
            <a:pPr marL="285750" indent="-285750">
              <a:buChar char="•"/>
            </a:pPr>
            <a:r>
              <a:rPr lang="en-GB" sz="2000" dirty="0">
                <a:latin typeface="Open Sans"/>
                <a:cs typeface="Arial"/>
              </a:rPr>
              <a:t>Master the use of the </a:t>
            </a:r>
            <a:r>
              <a:rPr lang="en-GB" sz="2000" dirty="0" err="1">
                <a:latin typeface="Open Sans"/>
                <a:cs typeface="Arial"/>
              </a:rPr>
              <a:t>MicroGridsPy</a:t>
            </a:r>
            <a:r>
              <a:rPr lang="en-GB" sz="2000" dirty="0">
                <a:latin typeface="Open Sans"/>
                <a:cs typeface="Arial"/>
              </a:rPr>
              <a:t> interface page and features</a:t>
            </a:r>
            <a:endParaRPr lang="en-GB" sz="1400" dirty="0">
              <a:latin typeface="Open Sans"/>
              <a:ea typeface="Open Sans"/>
              <a:cs typeface="Arial"/>
            </a:endParaRPr>
          </a:p>
          <a:p>
            <a:endParaRPr lang="en-GB" sz="2000" dirty="0">
              <a:latin typeface="Open Sans"/>
            </a:endParaRPr>
          </a:p>
          <a:p>
            <a:pPr marL="0" indent="0">
              <a:buNone/>
            </a:pPr>
            <a:endParaRPr lang="en-GB" sz="1400" i="1" dirty="0">
              <a:latin typeface="Open Sans"/>
            </a:endParaRPr>
          </a:p>
          <a:p>
            <a:pPr marL="0" indent="0">
              <a:buNone/>
            </a:pPr>
            <a:endParaRPr lang="en-GB" sz="1400" i="1" dirty="0">
              <a:latin typeface="Open Sans"/>
            </a:endParaRPr>
          </a:p>
          <a:p>
            <a:pPr marL="0" indent="0">
              <a:buNone/>
            </a:pPr>
            <a:endParaRPr lang="en-GB" sz="1400" i="1" dirty="0">
              <a:latin typeface="Open Sans"/>
            </a:endParaRPr>
          </a:p>
          <a:p>
            <a:pPr>
              <a:buFont typeface="Arial" panose="02070309020205020404" pitchFamily="49" charset="0"/>
              <a:buChar char="•"/>
            </a:pPr>
            <a:endParaRPr lang="en-GB" sz="1400" i="1" dirty="0">
              <a:latin typeface="Open Sans"/>
              <a:ea typeface="Open Sans"/>
            </a:endParaRPr>
          </a:p>
          <a:p>
            <a:pPr>
              <a:buFont typeface="Arial" panose="02070309020205020404" pitchFamily="49" charset="0"/>
              <a:buChar char="•"/>
            </a:pPr>
            <a:endParaRPr lang="en-GB" sz="1400" i="1" dirty="0">
              <a:latin typeface="Open Sans"/>
              <a:ea typeface="Open Sans"/>
            </a:endParaRPr>
          </a:p>
          <a:p>
            <a:endParaRPr lang="en-GB" sz="2000" dirty="0">
              <a:latin typeface="Open Sans"/>
            </a:endParaRPr>
          </a:p>
          <a:p>
            <a:endParaRPr lang="en-GB" sz="1400" i="1" dirty="0">
              <a:latin typeface="Open Sans"/>
            </a:endParaRPr>
          </a:p>
          <a:p>
            <a:pPr marL="0" indent="0">
              <a:buNone/>
            </a:pPr>
            <a:endParaRPr lang="en-GB" sz="1400" i="1" dirty="0">
              <a:latin typeface="Open Sans"/>
            </a:endParaRPr>
          </a:p>
          <a:p>
            <a:pPr marL="0" indent="0">
              <a:buNone/>
            </a:pPr>
            <a:endParaRPr lang="en-GB" sz="2000" dirty="0">
              <a:latin typeface="Open Sans"/>
            </a:endParaRPr>
          </a:p>
          <a:p>
            <a:endParaRPr lang="en-GB" sz="2000" dirty="0">
              <a:latin typeface="Open Sans"/>
            </a:endParaRPr>
          </a:p>
          <a:p>
            <a:pPr marL="0" indent="0">
              <a:buNone/>
            </a:pPr>
            <a:endParaRPr lang="en-GB" sz="2000" dirty="0">
              <a:latin typeface="Open Sans"/>
            </a:endParaRPr>
          </a:p>
          <a:p>
            <a:endParaRPr lang="en-GB" sz="2000" dirty="0">
              <a:latin typeface="Open Sans"/>
            </a:endParaRPr>
          </a:p>
          <a:p>
            <a:endParaRPr lang="en-GB" sz="2000" dirty="0">
              <a:latin typeface="Open Sans"/>
            </a:endParaRPr>
          </a:p>
        </p:txBody>
      </p:sp>
    </p:spTree>
    <p:extLst>
      <p:ext uri="{BB962C8B-B14F-4D97-AF65-F5344CB8AC3E}">
        <p14:creationId xmlns:p14="http://schemas.microsoft.com/office/powerpoint/2010/main" val="554389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p:txBody>
          <a:bodyPr>
            <a:normAutofit/>
          </a:bodyPr>
          <a:lstStyle/>
          <a:p>
            <a:r>
              <a:rPr lang="en-GB" dirty="0"/>
              <a:t>Resource Assessment</a:t>
            </a:r>
          </a:p>
        </p:txBody>
      </p:sp>
      <p:sp>
        <p:nvSpPr>
          <p:cNvPr id="2" name="TextBox 1">
            <a:extLst>
              <a:ext uri="{FF2B5EF4-FFF2-40B4-BE49-F238E27FC236}">
                <a16:creationId xmlns:a16="http://schemas.microsoft.com/office/drawing/2014/main" id="{3C01F7A4-D28E-B034-F7C7-663F6631576F}"/>
              </a:ext>
            </a:extLst>
          </p:cNvPr>
          <p:cNvSpPr txBox="1"/>
          <p:nvPr/>
        </p:nvSpPr>
        <p:spPr>
          <a:xfrm>
            <a:off x="386473" y="1031921"/>
            <a:ext cx="11119810" cy="523220"/>
          </a:xfrm>
          <a:prstGeom prst="rect">
            <a:avLst/>
          </a:prstGeom>
          <a:noFill/>
        </p:spPr>
        <p:txBody>
          <a:bodyPr wrap="square" rtlCol="0">
            <a:spAutoFit/>
          </a:bodyPr>
          <a:lstStyle/>
          <a:p>
            <a:pPr algn="just"/>
            <a:r>
              <a:rPr lang="en-GB" sz="1400" dirty="0">
                <a:latin typeface="Open Sans" panose="020B0606030504020204" pitchFamily="34" charset="0"/>
                <a:ea typeface="Open Sans" panose="020B0606030504020204" pitchFamily="34" charset="0"/>
                <a:cs typeface="Open Sans" panose="020B0606030504020204" pitchFamily="34" charset="0"/>
              </a:rPr>
              <a:t>Resource Assessment aims at assessing the </a:t>
            </a:r>
            <a:r>
              <a:rPr lang="en-GB" sz="1400" b="1" dirty="0">
                <a:latin typeface="Open Sans" panose="020B0606030504020204" pitchFamily="34" charset="0"/>
                <a:ea typeface="Open Sans" panose="020B0606030504020204" pitchFamily="34" charset="0"/>
                <a:cs typeface="Open Sans" panose="020B0606030504020204" pitchFamily="34" charset="0"/>
              </a:rPr>
              <a:t>availability of local resources </a:t>
            </a:r>
            <a:r>
              <a:rPr lang="en-GB" sz="1400" dirty="0">
                <a:latin typeface="Open Sans" panose="020B0606030504020204" pitchFamily="34" charset="0"/>
                <a:ea typeface="Open Sans" panose="020B0606030504020204" pitchFamily="34" charset="0"/>
                <a:cs typeface="Open Sans" panose="020B0606030504020204" pitchFamily="34" charset="0"/>
              </a:rPr>
              <a:t>to better exploit local renewable energy and ground the technological solutions in the context</a:t>
            </a:r>
          </a:p>
        </p:txBody>
      </p:sp>
      <p:sp>
        <p:nvSpPr>
          <p:cNvPr id="3" name="TextBox 2">
            <a:extLst>
              <a:ext uri="{FF2B5EF4-FFF2-40B4-BE49-F238E27FC236}">
                <a16:creationId xmlns:a16="http://schemas.microsoft.com/office/drawing/2014/main" id="{5F4CB09B-1974-940F-C0B0-F3521CEA35F9}"/>
              </a:ext>
            </a:extLst>
          </p:cNvPr>
          <p:cNvSpPr txBox="1"/>
          <p:nvPr/>
        </p:nvSpPr>
        <p:spPr>
          <a:xfrm>
            <a:off x="456584" y="1777042"/>
            <a:ext cx="5163005" cy="4262705"/>
          </a:xfrm>
          <a:prstGeom prst="rect">
            <a:avLst/>
          </a:prstGeom>
          <a:noFill/>
        </p:spPr>
        <p:txBody>
          <a:bodyPr wrap="square" rtlCol="0">
            <a:spAutoFit/>
          </a:bodyPr>
          <a:lstStyle/>
          <a:p>
            <a:pPr algn="just"/>
            <a:r>
              <a:rPr lang="en-GB" sz="14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Resource Optimization</a:t>
            </a:r>
          </a:p>
          <a:p>
            <a:pPr algn="just"/>
            <a:endParaRPr lang="en-GB" sz="6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endParaRPr>
          </a:p>
          <a:p>
            <a:pPr algn="just"/>
            <a:r>
              <a:rPr lang="en-GB" sz="1200" i="1" dirty="0">
                <a:latin typeface="Open Sans" panose="020B0606030504020204" pitchFamily="34" charset="0"/>
                <a:ea typeface="Open Sans" panose="020B0606030504020204" pitchFamily="34" charset="0"/>
                <a:cs typeface="Open Sans" panose="020B0606030504020204" pitchFamily="34" charset="0"/>
              </a:rPr>
              <a:t>Careful evaluation of local renewable sources is key to ensuring that the mini-grid system taps into the </a:t>
            </a:r>
            <a:r>
              <a:rPr lang="en-GB" sz="1200" b="1" i="1" dirty="0">
                <a:latin typeface="Open Sans" panose="020B0606030504020204" pitchFamily="34" charset="0"/>
                <a:ea typeface="Open Sans" panose="020B0606030504020204" pitchFamily="34" charset="0"/>
                <a:cs typeface="Open Sans" panose="020B0606030504020204" pitchFamily="34" charset="0"/>
              </a:rPr>
              <a:t>maximum available energy </a:t>
            </a:r>
            <a:r>
              <a:rPr lang="en-GB" sz="1200" i="1" dirty="0">
                <a:latin typeface="Open Sans" panose="020B0606030504020204" pitchFamily="34" charset="0"/>
                <a:ea typeface="Open Sans" panose="020B0606030504020204" pitchFamily="34" charset="0"/>
                <a:cs typeface="Open Sans" panose="020B0606030504020204" pitchFamily="34" charset="0"/>
              </a:rPr>
              <a:t>without exceeding the region's potential, which </a:t>
            </a:r>
            <a:r>
              <a:rPr lang="en-GB" sz="1200" b="1" i="1" dirty="0">
                <a:latin typeface="Open Sans" panose="020B0606030504020204" pitchFamily="34" charset="0"/>
                <a:ea typeface="Open Sans" panose="020B0606030504020204" pitchFamily="34" charset="0"/>
                <a:cs typeface="Open Sans" panose="020B0606030504020204" pitchFamily="34" charset="0"/>
              </a:rPr>
              <a:t>prevents both energy deficits </a:t>
            </a:r>
            <a:r>
              <a:rPr lang="en-GB" sz="1200" i="1" dirty="0">
                <a:latin typeface="Open Sans" panose="020B0606030504020204" pitchFamily="34" charset="0"/>
                <a:ea typeface="Open Sans" panose="020B0606030504020204" pitchFamily="34" charset="0"/>
                <a:cs typeface="Open Sans" panose="020B0606030504020204" pitchFamily="34" charset="0"/>
              </a:rPr>
              <a:t>and </a:t>
            </a:r>
            <a:r>
              <a:rPr lang="en-GB" sz="1200" b="1" i="1" dirty="0">
                <a:latin typeface="Open Sans" panose="020B0606030504020204" pitchFamily="34" charset="0"/>
                <a:ea typeface="Open Sans" panose="020B0606030504020204" pitchFamily="34" charset="0"/>
                <a:cs typeface="Open Sans" panose="020B0606030504020204" pitchFamily="34" charset="0"/>
              </a:rPr>
              <a:t>oversupply</a:t>
            </a:r>
          </a:p>
          <a:p>
            <a:pPr algn="just"/>
            <a:endParaRPr lang="en-GB" sz="1200" i="1" dirty="0">
              <a:latin typeface="Open Sans" panose="020B0606030504020204" pitchFamily="34" charset="0"/>
              <a:ea typeface="Open Sans" panose="020B0606030504020204" pitchFamily="34" charset="0"/>
              <a:cs typeface="Open Sans" panose="020B0606030504020204" pitchFamily="34" charset="0"/>
            </a:endParaRPr>
          </a:p>
          <a:p>
            <a:pPr algn="just"/>
            <a:r>
              <a:rPr lang="en-US" sz="14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Energy Stability</a:t>
            </a:r>
          </a:p>
          <a:p>
            <a:pPr algn="just"/>
            <a:endParaRPr lang="en-US" sz="6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endParaRPr>
          </a:p>
          <a:p>
            <a:pPr algn="just"/>
            <a:r>
              <a:rPr lang="en-GB" sz="1200" i="1" dirty="0">
                <a:latin typeface="Open Sans" panose="020B0606030504020204" pitchFamily="34" charset="0"/>
                <a:ea typeface="Open Sans" panose="020B0606030504020204" pitchFamily="34" charset="0"/>
                <a:cs typeface="Open Sans" panose="020B0606030504020204" pitchFamily="34" charset="0"/>
              </a:rPr>
              <a:t>Assessing the intermittency of renewables like solar and wind is vital for designing a system that can </a:t>
            </a:r>
            <a:r>
              <a:rPr lang="en-GB" sz="1200" b="1" i="1" dirty="0">
                <a:latin typeface="Open Sans" panose="020B0606030504020204" pitchFamily="34" charset="0"/>
                <a:ea typeface="Open Sans" panose="020B0606030504020204" pitchFamily="34" charset="0"/>
                <a:cs typeface="Open Sans" panose="020B0606030504020204" pitchFamily="34" charset="0"/>
              </a:rPr>
              <a:t>handle fluctuations </a:t>
            </a:r>
            <a:r>
              <a:rPr lang="en-GB" sz="1200" i="1" dirty="0">
                <a:latin typeface="Open Sans" panose="020B0606030504020204" pitchFamily="34" charset="0"/>
                <a:ea typeface="Open Sans" panose="020B0606030504020204" pitchFamily="34" charset="0"/>
                <a:cs typeface="Open Sans" panose="020B0606030504020204" pitchFamily="34" charset="0"/>
              </a:rPr>
              <a:t>and deliver a </a:t>
            </a:r>
            <a:r>
              <a:rPr lang="en-GB" sz="1200" b="1" i="1" dirty="0">
                <a:latin typeface="Open Sans" panose="020B0606030504020204" pitchFamily="34" charset="0"/>
                <a:ea typeface="Open Sans" panose="020B0606030504020204" pitchFamily="34" charset="0"/>
                <a:cs typeface="Open Sans" panose="020B0606030504020204" pitchFamily="34" charset="0"/>
              </a:rPr>
              <a:t>stable and reliable energy supply</a:t>
            </a:r>
            <a:r>
              <a:rPr lang="en-GB" sz="1200" i="1" dirty="0">
                <a:latin typeface="Open Sans" panose="020B0606030504020204" pitchFamily="34" charset="0"/>
                <a:ea typeface="Open Sans" panose="020B0606030504020204" pitchFamily="34" charset="0"/>
                <a:cs typeface="Open Sans" panose="020B0606030504020204" pitchFamily="34" charset="0"/>
              </a:rPr>
              <a:t>, even with variable resource availability</a:t>
            </a:r>
          </a:p>
          <a:p>
            <a:pPr algn="just"/>
            <a:endParaRPr lang="en-GB" sz="1200" i="1" dirty="0">
              <a:latin typeface="Open Sans" panose="020B0606030504020204" pitchFamily="34" charset="0"/>
              <a:ea typeface="Open Sans" panose="020B0606030504020204" pitchFamily="34" charset="0"/>
              <a:cs typeface="Open Sans" panose="020B0606030504020204" pitchFamily="34" charset="0"/>
            </a:endParaRPr>
          </a:p>
          <a:p>
            <a:pPr algn="just"/>
            <a:r>
              <a:rPr lang="en-US" sz="14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Sustainability</a:t>
            </a:r>
          </a:p>
          <a:p>
            <a:pPr algn="just"/>
            <a:endParaRPr lang="en-US" sz="6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endParaRPr>
          </a:p>
          <a:p>
            <a:pPr algn="just"/>
            <a:r>
              <a:rPr lang="en-GB" sz="1200" i="1" dirty="0">
                <a:latin typeface="Open Sans" panose="020B0606030504020204" pitchFamily="34" charset="0"/>
                <a:ea typeface="Open Sans" panose="020B0606030504020204" pitchFamily="34" charset="0"/>
                <a:cs typeface="Open Sans" panose="020B0606030504020204" pitchFamily="34" charset="0"/>
              </a:rPr>
              <a:t>Resource assessments help in creating a </a:t>
            </a:r>
            <a:r>
              <a:rPr lang="en-GB" sz="1200" b="1" i="1" dirty="0">
                <a:latin typeface="Open Sans" panose="020B0606030504020204" pitchFamily="34" charset="0"/>
                <a:ea typeface="Open Sans" panose="020B0606030504020204" pitchFamily="34" charset="0"/>
                <a:cs typeface="Open Sans" panose="020B0606030504020204" pitchFamily="34" charset="0"/>
              </a:rPr>
              <a:t>sustainable energy </a:t>
            </a:r>
            <a:r>
              <a:rPr lang="en-GB" sz="1200" i="1" dirty="0">
                <a:latin typeface="Open Sans" panose="020B0606030504020204" pitchFamily="34" charset="0"/>
                <a:ea typeface="Open Sans" panose="020B0606030504020204" pitchFamily="34" charset="0"/>
                <a:cs typeface="Open Sans" panose="020B0606030504020204" pitchFamily="34" charset="0"/>
              </a:rPr>
              <a:t>system that leverages local renewables efficiently, </a:t>
            </a:r>
            <a:r>
              <a:rPr lang="en-GB" sz="1200" b="1" i="1" dirty="0">
                <a:latin typeface="Open Sans" panose="020B0606030504020204" pitchFamily="34" charset="0"/>
                <a:ea typeface="Open Sans" panose="020B0606030504020204" pitchFamily="34" charset="0"/>
                <a:cs typeface="Open Sans" panose="020B0606030504020204" pitchFamily="34" charset="0"/>
              </a:rPr>
              <a:t>reducing environmental impacts </a:t>
            </a:r>
            <a:r>
              <a:rPr lang="en-GB" sz="1200" i="1" dirty="0">
                <a:latin typeface="Open Sans" panose="020B0606030504020204" pitchFamily="34" charset="0"/>
                <a:ea typeface="Open Sans" panose="020B0606030504020204" pitchFamily="34" charset="0"/>
                <a:cs typeface="Open Sans" panose="020B0606030504020204" pitchFamily="34" charset="0"/>
              </a:rPr>
              <a:t>and ensuring the system's </a:t>
            </a:r>
            <a:r>
              <a:rPr lang="en-GB" sz="1200" b="1" i="1" dirty="0">
                <a:latin typeface="Open Sans" panose="020B0606030504020204" pitchFamily="34" charset="0"/>
                <a:ea typeface="Open Sans" panose="020B0606030504020204" pitchFamily="34" charset="0"/>
                <a:cs typeface="Open Sans" panose="020B0606030504020204" pitchFamily="34" charset="0"/>
              </a:rPr>
              <a:t>viability in the long term</a:t>
            </a:r>
          </a:p>
          <a:p>
            <a:pPr algn="just"/>
            <a:endParaRPr lang="en-GB" sz="1200" i="1" dirty="0">
              <a:latin typeface="Open Sans" panose="020B0606030504020204" pitchFamily="34" charset="0"/>
              <a:ea typeface="Open Sans" panose="020B0606030504020204" pitchFamily="34" charset="0"/>
              <a:cs typeface="Open Sans" panose="020B0606030504020204" pitchFamily="34" charset="0"/>
            </a:endParaRPr>
          </a:p>
          <a:p>
            <a:pPr algn="just"/>
            <a:r>
              <a:rPr lang="en-US" sz="14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Community-Centric Energy Solutions</a:t>
            </a:r>
          </a:p>
          <a:p>
            <a:pPr algn="just"/>
            <a:endParaRPr lang="en-US" sz="500" i="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endParaRPr>
          </a:p>
          <a:p>
            <a:pPr algn="just"/>
            <a:r>
              <a:rPr lang="en-GB" sz="1200" i="1" dirty="0">
                <a:latin typeface="Open Sans" panose="020B0606030504020204" pitchFamily="34" charset="0"/>
                <a:ea typeface="Open Sans" panose="020B0606030504020204" pitchFamily="34" charset="0"/>
                <a:cs typeface="Open Sans" panose="020B0606030504020204" pitchFamily="34" charset="0"/>
              </a:rPr>
              <a:t>Incorporating local resource data into mini-grid development ensures that solutions are tailored to the specific geographic and climatic conditions of the community, enhancing </a:t>
            </a:r>
            <a:r>
              <a:rPr lang="en-GB" sz="1200" b="1" i="1" dirty="0">
                <a:latin typeface="Open Sans" panose="020B0606030504020204" pitchFamily="34" charset="0"/>
                <a:ea typeface="Open Sans" panose="020B0606030504020204" pitchFamily="34" charset="0"/>
                <a:cs typeface="Open Sans" panose="020B0606030504020204" pitchFamily="34" charset="0"/>
              </a:rPr>
              <a:t>acceptance and participation</a:t>
            </a:r>
          </a:p>
        </p:txBody>
      </p:sp>
      <p:sp>
        <p:nvSpPr>
          <p:cNvPr id="4" name="Rectangle: Rounded Corners 3">
            <a:extLst>
              <a:ext uri="{FF2B5EF4-FFF2-40B4-BE49-F238E27FC236}">
                <a16:creationId xmlns:a16="http://schemas.microsoft.com/office/drawing/2014/main" id="{F50C32F6-E3D0-2FF2-EBD2-9A6DEDADECB8}"/>
              </a:ext>
            </a:extLst>
          </p:cNvPr>
          <p:cNvSpPr/>
          <p:nvPr/>
        </p:nvSpPr>
        <p:spPr>
          <a:xfrm>
            <a:off x="6338916" y="4833257"/>
            <a:ext cx="5090159" cy="1172924"/>
          </a:xfrm>
          <a:prstGeom prst="roundRect">
            <a:avLst>
              <a:gd name="adj" fmla="val 3249"/>
            </a:avLst>
          </a:prstGeom>
          <a:noFill/>
          <a:ln w="19050">
            <a:solidFill>
              <a:srgbClr val="FCB61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CasellaDiTesto 17">
            <a:extLst>
              <a:ext uri="{FF2B5EF4-FFF2-40B4-BE49-F238E27FC236}">
                <a16:creationId xmlns:a16="http://schemas.microsoft.com/office/drawing/2014/main" id="{3A0AE5C5-3F64-9B9A-62CA-E6D3BE17AFFB}"/>
              </a:ext>
            </a:extLst>
          </p:cNvPr>
          <p:cNvSpPr txBox="1"/>
          <p:nvPr/>
        </p:nvSpPr>
        <p:spPr>
          <a:xfrm>
            <a:off x="7054819" y="5027196"/>
            <a:ext cx="4326582" cy="769441"/>
          </a:xfrm>
          <a:prstGeom prst="rect">
            <a:avLst/>
          </a:prstGeom>
          <a:noFill/>
        </p:spPr>
        <p:txBody>
          <a:bodyPr wrap="square" rtlCol="0">
            <a:spAutoFit/>
          </a:bodyPr>
          <a:lstStyle/>
          <a:p>
            <a:pPr algn="just"/>
            <a:r>
              <a:rPr lang="en-GB" sz="1100" b="1" dirty="0">
                <a:latin typeface="Open Sans" panose="020B0606030504020204" pitchFamily="34" charset="0"/>
                <a:ea typeface="Open Sans" panose="020B0606030504020204" pitchFamily="34" charset="0"/>
                <a:cs typeface="Open Sans" panose="020B0606030504020204" pitchFamily="34" charset="0"/>
              </a:rPr>
              <a:t>Inaccurate or incomplete data </a:t>
            </a:r>
            <a:r>
              <a:rPr lang="en-GB" sz="1100" dirty="0">
                <a:latin typeface="Open Sans" panose="020B0606030504020204" pitchFamily="34" charset="0"/>
                <a:ea typeface="Open Sans" panose="020B0606030504020204" pitchFamily="34" charset="0"/>
                <a:cs typeface="Open Sans" panose="020B0606030504020204" pitchFamily="34" charset="0"/>
              </a:rPr>
              <a:t>regarding local renewable energy availability can lead to </a:t>
            </a:r>
            <a:r>
              <a:rPr lang="en-GB" sz="1100" b="1" dirty="0">
                <a:latin typeface="Open Sans" panose="020B0606030504020204" pitchFamily="34" charset="0"/>
                <a:ea typeface="Open Sans" panose="020B0606030504020204" pitchFamily="34" charset="0"/>
                <a:cs typeface="Open Sans" panose="020B0606030504020204" pitchFamily="34" charset="0"/>
              </a:rPr>
              <a:t>flawed system sizing</a:t>
            </a:r>
            <a:r>
              <a:rPr lang="en-GB" sz="1100" dirty="0">
                <a:latin typeface="Open Sans" panose="020B0606030504020204" pitchFamily="34" charset="0"/>
                <a:ea typeface="Open Sans" panose="020B0606030504020204" pitchFamily="34" charset="0"/>
                <a:cs typeface="Open Sans" panose="020B0606030504020204" pitchFamily="34" charset="0"/>
              </a:rPr>
              <a:t> and performance, as the resource assessment critically informs both the technical and economic feasibility of the mini-grid.</a:t>
            </a:r>
          </a:p>
        </p:txBody>
      </p:sp>
      <p:cxnSp>
        <p:nvCxnSpPr>
          <p:cNvPr id="7" name="Connettore diritto 96">
            <a:extLst>
              <a:ext uri="{FF2B5EF4-FFF2-40B4-BE49-F238E27FC236}">
                <a16:creationId xmlns:a16="http://schemas.microsoft.com/office/drawing/2014/main" id="{7D87FF5B-F0CD-C852-E867-66B0CCE852CD}"/>
              </a:ext>
            </a:extLst>
          </p:cNvPr>
          <p:cNvCxnSpPr>
            <a:cxnSpLocks/>
          </p:cNvCxnSpPr>
          <p:nvPr/>
        </p:nvCxnSpPr>
        <p:spPr>
          <a:xfrm flipH="1" flipV="1">
            <a:off x="5826341" y="1893076"/>
            <a:ext cx="0" cy="4125845"/>
          </a:xfrm>
          <a:prstGeom prst="line">
            <a:avLst/>
          </a:prstGeom>
          <a:ln>
            <a:solidFill>
              <a:schemeClr val="bg2">
                <a:lumMod val="90000"/>
              </a:schemeClr>
            </a:solidFill>
            <a:prstDash val="dash"/>
          </a:ln>
        </p:spPr>
        <p:style>
          <a:lnRef idx="1">
            <a:schemeClr val="accent1"/>
          </a:lnRef>
          <a:fillRef idx="0">
            <a:schemeClr val="accent1"/>
          </a:fillRef>
          <a:effectRef idx="0">
            <a:schemeClr val="accent1"/>
          </a:effectRef>
          <a:fontRef idx="minor">
            <a:schemeClr val="tx1"/>
          </a:fontRef>
        </p:style>
      </p:cxnSp>
      <p:pic>
        <p:nvPicPr>
          <p:cNvPr id="8" name="Picture 7" descr="Free Icon | Triangular warning sign">
            <a:extLst>
              <a:ext uri="{FF2B5EF4-FFF2-40B4-BE49-F238E27FC236}">
                <a16:creationId xmlns:a16="http://schemas.microsoft.com/office/drawing/2014/main" id="{8EC41330-AA7F-1AD9-94E1-F64231A2D0A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64207" y="5078535"/>
            <a:ext cx="542938" cy="542938"/>
          </a:xfrm>
          <a:prstGeom prst="rect">
            <a:avLst/>
          </a:prstGeom>
          <a:noFill/>
          <a:extLst>
            <a:ext uri="{909E8E84-426E-40DD-AFC4-6F175D3DCCD1}">
              <a14:hiddenFill xmlns:a14="http://schemas.microsoft.com/office/drawing/2010/main">
                <a:solidFill>
                  <a:srgbClr val="FFFFFF"/>
                </a:solidFill>
              </a14:hiddenFill>
            </a:ext>
          </a:extLst>
        </p:spPr>
      </p:pic>
      <p:pic>
        <p:nvPicPr>
          <p:cNvPr id="11" name="Immagine 2">
            <a:extLst>
              <a:ext uri="{FF2B5EF4-FFF2-40B4-BE49-F238E27FC236}">
                <a16:creationId xmlns:a16="http://schemas.microsoft.com/office/drawing/2014/main" id="{585E5CD5-3B0F-3A62-3BE9-84DBBFBB4405}"/>
              </a:ext>
            </a:extLst>
          </p:cNvPr>
          <p:cNvPicPr>
            <a:picLocks noChangeAspect="1"/>
          </p:cNvPicPr>
          <p:nvPr/>
        </p:nvPicPr>
        <p:blipFill rotWithShape="1">
          <a:blip r:embed="rId4"/>
          <a:srcRect l="1804" t="12165" r="2910" b="3412"/>
          <a:stretch/>
        </p:blipFill>
        <p:spPr>
          <a:xfrm>
            <a:off x="6667097" y="1998580"/>
            <a:ext cx="4294818" cy="2400930"/>
          </a:xfrm>
          <a:prstGeom prst="rect">
            <a:avLst/>
          </a:prstGeom>
          <a:ln>
            <a:noFill/>
          </a:ln>
        </p:spPr>
      </p:pic>
      <p:sp>
        <p:nvSpPr>
          <p:cNvPr id="15" name="TextBox 14">
            <a:extLst>
              <a:ext uri="{FF2B5EF4-FFF2-40B4-BE49-F238E27FC236}">
                <a16:creationId xmlns:a16="http://schemas.microsoft.com/office/drawing/2014/main" id="{58758EB9-DBE7-B55E-3D70-BD3F2AE305C2}"/>
              </a:ext>
            </a:extLst>
          </p:cNvPr>
          <p:cNvSpPr txBox="1"/>
          <p:nvPr/>
        </p:nvSpPr>
        <p:spPr>
          <a:xfrm>
            <a:off x="6517798" y="1692330"/>
            <a:ext cx="4732394" cy="230832"/>
          </a:xfrm>
          <a:prstGeom prst="rect">
            <a:avLst/>
          </a:prstGeom>
          <a:noFill/>
        </p:spPr>
        <p:txBody>
          <a:bodyPr wrap="square" rtlCol="0">
            <a:spAutoFit/>
          </a:bodyPr>
          <a:lstStyle/>
          <a:p>
            <a:pPr algn="ctr"/>
            <a:r>
              <a:rPr lang="en-GB" sz="9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 Monthly Average Solar Irradiation in  Rural Village of </a:t>
            </a:r>
            <a:r>
              <a:rPr lang="en-GB" sz="900" i="1" dirty="0" err="1">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Toconao</a:t>
            </a:r>
            <a:r>
              <a:rPr lang="en-GB" sz="9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 Chile</a:t>
            </a:r>
          </a:p>
        </p:txBody>
      </p:sp>
    </p:spTree>
    <p:extLst>
      <p:ext uri="{BB962C8B-B14F-4D97-AF65-F5344CB8AC3E}">
        <p14:creationId xmlns:p14="http://schemas.microsoft.com/office/powerpoint/2010/main" val="40528236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p:txBody>
          <a:bodyPr>
            <a:normAutofit/>
          </a:bodyPr>
          <a:lstStyle/>
          <a:p>
            <a:r>
              <a:rPr lang="en-GB" dirty="0"/>
              <a:t>Renewable sources</a:t>
            </a:r>
          </a:p>
        </p:txBody>
      </p:sp>
      <p:sp>
        <p:nvSpPr>
          <p:cNvPr id="8" name="TextBox 7">
            <a:extLst>
              <a:ext uri="{FF2B5EF4-FFF2-40B4-BE49-F238E27FC236}">
                <a16:creationId xmlns:a16="http://schemas.microsoft.com/office/drawing/2014/main" id="{175D69EA-32F1-DC48-EDE1-9880CB31C0B4}"/>
              </a:ext>
            </a:extLst>
          </p:cNvPr>
          <p:cNvSpPr txBox="1"/>
          <p:nvPr/>
        </p:nvSpPr>
        <p:spPr>
          <a:xfrm>
            <a:off x="386473" y="1131964"/>
            <a:ext cx="11119810" cy="738664"/>
          </a:xfrm>
          <a:prstGeom prst="rect">
            <a:avLst/>
          </a:prstGeom>
          <a:noFill/>
        </p:spPr>
        <p:txBody>
          <a:bodyPr wrap="square" rtlCol="0">
            <a:spAutoFit/>
          </a:bodyPr>
          <a:lstStyle/>
          <a:p>
            <a:pPr algn="just"/>
            <a:r>
              <a:rPr lang="en-GB" sz="1400" dirty="0">
                <a:latin typeface="Open Sans" panose="020B0606030504020204" pitchFamily="34" charset="0"/>
                <a:ea typeface="Open Sans" panose="020B0606030504020204" pitchFamily="34" charset="0"/>
                <a:cs typeface="Open Sans" panose="020B0606030504020204" pitchFamily="34" charset="0"/>
              </a:rPr>
              <a:t>In rural villages, access to conventional energy grids is often limited, leading to a reliance on </a:t>
            </a:r>
            <a:r>
              <a:rPr lang="en-GB" sz="1400" b="1" dirty="0">
                <a:latin typeface="Open Sans" panose="020B0606030504020204" pitchFamily="34" charset="0"/>
                <a:ea typeface="Open Sans" panose="020B0606030504020204" pitchFamily="34" charset="0"/>
                <a:cs typeface="Open Sans" panose="020B0606030504020204" pitchFamily="34" charset="0"/>
              </a:rPr>
              <a:t>locally available renewable energy sources</a:t>
            </a:r>
            <a:r>
              <a:rPr lang="en-GB" sz="1400" dirty="0">
                <a:latin typeface="Open Sans" panose="020B0606030504020204" pitchFamily="34" charset="0"/>
                <a:ea typeface="Open Sans" panose="020B0606030504020204" pitchFamily="34" charset="0"/>
                <a:cs typeface="Open Sans" panose="020B0606030504020204" pitchFamily="34" charset="0"/>
              </a:rPr>
              <a:t>. These sources not only offer a </a:t>
            </a:r>
            <a:r>
              <a:rPr lang="en-GB" sz="1400" b="1" dirty="0">
                <a:latin typeface="Open Sans" panose="020B0606030504020204" pitchFamily="34" charset="0"/>
                <a:ea typeface="Open Sans" panose="020B0606030504020204" pitchFamily="34" charset="0"/>
                <a:cs typeface="Open Sans" panose="020B0606030504020204" pitchFamily="34" charset="0"/>
              </a:rPr>
              <a:t>sustainable supply </a:t>
            </a:r>
            <a:r>
              <a:rPr lang="en-GB" sz="1400" dirty="0">
                <a:latin typeface="Open Sans" panose="020B0606030504020204" pitchFamily="34" charset="0"/>
                <a:ea typeface="Open Sans" panose="020B0606030504020204" pitchFamily="34" charset="0"/>
                <a:cs typeface="Open Sans" panose="020B0606030504020204" pitchFamily="34" charset="0"/>
              </a:rPr>
              <a:t>of energy but also play a crucial role in the social and economic development of these communities. Here are the typical renewable sources:</a:t>
            </a:r>
          </a:p>
        </p:txBody>
      </p:sp>
      <p:sp>
        <p:nvSpPr>
          <p:cNvPr id="9" name="TextBox 8">
            <a:extLst>
              <a:ext uri="{FF2B5EF4-FFF2-40B4-BE49-F238E27FC236}">
                <a16:creationId xmlns:a16="http://schemas.microsoft.com/office/drawing/2014/main" id="{9A1FEE63-43F4-108F-4113-09D3FCDB7DAB}"/>
              </a:ext>
            </a:extLst>
          </p:cNvPr>
          <p:cNvSpPr txBox="1"/>
          <p:nvPr/>
        </p:nvSpPr>
        <p:spPr>
          <a:xfrm>
            <a:off x="1380178" y="2285270"/>
            <a:ext cx="5888639" cy="3308598"/>
          </a:xfrm>
          <a:prstGeom prst="rect">
            <a:avLst/>
          </a:prstGeom>
          <a:noFill/>
        </p:spPr>
        <p:txBody>
          <a:bodyPr wrap="square" rtlCol="0">
            <a:spAutoFit/>
          </a:bodyPr>
          <a:lstStyle/>
          <a:p>
            <a:pPr algn="just"/>
            <a:r>
              <a:rPr lang="en-GB" sz="16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Solar Energy</a:t>
            </a:r>
          </a:p>
          <a:p>
            <a:pPr algn="just"/>
            <a:endParaRPr lang="en-GB" sz="7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endParaRPr>
          </a:p>
          <a:p>
            <a:pPr algn="just"/>
            <a:r>
              <a:rPr lang="en-GB" sz="1400" b="1" i="1" dirty="0">
                <a:latin typeface="Open Sans" panose="020B0606030504020204" pitchFamily="34" charset="0"/>
                <a:ea typeface="Open Sans" panose="020B0606030504020204" pitchFamily="34" charset="0"/>
                <a:cs typeface="Open Sans" panose="020B0606030504020204" pitchFamily="34" charset="0"/>
              </a:rPr>
              <a:t>Abundant and widely available</a:t>
            </a:r>
            <a:r>
              <a:rPr lang="en-GB" sz="1400" i="1" dirty="0">
                <a:latin typeface="Open Sans" panose="020B0606030504020204" pitchFamily="34" charset="0"/>
                <a:ea typeface="Open Sans" panose="020B0606030504020204" pitchFamily="34" charset="0"/>
                <a:cs typeface="Open Sans" panose="020B0606030504020204" pitchFamily="34" charset="0"/>
              </a:rPr>
              <a:t>, solar panels capture </a:t>
            </a:r>
            <a:r>
              <a:rPr lang="en-GB" sz="1400" b="1" i="1" dirty="0">
                <a:latin typeface="Open Sans" panose="020B0606030504020204" pitchFamily="34" charset="0"/>
                <a:ea typeface="Open Sans" panose="020B0606030504020204" pitchFamily="34" charset="0"/>
                <a:cs typeface="Open Sans" panose="020B0606030504020204" pitchFamily="34" charset="0"/>
              </a:rPr>
              <a:t>sunlight</a:t>
            </a:r>
            <a:r>
              <a:rPr lang="en-GB" sz="1400" i="1" dirty="0">
                <a:latin typeface="Open Sans" panose="020B0606030504020204" pitchFamily="34" charset="0"/>
                <a:ea typeface="Open Sans" panose="020B0606030504020204" pitchFamily="34" charset="0"/>
                <a:cs typeface="Open Sans" panose="020B0606030504020204" pitchFamily="34" charset="0"/>
              </a:rPr>
              <a:t>, making it a popular choice for electrification in remote locations</a:t>
            </a:r>
          </a:p>
          <a:p>
            <a:pPr algn="just"/>
            <a:endParaRPr lang="en-GB" sz="1400" i="1" dirty="0">
              <a:latin typeface="Open Sans" panose="020B0606030504020204" pitchFamily="34" charset="0"/>
              <a:ea typeface="Open Sans" panose="020B0606030504020204" pitchFamily="34" charset="0"/>
              <a:cs typeface="Open Sans" panose="020B0606030504020204" pitchFamily="34" charset="0"/>
            </a:endParaRPr>
          </a:p>
          <a:p>
            <a:pPr algn="just"/>
            <a:r>
              <a:rPr lang="en-US" sz="16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Wind Energy</a:t>
            </a:r>
          </a:p>
          <a:p>
            <a:pPr algn="just"/>
            <a:endParaRPr lang="en-US" sz="7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endParaRPr>
          </a:p>
          <a:p>
            <a:pPr algn="just"/>
            <a:r>
              <a:rPr lang="en-GB" sz="1400" i="1" dirty="0">
                <a:latin typeface="Open Sans" panose="020B0606030504020204" pitchFamily="34" charset="0"/>
                <a:ea typeface="Open Sans" panose="020B0606030504020204" pitchFamily="34" charset="0"/>
                <a:cs typeface="Open Sans" panose="020B0606030504020204" pitchFamily="34" charset="0"/>
              </a:rPr>
              <a:t>In areas with </a:t>
            </a:r>
            <a:r>
              <a:rPr lang="en-GB" sz="1400" b="1" i="1" dirty="0">
                <a:latin typeface="Open Sans" panose="020B0606030504020204" pitchFamily="34" charset="0"/>
                <a:ea typeface="Open Sans" panose="020B0606030504020204" pitchFamily="34" charset="0"/>
                <a:cs typeface="Open Sans" panose="020B0606030504020204" pitchFamily="34" charset="0"/>
              </a:rPr>
              <a:t>favourable wind conditions</a:t>
            </a:r>
            <a:r>
              <a:rPr lang="en-GB" sz="1400" i="1" dirty="0">
                <a:latin typeface="Open Sans" panose="020B0606030504020204" pitchFamily="34" charset="0"/>
                <a:ea typeface="Open Sans" panose="020B0606030504020204" pitchFamily="34" charset="0"/>
                <a:cs typeface="Open Sans" panose="020B0606030504020204" pitchFamily="34" charset="0"/>
              </a:rPr>
              <a:t>, small wind turbines can provide </a:t>
            </a:r>
            <a:r>
              <a:rPr lang="en-GB" sz="1400" b="1" i="1" dirty="0">
                <a:latin typeface="Open Sans" panose="020B0606030504020204" pitchFamily="34" charset="0"/>
                <a:ea typeface="Open Sans" panose="020B0606030504020204" pitchFamily="34" charset="0"/>
                <a:cs typeface="Open Sans" panose="020B0606030504020204" pitchFamily="34" charset="0"/>
              </a:rPr>
              <a:t>supplementary power</a:t>
            </a:r>
            <a:r>
              <a:rPr lang="en-GB" sz="1400" i="1" dirty="0">
                <a:latin typeface="Open Sans" panose="020B0606030504020204" pitchFamily="34" charset="0"/>
                <a:ea typeface="Open Sans" panose="020B0606030504020204" pitchFamily="34" charset="0"/>
                <a:cs typeface="Open Sans" panose="020B0606030504020204" pitchFamily="34" charset="0"/>
              </a:rPr>
              <a:t>, especially effective in </a:t>
            </a:r>
            <a:r>
              <a:rPr lang="en-GB" sz="1400" b="1" i="1" dirty="0">
                <a:latin typeface="Open Sans" panose="020B0606030504020204" pitchFamily="34" charset="0"/>
                <a:ea typeface="Open Sans" panose="020B0606030504020204" pitchFamily="34" charset="0"/>
                <a:cs typeface="Open Sans" panose="020B0606030504020204" pitchFamily="34" charset="0"/>
              </a:rPr>
              <a:t>higher altitude </a:t>
            </a:r>
            <a:r>
              <a:rPr lang="en-GB" sz="1400" i="1" dirty="0">
                <a:latin typeface="Open Sans" panose="020B0606030504020204" pitchFamily="34" charset="0"/>
                <a:ea typeface="Open Sans" panose="020B0606030504020204" pitchFamily="34" charset="0"/>
                <a:cs typeface="Open Sans" panose="020B0606030504020204" pitchFamily="34" charset="0"/>
              </a:rPr>
              <a:t>villages or </a:t>
            </a:r>
            <a:r>
              <a:rPr lang="en-GB" sz="1400" b="1" i="1" dirty="0">
                <a:latin typeface="Open Sans" panose="020B0606030504020204" pitchFamily="34" charset="0"/>
                <a:ea typeface="Open Sans" panose="020B0606030504020204" pitchFamily="34" charset="0"/>
                <a:cs typeface="Open Sans" panose="020B0606030504020204" pitchFamily="34" charset="0"/>
              </a:rPr>
              <a:t>coastal regions</a:t>
            </a:r>
          </a:p>
          <a:p>
            <a:pPr algn="just"/>
            <a:endParaRPr lang="en-GB" sz="1400" i="1" dirty="0">
              <a:latin typeface="Open Sans" panose="020B0606030504020204" pitchFamily="34" charset="0"/>
              <a:ea typeface="Open Sans" panose="020B0606030504020204" pitchFamily="34" charset="0"/>
              <a:cs typeface="Open Sans" panose="020B0606030504020204" pitchFamily="34" charset="0"/>
            </a:endParaRPr>
          </a:p>
          <a:p>
            <a:pPr algn="just"/>
            <a:r>
              <a:rPr lang="en-US" sz="16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Micro-Hydro Power</a:t>
            </a:r>
          </a:p>
          <a:p>
            <a:pPr algn="just"/>
            <a:endParaRPr lang="en-US" sz="7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endParaRPr>
          </a:p>
          <a:p>
            <a:pPr algn="just"/>
            <a:r>
              <a:rPr lang="en-GB" sz="1400" i="1" dirty="0">
                <a:latin typeface="Open Sans" panose="020B0606030504020204" pitchFamily="34" charset="0"/>
                <a:ea typeface="Open Sans" panose="020B0606030504020204" pitchFamily="34" charset="0"/>
                <a:cs typeface="Open Sans" panose="020B0606030504020204" pitchFamily="34" charset="0"/>
              </a:rPr>
              <a:t>Villages near </a:t>
            </a:r>
            <a:r>
              <a:rPr lang="en-GB" sz="1400" b="1" i="1" dirty="0">
                <a:latin typeface="Open Sans" panose="020B0606030504020204" pitchFamily="34" charset="0"/>
                <a:ea typeface="Open Sans" panose="020B0606030504020204" pitchFamily="34" charset="0"/>
                <a:cs typeface="Open Sans" panose="020B0606030504020204" pitchFamily="34" charset="0"/>
              </a:rPr>
              <a:t>streams or rivers </a:t>
            </a:r>
            <a:r>
              <a:rPr lang="en-GB" sz="1400" i="1" dirty="0">
                <a:latin typeface="Open Sans" panose="020B0606030504020204" pitchFamily="34" charset="0"/>
                <a:ea typeface="Open Sans" panose="020B0606030504020204" pitchFamily="34" charset="0"/>
                <a:cs typeface="Open Sans" panose="020B0606030504020204" pitchFamily="34" charset="0"/>
              </a:rPr>
              <a:t>can harness water flow to generate electricity, providing a </a:t>
            </a:r>
            <a:r>
              <a:rPr lang="en-GB" sz="1400" b="1" i="1" dirty="0">
                <a:latin typeface="Open Sans" panose="020B0606030504020204" pitchFamily="34" charset="0"/>
                <a:ea typeface="Open Sans" panose="020B0606030504020204" pitchFamily="34" charset="0"/>
                <a:cs typeface="Open Sans" panose="020B0606030504020204" pitchFamily="34" charset="0"/>
              </a:rPr>
              <a:t>consistent and reliable power source</a:t>
            </a:r>
          </a:p>
          <a:p>
            <a:pPr algn="just"/>
            <a:endParaRPr lang="en-GB" sz="1400" i="1" dirty="0">
              <a:latin typeface="Open Sans" panose="020B0606030504020204" pitchFamily="34" charset="0"/>
              <a:ea typeface="Open Sans" panose="020B0606030504020204" pitchFamily="34" charset="0"/>
              <a:cs typeface="Open Sans" panose="020B0606030504020204" pitchFamily="34" charset="0"/>
            </a:endParaRPr>
          </a:p>
        </p:txBody>
      </p:sp>
      <p:pic>
        <p:nvPicPr>
          <p:cNvPr id="10" name="Picture 9">
            <a:extLst>
              <a:ext uri="{FF2B5EF4-FFF2-40B4-BE49-F238E27FC236}">
                <a16:creationId xmlns:a16="http://schemas.microsoft.com/office/drawing/2014/main" id="{9C4D41F1-3B57-1EEC-97F6-69ABE6A534A4}"/>
              </a:ext>
            </a:extLst>
          </p:cNvPr>
          <p:cNvPicPr>
            <a:picLocks noChangeAspect="1"/>
          </p:cNvPicPr>
          <p:nvPr/>
        </p:nvPicPr>
        <p:blipFill>
          <a:blip r:embed="rId3"/>
          <a:stretch>
            <a:fillRect/>
          </a:stretch>
        </p:blipFill>
        <p:spPr>
          <a:xfrm>
            <a:off x="7623973" y="2373850"/>
            <a:ext cx="2114800" cy="2163529"/>
          </a:xfrm>
          <a:prstGeom prst="rect">
            <a:avLst/>
          </a:prstGeom>
        </p:spPr>
      </p:pic>
      <p:pic>
        <p:nvPicPr>
          <p:cNvPr id="12" name="Picture 11">
            <a:extLst>
              <a:ext uri="{FF2B5EF4-FFF2-40B4-BE49-F238E27FC236}">
                <a16:creationId xmlns:a16="http://schemas.microsoft.com/office/drawing/2014/main" id="{2841CA4A-AE69-E790-C85C-88ED7498D390}"/>
              </a:ext>
            </a:extLst>
          </p:cNvPr>
          <p:cNvPicPr>
            <a:picLocks noChangeAspect="1"/>
          </p:cNvPicPr>
          <p:nvPr/>
        </p:nvPicPr>
        <p:blipFill>
          <a:blip r:embed="rId4"/>
          <a:stretch>
            <a:fillRect/>
          </a:stretch>
        </p:blipFill>
        <p:spPr>
          <a:xfrm>
            <a:off x="8914184" y="3315942"/>
            <a:ext cx="1950903" cy="1866813"/>
          </a:xfrm>
          <a:prstGeom prst="rect">
            <a:avLst/>
          </a:prstGeom>
        </p:spPr>
      </p:pic>
      <p:pic>
        <p:nvPicPr>
          <p:cNvPr id="13" name="Picture 2" descr="Cerca nella barra laterale">
            <a:extLst>
              <a:ext uri="{FF2B5EF4-FFF2-40B4-BE49-F238E27FC236}">
                <a16:creationId xmlns:a16="http://schemas.microsoft.com/office/drawing/2014/main" id="{33B4101E-0D06-F33D-D04E-9F4B482E8D4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9248" y="2412801"/>
            <a:ext cx="586699" cy="586699"/>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4" descr=" ">
            <a:extLst>
              <a:ext uri="{FF2B5EF4-FFF2-40B4-BE49-F238E27FC236}">
                <a16:creationId xmlns:a16="http://schemas.microsoft.com/office/drawing/2014/main" id="{5AB775B1-437A-F8AE-1655-72B332160BB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69248" y="3439422"/>
            <a:ext cx="586700" cy="586700"/>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6" descr=" ">
            <a:extLst>
              <a:ext uri="{FF2B5EF4-FFF2-40B4-BE49-F238E27FC236}">
                <a16:creationId xmlns:a16="http://schemas.microsoft.com/office/drawing/2014/main" id="{A3D89CAF-3495-6A19-A494-325D2F6BFD8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96378" y="4520558"/>
            <a:ext cx="738845" cy="738845"/>
          </a:xfrm>
          <a:prstGeom prst="rect">
            <a:avLst/>
          </a:prstGeom>
          <a:noFill/>
          <a:extLst>
            <a:ext uri="{909E8E84-426E-40DD-AFC4-6F175D3DCCD1}">
              <a14:hiddenFill xmlns:a14="http://schemas.microsoft.com/office/drawing/2010/main">
                <a:solidFill>
                  <a:srgbClr val="FFFFFF"/>
                </a:solidFill>
              </a14:hiddenFill>
            </a:ext>
          </a:extLst>
        </p:spPr>
      </p:pic>
      <p:sp>
        <p:nvSpPr>
          <p:cNvPr id="20" name="TextBox 19">
            <a:extLst>
              <a:ext uri="{FF2B5EF4-FFF2-40B4-BE49-F238E27FC236}">
                <a16:creationId xmlns:a16="http://schemas.microsoft.com/office/drawing/2014/main" id="{8583D69E-16F8-3B4D-A0E1-4E86D7538B22}"/>
              </a:ext>
            </a:extLst>
          </p:cNvPr>
          <p:cNvSpPr txBox="1"/>
          <p:nvPr/>
        </p:nvSpPr>
        <p:spPr>
          <a:xfrm>
            <a:off x="6988629" y="5422858"/>
            <a:ext cx="4732394" cy="230832"/>
          </a:xfrm>
          <a:prstGeom prst="rect">
            <a:avLst/>
          </a:prstGeom>
          <a:noFill/>
        </p:spPr>
        <p:txBody>
          <a:bodyPr wrap="square" rtlCol="0">
            <a:spAutoFit/>
          </a:bodyPr>
          <a:lstStyle/>
          <a:p>
            <a:pPr algn="ctr"/>
            <a:r>
              <a:rPr lang="en-GB" sz="9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 Solar and Wind Atlas of Africa</a:t>
            </a:r>
            <a:endParaRPr lang="en-US" sz="9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21" name="TextBox 20">
            <a:extLst>
              <a:ext uri="{FF2B5EF4-FFF2-40B4-BE49-F238E27FC236}">
                <a16:creationId xmlns:a16="http://schemas.microsoft.com/office/drawing/2014/main" id="{9FA7D063-59B0-E688-CC01-DBA94EE2F0BA}"/>
              </a:ext>
            </a:extLst>
          </p:cNvPr>
          <p:cNvSpPr txBox="1"/>
          <p:nvPr/>
        </p:nvSpPr>
        <p:spPr>
          <a:xfrm>
            <a:off x="236436" y="6498347"/>
            <a:ext cx="3241461" cy="230832"/>
          </a:xfrm>
          <a:prstGeom prst="rect">
            <a:avLst/>
          </a:prstGeom>
          <a:noFill/>
        </p:spPr>
        <p:txBody>
          <a:bodyPr wrap="square" rtlCol="0">
            <a:spAutoFit/>
          </a:bodyPr>
          <a:lstStyle/>
          <a:p>
            <a:r>
              <a:rPr lang="en-US" sz="9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Sources for images: Global Solar Atlas and Global Wind Atlas</a:t>
            </a:r>
          </a:p>
        </p:txBody>
      </p:sp>
    </p:spTree>
    <p:extLst>
      <p:ext uri="{BB962C8B-B14F-4D97-AF65-F5344CB8AC3E}">
        <p14:creationId xmlns:p14="http://schemas.microsoft.com/office/powerpoint/2010/main" val="11590973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p:txBody>
          <a:bodyPr>
            <a:normAutofit/>
          </a:bodyPr>
          <a:lstStyle/>
          <a:p>
            <a:r>
              <a:rPr lang="en-GB" dirty="0"/>
              <a:t>Renewables Potential in Africa</a:t>
            </a:r>
          </a:p>
        </p:txBody>
      </p:sp>
      <p:sp>
        <p:nvSpPr>
          <p:cNvPr id="2" name="TextBox 1">
            <a:extLst>
              <a:ext uri="{FF2B5EF4-FFF2-40B4-BE49-F238E27FC236}">
                <a16:creationId xmlns:a16="http://schemas.microsoft.com/office/drawing/2014/main" id="{BB90DA04-DE20-AB4C-0E65-34E43FC3D900}"/>
              </a:ext>
            </a:extLst>
          </p:cNvPr>
          <p:cNvSpPr txBox="1"/>
          <p:nvPr/>
        </p:nvSpPr>
        <p:spPr>
          <a:xfrm>
            <a:off x="378978" y="1099377"/>
            <a:ext cx="11119810" cy="954107"/>
          </a:xfrm>
          <a:prstGeom prst="rect">
            <a:avLst/>
          </a:prstGeom>
          <a:noFill/>
        </p:spPr>
        <p:txBody>
          <a:bodyPr wrap="square" rtlCol="0">
            <a:spAutoFit/>
          </a:bodyPr>
          <a:lstStyle/>
          <a:p>
            <a:pPr algn="just"/>
            <a:r>
              <a:rPr lang="en-GB" sz="1400" dirty="0">
                <a:latin typeface="Open Sans" panose="020B0606030504020204" pitchFamily="34" charset="0"/>
                <a:ea typeface="Open Sans" panose="020B0606030504020204" pitchFamily="34" charset="0"/>
                <a:cs typeface="Open Sans" panose="020B0606030504020204" pitchFamily="34" charset="0"/>
              </a:rPr>
              <a:t>Africa holds an </a:t>
            </a:r>
            <a:r>
              <a:rPr lang="en-GB" sz="1400" b="1" dirty="0">
                <a:latin typeface="Open Sans" panose="020B0606030504020204" pitchFamily="34" charset="0"/>
                <a:ea typeface="Open Sans" panose="020B0606030504020204" pitchFamily="34" charset="0"/>
                <a:cs typeface="Open Sans" panose="020B0606030504020204" pitchFamily="34" charset="0"/>
              </a:rPr>
              <a:t>immense and diverse potential </a:t>
            </a:r>
            <a:r>
              <a:rPr lang="en-GB" sz="1400" dirty="0">
                <a:latin typeface="Open Sans" panose="020B0606030504020204" pitchFamily="34" charset="0"/>
                <a:ea typeface="Open Sans" panose="020B0606030504020204" pitchFamily="34" charset="0"/>
                <a:cs typeface="Open Sans" panose="020B0606030504020204" pitchFamily="34" charset="0"/>
              </a:rPr>
              <a:t>for renewable energy development. The illustrated data captures the continent's </a:t>
            </a:r>
            <a:r>
              <a:rPr lang="en-GB" sz="1400" b="1" dirty="0">
                <a:latin typeface="Open Sans" panose="020B0606030504020204" pitchFamily="34" charset="0"/>
                <a:ea typeface="Open Sans" panose="020B0606030504020204" pitchFamily="34" charset="0"/>
                <a:cs typeface="Open Sans" panose="020B0606030504020204" pitchFamily="34" charset="0"/>
              </a:rPr>
              <a:t>current installations </a:t>
            </a:r>
            <a:r>
              <a:rPr lang="en-GB" sz="1400" dirty="0">
                <a:latin typeface="Open Sans" panose="020B0606030504020204" pitchFamily="34" charset="0"/>
                <a:ea typeface="Open Sans" panose="020B0606030504020204" pitchFamily="34" charset="0"/>
                <a:cs typeface="Open Sans" panose="020B0606030504020204" pitchFamily="34" charset="0"/>
              </a:rPr>
              <a:t>and </a:t>
            </a:r>
            <a:r>
              <a:rPr lang="en-GB" sz="1400" b="1" dirty="0">
                <a:latin typeface="Open Sans" panose="020B0606030504020204" pitchFamily="34" charset="0"/>
                <a:ea typeface="Open Sans" panose="020B0606030504020204" pitchFamily="34" charset="0"/>
                <a:cs typeface="Open Sans" panose="020B0606030504020204" pitchFamily="34" charset="0"/>
              </a:rPr>
              <a:t>expansive future potential </a:t>
            </a:r>
            <a:r>
              <a:rPr lang="en-GB" sz="1400" dirty="0">
                <a:latin typeface="Open Sans" panose="020B0606030504020204" pitchFamily="34" charset="0"/>
                <a:ea typeface="Open Sans" panose="020B0606030504020204" pitchFamily="34" charset="0"/>
                <a:cs typeface="Open Sans" panose="020B0606030504020204" pitchFamily="34" charset="0"/>
              </a:rPr>
              <a:t>in solar, wind, and hydroelectric power. These figures, represented in varying capacities from less than 0.01 GW to greater than 100 GW, provide a clear indication of the vast opportunities for harnessing sustainable energy resources across different African regions</a:t>
            </a:r>
          </a:p>
        </p:txBody>
      </p:sp>
      <p:grpSp>
        <p:nvGrpSpPr>
          <p:cNvPr id="3" name="Group 2">
            <a:extLst>
              <a:ext uri="{FF2B5EF4-FFF2-40B4-BE49-F238E27FC236}">
                <a16:creationId xmlns:a16="http://schemas.microsoft.com/office/drawing/2014/main" id="{141E8398-58CC-E878-B8E2-5934E6D7FE3F}"/>
              </a:ext>
            </a:extLst>
          </p:cNvPr>
          <p:cNvGrpSpPr/>
          <p:nvPr/>
        </p:nvGrpSpPr>
        <p:grpSpPr>
          <a:xfrm>
            <a:off x="563583" y="2236616"/>
            <a:ext cx="10750600" cy="3656746"/>
            <a:chOff x="386472" y="2166129"/>
            <a:chExt cx="11084828" cy="3766457"/>
          </a:xfrm>
        </p:grpSpPr>
        <p:grpSp>
          <p:nvGrpSpPr>
            <p:cNvPr id="9" name="Group 8">
              <a:extLst>
                <a:ext uri="{FF2B5EF4-FFF2-40B4-BE49-F238E27FC236}">
                  <a16:creationId xmlns:a16="http://schemas.microsoft.com/office/drawing/2014/main" id="{F5CA3530-0F34-F70F-98F4-B620C43D9F04}"/>
                </a:ext>
              </a:extLst>
            </p:cNvPr>
            <p:cNvGrpSpPr/>
            <p:nvPr/>
          </p:nvGrpSpPr>
          <p:grpSpPr>
            <a:xfrm>
              <a:off x="386472" y="2166129"/>
              <a:ext cx="11084828" cy="3766457"/>
              <a:chOff x="386473" y="2059622"/>
              <a:chExt cx="11084828" cy="3766457"/>
            </a:xfrm>
          </p:grpSpPr>
          <p:sp>
            <p:nvSpPr>
              <p:cNvPr id="13" name="Rectangle 12">
                <a:extLst>
                  <a:ext uri="{FF2B5EF4-FFF2-40B4-BE49-F238E27FC236}">
                    <a16:creationId xmlns:a16="http://schemas.microsoft.com/office/drawing/2014/main" id="{5C419CA6-CAFB-9A74-914F-488DCD7BC811}"/>
                  </a:ext>
                </a:extLst>
              </p:cNvPr>
              <p:cNvSpPr/>
              <p:nvPr/>
            </p:nvSpPr>
            <p:spPr>
              <a:xfrm>
                <a:off x="386473" y="2059622"/>
                <a:ext cx="11084828" cy="3766457"/>
              </a:xfrm>
              <a:prstGeom prst="rect">
                <a:avLst/>
              </a:prstGeom>
              <a:solidFill>
                <a:srgbClr val="E6E8E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13">
                <a:extLst>
                  <a:ext uri="{FF2B5EF4-FFF2-40B4-BE49-F238E27FC236}">
                    <a16:creationId xmlns:a16="http://schemas.microsoft.com/office/drawing/2014/main" id="{A3EA745B-4813-DAD4-45C7-675CC6DA06C4}"/>
                  </a:ext>
                </a:extLst>
              </p:cNvPr>
              <p:cNvPicPr>
                <a:picLocks noChangeAspect="1"/>
              </p:cNvPicPr>
              <p:nvPr/>
            </p:nvPicPr>
            <p:blipFill rotWithShape="1">
              <a:blip r:embed="rId3"/>
              <a:srcRect b="2945"/>
              <a:stretch/>
            </p:blipFill>
            <p:spPr>
              <a:xfrm>
                <a:off x="7813071" y="2332007"/>
                <a:ext cx="3457059" cy="3391194"/>
              </a:xfrm>
              <a:prstGeom prst="rect">
                <a:avLst/>
              </a:prstGeom>
            </p:spPr>
          </p:pic>
          <p:pic>
            <p:nvPicPr>
              <p:cNvPr id="15" name="Picture 14">
                <a:extLst>
                  <a:ext uri="{FF2B5EF4-FFF2-40B4-BE49-F238E27FC236}">
                    <a16:creationId xmlns:a16="http://schemas.microsoft.com/office/drawing/2014/main" id="{A2A98BE6-7E53-BC3C-B136-57EE2142595D}"/>
                  </a:ext>
                </a:extLst>
              </p:cNvPr>
              <p:cNvPicPr>
                <a:picLocks noChangeAspect="1"/>
              </p:cNvPicPr>
              <p:nvPr/>
            </p:nvPicPr>
            <p:blipFill>
              <a:blip r:embed="rId4"/>
              <a:stretch>
                <a:fillRect/>
              </a:stretch>
            </p:blipFill>
            <p:spPr>
              <a:xfrm>
                <a:off x="677511" y="2332006"/>
                <a:ext cx="3444538" cy="3391194"/>
              </a:xfrm>
              <a:prstGeom prst="rect">
                <a:avLst/>
              </a:prstGeom>
            </p:spPr>
          </p:pic>
          <p:pic>
            <p:nvPicPr>
              <p:cNvPr id="16" name="Picture 15">
                <a:extLst>
                  <a:ext uri="{FF2B5EF4-FFF2-40B4-BE49-F238E27FC236}">
                    <a16:creationId xmlns:a16="http://schemas.microsoft.com/office/drawing/2014/main" id="{34C95B01-D16C-58E7-6A34-0E7AFD993B0A}"/>
                  </a:ext>
                </a:extLst>
              </p:cNvPr>
              <p:cNvPicPr>
                <a:picLocks noChangeAspect="1"/>
              </p:cNvPicPr>
              <p:nvPr/>
            </p:nvPicPr>
            <p:blipFill>
              <a:blip r:embed="rId5"/>
              <a:stretch>
                <a:fillRect/>
              </a:stretch>
            </p:blipFill>
            <p:spPr>
              <a:xfrm>
                <a:off x="4241480" y="2332006"/>
                <a:ext cx="3452159" cy="3391194"/>
              </a:xfrm>
              <a:prstGeom prst="rect">
                <a:avLst/>
              </a:prstGeom>
            </p:spPr>
          </p:pic>
        </p:grpSp>
        <p:sp>
          <p:nvSpPr>
            <p:cNvPr id="10" name="TextBox 9">
              <a:extLst>
                <a:ext uri="{FF2B5EF4-FFF2-40B4-BE49-F238E27FC236}">
                  <a16:creationId xmlns:a16="http://schemas.microsoft.com/office/drawing/2014/main" id="{E8E25577-B5BF-040C-602F-E7AC15350F4B}"/>
                </a:ext>
              </a:extLst>
            </p:cNvPr>
            <p:cNvSpPr txBox="1"/>
            <p:nvPr/>
          </p:nvSpPr>
          <p:spPr>
            <a:xfrm>
              <a:off x="2002450" y="2251835"/>
              <a:ext cx="794657" cy="369332"/>
            </a:xfrm>
            <a:prstGeom prst="rect">
              <a:avLst/>
            </a:prstGeom>
            <a:noFill/>
          </p:spPr>
          <p:txBody>
            <a:bodyPr wrap="square" rtlCol="0">
              <a:spAutoFit/>
            </a:bodyPr>
            <a:lstStyle/>
            <a:p>
              <a:r>
                <a:rPr lang="en-US" b="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Solar</a:t>
              </a:r>
            </a:p>
          </p:txBody>
        </p:sp>
        <p:sp>
          <p:nvSpPr>
            <p:cNvPr id="11" name="TextBox 10">
              <a:extLst>
                <a:ext uri="{FF2B5EF4-FFF2-40B4-BE49-F238E27FC236}">
                  <a16:creationId xmlns:a16="http://schemas.microsoft.com/office/drawing/2014/main" id="{EED0B5F9-40A0-2197-6EED-8F2D6AE55766}"/>
                </a:ext>
              </a:extLst>
            </p:cNvPr>
            <p:cNvSpPr txBox="1"/>
            <p:nvPr/>
          </p:nvSpPr>
          <p:spPr>
            <a:xfrm>
              <a:off x="5372929" y="2251835"/>
              <a:ext cx="794657" cy="369332"/>
            </a:xfrm>
            <a:prstGeom prst="rect">
              <a:avLst/>
            </a:prstGeom>
            <a:noFill/>
          </p:spPr>
          <p:txBody>
            <a:bodyPr wrap="square" rtlCol="0">
              <a:spAutoFit/>
            </a:bodyPr>
            <a:lstStyle/>
            <a:p>
              <a:r>
                <a:rPr lang="en-US" b="1" dirty="0">
                  <a:solidFill>
                    <a:schemeClr val="accent5">
                      <a:lumMod val="75000"/>
                    </a:schemeClr>
                  </a:solidFill>
                  <a:latin typeface="Open Sans" panose="020B0606030504020204" pitchFamily="34" charset="0"/>
                  <a:ea typeface="Open Sans" panose="020B0606030504020204" pitchFamily="34" charset="0"/>
                  <a:cs typeface="Open Sans" panose="020B0606030504020204" pitchFamily="34" charset="0"/>
                </a:rPr>
                <a:t>Wind</a:t>
              </a:r>
            </a:p>
          </p:txBody>
        </p:sp>
        <p:sp>
          <p:nvSpPr>
            <p:cNvPr id="12" name="TextBox 11">
              <a:extLst>
                <a:ext uri="{FF2B5EF4-FFF2-40B4-BE49-F238E27FC236}">
                  <a16:creationId xmlns:a16="http://schemas.microsoft.com/office/drawing/2014/main" id="{632735BF-F5D6-9D7B-998B-11F5E16BDA39}"/>
                </a:ext>
              </a:extLst>
            </p:cNvPr>
            <p:cNvSpPr txBox="1"/>
            <p:nvPr/>
          </p:nvSpPr>
          <p:spPr>
            <a:xfrm>
              <a:off x="9126470" y="2251835"/>
              <a:ext cx="911997" cy="369332"/>
            </a:xfrm>
            <a:prstGeom prst="rect">
              <a:avLst/>
            </a:prstGeom>
            <a:noFill/>
          </p:spPr>
          <p:txBody>
            <a:bodyPr wrap="square" rtlCol="0">
              <a:spAutoFit/>
            </a:bodyPr>
            <a:lstStyle/>
            <a:p>
              <a:r>
                <a:rPr lang="en-US" b="1" dirty="0">
                  <a:solidFill>
                    <a:schemeClr val="accent5">
                      <a:lumMod val="50000"/>
                    </a:schemeClr>
                  </a:solidFill>
                  <a:latin typeface="Open Sans" panose="020B0606030504020204" pitchFamily="34" charset="0"/>
                  <a:ea typeface="Open Sans" panose="020B0606030504020204" pitchFamily="34" charset="0"/>
                  <a:cs typeface="Open Sans" panose="020B0606030504020204" pitchFamily="34" charset="0"/>
                </a:rPr>
                <a:t>Hydro</a:t>
              </a:r>
            </a:p>
          </p:txBody>
        </p:sp>
      </p:grpSp>
      <p:sp>
        <p:nvSpPr>
          <p:cNvPr id="17" name="TextBox 16">
            <a:extLst>
              <a:ext uri="{FF2B5EF4-FFF2-40B4-BE49-F238E27FC236}">
                <a16:creationId xmlns:a16="http://schemas.microsoft.com/office/drawing/2014/main" id="{7EAB7B4F-B4F1-9BBB-DE17-4C5DC4680346}"/>
              </a:ext>
            </a:extLst>
          </p:cNvPr>
          <p:cNvSpPr txBox="1"/>
          <p:nvPr/>
        </p:nvSpPr>
        <p:spPr>
          <a:xfrm>
            <a:off x="3804189" y="5942514"/>
            <a:ext cx="4732394" cy="230832"/>
          </a:xfrm>
          <a:prstGeom prst="rect">
            <a:avLst/>
          </a:prstGeom>
          <a:noFill/>
        </p:spPr>
        <p:txBody>
          <a:bodyPr wrap="square" rtlCol="0">
            <a:spAutoFit/>
          </a:bodyPr>
          <a:lstStyle/>
          <a:p>
            <a:pPr algn="ctr"/>
            <a:r>
              <a:rPr lang="en-GB" sz="9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 Solar, Wind and Hydro potential with installed capacity, Africa. Source: [1]</a:t>
            </a:r>
            <a:endParaRPr lang="en-US" sz="9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35793363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a:xfrm>
            <a:off x="1083160" y="217320"/>
            <a:ext cx="10515600" cy="781235"/>
          </a:xfrm>
        </p:spPr>
        <p:txBody>
          <a:bodyPr>
            <a:normAutofit fontScale="90000"/>
          </a:bodyPr>
          <a:lstStyle/>
          <a:p>
            <a:r>
              <a:rPr lang="en-GB" dirty="0"/>
              <a:t>Locally Available Resource</a:t>
            </a:r>
            <a:br>
              <a:rPr lang="en-GB" dirty="0"/>
            </a:br>
            <a:r>
              <a:rPr lang="en-GB" dirty="0"/>
              <a:t>Assessment</a:t>
            </a:r>
          </a:p>
        </p:txBody>
      </p:sp>
      <p:sp>
        <p:nvSpPr>
          <p:cNvPr id="2" name="TextBox 1">
            <a:extLst>
              <a:ext uri="{FF2B5EF4-FFF2-40B4-BE49-F238E27FC236}">
                <a16:creationId xmlns:a16="http://schemas.microsoft.com/office/drawing/2014/main" id="{09DD7429-2CB4-379E-3C61-C1F456D86689}"/>
              </a:ext>
            </a:extLst>
          </p:cNvPr>
          <p:cNvSpPr txBox="1"/>
          <p:nvPr/>
        </p:nvSpPr>
        <p:spPr>
          <a:xfrm>
            <a:off x="478950" y="1219298"/>
            <a:ext cx="11119810" cy="738664"/>
          </a:xfrm>
          <a:prstGeom prst="rect">
            <a:avLst/>
          </a:prstGeom>
          <a:noFill/>
        </p:spPr>
        <p:txBody>
          <a:bodyPr wrap="square" rtlCol="0">
            <a:spAutoFit/>
          </a:bodyPr>
          <a:lstStyle/>
          <a:p>
            <a:pPr algn="just"/>
            <a:r>
              <a:rPr lang="en-GB" sz="1400" dirty="0">
                <a:latin typeface="Open Sans" panose="020B0606030504020204" pitchFamily="34" charset="0"/>
                <a:ea typeface="Open Sans" panose="020B0606030504020204" pitchFamily="34" charset="0"/>
                <a:cs typeface="Open Sans" panose="020B0606030504020204" pitchFamily="34" charset="0"/>
              </a:rPr>
              <a:t>On-field resource assessment stands as a </a:t>
            </a:r>
            <a:r>
              <a:rPr lang="en-GB" sz="1400" b="1" dirty="0">
                <a:latin typeface="Open Sans" panose="020B0606030504020204" pitchFamily="34" charset="0"/>
                <a:ea typeface="Open Sans" panose="020B0606030504020204" pitchFamily="34" charset="0"/>
                <a:cs typeface="Open Sans" panose="020B0606030504020204" pitchFamily="34" charset="0"/>
              </a:rPr>
              <a:t>primary option </a:t>
            </a:r>
            <a:r>
              <a:rPr lang="en-GB" sz="1400" dirty="0">
                <a:latin typeface="Open Sans" panose="020B0606030504020204" pitchFamily="34" charset="0"/>
                <a:ea typeface="Open Sans" panose="020B0606030504020204" pitchFamily="34" charset="0"/>
                <a:cs typeface="Open Sans" panose="020B0606030504020204" pitchFamily="34" charset="0"/>
              </a:rPr>
              <a:t>for evaluating the potential of renewable energy sources in mini-grid development. By conducting direct </a:t>
            </a:r>
            <a:r>
              <a:rPr lang="en-GB" sz="1400" b="1" dirty="0">
                <a:latin typeface="Open Sans" panose="020B0606030504020204" pitchFamily="34" charset="0"/>
                <a:ea typeface="Open Sans" panose="020B0606030504020204" pitchFamily="34" charset="0"/>
                <a:cs typeface="Open Sans" panose="020B0606030504020204" pitchFamily="34" charset="0"/>
              </a:rPr>
              <a:t>on-field measurements </a:t>
            </a:r>
            <a:r>
              <a:rPr lang="en-GB" sz="1400" dirty="0">
                <a:latin typeface="Open Sans" panose="020B0606030504020204" pitchFamily="34" charset="0"/>
                <a:ea typeface="Open Sans" panose="020B0606030504020204" pitchFamily="34" charset="0"/>
                <a:cs typeface="Open Sans" panose="020B0606030504020204" pitchFamily="34" charset="0"/>
              </a:rPr>
              <a:t>and collecting historical climate data, it is possible to </a:t>
            </a:r>
            <a:r>
              <a:rPr lang="en-GB" sz="1400" b="1" dirty="0">
                <a:latin typeface="Open Sans" panose="020B0606030504020204" pitchFamily="34" charset="0"/>
                <a:ea typeface="Open Sans" panose="020B0606030504020204" pitchFamily="34" charset="0"/>
                <a:cs typeface="Open Sans" panose="020B0606030504020204" pitchFamily="34" charset="0"/>
              </a:rPr>
              <a:t>accurately predict energy yields </a:t>
            </a:r>
            <a:r>
              <a:rPr lang="en-GB" sz="1400" dirty="0">
                <a:latin typeface="Open Sans" panose="020B0606030504020204" pitchFamily="34" charset="0"/>
                <a:ea typeface="Open Sans" panose="020B0606030504020204" pitchFamily="34" charset="0"/>
                <a:cs typeface="Open Sans" panose="020B0606030504020204" pitchFamily="34" charset="0"/>
              </a:rPr>
              <a:t>and design a system that aligns with the local environment.</a:t>
            </a:r>
            <a:endParaRPr lang="en-GB" sz="1400" b="1" dirty="0">
              <a:latin typeface="Open Sans" panose="020B0606030504020204" pitchFamily="34" charset="0"/>
              <a:ea typeface="Open Sans" panose="020B0606030504020204" pitchFamily="34" charset="0"/>
              <a:cs typeface="Open Sans" panose="020B0606030504020204" pitchFamily="34" charset="0"/>
            </a:endParaRPr>
          </a:p>
        </p:txBody>
      </p:sp>
      <p:pic>
        <p:nvPicPr>
          <p:cNvPr id="11" name="Immagine 20">
            <a:extLst>
              <a:ext uri="{FF2B5EF4-FFF2-40B4-BE49-F238E27FC236}">
                <a16:creationId xmlns:a16="http://schemas.microsoft.com/office/drawing/2014/main" id="{70ACDF7F-0E95-1DB0-11BF-F739E36AC92B}"/>
              </a:ext>
            </a:extLst>
          </p:cNvPr>
          <p:cNvPicPr>
            <a:picLocks noChangeAspect="1"/>
          </p:cNvPicPr>
          <p:nvPr/>
        </p:nvPicPr>
        <p:blipFill rotWithShape="1">
          <a:blip r:embed="rId3">
            <a:extLst>
              <a:ext uri="{28A0092B-C50C-407E-A947-70E740481C1C}">
                <a14:useLocalDpi xmlns:a14="http://schemas.microsoft.com/office/drawing/2010/main" val="0"/>
              </a:ext>
            </a:extLst>
          </a:blip>
          <a:srcRect l="19039" t="11845" r="24993" b="-2"/>
          <a:stretch/>
        </p:blipFill>
        <p:spPr>
          <a:xfrm>
            <a:off x="9349286" y="2169318"/>
            <a:ext cx="1716103" cy="3604174"/>
          </a:xfrm>
          <a:prstGeom prst="rect">
            <a:avLst/>
          </a:prstGeom>
        </p:spPr>
      </p:pic>
      <p:pic>
        <p:nvPicPr>
          <p:cNvPr id="12" name="Immagine 13">
            <a:extLst>
              <a:ext uri="{FF2B5EF4-FFF2-40B4-BE49-F238E27FC236}">
                <a16:creationId xmlns:a16="http://schemas.microsoft.com/office/drawing/2014/main" id="{637512BE-4CE3-B910-7AB8-DC71EEF8565F}"/>
              </a:ext>
            </a:extLst>
          </p:cNvPr>
          <p:cNvPicPr>
            <a:picLocks noChangeAspect="1"/>
          </p:cNvPicPr>
          <p:nvPr/>
        </p:nvPicPr>
        <p:blipFill rotWithShape="1">
          <a:blip r:embed="rId4">
            <a:extLst>
              <a:ext uri="{28A0092B-C50C-407E-A947-70E740481C1C}">
                <a14:useLocalDpi xmlns:a14="http://schemas.microsoft.com/office/drawing/2010/main" val="0"/>
              </a:ext>
            </a:extLst>
          </a:blip>
          <a:srcRect t="28484" r="10735" b="32596"/>
          <a:stretch/>
        </p:blipFill>
        <p:spPr>
          <a:xfrm>
            <a:off x="5903897" y="2169318"/>
            <a:ext cx="3623097" cy="2106297"/>
          </a:xfrm>
          <a:prstGeom prst="rect">
            <a:avLst/>
          </a:prstGeom>
        </p:spPr>
      </p:pic>
      <p:pic>
        <p:nvPicPr>
          <p:cNvPr id="13" name="Immagine 18">
            <a:extLst>
              <a:ext uri="{FF2B5EF4-FFF2-40B4-BE49-F238E27FC236}">
                <a16:creationId xmlns:a16="http://schemas.microsoft.com/office/drawing/2014/main" id="{9DA5C56B-E9BA-93E7-169F-ECBFCB6915C1}"/>
              </a:ext>
            </a:extLst>
          </p:cNvPr>
          <p:cNvPicPr>
            <a:picLocks noChangeAspect="1"/>
          </p:cNvPicPr>
          <p:nvPr/>
        </p:nvPicPr>
        <p:blipFill rotWithShape="1">
          <a:blip r:embed="rId5">
            <a:extLst>
              <a:ext uri="{28A0092B-C50C-407E-A947-70E740481C1C}">
                <a14:useLocalDpi xmlns:a14="http://schemas.microsoft.com/office/drawing/2010/main" val="0"/>
              </a:ext>
            </a:extLst>
          </a:blip>
          <a:srcRect l="10111" t="14103" r="7962" b="21822"/>
          <a:stretch/>
        </p:blipFill>
        <p:spPr>
          <a:xfrm>
            <a:off x="6188477" y="4113826"/>
            <a:ext cx="3197580" cy="1669205"/>
          </a:xfrm>
          <a:prstGeom prst="rect">
            <a:avLst/>
          </a:prstGeom>
        </p:spPr>
      </p:pic>
      <p:cxnSp>
        <p:nvCxnSpPr>
          <p:cNvPr id="14" name="Connettore diritto 96">
            <a:extLst>
              <a:ext uri="{FF2B5EF4-FFF2-40B4-BE49-F238E27FC236}">
                <a16:creationId xmlns:a16="http://schemas.microsoft.com/office/drawing/2014/main" id="{855D2D87-D267-6409-8A10-A588044E47DB}"/>
              </a:ext>
            </a:extLst>
          </p:cNvPr>
          <p:cNvCxnSpPr>
            <a:cxnSpLocks/>
          </p:cNvCxnSpPr>
          <p:nvPr/>
        </p:nvCxnSpPr>
        <p:spPr>
          <a:xfrm flipV="1">
            <a:off x="5466101" y="1983711"/>
            <a:ext cx="0" cy="4140071"/>
          </a:xfrm>
          <a:prstGeom prst="line">
            <a:avLst/>
          </a:prstGeom>
          <a:ln>
            <a:solidFill>
              <a:schemeClr val="bg2">
                <a:lumMod val="90000"/>
              </a:schemeClr>
            </a:solidFill>
            <a:prstDash val="dash"/>
          </a:ln>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5C1DC84E-103B-494D-D28B-A02A2CD015A0}"/>
              </a:ext>
            </a:extLst>
          </p:cNvPr>
          <p:cNvSpPr txBox="1"/>
          <p:nvPr/>
        </p:nvSpPr>
        <p:spPr>
          <a:xfrm>
            <a:off x="545087" y="2399447"/>
            <a:ext cx="4821239" cy="3308598"/>
          </a:xfrm>
          <a:prstGeom prst="rect">
            <a:avLst/>
          </a:prstGeom>
          <a:noFill/>
        </p:spPr>
        <p:txBody>
          <a:bodyPr wrap="square" rtlCol="0">
            <a:spAutoFit/>
          </a:bodyPr>
          <a:lstStyle/>
          <a:p>
            <a:pPr algn="just"/>
            <a:r>
              <a:rPr lang="en-GB" sz="16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Resource Identification</a:t>
            </a:r>
          </a:p>
          <a:p>
            <a:pPr algn="just"/>
            <a:endParaRPr lang="en-GB" sz="7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endParaRPr>
          </a:p>
          <a:p>
            <a:pPr algn="just"/>
            <a:r>
              <a:rPr lang="en-GB" sz="1400" i="1" dirty="0" err="1">
                <a:latin typeface="Open Sans" panose="020B0606030504020204" pitchFamily="34" charset="0"/>
                <a:ea typeface="Open Sans" panose="020B0606030504020204" pitchFamily="34" charset="0"/>
                <a:cs typeface="Open Sans" panose="020B0606030504020204" pitchFamily="34" charset="0"/>
              </a:rPr>
              <a:t>Catalog</a:t>
            </a:r>
            <a:r>
              <a:rPr lang="en-GB" sz="1400" i="1" dirty="0">
                <a:latin typeface="Open Sans" panose="020B0606030504020204" pitchFamily="34" charset="0"/>
                <a:ea typeface="Open Sans" panose="020B0606030504020204" pitchFamily="34" charset="0"/>
                <a:cs typeface="Open Sans" panose="020B0606030504020204" pitchFamily="34" charset="0"/>
              </a:rPr>
              <a:t> local renewable energy sources, including solar irradiation, wind patterns, water flow rates for micro-hydro, geothermal heat sources, and biomass.</a:t>
            </a:r>
          </a:p>
          <a:p>
            <a:pPr algn="just"/>
            <a:endParaRPr lang="en-GB" sz="1400" i="1" dirty="0">
              <a:latin typeface="Open Sans" panose="020B0606030504020204" pitchFamily="34" charset="0"/>
              <a:ea typeface="Open Sans" panose="020B0606030504020204" pitchFamily="34" charset="0"/>
              <a:cs typeface="Open Sans" panose="020B0606030504020204" pitchFamily="34" charset="0"/>
            </a:endParaRPr>
          </a:p>
          <a:p>
            <a:pPr algn="just"/>
            <a:r>
              <a:rPr lang="en-US" sz="16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Data Collection</a:t>
            </a:r>
          </a:p>
          <a:p>
            <a:pPr algn="just"/>
            <a:endParaRPr lang="en-US" sz="7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endParaRPr>
          </a:p>
          <a:p>
            <a:pPr marL="285750" indent="-285750" algn="just">
              <a:buFont typeface="Arial" panose="020B0604020202020204" pitchFamily="34" charset="0"/>
              <a:buChar char="•"/>
            </a:pPr>
            <a:r>
              <a:rPr lang="en-GB" sz="1400" i="1" dirty="0">
                <a:latin typeface="Open Sans" panose="020B0606030504020204" pitchFamily="34" charset="0"/>
                <a:ea typeface="Open Sans" panose="020B0606030504020204" pitchFamily="34" charset="0"/>
                <a:cs typeface="Open Sans" panose="020B0606030504020204" pitchFamily="34" charset="0"/>
              </a:rPr>
              <a:t>Gather historical climate data, topographical maps</a:t>
            </a:r>
          </a:p>
          <a:p>
            <a:pPr marL="285750" indent="-285750" algn="just">
              <a:buFont typeface="Arial" panose="020B0604020202020204" pitchFamily="34" charset="0"/>
              <a:buChar char="•"/>
            </a:pPr>
            <a:r>
              <a:rPr lang="en-GB" sz="1400" i="1" dirty="0">
                <a:latin typeface="Open Sans" panose="020B0606030504020204" pitchFamily="34" charset="0"/>
                <a:ea typeface="Open Sans" panose="020B0606030504020204" pitchFamily="34" charset="0"/>
                <a:cs typeface="Open Sans" panose="020B0606030504020204" pitchFamily="34" charset="0"/>
              </a:rPr>
              <a:t>Direct on-field measurements (e.g. solar radiometers, wind anemometers etc.)</a:t>
            </a:r>
          </a:p>
          <a:p>
            <a:pPr algn="just"/>
            <a:endParaRPr lang="en-GB" sz="1400" i="1" dirty="0">
              <a:latin typeface="Open Sans" panose="020B0606030504020204" pitchFamily="34" charset="0"/>
              <a:ea typeface="Open Sans" panose="020B0606030504020204" pitchFamily="34" charset="0"/>
              <a:cs typeface="Open Sans" panose="020B0606030504020204" pitchFamily="34" charset="0"/>
            </a:endParaRPr>
          </a:p>
          <a:p>
            <a:pPr algn="just"/>
            <a:r>
              <a:rPr lang="en-US" sz="16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Community Engagement</a:t>
            </a:r>
          </a:p>
          <a:p>
            <a:pPr algn="just"/>
            <a:endParaRPr lang="en-US" sz="7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endParaRPr>
          </a:p>
          <a:p>
            <a:pPr algn="just"/>
            <a:r>
              <a:rPr lang="en-GB" sz="1400" i="1" dirty="0">
                <a:latin typeface="Open Sans" panose="020B0606030504020204" pitchFamily="34" charset="0"/>
                <a:ea typeface="Open Sans" panose="020B0606030504020204" pitchFamily="34" charset="0"/>
                <a:cs typeface="Open Sans" panose="020B0606030504020204" pitchFamily="34" charset="0"/>
              </a:rPr>
              <a:t>Collaborate with local populations to understand resource management practices and socio-economic factors.</a:t>
            </a:r>
          </a:p>
        </p:txBody>
      </p:sp>
      <p:sp>
        <p:nvSpPr>
          <p:cNvPr id="34" name="TextBox 33">
            <a:extLst>
              <a:ext uri="{FF2B5EF4-FFF2-40B4-BE49-F238E27FC236}">
                <a16:creationId xmlns:a16="http://schemas.microsoft.com/office/drawing/2014/main" id="{0633A4DE-F51A-1114-A323-0CA4C0BF4D06}"/>
              </a:ext>
            </a:extLst>
          </p:cNvPr>
          <p:cNvSpPr txBox="1"/>
          <p:nvPr/>
        </p:nvSpPr>
        <p:spPr>
          <a:xfrm>
            <a:off x="6332995" y="5833632"/>
            <a:ext cx="4732394" cy="230832"/>
          </a:xfrm>
          <a:prstGeom prst="rect">
            <a:avLst/>
          </a:prstGeom>
          <a:noFill/>
        </p:spPr>
        <p:txBody>
          <a:bodyPr wrap="square" rtlCol="0">
            <a:spAutoFit/>
          </a:bodyPr>
          <a:lstStyle/>
          <a:p>
            <a:pPr algn="ctr"/>
            <a:r>
              <a:rPr lang="en-GB" sz="9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 On-Field pictures of data collection</a:t>
            </a:r>
            <a:endParaRPr lang="en-US" sz="9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19610644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p:txBody>
          <a:bodyPr>
            <a:normAutofit/>
          </a:bodyPr>
          <a:lstStyle/>
          <a:p>
            <a:r>
              <a:rPr lang="en-GB" dirty="0"/>
              <a:t>Online Renewables Databases</a:t>
            </a:r>
          </a:p>
        </p:txBody>
      </p:sp>
      <p:sp>
        <p:nvSpPr>
          <p:cNvPr id="2" name="TextBox 1">
            <a:extLst>
              <a:ext uri="{FF2B5EF4-FFF2-40B4-BE49-F238E27FC236}">
                <a16:creationId xmlns:a16="http://schemas.microsoft.com/office/drawing/2014/main" id="{2C581B7C-796C-AA63-C5B9-41A1E58FBB34}"/>
              </a:ext>
            </a:extLst>
          </p:cNvPr>
          <p:cNvSpPr txBox="1"/>
          <p:nvPr/>
        </p:nvSpPr>
        <p:spPr>
          <a:xfrm>
            <a:off x="386473" y="1031921"/>
            <a:ext cx="11119810" cy="954107"/>
          </a:xfrm>
          <a:prstGeom prst="rect">
            <a:avLst/>
          </a:prstGeom>
          <a:noFill/>
        </p:spPr>
        <p:txBody>
          <a:bodyPr wrap="square" rtlCol="0">
            <a:spAutoFit/>
          </a:bodyPr>
          <a:lstStyle/>
          <a:p>
            <a:pPr algn="just"/>
            <a:r>
              <a:rPr lang="en-GB" sz="1400" dirty="0">
                <a:latin typeface="Open Sans" panose="020B0606030504020204" pitchFamily="34" charset="0"/>
                <a:ea typeface="Open Sans" panose="020B0606030504020204" pitchFamily="34" charset="0"/>
                <a:cs typeface="Open Sans" panose="020B0606030504020204" pitchFamily="34" charset="0"/>
              </a:rPr>
              <a:t>When direct on-site resource measurement is not feasible, </a:t>
            </a:r>
            <a:r>
              <a:rPr lang="en-GB" sz="1400" b="1" dirty="0">
                <a:latin typeface="Open Sans" panose="020B0606030504020204" pitchFamily="34" charset="0"/>
                <a:ea typeface="Open Sans" panose="020B0606030504020204" pitchFamily="34" charset="0"/>
                <a:cs typeface="Open Sans" panose="020B0606030504020204" pitchFamily="34" charset="0"/>
              </a:rPr>
              <a:t>online databases </a:t>
            </a:r>
            <a:r>
              <a:rPr lang="en-GB" sz="1400" dirty="0">
                <a:latin typeface="Open Sans" panose="020B0606030504020204" pitchFamily="34" charset="0"/>
                <a:ea typeface="Open Sans" panose="020B0606030504020204" pitchFamily="34" charset="0"/>
                <a:cs typeface="Open Sans" panose="020B0606030504020204" pitchFamily="34" charset="0"/>
              </a:rPr>
              <a:t>like</a:t>
            </a:r>
            <a:r>
              <a:rPr lang="en-GB" sz="1400" b="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 </a:t>
            </a:r>
            <a:r>
              <a:rPr lang="en-GB" sz="1400" b="1" dirty="0" err="1">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Renewables.ninja</a:t>
            </a:r>
            <a:r>
              <a:rPr lang="en-GB" sz="1400" dirty="0">
                <a:latin typeface="Open Sans" panose="020B0606030504020204" pitchFamily="34" charset="0"/>
                <a:ea typeface="Open Sans" panose="020B0606030504020204" pitchFamily="34" charset="0"/>
                <a:cs typeface="Open Sans" panose="020B0606030504020204" pitchFamily="34" charset="0"/>
              </a:rPr>
              <a:t>, </a:t>
            </a:r>
            <a:r>
              <a:rPr lang="en-GB" sz="1400" b="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PVGIS</a:t>
            </a:r>
            <a:r>
              <a:rPr lang="en-GB" sz="1400" dirty="0">
                <a:latin typeface="Open Sans" panose="020B0606030504020204" pitchFamily="34" charset="0"/>
                <a:ea typeface="Open Sans" panose="020B0606030504020204" pitchFamily="34" charset="0"/>
                <a:cs typeface="Open Sans" panose="020B0606030504020204" pitchFamily="34" charset="0"/>
              </a:rPr>
              <a:t>, </a:t>
            </a:r>
            <a:r>
              <a:rPr lang="en-GB" sz="1400" b="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Solar and Wind Atlases </a:t>
            </a:r>
            <a:r>
              <a:rPr lang="en-GB" sz="1400" dirty="0">
                <a:latin typeface="Open Sans" panose="020B0606030504020204" pitchFamily="34" charset="0"/>
                <a:ea typeface="Open Sans" panose="020B0606030504020204" pitchFamily="34" charset="0"/>
                <a:cs typeface="Open Sans" panose="020B0606030504020204" pitchFamily="34" charset="0"/>
              </a:rPr>
              <a:t>provide alternative solutions. These digital platforms offer </a:t>
            </a:r>
            <a:r>
              <a:rPr lang="en-GB" sz="1400" b="1" dirty="0">
                <a:latin typeface="Open Sans" panose="020B0606030504020204" pitchFamily="34" charset="0"/>
                <a:ea typeface="Open Sans" panose="020B0606030504020204" pitchFamily="34" charset="0"/>
                <a:cs typeface="Open Sans" panose="020B0606030504020204" pitchFamily="34" charset="0"/>
              </a:rPr>
              <a:t>detailed renewable energy potential assessments</a:t>
            </a:r>
            <a:r>
              <a:rPr lang="en-GB" sz="1400" dirty="0">
                <a:latin typeface="Open Sans" panose="020B0606030504020204" pitchFamily="34" charset="0"/>
                <a:ea typeface="Open Sans" panose="020B0606030504020204" pitchFamily="34" charset="0"/>
                <a:cs typeface="Open Sans" panose="020B0606030504020204" pitchFamily="34" charset="0"/>
              </a:rPr>
              <a:t>, reducing costs and overcoming the barriers of physical site surveys. They enable </a:t>
            </a:r>
            <a:r>
              <a:rPr lang="en-GB" sz="1400" b="1" dirty="0">
                <a:latin typeface="Open Sans" panose="020B0606030504020204" pitchFamily="34" charset="0"/>
                <a:ea typeface="Open Sans" panose="020B0606030504020204" pitchFamily="34" charset="0"/>
                <a:cs typeface="Open Sans" panose="020B0606030504020204" pitchFamily="34" charset="0"/>
              </a:rPr>
              <a:t>accurate, remote analysis </a:t>
            </a:r>
            <a:r>
              <a:rPr lang="en-GB" sz="1400" dirty="0">
                <a:latin typeface="Open Sans" panose="020B0606030504020204" pitchFamily="34" charset="0"/>
                <a:ea typeface="Open Sans" panose="020B0606030504020204" pitchFamily="34" charset="0"/>
                <a:cs typeface="Open Sans" panose="020B0606030504020204" pitchFamily="34" charset="0"/>
              </a:rPr>
              <a:t>for mini-grid planning, leveraging </a:t>
            </a:r>
            <a:r>
              <a:rPr lang="en-GB" sz="1400" b="1" dirty="0">
                <a:latin typeface="Open Sans" panose="020B0606030504020204" pitchFamily="34" charset="0"/>
                <a:ea typeface="Open Sans" panose="020B0606030504020204" pitchFamily="34" charset="0"/>
                <a:cs typeface="Open Sans" panose="020B0606030504020204" pitchFamily="34" charset="0"/>
              </a:rPr>
              <a:t>high-quality data </a:t>
            </a:r>
            <a:r>
              <a:rPr lang="en-GB" sz="1400" dirty="0">
                <a:latin typeface="Open Sans" panose="020B0606030504020204" pitchFamily="34" charset="0"/>
                <a:ea typeface="Open Sans" panose="020B0606030504020204" pitchFamily="34" charset="0"/>
                <a:cs typeface="Open Sans" panose="020B0606030504020204" pitchFamily="34" charset="0"/>
              </a:rPr>
              <a:t>and </a:t>
            </a:r>
            <a:r>
              <a:rPr lang="en-GB" sz="1400" b="1" dirty="0">
                <a:latin typeface="Open Sans" panose="020B0606030504020204" pitchFamily="34" charset="0"/>
                <a:ea typeface="Open Sans" panose="020B0606030504020204" pitchFamily="34" charset="0"/>
                <a:cs typeface="Open Sans" panose="020B0606030504020204" pitchFamily="34" charset="0"/>
              </a:rPr>
              <a:t>advanced modelling </a:t>
            </a:r>
            <a:r>
              <a:rPr lang="en-GB" sz="1400" dirty="0">
                <a:latin typeface="Open Sans" panose="020B0606030504020204" pitchFamily="34" charset="0"/>
                <a:ea typeface="Open Sans" panose="020B0606030504020204" pitchFamily="34" charset="0"/>
                <a:cs typeface="Open Sans" panose="020B0606030504020204" pitchFamily="34" charset="0"/>
              </a:rPr>
              <a:t>to inform sustainable energy projects.</a:t>
            </a:r>
            <a:endParaRPr lang="en-GB" sz="1400" b="1" dirty="0">
              <a:latin typeface="Open Sans" panose="020B0606030504020204" pitchFamily="34" charset="0"/>
              <a:ea typeface="Open Sans" panose="020B0606030504020204" pitchFamily="34" charset="0"/>
              <a:cs typeface="Open Sans" panose="020B0606030504020204" pitchFamily="34" charset="0"/>
            </a:endParaRPr>
          </a:p>
        </p:txBody>
      </p:sp>
      <p:pic>
        <p:nvPicPr>
          <p:cNvPr id="3" name="Picture 2">
            <a:extLst>
              <a:ext uri="{FF2B5EF4-FFF2-40B4-BE49-F238E27FC236}">
                <a16:creationId xmlns:a16="http://schemas.microsoft.com/office/drawing/2014/main" id="{C2EC9236-DC2C-7692-EB5B-1E2D9B34E045}"/>
              </a:ext>
            </a:extLst>
          </p:cNvPr>
          <p:cNvPicPr>
            <a:picLocks noChangeAspect="1"/>
          </p:cNvPicPr>
          <p:nvPr/>
        </p:nvPicPr>
        <p:blipFill rotWithShape="1">
          <a:blip r:embed="rId3"/>
          <a:srcRect t="2155"/>
          <a:stretch/>
        </p:blipFill>
        <p:spPr>
          <a:xfrm>
            <a:off x="651835" y="2069539"/>
            <a:ext cx="5171832" cy="2705623"/>
          </a:xfrm>
          <a:prstGeom prst="rect">
            <a:avLst/>
          </a:prstGeom>
        </p:spPr>
      </p:pic>
      <p:pic>
        <p:nvPicPr>
          <p:cNvPr id="4" name="Picture 3">
            <a:extLst>
              <a:ext uri="{FF2B5EF4-FFF2-40B4-BE49-F238E27FC236}">
                <a16:creationId xmlns:a16="http://schemas.microsoft.com/office/drawing/2014/main" id="{635A959D-B62D-42CA-300D-A786163B1173}"/>
              </a:ext>
            </a:extLst>
          </p:cNvPr>
          <p:cNvPicPr>
            <a:picLocks noChangeAspect="1"/>
          </p:cNvPicPr>
          <p:nvPr/>
        </p:nvPicPr>
        <p:blipFill>
          <a:blip r:embed="rId4"/>
          <a:stretch>
            <a:fillRect/>
          </a:stretch>
        </p:blipFill>
        <p:spPr>
          <a:xfrm>
            <a:off x="4617122" y="2180592"/>
            <a:ext cx="5171832" cy="3645487"/>
          </a:xfrm>
          <a:prstGeom prst="rect">
            <a:avLst/>
          </a:prstGeom>
        </p:spPr>
      </p:pic>
      <p:pic>
        <p:nvPicPr>
          <p:cNvPr id="18" name="Picture 17">
            <a:extLst>
              <a:ext uri="{FF2B5EF4-FFF2-40B4-BE49-F238E27FC236}">
                <a16:creationId xmlns:a16="http://schemas.microsoft.com/office/drawing/2014/main" id="{9CBE957C-9246-041C-FD60-895EE58106E1}"/>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7703689" y="3273505"/>
            <a:ext cx="3583917" cy="2552574"/>
          </a:xfrm>
          <a:prstGeom prst="rect">
            <a:avLst/>
          </a:prstGeom>
        </p:spPr>
      </p:pic>
      <p:pic>
        <p:nvPicPr>
          <p:cNvPr id="19" name="Picture 18">
            <a:extLst>
              <a:ext uri="{FF2B5EF4-FFF2-40B4-BE49-F238E27FC236}">
                <a16:creationId xmlns:a16="http://schemas.microsoft.com/office/drawing/2014/main" id="{7EC72E6D-D268-F81F-4168-C13D25EA9C2E}"/>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1150233" y="3472610"/>
            <a:ext cx="3317660" cy="2363783"/>
          </a:xfrm>
          <a:prstGeom prst="rect">
            <a:avLst/>
          </a:prstGeom>
        </p:spPr>
      </p:pic>
      <p:sp>
        <p:nvSpPr>
          <p:cNvPr id="20" name="TextBox 19">
            <a:extLst>
              <a:ext uri="{FF2B5EF4-FFF2-40B4-BE49-F238E27FC236}">
                <a16:creationId xmlns:a16="http://schemas.microsoft.com/office/drawing/2014/main" id="{94EF7760-BB00-F1F0-977D-690A00FB6102}"/>
              </a:ext>
            </a:extLst>
          </p:cNvPr>
          <p:cNvSpPr txBox="1"/>
          <p:nvPr/>
        </p:nvSpPr>
        <p:spPr>
          <a:xfrm>
            <a:off x="139000" y="6498347"/>
            <a:ext cx="5171832" cy="230832"/>
          </a:xfrm>
          <a:prstGeom prst="rect">
            <a:avLst/>
          </a:prstGeom>
          <a:noFill/>
        </p:spPr>
        <p:txBody>
          <a:bodyPr wrap="square" rtlCol="0">
            <a:spAutoFit/>
          </a:bodyPr>
          <a:lstStyle/>
          <a:p>
            <a:r>
              <a:rPr lang="en-US" sz="9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Sources for images: Global Solar Atlas , Global Wind Atlas , </a:t>
            </a:r>
            <a:r>
              <a:rPr lang="en-US" sz="900" i="1" dirty="0" err="1">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Renewables.ninja</a:t>
            </a:r>
            <a:r>
              <a:rPr lang="en-US" sz="9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 and PVGIS websites</a:t>
            </a:r>
          </a:p>
        </p:txBody>
      </p:sp>
    </p:spTree>
    <p:extLst>
      <p:ext uri="{BB962C8B-B14F-4D97-AF65-F5344CB8AC3E}">
        <p14:creationId xmlns:p14="http://schemas.microsoft.com/office/powerpoint/2010/main" val="20410447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p:txBody>
          <a:bodyPr>
            <a:normAutofit/>
          </a:bodyPr>
          <a:lstStyle/>
          <a:p>
            <a:r>
              <a:rPr lang="en-GB" dirty="0"/>
              <a:t>Online Renewables Databases</a:t>
            </a:r>
          </a:p>
        </p:txBody>
      </p:sp>
      <p:sp>
        <p:nvSpPr>
          <p:cNvPr id="2" name="Slide Number Placeholder 5">
            <a:extLst>
              <a:ext uri="{FF2B5EF4-FFF2-40B4-BE49-F238E27FC236}">
                <a16:creationId xmlns:a16="http://schemas.microsoft.com/office/drawing/2014/main" id="{F631F393-7094-54C5-D837-6C363E07D6FA}"/>
              </a:ext>
            </a:extLst>
          </p:cNvPr>
          <p:cNvSpPr txBox="1">
            <a:spLocks/>
          </p:cNvSpPr>
          <p:nvPr/>
        </p:nvSpPr>
        <p:spPr>
          <a:xfrm>
            <a:off x="11708539" y="6492875"/>
            <a:ext cx="393356"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400" b="1" dirty="0">
                <a:solidFill>
                  <a:schemeClr val="bg1"/>
                </a:solidFill>
                <a:latin typeface="Open Sans ExtraBold"/>
                <a:ea typeface="Open Sans ExtraBold" panose="020B0606030504020204" pitchFamily="34" charset="0"/>
                <a:cs typeface="Open Sans ExtraBold" panose="020B0606030504020204" pitchFamily="34" charset="0"/>
              </a:rPr>
              <a:t>7</a:t>
            </a:r>
            <a:endParaRPr lang="en-US" sz="1400" b="1" dirty="0">
              <a:solidFill>
                <a:schemeClr val="bg1"/>
              </a:solidFill>
              <a:latin typeface="Open Sans ExtraBold" panose="020B0606030504020204" pitchFamily="34" charset="0"/>
              <a:ea typeface="Open Sans ExtraBold" panose="020B0606030504020204" pitchFamily="34" charset="0"/>
              <a:cs typeface="Open Sans ExtraBold" panose="020B0606030504020204" pitchFamily="34" charset="0"/>
            </a:endParaRPr>
          </a:p>
        </p:txBody>
      </p:sp>
      <p:sp>
        <p:nvSpPr>
          <p:cNvPr id="12" name="TextBox 11">
            <a:extLst>
              <a:ext uri="{FF2B5EF4-FFF2-40B4-BE49-F238E27FC236}">
                <a16:creationId xmlns:a16="http://schemas.microsoft.com/office/drawing/2014/main" id="{969BA476-8381-63B0-BC30-E20AAF90866C}"/>
              </a:ext>
            </a:extLst>
          </p:cNvPr>
          <p:cNvSpPr txBox="1"/>
          <p:nvPr/>
        </p:nvSpPr>
        <p:spPr>
          <a:xfrm>
            <a:off x="319018" y="1069590"/>
            <a:ext cx="11119810" cy="523220"/>
          </a:xfrm>
          <a:prstGeom prst="rect">
            <a:avLst/>
          </a:prstGeom>
          <a:noFill/>
        </p:spPr>
        <p:txBody>
          <a:bodyPr wrap="square" rtlCol="0">
            <a:spAutoFit/>
          </a:bodyPr>
          <a:lstStyle/>
          <a:p>
            <a:pPr algn="just"/>
            <a:r>
              <a:rPr lang="en-GB" sz="1400" b="1" dirty="0" err="1">
                <a:solidFill>
                  <a:srgbClr val="002060"/>
                </a:solidFill>
                <a:latin typeface="Open Sans" panose="020B0606030504020204" pitchFamily="34" charset="0"/>
                <a:ea typeface="Open Sans" panose="020B0606030504020204" pitchFamily="34" charset="0"/>
                <a:cs typeface="Open Sans" panose="020B0606030504020204" pitchFamily="34" charset="0"/>
              </a:rPr>
              <a:t>Renewables.ninja</a:t>
            </a:r>
            <a:r>
              <a:rPr lang="en-GB" sz="1400" b="1" dirty="0">
                <a:solidFill>
                  <a:srgbClr val="002060"/>
                </a:solidFill>
                <a:latin typeface="Open Sans" panose="020B0606030504020204" pitchFamily="34" charset="0"/>
                <a:ea typeface="Open Sans" panose="020B0606030504020204" pitchFamily="34" charset="0"/>
                <a:cs typeface="Open Sans" panose="020B0606030504020204" pitchFamily="34" charset="0"/>
              </a:rPr>
              <a:t> </a:t>
            </a:r>
            <a:r>
              <a:rPr lang="en-GB" sz="1400" dirty="0">
                <a:latin typeface="Open Sans" panose="020B0606030504020204" pitchFamily="34" charset="0"/>
                <a:ea typeface="Open Sans" panose="020B0606030504020204" pitchFamily="34" charset="0"/>
                <a:cs typeface="Open Sans" panose="020B0606030504020204" pitchFamily="34" charset="0"/>
              </a:rPr>
              <a:t>is an </a:t>
            </a:r>
            <a:r>
              <a:rPr lang="en-GB" sz="1400" b="1" dirty="0">
                <a:latin typeface="Open Sans" panose="020B0606030504020204" pitchFamily="34" charset="0"/>
                <a:ea typeface="Open Sans" panose="020B0606030504020204" pitchFamily="34" charset="0"/>
                <a:cs typeface="Open Sans" panose="020B0606030504020204" pitchFamily="34" charset="0"/>
              </a:rPr>
              <a:t>online platform </a:t>
            </a:r>
            <a:r>
              <a:rPr lang="en-GB" sz="1400" dirty="0">
                <a:latin typeface="Open Sans" panose="020B0606030504020204" pitchFamily="34" charset="0"/>
                <a:ea typeface="Open Sans" panose="020B0606030504020204" pitchFamily="34" charset="0"/>
                <a:cs typeface="Open Sans" panose="020B0606030504020204" pitchFamily="34" charset="0"/>
              </a:rPr>
              <a:t>designed to </a:t>
            </a:r>
            <a:r>
              <a:rPr lang="en-GB" sz="1400" b="1" dirty="0">
                <a:latin typeface="Open Sans" panose="020B0606030504020204" pitchFamily="34" charset="0"/>
                <a:ea typeface="Open Sans" panose="020B0606030504020204" pitchFamily="34" charset="0"/>
                <a:cs typeface="Open Sans" panose="020B0606030504020204" pitchFamily="34" charset="0"/>
              </a:rPr>
              <a:t>model and simulate power generation of photovoltaic (PV) solar panels </a:t>
            </a:r>
            <a:r>
              <a:rPr lang="en-GB" sz="1400" dirty="0">
                <a:latin typeface="Open Sans" panose="020B0606030504020204" pitchFamily="34" charset="0"/>
                <a:ea typeface="Open Sans" panose="020B0606030504020204" pitchFamily="34" charset="0"/>
                <a:cs typeface="Open Sans" panose="020B0606030504020204" pitchFamily="34" charset="0"/>
              </a:rPr>
              <a:t>and </a:t>
            </a:r>
            <a:r>
              <a:rPr lang="en-GB" sz="1400" b="1" dirty="0">
                <a:latin typeface="Open Sans" panose="020B0606030504020204" pitchFamily="34" charset="0"/>
                <a:ea typeface="Open Sans" panose="020B0606030504020204" pitchFamily="34" charset="0"/>
                <a:cs typeface="Open Sans" panose="020B0606030504020204" pitchFamily="34" charset="0"/>
              </a:rPr>
              <a:t>wind turbines </a:t>
            </a:r>
            <a:r>
              <a:rPr lang="en-GB" sz="1400" dirty="0">
                <a:latin typeface="Open Sans" panose="020B0606030504020204" pitchFamily="34" charset="0"/>
                <a:ea typeface="Open Sans" panose="020B0606030504020204" pitchFamily="34" charset="0"/>
                <a:cs typeface="Open Sans" panose="020B0606030504020204" pitchFamily="34" charset="0"/>
              </a:rPr>
              <a:t>at different locations around the world.</a:t>
            </a:r>
            <a:endParaRPr lang="en-GB" sz="1400" b="1" dirty="0">
              <a:latin typeface="Open Sans" panose="020B0606030504020204" pitchFamily="34" charset="0"/>
              <a:ea typeface="Open Sans" panose="020B0606030504020204" pitchFamily="34" charset="0"/>
              <a:cs typeface="Open Sans" panose="020B0606030504020204" pitchFamily="34" charset="0"/>
            </a:endParaRPr>
          </a:p>
        </p:txBody>
      </p:sp>
      <p:pic>
        <p:nvPicPr>
          <p:cNvPr id="13" name="Picture 12">
            <a:extLst>
              <a:ext uri="{FF2B5EF4-FFF2-40B4-BE49-F238E27FC236}">
                <a16:creationId xmlns:a16="http://schemas.microsoft.com/office/drawing/2014/main" id="{9AED67F8-7B76-1ECE-8EF1-97EE1FDE2959}"/>
              </a:ext>
            </a:extLst>
          </p:cNvPr>
          <p:cNvPicPr>
            <a:picLocks noChangeAspect="1"/>
          </p:cNvPicPr>
          <p:nvPr/>
        </p:nvPicPr>
        <p:blipFill>
          <a:blip r:embed="rId3"/>
          <a:stretch>
            <a:fillRect/>
          </a:stretch>
        </p:blipFill>
        <p:spPr>
          <a:xfrm>
            <a:off x="926053" y="1734880"/>
            <a:ext cx="3113419" cy="1809697"/>
          </a:xfrm>
          <a:prstGeom prst="rect">
            <a:avLst/>
          </a:prstGeom>
        </p:spPr>
      </p:pic>
      <p:pic>
        <p:nvPicPr>
          <p:cNvPr id="14" name="Picture 13">
            <a:extLst>
              <a:ext uri="{FF2B5EF4-FFF2-40B4-BE49-F238E27FC236}">
                <a16:creationId xmlns:a16="http://schemas.microsoft.com/office/drawing/2014/main" id="{DD918759-7ADC-454F-75DD-34DA3BBEFC69}"/>
              </a:ext>
            </a:extLst>
          </p:cNvPr>
          <p:cNvPicPr>
            <a:picLocks noChangeAspect="1"/>
          </p:cNvPicPr>
          <p:nvPr/>
        </p:nvPicPr>
        <p:blipFill rotWithShape="1">
          <a:blip r:embed="rId4"/>
          <a:srcRect t="10434"/>
          <a:stretch/>
        </p:blipFill>
        <p:spPr>
          <a:xfrm>
            <a:off x="914355" y="3180220"/>
            <a:ext cx="3076647" cy="2758972"/>
          </a:xfrm>
          <a:prstGeom prst="rect">
            <a:avLst/>
          </a:prstGeom>
        </p:spPr>
      </p:pic>
      <p:pic>
        <p:nvPicPr>
          <p:cNvPr id="15" name="Picture 14">
            <a:extLst>
              <a:ext uri="{FF2B5EF4-FFF2-40B4-BE49-F238E27FC236}">
                <a16:creationId xmlns:a16="http://schemas.microsoft.com/office/drawing/2014/main" id="{EB4FCB32-A48A-8469-76BE-8E0E9B5765E2}"/>
              </a:ext>
            </a:extLst>
          </p:cNvPr>
          <p:cNvPicPr>
            <a:picLocks noChangeAspect="1"/>
          </p:cNvPicPr>
          <p:nvPr/>
        </p:nvPicPr>
        <p:blipFill>
          <a:blip r:embed="rId5"/>
          <a:stretch>
            <a:fillRect/>
          </a:stretch>
        </p:blipFill>
        <p:spPr>
          <a:xfrm>
            <a:off x="4336241" y="3066772"/>
            <a:ext cx="3210836" cy="1416343"/>
          </a:xfrm>
          <a:prstGeom prst="rect">
            <a:avLst/>
          </a:prstGeom>
        </p:spPr>
      </p:pic>
      <p:pic>
        <p:nvPicPr>
          <p:cNvPr id="16" name="Picture 15">
            <a:extLst>
              <a:ext uri="{FF2B5EF4-FFF2-40B4-BE49-F238E27FC236}">
                <a16:creationId xmlns:a16="http://schemas.microsoft.com/office/drawing/2014/main" id="{1C13BBD9-45FB-6481-D514-482E6E456117}"/>
              </a:ext>
            </a:extLst>
          </p:cNvPr>
          <p:cNvPicPr>
            <a:picLocks noChangeAspect="1"/>
          </p:cNvPicPr>
          <p:nvPr/>
        </p:nvPicPr>
        <p:blipFill>
          <a:blip r:embed="rId6"/>
          <a:stretch>
            <a:fillRect/>
          </a:stretch>
        </p:blipFill>
        <p:spPr>
          <a:xfrm>
            <a:off x="7892414" y="1792756"/>
            <a:ext cx="3579274" cy="3712028"/>
          </a:xfrm>
          <a:prstGeom prst="rect">
            <a:avLst/>
          </a:prstGeom>
          <a:ln>
            <a:solidFill>
              <a:srgbClr val="002060"/>
            </a:solidFill>
          </a:ln>
        </p:spPr>
      </p:pic>
      <p:sp>
        <p:nvSpPr>
          <p:cNvPr id="17" name="TextBox 16">
            <a:extLst>
              <a:ext uri="{FF2B5EF4-FFF2-40B4-BE49-F238E27FC236}">
                <a16:creationId xmlns:a16="http://schemas.microsoft.com/office/drawing/2014/main" id="{EF432ECC-B2CD-13C1-BAD9-2E4EC32E7775}"/>
              </a:ext>
            </a:extLst>
          </p:cNvPr>
          <p:cNvSpPr txBox="1"/>
          <p:nvPr/>
        </p:nvSpPr>
        <p:spPr>
          <a:xfrm rot="16200000">
            <a:off x="31512" y="2459281"/>
            <a:ext cx="1219200" cy="338554"/>
          </a:xfrm>
          <a:prstGeom prst="rect">
            <a:avLst/>
          </a:prstGeom>
          <a:noFill/>
        </p:spPr>
        <p:txBody>
          <a:bodyPr wrap="square" rtlCol="0">
            <a:spAutoFit/>
          </a:bodyPr>
          <a:lstStyle/>
          <a:p>
            <a:pPr algn="ctr"/>
            <a:r>
              <a:rPr lang="en-US" sz="1600" dirty="0">
                <a:latin typeface="Open Sans" panose="020B0606030504020204" pitchFamily="34" charset="0"/>
                <a:ea typeface="Open Sans" panose="020B0606030504020204" pitchFamily="34" charset="0"/>
                <a:cs typeface="Open Sans" panose="020B0606030504020204" pitchFamily="34" charset="0"/>
              </a:rPr>
              <a:t>Location</a:t>
            </a:r>
          </a:p>
        </p:txBody>
      </p:sp>
      <p:sp>
        <p:nvSpPr>
          <p:cNvPr id="18" name="TextBox 17">
            <a:extLst>
              <a:ext uri="{FF2B5EF4-FFF2-40B4-BE49-F238E27FC236}">
                <a16:creationId xmlns:a16="http://schemas.microsoft.com/office/drawing/2014/main" id="{9213BA49-EEBA-C976-B325-B11962B204E5}"/>
              </a:ext>
            </a:extLst>
          </p:cNvPr>
          <p:cNvSpPr txBox="1"/>
          <p:nvPr/>
        </p:nvSpPr>
        <p:spPr>
          <a:xfrm rot="16200000">
            <a:off x="-590921" y="4529425"/>
            <a:ext cx="2464067" cy="338554"/>
          </a:xfrm>
          <a:prstGeom prst="rect">
            <a:avLst/>
          </a:prstGeom>
          <a:noFill/>
        </p:spPr>
        <p:txBody>
          <a:bodyPr wrap="square" rtlCol="0">
            <a:spAutoFit/>
          </a:bodyPr>
          <a:lstStyle/>
          <a:p>
            <a:pPr algn="ctr"/>
            <a:r>
              <a:rPr lang="en-US" sz="1600" dirty="0">
                <a:latin typeface="Open Sans" panose="020B0606030504020204" pitchFamily="34" charset="0"/>
                <a:ea typeface="Open Sans" panose="020B0606030504020204" pitchFamily="34" charset="0"/>
                <a:cs typeface="Open Sans" panose="020B0606030504020204" pitchFamily="34" charset="0"/>
              </a:rPr>
              <a:t>PV panel parameters</a:t>
            </a:r>
          </a:p>
        </p:txBody>
      </p:sp>
      <p:sp>
        <p:nvSpPr>
          <p:cNvPr id="19" name="Oval 18">
            <a:extLst>
              <a:ext uri="{FF2B5EF4-FFF2-40B4-BE49-F238E27FC236}">
                <a16:creationId xmlns:a16="http://schemas.microsoft.com/office/drawing/2014/main" id="{3F422359-EF26-F2D0-6F69-AA2FA9B850E1}"/>
              </a:ext>
            </a:extLst>
          </p:cNvPr>
          <p:cNvSpPr/>
          <p:nvPr/>
        </p:nvSpPr>
        <p:spPr>
          <a:xfrm>
            <a:off x="4176021" y="3963775"/>
            <a:ext cx="899652" cy="696686"/>
          </a:xfrm>
          <a:prstGeom prst="ellipse">
            <a:avLst/>
          </a:prstGeom>
          <a:noFill/>
          <a:ln w="19050">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Arrow: Right 19">
            <a:extLst>
              <a:ext uri="{FF2B5EF4-FFF2-40B4-BE49-F238E27FC236}">
                <a16:creationId xmlns:a16="http://schemas.microsoft.com/office/drawing/2014/main" id="{4D052E84-D236-F0AA-5B30-B0A945D82605}"/>
              </a:ext>
            </a:extLst>
          </p:cNvPr>
          <p:cNvSpPr/>
          <p:nvPr/>
        </p:nvSpPr>
        <p:spPr>
          <a:xfrm>
            <a:off x="3211471" y="3389825"/>
            <a:ext cx="4613100" cy="358631"/>
          </a:xfrm>
          <a:prstGeom prst="rightArrow">
            <a:avLst/>
          </a:prstGeom>
          <a:solidFill>
            <a:srgbClr val="3887BE"/>
          </a:solidFill>
          <a:ln>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TextBox 20">
            <a:extLst>
              <a:ext uri="{FF2B5EF4-FFF2-40B4-BE49-F238E27FC236}">
                <a16:creationId xmlns:a16="http://schemas.microsoft.com/office/drawing/2014/main" id="{A53E7820-2F16-DFFE-5F41-208040B9538B}"/>
              </a:ext>
            </a:extLst>
          </p:cNvPr>
          <p:cNvSpPr txBox="1"/>
          <p:nvPr/>
        </p:nvSpPr>
        <p:spPr>
          <a:xfrm>
            <a:off x="4337003" y="4792887"/>
            <a:ext cx="3076647" cy="830997"/>
          </a:xfrm>
          <a:prstGeom prst="rect">
            <a:avLst/>
          </a:prstGeom>
          <a:noFill/>
        </p:spPr>
        <p:txBody>
          <a:bodyPr wrap="square" rtlCol="0">
            <a:spAutoFit/>
          </a:bodyPr>
          <a:lstStyle/>
          <a:p>
            <a:pPr algn="just"/>
            <a:r>
              <a:rPr lang="en-US" sz="1200" i="1" dirty="0">
                <a:latin typeface="Open Sans" panose="020B0606030504020204" pitchFamily="34" charset="0"/>
                <a:ea typeface="Open Sans" panose="020B0606030504020204" pitchFamily="34" charset="0"/>
                <a:cs typeface="Open Sans" panose="020B0606030504020204" pitchFamily="34" charset="0"/>
              </a:rPr>
              <a:t>Press to </a:t>
            </a:r>
            <a:r>
              <a:rPr lang="en-GB" sz="1200" i="1" dirty="0">
                <a:latin typeface="Open Sans" panose="020B0606030504020204" pitchFamily="34" charset="0"/>
                <a:ea typeface="Open Sans" panose="020B0606030504020204" pitchFamily="34" charset="0"/>
                <a:cs typeface="Open Sans" panose="020B0606030504020204" pitchFamily="34" charset="0"/>
              </a:rPr>
              <a:t>simulate the </a:t>
            </a:r>
            <a:r>
              <a:rPr lang="en-GB" sz="1200" b="1" i="1" dirty="0">
                <a:latin typeface="Open Sans" panose="020B0606030504020204" pitchFamily="34" charset="0"/>
                <a:ea typeface="Open Sans" panose="020B0606030504020204" pitchFamily="34" charset="0"/>
                <a:cs typeface="Open Sans" panose="020B0606030504020204" pitchFamily="34" charset="0"/>
              </a:rPr>
              <a:t>expected energy output</a:t>
            </a:r>
            <a:r>
              <a:rPr lang="en-GB" sz="1200" i="1" dirty="0">
                <a:latin typeface="Open Sans" panose="020B0606030504020204" pitchFamily="34" charset="0"/>
                <a:ea typeface="Open Sans" panose="020B0606030504020204" pitchFamily="34" charset="0"/>
                <a:cs typeface="Open Sans" panose="020B0606030504020204" pitchFamily="34" charset="0"/>
              </a:rPr>
              <a:t> of the </a:t>
            </a:r>
            <a:r>
              <a:rPr lang="en-GB" sz="1200" b="1" i="1" dirty="0">
                <a:latin typeface="Open Sans" panose="020B0606030504020204" pitchFamily="34" charset="0"/>
                <a:ea typeface="Open Sans" panose="020B0606030504020204" pitchFamily="34" charset="0"/>
                <a:cs typeface="Open Sans" panose="020B0606030504020204" pitchFamily="34" charset="0"/>
              </a:rPr>
              <a:t>PV system  </a:t>
            </a:r>
            <a:r>
              <a:rPr lang="en-GB" sz="1200" i="1" dirty="0">
                <a:latin typeface="Open Sans" panose="020B0606030504020204" pitchFamily="34" charset="0"/>
                <a:ea typeface="Open Sans" panose="020B0606030504020204" pitchFamily="34" charset="0"/>
                <a:cs typeface="Open Sans" panose="020B0606030504020204" pitchFamily="34" charset="0"/>
              </a:rPr>
              <a:t>based on </a:t>
            </a:r>
            <a:r>
              <a:rPr lang="en-GB" sz="1200" b="1" i="1" dirty="0">
                <a:latin typeface="Open Sans" panose="020B0606030504020204" pitchFamily="34" charset="0"/>
                <a:ea typeface="Open Sans" panose="020B0606030504020204" pitchFamily="34" charset="0"/>
                <a:cs typeface="Open Sans" panose="020B0606030504020204" pitchFamily="34" charset="0"/>
              </a:rPr>
              <a:t>historical weather </a:t>
            </a:r>
            <a:r>
              <a:rPr lang="en-GB" sz="1200" i="1" dirty="0">
                <a:latin typeface="Open Sans" panose="020B0606030504020204" pitchFamily="34" charset="0"/>
                <a:ea typeface="Open Sans" panose="020B0606030504020204" pitchFamily="34" charset="0"/>
                <a:cs typeface="Open Sans" panose="020B0606030504020204" pitchFamily="34" charset="0"/>
              </a:rPr>
              <a:t>and </a:t>
            </a:r>
            <a:r>
              <a:rPr lang="en-GB" sz="1200" b="1" i="1" dirty="0">
                <a:latin typeface="Open Sans" panose="020B0606030504020204" pitchFamily="34" charset="0"/>
                <a:ea typeface="Open Sans" panose="020B0606030504020204" pitchFamily="34" charset="0"/>
                <a:cs typeface="Open Sans" panose="020B0606030504020204" pitchFamily="34" charset="0"/>
              </a:rPr>
              <a:t>solar irradiation data</a:t>
            </a:r>
            <a:r>
              <a:rPr lang="en-GB" sz="1200" i="1" dirty="0">
                <a:latin typeface="Open Sans" panose="020B0606030504020204" pitchFamily="34" charset="0"/>
                <a:ea typeface="Open Sans" panose="020B0606030504020204" pitchFamily="34" charset="0"/>
                <a:cs typeface="Open Sans" panose="020B0606030504020204" pitchFamily="34" charset="0"/>
              </a:rPr>
              <a:t> specific to the chosen location. </a:t>
            </a:r>
            <a:endParaRPr lang="en-US" sz="1200" i="1" dirty="0">
              <a:latin typeface="Open Sans" panose="020B0606030504020204" pitchFamily="34" charset="0"/>
              <a:ea typeface="Open Sans" panose="020B0606030504020204" pitchFamily="34" charset="0"/>
              <a:cs typeface="Open Sans" panose="020B0606030504020204" pitchFamily="34" charset="0"/>
            </a:endParaRPr>
          </a:p>
        </p:txBody>
      </p:sp>
      <p:grpSp>
        <p:nvGrpSpPr>
          <p:cNvPr id="22" name="Group 21">
            <a:extLst>
              <a:ext uri="{FF2B5EF4-FFF2-40B4-BE49-F238E27FC236}">
                <a16:creationId xmlns:a16="http://schemas.microsoft.com/office/drawing/2014/main" id="{A2E7077E-2BAF-8AB8-9D56-6EF87EF80364}"/>
              </a:ext>
            </a:extLst>
          </p:cNvPr>
          <p:cNvGrpSpPr/>
          <p:nvPr/>
        </p:nvGrpSpPr>
        <p:grpSpPr>
          <a:xfrm>
            <a:off x="4606524" y="1821298"/>
            <a:ext cx="2844041" cy="1030155"/>
            <a:chOff x="4672401" y="1248261"/>
            <a:chExt cx="2844041" cy="1030155"/>
          </a:xfrm>
        </p:grpSpPr>
        <p:sp>
          <p:nvSpPr>
            <p:cNvPr id="23" name="Call-out: Line with Border and Accent Bar 22">
              <a:extLst>
                <a:ext uri="{FF2B5EF4-FFF2-40B4-BE49-F238E27FC236}">
                  <a16:creationId xmlns:a16="http://schemas.microsoft.com/office/drawing/2014/main" id="{5E834182-44C3-987D-DCB1-434A2AB5C2D2}"/>
                </a:ext>
              </a:extLst>
            </p:cNvPr>
            <p:cNvSpPr/>
            <p:nvPr/>
          </p:nvSpPr>
          <p:spPr>
            <a:xfrm rot="10800000">
              <a:off x="4672401" y="1248261"/>
              <a:ext cx="2821542" cy="1030155"/>
            </a:xfrm>
            <a:prstGeom prst="accentBorderCallout1">
              <a:avLst>
                <a:gd name="adj1" fmla="val 68194"/>
                <a:gd name="adj2" fmla="val -6743"/>
                <a:gd name="adj3" fmla="val 45216"/>
                <a:gd name="adj4" fmla="val -15674"/>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a:endParaRPr lang="en-US" sz="1100" i="1"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p:txBody>
        </p:sp>
        <p:sp>
          <p:nvSpPr>
            <p:cNvPr id="24" name="TextBox 23">
              <a:extLst>
                <a:ext uri="{FF2B5EF4-FFF2-40B4-BE49-F238E27FC236}">
                  <a16:creationId xmlns:a16="http://schemas.microsoft.com/office/drawing/2014/main" id="{9C7FFA91-C687-F067-1587-EDA4761213C4}"/>
                </a:ext>
              </a:extLst>
            </p:cNvPr>
            <p:cNvSpPr txBox="1"/>
            <p:nvPr/>
          </p:nvSpPr>
          <p:spPr>
            <a:xfrm>
              <a:off x="4694900" y="1307288"/>
              <a:ext cx="2821542" cy="938719"/>
            </a:xfrm>
            <a:prstGeom prst="rect">
              <a:avLst/>
            </a:prstGeom>
            <a:noFill/>
          </p:spPr>
          <p:txBody>
            <a:bodyPr wrap="square" rtlCol="0">
              <a:spAutoFit/>
            </a:bodyPr>
            <a:lstStyle/>
            <a:p>
              <a:pPr algn="just"/>
              <a:r>
                <a:rPr lang="en-GB" sz="1100" i="1" dirty="0">
                  <a:latin typeface="Open Sans" panose="020B0606030504020204" pitchFamily="34" charset="0"/>
                  <a:ea typeface="Open Sans" panose="020B0606030504020204" pitchFamily="34" charset="0"/>
                  <a:cs typeface="Open Sans" panose="020B0606030504020204" pitchFamily="34" charset="0"/>
                </a:rPr>
                <a:t>The outputs displayed show the </a:t>
              </a:r>
              <a:r>
                <a:rPr lang="en-GB" sz="1100" b="1" i="1" dirty="0">
                  <a:latin typeface="Open Sans" panose="020B0606030504020204" pitchFamily="34" charset="0"/>
                  <a:ea typeface="Open Sans" panose="020B0606030504020204" pitchFamily="34" charset="0"/>
                  <a:cs typeface="Open Sans" panose="020B0606030504020204" pitchFamily="34" charset="0"/>
                </a:rPr>
                <a:t>variation in solar energy production</a:t>
              </a:r>
              <a:r>
                <a:rPr lang="en-GB" sz="1100" i="1" dirty="0">
                  <a:latin typeface="Open Sans" panose="020B0606030504020204" pitchFamily="34" charset="0"/>
                  <a:ea typeface="Open Sans" panose="020B0606030504020204" pitchFamily="34" charset="0"/>
                  <a:cs typeface="Open Sans" panose="020B0606030504020204" pitchFamily="34" charset="0"/>
                </a:rPr>
                <a:t> over the year and the </a:t>
              </a:r>
              <a:r>
                <a:rPr lang="en-GB" sz="1100" b="1" i="1" dirty="0">
                  <a:latin typeface="Open Sans" panose="020B0606030504020204" pitchFamily="34" charset="0"/>
                  <a:ea typeface="Open Sans" panose="020B0606030504020204" pitchFamily="34" charset="0"/>
                  <a:cs typeface="Open Sans" panose="020B0606030504020204" pitchFamily="34" charset="0"/>
                </a:rPr>
                <a:t>monthly capacity factor </a:t>
              </a:r>
              <a:r>
                <a:rPr lang="en-GB" sz="1100" i="1" dirty="0">
                  <a:latin typeface="Open Sans" panose="020B0606030504020204" pitchFamily="34" charset="0"/>
                  <a:ea typeface="Open Sans" panose="020B0606030504020204" pitchFamily="34" charset="0"/>
                  <a:cs typeface="Open Sans" panose="020B0606030504020204" pitchFamily="34" charset="0"/>
                </a:rPr>
                <a:t>indicating the efficiency of the solar PV system, with an overall average provided.</a:t>
              </a:r>
            </a:p>
          </p:txBody>
        </p:sp>
      </p:grpSp>
      <p:sp>
        <p:nvSpPr>
          <p:cNvPr id="25" name="TextBox 24">
            <a:extLst>
              <a:ext uri="{FF2B5EF4-FFF2-40B4-BE49-F238E27FC236}">
                <a16:creationId xmlns:a16="http://schemas.microsoft.com/office/drawing/2014/main" id="{E10D1A28-D0DA-C3A1-F45E-6D254F9374F7}"/>
              </a:ext>
            </a:extLst>
          </p:cNvPr>
          <p:cNvSpPr txBox="1"/>
          <p:nvPr/>
        </p:nvSpPr>
        <p:spPr>
          <a:xfrm>
            <a:off x="191467" y="6498347"/>
            <a:ext cx="5171832" cy="230832"/>
          </a:xfrm>
          <a:prstGeom prst="rect">
            <a:avLst/>
          </a:prstGeom>
          <a:noFill/>
        </p:spPr>
        <p:txBody>
          <a:bodyPr wrap="square" rtlCol="0">
            <a:spAutoFit/>
          </a:bodyPr>
          <a:lstStyle/>
          <a:p>
            <a:r>
              <a:rPr lang="en-US" sz="9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Sources for images: </a:t>
            </a:r>
            <a:r>
              <a:rPr lang="en-US" sz="900" i="1" dirty="0" err="1">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Renewables.ninja</a:t>
            </a:r>
            <a:r>
              <a:rPr lang="en-US" sz="9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 website</a:t>
            </a:r>
          </a:p>
        </p:txBody>
      </p:sp>
    </p:spTree>
    <p:extLst>
      <p:ext uri="{BB962C8B-B14F-4D97-AF65-F5344CB8AC3E}">
        <p14:creationId xmlns:p14="http://schemas.microsoft.com/office/powerpoint/2010/main" val="35436858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a:xfrm>
            <a:off x="1083160" y="128821"/>
            <a:ext cx="10515600" cy="999968"/>
          </a:xfrm>
        </p:spPr>
        <p:txBody>
          <a:bodyPr>
            <a:normAutofit/>
          </a:bodyPr>
          <a:lstStyle/>
          <a:p>
            <a:r>
              <a:rPr lang="en-GB" dirty="0"/>
              <a:t>Online Renewables Databases</a:t>
            </a:r>
          </a:p>
        </p:txBody>
      </p:sp>
      <p:sp>
        <p:nvSpPr>
          <p:cNvPr id="16" name="TextBox 15">
            <a:extLst>
              <a:ext uri="{FF2B5EF4-FFF2-40B4-BE49-F238E27FC236}">
                <a16:creationId xmlns:a16="http://schemas.microsoft.com/office/drawing/2014/main" id="{BBCAB187-584F-5169-A19B-591DDC57C6A5}"/>
              </a:ext>
            </a:extLst>
          </p:cNvPr>
          <p:cNvSpPr txBox="1"/>
          <p:nvPr/>
        </p:nvSpPr>
        <p:spPr>
          <a:xfrm>
            <a:off x="371483" y="1196813"/>
            <a:ext cx="11119810" cy="523220"/>
          </a:xfrm>
          <a:prstGeom prst="rect">
            <a:avLst/>
          </a:prstGeom>
          <a:noFill/>
        </p:spPr>
        <p:txBody>
          <a:bodyPr wrap="square" rtlCol="0">
            <a:spAutoFit/>
          </a:bodyPr>
          <a:lstStyle/>
          <a:p>
            <a:pPr algn="just"/>
            <a:r>
              <a:rPr lang="en-GB" sz="1400" dirty="0">
                <a:latin typeface="Open Sans" panose="020B0606030504020204" pitchFamily="34" charset="0"/>
                <a:ea typeface="Open Sans" panose="020B0606030504020204" pitchFamily="34" charset="0"/>
                <a:cs typeface="Open Sans" panose="020B0606030504020204" pitchFamily="34" charset="0"/>
              </a:rPr>
              <a:t>The results are provided in a </a:t>
            </a:r>
            <a:r>
              <a:rPr lang="en-GB" sz="1400" b="1" dirty="0">
                <a:latin typeface="Open Sans" panose="020B0606030504020204" pitchFamily="34" charset="0"/>
                <a:ea typeface="Open Sans" panose="020B0606030504020204" pitchFamily="34" charset="0"/>
                <a:cs typeface="Open Sans" panose="020B0606030504020204" pitchFamily="34" charset="0"/>
              </a:rPr>
              <a:t>CSV file </a:t>
            </a:r>
            <a:r>
              <a:rPr lang="en-GB" sz="1400" dirty="0">
                <a:latin typeface="Open Sans" panose="020B0606030504020204" pitchFamily="34" charset="0"/>
                <a:ea typeface="Open Sans" panose="020B0606030504020204" pitchFamily="34" charset="0"/>
                <a:cs typeface="Open Sans" panose="020B0606030504020204" pitchFamily="34" charset="0"/>
              </a:rPr>
              <a:t>showing the </a:t>
            </a:r>
            <a:r>
              <a:rPr lang="en-GB" sz="1400" b="1" dirty="0">
                <a:latin typeface="Open Sans" panose="020B0606030504020204" pitchFamily="34" charset="0"/>
                <a:ea typeface="Open Sans" panose="020B0606030504020204" pitchFamily="34" charset="0"/>
                <a:cs typeface="Open Sans" panose="020B0606030504020204" pitchFamily="34" charset="0"/>
              </a:rPr>
              <a:t>hourly electricity output in local time</a:t>
            </a:r>
            <a:r>
              <a:rPr lang="en-GB" sz="1400" dirty="0">
                <a:latin typeface="Open Sans" panose="020B0606030504020204" pitchFamily="34" charset="0"/>
                <a:ea typeface="Open Sans" panose="020B0606030504020204" pitchFamily="34" charset="0"/>
                <a:cs typeface="Open Sans" panose="020B0606030504020204" pitchFamily="34" charset="0"/>
              </a:rPr>
              <a:t>. For </a:t>
            </a:r>
            <a:r>
              <a:rPr lang="en-GB" sz="1400" b="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compatibility with MicroGridsPy</a:t>
            </a:r>
            <a:r>
              <a:rPr lang="en-GB" sz="1400" dirty="0">
                <a:latin typeface="Open Sans" panose="020B0606030504020204" pitchFamily="34" charset="0"/>
                <a:ea typeface="Open Sans" panose="020B0606030504020204" pitchFamily="34" charset="0"/>
                <a:cs typeface="Open Sans" panose="020B0606030504020204" pitchFamily="34" charset="0"/>
              </a:rPr>
              <a:t>, which operates on </a:t>
            </a:r>
            <a:r>
              <a:rPr lang="en-GB" sz="1400" b="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UTC time</a:t>
            </a:r>
            <a:r>
              <a:rPr lang="en-GB" sz="1400" dirty="0">
                <a:latin typeface="Open Sans" panose="020B0606030504020204" pitchFamily="34" charset="0"/>
                <a:ea typeface="Open Sans" panose="020B0606030504020204" pitchFamily="34" charset="0"/>
                <a:cs typeface="Open Sans" panose="020B0606030504020204" pitchFamily="34" charset="0"/>
              </a:rPr>
              <a:t>, an adjustment or shift of these values may be required to align with the universal time standard.</a:t>
            </a:r>
            <a:endParaRPr lang="en-GB" sz="1400" b="1" dirty="0">
              <a:latin typeface="Open Sans" panose="020B0606030504020204" pitchFamily="34" charset="0"/>
              <a:ea typeface="Open Sans" panose="020B0606030504020204" pitchFamily="34" charset="0"/>
              <a:cs typeface="Open Sans" panose="020B0606030504020204" pitchFamily="34" charset="0"/>
            </a:endParaRPr>
          </a:p>
        </p:txBody>
      </p:sp>
      <p:pic>
        <p:nvPicPr>
          <p:cNvPr id="17" name="Picture 16">
            <a:extLst>
              <a:ext uri="{FF2B5EF4-FFF2-40B4-BE49-F238E27FC236}">
                <a16:creationId xmlns:a16="http://schemas.microsoft.com/office/drawing/2014/main" id="{01495A21-2895-1D1E-C28C-EE3601B93F4B}"/>
              </a:ext>
            </a:extLst>
          </p:cNvPr>
          <p:cNvPicPr>
            <a:picLocks noChangeAspect="1"/>
          </p:cNvPicPr>
          <p:nvPr/>
        </p:nvPicPr>
        <p:blipFill rotWithShape="1">
          <a:blip r:embed="rId3"/>
          <a:srcRect t="44410"/>
          <a:stretch/>
        </p:blipFill>
        <p:spPr>
          <a:xfrm>
            <a:off x="760139" y="1987115"/>
            <a:ext cx="3579274" cy="2063523"/>
          </a:xfrm>
          <a:prstGeom prst="rect">
            <a:avLst/>
          </a:prstGeom>
          <a:ln>
            <a:solidFill>
              <a:srgbClr val="002060"/>
            </a:solidFill>
          </a:ln>
        </p:spPr>
      </p:pic>
      <p:sp>
        <p:nvSpPr>
          <p:cNvPr id="18" name="Oval 17">
            <a:extLst>
              <a:ext uri="{FF2B5EF4-FFF2-40B4-BE49-F238E27FC236}">
                <a16:creationId xmlns:a16="http://schemas.microsoft.com/office/drawing/2014/main" id="{B530D975-57D6-44CA-374C-71CDC70A5A16}"/>
              </a:ext>
            </a:extLst>
          </p:cNvPr>
          <p:cNvSpPr/>
          <p:nvPr/>
        </p:nvSpPr>
        <p:spPr>
          <a:xfrm>
            <a:off x="683939" y="3562398"/>
            <a:ext cx="1616498" cy="696686"/>
          </a:xfrm>
          <a:prstGeom prst="ellipse">
            <a:avLst/>
          </a:prstGeom>
          <a:noFill/>
          <a:ln w="19050">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D92F8352-C476-0EAB-A5CC-952E6F6BB526}"/>
              </a:ext>
            </a:extLst>
          </p:cNvPr>
          <p:cNvSpPr txBox="1"/>
          <p:nvPr/>
        </p:nvSpPr>
        <p:spPr>
          <a:xfrm>
            <a:off x="762112" y="4503299"/>
            <a:ext cx="3715467" cy="830997"/>
          </a:xfrm>
          <a:prstGeom prst="rect">
            <a:avLst/>
          </a:prstGeom>
          <a:noFill/>
        </p:spPr>
        <p:txBody>
          <a:bodyPr wrap="square" rtlCol="0">
            <a:spAutoFit/>
          </a:bodyPr>
          <a:lstStyle/>
          <a:p>
            <a:pPr algn="just"/>
            <a:r>
              <a:rPr lang="en-US" sz="1200" i="1" dirty="0">
                <a:latin typeface="Open Sans" panose="020B0606030504020204" pitchFamily="34" charset="0"/>
                <a:ea typeface="Open Sans" panose="020B0606030504020204" pitchFamily="34" charset="0"/>
                <a:cs typeface="Open Sans" panose="020B0606030504020204" pitchFamily="34" charset="0"/>
              </a:rPr>
              <a:t>Press </a:t>
            </a:r>
            <a:r>
              <a:rPr lang="en-GB" sz="1200" i="1" dirty="0">
                <a:latin typeface="Open Sans" panose="020B0606030504020204" pitchFamily="34" charset="0"/>
                <a:ea typeface="Open Sans" panose="020B0606030504020204" pitchFamily="34" charset="0"/>
                <a:cs typeface="Open Sans" panose="020B0606030504020204" pitchFamily="34" charset="0"/>
              </a:rPr>
              <a:t>to </a:t>
            </a:r>
            <a:r>
              <a:rPr lang="en-GB" sz="1200" b="1" i="1" dirty="0">
                <a:latin typeface="Open Sans" panose="020B0606030504020204" pitchFamily="34" charset="0"/>
                <a:ea typeface="Open Sans" panose="020B0606030504020204" pitchFamily="34" charset="0"/>
                <a:cs typeface="Open Sans" panose="020B0606030504020204" pitchFamily="34" charset="0"/>
              </a:rPr>
              <a:t>download the hourly output of the PV panel </a:t>
            </a:r>
            <a:r>
              <a:rPr lang="en-GB" sz="1200" i="1" dirty="0">
                <a:latin typeface="Open Sans" panose="020B0606030504020204" pitchFamily="34" charset="0"/>
                <a:ea typeface="Open Sans" panose="020B0606030504020204" pitchFamily="34" charset="0"/>
                <a:cs typeface="Open Sans" panose="020B0606030504020204" pitchFamily="34" charset="0"/>
              </a:rPr>
              <a:t>in a comma-separated values (CSV) file. If raw data included, the csv file would provide time, local time, electricity, irradiance and temperature data</a:t>
            </a:r>
            <a:endParaRPr lang="en-US" sz="1200" i="1" dirty="0">
              <a:latin typeface="Open Sans" panose="020B0606030504020204" pitchFamily="34" charset="0"/>
              <a:ea typeface="Open Sans" panose="020B0606030504020204" pitchFamily="34" charset="0"/>
              <a:cs typeface="Open Sans" panose="020B0606030504020204" pitchFamily="34" charset="0"/>
            </a:endParaRPr>
          </a:p>
        </p:txBody>
      </p:sp>
      <p:sp>
        <p:nvSpPr>
          <p:cNvPr id="20" name="Right Brace 19">
            <a:extLst>
              <a:ext uri="{FF2B5EF4-FFF2-40B4-BE49-F238E27FC236}">
                <a16:creationId xmlns:a16="http://schemas.microsoft.com/office/drawing/2014/main" id="{C65B1390-B6C0-CBE2-5728-A13AB8367A86}"/>
              </a:ext>
            </a:extLst>
          </p:cNvPr>
          <p:cNvSpPr/>
          <p:nvPr/>
        </p:nvSpPr>
        <p:spPr>
          <a:xfrm>
            <a:off x="4793330" y="2076526"/>
            <a:ext cx="326571" cy="3899308"/>
          </a:xfrm>
          <a:prstGeom prst="rightBrace">
            <a:avLst/>
          </a:prstGeom>
          <a:ln w="12700">
            <a:solidFill>
              <a:srgbClr val="00206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pic>
        <p:nvPicPr>
          <p:cNvPr id="21" name="Picture 20">
            <a:extLst>
              <a:ext uri="{FF2B5EF4-FFF2-40B4-BE49-F238E27FC236}">
                <a16:creationId xmlns:a16="http://schemas.microsoft.com/office/drawing/2014/main" id="{DA8D49BD-F6C7-E362-7746-3FE31F16404E}"/>
              </a:ext>
            </a:extLst>
          </p:cNvPr>
          <p:cNvPicPr>
            <a:picLocks noChangeAspect="1"/>
          </p:cNvPicPr>
          <p:nvPr/>
        </p:nvPicPr>
        <p:blipFill rotWithShape="1">
          <a:blip r:embed="rId4"/>
          <a:srcRect r="42093"/>
          <a:stretch/>
        </p:blipFill>
        <p:spPr>
          <a:xfrm>
            <a:off x="5373517" y="2020580"/>
            <a:ext cx="2665870" cy="4008309"/>
          </a:xfrm>
          <a:prstGeom prst="rect">
            <a:avLst/>
          </a:prstGeom>
        </p:spPr>
      </p:pic>
      <p:sp>
        <p:nvSpPr>
          <p:cNvPr id="22" name="Rectangle 21">
            <a:extLst>
              <a:ext uri="{FF2B5EF4-FFF2-40B4-BE49-F238E27FC236}">
                <a16:creationId xmlns:a16="http://schemas.microsoft.com/office/drawing/2014/main" id="{62403A80-96BC-FF39-3A2B-C93A2E2B0C1E}"/>
              </a:ext>
            </a:extLst>
          </p:cNvPr>
          <p:cNvSpPr/>
          <p:nvPr/>
        </p:nvSpPr>
        <p:spPr>
          <a:xfrm>
            <a:off x="8743927" y="1892514"/>
            <a:ext cx="1887991" cy="4269000"/>
          </a:xfrm>
          <a:prstGeom prst="rect">
            <a:avLst/>
          </a:prstGeom>
          <a:noFill/>
          <a:ln w="12700">
            <a:solidFill>
              <a:srgbClr val="FCB615"/>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TextBox 22">
            <a:extLst>
              <a:ext uri="{FF2B5EF4-FFF2-40B4-BE49-F238E27FC236}">
                <a16:creationId xmlns:a16="http://schemas.microsoft.com/office/drawing/2014/main" id="{5C35CBF7-DB30-7048-DD0D-FC5A4D41F9B7}"/>
              </a:ext>
            </a:extLst>
          </p:cNvPr>
          <p:cNvSpPr txBox="1"/>
          <p:nvPr/>
        </p:nvSpPr>
        <p:spPr>
          <a:xfrm>
            <a:off x="8743927" y="6188854"/>
            <a:ext cx="2064988" cy="276999"/>
          </a:xfrm>
          <a:prstGeom prst="rect">
            <a:avLst/>
          </a:prstGeom>
          <a:noFill/>
        </p:spPr>
        <p:txBody>
          <a:bodyPr wrap="square" rtlCol="0">
            <a:spAutoFit/>
          </a:bodyPr>
          <a:lstStyle/>
          <a:p>
            <a:r>
              <a:rPr lang="en-US" sz="1200" i="1" dirty="0">
                <a:solidFill>
                  <a:srgbClr val="FCB615"/>
                </a:solidFill>
                <a:latin typeface="Open Sans" panose="020B0606030504020204" pitchFamily="34" charset="0"/>
                <a:ea typeface="Open Sans" panose="020B0606030504020204" pitchFamily="34" charset="0"/>
                <a:cs typeface="Open Sans" panose="020B0606030504020204" pitchFamily="34" charset="0"/>
              </a:rPr>
              <a:t>Input data for MicroGridsPy</a:t>
            </a:r>
          </a:p>
        </p:txBody>
      </p:sp>
      <p:sp>
        <p:nvSpPr>
          <p:cNvPr id="24" name="Rectangle 23">
            <a:extLst>
              <a:ext uri="{FF2B5EF4-FFF2-40B4-BE49-F238E27FC236}">
                <a16:creationId xmlns:a16="http://schemas.microsoft.com/office/drawing/2014/main" id="{779B47E5-CBB6-3CE2-4D54-7F3F108F23D8}"/>
              </a:ext>
            </a:extLst>
          </p:cNvPr>
          <p:cNvSpPr/>
          <p:nvPr/>
        </p:nvSpPr>
        <p:spPr>
          <a:xfrm>
            <a:off x="5338533" y="2035717"/>
            <a:ext cx="2700853" cy="613398"/>
          </a:xfrm>
          <a:prstGeom prst="rect">
            <a:avLst/>
          </a:prstGeom>
          <a:noFill/>
          <a:ln w="19050">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5" name="Gruppo 99">
            <a:extLst>
              <a:ext uri="{FF2B5EF4-FFF2-40B4-BE49-F238E27FC236}">
                <a16:creationId xmlns:a16="http://schemas.microsoft.com/office/drawing/2014/main" id="{785DFA64-48FA-5766-90F9-8BCE614B731A}"/>
              </a:ext>
            </a:extLst>
          </p:cNvPr>
          <p:cNvGrpSpPr/>
          <p:nvPr/>
        </p:nvGrpSpPr>
        <p:grpSpPr>
          <a:xfrm>
            <a:off x="8299687" y="2475421"/>
            <a:ext cx="198725" cy="3150434"/>
            <a:chOff x="7820760" y="968610"/>
            <a:chExt cx="229274" cy="4847007"/>
          </a:xfrm>
        </p:grpSpPr>
        <p:cxnSp>
          <p:nvCxnSpPr>
            <p:cNvPr id="26" name="Connettore diritto 96">
              <a:extLst>
                <a:ext uri="{FF2B5EF4-FFF2-40B4-BE49-F238E27FC236}">
                  <a16:creationId xmlns:a16="http://schemas.microsoft.com/office/drawing/2014/main" id="{FFFD1DD9-E23B-8B94-AE7E-AAE9911CA1A4}"/>
                </a:ext>
              </a:extLst>
            </p:cNvPr>
            <p:cNvCxnSpPr>
              <a:cxnSpLocks/>
            </p:cNvCxnSpPr>
            <p:nvPr/>
          </p:nvCxnSpPr>
          <p:spPr>
            <a:xfrm>
              <a:off x="7923293" y="968610"/>
              <a:ext cx="0" cy="4847007"/>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27" name="Freccia a gallone 98">
              <a:extLst>
                <a:ext uri="{FF2B5EF4-FFF2-40B4-BE49-F238E27FC236}">
                  <a16:creationId xmlns:a16="http://schemas.microsoft.com/office/drawing/2014/main" id="{33B62544-6247-B0CF-E29E-EA76187FE9B7}"/>
                </a:ext>
              </a:extLst>
            </p:cNvPr>
            <p:cNvSpPr/>
            <p:nvPr/>
          </p:nvSpPr>
          <p:spPr>
            <a:xfrm>
              <a:off x="7820760" y="2932608"/>
              <a:ext cx="229274" cy="688689"/>
            </a:xfrm>
            <a:prstGeom prst="chevron">
              <a:avLst/>
            </a:prstGeom>
            <a:solidFill>
              <a:srgbClr val="002060"/>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pic>
        <p:nvPicPr>
          <p:cNvPr id="28" name="Picture 27">
            <a:extLst>
              <a:ext uri="{FF2B5EF4-FFF2-40B4-BE49-F238E27FC236}">
                <a16:creationId xmlns:a16="http://schemas.microsoft.com/office/drawing/2014/main" id="{DA2F9EDE-5D21-24E4-C251-50BDCDB3CCA5}"/>
              </a:ext>
            </a:extLst>
          </p:cNvPr>
          <p:cNvPicPr>
            <a:picLocks noChangeAspect="1"/>
          </p:cNvPicPr>
          <p:nvPr/>
        </p:nvPicPr>
        <p:blipFill>
          <a:blip r:embed="rId5"/>
          <a:stretch>
            <a:fillRect/>
          </a:stretch>
        </p:blipFill>
        <p:spPr>
          <a:xfrm>
            <a:off x="8794157" y="1995987"/>
            <a:ext cx="1809506" cy="4057494"/>
          </a:xfrm>
          <a:prstGeom prst="rect">
            <a:avLst/>
          </a:prstGeom>
        </p:spPr>
      </p:pic>
      <p:sp>
        <p:nvSpPr>
          <p:cNvPr id="29" name="TextBox 28">
            <a:extLst>
              <a:ext uri="{FF2B5EF4-FFF2-40B4-BE49-F238E27FC236}">
                <a16:creationId xmlns:a16="http://schemas.microsoft.com/office/drawing/2014/main" id="{D04A88B1-0045-C20D-8764-215D3029F7D5}"/>
              </a:ext>
            </a:extLst>
          </p:cNvPr>
          <p:cNvSpPr txBox="1"/>
          <p:nvPr/>
        </p:nvSpPr>
        <p:spPr>
          <a:xfrm>
            <a:off x="281407" y="6273446"/>
            <a:ext cx="5171832" cy="230832"/>
          </a:xfrm>
          <a:prstGeom prst="rect">
            <a:avLst/>
          </a:prstGeom>
          <a:noFill/>
        </p:spPr>
        <p:txBody>
          <a:bodyPr wrap="square" rtlCol="0">
            <a:spAutoFit/>
          </a:bodyPr>
          <a:lstStyle/>
          <a:p>
            <a:r>
              <a:rPr lang="en-US" sz="9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Sources for images: </a:t>
            </a:r>
            <a:r>
              <a:rPr lang="en-US" sz="900" i="1" dirty="0" err="1">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Renewables.ninja</a:t>
            </a:r>
            <a:r>
              <a:rPr lang="en-US" sz="9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 website</a:t>
            </a:r>
          </a:p>
        </p:txBody>
      </p:sp>
    </p:spTree>
    <p:extLst>
      <p:ext uri="{BB962C8B-B14F-4D97-AF65-F5344CB8AC3E}">
        <p14:creationId xmlns:p14="http://schemas.microsoft.com/office/powerpoint/2010/main" val="177627532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p:txBody>
          <a:bodyPr>
            <a:normAutofit/>
          </a:bodyPr>
          <a:lstStyle/>
          <a:p>
            <a:r>
              <a:rPr lang="en-GB" dirty="0"/>
              <a:t>The NASA Power Project</a:t>
            </a:r>
          </a:p>
        </p:txBody>
      </p:sp>
      <p:sp>
        <p:nvSpPr>
          <p:cNvPr id="3" name="TextBox 2">
            <a:extLst>
              <a:ext uri="{FF2B5EF4-FFF2-40B4-BE49-F238E27FC236}">
                <a16:creationId xmlns:a16="http://schemas.microsoft.com/office/drawing/2014/main" id="{1671CFEA-FD7F-FC4B-98AC-CA1AFF837665}"/>
              </a:ext>
            </a:extLst>
          </p:cNvPr>
          <p:cNvSpPr txBox="1"/>
          <p:nvPr/>
        </p:nvSpPr>
        <p:spPr>
          <a:xfrm>
            <a:off x="386473" y="1031921"/>
            <a:ext cx="11119810" cy="738664"/>
          </a:xfrm>
          <a:prstGeom prst="rect">
            <a:avLst/>
          </a:prstGeom>
          <a:noFill/>
        </p:spPr>
        <p:txBody>
          <a:bodyPr wrap="square" rtlCol="0">
            <a:spAutoFit/>
          </a:bodyPr>
          <a:lstStyle/>
          <a:p>
            <a:pPr algn="just"/>
            <a:r>
              <a:rPr lang="en-GB" sz="1400" dirty="0">
                <a:latin typeface="Open Sans" panose="020B0606030504020204" pitchFamily="34" charset="0"/>
                <a:ea typeface="Open Sans" panose="020B0606030504020204" pitchFamily="34" charset="0"/>
                <a:cs typeface="Open Sans" panose="020B0606030504020204" pitchFamily="34" charset="0"/>
              </a:rPr>
              <a:t>The NASA POWER project (</a:t>
            </a:r>
            <a:r>
              <a:rPr lang="en-GB" sz="1400" b="1" dirty="0">
                <a:latin typeface="Open Sans" panose="020B0606030504020204" pitchFamily="34" charset="0"/>
                <a:ea typeface="Open Sans" panose="020B0606030504020204" pitchFamily="34" charset="0"/>
                <a:cs typeface="Open Sans" panose="020B0606030504020204" pitchFamily="34" charset="0"/>
              </a:rPr>
              <a:t>Prediction Of Worldwide Energy Resources</a:t>
            </a:r>
            <a:r>
              <a:rPr lang="en-GB" sz="1400" dirty="0">
                <a:latin typeface="Open Sans" panose="020B0606030504020204" pitchFamily="34" charset="0"/>
                <a:ea typeface="Open Sans" panose="020B0606030504020204" pitchFamily="34" charset="0"/>
                <a:cs typeface="Open Sans" panose="020B0606030504020204" pitchFamily="34" charset="0"/>
              </a:rPr>
              <a:t>) offers a </a:t>
            </a:r>
            <a:r>
              <a:rPr lang="en-GB" sz="1400" b="1" dirty="0">
                <a:latin typeface="Open Sans" panose="020B0606030504020204" pitchFamily="34" charset="0"/>
                <a:ea typeface="Open Sans" panose="020B0606030504020204" pitchFamily="34" charset="0"/>
                <a:cs typeface="Open Sans" panose="020B0606030504020204" pitchFamily="34" charset="0"/>
              </a:rPr>
              <a:t>comprehensive collection of solar and meteorological data </a:t>
            </a:r>
            <a:r>
              <a:rPr lang="en-GB" sz="1400" dirty="0">
                <a:latin typeface="Open Sans" panose="020B0606030504020204" pitchFamily="34" charset="0"/>
                <a:ea typeface="Open Sans" panose="020B0606030504020204" pitchFamily="34" charset="0"/>
                <a:cs typeface="Open Sans" panose="020B0606030504020204" pitchFamily="34" charset="0"/>
              </a:rPr>
              <a:t>beneficial for renewable energy, building efficiency, and agriculture. It provides easy access to data from </a:t>
            </a:r>
            <a:r>
              <a:rPr lang="en-GB" sz="1400" b="1" dirty="0">
                <a:latin typeface="Open Sans" panose="020B0606030504020204" pitchFamily="34" charset="0"/>
                <a:ea typeface="Open Sans" panose="020B0606030504020204" pitchFamily="34" charset="0"/>
                <a:cs typeface="Open Sans" panose="020B0606030504020204" pitchFamily="34" charset="0"/>
              </a:rPr>
              <a:t>Earth observation satellites</a:t>
            </a:r>
            <a:r>
              <a:rPr lang="en-GB" sz="1400" dirty="0">
                <a:latin typeface="Open Sans" panose="020B0606030504020204" pitchFamily="34" charset="0"/>
                <a:ea typeface="Open Sans" panose="020B0606030504020204" pitchFamily="34" charset="0"/>
                <a:cs typeface="Open Sans" panose="020B0606030504020204" pitchFamily="34" charset="0"/>
              </a:rPr>
              <a:t> and </a:t>
            </a:r>
            <a:r>
              <a:rPr lang="en-GB" sz="1400" b="1" dirty="0">
                <a:latin typeface="Open Sans" panose="020B0606030504020204" pitchFamily="34" charset="0"/>
                <a:ea typeface="Open Sans" panose="020B0606030504020204" pitchFamily="34" charset="0"/>
                <a:cs typeface="Open Sans" panose="020B0606030504020204" pitchFamily="34" charset="0"/>
              </a:rPr>
              <a:t>models</a:t>
            </a:r>
            <a:r>
              <a:rPr lang="en-GB" sz="1400" dirty="0">
                <a:latin typeface="Open Sans" panose="020B0606030504020204" pitchFamily="34" charset="0"/>
                <a:ea typeface="Open Sans" panose="020B0606030504020204" pitchFamily="34" charset="0"/>
                <a:cs typeface="Open Sans" panose="020B0606030504020204" pitchFamily="34" charset="0"/>
              </a:rPr>
              <a:t>, supporting a wide range of applications with </a:t>
            </a:r>
            <a:r>
              <a:rPr lang="en-GB" sz="1400" b="1" dirty="0">
                <a:latin typeface="Open Sans" panose="020B0606030504020204" pitchFamily="34" charset="0"/>
                <a:ea typeface="Open Sans" panose="020B0606030504020204" pitchFamily="34" charset="0"/>
                <a:cs typeface="Open Sans" panose="020B0606030504020204" pitchFamily="34" charset="0"/>
              </a:rPr>
              <a:t>up-to-date and historical data</a:t>
            </a:r>
            <a:r>
              <a:rPr lang="en-GB" sz="1400" dirty="0">
                <a:latin typeface="Open Sans" panose="020B0606030504020204" pitchFamily="34" charset="0"/>
                <a:ea typeface="Open Sans" panose="020B0606030504020204" pitchFamily="34" charset="0"/>
                <a:cs typeface="Open Sans" panose="020B0606030504020204" pitchFamily="34" charset="0"/>
              </a:rPr>
              <a:t>.</a:t>
            </a:r>
          </a:p>
        </p:txBody>
      </p:sp>
      <p:pic>
        <p:nvPicPr>
          <p:cNvPr id="4" name="Picture 2" descr="Feature Generic Outline Color icon">
            <a:extLst>
              <a:ext uri="{FF2B5EF4-FFF2-40B4-BE49-F238E27FC236}">
                <a16:creationId xmlns:a16="http://schemas.microsoft.com/office/drawing/2014/main" id="{BD05A3D5-1B89-8F02-8F1D-03103B334D2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0485" y="5058418"/>
            <a:ext cx="914400" cy="9144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D9932F16-B752-DAD7-3E5D-7B75516BD8E3}"/>
              </a:ext>
            </a:extLst>
          </p:cNvPr>
          <p:cNvSpPr txBox="1"/>
          <p:nvPr/>
        </p:nvSpPr>
        <p:spPr>
          <a:xfrm>
            <a:off x="1790070" y="5207841"/>
            <a:ext cx="5394501" cy="861774"/>
          </a:xfrm>
          <a:prstGeom prst="rect">
            <a:avLst/>
          </a:prstGeom>
          <a:noFill/>
        </p:spPr>
        <p:txBody>
          <a:bodyPr wrap="square" rtlCol="0">
            <a:spAutoFit/>
          </a:bodyPr>
          <a:lstStyle/>
          <a:p>
            <a:pPr algn="just"/>
            <a:r>
              <a:rPr lang="en-GB" b="1" dirty="0">
                <a:solidFill>
                  <a:srgbClr val="FFC000"/>
                </a:solidFill>
                <a:latin typeface="Open Sans" panose="020B0606030504020204" pitchFamily="34" charset="0"/>
                <a:ea typeface="Open Sans" panose="020B0606030504020204" pitchFamily="34" charset="0"/>
                <a:cs typeface="Open Sans" panose="020B0606030504020204" pitchFamily="34" charset="0"/>
              </a:rPr>
              <a:t>Built-In Feature in MicroGridsPy:</a:t>
            </a:r>
          </a:p>
          <a:p>
            <a:pPr algn="just"/>
            <a:r>
              <a:rPr lang="en-GB" sz="1600" i="1" dirty="0">
                <a:latin typeface="Open Sans" panose="020B0606030504020204" pitchFamily="34" charset="0"/>
                <a:ea typeface="Open Sans" panose="020B0606030504020204" pitchFamily="34" charset="0"/>
                <a:cs typeface="Open Sans" panose="020B0606030504020204" pitchFamily="34" charset="0"/>
              </a:rPr>
              <a:t>Endogenous Solar and Wind time series data estimation with the NASA Power Project API</a:t>
            </a:r>
            <a:endParaRPr lang="en-GB" i="1" dirty="0">
              <a:latin typeface="Open Sans" panose="020B0606030504020204" pitchFamily="34" charset="0"/>
              <a:ea typeface="Open Sans" panose="020B0606030504020204" pitchFamily="34" charset="0"/>
              <a:cs typeface="Open Sans" panose="020B0606030504020204" pitchFamily="34" charset="0"/>
            </a:endParaRPr>
          </a:p>
        </p:txBody>
      </p:sp>
      <p:cxnSp>
        <p:nvCxnSpPr>
          <p:cNvPr id="8" name="Connettore diritto 96">
            <a:extLst>
              <a:ext uri="{FF2B5EF4-FFF2-40B4-BE49-F238E27FC236}">
                <a16:creationId xmlns:a16="http://schemas.microsoft.com/office/drawing/2014/main" id="{7297743A-75E6-3C38-AC4C-D56B89FA3325}"/>
              </a:ext>
            </a:extLst>
          </p:cNvPr>
          <p:cNvCxnSpPr>
            <a:cxnSpLocks/>
          </p:cNvCxnSpPr>
          <p:nvPr/>
        </p:nvCxnSpPr>
        <p:spPr>
          <a:xfrm flipH="1">
            <a:off x="1016035" y="4945848"/>
            <a:ext cx="9843518" cy="0"/>
          </a:xfrm>
          <a:prstGeom prst="line">
            <a:avLst/>
          </a:prstGeom>
          <a:ln>
            <a:solidFill>
              <a:schemeClr val="bg2">
                <a:lumMod val="90000"/>
              </a:schemeClr>
            </a:solidFill>
            <a:prstDash val="dash"/>
          </a:ln>
        </p:spPr>
        <p:style>
          <a:lnRef idx="1">
            <a:schemeClr val="accent1"/>
          </a:lnRef>
          <a:fillRef idx="0">
            <a:schemeClr val="accent1"/>
          </a:fillRef>
          <a:effectRef idx="0">
            <a:schemeClr val="accent1"/>
          </a:effectRef>
          <a:fontRef idx="minor">
            <a:schemeClr val="tx1"/>
          </a:fontRef>
        </p:style>
      </p:cxnSp>
      <p:pic>
        <p:nvPicPr>
          <p:cNvPr id="51" name="Picture 50">
            <a:extLst>
              <a:ext uri="{FF2B5EF4-FFF2-40B4-BE49-F238E27FC236}">
                <a16:creationId xmlns:a16="http://schemas.microsoft.com/office/drawing/2014/main" id="{2D458024-5735-02DB-687A-3CA991BF9D30}"/>
              </a:ext>
            </a:extLst>
          </p:cNvPr>
          <p:cNvPicPr>
            <a:picLocks noChangeAspect="1"/>
          </p:cNvPicPr>
          <p:nvPr/>
        </p:nvPicPr>
        <p:blipFill rotWithShape="1">
          <a:blip r:embed="rId4"/>
          <a:srcRect r="26547"/>
          <a:stretch/>
        </p:blipFill>
        <p:spPr>
          <a:xfrm>
            <a:off x="651099" y="1979598"/>
            <a:ext cx="4375143" cy="2634796"/>
          </a:xfrm>
          <a:prstGeom prst="rect">
            <a:avLst/>
          </a:prstGeom>
          <a:ln>
            <a:noFill/>
          </a:ln>
          <a:effectLst>
            <a:outerShdw blurRad="292100" dist="139700" dir="2700000" algn="tl" rotWithShape="0">
              <a:srgbClr val="333333">
                <a:alpha val="65000"/>
              </a:srgbClr>
            </a:outerShdw>
          </a:effectLst>
        </p:spPr>
      </p:pic>
      <p:pic>
        <p:nvPicPr>
          <p:cNvPr id="52" name="Picture 51">
            <a:extLst>
              <a:ext uri="{FF2B5EF4-FFF2-40B4-BE49-F238E27FC236}">
                <a16:creationId xmlns:a16="http://schemas.microsoft.com/office/drawing/2014/main" id="{AC56827C-F45C-9312-4253-F0B12163923A}"/>
              </a:ext>
            </a:extLst>
          </p:cNvPr>
          <p:cNvPicPr>
            <a:picLocks noChangeAspect="1"/>
          </p:cNvPicPr>
          <p:nvPr/>
        </p:nvPicPr>
        <p:blipFill>
          <a:blip r:embed="rId5"/>
          <a:stretch>
            <a:fillRect/>
          </a:stretch>
        </p:blipFill>
        <p:spPr>
          <a:xfrm>
            <a:off x="5943599" y="1977429"/>
            <a:ext cx="2113539" cy="1318999"/>
          </a:xfrm>
          <a:prstGeom prst="rect">
            <a:avLst/>
          </a:prstGeom>
        </p:spPr>
      </p:pic>
      <p:pic>
        <p:nvPicPr>
          <p:cNvPr id="53" name="Picture 52">
            <a:extLst>
              <a:ext uri="{FF2B5EF4-FFF2-40B4-BE49-F238E27FC236}">
                <a16:creationId xmlns:a16="http://schemas.microsoft.com/office/drawing/2014/main" id="{D5BE8935-3A7D-8EA4-F8B9-BED9C954DF26}"/>
              </a:ext>
            </a:extLst>
          </p:cNvPr>
          <p:cNvPicPr>
            <a:picLocks noChangeAspect="1"/>
          </p:cNvPicPr>
          <p:nvPr/>
        </p:nvPicPr>
        <p:blipFill>
          <a:blip r:embed="rId6"/>
          <a:stretch>
            <a:fillRect/>
          </a:stretch>
        </p:blipFill>
        <p:spPr>
          <a:xfrm>
            <a:off x="8410629" y="1992687"/>
            <a:ext cx="2557302" cy="1095297"/>
          </a:xfrm>
          <a:prstGeom prst="rect">
            <a:avLst/>
          </a:prstGeom>
        </p:spPr>
      </p:pic>
      <p:pic>
        <p:nvPicPr>
          <p:cNvPr id="54" name="Picture 53">
            <a:extLst>
              <a:ext uri="{FF2B5EF4-FFF2-40B4-BE49-F238E27FC236}">
                <a16:creationId xmlns:a16="http://schemas.microsoft.com/office/drawing/2014/main" id="{A92A4FC2-82D6-9159-162A-73C67BBC0169}"/>
              </a:ext>
            </a:extLst>
          </p:cNvPr>
          <p:cNvPicPr>
            <a:picLocks noChangeAspect="1"/>
          </p:cNvPicPr>
          <p:nvPr/>
        </p:nvPicPr>
        <p:blipFill>
          <a:blip r:embed="rId7"/>
          <a:stretch>
            <a:fillRect/>
          </a:stretch>
        </p:blipFill>
        <p:spPr>
          <a:xfrm>
            <a:off x="6213680" y="3627663"/>
            <a:ext cx="2557302" cy="865893"/>
          </a:xfrm>
          <a:prstGeom prst="rect">
            <a:avLst/>
          </a:prstGeom>
        </p:spPr>
      </p:pic>
      <p:pic>
        <p:nvPicPr>
          <p:cNvPr id="55" name="Picture 54">
            <a:extLst>
              <a:ext uri="{FF2B5EF4-FFF2-40B4-BE49-F238E27FC236}">
                <a16:creationId xmlns:a16="http://schemas.microsoft.com/office/drawing/2014/main" id="{C0076FDA-056B-32E4-CD6B-89FD9FD2FFEB}"/>
              </a:ext>
            </a:extLst>
          </p:cNvPr>
          <p:cNvPicPr>
            <a:picLocks noChangeAspect="1"/>
          </p:cNvPicPr>
          <p:nvPr/>
        </p:nvPicPr>
        <p:blipFill>
          <a:blip r:embed="rId8"/>
          <a:stretch>
            <a:fillRect/>
          </a:stretch>
        </p:blipFill>
        <p:spPr>
          <a:xfrm>
            <a:off x="8974495" y="3252960"/>
            <a:ext cx="1520657" cy="1430896"/>
          </a:xfrm>
          <a:prstGeom prst="rect">
            <a:avLst/>
          </a:prstGeom>
        </p:spPr>
      </p:pic>
      <p:sp>
        <p:nvSpPr>
          <p:cNvPr id="56" name="TextBox 55">
            <a:extLst>
              <a:ext uri="{FF2B5EF4-FFF2-40B4-BE49-F238E27FC236}">
                <a16:creationId xmlns:a16="http://schemas.microsoft.com/office/drawing/2014/main" id="{9DB0C1BD-DB76-AC7A-AAFC-5E78D8CA5369}"/>
              </a:ext>
            </a:extLst>
          </p:cNvPr>
          <p:cNvSpPr txBox="1"/>
          <p:nvPr/>
        </p:nvSpPr>
        <p:spPr>
          <a:xfrm>
            <a:off x="164697" y="6498347"/>
            <a:ext cx="2882518" cy="230832"/>
          </a:xfrm>
          <a:prstGeom prst="rect">
            <a:avLst/>
          </a:prstGeom>
          <a:noFill/>
        </p:spPr>
        <p:txBody>
          <a:bodyPr wrap="square" rtlCol="0">
            <a:spAutoFit/>
          </a:bodyPr>
          <a:lstStyle/>
          <a:p>
            <a:r>
              <a:rPr lang="en-US" sz="9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Sources for images: The NASA POWER project website</a:t>
            </a:r>
          </a:p>
        </p:txBody>
      </p:sp>
    </p:spTree>
    <p:extLst>
      <p:ext uri="{BB962C8B-B14F-4D97-AF65-F5344CB8AC3E}">
        <p14:creationId xmlns:p14="http://schemas.microsoft.com/office/powerpoint/2010/main" val="38383133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a:xfrm>
            <a:off x="1075665" y="188782"/>
            <a:ext cx="10515600" cy="781235"/>
          </a:xfrm>
        </p:spPr>
        <p:txBody>
          <a:bodyPr>
            <a:normAutofit fontScale="90000"/>
          </a:bodyPr>
          <a:lstStyle/>
          <a:p>
            <a:pPr algn="l"/>
            <a:r>
              <a:rPr lang="en-GB" sz="4000" dirty="0">
                <a:latin typeface="Open Sans"/>
                <a:ea typeface="Open Sans" panose="020B0606030504020204" pitchFamily="34" charset="0"/>
                <a:cs typeface="Open Sans" panose="020B0606030504020204" pitchFamily="34" charset="0"/>
                <a:sym typeface="Bodoni SvtyTwo ITC TT-Book"/>
              </a:rPr>
              <a:t>Endogenous RES Time Series </a:t>
            </a:r>
            <a:br>
              <a:rPr lang="en-GB" sz="4000" dirty="0">
                <a:latin typeface="Open Sans"/>
                <a:ea typeface="Open Sans" panose="020B0606030504020204" pitchFamily="34" charset="0"/>
                <a:cs typeface="Open Sans" panose="020B0606030504020204" pitchFamily="34" charset="0"/>
                <a:sym typeface="Bodoni SvtyTwo ITC TT-Book"/>
              </a:rPr>
            </a:br>
            <a:r>
              <a:rPr lang="en-GB" sz="4000" dirty="0">
                <a:latin typeface="Open Sans"/>
                <a:ea typeface="Open Sans" panose="020B0606030504020204" pitchFamily="34" charset="0"/>
                <a:cs typeface="Open Sans" panose="020B0606030504020204" pitchFamily="34" charset="0"/>
                <a:sym typeface="Bodoni SvtyTwo ITC TT-Book"/>
              </a:rPr>
              <a:t>Estimation</a:t>
            </a:r>
          </a:p>
        </p:txBody>
      </p:sp>
      <p:pic>
        <p:nvPicPr>
          <p:cNvPr id="2" name="Picture 1">
            <a:extLst>
              <a:ext uri="{FF2B5EF4-FFF2-40B4-BE49-F238E27FC236}">
                <a16:creationId xmlns:a16="http://schemas.microsoft.com/office/drawing/2014/main" id="{C84CA48F-4C83-3DD3-8FD9-88E25DFDBD93}"/>
              </a:ext>
            </a:extLst>
          </p:cNvPr>
          <p:cNvPicPr>
            <a:picLocks noChangeAspect="1"/>
          </p:cNvPicPr>
          <p:nvPr/>
        </p:nvPicPr>
        <p:blipFill>
          <a:blip r:embed="rId3"/>
          <a:stretch>
            <a:fillRect/>
          </a:stretch>
        </p:blipFill>
        <p:spPr>
          <a:xfrm>
            <a:off x="5276181" y="1131918"/>
            <a:ext cx="6114911" cy="5321122"/>
          </a:xfrm>
          <a:prstGeom prst="roundRect">
            <a:avLst>
              <a:gd name="adj" fmla="val 3574"/>
            </a:avLst>
          </a:prstGeom>
        </p:spPr>
      </p:pic>
      <p:pic>
        <p:nvPicPr>
          <p:cNvPr id="3" name="Picture 2" descr=" ">
            <a:extLst>
              <a:ext uri="{FF2B5EF4-FFF2-40B4-BE49-F238E27FC236}">
                <a16:creationId xmlns:a16="http://schemas.microsoft.com/office/drawing/2014/main" id="{1C7ED1DC-76DD-2308-A95A-CB4CE8AA3B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20658953">
            <a:off x="6745572" y="2174283"/>
            <a:ext cx="501106" cy="501106"/>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1C4E5AE8-77DD-0B1E-0362-AC0ADACDEB6B}"/>
              </a:ext>
            </a:extLst>
          </p:cNvPr>
          <p:cNvSpPr txBox="1"/>
          <p:nvPr/>
        </p:nvSpPr>
        <p:spPr>
          <a:xfrm>
            <a:off x="590766" y="1263174"/>
            <a:ext cx="4086700" cy="769441"/>
          </a:xfrm>
          <a:prstGeom prst="rect">
            <a:avLst/>
          </a:prstGeom>
          <a:noFill/>
        </p:spPr>
        <p:txBody>
          <a:bodyPr wrap="square" rtlCol="0">
            <a:spAutoFit/>
          </a:bodyPr>
          <a:lstStyle/>
          <a:p>
            <a:pPr algn="ctr"/>
            <a:r>
              <a:rPr lang="en-US" sz="1400" b="1"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Location Coordinates</a:t>
            </a:r>
          </a:p>
          <a:p>
            <a:pPr algn="ctr"/>
            <a:endParaRPr lang="en-US" sz="6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endParaRPr>
          </a:p>
          <a:p>
            <a:pPr algn="just"/>
            <a:r>
              <a:rPr lang="en-GB" sz="1200" i="1" dirty="0">
                <a:latin typeface="Open Sans" panose="020B0606030504020204" pitchFamily="34" charset="0"/>
                <a:ea typeface="Open Sans" panose="020B0606030504020204" pitchFamily="34" charset="0"/>
                <a:cs typeface="Open Sans" panose="020B0606030504020204" pitchFamily="34" charset="0"/>
              </a:rPr>
              <a:t>Input latitude and longitude in DMS system (degrees, minutes and seconds)</a:t>
            </a:r>
          </a:p>
        </p:txBody>
      </p:sp>
      <p:sp>
        <p:nvSpPr>
          <p:cNvPr id="5" name="TextBox 4">
            <a:extLst>
              <a:ext uri="{FF2B5EF4-FFF2-40B4-BE49-F238E27FC236}">
                <a16:creationId xmlns:a16="http://schemas.microsoft.com/office/drawing/2014/main" id="{42875569-47DC-F260-76D1-6D1C5DCE159F}"/>
              </a:ext>
            </a:extLst>
          </p:cNvPr>
          <p:cNvSpPr txBox="1"/>
          <p:nvPr/>
        </p:nvSpPr>
        <p:spPr>
          <a:xfrm>
            <a:off x="590766" y="2294067"/>
            <a:ext cx="4086700" cy="1138773"/>
          </a:xfrm>
          <a:prstGeom prst="rect">
            <a:avLst/>
          </a:prstGeom>
          <a:noFill/>
        </p:spPr>
        <p:txBody>
          <a:bodyPr wrap="square" rtlCol="0">
            <a:spAutoFit/>
          </a:bodyPr>
          <a:lstStyle/>
          <a:p>
            <a:pPr algn="ctr"/>
            <a:r>
              <a:rPr lang="en-US" sz="1400" b="1"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Solar PV parameters</a:t>
            </a:r>
          </a:p>
          <a:p>
            <a:pPr algn="ctr"/>
            <a:endParaRPr lang="en-US" sz="6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endParaRPr>
          </a:p>
          <a:p>
            <a:pPr algn="just"/>
            <a:r>
              <a:rPr lang="en-GB" sz="1200" i="1" dirty="0">
                <a:latin typeface="Open Sans" panose="020B0606030504020204" pitchFamily="34" charset="0"/>
                <a:ea typeface="Open Sans" panose="020B0606030504020204" pitchFamily="34" charset="0"/>
                <a:cs typeface="Open Sans" panose="020B0606030504020204" pitchFamily="34" charset="0"/>
              </a:rPr>
              <a:t>Specifications for </a:t>
            </a:r>
            <a:r>
              <a:rPr lang="en-GB" sz="1200" b="1" i="1" dirty="0">
                <a:latin typeface="Open Sans" panose="020B0606030504020204" pitchFamily="34" charset="0"/>
                <a:ea typeface="Open Sans" panose="020B0606030504020204" pitchFamily="34" charset="0"/>
                <a:cs typeface="Open Sans" panose="020B0606030504020204" pitchFamily="34" charset="0"/>
              </a:rPr>
              <a:t>solar panel module</a:t>
            </a:r>
            <a:r>
              <a:rPr lang="en-GB" sz="1200" i="1" dirty="0">
                <a:latin typeface="Open Sans" panose="020B0606030504020204" pitchFamily="34" charset="0"/>
                <a:ea typeface="Open Sans" panose="020B0606030504020204" pitchFamily="34" charset="0"/>
                <a:cs typeface="Open Sans" panose="020B0606030504020204" pitchFamily="34" charset="0"/>
              </a:rPr>
              <a:t>, including </a:t>
            </a:r>
            <a:r>
              <a:rPr lang="en-GB" sz="1200" b="1" i="1" dirty="0">
                <a:latin typeface="Open Sans" panose="020B0606030504020204" pitchFamily="34" charset="0"/>
                <a:ea typeface="Open Sans" panose="020B0606030504020204" pitchFamily="34" charset="0"/>
                <a:cs typeface="Open Sans" panose="020B0606030504020204" pitchFamily="34" charset="0"/>
              </a:rPr>
              <a:t>nominal power</a:t>
            </a:r>
            <a:r>
              <a:rPr lang="en-GB" sz="1200" i="1" dirty="0">
                <a:latin typeface="Open Sans" panose="020B0606030504020204" pitchFamily="34" charset="0"/>
                <a:ea typeface="Open Sans" panose="020B0606030504020204" pitchFamily="34" charset="0"/>
                <a:cs typeface="Open Sans" panose="020B0606030504020204" pitchFamily="34" charset="0"/>
              </a:rPr>
              <a:t>, </a:t>
            </a:r>
            <a:r>
              <a:rPr lang="en-GB" sz="1200" b="1" i="1" dirty="0">
                <a:latin typeface="Open Sans" panose="020B0606030504020204" pitchFamily="34" charset="0"/>
                <a:ea typeface="Open Sans" panose="020B0606030504020204" pitchFamily="34" charset="0"/>
                <a:cs typeface="Open Sans" panose="020B0606030504020204" pitchFamily="34" charset="0"/>
              </a:rPr>
              <a:t>tilt angle</a:t>
            </a:r>
            <a:r>
              <a:rPr lang="en-GB" sz="1200" i="1" dirty="0">
                <a:latin typeface="Open Sans" panose="020B0606030504020204" pitchFamily="34" charset="0"/>
                <a:ea typeface="Open Sans" panose="020B0606030504020204" pitchFamily="34" charset="0"/>
                <a:cs typeface="Open Sans" panose="020B0606030504020204" pitchFamily="34" charset="0"/>
              </a:rPr>
              <a:t>, </a:t>
            </a:r>
            <a:r>
              <a:rPr lang="en-GB" sz="1200" b="1" i="1" dirty="0">
                <a:latin typeface="Open Sans" panose="020B0606030504020204" pitchFamily="34" charset="0"/>
                <a:ea typeface="Open Sans" panose="020B0606030504020204" pitchFamily="34" charset="0"/>
                <a:cs typeface="Open Sans" panose="020B0606030504020204" pitchFamily="34" charset="0"/>
              </a:rPr>
              <a:t>azimuth</a:t>
            </a:r>
            <a:r>
              <a:rPr lang="en-GB" sz="1200" i="1" dirty="0">
                <a:latin typeface="Open Sans" panose="020B0606030504020204" pitchFamily="34" charset="0"/>
                <a:ea typeface="Open Sans" panose="020B0606030504020204" pitchFamily="34" charset="0"/>
                <a:cs typeface="Open Sans" panose="020B0606030504020204" pitchFamily="34" charset="0"/>
              </a:rPr>
              <a:t>, and </a:t>
            </a:r>
            <a:r>
              <a:rPr lang="en-GB" sz="1200" b="1" i="1" dirty="0">
                <a:latin typeface="Open Sans" panose="020B0606030504020204" pitchFamily="34" charset="0"/>
                <a:ea typeface="Open Sans" panose="020B0606030504020204" pitchFamily="34" charset="0"/>
                <a:cs typeface="Open Sans" panose="020B0606030504020204" pitchFamily="34" charset="0"/>
              </a:rPr>
              <a:t>efficiency-related coefficients</a:t>
            </a:r>
            <a:r>
              <a:rPr lang="en-GB" sz="1200" i="1" dirty="0">
                <a:latin typeface="Open Sans" panose="020B0606030504020204" pitchFamily="34" charset="0"/>
                <a:ea typeface="Open Sans" panose="020B0606030504020204" pitchFamily="34" charset="0"/>
                <a:cs typeface="Open Sans" panose="020B0606030504020204" pitchFamily="34" charset="0"/>
              </a:rPr>
              <a:t> to calculate </a:t>
            </a:r>
            <a:r>
              <a:rPr lang="en-GB" sz="1200" b="1" i="1" dirty="0">
                <a:latin typeface="Open Sans" panose="020B0606030504020204" pitchFamily="34" charset="0"/>
                <a:ea typeface="Open Sans" panose="020B0606030504020204" pitchFamily="34" charset="0"/>
                <a:cs typeface="Open Sans" panose="020B0606030504020204" pitchFamily="34" charset="0"/>
              </a:rPr>
              <a:t>solar generation potential </a:t>
            </a:r>
            <a:r>
              <a:rPr lang="en-GB" sz="1200" i="1" dirty="0">
                <a:latin typeface="Open Sans" panose="020B0606030504020204" pitchFamily="34" charset="0"/>
                <a:ea typeface="Open Sans" panose="020B0606030504020204" pitchFamily="34" charset="0"/>
                <a:cs typeface="Open Sans" panose="020B0606030504020204" pitchFamily="34" charset="0"/>
              </a:rPr>
              <a:t>accurately</a:t>
            </a:r>
          </a:p>
        </p:txBody>
      </p:sp>
      <p:sp>
        <p:nvSpPr>
          <p:cNvPr id="7" name="TextBox 6">
            <a:extLst>
              <a:ext uri="{FF2B5EF4-FFF2-40B4-BE49-F238E27FC236}">
                <a16:creationId xmlns:a16="http://schemas.microsoft.com/office/drawing/2014/main" id="{2DBC4B1B-D757-05FE-0633-24873E77A096}"/>
              </a:ext>
            </a:extLst>
          </p:cNvPr>
          <p:cNvSpPr txBox="1"/>
          <p:nvPr/>
        </p:nvSpPr>
        <p:spPr>
          <a:xfrm>
            <a:off x="610258" y="3655687"/>
            <a:ext cx="4067207" cy="954107"/>
          </a:xfrm>
          <a:prstGeom prst="rect">
            <a:avLst/>
          </a:prstGeom>
          <a:noFill/>
        </p:spPr>
        <p:txBody>
          <a:bodyPr wrap="square" rtlCol="0">
            <a:spAutoFit/>
          </a:bodyPr>
          <a:lstStyle/>
          <a:p>
            <a:pPr algn="ctr"/>
            <a:r>
              <a:rPr lang="en-US" sz="1400" b="1"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Wind turbine parameters</a:t>
            </a:r>
          </a:p>
          <a:p>
            <a:pPr algn="ctr"/>
            <a:endParaRPr lang="en-US" sz="6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endParaRPr>
          </a:p>
          <a:p>
            <a:pPr algn="just"/>
            <a:r>
              <a:rPr lang="en-GB" sz="1200" i="1" dirty="0">
                <a:latin typeface="Open Sans" panose="020B0606030504020204" pitchFamily="34" charset="0"/>
                <a:ea typeface="Open Sans" panose="020B0606030504020204" pitchFamily="34" charset="0"/>
                <a:cs typeface="Open Sans" panose="020B0606030504020204" pitchFamily="34" charset="0"/>
              </a:rPr>
              <a:t>Select the </a:t>
            </a:r>
            <a:r>
              <a:rPr lang="en-GB" sz="1200" b="1" i="1" dirty="0">
                <a:latin typeface="Open Sans" panose="020B0606030504020204" pitchFamily="34" charset="0"/>
                <a:ea typeface="Open Sans" panose="020B0606030504020204" pitchFamily="34" charset="0"/>
                <a:cs typeface="Open Sans" panose="020B0606030504020204" pitchFamily="34" charset="0"/>
              </a:rPr>
              <a:t>turbine type and model</a:t>
            </a:r>
            <a:r>
              <a:rPr lang="en-GB" sz="1200" i="1" dirty="0">
                <a:latin typeface="Open Sans" panose="020B0606030504020204" pitchFamily="34" charset="0"/>
                <a:ea typeface="Open Sans" panose="020B0606030504020204" pitchFamily="34" charset="0"/>
                <a:cs typeface="Open Sans" panose="020B0606030504020204" pitchFamily="34" charset="0"/>
              </a:rPr>
              <a:t>, see the associated </a:t>
            </a:r>
            <a:r>
              <a:rPr lang="en-GB" sz="1200" b="1" i="1" dirty="0">
                <a:latin typeface="Open Sans" panose="020B0606030504020204" pitchFamily="34" charset="0"/>
                <a:ea typeface="Open Sans" panose="020B0606030504020204" pitchFamily="34" charset="0"/>
                <a:cs typeface="Open Sans" panose="020B0606030504020204" pitchFamily="34" charset="0"/>
              </a:rPr>
              <a:t>rated power </a:t>
            </a:r>
            <a:r>
              <a:rPr lang="en-GB" sz="1200" i="1" dirty="0">
                <a:latin typeface="Open Sans" panose="020B0606030504020204" pitchFamily="34" charset="0"/>
                <a:ea typeface="Open Sans" panose="020B0606030504020204" pitchFamily="34" charset="0"/>
                <a:cs typeface="Open Sans" panose="020B0606030504020204" pitchFamily="34" charset="0"/>
              </a:rPr>
              <a:t>and input </a:t>
            </a:r>
            <a:r>
              <a:rPr lang="en-GB" sz="1200" b="1" i="1" dirty="0">
                <a:latin typeface="Open Sans" panose="020B0606030504020204" pitchFamily="34" charset="0"/>
                <a:ea typeface="Open Sans" panose="020B0606030504020204" pitchFamily="34" charset="0"/>
                <a:cs typeface="Open Sans" panose="020B0606030504020204" pitchFamily="34" charset="0"/>
              </a:rPr>
              <a:t>drivetrain efficiency </a:t>
            </a:r>
            <a:r>
              <a:rPr lang="en-GB" sz="1200" i="1" dirty="0">
                <a:latin typeface="Open Sans" panose="020B0606030504020204" pitchFamily="34" charset="0"/>
                <a:ea typeface="Open Sans" panose="020B0606030504020204" pitchFamily="34" charset="0"/>
                <a:cs typeface="Open Sans" panose="020B0606030504020204" pitchFamily="34" charset="0"/>
              </a:rPr>
              <a:t>to estimate </a:t>
            </a:r>
            <a:r>
              <a:rPr lang="en-GB" sz="1200" b="1" i="1" dirty="0">
                <a:latin typeface="Open Sans" panose="020B0606030504020204" pitchFamily="34" charset="0"/>
                <a:ea typeface="Open Sans" panose="020B0606030504020204" pitchFamily="34" charset="0"/>
                <a:cs typeface="Open Sans" panose="020B0606030504020204" pitchFamily="34" charset="0"/>
              </a:rPr>
              <a:t>wind energy generation</a:t>
            </a:r>
            <a:endParaRPr lang="en-GB" sz="1200" i="1" dirty="0">
              <a:latin typeface="Open Sans" panose="020B0606030504020204" pitchFamily="34" charset="0"/>
              <a:ea typeface="Open Sans" panose="020B0606030504020204" pitchFamily="34" charset="0"/>
              <a:cs typeface="Open Sans" panose="020B0606030504020204" pitchFamily="34" charset="0"/>
            </a:endParaRPr>
          </a:p>
        </p:txBody>
      </p:sp>
      <p:pic>
        <p:nvPicPr>
          <p:cNvPr id="8" name="Picture 2" descr="Mundo Das Marcas: ALSTOM">
            <a:extLst>
              <a:ext uri="{FF2B5EF4-FFF2-40B4-BE49-F238E27FC236}">
                <a16:creationId xmlns:a16="http://schemas.microsoft.com/office/drawing/2014/main" id="{805778AB-3C3F-1A3E-4A2F-12BA847071D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8829" y="4690844"/>
            <a:ext cx="884484" cy="664888"/>
          </a:xfrm>
          <a:prstGeom prst="roundRect">
            <a:avLst/>
          </a:prstGeom>
          <a:noFill/>
          <a:extLst>
            <a:ext uri="{909E8E84-426E-40DD-AFC4-6F175D3DCCD1}">
              <a14:hiddenFill xmlns:a14="http://schemas.microsoft.com/office/drawing/2010/main">
                <a:solidFill>
                  <a:srgbClr val="FFFFFF"/>
                </a:solidFill>
              </a14:hiddenFill>
            </a:ext>
          </a:extLst>
        </p:spPr>
      </p:pic>
      <p:pic>
        <p:nvPicPr>
          <p:cNvPr id="9" name="Picture 6" descr="1500W VAWT Wind System from Hi-VAWT Technology Co., Ltd., Taiwan">
            <a:extLst>
              <a:ext uri="{FF2B5EF4-FFF2-40B4-BE49-F238E27FC236}">
                <a16:creationId xmlns:a16="http://schemas.microsoft.com/office/drawing/2014/main" id="{391640A8-891D-51B2-FD1C-AAA4CA70C5D9}"/>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1178" r="9412"/>
          <a:stretch/>
        </p:blipFill>
        <p:spPr bwMode="auto">
          <a:xfrm>
            <a:off x="1329139" y="4895932"/>
            <a:ext cx="891124" cy="664888"/>
          </a:xfrm>
          <a:prstGeom prst="roundRect">
            <a:avLst/>
          </a:prstGeom>
          <a:noFill/>
          <a:extLst>
            <a:ext uri="{909E8E84-426E-40DD-AFC4-6F175D3DCCD1}">
              <a14:hiddenFill xmlns:a14="http://schemas.microsoft.com/office/drawing/2010/main">
                <a:solidFill>
                  <a:srgbClr val="FFFFFF"/>
                </a:solidFill>
              </a14:hiddenFill>
            </a:ext>
          </a:extLst>
        </p:spPr>
      </p:pic>
      <p:sp>
        <p:nvSpPr>
          <p:cNvPr id="19" name="TextBox 18">
            <a:extLst>
              <a:ext uri="{FF2B5EF4-FFF2-40B4-BE49-F238E27FC236}">
                <a16:creationId xmlns:a16="http://schemas.microsoft.com/office/drawing/2014/main" id="{F841F741-1BA1-2F16-4DCC-F4174ADFE6DB}"/>
              </a:ext>
            </a:extLst>
          </p:cNvPr>
          <p:cNvSpPr txBox="1"/>
          <p:nvPr/>
        </p:nvSpPr>
        <p:spPr>
          <a:xfrm>
            <a:off x="8333636" y="4724148"/>
            <a:ext cx="3057456" cy="307777"/>
          </a:xfrm>
          <a:prstGeom prst="rect">
            <a:avLst/>
          </a:prstGeom>
          <a:noFill/>
        </p:spPr>
        <p:txBody>
          <a:bodyPr wrap="square" rtlCol="0">
            <a:spAutoFit/>
          </a:bodyPr>
          <a:lstStyle/>
          <a:p>
            <a:r>
              <a:rPr lang="en-US" sz="1400" b="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Internet Connection required</a:t>
            </a:r>
          </a:p>
        </p:txBody>
      </p:sp>
      <p:pic>
        <p:nvPicPr>
          <p:cNvPr id="20" name="Picture 8" descr=" ">
            <a:extLst>
              <a:ext uri="{FF2B5EF4-FFF2-40B4-BE49-F238E27FC236}">
                <a16:creationId xmlns:a16="http://schemas.microsoft.com/office/drawing/2014/main" id="{6F1FE6A7-0EF4-BB61-3297-1D015E3188B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flipH="1">
            <a:off x="7774679" y="4482691"/>
            <a:ext cx="699900" cy="699900"/>
          </a:xfrm>
          <a:prstGeom prst="rect">
            <a:avLst/>
          </a:prstGeom>
          <a:noFill/>
          <a:extLst>
            <a:ext uri="{909E8E84-426E-40DD-AFC4-6F175D3DCCD1}">
              <a14:hiddenFill xmlns:a14="http://schemas.microsoft.com/office/drawing/2010/main">
                <a:solidFill>
                  <a:srgbClr val="FFFFFF"/>
                </a:solidFill>
              </a14:hiddenFill>
            </a:ext>
          </a:extLst>
        </p:spPr>
      </p:pic>
      <p:sp>
        <p:nvSpPr>
          <p:cNvPr id="21" name="TextBox 20">
            <a:extLst>
              <a:ext uri="{FF2B5EF4-FFF2-40B4-BE49-F238E27FC236}">
                <a16:creationId xmlns:a16="http://schemas.microsoft.com/office/drawing/2014/main" id="{A64A36EC-751E-8B70-D031-BD01956CDB6B}"/>
              </a:ext>
            </a:extLst>
          </p:cNvPr>
          <p:cNvSpPr txBox="1"/>
          <p:nvPr/>
        </p:nvSpPr>
        <p:spPr>
          <a:xfrm>
            <a:off x="2201621" y="4584394"/>
            <a:ext cx="2451619" cy="1107996"/>
          </a:xfrm>
          <a:prstGeom prst="rect">
            <a:avLst/>
          </a:prstGeom>
          <a:noFill/>
        </p:spPr>
        <p:txBody>
          <a:bodyPr wrap="square" rtlCol="0">
            <a:spAutoFit/>
          </a:bodyPr>
          <a:lstStyle/>
          <a:p>
            <a:pPr algn="ctr"/>
            <a:endParaRPr lang="en-US" sz="6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endParaRPr>
          </a:p>
          <a:p>
            <a:pPr algn="just"/>
            <a:r>
              <a:rPr lang="en-GB" sz="1200" i="1" dirty="0">
                <a:latin typeface="Open Sans" panose="020B0606030504020204" pitchFamily="34" charset="0"/>
                <a:ea typeface="Open Sans" panose="020B0606030504020204" pitchFamily="34" charset="0"/>
                <a:cs typeface="Open Sans" panose="020B0606030504020204" pitchFamily="34" charset="0"/>
              </a:rPr>
              <a:t>Models available:</a:t>
            </a:r>
          </a:p>
          <a:p>
            <a:pPr marL="171450" indent="-171450" algn="just">
              <a:buFont typeface="Arial" panose="020B0604020202020204" pitchFamily="34" charset="0"/>
              <a:buChar char="•"/>
            </a:pPr>
            <a:r>
              <a:rPr lang="en-GB" sz="1200" b="1" i="1" dirty="0">
                <a:latin typeface="Open Sans" panose="020B0606030504020204" pitchFamily="34" charset="0"/>
                <a:ea typeface="Open Sans" panose="020B0606030504020204" pitchFamily="34" charset="0"/>
                <a:cs typeface="Open Sans" panose="020B0606030504020204" pitchFamily="34" charset="0"/>
              </a:rPr>
              <a:t>Horizontal Axis</a:t>
            </a:r>
            <a:r>
              <a:rPr lang="en-GB" sz="1200" i="1" dirty="0">
                <a:latin typeface="Open Sans" panose="020B0606030504020204" pitchFamily="34" charset="0"/>
                <a:ea typeface="Open Sans" panose="020B0606030504020204" pitchFamily="34" charset="0"/>
                <a:cs typeface="Open Sans" panose="020B0606030504020204" pitchFamily="34" charset="0"/>
              </a:rPr>
              <a:t>: Alstom.Eco.80 and NPS100c-21 </a:t>
            </a:r>
          </a:p>
          <a:p>
            <a:pPr marL="171450" indent="-171450" algn="just">
              <a:buFont typeface="Arial" panose="020B0604020202020204" pitchFamily="34" charset="0"/>
              <a:buChar char="•"/>
            </a:pPr>
            <a:r>
              <a:rPr lang="en-GB" sz="1200" b="1" i="1" dirty="0">
                <a:latin typeface="Open Sans" panose="020B0606030504020204" pitchFamily="34" charset="0"/>
                <a:ea typeface="Open Sans" panose="020B0606030504020204" pitchFamily="34" charset="0"/>
                <a:cs typeface="Open Sans" panose="020B0606030504020204" pitchFamily="34" charset="0"/>
              </a:rPr>
              <a:t>Vertical Axis</a:t>
            </a:r>
            <a:r>
              <a:rPr lang="en-GB" sz="1200" i="1" dirty="0">
                <a:latin typeface="Open Sans" panose="020B0606030504020204" pitchFamily="34" charset="0"/>
                <a:ea typeface="Open Sans" panose="020B0606030504020204" pitchFamily="34" charset="0"/>
                <a:cs typeface="Open Sans" panose="020B0606030504020204" pitchFamily="34" charset="0"/>
              </a:rPr>
              <a:t>: Hi-VAWT.DS1500 and Hi-VAWT.DS700</a:t>
            </a:r>
          </a:p>
        </p:txBody>
      </p:sp>
      <p:sp>
        <p:nvSpPr>
          <p:cNvPr id="22" name="TextBox 21">
            <a:extLst>
              <a:ext uri="{FF2B5EF4-FFF2-40B4-BE49-F238E27FC236}">
                <a16:creationId xmlns:a16="http://schemas.microsoft.com/office/drawing/2014/main" id="{2C879A54-7D60-C78F-1FDC-7FE903D6FD8C}"/>
              </a:ext>
            </a:extLst>
          </p:cNvPr>
          <p:cNvSpPr txBox="1"/>
          <p:nvPr/>
        </p:nvSpPr>
        <p:spPr>
          <a:xfrm>
            <a:off x="1173069" y="6027240"/>
            <a:ext cx="3660404" cy="307777"/>
          </a:xfrm>
          <a:prstGeom prst="rect">
            <a:avLst/>
          </a:prstGeom>
          <a:noFill/>
        </p:spPr>
        <p:txBody>
          <a:bodyPr wrap="square" rtlCol="0">
            <a:spAutoFit/>
          </a:bodyPr>
          <a:lstStyle/>
          <a:p>
            <a:pPr algn="just"/>
            <a:r>
              <a:rPr lang="en-US" sz="1400" i="1" dirty="0">
                <a:latin typeface="Open Sans" panose="020B0606030504020204" pitchFamily="34" charset="0"/>
                <a:ea typeface="Open Sans" panose="020B0606030504020204" pitchFamily="34" charset="0"/>
                <a:cs typeface="Open Sans" panose="020B0606030504020204" pitchFamily="34" charset="0"/>
              </a:rPr>
              <a:t>Code/Inputs/WT_Power_Curve.csv</a:t>
            </a:r>
            <a:endParaRPr lang="en-US" sz="1400" b="1" i="1" dirty="0">
              <a:latin typeface="Open Sans" panose="020B0606030504020204" pitchFamily="34" charset="0"/>
              <a:ea typeface="Open Sans" panose="020B0606030504020204" pitchFamily="34" charset="0"/>
              <a:cs typeface="Open Sans" panose="020B0606030504020204" pitchFamily="34" charset="0"/>
            </a:endParaRPr>
          </a:p>
        </p:txBody>
      </p:sp>
      <p:pic>
        <p:nvPicPr>
          <p:cNvPr id="23" name="Picture 6" descr=" ">
            <a:extLst>
              <a:ext uri="{FF2B5EF4-FFF2-40B4-BE49-F238E27FC236}">
                <a16:creationId xmlns:a16="http://schemas.microsoft.com/office/drawing/2014/main" id="{CEA9C904-2D31-93E2-2707-8A93CBDDEF3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61694" y="5980647"/>
            <a:ext cx="478971" cy="478971"/>
          </a:xfrm>
          <a:prstGeom prst="rect">
            <a:avLst/>
          </a:prstGeom>
          <a:noFill/>
          <a:extLst>
            <a:ext uri="{909E8E84-426E-40DD-AFC4-6F175D3DCCD1}">
              <a14:hiddenFill xmlns:a14="http://schemas.microsoft.com/office/drawing/2010/main">
                <a:solidFill>
                  <a:srgbClr val="FFFFFF"/>
                </a:solidFill>
              </a14:hiddenFill>
            </a:ext>
          </a:extLst>
        </p:spPr>
      </p:pic>
      <p:sp>
        <p:nvSpPr>
          <p:cNvPr id="24" name="Rectangle 23">
            <a:extLst>
              <a:ext uri="{FF2B5EF4-FFF2-40B4-BE49-F238E27FC236}">
                <a16:creationId xmlns:a16="http://schemas.microsoft.com/office/drawing/2014/main" id="{C4349A8B-2B6E-E8A4-9A8F-500ECA5174D3}"/>
              </a:ext>
            </a:extLst>
          </p:cNvPr>
          <p:cNvSpPr/>
          <p:nvPr/>
        </p:nvSpPr>
        <p:spPr>
          <a:xfrm>
            <a:off x="5276182" y="2578283"/>
            <a:ext cx="1955074" cy="316083"/>
          </a:xfrm>
          <a:prstGeom prst="rect">
            <a:avLst/>
          </a:prstGeom>
          <a:noFill/>
          <a:ln w="19050">
            <a:solidFill>
              <a:schemeClr val="accent2">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5" name="Straight Connector 24">
            <a:extLst>
              <a:ext uri="{FF2B5EF4-FFF2-40B4-BE49-F238E27FC236}">
                <a16:creationId xmlns:a16="http://schemas.microsoft.com/office/drawing/2014/main" id="{E3D96A39-6FD2-27FE-31F6-3E90DDF32569}"/>
              </a:ext>
            </a:extLst>
          </p:cNvPr>
          <p:cNvCxnSpPr>
            <a:cxnSpLocks/>
          </p:cNvCxnSpPr>
          <p:nvPr/>
        </p:nvCxnSpPr>
        <p:spPr>
          <a:xfrm>
            <a:off x="4745309" y="1201174"/>
            <a:ext cx="0" cy="831441"/>
          </a:xfrm>
          <a:prstGeom prst="line">
            <a:avLst/>
          </a:prstGeom>
          <a:ln w="127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BF89F482-31AC-6BD4-5633-B379EC8D9E06}"/>
              </a:ext>
            </a:extLst>
          </p:cNvPr>
          <p:cNvCxnSpPr>
            <a:cxnSpLocks/>
          </p:cNvCxnSpPr>
          <p:nvPr/>
        </p:nvCxnSpPr>
        <p:spPr>
          <a:xfrm>
            <a:off x="4745309" y="1527172"/>
            <a:ext cx="530871" cy="1168384"/>
          </a:xfrm>
          <a:prstGeom prst="line">
            <a:avLst/>
          </a:prstGeom>
          <a:ln w="127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sp>
        <p:nvSpPr>
          <p:cNvPr id="27" name="Rectangle 26">
            <a:extLst>
              <a:ext uri="{FF2B5EF4-FFF2-40B4-BE49-F238E27FC236}">
                <a16:creationId xmlns:a16="http://schemas.microsoft.com/office/drawing/2014/main" id="{A22FEC9A-ECED-76AC-DA2A-5CA9A276171B}"/>
              </a:ext>
            </a:extLst>
          </p:cNvPr>
          <p:cNvSpPr/>
          <p:nvPr/>
        </p:nvSpPr>
        <p:spPr>
          <a:xfrm>
            <a:off x="5276180" y="3157959"/>
            <a:ext cx="1955075" cy="1182771"/>
          </a:xfrm>
          <a:prstGeom prst="rect">
            <a:avLst/>
          </a:prstGeom>
          <a:noFill/>
          <a:ln w="19050">
            <a:solidFill>
              <a:srgbClr val="FFC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8" name="Straight Connector 27">
            <a:extLst>
              <a:ext uri="{FF2B5EF4-FFF2-40B4-BE49-F238E27FC236}">
                <a16:creationId xmlns:a16="http://schemas.microsoft.com/office/drawing/2014/main" id="{6524A145-A73A-67D5-1E52-E06CDCF3299B}"/>
              </a:ext>
            </a:extLst>
          </p:cNvPr>
          <p:cNvCxnSpPr>
            <a:cxnSpLocks/>
          </p:cNvCxnSpPr>
          <p:nvPr/>
        </p:nvCxnSpPr>
        <p:spPr>
          <a:xfrm>
            <a:off x="4745308" y="2273308"/>
            <a:ext cx="0" cy="1069374"/>
          </a:xfrm>
          <a:prstGeom prst="line">
            <a:avLst/>
          </a:prstGeom>
          <a:ln w="127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9460C58E-8AF5-EC27-6E05-CBD4F618D58B}"/>
              </a:ext>
            </a:extLst>
          </p:cNvPr>
          <p:cNvCxnSpPr>
            <a:cxnSpLocks/>
          </p:cNvCxnSpPr>
          <p:nvPr/>
        </p:nvCxnSpPr>
        <p:spPr>
          <a:xfrm>
            <a:off x="4745308" y="2599306"/>
            <a:ext cx="530871" cy="1168384"/>
          </a:xfrm>
          <a:prstGeom prst="line">
            <a:avLst/>
          </a:prstGeom>
          <a:ln w="12700">
            <a:solidFill>
              <a:srgbClr val="FFC000"/>
            </a:solidFill>
          </a:ln>
        </p:spPr>
        <p:style>
          <a:lnRef idx="1">
            <a:schemeClr val="accent1"/>
          </a:lnRef>
          <a:fillRef idx="0">
            <a:schemeClr val="accent1"/>
          </a:fillRef>
          <a:effectRef idx="0">
            <a:schemeClr val="accent1"/>
          </a:effectRef>
          <a:fontRef idx="minor">
            <a:schemeClr val="tx1"/>
          </a:fontRef>
        </p:style>
      </p:cxnSp>
      <p:sp>
        <p:nvSpPr>
          <p:cNvPr id="30" name="Rectangle 29">
            <a:extLst>
              <a:ext uri="{FF2B5EF4-FFF2-40B4-BE49-F238E27FC236}">
                <a16:creationId xmlns:a16="http://schemas.microsoft.com/office/drawing/2014/main" id="{0FF3B7F1-6FE1-37EE-4A67-28575CB52036}"/>
              </a:ext>
            </a:extLst>
          </p:cNvPr>
          <p:cNvSpPr/>
          <p:nvPr/>
        </p:nvSpPr>
        <p:spPr>
          <a:xfrm>
            <a:off x="5236422" y="4534624"/>
            <a:ext cx="1955075" cy="647967"/>
          </a:xfrm>
          <a:prstGeom prst="rect">
            <a:avLst/>
          </a:prstGeom>
          <a:noFill/>
          <a:ln w="1905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31" name="Straight Connector 30">
            <a:extLst>
              <a:ext uri="{FF2B5EF4-FFF2-40B4-BE49-F238E27FC236}">
                <a16:creationId xmlns:a16="http://schemas.microsoft.com/office/drawing/2014/main" id="{F5ABFF1E-D7F1-62AB-F879-D88D42D91DBC}"/>
              </a:ext>
            </a:extLst>
          </p:cNvPr>
          <p:cNvCxnSpPr>
            <a:cxnSpLocks/>
          </p:cNvCxnSpPr>
          <p:nvPr/>
        </p:nvCxnSpPr>
        <p:spPr>
          <a:xfrm>
            <a:off x="4745308" y="3621470"/>
            <a:ext cx="0" cy="2070920"/>
          </a:xfrm>
          <a:prstGeom prst="line">
            <a:avLst/>
          </a:prstGeom>
          <a:ln w="12700">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54A9D142-8463-B0DD-AB76-F6992C79F2A8}"/>
              </a:ext>
            </a:extLst>
          </p:cNvPr>
          <p:cNvCxnSpPr>
            <a:cxnSpLocks/>
            <a:stCxn id="30" idx="1"/>
          </p:cNvCxnSpPr>
          <p:nvPr/>
        </p:nvCxnSpPr>
        <p:spPr>
          <a:xfrm flipH="1" flipV="1">
            <a:off x="4745307" y="4534624"/>
            <a:ext cx="491115" cy="323984"/>
          </a:xfrm>
          <a:prstGeom prst="line">
            <a:avLst/>
          </a:prstGeom>
          <a:ln w="12700">
            <a:solidFill>
              <a:srgbClr val="00206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7427710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p:txBody>
          <a:bodyPr>
            <a:normAutofit/>
          </a:bodyPr>
          <a:lstStyle/>
          <a:p>
            <a:r>
              <a:rPr lang="en-GB" dirty="0"/>
              <a:t>Exogenous RES Time Series</a:t>
            </a:r>
          </a:p>
        </p:txBody>
      </p:sp>
      <p:grpSp>
        <p:nvGrpSpPr>
          <p:cNvPr id="4" name="Group 3">
            <a:extLst>
              <a:ext uri="{FF2B5EF4-FFF2-40B4-BE49-F238E27FC236}">
                <a16:creationId xmlns:a16="http://schemas.microsoft.com/office/drawing/2014/main" id="{98BCCC00-6A28-5FF6-5DFB-35D15F0C61BC}"/>
              </a:ext>
            </a:extLst>
          </p:cNvPr>
          <p:cNvGrpSpPr/>
          <p:nvPr/>
        </p:nvGrpSpPr>
        <p:grpSpPr>
          <a:xfrm>
            <a:off x="457689" y="6078789"/>
            <a:ext cx="3310059" cy="478971"/>
            <a:chOff x="378021" y="5805695"/>
            <a:chExt cx="3310059" cy="478971"/>
          </a:xfrm>
        </p:grpSpPr>
        <p:sp>
          <p:nvSpPr>
            <p:cNvPr id="5" name="TextBox 4">
              <a:extLst>
                <a:ext uri="{FF2B5EF4-FFF2-40B4-BE49-F238E27FC236}">
                  <a16:creationId xmlns:a16="http://schemas.microsoft.com/office/drawing/2014/main" id="{4AC065AC-4A3A-17DD-F097-70D79BBA5A7D}"/>
                </a:ext>
              </a:extLst>
            </p:cNvPr>
            <p:cNvSpPr txBox="1"/>
            <p:nvPr/>
          </p:nvSpPr>
          <p:spPr>
            <a:xfrm>
              <a:off x="789396" y="5852288"/>
              <a:ext cx="2898684" cy="307777"/>
            </a:xfrm>
            <a:prstGeom prst="rect">
              <a:avLst/>
            </a:prstGeom>
            <a:noFill/>
          </p:spPr>
          <p:txBody>
            <a:bodyPr wrap="square" rtlCol="0">
              <a:spAutoFit/>
            </a:bodyPr>
            <a:lstStyle/>
            <a:p>
              <a:pPr algn="just"/>
              <a:r>
                <a:rPr lang="en-US" sz="1400" i="1" dirty="0">
                  <a:latin typeface="Open Sans" panose="020B0606030504020204" pitchFamily="34" charset="0"/>
                  <a:ea typeface="Open Sans" panose="020B0606030504020204" pitchFamily="34" charset="0"/>
                  <a:cs typeface="Open Sans" panose="020B0606030504020204" pitchFamily="34" charset="0"/>
                </a:rPr>
                <a:t>Code/Inputs/RES_Time_Series.csv</a:t>
              </a:r>
              <a:endParaRPr lang="en-US" sz="1400" b="1" i="1" dirty="0">
                <a:latin typeface="Open Sans" panose="020B0606030504020204" pitchFamily="34" charset="0"/>
                <a:ea typeface="Open Sans" panose="020B0606030504020204" pitchFamily="34" charset="0"/>
                <a:cs typeface="Open Sans" panose="020B0606030504020204" pitchFamily="34" charset="0"/>
              </a:endParaRPr>
            </a:p>
          </p:txBody>
        </p:sp>
        <p:pic>
          <p:nvPicPr>
            <p:cNvPr id="7" name="Picture 6" descr=" ">
              <a:extLst>
                <a:ext uri="{FF2B5EF4-FFF2-40B4-BE49-F238E27FC236}">
                  <a16:creationId xmlns:a16="http://schemas.microsoft.com/office/drawing/2014/main" id="{FD3225CC-6982-A0FE-B7DC-B972F8D19CA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8021" y="5805695"/>
              <a:ext cx="478971" cy="478971"/>
            </a:xfrm>
            <a:prstGeom prst="rect">
              <a:avLst/>
            </a:prstGeom>
            <a:noFill/>
            <a:extLst>
              <a:ext uri="{909E8E84-426E-40DD-AFC4-6F175D3DCCD1}">
                <a14:hiddenFill xmlns:a14="http://schemas.microsoft.com/office/drawing/2010/main">
                  <a:solidFill>
                    <a:srgbClr val="FFFFFF"/>
                  </a:solidFill>
                </a14:hiddenFill>
              </a:ext>
            </a:extLst>
          </p:spPr>
        </p:pic>
      </p:grpSp>
      <p:pic>
        <p:nvPicPr>
          <p:cNvPr id="8" name="Picture 7">
            <a:extLst>
              <a:ext uri="{FF2B5EF4-FFF2-40B4-BE49-F238E27FC236}">
                <a16:creationId xmlns:a16="http://schemas.microsoft.com/office/drawing/2014/main" id="{42DFAA7E-BC0C-A5AE-A1C9-4020E13274F6}"/>
              </a:ext>
            </a:extLst>
          </p:cNvPr>
          <p:cNvPicPr>
            <a:picLocks noChangeAspect="1"/>
          </p:cNvPicPr>
          <p:nvPr/>
        </p:nvPicPr>
        <p:blipFill>
          <a:blip r:embed="rId4"/>
          <a:stretch>
            <a:fillRect/>
          </a:stretch>
        </p:blipFill>
        <p:spPr>
          <a:xfrm>
            <a:off x="385516" y="1323976"/>
            <a:ext cx="3466457" cy="1177760"/>
          </a:xfrm>
          <a:prstGeom prst="rect">
            <a:avLst/>
          </a:prstGeom>
          <a:ln>
            <a:noFill/>
          </a:ln>
        </p:spPr>
      </p:pic>
      <p:pic>
        <p:nvPicPr>
          <p:cNvPr id="9" name="Picture 8">
            <a:extLst>
              <a:ext uri="{FF2B5EF4-FFF2-40B4-BE49-F238E27FC236}">
                <a16:creationId xmlns:a16="http://schemas.microsoft.com/office/drawing/2014/main" id="{FDF4617E-FD35-3C54-7823-D694E68E427B}"/>
              </a:ext>
            </a:extLst>
          </p:cNvPr>
          <p:cNvPicPr>
            <a:picLocks noChangeAspect="1"/>
          </p:cNvPicPr>
          <p:nvPr/>
        </p:nvPicPr>
        <p:blipFill rotWithShape="1">
          <a:blip r:embed="rId5">
            <a:alphaModFix amt="50000"/>
          </a:blip>
          <a:srcRect r="64152"/>
          <a:stretch/>
        </p:blipFill>
        <p:spPr>
          <a:xfrm>
            <a:off x="985059" y="2916199"/>
            <a:ext cx="2219726" cy="2986187"/>
          </a:xfrm>
          <a:prstGeom prst="rect">
            <a:avLst/>
          </a:prstGeom>
        </p:spPr>
      </p:pic>
      <p:pic>
        <p:nvPicPr>
          <p:cNvPr id="21" name="Picture 2" descr=" ">
            <a:extLst>
              <a:ext uri="{FF2B5EF4-FFF2-40B4-BE49-F238E27FC236}">
                <a16:creationId xmlns:a16="http://schemas.microsoft.com/office/drawing/2014/main" id="{86CCD7C9-404C-85C6-7E14-B69C3B62CE7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20658953">
            <a:off x="2171123" y="5222852"/>
            <a:ext cx="501106" cy="501106"/>
          </a:xfrm>
          <a:prstGeom prst="rect">
            <a:avLst/>
          </a:prstGeom>
          <a:noFill/>
          <a:extLst>
            <a:ext uri="{909E8E84-426E-40DD-AFC4-6F175D3DCCD1}">
              <a14:hiddenFill xmlns:a14="http://schemas.microsoft.com/office/drawing/2010/main">
                <a:solidFill>
                  <a:srgbClr val="FFFFFF"/>
                </a:solidFill>
              </a14:hiddenFill>
            </a:ext>
          </a:extLst>
        </p:spPr>
      </p:pic>
      <p:grpSp>
        <p:nvGrpSpPr>
          <p:cNvPr id="22" name="Gruppo 99">
            <a:extLst>
              <a:ext uri="{FF2B5EF4-FFF2-40B4-BE49-F238E27FC236}">
                <a16:creationId xmlns:a16="http://schemas.microsoft.com/office/drawing/2014/main" id="{FFD26CE5-622D-5425-E04B-669CA805B949}"/>
              </a:ext>
            </a:extLst>
          </p:cNvPr>
          <p:cNvGrpSpPr/>
          <p:nvPr/>
        </p:nvGrpSpPr>
        <p:grpSpPr>
          <a:xfrm>
            <a:off x="3873796" y="1696561"/>
            <a:ext cx="293185" cy="3989531"/>
            <a:chOff x="7896699" y="141940"/>
            <a:chExt cx="67361" cy="5796498"/>
          </a:xfrm>
        </p:grpSpPr>
        <p:cxnSp>
          <p:nvCxnSpPr>
            <p:cNvPr id="23" name="Connettore diritto 96">
              <a:extLst>
                <a:ext uri="{FF2B5EF4-FFF2-40B4-BE49-F238E27FC236}">
                  <a16:creationId xmlns:a16="http://schemas.microsoft.com/office/drawing/2014/main" id="{4A5CCEB5-9DAB-6DCF-605E-E69585E74DD4}"/>
                </a:ext>
              </a:extLst>
            </p:cNvPr>
            <p:cNvCxnSpPr>
              <a:cxnSpLocks/>
            </p:cNvCxnSpPr>
            <p:nvPr/>
          </p:nvCxnSpPr>
          <p:spPr>
            <a:xfrm>
              <a:off x="7930379" y="141940"/>
              <a:ext cx="0" cy="5796498"/>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24" name="Freccia a gallone 98">
              <a:extLst>
                <a:ext uri="{FF2B5EF4-FFF2-40B4-BE49-F238E27FC236}">
                  <a16:creationId xmlns:a16="http://schemas.microsoft.com/office/drawing/2014/main" id="{59DCE304-6784-D298-CD4D-90D606F7FF9B}"/>
                </a:ext>
              </a:extLst>
            </p:cNvPr>
            <p:cNvSpPr/>
            <p:nvPr/>
          </p:nvSpPr>
          <p:spPr>
            <a:xfrm>
              <a:off x="7896699" y="2406225"/>
              <a:ext cx="67361" cy="915654"/>
            </a:xfrm>
            <a:prstGeom prst="chevron">
              <a:avLst/>
            </a:prstGeom>
            <a:solidFill>
              <a:srgbClr val="002060"/>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sp>
        <p:nvSpPr>
          <p:cNvPr id="25" name="Rectangle 24">
            <a:extLst>
              <a:ext uri="{FF2B5EF4-FFF2-40B4-BE49-F238E27FC236}">
                <a16:creationId xmlns:a16="http://schemas.microsoft.com/office/drawing/2014/main" id="{368310AC-CC13-867B-C3E8-F1599D18336F}"/>
              </a:ext>
            </a:extLst>
          </p:cNvPr>
          <p:cNvSpPr/>
          <p:nvPr/>
        </p:nvSpPr>
        <p:spPr>
          <a:xfrm>
            <a:off x="4789236" y="1912856"/>
            <a:ext cx="729205" cy="3989530"/>
          </a:xfrm>
          <a:prstGeom prst="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1</a:t>
            </a:r>
          </a:p>
          <a:p>
            <a:pPr algn="ctr"/>
            <a:r>
              <a:rPr lang="en-US" dirty="0">
                <a:solidFill>
                  <a:schemeClr val="tx1"/>
                </a:solidFill>
              </a:rPr>
              <a:t>2</a:t>
            </a:r>
          </a:p>
          <a:p>
            <a:pPr algn="ctr"/>
            <a:r>
              <a:rPr lang="en-US" dirty="0">
                <a:solidFill>
                  <a:schemeClr val="tx1"/>
                </a:solidFill>
              </a:rPr>
              <a:t>3</a:t>
            </a:r>
          </a:p>
          <a:p>
            <a:pPr algn="ctr"/>
            <a:r>
              <a:rPr lang="en-US" dirty="0">
                <a:solidFill>
                  <a:schemeClr val="tx1"/>
                </a:solidFill>
              </a:rPr>
              <a:t>4</a:t>
            </a:r>
          </a:p>
          <a:p>
            <a:pPr algn="ctr"/>
            <a:r>
              <a:rPr lang="en-US" dirty="0">
                <a:solidFill>
                  <a:schemeClr val="tx1"/>
                </a:solidFill>
              </a:rPr>
              <a:t>5</a:t>
            </a:r>
          </a:p>
          <a:p>
            <a:pPr algn="ctr"/>
            <a:r>
              <a:rPr lang="en-US" dirty="0">
                <a:solidFill>
                  <a:schemeClr val="tx1"/>
                </a:solidFill>
              </a:rPr>
              <a:t>6</a:t>
            </a:r>
          </a:p>
          <a:p>
            <a:pPr algn="ctr"/>
            <a:r>
              <a:rPr lang="en-US" dirty="0">
                <a:solidFill>
                  <a:schemeClr val="tx1"/>
                </a:solidFill>
              </a:rPr>
              <a:t>7</a:t>
            </a:r>
          </a:p>
          <a:p>
            <a:pPr algn="ctr"/>
            <a:r>
              <a:rPr lang="en-US" dirty="0">
                <a:solidFill>
                  <a:schemeClr val="tx1"/>
                </a:solidFill>
              </a:rPr>
              <a:t>8</a:t>
            </a:r>
          </a:p>
          <a:p>
            <a:pPr algn="ctr"/>
            <a:r>
              <a:rPr lang="en-US" dirty="0">
                <a:solidFill>
                  <a:schemeClr val="tx1"/>
                </a:solidFill>
              </a:rPr>
              <a:t>9</a:t>
            </a:r>
          </a:p>
          <a:p>
            <a:pPr algn="ctr"/>
            <a:r>
              <a:rPr lang="en-US" dirty="0">
                <a:solidFill>
                  <a:schemeClr val="tx1"/>
                </a:solidFill>
              </a:rPr>
              <a:t>10</a:t>
            </a:r>
          </a:p>
          <a:p>
            <a:pPr algn="ctr"/>
            <a:r>
              <a:rPr lang="en-US" dirty="0">
                <a:solidFill>
                  <a:schemeClr val="tx1"/>
                </a:solidFill>
              </a:rPr>
              <a:t>11</a:t>
            </a:r>
          </a:p>
          <a:p>
            <a:pPr algn="ctr"/>
            <a:r>
              <a:rPr lang="en-US" dirty="0">
                <a:solidFill>
                  <a:schemeClr val="tx1"/>
                </a:solidFill>
              </a:rPr>
              <a:t>12</a:t>
            </a:r>
          </a:p>
          <a:p>
            <a:pPr algn="ctr"/>
            <a:r>
              <a:rPr lang="en-US" dirty="0">
                <a:solidFill>
                  <a:schemeClr val="tx1"/>
                </a:solidFill>
              </a:rPr>
              <a:t>13</a:t>
            </a:r>
          </a:p>
          <a:p>
            <a:pPr algn="ctr"/>
            <a:r>
              <a:rPr lang="en-US" dirty="0">
                <a:solidFill>
                  <a:schemeClr val="tx1"/>
                </a:solidFill>
              </a:rPr>
              <a:t>….</a:t>
            </a:r>
          </a:p>
        </p:txBody>
      </p:sp>
      <p:sp>
        <p:nvSpPr>
          <p:cNvPr id="26" name="Rectangle 25">
            <a:extLst>
              <a:ext uri="{FF2B5EF4-FFF2-40B4-BE49-F238E27FC236}">
                <a16:creationId xmlns:a16="http://schemas.microsoft.com/office/drawing/2014/main" id="{65162B7B-0023-875F-759E-A4A33F988926}"/>
              </a:ext>
            </a:extLst>
          </p:cNvPr>
          <p:cNvSpPr/>
          <p:nvPr/>
        </p:nvSpPr>
        <p:spPr>
          <a:xfrm>
            <a:off x="5552363" y="1912856"/>
            <a:ext cx="1947854" cy="3989530"/>
          </a:xfrm>
          <a:prstGeom prst="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CE15C138-3F69-205D-B469-CC03312928B6}"/>
              </a:ext>
            </a:extLst>
          </p:cNvPr>
          <p:cNvSpPr/>
          <p:nvPr/>
        </p:nvSpPr>
        <p:spPr>
          <a:xfrm>
            <a:off x="5552363" y="1558913"/>
            <a:ext cx="1947854" cy="309117"/>
          </a:xfrm>
          <a:prstGeom prst="rect">
            <a:avLst/>
          </a:prstGeom>
          <a:noFill/>
          <a:ln>
            <a:solidFill>
              <a:schemeClr val="accent2">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accent2">
                    <a:lumMod val="75000"/>
                  </a:schemeClr>
                </a:solidFill>
              </a:rPr>
              <a:t>1         2       …</a:t>
            </a:r>
          </a:p>
        </p:txBody>
      </p:sp>
      <p:sp>
        <p:nvSpPr>
          <p:cNvPr id="28" name="TextBox 27">
            <a:extLst>
              <a:ext uri="{FF2B5EF4-FFF2-40B4-BE49-F238E27FC236}">
                <a16:creationId xmlns:a16="http://schemas.microsoft.com/office/drawing/2014/main" id="{6AE70BAF-B6AE-B240-9DD1-F91A4C6718BB}"/>
              </a:ext>
            </a:extLst>
          </p:cNvPr>
          <p:cNvSpPr txBox="1"/>
          <p:nvPr/>
        </p:nvSpPr>
        <p:spPr>
          <a:xfrm>
            <a:off x="4602123" y="5902386"/>
            <a:ext cx="1286121" cy="353943"/>
          </a:xfrm>
          <a:prstGeom prst="rect">
            <a:avLst/>
          </a:prstGeom>
          <a:noFill/>
        </p:spPr>
        <p:txBody>
          <a:bodyPr wrap="square" rtlCol="0">
            <a:spAutoFit/>
          </a:bodyPr>
          <a:lstStyle/>
          <a:p>
            <a:pPr algn="ctr"/>
            <a:endParaRPr lang="en-US" sz="500" b="1"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endParaRPr>
          </a:p>
          <a:p>
            <a:pPr algn="just"/>
            <a:r>
              <a:rPr kumimoji="0" lang="it-IT" sz="1200" b="0" i="1"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Hours in a </a:t>
            </a:r>
            <a:r>
              <a:rPr kumimoji="0" lang="it-IT" sz="1200" b="0" i="1" u="none" strike="noStrike" kern="1200" cap="none" spc="0" normalizeH="0" baseline="0" noProof="0" dirty="0" err="1">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year</a:t>
            </a:r>
            <a:endParaRPr lang="en-US" sz="14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endParaRPr>
          </a:p>
        </p:txBody>
      </p:sp>
      <p:pic>
        <p:nvPicPr>
          <p:cNvPr id="29" name="Picture 28">
            <a:extLst>
              <a:ext uri="{FF2B5EF4-FFF2-40B4-BE49-F238E27FC236}">
                <a16:creationId xmlns:a16="http://schemas.microsoft.com/office/drawing/2014/main" id="{CFB63C95-8C55-EE74-B3BC-0153B44D7E3F}"/>
              </a:ext>
            </a:extLst>
          </p:cNvPr>
          <p:cNvPicPr>
            <a:picLocks noChangeAspect="1"/>
          </p:cNvPicPr>
          <p:nvPr/>
        </p:nvPicPr>
        <p:blipFill rotWithShape="1">
          <a:blip r:embed="rId7"/>
          <a:srcRect b="30800"/>
          <a:stretch/>
        </p:blipFill>
        <p:spPr>
          <a:xfrm>
            <a:off x="8545799" y="1351393"/>
            <a:ext cx="2676132" cy="4550993"/>
          </a:xfrm>
          <a:prstGeom prst="rect">
            <a:avLst/>
          </a:prstGeom>
        </p:spPr>
      </p:pic>
      <p:sp>
        <p:nvSpPr>
          <p:cNvPr id="30" name="TextBox 29">
            <a:extLst>
              <a:ext uri="{FF2B5EF4-FFF2-40B4-BE49-F238E27FC236}">
                <a16:creationId xmlns:a16="http://schemas.microsoft.com/office/drawing/2014/main" id="{39A25A02-A57C-D5F0-5F1B-F9F1FC41A186}"/>
              </a:ext>
            </a:extLst>
          </p:cNvPr>
          <p:cNvSpPr txBox="1"/>
          <p:nvPr/>
        </p:nvSpPr>
        <p:spPr>
          <a:xfrm>
            <a:off x="4498527" y="1150808"/>
            <a:ext cx="3154210" cy="538609"/>
          </a:xfrm>
          <a:prstGeom prst="rect">
            <a:avLst/>
          </a:prstGeom>
          <a:noFill/>
        </p:spPr>
        <p:txBody>
          <a:bodyPr wrap="square" rtlCol="0">
            <a:spAutoFit/>
          </a:bodyPr>
          <a:lstStyle/>
          <a:p>
            <a:endParaRPr lang="en-US" sz="500" b="1"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endParaRPr>
          </a:p>
          <a:p>
            <a:r>
              <a:rPr kumimoji="0" lang="it-IT" sz="1200" b="0" i="1" u="none" strike="noStrike" kern="1200" cap="none" spc="0" normalizeH="0" baseline="0" noProof="0" dirty="0" err="1">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Numbered</a:t>
            </a:r>
            <a:r>
              <a:rPr kumimoji="0" lang="it-IT" sz="1200" b="0" i="1"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 </a:t>
            </a:r>
            <a:r>
              <a:rPr kumimoji="0" lang="it-IT" sz="1200" b="0" i="1" u="none" strike="noStrike" kern="1200" cap="none" spc="0" normalizeH="0" baseline="0" noProof="0" dirty="0" err="1">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columns</a:t>
            </a:r>
            <a:r>
              <a:rPr kumimoji="0" lang="it-IT" sz="1200" b="0" i="1"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 </a:t>
            </a:r>
            <a:r>
              <a:rPr kumimoji="0" lang="it-IT" sz="1200" b="0" i="1" u="none" strike="noStrike" kern="1200" cap="none" spc="0" normalizeH="0" baseline="0" noProof="0" dirty="0" err="1">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equal</a:t>
            </a:r>
            <a:r>
              <a:rPr kumimoji="0" lang="it-IT" sz="1200" b="0" i="1"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 to the </a:t>
            </a:r>
            <a:r>
              <a:rPr kumimoji="0" lang="it-IT" sz="1200" b="0" i="1" u="none" strike="noStrike" kern="1200" cap="none" spc="0" normalizeH="0" baseline="0" noProof="0" dirty="0" err="1">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number</a:t>
            </a:r>
            <a:r>
              <a:rPr kumimoji="0" lang="it-IT" sz="1200" b="0" i="1"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 of  </a:t>
            </a:r>
            <a:r>
              <a:rPr kumimoji="0" lang="it-IT" sz="1200" b="0" i="1" u="none" strike="noStrike" kern="1200" cap="none" spc="0" normalizeH="0" baseline="0" noProof="0" dirty="0" err="1">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renewables</a:t>
            </a:r>
            <a:endParaRPr lang="en-US" sz="14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31" name="TextBox 30">
            <a:extLst>
              <a:ext uri="{FF2B5EF4-FFF2-40B4-BE49-F238E27FC236}">
                <a16:creationId xmlns:a16="http://schemas.microsoft.com/office/drawing/2014/main" id="{4A33A707-820E-1F86-BB6A-A48CE2F20DA6}"/>
              </a:ext>
            </a:extLst>
          </p:cNvPr>
          <p:cNvSpPr txBox="1"/>
          <p:nvPr/>
        </p:nvSpPr>
        <p:spPr>
          <a:xfrm>
            <a:off x="5609995" y="3353827"/>
            <a:ext cx="1832590" cy="723275"/>
          </a:xfrm>
          <a:prstGeom prst="rect">
            <a:avLst/>
          </a:prstGeom>
          <a:noFill/>
        </p:spPr>
        <p:txBody>
          <a:bodyPr wrap="square" rtlCol="0">
            <a:spAutoFit/>
          </a:bodyPr>
          <a:lstStyle/>
          <a:p>
            <a:endParaRPr lang="en-US" sz="500" b="1"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endParaRPr>
          </a:p>
          <a:p>
            <a:r>
              <a:rPr lang="it-IT" sz="1200" i="1" dirty="0" err="1">
                <a:solidFill>
                  <a:prstClr val="black"/>
                </a:solidFill>
                <a:latin typeface="Open Sans" panose="020B0606030504020204" pitchFamily="34" charset="0"/>
                <a:ea typeface="Open Sans" panose="020B0606030504020204" pitchFamily="34" charset="0"/>
                <a:cs typeface="Open Sans" panose="020B0606030504020204" pitchFamily="34" charset="0"/>
              </a:rPr>
              <a:t>Hourly</a:t>
            </a:r>
            <a:r>
              <a:rPr lang="it-IT" sz="1200" i="1" dirty="0">
                <a:solidFill>
                  <a:prstClr val="black"/>
                </a:solidFill>
                <a:latin typeface="Open Sans" panose="020B0606030504020204" pitchFamily="34" charset="0"/>
                <a:ea typeface="Open Sans" panose="020B0606030504020204" pitchFamily="34" charset="0"/>
                <a:cs typeface="Open Sans" panose="020B0606030504020204" pitchFamily="34" charset="0"/>
              </a:rPr>
              <a:t> </a:t>
            </a:r>
            <a:r>
              <a:rPr lang="it-IT" sz="1200" i="1" dirty="0" err="1">
                <a:solidFill>
                  <a:prstClr val="black"/>
                </a:solidFill>
                <a:latin typeface="Open Sans" panose="020B0606030504020204" pitchFamily="34" charset="0"/>
                <a:ea typeface="Open Sans" panose="020B0606030504020204" pitchFamily="34" charset="0"/>
                <a:cs typeface="Open Sans" panose="020B0606030504020204" pitchFamily="34" charset="0"/>
              </a:rPr>
              <a:t>electricity</a:t>
            </a:r>
            <a:r>
              <a:rPr lang="it-IT" sz="1200" i="1" dirty="0">
                <a:solidFill>
                  <a:prstClr val="black"/>
                </a:solidFill>
                <a:latin typeface="Open Sans" panose="020B0606030504020204" pitchFamily="34" charset="0"/>
                <a:ea typeface="Open Sans" panose="020B0606030504020204" pitchFamily="34" charset="0"/>
                <a:cs typeface="Open Sans" panose="020B0606030504020204" pitchFamily="34" charset="0"/>
              </a:rPr>
              <a:t> output in W for </a:t>
            </a:r>
            <a:r>
              <a:rPr lang="it-IT" sz="1200" i="1" dirty="0" err="1">
                <a:solidFill>
                  <a:prstClr val="black"/>
                </a:solidFill>
                <a:latin typeface="Open Sans" panose="020B0606030504020204" pitchFamily="34" charset="0"/>
                <a:ea typeface="Open Sans" panose="020B0606030504020204" pitchFamily="34" charset="0"/>
                <a:cs typeface="Open Sans" panose="020B0606030504020204" pitchFamily="34" charset="0"/>
              </a:rPr>
              <a:t>each</a:t>
            </a:r>
            <a:r>
              <a:rPr lang="it-IT" sz="1200" i="1" dirty="0">
                <a:solidFill>
                  <a:prstClr val="black"/>
                </a:solidFill>
                <a:latin typeface="Open Sans" panose="020B0606030504020204" pitchFamily="34" charset="0"/>
                <a:ea typeface="Open Sans" panose="020B0606030504020204" pitchFamily="34" charset="0"/>
                <a:cs typeface="Open Sans" panose="020B0606030504020204" pitchFamily="34" charset="0"/>
              </a:rPr>
              <a:t> </a:t>
            </a:r>
            <a:r>
              <a:rPr lang="it-IT" sz="1200" i="1" dirty="0" err="1">
                <a:solidFill>
                  <a:prstClr val="black"/>
                </a:solidFill>
                <a:latin typeface="Open Sans" panose="020B0606030504020204" pitchFamily="34" charset="0"/>
                <a:ea typeface="Open Sans" panose="020B0606030504020204" pitchFamily="34" charset="0"/>
                <a:cs typeface="Open Sans" panose="020B0606030504020204" pitchFamily="34" charset="0"/>
              </a:rPr>
              <a:t>renewable</a:t>
            </a:r>
            <a:r>
              <a:rPr lang="it-IT" sz="1200" i="1" dirty="0">
                <a:solidFill>
                  <a:prstClr val="black"/>
                </a:solidFill>
                <a:latin typeface="Open Sans" panose="020B0606030504020204" pitchFamily="34" charset="0"/>
                <a:ea typeface="Open Sans" panose="020B0606030504020204" pitchFamily="34" charset="0"/>
                <a:cs typeface="Open Sans" panose="020B0606030504020204" pitchFamily="34" charset="0"/>
              </a:rPr>
              <a:t> sources </a:t>
            </a:r>
            <a:r>
              <a:rPr lang="it-IT" sz="1200" i="1" dirty="0" err="1">
                <a:solidFill>
                  <a:prstClr val="black"/>
                </a:solidFill>
                <a:latin typeface="Open Sans" panose="020B0606030504020204" pitchFamily="34" charset="0"/>
                <a:ea typeface="Open Sans" panose="020B0606030504020204" pitchFamily="34" charset="0"/>
                <a:cs typeface="Open Sans" panose="020B0606030504020204" pitchFamily="34" charset="0"/>
              </a:rPr>
              <a:t>unit</a:t>
            </a:r>
            <a:r>
              <a:rPr lang="it-IT" sz="1200" i="1" dirty="0">
                <a:solidFill>
                  <a:prstClr val="black"/>
                </a:solidFill>
                <a:latin typeface="Open Sans" panose="020B0606030504020204" pitchFamily="34" charset="0"/>
                <a:ea typeface="Open Sans" panose="020B0606030504020204" pitchFamily="34" charset="0"/>
                <a:cs typeface="Open Sans" panose="020B0606030504020204" pitchFamily="34" charset="0"/>
              </a:rPr>
              <a:t> </a:t>
            </a:r>
            <a:endParaRPr lang="en-US" sz="14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endParaRPr>
          </a:p>
        </p:txBody>
      </p:sp>
      <p:pic>
        <p:nvPicPr>
          <p:cNvPr id="32" name="Picture 2" descr="Cerca nella barra laterale">
            <a:extLst>
              <a:ext uri="{FF2B5EF4-FFF2-40B4-BE49-F238E27FC236}">
                <a16:creationId xmlns:a16="http://schemas.microsoft.com/office/drawing/2014/main" id="{ECBD26F3-AAEC-61E3-C0C5-9C5C0DD6EE8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1728409">
            <a:off x="10555442" y="908218"/>
            <a:ext cx="1023786" cy="1023786"/>
          </a:xfrm>
          <a:prstGeom prst="rect">
            <a:avLst/>
          </a:prstGeom>
          <a:noFill/>
          <a:extLst>
            <a:ext uri="{909E8E84-426E-40DD-AFC4-6F175D3DCCD1}">
              <a14:hiddenFill xmlns:a14="http://schemas.microsoft.com/office/drawing/2010/main">
                <a:solidFill>
                  <a:srgbClr val="FFFFFF"/>
                </a:solidFill>
              </a14:hiddenFill>
            </a:ext>
          </a:extLst>
        </p:spPr>
      </p:pic>
      <p:sp>
        <p:nvSpPr>
          <p:cNvPr id="33" name="Right Brace 32">
            <a:extLst>
              <a:ext uri="{FF2B5EF4-FFF2-40B4-BE49-F238E27FC236}">
                <a16:creationId xmlns:a16="http://schemas.microsoft.com/office/drawing/2014/main" id="{400E5941-1855-2305-43EC-B9B68F3E7FE4}"/>
              </a:ext>
            </a:extLst>
          </p:cNvPr>
          <p:cNvSpPr/>
          <p:nvPr/>
        </p:nvSpPr>
        <p:spPr>
          <a:xfrm>
            <a:off x="7842042" y="1786784"/>
            <a:ext cx="326571" cy="3899308"/>
          </a:xfrm>
          <a:prstGeom prst="rightBrace">
            <a:avLst/>
          </a:prstGeom>
          <a:ln w="12700">
            <a:solidFill>
              <a:srgbClr val="00206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pic>
        <p:nvPicPr>
          <p:cNvPr id="34" name="Picture 2" descr="Cerca nella barra laterale">
            <a:extLst>
              <a:ext uri="{FF2B5EF4-FFF2-40B4-BE49-F238E27FC236}">
                <a16:creationId xmlns:a16="http://schemas.microsoft.com/office/drawing/2014/main" id="{C7AE8867-56A7-C694-BCD6-47D38DE64F94}"/>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0574264" y="5174826"/>
            <a:ext cx="904531" cy="904531"/>
          </a:xfrm>
          <a:prstGeom prst="rect">
            <a:avLst/>
          </a:prstGeom>
          <a:noFill/>
          <a:extLst>
            <a:ext uri="{909E8E84-426E-40DD-AFC4-6F175D3DCCD1}">
              <a14:hiddenFill xmlns:a14="http://schemas.microsoft.com/office/drawing/2010/main">
                <a:solidFill>
                  <a:srgbClr val="FFFFFF"/>
                </a:solidFill>
              </a14:hiddenFill>
            </a:ext>
          </a:extLst>
        </p:spPr>
      </p:pic>
      <p:cxnSp>
        <p:nvCxnSpPr>
          <p:cNvPr id="35" name="Connettore diritto 96">
            <a:extLst>
              <a:ext uri="{FF2B5EF4-FFF2-40B4-BE49-F238E27FC236}">
                <a16:creationId xmlns:a16="http://schemas.microsoft.com/office/drawing/2014/main" id="{A5689D03-108B-1F2F-D127-42BA3B1BBED4}"/>
              </a:ext>
            </a:extLst>
          </p:cNvPr>
          <p:cNvCxnSpPr>
            <a:cxnSpLocks/>
          </p:cNvCxnSpPr>
          <p:nvPr/>
        </p:nvCxnSpPr>
        <p:spPr>
          <a:xfrm rot="5400000">
            <a:off x="2028861" y="1651392"/>
            <a:ext cx="0" cy="1891886"/>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pic>
        <p:nvPicPr>
          <p:cNvPr id="36" name="Picture 4" descr="Cerca nella barra laterale">
            <a:extLst>
              <a:ext uri="{FF2B5EF4-FFF2-40B4-BE49-F238E27FC236}">
                <a16:creationId xmlns:a16="http://schemas.microsoft.com/office/drawing/2014/main" id="{2383BC69-CE38-6E2F-3AB8-A4C1E092DF67}"/>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925667" y="2476947"/>
            <a:ext cx="279122" cy="2791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2581680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B235797-FF2F-4E08-BA38-B01FA34BB70A}"/>
              </a:ext>
            </a:extLst>
          </p:cNvPr>
          <p:cNvSpPr>
            <a:spLocks noGrp="1"/>
          </p:cNvSpPr>
          <p:nvPr>
            <p:ph type="title"/>
          </p:nvPr>
        </p:nvSpPr>
        <p:spPr/>
        <p:txBody>
          <a:bodyPr>
            <a:normAutofit/>
          </a:bodyPr>
          <a:lstStyle/>
          <a:p>
            <a:r>
              <a:rPr lang="fr-FR" dirty="0" err="1"/>
              <a:t>References</a:t>
            </a:r>
            <a:endParaRPr lang="fr-FR" dirty="0"/>
          </a:p>
        </p:txBody>
      </p:sp>
      <p:sp>
        <p:nvSpPr>
          <p:cNvPr id="4" name="Content Placeholder 1">
            <a:extLst>
              <a:ext uri="{FF2B5EF4-FFF2-40B4-BE49-F238E27FC236}">
                <a16:creationId xmlns:a16="http://schemas.microsoft.com/office/drawing/2014/main" id="{12ECC93B-8622-05F1-43F3-9DD365C068C5}"/>
              </a:ext>
            </a:extLst>
          </p:cNvPr>
          <p:cNvSpPr txBox="1">
            <a:spLocks/>
          </p:cNvSpPr>
          <p:nvPr/>
        </p:nvSpPr>
        <p:spPr>
          <a:xfrm>
            <a:off x="838200" y="1770375"/>
            <a:ext cx="9906000" cy="4328818"/>
          </a:xfrm>
          <a:prstGeom prst="rect">
            <a:avLst/>
          </a:prstGeom>
        </p:spPr>
        <p:txBody>
          <a:bodyPr vert="horz" lIns="91440" tIns="45720" rIns="91440" bIns="45720" rtlCol="0" anchor="t">
            <a:normAutofit/>
          </a:bodyPr>
          <a:lstStyle>
            <a:lvl1pPr marL="0" indent="0" algn="l" defTabSz="914400" rtl="0" eaLnBrk="1" latinLnBrk="0" hangingPunct="1">
              <a:lnSpc>
                <a:spcPct val="90000"/>
              </a:lnSpc>
              <a:spcBef>
                <a:spcPts val="1000"/>
              </a:spcBef>
              <a:buClr>
                <a:srgbClr val="00991D"/>
              </a:buClr>
              <a:buFont typeface="Arial" panose="020B0604020202020204" pitchFamily="34" charset="0"/>
              <a:buNone/>
              <a:defRPr sz="2400" kern="1200">
                <a:solidFill>
                  <a:schemeClr val="tx1">
                    <a:lumMod val="85000"/>
                    <a:lumOff val="15000"/>
                  </a:schemeClr>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00991D"/>
              </a:buClr>
              <a:buFont typeface="Arial" panose="020B0604020202020204" pitchFamily="34" charset="0"/>
              <a:buChar char="•"/>
              <a:defRPr sz="2000" kern="1200">
                <a:solidFill>
                  <a:schemeClr val="tx1">
                    <a:lumMod val="85000"/>
                    <a:lumOff val="15000"/>
                  </a:schemeClr>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00991D"/>
              </a:buClr>
              <a:buFont typeface="Arial" panose="020B0604020202020204" pitchFamily="34" charset="0"/>
              <a:buChar char="•"/>
              <a:defRPr sz="1800" kern="1200">
                <a:solidFill>
                  <a:schemeClr val="tx1">
                    <a:lumMod val="85000"/>
                    <a:lumOff val="15000"/>
                  </a:schemeClr>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00991D"/>
              </a:buClr>
              <a:buFont typeface="Arial" panose="020B0604020202020204" pitchFamily="34" charset="0"/>
              <a:buChar char="•"/>
              <a:defRPr sz="1600" kern="1200">
                <a:solidFill>
                  <a:schemeClr val="tx1">
                    <a:lumMod val="85000"/>
                    <a:lumOff val="15000"/>
                  </a:schemeClr>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00991D"/>
              </a:buClr>
              <a:buFont typeface="Arial" panose="020B0604020202020204" pitchFamily="34" charset="0"/>
              <a:buChar char="•"/>
              <a:defRPr sz="1600" kern="1200">
                <a:solidFill>
                  <a:schemeClr val="tx1">
                    <a:lumMod val="85000"/>
                    <a:lumOff val="15000"/>
                  </a:schemeClr>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000" dirty="0">
                <a:latin typeface="Open Sans"/>
              </a:rPr>
              <a:t>[1] IRENA, Renewable Energy Market Analysis: Africa and its Regions, 2022  </a:t>
            </a:r>
          </a:p>
          <a:p>
            <a:endParaRPr lang="en-GB" sz="2000" dirty="0">
              <a:latin typeface="Open Sans"/>
            </a:endParaRPr>
          </a:p>
          <a:p>
            <a:endParaRPr lang="en-GB" sz="2000" dirty="0">
              <a:latin typeface="Open Sans"/>
            </a:endParaRPr>
          </a:p>
          <a:p>
            <a:endParaRPr lang="en-GB" sz="2000" dirty="0">
              <a:latin typeface="Open Sans"/>
            </a:endParaRPr>
          </a:p>
        </p:txBody>
      </p:sp>
    </p:spTree>
    <p:extLst>
      <p:ext uri="{BB962C8B-B14F-4D97-AF65-F5344CB8AC3E}">
        <p14:creationId xmlns:p14="http://schemas.microsoft.com/office/powerpoint/2010/main" val="4094177442"/>
      </p:ext>
    </p:extLst>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CCA731761BF654EB79EA877B5A2DDC8" ma:contentTypeVersion="20" ma:contentTypeDescription="Create a new document." ma:contentTypeScope="" ma:versionID="adda0a3891e4b035e5833099678563c5">
  <xsd:schema xmlns:xsd="http://www.w3.org/2001/XMLSchema" xmlns:xs="http://www.w3.org/2001/XMLSchema" xmlns:p="http://schemas.microsoft.com/office/2006/metadata/properties" xmlns:ns2="0a663368-1561-4a8b-bd80-4f655cceb5cd" xmlns:ns3="2a56bc72-e832-426a-b1e3-32c4417a925f" targetNamespace="http://schemas.microsoft.com/office/2006/metadata/properties" ma:root="true" ma:fieldsID="b74e7cae46124deac94fc4ce2ae31c6d" ns2:_="" ns3:_="">
    <xsd:import namespace="0a663368-1561-4a8b-bd80-4f655cceb5cd"/>
    <xsd:import namespace="2a56bc72-e832-426a-b1e3-32c4417a925f"/>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DateTaken" minOccurs="0"/>
                <xsd:element ref="ns2:MediaServiceOCR" minOccurs="0"/>
                <xsd:element ref="ns3:SharedWithUsers" minOccurs="0"/>
                <xsd:element ref="ns3:SharedWithDetails" minOccurs="0"/>
                <xsd:element ref="ns2:MediaServiceLocation" minOccurs="0"/>
                <xsd:element ref="ns2:MediaLengthInSeconds" minOccurs="0"/>
                <xsd:element ref="ns3:TaxCatchAll" minOccurs="0"/>
                <xsd:element ref="ns2:lcf76f155ced4ddcb4097134ff3c332f"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a663368-1561-4a8b-bd80-4f655cceb5c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74089507-e1de-4aab-946f-150ccb85703f"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a56bc72-e832-426a-b1e3-32c4417a925f"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ea9e9d19-9fb7-461c-9445-8e0dc63d6cea}" ma:internalName="TaxCatchAll" ma:showField="CatchAllData" ma:web="2a56bc72-e832-426a-b1e3-32c4417a925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2a56bc72-e832-426a-b1e3-32c4417a925f" xsi:nil="true"/>
    <lcf76f155ced4ddcb4097134ff3c332f xmlns="0a663368-1561-4a8b-bd80-4f655cceb5cd">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57445A4-8777-49F8-B8C1-49074606283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a663368-1561-4a8b-bd80-4f655cceb5cd"/>
    <ds:schemaRef ds:uri="2a56bc72-e832-426a-b1e3-32c4417a925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72DEC6F1-1D3E-4A1A-85B4-42A9E479A328}">
  <ds:schemaRefs>
    <ds:schemaRef ds:uri="http://schemas.microsoft.com/sharepoint/v3/contenttype/forms"/>
  </ds:schemaRefs>
</ds:datastoreItem>
</file>

<file path=customXml/itemProps3.xml><?xml version="1.0" encoding="utf-8"?>
<ds:datastoreItem xmlns:ds="http://schemas.openxmlformats.org/officeDocument/2006/customXml" ds:itemID="{906C59A9-81AF-4FDA-BF32-010004BDEAB0}">
  <ds:schemaRefs>
    <ds:schemaRef ds:uri="http://schemas.microsoft.com/office/2006/metadata/properties"/>
    <ds:schemaRef ds:uri="http://schemas.microsoft.com/office/infopath/2007/PartnerControls"/>
    <ds:schemaRef ds:uri="2a56bc72-e832-426a-b1e3-32c4417a925f"/>
    <ds:schemaRef ds:uri="0a663368-1561-4a8b-bd80-4f655cceb5cd"/>
  </ds:schemaRefs>
</ds:datastoreItem>
</file>

<file path=docProps/app.xml><?xml version="1.0" encoding="utf-8"?>
<Properties xmlns="http://schemas.openxmlformats.org/officeDocument/2006/extended-properties" xmlns:vt="http://schemas.openxmlformats.org/officeDocument/2006/docPropsVTypes">
  <TotalTime>139</TotalTime>
  <Words>2551</Words>
  <Application>Microsoft Office PowerPoint</Application>
  <PresentationFormat>Widescreen</PresentationFormat>
  <Paragraphs>178</Paragraphs>
  <Slides>14</Slides>
  <Notes>12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Thème Office</vt:lpstr>
      <vt:lpstr>Off-Grid Energy Systems Modelling with MicroGridsPy</vt:lpstr>
      <vt:lpstr>Lesson 6: Contents</vt:lpstr>
      <vt:lpstr>Lesson 6: Learning Outcomes </vt:lpstr>
      <vt:lpstr>Resource Assessment</vt:lpstr>
      <vt:lpstr>Renewable sources</vt:lpstr>
      <vt:lpstr>Renewables Potential in Africa</vt:lpstr>
      <vt:lpstr>Locally Available Resource Assessment</vt:lpstr>
      <vt:lpstr>Online Renewables Databases</vt:lpstr>
      <vt:lpstr>Online Renewables Databases</vt:lpstr>
      <vt:lpstr>Online Renewables Databases</vt:lpstr>
      <vt:lpstr>The NASA Power Project</vt:lpstr>
      <vt:lpstr>Endogenous RES Time Series  Estimation</vt:lpstr>
      <vt:lpstr>Exogenous RES Time Series</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Carine VALETTE</dc:creator>
  <cp:lastModifiedBy>Alessandro Onori</cp:lastModifiedBy>
  <cp:revision>65</cp:revision>
  <dcterms:created xsi:type="dcterms:W3CDTF">2021-01-28T08:37:55Z</dcterms:created>
  <dcterms:modified xsi:type="dcterms:W3CDTF">2024-09-24T08:54:47Z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0x0101003CCA731761BF654EB79EA877B5A2DDC8</vt:lpwstr>
  </property>
  <property fmtid="{D5CDD505-2E9C-101B-9397-08002B2CF9AE}" pid="3" name="MediaServiceImageTags">
    <vt:lpwstr/>
  </property>
</Properties>
</file>