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6" r:id="rId5"/>
    <p:sldId id="824" r:id="rId6"/>
    <p:sldId id="823" r:id="rId7"/>
    <p:sldId id="813" r:id="rId8"/>
    <p:sldId id="825" r:id="rId9"/>
    <p:sldId id="814" r:id="rId10"/>
    <p:sldId id="822" r:id="rId11"/>
    <p:sldId id="811" r:id="rId12"/>
    <p:sldId id="812" r:id="rId13"/>
    <p:sldId id="815" r:id="rId14"/>
    <p:sldId id="816" r:id="rId15"/>
    <p:sldId id="817" r:id="rId16"/>
    <p:sldId id="818" r:id="rId17"/>
    <p:sldId id="819" r:id="rId18"/>
    <p:sldId id="820" r:id="rId19"/>
    <p:sldId id="821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A7B0855-3403-B8AD-E58A-DAC723929452}" name="Leslie Ashburner" initials="" userId="S::T0047643@wf.uct.ac.za::97703ced-4e32-457b-855d-f46e325684c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8585"/>
    <a:srgbClr val="FF00FF"/>
    <a:srgbClr val="00991D"/>
    <a:srgbClr val="40C3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1546FD-938D-2A29-A78E-0ABF5822D27A}" v="1" dt="2024-10-21T10:40:56.6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24" autoAdjust="0"/>
    <p:restoredTop sz="94660"/>
  </p:normalViewPr>
  <p:slideViewPr>
    <p:cSldViewPr snapToGrid="0">
      <p:cViewPr varScale="1">
        <p:scale>
          <a:sx n="90" d="100"/>
          <a:sy n="90" d="100"/>
        </p:scale>
        <p:origin x="93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8/10/relationships/authors" Target="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Equivalent</a:t>
            </a:r>
            <a:r>
              <a:rPr lang="en-US" baseline="0" dirty="0"/>
              <a:t> energy cost </a:t>
            </a:r>
            <a:r>
              <a:rPr lang="en-US" dirty="0"/>
              <a:t>($/kWh)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Ricarica cellulare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Foglio1!$A$2:$A$5</c:f>
              <c:strCache>
                <c:ptCount val="4"/>
                <c:pt idx="0">
                  <c:v>Mobile charging</c:v>
                </c:pt>
                <c:pt idx="1">
                  <c:v>Kerosene lamp</c:v>
                </c:pt>
                <c:pt idx="2">
                  <c:v>Mini-grid</c:v>
                </c:pt>
                <c:pt idx="3">
                  <c:v>National grid</c:v>
                </c:pt>
              </c:strCache>
            </c:strRef>
          </c:cat>
          <c:val>
            <c:numRef>
              <c:f>Foglio1!$B$2:$B$5</c:f>
              <c:numCache>
                <c:formatCode>General</c:formatCode>
                <c:ptCount val="4"/>
                <c:pt idx="0">
                  <c:v>80</c:v>
                </c:pt>
                <c:pt idx="1">
                  <c:v>40</c:v>
                </c:pt>
                <c:pt idx="2">
                  <c:v>1.6</c:v>
                </c:pt>
                <c:pt idx="3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2B-42B3-BFD9-83DBB26C78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80804592"/>
        <c:axId val="380805152"/>
      </c:barChart>
      <c:catAx>
        <c:axId val="380804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0805152"/>
        <c:crossesAt val="0.1"/>
        <c:auto val="1"/>
        <c:lblAlgn val="ctr"/>
        <c:lblOffset val="100"/>
        <c:noMultiLvlLbl val="0"/>
      </c:catAx>
      <c:valAx>
        <c:axId val="380805152"/>
        <c:scaling>
          <c:logBase val="10"/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08045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0788BE-12D0-4EA7-9FAA-057822323ED7}" type="datetimeFigureOut">
              <a:rPr lang="it-IT" smtClean="0"/>
              <a:t>03/02/2025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95CD09-7C3B-4381-BA9A-BE474602244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17612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lipse 6">
            <a:extLst>
              <a:ext uri="{FF2B5EF4-FFF2-40B4-BE49-F238E27FC236}">
                <a16:creationId xmlns:a16="http://schemas.microsoft.com/office/drawing/2014/main" id="{9B7C2595-7717-472A-9B8F-72D6EAABEAB4}"/>
              </a:ext>
            </a:extLst>
          </p:cNvPr>
          <p:cNvSpPr/>
          <p:nvPr userDrawn="1"/>
        </p:nvSpPr>
        <p:spPr>
          <a:xfrm>
            <a:off x="1503534" y="-733938"/>
            <a:ext cx="5861304" cy="8120159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2A2E2499-65A3-4557-ACDD-F321B942C3F5}"/>
              </a:ext>
            </a:extLst>
          </p:cNvPr>
          <p:cNvSpPr/>
          <p:nvPr userDrawn="1"/>
        </p:nvSpPr>
        <p:spPr>
          <a:xfrm>
            <a:off x="10849226" y="-282604"/>
            <a:ext cx="1489968" cy="1489968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orme libre : forme 8">
            <a:extLst>
              <a:ext uri="{FF2B5EF4-FFF2-40B4-BE49-F238E27FC236}">
                <a16:creationId xmlns:a16="http://schemas.microsoft.com/office/drawing/2014/main" id="{4212B630-A951-4A18-B597-A201BB146A62}"/>
              </a:ext>
            </a:extLst>
          </p:cNvPr>
          <p:cNvSpPr/>
          <p:nvPr userDrawn="1"/>
        </p:nvSpPr>
        <p:spPr>
          <a:xfrm>
            <a:off x="0" y="-733939"/>
            <a:ext cx="7180643" cy="8120160"/>
          </a:xfrm>
          <a:custGeom>
            <a:avLst/>
            <a:gdLst>
              <a:gd name="connsiteX0" fmla="*/ 4249991 w 7180643"/>
              <a:gd name="connsiteY0" fmla="*/ 0 h 8120160"/>
              <a:gd name="connsiteX1" fmla="*/ 7180643 w 7180643"/>
              <a:gd name="connsiteY1" fmla="*/ 4060080 h 8120160"/>
              <a:gd name="connsiteX2" fmla="*/ 4249991 w 7180643"/>
              <a:gd name="connsiteY2" fmla="*/ 8120160 h 8120160"/>
              <a:gd name="connsiteX3" fmla="*/ 2853069 w 7180643"/>
              <a:gd name="connsiteY3" fmla="*/ 7630131 h 8120160"/>
              <a:gd name="connsiteX4" fmla="*/ 2807689 w 7180643"/>
              <a:gd name="connsiteY4" fmla="*/ 7591937 h 8120160"/>
              <a:gd name="connsiteX5" fmla="*/ 0 w 7180643"/>
              <a:gd name="connsiteY5" fmla="*/ 7591937 h 8120160"/>
              <a:gd name="connsiteX6" fmla="*/ 0 w 7180643"/>
              <a:gd name="connsiteY6" fmla="*/ 733937 h 8120160"/>
              <a:gd name="connsiteX7" fmla="*/ 2572305 w 7180643"/>
              <a:gd name="connsiteY7" fmla="*/ 733937 h 8120160"/>
              <a:gd name="connsiteX8" fmla="*/ 2611436 w 7180643"/>
              <a:gd name="connsiteY8" fmla="*/ 693398 h 8120160"/>
              <a:gd name="connsiteX9" fmla="*/ 4249991 w 7180643"/>
              <a:gd name="connsiteY9" fmla="*/ 0 h 812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180643" h="8120160">
                <a:moveTo>
                  <a:pt x="4249991" y="0"/>
                </a:moveTo>
                <a:cubicBezTo>
                  <a:pt x="5868545" y="0"/>
                  <a:pt x="7180643" y="1817760"/>
                  <a:pt x="7180643" y="4060080"/>
                </a:cubicBezTo>
                <a:cubicBezTo>
                  <a:pt x="7180643" y="6302400"/>
                  <a:pt x="5868545" y="8120160"/>
                  <a:pt x="4249991" y="8120160"/>
                </a:cubicBezTo>
                <a:cubicBezTo>
                  <a:pt x="3744193" y="8120160"/>
                  <a:pt x="3268322" y="7942645"/>
                  <a:pt x="2853069" y="7630131"/>
                </a:cubicBezTo>
                <a:lnTo>
                  <a:pt x="2807689" y="7591937"/>
                </a:lnTo>
                <a:lnTo>
                  <a:pt x="0" y="7591937"/>
                </a:lnTo>
                <a:lnTo>
                  <a:pt x="0" y="733937"/>
                </a:lnTo>
                <a:lnTo>
                  <a:pt x="2572305" y="733937"/>
                </a:lnTo>
                <a:lnTo>
                  <a:pt x="2611436" y="693398"/>
                </a:lnTo>
                <a:cubicBezTo>
                  <a:pt x="3079171" y="255623"/>
                  <a:pt x="3643033" y="0"/>
                  <a:pt x="4249991" y="0"/>
                </a:cubicBezTo>
                <a:close/>
              </a:path>
            </a:pathLst>
          </a:custGeom>
          <a:solidFill>
            <a:srgbClr val="40C3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  <p:pic>
        <p:nvPicPr>
          <p:cNvPr id="10" name="Picture 14">
            <a:extLst>
              <a:ext uri="{FF2B5EF4-FFF2-40B4-BE49-F238E27FC236}">
                <a16:creationId xmlns:a16="http://schemas.microsoft.com/office/drawing/2014/main" id="{24559632-23B8-4C48-83F4-6E4177D05D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797" y="6298872"/>
            <a:ext cx="567812" cy="386112"/>
          </a:xfrm>
          <a:prstGeom prst="rect">
            <a:avLst/>
          </a:prstGeom>
        </p:spPr>
      </p:pic>
      <p:grpSp>
        <p:nvGrpSpPr>
          <p:cNvPr id="11" name="Groupe 10">
            <a:extLst>
              <a:ext uri="{FF2B5EF4-FFF2-40B4-BE49-F238E27FC236}">
                <a16:creationId xmlns:a16="http://schemas.microsoft.com/office/drawing/2014/main" id="{8085DEC1-DDB5-4A1F-813D-329E232A60D6}"/>
              </a:ext>
            </a:extLst>
          </p:cNvPr>
          <p:cNvGrpSpPr/>
          <p:nvPr userDrawn="1"/>
        </p:nvGrpSpPr>
        <p:grpSpPr>
          <a:xfrm>
            <a:off x="8185984" y="2103764"/>
            <a:ext cx="3189822" cy="2444753"/>
            <a:chOff x="8029477" y="2105554"/>
            <a:chExt cx="3189822" cy="2444753"/>
          </a:xfrm>
        </p:grpSpPr>
        <p:pic>
          <p:nvPicPr>
            <p:cNvPr id="12" name="Picture 9">
              <a:extLst>
                <a:ext uri="{FF2B5EF4-FFF2-40B4-BE49-F238E27FC236}">
                  <a16:creationId xmlns:a16="http://schemas.microsoft.com/office/drawing/2014/main" id="{28F4F638-F7CD-40AA-BE40-86F3BFCB23C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029478" y="2105554"/>
              <a:ext cx="3189821" cy="1967748"/>
            </a:xfrm>
            <a:prstGeom prst="rect">
              <a:avLst/>
            </a:prstGeom>
          </p:spPr>
        </p:pic>
        <p:pic>
          <p:nvPicPr>
            <p:cNvPr id="13" name="Picture 8">
              <a:extLst>
                <a:ext uri="{FF2B5EF4-FFF2-40B4-BE49-F238E27FC236}">
                  <a16:creationId xmlns:a16="http://schemas.microsoft.com/office/drawing/2014/main" id="{FA63CA96-2108-49FF-9FD1-1A1BD4FA458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551" t="56660" r="764" b="12241"/>
            <a:stretch/>
          </p:blipFill>
          <p:spPr>
            <a:xfrm>
              <a:off x="8029477" y="4233099"/>
              <a:ext cx="3189822" cy="317208"/>
            </a:xfrm>
            <a:prstGeom prst="rect">
              <a:avLst/>
            </a:prstGeom>
          </p:spPr>
        </p:pic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D7FAFB28-94F0-467E-97E6-3848286A9965}"/>
              </a:ext>
            </a:extLst>
          </p:cNvPr>
          <p:cNvSpPr/>
          <p:nvPr userDrawn="1"/>
        </p:nvSpPr>
        <p:spPr>
          <a:xfrm>
            <a:off x="7364838" y="6279822"/>
            <a:ext cx="460322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Rubik"/>
              </a:rPr>
              <a:t>The LEAP-RE project has received funding from the European Union’s Horizon 2020 Research and Innovation Program under Grant Agreement 963530.</a:t>
            </a:r>
            <a:endParaRPr lang="fr-FR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4E368669-3AC1-4DF1-8F5F-441D3466744F}"/>
              </a:ext>
            </a:extLst>
          </p:cNvPr>
          <p:cNvSpPr/>
          <p:nvPr userDrawn="1"/>
        </p:nvSpPr>
        <p:spPr>
          <a:xfrm>
            <a:off x="10990556" y="-276566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437F7A6-3665-458A-BB4B-B1F047BFE02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6863" y="1071678"/>
            <a:ext cx="5655627" cy="1658322"/>
          </a:xfrm>
        </p:spPr>
        <p:txBody>
          <a:bodyPr anchor="b">
            <a:normAutofit/>
          </a:bodyPr>
          <a:lstStyle>
            <a:lvl1pPr algn="ctr">
              <a:defRPr sz="4800" b="1" cap="all" baseline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r>
              <a:rPr lang="fr-FR" dirty="0" err="1"/>
              <a:t>Presentation</a:t>
            </a:r>
            <a:r>
              <a:rPr lang="fr-FR" dirty="0"/>
              <a:t> </a:t>
            </a:r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3DC98F-ADC6-48CC-868C-E2591E46AFD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377193" y="3562032"/>
            <a:ext cx="3274706" cy="2224290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EVENT      NAME ORGANISATION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75063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C0B4CB1-B120-408F-A783-39E41244F493}"/>
              </a:ext>
            </a:extLst>
          </p:cNvPr>
          <p:cNvSpPr/>
          <p:nvPr userDrawn="1"/>
        </p:nvSpPr>
        <p:spPr>
          <a:xfrm>
            <a:off x="0" y="0"/>
            <a:ext cx="8593584" cy="6858000"/>
          </a:xfrm>
          <a:prstGeom prst="rect">
            <a:avLst/>
          </a:prstGeom>
          <a:solidFill>
            <a:srgbClr val="40C3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F67F373B-B4E0-4D6A-B32A-74A1956C2F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783" y="330228"/>
            <a:ext cx="1732586" cy="1068804"/>
          </a:xfrm>
          <a:prstGeom prst="rect">
            <a:avLst/>
          </a:prstGeom>
        </p:spPr>
      </p:pic>
      <p:sp>
        <p:nvSpPr>
          <p:cNvPr id="9" name="Ellipse 8">
            <a:extLst>
              <a:ext uri="{FF2B5EF4-FFF2-40B4-BE49-F238E27FC236}">
                <a16:creationId xmlns:a16="http://schemas.microsoft.com/office/drawing/2014/main" id="{626F04F8-3867-46F5-ABE0-375CE1860D38}"/>
              </a:ext>
            </a:extLst>
          </p:cNvPr>
          <p:cNvSpPr>
            <a:spLocks noChangeAspect="1"/>
          </p:cNvSpPr>
          <p:nvPr userDrawn="1"/>
        </p:nvSpPr>
        <p:spPr>
          <a:xfrm>
            <a:off x="-495475" y="-506591"/>
            <a:ext cx="1489968" cy="1489968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5B973DB4-7AE4-45E6-9B8E-1448E1929F5A}"/>
              </a:ext>
            </a:extLst>
          </p:cNvPr>
          <p:cNvSpPr>
            <a:spLocks noChangeAspect="1"/>
          </p:cNvSpPr>
          <p:nvPr userDrawn="1"/>
        </p:nvSpPr>
        <p:spPr>
          <a:xfrm>
            <a:off x="-218785" y="-213064"/>
            <a:ext cx="1346250" cy="1357720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6E9A543-7CDB-4B27-91E1-83D7BB4A42F9}"/>
              </a:ext>
            </a:extLst>
          </p:cNvPr>
          <p:cNvSpPr/>
          <p:nvPr userDrawn="1"/>
        </p:nvSpPr>
        <p:spPr>
          <a:xfrm flipV="1">
            <a:off x="8593584" y="6675120"/>
            <a:ext cx="2432556" cy="48616"/>
          </a:xfrm>
          <a:prstGeom prst="rect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95C8B6E5-77E1-46DD-B0FA-86D6FABA6186}"/>
              </a:ext>
            </a:extLst>
          </p:cNvPr>
          <p:cNvSpPr/>
          <p:nvPr userDrawn="1"/>
        </p:nvSpPr>
        <p:spPr>
          <a:xfrm>
            <a:off x="11085076" y="5715861"/>
            <a:ext cx="1349504" cy="1349504"/>
          </a:xfrm>
          <a:prstGeom prst="ellipse">
            <a:avLst/>
          </a:prstGeom>
          <a:solidFill>
            <a:srgbClr val="40C3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D32797A4-C49E-4BA8-9D6A-7CDC10733191}"/>
              </a:ext>
            </a:extLst>
          </p:cNvPr>
          <p:cNvSpPr/>
          <p:nvPr userDrawn="1"/>
        </p:nvSpPr>
        <p:spPr>
          <a:xfrm rot="447595">
            <a:off x="10956967" y="5603319"/>
            <a:ext cx="1489968" cy="1489968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068C04E-F376-4E73-8D0F-75BBB694A1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87020" y="1727994"/>
            <a:ext cx="4219544" cy="1133475"/>
          </a:xfrm>
        </p:spPr>
        <p:txBody>
          <a:bodyPr anchor="b">
            <a:normAutofit/>
          </a:bodyPr>
          <a:lstStyle>
            <a:lvl1pPr algn="ctr">
              <a:defRPr sz="3600" b="1" cap="all" baseline="0"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Part </a:t>
            </a:r>
            <a:r>
              <a:rPr lang="fr-FR" dirty="0" err="1"/>
              <a:t>n°x</a:t>
            </a:r>
            <a:r>
              <a:rPr lang="fr-FR" dirty="0"/>
              <a:t> </a:t>
            </a:r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AEEBD9C-5667-426A-A6E9-56BC80FBA69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479983" y="3437585"/>
            <a:ext cx="3633618" cy="70162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 err="1"/>
              <a:t>Subtitle</a:t>
            </a:r>
            <a:endParaRPr lang="fr-FR" dirty="0"/>
          </a:p>
        </p:txBody>
      </p:sp>
      <p:sp>
        <p:nvSpPr>
          <p:cNvPr id="15" name="Espace réservé du numéro de diapositive 5">
            <a:extLst>
              <a:ext uri="{FF2B5EF4-FFF2-40B4-BE49-F238E27FC236}">
                <a16:creationId xmlns:a16="http://schemas.microsoft.com/office/drawing/2014/main" id="{6D26FA9F-D0B8-4904-816F-0C8CFC422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48709" y="6025488"/>
            <a:ext cx="487251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9518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E718F5-CE47-4314-827A-9CA4317AB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570" y="1486664"/>
            <a:ext cx="10326783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CE6DD2-1A65-4BC6-87DC-303F3A14403B}"/>
              </a:ext>
            </a:extLst>
          </p:cNvPr>
          <p:cNvSpPr/>
          <p:nvPr userDrawn="1"/>
        </p:nvSpPr>
        <p:spPr>
          <a:xfrm>
            <a:off x="0" y="342083"/>
            <a:ext cx="10652227" cy="716132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4AD13B27-3614-41CA-B2CD-88C95CAFAA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33631" y="388289"/>
            <a:ext cx="1011079" cy="62371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7C2E2EE-26E1-4D16-A131-8487EFA5E1B7}"/>
              </a:ext>
            </a:extLst>
          </p:cNvPr>
          <p:cNvSpPr/>
          <p:nvPr userDrawn="1"/>
        </p:nvSpPr>
        <p:spPr>
          <a:xfrm flipV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84147D52-842D-473D-B822-CF5CCE487E81}"/>
              </a:ext>
            </a:extLst>
          </p:cNvPr>
          <p:cNvSpPr/>
          <p:nvPr userDrawn="1"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89A06AF6-1D0C-423C-B1BE-58FDABFFE5A0}"/>
              </a:ext>
            </a:extLst>
          </p:cNvPr>
          <p:cNvSpPr/>
          <p:nvPr userDrawn="1"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742966B9-27E1-421E-85D6-4B974D3BE945}"/>
              </a:ext>
            </a:extLst>
          </p:cNvPr>
          <p:cNvSpPr>
            <a:spLocks noChangeAspect="1"/>
          </p:cNvSpPr>
          <p:nvPr userDrawn="1"/>
        </p:nvSpPr>
        <p:spPr>
          <a:xfrm rot="447595">
            <a:off x="-266749" y="-464584"/>
            <a:ext cx="1098095" cy="1098095"/>
          </a:xfrm>
          <a:prstGeom prst="ellipse">
            <a:avLst/>
          </a:prstGeom>
          <a:solidFill>
            <a:srgbClr val="00991D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8276C7A3-EF93-435B-9161-49B8F3068B69}"/>
              </a:ext>
            </a:extLst>
          </p:cNvPr>
          <p:cNvSpPr>
            <a:spLocks noChangeAspect="1"/>
          </p:cNvSpPr>
          <p:nvPr userDrawn="1"/>
        </p:nvSpPr>
        <p:spPr>
          <a:xfrm>
            <a:off x="-738969" y="-514042"/>
            <a:ext cx="1489968" cy="1489968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7A89958-725C-40F8-8B1B-449BBBA1F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3905"/>
            <a:ext cx="9672961" cy="514411"/>
          </a:xfrm>
        </p:spPr>
        <p:txBody>
          <a:bodyPr>
            <a:normAutofit/>
          </a:bodyPr>
          <a:lstStyle>
            <a:lvl1pPr>
              <a:defRPr lang="fr-FR" sz="2800" b="1" kern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+mj-cs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7C0EBC-6EFB-4774-94A6-B7DA4E552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36872" y="6104586"/>
            <a:ext cx="52016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35891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55F3CD-3A1F-4698-B736-1998CEC47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7868"/>
            <a:ext cx="10515600" cy="78123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8EEA3978-35AB-46C0-BF3A-E00CF5EB62A1}"/>
              </a:ext>
            </a:extLst>
          </p:cNvPr>
          <p:cNvSpPr/>
          <p:nvPr userDrawn="1"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5EFADE-A59F-419F-AFB1-481973B2A726}"/>
              </a:ext>
            </a:extLst>
          </p:cNvPr>
          <p:cNvSpPr/>
          <p:nvPr userDrawn="1"/>
        </p:nvSpPr>
        <p:spPr>
          <a:xfrm flipV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FA87D5B2-03B6-46EC-8EF8-8ACF7D2E0F8D}"/>
              </a:ext>
            </a:extLst>
          </p:cNvPr>
          <p:cNvSpPr/>
          <p:nvPr userDrawn="1"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85E44F6D-1131-4329-BE77-4CABD009D2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</p:spPr>
      </p:pic>
      <p:sp>
        <p:nvSpPr>
          <p:cNvPr id="10" name="Ellipse 9">
            <a:extLst>
              <a:ext uri="{FF2B5EF4-FFF2-40B4-BE49-F238E27FC236}">
                <a16:creationId xmlns:a16="http://schemas.microsoft.com/office/drawing/2014/main" id="{6FCE4CE1-0DDB-4D2D-90A9-D19D30A9BE4B}"/>
              </a:ext>
            </a:extLst>
          </p:cNvPr>
          <p:cNvSpPr/>
          <p:nvPr userDrawn="1"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65F37E03-64B0-4E1A-9577-02AA2D3AF099}"/>
              </a:ext>
            </a:extLst>
          </p:cNvPr>
          <p:cNvSpPr/>
          <p:nvPr userDrawn="1"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space réservé du numéro de diapositive 5">
            <a:extLst>
              <a:ext uri="{FF2B5EF4-FFF2-40B4-BE49-F238E27FC236}">
                <a16:creationId xmlns:a16="http://schemas.microsoft.com/office/drawing/2014/main" id="{1141DC13-049B-4765-91FF-EFDFCEDDD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83605" y="6162447"/>
            <a:ext cx="52016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6541330C-8F4B-4DC6-A67E-2C2AC573FD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705843"/>
            <a:ext cx="10515600" cy="445660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234095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55F3CD-3A1F-4698-B736-1998CEC47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4300"/>
            <a:ext cx="10515600" cy="781235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6541330C-8F4B-4DC6-A67E-2C2AC573FD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892275"/>
            <a:ext cx="10515600" cy="445660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B7815A72-1ECC-4A84-A4CA-A346AE836C42}"/>
              </a:ext>
            </a:extLst>
          </p:cNvPr>
          <p:cNvSpPr>
            <a:spLocks noChangeAspect="1"/>
          </p:cNvSpPr>
          <p:nvPr userDrawn="1"/>
        </p:nvSpPr>
        <p:spPr>
          <a:xfrm rot="447595">
            <a:off x="11640691" y="6223287"/>
            <a:ext cx="690955" cy="690955"/>
          </a:xfrm>
          <a:prstGeom prst="ellipse">
            <a:avLst/>
          </a:prstGeom>
          <a:noFill/>
          <a:ln w="3810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2197CFA3-D332-42D1-9F63-26E3443381C2}"/>
              </a:ext>
            </a:extLst>
          </p:cNvPr>
          <p:cNvSpPr>
            <a:spLocks noChangeAspect="1"/>
          </p:cNvSpPr>
          <p:nvPr userDrawn="1"/>
        </p:nvSpPr>
        <p:spPr>
          <a:xfrm rot="161190">
            <a:off x="-134883" y="-121014"/>
            <a:ext cx="1008000" cy="1008000"/>
          </a:xfrm>
          <a:prstGeom prst="ellipse">
            <a:avLst/>
          </a:prstGeom>
          <a:noFill/>
          <a:ln w="57150">
            <a:solidFill>
              <a:srgbClr val="40C3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Picture 7">
            <a:extLst>
              <a:ext uri="{FF2B5EF4-FFF2-40B4-BE49-F238E27FC236}">
                <a16:creationId xmlns:a16="http://schemas.microsoft.com/office/drawing/2014/main" id="{24B696A5-923E-4DD4-97A6-8B5E9CBF0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50333" y="255172"/>
            <a:ext cx="1011079" cy="623718"/>
          </a:xfrm>
          <a:prstGeom prst="rect">
            <a:avLst/>
          </a:prstGeom>
        </p:spPr>
      </p:pic>
      <p:sp>
        <p:nvSpPr>
          <p:cNvPr id="17" name="Ellipse 16">
            <a:extLst>
              <a:ext uri="{FF2B5EF4-FFF2-40B4-BE49-F238E27FC236}">
                <a16:creationId xmlns:a16="http://schemas.microsoft.com/office/drawing/2014/main" id="{D3786095-22AB-47BB-93C7-1BDAF2C60E5F}"/>
              </a:ext>
            </a:extLst>
          </p:cNvPr>
          <p:cNvSpPr>
            <a:spLocks noChangeAspect="1"/>
          </p:cNvSpPr>
          <p:nvPr userDrawn="1"/>
        </p:nvSpPr>
        <p:spPr>
          <a:xfrm rot="447595">
            <a:off x="11729991" y="6320728"/>
            <a:ext cx="592247" cy="592247"/>
          </a:xfrm>
          <a:prstGeom prst="ellipse">
            <a:avLst/>
          </a:prstGeom>
          <a:solidFill>
            <a:srgbClr val="3EBFD6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CA867D3C-C3C6-4D2D-9E6A-A0087DA54BE1}"/>
              </a:ext>
            </a:extLst>
          </p:cNvPr>
          <p:cNvSpPr/>
          <p:nvPr userDrawn="1"/>
        </p:nvSpPr>
        <p:spPr>
          <a:xfrm rot="161190">
            <a:off x="-152739" y="-128154"/>
            <a:ext cx="900000" cy="900000"/>
          </a:xfrm>
          <a:prstGeom prst="ellipse">
            <a:avLst/>
          </a:prstGeom>
          <a:solidFill>
            <a:srgbClr val="00991D"/>
          </a:solidFill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space réservé du numéro de diapositive 5">
            <a:extLst>
              <a:ext uri="{FF2B5EF4-FFF2-40B4-BE49-F238E27FC236}">
                <a16:creationId xmlns:a16="http://schemas.microsoft.com/office/drawing/2014/main" id="{1141DC13-049B-4765-91FF-EFDFCEDDD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9500" y="6378223"/>
            <a:ext cx="52016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7607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191151-E287-48AF-B33C-F5E3C0CE6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3869"/>
            <a:ext cx="10515600" cy="623718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DC60457-C77A-4F83-82B9-FA464E4C81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10906"/>
            <a:ext cx="5181600" cy="4563713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BA2DA1C-071A-4BB7-AB19-5261AA3C0A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710906"/>
            <a:ext cx="5181600" cy="4563712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BF8B8AA8-69E1-4850-BB9D-E18AAFE90B6B}"/>
              </a:ext>
            </a:extLst>
          </p:cNvPr>
          <p:cNvSpPr/>
          <p:nvPr userDrawn="1"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5C2D3C-3A9E-4DE3-9F28-60B82DA7F020}"/>
              </a:ext>
            </a:extLst>
          </p:cNvPr>
          <p:cNvSpPr/>
          <p:nvPr userDrawn="1"/>
        </p:nvSpPr>
        <p:spPr>
          <a:xfrm flipV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E9DD578C-D76F-46FD-A09A-49EBBAD64E82}"/>
              </a:ext>
            </a:extLst>
          </p:cNvPr>
          <p:cNvSpPr/>
          <p:nvPr userDrawn="1"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Picture 7">
            <a:extLst>
              <a:ext uri="{FF2B5EF4-FFF2-40B4-BE49-F238E27FC236}">
                <a16:creationId xmlns:a16="http://schemas.microsoft.com/office/drawing/2014/main" id="{7A33B98B-926D-4FF6-92AC-838464075C4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</p:spPr>
      </p:pic>
      <p:sp>
        <p:nvSpPr>
          <p:cNvPr id="12" name="Ellipse 11">
            <a:extLst>
              <a:ext uri="{FF2B5EF4-FFF2-40B4-BE49-F238E27FC236}">
                <a16:creationId xmlns:a16="http://schemas.microsoft.com/office/drawing/2014/main" id="{BE008D22-6FFD-47AD-837E-6D527B0C337D}"/>
              </a:ext>
            </a:extLst>
          </p:cNvPr>
          <p:cNvSpPr/>
          <p:nvPr userDrawn="1"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90D4BDB1-886F-480C-9D0D-22E2D720FFD0}"/>
              </a:ext>
            </a:extLst>
          </p:cNvPr>
          <p:cNvSpPr/>
          <p:nvPr userDrawn="1"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4A57272-B554-4F94-B8FC-40BEECA8B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29492" y="6194315"/>
            <a:ext cx="5052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938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5DAEFC-46D1-4EA2-A429-47DC7BD76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6764"/>
            <a:ext cx="10515600" cy="730389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6" name="Espace réservé du contenu 3">
            <a:extLst>
              <a:ext uri="{FF2B5EF4-FFF2-40B4-BE49-F238E27FC236}">
                <a16:creationId xmlns:a16="http://schemas.microsoft.com/office/drawing/2014/main" id="{39968B1E-916B-4552-BA2B-6DB6276388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722266"/>
            <a:ext cx="4932000" cy="3539471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B49CBE83-8FEE-49FF-8A57-70B6B42359C3}"/>
              </a:ext>
            </a:extLst>
          </p:cNvPr>
          <p:cNvSpPr/>
          <p:nvPr userDrawn="1"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DBBBA98-277F-4453-8E86-981C9D61AABD}"/>
              </a:ext>
            </a:extLst>
          </p:cNvPr>
          <p:cNvSpPr/>
          <p:nvPr userDrawn="1"/>
        </p:nvSpPr>
        <p:spPr>
          <a:xfrm flipV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924EB3C9-27DB-498B-B31B-C807B7146E99}"/>
              </a:ext>
            </a:extLst>
          </p:cNvPr>
          <p:cNvSpPr/>
          <p:nvPr userDrawn="1"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Picture 7">
            <a:extLst>
              <a:ext uri="{FF2B5EF4-FFF2-40B4-BE49-F238E27FC236}">
                <a16:creationId xmlns:a16="http://schemas.microsoft.com/office/drawing/2014/main" id="{BB93D56D-2D2D-4E39-985F-A40D221958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</p:spPr>
      </p:pic>
      <p:sp>
        <p:nvSpPr>
          <p:cNvPr id="11" name="Ellipse 10">
            <a:extLst>
              <a:ext uri="{FF2B5EF4-FFF2-40B4-BE49-F238E27FC236}">
                <a16:creationId xmlns:a16="http://schemas.microsoft.com/office/drawing/2014/main" id="{F094F9FD-D88C-4E69-8C0B-DE1AFBF34216}"/>
              </a:ext>
            </a:extLst>
          </p:cNvPr>
          <p:cNvSpPr/>
          <p:nvPr userDrawn="1"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AE3866E0-887D-4C3E-A1CA-9F6B506459F9}"/>
              </a:ext>
            </a:extLst>
          </p:cNvPr>
          <p:cNvSpPr/>
          <p:nvPr userDrawn="1"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A487D82-7C40-46F6-A5D9-DA799A6F0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61071" y="6194315"/>
            <a:ext cx="47370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8F6FE9E6-3107-4A8E-B97A-22CD5E7DBC8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5379867"/>
            <a:ext cx="9982200" cy="109401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16" name="Espace réservé du contenu 15">
            <a:extLst>
              <a:ext uri="{FF2B5EF4-FFF2-40B4-BE49-F238E27FC236}">
                <a16:creationId xmlns:a16="http://schemas.microsoft.com/office/drawing/2014/main" id="{41D24579-655C-44A0-8B20-BF1E940E94E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888400" y="1721612"/>
            <a:ext cx="4932000" cy="3540125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29525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F20768-8248-40CA-80CA-9A552F8E6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2" y="972116"/>
            <a:ext cx="3932237" cy="923971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214870A-2E77-467F-B3E0-CB7B596F9A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64148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00B2932-FBCF-4193-B7D8-887925AFA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9084" y="2241310"/>
            <a:ext cx="3932237" cy="393754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079D975-EF07-4B03-9A01-437F362BCF6B}"/>
              </a:ext>
            </a:extLst>
          </p:cNvPr>
          <p:cNvSpPr/>
          <p:nvPr userDrawn="1"/>
        </p:nvSpPr>
        <p:spPr>
          <a:xfrm>
            <a:off x="-152879" y="2031676"/>
            <a:ext cx="4924904" cy="83197"/>
          </a:xfrm>
          <a:prstGeom prst="rect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7A790434-CBEA-40F6-B9ED-43D463DE5DED}"/>
              </a:ext>
            </a:extLst>
          </p:cNvPr>
          <p:cNvSpPr/>
          <p:nvPr userDrawn="1"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62A0A3C-E460-4B69-8032-3C4BAE9B1A68}"/>
              </a:ext>
            </a:extLst>
          </p:cNvPr>
          <p:cNvSpPr/>
          <p:nvPr userDrawn="1"/>
        </p:nvSpPr>
        <p:spPr>
          <a:xfrm flipV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66603A45-D4D6-4FAE-B2D6-2AC29993F13D}"/>
              </a:ext>
            </a:extLst>
          </p:cNvPr>
          <p:cNvSpPr/>
          <p:nvPr userDrawn="1"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Picture 7">
            <a:extLst>
              <a:ext uri="{FF2B5EF4-FFF2-40B4-BE49-F238E27FC236}">
                <a16:creationId xmlns:a16="http://schemas.microsoft.com/office/drawing/2014/main" id="{1EAACDCF-C384-4C4F-85DC-D770E8928A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</p:spPr>
      </p:pic>
      <p:sp>
        <p:nvSpPr>
          <p:cNvPr id="13" name="Ellipse 12">
            <a:extLst>
              <a:ext uri="{FF2B5EF4-FFF2-40B4-BE49-F238E27FC236}">
                <a16:creationId xmlns:a16="http://schemas.microsoft.com/office/drawing/2014/main" id="{3AF51A7A-5CBC-4508-9221-BF9105919F97}"/>
              </a:ext>
            </a:extLst>
          </p:cNvPr>
          <p:cNvSpPr/>
          <p:nvPr userDrawn="1"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D127379A-828C-4044-98A3-061B25BA53D4}"/>
              </a:ext>
            </a:extLst>
          </p:cNvPr>
          <p:cNvSpPr/>
          <p:nvPr userDrawn="1"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74C671-939B-4C87-9813-D06E8473F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98146" y="6124638"/>
            <a:ext cx="51416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909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FE464CC-771C-4E99-A5FD-5CDC94C9FACD}"/>
              </a:ext>
            </a:extLst>
          </p:cNvPr>
          <p:cNvSpPr/>
          <p:nvPr userDrawn="1"/>
        </p:nvSpPr>
        <p:spPr>
          <a:xfrm>
            <a:off x="0" y="0"/>
            <a:ext cx="12192000" cy="6207979"/>
          </a:xfrm>
          <a:prstGeom prst="rect">
            <a:avLst/>
          </a:prstGeom>
          <a:solidFill>
            <a:srgbClr val="40C3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id="{1DF26152-0BC2-43E6-8786-388FCF369E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63" y="6341748"/>
            <a:ext cx="567812" cy="38611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5A8C4D0-C49F-4733-B026-688954C2F7B8}"/>
              </a:ext>
            </a:extLst>
          </p:cNvPr>
          <p:cNvSpPr/>
          <p:nvPr userDrawn="1"/>
        </p:nvSpPr>
        <p:spPr>
          <a:xfrm>
            <a:off x="814768" y="6413524"/>
            <a:ext cx="1129150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Rubik"/>
              </a:rPr>
              <a:t>The LEAP-RE project has received funding from the European Union’s Horizon 2020 Research and Innovation Program under Grant Agreement 963530.</a:t>
            </a:r>
            <a:endParaRPr lang="fr-FR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22B12F15-6298-43B6-8860-F5F55E624791}"/>
              </a:ext>
            </a:extLst>
          </p:cNvPr>
          <p:cNvSpPr txBox="1">
            <a:spLocks/>
          </p:cNvSpPr>
          <p:nvPr userDrawn="1"/>
        </p:nvSpPr>
        <p:spPr>
          <a:xfrm>
            <a:off x="5248120" y="2988713"/>
            <a:ext cx="3257705" cy="4488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kern="1200" cap="none" baseline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/>
              <a:t>www.leap-re.eu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0AC89DA-4ED1-4E70-809B-51FF6125C0A6}"/>
              </a:ext>
            </a:extLst>
          </p:cNvPr>
          <p:cNvSpPr txBox="1">
            <a:spLocks/>
          </p:cNvSpPr>
          <p:nvPr userDrawn="1"/>
        </p:nvSpPr>
        <p:spPr>
          <a:xfrm>
            <a:off x="5248120" y="3926161"/>
            <a:ext cx="3257705" cy="4488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kern="1200" cap="none" baseline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/>
              <a:t>contact@leap-re.eu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EA6F78DF-9D01-4E6F-94A4-932D0EA526B2}"/>
              </a:ext>
            </a:extLst>
          </p:cNvPr>
          <p:cNvSpPr txBox="1">
            <a:spLocks/>
          </p:cNvSpPr>
          <p:nvPr userDrawn="1"/>
        </p:nvSpPr>
        <p:spPr>
          <a:xfrm>
            <a:off x="5248120" y="4920759"/>
            <a:ext cx="3257705" cy="4488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kern="1200" cap="none" baseline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/>
              <a:t>@</a:t>
            </a:r>
            <a:r>
              <a:rPr lang="en-GB" dirty="0" err="1"/>
              <a:t>leapRE_EU</a:t>
            </a:r>
            <a:endParaRPr lang="en-GB" dirty="0"/>
          </a:p>
        </p:txBody>
      </p:sp>
      <p:pic>
        <p:nvPicPr>
          <p:cNvPr id="11" name="Image 1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70743B68-E78E-4488-AAB1-4C476F62E99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639" y="4920759"/>
            <a:ext cx="525589" cy="525589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134791B9-3FCE-41AF-96FC-9CAAF720119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648" y="3848133"/>
            <a:ext cx="604935" cy="60493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76DE4B4E-3B45-49F2-BEFB-F4DB22B966D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648" y="2919638"/>
            <a:ext cx="604935" cy="604935"/>
          </a:xfrm>
          <a:prstGeom prst="rect">
            <a:avLst/>
          </a:prstGeom>
        </p:spPr>
      </p:pic>
      <p:sp>
        <p:nvSpPr>
          <p:cNvPr id="14" name="Ellipse 13">
            <a:extLst>
              <a:ext uri="{FF2B5EF4-FFF2-40B4-BE49-F238E27FC236}">
                <a16:creationId xmlns:a16="http://schemas.microsoft.com/office/drawing/2014/main" id="{7962E686-F4F8-41BA-A4E3-F8D79387C22E}"/>
              </a:ext>
            </a:extLst>
          </p:cNvPr>
          <p:cNvSpPr>
            <a:spLocks noChangeAspect="1"/>
          </p:cNvSpPr>
          <p:nvPr userDrawn="1"/>
        </p:nvSpPr>
        <p:spPr>
          <a:xfrm rot="161190">
            <a:off x="-480890" y="-570729"/>
            <a:ext cx="1977468" cy="1977468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8F3690F0-FCC0-40C7-995C-58AB7F8CA1C7}"/>
              </a:ext>
            </a:extLst>
          </p:cNvPr>
          <p:cNvSpPr>
            <a:spLocks noChangeAspect="1"/>
          </p:cNvSpPr>
          <p:nvPr userDrawn="1"/>
        </p:nvSpPr>
        <p:spPr>
          <a:xfrm rot="447595">
            <a:off x="11419014" y="5789700"/>
            <a:ext cx="1098095" cy="1098095"/>
          </a:xfrm>
          <a:prstGeom prst="ellipse">
            <a:avLst/>
          </a:prstGeom>
          <a:solidFill>
            <a:srgbClr val="00991D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21670B89-6975-4662-9154-2389D4DA01CA}"/>
              </a:ext>
            </a:extLst>
          </p:cNvPr>
          <p:cNvSpPr>
            <a:spLocks noChangeAspect="1"/>
          </p:cNvSpPr>
          <p:nvPr userDrawn="1"/>
        </p:nvSpPr>
        <p:spPr>
          <a:xfrm>
            <a:off x="-744985" y="746889"/>
            <a:ext cx="1489968" cy="1489968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C73860EB-2363-4A44-9FD7-B34782F1350A}"/>
              </a:ext>
            </a:extLst>
          </p:cNvPr>
          <p:cNvSpPr txBox="1"/>
          <p:nvPr userDrawn="1"/>
        </p:nvSpPr>
        <p:spPr>
          <a:xfrm>
            <a:off x="4252912" y="974147"/>
            <a:ext cx="36861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THANK YOU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AA49115E-4164-445F-A631-8F8A71EC03E1}"/>
              </a:ext>
            </a:extLst>
          </p:cNvPr>
          <p:cNvSpPr txBox="1"/>
          <p:nvPr userDrawn="1"/>
        </p:nvSpPr>
        <p:spPr>
          <a:xfrm>
            <a:off x="2895599" y="1877593"/>
            <a:ext cx="64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noProof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CONTACT US FOR MORE INFORMATION</a:t>
            </a:r>
          </a:p>
        </p:txBody>
      </p:sp>
    </p:spTree>
    <p:extLst>
      <p:ext uri="{BB962C8B-B14F-4D97-AF65-F5344CB8AC3E}">
        <p14:creationId xmlns:p14="http://schemas.microsoft.com/office/powerpoint/2010/main" val="3253289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30E722B-4761-4A69-BC4C-DF14000D8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41E92C-D797-4667-B80F-0BB45961A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CC2215-6074-4638-8CC6-1C8FE51D67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/>
              <a:t>Davide Fioriti</a:t>
            </a:r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2A40DC-9783-44F2-AB6C-6EA5F9C15B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Energy Systems Modelling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84E092-A6DA-4F77-890A-0704FED21F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CA754-A55E-413D-A6F6-65F50450773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4168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50" r:id="rId3"/>
    <p:sldLayoutId id="2147483663" r:id="rId4"/>
    <p:sldLayoutId id="2147483665" r:id="rId5"/>
    <p:sldLayoutId id="2147483652" r:id="rId6"/>
    <p:sldLayoutId id="2147483654" r:id="rId7"/>
    <p:sldLayoutId id="2147483657" r:id="rId8"/>
    <p:sldLayoutId id="2147483664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>
              <a:lumMod val="65000"/>
              <a:lumOff val="35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rgbClr val="00991D"/>
        </a:buClr>
        <a:buFont typeface="Arial" panose="020B0604020202020204" pitchFamily="34" charset="0"/>
        <a:buNone/>
        <a:defRPr sz="24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991D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991D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991D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991D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0.png"/><Relationship Id="rId7" Type="http://schemas.openxmlformats.org/officeDocument/2006/relationships/image" Target="../media/image14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0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1.png"/><Relationship Id="rId7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34.png"/><Relationship Id="rId9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2.png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8E8118-E6DE-4F0E-B3DE-9C40D3D905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9161" y="2755795"/>
            <a:ext cx="6955398" cy="1172385"/>
          </a:xfrm>
        </p:spPr>
        <p:txBody>
          <a:bodyPr>
            <a:noAutofit/>
          </a:bodyPr>
          <a:lstStyle/>
          <a:p>
            <a:r>
              <a:rPr lang="en-US" sz="2800" dirty="0">
                <a:latin typeface="Verdana"/>
                <a:ea typeface="Verdana"/>
              </a:rPr>
              <a:t>LESSON 4: </a:t>
            </a:r>
            <a:br>
              <a:rPr lang="en-US" sz="2800" dirty="0">
                <a:latin typeface="Verdana"/>
                <a:ea typeface="Verdana"/>
              </a:rPr>
            </a:br>
            <a:r>
              <a:rPr lang="en-US" sz="2800" dirty="0" err="1">
                <a:latin typeface="Verdana"/>
                <a:ea typeface="Verdana"/>
              </a:rPr>
              <a:t>TariffS</a:t>
            </a:r>
            <a:r>
              <a:rPr lang="en-US" sz="2800" dirty="0">
                <a:latin typeface="Verdana"/>
                <a:ea typeface="Verdana"/>
              </a:rPr>
              <a:t> and financial viability of microgrids</a:t>
            </a:r>
            <a:endParaRPr lang="fr-FR" sz="2800" dirty="0">
              <a:latin typeface="Verdana"/>
              <a:ea typeface="Verdan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82D91A-EEB1-E375-A8B1-0C8B9FAC9DAA}"/>
              </a:ext>
            </a:extLst>
          </p:cNvPr>
          <p:cNvSpPr txBox="1"/>
          <p:nvPr/>
        </p:nvSpPr>
        <p:spPr>
          <a:xfrm>
            <a:off x="333724" y="443209"/>
            <a:ext cx="6186054" cy="184441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ZA" sz="3600" b="1" kern="0" dirty="0">
                <a:solidFill>
                  <a:schemeClr val="bg1"/>
                </a:solidFill>
                <a:effectLst/>
                <a:latin typeface="Calibri"/>
                <a:ea typeface="Times New Roman" panose="02020603050405020304" pitchFamily="18" charset="0"/>
                <a:cs typeface="Calibri"/>
              </a:rPr>
              <a:t>BUSINESS AND SOCIO-ECONOMIC CONTEXTS OF </a:t>
            </a:r>
            <a:r>
              <a:rPr lang="en-ZA" sz="3600" b="1" kern="0">
                <a:solidFill>
                  <a:schemeClr val="bg1"/>
                </a:solidFill>
                <a:effectLst/>
                <a:latin typeface="Calibri"/>
                <a:ea typeface="Times New Roman" panose="02020603050405020304" pitchFamily="18" charset="0"/>
                <a:cs typeface="Calibri"/>
              </a:rPr>
              <a:t>MINI-GRID </a:t>
            </a:r>
            <a:r>
              <a:rPr lang="en-ZA" sz="3600" b="1" kern="0">
                <a:solidFill>
                  <a:schemeClr val="bg1"/>
                </a:solidFill>
                <a:latin typeface="Calibri"/>
                <a:ea typeface="Times New Roman" panose="02020603050405020304" pitchFamily="18" charset="0"/>
                <a:cs typeface="Calibri"/>
              </a:rPr>
              <a:t>DEVELOPMENT</a:t>
            </a:r>
            <a:endParaRPr lang="en-ZA" sz="3600" kern="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2CA915CC-0D00-F4D3-9050-8EE3BEC9E9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6461" y="4796349"/>
            <a:ext cx="436245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072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99B735A-F29E-D9C7-F1A9-5891850CD8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0827" y="1486664"/>
            <a:ext cx="10319526" cy="3320824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dirty="0">
                <a:latin typeface="Arial"/>
                <a:cs typeface="Arial"/>
              </a:rPr>
              <a:t>This lesson will cover the following topics:</a:t>
            </a:r>
          </a:p>
          <a:p>
            <a:endParaRPr lang="en-US" dirty="0">
              <a:latin typeface="Arial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err="1">
                <a:latin typeface="Arial"/>
                <a:cs typeface="Arial"/>
              </a:rPr>
              <a:t>Electrification</a:t>
            </a:r>
            <a:r>
              <a:rPr lang="it-IT" dirty="0">
                <a:latin typeface="Arial"/>
                <a:cs typeface="Arial"/>
              </a:rPr>
              <a:t> and </a:t>
            </a:r>
            <a:r>
              <a:rPr lang="it-IT" err="1">
                <a:latin typeface="Arial"/>
                <a:cs typeface="Arial"/>
              </a:rPr>
              <a:t>socio-economic</a:t>
            </a:r>
            <a:r>
              <a:rPr lang="it-IT" dirty="0">
                <a:latin typeface="Arial"/>
                <a:cs typeface="Arial"/>
              </a:rPr>
              <a:t> </a:t>
            </a:r>
            <a:r>
              <a:rPr lang="it-IT" err="1">
                <a:latin typeface="Arial"/>
                <a:cs typeface="Arial"/>
              </a:rPr>
              <a:t>sustainability</a:t>
            </a:r>
            <a:endParaRPr lang="it-IT" dirty="0">
              <a:latin typeface="Arial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dirty="0" err="1">
                <a:latin typeface="Arial"/>
                <a:cs typeface="Arial"/>
              </a:rPr>
              <a:t>Tariff</a:t>
            </a:r>
            <a:r>
              <a:rPr lang="it-IT" dirty="0">
                <a:latin typeface="Arial"/>
                <a:cs typeface="Arial"/>
              </a:rPr>
              <a:t> </a:t>
            </a:r>
            <a:r>
              <a:rPr lang="it-IT" dirty="0" err="1">
                <a:latin typeface="Arial"/>
                <a:cs typeface="Arial"/>
              </a:rPr>
              <a:t>structure</a:t>
            </a:r>
            <a:r>
              <a:rPr lang="it-IT" dirty="0">
                <a:latin typeface="Arial"/>
                <a:cs typeface="Arial"/>
              </a:rPr>
              <a:t> in </a:t>
            </a:r>
            <a:r>
              <a:rPr lang="it-IT" dirty="0" err="1">
                <a:latin typeface="Arial"/>
                <a:cs typeface="Arial"/>
              </a:rPr>
              <a:t>microgrids</a:t>
            </a:r>
            <a:endParaRPr lang="it-IT" dirty="0">
              <a:latin typeface="Arial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dirty="0">
                <a:latin typeface="Arial"/>
                <a:cs typeface="Arial"/>
              </a:rPr>
              <a:t>The demand curve: </a:t>
            </a:r>
            <a:r>
              <a:rPr lang="it-IT" err="1">
                <a:latin typeface="Arial"/>
                <a:cs typeface="Arial"/>
              </a:rPr>
              <a:t>effect</a:t>
            </a:r>
            <a:r>
              <a:rPr lang="it-IT" dirty="0">
                <a:latin typeface="Arial"/>
                <a:cs typeface="Arial"/>
              </a:rPr>
              <a:t> of price</a:t>
            </a:r>
            <a:endParaRPr lang="en-US" dirty="0">
              <a:latin typeface="Arial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dirty="0">
                <a:latin typeface="Arial"/>
                <a:cs typeface="Arial"/>
              </a:rPr>
              <a:t>The demand curve: the revenue</a:t>
            </a:r>
            <a:endParaRPr lang="en-US" dirty="0">
              <a:latin typeface="Arial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dirty="0">
                <a:latin typeface="Arial"/>
                <a:cs typeface="Arial"/>
              </a:rPr>
              <a:t>The supply curve: costs of the </a:t>
            </a:r>
            <a:r>
              <a:rPr lang="it-IT" err="1">
                <a:latin typeface="Arial"/>
                <a:cs typeface="Arial"/>
              </a:rPr>
              <a:t>microgrid</a:t>
            </a:r>
            <a:r>
              <a:rPr lang="it-IT" dirty="0">
                <a:latin typeface="Arial"/>
                <a:cs typeface="Arial"/>
              </a:rPr>
              <a:t> </a:t>
            </a:r>
            <a:endParaRPr lang="en-US" dirty="0">
              <a:latin typeface="Arial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dirty="0">
                <a:latin typeface="Arial"/>
                <a:cs typeface="Arial"/>
              </a:rPr>
              <a:t>Profit to the developer vs a balance </a:t>
            </a:r>
            <a:r>
              <a:rPr lang="it-IT" dirty="0" err="1">
                <a:latin typeface="Arial"/>
                <a:cs typeface="Arial"/>
              </a:rPr>
              <a:t>between</a:t>
            </a:r>
            <a:r>
              <a:rPr lang="it-IT" dirty="0">
                <a:latin typeface="Arial"/>
                <a:cs typeface="Arial"/>
              </a:rPr>
              <a:t> </a:t>
            </a:r>
            <a:r>
              <a:rPr lang="it-IT" dirty="0" err="1">
                <a:latin typeface="Arial"/>
                <a:cs typeface="Arial"/>
              </a:rPr>
              <a:t>profitability</a:t>
            </a:r>
            <a:r>
              <a:rPr lang="it-IT" dirty="0">
                <a:latin typeface="Arial"/>
                <a:cs typeface="Arial"/>
              </a:rPr>
              <a:t> and </a:t>
            </a:r>
            <a:r>
              <a:rPr lang="it-IT" dirty="0" err="1">
                <a:latin typeface="Arial"/>
                <a:cs typeface="Arial"/>
              </a:rPr>
              <a:t>socio-economic</a:t>
            </a:r>
            <a:r>
              <a:rPr lang="it-IT" dirty="0">
                <a:latin typeface="Arial"/>
                <a:cs typeface="Arial"/>
              </a:rPr>
              <a:t> </a:t>
            </a:r>
            <a:r>
              <a:rPr lang="it-IT" dirty="0" err="1">
                <a:latin typeface="Arial"/>
                <a:cs typeface="Arial"/>
              </a:rPr>
              <a:t>safeguards</a:t>
            </a:r>
            <a:r>
              <a:rPr lang="it-IT" dirty="0">
                <a:latin typeface="Arial"/>
                <a:cs typeface="Arial"/>
              </a:rPr>
              <a:t> of the community</a:t>
            </a:r>
            <a:endParaRPr lang="it-IT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dirty="0">
              <a:latin typeface="Arial"/>
              <a:cs typeface="Arial"/>
            </a:endParaRPr>
          </a:p>
          <a:p>
            <a:endParaRPr lang="en-US" dirty="0"/>
          </a:p>
          <a:p>
            <a:pPr marL="342900" indent="-342900"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62626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01BAE7B-6711-F938-302B-45247A667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 4 Outline</a:t>
            </a:r>
          </a:p>
        </p:txBody>
      </p:sp>
    </p:spTree>
    <p:extLst>
      <p:ext uri="{BB962C8B-B14F-4D97-AF65-F5344CB8AC3E}">
        <p14:creationId xmlns:p14="http://schemas.microsoft.com/office/powerpoint/2010/main" val="3533345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D072A02-01B0-BB3D-7C39-4525C4334B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At the end of this lesson, the participant should be able to:</a:t>
            </a:r>
          </a:p>
          <a:p>
            <a:endParaRPr lang="en-US" dirty="0"/>
          </a:p>
          <a:p>
            <a:pPr marL="342900" indent="-342900">
              <a:buChar char="•"/>
            </a:pPr>
            <a:r>
              <a:rPr lang="en-US" dirty="0">
                <a:latin typeface="Arial"/>
                <a:cs typeface="Arial"/>
              </a:rPr>
              <a:t>Understand the basic relationship between tariff and demand</a:t>
            </a:r>
          </a:p>
          <a:p>
            <a:pPr marL="342900" indent="-342900">
              <a:buChar char="•"/>
            </a:pPr>
            <a:endParaRPr lang="en-US" dirty="0"/>
          </a:p>
          <a:p>
            <a:pPr marL="342900" indent="-342900">
              <a:buFont typeface="Arial,Sans-Serif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Understand a methodology for setting tariffs with</a:t>
            </a:r>
            <a:r>
              <a:rPr lang="it-IT" dirty="0">
                <a:latin typeface="Arial"/>
                <a:cs typeface="Arial"/>
              </a:rPr>
              <a:t> a balance </a:t>
            </a:r>
            <a:r>
              <a:rPr lang="it-IT" err="1">
                <a:latin typeface="Arial"/>
                <a:cs typeface="Arial"/>
              </a:rPr>
              <a:t>between</a:t>
            </a:r>
            <a:r>
              <a:rPr lang="it-IT" dirty="0">
                <a:latin typeface="Arial"/>
                <a:cs typeface="Arial"/>
              </a:rPr>
              <a:t> </a:t>
            </a:r>
            <a:r>
              <a:rPr lang="it-IT" err="1">
                <a:latin typeface="Arial"/>
                <a:cs typeface="Arial"/>
              </a:rPr>
              <a:t>profitability</a:t>
            </a:r>
            <a:r>
              <a:rPr lang="it-IT" dirty="0">
                <a:latin typeface="Arial"/>
                <a:cs typeface="Arial"/>
              </a:rPr>
              <a:t> and </a:t>
            </a:r>
            <a:r>
              <a:rPr lang="it-IT" err="1">
                <a:latin typeface="Arial"/>
                <a:cs typeface="Arial"/>
              </a:rPr>
              <a:t>socio-economic</a:t>
            </a:r>
            <a:r>
              <a:rPr lang="it-IT" dirty="0">
                <a:latin typeface="Arial"/>
                <a:cs typeface="Arial"/>
              </a:rPr>
              <a:t> </a:t>
            </a:r>
            <a:r>
              <a:rPr lang="it-IT" err="1">
                <a:latin typeface="Arial"/>
                <a:cs typeface="Arial"/>
              </a:rPr>
              <a:t>safeguards</a:t>
            </a:r>
            <a:r>
              <a:rPr lang="it-IT" dirty="0">
                <a:latin typeface="Arial"/>
                <a:cs typeface="Arial"/>
              </a:rPr>
              <a:t> of the community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5BA7D04-E10E-6222-9C94-A65616DF0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 4 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2391861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E54201-F9DE-57BF-805C-080D0B7A72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it-IT" dirty="0">
                <a:latin typeface="Arial"/>
                <a:cs typeface="Arial"/>
              </a:rPr>
              <a:t>Mini-</a:t>
            </a:r>
            <a:r>
              <a:rPr lang="it-IT" dirty="0" err="1">
                <a:latin typeface="Arial"/>
                <a:cs typeface="Arial"/>
              </a:rPr>
              <a:t>Grid</a:t>
            </a:r>
            <a:r>
              <a:rPr lang="it-IT" dirty="0">
                <a:latin typeface="Arial"/>
                <a:cs typeface="Arial"/>
              </a:rPr>
              <a:t> Developers </a:t>
            </a:r>
            <a:r>
              <a:rPr lang="it-IT" dirty="0" err="1">
                <a:latin typeface="Arial"/>
                <a:cs typeface="Arial"/>
              </a:rPr>
              <a:t>encounter</a:t>
            </a:r>
            <a:r>
              <a:rPr lang="it-IT" dirty="0">
                <a:latin typeface="Arial"/>
                <a:cs typeface="Arial"/>
              </a:rPr>
              <a:t> the following </a:t>
            </a:r>
            <a:r>
              <a:rPr lang="it-IT" dirty="0" err="1">
                <a:latin typeface="Arial"/>
                <a:cs typeface="Arial"/>
              </a:rPr>
              <a:t>tradeoff</a:t>
            </a:r>
            <a:r>
              <a:rPr lang="it-IT" dirty="0">
                <a:latin typeface="Arial"/>
                <a:cs typeface="Arial"/>
              </a:rPr>
              <a:t>: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75D8B5C-3E8A-DFC5-3044-2D3432A60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53905"/>
            <a:ext cx="10111273" cy="514411"/>
          </a:xfrm>
        </p:spPr>
        <p:txBody>
          <a:bodyPr>
            <a:normAutofit/>
          </a:bodyPr>
          <a:lstStyle/>
          <a:p>
            <a:r>
              <a:rPr lang="it-IT" dirty="0" err="1"/>
              <a:t>Electrification</a:t>
            </a:r>
            <a:r>
              <a:rPr lang="it-IT" dirty="0"/>
              <a:t> and </a:t>
            </a:r>
            <a:r>
              <a:rPr lang="it-IT" dirty="0" err="1"/>
              <a:t>socio-economic</a:t>
            </a:r>
            <a:r>
              <a:rPr lang="it-IT" dirty="0"/>
              <a:t> </a:t>
            </a:r>
            <a:r>
              <a:rPr lang="it-IT" dirty="0" err="1"/>
              <a:t>sustainability</a:t>
            </a:r>
            <a:endParaRPr lang="it-IT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95F49B-1425-310E-3507-94B5C7B0E0C0}"/>
              </a:ext>
            </a:extLst>
          </p:cNvPr>
          <p:cNvSpPr txBox="1"/>
          <p:nvPr/>
        </p:nvSpPr>
        <p:spPr>
          <a:xfrm>
            <a:off x="-22765" y="3357328"/>
            <a:ext cx="4773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/>
              <a:t>The </a:t>
            </a:r>
            <a:r>
              <a:rPr lang="it-IT" sz="2400" dirty="0" err="1"/>
              <a:t>higher</a:t>
            </a:r>
            <a:r>
              <a:rPr lang="it-IT" sz="2400" dirty="0"/>
              <a:t> the </a:t>
            </a:r>
            <a:r>
              <a:rPr lang="it-IT" sz="2400" dirty="0" err="1"/>
              <a:t>number</a:t>
            </a:r>
            <a:r>
              <a:rPr lang="it-IT" sz="2400" dirty="0"/>
              <a:t> of consumers,</a:t>
            </a:r>
            <a:br>
              <a:rPr lang="it-IT" sz="2400" dirty="0"/>
            </a:br>
            <a:r>
              <a:rPr lang="it-IT" sz="2400" dirty="0"/>
              <a:t>the </a:t>
            </a:r>
            <a:r>
              <a:rPr lang="it-IT" sz="2400" dirty="0" err="1"/>
              <a:t>higher</a:t>
            </a:r>
            <a:r>
              <a:rPr lang="it-IT" sz="2400" dirty="0"/>
              <a:t> the (</a:t>
            </a:r>
            <a:r>
              <a:rPr lang="it-IT" sz="2400" dirty="0" err="1"/>
              <a:t>potential</a:t>
            </a:r>
            <a:r>
              <a:rPr lang="it-IT" sz="2400" dirty="0"/>
              <a:t>) </a:t>
            </a:r>
            <a:r>
              <a:rPr lang="it-IT" sz="2400" dirty="0">
                <a:solidFill>
                  <a:srgbClr val="00B050"/>
                </a:solidFill>
              </a:rPr>
              <a:t>revenue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3B38D3-16B6-03DA-FE1C-44D25EDFDC91}"/>
              </a:ext>
            </a:extLst>
          </p:cNvPr>
          <p:cNvSpPr txBox="1"/>
          <p:nvPr/>
        </p:nvSpPr>
        <p:spPr>
          <a:xfrm>
            <a:off x="7330153" y="3357328"/>
            <a:ext cx="46665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/>
              <a:t>The </a:t>
            </a:r>
            <a:r>
              <a:rPr lang="it-IT" sz="2400" dirty="0" err="1"/>
              <a:t>higher</a:t>
            </a:r>
            <a:r>
              <a:rPr lang="it-IT" sz="2400" dirty="0"/>
              <a:t> the </a:t>
            </a:r>
            <a:r>
              <a:rPr lang="it-IT" sz="2400" dirty="0" err="1"/>
              <a:t>number</a:t>
            </a:r>
            <a:r>
              <a:rPr lang="it-IT" sz="2400" dirty="0"/>
              <a:t> of consumers,</a:t>
            </a:r>
            <a:br>
              <a:rPr lang="it-IT" sz="2400" dirty="0"/>
            </a:br>
            <a:r>
              <a:rPr lang="en-US" sz="2400" dirty="0"/>
              <a:t>the higher the </a:t>
            </a:r>
            <a:r>
              <a:rPr lang="en-US" sz="2400" dirty="0">
                <a:solidFill>
                  <a:srgbClr val="FF0000"/>
                </a:solidFill>
              </a:rPr>
              <a:t>costs</a:t>
            </a:r>
            <a:endParaRPr lang="it-IT" sz="2400" dirty="0"/>
          </a:p>
        </p:txBody>
      </p:sp>
      <p:pic>
        <p:nvPicPr>
          <p:cNvPr id="10" name="Picture 9" descr="A yellow scale with a paddle&#10;&#10;Description automatically generated">
            <a:extLst>
              <a:ext uri="{FF2B5EF4-FFF2-40B4-BE49-F238E27FC236}">
                <a16:creationId xmlns:a16="http://schemas.microsoft.com/office/drawing/2014/main" id="{4483693D-534B-3F99-3CD0-8E3185FBD7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51891" y="2782228"/>
            <a:ext cx="3070139" cy="198119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AEB08E0-F71F-ADB0-7457-0ED5CBC11856}"/>
              </a:ext>
            </a:extLst>
          </p:cNvPr>
          <p:cNvSpPr txBox="1"/>
          <p:nvPr/>
        </p:nvSpPr>
        <p:spPr>
          <a:xfrm>
            <a:off x="1678829" y="5063724"/>
            <a:ext cx="88343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dirty="0"/>
              <a:t>To </a:t>
            </a:r>
            <a:r>
              <a:rPr lang="it-IT" sz="2000" dirty="0" err="1"/>
              <a:t>ensure</a:t>
            </a:r>
            <a:r>
              <a:rPr lang="it-IT" sz="2000" dirty="0"/>
              <a:t> </a:t>
            </a:r>
            <a:r>
              <a:rPr lang="it-IT" sz="2000" dirty="0" err="1"/>
              <a:t>financial</a:t>
            </a:r>
            <a:r>
              <a:rPr lang="it-IT" sz="2000" dirty="0"/>
              <a:t> </a:t>
            </a:r>
            <a:r>
              <a:rPr lang="it-IT" sz="2000" dirty="0" err="1"/>
              <a:t>sustainability</a:t>
            </a:r>
            <a:r>
              <a:rPr lang="it-IT" sz="2000" dirty="0"/>
              <a:t>, revenue must </a:t>
            </a:r>
            <a:r>
              <a:rPr lang="it-IT" sz="2000" dirty="0" err="1"/>
              <a:t>exceeds</a:t>
            </a:r>
            <a:r>
              <a:rPr lang="it-IT" sz="2000" dirty="0"/>
              <a:t> costs.</a:t>
            </a:r>
          </a:p>
          <a:p>
            <a:pPr algn="ctr"/>
            <a:r>
              <a:rPr lang="it-IT" sz="2000" dirty="0" err="1"/>
              <a:t>Therefore</a:t>
            </a:r>
            <a:r>
              <a:rPr lang="it-IT" sz="2000" dirty="0"/>
              <a:t> a balance </a:t>
            </a:r>
            <a:r>
              <a:rPr lang="it-IT" sz="2000" dirty="0" err="1"/>
              <a:t>between</a:t>
            </a:r>
            <a:r>
              <a:rPr lang="it-IT" sz="2000" dirty="0"/>
              <a:t> the demand to </a:t>
            </a:r>
            <a:r>
              <a:rPr lang="it-IT" sz="2000" dirty="0" err="1"/>
              <a:t>meet</a:t>
            </a:r>
            <a:r>
              <a:rPr lang="it-IT" sz="2000" dirty="0"/>
              <a:t> and generation costs </a:t>
            </a:r>
            <a:r>
              <a:rPr lang="it-IT" sz="2000" dirty="0" err="1"/>
              <a:t>is</a:t>
            </a:r>
            <a:r>
              <a:rPr lang="it-IT" sz="2000" dirty="0"/>
              <a:t> </a:t>
            </a:r>
            <a:r>
              <a:rPr lang="it-IT" sz="2000" dirty="0" err="1"/>
              <a:t>required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3059143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D235B46-A837-1CB1-8F7A-1DF494C4D5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err="1"/>
              <a:t>Assuming</a:t>
            </a:r>
            <a:r>
              <a:rPr lang="it-IT" dirty="0"/>
              <a:t> an </a:t>
            </a:r>
            <a:r>
              <a:rPr lang="it-IT" dirty="0" err="1"/>
              <a:t>entity</a:t>
            </a:r>
            <a:r>
              <a:rPr lang="it-IT" dirty="0"/>
              <a:t> </a:t>
            </a:r>
            <a:r>
              <a:rPr lang="it-IT" dirty="0" err="1"/>
              <a:t>develops</a:t>
            </a:r>
            <a:r>
              <a:rPr lang="it-IT" dirty="0"/>
              <a:t> and </a:t>
            </a:r>
            <a:r>
              <a:rPr lang="it-IT" dirty="0" err="1"/>
              <a:t>operates</a:t>
            </a:r>
            <a:r>
              <a:rPr lang="it-IT" dirty="0"/>
              <a:t> a </a:t>
            </a:r>
            <a:r>
              <a:rPr lang="it-IT" dirty="0" err="1"/>
              <a:t>microgrid</a:t>
            </a:r>
            <a:r>
              <a:rPr lang="it-IT" dirty="0"/>
              <a:t>, </a:t>
            </a:r>
            <a:r>
              <a:rPr lang="it-IT" dirty="0" err="1"/>
              <a:t>its</a:t>
            </a:r>
            <a:r>
              <a:rPr lang="it-IT" dirty="0"/>
              <a:t> profit </a:t>
            </a:r>
            <a:r>
              <a:rPr lang="it-IT" dirty="0" err="1"/>
              <a:t>consists</a:t>
            </a:r>
            <a:r>
              <a:rPr lang="it-IT" dirty="0"/>
              <a:t> of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r>
              <a:rPr lang="it-IT" b="1" dirty="0"/>
              <a:t>Goal of the operator</a:t>
            </a:r>
            <a:r>
              <a:rPr lang="it-IT" dirty="0"/>
              <a:t>: </a:t>
            </a:r>
            <a:r>
              <a:rPr lang="it-IT" dirty="0" err="1">
                <a:solidFill>
                  <a:srgbClr val="00B0F0"/>
                </a:solidFill>
              </a:rPr>
              <a:t>maximize</a:t>
            </a:r>
            <a:r>
              <a:rPr lang="it-IT" dirty="0">
                <a:solidFill>
                  <a:srgbClr val="00B0F0"/>
                </a:solidFill>
              </a:rPr>
              <a:t> Profits</a:t>
            </a:r>
          </a:p>
          <a:p>
            <a:endParaRPr lang="it-IT" dirty="0"/>
          </a:p>
          <a:p>
            <a:endParaRPr lang="it-IT" dirty="0"/>
          </a:p>
          <a:p>
            <a:r>
              <a:rPr lang="it-IT" dirty="0"/>
              <a:t>To </a:t>
            </a:r>
            <a:r>
              <a:rPr lang="it-IT" dirty="0" err="1"/>
              <a:t>increase</a:t>
            </a:r>
            <a:r>
              <a:rPr lang="it-IT" dirty="0"/>
              <a:t> profits, a balance </a:t>
            </a:r>
            <a:r>
              <a:rPr lang="it-IT" dirty="0" err="1"/>
              <a:t>between</a:t>
            </a:r>
            <a:r>
              <a:rPr lang="it-IT" dirty="0"/>
              <a:t> revenues and costs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required</a:t>
            </a:r>
            <a:r>
              <a:rPr lang="it-IT" dirty="0"/>
              <a:t>, </a:t>
            </a:r>
            <a:r>
              <a:rPr lang="it-IT" dirty="0" err="1"/>
              <a:t>as</a:t>
            </a:r>
            <a:r>
              <a:rPr lang="it-IT" dirty="0"/>
              <a:t> </a:t>
            </a:r>
            <a:r>
              <a:rPr lang="it-IT" dirty="0" err="1"/>
              <a:t>later</a:t>
            </a:r>
            <a:r>
              <a:rPr lang="it-IT" dirty="0"/>
              <a:t> </a:t>
            </a:r>
            <a:r>
              <a:rPr lang="it-IT" dirty="0" err="1"/>
              <a:t>described</a:t>
            </a:r>
            <a:endParaRPr lang="it-IT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D1F64CB-B03B-F52D-1962-FBA098702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Profit to the developer (and operator)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21D777-FE9F-265E-5DC2-B9954F19C69A}"/>
              </a:ext>
            </a:extLst>
          </p:cNvPr>
          <p:cNvSpPr txBox="1"/>
          <p:nvPr/>
        </p:nvSpPr>
        <p:spPr>
          <a:xfrm>
            <a:off x="4344815" y="2281910"/>
            <a:ext cx="35023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800" dirty="0">
                <a:solidFill>
                  <a:srgbClr val="00B0F0"/>
                </a:solidFill>
              </a:rPr>
              <a:t>Profit</a:t>
            </a:r>
            <a:r>
              <a:rPr lang="it-IT" sz="2800" dirty="0"/>
              <a:t> = </a:t>
            </a:r>
            <a:r>
              <a:rPr lang="it-IT" sz="2800" dirty="0">
                <a:solidFill>
                  <a:srgbClr val="00B050"/>
                </a:solidFill>
              </a:rPr>
              <a:t>Revenue</a:t>
            </a:r>
            <a:r>
              <a:rPr lang="it-IT" sz="2800" dirty="0"/>
              <a:t> - </a:t>
            </a:r>
            <a:r>
              <a:rPr lang="it-IT" sz="2800" dirty="0">
                <a:solidFill>
                  <a:srgbClr val="FF0000"/>
                </a:solidFill>
              </a:rPr>
              <a:t>Cost</a:t>
            </a:r>
          </a:p>
        </p:txBody>
      </p:sp>
    </p:spTree>
    <p:extLst>
      <p:ext uri="{BB962C8B-B14F-4D97-AF65-F5344CB8AC3E}">
        <p14:creationId xmlns:p14="http://schemas.microsoft.com/office/powerpoint/2010/main" val="24083351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75D8B5C-3E8A-DFC5-3044-2D3432A60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53905"/>
            <a:ext cx="10111273" cy="514411"/>
          </a:xfrm>
        </p:spPr>
        <p:txBody>
          <a:bodyPr>
            <a:normAutofit/>
          </a:bodyPr>
          <a:lstStyle/>
          <a:p>
            <a:r>
              <a:rPr lang="it-IT" dirty="0" err="1"/>
              <a:t>Electrification</a:t>
            </a:r>
            <a:r>
              <a:rPr lang="it-IT" dirty="0"/>
              <a:t> and </a:t>
            </a:r>
            <a:r>
              <a:rPr lang="it-IT" dirty="0" err="1"/>
              <a:t>socio-economic</a:t>
            </a:r>
            <a:r>
              <a:rPr lang="it-IT" dirty="0"/>
              <a:t> </a:t>
            </a:r>
            <a:r>
              <a:rPr lang="it-IT" dirty="0" err="1"/>
              <a:t>sustainability</a:t>
            </a:r>
            <a:endParaRPr lang="it-IT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6C33B6-69D9-5DB3-4098-1094B6F2D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570" y="1486664"/>
            <a:ext cx="10774872" cy="4351338"/>
          </a:xfrm>
        </p:spPr>
        <p:txBody>
          <a:bodyPr/>
          <a:lstStyle/>
          <a:p>
            <a:r>
              <a:rPr lang="it-IT" dirty="0"/>
              <a:t>In the following, </a:t>
            </a:r>
            <a:r>
              <a:rPr lang="it-IT" dirty="0" err="1"/>
              <a:t>we</a:t>
            </a:r>
            <a:r>
              <a:rPr lang="it-IT" dirty="0"/>
              <a:t> </a:t>
            </a:r>
            <a:r>
              <a:rPr lang="it-IT" dirty="0" err="1"/>
              <a:t>give</a:t>
            </a:r>
            <a:r>
              <a:rPr lang="it-IT" dirty="0"/>
              <a:t> insights on </a:t>
            </a:r>
            <a:r>
              <a:rPr lang="it-IT" dirty="0" err="1"/>
              <a:t>how</a:t>
            </a:r>
            <a:r>
              <a:rPr lang="it-IT" dirty="0"/>
              <a:t> to strike a balance </a:t>
            </a:r>
            <a:r>
              <a:rPr lang="it-IT" dirty="0" err="1"/>
              <a:t>between</a:t>
            </a:r>
            <a:r>
              <a:rPr lang="it-IT" dirty="0"/>
              <a:t>:</a:t>
            </a:r>
          </a:p>
          <a:p>
            <a:endParaRPr lang="it-IT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00B050"/>
                </a:solidFill>
              </a:rPr>
              <a:t>Revenue</a:t>
            </a:r>
            <a:r>
              <a:rPr lang="it-IT" dirty="0"/>
              <a:t> to the </a:t>
            </a:r>
            <a:r>
              <a:rPr lang="it-IT" dirty="0" err="1"/>
              <a:t>microgrid</a:t>
            </a:r>
            <a:r>
              <a:rPr lang="it-IT" dirty="0"/>
              <a:t>, 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relates</a:t>
            </a:r>
            <a:r>
              <a:rPr lang="it-IT" dirty="0"/>
              <a:t> to </a:t>
            </a:r>
            <a:r>
              <a:rPr lang="it-IT" dirty="0">
                <a:solidFill>
                  <a:srgbClr val="00B050"/>
                </a:solidFill>
              </a:rPr>
              <a:t>demand and the </a:t>
            </a:r>
            <a:r>
              <a:rPr lang="it-IT" dirty="0" err="1">
                <a:solidFill>
                  <a:srgbClr val="00B050"/>
                </a:solidFill>
              </a:rPr>
              <a:t>tariff</a:t>
            </a:r>
            <a:r>
              <a:rPr lang="it-IT" dirty="0">
                <a:solidFill>
                  <a:srgbClr val="00B050"/>
                </a:solidFill>
              </a:rPr>
              <a:t> </a:t>
            </a:r>
            <a:r>
              <a:rPr lang="it-IT" dirty="0" err="1">
                <a:solidFill>
                  <a:srgbClr val="00B050"/>
                </a:solidFill>
              </a:rPr>
              <a:t>structure</a:t>
            </a:r>
            <a:endParaRPr lang="it-IT" dirty="0">
              <a:solidFill>
                <a:srgbClr val="00B05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FF0000"/>
                </a:solidFill>
              </a:rPr>
              <a:t>Costs</a:t>
            </a:r>
            <a:r>
              <a:rPr lang="it-IT" dirty="0"/>
              <a:t> of the </a:t>
            </a:r>
            <a:r>
              <a:rPr lang="it-IT" dirty="0" err="1"/>
              <a:t>microgrid</a:t>
            </a:r>
            <a:r>
              <a:rPr lang="it-IT" dirty="0"/>
              <a:t>, </a:t>
            </a:r>
            <a:r>
              <a:rPr lang="it-IT" dirty="0" err="1"/>
              <a:t>which</a:t>
            </a:r>
            <a:r>
              <a:rPr lang="it-IT" dirty="0"/>
              <a:t> relate to the </a:t>
            </a:r>
            <a:r>
              <a:rPr lang="it-IT" dirty="0">
                <a:solidFill>
                  <a:srgbClr val="FF0000"/>
                </a:solidFill>
              </a:rPr>
              <a:t>technical design </a:t>
            </a:r>
            <a:r>
              <a:rPr lang="it-IT" dirty="0"/>
              <a:t>or supply</a:t>
            </a:r>
          </a:p>
        </p:txBody>
      </p:sp>
    </p:spTree>
    <p:extLst>
      <p:ext uri="{BB962C8B-B14F-4D97-AF65-F5344CB8AC3E}">
        <p14:creationId xmlns:p14="http://schemas.microsoft.com/office/powerpoint/2010/main" val="3088247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FD76AD6C-9DBB-20D0-8E32-D0B9460701F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it-IT" dirty="0"/>
                  <a:t>Tariffs in </a:t>
                </a:r>
                <a:r>
                  <a:rPr lang="it-IT" dirty="0" err="1"/>
                  <a:t>microgrids</a:t>
                </a:r>
                <a:r>
                  <a:rPr lang="it-IT" dirty="0"/>
                  <a:t> can be </a:t>
                </a:r>
                <a:r>
                  <a:rPr lang="it-IT" dirty="0" err="1"/>
                  <a:t>structured</a:t>
                </a:r>
                <a:r>
                  <a:rPr lang="it-IT" dirty="0"/>
                  <a:t> with the following </a:t>
                </a:r>
                <a:r>
                  <a:rPr lang="it-IT" dirty="0" err="1"/>
                  <a:t>main</a:t>
                </a:r>
                <a:r>
                  <a:rPr lang="it-IT" dirty="0"/>
                  <a:t> </a:t>
                </a:r>
                <a:r>
                  <a:rPr lang="it-IT" dirty="0" err="1"/>
                  <a:t>components</a:t>
                </a:r>
                <a:r>
                  <a:rPr lang="it-IT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it-IT" b="1" dirty="0" err="1"/>
                  <a:t>Fixed</a:t>
                </a:r>
                <a:r>
                  <a:rPr lang="it-IT" b="1" dirty="0"/>
                  <a:t> component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sup>
                    </m:sSup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t-IT" b="1" dirty="0"/>
                  <a:t>:</a:t>
                </a:r>
                <a:br>
                  <a:rPr lang="it-IT" dirty="0"/>
                </a:br>
                <a:r>
                  <a:rPr lang="it-IT" sz="2000" dirty="0"/>
                  <a:t>costs </a:t>
                </a:r>
                <a:r>
                  <a:rPr lang="it-IT" sz="2000" dirty="0" err="1"/>
                  <a:t>independent</a:t>
                </a:r>
                <a:r>
                  <a:rPr lang="it-IT" sz="2000" dirty="0"/>
                  <a:t> from the energy </a:t>
                </a:r>
                <a:r>
                  <a:rPr lang="it-IT" sz="2000" dirty="0" err="1"/>
                  <a:t>consumption</a:t>
                </a:r>
                <a:r>
                  <a:rPr lang="it-IT" sz="2000" dirty="0"/>
                  <a:t> or power connection of the user.</a:t>
                </a:r>
                <a:br>
                  <a:rPr lang="it-IT" sz="2000" dirty="0"/>
                </a:br>
                <a:r>
                  <a:rPr lang="it-IT" sz="2000" dirty="0" err="1"/>
                  <a:t>They</a:t>
                </a:r>
                <a:r>
                  <a:rPr lang="it-IT" sz="2000" dirty="0"/>
                  <a:t> </a:t>
                </a:r>
                <a:r>
                  <a:rPr lang="it-IT" sz="2000" dirty="0" err="1"/>
                  <a:t>may</a:t>
                </a:r>
                <a:r>
                  <a:rPr lang="it-IT" sz="2000" dirty="0"/>
                  <a:t> be </a:t>
                </a:r>
                <a:r>
                  <a:rPr lang="it-IT" sz="2000" dirty="0" err="1"/>
                  <a:t>barrier</a:t>
                </a:r>
                <a:r>
                  <a:rPr lang="it-IT" sz="2000" dirty="0"/>
                  <a:t> to </a:t>
                </a:r>
                <a:r>
                  <a:rPr lang="it-IT" sz="2000" dirty="0" err="1"/>
                  <a:t>consumption</a:t>
                </a:r>
                <a:r>
                  <a:rPr lang="it-IT" sz="2000" dirty="0"/>
                  <a:t>, </a:t>
                </a:r>
                <a:r>
                  <a:rPr lang="it-IT" sz="2000" dirty="0" err="1"/>
                  <a:t>but</a:t>
                </a:r>
                <a:r>
                  <a:rPr lang="it-IT" sz="2000" dirty="0"/>
                  <a:t> </a:t>
                </a:r>
                <a:r>
                  <a:rPr lang="it-IT" sz="2000" dirty="0" err="1"/>
                  <a:t>pay</a:t>
                </a:r>
                <a:r>
                  <a:rPr lang="it-IT" sz="2000" dirty="0"/>
                  <a:t> back </a:t>
                </a:r>
                <a:r>
                  <a:rPr lang="it-IT" sz="2000" dirty="0" err="1"/>
                  <a:t>fixed</a:t>
                </a:r>
                <a:r>
                  <a:rPr lang="it-IT" sz="2000" dirty="0"/>
                  <a:t> investments </a:t>
                </a:r>
                <a:r>
                  <a:rPr lang="it-IT" sz="2000" dirty="0" err="1"/>
                  <a:t>such</a:t>
                </a:r>
                <a:r>
                  <a:rPr lang="it-IT" sz="2000" dirty="0"/>
                  <a:t> the smart </a:t>
                </a:r>
                <a:r>
                  <a:rPr lang="it-IT" sz="2000" dirty="0" err="1"/>
                  <a:t>meter</a:t>
                </a:r>
                <a:r>
                  <a:rPr lang="it-IT" sz="2000" dirty="0"/>
                  <a:t> of the user, parts of the network, etc.</a:t>
                </a:r>
                <a:br>
                  <a:rPr lang="it-IT" sz="2000" dirty="0"/>
                </a:br>
                <a:r>
                  <a:rPr lang="it-IT" sz="2000" dirty="0"/>
                  <a:t>So-</a:t>
                </a:r>
                <a:r>
                  <a:rPr lang="it-IT" sz="2000" dirty="0" err="1"/>
                  <a:t>called</a:t>
                </a:r>
                <a:r>
                  <a:rPr lang="it-IT" sz="2000" dirty="0"/>
                  <a:t> </a:t>
                </a:r>
                <a:r>
                  <a:rPr lang="it-IT" sz="2000" dirty="0" err="1"/>
                  <a:t>flat-tariffs</a:t>
                </a:r>
                <a:r>
                  <a:rPr lang="it-IT" sz="2000" dirty="0"/>
                  <a:t> are </a:t>
                </a:r>
                <a:r>
                  <a:rPr lang="it-IT" sz="2000" dirty="0" err="1"/>
                  <a:t>tariffs</a:t>
                </a:r>
                <a:r>
                  <a:rPr lang="it-IT" sz="2000" dirty="0"/>
                  <a:t> </a:t>
                </a:r>
                <a:r>
                  <a:rPr lang="it-IT" sz="2000" dirty="0" err="1"/>
                  <a:t>composed</a:t>
                </a:r>
                <a:r>
                  <a:rPr lang="it-IT" sz="2000" dirty="0"/>
                  <a:t> by </a:t>
                </a:r>
                <a:r>
                  <a:rPr lang="it-IT" sz="2000" dirty="0" err="1"/>
                  <a:t>only</a:t>
                </a:r>
                <a:r>
                  <a:rPr lang="it-IT" sz="2000" dirty="0"/>
                  <a:t> a </a:t>
                </a:r>
                <a:r>
                  <a:rPr lang="it-IT" sz="2000" dirty="0" err="1"/>
                  <a:t>fixed</a:t>
                </a:r>
                <a:r>
                  <a:rPr lang="it-IT" sz="2000" dirty="0"/>
                  <a:t> component.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it-IT" b="1" dirty="0"/>
                  <a:t>Energy component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sup>
                    </m:sSup>
                  </m:oMath>
                </a14:m>
                <a:r>
                  <a:rPr lang="it-IT" b="1" dirty="0"/>
                  <a:t>:</a:t>
                </a:r>
                <a:br>
                  <a:rPr lang="it-IT" b="1" dirty="0"/>
                </a:br>
                <a:r>
                  <a:rPr lang="it-IT" sz="2000" dirty="0"/>
                  <a:t>costs </a:t>
                </a:r>
                <a:r>
                  <a:rPr lang="it-IT" sz="2000" dirty="0" err="1"/>
                  <a:t>proportional</a:t>
                </a:r>
                <a:r>
                  <a:rPr lang="it-IT" sz="2000" dirty="0"/>
                  <a:t> to the </a:t>
                </a:r>
                <a:r>
                  <a:rPr lang="it-IT" sz="2000" dirty="0" err="1"/>
                  <a:t>quantity</a:t>
                </a:r>
                <a:r>
                  <a:rPr lang="it-IT" sz="2000" dirty="0"/>
                  <a:t> of energy </a:t>
                </a:r>
                <a14:m>
                  <m:oMath xmlns:m="http://schemas.openxmlformats.org/officeDocument/2006/math">
                    <m:r>
                      <a:rPr lang="it-IT" sz="2000" b="0" i="1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it-IT" sz="2000" dirty="0"/>
                  <a:t> </a:t>
                </a:r>
                <a:r>
                  <a:rPr lang="it-IT" sz="2000" dirty="0" err="1"/>
                  <a:t>consumed</a:t>
                </a:r>
                <a:r>
                  <a:rPr lang="it-IT" sz="2000" dirty="0"/>
                  <a:t> by the user.</a:t>
                </a:r>
                <a:endParaRPr lang="it-IT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it-IT" b="1" dirty="0"/>
                  <a:t>Power component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sup>
                    </m:sSup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t-IT" b="1" dirty="0"/>
                  <a:t>:</a:t>
                </a:r>
                <a:br>
                  <a:rPr lang="it-IT" b="1" dirty="0"/>
                </a:br>
                <a:r>
                  <a:rPr lang="it-IT" sz="2000" dirty="0"/>
                  <a:t>costs </a:t>
                </a:r>
                <a:r>
                  <a:rPr lang="it-IT" sz="2000" dirty="0" err="1"/>
                  <a:t>proportional</a:t>
                </a:r>
                <a:r>
                  <a:rPr lang="it-IT" sz="2000" dirty="0"/>
                  <a:t> to the maximum power the user can </a:t>
                </a:r>
                <a:r>
                  <a:rPr lang="it-IT" sz="2000" dirty="0" err="1"/>
                  <a:t>consume</a:t>
                </a:r>
                <a:r>
                  <a:rPr lang="it-IT" sz="2000" dirty="0"/>
                  <a:t> from the </a:t>
                </a:r>
                <a:r>
                  <a:rPr lang="it-IT" sz="2000" dirty="0" err="1"/>
                  <a:t>grid</a:t>
                </a:r>
                <a:endParaRPr lang="it-IT" sz="20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it-IT" sz="700" dirty="0"/>
              </a:p>
              <a:p>
                <a:r>
                  <a:rPr lang="it-IT" sz="2000" dirty="0" err="1"/>
                  <a:t>Tariffs</a:t>
                </a:r>
                <a:r>
                  <a:rPr lang="it-IT" sz="2000" dirty="0"/>
                  <a:t> are </a:t>
                </a:r>
                <a:r>
                  <a:rPr lang="it-IT" sz="2000" dirty="0" err="1"/>
                  <a:t>generally</a:t>
                </a:r>
                <a:r>
                  <a:rPr lang="it-IT" sz="2000" dirty="0"/>
                  <a:t> </a:t>
                </a:r>
                <a:r>
                  <a:rPr lang="it-IT" sz="2000" dirty="0" err="1"/>
                  <a:t>composed</a:t>
                </a:r>
                <a:r>
                  <a:rPr lang="it-IT" sz="2000" dirty="0"/>
                  <a:t> by </a:t>
                </a:r>
                <a:r>
                  <a:rPr lang="it-IT" sz="2000" dirty="0" err="1"/>
                  <a:t>these</a:t>
                </a:r>
                <a:r>
                  <a:rPr lang="it-IT" sz="2000" dirty="0"/>
                  <a:t> </a:t>
                </a:r>
                <a:r>
                  <a:rPr lang="it-IT" sz="2000" dirty="0" err="1"/>
                  <a:t>components</a:t>
                </a:r>
                <a:r>
                  <a:rPr lang="it-IT" sz="2000" dirty="0"/>
                  <a:t>. In the following, for </a:t>
                </a:r>
                <a:r>
                  <a:rPr lang="it-IT" sz="2000" dirty="0" err="1"/>
                  <a:t>simplicity</a:t>
                </a:r>
                <a:r>
                  <a:rPr lang="it-IT" sz="2000" dirty="0"/>
                  <a:t>, </a:t>
                </a:r>
                <a:r>
                  <a:rPr lang="it-IT" sz="2000" dirty="0" err="1"/>
                  <a:t>we</a:t>
                </a:r>
                <a:r>
                  <a:rPr lang="it-IT" sz="2000" dirty="0"/>
                  <a:t> </a:t>
                </a:r>
                <a:r>
                  <a:rPr lang="it-IT" sz="2000" dirty="0" err="1"/>
                  <a:t>will</a:t>
                </a:r>
                <a:r>
                  <a:rPr lang="it-IT" sz="2000" dirty="0"/>
                  <a:t> </a:t>
                </a:r>
                <a:r>
                  <a:rPr lang="it-IT" sz="2000" dirty="0" err="1"/>
                  <a:t>refer</a:t>
                </a:r>
                <a:r>
                  <a:rPr lang="it-IT" sz="2000" dirty="0"/>
                  <a:t> to a </a:t>
                </a:r>
                <a:r>
                  <a:rPr lang="it-IT" sz="2000" dirty="0" err="1"/>
                  <a:t>tariff</a:t>
                </a:r>
                <a:r>
                  <a:rPr lang="it-IT" sz="2000" dirty="0"/>
                  <a:t> with </a:t>
                </a:r>
                <a:r>
                  <a:rPr lang="it-IT" sz="2000" dirty="0" err="1"/>
                  <a:t>only</a:t>
                </a:r>
                <a:r>
                  <a:rPr lang="it-IT" sz="2000" dirty="0"/>
                  <a:t> an energy component, </a:t>
                </a:r>
                <a:r>
                  <a:rPr lang="it-IT" sz="2000" dirty="0" err="1"/>
                  <a:t>thus</a:t>
                </a:r>
                <a:r>
                  <a:rPr lang="it-IT" sz="20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sz="2000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it-IT" sz="2000" i="1">
                            <a:latin typeface="Cambria Math" panose="02040503050406030204" pitchFamily="18" charset="0"/>
                          </a:rPr>
                          <m:t>𝐸</m:t>
                        </m:r>
                      </m:sup>
                    </m:sSup>
                    <m:r>
                      <a:rPr lang="it-IT" sz="20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t-IT" sz="2000" dirty="0" err="1"/>
                  <a:t>is</a:t>
                </a:r>
                <a:r>
                  <a:rPr lang="it-IT" sz="2000" dirty="0"/>
                  <a:t> </a:t>
                </a:r>
                <a:r>
                  <a:rPr lang="it-IT" sz="2000" dirty="0" err="1"/>
                  <a:t>also</a:t>
                </a:r>
                <a:r>
                  <a:rPr lang="it-IT" sz="2000" dirty="0"/>
                  <a:t> the price of </a:t>
                </a:r>
                <a:r>
                  <a:rPr lang="it-IT" sz="2000" dirty="0" err="1"/>
                  <a:t>electricity</a:t>
                </a:r>
                <a:endParaRPr lang="it-IT" dirty="0"/>
              </a:p>
            </p:txBody>
          </p:sp>
        </mc:Choice>
        <mc:Fallback xmlns="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FD76AD6C-9DBB-20D0-8E32-D0B9460701F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85" t="-1821" b="-210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>
            <a:extLst>
              <a:ext uri="{FF2B5EF4-FFF2-40B4-BE49-F238E27FC236}">
                <a16:creationId xmlns:a16="http://schemas.microsoft.com/office/drawing/2014/main" id="{2E26E24F-F41D-2664-5DE4-E8D5C3F49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err="1">
                <a:latin typeface="Verdana"/>
                <a:ea typeface="Verdana"/>
              </a:rPr>
              <a:t>Tariff</a:t>
            </a:r>
            <a:r>
              <a:rPr lang="it-IT" dirty="0">
                <a:latin typeface="Verdana"/>
                <a:ea typeface="Verdana"/>
              </a:rPr>
              <a:t> </a:t>
            </a:r>
            <a:r>
              <a:rPr lang="it-IT" dirty="0" err="1">
                <a:latin typeface="Verdana"/>
                <a:ea typeface="Verdana"/>
              </a:rPr>
              <a:t>structure</a:t>
            </a:r>
            <a:r>
              <a:rPr lang="it-IT" dirty="0">
                <a:latin typeface="Verdana"/>
                <a:ea typeface="Verdana"/>
              </a:rPr>
              <a:t> in </a:t>
            </a:r>
            <a:r>
              <a:rPr lang="it-IT" dirty="0" err="1">
                <a:latin typeface="Verdana"/>
                <a:ea typeface="Verdana"/>
              </a:rPr>
              <a:t>microgrids</a:t>
            </a:r>
            <a:endParaRPr lang="it-IT" dirty="0">
              <a:latin typeface="Verdana"/>
              <a:ea typeface="Verdan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DD2E9A3-EB54-A79E-55DC-8DFE8843B499}"/>
                  </a:ext>
                </a:extLst>
              </p:cNvPr>
              <p:cNvSpPr txBox="1"/>
              <p:nvPr/>
            </p:nvSpPr>
            <p:spPr>
              <a:xfrm>
                <a:off x="3813497" y="5873753"/>
                <a:ext cx="375833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it-IT" sz="2400" b="0" i="1" smtClean="0">
                          <a:latin typeface="Cambria Math" panose="02040503050406030204" pitchFamily="18" charset="0"/>
                        </a:rPr>
                        <m:t>𝑇𝑎𝑟𝑖𝑓𝑓</m:t>
                      </m:r>
                      <m:r>
                        <a:rPr lang="it-IT" sz="2400" b="0" i="1" smtClean="0">
                          <a:latin typeface="Cambria Math" panose="02040503050406030204" pitchFamily="18" charset="0"/>
                        </a:rPr>
                        <m:t>≈</m:t>
                      </m:r>
                      <m:sSup>
                        <m:sSupPr>
                          <m:ctrlPr>
                            <a:rPr lang="it-IT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p>
                          <m:r>
                            <a:rPr lang="it-IT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sup>
                      </m:sSup>
                      <m:r>
                        <a:rPr lang="it-IT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it-IT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p>
                          <m:r>
                            <a:rPr lang="it-IT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sup>
                      </m:sSup>
                      <m:r>
                        <a:rPr lang="it-IT" sz="2400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it-IT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it-IT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p>
                          <m:r>
                            <a:rPr lang="it-IT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</m:sup>
                      </m:sSup>
                      <m:r>
                        <a:rPr lang="it-IT" sz="2400" b="0" i="1" smtClean="0"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it-IT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DD2E9A3-EB54-A79E-55DC-8DFE8843B4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3497" y="5873753"/>
                <a:ext cx="3758337" cy="461665"/>
              </a:xfrm>
              <a:prstGeom prst="rect">
                <a:avLst/>
              </a:prstGeom>
              <a:blipFill>
                <a:blip r:embed="rId3"/>
                <a:stretch>
                  <a:fillRect b="-18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84567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78F3DE-979D-EB5F-8C5D-B516553E3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3006" y="1717082"/>
            <a:ext cx="5561073" cy="256864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 err="1"/>
              <a:t>Consumption</a:t>
            </a:r>
            <a:r>
              <a:rPr lang="it-IT" sz="1800" dirty="0"/>
              <a:t> of a good, </a:t>
            </a:r>
            <a:r>
              <a:rPr lang="it-IT" sz="1800" dirty="0" err="1"/>
              <a:t>including</a:t>
            </a:r>
            <a:r>
              <a:rPr lang="it-IT" sz="1800" dirty="0"/>
              <a:t> </a:t>
            </a:r>
            <a:r>
              <a:rPr lang="it-IT" sz="1800" dirty="0" err="1"/>
              <a:t>electricity</a:t>
            </a:r>
            <a:r>
              <a:rPr lang="it-IT" sz="1800" dirty="0"/>
              <a:t>, </a:t>
            </a:r>
            <a:r>
              <a:rPr lang="it-IT" sz="1800" dirty="0" err="1"/>
              <a:t>depends</a:t>
            </a:r>
            <a:r>
              <a:rPr lang="it-IT" sz="1800" dirty="0"/>
              <a:t> on price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>
                <a:latin typeface="Arial"/>
                <a:cs typeface="Arial"/>
              </a:rPr>
              <a:t>The </a:t>
            </a:r>
            <a:r>
              <a:rPr lang="it-IT" sz="1800" dirty="0" err="1">
                <a:latin typeface="Arial"/>
                <a:cs typeface="Arial"/>
              </a:rPr>
              <a:t>higher</a:t>
            </a:r>
            <a:r>
              <a:rPr lang="it-IT" sz="1800" dirty="0">
                <a:latin typeface="Arial"/>
                <a:cs typeface="Arial"/>
              </a:rPr>
              <a:t> the price, the </a:t>
            </a:r>
            <a:r>
              <a:rPr lang="it-IT" sz="1800" dirty="0" err="1">
                <a:latin typeface="Arial"/>
                <a:cs typeface="Arial"/>
              </a:rPr>
              <a:t>lower</a:t>
            </a:r>
            <a:r>
              <a:rPr lang="it-IT" sz="1800" dirty="0">
                <a:latin typeface="Arial"/>
                <a:cs typeface="Arial"/>
              </a:rPr>
              <a:t> the demand,</a:t>
            </a:r>
            <a:br>
              <a:rPr lang="it-IT" sz="1800" dirty="0"/>
            </a:br>
            <a:r>
              <a:rPr lang="it-IT" sz="1800" dirty="0" err="1">
                <a:latin typeface="Arial"/>
                <a:cs typeface="Arial"/>
              </a:rPr>
              <a:t>all</a:t>
            </a:r>
            <a:r>
              <a:rPr lang="it-IT" sz="1800" dirty="0">
                <a:latin typeface="Arial"/>
                <a:cs typeface="Arial"/>
              </a:rPr>
              <a:t> else </a:t>
            </a:r>
            <a:r>
              <a:rPr lang="it-IT" sz="1800" dirty="0" err="1">
                <a:latin typeface="Arial"/>
                <a:cs typeface="Arial"/>
              </a:rPr>
              <a:t>being</a:t>
            </a:r>
            <a:r>
              <a:rPr lang="it-IT" sz="1800" dirty="0">
                <a:latin typeface="Arial"/>
                <a:cs typeface="Arial"/>
              </a:rPr>
              <a:t> </a:t>
            </a:r>
            <a:r>
              <a:rPr lang="it-IT" sz="1800" dirty="0" err="1">
                <a:latin typeface="Arial"/>
                <a:cs typeface="Arial"/>
              </a:rPr>
              <a:t>equal</a:t>
            </a:r>
            <a:r>
              <a:rPr lang="it-IT" sz="1800" dirty="0">
                <a:latin typeface="Arial"/>
                <a:cs typeface="Arial"/>
              </a:rPr>
              <a:t>*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 err="1">
                <a:latin typeface="Arial"/>
                <a:cs typeface="Arial"/>
              </a:rPr>
              <a:t>When</a:t>
            </a:r>
            <a:r>
              <a:rPr lang="it-IT" sz="1800" dirty="0">
                <a:latin typeface="Arial"/>
                <a:cs typeface="Arial"/>
              </a:rPr>
              <a:t> </a:t>
            </a:r>
            <a:r>
              <a:rPr lang="it-IT" sz="1800" dirty="0" err="1">
                <a:latin typeface="Arial"/>
                <a:cs typeface="Arial"/>
              </a:rPr>
              <a:t>additional</a:t>
            </a:r>
            <a:r>
              <a:rPr lang="it-IT" sz="1800" dirty="0">
                <a:latin typeface="Arial"/>
                <a:cs typeface="Arial"/>
              </a:rPr>
              <a:t> </a:t>
            </a:r>
            <a:r>
              <a:rPr lang="it-IT" sz="1800" dirty="0" err="1">
                <a:latin typeface="Arial"/>
                <a:cs typeface="Arial"/>
              </a:rPr>
              <a:t>conditions</a:t>
            </a:r>
            <a:r>
              <a:rPr lang="it-IT" sz="1800" dirty="0">
                <a:latin typeface="Arial"/>
                <a:cs typeface="Arial"/>
              </a:rPr>
              <a:t> </a:t>
            </a:r>
            <a:r>
              <a:rPr lang="it-IT" sz="1800" dirty="0" err="1">
                <a:latin typeface="Arial"/>
                <a:cs typeface="Arial"/>
              </a:rPr>
              <a:t>change</a:t>
            </a:r>
            <a:br>
              <a:rPr lang="it-IT" sz="1800" dirty="0"/>
            </a:br>
            <a:r>
              <a:rPr lang="it-IT" sz="1800" dirty="0">
                <a:latin typeface="Arial"/>
                <a:cs typeface="Arial"/>
              </a:rPr>
              <a:t>(e.g. </a:t>
            </a:r>
            <a:r>
              <a:rPr lang="it-IT" sz="1800" dirty="0" err="1">
                <a:latin typeface="Arial"/>
                <a:cs typeface="Arial"/>
              </a:rPr>
              <a:t>salaries</a:t>
            </a:r>
            <a:r>
              <a:rPr lang="it-IT" sz="1800" dirty="0">
                <a:latin typeface="Arial"/>
                <a:cs typeface="Arial"/>
              </a:rPr>
              <a:t>, prices of alternative </a:t>
            </a:r>
            <a:r>
              <a:rPr lang="it-IT" sz="1800" dirty="0" err="1">
                <a:latin typeface="Arial"/>
                <a:cs typeface="Arial"/>
              </a:rPr>
              <a:t>goods</a:t>
            </a:r>
            <a:r>
              <a:rPr lang="it-IT" sz="1800" dirty="0">
                <a:latin typeface="Arial"/>
                <a:cs typeface="Arial"/>
              </a:rPr>
              <a:t>, </a:t>
            </a:r>
            <a:r>
              <a:rPr lang="it-IT" sz="1800" dirty="0" err="1">
                <a:latin typeface="Arial"/>
                <a:cs typeface="Arial"/>
              </a:rPr>
              <a:t>etc</a:t>
            </a:r>
            <a:r>
              <a:rPr lang="it-IT" sz="1800" dirty="0">
                <a:latin typeface="Arial"/>
                <a:cs typeface="Arial"/>
              </a:rPr>
              <a:t>),</a:t>
            </a:r>
            <a:br>
              <a:rPr lang="it-IT" sz="1800" dirty="0"/>
            </a:br>
            <a:r>
              <a:rPr lang="it-IT" sz="1800" dirty="0">
                <a:latin typeface="Arial"/>
                <a:cs typeface="Arial"/>
              </a:rPr>
              <a:t>the curve </a:t>
            </a:r>
            <a:r>
              <a:rPr lang="it-IT" sz="1800" dirty="0" err="1">
                <a:latin typeface="Arial"/>
                <a:cs typeface="Arial"/>
              </a:rPr>
              <a:t>is</a:t>
            </a:r>
            <a:r>
              <a:rPr lang="it-IT" sz="1800" dirty="0">
                <a:latin typeface="Arial"/>
                <a:cs typeface="Arial"/>
              </a:rPr>
              <a:t> </a:t>
            </a:r>
            <a:r>
              <a:rPr lang="it-IT" sz="1800" dirty="0" err="1">
                <a:latin typeface="Arial"/>
                <a:cs typeface="Arial"/>
              </a:rPr>
              <a:t>not</a:t>
            </a:r>
            <a:r>
              <a:rPr lang="it-IT" sz="1800" dirty="0">
                <a:latin typeface="Arial"/>
                <a:cs typeface="Arial"/>
              </a:rPr>
              <a:t> the </a:t>
            </a:r>
            <a:r>
              <a:rPr lang="it-IT" sz="1800" dirty="0" err="1">
                <a:latin typeface="Arial"/>
                <a:cs typeface="Arial"/>
              </a:rPr>
              <a:t>same</a:t>
            </a:r>
            <a:endParaRPr lang="it-IT" sz="1800" dirty="0">
              <a:latin typeface="Arial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 err="1">
                <a:latin typeface="Arial"/>
                <a:cs typeface="Arial"/>
              </a:rPr>
              <a:t>Generally</a:t>
            </a:r>
            <a:r>
              <a:rPr lang="it-IT" sz="1800" dirty="0">
                <a:latin typeface="Arial"/>
                <a:cs typeface="Arial"/>
              </a:rPr>
              <a:t>, the </a:t>
            </a:r>
            <a:r>
              <a:rPr lang="it-IT" sz="1800" dirty="0" err="1">
                <a:latin typeface="Arial"/>
                <a:cs typeface="Arial"/>
              </a:rPr>
              <a:t>higher</a:t>
            </a:r>
            <a:r>
              <a:rPr lang="it-IT" sz="1800" dirty="0">
                <a:latin typeface="Arial"/>
                <a:cs typeface="Arial"/>
              </a:rPr>
              <a:t> the </a:t>
            </a:r>
            <a:r>
              <a:rPr lang="it-IT" sz="1800" dirty="0" err="1">
                <a:latin typeface="Arial"/>
                <a:cs typeface="Arial"/>
              </a:rPr>
              <a:t>electricity</a:t>
            </a:r>
            <a:r>
              <a:rPr lang="it-IT" sz="1800" dirty="0">
                <a:latin typeface="Arial"/>
                <a:cs typeface="Arial"/>
              </a:rPr>
              <a:t> </a:t>
            </a:r>
            <a:r>
              <a:rPr lang="it-IT" sz="1800" dirty="0" err="1">
                <a:latin typeface="Arial"/>
                <a:cs typeface="Arial"/>
              </a:rPr>
              <a:t>tariff</a:t>
            </a:r>
            <a:r>
              <a:rPr lang="it-IT" sz="1800" dirty="0">
                <a:latin typeface="Arial"/>
                <a:cs typeface="Arial"/>
              </a:rPr>
              <a:t>, the </a:t>
            </a:r>
            <a:r>
              <a:rPr lang="it-IT" sz="1800" dirty="0" err="1">
                <a:latin typeface="Arial"/>
                <a:cs typeface="Arial"/>
              </a:rPr>
              <a:t>lower</a:t>
            </a:r>
            <a:r>
              <a:rPr lang="it-IT" sz="1800" dirty="0">
                <a:latin typeface="Arial"/>
                <a:cs typeface="Arial"/>
              </a:rPr>
              <a:t> the energy demand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279E034-94E1-481E-BAE7-E31AFB020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demand curve: </a:t>
            </a:r>
            <a:r>
              <a:rPr lang="it-IT" dirty="0" err="1"/>
              <a:t>effect</a:t>
            </a:r>
            <a:r>
              <a:rPr lang="it-IT" dirty="0"/>
              <a:t> of price</a:t>
            </a:r>
          </a:p>
        </p:txBody>
      </p:sp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129D95EA-09A4-6152-EE90-2709F3F5EA94}"/>
              </a:ext>
            </a:extLst>
          </p:cNvPr>
          <p:cNvCxnSpPr>
            <a:cxnSpLocks/>
          </p:cNvCxnSpPr>
          <p:nvPr/>
        </p:nvCxnSpPr>
        <p:spPr>
          <a:xfrm>
            <a:off x="1444013" y="4874832"/>
            <a:ext cx="6540500" cy="0"/>
          </a:xfrm>
          <a:prstGeom prst="straightConnector1">
            <a:avLst/>
          </a:prstGeom>
          <a:ln w="28575">
            <a:tailEnd type="triangle" w="lg" len="lg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D5BA18DA-9EDD-858B-4BC3-BD0BFEEB4989}"/>
              </a:ext>
            </a:extLst>
          </p:cNvPr>
          <p:cNvCxnSpPr>
            <a:cxnSpLocks/>
          </p:cNvCxnSpPr>
          <p:nvPr/>
        </p:nvCxnSpPr>
        <p:spPr>
          <a:xfrm flipV="1">
            <a:off x="1444013" y="1787363"/>
            <a:ext cx="0" cy="3087469"/>
          </a:xfrm>
          <a:prstGeom prst="straightConnector1">
            <a:avLst/>
          </a:prstGeom>
          <a:ln w="28575">
            <a:tailEnd type="triangle" w="lg" len="lg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C2A2E98-A21D-6A67-5FFF-6411D3FDD425}"/>
                  </a:ext>
                </a:extLst>
              </p:cNvPr>
              <p:cNvSpPr txBox="1"/>
              <p:nvPr/>
            </p:nvSpPr>
            <p:spPr>
              <a:xfrm>
                <a:off x="-61507" y="1912424"/>
                <a:ext cx="1494320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it-IT" dirty="0"/>
              </a:p>
              <a:p>
                <a:pPr algn="ctr"/>
                <a:r>
                  <a:rPr lang="it-IT" dirty="0"/>
                  <a:t>Price</a:t>
                </a:r>
                <a:br>
                  <a:rPr lang="it-IT" dirty="0"/>
                </a:br>
                <a:r>
                  <a:rPr lang="it-IT" dirty="0"/>
                  <a:t>(of </a:t>
                </a:r>
                <a:r>
                  <a:rPr lang="it-IT" dirty="0" err="1"/>
                  <a:t>electricity</a:t>
                </a:r>
                <a:r>
                  <a:rPr lang="it-IT" dirty="0"/>
                  <a:t>)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C2A2E98-A21D-6A67-5FFF-6411D3FDD4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61507" y="1912424"/>
                <a:ext cx="1494320" cy="923330"/>
              </a:xfrm>
              <a:prstGeom prst="rect">
                <a:avLst/>
              </a:prstGeom>
              <a:blipFill>
                <a:blip r:embed="rId2"/>
                <a:stretch>
                  <a:fillRect l="-3673" r="-3673" b="-9934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C6A88A2-6653-1AC5-6B96-A97C70F5ED86}"/>
                  </a:ext>
                </a:extLst>
              </p:cNvPr>
              <p:cNvSpPr txBox="1"/>
              <p:nvPr/>
            </p:nvSpPr>
            <p:spPr>
              <a:xfrm>
                <a:off x="5804364" y="4966970"/>
                <a:ext cx="218014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it-IT" dirty="0"/>
                  <a:t> </a:t>
                </a:r>
                <a:r>
                  <a:rPr lang="it-IT" dirty="0" err="1"/>
                  <a:t>quantity</a:t>
                </a:r>
                <a:r>
                  <a:rPr lang="it-IT" dirty="0"/>
                  <a:t> </a:t>
                </a:r>
                <a:r>
                  <a:rPr lang="it-IT" dirty="0" err="1"/>
                  <a:t>consumed</a:t>
                </a:r>
                <a:endParaRPr lang="it-IT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C6A88A2-6653-1AC5-6B96-A97C70F5ED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4364" y="4966970"/>
                <a:ext cx="2180149" cy="369332"/>
              </a:xfrm>
              <a:prstGeom prst="rect">
                <a:avLst/>
              </a:prstGeom>
              <a:blipFill>
                <a:blip r:embed="rId3"/>
                <a:stretch>
                  <a:fillRect t="-10000" r="-2235" b="-26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927EE86-0461-1A14-2725-B037BCC42200}"/>
              </a:ext>
            </a:extLst>
          </p:cNvPr>
          <p:cNvSpPr/>
          <p:nvPr/>
        </p:nvSpPr>
        <p:spPr>
          <a:xfrm>
            <a:off x="1451745" y="1977178"/>
            <a:ext cx="5129529" cy="2436185"/>
          </a:xfrm>
          <a:custGeom>
            <a:avLst/>
            <a:gdLst>
              <a:gd name="connsiteX0" fmla="*/ 0 w 2650067"/>
              <a:gd name="connsiteY0" fmla="*/ 0 h 1909234"/>
              <a:gd name="connsiteX1" fmla="*/ 1143000 w 2650067"/>
              <a:gd name="connsiteY1" fmla="*/ 1524000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794256"/>
              <a:gd name="connsiteY0" fmla="*/ 0 h 2276505"/>
              <a:gd name="connsiteX1" fmla="*/ 821850 w 2794256"/>
              <a:gd name="connsiteY1" fmla="*/ 1771347 h 2276505"/>
              <a:gd name="connsiteX2" fmla="*/ 2794256 w 2794256"/>
              <a:gd name="connsiteY2" fmla="*/ 2276505 h 2276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94256" h="2276505">
                <a:moveTo>
                  <a:pt x="0" y="0"/>
                </a:moveTo>
                <a:cubicBezTo>
                  <a:pt x="269827" y="662859"/>
                  <a:pt x="380172" y="1288244"/>
                  <a:pt x="821850" y="1771347"/>
                </a:cubicBezTo>
                <a:cubicBezTo>
                  <a:pt x="1263528" y="2089553"/>
                  <a:pt x="2533906" y="2222177"/>
                  <a:pt x="2794256" y="2276505"/>
                </a:cubicBezTo>
              </a:path>
            </a:pathLst>
          </a:custGeom>
          <a:noFill/>
          <a:ln w="19050">
            <a:solidFill>
              <a:srgbClr val="00548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9972C1-B5B2-19F9-000A-E6D46276AC02}"/>
              </a:ext>
            </a:extLst>
          </p:cNvPr>
          <p:cNvSpPr txBox="1"/>
          <p:nvPr/>
        </p:nvSpPr>
        <p:spPr>
          <a:xfrm>
            <a:off x="1655608" y="2170155"/>
            <a:ext cx="2469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548E"/>
                </a:solidFill>
              </a:rPr>
              <a:t>Demand curve*</a:t>
            </a:r>
            <a:endParaRPr lang="it-IT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FBA6E5-1696-F192-9CD2-8C96AE6361FC}"/>
              </a:ext>
            </a:extLst>
          </p:cNvPr>
          <p:cNvSpPr txBox="1"/>
          <p:nvPr/>
        </p:nvSpPr>
        <p:spPr>
          <a:xfrm>
            <a:off x="6893944" y="6106340"/>
            <a:ext cx="3923657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it-IT" sz="1600" dirty="0"/>
              <a:t>*</a:t>
            </a:r>
            <a:r>
              <a:rPr lang="it-IT" sz="1600" dirty="0" err="1"/>
              <a:t>all</a:t>
            </a:r>
            <a:r>
              <a:rPr lang="it-IT" sz="1600" dirty="0"/>
              <a:t> else </a:t>
            </a:r>
            <a:r>
              <a:rPr lang="it-IT" sz="1600" dirty="0" err="1"/>
              <a:t>being</a:t>
            </a:r>
            <a:r>
              <a:rPr lang="it-IT" sz="1600" dirty="0"/>
              <a:t> </a:t>
            </a:r>
            <a:r>
              <a:rPr lang="it-IT" sz="1600" dirty="0" err="1"/>
              <a:t>equal</a:t>
            </a:r>
            <a:r>
              <a:rPr lang="it-IT" sz="1600" dirty="0"/>
              <a:t>, </a:t>
            </a:r>
            <a:r>
              <a:rPr lang="it-IT" sz="1600" dirty="0" err="1"/>
              <a:t>including</a:t>
            </a:r>
            <a:r>
              <a:rPr lang="it-IT" sz="1600" dirty="0"/>
              <a:t> </a:t>
            </a:r>
            <a:r>
              <a:rPr lang="it-IT" sz="1600" dirty="0" err="1"/>
              <a:t>salaries</a:t>
            </a:r>
            <a:endParaRPr lang="it-IT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8257B5C-BD5A-8A3F-7FA7-0C39357DB5E7}"/>
              </a:ext>
            </a:extLst>
          </p:cNvPr>
          <p:cNvSpPr/>
          <p:nvPr/>
        </p:nvSpPr>
        <p:spPr>
          <a:xfrm>
            <a:off x="3987778" y="4073088"/>
            <a:ext cx="91440" cy="91440"/>
          </a:xfrm>
          <a:prstGeom prst="ellipse">
            <a:avLst/>
          </a:prstGeom>
          <a:solidFill>
            <a:srgbClr val="FF0000"/>
          </a:solidFill>
          <a:ln w="127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E0C9322-73F2-8EB8-1DA9-B8FD947B80EE}"/>
              </a:ext>
            </a:extLst>
          </p:cNvPr>
          <p:cNvSpPr/>
          <p:nvPr/>
        </p:nvSpPr>
        <p:spPr>
          <a:xfrm>
            <a:off x="2110491" y="3042792"/>
            <a:ext cx="91440" cy="91440"/>
          </a:xfrm>
          <a:prstGeom prst="ellipse">
            <a:avLst/>
          </a:prstGeom>
          <a:solidFill>
            <a:srgbClr val="FF9900"/>
          </a:solidFill>
          <a:ln w="127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35D7583-9BF8-26C0-C70F-C5C77C2D777D}"/>
              </a:ext>
            </a:extLst>
          </p:cNvPr>
          <p:cNvCxnSpPr>
            <a:cxnSpLocks/>
            <a:stCxn id="17" idx="4"/>
          </p:cNvCxnSpPr>
          <p:nvPr/>
        </p:nvCxnSpPr>
        <p:spPr>
          <a:xfrm>
            <a:off x="4033498" y="4164528"/>
            <a:ext cx="0" cy="710304"/>
          </a:xfrm>
          <a:prstGeom prst="line">
            <a:avLst/>
          </a:prstGeom>
          <a:ln w="12700">
            <a:solidFill>
              <a:srgbClr val="FF8585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451C5E4-9F94-E2A0-9F50-FA829E0FA83F}"/>
              </a:ext>
            </a:extLst>
          </p:cNvPr>
          <p:cNvCxnSpPr>
            <a:cxnSpLocks/>
          </p:cNvCxnSpPr>
          <p:nvPr/>
        </p:nvCxnSpPr>
        <p:spPr>
          <a:xfrm>
            <a:off x="2156211" y="3134232"/>
            <a:ext cx="0" cy="1740600"/>
          </a:xfrm>
          <a:prstGeom prst="line">
            <a:avLst/>
          </a:prstGeom>
          <a:ln w="12700">
            <a:solidFill>
              <a:srgbClr val="FF9900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CFEFDB8-77B5-E161-8AFE-3A4B67D57B2A}"/>
              </a:ext>
            </a:extLst>
          </p:cNvPr>
          <p:cNvCxnSpPr>
            <a:cxnSpLocks/>
            <a:stCxn id="17" idx="2"/>
          </p:cNvCxnSpPr>
          <p:nvPr/>
        </p:nvCxnSpPr>
        <p:spPr>
          <a:xfrm flipH="1">
            <a:off x="1455214" y="4118808"/>
            <a:ext cx="2532564" cy="0"/>
          </a:xfrm>
          <a:prstGeom prst="line">
            <a:avLst/>
          </a:prstGeom>
          <a:ln w="12700">
            <a:solidFill>
              <a:srgbClr val="FF8585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4659F38-0B8D-4D46-267B-2D6BAB32E7C3}"/>
              </a:ext>
            </a:extLst>
          </p:cNvPr>
          <p:cNvCxnSpPr>
            <a:cxnSpLocks/>
            <a:stCxn id="18" idx="2"/>
          </p:cNvCxnSpPr>
          <p:nvPr/>
        </p:nvCxnSpPr>
        <p:spPr>
          <a:xfrm flipH="1">
            <a:off x="1457248" y="3088512"/>
            <a:ext cx="653243" cy="0"/>
          </a:xfrm>
          <a:prstGeom prst="line">
            <a:avLst/>
          </a:prstGeom>
          <a:ln w="12700">
            <a:solidFill>
              <a:srgbClr val="FF9900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BFC079B2-F21A-A46E-073C-DA4A789AFDEC}"/>
                  </a:ext>
                </a:extLst>
              </p:cNvPr>
              <p:cNvSpPr txBox="1"/>
              <p:nvPr/>
            </p:nvSpPr>
            <p:spPr>
              <a:xfrm>
                <a:off x="3890501" y="4862779"/>
                <a:ext cx="468873" cy="3702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sz="180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1800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p>
                          <m:r>
                            <a:rPr lang="it-IT" sz="1800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𝑂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8585"/>
                  </a:solidFill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BFC079B2-F21A-A46E-073C-DA4A789AFD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0501" y="4862779"/>
                <a:ext cx="468873" cy="370230"/>
              </a:xfrm>
              <a:prstGeom prst="rect">
                <a:avLst/>
              </a:prstGeom>
              <a:blipFill>
                <a:blip r:embed="rId4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95B4557-E97B-EE68-FC21-4A28DBD113A9}"/>
                  </a:ext>
                </a:extLst>
              </p:cNvPr>
              <p:cNvSpPr txBox="1"/>
              <p:nvPr/>
            </p:nvSpPr>
            <p:spPr>
              <a:xfrm>
                <a:off x="1921774" y="4892898"/>
                <a:ext cx="46887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sz="180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1800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p>
                          <m:r>
                            <a:rPr lang="it-IT" sz="1800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9900"/>
                  </a:solidFill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95B4557-E97B-EE68-FC21-4A28DBD113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1774" y="4892898"/>
                <a:ext cx="468873" cy="369332"/>
              </a:xfrm>
              <a:prstGeom prst="rect">
                <a:avLst/>
              </a:prstGeom>
              <a:blipFill>
                <a:blip r:embed="rId5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2FCE8089-0E1B-8918-12E5-13C35577F328}"/>
                  </a:ext>
                </a:extLst>
              </p:cNvPr>
              <p:cNvSpPr txBox="1"/>
              <p:nvPr/>
            </p:nvSpPr>
            <p:spPr>
              <a:xfrm>
                <a:off x="801649" y="3931673"/>
                <a:ext cx="468483" cy="3742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b="1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1" i="1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𝝅</m:t>
                          </m:r>
                        </m:e>
                        <m:sup>
                          <m:r>
                            <a:rPr lang="it-IT" b="1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𝑶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8585"/>
                  </a:solidFill>
                </a:endParaRP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2FCE8089-0E1B-8918-12E5-13C35577F3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1649" y="3931673"/>
                <a:ext cx="468483" cy="37427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4B23FAA4-1C4D-9554-55F0-527D035C8C2A}"/>
                  </a:ext>
                </a:extLst>
              </p:cNvPr>
              <p:cNvSpPr txBox="1"/>
              <p:nvPr/>
            </p:nvSpPr>
            <p:spPr>
              <a:xfrm>
                <a:off x="801649" y="2968408"/>
                <a:ext cx="468483" cy="3742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b="1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1" i="1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𝝅</m:t>
                          </m:r>
                        </m:e>
                        <m:sup>
                          <m:r>
                            <a:rPr lang="it-IT" b="1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𝑵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9900"/>
                  </a:solidFill>
                </a:endParaRP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4B23FAA4-1C4D-9554-55F0-527D035C8C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1649" y="2968408"/>
                <a:ext cx="468483" cy="37427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>
            <a:extLst>
              <a:ext uri="{FF2B5EF4-FFF2-40B4-BE49-F238E27FC236}">
                <a16:creationId xmlns:a16="http://schemas.microsoft.com/office/drawing/2014/main" id="{99CD6C45-1EE6-9E04-D926-3E0D108B3BCB}"/>
              </a:ext>
            </a:extLst>
          </p:cNvPr>
          <p:cNvSpPr txBox="1"/>
          <p:nvPr/>
        </p:nvSpPr>
        <p:spPr>
          <a:xfrm>
            <a:off x="3998978" y="3819865"/>
            <a:ext cx="336953" cy="369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8585"/>
                </a:solidFill>
              </a:rPr>
              <a:t>O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1B9B39A-31A2-F9A1-7731-237F768F7B6C}"/>
              </a:ext>
            </a:extLst>
          </p:cNvPr>
          <p:cNvSpPr txBox="1"/>
          <p:nvPr/>
        </p:nvSpPr>
        <p:spPr>
          <a:xfrm>
            <a:off x="2223774" y="2847068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rgbClr val="FF9900"/>
                </a:solidFill>
              </a:rPr>
              <a:t>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4F0D7097-3A93-E1F8-7060-DFA836783B78}"/>
                  </a:ext>
                </a:extLst>
              </p:cNvPr>
              <p:cNvSpPr txBox="1"/>
              <p:nvPr/>
            </p:nvSpPr>
            <p:spPr>
              <a:xfrm>
                <a:off x="1523934" y="5478273"/>
                <a:ext cx="5224059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it-IT" b="1" i="1" smtClean="0">
                            <a:solidFill>
                              <a:srgbClr val="FF8585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1" i="1">
                            <a:solidFill>
                              <a:srgbClr val="FF8585"/>
                            </a:solidFill>
                            <a:latin typeface="Cambria Math" panose="02040503050406030204" pitchFamily="18" charset="0"/>
                          </a:rPr>
                          <m:t>𝝅</m:t>
                        </m:r>
                      </m:e>
                      <m:sup>
                        <m:r>
                          <a:rPr lang="it-IT" b="1" i="1" smtClean="0">
                            <a:solidFill>
                              <a:srgbClr val="FF8585"/>
                            </a:solidFill>
                            <a:latin typeface="Cambria Math" panose="02040503050406030204" pitchFamily="18" charset="0"/>
                          </a:rPr>
                          <m:t>𝑶</m:t>
                        </m:r>
                      </m:sup>
                    </m:sSup>
                  </m:oMath>
                </a14:m>
                <a:r>
                  <a:rPr lang="it-IT" dirty="0"/>
                  <a:t> </a:t>
                </a:r>
                <a:r>
                  <a:rPr lang="it-IT" dirty="0" err="1"/>
                  <a:t>is</a:t>
                </a:r>
                <a:r>
                  <a:rPr lang="it-IT" dirty="0"/>
                  <a:t> </a:t>
                </a:r>
                <a:r>
                  <a:rPr lang="it-IT" dirty="0" err="1"/>
                  <a:t>lower</a:t>
                </a:r>
                <a:r>
                  <a:rPr lang="it-IT" dirty="0"/>
                  <a:t> </a:t>
                </a:r>
                <a:r>
                  <a:rPr lang="it-IT" dirty="0" err="1"/>
                  <a:t>than</a:t>
                </a:r>
                <a:r>
                  <a:rPr lang="it-IT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b="1" i="1">
                            <a:solidFill>
                              <a:srgbClr val="FF99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1" i="1">
                            <a:solidFill>
                              <a:srgbClr val="FF9900"/>
                            </a:solidFill>
                            <a:latin typeface="Cambria Math" panose="02040503050406030204" pitchFamily="18" charset="0"/>
                          </a:rPr>
                          <m:t>𝝅</m:t>
                        </m:r>
                      </m:e>
                      <m:sup>
                        <m:r>
                          <a:rPr lang="it-IT" b="1" i="1">
                            <a:solidFill>
                              <a:srgbClr val="FF9900"/>
                            </a:solidFill>
                            <a:latin typeface="Cambria Math" panose="02040503050406030204" pitchFamily="18" charset="0"/>
                          </a:rPr>
                          <m:t>𝑵</m:t>
                        </m:r>
                      </m:sup>
                    </m:sSup>
                  </m:oMath>
                </a14:m>
                <a:r>
                  <a:rPr lang="it-IT" dirty="0"/>
                  <a:t>, </a:t>
                </a:r>
                <a:r>
                  <a:rPr lang="it-IT" dirty="0" err="1"/>
                  <a:t>its</a:t>
                </a:r>
                <a:r>
                  <a:rPr lang="it-IT" dirty="0"/>
                  <a:t> demand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>
                            <a:solidFill>
                              <a:srgbClr val="FF8585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i="1">
                            <a:solidFill>
                              <a:srgbClr val="FF8585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p>
                        <m:r>
                          <a:rPr lang="it-IT" i="1">
                            <a:solidFill>
                              <a:srgbClr val="FF8585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</m:sup>
                    </m:sSup>
                  </m:oMath>
                </a14:m>
                <a:r>
                  <a:rPr lang="it-IT" dirty="0"/>
                  <a:t> </a:t>
                </a:r>
                <a:r>
                  <a:rPr lang="it-IT" dirty="0" err="1"/>
                  <a:t>is</a:t>
                </a:r>
                <a:r>
                  <a:rPr lang="it-IT" dirty="0"/>
                  <a:t> </a:t>
                </a:r>
                <a:r>
                  <a:rPr lang="it-IT" dirty="0" err="1"/>
                  <a:t>higher</a:t>
                </a:r>
                <a:r>
                  <a:rPr lang="it-IT" dirty="0"/>
                  <a:t> </a:t>
                </a:r>
                <a:r>
                  <a:rPr lang="it-IT" dirty="0" err="1"/>
                  <a:t>than</a:t>
                </a:r>
                <a:r>
                  <a:rPr lang="it-IT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>
                            <a:solidFill>
                              <a:srgbClr val="FF99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i="1">
                            <a:solidFill>
                              <a:srgbClr val="FF9900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p>
                        <m:r>
                          <a:rPr lang="it-IT" i="1">
                            <a:solidFill>
                              <a:srgbClr val="FF99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sup>
                    </m:sSup>
                  </m:oMath>
                </a14:m>
                <a:endParaRPr lang="it-IT" dirty="0"/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4F0D7097-3A93-E1F8-7060-DFA836783B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3934" y="5478273"/>
                <a:ext cx="5224059" cy="375552"/>
              </a:xfrm>
              <a:prstGeom prst="rect">
                <a:avLst/>
              </a:prstGeom>
              <a:blipFill>
                <a:blip r:embed="rId8"/>
                <a:stretch>
                  <a:fillRect t="-8197" b="-2623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12882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279E034-94E1-481E-BAE7-E31AFB020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3905"/>
            <a:ext cx="9877022" cy="514411"/>
          </a:xfrm>
        </p:spPr>
        <p:txBody>
          <a:bodyPr>
            <a:normAutofit/>
          </a:bodyPr>
          <a:lstStyle/>
          <a:p>
            <a:r>
              <a:rPr lang="it-IT" dirty="0">
                <a:latin typeface="Verdana"/>
                <a:ea typeface="Verdana"/>
              </a:rPr>
              <a:t>The demand curve: </a:t>
            </a:r>
            <a:r>
              <a:rPr lang="it-IT" dirty="0" err="1">
                <a:latin typeface="Verdana"/>
                <a:ea typeface="Verdana"/>
              </a:rPr>
              <a:t>effect</a:t>
            </a:r>
            <a:r>
              <a:rPr lang="it-IT">
                <a:latin typeface="Verdana"/>
                <a:ea typeface="Verdana"/>
              </a:rPr>
              <a:t> of price </a:t>
            </a:r>
          </a:p>
        </p:txBody>
      </p:sp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129D95EA-09A4-6152-EE90-2709F3F5EA94}"/>
              </a:ext>
            </a:extLst>
          </p:cNvPr>
          <p:cNvCxnSpPr>
            <a:cxnSpLocks/>
          </p:cNvCxnSpPr>
          <p:nvPr/>
        </p:nvCxnSpPr>
        <p:spPr>
          <a:xfrm>
            <a:off x="870508" y="5294844"/>
            <a:ext cx="5217471" cy="0"/>
          </a:xfrm>
          <a:prstGeom prst="straightConnector1">
            <a:avLst/>
          </a:prstGeom>
          <a:ln w="28575">
            <a:tailEnd type="triangle" w="lg" len="lg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D5BA18DA-9EDD-858B-4BC3-BD0BFEEB4989}"/>
              </a:ext>
            </a:extLst>
          </p:cNvPr>
          <p:cNvCxnSpPr>
            <a:cxnSpLocks/>
          </p:cNvCxnSpPr>
          <p:nvPr/>
        </p:nvCxnSpPr>
        <p:spPr>
          <a:xfrm flipV="1">
            <a:off x="870508" y="2207375"/>
            <a:ext cx="0" cy="3087469"/>
          </a:xfrm>
          <a:prstGeom prst="straightConnector1">
            <a:avLst/>
          </a:prstGeom>
          <a:ln w="28575">
            <a:tailEnd type="triangle" w="lg" len="lg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C2A2E98-A21D-6A67-5FFF-6411D3FDD425}"/>
                  </a:ext>
                </a:extLst>
              </p:cNvPr>
              <p:cNvSpPr txBox="1"/>
              <p:nvPr/>
            </p:nvSpPr>
            <p:spPr>
              <a:xfrm>
                <a:off x="84758" y="2207375"/>
                <a:ext cx="64953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it-IT" dirty="0"/>
              </a:p>
              <a:p>
                <a:pPr algn="ctr"/>
                <a:r>
                  <a:rPr lang="it-IT" dirty="0"/>
                  <a:t>Price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C2A2E98-A21D-6A67-5FFF-6411D3FDD4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58" y="2207375"/>
                <a:ext cx="649537" cy="646331"/>
              </a:xfrm>
              <a:prstGeom prst="rect">
                <a:avLst/>
              </a:prstGeom>
              <a:blipFill>
                <a:blip r:embed="rId2"/>
                <a:stretch>
                  <a:fillRect l="-8491" r="-8491" b="-1415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C6A88A2-6653-1AC5-6B96-A97C70F5ED86}"/>
                  </a:ext>
                </a:extLst>
              </p:cNvPr>
              <p:cNvSpPr txBox="1"/>
              <p:nvPr/>
            </p:nvSpPr>
            <p:spPr>
              <a:xfrm>
                <a:off x="5743660" y="5386982"/>
                <a:ext cx="115454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it-IT" dirty="0"/>
                  <a:t> quantity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C6A88A2-6653-1AC5-6B96-A97C70F5ED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3660" y="5386982"/>
                <a:ext cx="1154547" cy="369332"/>
              </a:xfrm>
              <a:prstGeom prst="rect">
                <a:avLst/>
              </a:prstGeom>
              <a:blipFill>
                <a:blip r:embed="rId3"/>
                <a:stretch>
                  <a:fillRect t="-10000" r="-4737" b="-26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927EE86-0461-1A14-2725-B037BCC42200}"/>
              </a:ext>
            </a:extLst>
          </p:cNvPr>
          <p:cNvSpPr/>
          <p:nvPr/>
        </p:nvSpPr>
        <p:spPr>
          <a:xfrm>
            <a:off x="1072699" y="3147429"/>
            <a:ext cx="3882256" cy="2043153"/>
          </a:xfrm>
          <a:custGeom>
            <a:avLst/>
            <a:gdLst>
              <a:gd name="connsiteX0" fmla="*/ 0 w 2650067"/>
              <a:gd name="connsiteY0" fmla="*/ 0 h 1909234"/>
              <a:gd name="connsiteX1" fmla="*/ 1143000 w 2650067"/>
              <a:gd name="connsiteY1" fmla="*/ 1524000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50067" h="1909234">
                <a:moveTo>
                  <a:pt x="0" y="0"/>
                </a:moveTo>
                <a:cubicBezTo>
                  <a:pt x="269827" y="662859"/>
                  <a:pt x="235983" y="920973"/>
                  <a:pt x="677661" y="1404076"/>
                </a:cubicBezTo>
                <a:cubicBezTo>
                  <a:pt x="1119339" y="1722282"/>
                  <a:pt x="2389717" y="1854906"/>
                  <a:pt x="2650067" y="1909234"/>
                </a:cubicBezTo>
              </a:path>
            </a:pathLst>
          </a:custGeom>
          <a:noFill/>
          <a:ln w="19050">
            <a:solidFill>
              <a:srgbClr val="00548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FBA6E5-1696-F192-9CD2-8C96AE6361FC}"/>
              </a:ext>
            </a:extLst>
          </p:cNvPr>
          <p:cNvSpPr txBox="1"/>
          <p:nvPr/>
        </p:nvSpPr>
        <p:spPr>
          <a:xfrm>
            <a:off x="0" y="6404095"/>
            <a:ext cx="779646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/>
              <a:t>Mini-</a:t>
            </a:r>
            <a:r>
              <a:rPr lang="it-IT" sz="1000" dirty="0" err="1"/>
              <a:t>grid</a:t>
            </a:r>
            <a:r>
              <a:rPr lang="it-IT" sz="1000" dirty="0"/>
              <a:t> policy toolkit, Ren21 - https://www.ren21.net/2014-mini-grid-policy-toolkit/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91469CD-53C6-C1C0-44A5-48A91344F333}"/>
              </a:ext>
            </a:extLst>
          </p:cNvPr>
          <p:cNvSpPr txBox="1"/>
          <p:nvPr/>
        </p:nvSpPr>
        <p:spPr>
          <a:xfrm>
            <a:off x="680564" y="5376217"/>
            <a:ext cx="924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Lighting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F85036-A3EE-1429-A312-D9B189B1F503}"/>
              </a:ext>
            </a:extLst>
          </p:cNvPr>
          <p:cNvSpPr txBox="1"/>
          <p:nvPr/>
        </p:nvSpPr>
        <p:spPr>
          <a:xfrm>
            <a:off x="817450" y="5745549"/>
            <a:ext cx="1699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Mobile </a:t>
            </a:r>
            <a:r>
              <a:rPr lang="it-IT" dirty="0" err="1"/>
              <a:t>charging</a:t>
            </a:r>
            <a:endParaRPr lang="it-IT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76775D-AF93-078D-72CB-498657B97561}"/>
              </a:ext>
            </a:extLst>
          </p:cNvPr>
          <p:cNvSpPr txBox="1"/>
          <p:nvPr/>
        </p:nvSpPr>
        <p:spPr>
          <a:xfrm>
            <a:off x="2027734" y="5378096"/>
            <a:ext cx="1659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Productive</a:t>
            </a:r>
            <a:r>
              <a:rPr lang="it-IT" dirty="0"/>
              <a:t> </a:t>
            </a:r>
            <a:r>
              <a:rPr lang="it-IT" dirty="0" err="1"/>
              <a:t>uses</a:t>
            </a:r>
            <a:endParaRPr lang="it-IT" dirty="0"/>
          </a:p>
        </p:txBody>
      </p:sp>
      <p:graphicFrame>
        <p:nvGraphicFramePr>
          <p:cNvPr id="19" name="Grafico 11">
            <a:extLst>
              <a:ext uri="{FF2B5EF4-FFF2-40B4-BE49-F238E27FC236}">
                <a16:creationId xmlns:a16="http://schemas.microsoft.com/office/drawing/2014/main" id="{B4FBC5C3-0467-C4D1-E038-6FFE5BD3CB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1730945"/>
              </p:ext>
            </p:extLst>
          </p:nvPr>
        </p:nvGraphicFramePr>
        <p:xfrm>
          <a:off x="3999708" y="1300245"/>
          <a:ext cx="5443933" cy="24785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380F7BF5-1A82-5EB6-18DA-2884CDFD3956}"/>
              </a:ext>
            </a:extLst>
          </p:cNvPr>
          <p:cNvSpPr/>
          <p:nvPr/>
        </p:nvSpPr>
        <p:spPr>
          <a:xfrm>
            <a:off x="734295" y="2686418"/>
            <a:ext cx="972446" cy="1942482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C55B11C-F151-E746-340E-18DE1F042E26}"/>
              </a:ext>
            </a:extLst>
          </p:cNvPr>
          <p:cNvCxnSpPr>
            <a:cxnSpLocks/>
            <a:endCxn id="22" idx="6"/>
          </p:cNvCxnSpPr>
          <p:nvPr/>
        </p:nvCxnSpPr>
        <p:spPr>
          <a:xfrm flipH="1" flipV="1">
            <a:off x="1706741" y="3657659"/>
            <a:ext cx="2871685" cy="52912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E4C0EB5-E2DD-F820-9C0B-640DAAC5053E}"/>
              </a:ext>
            </a:extLst>
          </p:cNvPr>
          <p:cNvCxnSpPr>
            <a:cxnSpLocks/>
          </p:cNvCxnSpPr>
          <p:nvPr/>
        </p:nvCxnSpPr>
        <p:spPr>
          <a:xfrm flipV="1">
            <a:off x="4578426" y="3673333"/>
            <a:ext cx="2314073" cy="21539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:a16="http://schemas.microsoft.com/office/drawing/2014/main" id="{816FBAB2-C025-4241-C097-B09709C4146E}"/>
              </a:ext>
            </a:extLst>
          </p:cNvPr>
          <p:cNvSpPr/>
          <p:nvPr/>
        </p:nvSpPr>
        <p:spPr>
          <a:xfrm rot="19148582">
            <a:off x="1420852" y="3498369"/>
            <a:ext cx="844204" cy="169714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B53F34F7-15B3-990E-3C78-F32FFFEA0287}"/>
              </a:ext>
            </a:extLst>
          </p:cNvPr>
          <p:cNvCxnSpPr>
            <a:cxnSpLocks/>
          </p:cNvCxnSpPr>
          <p:nvPr/>
        </p:nvCxnSpPr>
        <p:spPr>
          <a:xfrm flipH="1">
            <a:off x="2244619" y="3710546"/>
            <a:ext cx="5122718" cy="449228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681B6120-6162-7445-B68F-8665E73E0B35}"/>
              </a:ext>
            </a:extLst>
          </p:cNvPr>
          <p:cNvCxnSpPr>
            <a:cxnSpLocks/>
          </p:cNvCxnSpPr>
          <p:nvPr/>
        </p:nvCxnSpPr>
        <p:spPr>
          <a:xfrm flipH="1">
            <a:off x="7202906" y="3694872"/>
            <a:ext cx="697832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al 45">
            <a:extLst>
              <a:ext uri="{FF2B5EF4-FFF2-40B4-BE49-F238E27FC236}">
                <a16:creationId xmlns:a16="http://schemas.microsoft.com/office/drawing/2014/main" id="{57A560C5-581E-59DF-E6F0-95E1F10DB8C0}"/>
              </a:ext>
            </a:extLst>
          </p:cNvPr>
          <p:cNvSpPr/>
          <p:nvPr/>
        </p:nvSpPr>
        <p:spPr>
          <a:xfrm rot="16584143">
            <a:off x="3375775" y="3577043"/>
            <a:ext cx="518528" cy="2891763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ABB233C5-C35A-ABC6-E1CF-B708F9735D9B}"/>
              </a:ext>
            </a:extLst>
          </p:cNvPr>
          <p:cNvCxnSpPr>
            <a:cxnSpLocks/>
            <a:endCxn id="46" idx="5"/>
          </p:cNvCxnSpPr>
          <p:nvPr/>
        </p:nvCxnSpPr>
        <p:spPr>
          <a:xfrm flipH="1">
            <a:off x="4671498" y="3694872"/>
            <a:ext cx="3979207" cy="1259876"/>
          </a:xfrm>
          <a:prstGeom prst="straightConnector1">
            <a:avLst/>
          </a:prstGeom>
          <a:ln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Content Placeholder 5">
            <a:extLst>
              <a:ext uri="{FF2B5EF4-FFF2-40B4-BE49-F238E27FC236}">
                <a16:creationId xmlns:a16="http://schemas.microsoft.com/office/drawing/2014/main" id="{BAF34E78-7CBA-5C83-53B1-3A11D9B87B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4989" y="4091220"/>
            <a:ext cx="5241758" cy="1770133"/>
          </a:xfrm>
        </p:spPr>
        <p:txBody>
          <a:bodyPr>
            <a:normAutofit fontScale="925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/>
              <a:t>People in rural </a:t>
            </a:r>
            <a:r>
              <a:rPr lang="it-IT" sz="1800" dirty="0" err="1"/>
              <a:t>areas</a:t>
            </a:r>
            <a:r>
              <a:rPr lang="it-IT" sz="1800" dirty="0"/>
              <a:t> are </a:t>
            </a:r>
            <a:r>
              <a:rPr lang="it-IT" sz="1800" dirty="0" err="1"/>
              <a:t>subject</a:t>
            </a:r>
            <a:r>
              <a:rPr lang="it-IT" sz="1800" dirty="0"/>
              <a:t> to high price per </a:t>
            </a:r>
            <a:r>
              <a:rPr lang="it-IT" sz="1800" dirty="0" err="1"/>
              <a:t>unit</a:t>
            </a:r>
            <a:r>
              <a:rPr lang="it-IT" sz="1800" dirty="0"/>
              <a:t> of service for lighting or mobile </a:t>
            </a:r>
            <a:r>
              <a:rPr lang="it-IT" sz="1800" dirty="0" err="1"/>
              <a:t>charging</a:t>
            </a:r>
            <a:endParaRPr lang="it-IT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/>
              <a:t>High-price activity are of high social </a:t>
            </a:r>
            <a:r>
              <a:rPr lang="it-IT" sz="1800" dirty="0" err="1"/>
              <a:t>relevance</a:t>
            </a:r>
            <a:br>
              <a:rPr lang="it-IT" sz="1800" dirty="0"/>
            </a:br>
            <a:r>
              <a:rPr lang="it-IT" sz="1800" dirty="0"/>
              <a:t>e.g. lighting and mobile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/>
              <a:t>Lower prices are </a:t>
            </a:r>
            <a:r>
              <a:rPr lang="it-IT" sz="1800" dirty="0" err="1"/>
              <a:t>aligned</a:t>
            </a:r>
            <a:r>
              <a:rPr lang="it-IT" sz="1800" dirty="0"/>
              <a:t> to </a:t>
            </a:r>
            <a:r>
              <a:rPr lang="it-IT" sz="1800" dirty="0" err="1"/>
              <a:t>higher</a:t>
            </a:r>
            <a:r>
              <a:rPr lang="it-IT" sz="1800" dirty="0"/>
              <a:t> </a:t>
            </a:r>
            <a:r>
              <a:rPr lang="it-IT" sz="1800" dirty="0" err="1"/>
              <a:t>consumption</a:t>
            </a:r>
            <a:r>
              <a:rPr lang="it-IT" sz="1800" dirty="0"/>
              <a:t> of the </a:t>
            </a:r>
            <a:r>
              <a:rPr lang="it-IT" sz="1800" dirty="0" err="1"/>
              <a:t>basic</a:t>
            </a:r>
            <a:r>
              <a:rPr lang="it-IT" sz="1800" dirty="0"/>
              <a:t> appliances and/or </a:t>
            </a:r>
            <a:r>
              <a:rPr lang="it-IT" sz="1800" dirty="0" err="1"/>
              <a:t>productive</a:t>
            </a:r>
            <a:r>
              <a:rPr lang="it-IT" sz="1800" dirty="0"/>
              <a:t> </a:t>
            </a:r>
            <a:r>
              <a:rPr lang="it-IT" sz="1800" dirty="0" err="1"/>
              <a:t>uses</a:t>
            </a:r>
            <a:endParaRPr lang="it-IT" sz="1800" dirty="0"/>
          </a:p>
        </p:txBody>
      </p:sp>
    </p:spTree>
    <p:extLst>
      <p:ext uri="{BB962C8B-B14F-4D97-AF65-F5344CB8AC3E}">
        <p14:creationId xmlns:p14="http://schemas.microsoft.com/office/powerpoint/2010/main" val="2513982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BAB5C27-806F-E406-447B-69DE865FB7AA}"/>
              </a:ext>
            </a:extLst>
          </p:cNvPr>
          <p:cNvSpPr/>
          <p:nvPr/>
        </p:nvSpPr>
        <p:spPr>
          <a:xfrm>
            <a:off x="1572061" y="2931684"/>
            <a:ext cx="5129529" cy="2436185"/>
          </a:xfrm>
          <a:custGeom>
            <a:avLst/>
            <a:gdLst>
              <a:gd name="connsiteX0" fmla="*/ 0 w 2650067"/>
              <a:gd name="connsiteY0" fmla="*/ 0 h 1909234"/>
              <a:gd name="connsiteX1" fmla="*/ 1143000 w 2650067"/>
              <a:gd name="connsiteY1" fmla="*/ 1524000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794256"/>
              <a:gd name="connsiteY0" fmla="*/ 0 h 2276505"/>
              <a:gd name="connsiteX1" fmla="*/ 821850 w 2794256"/>
              <a:gd name="connsiteY1" fmla="*/ 1771347 h 2276505"/>
              <a:gd name="connsiteX2" fmla="*/ 2794256 w 2794256"/>
              <a:gd name="connsiteY2" fmla="*/ 2276505 h 2276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94256" h="2276505">
                <a:moveTo>
                  <a:pt x="0" y="0"/>
                </a:moveTo>
                <a:cubicBezTo>
                  <a:pt x="269827" y="662859"/>
                  <a:pt x="380172" y="1288244"/>
                  <a:pt x="821850" y="1771347"/>
                </a:cubicBezTo>
                <a:cubicBezTo>
                  <a:pt x="1263528" y="2089553"/>
                  <a:pt x="2533906" y="2222177"/>
                  <a:pt x="2794256" y="2276505"/>
                </a:cubicBezTo>
              </a:path>
            </a:pathLst>
          </a:custGeom>
          <a:noFill/>
          <a:ln w="19050">
            <a:solidFill>
              <a:srgbClr val="00548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279E034-94E1-481E-BAE7-E31AFB020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demand curve: the revenue</a:t>
            </a:r>
          </a:p>
        </p:txBody>
      </p:sp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129D95EA-09A4-6152-EE90-2709F3F5EA94}"/>
              </a:ext>
            </a:extLst>
          </p:cNvPr>
          <p:cNvCxnSpPr>
            <a:cxnSpLocks/>
          </p:cNvCxnSpPr>
          <p:nvPr/>
        </p:nvCxnSpPr>
        <p:spPr>
          <a:xfrm>
            <a:off x="1572059" y="5564644"/>
            <a:ext cx="6540500" cy="0"/>
          </a:xfrm>
          <a:prstGeom prst="straightConnector1">
            <a:avLst/>
          </a:prstGeom>
          <a:ln w="28575">
            <a:tailEnd type="triangle" w="lg" len="lg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D5BA18DA-9EDD-858B-4BC3-BD0BFEEB4989}"/>
              </a:ext>
            </a:extLst>
          </p:cNvPr>
          <p:cNvCxnSpPr>
            <a:cxnSpLocks/>
          </p:cNvCxnSpPr>
          <p:nvPr/>
        </p:nvCxnSpPr>
        <p:spPr>
          <a:xfrm flipV="1">
            <a:off x="1564329" y="1744579"/>
            <a:ext cx="0" cy="3820065"/>
          </a:xfrm>
          <a:prstGeom prst="straightConnector1">
            <a:avLst/>
          </a:prstGeom>
          <a:ln w="28575">
            <a:tailEnd type="triangle" w="lg" len="lg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C2A2E98-A21D-6A67-5FFF-6411D3FDD425}"/>
                  </a:ext>
                </a:extLst>
              </p:cNvPr>
              <p:cNvSpPr txBox="1"/>
              <p:nvPr/>
            </p:nvSpPr>
            <p:spPr>
              <a:xfrm>
                <a:off x="922522" y="2903354"/>
                <a:ext cx="64953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it-IT" dirty="0"/>
              </a:p>
              <a:p>
                <a:pPr algn="ctr"/>
                <a:r>
                  <a:rPr lang="it-IT" dirty="0"/>
                  <a:t>Price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C2A2E98-A21D-6A67-5FFF-6411D3FDD4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2522" y="2903354"/>
                <a:ext cx="649537" cy="646331"/>
              </a:xfrm>
              <a:prstGeom prst="rect">
                <a:avLst/>
              </a:prstGeom>
              <a:blipFill>
                <a:blip r:embed="rId2"/>
                <a:stretch>
                  <a:fillRect l="-7477" r="-8411" b="-1415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C6A88A2-6653-1AC5-6B96-A97C70F5ED86}"/>
                  </a:ext>
                </a:extLst>
              </p:cNvPr>
              <p:cNvSpPr txBox="1"/>
              <p:nvPr/>
            </p:nvSpPr>
            <p:spPr>
              <a:xfrm>
                <a:off x="5932410" y="5636055"/>
                <a:ext cx="218014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it-IT" dirty="0"/>
                  <a:t> </a:t>
                </a:r>
                <a:r>
                  <a:rPr lang="it-IT" dirty="0" err="1"/>
                  <a:t>quantity</a:t>
                </a:r>
                <a:r>
                  <a:rPr lang="it-IT" dirty="0"/>
                  <a:t> </a:t>
                </a:r>
                <a:r>
                  <a:rPr lang="it-IT" dirty="0" err="1"/>
                  <a:t>consumed</a:t>
                </a:r>
                <a:endParaRPr lang="it-IT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C6A88A2-6653-1AC5-6B96-A97C70F5ED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2410" y="5636055"/>
                <a:ext cx="2180149" cy="369332"/>
              </a:xfrm>
              <a:prstGeom prst="rect">
                <a:avLst/>
              </a:prstGeom>
              <a:blipFill>
                <a:blip r:embed="rId3"/>
                <a:stretch>
                  <a:fillRect t="-10000" r="-2235" b="-26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759972C1-B5B2-19F9-000A-E6D46276AC02}"/>
              </a:ext>
            </a:extLst>
          </p:cNvPr>
          <p:cNvSpPr txBox="1"/>
          <p:nvPr/>
        </p:nvSpPr>
        <p:spPr>
          <a:xfrm>
            <a:off x="4479690" y="4758982"/>
            <a:ext cx="2469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548E"/>
                </a:solidFill>
              </a:rPr>
              <a:t>Demand curve</a:t>
            </a:r>
            <a:endParaRPr lang="it-IT" sz="20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8257B5C-BD5A-8A3F-7FA7-0C39357DB5E7}"/>
              </a:ext>
            </a:extLst>
          </p:cNvPr>
          <p:cNvSpPr/>
          <p:nvPr/>
        </p:nvSpPr>
        <p:spPr>
          <a:xfrm>
            <a:off x="4108094" y="5027594"/>
            <a:ext cx="91440" cy="91440"/>
          </a:xfrm>
          <a:prstGeom prst="ellipse">
            <a:avLst/>
          </a:prstGeom>
          <a:solidFill>
            <a:srgbClr val="FF0000"/>
          </a:solidFill>
          <a:ln w="127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E0C9322-73F2-8EB8-1DA9-B8FD947B80EE}"/>
              </a:ext>
            </a:extLst>
          </p:cNvPr>
          <p:cNvSpPr/>
          <p:nvPr/>
        </p:nvSpPr>
        <p:spPr>
          <a:xfrm>
            <a:off x="2230807" y="3997298"/>
            <a:ext cx="91440" cy="91440"/>
          </a:xfrm>
          <a:prstGeom prst="ellipse">
            <a:avLst/>
          </a:prstGeom>
          <a:solidFill>
            <a:srgbClr val="FF9900"/>
          </a:solidFill>
          <a:ln w="127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35D7583-9BF8-26C0-C70F-C5C77C2D777D}"/>
              </a:ext>
            </a:extLst>
          </p:cNvPr>
          <p:cNvCxnSpPr>
            <a:cxnSpLocks/>
          </p:cNvCxnSpPr>
          <p:nvPr/>
        </p:nvCxnSpPr>
        <p:spPr>
          <a:xfrm>
            <a:off x="4153814" y="2382253"/>
            <a:ext cx="0" cy="3182389"/>
          </a:xfrm>
          <a:prstGeom prst="line">
            <a:avLst/>
          </a:prstGeom>
          <a:ln w="12700">
            <a:solidFill>
              <a:srgbClr val="FF8585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451C5E4-9F94-E2A0-9F50-FA829E0FA83F}"/>
              </a:ext>
            </a:extLst>
          </p:cNvPr>
          <p:cNvCxnSpPr>
            <a:cxnSpLocks/>
          </p:cNvCxnSpPr>
          <p:nvPr/>
        </p:nvCxnSpPr>
        <p:spPr>
          <a:xfrm>
            <a:off x="2276526" y="3589421"/>
            <a:ext cx="0" cy="1975221"/>
          </a:xfrm>
          <a:prstGeom prst="line">
            <a:avLst/>
          </a:prstGeom>
          <a:ln w="12700">
            <a:solidFill>
              <a:srgbClr val="FF9900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CFEFDB8-77B5-E161-8AFE-3A4B67D57B2A}"/>
              </a:ext>
            </a:extLst>
          </p:cNvPr>
          <p:cNvCxnSpPr>
            <a:cxnSpLocks/>
            <a:stCxn id="17" idx="2"/>
          </p:cNvCxnSpPr>
          <p:nvPr/>
        </p:nvCxnSpPr>
        <p:spPr>
          <a:xfrm flipH="1">
            <a:off x="1575530" y="5073314"/>
            <a:ext cx="2532564" cy="0"/>
          </a:xfrm>
          <a:prstGeom prst="line">
            <a:avLst/>
          </a:prstGeom>
          <a:ln w="12700">
            <a:solidFill>
              <a:srgbClr val="FF8585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4659F38-0B8D-4D46-267B-2D6BAB32E7C3}"/>
              </a:ext>
            </a:extLst>
          </p:cNvPr>
          <p:cNvCxnSpPr>
            <a:cxnSpLocks/>
            <a:stCxn id="18" idx="2"/>
          </p:cNvCxnSpPr>
          <p:nvPr/>
        </p:nvCxnSpPr>
        <p:spPr>
          <a:xfrm flipH="1">
            <a:off x="1577564" y="4043018"/>
            <a:ext cx="653243" cy="0"/>
          </a:xfrm>
          <a:prstGeom prst="line">
            <a:avLst/>
          </a:prstGeom>
          <a:ln w="12700">
            <a:solidFill>
              <a:srgbClr val="FF9900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BFC079B2-F21A-A46E-073C-DA4A789AFDEC}"/>
                  </a:ext>
                </a:extLst>
              </p:cNvPr>
              <p:cNvSpPr txBox="1"/>
              <p:nvPr/>
            </p:nvSpPr>
            <p:spPr>
              <a:xfrm>
                <a:off x="3985577" y="5592972"/>
                <a:ext cx="468873" cy="3702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sz="180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1800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p>
                          <m:r>
                            <a:rPr lang="it-IT" sz="1800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𝑂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8585"/>
                  </a:solidFill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BFC079B2-F21A-A46E-073C-DA4A789AFD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5577" y="5592972"/>
                <a:ext cx="468873" cy="370230"/>
              </a:xfrm>
              <a:prstGeom prst="rect">
                <a:avLst/>
              </a:prstGeom>
              <a:blipFill>
                <a:blip r:embed="rId4"/>
                <a:stretch>
                  <a:fillRect b="-819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95B4557-E97B-EE68-FC21-4A28DBD113A9}"/>
                  </a:ext>
                </a:extLst>
              </p:cNvPr>
              <p:cNvSpPr txBox="1"/>
              <p:nvPr/>
            </p:nvSpPr>
            <p:spPr>
              <a:xfrm>
                <a:off x="2046474" y="5646669"/>
                <a:ext cx="46887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sz="180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1800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p>
                          <m:r>
                            <a:rPr lang="it-IT" sz="1800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9900"/>
                  </a:solidFill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95B4557-E97B-EE68-FC21-4A28DBD113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6474" y="5646669"/>
                <a:ext cx="468873" cy="369332"/>
              </a:xfrm>
              <a:prstGeom prst="rect">
                <a:avLst/>
              </a:prstGeom>
              <a:blipFill>
                <a:blip r:embed="rId5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2FCE8089-0E1B-8918-12E5-13C35577F328}"/>
                  </a:ext>
                </a:extLst>
              </p:cNvPr>
              <p:cNvSpPr txBox="1"/>
              <p:nvPr/>
            </p:nvSpPr>
            <p:spPr>
              <a:xfrm>
                <a:off x="921965" y="4886179"/>
                <a:ext cx="468483" cy="3742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b="1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1" i="1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𝝅</m:t>
                          </m:r>
                        </m:e>
                        <m:sup>
                          <m:r>
                            <a:rPr lang="it-IT" b="1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𝑶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8585"/>
                  </a:solidFill>
                </a:endParaRP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2FCE8089-0E1B-8918-12E5-13C35577F3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1965" y="4886179"/>
                <a:ext cx="468483" cy="37427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4B23FAA4-1C4D-9554-55F0-527D035C8C2A}"/>
                  </a:ext>
                </a:extLst>
              </p:cNvPr>
              <p:cNvSpPr txBox="1"/>
              <p:nvPr/>
            </p:nvSpPr>
            <p:spPr>
              <a:xfrm>
                <a:off x="921965" y="3922914"/>
                <a:ext cx="468483" cy="3742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b="1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1" i="1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𝝅</m:t>
                          </m:r>
                        </m:e>
                        <m:sup>
                          <m:r>
                            <a:rPr lang="it-IT" b="1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𝑵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9900"/>
                  </a:solidFill>
                </a:endParaRP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4B23FAA4-1C4D-9554-55F0-527D035C8C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1965" y="3922914"/>
                <a:ext cx="468483" cy="37427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>
            <a:extLst>
              <a:ext uri="{FF2B5EF4-FFF2-40B4-BE49-F238E27FC236}">
                <a16:creationId xmlns:a16="http://schemas.microsoft.com/office/drawing/2014/main" id="{99CD6C45-1EE6-9E04-D926-3E0D108B3BCB}"/>
              </a:ext>
            </a:extLst>
          </p:cNvPr>
          <p:cNvSpPr txBox="1"/>
          <p:nvPr/>
        </p:nvSpPr>
        <p:spPr>
          <a:xfrm>
            <a:off x="4119294" y="4774371"/>
            <a:ext cx="336953" cy="369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8585"/>
                </a:solidFill>
              </a:rPr>
              <a:t>O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1B9B39A-31A2-F9A1-7731-237F768F7B6C}"/>
              </a:ext>
            </a:extLst>
          </p:cNvPr>
          <p:cNvSpPr txBox="1"/>
          <p:nvPr/>
        </p:nvSpPr>
        <p:spPr>
          <a:xfrm>
            <a:off x="2344090" y="3801574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rgbClr val="FF9900"/>
                </a:solidFill>
              </a:rPr>
              <a:t>N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436F3BB-7752-C1E1-FF31-7E1C5BD6AABE}"/>
              </a:ext>
            </a:extLst>
          </p:cNvPr>
          <p:cNvSpPr/>
          <p:nvPr/>
        </p:nvSpPr>
        <p:spPr>
          <a:xfrm flipV="1">
            <a:off x="1572059" y="2201630"/>
            <a:ext cx="4768583" cy="3363012"/>
          </a:xfrm>
          <a:custGeom>
            <a:avLst/>
            <a:gdLst>
              <a:gd name="connsiteX0" fmla="*/ 0 w 2650067"/>
              <a:gd name="connsiteY0" fmla="*/ 0 h 1909234"/>
              <a:gd name="connsiteX1" fmla="*/ 1143000 w 2650067"/>
              <a:gd name="connsiteY1" fmla="*/ 1524000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794256"/>
              <a:gd name="connsiteY0" fmla="*/ 0 h 2276505"/>
              <a:gd name="connsiteX1" fmla="*/ 821850 w 2794256"/>
              <a:gd name="connsiteY1" fmla="*/ 1771347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468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29891 w 2654436"/>
              <a:gd name="connsiteY1" fmla="*/ 2464664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0935 h 3367072"/>
              <a:gd name="connsiteX2" fmla="*/ 2654436 w 2654436"/>
              <a:gd name="connsiteY2" fmla="*/ 3367072 h 3367072"/>
              <a:gd name="connsiteX0" fmla="*/ 0 w 2101709"/>
              <a:gd name="connsiteY0" fmla="*/ 0 h 3322100"/>
              <a:gd name="connsiteX1" fmla="*/ 1151738 w 2101709"/>
              <a:gd name="connsiteY1" fmla="*/ 2430935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853243"/>
              <a:gd name="connsiteY0" fmla="*/ 0 h 2305701"/>
              <a:gd name="connsiteX1" fmla="*/ 1092752 w 2853243"/>
              <a:gd name="connsiteY1" fmla="*/ 2247301 h 2305701"/>
              <a:gd name="connsiteX2" fmla="*/ 2853243 w 2853243"/>
              <a:gd name="connsiteY2" fmla="*/ 1099740 h 2305701"/>
              <a:gd name="connsiteX0" fmla="*/ 0 w 2853243"/>
              <a:gd name="connsiteY0" fmla="*/ 0 h 2340909"/>
              <a:gd name="connsiteX1" fmla="*/ 1092752 w 2853243"/>
              <a:gd name="connsiteY1" fmla="*/ 2247301 h 2340909"/>
              <a:gd name="connsiteX2" fmla="*/ 2853243 w 2853243"/>
              <a:gd name="connsiteY2" fmla="*/ 1099740 h 2340909"/>
              <a:gd name="connsiteX0" fmla="*/ 0 w 2853243"/>
              <a:gd name="connsiteY0" fmla="*/ 0 h 3377932"/>
              <a:gd name="connsiteX1" fmla="*/ 1149554 w 2853243"/>
              <a:gd name="connsiteY1" fmla="*/ 3326626 h 3377932"/>
              <a:gd name="connsiteX2" fmla="*/ 2853243 w 2853243"/>
              <a:gd name="connsiteY2" fmla="*/ 1099740 h 3377932"/>
              <a:gd name="connsiteX0" fmla="*/ 0 w 2853243"/>
              <a:gd name="connsiteY0" fmla="*/ 0 h 3377932"/>
              <a:gd name="connsiteX1" fmla="*/ 902684 w 2853243"/>
              <a:gd name="connsiteY1" fmla="*/ 3326626 h 3377932"/>
              <a:gd name="connsiteX2" fmla="*/ 2853243 w 2853243"/>
              <a:gd name="connsiteY2" fmla="*/ 1099740 h 3377932"/>
              <a:gd name="connsiteX0" fmla="*/ 0 w 2597634"/>
              <a:gd name="connsiteY0" fmla="*/ 0 h 3389927"/>
              <a:gd name="connsiteX1" fmla="*/ 902684 w 2597634"/>
              <a:gd name="connsiteY1" fmla="*/ 3326626 h 3389927"/>
              <a:gd name="connsiteX2" fmla="*/ 2597634 w 2597634"/>
              <a:gd name="connsiteY2" fmla="*/ 1549458 h 338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7634" h="3389927">
                <a:moveTo>
                  <a:pt x="0" y="0"/>
                </a:moveTo>
                <a:cubicBezTo>
                  <a:pt x="119084" y="883970"/>
                  <a:pt x="450083" y="2970944"/>
                  <a:pt x="902684" y="3326626"/>
                </a:cubicBezTo>
                <a:cubicBezTo>
                  <a:pt x="1302853" y="3727280"/>
                  <a:pt x="2370054" y="2117241"/>
                  <a:pt x="2597634" y="1549458"/>
                </a:cubicBezTo>
              </a:path>
            </a:pathLst>
          </a:custGeom>
          <a:noFill/>
          <a:ln w="19050"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A6EA4FC-2C31-A576-733D-8718DE69EE2C}"/>
              </a:ext>
            </a:extLst>
          </p:cNvPr>
          <p:cNvSpPr txBox="1"/>
          <p:nvPr/>
        </p:nvSpPr>
        <p:spPr>
          <a:xfrm>
            <a:off x="3501155" y="3140847"/>
            <a:ext cx="2469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B050"/>
                </a:solidFill>
              </a:rPr>
              <a:t>Revenue</a:t>
            </a:r>
            <a:endParaRPr lang="it-IT" sz="2000" dirty="0">
              <a:solidFill>
                <a:srgbClr val="00B050"/>
              </a:solidFill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953022E-72E8-80F7-E617-56F6DC222FC9}"/>
              </a:ext>
            </a:extLst>
          </p:cNvPr>
          <p:cNvCxnSpPr/>
          <p:nvPr/>
        </p:nvCxnSpPr>
        <p:spPr>
          <a:xfrm>
            <a:off x="2276526" y="3625570"/>
            <a:ext cx="886327" cy="0"/>
          </a:xfrm>
          <a:prstGeom prst="line">
            <a:avLst/>
          </a:prstGeom>
          <a:ln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14D635C-5950-0261-C75E-832DEF14E3A0}"/>
                  </a:ext>
                </a:extLst>
              </p:cNvPr>
              <p:cNvSpPr txBox="1"/>
              <p:nvPr/>
            </p:nvSpPr>
            <p:spPr>
              <a:xfrm>
                <a:off x="2311047" y="3221972"/>
                <a:ext cx="13945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it-IT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</m:sSup>
                      <m:r>
                        <a:rPr lang="it-IT" b="0" i="1" smtClean="0">
                          <a:solidFill>
                            <a:srgbClr val="FF99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it-IT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p>
                          <m:r>
                            <a:rPr lang="it-IT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</m:sSup>
                      <m:sSup>
                        <m:sSupPr>
                          <m:ctrlPr>
                            <a:rPr lang="it-IT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e>
                        <m:sup>
                          <m:r>
                            <a:rPr lang="it-IT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9900"/>
                  </a:solidFill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14D635C-5950-0261-C75E-832DEF14E3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1047" y="3221972"/>
                <a:ext cx="1394548" cy="369332"/>
              </a:xfrm>
              <a:prstGeom prst="rect">
                <a:avLst/>
              </a:prstGeom>
              <a:blipFill>
                <a:blip r:embed="rId8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BE0DABF-3145-B9E7-34F0-84831B14C682}"/>
              </a:ext>
            </a:extLst>
          </p:cNvPr>
          <p:cNvCxnSpPr/>
          <p:nvPr/>
        </p:nvCxnSpPr>
        <p:spPr>
          <a:xfrm>
            <a:off x="4187492" y="2396551"/>
            <a:ext cx="886327" cy="0"/>
          </a:xfrm>
          <a:prstGeom prst="line">
            <a:avLst/>
          </a:prstGeom>
          <a:ln>
            <a:solidFill>
              <a:srgbClr val="FF85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67F89836-F8F7-3555-1C06-BFA48BAAAD1F}"/>
                  </a:ext>
                </a:extLst>
              </p:cNvPr>
              <p:cNvSpPr txBox="1"/>
              <p:nvPr/>
            </p:nvSpPr>
            <p:spPr>
              <a:xfrm>
                <a:off x="4468161" y="2063996"/>
                <a:ext cx="1366271" cy="3702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it-IT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𝑂</m:t>
                          </m:r>
                        </m:sup>
                      </m:sSup>
                      <m:r>
                        <a:rPr lang="it-IT" b="0" i="1" smtClean="0">
                          <a:solidFill>
                            <a:srgbClr val="FF8585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it-IT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p>
                          <m:r>
                            <a:rPr lang="it-IT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𝑂</m:t>
                          </m:r>
                        </m:sup>
                      </m:sSup>
                      <m:sSup>
                        <m:sSupPr>
                          <m:ctrlPr>
                            <a:rPr lang="it-IT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e>
                        <m:sup>
                          <m:r>
                            <a:rPr lang="it-IT" b="0" i="1" smtClean="0">
                              <a:solidFill>
                                <a:srgbClr val="FF8585"/>
                              </a:solidFill>
                              <a:latin typeface="Cambria Math" panose="02040503050406030204" pitchFamily="18" charset="0"/>
                            </a:rPr>
                            <m:t>𝑂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8585"/>
                  </a:solidFill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67F89836-F8F7-3555-1C06-BFA48BAAAD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8161" y="2063996"/>
                <a:ext cx="1366271" cy="370230"/>
              </a:xfrm>
              <a:prstGeom prst="rect">
                <a:avLst/>
              </a:prstGeom>
              <a:blipFill>
                <a:blip r:embed="rId9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F0B03B8F-3E39-1B76-9B90-690F90BF7E1F}"/>
              </a:ext>
            </a:extLst>
          </p:cNvPr>
          <p:cNvSpPr txBox="1"/>
          <p:nvPr/>
        </p:nvSpPr>
        <p:spPr>
          <a:xfrm>
            <a:off x="4346931" y="1348812"/>
            <a:ext cx="3498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dirty="0"/>
              <a:t>Revenue = </a:t>
            </a:r>
            <a:r>
              <a:rPr lang="it-IT" sz="2400" dirty="0" err="1"/>
              <a:t>quantity</a:t>
            </a:r>
            <a:r>
              <a:rPr lang="it-IT" sz="2400" dirty="0"/>
              <a:t> x price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ontent Placeholder 5">
                <a:extLst>
                  <a:ext uri="{FF2B5EF4-FFF2-40B4-BE49-F238E27FC236}">
                    <a16:creationId xmlns:a16="http://schemas.microsoft.com/office/drawing/2014/main" id="{E7FE7B9E-7C7B-9EBC-E071-4545C014A07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950242" y="2416219"/>
                <a:ext cx="5241758" cy="1770133"/>
              </a:xfrm>
            </p:spPr>
            <p:txBody>
              <a:bodyPr>
                <a:norm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it-IT" sz="1800" dirty="0"/>
                  <a:t>The </a:t>
                </a:r>
                <a:r>
                  <a:rPr lang="it-IT" sz="1800" dirty="0" err="1"/>
                  <a:t>higher</a:t>
                </a:r>
                <a:r>
                  <a:rPr lang="it-IT" sz="1800" dirty="0"/>
                  <a:t> the price, the </a:t>
                </a:r>
                <a:r>
                  <a:rPr lang="it-IT" sz="1800" dirty="0" err="1"/>
                  <a:t>higher</a:t>
                </a:r>
                <a:r>
                  <a:rPr lang="it-IT" sz="1800" dirty="0"/>
                  <a:t> </a:t>
                </a:r>
                <a:r>
                  <a:rPr lang="it-IT" sz="1800" dirty="0" err="1"/>
                  <a:t>quantity</a:t>
                </a:r>
                <a:r>
                  <a:rPr lang="it-IT" sz="1800" dirty="0"/>
                  <a:t> </a:t>
                </a:r>
                <a:r>
                  <a:rPr lang="it-IT" sz="1800" dirty="0" err="1"/>
                  <a:t>but</a:t>
                </a:r>
                <a:r>
                  <a:rPr lang="it-IT" sz="1800" dirty="0"/>
                  <a:t> the </a:t>
                </a:r>
                <a:r>
                  <a:rPr lang="it-IT" sz="1800" dirty="0" err="1"/>
                  <a:t>incremental</a:t>
                </a:r>
                <a:r>
                  <a:rPr lang="it-IT" sz="1800" dirty="0"/>
                  <a:t> </a:t>
                </a:r>
                <a:r>
                  <a:rPr lang="it-IT" sz="1800" dirty="0" err="1"/>
                  <a:t>quantity</a:t>
                </a:r>
                <a:r>
                  <a:rPr lang="it-IT" sz="1800" dirty="0"/>
                  <a:t> </a:t>
                </a:r>
                <a:r>
                  <a:rPr lang="it-IT" sz="1800" dirty="0" err="1"/>
                  <a:t>gets</a:t>
                </a:r>
                <a:r>
                  <a:rPr lang="it-IT" sz="1800" dirty="0"/>
                  <a:t> </a:t>
                </a:r>
                <a:r>
                  <a:rPr lang="it-IT" sz="1800" dirty="0" err="1"/>
                  <a:t>smaller</a:t>
                </a:r>
                <a:endParaRPr lang="it-IT" sz="18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it-IT" sz="1800" dirty="0" err="1"/>
                  <a:t>Increasing</a:t>
                </a:r>
                <a:r>
                  <a:rPr lang="it-IT" sz="1800" dirty="0"/>
                  <a:t> price can </a:t>
                </a:r>
                <a:r>
                  <a:rPr lang="it-IT" sz="1800" dirty="0" err="1"/>
                  <a:t>increase</a:t>
                </a:r>
                <a:r>
                  <a:rPr lang="it-IT" sz="1800" dirty="0"/>
                  <a:t> revenue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it-IT" sz="1800" dirty="0" err="1"/>
                  <a:t>Depending</a:t>
                </a:r>
                <a:r>
                  <a:rPr lang="it-IT" sz="1800" dirty="0"/>
                  <a:t> on the demand curve, </a:t>
                </a:r>
                <a:r>
                  <a:rPr lang="it-IT" sz="1800" dirty="0" err="1"/>
                  <a:t>beyond</a:t>
                </a:r>
                <a:r>
                  <a:rPr lang="it-IT" sz="1800" dirty="0"/>
                  <a:t> a </a:t>
                </a:r>
                <a:r>
                  <a:rPr lang="it-IT" sz="1800" dirty="0" err="1"/>
                  <a:t>given</a:t>
                </a:r>
                <a:r>
                  <a:rPr lang="it-IT" sz="1800" dirty="0"/>
                  <a:t> price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sz="1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sz="1800" b="0" i="1" smtClean="0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it-IT" sz="18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sup>
                    </m:sSup>
                  </m:oMath>
                </a14:m>
                <a:r>
                  <a:rPr lang="it-IT" sz="1800" dirty="0"/>
                  <a:t>, </a:t>
                </a:r>
                <a:r>
                  <a:rPr lang="it-IT" sz="1800" dirty="0" err="1"/>
                  <a:t>total</a:t>
                </a:r>
                <a:r>
                  <a:rPr lang="it-IT" sz="1800" dirty="0"/>
                  <a:t> revenue </a:t>
                </a:r>
                <a:r>
                  <a:rPr lang="it-IT" sz="1800" dirty="0" err="1"/>
                  <a:t>may</a:t>
                </a:r>
                <a:r>
                  <a:rPr lang="it-IT" sz="1800" dirty="0"/>
                  <a:t> </a:t>
                </a:r>
                <a:r>
                  <a:rPr lang="it-IT" sz="1800" dirty="0" err="1"/>
                  <a:t>decrease</a:t>
                </a:r>
                <a:endParaRPr lang="it-IT" sz="1800" dirty="0"/>
              </a:p>
            </p:txBody>
          </p:sp>
        </mc:Choice>
        <mc:Fallback xmlns="">
          <p:sp>
            <p:nvSpPr>
              <p:cNvPr id="32" name="Content Placeholder 5">
                <a:extLst>
                  <a:ext uri="{FF2B5EF4-FFF2-40B4-BE49-F238E27FC236}">
                    <a16:creationId xmlns:a16="http://schemas.microsoft.com/office/drawing/2014/main" id="{E7FE7B9E-7C7B-9EBC-E071-4545C014A07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950242" y="2416219"/>
                <a:ext cx="5241758" cy="1770133"/>
              </a:xfrm>
              <a:blipFill>
                <a:blip r:embed="rId10"/>
                <a:stretch>
                  <a:fillRect l="-698" t="-309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Oval 42">
            <a:extLst>
              <a:ext uri="{FF2B5EF4-FFF2-40B4-BE49-F238E27FC236}">
                <a16:creationId xmlns:a16="http://schemas.microsoft.com/office/drawing/2014/main" id="{1C84C380-FEFD-D07D-87B6-D5A782E715B8}"/>
              </a:ext>
            </a:extLst>
          </p:cNvPr>
          <p:cNvSpPr/>
          <p:nvPr/>
        </p:nvSpPr>
        <p:spPr>
          <a:xfrm>
            <a:off x="3365786" y="2145174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0DCCCC8-1C04-ABCB-C9C0-8AC303857831}"/>
              </a:ext>
            </a:extLst>
          </p:cNvPr>
          <p:cNvSpPr txBox="1"/>
          <p:nvPr/>
        </p:nvSpPr>
        <p:spPr>
          <a:xfrm>
            <a:off x="3100033" y="1777979"/>
            <a:ext cx="605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M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C46372CC-F0DE-B992-2144-3420DDCD7907}"/>
              </a:ext>
            </a:extLst>
          </p:cNvPr>
          <p:cNvSpPr/>
          <p:nvPr/>
        </p:nvSpPr>
        <p:spPr>
          <a:xfrm>
            <a:off x="3302933" y="4867337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9B5762F-1C98-6426-7D0C-4C6F0156840D}"/>
              </a:ext>
            </a:extLst>
          </p:cNvPr>
          <p:cNvSpPr txBox="1"/>
          <p:nvPr/>
        </p:nvSpPr>
        <p:spPr>
          <a:xfrm>
            <a:off x="3040308" y="4510099"/>
            <a:ext cx="605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M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123DDE0-2DE4-444C-E345-9E32EB638BC3}"/>
              </a:ext>
            </a:extLst>
          </p:cNvPr>
          <p:cNvSpPr/>
          <p:nvPr/>
        </p:nvSpPr>
        <p:spPr>
          <a:xfrm>
            <a:off x="1564329" y="4043018"/>
            <a:ext cx="712189" cy="1521624"/>
          </a:xfrm>
          <a:prstGeom prst="rect">
            <a:avLst/>
          </a:prstGeom>
          <a:solidFill>
            <a:srgbClr val="FF990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C0B9E79-8C9D-966F-6EFA-7D5A68219E78}"/>
                  </a:ext>
                </a:extLst>
              </p:cNvPr>
              <p:cNvSpPr txBox="1"/>
              <p:nvPr/>
            </p:nvSpPr>
            <p:spPr>
              <a:xfrm>
                <a:off x="24225" y="6235316"/>
                <a:ext cx="1122820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dirty="0"/>
                  <a:t>Note: the </a:t>
                </a:r>
                <a:r>
                  <a:rPr lang="it-IT" dirty="0" err="1"/>
                  <a:t>orange</a:t>
                </a:r>
                <a:r>
                  <a:rPr lang="it-IT" dirty="0"/>
                  <a:t> box </a:t>
                </a:r>
                <a:r>
                  <a:rPr lang="it-IT" dirty="0" err="1"/>
                  <a:t>corresponds</a:t>
                </a:r>
                <a:r>
                  <a:rPr lang="it-IT" dirty="0"/>
                  <a:t> to the </a:t>
                </a:r>
                <a:r>
                  <a:rPr lang="it-IT" dirty="0" err="1"/>
                  <a:t>value</a:t>
                </a:r>
                <a:r>
                  <a:rPr lang="it-IT" dirty="0"/>
                  <a:t>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p>
                    </m:sSup>
                  </m:oMath>
                </a14:m>
                <a:r>
                  <a:rPr lang="it-IT" dirty="0"/>
                  <a:t>: </a:t>
                </a:r>
                <a:r>
                  <a:rPr lang="it-IT" dirty="0" err="1"/>
                  <a:t>it</a:t>
                </a:r>
                <a:r>
                  <a:rPr lang="it-IT" dirty="0"/>
                  <a:t> </a:t>
                </a:r>
                <a:r>
                  <a:rPr lang="it-IT" dirty="0" err="1"/>
                  <a:t>is</a:t>
                </a:r>
                <a:r>
                  <a:rPr lang="it-IT" dirty="0"/>
                  <a:t> a </a:t>
                </a:r>
                <a:r>
                  <a:rPr lang="it-IT" dirty="0" err="1"/>
                  <a:t>rectangle</a:t>
                </a:r>
                <a:r>
                  <a:rPr lang="it-IT" dirty="0"/>
                  <a:t> with sides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𝑁</m:t>
                        </m:r>
                      </m:sup>
                    </m:sSup>
                  </m:oMath>
                </a14:m>
                <a:r>
                  <a:rPr lang="it-IT" dirty="0"/>
                  <a:t>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𝑁</m:t>
                        </m:r>
                      </m:sup>
                    </m:sSup>
                  </m:oMath>
                </a14:m>
                <a:r>
                  <a:rPr lang="it-IT" dirty="0"/>
                  <a:t>, </a:t>
                </a:r>
                <a:r>
                  <a:rPr lang="it-IT" dirty="0" err="1"/>
                  <a:t>hence</a:t>
                </a:r>
                <a:r>
                  <a:rPr lang="it-IT" dirty="0"/>
                  <a:t> with area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𝑁</m:t>
                        </m:r>
                      </m:sup>
                    </m:sSup>
                  </m:oMath>
                </a14:m>
                <a:r>
                  <a:rPr lang="it-IT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𝑁</m:t>
                        </m:r>
                      </m:sup>
                    </m:sSup>
                  </m:oMath>
                </a14:m>
                <a:r>
                  <a:rPr lang="it-IT" dirty="0"/>
                  <a:t>  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C0B9E79-8C9D-966F-6EFA-7D5A68219E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25" y="6235316"/>
                <a:ext cx="11228202" cy="369332"/>
              </a:xfrm>
              <a:prstGeom prst="rect">
                <a:avLst/>
              </a:prstGeom>
              <a:blipFill>
                <a:blip r:embed="rId11"/>
                <a:stretch>
                  <a:fillRect l="-489" t="-10000" b="-26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4643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9953F15-4C44-D4F5-D941-4BEF428E6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>
                <a:latin typeface="Verdana"/>
                <a:ea typeface="Verdana"/>
              </a:rPr>
              <a:t>The supply curve: costs of the microgrid 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F7B1F57-7E8D-7E6F-FF50-D1EA67DCE856}"/>
              </a:ext>
            </a:extLst>
          </p:cNvPr>
          <p:cNvGrpSpPr/>
          <p:nvPr/>
        </p:nvGrpSpPr>
        <p:grpSpPr>
          <a:xfrm>
            <a:off x="0" y="3412365"/>
            <a:ext cx="3314534" cy="2415187"/>
            <a:chOff x="663500" y="2622884"/>
            <a:chExt cx="6439142" cy="3371541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CFC1BD7B-38AA-40F2-4D24-85D8F118C59A}"/>
                </a:ext>
              </a:extLst>
            </p:cNvPr>
            <p:cNvSpPr/>
            <p:nvPr/>
          </p:nvSpPr>
          <p:spPr>
            <a:xfrm>
              <a:off x="1572061" y="2931684"/>
              <a:ext cx="5129529" cy="2436185"/>
            </a:xfrm>
            <a:custGeom>
              <a:avLst/>
              <a:gdLst>
                <a:gd name="connsiteX0" fmla="*/ 0 w 2650067"/>
                <a:gd name="connsiteY0" fmla="*/ 0 h 1909234"/>
                <a:gd name="connsiteX1" fmla="*/ 1143000 w 2650067"/>
                <a:gd name="connsiteY1" fmla="*/ 1524000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794256"/>
                <a:gd name="connsiteY0" fmla="*/ 0 h 2276505"/>
                <a:gd name="connsiteX1" fmla="*/ 821850 w 2794256"/>
                <a:gd name="connsiteY1" fmla="*/ 1771347 h 2276505"/>
                <a:gd name="connsiteX2" fmla="*/ 2794256 w 2794256"/>
                <a:gd name="connsiteY2" fmla="*/ 2276505 h 2276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94256" h="2276505">
                  <a:moveTo>
                    <a:pt x="0" y="0"/>
                  </a:moveTo>
                  <a:cubicBezTo>
                    <a:pt x="269827" y="662859"/>
                    <a:pt x="380172" y="1288244"/>
                    <a:pt x="821850" y="1771347"/>
                  </a:cubicBezTo>
                  <a:cubicBezTo>
                    <a:pt x="1263528" y="2089553"/>
                    <a:pt x="2533906" y="2222177"/>
                    <a:pt x="2794256" y="2276505"/>
                  </a:cubicBezTo>
                </a:path>
              </a:pathLst>
            </a:custGeom>
            <a:noFill/>
            <a:ln w="19050">
              <a:solidFill>
                <a:srgbClr val="00548E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400" dirty="0"/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05E25FE9-F654-462E-6AC4-538C7D79EA3C}"/>
                </a:ext>
              </a:extLst>
            </p:cNvPr>
            <p:cNvCxnSpPr>
              <a:cxnSpLocks/>
            </p:cNvCxnSpPr>
            <p:nvPr/>
          </p:nvCxnSpPr>
          <p:spPr>
            <a:xfrm>
              <a:off x="1572059" y="5564644"/>
              <a:ext cx="5530583" cy="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2CB7590D-9914-5547-BDD2-9492B36DAD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64329" y="2622884"/>
              <a:ext cx="7730" cy="294176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AA46BAF6-A644-28C9-3860-DBB512A67148}"/>
                    </a:ext>
                  </a:extLst>
                </p:cNvPr>
                <p:cNvSpPr txBox="1"/>
                <p:nvPr/>
              </p:nvSpPr>
              <p:spPr>
                <a:xfrm>
                  <a:off x="663500" y="2903354"/>
                  <a:ext cx="840328" cy="7306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it-IT" sz="1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t-IT" sz="14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p>
                            <m:r>
                              <a:rPr lang="it-IT" sz="1400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sup>
                        </m:sSup>
                        <m:r>
                          <a:rPr lang="it-IT" sz="1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it-IT" sz="1400" dirty="0"/>
                </a:p>
                <a:p>
                  <a:pPr algn="ctr"/>
                  <a:r>
                    <a:rPr lang="it-IT" sz="1400" dirty="0"/>
                    <a:t>Price</a:t>
                  </a:r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AA46BAF6-A644-28C9-3860-DBB512A6714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3500" y="2903354"/>
                  <a:ext cx="840328" cy="730625"/>
                </a:xfrm>
                <a:prstGeom prst="rect">
                  <a:avLst/>
                </a:prstGeom>
                <a:blipFill>
                  <a:blip r:embed="rId2"/>
                  <a:stretch>
                    <a:fillRect l="-15493" r="-16901" b="-10465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227DDB01-2D36-5AB9-DE58-643ECD45E695}"/>
                    </a:ext>
                  </a:extLst>
                </p:cNvPr>
                <p:cNvSpPr txBox="1"/>
                <p:nvPr/>
              </p:nvSpPr>
              <p:spPr>
                <a:xfrm>
                  <a:off x="5333704" y="5564645"/>
                  <a:ext cx="1444614" cy="4297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it-IT" sz="1400" b="0" i="1" smtClean="0">
                          <a:latin typeface="Cambria Math" panose="02040503050406030204" pitchFamily="18" charset="0"/>
                        </a:rPr>
                        <m:t>𝑞</m:t>
                      </m:r>
                    </m:oMath>
                  </a14:m>
                  <a:r>
                    <a:rPr lang="it-IT" sz="1400" dirty="0"/>
                    <a:t> quantity</a:t>
                  </a:r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227DDB01-2D36-5AB9-DE58-643ECD45E69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33704" y="5564645"/>
                  <a:ext cx="1444614" cy="429780"/>
                </a:xfrm>
                <a:prstGeom prst="rect">
                  <a:avLst/>
                </a:prstGeom>
                <a:blipFill>
                  <a:blip r:embed="rId3"/>
                  <a:stretch>
                    <a:fillRect l="-8197" t="-1961" r="-15574" b="-19608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D0B28D47-DF8F-BE92-834D-69BC70780ECD}"/>
              </a:ext>
            </a:extLst>
          </p:cNvPr>
          <p:cNvSpPr txBox="1"/>
          <p:nvPr/>
        </p:nvSpPr>
        <p:spPr>
          <a:xfrm>
            <a:off x="703438" y="2528149"/>
            <a:ext cx="216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548E"/>
                </a:solidFill>
              </a:rPr>
              <a:t>Demand curve</a:t>
            </a:r>
            <a:endParaRPr lang="it-IT" sz="20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F4B92B0-9248-60A7-68A0-C1975013D924}"/>
              </a:ext>
            </a:extLst>
          </p:cNvPr>
          <p:cNvSpPr/>
          <p:nvPr/>
        </p:nvSpPr>
        <p:spPr>
          <a:xfrm>
            <a:off x="712505" y="4234065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25B88016-B949-8540-9DB4-55C9B30A1916}"/>
              </a:ext>
            </a:extLst>
          </p:cNvPr>
          <p:cNvCxnSpPr>
            <a:stCxn id="15" idx="6"/>
          </p:cNvCxnSpPr>
          <p:nvPr/>
        </p:nvCxnSpPr>
        <p:spPr>
          <a:xfrm>
            <a:off x="803945" y="4279785"/>
            <a:ext cx="277127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3967E317-010C-0D43-31B3-FD948E20713D}"/>
              </a:ext>
            </a:extLst>
          </p:cNvPr>
          <p:cNvSpPr txBox="1"/>
          <p:nvPr/>
        </p:nvSpPr>
        <p:spPr>
          <a:xfrm>
            <a:off x="3976271" y="2528149"/>
            <a:ext cx="216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548E"/>
                </a:solidFill>
              </a:rPr>
              <a:t>Estimate </a:t>
            </a:r>
            <a:r>
              <a:rPr lang="it-IT" sz="2000" b="1" dirty="0" err="1">
                <a:solidFill>
                  <a:srgbClr val="00548E"/>
                </a:solidFill>
              </a:rPr>
              <a:t>profile</a:t>
            </a:r>
            <a:endParaRPr lang="it-IT" sz="20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A77A162-88C5-C1D6-1B7E-AD3EFECEF7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6659" y="3538259"/>
            <a:ext cx="2640414" cy="148305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E360C6BB-E195-158F-DEE4-77B86953695E}"/>
              </a:ext>
            </a:extLst>
          </p:cNvPr>
          <p:cNvSpPr txBox="1"/>
          <p:nvPr/>
        </p:nvSpPr>
        <p:spPr>
          <a:xfrm>
            <a:off x="6718634" y="2528149"/>
            <a:ext cx="3756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548E"/>
                </a:solidFill>
              </a:rPr>
              <a:t>Estimate techno-</a:t>
            </a:r>
            <a:r>
              <a:rPr lang="it-IT" sz="2000" b="1" dirty="0" err="1">
                <a:solidFill>
                  <a:srgbClr val="00548E"/>
                </a:solidFill>
              </a:rPr>
              <a:t>economic</a:t>
            </a:r>
            <a:r>
              <a:rPr lang="it-IT" sz="2000" b="1" dirty="0">
                <a:solidFill>
                  <a:srgbClr val="00548E"/>
                </a:solidFill>
              </a:rPr>
              <a:t> design</a:t>
            </a:r>
            <a:endParaRPr lang="it-IT" sz="20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DC015E2-C531-97FF-FD19-429EFB777EAB}"/>
              </a:ext>
            </a:extLst>
          </p:cNvPr>
          <p:cNvSpPr/>
          <p:nvPr/>
        </p:nvSpPr>
        <p:spPr>
          <a:xfrm>
            <a:off x="7130971" y="3538258"/>
            <a:ext cx="2732754" cy="18404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it-IT" dirty="0">
                <a:solidFill>
                  <a:schemeClr val="tx1"/>
                </a:solidFill>
              </a:rPr>
              <a:t>Energy System </a:t>
            </a:r>
            <a:r>
              <a:rPr lang="it-IT" dirty="0" err="1">
                <a:solidFill>
                  <a:schemeClr val="tx1"/>
                </a:solidFill>
              </a:rPr>
              <a:t>Modelling</a:t>
            </a:r>
            <a:endParaRPr lang="it-IT" dirty="0">
              <a:solidFill>
                <a:schemeClr val="tx1"/>
              </a:solidFill>
            </a:endParaRPr>
          </a:p>
        </p:txBody>
      </p:sp>
      <p:pic>
        <p:nvPicPr>
          <p:cNvPr id="23" name="Picture 2">
            <a:extLst>
              <a:ext uri="{FF2B5EF4-FFF2-40B4-BE49-F238E27FC236}">
                <a16:creationId xmlns:a16="http://schemas.microsoft.com/office/drawing/2014/main" id="{B4119934-6919-45BA-96F5-3FC5ADBFD5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918" y="4917814"/>
            <a:ext cx="1250019" cy="329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>
            <a:extLst>
              <a:ext uri="{FF2B5EF4-FFF2-40B4-BE49-F238E27FC236}">
                <a16:creationId xmlns:a16="http://schemas.microsoft.com/office/drawing/2014/main" id="{82E366A3-CDF3-EC41-E9CF-56D9A956404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247" y="4003953"/>
            <a:ext cx="1850504" cy="83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8FA92165-2D0D-421B-C086-242BC3F484D9}"/>
              </a:ext>
            </a:extLst>
          </p:cNvPr>
          <p:cNvSpPr txBox="1"/>
          <p:nvPr/>
        </p:nvSpPr>
        <p:spPr>
          <a:xfrm>
            <a:off x="7877831" y="4266347"/>
            <a:ext cx="119133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err="1"/>
              <a:t>MicrogridsPy</a:t>
            </a:r>
            <a:endParaRPr lang="it-IT" sz="1400" b="1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0F47F84-184B-ACE5-7878-C07A581B6F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7761" y="4928660"/>
            <a:ext cx="1340139" cy="340506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14F9D103-7136-4CBD-2177-C31823F4AB72}"/>
              </a:ext>
            </a:extLst>
          </p:cNvPr>
          <p:cNvSpPr txBox="1"/>
          <p:nvPr/>
        </p:nvSpPr>
        <p:spPr>
          <a:xfrm>
            <a:off x="10892990" y="4005522"/>
            <a:ext cx="10192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b="1" dirty="0" err="1"/>
              <a:t>Results</a:t>
            </a:r>
            <a:r>
              <a:rPr lang="it-IT" sz="2000" b="1" dirty="0"/>
              <a:t>:</a:t>
            </a:r>
            <a:br>
              <a:rPr lang="it-IT" sz="2000" b="1" dirty="0"/>
            </a:br>
            <a:r>
              <a:rPr lang="it-IT" sz="2000" b="1" dirty="0"/>
              <a:t>costs</a:t>
            </a:r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17178D47-F543-B25E-C1C5-F1791F277D6D}"/>
              </a:ext>
            </a:extLst>
          </p:cNvPr>
          <p:cNvSpPr/>
          <p:nvPr/>
        </p:nvSpPr>
        <p:spPr>
          <a:xfrm>
            <a:off x="6445855" y="4297108"/>
            <a:ext cx="419783" cy="246254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Arrow: Right 29">
            <a:extLst>
              <a:ext uri="{FF2B5EF4-FFF2-40B4-BE49-F238E27FC236}">
                <a16:creationId xmlns:a16="http://schemas.microsoft.com/office/drawing/2014/main" id="{F976A200-235B-302D-56BD-F632461AFDC2}"/>
              </a:ext>
            </a:extLst>
          </p:cNvPr>
          <p:cNvSpPr/>
          <p:nvPr/>
        </p:nvSpPr>
        <p:spPr>
          <a:xfrm>
            <a:off x="10129058" y="4325505"/>
            <a:ext cx="419783" cy="246254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32A0060-901D-2D50-AC81-30975A6C9669}"/>
              </a:ext>
            </a:extLst>
          </p:cNvPr>
          <p:cNvSpPr txBox="1"/>
          <p:nvPr/>
        </p:nvSpPr>
        <p:spPr>
          <a:xfrm>
            <a:off x="146539" y="1371851"/>
            <a:ext cx="118442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dirty="0"/>
              <a:t>To estimate the costs for </a:t>
            </a:r>
            <a:r>
              <a:rPr lang="it-IT" sz="2000" dirty="0" err="1"/>
              <a:t>every</a:t>
            </a:r>
            <a:r>
              <a:rPr lang="it-IT" sz="2000" dirty="0"/>
              <a:t> point of the demand, </a:t>
            </a:r>
            <a:r>
              <a:rPr lang="it-IT" sz="2000" dirty="0" err="1"/>
              <a:t>it</a:t>
            </a:r>
            <a:r>
              <a:rPr lang="it-IT" sz="2000" dirty="0"/>
              <a:t> </a:t>
            </a:r>
            <a:r>
              <a:rPr lang="it-IT" sz="2000" dirty="0" err="1"/>
              <a:t>is</a:t>
            </a:r>
            <a:r>
              <a:rPr lang="it-IT" sz="2000" dirty="0"/>
              <a:t> </a:t>
            </a:r>
            <a:r>
              <a:rPr lang="it-IT" sz="2000" dirty="0" err="1"/>
              <a:t>possible</a:t>
            </a:r>
            <a:r>
              <a:rPr lang="it-IT" sz="2000" dirty="0"/>
              <a:t> to use an Energy System </a:t>
            </a:r>
            <a:r>
              <a:rPr lang="it-IT" sz="2000" dirty="0" err="1"/>
              <a:t>Modelling</a:t>
            </a:r>
            <a:r>
              <a:rPr lang="it-IT" sz="2000" dirty="0"/>
              <a:t> tool</a:t>
            </a:r>
          </a:p>
          <a:p>
            <a:pPr algn="ctr"/>
            <a:r>
              <a:rPr lang="it-IT" sz="2000" dirty="0"/>
              <a:t>To do so, </a:t>
            </a:r>
            <a:r>
              <a:rPr lang="it-IT" sz="2000" dirty="0" err="1"/>
              <a:t>there</a:t>
            </a:r>
            <a:r>
              <a:rPr lang="it-IT" sz="2000" dirty="0"/>
              <a:t> </a:t>
            </a:r>
            <a:r>
              <a:rPr lang="it-IT" sz="2000" dirty="0" err="1"/>
              <a:t>is</a:t>
            </a:r>
            <a:r>
              <a:rPr lang="it-IT" sz="2000" dirty="0"/>
              <a:t> the </a:t>
            </a:r>
            <a:r>
              <a:rPr lang="it-IT" sz="2000" dirty="0" err="1"/>
              <a:t>need</a:t>
            </a:r>
            <a:r>
              <a:rPr lang="it-IT" sz="2000" dirty="0"/>
              <a:t> to estimate the demand </a:t>
            </a:r>
            <a:r>
              <a:rPr lang="it-IT" sz="2000" dirty="0" err="1"/>
              <a:t>profile</a:t>
            </a:r>
            <a:r>
              <a:rPr lang="it-IT" sz="2000" dirty="0"/>
              <a:t> for </a:t>
            </a:r>
            <a:r>
              <a:rPr lang="it-IT" sz="2000" dirty="0" err="1"/>
              <a:t>every</a:t>
            </a:r>
            <a:r>
              <a:rPr lang="it-IT" sz="2000" dirty="0"/>
              <a:t> point of the curve, </a:t>
            </a:r>
            <a:r>
              <a:rPr lang="it-IT" sz="2000" dirty="0" err="1"/>
              <a:t>which</a:t>
            </a:r>
            <a:r>
              <a:rPr lang="it-IT" sz="2000" dirty="0"/>
              <a:t> </a:t>
            </a:r>
            <a:r>
              <a:rPr lang="it-IT" sz="2000" dirty="0" err="1"/>
              <a:t>is</a:t>
            </a:r>
            <a:r>
              <a:rPr lang="it-IT" sz="2000" dirty="0"/>
              <a:t> </a:t>
            </a:r>
            <a:r>
              <a:rPr lang="it-IT" sz="2000" dirty="0" err="1"/>
              <a:t>fed</a:t>
            </a:r>
            <a:r>
              <a:rPr lang="it-IT" sz="2000" dirty="0"/>
              <a:t> </a:t>
            </a:r>
            <a:r>
              <a:rPr lang="it-IT" sz="2000" dirty="0" err="1"/>
              <a:t>into</a:t>
            </a:r>
            <a:r>
              <a:rPr lang="it-IT" sz="2000" dirty="0"/>
              <a:t> the tool</a:t>
            </a:r>
          </a:p>
        </p:txBody>
      </p:sp>
    </p:spTree>
    <p:extLst>
      <p:ext uri="{BB962C8B-B14F-4D97-AF65-F5344CB8AC3E}">
        <p14:creationId xmlns:p14="http://schemas.microsoft.com/office/powerpoint/2010/main" val="30722881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9953F15-4C44-D4F5-D941-4BEF428E6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it-IT">
                <a:latin typeface="Verdana"/>
                <a:ea typeface="Verdana"/>
              </a:rPr>
            </a:br>
            <a:r>
              <a:rPr lang="it-IT">
                <a:latin typeface="Verdana"/>
                <a:ea typeface="Verdana"/>
              </a:rPr>
              <a:t>The supply curve: costs of the microgrid </a:t>
            </a:r>
            <a:endParaRPr lang="it-IT" b="0">
              <a:solidFill>
                <a:srgbClr val="000000"/>
              </a:solidFill>
              <a:latin typeface="Verdana"/>
              <a:ea typeface="Verdana"/>
            </a:endParaRPr>
          </a:p>
          <a:p>
            <a:endParaRPr lang="it-IT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F7B1F57-7E8D-7E6F-FF50-D1EA67DCE856}"/>
              </a:ext>
            </a:extLst>
          </p:cNvPr>
          <p:cNvGrpSpPr/>
          <p:nvPr/>
        </p:nvGrpSpPr>
        <p:grpSpPr>
          <a:xfrm>
            <a:off x="34255" y="2915653"/>
            <a:ext cx="3314534" cy="2415187"/>
            <a:chOff x="663500" y="2622884"/>
            <a:chExt cx="6439142" cy="3371541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CFC1BD7B-38AA-40F2-4D24-85D8F118C59A}"/>
                </a:ext>
              </a:extLst>
            </p:cNvPr>
            <p:cNvSpPr/>
            <p:nvPr/>
          </p:nvSpPr>
          <p:spPr>
            <a:xfrm>
              <a:off x="1572061" y="2931684"/>
              <a:ext cx="5129529" cy="2436185"/>
            </a:xfrm>
            <a:custGeom>
              <a:avLst/>
              <a:gdLst>
                <a:gd name="connsiteX0" fmla="*/ 0 w 2650067"/>
                <a:gd name="connsiteY0" fmla="*/ 0 h 1909234"/>
                <a:gd name="connsiteX1" fmla="*/ 1143000 w 2650067"/>
                <a:gd name="connsiteY1" fmla="*/ 1524000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794256"/>
                <a:gd name="connsiteY0" fmla="*/ 0 h 2276505"/>
                <a:gd name="connsiteX1" fmla="*/ 821850 w 2794256"/>
                <a:gd name="connsiteY1" fmla="*/ 1771347 h 2276505"/>
                <a:gd name="connsiteX2" fmla="*/ 2794256 w 2794256"/>
                <a:gd name="connsiteY2" fmla="*/ 2276505 h 2276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94256" h="2276505">
                  <a:moveTo>
                    <a:pt x="0" y="0"/>
                  </a:moveTo>
                  <a:cubicBezTo>
                    <a:pt x="269827" y="662859"/>
                    <a:pt x="380172" y="1288244"/>
                    <a:pt x="821850" y="1771347"/>
                  </a:cubicBezTo>
                  <a:cubicBezTo>
                    <a:pt x="1263528" y="2089553"/>
                    <a:pt x="2533906" y="2222177"/>
                    <a:pt x="2794256" y="2276505"/>
                  </a:cubicBezTo>
                </a:path>
              </a:pathLst>
            </a:custGeom>
            <a:noFill/>
            <a:ln w="19050">
              <a:solidFill>
                <a:srgbClr val="00548E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400" dirty="0"/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05E25FE9-F654-462E-6AC4-538C7D79EA3C}"/>
                </a:ext>
              </a:extLst>
            </p:cNvPr>
            <p:cNvCxnSpPr>
              <a:cxnSpLocks/>
            </p:cNvCxnSpPr>
            <p:nvPr/>
          </p:nvCxnSpPr>
          <p:spPr>
            <a:xfrm>
              <a:off x="1572059" y="5564644"/>
              <a:ext cx="5530583" cy="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2CB7590D-9914-5547-BDD2-9492B36DAD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64329" y="2622884"/>
              <a:ext cx="7730" cy="294176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AA46BAF6-A644-28C9-3860-DBB512A67148}"/>
                    </a:ext>
                  </a:extLst>
                </p:cNvPr>
                <p:cNvSpPr txBox="1"/>
                <p:nvPr/>
              </p:nvSpPr>
              <p:spPr>
                <a:xfrm>
                  <a:off x="663500" y="2903354"/>
                  <a:ext cx="840328" cy="7306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it-IT" sz="1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t-IT" sz="14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p>
                            <m:r>
                              <a:rPr lang="it-IT" sz="1400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sup>
                        </m:sSup>
                        <m:r>
                          <a:rPr lang="it-IT" sz="1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it-IT" sz="1400" dirty="0"/>
                </a:p>
                <a:p>
                  <a:pPr algn="ctr"/>
                  <a:r>
                    <a:rPr lang="it-IT" sz="1400" dirty="0"/>
                    <a:t>Price</a:t>
                  </a:r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AA46BAF6-A644-28C9-3860-DBB512A6714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3500" y="2903354"/>
                  <a:ext cx="840328" cy="730625"/>
                </a:xfrm>
                <a:prstGeom prst="rect">
                  <a:avLst/>
                </a:prstGeom>
                <a:blipFill>
                  <a:blip r:embed="rId2"/>
                  <a:stretch>
                    <a:fillRect l="-15493" r="-16901" b="-11628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227DDB01-2D36-5AB9-DE58-643ECD45E695}"/>
                    </a:ext>
                  </a:extLst>
                </p:cNvPr>
                <p:cNvSpPr txBox="1"/>
                <p:nvPr/>
              </p:nvSpPr>
              <p:spPr>
                <a:xfrm>
                  <a:off x="5333704" y="5564645"/>
                  <a:ext cx="1444614" cy="4297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it-IT" sz="1400" b="0" i="1" smtClean="0">
                          <a:latin typeface="Cambria Math" panose="02040503050406030204" pitchFamily="18" charset="0"/>
                        </a:rPr>
                        <m:t>𝑞</m:t>
                      </m:r>
                    </m:oMath>
                  </a14:m>
                  <a:r>
                    <a:rPr lang="it-IT" sz="1400" dirty="0"/>
                    <a:t> quantity</a:t>
                  </a:r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227DDB01-2D36-5AB9-DE58-643ECD45E69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33704" y="5564645"/>
                  <a:ext cx="1444614" cy="429780"/>
                </a:xfrm>
                <a:prstGeom prst="rect">
                  <a:avLst/>
                </a:prstGeom>
                <a:blipFill>
                  <a:blip r:embed="rId3"/>
                  <a:stretch>
                    <a:fillRect l="-9016" t="-4000" r="-15574" b="-20000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D0B28D47-DF8F-BE92-834D-69BC70780ECD}"/>
              </a:ext>
            </a:extLst>
          </p:cNvPr>
          <p:cNvSpPr txBox="1"/>
          <p:nvPr/>
        </p:nvSpPr>
        <p:spPr>
          <a:xfrm>
            <a:off x="737693" y="2031437"/>
            <a:ext cx="216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548E"/>
                </a:solidFill>
              </a:rPr>
              <a:t>Demand curve</a:t>
            </a:r>
            <a:endParaRPr lang="it-IT" sz="20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F4B92B0-9248-60A7-68A0-C1975013D924}"/>
              </a:ext>
            </a:extLst>
          </p:cNvPr>
          <p:cNvSpPr/>
          <p:nvPr/>
        </p:nvSpPr>
        <p:spPr>
          <a:xfrm>
            <a:off x="746760" y="3737353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B8B7EC9-EBC2-8C54-5CD0-0460FE4951A1}"/>
              </a:ext>
            </a:extLst>
          </p:cNvPr>
          <p:cNvGrpSpPr/>
          <p:nvPr/>
        </p:nvGrpSpPr>
        <p:grpSpPr>
          <a:xfrm>
            <a:off x="7632637" y="2801840"/>
            <a:ext cx="3266731" cy="2415187"/>
            <a:chOff x="756367" y="2622884"/>
            <a:chExt cx="6346275" cy="3371541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753E582-1913-323D-1860-DC24EBECCA43}"/>
                </a:ext>
              </a:extLst>
            </p:cNvPr>
            <p:cNvSpPr/>
            <p:nvPr/>
          </p:nvSpPr>
          <p:spPr>
            <a:xfrm>
              <a:off x="1607949" y="2698870"/>
              <a:ext cx="4555340" cy="2071312"/>
            </a:xfrm>
            <a:custGeom>
              <a:avLst/>
              <a:gdLst>
                <a:gd name="connsiteX0" fmla="*/ 0 w 2650067"/>
                <a:gd name="connsiteY0" fmla="*/ 0 h 1909234"/>
                <a:gd name="connsiteX1" fmla="*/ 1143000 w 2650067"/>
                <a:gd name="connsiteY1" fmla="*/ 1524000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794256"/>
                <a:gd name="connsiteY0" fmla="*/ 0 h 2276505"/>
                <a:gd name="connsiteX1" fmla="*/ 821850 w 2794256"/>
                <a:gd name="connsiteY1" fmla="*/ 1771347 h 2276505"/>
                <a:gd name="connsiteX2" fmla="*/ 2794256 w 2794256"/>
                <a:gd name="connsiteY2" fmla="*/ 2276505 h 2276505"/>
                <a:gd name="connsiteX0" fmla="*/ 0 w 2774707"/>
                <a:gd name="connsiteY0" fmla="*/ 613024 h 770872"/>
                <a:gd name="connsiteX1" fmla="*/ 802301 w 2774707"/>
                <a:gd name="connsiteY1" fmla="*/ 89110 h 770872"/>
                <a:gd name="connsiteX2" fmla="*/ 2774707 w 2774707"/>
                <a:gd name="connsiteY2" fmla="*/ 594268 h 770872"/>
                <a:gd name="connsiteX0" fmla="*/ 0 w 2774707"/>
                <a:gd name="connsiteY0" fmla="*/ 818889 h 818888"/>
                <a:gd name="connsiteX1" fmla="*/ 802301 w 2774707"/>
                <a:gd name="connsiteY1" fmla="*/ 294975 h 818888"/>
                <a:gd name="connsiteX2" fmla="*/ 2774707 w 2774707"/>
                <a:gd name="connsiteY2" fmla="*/ 800133 h 818888"/>
                <a:gd name="connsiteX0" fmla="*/ 0 w 2774707"/>
                <a:gd name="connsiteY0" fmla="*/ 1517456 h 1517456"/>
                <a:gd name="connsiteX1" fmla="*/ 1955694 w 2774707"/>
                <a:gd name="connsiteY1" fmla="*/ 132066 h 1517456"/>
                <a:gd name="connsiteX2" fmla="*/ 2774707 w 2774707"/>
                <a:gd name="connsiteY2" fmla="*/ 1498700 h 1517456"/>
                <a:gd name="connsiteX0" fmla="*/ 0 w 2774707"/>
                <a:gd name="connsiteY0" fmla="*/ 1495930 h 1495930"/>
                <a:gd name="connsiteX1" fmla="*/ 1955694 w 2774707"/>
                <a:gd name="connsiteY1" fmla="*/ 110540 h 1495930"/>
                <a:gd name="connsiteX2" fmla="*/ 2774707 w 2774707"/>
                <a:gd name="connsiteY2" fmla="*/ 1477174 h 1495930"/>
                <a:gd name="connsiteX0" fmla="*/ 0 w 2774707"/>
                <a:gd name="connsiteY0" fmla="*/ 1665613 h 1665613"/>
                <a:gd name="connsiteX1" fmla="*/ 2341787 w 2774707"/>
                <a:gd name="connsiteY1" fmla="*/ 99494 h 1665613"/>
                <a:gd name="connsiteX2" fmla="*/ 2774707 w 2774707"/>
                <a:gd name="connsiteY2" fmla="*/ 1646857 h 1665613"/>
                <a:gd name="connsiteX0" fmla="*/ 0 w 2774707"/>
                <a:gd name="connsiteY0" fmla="*/ 1566119 h 1566119"/>
                <a:gd name="connsiteX1" fmla="*/ 2341787 w 2774707"/>
                <a:gd name="connsiteY1" fmla="*/ 0 h 1566119"/>
                <a:gd name="connsiteX2" fmla="*/ 2774707 w 2774707"/>
                <a:gd name="connsiteY2" fmla="*/ 1547363 h 1566119"/>
                <a:gd name="connsiteX0" fmla="*/ 0 w 2774707"/>
                <a:gd name="connsiteY0" fmla="*/ 1029957 h 1029957"/>
                <a:gd name="connsiteX1" fmla="*/ 1657571 w 2774707"/>
                <a:gd name="connsiteY1" fmla="*/ 0 h 1029957"/>
                <a:gd name="connsiteX2" fmla="*/ 2774707 w 2774707"/>
                <a:gd name="connsiteY2" fmla="*/ 1011201 h 1029957"/>
                <a:gd name="connsiteX0" fmla="*/ 0 w 2481472"/>
                <a:gd name="connsiteY0" fmla="*/ 2513989 h 2513989"/>
                <a:gd name="connsiteX1" fmla="*/ 1657571 w 2481472"/>
                <a:gd name="connsiteY1" fmla="*/ 1484032 h 2513989"/>
                <a:gd name="connsiteX2" fmla="*/ 2481472 w 2481472"/>
                <a:gd name="connsiteY2" fmla="*/ 1172 h 2513989"/>
                <a:gd name="connsiteX0" fmla="*/ 0 w 2481472"/>
                <a:gd name="connsiteY0" fmla="*/ 2512818 h 2512818"/>
                <a:gd name="connsiteX1" fmla="*/ 1657571 w 2481472"/>
                <a:gd name="connsiteY1" fmla="*/ 1482861 h 2512818"/>
                <a:gd name="connsiteX2" fmla="*/ 2481472 w 2481472"/>
                <a:gd name="connsiteY2" fmla="*/ 1 h 2512818"/>
                <a:gd name="connsiteX0" fmla="*/ 0 w 2481472"/>
                <a:gd name="connsiteY0" fmla="*/ 2512817 h 2512817"/>
                <a:gd name="connsiteX1" fmla="*/ 1657571 w 2481472"/>
                <a:gd name="connsiteY1" fmla="*/ 1482860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422982 w 2481472"/>
                <a:gd name="connsiteY1" fmla="*/ 1525029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422982 w 2481472"/>
                <a:gd name="connsiteY1" fmla="*/ 1525029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540276 w 2481472"/>
                <a:gd name="connsiteY1" fmla="*/ 1579247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540276 w 2481472"/>
                <a:gd name="connsiteY1" fmla="*/ 1579247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540276 w 2481472"/>
                <a:gd name="connsiteY1" fmla="*/ 1579247 h 2512817"/>
                <a:gd name="connsiteX2" fmla="*/ 2481472 w 2481472"/>
                <a:gd name="connsiteY2" fmla="*/ 0 h 2512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472" h="2512817">
                  <a:moveTo>
                    <a:pt x="0" y="2512817"/>
                  </a:moveTo>
                  <a:cubicBezTo>
                    <a:pt x="973592" y="1862377"/>
                    <a:pt x="1235442" y="1927496"/>
                    <a:pt x="1540276" y="1579247"/>
                  </a:cubicBezTo>
                  <a:cubicBezTo>
                    <a:pt x="1825562" y="1162487"/>
                    <a:pt x="2221122" y="319178"/>
                    <a:pt x="2481472" y="0"/>
                  </a:cubicBezTo>
                </a:path>
              </a:pathLst>
            </a:custGeom>
            <a:noFill/>
            <a:ln w="19050">
              <a:solidFill>
                <a:srgbClr val="00548E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400" dirty="0"/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70A54A66-8626-8B4F-0201-EC3F975931C0}"/>
                </a:ext>
              </a:extLst>
            </p:cNvPr>
            <p:cNvCxnSpPr>
              <a:cxnSpLocks/>
            </p:cNvCxnSpPr>
            <p:nvPr/>
          </p:nvCxnSpPr>
          <p:spPr>
            <a:xfrm>
              <a:off x="1572059" y="5564644"/>
              <a:ext cx="5530583" cy="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A81A762F-680A-4A5C-4556-6A2480DA229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64329" y="2622884"/>
              <a:ext cx="7730" cy="294176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>
                  <a:extLst>
                    <a:ext uri="{FF2B5EF4-FFF2-40B4-BE49-F238E27FC236}">
                      <a16:creationId xmlns:a16="http://schemas.microsoft.com/office/drawing/2014/main" id="{1A8A07B1-7D08-4384-7948-46D87761946F}"/>
                    </a:ext>
                  </a:extLst>
                </p:cNvPr>
                <p:cNvSpPr txBox="1"/>
                <p:nvPr/>
              </p:nvSpPr>
              <p:spPr>
                <a:xfrm>
                  <a:off x="756367" y="2903354"/>
                  <a:ext cx="654594" cy="42964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it-IT" sz="1400" b="0" i="1" smtClean="0">
                            <a:latin typeface="Cambria Math" panose="02040503050406030204" pitchFamily="18" charset="0"/>
                          </a:rPr>
                          <m:t>€</m:t>
                        </m:r>
                      </m:oMath>
                    </m:oMathPara>
                  </a14:m>
                  <a:endParaRPr lang="it-IT" sz="1400" dirty="0"/>
                </a:p>
              </p:txBody>
            </p:sp>
          </mc:Choice>
          <mc:Fallback xmlns="">
            <p:sp>
              <p:nvSpPr>
                <p:cNvPr id="19" name="TextBox 18">
                  <a:extLst>
                    <a:ext uri="{FF2B5EF4-FFF2-40B4-BE49-F238E27FC236}">
                      <a16:creationId xmlns:a16="http://schemas.microsoft.com/office/drawing/2014/main" id="{1A8A07B1-7D08-4384-7948-46D87761946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6367" y="2903354"/>
                  <a:ext cx="654594" cy="42964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08A213EC-D606-B5FE-C983-FBCE57F6E425}"/>
                    </a:ext>
                  </a:extLst>
                </p:cNvPr>
                <p:cNvSpPr txBox="1"/>
                <p:nvPr/>
              </p:nvSpPr>
              <p:spPr>
                <a:xfrm>
                  <a:off x="5333704" y="5564645"/>
                  <a:ext cx="1444614" cy="4297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it-IT" sz="1400" b="0" i="1" smtClean="0">
                          <a:latin typeface="Cambria Math" panose="02040503050406030204" pitchFamily="18" charset="0"/>
                        </a:rPr>
                        <m:t>𝑞</m:t>
                      </m:r>
                    </m:oMath>
                  </a14:m>
                  <a:r>
                    <a:rPr lang="it-IT" sz="1400" dirty="0"/>
                    <a:t> quantity</a:t>
                  </a:r>
                </a:p>
              </p:txBody>
            </p:sp>
          </mc:Choice>
          <mc:Fallback xmlns=""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08A213EC-D606-B5FE-C983-FBCE57F6E42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33704" y="5564645"/>
                  <a:ext cx="1444614" cy="429780"/>
                </a:xfrm>
                <a:prstGeom prst="rect">
                  <a:avLst/>
                </a:prstGeom>
                <a:blipFill>
                  <a:blip r:embed="rId5"/>
                  <a:stretch>
                    <a:fillRect l="-9016" t="-1961" r="-15574" b="-19608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999B4136-F8A0-094A-8DC3-18285B34A5FA}"/>
              </a:ext>
            </a:extLst>
          </p:cNvPr>
          <p:cNvSpPr txBox="1"/>
          <p:nvPr/>
        </p:nvSpPr>
        <p:spPr>
          <a:xfrm>
            <a:off x="8391491" y="2031437"/>
            <a:ext cx="216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548E"/>
                </a:solidFill>
              </a:rPr>
              <a:t>Cost curve</a:t>
            </a:r>
            <a:endParaRPr lang="it-IT" sz="20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D809F19-D2B4-CC91-2666-82108DE104FA}"/>
              </a:ext>
            </a:extLst>
          </p:cNvPr>
          <p:cNvSpPr/>
          <p:nvPr/>
        </p:nvSpPr>
        <p:spPr>
          <a:xfrm>
            <a:off x="8242658" y="4199040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7AAE1AF-C559-5D2C-4B0C-82B8A4DA955F}"/>
              </a:ext>
            </a:extLst>
          </p:cNvPr>
          <p:cNvSpPr/>
          <p:nvPr/>
        </p:nvSpPr>
        <p:spPr>
          <a:xfrm>
            <a:off x="9257850" y="3869152"/>
            <a:ext cx="91440" cy="91440"/>
          </a:xfrm>
          <a:prstGeom prst="ellipse">
            <a:avLst/>
          </a:prstGeom>
          <a:solidFill>
            <a:srgbClr val="FF9900"/>
          </a:solidFill>
          <a:ln w="12700">
            <a:solidFill>
              <a:srgbClr val="FF99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AEBAC2A7-1F9D-1E39-245B-1194FC3B2218}"/>
              </a:ext>
            </a:extLst>
          </p:cNvPr>
          <p:cNvSpPr/>
          <p:nvPr/>
        </p:nvSpPr>
        <p:spPr>
          <a:xfrm>
            <a:off x="10179529" y="3029911"/>
            <a:ext cx="91440" cy="91440"/>
          </a:xfrm>
          <a:prstGeom prst="ellipse">
            <a:avLst/>
          </a:prstGeom>
          <a:solidFill>
            <a:srgbClr val="FF8585"/>
          </a:solidFill>
          <a:ln w="12700">
            <a:solidFill>
              <a:srgbClr val="FF858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230462A2-9DB1-41D2-BE22-DB2F80A66ED2}"/>
              </a:ext>
            </a:extLst>
          </p:cNvPr>
          <p:cNvSpPr/>
          <p:nvPr/>
        </p:nvSpPr>
        <p:spPr>
          <a:xfrm>
            <a:off x="1153160" y="4374662"/>
            <a:ext cx="91440" cy="91440"/>
          </a:xfrm>
          <a:prstGeom prst="ellipse">
            <a:avLst/>
          </a:prstGeom>
          <a:solidFill>
            <a:srgbClr val="FF9900"/>
          </a:solidFill>
          <a:ln w="12700">
            <a:solidFill>
              <a:srgbClr val="FF99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010716E0-0C29-682C-6872-00AC34D3D996}"/>
              </a:ext>
            </a:extLst>
          </p:cNvPr>
          <p:cNvSpPr/>
          <p:nvPr/>
        </p:nvSpPr>
        <p:spPr>
          <a:xfrm>
            <a:off x="2552469" y="4782576"/>
            <a:ext cx="91440" cy="91440"/>
          </a:xfrm>
          <a:prstGeom prst="ellipse">
            <a:avLst/>
          </a:prstGeom>
          <a:solidFill>
            <a:srgbClr val="FF8585"/>
          </a:solidFill>
          <a:ln w="12700">
            <a:solidFill>
              <a:srgbClr val="FF858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C150B446-3F43-6CF4-CCE0-8E927B7CBA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3126" y="3075631"/>
            <a:ext cx="4128543" cy="1467927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AAEF8274-3E24-E9E1-1EE5-EB3223D8B6D3}"/>
              </a:ext>
            </a:extLst>
          </p:cNvPr>
          <p:cNvSpPr txBox="1"/>
          <p:nvPr/>
        </p:nvSpPr>
        <p:spPr>
          <a:xfrm>
            <a:off x="87057" y="1462327"/>
            <a:ext cx="122103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/>
              <a:t>To </a:t>
            </a:r>
            <a:r>
              <a:rPr lang="it-IT" sz="2000" dirty="0" err="1"/>
              <a:t>calculate</a:t>
            </a:r>
            <a:r>
              <a:rPr lang="it-IT" sz="2000" dirty="0"/>
              <a:t> the cost of the curve, </a:t>
            </a:r>
            <a:r>
              <a:rPr lang="it-IT" sz="2000" dirty="0" err="1"/>
              <a:t>we</a:t>
            </a:r>
            <a:r>
              <a:rPr lang="it-IT" sz="2000" dirty="0"/>
              <a:t> iterate the </a:t>
            </a:r>
            <a:r>
              <a:rPr lang="it-IT" sz="2000" dirty="0" err="1"/>
              <a:t>process</a:t>
            </a:r>
            <a:r>
              <a:rPr lang="it-IT" sz="2000" dirty="0"/>
              <a:t> of techno-</a:t>
            </a:r>
            <a:r>
              <a:rPr lang="it-IT" sz="2000" dirty="0" err="1"/>
              <a:t>economic</a:t>
            </a:r>
            <a:r>
              <a:rPr lang="it-IT" sz="2000" dirty="0"/>
              <a:t> </a:t>
            </a:r>
            <a:r>
              <a:rPr lang="it-IT" sz="2000" dirty="0" err="1"/>
              <a:t>estimation</a:t>
            </a:r>
            <a:r>
              <a:rPr lang="it-IT" sz="2000" dirty="0"/>
              <a:t> </a:t>
            </a:r>
            <a:r>
              <a:rPr lang="it-IT" sz="2000" dirty="0" err="1"/>
              <a:t>through</a:t>
            </a:r>
            <a:r>
              <a:rPr lang="it-IT" sz="2000" dirty="0"/>
              <a:t> the demand curve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C25022AA-47E6-13D7-D7F8-EDA5913DA021}"/>
              </a:ext>
            </a:extLst>
          </p:cNvPr>
          <p:cNvSpPr/>
          <p:nvPr/>
        </p:nvSpPr>
        <p:spPr>
          <a:xfrm>
            <a:off x="2875547" y="3869152"/>
            <a:ext cx="240935" cy="149396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4B950D16-5EDD-F5FC-145C-4CD97BA5FAC0}"/>
              </a:ext>
            </a:extLst>
          </p:cNvPr>
          <p:cNvSpPr/>
          <p:nvPr/>
        </p:nvSpPr>
        <p:spPr>
          <a:xfrm>
            <a:off x="7309675" y="3894612"/>
            <a:ext cx="240935" cy="149396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63E0D00-708D-0A28-256A-1479F4A8888D}"/>
              </a:ext>
            </a:extLst>
          </p:cNvPr>
          <p:cNvSpPr txBox="1"/>
          <p:nvPr/>
        </p:nvSpPr>
        <p:spPr>
          <a:xfrm>
            <a:off x="1967255" y="5740098"/>
            <a:ext cx="7414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1600" dirty="0" err="1"/>
              <a:t>Each</a:t>
            </a:r>
            <a:r>
              <a:rPr lang="it-IT" sz="1600" dirty="0"/>
              <a:t> </a:t>
            </a:r>
            <a:r>
              <a:rPr lang="it-IT" sz="1600" dirty="0" err="1"/>
              <a:t>colored</a:t>
            </a:r>
            <a:r>
              <a:rPr lang="it-IT" sz="1600" dirty="0"/>
              <a:t> point in the </a:t>
            </a:r>
            <a:r>
              <a:rPr lang="it-IT" sz="1600" dirty="0" err="1"/>
              <a:t>left</a:t>
            </a:r>
            <a:r>
              <a:rPr lang="it-IT" sz="1600" dirty="0"/>
              <a:t> hand side </a:t>
            </a:r>
            <a:r>
              <a:rPr lang="it-IT" sz="1600" dirty="0" err="1"/>
              <a:t>corresponds</a:t>
            </a:r>
            <a:r>
              <a:rPr lang="it-IT" sz="1600" dirty="0"/>
              <a:t> to the point on the </a:t>
            </a:r>
            <a:r>
              <a:rPr lang="it-IT" sz="1600" dirty="0" err="1"/>
              <a:t>right</a:t>
            </a:r>
            <a:r>
              <a:rPr lang="it-IT" sz="1600" dirty="0"/>
              <a:t> hand side</a:t>
            </a:r>
          </a:p>
        </p:txBody>
      </p:sp>
    </p:spTree>
    <p:extLst>
      <p:ext uri="{BB962C8B-B14F-4D97-AF65-F5344CB8AC3E}">
        <p14:creationId xmlns:p14="http://schemas.microsoft.com/office/powerpoint/2010/main" val="20857350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65875A5-C5A3-6DB1-D143-97982A0B5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Profit to the operator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D87A596-1B4E-0F6C-CB85-B08FB9A13891}"/>
              </a:ext>
            </a:extLst>
          </p:cNvPr>
          <p:cNvGrpSpPr/>
          <p:nvPr/>
        </p:nvGrpSpPr>
        <p:grpSpPr>
          <a:xfrm>
            <a:off x="191293" y="2059152"/>
            <a:ext cx="5014826" cy="4114800"/>
            <a:chOff x="997716" y="2622884"/>
            <a:chExt cx="6104926" cy="3973845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92A827B-5C13-5D86-A1F8-1F8CD792A3B4}"/>
                </a:ext>
              </a:extLst>
            </p:cNvPr>
            <p:cNvSpPr/>
            <p:nvPr/>
          </p:nvSpPr>
          <p:spPr>
            <a:xfrm>
              <a:off x="1564331" y="2698870"/>
              <a:ext cx="4598960" cy="2071312"/>
            </a:xfrm>
            <a:custGeom>
              <a:avLst/>
              <a:gdLst>
                <a:gd name="connsiteX0" fmla="*/ 0 w 2650067"/>
                <a:gd name="connsiteY0" fmla="*/ 0 h 1909234"/>
                <a:gd name="connsiteX1" fmla="*/ 1143000 w 2650067"/>
                <a:gd name="connsiteY1" fmla="*/ 1524000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794256"/>
                <a:gd name="connsiteY0" fmla="*/ 0 h 2276505"/>
                <a:gd name="connsiteX1" fmla="*/ 821850 w 2794256"/>
                <a:gd name="connsiteY1" fmla="*/ 1771347 h 2276505"/>
                <a:gd name="connsiteX2" fmla="*/ 2794256 w 2794256"/>
                <a:gd name="connsiteY2" fmla="*/ 2276505 h 2276505"/>
                <a:gd name="connsiteX0" fmla="*/ 0 w 2774707"/>
                <a:gd name="connsiteY0" fmla="*/ 613024 h 770872"/>
                <a:gd name="connsiteX1" fmla="*/ 802301 w 2774707"/>
                <a:gd name="connsiteY1" fmla="*/ 89110 h 770872"/>
                <a:gd name="connsiteX2" fmla="*/ 2774707 w 2774707"/>
                <a:gd name="connsiteY2" fmla="*/ 594268 h 770872"/>
                <a:gd name="connsiteX0" fmla="*/ 0 w 2774707"/>
                <a:gd name="connsiteY0" fmla="*/ 818889 h 818888"/>
                <a:gd name="connsiteX1" fmla="*/ 802301 w 2774707"/>
                <a:gd name="connsiteY1" fmla="*/ 294975 h 818888"/>
                <a:gd name="connsiteX2" fmla="*/ 2774707 w 2774707"/>
                <a:gd name="connsiteY2" fmla="*/ 800133 h 818888"/>
                <a:gd name="connsiteX0" fmla="*/ 0 w 2774707"/>
                <a:gd name="connsiteY0" fmla="*/ 1517456 h 1517456"/>
                <a:gd name="connsiteX1" fmla="*/ 1955694 w 2774707"/>
                <a:gd name="connsiteY1" fmla="*/ 132066 h 1517456"/>
                <a:gd name="connsiteX2" fmla="*/ 2774707 w 2774707"/>
                <a:gd name="connsiteY2" fmla="*/ 1498700 h 1517456"/>
                <a:gd name="connsiteX0" fmla="*/ 0 w 2774707"/>
                <a:gd name="connsiteY0" fmla="*/ 1495930 h 1495930"/>
                <a:gd name="connsiteX1" fmla="*/ 1955694 w 2774707"/>
                <a:gd name="connsiteY1" fmla="*/ 110540 h 1495930"/>
                <a:gd name="connsiteX2" fmla="*/ 2774707 w 2774707"/>
                <a:gd name="connsiteY2" fmla="*/ 1477174 h 1495930"/>
                <a:gd name="connsiteX0" fmla="*/ 0 w 2774707"/>
                <a:gd name="connsiteY0" fmla="*/ 1665613 h 1665613"/>
                <a:gd name="connsiteX1" fmla="*/ 2341787 w 2774707"/>
                <a:gd name="connsiteY1" fmla="*/ 99494 h 1665613"/>
                <a:gd name="connsiteX2" fmla="*/ 2774707 w 2774707"/>
                <a:gd name="connsiteY2" fmla="*/ 1646857 h 1665613"/>
                <a:gd name="connsiteX0" fmla="*/ 0 w 2774707"/>
                <a:gd name="connsiteY0" fmla="*/ 1566119 h 1566119"/>
                <a:gd name="connsiteX1" fmla="*/ 2341787 w 2774707"/>
                <a:gd name="connsiteY1" fmla="*/ 0 h 1566119"/>
                <a:gd name="connsiteX2" fmla="*/ 2774707 w 2774707"/>
                <a:gd name="connsiteY2" fmla="*/ 1547363 h 1566119"/>
                <a:gd name="connsiteX0" fmla="*/ 0 w 2774707"/>
                <a:gd name="connsiteY0" fmla="*/ 1029957 h 1029957"/>
                <a:gd name="connsiteX1" fmla="*/ 1657571 w 2774707"/>
                <a:gd name="connsiteY1" fmla="*/ 0 h 1029957"/>
                <a:gd name="connsiteX2" fmla="*/ 2774707 w 2774707"/>
                <a:gd name="connsiteY2" fmla="*/ 1011201 h 1029957"/>
                <a:gd name="connsiteX0" fmla="*/ 0 w 2481472"/>
                <a:gd name="connsiteY0" fmla="*/ 2513989 h 2513989"/>
                <a:gd name="connsiteX1" fmla="*/ 1657571 w 2481472"/>
                <a:gd name="connsiteY1" fmla="*/ 1484032 h 2513989"/>
                <a:gd name="connsiteX2" fmla="*/ 2481472 w 2481472"/>
                <a:gd name="connsiteY2" fmla="*/ 1172 h 2513989"/>
                <a:gd name="connsiteX0" fmla="*/ 0 w 2481472"/>
                <a:gd name="connsiteY0" fmla="*/ 2512818 h 2512818"/>
                <a:gd name="connsiteX1" fmla="*/ 1657571 w 2481472"/>
                <a:gd name="connsiteY1" fmla="*/ 1482861 h 2512818"/>
                <a:gd name="connsiteX2" fmla="*/ 2481472 w 2481472"/>
                <a:gd name="connsiteY2" fmla="*/ 1 h 2512818"/>
                <a:gd name="connsiteX0" fmla="*/ 0 w 2481472"/>
                <a:gd name="connsiteY0" fmla="*/ 2512817 h 2512817"/>
                <a:gd name="connsiteX1" fmla="*/ 1657571 w 2481472"/>
                <a:gd name="connsiteY1" fmla="*/ 1482860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422982 w 2481472"/>
                <a:gd name="connsiteY1" fmla="*/ 1525029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422982 w 2481472"/>
                <a:gd name="connsiteY1" fmla="*/ 1525029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540276 w 2481472"/>
                <a:gd name="connsiteY1" fmla="*/ 1579247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540276 w 2481472"/>
                <a:gd name="connsiteY1" fmla="*/ 1579247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540276 w 2481472"/>
                <a:gd name="connsiteY1" fmla="*/ 1579247 h 2512817"/>
                <a:gd name="connsiteX2" fmla="*/ 2481472 w 2481472"/>
                <a:gd name="connsiteY2" fmla="*/ 0 h 2512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472" h="2512817">
                  <a:moveTo>
                    <a:pt x="0" y="2512817"/>
                  </a:moveTo>
                  <a:cubicBezTo>
                    <a:pt x="973592" y="1862377"/>
                    <a:pt x="1235442" y="1927496"/>
                    <a:pt x="1540276" y="1579247"/>
                  </a:cubicBezTo>
                  <a:cubicBezTo>
                    <a:pt x="1825562" y="1162487"/>
                    <a:pt x="2221122" y="319178"/>
                    <a:pt x="2481472" y="0"/>
                  </a:cubicBezTo>
                </a:path>
              </a:pathLst>
            </a:custGeom>
            <a:noFill/>
            <a:ln w="19050">
              <a:solidFill>
                <a:srgbClr val="00548E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DE626820-32E1-F5C2-FA50-663B2AB10874}"/>
                </a:ext>
              </a:extLst>
            </p:cNvPr>
            <p:cNvCxnSpPr>
              <a:cxnSpLocks/>
            </p:cNvCxnSpPr>
            <p:nvPr/>
          </p:nvCxnSpPr>
          <p:spPr>
            <a:xfrm>
              <a:off x="1572059" y="5564644"/>
              <a:ext cx="5530583" cy="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71BC7733-974D-5104-9D0D-06D44693EBB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64331" y="2622884"/>
              <a:ext cx="7728" cy="3973845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B63D45A8-671F-259E-E6D5-8245C317FE40}"/>
                    </a:ext>
                  </a:extLst>
                </p:cNvPr>
                <p:cNvSpPr txBox="1"/>
                <p:nvPr/>
              </p:nvSpPr>
              <p:spPr>
                <a:xfrm>
                  <a:off x="997716" y="2763920"/>
                  <a:ext cx="464838" cy="3566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€</m:t>
                        </m:r>
                      </m:oMath>
                    </m:oMathPara>
                  </a14:m>
                  <a:endParaRPr lang="it-IT" dirty="0"/>
                </a:p>
              </p:txBody>
            </p:sp>
          </mc:Choice>
          <mc:Fallback xmlns=""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B63D45A8-671F-259E-E6D5-8245C317FE4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7716" y="2763920"/>
                  <a:ext cx="464838" cy="356680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E51E3770-6EB2-2809-BEF2-53DCA08600E1}"/>
                    </a:ext>
                  </a:extLst>
                </p:cNvPr>
                <p:cNvSpPr txBox="1"/>
                <p:nvPr/>
              </p:nvSpPr>
              <p:spPr>
                <a:xfrm>
                  <a:off x="5353253" y="5564645"/>
                  <a:ext cx="1405517" cy="3566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𝑞</m:t>
                      </m:r>
                    </m:oMath>
                  </a14:m>
                  <a:r>
                    <a:rPr lang="it-IT" dirty="0"/>
                    <a:t> quantity</a:t>
                  </a:r>
                </a:p>
              </p:txBody>
            </p:sp>
          </mc:Choice>
          <mc:Fallback xmlns=""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E51E3770-6EB2-2809-BEF2-53DCA08600E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3253" y="5564645"/>
                  <a:ext cx="1405517" cy="356680"/>
                </a:xfrm>
                <a:prstGeom prst="rect">
                  <a:avLst/>
                </a:prstGeom>
                <a:blipFill>
                  <a:blip r:embed="rId3"/>
                  <a:stretch>
                    <a:fillRect t="-8197" r="-4737" b="-24590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7A1D2667-E5AD-2F80-3B49-C1B82659A688}"/>
              </a:ext>
            </a:extLst>
          </p:cNvPr>
          <p:cNvSpPr txBox="1"/>
          <p:nvPr/>
        </p:nvSpPr>
        <p:spPr>
          <a:xfrm>
            <a:off x="3559262" y="2374468"/>
            <a:ext cx="216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548E"/>
                </a:solidFill>
              </a:rPr>
              <a:t>Cost curve</a:t>
            </a:r>
            <a:endParaRPr lang="it-IT" sz="200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3296271F-F56E-50E0-09E0-D972AABBEE91}"/>
              </a:ext>
            </a:extLst>
          </p:cNvPr>
          <p:cNvSpPr/>
          <p:nvPr/>
        </p:nvSpPr>
        <p:spPr>
          <a:xfrm flipV="1">
            <a:off x="668763" y="3150209"/>
            <a:ext cx="3763974" cy="1955050"/>
          </a:xfrm>
          <a:custGeom>
            <a:avLst/>
            <a:gdLst>
              <a:gd name="connsiteX0" fmla="*/ 0 w 2650067"/>
              <a:gd name="connsiteY0" fmla="*/ 0 h 1909234"/>
              <a:gd name="connsiteX1" fmla="*/ 1143000 w 2650067"/>
              <a:gd name="connsiteY1" fmla="*/ 1524000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794256"/>
              <a:gd name="connsiteY0" fmla="*/ 0 h 2276505"/>
              <a:gd name="connsiteX1" fmla="*/ 821850 w 2794256"/>
              <a:gd name="connsiteY1" fmla="*/ 1771347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468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29891 w 2654436"/>
              <a:gd name="connsiteY1" fmla="*/ 2464664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0935 h 3367072"/>
              <a:gd name="connsiteX2" fmla="*/ 2654436 w 2654436"/>
              <a:gd name="connsiteY2" fmla="*/ 3367072 h 3367072"/>
              <a:gd name="connsiteX0" fmla="*/ 0 w 2101709"/>
              <a:gd name="connsiteY0" fmla="*/ 0 h 3322100"/>
              <a:gd name="connsiteX1" fmla="*/ 1151738 w 2101709"/>
              <a:gd name="connsiteY1" fmla="*/ 2430935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853243"/>
              <a:gd name="connsiteY0" fmla="*/ 0 h 2305701"/>
              <a:gd name="connsiteX1" fmla="*/ 1092752 w 2853243"/>
              <a:gd name="connsiteY1" fmla="*/ 2247301 h 2305701"/>
              <a:gd name="connsiteX2" fmla="*/ 2853243 w 2853243"/>
              <a:gd name="connsiteY2" fmla="*/ 1099740 h 2305701"/>
              <a:gd name="connsiteX0" fmla="*/ 0 w 2853243"/>
              <a:gd name="connsiteY0" fmla="*/ 0 h 2340909"/>
              <a:gd name="connsiteX1" fmla="*/ 1092752 w 2853243"/>
              <a:gd name="connsiteY1" fmla="*/ 2247301 h 2340909"/>
              <a:gd name="connsiteX2" fmla="*/ 2853243 w 2853243"/>
              <a:gd name="connsiteY2" fmla="*/ 1099740 h 2340909"/>
              <a:gd name="connsiteX0" fmla="*/ 0 w 2853243"/>
              <a:gd name="connsiteY0" fmla="*/ 0 h 3377932"/>
              <a:gd name="connsiteX1" fmla="*/ 1149554 w 2853243"/>
              <a:gd name="connsiteY1" fmla="*/ 3326626 h 3377932"/>
              <a:gd name="connsiteX2" fmla="*/ 2853243 w 2853243"/>
              <a:gd name="connsiteY2" fmla="*/ 1099740 h 3377932"/>
              <a:gd name="connsiteX0" fmla="*/ 0 w 2853243"/>
              <a:gd name="connsiteY0" fmla="*/ 0 h 3377932"/>
              <a:gd name="connsiteX1" fmla="*/ 902684 w 2853243"/>
              <a:gd name="connsiteY1" fmla="*/ 3326626 h 3377932"/>
              <a:gd name="connsiteX2" fmla="*/ 2853243 w 2853243"/>
              <a:gd name="connsiteY2" fmla="*/ 1099740 h 3377932"/>
              <a:gd name="connsiteX0" fmla="*/ 0 w 2597634"/>
              <a:gd name="connsiteY0" fmla="*/ 0 h 3389927"/>
              <a:gd name="connsiteX1" fmla="*/ 902684 w 2597634"/>
              <a:gd name="connsiteY1" fmla="*/ 3326626 h 3389927"/>
              <a:gd name="connsiteX2" fmla="*/ 2597634 w 2597634"/>
              <a:gd name="connsiteY2" fmla="*/ 1549458 h 338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7634" h="3389927">
                <a:moveTo>
                  <a:pt x="0" y="0"/>
                </a:moveTo>
                <a:cubicBezTo>
                  <a:pt x="119084" y="883970"/>
                  <a:pt x="450083" y="2970944"/>
                  <a:pt x="902684" y="3326626"/>
                </a:cubicBezTo>
                <a:cubicBezTo>
                  <a:pt x="1302853" y="3727280"/>
                  <a:pt x="2370054" y="2117241"/>
                  <a:pt x="2597634" y="1549458"/>
                </a:cubicBezTo>
              </a:path>
            </a:pathLst>
          </a:custGeom>
          <a:noFill/>
          <a:ln w="19050"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4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97D850E-C091-9154-0473-4B87471B3FC1}"/>
              </a:ext>
            </a:extLst>
          </p:cNvPr>
          <p:cNvSpPr txBox="1"/>
          <p:nvPr/>
        </p:nvSpPr>
        <p:spPr>
          <a:xfrm>
            <a:off x="3559262" y="3399540"/>
            <a:ext cx="216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B050"/>
                </a:solidFill>
              </a:rPr>
              <a:t>Revenue curve</a:t>
            </a:r>
            <a:endParaRPr lang="it-IT" sz="2000" dirty="0">
              <a:solidFill>
                <a:srgbClr val="00B050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39B5774-D49D-E08D-70C8-37F181981FAF}"/>
              </a:ext>
            </a:extLst>
          </p:cNvPr>
          <p:cNvSpPr txBox="1"/>
          <p:nvPr/>
        </p:nvSpPr>
        <p:spPr>
          <a:xfrm>
            <a:off x="4582925" y="1302954"/>
            <a:ext cx="3026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>
                <a:solidFill>
                  <a:srgbClr val="FF0000"/>
                </a:solidFill>
              </a:rPr>
              <a:t>Profit</a:t>
            </a:r>
            <a:r>
              <a:rPr lang="it-IT" sz="2400" dirty="0"/>
              <a:t> = </a:t>
            </a:r>
            <a:r>
              <a:rPr lang="it-IT" sz="2400" dirty="0">
                <a:solidFill>
                  <a:srgbClr val="00B050"/>
                </a:solidFill>
              </a:rPr>
              <a:t>Revenue</a:t>
            </a:r>
            <a:r>
              <a:rPr lang="it-IT" sz="2400" dirty="0"/>
              <a:t> - </a:t>
            </a:r>
            <a:r>
              <a:rPr lang="it-IT" sz="2400" dirty="0">
                <a:solidFill>
                  <a:srgbClr val="0070C0"/>
                </a:solidFill>
              </a:rPr>
              <a:t>Cost</a:t>
            </a: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956B8D5C-DBA2-72FE-EA6D-CD95D1AF8032}"/>
              </a:ext>
            </a:extLst>
          </p:cNvPr>
          <p:cNvSpPr/>
          <p:nvPr/>
        </p:nvSpPr>
        <p:spPr>
          <a:xfrm flipV="1">
            <a:off x="676206" y="4651041"/>
            <a:ext cx="3238595" cy="1463377"/>
          </a:xfrm>
          <a:custGeom>
            <a:avLst/>
            <a:gdLst>
              <a:gd name="connsiteX0" fmla="*/ 0 w 2650067"/>
              <a:gd name="connsiteY0" fmla="*/ 0 h 1909234"/>
              <a:gd name="connsiteX1" fmla="*/ 1143000 w 2650067"/>
              <a:gd name="connsiteY1" fmla="*/ 1524000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794256"/>
              <a:gd name="connsiteY0" fmla="*/ 0 h 2276505"/>
              <a:gd name="connsiteX1" fmla="*/ 821850 w 2794256"/>
              <a:gd name="connsiteY1" fmla="*/ 1771347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468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29891 w 2654436"/>
              <a:gd name="connsiteY1" fmla="*/ 2464664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0935 h 3367072"/>
              <a:gd name="connsiteX2" fmla="*/ 2654436 w 2654436"/>
              <a:gd name="connsiteY2" fmla="*/ 3367072 h 3367072"/>
              <a:gd name="connsiteX0" fmla="*/ 0 w 2101709"/>
              <a:gd name="connsiteY0" fmla="*/ 0 h 3322100"/>
              <a:gd name="connsiteX1" fmla="*/ 1151738 w 2101709"/>
              <a:gd name="connsiteY1" fmla="*/ 2430935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853243"/>
              <a:gd name="connsiteY0" fmla="*/ 0 h 2305701"/>
              <a:gd name="connsiteX1" fmla="*/ 1092752 w 2853243"/>
              <a:gd name="connsiteY1" fmla="*/ 2247301 h 2305701"/>
              <a:gd name="connsiteX2" fmla="*/ 2853243 w 2853243"/>
              <a:gd name="connsiteY2" fmla="*/ 1099740 h 2305701"/>
              <a:gd name="connsiteX0" fmla="*/ 0 w 2853243"/>
              <a:gd name="connsiteY0" fmla="*/ 0 h 2340909"/>
              <a:gd name="connsiteX1" fmla="*/ 1092752 w 2853243"/>
              <a:gd name="connsiteY1" fmla="*/ 2247301 h 2340909"/>
              <a:gd name="connsiteX2" fmla="*/ 2853243 w 2853243"/>
              <a:gd name="connsiteY2" fmla="*/ 1099740 h 2340909"/>
              <a:gd name="connsiteX0" fmla="*/ 0 w 2853243"/>
              <a:gd name="connsiteY0" fmla="*/ 0 h 3377932"/>
              <a:gd name="connsiteX1" fmla="*/ 1149554 w 2853243"/>
              <a:gd name="connsiteY1" fmla="*/ 3326626 h 3377932"/>
              <a:gd name="connsiteX2" fmla="*/ 2853243 w 2853243"/>
              <a:gd name="connsiteY2" fmla="*/ 1099740 h 3377932"/>
              <a:gd name="connsiteX0" fmla="*/ 0 w 2853243"/>
              <a:gd name="connsiteY0" fmla="*/ 0 h 3377932"/>
              <a:gd name="connsiteX1" fmla="*/ 902684 w 2853243"/>
              <a:gd name="connsiteY1" fmla="*/ 3326626 h 3377932"/>
              <a:gd name="connsiteX2" fmla="*/ 2853243 w 2853243"/>
              <a:gd name="connsiteY2" fmla="*/ 1099740 h 3377932"/>
              <a:gd name="connsiteX0" fmla="*/ 0 w 2597634"/>
              <a:gd name="connsiteY0" fmla="*/ 0 h 3389927"/>
              <a:gd name="connsiteX1" fmla="*/ 902684 w 2597634"/>
              <a:gd name="connsiteY1" fmla="*/ 3326626 h 3389927"/>
              <a:gd name="connsiteX2" fmla="*/ 2597634 w 2597634"/>
              <a:gd name="connsiteY2" fmla="*/ 1549458 h 3389927"/>
              <a:gd name="connsiteX0" fmla="*/ 0 w 2597634"/>
              <a:gd name="connsiteY0" fmla="*/ 0 h 3389927"/>
              <a:gd name="connsiteX1" fmla="*/ 286167 w 2597634"/>
              <a:gd name="connsiteY1" fmla="*/ 1670224 h 3389927"/>
              <a:gd name="connsiteX2" fmla="*/ 902684 w 2597634"/>
              <a:gd name="connsiteY2" fmla="*/ 3326626 h 3389927"/>
              <a:gd name="connsiteX3" fmla="*/ 2597634 w 2597634"/>
              <a:gd name="connsiteY3" fmla="*/ 1549458 h 3389927"/>
              <a:gd name="connsiteX0" fmla="*/ 0 w 2597634"/>
              <a:gd name="connsiteY0" fmla="*/ 0 h 2569013"/>
              <a:gd name="connsiteX1" fmla="*/ 286167 w 2597634"/>
              <a:gd name="connsiteY1" fmla="*/ 1670224 h 2569013"/>
              <a:gd name="connsiteX2" fmla="*/ 991253 w 2597634"/>
              <a:gd name="connsiteY2" fmla="*/ 2454806 h 2569013"/>
              <a:gd name="connsiteX3" fmla="*/ 2597634 w 2597634"/>
              <a:gd name="connsiteY3" fmla="*/ 1549458 h 2569013"/>
              <a:gd name="connsiteX0" fmla="*/ 0 w 2597634"/>
              <a:gd name="connsiteY0" fmla="*/ 0 h 2569013"/>
              <a:gd name="connsiteX1" fmla="*/ 286167 w 2597634"/>
              <a:gd name="connsiteY1" fmla="*/ 1670224 h 2569013"/>
              <a:gd name="connsiteX2" fmla="*/ 991253 w 2597634"/>
              <a:gd name="connsiteY2" fmla="*/ 2454806 h 2569013"/>
              <a:gd name="connsiteX3" fmla="*/ 2597634 w 2597634"/>
              <a:gd name="connsiteY3" fmla="*/ 1549458 h 2569013"/>
              <a:gd name="connsiteX0" fmla="*/ 0 w 2597634"/>
              <a:gd name="connsiteY0" fmla="*/ 0 h 2470188"/>
              <a:gd name="connsiteX1" fmla="*/ 286167 w 2597634"/>
              <a:gd name="connsiteY1" fmla="*/ 1670224 h 2470188"/>
              <a:gd name="connsiteX2" fmla="*/ 991253 w 2597634"/>
              <a:gd name="connsiteY2" fmla="*/ 2454806 h 2470188"/>
              <a:gd name="connsiteX3" fmla="*/ 1711577 w 2597634"/>
              <a:gd name="connsiteY3" fmla="*/ 1683955 h 2470188"/>
              <a:gd name="connsiteX4" fmla="*/ 2597634 w 2597634"/>
              <a:gd name="connsiteY4" fmla="*/ 1549458 h 2470188"/>
              <a:gd name="connsiteX0" fmla="*/ 0 w 2235054"/>
              <a:gd name="connsiteY0" fmla="*/ 56886 h 2527072"/>
              <a:gd name="connsiteX1" fmla="*/ 286167 w 2235054"/>
              <a:gd name="connsiteY1" fmla="*/ 1727110 h 2527072"/>
              <a:gd name="connsiteX2" fmla="*/ 991253 w 2235054"/>
              <a:gd name="connsiteY2" fmla="*/ 2511692 h 2527072"/>
              <a:gd name="connsiteX3" fmla="*/ 1711577 w 2235054"/>
              <a:gd name="connsiteY3" fmla="*/ 1740841 h 2527072"/>
              <a:gd name="connsiteX4" fmla="*/ 2235054 w 2235054"/>
              <a:gd name="connsiteY4" fmla="*/ 0 h 2527072"/>
              <a:gd name="connsiteX0" fmla="*/ 0 w 2235054"/>
              <a:gd name="connsiteY0" fmla="*/ 56886 h 2527074"/>
              <a:gd name="connsiteX1" fmla="*/ 286167 w 2235054"/>
              <a:gd name="connsiteY1" fmla="*/ 1727110 h 2527074"/>
              <a:gd name="connsiteX2" fmla="*/ 991253 w 2235054"/>
              <a:gd name="connsiteY2" fmla="*/ 2511692 h 2527074"/>
              <a:gd name="connsiteX3" fmla="*/ 1711577 w 2235054"/>
              <a:gd name="connsiteY3" fmla="*/ 1740841 h 2527074"/>
              <a:gd name="connsiteX4" fmla="*/ 2235054 w 2235054"/>
              <a:gd name="connsiteY4" fmla="*/ 0 h 2527074"/>
              <a:gd name="connsiteX0" fmla="*/ 0 w 2235054"/>
              <a:gd name="connsiteY0" fmla="*/ 56886 h 2527072"/>
              <a:gd name="connsiteX1" fmla="*/ 286167 w 2235054"/>
              <a:gd name="connsiteY1" fmla="*/ 1727110 h 2527072"/>
              <a:gd name="connsiteX2" fmla="*/ 991253 w 2235054"/>
              <a:gd name="connsiteY2" fmla="*/ 2511692 h 2527072"/>
              <a:gd name="connsiteX3" fmla="*/ 1711577 w 2235054"/>
              <a:gd name="connsiteY3" fmla="*/ 1740841 h 2527072"/>
              <a:gd name="connsiteX4" fmla="*/ 2235054 w 2235054"/>
              <a:gd name="connsiteY4" fmla="*/ 0 h 2527072"/>
              <a:gd name="connsiteX0" fmla="*/ 0 w 2235054"/>
              <a:gd name="connsiteY0" fmla="*/ 56886 h 2530973"/>
              <a:gd name="connsiteX1" fmla="*/ 286167 w 2235054"/>
              <a:gd name="connsiteY1" fmla="*/ 1727110 h 2530973"/>
              <a:gd name="connsiteX2" fmla="*/ 991253 w 2235054"/>
              <a:gd name="connsiteY2" fmla="*/ 2511692 h 2530973"/>
              <a:gd name="connsiteX3" fmla="*/ 1711577 w 2235054"/>
              <a:gd name="connsiteY3" fmla="*/ 1740841 h 2530973"/>
              <a:gd name="connsiteX4" fmla="*/ 2235054 w 2235054"/>
              <a:gd name="connsiteY4" fmla="*/ 0 h 2530973"/>
              <a:gd name="connsiteX0" fmla="*/ 0 w 2235054"/>
              <a:gd name="connsiteY0" fmla="*/ 56886 h 2524303"/>
              <a:gd name="connsiteX1" fmla="*/ 286167 w 2235054"/>
              <a:gd name="connsiteY1" fmla="*/ 1727110 h 2524303"/>
              <a:gd name="connsiteX2" fmla="*/ 869470 w 2235054"/>
              <a:gd name="connsiteY2" fmla="*/ 2504827 h 2524303"/>
              <a:gd name="connsiteX3" fmla="*/ 1711577 w 2235054"/>
              <a:gd name="connsiteY3" fmla="*/ 1740841 h 2524303"/>
              <a:gd name="connsiteX4" fmla="*/ 2235054 w 2235054"/>
              <a:gd name="connsiteY4" fmla="*/ 0 h 2524303"/>
              <a:gd name="connsiteX0" fmla="*/ 0 w 2235054"/>
              <a:gd name="connsiteY0" fmla="*/ 56886 h 2504828"/>
              <a:gd name="connsiteX1" fmla="*/ 286167 w 2235054"/>
              <a:gd name="connsiteY1" fmla="*/ 1727110 h 2504828"/>
              <a:gd name="connsiteX2" fmla="*/ 869470 w 2235054"/>
              <a:gd name="connsiteY2" fmla="*/ 2504827 h 2504828"/>
              <a:gd name="connsiteX3" fmla="*/ 1711577 w 2235054"/>
              <a:gd name="connsiteY3" fmla="*/ 1740841 h 2504828"/>
              <a:gd name="connsiteX4" fmla="*/ 2235054 w 2235054"/>
              <a:gd name="connsiteY4" fmla="*/ 0 h 2504828"/>
              <a:gd name="connsiteX0" fmla="*/ 0 w 2235054"/>
              <a:gd name="connsiteY0" fmla="*/ 56886 h 2504826"/>
              <a:gd name="connsiteX1" fmla="*/ 286167 w 2235054"/>
              <a:gd name="connsiteY1" fmla="*/ 1727110 h 2504826"/>
              <a:gd name="connsiteX2" fmla="*/ 869470 w 2235054"/>
              <a:gd name="connsiteY2" fmla="*/ 2504827 h 2504826"/>
              <a:gd name="connsiteX3" fmla="*/ 1711577 w 2235054"/>
              <a:gd name="connsiteY3" fmla="*/ 1740841 h 2504826"/>
              <a:gd name="connsiteX4" fmla="*/ 2235054 w 2235054"/>
              <a:gd name="connsiteY4" fmla="*/ 0 h 2504826"/>
              <a:gd name="connsiteX0" fmla="*/ 0 w 2235054"/>
              <a:gd name="connsiteY0" fmla="*/ 56886 h 2504828"/>
              <a:gd name="connsiteX1" fmla="*/ 286167 w 2235054"/>
              <a:gd name="connsiteY1" fmla="*/ 1727110 h 2504828"/>
              <a:gd name="connsiteX2" fmla="*/ 869470 w 2235054"/>
              <a:gd name="connsiteY2" fmla="*/ 2504827 h 2504828"/>
              <a:gd name="connsiteX3" fmla="*/ 1711577 w 2235054"/>
              <a:gd name="connsiteY3" fmla="*/ 1740841 h 2504828"/>
              <a:gd name="connsiteX4" fmla="*/ 2235054 w 2235054"/>
              <a:gd name="connsiteY4" fmla="*/ 0 h 2504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35054" h="2504828">
                <a:moveTo>
                  <a:pt x="0" y="56886"/>
                </a:moveTo>
                <a:cubicBezTo>
                  <a:pt x="47694" y="335257"/>
                  <a:pt x="135720" y="1172672"/>
                  <a:pt x="286167" y="1727110"/>
                </a:cubicBezTo>
                <a:cubicBezTo>
                  <a:pt x="436614" y="2281548"/>
                  <a:pt x="630057" y="2435036"/>
                  <a:pt x="869470" y="2504827"/>
                </a:cubicBezTo>
                <a:cubicBezTo>
                  <a:pt x="1119955" y="2499105"/>
                  <a:pt x="1529649" y="2131997"/>
                  <a:pt x="1711577" y="1740841"/>
                </a:cubicBezTo>
                <a:cubicBezTo>
                  <a:pt x="1882435" y="1274173"/>
                  <a:pt x="2141811" y="323320"/>
                  <a:pt x="2235054" y="0"/>
                </a:cubicBezTo>
              </a:path>
            </a:pathLst>
          </a:custGeom>
          <a:noFill/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400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6C61F20-FEEA-A40C-704E-99003027C371}"/>
              </a:ext>
            </a:extLst>
          </p:cNvPr>
          <p:cNvSpPr/>
          <p:nvPr/>
        </p:nvSpPr>
        <p:spPr>
          <a:xfrm>
            <a:off x="1030345" y="5059538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5EB6C2E-DF25-2A56-0094-A110B24BE3EE}"/>
              </a:ext>
            </a:extLst>
          </p:cNvPr>
          <p:cNvSpPr/>
          <p:nvPr/>
        </p:nvSpPr>
        <p:spPr>
          <a:xfrm>
            <a:off x="1888598" y="4604495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BDAAEA7-3B5D-B6F4-F60B-259C9F9B4758}"/>
              </a:ext>
            </a:extLst>
          </p:cNvPr>
          <p:cNvSpPr/>
          <p:nvPr/>
        </p:nvSpPr>
        <p:spPr>
          <a:xfrm>
            <a:off x="3111809" y="5059538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3CD66FF-970A-A72D-DD0A-0EB0D9379E67}"/>
              </a:ext>
            </a:extLst>
          </p:cNvPr>
          <p:cNvSpPr txBox="1"/>
          <p:nvPr/>
        </p:nvSpPr>
        <p:spPr>
          <a:xfrm>
            <a:off x="1008647" y="511155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A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8B6F6D3-089D-FCA1-56A0-FC1AEEBD9815}"/>
              </a:ext>
            </a:extLst>
          </p:cNvPr>
          <p:cNvSpPr txBox="1"/>
          <p:nvPr/>
        </p:nvSpPr>
        <p:spPr>
          <a:xfrm>
            <a:off x="1775460" y="426778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B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60E6D0C-14D8-1BFF-7C94-3B20E380A761}"/>
              </a:ext>
            </a:extLst>
          </p:cNvPr>
          <p:cNvSpPr txBox="1"/>
          <p:nvPr/>
        </p:nvSpPr>
        <p:spPr>
          <a:xfrm>
            <a:off x="2948690" y="5137181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C</a:t>
            </a:r>
          </a:p>
        </p:txBody>
      </p:sp>
      <p:sp>
        <p:nvSpPr>
          <p:cNvPr id="53" name="Right Brace 52">
            <a:extLst>
              <a:ext uri="{FF2B5EF4-FFF2-40B4-BE49-F238E27FC236}">
                <a16:creationId xmlns:a16="http://schemas.microsoft.com/office/drawing/2014/main" id="{A2BDF3DC-CEC7-FAC7-371F-D066DA53A5D9}"/>
              </a:ext>
            </a:extLst>
          </p:cNvPr>
          <p:cNvSpPr/>
          <p:nvPr/>
        </p:nvSpPr>
        <p:spPr>
          <a:xfrm rot="5400000">
            <a:off x="2001895" y="4602625"/>
            <a:ext cx="237824" cy="2073443"/>
          </a:xfrm>
          <a:prstGeom prst="rightBrace">
            <a:avLst>
              <a:gd name="adj1" fmla="val 50492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8615661-0CD7-5AA3-E6AB-72F7080A85C0}"/>
              </a:ext>
            </a:extLst>
          </p:cNvPr>
          <p:cNvSpPr txBox="1"/>
          <p:nvPr/>
        </p:nvSpPr>
        <p:spPr>
          <a:xfrm>
            <a:off x="1485120" y="5797803"/>
            <a:ext cx="1271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Profitability</a:t>
            </a:r>
            <a:endParaRPr lang="it-IT" dirty="0"/>
          </a:p>
        </p:txBody>
      </p:sp>
      <p:sp>
        <p:nvSpPr>
          <p:cNvPr id="56" name="Content Placeholder 5">
            <a:extLst>
              <a:ext uri="{FF2B5EF4-FFF2-40B4-BE49-F238E27FC236}">
                <a16:creationId xmlns:a16="http://schemas.microsoft.com/office/drawing/2014/main" id="{D0A0CB8E-AC84-3748-0F35-83F3A6B994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0463" y="1759638"/>
            <a:ext cx="6681537" cy="224172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 err="1"/>
              <a:t>Profitability</a:t>
            </a:r>
            <a:r>
              <a:rPr lang="it-IT" sz="1800" dirty="0"/>
              <a:t>, </a:t>
            </a:r>
            <a:r>
              <a:rPr lang="it-IT" sz="1800" dirty="0" err="1"/>
              <a:t>if</a:t>
            </a:r>
            <a:r>
              <a:rPr lang="it-IT" sz="1800" dirty="0"/>
              <a:t> </a:t>
            </a:r>
            <a:r>
              <a:rPr lang="it-IT" sz="1800" dirty="0" err="1"/>
              <a:t>exists</a:t>
            </a:r>
            <a:r>
              <a:rPr lang="it-IT" sz="1800" dirty="0"/>
              <a:t>,</a:t>
            </a:r>
            <a:br>
              <a:rPr lang="it-IT" sz="1800" dirty="0"/>
            </a:br>
            <a:r>
              <a:rPr lang="it-IT" sz="1800" dirty="0" err="1"/>
              <a:t>lays</a:t>
            </a:r>
            <a:r>
              <a:rPr lang="it-IT" sz="1800" dirty="0"/>
              <a:t> </a:t>
            </a:r>
            <a:r>
              <a:rPr lang="it-IT" sz="1800" dirty="0" err="1"/>
              <a:t>within</a:t>
            </a:r>
            <a:r>
              <a:rPr lang="it-IT" sz="1800" dirty="0"/>
              <a:t> a </a:t>
            </a:r>
            <a:r>
              <a:rPr lang="it-IT" sz="1800" dirty="0" err="1"/>
              <a:t>given</a:t>
            </a:r>
            <a:r>
              <a:rPr lang="it-IT" sz="1800" dirty="0"/>
              <a:t> window (A-C in the </a:t>
            </a:r>
            <a:r>
              <a:rPr lang="it-IT" sz="1800" dirty="0" err="1"/>
              <a:t>example</a:t>
            </a:r>
            <a:r>
              <a:rPr lang="it-IT" sz="1800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/>
              <a:t>A </a:t>
            </a:r>
            <a:r>
              <a:rPr lang="it-IT" sz="1800" dirty="0" err="1"/>
              <a:t>profitability</a:t>
            </a:r>
            <a:r>
              <a:rPr lang="it-IT" sz="1800" dirty="0"/>
              <a:t> maximum (B) </a:t>
            </a:r>
            <a:r>
              <a:rPr lang="it-IT" sz="1800" dirty="0" err="1"/>
              <a:t>may</a:t>
            </a:r>
            <a:r>
              <a:rPr lang="it-IT" sz="1800" dirty="0"/>
              <a:t> </a:t>
            </a:r>
            <a:r>
              <a:rPr lang="it-IT" sz="1800" dirty="0" err="1"/>
              <a:t>exists</a:t>
            </a:r>
            <a:endParaRPr lang="it-IT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/>
              <a:t>The goal for the operator </a:t>
            </a:r>
            <a:r>
              <a:rPr lang="it-IT" sz="1800" dirty="0" err="1"/>
              <a:t>is</a:t>
            </a:r>
            <a:r>
              <a:rPr lang="it-IT" sz="1800" dirty="0"/>
              <a:t> to </a:t>
            </a:r>
            <a:r>
              <a:rPr lang="it-IT" sz="1800" dirty="0" err="1"/>
              <a:t>fall</a:t>
            </a:r>
            <a:r>
              <a:rPr lang="it-IT" sz="1800" dirty="0"/>
              <a:t> </a:t>
            </a:r>
            <a:r>
              <a:rPr lang="it-IT" sz="1800" dirty="0" err="1"/>
              <a:t>into</a:t>
            </a:r>
            <a:r>
              <a:rPr lang="it-IT" sz="1800" dirty="0"/>
              <a:t> the </a:t>
            </a:r>
            <a:r>
              <a:rPr lang="it-IT" sz="1800" dirty="0" err="1"/>
              <a:t>profitability</a:t>
            </a:r>
            <a:r>
              <a:rPr lang="it-IT" sz="1800" dirty="0"/>
              <a:t> range</a:t>
            </a:r>
            <a:br>
              <a:rPr lang="it-IT" sz="1800" dirty="0"/>
            </a:br>
            <a:r>
              <a:rPr lang="it-IT" sz="1800" dirty="0"/>
              <a:t>Note </a:t>
            </a:r>
            <a:r>
              <a:rPr lang="it-IT" sz="1800" dirty="0" err="1"/>
              <a:t>that</a:t>
            </a:r>
            <a:r>
              <a:rPr lang="it-IT" sz="1800" dirty="0"/>
              <a:t> </a:t>
            </a:r>
            <a:r>
              <a:rPr lang="it-IT" sz="1800" dirty="0" err="1"/>
              <a:t>this</a:t>
            </a:r>
            <a:r>
              <a:rPr lang="it-IT" sz="1800" dirty="0"/>
              <a:t> </a:t>
            </a:r>
            <a:r>
              <a:rPr lang="it-IT" sz="1800" dirty="0" err="1"/>
              <a:t>is</a:t>
            </a:r>
            <a:r>
              <a:rPr lang="it-IT" sz="1800" dirty="0"/>
              <a:t> in the </a:t>
            </a:r>
            <a:r>
              <a:rPr lang="it-IT" sz="1800" dirty="0" err="1"/>
              <a:t>interest</a:t>
            </a:r>
            <a:r>
              <a:rPr lang="it-IT" sz="1800" dirty="0"/>
              <a:t> of users </a:t>
            </a:r>
            <a:r>
              <a:rPr lang="it-IT" sz="1800" dirty="0" err="1"/>
              <a:t>as</a:t>
            </a:r>
            <a:r>
              <a:rPr lang="it-IT" sz="1800" dirty="0"/>
              <a:t> </a:t>
            </a:r>
            <a:r>
              <a:rPr lang="it-IT" sz="1800" dirty="0" err="1"/>
              <a:t>well</a:t>
            </a:r>
            <a:r>
              <a:rPr lang="it-IT" sz="1800" dirty="0"/>
              <a:t>, </a:t>
            </a:r>
            <a:r>
              <a:rPr lang="it-IT" sz="1800" dirty="0" err="1"/>
              <a:t>as</a:t>
            </a:r>
            <a:r>
              <a:rPr lang="it-IT" sz="1800" dirty="0"/>
              <a:t> </a:t>
            </a:r>
            <a:r>
              <a:rPr lang="it-IT" sz="1800" dirty="0" err="1"/>
              <a:t>otherwise</a:t>
            </a:r>
            <a:r>
              <a:rPr lang="it-IT" sz="1800" dirty="0"/>
              <a:t> the project </a:t>
            </a:r>
            <a:r>
              <a:rPr lang="it-IT" sz="1800" dirty="0" err="1"/>
              <a:t>fails</a:t>
            </a:r>
            <a:r>
              <a:rPr lang="it-IT" sz="1800" dirty="0"/>
              <a:t> and the developer can no </a:t>
            </a:r>
            <a:r>
              <a:rPr lang="it-IT" sz="1800" dirty="0" err="1"/>
              <a:t>longer</a:t>
            </a:r>
            <a:r>
              <a:rPr lang="it-IT" sz="1800" dirty="0"/>
              <a:t> serve the users</a:t>
            </a:r>
          </a:p>
        </p:txBody>
      </p:sp>
    </p:spTree>
    <p:extLst>
      <p:ext uri="{BB962C8B-B14F-4D97-AF65-F5344CB8AC3E}">
        <p14:creationId xmlns:p14="http://schemas.microsoft.com/office/powerpoint/2010/main" val="299969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EF4EC11-1B7A-88A3-4226-B043693BDD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dirty="0" err="1">
                <a:latin typeface="Arial"/>
                <a:cs typeface="Arial"/>
              </a:rPr>
              <a:t>Electricity</a:t>
            </a:r>
            <a:r>
              <a:rPr lang="it-IT" dirty="0">
                <a:latin typeface="Arial"/>
                <a:cs typeface="Arial"/>
              </a:rPr>
              <a:t> price </a:t>
            </a:r>
            <a:r>
              <a:rPr lang="it-IT" dirty="0" err="1">
                <a:latin typeface="Arial"/>
                <a:cs typeface="Arial"/>
              </a:rPr>
              <a:t>is</a:t>
            </a:r>
            <a:r>
              <a:rPr lang="it-IT" dirty="0">
                <a:latin typeface="Arial"/>
                <a:cs typeface="Arial"/>
              </a:rPr>
              <a:t> </a:t>
            </a:r>
            <a:r>
              <a:rPr lang="it-IT" dirty="0" err="1">
                <a:latin typeface="Arial"/>
                <a:cs typeface="Arial"/>
              </a:rPr>
              <a:t>highly</a:t>
            </a:r>
            <a:r>
              <a:rPr lang="it-IT" dirty="0">
                <a:latin typeface="Arial"/>
                <a:cs typeface="Arial"/>
              </a:rPr>
              <a:t> sensitive, </a:t>
            </a:r>
            <a:r>
              <a:rPr lang="it-IT" dirty="0" err="1">
                <a:latin typeface="Arial"/>
                <a:cs typeface="Arial"/>
              </a:rPr>
              <a:t>socially</a:t>
            </a:r>
            <a:r>
              <a:rPr lang="it-IT" dirty="0">
                <a:latin typeface="Arial"/>
                <a:cs typeface="Arial"/>
              </a:rPr>
              <a:t> and politically responsive</a:t>
            </a:r>
            <a:endParaRPr lang="it-IT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dirty="0" err="1">
                <a:latin typeface="Arial"/>
                <a:cs typeface="Arial"/>
              </a:rPr>
              <a:t>Regulations</a:t>
            </a:r>
            <a:r>
              <a:rPr lang="it-IT" dirty="0">
                <a:latin typeface="Arial"/>
                <a:cs typeface="Arial"/>
              </a:rPr>
              <a:t> </a:t>
            </a:r>
            <a:r>
              <a:rPr lang="it-IT" dirty="0" err="1">
                <a:latin typeface="Arial"/>
                <a:cs typeface="Arial"/>
              </a:rPr>
              <a:t>affect</a:t>
            </a:r>
            <a:r>
              <a:rPr lang="it-IT" dirty="0">
                <a:latin typeface="Arial"/>
                <a:cs typeface="Arial"/>
              </a:rPr>
              <a:t> the price setting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dirty="0"/>
              <a:t>The following options </a:t>
            </a:r>
            <a:r>
              <a:rPr lang="it-IT" dirty="0" err="1"/>
              <a:t>apply</a:t>
            </a:r>
            <a:r>
              <a:rPr lang="it-IT" dirty="0"/>
              <a:t>:</a:t>
            </a: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it-IT" dirty="0">
                <a:latin typeface="Arial"/>
                <a:cs typeface="Arial"/>
              </a:rPr>
              <a:t>Price </a:t>
            </a:r>
            <a:r>
              <a:rPr lang="it-IT" dirty="0" err="1">
                <a:latin typeface="Arial"/>
                <a:cs typeface="Arial"/>
              </a:rPr>
              <a:t>is</a:t>
            </a:r>
            <a:r>
              <a:rPr lang="it-IT" dirty="0">
                <a:latin typeface="Arial"/>
                <a:cs typeface="Arial"/>
              </a:rPr>
              <a:t> set by </a:t>
            </a:r>
            <a:r>
              <a:rPr lang="it-IT" dirty="0" err="1">
                <a:latin typeface="Arial"/>
                <a:cs typeface="Arial"/>
              </a:rPr>
              <a:t>law</a:t>
            </a:r>
            <a:r>
              <a:rPr lang="it-IT" dirty="0">
                <a:latin typeface="Arial"/>
                <a:cs typeface="Arial"/>
              </a:rPr>
              <a:t>: in </a:t>
            </a:r>
            <a:r>
              <a:rPr lang="it-IT" dirty="0" err="1">
                <a:latin typeface="Arial"/>
                <a:cs typeface="Arial"/>
              </a:rPr>
              <a:t>this</a:t>
            </a:r>
            <a:r>
              <a:rPr lang="it-IT" dirty="0">
                <a:latin typeface="Arial"/>
                <a:cs typeface="Arial"/>
              </a:rPr>
              <a:t> case, the developer </a:t>
            </a:r>
            <a:r>
              <a:rPr lang="it-IT" dirty="0" err="1">
                <a:latin typeface="Arial"/>
                <a:cs typeface="Arial"/>
              </a:rPr>
              <a:t>has</a:t>
            </a:r>
            <a:r>
              <a:rPr lang="it-IT" dirty="0">
                <a:latin typeface="Arial"/>
                <a:cs typeface="Arial"/>
              </a:rPr>
              <a:t> limited </a:t>
            </a:r>
            <a:r>
              <a:rPr lang="it-IT" dirty="0" err="1">
                <a:latin typeface="Arial"/>
                <a:cs typeface="Arial"/>
              </a:rPr>
              <a:t>freedom</a:t>
            </a:r>
            <a:r>
              <a:rPr lang="it-IT" dirty="0">
                <a:latin typeface="Arial"/>
                <a:cs typeface="Arial"/>
              </a:rPr>
              <a:t> to </a:t>
            </a:r>
            <a:r>
              <a:rPr lang="it-IT" dirty="0" err="1">
                <a:latin typeface="Arial"/>
                <a:cs typeface="Arial"/>
              </a:rPr>
              <a:t>adjust</a:t>
            </a:r>
            <a:r>
              <a:rPr lang="it-IT" dirty="0">
                <a:latin typeface="Arial"/>
                <a:cs typeface="Arial"/>
              </a:rPr>
              <a:t> the price, </a:t>
            </a:r>
            <a:r>
              <a:rPr lang="it-IT" dirty="0" err="1">
                <a:latin typeface="Arial"/>
                <a:cs typeface="Arial"/>
              </a:rPr>
              <a:t>sometimes</a:t>
            </a:r>
            <a:r>
              <a:rPr lang="it-IT" dirty="0">
                <a:latin typeface="Arial"/>
                <a:cs typeface="Arial"/>
              </a:rPr>
              <a:t> limited to connection </a:t>
            </a:r>
            <a:r>
              <a:rPr lang="it-IT" dirty="0" err="1">
                <a:latin typeface="Arial"/>
                <a:cs typeface="Arial"/>
              </a:rPr>
              <a:t>tariffs</a:t>
            </a:r>
            <a:r>
              <a:rPr lang="it-IT" dirty="0">
                <a:latin typeface="Arial"/>
                <a:cs typeface="Arial"/>
              </a:rPr>
              <a:t> or </a:t>
            </a:r>
            <a:r>
              <a:rPr lang="it-IT" dirty="0" err="1">
                <a:latin typeface="Arial"/>
                <a:cs typeface="Arial"/>
              </a:rPr>
              <a:t>alike</a:t>
            </a:r>
            <a:endParaRPr lang="it-IT" dirty="0">
              <a:latin typeface="Arial"/>
              <a:cs typeface="Arial"/>
            </a:endParaRP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it-IT" dirty="0"/>
              <a:t>Price can be </a:t>
            </a:r>
            <a:r>
              <a:rPr lang="it-IT" dirty="0" err="1"/>
              <a:t>negotiated</a:t>
            </a:r>
            <a:r>
              <a:rPr lang="it-IT" dirty="0"/>
              <a:t>: </a:t>
            </a:r>
            <a:r>
              <a:rPr lang="it-IT" dirty="0" err="1"/>
              <a:t>depending</a:t>
            </a:r>
            <a:r>
              <a:rPr lang="it-IT" dirty="0"/>
              <a:t> on the size of the </a:t>
            </a:r>
            <a:r>
              <a:rPr lang="it-IT" dirty="0" err="1"/>
              <a:t>microgrid</a:t>
            </a:r>
            <a:r>
              <a:rPr lang="it-IT" dirty="0"/>
              <a:t>, the developer </a:t>
            </a:r>
            <a:r>
              <a:rPr lang="it-IT" dirty="0" err="1"/>
              <a:t>has</a:t>
            </a:r>
            <a:r>
              <a:rPr lang="it-IT" dirty="0"/>
              <a:t> </a:t>
            </a:r>
            <a:r>
              <a:rPr lang="it-IT" dirty="0" err="1"/>
              <a:t>freedom</a:t>
            </a:r>
            <a:r>
              <a:rPr lang="it-IT" dirty="0"/>
              <a:t> to propose and </a:t>
            </a:r>
            <a:r>
              <a:rPr lang="it-IT" dirty="0" err="1"/>
              <a:t>negotiate</a:t>
            </a:r>
            <a:r>
              <a:rPr lang="it-IT" dirty="0"/>
              <a:t> a </a:t>
            </a:r>
            <a:r>
              <a:rPr lang="it-IT" dirty="0" err="1"/>
              <a:t>tariff</a:t>
            </a:r>
            <a:endParaRPr lang="it-IT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307D129-4279-EE88-BD48-3D6589C06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>
                <a:latin typeface="Verdana"/>
                <a:ea typeface="Verdana"/>
              </a:rPr>
              <a:t>Profit to the developer: Can price be </a:t>
            </a:r>
            <a:r>
              <a:rPr lang="it-IT" err="1">
                <a:latin typeface="Verdana"/>
                <a:ea typeface="Verdana"/>
              </a:rPr>
              <a:t>freely</a:t>
            </a:r>
            <a:r>
              <a:rPr lang="it-IT" dirty="0">
                <a:latin typeface="Verdana"/>
                <a:ea typeface="Verdana"/>
              </a:rPr>
              <a:t> </a:t>
            </a:r>
            <a:r>
              <a:rPr lang="it-IT" err="1">
                <a:latin typeface="Verdana"/>
                <a:ea typeface="Verdana"/>
              </a:rPr>
              <a:t>chosen</a:t>
            </a:r>
            <a:r>
              <a:rPr lang="it-IT" dirty="0">
                <a:latin typeface="Verdana"/>
                <a:ea typeface="Verdana"/>
              </a:rPr>
              <a:t>?</a:t>
            </a:r>
            <a:endParaRPr lang="en-US">
              <a:latin typeface="Verdana"/>
              <a:ea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295420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65875A5-C5A3-6DB1-D143-97982A0B5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Profit to the developer: no </a:t>
            </a:r>
            <a:r>
              <a:rPr lang="it-IT" dirty="0" err="1"/>
              <a:t>tariff</a:t>
            </a:r>
            <a:r>
              <a:rPr lang="it-IT" dirty="0"/>
              <a:t> </a:t>
            </a:r>
            <a:r>
              <a:rPr lang="it-IT" dirty="0" err="1"/>
              <a:t>negotiation</a:t>
            </a:r>
            <a:endParaRPr lang="it-IT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D87A596-1B4E-0F6C-CB85-B08FB9A13891}"/>
              </a:ext>
            </a:extLst>
          </p:cNvPr>
          <p:cNvGrpSpPr/>
          <p:nvPr/>
        </p:nvGrpSpPr>
        <p:grpSpPr>
          <a:xfrm>
            <a:off x="6547977" y="2119310"/>
            <a:ext cx="5244637" cy="4114800"/>
            <a:chOff x="997716" y="2622884"/>
            <a:chExt cx="6384692" cy="3973845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92A827B-5C13-5D86-A1F8-1F8CD792A3B4}"/>
                </a:ext>
              </a:extLst>
            </p:cNvPr>
            <p:cNvSpPr/>
            <p:nvPr/>
          </p:nvSpPr>
          <p:spPr>
            <a:xfrm>
              <a:off x="1564331" y="2698870"/>
              <a:ext cx="4598960" cy="2071312"/>
            </a:xfrm>
            <a:custGeom>
              <a:avLst/>
              <a:gdLst>
                <a:gd name="connsiteX0" fmla="*/ 0 w 2650067"/>
                <a:gd name="connsiteY0" fmla="*/ 0 h 1909234"/>
                <a:gd name="connsiteX1" fmla="*/ 1143000 w 2650067"/>
                <a:gd name="connsiteY1" fmla="*/ 1524000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794256"/>
                <a:gd name="connsiteY0" fmla="*/ 0 h 2276505"/>
                <a:gd name="connsiteX1" fmla="*/ 821850 w 2794256"/>
                <a:gd name="connsiteY1" fmla="*/ 1771347 h 2276505"/>
                <a:gd name="connsiteX2" fmla="*/ 2794256 w 2794256"/>
                <a:gd name="connsiteY2" fmla="*/ 2276505 h 2276505"/>
                <a:gd name="connsiteX0" fmla="*/ 0 w 2774707"/>
                <a:gd name="connsiteY0" fmla="*/ 613024 h 770872"/>
                <a:gd name="connsiteX1" fmla="*/ 802301 w 2774707"/>
                <a:gd name="connsiteY1" fmla="*/ 89110 h 770872"/>
                <a:gd name="connsiteX2" fmla="*/ 2774707 w 2774707"/>
                <a:gd name="connsiteY2" fmla="*/ 594268 h 770872"/>
                <a:gd name="connsiteX0" fmla="*/ 0 w 2774707"/>
                <a:gd name="connsiteY0" fmla="*/ 818889 h 818888"/>
                <a:gd name="connsiteX1" fmla="*/ 802301 w 2774707"/>
                <a:gd name="connsiteY1" fmla="*/ 294975 h 818888"/>
                <a:gd name="connsiteX2" fmla="*/ 2774707 w 2774707"/>
                <a:gd name="connsiteY2" fmla="*/ 800133 h 818888"/>
                <a:gd name="connsiteX0" fmla="*/ 0 w 2774707"/>
                <a:gd name="connsiteY0" fmla="*/ 1517456 h 1517456"/>
                <a:gd name="connsiteX1" fmla="*/ 1955694 w 2774707"/>
                <a:gd name="connsiteY1" fmla="*/ 132066 h 1517456"/>
                <a:gd name="connsiteX2" fmla="*/ 2774707 w 2774707"/>
                <a:gd name="connsiteY2" fmla="*/ 1498700 h 1517456"/>
                <a:gd name="connsiteX0" fmla="*/ 0 w 2774707"/>
                <a:gd name="connsiteY0" fmla="*/ 1495930 h 1495930"/>
                <a:gd name="connsiteX1" fmla="*/ 1955694 w 2774707"/>
                <a:gd name="connsiteY1" fmla="*/ 110540 h 1495930"/>
                <a:gd name="connsiteX2" fmla="*/ 2774707 w 2774707"/>
                <a:gd name="connsiteY2" fmla="*/ 1477174 h 1495930"/>
                <a:gd name="connsiteX0" fmla="*/ 0 w 2774707"/>
                <a:gd name="connsiteY0" fmla="*/ 1665613 h 1665613"/>
                <a:gd name="connsiteX1" fmla="*/ 2341787 w 2774707"/>
                <a:gd name="connsiteY1" fmla="*/ 99494 h 1665613"/>
                <a:gd name="connsiteX2" fmla="*/ 2774707 w 2774707"/>
                <a:gd name="connsiteY2" fmla="*/ 1646857 h 1665613"/>
                <a:gd name="connsiteX0" fmla="*/ 0 w 2774707"/>
                <a:gd name="connsiteY0" fmla="*/ 1566119 h 1566119"/>
                <a:gd name="connsiteX1" fmla="*/ 2341787 w 2774707"/>
                <a:gd name="connsiteY1" fmla="*/ 0 h 1566119"/>
                <a:gd name="connsiteX2" fmla="*/ 2774707 w 2774707"/>
                <a:gd name="connsiteY2" fmla="*/ 1547363 h 1566119"/>
                <a:gd name="connsiteX0" fmla="*/ 0 w 2774707"/>
                <a:gd name="connsiteY0" fmla="*/ 1029957 h 1029957"/>
                <a:gd name="connsiteX1" fmla="*/ 1657571 w 2774707"/>
                <a:gd name="connsiteY1" fmla="*/ 0 h 1029957"/>
                <a:gd name="connsiteX2" fmla="*/ 2774707 w 2774707"/>
                <a:gd name="connsiteY2" fmla="*/ 1011201 h 1029957"/>
                <a:gd name="connsiteX0" fmla="*/ 0 w 2481472"/>
                <a:gd name="connsiteY0" fmla="*/ 2513989 h 2513989"/>
                <a:gd name="connsiteX1" fmla="*/ 1657571 w 2481472"/>
                <a:gd name="connsiteY1" fmla="*/ 1484032 h 2513989"/>
                <a:gd name="connsiteX2" fmla="*/ 2481472 w 2481472"/>
                <a:gd name="connsiteY2" fmla="*/ 1172 h 2513989"/>
                <a:gd name="connsiteX0" fmla="*/ 0 w 2481472"/>
                <a:gd name="connsiteY0" fmla="*/ 2512818 h 2512818"/>
                <a:gd name="connsiteX1" fmla="*/ 1657571 w 2481472"/>
                <a:gd name="connsiteY1" fmla="*/ 1482861 h 2512818"/>
                <a:gd name="connsiteX2" fmla="*/ 2481472 w 2481472"/>
                <a:gd name="connsiteY2" fmla="*/ 1 h 2512818"/>
                <a:gd name="connsiteX0" fmla="*/ 0 w 2481472"/>
                <a:gd name="connsiteY0" fmla="*/ 2512817 h 2512817"/>
                <a:gd name="connsiteX1" fmla="*/ 1657571 w 2481472"/>
                <a:gd name="connsiteY1" fmla="*/ 1482860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422982 w 2481472"/>
                <a:gd name="connsiteY1" fmla="*/ 1525029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422982 w 2481472"/>
                <a:gd name="connsiteY1" fmla="*/ 1525029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540276 w 2481472"/>
                <a:gd name="connsiteY1" fmla="*/ 1579247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540276 w 2481472"/>
                <a:gd name="connsiteY1" fmla="*/ 1579247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540276 w 2481472"/>
                <a:gd name="connsiteY1" fmla="*/ 1579247 h 2512817"/>
                <a:gd name="connsiteX2" fmla="*/ 2481472 w 2481472"/>
                <a:gd name="connsiteY2" fmla="*/ 0 h 2512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472" h="2512817">
                  <a:moveTo>
                    <a:pt x="0" y="2512817"/>
                  </a:moveTo>
                  <a:cubicBezTo>
                    <a:pt x="973592" y="1862377"/>
                    <a:pt x="1235442" y="1927496"/>
                    <a:pt x="1540276" y="1579247"/>
                  </a:cubicBezTo>
                  <a:cubicBezTo>
                    <a:pt x="1825562" y="1162487"/>
                    <a:pt x="2221122" y="319178"/>
                    <a:pt x="2481472" y="0"/>
                  </a:cubicBezTo>
                </a:path>
              </a:pathLst>
            </a:custGeom>
            <a:noFill/>
            <a:ln w="19050">
              <a:solidFill>
                <a:srgbClr val="00548E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DE626820-32E1-F5C2-FA50-663B2AB10874}"/>
                </a:ext>
              </a:extLst>
            </p:cNvPr>
            <p:cNvCxnSpPr>
              <a:cxnSpLocks/>
            </p:cNvCxnSpPr>
            <p:nvPr/>
          </p:nvCxnSpPr>
          <p:spPr>
            <a:xfrm>
              <a:off x="1572059" y="5564644"/>
              <a:ext cx="5530583" cy="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71BC7733-974D-5104-9D0D-06D44693EBB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64331" y="2622884"/>
              <a:ext cx="7728" cy="3973845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B63D45A8-671F-259E-E6D5-8245C317FE40}"/>
                    </a:ext>
                  </a:extLst>
                </p:cNvPr>
                <p:cNvSpPr txBox="1"/>
                <p:nvPr/>
              </p:nvSpPr>
              <p:spPr>
                <a:xfrm>
                  <a:off x="997716" y="2763920"/>
                  <a:ext cx="464838" cy="3566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€</m:t>
                        </m:r>
                      </m:oMath>
                    </m:oMathPara>
                  </a14:m>
                  <a:endParaRPr lang="it-IT" dirty="0"/>
                </a:p>
              </p:txBody>
            </p:sp>
          </mc:Choice>
          <mc:Fallback xmlns=""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B63D45A8-671F-259E-E6D5-8245C317FE4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7716" y="2763920"/>
                  <a:ext cx="464838" cy="356680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E51E3770-6EB2-2809-BEF2-53DCA08600E1}"/>
                    </a:ext>
                  </a:extLst>
                </p:cNvPr>
                <p:cNvSpPr txBox="1"/>
                <p:nvPr/>
              </p:nvSpPr>
              <p:spPr>
                <a:xfrm>
                  <a:off x="6932481" y="5564644"/>
                  <a:ext cx="449927" cy="3566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oMath>
                    </m:oMathPara>
                  </a14:m>
                  <a:endParaRPr lang="it-IT" dirty="0"/>
                </a:p>
              </p:txBody>
            </p:sp>
          </mc:Choice>
          <mc:Fallback xmlns=""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E51E3770-6EB2-2809-BEF2-53DCA08600E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32481" y="5564644"/>
                  <a:ext cx="449927" cy="356680"/>
                </a:xfrm>
                <a:prstGeom prst="rect">
                  <a:avLst/>
                </a:prstGeom>
                <a:blipFill>
                  <a:blip r:embed="rId3"/>
                  <a:stretch>
                    <a:fillRect b="-6557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7A1D2667-E5AD-2F80-3B49-C1B82659A688}"/>
              </a:ext>
            </a:extLst>
          </p:cNvPr>
          <p:cNvSpPr txBox="1"/>
          <p:nvPr/>
        </p:nvSpPr>
        <p:spPr>
          <a:xfrm>
            <a:off x="9915946" y="2434626"/>
            <a:ext cx="216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548E"/>
                </a:solidFill>
              </a:rPr>
              <a:t>Cost curve</a:t>
            </a:r>
            <a:endParaRPr lang="it-IT" sz="200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3296271F-F56E-50E0-09E0-D972AABBEE91}"/>
              </a:ext>
            </a:extLst>
          </p:cNvPr>
          <p:cNvSpPr/>
          <p:nvPr/>
        </p:nvSpPr>
        <p:spPr>
          <a:xfrm flipV="1">
            <a:off x="7025447" y="3210367"/>
            <a:ext cx="3763974" cy="1955050"/>
          </a:xfrm>
          <a:custGeom>
            <a:avLst/>
            <a:gdLst>
              <a:gd name="connsiteX0" fmla="*/ 0 w 2650067"/>
              <a:gd name="connsiteY0" fmla="*/ 0 h 1909234"/>
              <a:gd name="connsiteX1" fmla="*/ 1143000 w 2650067"/>
              <a:gd name="connsiteY1" fmla="*/ 1524000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794256"/>
              <a:gd name="connsiteY0" fmla="*/ 0 h 2276505"/>
              <a:gd name="connsiteX1" fmla="*/ 821850 w 2794256"/>
              <a:gd name="connsiteY1" fmla="*/ 1771347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468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29891 w 2654436"/>
              <a:gd name="connsiteY1" fmla="*/ 2464664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0935 h 3367072"/>
              <a:gd name="connsiteX2" fmla="*/ 2654436 w 2654436"/>
              <a:gd name="connsiteY2" fmla="*/ 3367072 h 3367072"/>
              <a:gd name="connsiteX0" fmla="*/ 0 w 2101709"/>
              <a:gd name="connsiteY0" fmla="*/ 0 h 3322100"/>
              <a:gd name="connsiteX1" fmla="*/ 1151738 w 2101709"/>
              <a:gd name="connsiteY1" fmla="*/ 2430935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853243"/>
              <a:gd name="connsiteY0" fmla="*/ 0 h 2305701"/>
              <a:gd name="connsiteX1" fmla="*/ 1092752 w 2853243"/>
              <a:gd name="connsiteY1" fmla="*/ 2247301 h 2305701"/>
              <a:gd name="connsiteX2" fmla="*/ 2853243 w 2853243"/>
              <a:gd name="connsiteY2" fmla="*/ 1099740 h 2305701"/>
              <a:gd name="connsiteX0" fmla="*/ 0 w 2853243"/>
              <a:gd name="connsiteY0" fmla="*/ 0 h 2340909"/>
              <a:gd name="connsiteX1" fmla="*/ 1092752 w 2853243"/>
              <a:gd name="connsiteY1" fmla="*/ 2247301 h 2340909"/>
              <a:gd name="connsiteX2" fmla="*/ 2853243 w 2853243"/>
              <a:gd name="connsiteY2" fmla="*/ 1099740 h 2340909"/>
              <a:gd name="connsiteX0" fmla="*/ 0 w 2853243"/>
              <a:gd name="connsiteY0" fmla="*/ 0 h 3377932"/>
              <a:gd name="connsiteX1" fmla="*/ 1149554 w 2853243"/>
              <a:gd name="connsiteY1" fmla="*/ 3326626 h 3377932"/>
              <a:gd name="connsiteX2" fmla="*/ 2853243 w 2853243"/>
              <a:gd name="connsiteY2" fmla="*/ 1099740 h 3377932"/>
              <a:gd name="connsiteX0" fmla="*/ 0 w 2853243"/>
              <a:gd name="connsiteY0" fmla="*/ 0 h 3377932"/>
              <a:gd name="connsiteX1" fmla="*/ 902684 w 2853243"/>
              <a:gd name="connsiteY1" fmla="*/ 3326626 h 3377932"/>
              <a:gd name="connsiteX2" fmla="*/ 2853243 w 2853243"/>
              <a:gd name="connsiteY2" fmla="*/ 1099740 h 3377932"/>
              <a:gd name="connsiteX0" fmla="*/ 0 w 2597634"/>
              <a:gd name="connsiteY0" fmla="*/ 0 h 3389927"/>
              <a:gd name="connsiteX1" fmla="*/ 902684 w 2597634"/>
              <a:gd name="connsiteY1" fmla="*/ 3326626 h 3389927"/>
              <a:gd name="connsiteX2" fmla="*/ 2597634 w 2597634"/>
              <a:gd name="connsiteY2" fmla="*/ 1549458 h 338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7634" h="3389927">
                <a:moveTo>
                  <a:pt x="0" y="0"/>
                </a:moveTo>
                <a:cubicBezTo>
                  <a:pt x="119084" y="883970"/>
                  <a:pt x="450083" y="2970944"/>
                  <a:pt x="902684" y="3326626"/>
                </a:cubicBezTo>
                <a:cubicBezTo>
                  <a:pt x="1302853" y="3727280"/>
                  <a:pt x="2370054" y="2117241"/>
                  <a:pt x="2597634" y="1549458"/>
                </a:cubicBezTo>
              </a:path>
            </a:pathLst>
          </a:custGeom>
          <a:noFill/>
          <a:ln w="19050"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4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97D850E-C091-9154-0473-4B87471B3FC1}"/>
              </a:ext>
            </a:extLst>
          </p:cNvPr>
          <p:cNvSpPr txBox="1"/>
          <p:nvPr/>
        </p:nvSpPr>
        <p:spPr>
          <a:xfrm>
            <a:off x="9915946" y="3459698"/>
            <a:ext cx="216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B050"/>
                </a:solidFill>
              </a:rPr>
              <a:t>Revenue curve</a:t>
            </a:r>
            <a:endParaRPr lang="it-IT" sz="2000" dirty="0">
              <a:solidFill>
                <a:srgbClr val="00B050"/>
              </a:solidFill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956B8D5C-DBA2-72FE-EA6D-CD95D1AF8032}"/>
              </a:ext>
            </a:extLst>
          </p:cNvPr>
          <p:cNvSpPr/>
          <p:nvPr/>
        </p:nvSpPr>
        <p:spPr>
          <a:xfrm flipV="1">
            <a:off x="7032890" y="4711199"/>
            <a:ext cx="3238595" cy="1463377"/>
          </a:xfrm>
          <a:custGeom>
            <a:avLst/>
            <a:gdLst>
              <a:gd name="connsiteX0" fmla="*/ 0 w 2650067"/>
              <a:gd name="connsiteY0" fmla="*/ 0 h 1909234"/>
              <a:gd name="connsiteX1" fmla="*/ 1143000 w 2650067"/>
              <a:gd name="connsiteY1" fmla="*/ 1524000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794256"/>
              <a:gd name="connsiteY0" fmla="*/ 0 h 2276505"/>
              <a:gd name="connsiteX1" fmla="*/ 821850 w 2794256"/>
              <a:gd name="connsiteY1" fmla="*/ 1771347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468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29891 w 2654436"/>
              <a:gd name="connsiteY1" fmla="*/ 2464664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0935 h 3367072"/>
              <a:gd name="connsiteX2" fmla="*/ 2654436 w 2654436"/>
              <a:gd name="connsiteY2" fmla="*/ 3367072 h 3367072"/>
              <a:gd name="connsiteX0" fmla="*/ 0 w 2101709"/>
              <a:gd name="connsiteY0" fmla="*/ 0 h 3322100"/>
              <a:gd name="connsiteX1" fmla="*/ 1151738 w 2101709"/>
              <a:gd name="connsiteY1" fmla="*/ 2430935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853243"/>
              <a:gd name="connsiteY0" fmla="*/ 0 h 2305701"/>
              <a:gd name="connsiteX1" fmla="*/ 1092752 w 2853243"/>
              <a:gd name="connsiteY1" fmla="*/ 2247301 h 2305701"/>
              <a:gd name="connsiteX2" fmla="*/ 2853243 w 2853243"/>
              <a:gd name="connsiteY2" fmla="*/ 1099740 h 2305701"/>
              <a:gd name="connsiteX0" fmla="*/ 0 w 2853243"/>
              <a:gd name="connsiteY0" fmla="*/ 0 h 2340909"/>
              <a:gd name="connsiteX1" fmla="*/ 1092752 w 2853243"/>
              <a:gd name="connsiteY1" fmla="*/ 2247301 h 2340909"/>
              <a:gd name="connsiteX2" fmla="*/ 2853243 w 2853243"/>
              <a:gd name="connsiteY2" fmla="*/ 1099740 h 2340909"/>
              <a:gd name="connsiteX0" fmla="*/ 0 w 2853243"/>
              <a:gd name="connsiteY0" fmla="*/ 0 h 3377932"/>
              <a:gd name="connsiteX1" fmla="*/ 1149554 w 2853243"/>
              <a:gd name="connsiteY1" fmla="*/ 3326626 h 3377932"/>
              <a:gd name="connsiteX2" fmla="*/ 2853243 w 2853243"/>
              <a:gd name="connsiteY2" fmla="*/ 1099740 h 3377932"/>
              <a:gd name="connsiteX0" fmla="*/ 0 w 2853243"/>
              <a:gd name="connsiteY0" fmla="*/ 0 h 3377932"/>
              <a:gd name="connsiteX1" fmla="*/ 902684 w 2853243"/>
              <a:gd name="connsiteY1" fmla="*/ 3326626 h 3377932"/>
              <a:gd name="connsiteX2" fmla="*/ 2853243 w 2853243"/>
              <a:gd name="connsiteY2" fmla="*/ 1099740 h 3377932"/>
              <a:gd name="connsiteX0" fmla="*/ 0 w 2597634"/>
              <a:gd name="connsiteY0" fmla="*/ 0 h 3389927"/>
              <a:gd name="connsiteX1" fmla="*/ 902684 w 2597634"/>
              <a:gd name="connsiteY1" fmla="*/ 3326626 h 3389927"/>
              <a:gd name="connsiteX2" fmla="*/ 2597634 w 2597634"/>
              <a:gd name="connsiteY2" fmla="*/ 1549458 h 3389927"/>
              <a:gd name="connsiteX0" fmla="*/ 0 w 2597634"/>
              <a:gd name="connsiteY0" fmla="*/ 0 h 3389927"/>
              <a:gd name="connsiteX1" fmla="*/ 286167 w 2597634"/>
              <a:gd name="connsiteY1" fmla="*/ 1670224 h 3389927"/>
              <a:gd name="connsiteX2" fmla="*/ 902684 w 2597634"/>
              <a:gd name="connsiteY2" fmla="*/ 3326626 h 3389927"/>
              <a:gd name="connsiteX3" fmla="*/ 2597634 w 2597634"/>
              <a:gd name="connsiteY3" fmla="*/ 1549458 h 3389927"/>
              <a:gd name="connsiteX0" fmla="*/ 0 w 2597634"/>
              <a:gd name="connsiteY0" fmla="*/ 0 h 2569013"/>
              <a:gd name="connsiteX1" fmla="*/ 286167 w 2597634"/>
              <a:gd name="connsiteY1" fmla="*/ 1670224 h 2569013"/>
              <a:gd name="connsiteX2" fmla="*/ 991253 w 2597634"/>
              <a:gd name="connsiteY2" fmla="*/ 2454806 h 2569013"/>
              <a:gd name="connsiteX3" fmla="*/ 2597634 w 2597634"/>
              <a:gd name="connsiteY3" fmla="*/ 1549458 h 2569013"/>
              <a:gd name="connsiteX0" fmla="*/ 0 w 2597634"/>
              <a:gd name="connsiteY0" fmla="*/ 0 h 2569013"/>
              <a:gd name="connsiteX1" fmla="*/ 286167 w 2597634"/>
              <a:gd name="connsiteY1" fmla="*/ 1670224 h 2569013"/>
              <a:gd name="connsiteX2" fmla="*/ 991253 w 2597634"/>
              <a:gd name="connsiteY2" fmla="*/ 2454806 h 2569013"/>
              <a:gd name="connsiteX3" fmla="*/ 2597634 w 2597634"/>
              <a:gd name="connsiteY3" fmla="*/ 1549458 h 2569013"/>
              <a:gd name="connsiteX0" fmla="*/ 0 w 2597634"/>
              <a:gd name="connsiteY0" fmla="*/ 0 h 2470188"/>
              <a:gd name="connsiteX1" fmla="*/ 286167 w 2597634"/>
              <a:gd name="connsiteY1" fmla="*/ 1670224 h 2470188"/>
              <a:gd name="connsiteX2" fmla="*/ 991253 w 2597634"/>
              <a:gd name="connsiteY2" fmla="*/ 2454806 h 2470188"/>
              <a:gd name="connsiteX3" fmla="*/ 1711577 w 2597634"/>
              <a:gd name="connsiteY3" fmla="*/ 1683955 h 2470188"/>
              <a:gd name="connsiteX4" fmla="*/ 2597634 w 2597634"/>
              <a:gd name="connsiteY4" fmla="*/ 1549458 h 2470188"/>
              <a:gd name="connsiteX0" fmla="*/ 0 w 2235054"/>
              <a:gd name="connsiteY0" fmla="*/ 56886 h 2527072"/>
              <a:gd name="connsiteX1" fmla="*/ 286167 w 2235054"/>
              <a:gd name="connsiteY1" fmla="*/ 1727110 h 2527072"/>
              <a:gd name="connsiteX2" fmla="*/ 991253 w 2235054"/>
              <a:gd name="connsiteY2" fmla="*/ 2511692 h 2527072"/>
              <a:gd name="connsiteX3" fmla="*/ 1711577 w 2235054"/>
              <a:gd name="connsiteY3" fmla="*/ 1740841 h 2527072"/>
              <a:gd name="connsiteX4" fmla="*/ 2235054 w 2235054"/>
              <a:gd name="connsiteY4" fmla="*/ 0 h 2527072"/>
              <a:gd name="connsiteX0" fmla="*/ 0 w 2235054"/>
              <a:gd name="connsiteY0" fmla="*/ 56886 h 2527074"/>
              <a:gd name="connsiteX1" fmla="*/ 286167 w 2235054"/>
              <a:gd name="connsiteY1" fmla="*/ 1727110 h 2527074"/>
              <a:gd name="connsiteX2" fmla="*/ 991253 w 2235054"/>
              <a:gd name="connsiteY2" fmla="*/ 2511692 h 2527074"/>
              <a:gd name="connsiteX3" fmla="*/ 1711577 w 2235054"/>
              <a:gd name="connsiteY3" fmla="*/ 1740841 h 2527074"/>
              <a:gd name="connsiteX4" fmla="*/ 2235054 w 2235054"/>
              <a:gd name="connsiteY4" fmla="*/ 0 h 2527074"/>
              <a:gd name="connsiteX0" fmla="*/ 0 w 2235054"/>
              <a:gd name="connsiteY0" fmla="*/ 56886 h 2527072"/>
              <a:gd name="connsiteX1" fmla="*/ 286167 w 2235054"/>
              <a:gd name="connsiteY1" fmla="*/ 1727110 h 2527072"/>
              <a:gd name="connsiteX2" fmla="*/ 991253 w 2235054"/>
              <a:gd name="connsiteY2" fmla="*/ 2511692 h 2527072"/>
              <a:gd name="connsiteX3" fmla="*/ 1711577 w 2235054"/>
              <a:gd name="connsiteY3" fmla="*/ 1740841 h 2527072"/>
              <a:gd name="connsiteX4" fmla="*/ 2235054 w 2235054"/>
              <a:gd name="connsiteY4" fmla="*/ 0 h 2527072"/>
              <a:gd name="connsiteX0" fmla="*/ 0 w 2235054"/>
              <a:gd name="connsiteY0" fmla="*/ 56886 h 2530973"/>
              <a:gd name="connsiteX1" fmla="*/ 286167 w 2235054"/>
              <a:gd name="connsiteY1" fmla="*/ 1727110 h 2530973"/>
              <a:gd name="connsiteX2" fmla="*/ 991253 w 2235054"/>
              <a:gd name="connsiteY2" fmla="*/ 2511692 h 2530973"/>
              <a:gd name="connsiteX3" fmla="*/ 1711577 w 2235054"/>
              <a:gd name="connsiteY3" fmla="*/ 1740841 h 2530973"/>
              <a:gd name="connsiteX4" fmla="*/ 2235054 w 2235054"/>
              <a:gd name="connsiteY4" fmla="*/ 0 h 2530973"/>
              <a:gd name="connsiteX0" fmla="*/ 0 w 2235054"/>
              <a:gd name="connsiteY0" fmla="*/ 56886 h 2524303"/>
              <a:gd name="connsiteX1" fmla="*/ 286167 w 2235054"/>
              <a:gd name="connsiteY1" fmla="*/ 1727110 h 2524303"/>
              <a:gd name="connsiteX2" fmla="*/ 869470 w 2235054"/>
              <a:gd name="connsiteY2" fmla="*/ 2504827 h 2524303"/>
              <a:gd name="connsiteX3" fmla="*/ 1711577 w 2235054"/>
              <a:gd name="connsiteY3" fmla="*/ 1740841 h 2524303"/>
              <a:gd name="connsiteX4" fmla="*/ 2235054 w 2235054"/>
              <a:gd name="connsiteY4" fmla="*/ 0 h 2524303"/>
              <a:gd name="connsiteX0" fmla="*/ 0 w 2235054"/>
              <a:gd name="connsiteY0" fmla="*/ 56886 h 2504828"/>
              <a:gd name="connsiteX1" fmla="*/ 286167 w 2235054"/>
              <a:gd name="connsiteY1" fmla="*/ 1727110 h 2504828"/>
              <a:gd name="connsiteX2" fmla="*/ 869470 w 2235054"/>
              <a:gd name="connsiteY2" fmla="*/ 2504827 h 2504828"/>
              <a:gd name="connsiteX3" fmla="*/ 1711577 w 2235054"/>
              <a:gd name="connsiteY3" fmla="*/ 1740841 h 2504828"/>
              <a:gd name="connsiteX4" fmla="*/ 2235054 w 2235054"/>
              <a:gd name="connsiteY4" fmla="*/ 0 h 2504828"/>
              <a:gd name="connsiteX0" fmla="*/ 0 w 2235054"/>
              <a:gd name="connsiteY0" fmla="*/ 56886 h 2504826"/>
              <a:gd name="connsiteX1" fmla="*/ 286167 w 2235054"/>
              <a:gd name="connsiteY1" fmla="*/ 1727110 h 2504826"/>
              <a:gd name="connsiteX2" fmla="*/ 869470 w 2235054"/>
              <a:gd name="connsiteY2" fmla="*/ 2504827 h 2504826"/>
              <a:gd name="connsiteX3" fmla="*/ 1711577 w 2235054"/>
              <a:gd name="connsiteY3" fmla="*/ 1740841 h 2504826"/>
              <a:gd name="connsiteX4" fmla="*/ 2235054 w 2235054"/>
              <a:gd name="connsiteY4" fmla="*/ 0 h 2504826"/>
              <a:gd name="connsiteX0" fmla="*/ 0 w 2235054"/>
              <a:gd name="connsiteY0" fmla="*/ 56886 h 2504828"/>
              <a:gd name="connsiteX1" fmla="*/ 286167 w 2235054"/>
              <a:gd name="connsiteY1" fmla="*/ 1727110 h 2504828"/>
              <a:gd name="connsiteX2" fmla="*/ 869470 w 2235054"/>
              <a:gd name="connsiteY2" fmla="*/ 2504827 h 2504828"/>
              <a:gd name="connsiteX3" fmla="*/ 1711577 w 2235054"/>
              <a:gd name="connsiteY3" fmla="*/ 1740841 h 2504828"/>
              <a:gd name="connsiteX4" fmla="*/ 2235054 w 2235054"/>
              <a:gd name="connsiteY4" fmla="*/ 0 h 2504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35054" h="2504828">
                <a:moveTo>
                  <a:pt x="0" y="56886"/>
                </a:moveTo>
                <a:cubicBezTo>
                  <a:pt x="47694" y="335257"/>
                  <a:pt x="135720" y="1172672"/>
                  <a:pt x="286167" y="1727110"/>
                </a:cubicBezTo>
                <a:cubicBezTo>
                  <a:pt x="436614" y="2281548"/>
                  <a:pt x="630057" y="2435036"/>
                  <a:pt x="869470" y="2504827"/>
                </a:cubicBezTo>
                <a:cubicBezTo>
                  <a:pt x="1119955" y="2499105"/>
                  <a:pt x="1529649" y="2131997"/>
                  <a:pt x="1711577" y="1740841"/>
                </a:cubicBezTo>
                <a:cubicBezTo>
                  <a:pt x="1882435" y="1274173"/>
                  <a:pt x="2141811" y="323320"/>
                  <a:pt x="2235054" y="0"/>
                </a:cubicBezTo>
              </a:path>
            </a:pathLst>
          </a:custGeom>
          <a:noFill/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400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6C61F20-FEEA-A40C-704E-99003027C371}"/>
              </a:ext>
            </a:extLst>
          </p:cNvPr>
          <p:cNvSpPr/>
          <p:nvPr/>
        </p:nvSpPr>
        <p:spPr>
          <a:xfrm>
            <a:off x="7387029" y="5119696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BDAAEA7-3B5D-B6F4-F60B-259C9F9B4758}"/>
              </a:ext>
            </a:extLst>
          </p:cNvPr>
          <p:cNvSpPr/>
          <p:nvPr/>
        </p:nvSpPr>
        <p:spPr>
          <a:xfrm>
            <a:off x="9468493" y="5119696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3CD66FF-970A-A72D-DD0A-0EB0D9379E67}"/>
              </a:ext>
            </a:extLst>
          </p:cNvPr>
          <p:cNvSpPr txBox="1"/>
          <p:nvPr/>
        </p:nvSpPr>
        <p:spPr>
          <a:xfrm>
            <a:off x="7365331" y="517171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A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8B6F6D3-089D-FCA1-56A0-FC1AEEBD9815}"/>
              </a:ext>
            </a:extLst>
          </p:cNvPr>
          <p:cNvSpPr txBox="1"/>
          <p:nvPr/>
        </p:nvSpPr>
        <p:spPr>
          <a:xfrm>
            <a:off x="8132144" y="432794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B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60E6D0C-14D8-1BFF-7C94-3B20E380A761}"/>
              </a:ext>
            </a:extLst>
          </p:cNvPr>
          <p:cNvSpPr txBox="1"/>
          <p:nvPr/>
        </p:nvSpPr>
        <p:spPr>
          <a:xfrm>
            <a:off x="9305374" y="5197339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C</a:t>
            </a:r>
          </a:p>
        </p:txBody>
      </p:sp>
      <p:sp>
        <p:nvSpPr>
          <p:cNvPr id="53" name="Right Brace 52">
            <a:extLst>
              <a:ext uri="{FF2B5EF4-FFF2-40B4-BE49-F238E27FC236}">
                <a16:creationId xmlns:a16="http://schemas.microsoft.com/office/drawing/2014/main" id="{A2BDF3DC-CEC7-FAC7-371F-D066DA53A5D9}"/>
              </a:ext>
            </a:extLst>
          </p:cNvPr>
          <p:cNvSpPr/>
          <p:nvPr/>
        </p:nvSpPr>
        <p:spPr>
          <a:xfrm rot="5400000">
            <a:off x="8358579" y="4662783"/>
            <a:ext cx="237824" cy="2073443"/>
          </a:xfrm>
          <a:prstGeom prst="rightBrace">
            <a:avLst>
              <a:gd name="adj1" fmla="val 50492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8615661-0CD7-5AA3-E6AB-72F7080A85C0}"/>
              </a:ext>
            </a:extLst>
          </p:cNvPr>
          <p:cNvSpPr txBox="1"/>
          <p:nvPr/>
        </p:nvSpPr>
        <p:spPr>
          <a:xfrm>
            <a:off x="7841804" y="5857961"/>
            <a:ext cx="1271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Profitability</a:t>
            </a:r>
            <a:endParaRPr lang="it-IT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236F3BB-F38D-B4E6-8255-4051D768646F}"/>
              </a:ext>
            </a:extLst>
          </p:cNvPr>
          <p:cNvGrpSpPr/>
          <p:nvPr/>
        </p:nvGrpSpPr>
        <p:grpSpPr>
          <a:xfrm>
            <a:off x="34255" y="3762317"/>
            <a:ext cx="3314534" cy="2396499"/>
            <a:chOff x="663500" y="2622884"/>
            <a:chExt cx="6439142" cy="3345453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6E3EB833-E44A-E3BA-0C97-9D842F77063B}"/>
                </a:ext>
              </a:extLst>
            </p:cNvPr>
            <p:cNvSpPr/>
            <p:nvPr/>
          </p:nvSpPr>
          <p:spPr>
            <a:xfrm>
              <a:off x="1572061" y="2931684"/>
              <a:ext cx="5129529" cy="2436185"/>
            </a:xfrm>
            <a:custGeom>
              <a:avLst/>
              <a:gdLst>
                <a:gd name="connsiteX0" fmla="*/ 0 w 2650067"/>
                <a:gd name="connsiteY0" fmla="*/ 0 h 1909234"/>
                <a:gd name="connsiteX1" fmla="*/ 1143000 w 2650067"/>
                <a:gd name="connsiteY1" fmla="*/ 1524000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794256"/>
                <a:gd name="connsiteY0" fmla="*/ 0 h 2276505"/>
                <a:gd name="connsiteX1" fmla="*/ 821850 w 2794256"/>
                <a:gd name="connsiteY1" fmla="*/ 1771347 h 2276505"/>
                <a:gd name="connsiteX2" fmla="*/ 2794256 w 2794256"/>
                <a:gd name="connsiteY2" fmla="*/ 2276505 h 2276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94256" h="2276505">
                  <a:moveTo>
                    <a:pt x="0" y="0"/>
                  </a:moveTo>
                  <a:cubicBezTo>
                    <a:pt x="269827" y="662859"/>
                    <a:pt x="380172" y="1288244"/>
                    <a:pt x="821850" y="1771347"/>
                  </a:cubicBezTo>
                  <a:cubicBezTo>
                    <a:pt x="1263528" y="2089553"/>
                    <a:pt x="2533906" y="2222177"/>
                    <a:pt x="2794256" y="2276505"/>
                  </a:cubicBezTo>
                </a:path>
              </a:pathLst>
            </a:custGeom>
            <a:noFill/>
            <a:ln w="19050">
              <a:solidFill>
                <a:srgbClr val="00548E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400" dirty="0"/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6D3C3440-5C32-A00B-66A1-9105106CADEE}"/>
                </a:ext>
              </a:extLst>
            </p:cNvPr>
            <p:cNvCxnSpPr>
              <a:cxnSpLocks/>
            </p:cNvCxnSpPr>
            <p:nvPr/>
          </p:nvCxnSpPr>
          <p:spPr>
            <a:xfrm>
              <a:off x="1572059" y="5564644"/>
              <a:ext cx="5530583" cy="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FAB0D13A-BEF4-81A6-49FB-C12DDE8801B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64329" y="2622884"/>
              <a:ext cx="7730" cy="294176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7B3BD46F-2082-D605-0CE5-1ED311037EFF}"/>
                    </a:ext>
                  </a:extLst>
                </p:cNvPr>
                <p:cNvSpPr txBox="1"/>
                <p:nvPr/>
              </p:nvSpPr>
              <p:spPr>
                <a:xfrm>
                  <a:off x="663500" y="2903354"/>
                  <a:ext cx="840328" cy="7306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it-IT" sz="1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t-IT" sz="14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p>
                            <m:r>
                              <a:rPr lang="it-IT" sz="1400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sup>
                        </m:sSup>
                        <m:r>
                          <a:rPr lang="it-IT" sz="1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it-IT" sz="1400" dirty="0"/>
                </a:p>
                <a:p>
                  <a:pPr algn="ctr"/>
                  <a:r>
                    <a:rPr lang="it-IT" sz="1400" dirty="0"/>
                    <a:t>Price</a:t>
                  </a:r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AA46BAF6-A644-28C9-3860-DBB512A6714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3500" y="2903354"/>
                  <a:ext cx="840328" cy="730625"/>
                </a:xfrm>
                <a:prstGeom prst="rect">
                  <a:avLst/>
                </a:prstGeom>
                <a:blipFill>
                  <a:blip r:embed="rId4"/>
                  <a:stretch>
                    <a:fillRect l="-15493" r="-16901" b="-11628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E8390EB9-BA5B-8BC5-E4B6-0165D96E610A}"/>
                    </a:ext>
                  </a:extLst>
                </p:cNvPr>
                <p:cNvSpPr txBox="1"/>
                <p:nvPr/>
              </p:nvSpPr>
              <p:spPr>
                <a:xfrm>
                  <a:off x="4001445" y="5538557"/>
                  <a:ext cx="1444614" cy="4297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it-IT" sz="1400" b="0" i="1" smtClean="0">
                          <a:latin typeface="Cambria Math" panose="02040503050406030204" pitchFamily="18" charset="0"/>
                        </a:rPr>
                        <m:t>𝑞</m:t>
                      </m:r>
                    </m:oMath>
                  </a14:m>
                  <a:r>
                    <a:rPr lang="it-IT" sz="1400" dirty="0"/>
                    <a:t> quantity</a:t>
                  </a:r>
                </a:p>
              </p:txBody>
            </p:sp>
          </mc:Choice>
          <mc:Fallback xmlns="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E8390EB9-BA5B-8BC5-E4B6-0165D96E610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1445" y="5538557"/>
                  <a:ext cx="1444614" cy="429780"/>
                </a:xfrm>
                <a:prstGeom prst="rect">
                  <a:avLst/>
                </a:prstGeom>
                <a:blipFill>
                  <a:blip r:embed="rId5"/>
                  <a:stretch>
                    <a:fillRect l="-8197" t="-4000" r="-15574" b="-20000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BB26D4C2-3659-F603-5B05-4087ACA9454D}"/>
              </a:ext>
            </a:extLst>
          </p:cNvPr>
          <p:cNvSpPr/>
          <p:nvPr/>
        </p:nvSpPr>
        <p:spPr>
          <a:xfrm>
            <a:off x="2877321" y="5661992"/>
            <a:ext cx="91440" cy="91440"/>
          </a:xfrm>
          <a:prstGeom prst="ellipse">
            <a:avLst/>
          </a:prstGeom>
          <a:solidFill>
            <a:srgbClr val="FF8585"/>
          </a:solidFill>
          <a:ln w="12700">
            <a:solidFill>
              <a:srgbClr val="FF858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C510CB15-6307-8A6C-7B77-E3827602CAE3}"/>
              </a:ext>
            </a:extLst>
          </p:cNvPr>
          <p:cNvSpPr/>
          <p:nvPr/>
        </p:nvSpPr>
        <p:spPr>
          <a:xfrm>
            <a:off x="1153160" y="5221326"/>
            <a:ext cx="91440" cy="91440"/>
          </a:xfrm>
          <a:prstGeom prst="ellipse">
            <a:avLst/>
          </a:prstGeom>
          <a:solidFill>
            <a:srgbClr val="FF9900"/>
          </a:solidFill>
          <a:ln w="12700">
            <a:solidFill>
              <a:srgbClr val="FF99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3BEBA0F-8C58-F934-3F7C-59A45BCEA166}"/>
              </a:ext>
            </a:extLst>
          </p:cNvPr>
          <p:cNvSpPr txBox="1"/>
          <p:nvPr/>
        </p:nvSpPr>
        <p:spPr>
          <a:xfrm>
            <a:off x="1244600" y="5004772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rgbClr val="FF9900"/>
                </a:solidFill>
              </a:rPr>
              <a:t>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5F586EA-7DBA-FF88-8FAD-F79B7DC2D6B0}"/>
              </a:ext>
            </a:extLst>
          </p:cNvPr>
          <p:cNvSpPr txBox="1"/>
          <p:nvPr/>
        </p:nvSpPr>
        <p:spPr>
          <a:xfrm>
            <a:off x="2936913" y="5353370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</a:rPr>
              <a:t>E</a:t>
            </a:r>
          </a:p>
        </p:txBody>
      </p:sp>
      <p:sp>
        <p:nvSpPr>
          <p:cNvPr id="32" name="Arrow: Right 31">
            <a:extLst>
              <a:ext uri="{FF2B5EF4-FFF2-40B4-BE49-F238E27FC236}">
                <a16:creationId xmlns:a16="http://schemas.microsoft.com/office/drawing/2014/main" id="{3AEAF3A9-DD6D-631C-392A-442636EB8782}"/>
              </a:ext>
            </a:extLst>
          </p:cNvPr>
          <p:cNvSpPr/>
          <p:nvPr/>
        </p:nvSpPr>
        <p:spPr>
          <a:xfrm>
            <a:off x="4685886" y="4628394"/>
            <a:ext cx="851751" cy="5929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79A6731D-3357-4E1B-4C35-B8F070688191}"/>
              </a:ext>
            </a:extLst>
          </p:cNvPr>
          <p:cNvCxnSpPr>
            <a:cxnSpLocks/>
            <a:stCxn id="17" idx="4"/>
          </p:cNvCxnSpPr>
          <p:nvPr/>
        </p:nvCxnSpPr>
        <p:spPr>
          <a:xfrm>
            <a:off x="2923041" y="5753432"/>
            <a:ext cx="0" cy="116200"/>
          </a:xfrm>
          <a:prstGeom prst="line">
            <a:avLst/>
          </a:prstGeom>
          <a:ln w="12700">
            <a:solidFill>
              <a:srgbClr val="FF8585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0290162-DF19-87D9-793F-0C2926BB7F7D}"/>
              </a:ext>
            </a:extLst>
          </p:cNvPr>
          <p:cNvCxnSpPr>
            <a:cxnSpLocks/>
          </p:cNvCxnSpPr>
          <p:nvPr/>
        </p:nvCxnSpPr>
        <p:spPr>
          <a:xfrm>
            <a:off x="1198635" y="5299375"/>
            <a:ext cx="0" cy="570257"/>
          </a:xfrm>
          <a:prstGeom prst="line">
            <a:avLst/>
          </a:prstGeom>
          <a:ln w="12700">
            <a:solidFill>
              <a:srgbClr val="FF9900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5133A813-C5E0-EA5F-79BB-5569F929170F}"/>
                  </a:ext>
                </a:extLst>
              </p:cNvPr>
              <p:cNvSpPr txBox="1"/>
              <p:nvPr/>
            </p:nvSpPr>
            <p:spPr>
              <a:xfrm>
                <a:off x="2749644" y="5900362"/>
                <a:ext cx="46887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sz="1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1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p>
                          <m:r>
                            <a:rPr lang="it-IT" sz="1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5133A813-C5E0-EA5F-79BB-5569F92917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9644" y="5900362"/>
                <a:ext cx="468873" cy="369332"/>
              </a:xfrm>
              <a:prstGeom prst="rect">
                <a:avLst/>
              </a:prstGeom>
              <a:blipFill>
                <a:blip r:embed="rId6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07B70652-18A4-93CA-257F-8C3300FE830E}"/>
                  </a:ext>
                </a:extLst>
              </p:cNvPr>
              <p:cNvSpPr txBox="1"/>
              <p:nvPr/>
            </p:nvSpPr>
            <p:spPr>
              <a:xfrm>
                <a:off x="964198" y="5945227"/>
                <a:ext cx="46887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sz="180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1800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p>
                          <m:r>
                            <a:rPr lang="it-IT" sz="1800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𝐷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9900"/>
                  </a:solidFill>
                </a:endParaRP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07B70652-18A4-93CA-257F-8C3300FE83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4198" y="5945227"/>
                <a:ext cx="468873" cy="369332"/>
              </a:xfrm>
              <a:prstGeom prst="rect">
                <a:avLst/>
              </a:prstGeom>
              <a:blipFill>
                <a:blip r:embed="rId7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Oval 54">
            <a:extLst>
              <a:ext uri="{FF2B5EF4-FFF2-40B4-BE49-F238E27FC236}">
                <a16:creationId xmlns:a16="http://schemas.microsoft.com/office/drawing/2014/main" id="{70CBD22D-30C2-D521-44F5-0BCEBA4C60FE}"/>
              </a:ext>
            </a:extLst>
          </p:cNvPr>
          <p:cNvSpPr/>
          <p:nvPr/>
        </p:nvSpPr>
        <p:spPr>
          <a:xfrm>
            <a:off x="10648613" y="4134791"/>
            <a:ext cx="91440" cy="91440"/>
          </a:xfrm>
          <a:prstGeom prst="ellipse">
            <a:avLst/>
          </a:prstGeom>
          <a:solidFill>
            <a:srgbClr val="FF8585"/>
          </a:solidFill>
          <a:ln w="12700">
            <a:solidFill>
              <a:srgbClr val="FF858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668CE68-2728-D07F-F3AC-D8DF9E6C12BB}"/>
              </a:ext>
            </a:extLst>
          </p:cNvPr>
          <p:cNvSpPr txBox="1"/>
          <p:nvPr/>
        </p:nvSpPr>
        <p:spPr>
          <a:xfrm>
            <a:off x="10708205" y="3826169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</a:rPr>
              <a:t>E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4D992EC-FA1C-F98E-9CBB-F88932D2F6BD}"/>
              </a:ext>
            </a:extLst>
          </p:cNvPr>
          <p:cNvCxnSpPr>
            <a:cxnSpLocks/>
          </p:cNvCxnSpPr>
          <p:nvPr/>
        </p:nvCxnSpPr>
        <p:spPr>
          <a:xfrm>
            <a:off x="10694333" y="4211746"/>
            <a:ext cx="0" cy="946470"/>
          </a:xfrm>
          <a:prstGeom prst="line">
            <a:avLst/>
          </a:prstGeom>
          <a:ln w="12700">
            <a:solidFill>
              <a:srgbClr val="FF8585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3DD1B0-B930-A144-6490-A03151528533}"/>
                  </a:ext>
                </a:extLst>
              </p:cNvPr>
              <p:cNvSpPr txBox="1"/>
              <p:nvPr/>
            </p:nvSpPr>
            <p:spPr>
              <a:xfrm>
                <a:off x="10511161" y="5162556"/>
                <a:ext cx="46887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sz="1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1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p>
                          <m:r>
                            <a:rPr lang="it-IT" sz="1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3DD1B0-B930-A144-6490-A031515285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11161" y="5162556"/>
                <a:ext cx="468873" cy="369332"/>
              </a:xfrm>
              <a:prstGeom prst="rect">
                <a:avLst/>
              </a:prstGeom>
              <a:blipFill>
                <a:blip r:embed="rId8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Oval 60">
            <a:extLst>
              <a:ext uri="{FF2B5EF4-FFF2-40B4-BE49-F238E27FC236}">
                <a16:creationId xmlns:a16="http://schemas.microsoft.com/office/drawing/2014/main" id="{E5F38B3F-1A13-B9AD-25B8-6E6E87C8CEF8}"/>
              </a:ext>
            </a:extLst>
          </p:cNvPr>
          <p:cNvSpPr/>
          <p:nvPr/>
        </p:nvSpPr>
        <p:spPr>
          <a:xfrm>
            <a:off x="9158475" y="3300614"/>
            <a:ext cx="91440" cy="91440"/>
          </a:xfrm>
          <a:prstGeom prst="ellipse">
            <a:avLst/>
          </a:prstGeom>
          <a:solidFill>
            <a:srgbClr val="FF9900"/>
          </a:solidFill>
          <a:ln w="12700">
            <a:solidFill>
              <a:srgbClr val="FF99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2F665F1-81C3-8C86-1CAA-F9B1C68FB787}"/>
              </a:ext>
            </a:extLst>
          </p:cNvPr>
          <p:cNvSpPr txBox="1"/>
          <p:nvPr/>
        </p:nvSpPr>
        <p:spPr>
          <a:xfrm>
            <a:off x="9053381" y="2950107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rgbClr val="FF9900"/>
                </a:solidFill>
              </a:rPr>
              <a:t>D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65242B51-F2C3-3630-6D20-603E916DA881}"/>
              </a:ext>
            </a:extLst>
          </p:cNvPr>
          <p:cNvCxnSpPr>
            <a:cxnSpLocks/>
          </p:cNvCxnSpPr>
          <p:nvPr/>
        </p:nvCxnSpPr>
        <p:spPr>
          <a:xfrm flipH="1">
            <a:off x="9185649" y="3387419"/>
            <a:ext cx="14895" cy="1754831"/>
          </a:xfrm>
          <a:prstGeom prst="line">
            <a:avLst/>
          </a:prstGeom>
          <a:ln w="12700">
            <a:solidFill>
              <a:srgbClr val="FF9900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91E34135-6B40-3122-C160-64B9B7474EB4}"/>
                  </a:ext>
                </a:extLst>
              </p:cNvPr>
              <p:cNvSpPr txBox="1"/>
              <p:nvPr/>
            </p:nvSpPr>
            <p:spPr>
              <a:xfrm>
                <a:off x="8965595" y="5241011"/>
                <a:ext cx="46887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sz="180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1800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p>
                          <m:r>
                            <a:rPr lang="it-IT" sz="1800" b="0" i="1" smtClean="0">
                              <a:solidFill>
                                <a:srgbClr val="FF9900"/>
                              </a:solidFill>
                              <a:latin typeface="Cambria Math" panose="02040503050406030204" pitchFamily="18" charset="0"/>
                            </a:rPr>
                            <m:t>𝐷</m:t>
                          </m:r>
                        </m:sup>
                      </m:sSup>
                    </m:oMath>
                  </m:oMathPara>
                </a14:m>
                <a:endParaRPr lang="it-IT" dirty="0">
                  <a:solidFill>
                    <a:srgbClr val="FF9900"/>
                  </a:solidFill>
                </a:endParaRPr>
              </a:p>
            </p:txBody>
          </p:sp>
        </mc:Choice>
        <mc:Fallback xmlns="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91E34135-6B40-3122-C160-64B9B7474E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65595" y="5241011"/>
                <a:ext cx="468873" cy="369332"/>
              </a:xfrm>
              <a:prstGeom prst="rect">
                <a:avLst/>
              </a:prstGeom>
              <a:blipFill>
                <a:blip r:embed="rId9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Content Placeholder 5">
            <a:extLst>
              <a:ext uri="{FF2B5EF4-FFF2-40B4-BE49-F238E27FC236}">
                <a16:creationId xmlns:a16="http://schemas.microsoft.com/office/drawing/2014/main" id="{CFAF185D-BBC8-2568-695D-9464D2920E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444" y="1161618"/>
            <a:ext cx="6875254" cy="2532723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/>
              <a:t>With no </a:t>
            </a:r>
            <a:r>
              <a:rPr lang="it-IT" sz="1800" dirty="0" err="1"/>
              <a:t>regulation</a:t>
            </a:r>
            <a:r>
              <a:rPr lang="it-IT" sz="1800" dirty="0"/>
              <a:t>, </a:t>
            </a:r>
            <a:r>
              <a:rPr lang="it-IT" sz="1800" dirty="0" err="1"/>
              <a:t>profitability</a:t>
            </a:r>
            <a:r>
              <a:rPr lang="it-IT" sz="1800" dirty="0"/>
              <a:t> </a:t>
            </a:r>
            <a:r>
              <a:rPr lang="it-IT" sz="1800" dirty="0" err="1"/>
              <a:t>depends</a:t>
            </a:r>
            <a:r>
              <a:rPr lang="it-IT" sz="1800" dirty="0"/>
              <a:t> on the </a:t>
            </a:r>
            <a:r>
              <a:rPr lang="it-IT" sz="1800" dirty="0" err="1"/>
              <a:t>tariff</a:t>
            </a:r>
            <a:r>
              <a:rPr lang="it-IT" sz="1800" dirty="0"/>
              <a:t> </a:t>
            </a:r>
            <a:r>
              <a:rPr lang="it-IT" sz="1800" dirty="0" err="1"/>
              <a:t>proposed</a:t>
            </a:r>
            <a:r>
              <a:rPr lang="it-IT" sz="1800" dirty="0"/>
              <a:t> by the authority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 err="1"/>
              <a:t>If</a:t>
            </a:r>
            <a:r>
              <a:rPr lang="it-IT" sz="1800" dirty="0"/>
              <a:t> </a:t>
            </a:r>
            <a:r>
              <a:rPr lang="it-IT" sz="1800" dirty="0" err="1"/>
              <a:t>tariff</a:t>
            </a:r>
            <a:r>
              <a:rPr lang="it-IT" sz="1800" dirty="0"/>
              <a:t> </a:t>
            </a:r>
            <a:r>
              <a:rPr lang="it-IT" sz="1800" dirty="0" err="1"/>
              <a:t>is</a:t>
            </a:r>
            <a:r>
              <a:rPr lang="it-IT" sz="1800" dirty="0"/>
              <a:t> </a:t>
            </a:r>
            <a:r>
              <a:rPr lang="it-IT" sz="1800" dirty="0" err="1"/>
              <a:t>too</a:t>
            </a:r>
            <a:r>
              <a:rPr lang="it-IT" sz="1800" dirty="0"/>
              <a:t> low (E) and </a:t>
            </a:r>
            <a:r>
              <a:rPr lang="it-IT" sz="1800" dirty="0" err="1"/>
              <a:t>all</a:t>
            </a:r>
            <a:r>
              <a:rPr lang="it-IT" sz="1800" dirty="0"/>
              <a:t> users are </a:t>
            </a:r>
            <a:r>
              <a:rPr lang="it-IT" sz="1800" dirty="0" err="1"/>
              <a:t>fed</a:t>
            </a:r>
            <a:r>
              <a:rPr lang="it-IT" sz="1800" dirty="0"/>
              <a:t>, demand </a:t>
            </a:r>
            <a:r>
              <a:rPr lang="it-IT" sz="1800" dirty="0" err="1"/>
              <a:t>is</a:t>
            </a:r>
            <a:r>
              <a:rPr lang="it-IT" sz="1800" dirty="0"/>
              <a:t> </a:t>
            </a:r>
            <a:r>
              <a:rPr lang="it-IT" sz="1800" dirty="0" err="1"/>
              <a:t>too</a:t>
            </a:r>
            <a:r>
              <a:rPr lang="it-IT" sz="1800" dirty="0"/>
              <a:t> large and </a:t>
            </a:r>
            <a:r>
              <a:rPr lang="it-IT" sz="1800" dirty="0" err="1"/>
              <a:t>profitability</a:t>
            </a:r>
            <a:r>
              <a:rPr lang="it-IT" sz="1800" dirty="0"/>
              <a:t> can </a:t>
            </a:r>
            <a:r>
              <a:rPr lang="it-IT" sz="1800" dirty="0" err="1"/>
              <a:t>compromised</a:t>
            </a:r>
            <a:r>
              <a:rPr lang="it-IT" sz="1800" dirty="0"/>
              <a:t>. </a:t>
            </a:r>
            <a:r>
              <a:rPr lang="it-IT" sz="1800" dirty="0" err="1"/>
              <a:t>As</a:t>
            </a:r>
            <a:r>
              <a:rPr lang="it-IT" sz="1800" dirty="0"/>
              <a:t> a </a:t>
            </a:r>
            <a:r>
              <a:rPr lang="it-IT" sz="1800" dirty="0" err="1"/>
              <a:t>result</a:t>
            </a:r>
            <a:r>
              <a:rPr lang="it-IT" sz="1800" dirty="0"/>
              <a:t>, </a:t>
            </a:r>
            <a:r>
              <a:rPr lang="it-IT" sz="1800" dirty="0" err="1"/>
              <a:t>either</a:t>
            </a:r>
            <a:r>
              <a:rPr lang="it-IT" sz="1800" dirty="0"/>
              <a:t> a subset of users </a:t>
            </a:r>
            <a:r>
              <a:rPr lang="it-IT" sz="1800" dirty="0" err="1"/>
              <a:t>is</a:t>
            </a:r>
            <a:r>
              <a:rPr lang="it-IT" sz="1800" dirty="0"/>
              <a:t> </a:t>
            </a:r>
            <a:r>
              <a:rPr lang="it-IT" sz="1800" dirty="0" err="1"/>
              <a:t>electrified</a:t>
            </a:r>
            <a:r>
              <a:rPr lang="it-IT" sz="1800" dirty="0"/>
              <a:t> or the company </a:t>
            </a:r>
            <a:r>
              <a:rPr lang="it-IT" sz="1800" dirty="0" err="1"/>
              <a:t>is</a:t>
            </a:r>
            <a:r>
              <a:rPr lang="it-IT" sz="1800" dirty="0"/>
              <a:t> </a:t>
            </a:r>
            <a:r>
              <a:rPr lang="it-IT" sz="1800" dirty="0" err="1"/>
              <a:t>not</a:t>
            </a:r>
            <a:r>
              <a:rPr lang="it-IT" sz="1800" dirty="0"/>
              <a:t> </a:t>
            </a:r>
            <a:r>
              <a:rPr lang="it-IT" sz="1800" dirty="0" err="1"/>
              <a:t>going</a:t>
            </a:r>
            <a:r>
              <a:rPr lang="it-IT" sz="1800" dirty="0"/>
              <a:t> to </a:t>
            </a:r>
            <a:r>
              <a:rPr lang="it-IT" sz="1800" dirty="0" err="1"/>
              <a:t>invest</a:t>
            </a:r>
            <a:r>
              <a:rPr lang="it-IT" sz="1800" dirty="0"/>
              <a:t> in the project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 err="1"/>
              <a:t>If</a:t>
            </a:r>
            <a:r>
              <a:rPr lang="it-IT" sz="1800" dirty="0"/>
              <a:t> </a:t>
            </a:r>
            <a:r>
              <a:rPr lang="it-IT" sz="1800" dirty="0" err="1"/>
              <a:t>tariff</a:t>
            </a:r>
            <a:r>
              <a:rPr lang="it-IT" sz="1800" dirty="0"/>
              <a:t> </a:t>
            </a:r>
            <a:r>
              <a:rPr lang="it-IT" sz="1800" dirty="0" err="1"/>
              <a:t>is</a:t>
            </a:r>
            <a:r>
              <a:rPr lang="it-IT" sz="1800" dirty="0"/>
              <a:t> in the </a:t>
            </a:r>
            <a:r>
              <a:rPr lang="it-IT" sz="1800" dirty="0" err="1"/>
              <a:t>profitability</a:t>
            </a:r>
            <a:r>
              <a:rPr lang="it-IT" sz="1800" dirty="0"/>
              <a:t> range (D), the company </a:t>
            </a:r>
            <a:r>
              <a:rPr lang="it-IT" sz="1800" dirty="0" err="1"/>
              <a:t>may</a:t>
            </a:r>
            <a:r>
              <a:rPr lang="it-IT" sz="1800" dirty="0"/>
              <a:t> </a:t>
            </a:r>
            <a:r>
              <a:rPr lang="it-IT" sz="1800" dirty="0" err="1"/>
              <a:t>invest</a:t>
            </a:r>
            <a:endParaRPr lang="it-IT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 err="1"/>
              <a:t>However</a:t>
            </a:r>
            <a:r>
              <a:rPr lang="it-IT" sz="1800" dirty="0"/>
              <a:t>, </a:t>
            </a:r>
            <a:r>
              <a:rPr lang="it-IT" sz="1800" dirty="0" err="1"/>
              <a:t>it</a:t>
            </a:r>
            <a:r>
              <a:rPr lang="it-IT" sz="1800" dirty="0"/>
              <a:t> </a:t>
            </a:r>
            <a:r>
              <a:rPr lang="it-IT" sz="1800" dirty="0" err="1"/>
              <a:t>is</a:t>
            </a:r>
            <a:r>
              <a:rPr lang="it-IT" sz="1800" dirty="0"/>
              <a:t> </a:t>
            </a:r>
            <a:r>
              <a:rPr lang="it-IT" sz="1800" dirty="0" err="1"/>
              <a:t>complex</a:t>
            </a:r>
            <a:r>
              <a:rPr lang="it-IT" sz="1800" dirty="0"/>
              <a:t> to setup a </a:t>
            </a:r>
            <a:r>
              <a:rPr lang="it-IT" sz="1800" dirty="0" err="1"/>
              <a:t>tariff</a:t>
            </a:r>
            <a:r>
              <a:rPr lang="it-IT" sz="1800" dirty="0"/>
              <a:t> </a:t>
            </a:r>
            <a:r>
              <a:rPr lang="it-IT" sz="1800" dirty="0" err="1"/>
              <a:t>profitable</a:t>
            </a:r>
            <a:r>
              <a:rPr lang="it-IT" sz="1800" dirty="0"/>
              <a:t> </a:t>
            </a:r>
            <a:r>
              <a:rPr lang="it-IT" sz="1800" dirty="0" err="1"/>
              <a:t>throughout</a:t>
            </a:r>
            <a:r>
              <a:rPr lang="it-IT" sz="1800" dirty="0"/>
              <a:t> a large country, </a:t>
            </a:r>
            <a:r>
              <a:rPr lang="it-IT" sz="1800" dirty="0" err="1"/>
              <a:t>geographies</a:t>
            </a:r>
            <a:r>
              <a:rPr lang="it-IT" sz="1800" dirty="0"/>
              <a:t> and social </a:t>
            </a:r>
            <a:r>
              <a:rPr lang="it-IT" sz="1800" dirty="0" err="1"/>
              <a:t>composition</a:t>
            </a:r>
            <a:endParaRPr lang="it-IT" sz="1800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5DA33CA3-610F-5A85-727E-58FCAE99A2D0}"/>
              </a:ext>
            </a:extLst>
          </p:cNvPr>
          <p:cNvSpPr txBox="1"/>
          <p:nvPr/>
        </p:nvSpPr>
        <p:spPr>
          <a:xfrm>
            <a:off x="1086523" y="3758357"/>
            <a:ext cx="1471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Demand </a:t>
            </a:r>
            <a:r>
              <a:rPr lang="it-IT" dirty="0" err="1"/>
              <a:t>cuve</a:t>
            </a:r>
            <a:endParaRPr lang="it-IT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7BB17EC6-A559-32D1-6DEC-7050C098DCAF}"/>
              </a:ext>
            </a:extLst>
          </p:cNvPr>
          <p:cNvSpPr txBox="1"/>
          <p:nvPr/>
        </p:nvSpPr>
        <p:spPr>
          <a:xfrm>
            <a:off x="8191419" y="1535427"/>
            <a:ext cx="1843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Profitability</a:t>
            </a:r>
            <a:r>
              <a:rPr lang="it-IT" dirty="0"/>
              <a:t> curve</a:t>
            </a: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2F17AAF4-D85A-C8D6-CE67-C92800D849BA}"/>
              </a:ext>
            </a:extLst>
          </p:cNvPr>
          <p:cNvSpPr/>
          <p:nvPr/>
        </p:nvSpPr>
        <p:spPr>
          <a:xfrm>
            <a:off x="8240619" y="4668937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4700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65875A5-C5A3-6DB1-D143-97982A0B5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Profit to the developer: </a:t>
            </a:r>
            <a:r>
              <a:rPr lang="it-IT" dirty="0" err="1"/>
              <a:t>tariff</a:t>
            </a:r>
            <a:r>
              <a:rPr lang="it-IT" dirty="0"/>
              <a:t> </a:t>
            </a:r>
            <a:r>
              <a:rPr lang="it-IT" dirty="0" err="1"/>
              <a:t>negotiation</a:t>
            </a:r>
            <a:endParaRPr lang="it-IT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D87A596-1B4E-0F6C-CB85-B08FB9A13891}"/>
              </a:ext>
            </a:extLst>
          </p:cNvPr>
          <p:cNvGrpSpPr/>
          <p:nvPr/>
        </p:nvGrpSpPr>
        <p:grpSpPr>
          <a:xfrm>
            <a:off x="6547977" y="2119310"/>
            <a:ext cx="5244637" cy="4114800"/>
            <a:chOff x="997716" y="2622884"/>
            <a:chExt cx="6384692" cy="3973845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92A827B-5C13-5D86-A1F8-1F8CD792A3B4}"/>
                </a:ext>
              </a:extLst>
            </p:cNvPr>
            <p:cNvSpPr/>
            <p:nvPr/>
          </p:nvSpPr>
          <p:spPr>
            <a:xfrm>
              <a:off x="1564331" y="2698870"/>
              <a:ext cx="4598960" cy="2071312"/>
            </a:xfrm>
            <a:custGeom>
              <a:avLst/>
              <a:gdLst>
                <a:gd name="connsiteX0" fmla="*/ 0 w 2650067"/>
                <a:gd name="connsiteY0" fmla="*/ 0 h 1909234"/>
                <a:gd name="connsiteX1" fmla="*/ 1143000 w 2650067"/>
                <a:gd name="connsiteY1" fmla="*/ 1524000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794256"/>
                <a:gd name="connsiteY0" fmla="*/ 0 h 2276505"/>
                <a:gd name="connsiteX1" fmla="*/ 821850 w 2794256"/>
                <a:gd name="connsiteY1" fmla="*/ 1771347 h 2276505"/>
                <a:gd name="connsiteX2" fmla="*/ 2794256 w 2794256"/>
                <a:gd name="connsiteY2" fmla="*/ 2276505 h 2276505"/>
                <a:gd name="connsiteX0" fmla="*/ 0 w 2774707"/>
                <a:gd name="connsiteY0" fmla="*/ 613024 h 770872"/>
                <a:gd name="connsiteX1" fmla="*/ 802301 w 2774707"/>
                <a:gd name="connsiteY1" fmla="*/ 89110 h 770872"/>
                <a:gd name="connsiteX2" fmla="*/ 2774707 w 2774707"/>
                <a:gd name="connsiteY2" fmla="*/ 594268 h 770872"/>
                <a:gd name="connsiteX0" fmla="*/ 0 w 2774707"/>
                <a:gd name="connsiteY0" fmla="*/ 818889 h 818888"/>
                <a:gd name="connsiteX1" fmla="*/ 802301 w 2774707"/>
                <a:gd name="connsiteY1" fmla="*/ 294975 h 818888"/>
                <a:gd name="connsiteX2" fmla="*/ 2774707 w 2774707"/>
                <a:gd name="connsiteY2" fmla="*/ 800133 h 818888"/>
                <a:gd name="connsiteX0" fmla="*/ 0 w 2774707"/>
                <a:gd name="connsiteY0" fmla="*/ 1517456 h 1517456"/>
                <a:gd name="connsiteX1" fmla="*/ 1955694 w 2774707"/>
                <a:gd name="connsiteY1" fmla="*/ 132066 h 1517456"/>
                <a:gd name="connsiteX2" fmla="*/ 2774707 w 2774707"/>
                <a:gd name="connsiteY2" fmla="*/ 1498700 h 1517456"/>
                <a:gd name="connsiteX0" fmla="*/ 0 w 2774707"/>
                <a:gd name="connsiteY0" fmla="*/ 1495930 h 1495930"/>
                <a:gd name="connsiteX1" fmla="*/ 1955694 w 2774707"/>
                <a:gd name="connsiteY1" fmla="*/ 110540 h 1495930"/>
                <a:gd name="connsiteX2" fmla="*/ 2774707 w 2774707"/>
                <a:gd name="connsiteY2" fmla="*/ 1477174 h 1495930"/>
                <a:gd name="connsiteX0" fmla="*/ 0 w 2774707"/>
                <a:gd name="connsiteY0" fmla="*/ 1665613 h 1665613"/>
                <a:gd name="connsiteX1" fmla="*/ 2341787 w 2774707"/>
                <a:gd name="connsiteY1" fmla="*/ 99494 h 1665613"/>
                <a:gd name="connsiteX2" fmla="*/ 2774707 w 2774707"/>
                <a:gd name="connsiteY2" fmla="*/ 1646857 h 1665613"/>
                <a:gd name="connsiteX0" fmla="*/ 0 w 2774707"/>
                <a:gd name="connsiteY0" fmla="*/ 1566119 h 1566119"/>
                <a:gd name="connsiteX1" fmla="*/ 2341787 w 2774707"/>
                <a:gd name="connsiteY1" fmla="*/ 0 h 1566119"/>
                <a:gd name="connsiteX2" fmla="*/ 2774707 w 2774707"/>
                <a:gd name="connsiteY2" fmla="*/ 1547363 h 1566119"/>
                <a:gd name="connsiteX0" fmla="*/ 0 w 2774707"/>
                <a:gd name="connsiteY0" fmla="*/ 1029957 h 1029957"/>
                <a:gd name="connsiteX1" fmla="*/ 1657571 w 2774707"/>
                <a:gd name="connsiteY1" fmla="*/ 0 h 1029957"/>
                <a:gd name="connsiteX2" fmla="*/ 2774707 w 2774707"/>
                <a:gd name="connsiteY2" fmla="*/ 1011201 h 1029957"/>
                <a:gd name="connsiteX0" fmla="*/ 0 w 2481472"/>
                <a:gd name="connsiteY0" fmla="*/ 2513989 h 2513989"/>
                <a:gd name="connsiteX1" fmla="*/ 1657571 w 2481472"/>
                <a:gd name="connsiteY1" fmla="*/ 1484032 h 2513989"/>
                <a:gd name="connsiteX2" fmla="*/ 2481472 w 2481472"/>
                <a:gd name="connsiteY2" fmla="*/ 1172 h 2513989"/>
                <a:gd name="connsiteX0" fmla="*/ 0 w 2481472"/>
                <a:gd name="connsiteY0" fmla="*/ 2512818 h 2512818"/>
                <a:gd name="connsiteX1" fmla="*/ 1657571 w 2481472"/>
                <a:gd name="connsiteY1" fmla="*/ 1482861 h 2512818"/>
                <a:gd name="connsiteX2" fmla="*/ 2481472 w 2481472"/>
                <a:gd name="connsiteY2" fmla="*/ 1 h 2512818"/>
                <a:gd name="connsiteX0" fmla="*/ 0 w 2481472"/>
                <a:gd name="connsiteY0" fmla="*/ 2512817 h 2512817"/>
                <a:gd name="connsiteX1" fmla="*/ 1657571 w 2481472"/>
                <a:gd name="connsiteY1" fmla="*/ 1482860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422982 w 2481472"/>
                <a:gd name="connsiteY1" fmla="*/ 1525029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422982 w 2481472"/>
                <a:gd name="connsiteY1" fmla="*/ 1525029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540276 w 2481472"/>
                <a:gd name="connsiteY1" fmla="*/ 1579247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540276 w 2481472"/>
                <a:gd name="connsiteY1" fmla="*/ 1579247 h 2512817"/>
                <a:gd name="connsiteX2" fmla="*/ 2481472 w 2481472"/>
                <a:gd name="connsiteY2" fmla="*/ 0 h 2512817"/>
                <a:gd name="connsiteX0" fmla="*/ 0 w 2481472"/>
                <a:gd name="connsiteY0" fmla="*/ 2512817 h 2512817"/>
                <a:gd name="connsiteX1" fmla="*/ 1540276 w 2481472"/>
                <a:gd name="connsiteY1" fmla="*/ 1579247 h 2512817"/>
                <a:gd name="connsiteX2" fmla="*/ 2481472 w 2481472"/>
                <a:gd name="connsiteY2" fmla="*/ 0 h 2512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472" h="2512817">
                  <a:moveTo>
                    <a:pt x="0" y="2512817"/>
                  </a:moveTo>
                  <a:cubicBezTo>
                    <a:pt x="973592" y="1862377"/>
                    <a:pt x="1235442" y="1927496"/>
                    <a:pt x="1540276" y="1579247"/>
                  </a:cubicBezTo>
                  <a:cubicBezTo>
                    <a:pt x="1825562" y="1162487"/>
                    <a:pt x="2221122" y="319178"/>
                    <a:pt x="2481472" y="0"/>
                  </a:cubicBezTo>
                </a:path>
              </a:pathLst>
            </a:custGeom>
            <a:noFill/>
            <a:ln w="19050">
              <a:solidFill>
                <a:srgbClr val="00548E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DE626820-32E1-F5C2-FA50-663B2AB10874}"/>
                </a:ext>
              </a:extLst>
            </p:cNvPr>
            <p:cNvCxnSpPr>
              <a:cxnSpLocks/>
            </p:cNvCxnSpPr>
            <p:nvPr/>
          </p:nvCxnSpPr>
          <p:spPr>
            <a:xfrm>
              <a:off x="1572059" y="5564644"/>
              <a:ext cx="5530583" cy="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71BC7733-974D-5104-9D0D-06D44693EBB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64331" y="2622884"/>
              <a:ext cx="7728" cy="3973845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B63D45A8-671F-259E-E6D5-8245C317FE40}"/>
                    </a:ext>
                  </a:extLst>
                </p:cNvPr>
                <p:cNvSpPr txBox="1"/>
                <p:nvPr/>
              </p:nvSpPr>
              <p:spPr>
                <a:xfrm>
                  <a:off x="997716" y="2763920"/>
                  <a:ext cx="464838" cy="3566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€</m:t>
                        </m:r>
                      </m:oMath>
                    </m:oMathPara>
                  </a14:m>
                  <a:endParaRPr lang="it-IT" dirty="0"/>
                </a:p>
              </p:txBody>
            </p:sp>
          </mc:Choice>
          <mc:Fallback xmlns=""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B63D45A8-671F-259E-E6D5-8245C317FE4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7716" y="2763920"/>
                  <a:ext cx="464838" cy="356680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E51E3770-6EB2-2809-BEF2-53DCA08600E1}"/>
                    </a:ext>
                  </a:extLst>
                </p:cNvPr>
                <p:cNvSpPr txBox="1"/>
                <p:nvPr/>
              </p:nvSpPr>
              <p:spPr>
                <a:xfrm>
                  <a:off x="6932481" y="5564644"/>
                  <a:ext cx="449927" cy="3566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oMath>
                    </m:oMathPara>
                  </a14:m>
                  <a:endParaRPr lang="it-IT" dirty="0"/>
                </a:p>
              </p:txBody>
            </p:sp>
          </mc:Choice>
          <mc:Fallback xmlns=""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E51E3770-6EB2-2809-BEF2-53DCA08600E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32481" y="5564644"/>
                  <a:ext cx="449927" cy="356680"/>
                </a:xfrm>
                <a:prstGeom prst="rect">
                  <a:avLst/>
                </a:prstGeom>
                <a:blipFill>
                  <a:blip r:embed="rId3"/>
                  <a:stretch>
                    <a:fillRect b="-6557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7A1D2667-E5AD-2F80-3B49-C1B82659A688}"/>
              </a:ext>
            </a:extLst>
          </p:cNvPr>
          <p:cNvSpPr txBox="1"/>
          <p:nvPr/>
        </p:nvSpPr>
        <p:spPr>
          <a:xfrm>
            <a:off x="9915946" y="2434626"/>
            <a:ext cx="216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548E"/>
                </a:solidFill>
              </a:rPr>
              <a:t>Cost curve</a:t>
            </a:r>
            <a:endParaRPr lang="it-IT" sz="200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3296271F-F56E-50E0-09E0-D972AABBEE91}"/>
              </a:ext>
            </a:extLst>
          </p:cNvPr>
          <p:cNvSpPr/>
          <p:nvPr/>
        </p:nvSpPr>
        <p:spPr>
          <a:xfrm flipV="1">
            <a:off x="7025447" y="3210367"/>
            <a:ext cx="3763974" cy="1955050"/>
          </a:xfrm>
          <a:custGeom>
            <a:avLst/>
            <a:gdLst>
              <a:gd name="connsiteX0" fmla="*/ 0 w 2650067"/>
              <a:gd name="connsiteY0" fmla="*/ 0 h 1909234"/>
              <a:gd name="connsiteX1" fmla="*/ 1143000 w 2650067"/>
              <a:gd name="connsiteY1" fmla="*/ 1524000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794256"/>
              <a:gd name="connsiteY0" fmla="*/ 0 h 2276505"/>
              <a:gd name="connsiteX1" fmla="*/ 821850 w 2794256"/>
              <a:gd name="connsiteY1" fmla="*/ 1771347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468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29891 w 2654436"/>
              <a:gd name="connsiteY1" fmla="*/ 2464664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0935 h 3367072"/>
              <a:gd name="connsiteX2" fmla="*/ 2654436 w 2654436"/>
              <a:gd name="connsiteY2" fmla="*/ 3367072 h 3367072"/>
              <a:gd name="connsiteX0" fmla="*/ 0 w 2101709"/>
              <a:gd name="connsiteY0" fmla="*/ 0 h 3322100"/>
              <a:gd name="connsiteX1" fmla="*/ 1151738 w 2101709"/>
              <a:gd name="connsiteY1" fmla="*/ 2430935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853243"/>
              <a:gd name="connsiteY0" fmla="*/ 0 h 2305701"/>
              <a:gd name="connsiteX1" fmla="*/ 1092752 w 2853243"/>
              <a:gd name="connsiteY1" fmla="*/ 2247301 h 2305701"/>
              <a:gd name="connsiteX2" fmla="*/ 2853243 w 2853243"/>
              <a:gd name="connsiteY2" fmla="*/ 1099740 h 2305701"/>
              <a:gd name="connsiteX0" fmla="*/ 0 w 2853243"/>
              <a:gd name="connsiteY0" fmla="*/ 0 h 2340909"/>
              <a:gd name="connsiteX1" fmla="*/ 1092752 w 2853243"/>
              <a:gd name="connsiteY1" fmla="*/ 2247301 h 2340909"/>
              <a:gd name="connsiteX2" fmla="*/ 2853243 w 2853243"/>
              <a:gd name="connsiteY2" fmla="*/ 1099740 h 2340909"/>
              <a:gd name="connsiteX0" fmla="*/ 0 w 2853243"/>
              <a:gd name="connsiteY0" fmla="*/ 0 h 3377932"/>
              <a:gd name="connsiteX1" fmla="*/ 1149554 w 2853243"/>
              <a:gd name="connsiteY1" fmla="*/ 3326626 h 3377932"/>
              <a:gd name="connsiteX2" fmla="*/ 2853243 w 2853243"/>
              <a:gd name="connsiteY2" fmla="*/ 1099740 h 3377932"/>
              <a:gd name="connsiteX0" fmla="*/ 0 w 2853243"/>
              <a:gd name="connsiteY0" fmla="*/ 0 h 3377932"/>
              <a:gd name="connsiteX1" fmla="*/ 902684 w 2853243"/>
              <a:gd name="connsiteY1" fmla="*/ 3326626 h 3377932"/>
              <a:gd name="connsiteX2" fmla="*/ 2853243 w 2853243"/>
              <a:gd name="connsiteY2" fmla="*/ 1099740 h 3377932"/>
              <a:gd name="connsiteX0" fmla="*/ 0 w 2597634"/>
              <a:gd name="connsiteY0" fmla="*/ 0 h 3389927"/>
              <a:gd name="connsiteX1" fmla="*/ 902684 w 2597634"/>
              <a:gd name="connsiteY1" fmla="*/ 3326626 h 3389927"/>
              <a:gd name="connsiteX2" fmla="*/ 2597634 w 2597634"/>
              <a:gd name="connsiteY2" fmla="*/ 1549458 h 338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7634" h="3389927">
                <a:moveTo>
                  <a:pt x="0" y="0"/>
                </a:moveTo>
                <a:cubicBezTo>
                  <a:pt x="119084" y="883970"/>
                  <a:pt x="450083" y="2970944"/>
                  <a:pt x="902684" y="3326626"/>
                </a:cubicBezTo>
                <a:cubicBezTo>
                  <a:pt x="1302853" y="3727280"/>
                  <a:pt x="2370054" y="2117241"/>
                  <a:pt x="2597634" y="1549458"/>
                </a:cubicBezTo>
              </a:path>
            </a:pathLst>
          </a:custGeom>
          <a:noFill/>
          <a:ln w="19050"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4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97D850E-C091-9154-0473-4B87471B3FC1}"/>
              </a:ext>
            </a:extLst>
          </p:cNvPr>
          <p:cNvSpPr txBox="1"/>
          <p:nvPr/>
        </p:nvSpPr>
        <p:spPr>
          <a:xfrm>
            <a:off x="9915946" y="3459698"/>
            <a:ext cx="216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B050"/>
                </a:solidFill>
              </a:rPr>
              <a:t>Revenue curve</a:t>
            </a:r>
            <a:endParaRPr lang="it-IT" sz="2000" dirty="0">
              <a:solidFill>
                <a:srgbClr val="00B050"/>
              </a:solidFill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956B8D5C-DBA2-72FE-EA6D-CD95D1AF8032}"/>
              </a:ext>
            </a:extLst>
          </p:cNvPr>
          <p:cNvSpPr/>
          <p:nvPr/>
        </p:nvSpPr>
        <p:spPr>
          <a:xfrm flipV="1">
            <a:off x="7032890" y="4711199"/>
            <a:ext cx="3238595" cy="1463377"/>
          </a:xfrm>
          <a:custGeom>
            <a:avLst/>
            <a:gdLst>
              <a:gd name="connsiteX0" fmla="*/ 0 w 2650067"/>
              <a:gd name="connsiteY0" fmla="*/ 0 h 1909234"/>
              <a:gd name="connsiteX1" fmla="*/ 1143000 w 2650067"/>
              <a:gd name="connsiteY1" fmla="*/ 1524000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826220 w 2650067"/>
              <a:gd name="connsiteY1" fmla="*/ 1464038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650067"/>
              <a:gd name="connsiteY0" fmla="*/ 0 h 1909234"/>
              <a:gd name="connsiteX1" fmla="*/ 677661 w 2650067"/>
              <a:gd name="connsiteY1" fmla="*/ 1404076 h 1909234"/>
              <a:gd name="connsiteX2" fmla="*/ 2650067 w 2650067"/>
              <a:gd name="connsiteY2" fmla="*/ 1909234 h 1909234"/>
              <a:gd name="connsiteX0" fmla="*/ 0 w 2794256"/>
              <a:gd name="connsiteY0" fmla="*/ 0 h 2276505"/>
              <a:gd name="connsiteX1" fmla="*/ 821850 w 2794256"/>
              <a:gd name="connsiteY1" fmla="*/ 1771347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276505"/>
              <a:gd name="connsiteX1" fmla="*/ 395835 w 2794256"/>
              <a:gd name="connsiteY1" fmla="*/ 1299143 h 2276505"/>
              <a:gd name="connsiteX2" fmla="*/ 2794256 w 2794256"/>
              <a:gd name="connsiteY2" fmla="*/ 2276505 h 2276505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479777"/>
              <a:gd name="connsiteX1" fmla="*/ 1031580 w 2794256"/>
              <a:gd name="connsiteY1" fmla="*/ 2367225 h 2479777"/>
              <a:gd name="connsiteX2" fmla="*/ 2794256 w 2794256"/>
              <a:gd name="connsiteY2" fmla="*/ 2276505 h 2479777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794256"/>
              <a:gd name="connsiteY0" fmla="*/ 0 h 2392793"/>
              <a:gd name="connsiteX1" fmla="*/ 1180139 w 2794256"/>
              <a:gd name="connsiteY1" fmla="*/ 2258543 h 2392793"/>
              <a:gd name="connsiteX2" fmla="*/ 2794256 w 2794256"/>
              <a:gd name="connsiteY2" fmla="*/ 2276505 h 2392793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80139 w 2654436"/>
              <a:gd name="connsiteY1" fmla="*/ 225854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4683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29891 w 2654436"/>
              <a:gd name="connsiteY1" fmla="*/ 2464664 h 3367072"/>
              <a:gd name="connsiteX2" fmla="*/ 2654436 w 2654436"/>
              <a:gd name="connsiteY2" fmla="*/ 3367072 h 3367072"/>
              <a:gd name="connsiteX0" fmla="*/ 0 w 2654436"/>
              <a:gd name="connsiteY0" fmla="*/ 0 h 3367072"/>
              <a:gd name="connsiteX1" fmla="*/ 1151738 w 2654436"/>
              <a:gd name="connsiteY1" fmla="*/ 2430935 h 3367072"/>
              <a:gd name="connsiteX2" fmla="*/ 2654436 w 2654436"/>
              <a:gd name="connsiteY2" fmla="*/ 3367072 h 3367072"/>
              <a:gd name="connsiteX0" fmla="*/ 0 w 2101709"/>
              <a:gd name="connsiteY0" fmla="*/ 0 h 3322100"/>
              <a:gd name="connsiteX1" fmla="*/ 1151738 w 2101709"/>
              <a:gd name="connsiteY1" fmla="*/ 2430935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101709"/>
              <a:gd name="connsiteY0" fmla="*/ 0 h 3322100"/>
              <a:gd name="connsiteX1" fmla="*/ 1092752 w 2101709"/>
              <a:gd name="connsiteY1" fmla="*/ 2247301 h 3322100"/>
              <a:gd name="connsiteX2" fmla="*/ 2101709 w 2101709"/>
              <a:gd name="connsiteY2" fmla="*/ 3322100 h 3322100"/>
              <a:gd name="connsiteX0" fmla="*/ 0 w 2853243"/>
              <a:gd name="connsiteY0" fmla="*/ 0 h 2305701"/>
              <a:gd name="connsiteX1" fmla="*/ 1092752 w 2853243"/>
              <a:gd name="connsiteY1" fmla="*/ 2247301 h 2305701"/>
              <a:gd name="connsiteX2" fmla="*/ 2853243 w 2853243"/>
              <a:gd name="connsiteY2" fmla="*/ 1099740 h 2305701"/>
              <a:gd name="connsiteX0" fmla="*/ 0 w 2853243"/>
              <a:gd name="connsiteY0" fmla="*/ 0 h 2340909"/>
              <a:gd name="connsiteX1" fmla="*/ 1092752 w 2853243"/>
              <a:gd name="connsiteY1" fmla="*/ 2247301 h 2340909"/>
              <a:gd name="connsiteX2" fmla="*/ 2853243 w 2853243"/>
              <a:gd name="connsiteY2" fmla="*/ 1099740 h 2340909"/>
              <a:gd name="connsiteX0" fmla="*/ 0 w 2853243"/>
              <a:gd name="connsiteY0" fmla="*/ 0 h 3377932"/>
              <a:gd name="connsiteX1" fmla="*/ 1149554 w 2853243"/>
              <a:gd name="connsiteY1" fmla="*/ 3326626 h 3377932"/>
              <a:gd name="connsiteX2" fmla="*/ 2853243 w 2853243"/>
              <a:gd name="connsiteY2" fmla="*/ 1099740 h 3377932"/>
              <a:gd name="connsiteX0" fmla="*/ 0 w 2853243"/>
              <a:gd name="connsiteY0" fmla="*/ 0 h 3377932"/>
              <a:gd name="connsiteX1" fmla="*/ 902684 w 2853243"/>
              <a:gd name="connsiteY1" fmla="*/ 3326626 h 3377932"/>
              <a:gd name="connsiteX2" fmla="*/ 2853243 w 2853243"/>
              <a:gd name="connsiteY2" fmla="*/ 1099740 h 3377932"/>
              <a:gd name="connsiteX0" fmla="*/ 0 w 2597634"/>
              <a:gd name="connsiteY0" fmla="*/ 0 h 3389927"/>
              <a:gd name="connsiteX1" fmla="*/ 902684 w 2597634"/>
              <a:gd name="connsiteY1" fmla="*/ 3326626 h 3389927"/>
              <a:gd name="connsiteX2" fmla="*/ 2597634 w 2597634"/>
              <a:gd name="connsiteY2" fmla="*/ 1549458 h 3389927"/>
              <a:gd name="connsiteX0" fmla="*/ 0 w 2597634"/>
              <a:gd name="connsiteY0" fmla="*/ 0 h 3389927"/>
              <a:gd name="connsiteX1" fmla="*/ 286167 w 2597634"/>
              <a:gd name="connsiteY1" fmla="*/ 1670224 h 3389927"/>
              <a:gd name="connsiteX2" fmla="*/ 902684 w 2597634"/>
              <a:gd name="connsiteY2" fmla="*/ 3326626 h 3389927"/>
              <a:gd name="connsiteX3" fmla="*/ 2597634 w 2597634"/>
              <a:gd name="connsiteY3" fmla="*/ 1549458 h 3389927"/>
              <a:gd name="connsiteX0" fmla="*/ 0 w 2597634"/>
              <a:gd name="connsiteY0" fmla="*/ 0 h 2569013"/>
              <a:gd name="connsiteX1" fmla="*/ 286167 w 2597634"/>
              <a:gd name="connsiteY1" fmla="*/ 1670224 h 2569013"/>
              <a:gd name="connsiteX2" fmla="*/ 991253 w 2597634"/>
              <a:gd name="connsiteY2" fmla="*/ 2454806 h 2569013"/>
              <a:gd name="connsiteX3" fmla="*/ 2597634 w 2597634"/>
              <a:gd name="connsiteY3" fmla="*/ 1549458 h 2569013"/>
              <a:gd name="connsiteX0" fmla="*/ 0 w 2597634"/>
              <a:gd name="connsiteY0" fmla="*/ 0 h 2569013"/>
              <a:gd name="connsiteX1" fmla="*/ 286167 w 2597634"/>
              <a:gd name="connsiteY1" fmla="*/ 1670224 h 2569013"/>
              <a:gd name="connsiteX2" fmla="*/ 991253 w 2597634"/>
              <a:gd name="connsiteY2" fmla="*/ 2454806 h 2569013"/>
              <a:gd name="connsiteX3" fmla="*/ 2597634 w 2597634"/>
              <a:gd name="connsiteY3" fmla="*/ 1549458 h 2569013"/>
              <a:gd name="connsiteX0" fmla="*/ 0 w 2597634"/>
              <a:gd name="connsiteY0" fmla="*/ 0 h 2470188"/>
              <a:gd name="connsiteX1" fmla="*/ 286167 w 2597634"/>
              <a:gd name="connsiteY1" fmla="*/ 1670224 h 2470188"/>
              <a:gd name="connsiteX2" fmla="*/ 991253 w 2597634"/>
              <a:gd name="connsiteY2" fmla="*/ 2454806 h 2470188"/>
              <a:gd name="connsiteX3" fmla="*/ 1711577 w 2597634"/>
              <a:gd name="connsiteY3" fmla="*/ 1683955 h 2470188"/>
              <a:gd name="connsiteX4" fmla="*/ 2597634 w 2597634"/>
              <a:gd name="connsiteY4" fmla="*/ 1549458 h 2470188"/>
              <a:gd name="connsiteX0" fmla="*/ 0 w 2235054"/>
              <a:gd name="connsiteY0" fmla="*/ 56886 h 2527072"/>
              <a:gd name="connsiteX1" fmla="*/ 286167 w 2235054"/>
              <a:gd name="connsiteY1" fmla="*/ 1727110 h 2527072"/>
              <a:gd name="connsiteX2" fmla="*/ 991253 w 2235054"/>
              <a:gd name="connsiteY2" fmla="*/ 2511692 h 2527072"/>
              <a:gd name="connsiteX3" fmla="*/ 1711577 w 2235054"/>
              <a:gd name="connsiteY3" fmla="*/ 1740841 h 2527072"/>
              <a:gd name="connsiteX4" fmla="*/ 2235054 w 2235054"/>
              <a:gd name="connsiteY4" fmla="*/ 0 h 2527072"/>
              <a:gd name="connsiteX0" fmla="*/ 0 w 2235054"/>
              <a:gd name="connsiteY0" fmla="*/ 56886 h 2527074"/>
              <a:gd name="connsiteX1" fmla="*/ 286167 w 2235054"/>
              <a:gd name="connsiteY1" fmla="*/ 1727110 h 2527074"/>
              <a:gd name="connsiteX2" fmla="*/ 991253 w 2235054"/>
              <a:gd name="connsiteY2" fmla="*/ 2511692 h 2527074"/>
              <a:gd name="connsiteX3" fmla="*/ 1711577 w 2235054"/>
              <a:gd name="connsiteY3" fmla="*/ 1740841 h 2527074"/>
              <a:gd name="connsiteX4" fmla="*/ 2235054 w 2235054"/>
              <a:gd name="connsiteY4" fmla="*/ 0 h 2527074"/>
              <a:gd name="connsiteX0" fmla="*/ 0 w 2235054"/>
              <a:gd name="connsiteY0" fmla="*/ 56886 h 2527072"/>
              <a:gd name="connsiteX1" fmla="*/ 286167 w 2235054"/>
              <a:gd name="connsiteY1" fmla="*/ 1727110 h 2527072"/>
              <a:gd name="connsiteX2" fmla="*/ 991253 w 2235054"/>
              <a:gd name="connsiteY2" fmla="*/ 2511692 h 2527072"/>
              <a:gd name="connsiteX3" fmla="*/ 1711577 w 2235054"/>
              <a:gd name="connsiteY3" fmla="*/ 1740841 h 2527072"/>
              <a:gd name="connsiteX4" fmla="*/ 2235054 w 2235054"/>
              <a:gd name="connsiteY4" fmla="*/ 0 h 2527072"/>
              <a:gd name="connsiteX0" fmla="*/ 0 w 2235054"/>
              <a:gd name="connsiteY0" fmla="*/ 56886 h 2530973"/>
              <a:gd name="connsiteX1" fmla="*/ 286167 w 2235054"/>
              <a:gd name="connsiteY1" fmla="*/ 1727110 h 2530973"/>
              <a:gd name="connsiteX2" fmla="*/ 991253 w 2235054"/>
              <a:gd name="connsiteY2" fmla="*/ 2511692 h 2530973"/>
              <a:gd name="connsiteX3" fmla="*/ 1711577 w 2235054"/>
              <a:gd name="connsiteY3" fmla="*/ 1740841 h 2530973"/>
              <a:gd name="connsiteX4" fmla="*/ 2235054 w 2235054"/>
              <a:gd name="connsiteY4" fmla="*/ 0 h 2530973"/>
              <a:gd name="connsiteX0" fmla="*/ 0 w 2235054"/>
              <a:gd name="connsiteY0" fmla="*/ 56886 h 2524303"/>
              <a:gd name="connsiteX1" fmla="*/ 286167 w 2235054"/>
              <a:gd name="connsiteY1" fmla="*/ 1727110 h 2524303"/>
              <a:gd name="connsiteX2" fmla="*/ 869470 w 2235054"/>
              <a:gd name="connsiteY2" fmla="*/ 2504827 h 2524303"/>
              <a:gd name="connsiteX3" fmla="*/ 1711577 w 2235054"/>
              <a:gd name="connsiteY3" fmla="*/ 1740841 h 2524303"/>
              <a:gd name="connsiteX4" fmla="*/ 2235054 w 2235054"/>
              <a:gd name="connsiteY4" fmla="*/ 0 h 2524303"/>
              <a:gd name="connsiteX0" fmla="*/ 0 w 2235054"/>
              <a:gd name="connsiteY0" fmla="*/ 56886 h 2504828"/>
              <a:gd name="connsiteX1" fmla="*/ 286167 w 2235054"/>
              <a:gd name="connsiteY1" fmla="*/ 1727110 h 2504828"/>
              <a:gd name="connsiteX2" fmla="*/ 869470 w 2235054"/>
              <a:gd name="connsiteY2" fmla="*/ 2504827 h 2504828"/>
              <a:gd name="connsiteX3" fmla="*/ 1711577 w 2235054"/>
              <a:gd name="connsiteY3" fmla="*/ 1740841 h 2504828"/>
              <a:gd name="connsiteX4" fmla="*/ 2235054 w 2235054"/>
              <a:gd name="connsiteY4" fmla="*/ 0 h 2504828"/>
              <a:gd name="connsiteX0" fmla="*/ 0 w 2235054"/>
              <a:gd name="connsiteY0" fmla="*/ 56886 h 2504826"/>
              <a:gd name="connsiteX1" fmla="*/ 286167 w 2235054"/>
              <a:gd name="connsiteY1" fmla="*/ 1727110 h 2504826"/>
              <a:gd name="connsiteX2" fmla="*/ 869470 w 2235054"/>
              <a:gd name="connsiteY2" fmla="*/ 2504827 h 2504826"/>
              <a:gd name="connsiteX3" fmla="*/ 1711577 w 2235054"/>
              <a:gd name="connsiteY3" fmla="*/ 1740841 h 2504826"/>
              <a:gd name="connsiteX4" fmla="*/ 2235054 w 2235054"/>
              <a:gd name="connsiteY4" fmla="*/ 0 h 2504826"/>
              <a:gd name="connsiteX0" fmla="*/ 0 w 2235054"/>
              <a:gd name="connsiteY0" fmla="*/ 56886 h 2504828"/>
              <a:gd name="connsiteX1" fmla="*/ 286167 w 2235054"/>
              <a:gd name="connsiteY1" fmla="*/ 1727110 h 2504828"/>
              <a:gd name="connsiteX2" fmla="*/ 869470 w 2235054"/>
              <a:gd name="connsiteY2" fmla="*/ 2504827 h 2504828"/>
              <a:gd name="connsiteX3" fmla="*/ 1711577 w 2235054"/>
              <a:gd name="connsiteY3" fmla="*/ 1740841 h 2504828"/>
              <a:gd name="connsiteX4" fmla="*/ 2235054 w 2235054"/>
              <a:gd name="connsiteY4" fmla="*/ 0 h 2504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35054" h="2504828">
                <a:moveTo>
                  <a:pt x="0" y="56886"/>
                </a:moveTo>
                <a:cubicBezTo>
                  <a:pt x="47694" y="335257"/>
                  <a:pt x="135720" y="1172672"/>
                  <a:pt x="286167" y="1727110"/>
                </a:cubicBezTo>
                <a:cubicBezTo>
                  <a:pt x="436614" y="2281548"/>
                  <a:pt x="630057" y="2435036"/>
                  <a:pt x="869470" y="2504827"/>
                </a:cubicBezTo>
                <a:cubicBezTo>
                  <a:pt x="1119955" y="2499105"/>
                  <a:pt x="1529649" y="2131997"/>
                  <a:pt x="1711577" y="1740841"/>
                </a:cubicBezTo>
                <a:cubicBezTo>
                  <a:pt x="1882435" y="1274173"/>
                  <a:pt x="2141811" y="323320"/>
                  <a:pt x="2235054" y="0"/>
                </a:cubicBezTo>
              </a:path>
            </a:pathLst>
          </a:custGeom>
          <a:noFill/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400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6C61F20-FEEA-A40C-704E-99003027C371}"/>
              </a:ext>
            </a:extLst>
          </p:cNvPr>
          <p:cNvSpPr/>
          <p:nvPr/>
        </p:nvSpPr>
        <p:spPr>
          <a:xfrm>
            <a:off x="7387029" y="5119696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BDAAEA7-3B5D-B6F4-F60B-259C9F9B4758}"/>
              </a:ext>
            </a:extLst>
          </p:cNvPr>
          <p:cNvSpPr/>
          <p:nvPr/>
        </p:nvSpPr>
        <p:spPr>
          <a:xfrm>
            <a:off x="9468493" y="5119696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3CD66FF-970A-A72D-DD0A-0EB0D9379E67}"/>
              </a:ext>
            </a:extLst>
          </p:cNvPr>
          <p:cNvSpPr txBox="1"/>
          <p:nvPr/>
        </p:nvSpPr>
        <p:spPr>
          <a:xfrm>
            <a:off x="7365331" y="517171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A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8B6F6D3-089D-FCA1-56A0-FC1AEEBD9815}"/>
              </a:ext>
            </a:extLst>
          </p:cNvPr>
          <p:cNvSpPr txBox="1"/>
          <p:nvPr/>
        </p:nvSpPr>
        <p:spPr>
          <a:xfrm>
            <a:off x="8132144" y="432794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B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60E6D0C-14D8-1BFF-7C94-3B20E380A761}"/>
              </a:ext>
            </a:extLst>
          </p:cNvPr>
          <p:cNvSpPr txBox="1"/>
          <p:nvPr/>
        </p:nvSpPr>
        <p:spPr>
          <a:xfrm>
            <a:off x="9305374" y="5197339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C</a:t>
            </a:r>
          </a:p>
        </p:txBody>
      </p:sp>
      <p:sp>
        <p:nvSpPr>
          <p:cNvPr id="53" name="Right Brace 52">
            <a:extLst>
              <a:ext uri="{FF2B5EF4-FFF2-40B4-BE49-F238E27FC236}">
                <a16:creationId xmlns:a16="http://schemas.microsoft.com/office/drawing/2014/main" id="{A2BDF3DC-CEC7-FAC7-371F-D066DA53A5D9}"/>
              </a:ext>
            </a:extLst>
          </p:cNvPr>
          <p:cNvSpPr/>
          <p:nvPr/>
        </p:nvSpPr>
        <p:spPr>
          <a:xfrm rot="5400000">
            <a:off x="8358579" y="4662783"/>
            <a:ext cx="237824" cy="2073443"/>
          </a:xfrm>
          <a:prstGeom prst="rightBrace">
            <a:avLst>
              <a:gd name="adj1" fmla="val 50492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8615661-0CD7-5AA3-E6AB-72F7080A85C0}"/>
              </a:ext>
            </a:extLst>
          </p:cNvPr>
          <p:cNvSpPr txBox="1"/>
          <p:nvPr/>
        </p:nvSpPr>
        <p:spPr>
          <a:xfrm>
            <a:off x="7841804" y="5857961"/>
            <a:ext cx="1271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Profitability</a:t>
            </a:r>
            <a:endParaRPr lang="it-IT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236F3BB-F38D-B4E6-8255-4051D768646F}"/>
              </a:ext>
            </a:extLst>
          </p:cNvPr>
          <p:cNvGrpSpPr/>
          <p:nvPr/>
        </p:nvGrpSpPr>
        <p:grpSpPr>
          <a:xfrm>
            <a:off x="34255" y="3762317"/>
            <a:ext cx="3314534" cy="2396499"/>
            <a:chOff x="663500" y="2622884"/>
            <a:chExt cx="6439142" cy="3345453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6E3EB833-E44A-E3BA-0C97-9D842F77063B}"/>
                </a:ext>
              </a:extLst>
            </p:cNvPr>
            <p:cNvSpPr/>
            <p:nvPr/>
          </p:nvSpPr>
          <p:spPr>
            <a:xfrm>
              <a:off x="1572061" y="2931684"/>
              <a:ext cx="5129529" cy="2436185"/>
            </a:xfrm>
            <a:custGeom>
              <a:avLst/>
              <a:gdLst>
                <a:gd name="connsiteX0" fmla="*/ 0 w 2650067"/>
                <a:gd name="connsiteY0" fmla="*/ 0 h 1909234"/>
                <a:gd name="connsiteX1" fmla="*/ 1143000 w 2650067"/>
                <a:gd name="connsiteY1" fmla="*/ 1524000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826220 w 2650067"/>
                <a:gd name="connsiteY1" fmla="*/ 1464038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650067"/>
                <a:gd name="connsiteY0" fmla="*/ 0 h 1909234"/>
                <a:gd name="connsiteX1" fmla="*/ 677661 w 2650067"/>
                <a:gd name="connsiteY1" fmla="*/ 1404076 h 1909234"/>
                <a:gd name="connsiteX2" fmla="*/ 2650067 w 2650067"/>
                <a:gd name="connsiteY2" fmla="*/ 1909234 h 1909234"/>
                <a:gd name="connsiteX0" fmla="*/ 0 w 2794256"/>
                <a:gd name="connsiteY0" fmla="*/ 0 h 2276505"/>
                <a:gd name="connsiteX1" fmla="*/ 821850 w 2794256"/>
                <a:gd name="connsiteY1" fmla="*/ 1771347 h 2276505"/>
                <a:gd name="connsiteX2" fmla="*/ 2794256 w 2794256"/>
                <a:gd name="connsiteY2" fmla="*/ 2276505 h 2276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94256" h="2276505">
                  <a:moveTo>
                    <a:pt x="0" y="0"/>
                  </a:moveTo>
                  <a:cubicBezTo>
                    <a:pt x="269827" y="662859"/>
                    <a:pt x="380172" y="1288244"/>
                    <a:pt x="821850" y="1771347"/>
                  </a:cubicBezTo>
                  <a:cubicBezTo>
                    <a:pt x="1263528" y="2089553"/>
                    <a:pt x="2533906" y="2222177"/>
                    <a:pt x="2794256" y="2276505"/>
                  </a:cubicBezTo>
                </a:path>
              </a:pathLst>
            </a:custGeom>
            <a:noFill/>
            <a:ln w="19050">
              <a:solidFill>
                <a:srgbClr val="00548E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400" dirty="0"/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6D3C3440-5C32-A00B-66A1-9105106CADEE}"/>
                </a:ext>
              </a:extLst>
            </p:cNvPr>
            <p:cNvCxnSpPr>
              <a:cxnSpLocks/>
            </p:cNvCxnSpPr>
            <p:nvPr/>
          </p:nvCxnSpPr>
          <p:spPr>
            <a:xfrm>
              <a:off x="1572059" y="5564644"/>
              <a:ext cx="5530583" cy="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FAB0D13A-BEF4-81A6-49FB-C12DDE8801B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64329" y="2622884"/>
              <a:ext cx="7730" cy="2941760"/>
            </a:xfrm>
            <a:prstGeom prst="straightConnector1">
              <a:avLst/>
            </a:prstGeom>
            <a:ln w="28575">
              <a:tailEnd type="triangle" w="lg" len="lg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7B3BD46F-2082-D605-0CE5-1ED311037EFF}"/>
                    </a:ext>
                  </a:extLst>
                </p:cNvPr>
                <p:cNvSpPr txBox="1"/>
                <p:nvPr/>
              </p:nvSpPr>
              <p:spPr>
                <a:xfrm>
                  <a:off x="663500" y="2903354"/>
                  <a:ext cx="840328" cy="7306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it-IT" sz="1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t-IT" sz="14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p>
                            <m:r>
                              <a:rPr lang="it-IT" sz="1400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sup>
                        </m:sSup>
                        <m:r>
                          <a:rPr lang="it-IT" sz="1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it-IT" sz="1400" dirty="0"/>
                </a:p>
                <a:p>
                  <a:pPr algn="ctr"/>
                  <a:r>
                    <a:rPr lang="it-IT" sz="1400" dirty="0"/>
                    <a:t>Price</a:t>
                  </a:r>
                </a:p>
              </p:txBody>
            </p:sp>
          </mc:Choice>
          <mc:Fallback xmlns="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7B3BD46F-2082-D605-0CE5-1ED311037EF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3500" y="2903354"/>
                  <a:ext cx="840328" cy="730625"/>
                </a:xfrm>
                <a:prstGeom prst="rect">
                  <a:avLst/>
                </a:prstGeom>
                <a:blipFill>
                  <a:blip r:embed="rId4"/>
                  <a:stretch>
                    <a:fillRect l="-15493" r="-16901" b="-11628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E8390EB9-BA5B-8BC5-E4B6-0165D96E610A}"/>
                    </a:ext>
                  </a:extLst>
                </p:cNvPr>
                <p:cNvSpPr txBox="1"/>
                <p:nvPr/>
              </p:nvSpPr>
              <p:spPr>
                <a:xfrm>
                  <a:off x="4001445" y="5538557"/>
                  <a:ext cx="1444614" cy="4297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it-IT" sz="1400" b="0" i="1" smtClean="0">
                          <a:latin typeface="Cambria Math" panose="02040503050406030204" pitchFamily="18" charset="0"/>
                        </a:rPr>
                        <m:t>𝑞</m:t>
                      </m:r>
                    </m:oMath>
                  </a14:m>
                  <a:r>
                    <a:rPr lang="it-IT" sz="1400" dirty="0"/>
                    <a:t> quantity</a:t>
                  </a:r>
                </a:p>
              </p:txBody>
            </p:sp>
          </mc:Choice>
          <mc:Fallback xmlns="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E8390EB9-BA5B-8BC5-E4B6-0165D96E610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1445" y="5538557"/>
                  <a:ext cx="1444614" cy="429780"/>
                </a:xfrm>
                <a:prstGeom prst="rect">
                  <a:avLst/>
                </a:prstGeom>
                <a:blipFill>
                  <a:blip r:embed="rId5"/>
                  <a:stretch>
                    <a:fillRect l="-8197" t="-4000" r="-15574" b="-20000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2" name="Arrow: Right 31">
            <a:extLst>
              <a:ext uri="{FF2B5EF4-FFF2-40B4-BE49-F238E27FC236}">
                <a16:creationId xmlns:a16="http://schemas.microsoft.com/office/drawing/2014/main" id="{3AEAF3A9-DD6D-631C-392A-442636EB8782}"/>
              </a:ext>
            </a:extLst>
          </p:cNvPr>
          <p:cNvSpPr/>
          <p:nvPr/>
        </p:nvSpPr>
        <p:spPr>
          <a:xfrm>
            <a:off x="4673856" y="4223042"/>
            <a:ext cx="851751" cy="5929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6" name="Content Placeholder 5">
            <a:extLst>
              <a:ext uri="{FF2B5EF4-FFF2-40B4-BE49-F238E27FC236}">
                <a16:creationId xmlns:a16="http://schemas.microsoft.com/office/drawing/2014/main" id="{CFAF185D-BBC8-2568-695D-9464D2920E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444" y="1161618"/>
            <a:ext cx="6875254" cy="253272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/>
              <a:t>With </a:t>
            </a:r>
            <a:r>
              <a:rPr lang="it-IT" sz="1800" dirty="0" err="1"/>
              <a:t>negotiation</a:t>
            </a:r>
            <a:r>
              <a:rPr lang="it-IT" sz="1800" dirty="0"/>
              <a:t>, the developer </a:t>
            </a:r>
            <a:r>
              <a:rPr lang="it-IT" sz="1800" dirty="0" err="1"/>
              <a:t>has</a:t>
            </a:r>
            <a:r>
              <a:rPr lang="it-IT" sz="1800" dirty="0"/>
              <a:t> the </a:t>
            </a:r>
            <a:r>
              <a:rPr lang="it-IT" sz="1800" dirty="0" err="1"/>
              <a:t>opportunity</a:t>
            </a:r>
            <a:r>
              <a:rPr lang="it-IT" sz="1800" dirty="0"/>
              <a:t> to propose the price </a:t>
            </a:r>
            <a:r>
              <a:rPr lang="it-IT" sz="1800" dirty="0" err="1"/>
              <a:t>that</a:t>
            </a:r>
            <a:r>
              <a:rPr lang="it-IT" sz="1800" dirty="0"/>
              <a:t> </a:t>
            </a:r>
            <a:r>
              <a:rPr lang="it-IT" sz="1800" dirty="0" err="1"/>
              <a:t>maximizes</a:t>
            </a:r>
            <a:r>
              <a:rPr lang="it-IT" sz="1800" dirty="0"/>
              <a:t> </a:t>
            </a:r>
            <a:r>
              <a:rPr lang="it-IT" sz="1800" dirty="0" err="1"/>
              <a:t>its</a:t>
            </a:r>
            <a:r>
              <a:rPr lang="it-IT" sz="1800" dirty="0"/>
              <a:t> profit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 err="1"/>
              <a:t>However</a:t>
            </a:r>
            <a:r>
              <a:rPr lang="it-IT" sz="1800" dirty="0"/>
              <a:t>, </a:t>
            </a:r>
            <a:r>
              <a:rPr lang="it-IT" sz="1800" dirty="0" err="1"/>
              <a:t>that</a:t>
            </a:r>
            <a:r>
              <a:rPr lang="it-IT" sz="1800" dirty="0"/>
              <a:t> </a:t>
            </a:r>
            <a:r>
              <a:rPr lang="it-IT" sz="1800" dirty="0" err="1"/>
              <a:t>reduces</a:t>
            </a:r>
            <a:r>
              <a:rPr lang="it-IT" sz="1800" dirty="0"/>
              <a:t> the </a:t>
            </a:r>
            <a:r>
              <a:rPr lang="it-IT" sz="1800" dirty="0" err="1"/>
              <a:t>potential</a:t>
            </a:r>
            <a:r>
              <a:rPr lang="it-IT" sz="1800" dirty="0"/>
              <a:t> users and the </a:t>
            </a:r>
            <a:r>
              <a:rPr lang="it-IT" sz="1800" dirty="0" err="1"/>
              <a:t>productive</a:t>
            </a:r>
            <a:r>
              <a:rPr lang="it-IT" sz="1800" dirty="0"/>
              <a:t> </a:t>
            </a:r>
            <a:r>
              <a:rPr lang="it-IT" sz="1800" dirty="0" err="1"/>
              <a:t>uses</a:t>
            </a:r>
            <a:r>
              <a:rPr lang="it-IT" sz="1800" dirty="0"/>
              <a:t> </a:t>
            </a:r>
            <a:r>
              <a:rPr lang="it-IT" sz="1800" dirty="0" err="1"/>
              <a:t>they</a:t>
            </a:r>
            <a:r>
              <a:rPr lang="it-IT" sz="1800" dirty="0"/>
              <a:t> </a:t>
            </a:r>
            <a:r>
              <a:rPr lang="it-IT" sz="1800" dirty="0" err="1"/>
              <a:t>may</a:t>
            </a:r>
            <a:r>
              <a:rPr lang="it-IT" sz="1800" dirty="0"/>
              <a:t> </a:t>
            </a:r>
            <a:r>
              <a:rPr lang="it-IT" sz="1800" dirty="0" err="1"/>
              <a:t>perform</a:t>
            </a:r>
            <a:endParaRPr lang="it-IT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1800" dirty="0"/>
              <a:t>Appropriate </a:t>
            </a:r>
            <a:r>
              <a:rPr lang="it-IT" sz="1800" dirty="0" err="1"/>
              <a:t>negotiation</a:t>
            </a:r>
            <a:r>
              <a:rPr lang="it-IT" sz="1800" dirty="0"/>
              <a:t> with the authority and/or </a:t>
            </a:r>
            <a:r>
              <a:rPr lang="it-IT" sz="1800" dirty="0" err="1"/>
              <a:t>regulation</a:t>
            </a:r>
            <a:r>
              <a:rPr lang="it-IT" sz="1800" dirty="0"/>
              <a:t> rules can strike a balance </a:t>
            </a:r>
            <a:r>
              <a:rPr lang="it-IT" sz="1800" dirty="0" err="1"/>
              <a:t>between</a:t>
            </a:r>
            <a:r>
              <a:rPr lang="it-IT" sz="1800" dirty="0"/>
              <a:t> </a:t>
            </a:r>
            <a:r>
              <a:rPr lang="it-IT" sz="1800" dirty="0" err="1"/>
              <a:t>profitability</a:t>
            </a:r>
            <a:r>
              <a:rPr lang="it-IT" sz="1800" dirty="0"/>
              <a:t> and </a:t>
            </a:r>
            <a:r>
              <a:rPr lang="it-IT" sz="1800" dirty="0" err="1"/>
              <a:t>socio-economic</a:t>
            </a:r>
            <a:r>
              <a:rPr lang="it-IT" sz="1800" dirty="0"/>
              <a:t> </a:t>
            </a:r>
            <a:r>
              <a:rPr lang="it-IT" sz="1800" dirty="0" err="1"/>
              <a:t>safeguards</a:t>
            </a:r>
            <a:r>
              <a:rPr lang="it-IT" sz="1800" dirty="0"/>
              <a:t> of the community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5DA33CA3-610F-5A85-727E-58FCAE99A2D0}"/>
              </a:ext>
            </a:extLst>
          </p:cNvPr>
          <p:cNvSpPr txBox="1"/>
          <p:nvPr/>
        </p:nvSpPr>
        <p:spPr>
          <a:xfrm>
            <a:off x="1086523" y="3758357"/>
            <a:ext cx="1471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Demand </a:t>
            </a:r>
            <a:r>
              <a:rPr lang="it-IT" dirty="0" err="1"/>
              <a:t>cuve</a:t>
            </a:r>
            <a:endParaRPr lang="it-IT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7BB17EC6-A559-32D1-6DEC-7050C098DCAF}"/>
              </a:ext>
            </a:extLst>
          </p:cNvPr>
          <p:cNvSpPr txBox="1"/>
          <p:nvPr/>
        </p:nvSpPr>
        <p:spPr>
          <a:xfrm>
            <a:off x="8191419" y="1535427"/>
            <a:ext cx="1843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Profitability</a:t>
            </a:r>
            <a:r>
              <a:rPr lang="it-IT" dirty="0"/>
              <a:t> curve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5F2ECD98-1BF1-3354-70B8-53616B2057E2}"/>
              </a:ext>
            </a:extLst>
          </p:cNvPr>
          <p:cNvSpPr/>
          <p:nvPr/>
        </p:nvSpPr>
        <p:spPr>
          <a:xfrm rot="10800000">
            <a:off x="4652007" y="4892972"/>
            <a:ext cx="851751" cy="5929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1171106-DAC2-C5EB-76E7-B3CC863C3F71}"/>
              </a:ext>
            </a:extLst>
          </p:cNvPr>
          <p:cNvSpPr/>
          <p:nvPr/>
        </p:nvSpPr>
        <p:spPr>
          <a:xfrm>
            <a:off x="8240619" y="4668937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43BE53-2D92-4376-A6FC-EE8DC8C817EB}"/>
              </a:ext>
            </a:extLst>
          </p:cNvPr>
          <p:cNvSpPr txBox="1"/>
          <p:nvPr/>
        </p:nvSpPr>
        <p:spPr>
          <a:xfrm>
            <a:off x="968336" y="4796084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B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5FC0BEB-A5A1-2EC1-2888-44106C2465B5}"/>
              </a:ext>
            </a:extLst>
          </p:cNvPr>
          <p:cNvSpPr/>
          <p:nvPr/>
        </p:nvSpPr>
        <p:spPr>
          <a:xfrm>
            <a:off x="1076811" y="5137075"/>
            <a:ext cx="91440" cy="9144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57107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A731761BF654EB79EA877B5A2DDC8" ma:contentTypeVersion="20" ma:contentTypeDescription="Create a new document." ma:contentTypeScope="" ma:versionID="adda0a3891e4b035e5833099678563c5">
  <xsd:schema xmlns:xsd="http://www.w3.org/2001/XMLSchema" xmlns:xs="http://www.w3.org/2001/XMLSchema" xmlns:p="http://schemas.microsoft.com/office/2006/metadata/properties" xmlns:ns2="0a663368-1561-4a8b-bd80-4f655cceb5cd" xmlns:ns3="2a56bc72-e832-426a-b1e3-32c4417a925f" targetNamespace="http://schemas.microsoft.com/office/2006/metadata/properties" ma:root="true" ma:fieldsID="b74e7cae46124deac94fc4ce2ae31c6d" ns2:_="" ns3:_="">
    <xsd:import namespace="0a663368-1561-4a8b-bd80-4f655cceb5cd"/>
    <xsd:import namespace="2a56bc72-e832-426a-b1e3-32c4417a925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663368-1561-4a8b-bd80-4f655cceb5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74089507-e1de-4aab-946f-150ccb8570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6bc72-e832-426a-b1e3-32c4417a925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ea9e9d19-9fb7-461c-9445-8e0dc63d6cea}" ma:internalName="TaxCatchAll" ma:showField="CatchAllData" ma:web="2a56bc72-e832-426a-b1e3-32c4417a925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a56bc72-e832-426a-b1e3-32c4417a925f" xsi:nil="true"/>
    <lcf76f155ced4ddcb4097134ff3c332f xmlns="0a663368-1561-4a8b-bd80-4f655cceb5cd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D82DD4F-F321-492C-85A1-E4EF44AEC7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a663368-1561-4a8b-bd80-4f655cceb5cd"/>
    <ds:schemaRef ds:uri="2a56bc72-e832-426a-b1e3-32c4417a92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F435721-D54D-457D-A93D-3174B1C4155F}">
  <ds:schemaRefs>
    <ds:schemaRef ds:uri="http://schemas.microsoft.com/office/2006/metadata/properties"/>
    <ds:schemaRef ds:uri="http://schemas.microsoft.com/office/infopath/2007/PartnerControls"/>
    <ds:schemaRef ds:uri="2a56bc72-e832-426a-b1e3-32c4417a925f"/>
    <ds:schemaRef ds:uri="0a663368-1561-4a8b-bd80-4f655cceb5cd"/>
  </ds:schemaRefs>
</ds:datastoreItem>
</file>

<file path=customXml/itemProps3.xml><?xml version="1.0" encoding="utf-8"?>
<ds:datastoreItem xmlns:ds="http://schemas.openxmlformats.org/officeDocument/2006/customXml" ds:itemID="{BD55ED15-6A90-4F9D-BE7F-C2A1281995C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1218</Words>
  <Application>Microsoft Office PowerPoint</Application>
  <PresentationFormat>Widescreen</PresentationFormat>
  <Paragraphs>201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Thème Office</vt:lpstr>
      <vt:lpstr>LESSON 4:  TariffS and financial viability of microgrids</vt:lpstr>
      <vt:lpstr>Lesson 4 Outline</vt:lpstr>
      <vt:lpstr>Lesson 4 Learning Outcomes</vt:lpstr>
      <vt:lpstr>Electrification and socio-economic sustainability</vt:lpstr>
      <vt:lpstr>Profit to the developer (and operator)</vt:lpstr>
      <vt:lpstr>Electrification and socio-economic sustainability</vt:lpstr>
      <vt:lpstr>Tariff structure in microgrids</vt:lpstr>
      <vt:lpstr>The demand curve: effect of price</vt:lpstr>
      <vt:lpstr>The demand curve: effect of price </vt:lpstr>
      <vt:lpstr>The demand curve: the revenue</vt:lpstr>
      <vt:lpstr>The supply curve: costs of the microgrid </vt:lpstr>
      <vt:lpstr> The supply curve: costs of the microgrid  </vt:lpstr>
      <vt:lpstr>Profit to the operator</vt:lpstr>
      <vt:lpstr>Profit to the developer: Can price be freely chosen?</vt:lpstr>
      <vt:lpstr>Profit to the developer: no tariff negotiation</vt:lpstr>
      <vt:lpstr>Profit to the developer: tariff negotiation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Carine VALETTE</dc:creator>
  <cp:lastModifiedBy>Leslie Ashburner</cp:lastModifiedBy>
  <cp:revision>194</cp:revision>
  <dcterms:created xsi:type="dcterms:W3CDTF">2021-01-28T08:37:55Z</dcterms:created>
  <dcterms:modified xsi:type="dcterms:W3CDTF">2025-02-03T08:44:57Z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0x0101003CCA731761BF654EB79EA877B5A2DDC8</vt:lpwstr>
  </property>
  <property fmtid="{D5CDD505-2E9C-101B-9397-08002B2CF9AE}" pid="3" name="MediaServiceImageTags">
    <vt:lpwstr/>
  </property>
</Properties>
</file>