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vml" ContentType="application/vnd.openxmlformats-officedocument.vmlDrawi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media/image136.jpg" ContentType="image/jpg"/>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9" r:id="rId2"/>
  </p:sldMasterIdLst>
  <p:notesMasterIdLst>
    <p:notesMasterId r:id="rId70"/>
  </p:notesMasterIdLst>
  <p:sldIdLst>
    <p:sldId id="256" r:id="rId3"/>
    <p:sldId id="302" r:id="rId4"/>
    <p:sldId id="257" r:id="rId5"/>
    <p:sldId id="258" r:id="rId6"/>
    <p:sldId id="259"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0" r:id="rId22"/>
    <p:sldId id="301" r:id="rId23"/>
    <p:sldId id="261" r:id="rId24"/>
    <p:sldId id="262" r:id="rId25"/>
    <p:sldId id="263" r:id="rId26"/>
    <p:sldId id="264" r:id="rId27"/>
    <p:sldId id="265" r:id="rId28"/>
    <p:sldId id="266" r:id="rId29"/>
    <p:sldId id="267" r:id="rId30"/>
    <p:sldId id="268" r:id="rId31"/>
    <p:sldId id="269" r:id="rId32"/>
    <p:sldId id="270" r:id="rId33"/>
    <p:sldId id="271" r:id="rId34"/>
    <p:sldId id="272" r:id="rId35"/>
    <p:sldId id="273" r:id="rId36"/>
    <p:sldId id="274" r:id="rId37"/>
    <p:sldId id="275" r:id="rId38"/>
    <p:sldId id="276" r:id="rId39"/>
    <p:sldId id="277" r:id="rId40"/>
    <p:sldId id="304" r:id="rId41"/>
    <p:sldId id="303" r:id="rId42"/>
    <p:sldId id="305" r:id="rId43"/>
    <p:sldId id="306" r:id="rId44"/>
    <p:sldId id="307" r:id="rId45"/>
    <p:sldId id="308" r:id="rId46"/>
    <p:sldId id="309" r:id="rId47"/>
    <p:sldId id="310" r:id="rId48"/>
    <p:sldId id="311" r:id="rId49"/>
    <p:sldId id="312" r:id="rId50"/>
    <p:sldId id="313" r:id="rId51"/>
    <p:sldId id="315" r:id="rId52"/>
    <p:sldId id="316" r:id="rId53"/>
    <p:sldId id="314" r:id="rId54"/>
    <p:sldId id="278" r:id="rId55"/>
    <p:sldId id="319" r:id="rId56"/>
    <p:sldId id="330" r:id="rId57"/>
    <p:sldId id="331" r:id="rId58"/>
    <p:sldId id="332" r:id="rId59"/>
    <p:sldId id="333" r:id="rId60"/>
    <p:sldId id="334" r:id="rId61"/>
    <p:sldId id="335" r:id="rId62"/>
    <p:sldId id="336" r:id="rId63"/>
    <p:sldId id="337" r:id="rId64"/>
    <p:sldId id="338" r:id="rId65"/>
    <p:sldId id="339" r:id="rId66"/>
    <p:sldId id="279" r:id="rId67"/>
    <p:sldId id="284" r:id="rId68"/>
    <p:sldId id="285" r:id="rId69"/>
  </p:sldIdLst>
  <p:sldSz cx="12192000" cy="6858000"/>
  <p:notesSz cx="6858000" cy="9144000"/>
  <p:embeddedFontLst>
    <p:embeddedFont>
      <p:font typeface="Calibri" panose="020F0502020204030204" pitchFamily="34" charset="0"/>
      <p:regular r:id="rId71"/>
      <p:bold r:id="rId72"/>
      <p:italic r:id="rId73"/>
      <p:boldItalic r:id="rId74"/>
    </p:embeddedFont>
    <p:embeddedFont>
      <p:font typeface="Cambria Math" panose="02040503050406030204" pitchFamily="18" charset="0"/>
      <p:regular r:id="rId75"/>
    </p:embeddedFont>
    <p:embeddedFont>
      <p:font typeface="Rubik" pitchFamily="2" charset="-79"/>
      <p:regular r:id="rId76"/>
      <p:bold r:id="rId77"/>
      <p:italic r:id="rId78"/>
      <p:boldItalic r:id="rId79"/>
    </p:embeddedFont>
    <p:embeddedFont>
      <p:font typeface="Source Sans Pro SemiBold" panose="020B0503030403020204" pitchFamily="34" charset="0"/>
      <p:regular r:id="rId80"/>
      <p:bold r:id="rId81"/>
      <p:italic r:id="rId82"/>
      <p:boldItalic r:id="rId83"/>
    </p:embeddedFont>
    <p:embeddedFont>
      <p:font typeface="Ubuntu Light" panose="020B0304030602030204" pitchFamily="34" charset="0"/>
      <p:regular r:id="rId84"/>
      <p:bold r:id="rId85"/>
      <p:italic r:id="rId86"/>
      <p:boldItalic r:id="rId87"/>
    </p:embeddedFont>
    <p:embeddedFont>
      <p:font typeface="Ubuntu Medium" panose="020B0604030602030204" pitchFamily="34" charset="0"/>
      <p:regular r:id="rId88"/>
      <p:bold r:id="rId89"/>
      <p:italic r:id="rId90"/>
      <p:boldItalic r:id="rId91"/>
    </p:embeddedFont>
    <p:embeddedFont>
      <p:font typeface="Verdana" panose="020B0604030504040204" pitchFamily="34" charset="0"/>
      <p:regular r:id="rId92"/>
      <p:bold r:id="rId93"/>
      <p:italic r:id="rId94"/>
      <p:boldItalic r:id="rId9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0" roundtripDataSignature="AMtx7miRE/m+4ZGVIgQCvZuPFelruHhsa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174"/>
    <p:restoredTop sz="94643"/>
  </p:normalViewPr>
  <p:slideViewPr>
    <p:cSldViewPr snapToGrid="0" snapToObjects="1">
      <p:cViewPr varScale="1">
        <p:scale>
          <a:sx n="100" d="100"/>
          <a:sy n="100" d="100"/>
        </p:scale>
        <p:origin x="168"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font" Target="fonts/font14.fntdata"/><Relationship Id="rId89" Type="http://schemas.openxmlformats.org/officeDocument/2006/relationships/font" Target="fonts/font19.fntdata"/><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font" Target="fonts/font4.fntdata"/><Relationship Id="rId79" Type="http://schemas.openxmlformats.org/officeDocument/2006/relationships/font" Target="fonts/font9.fntdata"/><Relationship Id="rId102" Type="http://schemas.openxmlformats.org/officeDocument/2006/relationships/viewProps" Target="viewProps.xml"/><Relationship Id="rId5" Type="http://schemas.openxmlformats.org/officeDocument/2006/relationships/slide" Target="slides/slide3.xml"/><Relationship Id="rId90" Type="http://schemas.openxmlformats.org/officeDocument/2006/relationships/font" Target="fonts/font20.fntdata"/><Relationship Id="rId95" Type="http://schemas.openxmlformats.org/officeDocument/2006/relationships/font" Target="fonts/font25.fntdata"/><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font" Target="fonts/font10.fntdata"/><Relationship Id="rId85" Type="http://schemas.openxmlformats.org/officeDocument/2006/relationships/font" Target="fonts/font1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75" Type="http://schemas.openxmlformats.org/officeDocument/2006/relationships/font" Target="fonts/font5.fntdata"/><Relationship Id="rId83" Type="http://schemas.openxmlformats.org/officeDocument/2006/relationships/font" Target="fonts/font13.fntdata"/><Relationship Id="rId88" Type="http://schemas.openxmlformats.org/officeDocument/2006/relationships/font" Target="fonts/font18.fntdata"/><Relationship Id="rId91"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3.fntdata"/><Relationship Id="rId78" Type="http://schemas.openxmlformats.org/officeDocument/2006/relationships/font" Target="fonts/font8.fntdata"/><Relationship Id="rId81" Type="http://schemas.openxmlformats.org/officeDocument/2006/relationships/font" Target="fonts/font11.fntdata"/><Relationship Id="rId86" Type="http://schemas.openxmlformats.org/officeDocument/2006/relationships/font" Target="fonts/font16.fntdata"/><Relationship Id="rId94" Type="http://schemas.openxmlformats.org/officeDocument/2006/relationships/font" Target="fonts/font24.fntdata"/><Relationship Id="rId10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font" Target="fonts/font6.fntdata"/><Relationship Id="rId10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font" Target="fonts/font1.fntdata"/><Relationship Id="rId92" Type="http://schemas.openxmlformats.org/officeDocument/2006/relationships/font" Target="fonts/font22.fntdata"/><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font" Target="fonts/font17.fntdata"/><Relationship Id="rId61" Type="http://schemas.openxmlformats.org/officeDocument/2006/relationships/slide" Target="slides/slide59.xml"/><Relationship Id="rId82" Type="http://schemas.openxmlformats.org/officeDocument/2006/relationships/font" Target="fonts/font12.fntdata"/><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font" Target="fonts/font7.fntdata"/><Relationship Id="rId100" Type="http://customschemas.google.com/relationships/presentationmetadata" Target="meta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2.fntdata"/><Relationship Id="rId93" Type="http://schemas.openxmlformats.org/officeDocument/2006/relationships/font" Target="fonts/font23.fntdata"/></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image" Target="../media/image6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6" name="Google Shape;1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92722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6" name="Google Shape;1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1" name="Google Shape;14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8" name="Google Shape;14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33598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57897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60360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53791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787737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77146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564408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38739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72559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334875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1743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22806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72481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130083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67745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380298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d32c82fbc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3" name="Google Shape;163;g2d32c82fbc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9" name="Google Shape;23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0" name="Google Shape;270;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4" name="Google Shape;30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2" name="Google Shape;31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8" name="Google Shape;33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9" name="Google Shape;34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0" name="Google Shape;36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3" name="Google Shape;383;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3020d75a72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8" name="Google Shape;408;g3020d75a72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5" name="Google Shape;415;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g196ca812e12_0_2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9" name="Google Shape;559;g196ca812e12_0_2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16371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2" name="Google Shape;42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06bca3db77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2" name="Google Shape;432;g306bca3db77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1" name="Google Shape;46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0" name="Google Shape;470;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2.em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1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1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1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1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17"/>
          <p:cNvGrpSpPr/>
          <p:nvPr/>
        </p:nvGrpSpPr>
        <p:grpSpPr>
          <a:xfrm>
            <a:off x="8185984" y="2103764"/>
            <a:ext cx="3189822" cy="2444753"/>
            <a:chOff x="8029477" y="2105554"/>
            <a:chExt cx="3189822" cy="2444753"/>
          </a:xfrm>
        </p:grpSpPr>
        <p:pic>
          <p:nvPicPr>
            <p:cNvPr id="21" name="Google Shape;21;p1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1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1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r-FR"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1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1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27"/>
        <p:cNvGrpSpPr/>
        <p:nvPr/>
      </p:nvGrpSpPr>
      <p:grpSpPr>
        <a:xfrm>
          <a:off x="0" y="0"/>
          <a:ext cx="0" cy="0"/>
          <a:chOff x="0" y="0"/>
          <a:chExt cx="0" cy="0"/>
        </a:xfrm>
      </p:grpSpPr>
      <p:sp>
        <p:nvSpPr>
          <p:cNvPr id="28" name="Google Shape;28;p18"/>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8"/>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 name="Google Shape;30;p1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 name="Google Shape;31;p18"/>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18"/>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33" name="Google Shape;33;p1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1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18"/>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
        <p:nvSpPr>
          <p:cNvPr id="36" name="Google Shape;36;p18"/>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37"/>
        <p:cNvGrpSpPr/>
        <p:nvPr/>
      </p:nvGrpSpPr>
      <p:grpSpPr>
        <a:xfrm>
          <a:off x="0" y="0"/>
          <a:ext cx="0" cy="0"/>
          <a:chOff x="0" y="0"/>
          <a:chExt cx="0" cy="0"/>
        </a:xfrm>
      </p:grpSpPr>
      <p:sp>
        <p:nvSpPr>
          <p:cNvPr id="38" name="Google Shape;38;p19"/>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19"/>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19"/>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41" name="Google Shape;41;p19"/>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19"/>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19"/>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19"/>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19"/>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19"/>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9"/>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57"/>
        <p:cNvGrpSpPr/>
        <p:nvPr/>
      </p:nvGrpSpPr>
      <p:grpSpPr>
        <a:xfrm>
          <a:off x="0" y="0"/>
          <a:ext cx="0" cy="0"/>
          <a:chOff x="0" y="0"/>
          <a:chExt cx="0" cy="0"/>
        </a:xfrm>
      </p:grpSpPr>
      <p:sp>
        <p:nvSpPr>
          <p:cNvPr id="58" name="Google Shape;58;p21"/>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1"/>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1" name="Google Shape;61;p21"/>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2" name="Google Shape;62;p21"/>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3" name="Google Shape;63;p21"/>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64" name="Google Shape;64;p21"/>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 name="Google Shape;65;p21"/>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21"/>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
        <p:nvSpPr>
          <p:cNvPr id="67" name="Google Shape;67;p21"/>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21"/>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69"/>
        <p:cNvGrpSpPr/>
        <p:nvPr/>
      </p:nvGrpSpPr>
      <p:grpSpPr>
        <a:xfrm>
          <a:off x="0" y="0"/>
          <a:ext cx="0" cy="0"/>
          <a:chOff x="0" y="0"/>
          <a:chExt cx="0" cy="0"/>
        </a:xfrm>
      </p:grpSpPr>
      <p:sp>
        <p:nvSpPr>
          <p:cNvPr id="70" name="Google Shape;70;p22"/>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1" name="Google Shape;71;p22"/>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72" name="Google Shape;72;p22"/>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r-FR"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73" name="Google Shape;73;p22"/>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fr-FR"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74" name="Google Shape;74;p22"/>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fr-FR"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75" name="Google Shape;75;p22"/>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fr-FR"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76" name="Google Shape;76;p22"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77" name="Google Shape;77;p22"/>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78" name="Google Shape;78;p22"/>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79" name="Google Shape;79;p22"/>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0" name="Google Shape;80;p22"/>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1" name="Google Shape;81;p22"/>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2"/>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fr-FR"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83" name="Google Shape;83;p22"/>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fr-FR"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84"/>
        <p:cNvGrpSpPr/>
        <p:nvPr/>
      </p:nvGrpSpPr>
      <p:grpSpPr>
        <a:xfrm>
          <a:off x="0" y="0"/>
          <a:ext cx="0" cy="0"/>
          <a:chOff x="0" y="0"/>
          <a:chExt cx="0" cy="0"/>
        </a:xfrm>
      </p:grpSpPr>
      <p:sp>
        <p:nvSpPr>
          <p:cNvPr id="85" name="Google Shape;85;p23"/>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6" name="Google Shape;86;p23"/>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87" name="Google Shape;87;p23"/>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23"/>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9" name="Google Shape;89;p23"/>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0" name="Google Shape;90;p23"/>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1" name="Google Shape;91;p23"/>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3"/>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23"/>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94" name="Google Shape;94;p23"/>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95"/>
        <p:cNvGrpSpPr/>
        <p:nvPr/>
      </p:nvGrpSpPr>
      <p:grpSpPr>
        <a:xfrm>
          <a:off x="0" y="0"/>
          <a:ext cx="0" cy="0"/>
          <a:chOff x="0" y="0"/>
          <a:chExt cx="0" cy="0"/>
        </a:xfrm>
      </p:grpSpPr>
      <p:sp>
        <p:nvSpPr>
          <p:cNvPr id="96" name="Google Shape;96;p24"/>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24"/>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 name="Google Shape;98;p24"/>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 name="Google Shape;99;p2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2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2" name="Google Shape;102;p2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3" name="Google Shape;103;p2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4" name="Google Shape;104;p2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5" name="Google Shape;105;p24"/>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106"/>
        <p:cNvGrpSpPr/>
        <p:nvPr/>
      </p:nvGrpSpPr>
      <p:grpSpPr>
        <a:xfrm>
          <a:off x="0" y="0"/>
          <a:ext cx="0" cy="0"/>
          <a:chOff x="0" y="0"/>
          <a:chExt cx="0" cy="0"/>
        </a:xfrm>
      </p:grpSpPr>
      <p:sp>
        <p:nvSpPr>
          <p:cNvPr id="107" name="Google Shape;107;p25"/>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25"/>
          <p:cNvSpPr>
            <a:spLocks noGrp="1"/>
          </p:cNvSpPr>
          <p:nvPr>
            <p:ph type="pic" idx="2"/>
          </p:nvPr>
        </p:nvSpPr>
        <p:spPr>
          <a:xfrm>
            <a:off x="5183188" y="987426"/>
            <a:ext cx="6172200" cy="4641486"/>
          </a:xfrm>
          <a:prstGeom prst="rect">
            <a:avLst/>
          </a:prstGeom>
          <a:noFill/>
          <a:ln>
            <a:noFill/>
          </a:ln>
        </p:spPr>
      </p:sp>
      <p:sp>
        <p:nvSpPr>
          <p:cNvPr id="109" name="Google Shape;109;p25"/>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0" name="Google Shape;110;p25"/>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1" name="Google Shape;111;p25"/>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2" name="Google Shape;112;p25"/>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 name="Google Shape;113;p25"/>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4" name="Google Shape;114;p25"/>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15" name="Google Shape;115;p25"/>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25"/>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7" name="Google Shape;117;p25"/>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in_title_option-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4BBEFA-9908-B50B-2E83-940856DAD6BF}"/>
              </a:ext>
            </a:extLst>
          </p:cNvPr>
          <p:cNvSpPr/>
          <p:nvPr userDrawn="1"/>
        </p:nvSpPr>
        <p:spPr>
          <a:xfrm>
            <a:off x="0" y="-2"/>
            <a:ext cx="12192000" cy="6858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938682" y="3602038"/>
            <a:ext cx="4528970" cy="1655762"/>
          </a:xfrm>
          <a:prstGeom prst="rect">
            <a:avLst/>
          </a:prstGeom>
        </p:spPr>
        <p:txBody>
          <a:bodyPr anchor="b">
            <a:normAutofit/>
          </a:bodyPr>
          <a:lstStyle>
            <a:lvl1pPr marL="0" indent="0" algn="l">
              <a:lnSpc>
                <a:spcPct val="8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stylet</a:t>
            </a:r>
            <a:endParaRPr lang="en-US" dirty="0"/>
          </a:p>
        </p:txBody>
      </p:sp>
      <p:pic>
        <p:nvPicPr>
          <p:cNvPr id="8" name="Picture 7">
            <a:extLst>
              <a:ext uri="{FF2B5EF4-FFF2-40B4-BE49-F238E27FC236}">
                <a16:creationId xmlns:a16="http://schemas.microsoft.com/office/drawing/2014/main" id="{C7693AC6-89D7-692C-4E4F-80CE454EE1AB}"/>
              </a:ext>
            </a:extLst>
          </p:cNvPr>
          <p:cNvPicPr>
            <a:picLocks noChangeAspect="1"/>
          </p:cNvPicPr>
          <p:nvPr userDrawn="1"/>
        </p:nvPicPr>
        <p:blipFill>
          <a:blip r:embed="rId2"/>
          <a:stretch>
            <a:fillRect/>
          </a:stretch>
        </p:blipFill>
        <p:spPr>
          <a:xfrm>
            <a:off x="1782184" y="3219450"/>
            <a:ext cx="2292350" cy="419100"/>
          </a:xfrm>
          <a:prstGeom prst="rect">
            <a:avLst/>
          </a:prstGeom>
        </p:spPr>
      </p:pic>
      <p:sp>
        <p:nvSpPr>
          <p:cNvPr id="9" name="Rectangle 8">
            <a:extLst>
              <a:ext uri="{FF2B5EF4-FFF2-40B4-BE49-F238E27FC236}">
                <a16:creationId xmlns:a16="http://schemas.microsoft.com/office/drawing/2014/main" id="{AABFD9E9-0437-614E-563A-7C98F77B330E}"/>
              </a:ext>
            </a:extLst>
          </p:cNvPr>
          <p:cNvSpPr/>
          <p:nvPr userDrawn="1"/>
        </p:nvSpPr>
        <p:spPr>
          <a:xfrm>
            <a:off x="6078232" y="1530274"/>
            <a:ext cx="45719" cy="3797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8DE658D7-1DF5-A4F7-AA64-CC2DE665AA44}"/>
              </a:ext>
            </a:extLst>
          </p:cNvPr>
          <p:cNvSpPr>
            <a:spLocks noGrp="1"/>
          </p:cNvSpPr>
          <p:nvPr>
            <p:ph type="ctrTitle"/>
          </p:nvPr>
        </p:nvSpPr>
        <p:spPr>
          <a:xfrm>
            <a:off x="6938683" y="1481575"/>
            <a:ext cx="4528969" cy="2387600"/>
          </a:xfrm>
          <a:prstGeom prst="rect">
            <a:avLst/>
          </a:prstGeom>
        </p:spPr>
        <p:txBody>
          <a:bodyPr anchor="t">
            <a:normAutofit/>
          </a:bodyPr>
          <a:lstStyle>
            <a:lvl1pPr algn="l">
              <a:lnSpc>
                <a:spcPct val="80000"/>
              </a:lnSpc>
              <a:defRPr sz="3200">
                <a:solidFill>
                  <a:schemeClr val="bg1"/>
                </a:solidFill>
              </a:defRPr>
            </a:lvl1pPr>
          </a:lstStyle>
          <a:p>
            <a:r>
              <a:rPr lang="en-GB" dirty="0"/>
              <a:t>Click to edit Master title style</a:t>
            </a:r>
            <a:endParaRPr lang="en-US" dirty="0"/>
          </a:p>
        </p:txBody>
      </p:sp>
    </p:spTree>
    <p:extLst>
      <p:ext uri="{BB962C8B-B14F-4D97-AF65-F5344CB8AC3E}">
        <p14:creationId xmlns:p14="http://schemas.microsoft.com/office/powerpoint/2010/main" val="1373487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ain_title_option-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4BBEFA-9908-B50B-2E83-940856DAD6BF}"/>
              </a:ext>
            </a:extLst>
          </p:cNvPr>
          <p:cNvSpPr/>
          <p:nvPr userDrawn="1"/>
        </p:nvSpPr>
        <p:spPr>
          <a:xfrm>
            <a:off x="0" y="-2"/>
            <a:ext cx="12192000" cy="6858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938682" y="3602038"/>
            <a:ext cx="4528970" cy="1655762"/>
          </a:xfrm>
          <a:prstGeom prst="rect">
            <a:avLst/>
          </a:prstGeom>
        </p:spPr>
        <p:txBody>
          <a:bodyPr anchor="b">
            <a:normAutofit/>
          </a:bodyPr>
          <a:lstStyle>
            <a:lvl1pPr marL="0" indent="0" algn="l">
              <a:lnSpc>
                <a:spcPct val="8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stylet</a:t>
            </a:r>
            <a:endParaRPr lang="en-US" dirty="0"/>
          </a:p>
        </p:txBody>
      </p:sp>
      <p:sp>
        <p:nvSpPr>
          <p:cNvPr id="9" name="Rectangle 8">
            <a:extLst>
              <a:ext uri="{FF2B5EF4-FFF2-40B4-BE49-F238E27FC236}">
                <a16:creationId xmlns:a16="http://schemas.microsoft.com/office/drawing/2014/main" id="{AABFD9E9-0437-614E-563A-7C98F77B330E}"/>
              </a:ext>
            </a:extLst>
          </p:cNvPr>
          <p:cNvSpPr/>
          <p:nvPr userDrawn="1"/>
        </p:nvSpPr>
        <p:spPr>
          <a:xfrm>
            <a:off x="6078232" y="1530274"/>
            <a:ext cx="45719" cy="3797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8DE658D7-1DF5-A4F7-AA64-CC2DE665AA44}"/>
              </a:ext>
            </a:extLst>
          </p:cNvPr>
          <p:cNvSpPr>
            <a:spLocks noGrp="1"/>
          </p:cNvSpPr>
          <p:nvPr>
            <p:ph type="ctrTitle"/>
          </p:nvPr>
        </p:nvSpPr>
        <p:spPr>
          <a:xfrm>
            <a:off x="6938683" y="1481575"/>
            <a:ext cx="4528969" cy="2387600"/>
          </a:xfrm>
          <a:prstGeom prst="rect">
            <a:avLst/>
          </a:prstGeom>
        </p:spPr>
        <p:txBody>
          <a:bodyPr anchor="t">
            <a:normAutofit/>
          </a:bodyPr>
          <a:lstStyle>
            <a:lvl1pPr algn="l">
              <a:lnSpc>
                <a:spcPct val="80000"/>
              </a:lnSpc>
              <a:defRPr sz="3200">
                <a:solidFill>
                  <a:schemeClr val="tx1"/>
                </a:solidFill>
              </a:defRPr>
            </a:lvl1pPr>
          </a:lstStyle>
          <a:p>
            <a:r>
              <a:rPr lang="en-GB" dirty="0"/>
              <a:t>Click to edit Master title style</a:t>
            </a:r>
            <a:endParaRPr lang="en-US" dirty="0"/>
          </a:p>
        </p:txBody>
      </p:sp>
      <p:pic>
        <p:nvPicPr>
          <p:cNvPr id="7" name="Picture 6">
            <a:extLst>
              <a:ext uri="{FF2B5EF4-FFF2-40B4-BE49-F238E27FC236}">
                <a16:creationId xmlns:a16="http://schemas.microsoft.com/office/drawing/2014/main" id="{FD7FBE37-026A-C5EB-E34A-BCFDA1D770B0}"/>
              </a:ext>
            </a:extLst>
          </p:cNvPr>
          <p:cNvPicPr>
            <a:picLocks noChangeAspect="1"/>
          </p:cNvPicPr>
          <p:nvPr userDrawn="1"/>
        </p:nvPicPr>
        <p:blipFill>
          <a:blip r:embed="rId2"/>
          <a:stretch>
            <a:fillRect/>
          </a:stretch>
        </p:blipFill>
        <p:spPr>
          <a:xfrm>
            <a:off x="1782183" y="3219450"/>
            <a:ext cx="2292354" cy="419100"/>
          </a:xfrm>
          <a:prstGeom prst="rect">
            <a:avLst/>
          </a:prstGeom>
        </p:spPr>
      </p:pic>
    </p:spTree>
    <p:extLst>
      <p:ext uri="{BB962C8B-B14F-4D97-AF65-F5344CB8AC3E}">
        <p14:creationId xmlns:p14="http://schemas.microsoft.com/office/powerpoint/2010/main" val="208453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ain_title_option-3">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4BBEFA-9908-B50B-2E83-940856DAD6BF}"/>
              </a:ext>
            </a:extLst>
          </p:cNvPr>
          <p:cNvSpPr/>
          <p:nvPr userDrawn="1"/>
        </p:nvSpPr>
        <p:spPr>
          <a:xfrm>
            <a:off x="0" y="-2"/>
            <a:ext cx="12192000" cy="6858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938682" y="3602038"/>
            <a:ext cx="4528970" cy="1655762"/>
          </a:xfrm>
          <a:prstGeom prst="rect">
            <a:avLst/>
          </a:prstGeom>
        </p:spPr>
        <p:txBody>
          <a:bodyPr anchor="b">
            <a:normAutofit/>
          </a:bodyPr>
          <a:lstStyle>
            <a:lvl1pPr marL="0" indent="0" algn="l">
              <a:lnSpc>
                <a:spcPct val="8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stylet </a:t>
            </a:r>
          </a:p>
        </p:txBody>
      </p:sp>
      <p:pic>
        <p:nvPicPr>
          <p:cNvPr id="8" name="Picture 7">
            <a:extLst>
              <a:ext uri="{FF2B5EF4-FFF2-40B4-BE49-F238E27FC236}">
                <a16:creationId xmlns:a16="http://schemas.microsoft.com/office/drawing/2014/main" id="{C7693AC6-89D7-692C-4E4F-80CE454EE1AB}"/>
              </a:ext>
            </a:extLst>
          </p:cNvPr>
          <p:cNvPicPr>
            <a:picLocks noChangeAspect="1"/>
          </p:cNvPicPr>
          <p:nvPr userDrawn="1"/>
        </p:nvPicPr>
        <p:blipFill>
          <a:blip r:embed="rId2"/>
          <a:stretch>
            <a:fillRect/>
          </a:stretch>
        </p:blipFill>
        <p:spPr>
          <a:xfrm>
            <a:off x="1782184" y="3219450"/>
            <a:ext cx="2292350" cy="419100"/>
          </a:xfrm>
          <a:prstGeom prst="rect">
            <a:avLst/>
          </a:prstGeom>
        </p:spPr>
      </p:pic>
      <p:sp>
        <p:nvSpPr>
          <p:cNvPr id="9" name="Rectangle 8">
            <a:extLst>
              <a:ext uri="{FF2B5EF4-FFF2-40B4-BE49-F238E27FC236}">
                <a16:creationId xmlns:a16="http://schemas.microsoft.com/office/drawing/2014/main" id="{AABFD9E9-0437-614E-563A-7C98F77B330E}"/>
              </a:ext>
            </a:extLst>
          </p:cNvPr>
          <p:cNvSpPr/>
          <p:nvPr userDrawn="1"/>
        </p:nvSpPr>
        <p:spPr>
          <a:xfrm>
            <a:off x="6078232" y="1530274"/>
            <a:ext cx="45719" cy="3797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8DE658D7-1DF5-A4F7-AA64-CC2DE665AA44}"/>
              </a:ext>
            </a:extLst>
          </p:cNvPr>
          <p:cNvSpPr>
            <a:spLocks noGrp="1"/>
          </p:cNvSpPr>
          <p:nvPr>
            <p:ph type="ctrTitle"/>
          </p:nvPr>
        </p:nvSpPr>
        <p:spPr>
          <a:xfrm>
            <a:off x="6938683" y="1481575"/>
            <a:ext cx="4528969" cy="2387600"/>
          </a:xfrm>
          <a:prstGeom prst="rect">
            <a:avLst/>
          </a:prstGeom>
        </p:spPr>
        <p:txBody>
          <a:bodyPr anchor="t">
            <a:normAutofit/>
          </a:bodyPr>
          <a:lstStyle>
            <a:lvl1pPr algn="l">
              <a:lnSpc>
                <a:spcPct val="80000"/>
              </a:lnSpc>
              <a:defRPr sz="3200">
                <a:solidFill>
                  <a:schemeClr val="bg1"/>
                </a:solidFill>
              </a:defRPr>
            </a:lvl1pPr>
          </a:lstStyle>
          <a:p>
            <a:r>
              <a:rPr lang="en-GB" dirty="0"/>
              <a:t>Click to edit Master title style</a:t>
            </a:r>
            <a:endParaRPr lang="en-US" dirty="0"/>
          </a:p>
        </p:txBody>
      </p:sp>
    </p:spTree>
    <p:extLst>
      <p:ext uri="{BB962C8B-B14F-4D97-AF65-F5344CB8AC3E}">
        <p14:creationId xmlns:p14="http://schemas.microsoft.com/office/powerpoint/2010/main" val="1660620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ain_title_option-4">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4BBEFA-9908-B50B-2E83-940856DAD6BF}"/>
              </a:ext>
            </a:extLst>
          </p:cNvPr>
          <p:cNvSpPr/>
          <p:nvPr userDrawn="1"/>
        </p:nvSpPr>
        <p:spPr>
          <a:xfrm>
            <a:off x="0" y="-2"/>
            <a:ext cx="12192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938682" y="3602038"/>
            <a:ext cx="4528970" cy="1655762"/>
          </a:xfrm>
          <a:prstGeom prst="rect">
            <a:avLst/>
          </a:prstGeom>
        </p:spPr>
        <p:txBody>
          <a:bodyPr anchor="b">
            <a:normAutofit/>
          </a:bodyPr>
          <a:lstStyle>
            <a:lvl1pPr marL="0" indent="0" algn="l">
              <a:lnSpc>
                <a:spcPct val="8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stylet</a:t>
            </a:r>
            <a:endParaRPr lang="en-US" dirty="0"/>
          </a:p>
        </p:txBody>
      </p:sp>
      <p:pic>
        <p:nvPicPr>
          <p:cNvPr id="8" name="Picture 7">
            <a:extLst>
              <a:ext uri="{FF2B5EF4-FFF2-40B4-BE49-F238E27FC236}">
                <a16:creationId xmlns:a16="http://schemas.microsoft.com/office/drawing/2014/main" id="{C7693AC6-89D7-692C-4E4F-80CE454EE1AB}"/>
              </a:ext>
            </a:extLst>
          </p:cNvPr>
          <p:cNvPicPr>
            <a:picLocks noChangeAspect="1"/>
          </p:cNvPicPr>
          <p:nvPr userDrawn="1"/>
        </p:nvPicPr>
        <p:blipFill>
          <a:blip r:embed="rId2"/>
          <a:stretch>
            <a:fillRect/>
          </a:stretch>
        </p:blipFill>
        <p:spPr>
          <a:xfrm>
            <a:off x="1782184" y="3219450"/>
            <a:ext cx="2292350" cy="419100"/>
          </a:xfrm>
          <a:prstGeom prst="rect">
            <a:avLst/>
          </a:prstGeom>
        </p:spPr>
      </p:pic>
      <p:sp>
        <p:nvSpPr>
          <p:cNvPr id="9" name="Rectangle 8">
            <a:extLst>
              <a:ext uri="{FF2B5EF4-FFF2-40B4-BE49-F238E27FC236}">
                <a16:creationId xmlns:a16="http://schemas.microsoft.com/office/drawing/2014/main" id="{AABFD9E9-0437-614E-563A-7C98F77B330E}"/>
              </a:ext>
            </a:extLst>
          </p:cNvPr>
          <p:cNvSpPr/>
          <p:nvPr userDrawn="1"/>
        </p:nvSpPr>
        <p:spPr>
          <a:xfrm>
            <a:off x="6078232" y="1530274"/>
            <a:ext cx="45719" cy="3797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8DE658D7-1DF5-A4F7-AA64-CC2DE665AA44}"/>
              </a:ext>
            </a:extLst>
          </p:cNvPr>
          <p:cNvSpPr>
            <a:spLocks noGrp="1"/>
          </p:cNvSpPr>
          <p:nvPr>
            <p:ph type="ctrTitle"/>
          </p:nvPr>
        </p:nvSpPr>
        <p:spPr>
          <a:xfrm>
            <a:off x="6938683" y="1481575"/>
            <a:ext cx="4528969" cy="2387600"/>
          </a:xfrm>
          <a:prstGeom prst="rect">
            <a:avLst/>
          </a:prstGeom>
        </p:spPr>
        <p:txBody>
          <a:bodyPr anchor="t">
            <a:normAutofit/>
          </a:bodyPr>
          <a:lstStyle>
            <a:lvl1pPr algn="l">
              <a:lnSpc>
                <a:spcPct val="80000"/>
              </a:lnSpc>
              <a:defRPr sz="3200">
                <a:solidFill>
                  <a:schemeClr val="bg1"/>
                </a:solidFill>
              </a:defRPr>
            </a:lvl1pPr>
          </a:lstStyle>
          <a:p>
            <a:r>
              <a:rPr lang="en-GB" dirty="0"/>
              <a:t>Click to edit Master title style</a:t>
            </a:r>
            <a:endParaRPr lang="en-US" dirty="0"/>
          </a:p>
        </p:txBody>
      </p:sp>
    </p:spTree>
    <p:extLst>
      <p:ext uri="{BB962C8B-B14F-4D97-AF65-F5344CB8AC3E}">
        <p14:creationId xmlns:p14="http://schemas.microsoft.com/office/powerpoint/2010/main" val="1718772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_header_option-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8F3E0D2-C80D-A427-2837-2BCA1C2D5E20}"/>
              </a:ext>
            </a:extLst>
          </p:cNvPr>
          <p:cNvSpPr/>
          <p:nvPr userDrawn="1"/>
        </p:nvSpPr>
        <p:spPr>
          <a:xfrm>
            <a:off x="0" y="-2"/>
            <a:ext cx="12192000" cy="6858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738991" y="2002631"/>
            <a:ext cx="9423219" cy="2852737"/>
          </a:xfrm>
          <a:prstGeom prst="rect">
            <a:avLst/>
          </a:prstGeom>
        </p:spPr>
        <p:txBody>
          <a:bodyPr anchor="ctr">
            <a:normAutofit/>
          </a:bodyPr>
          <a:lstStyle>
            <a:lvl1pPr>
              <a:defRPr sz="3200">
                <a:solidFill>
                  <a:schemeClr val="bg1"/>
                </a:solidFill>
              </a:defRPr>
            </a:lvl1pPr>
          </a:lstStyle>
          <a:p>
            <a:r>
              <a:rPr lang="en-GB" dirty="0"/>
              <a:t>Click to edit Master title style</a:t>
            </a:r>
            <a:endParaRPr lang="en-US" dirty="0"/>
          </a:p>
        </p:txBody>
      </p:sp>
      <p:pic>
        <p:nvPicPr>
          <p:cNvPr id="9" name="Picture 8">
            <a:extLst>
              <a:ext uri="{FF2B5EF4-FFF2-40B4-BE49-F238E27FC236}">
                <a16:creationId xmlns:a16="http://schemas.microsoft.com/office/drawing/2014/main" id="{C05EC2FB-F910-4A24-2131-3A8FF3BB6F5C}"/>
              </a:ext>
            </a:extLst>
          </p:cNvPr>
          <p:cNvPicPr>
            <a:picLocks noChangeAspect="1"/>
          </p:cNvPicPr>
          <p:nvPr userDrawn="1"/>
        </p:nvPicPr>
        <p:blipFill>
          <a:blip r:embed="rId2"/>
          <a:stretch>
            <a:fillRect/>
          </a:stretch>
        </p:blipFill>
        <p:spPr>
          <a:xfrm>
            <a:off x="738991" y="5868973"/>
            <a:ext cx="788595" cy="145000"/>
          </a:xfrm>
          <a:prstGeom prst="rect">
            <a:avLst/>
          </a:prstGeom>
        </p:spPr>
      </p:pic>
      <p:pic>
        <p:nvPicPr>
          <p:cNvPr id="6" name="Picture 5">
            <a:extLst>
              <a:ext uri="{FF2B5EF4-FFF2-40B4-BE49-F238E27FC236}">
                <a16:creationId xmlns:a16="http://schemas.microsoft.com/office/drawing/2014/main" id="{40498A59-42CB-406C-9B43-A62BBCBEEBC7}"/>
              </a:ext>
            </a:extLst>
          </p:cNvPr>
          <p:cNvPicPr>
            <a:picLocks noChangeAspect="1"/>
          </p:cNvPicPr>
          <p:nvPr userDrawn="1"/>
        </p:nvPicPr>
        <p:blipFill>
          <a:blip r:embed="rId3"/>
          <a:stretch>
            <a:fillRect/>
          </a:stretch>
        </p:blipFill>
        <p:spPr>
          <a:xfrm>
            <a:off x="10162210" y="6316173"/>
            <a:ext cx="1517979" cy="277525"/>
          </a:xfrm>
          <a:prstGeom prst="rect">
            <a:avLst/>
          </a:prstGeom>
        </p:spPr>
      </p:pic>
    </p:spTree>
    <p:extLst>
      <p:ext uri="{BB962C8B-B14F-4D97-AF65-F5344CB8AC3E}">
        <p14:creationId xmlns:p14="http://schemas.microsoft.com/office/powerpoint/2010/main" val="61640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_header_option-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8F3E0D2-C80D-A427-2837-2BCA1C2D5E20}"/>
              </a:ext>
            </a:extLst>
          </p:cNvPr>
          <p:cNvSpPr/>
          <p:nvPr userDrawn="1"/>
        </p:nvSpPr>
        <p:spPr>
          <a:xfrm>
            <a:off x="0" y="-2"/>
            <a:ext cx="12192000" cy="6858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738991" y="2002631"/>
            <a:ext cx="9423219" cy="2852737"/>
          </a:xfrm>
          <a:prstGeom prst="rect">
            <a:avLst/>
          </a:prstGeom>
        </p:spPr>
        <p:txBody>
          <a:bodyPr anchor="ctr">
            <a:normAutofit/>
          </a:bodyPr>
          <a:lstStyle>
            <a:lvl1pPr>
              <a:defRPr sz="3200">
                <a:solidFill>
                  <a:schemeClr val="tx1"/>
                </a:solidFill>
              </a:defRPr>
            </a:lvl1pPr>
          </a:lstStyle>
          <a:p>
            <a:r>
              <a:rPr lang="en-GB" dirty="0"/>
              <a:t>Click to edit Master title style</a:t>
            </a:r>
            <a:endParaRPr lang="en-US" dirty="0"/>
          </a:p>
        </p:txBody>
      </p:sp>
      <p:pic>
        <p:nvPicPr>
          <p:cNvPr id="6" name="Picture 5">
            <a:extLst>
              <a:ext uri="{FF2B5EF4-FFF2-40B4-BE49-F238E27FC236}">
                <a16:creationId xmlns:a16="http://schemas.microsoft.com/office/drawing/2014/main" id="{19E37045-89D6-8780-A31E-F1850134870F}"/>
              </a:ext>
            </a:extLst>
          </p:cNvPr>
          <p:cNvPicPr>
            <a:picLocks noChangeAspect="1"/>
          </p:cNvPicPr>
          <p:nvPr userDrawn="1"/>
        </p:nvPicPr>
        <p:blipFill>
          <a:blip r:embed="rId2"/>
          <a:stretch>
            <a:fillRect/>
          </a:stretch>
        </p:blipFill>
        <p:spPr>
          <a:xfrm>
            <a:off x="738991" y="5866111"/>
            <a:ext cx="788595" cy="147862"/>
          </a:xfrm>
          <a:prstGeom prst="rect">
            <a:avLst/>
          </a:prstGeom>
        </p:spPr>
      </p:pic>
      <p:pic>
        <p:nvPicPr>
          <p:cNvPr id="8" name="Picture 7">
            <a:extLst>
              <a:ext uri="{FF2B5EF4-FFF2-40B4-BE49-F238E27FC236}">
                <a16:creationId xmlns:a16="http://schemas.microsoft.com/office/drawing/2014/main" id="{82BC6CEE-7448-291D-C592-943A57E21096}"/>
              </a:ext>
            </a:extLst>
          </p:cNvPr>
          <p:cNvPicPr>
            <a:picLocks noChangeAspect="1"/>
          </p:cNvPicPr>
          <p:nvPr userDrawn="1"/>
        </p:nvPicPr>
        <p:blipFill>
          <a:blip r:embed="rId3"/>
          <a:stretch>
            <a:fillRect/>
          </a:stretch>
        </p:blipFill>
        <p:spPr>
          <a:xfrm>
            <a:off x="10162210" y="6316172"/>
            <a:ext cx="1517980" cy="277525"/>
          </a:xfrm>
          <a:prstGeom prst="rect">
            <a:avLst/>
          </a:prstGeom>
        </p:spPr>
      </p:pic>
    </p:spTree>
    <p:extLst>
      <p:ext uri="{BB962C8B-B14F-4D97-AF65-F5344CB8AC3E}">
        <p14:creationId xmlns:p14="http://schemas.microsoft.com/office/powerpoint/2010/main" val="6294123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_header_option-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8F3E0D2-C80D-A427-2837-2BCA1C2D5E20}"/>
              </a:ext>
            </a:extLst>
          </p:cNvPr>
          <p:cNvSpPr/>
          <p:nvPr userDrawn="1"/>
        </p:nvSpPr>
        <p:spPr>
          <a:xfrm>
            <a:off x="0" y="-2"/>
            <a:ext cx="12192000" cy="6858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738991" y="2002631"/>
            <a:ext cx="9423219" cy="2852737"/>
          </a:xfrm>
          <a:prstGeom prst="rect">
            <a:avLst/>
          </a:prstGeom>
        </p:spPr>
        <p:txBody>
          <a:bodyPr anchor="ctr">
            <a:normAutofit/>
          </a:bodyPr>
          <a:lstStyle>
            <a:lvl1pPr>
              <a:defRPr sz="3200">
                <a:solidFill>
                  <a:schemeClr val="bg1"/>
                </a:solidFill>
              </a:defRPr>
            </a:lvl1pPr>
          </a:lstStyle>
          <a:p>
            <a:r>
              <a:rPr lang="en-GB" dirty="0"/>
              <a:t>Click to edit Master title style</a:t>
            </a:r>
            <a:endParaRPr lang="en-US" dirty="0"/>
          </a:p>
        </p:txBody>
      </p:sp>
      <p:pic>
        <p:nvPicPr>
          <p:cNvPr id="9" name="Picture 8">
            <a:extLst>
              <a:ext uri="{FF2B5EF4-FFF2-40B4-BE49-F238E27FC236}">
                <a16:creationId xmlns:a16="http://schemas.microsoft.com/office/drawing/2014/main" id="{C05EC2FB-F910-4A24-2131-3A8FF3BB6F5C}"/>
              </a:ext>
            </a:extLst>
          </p:cNvPr>
          <p:cNvPicPr>
            <a:picLocks noChangeAspect="1"/>
          </p:cNvPicPr>
          <p:nvPr userDrawn="1"/>
        </p:nvPicPr>
        <p:blipFill>
          <a:blip r:embed="rId2"/>
          <a:stretch>
            <a:fillRect/>
          </a:stretch>
        </p:blipFill>
        <p:spPr>
          <a:xfrm>
            <a:off x="738991" y="5868973"/>
            <a:ext cx="788595" cy="145000"/>
          </a:xfrm>
          <a:prstGeom prst="rect">
            <a:avLst/>
          </a:prstGeom>
        </p:spPr>
      </p:pic>
      <p:pic>
        <p:nvPicPr>
          <p:cNvPr id="6" name="Picture 5">
            <a:extLst>
              <a:ext uri="{FF2B5EF4-FFF2-40B4-BE49-F238E27FC236}">
                <a16:creationId xmlns:a16="http://schemas.microsoft.com/office/drawing/2014/main" id="{0824F38B-0FBB-6989-9E1C-68B6A79A62CC}"/>
              </a:ext>
            </a:extLst>
          </p:cNvPr>
          <p:cNvPicPr>
            <a:picLocks noChangeAspect="1"/>
          </p:cNvPicPr>
          <p:nvPr userDrawn="1"/>
        </p:nvPicPr>
        <p:blipFill>
          <a:blip r:embed="rId3"/>
          <a:stretch>
            <a:fillRect/>
          </a:stretch>
        </p:blipFill>
        <p:spPr>
          <a:xfrm>
            <a:off x="10162210" y="6316173"/>
            <a:ext cx="1517979" cy="277525"/>
          </a:xfrm>
          <a:prstGeom prst="rect">
            <a:avLst/>
          </a:prstGeom>
        </p:spPr>
      </p:pic>
    </p:spTree>
    <p:extLst>
      <p:ext uri="{BB962C8B-B14F-4D97-AF65-F5344CB8AC3E}">
        <p14:creationId xmlns:p14="http://schemas.microsoft.com/office/powerpoint/2010/main" val="22648266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ection_header_option-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8F3E0D2-C80D-A427-2837-2BCA1C2D5E20}"/>
              </a:ext>
            </a:extLst>
          </p:cNvPr>
          <p:cNvSpPr/>
          <p:nvPr userDrawn="1"/>
        </p:nvSpPr>
        <p:spPr>
          <a:xfrm>
            <a:off x="0" y="-2"/>
            <a:ext cx="12192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738991" y="2002631"/>
            <a:ext cx="9423219" cy="2852737"/>
          </a:xfrm>
          <a:prstGeom prst="rect">
            <a:avLst/>
          </a:prstGeom>
        </p:spPr>
        <p:txBody>
          <a:bodyPr anchor="ctr">
            <a:normAutofit/>
          </a:bodyPr>
          <a:lstStyle>
            <a:lvl1pPr>
              <a:defRPr sz="3200">
                <a:solidFill>
                  <a:schemeClr val="bg1"/>
                </a:solidFill>
              </a:defRPr>
            </a:lvl1pPr>
          </a:lstStyle>
          <a:p>
            <a:r>
              <a:rPr lang="en-GB" dirty="0"/>
              <a:t>Click to edit Master title style</a:t>
            </a:r>
            <a:endParaRPr lang="en-US" dirty="0"/>
          </a:p>
        </p:txBody>
      </p:sp>
      <p:pic>
        <p:nvPicPr>
          <p:cNvPr id="9" name="Picture 8">
            <a:extLst>
              <a:ext uri="{FF2B5EF4-FFF2-40B4-BE49-F238E27FC236}">
                <a16:creationId xmlns:a16="http://schemas.microsoft.com/office/drawing/2014/main" id="{C05EC2FB-F910-4A24-2131-3A8FF3BB6F5C}"/>
              </a:ext>
            </a:extLst>
          </p:cNvPr>
          <p:cNvPicPr>
            <a:picLocks noChangeAspect="1"/>
          </p:cNvPicPr>
          <p:nvPr userDrawn="1"/>
        </p:nvPicPr>
        <p:blipFill>
          <a:blip r:embed="rId2"/>
          <a:stretch>
            <a:fillRect/>
          </a:stretch>
        </p:blipFill>
        <p:spPr>
          <a:xfrm>
            <a:off x="738991" y="5868973"/>
            <a:ext cx="788595" cy="145000"/>
          </a:xfrm>
          <a:prstGeom prst="rect">
            <a:avLst/>
          </a:prstGeom>
        </p:spPr>
      </p:pic>
      <p:pic>
        <p:nvPicPr>
          <p:cNvPr id="10" name="Picture 9">
            <a:extLst>
              <a:ext uri="{FF2B5EF4-FFF2-40B4-BE49-F238E27FC236}">
                <a16:creationId xmlns:a16="http://schemas.microsoft.com/office/drawing/2014/main" id="{11B3ECDE-FD04-ADA5-A0D5-9E0E9CD279B1}"/>
              </a:ext>
            </a:extLst>
          </p:cNvPr>
          <p:cNvPicPr>
            <a:picLocks noChangeAspect="1"/>
          </p:cNvPicPr>
          <p:nvPr userDrawn="1"/>
        </p:nvPicPr>
        <p:blipFill>
          <a:blip r:embed="rId3"/>
          <a:stretch>
            <a:fillRect/>
          </a:stretch>
        </p:blipFill>
        <p:spPr>
          <a:xfrm>
            <a:off x="10162210" y="6316173"/>
            <a:ext cx="1517979" cy="277525"/>
          </a:xfrm>
          <a:prstGeom prst="rect">
            <a:avLst/>
          </a:prstGeom>
        </p:spPr>
      </p:pic>
    </p:spTree>
    <p:extLst>
      <p:ext uri="{BB962C8B-B14F-4D97-AF65-F5344CB8AC3E}">
        <p14:creationId xmlns:p14="http://schemas.microsoft.com/office/powerpoint/2010/main" val="4404306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Regular slide">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480" y="1812175"/>
            <a:ext cx="11046709" cy="4341200"/>
          </a:xfrm>
          <a:prstGeom prst="rect">
            <a:avLst/>
          </a:prstGeom>
        </p:spPr>
        <p:txBody>
          <a:bodyPr anchor="ctr">
            <a:normAutofit/>
          </a:bodyPr>
          <a:lstStyle>
            <a:lvl1pPr marL="0" indent="0">
              <a:buNone/>
              <a:defRPr sz="20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dirty="0"/>
              <a:t>Click to edit Master text styles</a:t>
            </a:r>
            <a:endParaRPr lang="en-US" dirty="0"/>
          </a:p>
        </p:txBody>
      </p:sp>
      <p:pic>
        <p:nvPicPr>
          <p:cNvPr id="7" name="Picture 6">
            <a:extLst>
              <a:ext uri="{FF2B5EF4-FFF2-40B4-BE49-F238E27FC236}">
                <a16:creationId xmlns:a16="http://schemas.microsoft.com/office/drawing/2014/main" id="{923A8D04-EC5C-04FB-F8C6-4E9699C3302D}"/>
              </a:ext>
            </a:extLst>
          </p:cNvPr>
          <p:cNvPicPr>
            <a:picLocks noChangeAspect="1"/>
          </p:cNvPicPr>
          <p:nvPr userDrawn="1"/>
        </p:nvPicPr>
        <p:blipFill>
          <a:blip r:embed="rId2"/>
          <a:stretch>
            <a:fillRect/>
          </a:stretch>
        </p:blipFill>
        <p:spPr>
          <a:xfrm>
            <a:off x="10162212" y="6314292"/>
            <a:ext cx="1517978" cy="277525"/>
          </a:xfrm>
          <a:prstGeom prst="rect">
            <a:avLst/>
          </a:prstGeom>
        </p:spPr>
      </p:pic>
      <p:pic>
        <p:nvPicPr>
          <p:cNvPr id="8" name="Picture 7">
            <a:extLst>
              <a:ext uri="{FF2B5EF4-FFF2-40B4-BE49-F238E27FC236}">
                <a16:creationId xmlns:a16="http://schemas.microsoft.com/office/drawing/2014/main" id="{99AA22CC-B843-5832-90EE-C25EE92AB266}"/>
              </a:ext>
            </a:extLst>
          </p:cNvPr>
          <p:cNvPicPr>
            <a:picLocks noChangeAspect="1"/>
          </p:cNvPicPr>
          <p:nvPr userDrawn="1"/>
        </p:nvPicPr>
        <p:blipFill>
          <a:blip r:embed="rId3"/>
          <a:stretch>
            <a:fillRect/>
          </a:stretch>
        </p:blipFill>
        <p:spPr>
          <a:xfrm>
            <a:off x="738991" y="1446894"/>
            <a:ext cx="788595" cy="147862"/>
          </a:xfrm>
          <a:prstGeom prst="rect">
            <a:avLst/>
          </a:prstGeom>
        </p:spPr>
      </p:pic>
      <p:sp>
        <p:nvSpPr>
          <p:cNvPr id="10" name="Title 1">
            <a:extLst>
              <a:ext uri="{FF2B5EF4-FFF2-40B4-BE49-F238E27FC236}">
                <a16:creationId xmlns:a16="http://schemas.microsoft.com/office/drawing/2014/main" id="{6D3C6835-B9F4-58C1-BC17-31EEC79E58CA}"/>
              </a:ext>
            </a:extLst>
          </p:cNvPr>
          <p:cNvSpPr>
            <a:spLocks noGrp="1"/>
          </p:cNvSpPr>
          <p:nvPr>
            <p:ph type="title"/>
          </p:nvPr>
        </p:nvSpPr>
        <p:spPr>
          <a:xfrm>
            <a:off x="637591" y="290061"/>
            <a:ext cx="11042597" cy="1081769"/>
          </a:xfrm>
          <a:prstGeom prst="rect">
            <a:avLst/>
          </a:prstGeom>
        </p:spPr>
        <p:txBody>
          <a:bodyPr/>
          <a:lstStyle>
            <a:lvl1pPr>
              <a:lnSpc>
                <a:spcPct val="80000"/>
              </a:lnSpc>
              <a:defRPr/>
            </a:lvl1pPr>
          </a:lstStyle>
          <a:p>
            <a:r>
              <a:rPr lang="en-GB" dirty="0"/>
              <a:t>Click to edit Master title style</a:t>
            </a:r>
            <a:endParaRPr lang="en-US" dirty="0"/>
          </a:p>
        </p:txBody>
      </p:sp>
    </p:spTree>
    <p:extLst>
      <p:ext uri="{BB962C8B-B14F-4D97-AF65-F5344CB8AC3E}">
        <p14:creationId xmlns:p14="http://schemas.microsoft.com/office/powerpoint/2010/main" val="3324811899"/>
      </p:ext>
    </p:extLst>
  </p:cSld>
  <p:clrMapOvr>
    <a:masterClrMapping/>
  </p:clrMapOvr>
  <p:extLst>
    <p:ext uri="{DCECCB84-F9BA-43D5-87BE-67443E8EF086}">
      <p15:sldGuideLst xmlns:p15="http://schemas.microsoft.com/office/powerpoint/2012/main">
        <p15:guide id="1" orient="horz" pos="3884">
          <p15:clr>
            <a:srgbClr val="FBAE40"/>
          </p15:clr>
        </p15:guide>
        <p15:guide id="2" pos="393">
          <p15:clr>
            <a:srgbClr val="FBAE40"/>
          </p15:clr>
        </p15:guide>
        <p15:guide id="3" orient="horz" pos="1139">
          <p15:clr>
            <a:srgbClr val="FBAE40"/>
          </p15:clr>
        </p15:guide>
        <p15:guide id="4" orient="horz" pos="867">
          <p15:clr>
            <a:srgbClr val="FBAE40"/>
          </p15:clr>
        </p15:guide>
        <p15:guide id="5" pos="7355">
          <p15:clr>
            <a:srgbClr val="FBAE40"/>
          </p15:clr>
        </p15:guide>
        <p15:guide id="6" orient="horz" pos="164">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33FE2EB-0077-F264-9C1B-9CDB191D0C78}"/>
              </a:ext>
            </a:extLst>
          </p:cNvPr>
          <p:cNvPicPr>
            <a:picLocks noChangeAspect="1"/>
          </p:cNvPicPr>
          <p:nvPr userDrawn="1"/>
        </p:nvPicPr>
        <p:blipFill>
          <a:blip r:embed="rId2"/>
          <a:stretch>
            <a:fillRect/>
          </a:stretch>
        </p:blipFill>
        <p:spPr>
          <a:xfrm>
            <a:off x="738991" y="1446894"/>
            <a:ext cx="788595" cy="147862"/>
          </a:xfrm>
          <a:prstGeom prst="rect">
            <a:avLst/>
          </a:prstGeom>
        </p:spPr>
      </p:pic>
      <p:sp>
        <p:nvSpPr>
          <p:cNvPr id="9" name="Title 1">
            <a:extLst>
              <a:ext uri="{FF2B5EF4-FFF2-40B4-BE49-F238E27FC236}">
                <a16:creationId xmlns:a16="http://schemas.microsoft.com/office/drawing/2014/main" id="{93C3844D-79E2-D169-9A94-DC552303F7BC}"/>
              </a:ext>
            </a:extLst>
          </p:cNvPr>
          <p:cNvSpPr>
            <a:spLocks noGrp="1"/>
          </p:cNvSpPr>
          <p:nvPr>
            <p:ph type="title"/>
          </p:nvPr>
        </p:nvSpPr>
        <p:spPr>
          <a:xfrm>
            <a:off x="637591" y="290061"/>
            <a:ext cx="11042597" cy="1081769"/>
          </a:xfrm>
          <a:prstGeom prst="rect">
            <a:avLst/>
          </a:prstGeom>
        </p:spPr>
        <p:txBody>
          <a:bodyPr/>
          <a:lstStyle>
            <a:lvl1pPr>
              <a:lnSpc>
                <a:spcPct val="80000"/>
              </a:lnSpc>
              <a:defRPr/>
            </a:lvl1pPr>
          </a:lstStyle>
          <a:p>
            <a:r>
              <a:rPr lang="en-GB" dirty="0"/>
              <a:t>Click to edit Master title style</a:t>
            </a:r>
            <a:endParaRPr lang="en-US" dirty="0"/>
          </a:p>
        </p:txBody>
      </p:sp>
      <p:sp>
        <p:nvSpPr>
          <p:cNvPr id="11" name="Content Placeholder 2">
            <a:extLst>
              <a:ext uri="{FF2B5EF4-FFF2-40B4-BE49-F238E27FC236}">
                <a16:creationId xmlns:a16="http://schemas.microsoft.com/office/drawing/2014/main" id="{D51DBEE2-25B5-5F3F-82A0-2956AE48F2C0}"/>
              </a:ext>
            </a:extLst>
          </p:cNvPr>
          <p:cNvSpPr>
            <a:spLocks noGrp="1"/>
          </p:cNvSpPr>
          <p:nvPr>
            <p:ph idx="1"/>
          </p:nvPr>
        </p:nvSpPr>
        <p:spPr>
          <a:xfrm>
            <a:off x="633481" y="1808163"/>
            <a:ext cx="5259320" cy="4357687"/>
          </a:xfrm>
          <a:prstGeom prst="rect">
            <a:avLst/>
          </a:prstGeom>
        </p:spPr>
        <p:txBody>
          <a:bodyPr anchor="ctr">
            <a:normAutofit/>
          </a:bodyPr>
          <a:lstStyle>
            <a:lvl1pPr marL="0" indent="0">
              <a:buNone/>
              <a:defRPr sz="20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dirty="0"/>
              <a:t>Click to edit Master text styles</a:t>
            </a:r>
            <a:endParaRPr lang="en-US" dirty="0"/>
          </a:p>
        </p:txBody>
      </p:sp>
      <p:sp>
        <p:nvSpPr>
          <p:cNvPr id="12" name="Content Placeholder 2">
            <a:extLst>
              <a:ext uri="{FF2B5EF4-FFF2-40B4-BE49-F238E27FC236}">
                <a16:creationId xmlns:a16="http://schemas.microsoft.com/office/drawing/2014/main" id="{50755618-F2AE-5A1B-46DD-020B2EF594ED}"/>
              </a:ext>
            </a:extLst>
          </p:cNvPr>
          <p:cNvSpPr>
            <a:spLocks noGrp="1"/>
          </p:cNvSpPr>
          <p:nvPr>
            <p:ph idx="10"/>
          </p:nvPr>
        </p:nvSpPr>
        <p:spPr>
          <a:xfrm>
            <a:off x="6299200" y="1808163"/>
            <a:ext cx="5380987" cy="4357687"/>
          </a:xfrm>
          <a:prstGeom prst="rect">
            <a:avLst/>
          </a:prstGeom>
        </p:spPr>
        <p:txBody>
          <a:bodyPr anchor="ctr">
            <a:normAutofit/>
          </a:bodyPr>
          <a:lstStyle>
            <a:lvl1pPr marL="0" indent="0">
              <a:buNone/>
              <a:defRPr sz="20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dirty="0"/>
              <a:t>Click to edit Master text styles</a:t>
            </a:r>
            <a:endParaRPr lang="en-US" dirty="0"/>
          </a:p>
        </p:txBody>
      </p:sp>
      <p:pic>
        <p:nvPicPr>
          <p:cNvPr id="7" name="Picture 6">
            <a:extLst>
              <a:ext uri="{FF2B5EF4-FFF2-40B4-BE49-F238E27FC236}">
                <a16:creationId xmlns:a16="http://schemas.microsoft.com/office/drawing/2014/main" id="{6D35947E-EB3A-C509-8717-9B6EDFDDCF7B}"/>
              </a:ext>
            </a:extLst>
          </p:cNvPr>
          <p:cNvPicPr>
            <a:picLocks noChangeAspect="1"/>
          </p:cNvPicPr>
          <p:nvPr userDrawn="1"/>
        </p:nvPicPr>
        <p:blipFill>
          <a:blip r:embed="rId3"/>
          <a:stretch>
            <a:fillRect/>
          </a:stretch>
        </p:blipFill>
        <p:spPr>
          <a:xfrm>
            <a:off x="10162212" y="6314292"/>
            <a:ext cx="1517978" cy="277525"/>
          </a:xfrm>
          <a:prstGeom prst="rect">
            <a:avLst/>
          </a:prstGeom>
        </p:spPr>
      </p:pic>
    </p:spTree>
    <p:extLst>
      <p:ext uri="{BB962C8B-B14F-4D97-AF65-F5344CB8AC3E}">
        <p14:creationId xmlns:p14="http://schemas.microsoft.com/office/powerpoint/2010/main" val="3791626635"/>
      </p:ext>
    </p:extLst>
  </p:cSld>
  <p:clrMapOvr>
    <a:masterClrMapping/>
  </p:clrMapOvr>
  <p:extLst>
    <p:ext uri="{DCECCB84-F9BA-43D5-87BE-67443E8EF086}">
      <p15:sldGuideLst xmlns:p15="http://schemas.microsoft.com/office/powerpoint/2012/main">
        <p15:guide id="1" orient="horz" pos="164">
          <p15:clr>
            <a:srgbClr val="FBAE40"/>
          </p15:clr>
        </p15:guide>
        <p15:guide id="2" pos="3840">
          <p15:clr>
            <a:srgbClr val="FBAE40"/>
          </p15:clr>
        </p15:guide>
        <p15:guide id="3" orient="horz" pos="867">
          <p15:clr>
            <a:srgbClr val="FBAE40"/>
          </p15:clr>
        </p15:guide>
        <p15:guide id="4" orient="horz" pos="1139">
          <p15:clr>
            <a:srgbClr val="FBAE40"/>
          </p15:clr>
        </p15:guide>
        <p15:guide id="5" orient="horz" pos="3884">
          <p15:clr>
            <a:srgbClr val="FBAE40"/>
          </p15:clr>
        </p15:guide>
        <p15:guide id="6" pos="7355">
          <p15:clr>
            <a:srgbClr val="FBAE40"/>
          </p15:clr>
        </p15:guide>
        <p15:guide id="7" pos="393">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19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76834" y="580280"/>
            <a:ext cx="10515600" cy="495487"/>
          </a:xfrm>
          <a:prstGeom prst="rect">
            <a:avLst/>
          </a:prstGeom>
        </p:spPr>
        <p:txBody>
          <a:bodyPr vert="horz" lIns="91440" tIns="45720" rIns="91440" bIns="45720" rtlCol="0" anchor="ctr">
            <a:normAutofit/>
          </a:bodyPr>
          <a:lstStyle/>
          <a:p>
            <a:r>
              <a:rPr lang="en-GB" dirty="0"/>
              <a:t>Click to edit Master title</a:t>
            </a:r>
            <a:endParaRPr lang="en-US" dirty="0"/>
          </a:p>
        </p:txBody>
      </p:sp>
      <p:sp>
        <p:nvSpPr>
          <p:cNvPr id="3" name="Text Placeholder 2"/>
          <p:cNvSpPr>
            <a:spLocks noGrp="1"/>
          </p:cNvSpPr>
          <p:nvPr>
            <p:ph type="body" idx="1"/>
          </p:nvPr>
        </p:nvSpPr>
        <p:spPr>
          <a:xfrm>
            <a:off x="838200" y="1825625"/>
            <a:ext cx="10515600" cy="405447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217203084"/>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latinLnBrk="0" hangingPunct="1">
        <a:lnSpc>
          <a:spcPct val="90000"/>
        </a:lnSpc>
        <a:spcBef>
          <a:spcPct val="0"/>
        </a:spcBef>
        <a:buNone/>
        <a:defRPr sz="24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8.tiff"/><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tiff"/></Relationships>
</file>

<file path=ppt/slides/_rels/slide4.xml.rels><?xml version="1.0" encoding="UTF-8" standalone="yes"?>
<Relationships xmlns="http://schemas.openxmlformats.org/package/2006/relationships"><Relationship Id="rId3" Type="http://schemas.openxmlformats.org/officeDocument/2006/relationships/hyperlink" Target="https://www.menti.com/al9uoddjcr6h"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svg"/><Relationship Id="rId3" Type="http://schemas.openxmlformats.org/officeDocument/2006/relationships/image" Target="../media/image22.png"/><Relationship Id="rId7" Type="http://schemas.openxmlformats.org/officeDocument/2006/relationships/image" Target="../media/image26.svg"/><Relationship Id="rId12" Type="http://schemas.openxmlformats.org/officeDocument/2006/relationships/image" Target="../media/image31.png"/><Relationship Id="rId2" Type="http://schemas.openxmlformats.org/officeDocument/2006/relationships/notesSlide" Target="../notesSlides/notesSlide7.xml"/><Relationship Id="rId16" Type="http://schemas.openxmlformats.org/officeDocument/2006/relationships/image" Target="../media/image35.jpg"/><Relationship Id="rId1" Type="http://schemas.openxmlformats.org/officeDocument/2006/relationships/slideLayout" Target="../slideLayouts/slideLayout3.xml"/><Relationship Id="rId6" Type="http://schemas.openxmlformats.org/officeDocument/2006/relationships/image" Target="../media/image25.png"/><Relationship Id="rId11" Type="http://schemas.openxmlformats.org/officeDocument/2006/relationships/image" Target="../media/image30.svg"/><Relationship Id="rId5" Type="http://schemas.openxmlformats.org/officeDocument/2006/relationships/image" Target="../media/image24.svg"/><Relationship Id="rId15" Type="http://schemas.openxmlformats.org/officeDocument/2006/relationships/image" Target="../media/image34.sv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svg"/><Relationship Id="rId14" Type="http://schemas.openxmlformats.org/officeDocument/2006/relationships/image" Target="../media/image33.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36.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hyperlink" Target="https://unstats.un.org/sdgs/report/2023/The-Sustainable-Development-Goals-Report-2023.pdf" TargetMode="External"/><Relationship Id="rId5" Type="http://schemas.openxmlformats.org/officeDocument/2006/relationships/hyperlink" Target="https://www.oecd-ilibrary.org/docserver/agr_outlook-2016-5-en.pdf?expires=1710779499&amp;id=id&amp;accname=guest&amp;checksum=BAE4FA7F22D84EC1D37A2D5B64613D7F" TargetMode="External"/><Relationship Id="rId4" Type="http://schemas.openxmlformats.org/officeDocument/2006/relationships/hyperlink" Target="https://www.iea.org/data-and-statistics/charts/number-of-people-without-access-to-electricity-in-sub-saharan-africa-and-the-world-2012-202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3" Type="http://schemas.openxmlformats.org/officeDocument/2006/relationships/image" Target="../media/image22.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13.xml"/><Relationship Id="rId16" Type="http://schemas.openxmlformats.org/officeDocument/2006/relationships/image" Target="../media/image54.jpg"/><Relationship Id="rId1" Type="http://schemas.openxmlformats.org/officeDocument/2006/relationships/slideLayout" Target="../slideLayouts/slideLayout3.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png"/><Relationship Id="rId15" Type="http://schemas.openxmlformats.org/officeDocument/2006/relationships/image" Target="../media/image53.jp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15.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6.png"/><Relationship Id="rId7" Type="http://schemas.microsoft.com/office/2007/relationships/hdphoto" Target="../media/hdphoto1.wdp"/><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59.png"/><Relationship Id="rId11" Type="http://schemas.openxmlformats.org/officeDocument/2006/relationships/image" Target="../media/image35.jpg"/><Relationship Id="rId5" Type="http://schemas.openxmlformats.org/officeDocument/2006/relationships/image" Target="../media/image58.png"/><Relationship Id="rId10" Type="http://schemas.microsoft.com/office/2007/relationships/hdphoto" Target="../media/hdphoto2.wdp"/><Relationship Id="rId4" Type="http://schemas.openxmlformats.org/officeDocument/2006/relationships/image" Target="../media/image57.svg"/><Relationship Id="rId9" Type="http://schemas.openxmlformats.org/officeDocument/2006/relationships/image" Target="../media/image61.png"/></Relationships>
</file>

<file path=ppt/slides/_rels/slide1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62.png"/></Relationships>
</file>

<file path=ppt/slides/_rels/slide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63.JPG"/></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64.JPG"/></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66.emf"/><Relationship Id="rId18" Type="http://schemas.openxmlformats.org/officeDocument/2006/relationships/image" Target="../media/image76.png"/><Relationship Id="rId3" Type="http://schemas.openxmlformats.org/officeDocument/2006/relationships/notesSlide" Target="../notesSlides/notesSlide19.xml"/><Relationship Id="rId7" Type="http://schemas.openxmlformats.org/officeDocument/2006/relationships/image" Target="../media/image69.png"/><Relationship Id="rId12" Type="http://schemas.openxmlformats.org/officeDocument/2006/relationships/oleObject" Target="../embeddings/oleObject2.bin"/><Relationship Id="rId17" Type="http://schemas.openxmlformats.org/officeDocument/2006/relationships/image" Target="../media/image75.png"/><Relationship Id="rId2" Type="http://schemas.openxmlformats.org/officeDocument/2006/relationships/slideLayout" Target="../slideLayouts/slideLayout3.xml"/><Relationship Id="rId16" Type="http://schemas.openxmlformats.org/officeDocument/2006/relationships/image" Target="../media/image74.png"/><Relationship Id="rId1" Type="http://schemas.openxmlformats.org/officeDocument/2006/relationships/vmlDrawing" Target="../drawings/vmlDrawing1.vml"/><Relationship Id="rId6" Type="http://schemas.openxmlformats.org/officeDocument/2006/relationships/image" Target="../media/image68.png"/><Relationship Id="rId11" Type="http://schemas.openxmlformats.org/officeDocument/2006/relationships/image" Target="../media/image71.jpg"/><Relationship Id="rId5" Type="http://schemas.openxmlformats.org/officeDocument/2006/relationships/image" Target="../media/image67.png"/><Relationship Id="rId15" Type="http://schemas.openxmlformats.org/officeDocument/2006/relationships/image" Target="../media/image73.png"/><Relationship Id="rId10" Type="http://schemas.openxmlformats.org/officeDocument/2006/relationships/image" Target="../media/image70.png"/><Relationship Id="rId4" Type="http://schemas.openxmlformats.org/officeDocument/2006/relationships/image" Target="../media/image58.png"/><Relationship Id="rId9" Type="http://schemas.openxmlformats.org/officeDocument/2006/relationships/image" Target="../media/image65.emf"/><Relationship Id="rId14" Type="http://schemas.openxmlformats.org/officeDocument/2006/relationships/image" Target="../media/image72.png"/></Relationships>
</file>

<file path=ppt/slides/_rels/slide2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58.png"/><Relationship Id="rId4" Type="http://schemas.openxmlformats.org/officeDocument/2006/relationships/image" Target="../media/image78.png"/></Relationships>
</file>

<file path=ppt/slides/_rels/slide2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 Id="rId9" Type="http://schemas.openxmlformats.org/officeDocument/2006/relationships/image" Target="../media/image85.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15.jpg"/></Relationships>
</file>

<file path=ppt/slides/_rels/slide23.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6.png"/><Relationship Id="rId3" Type="http://schemas.openxmlformats.org/officeDocument/2006/relationships/image" Target="../media/image86.png"/><Relationship Id="rId7" Type="http://schemas.openxmlformats.org/officeDocument/2006/relationships/image" Target="../media/image90.png"/><Relationship Id="rId12" Type="http://schemas.openxmlformats.org/officeDocument/2006/relationships/image" Target="../media/image95.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88.png"/><Relationship Id="rId10" Type="http://schemas.openxmlformats.org/officeDocument/2006/relationships/image" Target="../media/image93.png"/><Relationship Id="rId4" Type="http://schemas.openxmlformats.org/officeDocument/2006/relationships/image" Target="../media/image87.png"/><Relationship Id="rId9" Type="http://schemas.openxmlformats.org/officeDocument/2006/relationships/image" Target="../media/image92.png"/><Relationship Id="rId14" Type="http://schemas.openxmlformats.org/officeDocument/2006/relationships/image" Target="../media/image97.png"/></Relationships>
</file>

<file path=ppt/slides/_rels/slide2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2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2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02.png"/></Relationships>
</file>

<file path=ppt/slides/_rels/slide2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30.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10.png"/><Relationship Id="rId4" Type="http://schemas.openxmlformats.org/officeDocument/2006/relationships/image" Target="../media/image98.png"/></Relationships>
</file>

<file path=ppt/slides/_rels/slide33.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34.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35.xml.rels><?xml version="1.0" encoding="UTF-8" standalone="yes"?>
<Relationships xmlns="http://schemas.openxmlformats.org/package/2006/relationships"><Relationship Id="rId3" Type="http://schemas.openxmlformats.org/officeDocument/2006/relationships/image" Target="../media/image98.png"/><Relationship Id="rId7" Type="http://schemas.openxmlformats.org/officeDocument/2006/relationships/image" Target="../media/image11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s>
</file>

<file path=ppt/slides/_rels/slide36.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6.png"/><Relationship Id="rId18" Type="http://schemas.openxmlformats.org/officeDocument/2006/relationships/hyperlink" Target="https://www.facebook.com/EUprojectEMERGE" TargetMode="External"/><Relationship Id="rId3" Type="http://schemas.openxmlformats.org/officeDocument/2006/relationships/image" Target="../media/image98.png"/><Relationship Id="rId7" Type="http://schemas.openxmlformats.org/officeDocument/2006/relationships/image" Target="../media/image90.png"/><Relationship Id="rId12" Type="http://schemas.openxmlformats.org/officeDocument/2006/relationships/image" Target="../media/image95.png"/><Relationship Id="rId17" Type="http://schemas.openxmlformats.org/officeDocument/2006/relationships/hyperlink" Target="https://x.com/emergeEUproject" TargetMode="External"/><Relationship Id="rId2" Type="http://schemas.openxmlformats.org/officeDocument/2006/relationships/notesSlide" Target="../notesSlides/notesSlide36.xml"/><Relationship Id="rId16" Type="http://schemas.openxmlformats.org/officeDocument/2006/relationships/hyperlink" Target="mailto:info@emerge4green-africa.eu" TargetMode="External"/><Relationship Id="rId1" Type="http://schemas.openxmlformats.org/officeDocument/2006/relationships/slideLayout" Target="../slideLayouts/slideLayout2.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88.png"/><Relationship Id="rId15" Type="http://schemas.openxmlformats.org/officeDocument/2006/relationships/image" Target="../media/image117.jpg"/><Relationship Id="rId10" Type="http://schemas.openxmlformats.org/officeDocument/2006/relationships/image" Target="../media/image93.png"/><Relationship Id="rId19" Type="http://schemas.openxmlformats.org/officeDocument/2006/relationships/hyperlink" Target="https://www.linkedin.com/company/emerge-eu-project" TargetMode="External"/><Relationship Id="rId4" Type="http://schemas.openxmlformats.org/officeDocument/2006/relationships/image" Target="../media/image87.png"/><Relationship Id="rId9" Type="http://schemas.openxmlformats.org/officeDocument/2006/relationships/image" Target="../media/image92.png"/><Relationship Id="rId14" Type="http://schemas.openxmlformats.org/officeDocument/2006/relationships/image" Target="../media/image97.png"/></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7.xml"/><Relationship Id="rId1" Type="http://schemas.openxmlformats.org/officeDocument/2006/relationships/slideLayout" Target="../slideLayouts/slideLayout3.xml"/><Relationship Id="rId4" Type="http://schemas.openxmlformats.org/officeDocument/2006/relationships/image" Target="../media/image18.tiff"/></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media/image19.tiff"/></Relationships>
</file>

<file path=ppt/slides/_rels/slide39.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119.png"/></Relationships>
</file>

<file path=ppt/slides/_rels/slide40.xml.rels><?xml version="1.0" encoding="UTF-8" standalone="yes"?>
<Relationships xmlns="http://schemas.openxmlformats.org/package/2006/relationships"><Relationship Id="rId3" Type="http://schemas.openxmlformats.org/officeDocument/2006/relationships/image" Target="../media/image121.svg"/><Relationship Id="rId2" Type="http://schemas.openxmlformats.org/officeDocument/2006/relationships/image" Target="../media/image120.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21.svg"/><Relationship Id="rId2" Type="http://schemas.openxmlformats.org/officeDocument/2006/relationships/image" Target="../media/image120.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180.png"/><Relationship Id="rId1" Type="http://schemas.openxmlformats.org/officeDocument/2006/relationships/slideLayout" Target="../slideLayouts/slideLayout3.xml"/><Relationship Id="rId5" Type="http://schemas.openxmlformats.org/officeDocument/2006/relationships/image" Target="../media/image121.png"/><Relationship Id="rId4" Type="http://schemas.openxmlformats.org/officeDocument/2006/relationships/image" Target="../media/image127.png"/></Relationships>
</file>

<file path=ppt/slides/_rels/slide50.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54.xml.rels><?xml version="1.0" encoding="UTF-8" standalone="yes"?>
<Relationships xmlns="http://schemas.openxmlformats.org/package/2006/relationships"><Relationship Id="rId2" Type="http://schemas.openxmlformats.org/officeDocument/2006/relationships/hyperlink" Target="mailto:theresia.bilola@icos-ri.eu" TargetMode="Externa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3" Type="http://schemas.openxmlformats.org/officeDocument/2006/relationships/image" Target="../media/image132.jpeg"/><Relationship Id="rId7" Type="http://schemas.openxmlformats.org/officeDocument/2006/relationships/image" Target="../media/image136.jpg"/><Relationship Id="rId2" Type="http://schemas.openxmlformats.org/officeDocument/2006/relationships/image" Target="../media/image131.jpeg"/><Relationship Id="rId1" Type="http://schemas.openxmlformats.org/officeDocument/2006/relationships/slideLayout" Target="../slideLayouts/slideLayout3.xml"/><Relationship Id="rId6" Type="http://schemas.openxmlformats.org/officeDocument/2006/relationships/image" Target="../media/image135.png"/><Relationship Id="rId5" Type="http://schemas.openxmlformats.org/officeDocument/2006/relationships/image" Target="../media/image134.jpeg"/><Relationship Id="rId4" Type="http://schemas.openxmlformats.org/officeDocument/2006/relationships/image" Target="../media/image133.jpeg"/></Relationships>
</file>

<file path=ppt/slides/_rels/slide56.xml.rels><?xml version="1.0" encoding="UTF-8" standalone="yes"?>
<Relationships xmlns="http://schemas.openxmlformats.org/package/2006/relationships"><Relationship Id="rId8" Type="http://schemas.openxmlformats.org/officeDocument/2006/relationships/hyperlink" Target="https://www.cnrs.fr/fr" TargetMode="External"/><Relationship Id="rId13" Type="http://schemas.openxmlformats.org/officeDocument/2006/relationships/hyperlink" Target="https://www.norceresearch.no/en/" TargetMode="External"/><Relationship Id="rId3" Type="http://schemas.openxmlformats.org/officeDocument/2006/relationships/hyperlink" Target="https://www.wits.ac.za/" TargetMode="External"/><Relationship Id="rId7" Type="http://schemas.openxmlformats.org/officeDocument/2006/relationships/hyperlink" Target="http://www.helsinki.fi/" TargetMode="External"/><Relationship Id="rId12" Type="http://schemas.openxmlformats.org/officeDocument/2006/relationships/hyperlink" Target="https://www.tcd.ie/" TargetMode="External"/><Relationship Id="rId17" Type="http://schemas.openxmlformats.org/officeDocument/2006/relationships/hyperlink" Target="https://www.admin.ch/gov/de/start.html" TargetMode="External"/><Relationship Id="rId2" Type="http://schemas.openxmlformats.org/officeDocument/2006/relationships/hyperlink" Target="https://www.icos-cp.eu/" TargetMode="External"/><Relationship Id="rId16" Type="http://schemas.openxmlformats.org/officeDocument/2006/relationships/hyperlink" Target="https://www.empa.ch/" TargetMode="External"/><Relationship Id="rId1" Type="http://schemas.openxmlformats.org/officeDocument/2006/relationships/slideLayout" Target="../slideLayouts/slideLayout3.xml"/><Relationship Id="rId6" Type="http://schemas.openxmlformats.org/officeDocument/2006/relationships/hyperlink" Target="https://www.aemet.es/es/portada" TargetMode="External"/><Relationship Id="rId11" Type="http://schemas.openxmlformats.org/officeDocument/2006/relationships/hyperlink" Target="https://www.utu.fi/en" TargetMode="External"/><Relationship Id="rId5" Type="http://schemas.openxmlformats.org/officeDocument/2006/relationships/hyperlink" Target="https://www.up.ac.za/" TargetMode="External"/><Relationship Id="rId15" Type="http://schemas.openxmlformats.org/officeDocument/2006/relationships/hyperlink" Target="https://www.meteoswiss.admin.ch/#tab=forecast-map" TargetMode="External"/><Relationship Id="rId10" Type="http://schemas.openxmlformats.org/officeDocument/2006/relationships/hyperlink" Target="https://meteo.go.ke/" TargetMode="External"/><Relationship Id="rId4" Type="http://schemas.openxmlformats.org/officeDocument/2006/relationships/hyperlink" Target="https://www.nrf.ac.za/" TargetMode="External"/><Relationship Id="rId9" Type="http://schemas.openxmlformats.org/officeDocument/2006/relationships/hyperlink" Target="https://univ-fhb.edu.ci/" TargetMode="External"/><Relationship Id="rId14" Type="http://schemas.openxmlformats.org/officeDocument/2006/relationships/hyperlink" Target="https://www.hcmr.gr/en/" TargetMode="Externa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hyperlink" Target="mailto:theresia.bilola@icos-ri.eu" TargetMode="External"/><Relationship Id="rId2" Type="http://schemas.openxmlformats.org/officeDocument/2006/relationships/image" Target="../media/image137.png"/><Relationship Id="rId1" Type="http://schemas.openxmlformats.org/officeDocument/2006/relationships/slideLayout" Target="../slideLayouts/slideLayout3.xml"/><Relationship Id="rId4" Type="http://schemas.openxmlformats.org/officeDocument/2006/relationships/image" Target="../media/image138.png"/></Relationships>
</file>

<file path=ppt/slides/_rels/slide65.xml.rels><?xml version="1.0" encoding="UTF-8" standalone="yes"?>
<Relationships xmlns="http://schemas.openxmlformats.org/package/2006/relationships"><Relationship Id="rId3" Type="http://schemas.openxmlformats.org/officeDocument/2006/relationships/image" Target="../media/image139.jp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577048" y="1224951"/>
            <a:ext cx="6031960" cy="2071017"/>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lt1"/>
              </a:buClr>
              <a:buSzPts val="3000"/>
              <a:buFont typeface="Verdana"/>
              <a:buNone/>
            </a:pPr>
            <a:r>
              <a:rPr lang="fr-FR" sz="3000"/>
              <a:t>SESSION 3: ENERGY SYSTEMS AND MODELLING WITH CONSIDERATIONS TO WATER-ENERGY-FOOD NEXUS </a:t>
            </a:r>
            <a:endParaRPr sz="3000" dirty="0"/>
          </a:p>
        </p:txBody>
      </p:sp>
      <p:sp>
        <p:nvSpPr>
          <p:cNvPr id="123" name="Google Shape;123;p1"/>
          <p:cNvSpPr txBox="1">
            <a:spLocks noGrp="1"/>
          </p:cNvSpPr>
          <p:nvPr>
            <p:ph type="subTitle" idx="1"/>
          </p:nvPr>
        </p:nvSpPr>
        <p:spPr>
          <a:xfrm>
            <a:off x="577048" y="3562032"/>
            <a:ext cx="6241001" cy="222429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3000"/>
              <a:buNone/>
            </a:pPr>
            <a:r>
              <a:rPr lang="fr-FR"/>
              <a:t>October 10, 2024</a:t>
            </a:r>
            <a:endParaRPr/>
          </a:p>
          <a:p>
            <a:pPr marL="0" lvl="0" indent="0" algn="l" rtl="0">
              <a:lnSpc>
                <a:spcPct val="90000"/>
              </a:lnSpc>
              <a:spcBef>
                <a:spcPts val="1000"/>
              </a:spcBef>
              <a:spcAft>
                <a:spcPts val="0"/>
              </a:spcAft>
              <a:buSzPts val="2000"/>
              <a:buNone/>
            </a:pPr>
            <a:endParaRPr sz="2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4000"/>
              <a:buFont typeface="Verdana"/>
              <a:buNone/>
            </a:pPr>
            <a:r>
              <a:rPr lang="fr-FR"/>
              <a:t>OUR SPEAKERS</a:t>
            </a:r>
            <a:endParaRPr/>
          </a:p>
        </p:txBody>
      </p:sp>
      <p:sp>
        <p:nvSpPr>
          <p:cNvPr id="129" name="Google Shape;129;p2"/>
          <p:cNvSpPr txBox="1"/>
          <p:nvPr/>
        </p:nvSpPr>
        <p:spPr>
          <a:xfrm>
            <a:off x="6656488" y="5034944"/>
            <a:ext cx="1979721"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r-FR" sz="1800" dirty="0" err="1">
                <a:solidFill>
                  <a:schemeClr val="dk1"/>
                </a:solidFill>
              </a:rPr>
              <a:t>Theresia</a:t>
            </a:r>
            <a:r>
              <a:rPr lang="fr-FR" sz="1800" dirty="0">
                <a:solidFill>
                  <a:schemeClr val="dk1"/>
                </a:solidFill>
              </a:rPr>
              <a:t> </a:t>
            </a:r>
            <a:r>
              <a:rPr lang="fr-FR" sz="1800" dirty="0" err="1">
                <a:solidFill>
                  <a:schemeClr val="dk1"/>
                </a:solidFill>
              </a:rPr>
              <a:t>Bilola</a:t>
            </a:r>
            <a:r>
              <a:rPr lang="fr-FR" sz="1800" b="0" i="0" u="none" strike="noStrike" cap="none" dirty="0">
                <a:solidFill>
                  <a:schemeClr val="dk1"/>
                </a:solidFill>
                <a:latin typeface="Arial"/>
                <a:ea typeface="Arial"/>
                <a:cs typeface="Arial"/>
                <a:sym typeface="Arial"/>
              </a:rPr>
              <a:t>, </a:t>
            </a:r>
            <a:r>
              <a:rPr lang="fr-FR" sz="1800" dirty="0">
                <a:solidFill>
                  <a:schemeClr val="dk1"/>
                </a:solidFill>
              </a:rPr>
              <a:t>Project Manager, KADI</a:t>
            </a:r>
            <a:endParaRPr sz="1800" b="0" i="0" u="none" strike="noStrike" cap="none" dirty="0">
              <a:solidFill>
                <a:schemeClr val="dk1"/>
              </a:solidFill>
              <a:latin typeface="Arial"/>
              <a:ea typeface="Arial"/>
              <a:cs typeface="Arial"/>
              <a:sym typeface="Arial"/>
            </a:endParaRPr>
          </a:p>
        </p:txBody>
      </p:sp>
      <p:sp>
        <p:nvSpPr>
          <p:cNvPr id="130" name="Google Shape;130;p2"/>
          <p:cNvSpPr txBox="1"/>
          <p:nvPr/>
        </p:nvSpPr>
        <p:spPr>
          <a:xfrm>
            <a:off x="4124585" y="5075800"/>
            <a:ext cx="1979721"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r-FR" sz="1800" b="0" i="0" u="none" strike="noStrike" cap="none" dirty="0">
                <a:solidFill>
                  <a:schemeClr val="dk1"/>
                </a:solidFill>
                <a:latin typeface="Arial"/>
                <a:ea typeface="Arial"/>
                <a:cs typeface="Arial"/>
                <a:sym typeface="Arial"/>
              </a:rPr>
              <a:t>Nikola </a:t>
            </a:r>
            <a:r>
              <a:rPr lang="fr-FR" sz="1800" b="0" i="0" u="none" strike="noStrike" cap="none" dirty="0" err="1">
                <a:solidFill>
                  <a:schemeClr val="dk1"/>
                </a:solidFill>
                <a:latin typeface="Arial"/>
                <a:ea typeface="Arial"/>
                <a:cs typeface="Arial"/>
                <a:sym typeface="Arial"/>
              </a:rPr>
              <a:t>Matak</a:t>
            </a:r>
            <a:r>
              <a:rPr lang="fr-FR" sz="1800" b="0" i="0" u="none" strike="noStrike" cap="none" dirty="0">
                <a:solidFill>
                  <a:schemeClr val="dk1"/>
                </a:solidFill>
                <a:latin typeface="Arial"/>
                <a:ea typeface="Arial"/>
                <a:cs typeface="Arial"/>
                <a:sym typeface="Arial"/>
              </a:rPr>
              <a:t>, </a:t>
            </a:r>
            <a:r>
              <a:rPr lang="fr-FR" sz="1800" dirty="0">
                <a:solidFill>
                  <a:schemeClr val="dk1"/>
                </a:solidFill>
              </a:rPr>
              <a:t>Project Manager, EMERGE</a:t>
            </a:r>
            <a:endParaRPr sz="1800" b="0" i="0" u="none" strike="noStrike" cap="none" dirty="0">
              <a:solidFill>
                <a:schemeClr val="dk1"/>
              </a:solidFill>
              <a:latin typeface="Arial"/>
              <a:ea typeface="Arial"/>
              <a:cs typeface="Arial"/>
              <a:sym typeface="Arial"/>
            </a:endParaRPr>
          </a:p>
        </p:txBody>
      </p:sp>
      <p:sp>
        <p:nvSpPr>
          <p:cNvPr id="131" name="Google Shape;131;p2"/>
          <p:cNvSpPr txBox="1"/>
          <p:nvPr/>
        </p:nvSpPr>
        <p:spPr>
          <a:xfrm>
            <a:off x="1587275" y="5079767"/>
            <a:ext cx="2313393"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r-FR" sz="1800" dirty="0" err="1">
                <a:solidFill>
                  <a:schemeClr val="dk1"/>
                </a:solidFill>
              </a:rPr>
              <a:t>Corneliu</a:t>
            </a:r>
            <a:r>
              <a:rPr lang="fr-FR" sz="1800" dirty="0">
                <a:solidFill>
                  <a:schemeClr val="dk1"/>
                </a:solidFill>
              </a:rPr>
              <a:t> Barbu, </a:t>
            </a:r>
            <a:r>
              <a:rPr lang="fr-FR" sz="1800" dirty="0" err="1">
                <a:solidFill>
                  <a:schemeClr val="dk1"/>
                </a:solidFill>
              </a:rPr>
              <a:t>Associate</a:t>
            </a:r>
            <a:r>
              <a:rPr lang="fr-FR" sz="1800" dirty="0">
                <a:solidFill>
                  <a:schemeClr val="dk1"/>
                </a:solidFill>
              </a:rPr>
              <a:t> Professor Aarhus </a:t>
            </a:r>
            <a:r>
              <a:rPr lang="fr-FR" sz="1800" dirty="0" err="1">
                <a:solidFill>
                  <a:schemeClr val="dk1"/>
                </a:solidFill>
              </a:rPr>
              <a:t>University</a:t>
            </a:r>
            <a:endParaRPr sz="1800" b="0" i="0" u="none" strike="noStrike" cap="none" dirty="0">
              <a:solidFill>
                <a:schemeClr val="dk1"/>
              </a:solidFill>
              <a:latin typeface="Arial"/>
              <a:ea typeface="Arial"/>
              <a:cs typeface="Arial"/>
              <a:sym typeface="Arial"/>
            </a:endParaRPr>
          </a:p>
        </p:txBody>
      </p:sp>
      <p:sp>
        <p:nvSpPr>
          <p:cNvPr id="132" name="Google Shape;132;p2"/>
          <p:cNvSpPr txBox="1"/>
          <p:nvPr/>
        </p:nvSpPr>
        <p:spPr>
          <a:xfrm>
            <a:off x="9188391" y="5075800"/>
            <a:ext cx="1979721"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r-FR" sz="1800" dirty="0">
                <a:solidFill>
                  <a:schemeClr val="dk1"/>
                </a:solidFill>
              </a:rPr>
              <a:t>Pedro </a:t>
            </a:r>
            <a:r>
              <a:rPr lang="fr-FR" sz="1800" dirty="0" err="1">
                <a:solidFill>
                  <a:schemeClr val="dk1"/>
                </a:solidFill>
              </a:rPr>
              <a:t>Solano</a:t>
            </a:r>
            <a:r>
              <a:rPr lang="fr-FR" sz="1800" b="0" i="0" u="none" strike="noStrike" cap="none" dirty="0">
                <a:solidFill>
                  <a:schemeClr val="dk1"/>
                </a:solidFill>
                <a:latin typeface="Arial"/>
                <a:ea typeface="Arial"/>
                <a:cs typeface="Arial"/>
                <a:sym typeface="Arial"/>
              </a:rPr>
              <a:t>, </a:t>
            </a:r>
            <a:r>
              <a:rPr lang="fr-FR" sz="1800" b="0" i="0" u="none" strike="noStrike" cap="none" dirty="0" err="1">
                <a:solidFill>
                  <a:schemeClr val="dk1"/>
                </a:solidFill>
                <a:latin typeface="Arial"/>
                <a:ea typeface="Arial"/>
                <a:cs typeface="Arial"/>
                <a:sym typeface="Arial"/>
              </a:rPr>
              <a:t>title</a:t>
            </a:r>
            <a:r>
              <a:rPr lang="fr-FR" sz="1800" b="0" i="0" u="none" strike="noStrike" cap="none" dirty="0">
                <a:solidFill>
                  <a:schemeClr val="dk1"/>
                </a:solidFill>
                <a:latin typeface="Arial"/>
                <a:ea typeface="Arial"/>
                <a:cs typeface="Arial"/>
                <a:sym typeface="Arial"/>
              </a:rPr>
              <a:t>, organisation</a:t>
            </a:r>
            <a:endParaRPr sz="1800" b="0" i="0" u="none" strike="noStrike" cap="none" dirty="0">
              <a:solidFill>
                <a:schemeClr val="dk1"/>
              </a:solidFill>
              <a:latin typeface="Arial"/>
              <a:ea typeface="Arial"/>
              <a:cs typeface="Arial"/>
              <a:sym typeface="Arial"/>
            </a:endParaRPr>
          </a:p>
        </p:txBody>
      </p:sp>
      <p:pic>
        <p:nvPicPr>
          <p:cNvPr id="133" name="Google Shape;133;p2" descr="School girl with solid fill"/>
          <p:cNvPicPr preferRelativeResize="0"/>
          <p:nvPr/>
        </p:nvPicPr>
        <p:blipFill rotWithShape="1">
          <a:blip r:embed="rId3">
            <a:alphaModFix/>
          </a:blip>
          <a:srcRect l="19361" r="19361"/>
          <a:stretch/>
        </p:blipFill>
        <p:spPr>
          <a:xfrm>
            <a:off x="1577987" y="2639027"/>
            <a:ext cx="1997221" cy="2207765"/>
          </a:xfrm>
          <a:prstGeom prst="ellipse">
            <a:avLst/>
          </a:prstGeom>
          <a:noFill/>
          <a:ln>
            <a:noFill/>
          </a:ln>
          <a:effectLst>
            <a:outerShdw blurRad="381000" dist="292100" dir="5400000" sx="-80000" sy="-18000" rotWithShape="0">
              <a:schemeClr val="lt1">
                <a:alpha val="20784"/>
              </a:schemeClr>
            </a:outerShdw>
          </a:effectLst>
        </p:spPr>
      </p:pic>
      <p:pic>
        <p:nvPicPr>
          <p:cNvPr id="134" name="Google Shape;134;p2" descr="School boy with solid fill"/>
          <p:cNvPicPr preferRelativeResize="0"/>
          <p:nvPr/>
        </p:nvPicPr>
        <p:blipFill rotWithShape="1">
          <a:blip r:embed="rId4">
            <a:alphaModFix/>
          </a:blip>
          <a:srcRect l="19375" r="19375"/>
          <a:stretch/>
        </p:blipFill>
        <p:spPr>
          <a:xfrm>
            <a:off x="6647855" y="1679252"/>
            <a:ext cx="1992374" cy="3252964"/>
          </a:xfrm>
          <a:prstGeom prst="ellipse">
            <a:avLst/>
          </a:prstGeom>
          <a:noFill/>
          <a:ln>
            <a:noFill/>
          </a:ln>
        </p:spPr>
      </p:pic>
      <p:pic>
        <p:nvPicPr>
          <p:cNvPr id="135" name="Google Shape;135;p2" descr="School boy with solid fill"/>
          <p:cNvPicPr preferRelativeResize="0"/>
          <p:nvPr/>
        </p:nvPicPr>
        <p:blipFill rotWithShape="1">
          <a:blip r:embed="rId4">
            <a:alphaModFix/>
          </a:blip>
          <a:srcRect l="19375" r="19375"/>
          <a:stretch/>
        </p:blipFill>
        <p:spPr>
          <a:xfrm>
            <a:off x="9046499" y="1679252"/>
            <a:ext cx="1992374" cy="3252964"/>
          </a:xfrm>
          <a:prstGeom prst="ellipse">
            <a:avLst/>
          </a:prstGeom>
          <a:noFill/>
          <a:ln>
            <a:noFill/>
          </a:ln>
        </p:spPr>
      </p:pic>
      <p:pic>
        <p:nvPicPr>
          <p:cNvPr id="136" name="Google Shape;136;p2" descr="School girl with solid fill"/>
          <p:cNvPicPr preferRelativeResize="0"/>
          <p:nvPr/>
        </p:nvPicPr>
        <p:blipFill rotWithShape="1">
          <a:blip r:embed="rId3">
            <a:alphaModFix/>
          </a:blip>
          <a:srcRect l="19361" r="19361"/>
          <a:stretch/>
        </p:blipFill>
        <p:spPr>
          <a:xfrm>
            <a:off x="4073215" y="1676866"/>
            <a:ext cx="1996264" cy="3257735"/>
          </a:xfrm>
          <a:prstGeom prst="ellipse">
            <a:avLst/>
          </a:prstGeom>
          <a:noFill/>
          <a:ln>
            <a:noFill/>
          </a:ln>
          <a:effectLst>
            <a:outerShdw blurRad="381000" dist="292100" dir="5400000" sx="-80000" sy="-18000" rotWithShape="0">
              <a:schemeClr val="lt1">
                <a:alpha val="20784"/>
              </a:schemeClr>
            </a:outerShdw>
          </a:effectLst>
        </p:spPr>
      </p:pic>
      <p:pic>
        <p:nvPicPr>
          <p:cNvPr id="137" name="Google Shape;137;p2"/>
          <p:cNvPicPr preferRelativeResize="0"/>
          <p:nvPr/>
        </p:nvPicPr>
        <p:blipFill rotWithShape="1">
          <a:blip r:embed="rId5">
            <a:alphaModFix/>
          </a:blip>
          <a:srcRect/>
          <a:stretch/>
        </p:blipFill>
        <p:spPr>
          <a:xfrm>
            <a:off x="3906251" y="2135776"/>
            <a:ext cx="2478056" cy="2940024"/>
          </a:xfrm>
          <a:prstGeom prst="rect">
            <a:avLst/>
          </a:prstGeom>
          <a:noFill/>
          <a:ln>
            <a:noFill/>
          </a:ln>
        </p:spPr>
      </p:pic>
      <p:pic>
        <p:nvPicPr>
          <p:cNvPr id="13" name="Picture 12" descr="A person with grey hair&#10;&#10;Description automatically generated">
            <a:extLst>
              <a:ext uri="{FF2B5EF4-FFF2-40B4-BE49-F238E27FC236}">
                <a16:creationId xmlns:a16="http://schemas.microsoft.com/office/drawing/2014/main" id="{428F0975-B362-1D4B-9BD0-54493433AB43}"/>
              </a:ext>
            </a:extLst>
          </p:cNvPr>
          <p:cNvPicPr>
            <a:picLocks noChangeAspect="1"/>
          </p:cNvPicPr>
          <p:nvPr/>
        </p:nvPicPr>
        <p:blipFill>
          <a:blip r:embed="rId6"/>
          <a:stretch>
            <a:fillRect/>
          </a:stretch>
        </p:blipFill>
        <p:spPr>
          <a:xfrm>
            <a:off x="1644446" y="2382578"/>
            <a:ext cx="1768046" cy="2652366"/>
          </a:xfrm>
          <a:prstGeom prst="rect">
            <a:avLst/>
          </a:prstGeom>
        </p:spPr>
      </p:pic>
      <p:pic>
        <p:nvPicPr>
          <p:cNvPr id="14" name="Google Shape;138;p2">
            <a:extLst>
              <a:ext uri="{FF2B5EF4-FFF2-40B4-BE49-F238E27FC236}">
                <a16:creationId xmlns:a16="http://schemas.microsoft.com/office/drawing/2014/main" id="{721985F2-E853-614A-BBEC-EF534A56CA9A}"/>
              </a:ext>
            </a:extLst>
          </p:cNvPr>
          <p:cNvPicPr preferRelativeResize="0"/>
          <p:nvPr/>
        </p:nvPicPr>
        <p:blipFill rotWithShape="1">
          <a:blip r:embed="rId7">
            <a:alphaModFix/>
          </a:blip>
          <a:srcRect/>
          <a:stretch/>
        </p:blipFill>
        <p:spPr>
          <a:xfrm>
            <a:off x="6242791" y="2090057"/>
            <a:ext cx="2478056" cy="2940023"/>
          </a:xfrm>
          <a:prstGeom prst="rect">
            <a:avLst/>
          </a:prstGeom>
          <a:noFill/>
          <a:ln>
            <a:noFill/>
          </a:ln>
        </p:spPr>
      </p:pic>
      <p:pic>
        <p:nvPicPr>
          <p:cNvPr id="2" name="Picture 1">
            <a:extLst>
              <a:ext uri="{FF2B5EF4-FFF2-40B4-BE49-F238E27FC236}">
                <a16:creationId xmlns:a16="http://schemas.microsoft.com/office/drawing/2014/main" id="{BDC2A764-3E2C-AB4C-85D2-9933FEEBAA36}"/>
              </a:ext>
            </a:extLst>
          </p:cNvPr>
          <p:cNvPicPr>
            <a:picLocks noChangeAspect="1"/>
          </p:cNvPicPr>
          <p:nvPr/>
        </p:nvPicPr>
        <p:blipFill>
          <a:blip r:embed="rId8"/>
          <a:stretch>
            <a:fillRect/>
          </a:stretch>
        </p:blipFill>
        <p:spPr>
          <a:xfrm>
            <a:off x="9273028" y="2090056"/>
            <a:ext cx="2411561" cy="2985743"/>
          </a:xfrm>
          <a:prstGeom prst="rect">
            <a:avLst/>
          </a:prstGeom>
        </p:spPr>
      </p:pic>
    </p:spTree>
    <p:extLst>
      <p:ext uri="{BB962C8B-B14F-4D97-AF65-F5344CB8AC3E}">
        <p14:creationId xmlns:p14="http://schemas.microsoft.com/office/powerpoint/2010/main" val="2137634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4000"/>
              <a:buFont typeface="Verdana"/>
              <a:buNone/>
            </a:pPr>
            <a:r>
              <a:rPr lang="fr-FR"/>
              <a:t>OUR SPEAKERS</a:t>
            </a:r>
            <a:endParaRPr/>
          </a:p>
        </p:txBody>
      </p:sp>
      <p:sp>
        <p:nvSpPr>
          <p:cNvPr id="131" name="Google Shape;131;p2"/>
          <p:cNvSpPr txBox="1"/>
          <p:nvPr/>
        </p:nvSpPr>
        <p:spPr>
          <a:xfrm>
            <a:off x="1587275" y="5079767"/>
            <a:ext cx="2313393" cy="13233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r-FR" sz="2000" b="0" i="0" u="none" strike="noStrike" cap="none" dirty="0">
                <a:solidFill>
                  <a:schemeClr val="dk1"/>
                </a:solidFill>
                <a:latin typeface="Arial"/>
                <a:ea typeface="Arial"/>
                <a:cs typeface="Arial"/>
                <a:sym typeface="Arial"/>
              </a:rPr>
              <a:t>Laura </a:t>
            </a:r>
            <a:r>
              <a:rPr lang="fr-FR" sz="2000" b="0" i="0" u="none" strike="noStrike" cap="none" dirty="0" err="1">
                <a:solidFill>
                  <a:schemeClr val="dk1"/>
                </a:solidFill>
                <a:latin typeface="Arial"/>
                <a:ea typeface="Arial"/>
                <a:cs typeface="Arial"/>
                <a:sym typeface="Arial"/>
              </a:rPr>
              <a:t>Bartolome</a:t>
            </a:r>
            <a:r>
              <a:rPr lang="fr-FR" sz="2000" b="0" i="0" u="none" strike="noStrike" cap="none" dirty="0">
                <a:solidFill>
                  <a:schemeClr val="dk1"/>
                </a:solidFill>
                <a:latin typeface="Arial"/>
                <a:ea typeface="Arial"/>
                <a:cs typeface="Arial"/>
                <a:sym typeface="Arial"/>
              </a:rPr>
              <a:t>, </a:t>
            </a:r>
            <a:r>
              <a:rPr lang="fr-FR" sz="2000" b="0" i="0" u="none" strike="noStrike" cap="none" dirty="0" err="1">
                <a:solidFill>
                  <a:schemeClr val="dk1"/>
                </a:solidFill>
                <a:latin typeface="Arial"/>
                <a:ea typeface="Arial"/>
                <a:cs typeface="Arial"/>
                <a:sym typeface="Arial"/>
              </a:rPr>
              <a:t>Industrial</a:t>
            </a:r>
            <a:r>
              <a:rPr lang="fr-FR" sz="2000" b="0" i="0" u="none" strike="noStrike" cap="none" dirty="0">
                <a:solidFill>
                  <a:schemeClr val="dk1"/>
                </a:solidFill>
                <a:latin typeface="Arial"/>
                <a:ea typeface="Arial"/>
                <a:cs typeface="Arial"/>
                <a:sym typeface="Arial"/>
              </a:rPr>
              <a:t> </a:t>
            </a:r>
            <a:r>
              <a:rPr lang="fr-FR" sz="2000" b="0" i="0" u="none" strike="noStrike" cap="none" dirty="0" err="1">
                <a:solidFill>
                  <a:schemeClr val="dk1"/>
                </a:solidFill>
                <a:latin typeface="Arial"/>
                <a:ea typeface="Arial"/>
                <a:cs typeface="Arial"/>
                <a:sym typeface="Arial"/>
              </a:rPr>
              <a:t>Engineer</a:t>
            </a:r>
            <a:r>
              <a:rPr lang="fr-FR" sz="2000" dirty="0">
                <a:solidFill>
                  <a:schemeClr val="dk1"/>
                </a:solidFill>
              </a:rPr>
              <a:t>, ONEPLANET</a:t>
            </a:r>
            <a:endParaRPr sz="2000" b="0" i="0" u="none" strike="noStrike" cap="none" dirty="0">
              <a:solidFill>
                <a:schemeClr val="dk1"/>
              </a:solidFill>
              <a:latin typeface="Arial"/>
              <a:ea typeface="Arial"/>
              <a:cs typeface="Arial"/>
              <a:sym typeface="Arial"/>
            </a:endParaRPr>
          </a:p>
        </p:txBody>
      </p:sp>
      <p:pic>
        <p:nvPicPr>
          <p:cNvPr id="133" name="Google Shape;133;p2" descr="School girl with solid fill"/>
          <p:cNvPicPr preferRelativeResize="0"/>
          <p:nvPr/>
        </p:nvPicPr>
        <p:blipFill rotWithShape="1">
          <a:blip r:embed="rId3">
            <a:alphaModFix/>
          </a:blip>
          <a:srcRect l="19361" r="19361"/>
          <a:stretch/>
        </p:blipFill>
        <p:spPr>
          <a:xfrm>
            <a:off x="1577987" y="2639027"/>
            <a:ext cx="1997221" cy="2207765"/>
          </a:xfrm>
          <a:prstGeom prst="ellipse">
            <a:avLst/>
          </a:prstGeom>
          <a:noFill/>
          <a:ln>
            <a:noFill/>
          </a:ln>
          <a:effectLst>
            <a:outerShdw blurRad="381000" dist="292100" dir="5400000" sx="-80000" sy="-18000" rotWithShape="0">
              <a:schemeClr val="lt1">
                <a:alpha val="20784"/>
              </a:schemeClr>
            </a:outerShdw>
          </a:effectLst>
        </p:spPr>
      </p:pic>
      <p:pic>
        <p:nvPicPr>
          <p:cNvPr id="2" name="Picture 1">
            <a:extLst>
              <a:ext uri="{FF2B5EF4-FFF2-40B4-BE49-F238E27FC236}">
                <a16:creationId xmlns:a16="http://schemas.microsoft.com/office/drawing/2014/main" id="{1C1C187E-55EF-D443-A323-069525238135}"/>
              </a:ext>
            </a:extLst>
          </p:cNvPr>
          <p:cNvPicPr>
            <a:picLocks noChangeAspect="1"/>
          </p:cNvPicPr>
          <p:nvPr/>
        </p:nvPicPr>
        <p:blipFill>
          <a:blip r:embed="rId4"/>
          <a:stretch>
            <a:fillRect/>
          </a:stretch>
        </p:blipFill>
        <p:spPr>
          <a:xfrm>
            <a:off x="1606551" y="2011681"/>
            <a:ext cx="2180221" cy="294971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3"/>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3600"/>
              <a:buNone/>
            </a:pPr>
            <a:endParaRPr sz="3600">
              <a:latin typeface="Arial"/>
              <a:ea typeface="Arial"/>
              <a:cs typeface="Arial"/>
              <a:sym typeface="Arial"/>
            </a:endParaRPr>
          </a:p>
          <a:p>
            <a:pPr marL="0" lvl="0" indent="0" algn="l" rtl="0">
              <a:lnSpc>
                <a:spcPct val="90000"/>
              </a:lnSpc>
              <a:spcBef>
                <a:spcPts val="1000"/>
              </a:spcBef>
              <a:spcAft>
                <a:spcPts val="0"/>
              </a:spcAft>
              <a:buSzPts val="3600"/>
              <a:buNone/>
            </a:pPr>
            <a:endParaRPr sz="3600">
              <a:latin typeface="Arial"/>
              <a:ea typeface="Arial"/>
              <a:cs typeface="Arial"/>
              <a:sym typeface="Arial"/>
            </a:endParaRPr>
          </a:p>
          <a:p>
            <a:pPr marL="0" lvl="0" indent="0" algn="l" rtl="0">
              <a:lnSpc>
                <a:spcPct val="90000"/>
              </a:lnSpc>
              <a:spcBef>
                <a:spcPts val="1000"/>
              </a:spcBef>
              <a:spcAft>
                <a:spcPts val="0"/>
              </a:spcAft>
              <a:buSzPts val="3600"/>
              <a:buNone/>
            </a:pPr>
            <a:r>
              <a:rPr lang="fr-FR" sz="3600">
                <a:latin typeface="Arial"/>
                <a:ea typeface="Arial"/>
                <a:cs typeface="Arial"/>
                <a:sym typeface="Arial"/>
              </a:rPr>
              <a:t>Join us at </a:t>
            </a:r>
            <a:r>
              <a:rPr lang="fr-FR" sz="3600" b="1" u="sng">
                <a:solidFill>
                  <a:schemeClr val="hlink"/>
                </a:solidFill>
                <a:latin typeface="Arial"/>
                <a:ea typeface="Arial"/>
                <a:cs typeface="Arial"/>
                <a:sym typeface="Arial"/>
                <a:hlinkClick r:id="rId3"/>
              </a:rPr>
              <a:t>menti.com</a:t>
            </a:r>
            <a:endParaRPr sz="3600" b="1">
              <a:latin typeface="Arial"/>
              <a:ea typeface="Arial"/>
              <a:cs typeface="Arial"/>
              <a:sym typeface="Arial"/>
            </a:endParaRPr>
          </a:p>
          <a:p>
            <a:pPr marL="0" lvl="0" indent="0" algn="l" rtl="0">
              <a:lnSpc>
                <a:spcPct val="90000"/>
              </a:lnSpc>
              <a:spcBef>
                <a:spcPts val="1000"/>
              </a:spcBef>
              <a:spcAft>
                <a:spcPts val="0"/>
              </a:spcAft>
              <a:buSzPts val="3600"/>
              <a:buNone/>
            </a:pPr>
            <a:r>
              <a:rPr lang="fr-FR" sz="3600">
                <a:latin typeface="Arial"/>
                <a:ea typeface="Arial"/>
                <a:cs typeface="Arial"/>
                <a:sym typeface="Arial"/>
              </a:rPr>
              <a:t>The code:</a:t>
            </a:r>
            <a:r>
              <a:rPr lang="fr-FR" sz="3600" b="1">
                <a:latin typeface="Arial"/>
                <a:ea typeface="Arial"/>
                <a:cs typeface="Arial"/>
                <a:sym typeface="Arial"/>
              </a:rPr>
              <a:t> </a:t>
            </a:r>
            <a:endParaRPr sz="3600" b="1"/>
          </a:p>
        </p:txBody>
      </p:sp>
      <p:sp>
        <p:nvSpPr>
          <p:cNvPr id="144" name="Google Shape;144;p3"/>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2800"/>
              <a:buFont typeface="Verdana"/>
              <a:buNone/>
            </a:pPr>
            <a:r>
              <a:rPr lang="fr-FR">
                <a:latin typeface="Verdana"/>
                <a:ea typeface="Verdana"/>
                <a:cs typeface="Verdana"/>
                <a:sym typeface="Verdana"/>
              </a:rPr>
              <a:t>Interactive questions</a:t>
            </a:r>
            <a:endParaRPr/>
          </a:p>
        </p:txBody>
      </p:sp>
      <p:pic>
        <p:nvPicPr>
          <p:cNvPr id="145" name="Google Shape;145;p3" descr="A qr code with black squares&#10;&#10;Description automatically generated"/>
          <p:cNvPicPr preferRelativeResize="0"/>
          <p:nvPr/>
        </p:nvPicPr>
        <p:blipFill rotWithShape="1">
          <a:blip r:embed="rId4">
            <a:alphaModFix/>
          </a:blip>
          <a:srcRect/>
          <a:stretch/>
        </p:blipFill>
        <p:spPr>
          <a:xfrm>
            <a:off x="6096612" y="1430278"/>
            <a:ext cx="4271682" cy="429409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6"/>
          <p:cNvSpPr txBox="1">
            <a:spLocks noGrp="1"/>
          </p:cNvSpPr>
          <p:nvPr>
            <p:ph type="title"/>
          </p:nvPr>
        </p:nvSpPr>
        <p:spPr>
          <a:xfrm>
            <a:off x="762000" y="1138036"/>
            <a:ext cx="6324600" cy="140247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Font typeface="Verdana"/>
              <a:buNone/>
            </a:pPr>
            <a:r>
              <a:rPr lang="fr-FR" sz="3200">
                <a:solidFill>
                  <a:schemeClr val="dk1"/>
                </a:solidFill>
              </a:rPr>
              <a:t>Kokouvi Edem N’tsoukpoe</a:t>
            </a:r>
            <a:endParaRPr/>
          </a:p>
        </p:txBody>
      </p:sp>
      <p:sp>
        <p:nvSpPr>
          <p:cNvPr id="151" name="Google Shape;151;p6"/>
          <p:cNvSpPr txBox="1">
            <a:spLocks noGrp="1"/>
          </p:cNvSpPr>
          <p:nvPr>
            <p:ph type="body" idx="1"/>
          </p:nvPr>
        </p:nvSpPr>
        <p:spPr>
          <a:xfrm>
            <a:off x="762000" y="1571625"/>
            <a:ext cx="6582336" cy="4914899"/>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800"/>
              <a:buNone/>
            </a:pPr>
            <a:r>
              <a:rPr lang="fr-FR" sz="1800">
                <a:latin typeface="Arial"/>
                <a:ea typeface="Arial"/>
                <a:cs typeface="Arial"/>
                <a:sym typeface="Arial"/>
              </a:rPr>
              <a:t>Dr.-Ing. habil. N’TSOUKPOE Kokouvi Edem is an Associate Professor of Thermal Engineering at the International Institute for Water and Environmental Engineering (2iE). He earned his PhD and Habilitation in Energy and Process Engineering from Université Grenoble Alpes, France. After 2 years in Germany as Research Associate at the Innovations Incubator of Leuphana University, he returned to 2iE in 2013. Currently, he leads CoE-2iE, an Africa Center of Excellence supported by the World Bank. He oversees PhD training at 2iE’s Doctoral School. His research focuses on solar thermal engineering, particularly thermal energy storage, solar heating and cooling, and concentrated solar power.</a:t>
            </a:r>
            <a:endParaRPr sz="1800">
              <a:latin typeface="Arial"/>
              <a:ea typeface="Arial"/>
              <a:cs typeface="Arial"/>
              <a:sym typeface="Arial"/>
            </a:endParaRPr>
          </a:p>
          <a:p>
            <a:pPr marL="0" lvl="0" indent="0" algn="l" rtl="0">
              <a:lnSpc>
                <a:spcPct val="90000"/>
              </a:lnSpc>
              <a:spcBef>
                <a:spcPts val="0"/>
              </a:spcBef>
              <a:spcAft>
                <a:spcPts val="0"/>
              </a:spcAft>
              <a:buSzPts val="1800"/>
              <a:buNone/>
            </a:pPr>
            <a:endParaRPr sz="1800">
              <a:solidFill>
                <a:schemeClr val="dk1"/>
              </a:solidFill>
              <a:latin typeface="Arial"/>
              <a:ea typeface="Arial"/>
              <a:cs typeface="Arial"/>
              <a:sym typeface="Arial"/>
            </a:endParaRPr>
          </a:p>
        </p:txBody>
      </p:sp>
      <p:pic>
        <p:nvPicPr>
          <p:cNvPr id="152" name="Google Shape;152;p6" descr="School boy with solid fill"/>
          <p:cNvPicPr preferRelativeResize="0"/>
          <p:nvPr/>
        </p:nvPicPr>
        <p:blipFill rotWithShape="1">
          <a:blip r:embed="rId3">
            <a:alphaModFix/>
          </a:blip>
          <a:srcRect l="2688" r="2688"/>
          <a:stretch/>
        </p:blipFill>
        <p:spPr>
          <a:xfrm>
            <a:off x="7344336" y="914400"/>
            <a:ext cx="4820013" cy="5968952"/>
          </a:xfrm>
          <a:prstGeom prst="rect">
            <a:avLst/>
          </a:prstGeom>
          <a:noFill/>
          <a:ln>
            <a:noFill/>
          </a:ln>
        </p:spPr>
      </p:pic>
      <p:pic>
        <p:nvPicPr>
          <p:cNvPr id="153" name="Google Shape;153;p6"/>
          <p:cNvPicPr preferRelativeResize="0"/>
          <p:nvPr/>
        </p:nvPicPr>
        <p:blipFill rotWithShape="1">
          <a:blip r:embed="rId4">
            <a:alphaModFix/>
          </a:blip>
          <a:srcRect/>
          <a:stretch/>
        </p:blipFill>
        <p:spPr>
          <a:xfrm>
            <a:off x="7344336" y="1138036"/>
            <a:ext cx="4888337" cy="550565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6"/>
          <p:cNvSpPr txBox="1">
            <a:spLocks noGrp="1"/>
          </p:cNvSpPr>
          <p:nvPr>
            <p:ph type="title"/>
          </p:nvPr>
        </p:nvSpPr>
        <p:spPr>
          <a:xfrm>
            <a:off x="762000" y="1138036"/>
            <a:ext cx="4085665" cy="140247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Font typeface="Verdana"/>
              <a:buNone/>
            </a:pPr>
            <a:r>
              <a:rPr lang="fr-FR" sz="3200" dirty="0">
                <a:solidFill>
                  <a:schemeClr val="dk1"/>
                </a:solidFill>
                <a:latin typeface="Verdana"/>
                <a:ea typeface="Verdana"/>
                <a:cs typeface="Verdana"/>
                <a:sym typeface="Verdana"/>
              </a:rPr>
              <a:t>Corneliu Barbu</a:t>
            </a:r>
            <a:endParaRPr dirty="0"/>
          </a:p>
        </p:txBody>
      </p:sp>
      <p:sp>
        <p:nvSpPr>
          <p:cNvPr id="149" name="Google Shape;149;p6"/>
          <p:cNvSpPr txBox="1">
            <a:spLocks noGrp="1"/>
          </p:cNvSpPr>
          <p:nvPr>
            <p:ph type="body" idx="1"/>
          </p:nvPr>
        </p:nvSpPr>
        <p:spPr>
          <a:xfrm>
            <a:off x="713556" y="2103060"/>
            <a:ext cx="6582336" cy="3789068"/>
          </a:xfrm>
          <a:prstGeom prst="rect">
            <a:avLst/>
          </a:prstGeom>
          <a:noFill/>
          <a:ln>
            <a:noFill/>
          </a:ln>
        </p:spPr>
        <p:txBody>
          <a:bodyPr spcFirstLastPara="1" wrap="square" lIns="91425" tIns="45700" rIns="91425" bIns="45700" anchor="t" anchorCtr="0">
            <a:noAutofit/>
          </a:bodyPr>
          <a:lstStyle/>
          <a:p>
            <a:pPr marL="0" marR="0" algn="just">
              <a:lnSpc>
                <a:spcPct val="105000"/>
              </a:lnSpc>
              <a:spcBef>
                <a:spcPts val="0"/>
              </a:spcBef>
              <a:spcAft>
                <a:spcPts val="0"/>
              </a:spcAft>
            </a:pPr>
            <a:r>
              <a:rPr lang="en-US" sz="1800" b="0" i="0" dirty="0">
                <a:solidFill>
                  <a:srgbClr val="000000"/>
                </a:solidFill>
                <a:effectLst/>
                <a:latin typeface="TimesNewRomanPSMT"/>
                <a:ea typeface="Calibri" panose="020F0502020204030204" pitchFamily="34" charset="0"/>
                <a:cs typeface="Times New Roman" panose="02020603050405020304" pitchFamily="18" charset="0"/>
              </a:rPr>
              <a:t>Dr Corneliu Barbu has been an Associate Professor at Aarhus University in the Electrical and Computer Engineering Department since 2016. Before this, he held technical and leadership roles at General Electric in the United States and Siemens and Vestas in Denmark.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5000"/>
              </a:lnSpc>
              <a:spcBef>
                <a:spcPts val="0"/>
              </a:spcBef>
              <a:spcAft>
                <a:spcPts val="0"/>
              </a:spcAft>
            </a:pPr>
            <a:r>
              <a:rPr lang="en-US" sz="1800" b="0" i="0" dirty="0">
                <a:solidFill>
                  <a:srgbClr val="000000"/>
                </a:solidFill>
                <a:effectLst/>
                <a:latin typeface="TimesNewRomanPSMT"/>
                <a:ea typeface="Calibri" panose="020F0502020204030204" pitchFamily="34" charset="0"/>
                <a:cs typeface="Times New Roman" panose="02020603050405020304" pitchFamily="18" charset="0"/>
              </a:rPr>
              <a:t>His research interests lie in control for power electronics, integrated energy systems, wind energy, and energy storage applications. He is currently coordinating and participating in nine European projects to develop energy storage systems for grid and e-mobility applications and microgrid installations in Africa. He holds an M.S. and a PhD in Electrical Engineering from the University of California and has co-authored eight international patents.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3" name="Picture 2" descr="A person with grey hair&#10;&#10;Description automatically generated">
            <a:extLst>
              <a:ext uri="{FF2B5EF4-FFF2-40B4-BE49-F238E27FC236}">
                <a16:creationId xmlns:a16="http://schemas.microsoft.com/office/drawing/2014/main" id="{976C2B0E-F535-F3B3-8BBE-E6B63B2D5C4A}"/>
              </a:ext>
            </a:extLst>
          </p:cNvPr>
          <p:cNvPicPr>
            <a:picLocks noChangeAspect="1"/>
          </p:cNvPicPr>
          <p:nvPr/>
        </p:nvPicPr>
        <p:blipFill>
          <a:blip r:embed="rId3"/>
          <a:stretch>
            <a:fillRect/>
          </a:stretch>
        </p:blipFill>
        <p:spPr>
          <a:xfrm>
            <a:off x="8132710" y="1877118"/>
            <a:ext cx="2601259" cy="3902325"/>
          </a:xfrm>
          <a:prstGeom prst="rect">
            <a:avLst/>
          </a:prstGeom>
        </p:spPr>
      </p:pic>
    </p:spTree>
    <p:extLst>
      <p:ext uri="{BB962C8B-B14F-4D97-AF65-F5344CB8AC3E}">
        <p14:creationId xmlns:p14="http://schemas.microsoft.com/office/powerpoint/2010/main" val="3638763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sp>
        <p:nvSpPr>
          <p:cNvPr id="4" name="Marcador de texto 3">
            <a:extLst>
              <a:ext uri="{FF2B5EF4-FFF2-40B4-BE49-F238E27FC236}">
                <a16:creationId xmlns:a16="http://schemas.microsoft.com/office/drawing/2014/main" id="{6D13C5E6-D4F4-0CA1-3092-137D848016CB}"/>
              </a:ext>
            </a:extLst>
          </p:cNvPr>
          <p:cNvSpPr>
            <a:spLocks noGrp="1"/>
          </p:cNvSpPr>
          <p:nvPr>
            <p:ph type="body" idx="1"/>
          </p:nvPr>
        </p:nvSpPr>
        <p:spPr>
          <a:xfrm>
            <a:off x="3208535" y="4489836"/>
            <a:ext cx="1419737" cy="702310"/>
          </a:xfrm>
        </p:spPr>
        <p:txBody>
          <a:bodyPr>
            <a:normAutofit/>
          </a:bodyPr>
          <a:lstStyle/>
          <a:p>
            <a:pPr marL="0" indent="0" algn="ctr">
              <a:lnSpc>
                <a:spcPct val="100000"/>
              </a:lnSpc>
              <a:spcBef>
                <a:spcPts val="0"/>
              </a:spcBef>
            </a:pPr>
            <a:r>
              <a:rPr lang="en-GB" b="1" dirty="0">
                <a:solidFill>
                  <a:schemeClr val="accent6">
                    <a:lumMod val="75000"/>
                  </a:schemeClr>
                </a:solidFill>
              </a:rPr>
              <a:t>4 years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7200" y="1227456"/>
            <a:ext cx="1513842" cy="1513842"/>
          </a:xfrm>
          <a:prstGeom prst="rect">
            <a:avLst/>
          </a:prstGeom>
          <a:noFill/>
          <a:extLst>
            <a:ext uri="{909E8E84-426E-40DD-AFC4-6F175D3DCCD1}">
              <a14:hiddenFill xmlns:a14="http://schemas.microsoft.com/office/drawing/2010/main">
                <a:solidFill>
                  <a:srgbClr val="FFFFFF"/>
                </a:solidFill>
              </a14:hiddenFill>
            </a:ext>
          </a:extLst>
        </p:spPr>
      </p:pic>
      <p:sp>
        <p:nvSpPr>
          <p:cNvPr id="7" name="Marcador de texto 3">
            <a:extLst>
              <a:ext uri="{FF2B5EF4-FFF2-40B4-BE49-F238E27FC236}">
                <a16:creationId xmlns:a16="http://schemas.microsoft.com/office/drawing/2014/main" id="{C6C1A778-66C7-DFE1-BFEE-2F6C384947CC}"/>
              </a:ext>
            </a:extLst>
          </p:cNvPr>
          <p:cNvSpPr txBox="1">
            <a:spLocks/>
          </p:cNvSpPr>
          <p:nvPr/>
        </p:nvSpPr>
        <p:spPr>
          <a:xfrm>
            <a:off x="1131008" y="4384823"/>
            <a:ext cx="1270000" cy="1251256"/>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10000"/>
              </a:lnSpc>
              <a:spcBef>
                <a:spcPts val="0"/>
              </a:spcBef>
            </a:pPr>
            <a:r>
              <a:rPr lang="en-GB" sz="1800" dirty="0"/>
              <a:t>up to </a:t>
            </a:r>
          </a:p>
          <a:p>
            <a:pPr marL="0" indent="0" algn="ctr">
              <a:lnSpc>
                <a:spcPct val="110000"/>
              </a:lnSpc>
              <a:spcBef>
                <a:spcPts val="0"/>
              </a:spcBef>
            </a:pPr>
            <a:r>
              <a:rPr lang="en-GB" b="1" dirty="0">
                <a:solidFill>
                  <a:schemeClr val="accent6">
                    <a:lumMod val="75000"/>
                  </a:schemeClr>
                </a:solidFill>
              </a:rPr>
              <a:t>€9.9 million</a:t>
            </a:r>
          </a:p>
        </p:txBody>
      </p:sp>
      <p:pic>
        <p:nvPicPr>
          <p:cNvPr id="9" name="Gráfico 8" descr="reloj de arena 30% con relleno sólido">
            <a:extLst>
              <a:ext uri="{FF2B5EF4-FFF2-40B4-BE49-F238E27FC236}">
                <a16:creationId xmlns:a16="http://schemas.microsoft.com/office/drawing/2014/main" id="{A14D7C19-2D22-BD11-06A5-A7FBC0F43C1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308804" y="2863156"/>
            <a:ext cx="1219200" cy="1219200"/>
          </a:xfrm>
          <a:prstGeom prst="rect">
            <a:avLst/>
          </a:prstGeom>
        </p:spPr>
      </p:pic>
      <p:sp>
        <p:nvSpPr>
          <p:cNvPr id="12" name="Marcador de texto 3">
            <a:extLst>
              <a:ext uri="{FF2B5EF4-FFF2-40B4-BE49-F238E27FC236}">
                <a16:creationId xmlns:a16="http://schemas.microsoft.com/office/drawing/2014/main" id="{BFB7A728-AD56-ABA8-75E6-B13B6FC5E7E1}"/>
              </a:ext>
            </a:extLst>
          </p:cNvPr>
          <p:cNvSpPr txBox="1">
            <a:spLocks/>
          </p:cNvSpPr>
          <p:nvPr/>
        </p:nvSpPr>
        <p:spPr>
          <a:xfrm>
            <a:off x="7740499" y="4489836"/>
            <a:ext cx="914401" cy="1251256"/>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pPr>
            <a:r>
              <a:rPr lang="en-GB" b="1" dirty="0">
                <a:solidFill>
                  <a:schemeClr val="accent6">
                    <a:lumMod val="75000"/>
                  </a:schemeClr>
                </a:solidFill>
              </a:rPr>
              <a:t>Plug &amp; Play</a:t>
            </a:r>
          </a:p>
        </p:txBody>
      </p:sp>
      <p:grpSp>
        <p:nvGrpSpPr>
          <p:cNvPr id="16" name="Grupo 15">
            <a:extLst>
              <a:ext uri="{FF2B5EF4-FFF2-40B4-BE49-F238E27FC236}">
                <a16:creationId xmlns:a16="http://schemas.microsoft.com/office/drawing/2014/main" id="{E11ACCD2-5E9F-E1FF-EDAB-7D1B14A2DDBB}"/>
              </a:ext>
            </a:extLst>
          </p:cNvPr>
          <p:cNvGrpSpPr/>
          <p:nvPr/>
        </p:nvGrpSpPr>
        <p:grpSpPr>
          <a:xfrm>
            <a:off x="5420028" y="2863156"/>
            <a:ext cx="1748186" cy="1219200"/>
            <a:chOff x="5537200" y="2819400"/>
            <a:chExt cx="1748186" cy="1219200"/>
          </a:xfrm>
        </p:grpSpPr>
        <p:pic>
          <p:nvPicPr>
            <p:cNvPr id="11" name="Gráfico 10" descr="Trueno con relleno sólido">
              <a:extLst>
                <a:ext uri="{FF2B5EF4-FFF2-40B4-BE49-F238E27FC236}">
                  <a16:creationId xmlns:a16="http://schemas.microsoft.com/office/drawing/2014/main" id="{4C10418A-D445-C254-AA30-8B5645660E1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370986" y="2995932"/>
              <a:ext cx="914400" cy="914400"/>
            </a:xfrm>
            <a:prstGeom prst="rect">
              <a:avLst/>
            </a:prstGeom>
          </p:spPr>
        </p:pic>
        <p:pic>
          <p:nvPicPr>
            <p:cNvPr id="15" name="Gráfico 14" descr="África con relleno sólido">
              <a:extLst>
                <a:ext uri="{FF2B5EF4-FFF2-40B4-BE49-F238E27FC236}">
                  <a16:creationId xmlns:a16="http://schemas.microsoft.com/office/drawing/2014/main" id="{F7A2FEA8-9DED-192E-9E4F-EBBD09B540B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37200" y="2819400"/>
              <a:ext cx="1219200" cy="1219200"/>
            </a:xfrm>
            <a:prstGeom prst="rect">
              <a:avLst/>
            </a:prstGeom>
          </p:spPr>
        </p:pic>
      </p:grpSp>
      <p:pic>
        <p:nvPicPr>
          <p:cNvPr id="20" name="Gráfico 19" descr="Potencia con relleno sólido">
            <a:extLst>
              <a:ext uri="{FF2B5EF4-FFF2-40B4-BE49-F238E27FC236}">
                <a16:creationId xmlns:a16="http://schemas.microsoft.com/office/drawing/2014/main" id="{940CBAB5-7189-E1F8-7C87-E77E6E859CF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690739" y="3026062"/>
            <a:ext cx="1013919" cy="1013919"/>
          </a:xfrm>
          <a:prstGeom prst="rect">
            <a:avLst/>
          </a:prstGeom>
        </p:spPr>
      </p:pic>
      <p:sp>
        <p:nvSpPr>
          <p:cNvPr id="21" name="Marcador de texto 3">
            <a:extLst>
              <a:ext uri="{FF2B5EF4-FFF2-40B4-BE49-F238E27FC236}">
                <a16:creationId xmlns:a16="http://schemas.microsoft.com/office/drawing/2014/main" id="{AB50B918-864C-6939-E87A-C968E4C2EEF0}"/>
              </a:ext>
            </a:extLst>
          </p:cNvPr>
          <p:cNvSpPr txBox="1">
            <a:spLocks/>
          </p:cNvSpPr>
          <p:nvPr/>
        </p:nvSpPr>
        <p:spPr>
          <a:xfrm>
            <a:off x="5129056" y="4503365"/>
            <a:ext cx="2249516" cy="8203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pPr>
            <a:r>
              <a:rPr lang="en-GB" b="1" dirty="0">
                <a:solidFill>
                  <a:schemeClr val="accent6">
                    <a:lumMod val="75000"/>
                  </a:schemeClr>
                </a:solidFill>
              </a:rPr>
              <a:t>Rural electrification in Africa</a:t>
            </a:r>
          </a:p>
        </p:txBody>
      </p:sp>
      <p:grpSp>
        <p:nvGrpSpPr>
          <p:cNvPr id="27" name="Grupo 26">
            <a:extLst>
              <a:ext uri="{FF2B5EF4-FFF2-40B4-BE49-F238E27FC236}">
                <a16:creationId xmlns:a16="http://schemas.microsoft.com/office/drawing/2014/main" id="{46A752ED-9038-B5CC-53E3-E005D7771064}"/>
              </a:ext>
            </a:extLst>
          </p:cNvPr>
          <p:cNvGrpSpPr/>
          <p:nvPr/>
        </p:nvGrpSpPr>
        <p:grpSpPr>
          <a:xfrm>
            <a:off x="9352129" y="2819399"/>
            <a:ext cx="1769424" cy="1219200"/>
            <a:chOff x="8996023" y="2691133"/>
            <a:chExt cx="1769424" cy="1219200"/>
          </a:xfrm>
        </p:grpSpPr>
        <p:pic>
          <p:nvPicPr>
            <p:cNvPr id="23" name="Gráfico 22" descr="Paneles solares con relleno sólido">
              <a:extLst>
                <a:ext uri="{FF2B5EF4-FFF2-40B4-BE49-F238E27FC236}">
                  <a16:creationId xmlns:a16="http://schemas.microsoft.com/office/drawing/2014/main" id="{0B5DD1E8-D071-7E74-104C-F0731873A24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996023" y="2691133"/>
              <a:ext cx="1219200" cy="1219200"/>
            </a:xfrm>
            <a:prstGeom prst="rect">
              <a:avLst/>
            </a:prstGeom>
          </p:spPr>
        </p:pic>
        <p:pic>
          <p:nvPicPr>
            <p:cNvPr id="25" name="Gráfico 24" descr="Batería con relleno sólido">
              <a:extLst>
                <a:ext uri="{FF2B5EF4-FFF2-40B4-BE49-F238E27FC236}">
                  <a16:creationId xmlns:a16="http://schemas.microsoft.com/office/drawing/2014/main" id="{0A0FA9DA-FC7B-4AAE-52C4-FB2E3FBB3538}"/>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6200000">
              <a:off x="10090296" y="3225484"/>
              <a:ext cx="675151" cy="675151"/>
            </a:xfrm>
            <a:prstGeom prst="rect">
              <a:avLst/>
            </a:prstGeom>
          </p:spPr>
        </p:pic>
      </p:grpSp>
      <p:sp>
        <p:nvSpPr>
          <p:cNvPr id="26" name="Marcador de texto 3">
            <a:extLst>
              <a:ext uri="{FF2B5EF4-FFF2-40B4-BE49-F238E27FC236}">
                <a16:creationId xmlns:a16="http://schemas.microsoft.com/office/drawing/2014/main" id="{33060F2D-C41D-FEC9-093D-65C77571FDE9}"/>
              </a:ext>
            </a:extLst>
          </p:cNvPr>
          <p:cNvSpPr txBox="1">
            <a:spLocks/>
          </p:cNvSpPr>
          <p:nvPr/>
        </p:nvSpPr>
        <p:spPr>
          <a:xfrm>
            <a:off x="9352129" y="4489836"/>
            <a:ext cx="1976777" cy="8203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pPr>
            <a:r>
              <a:rPr lang="en-GB" b="1" dirty="0">
                <a:solidFill>
                  <a:schemeClr val="accent6">
                    <a:lumMod val="75000"/>
                  </a:schemeClr>
                </a:solidFill>
              </a:rPr>
              <a:t>Renewable</a:t>
            </a:r>
            <a:r>
              <a:rPr lang="en-GB" sz="2000" b="1" dirty="0">
                <a:solidFill>
                  <a:schemeClr val="accent6">
                    <a:lumMod val="75000"/>
                  </a:schemeClr>
                </a:solidFill>
              </a:rPr>
              <a:t> Microgrids</a:t>
            </a:r>
          </a:p>
        </p:txBody>
      </p:sp>
      <p:sp>
        <p:nvSpPr>
          <p:cNvPr id="28" name="CuadroTexto 27">
            <a:extLst>
              <a:ext uri="{FF2B5EF4-FFF2-40B4-BE49-F238E27FC236}">
                <a16:creationId xmlns:a16="http://schemas.microsoft.com/office/drawing/2014/main" id="{DAB5E68D-52DA-0A19-8BA3-DC44F0E24EAE}"/>
              </a:ext>
            </a:extLst>
          </p:cNvPr>
          <p:cNvSpPr txBox="1"/>
          <p:nvPr/>
        </p:nvSpPr>
        <p:spPr>
          <a:xfrm>
            <a:off x="955748" y="5954233"/>
            <a:ext cx="9900094" cy="646331"/>
          </a:xfrm>
          <a:prstGeom prst="rect">
            <a:avLst/>
          </a:prstGeom>
          <a:noFill/>
        </p:spPr>
        <p:txBody>
          <a:bodyPr wrap="square" rtlCol="0">
            <a:spAutoFit/>
          </a:bodyPr>
          <a:lstStyle/>
          <a:p>
            <a:r>
              <a:rPr lang="en-GB" sz="1200" dirty="0">
                <a:solidFill>
                  <a:schemeClr val="accent6">
                    <a:lumMod val="50000"/>
                  </a:schemeClr>
                </a:solidFill>
                <a:effectLst/>
              </a:rPr>
              <a:t>Funded by the European Union under grant number 101096250. Views and opinions expressed are however those of the author(s) only and do not necessarily reflect those of the European Union or CINEA. Neither the European Union nor the granting authority can be held responsible for them.</a:t>
            </a:r>
            <a:endParaRPr lang="es-ES" sz="1050" dirty="0">
              <a:solidFill>
                <a:schemeClr val="accent6">
                  <a:lumMod val="50000"/>
                </a:schemeClr>
              </a:solidFill>
            </a:endParaRPr>
          </a:p>
        </p:txBody>
      </p:sp>
      <p:pic>
        <p:nvPicPr>
          <p:cNvPr id="3" name="image1.jpg">
            <a:extLst>
              <a:ext uri="{FF2B5EF4-FFF2-40B4-BE49-F238E27FC236}">
                <a16:creationId xmlns:a16="http://schemas.microsoft.com/office/drawing/2014/main" id="{5C3A55AD-3D4A-F425-F12E-769D9AC0CDFD}"/>
              </a:ext>
            </a:extLst>
          </p:cNvPr>
          <p:cNvPicPr/>
          <p:nvPr/>
        </p:nvPicPr>
        <p:blipFill>
          <a:blip r:embed="rId16"/>
          <a:srcRect/>
          <a:stretch>
            <a:fillRect/>
          </a:stretch>
        </p:blipFill>
        <p:spPr>
          <a:xfrm>
            <a:off x="1002787" y="2669103"/>
            <a:ext cx="1704340" cy="1727835"/>
          </a:xfrm>
          <a:prstGeom prst="rect">
            <a:avLst/>
          </a:prstGeom>
          <a:ln/>
        </p:spPr>
      </p:pic>
    </p:spTree>
    <p:extLst>
      <p:ext uri="{BB962C8B-B14F-4D97-AF65-F5344CB8AC3E}">
        <p14:creationId xmlns:p14="http://schemas.microsoft.com/office/powerpoint/2010/main" val="2935648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04"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28" name="CuadroTexto 27">
            <a:extLst>
              <a:ext uri="{FF2B5EF4-FFF2-40B4-BE49-F238E27FC236}">
                <a16:creationId xmlns:a16="http://schemas.microsoft.com/office/drawing/2014/main" id="{DAB5E68D-52DA-0A19-8BA3-DC44F0E24EAE}"/>
              </a:ext>
            </a:extLst>
          </p:cNvPr>
          <p:cNvSpPr txBox="1"/>
          <p:nvPr/>
        </p:nvSpPr>
        <p:spPr>
          <a:xfrm>
            <a:off x="348511" y="5715892"/>
            <a:ext cx="10411638" cy="946413"/>
          </a:xfrm>
          <a:prstGeom prst="rect">
            <a:avLst/>
          </a:prstGeom>
          <a:noFill/>
        </p:spPr>
        <p:txBody>
          <a:bodyPr wrap="square" rtlCol="0">
            <a:spAutoFit/>
          </a:bodyPr>
          <a:lstStyle/>
          <a:p>
            <a:pPr algn="l" rtl="0" fontAlgn="base"/>
            <a:r>
              <a:rPr lang="en-US" sz="900" b="0" i="0" u="none" strike="noStrike" dirty="0">
                <a:solidFill>
                  <a:schemeClr val="tx1">
                    <a:lumMod val="50000"/>
                    <a:lumOff val="50000"/>
                  </a:schemeClr>
                </a:solidFill>
                <a:effectLst/>
                <a:latin typeface="+mn-lt"/>
              </a:rPr>
              <a:t>Sources: 1) International Energy Agency, </a:t>
            </a:r>
            <a:r>
              <a:rPr lang="en-US" sz="900" b="1" i="0" u="none" strike="noStrike" dirty="0">
                <a:solidFill>
                  <a:schemeClr val="tx1">
                    <a:lumMod val="50000"/>
                    <a:lumOff val="50000"/>
                  </a:schemeClr>
                </a:solidFill>
                <a:effectLst/>
                <a:latin typeface="+mn-lt"/>
              </a:rPr>
              <a:t>Number of people without access to electricity in sub-Saharan Africa and the world, 2012-2022. </a:t>
            </a:r>
            <a:r>
              <a:rPr lang="en-US" sz="900" b="0" i="0" u="none" strike="noStrike" dirty="0">
                <a:solidFill>
                  <a:schemeClr val="tx1">
                    <a:lumMod val="50000"/>
                    <a:lumOff val="50000"/>
                  </a:schemeClr>
                </a:solidFill>
                <a:effectLst/>
                <a:latin typeface="+mn-lt"/>
              </a:rPr>
              <a:t>Accessed 25 Sept. 2024: </a:t>
            </a:r>
            <a:r>
              <a:rPr lang="en-US" sz="900" b="0" i="0" u="sng" strike="noStrike" dirty="0">
                <a:solidFill>
                  <a:schemeClr val="tx1">
                    <a:lumMod val="50000"/>
                    <a:lumOff val="50000"/>
                  </a:schemeClr>
                </a:solidFill>
                <a:effectLst/>
                <a:latin typeface="+mn-lt"/>
                <a:hlinkClick r:id="rId4">
                  <a:extLst>
                    <a:ext uri="{A12FA001-AC4F-418D-AE19-62706E023703}">
                      <ahyp:hlinkClr xmlns:ahyp="http://schemas.microsoft.com/office/drawing/2018/hyperlinkcolor" val="tx"/>
                    </a:ext>
                  </a:extLst>
                </a:hlinkClick>
              </a:rPr>
              <a:t>https://www.iea.org/data-and-statistics/charts/number-of-people-without-access-to-electricity-in-sub-saharan-africa-and-the-world-2012-2022</a:t>
            </a:r>
            <a:r>
              <a:rPr lang="en-US" sz="900" b="0" i="0" dirty="0">
                <a:solidFill>
                  <a:schemeClr val="tx1">
                    <a:lumMod val="50000"/>
                    <a:lumOff val="50000"/>
                  </a:schemeClr>
                </a:solidFill>
                <a:effectLst/>
                <a:latin typeface="+mn-lt"/>
              </a:rPr>
              <a:t>​; 2) </a:t>
            </a:r>
            <a:r>
              <a:rPr lang="en-US" sz="900" b="0" i="0" u="none" strike="noStrike" dirty="0">
                <a:solidFill>
                  <a:schemeClr val="tx1">
                    <a:lumMod val="50000"/>
                    <a:lumOff val="50000"/>
                  </a:schemeClr>
                </a:solidFill>
                <a:effectLst/>
                <a:latin typeface="+mn-lt"/>
              </a:rPr>
              <a:t>OECD-FAO, </a:t>
            </a:r>
            <a:r>
              <a:rPr lang="en-US" sz="900" b="1" i="0" u="none" strike="noStrike" dirty="0">
                <a:solidFill>
                  <a:schemeClr val="tx1">
                    <a:lumMod val="50000"/>
                    <a:lumOff val="50000"/>
                  </a:schemeClr>
                </a:solidFill>
                <a:effectLst/>
                <a:latin typeface="+mn-lt"/>
              </a:rPr>
              <a:t>OECD-FAO Agricultural Outlook 2016-2025</a:t>
            </a:r>
            <a:r>
              <a:rPr lang="en-US" sz="900" b="0" i="0" u="none" strike="noStrike" dirty="0">
                <a:solidFill>
                  <a:schemeClr val="tx1">
                    <a:lumMod val="50000"/>
                    <a:lumOff val="50000"/>
                  </a:schemeClr>
                </a:solidFill>
                <a:effectLst/>
                <a:latin typeface="+mn-lt"/>
              </a:rPr>
              <a:t>, Agriculture in Sub-Saharan Africa: Prospects and challenges for the next decade. Accessed 18 2024: </a:t>
            </a:r>
            <a:r>
              <a:rPr lang="en-US" sz="900" b="0" i="0" u="sng" strike="noStrike" dirty="0">
                <a:solidFill>
                  <a:schemeClr val="tx1">
                    <a:lumMod val="50000"/>
                    <a:lumOff val="50000"/>
                  </a:schemeClr>
                </a:solidFill>
                <a:effectLst/>
                <a:latin typeface="+mn-lt"/>
                <a:hlinkClick r:id="rId5">
                  <a:extLst>
                    <a:ext uri="{A12FA001-AC4F-418D-AE19-62706E023703}">
                      <ahyp:hlinkClr xmlns:ahyp="http://schemas.microsoft.com/office/drawing/2018/hyperlinkcolor" val="tx"/>
                    </a:ext>
                  </a:extLst>
                </a:hlinkClick>
              </a:rPr>
              <a:t>https://www.oecd-ilibrary.org/docserver/agr_outlook-2016-5-en.pdf?expires=1710779499&amp;id=id&amp;accname=guest&amp;checksum=BAE4FA7F22D84EC1D37A2D5B64613D7F</a:t>
            </a:r>
            <a:r>
              <a:rPr lang="en-US" sz="900" b="0" i="0" dirty="0">
                <a:solidFill>
                  <a:schemeClr val="tx1">
                    <a:lumMod val="50000"/>
                    <a:lumOff val="50000"/>
                  </a:schemeClr>
                </a:solidFill>
                <a:effectLst/>
                <a:latin typeface="+mn-lt"/>
              </a:rPr>
              <a:t>​; 3) U</a:t>
            </a:r>
            <a:r>
              <a:rPr lang="en-US" sz="900" b="0" i="0" u="none" strike="noStrike" dirty="0">
                <a:solidFill>
                  <a:schemeClr val="tx1">
                    <a:lumMod val="50000"/>
                    <a:lumOff val="50000"/>
                  </a:schemeClr>
                </a:solidFill>
                <a:effectLst/>
                <a:latin typeface="+mn-lt"/>
              </a:rPr>
              <a:t>nited Nations, </a:t>
            </a:r>
            <a:r>
              <a:rPr lang="en-US" sz="900" b="1" i="0" u="none" strike="noStrike" dirty="0">
                <a:solidFill>
                  <a:schemeClr val="tx1">
                    <a:lumMod val="50000"/>
                    <a:lumOff val="50000"/>
                  </a:schemeClr>
                </a:solidFill>
                <a:effectLst/>
                <a:latin typeface="+mn-lt"/>
              </a:rPr>
              <a:t>The Sustainable Development Goals Report 2024</a:t>
            </a:r>
            <a:r>
              <a:rPr lang="en-US" sz="900" b="0" i="0" u="none" strike="noStrike" dirty="0">
                <a:solidFill>
                  <a:schemeClr val="tx1">
                    <a:lumMod val="50000"/>
                    <a:lumOff val="50000"/>
                  </a:schemeClr>
                </a:solidFill>
                <a:effectLst/>
                <a:latin typeface="+mn-lt"/>
              </a:rPr>
              <a:t>. Accessed on 25 Sept. 2024: </a:t>
            </a:r>
            <a:r>
              <a:rPr lang="en-US" sz="900" b="0" i="0" u="sng" strike="noStrike" dirty="0">
                <a:solidFill>
                  <a:schemeClr val="tx1">
                    <a:lumMod val="50000"/>
                    <a:lumOff val="50000"/>
                  </a:schemeClr>
                </a:solidFill>
                <a:effectLst/>
                <a:latin typeface="+mn-lt"/>
                <a:hlinkClick r:id="rId6">
                  <a:extLst>
                    <a:ext uri="{A12FA001-AC4F-418D-AE19-62706E023703}">
                      <ahyp:hlinkClr xmlns:ahyp="http://schemas.microsoft.com/office/drawing/2018/hyperlinkcolor" val="tx"/>
                    </a:ext>
                  </a:extLst>
                </a:hlinkClick>
              </a:rPr>
              <a:t>https://unstats.un.org/sdgs/report/2023/The-Sustainable-Development-Goals-Report-2023.pdf</a:t>
            </a:r>
            <a:endParaRPr lang="en-US" sz="900" b="0" i="0" dirty="0">
              <a:solidFill>
                <a:schemeClr val="tx1">
                  <a:lumMod val="50000"/>
                  <a:lumOff val="50000"/>
                </a:schemeClr>
              </a:solidFill>
              <a:effectLst/>
              <a:latin typeface="+mn-lt"/>
            </a:endParaRPr>
          </a:p>
          <a:p>
            <a:endParaRPr lang="es-ES" sz="1050" dirty="0">
              <a:solidFill>
                <a:schemeClr val="accent6">
                  <a:lumMod val="50000"/>
                </a:schemeClr>
              </a:solidFill>
            </a:endParaRPr>
          </a:p>
        </p:txBody>
      </p:sp>
      <p:sp>
        <p:nvSpPr>
          <p:cNvPr id="10" name="CuadroTexto 9">
            <a:extLst>
              <a:ext uri="{FF2B5EF4-FFF2-40B4-BE49-F238E27FC236}">
                <a16:creationId xmlns:a16="http://schemas.microsoft.com/office/drawing/2014/main" id="{95C0C6CA-17C7-D22C-593C-46AC0D7C0148}"/>
              </a:ext>
            </a:extLst>
          </p:cNvPr>
          <p:cNvSpPr txBox="1"/>
          <p:nvPr/>
        </p:nvSpPr>
        <p:spPr>
          <a:xfrm>
            <a:off x="5554330" y="1989148"/>
            <a:ext cx="6242257" cy="3208571"/>
          </a:xfrm>
          <a:prstGeom prst="rect">
            <a:avLst/>
          </a:prstGeom>
          <a:noFill/>
        </p:spPr>
        <p:txBody>
          <a:bodyPr wrap="square">
            <a:spAutoFit/>
          </a:bodyPr>
          <a:lstStyle/>
          <a:p>
            <a:pPr algn="l" rtl="0" fontAlgn="base"/>
            <a:r>
              <a:rPr lang="en-US" sz="2250" b="0" i="0" u="none" strike="noStrike" dirty="0">
                <a:solidFill>
                  <a:schemeClr val="tx2">
                    <a:lumMod val="50000"/>
                  </a:schemeClr>
                </a:solidFill>
                <a:effectLst/>
                <a:latin typeface="+mn-lt"/>
              </a:rPr>
              <a:t>Over </a:t>
            </a:r>
            <a:r>
              <a:rPr lang="en-US" sz="2250" b="1" i="0" u="none" strike="noStrike" dirty="0">
                <a:solidFill>
                  <a:schemeClr val="accent6">
                    <a:lumMod val="75000"/>
                  </a:schemeClr>
                </a:solidFill>
                <a:effectLst/>
                <a:latin typeface="+mn-lt"/>
              </a:rPr>
              <a:t>600 million </a:t>
            </a:r>
            <a:r>
              <a:rPr lang="en-US" sz="2250" b="0" i="0" u="none" strike="noStrike" dirty="0">
                <a:solidFill>
                  <a:schemeClr val="tx2">
                    <a:lumMod val="50000"/>
                  </a:schemeClr>
                </a:solidFill>
                <a:effectLst/>
                <a:latin typeface="+mn-lt"/>
              </a:rPr>
              <a:t>people lack access to electricity in Sub-Saharan Africa today</a:t>
            </a:r>
            <a:r>
              <a:rPr lang="en-US" sz="2250" b="0" i="0" u="none" strike="noStrike" baseline="30000" dirty="0">
                <a:solidFill>
                  <a:schemeClr val="tx2">
                    <a:lumMod val="50000"/>
                  </a:schemeClr>
                </a:solidFill>
                <a:effectLst/>
                <a:latin typeface="+mn-lt"/>
              </a:rPr>
              <a:t>1</a:t>
            </a:r>
            <a:endParaRPr lang="en-US" sz="2250" b="0" i="0" dirty="0">
              <a:solidFill>
                <a:schemeClr val="tx2">
                  <a:lumMod val="50000"/>
                </a:schemeClr>
              </a:solidFill>
              <a:effectLst/>
              <a:latin typeface="+mn-lt"/>
            </a:endParaRPr>
          </a:p>
          <a:p>
            <a:pPr algn="l" rtl="0" fontAlgn="base"/>
            <a:endParaRPr lang="en-US" sz="2250" b="0" i="0" dirty="0">
              <a:solidFill>
                <a:schemeClr val="tx2">
                  <a:lumMod val="50000"/>
                </a:schemeClr>
              </a:solidFill>
              <a:effectLst/>
              <a:latin typeface="+mn-lt"/>
            </a:endParaRPr>
          </a:p>
          <a:p>
            <a:pPr algn="l" rtl="0" fontAlgn="base"/>
            <a:r>
              <a:rPr lang="en-US" sz="2250" b="1" i="0" u="none" strike="noStrike" dirty="0">
                <a:solidFill>
                  <a:schemeClr val="accent6">
                    <a:lumMod val="75000"/>
                  </a:schemeClr>
                </a:solidFill>
                <a:effectLst/>
                <a:latin typeface="+mn-lt"/>
              </a:rPr>
              <a:t>80%</a:t>
            </a:r>
            <a:r>
              <a:rPr lang="en-US" sz="2250" b="0" i="0" u="none" strike="noStrike" dirty="0">
                <a:solidFill>
                  <a:schemeClr val="accent6">
                    <a:lumMod val="75000"/>
                  </a:schemeClr>
                </a:solidFill>
                <a:effectLst/>
                <a:latin typeface="+mn-lt"/>
              </a:rPr>
              <a:t> </a:t>
            </a:r>
            <a:r>
              <a:rPr lang="en-US" sz="2250" b="0" i="0" u="none" strike="noStrike" dirty="0">
                <a:solidFill>
                  <a:schemeClr val="tx2">
                    <a:lumMod val="50000"/>
                  </a:schemeClr>
                </a:solidFill>
                <a:effectLst/>
                <a:latin typeface="+mn-lt"/>
              </a:rPr>
              <a:t>of those without electricity live in </a:t>
            </a:r>
            <a:r>
              <a:rPr lang="en-US" sz="2250" b="1" i="0" u="none" strike="noStrike" dirty="0">
                <a:solidFill>
                  <a:schemeClr val="accent6">
                    <a:lumMod val="75000"/>
                  </a:schemeClr>
                </a:solidFill>
                <a:effectLst/>
                <a:latin typeface="+mn-lt"/>
              </a:rPr>
              <a:t>rural communities</a:t>
            </a:r>
            <a:r>
              <a:rPr lang="en-US" sz="2250" b="0" i="0" u="none" strike="noStrike" dirty="0">
                <a:solidFill>
                  <a:schemeClr val="tx2">
                    <a:lumMod val="50000"/>
                  </a:schemeClr>
                </a:solidFill>
                <a:effectLst/>
                <a:latin typeface="+mn-lt"/>
              </a:rPr>
              <a:t>, and about 175 million are  smallholder farmers</a:t>
            </a:r>
            <a:r>
              <a:rPr lang="en-US" sz="2250" b="0" i="0" u="none" strike="noStrike" baseline="30000" dirty="0">
                <a:solidFill>
                  <a:schemeClr val="tx2">
                    <a:lumMod val="50000"/>
                  </a:schemeClr>
                </a:solidFill>
                <a:effectLst/>
                <a:latin typeface="+mn-lt"/>
              </a:rPr>
              <a:t>2</a:t>
            </a:r>
            <a:endParaRPr lang="en-US" sz="2250" b="0" i="0" baseline="30000" dirty="0">
              <a:solidFill>
                <a:schemeClr val="tx2">
                  <a:lumMod val="50000"/>
                </a:schemeClr>
              </a:solidFill>
              <a:effectLst/>
              <a:latin typeface="+mn-lt"/>
            </a:endParaRPr>
          </a:p>
          <a:p>
            <a:pPr algn="l" rtl="0" fontAlgn="base"/>
            <a:endParaRPr lang="en-US" sz="2250" b="0" i="0" dirty="0">
              <a:solidFill>
                <a:schemeClr val="tx2">
                  <a:lumMod val="50000"/>
                </a:schemeClr>
              </a:solidFill>
              <a:effectLst/>
              <a:latin typeface="+mn-lt"/>
            </a:endParaRPr>
          </a:p>
          <a:p>
            <a:pPr algn="l" rtl="0" fontAlgn="base"/>
            <a:r>
              <a:rPr lang="en-US" sz="2250" b="0" i="0" u="none" strike="noStrike" dirty="0">
                <a:solidFill>
                  <a:schemeClr val="tx2">
                    <a:lumMod val="50000"/>
                  </a:schemeClr>
                </a:solidFill>
                <a:effectLst/>
                <a:latin typeface="+mn-lt"/>
              </a:rPr>
              <a:t>At the current pace of electrification, </a:t>
            </a:r>
            <a:r>
              <a:rPr lang="en-US" sz="2250" b="1" i="0" u="none" strike="noStrike" dirty="0">
                <a:solidFill>
                  <a:schemeClr val="accent6">
                    <a:lumMod val="75000"/>
                  </a:schemeClr>
                </a:solidFill>
                <a:effectLst/>
                <a:latin typeface="+mn-lt"/>
              </a:rPr>
              <a:t>660 million </a:t>
            </a:r>
            <a:r>
              <a:rPr lang="en-US" sz="2250" b="0" i="0" u="none" strike="noStrike" dirty="0">
                <a:solidFill>
                  <a:schemeClr val="tx2">
                    <a:lumMod val="50000"/>
                  </a:schemeClr>
                </a:solidFill>
                <a:effectLst/>
                <a:latin typeface="+mn-lt"/>
              </a:rPr>
              <a:t>will </a:t>
            </a:r>
            <a:r>
              <a:rPr lang="en-US" sz="2250" b="1" i="0" u="none" strike="noStrike" dirty="0">
                <a:solidFill>
                  <a:schemeClr val="accent6">
                    <a:lumMod val="75000"/>
                  </a:schemeClr>
                </a:solidFill>
                <a:effectLst/>
                <a:latin typeface="+mn-lt"/>
              </a:rPr>
              <a:t>still</a:t>
            </a:r>
            <a:r>
              <a:rPr lang="en-US" sz="2250" b="0" i="0" u="none" strike="noStrike" dirty="0">
                <a:solidFill>
                  <a:schemeClr val="tx2">
                    <a:lumMod val="50000"/>
                  </a:schemeClr>
                </a:solidFill>
                <a:effectLst/>
                <a:latin typeface="+mn-lt"/>
              </a:rPr>
              <a:t> be </a:t>
            </a:r>
            <a:r>
              <a:rPr lang="en-US" sz="2250" b="1" i="0" u="none" strike="noStrike" dirty="0">
                <a:solidFill>
                  <a:schemeClr val="accent6">
                    <a:lumMod val="75000"/>
                  </a:schemeClr>
                </a:solidFill>
                <a:effectLst/>
                <a:latin typeface="+mn-lt"/>
              </a:rPr>
              <a:t>without electricity </a:t>
            </a:r>
            <a:r>
              <a:rPr lang="en-US" sz="2250" b="0" i="0" u="none" strike="noStrike" dirty="0">
                <a:solidFill>
                  <a:schemeClr val="tx2">
                    <a:lumMod val="50000"/>
                  </a:schemeClr>
                </a:solidFill>
                <a:effectLst/>
                <a:latin typeface="+mn-lt"/>
              </a:rPr>
              <a:t>in </a:t>
            </a:r>
            <a:r>
              <a:rPr lang="en-US" sz="2250" b="1" i="0" u="none" strike="noStrike" dirty="0">
                <a:solidFill>
                  <a:schemeClr val="accent6">
                    <a:lumMod val="75000"/>
                  </a:schemeClr>
                </a:solidFill>
                <a:effectLst/>
                <a:latin typeface="+mn-lt"/>
              </a:rPr>
              <a:t>2030</a:t>
            </a:r>
            <a:r>
              <a:rPr lang="en-US" sz="2250" b="0" i="0" u="none" strike="noStrike" baseline="30000" dirty="0">
                <a:solidFill>
                  <a:schemeClr val="tx2">
                    <a:lumMod val="50000"/>
                  </a:schemeClr>
                </a:solidFill>
                <a:effectLst/>
                <a:latin typeface="+mn-lt"/>
              </a:rPr>
              <a:t>3</a:t>
            </a:r>
            <a:endParaRPr lang="en-US" sz="2250" b="0" i="0" baseline="30000" dirty="0">
              <a:solidFill>
                <a:schemeClr val="tx2">
                  <a:lumMod val="50000"/>
                </a:schemeClr>
              </a:solidFill>
              <a:effectLst/>
              <a:latin typeface="+mn-lt"/>
            </a:endParaRPr>
          </a:p>
        </p:txBody>
      </p:sp>
      <p:pic>
        <p:nvPicPr>
          <p:cNvPr id="2050" name="Picture 2">
            <a:extLst>
              <a:ext uri="{FF2B5EF4-FFF2-40B4-BE49-F238E27FC236}">
                <a16:creationId xmlns:a16="http://schemas.microsoft.com/office/drawing/2014/main" id="{84DE2AA8-9644-51F2-30BC-3E21DEECA00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204" y="1959774"/>
            <a:ext cx="4957136" cy="3433612"/>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439C7DA-3BDE-0CDD-BECF-A858255252F3}"/>
              </a:ext>
            </a:extLst>
          </p:cNvPr>
          <p:cNvSpPr txBox="1"/>
          <p:nvPr/>
        </p:nvSpPr>
        <p:spPr>
          <a:xfrm>
            <a:off x="444204" y="5106789"/>
            <a:ext cx="1823720" cy="261610"/>
          </a:xfrm>
          <a:prstGeom prst="rect">
            <a:avLst/>
          </a:prstGeom>
          <a:noFill/>
        </p:spPr>
        <p:txBody>
          <a:bodyPr wrap="square" rtlCol="0">
            <a:spAutoFit/>
          </a:bodyPr>
          <a:lstStyle/>
          <a:p>
            <a:r>
              <a:rPr lang="es-ES" sz="1100" dirty="0">
                <a:solidFill>
                  <a:schemeClr val="bg1"/>
                </a:solidFill>
              </a:rPr>
              <a:t>© Africa GreenTec</a:t>
            </a:r>
          </a:p>
        </p:txBody>
      </p:sp>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942755" y="1232395"/>
            <a:ext cx="9672961" cy="514411"/>
          </a:xfrm>
          <a:prstGeom prst="rect">
            <a:avLst/>
          </a:prstGeom>
          <a:noFill/>
          <a:ln>
            <a:noFill/>
          </a:ln>
        </p:spPr>
        <p:txBody>
          <a:bodyPr spcFirstLastPara="1" wrap="square" lIns="91425" tIns="45700" rIns="91425" bIns="45700" anchor="ctr" anchorCtr="0">
            <a:normAutofit fontScale="92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b="0" dirty="0">
                <a:solidFill>
                  <a:schemeClr val="tx1">
                    <a:lumMod val="65000"/>
                    <a:lumOff val="35000"/>
                  </a:schemeClr>
                </a:solidFill>
                <a:latin typeface="+mn-lt"/>
              </a:rPr>
              <a:t>The challenge: furthering energy access in Sub-Saharan Africa</a:t>
            </a:r>
            <a:endParaRPr lang="fr-FR" b="0" dirty="0">
              <a:latin typeface="+mn-lt"/>
            </a:endParaRPr>
          </a:p>
        </p:txBody>
      </p:sp>
    </p:spTree>
    <p:extLst>
      <p:ext uri="{BB962C8B-B14F-4D97-AF65-F5344CB8AC3E}">
        <p14:creationId xmlns:p14="http://schemas.microsoft.com/office/powerpoint/2010/main" val="4067380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04"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439C7DA-3BDE-0CDD-BECF-A858255252F3}"/>
              </a:ext>
            </a:extLst>
          </p:cNvPr>
          <p:cNvSpPr txBox="1"/>
          <p:nvPr/>
        </p:nvSpPr>
        <p:spPr>
          <a:xfrm>
            <a:off x="444204" y="5106789"/>
            <a:ext cx="1823720" cy="261610"/>
          </a:xfrm>
          <a:prstGeom prst="rect">
            <a:avLst/>
          </a:prstGeom>
          <a:noFill/>
        </p:spPr>
        <p:txBody>
          <a:bodyPr wrap="square" rtlCol="0">
            <a:spAutoFit/>
          </a:bodyPr>
          <a:lstStyle/>
          <a:p>
            <a:r>
              <a:rPr lang="es-ES" sz="1100" dirty="0">
                <a:solidFill>
                  <a:schemeClr val="bg1"/>
                </a:solidFill>
              </a:rPr>
              <a:t>© Africa GreenTec</a:t>
            </a:r>
          </a:p>
        </p:txBody>
      </p:sp>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942755" y="1232395"/>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a:solidFill>
                  <a:srgbClr val="3B3838"/>
                </a:solidFill>
                <a:effectLst/>
                <a:latin typeface="Calibri" panose="020F0502020204030204" pitchFamily="34" charset="0"/>
              </a:rPr>
              <a:t>The </a:t>
            </a:r>
            <a:r>
              <a:rPr lang="en-GB" sz="2400" b="0" i="0" u="none" strike="noStrike" dirty="0" err="1">
                <a:solidFill>
                  <a:srgbClr val="3B3838"/>
                </a:solidFill>
                <a:effectLst/>
                <a:latin typeface="Calibri" panose="020F0502020204030204" pitchFamily="34" charset="0"/>
              </a:rPr>
              <a:t>RePower</a:t>
            </a:r>
            <a:r>
              <a:rPr lang="en-GB" sz="2400" b="0" i="0" u="none" strike="noStrike" dirty="0">
                <a:solidFill>
                  <a:srgbClr val="3B3838"/>
                </a:solidFill>
                <a:effectLst/>
                <a:latin typeface="Calibri" panose="020F0502020204030204" pitchFamily="34" charset="0"/>
              </a:rPr>
              <a:t> approach: electrification through renewable microgrids</a:t>
            </a:r>
            <a:endParaRPr lang="fr-FR" sz="3600" b="0" dirty="0">
              <a:latin typeface="+mn-lt"/>
            </a:endParaRPr>
          </a:p>
        </p:txBody>
      </p:sp>
      <p:grpSp>
        <p:nvGrpSpPr>
          <p:cNvPr id="3" name="Grupo 2">
            <a:extLst>
              <a:ext uri="{FF2B5EF4-FFF2-40B4-BE49-F238E27FC236}">
                <a16:creationId xmlns:a16="http://schemas.microsoft.com/office/drawing/2014/main" id="{F3C18388-F564-184A-3455-CDFE4390D20D}"/>
              </a:ext>
            </a:extLst>
          </p:cNvPr>
          <p:cNvGrpSpPr/>
          <p:nvPr/>
        </p:nvGrpSpPr>
        <p:grpSpPr>
          <a:xfrm>
            <a:off x="410867" y="1961371"/>
            <a:ext cx="11081353" cy="330866"/>
            <a:chOff x="559982" y="1710881"/>
            <a:chExt cx="11081353" cy="160611"/>
          </a:xfrm>
        </p:grpSpPr>
        <p:sp>
          <p:nvSpPr>
            <p:cNvPr id="4" name="CuadroTexto 10">
              <a:extLst>
                <a:ext uri="{FF2B5EF4-FFF2-40B4-BE49-F238E27FC236}">
                  <a16:creationId xmlns:a16="http://schemas.microsoft.com/office/drawing/2014/main" id="{0DF3AEFE-BA70-0242-1E10-9D84FF0335E6}"/>
                </a:ext>
              </a:extLst>
            </p:cNvPr>
            <p:cNvSpPr txBox="1"/>
            <p:nvPr/>
          </p:nvSpPr>
          <p:spPr>
            <a:xfrm>
              <a:off x="1949511" y="1722088"/>
              <a:ext cx="1578768"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solidFill>
                    <a:schemeClr val="tx1">
                      <a:lumMod val="65000"/>
                      <a:lumOff val="35000"/>
                    </a:schemeClr>
                  </a:solidFill>
                  <a:ea typeface="Calibri"/>
                  <a:cs typeface="Calibri"/>
                </a:rPr>
                <a:t>Plug-and-Play</a:t>
              </a:r>
            </a:p>
          </p:txBody>
        </p:sp>
        <p:sp>
          <p:nvSpPr>
            <p:cNvPr id="5" name="CuadroTexto 11">
              <a:extLst>
                <a:ext uri="{FF2B5EF4-FFF2-40B4-BE49-F238E27FC236}">
                  <a16:creationId xmlns:a16="http://schemas.microsoft.com/office/drawing/2014/main" id="{8E1E4713-923E-E7A5-581C-1CE71C18F4CE}"/>
                </a:ext>
              </a:extLst>
            </p:cNvPr>
            <p:cNvSpPr txBox="1"/>
            <p:nvPr/>
          </p:nvSpPr>
          <p:spPr>
            <a:xfrm>
              <a:off x="3764864" y="1722089"/>
              <a:ext cx="1276210"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solidFill>
                    <a:schemeClr val="tx1">
                      <a:lumMod val="65000"/>
                      <a:lumOff val="35000"/>
                    </a:schemeClr>
                  </a:solidFill>
                  <a:ea typeface="Calibri"/>
                  <a:cs typeface="Calibri"/>
                </a:rPr>
                <a:t>PV</a:t>
              </a:r>
              <a:endParaRPr lang="en-GB" sz="1400">
                <a:solidFill>
                  <a:schemeClr val="tx1">
                    <a:lumMod val="65000"/>
                    <a:lumOff val="35000"/>
                  </a:schemeClr>
                </a:solidFill>
              </a:endParaRPr>
            </a:p>
          </p:txBody>
        </p:sp>
        <p:sp>
          <p:nvSpPr>
            <p:cNvPr id="6" name="CuadroTexto 12">
              <a:extLst>
                <a:ext uri="{FF2B5EF4-FFF2-40B4-BE49-F238E27FC236}">
                  <a16:creationId xmlns:a16="http://schemas.microsoft.com/office/drawing/2014/main" id="{AE421BD7-2C6D-87ED-0398-05AFF52C05CE}"/>
                </a:ext>
              </a:extLst>
            </p:cNvPr>
            <p:cNvSpPr txBox="1"/>
            <p:nvPr/>
          </p:nvSpPr>
          <p:spPr>
            <a:xfrm>
              <a:off x="5221627" y="1722088"/>
              <a:ext cx="1287416"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solidFill>
                    <a:schemeClr val="tx1">
                      <a:lumMod val="65000"/>
                      <a:lumOff val="35000"/>
                    </a:schemeClr>
                  </a:solidFill>
                  <a:ea typeface="Calibri"/>
                  <a:cs typeface="Calibri"/>
                </a:rPr>
                <a:t>BESS</a:t>
              </a:r>
            </a:p>
          </p:txBody>
        </p:sp>
        <p:sp>
          <p:nvSpPr>
            <p:cNvPr id="7" name="CuadroTexto 13">
              <a:extLst>
                <a:ext uri="{FF2B5EF4-FFF2-40B4-BE49-F238E27FC236}">
                  <a16:creationId xmlns:a16="http://schemas.microsoft.com/office/drawing/2014/main" id="{A3361A30-445F-AA7D-E476-DC85D8EA4F02}"/>
                </a:ext>
              </a:extLst>
            </p:cNvPr>
            <p:cNvSpPr txBox="1"/>
            <p:nvPr/>
          </p:nvSpPr>
          <p:spPr>
            <a:xfrm>
              <a:off x="6689598" y="1722087"/>
              <a:ext cx="1578768"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solidFill>
                    <a:schemeClr val="tx1">
                      <a:lumMod val="65000"/>
                      <a:lumOff val="35000"/>
                    </a:schemeClr>
                  </a:solidFill>
                  <a:ea typeface="Calibri"/>
                  <a:cs typeface="Calibri"/>
                </a:rPr>
                <a:t>Biomass CHP</a:t>
              </a:r>
            </a:p>
          </p:txBody>
        </p:sp>
        <p:sp>
          <p:nvSpPr>
            <p:cNvPr id="8" name="CuadroTexto 14">
              <a:extLst>
                <a:ext uri="{FF2B5EF4-FFF2-40B4-BE49-F238E27FC236}">
                  <a16:creationId xmlns:a16="http://schemas.microsoft.com/office/drawing/2014/main" id="{5A0D6B41-BAEA-C332-2DA4-D3D2B30BE08E}"/>
                </a:ext>
              </a:extLst>
            </p:cNvPr>
            <p:cNvSpPr txBox="1"/>
            <p:nvPr/>
          </p:nvSpPr>
          <p:spPr>
            <a:xfrm>
              <a:off x="9916891" y="1722087"/>
              <a:ext cx="1724444"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solidFill>
                    <a:schemeClr val="tx1">
                      <a:lumMod val="65000"/>
                      <a:lumOff val="35000"/>
                    </a:schemeClr>
                  </a:solidFill>
                  <a:ea typeface="Calibri"/>
                  <a:cs typeface="Calibri"/>
                </a:rPr>
                <a:t>Productive uses</a:t>
              </a:r>
            </a:p>
          </p:txBody>
        </p:sp>
        <p:sp>
          <p:nvSpPr>
            <p:cNvPr id="9" name="CuadroTexto 9">
              <a:extLst>
                <a:ext uri="{FF2B5EF4-FFF2-40B4-BE49-F238E27FC236}">
                  <a16:creationId xmlns:a16="http://schemas.microsoft.com/office/drawing/2014/main" id="{520DD6EF-7155-714B-FF00-B7E48603CF63}"/>
                </a:ext>
              </a:extLst>
            </p:cNvPr>
            <p:cNvSpPr txBox="1"/>
            <p:nvPr/>
          </p:nvSpPr>
          <p:spPr>
            <a:xfrm>
              <a:off x="559982" y="1722088"/>
              <a:ext cx="1186563"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solidFill>
                    <a:schemeClr val="tx1">
                      <a:lumMod val="65000"/>
                      <a:lumOff val="35000"/>
                    </a:schemeClr>
                  </a:solidFill>
                  <a:ea typeface="Calibri"/>
                  <a:cs typeface="Calibri"/>
                </a:rPr>
                <a:t>Modular</a:t>
              </a:r>
            </a:p>
          </p:txBody>
        </p:sp>
        <p:sp>
          <p:nvSpPr>
            <p:cNvPr id="11" name="CuadroTexto 16">
              <a:extLst>
                <a:ext uri="{FF2B5EF4-FFF2-40B4-BE49-F238E27FC236}">
                  <a16:creationId xmlns:a16="http://schemas.microsoft.com/office/drawing/2014/main" id="{5FA4F682-0651-C18C-4689-829EC80DCB6C}"/>
                </a:ext>
              </a:extLst>
            </p:cNvPr>
            <p:cNvSpPr txBox="1"/>
            <p:nvPr/>
          </p:nvSpPr>
          <p:spPr>
            <a:xfrm>
              <a:off x="8415303" y="1710881"/>
              <a:ext cx="1343445" cy="149403"/>
            </a:xfrm>
            <a:prstGeom prst="rect">
              <a:avLst/>
            </a:prstGeom>
            <a:noFill/>
            <a:ln>
              <a:solidFill>
                <a:schemeClr val="bg1">
                  <a:lumMod val="50000"/>
                </a:schemeClr>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solidFill>
                    <a:schemeClr val="tx1">
                      <a:lumMod val="65000"/>
                      <a:lumOff val="35000"/>
                    </a:schemeClr>
                  </a:solidFill>
                  <a:ea typeface="Calibri"/>
                  <a:cs typeface="Calibri"/>
                </a:rPr>
                <a:t>EMS</a:t>
              </a:r>
              <a:endParaRPr lang="es-ES" sz="1400"/>
            </a:p>
          </p:txBody>
        </p:sp>
      </p:grpSp>
      <p:pic>
        <p:nvPicPr>
          <p:cNvPr id="16" name="Imagen 15">
            <a:extLst>
              <a:ext uri="{FF2B5EF4-FFF2-40B4-BE49-F238E27FC236}">
                <a16:creationId xmlns:a16="http://schemas.microsoft.com/office/drawing/2014/main" id="{895577B7-A795-CB3C-0BBE-BBBB73A7EDC4}"/>
              </a:ext>
            </a:extLst>
          </p:cNvPr>
          <p:cNvPicPr>
            <a:picLocks noChangeAspect="1"/>
          </p:cNvPicPr>
          <p:nvPr/>
        </p:nvPicPr>
        <p:blipFill>
          <a:blip r:embed="rId4"/>
          <a:srcRect l="1115"/>
          <a:stretch/>
        </p:blipFill>
        <p:spPr>
          <a:xfrm>
            <a:off x="563880" y="2403454"/>
            <a:ext cx="10610687" cy="3996135"/>
          </a:xfrm>
          <a:prstGeom prst="rect">
            <a:avLst/>
          </a:prstGeom>
          <a:noFill/>
          <a:ln>
            <a:noFill/>
          </a:ln>
          <a:effectLst>
            <a:outerShdw blurRad="50800" dist="50800" dir="5400000" algn="ctr" rotWithShape="0">
              <a:schemeClr val="bg1"/>
            </a:outerShdw>
          </a:effectLst>
        </p:spPr>
      </p:pic>
    </p:spTree>
    <p:extLst>
      <p:ext uri="{BB962C8B-B14F-4D97-AF65-F5344CB8AC3E}">
        <p14:creationId xmlns:p14="http://schemas.microsoft.com/office/powerpoint/2010/main" val="77042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04"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439C7DA-3BDE-0CDD-BECF-A858255252F3}"/>
              </a:ext>
            </a:extLst>
          </p:cNvPr>
          <p:cNvSpPr txBox="1"/>
          <p:nvPr/>
        </p:nvSpPr>
        <p:spPr>
          <a:xfrm>
            <a:off x="444204" y="5106789"/>
            <a:ext cx="1823720" cy="261610"/>
          </a:xfrm>
          <a:prstGeom prst="rect">
            <a:avLst/>
          </a:prstGeom>
          <a:noFill/>
        </p:spPr>
        <p:txBody>
          <a:bodyPr wrap="square" rtlCol="0">
            <a:spAutoFit/>
          </a:bodyPr>
          <a:lstStyle/>
          <a:p>
            <a:r>
              <a:rPr lang="es-ES" sz="1100" dirty="0">
                <a:solidFill>
                  <a:schemeClr val="bg1"/>
                </a:solidFill>
              </a:rPr>
              <a:t>© Africa GreenTec</a:t>
            </a:r>
          </a:p>
        </p:txBody>
      </p:sp>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942755" y="1232395"/>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a:solidFill>
                  <a:srgbClr val="3B3838"/>
                </a:solidFill>
                <a:effectLst/>
                <a:latin typeface="Calibri" panose="020F0502020204030204" pitchFamily="34" charset="0"/>
              </a:rPr>
              <a:t>Supporting productive uses</a:t>
            </a:r>
            <a:endParaRPr lang="fr-FR" sz="3600" b="0" dirty="0">
              <a:latin typeface="+mn-lt"/>
            </a:endParaRPr>
          </a:p>
        </p:txBody>
      </p:sp>
      <p:grpSp>
        <p:nvGrpSpPr>
          <p:cNvPr id="17" name="Grupo 16">
            <a:extLst>
              <a:ext uri="{FF2B5EF4-FFF2-40B4-BE49-F238E27FC236}">
                <a16:creationId xmlns:a16="http://schemas.microsoft.com/office/drawing/2014/main" id="{58456202-C68F-6121-9A49-9396FC74A944}"/>
              </a:ext>
            </a:extLst>
          </p:cNvPr>
          <p:cNvGrpSpPr/>
          <p:nvPr/>
        </p:nvGrpSpPr>
        <p:grpSpPr>
          <a:xfrm>
            <a:off x="5026206" y="2101170"/>
            <a:ext cx="2288443" cy="3378674"/>
            <a:chOff x="4946895" y="1968107"/>
            <a:chExt cx="2288443" cy="3378674"/>
          </a:xfrm>
        </p:grpSpPr>
        <p:sp>
          <p:nvSpPr>
            <p:cNvPr id="18" name="TextBox 2">
              <a:extLst>
                <a:ext uri="{FF2B5EF4-FFF2-40B4-BE49-F238E27FC236}">
                  <a16:creationId xmlns:a16="http://schemas.microsoft.com/office/drawing/2014/main" id="{8A1D4134-AF15-D020-E6D0-5F4B95A5D26D}"/>
                </a:ext>
              </a:extLst>
            </p:cNvPr>
            <p:cNvSpPr txBox="1"/>
            <p:nvPr/>
          </p:nvSpPr>
          <p:spPr>
            <a:xfrm>
              <a:off x="5060748" y="1968107"/>
              <a:ext cx="2080914" cy="463075"/>
            </a:xfrm>
            <a:prstGeom prst="rect">
              <a:avLst/>
            </a:prstGeom>
            <a:noFill/>
          </p:spPr>
          <p:txBody>
            <a:bodyPr wrap="square" lIns="91440" tIns="45720" rIns="91440" bIns="45720" anchor="t">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buClr>
                  <a:schemeClr val="accent6">
                    <a:lumMod val="75000"/>
                  </a:schemeClr>
                </a:buClr>
              </a:pPr>
              <a:r>
                <a:rPr lang="en-GB" dirty="0">
                  <a:solidFill>
                    <a:schemeClr val="tx1">
                      <a:lumMod val="65000"/>
                      <a:lumOff val="35000"/>
                    </a:schemeClr>
                  </a:solidFill>
                  <a:latin typeface="Calibri"/>
                  <a:ea typeface="Calibri"/>
                  <a:cs typeface="Calibri"/>
                </a:rPr>
                <a:t>Solar water pump</a:t>
              </a:r>
              <a:endParaRPr lang="en-GB" dirty="0">
                <a:solidFill>
                  <a:schemeClr val="tx1">
                    <a:lumMod val="65000"/>
                    <a:lumOff val="35000"/>
                  </a:schemeClr>
                </a:solidFill>
                <a:ea typeface="Calibri"/>
                <a:cs typeface="Calibri"/>
              </a:endParaRPr>
            </a:p>
          </p:txBody>
        </p:sp>
        <p:pic>
          <p:nvPicPr>
            <p:cNvPr id="19" name="Imagen 18" descr="AGT01902- 1200px">
              <a:extLst>
                <a:ext uri="{FF2B5EF4-FFF2-40B4-BE49-F238E27FC236}">
                  <a16:creationId xmlns:a16="http://schemas.microsoft.com/office/drawing/2014/main" id="{76A352FA-C2F5-C6B2-B08F-7BE8E4F36049}"/>
                </a:ext>
              </a:extLst>
            </p:cNvPr>
            <p:cNvPicPr>
              <a:picLocks noChangeAspect="1"/>
            </p:cNvPicPr>
            <p:nvPr/>
          </p:nvPicPr>
          <p:blipFill>
            <a:blip r:embed="rId4"/>
            <a:stretch>
              <a:fillRect/>
            </a:stretch>
          </p:blipFill>
          <p:spPr>
            <a:xfrm>
              <a:off x="4946895" y="2616867"/>
              <a:ext cx="2288443" cy="2729914"/>
            </a:xfrm>
            <a:prstGeom prst="rect">
              <a:avLst/>
            </a:prstGeom>
          </p:spPr>
        </p:pic>
      </p:grpSp>
      <p:grpSp>
        <p:nvGrpSpPr>
          <p:cNvPr id="20" name="Grupo 19">
            <a:extLst>
              <a:ext uri="{FF2B5EF4-FFF2-40B4-BE49-F238E27FC236}">
                <a16:creationId xmlns:a16="http://schemas.microsoft.com/office/drawing/2014/main" id="{1D538C17-D2F4-7A58-B8A8-A64B403EEAC6}"/>
              </a:ext>
            </a:extLst>
          </p:cNvPr>
          <p:cNvGrpSpPr/>
          <p:nvPr/>
        </p:nvGrpSpPr>
        <p:grpSpPr>
          <a:xfrm>
            <a:off x="7731467" y="2101170"/>
            <a:ext cx="4027796" cy="3378674"/>
            <a:chOff x="7691833" y="1967394"/>
            <a:chExt cx="4027796" cy="3378674"/>
          </a:xfrm>
        </p:grpSpPr>
        <p:sp>
          <p:nvSpPr>
            <p:cNvPr id="21" name="TextBox 2">
              <a:extLst>
                <a:ext uri="{FF2B5EF4-FFF2-40B4-BE49-F238E27FC236}">
                  <a16:creationId xmlns:a16="http://schemas.microsoft.com/office/drawing/2014/main" id="{7A41F2F5-9616-4595-702C-C8F81E7E376D}"/>
                </a:ext>
              </a:extLst>
            </p:cNvPr>
            <p:cNvSpPr txBox="1"/>
            <p:nvPr/>
          </p:nvSpPr>
          <p:spPr>
            <a:xfrm>
              <a:off x="8890861" y="1967394"/>
              <a:ext cx="1651068" cy="463075"/>
            </a:xfrm>
            <a:prstGeom prst="rect">
              <a:avLst/>
            </a:prstGeom>
            <a:noFill/>
          </p:spPr>
          <p:txBody>
            <a:bodyPr wrap="square" lIns="91440" tIns="45720" rIns="91440" bIns="45720" anchor="t">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buClr>
                  <a:schemeClr val="accent6">
                    <a:lumMod val="75000"/>
                  </a:schemeClr>
                </a:buClr>
              </a:pPr>
              <a:r>
                <a:rPr lang="en-GB" dirty="0">
                  <a:solidFill>
                    <a:schemeClr val="tx1">
                      <a:lumMod val="65000"/>
                      <a:lumOff val="35000"/>
                    </a:schemeClr>
                  </a:solidFill>
                  <a:latin typeface="Calibri"/>
                  <a:ea typeface="Calibri"/>
                  <a:cs typeface="Calibri"/>
                </a:rPr>
                <a:t>Street lighting</a:t>
              </a:r>
              <a:endParaRPr lang="en-GB" dirty="0">
                <a:solidFill>
                  <a:schemeClr val="tx1">
                    <a:lumMod val="65000"/>
                    <a:lumOff val="35000"/>
                  </a:schemeClr>
                </a:solidFill>
                <a:ea typeface="Calibri"/>
                <a:cs typeface="Calibri"/>
              </a:endParaRPr>
            </a:p>
          </p:txBody>
        </p:sp>
        <p:pic>
          <p:nvPicPr>
            <p:cNvPr id="22" name="Imagen 21">
              <a:extLst>
                <a:ext uri="{FF2B5EF4-FFF2-40B4-BE49-F238E27FC236}">
                  <a16:creationId xmlns:a16="http://schemas.microsoft.com/office/drawing/2014/main" id="{E64003DB-5F74-F87B-40CE-0EFF4A1BFA2B}"/>
                </a:ext>
              </a:extLst>
            </p:cNvPr>
            <p:cNvPicPr>
              <a:picLocks noChangeAspect="1"/>
            </p:cNvPicPr>
            <p:nvPr/>
          </p:nvPicPr>
          <p:blipFill>
            <a:blip r:embed="rId5"/>
            <a:stretch>
              <a:fillRect/>
            </a:stretch>
          </p:blipFill>
          <p:spPr>
            <a:xfrm>
              <a:off x="7691833" y="2619016"/>
              <a:ext cx="4027796" cy="2727052"/>
            </a:xfrm>
            <a:prstGeom prst="rect">
              <a:avLst/>
            </a:prstGeom>
          </p:spPr>
        </p:pic>
      </p:grpSp>
      <p:grpSp>
        <p:nvGrpSpPr>
          <p:cNvPr id="24" name="Grupo 23">
            <a:extLst>
              <a:ext uri="{FF2B5EF4-FFF2-40B4-BE49-F238E27FC236}">
                <a16:creationId xmlns:a16="http://schemas.microsoft.com/office/drawing/2014/main" id="{C386E1C9-A91F-B605-D2BB-82F38CF07F49}"/>
              </a:ext>
            </a:extLst>
          </p:cNvPr>
          <p:cNvGrpSpPr/>
          <p:nvPr/>
        </p:nvGrpSpPr>
        <p:grpSpPr>
          <a:xfrm>
            <a:off x="595424" y="2194331"/>
            <a:ext cx="4189564" cy="3285513"/>
            <a:chOff x="595424" y="2194331"/>
            <a:chExt cx="4189564" cy="3285513"/>
          </a:xfrm>
        </p:grpSpPr>
        <p:grpSp>
          <p:nvGrpSpPr>
            <p:cNvPr id="10" name="Grupo 9">
              <a:extLst>
                <a:ext uri="{FF2B5EF4-FFF2-40B4-BE49-F238E27FC236}">
                  <a16:creationId xmlns:a16="http://schemas.microsoft.com/office/drawing/2014/main" id="{D1CE5256-BDCA-1508-2DB8-EF5B5826FE3C}"/>
                </a:ext>
              </a:extLst>
            </p:cNvPr>
            <p:cNvGrpSpPr/>
            <p:nvPr/>
          </p:nvGrpSpPr>
          <p:grpSpPr>
            <a:xfrm>
              <a:off x="595424" y="2762084"/>
              <a:ext cx="4013964" cy="2717760"/>
              <a:chOff x="511072" y="2167849"/>
              <a:chExt cx="4013964" cy="2717760"/>
            </a:xfrm>
          </p:grpSpPr>
          <p:pic>
            <p:nvPicPr>
              <p:cNvPr id="12" name="Imagen 11" descr="Cooltainer">
                <a:extLst>
                  <a:ext uri="{FF2B5EF4-FFF2-40B4-BE49-F238E27FC236}">
                    <a16:creationId xmlns:a16="http://schemas.microsoft.com/office/drawing/2014/main" id="{FF0DDE1F-A65B-3B25-E6E4-7D7ABA1F8530}"/>
                  </a:ext>
                </a:extLst>
              </p:cNvPr>
              <p:cNvPicPr>
                <a:picLocks noChangeAspect="1"/>
              </p:cNvPicPr>
              <p:nvPr/>
            </p:nvPicPr>
            <p:blipFill>
              <a:blip r:embed="rId6"/>
              <a:stretch>
                <a:fillRect/>
              </a:stretch>
            </p:blipFill>
            <p:spPr>
              <a:xfrm>
                <a:off x="511072" y="2167849"/>
                <a:ext cx="4013964" cy="2717760"/>
              </a:xfrm>
              <a:prstGeom prst="rect">
                <a:avLst/>
              </a:prstGeom>
            </p:spPr>
          </p:pic>
          <p:sp>
            <p:nvSpPr>
              <p:cNvPr id="15" name="CuadroTexto 25">
                <a:extLst>
                  <a:ext uri="{FF2B5EF4-FFF2-40B4-BE49-F238E27FC236}">
                    <a16:creationId xmlns:a16="http://schemas.microsoft.com/office/drawing/2014/main" id="{0DF1089B-7465-F142-FFEB-55869AAFB277}"/>
                  </a:ext>
                </a:extLst>
              </p:cNvPr>
              <p:cNvSpPr txBox="1"/>
              <p:nvPr/>
            </p:nvSpPr>
            <p:spPr>
              <a:xfrm>
                <a:off x="511072" y="4644617"/>
                <a:ext cx="2184946" cy="21455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800" dirty="0">
                    <a:ea typeface="Calibri"/>
                    <a:cs typeface="Calibri"/>
                  </a:rPr>
                  <a:t>© Africa </a:t>
                </a:r>
                <a:r>
                  <a:rPr lang="es-ES" sz="800" dirty="0" err="1">
                    <a:ea typeface="Calibri"/>
                    <a:cs typeface="Calibri"/>
                  </a:rPr>
                  <a:t>GreenTec</a:t>
                </a:r>
                <a:endParaRPr lang="es-ES" sz="800" dirty="0"/>
              </a:p>
            </p:txBody>
          </p:sp>
        </p:grpSp>
        <p:sp>
          <p:nvSpPr>
            <p:cNvPr id="23" name="CuadroTexto 22">
              <a:extLst>
                <a:ext uri="{FF2B5EF4-FFF2-40B4-BE49-F238E27FC236}">
                  <a16:creationId xmlns:a16="http://schemas.microsoft.com/office/drawing/2014/main" id="{45A0E159-5C56-1259-1DC5-2CE9AEBD6673}"/>
                </a:ext>
              </a:extLst>
            </p:cNvPr>
            <p:cNvSpPr txBox="1"/>
            <p:nvPr/>
          </p:nvSpPr>
          <p:spPr>
            <a:xfrm>
              <a:off x="771024" y="2194331"/>
              <a:ext cx="4013964" cy="369332"/>
            </a:xfrm>
            <a:prstGeom prst="rect">
              <a:avLst/>
            </a:prstGeom>
            <a:noFill/>
          </p:spPr>
          <p:txBody>
            <a:bodyPr wrap="square" rtlCol="0">
              <a:spAutoFit/>
            </a:bodyPr>
            <a:lstStyle/>
            <a:p>
              <a:r>
                <a:rPr lang="en-GB" sz="1800" b="0" i="0" u="none" strike="noStrike" dirty="0">
                  <a:solidFill>
                    <a:srgbClr val="595959"/>
                  </a:solidFill>
                  <a:effectLst/>
                  <a:latin typeface="Calibri" panose="020F0502020204030204" pitchFamily="34" charset="0"/>
                </a:rPr>
                <a:t>Solar cooling system </a:t>
              </a:r>
              <a:r>
                <a:rPr lang="en-GB" sz="1800" b="0" i="0" u="none" strike="noStrike" dirty="0" err="1">
                  <a:solidFill>
                    <a:srgbClr val="595959"/>
                  </a:solidFill>
                  <a:effectLst/>
                  <a:latin typeface="Calibri" panose="020F0502020204030204" pitchFamily="34" charset="0"/>
                </a:rPr>
                <a:t>Cooltainer</a:t>
              </a:r>
              <a:r>
                <a:rPr lang="en-GB" sz="1800" b="0" i="0" u="none" strike="noStrike" dirty="0">
                  <a:solidFill>
                    <a:srgbClr val="595959"/>
                  </a:solidFill>
                  <a:effectLst/>
                  <a:latin typeface="Calibri" panose="020F0502020204030204" pitchFamily="34" charset="0"/>
                </a:rPr>
                <a:t>™</a:t>
              </a:r>
              <a:endParaRPr lang="es-ES" dirty="0"/>
            </a:p>
          </p:txBody>
        </p:sp>
      </p:grpSp>
      <p:sp>
        <p:nvSpPr>
          <p:cNvPr id="3" name="CuadroTexto 25">
            <a:extLst>
              <a:ext uri="{FF2B5EF4-FFF2-40B4-BE49-F238E27FC236}">
                <a16:creationId xmlns:a16="http://schemas.microsoft.com/office/drawing/2014/main" id="{69043C6D-1E90-F3AC-53C4-38900002F28B}"/>
              </a:ext>
            </a:extLst>
          </p:cNvPr>
          <p:cNvSpPr txBox="1"/>
          <p:nvPr/>
        </p:nvSpPr>
        <p:spPr>
          <a:xfrm>
            <a:off x="7731467" y="5213338"/>
            <a:ext cx="2184946" cy="21455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800" dirty="0">
                <a:solidFill>
                  <a:schemeClr val="bg1"/>
                </a:solidFill>
                <a:ea typeface="Calibri"/>
                <a:cs typeface="Calibri"/>
              </a:rPr>
              <a:t>© Africa </a:t>
            </a:r>
            <a:r>
              <a:rPr lang="es-ES" sz="800" dirty="0" err="1">
                <a:solidFill>
                  <a:schemeClr val="bg1"/>
                </a:solidFill>
                <a:ea typeface="Calibri"/>
                <a:cs typeface="Calibri"/>
              </a:rPr>
              <a:t>GreenTec</a:t>
            </a:r>
            <a:endParaRPr lang="es-ES" sz="800" dirty="0">
              <a:solidFill>
                <a:schemeClr val="bg1"/>
              </a:solidFill>
            </a:endParaRPr>
          </a:p>
        </p:txBody>
      </p:sp>
      <p:sp>
        <p:nvSpPr>
          <p:cNvPr id="4" name="CuadroTexto 25">
            <a:extLst>
              <a:ext uri="{FF2B5EF4-FFF2-40B4-BE49-F238E27FC236}">
                <a16:creationId xmlns:a16="http://schemas.microsoft.com/office/drawing/2014/main" id="{7FF24359-5DBA-088C-650A-B289D3BD82A9}"/>
              </a:ext>
            </a:extLst>
          </p:cNvPr>
          <p:cNvSpPr txBox="1"/>
          <p:nvPr/>
        </p:nvSpPr>
        <p:spPr>
          <a:xfrm>
            <a:off x="5088043" y="5238852"/>
            <a:ext cx="2184946" cy="21455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800" dirty="0">
                <a:solidFill>
                  <a:schemeClr val="bg1"/>
                </a:solidFill>
                <a:ea typeface="Calibri"/>
                <a:cs typeface="Calibri"/>
              </a:rPr>
              <a:t>© Africa </a:t>
            </a:r>
            <a:r>
              <a:rPr lang="es-ES" sz="800" dirty="0" err="1">
                <a:solidFill>
                  <a:schemeClr val="bg1"/>
                </a:solidFill>
                <a:ea typeface="Calibri"/>
                <a:cs typeface="Calibri"/>
              </a:rPr>
              <a:t>GreenTec</a:t>
            </a:r>
            <a:endParaRPr lang="es-ES" sz="800" dirty="0">
              <a:solidFill>
                <a:schemeClr val="bg1"/>
              </a:solidFill>
            </a:endParaRPr>
          </a:p>
        </p:txBody>
      </p:sp>
    </p:spTree>
    <p:extLst>
      <p:ext uri="{BB962C8B-B14F-4D97-AF65-F5344CB8AC3E}">
        <p14:creationId xmlns:p14="http://schemas.microsoft.com/office/powerpoint/2010/main" val="254208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04"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439C7DA-3BDE-0CDD-BECF-A858255252F3}"/>
              </a:ext>
            </a:extLst>
          </p:cNvPr>
          <p:cNvSpPr txBox="1"/>
          <p:nvPr/>
        </p:nvSpPr>
        <p:spPr>
          <a:xfrm>
            <a:off x="444204" y="5106789"/>
            <a:ext cx="1823720" cy="261610"/>
          </a:xfrm>
          <a:prstGeom prst="rect">
            <a:avLst/>
          </a:prstGeom>
          <a:noFill/>
        </p:spPr>
        <p:txBody>
          <a:bodyPr wrap="square" rtlCol="0">
            <a:spAutoFit/>
          </a:bodyPr>
          <a:lstStyle/>
          <a:p>
            <a:r>
              <a:rPr lang="es-ES" sz="1100" dirty="0">
                <a:solidFill>
                  <a:schemeClr val="bg1"/>
                </a:solidFill>
              </a:rPr>
              <a:t>© Africa GreenTec</a:t>
            </a:r>
          </a:p>
        </p:txBody>
      </p:sp>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766714" y="1232395"/>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err="1">
                <a:solidFill>
                  <a:schemeClr val="tx1">
                    <a:lumMod val="65000"/>
                    <a:lumOff val="35000"/>
                  </a:schemeClr>
                </a:solidFill>
                <a:effectLst/>
                <a:latin typeface="+mn-lt"/>
              </a:rPr>
              <a:t>RePower</a:t>
            </a:r>
            <a:r>
              <a:rPr lang="en-GB" sz="2400" b="0" i="0" u="none" strike="noStrike" dirty="0">
                <a:solidFill>
                  <a:schemeClr val="tx1">
                    <a:lumMod val="65000"/>
                    <a:lumOff val="35000"/>
                  </a:schemeClr>
                </a:solidFill>
                <a:effectLst/>
                <a:latin typeface="+mn-lt"/>
              </a:rPr>
              <a:t> Goals</a:t>
            </a:r>
            <a:endParaRPr lang="fr-FR" sz="3600" b="0" dirty="0">
              <a:solidFill>
                <a:schemeClr val="tx1">
                  <a:lumMod val="65000"/>
                  <a:lumOff val="35000"/>
                </a:schemeClr>
              </a:solidFill>
              <a:latin typeface="+mn-lt"/>
            </a:endParaRPr>
          </a:p>
        </p:txBody>
      </p:sp>
      <p:grpSp>
        <p:nvGrpSpPr>
          <p:cNvPr id="3" name="Grupo 2">
            <a:extLst>
              <a:ext uri="{FF2B5EF4-FFF2-40B4-BE49-F238E27FC236}">
                <a16:creationId xmlns:a16="http://schemas.microsoft.com/office/drawing/2014/main" id="{1871A3B7-E621-102A-B222-150D6B4656AF}"/>
              </a:ext>
            </a:extLst>
          </p:cNvPr>
          <p:cNvGrpSpPr/>
          <p:nvPr/>
        </p:nvGrpSpPr>
        <p:grpSpPr>
          <a:xfrm>
            <a:off x="1147666" y="1895421"/>
            <a:ext cx="9672962" cy="4384620"/>
            <a:chOff x="1421805" y="1767362"/>
            <a:chExt cx="9329257" cy="4022617"/>
          </a:xfrm>
        </p:grpSpPr>
        <p:pic>
          <p:nvPicPr>
            <p:cNvPr id="4" name="Imagen 3" descr="Texto&#10;&#10;Descripción generada automáticamente">
              <a:extLst>
                <a:ext uri="{FF2B5EF4-FFF2-40B4-BE49-F238E27FC236}">
                  <a16:creationId xmlns:a16="http://schemas.microsoft.com/office/drawing/2014/main" id="{7C107DB8-67A6-EFF8-9932-6E2B5919D010}"/>
                </a:ext>
              </a:extLst>
            </p:cNvPr>
            <p:cNvPicPr>
              <a:picLocks noChangeAspect="1"/>
            </p:cNvPicPr>
            <p:nvPr/>
          </p:nvPicPr>
          <p:blipFill>
            <a:blip r:embed="rId4"/>
            <a:srcRect l="13270" t="9633" r="65782" b="55769"/>
            <a:stretch/>
          </p:blipFill>
          <p:spPr>
            <a:xfrm>
              <a:off x="1421805" y="1824877"/>
              <a:ext cx="2923230" cy="1836850"/>
            </a:xfrm>
            <a:prstGeom prst="rect">
              <a:avLst/>
            </a:prstGeom>
            <a:ln>
              <a:noFill/>
            </a:ln>
          </p:spPr>
        </p:pic>
        <p:pic>
          <p:nvPicPr>
            <p:cNvPr id="5" name="Imagen 4" descr="Texto&#10;&#10;Descripción generada automáticamente">
              <a:extLst>
                <a:ext uri="{FF2B5EF4-FFF2-40B4-BE49-F238E27FC236}">
                  <a16:creationId xmlns:a16="http://schemas.microsoft.com/office/drawing/2014/main" id="{C993170F-ACA2-E3AB-CDA0-95D0E9BA71F9}"/>
                </a:ext>
              </a:extLst>
            </p:cNvPr>
            <p:cNvPicPr>
              <a:picLocks noChangeAspect="1"/>
            </p:cNvPicPr>
            <p:nvPr/>
          </p:nvPicPr>
          <p:blipFill>
            <a:blip r:embed="rId4"/>
            <a:srcRect l="40192" t="9848" r="40865" b="57576"/>
            <a:stretch/>
          </p:blipFill>
          <p:spPr>
            <a:xfrm>
              <a:off x="4647045" y="1824265"/>
              <a:ext cx="2599089" cy="1697804"/>
            </a:xfrm>
            <a:prstGeom prst="rect">
              <a:avLst/>
            </a:prstGeom>
            <a:ln>
              <a:noFill/>
            </a:ln>
          </p:spPr>
        </p:pic>
        <p:pic>
          <p:nvPicPr>
            <p:cNvPr id="6" name="Imagen 5" descr="Texto&#10;&#10;Descripción generada automáticamente">
              <a:extLst>
                <a:ext uri="{FF2B5EF4-FFF2-40B4-BE49-F238E27FC236}">
                  <a16:creationId xmlns:a16="http://schemas.microsoft.com/office/drawing/2014/main" id="{C8630263-8D53-45D3-A95B-8D2F428170D9}"/>
                </a:ext>
              </a:extLst>
            </p:cNvPr>
            <p:cNvPicPr>
              <a:picLocks noChangeAspect="1"/>
            </p:cNvPicPr>
            <p:nvPr/>
          </p:nvPicPr>
          <p:blipFill>
            <a:blip r:embed="rId4"/>
            <a:srcRect l="66256" t="10353" r="14123" b="56941"/>
            <a:stretch/>
          </p:blipFill>
          <p:spPr>
            <a:xfrm>
              <a:off x="7816272" y="1767362"/>
              <a:ext cx="2738594" cy="1835851"/>
            </a:xfrm>
            <a:prstGeom prst="rect">
              <a:avLst/>
            </a:prstGeom>
            <a:ln>
              <a:noFill/>
            </a:ln>
          </p:spPr>
        </p:pic>
        <p:pic>
          <p:nvPicPr>
            <p:cNvPr id="7" name="Imagen 6" descr="Texto&#10;&#10;Descripción generada automáticamente">
              <a:extLst>
                <a:ext uri="{FF2B5EF4-FFF2-40B4-BE49-F238E27FC236}">
                  <a16:creationId xmlns:a16="http://schemas.microsoft.com/office/drawing/2014/main" id="{85351FB0-2592-CB8A-6EEE-48FBAFFC3BB4}"/>
                </a:ext>
              </a:extLst>
            </p:cNvPr>
            <p:cNvPicPr>
              <a:picLocks noChangeAspect="1"/>
            </p:cNvPicPr>
            <p:nvPr/>
          </p:nvPicPr>
          <p:blipFill>
            <a:blip r:embed="rId4"/>
            <a:srcRect l="13303" t="57412" r="65740" b="7059"/>
            <a:stretch/>
          </p:blipFill>
          <p:spPr>
            <a:xfrm>
              <a:off x="1424046" y="3792435"/>
              <a:ext cx="2924606" cy="1997544"/>
            </a:xfrm>
            <a:prstGeom prst="rect">
              <a:avLst/>
            </a:prstGeom>
            <a:ln>
              <a:noFill/>
            </a:ln>
          </p:spPr>
        </p:pic>
        <p:pic>
          <p:nvPicPr>
            <p:cNvPr id="8" name="Imagen 7" descr="Texto&#10;&#10;Descripción generada automáticamente">
              <a:extLst>
                <a:ext uri="{FF2B5EF4-FFF2-40B4-BE49-F238E27FC236}">
                  <a16:creationId xmlns:a16="http://schemas.microsoft.com/office/drawing/2014/main" id="{117755D9-AD34-2AE3-DB18-6F7EB88BE8CD}"/>
                </a:ext>
              </a:extLst>
            </p:cNvPr>
            <p:cNvPicPr>
              <a:picLocks noChangeAspect="1"/>
            </p:cNvPicPr>
            <p:nvPr/>
          </p:nvPicPr>
          <p:blipFill>
            <a:blip r:embed="rId4"/>
            <a:srcRect l="39758" t="57449" r="39234" b="7085"/>
            <a:stretch/>
          </p:blipFill>
          <p:spPr>
            <a:xfrm>
              <a:off x="4646445" y="3794282"/>
              <a:ext cx="2930775" cy="1982857"/>
            </a:xfrm>
            <a:prstGeom prst="rect">
              <a:avLst/>
            </a:prstGeom>
            <a:ln>
              <a:noFill/>
            </a:ln>
          </p:spPr>
        </p:pic>
        <p:pic>
          <p:nvPicPr>
            <p:cNvPr id="9" name="Imagen 8" descr="Texto&#10;&#10;Descripción generada automáticamente">
              <a:extLst>
                <a:ext uri="{FF2B5EF4-FFF2-40B4-BE49-F238E27FC236}">
                  <a16:creationId xmlns:a16="http://schemas.microsoft.com/office/drawing/2014/main" id="{3CABC161-5464-859D-603E-AF1BAA220B80}"/>
                </a:ext>
              </a:extLst>
            </p:cNvPr>
            <p:cNvPicPr>
              <a:picLocks noChangeAspect="1"/>
            </p:cNvPicPr>
            <p:nvPr/>
          </p:nvPicPr>
          <p:blipFill>
            <a:blip r:embed="rId4"/>
            <a:srcRect l="65801" t="59967" r="13177" b="9341"/>
            <a:stretch/>
          </p:blipFill>
          <p:spPr>
            <a:xfrm>
              <a:off x="7818581" y="3917803"/>
              <a:ext cx="2932481" cy="1725541"/>
            </a:xfrm>
            <a:prstGeom prst="rect">
              <a:avLst/>
            </a:prstGeom>
            <a:ln>
              <a:noFill/>
            </a:ln>
          </p:spPr>
        </p:pic>
      </p:grpSp>
    </p:spTree>
    <p:extLst>
      <p:ext uri="{BB962C8B-B14F-4D97-AF65-F5344CB8AC3E}">
        <p14:creationId xmlns:p14="http://schemas.microsoft.com/office/powerpoint/2010/main" val="2150822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04"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439C7DA-3BDE-0CDD-BECF-A858255252F3}"/>
              </a:ext>
            </a:extLst>
          </p:cNvPr>
          <p:cNvSpPr txBox="1"/>
          <p:nvPr/>
        </p:nvSpPr>
        <p:spPr>
          <a:xfrm>
            <a:off x="444204" y="5106789"/>
            <a:ext cx="1823720" cy="261610"/>
          </a:xfrm>
          <a:prstGeom prst="rect">
            <a:avLst/>
          </a:prstGeom>
          <a:noFill/>
        </p:spPr>
        <p:txBody>
          <a:bodyPr wrap="square" rtlCol="0">
            <a:spAutoFit/>
          </a:bodyPr>
          <a:lstStyle/>
          <a:p>
            <a:r>
              <a:rPr lang="es-ES" sz="1100" dirty="0">
                <a:solidFill>
                  <a:schemeClr val="bg1"/>
                </a:solidFill>
              </a:rPr>
              <a:t>© Africa GreenTec</a:t>
            </a:r>
          </a:p>
        </p:txBody>
      </p:sp>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766714" y="1232395"/>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err="1">
                <a:solidFill>
                  <a:schemeClr val="tx1">
                    <a:lumMod val="65000"/>
                    <a:lumOff val="35000"/>
                  </a:schemeClr>
                </a:solidFill>
                <a:effectLst/>
                <a:latin typeface="+mn-lt"/>
              </a:rPr>
              <a:t>RePower</a:t>
            </a:r>
            <a:r>
              <a:rPr lang="en-GB" sz="2400" b="0" i="0" u="none" strike="noStrike" dirty="0">
                <a:solidFill>
                  <a:schemeClr val="tx1">
                    <a:lumMod val="65000"/>
                    <a:lumOff val="35000"/>
                  </a:schemeClr>
                </a:solidFill>
                <a:effectLst/>
                <a:latin typeface="+mn-lt"/>
              </a:rPr>
              <a:t> Microgrids</a:t>
            </a:r>
            <a:endParaRPr lang="fr-FR" sz="3600" b="0" dirty="0">
              <a:solidFill>
                <a:schemeClr val="tx1">
                  <a:lumMod val="65000"/>
                  <a:lumOff val="35000"/>
                </a:schemeClr>
              </a:solidFill>
              <a:latin typeface="+mn-lt"/>
            </a:endParaRPr>
          </a:p>
        </p:txBody>
      </p:sp>
      <p:graphicFrame>
        <p:nvGraphicFramePr>
          <p:cNvPr id="10" name="Tabla 9">
            <a:extLst>
              <a:ext uri="{FF2B5EF4-FFF2-40B4-BE49-F238E27FC236}">
                <a16:creationId xmlns:a16="http://schemas.microsoft.com/office/drawing/2014/main" id="{2E7C33A8-4DCA-0A77-A68E-71CDF15FEEE9}"/>
              </a:ext>
            </a:extLst>
          </p:cNvPr>
          <p:cNvGraphicFramePr>
            <a:graphicFrameLocks noGrp="1"/>
          </p:cNvGraphicFramePr>
          <p:nvPr/>
        </p:nvGraphicFramePr>
        <p:xfrm>
          <a:off x="444203" y="1989884"/>
          <a:ext cx="10315237" cy="4200951"/>
        </p:xfrm>
        <a:graphic>
          <a:graphicData uri="http://schemas.openxmlformats.org/drawingml/2006/table">
            <a:tbl>
              <a:tblPr/>
              <a:tblGrid>
                <a:gridCol w="1543153">
                  <a:extLst>
                    <a:ext uri="{9D8B030D-6E8A-4147-A177-3AD203B41FA5}">
                      <a16:colId xmlns:a16="http://schemas.microsoft.com/office/drawing/2014/main" val="2145023613"/>
                    </a:ext>
                  </a:extLst>
                </a:gridCol>
                <a:gridCol w="1552338">
                  <a:extLst>
                    <a:ext uri="{9D8B030D-6E8A-4147-A177-3AD203B41FA5}">
                      <a16:colId xmlns:a16="http://schemas.microsoft.com/office/drawing/2014/main" val="1467439426"/>
                    </a:ext>
                  </a:extLst>
                </a:gridCol>
                <a:gridCol w="2241244">
                  <a:extLst>
                    <a:ext uri="{9D8B030D-6E8A-4147-A177-3AD203B41FA5}">
                      <a16:colId xmlns:a16="http://schemas.microsoft.com/office/drawing/2014/main" val="1299778041"/>
                    </a:ext>
                  </a:extLst>
                </a:gridCol>
                <a:gridCol w="1717675">
                  <a:extLst>
                    <a:ext uri="{9D8B030D-6E8A-4147-A177-3AD203B41FA5}">
                      <a16:colId xmlns:a16="http://schemas.microsoft.com/office/drawing/2014/main" val="4217474405"/>
                    </a:ext>
                  </a:extLst>
                </a:gridCol>
                <a:gridCol w="3260827">
                  <a:extLst>
                    <a:ext uri="{9D8B030D-6E8A-4147-A177-3AD203B41FA5}">
                      <a16:colId xmlns:a16="http://schemas.microsoft.com/office/drawing/2014/main" val="4201403656"/>
                    </a:ext>
                  </a:extLst>
                </a:gridCol>
              </a:tblGrid>
              <a:tr h="511887">
                <a:tc>
                  <a:txBody>
                    <a:bodyPr/>
                    <a:lstStyle/>
                    <a:p>
                      <a:pPr algn="l" fontAlgn="base"/>
                      <a:r>
                        <a:rPr lang="en-GB" sz="1400" b="1" i="0">
                          <a:solidFill>
                            <a:srgbClr val="000000"/>
                          </a:solidFill>
                          <a:effectLst/>
                          <a:latin typeface="+mn-lt"/>
                        </a:rPr>
                        <a:t>Country</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6904" cap="flat" cmpd="sng" algn="ctr">
                      <a:solidFill>
                        <a:srgbClr val="000000"/>
                      </a:solidFill>
                      <a:prstDash val="solid"/>
                      <a:round/>
                      <a:headEnd type="none" w="med" len="med"/>
                      <a:tailEnd type="none" w="med" len="med"/>
                    </a:lnB>
                    <a:solidFill>
                      <a:srgbClr val="E7E6E6"/>
                    </a:solidFill>
                  </a:tcPr>
                </a:tc>
                <a:tc>
                  <a:txBody>
                    <a:bodyPr/>
                    <a:lstStyle/>
                    <a:p>
                      <a:pPr algn="l" fontAlgn="base"/>
                      <a:r>
                        <a:rPr lang="en-GB" sz="1400" b="1" i="0">
                          <a:solidFill>
                            <a:srgbClr val="000000"/>
                          </a:solidFill>
                          <a:effectLst/>
                          <a:latin typeface="+mn-lt"/>
                        </a:rPr>
                        <a:t>PV </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6904" cap="flat" cmpd="sng" algn="ctr">
                      <a:solidFill>
                        <a:srgbClr val="000000"/>
                      </a:solidFill>
                      <a:prstDash val="solid"/>
                      <a:round/>
                      <a:headEnd type="none" w="med" len="med"/>
                      <a:tailEnd type="none" w="med" len="med"/>
                    </a:lnB>
                    <a:solidFill>
                      <a:srgbClr val="E7E6E6"/>
                    </a:solidFill>
                  </a:tcPr>
                </a:tc>
                <a:tc>
                  <a:txBody>
                    <a:bodyPr/>
                    <a:lstStyle/>
                    <a:p>
                      <a:pPr algn="l" fontAlgn="base"/>
                      <a:r>
                        <a:rPr lang="en-GB" sz="1400" b="1" i="0">
                          <a:solidFill>
                            <a:srgbClr val="000000"/>
                          </a:solidFill>
                          <a:effectLst/>
                          <a:latin typeface="+mn-lt"/>
                        </a:rPr>
                        <a:t>BESS </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6904" cap="flat" cmpd="sng" algn="ctr">
                      <a:solidFill>
                        <a:srgbClr val="000000"/>
                      </a:solidFill>
                      <a:prstDash val="solid"/>
                      <a:round/>
                      <a:headEnd type="none" w="med" len="med"/>
                      <a:tailEnd type="none" w="med" len="med"/>
                    </a:lnB>
                    <a:solidFill>
                      <a:srgbClr val="E7E6E6"/>
                    </a:solidFill>
                  </a:tcPr>
                </a:tc>
                <a:tc>
                  <a:txBody>
                    <a:bodyPr/>
                    <a:lstStyle/>
                    <a:p>
                      <a:pPr algn="l" fontAlgn="base"/>
                      <a:r>
                        <a:rPr lang="en-GB" sz="1400" b="1" i="0">
                          <a:solidFill>
                            <a:srgbClr val="000000"/>
                          </a:solidFill>
                          <a:effectLst/>
                          <a:latin typeface="+mn-lt"/>
                        </a:rPr>
                        <a:t>BCHP </a:t>
                      </a:r>
                      <a:r>
                        <a:rPr lang="en-GB" sz="1400" b="1" i="0">
                          <a:solidFill>
                            <a:srgbClr val="FFFFFF"/>
                          </a:solidFill>
                          <a:effectLst/>
                          <a:latin typeface="+mn-lt"/>
                        </a:rPr>
                        <a:t>​</a:t>
                      </a:r>
                    </a:p>
                    <a:p>
                      <a:pPr algn="l" fontAlgn="base"/>
                      <a:r>
                        <a:rPr lang="en-GB" sz="1400" b="1" i="0">
                          <a:solidFill>
                            <a:srgbClr val="000000"/>
                          </a:solidFill>
                          <a:effectLst/>
                          <a:latin typeface="+mn-lt"/>
                        </a:rPr>
                        <a:t>(Max. output)</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6904" cap="flat" cmpd="sng" algn="ctr">
                      <a:solidFill>
                        <a:srgbClr val="000000"/>
                      </a:solidFill>
                      <a:prstDash val="solid"/>
                      <a:round/>
                      <a:headEnd type="none" w="med" len="med"/>
                      <a:tailEnd type="none" w="med" len="med"/>
                    </a:lnB>
                    <a:solidFill>
                      <a:srgbClr val="E7E6E6"/>
                    </a:solidFill>
                  </a:tcPr>
                </a:tc>
                <a:tc>
                  <a:txBody>
                    <a:bodyPr/>
                    <a:lstStyle/>
                    <a:p>
                      <a:pPr algn="l" fontAlgn="base"/>
                      <a:r>
                        <a:rPr lang="en-GB" sz="1400" b="1" i="0">
                          <a:solidFill>
                            <a:srgbClr val="000000"/>
                          </a:solidFill>
                          <a:effectLst/>
                          <a:latin typeface="+mn-lt"/>
                        </a:rPr>
                        <a:t>Productive uses</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6904"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13725558"/>
                  </a:ext>
                </a:extLst>
              </a:tr>
              <a:tr h="689674">
                <a:tc>
                  <a:txBody>
                    <a:bodyPr/>
                    <a:lstStyle/>
                    <a:p>
                      <a:pPr algn="l" fontAlgn="auto"/>
                      <a:r>
                        <a:rPr lang="en-GB" sz="1400" b="1" i="0">
                          <a:solidFill>
                            <a:srgbClr val="FFFFFF"/>
                          </a:solidFill>
                          <a:effectLst/>
                          <a:latin typeface="+mn-lt"/>
                        </a:rPr>
                        <a:t>​</a:t>
                      </a:r>
                    </a:p>
                    <a:p>
                      <a:pPr algn="l" fontAlgn="base"/>
                      <a:r>
                        <a:rPr lang="en-GB" sz="1400" b="1" i="0">
                          <a:solidFill>
                            <a:srgbClr val="404040"/>
                          </a:solidFill>
                          <a:effectLst/>
                          <a:latin typeface="+mn-lt"/>
                        </a:rPr>
                        <a:t>Madagascar</a:t>
                      </a:r>
                      <a:r>
                        <a:rPr lang="en-GB" sz="1400" b="1" i="0">
                          <a:solidFill>
                            <a:srgbClr val="FFFFFF"/>
                          </a:solidFill>
                          <a:effectLst/>
                          <a:latin typeface="+mn-lt"/>
                        </a:rPr>
                        <a:t>​</a:t>
                      </a:r>
                    </a:p>
                    <a:p>
                      <a:pPr algn="l" fontAlgn="base"/>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GB" sz="1400" b="0" i="0" dirty="0">
                          <a:solidFill>
                            <a:srgbClr val="404040"/>
                          </a:solidFill>
                          <a:effectLst/>
                          <a:latin typeface="+mn-lt"/>
                        </a:rPr>
                        <a:t>2 x 96 kWp</a:t>
                      </a:r>
                      <a:r>
                        <a:rPr lang="en-GB" sz="1400" b="0" i="0" dirty="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GB" sz="1400" b="0" i="0" dirty="0">
                          <a:solidFill>
                            <a:srgbClr val="404040"/>
                          </a:solidFill>
                          <a:effectLst/>
                          <a:latin typeface="+mn-lt"/>
                        </a:rPr>
                        <a:t>2 x 116 kWh</a:t>
                      </a:r>
                      <a:endParaRPr lang="en-GB" sz="1400" b="0" i="0" dirty="0">
                        <a:solidFill>
                          <a:srgbClr val="000000"/>
                        </a:solidFill>
                        <a:effectLst/>
                        <a:latin typeface="+mn-lt"/>
                      </a:endParaRP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GB" sz="1400" b="0" i="0">
                          <a:solidFill>
                            <a:srgbClr val="404040"/>
                          </a:solidFill>
                          <a:effectLst/>
                          <a:latin typeface="+mn-lt"/>
                        </a:rPr>
                        <a:t>80 kWe</a:t>
                      </a:r>
                      <a:r>
                        <a:rPr lang="en-GB" sz="1400" b="0" i="0">
                          <a:solidFill>
                            <a:srgbClr val="000000"/>
                          </a:solidFill>
                          <a:effectLst/>
                          <a:latin typeface="+mn-lt"/>
                        </a:rPr>
                        <a:t>​</a:t>
                      </a:r>
                    </a:p>
                    <a:p>
                      <a:pPr algn="l" fontAlgn="base"/>
                      <a:r>
                        <a:rPr lang="en-GB" sz="1400" b="0" i="0">
                          <a:solidFill>
                            <a:srgbClr val="404040"/>
                          </a:solidFill>
                          <a:effectLst/>
                          <a:latin typeface="+mn-lt"/>
                        </a:rPr>
                        <a:t>107 kWth</a:t>
                      </a:r>
                      <a:r>
                        <a:rPr lang="en-GB" sz="1400" b="0" i="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US" sz="1400" b="0" i="0">
                          <a:solidFill>
                            <a:srgbClr val="404040"/>
                          </a:solidFill>
                          <a:effectLst/>
                          <a:latin typeface="+mn-lt"/>
                        </a:rPr>
                        <a:t>10 solar water pumps</a:t>
                      </a:r>
                      <a:r>
                        <a:rPr lang="en-US" sz="1400" b="0" i="0">
                          <a:solidFill>
                            <a:srgbClr val="000000"/>
                          </a:solidFill>
                          <a:effectLst/>
                          <a:latin typeface="+mn-lt"/>
                        </a:rPr>
                        <a:t>​</a:t>
                      </a:r>
                    </a:p>
                    <a:p>
                      <a:pPr algn="l" fontAlgn="base"/>
                      <a:r>
                        <a:rPr lang="en-US" sz="1400" b="0" i="0">
                          <a:solidFill>
                            <a:srgbClr val="404040"/>
                          </a:solidFill>
                          <a:effectLst/>
                          <a:latin typeface="+mn-lt"/>
                        </a:rPr>
                        <a:t>40 solar streetlights</a:t>
                      </a:r>
                      <a:r>
                        <a:rPr lang="en-US" sz="1400" b="0" i="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25546144"/>
                  </a:ext>
                </a:extLst>
              </a:tr>
              <a:tr h="1483825">
                <a:tc>
                  <a:txBody>
                    <a:bodyPr/>
                    <a:lstStyle/>
                    <a:p>
                      <a:pPr algn="l" fontAlgn="base"/>
                      <a:r>
                        <a:rPr lang="en-GB" sz="1400" b="1" i="0">
                          <a:solidFill>
                            <a:srgbClr val="404040"/>
                          </a:solidFill>
                          <a:effectLst/>
                          <a:latin typeface="+mn-lt"/>
                        </a:rPr>
                        <a:t>Niger</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GB" sz="1400" b="0" i="0" dirty="0">
                          <a:solidFill>
                            <a:srgbClr val="404040"/>
                          </a:solidFill>
                          <a:effectLst/>
                          <a:latin typeface="+mn-lt"/>
                        </a:rPr>
                        <a:t>49 kWp</a:t>
                      </a:r>
                      <a:r>
                        <a:rPr lang="en-GB" sz="1400" b="0" i="0" dirty="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GB" sz="1400" b="0" i="0">
                          <a:solidFill>
                            <a:srgbClr val="404040"/>
                          </a:solidFill>
                          <a:effectLst/>
                          <a:latin typeface="+mn-lt"/>
                        </a:rPr>
                        <a:t>58 kWh/50kW</a:t>
                      </a:r>
                      <a:r>
                        <a:rPr lang="en-GB" sz="1400" b="0" i="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base"/>
                      <a:r>
                        <a:rPr lang="en-GB" sz="1400" b="0" i="0">
                          <a:solidFill>
                            <a:srgbClr val="404040"/>
                          </a:solidFill>
                          <a:effectLst/>
                          <a:latin typeface="+mn-lt"/>
                        </a:rPr>
                        <a:t>--</a:t>
                      </a:r>
                      <a:r>
                        <a:rPr lang="en-GB" sz="1400" b="0" i="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tc>
                  <a:txBody>
                    <a:bodyPr/>
                    <a:lstStyle/>
                    <a:p>
                      <a:pPr algn="l" fontAlgn="auto"/>
                      <a:r>
                        <a:rPr lang="en-US" sz="1400" b="0" i="0" dirty="0">
                          <a:solidFill>
                            <a:srgbClr val="000000"/>
                          </a:solidFill>
                          <a:effectLst/>
                          <a:latin typeface="+mn-lt"/>
                        </a:rPr>
                        <a:t>​</a:t>
                      </a:r>
                    </a:p>
                    <a:p>
                      <a:pPr algn="l" fontAlgn="base"/>
                      <a:r>
                        <a:rPr lang="en-US" sz="1400" b="0" i="0" dirty="0">
                          <a:solidFill>
                            <a:srgbClr val="404040"/>
                          </a:solidFill>
                          <a:effectLst/>
                          <a:latin typeface="+mn-lt"/>
                        </a:rPr>
                        <a:t>1 Solar cooling system (</a:t>
                      </a:r>
                      <a:r>
                        <a:rPr lang="en-US" sz="1400" b="0" i="0" dirty="0" err="1">
                          <a:solidFill>
                            <a:srgbClr val="404040"/>
                          </a:solidFill>
                          <a:effectLst/>
                          <a:latin typeface="+mn-lt"/>
                        </a:rPr>
                        <a:t>Cooltainer</a:t>
                      </a:r>
                      <a:r>
                        <a:rPr lang="en-US" sz="1400" b="0" i="0" dirty="0">
                          <a:solidFill>
                            <a:srgbClr val="404040"/>
                          </a:solidFill>
                          <a:effectLst/>
                          <a:latin typeface="+mn-lt"/>
                        </a:rPr>
                        <a:t>)</a:t>
                      </a:r>
                      <a:r>
                        <a:rPr lang="en-US" sz="1400" b="0" i="0" dirty="0">
                          <a:solidFill>
                            <a:srgbClr val="000000"/>
                          </a:solidFill>
                          <a:effectLst/>
                          <a:latin typeface="+mn-lt"/>
                        </a:rPr>
                        <a:t>​</a:t>
                      </a:r>
                    </a:p>
                    <a:p>
                      <a:pPr algn="l" fontAlgn="base"/>
                      <a:r>
                        <a:rPr lang="en-US" sz="1400" b="0" i="0" dirty="0">
                          <a:solidFill>
                            <a:srgbClr val="404040"/>
                          </a:solidFill>
                          <a:effectLst/>
                          <a:latin typeface="+mn-lt"/>
                        </a:rPr>
                        <a:t>15 Solar water pumps</a:t>
                      </a:r>
                      <a:r>
                        <a:rPr lang="en-US" sz="1400" b="0" i="0" dirty="0">
                          <a:solidFill>
                            <a:srgbClr val="000000"/>
                          </a:solidFill>
                          <a:effectLst/>
                          <a:latin typeface="+mn-lt"/>
                        </a:rPr>
                        <a:t>​</a:t>
                      </a:r>
                    </a:p>
                    <a:p>
                      <a:pPr algn="l" fontAlgn="base"/>
                      <a:r>
                        <a:rPr lang="en-US" sz="1400" b="0" i="0" dirty="0">
                          <a:solidFill>
                            <a:srgbClr val="404040"/>
                          </a:solidFill>
                          <a:effectLst/>
                          <a:latin typeface="+mn-lt"/>
                        </a:rPr>
                        <a:t>40 Solar streetlights</a:t>
                      </a:r>
                      <a:r>
                        <a:rPr lang="en-US" sz="1400" b="0" i="0" dirty="0">
                          <a:solidFill>
                            <a:srgbClr val="000000"/>
                          </a:solidFill>
                          <a:effectLst/>
                          <a:latin typeface="+mn-lt"/>
                        </a:rPr>
                        <a:t>​</a:t>
                      </a:r>
                    </a:p>
                    <a:p>
                      <a:pPr algn="l" fontAlgn="base"/>
                      <a:r>
                        <a:rPr lang="en-US" sz="1400" b="0" i="0" dirty="0">
                          <a:solidFill>
                            <a:srgbClr val="404040"/>
                          </a:solidFill>
                          <a:effectLst/>
                          <a:latin typeface="+mn-lt"/>
                        </a:rPr>
                        <a:t>3 Water purification systems</a:t>
                      </a:r>
                      <a:r>
                        <a:rPr lang="en-US" sz="1400" b="0" i="0" dirty="0">
                          <a:solidFill>
                            <a:srgbClr val="000000"/>
                          </a:solidFill>
                          <a:effectLst/>
                          <a:latin typeface="+mn-lt"/>
                        </a:rPr>
                        <a:t>​</a:t>
                      </a:r>
                    </a:p>
                    <a:p>
                      <a:pPr algn="l" fontAlgn="base"/>
                      <a:r>
                        <a:rPr lang="en-US" sz="1400" b="0" i="0" dirty="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6904"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76697182"/>
                  </a:ext>
                </a:extLst>
              </a:tr>
              <a:tr h="1483825">
                <a:tc>
                  <a:txBody>
                    <a:bodyPr/>
                    <a:lstStyle/>
                    <a:p>
                      <a:pPr algn="l" fontAlgn="base"/>
                      <a:r>
                        <a:rPr lang="en-GB" sz="1400" b="1" i="0">
                          <a:solidFill>
                            <a:srgbClr val="404040"/>
                          </a:solidFill>
                          <a:effectLst/>
                          <a:latin typeface="+mn-lt"/>
                        </a:rPr>
                        <a:t>Senegal</a:t>
                      </a:r>
                      <a:r>
                        <a:rPr lang="en-GB" sz="1400" b="1" i="0">
                          <a:solidFill>
                            <a:srgbClr val="FFFFFF"/>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a:txBody>
                    <a:bodyPr/>
                    <a:lstStyle/>
                    <a:p>
                      <a:pPr algn="l" fontAlgn="base"/>
                      <a:r>
                        <a:rPr lang="en-GB" sz="1400" b="0" i="0" dirty="0">
                          <a:solidFill>
                            <a:srgbClr val="404040"/>
                          </a:solidFill>
                          <a:effectLst/>
                          <a:latin typeface="+mn-lt"/>
                        </a:rPr>
                        <a:t>252 kWp</a:t>
                      </a:r>
                      <a:r>
                        <a:rPr lang="en-GB" sz="1400" b="0" i="0" dirty="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a:txBody>
                    <a:bodyPr/>
                    <a:lstStyle/>
                    <a:p>
                      <a:pPr algn="l" fontAlgn="base"/>
                      <a:r>
                        <a:rPr lang="en-GB" sz="1400" b="0" i="0">
                          <a:solidFill>
                            <a:srgbClr val="404040"/>
                          </a:solidFill>
                          <a:effectLst/>
                          <a:latin typeface="+mn-lt"/>
                        </a:rPr>
                        <a:t>464 kWh/400kW</a:t>
                      </a:r>
                      <a:r>
                        <a:rPr lang="en-GB" sz="1400" b="0" i="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a:txBody>
                    <a:bodyPr/>
                    <a:lstStyle/>
                    <a:p>
                      <a:pPr algn="l" fontAlgn="base"/>
                      <a:r>
                        <a:rPr lang="en-GB" sz="1400" b="0" i="0">
                          <a:solidFill>
                            <a:srgbClr val="404040"/>
                          </a:solidFill>
                          <a:effectLst/>
                          <a:latin typeface="+mn-lt"/>
                        </a:rPr>
                        <a:t>--</a:t>
                      </a:r>
                      <a:r>
                        <a:rPr lang="en-GB" sz="1400" b="0" i="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tc>
                  <a:txBody>
                    <a:bodyPr/>
                    <a:lstStyle/>
                    <a:p>
                      <a:pPr algn="l" fontAlgn="auto"/>
                      <a:r>
                        <a:rPr lang="en-US" sz="1400" b="0" i="0" dirty="0">
                          <a:solidFill>
                            <a:srgbClr val="000000"/>
                          </a:solidFill>
                          <a:effectLst/>
                          <a:latin typeface="+mn-lt"/>
                        </a:rPr>
                        <a:t>​</a:t>
                      </a:r>
                    </a:p>
                    <a:p>
                      <a:pPr algn="l" fontAlgn="base"/>
                      <a:r>
                        <a:rPr lang="en-US" sz="1400" b="0" i="0" dirty="0">
                          <a:solidFill>
                            <a:srgbClr val="404040"/>
                          </a:solidFill>
                          <a:effectLst/>
                          <a:latin typeface="+mn-lt"/>
                        </a:rPr>
                        <a:t>1 Solar cooling system (</a:t>
                      </a:r>
                      <a:r>
                        <a:rPr lang="en-US" sz="1400" b="0" i="0" dirty="0" err="1">
                          <a:solidFill>
                            <a:srgbClr val="404040"/>
                          </a:solidFill>
                          <a:effectLst/>
                          <a:latin typeface="+mn-lt"/>
                        </a:rPr>
                        <a:t>Cooltainer</a:t>
                      </a:r>
                      <a:r>
                        <a:rPr lang="en-US" sz="1400" b="0" i="0" dirty="0">
                          <a:solidFill>
                            <a:srgbClr val="404040"/>
                          </a:solidFill>
                          <a:effectLst/>
                          <a:latin typeface="+mn-lt"/>
                        </a:rPr>
                        <a:t>)</a:t>
                      </a:r>
                      <a:r>
                        <a:rPr lang="en-US" sz="1400" b="0" i="0" dirty="0">
                          <a:solidFill>
                            <a:srgbClr val="000000"/>
                          </a:solidFill>
                          <a:effectLst/>
                          <a:latin typeface="+mn-lt"/>
                        </a:rPr>
                        <a:t>​</a:t>
                      </a:r>
                    </a:p>
                    <a:p>
                      <a:pPr algn="l" fontAlgn="base"/>
                      <a:r>
                        <a:rPr lang="en-US" sz="1400" b="0" i="0" dirty="0">
                          <a:solidFill>
                            <a:srgbClr val="404040"/>
                          </a:solidFill>
                          <a:effectLst/>
                          <a:latin typeface="+mn-lt"/>
                        </a:rPr>
                        <a:t>10 Solar water pumps</a:t>
                      </a:r>
                      <a:r>
                        <a:rPr lang="en-US" sz="1400" b="0" i="0" dirty="0">
                          <a:solidFill>
                            <a:srgbClr val="000000"/>
                          </a:solidFill>
                          <a:effectLst/>
                          <a:latin typeface="+mn-lt"/>
                        </a:rPr>
                        <a:t>​</a:t>
                      </a:r>
                    </a:p>
                    <a:p>
                      <a:pPr algn="l" fontAlgn="base"/>
                      <a:r>
                        <a:rPr lang="en-US" sz="1400" b="0" i="0" dirty="0">
                          <a:solidFill>
                            <a:srgbClr val="404040"/>
                          </a:solidFill>
                          <a:effectLst/>
                          <a:latin typeface="+mn-lt"/>
                        </a:rPr>
                        <a:t>40 Solar streetlights</a:t>
                      </a:r>
                      <a:r>
                        <a:rPr lang="en-US" sz="1400" b="0" i="0" dirty="0">
                          <a:solidFill>
                            <a:srgbClr val="000000"/>
                          </a:solidFill>
                          <a:effectLst/>
                          <a:latin typeface="+mn-lt"/>
                        </a:rPr>
                        <a:t>​</a:t>
                      </a:r>
                    </a:p>
                    <a:p>
                      <a:pPr algn="l" fontAlgn="base"/>
                      <a:r>
                        <a:rPr lang="en-US" sz="1400" b="0" i="0" dirty="0">
                          <a:solidFill>
                            <a:srgbClr val="404040"/>
                          </a:solidFill>
                          <a:effectLst/>
                          <a:latin typeface="+mn-lt"/>
                        </a:rPr>
                        <a:t>1 Water purification system</a:t>
                      </a:r>
                      <a:r>
                        <a:rPr lang="en-US" sz="1400" b="0" i="0" dirty="0">
                          <a:solidFill>
                            <a:srgbClr val="000000"/>
                          </a:solidFill>
                          <a:effectLst/>
                          <a:latin typeface="+mn-lt"/>
                        </a:rPr>
                        <a:t>​</a:t>
                      </a:r>
                    </a:p>
                    <a:p>
                      <a:pPr algn="l" fontAlgn="base"/>
                      <a:r>
                        <a:rPr lang="en-US" sz="1400" b="0" i="0" dirty="0">
                          <a:solidFill>
                            <a:srgbClr val="000000"/>
                          </a:solidFill>
                          <a:effectLst/>
                          <a:latin typeface="+mn-lt"/>
                        </a:rPr>
                        <a:t>​</a:t>
                      </a:r>
                    </a:p>
                  </a:txBody>
                  <a:tcPr marL="81333" marR="81333" marT="40667" marB="40667"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6904"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4167423400"/>
                  </a:ext>
                </a:extLst>
              </a:tr>
            </a:tbl>
          </a:graphicData>
        </a:graphic>
      </p:graphicFrame>
      <p:sp>
        <p:nvSpPr>
          <p:cNvPr id="11" name="Rectangle 1">
            <a:extLst>
              <a:ext uri="{FF2B5EF4-FFF2-40B4-BE49-F238E27FC236}">
                <a16:creationId xmlns:a16="http://schemas.microsoft.com/office/drawing/2014/main" id="{65A3355B-61B6-EC60-B449-C505948EC162}"/>
              </a:ext>
            </a:extLst>
          </p:cNvPr>
          <p:cNvSpPr>
            <a:spLocks noChangeArrowheads="1"/>
          </p:cNvSpPr>
          <p:nvPr/>
        </p:nvSpPr>
        <p:spPr bwMode="auto">
          <a:xfrm>
            <a:off x="802961" y="1475473"/>
            <a:ext cx="136798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E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altLang="es-E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32851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133"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766714" y="1232395"/>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a:solidFill>
                  <a:schemeClr val="tx1">
                    <a:lumMod val="65000"/>
                    <a:lumOff val="35000"/>
                  </a:schemeClr>
                </a:solidFill>
                <a:effectLst/>
                <a:latin typeface="+mn-lt"/>
              </a:rPr>
              <a:t>Consortium Partners</a:t>
            </a:r>
            <a:endParaRPr lang="fr-FR" sz="3600" b="0" dirty="0">
              <a:solidFill>
                <a:schemeClr val="tx1">
                  <a:lumMod val="65000"/>
                  <a:lumOff val="35000"/>
                </a:schemeClr>
              </a:solidFill>
              <a:latin typeface="+mn-lt"/>
            </a:endParaRPr>
          </a:p>
        </p:txBody>
      </p:sp>
      <p:sp>
        <p:nvSpPr>
          <p:cNvPr id="11" name="Rectangle 1">
            <a:extLst>
              <a:ext uri="{FF2B5EF4-FFF2-40B4-BE49-F238E27FC236}">
                <a16:creationId xmlns:a16="http://schemas.microsoft.com/office/drawing/2014/main" id="{65A3355B-61B6-EC60-B449-C505948EC162}"/>
              </a:ext>
            </a:extLst>
          </p:cNvPr>
          <p:cNvSpPr>
            <a:spLocks noChangeArrowheads="1"/>
          </p:cNvSpPr>
          <p:nvPr/>
        </p:nvSpPr>
        <p:spPr bwMode="auto">
          <a:xfrm>
            <a:off x="802961" y="1475473"/>
            <a:ext cx="136798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E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altLang="es-ES" sz="1800" b="0" i="0" u="none" strike="noStrike" cap="none" normalizeH="0" baseline="0">
              <a:ln>
                <a:noFill/>
              </a:ln>
              <a:solidFill>
                <a:schemeClr val="tx1"/>
              </a:solidFill>
              <a:effectLst/>
              <a:latin typeface="Arial" panose="020B0604020202020204" pitchFamily="34" charset="0"/>
            </a:endParaRPr>
          </a:p>
        </p:txBody>
      </p:sp>
      <p:grpSp>
        <p:nvGrpSpPr>
          <p:cNvPr id="24" name="Grupo 23">
            <a:extLst>
              <a:ext uri="{FF2B5EF4-FFF2-40B4-BE49-F238E27FC236}">
                <a16:creationId xmlns:a16="http://schemas.microsoft.com/office/drawing/2014/main" id="{020BE499-66BF-01DE-79CB-478017DFF91B}"/>
              </a:ext>
            </a:extLst>
          </p:cNvPr>
          <p:cNvGrpSpPr/>
          <p:nvPr/>
        </p:nvGrpSpPr>
        <p:grpSpPr>
          <a:xfrm>
            <a:off x="467681" y="2121804"/>
            <a:ext cx="10362879" cy="3852276"/>
            <a:chOff x="486105" y="1979543"/>
            <a:chExt cx="10679735" cy="3994537"/>
          </a:xfrm>
        </p:grpSpPr>
        <p:grpSp>
          <p:nvGrpSpPr>
            <p:cNvPr id="3" name="Grupo 2">
              <a:extLst>
                <a:ext uri="{FF2B5EF4-FFF2-40B4-BE49-F238E27FC236}">
                  <a16:creationId xmlns:a16="http://schemas.microsoft.com/office/drawing/2014/main" id="{414390A9-6EA2-B52A-3953-8BE75268093E}"/>
                </a:ext>
              </a:extLst>
            </p:cNvPr>
            <p:cNvGrpSpPr/>
            <p:nvPr/>
          </p:nvGrpSpPr>
          <p:grpSpPr>
            <a:xfrm>
              <a:off x="606693" y="1979543"/>
              <a:ext cx="10559147" cy="3994537"/>
              <a:chOff x="661228" y="1764064"/>
              <a:chExt cx="10978613" cy="4420046"/>
            </a:xfrm>
          </p:grpSpPr>
          <p:pic>
            <p:nvPicPr>
              <p:cNvPr id="5" name="Imagen 4" descr="Logotipo&#10;&#10;Descripción generada automáticamente">
                <a:extLst>
                  <a:ext uri="{FF2B5EF4-FFF2-40B4-BE49-F238E27FC236}">
                    <a16:creationId xmlns:a16="http://schemas.microsoft.com/office/drawing/2014/main" id="{9155D69D-3FD6-72B2-1C43-FDE63087A7B8}"/>
                  </a:ext>
                </a:extLst>
              </p:cNvPr>
              <p:cNvPicPr>
                <a:picLocks noChangeAspect="1"/>
              </p:cNvPicPr>
              <p:nvPr/>
            </p:nvPicPr>
            <p:blipFill>
              <a:blip r:embed="rId4"/>
              <a:stretch>
                <a:fillRect/>
              </a:stretch>
            </p:blipFill>
            <p:spPr>
              <a:xfrm>
                <a:off x="7164006" y="1764064"/>
                <a:ext cx="1438052" cy="1141143"/>
              </a:xfrm>
              <a:prstGeom prst="rect">
                <a:avLst/>
              </a:prstGeom>
            </p:spPr>
          </p:pic>
          <p:pic>
            <p:nvPicPr>
              <p:cNvPr id="6" name="Imagen 5" descr="Imagen que contiene vajilla, plato, parada, estacionado&#10;&#10;Descripción generada automáticamente">
                <a:extLst>
                  <a:ext uri="{FF2B5EF4-FFF2-40B4-BE49-F238E27FC236}">
                    <a16:creationId xmlns:a16="http://schemas.microsoft.com/office/drawing/2014/main" id="{D2D0FECD-DC98-8422-2663-9A9A506BA36D}"/>
                  </a:ext>
                </a:extLst>
              </p:cNvPr>
              <p:cNvPicPr>
                <a:picLocks noChangeAspect="1"/>
              </p:cNvPicPr>
              <p:nvPr/>
            </p:nvPicPr>
            <p:blipFill>
              <a:blip r:embed="rId5"/>
              <a:stretch>
                <a:fillRect/>
              </a:stretch>
            </p:blipFill>
            <p:spPr>
              <a:xfrm>
                <a:off x="9722560" y="2259155"/>
                <a:ext cx="1719148" cy="516392"/>
              </a:xfrm>
              <a:prstGeom prst="rect">
                <a:avLst/>
              </a:prstGeom>
            </p:spPr>
          </p:pic>
          <p:pic>
            <p:nvPicPr>
              <p:cNvPr id="7" name="Imagen 6" descr="Logotipo&#10;&#10;Descripción generada automáticamente">
                <a:extLst>
                  <a:ext uri="{FF2B5EF4-FFF2-40B4-BE49-F238E27FC236}">
                    <a16:creationId xmlns:a16="http://schemas.microsoft.com/office/drawing/2014/main" id="{4E9008F5-E513-F54A-DAA8-EDFD3E44A238}"/>
                  </a:ext>
                </a:extLst>
              </p:cNvPr>
              <p:cNvPicPr>
                <a:picLocks noChangeAspect="1"/>
              </p:cNvPicPr>
              <p:nvPr/>
            </p:nvPicPr>
            <p:blipFill>
              <a:blip r:embed="rId6"/>
              <a:stretch>
                <a:fillRect/>
              </a:stretch>
            </p:blipFill>
            <p:spPr>
              <a:xfrm>
                <a:off x="661228" y="3928309"/>
                <a:ext cx="2118734" cy="507882"/>
              </a:xfrm>
              <a:prstGeom prst="rect">
                <a:avLst/>
              </a:prstGeom>
            </p:spPr>
          </p:pic>
          <p:pic>
            <p:nvPicPr>
              <p:cNvPr id="8" name="Imagen 7" descr="Logotipo&#10;&#10;Descripción generada automáticamente">
                <a:extLst>
                  <a:ext uri="{FF2B5EF4-FFF2-40B4-BE49-F238E27FC236}">
                    <a16:creationId xmlns:a16="http://schemas.microsoft.com/office/drawing/2014/main" id="{B550A290-C6FD-BFB7-3079-0AFA435FC3EE}"/>
                  </a:ext>
                </a:extLst>
              </p:cNvPr>
              <p:cNvPicPr>
                <a:picLocks noChangeAspect="1"/>
              </p:cNvPicPr>
              <p:nvPr/>
            </p:nvPicPr>
            <p:blipFill>
              <a:blip r:embed="rId7"/>
              <a:stretch>
                <a:fillRect/>
              </a:stretch>
            </p:blipFill>
            <p:spPr>
              <a:xfrm>
                <a:off x="4095689" y="3760797"/>
                <a:ext cx="1714501" cy="890937"/>
              </a:xfrm>
              <a:prstGeom prst="rect">
                <a:avLst/>
              </a:prstGeom>
            </p:spPr>
          </p:pic>
          <p:pic>
            <p:nvPicPr>
              <p:cNvPr id="9" name="Imagen 8" descr="Logotipo&#10;&#10;Descripción generada automáticamente">
                <a:extLst>
                  <a:ext uri="{FF2B5EF4-FFF2-40B4-BE49-F238E27FC236}">
                    <a16:creationId xmlns:a16="http://schemas.microsoft.com/office/drawing/2014/main" id="{9FC7EE51-7669-CB67-2290-91A27B68CBBF}"/>
                  </a:ext>
                </a:extLst>
              </p:cNvPr>
              <p:cNvPicPr>
                <a:picLocks noChangeAspect="1"/>
              </p:cNvPicPr>
              <p:nvPr/>
            </p:nvPicPr>
            <p:blipFill>
              <a:blip r:embed="rId8"/>
              <a:stretch>
                <a:fillRect/>
              </a:stretch>
            </p:blipFill>
            <p:spPr>
              <a:xfrm>
                <a:off x="6809968" y="3519498"/>
                <a:ext cx="1951465" cy="1292435"/>
              </a:xfrm>
              <a:prstGeom prst="rect">
                <a:avLst/>
              </a:prstGeom>
            </p:spPr>
          </p:pic>
          <p:pic>
            <p:nvPicPr>
              <p:cNvPr id="12" name="Imagen 11" descr="Logotipo, nombre de la empresa&#10;&#10;Descripción generada automáticamente">
                <a:extLst>
                  <a:ext uri="{FF2B5EF4-FFF2-40B4-BE49-F238E27FC236}">
                    <a16:creationId xmlns:a16="http://schemas.microsoft.com/office/drawing/2014/main" id="{9DCD30FF-32E3-D781-FA50-1BFD1A984749}"/>
                  </a:ext>
                </a:extLst>
              </p:cNvPr>
              <p:cNvPicPr>
                <a:picLocks noChangeAspect="1"/>
              </p:cNvPicPr>
              <p:nvPr/>
            </p:nvPicPr>
            <p:blipFill>
              <a:blip r:embed="rId9"/>
              <a:srcRect l="2392" t="1468" r="-309" b="5594"/>
              <a:stretch/>
            </p:blipFill>
            <p:spPr>
              <a:xfrm>
                <a:off x="9832788" y="3620615"/>
                <a:ext cx="1604780" cy="1038775"/>
              </a:xfrm>
              <a:prstGeom prst="rect">
                <a:avLst/>
              </a:prstGeom>
            </p:spPr>
          </p:pic>
          <p:pic>
            <p:nvPicPr>
              <p:cNvPr id="15" name="Imagen 14">
                <a:extLst>
                  <a:ext uri="{FF2B5EF4-FFF2-40B4-BE49-F238E27FC236}">
                    <a16:creationId xmlns:a16="http://schemas.microsoft.com/office/drawing/2014/main" id="{7FCF827D-5B08-72E1-2A1B-2F7D0530E75F}"/>
                  </a:ext>
                </a:extLst>
              </p:cNvPr>
              <p:cNvPicPr>
                <a:picLocks noChangeAspect="1"/>
              </p:cNvPicPr>
              <p:nvPr/>
            </p:nvPicPr>
            <p:blipFill>
              <a:blip r:embed="rId10"/>
              <a:stretch>
                <a:fillRect/>
              </a:stretch>
            </p:blipFill>
            <p:spPr>
              <a:xfrm>
                <a:off x="969819" y="5637472"/>
                <a:ext cx="1356734" cy="417663"/>
              </a:xfrm>
              <a:prstGeom prst="rect">
                <a:avLst/>
              </a:prstGeom>
            </p:spPr>
          </p:pic>
          <p:pic>
            <p:nvPicPr>
              <p:cNvPr id="16" name="Imagen 15" descr="Logotipo, nombre de la empresa&#10;&#10;Descripción generada automáticamente">
                <a:extLst>
                  <a:ext uri="{FF2B5EF4-FFF2-40B4-BE49-F238E27FC236}">
                    <a16:creationId xmlns:a16="http://schemas.microsoft.com/office/drawing/2014/main" id="{10E88E97-2D37-C44B-134C-CD2BA3B05118}"/>
                  </a:ext>
                </a:extLst>
              </p:cNvPr>
              <p:cNvPicPr>
                <a:picLocks noChangeAspect="1"/>
              </p:cNvPicPr>
              <p:nvPr/>
            </p:nvPicPr>
            <p:blipFill>
              <a:blip r:embed="rId11"/>
              <a:srcRect t="27386" b="28216"/>
              <a:stretch/>
            </p:blipFill>
            <p:spPr>
              <a:xfrm>
                <a:off x="3935821" y="5580596"/>
                <a:ext cx="2168681" cy="603514"/>
              </a:xfrm>
              <a:prstGeom prst="rect">
                <a:avLst/>
              </a:prstGeom>
            </p:spPr>
          </p:pic>
          <p:pic>
            <p:nvPicPr>
              <p:cNvPr id="17" name="Imagen 16" descr="Logotipo&#10;&#10;Descripción generada automáticamente">
                <a:extLst>
                  <a:ext uri="{FF2B5EF4-FFF2-40B4-BE49-F238E27FC236}">
                    <a16:creationId xmlns:a16="http://schemas.microsoft.com/office/drawing/2014/main" id="{1D3CFB33-F8E7-F0A7-C301-59CFB5BE39A7}"/>
                  </a:ext>
                </a:extLst>
              </p:cNvPr>
              <p:cNvPicPr>
                <a:picLocks noChangeAspect="1"/>
              </p:cNvPicPr>
              <p:nvPr/>
            </p:nvPicPr>
            <p:blipFill>
              <a:blip r:embed="rId12"/>
              <a:stretch>
                <a:fillRect/>
              </a:stretch>
            </p:blipFill>
            <p:spPr>
              <a:xfrm>
                <a:off x="7462291" y="5136221"/>
                <a:ext cx="1141625" cy="964582"/>
              </a:xfrm>
              <a:prstGeom prst="rect">
                <a:avLst/>
              </a:prstGeom>
            </p:spPr>
          </p:pic>
          <p:pic>
            <p:nvPicPr>
              <p:cNvPr id="18" name="Imagen 17" descr="Imagen que contiene gato&#10;&#10;Descripción generada automáticamente">
                <a:extLst>
                  <a:ext uri="{FF2B5EF4-FFF2-40B4-BE49-F238E27FC236}">
                    <a16:creationId xmlns:a16="http://schemas.microsoft.com/office/drawing/2014/main" id="{189C50B1-52D6-82E1-E0B3-2B4FFB8EBE51}"/>
                  </a:ext>
                </a:extLst>
              </p:cNvPr>
              <p:cNvPicPr>
                <a:picLocks noChangeAspect="1"/>
              </p:cNvPicPr>
              <p:nvPr/>
            </p:nvPicPr>
            <p:blipFill>
              <a:blip r:embed="rId13"/>
              <a:stretch>
                <a:fillRect/>
              </a:stretch>
            </p:blipFill>
            <p:spPr>
              <a:xfrm>
                <a:off x="9627974" y="5138927"/>
                <a:ext cx="2011867" cy="1001288"/>
              </a:xfrm>
              <a:prstGeom prst="rect">
                <a:avLst/>
              </a:prstGeom>
            </p:spPr>
          </p:pic>
          <p:pic>
            <p:nvPicPr>
              <p:cNvPr id="19" name="Imagen 18" descr="Logotipo, nombre de la empresa&#10;&#10;Descripción generada automáticamente">
                <a:extLst>
                  <a:ext uri="{FF2B5EF4-FFF2-40B4-BE49-F238E27FC236}">
                    <a16:creationId xmlns:a16="http://schemas.microsoft.com/office/drawing/2014/main" id="{E5D93CA3-630E-296E-CDEE-BDC3F0079D1B}"/>
                  </a:ext>
                </a:extLst>
              </p:cNvPr>
              <p:cNvPicPr>
                <a:picLocks noChangeAspect="1"/>
              </p:cNvPicPr>
              <p:nvPr/>
            </p:nvPicPr>
            <p:blipFill>
              <a:blip r:embed="rId14"/>
              <a:stretch>
                <a:fillRect/>
              </a:stretch>
            </p:blipFill>
            <p:spPr>
              <a:xfrm>
                <a:off x="4091836" y="1903695"/>
                <a:ext cx="1722329" cy="910746"/>
              </a:xfrm>
              <a:prstGeom prst="rect">
                <a:avLst/>
              </a:prstGeom>
            </p:spPr>
          </p:pic>
        </p:grpSp>
        <p:pic>
          <p:nvPicPr>
            <p:cNvPr id="21" name="Imagen 20" descr="Logotipo&#10;&#10;Descripción generada automáticamente con confianza baja">
              <a:extLst>
                <a:ext uri="{FF2B5EF4-FFF2-40B4-BE49-F238E27FC236}">
                  <a16:creationId xmlns:a16="http://schemas.microsoft.com/office/drawing/2014/main" id="{11799695-0154-68A9-084B-F291C8134429}"/>
                </a:ext>
              </a:extLst>
            </p:cNvPr>
            <p:cNvPicPr>
              <a:picLocks noChangeAspect="1"/>
            </p:cNvPicPr>
            <p:nvPr/>
          </p:nvPicPr>
          <p:blipFill>
            <a:blip r:embed="rId15"/>
            <a:stretch>
              <a:fillRect/>
            </a:stretch>
          </p:blipFill>
          <p:spPr>
            <a:xfrm>
              <a:off x="538366" y="5159516"/>
              <a:ext cx="1990725" cy="752475"/>
            </a:xfrm>
            <a:prstGeom prst="rect">
              <a:avLst/>
            </a:prstGeom>
          </p:spPr>
        </p:pic>
        <p:pic>
          <p:nvPicPr>
            <p:cNvPr id="23" name="Imagen 22" descr="Logotipo, nombre de la empresa&#10;&#10;Descripción generada automáticamente">
              <a:extLst>
                <a:ext uri="{FF2B5EF4-FFF2-40B4-BE49-F238E27FC236}">
                  <a16:creationId xmlns:a16="http://schemas.microsoft.com/office/drawing/2014/main" id="{78388A2D-A011-DB96-930F-A091718FAA5E}"/>
                </a:ext>
              </a:extLst>
            </p:cNvPr>
            <p:cNvPicPr>
              <a:picLocks noChangeAspect="1"/>
            </p:cNvPicPr>
            <p:nvPr/>
          </p:nvPicPr>
          <p:blipFill>
            <a:blip r:embed="rId16"/>
            <a:stretch>
              <a:fillRect/>
            </a:stretch>
          </p:blipFill>
          <p:spPr>
            <a:xfrm>
              <a:off x="486105" y="2050628"/>
              <a:ext cx="2139672" cy="1119725"/>
            </a:xfrm>
            <a:prstGeom prst="rect">
              <a:avLst/>
            </a:prstGeom>
          </p:spPr>
        </p:pic>
      </p:grpSp>
    </p:spTree>
    <p:extLst>
      <p:ext uri="{BB962C8B-B14F-4D97-AF65-F5344CB8AC3E}">
        <p14:creationId xmlns:p14="http://schemas.microsoft.com/office/powerpoint/2010/main" val="2751741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1028" name="Picture 4" descr="Imagen que contiene Icono&#10;&#10;Descripción generada automáticamente">
            <a:extLst>
              <a:ext uri="{FF2B5EF4-FFF2-40B4-BE49-F238E27FC236}">
                <a16:creationId xmlns:a16="http://schemas.microsoft.com/office/drawing/2014/main" id="{87781420-6E68-19E7-9CE6-EDA08299A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133" y="972822"/>
            <a:ext cx="1023089" cy="1023089"/>
          </a:xfrm>
          <a:prstGeom prst="rect">
            <a:avLst/>
          </a:prstGeom>
          <a:noFill/>
          <a:extLst>
            <a:ext uri="{909E8E84-426E-40DD-AFC4-6F175D3DCCD1}">
              <a14:hiddenFill xmlns:a14="http://schemas.microsoft.com/office/drawing/2010/main">
                <a:solidFill>
                  <a:srgbClr val="FFFFFF"/>
                </a:solidFill>
              </a14:hiddenFill>
            </a:ext>
          </a:extLst>
        </p:spPr>
      </p:pic>
      <p:sp>
        <p:nvSpPr>
          <p:cNvPr id="14" name="Google Shape;142;p3">
            <a:extLst>
              <a:ext uri="{FF2B5EF4-FFF2-40B4-BE49-F238E27FC236}">
                <a16:creationId xmlns:a16="http://schemas.microsoft.com/office/drawing/2014/main" id="{337131F8-D37B-7C52-D340-5514A16E2544}"/>
              </a:ext>
            </a:extLst>
          </p:cNvPr>
          <p:cNvSpPr txBox="1">
            <a:spLocks/>
          </p:cNvSpPr>
          <p:nvPr/>
        </p:nvSpPr>
        <p:spPr>
          <a:xfrm>
            <a:off x="1766714" y="1232395"/>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a:solidFill>
                  <a:schemeClr val="tx1">
                    <a:lumMod val="65000"/>
                    <a:lumOff val="35000"/>
                  </a:schemeClr>
                </a:solidFill>
                <a:effectLst/>
                <a:latin typeface="+mn-lt"/>
              </a:rPr>
              <a:t>Opportunities for collaboration</a:t>
            </a:r>
            <a:endParaRPr lang="fr-FR" sz="3600" b="0" dirty="0">
              <a:solidFill>
                <a:schemeClr val="tx1">
                  <a:lumMod val="65000"/>
                  <a:lumOff val="35000"/>
                </a:schemeClr>
              </a:solidFill>
              <a:latin typeface="+mn-lt"/>
            </a:endParaRPr>
          </a:p>
        </p:txBody>
      </p:sp>
      <p:sp>
        <p:nvSpPr>
          <p:cNvPr id="11" name="Rectangle 1">
            <a:extLst>
              <a:ext uri="{FF2B5EF4-FFF2-40B4-BE49-F238E27FC236}">
                <a16:creationId xmlns:a16="http://schemas.microsoft.com/office/drawing/2014/main" id="{65A3355B-61B6-EC60-B449-C505948EC162}"/>
              </a:ext>
            </a:extLst>
          </p:cNvPr>
          <p:cNvSpPr>
            <a:spLocks noChangeArrowheads="1"/>
          </p:cNvSpPr>
          <p:nvPr/>
        </p:nvSpPr>
        <p:spPr bwMode="auto">
          <a:xfrm>
            <a:off x="802961" y="1475473"/>
            <a:ext cx="136798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E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altLang="es-ES" sz="1800" b="0" i="0" u="none" strike="noStrike" cap="none" normalizeH="0" baseline="0">
              <a:ln>
                <a:noFill/>
              </a:ln>
              <a:solidFill>
                <a:schemeClr val="tx1"/>
              </a:solidFill>
              <a:effectLst/>
              <a:latin typeface="Arial" panose="020B0604020202020204" pitchFamily="34" charset="0"/>
            </a:endParaRPr>
          </a:p>
        </p:txBody>
      </p:sp>
      <p:sp>
        <p:nvSpPr>
          <p:cNvPr id="4" name="Google Shape;142;p3">
            <a:extLst>
              <a:ext uri="{FF2B5EF4-FFF2-40B4-BE49-F238E27FC236}">
                <a16:creationId xmlns:a16="http://schemas.microsoft.com/office/drawing/2014/main" id="{913BB5DE-5757-B88C-22BD-826A1BD64631}"/>
              </a:ext>
            </a:extLst>
          </p:cNvPr>
          <p:cNvSpPr txBox="1">
            <a:spLocks/>
          </p:cNvSpPr>
          <p:nvPr/>
        </p:nvSpPr>
        <p:spPr>
          <a:xfrm>
            <a:off x="417136" y="1847871"/>
            <a:ext cx="8886067" cy="3334116"/>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sz="2400" b="0" dirty="0">
                <a:solidFill>
                  <a:schemeClr val="tx1">
                    <a:lumMod val="65000"/>
                    <a:lumOff val="35000"/>
                  </a:schemeClr>
                </a:solidFill>
                <a:latin typeface="+mn-lt"/>
              </a:rPr>
              <a:t>* Clustering</a:t>
            </a:r>
          </a:p>
          <a:p>
            <a:pPr marL="571500" indent="-571500">
              <a:buFont typeface="Arial" panose="020B0604020202020204" pitchFamily="34" charset="0"/>
              <a:buChar char="•"/>
            </a:pPr>
            <a:endParaRPr lang="fr-FR" sz="2400" b="0" dirty="0">
              <a:solidFill>
                <a:schemeClr val="tx1">
                  <a:lumMod val="65000"/>
                  <a:lumOff val="35000"/>
                </a:schemeClr>
              </a:solidFill>
              <a:latin typeface="+mn-lt"/>
            </a:endParaRPr>
          </a:p>
          <a:p>
            <a:r>
              <a:rPr lang="fr-FR" sz="2400" b="0" dirty="0">
                <a:solidFill>
                  <a:schemeClr val="tx1">
                    <a:lumMod val="65000"/>
                    <a:lumOff val="35000"/>
                  </a:schemeClr>
                </a:solidFill>
                <a:latin typeface="+mn-lt"/>
              </a:rPr>
              <a:t>* Advisory </a:t>
            </a:r>
            <a:r>
              <a:rPr lang="fr-FR" sz="2400" b="0" dirty="0" err="1">
                <a:solidFill>
                  <a:schemeClr val="tx1">
                    <a:lumMod val="65000"/>
                    <a:lumOff val="35000"/>
                  </a:schemeClr>
                </a:solidFill>
                <a:latin typeface="+mn-lt"/>
              </a:rPr>
              <a:t>Board</a:t>
            </a:r>
            <a:endParaRPr lang="fr-FR" sz="2400" b="0" dirty="0">
              <a:solidFill>
                <a:schemeClr val="tx1">
                  <a:lumMod val="65000"/>
                  <a:lumOff val="35000"/>
                </a:schemeClr>
              </a:solidFill>
              <a:latin typeface="+mn-lt"/>
            </a:endParaRPr>
          </a:p>
          <a:p>
            <a:pPr marL="571500" indent="-571500">
              <a:buFont typeface="Arial" panose="020B0604020202020204" pitchFamily="34" charset="0"/>
              <a:buChar char="•"/>
            </a:pPr>
            <a:endParaRPr lang="fr-FR" sz="2400" b="0" dirty="0">
              <a:solidFill>
                <a:schemeClr val="tx1">
                  <a:lumMod val="65000"/>
                  <a:lumOff val="35000"/>
                </a:schemeClr>
              </a:solidFill>
              <a:latin typeface="+mn-lt"/>
            </a:endParaRPr>
          </a:p>
          <a:p>
            <a:r>
              <a:rPr lang="fr-FR" sz="2400" b="0" dirty="0">
                <a:solidFill>
                  <a:schemeClr val="tx1">
                    <a:lumMod val="65000"/>
                    <a:lumOff val="35000"/>
                  </a:schemeClr>
                </a:solidFill>
                <a:latin typeface="+mn-lt"/>
              </a:rPr>
              <a:t>* Content collaboration (webinars, articles…)</a:t>
            </a:r>
          </a:p>
        </p:txBody>
      </p:sp>
      <p:pic>
        <p:nvPicPr>
          <p:cNvPr id="13" name="Imagen 12">
            <a:extLst>
              <a:ext uri="{FF2B5EF4-FFF2-40B4-BE49-F238E27FC236}">
                <a16:creationId xmlns:a16="http://schemas.microsoft.com/office/drawing/2014/main" id="{1C18FF48-2A75-DD03-0076-88A4B21F87BD}"/>
              </a:ext>
            </a:extLst>
          </p:cNvPr>
          <p:cNvPicPr>
            <a:picLocks noChangeAspect="1"/>
          </p:cNvPicPr>
          <p:nvPr/>
        </p:nvPicPr>
        <p:blipFill>
          <a:blip r:embed="rId4"/>
          <a:stretch>
            <a:fillRect/>
          </a:stretch>
        </p:blipFill>
        <p:spPr>
          <a:xfrm>
            <a:off x="7301351" y="1847871"/>
            <a:ext cx="3331728" cy="4221351"/>
          </a:xfrm>
          <a:prstGeom prst="rect">
            <a:avLst/>
          </a:prstGeom>
        </p:spPr>
      </p:pic>
    </p:spTree>
    <p:extLst>
      <p:ext uri="{BB962C8B-B14F-4D97-AF65-F5344CB8AC3E}">
        <p14:creationId xmlns:p14="http://schemas.microsoft.com/office/powerpoint/2010/main" val="3910792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sp>
        <p:nvSpPr>
          <p:cNvPr id="4" name="Marcador de texto 3">
            <a:extLst>
              <a:ext uri="{FF2B5EF4-FFF2-40B4-BE49-F238E27FC236}">
                <a16:creationId xmlns:a16="http://schemas.microsoft.com/office/drawing/2014/main" id="{6D13C5E6-D4F4-0CA1-3092-137D848016CB}"/>
              </a:ext>
            </a:extLst>
          </p:cNvPr>
          <p:cNvSpPr>
            <a:spLocks noGrp="1"/>
          </p:cNvSpPr>
          <p:nvPr>
            <p:ph type="body" idx="1"/>
          </p:nvPr>
        </p:nvSpPr>
        <p:spPr>
          <a:xfrm>
            <a:off x="3039718" y="4511171"/>
            <a:ext cx="1419737" cy="702310"/>
          </a:xfrm>
        </p:spPr>
        <p:txBody>
          <a:bodyPr>
            <a:normAutofit/>
          </a:bodyPr>
          <a:lstStyle/>
          <a:p>
            <a:pPr marL="0" indent="0" algn="ctr">
              <a:lnSpc>
                <a:spcPct val="100000"/>
              </a:lnSpc>
              <a:spcBef>
                <a:spcPts val="0"/>
              </a:spcBef>
            </a:pPr>
            <a:r>
              <a:rPr lang="en-GB" sz="2000" b="1" dirty="0">
                <a:solidFill>
                  <a:schemeClr val="accent6">
                    <a:lumMod val="75000"/>
                  </a:schemeClr>
                </a:solidFill>
              </a:rPr>
              <a:t>4 years</a:t>
            </a:r>
          </a:p>
        </p:txBody>
      </p:sp>
      <p:sp>
        <p:nvSpPr>
          <p:cNvPr id="7" name="Marcador de texto 3">
            <a:extLst>
              <a:ext uri="{FF2B5EF4-FFF2-40B4-BE49-F238E27FC236}">
                <a16:creationId xmlns:a16="http://schemas.microsoft.com/office/drawing/2014/main" id="{C6C1A778-66C7-DFE1-BFEE-2F6C384947CC}"/>
              </a:ext>
            </a:extLst>
          </p:cNvPr>
          <p:cNvSpPr txBox="1">
            <a:spLocks/>
          </p:cNvSpPr>
          <p:nvPr/>
        </p:nvSpPr>
        <p:spPr>
          <a:xfrm>
            <a:off x="919525" y="4489836"/>
            <a:ext cx="1890595" cy="1251256"/>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10000"/>
              </a:lnSpc>
              <a:spcBef>
                <a:spcPts val="0"/>
              </a:spcBef>
            </a:pPr>
            <a:r>
              <a:rPr lang="en-GB" b="1" dirty="0">
                <a:solidFill>
                  <a:schemeClr val="accent6">
                    <a:lumMod val="75000"/>
                  </a:schemeClr>
                </a:solidFill>
              </a:rPr>
              <a:t>+4M € </a:t>
            </a:r>
          </a:p>
          <a:p>
            <a:pPr marL="0" indent="0" algn="ctr">
              <a:lnSpc>
                <a:spcPct val="110000"/>
              </a:lnSpc>
              <a:spcBef>
                <a:spcPts val="0"/>
              </a:spcBef>
            </a:pPr>
            <a:r>
              <a:rPr lang="en-GB" sz="1600" b="1" dirty="0">
                <a:solidFill>
                  <a:schemeClr val="accent6">
                    <a:lumMod val="75000"/>
                  </a:schemeClr>
                </a:solidFill>
              </a:rPr>
              <a:t>EU Contributions </a:t>
            </a:r>
            <a:endParaRPr lang="en-GB" b="1" dirty="0">
              <a:solidFill>
                <a:schemeClr val="accent6">
                  <a:lumMod val="75000"/>
                </a:schemeClr>
              </a:solidFill>
            </a:endParaRPr>
          </a:p>
        </p:txBody>
      </p:sp>
      <p:pic>
        <p:nvPicPr>
          <p:cNvPr id="9" name="Gráfico 8" descr="reloj de arena 30% con relleno sólido">
            <a:extLst>
              <a:ext uri="{FF2B5EF4-FFF2-40B4-BE49-F238E27FC236}">
                <a16:creationId xmlns:a16="http://schemas.microsoft.com/office/drawing/2014/main" id="{A14D7C19-2D22-BD11-06A5-A7FBC0F43C1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9987" y="2884491"/>
            <a:ext cx="1219200" cy="1219200"/>
          </a:xfrm>
          <a:prstGeom prst="rect">
            <a:avLst/>
          </a:prstGeom>
        </p:spPr>
      </p:pic>
      <p:sp>
        <p:nvSpPr>
          <p:cNvPr id="12" name="Marcador de texto 3">
            <a:extLst>
              <a:ext uri="{FF2B5EF4-FFF2-40B4-BE49-F238E27FC236}">
                <a16:creationId xmlns:a16="http://schemas.microsoft.com/office/drawing/2014/main" id="{BFB7A728-AD56-ABA8-75E6-B13B6FC5E7E1}"/>
              </a:ext>
            </a:extLst>
          </p:cNvPr>
          <p:cNvSpPr txBox="1">
            <a:spLocks/>
          </p:cNvSpPr>
          <p:nvPr/>
        </p:nvSpPr>
        <p:spPr>
          <a:xfrm>
            <a:off x="7069819" y="4469307"/>
            <a:ext cx="2023793" cy="1251256"/>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pPr>
            <a:r>
              <a:rPr lang="en-GB" sz="2000" b="1" dirty="0">
                <a:solidFill>
                  <a:schemeClr val="accent6">
                    <a:lumMod val="75000"/>
                  </a:schemeClr>
                </a:solidFill>
              </a:rPr>
              <a:t>Promote the productive use of energy (PUE)</a:t>
            </a:r>
          </a:p>
        </p:txBody>
      </p:sp>
      <p:sp>
        <p:nvSpPr>
          <p:cNvPr id="21" name="Marcador de texto 3">
            <a:extLst>
              <a:ext uri="{FF2B5EF4-FFF2-40B4-BE49-F238E27FC236}">
                <a16:creationId xmlns:a16="http://schemas.microsoft.com/office/drawing/2014/main" id="{AB50B918-864C-6939-E87A-C968E4C2EEF0}"/>
              </a:ext>
            </a:extLst>
          </p:cNvPr>
          <p:cNvSpPr txBox="1">
            <a:spLocks/>
          </p:cNvSpPr>
          <p:nvPr/>
        </p:nvSpPr>
        <p:spPr>
          <a:xfrm>
            <a:off x="4602193" y="4579323"/>
            <a:ext cx="2249516" cy="8203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pPr>
            <a:r>
              <a:rPr lang="en-GB" sz="2000" b="1" dirty="0">
                <a:solidFill>
                  <a:schemeClr val="accent6">
                    <a:lumMod val="75000"/>
                  </a:schemeClr>
                </a:solidFill>
              </a:rPr>
              <a:t>Promote Clean and reliable energy access</a:t>
            </a:r>
          </a:p>
        </p:txBody>
      </p:sp>
      <p:sp>
        <p:nvSpPr>
          <p:cNvPr id="26" name="Marcador de texto 3">
            <a:extLst>
              <a:ext uri="{FF2B5EF4-FFF2-40B4-BE49-F238E27FC236}">
                <a16:creationId xmlns:a16="http://schemas.microsoft.com/office/drawing/2014/main" id="{33060F2D-C41D-FEC9-093D-65C77571FDE9}"/>
              </a:ext>
            </a:extLst>
          </p:cNvPr>
          <p:cNvSpPr txBox="1">
            <a:spLocks/>
          </p:cNvSpPr>
          <p:nvPr/>
        </p:nvSpPr>
        <p:spPr>
          <a:xfrm>
            <a:off x="9295698" y="4469307"/>
            <a:ext cx="1976777" cy="8203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pPr>
            <a:r>
              <a:rPr lang="en-GB" sz="2000" b="1" dirty="0">
                <a:solidFill>
                  <a:schemeClr val="accent6">
                    <a:lumMod val="75000"/>
                  </a:schemeClr>
                </a:solidFill>
              </a:rPr>
              <a:t>Promote the use  of improved cookstoves</a:t>
            </a:r>
            <a:endParaRPr lang="en-GB" sz="1800" b="1" dirty="0">
              <a:solidFill>
                <a:schemeClr val="accent6">
                  <a:lumMod val="75000"/>
                </a:schemeClr>
              </a:solidFill>
            </a:endParaRPr>
          </a:p>
        </p:txBody>
      </p:sp>
      <p:sp>
        <p:nvSpPr>
          <p:cNvPr id="28" name="CuadroTexto 27">
            <a:extLst>
              <a:ext uri="{FF2B5EF4-FFF2-40B4-BE49-F238E27FC236}">
                <a16:creationId xmlns:a16="http://schemas.microsoft.com/office/drawing/2014/main" id="{DAB5E68D-52DA-0A19-8BA3-DC44F0E24EAE}"/>
              </a:ext>
            </a:extLst>
          </p:cNvPr>
          <p:cNvSpPr txBox="1"/>
          <p:nvPr/>
        </p:nvSpPr>
        <p:spPr>
          <a:xfrm>
            <a:off x="955748" y="5954233"/>
            <a:ext cx="9900094" cy="646331"/>
          </a:xfrm>
          <a:prstGeom prst="rect">
            <a:avLst/>
          </a:prstGeom>
          <a:noFill/>
        </p:spPr>
        <p:txBody>
          <a:bodyPr wrap="square" rtlCol="0">
            <a:spAutoFit/>
          </a:bodyPr>
          <a:lstStyle/>
          <a:p>
            <a:r>
              <a:rPr lang="en-GB" sz="1200" dirty="0">
                <a:solidFill>
                  <a:schemeClr val="accent6">
                    <a:lumMod val="50000"/>
                  </a:schemeClr>
                </a:solidFill>
                <a:effectLst/>
              </a:rPr>
              <a:t>Funded by the European Union under grant number 101096250. Views and opinions expressed are however those of the author(s) only and do not necessarily reflect those of the European Union or CINEA. Neither the European Union nor the granting authority can be held responsible for them.</a:t>
            </a:r>
            <a:endParaRPr lang="es-ES" sz="1050" dirty="0">
              <a:solidFill>
                <a:schemeClr val="accent6">
                  <a:lumMod val="50000"/>
                </a:schemeClr>
              </a:solidFill>
            </a:endParaRPr>
          </a:p>
        </p:txBody>
      </p:sp>
      <p:pic>
        <p:nvPicPr>
          <p:cNvPr id="8" name="Picture 7" descr="A logo with a lightning bolt&#10;&#10;Description automatically generated">
            <a:extLst>
              <a:ext uri="{FF2B5EF4-FFF2-40B4-BE49-F238E27FC236}">
                <a16:creationId xmlns:a16="http://schemas.microsoft.com/office/drawing/2014/main" id="{1C0541F8-1CA0-F189-1B26-FBB9CC33D263}"/>
              </a:ext>
            </a:extLst>
          </p:cNvPr>
          <p:cNvPicPr>
            <a:picLocks noChangeAspect="1"/>
          </p:cNvPicPr>
          <p:nvPr/>
        </p:nvPicPr>
        <p:blipFill>
          <a:blip r:embed="rId5"/>
          <a:stretch>
            <a:fillRect/>
          </a:stretch>
        </p:blipFill>
        <p:spPr>
          <a:xfrm>
            <a:off x="4230146" y="391173"/>
            <a:ext cx="3226285" cy="3226285"/>
          </a:xfrm>
          <a:prstGeom prst="rect">
            <a:avLst/>
          </a:prstGeom>
        </p:spPr>
      </p:pic>
      <p:pic>
        <p:nvPicPr>
          <p:cNvPr id="3" name="Imagem 12" descr="Uma imagem com Gráficos, símbolo, captura de ecrã, Tipo de letra&#10;&#10;Descrição gerada automaticamente">
            <a:extLst>
              <a:ext uri="{FF2B5EF4-FFF2-40B4-BE49-F238E27FC236}">
                <a16:creationId xmlns:a16="http://schemas.microsoft.com/office/drawing/2014/main" id="{C6E0AC7C-40EC-1DE1-5BB9-1A9AF2BACA7E}"/>
              </a:ext>
            </a:extLst>
          </p:cNvPr>
          <p:cNvPicPr>
            <a:picLocks noChangeAspect="1"/>
          </p:cNvPicPr>
          <p:nvPr/>
        </p:nvPicPr>
        <p:blipFill>
          <a:blip r:embed="rId6">
            <a:extLst>
              <a:ext uri="{BEBA8EAE-BF5A-486C-A8C5-ECC9F3942E4B}">
                <a14:imgProps xmlns:a14="http://schemas.microsoft.com/office/drawing/2010/main">
                  <a14:imgLayer r:embed="rId7">
                    <a14:imgEffect>
                      <a14:saturation sat="0"/>
                    </a14:imgEffect>
                  </a14:imgLayer>
                </a14:imgProps>
              </a:ext>
            </a:extLst>
          </a:blip>
          <a:stretch>
            <a:fillRect/>
          </a:stretch>
        </p:blipFill>
        <p:spPr>
          <a:xfrm>
            <a:off x="7408546" y="2960887"/>
            <a:ext cx="1138044" cy="1138044"/>
          </a:xfrm>
          <a:prstGeom prst="rect">
            <a:avLst/>
          </a:prstGeom>
        </p:spPr>
      </p:pic>
      <p:pic>
        <p:nvPicPr>
          <p:cNvPr id="5" name="Imagem 18" descr="Uma imagem com preto, escuridão&#10;&#10;Descrição gerada automaticamente">
            <a:extLst>
              <a:ext uri="{FF2B5EF4-FFF2-40B4-BE49-F238E27FC236}">
                <a16:creationId xmlns:a16="http://schemas.microsoft.com/office/drawing/2014/main" id="{A516B5F4-5D8A-12F3-1205-D3500B80E73A}"/>
              </a:ext>
            </a:extLst>
          </p:cNvPr>
          <p:cNvPicPr>
            <a:picLocks noChangeAspect="1"/>
          </p:cNvPicPr>
          <p:nvPr/>
        </p:nvPicPr>
        <p:blipFill>
          <a:blip r:embed="rId8"/>
          <a:stretch>
            <a:fillRect/>
          </a:stretch>
        </p:blipFill>
        <p:spPr>
          <a:xfrm>
            <a:off x="5047433" y="2852058"/>
            <a:ext cx="1319948" cy="1319948"/>
          </a:xfrm>
          <a:prstGeom prst="rect">
            <a:avLst/>
          </a:prstGeom>
        </p:spPr>
      </p:pic>
      <p:pic>
        <p:nvPicPr>
          <p:cNvPr id="10" name="Imagem 20" descr="Uma imagem com captura de ecrã, design, astronomia&#10;&#10;Descrição gerada automaticamente">
            <a:extLst>
              <a:ext uri="{FF2B5EF4-FFF2-40B4-BE49-F238E27FC236}">
                <a16:creationId xmlns:a16="http://schemas.microsoft.com/office/drawing/2014/main" id="{503ABCDA-8396-9ED2-F5C3-31DC51F0E5AE}"/>
              </a:ext>
            </a:extLst>
          </p:cNvPr>
          <p:cNvPicPr>
            <a:picLocks noChangeAspect="1"/>
          </p:cNvPicPr>
          <p:nvPr/>
        </p:nvPicPr>
        <p:blipFill>
          <a:blip r:embed="rId9">
            <a:extLst>
              <a:ext uri="{BEBA8EAE-BF5A-486C-A8C5-ECC9F3942E4B}">
                <a14:imgProps xmlns:a14="http://schemas.microsoft.com/office/drawing/2010/main">
                  <a14:imgLayer r:embed="rId10">
                    <a14:imgEffect>
                      <a14:saturation sat="0"/>
                    </a14:imgEffect>
                  </a14:imgLayer>
                </a14:imgProps>
              </a:ext>
            </a:extLst>
          </a:blip>
          <a:stretch>
            <a:fillRect/>
          </a:stretch>
        </p:blipFill>
        <p:spPr>
          <a:xfrm>
            <a:off x="9712674" y="2970644"/>
            <a:ext cx="1048334" cy="1048334"/>
          </a:xfrm>
          <a:prstGeom prst="rect">
            <a:avLst/>
          </a:prstGeom>
        </p:spPr>
      </p:pic>
      <p:pic>
        <p:nvPicPr>
          <p:cNvPr id="6" name="image1.jpg">
            <a:extLst>
              <a:ext uri="{FF2B5EF4-FFF2-40B4-BE49-F238E27FC236}">
                <a16:creationId xmlns:a16="http://schemas.microsoft.com/office/drawing/2014/main" id="{35182E22-B676-D3E2-8CD3-00233B318C6F}"/>
              </a:ext>
            </a:extLst>
          </p:cNvPr>
          <p:cNvPicPr/>
          <p:nvPr/>
        </p:nvPicPr>
        <p:blipFill>
          <a:blip r:embed="rId11"/>
          <a:srcRect/>
          <a:stretch>
            <a:fillRect/>
          </a:stretch>
        </p:blipFill>
        <p:spPr>
          <a:xfrm>
            <a:off x="919525" y="2693721"/>
            <a:ext cx="1704340" cy="1727835"/>
          </a:xfrm>
          <a:prstGeom prst="rect">
            <a:avLst/>
          </a:prstGeom>
          <a:ln/>
        </p:spPr>
      </p:pic>
    </p:spTree>
    <p:extLst>
      <p:ext uri="{BB962C8B-B14F-4D97-AF65-F5344CB8AC3E}">
        <p14:creationId xmlns:p14="http://schemas.microsoft.com/office/powerpoint/2010/main" val="1586792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8" name="Picture 7" descr="A logo with a lightning bolt&#10;&#10;Description automatically generated">
            <a:extLst>
              <a:ext uri="{FF2B5EF4-FFF2-40B4-BE49-F238E27FC236}">
                <a16:creationId xmlns:a16="http://schemas.microsoft.com/office/drawing/2014/main" id="{1C0541F8-1CA0-F189-1B26-FBB9CC33D263}"/>
              </a:ext>
            </a:extLst>
          </p:cNvPr>
          <p:cNvPicPr>
            <a:picLocks noChangeAspect="1"/>
          </p:cNvPicPr>
          <p:nvPr/>
        </p:nvPicPr>
        <p:blipFill>
          <a:blip r:embed="rId3"/>
          <a:stretch>
            <a:fillRect/>
          </a:stretch>
        </p:blipFill>
        <p:spPr>
          <a:xfrm>
            <a:off x="0" y="541698"/>
            <a:ext cx="2223288" cy="2223288"/>
          </a:xfrm>
          <a:prstGeom prst="rect">
            <a:avLst/>
          </a:prstGeom>
        </p:spPr>
      </p:pic>
      <p:pic>
        <p:nvPicPr>
          <p:cNvPr id="19" name="Imagem 2" descr="Uma imagem com texto, mapa, atlas&#10;&#10;Descrição gerada automaticamente">
            <a:extLst>
              <a:ext uri="{FF2B5EF4-FFF2-40B4-BE49-F238E27FC236}">
                <a16:creationId xmlns:a16="http://schemas.microsoft.com/office/drawing/2014/main" id="{83E30CDD-82FF-7A18-F9B1-F3ECF38DDFC3}"/>
              </a:ext>
            </a:extLst>
          </p:cNvPr>
          <p:cNvPicPr>
            <a:picLocks noChangeAspect="1"/>
          </p:cNvPicPr>
          <p:nvPr/>
        </p:nvPicPr>
        <p:blipFill>
          <a:blip r:embed="rId4"/>
          <a:stretch>
            <a:fillRect/>
          </a:stretch>
        </p:blipFill>
        <p:spPr>
          <a:xfrm>
            <a:off x="6487910" y="2099031"/>
            <a:ext cx="4346803" cy="3987967"/>
          </a:xfrm>
          <a:prstGeom prst="rect">
            <a:avLst/>
          </a:prstGeom>
        </p:spPr>
      </p:pic>
      <p:sp>
        <p:nvSpPr>
          <p:cNvPr id="20" name="Google Shape;163;g3020d75a723_0_0">
            <a:extLst>
              <a:ext uri="{FF2B5EF4-FFF2-40B4-BE49-F238E27FC236}">
                <a16:creationId xmlns:a16="http://schemas.microsoft.com/office/drawing/2014/main" id="{D40D3A2F-2AAD-114E-92EE-9919E8C2952B}"/>
              </a:ext>
            </a:extLst>
          </p:cNvPr>
          <p:cNvSpPr txBox="1">
            <a:spLocks/>
          </p:cNvSpPr>
          <p:nvPr/>
        </p:nvSpPr>
        <p:spPr>
          <a:xfrm>
            <a:off x="629364" y="2402140"/>
            <a:ext cx="5600700" cy="359130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spcBef>
                <a:spcPts val="1800"/>
              </a:spcBef>
              <a:buFont typeface="Arial" panose="020B0604020202020204" pitchFamily="34" charset="0"/>
              <a:buChar char="•"/>
            </a:pPr>
            <a:r>
              <a:rPr lang="en-GB" sz="1800" dirty="0"/>
              <a:t>Africa Energy Parks will establish a </a:t>
            </a:r>
            <a:r>
              <a:rPr lang="en-GB" sz="1800" b="1" dirty="0"/>
              <a:t>Renewable Energy Park (REEP)</a:t>
            </a:r>
            <a:r>
              <a:rPr lang="en-GB" sz="1800" dirty="0"/>
              <a:t> in the </a:t>
            </a:r>
            <a:r>
              <a:rPr lang="en-GB" sz="1800" b="1" dirty="0"/>
              <a:t>village of Jang</a:t>
            </a:r>
            <a:r>
              <a:rPr lang="en-GB" sz="1800" dirty="0"/>
              <a:t>, </a:t>
            </a:r>
            <a:r>
              <a:rPr lang="en-GB" sz="1800" b="1" dirty="0"/>
              <a:t>Ghana </a:t>
            </a:r>
            <a:r>
              <a:rPr lang="en-GB" sz="1800" dirty="0"/>
              <a:t>to demonstrate a sustainable model for developing energy access and climate resilience in Africa.</a:t>
            </a:r>
          </a:p>
          <a:p>
            <a:pPr>
              <a:spcBef>
                <a:spcPts val="1800"/>
              </a:spcBef>
              <a:buFont typeface="Arial" panose="020B0604020202020204" pitchFamily="34" charset="0"/>
              <a:buChar char="•"/>
            </a:pPr>
            <a:r>
              <a:rPr lang="en-GB" sz="1800" dirty="0"/>
              <a:t>Jang is a rural community near Mole National Park, the largest protected area in Ghana.</a:t>
            </a:r>
          </a:p>
          <a:p>
            <a:pPr>
              <a:spcBef>
                <a:spcPts val="1800"/>
              </a:spcBef>
              <a:buFont typeface="Arial" panose="020B0604020202020204" pitchFamily="34" charset="0"/>
              <a:buChar char="•"/>
            </a:pPr>
            <a:r>
              <a:rPr lang="en-GB" sz="1800" b="1" dirty="0"/>
              <a:t>Less than half </a:t>
            </a:r>
            <a:r>
              <a:rPr lang="en-GB" sz="1800" dirty="0"/>
              <a:t>of Mole National Park’s fringe communities have </a:t>
            </a:r>
            <a:r>
              <a:rPr lang="en-GB" sz="1800" b="1" dirty="0"/>
              <a:t>access to electricity </a:t>
            </a:r>
            <a:r>
              <a:rPr lang="en-GB" sz="1800" dirty="0"/>
              <a:t>and only a handful have </a:t>
            </a:r>
            <a:r>
              <a:rPr lang="en-GB" sz="1800" b="1" dirty="0"/>
              <a:t>potable drinking water.</a:t>
            </a:r>
          </a:p>
        </p:txBody>
      </p:sp>
    </p:spTree>
    <p:extLst>
      <p:ext uri="{BB962C8B-B14F-4D97-AF65-F5344CB8AC3E}">
        <p14:creationId xmlns:p14="http://schemas.microsoft.com/office/powerpoint/2010/main" val="1104246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8" name="Picture 7" descr="A logo with a lightning bolt&#10;&#10;Description automatically generated">
            <a:extLst>
              <a:ext uri="{FF2B5EF4-FFF2-40B4-BE49-F238E27FC236}">
                <a16:creationId xmlns:a16="http://schemas.microsoft.com/office/drawing/2014/main" id="{1C0541F8-1CA0-F189-1B26-FBB9CC33D263}"/>
              </a:ext>
            </a:extLst>
          </p:cNvPr>
          <p:cNvPicPr>
            <a:picLocks noChangeAspect="1"/>
          </p:cNvPicPr>
          <p:nvPr/>
        </p:nvPicPr>
        <p:blipFill>
          <a:blip r:embed="rId3"/>
          <a:stretch>
            <a:fillRect/>
          </a:stretch>
        </p:blipFill>
        <p:spPr>
          <a:xfrm>
            <a:off x="0" y="541698"/>
            <a:ext cx="2223288" cy="2223288"/>
          </a:xfrm>
          <a:prstGeom prst="rect">
            <a:avLst/>
          </a:prstGeom>
        </p:spPr>
      </p:pic>
      <p:sp>
        <p:nvSpPr>
          <p:cNvPr id="20" name="Google Shape;163;g3020d75a723_0_0">
            <a:extLst>
              <a:ext uri="{FF2B5EF4-FFF2-40B4-BE49-F238E27FC236}">
                <a16:creationId xmlns:a16="http://schemas.microsoft.com/office/drawing/2014/main" id="{D40D3A2F-2AAD-114E-92EE-9919E8C2952B}"/>
              </a:ext>
            </a:extLst>
          </p:cNvPr>
          <p:cNvSpPr txBox="1">
            <a:spLocks/>
          </p:cNvSpPr>
          <p:nvPr/>
        </p:nvSpPr>
        <p:spPr>
          <a:xfrm>
            <a:off x="495300" y="2297364"/>
            <a:ext cx="5600700" cy="359130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RPr/>
            </a:defPPr>
            <a:lvl1pPr marL="457200" indent="-228600">
              <a:lnSpc>
                <a:spcPct val="90000"/>
              </a:lnSpc>
              <a:spcBef>
                <a:spcPts val="1800"/>
              </a:spcBef>
              <a:buClr>
                <a:srgbClr val="00991D"/>
              </a:buClr>
              <a:buSzPts val="1800"/>
              <a:buFont typeface="Arial" panose="020B0604020202020204" pitchFamily="34" charset="0"/>
              <a:buChar char="•"/>
              <a:defRPr sz="1800">
                <a:solidFill>
                  <a:srgbClr val="262626"/>
                </a:solidFill>
              </a:defRPr>
            </a:lvl1pPr>
            <a:lvl2pPr marL="914400" indent="-342900">
              <a:lnSpc>
                <a:spcPct val="90000"/>
              </a:lnSpc>
              <a:spcBef>
                <a:spcPts val="500"/>
              </a:spcBef>
              <a:buClr>
                <a:srgbClr val="00991D"/>
              </a:buClr>
              <a:buSzPts val="1800"/>
              <a:buChar char="•"/>
              <a:defRPr sz="2000">
                <a:solidFill>
                  <a:srgbClr val="262626"/>
                </a:solidFill>
              </a:defRPr>
            </a:lvl2pPr>
            <a:lvl3pPr marL="1371600" indent="-342900">
              <a:lnSpc>
                <a:spcPct val="90000"/>
              </a:lnSpc>
              <a:spcBef>
                <a:spcPts val="500"/>
              </a:spcBef>
              <a:buClr>
                <a:srgbClr val="00991D"/>
              </a:buClr>
              <a:buSzPts val="1800"/>
              <a:buChar char="•"/>
              <a:defRPr sz="1800">
                <a:solidFill>
                  <a:srgbClr val="262626"/>
                </a:solidFill>
              </a:defRPr>
            </a:lvl3pPr>
            <a:lvl4pPr marL="1828800" indent="-342900">
              <a:lnSpc>
                <a:spcPct val="90000"/>
              </a:lnSpc>
              <a:spcBef>
                <a:spcPts val="500"/>
              </a:spcBef>
              <a:buClr>
                <a:srgbClr val="00991D"/>
              </a:buClr>
              <a:buSzPts val="1800"/>
              <a:buChar char="•"/>
              <a:defRPr sz="1600">
                <a:solidFill>
                  <a:srgbClr val="262626"/>
                </a:solidFill>
              </a:defRPr>
            </a:lvl4pPr>
            <a:lvl5pPr marL="2286000" indent="-342900">
              <a:lnSpc>
                <a:spcPct val="90000"/>
              </a:lnSpc>
              <a:spcBef>
                <a:spcPts val="500"/>
              </a:spcBef>
              <a:buClr>
                <a:srgbClr val="00991D"/>
              </a:buClr>
              <a:buSzPts val="1800"/>
              <a:buChar char="•"/>
              <a:defRPr sz="1600">
                <a:solidFill>
                  <a:srgbClr val="262626"/>
                </a:solidFill>
              </a:defRPr>
            </a:lvl5pPr>
            <a:lvl6pPr marL="2743200" indent="-342900">
              <a:lnSpc>
                <a:spcPct val="90000"/>
              </a:lnSpc>
              <a:spcBef>
                <a:spcPts val="500"/>
              </a:spcBef>
              <a:buClr>
                <a:schemeClr val="dk1"/>
              </a:buClr>
              <a:buSzPts val="1800"/>
              <a:buChar char="•"/>
              <a:defRPr sz="1800">
                <a:solidFill>
                  <a:schemeClr val="dk1"/>
                </a:solidFill>
                <a:latin typeface="Calibri"/>
                <a:ea typeface="Calibri"/>
                <a:cs typeface="Calibri"/>
              </a:defRPr>
            </a:lvl6pPr>
            <a:lvl7pPr marL="3200400" indent="-342900">
              <a:lnSpc>
                <a:spcPct val="90000"/>
              </a:lnSpc>
              <a:spcBef>
                <a:spcPts val="500"/>
              </a:spcBef>
              <a:buClr>
                <a:schemeClr val="dk1"/>
              </a:buClr>
              <a:buSzPts val="1800"/>
              <a:buChar char="•"/>
              <a:defRPr sz="1800">
                <a:solidFill>
                  <a:schemeClr val="dk1"/>
                </a:solidFill>
                <a:latin typeface="Calibri"/>
                <a:ea typeface="Calibri"/>
                <a:cs typeface="Calibri"/>
              </a:defRPr>
            </a:lvl7pPr>
            <a:lvl8pPr marL="3657600" indent="-342900">
              <a:lnSpc>
                <a:spcPct val="90000"/>
              </a:lnSpc>
              <a:spcBef>
                <a:spcPts val="500"/>
              </a:spcBef>
              <a:buClr>
                <a:schemeClr val="dk1"/>
              </a:buClr>
              <a:buSzPts val="1800"/>
              <a:buChar char="•"/>
              <a:defRPr sz="1800">
                <a:solidFill>
                  <a:schemeClr val="dk1"/>
                </a:solidFill>
                <a:latin typeface="Calibri"/>
                <a:ea typeface="Calibri"/>
                <a:cs typeface="Calibri"/>
              </a:defRPr>
            </a:lvl8pPr>
            <a:lvl9pPr marL="4114800" indent="-342900">
              <a:lnSpc>
                <a:spcPct val="90000"/>
              </a:lnSpc>
              <a:spcBef>
                <a:spcPts val="500"/>
              </a:spcBef>
              <a:buClr>
                <a:schemeClr val="dk1"/>
              </a:buClr>
              <a:buSzPts val="1800"/>
              <a:buChar char="•"/>
              <a:defRPr sz="1800">
                <a:solidFill>
                  <a:schemeClr val="dk1"/>
                </a:solidFill>
                <a:latin typeface="Calibri"/>
                <a:ea typeface="Calibri"/>
                <a:cs typeface="Calibri"/>
              </a:defRPr>
            </a:lvl9pPr>
          </a:lstStyle>
          <a:p>
            <a:r>
              <a:rPr lang="en-US" altLang="en-US" dirty="0"/>
              <a:t>The REEP will use the </a:t>
            </a:r>
            <a:r>
              <a:rPr lang="en-US" altLang="en-US" b="1" dirty="0"/>
              <a:t>water-energy-food-ecosystem nexus</a:t>
            </a:r>
            <a:r>
              <a:rPr lang="en-US" altLang="en-US" dirty="0"/>
              <a:t> approach.</a:t>
            </a:r>
          </a:p>
          <a:p>
            <a:r>
              <a:rPr lang="en-GB" sz="1800" i="0" dirty="0">
                <a:effectLst/>
                <a:latin typeface="+mn-lt"/>
              </a:rPr>
              <a:t>The project will replicate the plug-and-play microgrid model from the </a:t>
            </a:r>
            <a:r>
              <a:rPr lang="en-GB" sz="1800" b="1" i="0" strike="noStrike" dirty="0" err="1">
                <a:solidFill>
                  <a:schemeClr val="tx1"/>
                </a:solidFill>
                <a:effectLst/>
                <a:latin typeface="+mn-lt"/>
              </a:rPr>
              <a:t>RePower</a:t>
            </a:r>
            <a:r>
              <a:rPr lang="en-GB" sz="1800" i="0" dirty="0">
                <a:effectLst/>
                <a:latin typeface="+mn-lt"/>
              </a:rPr>
              <a:t> Project, using:</a:t>
            </a:r>
          </a:p>
          <a:p>
            <a:pPr lvl="1">
              <a:spcBef>
                <a:spcPts val="1200"/>
              </a:spcBef>
            </a:pPr>
            <a:r>
              <a:rPr lang="en-GB" sz="1800" i="0" dirty="0">
                <a:effectLst/>
                <a:latin typeface="+mn-lt"/>
              </a:rPr>
              <a:t>solar photovoltaics</a:t>
            </a:r>
          </a:p>
          <a:p>
            <a:pPr lvl="1">
              <a:spcBef>
                <a:spcPts val="1200"/>
              </a:spcBef>
            </a:pPr>
            <a:r>
              <a:rPr lang="en-GB" sz="1800" i="0" dirty="0">
                <a:effectLst/>
                <a:latin typeface="+mn-lt"/>
              </a:rPr>
              <a:t>battery energy storage systems</a:t>
            </a:r>
          </a:p>
          <a:p>
            <a:pPr lvl="1">
              <a:spcBef>
                <a:spcPts val="1200"/>
              </a:spcBef>
            </a:pPr>
            <a:r>
              <a:rPr lang="en-GB" sz="1800" i="0" dirty="0">
                <a:effectLst/>
                <a:latin typeface="+mn-lt"/>
              </a:rPr>
              <a:t>biomass combined heat and power (BCHP) </a:t>
            </a:r>
          </a:p>
          <a:p>
            <a:pPr marL="228600" indent="0">
              <a:buNone/>
            </a:pPr>
            <a:endParaRPr lang="en-GB" dirty="0"/>
          </a:p>
        </p:txBody>
      </p:sp>
      <p:grpSp>
        <p:nvGrpSpPr>
          <p:cNvPr id="9" name="Group 8">
            <a:extLst>
              <a:ext uri="{FF2B5EF4-FFF2-40B4-BE49-F238E27FC236}">
                <a16:creationId xmlns:a16="http://schemas.microsoft.com/office/drawing/2014/main" id="{95CCA317-2D29-5B38-480F-BED4AF87E75A}"/>
              </a:ext>
            </a:extLst>
          </p:cNvPr>
          <p:cNvGrpSpPr/>
          <p:nvPr/>
        </p:nvGrpSpPr>
        <p:grpSpPr>
          <a:xfrm>
            <a:off x="6368905" y="2297364"/>
            <a:ext cx="4976015" cy="3305174"/>
            <a:chOff x="6368905" y="2297364"/>
            <a:chExt cx="4976015" cy="3305174"/>
          </a:xfrm>
        </p:grpSpPr>
        <p:pic>
          <p:nvPicPr>
            <p:cNvPr id="6" name="Imagem 23" descr="Uma imagem com pessoa, ar livre, homem, energia fotovoltaica&#10;&#10;Descrição gerada automaticamente">
              <a:extLst>
                <a:ext uri="{FF2B5EF4-FFF2-40B4-BE49-F238E27FC236}">
                  <a16:creationId xmlns:a16="http://schemas.microsoft.com/office/drawing/2014/main" id="{163F4DCC-AF3D-2BA9-EDC8-338DB732C393}"/>
                </a:ext>
              </a:extLst>
            </p:cNvPr>
            <p:cNvPicPr>
              <a:picLocks noChangeAspect="1"/>
            </p:cNvPicPr>
            <p:nvPr/>
          </p:nvPicPr>
          <p:blipFill>
            <a:blip r:embed="rId4"/>
            <a:stretch>
              <a:fillRect/>
            </a:stretch>
          </p:blipFill>
          <p:spPr>
            <a:xfrm>
              <a:off x="6368905" y="2297364"/>
              <a:ext cx="4976015" cy="3305174"/>
            </a:xfrm>
            <a:prstGeom prst="rect">
              <a:avLst/>
            </a:prstGeom>
          </p:spPr>
        </p:pic>
        <p:sp>
          <p:nvSpPr>
            <p:cNvPr id="7" name="TextBox 6">
              <a:extLst>
                <a:ext uri="{FF2B5EF4-FFF2-40B4-BE49-F238E27FC236}">
                  <a16:creationId xmlns:a16="http://schemas.microsoft.com/office/drawing/2014/main" id="{3A48FF41-2B2E-642A-54CF-1F7657E8137B}"/>
                </a:ext>
              </a:extLst>
            </p:cNvPr>
            <p:cNvSpPr txBox="1"/>
            <p:nvPr/>
          </p:nvSpPr>
          <p:spPr>
            <a:xfrm>
              <a:off x="10044605" y="5348622"/>
              <a:ext cx="1300315" cy="253916"/>
            </a:xfrm>
            <a:prstGeom prst="rect">
              <a:avLst/>
            </a:prstGeom>
            <a:noFill/>
          </p:spPr>
          <p:txBody>
            <a:bodyPr wrap="square">
              <a:spAutoFit/>
            </a:bodyPr>
            <a:lstStyle/>
            <a:p>
              <a:r>
                <a:rPr lang="en-GB" sz="1050" b="0" i="0" dirty="0">
                  <a:solidFill>
                    <a:schemeClr val="bg1"/>
                  </a:solidFill>
                  <a:effectLst/>
                  <a:latin typeface="+mj-lt"/>
                </a:rPr>
                <a:t>©Africa </a:t>
              </a:r>
              <a:r>
                <a:rPr lang="en-GB" sz="1050" b="0" i="0" dirty="0" err="1">
                  <a:solidFill>
                    <a:schemeClr val="bg1"/>
                  </a:solidFill>
                  <a:effectLst/>
                  <a:latin typeface="+mj-lt"/>
                </a:rPr>
                <a:t>GreenTec</a:t>
              </a:r>
              <a:endParaRPr lang="en-GB" sz="1050" dirty="0">
                <a:solidFill>
                  <a:schemeClr val="bg1"/>
                </a:solidFill>
                <a:latin typeface="+mj-lt"/>
              </a:endParaRPr>
            </a:p>
          </p:txBody>
        </p:sp>
      </p:grpSp>
    </p:spTree>
    <p:extLst>
      <p:ext uri="{BB962C8B-B14F-4D97-AF65-F5344CB8AC3E}">
        <p14:creationId xmlns:p14="http://schemas.microsoft.com/office/powerpoint/2010/main" val="429775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8" name="Picture 7" descr="A logo with a lightning bolt&#10;&#10;Description automatically generated">
            <a:extLst>
              <a:ext uri="{FF2B5EF4-FFF2-40B4-BE49-F238E27FC236}">
                <a16:creationId xmlns:a16="http://schemas.microsoft.com/office/drawing/2014/main" id="{1C0541F8-1CA0-F189-1B26-FBB9CC33D263}"/>
              </a:ext>
            </a:extLst>
          </p:cNvPr>
          <p:cNvPicPr>
            <a:picLocks noChangeAspect="1"/>
          </p:cNvPicPr>
          <p:nvPr/>
        </p:nvPicPr>
        <p:blipFill>
          <a:blip r:embed="rId3"/>
          <a:stretch>
            <a:fillRect/>
          </a:stretch>
        </p:blipFill>
        <p:spPr>
          <a:xfrm>
            <a:off x="0" y="541698"/>
            <a:ext cx="2223288" cy="2223288"/>
          </a:xfrm>
          <a:prstGeom prst="rect">
            <a:avLst/>
          </a:prstGeom>
        </p:spPr>
      </p:pic>
      <p:sp>
        <p:nvSpPr>
          <p:cNvPr id="20" name="Google Shape;163;g3020d75a723_0_0">
            <a:extLst>
              <a:ext uri="{FF2B5EF4-FFF2-40B4-BE49-F238E27FC236}">
                <a16:creationId xmlns:a16="http://schemas.microsoft.com/office/drawing/2014/main" id="{D40D3A2F-2AAD-114E-92EE-9919E8C2952B}"/>
              </a:ext>
            </a:extLst>
          </p:cNvPr>
          <p:cNvSpPr txBox="1">
            <a:spLocks/>
          </p:cNvSpPr>
          <p:nvPr/>
        </p:nvSpPr>
        <p:spPr>
          <a:xfrm>
            <a:off x="495300" y="2297364"/>
            <a:ext cx="5600700" cy="359130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RPr/>
            </a:defPPr>
            <a:lvl1pPr marL="457200" indent="-228600">
              <a:lnSpc>
                <a:spcPct val="90000"/>
              </a:lnSpc>
              <a:spcBef>
                <a:spcPts val="1800"/>
              </a:spcBef>
              <a:buClr>
                <a:srgbClr val="00991D"/>
              </a:buClr>
              <a:buSzPts val="1800"/>
              <a:buFont typeface="Arial" panose="020B0604020202020204" pitchFamily="34" charset="0"/>
              <a:buChar char="•"/>
              <a:defRPr sz="1800">
                <a:solidFill>
                  <a:srgbClr val="262626"/>
                </a:solidFill>
              </a:defRPr>
            </a:lvl1pPr>
            <a:lvl2pPr marL="914400" indent="-342900">
              <a:lnSpc>
                <a:spcPct val="90000"/>
              </a:lnSpc>
              <a:spcBef>
                <a:spcPts val="500"/>
              </a:spcBef>
              <a:buClr>
                <a:srgbClr val="00991D"/>
              </a:buClr>
              <a:buSzPts val="1800"/>
              <a:buChar char="•"/>
              <a:defRPr sz="2000">
                <a:solidFill>
                  <a:srgbClr val="262626"/>
                </a:solidFill>
              </a:defRPr>
            </a:lvl2pPr>
            <a:lvl3pPr marL="1371600" indent="-342900">
              <a:lnSpc>
                <a:spcPct val="90000"/>
              </a:lnSpc>
              <a:spcBef>
                <a:spcPts val="500"/>
              </a:spcBef>
              <a:buClr>
                <a:srgbClr val="00991D"/>
              </a:buClr>
              <a:buSzPts val="1800"/>
              <a:buChar char="•"/>
              <a:defRPr sz="1800">
                <a:solidFill>
                  <a:srgbClr val="262626"/>
                </a:solidFill>
              </a:defRPr>
            </a:lvl3pPr>
            <a:lvl4pPr marL="1828800" indent="-342900">
              <a:lnSpc>
                <a:spcPct val="90000"/>
              </a:lnSpc>
              <a:spcBef>
                <a:spcPts val="500"/>
              </a:spcBef>
              <a:buClr>
                <a:srgbClr val="00991D"/>
              </a:buClr>
              <a:buSzPts val="1800"/>
              <a:buChar char="•"/>
              <a:defRPr sz="1600">
                <a:solidFill>
                  <a:srgbClr val="262626"/>
                </a:solidFill>
              </a:defRPr>
            </a:lvl4pPr>
            <a:lvl5pPr marL="2286000" indent="-342900">
              <a:lnSpc>
                <a:spcPct val="90000"/>
              </a:lnSpc>
              <a:spcBef>
                <a:spcPts val="500"/>
              </a:spcBef>
              <a:buClr>
                <a:srgbClr val="00991D"/>
              </a:buClr>
              <a:buSzPts val="1800"/>
              <a:buChar char="•"/>
              <a:defRPr sz="1600">
                <a:solidFill>
                  <a:srgbClr val="262626"/>
                </a:solidFill>
              </a:defRPr>
            </a:lvl5pPr>
            <a:lvl6pPr marL="2743200" indent="-342900">
              <a:lnSpc>
                <a:spcPct val="90000"/>
              </a:lnSpc>
              <a:spcBef>
                <a:spcPts val="500"/>
              </a:spcBef>
              <a:buClr>
                <a:schemeClr val="dk1"/>
              </a:buClr>
              <a:buSzPts val="1800"/>
              <a:buChar char="•"/>
              <a:defRPr sz="1800">
                <a:solidFill>
                  <a:schemeClr val="dk1"/>
                </a:solidFill>
                <a:latin typeface="Calibri"/>
                <a:ea typeface="Calibri"/>
                <a:cs typeface="Calibri"/>
              </a:defRPr>
            </a:lvl6pPr>
            <a:lvl7pPr marL="3200400" indent="-342900">
              <a:lnSpc>
                <a:spcPct val="90000"/>
              </a:lnSpc>
              <a:spcBef>
                <a:spcPts val="500"/>
              </a:spcBef>
              <a:buClr>
                <a:schemeClr val="dk1"/>
              </a:buClr>
              <a:buSzPts val="1800"/>
              <a:buChar char="•"/>
              <a:defRPr sz="1800">
                <a:solidFill>
                  <a:schemeClr val="dk1"/>
                </a:solidFill>
                <a:latin typeface="Calibri"/>
                <a:ea typeface="Calibri"/>
                <a:cs typeface="Calibri"/>
              </a:defRPr>
            </a:lvl7pPr>
            <a:lvl8pPr marL="3657600" indent="-342900">
              <a:lnSpc>
                <a:spcPct val="90000"/>
              </a:lnSpc>
              <a:spcBef>
                <a:spcPts val="500"/>
              </a:spcBef>
              <a:buClr>
                <a:schemeClr val="dk1"/>
              </a:buClr>
              <a:buSzPts val="1800"/>
              <a:buChar char="•"/>
              <a:defRPr sz="1800">
                <a:solidFill>
                  <a:schemeClr val="dk1"/>
                </a:solidFill>
                <a:latin typeface="Calibri"/>
                <a:ea typeface="Calibri"/>
                <a:cs typeface="Calibri"/>
              </a:defRPr>
            </a:lvl8pPr>
            <a:lvl9pPr marL="4114800" indent="-342900">
              <a:lnSpc>
                <a:spcPct val="90000"/>
              </a:lnSpc>
              <a:spcBef>
                <a:spcPts val="500"/>
              </a:spcBef>
              <a:buClr>
                <a:schemeClr val="dk1"/>
              </a:buClr>
              <a:buSzPts val="1800"/>
              <a:buChar char="•"/>
              <a:defRPr sz="1800">
                <a:solidFill>
                  <a:schemeClr val="dk1"/>
                </a:solidFill>
                <a:latin typeface="Calibri"/>
                <a:ea typeface="Calibri"/>
                <a:cs typeface="Calibri"/>
              </a:defRPr>
            </a:lvl9pPr>
          </a:lstStyle>
          <a:p>
            <a:r>
              <a:rPr lang="en-GB" sz="1800" i="0" dirty="0">
                <a:effectLst/>
                <a:latin typeface="+mn-lt"/>
              </a:rPr>
              <a:t>The REEP </a:t>
            </a:r>
            <a:r>
              <a:rPr lang="en-GB" sz="1800" dirty="0">
                <a:solidFill>
                  <a:schemeClr val="dk1"/>
                </a:solidFill>
                <a:latin typeface="Arial"/>
                <a:ea typeface="Arial"/>
                <a:cs typeface="Arial"/>
                <a:sym typeface="Arial"/>
              </a:rPr>
              <a:t>expected to become </a:t>
            </a:r>
            <a:r>
              <a:rPr lang="en-GB" sz="1800" b="1" dirty="0">
                <a:solidFill>
                  <a:schemeClr val="dk1"/>
                </a:solidFill>
                <a:latin typeface="Arial"/>
                <a:ea typeface="Arial"/>
                <a:cs typeface="Arial"/>
                <a:sym typeface="Arial"/>
              </a:rPr>
              <a:t>fully operational </a:t>
            </a:r>
            <a:r>
              <a:rPr lang="en-GB" sz="1800" i="0" dirty="0">
                <a:effectLst/>
                <a:latin typeface="+mn-lt"/>
              </a:rPr>
              <a:t>by the end of the project. </a:t>
            </a:r>
          </a:p>
          <a:p>
            <a:r>
              <a:rPr lang="en-GB" sz="1800" i="0" dirty="0">
                <a:effectLst/>
                <a:latin typeface="+mn-lt"/>
              </a:rPr>
              <a:t>It will become </a:t>
            </a:r>
            <a:r>
              <a:rPr lang="en-GB" sz="1800" b="1" i="0" dirty="0">
                <a:effectLst/>
                <a:latin typeface="+mn-lt"/>
              </a:rPr>
              <a:t>financially self-sustainable </a:t>
            </a:r>
            <a:r>
              <a:rPr lang="en-GB" sz="1800" i="0" dirty="0">
                <a:effectLst/>
                <a:latin typeface="+mn-lt"/>
              </a:rPr>
              <a:t>within </a:t>
            </a:r>
            <a:r>
              <a:rPr lang="en-GB" sz="1800" b="1" i="0" dirty="0">
                <a:effectLst/>
                <a:latin typeface="+mn-lt"/>
              </a:rPr>
              <a:t>five years</a:t>
            </a:r>
            <a:r>
              <a:rPr lang="en-GB" sz="1800" i="0" dirty="0">
                <a:effectLst/>
                <a:latin typeface="+mn-lt"/>
              </a:rPr>
              <a:t>.</a:t>
            </a:r>
          </a:p>
          <a:p>
            <a:r>
              <a:rPr lang="en-GB" sz="1800" i="0" dirty="0">
                <a:effectLst/>
                <a:latin typeface="+mn-lt"/>
              </a:rPr>
              <a:t>The </a:t>
            </a:r>
            <a:r>
              <a:rPr lang="en-GB" sz="1800" b="1" i="0" dirty="0">
                <a:effectLst/>
                <a:latin typeface="+mn-lt"/>
              </a:rPr>
              <a:t>business model </a:t>
            </a:r>
            <a:r>
              <a:rPr lang="en-GB" sz="1800" i="0" dirty="0">
                <a:effectLst/>
                <a:latin typeface="+mn-lt"/>
              </a:rPr>
              <a:t>will leverage public-private partnerships.</a:t>
            </a:r>
          </a:p>
          <a:p>
            <a:r>
              <a:rPr lang="en-GB" sz="1800" i="0" dirty="0">
                <a:effectLst/>
                <a:latin typeface="+mn-lt"/>
              </a:rPr>
              <a:t>Financing options like </a:t>
            </a:r>
            <a:r>
              <a:rPr lang="en-GB" sz="1800" b="1" i="0" dirty="0">
                <a:effectLst/>
                <a:latin typeface="+mn-lt"/>
              </a:rPr>
              <a:t>carbon credit </a:t>
            </a:r>
            <a:r>
              <a:rPr lang="en-GB" sz="1800" i="0" dirty="0">
                <a:effectLst/>
                <a:latin typeface="+mn-lt"/>
              </a:rPr>
              <a:t>sales will support long-term sustainability. </a:t>
            </a:r>
          </a:p>
          <a:p>
            <a:endParaRPr lang="en-GB" sz="1800" i="0" dirty="0">
              <a:effectLst/>
              <a:latin typeface="+mn-lt"/>
            </a:endParaRPr>
          </a:p>
          <a:p>
            <a:pPr marL="228600" indent="0">
              <a:buNone/>
            </a:pPr>
            <a:endParaRPr lang="en-GB" dirty="0"/>
          </a:p>
        </p:txBody>
      </p:sp>
      <p:grpSp>
        <p:nvGrpSpPr>
          <p:cNvPr id="9" name="Group 8">
            <a:extLst>
              <a:ext uri="{FF2B5EF4-FFF2-40B4-BE49-F238E27FC236}">
                <a16:creationId xmlns:a16="http://schemas.microsoft.com/office/drawing/2014/main" id="{04738117-00FE-BBF6-C4B2-1FB2D42EEF47}"/>
              </a:ext>
            </a:extLst>
          </p:cNvPr>
          <p:cNvGrpSpPr/>
          <p:nvPr/>
        </p:nvGrpSpPr>
        <p:grpSpPr>
          <a:xfrm>
            <a:off x="6187706" y="2297364"/>
            <a:ext cx="5076160" cy="3384106"/>
            <a:chOff x="6187706" y="2297364"/>
            <a:chExt cx="5076160" cy="3384106"/>
          </a:xfrm>
        </p:grpSpPr>
        <p:pic>
          <p:nvPicPr>
            <p:cNvPr id="3" name="Imagem 18" descr="Uma imagem com ar livre, fotografia aérea, paisagem, Vista aérea&#10;&#10;Descrição gerada automaticamente">
              <a:extLst>
                <a:ext uri="{FF2B5EF4-FFF2-40B4-BE49-F238E27FC236}">
                  <a16:creationId xmlns:a16="http://schemas.microsoft.com/office/drawing/2014/main" id="{E32BFD30-AE6A-6ABD-9D2E-E4D4AB7A58A0}"/>
                </a:ext>
              </a:extLst>
            </p:cNvPr>
            <p:cNvPicPr>
              <a:picLocks noChangeAspect="1"/>
            </p:cNvPicPr>
            <p:nvPr/>
          </p:nvPicPr>
          <p:blipFill>
            <a:blip r:embed="rId4"/>
            <a:stretch>
              <a:fillRect/>
            </a:stretch>
          </p:blipFill>
          <p:spPr>
            <a:xfrm>
              <a:off x="6187706" y="2297364"/>
              <a:ext cx="5076160" cy="3384106"/>
            </a:xfrm>
            <a:prstGeom prst="rect">
              <a:avLst/>
            </a:prstGeom>
          </p:spPr>
        </p:pic>
        <p:sp>
          <p:nvSpPr>
            <p:cNvPr id="7" name="TextBox 6">
              <a:extLst>
                <a:ext uri="{FF2B5EF4-FFF2-40B4-BE49-F238E27FC236}">
                  <a16:creationId xmlns:a16="http://schemas.microsoft.com/office/drawing/2014/main" id="{8E8F66E9-A7A0-F8A6-7CDD-FC6EB6A8D8B3}"/>
                </a:ext>
              </a:extLst>
            </p:cNvPr>
            <p:cNvSpPr txBox="1"/>
            <p:nvPr/>
          </p:nvSpPr>
          <p:spPr>
            <a:xfrm>
              <a:off x="9963551" y="5419860"/>
              <a:ext cx="1300315" cy="253916"/>
            </a:xfrm>
            <a:prstGeom prst="rect">
              <a:avLst/>
            </a:prstGeom>
            <a:noFill/>
          </p:spPr>
          <p:txBody>
            <a:bodyPr wrap="square">
              <a:spAutoFit/>
            </a:bodyPr>
            <a:lstStyle/>
            <a:p>
              <a:r>
                <a:rPr lang="en-GB" sz="1050" b="0" i="0" dirty="0">
                  <a:solidFill>
                    <a:schemeClr val="bg1"/>
                  </a:solidFill>
                  <a:effectLst/>
                  <a:latin typeface="+mj-lt"/>
                </a:rPr>
                <a:t>©Africa </a:t>
              </a:r>
              <a:r>
                <a:rPr lang="en-GB" sz="1050" b="0" i="0" dirty="0" err="1">
                  <a:solidFill>
                    <a:schemeClr val="bg1"/>
                  </a:solidFill>
                  <a:effectLst/>
                  <a:latin typeface="+mj-lt"/>
                </a:rPr>
                <a:t>GreenTec</a:t>
              </a:r>
              <a:endParaRPr lang="en-GB" sz="1050" dirty="0">
                <a:solidFill>
                  <a:schemeClr val="bg1"/>
                </a:solidFill>
                <a:latin typeface="+mj-lt"/>
              </a:endParaRPr>
            </a:p>
          </p:txBody>
        </p:sp>
      </p:grpSp>
    </p:spTree>
    <p:extLst>
      <p:ext uri="{BB962C8B-B14F-4D97-AF65-F5344CB8AC3E}">
        <p14:creationId xmlns:p14="http://schemas.microsoft.com/office/powerpoint/2010/main" val="3105741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pic>
        <p:nvPicPr>
          <p:cNvPr id="8" name="Picture 7" descr="A logo with a lightning bolt&#10;&#10;Description automatically generated">
            <a:extLst>
              <a:ext uri="{FF2B5EF4-FFF2-40B4-BE49-F238E27FC236}">
                <a16:creationId xmlns:a16="http://schemas.microsoft.com/office/drawing/2014/main" id="{1C0541F8-1CA0-F189-1B26-FBB9CC33D263}"/>
              </a:ext>
            </a:extLst>
          </p:cNvPr>
          <p:cNvPicPr>
            <a:picLocks noChangeAspect="1"/>
          </p:cNvPicPr>
          <p:nvPr/>
        </p:nvPicPr>
        <p:blipFill>
          <a:blip r:embed="rId4"/>
          <a:stretch>
            <a:fillRect/>
          </a:stretch>
        </p:blipFill>
        <p:spPr>
          <a:xfrm>
            <a:off x="-5735" y="572873"/>
            <a:ext cx="2223288" cy="2223288"/>
          </a:xfrm>
          <a:prstGeom prst="rect">
            <a:avLst/>
          </a:prstGeom>
        </p:spPr>
      </p:pic>
      <p:sp>
        <p:nvSpPr>
          <p:cNvPr id="3" name="Google Shape;181;p12">
            <a:extLst>
              <a:ext uri="{FF2B5EF4-FFF2-40B4-BE49-F238E27FC236}">
                <a16:creationId xmlns:a16="http://schemas.microsoft.com/office/drawing/2014/main" id="{0F0DD552-3495-6E14-5878-AEB47B260C19}"/>
              </a:ext>
            </a:extLst>
          </p:cNvPr>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endParaRPr/>
          </a:p>
          <a:p>
            <a:pPr marL="0" lvl="0" indent="0" algn="l" rtl="0">
              <a:lnSpc>
                <a:spcPct val="90000"/>
              </a:lnSpc>
              <a:spcBef>
                <a:spcPts val="1000"/>
              </a:spcBef>
              <a:spcAft>
                <a:spcPts val="0"/>
              </a:spcAft>
              <a:buSzPts val="2400"/>
              <a:buNone/>
            </a:pPr>
            <a:r>
              <a:rPr lang="fr-FR"/>
              <a:t> </a:t>
            </a:r>
            <a:endParaRPr/>
          </a:p>
        </p:txBody>
      </p:sp>
      <p:pic>
        <p:nvPicPr>
          <p:cNvPr id="4" name="Imagem 5" descr="Uma imagem com Tipo de letra, Gráficos, logótipo, design gráfico&#10;&#10;Descrição gerada automaticamente">
            <a:extLst>
              <a:ext uri="{FF2B5EF4-FFF2-40B4-BE49-F238E27FC236}">
                <a16:creationId xmlns:a16="http://schemas.microsoft.com/office/drawing/2014/main" id="{9626C3F1-8ECD-2E83-7C03-8533A791D079}"/>
              </a:ext>
            </a:extLst>
          </p:cNvPr>
          <p:cNvPicPr>
            <a:picLocks noChangeAspect="1"/>
          </p:cNvPicPr>
          <p:nvPr/>
        </p:nvPicPr>
        <p:blipFill>
          <a:blip r:embed="rId5"/>
          <a:stretch>
            <a:fillRect/>
          </a:stretch>
        </p:blipFill>
        <p:spPr>
          <a:xfrm>
            <a:off x="953886" y="2432595"/>
            <a:ext cx="1626005" cy="677819"/>
          </a:xfrm>
          <a:prstGeom prst="rect">
            <a:avLst/>
          </a:prstGeom>
        </p:spPr>
      </p:pic>
      <p:pic>
        <p:nvPicPr>
          <p:cNvPr id="5" name="Imagem 7" descr="Uma imagem com design&#10;&#10;Descrição gerada automaticamente com confiança baixa">
            <a:extLst>
              <a:ext uri="{FF2B5EF4-FFF2-40B4-BE49-F238E27FC236}">
                <a16:creationId xmlns:a16="http://schemas.microsoft.com/office/drawing/2014/main" id="{37FA736F-7C3B-F5E9-C65F-1425F951F345}"/>
              </a:ext>
            </a:extLst>
          </p:cNvPr>
          <p:cNvPicPr>
            <a:picLocks noChangeAspect="1"/>
          </p:cNvPicPr>
          <p:nvPr/>
        </p:nvPicPr>
        <p:blipFill>
          <a:blip r:embed="rId6"/>
          <a:stretch>
            <a:fillRect/>
          </a:stretch>
        </p:blipFill>
        <p:spPr>
          <a:xfrm>
            <a:off x="953886" y="3636617"/>
            <a:ext cx="2066374" cy="887662"/>
          </a:xfrm>
          <a:prstGeom prst="rect">
            <a:avLst/>
          </a:prstGeom>
        </p:spPr>
      </p:pic>
      <p:pic>
        <p:nvPicPr>
          <p:cNvPr id="6" name="Imagem 9" descr="Uma imagem com Tipo de letra, logótipo, Gráficos, encarnado&#10;&#10;Descrição gerada automaticamente">
            <a:extLst>
              <a:ext uri="{FF2B5EF4-FFF2-40B4-BE49-F238E27FC236}">
                <a16:creationId xmlns:a16="http://schemas.microsoft.com/office/drawing/2014/main" id="{F0EB0175-2164-36D9-212A-701B3611541E}"/>
              </a:ext>
            </a:extLst>
          </p:cNvPr>
          <p:cNvPicPr>
            <a:picLocks noChangeAspect="1"/>
          </p:cNvPicPr>
          <p:nvPr/>
        </p:nvPicPr>
        <p:blipFill>
          <a:blip r:embed="rId7"/>
          <a:stretch>
            <a:fillRect/>
          </a:stretch>
        </p:blipFill>
        <p:spPr>
          <a:xfrm>
            <a:off x="7027485" y="2367784"/>
            <a:ext cx="1903749" cy="717911"/>
          </a:xfrm>
          <a:prstGeom prst="rect">
            <a:avLst/>
          </a:prstGeom>
        </p:spPr>
      </p:pic>
      <p:graphicFrame>
        <p:nvGraphicFramePr>
          <p:cNvPr id="7" name="Objeto 10">
            <a:extLst>
              <a:ext uri="{FF2B5EF4-FFF2-40B4-BE49-F238E27FC236}">
                <a16:creationId xmlns:a16="http://schemas.microsoft.com/office/drawing/2014/main" id="{2EC3C25E-777B-777B-2D67-34E2E406E2B6}"/>
              </a:ext>
            </a:extLst>
          </p:cNvPr>
          <p:cNvGraphicFramePr>
            <a:graphicFrameLocks noChangeAspect="1"/>
          </p:cNvGraphicFramePr>
          <p:nvPr/>
        </p:nvGraphicFramePr>
        <p:xfrm>
          <a:off x="838200" y="5424764"/>
          <a:ext cx="2572512" cy="686901"/>
        </p:xfrm>
        <a:graphic>
          <a:graphicData uri="http://schemas.openxmlformats.org/presentationml/2006/ole">
            <mc:AlternateContent xmlns:mc="http://schemas.openxmlformats.org/markup-compatibility/2006">
              <mc:Choice xmlns:v="urn:schemas-microsoft-com:vml" Requires="v">
                <p:oleObj spid="_x0000_s1031" name="Acrobat Document" r:id="rId8" imgW="4851240" imgH="1295343" progId="Acrobat.Document.DC">
                  <p:embed/>
                </p:oleObj>
              </mc:Choice>
              <mc:Fallback>
                <p:oleObj name="Acrobat Document" r:id="rId8" imgW="4851240" imgH="1295343" progId="Acrobat.Document.DC">
                  <p:embed/>
                  <p:pic>
                    <p:nvPicPr>
                      <p:cNvPr id="7" name="Objeto 10">
                        <a:extLst>
                          <a:ext uri="{FF2B5EF4-FFF2-40B4-BE49-F238E27FC236}">
                            <a16:creationId xmlns:a16="http://schemas.microsoft.com/office/drawing/2014/main" id="{2EC3C25E-777B-777B-2D67-34E2E406E2B6}"/>
                          </a:ext>
                        </a:extLst>
                      </p:cNvPr>
                      <p:cNvPicPr/>
                      <p:nvPr/>
                    </p:nvPicPr>
                    <p:blipFill>
                      <a:blip r:embed="rId9"/>
                      <a:stretch>
                        <a:fillRect/>
                      </a:stretch>
                    </p:blipFill>
                    <p:spPr>
                      <a:xfrm>
                        <a:off x="838200" y="5424764"/>
                        <a:ext cx="2572512" cy="686901"/>
                      </a:xfrm>
                      <a:prstGeom prst="rect">
                        <a:avLst/>
                      </a:prstGeom>
                    </p:spPr>
                  </p:pic>
                </p:oleObj>
              </mc:Fallback>
            </mc:AlternateContent>
          </a:graphicData>
        </a:graphic>
      </p:graphicFrame>
      <p:pic>
        <p:nvPicPr>
          <p:cNvPr id="9" name="Imagem 12" descr="Uma imagem com Tipo de letra, símbolo, logótipo, Gráficos&#10;&#10;Descrição gerada automaticamente">
            <a:extLst>
              <a:ext uri="{FF2B5EF4-FFF2-40B4-BE49-F238E27FC236}">
                <a16:creationId xmlns:a16="http://schemas.microsoft.com/office/drawing/2014/main" id="{243AFE30-D9F6-4F66-0596-298FCC7AF833}"/>
              </a:ext>
            </a:extLst>
          </p:cNvPr>
          <p:cNvPicPr>
            <a:picLocks noChangeAspect="1"/>
          </p:cNvPicPr>
          <p:nvPr/>
        </p:nvPicPr>
        <p:blipFill>
          <a:blip r:embed="rId10"/>
          <a:stretch>
            <a:fillRect/>
          </a:stretch>
        </p:blipFill>
        <p:spPr>
          <a:xfrm>
            <a:off x="3506768" y="2370088"/>
            <a:ext cx="2755898" cy="677819"/>
          </a:xfrm>
          <a:prstGeom prst="rect">
            <a:avLst/>
          </a:prstGeom>
        </p:spPr>
      </p:pic>
      <p:pic>
        <p:nvPicPr>
          <p:cNvPr id="10" name="Imagem 14" descr="Uma imagem com texto, Tipo de letra, logótipo, Gráficos&#10;&#10;Descrição gerada automaticamente">
            <a:extLst>
              <a:ext uri="{FF2B5EF4-FFF2-40B4-BE49-F238E27FC236}">
                <a16:creationId xmlns:a16="http://schemas.microsoft.com/office/drawing/2014/main" id="{E7709B30-4C63-E106-3B66-05CF606E7D11}"/>
              </a:ext>
            </a:extLst>
          </p:cNvPr>
          <p:cNvPicPr>
            <a:picLocks noChangeAspect="1"/>
          </p:cNvPicPr>
          <p:nvPr/>
        </p:nvPicPr>
        <p:blipFill>
          <a:blip r:embed="rId11"/>
          <a:stretch>
            <a:fillRect/>
          </a:stretch>
        </p:blipFill>
        <p:spPr>
          <a:xfrm>
            <a:off x="3817236" y="3295084"/>
            <a:ext cx="1626005" cy="1626005"/>
          </a:xfrm>
          <a:prstGeom prst="rect">
            <a:avLst/>
          </a:prstGeom>
        </p:spPr>
      </p:pic>
      <p:graphicFrame>
        <p:nvGraphicFramePr>
          <p:cNvPr id="11" name="Objeto 15">
            <a:extLst>
              <a:ext uri="{FF2B5EF4-FFF2-40B4-BE49-F238E27FC236}">
                <a16:creationId xmlns:a16="http://schemas.microsoft.com/office/drawing/2014/main" id="{6277D63D-19B6-E574-6E1C-23E6B710483A}"/>
              </a:ext>
            </a:extLst>
          </p:cNvPr>
          <p:cNvGraphicFramePr>
            <a:graphicFrameLocks noChangeAspect="1"/>
          </p:cNvGraphicFramePr>
          <p:nvPr/>
        </p:nvGraphicFramePr>
        <p:xfrm>
          <a:off x="9487474" y="1973553"/>
          <a:ext cx="1310086" cy="1392073"/>
        </p:xfrm>
        <a:graphic>
          <a:graphicData uri="http://schemas.openxmlformats.org/presentationml/2006/ole">
            <mc:AlternateContent xmlns:mc="http://schemas.openxmlformats.org/markup-compatibility/2006">
              <mc:Choice xmlns:v="urn:schemas-microsoft-com:vml" Requires="v">
                <p:oleObj spid="_x0000_s1032" name="Acrobat Document" r:id="rId12" imgW="4870410" imgH="5175231" progId="Acrobat.Document.DC">
                  <p:embed/>
                </p:oleObj>
              </mc:Choice>
              <mc:Fallback>
                <p:oleObj name="Acrobat Document" r:id="rId12" imgW="4870410" imgH="5175231" progId="Acrobat.Document.DC">
                  <p:embed/>
                  <p:pic>
                    <p:nvPicPr>
                      <p:cNvPr id="11" name="Objeto 15">
                        <a:extLst>
                          <a:ext uri="{FF2B5EF4-FFF2-40B4-BE49-F238E27FC236}">
                            <a16:creationId xmlns:a16="http://schemas.microsoft.com/office/drawing/2014/main" id="{6277D63D-19B6-E574-6E1C-23E6B710483A}"/>
                          </a:ext>
                        </a:extLst>
                      </p:cNvPr>
                      <p:cNvPicPr/>
                      <p:nvPr/>
                    </p:nvPicPr>
                    <p:blipFill>
                      <a:blip r:embed="rId13"/>
                      <a:stretch>
                        <a:fillRect/>
                      </a:stretch>
                    </p:blipFill>
                    <p:spPr>
                      <a:xfrm>
                        <a:off x="9487474" y="1973553"/>
                        <a:ext cx="1310086" cy="1392073"/>
                      </a:xfrm>
                      <a:prstGeom prst="rect">
                        <a:avLst/>
                      </a:prstGeom>
                    </p:spPr>
                  </p:pic>
                </p:oleObj>
              </mc:Fallback>
            </mc:AlternateContent>
          </a:graphicData>
        </a:graphic>
      </p:graphicFrame>
      <p:pic>
        <p:nvPicPr>
          <p:cNvPr id="12" name="Imagem 17" descr="Uma imagem com Gráficos, captura de ecrã, Tipo de letra, símbolo&#10;&#10;Descrição gerada automaticamente">
            <a:extLst>
              <a:ext uri="{FF2B5EF4-FFF2-40B4-BE49-F238E27FC236}">
                <a16:creationId xmlns:a16="http://schemas.microsoft.com/office/drawing/2014/main" id="{ECB9BABA-7607-1AC0-33E7-450DD46AA731}"/>
              </a:ext>
            </a:extLst>
          </p:cNvPr>
          <p:cNvPicPr>
            <a:picLocks noChangeAspect="1"/>
          </p:cNvPicPr>
          <p:nvPr/>
        </p:nvPicPr>
        <p:blipFill>
          <a:blip r:embed="rId14"/>
          <a:stretch>
            <a:fillRect/>
          </a:stretch>
        </p:blipFill>
        <p:spPr>
          <a:xfrm>
            <a:off x="8422276" y="3834625"/>
            <a:ext cx="2708239" cy="499256"/>
          </a:xfrm>
          <a:prstGeom prst="rect">
            <a:avLst/>
          </a:prstGeom>
        </p:spPr>
      </p:pic>
      <p:pic>
        <p:nvPicPr>
          <p:cNvPr id="13" name="Imagem 19" descr="Uma imagem com clipart, desenho, Gráficos, ilustração&#10;&#10;Descrição gerada automaticamente">
            <a:extLst>
              <a:ext uri="{FF2B5EF4-FFF2-40B4-BE49-F238E27FC236}">
                <a16:creationId xmlns:a16="http://schemas.microsoft.com/office/drawing/2014/main" id="{C9DEC725-1417-BE82-0581-325183CEDE47}"/>
              </a:ext>
            </a:extLst>
          </p:cNvPr>
          <p:cNvPicPr>
            <a:picLocks noChangeAspect="1"/>
          </p:cNvPicPr>
          <p:nvPr/>
        </p:nvPicPr>
        <p:blipFill>
          <a:blip r:embed="rId15"/>
          <a:stretch>
            <a:fillRect/>
          </a:stretch>
        </p:blipFill>
        <p:spPr>
          <a:xfrm>
            <a:off x="6262666" y="3498908"/>
            <a:ext cx="1501604" cy="1049198"/>
          </a:xfrm>
          <a:prstGeom prst="rect">
            <a:avLst/>
          </a:prstGeom>
        </p:spPr>
      </p:pic>
      <p:pic>
        <p:nvPicPr>
          <p:cNvPr id="14" name="Imagem 20">
            <a:extLst>
              <a:ext uri="{FF2B5EF4-FFF2-40B4-BE49-F238E27FC236}">
                <a16:creationId xmlns:a16="http://schemas.microsoft.com/office/drawing/2014/main" id="{5C19104F-8732-2A2F-E4E4-0FE74ADED993}"/>
              </a:ext>
            </a:extLst>
          </p:cNvPr>
          <p:cNvPicPr>
            <a:picLocks noChangeAspect="1"/>
          </p:cNvPicPr>
          <p:nvPr/>
        </p:nvPicPr>
        <p:blipFill>
          <a:blip r:embed="rId16"/>
          <a:srcRect r="69653"/>
          <a:stretch/>
        </p:blipFill>
        <p:spPr>
          <a:xfrm>
            <a:off x="9671939" y="4628708"/>
            <a:ext cx="1310086" cy="1493456"/>
          </a:xfrm>
          <a:prstGeom prst="rect">
            <a:avLst/>
          </a:prstGeom>
        </p:spPr>
      </p:pic>
      <p:pic>
        <p:nvPicPr>
          <p:cNvPr id="15" name="Imagem 29">
            <a:extLst>
              <a:ext uri="{FF2B5EF4-FFF2-40B4-BE49-F238E27FC236}">
                <a16:creationId xmlns:a16="http://schemas.microsoft.com/office/drawing/2014/main" id="{D08ABA34-C149-3935-B109-C77D50923FA2}"/>
              </a:ext>
            </a:extLst>
          </p:cNvPr>
          <p:cNvPicPr>
            <a:picLocks noChangeAspect="1"/>
          </p:cNvPicPr>
          <p:nvPr/>
        </p:nvPicPr>
        <p:blipFill>
          <a:blip r:embed="rId17"/>
          <a:stretch>
            <a:fillRect/>
          </a:stretch>
        </p:blipFill>
        <p:spPr>
          <a:xfrm>
            <a:off x="4139489" y="5435950"/>
            <a:ext cx="2233602" cy="512943"/>
          </a:xfrm>
          <a:prstGeom prst="rect">
            <a:avLst/>
          </a:prstGeom>
        </p:spPr>
      </p:pic>
      <p:pic>
        <p:nvPicPr>
          <p:cNvPr id="16" name="Imagem 31">
            <a:extLst>
              <a:ext uri="{FF2B5EF4-FFF2-40B4-BE49-F238E27FC236}">
                <a16:creationId xmlns:a16="http://schemas.microsoft.com/office/drawing/2014/main" id="{30D7D768-A50F-0374-A16B-B5D1FA1FAEAF}"/>
              </a:ext>
            </a:extLst>
          </p:cNvPr>
          <p:cNvPicPr>
            <a:picLocks noChangeAspect="1"/>
          </p:cNvPicPr>
          <p:nvPr/>
        </p:nvPicPr>
        <p:blipFill>
          <a:blip r:embed="rId18"/>
          <a:stretch>
            <a:fillRect/>
          </a:stretch>
        </p:blipFill>
        <p:spPr>
          <a:xfrm>
            <a:off x="7373786" y="4961319"/>
            <a:ext cx="1295794" cy="1115823"/>
          </a:xfrm>
          <a:prstGeom prst="rect">
            <a:avLst/>
          </a:prstGeom>
        </p:spPr>
      </p:pic>
      <p:sp>
        <p:nvSpPr>
          <p:cNvPr id="17" name="Google Shape;142;p3">
            <a:extLst>
              <a:ext uri="{FF2B5EF4-FFF2-40B4-BE49-F238E27FC236}">
                <a16:creationId xmlns:a16="http://schemas.microsoft.com/office/drawing/2014/main" id="{3C401B83-8BBF-4F3D-1F01-A0F932ED0E30}"/>
              </a:ext>
            </a:extLst>
          </p:cNvPr>
          <p:cNvSpPr txBox="1">
            <a:spLocks/>
          </p:cNvSpPr>
          <p:nvPr/>
        </p:nvSpPr>
        <p:spPr>
          <a:xfrm>
            <a:off x="1987073" y="131047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2400" b="0" i="0" u="none" strike="noStrike" dirty="0">
                <a:solidFill>
                  <a:schemeClr val="tx1">
                    <a:lumMod val="65000"/>
                    <a:lumOff val="35000"/>
                  </a:schemeClr>
                </a:solidFill>
                <a:effectLst/>
                <a:latin typeface="+mn-lt"/>
              </a:rPr>
              <a:t>Consortium Partners</a:t>
            </a:r>
            <a:endParaRPr lang="fr-FR" sz="3600" b="0" dirty="0">
              <a:solidFill>
                <a:schemeClr val="tx1">
                  <a:lumMod val="65000"/>
                  <a:lumOff val="35000"/>
                </a:schemeClr>
              </a:solidFill>
              <a:latin typeface="+mn-lt"/>
            </a:endParaRPr>
          </a:p>
        </p:txBody>
      </p:sp>
    </p:spTree>
    <p:extLst>
      <p:ext uri="{BB962C8B-B14F-4D97-AF65-F5344CB8AC3E}">
        <p14:creationId xmlns:p14="http://schemas.microsoft.com/office/powerpoint/2010/main" val="334348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Africa Energy Parks</a:t>
            </a:r>
          </a:p>
        </p:txBody>
      </p:sp>
      <p:sp>
        <p:nvSpPr>
          <p:cNvPr id="3" name="Google Shape;187;p13">
            <a:extLst>
              <a:ext uri="{FF2B5EF4-FFF2-40B4-BE49-F238E27FC236}">
                <a16:creationId xmlns:a16="http://schemas.microsoft.com/office/drawing/2014/main" id="{3FCB68F4-1967-FCFE-6CF2-9FB18A4A0848}"/>
              </a:ext>
            </a:extLst>
          </p:cNvPr>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endParaRPr dirty="0"/>
          </a:p>
          <a:p>
            <a:pPr marL="342900" indent="-342900">
              <a:buSzPts val="2400"/>
              <a:buFont typeface="Arial" panose="020B0604020202020204" pitchFamily="34" charset="0"/>
              <a:buChar char="•"/>
            </a:pPr>
            <a:r>
              <a:rPr lang="fr-FR" dirty="0"/>
              <a:t>Project </a:t>
            </a:r>
            <a:r>
              <a:rPr lang="fr-FR" dirty="0" err="1"/>
              <a:t>Website</a:t>
            </a:r>
            <a:r>
              <a:rPr lang="fr-FR" dirty="0"/>
              <a:t> (https://africaenergyparks.eu/)</a:t>
            </a:r>
          </a:p>
          <a:p>
            <a:pPr marL="0" lvl="0" indent="0" algn="l" rtl="0">
              <a:lnSpc>
                <a:spcPct val="90000"/>
              </a:lnSpc>
              <a:spcBef>
                <a:spcPts val="1000"/>
              </a:spcBef>
              <a:spcAft>
                <a:spcPts val="0"/>
              </a:spcAft>
              <a:buSzPts val="2400"/>
            </a:pPr>
            <a:endParaRPr dirty="0"/>
          </a:p>
        </p:txBody>
      </p:sp>
      <p:pic>
        <p:nvPicPr>
          <p:cNvPr id="4" name="Imagem 11" descr="Uma imagem com padrão, quadrado, Simetria, píxel&#10;&#10;Descrição gerada automaticamente">
            <a:extLst>
              <a:ext uri="{FF2B5EF4-FFF2-40B4-BE49-F238E27FC236}">
                <a16:creationId xmlns:a16="http://schemas.microsoft.com/office/drawing/2014/main" id="{994C18E5-8761-FD79-2F8E-D0D56166A7C9}"/>
              </a:ext>
            </a:extLst>
          </p:cNvPr>
          <p:cNvPicPr>
            <a:picLocks noChangeAspect="1"/>
          </p:cNvPicPr>
          <p:nvPr/>
        </p:nvPicPr>
        <p:blipFill>
          <a:blip r:embed="rId3"/>
          <a:stretch>
            <a:fillRect/>
          </a:stretch>
        </p:blipFill>
        <p:spPr>
          <a:xfrm>
            <a:off x="2562077" y="3030279"/>
            <a:ext cx="2558901" cy="2558901"/>
          </a:xfrm>
          <a:prstGeom prst="rect">
            <a:avLst/>
          </a:prstGeom>
        </p:spPr>
      </p:pic>
      <p:pic>
        <p:nvPicPr>
          <p:cNvPr id="5" name="Imagem 13" descr="Uma imagem com padrão, quadrado, Simetria, Gráficos&#10;&#10;Descrição gerada automaticamente">
            <a:extLst>
              <a:ext uri="{FF2B5EF4-FFF2-40B4-BE49-F238E27FC236}">
                <a16:creationId xmlns:a16="http://schemas.microsoft.com/office/drawing/2014/main" id="{A76330A7-84D5-3E6B-A8A8-A1A92520BE74}"/>
              </a:ext>
            </a:extLst>
          </p:cNvPr>
          <p:cNvPicPr>
            <a:picLocks noChangeAspect="1"/>
          </p:cNvPicPr>
          <p:nvPr/>
        </p:nvPicPr>
        <p:blipFill>
          <a:blip r:embed="rId4"/>
          <a:stretch>
            <a:fillRect/>
          </a:stretch>
        </p:blipFill>
        <p:spPr>
          <a:xfrm>
            <a:off x="7071024" y="2949794"/>
            <a:ext cx="2639386" cy="2639386"/>
          </a:xfrm>
          <a:prstGeom prst="rect">
            <a:avLst/>
          </a:prstGeom>
        </p:spPr>
      </p:pic>
      <p:sp>
        <p:nvSpPr>
          <p:cNvPr id="6" name="Retângulo 14">
            <a:extLst>
              <a:ext uri="{FF2B5EF4-FFF2-40B4-BE49-F238E27FC236}">
                <a16:creationId xmlns:a16="http://schemas.microsoft.com/office/drawing/2014/main" id="{B681FBB9-6EEE-FBC2-E456-F9C6A3B6190B}"/>
              </a:ext>
            </a:extLst>
          </p:cNvPr>
          <p:cNvSpPr/>
          <p:nvPr/>
        </p:nvSpPr>
        <p:spPr>
          <a:xfrm>
            <a:off x="2671946" y="5528929"/>
            <a:ext cx="2339162" cy="4784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Join us on LinkedIn</a:t>
            </a:r>
          </a:p>
        </p:txBody>
      </p:sp>
      <p:sp>
        <p:nvSpPr>
          <p:cNvPr id="7" name="Retângulo 15">
            <a:extLst>
              <a:ext uri="{FF2B5EF4-FFF2-40B4-BE49-F238E27FC236}">
                <a16:creationId xmlns:a16="http://schemas.microsoft.com/office/drawing/2014/main" id="{92185677-3008-1D7F-40F8-DEA1E0AF4397}"/>
              </a:ext>
            </a:extLst>
          </p:cNvPr>
          <p:cNvSpPr/>
          <p:nvPr/>
        </p:nvSpPr>
        <p:spPr>
          <a:xfrm>
            <a:off x="7221136" y="5490564"/>
            <a:ext cx="2339162" cy="4784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Join us on X</a:t>
            </a:r>
          </a:p>
        </p:txBody>
      </p:sp>
      <p:pic>
        <p:nvPicPr>
          <p:cNvPr id="9" name="Picture 8" descr="A logo with a lightning bolt&#10;&#10;Description automatically generated">
            <a:extLst>
              <a:ext uri="{FF2B5EF4-FFF2-40B4-BE49-F238E27FC236}">
                <a16:creationId xmlns:a16="http://schemas.microsoft.com/office/drawing/2014/main" id="{7004461E-F8F4-8079-603C-F9E64660DFFF}"/>
              </a:ext>
            </a:extLst>
          </p:cNvPr>
          <p:cNvPicPr>
            <a:picLocks noChangeAspect="1"/>
          </p:cNvPicPr>
          <p:nvPr/>
        </p:nvPicPr>
        <p:blipFill>
          <a:blip r:embed="rId5"/>
          <a:stretch>
            <a:fillRect/>
          </a:stretch>
        </p:blipFill>
        <p:spPr>
          <a:xfrm>
            <a:off x="-5735" y="572873"/>
            <a:ext cx="2223288" cy="2223288"/>
          </a:xfrm>
          <a:prstGeom prst="rect">
            <a:avLst/>
          </a:prstGeom>
        </p:spPr>
      </p:pic>
    </p:spTree>
    <p:extLst>
      <p:ext uri="{BB962C8B-B14F-4D97-AF65-F5344CB8AC3E}">
        <p14:creationId xmlns:p14="http://schemas.microsoft.com/office/powerpoint/2010/main" val="3129761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Google Shape;142;p3">
            <a:extLst>
              <a:ext uri="{FF2B5EF4-FFF2-40B4-BE49-F238E27FC236}">
                <a16:creationId xmlns:a16="http://schemas.microsoft.com/office/drawing/2014/main" id="{0A0F2E92-9BA0-D429-7DDB-981AC9EB86AC}"/>
              </a:ext>
            </a:extLst>
          </p:cNvPr>
          <p:cNvSpPr txBox="1">
            <a:spLocks/>
          </p:cNvSpPr>
          <p:nvPr/>
        </p:nvSpPr>
        <p:spPr>
          <a:xfrm>
            <a:off x="563880" y="458411"/>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r-FR" dirty="0" err="1"/>
              <a:t>RePower</a:t>
            </a:r>
            <a:r>
              <a:rPr lang="fr-FR" dirty="0"/>
              <a:t> and </a:t>
            </a:r>
            <a:r>
              <a:rPr lang="fr-FR" dirty="0" err="1"/>
              <a:t>Africa</a:t>
            </a:r>
            <a:r>
              <a:rPr lang="fr-FR" dirty="0"/>
              <a:t> Energy Parks</a:t>
            </a:r>
          </a:p>
        </p:txBody>
      </p:sp>
      <p:pic>
        <p:nvPicPr>
          <p:cNvPr id="12" name="Picture 11">
            <a:extLst>
              <a:ext uri="{FF2B5EF4-FFF2-40B4-BE49-F238E27FC236}">
                <a16:creationId xmlns:a16="http://schemas.microsoft.com/office/drawing/2014/main" id="{776ED583-1403-C1EF-92F3-7F34771B8B03}"/>
              </a:ext>
            </a:extLst>
          </p:cNvPr>
          <p:cNvPicPr>
            <a:picLocks noChangeAspect="1"/>
          </p:cNvPicPr>
          <p:nvPr/>
        </p:nvPicPr>
        <p:blipFill>
          <a:blip r:embed="rId3"/>
          <a:stretch>
            <a:fillRect/>
          </a:stretch>
        </p:blipFill>
        <p:spPr>
          <a:xfrm>
            <a:off x="7155656" y="1313418"/>
            <a:ext cx="3484635" cy="4913791"/>
          </a:xfrm>
          <a:prstGeom prst="rect">
            <a:avLst/>
          </a:prstGeom>
          <a:effectLst>
            <a:outerShdw blurRad="50800" dist="38100" dir="2700000" algn="tl" rotWithShape="0">
              <a:prstClr val="black">
                <a:alpha val="40000"/>
              </a:prstClr>
            </a:outerShdw>
          </a:effectLst>
        </p:spPr>
      </p:pic>
      <p:pic>
        <p:nvPicPr>
          <p:cNvPr id="13" name="Imagem 3" descr="Uma imagem com texto, logótipo, captura de ecrã, Tipo de letra&#10;&#10;Descrição gerada automaticamente">
            <a:extLst>
              <a:ext uri="{FF2B5EF4-FFF2-40B4-BE49-F238E27FC236}">
                <a16:creationId xmlns:a16="http://schemas.microsoft.com/office/drawing/2014/main" id="{B707528A-B473-5CDF-EEEC-6F06F448DE90}"/>
              </a:ext>
            </a:extLst>
          </p:cNvPr>
          <p:cNvPicPr>
            <a:picLocks noChangeAspect="1"/>
          </p:cNvPicPr>
          <p:nvPr/>
        </p:nvPicPr>
        <p:blipFill>
          <a:blip r:embed="rId4"/>
          <a:stretch>
            <a:fillRect/>
          </a:stretch>
        </p:blipFill>
        <p:spPr>
          <a:xfrm>
            <a:off x="654874" y="1676883"/>
            <a:ext cx="2960146" cy="1728375"/>
          </a:xfrm>
          <a:prstGeom prst="rect">
            <a:avLst/>
          </a:prstGeom>
        </p:spPr>
      </p:pic>
      <p:pic>
        <p:nvPicPr>
          <p:cNvPr id="14" name="Imagem 4">
            <a:extLst>
              <a:ext uri="{FF2B5EF4-FFF2-40B4-BE49-F238E27FC236}">
                <a16:creationId xmlns:a16="http://schemas.microsoft.com/office/drawing/2014/main" id="{6EAA7E78-AB3C-FE58-8342-2F6432FEDDE5}"/>
              </a:ext>
            </a:extLst>
          </p:cNvPr>
          <p:cNvPicPr>
            <a:picLocks noChangeAspect="1"/>
          </p:cNvPicPr>
          <p:nvPr/>
        </p:nvPicPr>
        <p:blipFill>
          <a:blip r:embed="rId5"/>
          <a:stretch>
            <a:fillRect/>
          </a:stretch>
        </p:blipFill>
        <p:spPr>
          <a:xfrm>
            <a:off x="2363659" y="3169777"/>
            <a:ext cx="2768660" cy="1886282"/>
          </a:xfrm>
          <a:prstGeom prst="rect">
            <a:avLst/>
          </a:prstGeom>
        </p:spPr>
      </p:pic>
      <p:pic>
        <p:nvPicPr>
          <p:cNvPr id="15" name="Imagem 5">
            <a:extLst>
              <a:ext uri="{FF2B5EF4-FFF2-40B4-BE49-F238E27FC236}">
                <a16:creationId xmlns:a16="http://schemas.microsoft.com/office/drawing/2014/main" id="{0989A033-0721-52E3-D752-F1BBD3C66C15}"/>
              </a:ext>
            </a:extLst>
          </p:cNvPr>
          <p:cNvPicPr>
            <a:picLocks noChangeAspect="1"/>
          </p:cNvPicPr>
          <p:nvPr/>
        </p:nvPicPr>
        <p:blipFill>
          <a:blip r:embed="rId6"/>
          <a:stretch>
            <a:fillRect/>
          </a:stretch>
        </p:blipFill>
        <p:spPr>
          <a:xfrm>
            <a:off x="592615" y="5302064"/>
            <a:ext cx="2463209" cy="876423"/>
          </a:xfrm>
          <a:prstGeom prst="rect">
            <a:avLst/>
          </a:prstGeom>
        </p:spPr>
      </p:pic>
      <p:pic>
        <p:nvPicPr>
          <p:cNvPr id="16" name="Imagem 6">
            <a:extLst>
              <a:ext uri="{FF2B5EF4-FFF2-40B4-BE49-F238E27FC236}">
                <a16:creationId xmlns:a16="http://schemas.microsoft.com/office/drawing/2014/main" id="{59470E4B-AAFE-5FA2-9C05-E6BD3EA614DB}"/>
              </a:ext>
            </a:extLst>
          </p:cNvPr>
          <p:cNvPicPr>
            <a:picLocks noChangeAspect="1"/>
          </p:cNvPicPr>
          <p:nvPr/>
        </p:nvPicPr>
        <p:blipFill>
          <a:blip r:embed="rId7"/>
          <a:stretch>
            <a:fillRect/>
          </a:stretch>
        </p:blipFill>
        <p:spPr>
          <a:xfrm>
            <a:off x="4381142" y="1887959"/>
            <a:ext cx="1517299" cy="1517299"/>
          </a:xfrm>
          <a:prstGeom prst="rect">
            <a:avLst/>
          </a:prstGeom>
        </p:spPr>
      </p:pic>
      <p:pic>
        <p:nvPicPr>
          <p:cNvPr id="17" name="Imagem 10">
            <a:extLst>
              <a:ext uri="{FF2B5EF4-FFF2-40B4-BE49-F238E27FC236}">
                <a16:creationId xmlns:a16="http://schemas.microsoft.com/office/drawing/2014/main" id="{4600A10D-DCEA-7556-5B55-EF717D092274}"/>
              </a:ext>
            </a:extLst>
          </p:cNvPr>
          <p:cNvPicPr>
            <a:picLocks noChangeAspect="1"/>
          </p:cNvPicPr>
          <p:nvPr/>
        </p:nvPicPr>
        <p:blipFill>
          <a:blip r:embed="rId8"/>
          <a:srcRect r="32442"/>
          <a:stretch/>
        </p:blipFill>
        <p:spPr>
          <a:xfrm>
            <a:off x="3747989" y="5056059"/>
            <a:ext cx="2676982" cy="1343530"/>
          </a:xfrm>
          <a:prstGeom prst="rect">
            <a:avLst/>
          </a:prstGeom>
        </p:spPr>
      </p:pic>
      <p:sp>
        <p:nvSpPr>
          <p:cNvPr id="18" name="Retângulo 11">
            <a:extLst>
              <a:ext uri="{FF2B5EF4-FFF2-40B4-BE49-F238E27FC236}">
                <a16:creationId xmlns:a16="http://schemas.microsoft.com/office/drawing/2014/main" id="{235ADBB7-8829-98E4-1D64-11695F770F98}"/>
              </a:ext>
            </a:extLst>
          </p:cNvPr>
          <p:cNvSpPr/>
          <p:nvPr/>
        </p:nvSpPr>
        <p:spPr>
          <a:xfrm>
            <a:off x="4860233" y="3694092"/>
            <a:ext cx="1981200"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err="1"/>
              <a:t>KijaniBox</a:t>
            </a:r>
            <a:endParaRPr lang="en-GB" sz="2000" dirty="0"/>
          </a:p>
          <a:p>
            <a:pPr algn="ctr"/>
            <a:r>
              <a:rPr lang="en-GB" dirty="0"/>
              <a:t>[no logo available yet]</a:t>
            </a:r>
          </a:p>
        </p:txBody>
      </p:sp>
      <p:pic>
        <p:nvPicPr>
          <p:cNvPr id="19" name="Imagem 12">
            <a:extLst>
              <a:ext uri="{FF2B5EF4-FFF2-40B4-BE49-F238E27FC236}">
                <a16:creationId xmlns:a16="http://schemas.microsoft.com/office/drawing/2014/main" id="{14C929C1-6E59-A9D8-860C-303DDE7E16B6}"/>
              </a:ext>
            </a:extLst>
          </p:cNvPr>
          <p:cNvPicPr>
            <a:picLocks noChangeAspect="1"/>
          </p:cNvPicPr>
          <p:nvPr/>
        </p:nvPicPr>
        <p:blipFill>
          <a:blip r:embed="rId9"/>
          <a:stretch>
            <a:fillRect/>
          </a:stretch>
        </p:blipFill>
        <p:spPr>
          <a:xfrm>
            <a:off x="794163" y="3168169"/>
            <a:ext cx="1905000" cy="1905000"/>
          </a:xfrm>
          <a:prstGeom prst="rect">
            <a:avLst/>
          </a:prstGeom>
        </p:spPr>
      </p:pic>
    </p:spTree>
    <p:extLst>
      <p:ext uri="{BB962C8B-B14F-4D97-AF65-F5344CB8AC3E}">
        <p14:creationId xmlns:p14="http://schemas.microsoft.com/office/powerpoint/2010/main" val="3105141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g2d32c82fbc1_0_0"/>
          <p:cNvSpPr txBox="1">
            <a:spLocks noGrp="1"/>
          </p:cNvSpPr>
          <p:nvPr>
            <p:ph type="title"/>
          </p:nvPr>
        </p:nvSpPr>
        <p:spPr>
          <a:xfrm>
            <a:off x="761999" y="1138036"/>
            <a:ext cx="4619623" cy="52292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dk1"/>
              </a:buClr>
              <a:buSzPct val="111111"/>
              <a:buFont typeface="Verdana"/>
              <a:buNone/>
            </a:pPr>
            <a:r>
              <a:rPr lang="fr-FR" sz="3200">
                <a:solidFill>
                  <a:schemeClr val="dk1"/>
                </a:solidFill>
              </a:rPr>
              <a:t>Nikola Matak</a:t>
            </a:r>
            <a:endParaRPr/>
          </a:p>
        </p:txBody>
      </p:sp>
      <p:sp>
        <p:nvSpPr>
          <p:cNvPr id="166" name="Google Shape;166;g2d32c82fbc1_0_0"/>
          <p:cNvSpPr txBox="1">
            <a:spLocks noGrp="1"/>
          </p:cNvSpPr>
          <p:nvPr>
            <p:ph type="body" idx="1"/>
          </p:nvPr>
        </p:nvSpPr>
        <p:spPr>
          <a:xfrm>
            <a:off x="762000" y="1660964"/>
            <a:ext cx="6582302" cy="4481512"/>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800"/>
              <a:buNone/>
            </a:pPr>
            <a:r>
              <a:rPr lang="fr-FR" sz="1800">
                <a:latin typeface="Arial"/>
                <a:ea typeface="Arial"/>
                <a:cs typeface="Arial"/>
                <a:sym typeface="Arial"/>
              </a:rPr>
              <a:t>Nikola Matak was born in 1990 in Zagreb, Croatia. He finished his PhD studies in the field of Process and Energy Engineering at the Faculty of Mechanical Engineering and Naval Architecture, the University of Zagreb in 2023 with the topic of Improvement of the energy planning process for the development of local and regional action plans. He is currently employed as postdoc and as a project manager of project EMERGE – Energy System Modelling for Green development of Africa at Department of Energy and Power Engineering of the same Faculty. </a:t>
            </a:r>
            <a:endParaRPr sz="1800">
              <a:latin typeface="Arial"/>
              <a:ea typeface="Arial"/>
              <a:cs typeface="Arial"/>
              <a:sym typeface="Arial"/>
            </a:endParaRPr>
          </a:p>
          <a:p>
            <a:pPr marL="0" lvl="0" indent="0" algn="l" rtl="0">
              <a:lnSpc>
                <a:spcPct val="90000"/>
              </a:lnSpc>
              <a:spcBef>
                <a:spcPts val="0"/>
              </a:spcBef>
              <a:spcAft>
                <a:spcPts val="0"/>
              </a:spcAft>
              <a:buSzPts val="1800"/>
              <a:buNone/>
            </a:pPr>
            <a:endParaRPr sz="1800">
              <a:solidFill>
                <a:schemeClr val="dk1"/>
              </a:solidFill>
              <a:latin typeface="Arial"/>
              <a:ea typeface="Arial"/>
              <a:cs typeface="Arial"/>
              <a:sym typeface="Arial"/>
            </a:endParaRPr>
          </a:p>
        </p:txBody>
      </p:sp>
      <p:pic>
        <p:nvPicPr>
          <p:cNvPr id="167" name="Google Shape;167;g2d32c82fbc1_0_0" descr="School boy with solid fill"/>
          <p:cNvPicPr preferRelativeResize="0"/>
          <p:nvPr/>
        </p:nvPicPr>
        <p:blipFill rotWithShape="1">
          <a:blip r:embed="rId3">
            <a:alphaModFix/>
          </a:blip>
          <a:srcRect l="2687" r="2687"/>
          <a:stretch/>
        </p:blipFill>
        <p:spPr>
          <a:xfrm>
            <a:off x="7344302" y="900112"/>
            <a:ext cx="4619624" cy="5514976"/>
          </a:xfrm>
          <a:prstGeom prst="rect">
            <a:avLst/>
          </a:prstGeom>
          <a:noFill/>
          <a:ln>
            <a:noFill/>
          </a:ln>
        </p:spPr>
      </p:pic>
      <p:pic>
        <p:nvPicPr>
          <p:cNvPr id="168" name="Google Shape;168;g2d32c82fbc1_0_0"/>
          <p:cNvPicPr preferRelativeResize="0"/>
          <p:nvPr/>
        </p:nvPicPr>
        <p:blipFill rotWithShape="1">
          <a:blip r:embed="rId4">
            <a:alphaModFix/>
          </a:blip>
          <a:srcRect/>
          <a:stretch/>
        </p:blipFill>
        <p:spPr>
          <a:xfrm>
            <a:off x="7529513" y="1416844"/>
            <a:ext cx="5734050" cy="448151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5"/>
          <p:cNvPicPr preferRelativeResize="0"/>
          <p:nvPr/>
        </p:nvPicPr>
        <p:blipFill rotWithShape="1">
          <a:blip r:embed="rId3">
            <a:alphaModFix/>
          </a:blip>
          <a:srcRect/>
          <a:stretch/>
        </p:blipFill>
        <p:spPr>
          <a:xfrm>
            <a:off x="3097214" y="433767"/>
            <a:ext cx="5997573" cy="5990467"/>
          </a:xfrm>
          <a:prstGeom prst="rect">
            <a:avLst/>
          </a:prstGeom>
          <a:noFill/>
          <a:ln>
            <a:noFill/>
          </a:ln>
        </p:spPr>
      </p:pic>
      <p:cxnSp>
        <p:nvCxnSpPr>
          <p:cNvPr id="174" name="Google Shape;174;p5"/>
          <p:cNvCxnSpPr/>
          <p:nvPr/>
        </p:nvCxnSpPr>
        <p:spPr>
          <a:xfrm rot="10800000">
            <a:off x="2278433" y="4088862"/>
            <a:ext cx="2248088" cy="55225"/>
          </a:xfrm>
          <a:prstGeom prst="straightConnector1">
            <a:avLst/>
          </a:prstGeom>
          <a:noFill/>
          <a:ln w="19050" cap="flat" cmpd="sng">
            <a:solidFill>
              <a:schemeClr val="dk1"/>
            </a:solidFill>
            <a:prstDash val="solid"/>
            <a:round/>
            <a:headEnd type="none" w="sm" len="sm"/>
            <a:tailEnd type="none" w="sm" len="sm"/>
          </a:ln>
        </p:spPr>
      </p:cxnSp>
      <p:cxnSp>
        <p:nvCxnSpPr>
          <p:cNvPr id="175" name="Google Shape;175;p5"/>
          <p:cNvCxnSpPr/>
          <p:nvPr/>
        </p:nvCxnSpPr>
        <p:spPr>
          <a:xfrm>
            <a:off x="5784123" y="3414268"/>
            <a:ext cx="3403100" cy="1491157"/>
          </a:xfrm>
          <a:prstGeom prst="straightConnector1">
            <a:avLst/>
          </a:prstGeom>
          <a:noFill/>
          <a:ln w="19050" cap="flat" cmpd="sng">
            <a:solidFill>
              <a:schemeClr val="dk1"/>
            </a:solidFill>
            <a:prstDash val="solid"/>
            <a:round/>
            <a:headEnd type="none" w="sm" len="sm"/>
            <a:tailEnd type="none" w="sm" len="sm"/>
          </a:ln>
        </p:spPr>
      </p:cxnSp>
      <p:cxnSp>
        <p:nvCxnSpPr>
          <p:cNvPr id="176" name="Google Shape;176;p5"/>
          <p:cNvCxnSpPr/>
          <p:nvPr/>
        </p:nvCxnSpPr>
        <p:spPr>
          <a:xfrm rot="10800000">
            <a:off x="2667763" y="2976992"/>
            <a:ext cx="2450332" cy="626680"/>
          </a:xfrm>
          <a:prstGeom prst="straightConnector1">
            <a:avLst/>
          </a:prstGeom>
          <a:noFill/>
          <a:ln w="19050" cap="flat" cmpd="sng">
            <a:solidFill>
              <a:schemeClr val="dk1"/>
            </a:solidFill>
            <a:prstDash val="solid"/>
            <a:round/>
            <a:headEnd type="none" w="sm" len="sm"/>
            <a:tailEnd type="none" w="sm" len="sm"/>
          </a:ln>
        </p:spPr>
      </p:cxnSp>
      <p:cxnSp>
        <p:nvCxnSpPr>
          <p:cNvPr id="177" name="Google Shape;177;p5"/>
          <p:cNvCxnSpPr/>
          <p:nvPr/>
        </p:nvCxnSpPr>
        <p:spPr>
          <a:xfrm flipH="1">
            <a:off x="4253023" y="5183229"/>
            <a:ext cx="1536996" cy="856064"/>
          </a:xfrm>
          <a:prstGeom prst="straightConnector1">
            <a:avLst/>
          </a:prstGeom>
          <a:noFill/>
          <a:ln w="19050" cap="flat" cmpd="sng">
            <a:solidFill>
              <a:schemeClr val="dk1"/>
            </a:solidFill>
            <a:prstDash val="solid"/>
            <a:round/>
            <a:headEnd type="none" w="sm" len="sm"/>
            <a:tailEnd type="none" w="sm" len="sm"/>
          </a:ln>
        </p:spPr>
      </p:cxnSp>
      <p:cxnSp>
        <p:nvCxnSpPr>
          <p:cNvPr id="178" name="Google Shape;178;p5"/>
          <p:cNvCxnSpPr/>
          <p:nvPr/>
        </p:nvCxnSpPr>
        <p:spPr>
          <a:xfrm rot="10800000">
            <a:off x="3706038" y="1205023"/>
            <a:ext cx="1723655" cy="1914069"/>
          </a:xfrm>
          <a:prstGeom prst="straightConnector1">
            <a:avLst/>
          </a:prstGeom>
          <a:noFill/>
          <a:ln w="19050" cap="flat" cmpd="sng">
            <a:solidFill>
              <a:schemeClr val="dk1"/>
            </a:solidFill>
            <a:prstDash val="solid"/>
            <a:round/>
            <a:headEnd type="none" w="sm" len="sm"/>
            <a:tailEnd type="none" w="sm" len="sm"/>
          </a:ln>
        </p:spPr>
      </p:cxnSp>
      <p:cxnSp>
        <p:nvCxnSpPr>
          <p:cNvPr id="179" name="Google Shape;179;p5"/>
          <p:cNvCxnSpPr/>
          <p:nvPr/>
        </p:nvCxnSpPr>
        <p:spPr>
          <a:xfrm flipH="1">
            <a:off x="5999126" y="1105311"/>
            <a:ext cx="2662865" cy="2038269"/>
          </a:xfrm>
          <a:prstGeom prst="straightConnector1">
            <a:avLst/>
          </a:prstGeom>
          <a:noFill/>
          <a:ln w="19050" cap="flat" cmpd="sng">
            <a:solidFill>
              <a:schemeClr val="dk1"/>
            </a:solidFill>
            <a:prstDash val="solid"/>
            <a:round/>
            <a:headEnd type="none" w="sm" len="sm"/>
            <a:tailEnd type="none" w="sm" len="sm"/>
          </a:ln>
        </p:spPr>
      </p:cxnSp>
      <p:cxnSp>
        <p:nvCxnSpPr>
          <p:cNvPr id="180" name="Google Shape;180;p5"/>
          <p:cNvCxnSpPr/>
          <p:nvPr/>
        </p:nvCxnSpPr>
        <p:spPr>
          <a:xfrm flipH="1">
            <a:off x="5906690" y="2608522"/>
            <a:ext cx="3792684" cy="649399"/>
          </a:xfrm>
          <a:prstGeom prst="straightConnector1">
            <a:avLst/>
          </a:prstGeom>
          <a:noFill/>
          <a:ln w="19050" cap="flat" cmpd="sng">
            <a:solidFill>
              <a:schemeClr val="dk1"/>
            </a:solidFill>
            <a:prstDash val="solid"/>
            <a:round/>
            <a:headEnd type="none" w="sm" len="sm"/>
            <a:tailEnd type="none" w="sm" len="sm"/>
          </a:ln>
        </p:spPr>
      </p:cxnSp>
      <p:cxnSp>
        <p:nvCxnSpPr>
          <p:cNvPr id="181" name="Google Shape;181;p5"/>
          <p:cNvCxnSpPr/>
          <p:nvPr/>
        </p:nvCxnSpPr>
        <p:spPr>
          <a:xfrm rot="10800000">
            <a:off x="5900007" y="3268768"/>
            <a:ext cx="4449016" cy="633613"/>
          </a:xfrm>
          <a:prstGeom prst="straightConnector1">
            <a:avLst/>
          </a:prstGeom>
          <a:noFill/>
          <a:ln w="19050" cap="flat" cmpd="sng">
            <a:solidFill>
              <a:schemeClr val="dk1"/>
            </a:solidFill>
            <a:prstDash val="solid"/>
            <a:round/>
            <a:headEnd type="none" w="sm" len="sm"/>
            <a:tailEnd type="none" w="sm" len="sm"/>
          </a:ln>
        </p:spPr>
      </p:cxnSp>
      <p:cxnSp>
        <p:nvCxnSpPr>
          <p:cNvPr id="182" name="Google Shape;182;p5"/>
          <p:cNvCxnSpPr/>
          <p:nvPr/>
        </p:nvCxnSpPr>
        <p:spPr>
          <a:xfrm rot="10800000">
            <a:off x="7153263" y="5722782"/>
            <a:ext cx="649768" cy="363703"/>
          </a:xfrm>
          <a:prstGeom prst="straightConnector1">
            <a:avLst/>
          </a:prstGeom>
          <a:noFill/>
          <a:ln w="19050" cap="flat" cmpd="sng">
            <a:solidFill>
              <a:schemeClr val="dk1"/>
            </a:solidFill>
            <a:prstDash val="solid"/>
            <a:round/>
            <a:headEnd type="none" w="sm" len="sm"/>
            <a:tailEnd type="none" w="sm" len="sm"/>
          </a:ln>
        </p:spPr>
      </p:cxnSp>
      <p:cxnSp>
        <p:nvCxnSpPr>
          <p:cNvPr id="183" name="Google Shape;183;p5"/>
          <p:cNvCxnSpPr/>
          <p:nvPr/>
        </p:nvCxnSpPr>
        <p:spPr>
          <a:xfrm flipH="1">
            <a:off x="2055628" y="4016721"/>
            <a:ext cx="2885171" cy="1735968"/>
          </a:xfrm>
          <a:prstGeom prst="straightConnector1">
            <a:avLst/>
          </a:prstGeom>
          <a:noFill/>
          <a:ln w="19050" cap="flat" cmpd="sng">
            <a:solidFill>
              <a:schemeClr val="dk1"/>
            </a:solidFill>
            <a:prstDash val="solid"/>
            <a:round/>
            <a:headEnd type="none" w="sm" len="sm"/>
            <a:tailEnd type="none" w="sm" len="sm"/>
          </a:ln>
        </p:spPr>
      </p:cxnSp>
      <p:sp>
        <p:nvSpPr>
          <p:cNvPr id="184" name="Google Shape;184;p5"/>
          <p:cNvSpPr txBox="1"/>
          <p:nvPr/>
        </p:nvSpPr>
        <p:spPr>
          <a:xfrm>
            <a:off x="9624912" y="2361693"/>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UNIZAG FSB</a:t>
            </a:r>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(Croatia)</a:t>
            </a:r>
            <a:endParaRPr/>
          </a:p>
        </p:txBody>
      </p:sp>
      <p:sp>
        <p:nvSpPr>
          <p:cNvPr id="185" name="Google Shape;185;p5"/>
          <p:cNvSpPr txBox="1"/>
          <p:nvPr/>
        </p:nvSpPr>
        <p:spPr>
          <a:xfrm>
            <a:off x="1408724" y="2521159"/>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Cartif</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(Spain)</a:t>
            </a:r>
            <a:endParaRPr/>
          </a:p>
        </p:txBody>
      </p:sp>
      <p:sp>
        <p:nvSpPr>
          <p:cNvPr id="186" name="Google Shape;186;p5"/>
          <p:cNvSpPr txBox="1"/>
          <p:nvPr/>
        </p:nvSpPr>
        <p:spPr>
          <a:xfrm>
            <a:off x="9001669" y="4792698"/>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EnGreen Srl</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(Italy)</a:t>
            </a:r>
            <a:endParaRPr/>
          </a:p>
        </p:txBody>
      </p:sp>
      <p:sp>
        <p:nvSpPr>
          <p:cNvPr id="187" name="Google Shape;187;p5"/>
          <p:cNvSpPr txBox="1"/>
          <p:nvPr/>
        </p:nvSpPr>
        <p:spPr>
          <a:xfrm>
            <a:off x="724568" y="3781085"/>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ECREEE</a:t>
            </a:r>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(Cabo Verde)</a:t>
            </a:r>
            <a:endParaRPr/>
          </a:p>
        </p:txBody>
      </p:sp>
      <p:sp>
        <p:nvSpPr>
          <p:cNvPr id="188" name="Google Shape;188;p5"/>
          <p:cNvSpPr txBox="1"/>
          <p:nvPr/>
        </p:nvSpPr>
        <p:spPr>
          <a:xfrm>
            <a:off x="8317513" y="510930"/>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ESEIA</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(Austria)</a:t>
            </a:r>
            <a:endParaRPr/>
          </a:p>
        </p:txBody>
      </p:sp>
      <p:sp>
        <p:nvSpPr>
          <p:cNvPr id="189" name="Google Shape;189;p5"/>
          <p:cNvSpPr txBox="1"/>
          <p:nvPr/>
        </p:nvSpPr>
        <p:spPr>
          <a:xfrm>
            <a:off x="10009907" y="3747938"/>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BrainIT</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(Croatia)</a:t>
            </a:r>
            <a:endParaRPr/>
          </a:p>
        </p:txBody>
      </p:sp>
      <p:sp>
        <p:nvSpPr>
          <p:cNvPr id="190" name="Google Shape;190;p5"/>
          <p:cNvSpPr txBox="1"/>
          <p:nvPr/>
        </p:nvSpPr>
        <p:spPr>
          <a:xfrm>
            <a:off x="7308809" y="5965029"/>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UEM</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(Mozambique)</a:t>
            </a:r>
            <a:endParaRPr/>
          </a:p>
        </p:txBody>
      </p:sp>
      <p:sp>
        <p:nvSpPr>
          <p:cNvPr id="191" name="Google Shape;191;p5"/>
          <p:cNvSpPr txBox="1"/>
          <p:nvPr/>
        </p:nvSpPr>
        <p:spPr>
          <a:xfrm>
            <a:off x="2427076" y="610642"/>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Artelys</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(France)</a:t>
            </a:r>
            <a:endParaRPr/>
          </a:p>
        </p:txBody>
      </p:sp>
      <p:sp>
        <p:nvSpPr>
          <p:cNvPr id="192" name="Google Shape;192;p5"/>
          <p:cNvSpPr txBox="1"/>
          <p:nvPr/>
        </p:nvSpPr>
        <p:spPr>
          <a:xfrm>
            <a:off x="442675" y="5630281"/>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UMP</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(Morocco)</a:t>
            </a:r>
            <a:endParaRPr/>
          </a:p>
        </p:txBody>
      </p:sp>
      <p:sp>
        <p:nvSpPr>
          <p:cNvPr id="193" name="Google Shape;193;p5"/>
          <p:cNvSpPr txBox="1"/>
          <p:nvPr/>
        </p:nvSpPr>
        <p:spPr>
          <a:xfrm>
            <a:off x="2969767" y="6086485"/>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AfriLabs</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(Nigeria)</a:t>
            </a:r>
            <a:endParaRPr/>
          </a:p>
        </p:txBody>
      </p:sp>
      <p:sp>
        <p:nvSpPr>
          <p:cNvPr id="194" name="Google Shape;194;p5"/>
          <p:cNvSpPr txBox="1"/>
          <p:nvPr/>
        </p:nvSpPr>
        <p:spPr>
          <a:xfrm>
            <a:off x="4664521" y="111826"/>
            <a:ext cx="2239203" cy="50276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2667" b="0" i="0" u="none" strike="noStrike" cap="none">
                <a:solidFill>
                  <a:srgbClr val="000000"/>
                </a:solidFill>
                <a:latin typeface="Arial"/>
                <a:ea typeface="Arial"/>
                <a:cs typeface="Arial"/>
                <a:sym typeface="Arial"/>
              </a:rPr>
              <a:t>Consortium</a:t>
            </a:r>
            <a:endParaRPr sz="2667" b="0" i="0" u="none" strike="noStrike" cap="none">
              <a:solidFill>
                <a:srgbClr val="000000"/>
              </a:solidFill>
              <a:latin typeface="Arial"/>
              <a:ea typeface="Arial"/>
              <a:cs typeface="Arial"/>
              <a:sym typeface="Arial"/>
            </a:endParaRPr>
          </a:p>
        </p:txBody>
      </p:sp>
      <p:cxnSp>
        <p:nvCxnSpPr>
          <p:cNvPr id="195" name="Google Shape;195;p5"/>
          <p:cNvCxnSpPr/>
          <p:nvPr/>
        </p:nvCxnSpPr>
        <p:spPr>
          <a:xfrm rot="10800000">
            <a:off x="1833632" y="1635128"/>
            <a:ext cx="3321249" cy="1968544"/>
          </a:xfrm>
          <a:prstGeom prst="straightConnector1">
            <a:avLst/>
          </a:prstGeom>
          <a:noFill/>
          <a:ln w="19050" cap="flat" cmpd="sng">
            <a:solidFill>
              <a:schemeClr val="dk1"/>
            </a:solidFill>
            <a:prstDash val="solid"/>
            <a:round/>
            <a:headEnd type="none" w="sm" len="sm"/>
            <a:tailEnd type="none" w="sm" len="sm"/>
          </a:ln>
        </p:spPr>
      </p:cxnSp>
      <p:sp>
        <p:nvSpPr>
          <p:cNvPr id="196" name="Google Shape;196;p5"/>
          <p:cNvSpPr txBox="1"/>
          <p:nvPr/>
        </p:nvSpPr>
        <p:spPr>
          <a:xfrm>
            <a:off x="441480" y="1207222"/>
            <a:ext cx="173941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CIRCE</a:t>
            </a: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fr-FR" sz="1600" b="0" i="0" u="none" strike="noStrike" cap="none">
                <a:solidFill>
                  <a:srgbClr val="000000"/>
                </a:solidFill>
                <a:latin typeface="Arial"/>
                <a:ea typeface="Arial"/>
                <a:cs typeface="Arial"/>
                <a:sym typeface="Arial"/>
              </a:rPr>
              <a:t>(Spain)</a:t>
            </a:r>
            <a:endParaRPr/>
          </a:p>
        </p:txBody>
      </p:sp>
      <p:sp>
        <p:nvSpPr>
          <p:cNvPr id="197" name="Google Shape;197;p5"/>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23</a:t>
            </a:fld>
            <a:endParaRPr/>
          </a:p>
        </p:txBody>
      </p:sp>
      <p:pic>
        <p:nvPicPr>
          <p:cNvPr id="198" name="Google Shape;198;p5"/>
          <p:cNvPicPr preferRelativeResize="0"/>
          <p:nvPr/>
        </p:nvPicPr>
        <p:blipFill rotWithShape="1">
          <a:blip r:embed="rId4">
            <a:alphaModFix/>
          </a:blip>
          <a:srcRect/>
          <a:stretch/>
        </p:blipFill>
        <p:spPr>
          <a:xfrm>
            <a:off x="9537633" y="5450133"/>
            <a:ext cx="820737" cy="820737"/>
          </a:xfrm>
          <a:prstGeom prst="rect">
            <a:avLst/>
          </a:prstGeom>
          <a:noFill/>
          <a:ln>
            <a:noFill/>
          </a:ln>
        </p:spPr>
      </p:pic>
      <p:pic>
        <p:nvPicPr>
          <p:cNvPr id="199" name="Google Shape;199;p5"/>
          <p:cNvPicPr preferRelativeResize="0"/>
          <p:nvPr/>
        </p:nvPicPr>
        <p:blipFill rotWithShape="1">
          <a:blip r:embed="rId5">
            <a:alphaModFix/>
          </a:blip>
          <a:srcRect/>
          <a:stretch/>
        </p:blipFill>
        <p:spPr>
          <a:xfrm>
            <a:off x="1035995" y="2527174"/>
            <a:ext cx="778940" cy="778940"/>
          </a:xfrm>
          <a:prstGeom prst="rect">
            <a:avLst/>
          </a:prstGeom>
          <a:noFill/>
          <a:ln>
            <a:noFill/>
          </a:ln>
        </p:spPr>
      </p:pic>
      <p:pic>
        <p:nvPicPr>
          <p:cNvPr id="200" name="Google Shape;200;p5"/>
          <p:cNvPicPr preferRelativeResize="0"/>
          <p:nvPr/>
        </p:nvPicPr>
        <p:blipFill rotWithShape="1">
          <a:blip r:embed="rId6">
            <a:alphaModFix/>
          </a:blip>
          <a:srcRect/>
          <a:stretch/>
        </p:blipFill>
        <p:spPr>
          <a:xfrm>
            <a:off x="1035995" y="1848919"/>
            <a:ext cx="1007653" cy="522687"/>
          </a:xfrm>
          <a:prstGeom prst="rect">
            <a:avLst/>
          </a:prstGeom>
          <a:noFill/>
          <a:ln>
            <a:noFill/>
          </a:ln>
        </p:spPr>
      </p:pic>
      <p:pic>
        <p:nvPicPr>
          <p:cNvPr id="201" name="Google Shape;201;p5"/>
          <p:cNvPicPr preferRelativeResize="0"/>
          <p:nvPr/>
        </p:nvPicPr>
        <p:blipFill rotWithShape="1">
          <a:blip r:embed="rId7">
            <a:alphaModFix/>
          </a:blip>
          <a:srcRect r="50000"/>
          <a:stretch/>
        </p:blipFill>
        <p:spPr>
          <a:xfrm>
            <a:off x="2605806" y="1313197"/>
            <a:ext cx="1244569" cy="310071"/>
          </a:xfrm>
          <a:prstGeom prst="rect">
            <a:avLst/>
          </a:prstGeom>
          <a:noFill/>
          <a:ln>
            <a:noFill/>
          </a:ln>
        </p:spPr>
      </p:pic>
      <p:pic>
        <p:nvPicPr>
          <p:cNvPr id="202" name="Google Shape;202;p5"/>
          <p:cNvPicPr preferRelativeResize="0"/>
          <p:nvPr/>
        </p:nvPicPr>
        <p:blipFill rotWithShape="1">
          <a:blip r:embed="rId8">
            <a:alphaModFix/>
          </a:blip>
          <a:srcRect/>
          <a:stretch/>
        </p:blipFill>
        <p:spPr>
          <a:xfrm>
            <a:off x="4348559" y="6217623"/>
            <a:ext cx="1449892" cy="507461"/>
          </a:xfrm>
          <a:prstGeom prst="rect">
            <a:avLst/>
          </a:prstGeom>
          <a:noFill/>
          <a:ln>
            <a:noFill/>
          </a:ln>
        </p:spPr>
      </p:pic>
      <p:pic>
        <p:nvPicPr>
          <p:cNvPr id="203" name="Google Shape;203;p5"/>
          <p:cNvPicPr preferRelativeResize="0"/>
          <p:nvPr/>
        </p:nvPicPr>
        <p:blipFill rotWithShape="1">
          <a:blip r:embed="rId9">
            <a:alphaModFix/>
          </a:blip>
          <a:srcRect t="21060" r="-2569" b="26540"/>
          <a:stretch/>
        </p:blipFill>
        <p:spPr>
          <a:xfrm>
            <a:off x="9841735" y="542634"/>
            <a:ext cx="1100624" cy="562271"/>
          </a:xfrm>
          <a:prstGeom prst="rect">
            <a:avLst/>
          </a:prstGeom>
          <a:noFill/>
          <a:ln>
            <a:noFill/>
          </a:ln>
        </p:spPr>
      </p:pic>
      <p:pic>
        <p:nvPicPr>
          <p:cNvPr id="204" name="Google Shape;204;p5"/>
          <p:cNvPicPr preferRelativeResize="0"/>
          <p:nvPr/>
        </p:nvPicPr>
        <p:blipFill rotWithShape="1">
          <a:blip r:embed="rId10">
            <a:alphaModFix/>
          </a:blip>
          <a:srcRect/>
          <a:stretch/>
        </p:blipFill>
        <p:spPr>
          <a:xfrm>
            <a:off x="1118187" y="4383376"/>
            <a:ext cx="859344" cy="859344"/>
          </a:xfrm>
          <a:prstGeom prst="rect">
            <a:avLst/>
          </a:prstGeom>
          <a:noFill/>
          <a:ln>
            <a:noFill/>
          </a:ln>
        </p:spPr>
      </p:pic>
      <p:pic>
        <p:nvPicPr>
          <p:cNvPr id="205" name="Google Shape;205;p5"/>
          <p:cNvPicPr preferRelativeResize="0"/>
          <p:nvPr/>
        </p:nvPicPr>
        <p:blipFill rotWithShape="1">
          <a:blip r:embed="rId11">
            <a:alphaModFix/>
          </a:blip>
          <a:srcRect/>
          <a:stretch/>
        </p:blipFill>
        <p:spPr>
          <a:xfrm>
            <a:off x="6528435" y="5630281"/>
            <a:ext cx="1156537" cy="1156537"/>
          </a:xfrm>
          <a:prstGeom prst="rect">
            <a:avLst/>
          </a:prstGeom>
          <a:noFill/>
          <a:ln>
            <a:noFill/>
          </a:ln>
        </p:spPr>
      </p:pic>
      <p:pic>
        <p:nvPicPr>
          <p:cNvPr id="206" name="Google Shape;206;p5"/>
          <p:cNvPicPr preferRelativeResize="0"/>
          <p:nvPr/>
        </p:nvPicPr>
        <p:blipFill rotWithShape="1">
          <a:blip r:embed="rId12">
            <a:alphaModFix/>
          </a:blip>
          <a:srcRect/>
          <a:stretch/>
        </p:blipFill>
        <p:spPr>
          <a:xfrm>
            <a:off x="10776418" y="4315018"/>
            <a:ext cx="691015" cy="691015"/>
          </a:xfrm>
          <a:prstGeom prst="rect">
            <a:avLst/>
          </a:prstGeom>
          <a:noFill/>
          <a:ln>
            <a:noFill/>
          </a:ln>
        </p:spPr>
      </p:pic>
      <p:pic>
        <p:nvPicPr>
          <p:cNvPr id="207" name="Google Shape;207;p5"/>
          <p:cNvPicPr preferRelativeResize="0"/>
          <p:nvPr/>
        </p:nvPicPr>
        <p:blipFill rotWithShape="1">
          <a:blip r:embed="rId13">
            <a:alphaModFix/>
          </a:blip>
          <a:srcRect l="10128" t="10169" r="13048" b="17541"/>
          <a:stretch/>
        </p:blipFill>
        <p:spPr>
          <a:xfrm>
            <a:off x="1894705" y="5807254"/>
            <a:ext cx="1223631" cy="820737"/>
          </a:xfrm>
          <a:prstGeom prst="rect">
            <a:avLst/>
          </a:prstGeom>
          <a:noFill/>
          <a:ln>
            <a:noFill/>
          </a:ln>
        </p:spPr>
      </p:pic>
      <p:pic>
        <p:nvPicPr>
          <p:cNvPr id="208" name="Google Shape;208;p5"/>
          <p:cNvPicPr preferRelativeResize="0"/>
          <p:nvPr/>
        </p:nvPicPr>
        <p:blipFill rotWithShape="1">
          <a:blip r:embed="rId14">
            <a:alphaModFix/>
          </a:blip>
          <a:srcRect/>
          <a:stretch/>
        </p:blipFill>
        <p:spPr>
          <a:xfrm>
            <a:off x="10056932" y="2955352"/>
            <a:ext cx="1084624" cy="33623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7"/>
          <p:cNvSpPr txBox="1">
            <a:spLocks noGrp="1"/>
          </p:cNvSpPr>
          <p:nvPr>
            <p:ph type="title"/>
          </p:nvPr>
        </p:nvSpPr>
        <p:spPr>
          <a:xfrm>
            <a:off x="838200" y="807868"/>
            <a:ext cx="10515600" cy="781235"/>
          </a:xfrm>
          <a:prstGeom prst="rect">
            <a:avLst/>
          </a:prstGeom>
          <a:noFill/>
          <a:ln>
            <a:noFill/>
          </a:ln>
        </p:spPr>
        <p:txBody>
          <a:bodyPr spcFirstLastPara="1" wrap="square" lIns="121900" tIns="121900" rIns="121900" bIns="121900" anchor="b" anchorCtr="0">
            <a:normAutofit/>
          </a:bodyPr>
          <a:lstStyle/>
          <a:p>
            <a:pPr marL="0" lvl="0" indent="0" algn="l" rtl="0">
              <a:lnSpc>
                <a:spcPct val="90000"/>
              </a:lnSpc>
              <a:spcBef>
                <a:spcPts val="0"/>
              </a:spcBef>
              <a:spcAft>
                <a:spcPts val="0"/>
              </a:spcAft>
              <a:buSzPts val="1800"/>
              <a:buNone/>
            </a:pPr>
            <a:r>
              <a:rPr lang="fr-FR" sz="3733">
                <a:latin typeface="Ubuntu Light"/>
                <a:ea typeface="Ubuntu Light"/>
                <a:cs typeface="Ubuntu Light"/>
                <a:sym typeface="Ubuntu Light"/>
              </a:rPr>
              <a:t>Key numbers and figures</a:t>
            </a:r>
            <a:endParaRPr sz="3733">
              <a:latin typeface="Ubuntu Medium"/>
              <a:ea typeface="Ubuntu Medium"/>
              <a:cs typeface="Ubuntu Medium"/>
              <a:sym typeface="Ubuntu Medium"/>
            </a:endParaRPr>
          </a:p>
        </p:txBody>
      </p:sp>
      <p:sp>
        <p:nvSpPr>
          <p:cNvPr id="214" name="Google Shape;214;p7"/>
          <p:cNvSpPr txBox="1">
            <a:spLocks noGrp="1"/>
          </p:cNvSpPr>
          <p:nvPr>
            <p:ph type="sldNum" idx="12"/>
          </p:nvPr>
        </p:nvSpPr>
        <p:spPr>
          <a:xfrm>
            <a:off x="11383605" y="6162447"/>
            <a:ext cx="520169" cy="365125"/>
          </a:xfrm>
          <a:prstGeom prst="rect">
            <a:avLst/>
          </a:prstGeom>
          <a:noFill/>
          <a:ln>
            <a:noFill/>
          </a:ln>
        </p:spPr>
        <p:txBody>
          <a:bodyPr spcFirstLastPara="1" wrap="square" lIns="91425" tIns="91425" rIns="91425" bIns="91425" anchor="ctr" anchorCtr="0">
            <a:norm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sz="1000" b="0" i="0" u="none" strike="noStrike" cap="none">
                <a:solidFill>
                  <a:schemeClr val="dk2"/>
                </a:solidFill>
                <a:latin typeface="Arial"/>
                <a:ea typeface="Arial"/>
                <a:cs typeface="Arial"/>
                <a:sym typeface="Arial"/>
              </a:rPr>
              <a:t>24</a:t>
            </a:fld>
            <a:endParaRPr sz="1000" b="0" i="0" u="none" strike="noStrike" cap="none">
              <a:solidFill>
                <a:schemeClr val="dk2"/>
              </a:solidFill>
              <a:latin typeface="Arial"/>
              <a:ea typeface="Arial"/>
              <a:cs typeface="Arial"/>
              <a:sym typeface="Arial"/>
            </a:endParaRPr>
          </a:p>
        </p:txBody>
      </p:sp>
      <p:grpSp>
        <p:nvGrpSpPr>
          <p:cNvPr id="215" name="Google Shape;215;p7"/>
          <p:cNvGrpSpPr/>
          <p:nvPr/>
        </p:nvGrpSpPr>
        <p:grpSpPr>
          <a:xfrm>
            <a:off x="1277516" y="6011006"/>
            <a:ext cx="8696496" cy="677108"/>
            <a:chOff x="1216324" y="4237257"/>
            <a:chExt cx="6962841" cy="658773"/>
          </a:xfrm>
        </p:grpSpPr>
        <p:pic>
          <p:nvPicPr>
            <p:cNvPr id="216" name="Google Shape;216;p7" descr="File:Flag of Europe.svg - Wikipedia"/>
            <p:cNvPicPr preferRelativeResize="0"/>
            <p:nvPr/>
          </p:nvPicPr>
          <p:blipFill rotWithShape="1">
            <a:blip r:embed="rId3">
              <a:alphaModFix/>
            </a:blip>
            <a:srcRect/>
            <a:stretch/>
          </p:blipFill>
          <p:spPr>
            <a:xfrm>
              <a:off x="1216324" y="4298743"/>
              <a:ext cx="575813" cy="406334"/>
            </a:xfrm>
            <a:prstGeom prst="rect">
              <a:avLst/>
            </a:prstGeom>
            <a:noFill/>
            <a:ln>
              <a:noFill/>
            </a:ln>
          </p:spPr>
        </p:pic>
        <p:sp>
          <p:nvSpPr>
            <p:cNvPr id="217" name="Google Shape;217;p7"/>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grpSp>
        <p:nvGrpSpPr>
          <p:cNvPr id="218" name="Google Shape;218;p7"/>
          <p:cNvGrpSpPr/>
          <p:nvPr/>
        </p:nvGrpSpPr>
        <p:grpSpPr>
          <a:xfrm>
            <a:off x="1024233" y="1661828"/>
            <a:ext cx="10143535" cy="1767174"/>
            <a:chOff x="777989" y="1958120"/>
            <a:chExt cx="7607651" cy="1325380"/>
          </a:xfrm>
        </p:grpSpPr>
        <p:grpSp>
          <p:nvGrpSpPr>
            <p:cNvPr id="219" name="Google Shape;219;p7"/>
            <p:cNvGrpSpPr/>
            <p:nvPr/>
          </p:nvGrpSpPr>
          <p:grpSpPr>
            <a:xfrm>
              <a:off x="777989" y="1958120"/>
              <a:ext cx="1360832" cy="1323651"/>
              <a:chOff x="1009229" y="2643997"/>
              <a:chExt cx="1360832" cy="1323651"/>
            </a:xfrm>
          </p:grpSpPr>
          <p:sp>
            <p:nvSpPr>
              <p:cNvPr id="220" name="Google Shape;220;p7"/>
              <p:cNvSpPr/>
              <p:nvPr/>
            </p:nvSpPr>
            <p:spPr>
              <a:xfrm>
                <a:off x="1009229" y="2643997"/>
                <a:ext cx="1360832" cy="1323651"/>
              </a:xfrm>
              <a:prstGeom prst="flowChartConnector">
                <a:avLst/>
              </a:prstGeom>
              <a:solidFill>
                <a:srgbClr val="E1F2C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21" name="Google Shape;221;p7"/>
              <p:cNvSpPr txBox="1"/>
              <p:nvPr/>
            </p:nvSpPr>
            <p:spPr>
              <a:xfrm>
                <a:off x="1189377" y="2779845"/>
                <a:ext cx="1000536" cy="93121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11 partners from 9 countries</a:t>
                </a:r>
                <a:endParaRPr sz="1867" b="1" i="0" u="none" strike="noStrike" cap="none">
                  <a:solidFill>
                    <a:srgbClr val="006125"/>
                  </a:solidFill>
                  <a:latin typeface="Arial"/>
                  <a:ea typeface="Arial"/>
                  <a:cs typeface="Arial"/>
                  <a:sym typeface="Arial"/>
                </a:endParaRPr>
              </a:p>
            </p:txBody>
          </p:sp>
        </p:grpSp>
        <p:grpSp>
          <p:nvGrpSpPr>
            <p:cNvPr id="222" name="Google Shape;222;p7"/>
            <p:cNvGrpSpPr/>
            <p:nvPr/>
          </p:nvGrpSpPr>
          <p:grpSpPr>
            <a:xfrm>
              <a:off x="5438999" y="1959849"/>
              <a:ext cx="1360832" cy="1323651"/>
              <a:chOff x="5235515" y="1678529"/>
              <a:chExt cx="1360832" cy="1323651"/>
            </a:xfrm>
          </p:grpSpPr>
          <p:sp>
            <p:nvSpPr>
              <p:cNvPr id="223" name="Google Shape;223;p7"/>
              <p:cNvSpPr/>
              <p:nvPr/>
            </p:nvSpPr>
            <p:spPr>
              <a:xfrm>
                <a:off x="5235515" y="1678529"/>
                <a:ext cx="1360832" cy="1323651"/>
              </a:xfrm>
              <a:prstGeom prst="flowChartConnector">
                <a:avLst/>
              </a:prstGeom>
              <a:solidFill>
                <a:srgbClr val="E1F2C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24" name="Google Shape;224;p7"/>
              <p:cNvSpPr txBox="1"/>
              <p:nvPr/>
            </p:nvSpPr>
            <p:spPr>
              <a:xfrm>
                <a:off x="5392855" y="1971022"/>
                <a:ext cx="1046152" cy="50023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Duration: 36 months</a:t>
                </a:r>
                <a:endParaRPr sz="1867" b="1" i="0" u="none" strike="noStrike" cap="none">
                  <a:solidFill>
                    <a:srgbClr val="006125"/>
                  </a:solidFill>
                  <a:latin typeface="Arial"/>
                  <a:ea typeface="Arial"/>
                  <a:cs typeface="Arial"/>
                  <a:sym typeface="Arial"/>
                </a:endParaRPr>
              </a:p>
            </p:txBody>
          </p:sp>
        </p:grpSp>
        <p:grpSp>
          <p:nvGrpSpPr>
            <p:cNvPr id="225" name="Google Shape;225;p7"/>
            <p:cNvGrpSpPr/>
            <p:nvPr/>
          </p:nvGrpSpPr>
          <p:grpSpPr>
            <a:xfrm>
              <a:off x="2259600" y="1958120"/>
              <a:ext cx="1510343" cy="1323651"/>
              <a:chOff x="2591253" y="1519869"/>
              <a:chExt cx="1510343" cy="1323651"/>
            </a:xfrm>
          </p:grpSpPr>
          <p:sp>
            <p:nvSpPr>
              <p:cNvPr id="226" name="Google Shape;226;p7"/>
              <p:cNvSpPr/>
              <p:nvPr/>
            </p:nvSpPr>
            <p:spPr>
              <a:xfrm>
                <a:off x="2666009" y="1519869"/>
                <a:ext cx="1360832" cy="1323651"/>
              </a:xfrm>
              <a:prstGeom prst="flowChartConnector">
                <a:avLst/>
              </a:prstGeom>
              <a:solidFill>
                <a:srgbClr val="E1F2C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27" name="Google Shape;227;p7"/>
              <p:cNvSpPr txBox="1"/>
              <p:nvPr/>
            </p:nvSpPr>
            <p:spPr>
              <a:xfrm>
                <a:off x="2591253" y="1812362"/>
                <a:ext cx="1510343" cy="7157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Start: December 1</a:t>
                </a:r>
                <a:r>
                  <a:rPr lang="fr-FR" sz="1867" b="1" i="0" u="none" strike="noStrike" cap="none" baseline="30000">
                    <a:solidFill>
                      <a:srgbClr val="006125"/>
                    </a:solidFill>
                    <a:latin typeface="Arial"/>
                    <a:ea typeface="Arial"/>
                    <a:cs typeface="Arial"/>
                    <a:sym typeface="Arial"/>
                  </a:rPr>
                  <a:t>st</a:t>
                </a:r>
                <a:r>
                  <a:rPr lang="fr-FR" sz="1867" b="1" i="0" u="none" strike="noStrike" cap="none">
                    <a:solidFill>
                      <a:srgbClr val="006125"/>
                    </a:solidFill>
                    <a:latin typeface="Arial"/>
                    <a:ea typeface="Arial"/>
                    <a:cs typeface="Arial"/>
                    <a:sym typeface="Arial"/>
                  </a:rPr>
                  <a:t>, 2023</a:t>
                </a:r>
                <a:endParaRPr/>
              </a:p>
            </p:txBody>
          </p:sp>
        </p:grpSp>
        <p:grpSp>
          <p:nvGrpSpPr>
            <p:cNvPr id="228" name="Google Shape;228;p7"/>
            <p:cNvGrpSpPr/>
            <p:nvPr/>
          </p:nvGrpSpPr>
          <p:grpSpPr>
            <a:xfrm>
              <a:off x="3900536" y="1958120"/>
              <a:ext cx="1360832" cy="1323651"/>
              <a:chOff x="3682999" y="2943038"/>
              <a:chExt cx="1360832" cy="1323651"/>
            </a:xfrm>
          </p:grpSpPr>
          <p:sp>
            <p:nvSpPr>
              <p:cNvPr id="229" name="Google Shape;229;p7"/>
              <p:cNvSpPr/>
              <p:nvPr/>
            </p:nvSpPr>
            <p:spPr>
              <a:xfrm>
                <a:off x="3682999" y="2943038"/>
                <a:ext cx="1360832" cy="1323651"/>
              </a:xfrm>
              <a:prstGeom prst="flowChartConnector">
                <a:avLst/>
              </a:prstGeom>
              <a:solidFill>
                <a:srgbClr val="E1F2C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30" name="Google Shape;230;p7"/>
              <p:cNvSpPr txBox="1"/>
              <p:nvPr/>
            </p:nvSpPr>
            <p:spPr>
              <a:xfrm>
                <a:off x="3789573" y="3228984"/>
                <a:ext cx="1147684" cy="7157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End: November 30</a:t>
                </a:r>
                <a:r>
                  <a:rPr lang="fr-FR" sz="1867" b="1" i="0" u="none" strike="noStrike" cap="none" baseline="30000">
                    <a:solidFill>
                      <a:srgbClr val="006125"/>
                    </a:solidFill>
                    <a:latin typeface="Arial"/>
                    <a:ea typeface="Arial"/>
                    <a:cs typeface="Arial"/>
                    <a:sym typeface="Arial"/>
                  </a:rPr>
                  <a:t>th</a:t>
                </a:r>
                <a:r>
                  <a:rPr lang="fr-FR" sz="1867" b="1" i="0" u="none" strike="noStrike" cap="none">
                    <a:solidFill>
                      <a:srgbClr val="006125"/>
                    </a:solidFill>
                    <a:latin typeface="Arial"/>
                    <a:ea typeface="Arial"/>
                    <a:cs typeface="Arial"/>
                    <a:sym typeface="Arial"/>
                  </a:rPr>
                  <a:t>, 2026</a:t>
                </a:r>
                <a:endParaRPr/>
              </a:p>
            </p:txBody>
          </p:sp>
        </p:grpSp>
        <p:grpSp>
          <p:nvGrpSpPr>
            <p:cNvPr id="231" name="Google Shape;231;p7"/>
            <p:cNvGrpSpPr/>
            <p:nvPr/>
          </p:nvGrpSpPr>
          <p:grpSpPr>
            <a:xfrm>
              <a:off x="7005179" y="1958120"/>
              <a:ext cx="1380461" cy="1323651"/>
              <a:chOff x="7037185" y="1678529"/>
              <a:chExt cx="1380461" cy="1323651"/>
            </a:xfrm>
          </p:grpSpPr>
          <p:sp>
            <p:nvSpPr>
              <p:cNvPr id="232" name="Google Shape;232;p7"/>
              <p:cNvSpPr/>
              <p:nvPr/>
            </p:nvSpPr>
            <p:spPr>
              <a:xfrm>
                <a:off x="7037185" y="1678529"/>
                <a:ext cx="1360832" cy="1323651"/>
              </a:xfrm>
              <a:prstGeom prst="flowChartConnector">
                <a:avLst/>
              </a:prstGeom>
              <a:solidFill>
                <a:srgbClr val="E1F2C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33" name="Google Shape;233;p7"/>
              <p:cNvSpPr txBox="1"/>
              <p:nvPr/>
            </p:nvSpPr>
            <p:spPr>
              <a:xfrm>
                <a:off x="7056814" y="2063161"/>
                <a:ext cx="1360832" cy="50023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Coordinator:</a:t>
                </a:r>
                <a:endParaRPr/>
              </a:p>
              <a:p>
                <a:pPr marL="0" marR="0" lvl="0" indent="0" algn="ctr"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UNIZAG FSB</a:t>
                </a:r>
                <a:endParaRPr/>
              </a:p>
            </p:txBody>
          </p:sp>
        </p:grpSp>
      </p:grpSp>
      <p:grpSp>
        <p:nvGrpSpPr>
          <p:cNvPr id="234" name="Google Shape;234;p7"/>
          <p:cNvGrpSpPr/>
          <p:nvPr/>
        </p:nvGrpSpPr>
        <p:grpSpPr>
          <a:xfrm>
            <a:off x="5187628" y="3942510"/>
            <a:ext cx="1814443" cy="1764868"/>
            <a:chOff x="3723016" y="3077203"/>
            <a:chExt cx="1360832" cy="1323651"/>
          </a:xfrm>
        </p:grpSpPr>
        <p:sp>
          <p:nvSpPr>
            <p:cNvPr id="235" name="Google Shape;235;p7"/>
            <p:cNvSpPr/>
            <p:nvPr/>
          </p:nvSpPr>
          <p:spPr>
            <a:xfrm>
              <a:off x="3723016" y="3077203"/>
              <a:ext cx="1360832" cy="1323651"/>
            </a:xfrm>
            <a:prstGeom prst="flowChartConnector">
              <a:avLst/>
            </a:prstGeom>
            <a:solidFill>
              <a:srgbClr val="E1F2C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36" name="Google Shape;236;p7"/>
            <p:cNvSpPr txBox="1"/>
            <p:nvPr/>
          </p:nvSpPr>
          <p:spPr>
            <a:xfrm>
              <a:off x="3841599" y="3477418"/>
              <a:ext cx="1123665" cy="50023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1867" b="1" i="0" u="none" strike="noStrike" cap="none">
                  <a:solidFill>
                    <a:srgbClr val="006125"/>
                  </a:solidFill>
                  <a:latin typeface="Arial"/>
                  <a:ea typeface="Arial"/>
                  <a:cs typeface="Arial"/>
                  <a:sym typeface="Arial"/>
                </a:rPr>
                <a:t>Grant: 2.49M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8"/>
          <p:cNvSpPr txBox="1">
            <a:spLocks noGrp="1"/>
          </p:cNvSpPr>
          <p:nvPr>
            <p:ph type="title"/>
          </p:nvPr>
        </p:nvSpPr>
        <p:spPr>
          <a:xfrm>
            <a:off x="838200" y="695553"/>
            <a:ext cx="5384800" cy="78123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53576"/>
              <a:buNone/>
            </a:pPr>
            <a:r>
              <a:rPr lang="fr-FR" sz="3733"/>
              <a:t>EMERGE project goal</a:t>
            </a:r>
            <a:endParaRPr sz="3733"/>
          </a:p>
        </p:txBody>
      </p:sp>
      <p:sp>
        <p:nvSpPr>
          <p:cNvPr id="242" name="Google Shape;242;p8"/>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800"/>
              </a:spcAft>
              <a:buSzPts val="1200"/>
              <a:buNone/>
            </a:pPr>
            <a:fld id="{00000000-1234-1234-1234-123412341234}" type="slidenum">
              <a:rPr lang="fr-FR"/>
              <a:t>25</a:t>
            </a:fld>
            <a:endParaRPr/>
          </a:p>
        </p:txBody>
      </p:sp>
      <p:sp>
        <p:nvSpPr>
          <p:cNvPr id="243" name="Google Shape;243;p8"/>
          <p:cNvSpPr txBox="1">
            <a:spLocks noGrp="1"/>
          </p:cNvSpPr>
          <p:nvPr>
            <p:ph type="body" idx="1"/>
          </p:nvPr>
        </p:nvSpPr>
        <p:spPr>
          <a:xfrm>
            <a:off x="838200" y="1705843"/>
            <a:ext cx="5384800" cy="4456604"/>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1000"/>
              </a:spcBef>
              <a:spcAft>
                <a:spcPts val="0"/>
              </a:spcAft>
              <a:buClr>
                <a:srgbClr val="000000"/>
              </a:buClr>
              <a:buSzPts val="1800"/>
              <a:buNone/>
            </a:pPr>
            <a:r>
              <a:rPr lang="fr-FR" sz="2267">
                <a:solidFill>
                  <a:schemeClr val="dk1"/>
                </a:solidFill>
              </a:rPr>
              <a:t>The EMERGE project is dedicated to advancing sustainability in Africa by providing key stakeholders with essential tools and knowledge.</a:t>
            </a:r>
            <a:endParaRPr/>
          </a:p>
          <a:p>
            <a:pPr marL="457200" lvl="0" indent="-228600" algn="l" rtl="0">
              <a:lnSpc>
                <a:spcPct val="90000"/>
              </a:lnSpc>
              <a:spcBef>
                <a:spcPts val="1800"/>
              </a:spcBef>
              <a:spcAft>
                <a:spcPts val="800"/>
              </a:spcAft>
              <a:buClr>
                <a:srgbClr val="000000"/>
              </a:buClr>
              <a:buSzPts val="1800"/>
              <a:buNone/>
            </a:pPr>
            <a:r>
              <a:rPr lang="fr-FR" sz="2267">
                <a:solidFill>
                  <a:schemeClr val="dk1"/>
                </a:solidFill>
              </a:rPr>
              <a:t>Focused on clean energy production and responsible resource use, EMERGE aims to bridge cultural and socioeconomic gaps for a united approach to development.</a:t>
            </a:r>
            <a:endParaRPr/>
          </a:p>
        </p:txBody>
      </p:sp>
      <p:pic>
        <p:nvPicPr>
          <p:cNvPr id="244" name="Google Shape;244;p8" descr="A field with windmills in the background&#10;&#10;Description automatically generated"/>
          <p:cNvPicPr preferRelativeResize="0"/>
          <p:nvPr/>
        </p:nvPicPr>
        <p:blipFill rotWithShape="1">
          <a:blip r:embed="rId3">
            <a:alphaModFix/>
          </a:blip>
          <a:srcRect l="14934" r="4603" b="1"/>
          <a:stretch/>
        </p:blipFill>
        <p:spPr>
          <a:xfrm>
            <a:off x="6223000" y="1015425"/>
            <a:ext cx="5553400" cy="4555200"/>
          </a:xfrm>
          <a:prstGeom prst="rect">
            <a:avLst/>
          </a:prstGeom>
          <a:solidFill>
            <a:srgbClr val="FFFFFF"/>
          </a:solidFill>
          <a:ln>
            <a:noFill/>
          </a:ln>
        </p:spPr>
      </p:pic>
      <p:grpSp>
        <p:nvGrpSpPr>
          <p:cNvPr id="245" name="Google Shape;245;p8"/>
          <p:cNvGrpSpPr/>
          <p:nvPr/>
        </p:nvGrpSpPr>
        <p:grpSpPr>
          <a:xfrm>
            <a:off x="1277516" y="6011006"/>
            <a:ext cx="8696496" cy="677108"/>
            <a:chOff x="1216324" y="4237257"/>
            <a:chExt cx="6962841" cy="658773"/>
          </a:xfrm>
        </p:grpSpPr>
        <p:pic>
          <p:nvPicPr>
            <p:cNvPr id="246" name="Google Shape;246;p8" descr="File:Flag of Europe.svg - Wikipedia"/>
            <p:cNvPicPr preferRelativeResize="0"/>
            <p:nvPr/>
          </p:nvPicPr>
          <p:blipFill rotWithShape="1">
            <a:blip r:embed="rId4">
              <a:alphaModFix/>
            </a:blip>
            <a:srcRect/>
            <a:stretch/>
          </p:blipFill>
          <p:spPr>
            <a:xfrm>
              <a:off x="1216324" y="4298743"/>
              <a:ext cx="575813" cy="406334"/>
            </a:xfrm>
            <a:prstGeom prst="rect">
              <a:avLst/>
            </a:prstGeom>
            <a:noFill/>
            <a:ln>
              <a:noFill/>
            </a:ln>
          </p:spPr>
        </p:pic>
        <p:sp>
          <p:nvSpPr>
            <p:cNvPr id="247" name="Google Shape;247;p8"/>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grpSp>
        <p:nvGrpSpPr>
          <p:cNvPr id="252" name="Google Shape;252;p9"/>
          <p:cNvGrpSpPr/>
          <p:nvPr/>
        </p:nvGrpSpPr>
        <p:grpSpPr>
          <a:xfrm>
            <a:off x="2222775" y="5969713"/>
            <a:ext cx="8696496" cy="677108"/>
            <a:chOff x="1216324" y="4237257"/>
            <a:chExt cx="6962841" cy="658773"/>
          </a:xfrm>
        </p:grpSpPr>
        <p:pic>
          <p:nvPicPr>
            <p:cNvPr id="253" name="Google Shape;253;p9" descr="File:Flag of Europe.svg - Wikipedia"/>
            <p:cNvPicPr preferRelativeResize="0"/>
            <p:nvPr/>
          </p:nvPicPr>
          <p:blipFill rotWithShape="1">
            <a:blip r:embed="rId3">
              <a:alphaModFix/>
            </a:blip>
            <a:srcRect/>
            <a:stretch/>
          </p:blipFill>
          <p:spPr>
            <a:xfrm>
              <a:off x="1216324" y="4298743"/>
              <a:ext cx="575813" cy="406334"/>
            </a:xfrm>
            <a:prstGeom prst="rect">
              <a:avLst/>
            </a:prstGeom>
            <a:noFill/>
            <a:ln>
              <a:noFill/>
            </a:ln>
          </p:spPr>
        </p:pic>
        <p:sp>
          <p:nvSpPr>
            <p:cNvPr id="254" name="Google Shape;254;p9"/>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sp>
        <p:nvSpPr>
          <p:cNvPr id="255" name="Google Shape;255;p9"/>
          <p:cNvSpPr txBox="1">
            <a:spLocks noGrp="1"/>
          </p:cNvSpPr>
          <p:nvPr>
            <p:ph type="title"/>
          </p:nvPr>
        </p:nvSpPr>
        <p:spPr>
          <a:xfrm>
            <a:off x="838200" y="807868"/>
            <a:ext cx="10515600" cy="781235"/>
          </a:xfrm>
          <a:prstGeom prst="rect">
            <a:avLst/>
          </a:prstGeom>
          <a:noFill/>
          <a:ln>
            <a:noFill/>
          </a:ln>
        </p:spPr>
        <p:txBody>
          <a:bodyPr spcFirstLastPara="1" wrap="square" lIns="121900" tIns="121900" rIns="121900" bIns="121900" anchor="b" anchorCtr="0">
            <a:normAutofit/>
          </a:bodyPr>
          <a:lstStyle/>
          <a:p>
            <a:pPr marL="0" lvl="0" indent="0" algn="l" rtl="0">
              <a:lnSpc>
                <a:spcPct val="90000"/>
              </a:lnSpc>
              <a:spcBef>
                <a:spcPts val="0"/>
              </a:spcBef>
              <a:spcAft>
                <a:spcPts val="0"/>
              </a:spcAft>
              <a:buSzPts val="1800"/>
              <a:buNone/>
            </a:pPr>
            <a:r>
              <a:rPr lang="fr-FR" sz="3733">
                <a:latin typeface="Ubuntu Light"/>
                <a:ea typeface="Ubuntu Light"/>
                <a:cs typeface="Ubuntu Light"/>
                <a:sym typeface="Ubuntu Light"/>
              </a:rPr>
              <a:t>Key challenges</a:t>
            </a:r>
            <a:endParaRPr sz="3733">
              <a:latin typeface="Ubuntu Medium"/>
              <a:ea typeface="Ubuntu Medium"/>
              <a:cs typeface="Ubuntu Medium"/>
              <a:sym typeface="Ubuntu Medium"/>
            </a:endParaRPr>
          </a:p>
        </p:txBody>
      </p:sp>
      <p:sp>
        <p:nvSpPr>
          <p:cNvPr id="256" name="Google Shape;256;p9"/>
          <p:cNvSpPr txBox="1">
            <a:spLocks noGrp="1"/>
          </p:cNvSpPr>
          <p:nvPr>
            <p:ph type="sldNum" idx="12"/>
          </p:nvPr>
        </p:nvSpPr>
        <p:spPr>
          <a:xfrm>
            <a:off x="11383605" y="6162447"/>
            <a:ext cx="520169" cy="365125"/>
          </a:xfrm>
          <a:prstGeom prst="rect">
            <a:avLst/>
          </a:prstGeom>
          <a:noFill/>
          <a:ln>
            <a:noFill/>
          </a:ln>
        </p:spPr>
        <p:txBody>
          <a:bodyPr spcFirstLastPara="1" wrap="square" lIns="91425" tIns="91425" rIns="91425" bIns="91425" anchor="ctr" anchorCtr="0">
            <a:norm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sz="1000" b="0" i="0" u="none" strike="noStrike" cap="none">
                <a:solidFill>
                  <a:schemeClr val="dk2"/>
                </a:solidFill>
                <a:latin typeface="Arial"/>
                <a:ea typeface="Arial"/>
                <a:cs typeface="Arial"/>
                <a:sym typeface="Arial"/>
              </a:rPr>
              <a:t>26</a:t>
            </a:fld>
            <a:endParaRPr sz="1000" b="0" i="0" u="none" strike="noStrike" cap="none">
              <a:solidFill>
                <a:schemeClr val="dk2"/>
              </a:solidFill>
              <a:latin typeface="Arial"/>
              <a:ea typeface="Arial"/>
              <a:cs typeface="Arial"/>
              <a:sym typeface="Arial"/>
            </a:endParaRPr>
          </a:p>
        </p:txBody>
      </p:sp>
      <p:pic>
        <p:nvPicPr>
          <p:cNvPr id="257" name="Google Shape;257;p9"/>
          <p:cNvPicPr preferRelativeResize="0"/>
          <p:nvPr/>
        </p:nvPicPr>
        <p:blipFill rotWithShape="1">
          <a:blip r:embed="rId4">
            <a:alphaModFix/>
          </a:blip>
          <a:srcRect/>
          <a:stretch/>
        </p:blipFill>
        <p:spPr>
          <a:xfrm>
            <a:off x="285532" y="2055629"/>
            <a:ext cx="11620937" cy="296678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grpSp>
        <p:nvGrpSpPr>
          <p:cNvPr id="262" name="Google Shape;262;p26"/>
          <p:cNvGrpSpPr/>
          <p:nvPr/>
        </p:nvGrpSpPr>
        <p:grpSpPr>
          <a:xfrm>
            <a:off x="2222775" y="5969713"/>
            <a:ext cx="8696496" cy="677108"/>
            <a:chOff x="1216324" y="4237257"/>
            <a:chExt cx="6962841" cy="658773"/>
          </a:xfrm>
        </p:grpSpPr>
        <p:pic>
          <p:nvPicPr>
            <p:cNvPr id="263" name="Google Shape;263;p26" descr="File:Flag of Europe.svg - Wikipedia"/>
            <p:cNvPicPr preferRelativeResize="0"/>
            <p:nvPr/>
          </p:nvPicPr>
          <p:blipFill rotWithShape="1">
            <a:blip r:embed="rId3">
              <a:alphaModFix/>
            </a:blip>
            <a:srcRect/>
            <a:stretch/>
          </p:blipFill>
          <p:spPr>
            <a:xfrm>
              <a:off x="1216324" y="4298743"/>
              <a:ext cx="575813" cy="406334"/>
            </a:xfrm>
            <a:prstGeom prst="rect">
              <a:avLst/>
            </a:prstGeom>
            <a:noFill/>
            <a:ln>
              <a:noFill/>
            </a:ln>
          </p:spPr>
        </p:pic>
        <p:sp>
          <p:nvSpPr>
            <p:cNvPr id="264" name="Google Shape;264;p26"/>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sp>
        <p:nvSpPr>
          <p:cNvPr id="265" name="Google Shape;265;p26"/>
          <p:cNvSpPr txBox="1">
            <a:spLocks noGrp="1"/>
          </p:cNvSpPr>
          <p:nvPr>
            <p:ph type="title"/>
          </p:nvPr>
        </p:nvSpPr>
        <p:spPr>
          <a:xfrm>
            <a:off x="838200" y="807868"/>
            <a:ext cx="10515600" cy="781235"/>
          </a:xfrm>
          <a:prstGeom prst="rect">
            <a:avLst/>
          </a:prstGeom>
          <a:noFill/>
          <a:ln>
            <a:noFill/>
          </a:ln>
        </p:spPr>
        <p:txBody>
          <a:bodyPr spcFirstLastPara="1" wrap="square" lIns="121900" tIns="121900" rIns="121900" bIns="121900" anchor="b" anchorCtr="0">
            <a:normAutofit/>
          </a:bodyPr>
          <a:lstStyle/>
          <a:p>
            <a:pPr marL="0" lvl="0" indent="0" algn="l" rtl="0">
              <a:lnSpc>
                <a:spcPct val="90000"/>
              </a:lnSpc>
              <a:spcBef>
                <a:spcPts val="0"/>
              </a:spcBef>
              <a:spcAft>
                <a:spcPts val="0"/>
              </a:spcAft>
              <a:buSzPts val="1800"/>
              <a:buNone/>
            </a:pPr>
            <a:r>
              <a:rPr lang="fr-FR" sz="3733">
                <a:latin typeface="Ubuntu Light"/>
                <a:ea typeface="Ubuntu Light"/>
                <a:cs typeface="Ubuntu Light"/>
                <a:sym typeface="Ubuntu Light"/>
              </a:rPr>
              <a:t>Key objectives</a:t>
            </a:r>
            <a:endParaRPr sz="3733">
              <a:latin typeface="Ubuntu Medium"/>
              <a:ea typeface="Ubuntu Medium"/>
              <a:cs typeface="Ubuntu Medium"/>
              <a:sym typeface="Ubuntu Medium"/>
            </a:endParaRPr>
          </a:p>
        </p:txBody>
      </p:sp>
      <p:sp>
        <p:nvSpPr>
          <p:cNvPr id="266" name="Google Shape;266;p26"/>
          <p:cNvSpPr txBox="1">
            <a:spLocks noGrp="1"/>
          </p:cNvSpPr>
          <p:nvPr>
            <p:ph type="sldNum" idx="12"/>
          </p:nvPr>
        </p:nvSpPr>
        <p:spPr>
          <a:xfrm>
            <a:off x="11383605" y="6162447"/>
            <a:ext cx="520169" cy="365125"/>
          </a:xfrm>
          <a:prstGeom prst="rect">
            <a:avLst/>
          </a:prstGeom>
          <a:noFill/>
          <a:ln>
            <a:noFill/>
          </a:ln>
        </p:spPr>
        <p:txBody>
          <a:bodyPr spcFirstLastPara="1" wrap="square" lIns="91425" tIns="91425" rIns="91425" bIns="91425" anchor="ctr" anchorCtr="0">
            <a:norm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sz="1000" b="0" i="0" u="none" strike="noStrike" cap="none">
                <a:solidFill>
                  <a:schemeClr val="dk2"/>
                </a:solidFill>
                <a:latin typeface="Arial"/>
                <a:ea typeface="Arial"/>
                <a:cs typeface="Arial"/>
                <a:sym typeface="Arial"/>
              </a:rPr>
              <a:t>27</a:t>
            </a:fld>
            <a:endParaRPr sz="1000" b="0" i="0" u="none" strike="noStrike" cap="none">
              <a:solidFill>
                <a:schemeClr val="dk2"/>
              </a:solidFill>
              <a:latin typeface="Arial"/>
              <a:ea typeface="Arial"/>
              <a:cs typeface="Arial"/>
              <a:sym typeface="Arial"/>
            </a:endParaRPr>
          </a:p>
        </p:txBody>
      </p:sp>
      <p:sp>
        <p:nvSpPr>
          <p:cNvPr id="267" name="Google Shape;267;p26"/>
          <p:cNvSpPr txBox="1"/>
          <p:nvPr/>
        </p:nvSpPr>
        <p:spPr>
          <a:xfrm>
            <a:off x="1342075" y="1549303"/>
            <a:ext cx="10582295" cy="3785011"/>
          </a:xfrm>
          <a:prstGeom prst="rect">
            <a:avLst/>
          </a:prstGeom>
          <a:noFill/>
          <a:ln>
            <a:noFill/>
          </a:ln>
        </p:spPr>
        <p:txBody>
          <a:bodyPr spcFirstLastPara="1" wrap="square" lIns="91425" tIns="45700" rIns="91425" bIns="45700" anchor="t" anchorCtr="0">
            <a:spAutoFit/>
          </a:bodyPr>
          <a:lstStyle/>
          <a:p>
            <a:pPr marL="380990" marR="0" lvl="0" indent="-380990" algn="l" rtl="0">
              <a:lnSpc>
                <a:spcPct val="100000"/>
              </a:lnSpc>
              <a:spcBef>
                <a:spcPts val="0"/>
              </a:spcBef>
              <a:spcAft>
                <a:spcPts val="0"/>
              </a:spcAft>
              <a:buClr>
                <a:srgbClr val="000000"/>
              </a:buClr>
              <a:buSzPts val="2133"/>
              <a:buFont typeface="Arial"/>
              <a:buChar char="•"/>
            </a:pPr>
            <a:r>
              <a:rPr lang="fr-FR" sz="2133" b="0" i="0" u="none" strike="noStrike" cap="none">
                <a:solidFill>
                  <a:srgbClr val="000000"/>
                </a:solidFill>
                <a:latin typeface="Arial"/>
                <a:ea typeface="Arial"/>
                <a:cs typeface="Arial"/>
                <a:sym typeface="Arial"/>
              </a:rPr>
              <a:t>Establish a </a:t>
            </a:r>
            <a:r>
              <a:rPr lang="fr-FR" sz="2133" b="1" i="0" u="none" strike="noStrike" cap="none">
                <a:solidFill>
                  <a:srgbClr val="000000"/>
                </a:solidFill>
                <a:latin typeface="Arial"/>
                <a:ea typeface="Arial"/>
                <a:cs typeface="Arial"/>
                <a:sym typeface="Arial"/>
              </a:rPr>
              <a:t>network of African experts </a:t>
            </a:r>
            <a:r>
              <a:rPr lang="fr-FR" sz="2133" b="0" i="0" u="none" strike="noStrike" cap="none">
                <a:solidFill>
                  <a:srgbClr val="000000"/>
                </a:solidFill>
                <a:latin typeface="Arial"/>
                <a:ea typeface="Arial"/>
                <a:cs typeface="Arial"/>
                <a:sym typeface="Arial"/>
              </a:rPr>
              <a:t>in energy system analysis through value-based design methodology </a:t>
            </a:r>
            <a:endParaRPr sz="2133" b="0" i="0" u="none" strike="noStrike" cap="none">
              <a:solidFill>
                <a:srgbClr val="000000"/>
              </a:solidFill>
              <a:latin typeface="Arial"/>
              <a:ea typeface="Arial"/>
              <a:cs typeface="Arial"/>
              <a:sym typeface="Arial"/>
            </a:endParaRPr>
          </a:p>
          <a:p>
            <a:pPr marL="380990" marR="0" lvl="0" indent="-380990" algn="l" rtl="0">
              <a:lnSpc>
                <a:spcPct val="100000"/>
              </a:lnSpc>
              <a:spcBef>
                <a:spcPts val="800"/>
              </a:spcBef>
              <a:spcAft>
                <a:spcPts val="0"/>
              </a:spcAft>
              <a:buClr>
                <a:srgbClr val="000000"/>
              </a:buClr>
              <a:buSzPts val="2133"/>
              <a:buFont typeface="Arial"/>
              <a:buChar char="•"/>
            </a:pPr>
            <a:r>
              <a:rPr lang="fr-FR" sz="2133" b="0" i="0" u="none" strike="noStrike" cap="none">
                <a:solidFill>
                  <a:srgbClr val="000000"/>
                </a:solidFill>
                <a:latin typeface="Arial"/>
                <a:ea typeface="Arial"/>
                <a:cs typeface="Arial"/>
                <a:sym typeface="Arial"/>
              </a:rPr>
              <a:t>Connect with other </a:t>
            </a:r>
            <a:r>
              <a:rPr lang="fr-FR" sz="2133" b="1" i="0" u="none" strike="noStrike" cap="none">
                <a:solidFill>
                  <a:srgbClr val="000000"/>
                </a:solidFill>
                <a:latin typeface="Arial"/>
                <a:ea typeface="Arial"/>
                <a:cs typeface="Arial"/>
                <a:sym typeface="Arial"/>
              </a:rPr>
              <a:t>AU-EU cooperation activities </a:t>
            </a:r>
            <a:endParaRPr sz="2133" b="1" i="0" u="none" strike="noStrike" cap="none">
              <a:solidFill>
                <a:srgbClr val="000000"/>
              </a:solidFill>
              <a:latin typeface="Arial"/>
              <a:ea typeface="Arial"/>
              <a:cs typeface="Arial"/>
              <a:sym typeface="Arial"/>
            </a:endParaRPr>
          </a:p>
          <a:p>
            <a:pPr marL="380990" marR="0" lvl="0" indent="-380990" algn="l" rtl="0">
              <a:lnSpc>
                <a:spcPct val="100000"/>
              </a:lnSpc>
              <a:spcBef>
                <a:spcPts val="800"/>
              </a:spcBef>
              <a:spcAft>
                <a:spcPts val="0"/>
              </a:spcAft>
              <a:buClr>
                <a:srgbClr val="000000"/>
              </a:buClr>
              <a:buSzPts val="2133"/>
              <a:buFont typeface="Arial"/>
              <a:buChar char="•"/>
            </a:pPr>
            <a:r>
              <a:rPr lang="fr-FR" sz="2133" b="0" i="0" u="none" strike="noStrike" cap="none">
                <a:solidFill>
                  <a:srgbClr val="000000"/>
                </a:solidFill>
                <a:latin typeface="Arial"/>
                <a:ea typeface="Arial"/>
                <a:cs typeface="Arial"/>
                <a:sym typeface="Arial"/>
              </a:rPr>
              <a:t>Demonstrate </a:t>
            </a:r>
            <a:r>
              <a:rPr lang="fr-FR" sz="2133" b="1" i="0" u="none" strike="noStrike" cap="none">
                <a:solidFill>
                  <a:srgbClr val="000000"/>
                </a:solidFill>
                <a:latin typeface="Arial"/>
                <a:ea typeface="Arial"/>
                <a:cs typeface="Arial"/>
                <a:sym typeface="Arial"/>
              </a:rPr>
              <a:t>innovative EMERGE Toolbox </a:t>
            </a:r>
            <a:r>
              <a:rPr lang="fr-FR" sz="2133" b="0" i="0" u="none" strike="noStrike" cap="none">
                <a:solidFill>
                  <a:srgbClr val="000000"/>
                </a:solidFill>
                <a:latin typeface="Arial"/>
                <a:ea typeface="Arial"/>
                <a:cs typeface="Arial"/>
                <a:sym typeface="Arial"/>
              </a:rPr>
              <a:t>based on a cross-sectoral CSA for energy system analysis and planning as a support mechanism for the policy and decision-makers </a:t>
            </a:r>
            <a:endParaRPr sz="2133" b="0" i="0" u="none" strike="noStrike" cap="none">
              <a:solidFill>
                <a:srgbClr val="000000"/>
              </a:solidFill>
              <a:latin typeface="Arial"/>
              <a:ea typeface="Arial"/>
              <a:cs typeface="Arial"/>
              <a:sym typeface="Arial"/>
            </a:endParaRPr>
          </a:p>
          <a:p>
            <a:pPr marL="380990" marR="0" lvl="0" indent="-380990" algn="l" rtl="0">
              <a:lnSpc>
                <a:spcPct val="100000"/>
              </a:lnSpc>
              <a:spcBef>
                <a:spcPts val="800"/>
              </a:spcBef>
              <a:spcAft>
                <a:spcPts val="0"/>
              </a:spcAft>
              <a:buClr>
                <a:srgbClr val="000000"/>
              </a:buClr>
              <a:buSzPts val="2133"/>
              <a:buFont typeface="Arial"/>
              <a:buChar char="•"/>
            </a:pPr>
            <a:r>
              <a:rPr lang="fr-FR" sz="2133" b="0" i="0" u="none" strike="noStrike" cap="none">
                <a:solidFill>
                  <a:srgbClr val="000000"/>
                </a:solidFill>
                <a:latin typeface="Arial"/>
                <a:ea typeface="Arial"/>
                <a:cs typeface="Arial"/>
                <a:sym typeface="Arial"/>
              </a:rPr>
              <a:t>Identify and evaluate regulatory frameworks, EMs and potential opportunities for clean energy technologies integration in African countries </a:t>
            </a:r>
            <a:endParaRPr sz="2133" b="0" i="0" u="none" strike="noStrike" cap="none">
              <a:solidFill>
                <a:srgbClr val="000000"/>
              </a:solidFill>
              <a:latin typeface="Arial"/>
              <a:ea typeface="Arial"/>
              <a:cs typeface="Arial"/>
              <a:sym typeface="Arial"/>
            </a:endParaRPr>
          </a:p>
          <a:p>
            <a:pPr marL="380990" marR="0" lvl="0" indent="-380990" algn="l" rtl="0">
              <a:lnSpc>
                <a:spcPct val="100000"/>
              </a:lnSpc>
              <a:spcBef>
                <a:spcPts val="800"/>
              </a:spcBef>
              <a:spcAft>
                <a:spcPts val="0"/>
              </a:spcAft>
              <a:buClr>
                <a:srgbClr val="000000"/>
              </a:buClr>
              <a:buSzPts val="2133"/>
              <a:buFont typeface="Arial"/>
              <a:buChar char="•"/>
            </a:pPr>
            <a:r>
              <a:rPr lang="fr-FR" sz="2133" b="0" i="0" u="none" strike="noStrike" cap="none">
                <a:solidFill>
                  <a:srgbClr val="000000"/>
                </a:solidFill>
                <a:latin typeface="Arial"/>
                <a:ea typeface="Arial"/>
                <a:cs typeface="Arial"/>
                <a:sym typeface="Arial"/>
              </a:rPr>
              <a:t>Promote, raise awareness and facilitate the adoption of the solutions in </a:t>
            </a:r>
            <a:r>
              <a:rPr lang="fr-FR" sz="2133" b="1" i="0" u="none" strike="noStrike" cap="none">
                <a:solidFill>
                  <a:srgbClr val="000000"/>
                </a:solidFill>
                <a:latin typeface="Arial"/>
                <a:ea typeface="Arial"/>
                <a:cs typeface="Arial"/>
                <a:sym typeface="Arial"/>
              </a:rPr>
              <a:t>EMERGE Toolbox</a:t>
            </a:r>
            <a:r>
              <a:rPr lang="fr-FR" sz="2133" b="0" i="0" u="none" strike="noStrike" cap="none">
                <a:solidFill>
                  <a:srgbClr val="000000"/>
                </a:solidFill>
                <a:latin typeface="Arial"/>
                <a:ea typeface="Arial"/>
                <a:cs typeface="Arial"/>
                <a:sym typeface="Arial"/>
              </a:rPr>
              <a:t> to support the </a:t>
            </a:r>
            <a:r>
              <a:rPr lang="fr-FR" sz="2133" b="1" i="0" u="none" strike="noStrike" cap="none">
                <a:solidFill>
                  <a:srgbClr val="000000"/>
                </a:solidFill>
                <a:latin typeface="Arial"/>
                <a:ea typeface="Arial"/>
                <a:cs typeface="Arial"/>
                <a:sym typeface="Arial"/>
              </a:rPr>
              <a:t>wide-scale energy transition </a:t>
            </a:r>
            <a:r>
              <a:rPr lang="fr-FR" sz="2133" b="0" i="0" u="none" strike="noStrike" cap="none">
                <a:solidFill>
                  <a:srgbClr val="000000"/>
                </a:solidFill>
                <a:latin typeface="Arial"/>
                <a:ea typeface="Arial"/>
                <a:cs typeface="Arial"/>
                <a:sym typeface="Arial"/>
              </a:rPr>
              <a:t>of </a:t>
            </a:r>
            <a:r>
              <a:rPr lang="fr-FR" sz="2133" b="1" i="0" u="none" strike="noStrike" cap="none">
                <a:solidFill>
                  <a:srgbClr val="000000"/>
                </a:solidFill>
                <a:latin typeface="Arial"/>
                <a:ea typeface="Arial"/>
                <a:cs typeface="Arial"/>
                <a:sym typeface="Arial"/>
              </a:rPr>
              <a:t>African countries</a:t>
            </a:r>
            <a:endParaRPr sz="2133" b="1" i="0" u="none" strike="noStrike" cap="non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27"/>
          <p:cNvPicPr preferRelativeResize="0"/>
          <p:nvPr/>
        </p:nvPicPr>
        <p:blipFill rotWithShape="1">
          <a:blip r:embed="rId3">
            <a:alphaModFix/>
          </a:blip>
          <a:srcRect/>
          <a:stretch/>
        </p:blipFill>
        <p:spPr>
          <a:xfrm>
            <a:off x="110021" y="1109194"/>
            <a:ext cx="11759160" cy="4852975"/>
          </a:xfrm>
          <a:prstGeom prst="rect">
            <a:avLst/>
          </a:prstGeom>
          <a:noFill/>
          <a:ln>
            <a:noFill/>
          </a:ln>
        </p:spPr>
      </p:pic>
      <p:pic>
        <p:nvPicPr>
          <p:cNvPr id="273" name="Google Shape;273;p27"/>
          <p:cNvPicPr preferRelativeResize="0"/>
          <p:nvPr/>
        </p:nvPicPr>
        <p:blipFill rotWithShape="1">
          <a:blip r:embed="rId4">
            <a:alphaModFix/>
          </a:blip>
          <a:srcRect/>
          <a:stretch/>
        </p:blipFill>
        <p:spPr>
          <a:xfrm>
            <a:off x="1747142" y="5995811"/>
            <a:ext cx="8697713" cy="707197"/>
          </a:xfrm>
          <a:prstGeom prst="rect">
            <a:avLst/>
          </a:prstGeom>
          <a:noFill/>
          <a:ln>
            <a:noFill/>
          </a:ln>
        </p:spPr>
      </p:pic>
      <p:sp>
        <p:nvSpPr>
          <p:cNvPr id="274" name="Google Shape;274;p27"/>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28</a:t>
            </a:fld>
            <a:endParaRPr/>
          </a:p>
        </p:txBody>
      </p:sp>
      <p:sp>
        <p:nvSpPr>
          <p:cNvPr id="275" name="Google Shape;275;p27"/>
          <p:cNvSpPr txBox="1"/>
          <p:nvPr/>
        </p:nvSpPr>
        <p:spPr>
          <a:xfrm>
            <a:off x="1360968" y="439479"/>
            <a:ext cx="4956705" cy="6052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3333" b="0" i="0" u="none" strike="noStrike" cap="none">
                <a:solidFill>
                  <a:schemeClr val="dk1"/>
                </a:solidFill>
                <a:latin typeface="Ubuntu Light"/>
                <a:ea typeface="Ubuntu Light"/>
                <a:cs typeface="Ubuntu Light"/>
                <a:sym typeface="Ubuntu Light"/>
              </a:rPr>
              <a:t>EMERGE approach</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8"/>
          <p:cNvSpPr txBox="1">
            <a:spLocks noGrp="1"/>
          </p:cNvSpPr>
          <p:nvPr>
            <p:ph type="title"/>
          </p:nvPr>
        </p:nvSpPr>
        <p:spPr>
          <a:xfrm>
            <a:off x="2925945" y="807868"/>
            <a:ext cx="4023496" cy="78123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595959"/>
              </a:buClr>
              <a:buSzPct val="50000"/>
              <a:buNone/>
            </a:pPr>
            <a:r>
              <a:rPr lang="fr-FR" b="1"/>
              <a:t>Toolbox development</a:t>
            </a:r>
            <a:endParaRPr b="1"/>
          </a:p>
        </p:txBody>
      </p:sp>
      <p:sp>
        <p:nvSpPr>
          <p:cNvPr id="281" name="Google Shape;281;p28"/>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1000"/>
              </a:spcBef>
              <a:spcAft>
                <a:spcPts val="0"/>
              </a:spcAft>
              <a:buSzPts val="1800"/>
              <a:buNone/>
            </a:pPr>
            <a:endParaRPr/>
          </a:p>
        </p:txBody>
      </p:sp>
      <p:grpSp>
        <p:nvGrpSpPr>
          <p:cNvPr id="282" name="Google Shape;282;p28"/>
          <p:cNvGrpSpPr/>
          <p:nvPr/>
        </p:nvGrpSpPr>
        <p:grpSpPr>
          <a:xfrm>
            <a:off x="-12321" y="301171"/>
            <a:ext cx="12047933" cy="6141551"/>
            <a:chOff x="-213354" y="806532"/>
            <a:chExt cx="10535923" cy="5922486"/>
          </a:xfrm>
        </p:grpSpPr>
        <p:grpSp>
          <p:nvGrpSpPr>
            <p:cNvPr id="283" name="Google Shape;283;p28"/>
            <p:cNvGrpSpPr/>
            <p:nvPr/>
          </p:nvGrpSpPr>
          <p:grpSpPr>
            <a:xfrm>
              <a:off x="4739721" y="2872121"/>
              <a:ext cx="3633176" cy="2868587"/>
              <a:chOff x="256330" y="-535087"/>
              <a:chExt cx="3633176" cy="2868587"/>
            </a:xfrm>
          </p:grpSpPr>
          <p:pic>
            <p:nvPicPr>
              <p:cNvPr id="284" name="Google Shape;284;p28"/>
              <p:cNvPicPr preferRelativeResize="0"/>
              <p:nvPr/>
            </p:nvPicPr>
            <p:blipFill rotWithShape="1">
              <a:blip r:embed="rId3">
                <a:alphaModFix/>
              </a:blip>
              <a:srcRect/>
              <a:stretch/>
            </p:blipFill>
            <p:spPr>
              <a:xfrm>
                <a:off x="624980" y="239635"/>
                <a:ext cx="3264526" cy="2093865"/>
              </a:xfrm>
              <a:prstGeom prst="rect">
                <a:avLst/>
              </a:prstGeom>
              <a:noFill/>
              <a:ln>
                <a:noFill/>
              </a:ln>
            </p:spPr>
          </p:pic>
          <p:sp>
            <p:nvSpPr>
              <p:cNvPr id="285" name="Google Shape;285;p28"/>
              <p:cNvSpPr/>
              <p:nvPr/>
            </p:nvSpPr>
            <p:spPr>
              <a:xfrm>
                <a:off x="256330" y="-535087"/>
                <a:ext cx="2868864" cy="8013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2400" b="1" i="0" u="none" strike="noStrike" cap="none">
                    <a:solidFill>
                      <a:srgbClr val="000000"/>
                    </a:solidFill>
                    <a:latin typeface="Arial"/>
                    <a:ea typeface="Arial"/>
                    <a:cs typeface="Arial"/>
                    <a:sym typeface="Arial"/>
                  </a:rPr>
                  <a:t>Modeling</a:t>
                </a:r>
                <a:r>
                  <a:rPr lang="fr-FR" sz="2400" b="0" i="0" u="none" strike="noStrike" cap="none">
                    <a:solidFill>
                      <a:srgbClr val="000000"/>
                    </a:solidFill>
                    <a:latin typeface="Arial"/>
                    <a:ea typeface="Arial"/>
                    <a:cs typeface="Arial"/>
                    <a:sym typeface="Arial"/>
                  </a:rPr>
                  <a:t> </a:t>
                </a:r>
                <a:r>
                  <a:rPr lang="fr-FR" sz="2400" b="1" i="0" u="none" strike="noStrike" cap="none">
                    <a:solidFill>
                      <a:srgbClr val="000000"/>
                    </a:solidFill>
                    <a:latin typeface="Arial"/>
                    <a:ea typeface="Arial"/>
                    <a:cs typeface="Arial"/>
                    <a:sym typeface="Arial"/>
                  </a:rPr>
                  <a:t>African</a:t>
                </a:r>
                <a:endParaRPr/>
              </a:p>
              <a:p>
                <a:pPr marL="0" marR="0" lvl="0" indent="0" algn="ctr" rtl="0">
                  <a:lnSpc>
                    <a:spcPct val="100000"/>
                  </a:lnSpc>
                  <a:spcBef>
                    <a:spcPts val="0"/>
                  </a:spcBef>
                  <a:spcAft>
                    <a:spcPts val="0"/>
                  </a:spcAft>
                  <a:buNone/>
                </a:pPr>
                <a:r>
                  <a:rPr lang="fr-FR" sz="2400" b="1" i="0" u="none" strike="noStrike" cap="none">
                    <a:solidFill>
                      <a:srgbClr val="000000"/>
                    </a:solidFill>
                    <a:latin typeface="Arial"/>
                    <a:ea typeface="Arial"/>
                    <a:cs typeface="Arial"/>
                    <a:sym typeface="Arial"/>
                  </a:rPr>
                  <a:t> energy systems</a:t>
                </a:r>
                <a:endParaRPr/>
              </a:p>
            </p:txBody>
          </p:sp>
        </p:grpSp>
        <p:grpSp>
          <p:nvGrpSpPr>
            <p:cNvPr id="286" name="Google Shape;286;p28"/>
            <p:cNvGrpSpPr/>
            <p:nvPr/>
          </p:nvGrpSpPr>
          <p:grpSpPr>
            <a:xfrm>
              <a:off x="1144988" y="3006383"/>
              <a:ext cx="3026103" cy="2754399"/>
              <a:chOff x="700812" y="2294645"/>
              <a:chExt cx="3259850" cy="2754399"/>
            </a:xfrm>
          </p:grpSpPr>
          <p:sp>
            <p:nvSpPr>
              <p:cNvPr id="287" name="Google Shape;287;p28"/>
              <p:cNvSpPr/>
              <p:nvPr/>
            </p:nvSpPr>
            <p:spPr>
              <a:xfrm>
                <a:off x="700812" y="2294645"/>
                <a:ext cx="3100557" cy="68263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2000" b="1" i="0" u="none" strike="noStrike" cap="none">
                    <a:solidFill>
                      <a:srgbClr val="000000"/>
                    </a:solidFill>
                    <a:latin typeface="Arial"/>
                    <a:ea typeface="Arial"/>
                    <a:cs typeface="Arial"/>
                    <a:sym typeface="Arial"/>
                  </a:rPr>
                  <a:t>Provide a comprehensive</a:t>
                </a:r>
                <a:endParaRPr/>
              </a:p>
              <a:p>
                <a:pPr marL="0" marR="0" lvl="0" indent="0" algn="ctr" rtl="0">
                  <a:lnSpc>
                    <a:spcPct val="100000"/>
                  </a:lnSpc>
                  <a:spcBef>
                    <a:spcPts val="0"/>
                  </a:spcBef>
                  <a:spcAft>
                    <a:spcPts val="0"/>
                  </a:spcAft>
                  <a:buNone/>
                </a:pPr>
                <a:r>
                  <a:rPr lang="fr-FR" sz="2000" b="1" i="0" u="none" strike="noStrike" cap="none">
                    <a:solidFill>
                      <a:srgbClr val="000000"/>
                    </a:solidFill>
                    <a:latin typeface="Arial"/>
                    <a:ea typeface="Arial"/>
                    <a:cs typeface="Arial"/>
                    <a:sym typeface="Arial"/>
                  </a:rPr>
                  <a:t> toolbox</a:t>
                </a:r>
                <a:endParaRPr/>
              </a:p>
            </p:txBody>
          </p:sp>
          <p:pic>
            <p:nvPicPr>
              <p:cNvPr id="288" name="Google Shape;288;p28"/>
              <p:cNvPicPr preferRelativeResize="0"/>
              <p:nvPr/>
            </p:nvPicPr>
            <p:blipFill rotWithShape="1">
              <a:blip r:embed="rId4">
                <a:alphaModFix/>
              </a:blip>
              <a:srcRect/>
              <a:stretch/>
            </p:blipFill>
            <p:spPr>
              <a:xfrm>
                <a:off x="838200" y="2953544"/>
                <a:ext cx="3122462" cy="2095500"/>
              </a:xfrm>
              <a:prstGeom prst="rect">
                <a:avLst/>
              </a:prstGeom>
              <a:noFill/>
              <a:ln>
                <a:noFill/>
              </a:ln>
            </p:spPr>
          </p:pic>
        </p:grpSp>
        <p:sp>
          <p:nvSpPr>
            <p:cNvPr id="289" name="Google Shape;289;p28"/>
            <p:cNvSpPr/>
            <p:nvPr/>
          </p:nvSpPr>
          <p:spPr>
            <a:xfrm>
              <a:off x="4186883" y="4523820"/>
              <a:ext cx="899300" cy="419725"/>
            </a:xfrm>
            <a:prstGeom prst="rightArrow">
              <a:avLst>
                <a:gd name="adj1" fmla="val 50000"/>
                <a:gd name="adj2" fmla="val 50000"/>
              </a:avLst>
            </a:prstGeom>
            <a:solidFill>
              <a:srgbClr val="002060"/>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grpSp>
          <p:nvGrpSpPr>
            <p:cNvPr id="290" name="Google Shape;290;p28"/>
            <p:cNvGrpSpPr/>
            <p:nvPr/>
          </p:nvGrpSpPr>
          <p:grpSpPr>
            <a:xfrm>
              <a:off x="1663907" y="5721895"/>
              <a:ext cx="5089675" cy="1007123"/>
              <a:chOff x="1663908" y="5107305"/>
              <a:chExt cx="4557010" cy="1007123"/>
            </a:xfrm>
          </p:grpSpPr>
          <p:sp>
            <p:nvSpPr>
              <p:cNvPr id="291" name="Google Shape;291;p28"/>
              <p:cNvSpPr/>
              <p:nvPr/>
            </p:nvSpPr>
            <p:spPr>
              <a:xfrm>
                <a:off x="1663908" y="5107305"/>
                <a:ext cx="4557010" cy="1007123"/>
              </a:xfrm>
              <a:prstGeom prst="curvedUpArrow">
                <a:avLst>
                  <a:gd name="adj1" fmla="val 25000"/>
                  <a:gd name="adj2" fmla="val 50000"/>
                  <a:gd name="adj3" fmla="val 42057"/>
                </a:avLst>
              </a:prstGeom>
              <a:solidFill>
                <a:srgbClr val="002060"/>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dk1"/>
                  </a:solidFill>
                  <a:latin typeface="Arial"/>
                  <a:ea typeface="Arial"/>
                  <a:cs typeface="Arial"/>
                  <a:sym typeface="Arial"/>
                </a:endParaRPr>
              </a:p>
            </p:txBody>
          </p:sp>
          <p:sp>
            <p:nvSpPr>
              <p:cNvPr id="292" name="Google Shape;292;p28"/>
              <p:cNvSpPr/>
              <p:nvPr/>
            </p:nvSpPr>
            <p:spPr>
              <a:xfrm>
                <a:off x="1976207" y="5314195"/>
                <a:ext cx="3744200" cy="484833"/>
              </a:xfrm>
              <a:prstGeom prst="rect">
                <a:avLst/>
              </a:prstGeom>
              <a:solidFill>
                <a:srgbClr val="002060"/>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2667" b="1" i="0" u="none" strike="noStrike" cap="none">
                    <a:solidFill>
                      <a:schemeClr val="lt1"/>
                    </a:solidFill>
                    <a:latin typeface="Arial"/>
                    <a:ea typeface="Arial"/>
                    <a:cs typeface="Arial"/>
                    <a:sym typeface="Arial"/>
                  </a:rPr>
                  <a:t>Assist with energy planning</a:t>
                </a:r>
                <a:endParaRPr/>
              </a:p>
            </p:txBody>
          </p:sp>
        </p:grpSp>
        <p:grpSp>
          <p:nvGrpSpPr>
            <p:cNvPr id="293" name="Google Shape;293;p28"/>
            <p:cNvGrpSpPr/>
            <p:nvPr/>
          </p:nvGrpSpPr>
          <p:grpSpPr>
            <a:xfrm>
              <a:off x="6238282" y="1032698"/>
              <a:ext cx="4084287" cy="3843048"/>
              <a:chOff x="6238282" y="1032698"/>
              <a:chExt cx="4084287" cy="3843048"/>
            </a:xfrm>
          </p:grpSpPr>
          <p:sp>
            <p:nvSpPr>
              <p:cNvPr id="294" name="Google Shape;294;p28"/>
              <p:cNvSpPr/>
              <p:nvPr/>
            </p:nvSpPr>
            <p:spPr>
              <a:xfrm>
                <a:off x="6238282" y="1032698"/>
                <a:ext cx="2985262" cy="9794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2000" b="1" i="0" u="none" strike="noStrike" cap="none">
                    <a:solidFill>
                      <a:srgbClr val="000000"/>
                    </a:solidFill>
                    <a:latin typeface="Arial"/>
                    <a:ea typeface="Arial"/>
                    <a:cs typeface="Arial"/>
                    <a:sym typeface="Arial"/>
                  </a:rPr>
                  <a:t>Successfully transition to a clean energy system and preserve resources</a:t>
                </a:r>
                <a:endParaRPr sz="2000" b="1" i="0" u="none" strike="noStrike" cap="none">
                  <a:solidFill>
                    <a:srgbClr val="000000"/>
                  </a:solidFill>
                  <a:latin typeface="Arial"/>
                  <a:ea typeface="Arial"/>
                  <a:cs typeface="Arial"/>
                  <a:sym typeface="Arial"/>
                </a:endParaRPr>
              </a:p>
            </p:txBody>
          </p:sp>
          <p:pic>
            <p:nvPicPr>
              <p:cNvPr id="295" name="Google Shape;295;p28"/>
              <p:cNvPicPr preferRelativeResize="0"/>
              <p:nvPr/>
            </p:nvPicPr>
            <p:blipFill rotWithShape="1">
              <a:blip r:embed="rId5">
                <a:alphaModFix/>
              </a:blip>
              <a:srcRect/>
              <a:stretch/>
            </p:blipFill>
            <p:spPr>
              <a:xfrm>
                <a:off x="7672188" y="2048798"/>
                <a:ext cx="2650381" cy="1253944"/>
              </a:xfrm>
              <a:prstGeom prst="rect">
                <a:avLst/>
              </a:prstGeom>
              <a:noFill/>
              <a:ln>
                <a:noFill/>
              </a:ln>
            </p:spPr>
          </p:pic>
          <p:sp>
            <p:nvSpPr>
              <p:cNvPr id="296" name="Google Shape;296;p28"/>
              <p:cNvSpPr/>
              <p:nvPr/>
            </p:nvSpPr>
            <p:spPr>
              <a:xfrm>
                <a:off x="8388688" y="3302741"/>
                <a:ext cx="1669712" cy="1573005"/>
              </a:xfrm>
              <a:prstGeom prst="bentUpArrow">
                <a:avLst>
                  <a:gd name="adj1" fmla="val 25000"/>
                  <a:gd name="adj2" fmla="val 25000"/>
                  <a:gd name="adj3" fmla="val 25000"/>
                </a:avLst>
              </a:prstGeom>
              <a:solidFill>
                <a:srgbClr val="002060"/>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grpSp>
        <p:grpSp>
          <p:nvGrpSpPr>
            <p:cNvPr id="297" name="Google Shape;297;p28"/>
            <p:cNvGrpSpPr/>
            <p:nvPr/>
          </p:nvGrpSpPr>
          <p:grpSpPr>
            <a:xfrm>
              <a:off x="-213354" y="5648566"/>
              <a:ext cx="2359682" cy="1045235"/>
              <a:chOff x="-204308" y="7053647"/>
              <a:chExt cx="2359682" cy="1045235"/>
            </a:xfrm>
          </p:grpSpPr>
          <p:sp>
            <p:nvSpPr>
              <p:cNvPr id="298" name="Google Shape;298;p28"/>
              <p:cNvSpPr/>
              <p:nvPr/>
            </p:nvSpPr>
            <p:spPr>
              <a:xfrm>
                <a:off x="220698" y="7693319"/>
                <a:ext cx="1934676" cy="4055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2133" b="0" i="0" u="none" strike="noStrike" cap="none">
                    <a:solidFill>
                      <a:srgbClr val="000000"/>
                    </a:solidFill>
                    <a:latin typeface="Times New Roman"/>
                    <a:ea typeface="Times New Roman"/>
                    <a:cs typeface="Times New Roman"/>
                    <a:sym typeface="Times New Roman"/>
                  </a:rPr>
                  <a:t>Environmental</a:t>
                </a:r>
                <a:endParaRPr sz="2133" b="0" i="0" u="none" strike="noStrike" cap="none">
                  <a:solidFill>
                    <a:srgbClr val="000000"/>
                  </a:solidFill>
                  <a:latin typeface="Arial"/>
                  <a:ea typeface="Arial"/>
                  <a:cs typeface="Arial"/>
                  <a:sym typeface="Arial"/>
                </a:endParaRPr>
              </a:p>
            </p:txBody>
          </p:sp>
          <p:sp>
            <p:nvSpPr>
              <p:cNvPr id="299" name="Google Shape;299;p28"/>
              <p:cNvSpPr/>
              <p:nvPr/>
            </p:nvSpPr>
            <p:spPr>
              <a:xfrm>
                <a:off x="-204308" y="7053647"/>
                <a:ext cx="1932301" cy="7220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FR" sz="2133" b="0" i="0" u="none" strike="noStrike" cap="none">
                    <a:solidFill>
                      <a:srgbClr val="000000"/>
                    </a:solidFill>
                    <a:latin typeface="Times New Roman"/>
                    <a:ea typeface="Times New Roman"/>
                    <a:cs typeface="Times New Roman"/>
                    <a:sym typeface="Times New Roman"/>
                  </a:rPr>
                  <a:t>Economical</a:t>
                </a:r>
                <a:endParaRPr sz="2133"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None/>
                </a:pPr>
                <a:r>
                  <a:rPr lang="fr-FR" sz="2133" b="0" i="0" u="none" strike="noStrike" cap="none">
                    <a:solidFill>
                      <a:srgbClr val="000000"/>
                    </a:solidFill>
                    <a:latin typeface="Times New Roman"/>
                    <a:ea typeface="Times New Roman"/>
                    <a:cs typeface="Times New Roman"/>
                    <a:sym typeface="Times New Roman"/>
                  </a:rPr>
                  <a:t>Social</a:t>
                </a:r>
                <a:endParaRPr sz="2133" b="0" i="0" u="none" strike="noStrike" cap="none">
                  <a:solidFill>
                    <a:srgbClr val="000000"/>
                  </a:solidFill>
                  <a:latin typeface="Arial"/>
                  <a:ea typeface="Arial"/>
                  <a:cs typeface="Arial"/>
                  <a:sym typeface="Arial"/>
                </a:endParaRPr>
              </a:p>
            </p:txBody>
          </p:sp>
        </p:grpSp>
        <p:pic>
          <p:nvPicPr>
            <p:cNvPr id="300" name="Google Shape;300;p28"/>
            <p:cNvPicPr preferRelativeResize="0"/>
            <p:nvPr/>
          </p:nvPicPr>
          <p:blipFill rotWithShape="1">
            <a:blip r:embed="rId6">
              <a:alphaModFix/>
            </a:blip>
            <a:srcRect/>
            <a:stretch/>
          </p:blipFill>
          <p:spPr>
            <a:xfrm>
              <a:off x="88707" y="806532"/>
              <a:ext cx="2180569" cy="1992741"/>
            </a:xfrm>
            <a:prstGeom prst="rect">
              <a:avLst/>
            </a:prstGeom>
            <a:noFill/>
            <a:ln>
              <a:noFill/>
            </a:ln>
          </p:spPr>
        </p:pic>
        <p:sp>
          <p:nvSpPr>
            <p:cNvPr id="301" name="Google Shape;301;p28"/>
            <p:cNvSpPr/>
            <p:nvPr/>
          </p:nvSpPr>
          <p:spPr>
            <a:xfrm rot="5400000">
              <a:off x="-347985" y="3278065"/>
              <a:ext cx="2150328" cy="1180632"/>
            </a:xfrm>
            <a:prstGeom prst="bentUpArrow">
              <a:avLst>
                <a:gd name="adj1" fmla="val 28688"/>
                <a:gd name="adj2" fmla="val 25000"/>
                <a:gd name="adj3" fmla="val 25000"/>
              </a:avLst>
            </a:prstGeom>
            <a:solidFill>
              <a:srgbClr val="002060"/>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9"/>
          <p:cNvSpPr txBox="1">
            <a:spLocks noGrp="1"/>
          </p:cNvSpPr>
          <p:nvPr>
            <p:ph type="title"/>
          </p:nvPr>
        </p:nvSpPr>
        <p:spPr>
          <a:xfrm>
            <a:off x="838200" y="410257"/>
            <a:ext cx="10515600" cy="78123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1800"/>
              <a:buNone/>
            </a:pPr>
            <a:r>
              <a:rPr lang="fr-FR"/>
              <a:t>Hosting Capacity</a:t>
            </a:r>
            <a:endParaRPr/>
          </a:p>
        </p:txBody>
      </p:sp>
      <p:sp>
        <p:nvSpPr>
          <p:cNvPr id="307" name="Google Shape;307;p29"/>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30</a:t>
            </a:fld>
            <a:endParaRPr/>
          </a:p>
        </p:txBody>
      </p:sp>
      <p:sp>
        <p:nvSpPr>
          <p:cNvPr id="308" name="Google Shape;308;p29"/>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1000"/>
              </a:spcBef>
              <a:spcAft>
                <a:spcPts val="0"/>
              </a:spcAft>
              <a:buSzPts val="1800"/>
              <a:buNone/>
            </a:pPr>
            <a:endParaRPr/>
          </a:p>
        </p:txBody>
      </p:sp>
      <p:pic>
        <p:nvPicPr>
          <p:cNvPr id="309" name="Google Shape;309;p29"/>
          <p:cNvPicPr preferRelativeResize="0"/>
          <p:nvPr/>
        </p:nvPicPr>
        <p:blipFill rotWithShape="1">
          <a:blip r:embed="rId3">
            <a:alphaModFix/>
          </a:blip>
          <a:srcRect/>
          <a:stretch/>
        </p:blipFill>
        <p:spPr>
          <a:xfrm>
            <a:off x="84357" y="1359912"/>
            <a:ext cx="12107643" cy="497095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30"/>
          <p:cNvSpPr txBox="1">
            <a:spLocks noGrp="1"/>
          </p:cNvSpPr>
          <p:nvPr>
            <p:ph type="title"/>
          </p:nvPr>
        </p:nvSpPr>
        <p:spPr>
          <a:xfrm>
            <a:off x="868005" y="123538"/>
            <a:ext cx="8714907" cy="78123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595959"/>
              </a:buClr>
              <a:buSzPct val="50000"/>
              <a:buNone/>
            </a:pPr>
            <a:r>
              <a:rPr lang="fr-FR"/>
              <a:t>Optimal Storage Placement Tool</a:t>
            </a:r>
            <a:endParaRPr/>
          </a:p>
        </p:txBody>
      </p:sp>
      <p:sp>
        <p:nvSpPr>
          <p:cNvPr id="315" name="Google Shape;315;p3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31</a:t>
            </a:fld>
            <a:endParaRPr/>
          </a:p>
        </p:txBody>
      </p:sp>
      <p:sp>
        <p:nvSpPr>
          <p:cNvPr id="316" name="Google Shape;316;p3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1000"/>
              </a:spcBef>
              <a:spcAft>
                <a:spcPts val="0"/>
              </a:spcAft>
              <a:buSzPts val="1800"/>
              <a:buNone/>
            </a:pPr>
            <a:endParaRPr/>
          </a:p>
        </p:txBody>
      </p:sp>
      <p:grpSp>
        <p:nvGrpSpPr>
          <p:cNvPr id="317" name="Google Shape;317;p30"/>
          <p:cNvGrpSpPr/>
          <p:nvPr/>
        </p:nvGrpSpPr>
        <p:grpSpPr>
          <a:xfrm>
            <a:off x="301609" y="917145"/>
            <a:ext cx="11355200" cy="5417705"/>
            <a:chOff x="274434" y="1052277"/>
            <a:chExt cx="11725202" cy="4912818"/>
          </a:xfrm>
        </p:grpSpPr>
        <p:sp>
          <p:nvSpPr>
            <p:cNvPr id="318" name="Google Shape;318;p30"/>
            <p:cNvSpPr txBox="1"/>
            <p:nvPr/>
          </p:nvSpPr>
          <p:spPr>
            <a:xfrm>
              <a:off x="1639713" y="5211540"/>
              <a:ext cx="9172134" cy="753555"/>
            </a:xfrm>
            <a:prstGeom prst="rect">
              <a:avLst/>
            </a:prstGeom>
            <a:solidFill>
              <a:schemeClr val="lt1"/>
            </a:solidFill>
            <a:ln w="25400" cap="flat" cmpd="sng">
              <a:solidFill>
                <a:srgbClr val="002060"/>
              </a:solidFill>
              <a:prstDash val="solid"/>
              <a:round/>
              <a:headEnd type="none" w="sm" len="sm"/>
              <a:tailEnd type="none" w="sm" len="sm"/>
            </a:ln>
            <a:effectLst>
              <a:outerShdw blurRad="107950" dist="12700" dir="5400000" algn="ctr">
                <a:srgbClr val="000000"/>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600" b="0" i="0" u="none" strike="noStrike" cap="none">
                  <a:solidFill>
                    <a:schemeClr val="dk1"/>
                  </a:solidFill>
                  <a:latin typeface="Arial"/>
                  <a:ea typeface="Arial"/>
                  <a:cs typeface="Arial"/>
                  <a:sym typeface="Arial"/>
                </a:rPr>
                <a:t>By connecting to the database and knowledge base, energy modeling experts will be able to compare different scenarios and find an optimal storage location to maximize benefits in terms of additional environmental, technical and economic parameters.</a:t>
              </a:r>
              <a:endParaRPr/>
            </a:p>
          </p:txBody>
        </p:sp>
        <p:grpSp>
          <p:nvGrpSpPr>
            <p:cNvPr id="319" name="Google Shape;319;p30"/>
            <p:cNvGrpSpPr/>
            <p:nvPr/>
          </p:nvGrpSpPr>
          <p:grpSpPr>
            <a:xfrm>
              <a:off x="3469883" y="1748166"/>
              <a:ext cx="5551119" cy="3041244"/>
              <a:chOff x="3504335" y="3429139"/>
              <a:chExt cx="5551119" cy="3041244"/>
            </a:xfrm>
          </p:grpSpPr>
          <p:pic>
            <p:nvPicPr>
              <p:cNvPr id="320" name="Google Shape;320;p30"/>
              <p:cNvPicPr preferRelativeResize="0"/>
              <p:nvPr/>
            </p:nvPicPr>
            <p:blipFill rotWithShape="1">
              <a:blip r:embed="rId3">
                <a:alphaModFix/>
              </a:blip>
              <a:srcRect/>
              <a:stretch/>
            </p:blipFill>
            <p:spPr>
              <a:xfrm>
                <a:off x="3504335" y="3429139"/>
                <a:ext cx="5551119" cy="3041244"/>
              </a:xfrm>
              <a:prstGeom prst="rect">
                <a:avLst/>
              </a:prstGeom>
              <a:noFill/>
              <a:ln>
                <a:noFill/>
              </a:ln>
            </p:spPr>
          </p:pic>
          <p:sp>
            <p:nvSpPr>
              <p:cNvPr id="321" name="Google Shape;321;p30"/>
              <p:cNvSpPr/>
              <p:nvPr/>
            </p:nvSpPr>
            <p:spPr>
              <a:xfrm>
                <a:off x="5708040" y="4798275"/>
                <a:ext cx="1104388" cy="341744"/>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fr-FR" sz="2400" b="1" i="0" u="none" strike="noStrike" cap="none">
                    <a:solidFill>
                      <a:schemeClr val="lt1"/>
                    </a:solidFill>
                    <a:latin typeface="Arial"/>
                    <a:ea typeface="Arial"/>
                    <a:cs typeface="Arial"/>
                    <a:sym typeface="Arial"/>
                  </a:rPr>
                  <a:t>OSPT</a:t>
                </a:r>
                <a:endParaRPr sz="2400" b="1" i="0" u="none" strike="noStrike" cap="none">
                  <a:solidFill>
                    <a:schemeClr val="lt1"/>
                  </a:solidFill>
                  <a:latin typeface="Arial"/>
                  <a:ea typeface="Arial"/>
                  <a:cs typeface="Arial"/>
                  <a:sym typeface="Arial"/>
                </a:endParaRPr>
              </a:p>
            </p:txBody>
          </p:sp>
        </p:grpSp>
        <p:grpSp>
          <p:nvGrpSpPr>
            <p:cNvPr id="322" name="Google Shape;322;p30"/>
            <p:cNvGrpSpPr/>
            <p:nvPr/>
          </p:nvGrpSpPr>
          <p:grpSpPr>
            <a:xfrm>
              <a:off x="274434" y="1052277"/>
              <a:ext cx="3336626" cy="2490333"/>
              <a:chOff x="-189801" y="2627860"/>
              <a:chExt cx="3336626" cy="2490333"/>
            </a:xfrm>
          </p:grpSpPr>
          <p:grpSp>
            <p:nvGrpSpPr>
              <p:cNvPr id="323" name="Google Shape;323;p30"/>
              <p:cNvGrpSpPr/>
              <p:nvPr/>
            </p:nvGrpSpPr>
            <p:grpSpPr>
              <a:xfrm>
                <a:off x="-189801" y="2627860"/>
                <a:ext cx="3336626" cy="2490333"/>
                <a:chOff x="-126615" y="2335231"/>
                <a:chExt cx="3336626" cy="2490333"/>
              </a:xfrm>
            </p:grpSpPr>
            <p:sp>
              <p:nvSpPr>
                <p:cNvPr id="324" name="Google Shape;324;p30"/>
                <p:cNvSpPr/>
                <p:nvPr/>
              </p:nvSpPr>
              <p:spPr>
                <a:xfrm>
                  <a:off x="-126614" y="2772322"/>
                  <a:ext cx="3336625" cy="2053242"/>
                </a:xfrm>
                <a:prstGeom prst="rect">
                  <a:avLst/>
                </a:prstGeom>
                <a:solidFill>
                  <a:srgbClr val="002060">
                    <a:alpha val="69803"/>
                  </a:srgbClr>
                </a:soli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325" name="Google Shape;325;p30"/>
                <p:cNvSpPr/>
                <p:nvPr/>
              </p:nvSpPr>
              <p:spPr>
                <a:xfrm>
                  <a:off x="-126615" y="2335231"/>
                  <a:ext cx="2886453" cy="441876"/>
                </a:xfrm>
                <a:prstGeom prst="roundRect">
                  <a:avLst>
                    <a:gd name="adj" fmla="val 16667"/>
                  </a:avLst>
                </a:prstGeom>
                <a:solidFill>
                  <a:srgbClr val="002060"/>
                </a:soli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326" name="Google Shape;326;p30"/>
                <p:cNvSpPr txBox="1"/>
                <p:nvPr/>
              </p:nvSpPr>
              <p:spPr>
                <a:xfrm>
                  <a:off x="-126615" y="2862238"/>
                  <a:ext cx="3201341" cy="13864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1" i="0" u="none" strike="noStrike" cap="none">
                      <a:solidFill>
                        <a:schemeClr val="lt1"/>
                      </a:solidFill>
                      <a:latin typeface="Arial"/>
                      <a:ea typeface="Arial"/>
                      <a:cs typeface="Arial"/>
                      <a:sym typeface="Arial"/>
                    </a:rPr>
                    <a:t>a visualization dashboard, showing energy and flows as well as power network parameters such as voltage.   </a:t>
                  </a:r>
                  <a:endParaRPr/>
                </a:p>
              </p:txBody>
            </p:sp>
          </p:grpSp>
          <p:sp>
            <p:nvSpPr>
              <p:cNvPr id="327" name="Google Shape;327;p30"/>
              <p:cNvSpPr txBox="1"/>
              <p:nvPr/>
            </p:nvSpPr>
            <p:spPr>
              <a:xfrm>
                <a:off x="-61677" y="2649448"/>
                <a:ext cx="2974800" cy="3442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1" i="0" u="none" strike="noStrike" cap="none">
                    <a:solidFill>
                      <a:schemeClr val="lt1"/>
                    </a:solidFill>
                    <a:latin typeface="Arial"/>
                    <a:ea typeface="Arial"/>
                    <a:cs typeface="Arial"/>
                    <a:sym typeface="Arial"/>
                  </a:rPr>
                  <a:t>The Tool will provide</a:t>
                </a:r>
                <a:endParaRPr sz="1867" b="1" i="0" u="none" strike="noStrike" cap="none">
                  <a:solidFill>
                    <a:schemeClr val="lt1"/>
                  </a:solidFill>
                  <a:latin typeface="Arial"/>
                  <a:ea typeface="Arial"/>
                  <a:cs typeface="Arial"/>
                  <a:sym typeface="Arial"/>
                </a:endParaRPr>
              </a:p>
            </p:txBody>
          </p:sp>
        </p:grpSp>
        <p:grpSp>
          <p:nvGrpSpPr>
            <p:cNvPr id="328" name="Google Shape;328;p30"/>
            <p:cNvGrpSpPr/>
            <p:nvPr/>
          </p:nvGrpSpPr>
          <p:grpSpPr>
            <a:xfrm>
              <a:off x="8904208" y="1489368"/>
              <a:ext cx="3095428" cy="2758377"/>
              <a:chOff x="45612" y="1752122"/>
              <a:chExt cx="3095428" cy="2758377"/>
            </a:xfrm>
          </p:grpSpPr>
          <p:grpSp>
            <p:nvGrpSpPr>
              <p:cNvPr id="329" name="Google Shape;329;p30"/>
              <p:cNvGrpSpPr/>
              <p:nvPr/>
            </p:nvGrpSpPr>
            <p:grpSpPr>
              <a:xfrm>
                <a:off x="45612" y="1752122"/>
                <a:ext cx="3095428" cy="2758377"/>
                <a:chOff x="108798" y="1459493"/>
                <a:chExt cx="3095428" cy="2758377"/>
              </a:xfrm>
            </p:grpSpPr>
            <p:sp>
              <p:nvSpPr>
                <p:cNvPr id="330" name="Google Shape;330;p30"/>
                <p:cNvSpPr/>
                <p:nvPr/>
              </p:nvSpPr>
              <p:spPr>
                <a:xfrm>
                  <a:off x="193163" y="2103519"/>
                  <a:ext cx="3009158" cy="2114351"/>
                </a:xfrm>
                <a:prstGeom prst="rect">
                  <a:avLst/>
                </a:prstGeom>
                <a:solidFill>
                  <a:srgbClr val="0BAD26">
                    <a:alpha val="69803"/>
                  </a:srgbClr>
                </a:soli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331" name="Google Shape;331;p30"/>
                <p:cNvSpPr/>
                <p:nvPr/>
              </p:nvSpPr>
              <p:spPr>
                <a:xfrm>
                  <a:off x="108798" y="1459493"/>
                  <a:ext cx="3095428" cy="441875"/>
                </a:xfrm>
                <a:prstGeom prst="roundRect">
                  <a:avLst>
                    <a:gd name="adj" fmla="val 16667"/>
                  </a:avLst>
                </a:prstGeom>
                <a:solidFill>
                  <a:schemeClr val="accent1"/>
                </a:soli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332" name="Google Shape;332;p30"/>
                <p:cNvSpPr txBox="1"/>
                <p:nvPr/>
              </p:nvSpPr>
              <p:spPr>
                <a:xfrm>
                  <a:off x="289515" y="2047320"/>
                  <a:ext cx="2912805" cy="21672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2133" b="1" i="0" u="none" strike="noStrike" cap="none">
                      <a:solidFill>
                        <a:schemeClr val="lt1"/>
                      </a:solidFill>
                      <a:latin typeface="Arial"/>
                      <a:ea typeface="Arial"/>
                      <a:cs typeface="Arial"/>
                      <a:sym typeface="Arial"/>
                    </a:rPr>
                    <a:t>the link between the storage location and environmental and economic KPIs in addition to existing economic parameters</a:t>
                  </a:r>
                  <a:endParaRPr/>
                </a:p>
              </p:txBody>
            </p:sp>
          </p:grpSp>
          <p:sp>
            <p:nvSpPr>
              <p:cNvPr id="333" name="Google Shape;333;p30"/>
              <p:cNvSpPr txBox="1"/>
              <p:nvPr/>
            </p:nvSpPr>
            <p:spPr>
              <a:xfrm>
                <a:off x="129976" y="1772997"/>
                <a:ext cx="2880671" cy="344275"/>
              </a:xfrm>
              <a:prstGeom prst="rect">
                <a:avLst/>
              </a:prstGeom>
              <a:solidFill>
                <a:schemeClr val="accent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1" i="0" u="none" strike="noStrike" cap="none">
                    <a:solidFill>
                      <a:schemeClr val="lt1"/>
                    </a:solidFill>
                    <a:latin typeface="Arial"/>
                    <a:ea typeface="Arial"/>
                    <a:cs typeface="Arial"/>
                    <a:sym typeface="Arial"/>
                  </a:rPr>
                  <a:t>the tool will establish</a:t>
                </a:r>
                <a:endParaRPr sz="1867" b="1" i="0" u="none" strike="noStrike" cap="none">
                  <a:solidFill>
                    <a:schemeClr val="lt1"/>
                  </a:solidFill>
                  <a:latin typeface="Arial"/>
                  <a:ea typeface="Arial"/>
                  <a:cs typeface="Arial"/>
                  <a:sym typeface="Arial"/>
                </a:endParaRPr>
              </a:p>
            </p:txBody>
          </p:sp>
        </p:grpSp>
        <p:sp>
          <p:nvSpPr>
            <p:cNvPr id="334" name="Google Shape;334;p30"/>
            <p:cNvSpPr/>
            <p:nvPr/>
          </p:nvSpPr>
          <p:spPr>
            <a:xfrm>
              <a:off x="9270609" y="4272737"/>
              <a:ext cx="450165" cy="938802"/>
            </a:xfrm>
            <a:prstGeom prst="downArrow">
              <a:avLst>
                <a:gd name="adj1" fmla="val 50000"/>
                <a:gd name="adj2" fmla="val 50000"/>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335" name="Google Shape;335;p30"/>
            <p:cNvSpPr/>
            <p:nvPr/>
          </p:nvSpPr>
          <p:spPr>
            <a:xfrm>
              <a:off x="1875104" y="3493416"/>
              <a:ext cx="450165" cy="1791178"/>
            </a:xfrm>
            <a:prstGeom prst="downArrow">
              <a:avLst>
                <a:gd name="adj1" fmla="val 50000"/>
                <a:gd name="adj2" fmla="val 50000"/>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31"/>
          <p:cNvSpPr txBox="1">
            <a:spLocks noGrp="1"/>
          </p:cNvSpPr>
          <p:nvPr>
            <p:ph type="title"/>
          </p:nvPr>
        </p:nvSpPr>
        <p:spPr>
          <a:xfrm>
            <a:off x="655320" y="329110"/>
            <a:ext cx="3651504" cy="78123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1800"/>
              <a:buNone/>
            </a:pPr>
            <a:r>
              <a:rPr lang="fr-FR"/>
              <a:t>PowSybl</a:t>
            </a:r>
            <a:endParaRPr/>
          </a:p>
        </p:txBody>
      </p:sp>
      <p:sp>
        <p:nvSpPr>
          <p:cNvPr id="341" name="Google Shape;341;p31"/>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32</a:t>
            </a:fld>
            <a:endParaRPr/>
          </a:p>
        </p:txBody>
      </p:sp>
      <p:pic>
        <p:nvPicPr>
          <p:cNvPr id="342" name="Google Shape;342;p31"/>
          <p:cNvPicPr preferRelativeResize="0"/>
          <p:nvPr/>
        </p:nvPicPr>
        <p:blipFill rotWithShape="1">
          <a:blip r:embed="rId3">
            <a:alphaModFix/>
          </a:blip>
          <a:srcRect/>
          <a:stretch/>
        </p:blipFill>
        <p:spPr>
          <a:xfrm>
            <a:off x="50176" y="1431417"/>
            <a:ext cx="12141824" cy="4453696"/>
          </a:xfrm>
          <a:prstGeom prst="rect">
            <a:avLst/>
          </a:prstGeom>
          <a:noFill/>
          <a:ln>
            <a:noFill/>
          </a:ln>
        </p:spPr>
      </p:pic>
      <p:grpSp>
        <p:nvGrpSpPr>
          <p:cNvPr id="343" name="Google Shape;343;p31"/>
          <p:cNvGrpSpPr/>
          <p:nvPr/>
        </p:nvGrpSpPr>
        <p:grpSpPr>
          <a:xfrm>
            <a:off x="2222775" y="5969713"/>
            <a:ext cx="8696496" cy="677108"/>
            <a:chOff x="1216324" y="4237257"/>
            <a:chExt cx="6962841" cy="658773"/>
          </a:xfrm>
        </p:grpSpPr>
        <p:pic>
          <p:nvPicPr>
            <p:cNvPr id="344" name="Google Shape;344;p31" descr="File:Flag of Europe.svg - Wikipedia"/>
            <p:cNvPicPr preferRelativeResize="0"/>
            <p:nvPr/>
          </p:nvPicPr>
          <p:blipFill rotWithShape="1">
            <a:blip r:embed="rId4">
              <a:alphaModFix/>
            </a:blip>
            <a:srcRect/>
            <a:stretch/>
          </p:blipFill>
          <p:spPr>
            <a:xfrm>
              <a:off x="1216324" y="4298743"/>
              <a:ext cx="575813" cy="406334"/>
            </a:xfrm>
            <a:prstGeom prst="rect">
              <a:avLst/>
            </a:prstGeom>
            <a:noFill/>
            <a:ln>
              <a:noFill/>
            </a:ln>
          </p:spPr>
        </p:pic>
        <p:sp>
          <p:nvSpPr>
            <p:cNvPr id="345" name="Google Shape;345;p31"/>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pic>
        <p:nvPicPr>
          <p:cNvPr id="346" name="Google Shape;346;p31"/>
          <p:cNvPicPr preferRelativeResize="0"/>
          <p:nvPr/>
        </p:nvPicPr>
        <p:blipFill rotWithShape="1">
          <a:blip r:embed="rId5">
            <a:alphaModFix/>
          </a:blip>
          <a:srcRect/>
          <a:stretch/>
        </p:blipFill>
        <p:spPr>
          <a:xfrm>
            <a:off x="5140353" y="293207"/>
            <a:ext cx="3569539" cy="109591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32"/>
          <p:cNvSpPr txBox="1">
            <a:spLocks noGrp="1"/>
          </p:cNvSpPr>
          <p:nvPr>
            <p:ph type="title"/>
          </p:nvPr>
        </p:nvSpPr>
        <p:spPr>
          <a:xfrm>
            <a:off x="755904" y="327823"/>
            <a:ext cx="10515600" cy="78123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1800"/>
              <a:buNone/>
            </a:pPr>
            <a:r>
              <a:rPr lang="fr-FR"/>
              <a:t>GREENADVISE</a:t>
            </a:r>
            <a:endParaRPr/>
          </a:p>
        </p:txBody>
      </p:sp>
      <p:sp>
        <p:nvSpPr>
          <p:cNvPr id="352" name="Google Shape;352;p32"/>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33</a:t>
            </a:fld>
            <a:endParaRPr/>
          </a:p>
        </p:txBody>
      </p:sp>
      <p:sp>
        <p:nvSpPr>
          <p:cNvPr id="353" name="Google Shape;353;p32"/>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1000"/>
              </a:spcBef>
              <a:spcAft>
                <a:spcPts val="0"/>
              </a:spcAft>
              <a:buSzPts val="1800"/>
              <a:buNone/>
            </a:pPr>
            <a:endParaRPr/>
          </a:p>
        </p:txBody>
      </p:sp>
      <p:pic>
        <p:nvPicPr>
          <p:cNvPr id="354" name="Google Shape;354;p32"/>
          <p:cNvPicPr preferRelativeResize="0"/>
          <p:nvPr/>
        </p:nvPicPr>
        <p:blipFill rotWithShape="1">
          <a:blip r:embed="rId3">
            <a:alphaModFix/>
          </a:blip>
          <a:srcRect/>
          <a:stretch/>
        </p:blipFill>
        <p:spPr>
          <a:xfrm>
            <a:off x="190197" y="1249034"/>
            <a:ext cx="11811607" cy="4580703"/>
          </a:xfrm>
          <a:prstGeom prst="rect">
            <a:avLst/>
          </a:prstGeom>
          <a:noFill/>
          <a:ln>
            <a:noFill/>
          </a:ln>
        </p:spPr>
      </p:pic>
      <p:grpSp>
        <p:nvGrpSpPr>
          <p:cNvPr id="355" name="Google Shape;355;p32"/>
          <p:cNvGrpSpPr/>
          <p:nvPr/>
        </p:nvGrpSpPr>
        <p:grpSpPr>
          <a:xfrm>
            <a:off x="2222775" y="5969713"/>
            <a:ext cx="8696496" cy="677108"/>
            <a:chOff x="1216324" y="4237257"/>
            <a:chExt cx="6962841" cy="658773"/>
          </a:xfrm>
        </p:grpSpPr>
        <p:pic>
          <p:nvPicPr>
            <p:cNvPr id="356" name="Google Shape;356;p32" descr="File:Flag of Europe.svg - Wikipedia"/>
            <p:cNvPicPr preferRelativeResize="0"/>
            <p:nvPr/>
          </p:nvPicPr>
          <p:blipFill rotWithShape="1">
            <a:blip r:embed="rId4">
              <a:alphaModFix/>
            </a:blip>
            <a:srcRect/>
            <a:stretch/>
          </p:blipFill>
          <p:spPr>
            <a:xfrm>
              <a:off x="1216324" y="4298743"/>
              <a:ext cx="575813" cy="406334"/>
            </a:xfrm>
            <a:prstGeom prst="rect">
              <a:avLst/>
            </a:prstGeom>
            <a:noFill/>
            <a:ln>
              <a:noFill/>
            </a:ln>
          </p:spPr>
        </p:pic>
        <p:sp>
          <p:nvSpPr>
            <p:cNvPr id="357" name="Google Shape;357;p32"/>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3"/>
          <p:cNvSpPr txBox="1">
            <a:spLocks noGrp="1"/>
          </p:cNvSpPr>
          <p:nvPr>
            <p:ph type="title"/>
          </p:nvPr>
        </p:nvSpPr>
        <p:spPr>
          <a:xfrm>
            <a:off x="691896" y="495511"/>
            <a:ext cx="9156192" cy="78123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rgbClr val="595959"/>
              </a:buClr>
              <a:buSzPct val="50000"/>
              <a:buNone/>
            </a:pPr>
            <a:r>
              <a:rPr lang="fr-FR"/>
              <a:t>Integration of the EMERGE Toolbox and database </a:t>
            </a:r>
            <a:endParaRPr/>
          </a:p>
        </p:txBody>
      </p:sp>
      <p:sp>
        <p:nvSpPr>
          <p:cNvPr id="363" name="Google Shape;363;p33"/>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a:t>34</a:t>
            </a:fld>
            <a:endParaRPr/>
          </a:p>
        </p:txBody>
      </p:sp>
      <p:pic>
        <p:nvPicPr>
          <p:cNvPr id="364" name="Google Shape;364;p33"/>
          <p:cNvPicPr preferRelativeResize="0"/>
          <p:nvPr/>
        </p:nvPicPr>
        <p:blipFill rotWithShape="1">
          <a:blip r:embed="rId3">
            <a:alphaModFix/>
          </a:blip>
          <a:srcRect/>
          <a:stretch/>
        </p:blipFill>
        <p:spPr>
          <a:xfrm>
            <a:off x="0" y="1680190"/>
            <a:ext cx="12192000" cy="4214209"/>
          </a:xfrm>
          <a:prstGeom prst="rect">
            <a:avLst/>
          </a:prstGeom>
          <a:noFill/>
          <a:ln>
            <a:noFill/>
          </a:ln>
        </p:spPr>
      </p:pic>
      <p:grpSp>
        <p:nvGrpSpPr>
          <p:cNvPr id="365" name="Google Shape;365;p33"/>
          <p:cNvGrpSpPr/>
          <p:nvPr/>
        </p:nvGrpSpPr>
        <p:grpSpPr>
          <a:xfrm>
            <a:off x="2222775" y="5969713"/>
            <a:ext cx="8696496" cy="677108"/>
            <a:chOff x="1216324" y="4237257"/>
            <a:chExt cx="6962841" cy="658773"/>
          </a:xfrm>
        </p:grpSpPr>
        <p:pic>
          <p:nvPicPr>
            <p:cNvPr id="366" name="Google Shape;366;p33" descr="File:Flag of Europe.svg - Wikipedia"/>
            <p:cNvPicPr preferRelativeResize="0"/>
            <p:nvPr/>
          </p:nvPicPr>
          <p:blipFill rotWithShape="1">
            <a:blip r:embed="rId4">
              <a:alphaModFix/>
            </a:blip>
            <a:srcRect/>
            <a:stretch/>
          </p:blipFill>
          <p:spPr>
            <a:xfrm>
              <a:off x="1216324" y="4298743"/>
              <a:ext cx="575813" cy="406334"/>
            </a:xfrm>
            <a:prstGeom prst="rect">
              <a:avLst/>
            </a:prstGeom>
            <a:noFill/>
            <a:ln>
              <a:noFill/>
            </a:ln>
          </p:spPr>
        </p:pic>
        <p:sp>
          <p:nvSpPr>
            <p:cNvPr id="367" name="Google Shape;367;p33"/>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grpSp>
        <p:nvGrpSpPr>
          <p:cNvPr id="372" name="Google Shape;372;p34"/>
          <p:cNvGrpSpPr/>
          <p:nvPr/>
        </p:nvGrpSpPr>
        <p:grpSpPr>
          <a:xfrm>
            <a:off x="2222775" y="5969713"/>
            <a:ext cx="8696496" cy="677108"/>
            <a:chOff x="1216324" y="4237257"/>
            <a:chExt cx="6962841" cy="658773"/>
          </a:xfrm>
        </p:grpSpPr>
        <p:pic>
          <p:nvPicPr>
            <p:cNvPr id="373" name="Google Shape;373;p34" descr="File:Flag of Europe.svg - Wikipedia"/>
            <p:cNvPicPr preferRelativeResize="0"/>
            <p:nvPr/>
          </p:nvPicPr>
          <p:blipFill rotWithShape="1">
            <a:blip r:embed="rId3">
              <a:alphaModFix/>
            </a:blip>
            <a:srcRect/>
            <a:stretch/>
          </p:blipFill>
          <p:spPr>
            <a:xfrm>
              <a:off x="1216324" y="4298743"/>
              <a:ext cx="575813" cy="406334"/>
            </a:xfrm>
            <a:prstGeom prst="rect">
              <a:avLst/>
            </a:prstGeom>
            <a:noFill/>
            <a:ln>
              <a:noFill/>
            </a:ln>
          </p:spPr>
        </p:pic>
        <p:sp>
          <p:nvSpPr>
            <p:cNvPr id="374" name="Google Shape;374;p34"/>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sp>
        <p:nvSpPr>
          <p:cNvPr id="375" name="Google Shape;375;p34"/>
          <p:cNvSpPr txBox="1"/>
          <p:nvPr/>
        </p:nvSpPr>
        <p:spPr>
          <a:xfrm>
            <a:off x="574441" y="439991"/>
            <a:ext cx="4409039" cy="6052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3333" b="0" i="0" u="none" strike="noStrike" cap="none">
                <a:solidFill>
                  <a:schemeClr val="dk1"/>
                </a:solidFill>
                <a:latin typeface="Ubuntu Light"/>
                <a:ea typeface="Ubuntu Light"/>
                <a:cs typeface="Ubuntu Light"/>
                <a:sym typeface="Ubuntu Light"/>
              </a:rPr>
              <a:t>EMERGE demo sites</a:t>
            </a:r>
            <a:endParaRPr sz="3333" b="0" i="0" u="none" strike="noStrike" cap="none">
              <a:solidFill>
                <a:schemeClr val="dk1"/>
              </a:solidFill>
              <a:latin typeface="Ubuntu Light"/>
              <a:ea typeface="Ubuntu Light"/>
              <a:cs typeface="Ubuntu Light"/>
              <a:sym typeface="Ubuntu Light"/>
            </a:endParaRPr>
          </a:p>
        </p:txBody>
      </p:sp>
      <p:sp>
        <p:nvSpPr>
          <p:cNvPr id="376" name="Google Shape;376;p34"/>
          <p:cNvSpPr txBox="1">
            <a:spLocks noGrp="1"/>
          </p:cNvSpPr>
          <p:nvPr>
            <p:ph type="sldNum" idx="12"/>
          </p:nvPr>
        </p:nvSpPr>
        <p:spPr>
          <a:xfrm>
            <a:off x="11383605" y="6162447"/>
            <a:ext cx="520169" cy="365125"/>
          </a:xfrm>
          <a:prstGeom prst="rect">
            <a:avLst/>
          </a:prstGeom>
          <a:noFill/>
          <a:ln>
            <a:noFill/>
          </a:ln>
        </p:spPr>
        <p:txBody>
          <a:bodyPr spcFirstLastPara="1" wrap="square" lIns="91425" tIns="91425" rIns="91425" bIns="91425" anchor="ctr" anchorCtr="0">
            <a:norm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sz="1000" b="0" i="0" u="none" strike="noStrike" cap="none">
                <a:solidFill>
                  <a:schemeClr val="dk2"/>
                </a:solidFill>
                <a:latin typeface="Arial"/>
                <a:ea typeface="Arial"/>
                <a:cs typeface="Arial"/>
                <a:sym typeface="Arial"/>
              </a:rPr>
              <a:t>35</a:t>
            </a:fld>
            <a:endParaRPr sz="1000" b="0" i="0" u="none" strike="noStrike" cap="none">
              <a:solidFill>
                <a:schemeClr val="dk2"/>
              </a:solidFill>
              <a:latin typeface="Arial"/>
              <a:ea typeface="Arial"/>
              <a:cs typeface="Arial"/>
              <a:sym typeface="Arial"/>
            </a:endParaRPr>
          </a:p>
        </p:txBody>
      </p:sp>
      <p:pic>
        <p:nvPicPr>
          <p:cNvPr id="377" name="Google Shape;377;p34"/>
          <p:cNvPicPr preferRelativeResize="0"/>
          <p:nvPr/>
        </p:nvPicPr>
        <p:blipFill rotWithShape="1">
          <a:blip r:embed="rId4">
            <a:alphaModFix/>
          </a:blip>
          <a:srcRect/>
          <a:stretch/>
        </p:blipFill>
        <p:spPr>
          <a:xfrm>
            <a:off x="455128" y="1437615"/>
            <a:ext cx="3535293" cy="3808992"/>
          </a:xfrm>
          <a:prstGeom prst="rect">
            <a:avLst/>
          </a:prstGeom>
          <a:noFill/>
          <a:ln>
            <a:noFill/>
          </a:ln>
        </p:spPr>
      </p:pic>
      <p:pic>
        <p:nvPicPr>
          <p:cNvPr id="378" name="Google Shape;378;p34"/>
          <p:cNvPicPr preferRelativeResize="0"/>
          <p:nvPr/>
        </p:nvPicPr>
        <p:blipFill rotWithShape="1">
          <a:blip r:embed="rId5">
            <a:alphaModFix/>
          </a:blip>
          <a:srcRect/>
          <a:stretch/>
        </p:blipFill>
        <p:spPr>
          <a:xfrm>
            <a:off x="5135419" y="173839"/>
            <a:ext cx="3008380" cy="2544179"/>
          </a:xfrm>
          <a:prstGeom prst="rect">
            <a:avLst/>
          </a:prstGeom>
          <a:noFill/>
          <a:ln>
            <a:noFill/>
          </a:ln>
        </p:spPr>
      </p:pic>
      <p:pic>
        <p:nvPicPr>
          <p:cNvPr id="379" name="Google Shape;379;p34"/>
          <p:cNvPicPr preferRelativeResize="0"/>
          <p:nvPr/>
        </p:nvPicPr>
        <p:blipFill rotWithShape="1">
          <a:blip r:embed="rId6">
            <a:alphaModFix/>
          </a:blip>
          <a:srcRect/>
          <a:stretch/>
        </p:blipFill>
        <p:spPr>
          <a:xfrm>
            <a:off x="8201583" y="923578"/>
            <a:ext cx="3312411" cy="3901028"/>
          </a:xfrm>
          <a:prstGeom prst="rect">
            <a:avLst/>
          </a:prstGeom>
          <a:noFill/>
          <a:ln>
            <a:noFill/>
          </a:ln>
        </p:spPr>
      </p:pic>
      <p:pic>
        <p:nvPicPr>
          <p:cNvPr id="380" name="Google Shape;380;p34"/>
          <p:cNvPicPr preferRelativeResize="0"/>
          <p:nvPr/>
        </p:nvPicPr>
        <p:blipFill rotWithShape="1">
          <a:blip r:embed="rId7">
            <a:alphaModFix/>
          </a:blip>
          <a:srcRect/>
          <a:stretch/>
        </p:blipFill>
        <p:spPr>
          <a:xfrm>
            <a:off x="4091714" y="2761161"/>
            <a:ext cx="4227580" cy="2757647"/>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35"/>
          <p:cNvSpPr txBox="1">
            <a:spLocks noGrp="1"/>
          </p:cNvSpPr>
          <p:nvPr>
            <p:ph type="title"/>
          </p:nvPr>
        </p:nvSpPr>
        <p:spPr>
          <a:xfrm>
            <a:off x="4148328" y="423987"/>
            <a:ext cx="4986147" cy="781235"/>
          </a:xfrm>
          <a:prstGeom prst="rect">
            <a:avLst/>
          </a:prstGeom>
          <a:noFill/>
          <a:ln>
            <a:noFill/>
          </a:ln>
        </p:spPr>
        <p:txBody>
          <a:bodyPr spcFirstLastPara="1" wrap="square" lIns="121900" tIns="121900" rIns="121900" bIns="121900" anchor="b" anchorCtr="0">
            <a:normAutofit fontScale="90000"/>
          </a:bodyPr>
          <a:lstStyle/>
          <a:p>
            <a:pPr marL="0" lvl="0" indent="0" algn="l" rtl="0">
              <a:lnSpc>
                <a:spcPct val="90000"/>
              </a:lnSpc>
              <a:spcBef>
                <a:spcPts val="0"/>
              </a:spcBef>
              <a:spcAft>
                <a:spcPts val="0"/>
              </a:spcAft>
              <a:buClr>
                <a:srgbClr val="595959"/>
              </a:buClr>
              <a:buSzPct val="37502"/>
              <a:buNone/>
            </a:pPr>
            <a:r>
              <a:rPr lang="fr-FR" sz="5333">
                <a:latin typeface="Ubuntu Medium"/>
                <a:ea typeface="Ubuntu Medium"/>
                <a:cs typeface="Ubuntu Medium"/>
                <a:sym typeface="Ubuntu Medium"/>
              </a:rPr>
              <a:t>THANK YOU</a:t>
            </a:r>
            <a:endParaRPr sz="5333">
              <a:latin typeface="Ubuntu Medium"/>
              <a:ea typeface="Ubuntu Medium"/>
              <a:cs typeface="Ubuntu Medium"/>
              <a:sym typeface="Ubuntu Medium"/>
            </a:endParaRPr>
          </a:p>
        </p:txBody>
      </p:sp>
      <p:sp>
        <p:nvSpPr>
          <p:cNvPr id="386" name="Google Shape;386;p35"/>
          <p:cNvSpPr txBox="1">
            <a:spLocks noGrp="1"/>
          </p:cNvSpPr>
          <p:nvPr>
            <p:ph type="sldNum" idx="12"/>
          </p:nvPr>
        </p:nvSpPr>
        <p:spPr>
          <a:xfrm>
            <a:off x="11383605" y="6162447"/>
            <a:ext cx="520169" cy="365125"/>
          </a:xfrm>
          <a:prstGeom prst="rect">
            <a:avLst/>
          </a:prstGeom>
          <a:noFill/>
          <a:ln>
            <a:noFill/>
          </a:ln>
        </p:spPr>
        <p:txBody>
          <a:bodyPr spcFirstLastPara="1" wrap="square" lIns="91425" tIns="91425" rIns="91425" bIns="91425" anchor="ctr" anchorCtr="0">
            <a:norm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FR" sz="1000" b="0" i="0" u="none" strike="noStrike" cap="none">
                <a:solidFill>
                  <a:schemeClr val="dk2"/>
                </a:solidFill>
                <a:latin typeface="Arial"/>
                <a:ea typeface="Arial"/>
                <a:cs typeface="Arial"/>
                <a:sym typeface="Arial"/>
              </a:rPr>
              <a:t>36</a:t>
            </a:fld>
            <a:endParaRPr sz="1000" b="0" i="0" u="none" strike="noStrike" cap="none">
              <a:solidFill>
                <a:schemeClr val="dk2"/>
              </a:solidFill>
              <a:latin typeface="Arial"/>
              <a:ea typeface="Arial"/>
              <a:cs typeface="Arial"/>
              <a:sym typeface="Arial"/>
            </a:endParaRPr>
          </a:p>
        </p:txBody>
      </p:sp>
      <p:grpSp>
        <p:nvGrpSpPr>
          <p:cNvPr id="387" name="Google Shape;387;p35"/>
          <p:cNvGrpSpPr/>
          <p:nvPr/>
        </p:nvGrpSpPr>
        <p:grpSpPr>
          <a:xfrm>
            <a:off x="1372171" y="5983889"/>
            <a:ext cx="8696496" cy="677108"/>
            <a:chOff x="1216324" y="4237257"/>
            <a:chExt cx="6962841" cy="658773"/>
          </a:xfrm>
        </p:grpSpPr>
        <p:pic>
          <p:nvPicPr>
            <p:cNvPr id="388" name="Google Shape;388;p35" descr="File:Flag of Europe.svg - Wikipedia"/>
            <p:cNvPicPr preferRelativeResize="0"/>
            <p:nvPr/>
          </p:nvPicPr>
          <p:blipFill rotWithShape="1">
            <a:blip r:embed="rId3">
              <a:alphaModFix/>
            </a:blip>
            <a:srcRect/>
            <a:stretch/>
          </p:blipFill>
          <p:spPr>
            <a:xfrm>
              <a:off x="1216324" y="4298743"/>
              <a:ext cx="575813" cy="406334"/>
            </a:xfrm>
            <a:prstGeom prst="rect">
              <a:avLst/>
            </a:prstGeom>
            <a:noFill/>
            <a:ln>
              <a:noFill/>
            </a:ln>
          </p:spPr>
        </p:pic>
        <p:sp>
          <p:nvSpPr>
            <p:cNvPr id="389" name="Google Shape;389;p35"/>
            <p:cNvSpPr txBox="1"/>
            <p:nvPr/>
          </p:nvSpPr>
          <p:spPr>
            <a:xfrm>
              <a:off x="1890075" y="4237257"/>
              <a:ext cx="6289090" cy="658773"/>
            </a:xfrm>
            <a:prstGeom prst="rect">
              <a:avLst/>
            </a:prstGeom>
            <a:noFill/>
            <a:ln>
              <a:noFill/>
            </a:ln>
          </p:spPr>
          <p:txBody>
            <a:bodyPr spcFirstLastPara="1" wrap="square" lIns="121900" tIns="60950" rIns="121900" bIns="60950" anchor="t" anchorCtr="0">
              <a:spAutoFit/>
            </a:bodyPr>
            <a:lstStyle/>
            <a:p>
              <a:pPr marL="0" marR="0" lvl="0" indent="0" algn="l" rtl="0">
                <a:lnSpc>
                  <a:spcPct val="100000"/>
                </a:lnSpc>
                <a:spcBef>
                  <a:spcPts val="0"/>
                </a:spcBef>
                <a:spcAft>
                  <a:spcPts val="0"/>
                </a:spcAft>
                <a:buNone/>
              </a:pPr>
              <a:r>
                <a:rPr lang="fr-FR" sz="1200" b="0" i="0" u="none" strike="noStrike" cap="none">
                  <a:solidFill>
                    <a:srgbClr val="000000"/>
                  </a:solidFill>
                  <a:latin typeface="Arial"/>
                  <a:ea typeface="Arial"/>
                  <a:cs typeface="Arial"/>
                  <a:sym typeface="Arial"/>
                </a:rPr>
                <a:t>Funded by the European Union under Grant number 101118278 . Views and opinions expressed are however those of the author(s) only and do not necessarily reflect those of the European Union. Neither the European Union nor the granting authority can be held responsible for them.</a:t>
              </a:r>
              <a:endParaRPr/>
            </a:p>
          </p:txBody>
        </p:sp>
      </p:grpSp>
      <p:pic>
        <p:nvPicPr>
          <p:cNvPr id="390" name="Google Shape;390;p35"/>
          <p:cNvPicPr preferRelativeResize="0"/>
          <p:nvPr/>
        </p:nvPicPr>
        <p:blipFill rotWithShape="1">
          <a:blip r:embed="rId4">
            <a:alphaModFix/>
          </a:blip>
          <a:srcRect/>
          <a:stretch/>
        </p:blipFill>
        <p:spPr>
          <a:xfrm>
            <a:off x="498454" y="637452"/>
            <a:ext cx="1246225" cy="1246225"/>
          </a:xfrm>
          <a:prstGeom prst="rect">
            <a:avLst/>
          </a:prstGeom>
          <a:noFill/>
          <a:ln>
            <a:noFill/>
          </a:ln>
        </p:spPr>
      </p:pic>
      <p:pic>
        <p:nvPicPr>
          <p:cNvPr id="391" name="Google Shape;391;p35"/>
          <p:cNvPicPr preferRelativeResize="0"/>
          <p:nvPr/>
        </p:nvPicPr>
        <p:blipFill rotWithShape="1">
          <a:blip r:embed="rId5">
            <a:alphaModFix/>
          </a:blip>
          <a:srcRect/>
          <a:stretch/>
        </p:blipFill>
        <p:spPr>
          <a:xfrm>
            <a:off x="2019003" y="637451"/>
            <a:ext cx="1386368" cy="1386368"/>
          </a:xfrm>
          <a:prstGeom prst="rect">
            <a:avLst/>
          </a:prstGeom>
          <a:noFill/>
          <a:ln>
            <a:noFill/>
          </a:ln>
        </p:spPr>
      </p:pic>
      <p:pic>
        <p:nvPicPr>
          <p:cNvPr id="392" name="Google Shape;392;p35"/>
          <p:cNvPicPr preferRelativeResize="0"/>
          <p:nvPr/>
        </p:nvPicPr>
        <p:blipFill rotWithShape="1">
          <a:blip r:embed="rId6">
            <a:alphaModFix/>
          </a:blip>
          <a:srcRect/>
          <a:stretch/>
        </p:blipFill>
        <p:spPr>
          <a:xfrm>
            <a:off x="511444" y="2729763"/>
            <a:ext cx="1386368" cy="719132"/>
          </a:xfrm>
          <a:prstGeom prst="rect">
            <a:avLst/>
          </a:prstGeom>
          <a:noFill/>
          <a:ln>
            <a:noFill/>
          </a:ln>
        </p:spPr>
      </p:pic>
      <p:pic>
        <p:nvPicPr>
          <p:cNvPr id="393" name="Google Shape;393;p35"/>
          <p:cNvPicPr preferRelativeResize="0"/>
          <p:nvPr/>
        </p:nvPicPr>
        <p:blipFill rotWithShape="1">
          <a:blip r:embed="rId7">
            <a:alphaModFix/>
          </a:blip>
          <a:srcRect r="50000"/>
          <a:stretch/>
        </p:blipFill>
        <p:spPr>
          <a:xfrm>
            <a:off x="2292147" y="2849957"/>
            <a:ext cx="2226447" cy="554695"/>
          </a:xfrm>
          <a:prstGeom prst="rect">
            <a:avLst/>
          </a:prstGeom>
          <a:noFill/>
          <a:ln>
            <a:noFill/>
          </a:ln>
        </p:spPr>
      </p:pic>
      <p:pic>
        <p:nvPicPr>
          <p:cNvPr id="394" name="Google Shape;394;p35"/>
          <p:cNvPicPr preferRelativeResize="0"/>
          <p:nvPr/>
        </p:nvPicPr>
        <p:blipFill rotWithShape="1">
          <a:blip r:embed="rId8">
            <a:alphaModFix/>
          </a:blip>
          <a:srcRect/>
          <a:stretch/>
        </p:blipFill>
        <p:spPr>
          <a:xfrm>
            <a:off x="5075553" y="2702337"/>
            <a:ext cx="2751017" cy="962856"/>
          </a:xfrm>
          <a:prstGeom prst="rect">
            <a:avLst/>
          </a:prstGeom>
          <a:noFill/>
          <a:ln>
            <a:noFill/>
          </a:ln>
        </p:spPr>
      </p:pic>
      <p:pic>
        <p:nvPicPr>
          <p:cNvPr id="395" name="Google Shape;395;p35"/>
          <p:cNvPicPr preferRelativeResize="0"/>
          <p:nvPr/>
        </p:nvPicPr>
        <p:blipFill rotWithShape="1">
          <a:blip r:embed="rId9">
            <a:alphaModFix/>
          </a:blip>
          <a:srcRect/>
          <a:stretch/>
        </p:blipFill>
        <p:spPr>
          <a:xfrm>
            <a:off x="8358244" y="754335"/>
            <a:ext cx="1673627" cy="1673627"/>
          </a:xfrm>
          <a:prstGeom prst="rect">
            <a:avLst/>
          </a:prstGeom>
          <a:noFill/>
          <a:ln>
            <a:noFill/>
          </a:ln>
        </p:spPr>
      </p:pic>
      <p:pic>
        <p:nvPicPr>
          <p:cNvPr id="396" name="Google Shape;396;p35"/>
          <p:cNvPicPr preferRelativeResize="0"/>
          <p:nvPr/>
        </p:nvPicPr>
        <p:blipFill rotWithShape="1">
          <a:blip r:embed="rId10">
            <a:alphaModFix/>
          </a:blip>
          <a:srcRect/>
          <a:stretch/>
        </p:blipFill>
        <p:spPr>
          <a:xfrm>
            <a:off x="407193" y="4045570"/>
            <a:ext cx="1428751" cy="1428751"/>
          </a:xfrm>
          <a:prstGeom prst="rect">
            <a:avLst/>
          </a:prstGeom>
          <a:noFill/>
          <a:ln>
            <a:noFill/>
          </a:ln>
        </p:spPr>
      </p:pic>
      <p:pic>
        <p:nvPicPr>
          <p:cNvPr id="397" name="Google Shape;397;p35"/>
          <p:cNvPicPr preferRelativeResize="0"/>
          <p:nvPr/>
        </p:nvPicPr>
        <p:blipFill rotWithShape="1">
          <a:blip r:embed="rId11">
            <a:alphaModFix/>
          </a:blip>
          <a:srcRect/>
          <a:stretch/>
        </p:blipFill>
        <p:spPr>
          <a:xfrm>
            <a:off x="9920715" y="2143481"/>
            <a:ext cx="2107496" cy="2107496"/>
          </a:xfrm>
          <a:prstGeom prst="rect">
            <a:avLst/>
          </a:prstGeom>
          <a:noFill/>
          <a:ln>
            <a:noFill/>
          </a:ln>
        </p:spPr>
      </p:pic>
      <p:pic>
        <p:nvPicPr>
          <p:cNvPr id="398" name="Google Shape;398;p35"/>
          <p:cNvPicPr preferRelativeResize="0"/>
          <p:nvPr/>
        </p:nvPicPr>
        <p:blipFill rotWithShape="1">
          <a:blip r:embed="rId12">
            <a:alphaModFix/>
          </a:blip>
          <a:srcRect/>
          <a:stretch/>
        </p:blipFill>
        <p:spPr>
          <a:xfrm>
            <a:off x="10389932" y="897964"/>
            <a:ext cx="1386368" cy="1386368"/>
          </a:xfrm>
          <a:prstGeom prst="rect">
            <a:avLst/>
          </a:prstGeom>
          <a:noFill/>
          <a:ln>
            <a:noFill/>
          </a:ln>
        </p:spPr>
      </p:pic>
      <p:pic>
        <p:nvPicPr>
          <p:cNvPr id="399" name="Google Shape;399;p35"/>
          <p:cNvPicPr preferRelativeResize="0"/>
          <p:nvPr/>
        </p:nvPicPr>
        <p:blipFill rotWithShape="1">
          <a:blip r:embed="rId13">
            <a:alphaModFix/>
          </a:blip>
          <a:srcRect/>
          <a:stretch/>
        </p:blipFill>
        <p:spPr>
          <a:xfrm>
            <a:off x="8179671" y="2338214"/>
            <a:ext cx="2107496" cy="1502229"/>
          </a:xfrm>
          <a:prstGeom prst="rect">
            <a:avLst/>
          </a:prstGeom>
          <a:noFill/>
          <a:ln>
            <a:noFill/>
          </a:ln>
        </p:spPr>
      </p:pic>
      <p:pic>
        <p:nvPicPr>
          <p:cNvPr id="400" name="Google Shape;400;p35"/>
          <p:cNvPicPr preferRelativeResize="0"/>
          <p:nvPr/>
        </p:nvPicPr>
        <p:blipFill rotWithShape="1">
          <a:blip r:embed="rId14">
            <a:alphaModFix/>
          </a:blip>
          <a:srcRect/>
          <a:stretch/>
        </p:blipFill>
        <p:spPr>
          <a:xfrm>
            <a:off x="9706732" y="4680542"/>
            <a:ext cx="2184219" cy="677108"/>
          </a:xfrm>
          <a:prstGeom prst="rect">
            <a:avLst/>
          </a:prstGeom>
          <a:noFill/>
          <a:ln>
            <a:noFill/>
          </a:ln>
        </p:spPr>
      </p:pic>
      <p:pic>
        <p:nvPicPr>
          <p:cNvPr id="401" name="Google Shape;401;p35" descr="A blue and green sign&#10;&#10;Description automatically generated"/>
          <p:cNvPicPr preferRelativeResize="0"/>
          <p:nvPr/>
        </p:nvPicPr>
        <p:blipFill rotWithShape="1">
          <a:blip r:embed="rId15">
            <a:alphaModFix/>
          </a:blip>
          <a:srcRect/>
          <a:stretch/>
        </p:blipFill>
        <p:spPr>
          <a:xfrm>
            <a:off x="4255976" y="1260564"/>
            <a:ext cx="3680049" cy="1109856"/>
          </a:xfrm>
          <a:prstGeom prst="rect">
            <a:avLst/>
          </a:prstGeom>
          <a:noFill/>
          <a:ln>
            <a:noFill/>
          </a:ln>
        </p:spPr>
      </p:pic>
      <p:sp>
        <p:nvSpPr>
          <p:cNvPr id="402" name="Google Shape;402;p35"/>
          <p:cNvSpPr txBox="1"/>
          <p:nvPr/>
        </p:nvSpPr>
        <p:spPr>
          <a:xfrm>
            <a:off x="2462624" y="3881063"/>
            <a:ext cx="6035443" cy="6669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0" i="0" u="none" strike="noStrike" cap="none">
                <a:solidFill>
                  <a:srgbClr val="000000"/>
                </a:solidFill>
                <a:latin typeface="Arial"/>
                <a:ea typeface="Arial"/>
                <a:cs typeface="Arial"/>
                <a:sym typeface="Arial"/>
              </a:rPr>
              <a:t>Contacts: </a:t>
            </a:r>
            <a:endParaRPr/>
          </a:p>
          <a:p>
            <a:pPr marL="0" marR="0" lvl="0" indent="0" algn="l" rtl="0">
              <a:lnSpc>
                <a:spcPct val="100000"/>
              </a:lnSpc>
              <a:spcBef>
                <a:spcPts val="0"/>
              </a:spcBef>
              <a:spcAft>
                <a:spcPts val="0"/>
              </a:spcAft>
              <a:buNone/>
            </a:pPr>
            <a:r>
              <a:rPr lang="fr-FR" sz="1867" b="0" i="0" u="sng" strike="noStrike" cap="none">
                <a:solidFill>
                  <a:srgbClr val="000000"/>
                </a:solidFill>
                <a:latin typeface="Arial"/>
                <a:ea typeface="Arial"/>
                <a:cs typeface="Arial"/>
                <a:sym typeface="Arial"/>
                <a:hlinkClick r:id="rId16">
                  <a:extLst>
                    <a:ext uri="{A12FA001-AC4F-418D-AE19-62706E023703}">
                      <ahyp:hlinkClr xmlns:ahyp="http://schemas.microsoft.com/office/drawing/2018/hyperlinkcolor" val="tx"/>
                    </a:ext>
                  </a:extLst>
                </a:hlinkClick>
              </a:rPr>
              <a:t>info@emerge4green-africa.eu</a:t>
            </a:r>
            <a:r>
              <a:rPr lang="fr-FR" sz="1867" b="0" i="0" u="none" strike="noStrike" cap="none">
                <a:solidFill>
                  <a:srgbClr val="000000"/>
                </a:solidFill>
                <a:latin typeface="Arial"/>
                <a:ea typeface="Arial"/>
                <a:cs typeface="Arial"/>
                <a:sym typeface="Arial"/>
              </a:rPr>
              <a:t> </a:t>
            </a:r>
            <a:endParaRPr sz="1867" b="0" i="0" u="none" strike="noStrike" cap="none">
              <a:solidFill>
                <a:srgbClr val="000000"/>
              </a:solidFill>
              <a:latin typeface="Arial"/>
              <a:ea typeface="Arial"/>
              <a:cs typeface="Arial"/>
              <a:sym typeface="Arial"/>
            </a:endParaRPr>
          </a:p>
        </p:txBody>
      </p:sp>
      <p:sp>
        <p:nvSpPr>
          <p:cNvPr id="403" name="Google Shape;403;p35"/>
          <p:cNvSpPr txBox="1"/>
          <p:nvPr/>
        </p:nvSpPr>
        <p:spPr>
          <a:xfrm>
            <a:off x="2471242" y="4554759"/>
            <a:ext cx="7854989" cy="3796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0" i="0" u="sng" strike="noStrike" cap="none">
                <a:solidFill>
                  <a:srgbClr val="000000"/>
                </a:solidFill>
                <a:latin typeface="Arial"/>
                <a:ea typeface="Arial"/>
                <a:cs typeface="Arial"/>
                <a:sym typeface="Arial"/>
                <a:hlinkClick r:id="rId17">
                  <a:extLst>
                    <a:ext uri="{A12FA001-AC4F-418D-AE19-62706E023703}">
                      <ahyp:hlinkClr xmlns:ahyp="http://schemas.microsoft.com/office/drawing/2018/hyperlinkcolor" val="tx"/>
                    </a:ext>
                  </a:extLst>
                </a:hlinkClick>
              </a:rPr>
              <a:t>https://x.com/emergeEUproject</a:t>
            </a:r>
            <a:r>
              <a:rPr lang="fr-FR" sz="1867" b="0" i="0" u="none" strike="noStrike" cap="none">
                <a:solidFill>
                  <a:srgbClr val="000000"/>
                </a:solidFill>
                <a:latin typeface="Arial"/>
                <a:ea typeface="Arial"/>
                <a:cs typeface="Arial"/>
                <a:sym typeface="Arial"/>
              </a:rPr>
              <a:t> </a:t>
            </a:r>
            <a:endParaRPr sz="1867" b="0" i="0" u="none" strike="noStrike" cap="none">
              <a:solidFill>
                <a:srgbClr val="000000"/>
              </a:solidFill>
              <a:latin typeface="Arial"/>
              <a:ea typeface="Arial"/>
              <a:cs typeface="Arial"/>
              <a:sym typeface="Arial"/>
            </a:endParaRPr>
          </a:p>
        </p:txBody>
      </p:sp>
      <p:sp>
        <p:nvSpPr>
          <p:cNvPr id="404" name="Google Shape;404;p35"/>
          <p:cNvSpPr txBox="1"/>
          <p:nvPr/>
        </p:nvSpPr>
        <p:spPr>
          <a:xfrm>
            <a:off x="2471240" y="4939901"/>
            <a:ext cx="7854989" cy="3796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0" i="0" u="sng" strike="noStrike" cap="none">
                <a:solidFill>
                  <a:srgbClr val="000000"/>
                </a:solidFill>
                <a:latin typeface="Arial"/>
                <a:ea typeface="Arial"/>
                <a:cs typeface="Arial"/>
                <a:sym typeface="Arial"/>
                <a:hlinkClick r:id="rId18">
                  <a:extLst>
                    <a:ext uri="{A12FA001-AC4F-418D-AE19-62706E023703}">
                      <ahyp:hlinkClr xmlns:ahyp="http://schemas.microsoft.com/office/drawing/2018/hyperlinkcolor" val="tx"/>
                    </a:ext>
                  </a:extLst>
                </a:hlinkClick>
              </a:rPr>
              <a:t>https://www.facebook.com/EUprojectEMERGE</a:t>
            </a:r>
            <a:r>
              <a:rPr lang="fr-FR" sz="1867" b="0" i="0" u="none" strike="noStrike" cap="none">
                <a:solidFill>
                  <a:srgbClr val="000000"/>
                </a:solidFill>
                <a:latin typeface="Arial"/>
                <a:ea typeface="Arial"/>
                <a:cs typeface="Arial"/>
                <a:sym typeface="Arial"/>
              </a:rPr>
              <a:t> </a:t>
            </a:r>
            <a:endParaRPr sz="1867" b="0" i="0" u="none" strike="noStrike" cap="none">
              <a:solidFill>
                <a:srgbClr val="000000"/>
              </a:solidFill>
              <a:latin typeface="Arial"/>
              <a:ea typeface="Arial"/>
              <a:cs typeface="Arial"/>
              <a:sym typeface="Arial"/>
            </a:endParaRPr>
          </a:p>
        </p:txBody>
      </p:sp>
      <p:sp>
        <p:nvSpPr>
          <p:cNvPr id="405" name="Google Shape;405;p35"/>
          <p:cNvSpPr txBox="1"/>
          <p:nvPr/>
        </p:nvSpPr>
        <p:spPr>
          <a:xfrm>
            <a:off x="2471239" y="5325045"/>
            <a:ext cx="6096000" cy="3796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867" b="0" i="0" u="sng" strike="noStrike" cap="none">
                <a:solidFill>
                  <a:srgbClr val="000000"/>
                </a:solidFill>
                <a:latin typeface="Arial"/>
                <a:ea typeface="Arial"/>
                <a:cs typeface="Arial"/>
                <a:sym typeface="Arial"/>
                <a:hlinkClick r:id="rId19">
                  <a:extLst>
                    <a:ext uri="{A12FA001-AC4F-418D-AE19-62706E023703}">
                      <ahyp:hlinkClr xmlns:ahyp="http://schemas.microsoft.com/office/drawing/2018/hyperlinkcolor" val="tx"/>
                    </a:ext>
                  </a:extLst>
                </a:hlinkClick>
              </a:rPr>
              <a:t>https://www.linkedin.com/company/emerge-eu-project</a:t>
            </a:r>
            <a:r>
              <a:rPr lang="fr-FR" sz="1867" b="0" i="0" u="none" strike="noStrike" cap="none">
                <a:solidFill>
                  <a:srgbClr val="000000"/>
                </a:solidFill>
                <a:latin typeface="Arial"/>
                <a:ea typeface="Arial"/>
                <a:cs typeface="Arial"/>
                <a:sym typeface="Arial"/>
              </a:rPr>
              <a:t> </a:t>
            </a:r>
            <a:endParaRPr sz="1867"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g3020d75a723_0_0"/>
          <p:cNvSpPr txBox="1">
            <a:spLocks noGrp="1"/>
          </p:cNvSpPr>
          <p:nvPr>
            <p:ph type="title"/>
          </p:nvPr>
        </p:nvSpPr>
        <p:spPr>
          <a:xfrm>
            <a:off x="762000" y="1138036"/>
            <a:ext cx="4085700" cy="1402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Font typeface="Verdana"/>
              <a:buNone/>
            </a:pPr>
            <a:r>
              <a:rPr lang="fr-FR" sz="3200" dirty="0">
                <a:solidFill>
                  <a:schemeClr val="dk1"/>
                </a:solidFill>
              </a:rPr>
              <a:t>Pedro </a:t>
            </a:r>
            <a:r>
              <a:rPr lang="fr-FR" sz="3200" dirty="0" err="1">
                <a:solidFill>
                  <a:schemeClr val="dk1"/>
                </a:solidFill>
              </a:rPr>
              <a:t>Solano</a:t>
            </a:r>
            <a:endParaRPr dirty="0"/>
          </a:p>
        </p:txBody>
      </p:sp>
      <p:sp>
        <p:nvSpPr>
          <p:cNvPr id="411" name="Google Shape;411;g3020d75a723_0_0"/>
          <p:cNvSpPr txBox="1">
            <a:spLocks noGrp="1"/>
          </p:cNvSpPr>
          <p:nvPr>
            <p:ph type="body" idx="1"/>
          </p:nvPr>
        </p:nvSpPr>
        <p:spPr>
          <a:xfrm>
            <a:off x="762000" y="1680210"/>
            <a:ext cx="6267450" cy="4462266"/>
          </a:xfrm>
          <a:prstGeom prst="rect">
            <a:avLst/>
          </a:prstGeom>
          <a:noFill/>
          <a:ln>
            <a:noFill/>
          </a:ln>
        </p:spPr>
        <p:txBody>
          <a:bodyPr spcFirstLastPara="1" wrap="square" lIns="91425" tIns="45700" rIns="91425" bIns="45700" anchor="t" anchorCtr="0">
            <a:noAutofit/>
          </a:bodyPr>
          <a:lstStyle/>
          <a:p>
            <a:pPr marL="0" indent="0" algn="just">
              <a:lnSpc>
                <a:spcPct val="150000"/>
              </a:lnSpc>
              <a:spcBef>
                <a:spcPts val="0"/>
              </a:spcBef>
            </a:pPr>
            <a:r>
              <a:rPr lang="en-GB" sz="1800" dirty="0">
                <a:latin typeface="Calibri" panose="020F0502020204030204" pitchFamily="34" charset="0"/>
                <a:ea typeface="Aptos"/>
                <a:cs typeface="Calibri" panose="020F0502020204030204" pitchFamily="34" charset="0"/>
              </a:rPr>
              <a:t>Pedro </a:t>
            </a:r>
            <a:r>
              <a:rPr lang="en-GB" sz="1800" dirty="0" err="1">
                <a:latin typeface="Calibri" panose="020F0502020204030204" pitchFamily="34" charset="0"/>
                <a:ea typeface="Aptos"/>
                <a:cs typeface="Calibri" panose="020F0502020204030204" pitchFamily="34" charset="0"/>
              </a:rPr>
              <a:t>Solano</a:t>
            </a:r>
            <a:r>
              <a:rPr lang="en-GB" sz="1800" dirty="0">
                <a:latin typeface="Calibri" panose="020F0502020204030204" pitchFamily="34" charset="0"/>
                <a:ea typeface="Aptos"/>
                <a:cs typeface="Calibri" panose="020F0502020204030204" pitchFamily="34" charset="0"/>
              </a:rPr>
              <a:t> is</a:t>
            </a:r>
            <a:r>
              <a:rPr lang="en-GB" sz="1800" dirty="0">
                <a:effectLst/>
                <a:latin typeface="Calibri" panose="020F0502020204030204" pitchFamily="34" charset="0"/>
                <a:ea typeface="Aptos"/>
                <a:cs typeface="Calibri" panose="020F0502020204030204" pitchFamily="34" charset="0"/>
              </a:rPr>
              <a:t> an economist currently pursuing his Ph.D. in Applied Economics at the University of Valladolid (</a:t>
            </a:r>
            <a:r>
              <a:rPr lang="en-GB" sz="1800" dirty="0" err="1">
                <a:effectLst/>
                <a:latin typeface="Calibri" panose="020F0502020204030204" pitchFamily="34" charset="0"/>
                <a:ea typeface="Aptos"/>
                <a:cs typeface="Calibri" panose="020F0502020204030204" pitchFamily="34" charset="0"/>
              </a:rPr>
              <a:t>UVa</a:t>
            </a:r>
            <a:r>
              <a:rPr lang="en-GB" sz="1800" dirty="0">
                <a:effectLst/>
                <a:latin typeface="Calibri" panose="020F0502020204030204" pitchFamily="34" charset="0"/>
                <a:ea typeface="Aptos"/>
                <a:cs typeface="Calibri" panose="020F0502020204030204" pitchFamily="34" charset="0"/>
              </a:rPr>
              <a:t>). During his undergraduate studies, his research focused on the inequalities present within the Brazilian tax system. Subsequently, during his master's program in International Cooperation for Development, his research delved into the flows related to environmental aspects of cooperation. Currently, he work as a researcher at </a:t>
            </a:r>
            <a:r>
              <a:rPr lang="en-GB" sz="1800" dirty="0" err="1">
                <a:effectLst/>
                <a:latin typeface="Calibri" panose="020F0502020204030204" pitchFamily="34" charset="0"/>
                <a:ea typeface="Aptos"/>
                <a:cs typeface="Calibri" panose="020F0502020204030204" pitchFamily="34" charset="0"/>
              </a:rPr>
              <a:t>UVa</a:t>
            </a:r>
            <a:r>
              <a:rPr lang="en-GB" sz="1800" dirty="0">
                <a:effectLst/>
                <a:latin typeface="Calibri" panose="020F0502020204030204" pitchFamily="34" charset="0"/>
                <a:ea typeface="Aptos"/>
                <a:cs typeface="Calibri" panose="020F0502020204030204" pitchFamily="34" charset="0"/>
              </a:rPr>
              <a:t> and is responsible for the economic module. In the meeting, he will briefly be presenting the dynamics of the </a:t>
            </a:r>
            <a:r>
              <a:rPr lang="en-GB" sz="1800" dirty="0" err="1">
                <a:effectLst/>
                <a:latin typeface="Calibri" panose="020F0502020204030204" pitchFamily="34" charset="0"/>
                <a:ea typeface="Aptos"/>
                <a:cs typeface="Calibri" panose="020F0502020204030204" pitchFamily="34" charset="0"/>
              </a:rPr>
              <a:t>oneplanet</a:t>
            </a:r>
            <a:r>
              <a:rPr lang="en-GB" sz="1800" dirty="0">
                <a:effectLst/>
                <a:latin typeface="Calibri" panose="020F0502020204030204" pitchFamily="34" charset="0"/>
                <a:ea typeface="Aptos"/>
                <a:cs typeface="Calibri" panose="020F0502020204030204" pitchFamily="34" charset="0"/>
              </a:rPr>
              <a:t> model, its main components and interconnections.</a:t>
            </a:r>
            <a:r>
              <a:rPr lang="en-KE" sz="1800" dirty="0">
                <a:effectLst/>
                <a:latin typeface="Calibri" panose="020F0502020204030204" pitchFamily="34" charset="0"/>
                <a:cs typeface="Calibri" panose="020F0502020204030204" pitchFamily="34" charset="0"/>
              </a:rPr>
              <a:t> </a:t>
            </a:r>
            <a:endParaRPr sz="1800" dirty="0">
              <a:solidFill>
                <a:schemeClr val="dk1"/>
              </a:solidFill>
              <a:latin typeface="Calibri" panose="020F0502020204030204" pitchFamily="34" charset="0"/>
              <a:cs typeface="Calibri" panose="020F0502020204030204" pitchFamily="34" charset="0"/>
              <a:sym typeface="Arial"/>
            </a:endParaRPr>
          </a:p>
        </p:txBody>
      </p:sp>
      <p:pic>
        <p:nvPicPr>
          <p:cNvPr id="412" name="Google Shape;412;g3020d75a723_0_0" descr="School boy with solid fill"/>
          <p:cNvPicPr preferRelativeResize="0"/>
          <p:nvPr/>
        </p:nvPicPr>
        <p:blipFill rotWithShape="1">
          <a:blip r:embed="rId3">
            <a:alphaModFix/>
          </a:blip>
          <a:srcRect l="2687" r="2687"/>
          <a:stretch/>
        </p:blipFill>
        <p:spPr>
          <a:xfrm>
            <a:off x="7532370" y="1783080"/>
            <a:ext cx="3897630" cy="4652010"/>
          </a:xfrm>
          <a:prstGeom prst="rect">
            <a:avLst/>
          </a:prstGeom>
          <a:noFill/>
          <a:ln>
            <a:noFill/>
          </a:ln>
        </p:spPr>
      </p:pic>
      <p:pic>
        <p:nvPicPr>
          <p:cNvPr id="3" name="Picture 2">
            <a:extLst>
              <a:ext uri="{FF2B5EF4-FFF2-40B4-BE49-F238E27FC236}">
                <a16:creationId xmlns:a16="http://schemas.microsoft.com/office/drawing/2014/main" id="{9135C394-6858-A941-8A1F-5B66D2AC6B23}"/>
              </a:ext>
            </a:extLst>
          </p:cNvPr>
          <p:cNvPicPr>
            <a:picLocks noChangeAspect="1"/>
          </p:cNvPicPr>
          <p:nvPr/>
        </p:nvPicPr>
        <p:blipFill>
          <a:blip r:embed="rId4"/>
          <a:stretch>
            <a:fillRect/>
          </a:stretch>
        </p:blipFill>
        <p:spPr>
          <a:xfrm>
            <a:off x="7480766" y="1783080"/>
            <a:ext cx="3424088" cy="423934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6"/>
          <p:cNvSpPr txBox="1">
            <a:spLocks noGrp="1"/>
          </p:cNvSpPr>
          <p:nvPr>
            <p:ph type="title"/>
          </p:nvPr>
        </p:nvSpPr>
        <p:spPr>
          <a:xfrm>
            <a:off x="762000" y="1138036"/>
            <a:ext cx="4085700" cy="1402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Font typeface="Verdana"/>
              <a:buNone/>
            </a:pPr>
            <a:r>
              <a:rPr lang="fr-FR" sz="3200" dirty="0">
                <a:solidFill>
                  <a:schemeClr val="dk1"/>
                </a:solidFill>
              </a:rPr>
              <a:t>Laura Bartolomé</a:t>
            </a:r>
            <a:endParaRPr dirty="0"/>
          </a:p>
        </p:txBody>
      </p:sp>
      <p:sp>
        <p:nvSpPr>
          <p:cNvPr id="418" name="Google Shape;418;p36"/>
          <p:cNvSpPr txBox="1">
            <a:spLocks noGrp="1"/>
          </p:cNvSpPr>
          <p:nvPr>
            <p:ph type="body" idx="1"/>
          </p:nvPr>
        </p:nvSpPr>
        <p:spPr>
          <a:xfrm>
            <a:off x="762000" y="1691640"/>
            <a:ext cx="6713220" cy="4450836"/>
          </a:xfrm>
          <a:prstGeom prst="rect">
            <a:avLst/>
          </a:prstGeom>
          <a:noFill/>
          <a:ln>
            <a:noFill/>
          </a:ln>
        </p:spPr>
        <p:txBody>
          <a:bodyPr spcFirstLastPara="1" wrap="square" lIns="91425" tIns="45700" rIns="91425" bIns="45700" anchor="t" anchorCtr="0">
            <a:noAutofit/>
          </a:bodyPr>
          <a:lstStyle/>
          <a:p>
            <a:pPr marL="0" indent="0" algn="just">
              <a:lnSpc>
                <a:spcPct val="150000"/>
              </a:lnSpc>
              <a:spcBef>
                <a:spcPts val="0"/>
              </a:spcBef>
            </a:pPr>
            <a:r>
              <a:rPr lang="en-GB" sz="1800" kern="100" dirty="0">
                <a:effectLst/>
                <a:latin typeface="Calibri" panose="020F0502020204030204" pitchFamily="34" charset="0"/>
                <a:ea typeface="Aptos"/>
                <a:cs typeface="Calibri" panose="020F0502020204030204" pitchFamily="34" charset="0"/>
              </a:rPr>
              <a:t>Laura Bartolomé Quevedo is an Industrial Engineer and predoctoral of the PhD in Industrial Engineering at the University of Valladolid. She  works at </a:t>
            </a:r>
            <a:r>
              <a:rPr lang="en-GB" sz="1800" kern="100" dirty="0" err="1">
                <a:effectLst/>
                <a:latin typeface="Calibri" panose="020F0502020204030204" pitchFamily="34" charset="0"/>
                <a:ea typeface="Aptos"/>
                <a:cs typeface="Calibri" panose="020F0502020204030204" pitchFamily="34" charset="0"/>
              </a:rPr>
              <a:t>ONEPLanET</a:t>
            </a:r>
            <a:r>
              <a:rPr lang="en-GB" sz="1800" kern="100" dirty="0">
                <a:effectLst/>
                <a:latin typeface="Calibri" panose="020F0502020204030204" pitchFamily="34" charset="0"/>
                <a:ea typeface="Aptos"/>
                <a:cs typeface="Calibri" panose="020F0502020204030204" pitchFamily="34" charset="0"/>
              </a:rPr>
              <a:t> as modeler of the energy module as part of the </a:t>
            </a:r>
            <a:r>
              <a:rPr lang="en-GB" sz="1800" kern="100" dirty="0" err="1">
                <a:effectLst/>
                <a:latin typeface="Calibri" panose="020F0502020204030204" pitchFamily="34" charset="0"/>
                <a:ea typeface="Aptos"/>
                <a:cs typeface="Calibri" panose="020F0502020204030204" pitchFamily="34" charset="0"/>
              </a:rPr>
              <a:t>UVa</a:t>
            </a:r>
            <a:r>
              <a:rPr lang="en-GB" sz="1800" kern="100" dirty="0">
                <a:effectLst/>
                <a:latin typeface="Calibri" panose="020F0502020204030204" pitchFamily="34" charset="0"/>
                <a:ea typeface="Aptos"/>
                <a:cs typeface="Calibri" panose="020F0502020204030204" pitchFamily="34" charset="0"/>
              </a:rPr>
              <a:t> team. She will summarize the main aspects of the developed module: main outputs, some inputs to the energy module and some programming aspects relating to system dynamics applied to energy.</a:t>
            </a:r>
            <a:endParaRPr lang="en-KE" sz="1800" kern="100" dirty="0">
              <a:effectLst/>
              <a:latin typeface="Calibri" panose="020F0502020204030204" pitchFamily="34" charset="0"/>
              <a:ea typeface="Aptos"/>
              <a:cs typeface="Calibri" panose="020F0502020204030204" pitchFamily="34" charset="0"/>
            </a:endParaRPr>
          </a:p>
          <a:p>
            <a:pPr marL="0" lvl="0" indent="0" algn="l" rtl="0">
              <a:lnSpc>
                <a:spcPct val="90000"/>
              </a:lnSpc>
              <a:spcBef>
                <a:spcPts val="0"/>
              </a:spcBef>
              <a:spcAft>
                <a:spcPts val="0"/>
              </a:spcAft>
              <a:buSzPts val="1800"/>
              <a:buNone/>
            </a:pPr>
            <a:endParaRPr sz="1800" dirty="0">
              <a:solidFill>
                <a:schemeClr val="dk1"/>
              </a:solidFill>
              <a:latin typeface="Arial"/>
              <a:ea typeface="Arial"/>
              <a:cs typeface="Arial"/>
              <a:sym typeface="Arial"/>
            </a:endParaRPr>
          </a:p>
        </p:txBody>
      </p:sp>
      <p:pic>
        <p:nvPicPr>
          <p:cNvPr id="419" name="Google Shape;419;p36" descr="School boy with solid fill"/>
          <p:cNvPicPr preferRelativeResize="0"/>
          <p:nvPr/>
        </p:nvPicPr>
        <p:blipFill rotWithShape="1">
          <a:blip r:embed="rId3">
            <a:alphaModFix/>
          </a:blip>
          <a:srcRect l="2687" r="2687"/>
          <a:stretch/>
        </p:blipFill>
        <p:spPr>
          <a:xfrm>
            <a:off x="7942216" y="1435614"/>
            <a:ext cx="3172933" cy="3998535"/>
          </a:xfrm>
          <a:prstGeom prst="rect">
            <a:avLst/>
          </a:prstGeom>
          <a:noFill/>
          <a:ln>
            <a:noFill/>
          </a:ln>
        </p:spPr>
      </p:pic>
      <p:pic>
        <p:nvPicPr>
          <p:cNvPr id="6" name="Picture 5">
            <a:extLst>
              <a:ext uri="{FF2B5EF4-FFF2-40B4-BE49-F238E27FC236}">
                <a16:creationId xmlns:a16="http://schemas.microsoft.com/office/drawing/2014/main" id="{E48529A4-C05D-AD4B-A98B-55AF072D1421}"/>
              </a:ext>
            </a:extLst>
          </p:cNvPr>
          <p:cNvPicPr>
            <a:picLocks noChangeAspect="1"/>
          </p:cNvPicPr>
          <p:nvPr/>
        </p:nvPicPr>
        <p:blipFill>
          <a:blip r:embed="rId4"/>
          <a:stretch>
            <a:fillRect/>
          </a:stretch>
        </p:blipFill>
        <p:spPr>
          <a:xfrm>
            <a:off x="7857378" y="1691640"/>
            <a:ext cx="2955439" cy="399853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pic>
        <p:nvPicPr>
          <p:cNvPr id="561" name="Google Shape;561;g196ca812e12_0_237"/>
          <p:cNvPicPr preferRelativeResize="0"/>
          <p:nvPr/>
        </p:nvPicPr>
        <p:blipFill rotWithShape="1">
          <a:blip r:embed="rId3">
            <a:alphaModFix/>
          </a:blip>
          <a:srcRect/>
          <a:stretch/>
        </p:blipFill>
        <p:spPr>
          <a:xfrm>
            <a:off x="210933" y="143067"/>
            <a:ext cx="1598267" cy="987231"/>
          </a:xfrm>
          <a:prstGeom prst="rect">
            <a:avLst/>
          </a:prstGeom>
          <a:noFill/>
          <a:ln>
            <a:noFill/>
          </a:ln>
        </p:spPr>
      </p:pic>
      <p:sp>
        <p:nvSpPr>
          <p:cNvPr id="562" name="Google Shape;562;g196ca812e12_0_237"/>
          <p:cNvSpPr txBox="1">
            <a:spLocks noGrp="1"/>
          </p:cNvSpPr>
          <p:nvPr>
            <p:ph type="title" idx="4294967295"/>
          </p:nvPr>
        </p:nvSpPr>
        <p:spPr>
          <a:xfrm>
            <a:off x="0" y="3067290"/>
            <a:ext cx="6991109" cy="1284791"/>
          </a:xfrm>
          <a:prstGeom prst="rect">
            <a:avLst/>
          </a:prstGeom>
          <a:noFill/>
          <a:ln>
            <a:noFill/>
          </a:ln>
        </p:spPr>
        <p:txBody>
          <a:bodyPr spcFirstLastPara="1" wrap="square" lIns="121900" tIns="121900" rIns="121900" bIns="121900" anchor="t" anchorCtr="0">
            <a:noAutofit/>
          </a:bodyPr>
          <a:lstStyle/>
          <a:p>
            <a:r>
              <a:rPr lang="en-GB" sz="4000" dirty="0">
                <a:solidFill>
                  <a:srgbClr val="000000"/>
                </a:solidFill>
                <a:latin typeface="Source Sans Pro SemiBold" panose="020F0502020204030204" pitchFamily="34" charset="0"/>
              </a:rPr>
              <a:t>Energy module of ONEPlanET model</a:t>
            </a:r>
            <a:r>
              <a:rPr lang="en-GB" sz="4000" b="0" dirty="0">
                <a:solidFill>
                  <a:srgbClr val="000000"/>
                </a:solidFill>
                <a:latin typeface="Source Sans Pro SemiBold" panose="020F0502020204030204" pitchFamily="34" charset="0"/>
              </a:rPr>
              <a:t>	</a:t>
            </a:r>
            <a:br>
              <a:rPr lang="en-GB" sz="2400" b="0" dirty="0">
                <a:solidFill>
                  <a:srgbClr val="000000"/>
                </a:solidFill>
                <a:latin typeface="Times New Roman" panose="02020603050405020304" pitchFamily="18" charset="0"/>
              </a:rPr>
            </a:br>
            <a:endParaRPr sz="4000" dirty="0">
              <a:latin typeface="Arial"/>
              <a:ea typeface="Arial"/>
              <a:cs typeface="Arial"/>
              <a:sym typeface="Arial"/>
            </a:endParaRPr>
          </a:p>
        </p:txBody>
      </p:sp>
      <p:sp>
        <p:nvSpPr>
          <p:cNvPr id="65" name="Google Shape;65;p1">
            <a:extLst>
              <a:ext uri="{FF2B5EF4-FFF2-40B4-BE49-F238E27FC236}">
                <a16:creationId xmlns:a16="http://schemas.microsoft.com/office/drawing/2014/main" id="{759F3387-3FC9-4EF7-B7BC-5F902FF1708A}"/>
              </a:ext>
            </a:extLst>
          </p:cNvPr>
          <p:cNvSpPr txBox="1"/>
          <p:nvPr/>
        </p:nvSpPr>
        <p:spPr>
          <a:xfrm>
            <a:off x="301932" y="2455075"/>
            <a:ext cx="5741693" cy="369332"/>
          </a:xfrm>
          <a:prstGeom prst="rect">
            <a:avLst/>
          </a:prstGeom>
          <a:noFill/>
          <a:ln>
            <a:noFill/>
          </a:ln>
        </p:spPr>
        <p:txBody>
          <a:bodyPr spcFirstLastPara="1" wrap="square" lIns="0" tIns="0" rIns="0" bIns="0" anchor="t" anchorCtr="0">
            <a:spAutoFit/>
          </a:bodyPr>
          <a:lstStyle/>
          <a:p>
            <a:pPr>
              <a:buSzPts val="1800"/>
            </a:pPr>
            <a:r>
              <a:rPr lang="en-US" sz="2400" b="1" dirty="0">
                <a:solidFill>
                  <a:schemeClr val="dk1"/>
                </a:solidFill>
              </a:rPr>
              <a:t>WP3</a:t>
            </a:r>
            <a:endParaRPr sz="1867" dirty="0"/>
          </a:p>
        </p:txBody>
      </p:sp>
      <p:pic>
        <p:nvPicPr>
          <p:cNvPr id="3" name="Picture 2" descr="A hand holding a tree with circles and dots&#10;&#10;Description automatically generated">
            <a:extLst>
              <a:ext uri="{FF2B5EF4-FFF2-40B4-BE49-F238E27FC236}">
                <a16:creationId xmlns:a16="http://schemas.microsoft.com/office/drawing/2014/main" id="{A0D3835B-5FD9-903B-51BB-16E9C16FC815}"/>
              </a:ext>
            </a:extLst>
          </p:cNvPr>
          <p:cNvPicPr>
            <a:picLocks noChangeAspect="1"/>
          </p:cNvPicPr>
          <p:nvPr/>
        </p:nvPicPr>
        <p:blipFill>
          <a:blip r:embed="rId4"/>
          <a:stretch>
            <a:fillRect/>
          </a:stretch>
        </p:blipFill>
        <p:spPr>
          <a:xfrm>
            <a:off x="170540" y="5650423"/>
            <a:ext cx="3350019" cy="994240"/>
          </a:xfrm>
          <a:prstGeom prst="rect">
            <a:avLst/>
          </a:prstGeom>
        </p:spPr>
      </p:pic>
    </p:spTree>
    <p:extLst>
      <p:ext uri="{BB962C8B-B14F-4D97-AF65-F5344CB8AC3E}">
        <p14:creationId xmlns:p14="http://schemas.microsoft.com/office/powerpoint/2010/main" val="3450763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1BE4D0-47D8-A24D-902A-3E41C0E94D02}"/>
              </a:ext>
            </a:extLst>
          </p:cNvPr>
          <p:cNvSpPr>
            <a:spLocks noGrp="1"/>
          </p:cNvSpPr>
          <p:nvPr>
            <p:ph type="title"/>
          </p:nvPr>
        </p:nvSpPr>
        <p:spPr>
          <a:xfrm>
            <a:off x="838200" y="756089"/>
            <a:ext cx="8577263" cy="212227"/>
          </a:xfrm>
        </p:spPr>
        <p:txBody>
          <a:bodyPr>
            <a:normAutofit fontScale="90000"/>
          </a:bodyPr>
          <a:lstStyle/>
          <a:p>
            <a:r>
              <a:rPr lang="it-IT" sz="2800" dirty="0">
                <a:solidFill>
                  <a:schemeClr val="accent2"/>
                </a:solidFill>
              </a:rPr>
              <a:t>HOW TO MODEL THE WEF NEXUS?</a:t>
            </a:r>
            <a:br>
              <a:rPr lang="it-IT" sz="2800" dirty="0">
                <a:solidFill>
                  <a:schemeClr val="accent2"/>
                </a:solidFill>
              </a:rPr>
            </a:br>
            <a:endParaRPr lang="en-KE" dirty="0"/>
          </a:p>
        </p:txBody>
      </p:sp>
      <p:sp>
        <p:nvSpPr>
          <p:cNvPr id="5" name="TextBox 4">
            <a:extLst>
              <a:ext uri="{FF2B5EF4-FFF2-40B4-BE49-F238E27FC236}">
                <a16:creationId xmlns:a16="http://schemas.microsoft.com/office/drawing/2014/main" id="{5E2703B4-8176-0B49-93AC-B24CFC39CC42}"/>
              </a:ext>
            </a:extLst>
          </p:cNvPr>
          <p:cNvSpPr txBox="1"/>
          <p:nvPr/>
        </p:nvSpPr>
        <p:spPr>
          <a:xfrm>
            <a:off x="7553949" y="5049654"/>
            <a:ext cx="2252545" cy="297454"/>
          </a:xfrm>
          <a:prstGeom prst="rect">
            <a:avLst/>
          </a:prstGeom>
          <a:noFill/>
        </p:spPr>
        <p:txBody>
          <a:bodyPr wrap="square">
            <a:spAutoFit/>
          </a:bodyPr>
          <a:lstStyle/>
          <a:p>
            <a:r>
              <a:rPr lang="en-GB" sz="1333" dirty="0"/>
              <a:t>Source: Own Elaboration </a:t>
            </a:r>
          </a:p>
        </p:txBody>
      </p:sp>
      <p:sp>
        <p:nvSpPr>
          <p:cNvPr id="6" name="TextBox 5">
            <a:extLst>
              <a:ext uri="{FF2B5EF4-FFF2-40B4-BE49-F238E27FC236}">
                <a16:creationId xmlns:a16="http://schemas.microsoft.com/office/drawing/2014/main" id="{97076C9D-8CFE-B84E-AD7F-8A5AC4E14879}"/>
              </a:ext>
            </a:extLst>
          </p:cNvPr>
          <p:cNvSpPr txBox="1"/>
          <p:nvPr/>
        </p:nvSpPr>
        <p:spPr>
          <a:xfrm>
            <a:off x="7975170" y="1848214"/>
            <a:ext cx="1835553" cy="379656"/>
          </a:xfrm>
          <a:prstGeom prst="rect">
            <a:avLst/>
          </a:prstGeom>
          <a:noFill/>
        </p:spPr>
        <p:txBody>
          <a:bodyPr wrap="square">
            <a:spAutoFit/>
          </a:bodyPr>
          <a:lstStyle/>
          <a:p>
            <a:r>
              <a:rPr lang="es-ES" sz="1867" b="1" dirty="0">
                <a:solidFill>
                  <a:schemeClr val="accent3"/>
                </a:solidFill>
              </a:rPr>
              <a:t>C</a:t>
            </a:r>
            <a:r>
              <a:rPr lang="en-GB" sz="1867" b="1" dirty="0" err="1">
                <a:solidFill>
                  <a:schemeClr val="accent3"/>
                </a:solidFill>
              </a:rPr>
              <a:t>ausal</a:t>
            </a:r>
            <a:r>
              <a:rPr lang="en-GB" sz="1867" b="1" dirty="0">
                <a:solidFill>
                  <a:schemeClr val="accent3"/>
                </a:solidFill>
              </a:rPr>
              <a:t> Loop </a:t>
            </a:r>
          </a:p>
        </p:txBody>
      </p:sp>
      <p:sp>
        <p:nvSpPr>
          <p:cNvPr id="7" name="Title 1">
            <a:extLst>
              <a:ext uri="{FF2B5EF4-FFF2-40B4-BE49-F238E27FC236}">
                <a16:creationId xmlns:a16="http://schemas.microsoft.com/office/drawing/2014/main" id="{335F0E89-7A68-374C-BCAE-20C031AE5AF5}"/>
              </a:ext>
            </a:extLst>
          </p:cNvPr>
          <p:cNvSpPr txBox="1">
            <a:spLocks/>
          </p:cNvSpPr>
          <p:nvPr/>
        </p:nvSpPr>
        <p:spPr>
          <a:xfrm flipV="1">
            <a:off x="1087000" y="1255587"/>
            <a:ext cx="10266800" cy="59574"/>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Encode Sans"/>
              <a:buNone/>
              <a:defRPr sz="2800" b="1" i="0" u="none" strike="noStrike" cap="none">
                <a:solidFill>
                  <a:schemeClr val="dk1"/>
                </a:solidFill>
                <a:latin typeface="+mj-lt"/>
                <a:ea typeface="Encode Sans"/>
                <a:cs typeface="Encode Sans"/>
                <a:sym typeface="Encode Sans"/>
              </a:defRPr>
            </a:lvl1pPr>
            <a:lvl2pPr marR="0" lvl="1"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2pPr>
            <a:lvl3pPr marR="0" lvl="2"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3pPr>
            <a:lvl4pPr marR="0" lvl="3"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4pPr>
            <a:lvl5pPr marR="0" lvl="4"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5pPr>
            <a:lvl6pPr marR="0" lvl="5"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6pPr>
            <a:lvl7pPr marR="0" lvl="6"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7pPr>
            <a:lvl8pPr marR="0" lvl="7"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8pPr>
            <a:lvl9pPr marR="0" lvl="8"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9pPr>
          </a:lstStyle>
          <a:p>
            <a:endParaRPr lang="it-IT" sz="3733" dirty="0">
              <a:solidFill>
                <a:schemeClr val="accent2"/>
              </a:solidFill>
            </a:endParaRPr>
          </a:p>
        </p:txBody>
      </p:sp>
      <p:sp>
        <p:nvSpPr>
          <p:cNvPr id="8" name="Rectangle: Rounded Corners 7">
            <a:extLst>
              <a:ext uri="{FF2B5EF4-FFF2-40B4-BE49-F238E27FC236}">
                <a16:creationId xmlns:a16="http://schemas.microsoft.com/office/drawing/2014/main" id="{54911346-3AAC-8D48-9313-78E4249FD22E}"/>
              </a:ext>
            </a:extLst>
          </p:cNvPr>
          <p:cNvSpPr/>
          <p:nvPr/>
        </p:nvSpPr>
        <p:spPr>
          <a:xfrm>
            <a:off x="923052" y="2291698"/>
            <a:ext cx="3589176" cy="275795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lvl="2" algn="just"/>
            <a:r>
              <a:rPr lang="en-GB" sz="1867" dirty="0"/>
              <a:t>Methodology and mathematical modelling technique to frame, understand, and discuss complex issues and problems (</a:t>
            </a:r>
            <a:r>
              <a:rPr lang="en-GB" sz="1867" dirty="0" err="1"/>
              <a:t>Racdzicki</a:t>
            </a:r>
            <a:r>
              <a:rPr lang="en-GB" sz="1867" dirty="0"/>
              <a:t> et al., 2008)</a:t>
            </a:r>
          </a:p>
        </p:txBody>
      </p:sp>
      <p:pic>
        <p:nvPicPr>
          <p:cNvPr id="9" name="Graphic 8" descr="Arrow circle with solid fill">
            <a:extLst>
              <a:ext uri="{FF2B5EF4-FFF2-40B4-BE49-F238E27FC236}">
                <a16:creationId xmlns:a16="http://schemas.microsoft.com/office/drawing/2014/main" id="{67CD2BAB-B1F7-844D-AB3E-61B887971D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46655" y="0"/>
            <a:ext cx="1169707" cy="1169707"/>
          </a:xfrm>
          <a:prstGeom prst="rect">
            <a:avLst/>
          </a:prstGeom>
        </p:spPr>
      </p:pic>
      <p:sp>
        <p:nvSpPr>
          <p:cNvPr id="10" name="TextBox 9">
            <a:extLst>
              <a:ext uri="{FF2B5EF4-FFF2-40B4-BE49-F238E27FC236}">
                <a16:creationId xmlns:a16="http://schemas.microsoft.com/office/drawing/2014/main" id="{CA629CBC-2382-D24B-9574-9CF3404005A5}"/>
              </a:ext>
            </a:extLst>
          </p:cNvPr>
          <p:cNvSpPr txBox="1"/>
          <p:nvPr/>
        </p:nvSpPr>
        <p:spPr>
          <a:xfrm>
            <a:off x="7929415" y="2792987"/>
            <a:ext cx="1314784" cy="379656"/>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rtlCol="0">
            <a:spAutoFit/>
          </a:bodyPr>
          <a:lstStyle/>
          <a:p>
            <a:r>
              <a:rPr lang="es-ES" sz="1867" dirty="0" err="1"/>
              <a:t>Population</a:t>
            </a:r>
            <a:endParaRPr lang="es-ES" sz="1867" dirty="0"/>
          </a:p>
        </p:txBody>
      </p:sp>
      <p:sp>
        <p:nvSpPr>
          <p:cNvPr id="11" name="TextBox 10">
            <a:extLst>
              <a:ext uri="{FF2B5EF4-FFF2-40B4-BE49-F238E27FC236}">
                <a16:creationId xmlns:a16="http://schemas.microsoft.com/office/drawing/2014/main" id="{35C87C89-FAD3-034A-B847-DBC8E04934F6}"/>
              </a:ext>
            </a:extLst>
          </p:cNvPr>
          <p:cNvSpPr txBox="1"/>
          <p:nvPr/>
        </p:nvSpPr>
        <p:spPr>
          <a:xfrm>
            <a:off x="6784329" y="2760177"/>
            <a:ext cx="769763" cy="379656"/>
          </a:xfrm>
          <a:prstGeom prst="rect">
            <a:avLst/>
          </a:prstGeom>
          <a:noFill/>
        </p:spPr>
        <p:txBody>
          <a:bodyPr wrap="none" rtlCol="0">
            <a:spAutoFit/>
          </a:bodyPr>
          <a:lstStyle/>
          <a:p>
            <a:r>
              <a:rPr lang="es-ES" sz="1867" dirty="0" err="1"/>
              <a:t>births</a:t>
            </a:r>
            <a:endParaRPr lang="en-GB" sz="1867" dirty="0"/>
          </a:p>
        </p:txBody>
      </p:sp>
      <p:sp>
        <p:nvSpPr>
          <p:cNvPr id="12" name="TextBox 11">
            <a:extLst>
              <a:ext uri="{FF2B5EF4-FFF2-40B4-BE49-F238E27FC236}">
                <a16:creationId xmlns:a16="http://schemas.microsoft.com/office/drawing/2014/main" id="{125B4FF7-8798-F644-867A-7544B11337CE}"/>
              </a:ext>
            </a:extLst>
          </p:cNvPr>
          <p:cNvSpPr txBox="1"/>
          <p:nvPr/>
        </p:nvSpPr>
        <p:spPr>
          <a:xfrm>
            <a:off x="9815751" y="2727368"/>
            <a:ext cx="942887" cy="379656"/>
          </a:xfrm>
          <a:prstGeom prst="rect">
            <a:avLst/>
          </a:prstGeom>
          <a:noFill/>
        </p:spPr>
        <p:txBody>
          <a:bodyPr wrap="none" rtlCol="0">
            <a:spAutoFit/>
          </a:bodyPr>
          <a:lstStyle/>
          <a:p>
            <a:r>
              <a:rPr lang="es-ES" sz="1867" dirty="0" err="1"/>
              <a:t>Deaths</a:t>
            </a:r>
            <a:endParaRPr lang="en-GB" sz="1867" dirty="0"/>
          </a:p>
        </p:txBody>
      </p:sp>
      <p:sp>
        <p:nvSpPr>
          <p:cNvPr id="13" name="TextBox 12">
            <a:extLst>
              <a:ext uri="{FF2B5EF4-FFF2-40B4-BE49-F238E27FC236}">
                <a16:creationId xmlns:a16="http://schemas.microsoft.com/office/drawing/2014/main" id="{ECC1051D-7D51-8B44-8C3C-44B36E272DFE}"/>
              </a:ext>
            </a:extLst>
          </p:cNvPr>
          <p:cNvSpPr txBox="1"/>
          <p:nvPr/>
        </p:nvSpPr>
        <p:spPr>
          <a:xfrm>
            <a:off x="5934349" y="3856700"/>
            <a:ext cx="1154483" cy="379656"/>
          </a:xfrm>
          <a:prstGeom prst="rect">
            <a:avLst/>
          </a:prstGeom>
          <a:noFill/>
        </p:spPr>
        <p:txBody>
          <a:bodyPr wrap="none" rtlCol="0">
            <a:spAutoFit/>
          </a:bodyPr>
          <a:lstStyle/>
          <a:p>
            <a:r>
              <a:rPr lang="es-ES" sz="1867" dirty="0" err="1"/>
              <a:t>Birth</a:t>
            </a:r>
            <a:r>
              <a:rPr lang="es-ES" sz="1867" dirty="0"/>
              <a:t> </a:t>
            </a:r>
            <a:r>
              <a:rPr lang="es-ES" sz="1867" dirty="0" err="1"/>
              <a:t>rate</a:t>
            </a:r>
            <a:endParaRPr lang="en-GB" sz="1867" dirty="0"/>
          </a:p>
        </p:txBody>
      </p:sp>
      <p:sp>
        <p:nvSpPr>
          <p:cNvPr id="14" name="TextBox 13">
            <a:extLst>
              <a:ext uri="{FF2B5EF4-FFF2-40B4-BE49-F238E27FC236}">
                <a16:creationId xmlns:a16="http://schemas.microsoft.com/office/drawing/2014/main" id="{26E14607-FC0F-4042-8A8E-BBDBB5DF8E1C}"/>
              </a:ext>
            </a:extLst>
          </p:cNvPr>
          <p:cNvSpPr txBox="1"/>
          <p:nvPr/>
        </p:nvSpPr>
        <p:spPr>
          <a:xfrm>
            <a:off x="10260388" y="3788044"/>
            <a:ext cx="1467207" cy="666977"/>
          </a:xfrm>
          <a:prstGeom prst="rect">
            <a:avLst/>
          </a:prstGeom>
          <a:noFill/>
        </p:spPr>
        <p:txBody>
          <a:bodyPr wrap="square" rtlCol="0">
            <a:spAutoFit/>
          </a:bodyPr>
          <a:lstStyle/>
          <a:p>
            <a:r>
              <a:rPr lang="es-ES" sz="1867" dirty="0" err="1"/>
              <a:t>Mortatility</a:t>
            </a:r>
            <a:r>
              <a:rPr lang="es-ES" sz="1867" dirty="0"/>
              <a:t> </a:t>
            </a:r>
            <a:r>
              <a:rPr lang="es-ES" sz="1867" dirty="0" err="1"/>
              <a:t>rate</a:t>
            </a:r>
            <a:r>
              <a:rPr lang="es-ES" sz="1867" dirty="0"/>
              <a:t> </a:t>
            </a:r>
            <a:endParaRPr lang="en-GB" sz="1867" dirty="0"/>
          </a:p>
        </p:txBody>
      </p:sp>
      <p:cxnSp>
        <p:nvCxnSpPr>
          <p:cNvPr id="15" name="Straight Arrow Connector 14">
            <a:extLst>
              <a:ext uri="{FF2B5EF4-FFF2-40B4-BE49-F238E27FC236}">
                <a16:creationId xmlns:a16="http://schemas.microsoft.com/office/drawing/2014/main" id="{AAE038BC-6824-724A-835E-7FC242445D8F}"/>
              </a:ext>
            </a:extLst>
          </p:cNvPr>
          <p:cNvCxnSpPr>
            <a:cxnSpLocks/>
            <a:stCxn id="14" idx="0"/>
            <a:endCxn id="12" idx="2"/>
          </p:cNvCxnSpPr>
          <p:nvPr/>
        </p:nvCxnSpPr>
        <p:spPr>
          <a:xfrm flipH="1" flipV="1">
            <a:off x="10287195" y="3107024"/>
            <a:ext cx="706797" cy="681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28">
            <a:extLst>
              <a:ext uri="{FF2B5EF4-FFF2-40B4-BE49-F238E27FC236}">
                <a16:creationId xmlns:a16="http://schemas.microsoft.com/office/drawing/2014/main" id="{CDF03C1A-1109-A842-8720-172A2E45C6FF}"/>
              </a:ext>
            </a:extLst>
          </p:cNvPr>
          <p:cNvCxnSpPr>
            <a:cxnSpLocks/>
            <a:stCxn id="12" idx="2"/>
            <a:endCxn id="10" idx="2"/>
          </p:cNvCxnSpPr>
          <p:nvPr/>
        </p:nvCxnSpPr>
        <p:spPr>
          <a:xfrm rot="5400000">
            <a:off x="9404192" y="2289639"/>
            <a:ext cx="65619" cy="1700388"/>
          </a:xfrm>
          <a:prstGeom prst="curvedConnector3">
            <a:avLst>
              <a:gd name="adj1" fmla="val 44837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30">
            <a:extLst>
              <a:ext uri="{FF2B5EF4-FFF2-40B4-BE49-F238E27FC236}">
                <a16:creationId xmlns:a16="http://schemas.microsoft.com/office/drawing/2014/main" id="{87218A85-5116-304A-8576-366DB4FE210B}"/>
              </a:ext>
            </a:extLst>
          </p:cNvPr>
          <p:cNvCxnSpPr>
            <a:cxnSpLocks/>
            <a:stCxn id="10" idx="2"/>
            <a:endCxn id="11" idx="2"/>
          </p:cNvCxnSpPr>
          <p:nvPr/>
        </p:nvCxnSpPr>
        <p:spPr>
          <a:xfrm rot="5400000" flipH="1">
            <a:off x="7861604" y="2447440"/>
            <a:ext cx="32810" cy="1417596"/>
          </a:xfrm>
          <a:prstGeom prst="curvedConnector3">
            <a:avLst>
              <a:gd name="adj1" fmla="val -696739"/>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A964170C-F050-EE4C-91AF-328370946EF2}"/>
              </a:ext>
            </a:extLst>
          </p:cNvPr>
          <p:cNvCxnSpPr>
            <a:stCxn id="13" idx="0"/>
            <a:endCxn id="11" idx="2"/>
          </p:cNvCxnSpPr>
          <p:nvPr/>
        </p:nvCxnSpPr>
        <p:spPr>
          <a:xfrm flipV="1">
            <a:off x="6511591" y="3139833"/>
            <a:ext cx="657620" cy="7168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Plus Sign 40">
            <a:extLst>
              <a:ext uri="{FF2B5EF4-FFF2-40B4-BE49-F238E27FC236}">
                <a16:creationId xmlns:a16="http://schemas.microsoft.com/office/drawing/2014/main" id="{037D5FD6-A587-2042-94C1-14D3A31E8FF2}"/>
              </a:ext>
            </a:extLst>
          </p:cNvPr>
          <p:cNvSpPr/>
          <p:nvPr/>
        </p:nvSpPr>
        <p:spPr>
          <a:xfrm>
            <a:off x="6920973" y="3142093"/>
            <a:ext cx="143312" cy="165487"/>
          </a:xfrm>
          <a:prstGeom prst="mathPlus">
            <a:avLst>
              <a:gd name="adj1" fmla="val 1298"/>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867"/>
          </a:p>
        </p:txBody>
      </p:sp>
      <p:sp>
        <p:nvSpPr>
          <p:cNvPr id="20" name="Plus Sign 41">
            <a:extLst>
              <a:ext uri="{FF2B5EF4-FFF2-40B4-BE49-F238E27FC236}">
                <a16:creationId xmlns:a16="http://schemas.microsoft.com/office/drawing/2014/main" id="{A9C5E0D5-9981-6541-9EB5-75146456671C}"/>
              </a:ext>
            </a:extLst>
          </p:cNvPr>
          <p:cNvSpPr/>
          <p:nvPr/>
        </p:nvSpPr>
        <p:spPr>
          <a:xfrm>
            <a:off x="7334957" y="3167829"/>
            <a:ext cx="143312" cy="165487"/>
          </a:xfrm>
          <a:prstGeom prst="mathPlus">
            <a:avLst>
              <a:gd name="adj1" fmla="val 1298"/>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867"/>
          </a:p>
        </p:txBody>
      </p:sp>
      <p:sp>
        <p:nvSpPr>
          <p:cNvPr id="21" name="Plus Sign 42">
            <a:extLst>
              <a:ext uri="{FF2B5EF4-FFF2-40B4-BE49-F238E27FC236}">
                <a16:creationId xmlns:a16="http://schemas.microsoft.com/office/drawing/2014/main" id="{F13784A7-5AC7-F642-9CBE-C64570183550}"/>
              </a:ext>
            </a:extLst>
          </p:cNvPr>
          <p:cNvSpPr/>
          <p:nvPr/>
        </p:nvSpPr>
        <p:spPr>
          <a:xfrm>
            <a:off x="10245513" y="2415373"/>
            <a:ext cx="143312" cy="165487"/>
          </a:xfrm>
          <a:prstGeom prst="mathPlus">
            <a:avLst>
              <a:gd name="adj1" fmla="val 1298"/>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867"/>
          </a:p>
        </p:txBody>
      </p:sp>
      <p:sp>
        <p:nvSpPr>
          <p:cNvPr id="22" name="Plus Sign 43">
            <a:extLst>
              <a:ext uri="{FF2B5EF4-FFF2-40B4-BE49-F238E27FC236}">
                <a16:creationId xmlns:a16="http://schemas.microsoft.com/office/drawing/2014/main" id="{6D150652-14CB-364D-9F58-51B8EF882051}"/>
              </a:ext>
            </a:extLst>
          </p:cNvPr>
          <p:cNvSpPr/>
          <p:nvPr/>
        </p:nvSpPr>
        <p:spPr>
          <a:xfrm>
            <a:off x="10452313" y="3104209"/>
            <a:ext cx="143312" cy="165487"/>
          </a:xfrm>
          <a:prstGeom prst="mathPlus">
            <a:avLst>
              <a:gd name="adj1" fmla="val 1298"/>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867"/>
          </a:p>
        </p:txBody>
      </p:sp>
      <p:cxnSp>
        <p:nvCxnSpPr>
          <p:cNvPr id="23" name="Straight Arrow Connector 28">
            <a:extLst>
              <a:ext uri="{FF2B5EF4-FFF2-40B4-BE49-F238E27FC236}">
                <a16:creationId xmlns:a16="http://schemas.microsoft.com/office/drawing/2014/main" id="{2E979685-3BE2-6949-9EBE-E67FDAD2B3AB}"/>
              </a:ext>
            </a:extLst>
          </p:cNvPr>
          <p:cNvCxnSpPr>
            <a:cxnSpLocks/>
            <a:stCxn id="10" idx="0"/>
            <a:endCxn id="12" idx="0"/>
          </p:cNvCxnSpPr>
          <p:nvPr/>
        </p:nvCxnSpPr>
        <p:spPr>
          <a:xfrm rot="5400000" flipH="1" flipV="1">
            <a:off x="9404192" y="1909984"/>
            <a:ext cx="65619" cy="1700388"/>
          </a:xfrm>
          <a:prstGeom prst="curvedConnector3">
            <a:avLst>
              <a:gd name="adj1" fmla="val 44837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8">
            <a:extLst>
              <a:ext uri="{FF2B5EF4-FFF2-40B4-BE49-F238E27FC236}">
                <a16:creationId xmlns:a16="http://schemas.microsoft.com/office/drawing/2014/main" id="{635B264A-B748-E046-A416-6007E8AB67FC}"/>
              </a:ext>
            </a:extLst>
          </p:cNvPr>
          <p:cNvCxnSpPr>
            <a:cxnSpLocks/>
            <a:stCxn id="11" idx="0"/>
            <a:endCxn id="10" idx="0"/>
          </p:cNvCxnSpPr>
          <p:nvPr/>
        </p:nvCxnSpPr>
        <p:spPr>
          <a:xfrm rot="16200000" flipH="1">
            <a:off x="7861604" y="2067784"/>
            <a:ext cx="32810" cy="1417596"/>
          </a:xfrm>
          <a:prstGeom prst="curvedConnector3">
            <a:avLst>
              <a:gd name="adj1" fmla="val -696739"/>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Plus Sign 59">
            <a:extLst>
              <a:ext uri="{FF2B5EF4-FFF2-40B4-BE49-F238E27FC236}">
                <a16:creationId xmlns:a16="http://schemas.microsoft.com/office/drawing/2014/main" id="{306DF830-2E46-DD45-8640-2878B9055CAE}"/>
              </a:ext>
            </a:extLst>
          </p:cNvPr>
          <p:cNvSpPr/>
          <p:nvPr/>
        </p:nvSpPr>
        <p:spPr>
          <a:xfrm>
            <a:off x="8473469" y="2455846"/>
            <a:ext cx="143312" cy="165487"/>
          </a:xfrm>
          <a:prstGeom prst="mathPlus">
            <a:avLst>
              <a:gd name="adj1" fmla="val 1298"/>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867"/>
          </a:p>
        </p:txBody>
      </p:sp>
      <p:sp>
        <p:nvSpPr>
          <p:cNvPr id="26" name="Minus Sign 60">
            <a:extLst>
              <a:ext uri="{FF2B5EF4-FFF2-40B4-BE49-F238E27FC236}">
                <a16:creationId xmlns:a16="http://schemas.microsoft.com/office/drawing/2014/main" id="{F128E2BF-D228-AE4D-9867-C54D9E029D9F}"/>
              </a:ext>
            </a:extLst>
          </p:cNvPr>
          <p:cNvSpPr/>
          <p:nvPr/>
        </p:nvSpPr>
        <p:spPr>
          <a:xfrm>
            <a:off x="8727827" y="3240037"/>
            <a:ext cx="171747" cy="80255"/>
          </a:xfrm>
          <a:prstGeom prst="mathMinus">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867"/>
          </a:p>
        </p:txBody>
      </p:sp>
    </p:spTree>
    <p:extLst>
      <p:ext uri="{BB962C8B-B14F-4D97-AF65-F5344CB8AC3E}">
        <p14:creationId xmlns:p14="http://schemas.microsoft.com/office/powerpoint/2010/main" val="3641539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568A736-EDBE-6445-A742-4F49BD9F50C4}"/>
              </a:ext>
            </a:extLst>
          </p:cNvPr>
          <p:cNvSpPr txBox="1">
            <a:spLocks/>
          </p:cNvSpPr>
          <p:nvPr/>
        </p:nvSpPr>
        <p:spPr>
          <a:xfrm>
            <a:off x="1095979" y="575843"/>
            <a:ext cx="10266800" cy="409995"/>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Encode Sans"/>
              <a:buNone/>
              <a:defRPr sz="2800" b="1" i="0" u="none" strike="noStrike" cap="none">
                <a:solidFill>
                  <a:schemeClr val="dk1"/>
                </a:solidFill>
                <a:latin typeface="+mj-lt"/>
                <a:ea typeface="Encode Sans"/>
                <a:cs typeface="Encode Sans"/>
                <a:sym typeface="Encode Sans"/>
              </a:defRPr>
            </a:lvl1pPr>
            <a:lvl2pPr marR="0" lvl="1"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2pPr>
            <a:lvl3pPr marR="0" lvl="2"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3pPr>
            <a:lvl4pPr marR="0" lvl="3"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4pPr>
            <a:lvl5pPr marR="0" lvl="4"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5pPr>
            <a:lvl6pPr marR="0" lvl="5"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6pPr>
            <a:lvl7pPr marR="0" lvl="6"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7pPr>
            <a:lvl8pPr marR="0" lvl="7"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8pPr>
            <a:lvl9pPr marR="0" lvl="8"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9pPr>
          </a:lstStyle>
          <a:p>
            <a:r>
              <a:rPr lang="it-IT" sz="3733" dirty="0">
                <a:solidFill>
                  <a:schemeClr val="accent2"/>
                </a:solidFill>
              </a:rPr>
              <a:t>HOW TO MODEL THE WEF NEXUS?</a:t>
            </a:r>
          </a:p>
        </p:txBody>
      </p:sp>
      <p:pic>
        <p:nvPicPr>
          <p:cNvPr id="5" name="Graphic 4" descr="Arrow circle with solid fill">
            <a:extLst>
              <a:ext uri="{FF2B5EF4-FFF2-40B4-BE49-F238E27FC236}">
                <a16:creationId xmlns:a16="http://schemas.microsoft.com/office/drawing/2014/main" id="{62945EFD-3F04-3E40-9464-567C5C080EC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9505" y="356909"/>
            <a:ext cx="1169707" cy="718355"/>
          </a:xfrm>
          <a:prstGeom prst="rect">
            <a:avLst/>
          </a:prstGeom>
        </p:spPr>
      </p:pic>
      <p:sp>
        <p:nvSpPr>
          <p:cNvPr id="6" name="TextBox 5">
            <a:extLst>
              <a:ext uri="{FF2B5EF4-FFF2-40B4-BE49-F238E27FC236}">
                <a16:creationId xmlns:a16="http://schemas.microsoft.com/office/drawing/2014/main" id="{3476F409-7AA4-DC4C-9A42-9768406E9CF6}"/>
              </a:ext>
            </a:extLst>
          </p:cNvPr>
          <p:cNvSpPr txBox="1"/>
          <p:nvPr/>
        </p:nvSpPr>
        <p:spPr>
          <a:xfrm>
            <a:off x="5462848" y="1349477"/>
            <a:ext cx="849913" cy="379656"/>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none" rtlCol="0">
            <a:spAutoFit/>
          </a:bodyPr>
          <a:lstStyle/>
          <a:p>
            <a:r>
              <a:rPr lang="es-ES" sz="1867" b="1" dirty="0" err="1"/>
              <a:t>Water</a:t>
            </a:r>
            <a:endParaRPr lang="es-ES" sz="1867" b="1" dirty="0"/>
          </a:p>
        </p:txBody>
      </p:sp>
      <p:sp>
        <p:nvSpPr>
          <p:cNvPr id="7" name="TextBox 6">
            <a:extLst>
              <a:ext uri="{FF2B5EF4-FFF2-40B4-BE49-F238E27FC236}">
                <a16:creationId xmlns:a16="http://schemas.microsoft.com/office/drawing/2014/main" id="{7E740AE9-9E19-F245-895C-AB96D78444A9}"/>
              </a:ext>
            </a:extLst>
          </p:cNvPr>
          <p:cNvSpPr txBox="1"/>
          <p:nvPr/>
        </p:nvSpPr>
        <p:spPr>
          <a:xfrm>
            <a:off x="610047" y="4934160"/>
            <a:ext cx="944489" cy="379656"/>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wrap="none" rtlCol="0">
            <a:spAutoFit/>
          </a:bodyPr>
          <a:lstStyle/>
          <a:p>
            <a:r>
              <a:rPr lang="es-ES" sz="1867" dirty="0">
                <a:solidFill>
                  <a:sysClr val="windowText" lastClr="000000"/>
                </a:solidFill>
              </a:rPr>
              <a:t>Energy</a:t>
            </a:r>
            <a:endParaRPr lang="en-GB" sz="1867" dirty="0">
              <a:solidFill>
                <a:sysClr val="windowText" lastClr="000000"/>
              </a:solidFill>
            </a:endParaRPr>
          </a:p>
        </p:txBody>
      </p:sp>
      <p:sp>
        <p:nvSpPr>
          <p:cNvPr id="8" name="TextBox 7">
            <a:extLst>
              <a:ext uri="{FF2B5EF4-FFF2-40B4-BE49-F238E27FC236}">
                <a16:creationId xmlns:a16="http://schemas.microsoft.com/office/drawing/2014/main" id="{4481376C-40E3-0144-91BF-F65C934866A4}"/>
              </a:ext>
            </a:extLst>
          </p:cNvPr>
          <p:cNvSpPr txBox="1"/>
          <p:nvPr/>
        </p:nvSpPr>
        <p:spPr>
          <a:xfrm>
            <a:off x="10685981" y="5021940"/>
            <a:ext cx="729687" cy="379656"/>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wrap="none" rtlCol="0">
            <a:spAutoFit/>
          </a:bodyPr>
          <a:lstStyle/>
          <a:p>
            <a:r>
              <a:rPr lang="es-ES" sz="1867" dirty="0" err="1"/>
              <a:t>Food</a:t>
            </a:r>
            <a:endParaRPr lang="en-GB" sz="1867" dirty="0"/>
          </a:p>
        </p:txBody>
      </p:sp>
      <p:cxnSp>
        <p:nvCxnSpPr>
          <p:cNvPr id="9" name="Straight Arrow Connector 102">
            <a:extLst>
              <a:ext uri="{FF2B5EF4-FFF2-40B4-BE49-F238E27FC236}">
                <a16:creationId xmlns:a16="http://schemas.microsoft.com/office/drawing/2014/main" id="{C4291CC6-2F21-B94B-B302-5B17991B46DA}"/>
              </a:ext>
            </a:extLst>
          </p:cNvPr>
          <p:cNvCxnSpPr>
            <a:cxnSpLocks/>
            <a:stCxn id="7" idx="2"/>
            <a:endCxn id="8" idx="2"/>
          </p:cNvCxnSpPr>
          <p:nvPr/>
        </p:nvCxnSpPr>
        <p:spPr>
          <a:xfrm rot="16200000" flipH="1">
            <a:off x="6022668" y="373439"/>
            <a:ext cx="87780" cy="9968533"/>
          </a:xfrm>
          <a:prstGeom prst="curvedConnector3">
            <a:avLst>
              <a:gd name="adj1" fmla="val 36042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102">
            <a:extLst>
              <a:ext uri="{FF2B5EF4-FFF2-40B4-BE49-F238E27FC236}">
                <a16:creationId xmlns:a16="http://schemas.microsoft.com/office/drawing/2014/main" id="{9AC5A789-4006-674A-9FB1-0CB2B7D6F1C6}"/>
              </a:ext>
            </a:extLst>
          </p:cNvPr>
          <p:cNvCxnSpPr>
            <a:cxnSpLocks/>
            <a:stCxn id="8" idx="1"/>
          </p:cNvCxnSpPr>
          <p:nvPr/>
        </p:nvCxnSpPr>
        <p:spPr>
          <a:xfrm flipH="1" flipV="1">
            <a:off x="1688817" y="5154620"/>
            <a:ext cx="8997164" cy="57148"/>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sp>
        <p:nvSpPr>
          <p:cNvPr id="11" name="TextBox 10">
            <a:extLst>
              <a:ext uri="{FF2B5EF4-FFF2-40B4-BE49-F238E27FC236}">
                <a16:creationId xmlns:a16="http://schemas.microsoft.com/office/drawing/2014/main" id="{92656D48-1189-8E48-A660-E831CF4EFE72}"/>
              </a:ext>
            </a:extLst>
          </p:cNvPr>
          <p:cNvSpPr txBox="1"/>
          <p:nvPr/>
        </p:nvSpPr>
        <p:spPr>
          <a:xfrm>
            <a:off x="4364237" y="3417287"/>
            <a:ext cx="2845651" cy="37965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rtlCol="0">
            <a:spAutoFit/>
          </a:bodyPr>
          <a:lstStyle/>
          <a:p>
            <a:r>
              <a:rPr lang="es-ES" sz="1867" dirty="0" err="1"/>
              <a:t>Demography</a:t>
            </a:r>
            <a:r>
              <a:rPr lang="es-ES" sz="1867" dirty="0"/>
              <a:t> &amp; </a:t>
            </a:r>
            <a:r>
              <a:rPr lang="es-ES" sz="1867" dirty="0" err="1"/>
              <a:t>Economy</a:t>
            </a:r>
            <a:endParaRPr lang="en-GB" sz="1867" dirty="0"/>
          </a:p>
        </p:txBody>
      </p:sp>
      <p:cxnSp>
        <p:nvCxnSpPr>
          <p:cNvPr id="12" name="Straight Arrow Connector 109">
            <a:extLst>
              <a:ext uri="{FF2B5EF4-FFF2-40B4-BE49-F238E27FC236}">
                <a16:creationId xmlns:a16="http://schemas.microsoft.com/office/drawing/2014/main" id="{68EC124F-5D61-424B-8D9D-0C2B712C2C40}"/>
              </a:ext>
            </a:extLst>
          </p:cNvPr>
          <p:cNvCxnSpPr>
            <a:cxnSpLocks/>
            <a:stCxn id="11" idx="1"/>
            <a:endCxn id="7" idx="3"/>
          </p:cNvCxnSpPr>
          <p:nvPr/>
        </p:nvCxnSpPr>
        <p:spPr>
          <a:xfrm rot="10800000" flipV="1">
            <a:off x="1554537" y="3607114"/>
            <a:ext cx="2809701" cy="1516873"/>
          </a:xfrm>
          <a:prstGeom prst="curvedConnector3">
            <a:avLst>
              <a:gd name="adj1" fmla="val 50000"/>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09">
            <a:extLst>
              <a:ext uri="{FF2B5EF4-FFF2-40B4-BE49-F238E27FC236}">
                <a16:creationId xmlns:a16="http://schemas.microsoft.com/office/drawing/2014/main" id="{F6037926-0C1A-094F-B874-9BDAFAEAB93B}"/>
              </a:ext>
            </a:extLst>
          </p:cNvPr>
          <p:cNvCxnSpPr>
            <a:cxnSpLocks/>
            <a:stCxn id="7" idx="2"/>
            <a:endCxn id="11" idx="2"/>
          </p:cNvCxnSpPr>
          <p:nvPr/>
        </p:nvCxnSpPr>
        <p:spPr>
          <a:xfrm rot="5400000" flipH="1" flipV="1">
            <a:off x="2676240" y="2202994"/>
            <a:ext cx="1516873" cy="4704771"/>
          </a:xfrm>
          <a:prstGeom prst="curvedConnector3">
            <a:avLst>
              <a:gd name="adj1" fmla="val -15070"/>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00F99A71-6FD0-3642-8EB3-229D00A2502D}"/>
              </a:ext>
            </a:extLst>
          </p:cNvPr>
          <p:cNvSpPr txBox="1"/>
          <p:nvPr/>
        </p:nvSpPr>
        <p:spPr>
          <a:xfrm>
            <a:off x="5180779" y="5415952"/>
            <a:ext cx="1361270" cy="297454"/>
          </a:xfrm>
          <a:prstGeom prst="rect">
            <a:avLst/>
          </a:prstGeom>
          <a:noFill/>
        </p:spPr>
        <p:txBody>
          <a:bodyPr wrap="none" rtlCol="0">
            <a:spAutoFit/>
          </a:bodyPr>
          <a:lstStyle/>
          <a:p>
            <a:r>
              <a:rPr lang="en-US" sz="1333" dirty="0">
                <a:solidFill>
                  <a:schemeClr val="accent1"/>
                </a:solidFill>
              </a:rPr>
              <a:t>Emissions</a:t>
            </a:r>
            <a:r>
              <a:rPr lang="es-ES" sz="1333" dirty="0">
                <a:solidFill>
                  <a:schemeClr val="accent1"/>
                </a:solidFill>
              </a:rPr>
              <a:t> CO2</a:t>
            </a:r>
            <a:endParaRPr lang="en-GB" sz="1333" dirty="0">
              <a:solidFill>
                <a:schemeClr val="accent1"/>
              </a:solidFill>
            </a:endParaRPr>
          </a:p>
        </p:txBody>
      </p:sp>
      <p:sp>
        <p:nvSpPr>
          <p:cNvPr id="15" name="TextBox 14">
            <a:extLst>
              <a:ext uri="{FF2B5EF4-FFF2-40B4-BE49-F238E27FC236}">
                <a16:creationId xmlns:a16="http://schemas.microsoft.com/office/drawing/2014/main" id="{6AB0D46C-EFA7-924F-A07F-FB45F32A4318}"/>
              </a:ext>
            </a:extLst>
          </p:cNvPr>
          <p:cNvSpPr txBox="1"/>
          <p:nvPr/>
        </p:nvSpPr>
        <p:spPr>
          <a:xfrm>
            <a:off x="3224908" y="4621139"/>
            <a:ext cx="2724795" cy="297454"/>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rtlCol="0">
            <a:spAutoFit/>
          </a:bodyPr>
          <a:lstStyle/>
          <a:p>
            <a:r>
              <a:rPr lang="es-ES" sz="1333" dirty="0"/>
              <a:t>Jobs, </a:t>
            </a:r>
            <a:r>
              <a:rPr lang="es-ES" sz="1333" dirty="0" err="1"/>
              <a:t>energy</a:t>
            </a:r>
            <a:r>
              <a:rPr lang="es-ES" sz="1333" dirty="0"/>
              <a:t> </a:t>
            </a:r>
            <a:r>
              <a:rPr lang="es-ES" sz="1333" dirty="0" err="1"/>
              <a:t>surpluss</a:t>
            </a:r>
            <a:endParaRPr lang="en-GB" sz="1333" dirty="0"/>
          </a:p>
        </p:txBody>
      </p:sp>
      <p:sp>
        <p:nvSpPr>
          <p:cNvPr id="16" name="TextBox 15">
            <a:extLst>
              <a:ext uri="{FF2B5EF4-FFF2-40B4-BE49-F238E27FC236}">
                <a16:creationId xmlns:a16="http://schemas.microsoft.com/office/drawing/2014/main" id="{2490D116-EE52-254D-813F-F06AD7896930}"/>
              </a:ext>
            </a:extLst>
          </p:cNvPr>
          <p:cNvSpPr txBox="1"/>
          <p:nvPr/>
        </p:nvSpPr>
        <p:spPr>
          <a:xfrm>
            <a:off x="4823397" y="5165571"/>
            <a:ext cx="2225289" cy="297454"/>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none" rtlCol="0">
            <a:spAutoFit/>
          </a:bodyPr>
          <a:lstStyle/>
          <a:p>
            <a:r>
              <a:rPr lang="es-ES" sz="1333" dirty="0"/>
              <a:t>Energy </a:t>
            </a:r>
            <a:r>
              <a:rPr lang="es-ES" sz="1333" dirty="0" err="1"/>
              <a:t>for</a:t>
            </a:r>
            <a:r>
              <a:rPr lang="es-ES" sz="1333" dirty="0"/>
              <a:t> food </a:t>
            </a:r>
            <a:r>
              <a:rPr lang="es-ES" sz="1333" dirty="0" err="1"/>
              <a:t>processing</a:t>
            </a:r>
            <a:endParaRPr lang="en-GB" sz="1333" dirty="0"/>
          </a:p>
        </p:txBody>
      </p:sp>
      <p:sp>
        <p:nvSpPr>
          <p:cNvPr id="17" name="TextBox 16">
            <a:extLst>
              <a:ext uri="{FF2B5EF4-FFF2-40B4-BE49-F238E27FC236}">
                <a16:creationId xmlns:a16="http://schemas.microsoft.com/office/drawing/2014/main" id="{892C978E-25D8-624B-90EE-A42EC1D60B1B}"/>
              </a:ext>
            </a:extLst>
          </p:cNvPr>
          <p:cNvSpPr txBox="1"/>
          <p:nvPr/>
        </p:nvSpPr>
        <p:spPr>
          <a:xfrm>
            <a:off x="3112237" y="3930250"/>
            <a:ext cx="2034345" cy="502573"/>
          </a:xfrm>
          <a:prstGeom prst="rect">
            <a:avLst/>
          </a:prstGeom>
          <a:noFill/>
        </p:spPr>
        <p:txBody>
          <a:bodyPr wrap="square" rtlCol="0">
            <a:spAutoFit/>
          </a:bodyPr>
          <a:lstStyle/>
          <a:p>
            <a:pPr algn="ctr"/>
            <a:r>
              <a:rPr lang="es-ES" sz="1333" dirty="0"/>
              <a:t>Energy </a:t>
            </a:r>
            <a:r>
              <a:rPr lang="es-ES" sz="1333" dirty="0" err="1"/>
              <a:t>demand</a:t>
            </a:r>
            <a:r>
              <a:rPr lang="es-ES" sz="1333" dirty="0"/>
              <a:t>, </a:t>
            </a:r>
            <a:r>
              <a:rPr lang="es-ES" sz="1333" dirty="0" err="1"/>
              <a:t>investment</a:t>
            </a:r>
            <a:r>
              <a:rPr lang="es-ES" sz="1333" dirty="0"/>
              <a:t> </a:t>
            </a:r>
            <a:r>
              <a:rPr lang="es-ES" sz="1333" dirty="0" err="1"/>
              <a:t>costs</a:t>
            </a:r>
            <a:endParaRPr lang="en-GB" sz="1333" dirty="0"/>
          </a:p>
        </p:txBody>
      </p:sp>
      <p:cxnSp>
        <p:nvCxnSpPr>
          <p:cNvPr id="18" name="Straight Arrow Connector 28">
            <a:extLst>
              <a:ext uri="{FF2B5EF4-FFF2-40B4-BE49-F238E27FC236}">
                <a16:creationId xmlns:a16="http://schemas.microsoft.com/office/drawing/2014/main" id="{D2994880-95E6-9141-8756-58653A9D2356}"/>
              </a:ext>
            </a:extLst>
          </p:cNvPr>
          <p:cNvCxnSpPr>
            <a:cxnSpLocks/>
            <a:stCxn id="6" idx="2"/>
            <a:endCxn id="7" idx="0"/>
          </p:cNvCxnSpPr>
          <p:nvPr/>
        </p:nvCxnSpPr>
        <p:spPr>
          <a:xfrm rot="5400000">
            <a:off x="1882536" y="928890"/>
            <a:ext cx="3205027" cy="4805513"/>
          </a:xfrm>
          <a:prstGeom prst="curvedConnector3">
            <a:avLst>
              <a:gd name="adj1" fmla="val 50000"/>
            </a:avLst>
          </a:prstGeom>
          <a:ln>
            <a:tailEnd type="triangle"/>
          </a:ln>
        </p:spPr>
        <p:style>
          <a:lnRef idx="2">
            <a:schemeClr val="accent2"/>
          </a:lnRef>
          <a:fillRef idx="0">
            <a:schemeClr val="accent2"/>
          </a:fillRef>
          <a:effectRef idx="1">
            <a:schemeClr val="accent2"/>
          </a:effectRef>
          <a:fontRef idx="minor">
            <a:schemeClr val="tx1"/>
          </a:fontRef>
        </p:style>
      </p:cxnSp>
      <p:sp>
        <p:nvSpPr>
          <p:cNvPr id="19" name="TextBox 18">
            <a:extLst>
              <a:ext uri="{FF2B5EF4-FFF2-40B4-BE49-F238E27FC236}">
                <a16:creationId xmlns:a16="http://schemas.microsoft.com/office/drawing/2014/main" id="{6ED5DE94-FA46-1242-B166-7A2FF3948295}"/>
              </a:ext>
            </a:extLst>
          </p:cNvPr>
          <p:cNvSpPr txBox="1"/>
          <p:nvPr/>
        </p:nvSpPr>
        <p:spPr>
          <a:xfrm>
            <a:off x="1116429" y="4150712"/>
            <a:ext cx="2034345" cy="502573"/>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rtlCol="0">
            <a:spAutoFit/>
          </a:bodyPr>
          <a:lstStyle/>
          <a:p>
            <a:pPr algn="ctr"/>
            <a:r>
              <a:rPr lang="es-ES" sz="1333" b="1" dirty="0"/>
              <a:t>Energy </a:t>
            </a:r>
            <a:r>
              <a:rPr lang="es-ES" sz="1333" b="1" dirty="0" err="1"/>
              <a:t>demand</a:t>
            </a:r>
            <a:r>
              <a:rPr lang="es-ES" sz="1333" b="1" dirty="0"/>
              <a:t> </a:t>
            </a:r>
            <a:r>
              <a:rPr lang="es-ES" sz="1333" b="1" dirty="0" err="1"/>
              <a:t>for</a:t>
            </a:r>
            <a:r>
              <a:rPr lang="es-ES" sz="1333" b="1" dirty="0"/>
              <a:t> </a:t>
            </a:r>
            <a:r>
              <a:rPr lang="es-ES" sz="1333" b="1" dirty="0" err="1"/>
              <a:t>water</a:t>
            </a:r>
            <a:endParaRPr lang="en-GB" sz="1333" b="1" dirty="0"/>
          </a:p>
        </p:txBody>
      </p:sp>
      <p:cxnSp>
        <p:nvCxnSpPr>
          <p:cNvPr id="20" name="Straight Arrow Connector 28">
            <a:extLst>
              <a:ext uri="{FF2B5EF4-FFF2-40B4-BE49-F238E27FC236}">
                <a16:creationId xmlns:a16="http://schemas.microsoft.com/office/drawing/2014/main" id="{5FD8B64D-5E64-1B4E-B267-6EE54CAC7C64}"/>
              </a:ext>
            </a:extLst>
          </p:cNvPr>
          <p:cNvCxnSpPr>
            <a:cxnSpLocks/>
            <a:stCxn id="6" idx="1"/>
            <a:endCxn id="11" idx="0"/>
          </p:cNvCxnSpPr>
          <p:nvPr/>
        </p:nvCxnSpPr>
        <p:spPr>
          <a:xfrm rot="10800000" flipH="1" flipV="1">
            <a:off x="5462847" y="1539305"/>
            <a:ext cx="324215" cy="1877982"/>
          </a:xfrm>
          <a:prstGeom prst="curvedConnector4">
            <a:avLst>
              <a:gd name="adj1" fmla="val -70509"/>
              <a:gd name="adj2" fmla="val 55054"/>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1" name="Straight Arrow Connector 109">
            <a:extLst>
              <a:ext uri="{FF2B5EF4-FFF2-40B4-BE49-F238E27FC236}">
                <a16:creationId xmlns:a16="http://schemas.microsoft.com/office/drawing/2014/main" id="{B183E624-4DA5-B54C-A7FE-7EA0D3A5472D}"/>
              </a:ext>
            </a:extLst>
          </p:cNvPr>
          <p:cNvCxnSpPr>
            <a:cxnSpLocks/>
            <a:stCxn id="11" idx="0"/>
            <a:endCxn id="6" idx="3"/>
          </p:cNvCxnSpPr>
          <p:nvPr/>
        </p:nvCxnSpPr>
        <p:spPr>
          <a:xfrm rot="5400000" flipH="1" flipV="1">
            <a:off x="5110921" y="2215447"/>
            <a:ext cx="1877982" cy="525698"/>
          </a:xfrm>
          <a:prstGeom prst="curvedConnector4">
            <a:avLst>
              <a:gd name="adj1" fmla="val 44946"/>
              <a:gd name="adj2" fmla="val 143485"/>
            </a:avLst>
          </a:prstGeom>
          <a:ln>
            <a:tailEnd type="triangle"/>
          </a:ln>
        </p:spPr>
        <p:style>
          <a:lnRef idx="2">
            <a:schemeClr val="dk1"/>
          </a:lnRef>
          <a:fillRef idx="0">
            <a:schemeClr val="dk1"/>
          </a:fillRef>
          <a:effectRef idx="1">
            <a:schemeClr val="dk1"/>
          </a:effectRef>
          <a:fontRef idx="minor">
            <a:schemeClr val="tx1"/>
          </a:fontRef>
        </p:style>
      </p:cxnSp>
      <p:sp>
        <p:nvSpPr>
          <p:cNvPr id="22" name="TextBox 21">
            <a:extLst>
              <a:ext uri="{FF2B5EF4-FFF2-40B4-BE49-F238E27FC236}">
                <a16:creationId xmlns:a16="http://schemas.microsoft.com/office/drawing/2014/main" id="{FF8B138E-F77F-544F-AF7A-C56CAD47A13A}"/>
              </a:ext>
            </a:extLst>
          </p:cNvPr>
          <p:cNvSpPr txBox="1"/>
          <p:nvPr/>
        </p:nvSpPr>
        <p:spPr>
          <a:xfrm>
            <a:off x="5841873" y="3012099"/>
            <a:ext cx="1305165" cy="297454"/>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none" rtlCol="0">
            <a:spAutoFit/>
          </a:bodyPr>
          <a:lstStyle/>
          <a:p>
            <a:r>
              <a:rPr lang="es-ES" sz="1333" dirty="0" err="1">
                <a:solidFill>
                  <a:srgbClr val="C0C0C0"/>
                </a:solidFill>
              </a:rPr>
              <a:t>Water</a:t>
            </a:r>
            <a:r>
              <a:rPr lang="es-ES" sz="1333" dirty="0">
                <a:solidFill>
                  <a:srgbClr val="C0C0C0"/>
                </a:solidFill>
              </a:rPr>
              <a:t> </a:t>
            </a:r>
            <a:r>
              <a:rPr lang="es-ES" sz="1333" dirty="0" err="1">
                <a:solidFill>
                  <a:srgbClr val="C0C0C0"/>
                </a:solidFill>
              </a:rPr>
              <a:t>demand</a:t>
            </a:r>
            <a:endParaRPr lang="en-GB" sz="1333" dirty="0">
              <a:solidFill>
                <a:srgbClr val="C0C0C0"/>
              </a:solidFill>
            </a:endParaRPr>
          </a:p>
        </p:txBody>
      </p:sp>
      <p:sp>
        <p:nvSpPr>
          <p:cNvPr id="23" name="TextBox 22">
            <a:extLst>
              <a:ext uri="{FF2B5EF4-FFF2-40B4-BE49-F238E27FC236}">
                <a16:creationId xmlns:a16="http://schemas.microsoft.com/office/drawing/2014/main" id="{C89E391D-E2FC-EC42-9227-3AAFFF63E2AE}"/>
              </a:ext>
            </a:extLst>
          </p:cNvPr>
          <p:cNvSpPr txBox="1"/>
          <p:nvPr/>
        </p:nvSpPr>
        <p:spPr>
          <a:xfrm>
            <a:off x="3663057" y="1871167"/>
            <a:ext cx="1590500" cy="297454"/>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none" rtlCol="0">
            <a:spAutoFit/>
          </a:bodyPr>
          <a:lstStyle/>
          <a:p>
            <a:r>
              <a:rPr lang="es-ES" sz="1333" b="1" dirty="0" err="1"/>
              <a:t>Disposable</a:t>
            </a:r>
            <a:r>
              <a:rPr lang="es-ES" sz="1333" b="1" dirty="0"/>
              <a:t> </a:t>
            </a:r>
            <a:r>
              <a:rPr lang="es-ES" sz="1333" b="1" dirty="0" err="1"/>
              <a:t>water</a:t>
            </a:r>
            <a:endParaRPr lang="en-GB" sz="1333" b="1" dirty="0"/>
          </a:p>
        </p:txBody>
      </p:sp>
      <p:cxnSp>
        <p:nvCxnSpPr>
          <p:cNvPr id="24" name="Straight Arrow Connector 102">
            <a:extLst>
              <a:ext uri="{FF2B5EF4-FFF2-40B4-BE49-F238E27FC236}">
                <a16:creationId xmlns:a16="http://schemas.microsoft.com/office/drawing/2014/main" id="{3F4B66B7-CEE3-0040-9558-C18F30B3931C}"/>
              </a:ext>
            </a:extLst>
          </p:cNvPr>
          <p:cNvCxnSpPr>
            <a:cxnSpLocks/>
            <a:stCxn id="8" idx="0"/>
            <a:endCxn id="6" idx="3"/>
          </p:cNvCxnSpPr>
          <p:nvPr/>
        </p:nvCxnSpPr>
        <p:spPr>
          <a:xfrm rot="16200000" flipV="1">
            <a:off x="6940476" y="911591"/>
            <a:ext cx="3482635" cy="4738064"/>
          </a:xfrm>
          <a:prstGeom prst="curvedConnector2">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25" name="Straight Arrow Connector 102">
            <a:extLst>
              <a:ext uri="{FF2B5EF4-FFF2-40B4-BE49-F238E27FC236}">
                <a16:creationId xmlns:a16="http://schemas.microsoft.com/office/drawing/2014/main" id="{12FF4088-3DE6-4A49-9C2C-746D98C97BC0}"/>
              </a:ext>
            </a:extLst>
          </p:cNvPr>
          <p:cNvCxnSpPr>
            <a:cxnSpLocks/>
            <a:stCxn id="7" idx="0"/>
            <a:endCxn id="6" idx="1"/>
          </p:cNvCxnSpPr>
          <p:nvPr/>
        </p:nvCxnSpPr>
        <p:spPr>
          <a:xfrm rot="5400000" flipH="1" flipV="1">
            <a:off x="1575143" y="1046455"/>
            <a:ext cx="3394855" cy="4380556"/>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109">
            <a:extLst>
              <a:ext uri="{FF2B5EF4-FFF2-40B4-BE49-F238E27FC236}">
                <a16:creationId xmlns:a16="http://schemas.microsoft.com/office/drawing/2014/main" id="{01294306-49C8-E241-A951-A07E80643588}"/>
              </a:ext>
            </a:extLst>
          </p:cNvPr>
          <p:cNvCxnSpPr>
            <a:cxnSpLocks/>
            <a:stCxn id="11" idx="3"/>
            <a:endCxn id="8" idx="1"/>
          </p:cNvCxnSpPr>
          <p:nvPr/>
        </p:nvCxnSpPr>
        <p:spPr>
          <a:xfrm>
            <a:off x="7209888" y="3607115"/>
            <a:ext cx="3476093" cy="1604653"/>
          </a:xfrm>
          <a:prstGeom prst="curvedConnector3">
            <a:avLst>
              <a:gd name="adj1" fmla="val 50000"/>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102">
            <a:extLst>
              <a:ext uri="{FF2B5EF4-FFF2-40B4-BE49-F238E27FC236}">
                <a16:creationId xmlns:a16="http://schemas.microsoft.com/office/drawing/2014/main" id="{92013EE9-B6A4-B547-8595-02C95E223439}"/>
              </a:ext>
            </a:extLst>
          </p:cNvPr>
          <p:cNvCxnSpPr>
            <a:cxnSpLocks/>
            <a:stCxn id="8" idx="2"/>
            <a:endCxn id="11" idx="2"/>
          </p:cNvCxnSpPr>
          <p:nvPr/>
        </p:nvCxnSpPr>
        <p:spPr>
          <a:xfrm rot="5400000" flipH="1">
            <a:off x="7616617" y="1967389"/>
            <a:ext cx="1604653" cy="5263762"/>
          </a:xfrm>
          <a:prstGeom prst="curvedConnector3">
            <a:avLst>
              <a:gd name="adj1" fmla="val -14246"/>
            </a:avLst>
          </a:prstGeom>
          <a:ln>
            <a:tailEnd type="triangle"/>
          </a:ln>
        </p:spPr>
        <p:style>
          <a:lnRef idx="1">
            <a:schemeClr val="accent5"/>
          </a:lnRef>
          <a:fillRef idx="0">
            <a:schemeClr val="accent5"/>
          </a:fillRef>
          <a:effectRef idx="0">
            <a:schemeClr val="accent5"/>
          </a:effectRef>
          <a:fontRef idx="minor">
            <a:schemeClr val="tx1"/>
          </a:fontRef>
        </p:style>
      </p:cxnSp>
      <p:sp>
        <p:nvSpPr>
          <p:cNvPr id="28" name="TextBox 27">
            <a:extLst>
              <a:ext uri="{FF2B5EF4-FFF2-40B4-BE49-F238E27FC236}">
                <a16:creationId xmlns:a16="http://schemas.microsoft.com/office/drawing/2014/main" id="{F942C1E8-8CF7-3B42-B567-DCA683D8DF46}"/>
              </a:ext>
            </a:extLst>
          </p:cNvPr>
          <p:cNvSpPr txBox="1"/>
          <p:nvPr/>
        </p:nvSpPr>
        <p:spPr>
          <a:xfrm>
            <a:off x="6444474" y="4632091"/>
            <a:ext cx="2111475" cy="297454"/>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none" rtlCol="0">
            <a:spAutoFit/>
          </a:bodyPr>
          <a:lstStyle/>
          <a:p>
            <a:r>
              <a:rPr lang="es-ES" sz="1333" dirty="0"/>
              <a:t>Food and </a:t>
            </a:r>
            <a:r>
              <a:rPr lang="es-ES" sz="1333" dirty="0" err="1"/>
              <a:t>land</a:t>
            </a:r>
            <a:r>
              <a:rPr lang="es-ES" sz="1333" dirty="0"/>
              <a:t> </a:t>
            </a:r>
            <a:r>
              <a:rPr lang="es-ES" sz="1333" dirty="0" err="1"/>
              <a:t>availability</a:t>
            </a:r>
            <a:endParaRPr lang="en-GB" sz="1333" dirty="0"/>
          </a:p>
        </p:txBody>
      </p:sp>
      <p:sp>
        <p:nvSpPr>
          <p:cNvPr id="29" name="TextBox 28">
            <a:extLst>
              <a:ext uri="{FF2B5EF4-FFF2-40B4-BE49-F238E27FC236}">
                <a16:creationId xmlns:a16="http://schemas.microsoft.com/office/drawing/2014/main" id="{E904116D-8610-F84B-A68F-D008A0618CAE}"/>
              </a:ext>
            </a:extLst>
          </p:cNvPr>
          <p:cNvSpPr txBox="1"/>
          <p:nvPr/>
        </p:nvSpPr>
        <p:spPr>
          <a:xfrm>
            <a:off x="9718623" y="2552470"/>
            <a:ext cx="1305165" cy="297454"/>
          </a:xfrm>
          <a:prstGeom prst="rect">
            <a:avLst/>
          </a:prstGeom>
          <a:noFill/>
          <a:ln>
            <a:noFill/>
          </a:ln>
        </p:spPr>
        <p:style>
          <a:lnRef idx="0">
            <a:scrgbClr r="0" g="0" b="0"/>
          </a:lnRef>
          <a:fillRef idx="0">
            <a:scrgbClr r="0" g="0" b="0"/>
          </a:fillRef>
          <a:effectRef idx="0">
            <a:scrgbClr r="0" g="0" b="0"/>
          </a:effectRef>
          <a:fontRef idx="minor">
            <a:schemeClr val="accent3"/>
          </a:fontRef>
        </p:style>
        <p:txBody>
          <a:bodyPr wrap="none" rtlCol="0">
            <a:spAutoFit/>
          </a:bodyPr>
          <a:lstStyle/>
          <a:p>
            <a:r>
              <a:rPr lang="es-ES" sz="1333" dirty="0" err="1"/>
              <a:t>Water</a:t>
            </a:r>
            <a:r>
              <a:rPr lang="es-ES" sz="1333" dirty="0"/>
              <a:t> </a:t>
            </a:r>
            <a:r>
              <a:rPr lang="es-ES" sz="1333" dirty="0" err="1"/>
              <a:t>demand</a:t>
            </a:r>
            <a:endParaRPr lang="en-GB" sz="1333" dirty="0"/>
          </a:p>
        </p:txBody>
      </p:sp>
      <p:sp>
        <p:nvSpPr>
          <p:cNvPr id="30" name="TextBox 29">
            <a:extLst>
              <a:ext uri="{FF2B5EF4-FFF2-40B4-BE49-F238E27FC236}">
                <a16:creationId xmlns:a16="http://schemas.microsoft.com/office/drawing/2014/main" id="{FB0DE6C5-0CE6-B84E-B3D9-E02B51B80CE4}"/>
              </a:ext>
            </a:extLst>
          </p:cNvPr>
          <p:cNvSpPr txBox="1"/>
          <p:nvPr/>
        </p:nvSpPr>
        <p:spPr>
          <a:xfrm>
            <a:off x="482777" y="2552470"/>
            <a:ext cx="2034345" cy="297454"/>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rtlCol="0">
            <a:spAutoFit/>
          </a:bodyPr>
          <a:lstStyle/>
          <a:p>
            <a:pPr algn="ctr"/>
            <a:r>
              <a:rPr lang="en-US" sz="1333" b="1" dirty="0"/>
              <a:t>Energy for pumping</a:t>
            </a:r>
          </a:p>
        </p:txBody>
      </p:sp>
    </p:spTree>
    <p:extLst>
      <p:ext uri="{BB962C8B-B14F-4D97-AF65-F5344CB8AC3E}">
        <p14:creationId xmlns:p14="http://schemas.microsoft.com/office/powerpoint/2010/main" val="2488704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201;p1">
            <a:extLst>
              <a:ext uri="{FF2B5EF4-FFF2-40B4-BE49-F238E27FC236}">
                <a16:creationId xmlns:a16="http://schemas.microsoft.com/office/drawing/2014/main" id="{3B7E5A50-68F7-A74C-8176-F88ECBCCEAB5}"/>
              </a:ext>
            </a:extLst>
          </p:cNvPr>
          <p:cNvSpPr txBox="1"/>
          <p:nvPr/>
        </p:nvSpPr>
        <p:spPr>
          <a:xfrm>
            <a:off x="49146" y="1694036"/>
            <a:ext cx="1546656" cy="882474"/>
          </a:xfrm>
          <a:prstGeom prst="rect">
            <a:avLst/>
          </a:prstGeom>
          <a:noFill/>
          <a:ln>
            <a:noFill/>
          </a:ln>
        </p:spPr>
        <p:txBody>
          <a:bodyPr spcFirstLastPara="1" wrap="square" lIns="121900" tIns="121900" rIns="121900" bIns="121900" anchor="b" anchorCtr="0">
            <a:noAutofit/>
          </a:bodyPr>
          <a:lstStyle/>
          <a:p>
            <a:pPr algn="r">
              <a:buClr>
                <a:schemeClr val="accent1"/>
              </a:buClr>
              <a:buSzPts val="4800"/>
            </a:pPr>
            <a:r>
              <a:rPr lang="en" sz="3200" b="1" dirty="0">
                <a:solidFill>
                  <a:schemeClr val="accent6"/>
                </a:solidFill>
              </a:rPr>
              <a:t>Water</a:t>
            </a:r>
            <a:endParaRPr sz="3200" dirty="0"/>
          </a:p>
        </p:txBody>
      </p:sp>
      <p:sp>
        <p:nvSpPr>
          <p:cNvPr id="5" name="Google Shape;202;p1">
            <a:extLst>
              <a:ext uri="{FF2B5EF4-FFF2-40B4-BE49-F238E27FC236}">
                <a16:creationId xmlns:a16="http://schemas.microsoft.com/office/drawing/2014/main" id="{B9E65FB8-DF93-1F4A-B0B2-2DD6C2899AC6}"/>
              </a:ext>
            </a:extLst>
          </p:cNvPr>
          <p:cNvSpPr txBox="1"/>
          <p:nvPr/>
        </p:nvSpPr>
        <p:spPr>
          <a:xfrm>
            <a:off x="1745733" y="1132761"/>
            <a:ext cx="3304178" cy="450000"/>
          </a:xfrm>
          <a:prstGeom prst="rect">
            <a:avLst/>
          </a:prstGeom>
          <a:noFill/>
          <a:ln>
            <a:noFill/>
          </a:ln>
        </p:spPr>
        <p:txBody>
          <a:bodyPr spcFirstLastPara="1" wrap="square" lIns="121900" tIns="121900" rIns="121900" bIns="121900" anchor="t" anchorCtr="0">
            <a:noAutofit/>
          </a:bodyPr>
          <a:lstStyle/>
          <a:p>
            <a:r>
              <a:rPr lang="en-US" sz="1867" b="1" dirty="0"/>
              <a:t>Interconnections:</a:t>
            </a:r>
          </a:p>
        </p:txBody>
      </p:sp>
      <p:sp>
        <p:nvSpPr>
          <p:cNvPr id="6" name="Título 3">
            <a:extLst>
              <a:ext uri="{FF2B5EF4-FFF2-40B4-BE49-F238E27FC236}">
                <a16:creationId xmlns:a16="http://schemas.microsoft.com/office/drawing/2014/main" id="{7F50A86C-FE27-F24E-A53D-063CC0F2292F}"/>
              </a:ext>
            </a:extLst>
          </p:cNvPr>
          <p:cNvSpPr>
            <a:spLocks noGrp="1"/>
          </p:cNvSpPr>
          <p:nvPr>
            <p:ph type="title"/>
          </p:nvPr>
        </p:nvSpPr>
        <p:spPr>
          <a:xfrm>
            <a:off x="657224" y="251042"/>
            <a:ext cx="10079431" cy="735156"/>
          </a:xfrm>
        </p:spPr>
        <p:txBody>
          <a:bodyPr/>
          <a:lstStyle/>
          <a:p>
            <a:r>
              <a:rPr lang="en-US" sz="4400" dirty="0">
                <a:solidFill>
                  <a:schemeClr val="accent2"/>
                </a:solidFill>
              </a:rPr>
              <a:t>Interconnections</a:t>
            </a:r>
            <a:endParaRPr lang="es-ES" dirty="0"/>
          </a:p>
        </p:txBody>
      </p:sp>
      <p:sp>
        <p:nvSpPr>
          <p:cNvPr id="7" name="Google Shape;200;p1">
            <a:extLst>
              <a:ext uri="{FF2B5EF4-FFF2-40B4-BE49-F238E27FC236}">
                <a16:creationId xmlns:a16="http://schemas.microsoft.com/office/drawing/2014/main" id="{6E35860B-987D-BD4B-907D-CB4F9A533E32}"/>
              </a:ext>
            </a:extLst>
          </p:cNvPr>
          <p:cNvSpPr txBox="1"/>
          <p:nvPr/>
        </p:nvSpPr>
        <p:spPr>
          <a:xfrm>
            <a:off x="1784596" y="1641580"/>
            <a:ext cx="5569189" cy="815600"/>
          </a:xfrm>
          <a:prstGeom prst="rect">
            <a:avLst/>
          </a:prstGeom>
          <a:noFill/>
          <a:ln>
            <a:noFill/>
          </a:ln>
        </p:spPr>
        <p:txBody>
          <a:bodyPr spcFirstLastPara="1" wrap="square" lIns="121900" tIns="121900" rIns="121900" bIns="121900" anchor="t" anchorCtr="0">
            <a:noAutofit/>
          </a:bodyPr>
          <a:lstStyle/>
          <a:p>
            <a:pPr marL="380990" lvl="4" indent="-380990">
              <a:buFont typeface="Arial" panose="020B0604020202020204" pitchFamily="34" charset="0"/>
              <a:buChar char="•"/>
            </a:pPr>
            <a:r>
              <a:rPr lang="en-US" sz="1600" b="1" dirty="0"/>
              <a:t>Food:</a:t>
            </a:r>
            <a:r>
              <a:rPr lang="en-US" sz="1600" dirty="0"/>
              <a:t> Impact of irrigation on water availability.</a:t>
            </a:r>
          </a:p>
          <a:p>
            <a:pPr marL="380990" indent="-380990">
              <a:buFont typeface="Arial" panose="020B0604020202020204" pitchFamily="34" charset="0"/>
              <a:buChar char="•"/>
            </a:pPr>
            <a:r>
              <a:rPr lang="en-US" sz="1600" b="1" dirty="0"/>
              <a:t>Energy:</a:t>
            </a:r>
            <a:r>
              <a:rPr lang="en-US" sz="1600" dirty="0"/>
              <a:t> Water demand for hydropower and thermal power generation.</a:t>
            </a:r>
          </a:p>
          <a:p>
            <a:pPr marL="380990" indent="-380990">
              <a:buFont typeface="Arial" panose="020B0604020202020204" pitchFamily="34" charset="0"/>
              <a:buChar char="•"/>
            </a:pPr>
            <a:r>
              <a:rPr lang="en-US" sz="1600" b="1" dirty="0"/>
              <a:t>Socioeconomic:</a:t>
            </a:r>
            <a:r>
              <a:rPr lang="en-US" sz="1600" dirty="0"/>
              <a:t> Population growth and urbanization increasing water demand.</a:t>
            </a:r>
          </a:p>
        </p:txBody>
      </p:sp>
      <p:cxnSp>
        <p:nvCxnSpPr>
          <p:cNvPr id="8" name="Straight Connector 7">
            <a:extLst>
              <a:ext uri="{FF2B5EF4-FFF2-40B4-BE49-F238E27FC236}">
                <a16:creationId xmlns:a16="http://schemas.microsoft.com/office/drawing/2014/main" id="{39F85D1F-694A-8B4F-8021-08F29074F0BE}"/>
              </a:ext>
            </a:extLst>
          </p:cNvPr>
          <p:cNvCxnSpPr>
            <a:cxnSpLocks/>
          </p:cNvCxnSpPr>
          <p:nvPr/>
        </p:nvCxnSpPr>
        <p:spPr>
          <a:xfrm>
            <a:off x="1604552" y="1357761"/>
            <a:ext cx="1" cy="1760056"/>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cxnSp>
        <p:nvCxnSpPr>
          <p:cNvPr id="9" name="Straight Connector 8">
            <a:extLst>
              <a:ext uri="{FF2B5EF4-FFF2-40B4-BE49-F238E27FC236}">
                <a16:creationId xmlns:a16="http://schemas.microsoft.com/office/drawing/2014/main" id="{EDC77F41-872B-5A49-B792-B1AC4447E983}"/>
              </a:ext>
            </a:extLst>
          </p:cNvPr>
          <p:cNvCxnSpPr>
            <a:cxnSpLocks/>
          </p:cNvCxnSpPr>
          <p:nvPr/>
        </p:nvCxnSpPr>
        <p:spPr>
          <a:xfrm>
            <a:off x="7465257" y="3001893"/>
            <a:ext cx="0" cy="1584699"/>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sp>
        <p:nvSpPr>
          <p:cNvPr id="10" name="Google Shape;200;p1">
            <a:extLst>
              <a:ext uri="{FF2B5EF4-FFF2-40B4-BE49-F238E27FC236}">
                <a16:creationId xmlns:a16="http://schemas.microsoft.com/office/drawing/2014/main" id="{789D471B-63EE-A447-B1FF-3F097D73B359}"/>
              </a:ext>
            </a:extLst>
          </p:cNvPr>
          <p:cNvSpPr txBox="1"/>
          <p:nvPr/>
        </p:nvSpPr>
        <p:spPr>
          <a:xfrm>
            <a:off x="7532830" y="3112562"/>
            <a:ext cx="4573826" cy="611700"/>
          </a:xfrm>
          <a:prstGeom prst="rect">
            <a:avLst/>
          </a:prstGeom>
          <a:noFill/>
          <a:ln>
            <a:noFill/>
          </a:ln>
        </p:spPr>
        <p:txBody>
          <a:bodyPr spcFirstLastPara="1" wrap="square" lIns="91425" tIns="91425" rIns="91425" bIns="91425" anchor="t" anchorCtr="0">
            <a:noAutofit/>
          </a:bodyPr>
          <a:lstStyle/>
          <a:p>
            <a:pPr marL="285750" lvl="4" indent="-285750">
              <a:buFont typeface="Arial" panose="020B0604020202020204" pitchFamily="34" charset="0"/>
              <a:buChar char="•"/>
            </a:pPr>
            <a:r>
              <a:rPr lang="en-US" sz="1600" b="1" dirty="0"/>
              <a:t>Food:</a:t>
            </a:r>
            <a:r>
              <a:rPr lang="en-US" sz="1600" dirty="0"/>
              <a:t> Energy consumption for food production and processing, land requirements for energy production.</a:t>
            </a:r>
          </a:p>
          <a:p>
            <a:pPr marL="285750" indent="-285750">
              <a:buFont typeface="Arial" panose="020B0604020202020204" pitchFamily="34" charset="0"/>
              <a:buChar char="•"/>
            </a:pPr>
            <a:r>
              <a:rPr lang="en-US" sz="1600" b="1" dirty="0"/>
              <a:t>Water:</a:t>
            </a:r>
            <a:r>
              <a:rPr lang="en-US" sz="1600" dirty="0"/>
              <a:t> Water availability for hydropower generation, energy intensity for treatment and pumping.</a:t>
            </a:r>
          </a:p>
          <a:p>
            <a:pPr marL="285750" indent="-285750">
              <a:buFont typeface="Arial" panose="020B0604020202020204" pitchFamily="34" charset="0"/>
              <a:buChar char="•"/>
            </a:pPr>
            <a:r>
              <a:rPr lang="en-US" sz="1600" b="1" dirty="0"/>
              <a:t>Socioeconomic:</a:t>
            </a:r>
            <a:r>
              <a:rPr lang="en-US" sz="1600" dirty="0"/>
              <a:t> Economic growth driving the </a:t>
            </a:r>
          </a:p>
          <a:p>
            <a:r>
              <a:rPr lang="en-US" sz="1600" dirty="0"/>
              <a:t>      energy demand.</a:t>
            </a:r>
          </a:p>
        </p:txBody>
      </p:sp>
      <p:sp>
        <p:nvSpPr>
          <p:cNvPr id="11" name="TextBox 10">
            <a:extLst>
              <a:ext uri="{FF2B5EF4-FFF2-40B4-BE49-F238E27FC236}">
                <a16:creationId xmlns:a16="http://schemas.microsoft.com/office/drawing/2014/main" id="{52C491E1-1824-9445-AA49-D16A1DF90692}"/>
              </a:ext>
            </a:extLst>
          </p:cNvPr>
          <p:cNvSpPr txBox="1"/>
          <p:nvPr/>
        </p:nvSpPr>
        <p:spPr>
          <a:xfrm>
            <a:off x="4787137" y="3501854"/>
            <a:ext cx="2310113" cy="584775"/>
          </a:xfrm>
          <a:prstGeom prst="rect">
            <a:avLst/>
          </a:prstGeom>
          <a:noFill/>
        </p:spPr>
        <p:txBody>
          <a:bodyPr wrap="square">
            <a:spAutoFit/>
          </a:bodyPr>
          <a:lstStyle/>
          <a:p>
            <a:pPr algn="r">
              <a:buClr>
                <a:schemeClr val="accent1"/>
              </a:buClr>
              <a:buSzPts val="4800"/>
            </a:pPr>
            <a:r>
              <a:rPr lang="es-ES" sz="3200" b="1" dirty="0">
                <a:solidFill>
                  <a:schemeClr val="accent6"/>
                </a:solidFill>
              </a:rPr>
              <a:t>Energy</a:t>
            </a:r>
            <a:endParaRPr lang="es-ES" sz="3200" dirty="0"/>
          </a:p>
        </p:txBody>
      </p:sp>
      <p:sp>
        <p:nvSpPr>
          <p:cNvPr id="12" name="Google Shape;200;p1">
            <a:extLst>
              <a:ext uri="{FF2B5EF4-FFF2-40B4-BE49-F238E27FC236}">
                <a16:creationId xmlns:a16="http://schemas.microsoft.com/office/drawing/2014/main" id="{523F277C-0B82-7248-89C8-F15D35FF2058}"/>
              </a:ext>
            </a:extLst>
          </p:cNvPr>
          <p:cNvSpPr txBox="1"/>
          <p:nvPr/>
        </p:nvSpPr>
        <p:spPr>
          <a:xfrm>
            <a:off x="1789813" y="4579205"/>
            <a:ext cx="5675444" cy="611700"/>
          </a:xfrm>
          <a:prstGeom prst="rect">
            <a:avLst/>
          </a:prstGeom>
          <a:noFill/>
          <a:ln>
            <a:noFill/>
          </a:ln>
        </p:spPr>
        <p:txBody>
          <a:bodyPr spcFirstLastPara="1" wrap="square" lIns="91425" tIns="91425" rIns="91425" bIns="91425" anchor="t" anchorCtr="0">
            <a:noAutofit/>
          </a:bodyPr>
          <a:lstStyle/>
          <a:p>
            <a:pPr marL="285750" lvl="4" indent="-285750">
              <a:buFont typeface="Arial" panose="020B0604020202020204" pitchFamily="34" charset="0"/>
              <a:buChar char="•"/>
            </a:pPr>
            <a:r>
              <a:rPr lang="en-US" sz="1600" b="1" dirty="0"/>
              <a:t>Water:</a:t>
            </a:r>
            <a:r>
              <a:rPr lang="en-US" sz="1600" dirty="0"/>
              <a:t> Availability and quality of water for irrigation.</a:t>
            </a:r>
          </a:p>
          <a:p>
            <a:pPr marL="285750" indent="-285750">
              <a:buFont typeface="Arial" panose="020B0604020202020204" pitchFamily="34" charset="0"/>
              <a:buChar char="•"/>
            </a:pPr>
            <a:r>
              <a:rPr lang="en-US" sz="1600" b="1" dirty="0"/>
              <a:t>Energy: </a:t>
            </a:r>
            <a:r>
              <a:rPr lang="en-US" sz="1600" dirty="0"/>
              <a:t>The agriculture sector relies heavily on energy for various processes, impacting overall energy demand.</a:t>
            </a:r>
          </a:p>
          <a:p>
            <a:pPr marL="285750" indent="-285750">
              <a:buFont typeface="Arial" panose="020B0604020202020204" pitchFamily="34" charset="0"/>
              <a:buChar char="•"/>
            </a:pPr>
            <a:r>
              <a:rPr lang="en-US" sz="1600" b="1" dirty="0"/>
              <a:t>Socioeconomic:</a:t>
            </a:r>
            <a:r>
              <a:rPr lang="en-US" sz="1600" dirty="0"/>
              <a:t> Food demand driven by population growth and income.</a:t>
            </a:r>
          </a:p>
        </p:txBody>
      </p:sp>
      <p:cxnSp>
        <p:nvCxnSpPr>
          <p:cNvPr id="13" name="Straight Connector 12">
            <a:extLst>
              <a:ext uri="{FF2B5EF4-FFF2-40B4-BE49-F238E27FC236}">
                <a16:creationId xmlns:a16="http://schemas.microsoft.com/office/drawing/2014/main" id="{7F870BB1-F911-894F-BF6F-89EB93079F02}"/>
              </a:ext>
            </a:extLst>
          </p:cNvPr>
          <p:cNvCxnSpPr>
            <a:cxnSpLocks/>
          </p:cNvCxnSpPr>
          <p:nvPr/>
        </p:nvCxnSpPr>
        <p:spPr>
          <a:xfrm>
            <a:off x="1595802" y="4333946"/>
            <a:ext cx="0" cy="1613565"/>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sp>
        <p:nvSpPr>
          <p:cNvPr id="14" name="TextBox 13">
            <a:extLst>
              <a:ext uri="{FF2B5EF4-FFF2-40B4-BE49-F238E27FC236}">
                <a16:creationId xmlns:a16="http://schemas.microsoft.com/office/drawing/2014/main" id="{F884ECA9-0EA4-FB46-A565-DCB030E56912}"/>
              </a:ext>
            </a:extLst>
          </p:cNvPr>
          <p:cNvSpPr txBox="1"/>
          <p:nvPr/>
        </p:nvSpPr>
        <p:spPr>
          <a:xfrm>
            <a:off x="221366" y="4708642"/>
            <a:ext cx="1288558" cy="584775"/>
          </a:xfrm>
          <a:prstGeom prst="rect">
            <a:avLst/>
          </a:prstGeom>
          <a:noFill/>
        </p:spPr>
        <p:txBody>
          <a:bodyPr wrap="square">
            <a:spAutoFit/>
          </a:bodyPr>
          <a:lstStyle/>
          <a:p>
            <a:pPr algn="r">
              <a:buClr>
                <a:schemeClr val="accent1"/>
              </a:buClr>
              <a:buSzPts val="4800"/>
            </a:pPr>
            <a:r>
              <a:rPr lang="es-ES" sz="3200" b="1" dirty="0" err="1">
                <a:solidFill>
                  <a:schemeClr val="accent6"/>
                </a:solidFill>
              </a:rPr>
              <a:t>Food</a:t>
            </a:r>
            <a:endParaRPr lang="es-ES" sz="3200" dirty="0"/>
          </a:p>
        </p:txBody>
      </p:sp>
      <p:sp>
        <p:nvSpPr>
          <p:cNvPr id="15" name="Google Shape;202;p1">
            <a:extLst>
              <a:ext uri="{FF2B5EF4-FFF2-40B4-BE49-F238E27FC236}">
                <a16:creationId xmlns:a16="http://schemas.microsoft.com/office/drawing/2014/main" id="{2C46AA4E-B17E-1548-90B9-220CD4E036B9}"/>
              </a:ext>
            </a:extLst>
          </p:cNvPr>
          <p:cNvSpPr txBox="1"/>
          <p:nvPr/>
        </p:nvSpPr>
        <p:spPr>
          <a:xfrm>
            <a:off x="7768431" y="2576510"/>
            <a:ext cx="3304178" cy="450000"/>
          </a:xfrm>
          <a:prstGeom prst="rect">
            <a:avLst/>
          </a:prstGeom>
          <a:noFill/>
          <a:ln>
            <a:noFill/>
          </a:ln>
        </p:spPr>
        <p:txBody>
          <a:bodyPr spcFirstLastPara="1" wrap="square" lIns="121900" tIns="121900" rIns="121900" bIns="121900" anchor="t" anchorCtr="0">
            <a:noAutofit/>
          </a:bodyPr>
          <a:lstStyle/>
          <a:p>
            <a:r>
              <a:rPr lang="en-US" sz="1867" b="1" dirty="0"/>
              <a:t>Interconnections:</a:t>
            </a:r>
          </a:p>
        </p:txBody>
      </p:sp>
      <p:sp>
        <p:nvSpPr>
          <p:cNvPr id="16" name="Google Shape;202;p1">
            <a:extLst>
              <a:ext uri="{FF2B5EF4-FFF2-40B4-BE49-F238E27FC236}">
                <a16:creationId xmlns:a16="http://schemas.microsoft.com/office/drawing/2014/main" id="{E611DB45-BBF8-DE46-AFBB-8CFCC00DB2A5}"/>
              </a:ext>
            </a:extLst>
          </p:cNvPr>
          <p:cNvSpPr txBox="1"/>
          <p:nvPr/>
        </p:nvSpPr>
        <p:spPr>
          <a:xfrm>
            <a:off x="1838014" y="4110446"/>
            <a:ext cx="3304178" cy="450000"/>
          </a:xfrm>
          <a:prstGeom prst="rect">
            <a:avLst/>
          </a:prstGeom>
          <a:noFill/>
          <a:ln>
            <a:noFill/>
          </a:ln>
        </p:spPr>
        <p:txBody>
          <a:bodyPr spcFirstLastPara="1" wrap="square" lIns="121900" tIns="121900" rIns="121900" bIns="121900" anchor="t" anchorCtr="0">
            <a:noAutofit/>
          </a:bodyPr>
          <a:lstStyle/>
          <a:p>
            <a:r>
              <a:rPr lang="en-US" sz="1867" b="1" dirty="0"/>
              <a:t>Interconnections:</a:t>
            </a:r>
          </a:p>
        </p:txBody>
      </p:sp>
    </p:spTree>
    <p:extLst>
      <p:ext uri="{BB962C8B-B14F-4D97-AF65-F5344CB8AC3E}">
        <p14:creationId xmlns:p14="http://schemas.microsoft.com/office/powerpoint/2010/main" val="6129590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425611-A071-0F42-BE71-443334E90F55}"/>
              </a:ext>
            </a:extLst>
          </p:cNvPr>
          <p:cNvSpPr>
            <a:spLocks noGrp="1"/>
          </p:cNvSpPr>
          <p:nvPr>
            <p:ph type="title"/>
          </p:nvPr>
        </p:nvSpPr>
        <p:spPr>
          <a:xfrm>
            <a:off x="543859" y="386199"/>
            <a:ext cx="10266800" cy="667600"/>
          </a:xfrm>
        </p:spPr>
        <p:txBody>
          <a:bodyPr/>
          <a:lstStyle/>
          <a:p>
            <a:r>
              <a:rPr lang="en-US" dirty="0">
                <a:solidFill>
                  <a:schemeClr val="accent2"/>
                </a:solidFill>
              </a:rPr>
              <a:t>Architecture of the model</a:t>
            </a:r>
            <a:endParaRPr lang="es-ES" dirty="0">
              <a:solidFill>
                <a:schemeClr val="accent2"/>
              </a:solidFill>
            </a:endParaRPr>
          </a:p>
        </p:txBody>
      </p:sp>
      <p:sp>
        <p:nvSpPr>
          <p:cNvPr id="3" name="Rectángulo 4">
            <a:extLst>
              <a:ext uri="{FF2B5EF4-FFF2-40B4-BE49-F238E27FC236}">
                <a16:creationId xmlns:a16="http://schemas.microsoft.com/office/drawing/2014/main" id="{5DDF1BB3-1636-4441-A68F-3E0F6605CFAE}"/>
              </a:ext>
            </a:extLst>
          </p:cNvPr>
          <p:cNvSpPr/>
          <p:nvPr/>
        </p:nvSpPr>
        <p:spPr>
          <a:xfrm>
            <a:off x="543859" y="1248045"/>
            <a:ext cx="10877176" cy="384721"/>
          </a:xfrm>
          <a:prstGeom prst="rect">
            <a:avLst/>
          </a:prstGeom>
        </p:spPr>
        <p:txBody>
          <a:bodyPr wrap="square">
            <a:spAutoFit/>
          </a:bodyPr>
          <a:lstStyle/>
          <a:p>
            <a:pPr marL="285750" indent="-285750">
              <a:buFont typeface="Arial" panose="020B0604020202020204" pitchFamily="34" charset="0"/>
              <a:buChar char="•"/>
            </a:pPr>
            <a:r>
              <a:rPr lang="en-US" sz="1900" dirty="0"/>
              <a:t>Conceptual energy model</a:t>
            </a:r>
            <a:r>
              <a:rPr lang="es-ES" sz="1900" dirty="0"/>
              <a:t>:</a:t>
            </a:r>
          </a:p>
        </p:txBody>
      </p:sp>
      <p:sp>
        <p:nvSpPr>
          <p:cNvPr id="4" name="CuadroTexto 40">
            <a:extLst>
              <a:ext uri="{FF2B5EF4-FFF2-40B4-BE49-F238E27FC236}">
                <a16:creationId xmlns:a16="http://schemas.microsoft.com/office/drawing/2014/main" id="{627865BF-93D1-6E44-B848-75598230FBB1}"/>
              </a:ext>
            </a:extLst>
          </p:cNvPr>
          <p:cNvSpPr txBox="1"/>
          <p:nvPr/>
        </p:nvSpPr>
        <p:spPr>
          <a:xfrm>
            <a:off x="11768667" y="6493933"/>
            <a:ext cx="193885" cy="307777"/>
          </a:xfrm>
          <a:prstGeom prst="rect">
            <a:avLst/>
          </a:prstGeom>
          <a:noFill/>
        </p:spPr>
        <p:txBody>
          <a:bodyPr wrap="square" rtlCol="0">
            <a:spAutoFit/>
          </a:bodyPr>
          <a:lstStyle/>
          <a:p>
            <a:r>
              <a:rPr lang="es-ES" dirty="0"/>
              <a:t>1</a:t>
            </a:r>
          </a:p>
        </p:txBody>
      </p:sp>
      <p:grpSp>
        <p:nvGrpSpPr>
          <p:cNvPr id="5" name="Grupo 55">
            <a:extLst>
              <a:ext uri="{FF2B5EF4-FFF2-40B4-BE49-F238E27FC236}">
                <a16:creationId xmlns:a16="http://schemas.microsoft.com/office/drawing/2014/main" id="{71EC0AC7-181A-9040-869F-62CFCC8AE9AB}"/>
              </a:ext>
            </a:extLst>
          </p:cNvPr>
          <p:cNvGrpSpPr/>
          <p:nvPr/>
        </p:nvGrpSpPr>
        <p:grpSpPr>
          <a:xfrm>
            <a:off x="2638116" y="1632766"/>
            <a:ext cx="6688661" cy="4462028"/>
            <a:chOff x="2587419" y="1705092"/>
            <a:chExt cx="6414341" cy="4268988"/>
          </a:xfrm>
        </p:grpSpPr>
        <p:grpSp>
          <p:nvGrpSpPr>
            <p:cNvPr id="6" name="Grupo 29">
              <a:extLst>
                <a:ext uri="{FF2B5EF4-FFF2-40B4-BE49-F238E27FC236}">
                  <a16:creationId xmlns:a16="http://schemas.microsoft.com/office/drawing/2014/main" id="{01BF0029-6C2A-2442-BE95-D50763992FA3}"/>
                </a:ext>
              </a:extLst>
            </p:cNvPr>
            <p:cNvGrpSpPr/>
            <p:nvPr/>
          </p:nvGrpSpPr>
          <p:grpSpPr>
            <a:xfrm>
              <a:off x="2587419" y="1705092"/>
              <a:ext cx="6414341" cy="4268988"/>
              <a:chOff x="2587419" y="1705092"/>
              <a:chExt cx="6414341" cy="4268988"/>
            </a:xfrm>
          </p:grpSpPr>
          <p:pic>
            <p:nvPicPr>
              <p:cNvPr id="10" name="Imagen 21" descr="C:\Users\laura\AppData\Local\Microsoft\Windows\INetCache\Content.MSO\2214523E.tmp">
                <a:extLst>
                  <a:ext uri="{FF2B5EF4-FFF2-40B4-BE49-F238E27FC236}">
                    <a16:creationId xmlns:a16="http://schemas.microsoft.com/office/drawing/2014/main" id="{E9233904-1AF6-794A-9F34-4BCDF75DF38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7419" y="1705092"/>
                <a:ext cx="6414341" cy="4268988"/>
              </a:xfrm>
              <a:prstGeom prst="rect">
                <a:avLst/>
              </a:prstGeom>
              <a:noFill/>
              <a:ln>
                <a:noFill/>
              </a:ln>
            </p:spPr>
          </p:pic>
          <p:sp>
            <p:nvSpPr>
              <p:cNvPr id="11" name="Rectángulo: esquinas redondeadas 6">
                <a:extLst>
                  <a:ext uri="{FF2B5EF4-FFF2-40B4-BE49-F238E27FC236}">
                    <a16:creationId xmlns:a16="http://schemas.microsoft.com/office/drawing/2014/main" id="{1080F5D2-A291-D846-A7BF-9597CF15D322}"/>
                  </a:ext>
                </a:extLst>
              </p:cNvPr>
              <p:cNvSpPr/>
              <p:nvPr/>
            </p:nvSpPr>
            <p:spPr>
              <a:xfrm>
                <a:off x="3749040" y="3210560"/>
                <a:ext cx="3088640" cy="16154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Rectángulo: esquinas redondeadas 34">
                <a:extLst>
                  <a:ext uri="{FF2B5EF4-FFF2-40B4-BE49-F238E27FC236}">
                    <a16:creationId xmlns:a16="http://schemas.microsoft.com/office/drawing/2014/main" id="{99B71A8A-0325-C64C-A06C-797DB9154372}"/>
                  </a:ext>
                </a:extLst>
              </p:cNvPr>
              <p:cNvSpPr/>
              <p:nvPr/>
            </p:nvSpPr>
            <p:spPr>
              <a:xfrm>
                <a:off x="8117840" y="2824480"/>
                <a:ext cx="883920" cy="149352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Rectángulo: esquinas redondeadas 36">
                <a:extLst>
                  <a:ext uri="{FF2B5EF4-FFF2-40B4-BE49-F238E27FC236}">
                    <a16:creationId xmlns:a16="http://schemas.microsoft.com/office/drawing/2014/main" id="{A37B2A9E-A361-DC4C-9EE4-35ACC70C2D72}"/>
                  </a:ext>
                </a:extLst>
              </p:cNvPr>
              <p:cNvSpPr/>
              <p:nvPr/>
            </p:nvSpPr>
            <p:spPr>
              <a:xfrm>
                <a:off x="6837680" y="1984783"/>
                <a:ext cx="894080" cy="28089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cxnSp>
          <p:nvCxnSpPr>
            <p:cNvPr id="7" name="Conector recto de flecha 33">
              <a:extLst>
                <a:ext uri="{FF2B5EF4-FFF2-40B4-BE49-F238E27FC236}">
                  <a16:creationId xmlns:a16="http://schemas.microsoft.com/office/drawing/2014/main" id="{F72DE6F9-9093-1741-8753-336C6BD2DFD9}"/>
                </a:ext>
              </a:extLst>
            </p:cNvPr>
            <p:cNvCxnSpPr/>
            <p:nvPr/>
          </p:nvCxnSpPr>
          <p:spPr>
            <a:xfrm flipV="1">
              <a:off x="6380480" y="2367280"/>
              <a:ext cx="599440" cy="772160"/>
            </a:xfrm>
            <a:prstGeom prst="straightConnector1">
              <a:avLst/>
            </a:prstGeom>
            <a:ln w="190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Conector recto de flecha 47">
              <a:extLst>
                <a:ext uri="{FF2B5EF4-FFF2-40B4-BE49-F238E27FC236}">
                  <a16:creationId xmlns:a16="http://schemas.microsoft.com/office/drawing/2014/main" id="{531CCD01-6481-944C-8387-050E2AF697E6}"/>
                </a:ext>
              </a:extLst>
            </p:cNvPr>
            <p:cNvCxnSpPr>
              <a:cxnSpLocks/>
            </p:cNvCxnSpPr>
            <p:nvPr/>
          </p:nvCxnSpPr>
          <p:spPr>
            <a:xfrm flipV="1">
              <a:off x="6979920" y="3429000"/>
              <a:ext cx="1137920" cy="289561"/>
            </a:xfrm>
            <a:prstGeom prst="straightConnector1">
              <a:avLst/>
            </a:prstGeom>
            <a:ln w="190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50">
              <a:extLst>
                <a:ext uri="{FF2B5EF4-FFF2-40B4-BE49-F238E27FC236}">
                  <a16:creationId xmlns:a16="http://schemas.microsoft.com/office/drawing/2014/main" id="{EF92D0FE-57A1-9445-AF4E-03AE4E3D233C}"/>
                </a:ext>
              </a:extLst>
            </p:cNvPr>
            <p:cNvCxnSpPr>
              <a:cxnSpLocks/>
            </p:cNvCxnSpPr>
            <p:nvPr/>
          </p:nvCxnSpPr>
          <p:spPr>
            <a:xfrm>
              <a:off x="7548880" y="2367280"/>
              <a:ext cx="568960" cy="457200"/>
            </a:xfrm>
            <a:prstGeom prst="straightConnector1">
              <a:avLst/>
            </a:prstGeom>
            <a:ln w="190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634119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855CAE-4460-AC41-AEF3-C7BFCB060051}"/>
              </a:ext>
            </a:extLst>
          </p:cNvPr>
          <p:cNvSpPr txBox="1">
            <a:spLocks/>
          </p:cNvSpPr>
          <p:nvPr/>
        </p:nvSpPr>
        <p:spPr>
          <a:xfrm>
            <a:off x="700088" y="393502"/>
            <a:ext cx="10055644" cy="63519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Encode Sans"/>
              <a:buNone/>
              <a:defRPr sz="2800" b="1" i="0" u="none" strike="noStrike" cap="none">
                <a:solidFill>
                  <a:schemeClr val="dk1"/>
                </a:solidFill>
                <a:latin typeface="+mj-lt"/>
                <a:ea typeface="Encode Sans"/>
                <a:cs typeface="Encode Sans"/>
                <a:sym typeface="Encode Sans"/>
              </a:defRPr>
            </a:lvl1pPr>
            <a:lvl2pPr marR="0" lvl="1"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2pPr>
            <a:lvl3pPr marR="0" lvl="2"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3pPr>
            <a:lvl4pPr marR="0" lvl="3"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4pPr>
            <a:lvl5pPr marR="0" lvl="4"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5pPr>
            <a:lvl6pPr marR="0" lvl="5"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6pPr>
            <a:lvl7pPr marR="0" lvl="6"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7pPr>
            <a:lvl8pPr marR="0" lvl="7"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8pPr>
            <a:lvl9pPr marR="0" lvl="8"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9pPr>
          </a:lstStyle>
          <a:p>
            <a:r>
              <a:rPr lang="en-US" dirty="0">
                <a:solidFill>
                  <a:schemeClr val="accent2"/>
                </a:solidFill>
              </a:rPr>
              <a:t>Architecture of the model</a:t>
            </a:r>
            <a:endParaRPr lang="es-ES" dirty="0">
              <a:solidFill>
                <a:schemeClr val="accent2"/>
              </a:solidFill>
            </a:endParaRPr>
          </a:p>
        </p:txBody>
      </p:sp>
      <p:pic>
        <p:nvPicPr>
          <p:cNvPr id="3" name="Imagen 3">
            <a:extLst>
              <a:ext uri="{FF2B5EF4-FFF2-40B4-BE49-F238E27FC236}">
                <a16:creationId xmlns:a16="http://schemas.microsoft.com/office/drawing/2014/main" id="{26ADA116-E5A2-B442-A7C2-DF481D15E6A8}"/>
              </a:ext>
            </a:extLst>
          </p:cNvPr>
          <p:cNvPicPr>
            <a:picLocks noChangeAspect="1"/>
          </p:cNvPicPr>
          <p:nvPr/>
        </p:nvPicPr>
        <p:blipFill>
          <a:blip r:embed="rId2"/>
          <a:stretch>
            <a:fillRect/>
          </a:stretch>
        </p:blipFill>
        <p:spPr>
          <a:xfrm>
            <a:off x="1568969" y="1429512"/>
            <a:ext cx="8709131" cy="3841290"/>
          </a:xfrm>
          <a:prstGeom prst="rect">
            <a:avLst/>
          </a:prstGeom>
        </p:spPr>
      </p:pic>
      <p:sp>
        <p:nvSpPr>
          <p:cNvPr id="4" name="Rectángulo: esquinas redondeadas 4">
            <a:extLst>
              <a:ext uri="{FF2B5EF4-FFF2-40B4-BE49-F238E27FC236}">
                <a16:creationId xmlns:a16="http://schemas.microsoft.com/office/drawing/2014/main" id="{85E6AAFC-A437-7A4B-BBB7-5C5ADB5C762E}"/>
              </a:ext>
            </a:extLst>
          </p:cNvPr>
          <p:cNvSpPr/>
          <p:nvPr/>
        </p:nvSpPr>
        <p:spPr>
          <a:xfrm>
            <a:off x="4009937" y="1785303"/>
            <a:ext cx="1492656" cy="415676"/>
          </a:xfrm>
          <a:prstGeom prst="roundRect">
            <a:avLst/>
          </a:prstGeom>
          <a:noFill/>
          <a:ln w="571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esquinas redondeadas 5">
            <a:extLst>
              <a:ext uri="{FF2B5EF4-FFF2-40B4-BE49-F238E27FC236}">
                <a16:creationId xmlns:a16="http://schemas.microsoft.com/office/drawing/2014/main" id="{9ECA2F88-F7E0-C844-B7DA-9E393E8ED579}"/>
              </a:ext>
            </a:extLst>
          </p:cNvPr>
          <p:cNvSpPr/>
          <p:nvPr/>
        </p:nvSpPr>
        <p:spPr>
          <a:xfrm>
            <a:off x="4076669" y="3756343"/>
            <a:ext cx="1283684" cy="415676"/>
          </a:xfrm>
          <a:prstGeom prst="roundRect">
            <a:avLst/>
          </a:prstGeom>
          <a:noFill/>
          <a:ln w="571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ángulo: esquinas redondeadas 6">
            <a:extLst>
              <a:ext uri="{FF2B5EF4-FFF2-40B4-BE49-F238E27FC236}">
                <a16:creationId xmlns:a16="http://schemas.microsoft.com/office/drawing/2014/main" id="{5E32F0CD-F770-AB43-9DFE-F4BD2A5AD1C9}"/>
              </a:ext>
            </a:extLst>
          </p:cNvPr>
          <p:cNvSpPr/>
          <p:nvPr/>
        </p:nvSpPr>
        <p:spPr>
          <a:xfrm>
            <a:off x="6299071" y="1876743"/>
            <a:ext cx="1641922" cy="734683"/>
          </a:xfrm>
          <a:prstGeom prst="roundRect">
            <a:avLst/>
          </a:prstGeom>
          <a:noFill/>
          <a:ln w="571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Rectángulo: esquinas redondeadas 7">
            <a:extLst>
              <a:ext uri="{FF2B5EF4-FFF2-40B4-BE49-F238E27FC236}">
                <a16:creationId xmlns:a16="http://schemas.microsoft.com/office/drawing/2014/main" id="{FFA48C72-432F-114B-A23A-7A3B3D506DD6}"/>
              </a:ext>
            </a:extLst>
          </p:cNvPr>
          <p:cNvSpPr/>
          <p:nvPr/>
        </p:nvSpPr>
        <p:spPr>
          <a:xfrm>
            <a:off x="6374709" y="3096133"/>
            <a:ext cx="1373244" cy="357493"/>
          </a:xfrm>
          <a:prstGeom prst="roundRect">
            <a:avLst/>
          </a:prstGeom>
          <a:noFill/>
          <a:ln w="571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915610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4">
            <a:extLst>
              <a:ext uri="{FF2B5EF4-FFF2-40B4-BE49-F238E27FC236}">
                <a16:creationId xmlns:a16="http://schemas.microsoft.com/office/drawing/2014/main" id="{BD6C30AE-7E6A-B346-91D8-1BD250667DC9}"/>
              </a:ext>
            </a:extLst>
          </p:cNvPr>
          <p:cNvSpPr/>
          <p:nvPr/>
        </p:nvSpPr>
        <p:spPr>
          <a:xfrm>
            <a:off x="2397954" y="1793240"/>
            <a:ext cx="7609645" cy="2780807"/>
          </a:xfrm>
          <a:prstGeom prst="roundRect">
            <a:avLst/>
          </a:prstGeom>
          <a:solidFill>
            <a:schemeClr val="accent3">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Título 1">
            <a:extLst>
              <a:ext uri="{FF2B5EF4-FFF2-40B4-BE49-F238E27FC236}">
                <a16:creationId xmlns:a16="http://schemas.microsoft.com/office/drawing/2014/main" id="{28C332F0-19DD-DD43-8C4B-40E58AD9F7ED}"/>
              </a:ext>
            </a:extLst>
          </p:cNvPr>
          <p:cNvSpPr>
            <a:spLocks noGrp="1"/>
          </p:cNvSpPr>
          <p:nvPr>
            <p:ph type="title"/>
          </p:nvPr>
        </p:nvSpPr>
        <p:spPr>
          <a:xfrm>
            <a:off x="728662" y="504100"/>
            <a:ext cx="9733717" cy="567463"/>
          </a:xfrm>
        </p:spPr>
        <p:txBody>
          <a:bodyPr>
            <a:normAutofit fontScale="90000"/>
          </a:bodyPr>
          <a:lstStyle/>
          <a:p>
            <a:r>
              <a:rPr lang="en-US" dirty="0">
                <a:solidFill>
                  <a:schemeClr val="accent2"/>
                </a:solidFill>
              </a:rPr>
              <a:t>Sectoral Disaggregation and by Final Energy Type</a:t>
            </a:r>
            <a:endParaRPr lang="es-ES" dirty="0">
              <a:solidFill>
                <a:schemeClr val="accent2"/>
              </a:solidFill>
            </a:endParaRPr>
          </a:p>
        </p:txBody>
      </p:sp>
      <p:sp>
        <p:nvSpPr>
          <p:cNvPr id="4" name="Rectángulo 2">
            <a:extLst>
              <a:ext uri="{FF2B5EF4-FFF2-40B4-BE49-F238E27FC236}">
                <a16:creationId xmlns:a16="http://schemas.microsoft.com/office/drawing/2014/main" id="{09A12F9C-8914-244C-9A41-D8052BF7225F}"/>
              </a:ext>
            </a:extLst>
          </p:cNvPr>
          <p:cNvSpPr/>
          <p:nvPr/>
        </p:nvSpPr>
        <p:spPr>
          <a:xfrm>
            <a:off x="2879168" y="2161987"/>
            <a:ext cx="2668192" cy="2533963"/>
          </a:xfrm>
          <a:prstGeom prst="rect">
            <a:avLst/>
          </a:prstGeom>
        </p:spPr>
        <p:txBody>
          <a:bodyPr wrap="square">
            <a:spAutoFit/>
          </a:bodyPr>
          <a:lstStyle/>
          <a:p>
            <a:pPr lvl="4" algn="ctr">
              <a:lnSpc>
                <a:spcPct val="150000"/>
              </a:lnSpc>
            </a:pPr>
            <a:r>
              <a:rPr lang="es-ES" sz="1800" b="1" u="sng" dirty="0">
                <a:solidFill>
                  <a:schemeClr val="accent2">
                    <a:lumMod val="50000"/>
                  </a:schemeClr>
                </a:solidFill>
              </a:rPr>
              <a:t>SECTORS</a:t>
            </a:r>
          </a:p>
          <a:p>
            <a:pPr marL="285750" lvl="4" indent="-285750">
              <a:lnSpc>
                <a:spcPct val="150000"/>
              </a:lnSpc>
              <a:buFont typeface="Arial" panose="020B0604020202020204" pitchFamily="34" charset="0"/>
              <a:buChar char="•"/>
            </a:pPr>
            <a:r>
              <a:rPr lang="es-ES" sz="1800" b="1" dirty="0" err="1">
                <a:solidFill>
                  <a:schemeClr val="accent2">
                    <a:lumMod val="75000"/>
                  </a:schemeClr>
                </a:solidFill>
              </a:rPr>
              <a:t>Primary</a:t>
            </a:r>
            <a:r>
              <a:rPr lang="es-ES" sz="1800" b="1" dirty="0">
                <a:solidFill>
                  <a:schemeClr val="accent2">
                    <a:lumMod val="75000"/>
                  </a:schemeClr>
                </a:solidFill>
              </a:rPr>
              <a:t> sector</a:t>
            </a:r>
          </a:p>
          <a:p>
            <a:pPr marL="285750" lvl="4" indent="-285750">
              <a:lnSpc>
                <a:spcPct val="150000"/>
              </a:lnSpc>
              <a:buFont typeface="Arial" panose="020B0604020202020204" pitchFamily="34" charset="0"/>
              <a:buChar char="•"/>
            </a:pPr>
            <a:r>
              <a:rPr lang="en-US" sz="1800" b="1" dirty="0">
                <a:solidFill>
                  <a:schemeClr val="accent2">
                    <a:lumMod val="75000"/>
                  </a:schemeClr>
                </a:solidFill>
              </a:rPr>
              <a:t>Industrial sector</a:t>
            </a:r>
          </a:p>
          <a:p>
            <a:pPr marL="285750" lvl="4" indent="-285750">
              <a:lnSpc>
                <a:spcPct val="150000"/>
              </a:lnSpc>
              <a:buFont typeface="Arial" panose="020B0604020202020204" pitchFamily="34" charset="0"/>
              <a:buChar char="•"/>
            </a:pPr>
            <a:r>
              <a:rPr lang="en-US" sz="1800" b="1" dirty="0">
                <a:solidFill>
                  <a:schemeClr val="accent2">
                    <a:lumMod val="75000"/>
                  </a:schemeClr>
                </a:solidFill>
              </a:rPr>
              <a:t>Households</a:t>
            </a:r>
          </a:p>
          <a:p>
            <a:pPr marL="285750" lvl="4" indent="-285750">
              <a:lnSpc>
                <a:spcPct val="150000"/>
              </a:lnSpc>
              <a:buFont typeface="Arial" panose="020B0604020202020204" pitchFamily="34" charset="0"/>
              <a:buChar char="•"/>
            </a:pPr>
            <a:r>
              <a:rPr lang="en-US" sz="1800" b="1" dirty="0">
                <a:solidFill>
                  <a:schemeClr val="accent2">
                    <a:lumMod val="75000"/>
                  </a:schemeClr>
                </a:solidFill>
              </a:rPr>
              <a:t>Commerce</a:t>
            </a:r>
          </a:p>
          <a:p>
            <a:pPr marL="285750" lvl="4" indent="-285750">
              <a:lnSpc>
                <a:spcPct val="150000"/>
              </a:lnSpc>
              <a:buFont typeface="Arial" panose="020B0604020202020204" pitchFamily="34" charset="0"/>
              <a:buChar char="•"/>
            </a:pPr>
            <a:r>
              <a:rPr lang="en-US" sz="1800" b="1" dirty="0">
                <a:solidFill>
                  <a:schemeClr val="accent2">
                    <a:lumMod val="75000"/>
                  </a:schemeClr>
                </a:solidFill>
              </a:rPr>
              <a:t>Transport</a:t>
            </a:r>
            <a:endParaRPr lang="es-ES" sz="1800" dirty="0">
              <a:solidFill>
                <a:schemeClr val="accent2">
                  <a:lumMod val="75000"/>
                </a:schemeClr>
              </a:solidFill>
            </a:endParaRPr>
          </a:p>
        </p:txBody>
      </p:sp>
      <p:sp>
        <p:nvSpPr>
          <p:cNvPr id="5" name="Rectángulo 3">
            <a:extLst>
              <a:ext uri="{FF2B5EF4-FFF2-40B4-BE49-F238E27FC236}">
                <a16:creationId xmlns:a16="http://schemas.microsoft.com/office/drawing/2014/main" id="{A1DEB484-BF1B-5144-AF58-8721A0F73ADD}"/>
              </a:ext>
            </a:extLst>
          </p:cNvPr>
          <p:cNvSpPr/>
          <p:nvPr/>
        </p:nvSpPr>
        <p:spPr>
          <a:xfrm>
            <a:off x="6719648" y="2251791"/>
            <a:ext cx="2668192" cy="2949462"/>
          </a:xfrm>
          <a:prstGeom prst="rect">
            <a:avLst/>
          </a:prstGeom>
        </p:spPr>
        <p:txBody>
          <a:bodyPr wrap="square">
            <a:spAutoFit/>
          </a:bodyPr>
          <a:lstStyle/>
          <a:p>
            <a:pPr lvl="4" algn="ctr">
              <a:lnSpc>
                <a:spcPct val="150000"/>
              </a:lnSpc>
            </a:pPr>
            <a:r>
              <a:rPr lang="es-ES" sz="1800" b="1" u="sng" dirty="0">
                <a:solidFill>
                  <a:schemeClr val="accent2">
                    <a:lumMod val="50000"/>
                  </a:schemeClr>
                </a:solidFill>
              </a:rPr>
              <a:t>FINAL ENERGY TYPES</a:t>
            </a:r>
          </a:p>
          <a:p>
            <a:pPr marL="285750" indent="-285750">
              <a:lnSpc>
                <a:spcPct val="150000"/>
              </a:lnSpc>
              <a:buFont typeface="Arial" panose="020B0604020202020204" pitchFamily="34" charset="0"/>
              <a:buChar char="•"/>
            </a:pPr>
            <a:r>
              <a:rPr lang="es-ES" sz="1800" b="1" dirty="0" err="1">
                <a:solidFill>
                  <a:schemeClr val="accent2">
                    <a:lumMod val="75000"/>
                  </a:schemeClr>
                </a:solidFill>
              </a:rPr>
              <a:t>Electricity</a:t>
            </a:r>
            <a:endParaRPr lang="es-ES" sz="1800" b="1" dirty="0">
              <a:solidFill>
                <a:schemeClr val="accent2">
                  <a:lumMod val="75000"/>
                </a:schemeClr>
              </a:solidFill>
            </a:endParaRPr>
          </a:p>
          <a:p>
            <a:pPr marL="285750" indent="-285750">
              <a:lnSpc>
                <a:spcPct val="150000"/>
              </a:lnSpc>
              <a:buFont typeface="Arial" panose="020B0604020202020204" pitchFamily="34" charset="0"/>
              <a:buChar char="•"/>
            </a:pPr>
            <a:r>
              <a:rPr lang="es-ES" sz="1800" b="1" dirty="0" err="1">
                <a:solidFill>
                  <a:schemeClr val="accent2">
                    <a:lumMod val="75000"/>
                  </a:schemeClr>
                </a:solidFill>
              </a:rPr>
              <a:t>Liquids</a:t>
            </a:r>
            <a:r>
              <a:rPr lang="es-ES" sz="1800" b="1" dirty="0">
                <a:solidFill>
                  <a:schemeClr val="accent2">
                    <a:lumMod val="75000"/>
                  </a:schemeClr>
                </a:solidFill>
              </a:rPr>
              <a:t> </a:t>
            </a:r>
            <a:r>
              <a:rPr lang="es-ES" sz="1200" dirty="0">
                <a:solidFill>
                  <a:schemeClr val="accent2">
                    <a:lumMod val="75000"/>
                  </a:schemeClr>
                </a:solidFill>
              </a:rPr>
              <a:t>(</a:t>
            </a:r>
            <a:r>
              <a:rPr lang="es-ES" sz="1200" dirty="0" err="1">
                <a:solidFill>
                  <a:schemeClr val="accent2">
                    <a:lumMod val="75000"/>
                  </a:schemeClr>
                </a:solidFill>
              </a:rPr>
              <a:t>oil</a:t>
            </a:r>
            <a:r>
              <a:rPr lang="es-ES" sz="1200" dirty="0">
                <a:solidFill>
                  <a:schemeClr val="accent2">
                    <a:lumMod val="75000"/>
                  </a:schemeClr>
                </a:solidFill>
              </a:rPr>
              <a:t>)</a:t>
            </a:r>
          </a:p>
          <a:p>
            <a:pPr marL="285750" indent="-285750">
              <a:lnSpc>
                <a:spcPct val="150000"/>
              </a:lnSpc>
              <a:buFont typeface="Arial" panose="020B0604020202020204" pitchFamily="34" charset="0"/>
              <a:buChar char="•"/>
            </a:pPr>
            <a:r>
              <a:rPr lang="es-ES" sz="1800" b="1" dirty="0" err="1">
                <a:solidFill>
                  <a:schemeClr val="accent2">
                    <a:lumMod val="75000"/>
                  </a:schemeClr>
                </a:solidFill>
              </a:rPr>
              <a:t>Solids</a:t>
            </a:r>
            <a:r>
              <a:rPr lang="es-ES" sz="1800" b="1" dirty="0">
                <a:solidFill>
                  <a:schemeClr val="accent2">
                    <a:lumMod val="75000"/>
                  </a:schemeClr>
                </a:solidFill>
              </a:rPr>
              <a:t> </a:t>
            </a:r>
            <a:r>
              <a:rPr lang="es-ES" sz="1200" dirty="0">
                <a:solidFill>
                  <a:schemeClr val="accent2">
                    <a:lumMod val="75000"/>
                  </a:schemeClr>
                </a:solidFill>
              </a:rPr>
              <a:t>(</a:t>
            </a:r>
            <a:r>
              <a:rPr lang="es-ES" sz="1200" dirty="0" err="1">
                <a:solidFill>
                  <a:schemeClr val="accent2">
                    <a:lumMod val="75000"/>
                  </a:schemeClr>
                </a:solidFill>
              </a:rPr>
              <a:t>coal</a:t>
            </a:r>
            <a:r>
              <a:rPr lang="es-ES" sz="1200" dirty="0">
                <a:solidFill>
                  <a:schemeClr val="accent2">
                    <a:lumMod val="75000"/>
                  </a:schemeClr>
                </a:solidFill>
              </a:rPr>
              <a:t>, </a:t>
            </a:r>
            <a:r>
              <a:rPr lang="es-ES" sz="1200" dirty="0" err="1">
                <a:solidFill>
                  <a:schemeClr val="accent2">
                    <a:lumMod val="75000"/>
                  </a:schemeClr>
                </a:solidFill>
              </a:rPr>
              <a:t>charcoal</a:t>
            </a:r>
            <a:r>
              <a:rPr lang="es-ES" sz="1200" dirty="0">
                <a:solidFill>
                  <a:schemeClr val="accent2">
                    <a:lumMod val="75000"/>
                  </a:schemeClr>
                </a:solidFill>
              </a:rPr>
              <a:t>)</a:t>
            </a:r>
          </a:p>
          <a:p>
            <a:pPr marL="285750" indent="-285750">
              <a:lnSpc>
                <a:spcPct val="150000"/>
              </a:lnSpc>
              <a:buFont typeface="Arial" panose="020B0604020202020204" pitchFamily="34" charset="0"/>
              <a:buChar char="•"/>
            </a:pPr>
            <a:r>
              <a:rPr lang="es-ES" sz="1800" b="1" dirty="0">
                <a:solidFill>
                  <a:schemeClr val="accent2">
                    <a:lumMod val="75000"/>
                  </a:schemeClr>
                </a:solidFill>
              </a:rPr>
              <a:t>Gas </a:t>
            </a:r>
            <a:r>
              <a:rPr lang="es-ES" sz="1200" dirty="0">
                <a:solidFill>
                  <a:schemeClr val="accent2">
                    <a:lumMod val="75000"/>
                  </a:schemeClr>
                </a:solidFill>
              </a:rPr>
              <a:t>(natural gas)</a:t>
            </a:r>
          </a:p>
          <a:p>
            <a:pPr marL="285750" indent="-285750">
              <a:lnSpc>
                <a:spcPct val="150000"/>
              </a:lnSpc>
              <a:buFont typeface="Arial" panose="020B0604020202020204" pitchFamily="34" charset="0"/>
              <a:buChar char="•"/>
            </a:pPr>
            <a:r>
              <a:rPr lang="es-ES" sz="1800" b="1" dirty="0" err="1">
                <a:solidFill>
                  <a:schemeClr val="accent2">
                    <a:lumMod val="75000"/>
                  </a:schemeClr>
                </a:solidFill>
              </a:rPr>
              <a:t>Biomass</a:t>
            </a:r>
            <a:endParaRPr lang="es-ES" sz="1800" b="1" dirty="0">
              <a:solidFill>
                <a:schemeClr val="accent2">
                  <a:lumMod val="75000"/>
                </a:schemeClr>
              </a:solidFill>
            </a:endParaRPr>
          </a:p>
        </p:txBody>
      </p:sp>
      <p:sp>
        <p:nvSpPr>
          <p:cNvPr id="6" name="CuadroTexto 5">
            <a:extLst>
              <a:ext uri="{FF2B5EF4-FFF2-40B4-BE49-F238E27FC236}">
                <a16:creationId xmlns:a16="http://schemas.microsoft.com/office/drawing/2014/main" id="{DA481E28-E3FD-574E-B6F2-E458B9806F7D}"/>
              </a:ext>
            </a:extLst>
          </p:cNvPr>
          <p:cNvSpPr txBox="1"/>
          <p:nvPr/>
        </p:nvSpPr>
        <p:spPr>
          <a:xfrm>
            <a:off x="11778734" y="6493934"/>
            <a:ext cx="183818" cy="307777"/>
          </a:xfrm>
          <a:prstGeom prst="rect">
            <a:avLst/>
          </a:prstGeom>
          <a:noFill/>
        </p:spPr>
        <p:txBody>
          <a:bodyPr wrap="square" rtlCol="0">
            <a:spAutoFit/>
          </a:bodyPr>
          <a:lstStyle/>
          <a:p>
            <a:r>
              <a:rPr lang="es-ES" dirty="0"/>
              <a:t>2</a:t>
            </a:r>
          </a:p>
        </p:txBody>
      </p:sp>
    </p:spTree>
    <p:extLst>
      <p:ext uri="{BB962C8B-B14F-4D97-AF65-F5344CB8AC3E}">
        <p14:creationId xmlns:p14="http://schemas.microsoft.com/office/powerpoint/2010/main" val="11124818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A0312-3EE0-C446-9743-6FEC0B257140}"/>
              </a:ext>
            </a:extLst>
          </p:cNvPr>
          <p:cNvSpPr>
            <a:spLocks noGrp="1"/>
          </p:cNvSpPr>
          <p:nvPr>
            <p:ph type="title"/>
          </p:nvPr>
        </p:nvSpPr>
        <p:spPr>
          <a:xfrm>
            <a:off x="531585" y="374730"/>
            <a:ext cx="6721960" cy="602521"/>
          </a:xfrm>
        </p:spPr>
        <p:txBody>
          <a:bodyPr/>
          <a:lstStyle/>
          <a:p>
            <a:r>
              <a:rPr lang="it-IT" dirty="0">
                <a:solidFill>
                  <a:schemeClr val="accent2"/>
                </a:solidFill>
              </a:rPr>
              <a:t>Simplified causal diagram</a:t>
            </a:r>
          </a:p>
        </p:txBody>
      </p:sp>
      <p:sp>
        <p:nvSpPr>
          <p:cNvPr id="3" name="TextBox 2">
            <a:extLst>
              <a:ext uri="{FF2B5EF4-FFF2-40B4-BE49-F238E27FC236}">
                <a16:creationId xmlns:a16="http://schemas.microsoft.com/office/drawing/2014/main" id="{E98B5FE4-D299-D04A-89F3-E398311ED37F}"/>
              </a:ext>
            </a:extLst>
          </p:cNvPr>
          <p:cNvSpPr txBox="1"/>
          <p:nvPr/>
        </p:nvSpPr>
        <p:spPr>
          <a:xfrm>
            <a:off x="531585" y="972474"/>
            <a:ext cx="10973033" cy="3056221"/>
          </a:xfrm>
          <a:prstGeom prst="rect">
            <a:avLst/>
          </a:prstGeom>
          <a:noFill/>
        </p:spPr>
        <p:txBody>
          <a:bodyPr wrap="square" rtlCol="0">
            <a:spAutoFit/>
          </a:bodyPr>
          <a:lstStyle/>
          <a:p>
            <a:pPr marL="380990" indent="-380990">
              <a:lnSpc>
                <a:spcPct val="150000"/>
              </a:lnSpc>
              <a:buFont typeface="Arial" panose="020B0604020202020204" pitchFamily="34" charset="0"/>
              <a:buChar char="•"/>
            </a:pPr>
            <a:r>
              <a:rPr lang="en-US" sz="1867" dirty="0"/>
              <a:t>The energy module computes the final energy demand for each region and by type of energy.</a:t>
            </a:r>
          </a:p>
          <a:p>
            <a:pPr marL="380990" indent="-380990" algn="just">
              <a:lnSpc>
                <a:spcPct val="150000"/>
              </a:lnSpc>
              <a:buFont typeface="Arial" panose="020B0604020202020204" pitchFamily="34" charset="0"/>
              <a:buChar char="•"/>
            </a:pPr>
            <a:r>
              <a:rPr lang="en-US" sz="1867" dirty="0"/>
              <a:t>Then computes the final energy provided by the technologies of energy production (5 types of energy).</a:t>
            </a:r>
          </a:p>
          <a:p>
            <a:pPr marL="380990" indent="-380990" algn="just">
              <a:lnSpc>
                <a:spcPct val="150000"/>
              </a:lnSpc>
              <a:buFont typeface="Arial" panose="020B0604020202020204" pitchFamily="34" charset="0"/>
              <a:buChar char="•"/>
            </a:pPr>
            <a:r>
              <a:rPr lang="en-US" sz="1867" dirty="0"/>
              <a:t>Demand and supply are compared in the energy balance (and the needs/capacities for imports and exports are estimated).</a:t>
            </a:r>
          </a:p>
          <a:p>
            <a:pPr marL="380990" indent="-380990" algn="just">
              <a:lnSpc>
                <a:spcPct val="150000"/>
              </a:lnSpc>
              <a:buFont typeface="Arial" panose="020B0604020202020204" pitchFamily="34" charset="0"/>
              <a:buChar char="•"/>
            </a:pPr>
            <a:r>
              <a:rPr lang="en-US" sz="1867" dirty="0"/>
              <a:t>If there is deficit (demand &gt; supply), this incentivizes the installation of new energy sector production capacity.</a:t>
            </a:r>
          </a:p>
        </p:txBody>
      </p:sp>
      <p:sp>
        <p:nvSpPr>
          <p:cNvPr id="4" name="CuadroTexto 2">
            <a:extLst>
              <a:ext uri="{FF2B5EF4-FFF2-40B4-BE49-F238E27FC236}">
                <a16:creationId xmlns:a16="http://schemas.microsoft.com/office/drawing/2014/main" id="{CF221EC8-1EA3-0A4A-A7E1-A92E46E134DD}"/>
              </a:ext>
            </a:extLst>
          </p:cNvPr>
          <p:cNvSpPr txBox="1"/>
          <p:nvPr/>
        </p:nvSpPr>
        <p:spPr>
          <a:xfrm>
            <a:off x="906219" y="4064533"/>
            <a:ext cx="2627642" cy="379656"/>
          </a:xfrm>
          <a:prstGeom prst="rect">
            <a:avLst/>
          </a:prstGeom>
          <a:noFill/>
        </p:spPr>
        <p:txBody>
          <a:bodyPr wrap="none" rtlCol="0">
            <a:spAutoFit/>
          </a:bodyPr>
          <a:lstStyle/>
          <a:p>
            <a:r>
              <a:rPr lang="es-ES" sz="1867" b="1" dirty="0">
                <a:solidFill>
                  <a:schemeClr val="accent4"/>
                </a:solidFill>
              </a:rPr>
              <a:t>Final Energy Demand</a:t>
            </a:r>
          </a:p>
        </p:txBody>
      </p:sp>
      <p:sp>
        <p:nvSpPr>
          <p:cNvPr id="5" name="CuadroTexto 4">
            <a:extLst>
              <a:ext uri="{FF2B5EF4-FFF2-40B4-BE49-F238E27FC236}">
                <a16:creationId xmlns:a16="http://schemas.microsoft.com/office/drawing/2014/main" id="{BDADA80E-FCD5-1147-B107-ED6C6717DE77}"/>
              </a:ext>
            </a:extLst>
          </p:cNvPr>
          <p:cNvSpPr txBox="1"/>
          <p:nvPr/>
        </p:nvSpPr>
        <p:spPr>
          <a:xfrm>
            <a:off x="7908841" y="4059410"/>
            <a:ext cx="2945037" cy="379656"/>
          </a:xfrm>
          <a:prstGeom prst="rect">
            <a:avLst/>
          </a:prstGeom>
          <a:noFill/>
        </p:spPr>
        <p:txBody>
          <a:bodyPr wrap="none" rtlCol="0">
            <a:spAutoFit/>
          </a:bodyPr>
          <a:lstStyle/>
          <a:p>
            <a:r>
              <a:rPr lang="es-ES" sz="1867" b="1" dirty="0">
                <a:solidFill>
                  <a:schemeClr val="accent4"/>
                </a:solidFill>
              </a:rPr>
              <a:t>Final Energy Production</a:t>
            </a:r>
          </a:p>
        </p:txBody>
      </p:sp>
      <p:sp>
        <p:nvSpPr>
          <p:cNvPr id="6" name="CuadroTexto 5">
            <a:extLst>
              <a:ext uri="{FF2B5EF4-FFF2-40B4-BE49-F238E27FC236}">
                <a16:creationId xmlns:a16="http://schemas.microsoft.com/office/drawing/2014/main" id="{DFE29946-8212-5348-A393-16EC708ACF59}"/>
              </a:ext>
            </a:extLst>
          </p:cNvPr>
          <p:cNvSpPr txBox="1"/>
          <p:nvPr/>
        </p:nvSpPr>
        <p:spPr>
          <a:xfrm>
            <a:off x="7378781" y="5575713"/>
            <a:ext cx="4007828" cy="379656"/>
          </a:xfrm>
          <a:prstGeom prst="rect">
            <a:avLst/>
          </a:prstGeom>
          <a:noFill/>
        </p:spPr>
        <p:txBody>
          <a:bodyPr wrap="none" rtlCol="0">
            <a:spAutoFit/>
          </a:bodyPr>
          <a:lstStyle/>
          <a:p>
            <a:r>
              <a:rPr lang="es-ES" sz="1867" b="1" dirty="0">
                <a:solidFill>
                  <a:srgbClr val="FF0000"/>
                </a:solidFill>
              </a:rPr>
              <a:t>Final Energy Production Capacity</a:t>
            </a:r>
          </a:p>
        </p:txBody>
      </p:sp>
      <p:sp>
        <p:nvSpPr>
          <p:cNvPr id="7" name="Rectángulo 6">
            <a:extLst>
              <a:ext uri="{FF2B5EF4-FFF2-40B4-BE49-F238E27FC236}">
                <a16:creationId xmlns:a16="http://schemas.microsoft.com/office/drawing/2014/main" id="{FA8C4CF8-50E0-7547-A9D8-4F9F7C20D29B}"/>
              </a:ext>
            </a:extLst>
          </p:cNvPr>
          <p:cNvSpPr/>
          <p:nvPr/>
        </p:nvSpPr>
        <p:spPr>
          <a:xfrm>
            <a:off x="4525845" y="4059410"/>
            <a:ext cx="1978427" cy="379656"/>
          </a:xfrm>
          <a:prstGeom prst="rect">
            <a:avLst/>
          </a:prstGeom>
        </p:spPr>
        <p:txBody>
          <a:bodyPr wrap="none">
            <a:spAutoFit/>
          </a:bodyPr>
          <a:lstStyle/>
          <a:p>
            <a:r>
              <a:rPr lang="es-ES" sz="1867" b="1" dirty="0">
                <a:solidFill>
                  <a:schemeClr val="accent4"/>
                </a:solidFill>
              </a:rPr>
              <a:t>Energy Balance</a:t>
            </a:r>
          </a:p>
        </p:txBody>
      </p:sp>
      <p:cxnSp>
        <p:nvCxnSpPr>
          <p:cNvPr id="8" name="Conector recto de flecha 10">
            <a:extLst>
              <a:ext uri="{FF2B5EF4-FFF2-40B4-BE49-F238E27FC236}">
                <a16:creationId xmlns:a16="http://schemas.microsoft.com/office/drawing/2014/main" id="{711B52D9-CC26-EE46-B6B6-C164CE94E146}"/>
              </a:ext>
            </a:extLst>
          </p:cNvPr>
          <p:cNvCxnSpPr>
            <a:stCxn id="4" idx="3"/>
            <a:endCxn id="7" idx="1"/>
          </p:cNvCxnSpPr>
          <p:nvPr/>
        </p:nvCxnSpPr>
        <p:spPr>
          <a:xfrm flipV="1">
            <a:off x="3533861" y="4249238"/>
            <a:ext cx="991984" cy="5123"/>
          </a:xfrm>
          <a:prstGeom prst="straightConnector1">
            <a:avLst/>
          </a:prstGeom>
          <a:ln w="190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11">
            <a:extLst>
              <a:ext uri="{FF2B5EF4-FFF2-40B4-BE49-F238E27FC236}">
                <a16:creationId xmlns:a16="http://schemas.microsoft.com/office/drawing/2014/main" id="{671A0FC1-6FEC-A74A-94EB-195F9A827345}"/>
              </a:ext>
            </a:extLst>
          </p:cNvPr>
          <p:cNvCxnSpPr>
            <a:cxnSpLocks/>
            <a:stCxn id="5" idx="1"/>
            <a:endCxn id="7" idx="3"/>
          </p:cNvCxnSpPr>
          <p:nvPr/>
        </p:nvCxnSpPr>
        <p:spPr>
          <a:xfrm flipH="1">
            <a:off x="6504272" y="4249238"/>
            <a:ext cx="1404569" cy="0"/>
          </a:xfrm>
          <a:prstGeom prst="straightConnector1">
            <a:avLst/>
          </a:prstGeom>
          <a:ln w="190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19">
            <a:extLst>
              <a:ext uri="{FF2B5EF4-FFF2-40B4-BE49-F238E27FC236}">
                <a16:creationId xmlns:a16="http://schemas.microsoft.com/office/drawing/2014/main" id="{94F7930D-04F3-EC4B-B943-D12A1C6D8B8C}"/>
              </a:ext>
            </a:extLst>
          </p:cNvPr>
          <p:cNvCxnSpPr>
            <a:cxnSpLocks/>
            <a:stCxn id="6" idx="0"/>
            <a:endCxn id="5" idx="2"/>
          </p:cNvCxnSpPr>
          <p:nvPr/>
        </p:nvCxnSpPr>
        <p:spPr>
          <a:xfrm flipH="1" flipV="1">
            <a:off x="9381360" y="4439066"/>
            <a:ext cx="1335" cy="1136647"/>
          </a:xfrm>
          <a:prstGeom prst="straightConnector1">
            <a:avLst/>
          </a:prstGeom>
          <a:ln w="190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1" name="Arco 28">
            <a:extLst>
              <a:ext uri="{FF2B5EF4-FFF2-40B4-BE49-F238E27FC236}">
                <a16:creationId xmlns:a16="http://schemas.microsoft.com/office/drawing/2014/main" id="{3A4CA0BB-AD79-294D-9E2E-10BD479A3404}"/>
              </a:ext>
            </a:extLst>
          </p:cNvPr>
          <p:cNvSpPr/>
          <p:nvPr/>
        </p:nvSpPr>
        <p:spPr>
          <a:xfrm rot="11444791">
            <a:off x="5352442" y="4245569"/>
            <a:ext cx="3802207" cy="1398288"/>
          </a:xfrm>
          <a:prstGeom prst="arc">
            <a:avLst/>
          </a:prstGeom>
          <a:ln w="19050">
            <a:solidFill>
              <a:schemeClr val="accent2">
                <a:lumMod val="75000"/>
              </a:schemeClr>
            </a:solidFill>
            <a:prstDash val="sysDash"/>
            <a:headEnd type="triangl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s-ES" sz="1867" dirty="0"/>
          </a:p>
        </p:txBody>
      </p:sp>
      <p:sp>
        <p:nvSpPr>
          <p:cNvPr id="12" name="CuadroTexto 12">
            <a:extLst>
              <a:ext uri="{FF2B5EF4-FFF2-40B4-BE49-F238E27FC236}">
                <a16:creationId xmlns:a16="http://schemas.microsoft.com/office/drawing/2014/main" id="{58A5354D-D978-E844-AB46-A1AE454E187A}"/>
              </a:ext>
            </a:extLst>
          </p:cNvPr>
          <p:cNvSpPr txBox="1"/>
          <p:nvPr/>
        </p:nvSpPr>
        <p:spPr>
          <a:xfrm>
            <a:off x="11768667" y="6493933"/>
            <a:ext cx="193885" cy="307777"/>
          </a:xfrm>
          <a:prstGeom prst="rect">
            <a:avLst/>
          </a:prstGeom>
          <a:noFill/>
        </p:spPr>
        <p:txBody>
          <a:bodyPr wrap="square" rtlCol="0">
            <a:spAutoFit/>
          </a:bodyPr>
          <a:lstStyle/>
          <a:p>
            <a:r>
              <a:rPr lang="es-ES" dirty="0"/>
              <a:t>3</a:t>
            </a:r>
          </a:p>
        </p:txBody>
      </p:sp>
    </p:spTree>
    <p:extLst>
      <p:ext uri="{BB962C8B-B14F-4D97-AF65-F5344CB8AC3E}">
        <p14:creationId xmlns:p14="http://schemas.microsoft.com/office/powerpoint/2010/main" val="26545903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CD8BF0-A57D-2A4F-87C4-3C9F721998FD}"/>
              </a:ext>
            </a:extLst>
          </p:cNvPr>
          <p:cNvSpPr>
            <a:spLocks noGrp="1"/>
          </p:cNvSpPr>
          <p:nvPr>
            <p:ph type="title"/>
          </p:nvPr>
        </p:nvSpPr>
        <p:spPr>
          <a:xfrm>
            <a:off x="643610" y="390661"/>
            <a:ext cx="7233404" cy="756214"/>
          </a:xfrm>
        </p:spPr>
        <p:txBody>
          <a:bodyPr/>
          <a:lstStyle/>
          <a:p>
            <a:r>
              <a:rPr lang="it-IT" dirty="0">
                <a:solidFill>
                  <a:schemeClr val="accent2"/>
                </a:solidFill>
              </a:rPr>
              <a:t>Simplified causal diagram</a:t>
            </a:r>
            <a:endParaRPr lang="es-ES" dirty="0">
              <a:solidFill>
                <a:schemeClr val="accent2"/>
              </a:solidFill>
            </a:endParaRPr>
          </a:p>
        </p:txBody>
      </p:sp>
      <p:grpSp>
        <p:nvGrpSpPr>
          <p:cNvPr id="3" name="Grupo 2">
            <a:extLst>
              <a:ext uri="{FF2B5EF4-FFF2-40B4-BE49-F238E27FC236}">
                <a16:creationId xmlns:a16="http://schemas.microsoft.com/office/drawing/2014/main" id="{B0703897-094D-BE48-8797-A967E8BADA68}"/>
              </a:ext>
            </a:extLst>
          </p:cNvPr>
          <p:cNvGrpSpPr/>
          <p:nvPr/>
        </p:nvGrpSpPr>
        <p:grpSpPr>
          <a:xfrm>
            <a:off x="842178" y="1495623"/>
            <a:ext cx="9861681" cy="4024843"/>
            <a:chOff x="1129049" y="2044263"/>
            <a:chExt cx="9996151" cy="4095423"/>
          </a:xfrm>
        </p:grpSpPr>
        <p:pic>
          <p:nvPicPr>
            <p:cNvPr id="4" name="Imagen 12">
              <a:extLst>
                <a:ext uri="{FF2B5EF4-FFF2-40B4-BE49-F238E27FC236}">
                  <a16:creationId xmlns:a16="http://schemas.microsoft.com/office/drawing/2014/main" id="{BF3E6062-B5FA-BD4B-BA57-B6E73193B375}"/>
                </a:ext>
              </a:extLst>
            </p:cNvPr>
            <p:cNvPicPr>
              <a:picLocks noChangeAspect="1"/>
            </p:cNvPicPr>
            <p:nvPr/>
          </p:nvPicPr>
          <p:blipFill>
            <a:blip r:embed="rId2"/>
            <a:stretch>
              <a:fillRect/>
            </a:stretch>
          </p:blipFill>
          <p:spPr>
            <a:xfrm>
              <a:off x="1129049" y="2044263"/>
              <a:ext cx="9996151" cy="4095423"/>
            </a:xfrm>
            <a:prstGeom prst="rect">
              <a:avLst/>
            </a:prstGeom>
          </p:spPr>
        </p:pic>
        <p:sp>
          <p:nvSpPr>
            <p:cNvPr id="5" name="CuadroTexto 6">
              <a:extLst>
                <a:ext uri="{FF2B5EF4-FFF2-40B4-BE49-F238E27FC236}">
                  <a16:creationId xmlns:a16="http://schemas.microsoft.com/office/drawing/2014/main" id="{DE6DA65E-CC6F-3F4A-A4B0-7E386299232D}"/>
                </a:ext>
              </a:extLst>
            </p:cNvPr>
            <p:cNvSpPr txBox="1"/>
            <p:nvPr/>
          </p:nvSpPr>
          <p:spPr>
            <a:xfrm flipH="1">
              <a:off x="4909353" y="2973595"/>
              <a:ext cx="1361739" cy="338554"/>
            </a:xfrm>
            <a:prstGeom prst="rect">
              <a:avLst/>
            </a:prstGeom>
            <a:noFill/>
          </p:spPr>
          <p:txBody>
            <a:bodyPr wrap="square" rtlCol="0">
              <a:spAutoFit/>
            </a:bodyPr>
            <a:lstStyle/>
            <a:p>
              <a:r>
                <a:rPr lang="es-ES" sz="1600" b="1" dirty="0">
                  <a:solidFill>
                    <a:srgbClr val="0070C0"/>
                  </a:solidFill>
                </a:rPr>
                <a:t>+</a:t>
              </a:r>
            </a:p>
          </p:txBody>
        </p:sp>
        <p:sp>
          <p:nvSpPr>
            <p:cNvPr id="6" name="CuadroTexto 7">
              <a:extLst>
                <a:ext uri="{FF2B5EF4-FFF2-40B4-BE49-F238E27FC236}">
                  <a16:creationId xmlns:a16="http://schemas.microsoft.com/office/drawing/2014/main" id="{C1E823D8-EDAE-434A-A76C-74B4A00390BD}"/>
                </a:ext>
              </a:extLst>
            </p:cNvPr>
            <p:cNvSpPr txBox="1"/>
            <p:nvPr/>
          </p:nvSpPr>
          <p:spPr>
            <a:xfrm flipH="1">
              <a:off x="5986126" y="4090884"/>
              <a:ext cx="1361739" cy="338554"/>
            </a:xfrm>
            <a:prstGeom prst="rect">
              <a:avLst/>
            </a:prstGeom>
            <a:noFill/>
          </p:spPr>
          <p:txBody>
            <a:bodyPr wrap="square" rtlCol="0">
              <a:spAutoFit/>
            </a:bodyPr>
            <a:lstStyle/>
            <a:p>
              <a:r>
                <a:rPr lang="es-ES" sz="1600" b="1" dirty="0">
                  <a:solidFill>
                    <a:srgbClr val="0070C0"/>
                  </a:solidFill>
                </a:rPr>
                <a:t>+</a:t>
              </a:r>
            </a:p>
          </p:txBody>
        </p:sp>
        <p:sp>
          <p:nvSpPr>
            <p:cNvPr id="7" name="CuadroTexto 8">
              <a:extLst>
                <a:ext uri="{FF2B5EF4-FFF2-40B4-BE49-F238E27FC236}">
                  <a16:creationId xmlns:a16="http://schemas.microsoft.com/office/drawing/2014/main" id="{7F66C9CB-1C73-0546-B689-3AFB465DD32D}"/>
                </a:ext>
              </a:extLst>
            </p:cNvPr>
            <p:cNvSpPr txBox="1"/>
            <p:nvPr/>
          </p:nvSpPr>
          <p:spPr>
            <a:xfrm flipH="1">
              <a:off x="7945484" y="3171064"/>
              <a:ext cx="1361739" cy="338554"/>
            </a:xfrm>
            <a:prstGeom prst="rect">
              <a:avLst/>
            </a:prstGeom>
            <a:noFill/>
          </p:spPr>
          <p:txBody>
            <a:bodyPr wrap="square" rtlCol="0">
              <a:spAutoFit/>
            </a:bodyPr>
            <a:lstStyle/>
            <a:p>
              <a:r>
                <a:rPr lang="es-ES" sz="1600" b="1" dirty="0">
                  <a:solidFill>
                    <a:srgbClr val="0070C0"/>
                  </a:solidFill>
                </a:rPr>
                <a:t>+</a:t>
              </a:r>
            </a:p>
          </p:txBody>
        </p:sp>
        <p:sp>
          <p:nvSpPr>
            <p:cNvPr id="8" name="CuadroTexto 9">
              <a:extLst>
                <a:ext uri="{FF2B5EF4-FFF2-40B4-BE49-F238E27FC236}">
                  <a16:creationId xmlns:a16="http://schemas.microsoft.com/office/drawing/2014/main" id="{DBDC3653-9F05-7B44-AEBE-E6A13195A9C9}"/>
                </a:ext>
              </a:extLst>
            </p:cNvPr>
            <p:cNvSpPr txBox="1"/>
            <p:nvPr/>
          </p:nvSpPr>
          <p:spPr>
            <a:xfrm flipH="1">
              <a:off x="6820291" y="5702633"/>
              <a:ext cx="1361739" cy="338554"/>
            </a:xfrm>
            <a:prstGeom prst="rect">
              <a:avLst/>
            </a:prstGeom>
            <a:noFill/>
          </p:spPr>
          <p:txBody>
            <a:bodyPr wrap="square" rtlCol="0">
              <a:spAutoFit/>
            </a:bodyPr>
            <a:lstStyle/>
            <a:p>
              <a:r>
                <a:rPr lang="es-ES" sz="1600" b="1" dirty="0">
                  <a:solidFill>
                    <a:srgbClr val="0070C0"/>
                  </a:solidFill>
                </a:rPr>
                <a:t>+</a:t>
              </a:r>
            </a:p>
          </p:txBody>
        </p:sp>
        <p:sp>
          <p:nvSpPr>
            <p:cNvPr id="9" name="CuadroTexto 11">
              <a:extLst>
                <a:ext uri="{FF2B5EF4-FFF2-40B4-BE49-F238E27FC236}">
                  <a16:creationId xmlns:a16="http://schemas.microsoft.com/office/drawing/2014/main" id="{DFD43E94-425A-244F-8083-556403B61195}"/>
                </a:ext>
              </a:extLst>
            </p:cNvPr>
            <p:cNvSpPr txBox="1"/>
            <p:nvPr/>
          </p:nvSpPr>
          <p:spPr>
            <a:xfrm flipH="1">
              <a:off x="4765385" y="2442263"/>
              <a:ext cx="1361739" cy="338554"/>
            </a:xfrm>
            <a:prstGeom prst="rect">
              <a:avLst/>
            </a:prstGeom>
            <a:noFill/>
          </p:spPr>
          <p:txBody>
            <a:bodyPr wrap="square" rtlCol="0">
              <a:spAutoFit/>
            </a:bodyPr>
            <a:lstStyle/>
            <a:p>
              <a:r>
                <a:rPr lang="es-ES" sz="1600" b="1" dirty="0">
                  <a:solidFill>
                    <a:srgbClr val="0070C0"/>
                  </a:solidFill>
                </a:rPr>
                <a:t>+</a:t>
              </a:r>
            </a:p>
          </p:txBody>
        </p:sp>
      </p:grpSp>
      <p:sp>
        <p:nvSpPr>
          <p:cNvPr id="10" name="CuadroTexto 13">
            <a:extLst>
              <a:ext uri="{FF2B5EF4-FFF2-40B4-BE49-F238E27FC236}">
                <a16:creationId xmlns:a16="http://schemas.microsoft.com/office/drawing/2014/main" id="{79807E7F-14F2-3E46-9A38-72C1A4B1E581}"/>
              </a:ext>
            </a:extLst>
          </p:cNvPr>
          <p:cNvSpPr txBox="1"/>
          <p:nvPr/>
        </p:nvSpPr>
        <p:spPr>
          <a:xfrm>
            <a:off x="11768667" y="6493933"/>
            <a:ext cx="193885" cy="307777"/>
          </a:xfrm>
          <a:prstGeom prst="rect">
            <a:avLst/>
          </a:prstGeom>
          <a:noFill/>
        </p:spPr>
        <p:txBody>
          <a:bodyPr wrap="square" rtlCol="0">
            <a:spAutoFit/>
          </a:bodyPr>
          <a:lstStyle/>
          <a:p>
            <a:r>
              <a:rPr lang="es-ES" dirty="0"/>
              <a:t>4</a:t>
            </a:r>
          </a:p>
        </p:txBody>
      </p:sp>
      <p:cxnSp>
        <p:nvCxnSpPr>
          <p:cNvPr id="11" name="Conector recto 14">
            <a:extLst>
              <a:ext uri="{FF2B5EF4-FFF2-40B4-BE49-F238E27FC236}">
                <a16:creationId xmlns:a16="http://schemas.microsoft.com/office/drawing/2014/main" id="{F3B4C598-59F4-7E4B-BF21-164F5B101B47}"/>
              </a:ext>
            </a:extLst>
          </p:cNvPr>
          <p:cNvCxnSpPr>
            <a:cxnSpLocks/>
          </p:cNvCxnSpPr>
          <p:nvPr/>
        </p:nvCxnSpPr>
        <p:spPr>
          <a:xfrm flipV="1">
            <a:off x="6249464" y="3980638"/>
            <a:ext cx="273016" cy="142188"/>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Conector recto 16">
            <a:extLst>
              <a:ext uri="{FF2B5EF4-FFF2-40B4-BE49-F238E27FC236}">
                <a16:creationId xmlns:a16="http://schemas.microsoft.com/office/drawing/2014/main" id="{4D82AAD0-61EA-E347-8650-09613B7DDE1C}"/>
              </a:ext>
            </a:extLst>
          </p:cNvPr>
          <p:cNvCxnSpPr>
            <a:cxnSpLocks/>
          </p:cNvCxnSpPr>
          <p:nvPr/>
        </p:nvCxnSpPr>
        <p:spPr>
          <a:xfrm flipV="1">
            <a:off x="6217929" y="3909544"/>
            <a:ext cx="273016" cy="142188"/>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CuadroTexto 17">
            <a:extLst>
              <a:ext uri="{FF2B5EF4-FFF2-40B4-BE49-F238E27FC236}">
                <a16:creationId xmlns:a16="http://schemas.microsoft.com/office/drawing/2014/main" id="{27F419F5-2B51-A74B-81C8-A3704DB38CD7}"/>
              </a:ext>
            </a:extLst>
          </p:cNvPr>
          <p:cNvSpPr txBox="1"/>
          <p:nvPr/>
        </p:nvSpPr>
        <p:spPr>
          <a:xfrm>
            <a:off x="6527123" y="3814286"/>
            <a:ext cx="601447" cy="261610"/>
          </a:xfrm>
          <a:prstGeom prst="rect">
            <a:avLst/>
          </a:prstGeom>
          <a:noFill/>
        </p:spPr>
        <p:txBody>
          <a:bodyPr wrap="none" rtlCol="0">
            <a:spAutoFit/>
          </a:bodyPr>
          <a:lstStyle/>
          <a:p>
            <a:r>
              <a:rPr lang="es-ES" sz="1100" i="1" dirty="0">
                <a:solidFill>
                  <a:schemeClr val="bg2"/>
                </a:solidFill>
              </a:rPr>
              <a:t>*Delay</a:t>
            </a:r>
          </a:p>
        </p:txBody>
      </p:sp>
    </p:spTree>
    <p:extLst>
      <p:ext uri="{BB962C8B-B14F-4D97-AF65-F5344CB8AC3E}">
        <p14:creationId xmlns:p14="http://schemas.microsoft.com/office/powerpoint/2010/main" val="21785110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CB2063-89B5-4646-9D6F-B51CA1819F9B}"/>
              </a:ext>
            </a:extLst>
          </p:cNvPr>
          <p:cNvSpPr>
            <a:spLocks noGrp="1"/>
          </p:cNvSpPr>
          <p:nvPr>
            <p:ph type="title"/>
          </p:nvPr>
        </p:nvSpPr>
        <p:spPr>
          <a:xfrm>
            <a:off x="714375" y="300038"/>
            <a:ext cx="10095296" cy="692355"/>
          </a:xfrm>
        </p:spPr>
        <p:txBody>
          <a:bodyPr/>
          <a:lstStyle/>
          <a:p>
            <a:r>
              <a:rPr lang="it-IT" dirty="0">
                <a:solidFill>
                  <a:schemeClr val="accent2"/>
                </a:solidFill>
              </a:rPr>
              <a:t>Simplified causal diagram</a:t>
            </a:r>
            <a:endParaRPr lang="es-ES" dirty="0">
              <a:solidFill>
                <a:schemeClr val="accent2"/>
              </a:solidFill>
            </a:endParaRPr>
          </a:p>
        </p:txBody>
      </p:sp>
      <p:sp>
        <p:nvSpPr>
          <p:cNvPr id="3" name="CuadroTexto 17">
            <a:extLst>
              <a:ext uri="{FF2B5EF4-FFF2-40B4-BE49-F238E27FC236}">
                <a16:creationId xmlns:a16="http://schemas.microsoft.com/office/drawing/2014/main" id="{67B9B19A-DBFE-AE43-B04E-2A6A25D5624B}"/>
              </a:ext>
            </a:extLst>
          </p:cNvPr>
          <p:cNvSpPr txBox="1"/>
          <p:nvPr/>
        </p:nvSpPr>
        <p:spPr>
          <a:xfrm>
            <a:off x="11771906" y="6482521"/>
            <a:ext cx="190646" cy="319190"/>
          </a:xfrm>
          <a:prstGeom prst="rect">
            <a:avLst/>
          </a:prstGeom>
          <a:noFill/>
        </p:spPr>
        <p:txBody>
          <a:bodyPr wrap="square" rtlCol="0">
            <a:spAutoFit/>
          </a:bodyPr>
          <a:lstStyle/>
          <a:p>
            <a:r>
              <a:rPr lang="es-ES" dirty="0"/>
              <a:t>6</a:t>
            </a:r>
          </a:p>
        </p:txBody>
      </p:sp>
      <p:pic>
        <p:nvPicPr>
          <p:cNvPr id="4" name="Imagen 4">
            <a:extLst>
              <a:ext uri="{FF2B5EF4-FFF2-40B4-BE49-F238E27FC236}">
                <a16:creationId xmlns:a16="http://schemas.microsoft.com/office/drawing/2014/main" id="{2FAAAEB4-41DC-F64B-830E-F3BC5A1DF2E4}"/>
              </a:ext>
            </a:extLst>
          </p:cNvPr>
          <p:cNvPicPr>
            <a:picLocks noChangeAspect="1"/>
          </p:cNvPicPr>
          <p:nvPr/>
        </p:nvPicPr>
        <p:blipFill>
          <a:blip r:embed="rId2"/>
          <a:stretch>
            <a:fillRect/>
          </a:stretch>
        </p:blipFill>
        <p:spPr>
          <a:xfrm>
            <a:off x="1307415" y="1403694"/>
            <a:ext cx="9246562" cy="4649447"/>
          </a:xfrm>
          <a:prstGeom prst="rect">
            <a:avLst/>
          </a:prstGeom>
        </p:spPr>
      </p:pic>
      <p:sp>
        <p:nvSpPr>
          <p:cNvPr id="5" name="CuadroTexto 14">
            <a:extLst>
              <a:ext uri="{FF2B5EF4-FFF2-40B4-BE49-F238E27FC236}">
                <a16:creationId xmlns:a16="http://schemas.microsoft.com/office/drawing/2014/main" id="{BDA7562F-F96E-9940-B9BE-FA075C161FA9}"/>
              </a:ext>
            </a:extLst>
          </p:cNvPr>
          <p:cNvSpPr txBox="1"/>
          <p:nvPr/>
        </p:nvSpPr>
        <p:spPr>
          <a:xfrm flipH="1">
            <a:off x="6921356" y="3890071"/>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6" name="CuadroTexto 15">
            <a:extLst>
              <a:ext uri="{FF2B5EF4-FFF2-40B4-BE49-F238E27FC236}">
                <a16:creationId xmlns:a16="http://schemas.microsoft.com/office/drawing/2014/main" id="{458B4D70-EE9E-CF43-BED4-9A6A53FDAEA5}"/>
              </a:ext>
            </a:extLst>
          </p:cNvPr>
          <p:cNvSpPr txBox="1"/>
          <p:nvPr/>
        </p:nvSpPr>
        <p:spPr>
          <a:xfrm flipH="1">
            <a:off x="6516315" y="2977291"/>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7" name="CuadroTexto 18">
            <a:extLst>
              <a:ext uri="{FF2B5EF4-FFF2-40B4-BE49-F238E27FC236}">
                <a16:creationId xmlns:a16="http://schemas.microsoft.com/office/drawing/2014/main" id="{3D4A5F99-F328-0349-ADF7-6FA7460B4D60}"/>
              </a:ext>
            </a:extLst>
          </p:cNvPr>
          <p:cNvSpPr txBox="1"/>
          <p:nvPr/>
        </p:nvSpPr>
        <p:spPr>
          <a:xfrm flipH="1">
            <a:off x="7865648" y="3208886"/>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8" name="CuadroTexto 19">
            <a:extLst>
              <a:ext uri="{FF2B5EF4-FFF2-40B4-BE49-F238E27FC236}">
                <a16:creationId xmlns:a16="http://schemas.microsoft.com/office/drawing/2014/main" id="{E3AE10CE-176B-0340-8B21-DC87C283CA2D}"/>
              </a:ext>
            </a:extLst>
          </p:cNvPr>
          <p:cNvSpPr txBox="1"/>
          <p:nvPr/>
        </p:nvSpPr>
        <p:spPr>
          <a:xfrm flipH="1">
            <a:off x="6570655" y="4835950"/>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9" name="CuadroTexto 20">
            <a:extLst>
              <a:ext uri="{FF2B5EF4-FFF2-40B4-BE49-F238E27FC236}">
                <a16:creationId xmlns:a16="http://schemas.microsoft.com/office/drawing/2014/main" id="{47F1A385-4CB3-6B4D-B2A3-803BB584484A}"/>
              </a:ext>
            </a:extLst>
          </p:cNvPr>
          <p:cNvSpPr txBox="1"/>
          <p:nvPr/>
        </p:nvSpPr>
        <p:spPr>
          <a:xfrm flipH="1">
            <a:off x="3080124" y="4574340"/>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10" name="CuadroTexto 21">
            <a:extLst>
              <a:ext uri="{FF2B5EF4-FFF2-40B4-BE49-F238E27FC236}">
                <a16:creationId xmlns:a16="http://schemas.microsoft.com/office/drawing/2014/main" id="{83A3EB8A-B0DF-FD4D-B775-CAC53D82EF14}"/>
              </a:ext>
            </a:extLst>
          </p:cNvPr>
          <p:cNvSpPr txBox="1"/>
          <p:nvPr/>
        </p:nvSpPr>
        <p:spPr>
          <a:xfrm flipH="1">
            <a:off x="2503938" y="4943127"/>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11" name="CuadroTexto 22">
            <a:extLst>
              <a:ext uri="{FF2B5EF4-FFF2-40B4-BE49-F238E27FC236}">
                <a16:creationId xmlns:a16="http://schemas.microsoft.com/office/drawing/2014/main" id="{38C0D858-291A-214B-9801-485E14069B76}"/>
              </a:ext>
            </a:extLst>
          </p:cNvPr>
          <p:cNvSpPr txBox="1"/>
          <p:nvPr/>
        </p:nvSpPr>
        <p:spPr>
          <a:xfrm flipH="1">
            <a:off x="4574308" y="3288494"/>
            <a:ext cx="1338992" cy="271311"/>
          </a:xfrm>
          <a:prstGeom prst="rect">
            <a:avLst/>
          </a:prstGeom>
          <a:noFill/>
          <a:ln>
            <a:noFill/>
          </a:ln>
        </p:spPr>
        <p:txBody>
          <a:bodyPr wrap="square" rtlCol="0">
            <a:spAutoFit/>
          </a:bodyPr>
          <a:lstStyle/>
          <a:p>
            <a:r>
              <a:rPr lang="es-ES" sz="1100" b="1" dirty="0">
                <a:solidFill>
                  <a:srgbClr val="0000FF"/>
                </a:solidFill>
              </a:rPr>
              <a:t>+</a:t>
            </a:r>
          </a:p>
        </p:txBody>
      </p:sp>
      <p:sp>
        <p:nvSpPr>
          <p:cNvPr id="12" name="CuadroTexto 23">
            <a:extLst>
              <a:ext uri="{FF2B5EF4-FFF2-40B4-BE49-F238E27FC236}">
                <a16:creationId xmlns:a16="http://schemas.microsoft.com/office/drawing/2014/main" id="{D6AD1FF9-B82D-8844-8CB7-3C799CF9F112}"/>
              </a:ext>
            </a:extLst>
          </p:cNvPr>
          <p:cNvSpPr txBox="1"/>
          <p:nvPr/>
        </p:nvSpPr>
        <p:spPr>
          <a:xfrm flipH="1">
            <a:off x="6176591" y="2578030"/>
            <a:ext cx="1338992" cy="319190"/>
          </a:xfrm>
          <a:prstGeom prst="rect">
            <a:avLst/>
          </a:prstGeom>
          <a:noFill/>
          <a:ln>
            <a:noFill/>
          </a:ln>
        </p:spPr>
        <p:txBody>
          <a:bodyPr wrap="square" rtlCol="0">
            <a:spAutoFit/>
          </a:bodyPr>
          <a:lstStyle/>
          <a:p>
            <a:r>
              <a:rPr lang="es-ES" b="1" dirty="0">
                <a:solidFill>
                  <a:srgbClr val="0000FF"/>
                </a:solidFill>
              </a:rPr>
              <a:t>-</a:t>
            </a:r>
          </a:p>
        </p:txBody>
      </p:sp>
      <p:sp>
        <p:nvSpPr>
          <p:cNvPr id="13" name="CuadroTexto 24">
            <a:extLst>
              <a:ext uri="{FF2B5EF4-FFF2-40B4-BE49-F238E27FC236}">
                <a16:creationId xmlns:a16="http://schemas.microsoft.com/office/drawing/2014/main" id="{E27D8DDB-4670-0B45-A80B-AE15D0664952}"/>
              </a:ext>
            </a:extLst>
          </p:cNvPr>
          <p:cNvSpPr txBox="1"/>
          <p:nvPr/>
        </p:nvSpPr>
        <p:spPr>
          <a:xfrm flipH="1">
            <a:off x="6570654" y="2579741"/>
            <a:ext cx="1338992" cy="271311"/>
          </a:xfrm>
          <a:prstGeom prst="rect">
            <a:avLst/>
          </a:prstGeom>
          <a:noFill/>
          <a:ln>
            <a:noFill/>
          </a:ln>
        </p:spPr>
        <p:txBody>
          <a:bodyPr wrap="square" rtlCol="0">
            <a:spAutoFit/>
          </a:bodyPr>
          <a:lstStyle/>
          <a:p>
            <a:r>
              <a:rPr lang="es-ES" sz="1100" b="1" dirty="0">
                <a:solidFill>
                  <a:srgbClr val="0000FF"/>
                </a:solidFill>
              </a:rPr>
              <a:t>+</a:t>
            </a:r>
          </a:p>
        </p:txBody>
      </p:sp>
      <p:cxnSp>
        <p:nvCxnSpPr>
          <p:cNvPr id="14" name="Conector recto 26">
            <a:extLst>
              <a:ext uri="{FF2B5EF4-FFF2-40B4-BE49-F238E27FC236}">
                <a16:creationId xmlns:a16="http://schemas.microsoft.com/office/drawing/2014/main" id="{FFE8332F-2F1D-494C-A6E7-07336D9837F1}"/>
              </a:ext>
            </a:extLst>
          </p:cNvPr>
          <p:cNvCxnSpPr>
            <a:cxnSpLocks/>
          </p:cNvCxnSpPr>
          <p:nvPr/>
        </p:nvCxnSpPr>
        <p:spPr>
          <a:xfrm>
            <a:off x="6944220" y="4271594"/>
            <a:ext cx="171266" cy="341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5" name="Conector recto 28">
            <a:extLst>
              <a:ext uri="{FF2B5EF4-FFF2-40B4-BE49-F238E27FC236}">
                <a16:creationId xmlns:a16="http://schemas.microsoft.com/office/drawing/2014/main" id="{981F2A22-14D2-0142-A81F-86986BCECCD3}"/>
              </a:ext>
            </a:extLst>
          </p:cNvPr>
          <p:cNvCxnSpPr>
            <a:cxnSpLocks/>
          </p:cNvCxnSpPr>
          <p:nvPr/>
        </p:nvCxnSpPr>
        <p:spPr>
          <a:xfrm>
            <a:off x="6918982" y="4225608"/>
            <a:ext cx="171266" cy="341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16" name="CuadroTexto 29">
            <a:extLst>
              <a:ext uri="{FF2B5EF4-FFF2-40B4-BE49-F238E27FC236}">
                <a16:creationId xmlns:a16="http://schemas.microsoft.com/office/drawing/2014/main" id="{70911D9B-D772-2C4E-87DF-44A3FE0152DC}"/>
              </a:ext>
            </a:extLst>
          </p:cNvPr>
          <p:cNvSpPr txBox="1"/>
          <p:nvPr/>
        </p:nvSpPr>
        <p:spPr>
          <a:xfrm flipH="1">
            <a:off x="6994975" y="4839958"/>
            <a:ext cx="1338992" cy="319190"/>
          </a:xfrm>
          <a:prstGeom prst="rect">
            <a:avLst/>
          </a:prstGeom>
          <a:noFill/>
          <a:ln>
            <a:noFill/>
          </a:ln>
        </p:spPr>
        <p:txBody>
          <a:bodyPr wrap="square" rtlCol="0">
            <a:spAutoFit/>
          </a:bodyPr>
          <a:lstStyle/>
          <a:p>
            <a:r>
              <a:rPr lang="es-ES" b="1" dirty="0">
                <a:solidFill>
                  <a:srgbClr val="0000FF"/>
                </a:solidFill>
              </a:rPr>
              <a:t>-</a:t>
            </a:r>
          </a:p>
        </p:txBody>
      </p:sp>
      <p:grpSp>
        <p:nvGrpSpPr>
          <p:cNvPr id="17" name="Grupo 34">
            <a:extLst>
              <a:ext uri="{FF2B5EF4-FFF2-40B4-BE49-F238E27FC236}">
                <a16:creationId xmlns:a16="http://schemas.microsoft.com/office/drawing/2014/main" id="{AD10602F-2D7D-7348-A3A9-9FC16BEA252A}"/>
              </a:ext>
            </a:extLst>
          </p:cNvPr>
          <p:cNvGrpSpPr/>
          <p:nvPr/>
        </p:nvGrpSpPr>
        <p:grpSpPr>
          <a:xfrm>
            <a:off x="729546" y="970505"/>
            <a:ext cx="3689571" cy="612208"/>
            <a:chOff x="1168672" y="1075121"/>
            <a:chExt cx="3752251" cy="590319"/>
          </a:xfrm>
        </p:grpSpPr>
        <p:sp>
          <p:nvSpPr>
            <p:cNvPr id="18" name="Rectángulo: esquinas redondeadas 6">
              <a:extLst>
                <a:ext uri="{FF2B5EF4-FFF2-40B4-BE49-F238E27FC236}">
                  <a16:creationId xmlns:a16="http://schemas.microsoft.com/office/drawing/2014/main" id="{4F91682D-0BD2-0B4E-A183-61CB7CD105F9}"/>
                </a:ext>
              </a:extLst>
            </p:cNvPr>
            <p:cNvSpPr/>
            <p:nvPr/>
          </p:nvSpPr>
          <p:spPr>
            <a:xfrm>
              <a:off x="1168672" y="1163782"/>
              <a:ext cx="361848" cy="180924"/>
            </a:xfrm>
            <a:prstGeom prst="roundRect">
              <a:avLst/>
            </a:prstGeom>
            <a:solidFill>
              <a:schemeClr val="accent4">
                <a:lumMod val="50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lecha: a la derecha 7">
              <a:extLst>
                <a:ext uri="{FF2B5EF4-FFF2-40B4-BE49-F238E27FC236}">
                  <a16:creationId xmlns:a16="http://schemas.microsoft.com/office/drawing/2014/main" id="{C45DBBBB-1B1E-1041-831A-5D92EF965714}"/>
                </a:ext>
              </a:extLst>
            </p:cNvPr>
            <p:cNvSpPr/>
            <p:nvPr/>
          </p:nvSpPr>
          <p:spPr>
            <a:xfrm>
              <a:off x="1638023" y="1163782"/>
              <a:ext cx="220042" cy="180924"/>
            </a:xfrm>
            <a:prstGeom prst="rightArrow">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Rectángulo: esquinas redondeadas 31">
              <a:extLst>
                <a:ext uri="{FF2B5EF4-FFF2-40B4-BE49-F238E27FC236}">
                  <a16:creationId xmlns:a16="http://schemas.microsoft.com/office/drawing/2014/main" id="{1DD11BC2-633A-6B42-AE52-BA0B78325B37}"/>
                </a:ext>
              </a:extLst>
            </p:cNvPr>
            <p:cNvSpPr/>
            <p:nvPr/>
          </p:nvSpPr>
          <p:spPr>
            <a:xfrm>
              <a:off x="1168672" y="1441280"/>
              <a:ext cx="361848" cy="180924"/>
            </a:xfrm>
            <a:prstGeom prst="roundRect">
              <a:avLst/>
            </a:prstGeom>
            <a:solidFill>
              <a:srgbClr val="00B0F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lecha: a la derecha 32">
              <a:extLst>
                <a:ext uri="{FF2B5EF4-FFF2-40B4-BE49-F238E27FC236}">
                  <a16:creationId xmlns:a16="http://schemas.microsoft.com/office/drawing/2014/main" id="{BD1A62F6-AF2A-064B-B59D-CF24D13C6BB1}"/>
                </a:ext>
              </a:extLst>
            </p:cNvPr>
            <p:cNvSpPr/>
            <p:nvPr/>
          </p:nvSpPr>
          <p:spPr>
            <a:xfrm>
              <a:off x="1652618" y="1441280"/>
              <a:ext cx="220042" cy="180924"/>
            </a:xfrm>
            <a:prstGeom prst="rightArrow">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CuadroTexto 8">
              <a:extLst>
                <a:ext uri="{FF2B5EF4-FFF2-40B4-BE49-F238E27FC236}">
                  <a16:creationId xmlns:a16="http://schemas.microsoft.com/office/drawing/2014/main" id="{E9A967F7-623B-634E-9C20-C2B161FEB21D}"/>
                </a:ext>
              </a:extLst>
            </p:cNvPr>
            <p:cNvSpPr txBox="1"/>
            <p:nvPr/>
          </p:nvSpPr>
          <p:spPr>
            <a:xfrm>
              <a:off x="1902148" y="1075121"/>
              <a:ext cx="2909771" cy="307777"/>
            </a:xfrm>
            <a:prstGeom prst="rect">
              <a:avLst/>
            </a:prstGeom>
            <a:noFill/>
          </p:spPr>
          <p:txBody>
            <a:bodyPr wrap="none" rtlCol="0">
              <a:spAutoFit/>
            </a:bodyPr>
            <a:lstStyle/>
            <a:p>
              <a:r>
                <a:rPr lang="en-US" dirty="0"/>
                <a:t>Some inputs to the energy module</a:t>
              </a:r>
              <a:endParaRPr lang="es-ES" dirty="0"/>
            </a:p>
          </p:txBody>
        </p:sp>
        <p:sp>
          <p:nvSpPr>
            <p:cNvPr id="23" name="Rectángulo 33">
              <a:extLst>
                <a:ext uri="{FF2B5EF4-FFF2-40B4-BE49-F238E27FC236}">
                  <a16:creationId xmlns:a16="http://schemas.microsoft.com/office/drawing/2014/main" id="{200509F9-54F7-8148-B98F-45ACD8A2563C}"/>
                </a:ext>
              </a:extLst>
            </p:cNvPr>
            <p:cNvSpPr/>
            <p:nvPr/>
          </p:nvSpPr>
          <p:spPr>
            <a:xfrm>
              <a:off x="1902148" y="1357663"/>
              <a:ext cx="3018775" cy="307777"/>
            </a:xfrm>
            <a:prstGeom prst="rect">
              <a:avLst/>
            </a:prstGeom>
          </p:spPr>
          <p:txBody>
            <a:bodyPr wrap="none">
              <a:spAutoFit/>
            </a:bodyPr>
            <a:lstStyle/>
            <a:p>
              <a:r>
                <a:rPr lang="en-US" dirty="0"/>
                <a:t>Some outputs of the energy module</a:t>
              </a:r>
              <a:endParaRPr lang="es-ES" dirty="0"/>
            </a:p>
          </p:txBody>
        </p:sp>
      </p:grpSp>
    </p:spTree>
    <p:extLst>
      <p:ext uri="{BB962C8B-B14F-4D97-AF65-F5344CB8AC3E}">
        <p14:creationId xmlns:p14="http://schemas.microsoft.com/office/powerpoint/2010/main" val="14316611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2D7070-3B68-7849-BB7B-6E64E433E89C}"/>
              </a:ext>
            </a:extLst>
          </p:cNvPr>
          <p:cNvSpPr>
            <a:spLocks noGrp="1"/>
          </p:cNvSpPr>
          <p:nvPr>
            <p:ph type="title"/>
          </p:nvPr>
        </p:nvSpPr>
        <p:spPr>
          <a:xfrm>
            <a:off x="802425" y="547960"/>
            <a:ext cx="10266800" cy="466453"/>
          </a:xfrm>
        </p:spPr>
        <p:txBody>
          <a:bodyPr>
            <a:normAutofit fontScale="90000"/>
          </a:bodyPr>
          <a:lstStyle/>
          <a:p>
            <a:r>
              <a:rPr lang="es-ES" dirty="0">
                <a:solidFill>
                  <a:schemeClr val="accent2"/>
                </a:solidFill>
              </a:rPr>
              <a:t>Final Energy Demand</a:t>
            </a:r>
          </a:p>
        </p:txBody>
      </p:sp>
      <p:sp>
        <p:nvSpPr>
          <p:cNvPr id="3" name="TextBox 3">
            <a:extLst>
              <a:ext uri="{FF2B5EF4-FFF2-40B4-BE49-F238E27FC236}">
                <a16:creationId xmlns:a16="http://schemas.microsoft.com/office/drawing/2014/main" id="{A3E6ABF4-C593-724D-9DD0-3D4940FB9180}"/>
              </a:ext>
            </a:extLst>
          </p:cNvPr>
          <p:cNvSpPr txBox="1"/>
          <p:nvPr/>
        </p:nvSpPr>
        <p:spPr>
          <a:xfrm>
            <a:off x="531248" y="1387600"/>
            <a:ext cx="10973033" cy="470129"/>
          </a:xfrm>
          <a:prstGeom prst="rect">
            <a:avLst/>
          </a:prstGeom>
          <a:noFill/>
        </p:spPr>
        <p:txBody>
          <a:bodyPr wrap="square" rtlCol="0">
            <a:spAutoFit/>
          </a:bodyPr>
          <a:lstStyle/>
          <a:p>
            <a:pPr marL="380990" indent="-380990">
              <a:lnSpc>
                <a:spcPct val="150000"/>
              </a:lnSpc>
              <a:buFont typeface="Arial" panose="020B0604020202020204" pitchFamily="34" charset="0"/>
              <a:buChar char="•"/>
            </a:pPr>
            <a:r>
              <a:rPr lang="en-US" sz="1867" dirty="0"/>
              <a:t>Final energy demand is calculated by sector and region based on dynamic "energy intensities“. </a:t>
            </a:r>
          </a:p>
        </p:txBody>
      </p:sp>
      <mc:AlternateContent xmlns:mc="http://schemas.openxmlformats.org/markup-compatibility/2006" xmlns:a14="http://schemas.microsoft.com/office/drawing/2010/main">
        <mc:Choice Requires="a14">
          <p:sp>
            <p:nvSpPr>
              <p:cNvPr id="4" name="CuadroTexto 7">
                <a:extLst>
                  <a:ext uri="{FF2B5EF4-FFF2-40B4-BE49-F238E27FC236}">
                    <a16:creationId xmlns:a16="http://schemas.microsoft.com/office/drawing/2014/main" id="{D920D045-7310-3F4A-A44B-53E095D3F7CD}"/>
                  </a:ext>
                </a:extLst>
              </p:cNvPr>
              <p:cNvSpPr txBox="1"/>
              <p:nvPr/>
            </p:nvSpPr>
            <p:spPr>
              <a:xfrm>
                <a:off x="1639424" y="2217542"/>
                <a:ext cx="8592802" cy="23294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b="0" i="1" smtClean="0">
                          <a:latin typeface="Cambria Math" panose="02040503050406030204" pitchFamily="18" charset="0"/>
                        </a:rPr>
                        <m:t>𝐹𝑖𝑛𝑎𝑙</m:t>
                      </m:r>
                      <m:r>
                        <a:rPr lang="es-ES" b="0" i="1" smtClean="0">
                          <a:latin typeface="Cambria Math" panose="02040503050406030204" pitchFamily="18" charset="0"/>
                        </a:rPr>
                        <m:t> </m:t>
                      </m:r>
                      <m:r>
                        <a:rPr lang="es-ES" b="0" i="1" smtClean="0">
                          <a:latin typeface="Cambria Math" panose="02040503050406030204" pitchFamily="18" charset="0"/>
                        </a:rPr>
                        <m:t>𝑒𝑛𝑒𝑟𝑔𝑦</m:t>
                      </m:r>
                      <m:r>
                        <a:rPr lang="es-ES" b="0" i="1" smtClean="0">
                          <a:latin typeface="Cambria Math" panose="02040503050406030204" pitchFamily="18" charset="0"/>
                        </a:rPr>
                        <m:t> </m:t>
                      </m:r>
                      <m:r>
                        <a:rPr lang="es-ES" b="0" i="1" smtClean="0">
                          <a:latin typeface="Cambria Math" panose="02040503050406030204" pitchFamily="18" charset="0"/>
                        </a:rPr>
                        <m:t>𝑑𝑒𝑚𝑎𝑛</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𝑑</m:t>
                          </m:r>
                        </m:e>
                        <m:sub>
                          <m:r>
                            <a:rPr lang="es-ES" b="0" i="1" smtClean="0">
                              <a:latin typeface="Cambria Math" panose="02040503050406030204" pitchFamily="18" charset="0"/>
                            </a:rPr>
                            <m:t>𝑠𝑒𝑐𝑡𝑜𝑟</m:t>
                          </m:r>
                          <m:r>
                            <a:rPr lang="es-ES" b="0" i="1" smtClean="0">
                              <a:latin typeface="Cambria Math" panose="02040503050406030204" pitchFamily="18" charset="0"/>
                            </a:rPr>
                            <m:t>,   </m:t>
                          </m:r>
                          <m:r>
                            <a:rPr lang="es-ES" b="0" i="1" smtClean="0">
                              <a:latin typeface="Cambria Math" panose="02040503050406030204" pitchFamily="18" charset="0"/>
                            </a:rPr>
                            <m:t>𝑓𝑖𝑛𝑎𝑙</m:t>
                          </m:r>
                          <m:r>
                            <a:rPr lang="es-ES" b="0" i="1" smtClean="0">
                              <a:latin typeface="Cambria Math" panose="02040503050406030204" pitchFamily="18" charset="0"/>
                            </a:rPr>
                            <m:t> </m:t>
                          </m:r>
                          <m:r>
                            <a:rPr lang="es-ES" b="0" i="1" smtClean="0">
                              <a:latin typeface="Cambria Math" panose="02040503050406030204" pitchFamily="18" charset="0"/>
                            </a:rPr>
                            <m:t>𝑒𝑛𝑒𝑟𝑔𝑦</m:t>
                          </m:r>
                        </m:sub>
                      </m:sSub>
                      <m:r>
                        <a:rPr lang="es-ES" b="0" i="1" smtClean="0">
                          <a:latin typeface="Cambria Math" panose="02040503050406030204" pitchFamily="18" charset="0"/>
                        </a:rPr>
                        <m:t>(</m:t>
                      </m:r>
                      <m:r>
                        <a:rPr lang="es-ES" b="0" i="1" smtClean="0">
                          <a:latin typeface="Cambria Math" panose="02040503050406030204" pitchFamily="18" charset="0"/>
                        </a:rPr>
                        <m:t>𝑡</m:t>
                      </m:r>
                      <m:r>
                        <a:rPr lang="es-ES" b="0" i="1" smtClean="0">
                          <a:latin typeface="Cambria Math" panose="02040503050406030204" pitchFamily="18" charset="0"/>
                        </a:rPr>
                        <m:t>)=</m:t>
                      </m:r>
                      <m:r>
                        <a:rPr lang="es-ES" b="0" i="1" smtClean="0">
                          <a:latin typeface="Cambria Math" panose="02040503050406030204" pitchFamily="18" charset="0"/>
                        </a:rPr>
                        <m:t>𝐸𝑐𝑜𝑛𝑜𝑚𝑖𝑐</m:t>
                      </m:r>
                      <m:r>
                        <a:rPr lang="es-ES" b="0" i="1" smtClean="0">
                          <a:latin typeface="Cambria Math" panose="02040503050406030204" pitchFamily="18" charset="0"/>
                        </a:rPr>
                        <m:t> </m:t>
                      </m:r>
                      <m:r>
                        <a:rPr lang="es-ES" b="0" i="1" smtClean="0">
                          <a:latin typeface="Cambria Math" panose="02040503050406030204" pitchFamily="18" charset="0"/>
                        </a:rPr>
                        <m:t>𝑜𝑢𝑡𝑝𝑢</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𝑡</m:t>
                          </m:r>
                        </m:e>
                        <m:sub>
                          <m:r>
                            <a:rPr lang="es-ES" b="0" i="1" smtClean="0">
                              <a:latin typeface="Cambria Math" panose="02040503050406030204" pitchFamily="18" charset="0"/>
                            </a:rPr>
                            <m:t>𝑠𝑒𝑐𝑡𝑜𝑟</m:t>
                          </m:r>
                        </m:sub>
                      </m:sSub>
                      <m:r>
                        <a:rPr lang="es-ES" b="0" i="1" smtClean="0">
                          <a:latin typeface="Cambria Math" panose="02040503050406030204" pitchFamily="18" charset="0"/>
                        </a:rPr>
                        <m:t>(</m:t>
                      </m:r>
                      <m:r>
                        <a:rPr lang="es-ES" b="0" i="1" smtClean="0">
                          <a:latin typeface="Cambria Math" panose="02040503050406030204" pitchFamily="18" charset="0"/>
                        </a:rPr>
                        <m:t>𝑡</m:t>
                      </m:r>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i="1">
                              <a:latin typeface="Cambria Math" panose="02040503050406030204" pitchFamily="18" charset="0"/>
                            </a:rPr>
                            <m:t>𝐸𝑛𝑒𝑟𝑔𝑦</m:t>
                          </m:r>
                          <m:r>
                            <a:rPr lang="es-ES" i="1">
                              <a:latin typeface="Cambria Math" panose="02040503050406030204" pitchFamily="18" charset="0"/>
                            </a:rPr>
                            <m:t> </m:t>
                          </m:r>
                          <m:r>
                            <a:rPr lang="es-ES" i="1">
                              <a:latin typeface="Cambria Math" panose="02040503050406030204" pitchFamily="18" charset="0"/>
                            </a:rPr>
                            <m:t>𝑖𝑛𝑡𝑒𝑠𝑖𝑛𝑡𝑦</m:t>
                          </m:r>
                        </m:e>
                        <m:sub>
                          <m:r>
                            <a:rPr lang="es-ES" b="0" i="1" smtClean="0">
                              <a:latin typeface="Cambria Math" panose="02040503050406030204" pitchFamily="18" charset="0"/>
                            </a:rPr>
                            <m:t>𝑠𝑒𝑐𝑡𝑜𝑟</m:t>
                          </m:r>
                          <m:r>
                            <a:rPr lang="es-ES" b="0" i="1" smtClean="0">
                              <a:latin typeface="Cambria Math" panose="02040503050406030204" pitchFamily="18" charset="0"/>
                            </a:rPr>
                            <m:t>,   </m:t>
                          </m:r>
                          <m:r>
                            <a:rPr lang="es-ES" b="0" i="1" smtClean="0">
                              <a:latin typeface="Cambria Math" panose="02040503050406030204" pitchFamily="18" charset="0"/>
                            </a:rPr>
                            <m:t>𝑓𝑖𝑛𝑎𝑙</m:t>
                          </m:r>
                          <m:r>
                            <a:rPr lang="es-ES" b="0" i="1" smtClean="0">
                              <a:latin typeface="Cambria Math" panose="02040503050406030204" pitchFamily="18" charset="0"/>
                            </a:rPr>
                            <m:t> </m:t>
                          </m:r>
                          <m:r>
                            <a:rPr lang="es-ES" b="0" i="1" smtClean="0">
                              <a:latin typeface="Cambria Math" panose="02040503050406030204" pitchFamily="18" charset="0"/>
                            </a:rPr>
                            <m:t>𝑒𝑛𝑒𝑟𝑔𝑦</m:t>
                          </m:r>
                        </m:sub>
                      </m:sSub>
                      <m:r>
                        <a:rPr lang="es-ES" b="0" i="0" smtClean="0">
                          <a:latin typeface="Cambria Math" panose="02040503050406030204" pitchFamily="18" charset="0"/>
                        </a:rPr>
                        <m:t>(</m:t>
                      </m:r>
                      <m:r>
                        <m:rPr>
                          <m:sty m:val="p"/>
                        </m:rPr>
                        <a:rPr lang="es-ES" b="0" i="0" smtClean="0">
                          <a:latin typeface="Cambria Math" panose="02040503050406030204" pitchFamily="18" charset="0"/>
                        </a:rPr>
                        <m:t>t</m:t>
                      </m:r>
                      <m:r>
                        <a:rPr lang="es-ES" b="0" i="0" smtClean="0">
                          <a:latin typeface="Cambria Math" panose="02040503050406030204" pitchFamily="18" charset="0"/>
                        </a:rPr>
                        <m:t>)</m:t>
                      </m:r>
                    </m:oMath>
                  </m:oMathPara>
                </a14:m>
                <a:endParaRPr lang="es-ES" dirty="0"/>
              </a:p>
            </p:txBody>
          </p:sp>
        </mc:Choice>
        <mc:Fallback xmlns="">
          <p:sp>
            <p:nvSpPr>
              <p:cNvPr id="4" name="CuadroTexto 7">
                <a:extLst>
                  <a:ext uri="{FF2B5EF4-FFF2-40B4-BE49-F238E27FC236}">
                    <a16:creationId xmlns:a16="http://schemas.microsoft.com/office/drawing/2014/main" id="{D920D045-7310-3F4A-A44B-53E095D3F7CD}"/>
                  </a:ext>
                </a:extLst>
              </p:cNvPr>
              <p:cNvSpPr txBox="1">
                <a:spLocks noRot="1" noChangeAspect="1" noMove="1" noResize="1" noEditPoints="1" noAdjustHandles="1" noChangeArrowheads="1" noChangeShapeType="1" noTextEdit="1"/>
              </p:cNvSpPr>
              <p:nvPr/>
            </p:nvSpPr>
            <p:spPr>
              <a:xfrm>
                <a:off x="1639424" y="2217542"/>
                <a:ext cx="8592802" cy="232949"/>
              </a:xfrm>
              <a:prstGeom prst="rect">
                <a:avLst/>
              </a:prstGeom>
              <a:blipFill>
                <a:blip r:embed="rId2"/>
                <a:stretch>
                  <a:fillRect t="-10526" r="-295" b="-26316"/>
                </a:stretch>
              </a:blipFill>
            </p:spPr>
            <p:txBody>
              <a:bodyPr/>
              <a:lstStyle/>
              <a:p>
                <a:r>
                  <a:rPr lang="en-KE">
                    <a:noFill/>
                  </a:rPr>
                  <a:t> </a:t>
                </a:r>
              </a:p>
            </p:txBody>
          </p:sp>
        </mc:Fallback>
      </mc:AlternateContent>
      <p:pic>
        <p:nvPicPr>
          <p:cNvPr id="5" name="Imagen 9">
            <a:extLst>
              <a:ext uri="{FF2B5EF4-FFF2-40B4-BE49-F238E27FC236}">
                <a16:creationId xmlns:a16="http://schemas.microsoft.com/office/drawing/2014/main" id="{D2009E69-319F-9847-8CB2-D2D6E510705E}"/>
              </a:ext>
            </a:extLst>
          </p:cNvPr>
          <p:cNvPicPr>
            <a:picLocks noChangeAspect="1"/>
          </p:cNvPicPr>
          <p:nvPr/>
        </p:nvPicPr>
        <p:blipFill>
          <a:blip r:embed="rId3"/>
          <a:stretch>
            <a:fillRect/>
          </a:stretch>
        </p:blipFill>
        <p:spPr>
          <a:xfrm>
            <a:off x="6446108" y="2810304"/>
            <a:ext cx="4207169" cy="2061246"/>
          </a:xfrm>
          <a:prstGeom prst="rect">
            <a:avLst/>
          </a:prstGeom>
          <a:ln>
            <a:noFill/>
          </a:ln>
          <a:effectLst>
            <a:outerShdw blurRad="190500" algn="tl" rotWithShape="0">
              <a:srgbClr val="000000">
                <a:alpha val="70000"/>
              </a:srgbClr>
            </a:outerShdw>
          </a:effectLst>
        </p:spPr>
      </p:pic>
      <p:pic>
        <p:nvPicPr>
          <p:cNvPr id="6" name="Imagen 11">
            <a:extLst>
              <a:ext uri="{FF2B5EF4-FFF2-40B4-BE49-F238E27FC236}">
                <a16:creationId xmlns:a16="http://schemas.microsoft.com/office/drawing/2014/main" id="{7D8676DD-3E08-E140-A842-D3D886472642}"/>
              </a:ext>
            </a:extLst>
          </p:cNvPr>
          <p:cNvPicPr>
            <a:picLocks noChangeAspect="1"/>
          </p:cNvPicPr>
          <p:nvPr/>
        </p:nvPicPr>
        <p:blipFill>
          <a:blip r:embed="rId4"/>
          <a:stretch>
            <a:fillRect/>
          </a:stretch>
        </p:blipFill>
        <p:spPr>
          <a:xfrm>
            <a:off x="6648717" y="3553660"/>
            <a:ext cx="737604" cy="468706"/>
          </a:xfrm>
          <a:prstGeom prst="rect">
            <a:avLst/>
          </a:prstGeom>
          <a:ln>
            <a:noFill/>
          </a:ln>
          <a:effectLst/>
        </p:spPr>
      </p:pic>
      <p:sp>
        <p:nvSpPr>
          <p:cNvPr id="7" name="Rectángulo: esquinas redondeadas 14">
            <a:extLst>
              <a:ext uri="{FF2B5EF4-FFF2-40B4-BE49-F238E27FC236}">
                <a16:creationId xmlns:a16="http://schemas.microsoft.com/office/drawing/2014/main" id="{15AB5D67-E0E3-9843-B5E0-668DB5287E84}"/>
              </a:ext>
            </a:extLst>
          </p:cNvPr>
          <p:cNvSpPr/>
          <p:nvPr/>
        </p:nvSpPr>
        <p:spPr>
          <a:xfrm>
            <a:off x="8809807" y="3649680"/>
            <a:ext cx="1613647" cy="22549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mc:AlternateContent xmlns:mc="http://schemas.openxmlformats.org/markup-compatibility/2006" xmlns:a14="http://schemas.microsoft.com/office/drawing/2010/main">
        <mc:Choice Requires="a14">
          <p:sp>
            <p:nvSpPr>
              <p:cNvPr id="8" name="Rectángulo 17">
                <a:extLst>
                  <a:ext uri="{FF2B5EF4-FFF2-40B4-BE49-F238E27FC236}">
                    <a16:creationId xmlns:a16="http://schemas.microsoft.com/office/drawing/2014/main" id="{6A3AE448-2AF0-D343-976E-9838712B4FAB}"/>
                  </a:ext>
                </a:extLst>
              </p:cNvPr>
              <p:cNvSpPr/>
              <p:nvPr/>
            </p:nvSpPr>
            <p:spPr>
              <a:xfrm>
                <a:off x="1639424" y="3713505"/>
                <a:ext cx="2356479" cy="51366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0" i="1" smtClean="0">
                          <a:latin typeface="Cambria Math" panose="02040503050406030204" pitchFamily="18" charset="0"/>
                        </a:rPr>
                        <m:t>𝐸𝑛𝑒𝑟𝑔𝑦</m:t>
                      </m:r>
                      <m:r>
                        <a:rPr lang="es-ES" b="0" i="1" smtClean="0">
                          <a:latin typeface="Cambria Math" panose="02040503050406030204" pitchFamily="18" charset="0"/>
                        </a:rPr>
                        <m:t> </m:t>
                      </m:r>
                      <m:r>
                        <a:rPr lang="es-ES" b="0" i="1" smtClean="0">
                          <a:latin typeface="Cambria Math" panose="02040503050406030204" pitchFamily="18" charset="0"/>
                        </a:rPr>
                        <m:t>𝑖𝑛𝑡𝑒𝑛𝑠𝑖𝑡𝑦</m:t>
                      </m:r>
                      <m:r>
                        <a:rPr lang="es-ES" b="0" i="1" smtClean="0">
                          <a:latin typeface="Cambria Math" panose="02040503050406030204" pitchFamily="18" charset="0"/>
                        </a:rPr>
                        <m:t> </m:t>
                      </m:r>
                      <m:d>
                        <m:dPr>
                          <m:begChr m:val="["/>
                          <m:endChr m:val="]"/>
                          <m:ctrlPr>
                            <a:rPr lang="es-ES" b="0" i="1" smtClean="0">
                              <a:latin typeface="Cambria Math" panose="02040503050406030204" pitchFamily="18" charset="0"/>
                            </a:rPr>
                          </m:ctrlPr>
                        </m:dPr>
                        <m:e>
                          <m:r>
                            <a:rPr lang="es-ES" b="0" i="1" smtClean="0">
                              <a:latin typeface="Cambria Math" panose="02040503050406030204" pitchFamily="18" charset="0"/>
                            </a:rPr>
                            <m:t>=</m:t>
                          </m:r>
                        </m:e>
                      </m:d>
                      <m:r>
                        <a:rPr lang="es-ES" b="0" i="1" smtClean="0">
                          <a:latin typeface="Cambria Math" panose="02040503050406030204" pitchFamily="18" charset="0"/>
                        </a:rPr>
                        <m:t> </m:t>
                      </m:r>
                      <m:f>
                        <m:fPr>
                          <m:ctrlPr>
                            <a:rPr lang="es-ES" b="0" i="1" smtClean="0">
                              <a:latin typeface="Cambria Math" panose="02040503050406030204" pitchFamily="18" charset="0"/>
                            </a:rPr>
                          </m:ctrlPr>
                        </m:fPr>
                        <m:num>
                          <m:r>
                            <a:rPr lang="es-ES" b="0" i="1" smtClean="0">
                              <a:latin typeface="Cambria Math" panose="02040503050406030204" pitchFamily="18" charset="0"/>
                            </a:rPr>
                            <m:t>𝑘𝑊h</m:t>
                          </m:r>
                        </m:num>
                        <m:den>
                          <m:r>
                            <a:rPr lang="es-ES" b="0" i="1" smtClean="0">
                              <a:latin typeface="Cambria Math" panose="02040503050406030204" pitchFamily="18" charset="0"/>
                            </a:rPr>
                            <m:t>$</m:t>
                          </m:r>
                        </m:den>
                      </m:f>
                    </m:oMath>
                  </m:oMathPara>
                </a14:m>
                <a:endParaRPr lang="es-ES" dirty="0"/>
              </a:p>
            </p:txBody>
          </p:sp>
        </mc:Choice>
        <mc:Fallback xmlns="">
          <p:sp>
            <p:nvSpPr>
              <p:cNvPr id="8" name="Rectángulo 17">
                <a:extLst>
                  <a:ext uri="{FF2B5EF4-FFF2-40B4-BE49-F238E27FC236}">
                    <a16:creationId xmlns:a16="http://schemas.microsoft.com/office/drawing/2014/main" id="{6A3AE448-2AF0-D343-976E-9838712B4FAB}"/>
                  </a:ext>
                </a:extLst>
              </p:cNvPr>
              <p:cNvSpPr>
                <a:spLocks noRot="1" noChangeAspect="1" noMove="1" noResize="1" noEditPoints="1" noAdjustHandles="1" noChangeArrowheads="1" noChangeShapeType="1" noTextEdit="1"/>
              </p:cNvSpPr>
              <p:nvPr/>
            </p:nvSpPr>
            <p:spPr>
              <a:xfrm>
                <a:off x="1639424" y="3713505"/>
                <a:ext cx="2356479" cy="513667"/>
              </a:xfrm>
              <a:prstGeom prst="rect">
                <a:avLst/>
              </a:prstGeom>
              <a:blipFill>
                <a:blip r:embed="rId5"/>
                <a:stretch>
                  <a:fillRect b="-4878"/>
                </a:stretch>
              </a:blipFill>
            </p:spPr>
            <p:txBody>
              <a:bodyPr/>
              <a:lstStyle/>
              <a:p>
                <a:r>
                  <a:rPr lang="en-KE">
                    <a:noFill/>
                  </a:rPr>
                  <a:t> </a:t>
                </a:r>
              </a:p>
            </p:txBody>
          </p:sp>
        </mc:Fallback>
      </mc:AlternateContent>
      <p:sp>
        <p:nvSpPr>
          <p:cNvPr id="9" name="Rectángulo 26">
            <a:extLst>
              <a:ext uri="{FF2B5EF4-FFF2-40B4-BE49-F238E27FC236}">
                <a16:creationId xmlns:a16="http://schemas.microsoft.com/office/drawing/2014/main" id="{A5A87E21-370F-B347-8A85-6D2D96134F99}"/>
              </a:ext>
            </a:extLst>
          </p:cNvPr>
          <p:cNvSpPr/>
          <p:nvPr/>
        </p:nvSpPr>
        <p:spPr>
          <a:xfrm>
            <a:off x="4477987" y="3649680"/>
            <a:ext cx="1268296" cy="307777"/>
          </a:xfrm>
          <a:prstGeom prst="rect">
            <a:avLst/>
          </a:prstGeom>
        </p:spPr>
        <p:txBody>
          <a:bodyPr wrap="none">
            <a:spAutoFit/>
          </a:bodyPr>
          <a:lstStyle/>
          <a:p>
            <a:r>
              <a:rPr lang="es-ES" dirty="0">
                <a:latin typeface="Cambria Math" panose="02040503050406030204" pitchFamily="18" charset="0"/>
                <a:ea typeface="Cambria Math" panose="02040503050406030204" pitchFamily="18" charset="0"/>
              </a:rPr>
              <a:t>Data required</a:t>
            </a:r>
          </a:p>
        </p:txBody>
      </p:sp>
      <p:cxnSp>
        <p:nvCxnSpPr>
          <p:cNvPr id="10" name="Conector recto de flecha 28">
            <a:extLst>
              <a:ext uri="{FF2B5EF4-FFF2-40B4-BE49-F238E27FC236}">
                <a16:creationId xmlns:a16="http://schemas.microsoft.com/office/drawing/2014/main" id="{989621D6-056B-D440-A5A6-B2ADA938A293}"/>
              </a:ext>
            </a:extLst>
          </p:cNvPr>
          <p:cNvCxnSpPr>
            <a:cxnSpLocks/>
          </p:cNvCxnSpPr>
          <p:nvPr/>
        </p:nvCxnSpPr>
        <p:spPr>
          <a:xfrm>
            <a:off x="4324809" y="3992554"/>
            <a:ext cx="1647379" cy="0"/>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30997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0BC327-C7C1-9A48-9C1C-9E4D525EAADB}"/>
              </a:ext>
            </a:extLst>
          </p:cNvPr>
          <p:cNvSpPr txBox="1">
            <a:spLocks/>
          </p:cNvSpPr>
          <p:nvPr/>
        </p:nvSpPr>
        <p:spPr>
          <a:xfrm>
            <a:off x="728662" y="427109"/>
            <a:ext cx="9974559" cy="667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Encode Sans"/>
              <a:buNone/>
              <a:defRPr sz="2800" b="1" i="0" u="none" strike="noStrike" cap="none">
                <a:solidFill>
                  <a:schemeClr val="dk1"/>
                </a:solidFill>
                <a:latin typeface="+mj-lt"/>
                <a:ea typeface="Encode Sans"/>
                <a:cs typeface="Encode Sans"/>
                <a:sym typeface="Encode Sans"/>
              </a:defRPr>
            </a:lvl1pPr>
            <a:lvl2pPr marR="0" lvl="1"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2pPr>
            <a:lvl3pPr marR="0" lvl="2"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3pPr>
            <a:lvl4pPr marR="0" lvl="3"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4pPr>
            <a:lvl5pPr marR="0" lvl="4"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5pPr>
            <a:lvl6pPr marR="0" lvl="5"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6pPr>
            <a:lvl7pPr marR="0" lvl="6"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7pPr>
            <a:lvl8pPr marR="0" lvl="7"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8pPr>
            <a:lvl9pPr marR="0" lvl="8" algn="l" rtl="0">
              <a:lnSpc>
                <a:spcPct val="100000"/>
              </a:lnSpc>
              <a:spcBef>
                <a:spcPts val="0"/>
              </a:spcBef>
              <a:spcAft>
                <a:spcPts val="0"/>
              </a:spcAft>
              <a:buClr>
                <a:schemeClr val="dk1"/>
              </a:buClr>
              <a:buSzPts val="2800"/>
              <a:buFont typeface="Encode Sans"/>
              <a:buNone/>
              <a:defRPr sz="2800" b="0" i="0" u="none" strike="noStrike" cap="none">
                <a:solidFill>
                  <a:schemeClr val="dk1"/>
                </a:solidFill>
                <a:latin typeface="Encode Sans"/>
                <a:ea typeface="Encode Sans"/>
                <a:cs typeface="Encode Sans"/>
                <a:sym typeface="Encode Sans"/>
              </a:defRPr>
            </a:lvl9pPr>
          </a:lstStyle>
          <a:p>
            <a:r>
              <a:rPr lang="es-ES" dirty="0">
                <a:solidFill>
                  <a:schemeClr val="accent2"/>
                </a:solidFill>
              </a:rPr>
              <a:t>Final Energy Production </a:t>
            </a:r>
            <a:r>
              <a:rPr lang="es-ES" dirty="0" err="1">
                <a:solidFill>
                  <a:schemeClr val="accent2"/>
                </a:solidFill>
              </a:rPr>
              <a:t>by</a:t>
            </a:r>
            <a:r>
              <a:rPr lang="es-ES" dirty="0">
                <a:solidFill>
                  <a:schemeClr val="accent2"/>
                </a:solidFill>
              </a:rPr>
              <a:t> Energy Technologies</a:t>
            </a:r>
          </a:p>
        </p:txBody>
      </p:sp>
      <p:sp>
        <p:nvSpPr>
          <p:cNvPr id="3" name="TextBox 3">
            <a:extLst>
              <a:ext uri="{FF2B5EF4-FFF2-40B4-BE49-F238E27FC236}">
                <a16:creationId xmlns:a16="http://schemas.microsoft.com/office/drawing/2014/main" id="{88EF894C-4E32-BC4D-9BAB-391A0CBB177A}"/>
              </a:ext>
            </a:extLst>
          </p:cNvPr>
          <p:cNvSpPr txBox="1"/>
          <p:nvPr/>
        </p:nvSpPr>
        <p:spPr>
          <a:xfrm>
            <a:off x="837501" y="1291335"/>
            <a:ext cx="10962791" cy="1763175"/>
          </a:xfrm>
          <a:prstGeom prst="rect">
            <a:avLst/>
          </a:prstGeom>
          <a:noFill/>
        </p:spPr>
        <p:txBody>
          <a:bodyPr wrap="square" rtlCol="0">
            <a:spAutoFit/>
          </a:bodyPr>
          <a:lstStyle/>
          <a:p>
            <a:pPr marL="380990" indent="-380990">
              <a:lnSpc>
                <a:spcPct val="150000"/>
              </a:lnSpc>
              <a:buFont typeface="Arial" panose="020B0604020202020204" pitchFamily="34" charset="0"/>
              <a:buChar char="•"/>
            </a:pPr>
            <a:r>
              <a:rPr lang="en-US" sz="1867" dirty="0"/>
              <a:t>Each energy production technology is modeled with three </a:t>
            </a:r>
            <a:r>
              <a:rPr lang="en-US" sz="1867" b="1" dirty="0">
                <a:solidFill>
                  <a:schemeClr val="accent2"/>
                </a:solidFill>
              </a:rPr>
              <a:t>stocks to represent the time delay </a:t>
            </a:r>
            <a:r>
              <a:rPr lang="en-US" sz="1867" dirty="0"/>
              <a:t>since new power is planned to be installed until that power is actually available or definitively installed  and can generate energy.</a:t>
            </a:r>
          </a:p>
          <a:p>
            <a:pPr marL="380990" indent="-380990">
              <a:lnSpc>
                <a:spcPct val="150000"/>
              </a:lnSpc>
              <a:buFont typeface="Arial" panose="020B0604020202020204" pitchFamily="34" charset="0"/>
              <a:buChar char="•"/>
            </a:pPr>
            <a:r>
              <a:rPr lang="en-US" sz="1867" dirty="0"/>
              <a:t>Likewise, the installed power is retired as a lifetime period passes.</a:t>
            </a:r>
          </a:p>
        </p:txBody>
      </p:sp>
      <p:pic>
        <p:nvPicPr>
          <p:cNvPr id="4" name="Imagen 1">
            <a:extLst>
              <a:ext uri="{FF2B5EF4-FFF2-40B4-BE49-F238E27FC236}">
                <a16:creationId xmlns:a16="http://schemas.microsoft.com/office/drawing/2014/main" id="{EE447BD7-A689-9A47-8A3F-7FAF0C98383A}"/>
              </a:ext>
            </a:extLst>
          </p:cNvPr>
          <p:cNvPicPr>
            <a:picLocks noChangeAspect="1"/>
          </p:cNvPicPr>
          <p:nvPr/>
        </p:nvPicPr>
        <p:blipFill>
          <a:blip r:embed="rId2"/>
          <a:stretch>
            <a:fillRect/>
          </a:stretch>
        </p:blipFill>
        <p:spPr>
          <a:xfrm>
            <a:off x="564780" y="3112219"/>
            <a:ext cx="11627220" cy="2310857"/>
          </a:xfrm>
          <a:prstGeom prst="rect">
            <a:avLst/>
          </a:prstGeom>
        </p:spPr>
      </p:pic>
      <p:sp>
        <p:nvSpPr>
          <p:cNvPr id="5" name="CuadroTexto 7">
            <a:extLst>
              <a:ext uri="{FF2B5EF4-FFF2-40B4-BE49-F238E27FC236}">
                <a16:creationId xmlns:a16="http://schemas.microsoft.com/office/drawing/2014/main" id="{EEFCC663-089C-D842-85C6-53C52CE4B08A}"/>
              </a:ext>
            </a:extLst>
          </p:cNvPr>
          <p:cNvSpPr txBox="1"/>
          <p:nvPr/>
        </p:nvSpPr>
        <p:spPr>
          <a:xfrm>
            <a:off x="11839679" y="6336771"/>
            <a:ext cx="188366" cy="307777"/>
          </a:xfrm>
          <a:prstGeom prst="rect">
            <a:avLst/>
          </a:prstGeom>
          <a:noFill/>
        </p:spPr>
        <p:txBody>
          <a:bodyPr wrap="square" rtlCol="0">
            <a:spAutoFit/>
          </a:bodyPr>
          <a:lstStyle/>
          <a:p>
            <a:r>
              <a:rPr lang="es-ES" dirty="0"/>
              <a:t>8</a:t>
            </a:r>
          </a:p>
        </p:txBody>
      </p:sp>
    </p:spTree>
    <p:extLst>
      <p:ext uri="{BB962C8B-B14F-4D97-AF65-F5344CB8AC3E}">
        <p14:creationId xmlns:p14="http://schemas.microsoft.com/office/powerpoint/2010/main" val="31702306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F4CC69-3AB1-8647-93C1-3049FBB9F9FF}"/>
              </a:ext>
            </a:extLst>
          </p:cNvPr>
          <p:cNvSpPr>
            <a:spLocks noGrp="1"/>
          </p:cNvSpPr>
          <p:nvPr>
            <p:ph type="title"/>
          </p:nvPr>
        </p:nvSpPr>
        <p:spPr>
          <a:xfrm>
            <a:off x="0" y="443824"/>
            <a:ext cx="10266800" cy="667600"/>
          </a:xfrm>
        </p:spPr>
        <p:txBody>
          <a:bodyPr/>
          <a:lstStyle/>
          <a:p>
            <a:r>
              <a:rPr lang="es-ES" u="sng" dirty="0">
                <a:solidFill>
                  <a:schemeClr val="accent2"/>
                </a:solidFill>
              </a:rPr>
              <a:t>Actual </a:t>
            </a:r>
            <a:r>
              <a:rPr lang="es-ES" u="sng" dirty="0" err="1">
                <a:solidFill>
                  <a:schemeClr val="accent2"/>
                </a:solidFill>
              </a:rPr>
              <a:t>energy</a:t>
            </a:r>
            <a:r>
              <a:rPr lang="es-ES" u="sng" dirty="0">
                <a:solidFill>
                  <a:schemeClr val="accent2"/>
                </a:solidFill>
              </a:rPr>
              <a:t> </a:t>
            </a:r>
            <a:r>
              <a:rPr lang="es-ES" u="sng" dirty="0" err="1">
                <a:solidFill>
                  <a:schemeClr val="accent2"/>
                </a:solidFill>
              </a:rPr>
              <a:t>model</a:t>
            </a:r>
            <a:r>
              <a:rPr lang="es-ES" u="sng" dirty="0">
                <a:solidFill>
                  <a:schemeClr val="accent2"/>
                </a:solidFill>
              </a:rPr>
              <a:t>, </a:t>
            </a:r>
            <a:r>
              <a:rPr lang="es-ES" u="sng" dirty="0" err="1">
                <a:solidFill>
                  <a:schemeClr val="accent2"/>
                </a:solidFill>
              </a:rPr>
              <a:t>under</a:t>
            </a:r>
            <a:r>
              <a:rPr lang="es-ES" u="sng" dirty="0">
                <a:solidFill>
                  <a:schemeClr val="accent2"/>
                </a:solidFill>
              </a:rPr>
              <a:t> </a:t>
            </a:r>
            <a:r>
              <a:rPr lang="es-ES" u="sng" dirty="0" err="1">
                <a:solidFill>
                  <a:schemeClr val="accent2"/>
                </a:solidFill>
              </a:rPr>
              <a:t>development</a:t>
            </a:r>
            <a:endParaRPr lang="es-ES" dirty="0"/>
          </a:p>
        </p:txBody>
      </p:sp>
      <p:pic>
        <p:nvPicPr>
          <p:cNvPr id="3" name="Imagen 2">
            <a:extLst>
              <a:ext uri="{FF2B5EF4-FFF2-40B4-BE49-F238E27FC236}">
                <a16:creationId xmlns:a16="http://schemas.microsoft.com/office/drawing/2014/main" id="{93E20281-43DD-CB49-9673-DE330A6A9F00}"/>
              </a:ext>
            </a:extLst>
          </p:cNvPr>
          <p:cNvPicPr>
            <a:picLocks noChangeAspect="1"/>
          </p:cNvPicPr>
          <p:nvPr/>
        </p:nvPicPr>
        <p:blipFill>
          <a:blip r:embed="rId2"/>
          <a:stretch>
            <a:fillRect/>
          </a:stretch>
        </p:blipFill>
        <p:spPr>
          <a:xfrm>
            <a:off x="2597726" y="1367280"/>
            <a:ext cx="8935720" cy="473341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4" name="Imagen 3">
            <a:extLst>
              <a:ext uri="{FF2B5EF4-FFF2-40B4-BE49-F238E27FC236}">
                <a16:creationId xmlns:a16="http://schemas.microsoft.com/office/drawing/2014/main" id="{082FE82D-0F4E-A245-98F9-C5EAD7DBFEFE}"/>
              </a:ext>
            </a:extLst>
          </p:cNvPr>
          <p:cNvPicPr>
            <a:picLocks noChangeAspect="1"/>
          </p:cNvPicPr>
          <p:nvPr/>
        </p:nvPicPr>
        <p:blipFill>
          <a:blip r:embed="rId3"/>
          <a:stretch>
            <a:fillRect/>
          </a:stretch>
        </p:blipFill>
        <p:spPr>
          <a:xfrm>
            <a:off x="233680" y="2953945"/>
            <a:ext cx="1905923" cy="861500"/>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0">
            <a:schemeClr val="dk1"/>
          </a:lnRef>
          <a:fillRef idx="3">
            <a:schemeClr val="dk1"/>
          </a:fillRef>
          <a:effectRef idx="3">
            <a:schemeClr val="dk1"/>
          </a:effectRef>
          <a:fontRef idx="minor">
            <a:schemeClr val="lt1"/>
          </a:fontRef>
        </p:style>
      </p:pic>
    </p:spTree>
    <p:extLst>
      <p:ext uri="{BB962C8B-B14F-4D97-AF65-F5344CB8AC3E}">
        <p14:creationId xmlns:p14="http://schemas.microsoft.com/office/powerpoint/2010/main" val="37039536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01;p1">
            <a:extLst>
              <a:ext uri="{FF2B5EF4-FFF2-40B4-BE49-F238E27FC236}">
                <a16:creationId xmlns:a16="http://schemas.microsoft.com/office/drawing/2014/main" id="{0AA19EEB-8998-C845-84FF-A7F3059FCC2E}"/>
              </a:ext>
            </a:extLst>
          </p:cNvPr>
          <p:cNvSpPr txBox="1"/>
          <p:nvPr/>
        </p:nvSpPr>
        <p:spPr>
          <a:xfrm>
            <a:off x="99571" y="1694036"/>
            <a:ext cx="1496231" cy="882474"/>
          </a:xfrm>
          <a:prstGeom prst="rect">
            <a:avLst/>
          </a:prstGeom>
          <a:noFill/>
          <a:ln>
            <a:noFill/>
          </a:ln>
        </p:spPr>
        <p:txBody>
          <a:bodyPr spcFirstLastPara="1" wrap="square" lIns="121900" tIns="121900" rIns="121900" bIns="121900" anchor="b" anchorCtr="0">
            <a:noAutofit/>
          </a:bodyPr>
          <a:lstStyle/>
          <a:p>
            <a:pPr algn="r">
              <a:buClr>
                <a:schemeClr val="accent1"/>
              </a:buClr>
              <a:buSzPts val="4800"/>
            </a:pPr>
            <a:r>
              <a:rPr lang="en" sz="3200" b="1" dirty="0">
                <a:solidFill>
                  <a:schemeClr val="accent6"/>
                </a:solidFill>
              </a:rPr>
              <a:t>Water</a:t>
            </a:r>
            <a:endParaRPr sz="3200" dirty="0"/>
          </a:p>
        </p:txBody>
      </p:sp>
      <p:sp>
        <p:nvSpPr>
          <p:cNvPr id="3" name="Google Shape;202;p1">
            <a:extLst>
              <a:ext uri="{FF2B5EF4-FFF2-40B4-BE49-F238E27FC236}">
                <a16:creationId xmlns:a16="http://schemas.microsoft.com/office/drawing/2014/main" id="{DFE4E864-4904-DD47-B76F-7A0823F3C217}"/>
              </a:ext>
            </a:extLst>
          </p:cNvPr>
          <p:cNvSpPr txBox="1"/>
          <p:nvPr/>
        </p:nvSpPr>
        <p:spPr>
          <a:xfrm>
            <a:off x="1853457" y="1132761"/>
            <a:ext cx="3196454" cy="450000"/>
          </a:xfrm>
          <a:prstGeom prst="rect">
            <a:avLst/>
          </a:prstGeom>
          <a:noFill/>
          <a:ln>
            <a:noFill/>
          </a:ln>
        </p:spPr>
        <p:txBody>
          <a:bodyPr spcFirstLastPara="1" wrap="square" lIns="121900" tIns="121900" rIns="121900" bIns="121900" anchor="t" anchorCtr="0">
            <a:noAutofit/>
          </a:bodyPr>
          <a:lstStyle/>
          <a:p>
            <a:r>
              <a:rPr lang="en-US" sz="1867" b="1" dirty="0"/>
              <a:t>Interconnections:</a:t>
            </a:r>
          </a:p>
        </p:txBody>
      </p:sp>
      <p:sp>
        <p:nvSpPr>
          <p:cNvPr id="4" name="Título 3">
            <a:extLst>
              <a:ext uri="{FF2B5EF4-FFF2-40B4-BE49-F238E27FC236}">
                <a16:creationId xmlns:a16="http://schemas.microsoft.com/office/drawing/2014/main" id="{D8CB4DA3-90BC-4248-88A8-916A8AA1A772}"/>
              </a:ext>
            </a:extLst>
          </p:cNvPr>
          <p:cNvSpPr>
            <a:spLocks noGrp="1"/>
          </p:cNvSpPr>
          <p:nvPr>
            <p:ph type="title"/>
          </p:nvPr>
        </p:nvSpPr>
        <p:spPr>
          <a:xfrm>
            <a:off x="985838" y="251042"/>
            <a:ext cx="9750818" cy="735156"/>
          </a:xfrm>
        </p:spPr>
        <p:txBody>
          <a:bodyPr/>
          <a:lstStyle/>
          <a:p>
            <a:r>
              <a:rPr lang="en-US" sz="4400" dirty="0">
                <a:solidFill>
                  <a:schemeClr val="accent2"/>
                </a:solidFill>
              </a:rPr>
              <a:t>Interconnections</a:t>
            </a:r>
            <a:endParaRPr lang="es-ES" dirty="0"/>
          </a:p>
        </p:txBody>
      </p:sp>
      <p:sp>
        <p:nvSpPr>
          <p:cNvPr id="5" name="Google Shape;200;p1">
            <a:extLst>
              <a:ext uri="{FF2B5EF4-FFF2-40B4-BE49-F238E27FC236}">
                <a16:creationId xmlns:a16="http://schemas.microsoft.com/office/drawing/2014/main" id="{CEA5AEE9-AB1F-A04C-95C7-A5CB09443B39}"/>
              </a:ext>
            </a:extLst>
          </p:cNvPr>
          <p:cNvSpPr txBox="1"/>
          <p:nvPr/>
        </p:nvSpPr>
        <p:spPr>
          <a:xfrm>
            <a:off x="1966166" y="1641580"/>
            <a:ext cx="5387620" cy="815600"/>
          </a:xfrm>
          <a:prstGeom prst="rect">
            <a:avLst/>
          </a:prstGeom>
          <a:noFill/>
          <a:ln>
            <a:noFill/>
          </a:ln>
        </p:spPr>
        <p:txBody>
          <a:bodyPr spcFirstLastPara="1" wrap="square" lIns="121900" tIns="121900" rIns="121900" bIns="121900" anchor="t" anchorCtr="0">
            <a:noAutofit/>
          </a:bodyPr>
          <a:lstStyle/>
          <a:p>
            <a:pPr marL="380990" lvl="4" indent="-380990">
              <a:buFont typeface="Arial" panose="020B0604020202020204" pitchFamily="34" charset="0"/>
              <a:buChar char="•"/>
            </a:pPr>
            <a:r>
              <a:rPr lang="en-US" sz="1600" b="1" dirty="0"/>
              <a:t>Food:</a:t>
            </a:r>
            <a:r>
              <a:rPr lang="en-US" sz="1600" dirty="0"/>
              <a:t> Impact of irrigation on water availability.</a:t>
            </a:r>
          </a:p>
          <a:p>
            <a:pPr marL="380990" indent="-380990">
              <a:buFont typeface="Arial" panose="020B0604020202020204" pitchFamily="34" charset="0"/>
              <a:buChar char="•"/>
            </a:pPr>
            <a:r>
              <a:rPr lang="en-US" sz="1600" b="1" dirty="0"/>
              <a:t>Energy:</a:t>
            </a:r>
            <a:r>
              <a:rPr lang="en-US" sz="1600" dirty="0"/>
              <a:t> Water demand for hydropower and thermal power generation.</a:t>
            </a:r>
          </a:p>
          <a:p>
            <a:pPr marL="380990" indent="-380990">
              <a:buFont typeface="Arial" panose="020B0604020202020204" pitchFamily="34" charset="0"/>
              <a:buChar char="•"/>
            </a:pPr>
            <a:r>
              <a:rPr lang="en-US" sz="1600" b="1" dirty="0"/>
              <a:t>Socioeconomic:</a:t>
            </a:r>
            <a:r>
              <a:rPr lang="en-US" sz="1600" dirty="0"/>
              <a:t> Population growth and urbanization increasing water demand.</a:t>
            </a:r>
          </a:p>
        </p:txBody>
      </p:sp>
      <p:cxnSp>
        <p:nvCxnSpPr>
          <p:cNvPr id="6" name="Straight Connector 5">
            <a:extLst>
              <a:ext uri="{FF2B5EF4-FFF2-40B4-BE49-F238E27FC236}">
                <a16:creationId xmlns:a16="http://schemas.microsoft.com/office/drawing/2014/main" id="{6B572061-AF52-0942-B8AC-3E73EBBCCDD3}"/>
              </a:ext>
            </a:extLst>
          </p:cNvPr>
          <p:cNvCxnSpPr>
            <a:cxnSpLocks/>
          </p:cNvCxnSpPr>
          <p:nvPr/>
        </p:nvCxnSpPr>
        <p:spPr>
          <a:xfrm>
            <a:off x="1604552" y="1357761"/>
            <a:ext cx="1" cy="1760056"/>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cxnSp>
        <p:nvCxnSpPr>
          <p:cNvPr id="7" name="Straight Connector 6">
            <a:extLst>
              <a:ext uri="{FF2B5EF4-FFF2-40B4-BE49-F238E27FC236}">
                <a16:creationId xmlns:a16="http://schemas.microsoft.com/office/drawing/2014/main" id="{28B0CBA4-7141-6B4B-82B9-725A983A4151}"/>
              </a:ext>
            </a:extLst>
          </p:cNvPr>
          <p:cNvCxnSpPr>
            <a:cxnSpLocks/>
          </p:cNvCxnSpPr>
          <p:nvPr/>
        </p:nvCxnSpPr>
        <p:spPr>
          <a:xfrm>
            <a:off x="7465257" y="3001893"/>
            <a:ext cx="0" cy="1584699"/>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sp>
        <p:nvSpPr>
          <p:cNvPr id="8" name="Google Shape;200;p1">
            <a:extLst>
              <a:ext uri="{FF2B5EF4-FFF2-40B4-BE49-F238E27FC236}">
                <a16:creationId xmlns:a16="http://schemas.microsoft.com/office/drawing/2014/main" id="{46679CFB-E901-6D46-B52A-C3E04833C517}"/>
              </a:ext>
            </a:extLst>
          </p:cNvPr>
          <p:cNvSpPr txBox="1"/>
          <p:nvPr/>
        </p:nvSpPr>
        <p:spPr>
          <a:xfrm>
            <a:off x="7681946" y="3112562"/>
            <a:ext cx="4424709" cy="611700"/>
          </a:xfrm>
          <a:prstGeom prst="rect">
            <a:avLst/>
          </a:prstGeom>
          <a:noFill/>
          <a:ln>
            <a:noFill/>
          </a:ln>
        </p:spPr>
        <p:txBody>
          <a:bodyPr spcFirstLastPara="1" wrap="square" lIns="91425" tIns="91425" rIns="91425" bIns="91425" anchor="t" anchorCtr="0">
            <a:noAutofit/>
          </a:bodyPr>
          <a:lstStyle/>
          <a:p>
            <a:pPr marL="285750" lvl="4" indent="-285750">
              <a:buFont typeface="Arial" panose="020B0604020202020204" pitchFamily="34" charset="0"/>
              <a:buChar char="•"/>
            </a:pPr>
            <a:r>
              <a:rPr lang="en-US" sz="1600" b="1" dirty="0"/>
              <a:t>Food:</a:t>
            </a:r>
            <a:r>
              <a:rPr lang="en-US" sz="1600" dirty="0"/>
              <a:t> Energy consumption for food production and processing, land requirements for energy production.</a:t>
            </a:r>
          </a:p>
          <a:p>
            <a:pPr marL="285750" indent="-285750">
              <a:buFont typeface="Arial" panose="020B0604020202020204" pitchFamily="34" charset="0"/>
              <a:buChar char="•"/>
            </a:pPr>
            <a:r>
              <a:rPr lang="en-US" sz="1600" b="1" dirty="0"/>
              <a:t>Water:</a:t>
            </a:r>
            <a:r>
              <a:rPr lang="en-US" sz="1600" dirty="0"/>
              <a:t> Water availability for hydropower generation, energy intensity for treatment and pumping.</a:t>
            </a:r>
          </a:p>
          <a:p>
            <a:pPr marL="285750" indent="-285750">
              <a:buFont typeface="Arial" panose="020B0604020202020204" pitchFamily="34" charset="0"/>
              <a:buChar char="•"/>
            </a:pPr>
            <a:r>
              <a:rPr lang="en-US" sz="1600" b="1" dirty="0"/>
              <a:t>Socioeconomic:</a:t>
            </a:r>
            <a:r>
              <a:rPr lang="en-US" sz="1600" dirty="0"/>
              <a:t> Economic growth driving the </a:t>
            </a:r>
          </a:p>
          <a:p>
            <a:r>
              <a:rPr lang="en-US" sz="1600" dirty="0"/>
              <a:t>      energy demand.</a:t>
            </a:r>
          </a:p>
        </p:txBody>
      </p:sp>
      <p:sp>
        <p:nvSpPr>
          <p:cNvPr id="9" name="TextBox 8">
            <a:extLst>
              <a:ext uri="{FF2B5EF4-FFF2-40B4-BE49-F238E27FC236}">
                <a16:creationId xmlns:a16="http://schemas.microsoft.com/office/drawing/2014/main" id="{21A84E15-3ABA-4D4F-89CF-72B1CA4BFE28}"/>
              </a:ext>
            </a:extLst>
          </p:cNvPr>
          <p:cNvSpPr txBox="1"/>
          <p:nvPr/>
        </p:nvSpPr>
        <p:spPr>
          <a:xfrm>
            <a:off x="4862453" y="3501854"/>
            <a:ext cx="2234798" cy="584775"/>
          </a:xfrm>
          <a:prstGeom prst="rect">
            <a:avLst/>
          </a:prstGeom>
          <a:noFill/>
        </p:spPr>
        <p:txBody>
          <a:bodyPr wrap="square">
            <a:spAutoFit/>
          </a:bodyPr>
          <a:lstStyle/>
          <a:p>
            <a:pPr algn="r">
              <a:buClr>
                <a:schemeClr val="accent1"/>
              </a:buClr>
              <a:buSzPts val="4800"/>
            </a:pPr>
            <a:r>
              <a:rPr lang="es-ES" sz="3200" b="1" dirty="0">
                <a:solidFill>
                  <a:schemeClr val="accent6"/>
                </a:solidFill>
              </a:rPr>
              <a:t>Energy</a:t>
            </a:r>
            <a:endParaRPr lang="es-ES" sz="3200" dirty="0"/>
          </a:p>
        </p:txBody>
      </p:sp>
      <p:sp>
        <p:nvSpPr>
          <p:cNvPr id="10" name="Google Shape;200;p1">
            <a:extLst>
              <a:ext uri="{FF2B5EF4-FFF2-40B4-BE49-F238E27FC236}">
                <a16:creationId xmlns:a16="http://schemas.microsoft.com/office/drawing/2014/main" id="{00B8C48D-6817-5D4A-8233-EC662BC77A7A}"/>
              </a:ext>
            </a:extLst>
          </p:cNvPr>
          <p:cNvSpPr txBox="1"/>
          <p:nvPr/>
        </p:nvSpPr>
        <p:spPr>
          <a:xfrm>
            <a:off x="1974845" y="4579205"/>
            <a:ext cx="5490411" cy="611700"/>
          </a:xfrm>
          <a:prstGeom prst="rect">
            <a:avLst/>
          </a:prstGeom>
          <a:noFill/>
          <a:ln>
            <a:noFill/>
          </a:ln>
        </p:spPr>
        <p:txBody>
          <a:bodyPr spcFirstLastPara="1" wrap="square" lIns="91425" tIns="91425" rIns="91425" bIns="91425" anchor="t" anchorCtr="0">
            <a:noAutofit/>
          </a:bodyPr>
          <a:lstStyle/>
          <a:p>
            <a:pPr marL="285750" lvl="4" indent="-285750">
              <a:buFont typeface="Arial" panose="020B0604020202020204" pitchFamily="34" charset="0"/>
              <a:buChar char="•"/>
            </a:pPr>
            <a:r>
              <a:rPr lang="en-US" sz="1600" b="1" dirty="0"/>
              <a:t>Water:</a:t>
            </a:r>
            <a:r>
              <a:rPr lang="en-US" sz="1600" dirty="0"/>
              <a:t> Availability and quality of water for irrigation.</a:t>
            </a:r>
          </a:p>
          <a:p>
            <a:pPr marL="285750" indent="-285750">
              <a:buFont typeface="Arial" panose="020B0604020202020204" pitchFamily="34" charset="0"/>
              <a:buChar char="•"/>
            </a:pPr>
            <a:r>
              <a:rPr lang="en-US" sz="1600" b="1" dirty="0"/>
              <a:t>Energy: </a:t>
            </a:r>
            <a:r>
              <a:rPr lang="en-US" sz="1600" dirty="0"/>
              <a:t>The agriculture sector relies heavily on energy for various processes, impacting overall energy demand.</a:t>
            </a:r>
          </a:p>
          <a:p>
            <a:pPr marL="285750" indent="-285750">
              <a:buFont typeface="Arial" panose="020B0604020202020204" pitchFamily="34" charset="0"/>
              <a:buChar char="•"/>
            </a:pPr>
            <a:r>
              <a:rPr lang="en-US" sz="1600" b="1" dirty="0"/>
              <a:t>Socioeconomic:</a:t>
            </a:r>
            <a:r>
              <a:rPr lang="en-US" sz="1600" dirty="0"/>
              <a:t> Food demand driven by population growth and income.</a:t>
            </a:r>
          </a:p>
        </p:txBody>
      </p:sp>
      <p:cxnSp>
        <p:nvCxnSpPr>
          <p:cNvPr id="11" name="Straight Connector 10">
            <a:extLst>
              <a:ext uri="{FF2B5EF4-FFF2-40B4-BE49-F238E27FC236}">
                <a16:creationId xmlns:a16="http://schemas.microsoft.com/office/drawing/2014/main" id="{D6EE15F9-7399-F44F-AFF1-8CABE1D5C496}"/>
              </a:ext>
            </a:extLst>
          </p:cNvPr>
          <p:cNvCxnSpPr>
            <a:cxnSpLocks/>
          </p:cNvCxnSpPr>
          <p:nvPr/>
        </p:nvCxnSpPr>
        <p:spPr>
          <a:xfrm>
            <a:off x="1595802" y="4333946"/>
            <a:ext cx="0" cy="1613565"/>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sp>
        <p:nvSpPr>
          <p:cNvPr id="12" name="TextBox 11">
            <a:extLst>
              <a:ext uri="{FF2B5EF4-FFF2-40B4-BE49-F238E27FC236}">
                <a16:creationId xmlns:a16="http://schemas.microsoft.com/office/drawing/2014/main" id="{BEF66D5F-DD29-6142-BEAB-25D8B5DCEBCD}"/>
              </a:ext>
            </a:extLst>
          </p:cNvPr>
          <p:cNvSpPr txBox="1"/>
          <p:nvPr/>
        </p:nvSpPr>
        <p:spPr>
          <a:xfrm>
            <a:off x="263376" y="4708642"/>
            <a:ext cx="1246548" cy="584775"/>
          </a:xfrm>
          <a:prstGeom prst="rect">
            <a:avLst/>
          </a:prstGeom>
          <a:noFill/>
        </p:spPr>
        <p:txBody>
          <a:bodyPr wrap="square">
            <a:spAutoFit/>
          </a:bodyPr>
          <a:lstStyle/>
          <a:p>
            <a:pPr algn="r">
              <a:buClr>
                <a:schemeClr val="accent1"/>
              </a:buClr>
              <a:buSzPts val="4800"/>
            </a:pPr>
            <a:r>
              <a:rPr lang="es-ES" sz="3200" b="1" dirty="0" err="1">
                <a:solidFill>
                  <a:schemeClr val="accent6"/>
                </a:solidFill>
              </a:rPr>
              <a:t>Food</a:t>
            </a:r>
            <a:endParaRPr lang="es-ES" sz="3200" dirty="0"/>
          </a:p>
        </p:txBody>
      </p:sp>
      <p:sp>
        <p:nvSpPr>
          <p:cNvPr id="13" name="Google Shape;202;p1">
            <a:extLst>
              <a:ext uri="{FF2B5EF4-FFF2-40B4-BE49-F238E27FC236}">
                <a16:creationId xmlns:a16="http://schemas.microsoft.com/office/drawing/2014/main" id="{2C165B9B-C807-3342-9EFC-89F08AA4425C}"/>
              </a:ext>
            </a:extLst>
          </p:cNvPr>
          <p:cNvSpPr txBox="1"/>
          <p:nvPr/>
        </p:nvSpPr>
        <p:spPr>
          <a:xfrm>
            <a:off x="7876155" y="2576510"/>
            <a:ext cx="3196454" cy="450000"/>
          </a:xfrm>
          <a:prstGeom prst="rect">
            <a:avLst/>
          </a:prstGeom>
          <a:noFill/>
          <a:ln>
            <a:noFill/>
          </a:ln>
        </p:spPr>
        <p:txBody>
          <a:bodyPr spcFirstLastPara="1" wrap="square" lIns="121900" tIns="121900" rIns="121900" bIns="121900" anchor="t" anchorCtr="0">
            <a:noAutofit/>
          </a:bodyPr>
          <a:lstStyle/>
          <a:p>
            <a:r>
              <a:rPr lang="en-US" sz="1867" b="1" dirty="0"/>
              <a:t>Interconnections:</a:t>
            </a:r>
          </a:p>
        </p:txBody>
      </p:sp>
      <p:sp>
        <p:nvSpPr>
          <p:cNvPr id="14" name="Google Shape;202;p1">
            <a:extLst>
              <a:ext uri="{FF2B5EF4-FFF2-40B4-BE49-F238E27FC236}">
                <a16:creationId xmlns:a16="http://schemas.microsoft.com/office/drawing/2014/main" id="{BA9DB61A-78F3-5C41-867E-F28C10B3EF94}"/>
              </a:ext>
            </a:extLst>
          </p:cNvPr>
          <p:cNvSpPr txBox="1"/>
          <p:nvPr/>
        </p:nvSpPr>
        <p:spPr>
          <a:xfrm>
            <a:off x="1945738" y="4110446"/>
            <a:ext cx="3196454" cy="450000"/>
          </a:xfrm>
          <a:prstGeom prst="rect">
            <a:avLst/>
          </a:prstGeom>
          <a:noFill/>
          <a:ln>
            <a:noFill/>
          </a:ln>
        </p:spPr>
        <p:txBody>
          <a:bodyPr spcFirstLastPara="1" wrap="square" lIns="121900" tIns="121900" rIns="121900" bIns="121900" anchor="t" anchorCtr="0">
            <a:noAutofit/>
          </a:bodyPr>
          <a:lstStyle/>
          <a:p>
            <a:r>
              <a:rPr lang="en-US" sz="1867" b="1" dirty="0"/>
              <a:t>Interconnections:</a:t>
            </a:r>
          </a:p>
        </p:txBody>
      </p:sp>
    </p:spTree>
    <p:extLst>
      <p:ext uri="{BB962C8B-B14F-4D97-AF65-F5344CB8AC3E}">
        <p14:creationId xmlns:p14="http://schemas.microsoft.com/office/powerpoint/2010/main" val="14685144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37"/>
          <p:cNvSpPr txBox="1">
            <a:spLocks noGrp="1"/>
          </p:cNvSpPr>
          <p:nvPr>
            <p:ph type="title"/>
          </p:nvPr>
        </p:nvSpPr>
        <p:spPr>
          <a:xfrm>
            <a:off x="762000" y="1138036"/>
            <a:ext cx="4085700" cy="1402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Font typeface="Verdana"/>
              <a:buNone/>
            </a:pPr>
            <a:r>
              <a:rPr lang="fr-FR" sz="3200">
                <a:solidFill>
                  <a:schemeClr val="dk1"/>
                </a:solidFill>
              </a:rPr>
              <a:t>Theresia Bilola </a:t>
            </a:r>
            <a:endParaRPr/>
          </a:p>
        </p:txBody>
      </p:sp>
      <p:sp>
        <p:nvSpPr>
          <p:cNvPr id="425" name="Google Shape;425;p37"/>
          <p:cNvSpPr txBox="1">
            <a:spLocks noGrp="1"/>
          </p:cNvSpPr>
          <p:nvPr>
            <p:ph type="body" idx="1"/>
          </p:nvPr>
        </p:nvSpPr>
        <p:spPr>
          <a:xfrm>
            <a:off x="762000" y="1566660"/>
            <a:ext cx="5717576" cy="4952798"/>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SzPts val="1800"/>
              <a:buNone/>
            </a:pPr>
            <a:r>
              <a:rPr lang="fr-FR" sz="1800" dirty="0" err="1">
                <a:latin typeface="Calibri"/>
                <a:ea typeface="Calibri"/>
                <a:cs typeface="Calibri"/>
                <a:sym typeface="Calibri"/>
              </a:rPr>
              <a:t>Theresia</a:t>
            </a:r>
            <a:r>
              <a:rPr lang="fr-FR" sz="1800" dirty="0">
                <a:latin typeface="Calibri"/>
                <a:ea typeface="Calibri"/>
                <a:cs typeface="Calibri"/>
                <a:sym typeface="Calibri"/>
              </a:rPr>
              <a:t> </a:t>
            </a:r>
            <a:r>
              <a:rPr lang="fr-FR" sz="1800" dirty="0" err="1">
                <a:latin typeface="Calibri"/>
                <a:ea typeface="Calibri"/>
                <a:cs typeface="Calibri"/>
                <a:sym typeface="Calibri"/>
              </a:rPr>
              <a:t>Bilola</a:t>
            </a:r>
            <a:r>
              <a:rPr lang="fr-FR" sz="1800" dirty="0">
                <a:latin typeface="Calibri"/>
                <a:ea typeface="Calibri"/>
                <a:cs typeface="Calibri"/>
                <a:sym typeface="Calibri"/>
              </a:rPr>
              <a:t> </a:t>
            </a:r>
            <a:r>
              <a:rPr lang="fr-FR" sz="1800" dirty="0" err="1">
                <a:latin typeface="Calibri"/>
                <a:ea typeface="Calibri"/>
                <a:cs typeface="Calibri"/>
                <a:sym typeface="Calibri"/>
              </a:rPr>
              <a:t>is</a:t>
            </a:r>
            <a:r>
              <a:rPr lang="fr-FR" sz="1800" dirty="0">
                <a:latin typeface="Calibri"/>
                <a:ea typeface="Calibri"/>
                <a:cs typeface="Calibri"/>
                <a:sym typeface="Calibri"/>
              </a:rPr>
              <a:t> the </a:t>
            </a:r>
            <a:r>
              <a:rPr lang="fr-FR" sz="1800" dirty="0" err="1">
                <a:latin typeface="Calibri"/>
                <a:ea typeface="Calibri"/>
                <a:cs typeface="Calibri"/>
                <a:sym typeface="Calibri"/>
              </a:rPr>
              <a:t>project</a:t>
            </a:r>
            <a:r>
              <a:rPr lang="fr-FR" sz="1800" dirty="0">
                <a:latin typeface="Calibri"/>
                <a:ea typeface="Calibri"/>
                <a:cs typeface="Calibri"/>
                <a:sym typeface="Calibri"/>
              </a:rPr>
              <a:t> manager of the KADI </a:t>
            </a:r>
            <a:r>
              <a:rPr lang="fr-FR" sz="1800" dirty="0" err="1">
                <a:latin typeface="Calibri"/>
                <a:ea typeface="Calibri"/>
                <a:cs typeface="Calibri"/>
                <a:sym typeface="Calibri"/>
              </a:rPr>
              <a:t>project</a:t>
            </a:r>
            <a:r>
              <a:rPr lang="fr-FR" sz="1800" dirty="0">
                <a:latin typeface="Calibri"/>
                <a:ea typeface="Calibri"/>
                <a:cs typeface="Calibri"/>
                <a:sym typeface="Calibri"/>
              </a:rPr>
              <a:t>. KADI (</a:t>
            </a:r>
            <a:r>
              <a:rPr lang="fr-FR" sz="1800" dirty="0" err="1">
                <a:latin typeface="Calibri"/>
                <a:ea typeface="Calibri"/>
                <a:cs typeface="Calibri"/>
                <a:sym typeface="Calibri"/>
              </a:rPr>
              <a:t>Knowledge</a:t>
            </a:r>
            <a:r>
              <a:rPr lang="fr-FR" sz="1800" dirty="0">
                <a:latin typeface="Calibri"/>
                <a:ea typeface="Calibri"/>
                <a:cs typeface="Calibri"/>
                <a:sym typeface="Calibri"/>
              </a:rPr>
              <a:t> and </a:t>
            </a:r>
            <a:r>
              <a:rPr lang="fr-FR" sz="1800" dirty="0" err="1">
                <a:latin typeface="Calibri"/>
                <a:ea typeface="Calibri"/>
                <a:cs typeface="Calibri"/>
                <a:sym typeface="Calibri"/>
              </a:rPr>
              <a:t>climate</a:t>
            </a:r>
            <a:r>
              <a:rPr lang="fr-FR" sz="1800" dirty="0">
                <a:latin typeface="Calibri"/>
                <a:ea typeface="Calibri"/>
                <a:cs typeface="Calibri"/>
                <a:sym typeface="Calibri"/>
              </a:rPr>
              <a:t> services </a:t>
            </a:r>
            <a:r>
              <a:rPr lang="fr-FR" sz="1800" dirty="0" err="1">
                <a:latin typeface="Calibri"/>
                <a:ea typeface="Calibri"/>
                <a:cs typeface="Calibri"/>
                <a:sym typeface="Calibri"/>
              </a:rPr>
              <a:t>from</a:t>
            </a:r>
            <a:r>
              <a:rPr lang="fr-FR" sz="1800" dirty="0">
                <a:latin typeface="Calibri"/>
                <a:ea typeface="Calibri"/>
                <a:cs typeface="Calibri"/>
                <a:sym typeface="Calibri"/>
              </a:rPr>
              <a:t> an </a:t>
            </a:r>
            <a:r>
              <a:rPr lang="fr-FR" sz="1800" dirty="0" err="1">
                <a:latin typeface="Calibri"/>
                <a:ea typeface="Calibri"/>
                <a:cs typeface="Calibri"/>
                <a:sym typeface="Calibri"/>
              </a:rPr>
              <a:t>African</a:t>
            </a:r>
            <a:r>
              <a:rPr lang="fr-FR" sz="1800" dirty="0">
                <a:latin typeface="Calibri"/>
                <a:ea typeface="Calibri"/>
                <a:cs typeface="Calibri"/>
                <a:sym typeface="Calibri"/>
              </a:rPr>
              <a:t> observation and Data </a:t>
            </a:r>
            <a:r>
              <a:rPr lang="fr-FR" sz="1800" dirty="0" err="1">
                <a:latin typeface="Calibri"/>
                <a:ea typeface="Calibri"/>
                <a:cs typeface="Calibri"/>
                <a:sym typeface="Calibri"/>
              </a:rPr>
              <a:t>research</a:t>
            </a:r>
            <a:r>
              <a:rPr lang="fr-FR" sz="1800" dirty="0">
                <a:latin typeface="Calibri"/>
                <a:ea typeface="Calibri"/>
                <a:cs typeface="Calibri"/>
                <a:sym typeface="Calibri"/>
              </a:rPr>
              <a:t> Infrastructure) </a:t>
            </a:r>
            <a:r>
              <a:rPr lang="fr-FR" sz="1800" dirty="0" err="1">
                <a:latin typeface="Calibri"/>
                <a:ea typeface="Calibri"/>
                <a:cs typeface="Calibri"/>
                <a:sym typeface="Calibri"/>
              </a:rPr>
              <a:t>is</a:t>
            </a:r>
            <a:r>
              <a:rPr lang="fr-FR" sz="1800" dirty="0">
                <a:latin typeface="Calibri"/>
                <a:ea typeface="Calibri"/>
                <a:cs typeface="Calibri"/>
                <a:sym typeface="Calibri"/>
              </a:rPr>
              <a:t> a Horizon Europe-</a:t>
            </a:r>
            <a:r>
              <a:rPr lang="fr-FR" sz="1800" dirty="0" err="1">
                <a:latin typeface="Calibri"/>
                <a:ea typeface="Calibri"/>
                <a:cs typeface="Calibri"/>
                <a:sym typeface="Calibri"/>
              </a:rPr>
              <a:t>funded</a:t>
            </a:r>
            <a:r>
              <a:rPr lang="fr-FR" sz="1800" dirty="0">
                <a:latin typeface="Calibri"/>
                <a:ea typeface="Calibri"/>
                <a:cs typeface="Calibri"/>
                <a:sym typeface="Calibri"/>
              </a:rPr>
              <a:t> </a:t>
            </a:r>
            <a:r>
              <a:rPr lang="fr-FR" sz="1800" dirty="0" err="1">
                <a:latin typeface="Calibri"/>
                <a:ea typeface="Calibri"/>
                <a:cs typeface="Calibri"/>
                <a:sym typeface="Calibri"/>
              </a:rPr>
              <a:t>project</a:t>
            </a:r>
            <a:r>
              <a:rPr lang="fr-FR" sz="1800" dirty="0">
                <a:latin typeface="Calibri"/>
                <a:ea typeface="Calibri"/>
                <a:cs typeface="Calibri"/>
                <a:sym typeface="Calibri"/>
              </a:rPr>
              <a:t> </a:t>
            </a:r>
            <a:r>
              <a:rPr lang="fr-FR" sz="1800" dirty="0" err="1">
                <a:latin typeface="Calibri"/>
                <a:ea typeface="Calibri"/>
                <a:cs typeface="Calibri"/>
                <a:sym typeface="Calibri"/>
              </a:rPr>
              <a:t>which</a:t>
            </a:r>
            <a:r>
              <a:rPr lang="fr-FR" sz="1800" dirty="0">
                <a:latin typeface="Calibri"/>
                <a:ea typeface="Calibri"/>
                <a:cs typeface="Calibri"/>
                <a:sym typeface="Calibri"/>
              </a:rPr>
              <a:t> </a:t>
            </a:r>
            <a:r>
              <a:rPr lang="fr-FR" sz="1800" dirty="0" err="1">
                <a:latin typeface="Calibri"/>
                <a:ea typeface="Calibri"/>
                <a:cs typeface="Calibri"/>
                <a:sym typeface="Calibri"/>
              </a:rPr>
              <a:t>focuses</a:t>
            </a:r>
            <a:r>
              <a:rPr lang="fr-FR" sz="1800" dirty="0">
                <a:latin typeface="Calibri"/>
                <a:ea typeface="Calibri"/>
                <a:cs typeface="Calibri"/>
                <a:sym typeface="Calibri"/>
              </a:rPr>
              <a:t> on </a:t>
            </a:r>
            <a:r>
              <a:rPr lang="fr-FR" sz="1800" dirty="0" err="1">
                <a:latin typeface="Calibri"/>
                <a:ea typeface="Calibri"/>
                <a:cs typeface="Calibri"/>
                <a:sym typeface="Calibri"/>
              </a:rPr>
              <a:t>knowledge</a:t>
            </a:r>
            <a:r>
              <a:rPr lang="fr-FR" sz="1800" dirty="0">
                <a:latin typeface="Calibri"/>
                <a:ea typeface="Calibri"/>
                <a:cs typeface="Calibri"/>
                <a:sym typeface="Calibri"/>
              </a:rPr>
              <a:t> and </a:t>
            </a:r>
            <a:r>
              <a:rPr lang="fr-FR" sz="1800" dirty="0" err="1">
                <a:latin typeface="Calibri"/>
                <a:ea typeface="Calibri"/>
                <a:cs typeface="Calibri"/>
                <a:sym typeface="Calibri"/>
              </a:rPr>
              <a:t>climate</a:t>
            </a:r>
            <a:r>
              <a:rPr lang="fr-FR" sz="1800" dirty="0">
                <a:latin typeface="Calibri"/>
                <a:ea typeface="Calibri"/>
                <a:cs typeface="Calibri"/>
                <a:sym typeface="Calibri"/>
              </a:rPr>
              <a:t> services </a:t>
            </a:r>
            <a:r>
              <a:rPr lang="fr-FR" sz="1800" dirty="0" err="1">
                <a:latin typeface="Calibri"/>
                <a:ea typeface="Calibri"/>
                <a:cs typeface="Calibri"/>
                <a:sym typeface="Calibri"/>
              </a:rPr>
              <a:t>from</a:t>
            </a:r>
            <a:r>
              <a:rPr lang="fr-FR" sz="1800" dirty="0">
                <a:latin typeface="Calibri"/>
                <a:ea typeface="Calibri"/>
                <a:cs typeface="Calibri"/>
                <a:sym typeface="Calibri"/>
              </a:rPr>
              <a:t> an </a:t>
            </a:r>
            <a:r>
              <a:rPr lang="fr-FR" sz="1800" dirty="0" err="1">
                <a:latin typeface="Calibri"/>
                <a:ea typeface="Calibri"/>
                <a:cs typeface="Calibri"/>
                <a:sym typeface="Calibri"/>
              </a:rPr>
              <a:t>African</a:t>
            </a:r>
            <a:r>
              <a:rPr lang="fr-FR" sz="1800" dirty="0">
                <a:latin typeface="Calibri"/>
                <a:ea typeface="Calibri"/>
                <a:cs typeface="Calibri"/>
                <a:sym typeface="Calibri"/>
              </a:rPr>
              <a:t> observation and data </a:t>
            </a:r>
            <a:r>
              <a:rPr lang="fr-FR" sz="1800" dirty="0" err="1">
                <a:latin typeface="Calibri"/>
                <a:ea typeface="Calibri"/>
                <a:cs typeface="Calibri"/>
                <a:sym typeface="Calibri"/>
              </a:rPr>
              <a:t>research</a:t>
            </a:r>
            <a:r>
              <a:rPr lang="fr-FR" sz="1800" dirty="0">
                <a:latin typeface="Calibri"/>
                <a:ea typeface="Calibri"/>
                <a:cs typeface="Calibri"/>
                <a:sym typeface="Calibri"/>
              </a:rPr>
              <a:t> Infrastructure. KADI </a:t>
            </a:r>
            <a:r>
              <a:rPr lang="fr-FR" sz="1800" dirty="0" err="1">
                <a:latin typeface="Calibri"/>
                <a:ea typeface="Calibri"/>
                <a:cs typeface="Calibri"/>
                <a:sym typeface="Calibri"/>
              </a:rPr>
              <a:t>is</a:t>
            </a:r>
            <a:r>
              <a:rPr lang="fr-FR" sz="1800" dirty="0">
                <a:latin typeface="Calibri"/>
                <a:ea typeface="Calibri"/>
                <a:cs typeface="Calibri"/>
                <a:sym typeface="Calibri"/>
              </a:rPr>
              <a:t> </a:t>
            </a:r>
            <a:r>
              <a:rPr lang="fr-FR" sz="1800" dirty="0" err="1">
                <a:latin typeface="Calibri"/>
                <a:ea typeface="Calibri"/>
                <a:cs typeface="Calibri"/>
                <a:sym typeface="Calibri"/>
              </a:rPr>
              <a:t>funded</a:t>
            </a:r>
            <a:r>
              <a:rPr lang="fr-FR" sz="1800" dirty="0">
                <a:latin typeface="Calibri"/>
                <a:ea typeface="Calibri"/>
                <a:cs typeface="Calibri"/>
                <a:sym typeface="Calibri"/>
              </a:rPr>
              <a:t> </a:t>
            </a:r>
            <a:r>
              <a:rPr lang="fr-FR" sz="1800" dirty="0" err="1">
                <a:latin typeface="Calibri"/>
                <a:ea typeface="Calibri"/>
                <a:cs typeface="Calibri"/>
                <a:sym typeface="Calibri"/>
              </a:rPr>
              <a:t>under</a:t>
            </a:r>
            <a:r>
              <a:rPr lang="fr-FR" sz="1800" dirty="0">
                <a:latin typeface="Calibri"/>
                <a:ea typeface="Calibri"/>
                <a:cs typeface="Calibri"/>
                <a:sym typeface="Calibri"/>
              </a:rPr>
              <a:t> the call </a:t>
            </a:r>
            <a:r>
              <a:rPr lang="fr-FR" sz="1800" dirty="0" err="1">
                <a:latin typeface="Calibri"/>
                <a:ea typeface="Calibri"/>
                <a:cs typeface="Calibri"/>
                <a:sym typeface="Calibri"/>
              </a:rPr>
              <a:t>number</a:t>
            </a:r>
            <a:r>
              <a:rPr lang="fr-FR" sz="1800" dirty="0">
                <a:latin typeface="Calibri"/>
                <a:ea typeface="Calibri"/>
                <a:cs typeface="Calibri"/>
                <a:sym typeface="Calibri"/>
              </a:rPr>
              <a:t> HORIZON-INFRA-2021-DEV-01-02. </a:t>
            </a:r>
            <a:r>
              <a:rPr lang="fr-FR" sz="1800" dirty="0" err="1">
                <a:latin typeface="Calibri"/>
                <a:ea typeface="Calibri"/>
                <a:cs typeface="Calibri"/>
                <a:sym typeface="Calibri"/>
              </a:rPr>
              <a:t>Theresia</a:t>
            </a:r>
            <a:r>
              <a:rPr lang="fr-FR" sz="1800" dirty="0">
                <a:latin typeface="Calibri"/>
                <a:ea typeface="Calibri"/>
                <a:cs typeface="Calibri"/>
                <a:sym typeface="Calibri"/>
              </a:rPr>
              <a:t> </a:t>
            </a:r>
            <a:r>
              <a:rPr lang="fr-FR" sz="1800" dirty="0" err="1">
                <a:latin typeface="Calibri"/>
                <a:ea typeface="Calibri"/>
                <a:cs typeface="Calibri"/>
                <a:sym typeface="Calibri"/>
              </a:rPr>
              <a:t>is</a:t>
            </a:r>
            <a:r>
              <a:rPr lang="fr-FR" sz="1800" dirty="0">
                <a:latin typeface="Calibri"/>
                <a:ea typeface="Calibri"/>
                <a:cs typeface="Calibri"/>
                <a:sym typeface="Calibri"/>
              </a:rPr>
              <a:t> a </a:t>
            </a:r>
            <a:r>
              <a:rPr lang="fr-FR" sz="1800" dirty="0" err="1">
                <a:latin typeface="Calibri"/>
                <a:ea typeface="Calibri"/>
                <a:cs typeface="Calibri"/>
                <a:sym typeface="Calibri"/>
              </a:rPr>
              <a:t>sustainability</a:t>
            </a:r>
            <a:r>
              <a:rPr lang="fr-FR" sz="1800" dirty="0">
                <a:latin typeface="Calibri"/>
                <a:ea typeface="Calibri"/>
                <a:cs typeface="Calibri"/>
                <a:sym typeface="Calibri"/>
              </a:rPr>
              <a:t> </a:t>
            </a:r>
            <a:r>
              <a:rPr lang="fr-FR" sz="1800" dirty="0" err="1">
                <a:latin typeface="Calibri"/>
                <a:ea typeface="Calibri"/>
                <a:cs typeface="Calibri"/>
                <a:sym typeface="Calibri"/>
              </a:rPr>
              <a:t>policy</a:t>
            </a:r>
            <a:r>
              <a:rPr lang="fr-FR" sz="1800" dirty="0">
                <a:latin typeface="Calibri"/>
                <a:ea typeface="Calibri"/>
                <a:cs typeface="Calibri"/>
                <a:sym typeface="Calibri"/>
              </a:rPr>
              <a:t> </a:t>
            </a:r>
            <a:r>
              <a:rPr lang="fr-FR" sz="1800" dirty="0" err="1">
                <a:latin typeface="Calibri"/>
                <a:ea typeface="Calibri"/>
                <a:cs typeface="Calibri"/>
                <a:sym typeface="Calibri"/>
              </a:rPr>
              <a:t>specialist</a:t>
            </a:r>
            <a:r>
              <a:rPr lang="fr-FR" sz="1800" dirty="0">
                <a:latin typeface="Calibri"/>
                <a:ea typeface="Calibri"/>
                <a:cs typeface="Calibri"/>
                <a:sym typeface="Calibri"/>
              </a:rPr>
              <a:t> </a:t>
            </a:r>
            <a:r>
              <a:rPr lang="fr-FR" sz="1800" dirty="0" err="1">
                <a:latin typeface="Calibri"/>
                <a:ea typeface="Calibri"/>
                <a:cs typeface="Calibri"/>
                <a:sym typeface="Calibri"/>
              </a:rPr>
              <a:t>with</a:t>
            </a:r>
            <a:r>
              <a:rPr lang="fr-FR" sz="1800" dirty="0">
                <a:latin typeface="Calibri"/>
                <a:ea typeface="Calibri"/>
                <a:cs typeface="Calibri"/>
                <a:sym typeface="Calibri"/>
              </a:rPr>
              <a:t> </a:t>
            </a:r>
            <a:r>
              <a:rPr lang="fr-FR" sz="1800" dirty="0" err="1">
                <a:latin typeface="Calibri"/>
                <a:ea typeface="Calibri"/>
                <a:cs typeface="Calibri"/>
                <a:sym typeface="Calibri"/>
              </a:rPr>
              <a:t>wide</a:t>
            </a:r>
            <a:r>
              <a:rPr lang="fr-FR" sz="1800" dirty="0">
                <a:latin typeface="Calibri"/>
                <a:ea typeface="Calibri"/>
                <a:cs typeface="Calibri"/>
                <a:sym typeface="Calibri"/>
              </a:rPr>
              <a:t> </a:t>
            </a:r>
            <a:r>
              <a:rPr lang="fr-FR" sz="1800" dirty="0" err="1">
                <a:latin typeface="Calibri"/>
                <a:ea typeface="Calibri"/>
                <a:cs typeface="Calibri"/>
                <a:sym typeface="Calibri"/>
              </a:rPr>
              <a:t>experience</a:t>
            </a:r>
            <a:r>
              <a:rPr lang="fr-FR" sz="1800" dirty="0">
                <a:latin typeface="Calibri"/>
                <a:ea typeface="Calibri"/>
                <a:cs typeface="Calibri"/>
                <a:sym typeface="Calibri"/>
              </a:rPr>
              <a:t> of </a:t>
            </a:r>
            <a:r>
              <a:rPr lang="fr-FR" sz="1800" dirty="0" err="1">
                <a:latin typeface="Calibri"/>
                <a:ea typeface="Calibri"/>
                <a:cs typeface="Calibri"/>
                <a:sym typeface="Calibri"/>
              </a:rPr>
              <a:t>adapting</a:t>
            </a:r>
            <a:r>
              <a:rPr lang="fr-FR" sz="1800" dirty="0">
                <a:latin typeface="Calibri"/>
                <a:ea typeface="Calibri"/>
                <a:cs typeface="Calibri"/>
                <a:sym typeface="Calibri"/>
              </a:rPr>
              <a:t> and </a:t>
            </a:r>
            <a:r>
              <a:rPr lang="fr-FR" sz="1800" dirty="0" err="1">
                <a:latin typeface="Calibri"/>
                <a:ea typeface="Calibri"/>
                <a:cs typeface="Calibri"/>
                <a:sym typeface="Calibri"/>
              </a:rPr>
              <a:t>implementing</a:t>
            </a:r>
            <a:r>
              <a:rPr lang="fr-FR" sz="1800" dirty="0">
                <a:latin typeface="Calibri"/>
                <a:ea typeface="Calibri"/>
                <a:cs typeface="Calibri"/>
                <a:sym typeface="Calibri"/>
              </a:rPr>
              <a:t> </a:t>
            </a:r>
            <a:r>
              <a:rPr lang="fr-FR" sz="1800" dirty="0" err="1">
                <a:latin typeface="Calibri"/>
                <a:ea typeface="Calibri"/>
                <a:cs typeface="Calibri"/>
                <a:sym typeface="Calibri"/>
              </a:rPr>
              <a:t>climate</a:t>
            </a:r>
            <a:r>
              <a:rPr lang="fr-FR" sz="1800" dirty="0">
                <a:latin typeface="Calibri"/>
                <a:ea typeface="Calibri"/>
                <a:cs typeface="Calibri"/>
                <a:sym typeface="Calibri"/>
              </a:rPr>
              <a:t> </a:t>
            </a:r>
            <a:r>
              <a:rPr lang="fr-FR" sz="1800" dirty="0" err="1">
                <a:latin typeface="Calibri"/>
                <a:ea typeface="Calibri"/>
                <a:cs typeface="Calibri"/>
                <a:sym typeface="Calibri"/>
              </a:rPr>
              <a:t>policy</a:t>
            </a:r>
            <a:r>
              <a:rPr lang="fr-FR" sz="1800" dirty="0">
                <a:latin typeface="Calibri"/>
                <a:ea typeface="Calibri"/>
                <a:cs typeface="Calibri"/>
                <a:sym typeface="Calibri"/>
              </a:rPr>
              <a:t> at national and </a:t>
            </a:r>
            <a:r>
              <a:rPr lang="fr-FR" sz="1800" dirty="0" err="1">
                <a:latin typeface="Calibri"/>
                <a:ea typeface="Calibri"/>
                <a:cs typeface="Calibri"/>
                <a:sym typeface="Calibri"/>
              </a:rPr>
              <a:t>sub</a:t>
            </a:r>
            <a:r>
              <a:rPr lang="fr-FR" sz="1800" dirty="0">
                <a:latin typeface="Calibri"/>
                <a:ea typeface="Calibri"/>
                <a:cs typeface="Calibri"/>
                <a:sym typeface="Calibri"/>
              </a:rPr>
              <a:t> national </a:t>
            </a:r>
            <a:r>
              <a:rPr lang="fr-FR" sz="1800" dirty="0" err="1">
                <a:latin typeface="Calibri"/>
                <a:ea typeface="Calibri"/>
                <a:cs typeface="Calibri"/>
                <a:sym typeface="Calibri"/>
              </a:rPr>
              <a:t>levels</a:t>
            </a:r>
            <a:r>
              <a:rPr lang="fr-FR" sz="1800" dirty="0">
                <a:latin typeface="Calibri"/>
                <a:ea typeface="Calibri"/>
                <a:cs typeface="Calibri"/>
                <a:sym typeface="Calibri"/>
              </a:rPr>
              <a:t>. </a:t>
            </a:r>
            <a:r>
              <a:rPr lang="fr-FR" sz="1800" dirty="0" err="1">
                <a:latin typeface="Calibri"/>
                <a:ea typeface="Calibri"/>
                <a:cs typeface="Calibri"/>
                <a:sym typeface="Calibri"/>
              </a:rPr>
              <a:t>She</a:t>
            </a:r>
            <a:r>
              <a:rPr lang="fr-FR" sz="1800" dirty="0">
                <a:latin typeface="Calibri"/>
                <a:ea typeface="Calibri"/>
                <a:cs typeface="Calibri"/>
                <a:sym typeface="Calibri"/>
              </a:rPr>
              <a:t> </a:t>
            </a:r>
            <a:r>
              <a:rPr lang="fr-FR" sz="1800" dirty="0" err="1">
                <a:latin typeface="Calibri"/>
                <a:ea typeface="Calibri"/>
                <a:cs typeface="Calibri"/>
                <a:sym typeface="Calibri"/>
              </a:rPr>
              <a:t>holds</a:t>
            </a:r>
            <a:r>
              <a:rPr lang="fr-FR" sz="1800" dirty="0">
                <a:latin typeface="Calibri"/>
                <a:ea typeface="Calibri"/>
                <a:cs typeface="Calibri"/>
                <a:sym typeface="Calibri"/>
              </a:rPr>
              <a:t> a Doctoral </a:t>
            </a:r>
            <a:r>
              <a:rPr lang="fr-FR" sz="1800" dirty="0" err="1">
                <a:latin typeface="Calibri"/>
                <a:ea typeface="Calibri"/>
                <a:cs typeface="Calibri"/>
                <a:sym typeface="Calibri"/>
              </a:rPr>
              <a:t>degree</a:t>
            </a:r>
            <a:r>
              <a:rPr lang="fr-FR" sz="1800" dirty="0">
                <a:latin typeface="Calibri"/>
                <a:ea typeface="Calibri"/>
                <a:cs typeface="Calibri"/>
                <a:sym typeface="Calibri"/>
              </a:rPr>
              <a:t> in social sciences (</a:t>
            </a:r>
            <a:r>
              <a:rPr lang="fr-FR" sz="1800" dirty="0" err="1">
                <a:latin typeface="Calibri"/>
                <a:ea typeface="Calibri"/>
                <a:cs typeface="Calibri"/>
                <a:sym typeface="Calibri"/>
              </a:rPr>
              <a:t>strategic</a:t>
            </a:r>
            <a:r>
              <a:rPr lang="fr-FR" sz="1800" dirty="0">
                <a:latin typeface="Calibri"/>
                <a:ea typeface="Calibri"/>
                <a:cs typeface="Calibri"/>
                <a:sym typeface="Calibri"/>
              </a:rPr>
              <a:t> planning).</a:t>
            </a:r>
            <a:endParaRPr sz="1800" dirty="0">
              <a:latin typeface="Calibri"/>
              <a:ea typeface="Calibri"/>
              <a:cs typeface="Calibri"/>
              <a:sym typeface="Calibri"/>
            </a:endParaRPr>
          </a:p>
          <a:p>
            <a:pPr marL="0" lvl="0" indent="0" algn="l" rtl="0">
              <a:lnSpc>
                <a:spcPct val="90000"/>
              </a:lnSpc>
              <a:spcBef>
                <a:spcPts val="0"/>
              </a:spcBef>
              <a:spcAft>
                <a:spcPts val="0"/>
              </a:spcAft>
              <a:buSzPts val="1800"/>
              <a:buNone/>
            </a:pPr>
            <a:endParaRPr sz="1800" dirty="0">
              <a:solidFill>
                <a:schemeClr val="dk1"/>
              </a:solidFill>
              <a:latin typeface="Arial"/>
              <a:ea typeface="Arial"/>
              <a:cs typeface="Arial"/>
              <a:sym typeface="Arial"/>
            </a:endParaRPr>
          </a:p>
        </p:txBody>
      </p:sp>
      <p:pic>
        <p:nvPicPr>
          <p:cNvPr id="426" name="Google Shape;426;p37" descr="School boy with solid fill"/>
          <p:cNvPicPr preferRelativeResize="0"/>
          <p:nvPr/>
        </p:nvPicPr>
        <p:blipFill rotWithShape="1">
          <a:blip r:embed="rId3">
            <a:alphaModFix/>
          </a:blip>
          <a:srcRect l="2687" r="2687"/>
          <a:stretch/>
        </p:blipFill>
        <p:spPr>
          <a:xfrm>
            <a:off x="7020574" y="856101"/>
            <a:ext cx="4749138" cy="5286375"/>
          </a:xfrm>
          <a:prstGeom prst="rect">
            <a:avLst/>
          </a:prstGeom>
          <a:noFill/>
          <a:ln>
            <a:noFill/>
          </a:ln>
        </p:spPr>
      </p:pic>
      <p:pic>
        <p:nvPicPr>
          <p:cNvPr id="427" name="Google Shape;427;p37"/>
          <p:cNvPicPr preferRelativeResize="0"/>
          <p:nvPr/>
        </p:nvPicPr>
        <p:blipFill rotWithShape="1">
          <a:blip r:embed="rId4">
            <a:alphaModFix/>
          </a:blip>
          <a:srcRect/>
          <a:stretch/>
        </p:blipFill>
        <p:spPr>
          <a:xfrm>
            <a:off x="7020574" y="1061634"/>
            <a:ext cx="4940900" cy="5405639"/>
          </a:xfrm>
          <a:prstGeom prst="rect">
            <a:avLst/>
          </a:prstGeom>
          <a:noFill/>
          <a:ln>
            <a:noFill/>
          </a:ln>
        </p:spPr>
      </p:pic>
      <p:sp>
        <p:nvSpPr>
          <p:cNvPr id="428" name="Google Shape;428;p37"/>
          <p:cNvSpPr txBox="1"/>
          <p:nvPr/>
        </p:nvSpPr>
        <p:spPr>
          <a:xfrm>
            <a:off x="2557463" y="3153668"/>
            <a:ext cx="66579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29" name="Google Shape;429;p37"/>
          <p:cNvSpPr txBox="1"/>
          <p:nvPr/>
        </p:nvSpPr>
        <p:spPr>
          <a:xfrm>
            <a:off x="2557463" y="6704111"/>
            <a:ext cx="66579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FR"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FEBFFB15-E8E5-C89E-7330-AB0F039953EF}"/>
              </a:ext>
            </a:extLst>
          </p:cNvPr>
          <p:cNvSpPr>
            <a:spLocks noGrp="1"/>
          </p:cNvSpPr>
          <p:nvPr>
            <p:ph type="subTitle" idx="1"/>
          </p:nvPr>
        </p:nvSpPr>
        <p:spPr>
          <a:xfrm>
            <a:off x="6492241" y="3215640"/>
            <a:ext cx="5405120" cy="2387600"/>
          </a:xfrm>
        </p:spPr>
        <p:txBody>
          <a:bodyPr>
            <a:normAutofit/>
          </a:bodyPr>
          <a:lstStyle/>
          <a:p>
            <a:pPr marL="0" lvl="0" indent="0" algn="l" rtl="0">
              <a:lnSpc>
                <a:spcPct val="90000"/>
              </a:lnSpc>
              <a:spcBef>
                <a:spcPts val="0"/>
              </a:spcBef>
              <a:spcAft>
                <a:spcPts val="0"/>
              </a:spcAft>
              <a:buSzPts val="3000"/>
              <a:buNone/>
            </a:pPr>
            <a:r>
              <a:rPr lang="nb-NO" sz="2600" dirty="0"/>
              <a:t>LEAP RE Stakeholder </a:t>
            </a:r>
            <a:r>
              <a:rPr lang="nb-NO" sz="2600" dirty="0" err="1"/>
              <a:t>Forum,Milan</a:t>
            </a:r>
            <a:endParaRPr lang="nb-NO" sz="2600" dirty="0"/>
          </a:p>
          <a:p>
            <a:pPr marL="0" lvl="0" indent="0" algn="l" rtl="0">
              <a:lnSpc>
                <a:spcPct val="90000"/>
              </a:lnSpc>
              <a:spcBef>
                <a:spcPts val="0"/>
              </a:spcBef>
              <a:spcAft>
                <a:spcPts val="0"/>
              </a:spcAft>
              <a:buSzPts val="3000"/>
              <a:buNone/>
            </a:pPr>
            <a:r>
              <a:rPr lang="nb-NO" sz="2600" dirty="0" err="1"/>
              <a:t>October</a:t>
            </a:r>
            <a:r>
              <a:rPr lang="nb-NO" sz="2600" dirty="0"/>
              <a:t> 10, 2024</a:t>
            </a:r>
          </a:p>
          <a:p>
            <a:pPr marL="0" lvl="0" indent="0" algn="l" rtl="0">
              <a:lnSpc>
                <a:spcPct val="90000"/>
              </a:lnSpc>
              <a:spcBef>
                <a:spcPts val="0"/>
              </a:spcBef>
              <a:spcAft>
                <a:spcPts val="0"/>
              </a:spcAft>
              <a:buSzPts val="3000"/>
              <a:buNone/>
            </a:pPr>
            <a:endParaRPr lang="nb-NO" dirty="0"/>
          </a:p>
          <a:p>
            <a:pPr marL="0" lvl="0" indent="0" algn="l" rtl="0">
              <a:lnSpc>
                <a:spcPct val="90000"/>
              </a:lnSpc>
              <a:spcBef>
                <a:spcPts val="0"/>
              </a:spcBef>
              <a:spcAft>
                <a:spcPts val="0"/>
              </a:spcAft>
              <a:buSzPts val="3000"/>
              <a:buNone/>
            </a:pPr>
            <a:endParaRPr lang="nb-NO" dirty="0"/>
          </a:p>
          <a:p>
            <a:r>
              <a:rPr lang="fi-FI" sz="1600" b="1" dirty="0"/>
              <a:t>Theresia Bilola</a:t>
            </a:r>
            <a:r>
              <a:rPr lang="fi-FI" sz="1600" dirty="0"/>
              <a:t>, KADI Project </a:t>
            </a:r>
            <a:r>
              <a:rPr lang="fi-FI" sz="1600" dirty="0" err="1"/>
              <a:t>Manager</a:t>
            </a:r>
            <a:endParaRPr lang="fi-FI" sz="1600" dirty="0"/>
          </a:p>
          <a:p>
            <a:r>
              <a:rPr lang="fi-FI" sz="1600" dirty="0"/>
              <a:t>ICOS ERIC</a:t>
            </a:r>
          </a:p>
          <a:p>
            <a:r>
              <a:rPr lang="fi-FI" sz="1600" dirty="0">
                <a:hlinkClick r:id="rId2">
                  <a:extLst>
                    <a:ext uri="{A12FA001-AC4F-418D-AE19-62706E023703}">
                      <ahyp:hlinkClr xmlns:ahyp="http://schemas.microsoft.com/office/drawing/2018/hyperlinkcolor" val="tx"/>
                    </a:ext>
                  </a:extLst>
                </a:hlinkClick>
              </a:rPr>
              <a:t>theresia.bilola@icos-ri.eu</a:t>
            </a:r>
            <a:r>
              <a:rPr lang="fi-FI" sz="1600" dirty="0"/>
              <a:t> </a:t>
            </a:r>
          </a:p>
          <a:p>
            <a:endParaRPr lang="nb-NO" sz="1600" dirty="0"/>
          </a:p>
          <a:p>
            <a:endParaRPr lang="en-GB" dirty="0"/>
          </a:p>
        </p:txBody>
      </p:sp>
      <p:sp>
        <p:nvSpPr>
          <p:cNvPr id="3" name="Title 2">
            <a:extLst>
              <a:ext uri="{FF2B5EF4-FFF2-40B4-BE49-F238E27FC236}">
                <a16:creationId xmlns:a16="http://schemas.microsoft.com/office/drawing/2014/main" id="{2B314EA4-C5BF-9D19-1CED-19E8F8459A5B}"/>
              </a:ext>
            </a:extLst>
          </p:cNvPr>
          <p:cNvSpPr>
            <a:spLocks noGrp="1"/>
          </p:cNvSpPr>
          <p:nvPr>
            <p:ph type="ctrTitle"/>
          </p:nvPr>
        </p:nvSpPr>
        <p:spPr>
          <a:xfrm>
            <a:off x="6309360" y="1481575"/>
            <a:ext cx="5588001" cy="2387600"/>
          </a:xfrm>
        </p:spPr>
        <p:txBody>
          <a:bodyPr>
            <a:normAutofit fontScale="90000"/>
          </a:bodyPr>
          <a:lstStyle/>
          <a:p>
            <a:r>
              <a:rPr lang="en-US" sz="2400" dirty="0"/>
              <a:t>The Impact of the KADI Project’s Envisaged Observation Network on Energy Systems Modelling in Africa</a:t>
            </a:r>
            <a:br>
              <a:rPr lang="en-US" sz="2400" dirty="0"/>
            </a:br>
            <a:br>
              <a:rPr lang="en-US" sz="2400" dirty="0"/>
            </a:br>
            <a:br>
              <a:rPr lang="en-US" sz="2400" dirty="0"/>
            </a:br>
            <a:br>
              <a:rPr lang="en-US" sz="2400" dirty="0"/>
            </a:br>
            <a:br>
              <a:rPr lang="en-US" sz="2400" dirty="0"/>
            </a:br>
            <a:br>
              <a:rPr lang="en-US" sz="2400" dirty="0"/>
            </a:br>
            <a:endParaRPr lang="en-GB" sz="2400" dirty="0"/>
          </a:p>
        </p:txBody>
      </p:sp>
    </p:spTree>
    <p:extLst>
      <p:ext uri="{BB962C8B-B14F-4D97-AF65-F5344CB8AC3E}">
        <p14:creationId xmlns:p14="http://schemas.microsoft.com/office/powerpoint/2010/main" val="23524401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
            <a:extLst>
              <a:ext uri="{FF2B5EF4-FFF2-40B4-BE49-F238E27FC236}">
                <a16:creationId xmlns:a16="http://schemas.microsoft.com/office/drawing/2014/main" id="{694D5A9F-B76B-EF4F-8B56-08BC31ED31F6}"/>
              </a:ext>
            </a:extLst>
          </p:cNvPr>
          <p:cNvSpPr>
            <a:spLocks noGrp="1"/>
          </p:cNvSpPr>
          <p:nvPr>
            <p:ph type="title"/>
          </p:nvPr>
        </p:nvSpPr>
        <p:spPr>
          <a:xfrm>
            <a:off x="637591" y="290061"/>
            <a:ext cx="11042597" cy="1081769"/>
          </a:xfrm>
        </p:spPr>
        <p:txBody>
          <a:bodyPr>
            <a:normAutofit/>
          </a:bodyPr>
          <a:lstStyle/>
          <a:p>
            <a:pPr algn="ctr"/>
            <a:r>
              <a:rPr lang="en-GB" sz="2800" dirty="0"/>
              <a:t>KADI in Brief</a:t>
            </a:r>
          </a:p>
        </p:txBody>
      </p:sp>
      <p:pic>
        <p:nvPicPr>
          <p:cNvPr id="17" name="Picture 16">
            <a:extLst>
              <a:ext uri="{FF2B5EF4-FFF2-40B4-BE49-F238E27FC236}">
                <a16:creationId xmlns:a16="http://schemas.microsoft.com/office/drawing/2014/main" id="{46AC8CFD-5C52-F441-BBAC-B897239E048A}"/>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62098" y="2174341"/>
            <a:ext cx="2591165" cy="1727444"/>
          </a:xfrm>
          <a:prstGeom prst="rect">
            <a:avLst/>
          </a:prstGeom>
          <a:ln>
            <a:solidFill>
              <a:srgbClr val="0619FF"/>
            </a:solidFill>
          </a:ln>
        </p:spPr>
      </p:pic>
      <p:pic>
        <p:nvPicPr>
          <p:cNvPr id="18" name="Picture 17">
            <a:extLst>
              <a:ext uri="{FF2B5EF4-FFF2-40B4-BE49-F238E27FC236}">
                <a16:creationId xmlns:a16="http://schemas.microsoft.com/office/drawing/2014/main" id="{0A13900E-3EA4-8A49-AFF5-DBC856B77D9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62097" y="4567173"/>
            <a:ext cx="2591165" cy="1727275"/>
          </a:xfrm>
          <a:prstGeom prst="rect">
            <a:avLst/>
          </a:prstGeom>
          <a:ln>
            <a:solidFill>
              <a:srgbClr val="0619FF"/>
            </a:solidFill>
          </a:ln>
        </p:spPr>
      </p:pic>
      <p:pic>
        <p:nvPicPr>
          <p:cNvPr id="19" name="Picture 18">
            <a:extLst>
              <a:ext uri="{FF2B5EF4-FFF2-40B4-BE49-F238E27FC236}">
                <a16:creationId xmlns:a16="http://schemas.microsoft.com/office/drawing/2014/main" id="{C9D973CE-3EC7-D047-A1BF-C3273A97AC7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248638" y="2143567"/>
            <a:ext cx="2654564" cy="1758218"/>
          </a:xfrm>
          <a:prstGeom prst="rect">
            <a:avLst/>
          </a:prstGeom>
          <a:ln>
            <a:solidFill>
              <a:srgbClr val="0619FF"/>
            </a:solidFill>
          </a:ln>
        </p:spPr>
      </p:pic>
      <p:pic>
        <p:nvPicPr>
          <p:cNvPr id="20" name="Picture 19">
            <a:extLst>
              <a:ext uri="{FF2B5EF4-FFF2-40B4-BE49-F238E27FC236}">
                <a16:creationId xmlns:a16="http://schemas.microsoft.com/office/drawing/2014/main" id="{D71075C1-0D99-3E4C-BFC2-32EDEAFD4CE9}"/>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302570" y="4233177"/>
            <a:ext cx="2591165" cy="1763167"/>
          </a:xfrm>
          <a:prstGeom prst="rect">
            <a:avLst/>
          </a:prstGeom>
          <a:ln>
            <a:solidFill>
              <a:srgbClr val="0619FF"/>
            </a:solidFill>
          </a:ln>
        </p:spPr>
      </p:pic>
      <p:sp>
        <p:nvSpPr>
          <p:cNvPr id="21" name="TextBox 20">
            <a:extLst>
              <a:ext uri="{FF2B5EF4-FFF2-40B4-BE49-F238E27FC236}">
                <a16:creationId xmlns:a16="http://schemas.microsoft.com/office/drawing/2014/main" id="{AAD59D7A-E039-DD42-A27C-8E08A9D0FDDD}"/>
              </a:ext>
            </a:extLst>
          </p:cNvPr>
          <p:cNvSpPr txBox="1"/>
          <p:nvPr/>
        </p:nvSpPr>
        <p:spPr>
          <a:xfrm>
            <a:off x="8848630" y="2069559"/>
            <a:ext cx="3077831" cy="160043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Cities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Abidjan</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 </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Nairobi</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 and </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Dar-es-Salaam</a:t>
            </a:r>
            <a:endParaRPr kumimoji="0" lang="en-GB"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Cities as complex societal systems for climate services. Challenges specific to urban environments, such as air quality  and heat resilience.</a:t>
            </a:r>
          </a:p>
        </p:txBody>
      </p:sp>
      <p:sp>
        <p:nvSpPr>
          <p:cNvPr id="22" name="TextBox 21">
            <a:extLst>
              <a:ext uri="{FF2B5EF4-FFF2-40B4-BE49-F238E27FC236}">
                <a16:creationId xmlns:a16="http://schemas.microsoft.com/office/drawing/2014/main" id="{C6A4C065-7B9A-6A43-ABF3-6250AE0C9C9A}"/>
              </a:ext>
            </a:extLst>
          </p:cNvPr>
          <p:cNvSpPr txBox="1"/>
          <p:nvPr/>
        </p:nvSpPr>
        <p:spPr>
          <a:xfrm>
            <a:off x="3153262" y="4476633"/>
            <a:ext cx="2942738" cy="181588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Oceans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Coastal bio-geochemistry of the Southern Ocean as a crucial part of the climate and carbon system. </a:t>
            </a:r>
            <a:r>
              <a:rPr kumimoji="0" lang="en-GB"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Quantifying key components of the coastal carbon cycle that are relevant to the regulation of climate change.</a:t>
            </a:r>
            <a:endParaRPr kumimoji="0" lang="en-GB"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endParaRPr>
          </a:p>
        </p:txBody>
      </p:sp>
      <p:sp>
        <p:nvSpPr>
          <p:cNvPr id="23" name="TextBox 22">
            <a:extLst>
              <a:ext uri="{FF2B5EF4-FFF2-40B4-BE49-F238E27FC236}">
                <a16:creationId xmlns:a16="http://schemas.microsoft.com/office/drawing/2014/main" id="{F8D36DF7-B216-C240-9D3A-B33C1B27CD28}"/>
              </a:ext>
            </a:extLst>
          </p:cNvPr>
          <p:cNvSpPr txBox="1"/>
          <p:nvPr/>
        </p:nvSpPr>
        <p:spPr>
          <a:xfrm>
            <a:off x="3246286" y="2453287"/>
            <a:ext cx="3002351" cy="116955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Modelling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Earth system </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modeling as a tool for</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 improved data </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and</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 knowledge </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on</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 land cover </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mn-cs"/>
              </a:rPr>
              <a:t>in Africa</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0000"/>
              </a:solidFill>
              <a:effectLst/>
              <a:uLnTx/>
              <a:uFillTx/>
              <a:latin typeface="Arial" panose="020B0604020202020204"/>
              <a:ea typeface="Aptos" panose="020B0004020202020204" pitchFamily="34" charset="0"/>
              <a:cs typeface="+mn-cs"/>
            </a:endParaRPr>
          </a:p>
        </p:txBody>
      </p:sp>
      <p:sp>
        <p:nvSpPr>
          <p:cNvPr id="24" name="TextBox 23">
            <a:extLst>
              <a:ext uri="{FF2B5EF4-FFF2-40B4-BE49-F238E27FC236}">
                <a16:creationId xmlns:a16="http://schemas.microsoft.com/office/drawing/2014/main" id="{F5F6F97F-1790-0345-B913-2F6F0702B98C}"/>
              </a:ext>
            </a:extLst>
          </p:cNvPr>
          <p:cNvSpPr txBox="1"/>
          <p:nvPr/>
        </p:nvSpPr>
        <p:spPr>
          <a:xfrm>
            <a:off x="8893735" y="4829391"/>
            <a:ext cx="2987623" cy="1325812"/>
          </a:xfrm>
          <a:prstGeom prst="rect">
            <a:avLst/>
          </a:prstGeom>
          <a:noFill/>
        </p:spPr>
        <p:txBody>
          <a:bodyPr wrap="square" rtlCol="0">
            <a:spAutoFit/>
          </a:bodyPr>
          <a:lstStyle/>
          <a:p>
            <a:pPr marL="12700" marR="5080" lvl="0" indent="0" algn="l" defTabSz="457200" rtl="0" eaLnBrk="1" fontAlgn="auto" latinLnBrk="0" hangingPunct="1">
              <a:lnSpc>
                <a:spcPts val="1190"/>
              </a:lnSpc>
              <a:spcBef>
                <a:spcPts val="25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Lesson Learned</a:t>
            </a:r>
          </a:p>
          <a:p>
            <a:pPr marL="12700" marR="5080" lvl="0" indent="0" algn="l" defTabSz="457200" rtl="0" eaLnBrk="1" fontAlgn="auto" latinLnBrk="0" hangingPunct="1">
              <a:lnSpc>
                <a:spcPts val="1190"/>
              </a:lnSpc>
              <a:spcBef>
                <a:spcPts val="250"/>
              </a:spcBef>
              <a:spcAft>
                <a:spcPts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endParaRPr>
          </a:p>
          <a:p>
            <a:pPr marL="12700" marR="5080" lvl="0" indent="0" algn="l" defTabSz="457200" rtl="0" eaLnBrk="1" fontAlgn="auto" latinLnBrk="0" hangingPunct="1">
              <a:lnSpc>
                <a:spcPts val="1190"/>
              </a:lnSpc>
              <a:spcBef>
                <a:spcPts val="25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Long-term cooperation</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 between </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MET services </a:t>
            </a: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as the backbone </a:t>
            </a:r>
            <a:b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of a future observation system. </a:t>
            </a:r>
          </a:p>
          <a:p>
            <a:pPr marL="12700" marR="5080" lvl="0" indent="0" algn="l" defTabSz="457200" rtl="0" eaLnBrk="1" fontAlgn="auto" latinLnBrk="0" hangingPunct="1">
              <a:lnSpc>
                <a:spcPts val="1190"/>
              </a:lnSpc>
              <a:spcBef>
                <a:spcPts val="250"/>
              </a:spcBef>
              <a:spcAft>
                <a:spcPts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a:ea typeface="Verdana" panose="020B0604030504040204" pitchFamily="34" charset="0"/>
                <a:cs typeface="Arial" panose="020B0604020202020204" pitchFamily="34" charset="0"/>
              </a:rPr>
              <a:t>MeteoSwiss</a:t>
            </a:r>
            <a:r>
              <a:rPr kumimoji="0" lang="en-US" sz="1400" b="1" i="0" u="none" strike="noStrike" kern="1200" cap="none" spc="0" normalizeH="0" baseline="0" noProof="0" dirty="0">
                <a:ln>
                  <a:noFill/>
                </a:ln>
                <a:solidFill>
                  <a:srgbClr val="000000"/>
                </a:solidFill>
                <a:effectLst/>
                <a:uLnTx/>
                <a:uFillTx/>
                <a:latin typeface="Arial" panose="020B0604020202020204"/>
                <a:ea typeface="Verdana" panose="020B0604030504040204" pitchFamily="34" charset="0"/>
                <a:cs typeface="Arial" panose="020B0604020202020204" pitchFamily="34" charset="0"/>
              </a:rPr>
              <a:t> &amp; KMD</a:t>
            </a:r>
          </a:p>
          <a:p>
            <a:pPr marL="12700" marR="5080" lvl="0" indent="0" algn="l" defTabSz="457200" rtl="0" eaLnBrk="1" fontAlgn="auto" latinLnBrk="0" hangingPunct="1">
              <a:lnSpc>
                <a:spcPts val="1190"/>
              </a:lnSpc>
              <a:spcBef>
                <a:spcPts val="25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pSp>
        <p:nvGrpSpPr>
          <p:cNvPr id="25" name="object 15">
            <a:extLst>
              <a:ext uri="{FF2B5EF4-FFF2-40B4-BE49-F238E27FC236}">
                <a16:creationId xmlns:a16="http://schemas.microsoft.com/office/drawing/2014/main" id="{708E497B-9F8A-FA42-A80E-11541350CBCC}"/>
              </a:ext>
            </a:extLst>
          </p:cNvPr>
          <p:cNvGrpSpPr/>
          <p:nvPr/>
        </p:nvGrpSpPr>
        <p:grpSpPr>
          <a:xfrm>
            <a:off x="1857679" y="502552"/>
            <a:ext cx="8757285" cy="563880"/>
            <a:chOff x="288036" y="446531"/>
            <a:chExt cx="8757285" cy="563880"/>
          </a:xfrm>
        </p:grpSpPr>
        <p:pic>
          <p:nvPicPr>
            <p:cNvPr id="26" name="object 16">
              <a:extLst>
                <a:ext uri="{FF2B5EF4-FFF2-40B4-BE49-F238E27FC236}">
                  <a16:creationId xmlns:a16="http://schemas.microsoft.com/office/drawing/2014/main" id="{B6D46AB2-5506-F643-8B70-A89203F04234}"/>
                </a:ext>
              </a:extLst>
            </p:cNvPr>
            <p:cNvPicPr/>
            <p:nvPr/>
          </p:nvPicPr>
          <p:blipFill>
            <a:blip r:embed="rId6" cstate="print"/>
            <a:stretch>
              <a:fillRect/>
            </a:stretch>
          </p:blipFill>
          <p:spPr>
            <a:xfrm>
              <a:off x="288036" y="495299"/>
              <a:ext cx="1208532" cy="466344"/>
            </a:xfrm>
            <a:prstGeom prst="rect">
              <a:avLst/>
            </a:prstGeom>
          </p:spPr>
        </p:pic>
        <p:pic>
          <p:nvPicPr>
            <p:cNvPr id="27" name="object 17">
              <a:extLst>
                <a:ext uri="{FF2B5EF4-FFF2-40B4-BE49-F238E27FC236}">
                  <a16:creationId xmlns:a16="http://schemas.microsoft.com/office/drawing/2014/main" id="{988889B2-1041-2049-9AA7-CB7D49B21E2C}"/>
                </a:ext>
              </a:extLst>
            </p:cNvPr>
            <p:cNvPicPr/>
            <p:nvPr/>
          </p:nvPicPr>
          <p:blipFill>
            <a:blip r:embed="rId7" cstate="print"/>
            <a:stretch>
              <a:fillRect/>
            </a:stretch>
          </p:blipFill>
          <p:spPr>
            <a:xfrm>
              <a:off x="7281671" y="446531"/>
              <a:ext cx="1763268" cy="563879"/>
            </a:xfrm>
            <a:prstGeom prst="rect">
              <a:avLst/>
            </a:prstGeom>
          </p:spPr>
        </p:pic>
      </p:grpSp>
    </p:spTree>
    <p:extLst>
      <p:ext uri="{BB962C8B-B14F-4D97-AF65-F5344CB8AC3E}">
        <p14:creationId xmlns:p14="http://schemas.microsoft.com/office/powerpoint/2010/main" val="32138065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D4E67C-25B2-E34F-AC15-7EA429A0C71C}"/>
              </a:ext>
            </a:extLst>
          </p:cNvPr>
          <p:cNvSpPr>
            <a:spLocks noGrp="1"/>
          </p:cNvSpPr>
          <p:nvPr>
            <p:ph type="title"/>
          </p:nvPr>
        </p:nvSpPr>
        <p:spPr>
          <a:xfrm>
            <a:off x="637591" y="290061"/>
            <a:ext cx="11042597" cy="1081769"/>
          </a:xfrm>
        </p:spPr>
        <p:txBody>
          <a:bodyPr/>
          <a:lstStyle/>
          <a:p>
            <a:pPr algn="ctr"/>
            <a:r>
              <a:rPr lang="fi-FI" dirty="0"/>
              <a:t>Partners, </a:t>
            </a:r>
            <a:r>
              <a:rPr lang="fi-FI" dirty="0" err="1"/>
              <a:t>Policy</a:t>
            </a:r>
            <a:r>
              <a:rPr lang="fi-FI" dirty="0"/>
              <a:t> &amp; Networks</a:t>
            </a:r>
            <a:endParaRPr lang="en-GB" dirty="0"/>
          </a:p>
        </p:txBody>
      </p:sp>
      <p:sp>
        <p:nvSpPr>
          <p:cNvPr id="5" name="TextBox 4">
            <a:extLst>
              <a:ext uri="{FF2B5EF4-FFF2-40B4-BE49-F238E27FC236}">
                <a16:creationId xmlns:a16="http://schemas.microsoft.com/office/drawing/2014/main" id="{E1608610-02DA-2F41-8AD3-C37F4A29916B}"/>
              </a:ext>
            </a:extLst>
          </p:cNvPr>
          <p:cNvSpPr txBox="1"/>
          <p:nvPr/>
        </p:nvSpPr>
        <p:spPr>
          <a:xfrm>
            <a:off x="438661" y="1725370"/>
            <a:ext cx="5380988" cy="4832092"/>
          </a:xfrm>
          <a:prstGeom prst="rect">
            <a:avLst/>
          </a:prstGeom>
          <a:noFill/>
        </p:spPr>
        <p:txBody>
          <a:bodyPr wrap="square" rtlCol="0">
            <a:spAutoFit/>
          </a:bodyPr>
          <a:lstStyle/>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2"/>
              </a:rPr>
              <a:t>Integrated Carbon Observation System</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 (ICOS ERIC), Finland</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3"/>
              </a:rPr>
              <a:t>University of the Witwatersrand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(WITS), South Africa</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4"/>
              </a:rPr>
              <a:t>National Research Foundation</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 (NRF/SAEON), South Africa</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5"/>
              </a:rPr>
              <a:t>University of Pretoria</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 (UP), South Africa</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6"/>
              </a:rPr>
              <a:t>Agencia Estatal de Meteorología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(AEMET), Spain</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7"/>
              </a:rPr>
              <a:t>Helsinki University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(HY), Finland</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8"/>
              </a:rPr>
              <a:t>Centre National de la Recherche Scientifique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(CNRS), France</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just"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9"/>
              </a:rPr>
              <a:t>Université Félix Houphouët Boigny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(UFHB), Côte d’Ivoire</a:t>
            </a: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0"/>
              </a:rPr>
              <a:t>Kenya Meteorological Department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(KMD), Kenya</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1"/>
              </a:rPr>
              <a:t>University of Turku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(UTU), Finland</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2"/>
              </a:rPr>
              <a:t>Trinity College Dublin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(TCD), Ireland</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3"/>
              </a:rPr>
              <a:t>Norwegian Research Centre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(NORCE), Norway</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4"/>
              </a:rPr>
              <a:t>Hellenic Centre for Marine Research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(HCMR), Greece</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5"/>
              </a:rPr>
              <a:t>Eidgenössisches Departement des Innern</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 (Meteoswiss)</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6"/>
              </a:rPr>
              <a:t>Eidgenössische Materialprüfungs- und Forschungsanstalt</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 (EMPA)</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514350" marR="0" lvl="0" indent="-285750" algn="l" defTabSz="914400" rtl="0" eaLnBrk="1" fontAlgn="auto" latinLnBrk="0" hangingPunct="1">
              <a:lnSpc>
                <a:spcPct val="100000"/>
              </a:lnSpc>
              <a:spcBef>
                <a:spcPts val="0"/>
              </a:spcBef>
              <a:spcAft>
                <a:spcPts val="600"/>
              </a:spcAft>
              <a:buClrTx/>
              <a:buSzTx/>
              <a:buFont typeface="+mj-lt"/>
              <a:buAutoNum type="arabicPeriod"/>
              <a:tabLst/>
              <a:defRPr/>
            </a:pP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hlinkClick r:id="rId17"/>
              </a:rPr>
              <a:t>Eidgenössisches Departement für Wirtschaft, Bildung und Forschung </a:t>
            </a:r>
            <a:r>
              <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Arial"/>
                <a:sym typeface="Arial"/>
              </a:rPr>
              <a:t>(WBF), Switzerland</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FI" sz="12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sp>
        <p:nvSpPr>
          <p:cNvPr id="6" name="Content Placeholder 6">
            <a:extLst>
              <a:ext uri="{FF2B5EF4-FFF2-40B4-BE49-F238E27FC236}">
                <a16:creationId xmlns:a16="http://schemas.microsoft.com/office/drawing/2014/main" id="{06E4D6DC-9314-3F43-9B88-E8A2767E2FA8}"/>
              </a:ext>
            </a:extLst>
          </p:cNvPr>
          <p:cNvSpPr txBox="1">
            <a:spLocks/>
          </p:cNvSpPr>
          <p:nvPr/>
        </p:nvSpPr>
        <p:spPr>
          <a:xfrm>
            <a:off x="5994400" y="2104404"/>
            <a:ext cx="5381625" cy="293208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1450" indent="-171450">
              <a:buClrTx/>
              <a:buFont typeface="Arial" panose="020B0604020202020204" pitchFamily="34" charset="0"/>
              <a:buChar char="•"/>
            </a:pPr>
            <a:r>
              <a:rPr lang="fi-FI" sz="2800" kern="1200">
                <a:solidFill>
                  <a:prstClr val="black"/>
                </a:solidFill>
                <a:ea typeface="Verdana" panose="020B0604030504040204" pitchFamily="34" charset="0"/>
                <a:cs typeface="+mn-cs"/>
              </a:rPr>
              <a:t>Policy Cooperation</a:t>
            </a:r>
          </a:p>
          <a:p>
            <a:pPr>
              <a:buClrTx/>
            </a:pPr>
            <a:endParaRPr lang="fi-FI" sz="2800" kern="1200">
              <a:solidFill>
                <a:prstClr val="black"/>
              </a:solidFill>
              <a:ea typeface="Verdana" panose="020B0604030504040204" pitchFamily="34" charset="0"/>
              <a:cs typeface="+mn-cs"/>
            </a:endParaRPr>
          </a:p>
          <a:p>
            <a:pPr marL="171450" indent="-171450">
              <a:buClrTx/>
              <a:buFont typeface="Arial" panose="020B0604020202020204" pitchFamily="34" charset="0"/>
              <a:buChar char="•"/>
            </a:pPr>
            <a:r>
              <a:rPr lang="fi-FI" sz="2800" kern="1200">
                <a:solidFill>
                  <a:prstClr val="black"/>
                </a:solidFill>
                <a:ea typeface="Verdana" panose="020B0604030504040204" pitchFamily="34" charset="0"/>
                <a:cs typeface="+mn-cs"/>
              </a:rPr>
              <a:t>Knowledge Exchange</a:t>
            </a:r>
          </a:p>
          <a:p>
            <a:pPr>
              <a:buClrTx/>
            </a:pPr>
            <a:endParaRPr lang="fi-FI" sz="2800" kern="1200">
              <a:solidFill>
                <a:prstClr val="black"/>
              </a:solidFill>
              <a:ea typeface="Verdana" panose="020B0604030504040204" pitchFamily="34" charset="0"/>
              <a:cs typeface="+mn-cs"/>
            </a:endParaRPr>
          </a:p>
          <a:p>
            <a:pPr marL="171450" indent="-171450">
              <a:buClrTx/>
              <a:buFont typeface="Arial" panose="020B0604020202020204" pitchFamily="34" charset="0"/>
              <a:buChar char="•"/>
            </a:pPr>
            <a:r>
              <a:rPr lang="fi-FI" sz="2800" kern="1200">
                <a:solidFill>
                  <a:prstClr val="black"/>
                </a:solidFill>
                <a:ea typeface="Verdana" panose="020B0604030504040204" pitchFamily="34" charset="0"/>
                <a:cs typeface="+mn-cs"/>
              </a:rPr>
              <a:t>Building and enabling the relevant networks</a:t>
            </a:r>
            <a:endParaRPr lang="en-FI" sz="2800" kern="1200" dirty="0">
              <a:solidFill>
                <a:prstClr val="black"/>
              </a:solidFill>
              <a:ea typeface="Verdana" panose="020B0604030504040204" pitchFamily="34" charset="0"/>
              <a:cs typeface="+mn-cs"/>
            </a:endParaRPr>
          </a:p>
        </p:txBody>
      </p:sp>
    </p:spTree>
    <p:extLst>
      <p:ext uri="{BB962C8B-B14F-4D97-AF65-F5344CB8AC3E}">
        <p14:creationId xmlns:p14="http://schemas.microsoft.com/office/powerpoint/2010/main" val="24526384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50464F7C-A0A6-444B-BE15-16B7E779820D}"/>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gn="ctr"/>
            <a:r>
              <a:rPr lang="en-US"/>
              <a:t>“</a:t>
            </a:r>
            <a:r>
              <a:rPr lang="en-US" i="1"/>
              <a:t>Access to energy in Africa is a major socio-economic, developmental and environmental issue. The following climate services needs are conveyed in literature, NDCs and NAPs for Africa in the energy sector: </a:t>
            </a:r>
            <a:r>
              <a:rPr lang="en-US" i="1">
                <a:solidFill>
                  <a:schemeClr val="tx1"/>
                </a:solidFill>
              </a:rPr>
              <a:t>Monitoring GHG emissions</a:t>
            </a:r>
            <a:r>
              <a:rPr lang="en-US" i="1"/>
              <a:t> related to deforestation/afforestation and carbon sink, </a:t>
            </a:r>
            <a:r>
              <a:rPr lang="en-US" i="1">
                <a:solidFill>
                  <a:schemeClr val="tx1"/>
                </a:solidFill>
              </a:rPr>
              <a:t>renewable energy technologies/Energy transition</a:t>
            </a:r>
            <a:r>
              <a:rPr lang="en-US" i="1"/>
              <a:t>, increasing </a:t>
            </a:r>
            <a:r>
              <a:rPr lang="en-US" i="1">
                <a:solidFill>
                  <a:schemeClr val="tx1"/>
                </a:solidFill>
              </a:rPr>
              <a:t>access to climate data </a:t>
            </a:r>
            <a:r>
              <a:rPr lang="en-US" i="1"/>
              <a:t>for better </a:t>
            </a:r>
            <a:r>
              <a:rPr lang="en-US" i="1">
                <a:solidFill>
                  <a:schemeClr val="tx1"/>
                </a:solidFill>
              </a:rPr>
              <a:t>energy planning </a:t>
            </a:r>
            <a:r>
              <a:rPr lang="en-US" i="1"/>
              <a:t>and primary </a:t>
            </a:r>
            <a:r>
              <a:rPr lang="en-US" i="1">
                <a:solidFill>
                  <a:schemeClr val="tx1"/>
                </a:solidFill>
              </a:rPr>
              <a:t>energy demand forecast </a:t>
            </a:r>
            <a:r>
              <a:rPr lang="en-US"/>
              <a:t>” </a:t>
            </a:r>
          </a:p>
          <a:p>
            <a:pPr algn="ctr"/>
            <a:r>
              <a:rPr lang="en-ZA" sz="1800">
                <a:solidFill>
                  <a:srgbClr val="0619FF"/>
                </a:solidFill>
                <a:latin typeface="Arial" panose="020B0604020202020204" pitchFamily="34" charset="0"/>
                <a:ea typeface="Arial" panose="020B0604020202020204" pitchFamily="34" charset="0"/>
                <a:cs typeface="Arial" panose="020B0604020202020204" pitchFamily="34" charset="0"/>
              </a:rPr>
              <a:t>(Abdelrazik et al 2022, Carlino et al 2023, Mhedhbi et al 2023, Shobande et al 2024, NDCs).</a:t>
            </a:r>
            <a:endParaRPr lang="en-GB" sz="1800">
              <a:latin typeface="Arial" panose="020B0604020202020204" pitchFamily="34" charset="0"/>
              <a:ea typeface="Arial" panose="020B0604020202020204" pitchFamily="34" charset="0"/>
              <a:cs typeface="Times New Roman" panose="02020603050405020304" pitchFamily="18" charset="0"/>
            </a:endParaRPr>
          </a:p>
          <a:p>
            <a:pPr algn="ctr"/>
            <a:endParaRPr lang="en-GB" dirty="0"/>
          </a:p>
        </p:txBody>
      </p:sp>
      <p:sp>
        <p:nvSpPr>
          <p:cNvPr id="5" name="Title 2">
            <a:extLst>
              <a:ext uri="{FF2B5EF4-FFF2-40B4-BE49-F238E27FC236}">
                <a16:creationId xmlns:a16="http://schemas.microsoft.com/office/drawing/2014/main" id="{A2D234FA-D297-744C-B36D-BEDD5F554F58}"/>
              </a:ext>
            </a:extLst>
          </p:cNvPr>
          <p:cNvSpPr>
            <a:spLocks noGrp="1"/>
          </p:cNvSpPr>
          <p:nvPr>
            <p:ph type="title"/>
          </p:nvPr>
        </p:nvSpPr>
        <p:spPr>
          <a:xfrm>
            <a:off x="637591" y="290061"/>
            <a:ext cx="11042597" cy="1081769"/>
          </a:xfrm>
        </p:spPr>
        <p:txBody>
          <a:bodyPr/>
          <a:lstStyle/>
          <a:p>
            <a:r>
              <a:rPr lang="fi-FI" dirty="0" err="1"/>
              <a:t>Climate</a:t>
            </a:r>
            <a:r>
              <a:rPr lang="fi-FI" dirty="0"/>
              <a:t> Service </a:t>
            </a:r>
            <a:r>
              <a:rPr lang="fi-FI" dirty="0" err="1"/>
              <a:t>Need</a:t>
            </a:r>
            <a:endParaRPr lang="en-GB" dirty="0"/>
          </a:p>
        </p:txBody>
      </p:sp>
    </p:spTree>
    <p:extLst>
      <p:ext uri="{BB962C8B-B14F-4D97-AF65-F5344CB8AC3E}">
        <p14:creationId xmlns:p14="http://schemas.microsoft.com/office/powerpoint/2010/main" val="13702941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2594DB33-0341-5A4B-BDB3-F8109950A07E}"/>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indent="-342900">
              <a:buFont typeface="Arial" panose="020B0604020202020204" pitchFamily="34" charset="0"/>
              <a:buChar char="•"/>
            </a:pPr>
            <a:r>
              <a:rPr lang="en-US" sz="2800"/>
              <a:t>Localized data enhances the accuracy of energy models, allowing for better predictions of supply and demand dynamics.</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Continuous observation helps validate and calibrate models, ensuring they reflect actual conditions and behaviors in the energy system.</a:t>
            </a:r>
          </a:p>
          <a:p>
            <a:endParaRPr lang="en-GB" dirty="0"/>
          </a:p>
        </p:txBody>
      </p:sp>
      <p:sp>
        <p:nvSpPr>
          <p:cNvPr id="5" name="Title 2">
            <a:extLst>
              <a:ext uri="{FF2B5EF4-FFF2-40B4-BE49-F238E27FC236}">
                <a16:creationId xmlns:a16="http://schemas.microsoft.com/office/drawing/2014/main" id="{C8FF6AE0-9C49-384A-9CDE-55A326628885}"/>
              </a:ext>
            </a:extLst>
          </p:cNvPr>
          <p:cNvSpPr>
            <a:spLocks noGrp="1"/>
          </p:cNvSpPr>
          <p:nvPr>
            <p:ph type="title"/>
          </p:nvPr>
        </p:nvSpPr>
        <p:spPr>
          <a:xfrm>
            <a:off x="637591" y="290061"/>
            <a:ext cx="11042597" cy="1081769"/>
          </a:xfrm>
        </p:spPr>
        <p:txBody>
          <a:bodyPr>
            <a:normAutofit/>
          </a:bodyPr>
          <a:lstStyle/>
          <a:p>
            <a:r>
              <a:rPr lang="en-GB" sz="3200" dirty="0"/>
              <a:t>Accurate &amp; High-Quality Data</a:t>
            </a:r>
          </a:p>
        </p:txBody>
      </p:sp>
    </p:spTree>
    <p:extLst>
      <p:ext uri="{BB962C8B-B14F-4D97-AF65-F5344CB8AC3E}">
        <p14:creationId xmlns:p14="http://schemas.microsoft.com/office/powerpoint/2010/main" val="16461199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B22AC117-552D-EC44-B04A-A3C318BE6741}"/>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685800" indent="-457200">
              <a:buFont typeface="Arial" panose="020B0604020202020204" pitchFamily="34" charset="0"/>
              <a:buChar char="•"/>
            </a:pPr>
            <a:r>
              <a:rPr lang="en-US" sz="2800" b="1">
                <a:latin typeface="Verdana" panose="020B0604030504040204" pitchFamily="34" charset="0"/>
                <a:ea typeface="Verdana" panose="020B0604030504040204" pitchFamily="34" charset="0"/>
              </a:rPr>
              <a:t>Skill Development</a:t>
            </a:r>
            <a:r>
              <a:rPr lang="en-US" sz="2800">
                <a:latin typeface="Verdana" panose="020B0604030504040204" pitchFamily="34" charset="0"/>
                <a:ea typeface="Verdana" panose="020B0604030504040204" pitchFamily="34" charset="0"/>
              </a:rPr>
              <a:t>: Establishing observation infrastructures can create jobs and build local capacity in data analysis, renewable energy technologies, and system management.</a:t>
            </a:r>
          </a:p>
          <a:p>
            <a:pPr marL="685800" indent="-457200">
              <a:buFont typeface="Arial" panose="020B0604020202020204" pitchFamily="34" charset="0"/>
              <a:buChar char="•"/>
            </a:pPr>
            <a:endParaRPr lang="en-US" sz="2800">
              <a:latin typeface="Verdana" panose="020B0604030504040204" pitchFamily="34" charset="0"/>
              <a:ea typeface="Verdana" panose="020B0604030504040204" pitchFamily="34" charset="0"/>
            </a:endParaRPr>
          </a:p>
          <a:p>
            <a:pPr marL="685800" indent="-457200">
              <a:buFont typeface="Arial" panose="020B0604020202020204" pitchFamily="34" charset="0"/>
              <a:buChar char="•"/>
            </a:pPr>
            <a:r>
              <a:rPr lang="en-US" sz="2800" b="1">
                <a:latin typeface="Verdana" panose="020B0604030504040204" pitchFamily="34" charset="0"/>
                <a:ea typeface="Verdana" panose="020B0604030504040204" pitchFamily="34" charset="0"/>
              </a:rPr>
              <a:t>Innovation</a:t>
            </a:r>
            <a:r>
              <a:rPr lang="en-US" sz="2800">
                <a:latin typeface="Verdana" panose="020B0604030504040204" pitchFamily="34" charset="0"/>
                <a:ea typeface="Verdana" panose="020B0604030504040204" pitchFamily="34" charset="0"/>
              </a:rPr>
              <a:t>: Access to comprehensive datasets can stimulate innovation in energy solutions, from technology development to new business models.</a:t>
            </a:r>
            <a:endParaRPr lang="en-GB" sz="2800"/>
          </a:p>
          <a:p>
            <a:endParaRPr lang="en-GB" dirty="0"/>
          </a:p>
        </p:txBody>
      </p:sp>
      <p:sp>
        <p:nvSpPr>
          <p:cNvPr id="6" name="Title 2">
            <a:extLst>
              <a:ext uri="{FF2B5EF4-FFF2-40B4-BE49-F238E27FC236}">
                <a16:creationId xmlns:a16="http://schemas.microsoft.com/office/drawing/2014/main" id="{44407D2D-0418-C94C-9857-0F0EE55E1FD0}"/>
              </a:ext>
            </a:extLst>
          </p:cNvPr>
          <p:cNvSpPr>
            <a:spLocks noGrp="1"/>
          </p:cNvSpPr>
          <p:nvPr>
            <p:ph type="title"/>
          </p:nvPr>
        </p:nvSpPr>
        <p:spPr>
          <a:xfrm>
            <a:off x="637591" y="290061"/>
            <a:ext cx="11042597" cy="1081769"/>
          </a:xfrm>
        </p:spPr>
        <p:txBody>
          <a:bodyPr>
            <a:normAutofit/>
          </a:bodyPr>
          <a:lstStyle/>
          <a:p>
            <a:r>
              <a:rPr lang="en-GB" sz="3200" dirty="0"/>
              <a:t>Knowledge Exchange &amp; Innovation</a:t>
            </a:r>
          </a:p>
        </p:txBody>
      </p:sp>
    </p:spTree>
    <p:extLst>
      <p:ext uri="{BB962C8B-B14F-4D97-AF65-F5344CB8AC3E}">
        <p14:creationId xmlns:p14="http://schemas.microsoft.com/office/powerpoint/2010/main" val="38077716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3E1A7E79-A1C9-9F4B-8C25-2DE2E4EE9245}"/>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fontScale="92500"/>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indent="-342900">
              <a:buFont typeface="Arial" panose="020B0604020202020204" pitchFamily="34" charset="0"/>
              <a:buChar char="•"/>
            </a:pPr>
            <a:r>
              <a:rPr lang="en-US" sz="2800" i="1"/>
              <a:t>Climate Data Integration</a:t>
            </a:r>
            <a:r>
              <a:rPr lang="en-US" sz="2800"/>
              <a:t>: Incorporating climate data helps assess the impacts of climate change on energy systems, allowing for adaptive strategies that enhance resilience.</a:t>
            </a:r>
          </a:p>
          <a:p>
            <a:endParaRPr lang="en-US" sz="2800"/>
          </a:p>
          <a:p>
            <a:pPr marL="342900" indent="-342900">
              <a:buFont typeface="Arial" panose="020B0604020202020204" pitchFamily="34" charset="0"/>
              <a:buChar char="•"/>
            </a:pPr>
            <a:r>
              <a:rPr lang="en-US" sz="2800" i="1"/>
              <a:t>Risk Assessment</a:t>
            </a:r>
            <a:r>
              <a:rPr lang="en-US" sz="2800"/>
              <a:t>: Continuous monitoring can identify vulnerabilities in energy systems, enabling proactive measures to mitigate risks associated with climate change.</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a:t>Enhanced observation helps to model </a:t>
            </a:r>
            <a:r>
              <a:rPr lang="en-US" sz="2800" i="1"/>
              <a:t>energy systems that can adapt</a:t>
            </a:r>
            <a:r>
              <a:rPr lang="en-US" sz="2800"/>
              <a:t> to changing weather patterns, ensuring reliable power generation.</a:t>
            </a:r>
          </a:p>
          <a:p>
            <a:endParaRPr lang="en-GB" dirty="0"/>
          </a:p>
        </p:txBody>
      </p:sp>
      <p:sp>
        <p:nvSpPr>
          <p:cNvPr id="5" name="Title 2">
            <a:extLst>
              <a:ext uri="{FF2B5EF4-FFF2-40B4-BE49-F238E27FC236}">
                <a16:creationId xmlns:a16="http://schemas.microsoft.com/office/drawing/2014/main" id="{4259B26B-48FE-CF4E-8741-727DC390BEBD}"/>
              </a:ext>
            </a:extLst>
          </p:cNvPr>
          <p:cNvSpPr>
            <a:spLocks noGrp="1"/>
          </p:cNvSpPr>
          <p:nvPr>
            <p:ph type="title"/>
          </p:nvPr>
        </p:nvSpPr>
        <p:spPr>
          <a:xfrm>
            <a:off x="637591" y="290061"/>
            <a:ext cx="11042597" cy="1081769"/>
          </a:xfrm>
        </p:spPr>
        <p:txBody>
          <a:bodyPr>
            <a:normAutofit/>
          </a:bodyPr>
          <a:lstStyle/>
          <a:p>
            <a:r>
              <a:rPr lang="en-GB" sz="3200" dirty="0"/>
              <a:t>Resilience to Climate Variability</a:t>
            </a:r>
          </a:p>
        </p:txBody>
      </p:sp>
    </p:spTree>
    <p:extLst>
      <p:ext uri="{BB962C8B-B14F-4D97-AF65-F5344CB8AC3E}">
        <p14:creationId xmlns:p14="http://schemas.microsoft.com/office/powerpoint/2010/main" val="15964205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D589851B-BED6-3C48-A1CB-989ED7810E4B}"/>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indent="-342900">
              <a:buFont typeface="Arial" panose="020B0604020202020204" pitchFamily="34" charset="0"/>
              <a:buChar char="•"/>
            </a:pPr>
            <a:r>
              <a:rPr lang="en-US" sz="2800" i="1"/>
              <a:t>Evidence-Based Policymaking</a:t>
            </a:r>
            <a:r>
              <a:rPr lang="en-US" sz="2800"/>
              <a:t>: Reliable data allows policymakers to make informed decisions based on actual performance and outcomes, rather than assumptions or outdated information.</a:t>
            </a:r>
          </a:p>
          <a:p>
            <a:pPr marL="342900" indent="-342900">
              <a:buFont typeface="Arial" panose="020B0604020202020204" pitchFamily="34" charset="0"/>
              <a:buChar char="•"/>
            </a:pPr>
            <a:endParaRPr lang="en-US" sz="2800"/>
          </a:p>
          <a:p>
            <a:pPr marL="342900" indent="-342900">
              <a:buFont typeface="Arial" panose="020B0604020202020204" pitchFamily="34" charset="0"/>
              <a:buChar char="•"/>
            </a:pPr>
            <a:r>
              <a:rPr lang="en-US" sz="2800" i="1"/>
              <a:t>Impact Assessment</a:t>
            </a:r>
            <a:r>
              <a:rPr lang="en-US" sz="2800"/>
              <a:t>: An observation infrastructure enables ongoing assessment of energy policies, helping to refine and adjust strategies for better sustainability and climate impact.</a:t>
            </a:r>
          </a:p>
          <a:p>
            <a:endParaRPr lang="en-GB" dirty="0"/>
          </a:p>
        </p:txBody>
      </p:sp>
      <p:sp>
        <p:nvSpPr>
          <p:cNvPr id="5" name="Title 2">
            <a:extLst>
              <a:ext uri="{FF2B5EF4-FFF2-40B4-BE49-F238E27FC236}">
                <a16:creationId xmlns:a16="http://schemas.microsoft.com/office/drawing/2014/main" id="{DF118775-F6A4-BF41-BD25-6AA469308BCA}"/>
              </a:ext>
            </a:extLst>
          </p:cNvPr>
          <p:cNvSpPr>
            <a:spLocks noGrp="1"/>
          </p:cNvSpPr>
          <p:nvPr>
            <p:ph type="title"/>
          </p:nvPr>
        </p:nvSpPr>
        <p:spPr>
          <a:xfrm>
            <a:off x="637591" y="290061"/>
            <a:ext cx="11042597" cy="1081769"/>
          </a:xfrm>
        </p:spPr>
        <p:txBody>
          <a:bodyPr>
            <a:normAutofit/>
          </a:bodyPr>
          <a:lstStyle/>
          <a:p>
            <a:r>
              <a:rPr lang="fi-FI" sz="3200" dirty="0" err="1"/>
              <a:t>Informed</a:t>
            </a:r>
            <a:r>
              <a:rPr lang="fi-FI" sz="3200" dirty="0"/>
              <a:t> </a:t>
            </a:r>
            <a:r>
              <a:rPr lang="fi-FI" sz="3200" dirty="0" err="1"/>
              <a:t>Decision-Making</a:t>
            </a:r>
            <a:endParaRPr lang="en-GB" sz="3200" dirty="0"/>
          </a:p>
        </p:txBody>
      </p:sp>
    </p:spTree>
    <p:extLst>
      <p:ext uri="{BB962C8B-B14F-4D97-AF65-F5344CB8AC3E}">
        <p14:creationId xmlns:p14="http://schemas.microsoft.com/office/powerpoint/2010/main" val="37608370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74F2C96B-39D2-9345-A7A3-5A77FCF007A1}"/>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indent="-342900">
              <a:buFont typeface="Arial" panose="020B0604020202020204" pitchFamily="34" charset="0"/>
              <a:buChar char="•"/>
            </a:pPr>
            <a:r>
              <a:rPr lang="en-US" i="1" dirty="0"/>
              <a:t>Increased Awareness</a:t>
            </a:r>
            <a:r>
              <a:rPr lang="en-US" dirty="0"/>
              <a:t>: Accessible data platforms can engage stakeholders, including local communities, in energy planning and policy discussions, fostering a sense of ownership and responsibility. For instance, the approach of the Resilience academy in the KADI pilot in Dar Es Salaam.</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i="1" dirty="0"/>
              <a:t>Transparency</a:t>
            </a:r>
            <a:r>
              <a:rPr lang="en-US" dirty="0"/>
              <a:t>: Open access to data enhances accountability in energy policy and management, leading to more equitable and inclusive energy solutions.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i="1" dirty="0"/>
              <a:t>Tailored energy solutions </a:t>
            </a:r>
            <a:r>
              <a:rPr lang="en-US" dirty="0"/>
              <a:t>can be modeled for specific regions, considering microclimates, seasonal variations, and extreme events.</a:t>
            </a:r>
          </a:p>
          <a:p>
            <a:endParaRPr lang="en-GB" dirty="0"/>
          </a:p>
        </p:txBody>
      </p:sp>
      <p:sp>
        <p:nvSpPr>
          <p:cNvPr id="5" name="Title 2">
            <a:extLst>
              <a:ext uri="{FF2B5EF4-FFF2-40B4-BE49-F238E27FC236}">
                <a16:creationId xmlns:a16="http://schemas.microsoft.com/office/drawing/2014/main" id="{CE68DFA0-91CB-B048-BF27-3283EE85811C}"/>
              </a:ext>
            </a:extLst>
          </p:cNvPr>
          <p:cNvSpPr txBox="1">
            <a:spLocks/>
          </p:cNvSpPr>
          <p:nvPr/>
        </p:nvSpPr>
        <p:spPr>
          <a:xfrm>
            <a:off x="637592" y="189034"/>
            <a:ext cx="11042597" cy="1031182"/>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GB" sz="3200" dirty="0"/>
              <a:t>Localized Solutions &amp; Ownership</a:t>
            </a:r>
          </a:p>
        </p:txBody>
      </p:sp>
    </p:spTree>
    <p:extLst>
      <p:ext uri="{BB962C8B-B14F-4D97-AF65-F5344CB8AC3E}">
        <p14:creationId xmlns:p14="http://schemas.microsoft.com/office/powerpoint/2010/main" val="13797698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E355AB1B-3F7E-3841-9513-DFB69D03D561}"/>
              </a:ext>
            </a:extLst>
          </p:cNvPr>
          <p:cNvSpPr txBox="1">
            <a:spLocks/>
          </p:cNvSpPr>
          <p:nvPr/>
        </p:nvSpPr>
        <p:spPr>
          <a:xfrm>
            <a:off x="633480" y="1812175"/>
            <a:ext cx="11046709" cy="43412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r>
              <a:rPr lang="en-US" sz="2800"/>
              <a:t>Cross-Border Data Sharing:</a:t>
            </a:r>
          </a:p>
          <a:p>
            <a:r>
              <a:rPr lang="en-US" sz="2800"/>
              <a:t> A robust observation infrastructure can facilitate regional cooperation, allowing countries to share data and best practices, ultimately leading to a more integrated energy market.</a:t>
            </a:r>
          </a:p>
          <a:p>
            <a:endParaRPr lang="en-GB" dirty="0"/>
          </a:p>
        </p:txBody>
      </p:sp>
      <p:sp>
        <p:nvSpPr>
          <p:cNvPr id="5" name="Title 2">
            <a:extLst>
              <a:ext uri="{FF2B5EF4-FFF2-40B4-BE49-F238E27FC236}">
                <a16:creationId xmlns:a16="http://schemas.microsoft.com/office/drawing/2014/main" id="{23BA16FB-D648-854E-A127-9F971838C7BC}"/>
              </a:ext>
            </a:extLst>
          </p:cNvPr>
          <p:cNvSpPr>
            <a:spLocks noGrp="1"/>
          </p:cNvSpPr>
          <p:nvPr>
            <p:ph type="title"/>
          </p:nvPr>
        </p:nvSpPr>
        <p:spPr>
          <a:xfrm>
            <a:off x="637591" y="290061"/>
            <a:ext cx="11042597" cy="1081769"/>
          </a:xfrm>
        </p:spPr>
        <p:txBody>
          <a:bodyPr>
            <a:normAutofit/>
          </a:bodyPr>
          <a:lstStyle/>
          <a:p>
            <a:r>
              <a:rPr lang="fi-FI" sz="3200" dirty="0" err="1"/>
              <a:t>Regional</a:t>
            </a:r>
            <a:r>
              <a:rPr lang="fi-FI" sz="3200" dirty="0"/>
              <a:t> Collaboration</a:t>
            </a:r>
            <a:endParaRPr lang="en-GB" sz="3200" dirty="0"/>
          </a:p>
        </p:txBody>
      </p:sp>
    </p:spTree>
    <p:extLst>
      <p:ext uri="{BB962C8B-B14F-4D97-AF65-F5344CB8AC3E}">
        <p14:creationId xmlns:p14="http://schemas.microsoft.com/office/powerpoint/2010/main" val="1231060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F4BC80F-BE8A-FC44-B50E-345E08E8570E}"/>
              </a:ext>
            </a:extLst>
          </p:cNvPr>
          <p:cNvSpPr>
            <a:spLocks noGrp="1"/>
          </p:cNvSpPr>
          <p:nvPr>
            <p:ph type="title"/>
          </p:nvPr>
        </p:nvSpPr>
        <p:spPr>
          <a:xfrm>
            <a:off x="637591" y="290061"/>
            <a:ext cx="11042597" cy="1081769"/>
          </a:xfrm>
        </p:spPr>
        <p:txBody>
          <a:bodyPr>
            <a:normAutofit/>
          </a:bodyPr>
          <a:lstStyle/>
          <a:p>
            <a:pPr algn="ctr"/>
            <a:r>
              <a:rPr lang="fi-FI" sz="2800" dirty="0"/>
              <a:t>THANK YOU! </a:t>
            </a:r>
            <a:r>
              <a:rPr lang="fi-FI" sz="2800" dirty="0" err="1"/>
              <a:t>Let’s</a:t>
            </a:r>
            <a:r>
              <a:rPr lang="fi-FI" sz="2800" dirty="0"/>
              <a:t> </a:t>
            </a:r>
            <a:r>
              <a:rPr lang="fi-FI" sz="2800" dirty="0" err="1"/>
              <a:t>stay</a:t>
            </a:r>
            <a:r>
              <a:rPr lang="fi-FI" sz="2800" dirty="0"/>
              <a:t> in </a:t>
            </a:r>
            <a:r>
              <a:rPr lang="fi-FI" sz="2800" dirty="0" err="1"/>
              <a:t>touch</a:t>
            </a:r>
            <a:endParaRPr lang="en-GB" sz="2800" dirty="0"/>
          </a:p>
        </p:txBody>
      </p:sp>
      <p:pic>
        <p:nvPicPr>
          <p:cNvPr id="5" name="Content Placeholder 4">
            <a:extLst>
              <a:ext uri="{FF2B5EF4-FFF2-40B4-BE49-F238E27FC236}">
                <a16:creationId xmlns:a16="http://schemas.microsoft.com/office/drawing/2014/main" id="{D07A942C-2B94-2C4C-B454-63F8CA7F677A}"/>
              </a:ext>
            </a:extLst>
          </p:cNvPr>
          <p:cNvPicPr>
            <a:picLocks noChangeAspect="1"/>
          </p:cNvPicPr>
          <p:nvPr/>
        </p:nvPicPr>
        <p:blipFill>
          <a:blip r:embed="rId2"/>
          <a:stretch>
            <a:fillRect/>
          </a:stretch>
        </p:blipFill>
        <p:spPr>
          <a:xfrm>
            <a:off x="1218436" y="1808163"/>
            <a:ext cx="4089341" cy="4357687"/>
          </a:xfrm>
          <a:prstGeom prst="rect">
            <a:avLst/>
          </a:prstGeom>
          <a:noFill/>
          <a:ln>
            <a:noFill/>
          </a:ln>
        </p:spPr>
      </p:pic>
      <p:sp>
        <p:nvSpPr>
          <p:cNvPr id="6" name="TextBox 5">
            <a:extLst>
              <a:ext uri="{FF2B5EF4-FFF2-40B4-BE49-F238E27FC236}">
                <a16:creationId xmlns:a16="http://schemas.microsoft.com/office/drawing/2014/main" id="{AD03F672-8761-E249-8D85-B2A6F888BB26}"/>
              </a:ext>
            </a:extLst>
          </p:cNvPr>
          <p:cNvSpPr txBox="1"/>
          <p:nvPr/>
        </p:nvSpPr>
        <p:spPr>
          <a:xfrm>
            <a:off x="6379598" y="5405120"/>
            <a:ext cx="3534268" cy="36933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hlinkClick r:id="rId3"/>
              </a:rPr>
              <a:t>theresia.bilola@icos-ri.eu</a:t>
            </a: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  </a:t>
            </a:r>
          </a:p>
        </p:txBody>
      </p:sp>
      <p:pic>
        <p:nvPicPr>
          <p:cNvPr id="7" name="Content Placeholder 11" descr="A screenshot of a web page&#10;&#10;Description automatically generated">
            <a:extLst>
              <a:ext uri="{FF2B5EF4-FFF2-40B4-BE49-F238E27FC236}">
                <a16:creationId xmlns:a16="http://schemas.microsoft.com/office/drawing/2014/main" id="{414ADF96-2EC8-3343-8E9C-4F47D8586118}"/>
              </a:ext>
            </a:extLst>
          </p:cNvPr>
          <p:cNvPicPr>
            <a:picLocks noChangeAspect="1"/>
          </p:cNvPicPr>
          <p:nvPr/>
        </p:nvPicPr>
        <p:blipFill>
          <a:blip r:embed="rId4"/>
          <a:stretch>
            <a:fillRect/>
          </a:stretch>
        </p:blipFill>
        <p:spPr>
          <a:xfrm>
            <a:off x="6379598" y="1765214"/>
            <a:ext cx="3534268" cy="3172268"/>
          </a:xfrm>
          <a:prstGeom prst="rect">
            <a:avLst/>
          </a:prstGeom>
        </p:spPr>
      </p:pic>
    </p:spTree>
    <p:extLst>
      <p:ext uri="{BB962C8B-B14F-4D97-AF65-F5344CB8AC3E}">
        <p14:creationId xmlns:p14="http://schemas.microsoft.com/office/powerpoint/2010/main" val="122005174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g306bca3db77_0_0"/>
          <p:cNvSpPr txBox="1">
            <a:spLocks noGrp="1"/>
          </p:cNvSpPr>
          <p:nvPr>
            <p:ph type="title"/>
          </p:nvPr>
        </p:nvSpPr>
        <p:spPr>
          <a:xfrm>
            <a:off x="838200" y="807868"/>
            <a:ext cx="10515600" cy="781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4000"/>
              <a:buFont typeface="Verdana"/>
              <a:buNone/>
            </a:pPr>
            <a:r>
              <a:rPr lang="fr-FR"/>
              <a:t>PANEL DISCUSSION </a:t>
            </a:r>
            <a:endParaRPr/>
          </a:p>
        </p:txBody>
      </p:sp>
      <p:pic>
        <p:nvPicPr>
          <p:cNvPr id="435" name="Google Shape;435;g306bca3db77_0_0" descr="Group Discussion Images - Free Download ..."/>
          <p:cNvPicPr preferRelativeResize="0"/>
          <p:nvPr/>
        </p:nvPicPr>
        <p:blipFill rotWithShape="1">
          <a:blip r:embed="rId3">
            <a:alphaModFix/>
          </a:blip>
          <a:srcRect/>
          <a:stretch/>
        </p:blipFill>
        <p:spPr>
          <a:xfrm>
            <a:off x="2577296" y="1589068"/>
            <a:ext cx="7037407" cy="5026720"/>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14"/>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95959"/>
              </a:buClr>
              <a:buSzPts val="4000"/>
              <a:buFont typeface="Verdana"/>
              <a:buNone/>
            </a:pPr>
            <a:r>
              <a:rPr lang="fr-FR">
                <a:latin typeface="Verdana"/>
                <a:ea typeface="Verdana"/>
                <a:cs typeface="Verdana"/>
                <a:sym typeface="Verdana"/>
              </a:rPr>
              <a:t>Q&amp;A</a:t>
            </a:r>
            <a:endParaRPr/>
          </a:p>
        </p:txBody>
      </p:sp>
      <p:sp>
        <p:nvSpPr>
          <p:cNvPr id="464" name="Google Shape;464;p14"/>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r>
              <a:rPr lang="fr-FR">
                <a:latin typeface="Arial"/>
                <a:ea typeface="Arial"/>
                <a:cs typeface="Arial"/>
                <a:sym typeface="Arial"/>
              </a:rPr>
              <a:t>  </a:t>
            </a:r>
            <a:endParaRPr/>
          </a:p>
        </p:txBody>
      </p:sp>
      <p:sp>
        <p:nvSpPr>
          <p:cNvPr id="465" name="Google Shape;465;p14"/>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r>
              <a:rPr lang="fr-FR"/>
              <a:t> </a:t>
            </a:r>
            <a:endParaRPr/>
          </a:p>
        </p:txBody>
      </p:sp>
      <p:sp>
        <p:nvSpPr>
          <p:cNvPr id="466" name="Google Shape;466;p14"/>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400"/>
              <a:buNone/>
            </a:pPr>
            <a:r>
              <a:rPr lang="fr-FR"/>
              <a:t> </a:t>
            </a:r>
            <a:endParaRPr/>
          </a:p>
        </p:txBody>
      </p:sp>
      <p:pic>
        <p:nvPicPr>
          <p:cNvPr id="467" name="Google Shape;467;p14"/>
          <p:cNvPicPr preferRelativeResize="0"/>
          <p:nvPr/>
        </p:nvPicPr>
        <p:blipFill rotWithShape="1">
          <a:blip r:embed="rId3">
            <a:alphaModFix/>
          </a:blip>
          <a:srcRect/>
          <a:stretch/>
        </p:blipFill>
        <p:spPr>
          <a:xfrm>
            <a:off x="3134806" y="1667228"/>
            <a:ext cx="5640577" cy="3648891"/>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KADI Colors">
      <a:dk1>
        <a:srgbClr val="000000"/>
      </a:dk1>
      <a:lt1>
        <a:srgbClr val="FFFFFF"/>
      </a:lt1>
      <a:dk2>
        <a:srgbClr val="0619FF"/>
      </a:dk2>
      <a:lt2>
        <a:srgbClr val="FFFFFF"/>
      </a:lt2>
      <a:accent1>
        <a:srgbClr val="00C3FF"/>
      </a:accent1>
      <a:accent2>
        <a:srgbClr val="12EF00"/>
      </a:accent2>
      <a:accent3>
        <a:srgbClr val="000000"/>
      </a:accent3>
      <a:accent4>
        <a:srgbClr val="009CCC"/>
      </a:accent4>
      <a:accent5>
        <a:srgbClr val="0EBF00"/>
      </a:accent5>
      <a:accent6>
        <a:srgbClr val="572CFD"/>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TotalTime>
  <Words>3684</Words>
  <Application>Microsoft Macintosh PowerPoint</Application>
  <PresentationFormat>Widescreen</PresentationFormat>
  <Paragraphs>447</Paragraphs>
  <Slides>67</Slides>
  <Notes>43</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67</vt:i4>
      </vt:variant>
    </vt:vector>
  </HeadingPairs>
  <TitlesOfParts>
    <vt:vector size="81" baseType="lpstr">
      <vt:lpstr>Source Sans Pro SemiBold</vt:lpstr>
      <vt:lpstr>Ubuntu Light</vt:lpstr>
      <vt:lpstr>Cambria Math</vt:lpstr>
      <vt:lpstr>Calibri</vt:lpstr>
      <vt:lpstr>Times New Roman</vt:lpstr>
      <vt:lpstr>Encode Sans</vt:lpstr>
      <vt:lpstr>Arial</vt:lpstr>
      <vt:lpstr>Verdana</vt:lpstr>
      <vt:lpstr>Ubuntu Medium</vt:lpstr>
      <vt:lpstr>Rubik</vt:lpstr>
      <vt:lpstr>TimesNewRomanPSMT</vt:lpstr>
      <vt:lpstr>Thème Office</vt:lpstr>
      <vt:lpstr>Office Theme</vt:lpstr>
      <vt:lpstr>Acrobat Document</vt:lpstr>
      <vt:lpstr>SESSION 3: ENERGY SYSTEMS AND MODELLING WITH CONSIDERATIONS TO WATER-ENERGY-FOOD NEXUS </vt:lpstr>
      <vt:lpstr>OUR SPEAKERS</vt:lpstr>
      <vt:lpstr>OUR SPEAKERS</vt:lpstr>
      <vt:lpstr>Interactive questions</vt:lpstr>
      <vt:lpstr>Kokouvi Edem N’tsoukpoe</vt:lpstr>
      <vt:lpstr>Corneliu Barbu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Nikola Matak</vt:lpstr>
      <vt:lpstr>PowerPoint Presentation</vt:lpstr>
      <vt:lpstr>Key numbers and figures</vt:lpstr>
      <vt:lpstr>EMERGE project goal</vt:lpstr>
      <vt:lpstr>Key challenges</vt:lpstr>
      <vt:lpstr>Key objectives</vt:lpstr>
      <vt:lpstr>PowerPoint Presentation</vt:lpstr>
      <vt:lpstr>Toolbox development</vt:lpstr>
      <vt:lpstr>Hosting Capacity</vt:lpstr>
      <vt:lpstr>Optimal Storage Placement Tool</vt:lpstr>
      <vt:lpstr>PowSybl</vt:lpstr>
      <vt:lpstr>GREENADVISE</vt:lpstr>
      <vt:lpstr>Integration of the EMERGE Toolbox and database </vt:lpstr>
      <vt:lpstr>PowerPoint Presentation</vt:lpstr>
      <vt:lpstr>THANK YOU</vt:lpstr>
      <vt:lpstr>Pedro Solano</vt:lpstr>
      <vt:lpstr>Laura Bartolomé</vt:lpstr>
      <vt:lpstr>Energy module of ONEPlanET model  </vt:lpstr>
      <vt:lpstr>HOW TO MODEL THE WEF NEXUS? </vt:lpstr>
      <vt:lpstr>PowerPoint Presentation</vt:lpstr>
      <vt:lpstr>Interconnections</vt:lpstr>
      <vt:lpstr>Architecture of the model</vt:lpstr>
      <vt:lpstr>PowerPoint Presentation</vt:lpstr>
      <vt:lpstr>Sectoral Disaggregation and by Final Energy Type</vt:lpstr>
      <vt:lpstr>Simplified causal diagram</vt:lpstr>
      <vt:lpstr>Simplified causal diagram</vt:lpstr>
      <vt:lpstr>Simplified causal diagram</vt:lpstr>
      <vt:lpstr>Final Energy Demand</vt:lpstr>
      <vt:lpstr>PowerPoint Presentation</vt:lpstr>
      <vt:lpstr>Actual energy model, under development</vt:lpstr>
      <vt:lpstr>Interconnections</vt:lpstr>
      <vt:lpstr>Theresia Bilola </vt:lpstr>
      <vt:lpstr>The Impact of the KADI Project’s Envisaged Observation Network on Energy Systems Modelling in Africa      </vt:lpstr>
      <vt:lpstr>KADI in Brief</vt:lpstr>
      <vt:lpstr>Partners, Policy &amp; Networks</vt:lpstr>
      <vt:lpstr>Climate Service Need</vt:lpstr>
      <vt:lpstr>Accurate &amp; High-Quality Data</vt:lpstr>
      <vt:lpstr>Knowledge Exchange &amp; Innovation</vt:lpstr>
      <vt:lpstr>Resilience to Climate Variability</vt:lpstr>
      <vt:lpstr>Informed Decision-Making</vt:lpstr>
      <vt:lpstr>PowerPoint Presentation</vt:lpstr>
      <vt:lpstr>Regional Collaboration</vt:lpstr>
      <vt:lpstr>THANK YOU! Let’s stay in touch</vt:lpstr>
      <vt:lpstr>PANEL DISCUSSION </vt:lpstr>
      <vt:lpstr>Q&amp;A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2: ENERGY SYSTEMS AND MODELLING WITH CONSIDERATIONS TO WATER-ENERGY-FOOD NEXUS </dc:title>
  <dc:creator>Carine VALETTE</dc:creator>
  <cp:lastModifiedBy>Microsoft Office User</cp:lastModifiedBy>
  <cp:revision>4</cp:revision>
  <dcterms:created xsi:type="dcterms:W3CDTF">2021-01-28T08:37:55Z</dcterms:created>
  <dcterms:modified xsi:type="dcterms:W3CDTF">2024-10-10T14:36:17Z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0x0101002537F8027B88FD4A8FE94E8645FF6552</vt:lpwstr>
  </property>
  <property fmtid="{D5CDD505-2E9C-101B-9397-08002B2CF9AE}" pid="3" name="MediaServiceImageTags">
    <vt:lpwstr/>
  </property>
</Properties>
</file>