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1"/>
  </p:notesMasterIdLst>
  <p:sldIdLst>
    <p:sldId id="256" r:id="rId5"/>
    <p:sldId id="1784" r:id="rId6"/>
    <p:sldId id="1728" r:id="rId7"/>
    <p:sldId id="1785" r:id="rId8"/>
    <p:sldId id="1789" r:id="rId9"/>
    <p:sldId id="1797" r:id="rId10"/>
    <p:sldId id="1808" r:id="rId11"/>
    <p:sldId id="1812" r:id="rId12"/>
    <p:sldId id="1813" r:id="rId13"/>
    <p:sldId id="1814" r:id="rId14"/>
    <p:sldId id="1816" r:id="rId15"/>
    <p:sldId id="1817" r:id="rId16"/>
    <p:sldId id="1818" r:id="rId17"/>
    <p:sldId id="1822" r:id="rId18"/>
    <p:sldId id="1819" r:id="rId19"/>
    <p:sldId id="1820" r:id="rId20"/>
    <p:sldId id="1824" r:id="rId21"/>
    <p:sldId id="1825" r:id="rId22"/>
    <p:sldId id="1826" r:id="rId23"/>
    <p:sldId id="1827" r:id="rId24"/>
    <p:sldId id="1828" r:id="rId25"/>
    <p:sldId id="1829" r:id="rId26"/>
    <p:sldId id="1830" r:id="rId27"/>
    <p:sldId id="1831" r:id="rId28"/>
    <p:sldId id="1783" r:id="rId29"/>
    <p:sldId id="1832" r:id="rId30"/>
  </p:sldIdLst>
  <p:sldSz cx="12192000" cy="6858000"/>
  <p:notesSz cx="6858000" cy="9144000"/>
  <p:embeddedFontLst>
    <p:embeddedFont>
      <p:font typeface="Rubik" panose="02000604000000020004" pitchFamily="2" charset="-79"/>
      <p:regular r:id="rId32"/>
      <p:bold r:id="rId33"/>
      <p:italic r:id="rId34"/>
      <p:boldItalic r:id="rId35"/>
    </p:embeddedFont>
    <p:embeddedFont>
      <p:font typeface="Trebuchet MS" panose="020B0703020202090204" pitchFamily="34" charset="0"/>
      <p:regular r:id="rId36"/>
      <p:bold r:id="rId37"/>
      <p:italic r:id="rId38"/>
      <p:boldItalic r:id="rId39"/>
    </p:embeddedFont>
    <p:embeddedFont>
      <p:font typeface="Verdana" panose="020B0604030504040204" pitchFamily="3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08" roundtripDataSignature="AMtx7mh27SvOscsy8giEqMa1YrFoBeFR/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BFD6"/>
    <a:srgbClr val="47AACD"/>
    <a:srgbClr val="F6EDBD"/>
    <a:srgbClr val="FDDBC7"/>
    <a:srgbClr val="FFFFFF"/>
    <a:srgbClr val="F4A582"/>
    <a:srgbClr val="D6604D"/>
    <a:srgbClr val="B2182B"/>
    <a:srgbClr val="FDD49E"/>
    <a:srgbClr val="FC8D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7947" autoAdjust="0"/>
  </p:normalViewPr>
  <p:slideViewPr>
    <p:cSldViewPr snapToGrid="0">
      <p:cViewPr varScale="1">
        <p:scale>
          <a:sx n="79" d="100"/>
          <a:sy n="79" d="100"/>
        </p:scale>
        <p:origin x="840"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8.fntdata"/><Relationship Id="rId10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font" Target="fonts/font3.fntdata"/><Relationship Id="rId42" Type="http://schemas.openxmlformats.org/officeDocument/2006/relationships/font" Target="fonts/font11.fntdata"/><Relationship Id="rId11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11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5.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4.fntdata"/><Relationship Id="rId43" Type="http://schemas.openxmlformats.org/officeDocument/2006/relationships/font" Target="fonts/font12.fntdata"/><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2.fntdata"/><Relationship Id="rId38" Type="http://schemas.openxmlformats.org/officeDocument/2006/relationships/font" Target="fonts/font7.fntdata"/><Relationship Id="rId108" Type="http://customschemas.google.com/relationships/presentationmetadata" Target="metadata"/><Relationship Id="rId20" Type="http://schemas.openxmlformats.org/officeDocument/2006/relationships/slide" Target="slides/slide16.xml"/><Relationship Id="rId41" Type="http://schemas.openxmlformats.org/officeDocument/2006/relationships/font" Target="fonts/font10.fntdata"/><Relationship Id="rId11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https://greenmagazine.com.au/information/solar-calculator/a-guide-to-off-grid-solar/</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84474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https://iopscience.iop.org/article/10.1088/1742-6596/1378/2/022031/pdf</a:t>
            </a:r>
          </a:p>
          <a:p>
            <a:r>
              <a:rPr lang="fr-FR" dirty="0"/>
              <a:t>Pic : https://commons.wikimedia.org/wiki/File:Solar_panel_color_icon.png</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022853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https://iopscience.iop.org/article/10.1088/1742-6596/1378/2/022031/pdf</a:t>
            </a:r>
          </a:p>
          <a:p>
            <a:r>
              <a:rPr lang="fr-FR" dirty="0"/>
              <a:t>Pic : https://www.alabastore.com/product/sun-africa-12v258-solar-battery-system/</a:t>
            </a:r>
          </a:p>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640797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https://www.solar-electric.com/learning-center/what-components-typically-used-off-grid-solar-power-system/#:~:text=For%20most%20DC%2Dcoupled%20off,inverter%20and%20the%20battery%20bank.</a:t>
            </a:r>
          </a:p>
          <a:p>
            <a:r>
              <a:rPr lang="fr-FR" dirty="0"/>
              <a:t>Pic : https://www.flickr.com/photos/andydavy/53427356157/</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096073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Source: https://www.mordorintelligence.com/industry-reports/off-grid-solar-energy-market/market-size</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59542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Source: https://www.mordorintelligence.com/industry-reports/off-grid-solar-energy-market/market-size</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294502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Source: https://www.mordorintelligence.com/industry-reports/off-grid-solar-energy-market/market-size</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987823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Source: https://www.mordorintelligence.com/industry-reports/off-grid-solar-energy-market/market-size</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068318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Source: https://www.mordorintelligence.com/industry-reports/off-grid-solar-energy-market/market-size</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664618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Source: https://www.mordorintelligence.com/industry-reports/off-grid-solar-energy-market/market-size</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147552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Source: https://www.mordorintelligence.com/industry-reports/off-grid-solar-energy-market/market-size</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485544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Source: https://www.mordorintelligence.com/industry-reports/off-grid-solar-energy-market/market-size</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828328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Source: https://www.mordorintelligence.com/industry-reports/off-grid-solar-energy-market/market-size</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215738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Source: https://www.mordorintelligence.com/industry-reports/off-grid-solar-energy-market/market-size</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211042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Off-Grid Solar Market Trends Report 2022: State of the Sector</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040556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Off-Grid Solar Market Trends Report 2022: State of the Sector</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633360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Off-Grid Solar Market Trends Report 2022: State of the Sector</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937586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Off-Grid Solar Market Trends Report 2022: State of the Sector</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390457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Off-Grid Solar Market Trends Report 2022: State of the Sector</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44653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Off-Grid Solar Market Trends Report 2022: State of the Sector</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283653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Off-Grid Solar Market Trends Report 2022: State of the Sector</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53490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fr-FR" dirty="0" err="1"/>
              <a:t>Ref</a:t>
            </a:r>
            <a:r>
              <a:rPr lang="fr-FR" dirty="0"/>
              <a:t>. : </a:t>
            </a:r>
            <a:r>
              <a:rPr lang="en-US" sz="1200" dirty="0">
                <a:latin typeface="Calibri" panose="020F0502020204030204" pitchFamily="34" charset="0"/>
                <a:cs typeface="Calibri" panose="020F0502020204030204" pitchFamily="34" charset="0"/>
              </a:rPr>
              <a:t> Off-Grid Solar Market Trends Report 2022: State of the Sector</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6339238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12"/>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12"/>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12"/>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5" name="Google Shape;75;p12"/>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76" name="Google Shape;76;p12"/>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 name="Google Shape;77;p12"/>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8" name="Google Shape;78;p12"/>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123985" y="635430"/>
            <a:ext cx="7067227" cy="622256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400"/>
              <a:buNone/>
            </a:pPr>
            <a:endParaRPr lang="it-IT" sz="2800" dirty="0"/>
          </a:p>
          <a:p>
            <a:pPr>
              <a:lnSpc>
                <a:spcPct val="107000"/>
              </a:lnSpc>
              <a:spcAft>
                <a:spcPts val="800"/>
              </a:spcAft>
            </a:pPr>
            <a:r>
              <a:rPr lang="en-US" sz="2800" b="1" dirty="0">
                <a:effectLst/>
                <a:latin typeface="Aptos" panose="020B0004020202020204" pitchFamily="34" charset="0"/>
                <a:ea typeface="Aptos" panose="020B0004020202020204" pitchFamily="34" charset="0"/>
                <a:cs typeface="Times New Roman" panose="02020603050405020304" pitchFamily="18" charset="0"/>
              </a:rPr>
              <a:t>ENTREPRENEURSHIP IN THE OFF-GRID SOLAR ENERGY SECTOR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r>
              <a:rPr lang="it-IT" sz="2800" dirty="0"/>
              <a:t>Lesson 2 : </a:t>
            </a:r>
            <a:r>
              <a:rPr lang="en-US" sz="2800" dirty="0"/>
              <a:t>Market Analysis and Opportunity Identification in the </a:t>
            </a:r>
          </a:p>
          <a:p>
            <a:pPr marL="0" lvl="0" indent="0" algn="l" rtl="0">
              <a:lnSpc>
                <a:spcPct val="90000"/>
              </a:lnSpc>
              <a:spcBef>
                <a:spcPts val="0"/>
              </a:spcBef>
              <a:spcAft>
                <a:spcPts val="0"/>
              </a:spcAft>
              <a:buSzPts val="4400"/>
              <a:buNone/>
            </a:pPr>
            <a:r>
              <a:rPr lang="en-US" sz="2800" dirty="0"/>
              <a:t>Off-Grid Solar Sector</a:t>
            </a:r>
            <a:endParaRPr lang="it-IT" sz="2800" dirty="0"/>
          </a:p>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r>
              <a:rPr lang="it-IT" sz="2800" dirty="0"/>
              <a:t>Author: A. Dib</a:t>
            </a:r>
          </a:p>
          <a:p>
            <a:pPr marL="0" lvl="0" indent="0" algn="ctr" rtl="0">
              <a:lnSpc>
                <a:spcPct val="90000"/>
              </a:lnSpc>
              <a:spcBef>
                <a:spcPts val="0"/>
              </a:spcBef>
              <a:spcAft>
                <a:spcPts val="0"/>
              </a:spcAft>
              <a:buSzPts val="4400"/>
              <a:buNone/>
            </a:pPr>
            <a:endParaRPr lang="it-IT" sz="3600" b="1" dirty="0">
              <a:highlight>
                <a:srgbClr val="FFFF00"/>
              </a:highlight>
            </a:endParaRPr>
          </a:p>
          <a:p>
            <a:pPr marL="0" lvl="0" indent="0" algn="ctr" rtl="0">
              <a:lnSpc>
                <a:spcPct val="90000"/>
              </a:lnSpc>
              <a:spcBef>
                <a:spcPts val="0"/>
              </a:spcBef>
              <a:spcAft>
                <a:spcPts val="0"/>
              </a:spcAft>
              <a:buSzPts val="4400"/>
              <a:buNone/>
            </a:pPr>
            <a:endParaRPr lang="it-IT" sz="3600" b="1" dirty="0"/>
          </a:p>
        </p:txBody>
      </p:sp>
      <p:pic>
        <p:nvPicPr>
          <p:cNvPr id="3" name="Picture 2" descr="Text&#10;&#10;Description automatically generated">
            <a:extLst>
              <a:ext uri="{FF2B5EF4-FFF2-40B4-BE49-F238E27FC236}">
                <a16:creationId xmlns:a16="http://schemas.microsoft.com/office/drawing/2014/main" id="{7CCE4443-00BC-589E-64A7-C52AD340D0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985" y="4997868"/>
            <a:ext cx="3825029" cy="131581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Lesson 2 Learning Outcomes :</a:t>
            </a:r>
          </a:p>
        </p:txBody>
      </p:sp>
      <p:sp>
        <p:nvSpPr>
          <p:cNvPr id="12" name="TextBox 11">
            <a:extLst>
              <a:ext uri="{FF2B5EF4-FFF2-40B4-BE49-F238E27FC236}">
                <a16:creationId xmlns:a16="http://schemas.microsoft.com/office/drawing/2014/main" id="{7B1EED5D-DC41-B6D0-3262-2FB7D42B8903}"/>
              </a:ext>
            </a:extLst>
          </p:cNvPr>
          <p:cNvSpPr txBox="1"/>
          <p:nvPr/>
        </p:nvSpPr>
        <p:spPr>
          <a:xfrm>
            <a:off x="448573" y="1644211"/>
            <a:ext cx="6048156" cy="430887"/>
          </a:xfrm>
          <a:prstGeom prst="rect">
            <a:avLst/>
          </a:prstGeom>
          <a:noFill/>
        </p:spPr>
        <p:txBody>
          <a:bodyPr wrap="square">
            <a:spAutoFit/>
          </a:bodyPr>
          <a:lstStyle/>
          <a:p>
            <a:r>
              <a:rPr lang="en-US" sz="2200" b="0" i="0" dirty="0">
                <a:solidFill>
                  <a:schemeClr val="tx1"/>
                </a:solidFill>
                <a:effectLst/>
                <a:highlight>
                  <a:srgbClr val="FFFFFF"/>
                </a:highlight>
                <a:latin typeface="Calibri" panose="020F0502020204030204" pitchFamily="34" charset="0"/>
                <a:cs typeface="Calibri" panose="020F0502020204030204" pitchFamily="34" charset="0"/>
              </a:rPr>
              <a:t>After completing this lesson, you will be able to:</a:t>
            </a:r>
            <a:endParaRPr lang="fr-FR" sz="2200" dirty="0">
              <a:solidFill>
                <a:schemeClr val="tx1"/>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F9AA86CC-B882-A300-D23D-BCF10DED9603}"/>
              </a:ext>
            </a:extLst>
          </p:cNvPr>
          <p:cNvSpPr txBox="1"/>
          <p:nvPr/>
        </p:nvSpPr>
        <p:spPr>
          <a:xfrm>
            <a:off x="448573" y="2711695"/>
            <a:ext cx="10620875" cy="2071208"/>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Understand the dynamics of the Off-Grid Solar Market in Africa</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Identify emerging trends and technological advancements that could impact the off-grid solar market</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Identify and Evaluate Business Opportunities</a:t>
            </a:r>
          </a:p>
        </p:txBody>
      </p:sp>
    </p:spTree>
    <p:extLst>
      <p:ext uri="{BB962C8B-B14F-4D97-AF65-F5344CB8AC3E}">
        <p14:creationId xmlns:p14="http://schemas.microsoft.com/office/powerpoint/2010/main" val="4224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dirty="0">
                <a:latin typeface="Calibri" panose="020F0502020204030204" pitchFamily="34" charset="0"/>
                <a:cs typeface="Calibri" panose="020F0502020204030204" pitchFamily="34" charset="0"/>
              </a:rPr>
              <a:t>Off-Grid Solar Systems </a:t>
            </a:r>
            <a:r>
              <a:rPr lang="en-US" dirty="0"/>
              <a:t>-</a:t>
            </a:r>
            <a:r>
              <a:rPr lang="en-US" sz="2800" dirty="0">
                <a:latin typeface="Calibri" panose="020F0502020204030204" pitchFamily="34" charset="0"/>
                <a:cs typeface="Calibri" panose="020F0502020204030204" pitchFamily="34" charset="0"/>
              </a:rPr>
              <a:t> Stand-alone power systems (SAPS) </a:t>
            </a:r>
            <a:endParaRPr lang="en-US" dirty="0"/>
          </a:p>
        </p:txBody>
      </p:sp>
      <p:sp>
        <p:nvSpPr>
          <p:cNvPr id="11" name="TextBox 10">
            <a:extLst>
              <a:ext uri="{FF2B5EF4-FFF2-40B4-BE49-F238E27FC236}">
                <a16:creationId xmlns:a16="http://schemas.microsoft.com/office/drawing/2014/main" id="{C600DF22-D7CC-BB73-DF4A-0EA686E1412A}"/>
              </a:ext>
            </a:extLst>
          </p:cNvPr>
          <p:cNvSpPr txBox="1"/>
          <p:nvPr/>
        </p:nvSpPr>
        <p:spPr>
          <a:xfrm>
            <a:off x="315599" y="1249680"/>
            <a:ext cx="11521440" cy="2352952"/>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Stand-alone power systems (SAPS) – work by generating electricity from solar panels and using it to charge a solar battery via a charger controller. That electricity is then converted using an inverter so that it can power your home or business appliances. </a:t>
            </a:r>
          </a:p>
          <a:p>
            <a:pPr>
              <a:lnSpc>
                <a:spcPct val="150000"/>
              </a:lnSpc>
            </a:pPr>
            <a:r>
              <a:rPr lang="en-US" sz="2000" dirty="0">
                <a:latin typeface="Calibri" panose="020F0502020204030204" pitchFamily="34" charset="0"/>
                <a:cs typeface="Calibri" panose="020F0502020204030204" pitchFamily="34" charset="0"/>
              </a:rPr>
              <a:t>By storing the electricity in a solar battery, it is possible to run your home exclusively from solar energy, even at night or during times when there is less than optimal sun exposure.</a:t>
            </a:r>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56741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dirty="0"/>
              <a:t>Off-Grid Technology Basics: </a:t>
            </a:r>
            <a:r>
              <a:rPr lang="en-US" sz="2800" b="1" dirty="0">
                <a:solidFill>
                  <a:schemeClr val="accent6">
                    <a:lumMod val="50000"/>
                  </a:schemeClr>
                </a:solidFill>
                <a:latin typeface="Calibri" panose="020F0502020204030204" pitchFamily="34" charset="0"/>
                <a:cs typeface="Calibri" panose="020F0502020204030204" pitchFamily="34" charset="0"/>
              </a:rPr>
              <a:t>Solar Panels</a:t>
            </a:r>
          </a:p>
        </p:txBody>
      </p:sp>
      <p:sp>
        <p:nvSpPr>
          <p:cNvPr id="4" name="TextBox 3">
            <a:extLst>
              <a:ext uri="{FF2B5EF4-FFF2-40B4-BE49-F238E27FC236}">
                <a16:creationId xmlns:a16="http://schemas.microsoft.com/office/drawing/2014/main" id="{C600DF22-D7CC-BB73-DF4A-0EA686E1412A}"/>
              </a:ext>
            </a:extLst>
          </p:cNvPr>
          <p:cNvSpPr txBox="1"/>
          <p:nvPr/>
        </p:nvSpPr>
        <p:spPr>
          <a:xfrm>
            <a:off x="291536" y="1273394"/>
            <a:ext cx="8800706" cy="5122941"/>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Currently, the most cost-effective solar panels are those made up of 60, 72, 120, 132, or 144 cells. Solar cells are the small squares that make up the entirety of the panel itself. </a:t>
            </a:r>
          </a:p>
          <a:p>
            <a:pPr>
              <a:lnSpc>
                <a:spcPct val="150000"/>
              </a:lnSpc>
            </a:pPr>
            <a:endParaRPr lang="en-US" sz="1000" dirty="0">
              <a:latin typeface="Calibri" panose="020F0502020204030204" pitchFamily="34" charset="0"/>
              <a:cs typeface="Calibri" panose="020F0502020204030204" pitchFamily="34" charset="0"/>
            </a:endParaRPr>
          </a:p>
          <a:p>
            <a:pPr>
              <a:lnSpc>
                <a:spcPct val="150000"/>
              </a:lnSpc>
            </a:pPr>
            <a:r>
              <a:rPr lang="en-US" sz="2000" dirty="0">
                <a:latin typeface="Calibri" panose="020F0502020204030204" pitchFamily="34" charset="0"/>
                <a:cs typeface="Calibri" panose="020F0502020204030204" pitchFamily="34" charset="0"/>
              </a:rPr>
              <a:t>A solar cell or photovoltaic cell (PV cell) is an electronic device that converts the energy of light directly into electricity by means of the photovoltaic effect. It is a form of photoelectric cell, a device whose electrical characteristics (such as current, voltage, or resistance) vary when it is exposed to light.</a:t>
            </a:r>
          </a:p>
          <a:p>
            <a:pPr>
              <a:lnSpc>
                <a:spcPct val="150000"/>
              </a:lnSpc>
            </a:pPr>
            <a:endParaRPr lang="en-US" sz="1000" dirty="0">
              <a:latin typeface="Calibri" panose="020F0502020204030204" pitchFamily="34" charset="0"/>
              <a:cs typeface="Calibri" panose="020F0502020204030204" pitchFamily="34" charset="0"/>
            </a:endParaRPr>
          </a:p>
          <a:p>
            <a:pPr>
              <a:lnSpc>
                <a:spcPct val="150000"/>
              </a:lnSpc>
            </a:pPr>
            <a:r>
              <a:rPr lang="en-US" sz="2000" dirty="0">
                <a:latin typeface="Calibri" panose="020F0502020204030204" pitchFamily="34" charset="0"/>
                <a:cs typeface="Calibri" panose="020F0502020204030204" pitchFamily="34" charset="0"/>
              </a:rPr>
              <a:t>These days, monocrystalline panels are the industry standard in most systems. Determining the size of the solar array is one of the most significant calculations in Off-Grid system design.</a:t>
            </a:r>
          </a:p>
        </p:txBody>
      </p:sp>
      <p:pic>
        <p:nvPicPr>
          <p:cNvPr id="1026" name="Picture 2">
            <a:extLst>
              <a:ext uri="{FF2B5EF4-FFF2-40B4-BE49-F238E27FC236}">
                <a16:creationId xmlns:a16="http://schemas.microsoft.com/office/drawing/2014/main" id="{A1ADEB9A-E43E-8CCE-0E65-C214C6E162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2050" y="1934708"/>
            <a:ext cx="3409950" cy="1343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44520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Off-Grid Technology Basics: Batteries</a:t>
            </a:r>
          </a:p>
        </p:txBody>
      </p:sp>
      <p:sp>
        <p:nvSpPr>
          <p:cNvPr id="4" name="TextBox 3">
            <a:extLst>
              <a:ext uri="{FF2B5EF4-FFF2-40B4-BE49-F238E27FC236}">
                <a16:creationId xmlns:a16="http://schemas.microsoft.com/office/drawing/2014/main" id="{C600DF22-D7CC-BB73-DF4A-0EA686E1412A}"/>
              </a:ext>
            </a:extLst>
          </p:cNvPr>
          <p:cNvSpPr txBox="1"/>
          <p:nvPr/>
        </p:nvSpPr>
        <p:spPr>
          <a:xfrm>
            <a:off x="392979" y="1519912"/>
            <a:ext cx="7784863" cy="5122941"/>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A battery will be necessary, to allow the appliances to continue to run after the sun goes down. Throughout the day, the solar storage device will charge as your panels generate excess electricity. Rather than simply losing out on all of that available solar power, a battery enables keeping it for use at a later time. Depending on the energy needs, a single battery can be needed, or even a battery bank.</a:t>
            </a:r>
          </a:p>
          <a:p>
            <a:pPr>
              <a:lnSpc>
                <a:spcPct val="150000"/>
              </a:lnSpc>
            </a:pPr>
            <a:endParaRPr lang="en-US" sz="2000" dirty="0">
              <a:latin typeface="Calibri" panose="020F0502020204030204" pitchFamily="34" charset="0"/>
              <a:cs typeface="Calibri" panose="020F0502020204030204" pitchFamily="34" charset="0"/>
            </a:endParaRPr>
          </a:p>
          <a:p>
            <a:pPr>
              <a:lnSpc>
                <a:spcPct val="150000"/>
              </a:lnSpc>
            </a:pPr>
            <a:r>
              <a:rPr lang="en-US" sz="2000" dirty="0">
                <a:latin typeface="Calibri" panose="020F0502020204030204" pitchFamily="34" charset="0"/>
                <a:cs typeface="Calibri" panose="020F0502020204030204" pitchFamily="34" charset="0"/>
              </a:rPr>
              <a:t>Batteries are the most expensive component. In the solar power industry. </a:t>
            </a:r>
          </a:p>
          <a:p>
            <a:pPr>
              <a:lnSpc>
                <a:spcPct val="150000"/>
              </a:lnSpc>
            </a:pPr>
            <a:r>
              <a:rPr lang="en-US" sz="2000" dirty="0">
                <a:latin typeface="Calibri" panose="020F0502020204030204" pitchFamily="34" charset="0"/>
                <a:cs typeface="Calibri" panose="020F0502020204030204" pitchFamily="34" charset="0"/>
              </a:rPr>
              <a:t>There are two common battery chemistries – lead acid and lithium.</a:t>
            </a:r>
          </a:p>
          <a:p>
            <a:pPr>
              <a:lnSpc>
                <a:spcPct val="150000"/>
              </a:lnSpc>
            </a:pPr>
            <a:endParaRPr lang="en-US" sz="2000" dirty="0">
              <a:latin typeface="Calibri" panose="020F0502020204030204" pitchFamily="34" charset="0"/>
              <a:cs typeface="Calibri" panose="020F0502020204030204" pitchFamily="34" charset="0"/>
            </a:endParaRPr>
          </a:p>
        </p:txBody>
      </p:sp>
      <p:pic>
        <p:nvPicPr>
          <p:cNvPr id="3074" name="Picture 2" descr="SUN AFRICA 12V258 Solar Battery System. – Alabastore.com">
            <a:extLst>
              <a:ext uri="{FF2B5EF4-FFF2-40B4-BE49-F238E27FC236}">
                <a16:creationId xmlns:a16="http://schemas.microsoft.com/office/drawing/2014/main" id="{D90D3E71-DF71-3EE7-8129-E9B36C5AC10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726" r="10085" b="4917"/>
          <a:stretch/>
        </p:blipFill>
        <p:spPr bwMode="auto">
          <a:xfrm>
            <a:off x="8574656" y="1381890"/>
            <a:ext cx="3416061" cy="4208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909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Off-Grid Technology Basics: </a:t>
            </a:r>
            <a:r>
              <a:rPr lang="en-US" sz="2800" b="1" dirty="0">
                <a:solidFill>
                  <a:schemeClr val="bg1"/>
                </a:solidFill>
                <a:latin typeface="Calibri" panose="020F0502020204030204" pitchFamily="34" charset="0"/>
                <a:cs typeface="Calibri" panose="020F0502020204030204" pitchFamily="34" charset="0"/>
              </a:rPr>
              <a:t>Inverter</a:t>
            </a:r>
            <a:endParaRPr lang="en-US" dirty="0">
              <a:solidFill>
                <a:schemeClr val="bg1"/>
              </a:solidFill>
            </a:endParaRPr>
          </a:p>
        </p:txBody>
      </p:sp>
      <p:sp>
        <p:nvSpPr>
          <p:cNvPr id="4" name="TextBox 3">
            <a:extLst>
              <a:ext uri="{FF2B5EF4-FFF2-40B4-BE49-F238E27FC236}">
                <a16:creationId xmlns:a16="http://schemas.microsoft.com/office/drawing/2014/main" id="{C600DF22-D7CC-BB73-DF4A-0EA686E1412A}"/>
              </a:ext>
            </a:extLst>
          </p:cNvPr>
          <p:cNvSpPr txBox="1"/>
          <p:nvPr/>
        </p:nvSpPr>
        <p:spPr>
          <a:xfrm>
            <a:off x="222525" y="1281154"/>
            <a:ext cx="8334605" cy="5122941"/>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The next component in an off-grid solar system design would be an inverter.</a:t>
            </a:r>
          </a:p>
          <a:p>
            <a:pPr>
              <a:lnSpc>
                <a:spcPct val="150000"/>
              </a:lnSpc>
            </a:pPr>
            <a:r>
              <a:rPr lang="en-US" sz="2000" dirty="0">
                <a:latin typeface="Calibri" panose="020F0502020204030204" pitchFamily="34" charset="0"/>
                <a:cs typeface="Calibri" panose="020F0502020204030204" pitchFamily="34" charset="0"/>
              </a:rPr>
              <a:t>In off-grid solar systems, the inverter is a crucial component, typically a battery-based inverter, responsible for converting DC power stored in the battery bank into usable AC power for household appliances. Inverters come in various sizes to accommodate different load requirements, ranging from smaller to larger loads. </a:t>
            </a:r>
          </a:p>
          <a:p>
            <a:pPr>
              <a:lnSpc>
                <a:spcPct val="150000"/>
              </a:lnSpc>
            </a:pPr>
            <a:r>
              <a:rPr lang="en-US" sz="2000" dirty="0">
                <a:latin typeface="Calibri" panose="020F0502020204030204" pitchFamily="34" charset="0"/>
                <a:cs typeface="Calibri" panose="020F0502020204030204" pitchFamily="34" charset="0"/>
              </a:rPr>
              <a:t>It is essential to size the inverter according to the total sum of all loads in the off-grid system to ensure it can handle simultaneous usage. </a:t>
            </a:r>
          </a:p>
          <a:p>
            <a:pPr>
              <a:lnSpc>
                <a:spcPct val="150000"/>
              </a:lnSpc>
            </a:pPr>
            <a:r>
              <a:rPr lang="fr-FR" sz="2000" dirty="0" err="1">
                <a:latin typeface="Calibri" panose="020F0502020204030204" pitchFamily="34" charset="0"/>
                <a:cs typeface="Calibri" panose="020F0502020204030204" pitchFamily="34" charset="0"/>
              </a:rPr>
              <a:t>Hybrid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inverters</a:t>
            </a:r>
            <a:r>
              <a:rPr lang="fr-FR" sz="2000" dirty="0">
                <a:latin typeface="Calibri" panose="020F0502020204030204" pitchFamily="34" charset="0"/>
                <a:cs typeface="Calibri" panose="020F0502020204030204" pitchFamily="34" charset="0"/>
              </a:rPr>
              <a:t> are </a:t>
            </a:r>
            <a:r>
              <a:rPr lang="fr-FR" sz="2000" dirty="0" err="1">
                <a:latin typeface="Calibri" panose="020F0502020204030204" pitchFamily="34" charset="0"/>
                <a:cs typeface="Calibri" panose="020F0502020204030204" pitchFamily="34" charset="0"/>
              </a:rPr>
              <a:t>popular</a:t>
            </a:r>
            <a:r>
              <a:rPr lang="fr-FR" sz="2000" dirty="0">
                <a:latin typeface="Calibri" panose="020F0502020204030204" pitchFamily="34" charset="0"/>
                <a:cs typeface="Calibri" panose="020F0502020204030204" pitchFamily="34" charset="0"/>
              </a:rPr>
              <a:t> for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simplicity</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ease</a:t>
            </a:r>
            <a:r>
              <a:rPr lang="fr-FR" sz="2000" dirty="0">
                <a:latin typeface="Calibri" panose="020F0502020204030204" pitchFamily="34" charset="0"/>
                <a:cs typeface="Calibri" panose="020F0502020204030204" pitchFamily="34" charset="0"/>
              </a:rPr>
              <a:t> of installation, </a:t>
            </a:r>
            <a:r>
              <a:rPr lang="fr-FR" sz="2000" dirty="0" err="1">
                <a:latin typeface="Calibri" panose="020F0502020204030204" pitchFamily="34" charset="0"/>
                <a:cs typeface="Calibri" panose="020F0502020204030204" pitchFamily="34" charset="0"/>
              </a:rPr>
              <a:t>making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them</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ideal</a:t>
            </a:r>
            <a:r>
              <a:rPr lang="fr-FR" sz="2000" dirty="0">
                <a:latin typeface="Calibri" panose="020F0502020204030204" pitchFamily="34" charset="0"/>
                <a:cs typeface="Calibri" panose="020F0502020204030204" pitchFamily="34" charset="0"/>
              </a:rPr>
              <a:t> for applications </a:t>
            </a:r>
            <a:r>
              <a:rPr lang="fr-FR" sz="2000" dirty="0" err="1">
                <a:latin typeface="Calibri" panose="020F0502020204030204" pitchFamily="34" charset="0"/>
                <a:cs typeface="Calibri" panose="020F0502020204030204" pitchFamily="34" charset="0"/>
              </a:rPr>
              <a:t>where</a:t>
            </a:r>
            <a:r>
              <a:rPr lang="fr-FR" sz="2000" dirty="0">
                <a:latin typeface="Calibri" panose="020F0502020204030204" pitchFamily="34" charset="0"/>
                <a:cs typeface="Calibri" panose="020F0502020204030204" pitchFamily="34" charset="0"/>
              </a:rPr>
              <a:t> an </a:t>
            </a:r>
            <a:r>
              <a:rPr lang="fr-FR" sz="2000" dirty="0" err="1">
                <a:latin typeface="Calibri" panose="020F0502020204030204" pitchFamily="34" charset="0"/>
                <a:cs typeface="Calibri" panose="020F0502020204030204" pitchFamily="34" charset="0"/>
              </a:rPr>
              <a:t>integrated</a:t>
            </a:r>
            <a:r>
              <a:rPr lang="fr-FR" sz="2000" dirty="0">
                <a:latin typeface="Calibri" panose="020F0502020204030204" pitchFamily="34" charset="0"/>
                <a:cs typeface="Calibri" panose="020F0502020204030204" pitchFamily="34" charset="0"/>
              </a:rPr>
              <a:t> solution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preferred</a:t>
            </a:r>
            <a:r>
              <a:rPr lang="fr-FR" sz="2000" dirty="0">
                <a:latin typeface="Calibri" panose="020F0502020204030204" pitchFamily="34" charset="0"/>
                <a:cs typeface="Calibri" panose="020F0502020204030204" pitchFamily="34" charset="0"/>
              </a:rPr>
              <a:t>.</a:t>
            </a:r>
            <a:endParaRPr lang="en-US" sz="2000" dirty="0">
              <a:latin typeface="Calibri" panose="020F0502020204030204" pitchFamily="34" charset="0"/>
              <a:cs typeface="Calibri" panose="020F0502020204030204" pitchFamily="34" charset="0"/>
            </a:endParaRPr>
          </a:p>
          <a:p>
            <a:pPr>
              <a:lnSpc>
                <a:spcPct val="150000"/>
              </a:lnSpc>
            </a:pPr>
            <a:endParaRPr lang="en-US" sz="2000" dirty="0">
              <a:latin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457C89AF-DF81-EC31-57A3-B145B092B88A}"/>
              </a:ext>
            </a:extLst>
          </p:cNvPr>
          <p:cNvPicPr>
            <a:picLocks noChangeAspect="1"/>
          </p:cNvPicPr>
          <p:nvPr/>
        </p:nvPicPr>
        <p:blipFill>
          <a:blip r:embed="rId3"/>
          <a:stretch>
            <a:fillRect/>
          </a:stretch>
        </p:blipFill>
        <p:spPr>
          <a:xfrm>
            <a:off x="8721818" y="1814448"/>
            <a:ext cx="2857647" cy="3422826"/>
          </a:xfrm>
          <a:prstGeom prst="rect">
            <a:avLst/>
          </a:prstGeom>
        </p:spPr>
      </p:pic>
    </p:spTree>
    <p:extLst>
      <p:ext uri="{BB962C8B-B14F-4D97-AF65-F5344CB8AC3E}">
        <p14:creationId xmlns:p14="http://schemas.microsoft.com/office/powerpoint/2010/main" val="15215458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Off-Grid Solar Market Landscape</a:t>
            </a:r>
          </a:p>
        </p:txBody>
      </p:sp>
      <p:sp>
        <p:nvSpPr>
          <p:cNvPr id="6" name="TextBox 5">
            <a:extLst>
              <a:ext uri="{FF2B5EF4-FFF2-40B4-BE49-F238E27FC236}">
                <a16:creationId xmlns:a16="http://schemas.microsoft.com/office/drawing/2014/main" id="{78293546-32CD-194B-CAD2-A6BDAE074347}"/>
              </a:ext>
            </a:extLst>
          </p:cNvPr>
          <p:cNvSpPr txBox="1"/>
          <p:nvPr/>
        </p:nvSpPr>
        <p:spPr>
          <a:xfrm>
            <a:off x="291536" y="1569696"/>
            <a:ext cx="4737663" cy="3069302"/>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The Off-Grid Solar Energy Market size is estimated at </a:t>
            </a:r>
            <a:r>
              <a:rPr lang="en-US" sz="2000" b="1" dirty="0">
                <a:solidFill>
                  <a:schemeClr val="accent2">
                    <a:lumMod val="50000"/>
                  </a:schemeClr>
                </a:solidFill>
                <a:latin typeface="Calibri" panose="020F0502020204030204" pitchFamily="34" charset="0"/>
                <a:cs typeface="Calibri" panose="020F0502020204030204" pitchFamily="34" charset="0"/>
              </a:rPr>
              <a:t>9.13 gigawatt </a:t>
            </a:r>
            <a:r>
              <a:rPr lang="en-US" sz="2000" dirty="0">
                <a:latin typeface="Calibri" panose="020F0502020204030204" pitchFamily="34" charset="0"/>
                <a:cs typeface="Calibri" panose="020F0502020204030204" pitchFamily="34" charset="0"/>
              </a:rPr>
              <a:t>in 2024, and is expected to reach </a:t>
            </a:r>
            <a:r>
              <a:rPr lang="en-US" sz="2000" b="1" dirty="0">
                <a:solidFill>
                  <a:schemeClr val="accent2">
                    <a:lumMod val="50000"/>
                  </a:schemeClr>
                </a:solidFill>
                <a:latin typeface="Calibri" panose="020F0502020204030204" pitchFamily="34" charset="0"/>
                <a:cs typeface="Calibri" panose="020F0502020204030204" pitchFamily="34" charset="0"/>
              </a:rPr>
              <a:t>13.12 gigawatt </a:t>
            </a:r>
            <a:r>
              <a:rPr lang="en-US" sz="2000" dirty="0">
                <a:latin typeface="Calibri" panose="020F0502020204030204" pitchFamily="34" charset="0"/>
                <a:cs typeface="Calibri" panose="020F0502020204030204" pitchFamily="34" charset="0"/>
              </a:rPr>
              <a:t>by 2029, growing at a compound annual growth rate of </a:t>
            </a:r>
            <a:r>
              <a:rPr lang="en-US" sz="2000" b="1" dirty="0">
                <a:solidFill>
                  <a:schemeClr val="accent2">
                    <a:lumMod val="50000"/>
                  </a:schemeClr>
                </a:solidFill>
                <a:latin typeface="Calibri" panose="020F0502020204030204" pitchFamily="34" charset="0"/>
                <a:cs typeface="Calibri" panose="020F0502020204030204" pitchFamily="34" charset="0"/>
              </a:rPr>
              <a:t>7.51% </a:t>
            </a:r>
            <a:r>
              <a:rPr lang="en-US" sz="2000" dirty="0">
                <a:latin typeface="Calibri" panose="020F0502020204030204" pitchFamily="34" charset="0"/>
                <a:cs typeface="Calibri" panose="020F0502020204030204" pitchFamily="34" charset="0"/>
              </a:rPr>
              <a:t>during the forecast period </a:t>
            </a:r>
          </a:p>
          <a:p>
            <a:pPr>
              <a:lnSpc>
                <a:spcPct val="150000"/>
              </a:lnSpc>
            </a:pPr>
            <a:r>
              <a:rPr lang="en-US" sz="2000" dirty="0">
                <a:latin typeface="Calibri" panose="020F0502020204030204" pitchFamily="34" charset="0"/>
                <a:cs typeface="Calibri" panose="020F0502020204030204" pitchFamily="34" charset="0"/>
              </a:rPr>
              <a:t>(2024-2029). </a:t>
            </a:r>
          </a:p>
          <a:p>
            <a:pPr>
              <a:lnSpc>
                <a:spcPct val="150000"/>
              </a:lnSpc>
            </a:pPr>
            <a:endParaRPr lang="en-US" sz="1000"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5468AA87-DE10-6CD5-59EF-55B999A2AC23}"/>
              </a:ext>
            </a:extLst>
          </p:cNvPr>
          <p:cNvSpPr txBox="1"/>
          <p:nvPr/>
        </p:nvSpPr>
        <p:spPr>
          <a:xfrm>
            <a:off x="291536" y="4638998"/>
            <a:ext cx="4737663" cy="1642950"/>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COVID-19 negatively impacted the market in 2020. Presently the market is likely to reach pre-pandemic levels.</a:t>
            </a:r>
          </a:p>
          <a:p>
            <a:pPr>
              <a:lnSpc>
                <a:spcPct val="150000"/>
              </a:lnSpc>
            </a:pPr>
            <a:endParaRPr lang="en-US" sz="800" dirty="0">
              <a:latin typeface="Calibri" panose="020F0502020204030204" pitchFamily="34" charset="0"/>
              <a:cs typeface="Calibri" panose="020F0502020204030204" pitchFamily="34" charset="0"/>
            </a:endParaRPr>
          </a:p>
        </p:txBody>
      </p:sp>
      <p:pic>
        <p:nvPicPr>
          <p:cNvPr id="12" name="Picture 11">
            <a:extLst>
              <a:ext uri="{FF2B5EF4-FFF2-40B4-BE49-F238E27FC236}">
                <a16:creationId xmlns:a16="http://schemas.microsoft.com/office/drawing/2014/main" id="{21B89781-6A1F-5BA0-A185-1B4A8B58C161}"/>
              </a:ext>
            </a:extLst>
          </p:cNvPr>
          <p:cNvPicPr>
            <a:picLocks noChangeAspect="1"/>
          </p:cNvPicPr>
          <p:nvPr/>
        </p:nvPicPr>
        <p:blipFill>
          <a:blip r:embed="rId3"/>
          <a:stretch>
            <a:fillRect/>
          </a:stretch>
        </p:blipFill>
        <p:spPr>
          <a:xfrm>
            <a:off x="5138281" y="1740223"/>
            <a:ext cx="6762183" cy="3720250"/>
          </a:xfrm>
          <a:prstGeom prst="rect">
            <a:avLst/>
          </a:prstGeom>
        </p:spPr>
      </p:pic>
    </p:spTree>
    <p:extLst>
      <p:ext uri="{BB962C8B-B14F-4D97-AF65-F5344CB8AC3E}">
        <p14:creationId xmlns:p14="http://schemas.microsoft.com/office/powerpoint/2010/main" val="622557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solidFill>
                  <a:schemeClr val="bg1"/>
                </a:solidFill>
                <a:latin typeface="Calibri" panose="020F0502020204030204" pitchFamily="34" charset="0"/>
                <a:cs typeface="Calibri" panose="020F0502020204030204" pitchFamily="34" charset="0"/>
              </a:rPr>
              <a:t>Off-Grid Solar Energy Market Analysis </a:t>
            </a:r>
          </a:p>
        </p:txBody>
      </p:sp>
      <p:sp>
        <p:nvSpPr>
          <p:cNvPr id="6" name="TextBox 5">
            <a:extLst>
              <a:ext uri="{FF2B5EF4-FFF2-40B4-BE49-F238E27FC236}">
                <a16:creationId xmlns:a16="http://schemas.microsoft.com/office/drawing/2014/main" id="{78293546-32CD-194B-CAD2-A6BDAE074347}"/>
              </a:ext>
            </a:extLst>
          </p:cNvPr>
          <p:cNvSpPr txBox="1"/>
          <p:nvPr/>
        </p:nvSpPr>
        <p:spPr>
          <a:xfrm>
            <a:off x="291537" y="1396828"/>
            <a:ext cx="9042244" cy="1429622"/>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Over the long term, factors like decreasing the price of solar panels and batteries are expected to drive the market. On the other hand, high installation costs and poor maintenance practices hinder the market's growth.</a:t>
            </a:r>
          </a:p>
        </p:txBody>
      </p:sp>
      <p:sp>
        <p:nvSpPr>
          <p:cNvPr id="8" name="TextBox 7">
            <a:extLst>
              <a:ext uri="{FF2B5EF4-FFF2-40B4-BE49-F238E27FC236}">
                <a16:creationId xmlns:a16="http://schemas.microsoft.com/office/drawing/2014/main" id="{C76BCA5B-D953-9A50-1079-3C8921AEE4D3}"/>
              </a:ext>
            </a:extLst>
          </p:cNvPr>
          <p:cNvSpPr txBox="1"/>
          <p:nvPr/>
        </p:nvSpPr>
        <p:spPr>
          <a:xfrm>
            <a:off x="461908" y="3054488"/>
            <a:ext cx="8871873" cy="3276282"/>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Nevertheless, nations like the United States, the United Kingdom, Germany, China, India, and others have set up ambitious targets to increase the renewable share in their energy mix. </a:t>
            </a:r>
          </a:p>
          <a:p>
            <a:pPr>
              <a:lnSpc>
                <a:spcPct val="150000"/>
              </a:lnSpc>
            </a:pPr>
            <a:r>
              <a:rPr lang="en-US" sz="2000" dirty="0">
                <a:latin typeface="Calibri" panose="020F0502020204030204" pitchFamily="34" charset="0"/>
                <a:cs typeface="Calibri" panose="020F0502020204030204" pitchFamily="34" charset="0"/>
              </a:rPr>
              <a:t>Governments across these nations have also planned to increase the renewable energy share by deploying residential and off-grid solar PV systems in the coming years. These are expected to create enormous opportunities for the off-grid solar energy market.</a:t>
            </a:r>
          </a:p>
        </p:txBody>
      </p:sp>
    </p:spTree>
    <p:extLst>
      <p:ext uri="{BB962C8B-B14F-4D97-AF65-F5344CB8AC3E}">
        <p14:creationId xmlns:p14="http://schemas.microsoft.com/office/powerpoint/2010/main" val="4042692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solidFill>
                  <a:schemeClr val="bg1"/>
                </a:solidFill>
                <a:latin typeface="Calibri" panose="020F0502020204030204" pitchFamily="34" charset="0"/>
                <a:cs typeface="Calibri" panose="020F0502020204030204" pitchFamily="34" charset="0"/>
              </a:rPr>
              <a:t>Off-Grid Solar Market Analysis </a:t>
            </a:r>
          </a:p>
        </p:txBody>
      </p:sp>
      <p:pic>
        <p:nvPicPr>
          <p:cNvPr id="4" name="Picture 3">
            <a:extLst>
              <a:ext uri="{FF2B5EF4-FFF2-40B4-BE49-F238E27FC236}">
                <a16:creationId xmlns:a16="http://schemas.microsoft.com/office/drawing/2014/main" id="{8176B850-B79A-FD52-F0DE-D4A6B4ADE293}"/>
              </a:ext>
            </a:extLst>
          </p:cNvPr>
          <p:cNvPicPr>
            <a:picLocks noChangeAspect="1"/>
          </p:cNvPicPr>
          <p:nvPr/>
        </p:nvPicPr>
        <p:blipFill>
          <a:blip r:embed="rId3"/>
          <a:stretch>
            <a:fillRect/>
          </a:stretch>
        </p:blipFill>
        <p:spPr>
          <a:xfrm>
            <a:off x="4388778" y="1489225"/>
            <a:ext cx="7547779" cy="4152450"/>
          </a:xfrm>
          <a:prstGeom prst="rect">
            <a:avLst/>
          </a:prstGeom>
        </p:spPr>
      </p:pic>
      <p:sp>
        <p:nvSpPr>
          <p:cNvPr id="10" name="TextBox 9">
            <a:extLst>
              <a:ext uri="{FF2B5EF4-FFF2-40B4-BE49-F238E27FC236}">
                <a16:creationId xmlns:a16="http://schemas.microsoft.com/office/drawing/2014/main" id="{0D8ACAC3-FCCB-3F95-1626-ECE0752EFF6E}"/>
              </a:ext>
            </a:extLst>
          </p:cNvPr>
          <p:cNvSpPr txBox="1"/>
          <p:nvPr/>
        </p:nvSpPr>
        <p:spPr>
          <a:xfrm>
            <a:off x="255444" y="1841741"/>
            <a:ext cx="4092270" cy="3276282"/>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Middle-East and Africa region is expected to dominate the market growth primarily due to the increasing demand for electricity due to the lack of a central grid and reliable electricity supply, mainly in the African region.</a:t>
            </a:r>
          </a:p>
        </p:txBody>
      </p:sp>
    </p:spTree>
    <p:extLst>
      <p:ext uri="{BB962C8B-B14F-4D97-AF65-F5344CB8AC3E}">
        <p14:creationId xmlns:p14="http://schemas.microsoft.com/office/powerpoint/2010/main" val="26112504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solidFill>
                  <a:schemeClr val="accent6">
                    <a:lumMod val="50000"/>
                  </a:schemeClr>
                </a:solidFill>
                <a:latin typeface="Calibri" panose="020F0502020204030204" pitchFamily="34" charset="0"/>
                <a:cs typeface="Calibri" panose="020F0502020204030204" pitchFamily="34" charset="0"/>
              </a:rPr>
              <a:t>Market Share of Off-Grid Solar Energy Industry</a:t>
            </a:r>
          </a:p>
        </p:txBody>
      </p:sp>
      <p:pic>
        <p:nvPicPr>
          <p:cNvPr id="11" name="Picture 10">
            <a:extLst>
              <a:ext uri="{FF2B5EF4-FFF2-40B4-BE49-F238E27FC236}">
                <a16:creationId xmlns:a16="http://schemas.microsoft.com/office/drawing/2014/main" id="{7F615920-C032-3143-D59B-9DEC03D044CD}"/>
              </a:ext>
            </a:extLst>
          </p:cNvPr>
          <p:cNvPicPr>
            <a:picLocks noChangeAspect="1"/>
          </p:cNvPicPr>
          <p:nvPr/>
        </p:nvPicPr>
        <p:blipFill>
          <a:blip r:embed="rId3"/>
          <a:stretch>
            <a:fillRect/>
          </a:stretch>
        </p:blipFill>
        <p:spPr>
          <a:xfrm>
            <a:off x="291536" y="1201573"/>
            <a:ext cx="8196856" cy="5361788"/>
          </a:xfrm>
          <a:prstGeom prst="rect">
            <a:avLst/>
          </a:prstGeom>
        </p:spPr>
      </p:pic>
      <p:sp>
        <p:nvSpPr>
          <p:cNvPr id="13" name="TextBox 12">
            <a:extLst>
              <a:ext uri="{FF2B5EF4-FFF2-40B4-BE49-F238E27FC236}">
                <a16:creationId xmlns:a16="http://schemas.microsoft.com/office/drawing/2014/main" id="{EE39BC76-E097-DF83-103D-25887EFA86DB}"/>
              </a:ext>
            </a:extLst>
          </p:cNvPr>
          <p:cNvSpPr txBox="1"/>
          <p:nvPr/>
        </p:nvSpPr>
        <p:spPr>
          <a:xfrm>
            <a:off x="9161252" y="1940731"/>
            <a:ext cx="2898475" cy="1429622"/>
          </a:xfrm>
          <a:prstGeom prst="rect">
            <a:avLst/>
          </a:prstGeom>
          <a:noFill/>
        </p:spPr>
        <p:txBody>
          <a:bodyPr wrap="square">
            <a:spAutoFit/>
          </a:bodyPr>
          <a:lstStyle/>
          <a:p>
            <a:pPr>
              <a:lnSpc>
                <a:spcPct val="150000"/>
              </a:lnSpc>
            </a:pPr>
            <a:r>
              <a:rPr lang="fr-FR" sz="2000" dirty="0">
                <a:latin typeface="Calibri" panose="020F0502020204030204" pitchFamily="34" charset="0"/>
                <a:cs typeface="Calibri" panose="020F0502020204030204" pitchFamily="34" charset="0"/>
              </a:rPr>
              <a:t>The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energy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market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very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fragmented</a:t>
            </a:r>
            <a:r>
              <a:rPr lang="fr-FR" sz="20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5151224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solidFill>
                  <a:schemeClr val="bg1"/>
                </a:solidFill>
                <a:latin typeface="Calibri" panose="020F0502020204030204" pitchFamily="34" charset="0"/>
                <a:cs typeface="Calibri" panose="020F0502020204030204" pitchFamily="34" charset="0"/>
              </a:rPr>
              <a:t>Market Trends of Off-Grid Solar Energy Industry</a:t>
            </a:r>
          </a:p>
        </p:txBody>
      </p:sp>
      <p:sp>
        <p:nvSpPr>
          <p:cNvPr id="7" name="TextBox 6">
            <a:extLst>
              <a:ext uri="{FF2B5EF4-FFF2-40B4-BE49-F238E27FC236}">
                <a16:creationId xmlns:a16="http://schemas.microsoft.com/office/drawing/2014/main" id="{5FB7E9EF-E26D-E096-5709-BA6007C81CF2}"/>
              </a:ext>
            </a:extLst>
          </p:cNvPr>
          <p:cNvSpPr txBox="1"/>
          <p:nvPr/>
        </p:nvSpPr>
        <p:spPr>
          <a:xfrm>
            <a:off x="400050" y="1844602"/>
            <a:ext cx="10801349" cy="3430170"/>
          </a:xfrm>
          <a:prstGeom prst="rect">
            <a:avLst/>
          </a:prstGeom>
          <a:noFill/>
        </p:spPr>
        <p:txBody>
          <a:bodyPr wrap="square">
            <a:spAutoFit/>
          </a:bodyPr>
          <a:lstStyle/>
          <a:p>
            <a:r>
              <a:rPr lang="fr-FR" sz="2000" b="1" dirty="0" err="1">
                <a:solidFill>
                  <a:schemeClr val="accent2">
                    <a:lumMod val="50000"/>
                  </a:schemeClr>
                </a:solidFill>
                <a:latin typeface="Calibri" panose="020F0502020204030204" pitchFamily="34" charset="0"/>
                <a:cs typeface="Calibri" panose="020F0502020204030204" pitchFamily="34" charset="0"/>
              </a:rPr>
              <a:t>Residential</a:t>
            </a:r>
            <a:r>
              <a:rPr lang="fr-FR" sz="2000" b="1" dirty="0">
                <a:solidFill>
                  <a:schemeClr val="accent2">
                    <a:lumMod val="50000"/>
                  </a:schemeClr>
                </a:solidFill>
                <a:latin typeface="Calibri" panose="020F0502020204030204" pitchFamily="34" charset="0"/>
                <a:cs typeface="Calibri" panose="020F0502020204030204" pitchFamily="34" charset="0"/>
              </a:rPr>
              <a:t> Segment </a:t>
            </a:r>
            <a:r>
              <a:rPr lang="fr-FR" sz="2000" b="1" dirty="0" err="1">
                <a:solidFill>
                  <a:schemeClr val="accent2">
                    <a:lumMod val="50000"/>
                  </a:schemeClr>
                </a:solidFill>
                <a:latin typeface="Calibri" panose="020F0502020204030204" pitchFamily="34" charset="0"/>
                <a:cs typeface="Calibri" panose="020F0502020204030204" pitchFamily="34" charset="0"/>
              </a:rPr>
              <a:t>Expected</a:t>
            </a:r>
            <a:r>
              <a:rPr lang="fr-FR" sz="2000" b="1" dirty="0">
                <a:solidFill>
                  <a:schemeClr val="accent2">
                    <a:lumMod val="50000"/>
                  </a:schemeClr>
                </a:solidFill>
                <a:latin typeface="Calibri" panose="020F0502020204030204" pitchFamily="34" charset="0"/>
                <a:cs typeface="Calibri" panose="020F0502020204030204" pitchFamily="34" charset="0"/>
              </a:rPr>
              <a:t> to </a:t>
            </a:r>
            <a:r>
              <a:rPr lang="fr-FR" sz="2000" b="1" dirty="0" err="1">
                <a:solidFill>
                  <a:schemeClr val="accent2">
                    <a:lumMod val="50000"/>
                  </a:schemeClr>
                </a:solidFill>
                <a:latin typeface="Calibri" panose="020F0502020204030204" pitchFamily="34" charset="0"/>
                <a:cs typeface="Calibri" panose="020F0502020204030204" pitchFamily="34" charset="0"/>
              </a:rPr>
              <a:t>Dominate</a:t>
            </a:r>
            <a:r>
              <a:rPr lang="fr-FR" sz="2000" b="1" dirty="0">
                <a:solidFill>
                  <a:schemeClr val="accent2">
                    <a:lumMod val="50000"/>
                  </a:schemeClr>
                </a:solidFill>
                <a:latin typeface="Calibri" panose="020F0502020204030204" pitchFamily="34" charset="0"/>
                <a:cs typeface="Calibri" panose="020F0502020204030204" pitchFamily="34" charset="0"/>
              </a:rPr>
              <a:t> the </a:t>
            </a:r>
            <a:r>
              <a:rPr lang="fr-FR" sz="2000" b="1" dirty="0" err="1">
                <a:solidFill>
                  <a:schemeClr val="accent2">
                    <a:lumMod val="50000"/>
                  </a:schemeClr>
                </a:solidFill>
                <a:latin typeface="Calibri" panose="020F0502020204030204" pitchFamily="34" charset="0"/>
                <a:cs typeface="Calibri" panose="020F0502020204030204" pitchFamily="34" charset="0"/>
              </a:rPr>
              <a:t>Market</a:t>
            </a:r>
            <a:endParaRPr lang="fr-FR" sz="2000" b="1" dirty="0">
              <a:solidFill>
                <a:schemeClr val="accent2">
                  <a:lumMod val="50000"/>
                </a:schemeClr>
              </a:solidFill>
              <a:latin typeface="Calibri" panose="020F0502020204030204" pitchFamily="34" charset="0"/>
              <a:cs typeface="Calibri" panose="020F0502020204030204" pitchFamily="34" charset="0"/>
            </a:endParaRPr>
          </a:p>
          <a:p>
            <a:endParaRPr lang="fr-FR" sz="2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fr-FR" sz="2000" dirty="0">
                <a:latin typeface="Calibri" panose="020F0502020204030204" pitchFamily="34" charset="0"/>
                <a:cs typeface="Calibri" panose="020F0502020204030204" pitchFamily="34" charset="0"/>
              </a:rPr>
              <a:t>The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system has been </a:t>
            </a:r>
            <a:r>
              <a:rPr lang="fr-FR" sz="2000" dirty="0" err="1">
                <a:latin typeface="Calibri" panose="020F0502020204030204" pitchFamily="34" charset="0"/>
                <a:cs typeface="Calibri" panose="020F0502020204030204" pitchFamily="34" charset="0"/>
              </a:rPr>
              <a:t>gaining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popularity</a:t>
            </a:r>
            <a:r>
              <a:rPr lang="fr-FR" sz="2000" dirty="0">
                <a:latin typeface="Calibri" panose="020F0502020204030204" pitchFamily="34" charset="0"/>
                <a:cs typeface="Calibri" panose="020F0502020204030204" pitchFamily="34" charset="0"/>
              </a:rPr>
              <a:t> in </a:t>
            </a:r>
            <a:r>
              <a:rPr lang="fr-FR" sz="2000" dirty="0" err="1">
                <a:latin typeface="Calibri" panose="020F0502020204030204" pitchFamily="34" charset="0"/>
                <a:cs typeface="Calibri" panose="020F0502020204030204" pitchFamily="34" charset="0"/>
              </a:rPr>
              <a:t>recent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years</a:t>
            </a:r>
            <a:r>
              <a:rPr lang="fr-FR" sz="2000" dirty="0">
                <a:latin typeface="Calibri" panose="020F0502020204030204" pitchFamily="34" charset="0"/>
                <a:cs typeface="Calibri" panose="020F0502020204030204" pitchFamily="34" charset="0"/>
              </a:rPr>
              <a:t> for the </a:t>
            </a:r>
            <a:r>
              <a:rPr lang="fr-FR" sz="2000" dirty="0" err="1">
                <a:latin typeface="Calibri" panose="020F0502020204030204" pitchFamily="34" charset="0"/>
                <a:cs typeface="Calibri" panose="020F0502020204030204" pitchFamily="34" charset="0"/>
              </a:rPr>
              <a:t>residential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sector</a:t>
            </a:r>
            <a:r>
              <a:rPr lang="fr-FR" sz="2000" dirty="0">
                <a:latin typeface="Calibri" panose="020F0502020204030204" pitchFamily="34" charset="0"/>
                <a:cs typeface="Calibri" panose="020F0502020204030204" pitchFamily="34" charset="0"/>
              </a:rPr>
              <a:t> as </a:t>
            </a:r>
            <a:r>
              <a:rPr lang="fr-FR" sz="2000" dirty="0" err="1">
                <a:latin typeface="Calibri" panose="020F0502020204030204" pitchFamily="34" charset="0"/>
                <a:cs typeface="Calibri" panose="020F0502020204030204" pitchFamily="34" charset="0"/>
              </a:rPr>
              <a:t>it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self-</a:t>
            </a:r>
            <a:r>
              <a:rPr lang="fr-FR" sz="2000" dirty="0" err="1">
                <a:latin typeface="Calibri" panose="020F0502020204030204" pitchFamily="34" charset="0"/>
                <a:cs typeface="Calibri" panose="020F0502020204030204" pitchFamily="34" charset="0"/>
              </a:rPr>
              <a:t>sustaining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Although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installing</a:t>
            </a:r>
            <a:r>
              <a:rPr lang="fr-FR" sz="2000" dirty="0">
                <a:latin typeface="Calibri" panose="020F0502020204030204" pitchFamily="34" charset="0"/>
                <a:cs typeface="Calibri" panose="020F0502020204030204" pitchFamily="34" charset="0"/>
              </a:rPr>
              <a:t>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systems</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associated</a:t>
            </a:r>
            <a:r>
              <a:rPr lang="fr-FR" sz="2000" dirty="0">
                <a:latin typeface="Calibri" panose="020F0502020204030204" pitchFamily="34" charset="0"/>
                <a:cs typeface="Calibri" panose="020F0502020204030204" pitchFamily="34" charset="0"/>
              </a:rPr>
              <a:t> parts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relatively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expensive</a:t>
            </a:r>
            <a:r>
              <a:rPr lang="fr-FR" sz="2000" dirty="0">
                <a:latin typeface="Calibri" panose="020F0502020204030204" pitchFamily="34" charset="0"/>
                <a:cs typeface="Calibri" panose="020F0502020204030204" pitchFamily="34" charset="0"/>
              </a:rPr>
              <a:t>, the consumer </a:t>
            </a:r>
            <a:r>
              <a:rPr lang="fr-FR" sz="2000" dirty="0" err="1">
                <a:latin typeface="Calibri" panose="020F0502020204030204" pitchFamily="34" charset="0"/>
                <a:cs typeface="Calibri" panose="020F0502020204030204" pitchFamily="34" charset="0"/>
              </a:rPr>
              <a:t>becomes</a:t>
            </a:r>
            <a:r>
              <a:rPr lang="fr-FR" sz="2000" dirty="0">
                <a:latin typeface="Calibri" panose="020F0502020204030204" pitchFamily="34" charset="0"/>
                <a:cs typeface="Calibri" panose="020F0502020204030204" pitchFamily="34" charset="0"/>
              </a:rPr>
              <a:t> more self-reliant and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unaffected</a:t>
            </a:r>
            <a:r>
              <a:rPr lang="fr-FR" sz="2000" dirty="0">
                <a:latin typeface="Calibri" panose="020F0502020204030204" pitchFamily="34" charset="0"/>
                <a:cs typeface="Calibri" panose="020F0502020204030204" pitchFamily="34" charset="0"/>
              </a:rPr>
              <a:t> by power </a:t>
            </a:r>
            <a:r>
              <a:rPr lang="fr-FR" sz="2000" dirty="0" err="1">
                <a:latin typeface="Calibri" panose="020F0502020204030204" pitchFamily="34" charset="0"/>
                <a:cs typeface="Calibri" panose="020F0502020204030204" pitchFamily="34" charset="0"/>
              </a:rPr>
              <a:t>shortages</a:t>
            </a:r>
            <a:r>
              <a:rPr lang="fr-FR" sz="2000" dirty="0">
                <a:latin typeface="Calibri" panose="020F0502020204030204" pitchFamily="34" charset="0"/>
                <a:cs typeface="Calibri" panose="020F0502020204030204" pitchFamily="34" charset="0"/>
              </a:rPr>
              <a:t> due to </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failures</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shutdowns</a:t>
            </a:r>
            <a:r>
              <a:rPr lang="fr-FR" sz="2000" dirty="0">
                <a:latin typeface="Calibri" panose="020F0502020204030204" pitchFamily="34" charset="0"/>
                <a:cs typeface="Calibri" panose="020F0502020204030204" pitchFamily="34" charset="0"/>
              </a:rPr>
              <a:t>.</a:t>
            </a:r>
          </a:p>
          <a:p>
            <a:pPr marL="342900" indent="-342900">
              <a:lnSpc>
                <a:spcPct val="150000"/>
              </a:lnSpc>
              <a:buFont typeface="Arial" panose="020B0604020202020204" pitchFamily="34" charset="0"/>
              <a:buChar char="•"/>
            </a:pPr>
            <a:r>
              <a:rPr lang="fr-FR" sz="2000" dirty="0">
                <a:latin typeface="Calibri" panose="020F0502020204030204" pitchFamily="34" charset="0"/>
                <a:cs typeface="Calibri" panose="020F0502020204030204" pitchFamily="34" charset="0"/>
              </a:rPr>
              <a:t>As of 2021, the global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installed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capacity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was</a:t>
            </a:r>
            <a:r>
              <a:rPr lang="fr-FR" sz="2000" dirty="0">
                <a:latin typeface="Calibri" panose="020F0502020204030204" pitchFamily="34" charset="0"/>
                <a:cs typeface="Calibri" panose="020F0502020204030204" pitchFamily="34" charset="0"/>
              </a:rPr>
              <a:t> at 5.51 GW </a:t>
            </a:r>
            <a:r>
              <a:rPr lang="fr-FR" sz="2000" dirty="0" err="1">
                <a:latin typeface="Calibri" panose="020F0502020204030204" pitchFamily="34" charset="0"/>
                <a:cs typeface="Calibri" panose="020F0502020204030204" pitchFamily="34" charset="0"/>
              </a:rPr>
              <a:t>compared</a:t>
            </a:r>
            <a:r>
              <a:rPr lang="fr-FR" sz="2000" dirty="0">
                <a:latin typeface="Calibri" panose="020F0502020204030204" pitchFamily="34" charset="0"/>
                <a:cs typeface="Calibri" panose="020F0502020204030204" pitchFamily="34" charset="0"/>
              </a:rPr>
              <a:t> to 5.13 GW in 2020, </a:t>
            </a:r>
            <a:r>
              <a:rPr lang="fr-FR" sz="2000" dirty="0" err="1">
                <a:latin typeface="Calibri" panose="020F0502020204030204" pitchFamily="34" charset="0"/>
                <a:cs typeface="Calibri" panose="020F0502020204030204" pitchFamily="34" charset="0"/>
              </a:rPr>
              <a:t>registering</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growth</a:t>
            </a:r>
            <a:r>
              <a:rPr lang="fr-FR" sz="2000" dirty="0">
                <a:latin typeface="Calibri" panose="020F0502020204030204" pitchFamily="34" charset="0"/>
                <a:cs typeface="Calibri" panose="020F0502020204030204" pitchFamily="34" charset="0"/>
              </a:rPr>
              <a:t> rate of </a:t>
            </a:r>
            <a:r>
              <a:rPr lang="fr-FR" sz="2000" dirty="0" err="1">
                <a:latin typeface="Calibri" panose="020F0502020204030204" pitchFamily="34" charset="0"/>
                <a:cs typeface="Calibri" panose="020F0502020204030204" pitchFamily="34" charset="0"/>
              </a:rPr>
              <a:t>almost</a:t>
            </a:r>
            <a:r>
              <a:rPr lang="fr-FR" sz="2000" dirty="0">
                <a:latin typeface="Calibri" panose="020F0502020204030204" pitchFamily="34" charset="0"/>
                <a:cs typeface="Calibri" panose="020F0502020204030204" pitchFamily="34" charset="0"/>
              </a:rPr>
              <a:t> 7.5%. </a:t>
            </a:r>
          </a:p>
        </p:txBody>
      </p:sp>
    </p:spTree>
    <p:extLst>
      <p:ext uri="{BB962C8B-B14F-4D97-AF65-F5344CB8AC3E}">
        <p14:creationId xmlns:p14="http://schemas.microsoft.com/office/powerpoint/2010/main" val="3395596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solidFill>
                  <a:schemeClr val="accent6">
                    <a:lumMod val="50000"/>
                  </a:schemeClr>
                </a:solidFill>
                <a:latin typeface="Calibri" panose="020F0502020204030204" pitchFamily="34" charset="0"/>
                <a:cs typeface="Calibri" panose="020F0502020204030204" pitchFamily="34" charset="0"/>
              </a:rPr>
              <a:t>Market Trends of Off-Grid Solar Energy Industry</a:t>
            </a:r>
            <a:endParaRPr lang="en-US" dirty="0"/>
          </a:p>
        </p:txBody>
      </p:sp>
      <p:sp>
        <p:nvSpPr>
          <p:cNvPr id="2" name="Slide Number Placeholder 1">
            <a:extLst>
              <a:ext uri="{FF2B5EF4-FFF2-40B4-BE49-F238E27FC236}">
                <a16:creationId xmlns:a16="http://schemas.microsoft.com/office/drawing/2014/main" id="{B129ECE9-7B80-C141-3CC0-2FDAAE101136}"/>
              </a:ext>
            </a:extLst>
          </p:cNvPr>
          <p:cNvSpPr>
            <a:spLocks noGrp="1"/>
          </p:cNvSpPr>
          <p:nvPr>
            <p:ph type="sldNum" idx="12"/>
          </p:nvPr>
        </p:nvSpPr>
        <p:spPr>
          <a:xfrm>
            <a:off x="11482079" y="6226507"/>
            <a:ext cx="709921" cy="336854"/>
          </a:xfrm>
        </p:spPr>
        <p:txBody>
          <a:bodyPr/>
          <a:lstStyle/>
          <a:p>
            <a:pPr marL="0" lvl="0" indent="0" algn="ctr" rtl="0">
              <a:spcBef>
                <a:spcPts val="0"/>
              </a:spcBef>
              <a:spcAft>
                <a:spcPts val="0"/>
              </a:spcAft>
              <a:buNone/>
            </a:pPr>
            <a:fld id="{00000000-1234-1234-1234-123412341234}" type="slidenum">
              <a:rPr lang="it-IT" sz="2000" smtClean="0"/>
              <a:pPr marL="0" lvl="0" indent="0" algn="ctr" rtl="0">
                <a:spcBef>
                  <a:spcPts val="0"/>
                </a:spcBef>
                <a:spcAft>
                  <a:spcPts val="0"/>
                </a:spcAft>
                <a:buNone/>
              </a:pPr>
              <a:t>12</a:t>
            </a:fld>
            <a:endParaRPr lang="it-IT" sz="2000" dirty="0"/>
          </a:p>
        </p:txBody>
      </p:sp>
      <p:sp>
        <p:nvSpPr>
          <p:cNvPr id="7" name="TextBox 6">
            <a:extLst>
              <a:ext uri="{FF2B5EF4-FFF2-40B4-BE49-F238E27FC236}">
                <a16:creationId xmlns:a16="http://schemas.microsoft.com/office/drawing/2014/main" id="{5FB7E9EF-E26D-E096-5709-BA6007C81CF2}"/>
              </a:ext>
            </a:extLst>
          </p:cNvPr>
          <p:cNvSpPr txBox="1"/>
          <p:nvPr/>
        </p:nvSpPr>
        <p:spPr>
          <a:xfrm>
            <a:off x="291536" y="1654821"/>
            <a:ext cx="10801349" cy="3891835"/>
          </a:xfrm>
          <a:prstGeom prst="rect">
            <a:avLst/>
          </a:prstGeom>
          <a:noFill/>
        </p:spPr>
        <p:txBody>
          <a:bodyPr wrap="square">
            <a:spAutoFit/>
          </a:bodyPr>
          <a:lstStyle/>
          <a:p>
            <a:r>
              <a:rPr lang="fr-FR" sz="2000" b="1" dirty="0" err="1">
                <a:solidFill>
                  <a:schemeClr val="accent2">
                    <a:lumMod val="50000"/>
                  </a:schemeClr>
                </a:solidFill>
                <a:latin typeface="Calibri" panose="020F0502020204030204" pitchFamily="34" charset="0"/>
                <a:cs typeface="Calibri" panose="020F0502020204030204" pitchFamily="34" charset="0"/>
              </a:rPr>
              <a:t>Residential</a:t>
            </a:r>
            <a:r>
              <a:rPr lang="fr-FR" sz="2000" b="1" dirty="0">
                <a:solidFill>
                  <a:schemeClr val="accent2">
                    <a:lumMod val="50000"/>
                  </a:schemeClr>
                </a:solidFill>
                <a:latin typeface="Calibri" panose="020F0502020204030204" pitchFamily="34" charset="0"/>
                <a:cs typeface="Calibri" panose="020F0502020204030204" pitchFamily="34" charset="0"/>
              </a:rPr>
              <a:t> Segment </a:t>
            </a:r>
            <a:r>
              <a:rPr lang="fr-FR" sz="2000" b="1" dirty="0" err="1">
                <a:solidFill>
                  <a:schemeClr val="accent2">
                    <a:lumMod val="50000"/>
                  </a:schemeClr>
                </a:solidFill>
                <a:latin typeface="Calibri" panose="020F0502020204030204" pitchFamily="34" charset="0"/>
                <a:cs typeface="Calibri" panose="020F0502020204030204" pitchFamily="34" charset="0"/>
              </a:rPr>
              <a:t>Expected</a:t>
            </a:r>
            <a:r>
              <a:rPr lang="fr-FR" sz="2000" b="1" dirty="0">
                <a:solidFill>
                  <a:schemeClr val="accent2">
                    <a:lumMod val="50000"/>
                  </a:schemeClr>
                </a:solidFill>
                <a:latin typeface="Calibri" panose="020F0502020204030204" pitchFamily="34" charset="0"/>
                <a:cs typeface="Calibri" panose="020F0502020204030204" pitchFamily="34" charset="0"/>
              </a:rPr>
              <a:t> to </a:t>
            </a:r>
            <a:r>
              <a:rPr lang="fr-FR" sz="2000" b="1" dirty="0" err="1">
                <a:solidFill>
                  <a:schemeClr val="accent2">
                    <a:lumMod val="50000"/>
                  </a:schemeClr>
                </a:solidFill>
                <a:latin typeface="Calibri" panose="020F0502020204030204" pitchFamily="34" charset="0"/>
                <a:cs typeface="Calibri" panose="020F0502020204030204" pitchFamily="34" charset="0"/>
              </a:rPr>
              <a:t>Dominate</a:t>
            </a:r>
            <a:r>
              <a:rPr lang="fr-FR" sz="2000" b="1" dirty="0">
                <a:solidFill>
                  <a:schemeClr val="accent2">
                    <a:lumMod val="50000"/>
                  </a:schemeClr>
                </a:solidFill>
                <a:latin typeface="Calibri" panose="020F0502020204030204" pitchFamily="34" charset="0"/>
                <a:cs typeface="Calibri" panose="020F0502020204030204" pitchFamily="34" charset="0"/>
              </a:rPr>
              <a:t> the </a:t>
            </a:r>
            <a:r>
              <a:rPr lang="fr-FR" sz="2000" b="1" dirty="0" err="1">
                <a:solidFill>
                  <a:schemeClr val="accent2">
                    <a:lumMod val="50000"/>
                  </a:schemeClr>
                </a:solidFill>
                <a:latin typeface="Calibri" panose="020F0502020204030204" pitchFamily="34" charset="0"/>
                <a:cs typeface="Calibri" panose="020F0502020204030204" pitchFamily="34" charset="0"/>
              </a:rPr>
              <a:t>Market</a:t>
            </a:r>
            <a:endParaRPr lang="fr-FR" sz="2000" b="1" dirty="0">
              <a:solidFill>
                <a:schemeClr val="accent2">
                  <a:lumMod val="50000"/>
                </a:schemeClr>
              </a:solidFill>
              <a:latin typeface="Calibri" panose="020F0502020204030204" pitchFamily="34" charset="0"/>
              <a:cs typeface="Calibri" panose="020F0502020204030204" pitchFamily="34" charset="0"/>
            </a:endParaRPr>
          </a:p>
          <a:p>
            <a:endParaRPr lang="fr-FR" sz="2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fr-FR" sz="2000" dirty="0" err="1">
                <a:latin typeface="Calibri" panose="020F0502020204030204" pitchFamily="34" charset="0"/>
                <a:cs typeface="Calibri" panose="020F0502020204030204" pitchFamily="34" charset="0"/>
              </a:rPr>
              <a:t>Moreover</a:t>
            </a:r>
            <a:r>
              <a:rPr lang="fr-FR" sz="2000" dirty="0">
                <a:latin typeface="Calibri" panose="020F0502020204030204" pitchFamily="34" charset="0"/>
                <a:cs typeface="Calibri" panose="020F0502020204030204" pitchFamily="34" charset="0"/>
              </a:rPr>
              <a:t>, the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system </a:t>
            </a:r>
            <a:r>
              <a:rPr lang="fr-FR" sz="2000" dirty="0" err="1">
                <a:latin typeface="Calibri" panose="020F0502020204030204" pitchFamily="34" charset="0"/>
                <a:cs typeface="Calibri" panose="020F0502020204030204" pitchFamily="34" charset="0"/>
              </a:rPr>
              <a:t>provides</a:t>
            </a:r>
            <a:r>
              <a:rPr lang="fr-FR" sz="2000" dirty="0">
                <a:latin typeface="Calibri" panose="020F0502020204030204" pitchFamily="34" charset="0"/>
                <a:cs typeface="Calibri" panose="020F0502020204030204" pitchFamily="34" charset="0"/>
              </a:rPr>
              <a:t> power solutions to </a:t>
            </a:r>
            <a:r>
              <a:rPr lang="fr-FR" sz="2000" dirty="0" err="1">
                <a:latin typeface="Calibri" panose="020F0502020204030204" pitchFamily="34" charset="0"/>
                <a:cs typeface="Calibri" panose="020F0502020204030204" pitchFamily="34" charset="0"/>
              </a:rPr>
              <a:t>remote</a:t>
            </a:r>
            <a:r>
              <a:rPr lang="fr-FR" sz="2000" dirty="0">
                <a:latin typeface="Calibri" panose="020F0502020204030204" pitchFamily="34" charset="0"/>
                <a:cs typeface="Calibri" panose="020F0502020204030204" pitchFamily="34" charset="0"/>
              </a:rPr>
              <a:t> areas </a:t>
            </a:r>
            <a:r>
              <a:rPr lang="fr-FR" sz="2000" dirty="0" err="1">
                <a:latin typeface="Calibri" panose="020F0502020204030204" pitchFamily="34" charset="0"/>
                <a:cs typeface="Calibri" panose="020F0502020204030204" pitchFamily="34" charset="0"/>
              </a:rPr>
              <a:t>where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connectivity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 major </a:t>
            </a:r>
            <a:r>
              <a:rPr lang="fr-FR" sz="2000" dirty="0" err="1">
                <a:latin typeface="Calibri" panose="020F0502020204030204" pitchFamily="34" charset="0"/>
                <a:cs typeface="Calibri" panose="020F0502020204030204" pitchFamily="34" charset="0"/>
              </a:rPr>
              <a:t>restraint</a:t>
            </a:r>
            <a:r>
              <a:rPr lang="fr-FR" sz="2000" dirty="0">
                <a:latin typeface="Calibri" panose="020F0502020204030204" pitchFamily="34" charset="0"/>
                <a:cs typeface="Calibri" panose="020F0502020204030204" pitchFamily="34" charset="0"/>
              </a:rPr>
              <a:t> in the </a:t>
            </a:r>
            <a:r>
              <a:rPr lang="fr-FR" sz="2000" dirty="0" err="1">
                <a:latin typeface="Calibri" panose="020F0502020204030204" pitchFamily="34" charset="0"/>
                <a:cs typeface="Calibri" panose="020F0502020204030204" pitchFamily="34" charset="0"/>
              </a:rPr>
              <a:t>region's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electrification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Mainly</a:t>
            </a:r>
            <a:r>
              <a:rPr lang="fr-FR" sz="2000" dirty="0">
                <a:latin typeface="Calibri" panose="020F0502020204030204" pitchFamily="34" charset="0"/>
                <a:cs typeface="Calibri" panose="020F0502020204030204" pitchFamily="34" charset="0"/>
              </a:rPr>
              <a:t> end-</a:t>
            </a:r>
            <a:r>
              <a:rPr lang="fr-FR" sz="2000" dirty="0" err="1">
                <a:latin typeface="Calibri" panose="020F0502020204030204" pitchFamily="34" charset="0"/>
                <a:cs typeface="Calibri" panose="020F0502020204030204" pitchFamily="34" charset="0"/>
              </a:rPr>
              <a:t>users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from</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residential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sectors</a:t>
            </a:r>
            <a:r>
              <a:rPr lang="fr-FR" sz="2000" dirty="0">
                <a:latin typeface="Calibri" panose="020F0502020204030204" pitchFamily="34" charset="0"/>
                <a:cs typeface="Calibri" panose="020F0502020204030204" pitchFamily="34" charset="0"/>
              </a:rPr>
              <a:t> are </a:t>
            </a:r>
            <a:r>
              <a:rPr lang="fr-FR" sz="2000" dirty="0" err="1">
                <a:latin typeface="Calibri" panose="020F0502020204030204" pitchFamily="34" charset="0"/>
                <a:cs typeface="Calibri" panose="020F0502020204030204" pitchFamily="34" charset="0"/>
              </a:rPr>
              <a:t>present</a:t>
            </a:r>
            <a:r>
              <a:rPr lang="fr-FR" sz="2000" dirty="0">
                <a:latin typeface="Calibri" panose="020F0502020204030204" pitchFamily="34" charset="0"/>
                <a:cs typeface="Calibri" panose="020F0502020204030204" pitchFamily="34" charset="0"/>
              </a:rPr>
              <a:t> in </a:t>
            </a:r>
            <a:r>
              <a:rPr lang="fr-FR" sz="2000" dirty="0" err="1">
                <a:latin typeface="Calibri" panose="020F0502020204030204" pitchFamily="34" charset="0"/>
                <a:cs typeface="Calibri" panose="020F0502020204030204" pitchFamily="34" charset="0"/>
              </a:rPr>
              <a:t>those</a:t>
            </a:r>
            <a:r>
              <a:rPr lang="fr-FR" sz="2000" dirty="0">
                <a:latin typeface="Calibri" panose="020F0502020204030204" pitchFamily="34" charset="0"/>
                <a:cs typeface="Calibri" panose="020F0502020204030204" pitchFamily="34" charset="0"/>
              </a:rPr>
              <a:t> areas.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systems</a:t>
            </a:r>
            <a:r>
              <a:rPr lang="fr-FR" sz="2000" dirty="0">
                <a:latin typeface="Calibri" panose="020F0502020204030204" pitchFamily="34" charset="0"/>
                <a:cs typeface="Calibri" panose="020F0502020204030204" pitchFamily="34" charset="0"/>
              </a:rPr>
              <a:t> can </a:t>
            </a:r>
            <a:r>
              <a:rPr lang="fr-FR" sz="2000" dirty="0" err="1">
                <a:latin typeface="Calibri" panose="020F0502020204030204" pitchFamily="34" charset="0"/>
                <a:cs typeface="Calibri" panose="020F0502020204030204" pitchFamily="34" charset="0"/>
              </a:rPr>
              <a:t>facilitate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independent</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sustainable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electricity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generation</a:t>
            </a:r>
            <a:r>
              <a:rPr lang="fr-FR" sz="2000" dirty="0">
                <a:latin typeface="Calibri" panose="020F0502020204030204" pitchFamily="34" charset="0"/>
                <a:cs typeface="Calibri" panose="020F0502020204030204" pitchFamily="34" charset="0"/>
              </a:rPr>
              <a:t>.</a:t>
            </a:r>
          </a:p>
          <a:p>
            <a:pPr marL="342900" indent="-342900">
              <a:lnSpc>
                <a:spcPct val="150000"/>
              </a:lnSpc>
              <a:buFont typeface="Arial" panose="020B0604020202020204" pitchFamily="34" charset="0"/>
              <a:buChar char="•"/>
            </a:pPr>
            <a:r>
              <a:rPr lang="fr-FR" sz="2000" dirty="0">
                <a:latin typeface="Calibri" panose="020F0502020204030204" pitchFamily="34" charset="0"/>
                <a:cs typeface="Calibri" panose="020F0502020204030204" pitchFamily="34" charset="0"/>
              </a:rPr>
              <a:t>The </a:t>
            </a:r>
            <a:r>
              <a:rPr lang="fr-FR" sz="2000" dirty="0" err="1">
                <a:latin typeface="Calibri" panose="020F0502020204030204" pitchFamily="34" charset="0"/>
                <a:cs typeface="Calibri" panose="020F0502020204030204" pitchFamily="34" charset="0"/>
              </a:rPr>
              <a:t>demand</a:t>
            </a:r>
            <a:r>
              <a:rPr lang="fr-FR" sz="2000" dirty="0">
                <a:latin typeface="Calibri" panose="020F0502020204030204" pitchFamily="34" charset="0"/>
                <a:cs typeface="Calibri" panose="020F0502020204030204" pitchFamily="34" charset="0"/>
              </a:rPr>
              <a:t> for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systems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expected</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increase</a:t>
            </a:r>
            <a:r>
              <a:rPr lang="fr-FR" sz="2000" dirty="0">
                <a:latin typeface="Calibri" panose="020F0502020204030204" pitchFamily="34" charset="0"/>
                <a:cs typeface="Calibri" panose="020F0502020204030204" pitchFamily="34" charset="0"/>
              </a:rPr>
              <a:t> on </a:t>
            </a:r>
            <a:r>
              <a:rPr lang="fr-FR" sz="2000" dirty="0" err="1">
                <a:latin typeface="Calibri" panose="020F0502020204030204" pitchFamily="34" charset="0"/>
                <a:cs typeface="Calibri" panose="020F0502020204030204" pitchFamily="34" charset="0"/>
              </a:rPr>
              <a:t>account</a:t>
            </a:r>
            <a:r>
              <a:rPr lang="fr-FR" sz="2000" dirty="0">
                <a:latin typeface="Calibri" panose="020F0502020204030204" pitchFamily="34" charset="0"/>
                <a:cs typeface="Calibri" panose="020F0502020204030204" pitchFamily="34" charset="0"/>
              </a:rPr>
              <a:t> of </a:t>
            </a:r>
            <a:r>
              <a:rPr lang="fr-FR" sz="2000" dirty="0" err="1">
                <a:latin typeface="Calibri" panose="020F0502020204030204" pitchFamily="34" charset="0"/>
                <a:cs typeface="Calibri" panose="020F0502020204030204" pitchFamily="34" charset="0"/>
              </a:rPr>
              <a:t>decreasing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PV </a:t>
            </a:r>
            <a:r>
              <a:rPr lang="fr-FR" sz="2000" dirty="0" err="1">
                <a:latin typeface="Calibri" panose="020F0502020204030204" pitchFamily="34" charset="0"/>
                <a:cs typeface="Calibri" panose="020F0502020204030204" pitchFamily="34" charset="0"/>
              </a:rPr>
              <a:t>costs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supportive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government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policies</a:t>
            </a:r>
            <a:r>
              <a:rPr lang="fr-FR" sz="2000" dirty="0">
                <a:latin typeface="Calibri" panose="020F0502020204030204" pitchFamily="34" charset="0"/>
                <a:cs typeface="Calibri" panose="020F0502020204030204" pitchFamily="34" charset="0"/>
              </a:rPr>
              <a:t> for </a:t>
            </a:r>
            <a:r>
              <a:rPr lang="fr-FR" sz="2000" dirty="0" err="1">
                <a:latin typeface="Calibri" panose="020F0502020204030204" pitchFamily="34" charset="0"/>
                <a:cs typeface="Calibri" panose="020F0502020204030204" pitchFamily="34" charset="0"/>
              </a:rPr>
              <a:t>residential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PV, FIT programs and </a:t>
            </a:r>
            <a:r>
              <a:rPr lang="fr-FR" sz="2000" dirty="0" err="1">
                <a:latin typeface="Calibri" panose="020F0502020204030204" pitchFamily="34" charset="0"/>
                <a:cs typeface="Calibri" panose="020F0502020204030204" pitchFamily="34" charset="0"/>
              </a:rPr>
              <a:t>incentives</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targets</a:t>
            </a:r>
            <a:r>
              <a:rPr lang="fr-FR" sz="2000" dirty="0">
                <a:latin typeface="Calibri" panose="020F0502020204030204" pitchFamily="34" charset="0"/>
                <a:cs typeface="Calibri" panose="020F0502020204030204" pitchFamily="34" charset="0"/>
              </a:rPr>
              <a:t> set by </a:t>
            </a:r>
            <a:r>
              <a:rPr lang="fr-FR" sz="2000" dirty="0" err="1">
                <a:latin typeface="Calibri" panose="020F0502020204030204" pitchFamily="34" charset="0"/>
                <a:cs typeface="Calibri" panose="020F0502020204030204" pitchFamily="34" charset="0"/>
              </a:rPr>
              <a:t>various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governments</a:t>
            </a:r>
            <a:r>
              <a:rPr lang="fr-FR" sz="2000" dirty="0">
                <a:latin typeface="Calibri" panose="020F0502020204030204" pitchFamily="34" charset="0"/>
                <a:cs typeface="Calibri" panose="020F0502020204030204" pitchFamily="34" charset="0"/>
              </a:rPr>
              <a:t> for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energy</a:t>
            </a:r>
            <a:r>
              <a:rPr lang="fr-FR" sz="20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32171741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Off-Grid Solar Market Landscape</a:t>
            </a:r>
          </a:p>
        </p:txBody>
      </p:sp>
      <p:sp>
        <p:nvSpPr>
          <p:cNvPr id="7" name="TextBox 6">
            <a:extLst>
              <a:ext uri="{FF2B5EF4-FFF2-40B4-BE49-F238E27FC236}">
                <a16:creationId xmlns:a16="http://schemas.microsoft.com/office/drawing/2014/main" id="{5FB7E9EF-E26D-E096-5709-BA6007C81CF2}"/>
              </a:ext>
            </a:extLst>
          </p:cNvPr>
          <p:cNvSpPr txBox="1"/>
          <p:nvPr/>
        </p:nvSpPr>
        <p:spPr>
          <a:xfrm>
            <a:off x="508565" y="1519912"/>
            <a:ext cx="6152908" cy="400110"/>
          </a:xfrm>
          <a:prstGeom prst="rect">
            <a:avLst/>
          </a:prstGeom>
          <a:noFill/>
        </p:spPr>
        <p:txBody>
          <a:bodyPr wrap="square">
            <a:spAutoFit/>
          </a:bodyPr>
          <a:lstStyle/>
          <a:p>
            <a:r>
              <a:rPr lang="fr-FR" sz="2000" b="1" dirty="0" err="1">
                <a:solidFill>
                  <a:schemeClr val="accent2">
                    <a:lumMod val="50000"/>
                  </a:schemeClr>
                </a:solidFill>
                <a:latin typeface="Calibri" panose="020F0502020204030204" pitchFamily="34" charset="0"/>
                <a:cs typeface="Calibri" panose="020F0502020204030204" pitchFamily="34" charset="0"/>
              </a:rPr>
              <a:t>Residential</a:t>
            </a:r>
            <a:r>
              <a:rPr lang="fr-FR" sz="2000" b="1" dirty="0">
                <a:solidFill>
                  <a:schemeClr val="accent2">
                    <a:lumMod val="50000"/>
                  </a:schemeClr>
                </a:solidFill>
                <a:latin typeface="Calibri" panose="020F0502020204030204" pitchFamily="34" charset="0"/>
                <a:cs typeface="Calibri" panose="020F0502020204030204" pitchFamily="34" charset="0"/>
              </a:rPr>
              <a:t> Segment </a:t>
            </a:r>
            <a:r>
              <a:rPr lang="fr-FR" sz="2000" b="1" dirty="0" err="1">
                <a:solidFill>
                  <a:schemeClr val="accent2">
                    <a:lumMod val="50000"/>
                  </a:schemeClr>
                </a:solidFill>
                <a:latin typeface="Calibri" panose="020F0502020204030204" pitchFamily="34" charset="0"/>
                <a:cs typeface="Calibri" panose="020F0502020204030204" pitchFamily="34" charset="0"/>
              </a:rPr>
              <a:t>Expected</a:t>
            </a:r>
            <a:r>
              <a:rPr lang="fr-FR" sz="2000" b="1" dirty="0">
                <a:solidFill>
                  <a:schemeClr val="accent2">
                    <a:lumMod val="50000"/>
                  </a:schemeClr>
                </a:solidFill>
                <a:latin typeface="Calibri" panose="020F0502020204030204" pitchFamily="34" charset="0"/>
                <a:cs typeface="Calibri" panose="020F0502020204030204" pitchFamily="34" charset="0"/>
              </a:rPr>
              <a:t> to </a:t>
            </a:r>
            <a:r>
              <a:rPr lang="fr-FR" sz="2000" b="1" dirty="0" err="1">
                <a:solidFill>
                  <a:schemeClr val="accent2">
                    <a:lumMod val="50000"/>
                  </a:schemeClr>
                </a:solidFill>
                <a:latin typeface="Calibri" panose="020F0502020204030204" pitchFamily="34" charset="0"/>
                <a:cs typeface="Calibri" panose="020F0502020204030204" pitchFamily="34" charset="0"/>
              </a:rPr>
              <a:t>Dominate</a:t>
            </a:r>
            <a:r>
              <a:rPr lang="fr-FR" sz="2000" b="1" dirty="0">
                <a:solidFill>
                  <a:schemeClr val="accent2">
                    <a:lumMod val="50000"/>
                  </a:schemeClr>
                </a:solidFill>
                <a:latin typeface="Calibri" panose="020F0502020204030204" pitchFamily="34" charset="0"/>
                <a:cs typeface="Calibri" panose="020F0502020204030204" pitchFamily="34" charset="0"/>
              </a:rPr>
              <a:t> the </a:t>
            </a:r>
            <a:r>
              <a:rPr lang="fr-FR" sz="2000" b="1" dirty="0" err="1">
                <a:solidFill>
                  <a:schemeClr val="accent2">
                    <a:lumMod val="50000"/>
                  </a:schemeClr>
                </a:solidFill>
                <a:latin typeface="Calibri" panose="020F0502020204030204" pitchFamily="34" charset="0"/>
                <a:cs typeface="Calibri" panose="020F0502020204030204" pitchFamily="34" charset="0"/>
              </a:rPr>
              <a:t>Market</a:t>
            </a:r>
            <a:endParaRPr lang="fr-FR" sz="2000" b="1" dirty="0">
              <a:solidFill>
                <a:schemeClr val="accent2">
                  <a:lumMod val="50000"/>
                </a:schemeClr>
              </a:solidFill>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6791E441-7A46-8994-A997-0EB6330C50D7}"/>
              </a:ext>
            </a:extLst>
          </p:cNvPr>
          <p:cNvPicPr>
            <a:picLocks noChangeAspect="1"/>
          </p:cNvPicPr>
          <p:nvPr/>
        </p:nvPicPr>
        <p:blipFill>
          <a:blip r:embed="rId3"/>
          <a:stretch>
            <a:fillRect/>
          </a:stretch>
        </p:blipFill>
        <p:spPr>
          <a:xfrm>
            <a:off x="291535" y="2471618"/>
            <a:ext cx="7070869" cy="3599976"/>
          </a:xfrm>
          <a:prstGeom prst="rect">
            <a:avLst/>
          </a:prstGeom>
        </p:spPr>
      </p:pic>
      <p:sp>
        <p:nvSpPr>
          <p:cNvPr id="4" name="TextBox 3">
            <a:extLst>
              <a:ext uri="{FF2B5EF4-FFF2-40B4-BE49-F238E27FC236}">
                <a16:creationId xmlns:a16="http://schemas.microsoft.com/office/drawing/2014/main" id="{451EE8F7-5A07-9DD2-C560-4F6A15723528}"/>
              </a:ext>
            </a:extLst>
          </p:cNvPr>
          <p:cNvSpPr txBox="1"/>
          <p:nvPr/>
        </p:nvSpPr>
        <p:spPr>
          <a:xfrm>
            <a:off x="7675383" y="1200543"/>
            <a:ext cx="3783505" cy="5122941"/>
          </a:xfrm>
          <a:prstGeom prst="rect">
            <a:avLst/>
          </a:prstGeom>
          <a:noFill/>
        </p:spPr>
        <p:txBody>
          <a:bodyPr wrap="square">
            <a:spAutoFit/>
          </a:bodyPr>
          <a:lstStyle/>
          <a:p>
            <a:pPr>
              <a:lnSpc>
                <a:spcPct val="150000"/>
              </a:lnSpc>
            </a:pPr>
            <a:r>
              <a:rPr lang="fr-FR" sz="2000" dirty="0">
                <a:latin typeface="Calibri" panose="020F0502020204030204" pitchFamily="34" charset="0"/>
                <a:cs typeface="Calibri" panose="020F0502020204030204" pitchFamily="34" charset="0"/>
              </a:rPr>
              <a:t>The </a:t>
            </a:r>
            <a:r>
              <a:rPr lang="fr-FR" sz="2000" dirty="0" err="1">
                <a:latin typeface="Calibri" panose="020F0502020204030204" pitchFamily="34" charset="0"/>
                <a:cs typeface="Calibri" panose="020F0502020204030204" pitchFamily="34" charset="0"/>
              </a:rPr>
              <a:t>cost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reductions</a:t>
            </a:r>
            <a:r>
              <a:rPr lang="fr-FR" sz="2000" dirty="0">
                <a:latin typeface="Calibri" panose="020F0502020204030204" pitchFamily="34" charset="0"/>
                <a:cs typeface="Calibri" panose="020F0502020204030204" pitchFamily="34" charset="0"/>
              </a:rPr>
              <a:t> are </a:t>
            </a:r>
            <a:r>
              <a:rPr lang="fr-FR" sz="2000" dirty="0" err="1">
                <a:latin typeface="Calibri" panose="020F0502020204030204" pitchFamily="34" charset="0"/>
                <a:cs typeface="Calibri" panose="020F0502020204030204" pitchFamily="34" charset="0"/>
              </a:rPr>
              <a:t>driven</a:t>
            </a:r>
            <a:r>
              <a:rPr lang="fr-FR" sz="2000" dirty="0">
                <a:latin typeface="Calibri" panose="020F0502020204030204" pitchFamily="34" charset="0"/>
                <a:cs typeface="Calibri" panose="020F0502020204030204" pitchFamily="34" charset="0"/>
              </a:rPr>
              <a:t> by </a:t>
            </a:r>
            <a:r>
              <a:rPr lang="fr-FR" sz="2000" dirty="0" err="1">
                <a:latin typeface="Calibri" panose="020F0502020204030204" pitchFamily="34" charset="0"/>
                <a:cs typeface="Calibri" panose="020F0502020204030204" pitchFamily="34" charset="0"/>
              </a:rPr>
              <a:t>continuous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technological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improvements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including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higher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PV module </a:t>
            </a:r>
            <a:r>
              <a:rPr lang="fr-FR" sz="2000" dirty="0" err="1">
                <a:latin typeface="Calibri" panose="020F0502020204030204" pitchFamily="34" charset="0"/>
                <a:cs typeface="Calibri" panose="020F0502020204030204" pitchFamily="34" charset="0"/>
              </a:rPr>
              <a:t>efficiencies</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industrialization</a:t>
            </a:r>
            <a:r>
              <a:rPr lang="fr-FR" sz="2000" dirty="0">
                <a:latin typeface="Calibri" panose="020F0502020204030204" pitchFamily="34" charset="0"/>
                <a:cs typeface="Calibri" panose="020F0502020204030204" pitchFamily="34" charset="0"/>
              </a:rPr>
              <a:t> of </a:t>
            </a:r>
            <a:r>
              <a:rPr lang="fr-FR" sz="2000" dirty="0" err="1">
                <a:latin typeface="Calibri" panose="020F0502020204030204" pitchFamily="34" charset="0"/>
                <a:cs typeface="Calibri" panose="020F0502020204030204" pitchFamily="34" charset="0"/>
              </a:rPr>
              <a:t>these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highly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modular</a:t>
            </a:r>
            <a:r>
              <a:rPr lang="fr-FR" sz="2000" dirty="0">
                <a:latin typeface="Calibri" panose="020F0502020204030204" pitchFamily="34" charset="0"/>
                <a:cs typeface="Calibri" panose="020F0502020204030204" pitchFamily="34" charset="0"/>
              </a:rPr>
              <a:t> technologies has </a:t>
            </a:r>
            <a:r>
              <a:rPr lang="fr-FR" sz="2000" dirty="0" err="1">
                <a:latin typeface="Calibri" panose="020F0502020204030204" pitchFamily="34" charset="0"/>
                <a:cs typeface="Calibri" panose="020F0502020204030204" pitchFamily="34" charset="0"/>
              </a:rPr>
              <a:t>yielded</a:t>
            </a:r>
            <a:r>
              <a:rPr lang="fr-FR" sz="2000" dirty="0">
                <a:latin typeface="Calibri" panose="020F0502020204030204" pitchFamily="34" charset="0"/>
                <a:cs typeface="Calibri" panose="020F0502020204030204" pitchFamily="34" charset="0"/>
              </a:rPr>
              <a:t> impressive </a:t>
            </a:r>
            <a:r>
              <a:rPr lang="fr-FR" sz="2000" dirty="0" err="1">
                <a:latin typeface="Calibri" panose="020F0502020204030204" pitchFamily="34" charset="0"/>
                <a:cs typeface="Calibri" panose="020F0502020204030204" pitchFamily="34" charset="0"/>
              </a:rPr>
              <a:t>benefits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from</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economies</a:t>
            </a:r>
            <a:r>
              <a:rPr lang="fr-FR" sz="2000" dirty="0">
                <a:latin typeface="Calibri" panose="020F0502020204030204" pitchFamily="34" charset="0"/>
                <a:cs typeface="Calibri" panose="020F0502020204030204" pitchFamily="34" charset="0"/>
              </a:rPr>
              <a:t> of </a:t>
            </a:r>
            <a:r>
              <a:rPr lang="fr-FR" sz="2000" dirty="0" err="1">
                <a:latin typeface="Calibri" panose="020F0502020204030204" pitchFamily="34" charset="0"/>
                <a:cs typeface="Calibri" panose="020F0502020204030204" pitchFamily="34" charset="0"/>
              </a:rPr>
              <a:t>scale</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greater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competition</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improved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manufacturing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processes</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competitive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supply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chains</a:t>
            </a:r>
            <a:r>
              <a:rPr lang="fr-FR" sz="20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29164051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F39F09C5-CDD8-2EB1-62D7-D05D1FB64C8C}"/>
              </a:ext>
            </a:extLst>
          </p:cNvPr>
          <p:cNvPicPr>
            <a:picLocks noChangeAspect="1"/>
          </p:cNvPicPr>
          <p:nvPr/>
        </p:nvPicPr>
        <p:blipFill>
          <a:blip r:embed="rId3"/>
          <a:srcRect r="11636" b="2931"/>
          <a:stretch/>
        </p:blipFill>
        <p:spPr>
          <a:xfrm>
            <a:off x="160601" y="1218812"/>
            <a:ext cx="6188442" cy="3958281"/>
          </a:xfrm>
          <a:prstGeom prst="rect">
            <a:avLst/>
          </a:prstGeom>
        </p:spPr>
      </p:pic>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solidFill>
                  <a:schemeClr val="accent6">
                    <a:lumMod val="50000"/>
                  </a:schemeClr>
                </a:solidFill>
                <a:latin typeface="Calibri" panose="020F0502020204030204" pitchFamily="34" charset="0"/>
                <a:cs typeface="Calibri" panose="020F0502020204030204" pitchFamily="34" charset="0"/>
              </a:rPr>
              <a:t>Market Trends of Off-Grid Solar Energy Industry</a:t>
            </a:r>
          </a:p>
        </p:txBody>
      </p:sp>
      <p:sp>
        <p:nvSpPr>
          <p:cNvPr id="10" name="TextBox 9">
            <a:extLst>
              <a:ext uri="{FF2B5EF4-FFF2-40B4-BE49-F238E27FC236}">
                <a16:creationId xmlns:a16="http://schemas.microsoft.com/office/drawing/2014/main" id="{932C4AA3-2222-0ED3-F6F7-90ECAF753FC4}"/>
              </a:ext>
            </a:extLst>
          </p:cNvPr>
          <p:cNvSpPr txBox="1"/>
          <p:nvPr/>
        </p:nvSpPr>
        <p:spPr>
          <a:xfrm>
            <a:off x="6521570" y="1218812"/>
            <a:ext cx="5007861" cy="281461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Between 2012 and 2021, the off-grid solar sector has raised $2.3 billion in capital through debt, equity and grants. From 2016 to 2020, the industry saw yearly investment volumes plateauing between $300 million and $350 million, before reaching $457 million in 2021. </a:t>
            </a:r>
            <a:endParaRPr lang="fr-FR" sz="2000" dirty="0">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ECE10B4A-DAAE-DFE8-0F5A-858749A25B6E}"/>
              </a:ext>
            </a:extLst>
          </p:cNvPr>
          <p:cNvSpPr txBox="1"/>
          <p:nvPr/>
        </p:nvSpPr>
        <p:spPr>
          <a:xfrm>
            <a:off x="345055" y="5177094"/>
            <a:ext cx="10455217" cy="1200329"/>
          </a:xfrm>
          <a:prstGeom prst="rect">
            <a:avLst/>
          </a:prstGeom>
          <a:noFill/>
        </p:spPr>
        <p:txBody>
          <a:bodyPr wrap="square">
            <a:spAutoFit/>
          </a:bodyPr>
          <a:lstStyle/>
          <a:p>
            <a:r>
              <a:rPr lang="en-US" sz="2400" dirty="0">
                <a:latin typeface="Calibri" panose="020F0502020204030204" pitchFamily="34" charset="0"/>
                <a:cs typeface="Calibri" panose="020F0502020204030204" pitchFamily="34" charset="0"/>
              </a:rPr>
              <a:t>In 2022, the largest share of funding was to East Africa (49%), as larger, scale-up companies are attracting debt in their most established markets. Companies that are in their seed or start-up phases have attracted significantly less capital.</a:t>
            </a:r>
            <a:endParaRPr lang="en-US" sz="2400" dirty="0"/>
          </a:p>
        </p:txBody>
      </p:sp>
    </p:spTree>
    <p:extLst>
      <p:ext uri="{BB962C8B-B14F-4D97-AF65-F5344CB8AC3E}">
        <p14:creationId xmlns:p14="http://schemas.microsoft.com/office/powerpoint/2010/main" val="15220356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solidFill>
                  <a:schemeClr val="accent6">
                    <a:lumMod val="50000"/>
                  </a:schemeClr>
                </a:solidFill>
                <a:latin typeface="Calibri" panose="020F0502020204030204" pitchFamily="34" charset="0"/>
                <a:cs typeface="Calibri" panose="020F0502020204030204" pitchFamily="34" charset="0"/>
              </a:rPr>
              <a:t>Market Trends of Off-Grid Solar Energy Industry</a:t>
            </a:r>
          </a:p>
        </p:txBody>
      </p:sp>
      <p:sp>
        <p:nvSpPr>
          <p:cNvPr id="7" name="TextBox 6">
            <a:extLst>
              <a:ext uri="{FF2B5EF4-FFF2-40B4-BE49-F238E27FC236}">
                <a16:creationId xmlns:a16="http://schemas.microsoft.com/office/drawing/2014/main" id="{5FB7E9EF-E26D-E096-5709-BA6007C81CF2}"/>
              </a:ext>
            </a:extLst>
          </p:cNvPr>
          <p:cNvSpPr txBox="1"/>
          <p:nvPr/>
        </p:nvSpPr>
        <p:spPr>
          <a:xfrm>
            <a:off x="274005" y="1367666"/>
            <a:ext cx="10801349" cy="4122667"/>
          </a:xfrm>
          <a:prstGeom prst="rect">
            <a:avLst/>
          </a:prstGeom>
          <a:noFill/>
        </p:spPr>
        <p:txBody>
          <a:bodyPr wrap="square">
            <a:spAutoFit/>
          </a:bodyPr>
          <a:lstStyle/>
          <a:p>
            <a:r>
              <a:rPr lang="en-US" sz="2000" b="1" dirty="0">
                <a:solidFill>
                  <a:schemeClr val="accent2">
                    <a:lumMod val="50000"/>
                  </a:schemeClr>
                </a:solidFill>
                <a:latin typeface="Calibri" panose="020F0502020204030204" pitchFamily="34" charset="0"/>
                <a:cs typeface="Calibri" panose="020F0502020204030204" pitchFamily="34" charset="0"/>
              </a:rPr>
              <a:t>Middle-East and Africa Expected to Dominate the Market Growth</a:t>
            </a:r>
            <a:endParaRPr lang="fr-FR" sz="2000" b="1" dirty="0">
              <a:solidFill>
                <a:schemeClr val="accent2">
                  <a:lumMod val="50000"/>
                </a:schemeClr>
              </a:solidFill>
              <a:latin typeface="Calibri" panose="020F0502020204030204" pitchFamily="34" charset="0"/>
              <a:cs typeface="Calibri" panose="020F0502020204030204" pitchFamily="34" charset="0"/>
            </a:endParaRPr>
          </a:p>
          <a:p>
            <a:endParaRPr lang="fr-FR" sz="2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The demand for off-grid solar systems is expected to witness significant growth in the Middle East and Africa, mainly because these countries primarily generate electricity from fossil fuels. These fossil fuels generate carbon emissions that pollute the environment.</a:t>
            </a:r>
          </a:p>
          <a:p>
            <a:pPr>
              <a:lnSpc>
                <a:spcPct val="150000"/>
              </a:lnSpc>
            </a:pPr>
            <a:endParaRPr lang="en-US" sz="1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The increasing pressure of reducing carbon emissions and the high solar energy potential in most of the countries in these regions is expected to make way for the off-grid solar energy system. The unreliable power distribution system in many countries has increased the demand for off-grid solar systems.</a:t>
            </a:r>
          </a:p>
        </p:txBody>
      </p:sp>
    </p:spTree>
    <p:extLst>
      <p:ext uri="{BB962C8B-B14F-4D97-AF65-F5344CB8AC3E}">
        <p14:creationId xmlns:p14="http://schemas.microsoft.com/office/powerpoint/2010/main" val="26159793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solidFill>
                  <a:schemeClr val="accent6">
                    <a:lumMod val="50000"/>
                  </a:schemeClr>
                </a:solidFill>
                <a:latin typeface="Calibri" panose="020F0502020204030204" pitchFamily="34" charset="0"/>
                <a:cs typeface="Calibri" panose="020F0502020204030204" pitchFamily="34" charset="0"/>
              </a:rPr>
              <a:t>Market Trends of Off-Grid Solar Energy Industry</a:t>
            </a:r>
          </a:p>
        </p:txBody>
      </p:sp>
      <p:sp>
        <p:nvSpPr>
          <p:cNvPr id="7" name="TextBox 6">
            <a:extLst>
              <a:ext uri="{FF2B5EF4-FFF2-40B4-BE49-F238E27FC236}">
                <a16:creationId xmlns:a16="http://schemas.microsoft.com/office/drawing/2014/main" id="{5FB7E9EF-E26D-E096-5709-BA6007C81CF2}"/>
              </a:ext>
            </a:extLst>
          </p:cNvPr>
          <p:cNvSpPr txBox="1"/>
          <p:nvPr/>
        </p:nvSpPr>
        <p:spPr>
          <a:xfrm>
            <a:off x="274005" y="1119506"/>
            <a:ext cx="10801349" cy="5738494"/>
          </a:xfrm>
          <a:prstGeom prst="rect">
            <a:avLst/>
          </a:prstGeom>
          <a:noFill/>
        </p:spPr>
        <p:txBody>
          <a:bodyPr wrap="square">
            <a:spAutoFit/>
          </a:bodyPr>
          <a:lstStyle/>
          <a:p>
            <a:r>
              <a:rPr lang="en-US" sz="2000" b="1" dirty="0">
                <a:solidFill>
                  <a:schemeClr val="accent2">
                    <a:lumMod val="50000"/>
                  </a:schemeClr>
                </a:solidFill>
                <a:latin typeface="Calibri" panose="020F0502020204030204" pitchFamily="34" charset="0"/>
                <a:cs typeface="Calibri" panose="020F0502020204030204" pitchFamily="34" charset="0"/>
              </a:rPr>
              <a:t>Middle-East and Africa Expected to Dominate the Market Growth</a:t>
            </a:r>
            <a:endParaRPr lang="fr-FR" sz="2000" b="1" dirty="0">
              <a:solidFill>
                <a:schemeClr val="accent2">
                  <a:lumMod val="50000"/>
                </a:schemeClr>
              </a:solidFill>
              <a:latin typeface="Calibri" panose="020F0502020204030204" pitchFamily="34" charset="0"/>
              <a:cs typeface="Calibri" panose="020F0502020204030204" pitchFamily="34" charset="0"/>
            </a:endParaRPr>
          </a:p>
          <a:p>
            <a:endParaRPr lang="fr-FR" sz="2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Historically, the region has relied on diesel generators for electricity supply. Still, recently there has been a significant shift towards solar energy mainly due to declining prices of solar panels and solar inverters in recent years. According to the World Bank, an estimated 600 million Africans have no access to electricity. Given the high cost of extending transmission lines into remote areas, off-grid solar has witnessed a significant rise in the region.</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In September 2022, German sustainability energy service provider, </a:t>
            </a:r>
            <a:r>
              <a:rPr lang="en-US" sz="2000" dirty="0" err="1">
                <a:latin typeface="Calibri" panose="020F0502020204030204" pitchFamily="34" charset="0"/>
                <a:cs typeface="Calibri" panose="020F0502020204030204" pitchFamily="34" charset="0"/>
              </a:rPr>
              <a:t>Kowry</a:t>
            </a:r>
            <a:r>
              <a:rPr lang="en-US" sz="2000" dirty="0">
                <a:latin typeface="Calibri" panose="020F0502020204030204" pitchFamily="34" charset="0"/>
                <a:cs typeface="Calibri" panose="020F0502020204030204" pitchFamily="34" charset="0"/>
              </a:rPr>
              <a:t> Energy, announced the successful commissioning of decentralized solar systems in three countries of West Africa. </a:t>
            </a:r>
            <a:r>
              <a:rPr lang="en-US" sz="2000" dirty="0" err="1">
                <a:latin typeface="Calibri" panose="020F0502020204030204" pitchFamily="34" charset="0"/>
                <a:cs typeface="Calibri" panose="020F0502020204030204" pitchFamily="34" charset="0"/>
              </a:rPr>
              <a:t>Kowry</a:t>
            </a:r>
            <a:r>
              <a:rPr lang="en-US" sz="2000" dirty="0">
                <a:latin typeface="Calibri" panose="020F0502020204030204" pitchFamily="34" charset="0"/>
                <a:cs typeface="Calibri" panose="020F0502020204030204" pitchFamily="34" charset="0"/>
              </a:rPr>
              <a:t> Energy has designed and commissioned four off-grid solar energy systems in Senegal, Nigeria, and Mali. The recently installed projects are the first of several forming portfolios in these countries that will be completed within three years. </a:t>
            </a:r>
            <a:endParaRPr lang="fr-FR" sz="2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endParaRPr lang="en-US"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91006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solidFill>
                  <a:schemeClr val="accent6">
                    <a:lumMod val="50000"/>
                  </a:schemeClr>
                </a:solidFill>
                <a:latin typeface="Calibri" panose="020F0502020204030204" pitchFamily="34" charset="0"/>
                <a:cs typeface="Calibri" panose="020F0502020204030204" pitchFamily="34" charset="0"/>
              </a:rPr>
              <a:t>Insights from the Affiliate Off-Grid Solar Market</a:t>
            </a:r>
          </a:p>
        </p:txBody>
      </p:sp>
      <p:sp>
        <p:nvSpPr>
          <p:cNvPr id="7" name="TextBox 6">
            <a:extLst>
              <a:ext uri="{FF2B5EF4-FFF2-40B4-BE49-F238E27FC236}">
                <a16:creationId xmlns:a16="http://schemas.microsoft.com/office/drawing/2014/main" id="{1E743DE3-DE4B-F682-430E-A1DBC8439B6F}"/>
              </a:ext>
            </a:extLst>
          </p:cNvPr>
          <p:cNvSpPr txBox="1"/>
          <p:nvPr/>
        </p:nvSpPr>
        <p:spPr>
          <a:xfrm>
            <a:off x="515823" y="1483409"/>
            <a:ext cx="6647446" cy="400110"/>
          </a:xfrm>
          <a:prstGeom prst="rect">
            <a:avLst/>
          </a:prstGeom>
          <a:noFill/>
        </p:spPr>
        <p:txBody>
          <a:bodyPr wrap="square">
            <a:spAutoFit/>
          </a:bodyPr>
          <a:lstStyle/>
          <a:p>
            <a:r>
              <a:rPr lang="fr-FR" sz="2000" b="1" dirty="0">
                <a:solidFill>
                  <a:schemeClr val="accent2">
                    <a:lumMod val="50000"/>
                  </a:schemeClr>
                </a:solidFill>
                <a:latin typeface="Calibri" panose="020F0502020204030204" pitchFamily="34" charset="0"/>
                <a:cs typeface="Calibri" panose="020F0502020204030204" pitchFamily="34" charset="0"/>
              </a:rPr>
              <a:t>East </a:t>
            </a:r>
            <a:r>
              <a:rPr lang="fr-FR" sz="2000" b="1" dirty="0" err="1">
                <a:solidFill>
                  <a:schemeClr val="accent2">
                    <a:lumMod val="50000"/>
                  </a:schemeClr>
                </a:solidFill>
                <a:latin typeface="Calibri" panose="020F0502020204030204" pitchFamily="34" charset="0"/>
                <a:cs typeface="Calibri" panose="020F0502020204030204" pitchFamily="34" charset="0"/>
              </a:rPr>
              <a:t>Africa</a:t>
            </a:r>
            <a:endParaRPr lang="fr-FR" sz="2000" b="1" dirty="0">
              <a:solidFill>
                <a:schemeClr val="accent2">
                  <a:lumMod val="50000"/>
                </a:schemeClr>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E3DF2B82-CD4D-C464-6B4A-16F5ECD1E784}"/>
              </a:ext>
            </a:extLst>
          </p:cNvPr>
          <p:cNvSpPr txBox="1"/>
          <p:nvPr/>
        </p:nvSpPr>
        <p:spPr>
          <a:xfrm>
            <a:off x="369003" y="2177082"/>
            <a:ext cx="11094061" cy="3507114"/>
          </a:xfrm>
          <a:prstGeom prst="rect">
            <a:avLst/>
          </a:prstGeom>
          <a:noFill/>
        </p:spPr>
        <p:txBody>
          <a:bodyPr wrap="square">
            <a:spAutoFit/>
          </a:bodyPr>
          <a:lstStyle/>
          <a:p>
            <a:pPr marL="342900" indent="-342900">
              <a:lnSpc>
                <a:spcPct val="150000"/>
              </a:lnSpc>
              <a:buFont typeface="Arial" panose="020B0604020202020204" pitchFamily="34" charset="0"/>
              <a:buChar char="•"/>
            </a:pPr>
            <a:r>
              <a:rPr lang="fr-FR" sz="2000" dirty="0">
                <a:latin typeface="Calibri" panose="020F0502020204030204" pitchFamily="34" charset="0"/>
                <a:cs typeface="Calibri" panose="020F0502020204030204" pitchFamily="34" charset="0"/>
              </a:rPr>
              <a:t>East </a:t>
            </a:r>
            <a:r>
              <a:rPr lang="fr-FR" sz="2000" dirty="0" err="1">
                <a:latin typeface="Calibri" panose="020F0502020204030204" pitchFamily="34" charset="0"/>
                <a:cs typeface="Calibri" panose="020F0502020204030204" pitchFamily="34" charset="0"/>
              </a:rPr>
              <a:t>Africa</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particularly</a:t>
            </a:r>
            <a:r>
              <a:rPr lang="fr-FR" sz="2000" dirty="0">
                <a:latin typeface="Calibri" panose="020F0502020204030204" pitchFamily="34" charset="0"/>
                <a:cs typeface="Calibri" panose="020F0502020204030204" pitchFamily="34" charset="0"/>
              </a:rPr>
              <a:t> Kenya, has been central to key </a:t>
            </a:r>
            <a:r>
              <a:rPr lang="fr-FR" sz="2000" dirty="0" err="1">
                <a:latin typeface="Calibri" panose="020F0502020204030204" pitchFamily="34" charset="0"/>
                <a:cs typeface="Calibri" panose="020F0502020204030204" pitchFamily="34" charset="0"/>
              </a:rPr>
              <a:t>developments</a:t>
            </a:r>
            <a:r>
              <a:rPr lang="fr-FR" sz="2000" dirty="0">
                <a:latin typeface="Calibri" panose="020F0502020204030204" pitchFamily="34" charset="0"/>
                <a:cs typeface="Calibri" panose="020F0502020204030204" pitchFamily="34" charset="0"/>
              </a:rPr>
              <a:t> for the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industry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including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PAYGo</a:t>
            </a:r>
            <a:r>
              <a:rPr lang="fr-FR" sz="2000" dirty="0">
                <a:latin typeface="Calibri" panose="020F0502020204030204" pitchFamily="34" charset="0"/>
                <a:cs typeface="Calibri" panose="020F0502020204030204" pitchFamily="34" charset="0"/>
              </a:rPr>
              <a:t> solutions and modern SHS. </a:t>
            </a:r>
            <a:r>
              <a:rPr lang="fr-FR" sz="2000" dirty="0" err="1">
                <a:latin typeface="Calibri" panose="020F0502020204030204" pitchFamily="34" charset="0"/>
                <a:cs typeface="Calibri" panose="020F0502020204030204" pitchFamily="34" charset="0"/>
              </a:rPr>
              <a:t>Since</a:t>
            </a:r>
            <a:r>
              <a:rPr lang="fr-FR" sz="2000" dirty="0">
                <a:latin typeface="Calibri" panose="020F0502020204030204" pitchFamily="34" charset="0"/>
                <a:cs typeface="Calibri" panose="020F0502020204030204" pitchFamily="34" charset="0"/>
              </a:rPr>
              <a:t> 2018, East </a:t>
            </a:r>
            <a:r>
              <a:rPr lang="fr-FR" sz="2000" dirty="0" err="1">
                <a:latin typeface="Calibri" panose="020F0502020204030204" pitchFamily="34" charset="0"/>
                <a:cs typeface="Calibri" panose="020F0502020204030204" pitchFamily="34" charset="0"/>
              </a:rPr>
              <a:t>Africa</a:t>
            </a:r>
            <a:r>
              <a:rPr lang="fr-FR" sz="2000" dirty="0">
                <a:latin typeface="Calibri" panose="020F0502020204030204" pitchFamily="34" charset="0"/>
                <a:cs typeface="Calibri" panose="020F0502020204030204" pitchFamily="34" charset="0"/>
              </a:rPr>
              <a:t> has been the </a:t>
            </a:r>
            <a:r>
              <a:rPr lang="fr-FR" sz="2000" dirty="0" err="1">
                <a:latin typeface="Calibri" panose="020F0502020204030204" pitchFamily="34" charset="0"/>
                <a:cs typeface="Calibri" panose="020F0502020204030204" pitchFamily="34" charset="0"/>
              </a:rPr>
              <a:t>largest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market</a:t>
            </a:r>
            <a:r>
              <a:rPr lang="fr-FR" sz="2000" dirty="0">
                <a:latin typeface="Calibri" panose="020F0502020204030204" pitchFamily="34" charset="0"/>
                <a:cs typeface="Calibri" panose="020F0502020204030204" pitchFamily="34" charset="0"/>
              </a:rPr>
              <a:t> by volume for </a:t>
            </a:r>
            <a:r>
              <a:rPr lang="fr-FR" sz="2000" dirty="0" err="1">
                <a:latin typeface="Calibri" panose="020F0502020204030204" pitchFamily="34" charset="0"/>
                <a:cs typeface="Calibri" panose="020F0502020204030204" pitchFamily="34" charset="0"/>
              </a:rPr>
              <a:t>affiliates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ahead</a:t>
            </a:r>
            <a:r>
              <a:rPr lang="fr-FR" sz="2000" dirty="0">
                <a:latin typeface="Calibri" panose="020F0502020204030204" pitchFamily="34" charset="0"/>
                <a:cs typeface="Calibri" panose="020F0502020204030204" pitchFamily="34" charset="0"/>
              </a:rPr>
              <a:t> of South Asia.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proportionally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higher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PAYGo</a:t>
            </a:r>
            <a:r>
              <a:rPr lang="fr-FR" sz="2000" dirty="0">
                <a:latin typeface="Calibri" panose="020F0502020204030204" pitchFamily="34" charset="0"/>
                <a:cs typeface="Calibri" panose="020F0502020204030204" pitchFamily="34" charset="0"/>
              </a:rPr>
              <a:t> and Solar Home </a:t>
            </a:r>
            <a:r>
              <a:rPr lang="fr-FR" sz="2000" dirty="0" err="1">
                <a:latin typeface="Calibri" panose="020F0502020204030204" pitchFamily="34" charset="0"/>
                <a:cs typeface="Calibri" panose="020F0502020204030204" pitchFamily="34" charset="0"/>
              </a:rPr>
              <a:t>Systes</a:t>
            </a:r>
            <a:r>
              <a:rPr lang="fr-FR" sz="2000" dirty="0">
                <a:latin typeface="Calibri" panose="020F0502020204030204" pitchFamily="34" charset="0"/>
                <a:cs typeface="Calibri" panose="020F0502020204030204" pitchFamily="34" charset="0"/>
              </a:rPr>
              <a:t> SHS sales, East </a:t>
            </a:r>
            <a:r>
              <a:rPr lang="fr-FR" sz="2000" dirty="0" err="1">
                <a:latin typeface="Calibri" panose="020F0502020204030204" pitchFamily="34" charset="0"/>
                <a:cs typeface="Calibri" panose="020F0502020204030204" pitchFamily="34" charset="0"/>
              </a:rPr>
              <a:t>Africa</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represents</a:t>
            </a:r>
            <a:r>
              <a:rPr lang="fr-FR" sz="2000" dirty="0">
                <a:latin typeface="Calibri" panose="020F0502020204030204" pitchFamily="34" charset="0"/>
                <a:cs typeface="Calibri" panose="020F0502020204030204" pitchFamily="34" charset="0"/>
              </a:rPr>
              <a:t> an important </a:t>
            </a:r>
            <a:r>
              <a:rPr lang="fr-FR" sz="2000" dirty="0" err="1">
                <a:latin typeface="Calibri" panose="020F0502020204030204" pitchFamily="34" charset="0"/>
                <a:cs typeface="Calibri" panose="020F0502020204030204" pitchFamily="34" charset="0"/>
              </a:rPr>
              <a:t>market</a:t>
            </a:r>
            <a:r>
              <a:rPr lang="fr-FR" sz="2000" dirty="0">
                <a:latin typeface="Calibri" panose="020F0502020204030204" pitchFamily="34" charset="0"/>
                <a:cs typeface="Calibri" panose="020F0502020204030204" pitchFamily="34" charset="0"/>
              </a:rPr>
              <a:t> in </a:t>
            </a:r>
            <a:r>
              <a:rPr lang="fr-FR" sz="2000" dirty="0" err="1">
                <a:latin typeface="Calibri" panose="020F0502020204030204" pitchFamily="34" charset="0"/>
                <a:cs typeface="Calibri" panose="020F0502020204030204" pitchFamily="34" charset="0"/>
              </a:rPr>
              <a:t>terms</a:t>
            </a:r>
            <a:r>
              <a:rPr lang="fr-FR" sz="2000" dirty="0">
                <a:latin typeface="Calibri" panose="020F0502020204030204" pitchFamily="34" charset="0"/>
                <a:cs typeface="Calibri" panose="020F0502020204030204" pitchFamily="34" charset="0"/>
              </a:rPr>
              <a:t> of total value.</a:t>
            </a:r>
          </a:p>
          <a:p>
            <a:pPr marL="171450" indent="-171450">
              <a:lnSpc>
                <a:spcPct val="150000"/>
              </a:lnSpc>
              <a:buFont typeface="Arial" panose="020B0604020202020204" pitchFamily="34" charset="0"/>
              <a:buChar char="•"/>
            </a:pPr>
            <a:endParaRPr lang="fr-FR" sz="1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fr-FR" sz="2000" dirty="0" err="1">
                <a:latin typeface="Calibri" panose="020F0502020204030204" pitchFamily="34" charset="0"/>
                <a:cs typeface="Calibri" panose="020F0502020204030204" pitchFamily="34" charset="0"/>
              </a:rPr>
              <a:t>While</a:t>
            </a:r>
            <a:r>
              <a:rPr lang="fr-FR" sz="2000" dirty="0">
                <a:latin typeface="Calibri" panose="020F0502020204030204" pitchFamily="34" charset="0"/>
                <a:cs typeface="Calibri" panose="020F0502020204030204" pitchFamily="34" charset="0"/>
              </a:rPr>
              <a:t> the OGS </a:t>
            </a:r>
            <a:r>
              <a:rPr lang="fr-FR" sz="2000" dirty="0" err="1">
                <a:latin typeface="Calibri" panose="020F0502020204030204" pitchFamily="34" charset="0"/>
                <a:cs typeface="Calibri" panose="020F0502020204030204" pitchFamily="34" charset="0"/>
              </a:rPr>
              <a:t>industry</a:t>
            </a:r>
            <a:r>
              <a:rPr lang="fr-FR" sz="2000" dirty="0">
                <a:latin typeface="Calibri" panose="020F0502020204030204" pitchFamily="34" charset="0"/>
                <a:cs typeface="Calibri" panose="020F0502020204030204" pitchFamily="34" charset="0"/>
              </a:rPr>
              <a:t> in the </a:t>
            </a:r>
            <a:r>
              <a:rPr lang="fr-FR" sz="2000" dirty="0" err="1">
                <a:latin typeface="Calibri" panose="020F0502020204030204" pitchFamily="34" charset="0"/>
                <a:cs typeface="Calibri" panose="020F0502020204030204" pitchFamily="34" charset="0"/>
              </a:rPr>
              <a:t>region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returned</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growth</a:t>
            </a:r>
            <a:r>
              <a:rPr lang="fr-FR" sz="2000" dirty="0">
                <a:latin typeface="Calibri" panose="020F0502020204030204" pitchFamily="34" charset="0"/>
                <a:cs typeface="Calibri" panose="020F0502020204030204" pitchFamily="34" charset="0"/>
              </a:rPr>
              <a:t> in 2021, </a:t>
            </a:r>
            <a:r>
              <a:rPr lang="fr-FR" sz="2000" dirty="0" err="1">
                <a:latin typeface="Calibri" panose="020F0502020204030204" pitchFamily="34" charset="0"/>
                <a:cs typeface="Calibri" panose="020F0502020204030204" pitchFamily="34" charset="0"/>
              </a:rPr>
              <a:t>this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growth</a:t>
            </a:r>
            <a:r>
              <a:rPr lang="fr-FR" sz="2000" dirty="0">
                <a:latin typeface="Calibri" panose="020F0502020204030204" pitchFamily="34" charset="0"/>
                <a:cs typeface="Calibri" panose="020F0502020204030204" pitchFamily="34" charset="0"/>
              </a:rPr>
              <a:t> has been fragile and </a:t>
            </a:r>
            <a:r>
              <a:rPr lang="fr-FR" sz="2000" dirty="0" err="1">
                <a:latin typeface="Calibri" panose="020F0502020204030204" pitchFamily="34" charset="0"/>
                <a:cs typeface="Calibri" panose="020F0502020204030204" pitchFamily="34" charset="0"/>
              </a:rPr>
              <a:t>unevenly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distributed</a:t>
            </a:r>
            <a:r>
              <a:rPr lang="fr-FR" sz="2000" dirty="0">
                <a:latin typeface="Calibri" panose="020F0502020204030204" pitchFamily="34" charset="0"/>
                <a:cs typeface="Calibri" panose="020F0502020204030204" pitchFamily="34" charset="0"/>
              </a:rPr>
              <a:t>. In Kenya, sales </a:t>
            </a:r>
            <a:r>
              <a:rPr lang="fr-FR" sz="2000" dirty="0" err="1">
                <a:latin typeface="Calibri" panose="020F0502020204030204" pitchFamily="34" charset="0"/>
                <a:cs typeface="Calibri" panose="020F0502020204030204" pitchFamily="34" charset="0"/>
              </a:rPr>
              <a:t>were</a:t>
            </a:r>
            <a:r>
              <a:rPr lang="fr-FR" sz="2000" dirty="0">
                <a:latin typeface="Calibri" panose="020F0502020204030204" pitchFamily="34" charset="0"/>
                <a:cs typeface="Calibri" panose="020F0502020204030204" pitchFamily="34" charset="0"/>
              </a:rPr>
              <a:t> stable in 2020 </a:t>
            </a:r>
            <a:r>
              <a:rPr lang="fr-FR" sz="2000" dirty="0" err="1">
                <a:latin typeface="Calibri" panose="020F0502020204030204" pitchFamily="34" charset="0"/>
                <a:cs typeface="Calibri" panose="020F0502020204030204" pitchFamily="34" charset="0"/>
              </a:rPr>
              <a:t>compared</a:t>
            </a:r>
            <a:r>
              <a:rPr lang="fr-FR" sz="2000" dirty="0">
                <a:latin typeface="Calibri" panose="020F0502020204030204" pitchFamily="34" charset="0"/>
                <a:cs typeface="Calibri" panose="020F0502020204030204" pitchFamily="34" charset="0"/>
              </a:rPr>
              <a:t> to 2019, but </a:t>
            </a:r>
            <a:r>
              <a:rPr lang="fr-FR" sz="2000" dirty="0" err="1">
                <a:latin typeface="Calibri" panose="020F0502020204030204" pitchFamily="34" charset="0"/>
                <a:cs typeface="Calibri" panose="020F0502020204030204" pitchFamily="34" charset="0"/>
              </a:rPr>
              <a:t>reported</a:t>
            </a:r>
            <a:r>
              <a:rPr lang="fr-FR" sz="2000" dirty="0">
                <a:latin typeface="Calibri" panose="020F0502020204030204" pitchFamily="34" charset="0"/>
                <a:cs typeface="Calibri" panose="020F0502020204030204" pitchFamily="34" charset="0"/>
              </a:rPr>
              <a:t> sales are </a:t>
            </a:r>
            <a:r>
              <a:rPr lang="fr-FR" sz="2000" dirty="0" err="1">
                <a:latin typeface="Calibri" panose="020F0502020204030204" pitchFamily="34" charset="0"/>
                <a:cs typeface="Calibri" panose="020F0502020204030204" pitchFamily="34" charset="0"/>
              </a:rPr>
              <a:t>lower</a:t>
            </a:r>
            <a:r>
              <a:rPr lang="fr-FR" sz="2000" dirty="0">
                <a:latin typeface="Calibri" panose="020F0502020204030204" pitchFamily="34" charset="0"/>
                <a:cs typeface="Calibri" panose="020F0502020204030204" pitchFamily="34" charset="0"/>
              </a:rPr>
              <a:t> in 2021 as </a:t>
            </a:r>
            <a:r>
              <a:rPr lang="fr-FR" sz="2000" dirty="0" err="1">
                <a:latin typeface="Calibri" panose="020F0502020204030204" pitchFamily="34" charset="0"/>
                <a:cs typeface="Calibri" panose="020F0502020204030204" pitchFamily="34" charset="0"/>
              </a:rPr>
              <a:t>companies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weather</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protracted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effects</a:t>
            </a:r>
            <a:r>
              <a:rPr lang="fr-FR" sz="2000" dirty="0">
                <a:latin typeface="Calibri" panose="020F0502020204030204" pitchFamily="34" charset="0"/>
                <a:cs typeface="Calibri" panose="020F0502020204030204" pitchFamily="34" charset="0"/>
              </a:rPr>
              <a:t> of the COVID-19 </a:t>
            </a:r>
            <a:r>
              <a:rPr lang="fr-FR" sz="2000" dirty="0" err="1">
                <a:latin typeface="Calibri" panose="020F0502020204030204" pitchFamily="34" charset="0"/>
                <a:cs typeface="Calibri" panose="020F0502020204030204" pitchFamily="34" charset="0"/>
              </a:rPr>
              <a:t>pandemic</a:t>
            </a:r>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461752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solidFill>
                  <a:schemeClr val="accent6">
                    <a:lumMod val="50000"/>
                  </a:schemeClr>
                </a:solidFill>
                <a:latin typeface="Calibri" panose="020F0502020204030204" pitchFamily="34" charset="0"/>
                <a:cs typeface="Calibri" panose="020F0502020204030204" pitchFamily="34" charset="0"/>
              </a:rPr>
              <a:t>Market Trends of Off-Grid Solar Energy Industry</a:t>
            </a:r>
          </a:p>
        </p:txBody>
      </p:sp>
      <p:sp>
        <p:nvSpPr>
          <p:cNvPr id="7" name="TextBox 6">
            <a:extLst>
              <a:ext uri="{FF2B5EF4-FFF2-40B4-BE49-F238E27FC236}">
                <a16:creationId xmlns:a16="http://schemas.microsoft.com/office/drawing/2014/main" id="{1E743DE3-DE4B-F682-430E-A1DBC8439B6F}"/>
              </a:ext>
            </a:extLst>
          </p:cNvPr>
          <p:cNvSpPr txBox="1"/>
          <p:nvPr/>
        </p:nvSpPr>
        <p:spPr>
          <a:xfrm>
            <a:off x="291536" y="1342813"/>
            <a:ext cx="6647446" cy="400110"/>
          </a:xfrm>
          <a:prstGeom prst="rect">
            <a:avLst/>
          </a:prstGeom>
          <a:noFill/>
        </p:spPr>
        <p:txBody>
          <a:bodyPr wrap="square">
            <a:spAutoFit/>
          </a:bodyPr>
          <a:lstStyle/>
          <a:p>
            <a:r>
              <a:rPr lang="fr-FR" sz="2000" b="1" dirty="0">
                <a:solidFill>
                  <a:schemeClr val="accent2">
                    <a:lumMod val="50000"/>
                  </a:schemeClr>
                </a:solidFill>
                <a:latin typeface="Calibri" panose="020F0502020204030204" pitchFamily="34" charset="0"/>
                <a:cs typeface="Calibri" panose="020F0502020204030204" pitchFamily="34" charset="0"/>
              </a:rPr>
              <a:t>East </a:t>
            </a:r>
            <a:r>
              <a:rPr lang="fr-FR" sz="2000" b="1" dirty="0" err="1">
                <a:solidFill>
                  <a:schemeClr val="accent2">
                    <a:lumMod val="50000"/>
                  </a:schemeClr>
                </a:solidFill>
                <a:latin typeface="Calibri" panose="020F0502020204030204" pitchFamily="34" charset="0"/>
                <a:cs typeface="Calibri" panose="020F0502020204030204" pitchFamily="34" charset="0"/>
              </a:rPr>
              <a:t>Africa</a:t>
            </a:r>
            <a:endParaRPr lang="fr-FR" sz="2000" b="1" dirty="0">
              <a:solidFill>
                <a:schemeClr val="accent2">
                  <a:lumMod val="50000"/>
                </a:schemeClr>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E3DF2B82-CD4D-C464-6B4A-16F5ECD1E784}"/>
              </a:ext>
            </a:extLst>
          </p:cNvPr>
          <p:cNvSpPr txBox="1"/>
          <p:nvPr/>
        </p:nvSpPr>
        <p:spPr>
          <a:xfrm>
            <a:off x="291536" y="2117420"/>
            <a:ext cx="11094061" cy="3276282"/>
          </a:xfrm>
          <a:prstGeom prst="rect">
            <a:avLst/>
          </a:prstGeom>
          <a:noFill/>
        </p:spPr>
        <p:txBody>
          <a:bodyPr wrap="square">
            <a:spAutoFit/>
          </a:bodyPr>
          <a:lstStyle/>
          <a:p>
            <a:pPr marL="342900" indent="-342900">
              <a:lnSpc>
                <a:spcPct val="150000"/>
              </a:lnSpc>
              <a:buFont typeface="Arial" panose="020B0604020202020204" pitchFamily="34" charset="0"/>
              <a:buChar char="•"/>
            </a:pPr>
            <a:r>
              <a:rPr lang="fr-FR" sz="2000" dirty="0">
                <a:latin typeface="Calibri" panose="020F0502020204030204" pitchFamily="34" charset="0"/>
                <a:cs typeface="Calibri" panose="020F0502020204030204" pitchFamily="34" charset="0"/>
              </a:rPr>
              <a:t>In </a:t>
            </a:r>
            <a:r>
              <a:rPr lang="fr-FR" sz="2000" dirty="0" err="1">
                <a:latin typeface="Calibri" panose="020F0502020204030204" pitchFamily="34" charset="0"/>
                <a:cs typeface="Calibri" panose="020F0502020204030204" pitchFamily="34" charset="0"/>
              </a:rPr>
              <a:t>Ethiopia</a:t>
            </a:r>
            <a:r>
              <a:rPr lang="fr-FR" sz="2000" dirty="0">
                <a:latin typeface="Calibri" panose="020F0502020204030204" pitchFamily="34" charset="0"/>
                <a:cs typeface="Calibri" panose="020F0502020204030204" pitchFamily="34" charset="0"/>
              </a:rPr>
              <a:t>, COVID-19, </a:t>
            </a:r>
            <a:r>
              <a:rPr lang="fr-FR" sz="2000" dirty="0" err="1">
                <a:latin typeface="Calibri" panose="020F0502020204030204" pitchFamily="34" charset="0"/>
                <a:cs typeface="Calibri" panose="020F0502020204030204" pitchFamily="34" charset="0"/>
              </a:rPr>
              <a:t>conflict</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unresolved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foreign</a:t>
            </a:r>
            <a:r>
              <a:rPr lang="fr-FR" sz="2000" dirty="0">
                <a:latin typeface="Calibri" panose="020F0502020204030204" pitchFamily="34" charset="0"/>
                <a:cs typeface="Calibri" panose="020F0502020204030204" pitchFamily="34" charset="0"/>
              </a:rPr>
              <a:t> exchange restrictions have </a:t>
            </a:r>
            <a:r>
              <a:rPr lang="fr-FR" sz="2000" dirty="0" err="1">
                <a:latin typeface="Calibri" panose="020F0502020204030204" pitchFamily="34" charset="0"/>
                <a:cs typeface="Calibri" panose="020F0502020204030204" pitchFamily="34" charset="0"/>
              </a:rPr>
              <a:t>led</a:t>
            </a:r>
            <a:r>
              <a:rPr lang="fr-FR" sz="2000" dirty="0">
                <a:latin typeface="Calibri" panose="020F0502020204030204" pitchFamily="34" charset="0"/>
                <a:cs typeface="Calibri" panose="020F0502020204030204" pitchFamily="34" charset="0"/>
              </a:rPr>
              <a:t> sales to </a:t>
            </a:r>
            <a:r>
              <a:rPr lang="fr-FR" sz="2000" dirty="0" err="1">
                <a:latin typeface="Calibri" panose="020F0502020204030204" pitchFamily="34" charset="0"/>
                <a:cs typeface="Calibri" panose="020F0502020204030204" pitchFamily="34" charset="0"/>
              </a:rPr>
              <a:t>decline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continuously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since</a:t>
            </a:r>
            <a:r>
              <a:rPr lang="fr-FR" sz="2000" dirty="0">
                <a:latin typeface="Calibri" panose="020F0502020204030204" pitchFamily="34" charset="0"/>
                <a:cs typeface="Calibri" panose="020F0502020204030204" pitchFamily="34" charset="0"/>
              </a:rPr>
              <a:t> the end of 2019. On the </a:t>
            </a:r>
            <a:r>
              <a:rPr lang="fr-FR" sz="2000" dirty="0" err="1">
                <a:latin typeface="Calibri" panose="020F0502020204030204" pitchFamily="34" charset="0"/>
                <a:cs typeface="Calibri" panose="020F0502020204030204" pitchFamily="34" charset="0"/>
              </a:rPr>
              <a:t>other</a:t>
            </a:r>
            <a:r>
              <a:rPr lang="fr-FR" sz="2000" dirty="0">
                <a:latin typeface="Calibri" panose="020F0502020204030204" pitchFamily="34" charset="0"/>
                <a:cs typeface="Calibri" panose="020F0502020204030204" pitchFamily="34" charset="0"/>
              </a:rPr>
              <a:t> hand, </a:t>
            </a:r>
            <a:r>
              <a:rPr lang="fr-FR" sz="2000" dirty="0" err="1">
                <a:latin typeface="Calibri" panose="020F0502020204030204" pitchFamily="34" charset="0"/>
                <a:cs typeface="Calibri" panose="020F0502020204030204" pitchFamily="34" charset="0"/>
              </a:rPr>
              <a:t>younger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markets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such</a:t>
            </a:r>
            <a:r>
              <a:rPr lang="fr-FR" sz="2000" dirty="0">
                <a:latin typeface="Calibri" panose="020F0502020204030204" pitchFamily="34" charset="0"/>
                <a:cs typeface="Calibri" panose="020F0502020204030204" pitchFamily="34" charset="0"/>
              </a:rPr>
              <a:t> as Malawi, Mozambique and Madagascar are seeing </a:t>
            </a:r>
            <a:r>
              <a:rPr lang="fr-FR" sz="2000" dirty="0" err="1">
                <a:latin typeface="Calibri" panose="020F0502020204030204" pitchFamily="34" charset="0"/>
                <a:cs typeface="Calibri" panose="020F0502020204030204" pitchFamily="34" charset="0"/>
              </a:rPr>
              <a:t>strong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growth</a:t>
            </a:r>
            <a:r>
              <a:rPr lang="fr-FR" sz="2000" dirty="0">
                <a:latin typeface="Calibri" panose="020F0502020204030204" pitchFamily="34" charset="0"/>
                <a:cs typeface="Calibri" panose="020F0502020204030204" pitchFamily="34" charset="0"/>
              </a:rPr>
              <a:t> in sales of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lighting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products</a:t>
            </a:r>
            <a:r>
              <a:rPr lang="fr-FR" sz="2000" dirty="0">
                <a:latin typeface="Calibri" panose="020F0502020204030204" pitchFamily="34" charset="0"/>
                <a:cs typeface="Calibri" panose="020F0502020204030204" pitchFamily="34" charset="0"/>
              </a:rPr>
              <a:t>. In the case of Mozambique and Madagascar, support </a:t>
            </a:r>
            <a:r>
              <a:rPr lang="fr-FR" sz="2000" dirty="0" err="1">
                <a:latin typeface="Calibri" panose="020F0502020204030204" pitchFamily="34" charset="0"/>
                <a:cs typeface="Calibri" panose="020F0502020204030204" pitchFamily="34" charset="0"/>
              </a:rPr>
              <a:t>from</a:t>
            </a:r>
            <a:r>
              <a:rPr lang="fr-FR" sz="2000" dirty="0">
                <a:latin typeface="Calibri" panose="020F0502020204030204" pitchFamily="34" charset="0"/>
                <a:cs typeface="Calibri" panose="020F0502020204030204" pitchFamily="34" charset="0"/>
              </a:rPr>
              <a:t> intervention programs has been a key driver.</a:t>
            </a:r>
          </a:p>
          <a:p>
            <a:pPr marL="342900" indent="-342900">
              <a:lnSpc>
                <a:spcPct val="150000"/>
              </a:lnSpc>
              <a:buFont typeface="Arial" panose="020B0604020202020204" pitchFamily="34" charset="0"/>
              <a:buChar char="•"/>
            </a:pPr>
            <a:r>
              <a:rPr lang="fr-FR" sz="2000" dirty="0" err="1">
                <a:latin typeface="Calibri" panose="020F0502020204030204" pitchFamily="34" charset="0"/>
                <a:cs typeface="Calibri" panose="020F0502020204030204" pitchFamily="34" charset="0"/>
              </a:rPr>
              <a:t>Growth</a:t>
            </a:r>
            <a:r>
              <a:rPr lang="fr-FR" sz="2000" dirty="0">
                <a:latin typeface="Calibri" panose="020F0502020204030204" pitchFamily="34" charset="0"/>
                <a:cs typeface="Calibri" panose="020F0502020204030204" pitchFamily="34" charset="0"/>
              </a:rPr>
              <a:t> in East </a:t>
            </a:r>
            <a:r>
              <a:rPr lang="fr-FR" sz="2000" dirty="0" err="1">
                <a:latin typeface="Calibri" panose="020F0502020204030204" pitchFamily="34" charset="0"/>
                <a:cs typeface="Calibri" panose="020F0502020204030204" pitchFamily="34" charset="0"/>
              </a:rPr>
              <a:t>Africa</a:t>
            </a:r>
            <a:r>
              <a:rPr lang="fr-FR" sz="2000" dirty="0">
                <a:latin typeface="Calibri" panose="020F0502020204030204" pitchFamily="34" charset="0"/>
                <a:cs typeface="Calibri" panose="020F0502020204030204" pitchFamily="34" charset="0"/>
              </a:rPr>
              <a:t> in 2021 </a:t>
            </a:r>
            <a:r>
              <a:rPr lang="fr-FR" sz="2000" dirty="0" err="1">
                <a:latin typeface="Calibri" panose="020F0502020204030204" pitchFamily="34" charset="0"/>
                <a:cs typeface="Calibri" panose="020F0502020204030204" pitchFamily="34" charset="0"/>
              </a:rPr>
              <a:t>was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largely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driven</a:t>
            </a:r>
            <a:r>
              <a:rPr lang="fr-FR" sz="2000" dirty="0">
                <a:latin typeface="Calibri" panose="020F0502020204030204" pitchFamily="34" charset="0"/>
                <a:cs typeface="Calibri" panose="020F0502020204030204" pitchFamily="34" charset="0"/>
              </a:rPr>
              <a:t> by </a:t>
            </a:r>
            <a:r>
              <a:rPr lang="fr-FR" sz="2000" dirty="0" err="1">
                <a:latin typeface="Calibri" panose="020F0502020204030204" pitchFamily="34" charset="0"/>
                <a:cs typeface="Calibri" panose="020F0502020204030204" pitchFamily="34" charset="0"/>
              </a:rPr>
              <a:t>lanterns</a:t>
            </a:r>
            <a:r>
              <a:rPr lang="fr-FR" sz="2000" dirty="0">
                <a:latin typeface="Calibri" panose="020F0502020204030204" pitchFamily="34" charset="0"/>
                <a:cs typeface="Calibri" panose="020F0502020204030204" pitchFamily="34" charset="0"/>
              </a:rPr>
              <a:t> and multi-light </a:t>
            </a:r>
            <a:r>
              <a:rPr lang="fr-FR" sz="2000" dirty="0" err="1">
                <a:latin typeface="Calibri" panose="020F0502020204030204" pitchFamily="34" charset="0"/>
                <a:cs typeface="Calibri" panose="020F0502020204030204" pitchFamily="34" charset="0"/>
              </a:rPr>
              <a:t>systems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notably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through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increased</a:t>
            </a:r>
            <a:r>
              <a:rPr lang="fr-FR" sz="2000" dirty="0">
                <a:latin typeface="Calibri" panose="020F0502020204030204" pitchFamily="34" charset="0"/>
                <a:cs typeface="Calibri" panose="020F0502020204030204" pitchFamily="34" charset="0"/>
              </a:rPr>
              <a:t> sales of </a:t>
            </a:r>
            <a:r>
              <a:rPr lang="fr-FR" sz="2000" dirty="0" err="1">
                <a:latin typeface="Calibri" panose="020F0502020204030204" pitchFamily="34" charset="0"/>
                <a:cs typeface="Calibri" panose="020F0502020204030204" pitchFamily="34" charset="0"/>
              </a:rPr>
              <a:t>PAYGo</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lanterns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PAYGo</a:t>
            </a:r>
            <a:r>
              <a:rPr lang="fr-FR" sz="2000" dirty="0">
                <a:latin typeface="Calibri" panose="020F0502020204030204" pitchFamily="34" charset="0"/>
                <a:cs typeface="Calibri" panose="020F0502020204030204" pitchFamily="34" charset="0"/>
              </a:rPr>
              <a:t> sales in East </a:t>
            </a:r>
            <a:r>
              <a:rPr lang="fr-FR" sz="2000" dirty="0" err="1">
                <a:latin typeface="Calibri" panose="020F0502020204030204" pitchFamily="34" charset="0"/>
                <a:cs typeface="Calibri" panose="020F0502020204030204" pitchFamily="34" charset="0"/>
              </a:rPr>
              <a:t>Africa</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recorded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highest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level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yet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1.87 million </a:t>
            </a:r>
            <a:r>
              <a:rPr lang="fr-FR" sz="2000" dirty="0" err="1">
                <a:latin typeface="Calibri" panose="020F0502020204030204" pitchFamily="34" charset="0"/>
                <a:cs typeface="Calibri" panose="020F0502020204030204" pitchFamily="34" charset="0"/>
              </a:rPr>
              <a:t>units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sold</a:t>
            </a:r>
            <a:r>
              <a:rPr lang="fr-FR" sz="2000" dirty="0">
                <a:latin typeface="Calibri" panose="020F0502020204030204" pitchFamily="34" charset="0"/>
                <a:cs typeface="Calibri" panose="020F0502020204030204" pitchFamily="34" charset="0"/>
              </a:rPr>
              <a:t> in 2021. </a:t>
            </a:r>
          </a:p>
        </p:txBody>
      </p:sp>
    </p:spTree>
    <p:extLst>
      <p:ext uri="{BB962C8B-B14F-4D97-AF65-F5344CB8AC3E}">
        <p14:creationId xmlns:p14="http://schemas.microsoft.com/office/powerpoint/2010/main" val="2221858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solidFill>
                  <a:schemeClr val="accent6">
                    <a:lumMod val="50000"/>
                  </a:schemeClr>
                </a:solidFill>
                <a:latin typeface="Calibri" panose="020F0502020204030204" pitchFamily="34" charset="0"/>
                <a:cs typeface="Calibri" panose="020F0502020204030204" pitchFamily="34" charset="0"/>
              </a:rPr>
              <a:t>Market Trends of Off-Grid Solar Energy Industry</a:t>
            </a:r>
          </a:p>
        </p:txBody>
      </p:sp>
      <p:sp>
        <p:nvSpPr>
          <p:cNvPr id="7" name="TextBox 6">
            <a:extLst>
              <a:ext uri="{FF2B5EF4-FFF2-40B4-BE49-F238E27FC236}">
                <a16:creationId xmlns:a16="http://schemas.microsoft.com/office/drawing/2014/main" id="{1E743DE3-DE4B-F682-430E-A1DBC8439B6F}"/>
              </a:ext>
            </a:extLst>
          </p:cNvPr>
          <p:cNvSpPr txBox="1"/>
          <p:nvPr/>
        </p:nvSpPr>
        <p:spPr>
          <a:xfrm>
            <a:off x="369511" y="1223923"/>
            <a:ext cx="6647446" cy="400110"/>
          </a:xfrm>
          <a:prstGeom prst="rect">
            <a:avLst/>
          </a:prstGeom>
          <a:noFill/>
        </p:spPr>
        <p:txBody>
          <a:bodyPr wrap="square">
            <a:spAutoFit/>
          </a:bodyPr>
          <a:lstStyle/>
          <a:p>
            <a:r>
              <a:rPr lang="fr-FR" sz="2000" b="1" dirty="0">
                <a:solidFill>
                  <a:schemeClr val="accent2">
                    <a:lumMod val="50000"/>
                  </a:schemeClr>
                </a:solidFill>
                <a:latin typeface="Calibri" panose="020F0502020204030204" pitchFamily="34" charset="0"/>
                <a:cs typeface="Calibri" panose="020F0502020204030204" pitchFamily="34" charset="0"/>
              </a:rPr>
              <a:t>East </a:t>
            </a:r>
            <a:r>
              <a:rPr lang="fr-FR" sz="2000" b="1" dirty="0" err="1">
                <a:solidFill>
                  <a:schemeClr val="accent2">
                    <a:lumMod val="50000"/>
                  </a:schemeClr>
                </a:solidFill>
                <a:latin typeface="Calibri" panose="020F0502020204030204" pitchFamily="34" charset="0"/>
                <a:cs typeface="Calibri" panose="020F0502020204030204" pitchFamily="34" charset="0"/>
              </a:rPr>
              <a:t>Africa</a:t>
            </a:r>
            <a:endParaRPr lang="fr-FR" sz="2000" b="1" dirty="0">
              <a:solidFill>
                <a:schemeClr val="accent2">
                  <a:lumMod val="50000"/>
                </a:schemeClr>
              </a:solidFill>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227410CA-D3D9-8837-9A53-F413BB2B5C00}"/>
              </a:ext>
            </a:extLst>
          </p:cNvPr>
          <p:cNvPicPr>
            <a:picLocks noChangeAspect="1"/>
          </p:cNvPicPr>
          <p:nvPr/>
        </p:nvPicPr>
        <p:blipFill>
          <a:blip r:embed="rId3"/>
          <a:stretch>
            <a:fillRect/>
          </a:stretch>
        </p:blipFill>
        <p:spPr>
          <a:xfrm>
            <a:off x="369510" y="1879640"/>
            <a:ext cx="8585238" cy="3831047"/>
          </a:xfrm>
          <a:prstGeom prst="rect">
            <a:avLst/>
          </a:prstGeom>
        </p:spPr>
      </p:pic>
      <p:sp>
        <p:nvSpPr>
          <p:cNvPr id="10" name="TextBox 9">
            <a:extLst>
              <a:ext uri="{FF2B5EF4-FFF2-40B4-BE49-F238E27FC236}">
                <a16:creationId xmlns:a16="http://schemas.microsoft.com/office/drawing/2014/main" id="{15897522-0F07-0A7D-4F50-BABF323EB870}"/>
              </a:ext>
            </a:extLst>
          </p:cNvPr>
          <p:cNvSpPr txBox="1"/>
          <p:nvPr/>
        </p:nvSpPr>
        <p:spPr>
          <a:xfrm>
            <a:off x="369511" y="6166349"/>
            <a:ext cx="6647446" cy="369332"/>
          </a:xfrm>
          <a:prstGeom prst="rect">
            <a:avLst/>
          </a:prstGeom>
          <a:noFill/>
        </p:spPr>
        <p:txBody>
          <a:bodyPr wrap="square">
            <a:spAutoFit/>
          </a:bodyPr>
          <a:lstStyle/>
          <a:p>
            <a:r>
              <a:rPr lang="fr-FR" dirty="0"/>
              <a:t> </a:t>
            </a:r>
            <a:r>
              <a:rPr lang="fr-FR" sz="1800" i="1" dirty="0" err="1">
                <a:latin typeface="Calibri" panose="020F0502020204030204" pitchFamily="34" charset="0"/>
                <a:cs typeface="Calibri" panose="020F0502020204030204" pitchFamily="34" charset="0"/>
              </a:rPr>
              <a:t>Affiliates</a:t>
            </a:r>
            <a:r>
              <a:rPr lang="fr-FR" sz="1800" i="1" dirty="0">
                <a:latin typeface="Calibri" panose="020F0502020204030204" pitchFamily="34" charset="0"/>
                <a:cs typeface="Calibri" panose="020F0502020204030204" pitchFamily="34" charset="0"/>
              </a:rPr>
              <a:t> sales volumes of </a:t>
            </a:r>
            <a:r>
              <a:rPr lang="fr-FR" sz="1800" i="1" dirty="0" err="1">
                <a:latin typeface="Calibri" panose="020F0502020204030204" pitchFamily="34" charset="0"/>
                <a:cs typeface="Calibri" panose="020F0502020204030204" pitchFamily="34" charset="0"/>
              </a:rPr>
              <a:t>solar</a:t>
            </a:r>
            <a:r>
              <a:rPr lang="fr-FR" sz="1800" i="1" dirty="0">
                <a:latin typeface="Calibri" panose="020F0502020204030204" pitchFamily="34" charset="0"/>
                <a:cs typeface="Calibri" panose="020F0502020204030204" pitchFamily="34" charset="0"/>
              </a:rPr>
              <a:t> </a:t>
            </a:r>
            <a:r>
              <a:rPr lang="fr-FR" sz="1800" i="1" dirty="0" err="1">
                <a:latin typeface="Calibri" panose="020F0502020204030204" pitchFamily="34" charset="0"/>
                <a:cs typeface="Calibri" panose="020F0502020204030204" pitchFamily="34" charset="0"/>
              </a:rPr>
              <a:t>energy</a:t>
            </a:r>
            <a:r>
              <a:rPr lang="fr-FR" sz="1800" i="1" dirty="0">
                <a:latin typeface="Calibri" panose="020F0502020204030204" pitchFamily="34" charset="0"/>
                <a:cs typeface="Calibri" panose="020F0502020204030204" pitchFamily="34" charset="0"/>
              </a:rPr>
              <a:t> kits in East </a:t>
            </a:r>
            <a:r>
              <a:rPr lang="fr-FR" sz="1800" i="1" dirty="0" err="1">
                <a:latin typeface="Calibri" panose="020F0502020204030204" pitchFamily="34" charset="0"/>
                <a:cs typeface="Calibri" panose="020F0502020204030204" pitchFamily="34" charset="0"/>
              </a:rPr>
              <a:t>Africa</a:t>
            </a:r>
            <a:r>
              <a:rPr lang="fr-FR" sz="1800" i="1" dirty="0">
                <a:latin typeface="Calibri" panose="020F0502020204030204" pitchFamily="34" charset="0"/>
                <a:cs typeface="Calibri" panose="020F0502020204030204" pitchFamily="34" charset="0"/>
              </a:rPr>
              <a:t> (2018-2021)</a:t>
            </a:r>
            <a:endParaRPr lang="fr-FR" sz="2000" i="1" dirty="0">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21867946-90EF-9648-8774-C4AFF1EAC1F8}"/>
              </a:ext>
            </a:extLst>
          </p:cNvPr>
          <p:cNvSpPr txBox="1"/>
          <p:nvPr/>
        </p:nvSpPr>
        <p:spPr>
          <a:xfrm>
            <a:off x="8954747" y="1982218"/>
            <a:ext cx="2882291" cy="2352952"/>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However, SHS sales have yet to return to growth and recorded substantially lower sales in 2021 than in 2020.</a:t>
            </a:r>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634856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solidFill>
                  <a:schemeClr val="accent6">
                    <a:lumMod val="50000"/>
                  </a:schemeClr>
                </a:solidFill>
                <a:latin typeface="Calibri" panose="020F0502020204030204" pitchFamily="34" charset="0"/>
                <a:cs typeface="Calibri" panose="020F0502020204030204" pitchFamily="34" charset="0"/>
              </a:rPr>
              <a:t>Market Trends of Off-Grid Solar Energy Industry</a:t>
            </a:r>
          </a:p>
        </p:txBody>
      </p:sp>
      <p:sp>
        <p:nvSpPr>
          <p:cNvPr id="7" name="TextBox 6">
            <a:extLst>
              <a:ext uri="{FF2B5EF4-FFF2-40B4-BE49-F238E27FC236}">
                <a16:creationId xmlns:a16="http://schemas.microsoft.com/office/drawing/2014/main" id="{1E743DE3-DE4B-F682-430E-A1DBC8439B6F}"/>
              </a:ext>
            </a:extLst>
          </p:cNvPr>
          <p:cNvSpPr txBox="1"/>
          <p:nvPr/>
        </p:nvSpPr>
        <p:spPr>
          <a:xfrm>
            <a:off x="291536" y="1324561"/>
            <a:ext cx="6647446" cy="400110"/>
          </a:xfrm>
          <a:prstGeom prst="rect">
            <a:avLst/>
          </a:prstGeom>
          <a:noFill/>
        </p:spPr>
        <p:txBody>
          <a:bodyPr wrap="square">
            <a:spAutoFit/>
          </a:bodyPr>
          <a:lstStyle/>
          <a:p>
            <a:r>
              <a:rPr lang="fr-FR" sz="2000" b="1" dirty="0">
                <a:solidFill>
                  <a:schemeClr val="accent2">
                    <a:lumMod val="50000"/>
                  </a:schemeClr>
                </a:solidFill>
                <a:latin typeface="Calibri" panose="020F0502020204030204" pitchFamily="34" charset="0"/>
                <a:cs typeface="Calibri" panose="020F0502020204030204" pitchFamily="34" charset="0"/>
              </a:rPr>
              <a:t>West  </a:t>
            </a:r>
            <a:r>
              <a:rPr lang="fr-FR" sz="2000" b="1" dirty="0" err="1">
                <a:solidFill>
                  <a:schemeClr val="accent2">
                    <a:lumMod val="50000"/>
                  </a:schemeClr>
                </a:solidFill>
                <a:latin typeface="Calibri" panose="020F0502020204030204" pitchFamily="34" charset="0"/>
                <a:cs typeface="Calibri" panose="020F0502020204030204" pitchFamily="34" charset="0"/>
              </a:rPr>
              <a:t>Africa</a:t>
            </a:r>
            <a:endParaRPr lang="fr-FR" sz="2000" b="1" dirty="0">
              <a:solidFill>
                <a:schemeClr val="accent2">
                  <a:lumMod val="50000"/>
                </a:schemeClr>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E3DF2B82-CD4D-C464-6B4A-16F5ECD1E784}"/>
              </a:ext>
            </a:extLst>
          </p:cNvPr>
          <p:cNvSpPr txBox="1"/>
          <p:nvPr/>
        </p:nvSpPr>
        <p:spPr>
          <a:xfrm>
            <a:off x="291536" y="2071508"/>
            <a:ext cx="10897832" cy="3737946"/>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West Africa, especially Nigeria, has become a new growth driver for the industry since 2019, particularly in sales of SHS. Prior to 2019, West Africa was still perceived as a relatively new market for off-grid solar, with companies operating in East Africa progressively exploring market entry. Since 2018, affiliate sales, both cash and </a:t>
            </a:r>
            <a:r>
              <a:rPr lang="en-US" sz="2000" dirty="0" err="1">
                <a:latin typeface="Calibri" panose="020F0502020204030204" pitchFamily="34" charset="0"/>
                <a:cs typeface="Calibri" panose="020F0502020204030204" pitchFamily="34" charset="0"/>
              </a:rPr>
              <a:t>PAYGo</a:t>
            </a:r>
            <a:r>
              <a:rPr lang="en-US" sz="2000" dirty="0">
                <a:latin typeface="Calibri" panose="020F0502020204030204" pitchFamily="34" charset="0"/>
                <a:cs typeface="Calibri" panose="020F0502020204030204" pitchFamily="34" charset="0"/>
              </a:rPr>
              <a:t>, have shown strong growth in West Africa with cash sales growing 31% and </a:t>
            </a:r>
            <a:r>
              <a:rPr lang="en-US" sz="2000" dirty="0" err="1">
                <a:latin typeface="Calibri" panose="020F0502020204030204" pitchFamily="34" charset="0"/>
                <a:cs typeface="Calibri" panose="020F0502020204030204" pitchFamily="34" charset="0"/>
              </a:rPr>
              <a:t>PAYGo</a:t>
            </a:r>
            <a:r>
              <a:rPr lang="en-US" sz="2000" dirty="0">
                <a:latin typeface="Calibri" panose="020F0502020204030204" pitchFamily="34" charset="0"/>
                <a:cs typeface="Calibri" panose="020F0502020204030204" pitchFamily="34" charset="0"/>
              </a:rPr>
              <a:t> recording a staggering 178% growth. </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Lanterns and multi-light systems sales, which declined between 2016 and 2018, have rebounded above their 2016 level, while SHS sales were multiplied by 1.87 between 2018 and 2021 Overall, when compared to East Africa, SHS represent a much larger share of affiliate sales in West Africa.</a:t>
            </a:r>
          </a:p>
        </p:txBody>
      </p:sp>
    </p:spTree>
    <p:extLst>
      <p:ext uri="{BB962C8B-B14F-4D97-AF65-F5344CB8AC3E}">
        <p14:creationId xmlns:p14="http://schemas.microsoft.com/office/powerpoint/2010/main" val="13026737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solidFill>
                  <a:schemeClr val="accent6">
                    <a:lumMod val="50000"/>
                  </a:schemeClr>
                </a:solidFill>
                <a:latin typeface="Calibri" panose="020F0502020204030204" pitchFamily="34" charset="0"/>
                <a:cs typeface="Calibri" panose="020F0502020204030204" pitchFamily="34" charset="0"/>
              </a:rPr>
              <a:t>Market Trends of Off-Grid Solar Energy Industry</a:t>
            </a:r>
          </a:p>
        </p:txBody>
      </p:sp>
      <p:sp>
        <p:nvSpPr>
          <p:cNvPr id="7" name="TextBox 6">
            <a:extLst>
              <a:ext uri="{FF2B5EF4-FFF2-40B4-BE49-F238E27FC236}">
                <a16:creationId xmlns:a16="http://schemas.microsoft.com/office/drawing/2014/main" id="{1E743DE3-DE4B-F682-430E-A1DBC8439B6F}"/>
              </a:ext>
            </a:extLst>
          </p:cNvPr>
          <p:cNvSpPr txBox="1"/>
          <p:nvPr/>
        </p:nvSpPr>
        <p:spPr>
          <a:xfrm>
            <a:off x="341532" y="1342813"/>
            <a:ext cx="6647446" cy="400110"/>
          </a:xfrm>
          <a:prstGeom prst="rect">
            <a:avLst/>
          </a:prstGeom>
          <a:noFill/>
        </p:spPr>
        <p:txBody>
          <a:bodyPr wrap="square">
            <a:spAutoFit/>
          </a:bodyPr>
          <a:lstStyle/>
          <a:p>
            <a:r>
              <a:rPr lang="fr-FR" sz="2000" b="1" dirty="0">
                <a:solidFill>
                  <a:schemeClr val="accent2">
                    <a:lumMod val="50000"/>
                  </a:schemeClr>
                </a:solidFill>
                <a:latin typeface="Calibri" panose="020F0502020204030204" pitchFamily="34" charset="0"/>
                <a:cs typeface="Calibri" panose="020F0502020204030204" pitchFamily="34" charset="0"/>
              </a:rPr>
              <a:t>West  </a:t>
            </a:r>
            <a:r>
              <a:rPr lang="fr-FR" sz="2000" b="1" dirty="0" err="1">
                <a:solidFill>
                  <a:schemeClr val="accent2">
                    <a:lumMod val="50000"/>
                  </a:schemeClr>
                </a:solidFill>
                <a:latin typeface="Calibri" panose="020F0502020204030204" pitchFamily="34" charset="0"/>
                <a:cs typeface="Calibri" panose="020F0502020204030204" pitchFamily="34" charset="0"/>
              </a:rPr>
              <a:t>Africa</a:t>
            </a:r>
            <a:endParaRPr lang="fr-FR" sz="2000" b="1" dirty="0">
              <a:solidFill>
                <a:schemeClr val="accent2">
                  <a:lumMod val="50000"/>
                </a:schemeClr>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E3DF2B82-CD4D-C464-6B4A-16F5ECD1E784}"/>
              </a:ext>
            </a:extLst>
          </p:cNvPr>
          <p:cNvSpPr txBox="1"/>
          <p:nvPr/>
        </p:nvSpPr>
        <p:spPr>
          <a:xfrm>
            <a:off x="341532" y="2300461"/>
            <a:ext cx="11094061" cy="281461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Nigeria represents more than half of affiliates’ sales in West Africa in 2021, and affiliate sales reported in Nigeria were particularly high in 2021. Strong growth in Nigeria is linked to multiple factors including a large untapped potential market, increasing diesel prices in a market where generators are often used as a back-up to a weak grid. The implementation of the Nigeria Electrification Program has also contributed, which includes RBF for </a:t>
            </a:r>
            <a:r>
              <a:rPr lang="en-US" sz="2000" dirty="0" err="1">
                <a:latin typeface="Calibri" panose="020F0502020204030204" pitchFamily="34" charset="0"/>
                <a:cs typeface="Calibri" panose="020F0502020204030204" pitchFamily="34" charset="0"/>
              </a:rPr>
              <a:t>offgrid</a:t>
            </a:r>
            <a:r>
              <a:rPr lang="en-US" sz="2000" dirty="0">
                <a:latin typeface="Calibri" panose="020F0502020204030204" pitchFamily="34" charset="0"/>
                <a:cs typeface="Calibri" panose="020F0502020204030204" pitchFamily="34" charset="0"/>
              </a:rPr>
              <a:t> solar and is implemented by the Rural Electrification Agency with funding from the World Bank and the African Development Bank</a:t>
            </a:r>
          </a:p>
        </p:txBody>
      </p:sp>
    </p:spTree>
    <p:extLst>
      <p:ext uri="{BB962C8B-B14F-4D97-AF65-F5344CB8AC3E}">
        <p14:creationId xmlns:p14="http://schemas.microsoft.com/office/powerpoint/2010/main" val="13864053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solidFill>
                  <a:schemeClr val="accent6">
                    <a:lumMod val="50000"/>
                  </a:schemeClr>
                </a:solidFill>
                <a:latin typeface="Calibri" panose="020F0502020204030204" pitchFamily="34" charset="0"/>
                <a:cs typeface="Calibri" panose="020F0502020204030204" pitchFamily="34" charset="0"/>
              </a:rPr>
              <a:t>Market Trends of Off-Grid Solar Energy Industry</a:t>
            </a:r>
          </a:p>
        </p:txBody>
      </p:sp>
      <p:sp>
        <p:nvSpPr>
          <p:cNvPr id="7" name="TextBox 6">
            <a:extLst>
              <a:ext uri="{FF2B5EF4-FFF2-40B4-BE49-F238E27FC236}">
                <a16:creationId xmlns:a16="http://schemas.microsoft.com/office/drawing/2014/main" id="{1E743DE3-DE4B-F682-430E-A1DBC8439B6F}"/>
              </a:ext>
            </a:extLst>
          </p:cNvPr>
          <p:cNvSpPr txBox="1"/>
          <p:nvPr/>
        </p:nvSpPr>
        <p:spPr>
          <a:xfrm>
            <a:off x="361655" y="1422398"/>
            <a:ext cx="6647446" cy="400110"/>
          </a:xfrm>
          <a:prstGeom prst="rect">
            <a:avLst/>
          </a:prstGeom>
          <a:noFill/>
        </p:spPr>
        <p:txBody>
          <a:bodyPr wrap="square">
            <a:spAutoFit/>
          </a:bodyPr>
          <a:lstStyle/>
          <a:p>
            <a:r>
              <a:rPr lang="fr-FR" sz="2000" b="1" dirty="0">
                <a:solidFill>
                  <a:schemeClr val="accent2">
                    <a:lumMod val="50000"/>
                  </a:schemeClr>
                </a:solidFill>
                <a:latin typeface="Calibri" panose="020F0502020204030204" pitchFamily="34" charset="0"/>
                <a:cs typeface="Calibri" panose="020F0502020204030204" pitchFamily="34" charset="0"/>
              </a:rPr>
              <a:t>West </a:t>
            </a:r>
            <a:r>
              <a:rPr lang="fr-FR" sz="2000" b="1" dirty="0" err="1">
                <a:solidFill>
                  <a:schemeClr val="accent2">
                    <a:lumMod val="50000"/>
                  </a:schemeClr>
                </a:solidFill>
                <a:latin typeface="Calibri" panose="020F0502020204030204" pitchFamily="34" charset="0"/>
                <a:cs typeface="Calibri" panose="020F0502020204030204" pitchFamily="34" charset="0"/>
              </a:rPr>
              <a:t>Africa</a:t>
            </a:r>
            <a:endParaRPr lang="fr-FR" sz="2000" b="1" dirty="0">
              <a:solidFill>
                <a:schemeClr val="accent2">
                  <a:lumMod val="50000"/>
                </a:schemeClr>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15897522-0F07-0A7D-4F50-BABF323EB870}"/>
              </a:ext>
            </a:extLst>
          </p:cNvPr>
          <p:cNvSpPr txBox="1"/>
          <p:nvPr/>
        </p:nvSpPr>
        <p:spPr>
          <a:xfrm>
            <a:off x="369510" y="6166349"/>
            <a:ext cx="7186321" cy="369332"/>
          </a:xfrm>
          <a:prstGeom prst="rect">
            <a:avLst/>
          </a:prstGeom>
          <a:noFill/>
        </p:spPr>
        <p:txBody>
          <a:bodyPr wrap="square">
            <a:spAutoFit/>
          </a:bodyPr>
          <a:lstStyle/>
          <a:p>
            <a:r>
              <a:rPr lang="fr-FR" dirty="0"/>
              <a:t> </a:t>
            </a:r>
            <a:r>
              <a:rPr lang="fr-FR" sz="1800" i="1" dirty="0" err="1">
                <a:latin typeface="Calibri" panose="020F0502020204030204" pitchFamily="34" charset="0"/>
                <a:cs typeface="Calibri" panose="020F0502020204030204" pitchFamily="34" charset="0"/>
              </a:rPr>
              <a:t>Affiliates</a:t>
            </a:r>
            <a:r>
              <a:rPr lang="fr-FR" sz="1800" i="1" dirty="0">
                <a:latin typeface="Calibri" panose="020F0502020204030204" pitchFamily="34" charset="0"/>
                <a:cs typeface="Calibri" panose="020F0502020204030204" pitchFamily="34" charset="0"/>
              </a:rPr>
              <a:t> sales volumes of </a:t>
            </a:r>
            <a:r>
              <a:rPr lang="fr-FR" sz="1800" i="1" dirty="0" err="1">
                <a:latin typeface="Calibri" panose="020F0502020204030204" pitchFamily="34" charset="0"/>
                <a:cs typeface="Calibri" panose="020F0502020204030204" pitchFamily="34" charset="0"/>
              </a:rPr>
              <a:t>solar</a:t>
            </a:r>
            <a:r>
              <a:rPr lang="fr-FR" sz="1800" i="1" dirty="0">
                <a:latin typeface="Calibri" panose="020F0502020204030204" pitchFamily="34" charset="0"/>
                <a:cs typeface="Calibri" panose="020F0502020204030204" pitchFamily="34" charset="0"/>
              </a:rPr>
              <a:t> </a:t>
            </a:r>
            <a:r>
              <a:rPr lang="fr-FR" sz="1800" i="1" dirty="0" err="1">
                <a:latin typeface="Calibri" panose="020F0502020204030204" pitchFamily="34" charset="0"/>
                <a:cs typeface="Calibri" panose="020F0502020204030204" pitchFamily="34" charset="0"/>
              </a:rPr>
              <a:t>energy</a:t>
            </a:r>
            <a:r>
              <a:rPr lang="fr-FR" sz="1800" i="1" dirty="0">
                <a:latin typeface="Calibri" panose="020F0502020204030204" pitchFamily="34" charset="0"/>
                <a:cs typeface="Calibri" panose="020F0502020204030204" pitchFamily="34" charset="0"/>
              </a:rPr>
              <a:t> kits in West </a:t>
            </a:r>
            <a:r>
              <a:rPr lang="fr-FR" sz="1800" i="1" dirty="0" err="1">
                <a:latin typeface="Calibri" panose="020F0502020204030204" pitchFamily="34" charset="0"/>
                <a:cs typeface="Calibri" panose="020F0502020204030204" pitchFamily="34" charset="0"/>
              </a:rPr>
              <a:t>Africa</a:t>
            </a:r>
            <a:r>
              <a:rPr lang="fr-FR" sz="1800" i="1" dirty="0">
                <a:latin typeface="Calibri" panose="020F0502020204030204" pitchFamily="34" charset="0"/>
                <a:cs typeface="Calibri" panose="020F0502020204030204" pitchFamily="34" charset="0"/>
              </a:rPr>
              <a:t> (2018-2021)</a:t>
            </a:r>
            <a:endParaRPr lang="fr-FR" sz="2000" i="1" dirty="0">
              <a:latin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E5BA9EE4-90FB-6737-A697-4D58626C5480}"/>
              </a:ext>
            </a:extLst>
          </p:cNvPr>
          <p:cNvPicPr>
            <a:picLocks noChangeAspect="1"/>
          </p:cNvPicPr>
          <p:nvPr/>
        </p:nvPicPr>
        <p:blipFill>
          <a:blip r:embed="rId3"/>
          <a:stretch>
            <a:fillRect/>
          </a:stretch>
        </p:blipFill>
        <p:spPr>
          <a:xfrm>
            <a:off x="113394" y="2177082"/>
            <a:ext cx="7698551" cy="3580721"/>
          </a:xfrm>
          <a:prstGeom prst="rect">
            <a:avLst/>
          </a:prstGeom>
        </p:spPr>
      </p:pic>
      <p:sp>
        <p:nvSpPr>
          <p:cNvPr id="12" name="TextBox 11">
            <a:extLst>
              <a:ext uri="{FF2B5EF4-FFF2-40B4-BE49-F238E27FC236}">
                <a16:creationId xmlns:a16="http://schemas.microsoft.com/office/drawing/2014/main" id="{89A34918-F565-992B-0C78-93474537355F}"/>
              </a:ext>
            </a:extLst>
          </p:cNvPr>
          <p:cNvSpPr txBox="1"/>
          <p:nvPr/>
        </p:nvSpPr>
        <p:spPr>
          <a:xfrm>
            <a:off x="7990087" y="1772659"/>
            <a:ext cx="4017411" cy="2352952"/>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Trends in most other West African markets have been less consistent, with the majority of markets yet to show a solid return to growth as of 2021.</a:t>
            </a:r>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231602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solidFill>
                  <a:schemeClr val="accent6">
                    <a:lumMod val="50000"/>
                  </a:schemeClr>
                </a:solidFill>
                <a:latin typeface="Calibri" panose="020F0502020204030204" pitchFamily="34" charset="0"/>
                <a:cs typeface="Calibri" panose="020F0502020204030204" pitchFamily="34" charset="0"/>
              </a:rPr>
              <a:t>Market Trends of Off-Grid Solar Energy Industry</a:t>
            </a:r>
          </a:p>
        </p:txBody>
      </p:sp>
      <p:sp>
        <p:nvSpPr>
          <p:cNvPr id="7" name="TextBox 6">
            <a:extLst>
              <a:ext uri="{FF2B5EF4-FFF2-40B4-BE49-F238E27FC236}">
                <a16:creationId xmlns:a16="http://schemas.microsoft.com/office/drawing/2014/main" id="{1E743DE3-DE4B-F682-430E-A1DBC8439B6F}"/>
              </a:ext>
            </a:extLst>
          </p:cNvPr>
          <p:cNvSpPr txBox="1"/>
          <p:nvPr/>
        </p:nvSpPr>
        <p:spPr>
          <a:xfrm>
            <a:off x="291537" y="1324561"/>
            <a:ext cx="6647446" cy="400110"/>
          </a:xfrm>
          <a:prstGeom prst="rect">
            <a:avLst/>
          </a:prstGeom>
          <a:noFill/>
        </p:spPr>
        <p:txBody>
          <a:bodyPr wrap="square">
            <a:spAutoFit/>
          </a:bodyPr>
          <a:lstStyle/>
          <a:p>
            <a:r>
              <a:rPr lang="fr-FR" sz="2000" b="1" dirty="0">
                <a:solidFill>
                  <a:schemeClr val="accent2">
                    <a:lumMod val="50000"/>
                  </a:schemeClr>
                </a:solidFill>
                <a:latin typeface="Calibri" panose="020F0502020204030204" pitchFamily="34" charset="0"/>
                <a:cs typeface="Calibri" panose="020F0502020204030204" pitchFamily="34" charset="0"/>
              </a:rPr>
              <a:t>Central  </a:t>
            </a:r>
            <a:r>
              <a:rPr lang="fr-FR" sz="2000" b="1" dirty="0" err="1">
                <a:solidFill>
                  <a:schemeClr val="accent2">
                    <a:lumMod val="50000"/>
                  </a:schemeClr>
                </a:solidFill>
                <a:latin typeface="Calibri" panose="020F0502020204030204" pitchFamily="34" charset="0"/>
                <a:cs typeface="Calibri" panose="020F0502020204030204" pitchFamily="34" charset="0"/>
              </a:rPr>
              <a:t>Africa</a:t>
            </a:r>
            <a:endParaRPr lang="fr-FR" sz="2000" b="1" dirty="0">
              <a:solidFill>
                <a:schemeClr val="accent2">
                  <a:lumMod val="50000"/>
                </a:schemeClr>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E3DF2B82-CD4D-C464-6B4A-16F5ECD1E784}"/>
              </a:ext>
            </a:extLst>
          </p:cNvPr>
          <p:cNvSpPr txBox="1"/>
          <p:nvPr/>
        </p:nvSpPr>
        <p:spPr>
          <a:xfrm>
            <a:off x="291537" y="2080916"/>
            <a:ext cx="10897832" cy="3276282"/>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Sales data from affiliates for the region remains far lower than sales recorded in East or West Africa. However, recent data highlights potential for growth. Key markets for SEKs in the region are the DRC and Cameroon. </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Between 2018 and 2021, cash sales grew by 103% to close to 300,000 units, while </a:t>
            </a:r>
            <a:r>
              <a:rPr lang="en-US" sz="2000" dirty="0" err="1">
                <a:latin typeface="Calibri" panose="020F0502020204030204" pitchFamily="34" charset="0"/>
                <a:cs typeface="Calibri" panose="020F0502020204030204" pitchFamily="34" charset="0"/>
              </a:rPr>
              <a:t>PAYGo</a:t>
            </a:r>
            <a:r>
              <a:rPr lang="en-US" sz="2000" dirty="0">
                <a:latin typeface="Calibri" panose="020F0502020204030204" pitchFamily="34" charset="0"/>
                <a:cs typeface="Calibri" panose="020F0502020204030204" pitchFamily="34" charset="0"/>
              </a:rPr>
              <a:t> sales grew by 178% reaching 115,000 units. During the same period, lanterns and MLS sales grew 98%,74 and SHS sales grew by 450%.75 Further data collection will clarify if the high volume of smaller products sold in 2021 is a peak or indicative of a more significant trend.</a:t>
            </a:r>
          </a:p>
        </p:txBody>
      </p:sp>
    </p:spTree>
    <p:extLst>
      <p:ext uri="{BB962C8B-B14F-4D97-AF65-F5344CB8AC3E}">
        <p14:creationId xmlns:p14="http://schemas.microsoft.com/office/powerpoint/2010/main" val="38942821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solidFill>
                  <a:schemeClr val="accent6">
                    <a:lumMod val="50000"/>
                  </a:schemeClr>
                </a:solidFill>
                <a:latin typeface="Calibri" panose="020F0502020204030204" pitchFamily="34" charset="0"/>
                <a:cs typeface="Calibri" panose="020F0502020204030204" pitchFamily="34" charset="0"/>
              </a:rPr>
              <a:t>Market Trends of Off-Grid Solar Energy Industry</a:t>
            </a:r>
          </a:p>
        </p:txBody>
      </p:sp>
      <p:sp>
        <p:nvSpPr>
          <p:cNvPr id="10" name="TextBox 9">
            <a:extLst>
              <a:ext uri="{FF2B5EF4-FFF2-40B4-BE49-F238E27FC236}">
                <a16:creationId xmlns:a16="http://schemas.microsoft.com/office/drawing/2014/main" id="{15897522-0F07-0A7D-4F50-BABF323EB870}"/>
              </a:ext>
            </a:extLst>
          </p:cNvPr>
          <p:cNvSpPr txBox="1"/>
          <p:nvPr/>
        </p:nvSpPr>
        <p:spPr>
          <a:xfrm>
            <a:off x="369510" y="6166349"/>
            <a:ext cx="7186321" cy="369332"/>
          </a:xfrm>
          <a:prstGeom prst="rect">
            <a:avLst/>
          </a:prstGeom>
          <a:noFill/>
        </p:spPr>
        <p:txBody>
          <a:bodyPr wrap="square">
            <a:spAutoFit/>
          </a:bodyPr>
          <a:lstStyle/>
          <a:p>
            <a:r>
              <a:rPr lang="fr-FR" dirty="0"/>
              <a:t> </a:t>
            </a:r>
            <a:r>
              <a:rPr lang="fr-FR" sz="1800" i="1" dirty="0" err="1">
                <a:latin typeface="Calibri" panose="020F0502020204030204" pitchFamily="34" charset="0"/>
                <a:cs typeface="Calibri" panose="020F0502020204030204" pitchFamily="34" charset="0"/>
              </a:rPr>
              <a:t>Affiliates</a:t>
            </a:r>
            <a:r>
              <a:rPr lang="fr-FR" sz="1800" i="1" dirty="0">
                <a:latin typeface="Calibri" panose="020F0502020204030204" pitchFamily="34" charset="0"/>
                <a:cs typeface="Calibri" panose="020F0502020204030204" pitchFamily="34" charset="0"/>
              </a:rPr>
              <a:t> sales volumes of </a:t>
            </a:r>
            <a:r>
              <a:rPr lang="fr-FR" sz="1800" i="1" dirty="0" err="1">
                <a:latin typeface="Calibri" panose="020F0502020204030204" pitchFamily="34" charset="0"/>
                <a:cs typeface="Calibri" panose="020F0502020204030204" pitchFamily="34" charset="0"/>
              </a:rPr>
              <a:t>solar</a:t>
            </a:r>
            <a:r>
              <a:rPr lang="fr-FR" sz="1800" i="1" dirty="0">
                <a:latin typeface="Calibri" panose="020F0502020204030204" pitchFamily="34" charset="0"/>
                <a:cs typeface="Calibri" panose="020F0502020204030204" pitchFamily="34" charset="0"/>
              </a:rPr>
              <a:t> </a:t>
            </a:r>
            <a:r>
              <a:rPr lang="fr-FR" sz="1800" i="1" dirty="0" err="1">
                <a:latin typeface="Calibri" panose="020F0502020204030204" pitchFamily="34" charset="0"/>
                <a:cs typeface="Calibri" panose="020F0502020204030204" pitchFamily="34" charset="0"/>
              </a:rPr>
              <a:t>energy</a:t>
            </a:r>
            <a:r>
              <a:rPr lang="fr-FR" sz="1800" i="1" dirty="0">
                <a:latin typeface="Calibri" panose="020F0502020204030204" pitchFamily="34" charset="0"/>
                <a:cs typeface="Calibri" panose="020F0502020204030204" pitchFamily="34" charset="0"/>
              </a:rPr>
              <a:t> kits in Central </a:t>
            </a:r>
            <a:r>
              <a:rPr lang="fr-FR" sz="1800" i="1" dirty="0" err="1">
                <a:latin typeface="Calibri" panose="020F0502020204030204" pitchFamily="34" charset="0"/>
                <a:cs typeface="Calibri" panose="020F0502020204030204" pitchFamily="34" charset="0"/>
              </a:rPr>
              <a:t>Africa</a:t>
            </a:r>
            <a:r>
              <a:rPr lang="fr-FR" sz="1800" i="1" dirty="0">
                <a:latin typeface="Calibri" panose="020F0502020204030204" pitchFamily="34" charset="0"/>
                <a:cs typeface="Calibri" panose="020F0502020204030204" pitchFamily="34" charset="0"/>
              </a:rPr>
              <a:t> (2018-2021)</a:t>
            </a:r>
            <a:endParaRPr lang="fr-FR" sz="2000" i="1"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D6EF30C2-366D-A3BA-6D2C-242E3F81A1BE}"/>
              </a:ext>
            </a:extLst>
          </p:cNvPr>
          <p:cNvPicPr>
            <a:picLocks noChangeAspect="1"/>
          </p:cNvPicPr>
          <p:nvPr/>
        </p:nvPicPr>
        <p:blipFill>
          <a:blip r:embed="rId3"/>
          <a:stretch>
            <a:fillRect/>
          </a:stretch>
        </p:blipFill>
        <p:spPr>
          <a:xfrm>
            <a:off x="369510" y="2226542"/>
            <a:ext cx="7377011" cy="3521605"/>
          </a:xfrm>
          <a:prstGeom prst="rect">
            <a:avLst/>
          </a:prstGeom>
        </p:spPr>
      </p:pic>
      <p:sp>
        <p:nvSpPr>
          <p:cNvPr id="4" name="TextBox 3">
            <a:extLst>
              <a:ext uri="{FF2B5EF4-FFF2-40B4-BE49-F238E27FC236}">
                <a16:creationId xmlns:a16="http://schemas.microsoft.com/office/drawing/2014/main" id="{EF786D30-8242-C228-1ECC-D948DA44A19F}"/>
              </a:ext>
            </a:extLst>
          </p:cNvPr>
          <p:cNvSpPr txBox="1"/>
          <p:nvPr/>
        </p:nvSpPr>
        <p:spPr>
          <a:xfrm>
            <a:off x="369510" y="1418147"/>
            <a:ext cx="6647446" cy="400110"/>
          </a:xfrm>
          <a:prstGeom prst="rect">
            <a:avLst/>
          </a:prstGeom>
          <a:noFill/>
        </p:spPr>
        <p:txBody>
          <a:bodyPr wrap="square">
            <a:spAutoFit/>
          </a:bodyPr>
          <a:lstStyle/>
          <a:p>
            <a:r>
              <a:rPr lang="fr-FR" sz="2000" b="1" dirty="0">
                <a:solidFill>
                  <a:schemeClr val="accent2">
                    <a:lumMod val="50000"/>
                  </a:schemeClr>
                </a:solidFill>
                <a:latin typeface="Calibri" panose="020F0502020204030204" pitchFamily="34" charset="0"/>
                <a:cs typeface="Calibri" panose="020F0502020204030204" pitchFamily="34" charset="0"/>
              </a:rPr>
              <a:t>Central  </a:t>
            </a:r>
            <a:r>
              <a:rPr lang="fr-FR" sz="2000" b="1" dirty="0" err="1">
                <a:solidFill>
                  <a:schemeClr val="accent2">
                    <a:lumMod val="50000"/>
                  </a:schemeClr>
                </a:solidFill>
                <a:latin typeface="Calibri" panose="020F0502020204030204" pitchFamily="34" charset="0"/>
                <a:cs typeface="Calibri" panose="020F0502020204030204" pitchFamily="34" charset="0"/>
              </a:rPr>
              <a:t>Africa</a:t>
            </a:r>
            <a:endParaRPr lang="fr-FR" sz="2000" b="1" dirty="0">
              <a:solidFill>
                <a:schemeClr val="accent2">
                  <a:lumMod val="5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57455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fr-FR" sz="2800" b="1" dirty="0">
                <a:solidFill>
                  <a:schemeClr val="bg1"/>
                </a:solidFill>
                <a:latin typeface="Calibri" panose="020F0502020204030204" pitchFamily="34" charset="0"/>
                <a:cs typeface="Calibri" panose="020F0502020204030204" pitchFamily="34" charset="0"/>
              </a:rPr>
              <a:t>Conclusion : </a:t>
            </a:r>
          </a:p>
        </p:txBody>
      </p:sp>
      <p:sp>
        <p:nvSpPr>
          <p:cNvPr id="6" name="TextBox 5">
            <a:extLst>
              <a:ext uri="{FF2B5EF4-FFF2-40B4-BE49-F238E27FC236}">
                <a16:creationId xmlns:a16="http://schemas.microsoft.com/office/drawing/2014/main" id="{5287EA40-109A-901E-DA17-A32E2A822B0C}"/>
              </a:ext>
            </a:extLst>
          </p:cNvPr>
          <p:cNvSpPr txBox="1"/>
          <p:nvPr/>
        </p:nvSpPr>
        <p:spPr>
          <a:xfrm>
            <a:off x="388409" y="1357054"/>
            <a:ext cx="11093670" cy="4143891"/>
          </a:xfrm>
          <a:prstGeom prst="rect">
            <a:avLst/>
          </a:prstGeom>
          <a:noFill/>
        </p:spPr>
        <p:txBody>
          <a:bodyPr wrap="square">
            <a:spAutoFit/>
          </a:bodyPr>
          <a:lstStyle/>
          <a:p>
            <a:pPr>
              <a:lnSpc>
                <a:spcPct val="150000"/>
              </a:lnSpc>
            </a:pPr>
            <a:r>
              <a:rPr lang="en-US" sz="2400" dirty="0">
                <a:solidFill>
                  <a:schemeClr val="tx1"/>
                </a:solidFill>
                <a:latin typeface="Calibri" panose="020F0502020204030204" pitchFamily="34" charset="0"/>
                <a:cs typeface="Calibri" panose="020F0502020204030204" pitchFamily="34" charset="0"/>
              </a:rPr>
              <a:t>The off-grid solar sector in Africa presents a significant and dynamic market with immense potential for growth and development. Key drivers such as increasing energy demand, decreasing costs of solar technologies, and supportive government policies have created a favorable environment for solar energy solutions. </a:t>
            </a:r>
          </a:p>
          <a:p>
            <a:pPr>
              <a:lnSpc>
                <a:spcPct val="150000"/>
              </a:lnSpc>
            </a:pPr>
            <a:endParaRPr lang="en-US" sz="1000" dirty="0">
              <a:solidFill>
                <a:schemeClr val="tx1"/>
              </a:solidFill>
              <a:latin typeface="Calibri" panose="020F0502020204030204" pitchFamily="34" charset="0"/>
              <a:cs typeface="Calibri" panose="020F0502020204030204" pitchFamily="34" charset="0"/>
            </a:endParaRPr>
          </a:p>
          <a:p>
            <a:pPr>
              <a:lnSpc>
                <a:spcPct val="150000"/>
              </a:lnSpc>
            </a:pPr>
            <a:r>
              <a:rPr lang="en-US" sz="2400" dirty="0">
                <a:solidFill>
                  <a:schemeClr val="tx1"/>
                </a:solidFill>
                <a:latin typeface="Calibri" panose="020F0502020204030204" pitchFamily="34" charset="0"/>
                <a:cs typeface="Calibri" panose="020F0502020204030204" pitchFamily="34" charset="0"/>
              </a:rPr>
              <a:t>The adoption of advanced battery technologies, smart grid integration, and innovative financing models are pivotal in addressing the unique challenges of energy access across the continent.</a:t>
            </a:r>
            <a:endParaRPr lang="fr-FR" sz="24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11832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fr-FR" sz="2800" b="1" dirty="0">
                <a:solidFill>
                  <a:schemeClr val="bg1"/>
                </a:solidFill>
                <a:latin typeface="Calibri" panose="020F0502020204030204" pitchFamily="34" charset="0"/>
                <a:cs typeface="Calibri" panose="020F0502020204030204" pitchFamily="34" charset="0"/>
              </a:rPr>
              <a:t>Conclusion : </a:t>
            </a:r>
            <a:endParaRPr lang="en-US" dirty="0"/>
          </a:p>
        </p:txBody>
      </p:sp>
      <p:sp>
        <p:nvSpPr>
          <p:cNvPr id="6" name="TextBox 5">
            <a:extLst>
              <a:ext uri="{FF2B5EF4-FFF2-40B4-BE49-F238E27FC236}">
                <a16:creationId xmlns:a16="http://schemas.microsoft.com/office/drawing/2014/main" id="{5287EA40-109A-901E-DA17-A32E2A822B0C}"/>
              </a:ext>
            </a:extLst>
          </p:cNvPr>
          <p:cNvSpPr txBox="1"/>
          <p:nvPr/>
        </p:nvSpPr>
        <p:spPr>
          <a:xfrm>
            <a:off x="549165" y="1168226"/>
            <a:ext cx="11093670" cy="4467057"/>
          </a:xfrm>
          <a:prstGeom prst="rect">
            <a:avLst/>
          </a:prstGeom>
          <a:noFill/>
        </p:spPr>
        <p:txBody>
          <a:bodyPr wrap="square">
            <a:spAutoFit/>
          </a:bodyPr>
          <a:lstStyle/>
          <a:p>
            <a:pPr>
              <a:lnSpc>
                <a:spcPct val="150000"/>
              </a:lnSpc>
            </a:pPr>
            <a:r>
              <a:rPr lang="en-US" sz="2400" dirty="0">
                <a:solidFill>
                  <a:schemeClr val="tx1"/>
                </a:solidFill>
                <a:latin typeface="Calibri" panose="020F0502020204030204" pitchFamily="34" charset="0"/>
                <a:cs typeface="Calibri" panose="020F0502020204030204" pitchFamily="34" charset="0"/>
              </a:rPr>
              <a:t>The rise of hybrid energy systems and local manufacturing initiatives are transforming the market landscape. These advancements not only enhance system efficiency and reliability but also foster local economic growth and job creation.</a:t>
            </a:r>
            <a:endParaRPr lang="en-US" sz="1000" dirty="0">
              <a:solidFill>
                <a:schemeClr val="tx1"/>
              </a:solidFill>
              <a:latin typeface="Calibri" panose="020F0502020204030204" pitchFamily="34" charset="0"/>
              <a:cs typeface="Calibri" panose="020F0502020204030204" pitchFamily="34" charset="0"/>
            </a:endParaRPr>
          </a:p>
          <a:p>
            <a:pPr>
              <a:lnSpc>
                <a:spcPct val="150000"/>
              </a:lnSpc>
            </a:pPr>
            <a:r>
              <a:rPr lang="en-US" sz="2400" dirty="0">
                <a:solidFill>
                  <a:schemeClr val="tx1"/>
                </a:solidFill>
                <a:latin typeface="Calibri" panose="020F0502020204030204" pitchFamily="34" charset="0"/>
                <a:cs typeface="Calibri" panose="020F0502020204030204" pitchFamily="34" charset="0"/>
              </a:rPr>
              <a:t>Identifying and capitalizing on opportunities within this sector requires a comprehensive understanding of regional energy needs, consumer behavior, and technological advancements. </a:t>
            </a:r>
          </a:p>
          <a:p>
            <a:pPr>
              <a:lnSpc>
                <a:spcPct val="150000"/>
              </a:lnSpc>
            </a:pPr>
            <a:r>
              <a:rPr lang="en-US" sz="2400" dirty="0">
                <a:solidFill>
                  <a:schemeClr val="tx1"/>
                </a:solidFill>
                <a:latin typeface="Calibri" panose="020F0502020204030204" pitchFamily="34" charset="0"/>
                <a:cs typeface="Calibri" panose="020F0502020204030204" pitchFamily="34" charset="0"/>
              </a:rPr>
              <a:t>The off-grid solar market in Africa is poised for significant expansion, driven by technological innovations and strategic market interventions. </a:t>
            </a:r>
            <a:endParaRPr lang="fr-FR" sz="24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45720149"/>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857805F-2A6C-43CC-AEFA-746D1D5B4EDE}">
  <ds:schemaRefs>
    <ds:schemaRef ds:uri="http://schemas.microsoft.com/office/2006/metadata/properties"/>
    <ds:schemaRef ds:uri="http://schemas.microsoft.com/office/infopath/2007/PartnerControls"/>
    <ds:schemaRef ds:uri="5d44ae6a-e145-4c9d-94e7-ddf9cc58067e"/>
    <ds:schemaRef ds:uri="e67e9a88-35e1-4b39-8da9-a609eb308282"/>
    <ds:schemaRef ds:uri="0a663368-1561-4a8b-bd80-4f655cceb5cd"/>
    <ds:schemaRef ds:uri="2a56bc72-e832-426a-b1e3-32c4417a925f"/>
  </ds:schemaRefs>
</ds:datastoreItem>
</file>

<file path=customXml/itemProps2.xml><?xml version="1.0" encoding="utf-8"?>
<ds:datastoreItem xmlns:ds="http://schemas.openxmlformats.org/officeDocument/2006/customXml" ds:itemID="{B5FD48BF-4CD5-4B69-9883-7871C3BB17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A9D73A6-7440-4769-B614-4CBECFB30D3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21918</TotalTime>
  <Words>2754</Words>
  <Application>Microsoft Macintosh PowerPoint</Application>
  <PresentationFormat>Widescreen</PresentationFormat>
  <Paragraphs>157</Paragraphs>
  <Slides>26</Slides>
  <Notes>23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Trebuchet MS</vt:lpstr>
      <vt:lpstr>Calibri</vt:lpstr>
      <vt:lpstr>Verdana</vt:lpstr>
      <vt:lpstr>Aptos</vt:lpstr>
      <vt:lpstr>Arial</vt:lpstr>
      <vt:lpstr>Rubik</vt:lpstr>
      <vt:lpstr>Thème Office</vt:lpstr>
      <vt:lpstr>PowerPoint Presentation</vt:lpstr>
      <vt:lpstr>Lesson 2 Learning Outcomes :</vt:lpstr>
      <vt:lpstr>Off-Grid Solar Systems - Stand-alone power systems (SAPS) </vt:lpstr>
      <vt:lpstr>Off-Grid Technology Basics: Solar Panels</vt:lpstr>
      <vt:lpstr>Off-Grid Technology Basics: Batteries</vt:lpstr>
      <vt:lpstr>Off-Grid Technology Basics: Inverter</vt:lpstr>
      <vt:lpstr>Off-Grid Solar Market Landscape</vt:lpstr>
      <vt:lpstr>Off-Grid Solar Energy Market Analysis </vt:lpstr>
      <vt:lpstr>Off-Grid Solar Market Analysis </vt:lpstr>
      <vt:lpstr>Market Share of Off-Grid Solar Energy Industry</vt:lpstr>
      <vt:lpstr>Market Trends of Off-Grid Solar Energy Industry</vt:lpstr>
      <vt:lpstr>Market Trends of Off-Grid Solar Energy Industry</vt:lpstr>
      <vt:lpstr>Off-Grid Solar Market Landscape</vt:lpstr>
      <vt:lpstr>Market Trends of Off-Grid Solar Energy Industry</vt:lpstr>
      <vt:lpstr>Market Trends of Off-Grid Solar Energy Industry</vt:lpstr>
      <vt:lpstr>Market Trends of Off-Grid Solar Energy Industry</vt:lpstr>
      <vt:lpstr>Insights from the Affiliate Off-Grid Solar Market</vt:lpstr>
      <vt:lpstr>Market Trends of Off-Grid Solar Energy Industry</vt:lpstr>
      <vt:lpstr>Market Trends of Off-Grid Solar Energy Industry</vt:lpstr>
      <vt:lpstr>Market Trends of Off-Grid Solar Energy Industry</vt:lpstr>
      <vt:lpstr>Market Trends of Off-Grid Solar Energy Industry</vt:lpstr>
      <vt:lpstr>Market Trends of Off-Grid Solar Energy Industry</vt:lpstr>
      <vt:lpstr>Market Trends of Off-Grid Solar Energy Industry</vt:lpstr>
      <vt:lpstr>Market Trends of Off-Grid Solar Energy Industry</vt:lpstr>
      <vt:lpstr>Conclusion : </vt:lpstr>
      <vt:lpstr>Conclusion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Leslie Ashburner</cp:lastModifiedBy>
  <cp:revision>32</cp:revision>
  <dcterms:created xsi:type="dcterms:W3CDTF">2021-01-28T08:37:55Z</dcterms:created>
  <dcterms:modified xsi:type="dcterms:W3CDTF">2025-02-03T10:26:17Z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