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49"/>
  </p:notesMasterIdLst>
  <p:handoutMasterIdLst>
    <p:handoutMasterId r:id="rId50"/>
  </p:handoutMasterIdLst>
  <p:sldIdLst>
    <p:sldId id="256" r:id="rId5"/>
    <p:sldId id="1750" r:id="rId6"/>
    <p:sldId id="260" r:id="rId7"/>
    <p:sldId id="280" r:id="rId8"/>
    <p:sldId id="283" r:id="rId9"/>
    <p:sldId id="281" r:id="rId10"/>
    <p:sldId id="282" r:id="rId11"/>
    <p:sldId id="284" r:id="rId12"/>
    <p:sldId id="286" r:id="rId13"/>
    <p:sldId id="285" r:id="rId14"/>
    <p:sldId id="288" r:id="rId15"/>
    <p:sldId id="289" r:id="rId16"/>
    <p:sldId id="272" r:id="rId17"/>
    <p:sldId id="270" r:id="rId18"/>
    <p:sldId id="314" r:id="rId19"/>
    <p:sldId id="274" r:id="rId20"/>
    <p:sldId id="315" r:id="rId21"/>
    <p:sldId id="1749" r:id="rId22"/>
    <p:sldId id="317" r:id="rId23"/>
    <p:sldId id="276" r:id="rId24"/>
    <p:sldId id="304" r:id="rId25"/>
    <p:sldId id="299" r:id="rId26"/>
    <p:sldId id="297" r:id="rId27"/>
    <p:sldId id="277" r:id="rId28"/>
    <p:sldId id="307" r:id="rId29"/>
    <p:sldId id="306" r:id="rId30"/>
    <p:sldId id="308" r:id="rId31"/>
    <p:sldId id="309" r:id="rId32"/>
    <p:sldId id="310" r:id="rId33"/>
    <p:sldId id="298" r:id="rId34"/>
    <p:sldId id="278" r:id="rId35"/>
    <p:sldId id="302" r:id="rId36"/>
    <p:sldId id="301" r:id="rId37"/>
    <p:sldId id="303" r:id="rId38"/>
    <p:sldId id="300" r:id="rId39"/>
    <p:sldId id="313" r:id="rId40"/>
    <p:sldId id="279" r:id="rId41"/>
    <p:sldId id="291" r:id="rId42"/>
    <p:sldId id="293" r:id="rId43"/>
    <p:sldId id="294" r:id="rId44"/>
    <p:sldId id="295" r:id="rId45"/>
    <p:sldId id="296" r:id="rId46"/>
    <p:sldId id="292" r:id="rId47"/>
    <p:sldId id="1725" r:id="rId48"/>
  </p:sldIdLst>
  <p:sldSz cx="12192000" cy="6858000"/>
  <p:notesSz cx="6858000" cy="9144000"/>
  <p:embeddedFontLst>
    <p:embeddedFont>
      <p:font typeface="Cambria Math" panose="02040503050406030204" pitchFamily="18" charset="0"/>
      <p:regular r:id="rId51"/>
    </p:embeddedFont>
    <p:embeddedFont>
      <p:font typeface="Rubik" panose="020B0604020202020204" charset="0"/>
      <p:regular r:id="rId52"/>
      <p:bold r:id="rId52"/>
      <p:italic r:id="rId52"/>
      <p:boldItalic r:id="rId52"/>
    </p:embeddedFont>
    <p:embeddedFont>
      <p:font typeface="Trebuchet MS" panose="020B0603020202020204" pitchFamily="34" charset="0"/>
      <p:regular r:id="rId53"/>
      <p:bold r:id="rId54"/>
      <p:italic r:id="rId55"/>
      <p:boldItalic r:id="rId56"/>
    </p:embeddedFont>
    <p:embeddedFont>
      <p:font typeface="Verdana" panose="020B0604030504040204" pitchFamily="34" charset="0"/>
      <p:regular r:id="rId57"/>
      <p:bold r:id="rId58"/>
      <p:italic r:id="rId59"/>
      <p:boldItalic r:id="rId6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 uri="http://customooxmlschemas.google.com/">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BFD6"/>
    <a:srgbClr val="00BC24"/>
    <a:srgbClr val="00991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9A2EE2-19A0-00CB-2505-C6530B37E193}" v="2" dt="2024-09-20T11:16:00.142"/>
    <p1510:client id="{80DD7734-D7C3-49CA-8FE5-94C409BFD215}" v="101" dt="2024-09-20T12:00:11.712"/>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2478" autoAdjust="0"/>
  </p:normalViewPr>
  <p:slideViewPr>
    <p:cSldViewPr snapToGrid="0">
      <p:cViewPr varScale="1">
        <p:scale>
          <a:sx n="87" d="100"/>
          <a:sy n="87" d="100"/>
        </p:scale>
        <p:origin x="1392" y="-4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handoutMaster" Target="handoutMasters/handoutMaster1.xml"/><Relationship Id="rId55" Type="http://schemas.openxmlformats.org/officeDocument/2006/relationships/font" Target="fonts/font5.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8" Type="http://schemas.openxmlformats.org/officeDocument/2006/relationships/font" Target="fonts/font8.fntdata"/><Relationship Id="rId110" Type="http://schemas.openxmlformats.org/officeDocument/2006/relationships/viewProps" Target="viewProps.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font" Target="fonts/font6.fntdata"/><Relationship Id="rId113" Type="http://schemas.microsoft.com/office/2015/10/relationships/revisionInfo" Target="revisionInfo.xml"/><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font" Target="fonts/font9.fntdata"/><Relationship Id="rId108" Type="http://customschemas.google.com/relationships/presentationmetadata" Target="metadata"/><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4.fntdata"/><Relationship Id="rId11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 Id="rId57" Type="http://schemas.openxmlformats.org/officeDocument/2006/relationships/font" Target="fonts/font7.fntdata"/><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 Id="rId60" Type="http://schemas.openxmlformats.org/officeDocument/2006/relationships/font" Target="fonts/font10.fntdata"/><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A64B503-1AE6-743A-ACB6-27BCA12D8C00}"/>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pt-PT"/>
          </a:p>
        </p:txBody>
      </p:sp>
      <p:sp>
        <p:nvSpPr>
          <p:cNvPr id="3" name="Date Placeholder 2">
            <a:extLst>
              <a:ext uri="{FF2B5EF4-FFF2-40B4-BE49-F238E27FC236}">
                <a16:creationId xmlns:a16="http://schemas.microsoft.com/office/drawing/2014/main" id="{4D486059-1248-B632-C004-C1DE93E86A8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1889494-9EA0-459B-91F7-919FB6BEC661}" type="datetimeFigureOut">
              <a:rPr lang="pt-PT" smtClean="0"/>
              <a:t>30/10/2024</a:t>
            </a:fld>
            <a:endParaRPr lang="pt-PT"/>
          </a:p>
        </p:txBody>
      </p:sp>
      <p:sp>
        <p:nvSpPr>
          <p:cNvPr id="4" name="Footer Placeholder 3">
            <a:extLst>
              <a:ext uri="{FF2B5EF4-FFF2-40B4-BE49-F238E27FC236}">
                <a16:creationId xmlns:a16="http://schemas.microsoft.com/office/drawing/2014/main" id="{013BD963-EA1A-7D18-95B0-35DA5FB96B48}"/>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pt-PT"/>
          </a:p>
        </p:txBody>
      </p:sp>
      <p:sp>
        <p:nvSpPr>
          <p:cNvPr id="5" name="Slide Number Placeholder 4">
            <a:extLst>
              <a:ext uri="{FF2B5EF4-FFF2-40B4-BE49-F238E27FC236}">
                <a16:creationId xmlns:a16="http://schemas.microsoft.com/office/drawing/2014/main" id="{E9A778E8-6852-015E-9207-4358F95376F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3EB7359-077E-4E05-9539-E3F328C96AB9}" type="slidenum">
              <a:rPr lang="pt-PT" smtClean="0"/>
              <a:t>‹#›</a:t>
            </a:fld>
            <a:endParaRPr lang="pt-PT"/>
          </a:p>
        </p:txBody>
      </p:sp>
    </p:spTree>
    <p:extLst>
      <p:ext uri="{BB962C8B-B14F-4D97-AF65-F5344CB8AC3E}">
        <p14:creationId xmlns:p14="http://schemas.microsoft.com/office/powerpoint/2010/main" val="179804405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t>By the end of this presentation you should be able to:</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baseline="0">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baseline="0">
              <a:latin typeface="Calibri" panose="020F0502020204030204" pitchFamily="34" charset="0"/>
            </a:endParaRPr>
          </a:p>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a:t>
            </a:fld>
            <a:endParaRPr lang="it-IT"/>
          </a:p>
        </p:txBody>
      </p:sp>
    </p:spTree>
    <p:extLst>
      <p:ext uri="{BB962C8B-B14F-4D97-AF65-F5344CB8AC3E}">
        <p14:creationId xmlns:p14="http://schemas.microsoft.com/office/powerpoint/2010/main" val="1022395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baseline="0">
                <a:latin typeface="Calibri" panose="020F0502020204030204" pitchFamily="34" charset="0"/>
              </a:rPr>
              <a:t>With an effective surface temperature of ≈5777 K (energy – 6300 K for same wavelength of maximum </a:t>
            </a:r>
            <a:r>
              <a:rPr lang="en-US" sz="1200" b="0" i="0" u="none" strike="noStrike" baseline="0" err="1">
                <a:latin typeface="Calibri" panose="020F0502020204030204" pitchFamily="34" charset="0"/>
              </a:rPr>
              <a:t>radiaton</a:t>
            </a:r>
            <a:r>
              <a:rPr lang="en-US" sz="1200" b="0" i="0" u="none" strike="noStrike" baseline="0">
                <a:latin typeface="Calibri" panose="020F0502020204030204" pitchFamily="34" charset="0"/>
              </a:rPr>
              <a:t>), the Sun behaves like a quasi-static blackbody and emits radiation over a wide range of wavelengths, with a distribution that is close to that predicted by Planck’s law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baseline="0">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baseline="0">
                <a:latin typeface="Calibri" panose="020F0502020204030204" pitchFamily="34" charset="0"/>
              </a:rPr>
              <a:t>Varia ~0,2% </a:t>
            </a:r>
            <a:r>
              <a:rPr lang="en-US" sz="1200" b="0" i="0" u="none" strike="noStrike" baseline="0" err="1">
                <a:latin typeface="Calibri" panose="020F0502020204030204" pitchFamily="34" charset="0"/>
              </a:rPr>
              <a:t>devido</a:t>
            </a:r>
            <a:r>
              <a:rPr lang="en-US" sz="1200" b="0" i="0" u="none" strike="noStrike" baseline="0">
                <a:latin typeface="Calibri" panose="020F0502020204030204" pitchFamily="34" charset="0"/>
              </a:rPr>
              <a:t> à </a:t>
            </a:r>
            <a:r>
              <a:rPr lang="en-US" sz="1200" b="0" i="0" u="none" strike="noStrike" baseline="0" err="1">
                <a:latin typeface="Calibri" panose="020F0502020204030204" pitchFamily="34" charset="0"/>
              </a:rPr>
              <a:t>variação</a:t>
            </a:r>
            <a:r>
              <a:rPr lang="en-US" sz="1200" b="0" i="0" u="none" strike="noStrike" baseline="0">
                <a:latin typeface="Calibri" panose="020F0502020204030204" pitchFamily="34" charset="0"/>
              </a:rPr>
              <a:t> da </a:t>
            </a:r>
            <a:r>
              <a:rPr lang="en-US" sz="1200" b="0" i="0" u="none" strike="noStrike" baseline="0" err="1">
                <a:latin typeface="Calibri" panose="020F0502020204030204" pitchFamily="34" charset="0"/>
              </a:rPr>
              <a:t>actividade</a:t>
            </a:r>
            <a:r>
              <a:rPr lang="en-US" sz="1200" b="0" i="0" u="none" strike="noStrike" baseline="0">
                <a:latin typeface="Calibri" panose="020F0502020204030204" pitchFamily="34" charset="0"/>
              </a:rPr>
              <a:t> solar – </a:t>
            </a:r>
            <a:r>
              <a:rPr lang="en-US" sz="1200" b="0" i="0" u="none" strike="noStrike" baseline="0" err="1">
                <a:latin typeface="Calibri" panose="020F0502020204030204" pitchFamily="34" charset="0"/>
              </a:rPr>
              <a:t>desprezável</a:t>
            </a:r>
            <a:r>
              <a:rPr lang="en-US" sz="1200" b="0" i="0" u="none" strike="noStrike" baseline="0">
                <a:latin typeface="Calibri" panose="020F0502020204030204" pitchFamily="34" charset="0"/>
              </a:rPr>
              <a:t> para </a:t>
            </a:r>
            <a:r>
              <a:rPr lang="en-US" sz="1200" b="0" i="0" u="none" strike="noStrike" baseline="0" err="1">
                <a:latin typeface="Calibri" panose="020F0502020204030204" pitchFamily="34" charset="0"/>
              </a:rPr>
              <a:t>aplicações</a:t>
            </a:r>
            <a:r>
              <a:rPr lang="en-US" sz="1200" b="0" i="0" u="none" strike="noStrike" baseline="0">
                <a:latin typeface="Calibri" panose="020F0502020204030204" pitchFamily="34" charset="0"/>
              </a:rPr>
              <a:t> </a:t>
            </a:r>
            <a:r>
              <a:rPr lang="en-US" sz="1200" b="0" i="0" u="none" strike="noStrike" baseline="0" err="1">
                <a:latin typeface="Calibri" panose="020F0502020204030204" pitchFamily="34" charset="0"/>
              </a:rPr>
              <a:t>práticas</a:t>
            </a:r>
            <a:endParaRPr lang="en-US" sz="1200" b="0" i="0" u="none" strike="noStrike" baseline="0">
              <a:latin typeface="Calibri" panose="020F050202020403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baseline="0">
              <a:latin typeface="Calibri" panose="020F0502020204030204" pitchFamily="34" charset="0"/>
            </a:endParaRPr>
          </a:p>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4</a:t>
            </a:fld>
            <a:endParaRPr lang="it-IT"/>
          </a:p>
        </p:txBody>
      </p:sp>
    </p:spTree>
    <p:extLst>
      <p:ext uri="{BB962C8B-B14F-4D97-AF65-F5344CB8AC3E}">
        <p14:creationId xmlns:p14="http://schemas.microsoft.com/office/powerpoint/2010/main" val="39846471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a:t>Simple equation</a:t>
            </a:r>
          </a:p>
          <a:p>
            <a:pPr marL="0" marR="0" lvl="0" indent="0" algn="l" defTabSz="914400" rtl="0" eaLnBrk="1" fontAlgn="auto" latinLnBrk="0" hangingPunct="1">
              <a:lnSpc>
                <a:spcPct val="100000"/>
              </a:lnSpc>
              <a:spcBef>
                <a:spcPts val="0"/>
              </a:spcBef>
              <a:spcAft>
                <a:spcPts val="0"/>
              </a:spcAft>
              <a:buClrTx/>
              <a:buSzTx/>
              <a:buFontTx/>
              <a:buNone/>
              <a:tabLst/>
              <a:defRPr/>
            </a:pPr>
            <a:r>
              <a:rPr lang="it-IT"/>
              <a:t>More accurate equation - +/- 0,01%</a:t>
            </a:r>
          </a:p>
        </p:txBody>
      </p:sp>
      <p:sp>
        <p:nvSpPr>
          <p:cNvPr id="4" name="Segnaposto numero diapositiva 3"/>
          <p:cNvSpPr>
            <a:spLocks noGrp="1"/>
          </p:cNvSpPr>
          <p:nvPr>
            <p:ph type="sldNum" sz="quarter" idx="5"/>
          </p:nvPr>
        </p:nvSpPr>
        <p:spPr/>
        <p:txBody>
          <a:bodyPr/>
          <a:lstStyle/>
          <a:p>
            <a:fld id="{34F5FE30-EF49-4C5E-8421-FBD88B157FC9}" type="slidenum">
              <a:rPr lang="it-IT" smtClean="0"/>
              <a:t>5</a:t>
            </a:fld>
            <a:endParaRPr lang="it-IT"/>
          </a:p>
        </p:txBody>
      </p:sp>
    </p:spTree>
    <p:extLst>
      <p:ext uri="{BB962C8B-B14F-4D97-AF65-F5344CB8AC3E}">
        <p14:creationId xmlns:p14="http://schemas.microsoft.com/office/powerpoint/2010/main" val="12753224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baseline="0">
                <a:latin typeface="Calibri" panose="020F0502020204030204" pitchFamily="34" charset="0"/>
              </a:rPr>
              <a:t>With an effective surface temperature of ≈5777 K (energy – 6300 K for same wavelength of maximum </a:t>
            </a:r>
            <a:r>
              <a:rPr lang="en-US" sz="1200" b="0" i="0" u="none" strike="noStrike" baseline="0" err="1">
                <a:latin typeface="Calibri" panose="020F0502020204030204" pitchFamily="34" charset="0"/>
              </a:rPr>
              <a:t>radiaton</a:t>
            </a:r>
            <a:r>
              <a:rPr lang="en-US" sz="1200" b="0" i="0" u="none" strike="noStrike" baseline="0">
                <a:latin typeface="Calibri" panose="020F0502020204030204" pitchFamily="34" charset="0"/>
              </a:rPr>
              <a:t>), the Sun behaves like a quasi-static blackbody and emits radiation over a wide range of wavelengths, with a distribution that is close to that predicted by Planck’s law</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strike="noStrike" baseline="0">
              <a:latin typeface="Calibri" panose="020F0502020204030204" pitchFamily="34" charset="0"/>
            </a:endParaRPr>
          </a:p>
          <a:p>
            <a:r>
              <a:rPr lang="en-US"/>
              <a:t>the solar spectral power distribution, or solar spectrum. For terrestrial applications, the useful solar spectrum (98,5%), also called the shortwave</a:t>
            </a:r>
          </a:p>
          <a:p>
            <a:r>
              <a:rPr lang="en-US"/>
              <a:t>spectrum (≈290–4000 nm), includes the spectral regions called ultraviolet (UV), visible, and near-infrared (NIR) (Figure 2-1). The latter is the part of the infrared spectrum that is below 4000 nm in the solar spectrum.</a:t>
            </a:r>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6</a:t>
            </a:fld>
            <a:endParaRPr lang="it-IT"/>
          </a:p>
        </p:txBody>
      </p:sp>
    </p:spTree>
    <p:extLst>
      <p:ext uri="{BB962C8B-B14F-4D97-AF65-F5344CB8AC3E}">
        <p14:creationId xmlns:p14="http://schemas.microsoft.com/office/powerpoint/2010/main" val="38833252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it-IT"/>
              <a:t>Attenuation due to </a:t>
            </a:r>
            <a:r>
              <a:rPr lang="en-US" sz="1800" b="0" i="0" u="none" strike="noStrike" baseline="0">
                <a:solidFill>
                  <a:srgbClr val="292526"/>
                </a:solidFill>
                <a:latin typeface="TimesLTStd-Roman"/>
              </a:rPr>
              <a:t>Raleigh scattering and radiation absorption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b="0" i="0" u="none" strike="noStrike" baseline="0">
              <a:solidFill>
                <a:srgbClr val="292526"/>
              </a:solidFill>
              <a:latin typeface="TimesLTStd-Roman"/>
            </a:endParaRPr>
          </a:p>
          <a:p>
            <a:pPr algn="l"/>
            <a:r>
              <a:rPr lang="en-US" sz="1800" b="1" i="0" u="none" strike="noStrike" baseline="0">
                <a:solidFill>
                  <a:srgbClr val="292526"/>
                </a:solidFill>
                <a:latin typeface="TimesLTStd-Bold"/>
              </a:rPr>
              <a:t>Scattering </a:t>
            </a:r>
            <a:r>
              <a:rPr lang="en-US" sz="1800" b="0" i="0" u="none" strike="noStrike" baseline="0">
                <a:solidFill>
                  <a:srgbClr val="292526"/>
                </a:solidFill>
                <a:latin typeface="TimesLTStd-Roman"/>
              </a:rPr>
              <a:t>of radiation as it passes through the atmosphere is caused by interaction</a:t>
            </a:r>
          </a:p>
          <a:p>
            <a:pPr algn="l"/>
            <a:r>
              <a:rPr lang="en-US" sz="1800" b="0" i="0" u="none" strike="noStrike" baseline="0">
                <a:solidFill>
                  <a:srgbClr val="292526"/>
                </a:solidFill>
                <a:latin typeface="TimesLTStd-Roman"/>
              </a:rPr>
              <a:t>of the radiation with air molecules, water (vapor and droplets), and dust. The degree to</a:t>
            </a:r>
          </a:p>
          <a:p>
            <a:pPr algn="l"/>
            <a:r>
              <a:rPr lang="en-US" sz="1800" b="0" i="0" u="none" strike="noStrike" baseline="0">
                <a:solidFill>
                  <a:srgbClr val="292526"/>
                </a:solidFill>
                <a:latin typeface="TimesLTStd-Roman"/>
              </a:rPr>
              <a:t>which scattering occurs is a function of the number of particles through which the radiation</a:t>
            </a:r>
          </a:p>
          <a:p>
            <a:pPr algn="l"/>
            <a:r>
              <a:rPr lang="en-US" sz="1800" b="0" i="0" u="none" strike="noStrike" baseline="0">
                <a:solidFill>
                  <a:srgbClr val="292526"/>
                </a:solidFill>
                <a:latin typeface="TimesLTStd-Roman"/>
              </a:rPr>
              <a:t>must pass and the size of the particles relative to </a:t>
            </a:r>
            <a:r>
              <a:rPr lang="en-US" sz="1800" b="0" i="1" u="none" strike="noStrike" baseline="0">
                <a:solidFill>
                  <a:srgbClr val="292526"/>
                </a:solidFill>
                <a:latin typeface="MTMI"/>
              </a:rPr>
              <a:t>λ</a:t>
            </a:r>
            <a:r>
              <a:rPr lang="en-US" sz="1800" b="0" i="0" u="none" strike="noStrike" baseline="0">
                <a:solidFill>
                  <a:srgbClr val="292526"/>
                </a:solidFill>
                <a:latin typeface="TimesLTStd-Roman"/>
              </a:rPr>
              <a:t>, the wavelength of the radiation</a:t>
            </a:r>
          </a:p>
          <a:p>
            <a:pPr algn="l"/>
            <a:endParaRPr lang="en-US" sz="1800" b="0" i="0" u="none" strike="noStrike" baseline="0">
              <a:solidFill>
                <a:srgbClr val="292526"/>
              </a:solidFill>
              <a:latin typeface="TimesLTStd-Roman"/>
            </a:endParaRPr>
          </a:p>
          <a:p>
            <a:pPr algn="l"/>
            <a:r>
              <a:rPr lang="en-US" sz="1800" b="0" i="0" u="none" strike="noStrike" baseline="0">
                <a:solidFill>
                  <a:srgbClr val="292526"/>
                </a:solidFill>
                <a:latin typeface="TimesLTStd-Roman"/>
              </a:rPr>
              <a:t>For air particles the main process is Raleigh scattering</a:t>
            </a:r>
          </a:p>
          <a:p>
            <a:pPr algn="l"/>
            <a:endParaRPr lang="en-US" sz="1800" b="0" i="0" u="none" strike="noStrike" baseline="0">
              <a:solidFill>
                <a:srgbClr val="292526"/>
              </a:solidFill>
              <a:latin typeface="TimesLTStd-Roman"/>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7</a:t>
            </a:fld>
            <a:endParaRPr lang="it-IT"/>
          </a:p>
        </p:txBody>
      </p:sp>
    </p:spTree>
    <p:extLst>
      <p:ext uri="{BB962C8B-B14F-4D97-AF65-F5344CB8AC3E}">
        <p14:creationId xmlns:p14="http://schemas.microsoft.com/office/powerpoint/2010/main" val="18212596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8</a:t>
            </a:fld>
            <a:endParaRPr lang="it-IT"/>
          </a:p>
        </p:txBody>
      </p:sp>
    </p:spTree>
    <p:extLst>
      <p:ext uri="{BB962C8B-B14F-4D97-AF65-F5344CB8AC3E}">
        <p14:creationId xmlns:p14="http://schemas.microsoft.com/office/powerpoint/2010/main" val="254714402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9</a:t>
            </a:fld>
            <a:endParaRPr lang="it-IT"/>
          </a:p>
        </p:txBody>
      </p:sp>
    </p:spTree>
    <p:extLst>
      <p:ext uri="{BB962C8B-B14F-4D97-AF65-F5344CB8AC3E}">
        <p14:creationId xmlns:p14="http://schemas.microsoft.com/office/powerpoint/2010/main" val="13236892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10</a:t>
            </a:fld>
            <a:endParaRPr lang="it-IT"/>
          </a:p>
        </p:txBody>
      </p:sp>
    </p:spTree>
    <p:extLst>
      <p:ext uri="{BB962C8B-B14F-4D97-AF65-F5344CB8AC3E}">
        <p14:creationId xmlns:p14="http://schemas.microsoft.com/office/powerpoint/2010/main" val="36918328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11</a:t>
            </a:fld>
            <a:endParaRPr lang="it-IT"/>
          </a:p>
        </p:txBody>
      </p:sp>
    </p:spTree>
    <p:extLst>
      <p:ext uri="{BB962C8B-B14F-4D97-AF65-F5344CB8AC3E}">
        <p14:creationId xmlns:p14="http://schemas.microsoft.com/office/powerpoint/2010/main" val="14597214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12</a:t>
            </a:fld>
            <a:endParaRPr lang="it-IT"/>
          </a:p>
        </p:txBody>
      </p:sp>
    </p:spTree>
    <p:extLst>
      <p:ext uri="{BB962C8B-B14F-4D97-AF65-F5344CB8AC3E}">
        <p14:creationId xmlns:p14="http://schemas.microsoft.com/office/powerpoint/2010/main" val="143679918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a:t>For any generation source, knowledge of the quality and future reliability of the fuel is essential for accurate analyses of system performance and to determine the financial viability of a project. For solar energy systems, the variability of the supply of sunlight probably represents the single greatest uncertainty in a solar power plant’s predicted performance.</a:t>
            </a:r>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13</a:t>
            </a:fld>
            <a:endParaRPr lang="it-IT"/>
          </a:p>
        </p:txBody>
      </p:sp>
    </p:spTree>
    <p:extLst>
      <p:ext uri="{BB962C8B-B14F-4D97-AF65-F5344CB8AC3E}">
        <p14:creationId xmlns:p14="http://schemas.microsoft.com/office/powerpoint/2010/main" val="31582745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a:t>For any generation source, knowledge of the quality and future reliability of the fuel is essential for accurate analyses of system performance and to determine the financial viability of a project. For solar energy systems, the variability of the supply of sunlight probably represents the single greatest uncertainty in a solar power plant’s predicted performance.</a:t>
            </a:r>
          </a:p>
          <a:p>
            <a:endParaRPr lang="en-US"/>
          </a:p>
          <a:p>
            <a:r>
              <a:rPr lang="en-US" sz="1800" b="0" i="0" u="none" strike="noStrike" baseline="0">
                <a:solidFill>
                  <a:srgbClr val="404040"/>
                </a:solidFill>
                <a:latin typeface="Verdana" panose="020B0604030504040204" pitchFamily="34" charset="0"/>
              </a:rPr>
              <a:t>Also, to make energy policy decisions – determination of potential</a:t>
            </a:r>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14</a:t>
            </a:fld>
            <a:endParaRPr lang="it-IT"/>
          </a:p>
        </p:txBody>
      </p:sp>
    </p:spTree>
    <p:extLst>
      <p:ext uri="{BB962C8B-B14F-4D97-AF65-F5344CB8AC3E}">
        <p14:creationId xmlns:p14="http://schemas.microsoft.com/office/powerpoint/2010/main" val="21795116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a:t>For any generation source, knowledge of the quality and future reliability of the fuel is essential for accurate analyses of system performance and to determine the financial viability of a project. For solar energy systems, the variability of the supply of sunlight probably represents the single greatest uncertainty in a solar power plant’s predicted performance.</a:t>
            </a:r>
          </a:p>
          <a:p>
            <a:endParaRPr lang="en-US"/>
          </a:p>
          <a:p>
            <a:r>
              <a:rPr lang="en-US" sz="1800" b="0" i="0" u="none" strike="noStrike" baseline="0">
                <a:solidFill>
                  <a:srgbClr val="404040"/>
                </a:solidFill>
                <a:latin typeface="Verdana" panose="020B0604030504040204" pitchFamily="34" charset="0"/>
              </a:rPr>
              <a:t>Also, to make energy policy decisions – determination of potential</a:t>
            </a:r>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15</a:t>
            </a:fld>
            <a:endParaRPr lang="it-IT"/>
          </a:p>
        </p:txBody>
      </p:sp>
    </p:spTree>
    <p:extLst>
      <p:ext uri="{BB962C8B-B14F-4D97-AF65-F5344CB8AC3E}">
        <p14:creationId xmlns:p14="http://schemas.microsoft.com/office/powerpoint/2010/main" val="24952084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a:t>Generalized view of solar radiation data requirements throughout various conceptual stages of a project’s life cycle</a:t>
            </a:r>
          </a:p>
          <a:p>
            <a:endParaRPr lang="en-US"/>
          </a:p>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16</a:t>
            </a:fld>
            <a:endParaRPr lang="it-IT"/>
          </a:p>
        </p:txBody>
      </p:sp>
    </p:spTree>
    <p:extLst>
      <p:ext uri="{BB962C8B-B14F-4D97-AF65-F5344CB8AC3E}">
        <p14:creationId xmlns:p14="http://schemas.microsoft.com/office/powerpoint/2010/main" val="26405455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17</a:t>
            </a:fld>
            <a:endParaRPr lang="it-IT"/>
          </a:p>
        </p:txBody>
      </p:sp>
    </p:spTree>
    <p:extLst>
      <p:ext uri="{BB962C8B-B14F-4D97-AF65-F5344CB8AC3E}">
        <p14:creationId xmlns:p14="http://schemas.microsoft.com/office/powerpoint/2010/main" val="246546230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6F5C22-837D-2EAA-DA8A-BFFB5E9881FC}"/>
            </a:ext>
          </a:extLst>
        </p:cNvPr>
        <p:cNvGrpSpPr/>
        <p:nvPr/>
      </p:nvGrpSpPr>
      <p:grpSpPr>
        <a:xfrm>
          <a:off x="0" y="0"/>
          <a:ext cx="0" cy="0"/>
          <a:chOff x="0" y="0"/>
          <a:chExt cx="0" cy="0"/>
        </a:xfrm>
      </p:grpSpPr>
      <p:sp>
        <p:nvSpPr>
          <p:cNvPr id="2" name="Segnaposto immagine diapositiva 1">
            <a:extLst>
              <a:ext uri="{FF2B5EF4-FFF2-40B4-BE49-F238E27FC236}">
                <a16:creationId xmlns:a16="http://schemas.microsoft.com/office/drawing/2014/main" id="{F80FFB1A-2C91-5B4A-150E-253C62DE2A82}"/>
              </a:ext>
            </a:extLst>
          </p:cNvPr>
          <p:cNvSpPr>
            <a:spLocks noGrp="1" noRot="1" noChangeAspect="1"/>
          </p:cNvSpPr>
          <p:nvPr>
            <p:ph type="sldImg"/>
          </p:nvPr>
        </p:nvSpPr>
        <p:spPr/>
      </p:sp>
      <p:sp>
        <p:nvSpPr>
          <p:cNvPr id="3" name="Segnaposto note 2">
            <a:extLst>
              <a:ext uri="{FF2B5EF4-FFF2-40B4-BE49-F238E27FC236}">
                <a16:creationId xmlns:a16="http://schemas.microsoft.com/office/drawing/2014/main" id="{3C0C0953-5D73-596A-2201-92779ED2A070}"/>
              </a:ext>
            </a:extLst>
          </p:cNvPr>
          <p:cNvSpPr>
            <a:spLocks noGrp="1"/>
          </p:cNvSpPr>
          <p:nvPr>
            <p:ph type="body" idx="1"/>
          </p:nvPr>
        </p:nvSpPr>
        <p:spPr/>
        <p:txBody>
          <a:bodyPr/>
          <a:lstStyle/>
          <a:p>
            <a:endParaRPr lang="it-IT"/>
          </a:p>
        </p:txBody>
      </p:sp>
      <p:sp>
        <p:nvSpPr>
          <p:cNvPr id="4" name="Segnaposto numero diapositiva 3">
            <a:extLst>
              <a:ext uri="{FF2B5EF4-FFF2-40B4-BE49-F238E27FC236}">
                <a16:creationId xmlns:a16="http://schemas.microsoft.com/office/drawing/2014/main" id="{CDA2D4DC-8606-7A34-0143-E4AA53C653C4}"/>
              </a:ext>
            </a:extLst>
          </p:cNvPr>
          <p:cNvSpPr>
            <a:spLocks noGrp="1"/>
          </p:cNvSpPr>
          <p:nvPr>
            <p:ph type="sldNum" sz="quarter" idx="5"/>
          </p:nvPr>
        </p:nvSpPr>
        <p:spPr/>
        <p:txBody>
          <a:bodyPr/>
          <a:lstStyle/>
          <a:p>
            <a:fld id="{34F5FE30-EF49-4C5E-8421-FBD88B157FC9}" type="slidenum">
              <a:rPr lang="it-IT" smtClean="0"/>
              <a:t>18</a:t>
            </a:fld>
            <a:endParaRPr lang="it-IT"/>
          </a:p>
        </p:txBody>
      </p:sp>
    </p:spTree>
    <p:extLst>
      <p:ext uri="{BB962C8B-B14F-4D97-AF65-F5344CB8AC3E}">
        <p14:creationId xmlns:p14="http://schemas.microsoft.com/office/powerpoint/2010/main" val="394903335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19</a:t>
            </a:fld>
            <a:endParaRPr lang="it-IT"/>
          </a:p>
        </p:txBody>
      </p:sp>
    </p:spTree>
    <p:extLst>
      <p:ext uri="{BB962C8B-B14F-4D97-AF65-F5344CB8AC3E}">
        <p14:creationId xmlns:p14="http://schemas.microsoft.com/office/powerpoint/2010/main" val="38816854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20</a:t>
            </a:fld>
            <a:endParaRPr lang="it-IT"/>
          </a:p>
        </p:txBody>
      </p:sp>
    </p:spTree>
    <p:extLst>
      <p:ext uri="{BB962C8B-B14F-4D97-AF65-F5344CB8AC3E}">
        <p14:creationId xmlns:p14="http://schemas.microsoft.com/office/powerpoint/2010/main" val="27108707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21</a:t>
            </a:fld>
            <a:endParaRPr lang="it-IT"/>
          </a:p>
        </p:txBody>
      </p:sp>
    </p:spTree>
    <p:extLst>
      <p:ext uri="{BB962C8B-B14F-4D97-AF65-F5344CB8AC3E}">
        <p14:creationId xmlns:p14="http://schemas.microsoft.com/office/powerpoint/2010/main" val="37041692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22</a:t>
            </a:fld>
            <a:endParaRPr lang="it-IT"/>
          </a:p>
        </p:txBody>
      </p:sp>
    </p:spTree>
    <p:extLst>
      <p:ext uri="{BB962C8B-B14F-4D97-AF65-F5344CB8AC3E}">
        <p14:creationId xmlns:p14="http://schemas.microsoft.com/office/powerpoint/2010/main" val="383937701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23</a:t>
            </a:fld>
            <a:endParaRPr lang="it-IT"/>
          </a:p>
        </p:txBody>
      </p:sp>
    </p:spTree>
    <p:extLst>
      <p:ext uri="{BB962C8B-B14F-4D97-AF65-F5344CB8AC3E}">
        <p14:creationId xmlns:p14="http://schemas.microsoft.com/office/powerpoint/2010/main" val="350923950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sz="1800" b="0" i="0" u="none" strike="noStrike" baseline="0" dirty="0">
                <a:solidFill>
                  <a:srgbClr val="404040"/>
                </a:solidFill>
                <a:latin typeface="Verdana" panose="020B0604030504040204" pitchFamily="34" charset="0"/>
              </a:rPr>
              <a:t>high quality local observations of the solar resource are only available in a few locations, generally, far from locations of interest for energy exploitation (through heat or energy conversion). Additionally, the time series present short monitoring periods, preventing the assessment of the solar radiation interannual variability, which is crucial to quantify the uncertainty associated with solar resource availability. </a:t>
            </a:r>
            <a:endParaRPr lang="it-IT" dirty="0"/>
          </a:p>
        </p:txBody>
      </p:sp>
      <p:sp>
        <p:nvSpPr>
          <p:cNvPr id="4" name="Segnaposto numero diapositiva 3"/>
          <p:cNvSpPr>
            <a:spLocks noGrp="1"/>
          </p:cNvSpPr>
          <p:nvPr>
            <p:ph type="sldNum" sz="quarter" idx="5"/>
          </p:nvPr>
        </p:nvSpPr>
        <p:spPr/>
        <p:txBody>
          <a:bodyPr/>
          <a:lstStyle/>
          <a:p>
            <a:fld id="{34F5FE30-EF49-4C5E-8421-FBD88B157FC9}" type="slidenum">
              <a:rPr lang="it-IT" smtClean="0"/>
              <a:t>24</a:t>
            </a:fld>
            <a:endParaRPr lang="it-IT"/>
          </a:p>
        </p:txBody>
      </p:sp>
    </p:spTree>
    <p:extLst>
      <p:ext uri="{BB962C8B-B14F-4D97-AF65-F5344CB8AC3E}">
        <p14:creationId xmlns:p14="http://schemas.microsoft.com/office/powerpoint/2010/main" val="371594935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25</a:t>
            </a:fld>
            <a:endParaRPr lang="it-IT"/>
          </a:p>
        </p:txBody>
      </p:sp>
    </p:spTree>
    <p:extLst>
      <p:ext uri="{BB962C8B-B14F-4D97-AF65-F5344CB8AC3E}">
        <p14:creationId xmlns:p14="http://schemas.microsoft.com/office/powerpoint/2010/main" val="24409296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26</a:t>
            </a:fld>
            <a:endParaRPr lang="it-IT"/>
          </a:p>
        </p:txBody>
      </p:sp>
    </p:spTree>
    <p:extLst>
      <p:ext uri="{BB962C8B-B14F-4D97-AF65-F5344CB8AC3E}">
        <p14:creationId xmlns:p14="http://schemas.microsoft.com/office/powerpoint/2010/main" val="42328827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27</a:t>
            </a:fld>
            <a:endParaRPr lang="it-IT"/>
          </a:p>
        </p:txBody>
      </p:sp>
    </p:spTree>
    <p:extLst>
      <p:ext uri="{BB962C8B-B14F-4D97-AF65-F5344CB8AC3E}">
        <p14:creationId xmlns:p14="http://schemas.microsoft.com/office/powerpoint/2010/main" val="257435125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28</a:t>
            </a:fld>
            <a:endParaRPr lang="it-IT"/>
          </a:p>
        </p:txBody>
      </p:sp>
    </p:spTree>
    <p:extLst>
      <p:ext uri="{BB962C8B-B14F-4D97-AF65-F5344CB8AC3E}">
        <p14:creationId xmlns:p14="http://schemas.microsoft.com/office/powerpoint/2010/main" val="169389601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29</a:t>
            </a:fld>
            <a:endParaRPr lang="it-IT"/>
          </a:p>
        </p:txBody>
      </p:sp>
    </p:spTree>
    <p:extLst>
      <p:ext uri="{BB962C8B-B14F-4D97-AF65-F5344CB8AC3E}">
        <p14:creationId xmlns:p14="http://schemas.microsoft.com/office/powerpoint/2010/main" val="273181037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30</a:t>
            </a:fld>
            <a:endParaRPr lang="it-IT"/>
          </a:p>
        </p:txBody>
      </p:sp>
    </p:spTree>
    <p:extLst>
      <p:ext uri="{BB962C8B-B14F-4D97-AF65-F5344CB8AC3E}">
        <p14:creationId xmlns:p14="http://schemas.microsoft.com/office/powerpoint/2010/main" val="3975810502"/>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31</a:t>
            </a:fld>
            <a:endParaRPr lang="it-IT"/>
          </a:p>
        </p:txBody>
      </p:sp>
    </p:spTree>
    <p:extLst>
      <p:ext uri="{BB962C8B-B14F-4D97-AF65-F5344CB8AC3E}">
        <p14:creationId xmlns:p14="http://schemas.microsoft.com/office/powerpoint/2010/main" val="247396372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32</a:t>
            </a:fld>
            <a:endParaRPr lang="it-IT"/>
          </a:p>
        </p:txBody>
      </p:sp>
    </p:spTree>
    <p:extLst>
      <p:ext uri="{BB962C8B-B14F-4D97-AF65-F5344CB8AC3E}">
        <p14:creationId xmlns:p14="http://schemas.microsoft.com/office/powerpoint/2010/main" val="330732565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33</a:t>
            </a:fld>
            <a:endParaRPr lang="it-IT"/>
          </a:p>
        </p:txBody>
      </p:sp>
    </p:spTree>
    <p:extLst>
      <p:ext uri="{BB962C8B-B14F-4D97-AF65-F5344CB8AC3E}">
        <p14:creationId xmlns:p14="http://schemas.microsoft.com/office/powerpoint/2010/main" val="296834712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34</a:t>
            </a:fld>
            <a:endParaRPr lang="it-IT"/>
          </a:p>
        </p:txBody>
      </p:sp>
    </p:spTree>
    <p:extLst>
      <p:ext uri="{BB962C8B-B14F-4D97-AF65-F5344CB8AC3E}">
        <p14:creationId xmlns:p14="http://schemas.microsoft.com/office/powerpoint/2010/main" val="123595468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35</a:t>
            </a:fld>
            <a:endParaRPr lang="it-IT"/>
          </a:p>
        </p:txBody>
      </p:sp>
    </p:spTree>
    <p:extLst>
      <p:ext uri="{BB962C8B-B14F-4D97-AF65-F5344CB8AC3E}">
        <p14:creationId xmlns:p14="http://schemas.microsoft.com/office/powerpoint/2010/main" val="39216538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36</a:t>
            </a:fld>
            <a:endParaRPr lang="it-IT"/>
          </a:p>
        </p:txBody>
      </p:sp>
    </p:spTree>
    <p:extLst>
      <p:ext uri="{BB962C8B-B14F-4D97-AF65-F5344CB8AC3E}">
        <p14:creationId xmlns:p14="http://schemas.microsoft.com/office/powerpoint/2010/main" val="1282206620"/>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37</a:t>
            </a:fld>
            <a:endParaRPr lang="it-IT"/>
          </a:p>
        </p:txBody>
      </p:sp>
    </p:spTree>
    <p:extLst>
      <p:ext uri="{BB962C8B-B14F-4D97-AF65-F5344CB8AC3E}">
        <p14:creationId xmlns:p14="http://schemas.microsoft.com/office/powerpoint/2010/main" val="336424930"/>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38</a:t>
            </a:fld>
            <a:endParaRPr lang="it-IT"/>
          </a:p>
        </p:txBody>
      </p:sp>
    </p:spTree>
    <p:extLst>
      <p:ext uri="{BB962C8B-B14F-4D97-AF65-F5344CB8AC3E}">
        <p14:creationId xmlns:p14="http://schemas.microsoft.com/office/powerpoint/2010/main" val="337383189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39</a:t>
            </a:fld>
            <a:endParaRPr lang="it-IT"/>
          </a:p>
        </p:txBody>
      </p:sp>
    </p:spTree>
    <p:extLst>
      <p:ext uri="{BB962C8B-B14F-4D97-AF65-F5344CB8AC3E}">
        <p14:creationId xmlns:p14="http://schemas.microsoft.com/office/powerpoint/2010/main" val="91549102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baseline="0">
                <a:solidFill>
                  <a:srgbClr val="000000"/>
                </a:solidFill>
                <a:latin typeface="Times New Roman" panose="02020603050405020304" pitchFamily="18" charset="0"/>
              </a:rPr>
              <a:t>The first stage identifies values in the data that are not physically possible, therefore filtering large measurement errors. Each of the 3 irradiance variables are tested to check of they are within the limits listed in Table 3. </a:t>
            </a:r>
            <a:endParaRPr lang="pt-PT"/>
          </a:p>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40</a:t>
            </a:fld>
            <a:endParaRPr lang="it-IT"/>
          </a:p>
        </p:txBody>
      </p:sp>
    </p:spTree>
    <p:extLst>
      <p:ext uri="{BB962C8B-B14F-4D97-AF65-F5344CB8AC3E}">
        <p14:creationId xmlns:p14="http://schemas.microsoft.com/office/powerpoint/2010/main" val="3274281569"/>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sz="1200" b="0" i="0" u="none" strike="noStrike" baseline="0">
                <a:solidFill>
                  <a:srgbClr val="000000"/>
                </a:solidFill>
                <a:latin typeface="Times New Roman" panose="02020603050405020304" pitchFamily="18" charset="0"/>
              </a:rPr>
              <a:t>The second stage identifies extremely rare values in the data, further restricting the interval of accepted values. It is physically possible for the irradiance to be outside this interval for very short periods of time or extremely rare situations. However, it is advisable to filter these values when building representative data sets or for calculations. </a:t>
            </a:r>
          </a:p>
          <a:p>
            <a:endParaRPr lang="en-US" sz="1200" b="0" i="0" u="none" strike="noStrike" baseline="0">
              <a:solidFill>
                <a:srgbClr val="000000"/>
              </a:solidFill>
              <a:latin typeface="Times New Roman" panose="02020603050405020304" pitchFamily="18" charset="0"/>
            </a:endParaRPr>
          </a:p>
          <a:p>
            <a:r>
              <a:rPr lang="en-US" sz="1200" b="0" i="0" u="none" strike="noStrike" baseline="0">
                <a:solidFill>
                  <a:srgbClr val="000000"/>
                </a:solidFill>
                <a:latin typeface="Times New Roman" panose="02020603050405020304" pitchFamily="18" charset="0"/>
              </a:rPr>
              <a:t>This step was added to the CIE method by Muneer and </a:t>
            </a:r>
            <a:r>
              <a:rPr lang="en-US" sz="1200" b="0" i="0" u="none" strike="noStrike" baseline="0" err="1">
                <a:solidFill>
                  <a:srgbClr val="000000"/>
                </a:solidFill>
                <a:latin typeface="Times New Roman" panose="02020603050405020304" pitchFamily="18" charset="0"/>
              </a:rPr>
              <a:t>Fairood</a:t>
            </a:r>
            <a:r>
              <a:rPr lang="en-US" sz="1200" b="0" i="0" u="none" strike="noStrike" baseline="0">
                <a:solidFill>
                  <a:srgbClr val="000000"/>
                </a:solidFill>
                <a:latin typeface="Times New Roman" panose="02020603050405020304" pitchFamily="18" charset="0"/>
              </a:rPr>
              <a:t> (2002) and compares the diffuse and global horizontal irradiances to the values of the extreme conditions calculated with Page’s models for very clear and heavily overcast skies. For the clear-sky, the same values of the respective series were used. </a:t>
            </a:r>
            <a:endParaRPr lang="pt-PT"/>
          </a:p>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41</a:t>
            </a:fld>
            <a:endParaRPr lang="it-IT"/>
          </a:p>
        </p:txBody>
      </p:sp>
    </p:spTree>
    <p:extLst>
      <p:ext uri="{BB962C8B-B14F-4D97-AF65-F5344CB8AC3E}">
        <p14:creationId xmlns:p14="http://schemas.microsoft.com/office/powerpoint/2010/main" val="407419893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baseline="0">
                <a:solidFill>
                  <a:srgbClr val="000000"/>
                </a:solidFill>
                <a:latin typeface="Times New Roman" panose="02020603050405020304" pitchFamily="18" charset="0"/>
              </a:rPr>
              <a:t>The three irradiance values under consideration (</a:t>
            </a:r>
            <a:r>
              <a:rPr lang="en-US" sz="1200" b="0" i="1" u="none" strike="noStrike" baseline="0" err="1">
                <a:solidFill>
                  <a:srgbClr val="000000"/>
                </a:solidFill>
                <a:latin typeface="Times New Roman" panose="02020603050405020304" pitchFamily="18" charset="0"/>
              </a:rPr>
              <a:t>Gh</a:t>
            </a:r>
            <a:r>
              <a:rPr lang="en-US" sz="1200" b="0" i="0" u="none" strike="noStrike" baseline="0">
                <a:solidFill>
                  <a:srgbClr val="000000"/>
                </a:solidFill>
                <a:latin typeface="Times New Roman" panose="02020603050405020304" pitchFamily="18" charset="0"/>
              </a:rPr>
              <a:t>, </a:t>
            </a:r>
            <a:r>
              <a:rPr lang="en-US" sz="1200" b="0" i="1" u="none" strike="noStrike" baseline="0" err="1">
                <a:solidFill>
                  <a:srgbClr val="000000"/>
                </a:solidFill>
                <a:latin typeface="Times New Roman" panose="02020603050405020304" pitchFamily="18" charset="0"/>
              </a:rPr>
              <a:t>Gd,h</a:t>
            </a:r>
            <a:r>
              <a:rPr lang="en-US" sz="1200" b="0" i="1" u="none" strike="noStrike" baseline="0">
                <a:solidFill>
                  <a:srgbClr val="000000"/>
                </a:solidFill>
                <a:latin typeface="Times New Roman" panose="02020603050405020304" pitchFamily="18" charset="0"/>
              </a:rPr>
              <a:t> </a:t>
            </a:r>
            <a:r>
              <a:rPr lang="en-US" sz="1200" b="0" i="0" u="none" strike="noStrike" baseline="0">
                <a:solidFill>
                  <a:srgbClr val="000000"/>
                </a:solidFill>
                <a:latin typeface="Times New Roman" panose="02020603050405020304" pitchFamily="18" charset="0"/>
              </a:rPr>
              <a:t>and </a:t>
            </a:r>
            <a:r>
              <a:rPr lang="en-US" sz="1200" b="0" i="1" u="none" strike="noStrike" baseline="0" err="1">
                <a:solidFill>
                  <a:srgbClr val="000000"/>
                </a:solidFill>
                <a:latin typeface="Times New Roman" panose="02020603050405020304" pitchFamily="18" charset="0"/>
              </a:rPr>
              <a:t>Gb,n</a:t>
            </a:r>
            <a:r>
              <a:rPr lang="en-US" sz="1200" b="0" i="0" u="none" strike="noStrike" baseline="0">
                <a:solidFill>
                  <a:srgbClr val="000000"/>
                </a:solidFill>
                <a:latin typeface="Times New Roman" panose="02020603050405020304" pitchFamily="18" charset="0"/>
              </a:rPr>
              <a:t>) are physically related to each other, thus, the third step of the procedure checks for deviations to the physical relationships between the irradiance measurements. In the table </a:t>
            </a:r>
            <a:r>
              <a:rPr lang="en-US" sz="1200" b="0" i="1" u="none" strike="noStrike" baseline="0">
                <a:solidFill>
                  <a:srgbClr val="000000"/>
                </a:solidFill>
                <a:latin typeface="Times New Roman" panose="02020603050405020304" pitchFamily="18" charset="0"/>
              </a:rPr>
              <a:t>r = </a:t>
            </a:r>
            <a:r>
              <a:rPr lang="en-US" sz="1200" b="0" i="1" u="none" strike="noStrike" baseline="0" err="1">
                <a:solidFill>
                  <a:srgbClr val="000000"/>
                </a:solidFill>
                <a:latin typeface="Times New Roman" panose="02020603050405020304" pitchFamily="18" charset="0"/>
              </a:rPr>
              <a:t>Gh</a:t>
            </a:r>
            <a:r>
              <a:rPr lang="en-US" sz="1200" b="0" i="1" u="none" strike="noStrike" baseline="0">
                <a:solidFill>
                  <a:srgbClr val="000000"/>
                </a:solidFill>
                <a:latin typeface="Times New Roman" panose="02020603050405020304" pitchFamily="18" charset="0"/>
              </a:rPr>
              <a:t> / (</a:t>
            </a:r>
            <a:r>
              <a:rPr lang="en-US" sz="1200" b="0" i="1" u="none" strike="noStrike" baseline="0" err="1">
                <a:solidFill>
                  <a:srgbClr val="000000"/>
                </a:solidFill>
                <a:latin typeface="Times New Roman" panose="02020603050405020304" pitchFamily="18" charset="0"/>
              </a:rPr>
              <a:t>Gd,h</a:t>
            </a:r>
            <a:r>
              <a:rPr lang="en-US" sz="1200" b="0" i="1" u="none" strike="noStrike" baseline="0">
                <a:solidFill>
                  <a:srgbClr val="000000"/>
                </a:solidFill>
                <a:latin typeface="Times New Roman" panose="02020603050405020304" pitchFamily="18" charset="0"/>
              </a:rPr>
              <a:t> + </a:t>
            </a:r>
            <a:r>
              <a:rPr lang="en-US" sz="1200" b="0" i="1" u="none" strike="noStrike" baseline="0" err="1">
                <a:solidFill>
                  <a:srgbClr val="000000"/>
                </a:solidFill>
                <a:latin typeface="Times New Roman" panose="02020603050405020304" pitchFamily="18" charset="0"/>
              </a:rPr>
              <a:t>Gb,h</a:t>
            </a:r>
            <a:r>
              <a:rPr lang="en-US" sz="1200" b="0" i="1" u="none" strike="noStrike" baseline="0">
                <a:solidFill>
                  <a:srgbClr val="000000"/>
                </a:solidFill>
                <a:latin typeface="Times New Roman" panose="02020603050405020304" pitchFamily="18" charset="0"/>
              </a:rPr>
              <a:t>). </a:t>
            </a:r>
            <a:endParaRPr lang="en-US" sz="1200" b="0" i="0" u="none" strike="noStrike" baseline="0">
              <a:solidFill>
                <a:srgbClr val="000000"/>
              </a:solidFill>
              <a:latin typeface="Times New Roman" panose="02020603050405020304" pitchFamily="18" charset="0"/>
            </a:endParaRPr>
          </a:p>
          <a:p>
            <a:endParaRPr lang="it-IT"/>
          </a:p>
        </p:txBody>
      </p:sp>
      <p:sp>
        <p:nvSpPr>
          <p:cNvPr id="4" name="Segnaposto numero diapositiva 3"/>
          <p:cNvSpPr>
            <a:spLocks noGrp="1"/>
          </p:cNvSpPr>
          <p:nvPr>
            <p:ph type="sldNum" sz="quarter" idx="5"/>
          </p:nvPr>
        </p:nvSpPr>
        <p:spPr/>
        <p:txBody>
          <a:bodyPr/>
          <a:lstStyle/>
          <a:p>
            <a:fld id="{34F5FE30-EF49-4C5E-8421-FBD88B157FC9}" type="slidenum">
              <a:rPr lang="it-IT" smtClean="0"/>
              <a:t>42</a:t>
            </a:fld>
            <a:endParaRPr lang="it-IT"/>
          </a:p>
        </p:txBody>
      </p:sp>
    </p:spTree>
    <p:extLst>
      <p:ext uri="{BB962C8B-B14F-4D97-AF65-F5344CB8AC3E}">
        <p14:creationId xmlns:p14="http://schemas.microsoft.com/office/powerpoint/2010/main" val="2614807234"/>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it-IT" dirty="0"/>
          </a:p>
        </p:txBody>
      </p:sp>
      <p:sp>
        <p:nvSpPr>
          <p:cNvPr id="4" name="Segnaposto numero diapositiva 3"/>
          <p:cNvSpPr>
            <a:spLocks noGrp="1"/>
          </p:cNvSpPr>
          <p:nvPr>
            <p:ph type="sldNum" sz="quarter" idx="5"/>
          </p:nvPr>
        </p:nvSpPr>
        <p:spPr/>
        <p:txBody>
          <a:bodyPr/>
          <a:lstStyle/>
          <a:p>
            <a:fld id="{34F5FE30-EF49-4C5E-8421-FBD88B157FC9}" type="slidenum">
              <a:rPr lang="it-IT" smtClean="0"/>
              <a:t>43</a:t>
            </a:fld>
            <a:endParaRPr lang="it-IT"/>
          </a:p>
        </p:txBody>
      </p:sp>
    </p:spTree>
    <p:extLst>
      <p:ext uri="{BB962C8B-B14F-4D97-AF65-F5344CB8AC3E}">
        <p14:creationId xmlns:p14="http://schemas.microsoft.com/office/powerpoint/2010/main" val="203313493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pt-PT"/>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4021427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re et contenu">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5E718F5-CE47-4314-827A-9CA4317AB98A}"/>
              </a:ext>
            </a:extLst>
          </p:cNvPr>
          <p:cNvSpPr>
            <a:spLocks noGrp="1"/>
          </p:cNvSpPr>
          <p:nvPr>
            <p:ph idx="1"/>
          </p:nvPr>
        </p:nvSpPr>
        <p:spPr>
          <a:xfrm>
            <a:off x="823570" y="1486664"/>
            <a:ext cx="10326783"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Rectangle 6">
            <a:extLst>
              <a:ext uri="{FF2B5EF4-FFF2-40B4-BE49-F238E27FC236}">
                <a16:creationId xmlns:a16="http://schemas.microsoft.com/office/drawing/2014/main" id="{08CE6DD2-1A65-4BC6-87DC-303F3A14403B}"/>
              </a:ext>
            </a:extLst>
          </p:cNvPr>
          <p:cNvSpPr/>
          <p:nvPr userDrawn="1"/>
        </p:nvSpPr>
        <p:spPr>
          <a:xfrm>
            <a:off x="0" y="342083"/>
            <a:ext cx="9876559" cy="716132"/>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7">
            <a:extLst>
              <a:ext uri="{FF2B5EF4-FFF2-40B4-BE49-F238E27FC236}">
                <a16:creationId xmlns:a16="http://schemas.microsoft.com/office/drawing/2014/main" id="{4AD13B27-3614-41CA-B2CD-88C95CAFAA6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0833631" y="388289"/>
            <a:ext cx="1011079" cy="623718"/>
          </a:xfrm>
          <a:prstGeom prst="rect">
            <a:avLst/>
          </a:prstGeom>
        </p:spPr>
      </p:pic>
      <p:sp>
        <p:nvSpPr>
          <p:cNvPr id="10" name="Rectangle 9">
            <a:extLst>
              <a:ext uri="{FF2B5EF4-FFF2-40B4-BE49-F238E27FC236}">
                <a16:creationId xmlns:a16="http://schemas.microsoft.com/office/drawing/2014/main" id="{D7C2E2EE-26E1-4D16-A131-8487EFA5E1B7}"/>
              </a:ext>
            </a:extLst>
          </p:cNvPr>
          <p:cNvSpPr/>
          <p:nvPr userDrawn="1"/>
        </p:nvSpPr>
        <p:spPr>
          <a:xfrm flipV="1">
            <a:off x="0" y="6627527"/>
            <a:ext cx="11080197" cy="45719"/>
          </a:xfrm>
          <a:prstGeom prst="rect">
            <a:avLst/>
          </a:prstGeom>
          <a:solidFill>
            <a:srgbClr val="3EBFD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Ellipse 10">
            <a:extLst>
              <a:ext uri="{FF2B5EF4-FFF2-40B4-BE49-F238E27FC236}">
                <a16:creationId xmlns:a16="http://schemas.microsoft.com/office/drawing/2014/main" id="{84147D52-842D-473D-B822-CF5CCE487E81}"/>
              </a:ext>
            </a:extLst>
          </p:cNvPr>
          <p:cNvSpPr/>
          <p:nvPr userDrawn="1"/>
        </p:nvSpPr>
        <p:spPr>
          <a:xfrm rot="447595">
            <a:off x="11014117" y="5631894"/>
            <a:ext cx="1489968" cy="1489968"/>
          </a:xfrm>
          <a:prstGeom prst="ellipse">
            <a:avLst/>
          </a:prstGeom>
          <a:noFill/>
          <a:ln w="57150">
            <a:solidFill>
              <a:srgbClr val="3EBFD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Ellipse 11">
            <a:extLst>
              <a:ext uri="{FF2B5EF4-FFF2-40B4-BE49-F238E27FC236}">
                <a16:creationId xmlns:a16="http://schemas.microsoft.com/office/drawing/2014/main" id="{89A06AF6-1D0C-423C-B1BE-58FDABFFE5A0}"/>
              </a:ext>
            </a:extLst>
          </p:cNvPr>
          <p:cNvSpPr/>
          <p:nvPr userDrawn="1"/>
        </p:nvSpPr>
        <p:spPr>
          <a:xfrm rot="447595">
            <a:off x="11144335" y="5759034"/>
            <a:ext cx="1349504" cy="1349504"/>
          </a:xfrm>
          <a:prstGeom prst="ellipse">
            <a:avLst/>
          </a:prstGeom>
          <a:solidFill>
            <a:srgbClr val="00991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3" name="Ellipse 12">
            <a:extLst>
              <a:ext uri="{FF2B5EF4-FFF2-40B4-BE49-F238E27FC236}">
                <a16:creationId xmlns:a16="http://schemas.microsoft.com/office/drawing/2014/main" id="{742966B9-27E1-421E-85D6-4B974D3BE945}"/>
              </a:ext>
            </a:extLst>
          </p:cNvPr>
          <p:cNvSpPr>
            <a:spLocks noChangeAspect="1"/>
          </p:cNvSpPr>
          <p:nvPr userDrawn="1"/>
        </p:nvSpPr>
        <p:spPr>
          <a:xfrm rot="447595">
            <a:off x="-266749" y="-464584"/>
            <a:ext cx="1098095" cy="1098095"/>
          </a:xfrm>
          <a:prstGeom prst="ellipse">
            <a:avLst/>
          </a:prstGeom>
          <a:solidFill>
            <a:srgbClr val="00991D"/>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4" name="Ellipse 13">
            <a:extLst>
              <a:ext uri="{FF2B5EF4-FFF2-40B4-BE49-F238E27FC236}">
                <a16:creationId xmlns:a16="http://schemas.microsoft.com/office/drawing/2014/main" id="{8276C7A3-EF93-435B-9161-49B8F3068B69}"/>
              </a:ext>
            </a:extLst>
          </p:cNvPr>
          <p:cNvSpPr>
            <a:spLocks noChangeAspect="1"/>
          </p:cNvSpPr>
          <p:nvPr userDrawn="1"/>
        </p:nvSpPr>
        <p:spPr>
          <a:xfrm>
            <a:off x="-738969" y="-514042"/>
            <a:ext cx="1489968" cy="1489968"/>
          </a:xfrm>
          <a:prstGeom prst="ellipse">
            <a:avLst/>
          </a:prstGeom>
          <a:no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Titre 1">
            <a:extLst>
              <a:ext uri="{FF2B5EF4-FFF2-40B4-BE49-F238E27FC236}">
                <a16:creationId xmlns:a16="http://schemas.microsoft.com/office/drawing/2014/main" id="{D7A89958-725C-40F8-8B1B-449BBBA1FF37}"/>
              </a:ext>
            </a:extLst>
          </p:cNvPr>
          <p:cNvSpPr>
            <a:spLocks noGrp="1"/>
          </p:cNvSpPr>
          <p:nvPr>
            <p:ph type="title"/>
          </p:nvPr>
        </p:nvSpPr>
        <p:spPr>
          <a:xfrm>
            <a:off x="838200" y="453905"/>
            <a:ext cx="8960427" cy="514411"/>
          </a:xfrm>
        </p:spPr>
        <p:txBody>
          <a:bodyPr>
            <a:normAutofit/>
          </a:bodyPr>
          <a:lstStyle>
            <a:lvl1pPr>
              <a:defRPr lang="fr-FR" sz="2800" b="1" kern="1200" dirty="0">
                <a:solidFill>
                  <a:schemeClr val="bg1"/>
                </a:solidFill>
                <a:latin typeface="Verdana" panose="020B0604030504040204" pitchFamily="34" charset="0"/>
                <a:ea typeface="Verdana" panose="020B0604030504040204" pitchFamily="34" charset="0"/>
                <a:cs typeface="+mj-cs"/>
              </a:defRPr>
            </a:lvl1pPr>
          </a:lstStyle>
          <a:p>
            <a:r>
              <a:rPr lang="fr-FR"/>
              <a:t>Modifiez le style du titre</a:t>
            </a:r>
          </a:p>
        </p:txBody>
      </p:sp>
      <p:sp>
        <p:nvSpPr>
          <p:cNvPr id="6" name="Espace réservé du numéro de diapositive 5">
            <a:extLst>
              <a:ext uri="{FF2B5EF4-FFF2-40B4-BE49-F238E27FC236}">
                <a16:creationId xmlns:a16="http://schemas.microsoft.com/office/drawing/2014/main" id="{3E7C0EBC-6EFB-4774-94A6-B7DA4E552E72}"/>
              </a:ext>
            </a:extLst>
          </p:cNvPr>
          <p:cNvSpPr>
            <a:spLocks noGrp="1"/>
          </p:cNvSpPr>
          <p:nvPr>
            <p:ph type="sldNum" sz="quarter" idx="12"/>
          </p:nvPr>
        </p:nvSpPr>
        <p:spPr>
          <a:xfrm>
            <a:off x="11436872" y="6104586"/>
            <a:ext cx="520169" cy="365125"/>
          </a:xfrm>
        </p:spPr>
        <p:txBody>
          <a:bodyPr/>
          <a:lstStyle>
            <a:lvl1pPr>
              <a:defRPr>
                <a:solidFill>
                  <a:schemeClr val="bg1"/>
                </a:solidFill>
              </a:defRPr>
            </a:lvl1pPr>
          </a:lstStyle>
          <a:p>
            <a:fld id="{AE3CA754-A55E-413D-A6F6-65F50450773E}" type="slidenum">
              <a:rPr lang="fr-FR" smtClean="0"/>
              <a:pPr/>
              <a:t>‹#›</a:t>
            </a:fld>
            <a:endParaRPr lang="fr-FR"/>
          </a:p>
        </p:txBody>
      </p:sp>
      <p:pic>
        <p:nvPicPr>
          <p:cNvPr id="5" name="Picture 4">
            <a:extLst>
              <a:ext uri="{FF2B5EF4-FFF2-40B4-BE49-F238E27FC236}">
                <a16:creationId xmlns:a16="http://schemas.microsoft.com/office/drawing/2014/main" id="{47B0434E-7AB3-9CC5-CDC5-376237BA9FE9}"/>
              </a:ext>
            </a:extLst>
          </p:cNvPr>
          <p:cNvPicPr>
            <a:picLocks noChangeAspect="1"/>
          </p:cNvPicPr>
          <p:nvPr userDrawn="1"/>
        </p:nvPicPr>
        <p:blipFill>
          <a:blip r:embed="rId3"/>
          <a:stretch>
            <a:fillRect/>
          </a:stretch>
        </p:blipFill>
        <p:spPr>
          <a:xfrm>
            <a:off x="10110355" y="342082"/>
            <a:ext cx="481957" cy="719329"/>
          </a:xfrm>
          <a:prstGeom prst="rect">
            <a:avLst/>
          </a:prstGeom>
        </p:spPr>
      </p:pic>
    </p:spTree>
    <p:extLst>
      <p:ext uri="{BB962C8B-B14F-4D97-AF65-F5344CB8AC3E}">
        <p14:creationId xmlns:p14="http://schemas.microsoft.com/office/powerpoint/2010/main" val="2083708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hyperlink" Target="https://rmets.onlinelibrary.wiley.com/doi/10.1002/wea.4124" TargetMode="External"/><Relationship Id="rId5" Type="http://schemas.openxmlformats.org/officeDocument/2006/relationships/hyperlink" Target="https://doi.org/10.1016/C2009-0-16729-6" TargetMode="External"/><Relationship Id="rId4" Type="http://schemas.openxmlformats.org/officeDocument/2006/relationships/image" Target="../media/image18.jpeg"/></Relationships>
</file>

<file path=ppt/slides/_rels/slide8.xml.rels><?xml version="1.0" encoding="UTF-8" standalone="yes"?>
<Relationships xmlns="http://schemas.openxmlformats.org/package/2006/relationships"><Relationship Id="rId3" Type="http://schemas.openxmlformats.org/officeDocument/2006/relationships/hyperlink" Target="https://rmets.onlinelibrary.wiley.com/doi/10.1002/wea.4124" TargetMode="External"/><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hyperlink" Target="https://rmets.onlinelibrary.wiley.com/doi/10.1002/wea.4124"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rmets.onlinelibrary.wiley.com/doi/10.1002/wea.4124" TargetMode="External"/><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hyperlink" Target="https://rmets.onlinelibrary.wiley.com/doi/10.1002/wea.4124" TargetMode="External"/><Relationship Id="rId7" Type="http://schemas.openxmlformats.org/officeDocument/2006/relationships/hyperlink" Target="https://www.mdpi.com/1424-8220/21/18/6259" TargetMode="External"/><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3" Type="http://schemas.openxmlformats.org/officeDocument/2006/relationships/hyperlink" Target="https://rmets.onlinelibrary.wiley.com/doi/10.1002/wea.4124" TargetMode="External"/><Relationship Id="rId7" Type="http://schemas.openxmlformats.org/officeDocument/2006/relationships/hyperlink" Target="https://www.mdpi.com/1424-8220/20/5/1391" TargetMode="External"/><Relationship Id="rId2" Type="http://schemas.openxmlformats.org/officeDocument/2006/relationships/notesSlide" Target="../notesSlides/notesSlide11.xml"/><Relationship Id="rId1" Type="http://schemas.openxmlformats.org/officeDocument/2006/relationships/slideLayout" Target="../slideLayouts/slideLayout1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notesSlide" Target="../notesSlides/notesSlide19.xml"/><Relationship Id="rId1" Type="http://schemas.openxmlformats.org/officeDocument/2006/relationships/slideLayout" Target="../slideLayouts/slideLayout12.xml"/><Relationship Id="rId5" Type="http://schemas.openxmlformats.org/officeDocument/2006/relationships/image" Target="../media/image28.emf"/><Relationship Id="rId4" Type="http://schemas.openxmlformats.org/officeDocument/2006/relationships/image" Target="../media/image27.emf"/></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2.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hyperlink" Target="https://reuniwatt.com/en/2015/09/11/forecasting-irradiance-using-satellite-imagery/"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hyperlink" Target="https://d-nb.info/1256914304/34" TargetMode="Externa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hyperlink" Target="https://power.larc.nasa.gov/" TargetMode="External"/><Relationship Id="rId2" Type="http://schemas.openxmlformats.org/officeDocument/2006/relationships/notesSlide" Target="../notesSlides/notesSlide35.xml"/><Relationship Id="rId1" Type="http://schemas.openxmlformats.org/officeDocument/2006/relationships/slideLayout" Target="../slideLayouts/slideLayout12.xml"/><Relationship Id="rId5" Type="http://schemas.openxmlformats.org/officeDocument/2006/relationships/hyperlink" Target="https://re.jrc.ec.europa.eu/pvg_tools/en" TargetMode="External"/><Relationship Id="rId4" Type="http://schemas.openxmlformats.org/officeDocument/2006/relationships/hyperlink" Target="https://www.renewables.ninja/" TargetMode="Externa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notesSlide" Target="../notesSlides/notesSlide39.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3" Type="http://schemas.openxmlformats.org/officeDocument/2006/relationships/image" Target="../media/image38.emf"/><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3" Type="http://schemas.openxmlformats.org/officeDocument/2006/relationships/image" Target="../media/image39.emf"/><Relationship Id="rId2" Type="http://schemas.openxmlformats.org/officeDocument/2006/relationships/notesSlide" Target="../notesSlides/notesSlide41.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3" Type="http://schemas.openxmlformats.org/officeDocument/2006/relationships/hyperlink" Target="https://www.nrel.gov/docs/fy21osti/77635.pdf" TargetMode="External"/><Relationship Id="rId2" Type="http://schemas.openxmlformats.org/officeDocument/2006/relationships/notesSlide" Target="../notesSlides/notesSlide42.xml"/><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3" Type="http://schemas.openxmlformats.org/officeDocument/2006/relationships/hyperlink" Target="https://www.nrel.gov/docs/fy21osti/77635.pdf" TargetMode="External"/><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1"/>
          <p:cNvSpPr txBox="1">
            <a:spLocks noGrp="1"/>
          </p:cNvSpPr>
          <p:nvPr>
            <p:ph type="subTitle" idx="1"/>
          </p:nvPr>
        </p:nvSpPr>
        <p:spPr>
          <a:xfrm>
            <a:off x="123985" y="509666"/>
            <a:ext cx="6993144" cy="6348333"/>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SzPts val="4400"/>
              <a:buNone/>
            </a:pPr>
            <a:endParaRPr lang="it-IT" sz="3600"/>
          </a:p>
          <a:p>
            <a:pPr marL="0" indent="0" algn="l">
              <a:spcBef>
                <a:spcPts val="0"/>
              </a:spcBef>
              <a:buSzPts val="4400"/>
            </a:pPr>
            <a:endParaRPr lang="it-IT" sz="3600"/>
          </a:p>
          <a:p>
            <a:pPr marL="0" lvl="0" indent="0" algn="l" rtl="0">
              <a:lnSpc>
                <a:spcPct val="90000"/>
              </a:lnSpc>
              <a:spcBef>
                <a:spcPts val="0"/>
              </a:spcBef>
              <a:spcAft>
                <a:spcPts val="0"/>
              </a:spcAft>
              <a:buSzPts val="4400"/>
              <a:buNone/>
            </a:pPr>
            <a:r>
              <a:rPr lang="it-IT" sz="3600" b="1" err="1"/>
              <a:t>Assessment</a:t>
            </a:r>
            <a:r>
              <a:rPr lang="it-IT" sz="3600" b="1"/>
              <a:t> of </a:t>
            </a:r>
            <a:r>
              <a:rPr lang="it-IT" sz="3600" b="1" err="1"/>
              <a:t>Renewable</a:t>
            </a:r>
            <a:r>
              <a:rPr lang="it-IT" sz="3600" b="1"/>
              <a:t> Energy </a:t>
            </a:r>
            <a:r>
              <a:rPr lang="it-IT" sz="3600" b="1" err="1"/>
              <a:t>Resources</a:t>
            </a:r>
            <a:endParaRPr lang="it-IT" sz="3600" b="1"/>
          </a:p>
          <a:p>
            <a:pPr marL="0" lvl="0" indent="0" algn="l" rtl="0">
              <a:lnSpc>
                <a:spcPct val="90000"/>
              </a:lnSpc>
              <a:spcBef>
                <a:spcPts val="0"/>
              </a:spcBef>
              <a:spcAft>
                <a:spcPts val="0"/>
              </a:spcAft>
              <a:buSzPts val="4400"/>
              <a:buNone/>
            </a:pPr>
            <a:endParaRPr lang="it-IT" sz="4400"/>
          </a:p>
          <a:p>
            <a:pPr marL="0" lvl="0" indent="0" algn="l" rtl="0">
              <a:lnSpc>
                <a:spcPct val="90000"/>
              </a:lnSpc>
              <a:spcBef>
                <a:spcPts val="0"/>
              </a:spcBef>
              <a:spcAft>
                <a:spcPts val="0"/>
              </a:spcAft>
              <a:buSzPts val="4400"/>
              <a:buNone/>
            </a:pPr>
            <a:r>
              <a:rPr lang="it-IT" sz="3200"/>
              <a:t>Lesson 2:Solar Resource </a:t>
            </a:r>
            <a:r>
              <a:rPr lang="it-IT" sz="3200" err="1"/>
              <a:t>Assessment</a:t>
            </a:r>
            <a:endParaRPr lang="it-IT" sz="3200"/>
          </a:p>
          <a:p>
            <a:pPr marL="0" lvl="0" indent="0" algn="l" rtl="0">
              <a:lnSpc>
                <a:spcPct val="90000"/>
              </a:lnSpc>
              <a:spcBef>
                <a:spcPts val="0"/>
              </a:spcBef>
              <a:spcAft>
                <a:spcPts val="0"/>
              </a:spcAft>
              <a:buSzPts val="4400"/>
              <a:buNone/>
            </a:pPr>
            <a:endParaRPr lang="it-IT" sz="3600"/>
          </a:p>
          <a:p>
            <a:pPr marL="0" indent="0" algn="l">
              <a:spcBef>
                <a:spcPts val="0"/>
              </a:spcBef>
              <a:buSzPts val="4400"/>
            </a:pPr>
            <a:endParaRPr lang="it-IT" sz="3600"/>
          </a:p>
          <a:p>
            <a:pPr marL="0" lvl="0" indent="0" algn="l" rtl="0">
              <a:lnSpc>
                <a:spcPct val="90000"/>
              </a:lnSpc>
              <a:spcBef>
                <a:spcPts val="0"/>
              </a:spcBef>
              <a:spcAft>
                <a:spcPts val="0"/>
              </a:spcAft>
              <a:buSzPts val="4400"/>
              <a:buNone/>
            </a:pPr>
            <a:endParaRPr lang="it-IT" sz="2400"/>
          </a:p>
          <a:p>
            <a:pPr marL="0" lvl="0" indent="0" algn="ctr" rtl="0">
              <a:lnSpc>
                <a:spcPct val="90000"/>
              </a:lnSpc>
              <a:spcBef>
                <a:spcPts val="0"/>
              </a:spcBef>
              <a:spcAft>
                <a:spcPts val="0"/>
              </a:spcAft>
              <a:buSzPts val="4400"/>
              <a:buNone/>
            </a:pPr>
            <a:endParaRPr lang="it-IT" sz="4400" b="1">
              <a:highlight>
                <a:srgbClr val="FFFF00"/>
              </a:highlight>
            </a:endParaRPr>
          </a:p>
          <a:p>
            <a:pPr marL="0" lvl="0" indent="0" algn="ctr" rtl="0">
              <a:lnSpc>
                <a:spcPct val="90000"/>
              </a:lnSpc>
              <a:spcBef>
                <a:spcPts val="0"/>
              </a:spcBef>
              <a:spcAft>
                <a:spcPts val="0"/>
              </a:spcAft>
              <a:buSzPts val="4400"/>
              <a:buNone/>
            </a:pPr>
            <a:endParaRPr lang="it-IT" sz="4400" b="1"/>
          </a:p>
        </p:txBody>
      </p:sp>
      <p:pic>
        <p:nvPicPr>
          <p:cNvPr id="4" name="Picture 3" descr="A grey letter with a white background&#10;&#10;Description automatically generated">
            <a:extLst>
              <a:ext uri="{FF2B5EF4-FFF2-40B4-BE49-F238E27FC236}">
                <a16:creationId xmlns:a16="http://schemas.microsoft.com/office/drawing/2014/main" id="{B0F67E78-9327-6A12-773F-7914A717352F}"/>
              </a:ext>
            </a:extLst>
          </p:cNvPr>
          <p:cNvPicPr>
            <a:picLocks noChangeAspect="1"/>
          </p:cNvPicPr>
          <p:nvPr/>
        </p:nvPicPr>
        <p:blipFill rotWithShape="1">
          <a:blip r:embed="rId3">
            <a:clrChange>
              <a:clrFrom>
                <a:srgbClr val="FDFDFD"/>
              </a:clrFrom>
              <a:clrTo>
                <a:srgbClr val="FDFDFD">
                  <a:alpha val="0"/>
                </a:srgbClr>
              </a:clrTo>
            </a:clrChange>
          </a:blip>
          <a:srcRect r="19"/>
          <a:stretch/>
        </p:blipFill>
        <p:spPr>
          <a:xfrm>
            <a:off x="1216651" y="4774225"/>
            <a:ext cx="3204000" cy="921528"/>
          </a:xfrm>
          <a:prstGeom prst="rect">
            <a:avLst/>
          </a:prstGeom>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EC19AA80-8B86-02DE-ED76-6159DD0CAF58}"/>
              </a:ext>
            </a:extLst>
          </p:cNvPr>
          <p:cNvSpPr>
            <a:spLocks noGrp="1"/>
          </p:cNvSpPr>
          <p:nvPr>
            <p:ph idx="1"/>
          </p:nvPr>
        </p:nvSpPr>
        <p:spPr/>
        <p:txBody>
          <a:bodyPr/>
          <a:lstStyle/>
          <a:p>
            <a:pPr marL="685800" indent="-457200">
              <a:buAutoNum type="arabicPeriod"/>
            </a:pPr>
            <a:r>
              <a:rPr lang="en-US"/>
              <a:t>Basic Principles of Solar Radiation</a:t>
            </a:r>
          </a:p>
          <a:p>
            <a:pPr marL="685800" indent="-457200">
              <a:buAutoNum type="arabicPeriod"/>
            </a:pPr>
            <a:r>
              <a:rPr lang="en-US"/>
              <a:t>Solar Resource Assessment</a:t>
            </a:r>
          </a:p>
          <a:p>
            <a:pPr marL="1143000" lvl="1" indent="-457200"/>
            <a:r>
              <a:rPr lang="en-US"/>
              <a:t>Why?</a:t>
            </a:r>
          </a:p>
          <a:p>
            <a:pPr marL="1143000" lvl="1" indent="-457200"/>
            <a:r>
              <a:rPr lang="en-US"/>
              <a:t>What?</a:t>
            </a:r>
          </a:p>
          <a:p>
            <a:pPr marL="1143000" lvl="1" indent="-457200"/>
            <a:r>
              <a:rPr lang="en-US"/>
              <a:t>How?</a:t>
            </a:r>
          </a:p>
          <a:p>
            <a:pPr marL="1143000" lvl="1" indent="-457200"/>
            <a:r>
              <a:rPr lang="en-US"/>
              <a:t>Ground Measured Data</a:t>
            </a:r>
          </a:p>
          <a:p>
            <a:pPr marL="1143000" lvl="1" indent="-457200"/>
            <a:r>
              <a:rPr lang="en-US"/>
              <a:t>Satellite Derived Data</a:t>
            </a:r>
          </a:p>
          <a:p>
            <a:pPr marL="1143000" lvl="1" indent="-457200"/>
            <a:r>
              <a:rPr lang="en-US"/>
              <a:t>Numerical Weather Prediction Models’ Data</a:t>
            </a:r>
          </a:p>
          <a:p>
            <a:pPr marL="1143000" lvl="1" indent="-457200"/>
            <a:r>
              <a:rPr lang="en-US"/>
              <a:t>Platforms and tools</a:t>
            </a:r>
          </a:p>
          <a:p>
            <a:pPr marL="685800" indent="-457200">
              <a:buAutoNum type="arabicPeriod"/>
            </a:pPr>
            <a:r>
              <a:rPr lang="en-US"/>
              <a:t>Quality Control</a:t>
            </a:r>
          </a:p>
        </p:txBody>
      </p:sp>
      <p:sp>
        <p:nvSpPr>
          <p:cNvPr id="3" name="Title 2">
            <a:extLst>
              <a:ext uri="{FF2B5EF4-FFF2-40B4-BE49-F238E27FC236}">
                <a16:creationId xmlns:a16="http://schemas.microsoft.com/office/drawing/2014/main" id="{1EDB98C9-02E9-07D7-0C53-BCE79D5C4A30}"/>
              </a:ext>
            </a:extLst>
          </p:cNvPr>
          <p:cNvSpPr>
            <a:spLocks noGrp="1"/>
          </p:cNvSpPr>
          <p:nvPr>
            <p:ph type="title"/>
          </p:nvPr>
        </p:nvSpPr>
        <p:spPr/>
        <p:txBody>
          <a:bodyPr/>
          <a:lstStyle/>
          <a:p>
            <a:r>
              <a:rPr lang="en-US">
                <a:latin typeface="Verdana"/>
                <a:ea typeface="Verdana"/>
              </a:rPr>
              <a:t>Lesson 2: Outline</a:t>
            </a:r>
            <a:endParaRPr lang="pt-PT">
              <a:latin typeface="Verdana"/>
              <a:ea typeface="Verdana"/>
            </a:endParaRPr>
          </a:p>
        </p:txBody>
      </p:sp>
    </p:spTree>
    <p:extLst>
      <p:ext uri="{BB962C8B-B14F-4D97-AF65-F5344CB8AC3E}">
        <p14:creationId xmlns:p14="http://schemas.microsoft.com/office/powerpoint/2010/main" val="38983891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en-US">
                <a:latin typeface="Verdana"/>
                <a:ea typeface="Verdana"/>
              </a:rPr>
              <a:t>lesson 2: Learning Outcomes</a:t>
            </a:r>
            <a:endParaRPr lang="it-IT">
              <a:latin typeface="Verdana"/>
              <a:ea typeface="Verdana"/>
            </a:endParaRP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794449" y="1253331"/>
            <a:ext cx="10326783" cy="4351338"/>
          </a:xfrm>
        </p:spPr>
        <p:txBody>
          <a:bodyPr>
            <a:normAutofit lnSpcReduction="10000"/>
          </a:bodyPr>
          <a:lstStyle/>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Understand the basic principles of solar radiation required to perform solar resource assessments and use solar irradiance data</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Understand what is a solar resource assessment and its relevance in the context of the development of solar energy projects</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Identify solar irradiance data sources (open databases)</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Understand the basic principles of quality control approaches</a:t>
            </a:r>
          </a:p>
          <a:p>
            <a:pPr marL="0" indent="0"/>
            <a:endParaRPr lang="en-US"/>
          </a:p>
        </p:txBody>
      </p:sp>
    </p:spTree>
    <p:extLst>
      <p:ext uri="{BB962C8B-B14F-4D97-AF65-F5344CB8AC3E}">
        <p14:creationId xmlns:p14="http://schemas.microsoft.com/office/powerpoint/2010/main" val="18424617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Basic principles of solar radiation</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794449" y="1253331"/>
            <a:ext cx="10326783" cy="1600529"/>
          </a:xfrm>
        </p:spPr>
        <p:txBody>
          <a:bodyPr>
            <a:normAutofit lnSpcReduction="10000"/>
          </a:bodyPr>
          <a:lstStyle/>
          <a:p>
            <a:pPr marL="342900" indent="-342900">
              <a:buFont typeface="Wingdings" panose="05000000000000000000" pitchFamily="2" charset="2"/>
              <a:buChar char="Ø"/>
            </a:pPr>
            <a:r>
              <a:rPr lang="en-US"/>
              <a:t>Extraterrestrial solar irradiance</a:t>
            </a:r>
          </a:p>
          <a:p>
            <a:pPr marL="342900" indent="-342900">
              <a:buFont typeface="Wingdings" panose="05000000000000000000" pitchFamily="2" charset="2"/>
              <a:buChar char="Ø"/>
            </a:pPr>
            <a:endParaRPr lang="en-US" sz="1000"/>
          </a:p>
          <a:p>
            <a:pPr marL="1028700" lvl="1" indent="-342900">
              <a:buFont typeface="Wingdings" panose="05000000000000000000" pitchFamily="2" charset="2"/>
              <a:buChar char="v"/>
            </a:pPr>
            <a:r>
              <a:rPr lang="en-US" sz="1800"/>
              <a:t>Solar constant, </a:t>
            </a:r>
            <a:r>
              <a:rPr lang="en-US" sz="1800" b="0" i="1" u="none" strike="noStrike" baseline="0">
                <a:solidFill>
                  <a:srgbClr val="292526"/>
                </a:solidFill>
                <a:latin typeface="MTMI"/>
              </a:rPr>
              <a:t>G</a:t>
            </a:r>
            <a:r>
              <a:rPr lang="en-US" sz="1800" b="0" i="1" u="none" strike="noStrike" baseline="-25000">
                <a:solidFill>
                  <a:srgbClr val="292526"/>
                </a:solidFill>
                <a:latin typeface="TimesLTStd-Italic"/>
              </a:rPr>
              <a:t>0</a:t>
            </a:r>
            <a:r>
              <a:rPr lang="en-US" sz="1800" b="0" i="1" u="none" strike="noStrike" baseline="0">
                <a:solidFill>
                  <a:srgbClr val="292526"/>
                </a:solidFill>
                <a:latin typeface="TimesLTStd-Italic"/>
              </a:rPr>
              <a:t> </a:t>
            </a:r>
            <a:r>
              <a:rPr lang="en-US" sz="1800" b="0" u="none" strike="noStrike" baseline="0">
                <a:solidFill>
                  <a:srgbClr val="292526"/>
                </a:solidFill>
                <a:latin typeface="TimesLTStd-Italic"/>
              </a:rPr>
              <a:t>(or </a:t>
            </a:r>
            <a:r>
              <a:rPr lang="en-US" sz="1800" b="0" i="1" u="none" strike="noStrike" baseline="0">
                <a:solidFill>
                  <a:srgbClr val="292526"/>
                </a:solidFill>
                <a:latin typeface="MTMI"/>
              </a:rPr>
              <a:t>G</a:t>
            </a:r>
            <a:r>
              <a:rPr lang="en-US" sz="1800" b="0" i="1" u="none" strike="noStrike" baseline="-25000">
                <a:solidFill>
                  <a:srgbClr val="292526"/>
                </a:solidFill>
                <a:latin typeface="TimesLTStd-Italic"/>
              </a:rPr>
              <a:t>SC</a:t>
            </a:r>
            <a:r>
              <a:rPr lang="en-US" sz="1800" b="0" u="none" strike="noStrike" baseline="0">
                <a:solidFill>
                  <a:srgbClr val="292526"/>
                </a:solidFill>
                <a:latin typeface="TimesLTStd-Italic"/>
              </a:rPr>
              <a:t>): </a:t>
            </a:r>
            <a:r>
              <a:rPr lang="en-US" sz="1800" b="0" i="0" u="none" strike="noStrike" baseline="0">
                <a:solidFill>
                  <a:srgbClr val="292526"/>
                </a:solidFill>
              </a:rPr>
              <a:t>power density of solar radiation outside the Earth’s atmosphere received on a unit area of surface perpendicular to the direction of propagation of the radiation at mean earth-sun distance (149,5 x 10</a:t>
            </a:r>
            <a:r>
              <a:rPr lang="en-US" sz="1800" b="0" i="0" u="none" strike="noStrike" baseline="30000">
                <a:solidFill>
                  <a:srgbClr val="292526"/>
                </a:solidFill>
              </a:rPr>
              <a:t>6 </a:t>
            </a:r>
            <a:r>
              <a:rPr lang="en-US" sz="1800" b="0" i="0" u="none" strike="noStrike">
                <a:solidFill>
                  <a:srgbClr val="292526"/>
                </a:solidFill>
              </a:rPr>
              <a:t>km)</a:t>
            </a:r>
          </a:p>
          <a:p>
            <a:pPr marL="1028700" lvl="1" indent="-342900">
              <a:buFont typeface="Wingdings" panose="05000000000000000000" pitchFamily="2" charset="2"/>
              <a:buChar char="v"/>
            </a:pPr>
            <a:endParaRPr lang="en-US" sz="1800">
              <a:solidFill>
                <a:srgbClr val="292526"/>
              </a:solidFill>
            </a:endParaRPr>
          </a:p>
          <a:p>
            <a:pPr lvl="1" inden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R="0" algn="l" rtl="0"/>
            <a:endParaRPr lang="pt-PT" sz="1800" b="0" i="0" u="none" strike="noStrike" baseline="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mc:AlternateContent xmlns:mc="http://schemas.openxmlformats.org/markup-compatibility/2006" xmlns:a14="http://schemas.microsoft.com/office/drawing/2010/main">
        <mc:Choice Requires="a14">
          <p:sp>
            <p:nvSpPr>
              <p:cNvPr id="11" name="TextBox 10">
                <a:extLst>
                  <a:ext uri="{FF2B5EF4-FFF2-40B4-BE49-F238E27FC236}">
                    <a16:creationId xmlns:a16="http://schemas.microsoft.com/office/drawing/2014/main" id="{098A461E-D104-7F8C-9F19-9D29E66C119A}"/>
                  </a:ext>
                </a:extLst>
              </p:cNvPr>
              <p:cNvSpPr txBox="1"/>
              <p:nvPr/>
            </p:nvSpPr>
            <p:spPr>
              <a:xfrm>
                <a:off x="4037144" y="2954209"/>
                <a:ext cx="4117712" cy="369332"/>
              </a:xfrm>
              <a:prstGeom prst="rect">
                <a:avLst/>
              </a:prstGeom>
              <a:noFill/>
              <a:ln w="34925">
                <a:solidFill>
                  <a:srgbClr val="FFC000"/>
                </a:solidFill>
              </a:ln>
            </p:spPr>
            <p:txBody>
              <a:bodyPr wrap="square" lIns="0" tIns="0" rIns="0" bIns="0" rtlCol="0">
                <a:spAutoFit/>
              </a:bodyPr>
              <a:lstStyle/>
              <a:p>
                <a:pPr algn="ctr"/>
                <a14:m>
                  <m:oMath xmlns:m="http://schemas.openxmlformats.org/officeDocument/2006/math">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𝐺</m:t>
                        </m:r>
                      </m:e>
                      <m:sub>
                        <m:r>
                          <a:rPr lang="en-US" sz="2400" b="0" i="1" smtClean="0">
                            <a:latin typeface="Cambria Math" panose="02040503050406030204" pitchFamily="18" charset="0"/>
                          </a:rPr>
                          <m:t>0</m:t>
                        </m:r>
                      </m:sub>
                    </m:sSub>
                    <m:r>
                      <a:rPr lang="en-US" sz="2400" b="0" i="1" smtClean="0">
                        <a:latin typeface="Cambria Math" panose="02040503050406030204" pitchFamily="18" charset="0"/>
                      </a:rPr>
                      <m:t>=1361,1 </m:t>
                    </m:r>
                    <m:r>
                      <a:rPr lang="en-US" sz="2400" b="0" i="1" smtClean="0">
                        <a:latin typeface="Cambria Math" panose="02040503050406030204" pitchFamily="18" charset="0"/>
                        <a:ea typeface="Cambria Math" panose="02040503050406030204" pitchFamily="18" charset="0"/>
                      </a:rPr>
                      <m:t>±0,5</m:t>
                    </m:r>
                  </m:oMath>
                </a14:m>
                <a:r>
                  <a:rPr lang="en-US" sz="2400"/>
                  <a:t> </a:t>
                </a:r>
                <a14:m>
                  <m:oMath xmlns:m="http://schemas.openxmlformats.org/officeDocument/2006/math">
                    <m:r>
                      <a:rPr lang="en-US" sz="2400" i="1">
                        <a:latin typeface="Cambria Math" panose="02040503050406030204" pitchFamily="18" charset="0"/>
                      </a:rPr>
                      <m:t>𝑊</m:t>
                    </m:r>
                    <m:r>
                      <a:rPr lang="en-US" sz="2400" b="0" i="1" smtClean="0">
                        <a:latin typeface="Cambria Math" panose="02040503050406030204" pitchFamily="18" charset="0"/>
                      </a:rPr>
                      <m:t> </m:t>
                    </m:r>
                    <m:sSup>
                      <m:sSupPr>
                        <m:ctrlPr>
                          <a:rPr lang="en-US" sz="2400" i="1">
                            <a:latin typeface="Cambria Math" panose="02040503050406030204" pitchFamily="18" charset="0"/>
                          </a:rPr>
                        </m:ctrlPr>
                      </m:sSupPr>
                      <m:e>
                        <m:r>
                          <a:rPr lang="en-US" sz="2400" i="1">
                            <a:latin typeface="Cambria Math" panose="02040503050406030204" pitchFamily="18" charset="0"/>
                          </a:rPr>
                          <m:t>𝑚</m:t>
                        </m:r>
                      </m:e>
                      <m:sup>
                        <m:r>
                          <a:rPr lang="en-US" sz="2400" i="1">
                            <a:latin typeface="Cambria Math" panose="02040503050406030204" pitchFamily="18" charset="0"/>
                          </a:rPr>
                          <m:t>−2</m:t>
                        </m:r>
                      </m:sup>
                    </m:sSup>
                  </m:oMath>
                </a14:m>
                <a:endParaRPr lang="en-US"/>
              </a:p>
            </p:txBody>
          </p:sp>
        </mc:Choice>
        <mc:Fallback xmlns="">
          <p:sp>
            <p:nvSpPr>
              <p:cNvPr id="11" name="TextBox 10">
                <a:extLst>
                  <a:ext uri="{FF2B5EF4-FFF2-40B4-BE49-F238E27FC236}">
                    <a16:creationId xmlns:a16="http://schemas.microsoft.com/office/drawing/2014/main" id="{098A461E-D104-7F8C-9F19-9D29E66C119A}"/>
                  </a:ext>
                </a:extLst>
              </p:cNvPr>
              <p:cNvSpPr txBox="1">
                <a:spLocks noRot="1" noChangeAspect="1" noMove="1" noResize="1" noEditPoints="1" noAdjustHandles="1" noChangeArrowheads="1" noChangeShapeType="1" noTextEdit="1"/>
              </p:cNvSpPr>
              <p:nvPr/>
            </p:nvSpPr>
            <p:spPr>
              <a:xfrm>
                <a:off x="4037144" y="2954209"/>
                <a:ext cx="4117712" cy="369332"/>
              </a:xfrm>
              <a:prstGeom prst="rect">
                <a:avLst/>
              </a:prstGeom>
              <a:blipFill>
                <a:blip r:embed="rId3"/>
                <a:stretch>
                  <a:fillRect b="-13636"/>
                </a:stretch>
              </a:blipFill>
              <a:ln w="34925">
                <a:solidFill>
                  <a:srgbClr val="FFC000"/>
                </a:solidFill>
              </a:ln>
            </p:spPr>
            <p:txBody>
              <a:bodyPr/>
              <a:lstStyle/>
              <a:p>
                <a:r>
                  <a:rPr lang="en-US">
                    <a:noFill/>
                  </a:rPr>
                  <a:t> </a:t>
                </a:r>
              </a:p>
            </p:txBody>
          </p:sp>
        </mc:Fallback>
      </mc:AlternateContent>
      <p:pic>
        <p:nvPicPr>
          <p:cNvPr id="13" name="Picture 12">
            <a:extLst>
              <a:ext uri="{FF2B5EF4-FFF2-40B4-BE49-F238E27FC236}">
                <a16:creationId xmlns:a16="http://schemas.microsoft.com/office/drawing/2014/main" id="{AD507D4B-14A0-157B-2503-3A57824143F0}"/>
              </a:ext>
            </a:extLst>
          </p:cNvPr>
          <p:cNvPicPr>
            <a:picLocks noChangeAspect="1"/>
          </p:cNvPicPr>
          <p:nvPr/>
        </p:nvPicPr>
        <p:blipFill>
          <a:blip r:embed="rId4"/>
          <a:stretch>
            <a:fillRect/>
          </a:stretch>
        </p:blipFill>
        <p:spPr>
          <a:xfrm>
            <a:off x="3460257" y="3534460"/>
            <a:ext cx="5382294" cy="2805585"/>
          </a:xfrm>
          <a:prstGeom prst="rect">
            <a:avLst/>
          </a:prstGeom>
        </p:spPr>
      </p:pic>
      <p:sp>
        <p:nvSpPr>
          <p:cNvPr id="16" name="Espace réservé du texte 2">
            <a:extLst>
              <a:ext uri="{FF2B5EF4-FFF2-40B4-BE49-F238E27FC236}">
                <a16:creationId xmlns:a16="http://schemas.microsoft.com/office/drawing/2014/main" id="{D838989C-0CE8-9BD7-DDF2-C63DBF920A73}"/>
              </a:ext>
            </a:extLst>
          </p:cNvPr>
          <p:cNvSpPr txBox="1">
            <a:spLocks/>
          </p:cNvSpPr>
          <p:nvPr/>
        </p:nvSpPr>
        <p:spPr>
          <a:xfrm>
            <a:off x="4334595" y="6329994"/>
            <a:ext cx="3633618" cy="14820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Sengupta et al., NREL, 2017</a:t>
            </a:r>
          </a:p>
        </p:txBody>
      </p:sp>
      <p:sp>
        <p:nvSpPr>
          <p:cNvPr id="17" name="Espace réservé du texte 2">
            <a:extLst>
              <a:ext uri="{FF2B5EF4-FFF2-40B4-BE49-F238E27FC236}">
                <a16:creationId xmlns:a16="http://schemas.microsoft.com/office/drawing/2014/main" id="{EDDC796B-E779-EB91-2FBD-BDCB647B9785}"/>
              </a:ext>
            </a:extLst>
          </p:cNvPr>
          <p:cNvSpPr txBox="1">
            <a:spLocks/>
          </p:cNvSpPr>
          <p:nvPr/>
        </p:nvSpPr>
        <p:spPr>
          <a:xfrm>
            <a:off x="-173361" y="6709798"/>
            <a:ext cx="3633618" cy="14820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Koop &amp; Lean, 2011</a:t>
            </a:r>
          </a:p>
        </p:txBody>
      </p:sp>
    </p:spTree>
    <p:extLst>
      <p:ext uri="{BB962C8B-B14F-4D97-AF65-F5344CB8AC3E}">
        <p14:creationId xmlns:p14="http://schemas.microsoft.com/office/powerpoint/2010/main" val="33707247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Basic principles of solar radiation</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794449" y="1253331"/>
            <a:ext cx="10326783" cy="1600529"/>
          </a:xfrm>
        </p:spPr>
        <p:txBody>
          <a:bodyPr>
            <a:normAutofit/>
          </a:bodyPr>
          <a:lstStyle/>
          <a:p>
            <a:pPr marL="342900" indent="-342900">
              <a:buFont typeface="Wingdings" panose="05000000000000000000" pitchFamily="2" charset="2"/>
              <a:buChar char="Ø"/>
            </a:pPr>
            <a:r>
              <a:rPr lang="en-US"/>
              <a:t>Extraterrestrial solar irradiance</a:t>
            </a:r>
          </a:p>
          <a:p>
            <a:pPr marL="342900" indent="-342900">
              <a:buFont typeface="Wingdings" panose="05000000000000000000" pitchFamily="2" charset="2"/>
              <a:buChar char="Ø"/>
            </a:pPr>
            <a:endParaRPr lang="en-US" sz="1000"/>
          </a:p>
          <a:p>
            <a:pPr marL="1028700" lvl="1" indent="-342900">
              <a:buFont typeface="Wingdings" panose="05000000000000000000" pitchFamily="2" charset="2"/>
              <a:buChar char="v"/>
            </a:pPr>
            <a:r>
              <a:rPr lang="en-US" sz="1800"/>
              <a:t>Seasonal variation on the Sun-Earth distance impact the extraterrestrial solar irradiance: ~1409 W/m2 (+3.5%) near January 3</a:t>
            </a:r>
            <a:r>
              <a:rPr lang="en-US" sz="1800" baseline="30000"/>
              <a:t>rd</a:t>
            </a:r>
            <a:r>
              <a:rPr lang="en-US" sz="1800"/>
              <a:t> to ~1315 W/m2 (–3.3%) near July 4</a:t>
            </a:r>
            <a:r>
              <a:rPr lang="en-US" sz="1800" baseline="30000"/>
              <a:t>th</a:t>
            </a:r>
            <a:r>
              <a:rPr lang="en-US" sz="1800"/>
              <a:t> </a:t>
            </a:r>
            <a:endParaRPr lang="en-US" sz="1800" b="0" i="0" u="none" strike="noStrike">
              <a:solidFill>
                <a:srgbClr val="292526"/>
              </a:solidFill>
            </a:endParaRPr>
          </a:p>
          <a:p>
            <a:pPr marL="1028700" lvl="1" indent="-342900">
              <a:buFont typeface="Wingdings" panose="05000000000000000000" pitchFamily="2" charset="2"/>
              <a:buChar char="v"/>
            </a:pPr>
            <a:endParaRPr lang="en-US" sz="1800">
              <a:solidFill>
                <a:srgbClr val="292526"/>
              </a:solidFill>
            </a:endParaRPr>
          </a:p>
          <a:p>
            <a:pPr lvl="1" inden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R="0" algn="l" rtl="0"/>
            <a:endParaRPr lang="pt-PT" sz="1800" b="0" i="0" u="none" strike="noStrike" baseline="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pic>
        <p:nvPicPr>
          <p:cNvPr id="7" name="Picture 6">
            <a:extLst>
              <a:ext uri="{FF2B5EF4-FFF2-40B4-BE49-F238E27FC236}">
                <a16:creationId xmlns:a16="http://schemas.microsoft.com/office/drawing/2014/main" id="{A414ECDE-D088-A8C3-9734-F8221901D896}"/>
              </a:ext>
            </a:extLst>
          </p:cNvPr>
          <p:cNvPicPr>
            <a:picLocks noChangeAspect="1"/>
          </p:cNvPicPr>
          <p:nvPr/>
        </p:nvPicPr>
        <p:blipFill>
          <a:blip r:embed="rId3"/>
          <a:stretch>
            <a:fillRect/>
          </a:stretch>
        </p:blipFill>
        <p:spPr>
          <a:xfrm>
            <a:off x="4588465" y="3282413"/>
            <a:ext cx="6815410" cy="1835885"/>
          </a:xfrm>
          <a:prstGeom prst="rect">
            <a:avLst/>
          </a:prstGeom>
        </p:spPr>
      </p:pic>
      <p:pic>
        <p:nvPicPr>
          <p:cNvPr id="10" name="Picture 9">
            <a:extLst>
              <a:ext uri="{FF2B5EF4-FFF2-40B4-BE49-F238E27FC236}">
                <a16:creationId xmlns:a16="http://schemas.microsoft.com/office/drawing/2014/main" id="{63ABF397-6B4C-6EFF-6603-DEE36A9C7659}"/>
              </a:ext>
            </a:extLst>
          </p:cNvPr>
          <p:cNvPicPr>
            <a:picLocks noChangeAspect="1"/>
          </p:cNvPicPr>
          <p:nvPr/>
        </p:nvPicPr>
        <p:blipFill>
          <a:blip r:embed="rId4"/>
          <a:stretch>
            <a:fillRect/>
          </a:stretch>
        </p:blipFill>
        <p:spPr>
          <a:xfrm>
            <a:off x="183697" y="2599827"/>
            <a:ext cx="4755776" cy="3278505"/>
          </a:xfrm>
          <a:prstGeom prst="rect">
            <a:avLst/>
          </a:prstGeom>
        </p:spPr>
      </p:pic>
      <p:sp>
        <p:nvSpPr>
          <p:cNvPr id="11" name="Espace réservé du texte 2">
            <a:extLst>
              <a:ext uri="{FF2B5EF4-FFF2-40B4-BE49-F238E27FC236}">
                <a16:creationId xmlns:a16="http://schemas.microsoft.com/office/drawing/2014/main" id="{88612DB9-A80D-CD8A-B5E8-8EE75A6F4B93}"/>
              </a:ext>
            </a:extLst>
          </p:cNvPr>
          <p:cNvSpPr txBox="1">
            <a:spLocks/>
          </p:cNvSpPr>
          <p:nvPr/>
        </p:nvSpPr>
        <p:spPr>
          <a:xfrm>
            <a:off x="4141031" y="5949502"/>
            <a:ext cx="3633618" cy="14820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Solar Engineering of Thermal Processes, 2020 </a:t>
            </a:r>
          </a:p>
        </p:txBody>
      </p:sp>
      <p:pic>
        <p:nvPicPr>
          <p:cNvPr id="13" name="Picture 12">
            <a:extLst>
              <a:ext uri="{FF2B5EF4-FFF2-40B4-BE49-F238E27FC236}">
                <a16:creationId xmlns:a16="http://schemas.microsoft.com/office/drawing/2014/main" id="{EEEFBB9A-04E2-3DD4-35CD-A62F7DAF69D0}"/>
              </a:ext>
            </a:extLst>
          </p:cNvPr>
          <p:cNvPicPr>
            <a:picLocks noChangeAspect="1"/>
          </p:cNvPicPr>
          <p:nvPr/>
        </p:nvPicPr>
        <p:blipFill>
          <a:blip r:embed="rId5"/>
          <a:stretch>
            <a:fillRect/>
          </a:stretch>
        </p:blipFill>
        <p:spPr>
          <a:xfrm>
            <a:off x="7675655" y="5180360"/>
            <a:ext cx="1794918" cy="553822"/>
          </a:xfrm>
          <a:prstGeom prst="rect">
            <a:avLst/>
          </a:prstGeom>
        </p:spPr>
      </p:pic>
    </p:spTree>
    <p:extLst>
      <p:ext uri="{BB962C8B-B14F-4D97-AF65-F5344CB8AC3E}">
        <p14:creationId xmlns:p14="http://schemas.microsoft.com/office/powerpoint/2010/main" val="1222466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Basic principles of solar radiation</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794449" y="1253331"/>
            <a:ext cx="10326783" cy="1600529"/>
          </a:xfrm>
        </p:spPr>
        <p:txBody>
          <a:bodyPr>
            <a:normAutofit/>
          </a:bodyPr>
          <a:lstStyle/>
          <a:p>
            <a:pPr marL="342900" indent="-342900">
              <a:buFont typeface="Wingdings" panose="05000000000000000000" pitchFamily="2" charset="2"/>
              <a:buChar char="Ø"/>
            </a:pPr>
            <a:r>
              <a:rPr lang="en-US"/>
              <a:t>Extraterrestrial solar irradiance</a:t>
            </a:r>
          </a:p>
          <a:p>
            <a:pPr marL="342900" indent="-342900">
              <a:buFont typeface="Wingdings" panose="05000000000000000000" pitchFamily="2" charset="2"/>
              <a:buChar char="Ø"/>
            </a:pPr>
            <a:endParaRPr lang="en-US" sz="1000"/>
          </a:p>
          <a:p>
            <a:pPr marL="1028700" lvl="1" indent="-342900">
              <a:buFont typeface="Wingdings" panose="05000000000000000000" pitchFamily="2" charset="2"/>
              <a:buChar char="v"/>
            </a:pPr>
            <a:r>
              <a:rPr lang="en-US" sz="1800"/>
              <a:t>Solar spectral power distribution</a:t>
            </a:r>
            <a:endParaRPr lang="en-US" sz="1800" b="0" i="0" u="none" strike="noStrike">
              <a:solidFill>
                <a:srgbClr val="292526"/>
              </a:solidFill>
            </a:endParaRPr>
          </a:p>
          <a:p>
            <a:pPr marL="1028700" lvl="1" indent="-342900">
              <a:buFont typeface="Wingdings" panose="05000000000000000000" pitchFamily="2" charset="2"/>
              <a:buChar char="v"/>
            </a:pPr>
            <a:endParaRPr lang="en-US" sz="1800">
              <a:solidFill>
                <a:srgbClr val="292526"/>
              </a:solidFill>
            </a:endParaRPr>
          </a:p>
          <a:p>
            <a:pPr lvl="1" inden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R="0" algn="l" rtl="0"/>
            <a:endParaRPr lang="pt-PT" sz="1800" b="0" i="0" u="none" strike="noStrike" baseline="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pic>
        <p:nvPicPr>
          <p:cNvPr id="5" name="Picture 4">
            <a:extLst>
              <a:ext uri="{FF2B5EF4-FFF2-40B4-BE49-F238E27FC236}">
                <a16:creationId xmlns:a16="http://schemas.microsoft.com/office/drawing/2014/main" id="{0888B1BD-2CE3-9AD1-E395-37E552A4EC8E}"/>
              </a:ext>
            </a:extLst>
          </p:cNvPr>
          <p:cNvPicPr>
            <a:picLocks noChangeAspect="1"/>
          </p:cNvPicPr>
          <p:nvPr/>
        </p:nvPicPr>
        <p:blipFill>
          <a:blip r:embed="rId3"/>
          <a:stretch>
            <a:fillRect/>
          </a:stretch>
        </p:blipFill>
        <p:spPr>
          <a:xfrm>
            <a:off x="2065741" y="2362122"/>
            <a:ext cx="8060517" cy="3893771"/>
          </a:xfrm>
          <a:prstGeom prst="rect">
            <a:avLst/>
          </a:prstGeom>
        </p:spPr>
      </p:pic>
      <p:sp>
        <p:nvSpPr>
          <p:cNvPr id="9" name="Espace réservé du texte 2">
            <a:extLst>
              <a:ext uri="{FF2B5EF4-FFF2-40B4-BE49-F238E27FC236}">
                <a16:creationId xmlns:a16="http://schemas.microsoft.com/office/drawing/2014/main" id="{053B83A3-1F3B-7542-1CB1-DFEDE77DB938}"/>
              </a:ext>
            </a:extLst>
          </p:cNvPr>
          <p:cNvSpPr txBox="1">
            <a:spLocks/>
          </p:cNvSpPr>
          <p:nvPr/>
        </p:nvSpPr>
        <p:spPr>
          <a:xfrm>
            <a:off x="4279190" y="6255893"/>
            <a:ext cx="3633618" cy="14820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Sengupta et al., NREL, 2017</a:t>
            </a:r>
          </a:p>
        </p:txBody>
      </p:sp>
    </p:spTree>
    <p:extLst>
      <p:ext uri="{BB962C8B-B14F-4D97-AF65-F5344CB8AC3E}">
        <p14:creationId xmlns:p14="http://schemas.microsoft.com/office/powerpoint/2010/main" val="26003152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Basic principles of solar radiation</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794449" y="1253331"/>
            <a:ext cx="10326783" cy="1600529"/>
          </a:xfrm>
        </p:spPr>
        <p:txBody>
          <a:bodyPr>
            <a:normAutofit/>
          </a:bodyPr>
          <a:lstStyle/>
          <a:p>
            <a:pPr marL="342900" indent="-342900">
              <a:buFont typeface="Wingdings" panose="05000000000000000000" pitchFamily="2" charset="2"/>
              <a:buChar char="Ø"/>
            </a:pPr>
            <a:r>
              <a:rPr lang="en-US"/>
              <a:t> Solar irradiance at ground level</a:t>
            </a:r>
            <a:endParaRPr lang="en-US" sz="1800">
              <a:solidFill>
                <a:srgbClr val="292526"/>
              </a:solidFill>
            </a:endParaRPr>
          </a:p>
          <a:p>
            <a:pPr lvl="1" inden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R="0" algn="l" rtl="0"/>
            <a:endParaRPr lang="pt-PT" sz="1800" b="0" i="0" u="none" strike="noStrike" baseline="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pic>
        <p:nvPicPr>
          <p:cNvPr id="7" name="Picture 6">
            <a:extLst>
              <a:ext uri="{FF2B5EF4-FFF2-40B4-BE49-F238E27FC236}">
                <a16:creationId xmlns:a16="http://schemas.microsoft.com/office/drawing/2014/main" id="{3FBFA9C5-C24D-B109-4F1B-4B0DE63F4507}"/>
              </a:ext>
            </a:extLst>
          </p:cNvPr>
          <p:cNvPicPr>
            <a:picLocks noChangeAspect="1"/>
          </p:cNvPicPr>
          <p:nvPr/>
        </p:nvPicPr>
        <p:blipFill>
          <a:blip r:embed="rId3"/>
          <a:stretch>
            <a:fillRect/>
          </a:stretch>
        </p:blipFill>
        <p:spPr>
          <a:xfrm>
            <a:off x="980440" y="2154560"/>
            <a:ext cx="4201890" cy="3356539"/>
          </a:xfrm>
          <a:prstGeom prst="rect">
            <a:avLst/>
          </a:prstGeom>
        </p:spPr>
      </p:pic>
      <p:pic>
        <p:nvPicPr>
          <p:cNvPr id="10" name="Picture 9">
            <a:extLst>
              <a:ext uri="{FF2B5EF4-FFF2-40B4-BE49-F238E27FC236}">
                <a16:creationId xmlns:a16="http://schemas.microsoft.com/office/drawing/2014/main" id="{B1C24AD4-30BA-81F1-6845-4D36FEA06B2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33153" y="2761116"/>
            <a:ext cx="5688079" cy="2486049"/>
          </a:xfrm>
          <a:prstGeom prst="rect">
            <a:avLst/>
          </a:prstGeom>
        </p:spPr>
      </p:pic>
      <p:sp>
        <p:nvSpPr>
          <p:cNvPr id="11" name="Espace réservé du texte 2">
            <a:extLst>
              <a:ext uri="{FF2B5EF4-FFF2-40B4-BE49-F238E27FC236}">
                <a16:creationId xmlns:a16="http://schemas.microsoft.com/office/drawing/2014/main" id="{87F35B7A-79FD-4D05-42FB-E9F476489A27}"/>
              </a:ext>
            </a:extLst>
          </p:cNvPr>
          <p:cNvSpPr txBox="1">
            <a:spLocks/>
          </p:cNvSpPr>
          <p:nvPr/>
        </p:nvSpPr>
        <p:spPr>
          <a:xfrm>
            <a:off x="6460383" y="5437723"/>
            <a:ext cx="3633618" cy="1467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a:t>
            </a:r>
            <a:r>
              <a:rPr lang="fr-FR" sz="1400">
                <a:hlinkClick r:id="rId5"/>
              </a:rPr>
              <a:t>Handbook of Energy, 2013</a:t>
            </a:r>
            <a:endParaRPr lang="fr-FR" sz="1400"/>
          </a:p>
        </p:txBody>
      </p:sp>
      <p:sp>
        <p:nvSpPr>
          <p:cNvPr id="2" name="Espace réservé du texte 2">
            <a:extLst>
              <a:ext uri="{FF2B5EF4-FFF2-40B4-BE49-F238E27FC236}">
                <a16:creationId xmlns:a16="http://schemas.microsoft.com/office/drawing/2014/main" id="{E46D2C2F-E308-B13A-1CAE-AA3F53C9BED8}"/>
              </a:ext>
            </a:extLst>
          </p:cNvPr>
          <p:cNvSpPr txBox="1">
            <a:spLocks/>
          </p:cNvSpPr>
          <p:nvPr/>
        </p:nvSpPr>
        <p:spPr>
          <a:xfrm>
            <a:off x="1433909" y="5878636"/>
            <a:ext cx="3633618" cy="372529"/>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a:t>
            </a:r>
            <a:r>
              <a:rPr lang="fr-FR" sz="1400">
                <a:hlinkClick r:id="rId6"/>
              </a:rPr>
              <a:t>Doddy Clarke &amp; Sweeney, 2022</a:t>
            </a:r>
            <a:endParaRPr lang="fr-FR" sz="1400"/>
          </a:p>
        </p:txBody>
      </p:sp>
    </p:spTree>
    <p:extLst>
      <p:ext uri="{BB962C8B-B14F-4D97-AF65-F5344CB8AC3E}">
        <p14:creationId xmlns:p14="http://schemas.microsoft.com/office/powerpoint/2010/main" val="22470139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Basic principles of solar radiation</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794449" y="1253331"/>
            <a:ext cx="10326783" cy="1600529"/>
          </a:xfrm>
        </p:spPr>
        <p:txBody>
          <a:bodyPr>
            <a:normAutofit/>
          </a:bodyPr>
          <a:lstStyle/>
          <a:p>
            <a:pPr marL="342900" indent="-342900">
              <a:buFont typeface="Wingdings" panose="05000000000000000000" pitchFamily="2" charset="2"/>
              <a:buChar char="Ø"/>
            </a:pPr>
            <a:r>
              <a:rPr lang="en-US"/>
              <a:t> Solar radiation components</a:t>
            </a:r>
            <a:endParaRPr lang="en-US" sz="1800">
              <a:solidFill>
                <a:srgbClr val="292526"/>
              </a:solidFill>
            </a:endParaRPr>
          </a:p>
          <a:p>
            <a:pPr lvl="1" inden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R="0" algn="l" rtl="0"/>
            <a:endParaRPr lang="pt-PT" sz="1800" b="0" i="0" u="none" strike="noStrike" baseline="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sp>
        <p:nvSpPr>
          <p:cNvPr id="9" name="Espace réservé du texte 2">
            <a:extLst>
              <a:ext uri="{FF2B5EF4-FFF2-40B4-BE49-F238E27FC236}">
                <a16:creationId xmlns:a16="http://schemas.microsoft.com/office/drawing/2014/main" id="{053B83A3-1F3B-7542-1CB1-DFEDE77DB938}"/>
              </a:ext>
            </a:extLst>
          </p:cNvPr>
          <p:cNvSpPr txBox="1">
            <a:spLocks/>
          </p:cNvSpPr>
          <p:nvPr/>
        </p:nvSpPr>
        <p:spPr>
          <a:xfrm>
            <a:off x="1264576" y="5831599"/>
            <a:ext cx="3633618" cy="1467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a:t>
            </a:r>
            <a:r>
              <a:rPr lang="fr-FR" sz="1400">
                <a:hlinkClick r:id="rId3"/>
              </a:rPr>
              <a:t>Doddy Clarke &amp; Sweeney, 2022</a:t>
            </a:r>
            <a:endParaRPr lang="fr-FR" sz="1400"/>
          </a:p>
        </p:txBody>
      </p:sp>
      <p:pic>
        <p:nvPicPr>
          <p:cNvPr id="7" name="Picture 6">
            <a:extLst>
              <a:ext uri="{FF2B5EF4-FFF2-40B4-BE49-F238E27FC236}">
                <a16:creationId xmlns:a16="http://schemas.microsoft.com/office/drawing/2014/main" id="{3FBFA9C5-C24D-B109-4F1B-4B0DE63F4507}"/>
              </a:ext>
            </a:extLst>
          </p:cNvPr>
          <p:cNvPicPr>
            <a:picLocks noChangeAspect="1"/>
          </p:cNvPicPr>
          <p:nvPr/>
        </p:nvPicPr>
        <p:blipFill>
          <a:blip r:embed="rId4"/>
          <a:stretch>
            <a:fillRect/>
          </a:stretch>
        </p:blipFill>
        <p:spPr>
          <a:xfrm>
            <a:off x="980440" y="2154560"/>
            <a:ext cx="4201890" cy="3356539"/>
          </a:xfrm>
          <a:prstGeom prst="rect">
            <a:avLst/>
          </a:prstGeom>
        </p:spPr>
      </p:pic>
      <p:sp>
        <p:nvSpPr>
          <p:cNvPr id="8" name="Content Placeholder 5">
            <a:extLst>
              <a:ext uri="{FF2B5EF4-FFF2-40B4-BE49-F238E27FC236}">
                <a16:creationId xmlns:a16="http://schemas.microsoft.com/office/drawing/2014/main" id="{C41E94A0-6571-0D95-2B15-7CF59A08B3A2}"/>
              </a:ext>
            </a:extLst>
          </p:cNvPr>
          <p:cNvSpPr txBox="1">
            <a:spLocks/>
          </p:cNvSpPr>
          <p:nvPr/>
        </p:nvSpPr>
        <p:spPr>
          <a:xfrm>
            <a:off x="5912598" y="1992984"/>
            <a:ext cx="5484953" cy="354708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buFont typeface="Wingdings" panose="05000000000000000000" pitchFamily="2" charset="2"/>
              <a:buChar char="v"/>
            </a:pPr>
            <a:r>
              <a:rPr lang="en-US" sz="2000">
                <a:solidFill>
                  <a:schemeClr val="tx1">
                    <a:lumMod val="85000"/>
                    <a:lumOff val="15000"/>
                  </a:schemeClr>
                </a:solidFill>
                <a:latin typeface="Arial" panose="020B0604020202020204" pitchFamily="34" charset="0"/>
                <a:cs typeface="Arial" panose="020B0604020202020204" pitchFamily="34" charset="0"/>
              </a:rPr>
              <a:t>Direct (or beam): solar radiation emanating from the solar disk and the circumsolar region.</a:t>
            </a:r>
          </a:p>
          <a:p>
            <a:r>
              <a:rPr lang="en-US" sz="2000">
                <a:solidFill>
                  <a:schemeClr val="tx1">
                    <a:lumMod val="85000"/>
                    <a:lumOff val="15000"/>
                  </a:schemeClr>
                </a:solidFill>
                <a:latin typeface="Arial" panose="020B0604020202020204" pitchFamily="34" charset="0"/>
                <a:cs typeface="Arial" panose="020B0604020202020204" pitchFamily="34" charset="0"/>
              </a:rPr>
              <a:t> </a:t>
            </a:r>
          </a:p>
          <a:p>
            <a:pPr marL="285750" indent="-285750">
              <a:buFont typeface="Wingdings" panose="05000000000000000000" pitchFamily="2" charset="2"/>
              <a:buChar char="v"/>
            </a:pPr>
            <a:r>
              <a:rPr lang="en-US" sz="2000">
                <a:solidFill>
                  <a:schemeClr val="tx1">
                    <a:lumMod val="85000"/>
                    <a:lumOff val="15000"/>
                  </a:schemeClr>
                </a:solidFill>
                <a:latin typeface="Arial" panose="020B0604020202020204" pitchFamily="34" charset="0"/>
                <a:cs typeface="Arial" panose="020B0604020202020204" pitchFamily="34" charset="0"/>
              </a:rPr>
              <a:t>Diffuse: solar radiation scattered and reflected by the air, clouds and other particles in the atmosphere</a:t>
            </a:r>
          </a:p>
          <a:p>
            <a:pPr marL="285750" indent="-285750">
              <a:buFont typeface="Wingdings" panose="05000000000000000000" pitchFamily="2" charset="2"/>
              <a:buChar char="v"/>
            </a:pPr>
            <a:endParaRPr lang="en-US" sz="2000">
              <a:solidFill>
                <a:schemeClr val="tx1">
                  <a:lumMod val="85000"/>
                  <a:lumOff val="15000"/>
                </a:schemeClr>
              </a:solidFill>
              <a:latin typeface="Arial" panose="020B0604020202020204" pitchFamily="34" charset="0"/>
              <a:cs typeface="Arial" panose="020B0604020202020204" pitchFamily="34" charset="0"/>
            </a:endParaRPr>
          </a:p>
          <a:p>
            <a:pPr marL="285750" indent="-285750">
              <a:buFont typeface="Wingdings" panose="05000000000000000000" pitchFamily="2" charset="2"/>
              <a:buChar char="v"/>
            </a:pPr>
            <a:r>
              <a:rPr lang="en-US" sz="2000">
                <a:solidFill>
                  <a:schemeClr val="tx1">
                    <a:lumMod val="85000"/>
                    <a:lumOff val="15000"/>
                  </a:schemeClr>
                </a:solidFill>
                <a:latin typeface="Arial" panose="020B0604020202020204" pitchFamily="34" charset="0"/>
                <a:cs typeface="Arial" panose="020B0604020202020204" pitchFamily="34" charset="0"/>
              </a:rPr>
              <a:t>Global: The sum of the direct and diffuse components of solar radiation. </a:t>
            </a:r>
          </a:p>
          <a:p>
            <a:pPr marL="285750" indent="-285750">
              <a:buFont typeface="Wingdings" panose="05000000000000000000" pitchFamily="2" charset="2"/>
              <a:buChar char="v"/>
            </a:pPr>
            <a:endParaRPr lang="en-US" sz="2400">
              <a:solidFill>
                <a:schemeClr val="tx1">
                  <a:lumMod val="85000"/>
                  <a:lumOff val="15000"/>
                </a:schemeClr>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Ø"/>
            </a:pPr>
            <a:endParaRPr lang="en-US" sz="1800">
              <a:solidFill>
                <a:srgbClr val="292526"/>
              </a:solidFill>
            </a:endParaRPr>
          </a:p>
          <a:p>
            <a:pPr lvl="1" indent="0">
              <a:buFont typeface="Arial" panose="020B0604020202020204" pitchFamily="34" charse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endParaRPr lang="pt-PT" sz="180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spTree>
    <p:extLst>
      <p:ext uri="{BB962C8B-B14F-4D97-AF65-F5344CB8AC3E}">
        <p14:creationId xmlns:p14="http://schemas.microsoft.com/office/powerpoint/2010/main" val="18931849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Basic principles of solar radiation</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794449" y="1253331"/>
            <a:ext cx="10326783" cy="1600529"/>
          </a:xfrm>
        </p:spPr>
        <p:txBody>
          <a:bodyPr>
            <a:normAutofit/>
          </a:bodyPr>
          <a:lstStyle/>
          <a:p>
            <a:pPr marL="342900" indent="-342900">
              <a:buFont typeface="Wingdings" panose="05000000000000000000" pitchFamily="2" charset="2"/>
              <a:buChar char="Ø"/>
            </a:pPr>
            <a:r>
              <a:rPr lang="en-US"/>
              <a:t> Solar radiation components</a:t>
            </a: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R="0" algn="l" rtl="0"/>
            <a:endParaRPr lang="pt-PT" sz="1800" b="0" i="0" u="none" strike="noStrike" baseline="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sp>
        <p:nvSpPr>
          <p:cNvPr id="9" name="Espace réservé du texte 2">
            <a:extLst>
              <a:ext uri="{FF2B5EF4-FFF2-40B4-BE49-F238E27FC236}">
                <a16:creationId xmlns:a16="http://schemas.microsoft.com/office/drawing/2014/main" id="{053B83A3-1F3B-7542-1CB1-DFEDE77DB938}"/>
              </a:ext>
            </a:extLst>
          </p:cNvPr>
          <p:cNvSpPr txBox="1">
            <a:spLocks/>
          </p:cNvSpPr>
          <p:nvPr/>
        </p:nvSpPr>
        <p:spPr>
          <a:xfrm>
            <a:off x="1264576" y="5831599"/>
            <a:ext cx="3633618" cy="1467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endParaRPr lang="fr-FR" sz="1400"/>
          </a:p>
        </p:txBody>
      </p:sp>
      <p:pic>
        <p:nvPicPr>
          <p:cNvPr id="7" name="Picture 6">
            <a:extLst>
              <a:ext uri="{FF2B5EF4-FFF2-40B4-BE49-F238E27FC236}">
                <a16:creationId xmlns:a16="http://schemas.microsoft.com/office/drawing/2014/main" id="{3FBFA9C5-C24D-B109-4F1B-4B0DE63F4507}"/>
              </a:ext>
            </a:extLst>
          </p:cNvPr>
          <p:cNvPicPr>
            <a:picLocks noChangeAspect="1"/>
          </p:cNvPicPr>
          <p:nvPr/>
        </p:nvPicPr>
        <p:blipFill>
          <a:blip r:embed="rId3"/>
          <a:stretch>
            <a:fillRect/>
          </a:stretch>
        </p:blipFill>
        <p:spPr>
          <a:xfrm>
            <a:off x="980440" y="2154560"/>
            <a:ext cx="4201890" cy="3356539"/>
          </a:xfrm>
          <a:prstGeom prst="rect">
            <a:avLst/>
          </a:prstGeom>
        </p:spPr>
      </p:pic>
      <p:sp>
        <p:nvSpPr>
          <p:cNvPr id="8" name="Content Placeholder 5">
            <a:extLst>
              <a:ext uri="{FF2B5EF4-FFF2-40B4-BE49-F238E27FC236}">
                <a16:creationId xmlns:a16="http://schemas.microsoft.com/office/drawing/2014/main" id="{C41E94A0-6571-0D95-2B15-7CF59A08B3A2}"/>
              </a:ext>
            </a:extLst>
          </p:cNvPr>
          <p:cNvSpPr txBox="1">
            <a:spLocks/>
          </p:cNvSpPr>
          <p:nvPr/>
        </p:nvSpPr>
        <p:spPr>
          <a:xfrm>
            <a:off x="5912598" y="1992984"/>
            <a:ext cx="5484953" cy="3547081"/>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Wingdings" panose="05000000000000000000" pitchFamily="2" charset="2"/>
              <a:buChar char="Ø"/>
            </a:pPr>
            <a:r>
              <a:rPr lang="en-US" sz="2000" b="0" i="0" u="none" strike="noStrike" baseline="0">
                <a:solidFill>
                  <a:srgbClr val="404040"/>
                </a:solidFill>
              </a:rPr>
              <a:t>Classification in relation to surfaces</a:t>
            </a:r>
          </a:p>
          <a:p>
            <a:pPr marL="971550" lvl="1" indent="-285750">
              <a:buFont typeface="Wingdings" panose="05000000000000000000" pitchFamily="2" charset="2"/>
              <a:buChar char="v"/>
            </a:pPr>
            <a:endParaRPr lang="en-US"/>
          </a:p>
          <a:p>
            <a:pPr marL="971550" lvl="1" indent="-285750">
              <a:buFont typeface="Wingdings" panose="05000000000000000000" pitchFamily="2" charset="2"/>
              <a:buChar char="v"/>
            </a:pPr>
            <a:r>
              <a:rPr lang="en-US"/>
              <a:t>Horizontal: received on a horizontal surface</a:t>
            </a:r>
          </a:p>
          <a:p>
            <a:pPr marL="971550" lvl="1" indent="-285750">
              <a:buFont typeface="Wingdings" panose="05000000000000000000" pitchFamily="2" charset="2"/>
              <a:buChar char="v"/>
            </a:pPr>
            <a:endParaRPr lang="en-US"/>
          </a:p>
          <a:p>
            <a:pPr marL="971550" lvl="1" indent="-285750">
              <a:buFont typeface="Wingdings" panose="05000000000000000000" pitchFamily="2" charset="2"/>
              <a:buChar char="v"/>
            </a:pPr>
            <a:r>
              <a:rPr lang="en-US"/>
              <a:t>Normal: received on a surface perpendicular to the sun’s rays</a:t>
            </a:r>
          </a:p>
          <a:p>
            <a:pPr marL="971550" lvl="1" indent="-285750">
              <a:buFont typeface="Wingdings" panose="05000000000000000000" pitchFamily="2" charset="2"/>
              <a:buChar char="v"/>
            </a:pPr>
            <a:endParaRPr lang="en-US"/>
          </a:p>
          <a:p>
            <a:pPr marL="971550" lvl="1" indent="-285750">
              <a:buFont typeface="Wingdings" panose="05000000000000000000" pitchFamily="2" charset="2"/>
              <a:buChar char="v"/>
            </a:pPr>
            <a:r>
              <a:rPr lang="en-US"/>
              <a:t>Tilted: on a tilted surface</a:t>
            </a:r>
          </a:p>
          <a:p>
            <a:pPr marL="285750" indent="-285750">
              <a:buFont typeface="Wingdings" panose="05000000000000000000" pitchFamily="2" charset="2"/>
              <a:buChar char="v"/>
            </a:pPr>
            <a:endParaRPr lang="en-US" sz="2400">
              <a:solidFill>
                <a:schemeClr val="tx1">
                  <a:lumMod val="85000"/>
                  <a:lumOff val="15000"/>
                </a:schemeClr>
              </a:solidFill>
              <a:latin typeface="Arial" panose="020B0604020202020204" pitchFamily="34" charset="0"/>
              <a:cs typeface="Arial" panose="020B0604020202020204" pitchFamily="34" charset="0"/>
            </a:endParaRPr>
          </a:p>
          <a:p>
            <a:pPr marL="342900" indent="-342900">
              <a:buFont typeface="Wingdings" panose="05000000000000000000" pitchFamily="2" charset="2"/>
              <a:buChar char="Ø"/>
            </a:pPr>
            <a:endParaRPr lang="en-US" sz="1800">
              <a:solidFill>
                <a:srgbClr val="292526"/>
              </a:solidFill>
            </a:endParaRPr>
          </a:p>
          <a:p>
            <a:pPr lvl="1" indent="0">
              <a:buFont typeface="Arial" panose="020B0604020202020204" pitchFamily="34" charse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endParaRPr lang="pt-PT" sz="180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sp>
        <p:nvSpPr>
          <p:cNvPr id="2" name="Espace réservé du texte 2">
            <a:extLst>
              <a:ext uri="{FF2B5EF4-FFF2-40B4-BE49-F238E27FC236}">
                <a16:creationId xmlns:a16="http://schemas.microsoft.com/office/drawing/2014/main" id="{2E0F5ABB-7EC3-AE32-D82A-708DE2D6CAF4}"/>
              </a:ext>
            </a:extLst>
          </p:cNvPr>
          <p:cNvSpPr txBox="1">
            <a:spLocks/>
          </p:cNvSpPr>
          <p:nvPr/>
        </p:nvSpPr>
        <p:spPr>
          <a:xfrm>
            <a:off x="1264576" y="5831599"/>
            <a:ext cx="3633618" cy="1467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a:t>
            </a:r>
            <a:r>
              <a:rPr lang="fr-FR" sz="1400">
                <a:hlinkClick r:id="rId4"/>
              </a:rPr>
              <a:t>Doddy Clarke &amp; Sweeney, 2022</a:t>
            </a:r>
            <a:endParaRPr lang="fr-FR" sz="1400"/>
          </a:p>
        </p:txBody>
      </p:sp>
    </p:spTree>
    <p:extLst>
      <p:ext uri="{BB962C8B-B14F-4D97-AF65-F5344CB8AC3E}">
        <p14:creationId xmlns:p14="http://schemas.microsoft.com/office/powerpoint/2010/main" val="24271520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Basic principles of solar radiation</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794449" y="1253331"/>
            <a:ext cx="10326783" cy="1600529"/>
          </a:xfrm>
        </p:spPr>
        <p:txBody>
          <a:bodyPr>
            <a:normAutofit/>
          </a:bodyPr>
          <a:lstStyle/>
          <a:p>
            <a:pPr marL="342900" indent="-342900">
              <a:buFont typeface="Wingdings" panose="05000000000000000000" pitchFamily="2" charset="2"/>
              <a:buChar char="Ø"/>
            </a:pPr>
            <a:r>
              <a:rPr lang="en-US"/>
              <a:t> Solar radiation components</a:t>
            </a:r>
            <a:endParaRPr lang="en-US" sz="1800">
              <a:solidFill>
                <a:srgbClr val="292526"/>
              </a:solidFill>
            </a:endParaRPr>
          </a:p>
          <a:p>
            <a:pPr lvl="1" inden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R="0" algn="l" rtl="0"/>
            <a:endParaRPr lang="pt-PT" sz="1800" b="0" i="0" u="none" strike="noStrike" baseline="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sp>
        <p:nvSpPr>
          <p:cNvPr id="9" name="Espace réservé du texte 2">
            <a:extLst>
              <a:ext uri="{FF2B5EF4-FFF2-40B4-BE49-F238E27FC236}">
                <a16:creationId xmlns:a16="http://schemas.microsoft.com/office/drawing/2014/main" id="{053B83A3-1F3B-7542-1CB1-DFEDE77DB938}"/>
              </a:ext>
            </a:extLst>
          </p:cNvPr>
          <p:cNvSpPr txBox="1">
            <a:spLocks/>
          </p:cNvSpPr>
          <p:nvPr/>
        </p:nvSpPr>
        <p:spPr>
          <a:xfrm>
            <a:off x="1264576" y="5831599"/>
            <a:ext cx="3633618" cy="1467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a:t>
            </a:r>
            <a:r>
              <a:rPr lang="fr-FR" sz="1400">
                <a:hlinkClick r:id="rId3"/>
              </a:rPr>
              <a:t>Doddy Clarke &amp; Sweeney, 2022</a:t>
            </a:r>
            <a:endParaRPr lang="fr-FR" sz="1400"/>
          </a:p>
        </p:txBody>
      </p:sp>
      <p:pic>
        <p:nvPicPr>
          <p:cNvPr id="7" name="Picture 6">
            <a:extLst>
              <a:ext uri="{FF2B5EF4-FFF2-40B4-BE49-F238E27FC236}">
                <a16:creationId xmlns:a16="http://schemas.microsoft.com/office/drawing/2014/main" id="{3FBFA9C5-C24D-B109-4F1B-4B0DE63F4507}"/>
              </a:ext>
            </a:extLst>
          </p:cNvPr>
          <p:cNvPicPr>
            <a:picLocks noChangeAspect="1"/>
          </p:cNvPicPr>
          <p:nvPr/>
        </p:nvPicPr>
        <p:blipFill>
          <a:blip r:embed="rId4"/>
          <a:stretch>
            <a:fillRect/>
          </a:stretch>
        </p:blipFill>
        <p:spPr>
          <a:xfrm>
            <a:off x="980440" y="2154560"/>
            <a:ext cx="4201890" cy="3356539"/>
          </a:xfrm>
          <a:prstGeom prst="rect">
            <a:avLst/>
          </a:prstGeom>
        </p:spPr>
      </p:pic>
      <p:sp>
        <p:nvSpPr>
          <p:cNvPr id="8" name="Content Placeholder 5">
            <a:extLst>
              <a:ext uri="{FF2B5EF4-FFF2-40B4-BE49-F238E27FC236}">
                <a16:creationId xmlns:a16="http://schemas.microsoft.com/office/drawing/2014/main" id="{C41E94A0-6571-0D95-2B15-7CF59A08B3A2}"/>
              </a:ext>
            </a:extLst>
          </p:cNvPr>
          <p:cNvSpPr txBox="1">
            <a:spLocks/>
          </p:cNvSpPr>
          <p:nvPr/>
        </p:nvSpPr>
        <p:spPr>
          <a:xfrm>
            <a:off x="5540098" y="1541349"/>
            <a:ext cx="5974811" cy="4290250"/>
          </a:xfrm>
          <a:prstGeom prst="rect">
            <a:avLst/>
          </a:prstGeom>
        </p:spPr>
        <p:txBody>
          <a:bodyPr vert="horz" lIns="91440" tIns="45720" rIns="91440" bIns="45720" rtlCol="0">
            <a:no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algn="l">
              <a:buFont typeface="Wingdings" panose="05000000000000000000" pitchFamily="2" charset="2"/>
              <a:buChar char="Ø"/>
            </a:pPr>
            <a:r>
              <a:rPr lang="en-US" sz="2000" b="1" i="0" u="none" strike="noStrike" baseline="0">
                <a:solidFill>
                  <a:srgbClr val="404040"/>
                </a:solidFill>
              </a:rPr>
              <a:t>Global horizontal irradiance (GHI)</a:t>
            </a:r>
            <a:r>
              <a:rPr lang="en-US" sz="2000" b="0" i="0" u="none" strike="noStrike" baseline="0">
                <a:solidFill>
                  <a:srgbClr val="404040"/>
                </a:solidFill>
              </a:rPr>
              <a:t>: the power density of the solar radiation received on a horizontal surface (includes direct and diffuse components). </a:t>
            </a:r>
          </a:p>
          <a:p>
            <a:pPr marL="285750" indent="-285750" algn="l">
              <a:buFont typeface="Wingdings" panose="05000000000000000000" pitchFamily="2" charset="2"/>
              <a:buChar char="Ø"/>
            </a:pPr>
            <a:r>
              <a:rPr lang="en-US" sz="2000" b="1" i="0" u="none" strike="noStrike" baseline="0">
                <a:solidFill>
                  <a:srgbClr val="404040"/>
                </a:solidFill>
              </a:rPr>
              <a:t>Direct normal irradiance (DNI)</a:t>
            </a:r>
            <a:r>
              <a:rPr lang="en-US" sz="2000" b="0" i="0" u="none" strike="noStrike" baseline="0">
                <a:solidFill>
                  <a:srgbClr val="404040"/>
                </a:solidFill>
              </a:rPr>
              <a:t>: the power density of solar radiation incident on a surface perpendicular to the sun’s rays emanating from the solar disk and the circumsolar region.</a:t>
            </a:r>
          </a:p>
          <a:p>
            <a:pPr marL="285750" indent="-285750" algn="l">
              <a:buFont typeface="Wingdings" panose="05000000000000000000" pitchFamily="2" charset="2"/>
              <a:buChar char="Ø"/>
            </a:pPr>
            <a:r>
              <a:rPr lang="en-US" sz="2000" b="1" i="0" u="none" strike="noStrike" baseline="0">
                <a:solidFill>
                  <a:srgbClr val="404040"/>
                </a:solidFill>
              </a:rPr>
              <a:t>Diffuse horizontal irradiance (DHI)</a:t>
            </a:r>
            <a:r>
              <a:rPr lang="en-US" sz="2000" b="0" i="0" u="none" strike="noStrike" baseline="0">
                <a:solidFill>
                  <a:srgbClr val="404040"/>
                </a:solidFill>
              </a:rPr>
              <a:t>: the power density of solar radiation scattered and reflected by the air, clouds and other particles in the atmosphere, incident on a horizontal surface.</a:t>
            </a:r>
          </a:p>
          <a:p>
            <a:pPr marL="285750" indent="-285750" algn="l">
              <a:buFont typeface="Wingdings" panose="05000000000000000000" pitchFamily="2" charset="2"/>
              <a:buChar char="Ø"/>
            </a:pPr>
            <a:r>
              <a:rPr lang="en-US" sz="2000" b="1" i="0" u="none" strike="noStrike" baseline="0">
                <a:solidFill>
                  <a:srgbClr val="404040"/>
                </a:solidFill>
              </a:rPr>
              <a:t>Global tilted irradiance (GTI)</a:t>
            </a:r>
            <a:r>
              <a:rPr lang="en-US" sz="2000" i="0" u="none" strike="noStrike" baseline="0">
                <a:solidFill>
                  <a:srgbClr val="404040"/>
                </a:solidFill>
              </a:rPr>
              <a:t>: the power density of solar radiation incident on a tilted surface (including direct and diffuse components).</a:t>
            </a:r>
            <a:endParaRPr lang="en-US" sz="2000">
              <a:solidFill>
                <a:schemeClr val="tx1">
                  <a:lumMod val="85000"/>
                  <a:lumOff val="15000"/>
                </a:schemeClr>
              </a:solidFill>
            </a:endParaRPr>
          </a:p>
          <a:p>
            <a:pPr marL="342900" indent="-342900">
              <a:buFont typeface="Wingdings" panose="05000000000000000000" pitchFamily="2" charset="2"/>
              <a:buChar char="Ø"/>
            </a:pPr>
            <a:endParaRPr lang="en-US" sz="2000">
              <a:solidFill>
                <a:srgbClr val="292526"/>
              </a:solidFill>
            </a:endParaRPr>
          </a:p>
          <a:p>
            <a:pPr lvl="1" indent="0">
              <a:buFont typeface="Arial" panose="020B0604020202020204" pitchFamily="34" charset="0"/>
              <a:buNone/>
            </a:pPr>
            <a:endParaRPr lang="en-US"/>
          </a:p>
          <a:p>
            <a:pPr marL="342900" indent="-342900">
              <a:buFont typeface="Wingdings" panose="05000000000000000000" pitchFamily="2" charset="2"/>
              <a:buChar char="Ø"/>
            </a:pPr>
            <a:endParaRPr lang="en-US" sz="2000"/>
          </a:p>
          <a:p>
            <a:pPr marL="342900" indent="-342900">
              <a:buFont typeface="Wingdings" panose="05000000000000000000" pitchFamily="2" charset="2"/>
              <a:buChar char="Ø"/>
            </a:pPr>
            <a:endParaRPr lang="en-US" sz="2000"/>
          </a:p>
          <a:p>
            <a:endParaRPr lang="pt-PT" sz="2000"/>
          </a:p>
          <a:p>
            <a:pPr marL="342900" indent="-342900">
              <a:buFont typeface="Wingdings" panose="05000000000000000000" pitchFamily="2" charset="2"/>
              <a:buChar char="Ø"/>
            </a:pPr>
            <a:endParaRPr lang="en-US" sz="2000"/>
          </a:p>
        </p:txBody>
      </p:sp>
    </p:spTree>
    <p:extLst>
      <p:ext uri="{BB962C8B-B14F-4D97-AF65-F5344CB8AC3E}">
        <p14:creationId xmlns:p14="http://schemas.microsoft.com/office/powerpoint/2010/main" val="18323742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5">
            <a:extLst>
              <a:ext uri="{FF2B5EF4-FFF2-40B4-BE49-F238E27FC236}">
                <a16:creationId xmlns:a16="http://schemas.microsoft.com/office/drawing/2014/main" id="{D638FFE4-09D9-B90D-EB2A-2D61DCD7C42A}"/>
              </a:ext>
            </a:extLst>
          </p:cNvPr>
          <p:cNvSpPr txBox="1">
            <a:spLocks/>
          </p:cNvSpPr>
          <p:nvPr/>
        </p:nvSpPr>
        <p:spPr>
          <a:xfrm>
            <a:off x="6096000" y="1828472"/>
            <a:ext cx="5536474" cy="88207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Wingdings" panose="05000000000000000000" pitchFamily="2" charset="2"/>
              <a:buChar char="Ø"/>
            </a:pPr>
            <a:r>
              <a:rPr lang="en-US"/>
              <a:t> Fundamental relationships between GHI, DNI and DHI</a:t>
            </a:r>
            <a:endParaRPr lang="en-US" sz="1800">
              <a:solidFill>
                <a:srgbClr val="292526"/>
              </a:solidFill>
            </a:endParaRPr>
          </a:p>
          <a:p>
            <a:pPr lvl="1" indent="0">
              <a:buFont typeface="Arial" panose="020B0604020202020204" pitchFamily="34" charse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endParaRPr lang="pt-PT" sz="180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Basic principles of solar radiation</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794449" y="1253331"/>
            <a:ext cx="10326783" cy="1600529"/>
          </a:xfrm>
        </p:spPr>
        <p:txBody>
          <a:bodyPr>
            <a:normAutofit/>
          </a:bodyPr>
          <a:lstStyle/>
          <a:p>
            <a:pPr marL="342900" indent="-342900">
              <a:buFont typeface="Wingdings" panose="05000000000000000000" pitchFamily="2" charset="2"/>
              <a:buChar char="Ø"/>
            </a:pPr>
            <a:r>
              <a:rPr lang="en-US"/>
              <a:t> Solar radiation components</a:t>
            </a:r>
            <a:endParaRPr lang="en-US" sz="1800">
              <a:solidFill>
                <a:srgbClr val="292526"/>
              </a:solidFill>
            </a:endParaRPr>
          </a:p>
          <a:p>
            <a:pPr lvl="1" inden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R="0" algn="l" rtl="0"/>
            <a:endParaRPr lang="pt-PT" sz="1800" b="0" i="0" u="none" strike="noStrike" baseline="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sp>
        <p:nvSpPr>
          <p:cNvPr id="9" name="Espace réservé du texte 2">
            <a:extLst>
              <a:ext uri="{FF2B5EF4-FFF2-40B4-BE49-F238E27FC236}">
                <a16:creationId xmlns:a16="http://schemas.microsoft.com/office/drawing/2014/main" id="{053B83A3-1F3B-7542-1CB1-DFEDE77DB938}"/>
              </a:ext>
            </a:extLst>
          </p:cNvPr>
          <p:cNvSpPr txBox="1">
            <a:spLocks/>
          </p:cNvSpPr>
          <p:nvPr/>
        </p:nvSpPr>
        <p:spPr>
          <a:xfrm>
            <a:off x="1264576" y="5831599"/>
            <a:ext cx="3633618" cy="1467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a:t>
            </a:r>
            <a:r>
              <a:rPr lang="fr-FR" sz="1400">
                <a:hlinkClick r:id="rId3"/>
              </a:rPr>
              <a:t>Doddy Clarke &amp; Sweeney, 2022</a:t>
            </a:r>
            <a:endParaRPr lang="fr-FR" sz="1400"/>
          </a:p>
        </p:txBody>
      </p:sp>
      <p:pic>
        <p:nvPicPr>
          <p:cNvPr id="7" name="Picture 6">
            <a:extLst>
              <a:ext uri="{FF2B5EF4-FFF2-40B4-BE49-F238E27FC236}">
                <a16:creationId xmlns:a16="http://schemas.microsoft.com/office/drawing/2014/main" id="{3FBFA9C5-C24D-B109-4F1B-4B0DE63F4507}"/>
              </a:ext>
            </a:extLst>
          </p:cNvPr>
          <p:cNvPicPr>
            <a:picLocks noChangeAspect="1"/>
          </p:cNvPicPr>
          <p:nvPr/>
        </p:nvPicPr>
        <p:blipFill>
          <a:blip r:embed="rId4"/>
          <a:stretch>
            <a:fillRect/>
          </a:stretch>
        </p:blipFill>
        <p:spPr>
          <a:xfrm>
            <a:off x="980440" y="2154560"/>
            <a:ext cx="4201890" cy="3356539"/>
          </a:xfrm>
          <a:prstGeom prst="rect">
            <a:avLst/>
          </a:prstGeom>
        </p:spPr>
      </p:pic>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AC49F1C9-86EF-DEFB-7BD3-1BB1C9127DAC}"/>
                  </a:ext>
                </a:extLst>
              </p:cNvPr>
              <p:cNvSpPr txBox="1"/>
              <p:nvPr/>
            </p:nvSpPr>
            <p:spPr>
              <a:xfrm>
                <a:off x="6907163" y="3215713"/>
                <a:ext cx="3914148" cy="369332"/>
              </a:xfrm>
              <a:prstGeom prst="rect">
                <a:avLst/>
              </a:prstGeom>
              <a:noFill/>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US" sz="2400" b="0" i="1" smtClean="0">
                          <a:latin typeface="Cambria Math" panose="02040503050406030204" pitchFamily="18" charset="0"/>
                        </a:rPr>
                        <m:t>𝐺𝐻𝐼</m:t>
                      </m:r>
                      <m:r>
                        <a:rPr lang="en-US" sz="2400" b="0" i="1" smtClean="0">
                          <a:latin typeface="Cambria Math" panose="02040503050406030204" pitchFamily="18" charset="0"/>
                        </a:rPr>
                        <m:t>=</m:t>
                      </m:r>
                      <m:r>
                        <a:rPr lang="en-US" sz="2400" b="0" i="1" smtClean="0">
                          <a:latin typeface="Cambria Math" panose="02040503050406030204" pitchFamily="18" charset="0"/>
                        </a:rPr>
                        <m:t>𝐷𝑁𝐼</m:t>
                      </m:r>
                      <m:r>
                        <a:rPr lang="en-US" sz="2400" b="0" i="1" smtClean="0">
                          <a:latin typeface="Cambria Math" panose="02040503050406030204" pitchFamily="18" charset="0"/>
                        </a:rPr>
                        <m:t> ×</m:t>
                      </m:r>
                      <m:func>
                        <m:funcPr>
                          <m:ctrlPr>
                            <a:rPr lang="en-US" sz="2400" b="0" i="1" smtClean="0">
                              <a:latin typeface="Cambria Math" panose="02040503050406030204" pitchFamily="18" charset="0"/>
                              <a:ea typeface="Cambria Math" panose="02040503050406030204" pitchFamily="18" charset="0"/>
                            </a:rPr>
                          </m:ctrlPr>
                        </m:funcPr>
                        <m:fName>
                          <m:r>
                            <m:rPr>
                              <m:sty m:val="p"/>
                            </m:rPr>
                            <a:rPr lang="en-US" sz="2400" b="0" i="0" smtClean="0">
                              <a:latin typeface="Cambria Math" panose="02040503050406030204" pitchFamily="18" charset="0"/>
                              <a:ea typeface="Cambria Math" panose="02040503050406030204" pitchFamily="18" charset="0"/>
                            </a:rPr>
                            <m:t>cos</m:t>
                          </m:r>
                        </m:fName>
                        <m:e>
                          <m:d>
                            <m:dPr>
                              <m:ctrlPr>
                                <a:rPr lang="en-US" sz="2400" b="0" i="1" smtClean="0">
                                  <a:latin typeface="Cambria Math" panose="02040503050406030204" pitchFamily="18" charset="0"/>
                                  <a:ea typeface="Cambria Math" panose="02040503050406030204" pitchFamily="18" charset="0"/>
                                </a:rPr>
                              </m:ctrlPr>
                            </m:dPr>
                            <m:e>
                              <m:sSub>
                                <m:sSubPr>
                                  <m:ctrlPr>
                                    <a:rPr lang="en-US" sz="2400" b="0" i="1" smtClean="0">
                                      <a:latin typeface="Cambria Math" panose="02040503050406030204" pitchFamily="18" charset="0"/>
                                      <a:ea typeface="Cambria Math" panose="02040503050406030204" pitchFamily="18" charset="0"/>
                                    </a:rPr>
                                  </m:ctrlPr>
                                </m:sSubPr>
                                <m:e>
                                  <m:r>
                                    <a:rPr lang="en-US" sz="2400" i="1">
                                      <a:latin typeface="Cambria Math" panose="02040503050406030204" pitchFamily="18" charset="0"/>
                                      <a:ea typeface="Cambria Math" panose="02040503050406030204" pitchFamily="18" charset="0"/>
                                    </a:rPr>
                                    <m:t>𝜃</m:t>
                                  </m:r>
                                </m:e>
                                <m:sub>
                                  <m:r>
                                    <a:rPr lang="en-US" sz="2400" b="0" i="1" smtClean="0">
                                      <a:latin typeface="Cambria Math" panose="02040503050406030204" pitchFamily="18" charset="0"/>
                                      <a:ea typeface="Cambria Math" panose="02040503050406030204" pitchFamily="18" charset="0"/>
                                    </a:rPr>
                                    <m:t>𝑧</m:t>
                                  </m:r>
                                </m:sub>
                              </m:sSub>
                            </m:e>
                          </m:d>
                        </m:e>
                      </m:func>
                      <m:r>
                        <a:rPr lang="en-US" sz="2400" b="0" i="1" smtClean="0">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𝐷𝐻𝐼</m:t>
                      </m:r>
                    </m:oMath>
                  </m:oMathPara>
                </a14:m>
                <a:endParaRPr lang="en-US" sz="2400"/>
              </a:p>
            </p:txBody>
          </p:sp>
        </mc:Choice>
        <mc:Fallback xmlns="">
          <p:sp>
            <p:nvSpPr>
              <p:cNvPr id="10" name="TextBox 9">
                <a:extLst>
                  <a:ext uri="{FF2B5EF4-FFF2-40B4-BE49-F238E27FC236}">
                    <a16:creationId xmlns:a16="http://schemas.microsoft.com/office/drawing/2014/main" id="{AC49F1C9-86EF-DEFB-7BD3-1BB1C9127DAC}"/>
                  </a:ext>
                </a:extLst>
              </p:cNvPr>
              <p:cNvSpPr txBox="1">
                <a:spLocks noRot="1" noChangeAspect="1" noMove="1" noResize="1" noEditPoints="1" noAdjustHandles="1" noChangeArrowheads="1" noChangeShapeType="1" noTextEdit="1"/>
              </p:cNvSpPr>
              <p:nvPr/>
            </p:nvSpPr>
            <p:spPr>
              <a:xfrm>
                <a:off x="6907163" y="3215713"/>
                <a:ext cx="3914148" cy="369332"/>
              </a:xfrm>
              <a:prstGeom prst="rect">
                <a:avLst/>
              </a:prstGeom>
              <a:blipFill>
                <a:blip r:embed="rId5"/>
                <a:stretch>
                  <a:fillRect l="-1246" r="-1246" b="-13333"/>
                </a:stretch>
              </a:blipFill>
            </p:spPr>
            <p:txBody>
              <a:bodyPr/>
              <a:lstStyle/>
              <a:p>
                <a:r>
                  <a:rPr lang="en-US">
                    <a:noFill/>
                  </a:rPr>
                  <a:t> </a:t>
                </a:r>
              </a:p>
            </p:txBody>
          </p:sp>
        </mc:Fallback>
      </mc:AlternateContent>
      <p:pic>
        <p:nvPicPr>
          <p:cNvPr id="14" name="Picture 13">
            <a:extLst>
              <a:ext uri="{FF2B5EF4-FFF2-40B4-BE49-F238E27FC236}">
                <a16:creationId xmlns:a16="http://schemas.microsoft.com/office/drawing/2014/main" id="{EB5FC313-3CA9-9443-E748-B51EDF7CB1E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63292" y="3908981"/>
            <a:ext cx="4201890" cy="2362945"/>
          </a:xfrm>
          <a:prstGeom prst="rect">
            <a:avLst/>
          </a:prstGeom>
        </p:spPr>
      </p:pic>
      <p:sp>
        <p:nvSpPr>
          <p:cNvPr id="15" name="Espace réservé du texte 2">
            <a:extLst>
              <a:ext uri="{FF2B5EF4-FFF2-40B4-BE49-F238E27FC236}">
                <a16:creationId xmlns:a16="http://schemas.microsoft.com/office/drawing/2014/main" id="{2B3AAC82-0E80-1C78-FAD8-5E78BF8BAEE2}"/>
              </a:ext>
            </a:extLst>
          </p:cNvPr>
          <p:cNvSpPr txBox="1">
            <a:spLocks/>
          </p:cNvSpPr>
          <p:nvPr/>
        </p:nvSpPr>
        <p:spPr>
          <a:xfrm>
            <a:off x="7187693" y="6379987"/>
            <a:ext cx="3633618" cy="1467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a:t>
            </a:r>
            <a:r>
              <a:rPr lang="fr-FR" sz="1400">
                <a:hlinkClick r:id="rId7"/>
              </a:rPr>
              <a:t>Zhang et al, 2021</a:t>
            </a:r>
            <a:endParaRPr lang="fr-FR" sz="1400"/>
          </a:p>
        </p:txBody>
      </p:sp>
      <p:sp>
        <p:nvSpPr>
          <p:cNvPr id="2" name="Espace réservé du numéro de diapositive 5">
            <a:extLst>
              <a:ext uri="{FF2B5EF4-FFF2-40B4-BE49-F238E27FC236}">
                <a16:creationId xmlns:a16="http://schemas.microsoft.com/office/drawing/2014/main" id="{DCC9248E-4004-0BAA-A857-3FD03E5F8461}"/>
              </a:ext>
            </a:extLst>
          </p:cNvPr>
          <p:cNvSpPr>
            <a:spLocks noGrp="1"/>
          </p:cNvSpPr>
          <p:nvPr>
            <p:ph type="sldNum" sz="quarter" idx="12"/>
          </p:nvPr>
        </p:nvSpPr>
        <p:spPr>
          <a:xfrm>
            <a:off x="11598442" y="6162338"/>
            <a:ext cx="442762" cy="365125"/>
          </a:xfrm>
        </p:spPr>
        <p:txBody>
          <a:bodyPr/>
          <a:lstStyle>
            <a:lvl1pPr>
              <a:defRPr>
                <a:solidFill>
                  <a:schemeClr val="bg1"/>
                </a:solidFill>
              </a:defRPr>
            </a:lvl1pPr>
          </a:lstStyle>
          <a:p>
            <a:endParaRPr lang="fr-FR" sz="1800" dirty="0">
              <a:latin typeface="+mj-lt"/>
            </a:endParaRPr>
          </a:p>
        </p:txBody>
      </p:sp>
    </p:spTree>
    <p:extLst>
      <p:ext uri="{BB962C8B-B14F-4D97-AF65-F5344CB8AC3E}">
        <p14:creationId xmlns:p14="http://schemas.microsoft.com/office/powerpoint/2010/main" val="9569671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5">
            <a:extLst>
              <a:ext uri="{FF2B5EF4-FFF2-40B4-BE49-F238E27FC236}">
                <a16:creationId xmlns:a16="http://schemas.microsoft.com/office/drawing/2014/main" id="{D638FFE4-09D9-B90D-EB2A-2D61DCD7C42A}"/>
              </a:ext>
            </a:extLst>
          </p:cNvPr>
          <p:cNvSpPr txBox="1">
            <a:spLocks/>
          </p:cNvSpPr>
          <p:nvPr/>
        </p:nvSpPr>
        <p:spPr>
          <a:xfrm>
            <a:off x="6096000" y="1828472"/>
            <a:ext cx="5536474" cy="882072"/>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Wingdings" panose="05000000000000000000" pitchFamily="2" charset="2"/>
              <a:buChar char="Ø"/>
            </a:pPr>
            <a:r>
              <a:rPr lang="en-US"/>
              <a:t> Fundamental relationships between GHI, DNI and DHI</a:t>
            </a:r>
            <a:endParaRPr lang="en-US" sz="1800">
              <a:solidFill>
                <a:srgbClr val="292526"/>
              </a:solidFill>
            </a:endParaRPr>
          </a:p>
          <a:p>
            <a:pPr lvl="1" indent="0">
              <a:buFont typeface="Arial" panose="020B0604020202020204" pitchFamily="34" charse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endParaRPr lang="pt-PT" sz="180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Basic principles of solar radiation</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794449" y="1253331"/>
            <a:ext cx="10326783" cy="1600529"/>
          </a:xfrm>
        </p:spPr>
        <p:txBody>
          <a:bodyPr>
            <a:normAutofit/>
          </a:bodyPr>
          <a:lstStyle/>
          <a:p>
            <a:pPr marL="342900" indent="-342900">
              <a:buFont typeface="Wingdings" panose="05000000000000000000" pitchFamily="2" charset="2"/>
              <a:buChar char="Ø"/>
            </a:pPr>
            <a:r>
              <a:rPr lang="en-US"/>
              <a:t> Solar radiation components</a:t>
            </a:r>
            <a:endParaRPr lang="en-US" sz="1800">
              <a:solidFill>
                <a:srgbClr val="292526"/>
              </a:solidFill>
            </a:endParaRPr>
          </a:p>
          <a:p>
            <a:pPr lvl="1" indent="0">
              <a:buNone/>
            </a:pPr>
            <a:endParaRPr lang="en-US" sz="1800"/>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R="0" algn="l" rtl="0"/>
            <a:endParaRPr lang="pt-PT" sz="1800" b="0" i="0" u="none" strike="noStrike" baseline="0">
              <a:latin typeface="Calibri" panose="020F0502020204030204" pitchFamily="34" charset="0"/>
            </a:endParaRPr>
          </a:p>
          <a:p>
            <a:pPr marL="342900" indent="-342900">
              <a:buFont typeface="Wingdings" panose="05000000000000000000" pitchFamily="2" charset="2"/>
              <a:buChar char="Ø"/>
            </a:pPr>
            <a:endParaRPr lang="en-US">
              <a:latin typeface="+mn-lt"/>
            </a:endParaRPr>
          </a:p>
        </p:txBody>
      </p:sp>
      <p:sp>
        <p:nvSpPr>
          <p:cNvPr id="9" name="Espace réservé du texte 2">
            <a:extLst>
              <a:ext uri="{FF2B5EF4-FFF2-40B4-BE49-F238E27FC236}">
                <a16:creationId xmlns:a16="http://schemas.microsoft.com/office/drawing/2014/main" id="{053B83A3-1F3B-7542-1CB1-DFEDE77DB938}"/>
              </a:ext>
            </a:extLst>
          </p:cNvPr>
          <p:cNvSpPr txBox="1">
            <a:spLocks/>
          </p:cNvSpPr>
          <p:nvPr/>
        </p:nvSpPr>
        <p:spPr>
          <a:xfrm>
            <a:off x="1264576" y="5831599"/>
            <a:ext cx="3633618" cy="1467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a:t>
            </a:r>
            <a:r>
              <a:rPr lang="fr-FR" sz="1400">
                <a:hlinkClick r:id="rId3"/>
              </a:rPr>
              <a:t>Doddy Clarke &amp; Sweeney, 2022</a:t>
            </a:r>
            <a:endParaRPr lang="fr-FR" sz="1400"/>
          </a:p>
        </p:txBody>
      </p:sp>
      <p:pic>
        <p:nvPicPr>
          <p:cNvPr id="7" name="Picture 6">
            <a:extLst>
              <a:ext uri="{FF2B5EF4-FFF2-40B4-BE49-F238E27FC236}">
                <a16:creationId xmlns:a16="http://schemas.microsoft.com/office/drawing/2014/main" id="{3FBFA9C5-C24D-B109-4F1B-4B0DE63F4507}"/>
              </a:ext>
            </a:extLst>
          </p:cNvPr>
          <p:cNvPicPr>
            <a:picLocks noChangeAspect="1"/>
          </p:cNvPicPr>
          <p:nvPr/>
        </p:nvPicPr>
        <p:blipFill>
          <a:blip r:embed="rId4"/>
          <a:stretch>
            <a:fillRect/>
          </a:stretch>
        </p:blipFill>
        <p:spPr>
          <a:xfrm>
            <a:off x="980440" y="2154560"/>
            <a:ext cx="4201890" cy="3356539"/>
          </a:xfrm>
          <a:prstGeom prst="rect">
            <a:avLst/>
          </a:prstGeom>
        </p:spPr>
      </p:pic>
      <mc:AlternateContent xmlns:mc="http://schemas.openxmlformats.org/markup-compatibility/2006" xmlns:a14="http://schemas.microsoft.com/office/drawing/2010/main">
        <mc:Choice Requires="a14">
          <p:sp>
            <p:nvSpPr>
              <p:cNvPr id="10" name="TextBox 9">
                <a:extLst>
                  <a:ext uri="{FF2B5EF4-FFF2-40B4-BE49-F238E27FC236}">
                    <a16:creationId xmlns:a16="http://schemas.microsoft.com/office/drawing/2014/main" id="{AC49F1C9-86EF-DEFB-7BD3-1BB1C9127DAC}"/>
                  </a:ext>
                </a:extLst>
              </p:cNvPr>
              <p:cNvSpPr txBox="1"/>
              <p:nvPr/>
            </p:nvSpPr>
            <p:spPr>
              <a:xfrm>
                <a:off x="6456494" y="3030044"/>
                <a:ext cx="5247826" cy="797911"/>
              </a:xfrm>
              <a:prstGeom prst="rect">
                <a:avLst/>
              </a:prstGeom>
              <a:noFill/>
            </p:spPr>
            <p:txBody>
              <a:bodyPr wrap="square" lIns="0" tIns="0" rIns="0" bIns="0" rtlCol="0">
                <a:spAutoFit/>
              </a:bodyPr>
              <a:lstStyle/>
              <a:p>
                <a14:m>
                  <m:oMath xmlns:m="http://schemas.openxmlformats.org/officeDocument/2006/math">
                    <m:r>
                      <a:rPr lang="en-US" sz="2400" b="0" i="1" smtClean="0">
                        <a:latin typeface="Cambria Math" panose="02040503050406030204" pitchFamily="18" charset="0"/>
                      </a:rPr>
                      <m:t>𝐺𝑇𝐼</m:t>
                    </m:r>
                    <m:r>
                      <a:rPr lang="en-US" sz="2400" b="0" i="1" smtClean="0">
                        <a:latin typeface="Cambria Math" panose="02040503050406030204" pitchFamily="18" charset="0"/>
                      </a:rPr>
                      <m:t>=</m:t>
                    </m:r>
                    <m:r>
                      <a:rPr lang="en-US" sz="2400" b="0" i="1" smtClean="0">
                        <a:latin typeface="Cambria Math" panose="02040503050406030204" pitchFamily="18" charset="0"/>
                      </a:rPr>
                      <m:t>𝐷𝑁𝐼</m:t>
                    </m:r>
                    <m:r>
                      <a:rPr lang="en-US" sz="2400" b="0" i="1" smtClean="0">
                        <a:latin typeface="Cambria Math" panose="02040503050406030204" pitchFamily="18" charset="0"/>
                      </a:rPr>
                      <m:t> ×</m:t>
                    </m:r>
                    <m:func>
                      <m:funcPr>
                        <m:ctrlPr>
                          <a:rPr lang="en-US" sz="2400" b="0" i="1" smtClean="0">
                            <a:latin typeface="Cambria Math" panose="02040503050406030204" pitchFamily="18" charset="0"/>
                            <a:ea typeface="Cambria Math" panose="02040503050406030204" pitchFamily="18" charset="0"/>
                          </a:rPr>
                        </m:ctrlPr>
                      </m:funcPr>
                      <m:fName>
                        <m:r>
                          <m:rPr>
                            <m:sty m:val="p"/>
                          </m:rPr>
                          <a:rPr lang="en-US" sz="2400" b="0" i="0" smtClean="0">
                            <a:latin typeface="Cambria Math" panose="02040503050406030204" pitchFamily="18" charset="0"/>
                            <a:ea typeface="Cambria Math" panose="02040503050406030204" pitchFamily="18" charset="0"/>
                          </a:rPr>
                          <m:t>cos</m:t>
                        </m:r>
                      </m:fName>
                      <m:e>
                        <m:d>
                          <m:dPr>
                            <m:ctrlPr>
                              <a:rPr lang="en-US" sz="2400" b="0" i="1" smtClean="0">
                                <a:latin typeface="Cambria Math" panose="02040503050406030204" pitchFamily="18" charset="0"/>
                                <a:ea typeface="Cambria Math" panose="02040503050406030204" pitchFamily="18" charset="0"/>
                              </a:rPr>
                            </m:ctrlPr>
                          </m:dPr>
                          <m:e>
                            <m:r>
                              <a:rPr lang="en-US" sz="2400" i="1">
                                <a:latin typeface="Cambria Math" panose="02040503050406030204" pitchFamily="18" charset="0"/>
                                <a:ea typeface="Cambria Math" panose="02040503050406030204" pitchFamily="18" charset="0"/>
                              </a:rPr>
                              <m:t>𝜃</m:t>
                            </m:r>
                          </m:e>
                        </m:d>
                      </m:e>
                    </m:func>
                    <m:r>
                      <a:rPr lang="en-US" sz="2400" b="0" i="1" smtClean="0">
                        <a:latin typeface="Cambria Math" panose="02040503050406030204" pitchFamily="18" charset="0"/>
                        <a:ea typeface="Cambria Math" panose="02040503050406030204" pitchFamily="18" charset="0"/>
                      </a:rPr>
                      <m:t>+</m:t>
                    </m:r>
                    <m:r>
                      <a:rPr lang="en-US" sz="2400" b="0" i="1" smtClean="0">
                        <a:latin typeface="Cambria Math" panose="02040503050406030204" pitchFamily="18" charset="0"/>
                        <a:ea typeface="Cambria Math" panose="02040503050406030204" pitchFamily="18" charset="0"/>
                      </a:rPr>
                      <m:t>𝐷𝐻𝐼</m:t>
                    </m:r>
                    <m:r>
                      <a:rPr lang="en-US" sz="2400" i="1">
                        <a:latin typeface="Cambria Math" panose="02040503050406030204" pitchFamily="18" charset="0"/>
                      </a:rPr>
                      <m:t>×</m:t>
                    </m:r>
                    <m:sSub>
                      <m:sSubPr>
                        <m:ctrlPr>
                          <a:rPr lang="en-US" sz="240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𝑠𝑘𝑦</m:t>
                        </m:r>
                        <m:r>
                          <a:rPr lang="en-US" sz="2400" b="0" i="1" smtClean="0">
                            <a:latin typeface="Cambria Math" panose="02040503050406030204" pitchFamily="18" charset="0"/>
                          </a:rPr>
                          <m:t> </m:t>
                        </m:r>
                      </m:sub>
                    </m:sSub>
                  </m:oMath>
                </a14:m>
                <a:r>
                  <a:rPr lang="en-US" sz="2400">
                    <a:ea typeface="Cambria Math" panose="02040503050406030204" pitchFamily="18" charset="0"/>
                  </a:rPr>
                  <a:t> +   	</a:t>
                </a:r>
                <a14:m>
                  <m:oMath xmlns:m="http://schemas.openxmlformats.org/officeDocument/2006/math">
                    <m:r>
                      <a:rPr lang="en-US" sz="2400" i="1">
                        <a:latin typeface="Cambria Math" panose="02040503050406030204" pitchFamily="18" charset="0"/>
                        <a:ea typeface="Cambria Math" panose="02040503050406030204" pitchFamily="18" charset="0"/>
                      </a:rPr>
                      <m:t>𝐷𝐻𝐼</m:t>
                    </m:r>
                    <m:r>
                      <a:rPr lang="en-US" sz="2400" i="1">
                        <a:latin typeface="Cambria Math" panose="02040503050406030204" pitchFamily="18" charset="0"/>
                      </a:rPr>
                      <m:t>×</m:t>
                    </m:r>
                    <m:sSub>
                      <m:sSubPr>
                        <m:ctrlPr>
                          <a:rPr lang="en-US" sz="2400" i="1">
                            <a:latin typeface="Cambria Math" panose="02040503050406030204" pitchFamily="18" charset="0"/>
                          </a:rPr>
                        </m:ctrlPr>
                      </m:sSubPr>
                      <m:e>
                        <m:r>
                          <a:rPr lang="en-US" sz="2400" i="1">
                            <a:latin typeface="Cambria Math" panose="02040503050406030204" pitchFamily="18" charset="0"/>
                          </a:rPr>
                          <m:t>𝐹</m:t>
                        </m:r>
                      </m:e>
                      <m:sub>
                        <m:r>
                          <a:rPr lang="en-US" sz="2400" b="0" i="1" smtClean="0">
                            <a:latin typeface="Cambria Math" panose="02040503050406030204" pitchFamily="18" charset="0"/>
                          </a:rPr>
                          <m:t>𝑔𝑟𝑜𝑢𝑛𝑑</m:t>
                        </m:r>
                        <m:r>
                          <a:rPr lang="en-US" sz="2400" i="1">
                            <a:latin typeface="Cambria Math" panose="02040503050406030204" pitchFamily="18" charset="0"/>
                          </a:rPr>
                          <m:t> </m:t>
                        </m:r>
                      </m:sub>
                    </m:sSub>
                  </m:oMath>
                </a14:m>
                <a:endParaRPr lang="en-US" sz="2400"/>
              </a:p>
            </p:txBody>
          </p:sp>
        </mc:Choice>
        <mc:Fallback xmlns="">
          <p:sp>
            <p:nvSpPr>
              <p:cNvPr id="10" name="TextBox 9">
                <a:extLst>
                  <a:ext uri="{FF2B5EF4-FFF2-40B4-BE49-F238E27FC236}">
                    <a16:creationId xmlns:a16="http://schemas.microsoft.com/office/drawing/2014/main" id="{AC49F1C9-86EF-DEFB-7BD3-1BB1C9127DAC}"/>
                  </a:ext>
                </a:extLst>
              </p:cNvPr>
              <p:cNvSpPr txBox="1">
                <a:spLocks noRot="1" noChangeAspect="1" noMove="1" noResize="1" noEditPoints="1" noAdjustHandles="1" noChangeArrowheads="1" noChangeShapeType="1" noTextEdit="1"/>
              </p:cNvSpPr>
              <p:nvPr/>
            </p:nvSpPr>
            <p:spPr>
              <a:xfrm>
                <a:off x="6456494" y="3030044"/>
                <a:ext cx="5247826" cy="797911"/>
              </a:xfrm>
              <a:prstGeom prst="rect">
                <a:avLst/>
              </a:prstGeom>
              <a:blipFill>
                <a:blip r:embed="rId5"/>
                <a:stretch>
                  <a:fillRect l="-1974" t="-11450" r="-1278" b="-12977"/>
                </a:stretch>
              </a:blipFill>
            </p:spPr>
            <p:txBody>
              <a:bodyPr/>
              <a:lstStyle/>
              <a:p>
                <a:r>
                  <a:rPr lang="en-US">
                    <a:noFill/>
                  </a:rPr>
                  <a:t> </a:t>
                </a:r>
              </a:p>
            </p:txBody>
          </p:sp>
        </mc:Fallback>
      </mc:AlternateContent>
      <p:pic>
        <p:nvPicPr>
          <p:cNvPr id="5" name="Picture 4">
            <a:extLst>
              <a:ext uri="{FF2B5EF4-FFF2-40B4-BE49-F238E27FC236}">
                <a16:creationId xmlns:a16="http://schemas.microsoft.com/office/drawing/2014/main" id="{352C95B9-0789-49FC-8E38-3B90BB4A9ED7}"/>
              </a:ext>
            </a:extLst>
          </p:cNvPr>
          <p:cNvPicPr>
            <a:picLocks noChangeAspect="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6992222" y="4338798"/>
            <a:ext cx="4129010" cy="1900490"/>
          </a:xfrm>
          <a:prstGeom prst="rect">
            <a:avLst/>
          </a:prstGeom>
        </p:spPr>
      </p:pic>
      <p:sp>
        <p:nvSpPr>
          <p:cNvPr id="8" name="Espace réservé du texte 2">
            <a:extLst>
              <a:ext uri="{FF2B5EF4-FFF2-40B4-BE49-F238E27FC236}">
                <a16:creationId xmlns:a16="http://schemas.microsoft.com/office/drawing/2014/main" id="{DF86E126-453E-DBA1-0918-68BCA6CE75C2}"/>
              </a:ext>
            </a:extLst>
          </p:cNvPr>
          <p:cNvSpPr txBox="1">
            <a:spLocks/>
          </p:cNvSpPr>
          <p:nvPr/>
        </p:nvSpPr>
        <p:spPr>
          <a:xfrm>
            <a:off x="7239918" y="6401036"/>
            <a:ext cx="3633618" cy="14675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a:t>
            </a:r>
            <a:r>
              <a:rPr lang="fr-FR" sz="1400">
                <a:hlinkClick r:id="rId7"/>
              </a:rPr>
              <a:t>Herrería-Alonso et al, 2020</a:t>
            </a:r>
            <a:endParaRPr lang="fr-FR" sz="1400"/>
          </a:p>
        </p:txBody>
      </p:sp>
    </p:spTree>
    <p:extLst>
      <p:ext uri="{BB962C8B-B14F-4D97-AF65-F5344CB8AC3E}">
        <p14:creationId xmlns:p14="http://schemas.microsoft.com/office/powerpoint/2010/main" val="14694424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Solar Resource Assessment – Why?</a:t>
            </a:r>
          </a:p>
        </p:txBody>
      </p:sp>
      <mc:AlternateContent xmlns:mc="http://schemas.openxmlformats.org/markup-compatibility/2006" xmlns:a14="http://schemas.microsoft.com/office/drawing/2010/main">
        <mc:Choice Requires="a14">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23570" y="1090620"/>
                <a:ext cx="10326783" cy="4351338"/>
              </a:xfrm>
            </p:spPr>
            <p:txBody>
              <a:bodyPr>
                <a:normAutofit lnSpcReduction="10000"/>
              </a:bodyPr>
              <a:lstStyle/>
              <a:p>
                <a:pPr marL="342900" indent="-342900">
                  <a:buFont typeface="Wingdings" panose="05000000000000000000" pitchFamily="2" charset="2"/>
                  <a:buChar char="Ø"/>
                </a:pPr>
                <a:r>
                  <a:rPr lang="en-US"/>
                  <a:t>To </a:t>
                </a:r>
                <a:r>
                  <a:rPr lang="en-US" b="1"/>
                  <a:t>accurately</a:t>
                </a:r>
                <a:r>
                  <a:rPr lang="en-US"/>
                  <a:t> </a:t>
                </a:r>
                <a:r>
                  <a:rPr lang="en-US" b="1"/>
                  <a:t>determine the availability of solar </a:t>
                </a:r>
                <a:r>
                  <a:rPr lang="en-US" b="1" u="sng"/>
                  <a:t>irradiance</a:t>
                </a:r>
                <a:r>
                  <a:rPr lang="en-US" b="1"/>
                  <a:t> or </a:t>
                </a:r>
                <a:r>
                  <a:rPr lang="en-US" b="1" u="sng"/>
                  <a:t>irradiation</a:t>
                </a:r>
                <a:endParaRPr lang="en-US"/>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L="1028700" lvl="1" indent="-342900">
                  <a:buFont typeface="Wingdings" panose="05000000000000000000" pitchFamily="2" charset="2"/>
                  <a:buChar char="v"/>
                </a:pPr>
                <a:r>
                  <a:rPr lang="en-US" u="sng"/>
                  <a:t>Irradiance</a:t>
                </a:r>
                <a:r>
                  <a:rPr lang="en-US"/>
                  <a:t>, G [W m</a:t>
                </a:r>
                <a:r>
                  <a:rPr lang="en-US" baseline="30000"/>
                  <a:t>-2</a:t>
                </a:r>
                <a:r>
                  <a:rPr lang="en-US"/>
                  <a:t>] – power density of radiation incident on a surface, </a:t>
                </a:r>
                <a:r>
                  <a:rPr lang="en-US" err="1"/>
                  <a:t>i.e</a:t>
                </a:r>
                <a:r>
                  <a:rPr lang="en-US"/>
                  <a:t>, rate at which radiant energy is incident on a surface per unit area of that surface</a:t>
                </a:r>
              </a:p>
              <a:p>
                <a:pPr marL="1028700" lvl="1" indent="-342900">
                  <a:buFont typeface="Wingdings" panose="05000000000000000000" pitchFamily="2" charset="2"/>
                  <a:buChar char="v"/>
                </a:pPr>
                <a:endParaRPr lang="en-US"/>
              </a:p>
              <a:p>
                <a:pPr marL="1028700" lvl="1" indent="-342900">
                  <a:buFont typeface="Wingdings" panose="05000000000000000000" pitchFamily="2" charset="2"/>
                  <a:buChar char="v"/>
                </a:pPr>
                <a:r>
                  <a:rPr lang="en-US" u="sng"/>
                  <a:t>Irradiation</a:t>
                </a:r>
                <a:r>
                  <a:rPr lang="en-US"/>
                  <a:t>, H [J m</a:t>
                </a:r>
                <a:r>
                  <a:rPr lang="en-US" baseline="30000"/>
                  <a:t>-2</a:t>
                </a:r>
                <a:r>
                  <a:rPr lang="en-US"/>
                  <a:t>] – incident energy per unit area of a surface [over a specified 		           time interval]</a:t>
                </a:r>
              </a:p>
              <a:p>
                <a:pPr marL="1028700" lvl="1" indent="-342900">
                  <a:buFont typeface="Wingdings" panose="05000000000000000000" pitchFamily="2" charset="2"/>
                  <a:buChar char="v"/>
                </a:pPr>
                <a:endParaRPr lang="en-US"/>
              </a:p>
              <a:p>
                <a:pPr lvl="1" indent="0">
                  <a:buNone/>
                </a:pPr>
                <a14:m>
                  <m:oMathPara xmlns:m="http://schemas.openxmlformats.org/officeDocument/2006/math">
                    <m:oMathParaPr>
                      <m:jc m:val="centerGroup"/>
                    </m:oMathParaPr>
                    <m:oMath xmlns:m="http://schemas.openxmlformats.org/officeDocument/2006/math">
                      <m:r>
                        <a:rPr lang="en-US" b="0" i="1" smtClean="0">
                          <a:latin typeface="Cambria Math" panose="02040503050406030204" pitchFamily="18" charset="0"/>
                        </a:rPr>
                        <m:t>𝐻</m:t>
                      </m:r>
                      <m:r>
                        <a:rPr lang="en-US" i="1" smtClean="0">
                          <a:latin typeface="Cambria Math" panose="02040503050406030204" pitchFamily="18" charset="0"/>
                        </a:rPr>
                        <m:t>=</m:t>
                      </m:r>
                      <m:nary>
                        <m:naryPr>
                          <m:limLoc m:val="undOvr"/>
                          <m:subHide m:val="on"/>
                          <m:supHide m:val="on"/>
                          <m:ctrlPr>
                            <a:rPr lang="en-US" i="1" smtClean="0">
                              <a:latin typeface="Cambria Math" panose="02040503050406030204" pitchFamily="18" charset="0"/>
                            </a:rPr>
                          </m:ctrlPr>
                        </m:naryPr>
                        <m:sub/>
                        <m:sup/>
                        <m:e>
                          <m:r>
                            <a:rPr lang="en-US" b="0" i="1" smtClean="0">
                              <a:latin typeface="Cambria Math" panose="02040503050406030204" pitchFamily="18" charset="0"/>
                            </a:rPr>
                            <m:t>𝐺</m:t>
                          </m:r>
                          <m:r>
                            <a:rPr lang="en-US" b="0" i="1" smtClean="0">
                              <a:latin typeface="Cambria Math" panose="02040503050406030204" pitchFamily="18" charset="0"/>
                            </a:rPr>
                            <m:t> </m:t>
                          </m:r>
                          <m:r>
                            <a:rPr lang="en-US" b="0" i="1" smtClean="0">
                              <a:latin typeface="Cambria Math" panose="02040503050406030204" pitchFamily="18" charset="0"/>
                            </a:rPr>
                            <m:t>𝑑𝑡</m:t>
                          </m:r>
                        </m:e>
                      </m:nary>
                    </m:oMath>
                  </m:oMathPara>
                </a14:m>
                <a:endParaRPr lang="en-US"/>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latin typeface="+mn-lt"/>
                </a:endParaRPr>
              </a:p>
            </p:txBody>
          </p:sp>
        </mc:Choice>
        <mc:Fallback xmlns="">
          <p:sp>
            <p:nvSpPr>
              <p:cNvPr id="6" name="Content Placeholder 5">
                <a:extLst>
                  <a:ext uri="{FF2B5EF4-FFF2-40B4-BE49-F238E27FC236}">
                    <a16:creationId xmlns:a16="http://schemas.microsoft.com/office/drawing/2014/main" id="{CDA425E9-F973-515B-3424-5573EA7982D9}"/>
                  </a:ext>
                </a:extLst>
              </p:cNvPr>
              <p:cNvSpPr>
                <a:spLocks noGrp="1" noRot="1" noChangeAspect="1" noMove="1" noResize="1" noEditPoints="1" noAdjustHandles="1" noChangeArrowheads="1" noChangeShapeType="1" noTextEdit="1"/>
              </p:cNvSpPr>
              <p:nvPr>
                <p:ph idx="1"/>
              </p:nvPr>
            </p:nvSpPr>
            <p:spPr>
              <a:xfrm>
                <a:off x="823570" y="1090620"/>
                <a:ext cx="10326783" cy="4351338"/>
              </a:xfrm>
              <a:blipFill>
                <a:blip r:embed="rId3"/>
                <a:stretch>
                  <a:fillRect l="-767" r="-531"/>
                </a:stretch>
              </a:blipFill>
            </p:spPr>
            <p:txBody>
              <a:bodyPr/>
              <a:lstStyle/>
              <a:p>
                <a:r>
                  <a:rPr lang="en-US">
                    <a:noFill/>
                  </a:rPr>
                  <a:t> </a:t>
                </a:r>
              </a:p>
            </p:txBody>
          </p:sp>
        </mc:Fallback>
      </mc:AlternateContent>
    </p:spTree>
    <p:extLst>
      <p:ext uri="{BB962C8B-B14F-4D97-AF65-F5344CB8AC3E}">
        <p14:creationId xmlns:p14="http://schemas.microsoft.com/office/powerpoint/2010/main" val="26976757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Solar Resource Assessment – Why?</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7947" y="1255960"/>
            <a:ext cx="10326783" cy="4351338"/>
          </a:xfrm>
        </p:spPr>
        <p:txBody>
          <a:bodyPr>
            <a:normAutofit/>
          </a:bodyPr>
          <a:lstStyle/>
          <a:p>
            <a:pPr marL="342900" indent="-342900">
              <a:buFont typeface="Wingdings" panose="05000000000000000000" pitchFamily="2" charset="2"/>
              <a:buChar char="Ø"/>
            </a:pPr>
            <a:r>
              <a:rPr lang="en-US"/>
              <a:t>To </a:t>
            </a:r>
            <a:r>
              <a:rPr lang="en-US" b="1"/>
              <a:t>accurately</a:t>
            </a:r>
            <a:r>
              <a:rPr lang="en-US"/>
              <a:t> </a:t>
            </a:r>
            <a:r>
              <a:rPr lang="en-US" b="1"/>
              <a:t>determine the availability of solar irradiance or irradiation </a:t>
            </a:r>
            <a:r>
              <a:rPr lang="en-US"/>
              <a:t>for developing, deploying, and operating solar energy systems</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latin typeface="+mn-lt"/>
            </a:endParaRPr>
          </a:p>
        </p:txBody>
      </p:sp>
    </p:spTree>
    <p:extLst>
      <p:ext uri="{BB962C8B-B14F-4D97-AF65-F5344CB8AC3E}">
        <p14:creationId xmlns:p14="http://schemas.microsoft.com/office/powerpoint/2010/main" val="17156941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Solar Resource Assessment – Why?</a:t>
            </a:r>
          </a:p>
        </p:txBody>
      </p:sp>
      <p:sp>
        <p:nvSpPr>
          <p:cNvPr id="4" name="Espace réservé du texte 2">
            <a:extLst>
              <a:ext uri="{FF2B5EF4-FFF2-40B4-BE49-F238E27FC236}">
                <a16:creationId xmlns:a16="http://schemas.microsoft.com/office/drawing/2014/main" id="{4AB8B677-AE12-76E5-DED5-8ADBF8E42106}"/>
              </a:ext>
            </a:extLst>
          </p:cNvPr>
          <p:cNvSpPr>
            <a:spLocks noGrp="1"/>
          </p:cNvSpPr>
          <p:nvPr>
            <p:ph type="body" idx="4294967295" hasCustomPrompt="1"/>
          </p:nvPr>
        </p:nvSpPr>
        <p:spPr>
          <a:xfrm>
            <a:off x="3723289" y="6709536"/>
            <a:ext cx="3633618" cy="148202"/>
          </a:xfrm>
        </p:spPr>
        <p:txBody>
          <a:bodyPr>
            <a:noAutofit/>
          </a:bodyPr>
          <a:lstStyle>
            <a:lvl1pPr marL="0" indent="0" algn="ctr">
              <a:buNone/>
              <a:defRPr sz="1600" baseline="30000">
                <a:solidFill>
                  <a:schemeClr val="tx1"/>
                </a:solidFill>
                <a:latin typeface="Verdana" panose="020B0604030504040204" pitchFamily="34" charset="0"/>
                <a:ea typeface="Verdana" panose="020B0604030504040204" pitchFamily="34" charset="0"/>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LEAP-RE 2nd RESchool, Kigali, October 10th 2023</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23570" y="1090620"/>
            <a:ext cx="10326783" cy="4351338"/>
          </a:xfrm>
        </p:spPr>
        <p:txBody>
          <a:bodyPr>
            <a:normAutofit/>
          </a:bodyPr>
          <a:lstStyle/>
          <a:p>
            <a:pPr marL="342900" indent="-342900">
              <a:buFont typeface="Wingdings" panose="05000000000000000000" pitchFamily="2" charset="2"/>
              <a:buChar char="Ø"/>
            </a:pPr>
            <a:r>
              <a:rPr lang="en-US"/>
              <a:t>To </a:t>
            </a:r>
            <a:r>
              <a:rPr lang="en-US" b="1"/>
              <a:t>accurately</a:t>
            </a:r>
            <a:r>
              <a:rPr lang="en-US"/>
              <a:t> </a:t>
            </a:r>
            <a:r>
              <a:rPr lang="en-US" b="1"/>
              <a:t>determine the availability of solar irradiance or irradiation </a:t>
            </a:r>
            <a:r>
              <a:rPr lang="en-US"/>
              <a:t>for developing, deploying, and operating solar energy systems</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latin typeface="+mn-lt"/>
            </a:endParaRPr>
          </a:p>
        </p:txBody>
      </p:sp>
      <p:pic>
        <p:nvPicPr>
          <p:cNvPr id="11" name="Picture 10">
            <a:extLst>
              <a:ext uri="{FF2B5EF4-FFF2-40B4-BE49-F238E27FC236}">
                <a16:creationId xmlns:a16="http://schemas.microsoft.com/office/drawing/2014/main" id="{43AA59F6-0A86-AA4E-BE52-D15403BC26BB}"/>
              </a:ext>
            </a:extLst>
          </p:cNvPr>
          <p:cNvPicPr>
            <a:picLocks noChangeAspect="1"/>
          </p:cNvPicPr>
          <p:nvPr/>
        </p:nvPicPr>
        <p:blipFill>
          <a:blip r:embed="rId3"/>
          <a:stretch>
            <a:fillRect/>
          </a:stretch>
        </p:blipFill>
        <p:spPr>
          <a:xfrm>
            <a:off x="2951983" y="2027837"/>
            <a:ext cx="6034623" cy="4060600"/>
          </a:xfrm>
          <a:prstGeom prst="rect">
            <a:avLst/>
          </a:prstGeom>
        </p:spPr>
      </p:pic>
      <p:sp>
        <p:nvSpPr>
          <p:cNvPr id="12" name="Espace réservé du texte 2">
            <a:extLst>
              <a:ext uri="{FF2B5EF4-FFF2-40B4-BE49-F238E27FC236}">
                <a16:creationId xmlns:a16="http://schemas.microsoft.com/office/drawing/2014/main" id="{D17B4ECA-2F5F-F0FB-0116-2D8A4E32CD01}"/>
              </a:ext>
            </a:extLst>
          </p:cNvPr>
          <p:cNvSpPr txBox="1">
            <a:spLocks/>
          </p:cNvSpPr>
          <p:nvPr/>
        </p:nvSpPr>
        <p:spPr>
          <a:xfrm>
            <a:off x="4381581" y="6020902"/>
            <a:ext cx="3633618" cy="14820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Sengupta et al., NREL, 2017</a:t>
            </a:r>
          </a:p>
        </p:txBody>
      </p:sp>
      <p:sp>
        <p:nvSpPr>
          <p:cNvPr id="13" name="Arrow: Down 12">
            <a:extLst>
              <a:ext uri="{FF2B5EF4-FFF2-40B4-BE49-F238E27FC236}">
                <a16:creationId xmlns:a16="http://schemas.microsoft.com/office/drawing/2014/main" id="{30B663A0-C8D9-655F-90CE-4A4AB34F5F69}"/>
              </a:ext>
            </a:extLst>
          </p:cNvPr>
          <p:cNvSpPr/>
          <p:nvPr/>
        </p:nvSpPr>
        <p:spPr>
          <a:xfrm rot="10800000">
            <a:off x="2310076" y="2323857"/>
            <a:ext cx="281919" cy="3581885"/>
          </a:xfrm>
          <a:prstGeom prst="downArrow">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901DD350-DFAD-53B6-6479-4737DE3C5AB2}"/>
              </a:ext>
            </a:extLst>
          </p:cNvPr>
          <p:cNvSpPr txBox="1"/>
          <p:nvPr/>
        </p:nvSpPr>
        <p:spPr>
          <a:xfrm>
            <a:off x="1880331" y="2900452"/>
            <a:ext cx="461665" cy="2428693"/>
          </a:xfrm>
          <a:prstGeom prst="rect">
            <a:avLst/>
          </a:prstGeom>
          <a:noFill/>
        </p:spPr>
        <p:txBody>
          <a:bodyPr vert="vert270" wrap="square" rtlCol="0">
            <a:spAutoFit/>
          </a:bodyPr>
          <a:lstStyle/>
          <a:p>
            <a:pPr algn="ctr"/>
            <a:r>
              <a:rPr lang="en-US"/>
              <a:t>Uncertainty</a:t>
            </a:r>
          </a:p>
        </p:txBody>
      </p:sp>
      <p:sp>
        <p:nvSpPr>
          <p:cNvPr id="15" name="Arrow: Down 14">
            <a:extLst>
              <a:ext uri="{FF2B5EF4-FFF2-40B4-BE49-F238E27FC236}">
                <a16:creationId xmlns:a16="http://schemas.microsoft.com/office/drawing/2014/main" id="{F5284C42-36BA-AC99-D870-2C94DC2DCFA8}"/>
              </a:ext>
            </a:extLst>
          </p:cNvPr>
          <p:cNvSpPr/>
          <p:nvPr/>
        </p:nvSpPr>
        <p:spPr>
          <a:xfrm>
            <a:off x="2591995" y="2323857"/>
            <a:ext cx="281919" cy="3581885"/>
          </a:xfrm>
          <a:prstGeom prst="downArrow">
            <a:avLst/>
          </a:prstGeom>
          <a:gradFill flip="none" rotWithShape="1">
            <a:gsLst>
              <a:gs pos="0">
                <a:schemeClr val="accent2">
                  <a:lumMod val="60000"/>
                  <a:lumOff val="40000"/>
                  <a:tint val="66000"/>
                  <a:satMod val="160000"/>
                </a:schemeClr>
              </a:gs>
              <a:gs pos="50000">
                <a:schemeClr val="accent2">
                  <a:lumMod val="60000"/>
                  <a:lumOff val="40000"/>
                  <a:tint val="44500"/>
                  <a:satMod val="160000"/>
                </a:schemeClr>
              </a:gs>
              <a:gs pos="100000">
                <a:schemeClr val="accent2">
                  <a:lumMod val="60000"/>
                  <a:lumOff val="40000"/>
                  <a:tint val="23500"/>
                  <a:satMod val="160000"/>
                </a:schemeClr>
              </a:gs>
            </a:gsLst>
            <a:lin ang="16200000" scaled="1"/>
            <a:tileRect/>
          </a:gra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BC5B1157-0DC0-38A9-A4F0-1D31B5EE1E1C}"/>
              </a:ext>
            </a:extLst>
          </p:cNvPr>
          <p:cNvSpPr txBox="1"/>
          <p:nvPr/>
        </p:nvSpPr>
        <p:spPr>
          <a:xfrm>
            <a:off x="2738400" y="2323857"/>
            <a:ext cx="461665" cy="3645951"/>
          </a:xfrm>
          <a:prstGeom prst="rect">
            <a:avLst/>
          </a:prstGeom>
          <a:noFill/>
        </p:spPr>
        <p:txBody>
          <a:bodyPr vert="vert270" wrap="square" rtlCol="0">
            <a:spAutoFit/>
          </a:bodyPr>
          <a:lstStyle/>
          <a:p>
            <a:pPr algn="ctr"/>
            <a:r>
              <a:rPr lang="en-US"/>
              <a:t>Time span / Resolution / Accuracy</a:t>
            </a:r>
          </a:p>
        </p:txBody>
      </p:sp>
    </p:spTree>
    <p:extLst>
      <p:ext uri="{BB962C8B-B14F-4D97-AF65-F5344CB8AC3E}">
        <p14:creationId xmlns:p14="http://schemas.microsoft.com/office/powerpoint/2010/main" val="38729577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normAutofit fontScale="90000"/>
          </a:bodyPr>
          <a:lstStyle/>
          <a:p>
            <a:r>
              <a:rPr lang="it-IT"/>
              <a:t>Solar Resource Assessment in the solar project life cycle</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23570" y="1090620"/>
            <a:ext cx="10326783" cy="4351338"/>
          </a:xfrm>
        </p:spPr>
        <p:txBody>
          <a:bodyPr>
            <a:normAutofit/>
          </a:bodyPr>
          <a:lstStyle/>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latin typeface="+mn-lt"/>
            </a:endParaRPr>
          </a:p>
        </p:txBody>
      </p:sp>
      <p:pic>
        <p:nvPicPr>
          <p:cNvPr id="5" name="Picture 4">
            <a:extLst>
              <a:ext uri="{FF2B5EF4-FFF2-40B4-BE49-F238E27FC236}">
                <a16:creationId xmlns:a16="http://schemas.microsoft.com/office/drawing/2014/main" id="{C42EC210-5C6C-91F7-52DB-3EFFD9F689C6}"/>
              </a:ext>
            </a:extLst>
          </p:cNvPr>
          <p:cNvPicPr>
            <a:picLocks noChangeAspect="1"/>
          </p:cNvPicPr>
          <p:nvPr/>
        </p:nvPicPr>
        <p:blipFill>
          <a:blip r:embed="rId3"/>
          <a:stretch>
            <a:fillRect/>
          </a:stretch>
        </p:blipFill>
        <p:spPr>
          <a:xfrm>
            <a:off x="2931364" y="1090620"/>
            <a:ext cx="5285173" cy="5434560"/>
          </a:xfrm>
          <a:prstGeom prst="rect">
            <a:avLst/>
          </a:prstGeom>
        </p:spPr>
      </p:pic>
      <p:sp>
        <p:nvSpPr>
          <p:cNvPr id="7" name="Espace réservé du texte 2">
            <a:extLst>
              <a:ext uri="{FF2B5EF4-FFF2-40B4-BE49-F238E27FC236}">
                <a16:creationId xmlns:a16="http://schemas.microsoft.com/office/drawing/2014/main" id="{E8DF42F5-F0AF-3388-3349-00E6E0D49288}"/>
              </a:ext>
            </a:extLst>
          </p:cNvPr>
          <p:cNvSpPr txBox="1">
            <a:spLocks/>
          </p:cNvSpPr>
          <p:nvPr/>
        </p:nvSpPr>
        <p:spPr>
          <a:xfrm>
            <a:off x="3637288" y="6455561"/>
            <a:ext cx="3613342" cy="143720"/>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Sengupta et al., NREL, 2017</a:t>
            </a:r>
          </a:p>
        </p:txBody>
      </p:sp>
    </p:spTree>
    <p:extLst>
      <p:ext uri="{BB962C8B-B14F-4D97-AF65-F5344CB8AC3E}">
        <p14:creationId xmlns:p14="http://schemas.microsoft.com/office/powerpoint/2010/main" val="19353630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Solar Resource Assessment – What?</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23570" y="1090620"/>
            <a:ext cx="10326783" cy="4351338"/>
          </a:xfrm>
        </p:spPr>
        <p:txBody>
          <a:bodyPr>
            <a:normAutofit/>
          </a:bodyPr>
          <a:lstStyle/>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endParaRPr lang="en-US">
              <a:latin typeface="+mn-lt"/>
            </a:endParaRPr>
          </a:p>
        </p:txBody>
      </p:sp>
      <p:sp>
        <p:nvSpPr>
          <p:cNvPr id="2" name="Content Placeholder 5">
            <a:extLst>
              <a:ext uri="{FF2B5EF4-FFF2-40B4-BE49-F238E27FC236}">
                <a16:creationId xmlns:a16="http://schemas.microsoft.com/office/drawing/2014/main" id="{1E47931D-B5F3-97DE-9C6C-BF65F996F610}"/>
              </a:ext>
            </a:extLst>
          </p:cNvPr>
          <p:cNvSpPr txBox="1">
            <a:spLocks/>
          </p:cNvSpPr>
          <p:nvPr/>
        </p:nvSpPr>
        <p:spPr>
          <a:xfrm>
            <a:off x="838200" y="1084795"/>
            <a:ext cx="10326783" cy="537478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b="1"/>
              <a:t>Characterization</a:t>
            </a:r>
            <a:r>
              <a:rPr lang="en-US"/>
              <a:t> of the solar irradiance that is available for energy conversion at a </a:t>
            </a:r>
            <a:r>
              <a:rPr lang="en-US" b="1"/>
              <a:t>specific location or region over a period of interest</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Must ensure: </a:t>
            </a:r>
          </a:p>
          <a:p>
            <a:pPr marL="342900"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a:t>Reliability - quality of the used approach</a:t>
            </a:r>
          </a:p>
          <a:p>
            <a:pPr marL="1028700" lvl="1"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a:t>Low uncertainty </a:t>
            </a:r>
          </a:p>
          <a:p>
            <a:pPr marL="1028700" lvl="1"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a:t>Accounting for intra and inter annual patterns and trends – high temporal resolution and long-term data</a:t>
            </a:r>
          </a:p>
        </p:txBody>
      </p:sp>
    </p:spTree>
    <p:extLst>
      <p:ext uri="{BB962C8B-B14F-4D97-AF65-F5344CB8AC3E}">
        <p14:creationId xmlns:p14="http://schemas.microsoft.com/office/powerpoint/2010/main" val="333500677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DDB465-8066-8B41-8E08-02DF1DD11230}"/>
            </a:ext>
          </a:extLst>
        </p:cNvPr>
        <p:cNvGrpSpPr/>
        <p:nvPr/>
      </p:nvGrpSpPr>
      <p:grpSpPr>
        <a:xfrm>
          <a:off x="0" y="0"/>
          <a:ext cx="0" cy="0"/>
          <a:chOff x="0" y="0"/>
          <a:chExt cx="0" cy="0"/>
        </a:xfrm>
      </p:grpSpPr>
      <p:sp>
        <p:nvSpPr>
          <p:cNvPr id="3" name="Titolo 2">
            <a:extLst>
              <a:ext uri="{FF2B5EF4-FFF2-40B4-BE49-F238E27FC236}">
                <a16:creationId xmlns:a16="http://schemas.microsoft.com/office/drawing/2014/main" id="{EC49AAF1-E6E0-BEF1-2B44-F90D241AF9A0}"/>
              </a:ext>
            </a:extLst>
          </p:cNvPr>
          <p:cNvSpPr>
            <a:spLocks noGrp="1"/>
          </p:cNvSpPr>
          <p:nvPr>
            <p:ph type="title"/>
          </p:nvPr>
        </p:nvSpPr>
        <p:spPr/>
        <p:txBody>
          <a:bodyPr/>
          <a:lstStyle/>
          <a:p>
            <a:r>
              <a:rPr lang="it-IT"/>
              <a:t>Solar Resource Assessment – How?</a:t>
            </a:r>
          </a:p>
        </p:txBody>
      </p:sp>
      <p:sp>
        <p:nvSpPr>
          <p:cNvPr id="6" name="Content Placeholder 5">
            <a:extLst>
              <a:ext uri="{FF2B5EF4-FFF2-40B4-BE49-F238E27FC236}">
                <a16:creationId xmlns:a16="http://schemas.microsoft.com/office/drawing/2014/main" id="{914C4840-697D-E2C9-CD45-D338FAE2A680}"/>
              </a:ext>
            </a:extLst>
          </p:cNvPr>
          <p:cNvSpPr>
            <a:spLocks noGrp="1"/>
          </p:cNvSpPr>
          <p:nvPr>
            <p:ph idx="1"/>
          </p:nvPr>
        </p:nvSpPr>
        <p:spPr>
          <a:xfrm>
            <a:off x="838200" y="1084795"/>
            <a:ext cx="10326783" cy="5319300"/>
          </a:xfrm>
        </p:spPr>
        <p:txBody>
          <a:bodyPr>
            <a:normAutofit lnSpcReduction="10000"/>
          </a:body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dirty="0"/>
              <a:t>By identifying reliable data for solar irradiance and processing it to be used in the desired analysis</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dirty="0"/>
              <a:t>For each application, the data source must be selected considering:</a:t>
            </a:r>
          </a:p>
          <a:p>
            <a:pPr marL="342900"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dirty="0"/>
              <a:t>Temporal resolution</a:t>
            </a:r>
          </a:p>
          <a:p>
            <a:pPr marL="1028700" lvl="1"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dirty="0"/>
              <a:t>Spatial resolution</a:t>
            </a:r>
          </a:p>
          <a:p>
            <a:pPr marL="1028700" lvl="1"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dirty="0"/>
              <a:t>Spatial coverage</a:t>
            </a:r>
          </a:p>
          <a:p>
            <a:pPr marL="1028700" lvl="1"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dirty="0"/>
              <a:t>Data uncertainty </a:t>
            </a:r>
          </a:p>
          <a:p>
            <a:pPr marL="1028700" lvl="1"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dirty="0"/>
              <a:t>Parameters of interest (GHI, DNI, etc.)</a:t>
            </a:r>
          </a:p>
          <a:p>
            <a:pPr marL="685800" lvl="1" indent="0">
              <a:buNone/>
            </a:pPr>
            <a:endParaRPr lang="en-US">
              <a:latin typeface="+mn-lt"/>
            </a:endParaRPr>
          </a:p>
        </p:txBody>
      </p:sp>
      <p:sp>
        <p:nvSpPr>
          <p:cNvPr id="2" name="Espace réservé du numéro de diapositive 5">
            <a:extLst>
              <a:ext uri="{FF2B5EF4-FFF2-40B4-BE49-F238E27FC236}">
                <a16:creationId xmlns:a16="http://schemas.microsoft.com/office/drawing/2014/main" id="{7355B80C-83DF-4996-4EB4-1214B3D1DA28}"/>
              </a:ext>
            </a:extLst>
          </p:cNvPr>
          <p:cNvSpPr>
            <a:spLocks noGrp="1"/>
          </p:cNvSpPr>
          <p:nvPr>
            <p:ph type="sldNum" sz="quarter" idx="12"/>
          </p:nvPr>
        </p:nvSpPr>
        <p:spPr>
          <a:xfrm>
            <a:off x="11598442" y="6162338"/>
            <a:ext cx="442762" cy="365125"/>
          </a:xfrm>
        </p:spPr>
        <p:txBody>
          <a:bodyPr/>
          <a:lstStyle>
            <a:lvl1pPr>
              <a:defRPr>
                <a:solidFill>
                  <a:schemeClr val="bg1"/>
                </a:solidFill>
              </a:defRPr>
            </a:lvl1pPr>
          </a:lstStyle>
          <a:p>
            <a:fld id="{AE3CA754-A55E-413D-A6F6-65F50450773E}" type="slidenum">
              <a:rPr lang="fr-FR" sz="1800" smtClean="0">
                <a:latin typeface="+mj-lt"/>
              </a:rPr>
              <a:pPr/>
              <a:t>18</a:t>
            </a:fld>
            <a:endParaRPr lang="fr-FR" sz="1800">
              <a:latin typeface="+mj-lt"/>
            </a:endParaRPr>
          </a:p>
        </p:txBody>
      </p:sp>
    </p:spTree>
    <p:extLst>
      <p:ext uri="{BB962C8B-B14F-4D97-AF65-F5344CB8AC3E}">
        <p14:creationId xmlns:p14="http://schemas.microsoft.com/office/powerpoint/2010/main" val="33307166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Solar Resource Assessment – How?</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84795"/>
            <a:ext cx="10326783" cy="4351338"/>
          </a:xfrm>
        </p:spPr>
        <p:txBody>
          <a:bodyPr>
            <a:normAutofit/>
          </a:body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Sources of data:</a:t>
            </a:r>
          </a:p>
          <a:p>
            <a:pPr marL="342900" indent="-342900">
              <a:buFont typeface="Wingdings" panose="05000000000000000000" pitchFamily="2" charset="2"/>
              <a:buChar char="Ø"/>
            </a:pPr>
            <a:endParaRPr lang="en-US"/>
          </a:p>
          <a:p>
            <a:pPr marL="1200150" lvl="1" indent="-514350">
              <a:buFont typeface="+mj-lt"/>
              <a:buAutoNum type="romanUcPeriod"/>
            </a:pPr>
            <a:r>
              <a:rPr lang="en-US"/>
              <a:t>Ground-measured data</a:t>
            </a:r>
          </a:p>
          <a:p>
            <a:pPr marL="1200150" lvl="1" indent="-514350">
              <a:buFont typeface="+mj-lt"/>
              <a:buAutoNum type="romanUcPeriod"/>
            </a:pPr>
            <a:endParaRPr lang="en-US"/>
          </a:p>
          <a:p>
            <a:pPr marL="1200150" lvl="1" indent="-514350">
              <a:buFont typeface="+mj-lt"/>
              <a:buAutoNum type="romanUcPeriod"/>
            </a:pPr>
            <a:r>
              <a:rPr lang="en-US"/>
              <a:t>Satellite derived data</a:t>
            </a:r>
          </a:p>
          <a:p>
            <a:pPr marL="1200150" lvl="1" indent="-514350">
              <a:buFont typeface="+mj-lt"/>
              <a:buAutoNum type="romanUcPeriod"/>
            </a:pPr>
            <a:endParaRPr lang="en-US"/>
          </a:p>
          <a:p>
            <a:pPr marL="1200150" lvl="1" indent="-514350">
              <a:buFont typeface="+mj-lt"/>
              <a:buAutoNum type="romanUcPeriod"/>
            </a:pPr>
            <a:r>
              <a:rPr lang="en-US"/>
              <a:t>Numerical weather prediction (NWP) models </a:t>
            </a:r>
          </a:p>
          <a:p>
            <a:pPr marL="1028700" lvl="1"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p:txBody>
      </p:sp>
    </p:spTree>
    <p:extLst>
      <p:ext uri="{BB962C8B-B14F-4D97-AF65-F5344CB8AC3E}">
        <p14:creationId xmlns:p14="http://schemas.microsoft.com/office/powerpoint/2010/main" val="113557273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Ground measured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84795"/>
            <a:ext cx="10326783" cy="4351338"/>
          </a:xfrm>
        </p:spPr>
        <p:txBody>
          <a:bodyPr>
            <a:normAutofit/>
          </a:bodyPr>
          <a:lstStyle/>
          <a:p>
            <a:pPr marL="342900" indent="-342900">
              <a:buFont typeface="Wingdings" panose="05000000000000000000" pitchFamily="2" charset="2"/>
              <a:buChar char="Ø"/>
            </a:pPr>
            <a:endParaRPr lang="en-US">
              <a:latin typeface="+mn-lt"/>
            </a:endParaRPr>
          </a:p>
          <a:p>
            <a:pPr marL="1028700" lvl="1"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p:txBody>
      </p:sp>
      <p:sp>
        <p:nvSpPr>
          <p:cNvPr id="2" name="Content Placeholder 5">
            <a:extLst>
              <a:ext uri="{FF2B5EF4-FFF2-40B4-BE49-F238E27FC236}">
                <a16:creationId xmlns:a16="http://schemas.microsoft.com/office/drawing/2014/main" id="{8B8C1E42-C339-1326-D221-4B2E9875CC76}"/>
              </a:ext>
            </a:extLst>
          </p:cNvPr>
          <p:cNvSpPr txBox="1">
            <a:spLocks/>
          </p:cNvSpPr>
          <p:nvPr/>
        </p:nvSpPr>
        <p:spPr>
          <a:xfrm>
            <a:off x="990600" y="1237195"/>
            <a:ext cx="10326783" cy="1334036"/>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Wingdings" panose="05000000000000000000" pitchFamily="2" charset="2"/>
              <a:buChar char="Ø"/>
            </a:pPr>
            <a:r>
              <a:rPr lang="en-US"/>
              <a:t>Data collected for a specific location using ground stations equipped with pyrheliometers (DNI) and pyranometers (GHI, DHI, GTI)</a:t>
            </a:r>
          </a:p>
          <a:p>
            <a:pPr marL="342900" indent="-342900">
              <a:buFont typeface="Wingdings" panose="05000000000000000000" pitchFamily="2" charset="2"/>
              <a:buChar char="Ø"/>
            </a:pPr>
            <a:endParaRPr lang="en-US">
              <a:latin typeface="+mn-lt"/>
            </a:endParaRPr>
          </a:p>
        </p:txBody>
      </p:sp>
      <p:pic>
        <p:nvPicPr>
          <p:cNvPr id="8" name="Picture 3">
            <a:extLst>
              <a:ext uri="{FF2B5EF4-FFF2-40B4-BE49-F238E27FC236}">
                <a16:creationId xmlns:a16="http://schemas.microsoft.com/office/drawing/2014/main" id="{12EEBD71-FA56-8E03-E96C-4B791C118C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2181" y="2127168"/>
            <a:ext cx="2801938" cy="39703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5">
            <a:extLst>
              <a:ext uri="{FF2B5EF4-FFF2-40B4-BE49-F238E27FC236}">
                <a16:creationId xmlns:a16="http://schemas.microsoft.com/office/drawing/2014/main" id="{B7388667-032A-2A39-8646-25B0C664C065}"/>
              </a:ext>
            </a:extLst>
          </p:cNvPr>
          <p:cNvSpPr txBox="1">
            <a:spLocks noChangeArrowheads="1"/>
          </p:cNvSpPr>
          <p:nvPr/>
        </p:nvSpPr>
        <p:spPr bwMode="auto">
          <a:xfrm>
            <a:off x="1196431" y="6123149"/>
            <a:ext cx="2801938" cy="339725"/>
          </a:xfrm>
          <a:prstGeom prst="rect">
            <a:avLst/>
          </a:prstGeom>
          <a:noFill/>
          <a:ln>
            <a:noFill/>
          </a:ln>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defRPr/>
            </a:pPr>
            <a:r>
              <a:rPr lang="pt-PT" altLang="pt-PT" sz="1600" err="1">
                <a:latin typeface="+mn-lt"/>
                <a:cs typeface="Arial" panose="020B0604020202020204" pitchFamily="34" charset="0"/>
              </a:rPr>
              <a:t>Direct</a:t>
            </a:r>
            <a:r>
              <a:rPr lang="pt-PT" altLang="pt-PT" sz="1600">
                <a:latin typeface="+mn-lt"/>
                <a:cs typeface="Arial" panose="020B0604020202020204" pitchFamily="34" charset="0"/>
              </a:rPr>
              <a:t> Normal Irradiance </a:t>
            </a:r>
          </a:p>
        </p:txBody>
      </p:sp>
      <p:sp>
        <p:nvSpPr>
          <p:cNvPr id="10" name="TextBox 15">
            <a:extLst>
              <a:ext uri="{FF2B5EF4-FFF2-40B4-BE49-F238E27FC236}">
                <a16:creationId xmlns:a16="http://schemas.microsoft.com/office/drawing/2014/main" id="{D42E5DC0-02BA-0FC4-F96E-B4AE06885AEF}"/>
              </a:ext>
            </a:extLst>
          </p:cNvPr>
          <p:cNvSpPr txBox="1">
            <a:spLocks noChangeArrowheads="1"/>
          </p:cNvSpPr>
          <p:nvPr/>
        </p:nvSpPr>
        <p:spPr bwMode="auto">
          <a:xfrm>
            <a:off x="4436746" y="6082246"/>
            <a:ext cx="2801938"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pt-PT" altLang="pt-PT" sz="1400">
                <a:cs typeface="Arial" panose="020B0604020202020204" pitchFamily="34" charset="0"/>
              </a:rPr>
              <a:t>Global Horizontal Irradiance</a:t>
            </a:r>
            <a:endParaRPr lang="pt-PT" altLang="pt-PT" sz="1400" b="1">
              <a:cs typeface="Arial" panose="020B0604020202020204" pitchFamily="34" charset="0"/>
            </a:endParaRPr>
          </a:p>
        </p:txBody>
      </p:sp>
      <p:sp>
        <p:nvSpPr>
          <p:cNvPr id="11" name="TextBox 15">
            <a:extLst>
              <a:ext uri="{FF2B5EF4-FFF2-40B4-BE49-F238E27FC236}">
                <a16:creationId xmlns:a16="http://schemas.microsoft.com/office/drawing/2014/main" id="{15B0C4F9-79DF-08DB-0869-E0E5E9BE6601}"/>
              </a:ext>
            </a:extLst>
          </p:cNvPr>
          <p:cNvSpPr txBox="1">
            <a:spLocks noChangeArrowheads="1"/>
          </p:cNvSpPr>
          <p:nvPr/>
        </p:nvSpPr>
        <p:spPr bwMode="auto">
          <a:xfrm>
            <a:off x="7755255" y="6097521"/>
            <a:ext cx="2803526" cy="3123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GB" altLang="pt-PT" sz="1400">
                <a:cs typeface="Arial" panose="020B0604020202020204" pitchFamily="34" charset="0"/>
              </a:rPr>
              <a:t>Diffuse Horizontal Irradiance</a:t>
            </a:r>
            <a:endParaRPr lang="en-GB" altLang="pt-PT" sz="1400" b="1">
              <a:cs typeface="Arial" panose="020B0604020202020204" pitchFamily="34" charset="0"/>
            </a:endParaRPr>
          </a:p>
        </p:txBody>
      </p:sp>
      <p:pic>
        <p:nvPicPr>
          <p:cNvPr id="12" name="Picture 7">
            <a:extLst>
              <a:ext uri="{FF2B5EF4-FFF2-40B4-BE49-F238E27FC236}">
                <a16:creationId xmlns:a16="http://schemas.microsoft.com/office/drawing/2014/main" id="{D1EA651F-A879-E75D-11A9-2028E4173A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42097" y="2723631"/>
            <a:ext cx="2814810" cy="29583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8">
            <a:extLst>
              <a:ext uri="{FF2B5EF4-FFF2-40B4-BE49-F238E27FC236}">
                <a16:creationId xmlns:a16="http://schemas.microsoft.com/office/drawing/2014/main" id="{3FCF3751-6F88-2A4D-D748-3BCE88B28D2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755255" y="2113498"/>
            <a:ext cx="2801938" cy="3935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041465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Ground measured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84795"/>
            <a:ext cx="10326783" cy="4351338"/>
          </a:xfrm>
        </p:spPr>
        <p:txBody>
          <a:bodyPr>
            <a:normAutofit/>
          </a:bodyPr>
          <a:lstStyle/>
          <a:p>
            <a:pPr marL="342900" indent="-342900">
              <a:buFont typeface="Wingdings" panose="05000000000000000000" pitchFamily="2" charset="2"/>
              <a:buChar char="Ø"/>
            </a:pPr>
            <a:endParaRPr lang="en-US">
              <a:latin typeface="+mn-lt"/>
            </a:endParaRPr>
          </a:p>
          <a:p>
            <a:pPr marL="1028700" lvl="1"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p:txBody>
      </p:sp>
      <p:sp>
        <p:nvSpPr>
          <p:cNvPr id="2" name="Content Placeholder 5">
            <a:extLst>
              <a:ext uri="{FF2B5EF4-FFF2-40B4-BE49-F238E27FC236}">
                <a16:creationId xmlns:a16="http://schemas.microsoft.com/office/drawing/2014/main" id="{8B8C1E42-C339-1326-D221-4B2E9875CC76}"/>
              </a:ext>
            </a:extLst>
          </p:cNvPr>
          <p:cNvSpPr txBox="1">
            <a:spLocks/>
          </p:cNvSpPr>
          <p:nvPr/>
        </p:nvSpPr>
        <p:spPr>
          <a:xfrm>
            <a:off x="990600" y="1237195"/>
            <a:ext cx="10326783" cy="476518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buFont typeface="Wingdings" panose="05000000000000000000" pitchFamily="2" charset="2"/>
              <a:buChar char="Ø"/>
            </a:pPr>
            <a:r>
              <a:rPr lang="en-US"/>
              <a:t>Advantages:</a:t>
            </a:r>
          </a:p>
          <a:p>
            <a:pPr marL="1028700" lvl="1" indent="-342900">
              <a:buFont typeface="Wingdings" panose="05000000000000000000" pitchFamily="2" charset="2"/>
              <a:buChar char="ü"/>
            </a:pPr>
            <a:endParaRPr lang="en-US" sz="2400"/>
          </a:p>
          <a:p>
            <a:pPr marL="1028700" lvl="1" indent="-342900">
              <a:buFont typeface="Wingdings" panose="05000000000000000000" pitchFamily="2" charset="2"/>
              <a:buChar char="ü"/>
            </a:pPr>
            <a:r>
              <a:rPr lang="en-US" sz="2400"/>
              <a:t>High degree of accuracy</a:t>
            </a:r>
          </a:p>
          <a:p>
            <a:pPr marL="1028700" lvl="1" indent="-342900">
              <a:buFont typeface="Wingdings" panose="05000000000000000000" pitchFamily="2" charset="2"/>
              <a:buChar char="ü"/>
            </a:pPr>
            <a:r>
              <a:rPr lang="en-US" sz="2400"/>
              <a:t>High temporal resolution</a:t>
            </a:r>
          </a:p>
          <a:p>
            <a:pPr marL="1028700" lvl="1" indent="-342900">
              <a:buFont typeface="Wingdings" panose="05000000000000000000" pitchFamily="2" charset="2"/>
              <a:buChar char="Ø"/>
            </a:pPr>
            <a:endParaRPr lang="en-US" sz="2400"/>
          </a:p>
          <a:p>
            <a:pPr marL="342900" indent="-342900">
              <a:buFont typeface="Wingdings" panose="05000000000000000000" pitchFamily="2" charset="2"/>
              <a:buChar char="Ø"/>
            </a:pPr>
            <a:r>
              <a:rPr lang="en-US"/>
              <a:t>Disadvantages:</a:t>
            </a:r>
          </a:p>
          <a:p>
            <a:pPr marL="1028700" lvl="1"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sz="2400"/>
              <a:t>Spatial resolution is very limited - data is only representative for the station location</a:t>
            </a:r>
          </a:p>
          <a:p>
            <a:pPr marL="1028700" lvl="1" indent="-342900">
              <a:buFont typeface="Wingdings" panose="05000000000000000000" pitchFamily="2" charset="2"/>
              <a:buChar char="Ø"/>
            </a:pPr>
            <a:r>
              <a:rPr lang="en-US" sz="2400"/>
              <a:t>High maintenance requirements</a:t>
            </a:r>
          </a:p>
          <a:p>
            <a:pPr marL="1028700" lvl="1" indent="-342900">
              <a:buFont typeface="Wingdings" panose="05000000000000000000" pitchFamily="2" charset="2"/>
              <a:buChar char="Ø"/>
            </a:pPr>
            <a:r>
              <a:rPr lang="en-US" sz="2400"/>
              <a:t>Expensive </a:t>
            </a:r>
          </a:p>
          <a:p>
            <a:pPr marL="1028700" lvl="1" indent="-342900">
              <a:buFont typeface="Wingdings" panose="05000000000000000000" pitchFamily="2" charset="2"/>
              <a:buChar char="Ø"/>
            </a:pPr>
            <a:endParaRPr lang="en-US"/>
          </a:p>
        </p:txBody>
      </p:sp>
    </p:spTree>
    <p:extLst>
      <p:ext uri="{BB962C8B-B14F-4D97-AF65-F5344CB8AC3E}">
        <p14:creationId xmlns:p14="http://schemas.microsoft.com/office/powerpoint/2010/main" val="338766525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Ground measured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84795"/>
            <a:ext cx="10326783" cy="4351338"/>
          </a:xfrm>
        </p:spPr>
        <p:txBody>
          <a:bodyPr>
            <a:normAutofit/>
          </a:bodyPr>
          <a:lstStyle/>
          <a:p>
            <a:pPr marL="342900" indent="-342900">
              <a:buFont typeface="Wingdings" panose="05000000000000000000" pitchFamily="2" charset="2"/>
              <a:buChar char="Ø"/>
            </a:pPr>
            <a:endParaRPr lang="en-US">
              <a:latin typeface="+mn-lt"/>
            </a:endParaRPr>
          </a:p>
          <a:p>
            <a:pPr marL="1028700" lvl="1"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p:txBody>
      </p:sp>
      <p:sp>
        <p:nvSpPr>
          <p:cNvPr id="2" name="Content Placeholder 5">
            <a:extLst>
              <a:ext uri="{FF2B5EF4-FFF2-40B4-BE49-F238E27FC236}">
                <a16:creationId xmlns:a16="http://schemas.microsoft.com/office/drawing/2014/main" id="{8B8C1E42-C339-1326-D221-4B2E9875CC76}"/>
              </a:ext>
            </a:extLst>
          </p:cNvPr>
          <p:cNvSpPr txBox="1">
            <a:spLocks/>
          </p:cNvSpPr>
          <p:nvPr/>
        </p:nvSpPr>
        <p:spPr>
          <a:xfrm>
            <a:off x="990600" y="1237195"/>
            <a:ext cx="10326783" cy="4765188"/>
          </a:xfrm>
          <a:prstGeom prst="rect">
            <a:avLst/>
          </a:prstGeom>
        </p:spPr>
        <p:txBody>
          <a:bodyPr vert="horz" lIns="91440" tIns="45720" rIns="91440" bIns="45720" rtlCol="0">
            <a:normAutofit/>
          </a:bodyPr>
          <a:lstStyle>
            <a:lvl1pPr marL="0" indent="0" algn="l" defTabSz="914400" rtl="0" eaLnBrk="1" latinLnBrk="0" hangingPunct="1">
              <a:lnSpc>
                <a:spcPct val="90000"/>
              </a:lnSpc>
              <a:spcBef>
                <a:spcPts val="1000"/>
              </a:spcBef>
              <a:buClr>
                <a:srgbClr val="00991D"/>
              </a:buClr>
              <a:buFont typeface="Arial" panose="020B0604020202020204" pitchFamily="34" charset="0"/>
              <a:buNone/>
              <a:defRPr sz="2400" kern="1200">
                <a:solidFill>
                  <a:schemeClr val="tx1">
                    <a:lumMod val="85000"/>
                    <a:lumOff val="15000"/>
                  </a:schemeClr>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00991D"/>
              </a:buClr>
              <a:buFont typeface="Arial" panose="020B0604020202020204" pitchFamily="34" charset="0"/>
              <a:buChar char="•"/>
              <a:defRPr sz="2000" kern="1200">
                <a:solidFill>
                  <a:schemeClr val="tx1">
                    <a:lumMod val="85000"/>
                    <a:lumOff val="15000"/>
                  </a:schemeClr>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00991D"/>
              </a:buClr>
              <a:buFont typeface="Arial" panose="020B0604020202020204" pitchFamily="34" charset="0"/>
              <a:buChar char="•"/>
              <a:defRPr sz="1800" kern="1200">
                <a:solidFill>
                  <a:schemeClr val="tx1">
                    <a:lumMod val="85000"/>
                    <a:lumOff val="15000"/>
                  </a:schemeClr>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00991D"/>
              </a:buClr>
              <a:buFont typeface="Arial" panose="020B0604020202020204" pitchFamily="34" charset="0"/>
              <a:buChar char="•"/>
              <a:defRPr sz="1600" kern="1200">
                <a:solidFill>
                  <a:schemeClr val="tx1">
                    <a:lumMod val="85000"/>
                    <a:lumOff val="15000"/>
                  </a:schemeClr>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28700" lvl="1" indent="-342900">
              <a:buFont typeface="Wingdings" panose="05000000000000000000" pitchFamily="2" charset="2"/>
              <a:buChar char="Ø"/>
            </a:pPr>
            <a:endParaRPr lang="en-US"/>
          </a:p>
          <a:p>
            <a:pPr marL="342900" indent="-342900">
              <a:buFont typeface="Wingdings" panose="05000000000000000000" pitchFamily="2" charset="2"/>
              <a:buChar char="Ø"/>
            </a:pPr>
            <a:r>
              <a:rPr lang="en-US"/>
              <a:t>Special care should be taken when using measured data since not all databases perform data quality assessments of their records (more on this later)</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Ground measured data is required for validation of reanalysis or satellite derived datasets</a:t>
            </a:r>
            <a:endParaRPr lang="en-US">
              <a:latin typeface="+mn-lt"/>
            </a:endParaRPr>
          </a:p>
        </p:txBody>
      </p:sp>
    </p:spTree>
    <p:extLst>
      <p:ext uri="{BB962C8B-B14F-4D97-AF65-F5344CB8AC3E}">
        <p14:creationId xmlns:p14="http://schemas.microsoft.com/office/powerpoint/2010/main" val="381873516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Ground measured data</a:t>
            </a:r>
          </a:p>
        </p:txBody>
      </p:sp>
      <p:pic>
        <p:nvPicPr>
          <p:cNvPr id="9" name="Picture 8">
            <a:extLst>
              <a:ext uri="{FF2B5EF4-FFF2-40B4-BE49-F238E27FC236}">
                <a16:creationId xmlns:a16="http://schemas.microsoft.com/office/drawing/2014/main" id="{6139B9D2-60FF-11F3-8DFE-C2BFC207DE8F}"/>
              </a:ext>
            </a:extLst>
          </p:cNvPr>
          <p:cNvPicPr>
            <a:picLocks noChangeAspect="1"/>
          </p:cNvPicPr>
          <p:nvPr/>
        </p:nvPicPr>
        <p:blipFill>
          <a:blip r:embed="rId3"/>
          <a:stretch>
            <a:fillRect/>
          </a:stretch>
        </p:blipFill>
        <p:spPr>
          <a:xfrm>
            <a:off x="2820108" y="1125574"/>
            <a:ext cx="5278865" cy="5738596"/>
          </a:xfrm>
          <a:prstGeom prst="rect">
            <a:avLst/>
          </a:prstGeom>
        </p:spPr>
      </p:pic>
    </p:spTree>
    <p:extLst>
      <p:ext uri="{BB962C8B-B14F-4D97-AF65-F5344CB8AC3E}">
        <p14:creationId xmlns:p14="http://schemas.microsoft.com/office/powerpoint/2010/main" val="15058954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Satellite derived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84795"/>
            <a:ext cx="10326783" cy="4351338"/>
          </a:xfrm>
        </p:spPr>
        <p:txBody>
          <a:bodyPr>
            <a:normAutofit/>
          </a:body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a:t>Solar irradiance components derived from remote sensing data provided by satellite imaging / radiometric sensors according to atmosphere radiative models</a:t>
            </a:r>
          </a:p>
          <a:p>
            <a:pPr marL="1028700" lvl="1"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p:txBody>
      </p:sp>
      <p:pic>
        <p:nvPicPr>
          <p:cNvPr id="10" name="Picture 9">
            <a:extLst>
              <a:ext uri="{FF2B5EF4-FFF2-40B4-BE49-F238E27FC236}">
                <a16:creationId xmlns:a16="http://schemas.microsoft.com/office/drawing/2014/main" id="{C58C496A-8CDF-C0F6-3141-F4520F87A34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30779" y="2704006"/>
            <a:ext cx="8330441" cy="3547802"/>
          </a:xfrm>
          <a:prstGeom prst="rect">
            <a:avLst/>
          </a:prstGeom>
        </p:spPr>
      </p:pic>
      <p:sp>
        <p:nvSpPr>
          <p:cNvPr id="11" name="TextBox 10">
            <a:extLst>
              <a:ext uri="{FF2B5EF4-FFF2-40B4-BE49-F238E27FC236}">
                <a16:creationId xmlns:a16="http://schemas.microsoft.com/office/drawing/2014/main" id="{24368FB0-9B39-94C3-60C7-9105101E00B3}"/>
              </a:ext>
            </a:extLst>
          </p:cNvPr>
          <p:cNvSpPr txBox="1"/>
          <p:nvPr/>
        </p:nvSpPr>
        <p:spPr>
          <a:xfrm>
            <a:off x="1923165" y="6191389"/>
            <a:ext cx="7279075" cy="307777"/>
          </a:xfrm>
          <a:prstGeom prst="rect">
            <a:avLst/>
          </a:prstGeom>
          <a:noFill/>
        </p:spPr>
        <p:txBody>
          <a:bodyPr wrap="square" rtlCol="0">
            <a:spAutoFit/>
          </a:bodyPr>
          <a:lstStyle/>
          <a:p>
            <a:pPr algn="ctr"/>
            <a:r>
              <a:rPr lang="pt-PT" sz="1400">
                <a:latin typeface="Verdana" panose="020B0604030504040204" pitchFamily="34" charset="0"/>
                <a:ea typeface="Verdana" panose="020B0604030504040204" pitchFamily="34" charset="0"/>
              </a:rPr>
              <a:t>Source</a:t>
            </a:r>
            <a:r>
              <a:rPr lang="pt-PT" sz="900"/>
              <a:t>: </a:t>
            </a:r>
            <a:r>
              <a:rPr lang="pt-PT" sz="1400">
                <a:latin typeface="Verdana" panose="020B0604030504040204" pitchFamily="34" charset="0"/>
                <a:ea typeface="Verdana" panose="020B0604030504040204" pitchFamily="34" charset="0"/>
                <a:hlinkClick r:id="rId4"/>
              </a:rPr>
              <a:t>Reuniwatt, 2015</a:t>
            </a:r>
            <a:endParaRPr lang="pt-PT" sz="900">
              <a:latin typeface="Verdana" panose="020B0604030504040204" pitchFamily="34" charset="0"/>
              <a:ea typeface="Verdana" panose="020B0604030504040204" pitchFamily="34" charset="0"/>
            </a:endParaRPr>
          </a:p>
        </p:txBody>
      </p:sp>
    </p:spTree>
    <p:extLst>
      <p:ext uri="{BB962C8B-B14F-4D97-AF65-F5344CB8AC3E}">
        <p14:creationId xmlns:p14="http://schemas.microsoft.com/office/powerpoint/2010/main" val="12003684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Satellite derived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84795"/>
            <a:ext cx="10326783" cy="4351338"/>
          </a:xfrm>
        </p:spPr>
        <p:txBody>
          <a:bodyPr>
            <a:normAutofit/>
          </a:body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a:t>Solar irradiance components derived from remote sensing data provided by satellite imaging / radiometric sensors according to atmosphere radiative models</a:t>
            </a:r>
          </a:p>
          <a:p>
            <a:pPr marL="342900" indent="-342900">
              <a:buFont typeface="Wingdings" panose="05000000000000000000" pitchFamily="2" charset="2"/>
              <a:buChar char="Ø"/>
            </a:pPr>
            <a:endParaRPr lang="en-US" sz="800"/>
          </a:p>
          <a:p>
            <a:pPr marL="342900" indent="-342900">
              <a:buFont typeface="Wingdings" panose="05000000000000000000" pitchFamily="2" charset="2"/>
              <a:buChar char="Ø"/>
            </a:pPr>
            <a:r>
              <a:rPr lang="en-US"/>
              <a:t>Main datasets cover all locations on Earth between latitude 60ºN and 60ºS</a:t>
            </a:r>
          </a:p>
          <a:p>
            <a:pPr marL="1028700" lvl="1"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p:txBody>
      </p:sp>
      <p:pic>
        <p:nvPicPr>
          <p:cNvPr id="8" name="Picture 7">
            <a:extLst>
              <a:ext uri="{FF2B5EF4-FFF2-40B4-BE49-F238E27FC236}">
                <a16:creationId xmlns:a16="http://schemas.microsoft.com/office/drawing/2014/main" id="{EA2E7934-F74E-53AB-0898-7C5C16510C11}"/>
              </a:ext>
            </a:extLst>
          </p:cNvPr>
          <p:cNvPicPr>
            <a:picLocks noChangeAspect="1"/>
          </p:cNvPicPr>
          <p:nvPr/>
        </p:nvPicPr>
        <p:blipFill>
          <a:blip r:embed="rId3"/>
          <a:stretch>
            <a:fillRect/>
          </a:stretch>
        </p:blipFill>
        <p:spPr>
          <a:xfrm>
            <a:off x="2126375" y="3485962"/>
            <a:ext cx="7672252" cy="2887633"/>
          </a:xfrm>
          <a:prstGeom prst="rect">
            <a:avLst/>
          </a:prstGeom>
        </p:spPr>
      </p:pic>
      <p:sp>
        <p:nvSpPr>
          <p:cNvPr id="9" name="Espace réservé du texte 2">
            <a:extLst>
              <a:ext uri="{FF2B5EF4-FFF2-40B4-BE49-F238E27FC236}">
                <a16:creationId xmlns:a16="http://schemas.microsoft.com/office/drawing/2014/main" id="{A71193B3-0F34-7D96-07F6-11492DAE9F54}"/>
              </a:ext>
            </a:extLst>
          </p:cNvPr>
          <p:cNvSpPr txBox="1">
            <a:spLocks/>
          </p:cNvSpPr>
          <p:nvPr/>
        </p:nvSpPr>
        <p:spPr>
          <a:xfrm>
            <a:off x="4381581" y="6373595"/>
            <a:ext cx="3633618" cy="148202"/>
          </a:xfrm>
          <a:prstGeom prst="rect">
            <a:avLst/>
          </a:prstGeom>
        </p:spPr>
        <p:txBody>
          <a:bodyPr vert="horz" lIns="91440" tIns="45720" rIns="91440" bIns="45720" rtlCol="0">
            <a:noAutofit/>
          </a:bodyPr>
          <a:lstStyle>
            <a:lvl1pPr marL="0" indent="0" algn="ctr" defTabSz="914400" rtl="0" eaLnBrk="1" latinLnBrk="0" hangingPunct="1">
              <a:lnSpc>
                <a:spcPct val="90000"/>
              </a:lnSpc>
              <a:spcBef>
                <a:spcPts val="1000"/>
              </a:spcBef>
              <a:buClr>
                <a:srgbClr val="00991D"/>
              </a:buClr>
              <a:buFont typeface="Arial" panose="020B0604020202020204" pitchFamily="34" charset="0"/>
              <a:buNone/>
              <a:defRPr sz="1600" kern="1200" baseline="30000">
                <a:solidFill>
                  <a:schemeClr val="tx1"/>
                </a:solidFill>
                <a:latin typeface="Verdana" panose="020B0604030504040204" pitchFamily="34" charset="0"/>
                <a:ea typeface="Verdana" panose="020B0604030504040204" pitchFamily="34" charset="0"/>
                <a:cs typeface="Arial" panose="020B0604020202020204" pitchFamily="34" charset="0"/>
              </a:defRPr>
            </a:lvl1pPr>
            <a:lvl2pPr marL="457200" indent="0" algn="l" defTabSz="914400" rtl="0" eaLnBrk="1" latinLnBrk="0" hangingPunct="1">
              <a:lnSpc>
                <a:spcPct val="90000"/>
              </a:lnSpc>
              <a:spcBef>
                <a:spcPts val="500"/>
              </a:spcBef>
              <a:buClr>
                <a:srgbClr val="00991D"/>
              </a:buClr>
              <a:buFont typeface="Arial" panose="020B0604020202020204" pitchFamily="34" charset="0"/>
              <a:buNone/>
              <a:defRPr sz="2000" kern="1200">
                <a:solidFill>
                  <a:schemeClr val="tx1">
                    <a:tint val="75000"/>
                  </a:schemeClr>
                </a:solidFill>
                <a:latin typeface="Arial" panose="020B0604020202020204" pitchFamily="34" charset="0"/>
                <a:ea typeface="+mn-ea"/>
                <a:cs typeface="Arial" panose="020B0604020202020204" pitchFamily="34" charset="0"/>
              </a:defRPr>
            </a:lvl2pPr>
            <a:lvl3pPr marL="914400" indent="0" algn="l" defTabSz="914400" rtl="0" eaLnBrk="1" latinLnBrk="0" hangingPunct="1">
              <a:lnSpc>
                <a:spcPct val="90000"/>
              </a:lnSpc>
              <a:spcBef>
                <a:spcPts val="500"/>
              </a:spcBef>
              <a:buClr>
                <a:srgbClr val="00991D"/>
              </a:buClr>
              <a:buFont typeface="Arial" panose="020B0604020202020204" pitchFamily="34" charset="0"/>
              <a:buNone/>
              <a:defRPr sz="1800" kern="1200">
                <a:solidFill>
                  <a:schemeClr val="tx1">
                    <a:tint val="75000"/>
                  </a:schemeClr>
                </a:solidFill>
                <a:latin typeface="Arial" panose="020B0604020202020204" pitchFamily="34" charset="0"/>
                <a:ea typeface="+mn-ea"/>
                <a:cs typeface="Arial" panose="020B0604020202020204" pitchFamily="34" charset="0"/>
              </a:defRPr>
            </a:lvl3pPr>
            <a:lvl4pPr marL="13716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4pPr>
            <a:lvl5pPr marL="1828800" indent="0" algn="l" defTabSz="914400" rtl="0" eaLnBrk="1" latinLnBrk="0" hangingPunct="1">
              <a:lnSpc>
                <a:spcPct val="90000"/>
              </a:lnSpc>
              <a:spcBef>
                <a:spcPts val="500"/>
              </a:spcBef>
              <a:buClr>
                <a:srgbClr val="00991D"/>
              </a:buClr>
              <a:buFont typeface="Arial" panose="020B0604020202020204" pitchFamily="34" charset="0"/>
              <a:buNone/>
              <a:defRPr sz="1600" kern="1200">
                <a:solidFill>
                  <a:schemeClr val="tx1">
                    <a:tint val="75000"/>
                  </a:schemeClr>
                </a:solidFill>
                <a:latin typeface="Arial" panose="020B0604020202020204" pitchFamily="34" charset="0"/>
                <a:ea typeface="+mn-ea"/>
                <a:cs typeface="Arial" panose="020B0604020202020204" pitchFamily="34" charset="0"/>
              </a:defRPr>
            </a:lvl5pPr>
            <a:lvl6pPr marL="22860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600" kern="1200">
                <a:solidFill>
                  <a:schemeClr val="tx1">
                    <a:tint val="75000"/>
                  </a:schemeClr>
                </a:solidFill>
                <a:latin typeface="+mn-lt"/>
                <a:ea typeface="+mn-ea"/>
                <a:cs typeface="+mn-cs"/>
              </a:defRPr>
            </a:lvl9pPr>
          </a:lstStyle>
          <a:p>
            <a:r>
              <a:rPr lang="fr-FR" sz="1400"/>
              <a:t>Source: </a:t>
            </a:r>
            <a:r>
              <a:rPr lang="fr-FR" sz="1400">
                <a:hlinkClick r:id="rId4"/>
              </a:rPr>
              <a:t>Yang et al, 2022</a:t>
            </a:r>
            <a:endParaRPr lang="fr-FR" sz="1400"/>
          </a:p>
        </p:txBody>
      </p:sp>
    </p:spTree>
    <p:extLst>
      <p:ext uri="{BB962C8B-B14F-4D97-AF65-F5344CB8AC3E}">
        <p14:creationId xmlns:p14="http://schemas.microsoft.com/office/powerpoint/2010/main" val="35861584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Satellite derived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84795"/>
            <a:ext cx="10326783" cy="5319300"/>
          </a:xfrm>
        </p:spPr>
        <p:txBody>
          <a:bodyPr>
            <a:normAutofit/>
          </a:body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a:t>Solar irradiance components derived from remote sensing data provided by satellite imaging / radiometric sensors according to atmosphere radiative models</a:t>
            </a:r>
          </a:p>
          <a:p>
            <a:pPr marL="342900" indent="-342900">
              <a:buFont typeface="Wingdings" panose="05000000000000000000" pitchFamily="2" charset="2"/>
              <a:buChar char="Ø"/>
            </a:pPr>
            <a:endParaRPr lang="en-US" sz="800"/>
          </a:p>
          <a:p>
            <a:pPr marL="342900" indent="-342900">
              <a:buFont typeface="Wingdings" panose="05000000000000000000" pitchFamily="2" charset="2"/>
              <a:buChar char="Ø"/>
            </a:pPr>
            <a:r>
              <a:rPr lang="en-US"/>
              <a:t>Main datasets cover all locations on Earth between latitude 60ºN and 60ºS</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Data available for higher latitude locations but with lower temporal resolution (polar orbit </a:t>
            </a:r>
            <a:r>
              <a:rPr lang="en-US" err="1"/>
              <a:t>satelittes</a:t>
            </a:r>
            <a:r>
              <a:rPr lang="en-US"/>
              <a:t> – 100 min)</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Accuracy also varies greatly across products, and across locations, time periods, and sky conditions</a:t>
            </a:r>
          </a:p>
        </p:txBody>
      </p:sp>
    </p:spTree>
    <p:extLst>
      <p:ext uri="{BB962C8B-B14F-4D97-AF65-F5344CB8AC3E}">
        <p14:creationId xmlns:p14="http://schemas.microsoft.com/office/powerpoint/2010/main" val="8223581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Satellite derived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84795"/>
            <a:ext cx="10326783" cy="5319300"/>
          </a:xfrm>
        </p:spPr>
        <p:txBody>
          <a:bodyPr>
            <a:normAutofit/>
          </a:body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a:t>Advantages:</a:t>
            </a:r>
          </a:p>
          <a:p>
            <a:pPr marL="342900" indent="-342900">
              <a:buFont typeface="Wingdings" panose="05000000000000000000" pitchFamily="2" charset="2"/>
              <a:buChar char="Ø"/>
            </a:pPr>
            <a:endParaRPr lang="en-US"/>
          </a:p>
          <a:p>
            <a:pPr marL="1028700" lvl="1" indent="-342900">
              <a:buFont typeface="Wingdings" panose="05000000000000000000" pitchFamily="2" charset="2"/>
              <a:buChar char="ü"/>
            </a:pPr>
            <a:r>
              <a:rPr lang="en-US"/>
              <a:t>High temporal resolutions (sub-hourly)</a:t>
            </a:r>
          </a:p>
          <a:p>
            <a:pPr marL="1028700" lvl="1" indent="-342900">
              <a:buFont typeface="Wingdings" panose="05000000000000000000" pitchFamily="2" charset="2"/>
              <a:buChar char="ü"/>
            </a:pPr>
            <a:endParaRPr lang="en-US"/>
          </a:p>
          <a:p>
            <a:pPr marL="1028700" lvl="1" indent="-342900">
              <a:buFont typeface="Wingdings" panose="05000000000000000000" pitchFamily="2" charset="2"/>
              <a:buChar char="ü"/>
            </a:pPr>
            <a:r>
              <a:rPr lang="en-US"/>
              <a:t>High spatial resolution (pixels’ sides with 1-10 km)</a:t>
            </a:r>
          </a:p>
          <a:p>
            <a:pPr marL="1028700" lvl="1" indent="-342900">
              <a:buFont typeface="Wingdings" panose="05000000000000000000" pitchFamily="2" charset="2"/>
              <a:buChar char="ü"/>
            </a:pPr>
            <a:endParaRPr lang="en-US"/>
          </a:p>
          <a:p>
            <a:pPr marL="1028700" lvl="1" indent="-342900">
              <a:buFont typeface="Wingdings" panose="05000000000000000000" pitchFamily="2" charset="2"/>
              <a:buChar char="ü"/>
            </a:pPr>
            <a:r>
              <a:rPr lang="en-US"/>
              <a:t>Datasets available for most regions of the world</a:t>
            </a:r>
          </a:p>
          <a:p>
            <a:pPr marL="1028700" lvl="1" indent="-342900">
              <a:buFont typeface="Wingdings" panose="05000000000000000000" pitchFamily="2" charset="2"/>
              <a:buChar char="ü"/>
            </a:pPr>
            <a:endParaRPr lang="en-US"/>
          </a:p>
          <a:p>
            <a:pPr marL="1028700" lvl="1" indent="-342900">
              <a:buFont typeface="Wingdings" panose="05000000000000000000" pitchFamily="2" charset="2"/>
              <a:buChar char="ü"/>
            </a:pPr>
            <a:r>
              <a:rPr lang="en-US"/>
              <a:t>Long-term data is available</a:t>
            </a:r>
          </a:p>
          <a:p>
            <a:pPr marL="1028700" lvl="1" indent="-342900">
              <a:buFont typeface="Wingdings" panose="05000000000000000000" pitchFamily="2" charset="2"/>
              <a:buChar char="ü"/>
            </a:pPr>
            <a:endParaRPr lang="en-US"/>
          </a:p>
          <a:p>
            <a:pPr marL="1028700" lvl="1"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p:txBody>
      </p:sp>
    </p:spTree>
    <p:extLst>
      <p:ext uri="{BB962C8B-B14F-4D97-AF65-F5344CB8AC3E}">
        <p14:creationId xmlns:p14="http://schemas.microsoft.com/office/powerpoint/2010/main" val="4477318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Satellite derived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84795"/>
            <a:ext cx="10326783" cy="5319300"/>
          </a:xfrm>
        </p:spPr>
        <p:txBody>
          <a:bodyPr>
            <a:normAutofit/>
          </a:body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a:t>Disadvantages:</a:t>
            </a:r>
          </a:p>
          <a:p>
            <a:pPr marL="342900"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a:t>Higher uncertainties</a:t>
            </a:r>
          </a:p>
          <a:p>
            <a:pPr marL="1028700" lvl="1"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a:t>Solar variability cannot be well captured, especially, under highly fragmented clouds</a:t>
            </a:r>
          </a:p>
          <a:p>
            <a:pPr marL="1485900" lvl="2" indent="-342900">
              <a:buFont typeface="Wingdings" panose="05000000000000000000" pitchFamily="2" charset="2"/>
              <a:buChar char="Ø"/>
            </a:pPr>
            <a:r>
              <a:rPr lang="en-US"/>
              <a:t>Not all spatial points are collected at the same time</a:t>
            </a:r>
          </a:p>
          <a:p>
            <a:pPr marL="1485900" lvl="2" indent="-342900">
              <a:buFont typeface="Wingdings" panose="05000000000000000000" pitchFamily="2" charset="2"/>
              <a:buChar char="Ø"/>
            </a:pPr>
            <a:endParaRPr lang="en-US"/>
          </a:p>
          <a:p>
            <a:pPr marL="1485900" lvl="2" indent="-342900">
              <a:buFont typeface="Wingdings" panose="05000000000000000000" pitchFamily="2" charset="2"/>
              <a:buChar char="Ø"/>
            </a:pPr>
            <a:endParaRPr lang="en-US"/>
          </a:p>
          <a:p>
            <a:pPr marL="1028700" lvl="1" indent="-342900">
              <a:buFont typeface="Wingdings" panose="05000000000000000000" pitchFamily="2" charset="2"/>
              <a:buChar char="ü"/>
            </a:pPr>
            <a:endParaRPr lang="en-US"/>
          </a:p>
          <a:p>
            <a:pPr marL="1028700" lvl="1"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p:txBody>
      </p:sp>
    </p:spTree>
    <p:extLst>
      <p:ext uri="{BB962C8B-B14F-4D97-AF65-F5344CB8AC3E}">
        <p14:creationId xmlns:p14="http://schemas.microsoft.com/office/powerpoint/2010/main" val="273358647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Satellite derived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84795"/>
            <a:ext cx="10326783" cy="5319300"/>
          </a:xfrm>
        </p:spPr>
        <p:txBody>
          <a:bodyPr>
            <a:normAutofit/>
          </a:body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a:t>Disadvantages:</a:t>
            </a:r>
          </a:p>
          <a:p>
            <a:pPr marL="342900"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a:t>Model performance is affected by the solar and viewing geometry</a:t>
            </a:r>
          </a:p>
          <a:p>
            <a:pPr marL="1485900" lvl="2" indent="-342900">
              <a:buFont typeface="Wingdings" panose="05000000000000000000" pitchFamily="2" charset="2"/>
              <a:buChar char="Ø"/>
            </a:pPr>
            <a:endParaRPr lang="en-US"/>
          </a:p>
          <a:p>
            <a:pPr marL="1028700" lvl="1" indent="-342900">
              <a:buFont typeface="Wingdings" panose="05000000000000000000" pitchFamily="2" charset="2"/>
              <a:buChar char="ü"/>
            </a:pPr>
            <a:endParaRPr lang="en-US"/>
          </a:p>
          <a:p>
            <a:pPr marL="1028700" lvl="1"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p:txBody>
      </p:sp>
      <p:pic>
        <p:nvPicPr>
          <p:cNvPr id="5" name="Picture 4">
            <a:extLst>
              <a:ext uri="{FF2B5EF4-FFF2-40B4-BE49-F238E27FC236}">
                <a16:creationId xmlns:a16="http://schemas.microsoft.com/office/drawing/2014/main" id="{B43D592D-BDF7-5A68-5934-19DB67054D7E}"/>
              </a:ext>
            </a:extLst>
          </p:cNvPr>
          <p:cNvPicPr>
            <a:picLocks noChangeAspect="1"/>
          </p:cNvPicPr>
          <p:nvPr/>
        </p:nvPicPr>
        <p:blipFill>
          <a:blip r:embed="rId3"/>
          <a:stretch>
            <a:fillRect/>
          </a:stretch>
        </p:blipFill>
        <p:spPr>
          <a:xfrm>
            <a:off x="2325189" y="2813273"/>
            <a:ext cx="6407331" cy="3590822"/>
          </a:xfrm>
          <a:prstGeom prst="rect">
            <a:avLst/>
          </a:prstGeom>
        </p:spPr>
      </p:pic>
    </p:spTree>
    <p:extLst>
      <p:ext uri="{BB962C8B-B14F-4D97-AF65-F5344CB8AC3E}">
        <p14:creationId xmlns:p14="http://schemas.microsoft.com/office/powerpoint/2010/main" val="250479695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Satellite derived data</a:t>
            </a:r>
          </a:p>
        </p:txBody>
      </p:sp>
      <p:pic>
        <p:nvPicPr>
          <p:cNvPr id="8" name="Picture 7">
            <a:extLst>
              <a:ext uri="{FF2B5EF4-FFF2-40B4-BE49-F238E27FC236}">
                <a16:creationId xmlns:a16="http://schemas.microsoft.com/office/drawing/2014/main" id="{F0C56055-6392-11B1-E1CF-7687C62D76B3}"/>
              </a:ext>
            </a:extLst>
          </p:cNvPr>
          <p:cNvPicPr>
            <a:picLocks noChangeAspect="1"/>
          </p:cNvPicPr>
          <p:nvPr/>
        </p:nvPicPr>
        <p:blipFill>
          <a:blip r:embed="rId3"/>
          <a:stretch>
            <a:fillRect/>
          </a:stretch>
        </p:blipFill>
        <p:spPr>
          <a:xfrm>
            <a:off x="3218386" y="1126638"/>
            <a:ext cx="5089592" cy="5424576"/>
          </a:xfrm>
          <a:prstGeom prst="rect">
            <a:avLst/>
          </a:prstGeom>
        </p:spPr>
      </p:pic>
    </p:spTree>
    <p:extLst>
      <p:ext uri="{BB962C8B-B14F-4D97-AF65-F5344CB8AC3E}">
        <p14:creationId xmlns:p14="http://schemas.microsoft.com/office/powerpoint/2010/main" val="322857980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NWP models’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65199"/>
            <a:ext cx="10637520" cy="5511949"/>
          </a:xfrm>
        </p:spPr>
        <p:txBody>
          <a:bodyPr>
            <a:normAutofit/>
          </a:body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a:t>Combine meteorological observations and numerical weather prediction models to obtain a long-term retrospective estimation of many atmospheric and climatic variables, including solar irradiation – aka reanalysis</a:t>
            </a:r>
          </a:p>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a:latin typeface="+mn-lt"/>
              </a:rPr>
              <a:t>Two types: global models and mesoscale/regional models</a:t>
            </a:r>
          </a:p>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endParaRPr lang="en-US">
              <a:latin typeface="+mn-lt"/>
            </a:endParaRPr>
          </a:p>
        </p:txBody>
      </p:sp>
      <p:pic>
        <p:nvPicPr>
          <p:cNvPr id="5" name="Picture 4">
            <a:extLst>
              <a:ext uri="{FF2B5EF4-FFF2-40B4-BE49-F238E27FC236}">
                <a16:creationId xmlns:a16="http://schemas.microsoft.com/office/drawing/2014/main" id="{AF3D7DEC-1B5D-CA52-0CFA-09D3E4E3ED66}"/>
              </a:ext>
            </a:extLst>
          </p:cNvPr>
          <p:cNvPicPr>
            <a:picLocks noChangeAspect="1"/>
          </p:cNvPicPr>
          <p:nvPr/>
        </p:nvPicPr>
        <p:blipFill>
          <a:blip r:embed="rId3"/>
          <a:stretch>
            <a:fillRect/>
          </a:stretch>
        </p:blipFill>
        <p:spPr>
          <a:xfrm>
            <a:off x="3242719" y="3589731"/>
            <a:ext cx="4842288" cy="2814364"/>
          </a:xfrm>
          <a:prstGeom prst="rect">
            <a:avLst/>
          </a:prstGeom>
        </p:spPr>
      </p:pic>
    </p:spTree>
    <p:extLst>
      <p:ext uri="{BB962C8B-B14F-4D97-AF65-F5344CB8AC3E}">
        <p14:creationId xmlns:p14="http://schemas.microsoft.com/office/powerpoint/2010/main" val="201699197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NWP models’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65199"/>
            <a:ext cx="10326783" cy="5511949"/>
          </a:xfrm>
        </p:spPr>
        <p:txBody>
          <a:bodyPr>
            <a:normAutofit/>
          </a:bodyPr>
          <a:lstStyle/>
          <a:p>
            <a:pPr marL="342900" indent="-342900">
              <a:buFont typeface="Wingdings" panose="05000000000000000000" pitchFamily="2" charset="2"/>
              <a:buChar char="Ø"/>
            </a:pPr>
            <a:endParaRPr lang="en-US">
              <a:latin typeface="+mn-lt"/>
            </a:endParaRPr>
          </a:p>
          <a:p>
            <a:pPr marL="342900" indent="-342900">
              <a:buFont typeface="Wingdings" panose="05000000000000000000" pitchFamily="2" charset="2"/>
              <a:buChar char="Ø"/>
            </a:pPr>
            <a:r>
              <a:rPr lang="en-US"/>
              <a:t>Advantages:</a:t>
            </a:r>
          </a:p>
          <a:p>
            <a:pPr marL="1028700" lvl="1" indent="-342900">
              <a:buFont typeface="Wingdings" panose="05000000000000000000" pitchFamily="2" charset="2"/>
              <a:buChar char="Ø"/>
            </a:pPr>
            <a:endParaRPr lang="en-US"/>
          </a:p>
          <a:p>
            <a:pPr marL="1028700" lvl="1" indent="-342900">
              <a:buFont typeface="Wingdings" panose="05000000000000000000" pitchFamily="2" charset="2"/>
              <a:buChar char="ü"/>
            </a:pPr>
            <a:r>
              <a:rPr lang="en-US" sz="2400"/>
              <a:t>Uniform grid data for the entire world</a:t>
            </a:r>
          </a:p>
          <a:p>
            <a:pPr marL="1028700" lvl="1" indent="-342900">
              <a:buFont typeface="Wingdings" panose="05000000000000000000" pitchFamily="2" charset="2"/>
              <a:buChar char="ü"/>
            </a:pPr>
            <a:endParaRPr lang="en-US" sz="2400"/>
          </a:p>
          <a:p>
            <a:pPr marL="1028700" lvl="1" indent="-342900">
              <a:buFont typeface="Wingdings" panose="05000000000000000000" pitchFamily="2" charset="2"/>
              <a:buChar char="ü"/>
            </a:pPr>
            <a:r>
              <a:rPr lang="en-US" sz="2400"/>
              <a:t>Temporally consistent without missing data</a:t>
            </a:r>
          </a:p>
          <a:p>
            <a:pPr marL="1028700" lvl="1" indent="-342900">
              <a:buFont typeface="Wingdings" panose="05000000000000000000" pitchFamily="2" charset="2"/>
              <a:buChar char="ü"/>
            </a:pPr>
            <a:endParaRPr lang="en-US" sz="2400"/>
          </a:p>
          <a:p>
            <a:pPr marL="1028700" lvl="1" indent="-342900">
              <a:buFont typeface="Wingdings" panose="05000000000000000000" pitchFamily="2" charset="2"/>
              <a:buChar char="ü"/>
            </a:pPr>
            <a:r>
              <a:rPr lang="en-US" sz="2400"/>
              <a:t>Long-term period (can go back up to 30 years)</a:t>
            </a:r>
          </a:p>
        </p:txBody>
      </p:sp>
    </p:spTree>
    <p:extLst>
      <p:ext uri="{BB962C8B-B14F-4D97-AF65-F5344CB8AC3E}">
        <p14:creationId xmlns:p14="http://schemas.microsoft.com/office/powerpoint/2010/main" val="201176703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NWP models’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65199"/>
            <a:ext cx="10326783" cy="5511949"/>
          </a:xfrm>
        </p:spPr>
        <p:txBody>
          <a:bodyPr>
            <a:normAutofit/>
          </a:bodyPr>
          <a:lstStyle/>
          <a:p>
            <a:pPr marL="342900" indent="-342900">
              <a:buFont typeface="Wingdings" panose="05000000000000000000" pitchFamily="2" charset="2"/>
              <a:buChar char="Ø"/>
            </a:pPr>
            <a:r>
              <a:rPr lang="en-US"/>
              <a:t>Disadvantages:</a:t>
            </a:r>
          </a:p>
          <a:p>
            <a:pPr marL="342900" indent="-342900">
              <a:buFont typeface="Wingdings" panose="05000000000000000000" pitchFamily="2" charset="2"/>
              <a:buChar char="Ø"/>
            </a:pPr>
            <a:endParaRPr lang="en-US"/>
          </a:p>
          <a:p>
            <a:pPr marL="1028700" lvl="1" indent="-342900">
              <a:buFont typeface="Wingdings" panose="05000000000000000000" pitchFamily="2" charset="2"/>
              <a:buChar char="Ø"/>
            </a:pPr>
            <a:r>
              <a:rPr lang="en-US" sz="2400"/>
              <a:t>Low spatial resolution: highest from ERA5 (ECMWF) with a grid of 0.28º x 0.28º</a:t>
            </a:r>
          </a:p>
          <a:p>
            <a:pPr marL="1485900" lvl="2" indent="-342900">
              <a:buFont typeface="Wingdings" panose="05000000000000000000" pitchFamily="2" charset="2"/>
              <a:buChar char="Ø"/>
            </a:pPr>
            <a:endParaRPr lang="en-US" sz="2400"/>
          </a:p>
          <a:p>
            <a:pPr marL="1028700" lvl="1" indent="-342900">
              <a:buFont typeface="Wingdings" panose="05000000000000000000" pitchFamily="2" charset="2"/>
              <a:buChar char="Ø"/>
            </a:pPr>
            <a:r>
              <a:rPr lang="en-US" sz="2400"/>
              <a:t>High temporal resolution is unavailable (typical 1h to 6h)</a:t>
            </a:r>
          </a:p>
          <a:p>
            <a:pPr marL="1028700" lvl="1" indent="-342900">
              <a:buFont typeface="Wingdings" panose="05000000000000000000" pitchFamily="2" charset="2"/>
              <a:buChar char="Ø"/>
            </a:pPr>
            <a:endParaRPr lang="en-US" sz="2400"/>
          </a:p>
          <a:p>
            <a:pPr marL="1028700" lvl="1" indent="-342900">
              <a:buFont typeface="Wingdings" panose="05000000000000000000" pitchFamily="2" charset="2"/>
              <a:buChar char="Ø"/>
            </a:pPr>
            <a:r>
              <a:rPr lang="en-US" sz="2400"/>
              <a:t>Predict well clear sky conditions but, only a small amount (&lt;60%) of the observed variability in irradiation is well captured</a:t>
            </a:r>
          </a:p>
          <a:p>
            <a:pPr marL="1028700" lvl="1" indent="-342900">
              <a:buFont typeface="Wingdings" panose="05000000000000000000" pitchFamily="2" charset="2"/>
              <a:buChar char="Ø"/>
            </a:pPr>
            <a:endParaRPr lang="en-US" sz="2400"/>
          </a:p>
          <a:p>
            <a:pPr marL="1028700" lvl="1" indent="-342900">
              <a:buFont typeface="Wingdings" panose="05000000000000000000" pitchFamily="2" charset="2"/>
              <a:buChar char="Ø"/>
            </a:pPr>
            <a:r>
              <a:rPr lang="en-US" sz="2400"/>
              <a:t>Cannot account for the effect of aerosols – very relevant for concentrating applications</a:t>
            </a:r>
          </a:p>
          <a:p>
            <a:pPr marL="342900" indent="-342900">
              <a:buFont typeface="Wingdings" panose="05000000000000000000" pitchFamily="2" charset="2"/>
              <a:buChar char="Ø"/>
            </a:pPr>
            <a:endParaRPr lang="en-US"/>
          </a:p>
        </p:txBody>
      </p:sp>
    </p:spTree>
    <p:extLst>
      <p:ext uri="{BB962C8B-B14F-4D97-AF65-F5344CB8AC3E}">
        <p14:creationId xmlns:p14="http://schemas.microsoft.com/office/powerpoint/2010/main" val="34344414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NWP models’ data</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a:xfrm>
            <a:off x="838200" y="1065199"/>
            <a:ext cx="10326783" cy="5511949"/>
          </a:xfrm>
        </p:spPr>
        <p:txBody>
          <a:bodyPr>
            <a:normAutofit/>
          </a:bodyPr>
          <a:lstStyle/>
          <a:p>
            <a:pPr marL="342900" indent="-342900">
              <a:buFont typeface="Wingdings" panose="05000000000000000000" pitchFamily="2" charset="2"/>
              <a:buChar char="Ø"/>
            </a:pPr>
            <a:r>
              <a:rPr lang="en-US"/>
              <a:t>Disadvantages:</a:t>
            </a:r>
          </a:p>
          <a:p>
            <a:pPr lvl="1" indent="0">
              <a:buNone/>
            </a:pPr>
            <a:endParaRPr lang="en-US" sz="2400"/>
          </a:p>
          <a:p>
            <a:pPr marL="1028700" lvl="1" indent="-342900">
              <a:buFont typeface="Wingdings" panose="05000000000000000000" pitchFamily="2" charset="2"/>
              <a:buChar char="Ø"/>
            </a:pPr>
            <a:r>
              <a:rPr lang="en-US" sz="2400"/>
              <a:t>Predict well clear sky conditions but, only a small amount (&lt;60%) of the observed variability in irradiation is well captured.</a:t>
            </a:r>
          </a:p>
          <a:p>
            <a:pPr marL="342900" indent="-342900">
              <a:buFont typeface="Wingdings" panose="05000000000000000000" pitchFamily="2" charset="2"/>
              <a:buChar char="Ø"/>
            </a:pPr>
            <a:endParaRPr lang="en-US"/>
          </a:p>
        </p:txBody>
      </p:sp>
      <p:pic>
        <p:nvPicPr>
          <p:cNvPr id="5" name="Picture 4">
            <a:extLst>
              <a:ext uri="{FF2B5EF4-FFF2-40B4-BE49-F238E27FC236}">
                <a16:creationId xmlns:a16="http://schemas.microsoft.com/office/drawing/2014/main" id="{701FBD84-6767-EDB5-3256-12D4F0ADFA65}"/>
              </a:ext>
            </a:extLst>
          </p:cNvPr>
          <p:cNvPicPr>
            <a:picLocks noChangeAspect="1"/>
          </p:cNvPicPr>
          <p:nvPr/>
        </p:nvPicPr>
        <p:blipFill>
          <a:blip r:embed="rId3"/>
          <a:stretch>
            <a:fillRect/>
          </a:stretch>
        </p:blipFill>
        <p:spPr>
          <a:xfrm>
            <a:off x="3478622" y="2820300"/>
            <a:ext cx="5045937" cy="3521037"/>
          </a:xfrm>
          <a:prstGeom prst="rect">
            <a:avLst/>
          </a:prstGeom>
        </p:spPr>
      </p:pic>
    </p:spTree>
    <p:extLst>
      <p:ext uri="{BB962C8B-B14F-4D97-AF65-F5344CB8AC3E}">
        <p14:creationId xmlns:p14="http://schemas.microsoft.com/office/powerpoint/2010/main" val="73361153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NWP models’ data</a:t>
            </a:r>
          </a:p>
        </p:txBody>
      </p:sp>
      <p:pic>
        <p:nvPicPr>
          <p:cNvPr id="8" name="Picture 7">
            <a:extLst>
              <a:ext uri="{FF2B5EF4-FFF2-40B4-BE49-F238E27FC236}">
                <a16:creationId xmlns:a16="http://schemas.microsoft.com/office/drawing/2014/main" id="{0A2BB8DC-696C-1F23-B831-4777AE7F9825}"/>
              </a:ext>
            </a:extLst>
          </p:cNvPr>
          <p:cNvPicPr>
            <a:picLocks noChangeAspect="1"/>
          </p:cNvPicPr>
          <p:nvPr/>
        </p:nvPicPr>
        <p:blipFill>
          <a:blip r:embed="rId3"/>
          <a:stretch>
            <a:fillRect/>
          </a:stretch>
        </p:blipFill>
        <p:spPr>
          <a:xfrm>
            <a:off x="522515" y="1959686"/>
            <a:ext cx="11061323" cy="3277438"/>
          </a:xfrm>
          <a:prstGeom prst="rect">
            <a:avLst/>
          </a:prstGeom>
        </p:spPr>
      </p:pic>
    </p:spTree>
    <p:extLst>
      <p:ext uri="{BB962C8B-B14F-4D97-AF65-F5344CB8AC3E}">
        <p14:creationId xmlns:p14="http://schemas.microsoft.com/office/powerpoint/2010/main" val="278975165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Platforms and tools</a:t>
            </a:r>
          </a:p>
        </p:txBody>
      </p:sp>
      <p:sp>
        <p:nvSpPr>
          <p:cNvPr id="2" name="Content Placeholder 5">
            <a:extLst>
              <a:ext uri="{FF2B5EF4-FFF2-40B4-BE49-F238E27FC236}">
                <a16:creationId xmlns:a16="http://schemas.microsoft.com/office/drawing/2014/main" id="{B78A5B68-E750-D24D-249C-ED073DF1D022}"/>
              </a:ext>
            </a:extLst>
          </p:cNvPr>
          <p:cNvSpPr>
            <a:spLocks noGrp="1"/>
          </p:cNvSpPr>
          <p:nvPr>
            <p:ph idx="1"/>
          </p:nvPr>
        </p:nvSpPr>
        <p:spPr>
          <a:xfrm>
            <a:off x="838201" y="1065199"/>
            <a:ext cx="10226040" cy="5511949"/>
          </a:xfrm>
        </p:spPr>
        <p:txBody>
          <a:bodyPr>
            <a:normAutofit/>
          </a:bodyPr>
          <a:lstStyle/>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Some web platforms and tools provide data considering hybrid solutions (e.g., combining satellite and reanalysis data, combining satellite data with interpolation of data from ground stations) or even additional processing in relation to the original data source</a:t>
            </a:r>
          </a:p>
          <a:p>
            <a:pPr marL="342900" indent="-342900">
              <a:buFont typeface="Wingdings" panose="05000000000000000000" pitchFamily="2" charset="2"/>
              <a:buChar char="Ø"/>
            </a:pPr>
            <a:endParaRPr lang="en-US"/>
          </a:p>
          <a:p>
            <a:pPr marL="342900" indent="-342900">
              <a:buFont typeface="Wingdings" panose="05000000000000000000" pitchFamily="2" charset="2"/>
              <a:buChar char="Ø"/>
            </a:pPr>
            <a:r>
              <a:rPr lang="en-US"/>
              <a:t>Examples of free platforms with data for the African continent:</a:t>
            </a:r>
          </a:p>
          <a:p>
            <a:pPr marL="342900" indent="-342900">
              <a:buFont typeface="Wingdings" panose="05000000000000000000" pitchFamily="2" charset="2"/>
              <a:buChar char="Ø"/>
            </a:pPr>
            <a:endParaRPr lang="en-US" sz="800"/>
          </a:p>
          <a:p>
            <a:pPr marL="1028700" lvl="1" indent="-342900">
              <a:buFont typeface="Wingdings" panose="05000000000000000000" pitchFamily="2" charset="2"/>
              <a:buChar char="Ø"/>
            </a:pPr>
            <a:r>
              <a:rPr lang="en-US"/>
              <a:t>NASA POWER - </a:t>
            </a:r>
            <a:r>
              <a:rPr lang="en-US" b="0" i="0" u="none" strike="noStrike" baseline="0">
                <a:solidFill>
                  <a:srgbClr val="404040"/>
                </a:solidFill>
                <a:hlinkClick r:id="rId3"/>
              </a:rPr>
              <a:t>https://power.larc.nasa.gov/</a:t>
            </a:r>
            <a:r>
              <a:rPr lang="en-US" b="0" i="0" u="none" strike="noStrike" baseline="0">
                <a:solidFill>
                  <a:srgbClr val="404040"/>
                </a:solidFill>
              </a:rPr>
              <a:t>   </a:t>
            </a:r>
          </a:p>
          <a:p>
            <a:pPr marL="1028700" lvl="1" indent="-342900">
              <a:buFont typeface="Wingdings" panose="05000000000000000000" pitchFamily="2" charset="2"/>
              <a:buChar char="Ø"/>
            </a:pPr>
            <a:r>
              <a:rPr lang="en-US" err="1"/>
              <a:t>Renewables.ninja</a:t>
            </a:r>
            <a:r>
              <a:rPr lang="en-US"/>
              <a:t> - </a:t>
            </a:r>
            <a:r>
              <a:rPr lang="en-US">
                <a:hlinkClick r:id="rId4"/>
              </a:rPr>
              <a:t>https://www.renewables.ninja</a:t>
            </a:r>
            <a:endParaRPr lang="en-US"/>
          </a:p>
          <a:p>
            <a:pPr marL="1028700" lvl="1" indent="-342900">
              <a:buFont typeface="Wingdings" panose="05000000000000000000" pitchFamily="2" charset="2"/>
              <a:buChar char="Ø"/>
            </a:pPr>
            <a:r>
              <a:rPr lang="en-US"/>
              <a:t>Photovoltaic Geographical Information System (PVGIS) - </a:t>
            </a:r>
            <a:r>
              <a:rPr lang="en-US">
                <a:hlinkClick r:id="rId5"/>
              </a:rPr>
              <a:t>https://re.jrc.ec.europa.eu/pvg_tools/en</a:t>
            </a:r>
            <a:r>
              <a:rPr lang="en-US"/>
              <a:t> </a:t>
            </a:r>
          </a:p>
        </p:txBody>
      </p:sp>
    </p:spTree>
    <p:extLst>
      <p:ext uri="{BB962C8B-B14F-4D97-AF65-F5344CB8AC3E}">
        <p14:creationId xmlns:p14="http://schemas.microsoft.com/office/powerpoint/2010/main" val="130661046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Quality control</a:t>
            </a:r>
          </a:p>
        </p:txBody>
      </p:sp>
      <p:sp>
        <p:nvSpPr>
          <p:cNvPr id="7" name="TextBox 6">
            <a:extLst>
              <a:ext uri="{FF2B5EF4-FFF2-40B4-BE49-F238E27FC236}">
                <a16:creationId xmlns:a16="http://schemas.microsoft.com/office/drawing/2014/main" id="{1E204F69-A818-7A0A-BB5F-416025BD7EB8}"/>
              </a:ext>
            </a:extLst>
          </p:cNvPr>
          <p:cNvSpPr txBox="1">
            <a:spLocks noChangeArrowheads="1"/>
          </p:cNvSpPr>
          <p:nvPr/>
        </p:nvSpPr>
        <p:spPr bwMode="auto">
          <a:xfrm>
            <a:off x="666163" y="1535575"/>
            <a:ext cx="10549008" cy="4278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pt-PT" sz="2400" b="1" dirty="0"/>
              <a:t>Measuring solar irradiance comes with uncertainty and error sources</a:t>
            </a:r>
            <a:endParaRPr lang="en-US" altLang="pt-PT" sz="2400" dirty="0"/>
          </a:p>
          <a:p>
            <a:pPr lvl="3" indent="182563" eaLnBrk="1" hangingPunct="1">
              <a:buFont typeface="Wingdings" panose="05000000000000000000" pitchFamily="2" charset="2"/>
              <a:buChar char="Ø"/>
            </a:pPr>
            <a:endParaRPr lang="en-US" altLang="pt-PT" sz="2400" dirty="0"/>
          </a:p>
          <a:p>
            <a:pPr lvl="1" indent="182563" eaLnBrk="1" hangingPunct="1">
              <a:buFont typeface="Wingdings" panose="05000000000000000000" pitchFamily="2" charset="2"/>
              <a:buChar char="Ø"/>
            </a:pPr>
            <a:endParaRPr lang="en-US" altLang="pt-PT" sz="2400" dirty="0"/>
          </a:p>
          <a:p>
            <a:pPr lvl="1" indent="0" eaLnBrk="1" hangingPunct="1"/>
            <a:endParaRPr lang="en-US" altLang="pt-PT" sz="2400" dirty="0"/>
          </a:p>
          <a:p>
            <a:pPr lvl="1" indent="182563" eaLnBrk="1" hangingPunct="1">
              <a:buFont typeface="Wingdings" panose="05000000000000000000" pitchFamily="2" charset="2"/>
              <a:buChar char="Ø"/>
            </a:pPr>
            <a:endParaRPr lang="en-US" altLang="pt-PT" sz="2400" dirty="0"/>
          </a:p>
          <a:p>
            <a:pPr lvl="1" indent="182563" eaLnBrk="1" hangingPunct="1">
              <a:buFont typeface="Wingdings" panose="05000000000000000000" pitchFamily="2" charset="2"/>
              <a:buChar char="Ø"/>
            </a:pPr>
            <a:endParaRPr lang="en-US" altLang="pt-PT" sz="2400" dirty="0"/>
          </a:p>
          <a:p>
            <a:pPr lvl="1" indent="182563" eaLnBrk="1" hangingPunct="1">
              <a:buFont typeface="Wingdings" panose="05000000000000000000" pitchFamily="2" charset="2"/>
              <a:buChar char="Ø"/>
            </a:pPr>
            <a:endParaRPr lang="en-US" altLang="pt-PT" sz="2400" dirty="0"/>
          </a:p>
          <a:p>
            <a:pPr lvl="1" indent="182563" eaLnBrk="1" hangingPunct="1">
              <a:buFont typeface="Wingdings" panose="05000000000000000000" pitchFamily="2" charset="2"/>
              <a:buChar char="Ø"/>
            </a:pPr>
            <a:endParaRPr lang="en-US" altLang="pt-PT" sz="2400" b="1" dirty="0"/>
          </a:p>
          <a:p>
            <a:pPr lvl="1" indent="182563" eaLnBrk="1" hangingPunct="1">
              <a:buFont typeface="Wingdings" panose="05000000000000000000" pitchFamily="2" charset="2"/>
              <a:buChar char="Ø"/>
            </a:pPr>
            <a:endParaRPr lang="en-US" altLang="pt-PT" sz="2400" b="1" dirty="0"/>
          </a:p>
          <a:p>
            <a:pPr algn="just" eaLnBrk="1" hangingPunct="1">
              <a:buFont typeface="Wingdings" panose="05000000000000000000" pitchFamily="2" charset="2"/>
              <a:buChar char="Ø"/>
            </a:pPr>
            <a:endParaRPr lang="en-US" altLang="pt-PT" b="1" dirty="0"/>
          </a:p>
          <a:p>
            <a:pPr algn="just" eaLnBrk="1" hangingPunct="1">
              <a:buFont typeface="Wingdings" panose="05000000000000000000" pitchFamily="2" charset="2"/>
              <a:buChar char="Ø"/>
            </a:pPr>
            <a:endParaRPr lang="en-US" altLang="pt-PT" b="1" dirty="0"/>
          </a:p>
          <a:p>
            <a:pPr algn="just" eaLnBrk="1" hangingPunct="1"/>
            <a:endParaRPr lang="pt-PT" altLang="pt-PT" dirty="0"/>
          </a:p>
          <a:p>
            <a:pPr algn="just" eaLnBrk="1" hangingPunct="1">
              <a:buFont typeface="Wingdings" panose="05000000000000000000" pitchFamily="2" charset="2"/>
              <a:buChar char="Ø"/>
            </a:pPr>
            <a:endParaRPr lang="pt-PT" altLang="pt-PT" dirty="0"/>
          </a:p>
        </p:txBody>
      </p:sp>
      <p:sp>
        <p:nvSpPr>
          <p:cNvPr id="8" name="TextBox 7">
            <a:extLst>
              <a:ext uri="{FF2B5EF4-FFF2-40B4-BE49-F238E27FC236}">
                <a16:creationId xmlns:a16="http://schemas.microsoft.com/office/drawing/2014/main" id="{50B64309-6F9D-FDB4-75D4-4311DB0DD77E}"/>
              </a:ext>
            </a:extLst>
          </p:cNvPr>
          <p:cNvSpPr txBox="1">
            <a:spLocks noChangeArrowheads="1"/>
          </p:cNvSpPr>
          <p:nvPr/>
        </p:nvSpPr>
        <p:spPr bwMode="auto">
          <a:xfrm>
            <a:off x="1088197" y="2838862"/>
            <a:ext cx="8460432" cy="2369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pt-PT" sz="2400" b="1"/>
              <a:t>Main sources:</a:t>
            </a:r>
          </a:p>
          <a:p>
            <a:pPr indent="182563" eaLnBrk="1" hangingPunct="1">
              <a:buFont typeface="Wingdings" panose="05000000000000000000" pitchFamily="2" charset="2"/>
              <a:buChar char="Ø"/>
            </a:pPr>
            <a:endParaRPr lang="en-US" altLang="pt-PT" sz="2400" b="1"/>
          </a:p>
          <a:p>
            <a:pPr lvl="1" indent="182563" eaLnBrk="1" hangingPunct="1">
              <a:buFont typeface="Wingdings" panose="05000000000000000000" pitchFamily="2" charset="2"/>
              <a:buChar char="Ø"/>
            </a:pPr>
            <a:r>
              <a:rPr lang="en-US" altLang="pt-PT" sz="2400"/>
              <a:t> Equipment characteristics and associated uncertainty</a:t>
            </a:r>
          </a:p>
          <a:p>
            <a:pPr lvl="1" indent="182563" eaLnBrk="1" hangingPunct="1">
              <a:buFont typeface="Wingdings" panose="05000000000000000000" pitchFamily="2" charset="2"/>
              <a:buChar char="Ø"/>
            </a:pPr>
            <a:endParaRPr lang="en-US" altLang="pt-PT" sz="2400"/>
          </a:p>
          <a:p>
            <a:pPr lvl="1" indent="182563" eaLnBrk="1" hangingPunct="1">
              <a:buFont typeface="Wingdings" panose="05000000000000000000" pitchFamily="2" charset="2"/>
              <a:buChar char="Ø"/>
            </a:pPr>
            <a:r>
              <a:rPr lang="en-US" altLang="pt-PT" sz="2400"/>
              <a:t> Operation errors</a:t>
            </a:r>
          </a:p>
          <a:p>
            <a:pPr algn="just" eaLnBrk="1" hangingPunct="1"/>
            <a:endParaRPr lang="pt-PT" altLang="pt-PT"/>
          </a:p>
          <a:p>
            <a:pPr algn="just" eaLnBrk="1" hangingPunct="1">
              <a:buFont typeface="Wingdings" panose="05000000000000000000" pitchFamily="2" charset="2"/>
              <a:buChar char="Ø"/>
            </a:pPr>
            <a:endParaRPr lang="pt-PT" altLang="pt-PT"/>
          </a:p>
        </p:txBody>
      </p:sp>
    </p:spTree>
    <p:extLst>
      <p:ext uri="{BB962C8B-B14F-4D97-AF65-F5344CB8AC3E}">
        <p14:creationId xmlns:p14="http://schemas.microsoft.com/office/powerpoint/2010/main" val="24907013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Quality control</a:t>
            </a:r>
          </a:p>
        </p:txBody>
      </p:sp>
      <p:sp>
        <p:nvSpPr>
          <p:cNvPr id="6" name="TextBox 5">
            <a:extLst>
              <a:ext uri="{FF2B5EF4-FFF2-40B4-BE49-F238E27FC236}">
                <a16:creationId xmlns:a16="http://schemas.microsoft.com/office/drawing/2014/main" id="{19F7DDC0-965D-848B-F592-F4F1CBD9DA4D}"/>
              </a:ext>
            </a:extLst>
          </p:cNvPr>
          <p:cNvSpPr txBox="1">
            <a:spLocks noChangeArrowheads="1"/>
          </p:cNvSpPr>
          <p:nvPr/>
        </p:nvSpPr>
        <p:spPr bwMode="auto">
          <a:xfrm>
            <a:off x="1021239" y="1174047"/>
            <a:ext cx="8978016" cy="5447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pt-PT" sz="2400" dirty="0">
                <a:latin typeface="Arial"/>
              </a:rPr>
              <a:t>Several quality control procedures are available in the literature:</a:t>
            </a:r>
          </a:p>
          <a:p>
            <a:endParaRPr lang="en-US" altLang="pt-PT" sz="2400" dirty="0">
              <a:latin typeface="Arial"/>
            </a:endParaRPr>
          </a:p>
          <a:p>
            <a:pPr lvl="1" indent="182245" eaLnBrk="1" hangingPunct="1">
              <a:buFont typeface="Wingdings" panose="05000000000000000000" pitchFamily="2" charset="2"/>
              <a:buChar char="Ø"/>
            </a:pPr>
            <a:r>
              <a:rPr lang="en-US" altLang="pt-PT" sz="2000" dirty="0">
                <a:latin typeface="Arial"/>
              </a:rPr>
              <a:t> </a:t>
            </a:r>
            <a:r>
              <a:rPr lang="en-US" sz="2000" dirty="0">
                <a:solidFill>
                  <a:srgbClr val="000000"/>
                </a:solidFill>
                <a:latin typeface="Calibri"/>
              </a:rPr>
              <a:t>NREL (1993)</a:t>
            </a:r>
            <a:endParaRPr lang="en-US" altLang="pt-PT" sz="2000" dirty="0">
              <a:latin typeface="Calibri"/>
            </a:endParaRPr>
          </a:p>
          <a:p>
            <a:pPr lvl="1" indent="182245" eaLnBrk="1" hangingPunct="1">
              <a:buFont typeface="Wingdings" panose="05000000000000000000" pitchFamily="2" charset="2"/>
              <a:buChar char="Ø"/>
            </a:pPr>
            <a:endParaRPr lang="en-US" altLang="pt-PT" sz="2000" dirty="0">
              <a:latin typeface="Calibri"/>
            </a:endParaRPr>
          </a:p>
          <a:p>
            <a:pPr lvl="1" indent="182245" eaLnBrk="1" hangingPunct="1">
              <a:buFont typeface="Wingdings" panose="05000000000000000000" pitchFamily="2" charset="2"/>
              <a:buChar char="Ø"/>
            </a:pPr>
            <a:r>
              <a:rPr lang="en-US" altLang="pt-PT" sz="2000" dirty="0">
                <a:latin typeface="Calibri"/>
              </a:rPr>
              <a:t> </a:t>
            </a:r>
            <a:r>
              <a:rPr lang="en-US" sz="2000" dirty="0">
                <a:solidFill>
                  <a:srgbClr val="000000"/>
                </a:solidFill>
                <a:latin typeface="Calibri"/>
              </a:rPr>
              <a:t>CIE (1994)</a:t>
            </a:r>
            <a:endParaRPr lang="en-US" altLang="pt-PT" sz="2000" dirty="0">
              <a:latin typeface="Calibri"/>
            </a:endParaRPr>
          </a:p>
          <a:p>
            <a:pPr lvl="1" indent="182245" eaLnBrk="1" hangingPunct="1">
              <a:buFont typeface="Wingdings" panose="05000000000000000000" pitchFamily="2" charset="2"/>
              <a:buChar char="Ø"/>
            </a:pPr>
            <a:endParaRPr lang="en-US" altLang="pt-PT" sz="2000" dirty="0">
              <a:latin typeface="Calibri"/>
            </a:endParaRPr>
          </a:p>
          <a:p>
            <a:pPr lvl="1" indent="182245" eaLnBrk="1" hangingPunct="1">
              <a:buFont typeface="Wingdings" panose="05000000000000000000" pitchFamily="2" charset="2"/>
              <a:buChar char="Ø"/>
            </a:pPr>
            <a:r>
              <a:rPr lang="en-US" sz="2000" dirty="0">
                <a:solidFill>
                  <a:srgbClr val="000000"/>
                </a:solidFill>
                <a:latin typeface="Calibri"/>
              </a:rPr>
              <a:t> Long and Dutton (2002)</a:t>
            </a:r>
          </a:p>
          <a:p>
            <a:pPr lvl="1" indent="182245" eaLnBrk="1" hangingPunct="1">
              <a:buFont typeface="Wingdings" panose="05000000000000000000" pitchFamily="2" charset="2"/>
              <a:buChar char="Ø"/>
            </a:pPr>
            <a:endParaRPr lang="en-US" sz="2000" dirty="0">
              <a:solidFill>
                <a:srgbClr val="000000"/>
              </a:solidFill>
              <a:latin typeface="Calibri"/>
            </a:endParaRPr>
          </a:p>
          <a:p>
            <a:pPr lvl="1" indent="182245" eaLnBrk="1" hangingPunct="1">
              <a:buFont typeface="Wingdings" panose="05000000000000000000" pitchFamily="2" charset="2"/>
              <a:buChar char="Ø"/>
            </a:pPr>
            <a:r>
              <a:rPr lang="en-US" sz="2000" dirty="0">
                <a:solidFill>
                  <a:srgbClr val="000000"/>
                </a:solidFill>
                <a:latin typeface="Calibri"/>
              </a:rPr>
              <a:t> Muneer and Fairooz (2002)</a:t>
            </a:r>
          </a:p>
          <a:p>
            <a:pPr lvl="1" indent="182245" eaLnBrk="1" hangingPunct="1">
              <a:buFont typeface="Wingdings" panose="05000000000000000000" pitchFamily="2" charset="2"/>
              <a:buChar char="Ø"/>
            </a:pPr>
            <a:endParaRPr lang="en-US" sz="2000" dirty="0">
              <a:solidFill>
                <a:srgbClr val="000000"/>
              </a:solidFill>
              <a:latin typeface="Calibri"/>
            </a:endParaRPr>
          </a:p>
          <a:p>
            <a:pPr lvl="1" indent="182245" eaLnBrk="1" hangingPunct="1">
              <a:buFont typeface="Wingdings" panose="05000000000000000000" pitchFamily="2" charset="2"/>
              <a:buChar char="Ø"/>
            </a:pPr>
            <a:r>
              <a:rPr lang="en-US" sz="2000" dirty="0">
                <a:solidFill>
                  <a:srgbClr val="000000"/>
                </a:solidFill>
                <a:latin typeface="Calibri"/>
              </a:rPr>
              <a:t> </a:t>
            </a:r>
            <a:r>
              <a:rPr lang="en-US" sz="2000" err="1">
                <a:solidFill>
                  <a:srgbClr val="000000"/>
                </a:solidFill>
                <a:latin typeface="Calibri"/>
              </a:rPr>
              <a:t>Yournes</a:t>
            </a:r>
            <a:r>
              <a:rPr lang="en-US" sz="2000" dirty="0">
                <a:solidFill>
                  <a:srgbClr val="000000"/>
                </a:solidFill>
                <a:latin typeface="Calibri"/>
              </a:rPr>
              <a:t> et al. (2005)</a:t>
            </a:r>
          </a:p>
          <a:p>
            <a:pPr lvl="1" indent="182245" eaLnBrk="1" hangingPunct="1">
              <a:buFont typeface="Wingdings" panose="05000000000000000000" pitchFamily="2" charset="2"/>
              <a:buChar char="Ø"/>
            </a:pPr>
            <a:endParaRPr lang="en-US" sz="2000" dirty="0">
              <a:solidFill>
                <a:srgbClr val="000000"/>
              </a:solidFill>
              <a:latin typeface="Calibri"/>
            </a:endParaRPr>
          </a:p>
          <a:p>
            <a:pPr lvl="1" indent="182245" eaLnBrk="1" hangingPunct="1">
              <a:buFont typeface="Wingdings" panose="05000000000000000000" pitchFamily="2" charset="2"/>
              <a:buChar char="Ø"/>
            </a:pPr>
            <a:r>
              <a:rPr lang="en-US" sz="2000" dirty="0">
                <a:solidFill>
                  <a:srgbClr val="000000"/>
                </a:solidFill>
                <a:latin typeface="Calibri"/>
              </a:rPr>
              <a:t> Shi and Long (2008)</a:t>
            </a:r>
          </a:p>
          <a:p>
            <a:pPr lvl="1" indent="182245" eaLnBrk="1" hangingPunct="1">
              <a:buFont typeface="Wingdings" panose="05000000000000000000" pitchFamily="2" charset="2"/>
              <a:buChar char="Ø"/>
            </a:pPr>
            <a:endParaRPr lang="en-US" altLang="pt-PT" sz="2000" dirty="0">
              <a:latin typeface="Calibri"/>
            </a:endParaRPr>
          </a:p>
          <a:p>
            <a:pPr lvl="1" indent="182245" eaLnBrk="1" hangingPunct="1">
              <a:buFont typeface="Wingdings" panose="05000000000000000000" pitchFamily="2" charset="2"/>
              <a:buChar char="Ø"/>
            </a:pPr>
            <a:r>
              <a:rPr lang="en-US" sz="2000" dirty="0">
                <a:solidFill>
                  <a:srgbClr val="000000"/>
                </a:solidFill>
                <a:latin typeface="Calibri"/>
              </a:rPr>
              <a:t> </a:t>
            </a:r>
            <a:r>
              <a:rPr lang="en-US" sz="2000" err="1">
                <a:solidFill>
                  <a:srgbClr val="000000"/>
                </a:solidFill>
                <a:latin typeface="Calibri"/>
              </a:rPr>
              <a:t>Journée</a:t>
            </a:r>
            <a:r>
              <a:rPr lang="en-US" sz="2000" dirty="0">
                <a:solidFill>
                  <a:srgbClr val="000000"/>
                </a:solidFill>
                <a:latin typeface="Calibri"/>
              </a:rPr>
              <a:t> and Bertrand (2011)</a:t>
            </a:r>
            <a:endParaRPr lang="en-US" altLang="pt-PT" sz="2000" dirty="0">
              <a:latin typeface="Calibri"/>
            </a:endParaRPr>
          </a:p>
          <a:p>
            <a:pPr lvl="1" indent="182245" eaLnBrk="1" hangingPunct="1">
              <a:buFont typeface="Wingdings" panose="05000000000000000000" pitchFamily="2" charset="2"/>
              <a:buChar char="Ø"/>
            </a:pPr>
            <a:endParaRPr lang="en-US" altLang="pt-PT" sz="2000" b="1" dirty="0">
              <a:latin typeface="Calibri"/>
            </a:endParaRPr>
          </a:p>
          <a:p>
            <a:pPr lvl="1" indent="182245" eaLnBrk="1" hangingPunct="1">
              <a:buFont typeface="Wingdings" panose="05000000000000000000" pitchFamily="2" charset="2"/>
              <a:buChar char="Ø"/>
            </a:pPr>
            <a:r>
              <a:rPr lang="en-US" sz="2000" dirty="0">
                <a:solidFill>
                  <a:srgbClr val="000000"/>
                </a:solidFill>
                <a:latin typeface="Calibri"/>
              </a:rPr>
              <a:t> IEC (2017)</a:t>
            </a:r>
            <a:endParaRPr lang="en-US" altLang="pt-PT" sz="2000" b="1" dirty="0">
              <a:latin typeface="Calibri"/>
            </a:endParaRPr>
          </a:p>
        </p:txBody>
      </p:sp>
    </p:spTree>
    <p:extLst>
      <p:ext uri="{BB962C8B-B14F-4D97-AF65-F5344CB8AC3E}">
        <p14:creationId xmlns:p14="http://schemas.microsoft.com/office/powerpoint/2010/main" val="315600731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Quality control</a:t>
            </a:r>
          </a:p>
        </p:txBody>
      </p:sp>
      <p:sp>
        <p:nvSpPr>
          <p:cNvPr id="2" name="TextBox 1">
            <a:extLst>
              <a:ext uri="{FF2B5EF4-FFF2-40B4-BE49-F238E27FC236}">
                <a16:creationId xmlns:a16="http://schemas.microsoft.com/office/drawing/2014/main" id="{C32EABEA-CBF2-AB25-3F48-B4DE367626E3}"/>
              </a:ext>
            </a:extLst>
          </p:cNvPr>
          <p:cNvSpPr txBox="1">
            <a:spLocks noChangeArrowheads="1"/>
          </p:cNvSpPr>
          <p:nvPr/>
        </p:nvSpPr>
        <p:spPr bwMode="auto">
          <a:xfrm>
            <a:off x="591479" y="1437603"/>
            <a:ext cx="8460432"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182245" eaLnBrk="1" hangingPunct="1">
              <a:buFont typeface="Wingdings" panose="05000000000000000000" pitchFamily="2" charset="2"/>
              <a:buChar char="Ø"/>
            </a:pPr>
            <a:r>
              <a:rPr lang="en-US" altLang="pt-PT" sz="2400" b="1" dirty="0">
                <a:latin typeface="Arial"/>
              </a:rPr>
              <a:t> </a:t>
            </a:r>
            <a:r>
              <a:rPr lang="en-US" altLang="pt-PT" sz="2400" dirty="0">
                <a:latin typeface="Arial"/>
              </a:rPr>
              <a:t>Measurement coherence control is performed in 3 stages:</a:t>
            </a:r>
            <a:endParaRPr lang="en-US" dirty="0">
              <a:latin typeface="Arial"/>
            </a:endParaRPr>
          </a:p>
          <a:p>
            <a:pPr indent="182245" eaLnBrk="1" hangingPunct="1">
              <a:buFont typeface="Wingdings" panose="05000000000000000000" pitchFamily="2" charset="2"/>
              <a:buChar char="Ø"/>
            </a:pPr>
            <a:endParaRPr lang="en-US" altLang="pt-PT" sz="2400" b="1"/>
          </a:p>
          <a:p>
            <a:pPr lvl="1" indent="182245" eaLnBrk="1" hangingPunct="1">
              <a:buFont typeface="Wingdings" panose="05000000000000000000" pitchFamily="2" charset="2"/>
              <a:buChar char="Ø"/>
            </a:pPr>
            <a:r>
              <a:rPr lang="en-US" altLang="pt-PT" sz="2400" dirty="0">
                <a:latin typeface="Arial"/>
              </a:rPr>
              <a:t> </a:t>
            </a:r>
            <a:r>
              <a:rPr lang="en-US" sz="2400" dirty="0">
                <a:solidFill>
                  <a:srgbClr val="000000"/>
                </a:solidFill>
                <a:latin typeface="Calibri"/>
              </a:rPr>
              <a:t>1</a:t>
            </a:r>
            <a:r>
              <a:rPr lang="en-US" sz="2400" baseline="30000" dirty="0">
                <a:solidFill>
                  <a:srgbClr val="000000"/>
                </a:solidFill>
                <a:latin typeface="Calibri"/>
              </a:rPr>
              <a:t>st</a:t>
            </a:r>
            <a:r>
              <a:rPr lang="en-US" sz="2400" dirty="0">
                <a:solidFill>
                  <a:srgbClr val="000000"/>
                </a:solidFill>
                <a:latin typeface="Calibri"/>
              </a:rPr>
              <a:t> : Physical feasibility of the measurement</a:t>
            </a:r>
          </a:p>
          <a:p>
            <a:pPr lvl="1" indent="0" eaLnBrk="1" hangingPunct="1"/>
            <a:endParaRPr lang="en-US" sz="2400" dirty="0">
              <a:solidFill>
                <a:srgbClr val="000000"/>
              </a:solidFill>
              <a:latin typeface="Calibri"/>
            </a:endParaRPr>
          </a:p>
          <a:p>
            <a:pPr lvl="1" indent="182245" eaLnBrk="1" hangingPunct="1">
              <a:buFont typeface="Wingdings" panose="05000000000000000000" pitchFamily="2" charset="2"/>
              <a:buChar char="Ø"/>
            </a:pPr>
            <a:r>
              <a:rPr lang="en-US" sz="2400" dirty="0">
                <a:solidFill>
                  <a:srgbClr val="000000"/>
                </a:solidFill>
                <a:latin typeface="Calibri"/>
              </a:rPr>
              <a:t> 2</a:t>
            </a:r>
            <a:r>
              <a:rPr lang="en-US" sz="2400" baseline="30000" dirty="0">
                <a:solidFill>
                  <a:srgbClr val="000000"/>
                </a:solidFill>
                <a:latin typeface="Calibri"/>
              </a:rPr>
              <a:t>nd </a:t>
            </a:r>
            <a:r>
              <a:rPr lang="en-US" sz="2400" dirty="0">
                <a:solidFill>
                  <a:srgbClr val="000000"/>
                </a:solidFill>
                <a:latin typeface="Calibri"/>
              </a:rPr>
              <a:t>: Rare occurrence values</a:t>
            </a:r>
          </a:p>
          <a:p>
            <a:pPr lvl="1" indent="182245" eaLnBrk="1" hangingPunct="1">
              <a:buFont typeface="Wingdings" panose="05000000000000000000" pitchFamily="2" charset="2"/>
              <a:buChar char="Ø"/>
            </a:pPr>
            <a:endParaRPr lang="en-US" sz="2400" dirty="0">
              <a:solidFill>
                <a:srgbClr val="000000"/>
              </a:solidFill>
              <a:latin typeface="Calibri"/>
            </a:endParaRPr>
          </a:p>
          <a:p>
            <a:pPr lvl="1" indent="182245" eaLnBrk="1" hangingPunct="1">
              <a:buFont typeface="Wingdings" panose="05000000000000000000" pitchFamily="2" charset="2"/>
              <a:buChar char="Ø"/>
            </a:pPr>
            <a:r>
              <a:rPr lang="en-US" sz="2400" dirty="0">
                <a:solidFill>
                  <a:srgbClr val="000000"/>
                </a:solidFill>
                <a:latin typeface="Calibri"/>
              </a:rPr>
              <a:t> 3</a:t>
            </a:r>
            <a:r>
              <a:rPr lang="en-US" sz="2400" baseline="30000" dirty="0">
                <a:solidFill>
                  <a:srgbClr val="000000"/>
                </a:solidFill>
                <a:latin typeface="Calibri"/>
              </a:rPr>
              <a:t>rd</a:t>
            </a:r>
            <a:r>
              <a:rPr lang="en-US" sz="2400" dirty="0">
                <a:solidFill>
                  <a:srgbClr val="000000"/>
                </a:solidFill>
                <a:latin typeface="Calibri"/>
              </a:rPr>
              <a:t> : Internal coherence of irradiance values</a:t>
            </a:r>
          </a:p>
          <a:p>
            <a:pPr lvl="1" indent="0" eaLnBrk="1" hangingPunct="1"/>
            <a:endParaRPr lang="en-US" altLang="pt-PT"/>
          </a:p>
          <a:p>
            <a:pPr lvl="1" indent="182245" eaLnBrk="1" hangingPunct="1">
              <a:buFont typeface="Wingdings" panose="05000000000000000000" pitchFamily="2" charset="2"/>
              <a:buChar char="Ø"/>
            </a:pPr>
            <a:endParaRPr lang="en-US" altLang="pt-PT" sz="1000" b="1"/>
          </a:p>
          <a:p>
            <a:pPr lvl="1" indent="182245" eaLnBrk="1" hangingPunct="1">
              <a:buFont typeface="Wingdings" panose="05000000000000000000" pitchFamily="2" charset="2"/>
              <a:buChar char="Ø"/>
            </a:pPr>
            <a:endParaRPr lang="en-US" altLang="pt-PT" b="1"/>
          </a:p>
          <a:p>
            <a:pPr algn="just" eaLnBrk="1" hangingPunct="1">
              <a:buFont typeface="Wingdings" panose="05000000000000000000" pitchFamily="2" charset="2"/>
              <a:buChar char="Ø"/>
            </a:pPr>
            <a:endParaRPr lang="en-US" altLang="pt-PT" b="1"/>
          </a:p>
          <a:p>
            <a:pPr algn="just" eaLnBrk="1" hangingPunct="1">
              <a:buFont typeface="Wingdings" panose="05000000000000000000" pitchFamily="2" charset="2"/>
              <a:buChar char="Ø"/>
            </a:pPr>
            <a:endParaRPr lang="en-US" altLang="pt-PT" b="1"/>
          </a:p>
        </p:txBody>
      </p:sp>
    </p:spTree>
    <p:extLst>
      <p:ext uri="{BB962C8B-B14F-4D97-AF65-F5344CB8AC3E}">
        <p14:creationId xmlns:p14="http://schemas.microsoft.com/office/powerpoint/2010/main" val="416705099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Quality control</a:t>
            </a:r>
          </a:p>
        </p:txBody>
      </p:sp>
      <p:sp>
        <p:nvSpPr>
          <p:cNvPr id="5" name="TextBox 4">
            <a:extLst>
              <a:ext uri="{FF2B5EF4-FFF2-40B4-BE49-F238E27FC236}">
                <a16:creationId xmlns:a16="http://schemas.microsoft.com/office/drawing/2014/main" id="{A6AD17FC-3E6E-4B35-F92B-666B4A934B43}"/>
              </a:ext>
            </a:extLst>
          </p:cNvPr>
          <p:cNvSpPr txBox="1">
            <a:spLocks noChangeArrowheads="1"/>
          </p:cNvSpPr>
          <p:nvPr/>
        </p:nvSpPr>
        <p:spPr bwMode="auto">
          <a:xfrm>
            <a:off x="937644" y="1391883"/>
            <a:ext cx="8460432"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182563" eaLnBrk="1" hangingPunct="1">
              <a:buFont typeface="Wingdings" panose="05000000000000000000" pitchFamily="2" charset="2"/>
              <a:buChar char="Ø"/>
            </a:pPr>
            <a:r>
              <a:rPr lang="en-US" altLang="pt-PT" b="1"/>
              <a:t> </a:t>
            </a:r>
            <a:r>
              <a:rPr lang="en-US" altLang="pt-PT" sz="2400"/>
              <a:t>Physical feasibility (examples)</a:t>
            </a:r>
          </a:p>
          <a:p>
            <a:pPr lvl="1" indent="182563" eaLnBrk="1" hangingPunct="1">
              <a:buFont typeface="Wingdings" panose="05000000000000000000" pitchFamily="2" charset="2"/>
              <a:buChar char="Ø"/>
            </a:pPr>
            <a:endParaRPr lang="en-US" altLang="pt-PT" sz="1200"/>
          </a:p>
          <a:p>
            <a:pPr lvl="3" indent="0" eaLnBrk="1" hangingPunct="1"/>
            <a:endParaRPr lang="en-US" altLang="pt-PT" sz="1200"/>
          </a:p>
          <a:p>
            <a:pPr lvl="1" indent="182563" eaLnBrk="1" hangingPunct="1">
              <a:buFont typeface="Wingdings" panose="05000000000000000000" pitchFamily="2" charset="2"/>
              <a:buChar char="Ø"/>
            </a:pPr>
            <a:endParaRPr lang="en-US" altLang="pt-PT"/>
          </a:p>
          <a:p>
            <a:pPr lvl="1" indent="0" eaLnBrk="1" hangingPunct="1"/>
            <a:endParaRPr lang="en-US" altLang="pt-PT"/>
          </a:p>
          <a:p>
            <a:pPr lvl="1" indent="182563" eaLnBrk="1" hangingPunct="1">
              <a:buFont typeface="Wingdings" panose="05000000000000000000" pitchFamily="2" charset="2"/>
              <a:buChar char="Ø"/>
            </a:pPr>
            <a:endParaRPr lang="en-US" altLang="pt-PT"/>
          </a:p>
          <a:p>
            <a:pPr lvl="1" indent="182563" eaLnBrk="1" hangingPunct="1">
              <a:buFont typeface="Wingdings" panose="05000000000000000000" pitchFamily="2" charset="2"/>
              <a:buChar char="Ø"/>
            </a:pPr>
            <a:endParaRPr lang="en-US" altLang="pt-PT"/>
          </a:p>
          <a:p>
            <a:pPr lvl="1" indent="182563" eaLnBrk="1" hangingPunct="1">
              <a:buFont typeface="Wingdings" panose="05000000000000000000" pitchFamily="2" charset="2"/>
              <a:buChar char="Ø"/>
            </a:pPr>
            <a:endParaRPr lang="en-US" altLang="pt-PT"/>
          </a:p>
          <a:p>
            <a:pPr lvl="1" indent="182563" eaLnBrk="1" hangingPunct="1">
              <a:buFont typeface="Wingdings" panose="05000000000000000000" pitchFamily="2" charset="2"/>
              <a:buChar char="Ø"/>
            </a:pPr>
            <a:endParaRPr lang="en-US" altLang="pt-PT" sz="1000" b="1"/>
          </a:p>
          <a:p>
            <a:pPr lvl="1" indent="182563" eaLnBrk="1" hangingPunct="1">
              <a:buFont typeface="Wingdings" panose="05000000000000000000" pitchFamily="2" charset="2"/>
              <a:buChar char="Ø"/>
            </a:pPr>
            <a:endParaRPr lang="en-US" altLang="pt-PT" b="1"/>
          </a:p>
          <a:p>
            <a:pPr algn="just" eaLnBrk="1" hangingPunct="1">
              <a:buFont typeface="Wingdings" panose="05000000000000000000" pitchFamily="2" charset="2"/>
              <a:buChar char="Ø"/>
            </a:pPr>
            <a:endParaRPr lang="en-US" altLang="pt-PT" b="1"/>
          </a:p>
          <a:p>
            <a:pPr algn="just" eaLnBrk="1" hangingPunct="1">
              <a:buFont typeface="Wingdings" panose="05000000000000000000" pitchFamily="2" charset="2"/>
              <a:buChar char="Ø"/>
            </a:pPr>
            <a:endParaRPr lang="en-US" altLang="pt-PT" b="1"/>
          </a:p>
          <a:p>
            <a:pPr algn="just" eaLnBrk="1" hangingPunct="1"/>
            <a:endParaRPr lang="pt-PT" altLang="pt-PT"/>
          </a:p>
          <a:p>
            <a:pPr algn="just" eaLnBrk="1" hangingPunct="1">
              <a:buFont typeface="Wingdings" panose="05000000000000000000" pitchFamily="2" charset="2"/>
              <a:buChar char="Ø"/>
            </a:pPr>
            <a:endParaRPr lang="pt-PT" altLang="pt-PT"/>
          </a:p>
        </p:txBody>
      </p:sp>
      <p:pic>
        <p:nvPicPr>
          <p:cNvPr id="6" name="Imagem 1">
            <a:extLst>
              <a:ext uri="{FF2B5EF4-FFF2-40B4-BE49-F238E27FC236}">
                <a16:creationId xmlns:a16="http://schemas.microsoft.com/office/drawing/2014/main" id="{C0D7F32E-CFD6-AF88-36F9-B31458AF0241}"/>
              </a:ext>
            </a:extLst>
          </p:cNvPr>
          <p:cNvPicPr>
            <a:picLocks noChangeAspect="1"/>
          </p:cNvPicPr>
          <p:nvPr/>
        </p:nvPicPr>
        <p:blipFill>
          <a:blip r:embed="rId3"/>
          <a:stretch>
            <a:fillRect/>
          </a:stretch>
        </p:blipFill>
        <p:spPr>
          <a:xfrm>
            <a:off x="2527943" y="1824901"/>
            <a:ext cx="6330868" cy="4543251"/>
          </a:xfrm>
          <a:prstGeom prst="rect">
            <a:avLst/>
          </a:prstGeom>
        </p:spPr>
      </p:pic>
    </p:spTree>
    <p:extLst>
      <p:ext uri="{BB962C8B-B14F-4D97-AF65-F5344CB8AC3E}">
        <p14:creationId xmlns:p14="http://schemas.microsoft.com/office/powerpoint/2010/main" val="304103560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Quality control</a:t>
            </a:r>
          </a:p>
        </p:txBody>
      </p:sp>
      <p:sp>
        <p:nvSpPr>
          <p:cNvPr id="5" name="TextBox 4">
            <a:extLst>
              <a:ext uri="{FF2B5EF4-FFF2-40B4-BE49-F238E27FC236}">
                <a16:creationId xmlns:a16="http://schemas.microsoft.com/office/drawing/2014/main" id="{A6AD17FC-3E6E-4B35-F92B-666B4A934B43}"/>
              </a:ext>
            </a:extLst>
          </p:cNvPr>
          <p:cNvSpPr txBox="1">
            <a:spLocks noChangeArrowheads="1"/>
          </p:cNvSpPr>
          <p:nvPr/>
        </p:nvSpPr>
        <p:spPr bwMode="auto">
          <a:xfrm>
            <a:off x="937644" y="1391883"/>
            <a:ext cx="8460432"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182563" eaLnBrk="1" hangingPunct="1">
              <a:buFont typeface="Wingdings" panose="05000000000000000000" pitchFamily="2" charset="2"/>
              <a:buChar char="Ø"/>
            </a:pPr>
            <a:r>
              <a:rPr lang="en-US" altLang="pt-PT" sz="2400"/>
              <a:t> Extremely rare values (examples)</a:t>
            </a:r>
          </a:p>
          <a:p>
            <a:pPr lvl="1" indent="182563" eaLnBrk="1" hangingPunct="1">
              <a:buFont typeface="Wingdings" panose="05000000000000000000" pitchFamily="2" charset="2"/>
              <a:buChar char="Ø"/>
            </a:pPr>
            <a:endParaRPr lang="en-US" altLang="pt-PT" sz="1200"/>
          </a:p>
          <a:p>
            <a:pPr lvl="3" indent="0" eaLnBrk="1" hangingPunct="1"/>
            <a:endParaRPr lang="en-US" altLang="pt-PT" sz="1200"/>
          </a:p>
          <a:p>
            <a:pPr lvl="1" indent="182563" eaLnBrk="1" hangingPunct="1">
              <a:buFont typeface="Wingdings" panose="05000000000000000000" pitchFamily="2" charset="2"/>
              <a:buChar char="Ø"/>
            </a:pPr>
            <a:endParaRPr lang="en-US" altLang="pt-PT"/>
          </a:p>
          <a:p>
            <a:pPr lvl="1" indent="0" eaLnBrk="1" hangingPunct="1"/>
            <a:endParaRPr lang="en-US" altLang="pt-PT"/>
          </a:p>
          <a:p>
            <a:pPr lvl="1" indent="182563" eaLnBrk="1" hangingPunct="1">
              <a:buFont typeface="Wingdings" panose="05000000000000000000" pitchFamily="2" charset="2"/>
              <a:buChar char="Ø"/>
            </a:pPr>
            <a:endParaRPr lang="en-US" altLang="pt-PT"/>
          </a:p>
          <a:p>
            <a:pPr lvl="1" indent="182563" eaLnBrk="1" hangingPunct="1">
              <a:buFont typeface="Wingdings" panose="05000000000000000000" pitchFamily="2" charset="2"/>
              <a:buChar char="Ø"/>
            </a:pPr>
            <a:endParaRPr lang="en-US" altLang="pt-PT"/>
          </a:p>
          <a:p>
            <a:pPr lvl="1" indent="182563" eaLnBrk="1" hangingPunct="1">
              <a:buFont typeface="Wingdings" panose="05000000000000000000" pitchFamily="2" charset="2"/>
              <a:buChar char="Ø"/>
            </a:pPr>
            <a:endParaRPr lang="en-US" altLang="pt-PT"/>
          </a:p>
          <a:p>
            <a:pPr lvl="1" indent="182563" eaLnBrk="1" hangingPunct="1">
              <a:buFont typeface="Wingdings" panose="05000000000000000000" pitchFamily="2" charset="2"/>
              <a:buChar char="Ø"/>
            </a:pPr>
            <a:endParaRPr lang="en-US" altLang="pt-PT" sz="1000" b="1"/>
          </a:p>
          <a:p>
            <a:pPr lvl="1" indent="182563" eaLnBrk="1" hangingPunct="1">
              <a:buFont typeface="Wingdings" panose="05000000000000000000" pitchFamily="2" charset="2"/>
              <a:buChar char="Ø"/>
            </a:pPr>
            <a:endParaRPr lang="en-US" altLang="pt-PT" b="1"/>
          </a:p>
          <a:p>
            <a:pPr algn="just" eaLnBrk="1" hangingPunct="1">
              <a:buFont typeface="Wingdings" panose="05000000000000000000" pitchFamily="2" charset="2"/>
              <a:buChar char="Ø"/>
            </a:pPr>
            <a:endParaRPr lang="en-US" altLang="pt-PT" b="1"/>
          </a:p>
          <a:p>
            <a:pPr algn="just" eaLnBrk="1" hangingPunct="1">
              <a:buFont typeface="Wingdings" panose="05000000000000000000" pitchFamily="2" charset="2"/>
              <a:buChar char="Ø"/>
            </a:pPr>
            <a:endParaRPr lang="en-US" altLang="pt-PT" b="1"/>
          </a:p>
          <a:p>
            <a:pPr algn="just" eaLnBrk="1" hangingPunct="1"/>
            <a:endParaRPr lang="pt-PT" altLang="pt-PT"/>
          </a:p>
          <a:p>
            <a:pPr algn="just" eaLnBrk="1" hangingPunct="1">
              <a:buFont typeface="Wingdings" panose="05000000000000000000" pitchFamily="2" charset="2"/>
              <a:buChar char="Ø"/>
            </a:pPr>
            <a:endParaRPr lang="pt-PT" altLang="pt-PT"/>
          </a:p>
        </p:txBody>
      </p:sp>
      <p:pic>
        <p:nvPicPr>
          <p:cNvPr id="2" name="Imagem 4">
            <a:extLst>
              <a:ext uri="{FF2B5EF4-FFF2-40B4-BE49-F238E27FC236}">
                <a16:creationId xmlns:a16="http://schemas.microsoft.com/office/drawing/2014/main" id="{8B74C8EB-AC5B-3508-D5AF-DAB54EF40519}"/>
              </a:ext>
            </a:extLst>
          </p:cNvPr>
          <p:cNvPicPr>
            <a:picLocks noChangeAspect="1"/>
          </p:cNvPicPr>
          <p:nvPr/>
        </p:nvPicPr>
        <p:blipFill>
          <a:blip r:embed="rId3"/>
          <a:stretch>
            <a:fillRect/>
          </a:stretch>
        </p:blipFill>
        <p:spPr>
          <a:xfrm>
            <a:off x="2380445" y="2090612"/>
            <a:ext cx="7431110" cy="4475408"/>
          </a:xfrm>
          <a:prstGeom prst="rect">
            <a:avLst/>
          </a:prstGeom>
        </p:spPr>
      </p:pic>
    </p:spTree>
    <p:extLst>
      <p:ext uri="{BB962C8B-B14F-4D97-AF65-F5344CB8AC3E}">
        <p14:creationId xmlns:p14="http://schemas.microsoft.com/office/powerpoint/2010/main" val="2512543727"/>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Quality control</a:t>
            </a:r>
          </a:p>
        </p:txBody>
      </p:sp>
      <p:sp>
        <p:nvSpPr>
          <p:cNvPr id="5" name="TextBox 4">
            <a:extLst>
              <a:ext uri="{FF2B5EF4-FFF2-40B4-BE49-F238E27FC236}">
                <a16:creationId xmlns:a16="http://schemas.microsoft.com/office/drawing/2014/main" id="{A6AD17FC-3E6E-4B35-F92B-666B4A934B43}"/>
              </a:ext>
            </a:extLst>
          </p:cNvPr>
          <p:cNvSpPr txBox="1">
            <a:spLocks noChangeArrowheads="1"/>
          </p:cNvSpPr>
          <p:nvPr/>
        </p:nvSpPr>
        <p:spPr bwMode="auto">
          <a:xfrm>
            <a:off x="937644" y="1391883"/>
            <a:ext cx="8460432" cy="31393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indent="182563" eaLnBrk="1" hangingPunct="1">
              <a:buFont typeface="Wingdings" panose="05000000000000000000" pitchFamily="2" charset="2"/>
              <a:buChar char="Ø"/>
            </a:pPr>
            <a:r>
              <a:rPr lang="en-US" altLang="pt-PT" sz="2400"/>
              <a:t> Internal coherence evaluation (examples)</a:t>
            </a:r>
          </a:p>
          <a:p>
            <a:pPr lvl="1" indent="182563" eaLnBrk="1" hangingPunct="1">
              <a:buFont typeface="Wingdings" panose="05000000000000000000" pitchFamily="2" charset="2"/>
              <a:buChar char="Ø"/>
            </a:pPr>
            <a:endParaRPr lang="en-US" altLang="pt-PT" sz="1200"/>
          </a:p>
          <a:p>
            <a:pPr lvl="3" indent="0" eaLnBrk="1" hangingPunct="1"/>
            <a:endParaRPr lang="en-US" altLang="pt-PT" sz="1200"/>
          </a:p>
          <a:p>
            <a:pPr lvl="1" indent="182563" eaLnBrk="1" hangingPunct="1">
              <a:buFont typeface="Wingdings" panose="05000000000000000000" pitchFamily="2" charset="2"/>
              <a:buChar char="Ø"/>
            </a:pPr>
            <a:endParaRPr lang="en-US" altLang="pt-PT"/>
          </a:p>
          <a:p>
            <a:pPr lvl="1" indent="0" eaLnBrk="1" hangingPunct="1"/>
            <a:endParaRPr lang="en-US" altLang="pt-PT"/>
          </a:p>
          <a:p>
            <a:pPr lvl="1" indent="182563" eaLnBrk="1" hangingPunct="1">
              <a:buFont typeface="Wingdings" panose="05000000000000000000" pitchFamily="2" charset="2"/>
              <a:buChar char="Ø"/>
            </a:pPr>
            <a:endParaRPr lang="en-US" altLang="pt-PT"/>
          </a:p>
          <a:p>
            <a:pPr lvl="1" indent="182563" eaLnBrk="1" hangingPunct="1">
              <a:buFont typeface="Wingdings" panose="05000000000000000000" pitchFamily="2" charset="2"/>
              <a:buChar char="Ø"/>
            </a:pPr>
            <a:endParaRPr lang="en-US" altLang="pt-PT"/>
          </a:p>
          <a:p>
            <a:pPr lvl="1" indent="182563" eaLnBrk="1" hangingPunct="1">
              <a:buFont typeface="Wingdings" panose="05000000000000000000" pitchFamily="2" charset="2"/>
              <a:buChar char="Ø"/>
            </a:pPr>
            <a:endParaRPr lang="en-US" altLang="pt-PT"/>
          </a:p>
          <a:p>
            <a:pPr lvl="1" indent="182563" eaLnBrk="1" hangingPunct="1">
              <a:buFont typeface="Wingdings" panose="05000000000000000000" pitchFamily="2" charset="2"/>
              <a:buChar char="Ø"/>
            </a:pPr>
            <a:endParaRPr lang="en-US" altLang="pt-PT" sz="1000" b="1"/>
          </a:p>
          <a:p>
            <a:pPr lvl="1" indent="182563" eaLnBrk="1" hangingPunct="1">
              <a:buFont typeface="Wingdings" panose="05000000000000000000" pitchFamily="2" charset="2"/>
              <a:buChar char="Ø"/>
            </a:pPr>
            <a:endParaRPr lang="en-US" altLang="pt-PT" b="1"/>
          </a:p>
          <a:p>
            <a:pPr algn="just" eaLnBrk="1" hangingPunct="1">
              <a:buFont typeface="Wingdings" panose="05000000000000000000" pitchFamily="2" charset="2"/>
              <a:buChar char="Ø"/>
            </a:pPr>
            <a:endParaRPr lang="en-US" altLang="pt-PT" b="1"/>
          </a:p>
          <a:p>
            <a:pPr algn="just" eaLnBrk="1" hangingPunct="1">
              <a:buFont typeface="Wingdings" panose="05000000000000000000" pitchFamily="2" charset="2"/>
              <a:buChar char="Ø"/>
            </a:pPr>
            <a:endParaRPr lang="en-US" altLang="pt-PT" b="1"/>
          </a:p>
          <a:p>
            <a:pPr algn="just" eaLnBrk="1" hangingPunct="1"/>
            <a:endParaRPr lang="pt-PT" altLang="pt-PT"/>
          </a:p>
          <a:p>
            <a:pPr algn="just" eaLnBrk="1" hangingPunct="1">
              <a:buFont typeface="Wingdings" panose="05000000000000000000" pitchFamily="2" charset="2"/>
              <a:buChar char="Ø"/>
            </a:pPr>
            <a:endParaRPr lang="pt-PT" altLang="pt-PT"/>
          </a:p>
        </p:txBody>
      </p:sp>
      <p:pic>
        <p:nvPicPr>
          <p:cNvPr id="6" name="Imagem 1">
            <a:extLst>
              <a:ext uri="{FF2B5EF4-FFF2-40B4-BE49-F238E27FC236}">
                <a16:creationId xmlns:a16="http://schemas.microsoft.com/office/drawing/2014/main" id="{170CC87A-5967-1A7B-BEE6-C12B7F01FC33}"/>
              </a:ext>
            </a:extLst>
          </p:cNvPr>
          <p:cNvPicPr>
            <a:picLocks noChangeAspect="1"/>
          </p:cNvPicPr>
          <p:nvPr/>
        </p:nvPicPr>
        <p:blipFill>
          <a:blip r:embed="rId3"/>
          <a:stretch>
            <a:fillRect/>
          </a:stretch>
        </p:blipFill>
        <p:spPr>
          <a:xfrm>
            <a:off x="2032666" y="1983422"/>
            <a:ext cx="7765961" cy="4420673"/>
          </a:xfrm>
          <a:prstGeom prst="rect">
            <a:avLst/>
          </a:prstGeom>
        </p:spPr>
      </p:pic>
    </p:spTree>
    <p:extLst>
      <p:ext uri="{BB962C8B-B14F-4D97-AF65-F5344CB8AC3E}">
        <p14:creationId xmlns:p14="http://schemas.microsoft.com/office/powerpoint/2010/main" val="56365895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olo 2">
            <a:extLst>
              <a:ext uri="{FF2B5EF4-FFF2-40B4-BE49-F238E27FC236}">
                <a16:creationId xmlns:a16="http://schemas.microsoft.com/office/drawing/2014/main" id="{888BA0D1-77D4-62CC-CB04-1D4127590692}"/>
              </a:ext>
            </a:extLst>
          </p:cNvPr>
          <p:cNvSpPr>
            <a:spLocks noGrp="1"/>
          </p:cNvSpPr>
          <p:nvPr>
            <p:ph type="title"/>
          </p:nvPr>
        </p:nvSpPr>
        <p:spPr/>
        <p:txBody>
          <a:bodyPr/>
          <a:lstStyle/>
          <a:p>
            <a:r>
              <a:rPr lang="it-IT"/>
              <a:t>Recommended readings</a:t>
            </a:r>
          </a:p>
        </p:txBody>
      </p:sp>
      <p:sp>
        <p:nvSpPr>
          <p:cNvPr id="6" name="Content Placeholder 5">
            <a:extLst>
              <a:ext uri="{FF2B5EF4-FFF2-40B4-BE49-F238E27FC236}">
                <a16:creationId xmlns:a16="http://schemas.microsoft.com/office/drawing/2014/main" id="{CDA425E9-F973-515B-3424-5573EA7982D9}"/>
              </a:ext>
            </a:extLst>
          </p:cNvPr>
          <p:cNvSpPr>
            <a:spLocks noGrp="1"/>
          </p:cNvSpPr>
          <p:nvPr>
            <p:ph idx="1"/>
          </p:nvPr>
        </p:nvSpPr>
        <p:spPr/>
        <p:txBody>
          <a:bodyPr>
            <a:normAutofit/>
          </a:bodyPr>
          <a:lstStyle/>
          <a:p>
            <a:pPr marL="342900" indent="-342900">
              <a:buFont typeface="Wingdings" panose="05000000000000000000" pitchFamily="2" charset="2"/>
              <a:buChar char="Ø"/>
            </a:pPr>
            <a:endParaRPr lang="en-US">
              <a:latin typeface="+mn-lt"/>
              <a:ea typeface="Verdana" panose="020B0604030504040204" pitchFamily="34" charset="0"/>
            </a:endParaRPr>
          </a:p>
          <a:p>
            <a:pPr marL="342900" indent="-342900">
              <a:buFont typeface="Wingdings" panose="05000000000000000000" pitchFamily="2" charset="2"/>
              <a:buChar char="Ø"/>
            </a:pPr>
            <a:r>
              <a:rPr lang="en-US" sz="1800">
                <a:latin typeface="+mn-lt"/>
                <a:ea typeface="Verdana" panose="020B0604030504040204" pitchFamily="34" charset="0"/>
              </a:rPr>
              <a:t>Sengupta et al. (2021) Best Practices Handbook for the Collection and Use of Solar Resource Data for Solar Energy Applications: Third Edition. Golden, CO: National Renewable Energy Laboratory. NREL/TP-5D00-77635. </a:t>
            </a:r>
            <a:r>
              <a:rPr lang="en-US" sz="1800">
                <a:latin typeface="+mn-lt"/>
                <a:ea typeface="Verdana" panose="020B0604030504040204" pitchFamily="34" charset="0"/>
                <a:hlinkClick r:id="rId3"/>
              </a:rPr>
              <a:t>https://www.nrel.gov/docs/fy21osti/77635.pdf</a:t>
            </a:r>
            <a:r>
              <a:rPr lang="en-US" sz="1800">
                <a:latin typeface="+mn-lt"/>
                <a:ea typeface="Verdana" panose="020B0604030504040204" pitchFamily="34" charset="0"/>
              </a:rPr>
              <a:t> </a:t>
            </a:r>
          </a:p>
          <a:p>
            <a:pPr marL="342900" indent="-342900">
              <a:buFont typeface="Wingdings" panose="05000000000000000000" pitchFamily="2" charset="2"/>
              <a:buChar char="Ø"/>
            </a:pPr>
            <a:endParaRPr lang="en-US">
              <a:latin typeface="+mn-lt"/>
              <a:ea typeface="Verdana" panose="020B0604030504040204" pitchFamily="34" charset="0"/>
            </a:endParaRPr>
          </a:p>
          <a:p>
            <a:pPr marL="342900" indent="-342900">
              <a:buFont typeface="Wingdings" panose="05000000000000000000" pitchFamily="2" charset="2"/>
              <a:buChar char="Ø"/>
            </a:pPr>
            <a:r>
              <a:rPr lang="en-US" sz="1800">
                <a:latin typeface="+mn-lt"/>
                <a:ea typeface="Verdana" panose="020B0604030504040204" pitchFamily="34" charset="0"/>
              </a:rPr>
              <a:t>John A. </a:t>
            </a:r>
            <a:r>
              <a:rPr lang="en-US" sz="1800" err="1">
                <a:latin typeface="+mn-lt"/>
                <a:ea typeface="Verdana" panose="020B0604030504040204" pitchFamily="34" charset="0"/>
              </a:rPr>
              <a:t>Duffie</a:t>
            </a:r>
            <a:r>
              <a:rPr lang="en-US" sz="1800">
                <a:latin typeface="+mn-lt"/>
                <a:ea typeface="Verdana" panose="020B0604030504040204" pitchFamily="34" charset="0"/>
              </a:rPr>
              <a:t>, William A. Beckman, Nathan Blair. Solar Engineering of Thermal Processes, Photovoltaics and Wind John Wiley &amp; Sons, 2020. </a:t>
            </a:r>
            <a:r>
              <a:rPr lang="en-US" sz="1800" err="1">
                <a:latin typeface="+mn-lt"/>
                <a:ea typeface="Verdana" panose="020B0604030504040204" pitchFamily="34" charset="0"/>
              </a:rPr>
              <a:t>doi</a:t>
            </a:r>
            <a:r>
              <a:rPr lang="en-US" sz="1800">
                <a:latin typeface="+mn-lt"/>
                <a:ea typeface="Verdana" panose="020B0604030504040204" pitchFamily="34" charset="0"/>
              </a:rPr>
              <a:t>: 10.1002/9781119540328</a:t>
            </a:r>
          </a:p>
          <a:p>
            <a:pPr marL="342900" indent="-342900">
              <a:buFont typeface="Wingdings" panose="05000000000000000000" pitchFamily="2" charset="2"/>
              <a:buChar char="Ø"/>
            </a:pPr>
            <a:endParaRPr lang="en-US" sz="1800">
              <a:latin typeface="+mn-lt"/>
              <a:ea typeface="Verdana" panose="020B0604030504040204" pitchFamily="34" charset="0"/>
            </a:endParaRPr>
          </a:p>
          <a:p>
            <a:pPr marL="342900" indent="-342900">
              <a:buFont typeface="Wingdings" panose="05000000000000000000" pitchFamily="2" charset="2"/>
              <a:buChar char="Ø"/>
            </a:pPr>
            <a:r>
              <a:rPr lang="en-US" sz="1800">
                <a:latin typeface="+mn-lt"/>
                <a:ea typeface="Verdana" panose="020B0604030504040204" pitchFamily="34" charset="0"/>
              </a:rPr>
              <a:t>Marques, F. et al (2020) Solar Irradiance (Global, Direct and Diffuse) Quality Control Methodologies. Review: Application to Time Series Measured At LES/LNEG, Lisboa, Portugal. In: Proceedings of </a:t>
            </a:r>
            <a:r>
              <a:rPr lang="en-US" sz="1800" err="1">
                <a:latin typeface="+mn-lt"/>
                <a:ea typeface="Verdana" panose="020B0604030504040204" pitchFamily="34" charset="0"/>
              </a:rPr>
              <a:t>EuroSun</a:t>
            </a:r>
            <a:r>
              <a:rPr lang="en-US" sz="1800">
                <a:latin typeface="+mn-lt"/>
                <a:ea typeface="Verdana" panose="020B0604030504040204" pitchFamily="34" charset="0"/>
              </a:rPr>
              <a:t> 2020: 13th International Conference on Solar Energy for Buildings and Industry, Virtual Conference,1-3 September, 2020, doi:10.18086/eurosun.2020.09.04</a:t>
            </a:r>
          </a:p>
        </p:txBody>
      </p:sp>
    </p:spTree>
    <p:extLst>
      <p:ext uri="{BB962C8B-B14F-4D97-AF65-F5344CB8AC3E}">
        <p14:creationId xmlns:p14="http://schemas.microsoft.com/office/powerpoint/2010/main" val="246169183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12AA99-4834-1689-E879-F80D00D4596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7B5D57C5-3E25-34B7-4E60-91E81267E5B6}"/>
              </a:ext>
            </a:extLst>
          </p:cNvPr>
          <p:cNvSpPr>
            <a:spLocks noGrp="1"/>
          </p:cNvSpPr>
          <p:nvPr>
            <p:ph type="title"/>
          </p:nvPr>
        </p:nvSpPr>
        <p:spPr/>
        <p:txBody>
          <a:bodyPr/>
          <a:lstStyle/>
          <a:p>
            <a:r>
              <a:rPr lang="en-US"/>
              <a:t>References</a:t>
            </a:r>
          </a:p>
        </p:txBody>
      </p:sp>
      <p:sp>
        <p:nvSpPr>
          <p:cNvPr id="7" name="Text Placeholder 1">
            <a:extLst>
              <a:ext uri="{FF2B5EF4-FFF2-40B4-BE49-F238E27FC236}">
                <a16:creationId xmlns:a16="http://schemas.microsoft.com/office/drawing/2014/main" id="{5D1E3F55-2908-3078-0F1D-D84B7BA272A7}"/>
              </a:ext>
            </a:extLst>
          </p:cNvPr>
          <p:cNvSpPr>
            <a:spLocks noGrp="1"/>
          </p:cNvSpPr>
          <p:nvPr>
            <p:ph type="body" idx="1"/>
          </p:nvPr>
        </p:nvSpPr>
        <p:spPr>
          <a:xfrm>
            <a:off x="823570" y="1486664"/>
            <a:ext cx="10326783" cy="4351338"/>
          </a:xfrm>
        </p:spPr>
        <p:txBody>
          <a:bodyPr>
            <a:normAutofit/>
          </a:bodyPr>
          <a:lstStyle/>
          <a:p>
            <a:r>
              <a:rPr lang="en-US" dirty="0"/>
              <a:t>This lesson was developed by João P. Cardoso, LNEG and is based on the following resources:</a:t>
            </a:r>
          </a:p>
          <a:p>
            <a:endParaRPr lang="en-US" dirty="0"/>
          </a:p>
          <a:p>
            <a:pPr marL="571500" indent="-342900">
              <a:buFont typeface="Arial" panose="020B0604020202020204" pitchFamily="34" charset="0"/>
              <a:buChar char="•"/>
            </a:pPr>
            <a:r>
              <a:rPr lang="en-US" sz="1800" dirty="0">
                <a:latin typeface="+mn-lt"/>
                <a:ea typeface="Verdana" panose="020B0604030504040204" pitchFamily="34" charset="0"/>
              </a:rPr>
              <a:t>Sengupta et al. (2021) Best Practices Handbook for the Collection and Use of Solar Resource Data for Solar Energy Applications: Third Edition. Golden, CO: National Renewable Energy Laboratory. NREL/TP-5D00-77635. </a:t>
            </a:r>
            <a:r>
              <a:rPr lang="en-US" sz="1800" dirty="0">
                <a:latin typeface="+mn-lt"/>
                <a:ea typeface="Verdana" panose="020B0604030504040204" pitchFamily="34" charset="0"/>
                <a:hlinkClick r:id="rId3"/>
              </a:rPr>
              <a:t>https://www.nrel.gov/docs/fy21osti/77635.pdf</a:t>
            </a:r>
            <a:r>
              <a:rPr lang="en-US" sz="1800" dirty="0">
                <a:latin typeface="+mn-lt"/>
                <a:ea typeface="Verdana" panose="020B0604030504040204" pitchFamily="34" charset="0"/>
              </a:rPr>
              <a:t> </a:t>
            </a:r>
          </a:p>
          <a:p>
            <a:pPr marL="571500" indent="-342900">
              <a:buFont typeface="Arial" panose="020B0604020202020204" pitchFamily="34" charset="0"/>
              <a:buChar char="•"/>
            </a:pPr>
            <a:r>
              <a:rPr lang="en-US" sz="1800" dirty="0">
                <a:latin typeface="+mn-lt"/>
                <a:ea typeface="Verdana"/>
              </a:rPr>
              <a:t>John A. </a:t>
            </a:r>
            <a:r>
              <a:rPr lang="en-US" sz="1800" dirty="0" err="1">
                <a:latin typeface="+mn-lt"/>
                <a:ea typeface="Verdana"/>
              </a:rPr>
              <a:t>Duffie</a:t>
            </a:r>
            <a:r>
              <a:rPr lang="en-US" sz="1800" dirty="0">
                <a:latin typeface="+mn-lt"/>
                <a:ea typeface="Verdana"/>
              </a:rPr>
              <a:t>, William A. Beckman, Nathan Blair. Solar Engineering of Thermal Processes, Photovoltaics and Wind John Wiley &amp; Sons, 2020. </a:t>
            </a:r>
            <a:r>
              <a:rPr lang="en-US" sz="1800" dirty="0" err="1">
                <a:latin typeface="+mn-lt"/>
                <a:ea typeface="Verdana"/>
              </a:rPr>
              <a:t>doi</a:t>
            </a:r>
            <a:r>
              <a:rPr lang="en-US" sz="1800" dirty="0">
                <a:latin typeface="+mn-lt"/>
                <a:ea typeface="Verdana"/>
              </a:rPr>
              <a:t>: 10.1002/9781119540328</a:t>
            </a:r>
          </a:p>
          <a:p>
            <a:pPr marL="571500" indent="-342900">
              <a:buFont typeface="Arial" panose="020B0604020202020204" pitchFamily="34" charset="0"/>
              <a:buChar char="•"/>
            </a:pPr>
            <a:r>
              <a:rPr lang="en-US" sz="1800" dirty="0">
                <a:latin typeface="+mn-lt"/>
                <a:ea typeface="Verdana"/>
              </a:rPr>
              <a:t>Marques, F. et al (2020) Solar Irradiance (Global, Direct and Diffuse) Quality Control Methodologies. Review: Application to Time Series Measured At LES/LNEG, Lisboa, Portugal. In: Proceedings of </a:t>
            </a:r>
            <a:r>
              <a:rPr lang="en-US" sz="1800" dirty="0" err="1">
                <a:latin typeface="+mn-lt"/>
                <a:ea typeface="Verdana"/>
              </a:rPr>
              <a:t>EuroSun</a:t>
            </a:r>
            <a:r>
              <a:rPr lang="en-US" sz="1800" dirty="0">
                <a:latin typeface="+mn-lt"/>
                <a:ea typeface="Verdana"/>
              </a:rPr>
              <a:t> 2020: 13th International Conference on Solar Energy for Buildings and Industry, Virtual Conference,1-3 September, 2020, doi:10.18086/eurosun.2020.09.04</a:t>
            </a:r>
          </a:p>
          <a:p>
            <a:endParaRPr lang="en-US" dirty="0"/>
          </a:p>
          <a:p>
            <a:endParaRPr lang="en-US" dirty="0"/>
          </a:p>
          <a:p>
            <a:endParaRPr lang="en-US" dirty="0"/>
          </a:p>
        </p:txBody>
      </p:sp>
    </p:spTree>
    <p:extLst>
      <p:ext uri="{BB962C8B-B14F-4D97-AF65-F5344CB8AC3E}">
        <p14:creationId xmlns:p14="http://schemas.microsoft.com/office/powerpoint/2010/main" val="3214388873"/>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3CCA731761BF654EB79EA877B5A2DDC8" ma:contentTypeVersion="20" ma:contentTypeDescription="Criar um novo documento." ma:contentTypeScope="" ma:versionID="872f9011f0bc4bb9290d777b2daad549">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431815224251a91da16de4a0f0778dd2"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Etiquetas de Imagem"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Partilhado Com"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Detalhes de Partilhado Com"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e Conteúdo"/>
        <xsd:element ref="dc:title" minOccurs="0" maxOccurs="1" ma:index="4" ma:displayName="Títu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A9D73A6-7440-4769-B614-4CBECFB30D3A}">
  <ds:schemaRefs>
    <ds:schemaRef ds:uri="http://schemas.microsoft.com/sharepoint/v3/contenttype/forms"/>
  </ds:schemaRefs>
</ds:datastoreItem>
</file>

<file path=customXml/itemProps2.xml><?xml version="1.0" encoding="utf-8"?>
<ds:datastoreItem xmlns:ds="http://schemas.openxmlformats.org/officeDocument/2006/customXml" ds:itemID="{3857805F-2A6C-43CC-AEFA-746D1D5B4EDE}">
  <ds:schemaRefs>
    <ds:schemaRef ds:uri="0a663368-1561-4a8b-bd80-4f655cceb5cd"/>
    <ds:schemaRef ds:uri="2a56bc72-e832-426a-b1e3-32c4417a925f"/>
    <ds:schemaRef ds:uri="5d44ae6a-e145-4c9d-94e7-ddf9cc58067e"/>
    <ds:schemaRef ds:uri="5fd28c4d-1b89-4240-8414-1faca4eb983e"/>
    <ds:schemaRef ds:uri="b8768d50-797c-4a66-b910-217dd1c1b804"/>
    <ds:schemaRef ds:uri="e67e9a88-35e1-4b39-8da9-a609eb30828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0259D4D2-376F-4AA3-8A74-499BB26D2A09}"/>
</file>

<file path=docProps/app.xml><?xml version="1.0" encoding="utf-8"?>
<Properties xmlns="http://schemas.openxmlformats.org/officeDocument/2006/extended-properties" xmlns:vt="http://schemas.openxmlformats.org/officeDocument/2006/docPropsVTypes">
  <TotalTime>0</TotalTime>
  <Words>2845</Words>
  <Application>Microsoft Office PowerPoint</Application>
  <PresentationFormat>Widescreen</PresentationFormat>
  <Paragraphs>480</Paragraphs>
  <Slides>44</Slides>
  <Notes>43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44</vt:i4>
      </vt:variant>
    </vt:vector>
  </HeadingPairs>
  <TitlesOfParts>
    <vt:vector size="57" baseType="lpstr">
      <vt:lpstr>MTMI</vt:lpstr>
      <vt:lpstr>Verdana</vt:lpstr>
      <vt:lpstr>Trebuchet MS</vt:lpstr>
      <vt:lpstr>Wingdings</vt:lpstr>
      <vt:lpstr>TimesLTStd-Bold</vt:lpstr>
      <vt:lpstr>Rubik</vt:lpstr>
      <vt:lpstr>Calibri</vt:lpstr>
      <vt:lpstr>TimesLTStd-Italic</vt:lpstr>
      <vt:lpstr>TimesLTStd-Roman</vt:lpstr>
      <vt:lpstr>Arial</vt:lpstr>
      <vt:lpstr>Cambria Math</vt:lpstr>
      <vt:lpstr>Times New Roman</vt:lpstr>
      <vt:lpstr>Thème Office</vt:lpstr>
      <vt:lpstr>PowerPoint Presentation</vt:lpstr>
      <vt:lpstr>Lesson 2: Outline</vt:lpstr>
      <vt:lpstr>lesson 2: Learning Outcomes</vt:lpstr>
      <vt:lpstr>Basic principles of solar radiation</vt:lpstr>
      <vt:lpstr>Basic principles of solar radiation</vt:lpstr>
      <vt:lpstr>Basic principles of solar radiation</vt:lpstr>
      <vt:lpstr>Basic principles of solar radiation</vt:lpstr>
      <vt:lpstr>Basic principles of solar radiation</vt:lpstr>
      <vt:lpstr>Basic principles of solar radiation</vt:lpstr>
      <vt:lpstr>Basic principles of solar radiation</vt:lpstr>
      <vt:lpstr>Basic principles of solar radiation</vt:lpstr>
      <vt:lpstr>Basic principles of solar radiation</vt:lpstr>
      <vt:lpstr>Solar Resource Assessment – Why?</vt:lpstr>
      <vt:lpstr>Solar Resource Assessment – Why?</vt:lpstr>
      <vt:lpstr>Solar Resource Assessment – Why?</vt:lpstr>
      <vt:lpstr>Solar Resource Assessment in the solar project life cycle</vt:lpstr>
      <vt:lpstr>Solar Resource Assessment – What?</vt:lpstr>
      <vt:lpstr>Solar Resource Assessment – How?</vt:lpstr>
      <vt:lpstr>Solar Resource Assessment – How?</vt:lpstr>
      <vt:lpstr>Ground measured data</vt:lpstr>
      <vt:lpstr>Ground measured data</vt:lpstr>
      <vt:lpstr>Ground measured data</vt:lpstr>
      <vt:lpstr>Ground measured data</vt:lpstr>
      <vt:lpstr>Satellite derived data</vt:lpstr>
      <vt:lpstr>Satellite derived data</vt:lpstr>
      <vt:lpstr>Satellite derived data</vt:lpstr>
      <vt:lpstr>Satellite derived data</vt:lpstr>
      <vt:lpstr>Satellite derived data</vt:lpstr>
      <vt:lpstr>Satellite derived data</vt:lpstr>
      <vt:lpstr>Satellite derived data</vt:lpstr>
      <vt:lpstr>NWP models’ data</vt:lpstr>
      <vt:lpstr>NWP models’ data</vt:lpstr>
      <vt:lpstr>NWP models’ data</vt:lpstr>
      <vt:lpstr>NWP models’ data</vt:lpstr>
      <vt:lpstr>NWP models’ data</vt:lpstr>
      <vt:lpstr>Platforms and tools</vt:lpstr>
      <vt:lpstr>Quality control</vt:lpstr>
      <vt:lpstr>Quality control</vt:lpstr>
      <vt:lpstr>Quality control</vt:lpstr>
      <vt:lpstr>Quality control</vt:lpstr>
      <vt:lpstr>Quality control</vt:lpstr>
      <vt:lpstr>Quality control</vt:lpstr>
      <vt:lpstr>Recommended readings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João Cardoso</cp:lastModifiedBy>
  <cp:revision>52</cp:revision>
  <dcterms:created xsi:type="dcterms:W3CDTF">2021-01-28T08:37:55Z</dcterms:created>
  <dcterms:modified xsi:type="dcterms:W3CDTF">2024-10-30T21:50:41Z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0x0101003CCA731761BF654EB79EA877B5A2DDC8</vt:lpwstr>
  </property>
</Properties>
</file>