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58"/>
  </p:notesMasterIdLst>
  <p:sldIdLst>
    <p:sldId id="256" r:id="rId5"/>
    <p:sldId id="1784" r:id="rId6"/>
    <p:sldId id="1859" r:id="rId7"/>
    <p:sldId id="1860" r:id="rId8"/>
    <p:sldId id="1861" r:id="rId9"/>
    <p:sldId id="1728" r:id="rId10"/>
    <p:sldId id="1786" r:id="rId11"/>
    <p:sldId id="1787" r:id="rId12"/>
    <p:sldId id="1818" r:id="rId13"/>
    <p:sldId id="1819" r:id="rId14"/>
    <p:sldId id="1820" r:id="rId15"/>
    <p:sldId id="1821" r:id="rId16"/>
    <p:sldId id="1822" r:id="rId17"/>
    <p:sldId id="1793" r:id="rId18"/>
    <p:sldId id="1823" r:id="rId19"/>
    <p:sldId id="1824" r:id="rId20"/>
    <p:sldId id="1847" r:id="rId21"/>
    <p:sldId id="1848" r:id="rId22"/>
    <p:sldId id="1863" r:id="rId23"/>
    <p:sldId id="1864" r:id="rId24"/>
    <p:sldId id="1789" r:id="rId25"/>
    <p:sldId id="1826" r:id="rId26"/>
    <p:sldId id="1827" r:id="rId27"/>
    <p:sldId id="1829" r:id="rId28"/>
    <p:sldId id="1830" r:id="rId29"/>
    <p:sldId id="1828" r:id="rId30"/>
    <p:sldId id="1866" r:id="rId31"/>
    <p:sldId id="1867" r:id="rId32"/>
    <p:sldId id="1832" r:id="rId33"/>
    <p:sldId id="1833" r:id="rId34"/>
    <p:sldId id="1835" r:id="rId35"/>
    <p:sldId id="1834" r:id="rId36"/>
    <p:sldId id="1862" r:id="rId37"/>
    <p:sldId id="1836" r:id="rId38"/>
    <p:sldId id="1837" r:id="rId39"/>
    <p:sldId id="1838" r:id="rId40"/>
    <p:sldId id="1839" r:id="rId41"/>
    <p:sldId id="1840" r:id="rId42"/>
    <p:sldId id="1841" r:id="rId43"/>
    <p:sldId id="1842" r:id="rId44"/>
    <p:sldId id="1843" r:id="rId45"/>
    <p:sldId id="1844" r:id="rId46"/>
    <p:sldId id="1845" r:id="rId47"/>
    <p:sldId id="1850" r:id="rId48"/>
    <p:sldId id="1790" r:id="rId49"/>
    <p:sldId id="1791" r:id="rId50"/>
    <p:sldId id="1792" r:id="rId51"/>
    <p:sldId id="1851" r:id="rId52"/>
    <p:sldId id="1794" r:id="rId53"/>
    <p:sldId id="1853" r:id="rId54"/>
    <p:sldId id="1854" r:id="rId55"/>
    <p:sldId id="1856" r:id="rId56"/>
    <p:sldId id="1816" r:id="rId57"/>
  </p:sldIdLst>
  <p:sldSz cx="12192000" cy="6858000"/>
  <p:notesSz cx="6858000" cy="9144000"/>
  <p:embeddedFontLst>
    <p:embeddedFont>
      <p:font typeface="Rubik" panose="02000604000000020004" pitchFamily="2" charset="-79"/>
      <p:regular r:id="rId59"/>
      <p:bold r:id="rId60"/>
      <p:italic r:id="rId61"/>
      <p:boldItalic r:id="rId62"/>
    </p:embeddedFont>
    <p:embeddedFont>
      <p:font typeface="Trebuchet MS" panose="020B0703020202090204" pitchFamily="34" charset="0"/>
      <p:regular r:id="rId63"/>
      <p:bold r:id="rId64"/>
      <p:italic r:id="rId65"/>
      <p:boldItalic r:id="rId66"/>
    </p:embeddedFont>
    <p:embeddedFont>
      <p:font typeface="Verdana" panose="020B0604030504040204" pitchFamily="34" charset="0"/>
      <p:regular r:id="rId67"/>
      <p:bold r:id="rId68"/>
      <p:italic r:id="rId69"/>
      <p:boldItalic r:id="rId7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08" roundtripDataSignature="AMtx7mh27SvOscsy8giEqMa1YrFoBeF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BFD6"/>
    <a:srgbClr val="47AACD"/>
    <a:srgbClr val="F6EDBD"/>
    <a:srgbClr val="FDDBC7"/>
    <a:srgbClr val="FFFFFF"/>
    <a:srgbClr val="F4A582"/>
    <a:srgbClr val="D6604D"/>
    <a:srgbClr val="B2182B"/>
    <a:srgbClr val="FDD49E"/>
    <a:srgbClr val="FC8D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0987BA-E873-BEDF-D5E1-FA5BC01F156A}" v="6" dt="2024-09-29T16:21:29.123"/>
  </p1510:revLst>
</p1510:revInfo>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7947" autoAdjust="0"/>
  </p:normalViewPr>
  <p:slideViewPr>
    <p:cSldViewPr snapToGrid="0">
      <p:cViewPr varScale="1">
        <p:scale>
          <a:sx n="79" d="100"/>
          <a:sy n="79" d="100"/>
        </p:scale>
        <p:origin x="84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5.fntdata"/><Relationship Id="rId68" Type="http://schemas.openxmlformats.org/officeDocument/2006/relationships/font" Target="fonts/font10.fntdata"/><Relationship Id="rId112" Type="http://schemas.openxmlformats.org/officeDocument/2006/relationships/tableStyles" Target="tableStyles.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66" Type="http://schemas.openxmlformats.org/officeDocument/2006/relationships/font" Target="fonts/font8.fntdata"/><Relationship Id="rId110"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font" Target="fonts/font3.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font" Target="fonts/font6.fntdata"/><Relationship Id="rId69" Type="http://schemas.openxmlformats.org/officeDocument/2006/relationships/font" Target="fonts/font11.fntdata"/><Relationship Id="rId113"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fntdata"/><Relationship Id="rId67" Type="http://schemas.openxmlformats.org/officeDocument/2006/relationships/font" Target="fonts/font9.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font" Target="fonts/font4.fntdata"/><Relationship Id="rId70" Type="http://schemas.openxmlformats.org/officeDocument/2006/relationships/font" Target="fonts/font12.fntdata"/><Relationship Id="rId11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14"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2.fntdata"/><Relationship Id="rId65"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presProps" Target="presProps.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29" Type="http://schemas.openxmlformats.org/officeDocument/2006/relationships/slide" Target="slides/slide2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8F0987BA-E873-BEDF-D5E1-FA5BC01F156A}"/>
    <pc:docChg chg="modSld">
      <pc:chgData name="Leslie Ashburner" userId="S::t0047643_wf.uct.ac.za#ext#@lgi-consulting.com::8fa168fa-bb7a-460e-95bd-faa1475d6c09" providerId="AD" clId="Web-{8F0987BA-E873-BEDF-D5E1-FA5BC01F156A}" dt="2024-09-29T16:21:25.138" v="1" actId="20577"/>
      <pc:docMkLst>
        <pc:docMk/>
      </pc:docMkLst>
      <pc:sldChg chg="modSp">
        <pc:chgData name="Leslie Ashburner" userId="S::t0047643_wf.uct.ac.za#ext#@lgi-consulting.com::8fa168fa-bb7a-460e-95bd-faa1475d6c09" providerId="AD" clId="Web-{8F0987BA-E873-BEDF-D5E1-FA5BC01F156A}" dt="2024-09-29T16:21:25.138" v="1" actId="20577"/>
        <pc:sldMkLst>
          <pc:docMk/>
          <pc:sldMk cId="3586542111" sldId="1821"/>
        </pc:sldMkLst>
        <pc:spChg chg="mod">
          <ac:chgData name="Leslie Ashburner" userId="S::t0047643_wf.uct.ac.za#ext#@lgi-consulting.com::8fa168fa-bb7a-460e-95bd-faa1475d6c09" providerId="AD" clId="Web-{8F0987BA-E873-BEDF-D5E1-FA5BC01F156A}" dt="2024-09-29T16:21:25.138" v="1" actId="20577"/>
          <ac:spMkLst>
            <pc:docMk/>
            <pc:sldMk cId="3586542111" sldId="1821"/>
            <ac:spMk id="5" creationId="{BEDCF0DD-DC8B-73E0-96B4-2F0D9E90804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308232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66212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875442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844748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https://www.launchnotes.com/blog/the-essential-components-of-a-business-model</a:t>
            </a:r>
          </a:p>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752604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https://medium.com/@peter.keates/analyzing-the-evolution-current-business-model-trends-in-the-dynamic-marketplace-c19c46fa2208</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411900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https://medium.com/@peter.keates/analyzing-the-evolution-current-business-model-trends-in-the-dynamic-marketplace-c19c46fa2208</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184638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https://medium.com/@peter.keates/analyzing-the-evolution-current-business-model-trends-in-the-dynamic-marketplace-c19c46fa2208</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56057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https://medium.com/seed-digital/how-to-business-model-canvas-explained-ad3676b6fe4a</a:t>
            </a:r>
          </a:p>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826854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https://commons.wikimedia.org/wiki/File:Business_Model_Canvas.png</a:t>
            </a:r>
          </a:p>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689340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590392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55363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852427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197602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99221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616923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47157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073763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632895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650119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318197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23535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236372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927784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https://www.linkedin.com/pulse/education-off-grid-solar-customer-relationship-mathy-mpassy-isinki/</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51530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https://www.linkedin.com/pulse/education-off-grid-solar-customer-relationship-mathy-mpassy-isinki/</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051397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697902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216953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147793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239824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728721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522822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333991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088964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40125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466679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945613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9666192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4475840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6408230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25952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383787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8020657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704057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047617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2396071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59313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50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5667200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51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9753223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52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3302940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53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737843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usaid.gov/powerafrica/beyondthegrid"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hyperlink" Target="https://www.usaid.gov/powerafrica/beyondthegrid"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4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4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123985" y="635430"/>
            <a:ext cx="7067227" cy="622256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endParaRPr lang="it-IT" sz="2800" dirty="0"/>
          </a:p>
          <a:p>
            <a:pPr algn="l">
              <a:lnSpc>
                <a:spcPct val="107000"/>
              </a:lnSpc>
              <a:spcAft>
                <a:spcPts val="800"/>
              </a:spcAft>
            </a:pPr>
            <a:r>
              <a:rPr lang="en-US" sz="2800" b="1" dirty="0">
                <a:effectLst/>
                <a:latin typeface="Aptos" panose="020B0004020202020204" pitchFamily="34" charset="0"/>
                <a:ea typeface="Aptos" panose="020B0004020202020204" pitchFamily="34" charset="0"/>
                <a:cs typeface="Times New Roman" panose="02020603050405020304" pitchFamily="18" charset="0"/>
              </a:rPr>
              <a:t>ENTREPRENEURSHIP IN </a:t>
            </a:r>
            <a:r>
              <a:rPr lang="en-US" sz="2800" b="1">
                <a:effectLst/>
                <a:latin typeface="Aptos" panose="020B0004020202020204" pitchFamily="34" charset="0"/>
                <a:ea typeface="Aptos" panose="020B0004020202020204" pitchFamily="34" charset="0"/>
                <a:cs typeface="Times New Roman" panose="02020603050405020304" pitchFamily="18" charset="0"/>
              </a:rPr>
              <a:t>THE </a:t>
            </a:r>
          </a:p>
          <a:p>
            <a:pPr algn="l">
              <a:lnSpc>
                <a:spcPct val="107000"/>
              </a:lnSpc>
              <a:spcAft>
                <a:spcPts val="800"/>
              </a:spcAft>
            </a:pPr>
            <a:r>
              <a:rPr lang="en-US" sz="2800" b="1">
                <a:effectLst/>
                <a:latin typeface="Aptos" panose="020B0004020202020204" pitchFamily="34" charset="0"/>
                <a:ea typeface="Aptos" panose="020B0004020202020204" pitchFamily="34" charset="0"/>
                <a:cs typeface="Times New Roman" panose="02020603050405020304" pitchFamily="18" charset="0"/>
              </a:rPr>
              <a:t>OFF-GRID </a:t>
            </a:r>
            <a:r>
              <a:rPr lang="en-US" sz="2800" b="1" dirty="0">
                <a:effectLst/>
                <a:latin typeface="Aptos" panose="020B0004020202020204" pitchFamily="34" charset="0"/>
                <a:ea typeface="Aptos" panose="020B0004020202020204" pitchFamily="34" charset="0"/>
                <a:cs typeface="Times New Roman" panose="02020603050405020304" pitchFamily="18" charset="0"/>
              </a:rPr>
              <a:t>SOLAR ENERGY SECTOR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lvl="0" indent="0" algn="l" rtl="0">
              <a:lnSpc>
                <a:spcPct val="90000"/>
              </a:lnSpc>
              <a:spcBef>
                <a:spcPts val="0"/>
              </a:spcBef>
              <a:spcAft>
                <a:spcPts val="0"/>
              </a:spcAft>
              <a:buSzPts val="4400"/>
              <a:buNone/>
            </a:pPr>
            <a:endParaRPr lang="it-IT" sz="3600" dirty="0"/>
          </a:p>
          <a:p>
            <a:pPr marL="0" lvl="0" indent="0" algn="l" rtl="0">
              <a:lnSpc>
                <a:spcPct val="90000"/>
              </a:lnSpc>
              <a:spcBef>
                <a:spcPts val="0"/>
              </a:spcBef>
              <a:spcAft>
                <a:spcPts val="0"/>
              </a:spcAft>
              <a:buSzPts val="4400"/>
              <a:buNone/>
            </a:pPr>
            <a:r>
              <a:rPr lang="it-IT" sz="2800" dirty="0"/>
              <a:t>Lesson 3 : </a:t>
            </a:r>
            <a:r>
              <a:rPr lang="en-US" sz="2800" dirty="0"/>
              <a:t>Business Model Canvas</a:t>
            </a: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r>
              <a:rPr lang="it-IT" sz="2800" dirty="0"/>
              <a:t>Author: A. Dib</a:t>
            </a:r>
          </a:p>
          <a:p>
            <a:pPr marL="0" lvl="0" indent="0" algn="ctr" rtl="0">
              <a:lnSpc>
                <a:spcPct val="90000"/>
              </a:lnSpc>
              <a:spcBef>
                <a:spcPts val="0"/>
              </a:spcBef>
              <a:spcAft>
                <a:spcPts val="0"/>
              </a:spcAft>
              <a:buSzPts val="4400"/>
              <a:buNone/>
            </a:pPr>
            <a:endParaRPr lang="it-IT" sz="3600" b="1" dirty="0">
              <a:highlight>
                <a:srgbClr val="FFFF00"/>
              </a:highlight>
            </a:endParaRPr>
          </a:p>
          <a:p>
            <a:pPr marL="0" lvl="0" indent="0" algn="ctr" rtl="0">
              <a:lnSpc>
                <a:spcPct val="90000"/>
              </a:lnSpc>
              <a:spcBef>
                <a:spcPts val="0"/>
              </a:spcBef>
              <a:spcAft>
                <a:spcPts val="0"/>
              </a:spcAft>
              <a:buSzPts val="4400"/>
              <a:buNone/>
            </a:pPr>
            <a:endParaRPr lang="it-IT" sz="3600" b="1" dirty="0"/>
          </a:p>
        </p:txBody>
      </p:sp>
      <p:pic>
        <p:nvPicPr>
          <p:cNvPr id="3" name="Picture 2" descr="Text&#10;&#10;Description automatically generated">
            <a:extLst>
              <a:ext uri="{FF2B5EF4-FFF2-40B4-BE49-F238E27FC236}">
                <a16:creationId xmlns:a16="http://schemas.microsoft.com/office/drawing/2014/main" id="{7CCE4443-00BC-589E-64A7-C52AD340D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85" y="4997868"/>
            <a:ext cx="3825029" cy="13158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Learning Outcomes :</a:t>
            </a:r>
          </a:p>
        </p:txBody>
      </p:sp>
      <p:sp>
        <p:nvSpPr>
          <p:cNvPr id="12" name="TextBox 11">
            <a:extLst>
              <a:ext uri="{FF2B5EF4-FFF2-40B4-BE49-F238E27FC236}">
                <a16:creationId xmlns:a16="http://schemas.microsoft.com/office/drawing/2014/main" id="{7B1EED5D-DC41-B6D0-3262-2FB7D42B8903}"/>
              </a:ext>
            </a:extLst>
          </p:cNvPr>
          <p:cNvSpPr txBox="1"/>
          <p:nvPr/>
        </p:nvSpPr>
        <p:spPr>
          <a:xfrm>
            <a:off x="108076" y="2521957"/>
            <a:ext cx="6647446" cy="430887"/>
          </a:xfrm>
          <a:prstGeom prst="rect">
            <a:avLst/>
          </a:prstGeom>
          <a:noFill/>
        </p:spPr>
        <p:txBody>
          <a:bodyPr wrap="square">
            <a:spAutoFit/>
          </a:bodyPr>
          <a:lstStyle/>
          <a:p>
            <a:r>
              <a:rPr lang="en-US" sz="2200" b="0" i="0" dirty="0">
                <a:solidFill>
                  <a:schemeClr val="tx1"/>
                </a:solidFill>
                <a:effectLst/>
                <a:highlight>
                  <a:srgbClr val="FFFFFF"/>
                </a:highlight>
                <a:latin typeface="Calibri" panose="020F0502020204030204" pitchFamily="34" charset="0"/>
                <a:cs typeface="Calibri" panose="020F0502020204030204" pitchFamily="34" charset="0"/>
              </a:rPr>
              <a:t>After completing this lesson, you will be able to:</a:t>
            </a:r>
            <a:endParaRPr lang="fr-FR" sz="2200" dirty="0">
              <a:solidFill>
                <a:schemeClr val="tx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F9AA86CC-B882-A300-D23D-BCF10DED9603}"/>
              </a:ext>
            </a:extLst>
          </p:cNvPr>
          <p:cNvSpPr txBox="1"/>
          <p:nvPr/>
        </p:nvSpPr>
        <p:spPr>
          <a:xfrm>
            <a:off x="364242" y="3123468"/>
            <a:ext cx="10620875" cy="1563377"/>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Understand the Business Model Canvas and its nine building blocks </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Understand its relevance to off-grid energy entrepreneurship</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Understand the importance of Customer Segments in the Off-Grid Energy Sector</a:t>
            </a:r>
          </a:p>
        </p:txBody>
      </p:sp>
    </p:spTree>
    <p:extLst>
      <p:ext uri="{BB962C8B-B14F-4D97-AF65-F5344CB8AC3E}">
        <p14:creationId xmlns:p14="http://schemas.microsoft.com/office/powerpoint/2010/main" val="4224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sz="3100" dirty="0">
                <a:latin typeface="Verdana" panose="020B0604030504040204" pitchFamily="34" charset="0"/>
                <a:ea typeface="Verdana" panose="020B0604030504040204" pitchFamily="34" charset="0"/>
                <a:cs typeface="Verdana" panose="020B0604030504040204" pitchFamily="34" charset="0"/>
              </a:rPr>
              <a:t>Business Models: </a:t>
            </a:r>
            <a:r>
              <a:rPr lang="en-US" sz="3100" b="1" dirty="0">
                <a:latin typeface="Verdana" panose="020B0604030504040204" pitchFamily="34" charset="0"/>
                <a:ea typeface="Verdana" panose="020B0604030504040204" pitchFamily="34" charset="0"/>
                <a:cs typeface="Verdana" panose="020B0604030504040204" pitchFamily="34" charset="0"/>
              </a:rPr>
              <a:t>Introduction</a:t>
            </a:r>
            <a:endParaRPr lang="en-US" dirty="0"/>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536174"/>
            <a:ext cx="11049000" cy="3785652"/>
          </a:xfrm>
          <a:prstGeom prst="rect">
            <a:avLst/>
          </a:prstGeom>
          <a:noFill/>
        </p:spPr>
        <p:txBody>
          <a:bodyPr wrap="square" rtlCol="0">
            <a:spAutoFit/>
          </a:bodyPr>
          <a:lstStyle/>
          <a:p>
            <a:pPr algn="l"/>
            <a:r>
              <a:rPr lang="en-US" sz="2000" dirty="0">
                <a:latin typeface="Calibri" panose="020F0502020204030204" pitchFamily="34" charset="0"/>
                <a:cs typeface="Calibri" panose="020F0502020204030204" pitchFamily="34" charset="0"/>
              </a:rPr>
              <a:t>In recent years, innovative business models for off-grid renewable energy have emerged as a way to address the global energy access gap. In Africa, these renewable energy business models are rapidly evolving to reach new markets, utilize specialized technology, and meet policy and regulatory requirements. As a result, a wide range of highly adaptable business models have been developed to create, deliver, and capture social, economic, and environmental value for off-grid energy projects.</a:t>
            </a:r>
          </a:p>
          <a:p>
            <a:pPr algn="l"/>
            <a:endParaRPr lang="en-US" sz="2000" dirty="0">
              <a:latin typeface="Calibri" panose="020F0502020204030204" pitchFamily="34" charset="0"/>
              <a:cs typeface="Calibri" panose="020F0502020204030204" pitchFamily="34" charset="0"/>
            </a:endParaRPr>
          </a:p>
          <a:p>
            <a:pPr algn="l"/>
            <a:r>
              <a:rPr lang="en-US" sz="2000" dirty="0">
                <a:latin typeface="Calibri" panose="020F0502020204030204" pitchFamily="34" charset="0"/>
                <a:cs typeface="Calibri" panose="020F0502020204030204" pitchFamily="34" charset="0"/>
              </a:rPr>
              <a:t>The specific business models may vary depending on the deployed technology, such as mini-grids or standalone solar systems (SAS). Companies seeking to improve or find solutions to the current lack of energy access must discover methods or models to manage the value chain costs. For instance, while solar power is cost-effective in the long run, it requires upfront investment to purchase and install the solar panels. Therefore, off-grid business models must integrate installation, ownership, operation, and financing into a viable and profitable enterprise.</a:t>
            </a:r>
          </a:p>
        </p:txBody>
      </p:sp>
    </p:spTree>
    <p:extLst>
      <p:ext uri="{BB962C8B-B14F-4D97-AF65-F5344CB8AC3E}">
        <p14:creationId xmlns:p14="http://schemas.microsoft.com/office/powerpoint/2010/main" val="3050502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Autofit/>
          </a:bodyPr>
          <a:lstStyle/>
          <a:p>
            <a:pPr>
              <a:lnSpc>
                <a:spcPct val="150000"/>
              </a:lnSpc>
            </a:pPr>
            <a:r>
              <a:rPr lang="en-US" b="1" dirty="0">
                <a:latin typeface="Verdana" panose="020B0604030504040204" pitchFamily="34" charset="0"/>
                <a:ea typeface="Verdana" panose="020B0604030504040204" pitchFamily="34" charset="0"/>
                <a:cs typeface="Verdana" panose="020B0604030504040204" pitchFamily="34" charset="0"/>
              </a:rPr>
              <a:t>Business Models in the Off-Grid Energy Sector</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79" y="1890436"/>
            <a:ext cx="11521441" cy="400110"/>
          </a:xfrm>
          <a:prstGeom prst="rect">
            <a:avLst/>
          </a:prstGeom>
          <a:noFill/>
        </p:spPr>
        <p:txBody>
          <a:bodyPr wrap="square" rtlCol="0">
            <a:spAutoFit/>
          </a:bodyPr>
          <a:lstStyle/>
          <a:p>
            <a:r>
              <a:rPr lang="en-US" sz="2000" dirty="0">
                <a:latin typeface="Calibri" panose="020F0502020204030204" pitchFamily="34" charset="0"/>
                <a:cs typeface="Calibri" panose="020F0502020204030204" pitchFamily="34" charset="0"/>
              </a:rPr>
              <a:t>Here are some Business Models used in the Off-Grid Energy Sector : </a:t>
            </a:r>
          </a:p>
        </p:txBody>
      </p:sp>
      <p:sp>
        <p:nvSpPr>
          <p:cNvPr id="7" name="TextBox 6">
            <a:extLst>
              <a:ext uri="{FF2B5EF4-FFF2-40B4-BE49-F238E27FC236}">
                <a16:creationId xmlns:a16="http://schemas.microsoft.com/office/drawing/2014/main" id="{71AC53A0-7E24-96C6-BF58-EB6EFF2C01EA}"/>
              </a:ext>
            </a:extLst>
          </p:cNvPr>
          <p:cNvSpPr txBox="1"/>
          <p:nvPr/>
        </p:nvSpPr>
        <p:spPr>
          <a:xfrm>
            <a:off x="335279" y="2545464"/>
            <a:ext cx="11624109" cy="3170099"/>
          </a:xfrm>
          <a:prstGeom prst="rect">
            <a:avLst/>
          </a:prstGeom>
          <a:noFill/>
        </p:spPr>
        <p:txBody>
          <a:bodyPr wrap="square">
            <a:spAutoFit/>
          </a:bodyPr>
          <a:lstStyle/>
          <a:p>
            <a:pPr marL="342900" indent="-342900">
              <a:buFont typeface="Arial" panose="020B0604020202020204" pitchFamily="34" charset="0"/>
              <a:buChar char="•"/>
            </a:pPr>
            <a:r>
              <a:rPr lang="fr-FR" sz="2000" b="1" dirty="0">
                <a:latin typeface="Calibri" panose="020F0502020204030204" pitchFamily="34" charset="0"/>
                <a:cs typeface="Calibri" panose="020F0502020204030204" pitchFamily="34" charset="0"/>
              </a:rPr>
              <a:t>Direct Sales/</a:t>
            </a:r>
            <a:r>
              <a:rPr lang="fr-FR" sz="2000" b="1" dirty="0" err="1">
                <a:latin typeface="Calibri" panose="020F0502020204030204" pitchFamily="34" charset="0"/>
                <a:cs typeface="Calibri" panose="020F0502020204030204" pitchFamily="34" charset="0"/>
              </a:rPr>
              <a:t>Purchase</a:t>
            </a:r>
            <a:r>
              <a:rPr lang="fr-FR" sz="2000" b="1" dirty="0">
                <a:latin typeface="Calibri" panose="020F0502020204030204" pitchFamily="34" charset="0"/>
                <a:cs typeface="Calibri" panose="020F0502020204030204" pitchFamily="34" charset="0"/>
              </a:rPr>
              <a:t>: </a:t>
            </a:r>
            <a:r>
              <a:rPr lang="fr-FR" sz="2000" dirty="0">
                <a:latin typeface="Calibri" panose="020F0502020204030204" pitchFamily="34" charset="0"/>
                <a:cs typeface="Calibri" panose="020F0502020204030204" pitchFamily="34" charset="0"/>
              </a:rPr>
              <a:t>In </a:t>
            </a:r>
            <a:r>
              <a:rPr lang="fr-FR" sz="2000" dirty="0" err="1">
                <a:latin typeface="Calibri" panose="020F0502020204030204" pitchFamily="34" charset="0"/>
                <a:cs typeface="Calibri" panose="020F0502020204030204" pitchFamily="34" charset="0"/>
              </a:rPr>
              <a:t>this</a:t>
            </a:r>
            <a:r>
              <a:rPr lang="fr-FR" sz="2000" dirty="0">
                <a:latin typeface="Calibri" panose="020F0502020204030204" pitchFamily="34" charset="0"/>
                <a:cs typeface="Calibri" panose="020F0502020204030204" pitchFamily="34" charset="0"/>
              </a:rPr>
              <a:t> model, a </a:t>
            </a:r>
            <a:r>
              <a:rPr lang="fr-FR" sz="2000" dirty="0" err="1">
                <a:latin typeface="Calibri" panose="020F0502020204030204" pitchFamily="34" charset="0"/>
                <a:cs typeface="Calibri" panose="020F0502020204030204" pitchFamily="34" charset="0"/>
              </a:rPr>
              <a:t>company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completes</a:t>
            </a:r>
            <a:r>
              <a:rPr lang="fr-FR" sz="2000" dirty="0">
                <a:latin typeface="Calibri" panose="020F0502020204030204" pitchFamily="34" charset="0"/>
                <a:cs typeface="Calibri" panose="020F0502020204030204" pitchFamily="34" charset="0"/>
              </a:rPr>
              <a:t> the sale of an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system in a single transaction, </a:t>
            </a:r>
            <a:r>
              <a:rPr lang="fr-FR" sz="2000" dirty="0" err="1">
                <a:latin typeface="Calibri" panose="020F0502020204030204" pitchFamily="34" charset="0"/>
                <a:cs typeface="Calibri" panose="020F0502020204030204" pitchFamily="34" charset="0"/>
              </a:rPr>
              <a:t>without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requiring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any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third</a:t>
            </a:r>
            <a:r>
              <a:rPr lang="fr-FR" sz="2000" dirty="0">
                <a:latin typeface="Calibri" panose="020F0502020204030204" pitchFamily="34" charset="0"/>
                <a:cs typeface="Calibri" panose="020F0502020204030204" pitchFamily="34" charset="0"/>
              </a:rPr>
              <a:t>-party </a:t>
            </a:r>
            <a:r>
              <a:rPr lang="fr-FR" sz="2000" dirty="0" err="1">
                <a:latin typeface="Calibri" panose="020F0502020204030204" pitchFamily="34" charset="0"/>
                <a:cs typeface="Calibri" panose="020F0502020204030204" pitchFamily="34" charset="0"/>
              </a:rPr>
              <a:t>financing</a:t>
            </a:r>
            <a:r>
              <a:rPr lang="fr-FR" sz="2000" dirty="0">
                <a:latin typeface="Calibri" panose="020F0502020204030204" pitchFamily="34" charset="0"/>
                <a:cs typeface="Calibri" panose="020F0502020204030204" pitchFamily="34" charset="0"/>
              </a:rPr>
              <a:t>.</a:t>
            </a:r>
          </a:p>
          <a:p>
            <a:pPr marL="342900" indent="-3429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b="1" dirty="0" err="1">
                <a:latin typeface="Calibri" panose="020F0502020204030204" pitchFamily="34" charset="0"/>
                <a:cs typeface="Calibri" panose="020F0502020204030204" pitchFamily="34" charset="0"/>
              </a:rPr>
              <a:t>Credit</a:t>
            </a:r>
            <a:r>
              <a:rPr lang="fr-FR" sz="2000" b="1" dirty="0">
                <a:latin typeface="Calibri" panose="020F0502020204030204" pitchFamily="34" charset="0"/>
                <a:cs typeface="Calibri" panose="020F0502020204030204" pitchFamily="34" charset="0"/>
              </a:rPr>
              <a:t> Sales: </a:t>
            </a:r>
            <a:r>
              <a:rPr lang="fr-FR" sz="2000" dirty="0">
                <a:latin typeface="Calibri" panose="020F0502020204030204" pitchFamily="34" charset="0"/>
                <a:cs typeface="Calibri" panose="020F0502020204030204" pitchFamily="34" charset="0"/>
              </a:rPr>
              <a:t>In </a:t>
            </a:r>
            <a:r>
              <a:rPr lang="fr-FR" sz="2000" dirty="0" err="1">
                <a:latin typeface="Calibri" panose="020F0502020204030204" pitchFamily="34" charset="0"/>
                <a:cs typeface="Calibri" panose="020F0502020204030204" pitchFamily="34" charset="0"/>
              </a:rPr>
              <a:t>this</a:t>
            </a:r>
            <a:r>
              <a:rPr lang="fr-FR" sz="2000" dirty="0">
                <a:latin typeface="Calibri" panose="020F0502020204030204" pitchFamily="34" charset="0"/>
                <a:cs typeface="Calibri" panose="020F0502020204030204" pitchFamily="34" charset="0"/>
              </a:rPr>
              <a:t> model, </a:t>
            </a:r>
            <a:r>
              <a:rPr lang="fr-FR" sz="2000" dirty="0" err="1">
                <a:latin typeface="Calibri" panose="020F0502020204030204" pitchFamily="34" charset="0"/>
                <a:cs typeface="Calibri" panose="020F0502020204030204" pitchFamily="34" charset="0"/>
              </a:rPr>
              <a:t>customers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purchase</a:t>
            </a:r>
            <a:r>
              <a:rPr lang="fr-FR" sz="2000" dirty="0">
                <a:latin typeface="Calibri" panose="020F0502020204030204" pitchFamily="34" charset="0"/>
                <a:cs typeface="Calibri" panose="020F0502020204030204" pitchFamily="34" charset="0"/>
              </a:rPr>
              <a:t> a system on </a:t>
            </a:r>
            <a:r>
              <a:rPr lang="fr-FR" sz="2000" dirty="0" err="1">
                <a:latin typeface="Calibri" panose="020F0502020204030204" pitchFamily="34" charset="0"/>
                <a:cs typeface="Calibri" panose="020F0502020204030204" pitchFamily="34" charset="0"/>
              </a:rPr>
              <a:t>credit</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agree</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repay</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cost</a:t>
            </a:r>
            <a:r>
              <a:rPr lang="fr-FR" sz="2000" dirty="0">
                <a:latin typeface="Calibri" panose="020F0502020204030204" pitchFamily="34" charset="0"/>
                <a:cs typeface="Calibri" panose="020F0502020204030204" pitchFamily="34" charset="0"/>
              </a:rPr>
              <a:t> over a certain </a:t>
            </a:r>
            <a:r>
              <a:rPr lang="fr-FR" sz="2000" dirty="0" err="1">
                <a:latin typeface="Calibri" panose="020F0502020204030204" pitchFamily="34" charset="0"/>
                <a:cs typeface="Calibri" panose="020F0502020204030204" pitchFamily="34" charset="0"/>
              </a:rPr>
              <a:t>timeframe</a:t>
            </a:r>
            <a:r>
              <a:rPr lang="fr-FR" sz="2000" dirty="0">
                <a:latin typeface="Calibri" panose="020F0502020204030204" pitchFamily="34" charset="0"/>
                <a:cs typeface="Calibri" panose="020F0502020204030204" pitchFamily="34" charset="0"/>
              </a:rPr>
              <a:t>. This </a:t>
            </a:r>
            <a:r>
              <a:rPr lang="fr-FR" sz="2000" dirty="0" err="1">
                <a:latin typeface="Calibri" panose="020F0502020204030204" pitchFamily="34" charset="0"/>
                <a:cs typeface="Calibri" panose="020F0502020204030204" pitchFamily="34" charset="0"/>
              </a:rPr>
              <a:t>includes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both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lease</a:t>
            </a:r>
            <a:r>
              <a:rPr lang="fr-FR" sz="2000" dirty="0">
                <a:latin typeface="Calibri" panose="020F0502020204030204" pitchFamily="34" charset="0"/>
                <a:cs typeface="Calibri" panose="020F0502020204030204" pitchFamily="34" charset="0"/>
              </a:rPr>
              <a:t>-to-</a:t>
            </a:r>
            <a:r>
              <a:rPr lang="fr-FR" sz="2000" dirty="0" err="1">
                <a:latin typeface="Calibri" panose="020F0502020204030204" pitchFamily="34" charset="0"/>
                <a:cs typeface="Calibri" panose="020F0502020204030204" pitchFamily="34" charset="0"/>
              </a:rPr>
              <a:t>own</a:t>
            </a:r>
            <a:r>
              <a:rPr lang="fr-FR" sz="2000" dirty="0">
                <a:latin typeface="Calibri" panose="020F0502020204030204" pitchFamily="34" charset="0"/>
                <a:cs typeface="Calibri" panose="020F0502020204030204" pitchFamily="34" charset="0"/>
              </a:rPr>
              <a:t> and end-user </a:t>
            </a:r>
            <a:r>
              <a:rPr lang="fr-FR" sz="2000" dirty="0" err="1">
                <a:latin typeface="Calibri" panose="020F0502020204030204" pitchFamily="34" charset="0"/>
                <a:cs typeface="Calibri" panose="020F0502020204030204" pitchFamily="34" charset="0"/>
              </a:rPr>
              <a:t>credit</a:t>
            </a:r>
            <a:r>
              <a:rPr lang="fr-FR" sz="2000" dirty="0">
                <a:latin typeface="Calibri" panose="020F0502020204030204" pitchFamily="34" charset="0"/>
                <a:cs typeface="Calibri" panose="020F0502020204030204" pitchFamily="34" charset="0"/>
              </a:rPr>
              <a:t> transactions, </a:t>
            </a:r>
            <a:r>
              <a:rPr lang="fr-FR" sz="2000" dirty="0" err="1">
                <a:latin typeface="Calibri" panose="020F0502020204030204" pitchFamily="34" charset="0"/>
                <a:cs typeface="Calibri" panose="020F0502020204030204" pitchFamily="34" charset="0"/>
              </a:rPr>
              <a:t>where</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third</a:t>
            </a:r>
            <a:r>
              <a:rPr lang="fr-FR" sz="2000" dirty="0">
                <a:latin typeface="Calibri" panose="020F0502020204030204" pitchFamily="34" charset="0"/>
                <a:cs typeface="Calibri" panose="020F0502020204030204" pitchFamily="34" charset="0"/>
              </a:rPr>
              <a:t> party </a:t>
            </a:r>
            <a:r>
              <a:rPr lang="fr-FR" sz="2000" dirty="0" err="1">
                <a:latin typeface="Calibri" panose="020F0502020204030204" pitchFamily="34" charset="0"/>
                <a:cs typeface="Calibri" panose="020F0502020204030204" pitchFamily="34" charset="0"/>
              </a:rPr>
              <a:t>provides</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developer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credit</a:t>
            </a:r>
            <a:r>
              <a:rPr lang="fr-FR" sz="2000" dirty="0">
                <a:latin typeface="Calibri" panose="020F0502020204030204" pitchFamily="34" charset="0"/>
                <a:cs typeface="Calibri" panose="020F0502020204030204" pitchFamily="34" charset="0"/>
              </a:rPr>
              <a:t> to cover the </a:t>
            </a:r>
            <a:r>
              <a:rPr lang="fr-FR" sz="2000" dirty="0" err="1">
                <a:latin typeface="Calibri" panose="020F0502020204030204" pitchFamily="34" charset="0"/>
                <a:cs typeface="Calibri" panose="020F0502020204030204" pitchFamily="34" charset="0"/>
              </a:rPr>
              <a:t>purchase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price</a:t>
            </a:r>
            <a:r>
              <a:rPr lang="fr-FR" sz="2000" dirty="0">
                <a:latin typeface="Calibri" panose="020F0502020204030204" pitchFamily="34" charset="0"/>
                <a:cs typeface="Calibri" panose="020F0502020204030204" pitchFamily="34" charset="0"/>
              </a:rPr>
              <a:t>.</a:t>
            </a:r>
          </a:p>
          <a:p>
            <a:pPr marL="342900" indent="-3429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b="1" dirty="0">
                <a:latin typeface="Calibri" panose="020F0502020204030204" pitchFamily="34" charset="0"/>
                <a:cs typeface="Calibri" panose="020F0502020204030204" pitchFamily="34" charset="0"/>
              </a:rPr>
              <a:t>Power as a Service: </a:t>
            </a:r>
            <a:r>
              <a:rPr lang="fr-FR" sz="2000" dirty="0">
                <a:latin typeface="Calibri" panose="020F0502020204030204" pitchFamily="34" charset="0"/>
                <a:cs typeface="Calibri" panose="020F0502020204030204" pitchFamily="34" charset="0"/>
              </a:rPr>
              <a:t>In </a:t>
            </a:r>
            <a:r>
              <a:rPr lang="fr-FR" sz="2000" dirty="0" err="1">
                <a:latin typeface="Calibri" panose="020F0502020204030204" pitchFamily="34" charset="0"/>
                <a:cs typeface="Calibri" panose="020F0502020204030204" pitchFamily="34" charset="0"/>
              </a:rPr>
              <a:t>this</a:t>
            </a:r>
            <a:r>
              <a:rPr lang="fr-FR" sz="2000" dirty="0">
                <a:latin typeface="Calibri" panose="020F0502020204030204" pitchFamily="34" charset="0"/>
                <a:cs typeface="Calibri" panose="020F0502020204030204" pitchFamily="34" charset="0"/>
              </a:rPr>
              <a:t> model, the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systems</a:t>
            </a:r>
            <a:r>
              <a:rPr lang="fr-FR" sz="2000" dirty="0">
                <a:latin typeface="Calibri" panose="020F0502020204030204" pitchFamily="34" charset="0"/>
                <a:cs typeface="Calibri" panose="020F0502020204030204" pitchFamily="34" charset="0"/>
              </a:rPr>
              <a:t> are not </a:t>
            </a:r>
            <a:r>
              <a:rPr lang="fr-FR" sz="2000" dirty="0" err="1">
                <a:latin typeface="Calibri" panose="020F0502020204030204" pitchFamily="34" charset="0"/>
                <a:cs typeface="Calibri" panose="020F0502020204030204" pitchFamily="34" charset="0"/>
              </a:rPr>
              <a:t>sold</a:t>
            </a:r>
            <a:r>
              <a:rPr lang="fr-FR" sz="2000" dirty="0">
                <a:latin typeface="Calibri" panose="020F0502020204030204" pitchFamily="34" charset="0"/>
                <a:cs typeface="Calibri" panose="020F0502020204030204" pitchFamily="34" charset="0"/>
              </a:rPr>
              <a:t> to the end </a:t>
            </a:r>
            <a:r>
              <a:rPr lang="fr-FR" sz="2000" dirty="0" err="1">
                <a:latin typeface="Calibri" panose="020F0502020204030204" pitchFamily="34" charset="0"/>
                <a:cs typeface="Calibri" panose="020F0502020204030204" pitchFamily="34" charset="0"/>
              </a:rPr>
              <a:t>users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Instead</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company</a:t>
            </a:r>
            <a:r>
              <a:rPr lang="fr-FR" sz="2000" dirty="0">
                <a:latin typeface="Calibri" panose="020F0502020204030204" pitchFamily="34" charset="0"/>
                <a:cs typeface="Calibri" panose="020F0502020204030204" pitchFamily="34" charset="0"/>
              </a:rPr>
              <a:t> uses the </a:t>
            </a:r>
            <a:r>
              <a:rPr lang="fr-FR" sz="2000" dirty="0" err="1">
                <a:latin typeface="Calibri" panose="020F0502020204030204" pitchFamily="34" charset="0"/>
                <a:cs typeface="Calibri" panose="020F0502020204030204" pitchFamily="34" charset="0"/>
              </a:rPr>
              <a:t>systems</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generate</a:t>
            </a:r>
            <a:r>
              <a:rPr lang="fr-FR" sz="2000" dirty="0">
                <a:latin typeface="Calibri" panose="020F0502020204030204" pitchFamily="34" charset="0"/>
                <a:cs typeface="Calibri" panose="020F0502020204030204" pitchFamily="34" charset="0"/>
              </a:rPr>
              <a:t> power, </a:t>
            </a:r>
            <a:r>
              <a:rPr lang="fr-FR" sz="2000" dirty="0" err="1">
                <a:latin typeface="Calibri" panose="020F0502020204030204" pitchFamily="34" charset="0"/>
                <a:cs typeface="Calibri" panose="020F0502020204030204" pitchFamily="34" charset="0"/>
              </a:rPr>
              <a:t>which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provides</a:t>
            </a:r>
            <a:r>
              <a:rPr lang="fr-FR" sz="2000" dirty="0">
                <a:latin typeface="Calibri" panose="020F0502020204030204" pitchFamily="34" charset="0"/>
                <a:cs typeface="Calibri" panose="020F0502020204030204" pitchFamily="34" charset="0"/>
              </a:rPr>
              <a:t> to the end user. The </a:t>
            </a:r>
            <a:r>
              <a:rPr lang="fr-FR" sz="2000" dirty="0" err="1">
                <a:latin typeface="Calibri" panose="020F0502020204030204" pitchFamily="34" charset="0"/>
                <a:cs typeface="Calibri" panose="020F0502020204030204" pitchFamily="34" charset="0"/>
              </a:rPr>
              <a:t>company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also</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responsible</a:t>
            </a:r>
            <a:r>
              <a:rPr lang="fr-FR" sz="2000" dirty="0">
                <a:latin typeface="Calibri" panose="020F0502020204030204" pitchFamily="34" charset="0"/>
                <a:cs typeface="Calibri" panose="020F0502020204030204" pitchFamily="34" charset="0"/>
              </a:rPr>
              <a:t> for the </a:t>
            </a:r>
            <a:r>
              <a:rPr lang="fr-FR" sz="2000" dirty="0" err="1">
                <a:latin typeface="Calibri" panose="020F0502020204030204" pitchFamily="34" charset="0"/>
                <a:cs typeface="Calibri" panose="020F0502020204030204" pitchFamily="34" charset="0"/>
              </a:rPr>
              <a:t>operations</a:t>
            </a:r>
            <a:r>
              <a:rPr lang="fr-FR" sz="2000" dirty="0">
                <a:latin typeface="Calibri" panose="020F0502020204030204" pitchFamily="34" charset="0"/>
                <a:cs typeface="Calibri" panose="020F0502020204030204" pitchFamily="34" charset="0"/>
              </a:rPr>
              <a:t> and maintenance </a:t>
            </a:r>
            <a:r>
              <a:rPr lang="fr-FR" sz="2000" dirty="0" err="1">
                <a:latin typeface="Calibri" panose="020F0502020204030204" pitchFamily="34" charset="0"/>
                <a:cs typeface="Calibri" panose="020F0502020204030204" pitchFamily="34" charset="0"/>
              </a:rPr>
              <a:t>expenses</a:t>
            </a:r>
            <a:r>
              <a:rPr lang="fr-FR" sz="20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360238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b="1" dirty="0">
                <a:latin typeface="Verdana" panose="020B0604030504040204" pitchFamily="34" charset="0"/>
                <a:ea typeface="Verdana" panose="020B0604030504040204" pitchFamily="34" charset="0"/>
                <a:cs typeface="Verdana" panose="020B0604030504040204" pitchFamily="34" charset="0"/>
              </a:rPr>
              <a:t>Business Models in the Off-Grid Energy Sector</a:t>
            </a:r>
            <a:endParaRPr lang="en-US" dirty="0"/>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890436"/>
            <a:ext cx="11521440" cy="400110"/>
          </a:xfrm>
          <a:prstGeom prst="rect">
            <a:avLst/>
          </a:prstGeom>
          <a:noFill/>
        </p:spPr>
        <p:txBody>
          <a:bodyPr wrap="square" rtlCol="0">
            <a:spAutoFit/>
          </a:bodyPr>
          <a:lstStyle/>
          <a:p>
            <a:r>
              <a:rPr lang="en-US" sz="2000" dirty="0">
                <a:latin typeface="Calibri" panose="020F0502020204030204" pitchFamily="34" charset="0"/>
                <a:cs typeface="Calibri" panose="020F0502020204030204" pitchFamily="34" charset="0"/>
              </a:rPr>
              <a:t>Here are some more Business Models used in the Off-Grid Energy Sector : </a:t>
            </a:r>
          </a:p>
        </p:txBody>
      </p:sp>
      <p:sp>
        <p:nvSpPr>
          <p:cNvPr id="7" name="TextBox 6">
            <a:extLst>
              <a:ext uri="{FF2B5EF4-FFF2-40B4-BE49-F238E27FC236}">
                <a16:creationId xmlns:a16="http://schemas.microsoft.com/office/drawing/2014/main" id="{71AC53A0-7E24-96C6-BF58-EB6EFF2C01EA}"/>
              </a:ext>
            </a:extLst>
          </p:cNvPr>
          <p:cNvSpPr txBox="1"/>
          <p:nvPr/>
        </p:nvSpPr>
        <p:spPr>
          <a:xfrm>
            <a:off x="335280" y="2545464"/>
            <a:ext cx="11146800" cy="4093428"/>
          </a:xfrm>
          <a:prstGeom prst="rect">
            <a:avLst/>
          </a:prstGeom>
          <a:noFill/>
        </p:spPr>
        <p:txBody>
          <a:bodyPr wrap="square">
            <a:spAutoFit/>
          </a:bodyPr>
          <a:lstStyle/>
          <a:p>
            <a:pPr marL="342900" indent="-342900">
              <a:buFont typeface="Arial" panose="020B0604020202020204" pitchFamily="34" charset="0"/>
              <a:buChar char="•"/>
            </a:pPr>
            <a:r>
              <a:rPr lang="fr-FR" sz="2000" b="1" dirty="0" err="1">
                <a:latin typeface="Calibri" panose="020F0502020204030204" pitchFamily="34" charset="0"/>
                <a:cs typeface="Calibri" panose="020F0502020204030204" pitchFamily="34" charset="0"/>
              </a:rPr>
              <a:t>Supply</a:t>
            </a:r>
            <a:r>
              <a:rPr lang="fr-FR" sz="2000" b="1" dirty="0">
                <a:latin typeface="Calibri" panose="020F0502020204030204" pitchFamily="34" charset="0"/>
                <a:cs typeface="Calibri" panose="020F0502020204030204" pitchFamily="34" charset="0"/>
              </a:rPr>
              <a:t> and Install Business: </a:t>
            </a:r>
            <a:r>
              <a:rPr lang="fr-FR" sz="2000" dirty="0">
                <a:latin typeface="Calibri" panose="020F0502020204030204" pitchFamily="34" charset="0"/>
                <a:cs typeface="Calibri" panose="020F0502020204030204" pitchFamily="34" charset="0"/>
              </a:rPr>
              <a:t>Profitable businesses can </a:t>
            </a:r>
            <a:r>
              <a:rPr lang="fr-FR" sz="2000" dirty="0" err="1">
                <a:latin typeface="Calibri" panose="020F0502020204030204" pitchFamily="34" charset="0"/>
                <a:cs typeface="Calibri" panose="020F0502020204030204" pitchFamily="34" charset="0"/>
              </a:rPr>
              <a:t>offer</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supply</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install</a:t>
            </a:r>
            <a:r>
              <a:rPr lang="fr-FR" sz="2000" dirty="0">
                <a:latin typeface="Calibri" panose="020F0502020204030204" pitchFamily="34" charset="0"/>
                <a:cs typeface="Calibri" panose="020F0502020204030204" pitchFamily="34" charset="0"/>
              </a:rPr>
              <a:t>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systems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These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provide</a:t>
            </a:r>
            <a:r>
              <a:rPr lang="fr-FR" sz="2000" dirty="0">
                <a:latin typeface="Calibri" panose="020F0502020204030204" pitchFamily="34" charset="0"/>
                <a:cs typeface="Calibri" panose="020F0502020204030204" pitchFamily="34" charset="0"/>
              </a:rPr>
              <a:t> set </a:t>
            </a:r>
            <a:r>
              <a:rPr lang="fr-FR" sz="2000" dirty="0" err="1">
                <a:latin typeface="Calibri" panose="020F0502020204030204" pitchFamily="34" charset="0"/>
                <a:cs typeface="Calibri" panose="020F0502020204030204" pitchFamily="34" charset="0"/>
              </a:rPr>
              <a:t>pricing</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ready</a:t>
            </a:r>
            <a:r>
              <a:rPr lang="fr-FR" sz="2000" dirty="0">
                <a:latin typeface="Calibri" panose="020F0502020204030204" pitchFamily="34" charset="0"/>
                <a:cs typeface="Calibri" panose="020F0502020204030204" pitchFamily="34" charset="0"/>
              </a:rPr>
              <a:t>-to-go installations and </a:t>
            </a:r>
            <a:r>
              <a:rPr lang="fr-FR" sz="2000" dirty="0" err="1">
                <a:latin typeface="Calibri" panose="020F0502020204030204" pitchFamily="34" charset="0"/>
                <a:cs typeface="Calibri" panose="020F0502020204030204" pitchFamily="34" charset="0"/>
              </a:rPr>
              <a:t>may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offer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financing</a:t>
            </a:r>
            <a:r>
              <a:rPr lang="fr-FR" sz="2000" dirty="0">
                <a:latin typeface="Calibri" panose="020F0502020204030204" pitchFamily="34" charset="0"/>
                <a:cs typeface="Calibri" panose="020F0502020204030204" pitchFamily="34" charset="0"/>
              </a:rPr>
              <a:t> to cover the high initial </a:t>
            </a:r>
            <a:r>
              <a:rPr lang="fr-FR" sz="2000" dirty="0" err="1">
                <a:latin typeface="Calibri" panose="020F0502020204030204" pitchFamily="34" charset="0"/>
                <a:cs typeface="Calibri" panose="020F0502020204030204" pitchFamily="34" charset="0"/>
              </a:rPr>
              <a:t>costs</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target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market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includes</a:t>
            </a:r>
            <a:r>
              <a:rPr lang="fr-FR" sz="2000" dirty="0">
                <a:latin typeface="Calibri" panose="020F0502020204030204" pitchFamily="34" charset="0"/>
                <a:cs typeface="Calibri" panose="020F0502020204030204" pitchFamily="34" charset="0"/>
              </a:rPr>
              <a:t> homes </a:t>
            </a:r>
            <a:r>
              <a:rPr lang="fr-FR" sz="2000" dirty="0" err="1">
                <a:latin typeface="Calibri" panose="020F0502020204030204" pitchFamily="34" charset="0"/>
                <a:cs typeface="Calibri" panose="020F0502020204030204" pitchFamily="34" charset="0"/>
              </a:rPr>
              <a:t>looking</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install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panels and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wanting</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increase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use of green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a:t>
            </a:r>
          </a:p>
          <a:p>
            <a:pPr marL="342900" indent="-3429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b="1" dirty="0" err="1">
                <a:latin typeface="Calibri" panose="020F0502020204030204" pitchFamily="34" charset="0"/>
                <a:cs typeface="Calibri" panose="020F0502020204030204" pitchFamily="34" charset="0"/>
              </a:rPr>
              <a:t>Own</a:t>
            </a:r>
            <a:r>
              <a:rPr lang="fr-FR" sz="2000" b="1" dirty="0">
                <a:latin typeface="Calibri" panose="020F0502020204030204" pitchFamily="34" charset="0"/>
                <a:cs typeface="Calibri" panose="020F0502020204030204" pitchFamily="34" charset="0"/>
              </a:rPr>
              <a:t>-and-</a:t>
            </a:r>
            <a:r>
              <a:rPr lang="fr-FR" sz="2000" b="1" dirty="0" err="1">
                <a:latin typeface="Calibri" panose="020F0502020204030204" pitchFamily="34" charset="0"/>
                <a:cs typeface="Calibri" panose="020F0502020204030204" pitchFamily="34" charset="0"/>
              </a:rPr>
              <a:t>Operate</a:t>
            </a:r>
            <a:r>
              <a:rPr lang="fr-FR" sz="2000" b="1" dirty="0">
                <a:latin typeface="Calibri" panose="020F0502020204030204" pitchFamily="34" charset="0"/>
                <a:cs typeface="Calibri" panose="020F0502020204030204" pitchFamily="34" charset="0"/>
              </a:rPr>
              <a:t> Model: </a:t>
            </a:r>
            <a:r>
              <a:rPr lang="fr-FR" sz="2000" dirty="0">
                <a:latin typeface="Calibri" panose="020F0502020204030204" pitchFamily="34" charset="0"/>
                <a:cs typeface="Calibri" panose="020F0502020204030204" pitchFamily="34" charset="0"/>
              </a:rPr>
              <a:t>In </a:t>
            </a:r>
            <a:r>
              <a:rPr lang="fr-FR" sz="2000" dirty="0" err="1">
                <a:latin typeface="Calibri" panose="020F0502020204030204" pitchFamily="34" charset="0"/>
                <a:cs typeface="Calibri" panose="020F0502020204030204" pitchFamily="34" charset="0"/>
              </a:rPr>
              <a:t>this</a:t>
            </a:r>
            <a:r>
              <a:rPr lang="fr-FR" sz="2000" dirty="0">
                <a:latin typeface="Calibri" panose="020F0502020204030204" pitchFamily="34" charset="0"/>
                <a:cs typeface="Calibri" panose="020F0502020204030204" pitchFamily="34" charset="0"/>
              </a:rPr>
              <a:t> model, a </a:t>
            </a:r>
            <a:r>
              <a:rPr lang="fr-FR" sz="2000" dirty="0" err="1">
                <a:latin typeface="Calibri" panose="020F0502020204030204" pitchFamily="34" charset="0"/>
                <a:cs typeface="Calibri" panose="020F0502020204030204" pitchFamily="34" charset="0"/>
              </a:rPr>
              <a:t>company</a:t>
            </a:r>
            <a:r>
              <a:rPr lang="fr-FR" sz="2000" dirty="0">
                <a:latin typeface="Calibri" panose="020F0502020204030204" pitchFamily="34" charset="0"/>
                <a:cs typeface="Calibri" panose="020F0502020204030204" pitchFamily="34" charset="0"/>
              </a:rPr>
              <a:t> supplies, </a:t>
            </a:r>
            <a:r>
              <a:rPr lang="fr-FR" sz="2000" dirty="0" err="1">
                <a:latin typeface="Calibri" panose="020F0502020204030204" pitchFamily="34" charset="0"/>
                <a:cs typeface="Calibri" panose="020F0502020204030204" pitchFamily="34" charset="0"/>
              </a:rPr>
              <a:t>builds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owns</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operates</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power system on the </a:t>
            </a:r>
            <a:r>
              <a:rPr lang="fr-FR" sz="2000" dirty="0" err="1">
                <a:latin typeface="Calibri" panose="020F0502020204030204" pitchFamily="34" charset="0"/>
                <a:cs typeface="Calibri" panose="020F0502020204030204" pitchFamily="34" charset="0"/>
              </a:rPr>
              <a:t>customer's</a:t>
            </a:r>
            <a:r>
              <a:rPr lang="fr-FR" sz="2000" dirty="0">
                <a:latin typeface="Calibri" panose="020F0502020204030204" pitchFamily="34" charset="0"/>
                <a:cs typeface="Calibri" panose="020F0502020204030204" pitchFamily="34" charset="0"/>
              </a:rPr>
              <a:t> roof or </a:t>
            </a:r>
            <a:r>
              <a:rPr lang="fr-FR" sz="2000" dirty="0" err="1">
                <a:latin typeface="Calibri" panose="020F0502020204030204" pitchFamily="34" charset="0"/>
                <a:cs typeface="Calibri" panose="020F0502020204030204" pitchFamily="34" charset="0"/>
              </a:rPr>
              <a:t>property</a:t>
            </a:r>
            <a:r>
              <a:rPr lang="fr-FR" sz="2000" dirty="0">
                <a:latin typeface="Calibri" panose="020F0502020204030204" pitchFamily="34" charset="0"/>
                <a:cs typeface="Calibri" panose="020F0502020204030204" pitchFamily="34" charset="0"/>
              </a:rPr>
              <a:t>. The client </a:t>
            </a:r>
            <a:r>
              <a:rPr lang="fr-FR" sz="2000" dirty="0" err="1">
                <a:latin typeface="Calibri" panose="020F0502020204030204" pitchFamily="34" charset="0"/>
                <a:cs typeface="Calibri" panose="020F0502020204030204" pitchFamily="34" charset="0"/>
              </a:rPr>
              <a:t>agrees</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pay</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fixed</a:t>
            </a:r>
            <a:r>
              <a:rPr lang="fr-FR" sz="2000" dirty="0">
                <a:latin typeface="Calibri" panose="020F0502020204030204" pitchFamily="34" charset="0"/>
                <a:cs typeface="Calibri" panose="020F0502020204030204" pitchFamily="34" charset="0"/>
              </a:rPr>
              <a:t> rate for the power </a:t>
            </a:r>
            <a:r>
              <a:rPr lang="fr-FR" sz="2000" dirty="0" err="1">
                <a:latin typeface="Calibri" panose="020F0502020204030204" pitchFamily="34" charset="0"/>
                <a:cs typeface="Calibri" panose="020F0502020204030204" pitchFamily="34" charset="0"/>
              </a:rPr>
              <a:t>generated</a:t>
            </a:r>
            <a:r>
              <a:rPr lang="fr-FR" sz="2000" dirty="0">
                <a:latin typeface="Calibri" panose="020F0502020204030204" pitchFamily="34" charset="0"/>
                <a:cs typeface="Calibri" panose="020F0502020204030204" pitchFamily="34" charset="0"/>
              </a:rPr>
              <a:t> by the system for a certain </a:t>
            </a:r>
            <a:r>
              <a:rPr lang="fr-FR" sz="2000" dirty="0" err="1">
                <a:latin typeface="Calibri" panose="020F0502020204030204" pitchFamily="34" charset="0"/>
                <a:cs typeface="Calibri" panose="020F0502020204030204" pitchFamily="34" charset="0"/>
              </a:rPr>
              <a:t>period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usually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ten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years</a:t>
            </a:r>
            <a:r>
              <a:rPr lang="fr-FR" sz="2000" dirty="0">
                <a:latin typeface="Calibri" panose="020F0502020204030204" pitchFamily="34" charset="0"/>
                <a:cs typeface="Calibri" panose="020F0502020204030204" pitchFamily="34" charset="0"/>
              </a:rPr>
              <a:t> or more.</a:t>
            </a:r>
          </a:p>
          <a:p>
            <a:pPr marL="342900" indent="-3429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b="1" dirty="0">
                <a:latin typeface="Calibri" panose="020F0502020204030204" pitchFamily="34" charset="0"/>
                <a:cs typeface="Calibri" panose="020F0502020204030204" pitchFamily="34" charset="0"/>
              </a:rPr>
              <a:t>Solar </a:t>
            </a:r>
            <a:r>
              <a:rPr lang="fr-FR" sz="2000" b="1" dirty="0" err="1">
                <a:latin typeface="Calibri" panose="020F0502020204030204" pitchFamily="34" charset="0"/>
                <a:cs typeface="Calibri" panose="020F0502020204030204" pitchFamily="34" charset="0"/>
              </a:rPr>
              <a:t>Farm</a:t>
            </a:r>
            <a:r>
              <a:rPr lang="fr-FR" sz="2000" b="1" dirty="0">
                <a:latin typeface="Calibri" panose="020F0502020204030204" pitchFamily="34" charset="0"/>
                <a:cs typeface="Calibri" panose="020F0502020204030204" pitchFamily="34" charset="0"/>
              </a:rPr>
              <a:t> Installation: </a:t>
            </a:r>
            <a:r>
              <a:rPr lang="fr-FR" sz="2000" dirty="0">
                <a:latin typeface="Calibri" panose="020F0502020204030204" pitchFamily="34" charset="0"/>
                <a:cs typeface="Calibri" panose="020F0502020204030204" pitchFamily="34" charset="0"/>
              </a:rPr>
              <a:t>Solar </a:t>
            </a:r>
            <a:r>
              <a:rPr lang="fr-FR" sz="2000" dirty="0" err="1">
                <a:latin typeface="Calibri" panose="020F0502020204030204" pitchFamily="34" charset="0"/>
                <a:cs typeface="Calibri" panose="020F0502020204030204" pitchFamily="34" charset="0"/>
              </a:rPr>
              <a:t>farms</a:t>
            </a:r>
            <a:r>
              <a:rPr lang="fr-FR" sz="2000" dirty="0">
                <a:latin typeface="Calibri" panose="020F0502020204030204" pitchFamily="34" charset="0"/>
                <a:cs typeface="Calibri" panose="020F0502020204030204" pitchFamily="34" charset="0"/>
              </a:rPr>
              <a:t> are large structures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cover a </a:t>
            </a:r>
            <a:r>
              <a:rPr lang="fr-FR" sz="2000" dirty="0" err="1">
                <a:latin typeface="Calibri" panose="020F0502020204030204" pitchFamily="34" charset="0"/>
                <a:cs typeface="Calibri" panose="020F0502020204030204" pitchFamily="34" charset="0"/>
              </a:rPr>
              <a:t>broad</a:t>
            </a:r>
            <a:r>
              <a:rPr lang="fr-FR" sz="2000" dirty="0">
                <a:latin typeface="Calibri" panose="020F0502020204030204" pitchFamily="34" charset="0"/>
                <a:cs typeface="Calibri" panose="020F0502020204030204" pitchFamily="34" charset="0"/>
              </a:rPr>
              <a:t> area and </a:t>
            </a:r>
            <a:r>
              <a:rPr lang="fr-FR" sz="2000" dirty="0" err="1">
                <a:latin typeface="Calibri" panose="020F0502020204030204" pitchFamily="34" charset="0"/>
                <a:cs typeface="Calibri" panose="020F0502020204030204" pitchFamily="34" charset="0"/>
              </a:rPr>
              <a:t>contain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hundreds</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panels to </a:t>
            </a:r>
            <a:r>
              <a:rPr lang="fr-FR" sz="2000" dirty="0" err="1">
                <a:latin typeface="Calibri" panose="020F0502020204030204" pitchFamily="34" charset="0"/>
                <a:cs typeface="Calibri" panose="020F0502020204030204" pitchFamily="34" charset="0"/>
              </a:rPr>
              <a:t>generate</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significant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amount</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 This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 variation of the </a:t>
            </a:r>
            <a:r>
              <a:rPr lang="fr-FR" sz="2000" dirty="0" err="1">
                <a:latin typeface="Calibri" panose="020F0502020204030204" pitchFamily="34" charset="0"/>
                <a:cs typeface="Calibri" panose="020F0502020204030204" pitchFamily="34" charset="0"/>
              </a:rPr>
              <a:t>own</a:t>
            </a:r>
            <a:r>
              <a:rPr lang="fr-FR" sz="2000" dirty="0">
                <a:latin typeface="Calibri" panose="020F0502020204030204" pitchFamily="34" charset="0"/>
                <a:cs typeface="Calibri" panose="020F0502020204030204" pitchFamily="34" charset="0"/>
              </a:rPr>
              <a:t>-and-</a:t>
            </a:r>
            <a:r>
              <a:rPr lang="fr-FR" sz="2000" dirty="0" err="1">
                <a:latin typeface="Calibri" panose="020F0502020204030204" pitchFamily="34" charset="0"/>
                <a:cs typeface="Calibri" panose="020F0502020204030204" pitchFamily="34" charset="0"/>
              </a:rPr>
              <a:t>operate</a:t>
            </a:r>
            <a:r>
              <a:rPr lang="fr-FR" sz="2000" dirty="0">
                <a:latin typeface="Calibri" panose="020F0502020204030204" pitchFamily="34" charset="0"/>
                <a:cs typeface="Calibri" panose="020F0502020204030204" pitchFamily="34" charset="0"/>
              </a:rPr>
              <a:t> model, </a:t>
            </a:r>
            <a:r>
              <a:rPr lang="fr-FR" sz="2000" dirty="0" err="1">
                <a:latin typeface="Calibri" panose="020F0502020204030204" pitchFamily="34" charset="0"/>
                <a:cs typeface="Calibri" panose="020F0502020204030204" pitchFamily="34" charset="0"/>
              </a:rPr>
              <a:t>where</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company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installs</a:t>
            </a:r>
            <a:r>
              <a:rPr lang="fr-FR" sz="2000" dirty="0">
                <a:latin typeface="Calibri" panose="020F0502020204030204" pitchFamily="34" charset="0"/>
                <a:cs typeface="Calibri" panose="020F0502020204030204" pitchFamily="34" charset="0"/>
              </a:rPr>
              <a:t> a large </a:t>
            </a:r>
            <a:r>
              <a:rPr lang="fr-FR" sz="2000" dirty="0" err="1">
                <a:latin typeface="Calibri" panose="020F0502020204030204" pitchFamily="34" charset="0"/>
                <a:cs typeface="Calibri" panose="020F0502020204030204" pitchFamily="34" charset="0"/>
              </a:rPr>
              <a:t>number</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panels in a </a:t>
            </a:r>
            <a:r>
              <a:rPr lang="fr-FR" sz="2000" dirty="0" err="1">
                <a:latin typeface="Calibri" panose="020F0502020204030204" pitchFamily="34" charset="0"/>
                <a:cs typeface="Calibri" panose="020F0502020204030204" pitchFamily="34" charset="0"/>
              </a:rPr>
              <a:t>sunny</a:t>
            </a:r>
            <a:r>
              <a:rPr lang="fr-FR" sz="2000" dirty="0">
                <a:latin typeface="Calibri" panose="020F0502020204030204" pitchFamily="34" charset="0"/>
                <a:cs typeface="Calibri" panose="020F0502020204030204" pitchFamily="34" charset="0"/>
              </a:rPr>
              <a:t> area on a </a:t>
            </a:r>
            <a:r>
              <a:rPr lang="fr-FR" sz="2000" dirty="0" err="1">
                <a:latin typeface="Calibri" panose="020F0502020204030204" pitchFamily="34" charset="0"/>
                <a:cs typeface="Calibri" panose="020F0502020204030204" pitchFamily="34" charset="0"/>
              </a:rPr>
              <a:t>property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own</a:t>
            </a:r>
            <a:r>
              <a:rPr lang="fr-FR" sz="2000" dirty="0">
                <a:latin typeface="Calibri" panose="020F0502020204030204" pitchFamily="34" charset="0"/>
                <a:cs typeface="Calibri" panose="020F0502020204030204" pitchFamily="34" charset="0"/>
              </a:rPr>
              <a:t> or </a:t>
            </a:r>
            <a:r>
              <a:rPr lang="fr-FR" sz="2000" dirty="0" err="1">
                <a:latin typeface="Calibri" panose="020F0502020204030204" pitchFamily="34" charset="0"/>
                <a:cs typeface="Calibri" panose="020F0502020204030204" pitchFamily="34" charset="0"/>
              </a:rPr>
              <a:t>lease</a:t>
            </a:r>
            <a:r>
              <a:rPr lang="fr-FR" sz="20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1967128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Autofit/>
          </a:bodyPr>
          <a:lstStyle/>
          <a:p>
            <a:pPr>
              <a:lnSpc>
                <a:spcPct val="150000"/>
              </a:lnSpc>
            </a:pPr>
            <a:r>
              <a:rPr lang="en-US" b="1" dirty="0">
                <a:latin typeface="Verdana" panose="020B0604030504040204" pitchFamily="34" charset="0"/>
                <a:ea typeface="Verdana" panose="020B0604030504040204" pitchFamily="34" charset="0"/>
                <a:cs typeface="Verdana" panose="020B0604030504040204" pitchFamily="34" charset="0"/>
              </a:rPr>
              <a:t>What is a Business Model ?</a:t>
            </a:r>
          </a:p>
        </p:txBody>
      </p:sp>
      <p:sp>
        <p:nvSpPr>
          <p:cNvPr id="11" name="TextBox 10">
            <a:extLst>
              <a:ext uri="{FF2B5EF4-FFF2-40B4-BE49-F238E27FC236}">
                <a16:creationId xmlns:a16="http://schemas.microsoft.com/office/drawing/2014/main" id="{C600DF22-D7CC-BB73-DF4A-0EA686E1412A}"/>
              </a:ext>
            </a:extLst>
          </p:cNvPr>
          <p:cNvSpPr txBox="1"/>
          <p:nvPr/>
        </p:nvSpPr>
        <p:spPr>
          <a:xfrm>
            <a:off x="335280" y="1281154"/>
            <a:ext cx="11521440" cy="5122941"/>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The term business model is relatively new and still raises a lot of doubts about its definition and how everything works. Some descriptions are even simplistic when summarizing a business model as just the way a company makes money. In fact, an efficient business model is much more comprehensive and deeper than that. The business model describes, in short, how an organization creates and delivers value in a given socio-economic and cultural context.</a:t>
            </a:r>
          </a:p>
          <a:p>
            <a:pPr>
              <a:lnSpc>
                <a:spcPct val="150000"/>
              </a:lnSpc>
            </a:pPr>
            <a:r>
              <a:rPr lang="en-US" sz="2000" dirty="0">
                <a:latin typeface="Calibri" panose="020F0502020204030204" pitchFamily="34" charset="0"/>
                <a:cs typeface="Calibri" panose="020F0502020204030204" pitchFamily="34" charset="0"/>
              </a:rPr>
              <a:t>And, in order to follow all these socio-economic and cultural changes and transformations, to keep up with its target audience, offers, strategies, organizational structure, operational and political processes, the business models evolve.</a:t>
            </a:r>
          </a:p>
          <a:p>
            <a:pPr>
              <a:lnSpc>
                <a:spcPct val="150000"/>
              </a:lnSpc>
            </a:pPr>
            <a:r>
              <a:rPr lang="en-US" sz="2000" dirty="0">
                <a:latin typeface="Calibri" panose="020F0502020204030204" pitchFamily="34" charset="0"/>
                <a:cs typeface="Calibri" panose="020F0502020204030204" pitchFamily="34" charset="0"/>
              </a:rPr>
              <a:t>“Business model evolution is the process of aligning the components of the business model through voluntary or emergent changes to achieve a better fit or congruence between them in order to create and capture value more efficiently .”</a:t>
            </a:r>
          </a:p>
        </p:txBody>
      </p:sp>
    </p:spTree>
    <p:extLst>
      <p:ext uri="{BB962C8B-B14F-4D97-AF65-F5344CB8AC3E}">
        <p14:creationId xmlns:p14="http://schemas.microsoft.com/office/powerpoint/2010/main" val="12567414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Autofit/>
          </a:bodyPr>
          <a:lstStyle/>
          <a:p>
            <a:pPr>
              <a:lnSpc>
                <a:spcPct val="150000"/>
              </a:lnSpc>
            </a:pPr>
            <a:r>
              <a:rPr lang="en-US" b="1" dirty="0">
                <a:latin typeface="Verdana" panose="020B0604030504040204" pitchFamily="34" charset="0"/>
                <a:ea typeface="Verdana" panose="020B0604030504040204" pitchFamily="34" charset="0"/>
                <a:cs typeface="Verdana" panose="020B0604030504040204" pitchFamily="34" charset="0"/>
              </a:rPr>
              <a:t>Business Model Definition</a:t>
            </a:r>
          </a:p>
        </p:txBody>
      </p:sp>
      <p:sp>
        <p:nvSpPr>
          <p:cNvPr id="13" name="TextBox 12">
            <a:extLst>
              <a:ext uri="{FF2B5EF4-FFF2-40B4-BE49-F238E27FC236}">
                <a16:creationId xmlns:a16="http://schemas.microsoft.com/office/drawing/2014/main" id="{FAA41DFF-371E-921B-9D43-FEF9ADDF3B39}"/>
              </a:ext>
            </a:extLst>
          </p:cNvPr>
          <p:cNvSpPr txBox="1"/>
          <p:nvPr/>
        </p:nvSpPr>
        <p:spPr>
          <a:xfrm>
            <a:off x="259882" y="1329194"/>
            <a:ext cx="11307278" cy="4661276"/>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A business model aims to describe the rationale of how an organization creates, delivers and captures value. </a:t>
            </a:r>
            <a:r>
              <a:rPr lang="en-US" sz="2000" i="1" dirty="0">
                <a:latin typeface="Calibri" panose="020F0502020204030204" pitchFamily="34" charset="0"/>
                <a:cs typeface="Calibri" panose="020F0502020204030204" pitchFamily="34" charset="0"/>
              </a:rPr>
              <a:t>(Osterwalder and Pigneur)</a:t>
            </a:r>
          </a:p>
          <a:p>
            <a:pPr>
              <a:lnSpc>
                <a:spcPct val="150000"/>
              </a:lnSpc>
            </a:pPr>
            <a:r>
              <a:rPr lang="en-US" sz="2000" dirty="0">
                <a:latin typeface="Calibri" panose="020F0502020204030204" pitchFamily="34" charset="0"/>
                <a:cs typeface="Calibri" panose="020F0502020204030204" pitchFamily="34" charset="0"/>
              </a:rPr>
              <a:t>The objective is to identify the product and/or service to be sold, as well as the public to whom it will be offered, while anticipating the expenses involved in the entire production and sale process, in pursuit of the established goals. A business model outlines how a company plans to create value for its customers and stakeholders.</a:t>
            </a:r>
          </a:p>
          <a:p>
            <a:pPr>
              <a:lnSpc>
                <a:spcPct val="150000"/>
              </a:lnSpc>
            </a:pPr>
            <a:endParaRPr lang="en-US" sz="2000" dirty="0">
              <a:latin typeface="Calibri" panose="020F0502020204030204" pitchFamily="34" charset="0"/>
              <a:cs typeface="Calibri" panose="020F0502020204030204" pitchFamily="34" charset="0"/>
            </a:endParaRPr>
          </a:p>
          <a:p>
            <a:pPr>
              <a:lnSpc>
                <a:spcPct val="150000"/>
              </a:lnSpc>
            </a:pPr>
            <a:r>
              <a:rPr lang="en-US" sz="2000" dirty="0">
                <a:latin typeface="Calibri" panose="020F0502020204030204" pitchFamily="34" charset="0"/>
                <a:cs typeface="Calibri" panose="020F0502020204030204" pitchFamily="34" charset="0"/>
              </a:rPr>
              <a:t>At its core, a business model is a hypothesis about how an organization can create sustainable economic value. It serves as a guide for making critical decisions and setting strategic direction. By understanding the concept of a business model, entrepreneurs can establish a solid foundation for their ventures.</a:t>
            </a:r>
          </a:p>
        </p:txBody>
      </p:sp>
    </p:spTree>
    <p:extLst>
      <p:ext uri="{BB962C8B-B14F-4D97-AF65-F5344CB8AC3E}">
        <p14:creationId xmlns:p14="http://schemas.microsoft.com/office/powerpoint/2010/main" val="2508731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Autofit/>
          </a:bodyPr>
          <a:lstStyle/>
          <a:p>
            <a:pPr>
              <a:lnSpc>
                <a:spcPct val="150000"/>
              </a:lnSpc>
            </a:pPr>
            <a:r>
              <a:rPr lang="en-US" b="1" dirty="0">
                <a:latin typeface="Verdana" panose="020B0604030504040204" pitchFamily="34" charset="0"/>
                <a:ea typeface="Verdana" panose="020B0604030504040204" pitchFamily="34" charset="0"/>
                <a:cs typeface="Verdana" panose="020B0604030504040204" pitchFamily="34" charset="0"/>
              </a:rPr>
              <a:t>Business Model Evolution</a:t>
            </a:r>
          </a:p>
        </p:txBody>
      </p:sp>
      <p:sp>
        <p:nvSpPr>
          <p:cNvPr id="5" name="TextBox 4">
            <a:extLst>
              <a:ext uri="{FF2B5EF4-FFF2-40B4-BE49-F238E27FC236}">
                <a16:creationId xmlns:a16="http://schemas.microsoft.com/office/drawing/2014/main" id="{DDD896A7-D887-54C5-642D-8798F38DE5ED}"/>
              </a:ext>
            </a:extLst>
          </p:cNvPr>
          <p:cNvSpPr txBox="1"/>
          <p:nvPr/>
        </p:nvSpPr>
        <p:spPr>
          <a:xfrm>
            <a:off x="459606" y="1448476"/>
            <a:ext cx="11275194" cy="4199611"/>
          </a:xfrm>
          <a:prstGeom prst="rect">
            <a:avLst/>
          </a:prstGeom>
          <a:noFill/>
        </p:spPr>
        <p:txBody>
          <a:bodyPr wrap="square">
            <a:spAutoFit/>
          </a:bodyPr>
          <a:lstStyle/>
          <a:p>
            <a:pPr>
              <a:lnSpc>
                <a:spcPct val="150000"/>
              </a:lnSpc>
            </a:pP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rapid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evolution</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entrepreneurship</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there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growing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emphasis</a:t>
            </a:r>
            <a:r>
              <a:rPr lang="fr-FR" sz="2000" dirty="0">
                <a:latin typeface="Calibri" panose="020F0502020204030204" pitchFamily="34" charset="0"/>
                <a:cs typeface="Calibri" panose="020F0502020204030204" pitchFamily="34" charset="0"/>
              </a:rPr>
              <a:t> on the </a:t>
            </a:r>
            <a:r>
              <a:rPr lang="fr-FR" sz="2000" dirty="0" err="1">
                <a:latin typeface="Calibri" panose="020F0502020204030204" pitchFamily="34" charset="0"/>
                <a:cs typeface="Calibri" panose="020F0502020204030204" pitchFamily="34" charset="0"/>
              </a:rPr>
              <a:t>need</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adapt</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emerging</a:t>
            </a:r>
            <a:r>
              <a:rPr lang="fr-FR" sz="2000" dirty="0">
                <a:latin typeface="Calibri" panose="020F0502020204030204" pitchFamily="34" charset="0"/>
                <a:cs typeface="Calibri" panose="020F0502020204030204" pitchFamily="34" charset="0"/>
              </a:rPr>
              <a:t> trends and innovations to </a:t>
            </a:r>
            <a:r>
              <a:rPr lang="fr-FR" sz="2000" dirty="0" err="1">
                <a:latin typeface="Calibri" panose="020F0502020204030204" pitchFamily="34" charset="0"/>
                <a:cs typeface="Calibri" panose="020F0502020204030204" pitchFamily="34" charset="0"/>
              </a:rPr>
              <a:t>remain</a:t>
            </a:r>
            <a:r>
              <a:rPr lang="fr-FR" sz="2000" dirty="0">
                <a:latin typeface="Calibri" panose="020F0502020204030204" pitchFamily="34" charset="0"/>
                <a:cs typeface="Calibri" panose="020F0502020204030204" pitchFamily="34" charset="0"/>
              </a:rPr>
              <a:t> relevant and </a:t>
            </a:r>
            <a:r>
              <a:rPr lang="fr-FR" sz="2000" dirty="0" err="1">
                <a:latin typeface="Calibri" panose="020F0502020204030204" pitchFamily="34" charset="0"/>
                <a:cs typeface="Calibri" panose="020F0502020204030204" pitchFamily="34" charset="0"/>
              </a:rPr>
              <a:t>successful</a:t>
            </a:r>
            <a:r>
              <a:rPr lang="fr-FR" sz="2000" dirty="0">
                <a:latin typeface="Calibri" panose="020F0502020204030204" pitchFamily="34" charset="0"/>
                <a:cs typeface="Calibri" panose="020F0502020204030204" pitchFamily="34" charset="0"/>
              </a:rPr>
              <a:t> in the </a:t>
            </a:r>
            <a:r>
              <a:rPr lang="fr-FR" sz="2000" dirty="0" err="1">
                <a:latin typeface="Calibri" panose="020F0502020204030204" pitchFamily="34" charset="0"/>
                <a:cs typeface="Calibri" panose="020F0502020204030204" pitchFamily="34" charset="0"/>
              </a:rPr>
              <a:t>market</a:t>
            </a:r>
            <a:r>
              <a:rPr lang="fr-FR" sz="2000" dirty="0">
                <a:latin typeface="Calibri" panose="020F0502020204030204" pitchFamily="34" charset="0"/>
                <a:cs typeface="Calibri" panose="020F0502020204030204" pitchFamily="34" charset="0"/>
              </a:rPr>
              <a:t>.</a:t>
            </a:r>
          </a:p>
          <a:p>
            <a:pPr>
              <a:lnSpc>
                <a:spcPct val="150000"/>
              </a:lnSpc>
            </a:pPr>
            <a:r>
              <a:rPr lang="en-US" sz="2000" dirty="0">
                <a:latin typeface="Calibri" panose="020F0502020204030204" pitchFamily="34" charset="0"/>
                <a:cs typeface="Calibri" panose="020F0502020204030204" pitchFamily="34" charset="0"/>
              </a:rPr>
              <a:t>The business landscape is continuously shaped by various factors such as technological advancements, changing consumer behavior, and global market dynamics. </a:t>
            </a:r>
          </a:p>
          <a:p>
            <a:pPr>
              <a:lnSpc>
                <a:spcPct val="150000"/>
              </a:lnSpc>
            </a:pPr>
            <a:r>
              <a:rPr lang="en-US" sz="2000" dirty="0">
                <a:latin typeface="Calibri" panose="020F0502020204030204" pitchFamily="34" charset="0"/>
                <a:cs typeface="Calibri" panose="020F0502020204030204" pitchFamily="34" charset="0"/>
              </a:rPr>
              <a:t>By examining the latest trends in Business Models, entrepreneurs can gain a deeper understanding of the shifts and patterns that influence the market, enabling them to make informed decisions and strategic adjustments to their business operations. This allows entrepreneurs to identify new opportunities, anticipate market demands, and proactively innovate their business models to meet the evolving needs of their target audience. </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550284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Autofit/>
          </a:bodyPr>
          <a:lstStyle/>
          <a:p>
            <a:pPr>
              <a:lnSpc>
                <a:spcPct val="150000"/>
              </a:lnSpc>
            </a:pPr>
            <a:r>
              <a:rPr lang="en-US" dirty="0">
                <a:latin typeface="Verdana" panose="020B0604030504040204" pitchFamily="34" charset="0"/>
                <a:ea typeface="Verdana" panose="020B0604030504040204" pitchFamily="34" charset="0"/>
                <a:cs typeface="Verdana" panose="020B0604030504040204" pitchFamily="34" charset="0"/>
              </a:rPr>
              <a:t>Business</a:t>
            </a:r>
            <a:r>
              <a:rPr lang="en-US" b="1" dirty="0">
                <a:latin typeface="Verdana" panose="020B0604030504040204" pitchFamily="34" charset="0"/>
                <a:ea typeface="Verdana" panose="020B0604030504040204" pitchFamily="34" charset="0"/>
                <a:cs typeface="Verdana" panose="020B0604030504040204" pitchFamily="34" charset="0"/>
              </a:rPr>
              <a:t> Model Digital Evolution</a:t>
            </a:r>
          </a:p>
        </p:txBody>
      </p:sp>
      <p:sp>
        <p:nvSpPr>
          <p:cNvPr id="8" name="TextBox 7">
            <a:extLst>
              <a:ext uri="{FF2B5EF4-FFF2-40B4-BE49-F238E27FC236}">
                <a16:creationId xmlns:a16="http://schemas.microsoft.com/office/drawing/2014/main" id="{7D2F3CCA-D579-7235-FB93-CAACD7E4335E}"/>
              </a:ext>
            </a:extLst>
          </p:cNvPr>
          <p:cNvSpPr txBox="1"/>
          <p:nvPr/>
        </p:nvSpPr>
        <p:spPr>
          <a:xfrm>
            <a:off x="335280" y="1146427"/>
            <a:ext cx="11521440" cy="4661276"/>
          </a:xfrm>
          <a:prstGeom prst="rect">
            <a:avLst/>
          </a:prstGeom>
          <a:noFill/>
        </p:spPr>
        <p:txBody>
          <a:bodyPr wrap="square">
            <a:spAutoFit/>
          </a:bodyPr>
          <a:lstStyle/>
          <a:p>
            <a:pPr>
              <a:lnSpc>
                <a:spcPct val="150000"/>
              </a:lnSpc>
            </a:pPr>
            <a:r>
              <a:rPr lang="fr-FR" sz="2000" dirty="0">
                <a:latin typeface="Calibri" panose="020F0502020204030204" pitchFamily="34" charset="0"/>
                <a:cs typeface="Calibri" panose="020F0502020204030204" pitchFamily="34" charset="0"/>
              </a:rPr>
              <a:t>The </a:t>
            </a:r>
            <a:r>
              <a:rPr lang="fr-FR" sz="2000" dirty="0" err="1">
                <a:latin typeface="Calibri" panose="020F0502020204030204" pitchFamily="34" charset="0"/>
                <a:cs typeface="Calibri" panose="020F0502020204030204" pitchFamily="34" charset="0"/>
              </a:rPr>
              <a:t>digitalization</a:t>
            </a:r>
            <a:r>
              <a:rPr lang="fr-FR" sz="2000" dirty="0">
                <a:latin typeface="Calibri" panose="020F0502020204030204" pitchFamily="34" charset="0"/>
                <a:cs typeface="Calibri" panose="020F0502020204030204" pitchFamily="34" charset="0"/>
              </a:rPr>
              <a:t> of business </a:t>
            </a:r>
            <a:r>
              <a:rPr lang="fr-FR" sz="2000" dirty="0" err="1">
                <a:latin typeface="Calibri" panose="020F0502020204030204" pitchFamily="34" charset="0"/>
                <a:cs typeface="Calibri" panose="020F0502020204030204" pitchFamily="34" charset="0"/>
              </a:rPr>
              <a:t>models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significant</a:t>
            </a:r>
            <a:r>
              <a:rPr lang="fr-FR" sz="2000" dirty="0">
                <a:latin typeface="Calibri" panose="020F0502020204030204" pitchFamily="34" charset="0"/>
                <a:cs typeface="Calibri" panose="020F0502020204030204" pitchFamily="34" charset="0"/>
              </a:rPr>
              <a:t> trend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reshaping</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way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operate</a:t>
            </a:r>
            <a:r>
              <a:rPr lang="fr-FR" sz="2000" dirty="0">
                <a:latin typeface="Calibri" panose="020F0502020204030204" pitchFamily="34" charset="0"/>
                <a:cs typeface="Calibri" panose="020F0502020204030204" pitchFamily="34" charset="0"/>
              </a:rPr>
              <a:t> in </a:t>
            </a:r>
            <a:r>
              <a:rPr lang="fr-FR" sz="2000" dirty="0" err="1">
                <a:latin typeface="Calibri" panose="020F0502020204030204" pitchFamily="34" charset="0"/>
                <a:cs typeface="Calibri" panose="020F0502020204030204" pitchFamily="34" charset="0"/>
              </a:rPr>
              <a:t>today’s</a:t>
            </a:r>
            <a:r>
              <a:rPr lang="fr-FR" sz="2000" dirty="0">
                <a:latin typeface="Calibri" panose="020F0502020204030204" pitchFamily="34" charset="0"/>
                <a:cs typeface="Calibri" panose="020F0502020204030204" pitchFamily="34" charset="0"/>
              </a:rPr>
              <a:t> marketplace. The </a:t>
            </a:r>
            <a:r>
              <a:rPr lang="fr-FR" sz="2000" dirty="0" err="1">
                <a:latin typeface="Calibri" panose="020F0502020204030204" pitchFamily="34" charset="0"/>
                <a:cs typeface="Calibri" panose="020F0502020204030204" pitchFamily="34" charset="0"/>
              </a:rPr>
              <a:t>rise</a:t>
            </a:r>
            <a:r>
              <a:rPr lang="fr-FR" sz="2000" dirty="0">
                <a:latin typeface="Calibri" panose="020F0502020204030204" pitchFamily="34" charset="0"/>
                <a:cs typeface="Calibri" panose="020F0502020204030204" pitchFamily="34" charset="0"/>
              </a:rPr>
              <a:t> of e-commerce and the </a:t>
            </a:r>
            <a:r>
              <a:rPr lang="fr-FR" sz="2000" dirty="0" err="1">
                <a:latin typeface="Calibri" panose="020F0502020204030204" pitchFamily="34" charset="0"/>
                <a:cs typeface="Calibri" panose="020F0502020204030204" pitchFamily="34" charset="0"/>
              </a:rPr>
              <a:t>rapid</a:t>
            </a:r>
            <a:r>
              <a:rPr lang="fr-FR" sz="2000" dirty="0">
                <a:latin typeface="Calibri" panose="020F0502020204030204" pitchFamily="34" charset="0"/>
                <a:cs typeface="Calibri" panose="020F0502020204030204" pitchFamily="34" charset="0"/>
              </a:rPr>
              <a:t> adoption of </a:t>
            </a:r>
            <a:r>
              <a:rPr lang="fr-FR" sz="2000" dirty="0" err="1">
                <a:latin typeface="Calibri" panose="020F0502020204030204" pitchFamily="34" charset="0"/>
                <a:cs typeface="Calibri" panose="020F0502020204030204" pitchFamily="34" charset="0"/>
              </a:rPr>
              <a:t>emerging</a:t>
            </a:r>
            <a:r>
              <a:rPr lang="fr-FR" sz="2000" dirty="0">
                <a:latin typeface="Calibri" panose="020F0502020204030204" pitchFamily="34" charset="0"/>
                <a:cs typeface="Calibri" panose="020F0502020204030204" pitchFamily="34" charset="0"/>
              </a:rPr>
              <a:t> technologies are </a:t>
            </a:r>
            <a:r>
              <a:rPr lang="fr-FR" sz="2000" dirty="0" err="1">
                <a:latin typeface="Calibri" panose="020F0502020204030204" pitchFamily="34" charset="0"/>
                <a:cs typeface="Calibri" panose="020F0502020204030204" pitchFamily="34" charset="0"/>
              </a:rPr>
              <a:t>driving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this</a:t>
            </a:r>
            <a:r>
              <a:rPr lang="fr-FR" sz="2000" dirty="0">
                <a:latin typeface="Calibri" panose="020F0502020204030204" pitchFamily="34" charset="0"/>
                <a:cs typeface="Calibri" panose="020F0502020204030204" pitchFamily="34" charset="0"/>
              </a:rPr>
              <a:t> transformation, </a:t>
            </a:r>
            <a:r>
              <a:rPr lang="fr-FR" sz="2000" dirty="0" err="1">
                <a:latin typeface="Calibri" panose="020F0502020204030204" pitchFamily="34" charset="0"/>
                <a:cs typeface="Calibri" panose="020F0502020204030204" pitchFamily="34" charset="0"/>
              </a:rPr>
              <a:t>creating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both</a:t>
            </a:r>
            <a:r>
              <a:rPr lang="fr-FR" sz="2000" dirty="0">
                <a:latin typeface="Calibri" panose="020F0502020204030204" pitchFamily="34" charset="0"/>
                <a:cs typeface="Calibri" panose="020F0502020204030204" pitchFamily="34" charset="0"/>
              </a:rPr>
              <a:t> challenges and </a:t>
            </a:r>
            <a:r>
              <a:rPr lang="fr-FR" sz="2000" dirty="0" err="1">
                <a:latin typeface="Calibri" panose="020F0502020204030204" pitchFamily="34" charset="0"/>
                <a:cs typeface="Calibri" panose="020F0502020204030204" pitchFamily="34" charset="0"/>
              </a:rPr>
              <a:t>opportunities</a:t>
            </a:r>
            <a:r>
              <a:rPr lang="fr-FR" sz="2000" dirty="0">
                <a:latin typeface="Calibri" panose="020F0502020204030204" pitchFamily="34" charset="0"/>
                <a:cs typeface="Calibri" panose="020F0502020204030204" pitchFamily="34" charset="0"/>
              </a:rPr>
              <a:t> for entrepreneurs and businesses </a:t>
            </a:r>
            <a:r>
              <a:rPr lang="fr-FR" sz="2000" dirty="0" err="1">
                <a:latin typeface="Calibri" panose="020F0502020204030204" pitchFamily="34" charset="0"/>
                <a:cs typeface="Calibri" panose="020F0502020204030204" pitchFamily="34" charset="0"/>
              </a:rPr>
              <a:t>alike</a:t>
            </a:r>
            <a:r>
              <a:rPr lang="fr-FR" sz="2000" dirty="0">
                <a:latin typeface="Calibri" panose="020F0502020204030204" pitchFamily="34" charset="0"/>
                <a:cs typeface="Calibri" panose="020F0502020204030204" pitchFamily="34" charset="0"/>
              </a:rPr>
              <a:t>.</a:t>
            </a:r>
          </a:p>
          <a:p>
            <a:pPr>
              <a:lnSpc>
                <a:spcPct val="150000"/>
              </a:lnSpc>
            </a:pPr>
            <a:r>
              <a:rPr lang="fr-FR" sz="2000" dirty="0" err="1">
                <a:latin typeface="Calibri" panose="020F0502020204030204" pitchFamily="34" charset="0"/>
                <a:cs typeface="Calibri" panose="020F0502020204030204" pitchFamily="34" charset="0"/>
              </a:rPr>
              <a:t>Traditional</a:t>
            </a:r>
            <a:r>
              <a:rPr lang="fr-FR" sz="2000" dirty="0">
                <a:latin typeface="Calibri" panose="020F0502020204030204" pitchFamily="34" charset="0"/>
                <a:cs typeface="Calibri" panose="020F0502020204030204" pitchFamily="34" charset="0"/>
              </a:rPr>
              <a:t> brick-and-</a:t>
            </a:r>
            <a:r>
              <a:rPr lang="fr-FR" sz="2000" dirty="0" err="1">
                <a:latin typeface="Calibri" panose="020F0502020204030204" pitchFamily="34" charset="0"/>
                <a:cs typeface="Calibri" panose="020F0502020204030204" pitchFamily="34" charset="0"/>
              </a:rPr>
              <a:t>mortar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retailers</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increasingly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embracing</a:t>
            </a:r>
            <a:r>
              <a:rPr lang="fr-FR" sz="2000" dirty="0">
                <a:latin typeface="Calibri" panose="020F0502020204030204" pitchFamily="34" charset="0"/>
                <a:cs typeface="Calibri" panose="020F0502020204030204" pitchFamily="34" charset="0"/>
              </a:rPr>
              <a:t> online platforms to </a:t>
            </a:r>
            <a:r>
              <a:rPr lang="fr-FR" sz="2000" dirty="0" err="1">
                <a:latin typeface="Calibri" panose="020F0502020204030204" pitchFamily="34" charset="0"/>
                <a:cs typeface="Calibri" panose="020F0502020204030204" pitchFamily="34" charset="0"/>
              </a:rPr>
              <a:t>reach</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broader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customer</a:t>
            </a:r>
            <a:r>
              <a:rPr lang="fr-FR" sz="2000" dirty="0">
                <a:latin typeface="Calibri" panose="020F0502020204030204" pitchFamily="34" charset="0"/>
                <a:cs typeface="Calibri" panose="020F0502020204030204" pitchFamily="34" charset="0"/>
              </a:rPr>
              <a:t> base and </a:t>
            </a:r>
            <a:r>
              <a:rPr lang="fr-FR" sz="2000" dirty="0" err="1">
                <a:latin typeface="Calibri" panose="020F0502020204030204" pitchFamily="34" charset="0"/>
                <a:cs typeface="Calibri" panose="020F0502020204030204" pitchFamily="34" charset="0"/>
              </a:rPr>
              <a:t>adapt</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changing</a:t>
            </a:r>
            <a:r>
              <a:rPr lang="fr-FR" sz="2000" dirty="0">
                <a:latin typeface="Calibri" panose="020F0502020204030204" pitchFamily="34" charset="0"/>
                <a:cs typeface="Calibri" panose="020F0502020204030204" pitchFamily="34" charset="0"/>
              </a:rPr>
              <a:t> consumer </a:t>
            </a:r>
            <a:r>
              <a:rPr lang="fr-FR" sz="2000" dirty="0" err="1">
                <a:latin typeface="Calibri" panose="020F0502020204030204" pitchFamily="34" charset="0"/>
                <a:cs typeface="Calibri" panose="020F0502020204030204" pitchFamily="34" charset="0"/>
              </a:rPr>
              <a:t>preferences</a:t>
            </a:r>
            <a:r>
              <a:rPr lang="fr-FR" sz="2000" dirty="0">
                <a:latin typeface="Calibri" panose="020F0502020204030204" pitchFamily="34" charset="0"/>
                <a:cs typeface="Calibri" panose="020F0502020204030204" pitchFamily="34" charset="0"/>
              </a:rPr>
              <a:t>. </a:t>
            </a:r>
          </a:p>
          <a:p>
            <a:pPr>
              <a:lnSpc>
                <a:spcPct val="150000"/>
              </a:lnSpc>
            </a:pPr>
            <a:endParaRPr lang="fr-FR" sz="2000" dirty="0">
              <a:latin typeface="Calibri" panose="020F0502020204030204" pitchFamily="34" charset="0"/>
              <a:cs typeface="Calibri" panose="020F0502020204030204" pitchFamily="34" charset="0"/>
            </a:endParaRPr>
          </a:p>
          <a:p>
            <a:pPr>
              <a:lnSpc>
                <a:spcPct val="150000"/>
              </a:lnSpc>
            </a:pPr>
            <a:r>
              <a:rPr lang="fr-FR" sz="2000" dirty="0">
                <a:latin typeface="Calibri" panose="020F0502020204030204" pitchFamily="34" charset="0"/>
                <a:cs typeface="Calibri" panose="020F0502020204030204" pitchFamily="34" charset="0"/>
              </a:rPr>
              <a:t>This shift has </a:t>
            </a:r>
            <a:r>
              <a:rPr lang="fr-FR" sz="2000" dirty="0" err="1">
                <a:latin typeface="Calibri" panose="020F0502020204030204" pitchFamily="34" charset="0"/>
                <a:cs typeface="Calibri" panose="020F0502020204030204" pitchFamily="34" charset="0"/>
              </a:rPr>
              <a:t>led</a:t>
            </a:r>
            <a:r>
              <a:rPr lang="fr-FR" sz="2000" dirty="0">
                <a:latin typeface="Calibri" panose="020F0502020204030204" pitchFamily="34" charset="0"/>
                <a:cs typeface="Calibri" panose="020F0502020204030204" pitchFamily="34" charset="0"/>
              </a:rPr>
              <a:t> to the </a:t>
            </a:r>
            <a:r>
              <a:rPr lang="fr-FR" sz="2000" dirty="0" err="1">
                <a:latin typeface="Calibri" panose="020F0502020204030204" pitchFamily="34" charset="0"/>
                <a:cs typeface="Calibri" panose="020F0502020204030204" pitchFamily="34" charset="0"/>
              </a:rPr>
              <a:t>development</a:t>
            </a:r>
            <a:r>
              <a:rPr lang="fr-FR" sz="2000" dirty="0">
                <a:latin typeface="Calibri" panose="020F0502020204030204" pitchFamily="34" charset="0"/>
                <a:cs typeface="Calibri" panose="020F0502020204030204" pitchFamily="34" charset="0"/>
              </a:rPr>
              <a:t> of new business </a:t>
            </a:r>
            <a:r>
              <a:rPr lang="fr-FR" sz="2000" dirty="0" err="1">
                <a:latin typeface="Calibri" panose="020F0502020204030204" pitchFamily="34" charset="0"/>
                <a:cs typeface="Calibri" panose="020F0502020204030204" pitchFamily="34" charset="0"/>
              </a:rPr>
              <a:t>models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such</a:t>
            </a:r>
            <a:r>
              <a:rPr lang="fr-FR" sz="2000" dirty="0">
                <a:latin typeface="Calibri" panose="020F0502020204030204" pitchFamily="34" charset="0"/>
                <a:cs typeface="Calibri" panose="020F0502020204030204" pitchFamily="34" charset="0"/>
              </a:rPr>
              <a:t> as </a:t>
            </a:r>
            <a:r>
              <a:rPr lang="fr-FR" sz="2000" dirty="0" err="1">
                <a:latin typeface="Calibri" panose="020F0502020204030204" pitchFamily="34" charset="0"/>
                <a:cs typeface="Calibri" panose="020F0502020204030204" pitchFamily="34" charset="0"/>
              </a:rPr>
              <a:t>omnichannel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retailing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where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integrate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physical</a:t>
            </a:r>
            <a:r>
              <a:rPr lang="fr-FR" sz="2000" dirty="0">
                <a:latin typeface="Calibri" panose="020F0502020204030204" pitchFamily="34" charset="0"/>
                <a:cs typeface="Calibri" panose="020F0502020204030204" pitchFamily="34" charset="0"/>
              </a:rPr>
              <a:t> and digital sales channels to </a:t>
            </a:r>
            <a:r>
              <a:rPr lang="fr-FR" sz="2000" dirty="0" err="1">
                <a:latin typeface="Calibri" panose="020F0502020204030204" pitchFamily="34" charset="0"/>
                <a:cs typeface="Calibri" panose="020F0502020204030204" pitchFamily="34" charset="0"/>
              </a:rPr>
              <a:t>provide</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seamless</a:t>
            </a:r>
            <a:r>
              <a:rPr lang="fr-FR" sz="2000" dirty="0">
                <a:latin typeface="Calibri" panose="020F0502020204030204" pitchFamily="34" charset="0"/>
                <a:cs typeface="Calibri" panose="020F0502020204030204" pitchFamily="34" charset="0"/>
              </a:rPr>
              <a:t> shopping </a:t>
            </a:r>
            <a:r>
              <a:rPr lang="fr-FR" sz="2000" dirty="0" err="1">
                <a:latin typeface="Calibri" panose="020F0502020204030204" pitchFamily="34" charset="0"/>
                <a:cs typeface="Calibri" panose="020F0502020204030204" pitchFamily="34" charset="0"/>
              </a:rPr>
              <a:t>experience</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customers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Additionally</a:t>
            </a:r>
            <a:r>
              <a:rPr lang="fr-FR" sz="2000" dirty="0">
                <a:latin typeface="Calibri" panose="020F0502020204030204" pitchFamily="34" charset="0"/>
                <a:cs typeface="Calibri" panose="020F0502020204030204" pitchFamily="34" charset="0"/>
              </a:rPr>
              <a:t>, the use of technologies like </a:t>
            </a:r>
            <a:r>
              <a:rPr lang="fr-FR" sz="2000" dirty="0" err="1">
                <a:latin typeface="Calibri" panose="020F0502020204030204" pitchFamily="34" charset="0"/>
                <a:cs typeface="Calibri" panose="020F0502020204030204" pitchFamily="34" charset="0"/>
              </a:rPr>
              <a:t>augmented</a:t>
            </a:r>
            <a:r>
              <a:rPr lang="fr-FR" sz="2000" dirty="0">
                <a:latin typeface="Calibri" panose="020F0502020204030204" pitchFamily="34" charset="0"/>
                <a:cs typeface="Calibri" panose="020F0502020204030204" pitchFamily="34" charset="0"/>
              </a:rPr>
              <a:t> reality and </a:t>
            </a:r>
            <a:r>
              <a:rPr lang="fr-FR" sz="2000" dirty="0" err="1">
                <a:latin typeface="Calibri" panose="020F0502020204030204" pitchFamily="34" charset="0"/>
                <a:cs typeface="Calibri" panose="020F0502020204030204" pitchFamily="34" charset="0"/>
              </a:rPr>
              <a:t>virtual</a:t>
            </a:r>
            <a:r>
              <a:rPr lang="fr-FR" sz="2000" dirty="0">
                <a:latin typeface="Calibri" panose="020F0502020204030204" pitchFamily="34" charset="0"/>
                <a:cs typeface="Calibri" panose="020F0502020204030204" pitchFamily="34" charset="0"/>
              </a:rPr>
              <a:t> reality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revolutionizing</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way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products</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showcased</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marketed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further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influencing</a:t>
            </a:r>
            <a:r>
              <a:rPr lang="fr-FR" sz="2000" dirty="0">
                <a:latin typeface="Calibri" panose="020F0502020204030204" pitchFamily="34" charset="0"/>
                <a:cs typeface="Calibri" panose="020F0502020204030204" pitchFamily="34" charset="0"/>
              </a:rPr>
              <a:t> business </a:t>
            </a:r>
            <a:r>
              <a:rPr lang="fr-FR" sz="2000" dirty="0" err="1">
                <a:latin typeface="Calibri" panose="020F0502020204030204" pitchFamily="34" charset="0"/>
                <a:cs typeface="Calibri" panose="020F0502020204030204" pitchFamily="34" charset="0"/>
              </a:rPr>
              <a:t>models</a:t>
            </a:r>
            <a:r>
              <a:rPr lang="fr-FR" sz="2000" dirty="0">
                <a:latin typeface="Calibri" panose="020F0502020204030204" pitchFamily="34" charset="0"/>
                <a:cs typeface="Calibri" panose="020F0502020204030204" pitchFamily="34" charset="0"/>
              </a:rPr>
              <a:t> in the </a:t>
            </a:r>
            <a:r>
              <a:rPr lang="fr-FR" sz="2000" dirty="0" err="1">
                <a:latin typeface="Calibri" panose="020F0502020204030204" pitchFamily="34" charset="0"/>
                <a:cs typeface="Calibri" panose="020F0502020204030204" pitchFamily="34" charset="0"/>
              </a:rPr>
              <a:t>retail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sector</a:t>
            </a:r>
            <a:r>
              <a:rPr lang="fr-FR" sz="20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0097087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Autofit/>
          </a:bodyPr>
          <a:lstStyle/>
          <a:p>
            <a:pPr>
              <a:lnSpc>
                <a:spcPct val="150000"/>
              </a:lnSpc>
            </a:pPr>
            <a:r>
              <a:rPr lang="en-US" b="1" dirty="0">
                <a:latin typeface="Verdana" panose="020B0604030504040204" pitchFamily="34" charset="0"/>
                <a:ea typeface="Verdana" panose="020B0604030504040204" pitchFamily="34" charset="0"/>
                <a:cs typeface="Verdana" panose="020B0604030504040204" pitchFamily="34" charset="0"/>
              </a:rPr>
              <a:t>Business Model Digital Evolution</a:t>
            </a:r>
          </a:p>
        </p:txBody>
      </p:sp>
      <p:sp>
        <p:nvSpPr>
          <p:cNvPr id="8" name="TextBox 7">
            <a:extLst>
              <a:ext uri="{FF2B5EF4-FFF2-40B4-BE49-F238E27FC236}">
                <a16:creationId xmlns:a16="http://schemas.microsoft.com/office/drawing/2014/main" id="{7D2F3CCA-D579-7235-FB93-CAACD7E4335E}"/>
              </a:ext>
            </a:extLst>
          </p:cNvPr>
          <p:cNvSpPr txBox="1"/>
          <p:nvPr/>
        </p:nvSpPr>
        <p:spPr>
          <a:xfrm>
            <a:off x="335280" y="1560027"/>
            <a:ext cx="11521440" cy="4199611"/>
          </a:xfrm>
          <a:prstGeom prst="rect">
            <a:avLst/>
          </a:prstGeom>
          <a:noFill/>
        </p:spPr>
        <p:txBody>
          <a:bodyPr wrap="square">
            <a:spAutoFit/>
          </a:bodyPr>
          <a:lstStyle/>
          <a:p>
            <a:pPr>
              <a:lnSpc>
                <a:spcPct val="150000"/>
              </a:lnSpc>
            </a:pPr>
            <a:r>
              <a:rPr lang="fr-FR" sz="2000" dirty="0">
                <a:latin typeface="Calibri" panose="020F0502020204030204" pitchFamily="34" charset="0"/>
                <a:cs typeface="Calibri" panose="020F0502020204030204" pitchFamily="34" charset="0"/>
              </a:rPr>
              <a:t>The </a:t>
            </a:r>
            <a:r>
              <a:rPr lang="fr-FR" sz="2000" dirty="0" err="1">
                <a:latin typeface="Calibri" panose="020F0502020204030204" pitchFamily="34" charset="0"/>
                <a:cs typeface="Calibri" panose="020F0502020204030204" pitchFamily="34" charset="0"/>
              </a:rPr>
              <a:t>digitalization</a:t>
            </a:r>
            <a:r>
              <a:rPr lang="fr-FR" sz="2000" dirty="0">
                <a:latin typeface="Calibri" panose="020F0502020204030204" pitchFamily="34" charset="0"/>
                <a:cs typeface="Calibri" panose="020F0502020204030204" pitchFamily="34" charset="0"/>
              </a:rPr>
              <a:t> of business </a:t>
            </a:r>
            <a:r>
              <a:rPr lang="fr-FR" sz="2000" dirty="0" err="1">
                <a:latin typeface="Calibri" panose="020F0502020204030204" pitchFamily="34" charset="0"/>
                <a:cs typeface="Calibri" panose="020F0502020204030204" pitchFamily="34" charset="0"/>
              </a:rPr>
              <a:t>models</a:t>
            </a:r>
            <a:r>
              <a:rPr lang="fr-FR" sz="2000" dirty="0">
                <a:latin typeface="Calibri" panose="020F0502020204030204" pitchFamily="34" charset="0"/>
                <a:cs typeface="Calibri" panose="020F0502020204030204" pitchFamily="34" charset="0"/>
              </a:rPr>
              <a:t> has </a:t>
            </a:r>
            <a:r>
              <a:rPr lang="fr-FR" sz="2000" dirty="0" err="1">
                <a:latin typeface="Calibri" panose="020F0502020204030204" pitchFamily="34" charset="0"/>
                <a:cs typeface="Calibri" panose="020F0502020204030204" pitchFamily="34" charset="0"/>
              </a:rPr>
              <a:t>had</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profound</a:t>
            </a:r>
            <a:r>
              <a:rPr lang="fr-FR" sz="2000" dirty="0">
                <a:latin typeface="Calibri" panose="020F0502020204030204" pitchFamily="34" charset="0"/>
                <a:cs typeface="Calibri" panose="020F0502020204030204" pitchFamily="34" charset="0"/>
              </a:rPr>
              <a:t> impact on consumer </a:t>
            </a:r>
            <a:r>
              <a:rPr lang="fr-FR" sz="2000" dirty="0" err="1">
                <a:latin typeface="Calibri" panose="020F0502020204030204" pitchFamily="34" charset="0"/>
                <a:cs typeface="Calibri" panose="020F0502020204030204" pitchFamily="34" charset="0"/>
              </a:rPr>
              <a:t>behavior</a:t>
            </a:r>
            <a:r>
              <a:rPr lang="fr-FR" sz="2000" dirty="0">
                <a:latin typeface="Calibri" panose="020F0502020204030204" pitchFamily="34" charset="0"/>
                <a:cs typeface="Calibri" panose="020F0502020204030204" pitchFamily="34" charset="0"/>
              </a:rPr>
              <a:t> and expectations. </a:t>
            </a:r>
          </a:p>
          <a:p>
            <a:pPr>
              <a:lnSpc>
                <a:spcPct val="150000"/>
              </a:lnSpc>
            </a:pP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convenience</a:t>
            </a:r>
            <a:r>
              <a:rPr lang="fr-FR" sz="2000" dirty="0">
                <a:latin typeface="Calibri" panose="020F0502020204030204" pitchFamily="34" charset="0"/>
                <a:cs typeface="Calibri" panose="020F0502020204030204" pitchFamily="34" charset="0"/>
              </a:rPr>
              <a:t> of online shopping, </a:t>
            </a:r>
            <a:r>
              <a:rPr lang="fr-FR" sz="2000" dirty="0" err="1">
                <a:latin typeface="Calibri" panose="020F0502020204030204" pitchFamily="34" charset="0"/>
                <a:cs typeface="Calibri" panose="020F0502020204030204" pitchFamily="34" charset="0"/>
              </a:rPr>
              <a:t>consumers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now</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expect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personalized</a:t>
            </a:r>
            <a:r>
              <a:rPr lang="fr-FR" sz="2000" dirty="0">
                <a:latin typeface="Calibri" panose="020F0502020204030204" pitchFamily="34" charset="0"/>
                <a:cs typeface="Calibri" panose="020F0502020204030204" pitchFamily="34" charset="0"/>
              </a:rPr>
              <a:t> and efficient </a:t>
            </a:r>
            <a:r>
              <a:rPr lang="fr-FR" sz="2000" dirty="0" err="1">
                <a:latin typeface="Calibri" panose="020F0502020204030204" pitchFamily="34" charset="0"/>
                <a:cs typeface="Calibri" panose="020F0502020204030204" pitchFamily="34" charset="0"/>
              </a:rPr>
              <a:t>experiences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when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interacting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businesses. This has </a:t>
            </a:r>
            <a:r>
              <a:rPr lang="fr-FR" sz="2000" dirty="0" err="1">
                <a:latin typeface="Calibri" panose="020F0502020204030204" pitchFamily="34" charset="0"/>
                <a:cs typeface="Calibri" panose="020F0502020204030204" pitchFamily="34" charset="0"/>
              </a:rPr>
              <a:t>led</a:t>
            </a:r>
            <a:r>
              <a:rPr lang="fr-FR" sz="2000" dirty="0">
                <a:latin typeface="Calibri" panose="020F0502020204030204" pitchFamily="34" charset="0"/>
                <a:cs typeface="Calibri" panose="020F0502020204030204" pitchFamily="34" charset="0"/>
              </a:rPr>
              <a:t> to the </a:t>
            </a:r>
            <a:r>
              <a:rPr lang="fr-FR" sz="2000" dirty="0" err="1">
                <a:latin typeface="Calibri" panose="020F0502020204030204" pitchFamily="34" charset="0"/>
                <a:cs typeface="Calibri" panose="020F0502020204030204" pitchFamily="34" charset="0"/>
              </a:rPr>
              <a:t>emergence</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tailored</a:t>
            </a:r>
            <a:r>
              <a:rPr lang="fr-FR" sz="2000" dirty="0">
                <a:latin typeface="Calibri" panose="020F0502020204030204" pitchFamily="34" charset="0"/>
                <a:cs typeface="Calibri" panose="020F0502020204030204" pitchFamily="34" charset="0"/>
              </a:rPr>
              <a:t> marketing </a:t>
            </a:r>
            <a:r>
              <a:rPr lang="fr-FR" sz="2000" dirty="0" err="1">
                <a:latin typeface="Calibri" panose="020F0502020204030204" pitchFamily="34" charset="0"/>
                <a:cs typeface="Calibri" panose="020F0502020204030204" pitchFamily="34" charset="0"/>
              </a:rPr>
              <a:t>strategies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customized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product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recommendations</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streamlined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purchasing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processes</a:t>
            </a:r>
            <a:r>
              <a:rPr lang="fr-FR" sz="2000" dirty="0">
                <a:latin typeface="Calibri" panose="020F0502020204030204" pitchFamily="34" charset="0"/>
                <a:cs typeface="Calibri" panose="020F0502020204030204" pitchFamily="34" charset="0"/>
              </a:rPr>
              <a:t>, all </a:t>
            </a:r>
            <a:r>
              <a:rPr lang="fr-FR" sz="2000" dirty="0" err="1">
                <a:latin typeface="Calibri" panose="020F0502020204030204" pitchFamily="34" charset="0"/>
                <a:cs typeface="Calibri" panose="020F0502020204030204" pitchFamily="34" charset="0"/>
              </a:rPr>
              <a:t>aimed</a:t>
            </a:r>
            <a:r>
              <a:rPr lang="fr-FR" sz="2000" dirty="0">
                <a:latin typeface="Calibri" panose="020F0502020204030204" pitchFamily="34" charset="0"/>
                <a:cs typeface="Calibri" panose="020F0502020204030204" pitchFamily="34" charset="0"/>
              </a:rPr>
              <a:t> at meeting the </a:t>
            </a:r>
            <a:r>
              <a:rPr lang="fr-FR" sz="2000" dirty="0" err="1">
                <a:latin typeface="Calibri" panose="020F0502020204030204" pitchFamily="34" charset="0"/>
                <a:cs typeface="Calibri" panose="020F0502020204030204" pitchFamily="34" charset="0"/>
              </a:rPr>
              <a:t>evolving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demands</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digitally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savvy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consumers</a:t>
            </a:r>
            <a:r>
              <a:rPr lang="fr-FR" sz="2000" dirty="0">
                <a:latin typeface="Calibri" panose="020F0502020204030204" pitchFamily="34" charset="0"/>
                <a:cs typeface="Calibri" panose="020F0502020204030204" pitchFamily="34" charset="0"/>
              </a:rPr>
              <a:t>. </a:t>
            </a:r>
          </a:p>
          <a:p>
            <a:pPr>
              <a:lnSpc>
                <a:spcPct val="150000"/>
              </a:lnSpc>
            </a:pPr>
            <a:endParaRPr lang="fr-FR" sz="2000" dirty="0">
              <a:latin typeface="Calibri" panose="020F0502020204030204" pitchFamily="34" charset="0"/>
              <a:cs typeface="Calibri" panose="020F0502020204030204" pitchFamily="34" charset="0"/>
            </a:endParaRPr>
          </a:p>
          <a:p>
            <a:pPr>
              <a:lnSpc>
                <a:spcPct val="150000"/>
              </a:lnSpc>
            </a:pPr>
            <a:r>
              <a:rPr lang="fr-FR" sz="2000" dirty="0" err="1">
                <a:latin typeface="Calibri" panose="020F0502020204030204" pitchFamily="34" charset="0"/>
                <a:cs typeface="Calibri" panose="020F0502020204030204" pitchFamily="34" charset="0"/>
              </a:rPr>
              <a:t>Therefore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understanding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these</a:t>
            </a:r>
            <a:r>
              <a:rPr lang="fr-FR" sz="2000" dirty="0">
                <a:latin typeface="Calibri" panose="020F0502020204030204" pitchFamily="34" charset="0"/>
                <a:cs typeface="Calibri" panose="020F0502020204030204" pitchFamily="34" charset="0"/>
              </a:rPr>
              <a:t> shifts in consumer </a:t>
            </a:r>
            <a:r>
              <a:rPr lang="fr-FR" sz="2000" dirty="0" err="1">
                <a:latin typeface="Calibri" panose="020F0502020204030204" pitchFamily="34" charset="0"/>
                <a:cs typeface="Calibri" panose="020F0502020204030204" pitchFamily="34" charset="0"/>
              </a:rPr>
              <a:t>behavior</a:t>
            </a:r>
            <a:r>
              <a:rPr lang="fr-FR" sz="2000" dirty="0">
                <a:latin typeface="Calibri" panose="020F0502020204030204" pitchFamily="34" charset="0"/>
                <a:cs typeface="Calibri" panose="020F0502020204030204" pitchFamily="34" charset="0"/>
              </a:rPr>
              <a:t> and leveraging digital </a:t>
            </a:r>
            <a:r>
              <a:rPr lang="fr-FR" sz="2000" dirty="0" err="1">
                <a:latin typeface="Calibri" panose="020F0502020204030204" pitchFamily="34" charset="0"/>
                <a:cs typeface="Calibri" panose="020F0502020204030204" pitchFamily="34" charset="0"/>
              </a:rPr>
              <a:t>tools</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enhance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customer</a:t>
            </a:r>
            <a:r>
              <a:rPr lang="fr-FR" sz="2000" dirty="0">
                <a:latin typeface="Calibri" panose="020F0502020204030204" pitchFamily="34" charset="0"/>
                <a:cs typeface="Calibri" panose="020F0502020204030204" pitchFamily="34" charset="0"/>
              </a:rPr>
              <a:t> interactions are essential components of modern business </a:t>
            </a:r>
            <a:r>
              <a:rPr lang="fr-FR" sz="2000" dirty="0" err="1">
                <a:latin typeface="Calibri" panose="020F0502020204030204" pitchFamily="34" charset="0"/>
                <a:cs typeface="Calibri" panose="020F0502020204030204" pitchFamily="34" charset="0"/>
              </a:rPr>
              <a:t>models</a:t>
            </a:r>
            <a:r>
              <a:rPr lang="fr-FR" sz="2000" dirty="0">
                <a:latin typeface="Calibri" panose="020F0502020204030204" pitchFamily="34" charset="0"/>
                <a:cs typeface="Calibri" panose="020F0502020204030204" pitchFamily="34" charset="0"/>
              </a:rPr>
              <a:t> in the digital </a:t>
            </a:r>
            <a:r>
              <a:rPr lang="fr-FR" sz="2000" dirty="0" err="1">
                <a:latin typeface="Calibri" panose="020F0502020204030204" pitchFamily="34" charset="0"/>
                <a:cs typeface="Calibri" panose="020F0502020204030204" pitchFamily="34" charset="0"/>
              </a:rPr>
              <a:t>era</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Adapting</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these</a:t>
            </a:r>
            <a:r>
              <a:rPr lang="fr-FR" sz="2000" dirty="0">
                <a:latin typeface="Calibri" panose="020F0502020204030204" pitchFamily="34" charset="0"/>
                <a:cs typeface="Calibri" panose="020F0502020204030204" pitchFamily="34" charset="0"/>
              </a:rPr>
              <a:t> changes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critical</a:t>
            </a:r>
            <a:r>
              <a:rPr lang="fr-FR" sz="2000" dirty="0">
                <a:latin typeface="Calibri" panose="020F0502020204030204" pitchFamily="34" charset="0"/>
                <a:cs typeface="Calibri" panose="020F0502020204030204" pitchFamily="34" charset="0"/>
              </a:rPr>
              <a:t> for businesses to </a:t>
            </a:r>
            <a:r>
              <a:rPr lang="fr-FR" sz="2000" dirty="0" err="1">
                <a:latin typeface="Calibri" panose="020F0502020204030204" pitchFamily="34" charset="0"/>
                <a:cs typeface="Calibri" panose="020F0502020204030204" pitchFamily="34" charset="0"/>
              </a:rPr>
              <a:t>remain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competitive</a:t>
            </a:r>
            <a:r>
              <a:rPr lang="fr-FR" sz="2000" dirty="0">
                <a:latin typeface="Calibri" panose="020F0502020204030204" pitchFamily="34" charset="0"/>
                <a:cs typeface="Calibri" panose="020F0502020204030204" pitchFamily="34" charset="0"/>
              </a:rPr>
              <a:t> and relevant in the </a:t>
            </a:r>
            <a:r>
              <a:rPr lang="fr-FR" sz="2000" dirty="0" err="1">
                <a:latin typeface="Calibri" panose="020F0502020204030204" pitchFamily="34" charset="0"/>
                <a:cs typeface="Calibri" panose="020F0502020204030204" pitchFamily="34" charset="0"/>
              </a:rPr>
              <a:t>evolving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landscape</a:t>
            </a:r>
            <a:r>
              <a:rPr lang="fr-FR" sz="2000" dirty="0">
                <a:latin typeface="Calibri" panose="020F0502020204030204" pitchFamily="34" charset="0"/>
                <a:cs typeface="Calibri" panose="020F0502020204030204" pitchFamily="34" charset="0"/>
              </a:rPr>
              <a:t> of commerce.</a:t>
            </a:r>
          </a:p>
        </p:txBody>
      </p:sp>
    </p:spTree>
    <p:extLst>
      <p:ext uri="{BB962C8B-B14F-4D97-AF65-F5344CB8AC3E}">
        <p14:creationId xmlns:p14="http://schemas.microsoft.com/office/powerpoint/2010/main" val="943882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1097280" y="453905"/>
            <a:ext cx="9413881" cy="514411"/>
          </a:xfrm>
        </p:spPr>
        <p:txBody>
          <a:bodyPr/>
          <a:lstStyle/>
          <a:p>
            <a:r>
              <a:rPr lang="en-US" dirty="0"/>
              <a:t>Business Model Canvas (BMC)</a:t>
            </a:r>
          </a:p>
        </p:txBody>
      </p:sp>
      <p:sp>
        <p:nvSpPr>
          <p:cNvPr id="8" name="TextBox 7">
            <a:extLst>
              <a:ext uri="{FF2B5EF4-FFF2-40B4-BE49-F238E27FC236}">
                <a16:creationId xmlns:a16="http://schemas.microsoft.com/office/drawing/2014/main" id="{7D2F3CCA-D579-7235-FB93-CAACD7E4335E}"/>
              </a:ext>
            </a:extLst>
          </p:cNvPr>
          <p:cNvSpPr txBox="1"/>
          <p:nvPr/>
        </p:nvSpPr>
        <p:spPr>
          <a:xfrm>
            <a:off x="335280" y="1329194"/>
            <a:ext cx="11521440" cy="4199611"/>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Let’s introduce a well know and widely used tool : the Business Model Canvas (BMC).  </a:t>
            </a:r>
          </a:p>
          <a:p>
            <a:pPr>
              <a:lnSpc>
                <a:spcPct val="150000"/>
              </a:lnSpc>
            </a:pPr>
            <a:r>
              <a:rPr lang="en-US" sz="2000" dirty="0">
                <a:latin typeface="Calibri" panose="020F0502020204030204" pitchFamily="34" charset="0"/>
                <a:cs typeface="Calibri" panose="020F0502020204030204" pitchFamily="34" charset="0"/>
              </a:rPr>
              <a:t>The nine "building blocks" of the Business Model Canvas (BMC)  were initially proposed in 2005 by Alexander Osterwalder, based on his PhD work supervised by Yves Pigneur on business model ontology.</a:t>
            </a:r>
          </a:p>
          <a:p>
            <a:pPr>
              <a:lnSpc>
                <a:spcPct val="150000"/>
              </a:lnSpc>
            </a:pPr>
            <a:r>
              <a:rPr lang="en-US" sz="2000" dirty="0">
                <a:latin typeface="Calibri" panose="020F0502020204030204" pitchFamily="34" charset="0"/>
                <a:cs typeface="Calibri" panose="020F0502020204030204" pitchFamily="34" charset="0"/>
              </a:rPr>
              <a:t>The Business Model Canvas is a strategic management and entrepreneurial tool. It allows you to describe, design, challenge, invent, and pivot your business model. This method is applied in leading organizations and start-ups worldwide.</a:t>
            </a:r>
          </a:p>
          <a:p>
            <a:pPr>
              <a:lnSpc>
                <a:spcPct val="150000"/>
              </a:lnSpc>
            </a:pPr>
            <a:endParaRPr lang="en-US" sz="2000" dirty="0">
              <a:latin typeface="Calibri" panose="020F0502020204030204" pitchFamily="34" charset="0"/>
              <a:cs typeface="Calibri" panose="020F0502020204030204" pitchFamily="34" charset="0"/>
            </a:endParaRPr>
          </a:p>
          <a:p>
            <a:pPr>
              <a:lnSpc>
                <a:spcPct val="150000"/>
              </a:lnSpc>
            </a:pPr>
            <a:r>
              <a:rPr lang="en-US" sz="2000" dirty="0">
                <a:latin typeface="Calibri" panose="020F0502020204030204" pitchFamily="34" charset="0"/>
                <a:cs typeface="Calibri" panose="020F0502020204030204" pitchFamily="34" charset="0"/>
              </a:rPr>
              <a:t>It is a one-page document that works through the fundamental elements of a business or product, structuring an idea in a coherent way.</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2752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Business Model Canvas (BMC)</a:t>
            </a:r>
          </a:p>
        </p:txBody>
      </p:sp>
      <p:pic>
        <p:nvPicPr>
          <p:cNvPr id="21506" name="Picture 2">
            <a:extLst>
              <a:ext uri="{FF2B5EF4-FFF2-40B4-BE49-F238E27FC236}">
                <a16:creationId xmlns:a16="http://schemas.microsoft.com/office/drawing/2014/main" id="{49B46281-C1D2-41C9-E1EE-FC64054CE9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516" t="3058" r="4076" b="6889"/>
          <a:stretch/>
        </p:blipFill>
        <p:spPr bwMode="auto">
          <a:xfrm>
            <a:off x="1950720" y="1616698"/>
            <a:ext cx="6964680" cy="509429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EDCF0DD-DC8B-73E0-96B4-2F0D9E908040}"/>
              </a:ext>
            </a:extLst>
          </p:cNvPr>
          <p:cNvSpPr txBox="1"/>
          <p:nvPr/>
        </p:nvSpPr>
        <p:spPr>
          <a:xfrm>
            <a:off x="152400" y="1086788"/>
            <a:ext cx="11277600" cy="760978"/>
          </a:xfrm>
          <a:prstGeom prst="rect">
            <a:avLst/>
          </a:prstGeom>
          <a:noFill/>
        </p:spPr>
        <p:txBody>
          <a:bodyPr wrap="square" lIns="91440" tIns="45720" rIns="91440" bIns="45720" anchor="t">
            <a:spAutoFit/>
          </a:bodyPr>
          <a:lstStyle/>
          <a:p>
            <a:pPr>
              <a:lnSpc>
                <a:spcPct val="150000"/>
              </a:lnSpc>
            </a:pPr>
            <a:r>
              <a:rPr lang="en-US" sz="2000" b="1" dirty="0">
                <a:solidFill>
                  <a:schemeClr val="accent2">
                    <a:lumMod val="50000"/>
                  </a:schemeClr>
                </a:solidFill>
                <a:latin typeface="Calibri"/>
                <a:cs typeface="Calibri"/>
              </a:rPr>
              <a:t>The BMC enables you to visualize and communicate a simple story of your business model.</a:t>
            </a:r>
          </a:p>
          <a:p>
            <a:pPr>
              <a:lnSpc>
                <a:spcPct val="150000"/>
              </a:lnSpc>
            </a:pPr>
            <a:endParaRPr lang="en-US" sz="1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865421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latin typeface="Verdana" panose="020B0604030504040204" pitchFamily="34" charset="0"/>
                <a:ea typeface="Verdana" panose="020B0604030504040204" pitchFamily="34" charset="0"/>
                <a:cs typeface="Verdana" panose="020B0604030504040204" pitchFamily="34" charset="0"/>
              </a:rPr>
              <a:t>The 9 blocks of the Business Model Canvas</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a:extLst>
              <a:ext uri="{FF2B5EF4-FFF2-40B4-BE49-F238E27FC236}">
                <a16:creationId xmlns:a16="http://schemas.microsoft.com/office/drawing/2014/main" id="{BEDCF0DD-DC8B-73E0-96B4-2F0D9E908040}"/>
              </a:ext>
            </a:extLst>
          </p:cNvPr>
          <p:cNvSpPr txBox="1"/>
          <p:nvPr/>
        </p:nvSpPr>
        <p:spPr>
          <a:xfrm>
            <a:off x="6461760" y="1201994"/>
            <a:ext cx="5394960" cy="5215274"/>
          </a:xfrm>
          <a:prstGeom prst="rect">
            <a:avLst/>
          </a:prstGeom>
          <a:noFill/>
        </p:spPr>
        <p:txBody>
          <a:bodyPr wrap="square">
            <a:spAutoFit/>
          </a:bodyPr>
          <a:lstStyle/>
          <a:p>
            <a:pPr>
              <a:lnSpc>
                <a:spcPct val="150000"/>
              </a:lnSpc>
            </a:pPr>
            <a:r>
              <a:rPr lang="en-US" sz="2400" b="1" dirty="0">
                <a:solidFill>
                  <a:srgbClr val="C00000"/>
                </a:solidFill>
                <a:latin typeface="Calibri" panose="020F0502020204030204" pitchFamily="34" charset="0"/>
                <a:cs typeface="Calibri" panose="020F0502020204030204" pitchFamily="34" charset="0"/>
              </a:rPr>
              <a:t>Why do we use it?</a:t>
            </a:r>
          </a:p>
          <a:p>
            <a:pPr>
              <a:lnSpc>
                <a:spcPct val="150000"/>
              </a:lnSpc>
            </a:pPr>
            <a:r>
              <a:rPr lang="en-US" sz="2000" dirty="0">
                <a:latin typeface="Calibri" panose="020F0502020204030204" pitchFamily="34" charset="0"/>
                <a:cs typeface="Calibri" panose="020F0502020204030204" pitchFamily="34" charset="0"/>
              </a:rPr>
              <a:t>The BMC allow us to quickly draw a picture of what the idea entails.</a:t>
            </a:r>
          </a:p>
          <a:p>
            <a:pPr>
              <a:lnSpc>
                <a:spcPct val="150000"/>
              </a:lnSpc>
            </a:pPr>
            <a:r>
              <a:rPr lang="en-US" sz="2000" dirty="0">
                <a:latin typeface="Calibri" panose="020F0502020204030204" pitchFamily="34" charset="0"/>
                <a:cs typeface="Calibri" panose="020F0502020204030204" pitchFamily="34" charset="0"/>
              </a:rPr>
              <a:t>It allows us to get an understanding of your business and to go through the process of making connections between what your idea is and how to make it into a business.</a:t>
            </a:r>
          </a:p>
          <a:p>
            <a:pPr>
              <a:lnSpc>
                <a:spcPct val="150000"/>
              </a:lnSpc>
            </a:pPr>
            <a:r>
              <a:rPr lang="en-US" sz="2000" dirty="0">
                <a:latin typeface="Calibri" panose="020F0502020204030204" pitchFamily="34" charset="0"/>
                <a:cs typeface="Calibri" panose="020F0502020204030204" pitchFamily="34" charset="0"/>
              </a:rPr>
              <a:t>It looks at what kinds of customer decisions influence the use of your systems.</a:t>
            </a:r>
          </a:p>
          <a:p>
            <a:pPr>
              <a:lnSpc>
                <a:spcPct val="150000"/>
              </a:lnSpc>
            </a:pPr>
            <a:r>
              <a:rPr lang="en-US" sz="2000" dirty="0">
                <a:latin typeface="Calibri" panose="020F0502020204030204" pitchFamily="34" charset="0"/>
                <a:cs typeface="Calibri" panose="020F0502020204030204" pitchFamily="34" charset="0"/>
              </a:rPr>
              <a:t>It allows everyone to get a clear idea of what the business will likely be.</a:t>
            </a:r>
            <a:endParaRPr lang="fr-FR" sz="2000" dirty="0">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3909CD99-4BDD-2CFA-EC7C-B3B6C9332956}"/>
              </a:ext>
            </a:extLst>
          </p:cNvPr>
          <p:cNvSpPr txBox="1"/>
          <p:nvPr/>
        </p:nvSpPr>
        <p:spPr>
          <a:xfrm>
            <a:off x="480060" y="1478993"/>
            <a:ext cx="4183380" cy="4661276"/>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The right side of the BMC focuses on the customer (external), while, the left side of the canvas focuses on the business (internal).</a:t>
            </a:r>
          </a:p>
          <a:p>
            <a:pPr>
              <a:lnSpc>
                <a:spcPct val="150000"/>
              </a:lnSpc>
            </a:pPr>
            <a:endParaRPr lang="en-US" sz="2000" dirty="0">
              <a:latin typeface="Calibri" panose="020F0502020204030204" pitchFamily="34" charset="0"/>
              <a:cs typeface="Calibri" panose="020F0502020204030204" pitchFamily="34" charset="0"/>
            </a:endParaRPr>
          </a:p>
          <a:p>
            <a:pPr>
              <a:lnSpc>
                <a:spcPct val="150000"/>
              </a:lnSpc>
            </a:pPr>
            <a:r>
              <a:rPr lang="en-US" sz="2000" dirty="0">
                <a:latin typeface="Calibri" panose="020F0502020204030204" pitchFamily="34" charset="0"/>
                <a:cs typeface="Calibri" panose="020F0502020204030204" pitchFamily="34" charset="0"/>
              </a:rPr>
              <a:t>Both external and internal factors meet around the value proposition, which is the exchange of value between your business and your customer/clients.</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026923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latin typeface="Verdana" panose="020B0604030504040204" pitchFamily="34" charset="0"/>
                <a:ea typeface="Verdana" panose="020B0604030504040204" pitchFamily="34" charset="0"/>
                <a:cs typeface="Verdana" panose="020B0604030504040204" pitchFamily="34" charset="0"/>
              </a:rPr>
              <a:t>The 9 blocks of the Business Model Canvas</a:t>
            </a:r>
            <a:endParaRPr lang="en-US" sz="2800" b="1"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390F324B-08DC-A647-7983-6BD0C9E9FDD9}"/>
              </a:ext>
            </a:extLst>
          </p:cNvPr>
          <p:cNvPicPr>
            <a:picLocks noChangeAspect="1"/>
          </p:cNvPicPr>
          <p:nvPr/>
        </p:nvPicPr>
        <p:blipFill>
          <a:blip r:embed="rId3"/>
          <a:stretch>
            <a:fillRect/>
          </a:stretch>
        </p:blipFill>
        <p:spPr>
          <a:xfrm>
            <a:off x="202561" y="1191597"/>
            <a:ext cx="7219319" cy="5094301"/>
          </a:xfrm>
          <a:prstGeom prst="rect">
            <a:avLst/>
          </a:prstGeom>
        </p:spPr>
      </p:pic>
      <p:sp>
        <p:nvSpPr>
          <p:cNvPr id="8" name="TextBox 7">
            <a:extLst>
              <a:ext uri="{FF2B5EF4-FFF2-40B4-BE49-F238E27FC236}">
                <a16:creationId xmlns:a16="http://schemas.microsoft.com/office/drawing/2014/main" id="{752B2193-05C7-035F-34DD-8D1E5EE6EEA5}"/>
              </a:ext>
            </a:extLst>
          </p:cNvPr>
          <p:cNvSpPr txBox="1"/>
          <p:nvPr/>
        </p:nvSpPr>
        <p:spPr>
          <a:xfrm>
            <a:off x="7665720" y="1296440"/>
            <a:ext cx="3912670" cy="4661276"/>
          </a:xfrm>
          <a:prstGeom prst="rect">
            <a:avLst/>
          </a:prstGeom>
          <a:noFill/>
        </p:spPr>
        <p:txBody>
          <a:bodyPr wrap="square">
            <a:spAutoFit/>
          </a:bodyPr>
          <a:lstStyle/>
          <a:p>
            <a:pPr>
              <a:lnSpc>
                <a:spcPct val="150000"/>
              </a:lnSpc>
            </a:pPr>
            <a:r>
              <a:rPr lang="fr-FR" sz="2000" dirty="0">
                <a:latin typeface="Calibri" panose="020F0502020204030204" pitchFamily="34" charset="0"/>
                <a:cs typeface="Calibri" panose="020F0502020204030204" pitchFamily="34" charset="0"/>
              </a:rPr>
              <a:t>The Business Model Canvas </a:t>
            </a:r>
            <a:r>
              <a:rPr lang="fr-FR" sz="2000" dirty="0" err="1">
                <a:latin typeface="Calibri" panose="020F0502020204030204" pitchFamily="34" charset="0"/>
                <a:cs typeface="Calibri" panose="020F0502020204030204" pitchFamily="34" charset="0"/>
              </a:rPr>
              <a:t>works</a:t>
            </a:r>
            <a:r>
              <a:rPr lang="fr-FR" sz="2000" dirty="0">
                <a:latin typeface="Calibri" panose="020F0502020204030204" pitchFamily="34" charset="0"/>
                <a:cs typeface="Calibri" panose="020F0502020204030204" pitchFamily="34" charset="0"/>
              </a:rPr>
              <a:t> best </a:t>
            </a:r>
            <a:r>
              <a:rPr lang="fr-FR" sz="2000" dirty="0" err="1">
                <a:latin typeface="Calibri" panose="020F0502020204030204" pitchFamily="34" charset="0"/>
                <a:cs typeface="Calibri" panose="020F0502020204030204" pitchFamily="34" charset="0"/>
              </a:rPr>
              <a:t>when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printed</a:t>
            </a:r>
            <a:r>
              <a:rPr lang="fr-FR" sz="2000" dirty="0">
                <a:latin typeface="Calibri" panose="020F0502020204030204" pitchFamily="34" charset="0"/>
                <a:cs typeface="Calibri" panose="020F0502020204030204" pitchFamily="34" charset="0"/>
              </a:rPr>
              <a:t> out on a large surface </a:t>
            </a:r>
            <a:r>
              <a:rPr lang="fr-FR" sz="2000" dirty="0" err="1">
                <a:latin typeface="Calibri" panose="020F0502020204030204" pitchFamily="34" charset="0"/>
                <a:cs typeface="Calibri" panose="020F0502020204030204" pitchFamily="34" charset="0"/>
              </a:rPr>
              <a:t>so</a:t>
            </a:r>
            <a:r>
              <a:rPr lang="fr-FR" sz="2000" dirty="0">
                <a:latin typeface="Calibri" panose="020F0502020204030204" pitchFamily="34" charset="0"/>
                <a:cs typeface="Calibri" panose="020F0502020204030204" pitchFamily="34" charset="0"/>
              </a:rPr>
              <a:t> groups of people can </a:t>
            </a:r>
            <a:r>
              <a:rPr lang="fr-FR" sz="2000" dirty="0" err="1">
                <a:latin typeface="Calibri" panose="020F0502020204030204" pitchFamily="34" charset="0"/>
                <a:cs typeface="Calibri" panose="020F0502020204030204" pitchFamily="34" charset="0"/>
              </a:rPr>
              <a:t>jointly</a:t>
            </a:r>
            <a:r>
              <a:rPr lang="fr-FR" sz="2000" dirty="0">
                <a:latin typeface="Calibri" panose="020F0502020204030204" pitchFamily="34" charset="0"/>
                <a:cs typeface="Calibri" panose="020F0502020204030204" pitchFamily="34" charset="0"/>
              </a:rPr>
              <a:t> start </a:t>
            </a:r>
            <a:r>
              <a:rPr lang="fr-FR" sz="2000" dirty="0" err="1">
                <a:latin typeface="Calibri" panose="020F0502020204030204" pitchFamily="34" charset="0"/>
                <a:cs typeface="Calibri" panose="020F0502020204030204" pitchFamily="34" charset="0"/>
              </a:rPr>
              <a:t>sketching</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discussing</a:t>
            </a:r>
            <a:r>
              <a:rPr lang="fr-FR" sz="2000" dirty="0">
                <a:latin typeface="Calibri" panose="020F0502020204030204" pitchFamily="34" charset="0"/>
                <a:cs typeface="Calibri" panose="020F0502020204030204" pitchFamily="34" charset="0"/>
              </a:rPr>
              <a:t> business model </a:t>
            </a:r>
            <a:r>
              <a:rPr lang="fr-FR" sz="2000" dirty="0" err="1">
                <a:latin typeface="Calibri" panose="020F0502020204030204" pitchFamily="34" charset="0"/>
                <a:cs typeface="Calibri" panose="020F0502020204030204" pitchFamily="34" charset="0"/>
              </a:rPr>
              <a:t>elements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Post-it® notes or </a:t>
            </a:r>
            <a:r>
              <a:rPr lang="fr-FR" sz="2000" dirty="0" err="1">
                <a:latin typeface="Calibri" panose="020F0502020204030204" pitchFamily="34" charset="0"/>
                <a:cs typeface="Calibri" panose="020F0502020204030204" pitchFamily="34" charset="0"/>
              </a:rPr>
              <a:t>board</a:t>
            </a:r>
            <a:r>
              <a:rPr lang="fr-FR" sz="2000" dirty="0">
                <a:latin typeface="Calibri" panose="020F0502020204030204" pitchFamily="34" charset="0"/>
                <a:cs typeface="Calibri" panose="020F0502020204030204" pitchFamily="34" charset="0"/>
              </a:rPr>
              <a:t> markers.</a:t>
            </a:r>
          </a:p>
          <a:p>
            <a:pPr>
              <a:lnSpc>
                <a:spcPct val="150000"/>
              </a:lnSpc>
            </a:pPr>
            <a:r>
              <a:rPr lang="fr-FR" sz="2000" dirty="0">
                <a:latin typeface="Calibri" panose="020F0502020204030204" pitchFamily="34" charset="0"/>
                <a:cs typeface="Calibri" panose="020F0502020204030204" pitchFamily="34" charset="0"/>
              </a:rPr>
              <a:t>It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 hands-on </a:t>
            </a:r>
            <a:r>
              <a:rPr lang="fr-FR" sz="2000" dirty="0" err="1">
                <a:latin typeface="Calibri" panose="020F0502020204030204" pitchFamily="34" charset="0"/>
                <a:cs typeface="Calibri" panose="020F0502020204030204" pitchFamily="34" charset="0"/>
              </a:rPr>
              <a:t>tool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fosters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understanding</a:t>
            </a:r>
            <a:r>
              <a:rPr lang="fr-FR" sz="2000" dirty="0">
                <a:latin typeface="Calibri" panose="020F0502020204030204" pitchFamily="34" charset="0"/>
                <a:cs typeface="Calibri" panose="020F0502020204030204" pitchFamily="34" charset="0"/>
              </a:rPr>
              <a:t>, discussion, </a:t>
            </a:r>
            <a:r>
              <a:rPr lang="fr-FR" sz="2000" dirty="0" err="1">
                <a:latin typeface="Calibri" panose="020F0502020204030204" pitchFamily="34" charset="0"/>
                <a:cs typeface="Calibri" panose="020F0502020204030204" pitchFamily="34" charset="0"/>
              </a:rPr>
              <a:t>creativity</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analysis</a:t>
            </a:r>
            <a:r>
              <a:rPr lang="fr-FR" sz="20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5210997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1. Customer Segments</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829E0585-33A6-02F5-0DC0-E0BBD197CE0E}"/>
              </a:ext>
            </a:extLst>
          </p:cNvPr>
          <p:cNvSpPr txBox="1"/>
          <p:nvPr/>
        </p:nvSpPr>
        <p:spPr>
          <a:xfrm>
            <a:off x="4863449" y="1420506"/>
            <a:ext cx="7328551" cy="189128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The Customer Segments Building Block defines the different groups of people or organizations an enterprise aims to reach and serve.</a:t>
            </a:r>
          </a:p>
          <a:p>
            <a:pPr>
              <a:lnSpc>
                <a:spcPct val="150000"/>
              </a:lnSpc>
            </a:pPr>
            <a:r>
              <a:rPr lang="en-US" sz="2000" dirty="0">
                <a:latin typeface="Calibri" panose="020F0502020204030204" pitchFamily="34" charset="0"/>
                <a:cs typeface="Calibri" panose="020F0502020204030204" pitchFamily="34" charset="0"/>
              </a:rPr>
              <a:t>Customers comprise the heart of any business model. </a:t>
            </a:r>
          </a:p>
          <a:p>
            <a:pPr>
              <a:lnSpc>
                <a:spcPct val="150000"/>
              </a:lnSpc>
            </a:pPr>
            <a:r>
              <a:rPr lang="en-US" sz="2000" dirty="0">
                <a:latin typeface="Calibri" panose="020F0502020204030204" pitchFamily="34" charset="0"/>
                <a:cs typeface="Calibri" panose="020F0502020204030204" pitchFamily="34" charset="0"/>
              </a:rPr>
              <a:t>Without (profitable) customers, no company can survive for long.</a:t>
            </a:r>
          </a:p>
        </p:txBody>
      </p:sp>
      <p:sp>
        <p:nvSpPr>
          <p:cNvPr id="12" name="TextBox 11">
            <a:extLst>
              <a:ext uri="{FF2B5EF4-FFF2-40B4-BE49-F238E27FC236}">
                <a16:creationId xmlns:a16="http://schemas.microsoft.com/office/drawing/2014/main" id="{6520180A-6861-961C-2F77-2E99FBE4390F}"/>
              </a:ext>
            </a:extLst>
          </p:cNvPr>
          <p:cNvSpPr txBox="1"/>
          <p:nvPr/>
        </p:nvSpPr>
        <p:spPr>
          <a:xfrm>
            <a:off x="240382" y="5225394"/>
            <a:ext cx="10753454" cy="142962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An organization must make a conscious decision about which segments to serve and which segments to ignore. Once this decision is made, a business model can be carefully designed around a strong understanding of specific customer needs.</a:t>
            </a:r>
            <a:endParaRPr lang="fr-FR" sz="2000" dirty="0">
              <a:latin typeface="Calibri" panose="020F0502020204030204" pitchFamily="34" charset="0"/>
              <a:cs typeface="Calibri" panose="020F0502020204030204" pitchFamily="34" charset="0"/>
            </a:endParaRPr>
          </a:p>
        </p:txBody>
      </p:sp>
      <p:sp>
        <p:nvSpPr>
          <p:cNvPr id="18" name="TextBox 17">
            <a:extLst>
              <a:ext uri="{FF2B5EF4-FFF2-40B4-BE49-F238E27FC236}">
                <a16:creationId xmlns:a16="http://schemas.microsoft.com/office/drawing/2014/main" id="{A6773833-10B6-0651-F55C-9A4050BA2EB4}"/>
              </a:ext>
            </a:extLst>
          </p:cNvPr>
          <p:cNvSpPr txBox="1"/>
          <p:nvPr/>
        </p:nvSpPr>
        <p:spPr>
          <a:xfrm>
            <a:off x="240382" y="3546208"/>
            <a:ext cx="11951618" cy="142962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In order to better satisfy customers, a company may group them into distinct segments with common needs, common behaviors, or other attributes.  A business model may define one or several large or small Customer Segments. </a:t>
            </a:r>
          </a:p>
        </p:txBody>
      </p:sp>
      <p:pic>
        <p:nvPicPr>
          <p:cNvPr id="19" name="Picture 18">
            <a:extLst>
              <a:ext uri="{FF2B5EF4-FFF2-40B4-BE49-F238E27FC236}">
                <a16:creationId xmlns:a16="http://schemas.microsoft.com/office/drawing/2014/main" id="{B70563E0-B91E-0687-322F-671F087F43C9}"/>
              </a:ext>
            </a:extLst>
          </p:cNvPr>
          <p:cNvPicPr>
            <a:picLocks noChangeAspect="1"/>
          </p:cNvPicPr>
          <p:nvPr/>
        </p:nvPicPr>
        <p:blipFill>
          <a:blip r:embed="rId3">
            <a:duotone>
              <a:prstClr val="black"/>
              <a:srgbClr val="D9C3A5">
                <a:tint val="50000"/>
                <a:satMod val="180000"/>
              </a:srgbClr>
            </a:duotone>
          </a:blip>
          <a:stretch>
            <a:fillRect/>
          </a:stretch>
        </p:blipFill>
        <p:spPr>
          <a:xfrm>
            <a:off x="240382" y="1290987"/>
            <a:ext cx="4556646" cy="1891287"/>
          </a:xfrm>
          <a:prstGeom prst="rect">
            <a:avLst/>
          </a:prstGeom>
        </p:spPr>
      </p:pic>
    </p:spTree>
    <p:extLst>
      <p:ext uri="{BB962C8B-B14F-4D97-AF65-F5344CB8AC3E}">
        <p14:creationId xmlns:p14="http://schemas.microsoft.com/office/powerpoint/2010/main" val="4207590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Autofit/>
          </a:bodyPr>
          <a:lstStyle/>
          <a:p>
            <a:pPr>
              <a:lnSpc>
                <a:spcPct val="150000"/>
              </a:lnSpc>
            </a:pPr>
            <a:r>
              <a:rPr lang="en-US" b="1" dirty="0">
                <a:latin typeface="Verdana" panose="020B0604030504040204" pitchFamily="34" charset="0"/>
                <a:ea typeface="Verdana" panose="020B0604030504040204" pitchFamily="34" charset="0"/>
                <a:cs typeface="Verdana" panose="020B0604030504040204" pitchFamily="34" charset="0"/>
              </a:rPr>
              <a:t>Business Model Canvas </a:t>
            </a:r>
            <a:r>
              <a:rPr lang="en-US" b="1" dirty="0">
                <a:solidFill>
                  <a:srgbClr val="C00000"/>
                </a:solidFill>
                <a:latin typeface="Verdana" panose="020B0604030504040204" pitchFamily="34" charset="0"/>
                <a:ea typeface="Verdana" panose="020B0604030504040204" pitchFamily="34" charset="0"/>
                <a:cs typeface="Verdana" panose="020B0604030504040204" pitchFamily="34" charset="0"/>
              </a:rPr>
              <a:t>1. Customer Segments</a:t>
            </a:r>
            <a:endParaRPr lang="en-US" b="1" dirty="0">
              <a:latin typeface="Verdana" panose="020B0604030504040204" pitchFamily="34" charset="0"/>
              <a:ea typeface="Verdana" panose="020B0604030504040204" pitchFamily="34" charset="0"/>
              <a:cs typeface="Verdana" panose="020B0604030504040204" pitchFamily="34" charset="0"/>
            </a:endParaRPr>
          </a:p>
        </p:txBody>
      </p:sp>
      <p:sp>
        <p:nvSpPr>
          <p:cNvPr id="8" name="TextBox 7">
            <a:extLst>
              <a:ext uri="{FF2B5EF4-FFF2-40B4-BE49-F238E27FC236}">
                <a16:creationId xmlns:a16="http://schemas.microsoft.com/office/drawing/2014/main" id="{BDCE2605-64B1-8C3A-1140-55744FFEE281}"/>
              </a:ext>
            </a:extLst>
          </p:cNvPr>
          <p:cNvSpPr txBox="1"/>
          <p:nvPr/>
        </p:nvSpPr>
        <p:spPr>
          <a:xfrm>
            <a:off x="5196839" y="1834276"/>
            <a:ext cx="5821681" cy="1898981"/>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You must </a:t>
            </a:r>
            <a:r>
              <a:rPr lang="fr-FR" sz="2000" b="1" dirty="0" err="1">
                <a:latin typeface="Calibri" panose="020F0502020204030204" pitchFamily="34" charset="0"/>
                <a:cs typeface="Calibri" panose="020F0502020204030204" pitchFamily="34" charset="0"/>
              </a:rPr>
              <a:t>ask</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yourself</a:t>
            </a:r>
            <a:r>
              <a:rPr lang="fr-FR" sz="2000" b="1" dirty="0">
                <a:latin typeface="Calibri" panose="020F0502020204030204" pitchFamily="34" charset="0"/>
                <a:cs typeface="Calibri" panose="020F0502020204030204" pitchFamily="34" charset="0"/>
              </a:rPr>
              <a:t> : </a:t>
            </a:r>
          </a:p>
          <a:p>
            <a:endParaRPr lang="fr-FR" sz="105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fr-FR" sz="2000" dirty="0">
                <a:latin typeface="Calibri" panose="020F0502020204030204" pitchFamily="34" charset="0"/>
                <a:cs typeface="Calibri" panose="020F0502020204030204" pitchFamily="34" charset="0"/>
              </a:rPr>
              <a:t>Fo </a:t>
            </a:r>
            <a:r>
              <a:rPr lang="fr-FR" sz="2000" dirty="0" err="1">
                <a:latin typeface="Calibri" panose="020F0502020204030204" pitchFamily="34" charset="0"/>
                <a:cs typeface="Calibri" panose="020F0502020204030204" pitchFamily="34" charset="0"/>
              </a:rPr>
              <a:t>whom</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we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creating</a:t>
            </a:r>
            <a:r>
              <a:rPr lang="fr-FR" sz="2000" dirty="0">
                <a:latin typeface="Calibri" panose="020F0502020204030204" pitchFamily="34" charset="0"/>
                <a:cs typeface="Calibri" panose="020F0502020204030204" pitchFamily="34" charset="0"/>
              </a:rPr>
              <a:t> value ? </a:t>
            </a:r>
          </a:p>
          <a:p>
            <a:pPr marL="342900" indent="-342900">
              <a:lnSpc>
                <a:spcPct val="150000"/>
              </a:lnSpc>
              <a:buFont typeface="Arial" panose="020B0604020202020204" pitchFamily="34" charset="0"/>
              <a:buChar char="•"/>
            </a:pPr>
            <a:r>
              <a:rPr lang="fr-FR" sz="2000" dirty="0" err="1">
                <a:latin typeface="Calibri" panose="020F0502020204030204" pitchFamily="34" charset="0"/>
                <a:cs typeface="Calibri" panose="020F0502020204030204" pitchFamily="34" charset="0"/>
              </a:rPr>
              <a:t>Who</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our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most</a:t>
            </a:r>
            <a:r>
              <a:rPr lang="fr-FR" sz="2000" dirty="0">
                <a:latin typeface="Calibri" panose="020F0502020204030204" pitchFamily="34" charset="0"/>
                <a:cs typeface="Calibri" panose="020F0502020204030204" pitchFamily="34" charset="0"/>
              </a:rPr>
              <a:t> important (and profitable) </a:t>
            </a:r>
            <a:r>
              <a:rPr lang="fr-FR" sz="2000" dirty="0" err="1">
                <a:latin typeface="Calibri" panose="020F0502020204030204" pitchFamily="34" charset="0"/>
                <a:cs typeface="Calibri" panose="020F0502020204030204" pitchFamily="34" charset="0"/>
              </a:rPr>
              <a:t>customers</a:t>
            </a:r>
            <a:r>
              <a:rPr lang="fr-FR" sz="2000" dirty="0">
                <a:latin typeface="Calibri" panose="020F0502020204030204" pitchFamily="34" charset="0"/>
                <a:cs typeface="Calibri" panose="020F0502020204030204" pitchFamily="34" charset="0"/>
              </a:rPr>
              <a:t> ?</a:t>
            </a:r>
          </a:p>
        </p:txBody>
      </p:sp>
      <p:pic>
        <p:nvPicPr>
          <p:cNvPr id="9" name="Picture 8">
            <a:extLst>
              <a:ext uri="{FF2B5EF4-FFF2-40B4-BE49-F238E27FC236}">
                <a16:creationId xmlns:a16="http://schemas.microsoft.com/office/drawing/2014/main" id="{DD1343B6-9053-C34A-A64F-31B5F0A14DE5}"/>
              </a:ext>
            </a:extLst>
          </p:cNvPr>
          <p:cNvPicPr>
            <a:picLocks noChangeAspect="1"/>
          </p:cNvPicPr>
          <p:nvPr/>
        </p:nvPicPr>
        <p:blipFill>
          <a:blip r:embed="rId3">
            <a:duotone>
              <a:prstClr val="black"/>
              <a:srgbClr val="D9C3A5">
                <a:tint val="50000"/>
                <a:satMod val="180000"/>
              </a:srgbClr>
            </a:duotone>
          </a:blip>
          <a:stretch>
            <a:fillRect/>
          </a:stretch>
        </p:blipFill>
        <p:spPr>
          <a:xfrm>
            <a:off x="341637" y="1408759"/>
            <a:ext cx="4575179" cy="1898980"/>
          </a:xfrm>
          <a:prstGeom prst="rect">
            <a:avLst/>
          </a:prstGeom>
        </p:spPr>
      </p:pic>
      <p:sp>
        <p:nvSpPr>
          <p:cNvPr id="11" name="TextBox 10">
            <a:extLst>
              <a:ext uri="{FF2B5EF4-FFF2-40B4-BE49-F238E27FC236}">
                <a16:creationId xmlns:a16="http://schemas.microsoft.com/office/drawing/2014/main" id="{C2B098F4-7672-6354-64EE-E3AE52DFFCCB}"/>
              </a:ext>
            </a:extLst>
          </p:cNvPr>
          <p:cNvSpPr txBox="1"/>
          <p:nvPr/>
        </p:nvSpPr>
        <p:spPr>
          <a:xfrm>
            <a:off x="341638" y="3712036"/>
            <a:ext cx="11403159" cy="2360646"/>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You must  :</a:t>
            </a:r>
          </a:p>
          <a:p>
            <a:endParaRPr lang="fr-FR" sz="105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fr-FR" sz="2000" dirty="0" err="1">
                <a:latin typeface="Calibri" panose="020F0502020204030204" pitchFamily="34" charset="0"/>
                <a:cs typeface="Calibri" panose="020F0502020204030204" pitchFamily="34" charset="0"/>
              </a:rPr>
              <a:t>Define</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different</a:t>
            </a:r>
            <a:r>
              <a:rPr lang="fr-FR" sz="2000" dirty="0">
                <a:latin typeface="Calibri" panose="020F0502020204030204" pitchFamily="34" charset="0"/>
                <a:cs typeface="Calibri" panose="020F0502020204030204" pitchFamily="34" charset="0"/>
              </a:rPr>
              <a:t> groups of people or </a:t>
            </a:r>
            <a:r>
              <a:rPr lang="fr-FR" sz="2000" dirty="0" err="1">
                <a:latin typeface="Calibri" panose="020F0502020204030204" pitchFamily="34" charset="0"/>
                <a:cs typeface="Calibri" panose="020F0502020204030204" pitchFamily="34" charset="0"/>
              </a:rPr>
              <a:t>organizations</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target</a:t>
            </a:r>
            <a:r>
              <a:rPr lang="fr-FR" sz="2000" dirty="0">
                <a:latin typeface="Calibri" panose="020F0502020204030204" pitchFamily="34" charset="0"/>
                <a:cs typeface="Calibri" panose="020F0502020204030204" pitchFamily="34" charset="0"/>
              </a:rPr>
              <a:t>.</a:t>
            </a:r>
          </a:p>
          <a:p>
            <a:pPr marL="342900" indent="-342900">
              <a:lnSpc>
                <a:spcPct val="150000"/>
              </a:lnSpc>
              <a:buFont typeface="Arial" panose="020B0604020202020204" pitchFamily="34" charset="0"/>
              <a:buChar char="•"/>
            </a:pPr>
            <a:r>
              <a:rPr lang="fr-FR" sz="2000" dirty="0">
                <a:latin typeface="Calibri" panose="020F0502020204030204" pitchFamily="34" charset="0"/>
                <a:cs typeface="Calibri" panose="020F0502020204030204" pitchFamily="34" charset="0"/>
              </a:rPr>
              <a:t>Group </a:t>
            </a:r>
            <a:r>
              <a:rPr lang="fr-FR" sz="2000" dirty="0" err="1">
                <a:latin typeface="Calibri" panose="020F0502020204030204" pitchFamily="34" charset="0"/>
                <a:cs typeface="Calibri" panose="020F0502020204030204" pitchFamily="34" charset="0"/>
              </a:rPr>
              <a:t>customers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into</a:t>
            </a:r>
            <a:r>
              <a:rPr lang="fr-FR" sz="2000" dirty="0">
                <a:latin typeface="Calibri" panose="020F0502020204030204" pitchFamily="34" charset="0"/>
                <a:cs typeface="Calibri" panose="020F0502020204030204" pitchFamily="34" charset="0"/>
              </a:rPr>
              <a:t> distinct segments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common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demand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purchasing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behaviors</a:t>
            </a:r>
            <a:r>
              <a:rPr lang="fr-FR" sz="2000" dirty="0">
                <a:latin typeface="Calibri" panose="020F0502020204030204" pitchFamily="34" charset="0"/>
                <a:cs typeface="Calibri" panose="020F0502020204030204" pitchFamily="34" charset="0"/>
              </a:rPr>
              <a:t>, or </a:t>
            </a:r>
            <a:r>
              <a:rPr lang="fr-FR" sz="2000" dirty="0" err="1">
                <a:latin typeface="Calibri" panose="020F0502020204030204" pitchFamily="34" charset="0"/>
                <a:cs typeface="Calibri" panose="020F0502020204030204" pitchFamily="34" charset="0"/>
              </a:rPr>
              <a:t>other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characteristics</a:t>
            </a:r>
            <a:r>
              <a:rPr lang="fr-FR" sz="2000" dirty="0">
                <a:latin typeface="Calibri" panose="020F0502020204030204" pitchFamily="34" charset="0"/>
                <a:cs typeface="Calibri" panose="020F0502020204030204" pitchFamily="34" charset="0"/>
              </a:rPr>
              <a:t>.</a:t>
            </a:r>
          </a:p>
          <a:p>
            <a:pPr marL="342900" indent="-342900">
              <a:lnSpc>
                <a:spcPct val="150000"/>
              </a:lnSpc>
              <a:buFont typeface="Arial" panose="020B0604020202020204" pitchFamily="34" charset="0"/>
              <a:buChar char="•"/>
            </a:pPr>
            <a:r>
              <a:rPr lang="fr-FR" sz="2000" dirty="0">
                <a:latin typeface="Calibri" panose="020F0502020204030204" pitchFamily="34" charset="0"/>
                <a:cs typeface="Calibri" panose="020F0502020204030204" pitchFamily="34" charset="0"/>
              </a:rPr>
              <a:t>A </a:t>
            </a:r>
            <a:r>
              <a:rPr lang="fr-FR" sz="2000" dirty="0" err="1">
                <a:latin typeface="Calibri" panose="020F0502020204030204" pitchFamily="34" charset="0"/>
                <a:cs typeface="Calibri" panose="020F0502020204030204" pitchFamily="34" charset="0"/>
              </a:rPr>
              <a:t>detailed</a:t>
            </a:r>
            <a:r>
              <a:rPr lang="fr-FR" sz="2000" dirty="0">
                <a:latin typeface="Calibri" panose="020F0502020204030204" pitchFamily="34" charset="0"/>
                <a:cs typeface="Calibri" panose="020F0502020204030204" pitchFamily="34" charset="0"/>
              </a:rPr>
              <a:t> description of </a:t>
            </a:r>
            <a:r>
              <a:rPr lang="fr-FR" sz="2000" dirty="0" err="1">
                <a:latin typeface="Calibri" panose="020F0502020204030204" pitchFamily="34" charset="0"/>
                <a:cs typeface="Calibri" panose="020F0502020204030204" pitchFamily="34" charset="0"/>
              </a:rPr>
              <a:t>customer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characteristics</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demand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necessary</a:t>
            </a:r>
            <a:r>
              <a:rPr lang="fr-FR" sz="20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203757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2. Value Propositions</a:t>
            </a:r>
            <a:r>
              <a:rPr lang="en-US" dirty="0">
                <a:latin typeface="Verdana" panose="020B0604030504040204" pitchFamily="34" charset="0"/>
                <a:ea typeface="Verdana" panose="020B0604030504040204" pitchFamily="34" charset="0"/>
                <a:cs typeface="Verdana" panose="020B0604030504040204" pitchFamily="34" charset="0"/>
              </a:rPr>
              <a:t> </a:t>
            </a:r>
          </a:p>
        </p:txBody>
      </p:sp>
      <p:sp>
        <p:nvSpPr>
          <p:cNvPr id="7" name="TextBox 6">
            <a:extLst>
              <a:ext uri="{FF2B5EF4-FFF2-40B4-BE49-F238E27FC236}">
                <a16:creationId xmlns:a16="http://schemas.microsoft.com/office/drawing/2014/main" id="{829E0585-33A6-02F5-0DC0-E0BBD197CE0E}"/>
              </a:ext>
            </a:extLst>
          </p:cNvPr>
          <p:cNvSpPr txBox="1"/>
          <p:nvPr/>
        </p:nvSpPr>
        <p:spPr>
          <a:xfrm>
            <a:off x="4952999" y="1327677"/>
            <a:ext cx="6519049" cy="4661276"/>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The Value Propositions Building Block describes the bundle of products and services that create value for a specific Customer Segment The Value Proposition is the reason why customers turn to one company over another. It solves a customer problem or satisfies</a:t>
            </a:r>
          </a:p>
          <a:p>
            <a:pPr>
              <a:lnSpc>
                <a:spcPct val="150000"/>
              </a:lnSpc>
            </a:pPr>
            <a:r>
              <a:rPr lang="en-US" sz="2000" dirty="0">
                <a:latin typeface="Calibri" panose="020F0502020204030204" pitchFamily="34" charset="0"/>
                <a:cs typeface="Calibri" panose="020F0502020204030204" pitchFamily="34" charset="0"/>
              </a:rPr>
              <a:t>a customer need. Each Value Proposition consists of a selected bundle of products and/or services that caters to the requirements of a specific Customer Segment. In this sense, the Value Proposition is an aggregation of benefits that a company offers customers.</a:t>
            </a:r>
          </a:p>
        </p:txBody>
      </p:sp>
      <p:pic>
        <p:nvPicPr>
          <p:cNvPr id="9" name="Picture 8">
            <a:extLst>
              <a:ext uri="{FF2B5EF4-FFF2-40B4-BE49-F238E27FC236}">
                <a16:creationId xmlns:a16="http://schemas.microsoft.com/office/drawing/2014/main" id="{9F1860F0-411C-AFB5-24E7-2567E8620D55}"/>
              </a:ext>
            </a:extLst>
          </p:cNvPr>
          <p:cNvPicPr>
            <a:picLocks noChangeAspect="1"/>
          </p:cNvPicPr>
          <p:nvPr/>
        </p:nvPicPr>
        <p:blipFill>
          <a:blip r:embed="rId3">
            <a:duotone>
              <a:prstClr val="black"/>
              <a:srgbClr val="D9C3A5">
                <a:tint val="50000"/>
                <a:satMod val="180000"/>
              </a:srgbClr>
            </a:duotone>
          </a:blip>
          <a:stretch>
            <a:fillRect/>
          </a:stretch>
        </p:blipFill>
        <p:spPr>
          <a:xfrm>
            <a:off x="335278" y="1423294"/>
            <a:ext cx="4404362" cy="4565660"/>
          </a:xfrm>
          <a:prstGeom prst="rect">
            <a:avLst/>
          </a:prstGeom>
        </p:spPr>
      </p:pic>
    </p:spTree>
    <p:extLst>
      <p:ext uri="{BB962C8B-B14F-4D97-AF65-F5344CB8AC3E}">
        <p14:creationId xmlns:p14="http://schemas.microsoft.com/office/powerpoint/2010/main" val="19842081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2. Value Propositions</a:t>
            </a:r>
            <a:r>
              <a:rPr lang="en-US" dirty="0">
                <a:latin typeface="Verdana" panose="020B0604030504040204" pitchFamily="34" charset="0"/>
                <a:ea typeface="Verdana" panose="020B0604030504040204" pitchFamily="34" charset="0"/>
                <a:cs typeface="Verdana" panose="020B0604030504040204" pitchFamily="34" charset="0"/>
              </a:rPr>
              <a:t> </a:t>
            </a:r>
          </a:p>
        </p:txBody>
      </p:sp>
      <p:sp>
        <p:nvSpPr>
          <p:cNvPr id="12" name="TextBox 11">
            <a:extLst>
              <a:ext uri="{FF2B5EF4-FFF2-40B4-BE49-F238E27FC236}">
                <a16:creationId xmlns:a16="http://schemas.microsoft.com/office/drawing/2014/main" id="{6520180A-6861-961C-2F77-2E99FBE4390F}"/>
              </a:ext>
            </a:extLst>
          </p:cNvPr>
          <p:cNvSpPr txBox="1"/>
          <p:nvPr/>
        </p:nvSpPr>
        <p:spPr>
          <a:xfrm>
            <a:off x="345081" y="1576221"/>
            <a:ext cx="6116679" cy="189128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Some Value Propositions may be innovative and represent a new or disruptive offer. Others may be similar to existing market offers, but with added features and attributes.</a:t>
            </a:r>
          </a:p>
        </p:txBody>
      </p:sp>
      <p:sp>
        <p:nvSpPr>
          <p:cNvPr id="6" name="TextBox 5">
            <a:extLst>
              <a:ext uri="{FF2B5EF4-FFF2-40B4-BE49-F238E27FC236}">
                <a16:creationId xmlns:a16="http://schemas.microsoft.com/office/drawing/2014/main" id="{5FC3CA80-7800-C305-A1B2-3DF1520A9263}"/>
              </a:ext>
            </a:extLst>
          </p:cNvPr>
          <p:cNvSpPr txBox="1"/>
          <p:nvPr/>
        </p:nvSpPr>
        <p:spPr>
          <a:xfrm>
            <a:off x="345081" y="3613749"/>
            <a:ext cx="6617619" cy="2092881"/>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You must </a:t>
            </a:r>
            <a:r>
              <a:rPr lang="fr-FR" sz="2000" b="1" dirty="0" err="1">
                <a:latin typeface="Calibri" panose="020F0502020204030204" pitchFamily="34" charset="0"/>
                <a:cs typeface="Calibri" panose="020F0502020204030204" pitchFamily="34" charset="0"/>
              </a:rPr>
              <a:t>ask</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yourself</a:t>
            </a:r>
            <a:r>
              <a:rPr lang="fr-FR" sz="2000" b="1" dirty="0">
                <a:latin typeface="Calibri" panose="020F0502020204030204" pitchFamily="34" charset="0"/>
                <a:cs typeface="Calibri" panose="020F0502020204030204" pitchFamily="34" charset="0"/>
              </a:rPr>
              <a:t>  :</a:t>
            </a:r>
          </a:p>
          <a:p>
            <a:endParaRPr lang="fr-FR" sz="1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fr-FR" sz="2000" dirty="0" err="1">
                <a:latin typeface="Calibri" panose="020F0502020204030204" pitchFamily="34" charset="0"/>
                <a:cs typeface="Calibri" panose="020F0502020204030204" pitchFamily="34" charset="0"/>
              </a:rPr>
              <a:t>What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problem</a:t>
            </a:r>
            <a:r>
              <a:rPr lang="fr-FR" sz="2000" dirty="0">
                <a:latin typeface="Calibri" panose="020F0502020204030204" pitchFamily="34" charset="0"/>
                <a:cs typeface="Calibri" panose="020F0502020204030204" pitchFamily="34" charset="0"/>
              </a:rPr>
              <a:t> I </a:t>
            </a:r>
            <a:r>
              <a:rPr lang="fr-FR" sz="2000" dirty="0" err="1">
                <a:latin typeface="Calibri" panose="020F0502020204030204" pitchFamily="34" charset="0"/>
                <a:cs typeface="Calibri" panose="020F0502020204030204" pitchFamily="34" charset="0"/>
              </a:rPr>
              <a:t>am</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solving</a:t>
            </a:r>
            <a:r>
              <a:rPr lang="fr-FR" sz="2000" dirty="0">
                <a:latin typeface="Calibri" panose="020F0502020204030204" pitchFamily="34" charset="0"/>
                <a:cs typeface="Calibri" panose="020F0502020204030204" pitchFamily="34" charset="0"/>
              </a:rPr>
              <a:t>?</a:t>
            </a:r>
          </a:p>
          <a:p>
            <a:pPr marL="342900" indent="-342900">
              <a:lnSpc>
                <a:spcPct val="150000"/>
              </a:lnSpc>
              <a:buFont typeface="Arial" panose="020B0604020202020204" pitchFamily="34" charset="0"/>
              <a:buChar char="•"/>
            </a:pPr>
            <a:r>
              <a:rPr lang="fr-FR" sz="2000" dirty="0" err="1">
                <a:latin typeface="Calibri" panose="020F0502020204030204" pitchFamily="34" charset="0"/>
                <a:cs typeface="Calibri" panose="020F0502020204030204" pitchFamily="34" charset="0"/>
              </a:rPr>
              <a:t>Why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would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someone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want</a:t>
            </a:r>
            <a:r>
              <a:rPr lang="fr-FR" sz="2000" dirty="0">
                <a:latin typeface="Calibri" panose="020F0502020204030204" pitchFamily="34" charset="0"/>
                <a:cs typeface="Calibri" panose="020F0502020204030204" pitchFamily="34" charset="0"/>
              </a:rPr>
              <a:t> to have </a:t>
            </a:r>
            <a:r>
              <a:rPr lang="fr-FR" sz="2000" dirty="0" err="1">
                <a:latin typeface="Calibri" panose="020F0502020204030204" pitchFamily="34" charset="0"/>
                <a:cs typeface="Calibri" panose="020F0502020204030204" pitchFamily="34" charset="0"/>
              </a:rPr>
              <a:t>this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problem</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solved</a:t>
            </a:r>
            <a:r>
              <a:rPr lang="fr-FR" sz="2000" dirty="0">
                <a:latin typeface="Calibri" panose="020F0502020204030204" pitchFamily="34" charset="0"/>
                <a:cs typeface="Calibri" panose="020F0502020204030204" pitchFamily="34" charset="0"/>
              </a:rPr>
              <a:t>?</a:t>
            </a:r>
          </a:p>
          <a:p>
            <a:pPr marL="342900" indent="-342900">
              <a:lnSpc>
                <a:spcPct val="150000"/>
              </a:lnSpc>
              <a:buFont typeface="Arial" panose="020B0604020202020204" pitchFamily="34" charset="0"/>
              <a:buChar char="•"/>
            </a:pPr>
            <a:r>
              <a:rPr lang="fr-FR" sz="2000" dirty="0" err="1">
                <a:latin typeface="Calibri" panose="020F0502020204030204" pitchFamily="34" charset="0"/>
                <a:cs typeface="Calibri" panose="020F0502020204030204" pitchFamily="34" charset="0"/>
              </a:rPr>
              <a:t>What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underlying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motivator</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this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problem</a:t>
            </a:r>
            <a:r>
              <a:rPr lang="fr-FR" sz="2000" dirty="0">
                <a:latin typeface="Calibri" panose="020F0502020204030204" pitchFamily="34" charset="0"/>
                <a:cs typeface="Calibri" panose="020F0502020204030204" pitchFamily="34" charset="0"/>
              </a:rPr>
              <a:t>?</a:t>
            </a:r>
          </a:p>
          <a:p>
            <a:endParaRPr lang="fr-FR" sz="1000"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5D2E5046-61DE-713A-68AF-1618423DCF22}"/>
              </a:ext>
            </a:extLst>
          </p:cNvPr>
          <p:cNvSpPr txBox="1"/>
          <p:nvPr/>
        </p:nvSpPr>
        <p:spPr>
          <a:xfrm>
            <a:off x="6751321" y="1520093"/>
            <a:ext cx="5242560" cy="4204356"/>
          </a:xfrm>
          <a:prstGeom prst="rect">
            <a:avLst/>
          </a:prstGeom>
          <a:noFill/>
        </p:spPr>
        <p:txBody>
          <a:bodyPr wrap="square">
            <a:spAutoFit/>
          </a:bodyPr>
          <a:lstStyle/>
          <a:p>
            <a:pPr>
              <a:lnSpc>
                <a:spcPct val="150000"/>
              </a:lnSpc>
            </a:pPr>
            <a:r>
              <a:rPr lang="fr-FR" sz="1800" b="1" dirty="0">
                <a:latin typeface="Calibri" panose="020F0502020204030204" pitchFamily="34" charset="0"/>
                <a:cs typeface="Calibri" panose="020F0502020204030204" pitchFamily="34" charset="0"/>
              </a:rPr>
              <a:t>Tips:</a:t>
            </a:r>
          </a:p>
          <a:p>
            <a:pPr marL="342900" indent="-342900">
              <a:lnSpc>
                <a:spcPct val="150000"/>
              </a:lnSpc>
              <a:buFont typeface="Arial" panose="020B0604020202020204" pitchFamily="34" charset="0"/>
              <a:buChar char="•"/>
            </a:pPr>
            <a:r>
              <a:rPr lang="fr-FR" sz="1800" dirty="0">
                <a:latin typeface="Calibri" panose="020F0502020204030204" pitchFamily="34" charset="0"/>
                <a:cs typeface="Calibri" panose="020F0502020204030204" pitchFamily="34" charset="0"/>
              </a:rPr>
              <a:t>A good </a:t>
            </a:r>
            <a:r>
              <a:rPr lang="fr-FR" sz="1800" dirty="0" err="1">
                <a:latin typeface="Calibri" panose="020F0502020204030204" pitchFamily="34" charset="0"/>
                <a:cs typeface="Calibri" panose="020F0502020204030204" pitchFamily="34" charset="0"/>
              </a:rPr>
              <a:t>way</a:t>
            </a:r>
            <a:r>
              <a:rPr lang="fr-FR" sz="1800" dirty="0">
                <a:latin typeface="Calibri" panose="020F0502020204030204" pitchFamily="34" charset="0"/>
                <a:cs typeface="Calibri" panose="020F0502020204030204" pitchFamily="34" charset="0"/>
              </a:rPr>
              <a:t> to </a:t>
            </a:r>
            <a:r>
              <a:rPr lang="fr-FR" sz="1800" dirty="0" err="1">
                <a:latin typeface="Calibri" panose="020F0502020204030204" pitchFamily="34" charset="0"/>
                <a:cs typeface="Calibri" panose="020F0502020204030204" pitchFamily="34" charset="0"/>
              </a:rPr>
              <a:t>approach</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this</a:t>
            </a:r>
            <a:r>
              <a:rPr lang="fr-FR" sz="1800" dirty="0">
                <a:latin typeface="Calibri" panose="020F0502020204030204" pitchFamily="34" charset="0"/>
                <a:cs typeface="Calibri" panose="020F0502020204030204" pitchFamily="34" charset="0"/>
              </a:rPr>
              <a:t> for </a:t>
            </a:r>
            <a:r>
              <a:rPr lang="fr-FR" sz="1800" dirty="0" err="1">
                <a:latin typeface="Calibri" panose="020F0502020204030204" pitchFamily="34" charset="0"/>
                <a:cs typeface="Calibri" panose="020F0502020204030204" pitchFamily="34" charset="0"/>
              </a:rPr>
              <a:t>users</a:t>
            </a:r>
            <a:r>
              <a:rPr lang="fr-FR" sz="1800" dirty="0">
                <a:latin typeface="Calibri" panose="020F0502020204030204" pitchFamily="34" charset="0"/>
                <a:cs typeface="Calibri" panose="020F0502020204030204" pitchFamily="34" charset="0"/>
              </a:rPr>
              <a:t>/</a:t>
            </a:r>
            <a:r>
              <a:rPr lang="fr-FR" sz="1800" dirty="0" err="1">
                <a:latin typeface="Calibri" panose="020F0502020204030204" pitchFamily="34" charset="0"/>
                <a:cs typeface="Calibri" panose="020F0502020204030204" pitchFamily="34" charset="0"/>
              </a:rPr>
              <a:t>customers</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is</a:t>
            </a:r>
            <a:r>
              <a:rPr lang="fr-FR" sz="1800" dirty="0">
                <a:latin typeface="Calibri" panose="020F0502020204030204" pitchFamily="34" charset="0"/>
                <a:cs typeface="Calibri" panose="020F0502020204030204" pitchFamily="34" charset="0"/>
              </a:rPr>
              <a:t> by </a:t>
            </a:r>
            <a:r>
              <a:rPr lang="fr-FR" sz="1800" dirty="0" err="1">
                <a:latin typeface="Calibri" panose="020F0502020204030204" pitchFamily="34" charset="0"/>
                <a:cs typeface="Calibri" panose="020F0502020204030204" pitchFamily="34" charset="0"/>
              </a:rPr>
              <a:t>looking</a:t>
            </a:r>
            <a:r>
              <a:rPr lang="fr-FR" sz="1800" dirty="0">
                <a:latin typeface="Calibri" panose="020F0502020204030204" pitchFamily="34" charset="0"/>
                <a:cs typeface="Calibri" panose="020F0502020204030204" pitchFamily="34" charset="0"/>
              </a:rPr>
              <a:t> at </a:t>
            </a:r>
            <a:r>
              <a:rPr lang="fr-FR" sz="1800" dirty="0" err="1">
                <a:latin typeface="Calibri" panose="020F0502020204030204" pitchFamily="34" charset="0"/>
                <a:cs typeface="Calibri" panose="020F0502020204030204" pitchFamily="34" charset="0"/>
              </a:rPr>
              <a:t>your</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customer</a:t>
            </a:r>
            <a:r>
              <a:rPr lang="fr-FR" sz="1800" dirty="0">
                <a:latin typeface="Calibri" panose="020F0502020204030204" pitchFamily="34" charset="0"/>
                <a:cs typeface="Calibri" panose="020F0502020204030204" pitchFamily="34" charset="0"/>
              </a:rPr>
              <a:t> segments and </a:t>
            </a:r>
            <a:r>
              <a:rPr lang="fr-FR" sz="1800" dirty="0" err="1">
                <a:latin typeface="Calibri" panose="020F0502020204030204" pitchFamily="34" charset="0"/>
                <a:cs typeface="Calibri" panose="020F0502020204030204" pitchFamily="34" charset="0"/>
              </a:rPr>
              <a:t>figuring</a:t>
            </a:r>
            <a:r>
              <a:rPr lang="fr-FR" sz="1800" dirty="0">
                <a:latin typeface="Calibri" panose="020F0502020204030204" pitchFamily="34" charset="0"/>
                <a:cs typeface="Calibri" panose="020F0502020204030204" pitchFamily="34" charset="0"/>
              </a:rPr>
              <a:t> out </a:t>
            </a:r>
            <a:r>
              <a:rPr lang="fr-FR" sz="1800" dirty="0" err="1">
                <a:latin typeface="Calibri" panose="020F0502020204030204" pitchFamily="34" charset="0"/>
                <a:cs typeface="Calibri" panose="020F0502020204030204" pitchFamily="34" charset="0"/>
              </a:rPr>
              <a:t>where</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your</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product</a:t>
            </a:r>
            <a:r>
              <a:rPr lang="fr-FR" sz="1800" dirty="0">
                <a:latin typeface="Calibri" panose="020F0502020204030204" pitchFamily="34" charset="0"/>
                <a:cs typeface="Calibri" panose="020F0502020204030204" pitchFamily="34" charset="0"/>
              </a:rPr>
              <a:t>/service solves the </a:t>
            </a:r>
            <a:r>
              <a:rPr lang="fr-FR" sz="1800" dirty="0" err="1">
                <a:latin typeface="Calibri" panose="020F0502020204030204" pitchFamily="34" charset="0"/>
                <a:cs typeface="Calibri" panose="020F0502020204030204" pitchFamily="34" charset="0"/>
              </a:rPr>
              <a:t>problem</a:t>
            </a:r>
            <a:r>
              <a:rPr lang="fr-FR" sz="1800" dirty="0">
                <a:latin typeface="Calibri" panose="020F0502020204030204" pitchFamily="34" charset="0"/>
                <a:cs typeface="Calibri" panose="020F0502020204030204" pitchFamily="34" charset="0"/>
              </a:rPr>
              <a:t> for </a:t>
            </a:r>
            <a:r>
              <a:rPr lang="fr-FR" sz="1800" dirty="0" err="1">
                <a:latin typeface="Calibri" panose="020F0502020204030204" pitchFamily="34" charset="0"/>
                <a:cs typeface="Calibri" panose="020F0502020204030204" pitchFamily="34" charset="0"/>
              </a:rPr>
              <a:t>your</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customer</a:t>
            </a:r>
            <a:r>
              <a:rPr lang="fr-FR" sz="1800" dirty="0">
                <a:latin typeface="Calibri" panose="020F0502020204030204" pitchFamily="34" charset="0"/>
                <a:cs typeface="Calibri" panose="020F0502020204030204" pitchFamily="34" charset="0"/>
              </a:rPr>
              <a:t>.</a:t>
            </a:r>
          </a:p>
          <a:p>
            <a:pPr marL="342900" indent="-342900">
              <a:lnSpc>
                <a:spcPct val="150000"/>
              </a:lnSpc>
              <a:buFont typeface="Arial" panose="020B0604020202020204" pitchFamily="34" charset="0"/>
              <a:buChar char="•"/>
            </a:pPr>
            <a:endParaRPr lang="fr-FR" sz="18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fr-FR" sz="1800" dirty="0">
                <a:latin typeface="Calibri" panose="020F0502020204030204" pitchFamily="34" charset="0"/>
                <a:cs typeface="Calibri" panose="020F0502020204030204" pitchFamily="34" charset="0"/>
              </a:rPr>
              <a:t>It </a:t>
            </a:r>
            <a:r>
              <a:rPr lang="fr-FR" sz="1800" dirty="0" err="1">
                <a:latin typeface="Calibri" panose="020F0502020204030204" pitchFamily="34" charset="0"/>
                <a:cs typeface="Calibri" panose="020F0502020204030204" pitchFamily="34" charset="0"/>
              </a:rPr>
              <a:t>is</a:t>
            </a:r>
            <a:r>
              <a:rPr lang="fr-FR" sz="1800" dirty="0">
                <a:latin typeface="Calibri" panose="020F0502020204030204" pitchFamily="34" charset="0"/>
                <a:cs typeface="Calibri" panose="020F0502020204030204" pitchFamily="34" charset="0"/>
              </a:rPr>
              <a:t> important to have </a:t>
            </a:r>
            <a:r>
              <a:rPr lang="fr-FR" sz="1800" dirty="0" err="1">
                <a:latin typeface="Calibri" panose="020F0502020204030204" pitchFamily="34" charset="0"/>
                <a:cs typeface="Calibri" panose="020F0502020204030204" pitchFamily="34" charset="0"/>
              </a:rPr>
              <a:t>context</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around</a:t>
            </a:r>
            <a:r>
              <a:rPr lang="fr-FR" sz="1800" dirty="0">
                <a:latin typeface="Calibri" panose="020F0502020204030204" pitchFamily="34" charset="0"/>
                <a:cs typeface="Calibri" panose="020F0502020204030204" pitchFamily="34" charset="0"/>
              </a:rPr>
              <a:t> the goals the </a:t>
            </a:r>
            <a:r>
              <a:rPr lang="fr-FR" sz="1800" dirty="0" err="1">
                <a:latin typeface="Calibri" panose="020F0502020204030204" pitchFamily="34" charset="0"/>
                <a:cs typeface="Calibri" panose="020F0502020204030204" pitchFamily="34" charset="0"/>
              </a:rPr>
              <a:t>company</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is</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trying</a:t>
            </a:r>
            <a:r>
              <a:rPr lang="fr-FR" sz="1800" dirty="0">
                <a:latin typeface="Calibri" panose="020F0502020204030204" pitchFamily="34" charset="0"/>
                <a:cs typeface="Calibri" panose="020F0502020204030204" pitchFamily="34" charset="0"/>
              </a:rPr>
              <a:t> to </a:t>
            </a:r>
            <a:r>
              <a:rPr lang="fr-FR" sz="1800" dirty="0" err="1">
                <a:latin typeface="Calibri" panose="020F0502020204030204" pitchFamily="34" charset="0"/>
                <a:cs typeface="Calibri" panose="020F0502020204030204" pitchFamily="34" charset="0"/>
              </a:rPr>
              <a:t>achieve</a:t>
            </a:r>
            <a:r>
              <a:rPr lang="fr-FR" sz="1800" dirty="0">
                <a:latin typeface="Calibri" panose="020F0502020204030204" pitchFamily="34" charset="0"/>
                <a:cs typeface="Calibri" panose="020F0502020204030204" pitchFamily="34" charset="0"/>
              </a:rPr>
              <a:t> for </a:t>
            </a:r>
            <a:r>
              <a:rPr lang="fr-FR" sz="1800" dirty="0" err="1">
                <a:latin typeface="Calibri" panose="020F0502020204030204" pitchFamily="34" charset="0"/>
                <a:cs typeface="Calibri" panose="020F0502020204030204" pitchFamily="34" charset="0"/>
              </a:rPr>
              <a:t>their</a:t>
            </a:r>
            <a:r>
              <a:rPr lang="fr-FR" sz="1800" dirty="0">
                <a:latin typeface="Calibri" panose="020F0502020204030204" pitchFamily="34" charset="0"/>
                <a:cs typeface="Calibri" panose="020F0502020204030204" pitchFamily="34" charset="0"/>
              </a:rPr>
              <a:t> Customer Segments and </a:t>
            </a:r>
            <a:r>
              <a:rPr lang="fr-FR" sz="1800" dirty="0" err="1">
                <a:latin typeface="Calibri" panose="020F0502020204030204" pitchFamily="34" charset="0"/>
                <a:cs typeface="Calibri" panose="020F0502020204030204" pitchFamily="34" charset="0"/>
              </a:rPr>
              <a:t>where</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your</a:t>
            </a:r>
            <a:r>
              <a:rPr lang="fr-FR" sz="1800" dirty="0">
                <a:latin typeface="Calibri" panose="020F0502020204030204" pitchFamily="34" charset="0"/>
                <a:cs typeface="Calibri" panose="020F0502020204030204" pitchFamily="34" charset="0"/>
              </a:rPr>
              <a:t> business/</a:t>
            </a:r>
            <a:r>
              <a:rPr lang="fr-FR" sz="1800" dirty="0" err="1">
                <a:latin typeface="Calibri" panose="020F0502020204030204" pitchFamily="34" charset="0"/>
                <a:cs typeface="Calibri" panose="020F0502020204030204" pitchFamily="34" charset="0"/>
              </a:rPr>
              <a:t>product</a:t>
            </a:r>
            <a:r>
              <a:rPr lang="fr-FR" sz="1800" dirty="0">
                <a:latin typeface="Calibri" panose="020F0502020204030204" pitchFamily="34" charset="0"/>
                <a:cs typeface="Calibri" panose="020F0502020204030204" pitchFamily="34" charset="0"/>
              </a:rPr>
              <a:t>/service </a:t>
            </a:r>
            <a:r>
              <a:rPr lang="fr-FR" sz="1800" dirty="0" err="1">
                <a:latin typeface="Calibri" panose="020F0502020204030204" pitchFamily="34" charset="0"/>
                <a:cs typeface="Calibri" panose="020F0502020204030204" pitchFamily="34" charset="0"/>
              </a:rPr>
              <a:t>fits</a:t>
            </a:r>
            <a:r>
              <a:rPr lang="fr-FR" sz="1800" dirty="0">
                <a:latin typeface="Calibri" panose="020F0502020204030204" pitchFamily="34" charset="0"/>
                <a:cs typeface="Calibri" panose="020F0502020204030204" pitchFamily="34" charset="0"/>
              </a:rPr>
              <a:t> in the value </a:t>
            </a:r>
            <a:r>
              <a:rPr lang="fr-FR" sz="1800" dirty="0" err="1">
                <a:latin typeface="Calibri" panose="020F0502020204030204" pitchFamily="34" charset="0"/>
                <a:cs typeface="Calibri" panose="020F0502020204030204" pitchFamily="34" charset="0"/>
              </a:rPr>
              <a:t>chain</a:t>
            </a:r>
            <a:r>
              <a:rPr lang="fr-FR" sz="18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1888738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2. Value Propositions</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8" name="TextBox 7">
            <a:extLst>
              <a:ext uri="{FF2B5EF4-FFF2-40B4-BE49-F238E27FC236}">
                <a16:creationId xmlns:a16="http://schemas.microsoft.com/office/drawing/2014/main" id="{A113733C-2D17-794F-0386-4AE482998580}"/>
              </a:ext>
            </a:extLst>
          </p:cNvPr>
          <p:cNvSpPr txBox="1"/>
          <p:nvPr/>
        </p:nvSpPr>
        <p:spPr>
          <a:xfrm>
            <a:off x="243841" y="1401574"/>
            <a:ext cx="3886200" cy="967957"/>
          </a:xfrm>
          <a:prstGeom prst="rect">
            <a:avLst/>
          </a:prstGeom>
          <a:noFill/>
        </p:spPr>
        <p:txBody>
          <a:bodyPr wrap="square">
            <a:spAutoFit/>
          </a:bodyPr>
          <a:lstStyle/>
          <a:p>
            <a:pPr>
              <a:lnSpc>
                <a:spcPct val="150000"/>
              </a:lnSpc>
            </a:pPr>
            <a:r>
              <a:rPr lang="fr-FR" sz="2000" b="1" dirty="0">
                <a:latin typeface="Calibri" panose="020F0502020204030204" pitchFamily="34" charset="0"/>
                <a:cs typeface="Calibri" panose="020F0502020204030204" pitchFamily="34" charset="0"/>
              </a:rPr>
              <a:t>Example of a value proposition</a:t>
            </a:r>
          </a:p>
          <a:p>
            <a:pPr>
              <a:lnSpc>
                <a:spcPct val="150000"/>
              </a:lnSpc>
            </a:pPr>
            <a:r>
              <a:rPr lang="fr-FR" sz="2000" b="1" dirty="0">
                <a:latin typeface="Calibri" panose="020F0502020204030204" pitchFamily="34" charset="0"/>
                <a:cs typeface="Calibri" panose="020F0502020204030204" pitchFamily="34" charset="0"/>
              </a:rPr>
              <a:t> : </a:t>
            </a:r>
            <a:r>
              <a:rPr lang="fr-FR" sz="2000" b="1" dirty="0">
                <a:latin typeface="Calibri" panose="020F0502020204030204" pitchFamily="34" charset="0"/>
                <a:cs typeface="Calibri" panose="020F0502020204030204" pitchFamily="34" charset="0"/>
                <a:hlinkClick r:id="rId3"/>
              </a:rPr>
              <a:t>Beyond the Grid Program</a:t>
            </a:r>
            <a:endParaRPr lang="fr-FR" sz="2000" dirty="0">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BCF91393-7B91-CBFC-3F1C-044D1FAF5E8C}"/>
              </a:ext>
            </a:extLst>
          </p:cNvPr>
          <p:cNvSpPr txBox="1"/>
          <p:nvPr/>
        </p:nvSpPr>
        <p:spPr>
          <a:xfrm>
            <a:off x="4334003" y="1401574"/>
            <a:ext cx="7023664" cy="5170646"/>
          </a:xfrm>
          <a:prstGeom prst="rect">
            <a:avLst/>
          </a:prstGeom>
          <a:noFill/>
        </p:spPr>
        <p:txBody>
          <a:bodyPr wrap="square">
            <a:spAutoFit/>
          </a:bodyPr>
          <a:lstStyle/>
          <a:p>
            <a:r>
              <a:rPr lang="fr-FR" sz="2000" b="1" dirty="0">
                <a:solidFill>
                  <a:schemeClr val="accent6">
                    <a:lumMod val="50000"/>
                  </a:schemeClr>
                </a:solidFill>
                <a:latin typeface="Calibri" panose="020F0502020204030204" pitchFamily="34" charset="0"/>
                <a:cs typeface="Calibri" panose="020F0502020204030204" pitchFamily="34" charset="0"/>
              </a:rPr>
              <a:t>ACCELERATING OFF-GRID ENERGY ACCESS</a:t>
            </a:r>
          </a:p>
          <a:p>
            <a:endParaRPr lang="fr-FR" sz="1000" dirty="0">
              <a:latin typeface="Calibri" panose="020F0502020204030204" pitchFamily="34" charset="0"/>
              <a:cs typeface="Calibri" panose="020F0502020204030204" pitchFamily="34" charset="0"/>
            </a:endParaRPr>
          </a:p>
          <a:p>
            <a:r>
              <a:rPr lang="fr-FR" sz="2000" b="1" dirty="0">
                <a:solidFill>
                  <a:schemeClr val="accent6">
                    <a:lumMod val="50000"/>
                  </a:schemeClr>
                </a:solidFill>
                <a:latin typeface="Calibri" panose="020F0502020204030204" pitchFamily="34" charset="0"/>
                <a:cs typeface="Calibri" panose="020F0502020204030204" pitchFamily="34" charset="0"/>
              </a:rPr>
              <a:t>Beyond the </a:t>
            </a:r>
            <a:r>
              <a:rPr lang="fr-FR" sz="2000" b="1" dirty="0" err="1">
                <a:solidFill>
                  <a:schemeClr val="accent6">
                    <a:lumMod val="50000"/>
                  </a:schemeClr>
                </a:solidFill>
                <a:latin typeface="Calibri" panose="020F0502020204030204" pitchFamily="34" charset="0"/>
                <a:cs typeface="Calibri" panose="020F0502020204030204" pitchFamily="34" charset="0"/>
              </a:rPr>
              <a:t>Grid</a:t>
            </a:r>
            <a:r>
              <a:rPr lang="fr-FR" sz="2000" b="1" dirty="0">
                <a:solidFill>
                  <a:schemeClr val="accent6">
                    <a:lumMod val="50000"/>
                  </a:schemeClr>
                </a:solidFill>
                <a:latin typeface="Calibri" panose="020F0502020204030204" pitchFamily="34" charset="0"/>
                <a:cs typeface="Calibri" panose="020F0502020204030204" pitchFamily="34" charset="0"/>
              </a:rPr>
              <a:t> Objectives</a:t>
            </a:r>
          </a:p>
          <a:p>
            <a:pPr marL="342900" indent="-342900">
              <a:buFont typeface="Arial" panose="020B0604020202020204" pitchFamily="34" charset="0"/>
              <a:buChar char="•"/>
            </a:pPr>
            <a:endParaRPr lang="fr-FR"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dirty="0" err="1">
                <a:latin typeface="Calibri" panose="020F0502020204030204" pitchFamily="34" charset="0"/>
                <a:cs typeface="Calibri" panose="020F0502020204030204" pitchFamily="34" charset="0"/>
              </a:rPr>
              <a:t>Unlock</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investment</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growth</a:t>
            </a:r>
            <a:r>
              <a:rPr lang="fr-FR" sz="2000" dirty="0">
                <a:latin typeface="Calibri" panose="020F0502020204030204" pitchFamily="34" charset="0"/>
                <a:cs typeface="Calibri" panose="020F0502020204030204" pitchFamily="34" charset="0"/>
              </a:rPr>
              <a:t> for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 solutions on the </a:t>
            </a:r>
            <a:r>
              <a:rPr lang="fr-FR" sz="2000" dirty="0" err="1">
                <a:latin typeface="Calibri" panose="020F0502020204030204" pitchFamily="34" charset="0"/>
                <a:cs typeface="Calibri" panose="020F0502020204030204" pitchFamily="34" charset="0"/>
              </a:rPr>
              <a:t>African</a:t>
            </a:r>
            <a:r>
              <a:rPr lang="fr-FR" sz="2000" dirty="0">
                <a:latin typeface="Calibri" panose="020F0502020204030204" pitchFamily="34" charset="0"/>
                <a:cs typeface="Calibri" panose="020F0502020204030204" pitchFamily="34" charset="0"/>
              </a:rPr>
              <a:t> continent.</a:t>
            </a:r>
          </a:p>
          <a:p>
            <a:pPr marL="342900" indent="-342900">
              <a:buFont typeface="Arial" panose="020B0604020202020204" pitchFamily="34" charset="0"/>
              <a:buChar char="•"/>
            </a:pPr>
            <a:r>
              <a:rPr lang="fr-FR" sz="2000" dirty="0">
                <a:latin typeface="Calibri" panose="020F0502020204030204" pitchFamily="34" charset="0"/>
                <a:cs typeface="Calibri" panose="020F0502020204030204" pitchFamily="34" charset="0"/>
              </a:rPr>
              <a:t>Enable 25-30 million new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 connections by 2030</a:t>
            </a:r>
          </a:p>
          <a:p>
            <a:pPr marL="342900" indent="-342900">
              <a:buFont typeface="Arial" panose="020B0604020202020204" pitchFamily="34" charset="0"/>
              <a:buChar char="•"/>
            </a:pPr>
            <a:r>
              <a:rPr lang="fr-FR" sz="2000" dirty="0" err="1">
                <a:latin typeface="Calibri" panose="020F0502020204030204" pitchFamily="34" charset="0"/>
                <a:cs typeface="Calibri" panose="020F0502020204030204" pitchFamily="34" charset="0"/>
              </a:rPr>
              <a:t>Accelerate</a:t>
            </a:r>
            <a:r>
              <a:rPr lang="fr-FR" sz="2000" dirty="0">
                <a:latin typeface="Calibri" panose="020F0502020204030204" pitchFamily="34" charset="0"/>
                <a:cs typeface="Calibri" panose="020F0502020204030204" pitchFamily="34" charset="0"/>
              </a:rPr>
              <a:t> Solar Home System and Mini-</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connections in partnership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250+ </a:t>
            </a:r>
            <a:r>
              <a:rPr lang="fr-FR" sz="2000" dirty="0" err="1">
                <a:latin typeface="Calibri" panose="020F0502020204030204" pitchFamily="34" charset="0"/>
                <a:cs typeface="Calibri" panose="020F0502020204030204" pitchFamily="34" charset="0"/>
              </a:rPr>
              <a:t>companies</a:t>
            </a: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a:p>
            <a:r>
              <a:rPr lang="fr-FR" sz="2000" b="1" dirty="0">
                <a:solidFill>
                  <a:schemeClr val="accent6">
                    <a:lumMod val="50000"/>
                  </a:schemeClr>
                </a:solidFill>
                <a:latin typeface="Calibri" panose="020F0502020204030204" pitchFamily="34" charset="0"/>
                <a:cs typeface="Calibri" panose="020F0502020204030204" pitchFamily="34" charset="0"/>
              </a:rPr>
              <a:t>Beyond the </a:t>
            </a:r>
            <a:r>
              <a:rPr lang="fr-FR" sz="2000" b="1" dirty="0" err="1">
                <a:solidFill>
                  <a:schemeClr val="accent6">
                    <a:lumMod val="50000"/>
                  </a:schemeClr>
                </a:solidFill>
                <a:latin typeface="Calibri" panose="020F0502020204030204" pitchFamily="34" charset="0"/>
                <a:cs typeface="Calibri" panose="020F0502020204030204" pitchFamily="34" charset="0"/>
              </a:rPr>
              <a:t>Grid</a:t>
            </a:r>
            <a:r>
              <a:rPr lang="fr-FR" sz="2000" b="1" dirty="0">
                <a:solidFill>
                  <a:schemeClr val="accent6">
                    <a:lumMod val="50000"/>
                  </a:schemeClr>
                </a:solidFill>
                <a:latin typeface="Calibri" panose="020F0502020204030204" pitchFamily="34" charset="0"/>
                <a:cs typeface="Calibri" panose="020F0502020204030204" pitchFamily="34" charset="0"/>
              </a:rPr>
              <a:t> </a:t>
            </a:r>
            <a:r>
              <a:rPr lang="fr-FR" sz="2000" b="1" dirty="0" err="1">
                <a:solidFill>
                  <a:schemeClr val="accent6">
                    <a:lumMod val="50000"/>
                  </a:schemeClr>
                </a:solidFill>
                <a:latin typeface="Calibri" panose="020F0502020204030204" pitchFamily="34" charset="0"/>
                <a:cs typeface="Calibri" panose="020F0502020204030204" pitchFamily="34" charset="0"/>
              </a:rPr>
              <a:t>Results</a:t>
            </a:r>
            <a:endParaRPr lang="fr-FR" sz="2000" b="1" dirty="0">
              <a:solidFill>
                <a:schemeClr val="accent6">
                  <a:lumMod val="50000"/>
                </a:schemeClr>
              </a:solidFill>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endParaRPr lang="fr-FR"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dirty="0">
                <a:latin typeface="Calibri" panose="020F0502020204030204" pitchFamily="34" charset="0"/>
                <a:cs typeface="Calibri" panose="020F0502020204030204" pitchFamily="34" charset="0"/>
              </a:rPr>
              <a:t>Over 28 million new </a:t>
            </a:r>
            <a:r>
              <a:rPr lang="fr-FR" sz="2000" dirty="0" err="1">
                <a:latin typeface="Calibri" panose="020F0502020204030204" pitchFamily="34" charset="0"/>
                <a:cs typeface="Calibri" panose="020F0502020204030204" pitchFamily="34" charset="0"/>
              </a:rPr>
              <a:t>household</a:t>
            </a:r>
            <a:r>
              <a:rPr lang="fr-FR" sz="2000" dirty="0">
                <a:latin typeface="Calibri" panose="020F0502020204030204" pitchFamily="34" charset="0"/>
                <a:cs typeface="Calibri" panose="020F0502020204030204" pitchFamily="34" charset="0"/>
              </a:rPr>
              <a:t> and business connections </a:t>
            </a:r>
            <a:r>
              <a:rPr lang="fr-FR" sz="2000" dirty="0" err="1">
                <a:latin typeface="Calibri" panose="020F0502020204030204" pitchFamily="34" charset="0"/>
                <a:cs typeface="Calibri" panose="020F0502020204030204" pitchFamily="34" charset="0"/>
              </a:rPr>
              <a:t>added</a:t>
            </a: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dirty="0" err="1">
                <a:latin typeface="Calibri" panose="020F0502020204030204" pitchFamily="34" charset="0"/>
                <a:cs typeface="Calibri" panose="020F0502020204030204" pitchFamily="34" charset="0"/>
              </a:rPr>
              <a:t>Helped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private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sector</a:t>
            </a:r>
            <a:r>
              <a:rPr lang="fr-FR" sz="2000" dirty="0">
                <a:latin typeface="Calibri" panose="020F0502020204030204" pitchFamily="34" charset="0"/>
                <a:cs typeface="Calibri" panose="020F0502020204030204" pitchFamily="34" charset="0"/>
              </a:rPr>
              <a:t>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secure</a:t>
            </a:r>
            <a:r>
              <a:rPr lang="fr-FR" sz="2000" dirty="0">
                <a:latin typeface="Calibri" panose="020F0502020204030204" pitchFamily="34" charset="0"/>
                <a:cs typeface="Calibri" panose="020F0502020204030204" pitchFamily="34" charset="0"/>
              </a:rPr>
              <a:t> over $1.2 billion in </a:t>
            </a:r>
            <a:r>
              <a:rPr lang="fr-FR" sz="2000" dirty="0" err="1">
                <a:latin typeface="Calibri" panose="020F0502020204030204" pitchFamily="34" charset="0"/>
                <a:cs typeface="Calibri" panose="020F0502020204030204" pitchFamily="34" charset="0"/>
              </a:rPr>
              <a:t>financing</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grow</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businesses and </a:t>
            </a:r>
            <a:r>
              <a:rPr lang="fr-FR" sz="2000" dirty="0" err="1">
                <a:latin typeface="Calibri" panose="020F0502020204030204" pitchFamily="34" charset="0"/>
                <a:cs typeface="Calibri" panose="020F0502020204030204" pitchFamily="34" charset="0"/>
              </a:rPr>
              <a:t>accelerate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access</a:t>
            </a:r>
            <a:endParaRPr lang="fr-FR" sz="2000" dirty="0">
              <a:latin typeface="Calibri" panose="020F0502020204030204" pitchFamily="34" charset="0"/>
              <a:cs typeface="Calibri" panose="020F0502020204030204" pitchFamily="34" charset="0"/>
            </a:endParaRPr>
          </a:p>
          <a:p>
            <a:endParaRPr lang="fr-FR" sz="2000" dirty="0">
              <a:latin typeface="Calibri" panose="020F0502020204030204" pitchFamily="34" charset="0"/>
              <a:cs typeface="Calibri" panose="020F0502020204030204" pitchFamily="34" charset="0"/>
            </a:endParaRPr>
          </a:p>
        </p:txBody>
      </p:sp>
      <p:pic>
        <p:nvPicPr>
          <p:cNvPr id="1028" name="Picture 4" descr="Beyond the grid fund for Africa | Nefco">
            <a:extLst>
              <a:ext uri="{FF2B5EF4-FFF2-40B4-BE49-F238E27FC236}">
                <a16:creationId xmlns:a16="http://schemas.microsoft.com/office/drawing/2014/main" id="{42C8A5E7-D185-A5D3-2115-4235B5117C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011" y="2714625"/>
            <a:ext cx="3209925" cy="142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281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2. Value Propositions</a:t>
            </a:r>
            <a:endParaRPr lang="en-US" dirty="0"/>
          </a:p>
        </p:txBody>
      </p:sp>
      <p:sp>
        <p:nvSpPr>
          <p:cNvPr id="8" name="TextBox 7">
            <a:extLst>
              <a:ext uri="{FF2B5EF4-FFF2-40B4-BE49-F238E27FC236}">
                <a16:creationId xmlns:a16="http://schemas.microsoft.com/office/drawing/2014/main" id="{A113733C-2D17-794F-0386-4AE482998580}"/>
              </a:ext>
            </a:extLst>
          </p:cNvPr>
          <p:cNvSpPr txBox="1"/>
          <p:nvPr/>
        </p:nvSpPr>
        <p:spPr>
          <a:xfrm>
            <a:off x="364585" y="1335178"/>
            <a:ext cx="3209925" cy="967957"/>
          </a:xfrm>
          <a:prstGeom prst="rect">
            <a:avLst/>
          </a:prstGeom>
          <a:noFill/>
        </p:spPr>
        <p:txBody>
          <a:bodyPr wrap="square">
            <a:spAutoFit/>
          </a:bodyPr>
          <a:lstStyle/>
          <a:p>
            <a:pPr>
              <a:lnSpc>
                <a:spcPct val="150000"/>
              </a:lnSpc>
            </a:pPr>
            <a:r>
              <a:rPr lang="fr-FR" sz="2000" b="1" dirty="0">
                <a:latin typeface="Calibri" panose="020F0502020204030204" pitchFamily="34" charset="0"/>
                <a:cs typeface="Calibri" panose="020F0502020204030204" pitchFamily="34" charset="0"/>
              </a:rPr>
              <a:t>Example </a:t>
            </a:r>
            <a:r>
              <a:rPr lang="fr-FR" sz="2000" b="1" dirty="0" err="1">
                <a:latin typeface="Calibri" panose="020F0502020204030204" pitchFamily="34" charset="0"/>
                <a:cs typeface="Calibri" panose="020F0502020204030204" pitchFamily="34" charset="0"/>
              </a:rPr>
              <a:t>continued</a:t>
            </a:r>
            <a:r>
              <a:rPr lang="fr-FR" sz="2000" b="1" dirty="0">
                <a:latin typeface="Calibri" panose="020F0502020204030204" pitchFamily="34" charset="0"/>
                <a:cs typeface="Calibri" panose="020F0502020204030204" pitchFamily="34" charset="0"/>
              </a:rPr>
              <a:t> : </a:t>
            </a:r>
          </a:p>
          <a:p>
            <a:pPr>
              <a:lnSpc>
                <a:spcPct val="150000"/>
              </a:lnSpc>
            </a:pPr>
            <a:r>
              <a:rPr lang="fr-FR" sz="2000" b="1" dirty="0">
                <a:latin typeface="Calibri" panose="020F0502020204030204" pitchFamily="34" charset="0"/>
                <a:cs typeface="Calibri" panose="020F0502020204030204" pitchFamily="34" charset="0"/>
                <a:hlinkClick r:id="rId3"/>
              </a:rPr>
              <a:t>Beyond the Grid Program</a:t>
            </a:r>
            <a:endParaRPr lang="fr-FR" sz="2000" dirty="0">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BCF91393-7B91-CBFC-3F1C-044D1FAF5E8C}"/>
              </a:ext>
            </a:extLst>
          </p:cNvPr>
          <p:cNvSpPr txBox="1"/>
          <p:nvPr/>
        </p:nvSpPr>
        <p:spPr>
          <a:xfrm>
            <a:off x="4147257" y="1919575"/>
            <a:ext cx="7023664" cy="4247317"/>
          </a:xfrm>
          <a:prstGeom prst="rect">
            <a:avLst/>
          </a:prstGeom>
          <a:noFill/>
        </p:spPr>
        <p:txBody>
          <a:bodyPr wrap="square">
            <a:spAutoFit/>
          </a:bodyPr>
          <a:lstStyle/>
          <a:p>
            <a:r>
              <a:rPr lang="fr-FR" sz="2000" b="1" dirty="0">
                <a:solidFill>
                  <a:schemeClr val="accent6">
                    <a:lumMod val="50000"/>
                  </a:schemeClr>
                </a:solidFill>
                <a:latin typeface="Calibri" panose="020F0502020204030204" pitchFamily="34" charset="0"/>
                <a:cs typeface="Calibri" panose="020F0502020204030204" pitchFamily="34" charset="0"/>
              </a:rPr>
              <a:t>ACCELERATING OFF-GRID ENERGY ACCESS</a:t>
            </a:r>
          </a:p>
          <a:p>
            <a:endParaRPr lang="fr-FR" sz="1000" dirty="0">
              <a:latin typeface="Calibri" panose="020F0502020204030204" pitchFamily="34" charset="0"/>
              <a:cs typeface="Calibri" panose="020F0502020204030204" pitchFamily="34" charset="0"/>
            </a:endParaRPr>
          </a:p>
          <a:p>
            <a:r>
              <a:rPr lang="fr-FR" sz="2000" b="1" dirty="0">
                <a:solidFill>
                  <a:schemeClr val="accent6">
                    <a:lumMod val="50000"/>
                  </a:schemeClr>
                </a:solidFill>
                <a:latin typeface="Calibri" panose="020F0502020204030204" pitchFamily="34" charset="0"/>
                <a:cs typeface="Calibri" panose="020F0502020204030204" pitchFamily="34" charset="0"/>
              </a:rPr>
              <a:t>Beyond the </a:t>
            </a:r>
            <a:r>
              <a:rPr lang="fr-FR" sz="2000" b="1" dirty="0" err="1">
                <a:solidFill>
                  <a:schemeClr val="accent6">
                    <a:lumMod val="50000"/>
                  </a:schemeClr>
                </a:solidFill>
                <a:latin typeface="Calibri" panose="020F0502020204030204" pitchFamily="34" charset="0"/>
                <a:cs typeface="Calibri" panose="020F0502020204030204" pitchFamily="34" charset="0"/>
              </a:rPr>
              <a:t>Grid</a:t>
            </a:r>
            <a:r>
              <a:rPr lang="fr-FR" sz="2000" b="1" dirty="0">
                <a:solidFill>
                  <a:schemeClr val="accent6">
                    <a:lumMod val="50000"/>
                  </a:schemeClr>
                </a:solidFill>
                <a:latin typeface="Calibri" panose="020F0502020204030204" pitchFamily="34" charset="0"/>
                <a:cs typeface="Calibri" panose="020F0502020204030204" pitchFamily="34" charset="0"/>
              </a:rPr>
              <a:t> </a:t>
            </a:r>
            <a:r>
              <a:rPr lang="fr-FR" sz="2000" b="1" dirty="0" err="1">
                <a:solidFill>
                  <a:schemeClr val="accent6">
                    <a:lumMod val="50000"/>
                  </a:schemeClr>
                </a:solidFill>
                <a:latin typeface="Calibri" panose="020F0502020204030204" pitchFamily="34" charset="0"/>
                <a:cs typeface="Calibri" panose="020F0502020204030204" pitchFamily="34" charset="0"/>
              </a:rPr>
              <a:t>Activities</a:t>
            </a:r>
            <a:endParaRPr lang="fr-FR" sz="2000" b="1" dirty="0">
              <a:solidFill>
                <a:schemeClr val="accent6">
                  <a:lumMod val="50000"/>
                </a:schemeClr>
              </a:solidFill>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endParaRPr lang="fr-FR"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dirty="0">
                <a:latin typeface="Calibri" panose="020F0502020204030204" pitchFamily="34" charset="0"/>
                <a:cs typeface="Calibri" panose="020F0502020204030204" pitchFamily="34" charset="0"/>
              </a:rPr>
              <a:t>Support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promote</a:t>
            </a:r>
            <a:r>
              <a:rPr lang="fr-FR" sz="2000" dirty="0">
                <a:latin typeface="Calibri" panose="020F0502020204030204" pitchFamily="34" charset="0"/>
                <a:cs typeface="Calibri" panose="020F0502020204030204" pitchFamily="34" charset="0"/>
              </a:rPr>
              <a:t> innovative </a:t>
            </a:r>
            <a:r>
              <a:rPr lang="fr-FR" sz="2000" dirty="0" err="1">
                <a:latin typeface="Calibri" panose="020F0502020204030204" pitchFamily="34" charset="0"/>
                <a:cs typeface="Calibri" panose="020F0502020204030204" pitchFamily="34" charset="0"/>
              </a:rPr>
              <a:t>products</a:t>
            </a:r>
            <a:r>
              <a:rPr lang="fr-FR" sz="2000" dirty="0">
                <a:latin typeface="Calibri" panose="020F0502020204030204" pitchFamily="34" charset="0"/>
                <a:cs typeface="Calibri" panose="020F0502020204030204" pitchFamily="34" charset="0"/>
              </a:rPr>
              <a:t> and services, </a:t>
            </a:r>
            <a:r>
              <a:rPr lang="fr-FR" sz="2000" dirty="0" err="1">
                <a:latin typeface="Calibri" panose="020F0502020204030204" pitchFamily="34" charset="0"/>
                <a:cs typeface="Calibri" panose="020F0502020204030204" pitchFamily="34" charset="0"/>
              </a:rPr>
              <a:t>enhance</a:t>
            </a:r>
            <a:r>
              <a:rPr lang="fr-FR" sz="2000" dirty="0">
                <a:latin typeface="Calibri" panose="020F0502020204030204" pitchFamily="34" charset="0"/>
                <a:cs typeface="Calibri" panose="020F0502020204030204" pitchFamily="34" charset="0"/>
              </a:rPr>
              <a:t> management </a:t>
            </a:r>
            <a:r>
              <a:rPr lang="fr-FR" sz="2000" dirty="0" err="1">
                <a:latin typeface="Calibri" panose="020F0502020204030204" pitchFamily="34" charset="0"/>
                <a:cs typeface="Calibri" panose="020F0502020204030204" pitchFamily="34" charset="0"/>
              </a:rPr>
              <a:t>skills</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successfully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scale</a:t>
            </a:r>
            <a:r>
              <a:rPr lang="fr-FR" sz="2000" dirty="0">
                <a:latin typeface="Calibri" panose="020F0502020204030204" pitchFamily="34" charset="0"/>
                <a:cs typeface="Calibri" panose="020F0502020204030204" pitchFamily="34" charset="0"/>
              </a:rPr>
              <a:t> up and </a:t>
            </a:r>
            <a:r>
              <a:rPr lang="fr-FR" sz="2000" dirty="0" err="1">
                <a:latin typeface="Calibri" panose="020F0502020204030204" pitchFamily="34" charset="0"/>
                <a:cs typeface="Calibri" panose="020F0502020204030204" pitchFamily="34" charset="0"/>
              </a:rPr>
              <a:t>grow</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businesses</a:t>
            </a:r>
          </a:p>
          <a:p>
            <a:pPr marL="342900" indent="-342900">
              <a:buFont typeface="Arial" panose="020B0604020202020204" pitchFamily="34" charset="0"/>
              <a:buChar char="•"/>
            </a:pPr>
            <a:r>
              <a:rPr lang="fr-FR" sz="2000" dirty="0">
                <a:latin typeface="Calibri" panose="020F0502020204030204" pitchFamily="34" charset="0"/>
                <a:cs typeface="Calibri" panose="020F0502020204030204" pitchFamily="34" charset="0"/>
              </a:rPr>
              <a:t>Help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maximize</a:t>
            </a:r>
            <a:r>
              <a:rPr lang="fr-FR" sz="2000" dirty="0">
                <a:latin typeface="Calibri" panose="020F0502020204030204" pitchFamily="34" charset="0"/>
                <a:cs typeface="Calibri" panose="020F0502020204030204" pitchFamily="34" charset="0"/>
              </a:rPr>
              <a:t> value proposition </a:t>
            </a:r>
            <a:r>
              <a:rPr lang="fr-FR" sz="2000" dirty="0" err="1">
                <a:latin typeface="Calibri" panose="020F0502020204030204" pitchFamily="34" charset="0"/>
                <a:cs typeface="Calibri" panose="020F0502020204030204" pitchFamily="34" charset="0"/>
              </a:rPr>
              <a:t>through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market</a:t>
            </a:r>
            <a:r>
              <a:rPr lang="fr-FR" sz="2000" dirty="0">
                <a:latin typeface="Calibri" panose="020F0502020204030204" pitchFamily="34" charset="0"/>
                <a:cs typeface="Calibri" panose="020F0502020204030204" pitchFamily="34" charset="0"/>
              </a:rPr>
              <a:t> and business intelligence</a:t>
            </a:r>
          </a:p>
          <a:p>
            <a:pPr marL="342900" indent="-342900">
              <a:buFont typeface="Arial" panose="020B0604020202020204" pitchFamily="34" charset="0"/>
              <a:buChar char="•"/>
            </a:pPr>
            <a:r>
              <a:rPr lang="fr-FR" sz="2000" dirty="0">
                <a:latin typeface="Calibri" panose="020F0502020204030204" pitchFamily="34" charset="0"/>
                <a:cs typeface="Calibri" panose="020F0502020204030204" pitchFamily="34" charset="0"/>
              </a:rPr>
              <a:t>Support the </a:t>
            </a:r>
            <a:r>
              <a:rPr lang="fr-FR" sz="2000" dirty="0" err="1">
                <a:latin typeface="Calibri" panose="020F0502020204030204" pitchFamily="34" charset="0"/>
                <a:cs typeface="Calibri" panose="020F0502020204030204" pitchFamily="34" charset="0"/>
              </a:rPr>
              <a:t>development</a:t>
            </a:r>
            <a:r>
              <a:rPr lang="fr-FR" sz="2000" dirty="0">
                <a:latin typeface="Calibri" panose="020F0502020204030204" pitchFamily="34" charset="0"/>
                <a:cs typeface="Calibri" panose="020F0502020204030204" pitchFamily="34" charset="0"/>
              </a:rPr>
              <a:t> of business </a:t>
            </a:r>
            <a:r>
              <a:rPr lang="fr-FR" sz="2000" dirty="0" err="1">
                <a:latin typeface="Calibri" panose="020F0502020204030204" pitchFamily="34" charset="0"/>
                <a:cs typeface="Calibri" panose="020F0502020204030204" pitchFamily="34" charset="0"/>
              </a:rPr>
              <a:t>models</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private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sector</a:t>
            </a:r>
            <a:r>
              <a:rPr lang="fr-FR" sz="2000" dirty="0">
                <a:latin typeface="Calibri" panose="020F0502020204030204" pitchFamily="34" charset="0"/>
                <a:cs typeface="Calibri" panose="020F0502020204030204" pitchFamily="34" charset="0"/>
              </a:rPr>
              <a:t> participation, </a:t>
            </a:r>
            <a:r>
              <a:rPr lang="fr-FR" sz="2000" dirty="0" err="1">
                <a:latin typeface="Calibri" panose="020F0502020204030204" pitchFamily="34" charset="0"/>
                <a:cs typeface="Calibri" panose="020F0502020204030204" pitchFamily="34" charset="0"/>
              </a:rPr>
              <a:t>tailored</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each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country’s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regulatory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environment</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market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dynamics</a:t>
            </a: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dirty="0" err="1">
                <a:latin typeface="Calibri" panose="020F0502020204030204" pitchFamily="34" charset="0"/>
                <a:cs typeface="Calibri" panose="020F0502020204030204" pitchFamily="34" charset="0"/>
              </a:rPr>
              <a:t>Offer</a:t>
            </a:r>
            <a:r>
              <a:rPr lang="fr-FR" sz="2000" dirty="0">
                <a:latin typeface="Calibri" panose="020F0502020204030204" pitchFamily="34" charset="0"/>
                <a:cs typeface="Calibri" panose="020F0502020204030204" pitchFamily="34" charset="0"/>
              </a:rPr>
              <a:t> transaction </a:t>
            </a:r>
            <a:r>
              <a:rPr lang="fr-FR" sz="2000" dirty="0" err="1">
                <a:latin typeface="Calibri" panose="020F0502020204030204" pitchFamily="34" charset="0"/>
                <a:cs typeface="Calibri" panose="020F0502020204030204" pitchFamily="34" charset="0"/>
              </a:rPr>
              <a:t>advice</a:t>
            </a:r>
            <a:r>
              <a:rPr lang="fr-FR" sz="2000" dirty="0">
                <a:latin typeface="Calibri" panose="020F0502020204030204" pitchFamily="34" charset="0"/>
                <a:cs typeface="Calibri" panose="020F0502020204030204" pitchFamily="34" charset="0"/>
              </a:rPr>
              <a:t> support and </a:t>
            </a:r>
            <a:r>
              <a:rPr lang="fr-FR" sz="2000" dirty="0" err="1">
                <a:latin typeface="Calibri" panose="020F0502020204030204" pitchFamily="34" charset="0"/>
                <a:cs typeface="Calibri" panose="020F0502020204030204" pitchFamily="34" charset="0"/>
              </a:rPr>
              <a:t>facilitates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access</a:t>
            </a:r>
            <a:r>
              <a:rPr lang="fr-FR" sz="2000" dirty="0">
                <a:latin typeface="Calibri" panose="020F0502020204030204" pitchFamily="34" charset="0"/>
                <a:cs typeface="Calibri" panose="020F0502020204030204" pitchFamily="34" charset="0"/>
              </a:rPr>
              <a:t> to finance for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companies</a:t>
            </a:r>
            <a:endParaRPr lang="fr-FR" sz="2000" dirty="0">
              <a:latin typeface="Calibri" panose="020F0502020204030204" pitchFamily="34" charset="0"/>
              <a:cs typeface="Calibri" panose="020F0502020204030204" pitchFamily="34" charset="0"/>
            </a:endParaRPr>
          </a:p>
        </p:txBody>
      </p:sp>
      <p:pic>
        <p:nvPicPr>
          <p:cNvPr id="1028" name="Picture 4" descr="Beyond the grid fund for Africa | Nefco">
            <a:extLst>
              <a:ext uri="{FF2B5EF4-FFF2-40B4-BE49-F238E27FC236}">
                <a16:creationId xmlns:a16="http://schemas.microsoft.com/office/drawing/2014/main" id="{42C8A5E7-D185-A5D3-2115-4235B5117C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245" y="2714625"/>
            <a:ext cx="3209925" cy="142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20875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dirty="0">
                <a:solidFill>
                  <a:srgbClr val="C00000"/>
                </a:solidFill>
                <a:latin typeface="Verdana" panose="020B0604030504040204" pitchFamily="34" charset="0"/>
                <a:ea typeface="Verdana" panose="020B0604030504040204" pitchFamily="34" charset="0"/>
                <a:cs typeface="Verdana" panose="020B0604030504040204" pitchFamily="34" charset="0"/>
              </a:rPr>
              <a:t>3</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 Channels</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DC6175C7-5D57-4AFD-7276-0BC8CD8F5042}"/>
              </a:ext>
            </a:extLst>
          </p:cNvPr>
          <p:cNvSpPr txBox="1"/>
          <p:nvPr/>
        </p:nvSpPr>
        <p:spPr>
          <a:xfrm>
            <a:off x="6096000" y="1598920"/>
            <a:ext cx="5410200" cy="4199611"/>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The Channels Building Block describes how a company communicates with and reaches its Customer Segments to deliver a Value Proposition;</a:t>
            </a:r>
          </a:p>
          <a:p>
            <a:pPr>
              <a:lnSpc>
                <a:spcPct val="150000"/>
              </a:lnSpc>
            </a:pPr>
            <a:r>
              <a:rPr lang="en-US" sz="2000" dirty="0">
                <a:latin typeface="Calibri" panose="020F0502020204030204" pitchFamily="34" charset="0"/>
                <a:cs typeface="Calibri" panose="020F0502020204030204" pitchFamily="34" charset="0"/>
              </a:rPr>
              <a:t>Communication, distribution, and sales Channels comprise a company's interface with customers. Channels are customer touch points that play an important role in the customer experience. Channels serve several functions, including:</a:t>
            </a:r>
          </a:p>
        </p:txBody>
      </p:sp>
      <p:pic>
        <p:nvPicPr>
          <p:cNvPr id="10" name="Picture 9">
            <a:extLst>
              <a:ext uri="{FF2B5EF4-FFF2-40B4-BE49-F238E27FC236}">
                <a16:creationId xmlns:a16="http://schemas.microsoft.com/office/drawing/2014/main" id="{5EE8E901-5F90-32BD-87D0-F97AD86575F1}"/>
              </a:ext>
            </a:extLst>
          </p:cNvPr>
          <p:cNvPicPr>
            <a:picLocks noChangeAspect="1"/>
          </p:cNvPicPr>
          <p:nvPr/>
        </p:nvPicPr>
        <p:blipFill>
          <a:blip r:embed="rId3">
            <a:duotone>
              <a:prstClr val="black"/>
              <a:srgbClr val="D9C3A5">
                <a:tint val="50000"/>
                <a:satMod val="180000"/>
              </a:srgbClr>
            </a:duotone>
          </a:blip>
          <a:stretch>
            <a:fillRect/>
          </a:stretch>
        </p:blipFill>
        <p:spPr>
          <a:xfrm>
            <a:off x="90345" y="1356360"/>
            <a:ext cx="5898975" cy="4808497"/>
          </a:xfrm>
          <a:prstGeom prst="rect">
            <a:avLst/>
          </a:prstGeom>
        </p:spPr>
      </p:pic>
    </p:spTree>
    <p:extLst>
      <p:ext uri="{BB962C8B-B14F-4D97-AF65-F5344CB8AC3E}">
        <p14:creationId xmlns:p14="http://schemas.microsoft.com/office/powerpoint/2010/main" val="41104157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dirty="0">
                <a:solidFill>
                  <a:srgbClr val="C00000"/>
                </a:solidFill>
                <a:latin typeface="Verdana" panose="020B0604030504040204" pitchFamily="34" charset="0"/>
                <a:ea typeface="Verdana" panose="020B0604030504040204" pitchFamily="34" charset="0"/>
                <a:cs typeface="Verdana" panose="020B0604030504040204" pitchFamily="34" charset="0"/>
              </a:rPr>
              <a:t>3</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 Channels</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10" name="TextBox 9">
            <a:extLst>
              <a:ext uri="{FF2B5EF4-FFF2-40B4-BE49-F238E27FC236}">
                <a16:creationId xmlns:a16="http://schemas.microsoft.com/office/drawing/2014/main" id="{728A4200-03C2-2B0D-7731-255F74F2A1FF}"/>
              </a:ext>
            </a:extLst>
          </p:cNvPr>
          <p:cNvSpPr txBox="1"/>
          <p:nvPr/>
        </p:nvSpPr>
        <p:spPr>
          <a:xfrm>
            <a:off x="4143663" y="1829750"/>
            <a:ext cx="7502905" cy="3737946"/>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You must </a:t>
            </a:r>
            <a:r>
              <a:rPr lang="fr-FR" sz="2000" b="1" dirty="0" err="1">
                <a:latin typeface="Calibri" panose="020F0502020204030204" pitchFamily="34" charset="0"/>
                <a:cs typeface="Calibri" panose="020F0502020204030204" pitchFamily="34" charset="0"/>
              </a:rPr>
              <a:t>ask</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yourself</a:t>
            </a:r>
            <a:r>
              <a:rPr lang="fr-FR" sz="2000" b="1" dirty="0">
                <a:latin typeface="Calibri" panose="020F0502020204030204" pitchFamily="34" charset="0"/>
                <a:cs typeface="Calibri" panose="020F0502020204030204" pitchFamily="34" charset="0"/>
              </a:rPr>
              <a:t>  :</a:t>
            </a:r>
          </a:p>
          <a:p>
            <a:endParaRPr lang="fr-FR" sz="1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Through which Channels do our Customer Segments want to be reached? </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How are we reaching them now?</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How are our Channels integrated? </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Which ones work best?</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Which ones are most cost-efficient? </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How are we integrating them with customer routines?</a:t>
            </a:r>
            <a:endParaRPr lang="fr-FR" sz="2000" dirty="0">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D4E25E9F-1744-4920-1115-93C947EBFDE4}"/>
              </a:ext>
            </a:extLst>
          </p:cNvPr>
          <p:cNvSpPr txBox="1"/>
          <p:nvPr/>
        </p:nvSpPr>
        <p:spPr>
          <a:xfrm>
            <a:off x="1765047" y="5826397"/>
            <a:ext cx="8838412" cy="400110"/>
          </a:xfrm>
          <a:prstGeom prst="rect">
            <a:avLst/>
          </a:prstGeom>
          <a:noFill/>
        </p:spPr>
        <p:txBody>
          <a:bodyPr wrap="square">
            <a:spAutoFit/>
          </a:bodyPr>
          <a:lstStyle/>
          <a:p>
            <a:r>
              <a:rPr lang="fr-FR" sz="2000" b="1" dirty="0" err="1">
                <a:solidFill>
                  <a:schemeClr val="accent2">
                    <a:lumMod val="50000"/>
                  </a:schemeClr>
                </a:solidFill>
                <a:latin typeface="Calibri" panose="020F0502020204030204" pitchFamily="34" charset="0"/>
                <a:cs typeface="Calibri" panose="020F0502020204030204" pitchFamily="34" charset="0"/>
              </a:rPr>
              <a:t>Understanding</a:t>
            </a:r>
            <a:r>
              <a:rPr lang="fr-FR" sz="2000" b="1" dirty="0">
                <a:solidFill>
                  <a:schemeClr val="accent2">
                    <a:lumMod val="50000"/>
                  </a:schemeClr>
                </a:solidFill>
                <a:latin typeface="Calibri" panose="020F0502020204030204" pitchFamily="34" charset="0"/>
                <a:cs typeface="Calibri" panose="020F0502020204030204" pitchFamily="34" charset="0"/>
              </a:rPr>
              <a:t> how to </a:t>
            </a:r>
            <a:r>
              <a:rPr lang="fr-FR" sz="2000" b="1" dirty="0" err="1">
                <a:solidFill>
                  <a:schemeClr val="accent2">
                    <a:lumMod val="50000"/>
                  </a:schemeClr>
                </a:solidFill>
                <a:latin typeface="Calibri" panose="020F0502020204030204" pitchFamily="34" charset="0"/>
                <a:cs typeface="Calibri" panose="020F0502020204030204" pitchFamily="34" charset="0"/>
              </a:rPr>
              <a:t>reach</a:t>
            </a:r>
            <a:r>
              <a:rPr lang="fr-FR" sz="2000" b="1" dirty="0">
                <a:solidFill>
                  <a:schemeClr val="accent2">
                    <a:lumMod val="50000"/>
                  </a:schemeClr>
                </a:solidFill>
                <a:latin typeface="Calibri" panose="020F0502020204030204" pitchFamily="34" charset="0"/>
                <a:cs typeface="Calibri" panose="020F0502020204030204" pitchFamily="34" charset="0"/>
              </a:rPr>
              <a:t> </a:t>
            </a:r>
            <a:r>
              <a:rPr lang="fr-FR" sz="2000" b="1" dirty="0" err="1">
                <a:solidFill>
                  <a:schemeClr val="accent2">
                    <a:lumMod val="50000"/>
                  </a:schemeClr>
                </a:solidFill>
                <a:latin typeface="Calibri" panose="020F0502020204030204" pitchFamily="34" charset="0"/>
                <a:cs typeface="Calibri" panose="020F0502020204030204" pitchFamily="34" charset="0"/>
              </a:rPr>
              <a:t>your</a:t>
            </a:r>
            <a:r>
              <a:rPr lang="fr-FR" sz="2000" b="1" dirty="0">
                <a:solidFill>
                  <a:schemeClr val="accent2">
                    <a:lumMod val="50000"/>
                  </a:schemeClr>
                </a:solidFill>
                <a:latin typeface="Calibri" panose="020F0502020204030204" pitchFamily="34" charset="0"/>
                <a:cs typeface="Calibri" panose="020F0502020204030204" pitchFamily="34" charset="0"/>
              </a:rPr>
              <a:t> </a:t>
            </a:r>
            <a:r>
              <a:rPr lang="fr-FR" sz="2000" b="1" dirty="0" err="1">
                <a:solidFill>
                  <a:schemeClr val="accent2">
                    <a:lumMod val="50000"/>
                  </a:schemeClr>
                </a:solidFill>
                <a:latin typeface="Calibri" panose="020F0502020204030204" pitchFamily="34" charset="0"/>
                <a:cs typeface="Calibri" panose="020F0502020204030204" pitchFamily="34" charset="0"/>
              </a:rPr>
              <a:t>customers</a:t>
            </a:r>
            <a:r>
              <a:rPr lang="fr-FR" sz="2000" b="1" dirty="0">
                <a:solidFill>
                  <a:schemeClr val="accent2">
                    <a:lumMod val="50000"/>
                  </a:schemeClr>
                </a:solidFill>
                <a:latin typeface="Calibri" panose="020F0502020204030204" pitchFamily="34" charset="0"/>
                <a:cs typeface="Calibri" panose="020F0502020204030204" pitchFamily="34" charset="0"/>
              </a:rPr>
              <a:t> </a:t>
            </a:r>
            <a:r>
              <a:rPr lang="fr-FR" sz="2000" b="1" dirty="0" err="1">
                <a:solidFill>
                  <a:schemeClr val="accent2">
                    <a:lumMod val="50000"/>
                  </a:schemeClr>
                </a:solidFill>
                <a:latin typeface="Calibri" panose="020F0502020204030204" pitchFamily="34" charset="0"/>
                <a:cs typeface="Calibri" panose="020F0502020204030204" pitchFamily="34" charset="0"/>
              </a:rPr>
              <a:t>is</a:t>
            </a:r>
            <a:r>
              <a:rPr lang="fr-FR" sz="2000" b="1" dirty="0">
                <a:solidFill>
                  <a:schemeClr val="accent2">
                    <a:lumMod val="50000"/>
                  </a:schemeClr>
                </a:solidFill>
                <a:latin typeface="Calibri" panose="020F0502020204030204" pitchFamily="34" charset="0"/>
                <a:cs typeface="Calibri" panose="020F0502020204030204" pitchFamily="34" charset="0"/>
              </a:rPr>
              <a:t> </a:t>
            </a:r>
            <a:r>
              <a:rPr lang="fr-FR" sz="2000" b="1" dirty="0" err="1">
                <a:solidFill>
                  <a:schemeClr val="accent2">
                    <a:lumMod val="50000"/>
                  </a:schemeClr>
                </a:solidFill>
                <a:latin typeface="Calibri" panose="020F0502020204030204" pitchFamily="34" charset="0"/>
                <a:cs typeface="Calibri" panose="020F0502020204030204" pitchFamily="34" charset="0"/>
              </a:rPr>
              <a:t>so</a:t>
            </a:r>
            <a:r>
              <a:rPr lang="fr-FR" sz="2000" b="1" dirty="0">
                <a:solidFill>
                  <a:schemeClr val="accent2">
                    <a:lumMod val="50000"/>
                  </a:schemeClr>
                </a:solidFill>
                <a:latin typeface="Calibri" panose="020F0502020204030204" pitchFamily="34" charset="0"/>
                <a:cs typeface="Calibri" panose="020F0502020204030204" pitchFamily="34" charset="0"/>
              </a:rPr>
              <a:t> crucial to </a:t>
            </a:r>
            <a:r>
              <a:rPr lang="fr-FR" sz="2000" b="1" dirty="0" err="1">
                <a:solidFill>
                  <a:schemeClr val="accent2">
                    <a:lumMod val="50000"/>
                  </a:schemeClr>
                </a:solidFill>
                <a:latin typeface="Calibri" panose="020F0502020204030204" pitchFamily="34" charset="0"/>
                <a:cs typeface="Calibri" panose="020F0502020204030204" pitchFamily="34" charset="0"/>
              </a:rPr>
              <a:t>your</a:t>
            </a:r>
            <a:r>
              <a:rPr lang="fr-FR" sz="2000" b="1" dirty="0">
                <a:solidFill>
                  <a:schemeClr val="accent2">
                    <a:lumMod val="50000"/>
                  </a:schemeClr>
                </a:solidFill>
                <a:latin typeface="Calibri" panose="020F0502020204030204" pitchFamily="34" charset="0"/>
                <a:cs typeface="Calibri" panose="020F0502020204030204" pitchFamily="34" charset="0"/>
              </a:rPr>
              <a:t> business.</a:t>
            </a:r>
          </a:p>
        </p:txBody>
      </p:sp>
      <p:pic>
        <p:nvPicPr>
          <p:cNvPr id="13" name="Picture 12">
            <a:extLst>
              <a:ext uri="{FF2B5EF4-FFF2-40B4-BE49-F238E27FC236}">
                <a16:creationId xmlns:a16="http://schemas.microsoft.com/office/drawing/2014/main" id="{A575AF08-32AF-70DE-BDED-1FC14B8760D4}"/>
              </a:ext>
            </a:extLst>
          </p:cNvPr>
          <p:cNvPicPr>
            <a:picLocks noChangeAspect="1"/>
          </p:cNvPicPr>
          <p:nvPr/>
        </p:nvPicPr>
        <p:blipFill>
          <a:blip r:embed="rId3">
            <a:duotone>
              <a:prstClr val="black"/>
              <a:srgbClr val="D9C3A5">
                <a:tint val="50000"/>
                <a:satMod val="180000"/>
              </a:srgbClr>
            </a:duotone>
          </a:blip>
          <a:stretch>
            <a:fillRect/>
          </a:stretch>
        </p:blipFill>
        <p:spPr>
          <a:xfrm>
            <a:off x="438866" y="2368793"/>
            <a:ext cx="3606985" cy="2940201"/>
          </a:xfrm>
          <a:prstGeom prst="rect">
            <a:avLst/>
          </a:prstGeom>
        </p:spPr>
      </p:pic>
    </p:spTree>
    <p:extLst>
      <p:ext uri="{BB962C8B-B14F-4D97-AF65-F5344CB8AC3E}">
        <p14:creationId xmlns:p14="http://schemas.microsoft.com/office/powerpoint/2010/main" val="1220232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4. Customer Relationships</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DC6175C7-5D57-4AFD-7276-0BC8CD8F5042}"/>
              </a:ext>
            </a:extLst>
          </p:cNvPr>
          <p:cNvSpPr txBox="1"/>
          <p:nvPr/>
        </p:nvSpPr>
        <p:spPr>
          <a:xfrm>
            <a:off x="5674680" y="1447800"/>
            <a:ext cx="6087935" cy="2837700"/>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The Customer Relationships Building Block describes the types of relationships a company establishes with specific Customer Segments</a:t>
            </a:r>
          </a:p>
          <a:p>
            <a:pPr>
              <a:lnSpc>
                <a:spcPct val="150000"/>
              </a:lnSpc>
            </a:pPr>
            <a:endParaRPr lang="en-US" sz="100" dirty="0">
              <a:latin typeface="Calibri" panose="020F0502020204030204" pitchFamily="34" charset="0"/>
              <a:cs typeface="Calibri" panose="020F0502020204030204" pitchFamily="34" charset="0"/>
            </a:endParaRPr>
          </a:p>
          <a:p>
            <a:pPr>
              <a:lnSpc>
                <a:spcPct val="150000"/>
              </a:lnSpc>
            </a:pPr>
            <a:r>
              <a:rPr lang="en-US" sz="2000" dirty="0">
                <a:latin typeface="Calibri" panose="020F0502020204030204" pitchFamily="34" charset="0"/>
                <a:cs typeface="Calibri" panose="020F0502020204030204" pitchFamily="34" charset="0"/>
              </a:rPr>
              <a:t>A company should clarify the type of relationship it wants to establish with each Customer Segment. Relationships can range from personal to automated. </a:t>
            </a:r>
            <a:endParaRPr lang="en-US" sz="1800" dirty="0">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357072EA-3E28-F145-1D1F-82F428BD52E4}"/>
              </a:ext>
            </a:extLst>
          </p:cNvPr>
          <p:cNvPicPr>
            <a:picLocks noChangeAspect="1"/>
          </p:cNvPicPr>
          <p:nvPr/>
        </p:nvPicPr>
        <p:blipFill>
          <a:blip r:embed="rId3">
            <a:duotone>
              <a:prstClr val="black"/>
              <a:srgbClr val="D9C3A5">
                <a:tint val="50000"/>
                <a:satMod val="180000"/>
              </a:srgbClr>
            </a:duotone>
          </a:blip>
          <a:stretch>
            <a:fillRect/>
          </a:stretch>
        </p:blipFill>
        <p:spPr>
          <a:xfrm>
            <a:off x="152400" y="1353626"/>
            <a:ext cx="5522279" cy="3186682"/>
          </a:xfrm>
          <a:prstGeom prst="rect">
            <a:avLst/>
          </a:prstGeom>
        </p:spPr>
      </p:pic>
      <p:sp>
        <p:nvSpPr>
          <p:cNvPr id="12" name="TextBox 11">
            <a:extLst>
              <a:ext uri="{FF2B5EF4-FFF2-40B4-BE49-F238E27FC236}">
                <a16:creationId xmlns:a16="http://schemas.microsoft.com/office/drawing/2014/main" id="{09F4AA3A-B456-2966-F3D2-0EEC345AB2EE}"/>
              </a:ext>
            </a:extLst>
          </p:cNvPr>
          <p:cNvSpPr txBox="1"/>
          <p:nvPr/>
        </p:nvSpPr>
        <p:spPr>
          <a:xfrm>
            <a:off x="315598" y="4736376"/>
            <a:ext cx="9694675" cy="189128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Customer relationships may be driven by the following motivations:</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Customer acquisition</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Customer retention</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Boosting sales (upselling)</a:t>
            </a:r>
          </a:p>
        </p:txBody>
      </p:sp>
    </p:spTree>
    <p:extLst>
      <p:ext uri="{BB962C8B-B14F-4D97-AF65-F5344CB8AC3E}">
        <p14:creationId xmlns:p14="http://schemas.microsoft.com/office/powerpoint/2010/main" val="2348278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4. Customer Relationships</a:t>
            </a:r>
            <a:endParaRPr lang="en-US" dirty="0"/>
          </a:p>
        </p:txBody>
      </p:sp>
      <p:sp>
        <p:nvSpPr>
          <p:cNvPr id="7" name="TextBox 6">
            <a:extLst>
              <a:ext uri="{FF2B5EF4-FFF2-40B4-BE49-F238E27FC236}">
                <a16:creationId xmlns:a16="http://schemas.microsoft.com/office/drawing/2014/main" id="{DC6175C7-5D57-4AFD-7276-0BC8CD8F5042}"/>
              </a:ext>
            </a:extLst>
          </p:cNvPr>
          <p:cNvSpPr txBox="1"/>
          <p:nvPr/>
        </p:nvSpPr>
        <p:spPr>
          <a:xfrm>
            <a:off x="315599" y="1200729"/>
            <a:ext cx="11322201" cy="96795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We can distinguish between several categories of Customer Relationships, which may co-exist in a company’s relationship with a particular Customer Segment</a:t>
            </a:r>
            <a:endParaRPr lang="en-US" sz="1800" dirty="0">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98063EBC-6D52-6911-198D-439832D56D2D}"/>
              </a:ext>
            </a:extLst>
          </p:cNvPr>
          <p:cNvSpPr txBox="1"/>
          <p:nvPr/>
        </p:nvSpPr>
        <p:spPr>
          <a:xfrm>
            <a:off x="4398863" y="2503747"/>
            <a:ext cx="7734270" cy="1429622"/>
          </a:xfrm>
          <a:prstGeom prst="rect">
            <a:avLst/>
          </a:prstGeom>
          <a:noFill/>
        </p:spPr>
        <p:txBody>
          <a:bodyPr wrap="square">
            <a:spAutoFit/>
          </a:bodyPr>
          <a:lstStyle/>
          <a:p>
            <a:pPr marL="342900" indent="-342900">
              <a:lnSpc>
                <a:spcPct val="150000"/>
              </a:lnSpc>
              <a:buFont typeface="Arial" panose="020B0604020202020204" pitchFamily="34" charset="0"/>
              <a:buChar char="•"/>
            </a:pPr>
            <a:r>
              <a:rPr lang="fr-FR" sz="2000" b="1" dirty="0" err="1">
                <a:latin typeface="Calibri" panose="020F0502020204030204" pitchFamily="34" charset="0"/>
                <a:cs typeface="Calibri" panose="020F0502020204030204" pitchFamily="34" charset="0"/>
              </a:rPr>
              <a:t>Personal</a:t>
            </a:r>
            <a:r>
              <a:rPr lang="fr-FR" sz="2000" b="1" dirty="0">
                <a:latin typeface="Calibri" panose="020F0502020204030204" pitchFamily="34" charset="0"/>
                <a:cs typeface="Calibri" panose="020F0502020204030204" pitchFamily="34" charset="0"/>
              </a:rPr>
              <a:t> Assistance: </a:t>
            </a:r>
            <a:r>
              <a:rPr lang="fr-FR" sz="2000" dirty="0" err="1">
                <a:latin typeface="Calibri" panose="020F0502020204030204" pitchFamily="34" charset="0"/>
                <a:cs typeface="Calibri" panose="020F0502020204030204" pitchFamily="34" charset="0"/>
              </a:rPr>
              <a:t>Involves</a:t>
            </a:r>
            <a:r>
              <a:rPr lang="fr-FR" sz="2000" dirty="0">
                <a:latin typeface="Calibri" panose="020F0502020204030204" pitchFamily="34" charset="0"/>
                <a:cs typeface="Calibri" panose="020F0502020204030204" pitchFamily="34" charset="0"/>
              </a:rPr>
              <a:t> direct </a:t>
            </a:r>
            <a:r>
              <a:rPr lang="fr-FR" sz="2000" dirty="0" err="1">
                <a:latin typeface="Calibri" panose="020F0502020204030204" pitchFamily="34" charset="0"/>
                <a:cs typeface="Calibri" panose="020F0502020204030204" pitchFamily="34" charset="0"/>
              </a:rPr>
              <a:t>human</a:t>
            </a:r>
            <a:r>
              <a:rPr lang="fr-FR" sz="2000" dirty="0">
                <a:latin typeface="Calibri" panose="020F0502020204030204" pitchFamily="34" charset="0"/>
                <a:cs typeface="Calibri" panose="020F0502020204030204" pitchFamily="34" charset="0"/>
              </a:rPr>
              <a:t> interaction </a:t>
            </a:r>
            <a:r>
              <a:rPr lang="fr-FR" sz="2000" dirty="0" err="1">
                <a:latin typeface="Calibri" panose="020F0502020204030204" pitchFamily="34" charset="0"/>
                <a:cs typeface="Calibri" panose="020F0502020204030204" pitchFamily="34" charset="0"/>
              </a:rPr>
              <a:t>where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customers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communicate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representatives</a:t>
            </a:r>
            <a:r>
              <a:rPr lang="fr-FR" sz="2000" dirty="0">
                <a:latin typeface="Calibri" panose="020F0502020204030204" pitchFamily="34" charset="0"/>
                <a:cs typeface="Calibri" panose="020F0502020204030204" pitchFamily="34" charset="0"/>
              </a:rPr>
              <a:t> for help </a:t>
            </a:r>
            <a:r>
              <a:rPr lang="fr-FR" sz="2000" dirty="0" err="1">
                <a:latin typeface="Calibri" panose="020F0502020204030204" pitchFamily="34" charset="0"/>
                <a:cs typeface="Calibri" panose="020F0502020204030204" pitchFamily="34" charset="0"/>
              </a:rPr>
              <a:t>during</a:t>
            </a:r>
            <a:r>
              <a:rPr lang="fr-FR" sz="2000" dirty="0">
                <a:latin typeface="Calibri" panose="020F0502020204030204" pitchFamily="34" charset="0"/>
                <a:cs typeface="Calibri" panose="020F0502020204030204" pitchFamily="34" charset="0"/>
              </a:rPr>
              <a:t> or </a:t>
            </a:r>
            <a:r>
              <a:rPr lang="fr-FR" sz="2000" dirty="0" err="1">
                <a:latin typeface="Calibri" panose="020F0502020204030204" pitchFamily="34" charset="0"/>
                <a:cs typeface="Calibri" panose="020F0502020204030204" pitchFamily="34" charset="0"/>
              </a:rPr>
              <a:t>after</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purchase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through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various</a:t>
            </a:r>
            <a:r>
              <a:rPr lang="fr-FR" sz="2000" dirty="0">
                <a:latin typeface="Calibri" panose="020F0502020204030204" pitchFamily="34" charset="0"/>
                <a:cs typeface="Calibri" panose="020F0502020204030204" pitchFamily="34" charset="0"/>
              </a:rPr>
              <a:t> channels like call centers or </a:t>
            </a:r>
            <a:r>
              <a:rPr lang="fr-FR" sz="2000" dirty="0" err="1">
                <a:latin typeface="Calibri" panose="020F0502020204030204" pitchFamily="34" charset="0"/>
                <a:cs typeface="Calibri" panose="020F0502020204030204" pitchFamily="34" charset="0"/>
              </a:rPr>
              <a:t>onsite</a:t>
            </a:r>
            <a:r>
              <a:rPr lang="fr-FR" sz="2000" dirty="0">
                <a:latin typeface="Calibri" panose="020F0502020204030204" pitchFamily="34" charset="0"/>
                <a:cs typeface="Calibri" panose="020F0502020204030204" pitchFamily="34" charset="0"/>
              </a:rPr>
              <a:t>.</a:t>
            </a:r>
          </a:p>
        </p:txBody>
      </p:sp>
      <p:pic>
        <p:nvPicPr>
          <p:cNvPr id="10" name="Picture 9">
            <a:extLst>
              <a:ext uri="{FF2B5EF4-FFF2-40B4-BE49-F238E27FC236}">
                <a16:creationId xmlns:a16="http://schemas.microsoft.com/office/drawing/2014/main" id="{86602A99-5BFB-F0A8-5C65-809F8C3EA921}"/>
              </a:ext>
            </a:extLst>
          </p:cNvPr>
          <p:cNvPicPr>
            <a:picLocks noChangeAspect="1"/>
          </p:cNvPicPr>
          <p:nvPr/>
        </p:nvPicPr>
        <p:blipFill>
          <a:blip r:embed="rId3">
            <a:duotone>
              <a:prstClr val="black"/>
              <a:srgbClr val="D9C3A5">
                <a:tint val="50000"/>
                <a:satMod val="180000"/>
              </a:srgbClr>
            </a:duotone>
          </a:blip>
          <a:stretch>
            <a:fillRect/>
          </a:stretch>
        </p:blipFill>
        <p:spPr>
          <a:xfrm>
            <a:off x="315599" y="2317693"/>
            <a:ext cx="3587934" cy="2222614"/>
          </a:xfrm>
          <a:prstGeom prst="rect">
            <a:avLst/>
          </a:prstGeom>
        </p:spPr>
      </p:pic>
      <p:sp>
        <p:nvSpPr>
          <p:cNvPr id="11" name="TextBox 10">
            <a:extLst>
              <a:ext uri="{FF2B5EF4-FFF2-40B4-BE49-F238E27FC236}">
                <a16:creationId xmlns:a16="http://schemas.microsoft.com/office/drawing/2014/main" id="{D1783BDC-03A4-EE5B-98AB-A03AE5C52B43}"/>
              </a:ext>
            </a:extLst>
          </p:cNvPr>
          <p:cNvSpPr txBox="1"/>
          <p:nvPr/>
        </p:nvSpPr>
        <p:spPr>
          <a:xfrm>
            <a:off x="219748" y="4689314"/>
            <a:ext cx="10909864" cy="1429622"/>
          </a:xfrm>
          <a:prstGeom prst="rect">
            <a:avLst/>
          </a:prstGeom>
          <a:noFill/>
        </p:spPr>
        <p:txBody>
          <a:bodyPr wrap="square">
            <a:spAutoFit/>
          </a:bodyPr>
          <a:lstStyle/>
          <a:p>
            <a:pPr marL="342900" indent="-342900">
              <a:lnSpc>
                <a:spcPct val="150000"/>
              </a:lnSpc>
              <a:buFont typeface="Arial" panose="020B0604020202020204" pitchFamily="34" charset="0"/>
              <a:buChar char="•"/>
            </a:pPr>
            <a:r>
              <a:rPr lang="fr-FR" sz="2000" b="1" dirty="0" err="1">
                <a:latin typeface="Calibri" panose="020F0502020204030204" pitchFamily="34" charset="0"/>
                <a:cs typeface="Calibri" panose="020F0502020204030204" pitchFamily="34" charset="0"/>
              </a:rPr>
              <a:t>Dedicated</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Personal</a:t>
            </a:r>
            <a:r>
              <a:rPr lang="fr-FR" sz="2000" b="1" dirty="0">
                <a:latin typeface="Calibri" panose="020F0502020204030204" pitchFamily="34" charset="0"/>
                <a:cs typeface="Calibri" panose="020F0502020204030204" pitchFamily="34" charset="0"/>
              </a:rPr>
              <a:t> Assistance: </a:t>
            </a:r>
            <a:r>
              <a:rPr lang="fr-FR" sz="2000" dirty="0">
                <a:latin typeface="Calibri" panose="020F0502020204030204" pitchFamily="34" charset="0"/>
                <a:cs typeface="Calibri" panose="020F0502020204030204" pitchFamily="34" charset="0"/>
              </a:rPr>
              <a:t>A </a:t>
            </a:r>
            <a:r>
              <a:rPr lang="fr-FR" sz="2000" dirty="0" err="1">
                <a:latin typeface="Calibri" panose="020F0502020204030204" pitchFamily="34" charset="0"/>
                <a:cs typeface="Calibri" panose="020F0502020204030204" pitchFamily="34" charset="0"/>
              </a:rPr>
              <a:t>specific</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representative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assigned</a:t>
            </a:r>
            <a:r>
              <a:rPr lang="fr-FR" sz="2000" dirty="0">
                <a:latin typeface="Calibri" panose="020F0502020204030204" pitchFamily="34" charset="0"/>
                <a:cs typeface="Calibri" panose="020F0502020204030204" pitchFamily="34" charset="0"/>
              </a:rPr>
              <a:t> to an </a:t>
            </a:r>
            <a:r>
              <a:rPr lang="fr-FR" sz="2000" dirty="0" err="1">
                <a:latin typeface="Calibri" panose="020F0502020204030204" pitchFamily="34" charset="0"/>
                <a:cs typeface="Calibri" panose="020F0502020204030204" pitchFamily="34" charset="0"/>
              </a:rPr>
              <a:t>individual</a:t>
            </a:r>
            <a:r>
              <a:rPr lang="fr-FR" sz="2000" dirty="0">
                <a:latin typeface="Calibri" panose="020F0502020204030204" pitchFamily="34" charset="0"/>
                <a:cs typeface="Calibri" panose="020F0502020204030204" pitchFamily="34" charset="0"/>
              </a:rPr>
              <a:t> client, </a:t>
            </a:r>
            <a:r>
              <a:rPr lang="fr-FR" sz="2000" dirty="0" err="1">
                <a:latin typeface="Calibri" panose="020F0502020204030204" pitchFamily="34" charset="0"/>
                <a:cs typeface="Calibri" panose="020F0502020204030204" pitchFamily="34" charset="0"/>
              </a:rPr>
              <a:t>fostering</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deep</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relationship</a:t>
            </a:r>
            <a:r>
              <a:rPr lang="fr-FR" sz="2000" dirty="0">
                <a:latin typeface="Calibri" panose="020F0502020204030204" pitchFamily="34" charset="0"/>
                <a:cs typeface="Calibri" panose="020F0502020204030204" pitchFamily="34" charset="0"/>
              </a:rPr>
              <a:t> over time, </a:t>
            </a:r>
            <a:r>
              <a:rPr lang="fr-FR" sz="2000" dirty="0" err="1">
                <a:latin typeface="Calibri" panose="020F0502020204030204" pitchFamily="34" charset="0"/>
                <a:cs typeface="Calibri" panose="020F0502020204030204" pitchFamily="34" charset="0"/>
              </a:rPr>
              <a:t>common</a:t>
            </a:r>
            <a:r>
              <a:rPr lang="fr-FR" sz="2000" dirty="0">
                <a:latin typeface="Calibri" panose="020F0502020204030204" pitchFamily="34" charset="0"/>
                <a:cs typeface="Calibri" panose="020F0502020204030204" pitchFamily="34" charset="0"/>
              </a:rPr>
              <a:t> in </a:t>
            </a:r>
            <a:r>
              <a:rPr lang="fr-FR" sz="2000" dirty="0" err="1">
                <a:latin typeface="Calibri" panose="020F0502020204030204" pitchFamily="34" charset="0"/>
                <a:cs typeface="Calibri" panose="020F0502020204030204" pitchFamily="34" charset="0"/>
              </a:rPr>
              <a:t>sectors</a:t>
            </a:r>
            <a:r>
              <a:rPr lang="fr-FR" sz="2000" dirty="0">
                <a:latin typeface="Calibri" panose="020F0502020204030204" pitchFamily="34" charset="0"/>
                <a:cs typeface="Calibri" panose="020F0502020204030204" pitchFamily="34" charset="0"/>
              </a:rPr>
              <a:t> like </a:t>
            </a:r>
            <a:r>
              <a:rPr lang="fr-FR" sz="2000" dirty="0" err="1">
                <a:latin typeface="Calibri" panose="020F0502020204030204" pitchFamily="34" charset="0"/>
                <a:cs typeface="Calibri" panose="020F0502020204030204" pitchFamily="34" charset="0"/>
              </a:rPr>
              <a:t>private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banking</a:t>
            </a:r>
            <a:r>
              <a:rPr lang="fr-FR" sz="2000" dirty="0">
                <a:latin typeface="Calibri" panose="020F0502020204030204" pitchFamily="34" charset="0"/>
                <a:cs typeface="Calibri" panose="020F0502020204030204" pitchFamily="34" charset="0"/>
              </a:rPr>
              <a:t> or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key </a:t>
            </a:r>
            <a:r>
              <a:rPr lang="fr-FR" sz="2000" dirty="0" err="1">
                <a:latin typeface="Calibri" panose="020F0502020204030204" pitchFamily="34" charset="0"/>
                <a:cs typeface="Calibri" panose="020F0502020204030204" pitchFamily="34" charset="0"/>
              </a:rPr>
              <a:t>account</a:t>
            </a:r>
            <a:r>
              <a:rPr lang="fr-FR" sz="2000" dirty="0">
                <a:latin typeface="Calibri" panose="020F0502020204030204" pitchFamily="34" charset="0"/>
                <a:cs typeface="Calibri" panose="020F0502020204030204" pitchFamily="34" charset="0"/>
              </a:rPr>
              <a:t> managers.</a:t>
            </a:r>
          </a:p>
        </p:txBody>
      </p:sp>
    </p:spTree>
    <p:extLst>
      <p:ext uri="{BB962C8B-B14F-4D97-AF65-F5344CB8AC3E}">
        <p14:creationId xmlns:p14="http://schemas.microsoft.com/office/powerpoint/2010/main" val="42815125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4. Customer Relationships</a:t>
            </a:r>
            <a:endParaRPr lang="en-US" dirty="0"/>
          </a:p>
        </p:txBody>
      </p:sp>
      <p:sp>
        <p:nvSpPr>
          <p:cNvPr id="9" name="TextBox 8">
            <a:extLst>
              <a:ext uri="{FF2B5EF4-FFF2-40B4-BE49-F238E27FC236}">
                <a16:creationId xmlns:a16="http://schemas.microsoft.com/office/drawing/2014/main" id="{98063EBC-6D52-6911-198D-439832D56D2D}"/>
              </a:ext>
            </a:extLst>
          </p:cNvPr>
          <p:cNvSpPr txBox="1"/>
          <p:nvPr/>
        </p:nvSpPr>
        <p:spPr>
          <a:xfrm>
            <a:off x="4278501" y="1202301"/>
            <a:ext cx="7693751" cy="2814617"/>
          </a:xfrm>
          <a:prstGeom prst="rect">
            <a:avLst/>
          </a:prstGeom>
          <a:noFill/>
        </p:spPr>
        <p:txBody>
          <a:bodyPr wrap="square">
            <a:spAutoFit/>
          </a:bodyPr>
          <a:lstStyle/>
          <a:p>
            <a:pPr marL="342900" indent="-342900">
              <a:lnSpc>
                <a:spcPct val="150000"/>
              </a:lnSpc>
              <a:buFont typeface="Arial" panose="020B0604020202020204" pitchFamily="34" charset="0"/>
              <a:buChar char="•"/>
            </a:pPr>
            <a:r>
              <a:rPr lang="fr-FR" sz="2000" b="1" dirty="0">
                <a:latin typeface="Calibri" panose="020F0502020204030204" pitchFamily="34" charset="0"/>
                <a:cs typeface="Calibri" panose="020F0502020204030204" pitchFamily="34" charset="0"/>
              </a:rPr>
              <a:t>Self-Service: </a:t>
            </a:r>
            <a:r>
              <a:rPr lang="fr-FR" sz="2000" dirty="0" err="1">
                <a:latin typeface="Calibri" panose="020F0502020204030204" pitchFamily="34" charset="0"/>
                <a:cs typeface="Calibri" panose="020F0502020204030204" pitchFamily="34" charset="0"/>
              </a:rPr>
              <a:t>Customers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independently</a:t>
            </a:r>
            <a:r>
              <a:rPr lang="fr-FR" sz="2000" dirty="0">
                <a:latin typeface="Calibri" panose="020F0502020204030204" pitchFamily="34" charset="0"/>
                <a:cs typeface="Calibri" panose="020F0502020204030204" pitchFamily="34" charset="0"/>
              </a:rPr>
              <a:t> manage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needs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using</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tools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provided</a:t>
            </a:r>
            <a:r>
              <a:rPr lang="fr-FR" sz="2000" dirty="0">
                <a:latin typeface="Calibri" panose="020F0502020204030204" pitchFamily="34" charset="0"/>
                <a:cs typeface="Calibri" panose="020F0502020204030204" pitchFamily="34" charset="0"/>
              </a:rPr>
              <a:t> by the </a:t>
            </a:r>
            <a:r>
              <a:rPr lang="fr-FR" sz="2000" dirty="0" err="1">
                <a:latin typeface="Calibri" panose="020F0502020204030204" pitchFamily="34" charset="0"/>
                <a:cs typeface="Calibri" panose="020F0502020204030204" pitchFamily="34" charset="0"/>
              </a:rPr>
              <a:t>company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without</a:t>
            </a:r>
            <a:r>
              <a:rPr lang="fr-FR" sz="2000" dirty="0">
                <a:latin typeface="Calibri" panose="020F0502020204030204" pitchFamily="34" charset="0"/>
                <a:cs typeface="Calibri" panose="020F0502020204030204" pitchFamily="34" charset="0"/>
              </a:rPr>
              <a:t> direct interaction.</a:t>
            </a:r>
          </a:p>
          <a:p>
            <a:pPr marL="342900" indent="-342900">
              <a:lnSpc>
                <a:spcPct val="150000"/>
              </a:lnSpc>
              <a:buFont typeface="Arial" panose="020B0604020202020204" pitchFamily="34" charset="0"/>
              <a:buChar char="•"/>
            </a:pPr>
            <a:r>
              <a:rPr lang="fr-FR" sz="2000" b="1" dirty="0" err="1">
                <a:latin typeface="Calibri" panose="020F0502020204030204" pitchFamily="34" charset="0"/>
                <a:cs typeface="Calibri" panose="020F0502020204030204" pitchFamily="34" charset="0"/>
              </a:rPr>
              <a:t>Automated</a:t>
            </a:r>
            <a:r>
              <a:rPr lang="fr-FR" sz="2000" b="1" dirty="0">
                <a:latin typeface="Calibri" panose="020F0502020204030204" pitchFamily="34" charset="0"/>
                <a:cs typeface="Calibri" panose="020F0502020204030204" pitchFamily="34" charset="0"/>
              </a:rPr>
              <a:t> Services: </a:t>
            </a:r>
            <a:r>
              <a:rPr lang="fr-FR" sz="2000" dirty="0">
                <a:latin typeface="Calibri" panose="020F0502020204030204" pitchFamily="34" charset="0"/>
                <a:cs typeface="Calibri" panose="020F0502020204030204" pitchFamily="34" charset="0"/>
              </a:rPr>
              <a:t>Combines self-service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automation, </a:t>
            </a:r>
            <a:r>
              <a:rPr lang="fr-FR" sz="2000" dirty="0" err="1">
                <a:latin typeface="Calibri" panose="020F0502020204030204" pitchFamily="34" charset="0"/>
                <a:cs typeface="Calibri" panose="020F0502020204030204" pitchFamily="34" charset="0"/>
              </a:rPr>
              <a:t>offering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personalized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experiences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through</a:t>
            </a:r>
            <a:r>
              <a:rPr lang="fr-FR" sz="2000" dirty="0">
                <a:latin typeface="Calibri" panose="020F0502020204030204" pitchFamily="34" charset="0"/>
                <a:cs typeface="Calibri" panose="020F0502020204030204" pitchFamily="34" charset="0"/>
              </a:rPr>
              <a:t> online profiles and </a:t>
            </a:r>
            <a:r>
              <a:rPr lang="fr-FR" sz="2000" dirty="0" err="1">
                <a:latin typeface="Calibri" panose="020F0502020204030204" pitchFamily="34" charset="0"/>
                <a:cs typeface="Calibri" panose="020F0502020204030204" pitchFamily="34" charset="0"/>
              </a:rPr>
              <a:t>tailored</a:t>
            </a:r>
            <a:r>
              <a:rPr lang="fr-FR" sz="2000" dirty="0">
                <a:latin typeface="Calibri" panose="020F0502020204030204" pitchFamily="34" charset="0"/>
                <a:cs typeface="Calibri" panose="020F0502020204030204" pitchFamily="34" charset="0"/>
              </a:rPr>
              <a:t> information, </a:t>
            </a:r>
            <a:r>
              <a:rPr lang="fr-FR" sz="2000" dirty="0" err="1">
                <a:latin typeface="Calibri" panose="020F0502020204030204" pitchFamily="34" charset="0"/>
                <a:cs typeface="Calibri" panose="020F0502020204030204" pitchFamily="34" charset="0"/>
              </a:rPr>
              <a:t>simulating</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personal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touch</a:t>
            </a:r>
            <a:r>
              <a:rPr lang="fr-FR" sz="2000" dirty="0">
                <a:latin typeface="Calibri" panose="020F0502020204030204" pitchFamily="34" charset="0"/>
                <a:cs typeface="Calibri" panose="020F0502020204030204" pitchFamily="34" charset="0"/>
              </a:rPr>
              <a:t>.</a:t>
            </a:r>
          </a:p>
          <a:p>
            <a:pPr marL="342900" indent="-342900">
              <a:lnSpc>
                <a:spcPct val="150000"/>
              </a:lnSpc>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1847A557-FBE8-B7FF-A867-A5EE3A4EBAF0}"/>
              </a:ext>
            </a:extLst>
          </p:cNvPr>
          <p:cNvPicPr>
            <a:picLocks noChangeAspect="1"/>
          </p:cNvPicPr>
          <p:nvPr/>
        </p:nvPicPr>
        <p:blipFill>
          <a:blip r:embed="rId3">
            <a:duotone>
              <a:prstClr val="black"/>
              <a:srgbClr val="D9C3A5">
                <a:tint val="50000"/>
                <a:satMod val="180000"/>
              </a:srgbClr>
            </a:duotone>
          </a:blip>
          <a:stretch>
            <a:fillRect/>
          </a:stretch>
        </p:blipFill>
        <p:spPr>
          <a:xfrm>
            <a:off x="219748" y="1433773"/>
            <a:ext cx="3587934" cy="2222614"/>
          </a:xfrm>
          <a:prstGeom prst="rect">
            <a:avLst/>
          </a:prstGeom>
        </p:spPr>
      </p:pic>
      <p:sp>
        <p:nvSpPr>
          <p:cNvPr id="11" name="TextBox 10">
            <a:extLst>
              <a:ext uri="{FF2B5EF4-FFF2-40B4-BE49-F238E27FC236}">
                <a16:creationId xmlns:a16="http://schemas.microsoft.com/office/drawing/2014/main" id="{0853F7DB-4487-636C-FBF4-44BF6C518283}"/>
              </a:ext>
            </a:extLst>
          </p:cNvPr>
          <p:cNvSpPr txBox="1"/>
          <p:nvPr/>
        </p:nvSpPr>
        <p:spPr>
          <a:xfrm>
            <a:off x="219748" y="3778167"/>
            <a:ext cx="10909864" cy="2814617"/>
          </a:xfrm>
          <a:prstGeom prst="rect">
            <a:avLst/>
          </a:prstGeom>
          <a:noFill/>
        </p:spPr>
        <p:txBody>
          <a:bodyPr wrap="square">
            <a:spAutoFit/>
          </a:bodyPr>
          <a:lstStyle/>
          <a:p>
            <a:pPr marL="342900" indent="-342900">
              <a:lnSpc>
                <a:spcPct val="150000"/>
              </a:lnSpc>
              <a:buFont typeface="Arial" panose="020B0604020202020204" pitchFamily="34" charset="0"/>
              <a:buChar char="•"/>
            </a:pPr>
            <a:r>
              <a:rPr lang="fr-FR" sz="2000" b="1" dirty="0" err="1">
                <a:latin typeface="Calibri" panose="020F0502020204030204" pitchFamily="34" charset="0"/>
                <a:cs typeface="Calibri" panose="020F0502020204030204" pitchFamily="34" charset="0"/>
              </a:rPr>
              <a:t>Communities</a:t>
            </a:r>
            <a:r>
              <a:rPr lang="fr-FR" sz="2000" b="1"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use user </a:t>
            </a:r>
            <a:r>
              <a:rPr lang="fr-FR" sz="2000" dirty="0" err="1">
                <a:latin typeface="Calibri" panose="020F0502020204030204" pitchFamily="34" charset="0"/>
                <a:cs typeface="Calibri" panose="020F0502020204030204" pitchFamily="34" charset="0"/>
              </a:rPr>
              <a:t>communities</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deeper</a:t>
            </a:r>
            <a:r>
              <a:rPr lang="fr-FR" sz="2000" dirty="0">
                <a:latin typeface="Calibri" panose="020F0502020204030204" pitchFamily="34" charset="0"/>
                <a:cs typeface="Calibri" panose="020F0502020204030204" pitchFamily="34" charset="0"/>
              </a:rPr>
              <a:t> engagement and to </a:t>
            </a:r>
            <a:r>
              <a:rPr lang="fr-FR" sz="2000" dirty="0" err="1">
                <a:latin typeface="Calibri" panose="020F0502020204030204" pitchFamily="34" charset="0"/>
                <a:cs typeface="Calibri" panose="020F0502020204030204" pitchFamily="34" charset="0"/>
              </a:rPr>
              <a:t>facilitate</a:t>
            </a:r>
            <a:r>
              <a:rPr lang="fr-FR" sz="2000" dirty="0">
                <a:latin typeface="Calibri" panose="020F0502020204030204" pitchFamily="34" charset="0"/>
                <a:cs typeface="Calibri" panose="020F0502020204030204" pitchFamily="34" charset="0"/>
              </a:rPr>
              <a:t> connections </a:t>
            </a:r>
            <a:r>
              <a:rPr lang="fr-FR" sz="2000" dirty="0" err="1">
                <a:latin typeface="Calibri" panose="020F0502020204030204" pitchFamily="34" charset="0"/>
                <a:cs typeface="Calibri" panose="020F0502020204030204" pitchFamily="34" charset="0"/>
              </a:rPr>
              <a:t>among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members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enhancing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customer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understanding</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problem-solving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exemplified</a:t>
            </a:r>
            <a:r>
              <a:rPr lang="fr-FR" sz="2000" dirty="0">
                <a:latin typeface="Calibri" panose="020F0502020204030204" pitchFamily="34" charset="0"/>
                <a:cs typeface="Calibri" panose="020F0502020204030204" pitchFamily="34" charset="0"/>
              </a:rPr>
              <a:t> by </a:t>
            </a:r>
            <a:r>
              <a:rPr lang="fr-FR" sz="2000" dirty="0" err="1">
                <a:latin typeface="Calibri" panose="020F0502020204030204" pitchFamily="34" charset="0"/>
                <a:cs typeface="Calibri" panose="020F0502020204030204" pitchFamily="34" charset="0"/>
              </a:rPr>
              <a:t>GlaxoSmithKline's</a:t>
            </a:r>
            <a:r>
              <a:rPr lang="fr-FR" sz="2000" dirty="0">
                <a:latin typeface="Calibri" panose="020F0502020204030204" pitchFamily="34" charset="0"/>
                <a:cs typeface="Calibri" panose="020F0502020204030204" pitchFamily="34" charset="0"/>
              </a:rPr>
              <a:t> online </a:t>
            </a:r>
            <a:r>
              <a:rPr lang="fr-FR" sz="2000" dirty="0" err="1">
                <a:latin typeface="Calibri" panose="020F0502020204030204" pitchFamily="34" charset="0"/>
                <a:cs typeface="Calibri" panose="020F0502020204030204" pitchFamily="34" charset="0"/>
              </a:rPr>
              <a:t>community</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weight-loss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product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users</a:t>
            </a:r>
            <a:r>
              <a:rPr lang="fr-FR" sz="2000" dirty="0">
                <a:latin typeface="Calibri" panose="020F0502020204030204" pitchFamily="34" charset="0"/>
                <a:cs typeface="Calibri" panose="020F0502020204030204" pitchFamily="34" charset="0"/>
              </a:rPr>
              <a:t>.</a:t>
            </a:r>
          </a:p>
          <a:p>
            <a:pPr marL="342900" indent="-342900">
              <a:lnSpc>
                <a:spcPct val="150000"/>
              </a:lnSpc>
              <a:buFont typeface="Arial" panose="020B0604020202020204" pitchFamily="34" charset="0"/>
              <a:buChar char="•"/>
            </a:pPr>
            <a:r>
              <a:rPr lang="fr-FR" sz="2000" b="1" dirty="0">
                <a:latin typeface="Calibri" panose="020F0502020204030204" pitchFamily="34" charset="0"/>
                <a:cs typeface="Calibri" panose="020F0502020204030204" pitchFamily="34" charset="0"/>
              </a:rPr>
              <a:t>Co-</a:t>
            </a:r>
            <a:r>
              <a:rPr lang="fr-FR" sz="2000" b="1" dirty="0" err="1">
                <a:latin typeface="Calibri" panose="020F0502020204030204" pitchFamily="34" charset="0"/>
                <a:cs typeface="Calibri" panose="020F0502020204030204" pitchFamily="34" charset="0"/>
              </a:rPr>
              <a:t>creation</a:t>
            </a:r>
            <a:r>
              <a:rPr lang="fr-FR" sz="2000" b="1" dirty="0">
                <a:latin typeface="Calibri" panose="020F0502020204030204" pitchFamily="34" charset="0"/>
                <a:cs typeface="Calibri" panose="020F0502020204030204" pitchFamily="34" charset="0"/>
              </a:rPr>
              <a:t>: </a:t>
            </a:r>
            <a:r>
              <a:rPr lang="fr-FR" sz="2000" dirty="0">
                <a:latin typeface="Calibri" panose="020F0502020204030204" pitchFamily="34" charset="0"/>
                <a:cs typeface="Calibri" panose="020F0502020204030204" pitchFamily="34" charset="0"/>
              </a:rPr>
              <a:t>Businesses </a:t>
            </a:r>
            <a:r>
              <a:rPr lang="fr-FR" sz="2000" dirty="0" err="1">
                <a:latin typeface="Calibri" panose="020F0502020204030204" pitchFamily="34" charset="0"/>
                <a:cs typeface="Calibri" panose="020F0502020204030204" pitchFamily="34" charset="0"/>
              </a:rPr>
              <a:t>collaborate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customers</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create</a:t>
            </a:r>
            <a:r>
              <a:rPr lang="fr-FR" sz="2000" dirty="0">
                <a:latin typeface="Calibri" panose="020F0502020204030204" pitchFamily="34" charset="0"/>
                <a:cs typeface="Calibri" panose="020F0502020204030204" pitchFamily="34" charset="0"/>
              </a:rPr>
              <a:t> value, </a:t>
            </a:r>
            <a:r>
              <a:rPr lang="fr-FR" sz="2000" dirty="0" err="1">
                <a:latin typeface="Calibri" panose="020F0502020204030204" pitchFamily="34" charset="0"/>
                <a:cs typeface="Calibri" panose="020F0502020204030204" pitchFamily="34" charset="0"/>
              </a:rPr>
              <a:t>such</a:t>
            </a:r>
            <a:r>
              <a:rPr lang="fr-FR" sz="2000" dirty="0">
                <a:latin typeface="Calibri" panose="020F0502020204030204" pitchFamily="34" charset="0"/>
                <a:cs typeface="Calibri" panose="020F0502020204030204" pitchFamily="34" charset="0"/>
              </a:rPr>
              <a:t> as </a:t>
            </a:r>
            <a:r>
              <a:rPr lang="fr-FR" sz="2000" dirty="0" err="1">
                <a:latin typeface="Calibri" panose="020F0502020204030204" pitchFamily="34" charset="0"/>
                <a:cs typeface="Calibri" panose="020F0502020204030204" pitchFamily="34" charset="0"/>
              </a:rPr>
              <a:t>customer-generated</a:t>
            </a:r>
            <a:r>
              <a:rPr lang="fr-FR" sz="2000" dirty="0">
                <a:latin typeface="Calibri" panose="020F0502020204030204" pitchFamily="34" charset="0"/>
                <a:cs typeface="Calibri" panose="020F0502020204030204" pitchFamily="34" charset="0"/>
              </a:rPr>
              <a:t> content on YouTube, </a:t>
            </a:r>
            <a:r>
              <a:rPr lang="fr-FR" sz="2000" dirty="0" err="1">
                <a:latin typeface="Calibri" panose="020F0502020204030204" pitchFamily="34" charset="0"/>
                <a:cs typeface="Calibri" panose="020F0502020204030204" pitchFamily="34" charset="0"/>
              </a:rPr>
              <a:t>enhancing</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traditional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customer-vendor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relationship</a:t>
            </a:r>
            <a:r>
              <a:rPr lang="fr-FR" sz="2000" dirty="0">
                <a:latin typeface="Calibri" panose="020F0502020204030204" pitchFamily="34" charset="0"/>
                <a:cs typeface="Calibri" panose="020F0502020204030204" pitchFamily="34" charset="0"/>
              </a:rPr>
              <a:t>.</a:t>
            </a:r>
          </a:p>
          <a:p>
            <a:pPr marL="342900" indent="-342900">
              <a:lnSpc>
                <a:spcPct val="150000"/>
              </a:lnSpc>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441541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4. Customer Relationships</a:t>
            </a:r>
            <a:endParaRPr lang="en-US" dirty="0"/>
          </a:p>
        </p:txBody>
      </p:sp>
      <p:sp>
        <p:nvSpPr>
          <p:cNvPr id="10" name="TextBox 9">
            <a:extLst>
              <a:ext uri="{FF2B5EF4-FFF2-40B4-BE49-F238E27FC236}">
                <a16:creationId xmlns:a16="http://schemas.microsoft.com/office/drawing/2014/main" id="{E579C21B-6BFB-F785-06B7-FB001C75ABD2}"/>
              </a:ext>
            </a:extLst>
          </p:cNvPr>
          <p:cNvSpPr txBox="1"/>
          <p:nvPr/>
        </p:nvSpPr>
        <p:spPr>
          <a:xfrm>
            <a:off x="4209490" y="2253684"/>
            <a:ext cx="6793790" cy="2814617"/>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You must </a:t>
            </a:r>
            <a:r>
              <a:rPr lang="fr-FR" sz="2000" b="1" dirty="0" err="1">
                <a:latin typeface="Calibri" panose="020F0502020204030204" pitchFamily="34" charset="0"/>
                <a:cs typeface="Calibri" panose="020F0502020204030204" pitchFamily="34" charset="0"/>
              </a:rPr>
              <a:t>ask</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yourself</a:t>
            </a:r>
            <a:r>
              <a:rPr lang="fr-FR" sz="2000" b="1" dirty="0">
                <a:latin typeface="Calibri" panose="020F0502020204030204" pitchFamily="34" charset="0"/>
                <a:cs typeface="Calibri" panose="020F0502020204030204" pitchFamily="34" charset="0"/>
              </a:rPr>
              <a:t>  :</a:t>
            </a:r>
          </a:p>
          <a:p>
            <a:endParaRPr lang="fr-FR" sz="1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What type of relationship does each of our Customer</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Segments expect us to establish and maintain with them?</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Which ones have we established? How costly are they?</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How are they integrated with the rest of our business model?</a:t>
            </a:r>
            <a:endParaRPr lang="fr-FR" sz="2000" dirty="0">
              <a:latin typeface="Calibri" panose="020F0502020204030204" pitchFamily="34" charset="0"/>
              <a:cs typeface="Calibri" panose="020F0502020204030204" pitchFamily="34" charset="0"/>
            </a:endParaRPr>
          </a:p>
        </p:txBody>
      </p:sp>
      <p:pic>
        <p:nvPicPr>
          <p:cNvPr id="11" name="Picture 10">
            <a:extLst>
              <a:ext uri="{FF2B5EF4-FFF2-40B4-BE49-F238E27FC236}">
                <a16:creationId xmlns:a16="http://schemas.microsoft.com/office/drawing/2014/main" id="{376CEB1A-3084-CCB3-27F4-39A0244D6357}"/>
              </a:ext>
            </a:extLst>
          </p:cNvPr>
          <p:cNvPicPr>
            <a:picLocks noChangeAspect="1"/>
          </p:cNvPicPr>
          <p:nvPr/>
        </p:nvPicPr>
        <p:blipFill>
          <a:blip r:embed="rId3">
            <a:duotone>
              <a:prstClr val="black"/>
              <a:srgbClr val="D9C3A5">
                <a:tint val="50000"/>
                <a:satMod val="180000"/>
              </a:srgbClr>
            </a:duotone>
          </a:blip>
          <a:stretch>
            <a:fillRect/>
          </a:stretch>
        </p:blipFill>
        <p:spPr>
          <a:xfrm>
            <a:off x="315599" y="2317693"/>
            <a:ext cx="3587934" cy="2222614"/>
          </a:xfrm>
          <a:prstGeom prst="rect">
            <a:avLst/>
          </a:prstGeom>
        </p:spPr>
      </p:pic>
    </p:spTree>
    <p:extLst>
      <p:ext uri="{BB962C8B-B14F-4D97-AF65-F5344CB8AC3E}">
        <p14:creationId xmlns:p14="http://schemas.microsoft.com/office/powerpoint/2010/main" val="35884094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4. Customer Relationships</a:t>
            </a:r>
            <a:endParaRPr lang="en-US" dirty="0"/>
          </a:p>
        </p:txBody>
      </p:sp>
      <p:sp>
        <p:nvSpPr>
          <p:cNvPr id="7" name="TextBox 6">
            <a:extLst>
              <a:ext uri="{FF2B5EF4-FFF2-40B4-BE49-F238E27FC236}">
                <a16:creationId xmlns:a16="http://schemas.microsoft.com/office/drawing/2014/main" id="{66D5B920-B5D6-2617-B40E-9552CB6548D4}"/>
              </a:ext>
            </a:extLst>
          </p:cNvPr>
          <p:cNvSpPr txBox="1"/>
          <p:nvPr/>
        </p:nvSpPr>
        <p:spPr>
          <a:xfrm>
            <a:off x="664744" y="2242408"/>
            <a:ext cx="11172293" cy="3045449"/>
          </a:xfrm>
          <a:prstGeom prst="rect">
            <a:avLst/>
          </a:prstGeom>
          <a:noFill/>
        </p:spPr>
        <p:txBody>
          <a:bodyPr wrap="square">
            <a:spAutoFit/>
          </a:bodyPr>
          <a:lstStyle/>
          <a:p>
            <a:pPr marL="342900" indent="-342900">
              <a:lnSpc>
                <a:spcPct val="150000"/>
              </a:lnSpc>
              <a:buFont typeface="Arial" panose="020B0604020202020204" pitchFamily="34" charset="0"/>
              <a:buChar char="•"/>
            </a:pPr>
            <a:r>
              <a:rPr lang="fr-FR" sz="2000" dirty="0">
                <a:latin typeface="Calibri" panose="020F0502020204030204" pitchFamily="34" charset="0"/>
                <a:cs typeface="Calibri" panose="020F0502020204030204" pitchFamily="34" charset="0"/>
              </a:rPr>
              <a:t>Insights </a:t>
            </a:r>
            <a:r>
              <a:rPr lang="fr-FR" sz="2000" dirty="0" err="1">
                <a:latin typeface="Calibri" panose="020F0502020204030204" pitchFamily="34" charset="0"/>
                <a:cs typeface="Calibri" panose="020F0502020204030204" pitchFamily="34" charset="0"/>
              </a:rPr>
              <a:t>from</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practical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experience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demonstrate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achieve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better</a:t>
            </a:r>
            <a:r>
              <a:rPr lang="fr-FR" sz="2000" dirty="0">
                <a:latin typeface="Calibri" panose="020F0502020204030204" pitchFamily="34" charset="0"/>
                <a:cs typeface="Calibri" panose="020F0502020204030204" pitchFamily="34" charset="0"/>
              </a:rPr>
              <a:t> performance </a:t>
            </a:r>
            <a:r>
              <a:rPr lang="fr-FR" sz="2000" dirty="0" err="1">
                <a:latin typeface="Calibri" panose="020F0502020204030204" pitchFamily="34" charset="0"/>
                <a:cs typeface="Calibri" panose="020F0502020204030204" pitchFamily="34" charset="0"/>
              </a:rPr>
              <a:t>when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business </a:t>
            </a:r>
            <a:r>
              <a:rPr lang="fr-FR" sz="2000" dirty="0" err="1">
                <a:latin typeface="Calibri" panose="020F0502020204030204" pitchFamily="34" charset="0"/>
                <a:cs typeface="Calibri" panose="020F0502020204030204" pitchFamily="34" charset="0"/>
              </a:rPr>
              <a:t>models</a:t>
            </a:r>
            <a:r>
              <a:rPr lang="fr-FR" sz="2000" dirty="0">
                <a:latin typeface="Calibri" panose="020F0502020204030204" pitchFamily="34" charset="0"/>
                <a:cs typeface="Calibri" panose="020F0502020204030204" pitchFamily="34" charset="0"/>
              </a:rPr>
              <a:t> propose </a:t>
            </a:r>
            <a:r>
              <a:rPr lang="fr-FR" sz="2000" dirty="0" err="1">
                <a:latin typeface="Calibri" panose="020F0502020204030204" pitchFamily="34" charset="0"/>
                <a:cs typeface="Calibri" panose="020F0502020204030204" pitchFamily="34" charset="0"/>
              </a:rPr>
              <a:t>payment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schemes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align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product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prices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customers</a:t>
            </a:r>
            <a:r>
              <a:rPr lang="fr-FR" sz="2000" dirty="0">
                <a:latin typeface="Calibri" panose="020F0502020204030204" pitchFamily="34" charset="0"/>
                <a:cs typeface="Calibri" panose="020F0502020204030204" pitchFamily="34" charset="0"/>
              </a:rPr>
              <a:t>' budgets. </a:t>
            </a:r>
          </a:p>
          <a:p>
            <a:pPr marL="342900" indent="-342900">
              <a:lnSpc>
                <a:spcPct val="150000"/>
              </a:lnSpc>
              <a:buFont typeface="Arial" panose="020B0604020202020204" pitchFamily="34" charset="0"/>
              <a:buChar char="•"/>
            </a:pPr>
            <a:endParaRPr lang="fr-FR" sz="1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fr-FR" sz="2000" dirty="0">
                <a:latin typeface="Calibri" panose="020F0502020204030204" pitchFamily="34" charset="0"/>
                <a:cs typeface="Calibri" panose="020F0502020204030204" pitchFamily="34" charset="0"/>
              </a:rPr>
              <a:t>The </a:t>
            </a:r>
            <a:r>
              <a:rPr lang="fr-FR" sz="2000" dirty="0" err="1">
                <a:latin typeface="Calibri" panose="020F0502020204030204" pitchFamily="34" charset="0"/>
                <a:cs typeface="Calibri" panose="020F0502020204030204" pitchFamily="34" charset="0"/>
              </a:rPr>
              <a:t>development</a:t>
            </a:r>
            <a:r>
              <a:rPr lang="fr-FR" sz="2000" dirty="0">
                <a:latin typeface="Calibri" panose="020F0502020204030204" pitchFamily="34" charset="0"/>
                <a:cs typeface="Calibri" panose="020F0502020204030204" pitchFamily="34" charset="0"/>
              </a:rPr>
              <a:t> of End User </a:t>
            </a:r>
            <a:r>
              <a:rPr lang="fr-FR" sz="2000" dirty="0" err="1">
                <a:latin typeface="Calibri" panose="020F0502020204030204" pitchFamily="34" charset="0"/>
                <a:cs typeface="Calibri" panose="020F0502020204030204" pitchFamily="34" charset="0"/>
              </a:rPr>
              <a:t>Financing</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Pay</a:t>
            </a:r>
            <a:r>
              <a:rPr lang="fr-FR" sz="2000" dirty="0">
                <a:latin typeface="Calibri" panose="020F0502020204030204" pitchFamily="34" charset="0"/>
                <a:cs typeface="Calibri" panose="020F0502020204030204" pitchFamily="34" charset="0"/>
              </a:rPr>
              <a:t>-As-You-Go </a:t>
            </a:r>
            <a:r>
              <a:rPr lang="fr-FR" sz="2000" dirty="0" err="1">
                <a:latin typeface="Calibri" panose="020F0502020204030204" pitchFamily="34" charset="0"/>
                <a:cs typeface="Calibri" panose="020F0502020204030204" pitchFamily="34" charset="0"/>
              </a:rPr>
              <a:t>models</a:t>
            </a:r>
            <a:r>
              <a:rPr lang="fr-FR" sz="2000" dirty="0">
                <a:latin typeface="Calibri" panose="020F0502020204030204" pitchFamily="34" charset="0"/>
                <a:cs typeface="Calibri" panose="020F0502020204030204" pitchFamily="34" charset="0"/>
              </a:rPr>
              <a:t> tends to support </a:t>
            </a:r>
            <a:r>
              <a:rPr lang="fr-FR" sz="2000" dirty="0" err="1">
                <a:latin typeface="Calibri" panose="020F0502020204030204" pitchFamily="34" charset="0"/>
                <a:cs typeface="Calibri" panose="020F0502020204030204" pitchFamily="34" charset="0"/>
              </a:rPr>
              <a:t>this</a:t>
            </a:r>
            <a:r>
              <a:rPr lang="fr-FR" sz="2000" dirty="0">
                <a:latin typeface="Calibri" panose="020F0502020204030204" pitchFamily="34" charset="0"/>
                <a:cs typeface="Calibri" panose="020F0502020204030204" pitchFamily="34" charset="0"/>
              </a:rPr>
              <a:t> observation. It has </a:t>
            </a:r>
            <a:r>
              <a:rPr lang="fr-FR" sz="2000" dirty="0" err="1">
                <a:latin typeface="Calibri" panose="020F0502020204030204" pitchFamily="34" charset="0"/>
                <a:cs typeface="Calibri" panose="020F0502020204030204" pitchFamily="34" charset="0"/>
              </a:rPr>
              <a:t>also</a:t>
            </a:r>
            <a:r>
              <a:rPr lang="fr-FR" sz="2000" dirty="0">
                <a:latin typeface="Calibri" panose="020F0502020204030204" pitchFamily="34" charset="0"/>
                <a:cs typeface="Calibri" panose="020F0502020204030204" pitchFamily="34" charset="0"/>
              </a:rPr>
              <a:t> been </a:t>
            </a:r>
            <a:r>
              <a:rPr lang="fr-FR" sz="2000" dirty="0" err="1">
                <a:latin typeface="Calibri" panose="020F0502020204030204" pitchFamily="34" charset="0"/>
                <a:cs typeface="Calibri" panose="020F0502020204030204" pitchFamily="34" charset="0"/>
              </a:rPr>
              <a:t>noted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consumers</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drawn</a:t>
            </a:r>
            <a:r>
              <a:rPr lang="fr-FR" sz="2000" dirty="0">
                <a:latin typeface="Calibri" panose="020F0502020204030204" pitchFamily="34" charset="0"/>
                <a:cs typeface="Calibri" panose="020F0502020204030204" pitchFamily="34" charset="0"/>
              </a:rPr>
              <a:t> to low-cost </a:t>
            </a:r>
            <a:r>
              <a:rPr lang="fr-FR" sz="2000" dirty="0" err="1">
                <a:latin typeface="Calibri" panose="020F0502020204030204" pitchFamily="34" charset="0"/>
                <a:cs typeface="Calibri" panose="020F0502020204030204" pitchFamily="34" charset="0"/>
              </a:rPr>
              <a:t>products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when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they</a:t>
            </a:r>
            <a:r>
              <a:rPr lang="fr-FR" sz="2000" dirty="0">
                <a:latin typeface="Calibri" panose="020F0502020204030204" pitchFamily="34" charset="0"/>
                <a:cs typeface="Calibri" panose="020F0502020204030204" pitchFamily="34" charset="0"/>
              </a:rPr>
              <a:t> have to </a:t>
            </a:r>
            <a:r>
              <a:rPr lang="fr-FR" sz="2000" dirty="0" err="1">
                <a:latin typeface="Calibri" panose="020F0502020204030204" pitchFamily="34" charset="0"/>
                <a:cs typeface="Calibri" panose="020F0502020204030204" pitchFamily="34" charset="0"/>
              </a:rPr>
              <a:t>pay</a:t>
            </a:r>
            <a:r>
              <a:rPr lang="fr-FR" sz="2000" dirty="0">
                <a:latin typeface="Calibri" panose="020F0502020204030204" pitchFamily="34" charset="0"/>
                <a:cs typeface="Calibri" panose="020F0502020204030204" pitchFamily="34" charset="0"/>
              </a:rPr>
              <a:t> the full </a:t>
            </a:r>
            <a:r>
              <a:rPr lang="fr-FR" sz="2000" dirty="0" err="1">
                <a:latin typeface="Calibri" panose="020F0502020204030204" pitchFamily="34" charset="0"/>
                <a:cs typeface="Calibri" panose="020F0502020204030204" pitchFamily="34" charset="0"/>
              </a:rPr>
              <a:t>upfront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cost</a:t>
            </a:r>
            <a:r>
              <a:rPr lang="fr-FR" sz="2000" dirty="0">
                <a:latin typeface="Calibri" panose="020F0502020204030204" pitchFamily="34" charset="0"/>
                <a:cs typeface="Calibri" panose="020F0502020204030204" pitchFamily="34" charset="0"/>
              </a:rPr>
              <a:t> of a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product</a:t>
            </a:r>
            <a:r>
              <a:rPr lang="fr-FR" sz="2000" dirty="0">
                <a:latin typeface="Calibri" panose="020F0502020204030204" pitchFamily="34" charset="0"/>
                <a:cs typeface="Calibri" panose="020F0502020204030204" pitchFamily="34" charset="0"/>
              </a:rPr>
              <a:t>. </a:t>
            </a:r>
          </a:p>
        </p:txBody>
      </p:sp>
      <p:sp>
        <p:nvSpPr>
          <p:cNvPr id="9" name="TextBox 8">
            <a:extLst>
              <a:ext uri="{FF2B5EF4-FFF2-40B4-BE49-F238E27FC236}">
                <a16:creationId xmlns:a16="http://schemas.microsoft.com/office/drawing/2014/main" id="{9E4EFA5D-C65B-C923-D0C4-142B5DBC17A7}"/>
              </a:ext>
            </a:extLst>
          </p:cNvPr>
          <p:cNvSpPr txBox="1"/>
          <p:nvPr/>
        </p:nvSpPr>
        <p:spPr>
          <a:xfrm>
            <a:off x="309786" y="1417382"/>
            <a:ext cx="11172293" cy="400110"/>
          </a:xfrm>
          <a:prstGeom prst="rect">
            <a:avLst/>
          </a:prstGeom>
          <a:noFill/>
        </p:spPr>
        <p:txBody>
          <a:bodyPr wrap="square">
            <a:spAutoFit/>
          </a:bodyPr>
          <a:lstStyle/>
          <a:p>
            <a:r>
              <a:rPr lang="fr-FR" sz="2000" b="1" dirty="0">
                <a:solidFill>
                  <a:schemeClr val="accent6">
                    <a:lumMod val="50000"/>
                  </a:schemeClr>
                </a:solidFill>
                <a:latin typeface="Calibri" panose="020F0502020204030204" pitchFamily="34" charset="0"/>
                <a:cs typeface="Calibri" panose="020F0502020204030204" pitchFamily="34" charset="0"/>
              </a:rPr>
              <a:t>Education </a:t>
            </a:r>
            <a:r>
              <a:rPr lang="fr-FR" sz="2000" b="1" dirty="0" err="1">
                <a:solidFill>
                  <a:schemeClr val="accent6">
                    <a:lumMod val="50000"/>
                  </a:schemeClr>
                </a:solidFill>
                <a:latin typeface="Calibri" panose="020F0502020204030204" pitchFamily="34" charset="0"/>
                <a:cs typeface="Calibri" panose="020F0502020204030204" pitchFamily="34" charset="0"/>
              </a:rPr>
              <a:t>should</a:t>
            </a:r>
            <a:r>
              <a:rPr lang="fr-FR" sz="2000" b="1" dirty="0">
                <a:solidFill>
                  <a:schemeClr val="accent6">
                    <a:lumMod val="50000"/>
                  </a:schemeClr>
                </a:solidFill>
                <a:latin typeface="Calibri" panose="020F0502020204030204" pitchFamily="34" charset="0"/>
                <a:cs typeface="Calibri" panose="020F0502020204030204" pitchFamily="34" charset="0"/>
              </a:rPr>
              <a:t> </a:t>
            </a:r>
            <a:r>
              <a:rPr lang="fr-FR" sz="2000" b="1" dirty="0" err="1">
                <a:solidFill>
                  <a:schemeClr val="accent6">
                    <a:lumMod val="50000"/>
                  </a:schemeClr>
                </a:solidFill>
                <a:latin typeface="Calibri" panose="020F0502020204030204" pitchFamily="34" charset="0"/>
                <a:cs typeface="Calibri" panose="020F0502020204030204" pitchFamily="34" charset="0"/>
              </a:rPr>
              <a:t>be</a:t>
            </a:r>
            <a:r>
              <a:rPr lang="fr-FR" sz="2000" b="1" dirty="0">
                <a:solidFill>
                  <a:schemeClr val="accent6">
                    <a:lumMod val="50000"/>
                  </a:schemeClr>
                </a:solidFill>
                <a:latin typeface="Calibri" panose="020F0502020204030204" pitchFamily="34" charset="0"/>
                <a:cs typeface="Calibri" panose="020F0502020204030204" pitchFamily="34" charset="0"/>
              </a:rPr>
              <a:t> a key part of the </a:t>
            </a:r>
            <a:r>
              <a:rPr lang="fr-FR" sz="2000" b="1" dirty="0" err="1">
                <a:solidFill>
                  <a:schemeClr val="accent6">
                    <a:lumMod val="50000"/>
                  </a:schemeClr>
                </a:solidFill>
                <a:latin typeface="Calibri" panose="020F0502020204030204" pitchFamily="34" charset="0"/>
                <a:cs typeface="Calibri" panose="020F0502020204030204" pitchFamily="34" charset="0"/>
              </a:rPr>
              <a:t>customer</a:t>
            </a:r>
            <a:r>
              <a:rPr lang="fr-FR" sz="2000" b="1" dirty="0">
                <a:solidFill>
                  <a:schemeClr val="accent6">
                    <a:lumMod val="50000"/>
                  </a:schemeClr>
                </a:solidFill>
                <a:latin typeface="Calibri" panose="020F0502020204030204" pitchFamily="34" charset="0"/>
                <a:cs typeface="Calibri" panose="020F0502020204030204" pitchFamily="34" charset="0"/>
              </a:rPr>
              <a:t> </a:t>
            </a:r>
            <a:r>
              <a:rPr lang="fr-FR" sz="2000" b="1" dirty="0" err="1">
                <a:solidFill>
                  <a:schemeClr val="accent6">
                    <a:lumMod val="50000"/>
                  </a:schemeClr>
                </a:solidFill>
                <a:latin typeface="Calibri" panose="020F0502020204030204" pitchFamily="34" charset="0"/>
                <a:cs typeface="Calibri" panose="020F0502020204030204" pitchFamily="34" charset="0"/>
              </a:rPr>
              <a:t>relationship</a:t>
            </a:r>
            <a:r>
              <a:rPr lang="fr-FR" sz="2000" b="1" dirty="0">
                <a:solidFill>
                  <a:schemeClr val="accent6">
                    <a:lumMod val="50000"/>
                  </a:schemeClr>
                </a:solidFill>
                <a:latin typeface="Calibri" panose="020F0502020204030204" pitchFamily="34" charset="0"/>
                <a:cs typeface="Calibri" panose="020F0502020204030204" pitchFamily="34" charset="0"/>
              </a:rPr>
              <a:t> </a:t>
            </a:r>
            <a:r>
              <a:rPr lang="fr-FR" sz="2000" b="1" dirty="0" err="1">
                <a:solidFill>
                  <a:schemeClr val="accent6">
                    <a:lumMod val="50000"/>
                  </a:schemeClr>
                </a:solidFill>
                <a:latin typeface="Calibri" panose="020F0502020204030204" pitchFamily="34" charset="0"/>
                <a:cs typeface="Calibri" panose="020F0502020204030204" pitchFamily="34" charset="0"/>
              </a:rPr>
              <a:t>strategy</a:t>
            </a:r>
            <a:endParaRPr lang="fr-FR" sz="2000" b="1" dirty="0">
              <a:solidFill>
                <a:schemeClr val="accent6">
                  <a:lumMod val="5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46736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4. Customer Relationships</a:t>
            </a:r>
            <a:endParaRPr lang="en-US" dirty="0"/>
          </a:p>
        </p:txBody>
      </p:sp>
      <p:sp>
        <p:nvSpPr>
          <p:cNvPr id="7" name="TextBox 6">
            <a:extLst>
              <a:ext uri="{FF2B5EF4-FFF2-40B4-BE49-F238E27FC236}">
                <a16:creationId xmlns:a16="http://schemas.microsoft.com/office/drawing/2014/main" id="{66D5B920-B5D6-2617-B40E-9552CB6548D4}"/>
              </a:ext>
            </a:extLst>
          </p:cNvPr>
          <p:cNvSpPr txBox="1"/>
          <p:nvPr/>
        </p:nvSpPr>
        <p:spPr>
          <a:xfrm>
            <a:off x="664744" y="2242408"/>
            <a:ext cx="11172293" cy="3507114"/>
          </a:xfrm>
          <a:prstGeom prst="rect">
            <a:avLst/>
          </a:prstGeom>
          <a:noFill/>
        </p:spPr>
        <p:txBody>
          <a:bodyPr wrap="square">
            <a:spAutoFit/>
          </a:bodyPr>
          <a:lstStyle/>
          <a:p>
            <a:pPr marL="342900" indent="-342900">
              <a:lnSpc>
                <a:spcPct val="150000"/>
              </a:lnSpc>
              <a:buFont typeface="Arial" panose="020B0604020202020204" pitchFamily="34" charset="0"/>
              <a:buChar char="•"/>
            </a:pPr>
            <a:r>
              <a:rPr lang="fr-FR" sz="2000" dirty="0">
                <a:latin typeface="Calibri" panose="020F0502020204030204" pitchFamily="34" charset="0"/>
                <a:cs typeface="Calibri" panose="020F0502020204030204" pitchFamily="34" charset="0"/>
              </a:rPr>
              <a:t>The </a:t>
            </a:r>
            <a:r>
              <a:rPr lang="fr-FR" sz="2000" dirty="0" err="1">
                <a:latin typeface="Calibri" panose="020F0502020204030204" pitchFamily="34" charset="0"/>
                <a:cs typeface="Calibri" panose="020F0502020204030204" pitchFamily="34" charset="0"/>
              </a:rPr>
              <a:t>downside</a:t>
            </a:r>
            <a:r>
              <a:rPr lang="fr-FR" sz="2000" dirty="0">
                <a:latin typeface="Calibri" panose="020F0502020204030204" pitchFamily="34" charset="0"/>
                <a:cs typeface="Calibri" panose="020F0502020204030204" pitchFamily="34" charset="0"/>
              </a:rPr>
              <a:t> of cheap </a:t>
            </a:r>
            <a:r>
              <a:rPr lang="fr-FR" sz="2000" dirty="0" err="1">
                <a:latin typeface="Calibri" panose="020F0502020204030204" pitchFamily="34" charset="0"/>
                <a:cs typeface="Calibri" panose="020F0502020204030204" pitchFamily="34" charset="0"/>
              </a:rPr>
              <a:t>products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they</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often</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poor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quality</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prone</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early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failure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which</a:t>
            </a:r>
            <a:r>
              <a:rPr lang="fr-FR" sz="2000" dirty="0">
                <a:latin typeface="Calibri" panose="020F0502020204030204" pitchFamily="34" charset="0"/>
                <a:cs typeface="Calibri" panose="020F0502020204030204" pitchFamily="34" charset="0"/>
              </a:rPr>
              <a:t> can </a:t>
            </a:r>
            <a:r>
              <a:rPr lang="fr-FR" sz="2000" dirty="0" err="1">
                <a:latin typeface="Calibri" panose="020F0502020204030204" pitchFamily="34" charset="0"/>
                <a:cs typeface="Calibri" panose="020F0502020204030204" pitchFamily="34" charset="0"/>
              </a:rPr>
              <a:t>contribute</a:t>
            </a:r>
            <a:r>
              <a:rPr lang="fr-FR" sz="2000" dirty="0">
                <a:latin typeface="Calibri" panose="020F0502020204030204" pitchFamily="34" charset="0"/>
                <a:cs typeface="Calibri" panose="020F0502020204030204" pitchFamily="34" charset="0"/>
              </a:rPr>
              <a:t> to the </a:t>
            </a:r>
            <a:r>
              <a:rPr lang="fr-FR" sz="2000" dirty="0" err="1">
                <a:latin typeface="Calibri" panose="020F0502020204030204" pitchFamily="34" charset="0"/>
                <a:cs typeface="Calibri" panose="020F0502020204030204" pitchFamily="34" charset="0"/>
              </a:rPr>
              <a:t>growth</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skepticism</a:t>
            </a:r>
            <a:r>
              <a:rPr lang="fr-FR" sz="2000" dirty="0">
                <a:latin typeface="Calibri" panose="020F0502020204030204" pitchFamily="34" charset="0"/>
                <a:cs typeface="Calibri" panose="020F0502020204030204" pitchFamily="34" charset="0"/>
              </a:rPr>
              <a:t> about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 </a:t>
            </a:r>
          </a:p>
          <a:p>
            <a:pPr marL="342900" indent="-342900">
              <a:lnSpc>
                <a:spcPct val="150000"/>
              </a:lnSpc>
              <a:buFont typeface="Arial" panose="020B0604020202020204" pitchFamily="34" charset="0"/>
              <a:buChar char="•"/>
            </a:pPr>
            <a:endParaRPr lang="fr-FR" sz="1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fr-FR" sz="2000" dirty="0">
                <a:latin typeface="Calibri" panose="020F0502020204030204" pitchFamily="34" charset="0"/>
                <a:cs typeface="Calibri" panose="020F0502020204030204" pitchFamily="34" charset="0"/>
              </a:rPr>
              <a:t>To </a:t>
            </a:r>
            <a:r>
              <a:rPr lang="fr-FR" sz="2000" dirty="0" err="1">
                <a:latin typeface="Calibri" panose="020F0502020204030204" pitchFamily="34" charset="0"/>
                <a:cs typeface="Calibri" panose="020F0502020204030204" pitchFamily="34" charset="0"/>
              </a:rPr>
              <a:t>prevent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this</a:t>
            </a:r>
            <a:r>
              <a:rPr lang="fr-FR" sz="2000" dirty="0">
                <a:latin typeface="Calibri" panose="020F0502020204030204" pitchFamily="34" charset="0"/>
                <a:cs typeface="Calibri" panose="020F0502020204030204" pitchFamily="34" charset="0"/>
              </a:rPr>
              <a:t>,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should</a:t>
            </a:r>
            <a:r>
              <a:rPr lang="fr-FR" sz="2000" dirty="0">
                <a:latin typeface="Calibri" panose="020F0502020204030204" pitchFamily="34" charset="0"/>
                <a:cs typeface="Calibri" panose="020F0502020204030204" pitchFamily="34" charset="0"/>
              </a:rPr>
              <a:t> help </a:t>
            </a:r>
            <a:r>
              <a:rPr lang="fr-FR" sz="2000" dirty="0" err="1">
                <a:latin typeface="Calibri" panose="020F0502020204030204" pitchFamily="34" charset="0"/>
                <a:cs typeface="Calibri" panose="020F0502020204030204" pitchFamily="34" charset="0"/>
              </a:rPr>
              <a:t>consumers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discern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product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quality</a:t>
            </a:r>
            <a:r>
              <a:rPr lang="fr-FR" sz="2000" dirty="0">
                <a:latin typeface="Calibri" panose="020F0502020204030204" pitchFamily="34" charset="0"/>
                <a:cs typeface="Calibri" panose="020F0502020204030204" pitchFamily="34" charset="0"/>
              </a:rPr>
              <a:t>. Education </a:t>
            </a:r>
            <a:r>
              <a:rPr lang="fr-FR" sz="2000" dirty="0" err="1">
                <a:latin typeface="Calibri" panose="020F0502020204030204" pitchFamily="34" charset="0"/>
                <a:cs typeface="Calibri" panose="020F0502020204030204" pitchFamily="34" charset="0"/>
              </a:rPr>
              <a:t>should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be</a:t>
            </a:r>
            <a:r>
              <a:rPr lang="fr-FR" sz="2000" dirty="0">
                <a:latin typeface="Calibri" panose="020F0502020204030204" pitchFamily="34" charset="0"/>
                <a:cs typeface="Calibri" panose="020F0502020204030204" pitchFamily="34" charset="0"/>
              </a:rPr>
              <a:t> a key part of the </a:t>
            </a:r>
            <a:r>
              <a:rPr lang="fr-FR" sz="2000" dirty="0" err="1">
                <a:latin typeface="Calibri" panose="020F0502020204030204" pitchFamily="34" charset="0"/>
                <a:cs typeface="Calibri" panose="020F0502020204030204" pitchFamily="34" charset="0"/>
              </a:rPr>
              <a:t>customer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relationship</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strategy</a:t>
            </a:r>
            <a:r>
              <a:rPr lang="fr-FR" sz="2000" dirty="0">
                <a:latin typeface="Calibri" panose="020F0502020204030204" pitchFamily="34" charset="0"/>
                <a:cs typeface="Calibri" panose="020F0502020204030204" pitchFamily="34" charset="0"/>
              </a:rPr>
              <a:t>, as </a:t>
            </a:r>
            <a:r>
              <a:rPr lang="fr-FR" sz="2000" dirty="0" err="1">
                <a:latin typeface="Calibri" panose="020F0502020204030204" pitchFamily="34" charset="0"/>
                <a:cs typeface="Calibri" panose="020F0502020204030204" pitchFamily="34" charset="0"/>
              </a:rPr>
              <a:t>it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helps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retain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existing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customers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grow</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business, and </a:t>
            </a:r>
            <a:r>
              <a:rPr lang="fr-FR" sz="2000" dirty="0" err="1">
                <a:latin typeface="Calibri" panose="020F0502020204030204" pitchFamily="34" charset="0"/>
                <a:cs typeface="Calibri" panose="020F0502020204030204" pitchFamily="34" charset="0"/>
              </a:rPr>
              <a:t>attract</a:t>
            </a:r>
            <a:r>
              <a:rPr lang="fr-FR" sz="2000" dirty="0">
                <a:latin typeface="Calibri" panose="020F0502020204030204" pitchFamily="34" charset="0"/>
                <a:cs typeface="Calibri" panose="020F0502020204030204" pitchFamily="34" charset="0"/>
              </a:rPr>
              <a:t> new </a:t>
            </a:r>
            <a:r>
              <a:rPr lang="fr-FR" sz="2000" dirty="0" err="1">
                <a:latin typeface="Calibri" panose="020F0502020204030204" pitchFamily="34" charset="0"/>
                <a:cs typeface="Calibri" panose="020F0502020204030204" pitchFamily="34" charset="0"/>
              </a:rPr>
              <a:t>ones</a:t>
            </a:r>
            <a:r>
              <a:rPr lang="fr-FR" sz="2000" dirty="0">
                <a:latin typeface="Calibri" panose="020F0502020204030204" pitchFamily="34" charset="0"/>
                <a:cs typeface="Calibri" panose="020F0502020204030204" pitchFamily="34" charset="0"/>
              </a:rPr>
              <a:t>. In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or </a:t>
            </a:r>
            <a:r>
              <a:rPr lang="fr-FR" sz="2000" dirty="0" err="1">
                <a:latin typeface="Calibri" panose="020F0502020204030204" pitchFamily="34" charset="0"/>
                <a:cs typeface="Calibri" panose="020F0502020204030204" pitchFamily="34" charset="0"/>
              </a:rPr>
              <a:t>unreliable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environments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education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also</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helps</a:t>
            </a:r>
            <a:r>
              <a:rPr lang="fr-FR" sz="2000" dirty="0">
                <a:latin typeface="Calibri" panose="020F0502020204030204" pitchFamily="34" charset="0"/>
                <a:cs typeface="Calibri" panose="020F0502020204030204" pitchFamily="34" charset="0"/>
              </a:rPr>
              <a:t> position the </a:t>
            </a:r>
            <a:r>
              <a:rPr lang="fr-FR" sz="2000" dirty="0" err="1">
                <a:latin typeface="Calibri" panose="020F0502020204030204" pitchFamily="34" charset="0"/>
                <a:cs typeface="Calibri" panose="020F0502020204030204" pitchFamily="34" charset="0"/>
              </a:rPr>
              <a:t>company</a:t>
            </a:r>
            <a:r>
              <a:rPr lang="fr-FR" sz="2000" dirty="0">
                <a:latin typeface="Calibri" panose="020F0502020204030204" pitchFamily="34" charset="0"/>
                <a:cs typeface="Calibri" panose="020F0502020204030204" pitchFamily="34" charset="0"/>
              </a:rPr>
              <a:t> as an expert, </a:t>
            </a:r>
            <a:r>
              <a:rPr lang="fr-FR" sz="2000" dirty="0" err="1">
                <a:latin typeface="Calibri" panose="020F0502020204030204" pitchFamily="34" charset="0"/>
                <a:cs typeface="Calibri" panose="020F0502020204030204" pitchFamily="34" charset="0"/>
              </a:rPr>
              <a:t>leading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customers</a:t>
            </a:r>
            <a:r>
              <a:rPr lang="fr-FR" sz="2000" dirty="0">
                <a:latin typeface="Calibri" panose="020F0502020204030204" pitchFamily="34" charset="0"/>
                <a:cs typeface="Calibri" panose="020F0502020204030204" pitchFamily="34" charset="0"/>
              </a:rPr>
              <a:t> to place more trust in the </a:t>
            </a:r>
            <a:r>
              <a:rPr lang="fr-FR" sz="2000" dirty="0" err="1">
                <a:latin typeface="Calibri" panose="020F0502020204030204" pitchFamily="34" charset="0"/>
                <a:cs typeface="Calibri" panose="020F0502020204030204" pitchFamily="34" charset="0"/>
              </a:rPr>
              <a:t>company</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generate</a:t>
            </a:r>
            <a:r>
              <a:rPr lang="fr-FR" sz="2000" dirty="0">
                <a:latin typeface="Calibri" panose="020F0502020204030204" pitchFamily="34" charset="0"/>
                <a:cs typeface="Calibri" panose="020F0502020204030204" pitchFamily="34" charset="0"/>
              </a:rPr>
              <a:t> more sales, </a:t>
            </a:r>
            <a:r>
              <a:rPr lang="fr-FR" sz="2000" dirty="0" err="1">
                <a:latin typeface="Calibri" panose="020F0502020204030204" pitchFamily="34" charset="0"/>
                <a:cs typeface="Calibri" panose="020F0502020204030204" pitchFamily="34" charset="0"/>
              </a:rPr>
              <a:t>even</a:t>
            </a:r>
            <a:r>
              <a:rPr lang="fr-FR" sz="2000" dirty="0">
                <a:latin typeface="Calibri" panose="020F0502020204030204" pitchFamily="34" charset="0"/>
                <a:cs typeface="Calibri" panose="020F0502020204030204" pitchFamily="34" charset="0"/>
              </a:rPr>
              <a:t> if a </a:t>
            </a:r>
            <a:r>
              <a:rPr lang="fr-FR" sz="2000" dirty="0" err="1">
                <a:latin typeface="Calibri" panose="020F0502020204030204" pitchFamily="34" charset="0"/>
                <a:cs typeface="Calibri" panose="020F0502020204030204" pitchFamily="34" charset="0"/>
              </a:rPr>
              <a:t>competitor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offers</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seemingly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lower-cost</a:t>
            </a:r>
            <a:r>
              <a:rPr lang="fr-FR" sz="2000" dirty="0">
                <a:latin typeface="Calibri" panose="020F0502020204030204" pitchFamily="34" charset="0"/>
                <a:cs typeface="Calibri" panose="020F0502020204030204" pitchFamily="34" charset="0"/>
              </a:rPr>
              <a:t> alternative.</a:t>
            </a:r>
          </a:p>
        </p:txBody>
      </p:sp>
      <p:sp>
        <p:nvSpPr>
          <p:cNvPr id="9" name="TextBox 8">
            <a:extLst>
              <a:ext uri="{FF2B5EF4-FFF2-40B4-BE49-F238E27FC236}">
                <a16:creationId xmlns:a16="http://schemas.microsoft.com/office/drawing/2014/main" id="{9E4EFA5D-C65B-C923-D0C4-142B5DBC17A7}"/>
              </a:ext>
            </a:extLst>
          </p:cNvPr>
          <p:cNvSpPr txBox="1"/>
          <p:nvPr/>
        </p:nvSpPr>
        <p:spPr>
          <a:xfrm>
            <a:off x="952874" y="1468395"/>
            <a:ext cx="7973323" cy="400110"/>
          </a:xfrm>
          <a:prstGeom prst="rect">
            <a:avLst/>
          </a:prstGeom>
          <a:noFill/>
        </p:spPr>
        <p:txBody>
          <a:bodyPr wrap="square">
            <a:spAutoFit/>
          </a:bodyPr>
          <a:lstStyle/>
          <a:p>
            <a:r>
              <a:rPr lang="fr-FR" sz="2000" b="1" dirty="0">
                <a:solidFill>
                  <a:schemeClr val="accent6">
                    <a:lumMod val="50000"/>
                  </a:schemeClr>
                </a:solidFill>
                <a:latin typeface="Calibri" panose="020F0502020204030204" pitchFamily="34" charset="0"/>
                <a:cs typeface="Calibri" panose="020F0502020204030204" pitchFamily="34" charset="0"/>
              </a:rPr>
              <a:t>Education </a:t>
            </a:r>
            <a:r>
              <a:rPr lang="fr-FR" sz="2000" b="1" dirty="0" err="1">
                <a:solidFill>
                  <a:schemeClr val="accent6">
                    <a:lumMod val="50000"/>
                  </a:schemeClr>
                </a:solidFill>
                <a:latin typeface="Calibri" panose="020F0502020204030204" pitchFamily="34" charset="0"/>
                <a:cs typeface="Calibri" panose="020F0502020204030204" pitchFamily="34" charset="0"/>
              </a:rPr>
              <a:t>should</a:t>
            </a:r>
            <a:r>
              <a:rPr lang="fr-FR" sz="2000" b="1" dirty="0">
                <a:solidFill>
                  <a:schemeClr val="accent6">
                    <a:lumMod val="50000"/>
                  </a:schemeClr>
                </a:solidFill>
                <a:latin typeface="Calibri" panose="020F0502020204030204" pitchFamily="34" charset="0"/>
                <a:cs typeface="Calibri" panose="020F0502020204030204" pitchFamily="34" charset="0"/>
              </a:rPr>
              <a:t> </a:t>
            </a:r>
            <a:r>
              <a:rPr lang="fr-FR" sz="2000" b="1" dirty="0" err="1">
                <a:solidFill>
                  <a:schemeClr val="accent6">
                    <a:lumMod val="50000"/>
                  </a:schemeClr>
                </a:solidFill>
                <a:latin typeface="Calibri" panose="020F0502020204030204" pitchFamily="34" charset="0"/>
                <a:cs typeface="Calibri" panose="020F0502020204030204" pitchFamily="34" charset="0"/>
              </a:rPr>
              <a:t>be</a:t>
            </a:r>
            <a:r>
              <a:rPr lang="fr-FR" sz="2000" b="1" dirty="0">
                <a:solidFill>
                  <a:schemeClr val="accent6">
                    <a:lumMod val="50000"/>
                  </a:schemeClr>
                </a:solidFill>
                <a:latin typeface="Calibri" panose="020F0502020204030204" pitchFamily="34" charset="0"/>
                <a:cs typeface="Calibri" panose="020F0502020204030204" pitchFamily="34" charset="0"/>
              </a:rPr>
              <a:t> a key part of the </a:t>
            </a:r>
            <a:r>
              <a:rPr lang="fr-FR" sz="2000" b="1" dirty="0" err="1">
                <a:solidFill>
                  <a:schemeClr val="accent6">
                    <a:lumMod val="50000"/>
                  </a:schemeClr>
                </a:solidFill>
                <a:latin typeface="Calibri" panose="020F0502020204030204" pitchFamily="34" charset="0"/>
                <a:cs typeface="Calibri" panose="020F0502020204030204" pitchFamily="34" charset="0"/>
              </a:rPr>
              <a:t>customer</a:t>
            </a:r>
            <a:r>
              <a:rPr lang="fr-FR" sz="2000" b="1" dirty="0">
                <a:solidFill>
                  <a:schemeClr val="accent6">
                    <a:lumMod val="50000"/>
                  </a:schemeClr>
                </a:solidFill>
                <a:latin typeface="Calibri" panose="020F0502020204030204" pitchFamily="34" charset="0"/>
                <a:cs typeface="Calibri" panose="020F0502020204030204" pitchFamily="34" charset="0"/>
              </a:rPr>
              <a:t> </a:t>
            </a:r>
            <a:r>
              <a:rPr lang="fr-FR" sz="2000" b="1" dirty="0" err="1">
                <a:solidFill>
                  <a:schemeClr val="accent6">
                    <a:lumMod val="50000"/>
                  </a:schemeClr>
                </a:solidFill>
                <a:latin typeface="Calibri" panose="020F0502020204030204" pitchFamily="34" charset="0"/>
                <a:cs typeface="Calibri" panose="020F0502020204030204" pitchFamily="34" charset="0"/>
              </a:rPr>
              <a:t>relationship</a:t>
            </a:r>
            <a:r>
              <a:rPr lang="fr-FR" sz="2000" b="1" dirty="0">
                <a:solidFill>
                  <a:schemeClr val="accent6">
                    <a:lumMod val="50000"/>
                  </a:schemeClr>
                </a:solidFill>
                <a:latin typeface="Calibri" panose="020F0502020204030204" pitchFamily="34" charset="0"/>
                <a:cs typeface="Calibri" panose="020F0502020204030204" pitchFamily="34" charset="0"/>
              </a:rPr>
              <a:t> </a:t>
            </a:r>
            <a:r>
              <a:rPr lang="fr-FR" sz="2000" b="1" dirty="0" err="1">
                <a:solidFill>
                  <a:schemeClr val="accent6">
                    <a:lumMod val="50000"/>
                  </a:schemeClr>
                </a:solidFill>
                <a:latin typeface="Calibri" panose="020F0502020204030204" pitchFamily="34" charset="0"/>
                <a:cs typeface="Calibri" panose="020F0502020204030204" pitchFamily="34" charset="0"/>
              </a:rPr>
              <a:t>strategy</a:t>
            </a:r>
            <a:endParaRPr lang="fr-FR" sz="2000" b="1" dirty="0">
              <a:solidFill>
                <a:schemeClr val="accent6">
                  <a:lumMod val="5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530976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5. Revenue Streams</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DC6175C7-5D57-4AFD-7276-0BC8CD8F5042}"/>
              </a:ext>
            </a:extLst>
          </p:cNvPr>
          <p:cNvSpPr txBox="1"/>
          <p:nvPr/>
        </p:nvSpPr>
        <p:spPr>
          <a:xfrm>
            <a:off x="5962463" y="1258021"/>
            <a:ext cx="5874576" cy="281461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The Revenue Streams Building Block represents the cash a company generates from each Customer Segment (costs must be subtracted from revenues to create earnings)</a:t>
            </a:r>
          </a:p>
          <a:p>
            <a:pPr>
              <a:lnSpc>
                <a:spcPct val="150000"/>
              </a:lnSpc>
            </a:pPr>
            <a:r>
              <a:rPr lang="en-US" sz="2000" dirty="0">
                <a:latin typeface="Calibri" panose="020F0502020204030204" pitchFamily="34" charset="0"/>
                <a:cs typeface="Calibri" panose="020F0502020204030204" pitchFamily="34" charset="0"/>
              </a:rPr>
              <a:t>If customers comprise the heart of a business model, Revenue Streams are its arteries. </a:t>
            </a:r>
          </a:p>
        </p:txBody>
      </p:sp>
      <p:grpSp>
        <p:nvGrpSpPr>
          <p:cNvPr id="13" name="Group 12">
            <a:extLst>
              <a:ext uri="{FF2B5EF4-FFF2-40B4-BE49-F238E27FC236}">
                <a16:creationId xmlns:a16="http://schemas.microsoft.com/office/drawing/2014/main" id="{BE65FCE6-9442-3BF4-78E8-DD2CEC8E41BB}"/>
              </a:ext>
            </a:extLst>
          </p:cNvPr>
          <p:cNvGrpSpPr/>
          <p:nvPr/>
        </p:nvGrpSpPr>
        <p:grpSpPr>
          <a:xfrm>
            <a:off x="323392" y="1381292"/>
            <a:ext cx="5376368" cy="3099267"/>
            <a:chOff x="4213128" y="2358970"/>
            <a:chExt cx="3765744" cy="2140060"/>
          </a:xfrm>
        </p:grpSpPr>
        <p:pic>
          <p:nvPicPr>
            <p:cNvPr id="10" name="Picture 9">
              <a:extLst>
                <a:ext uri="{FF2B5EF4-FFF2-40B4-BE49-F238E27FC236}">
                  <a16:creationId xmlns:a16="http://schemas.microsoft.com/office/drawing/2014/main" id="{2DCD04F3-1F0E-9584-2779-58B13577C1BC}"/>
                </a:ext>
              </a:extLst>
            </p:cNvPr>
            <p:cNvPicPr>
              <a:picLocks noChangeAspect="1"/>
            </p:cNvPicPr>
            <p:nvPr/>
          </p:nvPicPr>
          <p:blipFill>
            <a:blip r:embed="rId3">
              <a:duotone>
                <a:prstClr val="black"/>
                <a:srgbClr val="D9C3A5">
                  <a:tint val="50000"/>
                  <a:satMod val="180000"/>
                </a:srgbClr>
              </a:duotone>
            </a:blip>
            <a:stretch>
              <a:fillRect/>
            </a:stretch>
          </p:blipFill>
          <p:spPr>
            <a:xfrm>
              <a:off x="4213128" y="2358970"/>
              <a:ext cx="3765744" cy="2140060"/>
            </a:xfrm>
            <a:prstGeom prst="rect">
              <a:avLst/>
            </a:prstGeom>
          </p:spPr>
        </p:pic>
        <p:pic>
          <p:nvPicPr>
            <p:cNvPr id="12" name="Picture 11">
              <a:extLst>
                <a:ext uri="{FF2B5EF4-FFF2-40B4-BE49-F238E27FC236}">
                  <a16:creationId xmlns:a16="http://schemas.microsoft.com/office/drawing/2014/main" id="{92A2936B-A980-C4D6-1E04-58D0D1337424}"/>
                </a:ext>
              </a:extLst>
            </p:cNvPr>
            <p:cNvPicPr>
              <a:picLocks noChangeAspect="1"/>
            </p:cNvPicPr>
            <p:nvPr/>
          </p:nvPicPr>
          <p:blipFill>
            <a:blip r:embed="rId4">
              <a:duotone>
                <a:prstClr val="black"/>
                <a:srgbClr val="D9C3A5">
                  <a:tint val="50000"/>
                  <a:satMod val="180000"/>
                </a:srgbClr>
              </a:duotone>
            </a:blip>
            <a:stretch>
              <a:fillRect/>
            </a:stretch>
          </p:blipFill>
          <p:spPr>
            <a:xfrm>
              <a:off x="6943240" y="2358970"/>
              <a:ext cx="558829" cy="654084"/>
            </a:xfrm>
            <a:prstGeom prst="rect">
              <a:avLst/>
            </a:prstGeom>
          </p:spPr>
        </p:pic>
      </p:grpSp>
      <p:sp>
        <p:nvSpPr>
          <p:cNvPr id="15" name="TextBox 14">
            <a:extLst>
              <a:ext uri="{FF2B5EF4-FFF2-40B4-BE49-F238E27FC236}">
                <a16:creationId xmlns:a16="http://schemas.microsoft.com/office/drawing/2014/main" id="{47223DC5-B507-5FAA-8CDD-CD802A7A7562}"/>
              </a:ext>
            </a:extLst>
          </p:cNvPr>
          <p:cNvSpPr txBox="1"/>
          <p:nvPr/>
        </p:nvSpPr>
        <p:spPr>
          <a:xfrm>
            <a:off x="323392" y="4623924"/>
            <a:ext cx="10721596" cy="189128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A company must ask itself, for what value is each Customer Segment truly willing to pay? Successfully answering that question allows the firm to generate one or more. Revenue Streams from each Customer Segment. Each Revenue Stream may have different pricing mechanisms, such as fixed list prices, bargaining, auctioning, market dependent, volume dependent, or yield management.</a:t>
            </a:r>
          </a:p>
        </p:txBody>
      </p:sp>
    </p:spTree>
    <p:extLst>
      <p:ext uri="{BB962C8B-B14F-4D97-AF65-F5344CB8AC3E}">
        <p14:creationId xmlns:p14="http://schemas.microsoft.com/office/powerpoint/2010/main" val="20689052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5. Revenue Streams</a:t>
            </a:r>
            <a:endParaRPr lang="en-US" dirty="0"/>
          </a:p>
        </p:txBody>
      </p:sp>
      <p:sp>
        <p:nvSpPr>
          <p:cNvPr id="2" name="Slide Number Placeholder 1">
            <a:extLst>
              <a:ext uri="{FF2B5EF4-FFF2-40B4-BE49-F238E27FC236}">
                <a16:creationId xmlns:a16="http://schemas.microsoft.com/office/drawing/2014/main" id="{B129ECE9-7B80-C141-3CC0-2FDAAE101136}"/>
              </a:ext>
            </a:extLst>
          </p:cNvPr>
          <p:cNvSpPr>
            <a:spLocks noGrp="1"/>
          </p:cNvSpPr>
          <p:nvPr>
            <p:ph type="sldNum" idx="12"/>
          </p:nvPr>
        </p:nvSpPr>
        <p:spPr>
          <a:xfrm>
            <a:off x="11482079" y="6226507"/>
            <a:ext cx="709921" cy="336854"/>
          </a:xfrm>
        </p:spPr>
        <p:txBody>
          <a:bodyPr/>
          <a:lstStyle/>
          <a:p>
            <a:pPr marL="0" lvl="0" indent="0" algn="ctr" rtl="0">
              <a:spcBef>
                <a:spcPts val="0"/>
              </a:spcBef>
              <a:spcAft>
                <a:spcPts val="0"/>
              </a:spcAft>
              <a:buNone/>
            </a:pPr>
            <a:fld id="{00000000-1234-1234-1234-123412341234}" type="slidenum">
              <a:rPr lang="it-IT" sz="2000" smtClean="0"/>
              <a:pPr marL="0" lvl="0" indent="0" algn="ctr" rtl="0">
                <a:spcBef>
                  <a:spcPts val="0"/>
                </a:spcBef>
                <a:spcAft>
                  <a:spcPts val="0"/>
                </a:spcAft>
                <a:buNone/>
              </a:pPr>
              <a:t>30</a:t>
            </a:fld>
            <a:endParaRPr lang="it-IT" sz="2000" dirty="0"/>
          </a:p>
        </p:txBody>
      </p:sp>
      <p:sp>
        <p:nvSpPr>
          <p:cNvPr id="7" name="TextBox 6">
            <a:extLst>
              <a:ext uri="{FF2B5EF4-FFF2-40B4-BE49-F238E27FC236}">
                <a16:creationId xmlns:a16="http://schemas.microsoft.com/office/drawing/2014/main" id="{DC6175C7-5D57-4AFD-7276-0BC8CD8F5042}"/>
              </a:ext>
            </a:extLst>
          </p:cNvPr>
          <p:cNvSpPr txBox="1"/>
          <p:nvPr/>
        </p:nvSpPr>
        <p:spPr>
          <a:xfrm>
            <a:off x="4383981" y="1569503"/>
            <a:ext cx="7098098" cy="3437864"/>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A business model can involve two different types of Revenue Streams:</a:t>
            </a:r>
          </a:p>
          <a:p>
            <a:pPr>
              <a:lnSpc>
                <a:spcPct val="150000"/>
              </a:lnSpc>
            </a:pPr>
            <a:endParaRPr lang="en-US" sz="700" dirty="0">
              <a:latin typeface="Calibri" panose="020F0502020204030204" pitchFamily="34" charset="0"/>
              <a:cs typeface="Calibri" panose="020F0502020204030204" pitchFamily="34" charset="0"/>
            </a:endParaRPr>
          </a:p>
          <a:p>
            <a:pPr marL="457200" indent="-457200">
              <a:lnSpc>
                <a:spcPct val="150000"/>
              </a:lnSpc>
              <a:buFont typeface="+mj-lt"/>
              <a:buAutoNum type="arabicPeriod"/>
            </a:pPr>
            <a:r>
              <a:rPr lang="en-US" sz="2000" b="1" dirty="0">
                <a:latin typeface="Calibri" panose="020F0502020204030204" pitchFamily="34" charset="0"/>
                <a:cs typeface="Calibri" panose="020F0502020204030204" pitchFamily="34" charset="0"/>
              </a:rPr>
              <a:t>Transaction revenues </a:t>
            </a:r>
            <a:r>
              <a:rPr lang="en-US" sz="2000" dirty="0">
                <a:latin typeface="Calibri" panose="020F0502020204030204" pitchFamily="34" charset="0"/>
                <a:cs typeface="Calibri" panose="020F0502020204030204" pitchFamily="34" charset="0"/>
              </a:rPr>
              <a:t>resulting from one-time customer payments</a:t>
            </a:r>
          </a:p>
          <a:p>
            <a:pPr marL="457200" indent="-457200">
              <a:lnSpc>
                <a:spcPct val="150000"/>
              </a:lnSpc>
              <a:buFont typeface="+mj-lt"/>
              <a:buAutoNum type="arabicPeriod"/>
            </a:pPr>
            <a:r>
              <a:rPr lang="en-US" sz="2000" b="1" dirty="0">
                <a:latin typeface="Calibri" panose="020F0502020204030204" pitchFamily="34" charset="0"/>
                <a:cs typeface="Calibri" panose="020F0502020204030204" pitchFamily="34" charset="0"/>
              </a:rPr>
              <a:t>Recurring revenues </a:t>
            </a:r>
            <a:r>
              <a:rPr lang="en-US" sz="2000" dirty="0">
                <a:latin typeface="Calibri" panose="020F0502020204030204" pitchFamily="34" charset="0"/>
                <a:cs typeface="Calibri" panose="020F0502020204030204" pitchFamily="34" charset="0"/>
              </a:rPr>
              <a:t>resulting from ongoing payments to either deliver a Value Proposition to customers or provide post-purchase customer support</a:t>
            </a:r>
            <a:endParaRPr lang="en-US" sz="1800" dirty="0">
              <a:latin typeface="Calibri" panose="020F0502020204030204" pitchFamily="34" charset="0"/>
              <a:cs typeface="Calibri" panose="020F0502020204030204" pitchFamily="34" charset="0"/>
            </a:endParaRPr>
          </a:p>
        </p:txBody>
      </p:sp>
      <p:grpSp>
        <p:nvGrpSpPr>
          <p:cNvPr id="11" name="Group 10">
            <a:extLst>
              <a:ext uri="{FF2B5EF4-FFF2-40B4-BE49-F238E27FC236}">
                <a16:creationId xmlns:a16="http://schemas.microsoft.com/office/drawing/2014/main" id="{13E01B18-95CD-54E2-4BC5-C605623C0082}"/>
              </a:ext>
            </a:extLst>
          </p:cNvPr>
          <p:cNvGrpSpPr/>
          <p:nvPr/>
        </p:nvGrpSpPr>
        <p:grpSpPr>
          <a:xfrm>
            <a:off x="359488" y="2420242"/>
            <a:ext cx="3765744" cy="2140060"/>
            <a:chOff x="4213128" y="2358970"/>
            <a:chExt cx="3765744" cy="2140060"/>
          </a:xfrm>
        </p:grpSpPr>
        <p:pic>
          <p:nvPicPr>
            <p:cNvPr id="12" name="Picture 11">
              <a:extLst>
                <a:ext uri="{FF2B5EF4-FFF2-40B4-BE49-F238E27FC236}">
                  <a16:creationId xmlns:a16="http://schemas.microsoft.com/office/drawing/2014/main" id="{ACC5ED14-66B9-A906-9E42-560B802FAA9C}"/>
                </a:ext>
              </a:extLst>
            </p:cNvPr>
            <p:cNvPicPr>
              <a:picLocks noChangeAspect="1"/>
            </p:cNvPicPr>
            <p:nvPr/>
          </p:nvPicPr>
          <p:blipFill>
            <a:blip r:embed="rId3">
              <a:duotone>
                <a:prstClr val="black"/>
                <a:srgbClr val="D9C3A5">
                  <a:tint val="50000"/>
                  <a:satMod val="180000"/>
                </a:srgbClr>
              </a:duotone>
            </a:blip>
            <a:stretch>
              <a:fillRect/>
            </a:stretch>
          </p:blipFill>
          <p:spPr>
            <a:xfrm>
              <a:off x="4213128" y="2358970"/>
              <a:ext cx="3765744" cy="2140060"/>
            </a:xfrm>
            <a:prstGeom prst="rect">
              <a:avLst/>
            </a:prstGeom>
          </p:spPr>
        </p:pic>
        <p:pic>
          <p:nvPicPr>
            <p:cNvPr id="13" name="Picture 12">
              <a:extLst>
                <a:ext uri="{FF2B5EF4-FFF2-40B4-BE49-F238E27FC236}">
                  <a16:creationId xmlns:a16="http://schemas.microsoft.com/office/drawing/2014/main" id="{50F71086-A012-9BD1-0C5B-E0A6C4E44674}"/>
                </a:ext>
              </a:extLst>
            </p:cNvPr>
            <p:cNvPicPr>
              <a:picLocks noChangeAspect="1"/>
            </p:cNvPicPr>
            <p:nvPr/>
          </p:nvPicPr>
          <p:blipFill>
            <a:blip r:embed="rId4">
              <a:duotone>
                <a:prstClr val="black"/>
                <a:srgbClr val="D9C3A5">
                  <a:tint val="50000"/>
                  <a:satMod val="180000"/>
                </a:srgbClr>
              </a:duotone>
            </a:blip>
            <a:stretch>
              <a:fillRect/>
            </a:stretch>
          </p:blipFill>
          <p:spPr>
            <a:xfrm>
              <a:off x="6943240" y="2358970"/>
              <a:ext cx="558829" cy="654084"/>
            </a:xfrm>
            <a:prstGeom prst="rect">
              <a:avLst/>
            </a:prstGeom>
          </p:spPr>
        </p:pic>
      </p:grpSp>
    </p:spTree>
    <p:extLst>
      <p:ext uri="{BB962C8B-B14F-4D97-AF65-F5344CB8AC3E}">
        <p14:creationId xmlns:p14="http://schemas.microsoft.com/office/powerpoint/2010/main" val="6346386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Business Model Canvas </a:t>
            </a:r>
            <a:r>
              <a:rPr lang="en-US" sz="2800" b="1" dirty="0">
                <a:solidFill>
                  <a:srgbClr val="C00000"/>
                </a:solidFill>
                <a:latin typeface="Calibri" panose="020F0502020204030204" pitchFamily="34" charset="0"/>
                <a:cs typeface="Calibri" panose="020F0502020204030204" pitchFamily="34" charset="0"/>
              </a:rPr>
              <a:t>5. Revenue Streams</a:t>
            </a:r>
            <a:endParaRPr lang="en-US" dirty="0"/>
          </a:p>
        </p:txBody>
      </p:sp>
      <p:sp>
        <p:nvSpPr>
          <p:cNvPr id="2" name="Slide Number Placeholder 1">
            <a:extLst>
              <a:ext uri="{FF2B5EF4-FFF2-40B4-BE49-F238E27FC236}">
                <a16:creationId xmlns:a16="http://schemas.microsoft.com/office/drawing/2014/main" id="{B129ECE9-7B80-C141-3CC0-2FDAAE101136}"/>
              </a:ext>
            </a:extLst>
          </p:cNvPr>
          <p:cNvSpPr>
            <a:spLocks noGrp="1"/>
          </p:cNvSpPr>
          <p:nvPr>
            <p:ph type="sldNum" idx="12"/>
          </p:nvPr>
        </p:nvSpPr>
        <p:spPr>
          <a:xfrm>
            <a:off x="11482079" y="6226507"/>
            <a:ext cx="709921" cy="336854"/>
          </a:xfrm>
        </p:spPr>
        <p:txBody>
          <a:bodyPr/>
          <a:lstStyle/>
          <a:p>
            <a:pPr marL="0" lvl="0" indent="0" algn="ctr" rtl="0">
              <a:spcBef>
                <a:spcPts val="0"/>
              </a:spcBef>
              <a:spcAft>
                <a:spcPts val="0"/>
              </a:spcAft>
              <a:buNone/>
            </a:pPr>
            <a:fld id="{00000000-1234-1234-1234-123412341234}" type="slidenum">
              <a:rPr lang="it-IT" sz="2000" smtClean="0"/>
              <a:pPr marL="0" lvl="0" indent="0" algn="ctr" rtl="0">
                <a:spcBef>
                  <a:spcPts val="0"/>
                </a:spcBef>
                <a:spcAft>
                  <a:spcPts val="0"/>
                </a:spcAft>
                <a:buNone/>
              </a:pPr>
              <a:t>31</a:t>
            </a:fld>
            <a:endParaRPr lang="it-IT" sz="2000" dirty="0"/>
          </a:p>
        </p:txBody>
      </p:sp>
      <p:sp>
        <p:nvSpPr>
          <p:cNvPr id="10" name="TextBox 9">
            <a:extLst>
              <a:ext uri="{FF2B5EF4-FFF2-40B4-BE49-F238E27FC236}">
                <a16:creationId xmlns:a16="http://schemas.microsoft.com/office/drawing/2014/main" id="{406D6CF3-5E65-093A-0851-02BAB49FF157}"/>
              </a:ext>
            </a:extLst>
          </p:cNvPr>
          <p:cNvSpPr txBox="1"/>
          <p:nvPr/>
        </p:nvSpPr>
        <p:spPr>
          <a:xfrm>
            <a:off x="4311792" y="1420309"/>
            <a:ext cx="7525247" cy="401738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There are several ways to generate Revenue Streams:</a:t>
            </a:r>
          </a:p>
          <a:p>
            <a:pPr marL="342900" indent="-342900">
              <a:lnSpc>
                <a:spcPct val="150000"/>
              </a:lnSpc>
              <a:buFont typeface="Arial" panose="020B0604020202020204" pitchFamily="34" charset="0"/>
              <a:buChar char="•"/>
            </a:pPr>
            <a:r>
              <a:rPr lang="en-US" sz="1900" b="1" dirty="0">
                <a:latin typeface="Calibri" panose="020F0502020204030204" pitchFamily="34" charset="0"/>
                <a:cs typeface="Calibri" panose="020F0502020204030204" pitchFamily="34" charset="0"/>
              </a:rPr>
              <a:t>Asset Sale: </a:t>
            </a:r>
            <a:r>
              <a:rPr lang="en-US" sz="1900" dirty="0">
                <a:latin typeface="Calibri" panose="020F0502020204030204" pitchFamily="34" charset="0"/>
                <a:cs typeface="Calibri" panose="020F0502020204030204" pitchFamily="34" charset="0"/>
              </a:rPr>
              <a:t>Revenue from selling ownership of a product, like Amazon's books or Fiat's cars.</a:t>
            </a:r>
          </a:p>
          <a:p>
            <a:pPr marL="342900" indent="-342900">
              <a:lnSpc>
                <a:spcPct val="150000"/>
              </a:lnSpc>
              <a:buFont typeface="Arial" panose="020B0604020202020204" pitchFamily="34" charset="0"/>
              <a:buChar char="•"/>
            </a:pPr>
            <a:r>
              <a:rPr lang="en-US" sz="1900" b="1" dirty="0">
                <a:latin typeface="Calibri" panose="020F0502020204030204" pitchFamily="34" charset="0"/>
                <a:cs typeface="Calibri" panose="020F0502020204030204" pitchFamily="34" charset="0"/>
              </a:rPr>
              <a:t>Usage Fee: </a:t>
            </a:r>
            <a:r>
              <a:rPr lang="en-US" sz="1900" dirty="0">
                <a:latin typeface="Calibri" panose="020F0502020204030204" pitchFamily="34" charset="0"/>
                <a:cs typeface="Calibri" panose="020F0502020204030204" pitchFamily="34" charset="0"/>
              </a:rPr>
              <a:t>Charges based on service usage, such as telecom minutes or hotel nights.</a:t>
            </a:r>
          </a:p>
          <a:p>
            <a:pPr marL="342900" indent="-342900">
              <a:lnSpc>
                <a:spcPct val="150000"/>
              </a:lnSpc>
              <a:buFont typeface="Arial" panose="020B0604020202020204" pitchFamily="34" charset="0"/>
              <a:buChar char="•"/>
            </a:pPr>
            <a:r>
              <a:rPr lang="en-US" sz="1900" b="1" dirty="0">
                <a:latin typeface="Calibri" panose="020F0502020204030204" pitchFamily="34" charset="0"/>
                <a:cs typeface="Calibri" panose="020F0502020204030204" pitchFamily="34" charset="0"/>
              </a:rPr>
              <a:t>Subscription Fees: </a:t>
            </a:r>
            <a:r>
              <a:rPr lang="en-US" sz="1900" dirty="0">
                <a:latin typeface="Calibri" panose="020F0502020204030204" pitchFamily="34" charset="0"/>
                <a:cs typeface="Calibri" panose="020F0502020204030204" pitchFamily="34" charset="0"/>
              </a:rPr>
              <a:t>Regular payments for continuous access to a service, like gym memberships or online games.</a:t>
            </a:r>
          </a:p>
          <a:p>
            <a:pPr marL="342900" indent="-342900">
              <a:lnSpc>
                <a:spcPct val="150000"/>
              </a:lnSpc>
              <a:buFont typeface="Arial" panose="020B0604020202020204" pitchFamily="34" charset="0"/>
              <a:buChar char="•"/>
            </a:pPr>
            <a:r>
              <a:rPr lang="en-US" sz="1900" b="1" dirty="0">
                <a:latin typeface="Calibri" panose="020F0502020204030204" pitchFamily="34" charset="0"/>
                <a:cs typeface="Calibri" panose="020F0502020204030204" pitchFamily="34" charset="0"/>
              </a:rPr>
              <a:t>Lending/Renting/Leasing: </a:t>
            </a:r>
            <a:r>
              <a:rPr lang="en-US" sz="1900" dirty="0">
                <a:latin typeface="Calibri" panose="020F0502020204030204" pitchFamily="34" charset="0"/>
                <a:cs typeface="Calibri" panose="020F0502020204030204" pitchFamily="34" charset="0"/>
              </a:rPr>
              <a:t>Income from temporarily granting usage rights, exemplified by car rentals from Zipcar.</a:t>
            </a:r>
          </a:p>
        </p:txBody>
      </p:sp>
      <p:grpSp>
        <p:nvGrpSpPr>
          <p:cNvPr id="8" name="Group 7">
            <a:extLst>
              <a:ext uri="{FF2B5EF4-FFF2-40B4-BE49-F238E27FC236}">
                <a16:creationId xmlns:a16="http://schemas.microsoft.com/office/drawing/2014/main" id="{5F674A85-B37E-6E66-7C5C-C951FC3B7FA9}"/>
              </a:ext>
            </a:extLst>
          </p:cNvPr>
          <p:cNvGrpSpPr/>
          <p:nvPr/>
        </p:nvGrpSpPr>
        <p:grpSpPr>
          <a:xfrm>
            <a:off x="315599" y="2358970"/>
            <a:ext cx="3765744" cy="2140060"/>
            <a:chOff x="4213128" y="2358970"/>
            <a:chExt cx="3765744" cy="2140060"/>
          </a:xfrm>
        </p:grpSpPr>
        <p:pic>
          <p:nvPicPr>
            <p:cNvPr id="9" name="Picture 8">
              <a:extLst>
                <a:ext uri="{FF2B5EF4-FFF2-40B4-BE49-F238E27FC236}">
                  <a16:creationId xmlns:a16="http://schemas.microsoft.com/office/drawing/2014/main" id="{E8F2D96B-2C1D-1921-3A20-7BC96A766559}"/>
                </a:ext>
              </a:extLst>
            </p:cNvPr>
            <p:cNvPicPr>
              <a:picLocks noChangeAspect="1"/>
            </p:cNvPicPr>
            <p:nvPr/>
          </p:nvPicPr>
          <p:blipFill>
            <a:blip r:embed="rId3">
              <a:duotone>
                <a:prstClr val="black"/>
                <a:srgbClr val="D9C3A5">
                  <a:tint val="50000"/>
                  <a:satMod val="180000"/>
                </a:srgbClr>
              </a:duotone>
            </a:blip>
            <a:stretch>
              <a:fillRect/>
            </a:stretch>
          </p:blipFill>
          <p:spPr>
            <a:xfrm>
              <a:off x="4213128" y="2358970"/>
              <a:ext cx="3765744" cy="2140060"/>
            </a:xfrm>
            <a:prstGeom prst="rect">
              <a:avLst/>
            </a:prstGeom>
          </p:spPr>
        </p:pic>
        <p:pic>
          <p:nvPicPr>
            <p:cNvPr id="11" name="Picture 10">
              <a:extLst>
                <a:ext uri="{FF2B5EF4-FFF2-40B4-BE49-F238E27FC236}">
                  <a16:creationId xmlns:a16="http://schemas.microsoft.com/office/drawing/2014/main" id="{B9DEB371-97CF-40E5-0410-9E7087922B72}"/>
                </a:ext>
              </a:extLst>
            </p:cNvPr>
            <p:cNvPicPr>
              <a:picLocks noChangeAspect="1"/>
            </p:cNvPicPr>
            <p:nvPr/>
          </p:nvPicPr>
          <p:blipFill>
            <a:blip r:embed="rId4">
              <a:duotone>
                <a:prstClr val="black"/>
                <a:srgbClr val="D9C3A5">
                  <a:tint val="50000"/>
                  <a:satMod val="180000"/>
                </a:srgbClr>
              </a:duotone>
            </a:blip>
            <a:stretch>
              <a:fillRect/>
            </a:stretch>
          </p:blipFill>
          <p:spPr>
            <a:xfrm>
              <a:off x="6943240" y="2358970"/>
              <a:ext cx="558829" cy="654084"/>
            </a:xfrm>
            <a:prstGeom prst="rect">
              <a:avLst/>
            </a:prstGeom>
          </p:spPr>
        </p:pic>
      </p:grpSp>
      <p:sp>
        <p:nvSpPr>
          <p:cNvPr id="13" name="TextBox 12">
            <a:extLst>
              <a:ext uri="{FF2B5EF4-FFF2-40B4-BE49-F238E27FC236}">
                <a16:creationId xmlns:a16="http://schemas.microsoft.com/office/drawing/2014/main" id="{F8D11DE8-409D-7A8B-8215-C9FB04450B5B}"/>
              </a:ext>
            </a:extLst>
          </p:cNvPr>
          <p:cNvSpPr txBox="1"/>
          <p:nvPr/>
        </p:nvSpPr>
        <p:spPr>
          <a:xfrm>
            <a:off x="220845" y="5909169"/>
            <a:ext cx="11146009" cy="506292"/>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000" b="1" dirty="0">
                <a:latin typeface="Calibri" panose="020F0502020204030204" pitchFamily="34" charset="0"/>
                <a:cs typeface="Calibri" panose="020F0502020204030204" pitchFamily="34" charset="0"/>
              </a:rPr>
              <a:t>Licensing: </a:t>
            </a:r>
            <a:r>
              <a:rPr lang="en-US" sz="2000" dirty="0">
                <a:latin typeface="Calibri" panose="020F0502020204030204" pitchFamily="34" charset="0"/>
                <a:cs typeface="Calibri" panose="020F0502020204030204" pitchFamily="34" charset="0"/>
              </a:rPr>
              <a:t>Fees for allowing use of intellectual property, common in media and technology sectors.</a:t>
            </a:r>
          </a:p>
        </p:txBody>
      </p:sp>
    </p:spTree>
    <p:extLst>
      <p:ext uri="{BB962C8B-B14F-4D97-AF65-F5344CB8AC3E}">
        <p14:creationId xmlns:p14="http://schemas.microsoft.com/office/powerpoint/2010/main" val="3348332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5. Revenue Streams</a:t>
            </a:r>
            <a:endParaRPr lang="en-US" dirty="0"/>
          </a:p>
        </p:txBody>
      </p:sp>
      <p:sp>
        <p:nvSpPr>
          <p:cNvPr id="10" name="TextBox 9">
            <a:extLst>
              <a:ext uri="{FF2B5EF4-FFF2-40B4-BE49-F238E27FC236}">
                <a16:creationId xmlns:a16="http://schemas.microsoft.com/office/drawing/2014/main" id="{E579C21B-6BFB-F785-06B7-FB001C75ABD2}"/>
              </a:ext>
            </a:extLst>
          </p:cNvPr>
          <p:cNvSpPr txBox="1"/>
          <p:nvPr/>
        </p:nvSpPr>
        <p:spPr>
          <a:xfrm>
            <a:off x="4269648" y="2335687"/>
            <a:ext cx="8838412" cy="2814617"/>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You must </a:t>
            </a:r>
            <a:r>
              <a:rPr lang="fr-FR" sz="2000" b="1" dirty="0" err="1">
                <a:latin typeface="Calibri" panose="020F0502020204030204" pitchFamily="34" charset="0"/>
                <a:cs typeface="Calibri" panose="020F0502020204030204" pitchFamily="34" charset="0"/>
              </a:rPr>
              <a:t>ask</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yourself</a:t>
            </a:r>
            <a:r>
              <a:rPr lang="fr-FR" sz="2000" b="1" dirty="0">
                <a:latin typeface="Calibri" panose="020F0502020204030204" pitchFamily="34" charset="0"/>
                <a:cs typeface="Calibri" panose="020F0502020204030204" pitchFamily="34" charset="0"/>
              </a:rPr>
              <a:t>  :</a:t>
            </a:r>
          </a:p>
          <a:p>
            <a:endParaRPr lang="fr-FR" sz="1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For what value are our customers really willing to pay?</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For what do they currently pay? </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How are they currently paying? </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How would they prefer to pay? </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How much does each Revenue Stream contribute to overall revenues?</a:t>
            </a:r>
            <a:endParaRPr lang="fr-FR" sz="2000" dirty="0">
              <a:latin typeface="Calibri" panose="020F0502020204030204" pitchFamily="34" charset="0"/>
              <a:cs typeface="Calibri" panose="020F0502020204030204" pitchFamily="34" charset="0"/>
            </a:endParaRPr>
          </a:p>
        </p:txBody>
      </p:sp>
      <p:grpSp>
        <p:nvGrpSpPr>
          <p:cNvPr id="11" name="Group 10">
            <a:extLst>
              <a:ext uri="{FF2B5EF4-FFF2-40B4-BE49-F238E27FC236}">
                <a16:creationId xmlns:a16="http://schemas.microsoft.com/office/drawing/2014/main" id="{54467E89-1EFA-B2EC-7540-C330C49E2BB2}"/>
              </a:ext>
            </a:extLst>
          </p:cNvPr>
          <p:cNvGrpSpPr/>
          <p:nvPr/>
        </p:nvGrpSpPr>
        <p:grpSpPr>
          <a:xfrm>
            <a:off x="315599" y="2358970"/>
            <a:ext cx="3765744" cy="2140060"/>
            <a:chOff x="4213128" y="2358970"/>
            <a:chExt cx="3765744" cy="2140060"/>
          </a:xfrm>
        </p:grpSpPr>
        <p:pic>
          <p:nvPicPr>
            <p:cNvPr id="12" name="Picture 11">
              <a:extLst>
                <a:ext uri="{FF2B5EF4-FFF2-40B4-BE49-F238E27FC236}">
                  <a16:creationId xmlns:a16="http://schemas.microsoft.com/office/drawing/2014/main" id="{B9F83E9B-33DD-961A-FD7B-6EC4AAEE05A0}"/>
                </a:ext>
              </a:extLst>
            </p:cNvPr>
            <p:cNvPicPr>
              <a:picLocks noChangeAspect="1"/>
            </p:cNvPicPr>
            <p:nvPr/>
          </p:nvPicPr>
          <p:blipFill>
            <a:blip r:embed="rId3">
              <a:duotone>
                <a:prstClr val="black"/>
                <a:srgbClr val="D9C3A5">
                  <a:tint val="50000"/>
                  <a:satMod val="180000"/>
                </a:srgbClr>
              </a:duotone>
            </a:blip>
            <a:stretch>
              <a:fillRect/>
            </a:stretch>
          </p:blipFill>
          <p:spPr>
            <a:xfrm>
              <a:off x="4213128" y="2358970"/>
              <a:ext cx="3765744" cy="2140060"/>
            </a:xfrm>
            <a:prstGeom prst="rect">
              <a:avLst/>
            </a:prstGeom>
          </p:spPr>
        </p:pic>
        <p:pic>
          <p:nvPicPr>
            <p:cNvPr id="13" name="Picture 12">
              <a:extLst>
                <a:ext uri="{FF2B5EF4-FFF2-40B4-BE49-F238E27FC236}">
                  <a16:creationId xmlns:a16="http://schemas.microsoft.com/office/drawing/2014/main" id="{E9B6A385-94EB-AC9E-BDA0-1DD48700BA32}"/>
                </a:ext>
              </a:extLst>
            </p:cNvPr>
            <p:cNvPicPr>
              <a:picLocks noChangeAspect="1"/>
            </p:cNvPicPr>
            <p:nvPr/>
          </p:nvPicPr>
          <p:blipFill>
            <a:blip r:embed="rId4">
              <a:duotone>
                <a:prstClr val="black"/>
                <a:srgbClr val="D9C3A5">
                  <a:tint val="50000"/>
                  <a:satMod val="180000"/>
                </a:srgbClr>
              </a:duotone>
            </a:blip>
            <a:stretch>
              <a:fillRect/>
            </a:stretch>
          </p:blipFill>
          <p:spPr>
            <a:xfrm>
              <a:off x="6943240" y="2358970"/>
              <a:ext cx="558829" cy="654084"/>
            </a:xfrm>
            <a:prstGeom prst="rect">
              <a:avLst/>
            </a:prstGeom>
          </p:spPr>
        </p:pic>
      </p:grpSp>
    </p:spTree>
    <p:extLst>
      <p:ext uri="{BB962C8B-B14F-4D97-AF65-F5344CB8AC3E}">
        <p14:creationId xmlns:p14="http://schemas.microsoft.com/office/powerpoint/2010/main" val="42792027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5. Revenue Streams</a:t>
            </a:r>
            <a:endParaRPr lang="en-US" dirty="0"/>
          </a:p>
        </p:txBody>
      </p:sp>
      <p:sp>
        <p:nvSpPr>
          <p:cNvPr id="10" name="TextBox 9">
            <a:extLst>
              <a:ext uri="{FF2B5EF4-FFF2-40B4-BE49-F238E27FC236}">
                <a16:creationId xmlns:a16="http://schemas.microsoft.com/office/drawing/2014/main" id="{E579C21B-6BFB-F785-06B7-FB001C75ABD2}"/>
              </a:ext>
            </a:extLst>
          </p:cNvPr>
          <p:cNvSpPr txBox="1"/>
          <p:nvPr/>
        </p:nvSpPr>
        <p:spPr>
          <a:xfrm>
            <a:off x="4281679" y="1916333"/>
            <a:ext cx="7304731" cy="4353499"/>
          </a:xfrm>
          <a:prstGeom prst="rect">
            <a:avLst/>
          </a:prstGeom>
          <a:noFill/>
        </p:spPr>
        <p:txBody>
          <a:bodyPr wrap="square">
            <a:spAutoFit/>
          </a:bodyPr>
          <a:lstStyle/>
          <a:p>
            <a:r>
              <a:rPr lang="en-US" sz="2000" b="1" dirty="0">
                <a:latin typeface="Calibri" panose="020F0502020204030204" pitchFamily="34" charset="0"/>
                <a:cs typeface="Calibri" panose="020F0502020204030204" pitchFamily="34" charset="0"/>
              </a:rPr>
              <a:t>For the Off-grid Solar Energy Sector </a:t>
            </a:r>
          </a:p>
          <a:p>
            <a:endParaRPr lang="fr-FR" sz="1050" b="1" dirty="0">
              <a:latin typeface="Calibri" panose="020F0502020204030204" pitchFamily="34" charset="0"/>
              <a:cs typeface="Calibri" panose="020F0502020204030204" pitchFamily="34" charset="0"/>
            </a:endParaRPr>
          </a:p>
          <a:p>
            <a:pPr>
              <a:lnSpc>
                <a:spcPct val="150000"/>
              </a:lnSpc>
            </a:pPr>
            <a:r>
              <a:rPr lang="en-US" sz="2000" dirty="0">
                <a:latin typeface="Calibri" panose="020F0502020204030204" pitchFamily="34" charset="0"/>
                <a:cs typeface="Calibri" panose="020F0502020204030204" pitchFamily="34" charset="0"/>
              </a:rPr>
              <a:t>There are two primary Revenue Streams for Off-Grid Solar: </a:t>
            </a:r>
          </a:p>
          <a:p>
            <a:pPr marL="342900" indent="-342900">
              <a:lnSpc>
                <a:spcPct val="150000"/>
              </a:lnSpc>
              <a:buFont typeface="Arial" panose="020B0604020202020204" pitchFamily="34" charset="0"/>
              <a:buChar char="•"/>
            </a:pPr>
            <a:r>
              <a:rPr lang="en-US" sz="2000" b="1" dirty="0">
                <a:latin typeface="Calibri" panose="020F0502020204030204" pitchFamily="34" charset="0"/>
                <a:cs typeface="Calibri" panose="020F0502020204030204" pitchFamily="34" charset="0"/>
              </a:rPr>
              <a:t>Cash sales : </a:t>
            </a:r>
            <a:r>
              <a:rPr lang="en-US" sz="2000" dirty="0">
                <a:latin typeface="Calibri" panose="020F0502020204030204" pitchFamily="34" charset="0"/>
                <a:cs typeface="Calibri" panose="020F0502020204030204" pitchFamily="34" charset="0"/>
              </a:rPr>
              <a:t>Cash sales have customers paying upfront for the product or service either directly themselves or with the help of a financing partner</a:t>
            </a:r>
          </a:p>
          <a:p>
            <a:pPr marL="342900" indent="-342900">
              <a:lnSpc>
                <a:spcPct val="150000"/>
              </a:lnSpc>
              <a:buFont typeface="Arial" panose="020B0604020202020204" pitchFamily="34" charset="0"/>
              <a:buChar char="•"/>
            </a:pPr>
            <a:r>
              <a:rPr lang="en-US" sz="2000" b="1" dirty="0">
                <a:latin typeface="Calibri" panose="020F0502020204030204" pitchFamily="34" charset="0"/>
                <a:cs typeface="Calibri" panose="020F0502020204030204" pitchFamily="34" charset="0"/>
              </a:rPr>
              <a:t>Pay as you go (“</a:t>
            </a:r>
            <a:r>
              <a:rPr lang="en-US" sz="2000" b="1" dirty="0" err="1">
                <a:latin typeface="Calibri" panose="020F0502020204030204" pitchFamily="34" charset="0"/>
                <a:cs typeface="Calibri" panose="020F0502020204030204" pitchFamily="34" charset="0"/>
              </a:rPr>
              <a:t>PAYGo</a:t>
            </a:r>
            <a:r>
              <a:rPr lang="en-US" sz="2000" b="1" dirty="0">
                <a:latin typeface="Calibri" panose="020F0502020204030204" pitchFamily="34" charset="0"/>
                <a:cs typeface="Calibri" panose="020F0502020204030204" pitchFamily="34" charset="0"/>
              </a:rPr>
              <a:t>”) : </a:t>
            </a:r>
            <a:r>
              <a:rPr lang="en-US" sz="2000" dirty="0" err="1">
                <a:latin typeface="Calibri" panose="020F0502020204030204" pitchFamily="34" charset="0"/>
                <a:cs typeface="Calibri" panose="020F0502020204030204" pitchFamily="34" charset="0"/>
              </a:rPr>
              <a:t>PAYGomodels</a:t>
            </a:r>
            <a:r>
              <a:rPr lang="en-US" sz="2000" dirty="0">
                <a:latin typeface="Calibri" panose="020F0502020204030204" pitchFamily="34" charset="0"/>
                <a:cs typeface="Calibri" panose="020F0502020204030204" pitchFamily="34" charset="0"/>
              </a:rPr>
              <a:t> combine the retail and financing value chains and leverage mobile money, allowing customers to pay for systems in small installments. Many companies do employ both a cash and a </a:t>
            </a:r>
            <a:r>
              <a:rPr lang="en-US" sz="2000" dirty="0" err="1">
                <a:latin typeface="Calibri" panose="020F0502020204030204" pitchFamily="34" charset="0"/>
                <a:cs typeface="Calibri" panose="020F0502020204030204" pitchFamily="34" charset="0"/>
              </a:rPr>
              <a:t>PAYGomodel</a:t>
            </a:r>
            <a:r>
              <a:rPr lang="en-US" sz="2000" dirty="0">
                <a:latin typeface="Calibri" panose="020F0502020204030204" pitchFamily="34" charset="0"/>
                <a:cs typeface="Calibri" panose="020F0502020204030204" pitchFamily="34" charset="0"/>
              </a:rPr>
              <a:t>.</a:t>
            </a:r>
            <a:endParaRPr lang="fr-FR" sz="2000" dirty="0">
              <a:latin typeface="Calibri" panose="020F0502020204030204" pitchFamily="34" charset="0"/>
              <a:cs typeface="Calibri" panose="020F0502020204030204" pitchFamily="34" charset="0"/>
            </a:endParaRPr>
          </a:p>
        </p:txBody>
      </p:sp>
      <p:grpSp>
        <p:nvGrpSpPr>
          <p:cNvPr id="11" name="Group 10">
            <a:extLst>
              <a:ext uri="{FF2B5EF4-FFF2-40B4-BE49-F238E27FC236}">
                <a16:creationId xmlns:a16="http://schemas.microsoft.com/office/drawing/2014/main" id="{54467E89-1EFA-B2EC-7540-C330C49E2BB2}"/>
              </a:ext>
            </a:extLst>
          </p:cNvPr>
          <p:cNvGrpSpPr/>
          <p:nvPr/>
        </p:nvGrpSpPr>
        <p:grpSpPr>
          <a:xfrm>
            <a:off x="315599" y="2358970"/>
            <a:ext cx="3765744" cy="2140060"/>
            <a:chOff x="4213128" y="2358970"/>
            <a:chExt cx="3765744" cy="2140060"/>
          </a:xfrm>
        </p:grpSpPr>
        <p:pic>
          <p:nvPicPr>
            <p:cNvPr id="12" name="Picture 11">
              <a:extLst>
                <a:ext uri="{FF2B5EF4-FFF2-40B4-BE49-F238E27FC236}">
                  <a16:creationId xmlns:a16="http://schemas.microsoft.com/office/drawing/2014/main" id="{B9F83E9B-33DD-961A-FD7B-6EC4AAEE05A0}"/>
                </a:ext>
              </a:extLst>
            </p:cNvPr>
            <p:cNvPicPr>
              <a:picLocks noChangeAspect="1"/>
            </p:cNvPicPr>
            <p:nvPr/>
          </p:nvPicPr>
          <p:blipFill>
            <a:blip r:embed="rId3">
              <a:duotone>
                <a:prstClr val="black"/>
                <a:srgbClr val="D9C3A5">
                  <a:tint val="50000"/>
                  <a:satMod val="180000"/>
                </a:srgbClr>
              </a:duotone>
            </a:blip>
            <a:stretch>
              <a:fillRect/>
            </a:stretch>
          </p:blipFill>
          <p:spPr>
            <a:xfrm>
              <a:off x="4213128" y="2358970"/>
              <a:ext cx="3765744" cy="2140060"/>
            </a:xfrm>
            <a:prstGeom prst="rect">
              <a:avLst/>
            </a:prstGeom>
          </p:spPr>
        </p:pic>
        <p:pic>
          <p:nvPicPr>
            <p:cNvPr id="13" name="Picture 12">
              <a:extLst>
                <a:ext uri="{FF2B5EF4-FFF2-40B4-BE49-F238E27FC236}">
                  <a16:creationId xmlns:a16="http://schemas.microsoft.com/office/drawing/2014/main" id="{E9B6A385-94EB-AC9E-BDA0-1DD48700BA32}"/>
                </a:ext>
              </a:extLst>
            </p:cNvPr>
            <p:cNvPicPr>
              <a:picLocks noChangeAspect="1"/>
            </p:cNvPicPr>
            <p:nvPr/>
          </p:nvPicPr>
          <p:blipFill>
            <a:blip r:embed="rId4">
              <a:duotone>
                <a:prstClr val="black"/>
                <a:srgbClr val="D9C3A5">
                  <a:tint val="50000"/>
                  <a:satMod val="180000"/>
                </a:srgbClr>
              </a:duotone>
            </a:blip>
            <a:stretch>
              <a:fillRect/>
            </a:stretch>
          </p:blipFill>
          <p:spPr>
            <a:xfrm>
              <a:off x="6943240" y="2358970"/>
              <a:ext cx="558829" cy="654084"/>
            </a:xfrm>
            <a:prstGeom prst="rect">
              <a:avLst/>
            </a:prstGeom>
          </p:spPr>
        </p:pic>
      </p:grpSp>
    </p:spTree>
    <p:extLst>
      <p:ext uri="{BB962C8B-B14F-4D97-AF65-F5344CB8AC3E}">
        <p14:creationId xmlns:p14="http://schemas.microsoft.com/office/powerpoint/2010/main" val="14816368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6. Key Resources</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DC6175C7-5D57-4AFD-7276-0BC8CD8F5042}"/>
              </a:ext>
            </a:extLst>
          </p:cNvPr>
          <p:cNvSpPr txBox="1"/>
          <p:nvPr/>
        </p:nvSpPr>
        <p:spPr>
          <a:xfrm>
            <a:off x="6682658" y="1118031"/>
            <a:ext cx="4751625" cy="235295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Key Resources are the most important assets required to make a business model work. </a:t>
            </a:r>
          </a:p>
          <a:p>
            <a:pPr>
              <a:lnSpc>
                <a:spcPct val="150000"/>
              </a:lnSpc>
            </a:pPr>
            <a:r>
              <a:rPr lang="en-US" sz="2000" dirty="0">
                <a:latin typeface="Calibri" panose="020F0502020204030204" pitchFamily="34" charset="0"/>
                <a:cs typeface="Calibri" panose="020F0502020204030204" pitchFamily="34" charset="0"/>
              </a:rPr>
              <a:t>Every business model requires Key Resources. </a:t>
            </a:r>
          </a:p>
        </p:txBody>
      </p:sp>
      <p:pic>
        <p:nvPicPr>
          <p:cNvPr id="12" name="Picture 11">
            <a:extLst>
              <a:ext uri="{FF2B5EF4-FFF2-40B4-BE49-F238E27FC236}">
                <a16:creationId xmlns:a16="http://schemas.microsoft.com/office/drawing/2014/main" id="{3604B9C0-5883-1FC0-EBB5-B0197AC1C8A1}"/>
              </a:ext>
            </a:extLst>
          </p:cNvPr>
          <p:cNvPicPr>
            <a:picLocks noChangeAspect="1"/>
          </p:cNvPicPr>
          <p:nvPr/>
        </p:nvPicPr>
        <p:blipFill>
          <a:blip r:embed="rId3">
            <a:duotone>
              <a:prstClr val="black"/>
              <a:srgbClr val="D9C3A5">
                <a:tint val="50000"/>
                <a:satMod val="180000"/>
              </a:srgbClr>
            </a:duotone>
          </a:blip>
          <a:stretch>
            <a:fillRect/>
          </a:stretch>
        </p:blipFill>
        <p:spPr>
          <a:xfrm>
            <a:off x="419544" y="1203960"/>
            <a:ext cx="5973070" cy="2642761"/>
          </a:xfrm>
          <a:prstGeom prst="rect">
            <a:avLst/>
          </a:prstGeom>
        </p:spPr>
      </p:pic>
      <p:sp>
        <p:nvSpPr>
          <p:cNvPr id="15" name="TextBox 14">
            <a:extLst>
              <a:ext uri="{FF2B5EF4-FFF2-40B4-BE49-F238E27FC236}">
                <a16:creationId xmlns:a16="http://schemas.microsoft.com/office/drawing/2014/main" id="{27A144D8-3619-B7E9-0961-D10E60B236A6}"/>
              </a:ext>
            </a:extLst>
          </p:cNvPr>
          <p:cNvSpPr txBox="1"/>
          <p:nvPr/>
        </p:nvSpPr>
        <p:spPr>
          <a:xfrm>
            <a:off x="371416" y="3824137"/>
            <a:ext cx="11352911" cy="281461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These resources allow an enterprise to create and offer a Value Proposition, reach markets, maintain relationships with Customer Segments, and earn revenues. Different Key Resources are needed depending on the type of business model. A microchip manufacturer requires capital-intensive production facilities, whereas a microchip designer focuses more on human resources. Key resources can be physical, financial, intellectual, or human. Key resources can be owned or leased by the company or acquired from key partners.</a:t>
            </a:r>
            <a:endParaRPr 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894721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6. Key Resources</a:t>
            </a:r>
            <a:endParaRPr lang="en-US" dirty="0"/>
          </a:p>
        </p:txBody>
      </p:sp>
      <p:sp>
        <p:nvSpPr>
          <p:cNvPr id="7" name="TextBox 6">
            <a:extLst>
              <a:ext uri="{FF2B5EF4-FFF2-40B4-BE49-F238E27FC236}">
                <a16:creationId xmlns:a16="http://schemas.microsoft.com/office/drawing/2014/main" id="{DC6175C7-5D57-4AFD-7276-0BC8CD8F5042}"/>
              </a:ext>
            </a:extLst>
          </p:cNvPr>
          <p:cNvSpPr txBox="1"/>
          <p:nvPr/>
        </p:nvSpPr>
        <p:spPr>
          <a:xfrm>
            <a:off x="4311531" y="1528752"/>
            <a:ext cx="6937736" cy="175753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Key Resources can be categorized as follows:</a:t>
            </a:r>
          </a:p>
          <a:p>
            <a:pPr marL="285750" indent="-285750">
              <a:lnSpc>
                <a:spcPct val="150000"/>
              </a:lnSpc>
              <a:buFont typeface="Arial" panose="020B0604020202020204" pitchFamily="34" charset="0"/>
              <a:buChar char="•"/>
            </a:pPr>
            <a:r>
              <a:rPr lang="en-US" sz="1800" b="1" dirty="0">
                <a:latin typeface="Calibri" panose="020F0502020204030204" pitchFamily="34" charset="0"/>
                <a:cs typeface="Calibri" panose="020F0502020204030204" pitchFamily="34" charset="0"/>
              </a:rPr>
              <a:t>Physical: </a:t>
            </a:r>
            <a:r>
              <a:rPr lang="en-US" sz="1800" dirty="0">
                <a:latin typeface="Calibri" panose="020F0502020204030204" pitchFamily="34" charset="0"/>
                <a:cs typeface="Calibri" panose="020F0502020204030204" pitchFamily="34" charset="0"/>
              </a:rPr>
              <a:t>Involves tangible assets like manufacturing facilities, buildings, and logistics networks. Retailers such as Wal-Mart and Amazon rely heavily on these capital-intensive resources.</a:t>
            </a:r>
          </a:p>
        </p:txBody>
      </p:sp>
      <p:pic>
        <p:nvPicPr>
          <p:cNvPr id="6" name="Picture 5">
            <a:extLst>
              <a:ext uri="{FF2B5EF4-FFF2-40B4-BE49-F238E27FC236}">
                <a16:creationId xmlns:a16="http://schemas.microsoft.com/office/drawing/2014/main" id="{EE468E32-3B9F-D784-6D1B-0CF3720B24FD}"/>
              </a:ext>
            </a:extLst>
          </p:cNvPr>
          <p:cNvPicPr>
            <a:picLocks noChangeAspect="1"/>
          </p:cNvPicPr>
          <p:nvPr/>
        </p:nvPicPr>
        <p:blipFill>
          <a:blip r:embed="rId3">
            <a:duotone>
              <a:prstClr val="black"/>
              <a:srgbClr val="D9C3A5">
                <a:tint val="50000"/>
                <a:satMod val="180000"/>
              </a:srgbClr>
            </a:duotone>
          </a:blip>
          <a:stretch>
            <a:fillRect/>
          </a:stretch>
        </p:blipFill>
        <p:spPr>
          <a:xfrm>
            <a:off x="526224" y="1626428"/>
            <a:ext cx="3530781" cy="1562180"/>
          </a:xfrm>
          <a:prstGeom prst="rect">
            <a:avLst/>
          </a:prstGeom>
        </p:spPr>
      </p:pic>
      <p:sp>
        <p:nvSpPr>
          <p:cNvPr id="9" name="TextBox 8">
            <a:extLst>
              <a:ext uri="{FF2B5EF4-FFF2-40B4-BE49-F238E27FC236}">
                <a16:creationId xmlns:a16="http://schemas.microsoft.com/office/drawing/2014/main" id="{4B81769D-E5DA-F5D4-D07E-3039B85FCEB0}"/>
              </a:ext>
            </a:extLst>
          </p:cNvPr>
          <p:cNvSpPr txBox="1"/>
          <p:nvPr/>
        </p:nvSpPr>
        <p:spPr>
          <a:xfrm>
            <a:off x="315598" y="3846721"/>
            <a:ext cx="11294875" cy="2542363"/>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1800" b="1" dirty="0">
                <a:latin typeface="Calibri" panose="020F0502020204030204" pitchFamily="34" charset="0"/>
                <a:cs typeface="Calibri" panose="020F0502020204030204" pitchFamily="34" charset="0"/>
              </a:rPr>
              <a:t>Intellectual:</a:t>
            </a:r>
            <a:r>
              <a:rPr lang="en-US" sz="1800" dirty="0">
                <a:latin typeface="Calibri" panose="020F0502020204030204" pitchFamily="34" charset="0"/>
                <a:cs typeface="Calibri" panose="020F0502020204030204" pitchFamily="34" charset="0"/>
              </a:rPr>
              <a:t> Includes brands, patents, proprietary knowledge, and customer databases. These resources are crucial for companies like Nike, Sony, Microsoft, and Qualcomm, offering substantial value when well-developed.</a:t>
            </a:r>
          </a:p>
          <a:p>
            <a:pPr marL="285750" indent="-285750">
              <a:lnSpc>
                <a:spcPct val="150000"/>
              </a:lnSpc>
              <a:buFont typeface="Arial" panose="020B0604020202020204" pitchFamily="34" charset="0"/>
              <a:buChar char="•"/>
            </a:pPr>
            <a:r>
              <a:rPr lang="en-US" sz="1800" b="1" dirty="0">
                <a:latin typeface="Calibri" panose="020F0502020204030204" pitchFamily="34" charset="0"/>
                <a:cs typeface="Calibri" panose="020F0502020204030204" pitchFamily="34" charset="0"/>
              </a:rPr>
              <a:t>Human: </a:t>
            </a:r>
            <a:r>
              <a:rPr lang="en-US" sz="1800" dirty="0">
                <a:latin typeface="Calibri" panose="020F0502020204030204" pitchFamily="34" charset="0"/>
                <a:cs typeface="Calibri" panose="020F0502020204030204" pitchFamily="34" charset="0"/>
              </a:rPr>
              <a:t>Essential in knowledge-intensive and creative industries. Companies like Novartis depend on experienced scientists and skilled sales teams for their business models.</a:t>
            </a:r>
          </a:p>
          <a:p>
            <a:pPr marL="285750" indent="-285750">
              <a:lnSpc>
                <a:spcPct val="150000"/>
              </a:lnSpc>
              <a:buFont typeface="Arial" panose="020B0604020202020204" pitchFamily="34" charset="0"/>
              <a:buChar char="•"/>
            </a:pPr>
            <a:r>
              <a:rPr lang="en-US" sz="1800" b="1" dirty="0">
                <a:latin typeface="Calibri" panose="020F0502020204030204" pitchFamily="34" charset="0"/>
                <a:cs typeface="Calibri" panose="020F0502020204030204" pitchFamily="34" charset="0"/>
              </a:rPr>
              <a:t>Financial:</a:t>
            </a:r>
            <a:r>
              <a:rPr lang="en-US" sz="1800" dirty="0">
                <a:latin typeface="Calibri" panose="020F0502020204030204" pitchFamily="34" charset="0"/>
                <a:cs typeface="Calibri" panose="020F0502020204030204" pitchFamily="34" charset="0"/>
              </a:rPr>
              <a:t> Encompasses cash, credit lines, or stock options. Ericsson, for example, uses financial resources to offer vendor financing, ensuring customer orders.</a:t>
            </a:r>
          </a:p>
        </p:txBody>
      </p:sp>
    </p:spTree>
    <p:extLst>
      <p:ext uri="{BB962C8B-B14F-4D97-AF65-F5344CB8AC3E}">
        <p14:creationId xmlns:p14="http://schemas.microsoft.com/office/powerpoint/2010/main" val="7585793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6. Key Resources</a:t>
            </a:r>
            <a:endParaRPr lang="en-US" dirty="0"/>
          </a:p>
        </p:txBody>
      </p:sp>
      <p:sp>
        <p:nvSpPr>
          <p:cNvPr id="6" name="TextBox 5">
            <a:extLst>
              <a:ext uri="{FF2B5EF4-FFF2-40B4-BE49-F238E27FC236}">
                <a16:creationId xmlns:a16="http://schemas.microsoft.com/office/drawing/2014/main" id="{2EC17988-A4D3-5DB1-588E-3DD268FC97CA}"/>
              </a:ext>
            </a:extLst>
          </p:cNvPr>
          <p:cNvSpPr txBox="1"/>
          <p:nvPr/>
        </p:nvSpPr>
        <p:spPr>
          <a:xfrm>
            <a:off x="4329806" y="2353557"/>
            <a:ext cx="6474552" cy="1891287"/>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You must </a:t>
            </a:r>
            <a:r>
              <a:rPr lang="fr-FR" sz="2000" b="1" dirty="0" err="1">
                <a:latin typeface="Calibri" panose="020F0502020204030204" pitchFamily="34" charset="0"/>
                <a:cs typeface="Calibri" panose="020F0502020204030204" pitchFamily="34" charset="0"/>
              </a:rPr>
              <a:t>ask</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yourself</a:t>
            </a:r>
            <a:r>
              <a:rPr lang="fr-FR" sz="2000" b="1" dirty="0">
                <a:latin typeface="Calibri" panose="020F0502020204030204" pitchFamily="34" charset="0"/>
                <a:cs typeface="Calibri" panose="020F0502020204030204" pitchFamily="34" charset="0"/>
              </a:rPr>
              <a:t>  :</a:t>
            </a:r>
          </a:p>
          <a:p>
            <a:endParaRPr lang="fr-FR" sz="1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What Key Resources do our Value Propositions require? Our Distribution Channels?  Customer Relationships? Revenue Streams?</a:t>
            </a:r>
            <a:endParaRPr lang="fr-FR" sz="2000" dirty="0">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0D875E81-298C-A980-EC67-B4C976B1A2AE}"/>
              </a:ext>
            </a:extLst>
          </p:cNvPr>
          <p:cNvPicPr>
            <a:picLocks noChangeAspect="1"/>
          </p:cNvPicPr>
          <p:nvPr/>
        </p:nvPicPr>
        <p:blipFill>
          <a:blip r:embed="rId3">
            <a:duotone>
              <a:prstClr val="black"/>
              <a:srgbClr val="D9C3A5">
                <a:tint val="50000"/>
                <a:satMod val="180000"/>
              </a:srgbClr>
            </a:duotone>
          </a:blip>
          <a:stretch>
            <a:fillRect/>
          </a:stretch>
        </p:blipFill>
        <p:spPr>
          <a:xfrm>
            <a:off x="419544" y="2284541"/>
            <a:ext cx="3530781" cy="1562180"/>
          </a:xfrm>
          <a:prstGeom prst="rect">
            <a:avLst/>
          </a:prstGeom>
        </p:spPr>
      </p:pic>
    </p:spTree>
    <p:extLst>
      <p:ext uri="{BB962C8B-B14F-4D97-AF65-F5344CB8AC3E}">
        <p14:creationId xmlns:p14="http://schemas.microsoft.com/office/powerpoint/2010/main" val="36517382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7. Key Activities</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DC6175C7-5D57-4AFD-7276-0BC8CD8F5042}"/>
              </a:ext>
            </a:extLst>
          </p:cNvPr>
          <p:cNvSpPr txBox="1"/>
          <p:nvPr/>
        </p:nvSpPr>
        <p:spPr>
          <a:xfrm>
            <a:off x="6217103" y="1282559"/>
            <a:ext cx="5264976" cy="281461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The Key Activities Building Block describes the most important things a company must do to make its business model work.</a:t>
            </a:r>
          </a:p>
          <a:p>
            <a:pPr>
              <a:lnSpc>
                <a:spcPct val="150000"/>
              </a:lnSpc>
            </a:pPr>
            <a:r>
              <a:rPr lang="en-US" sz="2000" dirty="0">
                <a:latin typeface="Calibri" panose="020F0502020204030204" pitchFamily="34" charset="0"/>
                <a:cs typeface="Calibri" panose="020F0502020204030204" pitchFamily="34" charset="0"/>
              </a:rPr>
              <a:t>Every business model calls for a number of Key Activities. These are the most important actions a company must take to operate successfully. </a:t>
            </a:r>
            <a:endParaRPr lang="en-US" sz="1800" dirty="0">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8A134276-A7AD-F670-5DE2-9FD15990C64B}"/>
              </a:ext>
            </a:extLst>
          </p:cNvPr>
          <p:cNvPicPr>
            <a:picLocks noChangeAspect="1"/>
          </p:cNvPicPr>
          <p:nvPr/>
        </p:nvPicPr>
        <p:blipFill>
          <a:blip r:embed="rId3">
            <a:duotone>
              <a:prstClr val="black"/>
              <a:srgbClr val="D9C3A5">
                <a:tint val="50000"/>
                <a:satMod val="180000"/>
              </a:srgbClr>
            </a:duotone>
          </a:blip>
          <a:stretch>
            <a:fillRect/>
          </a:stretch>
        </p:blipFill>
        <p:spPr>
          <a:xfrm>
            <a:off x="315599" y="1249680"/>
            <a:ext cx="5571932" cy="2747001"/>
          </a:xfrm>
          <a:prstGeom prst="rect">
            <a:avLst/>
          </a:prstGeom>
        </p:spPr>
      </p:pic>
      <p:sp>
        <p:nvSpPr>
          <p:cNvPr id="11" name="TextBox 10">
            <a:extLst>
              <a:ext uri="{FF2B5EF4-FFF2-40B4-BE49-F238E27FC236}">
                <a16:creationId xmlns:a16="http://schemas.microsoft.com/office/drawing/2014/main" id="{424E7211-D924-43B1-73C4-53CB7C79E3A7}"/>
              </a:ext>
            </a:extLst>
          </p:cNvPr>
          <p:cNvSpPr txBox="1"/>
          <p:nvPr/>
        </p:nvSpPr>
        <p:spPr>
          <a:xfrm>
            <a:off x="317679" y="4097176"/>
            <a:ext cx="11304825" cy="235295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Key Activities are required to create and offer a Value Proposition, reach markets, maintain Customer Relationships, and earn revenues. </a:t>
            </a:r>
          </a:p>
          <a:p>
            <a:pPr>
              <a:lnSpc>
                <a:spcPct val="150000"/>
              </a:lnSpc>
            </a:pPr>
            <a:r>
              <a:rPr lang="en-US" sz="2000" dirty="0">
                <a:latin typeface="Calibri" panose="020F0502020204030204" pitchFamily="34" charset="0"/>
                <a:cs typeface="Calibri" panose="020F0502020204030204" pitchFamily="34" charset="0"/>
              </a:rPr>
              <a:t>Key Activities differ depending on business model type. For software maker Microsoft, Key Activities include software development. For PC manufacturer Dell, Key Activities include supply chain management. For consultancy McKinsey, Key Activities include problem solving.</a:t>
            </a:r>
            <a:endParaRPr 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864496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7. Key Activities</a:t>
            </a:r>
            <a:endParaRPr lang="en-US" dirty="0"/>
          </a:p>
        </p:txBody>
      </p:sp>
      <p:sp>
        <p:nvSpPr>
          <p:cNvPr id="7" name="TextBox 6">
            <a:extLst>
              <a:ext uri="{FF2B5EF4-FFF2-40B4-BE49-F238E27FC236}">
                <a16:creationId xmlns:a16="http://schemas.microsoft.com/office/drawing/2014/main" id="{DC6175C7-5D57-4AFD-7276-0BC8CD8F5042}"/>
              </a:ext>
            </a:extLst>
          </p:cNvPr>
          <p:cNvSpPr txBox="1"/>
          <p:nvPr/>
        </p:nvSpPr>
        <p:spPr>
          <a:xfrm>
            <a:off x="4367530" y="1303738"/>
            <a:ext cx="7824470" cy="4250523"/>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Key Activities can be categorized as follows:</a:t>
            </a:r>
          </a:p>
          <a:p>
            <a:pPr marL="285750" indent="-285750">
              <a:lnSpc>
                <a:spcPct val="150000"/>
              </a:lnSpc>
              <a:buFont typeface="Arial" panose="020B0604020202020204" pitchFamily="34" charset="0"/>
              <a:buChar char="•"/>
            </a:pPr>
            <a:r>
              <a:rPr lang="en-US" sz="1800" b="1" dirty="0">
                <a:latin typeface="Calibri" panose="020F0502020204030204" pitchFamily="34" charset="0"/>
                <a:cs typeface="Calibri" panose="020F0502020204030204" pitchFamily="34" charset="0"/>
              </a:rPr>
              <a:t>Production: </a:t>
            </a:r>
            <a:r>
              <a:rPr lang="en-US" sz="1800" dirty="0">
                <a:latin typeface="Calibri" panose="020F0502020204030204" pitchFamily="34" charset="0"/>
                <a:cs typeface="Calibri" panose="020F0502020204030204" pitchFamily="34" charset="0"/>
              </a:rPr>
              <a:t>Involves designing, creating, and delivering products in large quantities or with high quality, crucial for manufacturing firms.</a:t>
            </a:r>
          </a:p>
          <a:p>
            <a:pPr marL="285750" indent="-285750">
              <a:lnSpc>
                <a:spcPct val="150000"/>
              </a:lnSpc>
              <a:buFont typeface="Arial" panose="020B0604020202020204" pitchFamily="34" charset="0"/>
              <a:buChar char="•"/>
            </a:pPr>
            <a:r>
              <a:rPr lang="en-US" sz="1800" b="1" dirty="0">
                <a:latin typeface="Calibri" panose="020F0502020204030204" pitchFamily="34" charset="0"/>
                <a:cs typeface="Calibri" panose="020F0502020204030204" pitchFamily="34" charset="0"/>
              </a:rPr>
              <a:t>Problem Solving:</a:t>
            </a:r>
            <a:r>
              <a:rPr lang="en-US" sz="1800" dirty="0">
                <a:latin typeface="Calibri" panose="020F0502020204030204" pitchFamily="34" charset="0"/>
                <a:cs typeface="Calibri" panose="020F0502020204030204" pitchFamily="34" charset="0"/>
              </a:rPr>
              <a:t> Focuses on developing new solutions for customer issues, essential for consultancies, hospitals, and service organizations, emphasizing knowledge management and training.</a:t>
            </a:r>
          </a:p>
          <a:p>
            <a:pPr marL="285750" indent="-285750">
              <a:lnSpc>
                <a:spcPct val="150000"/>
              </a:lnSpc>
              <a:buFont typeface="Arial" panose="020B0604020202020204" pitchFamily="34" charset="0"/>
              <a:buChar char="•"/>
            </a:pPr>
            <a:r>
              <a:rPr lang="en-US" sz="1800" b="1" dirty="0">
                <a:latin typeface="Calibri" panose="020F0502020204030204" pitchFamily="34" charset="0"/>
                <a:cs typeface="Calibri" panose="020F0502020204030204" pitchFamily="34" charset="0"/>
              </a:rPr>
              <a:t>Platform/Network:</a:t>
            </a:r>
            <a:r>
              <a:rPr lang="en-US" sz="1800" dirty="0">
                <a:latin typeface="Calibri" panose="020F0502020204030204" pitchFamily="34" charset="0"/>
                <a:cs typeface="Calibri" panose="020F0502020204030204" pitchFamily="34" charset="0"/>
              </a:rPr>
              <a:t> Involves activities related to maintaining and developing platforms or networks. Companies like eBay, Visa, and Microsoft focus on managing their platforms, ensuring service provision, and promoting their networks.</a:t>
            </a:r>
          </a:p>
        </p:txBody>
      </p:sp>
      <p:pic>
        <p:nvPicPr>
          <p:cNvPr id="9" name="Picture 8">
            <a:extLst>
              <a:ext uri="{FF2B5EF4-FFF2-40B4-BE49-F238E27FC236}">
                <a16:creationId xmlns:a16="http://schemas.microsoft.com/office/drawing/2014/main" id="{14E94222-E7D1-14E2-B19A-D74A1F7DBAA1}"/>
              </a:ext>
            </a:extLst>
          </p:cNvPr>
          <p:cNvPicPr>
            <a:picLocks noChangeAspect="1"/>
          </p:cNvPicPr>
          <p:nvPr/>
        </p:nvPicPr>
        <p:blipFill>
          <a:blip r:embed="rId3">
            <a:duotone>
              <a:prstClr val="black"/>
              <a:srgbClr val="D9C3A5">
                <a:tint val="50000"/>
                <a:satMod val="180000"/>
              </a:srgbClr>
            </a:duotone>
          </a:blip>
          <a:stretch>
            <a:fillRect/>
          </a:stretch>
        </p:blipFill>
        <p:spPr>
          <a:xfrm>
            <a:off x="315599" y="2205889"/>
            <a:ext cx="3632387" cy="1790792"/>
          </a:xfrm>
          <a:prstGeom prst="rect">
            <a:avLst/>
          </a:prstGeom>
        </p:spPr>
      </p:pic>
    </p:spTree>
    <p:extLst>
      <p:ext uri="{BB962C8B-B14F-4D97-AF65-F5344CB8AC3E}">
        <p14:creationId xmlns:p14="http://schemas.microsoft.com/office/powerpoint/2010/main" val="8725801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7. Key Activities</a:t>
            </a:r>
            <a:endParaRPr lang="en-US" dirty="0"/>
          </a:p>
        </p:txBody>
      </p:sp>
      <p:sp>
        <p:nvSpPr>
          <p:cNvPr id="6" name="TextBox 5">
            <a:extLst>
              <a:ext uri="{FF2B5EF4-FFF2-40B4-BE49-F238E27FC236}">
                <a16:creationId xmlns:a16="http://schemas.microsoft.com/office/drawing/2014/main" id="{2EC17988-A4D3-5DB1-588E-3DD268FC97CA}"/>
              </a:ext>
            </a:extLst>
          </p:cNvPr>
          <p:cNvSpPr txBox="1"/>
          <p:nvPr/>
        </p:nvSpPr>
        <p:spPr>
          <a:xfrm>
            <a:off x="4413984" y="2205889"/>
            <a:ext cx="6803513" cy="1891287"/>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You must </a:t>
            </a:r>
            <a:r>
              <a:rPr lang="fr-FR" sz="2000" b="1" dirty="0" err="1">
                <a:latin typeface="Calibri" panose="020F0502020204030204" pitchFamily="34" charset="0"/>
                <a:cs typeface="Calibri" panose="020F0502020204030204" pitchFamily="34" charset="0"/>
              </a:rPr>
              <a:t>ask</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yourself</a:t>
            </a:r>
            <a:r>
              <a:rPr lang="fr-FR" sz="2000" b="1" dirty="0">
                <a:latin typeface="Calibri" panose="020F0502020204030204" pitchFamily="34" charset="0"/>
                <a:cs typeface="Calibri" panose="020F0502020204030204" pitchFamily="34" charset="0"/>
              </a:rPr>
              <a:t>  :</a:t>
            </a:r>
          </a:p>
          <a:p>
            <a:endParaRPr lang="fr-FR" sz="1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What Key Activities do our Value Propositions require? Our Distribution Channels? Customer Relationships? Revenue streams?</a:t>
            </a:r>
            <a:endParaRPr lang="fr-FR" sz="2000" dirty="0">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100DFF56-0092-7EE3-6FB6-AD37A81C5C0E}"/>
              </a:ext>
            </a:extLst>
          </p:cNvPr>
          <p:cNvPicPr>
            <a:picLocks noChangeAspect="1"/>
          </p:cNvPicPr>
          <p:nvPr/>
        </p:nvPicPr>
        <p:blipFill>
          <a:blip r:embed="rId3">
            <a:duotone>
              <a:prstClr val="black"/>
              <a:srgbClr val="D9C3A5">
                <a:tint val="50000"/>
                <a:satMod val="180000"/>
              </a:srgbClr>
            </a:duotone>
          </a:blip>
          <a:stretch>
            <a:fillRect/>
          </a:stretch>
        </p:blipFill>
        <p:spPr>
          <a:xfrm>
            <a:off x="315599" y="2205889"/>
            <a:ext cx="3632387" cy="1790792"/>
          </a:xfrm>
          <a:prstGeom prst="rect">
            <a:avLst/>
          </a:prstGeom>
        </p:spPr>
      </p:pic>
    </p:spTree>
    <p:extLst>
      <p:ext uri="{BB962C8B-B14F-4D97-AF65-F5344CB8AC3E}">
        <p14:creationId xmlns:p14="http://schemas.microsoft.com/office/powerpoint/2010/main" val="34411587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8. Key Partnerships</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2" name="Slide Number Placeholder 1">
            <a:extLst>
              <a:ext uri="{FF2B5EF4-FFF2-40B4-BE49-F238E27FC236}">
                <a16:creationId xmlns:a16="http://schemas.microsoft.com/office/drawing/2014/main" id="{B129ECE9-7B80-C141-3CC0-2FDAAE101136}"/>
              </a:ext>
            </a:extLst>
          </p:cNvPr>
          <p:cNvSpPr>
            <a:spLocks noGrp="1"/>
          </p:cNvSpPr>
          <p:nvPr>
            <p:ph type="sldNum" idx="12"/>
          </p:nvPr>
        </p:nvSpPr>
        <p:spPr>
          <a:xfrm>
            <a:off x="11482079" y="6226507"/>
            <a:ext cx="709921" cy="336854"/>
          </a:xfrm>
        </p:spPr>
        <p:txBody>
          <a:bodyPr/>
          <a:lstStyle/>
          <a:p>
            <a:pPr marL="0" lvl="0" indent="0" algn="ctr" rtl="0">
              <a:spcBef>
                <a:spcPts val="0"/>
              </a:spcBef>
              <a:spcAft>
                <a:spcPts val="0"/>
              </a:spcAft>
              <a:buNone/>
            </a:pPr>
            <a:fld id="{00000000-1234-1234-1234-123412341234}" type="slidenum">
              <a:rPr lang="it-IT" sz="2000" smtClean="0"/>
              <a:pPr marL="0" lvl="0" indent="0" algn="ctr" rtl="0">
                <a:spcBef>
                  <a:spcPts val="0"/>
                </a:spcBef>
                <a:spcAft>
                  <a:spcPts val="0"/>
                </a:spcAft>
                <a:buNone/>
              </a:pPr>
              <a:t>40</a:t>
            </a:fld>
            <a:endParaRPr lang="it-IT" sz="2000" dirty="0"/>
          </a:p>
        </p:txBody>
      </p:sp>
      <p:sp>
        <p:nvSpPr>
          <p:cNvPr id="7" name="TextBox 6">
            <a:extLst>
              <a:ext uri="{FF2B5EF4-FFF2-40B4-BE49-F238E27FC236}">
                <a16:creationId xmlns:a16="http://schemas.microsoft.com/office/drawing/2014/main" id="{DC6175C7-5D57-4AFD-7276-0BC8CD8F5042}"/>
              </a:ext>
            </a:extLst>
          </p:cNvPr>
          <p:cNvSpPr txBox="1"/>
          <p:nvPr/>
        </p:nvSpPr>
        <p:spPr>
          <a:xfrm>
            <a:off x="7451974" y="1377027"/>
            <a:ext cx="4424427" cy="4661276"/>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The Key Partnerships Building Block describes the network of suppliers and partners that make the business model work Companies forge partnerships for many reasons, and partnerships are becoming a cornerstone of many business models. Companies create alliances to optimize their business models, reduce risk, or acquire resources.</a:t>
            </a:r>
          </a:p>
        </p:txBody>
      </p:sp>
      <p:pic>
        <p:nvPicPr>
          <p:cNvPr id="10" name="Picture 9">
            <a:extLst>
              <a:ext uri="{FF2B5EF4-FFF2-40B4-BE49-F238E27FC236}">
                <a16:creationId xmlns:a16="http://schemas.microsoft.com/office/drawing/2014/main" id="{EAE1929B-E725-8463-3A48-B44DF0B82135}"/>
              </a:ext>
            </a:extLst>
          </p:cNvPr>
          <p:cNvPicPr>
            <a:picLocks noChangeAspect="1"/>
          </p:cNvPicPr>
          <p:nvPr/>
        </p:nvPicPr>
        <p:blipFill>
          <a:blip r:embed="rId3">
            <a:duotone>
              <a:prstClr val="black"/>
              <a:srgbClr val="D9C3A5">
                <a:tint val="50000"/>
                <a:satMod val="180000"/>
              </a:srgbClr>
            </a:duotone>
          </a:blip>
          <a:stretch>
            <a:fillRect/>
          </a:stretch>
        </p:blipFill>
        <p:spPr>
          <a:xfrm>
            <a:off x="315599" y="1300478"/>
            <a:ext cx="5780401" cy="2624670"/>
          </a:xfrm>
          <a:prstGeom prst="rect">
            <a:avLst/>
          </a:prstGeom>
        </p:spPr>
      </p:pic>
      <p:sp>
        <p:nvSpPr>
          <p:cNvPr id="11" name="TextBox 10">
            <a:extLst>
              <a:ext uri="{FF2B5EF4-FFF2-40B4-BE49-F238E27FC236}">
                <a16:creationId xmlns:a16="http://schemas.microsoft.com/office/drawing/2014/main" id="{B8CEFF02-8552-AE7D-0E54-0F06BCED54D2}"/>
              </a:ext>
            </a:extLst>
          </p:cNvPr>
          <p:cNvSpPr txBox="1"/>
          <p:nvPr/>
        </p:nvSpPr>
        <p:spPr>
          <a:xfrm>
            <a:off x="315599" y="4078980"/>
            <a:ext cx="6953881" cy="235295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We can distinguish between four different types of partnerships:</a:t>
            </a:r>
          </a:p>
          <a:p>
            <a:pPr marL="457200" indent="-457200">
              <a:lnSpc>
                <a:spcPct val="150000"/>
              </a:lnSpc>
              <a:buFont typeface="+mj-lt"/>
              <a:buAutoNum type="arabicPeriod"/>
            </a:pPr>
            <a:r>
              <a:rPr lang="en-US" sz="2000" dirty="0">
                <a:latin typeface="Calibri" panose="020F0502020204030204" pitchFamily="34" charset="0"/>
                <a:cs typeface="Calibri" panose="020F0502020204030204" pitchFamily="34" charset="0"/>
              </a:rPr>
              <a:t>Strategic alliances between non-competitors</a:t>
            </a:r>
          </a:p>
          <a:p>
            <a:pPr marL="457200" indent="-457200">
              <a:lnSpc>
                <a:spcPct val="150000"/>
              </a:lnSpc>
              <a:buFont typeface="+mj-lt"/>
              <a:buAutoNum type="arabicPeriod"/>
            </a:pPr>
            <a:r>
              <a:rPr lang="en-US" sz="2000" dirty="0">
                <a:latin typeface="Calibri" panose="020F0502020204030204" pitchFamily="34" charset="0"/>
                <a:cs typeface="Calibri" panose="020F0502020204030204" pitchFamily="34" charset="0"/>
              </a:rPr>
              <a:t>Coopetition: strategic partnerships between competitors</a:t>
            </a:r>
          </a:p>
          <a:p>
            <a:pPr marL="457200" indent="-457200">
              <a:lnSpc>
                <a:spcPct val="150000"/>
              </a:lnSpc>
              <a:buFont typeface="+mj-lt"/>
              <a:buAutoNum type="arabicPeriod"/>
            </a:pPr>
            <a:r>
              <a:rPr lang="en-US" sz="2000" dirty="0">
                <a:latin typeface="Calibri" panose="020F0502020204030204" pitchFamily="34" charset="0"/>
                <a:cs typeface="Calibri" panose="020F0502020204030204" pitchFamily="34" charset="0"/>
              </a:rPr>
              <a:t>Joint ventures to develop new businesses</a:t>
            </a:r>
          </a:p>
          <a:p>
            <a:pPr marL="457200" indent="-457200">
              <a:lnSpc>
                <a:spcPct val="150000"/>
              </a:lnSpc>
              <a:buFont typeface="+mj-lt"/>
              <a:buAutoNum type="arabicPeriod"/>
            </a:pPr>
            <a:r>
              <a:rPr lang="en-US" sz="2000" dirty="0">
                <a:latin typeface="Calibri" panose="020F0502020204030204" pitchFamily="34" charset="0"/>
                <a:cs typeface="Calibri" panose="020F0502020204030204" pitchFamily="34" charset="0"/>
              </a:rPr>
              <a:t>Buyer-supplier relationships to assure reliable supplies</a:t>
            </a:r>
            <a:endParaRPr 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953315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8. Key Partnerships</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DC6175C7-5D57-4AFD-7276-0BC8CD8F5042}"/>
              </a:ext>
            </a:extLst>
          </p:cNvPr>
          <p:cNvSpPr txBox="1"/>
          <p:nvPr/>
        </p:nvSpPr>
        <p:spPr>
          <a:xfrm>
            <a:off x="4218745" y="1468254"/>
            <a:ext cx="7657656" cy="221919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It can be useful to distinguish between three motivations for creating partnerships:</a:t>
            </a:r>
          </a:p>
          <a:p>
            <a:pPr marL="342900" indent="-342900">
              <a:lnSpc>
                <a:spcPct val="150000"/>
              </a:lnSpc>
              <a:buFont typeface="+mj-lt"/>
              <a:buAutoNum type="arabicPeriod"/>
            </a:pPr>
            <a:r>
              <a:rPr lang="en-US" sz="1800" b="1" dirty="0">
                <a:latin typeface="Calibri" panose="020F0502020204030204" pitchFamily="34" charset="0"/>
                <a:cs typeface="Calibri" panose="020F0502020204030204" pitchFamily="34" charset="0"/>
              </a:rPr>
              <a:t>Optimization and Economy of Scale: </a:t>
            </a:r>
            <a:r>
              <a:rPr lang="en-US" sz="1800" dirty="0">
                <a:latin typeface="Calibri" panose="020F0502020204030204" pitchFamily="34" charset="0"/>
                <a:cs typeface="Calibri" panose="020F0502020204030204" pitchFamily="34" charset="0"/>
              </a:rPr>
              <a:t>Partnerships aimed at optimizing resource allocation and activities to reduce costs, often through outsourcing or shared infrastructure.</a:t>
            </a:r>
          </a:p>
        </p:txBody>
      </p:sp>
      <p:pic>
        <p:nvPicPr>
          <p:cNvPr id="6" name="Picture 5">
            <a:extLst>
              <a:ext uri="{FF2B5EF4-FFF2-40B4-BE49-F238E27FC236}">
                <a16:creationId xmlns:a16="http://schemas.microsoft.com/office/drawing/2014/main" id="{87008843-F00D-4287-2B29-62380BA01291}"/>
              </a:ext>
            </a:extLst>
          </p:cNvPr>
          <p:cNvPicPr>
            <a:picLocks noChangeAspect="1"/>
          </p:cNvPicPr>
          <p:nvPr/>
        </p:nvPicPr>
        <p:blipFill>
          <a:blip r:embed="rId3">
            <a:duotone>
              <a:prstClr val="black"/>
              <a:srgbClr val="D9C3A5">
                <a:tint val="50000"/>
                <a:satMod val="180000"/>
              </a:srgbClr>
            </a:duotone>
          </a:blip>
          <a:stretch>
            <a:fillRect/>
          </a:stretch>
        </p:blipFill>
        <p:spPr>
          <a:xfrm>
            <a:off x="315599" y="2293114"/>
            <a:ext cx="3594285" cy="1632034"/>
          </a:xfrm>
          <a:prstGeom prst="rect">
            <a:avLst/>
          </a:prstGeom>
        </p:spPr>
      </p:pic>
      <p:sp>
        <p:nvSpPr>
          <p:cNvPr id="9" name="TextBox 8">
            <a:extLst>
              <a:ext uri="{FF2B5EF4-FFF2-40B4-BE49-F238E27FC236}">
                <a16:creationId xmlns:a16="http://schemas.microsoft.com/office/drawing/2014/main" id="{128473A0-0579-3BDD-1BE7-B00251F8615F}"/>
              </a:ext>
            </a:extLst>
          </p:cNvPr>
          <p:cNvSpPr txBox="1"/>
          <p:nvPr/>
        </p:nvSpPr>
        <p:spPr>
          <a:xfrm>
            <a:off x="315599" y="4425086"/>
            <a:ext cx="11166480" cy="2126864"/>
          </a:xfrm>
          <a:prstGeom prst="rect">
            <a:avLst/>
          </a:prstGeom>
          <a:noFill/>
        </p:spPr>
        <p:txBody>
          <a:bodyPr wrap="square">
            <a:spAutoFit/>
          </a:bodyPr>
          <a:lstStyle/>
          <a:p>
            <a:pPr marL="342900" indent="-342900">
              <a:lnSpc>
                <a:spcPct val="150000"/>
              </a:lnSpc>
              <a:buFont typeface="+mj-lt"/>
              <a:buAutoNum type="arabicPeriod" startAt="2"/>
            </a:pPr>
            <a:r>
              <a:rPr lang="en-US" sz="1800" b="1" dirty="0">
                <a:latin typeface="Calibri" panose="020F0502020204030204" pitchFamily="34" charset="0"/>
                <a:cs typeface="Calibri" panose="020F0502020204030204" pitchFamily="34" charset="0"/>
              </a:rPr>
              <a:t>Reduction of Risk and Uncertainty: </a:t>
            </a:r>
            <a:r>
              <a:rPr lang="en-US" sz="1800" dirty="0">
                <a:latin typeface="Calibri" panose="020F0502020204030204" pitchFamily="34" charset="0"/>
                <a:cs typeface="Calibri" panose="020F0502020204030204" pitchFamily="34" charset="0"/>
              </a:rPr>
              <a:t>Strategic alliances formed to mitigate risks in uncertain environments, sometimes involving competitors collaborating in certain areas while competing in others, such as the development of Blu-ray technology.</a:t>
            </a:r>
          </a:p>
          <a:p>
            <a:pPr marL="342900" indent="-342900">
              <a:lnSpc>
                <a:spcPct val="150000"/>
              </a:lnSpc>
              <a:buFont typeface="+mj-lt"/>
              <a:buAutoNum type="arabicPeriod" startAt="2"/>
            </a:pPr>
            <a:r>
              <a:rPr lang="en-US" sz="1800" b="1" dirty="0">
                <a:latin typeface="Calibri" panose="020F0502020204030204" pitchFamily="34" charset="0"/>
                <a:cs typeface="Calibri" panose="020F0502020204030204" pitchFamily="34" charset="0"/>
              </a:rPr>
              <a:t>Acquisition of Resources and Activities: </a:t>
            </a:r>
            <a:r>
              <a:rPr lang="en-US" sz="1800" dirty="0">
                <a:latin typeface="Calibri" panose="020F0502020204030204" pitchFamily="34" charset="0"/>
                <a:cs typeface="Calibri" panose="020F0502020204030204" pitchFamily="34" charset="0"/>
              </a:rPr>
              <a:t>Companies partner to extend capabilities by acquiring specific resources or activities, such as licensing technology or using independent brokers for sales.</a:t>
            </a:r>
          </a:p>
        </p:txBody>
      </p:sp>
    </p:spTree>
    <p:extLst>
      <p:ext uri="{BB962C8B-B14F-4D97-AF65-F5344CB8AC3E}">
        <p14:creationId xmlns:p14="http://schemas.microsoft.com/office/powerpoint/2010/main" val="31804901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8. Key Partnerships</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a:extLst>
              <a:ext uri="{FF2B5EF4-FFF2-40B4-BE49-F238E27FC236}">
                <a16:creationId xmlns:a16="http://schemas.microsoft.com/office/drawing/2014/main" id="{5CE644C3-0557-CF4D-83BD-01EAA7B13F10}"/>
              </a:ext>
            </a:extLst>
          </p:cNvPr>
          <p:cNvSpPr txBox="1"/>
          <p:nvPr/>
        </p:nvSpPr>
        <p:spPr>
          <a:xfrm>
            <a:off x="4054642" y="2293114"/>
            <a:ext cx="7056176" cy="1891287"/>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You must </a:t>
            </a:r>
            <a:r>
              <a:rPr lang="fr-FR" sz="2000" b="1" dirty="0" err="1">
                <a:latin typeface="Calibri" panose="020F0502020204030204" pitchFamily="34" charset="0"/>
                <a:cs typeface="Calibri" panose="020F0502020204030204" pitchFamily="34" charset="0"/>
              </a:rPr>
              <a:t>ask</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yourself</a:t>
            </a:r>
            <a:r>
              <a:rPr lang="fr-FR" sz="2000" b="1" dirty="0">
                <a:latin typeface="Calibri" panose="020F0502020204030204" pitchFamily="34" charset="0"/>
                <a:cs typeface="Calibri" panose="020F0502020204030204" pitchFamily="34" charset="0"/>
              </a:rPr>
              <a:t>  :</a:t>
            </a:r>
          </a:p>
          <a:p>
            <a:endParaRPr lang="fr-FR" sz="1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Who are our Key Partners? Who are our key suppliers?</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Which Key Resources are we acquiring from partners?</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Which Key Activities do partners perform?</a:t>
            </a:r>
            <a:endParaRPr lang="fr-FR" sz="2000" dirty="0">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B6AEEB39-347B-CDFB-4F6C-460DA065FDFA}"/>
              </a:ext>
            </a:extLst>
          </p:cNvPr>
          <p:cNvPicPr>
            <a:picLocks noChangeAspect="1"/>
          </p:cNvPicPr>
          <p:nvPr/>
        </p:nvPicPr>
        <p:blipFill>
          <a:blip r:embed="rId3">
            <a:duotone>
              <a:prstClr val="black"/>
              <a:srgbClr val="D9C3A5">
                <a:tint val="50000"/>
                <a:satMod val="180000"/>
              </a:srgbClr>
            </a:duotone>
          </a:blip>
          <a:stretch>
            <a:fillRect/>
          </a:stretch>
        </p:blipFill>
        <p:spPr>
          <a:xfrm>
            <a:off x="315599" y="2293114"/>
            <a:ext cx="3594285" cy="1632034"/>
          </a:xfrm>
          <a:prstGeom prst="rect">
            <a:avLst/>
          </a:prstGeom>
        </p:spPr>
      </p:pic>
    </p:spTree>
    <p:extLst>
      <p:ext uri="{BB962C8B-B14F-4D97-AF65-F5344CB8AC3E}">
        <p14:creationId xmlns:p14="http://schemas.microsoft.com/office/powerpoint/2010/main" val="9778176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9. Cost Structure</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DC6175C7-5D57-4AFD-7276-0BC8CD8F5042}"/>
              </a:ext>
            </a:extLst>
          </p:cNvPr>
          <p:cNvSpPr txBox="1"/>
          <p:nvPr/>
        </p:nvSpPr>
        <p:spPr>
          <a:xfrm>
            <a:off x="6888480" y="1249044"/>
            <a:ext cx="4883976" cy="281461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The Cost Structure describes all costs incurred to</a:t>
            </a:r>
          </a:p>
          <a:p>
            <a:pPr>
              <a:lnSpc>
                <a:spcPct val="150000"/>
              </a:lnSpc>
            </a:pPr>
            <a:r>
              <a:rPr lang="en-US" sz="2000" dirty="0">
                <a:latin typeface="Calibri" panose="020F0502020204030204" pitchFamily="34" charset="0"/>
                <a:cs typeface="Calibri" panose="020F0502020204030204" pitchFamily="34" charset="0"/>
              </a:rPr>
              <a:t>operate a business model.</a:t>
            </a:r>
          </a:p>
          <a:p>
            <a:pPr>
              <a:lnSpc>
                <a:spcPct val="150000"/>
              </a:lnSpc>
            </a:pPr>
            <a:r>
              <a:rPr lang="en-US" sz="2000" dirty="0">
                <a:latin typeface="Calibri" panose="020F0502020204030204" pitchFamily="34" charset="0"/>
                <a:cs typeface="Calibri" panose="020F0502020204030204" pitchFamily="34" charset="0"/>
              </a:rPr>
              <a:t>This building block describes the most important costs incurred while operating under a particular business model. </a:t>
            </a:r>
            <a:endParaRPr lang="en-US" sz="1800" dirty="0">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109CEB32-4700-C590-7C60-A1E2A5621241}"/>
              </a:ext>
            </a:extLst>
          </p:cNvPr>
          <p:cNvSpPr txBox="1"/>
          <p:nvPr/>
        </p:nvSpPr>
        <p:spPr>
          <a:xfrm>
            <a:off x="419544" y="4705366"/>
            <a:ext cx="10926235" cy="189128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Creating and delivering value, maintaining Customer Relationships, and generating revenue all incur costs. Such costs can be calculated relatively easily after defining Key Resources, Key Activities, and Key Partnerships. Some business models, though, are more cost-driven than others. So-called “no frills” airlines, for instance, have built business models entirely around low Cost Structures.</a:t>
            </a:r>
            <a:endParaRPr lang="en-US" sz="1800" dirty="0">
              <a:latin typeface="Calibri" panose="020F0502020204030204" pitchFamily="34" charset="0"/>
              <a:cs typeface="Calibri" panose="020F0502020204030204" pitchFamily="34" charset="0"/>
            </a:endParaRPr>
          </a:p>
        </p:txBody>
      </p:sp>
      <p:grpSp>
        <p:nvGrpSpPr>
          <p:cNvPr id="14" name="Group 13">
            <a:extLst>
              <a:ext uri="{FF2B5EF4-FFF2-40B4-BE49-F238E27FC236}">
                <a16:creationId xmlns:a16="http://schemas.microsoft.com/office/drawing/2014/main" id="{CF438E41-CDC4-EBD7-D603-945D9AD5FBB6}"/>
              </a:ext>
            </a:extLst>
          </p:cNvPr>
          <p:cNvGrpSpPr/>
          <p:nvPr/>
        </p:nvGrpSpPr>
        <p:grpSpPr>
          <a:xfrm>
            <a:off x="419544" y="1249045"/>
            <a:ext cx="6118416" cy="3398088"/>
            <a:chOff x="419544" y="2329263"/>
            <a:chExt cx="5397777" cy="2317869"/>
          </a:xfrm>
        </p:grpSpPr>
        <p:pic>
          <p:nvPicPr>
            <p:cNvPr id="15" name="Picture 14">
              <a:extLst>
                <a:ext uri="{FF2B5EF4-FFF2-40B4-BE49-F238E27FC236}">
                  <a16:creationId xmlns:a16="http://schemas.microsoft.com/office/drawing/2014/main" id="{2F73C1CA-5B60-B7D0-F2C1-D0A674E0911C}"/>
                </a:ext>
              </a:extLst>
            </p:cNvPr>
            <p:cNvPicPr>
              <a:picLocks noChangeAspect="1"/>
            </p:cNvPicPr>
            <p:nvPr/>
          </p:nvPicPr>
          <p:blipFill>
            <a:blip r:embed="rId3">
              <a:duotone>
                <a:prstClr val="black"/>
                <a:srgbClr val="D9C3A5">
                  <a:tint val="50000"/>
                  <a:satMod val="180000"/>
                </a:srgbClr>
              </a:duotone>
            </a:blip>
            <a:stretch>
              <a:fillRect/>
            </a:stretch>
          </p:blipFill>
          <p:spPr>
            <a:xfrm>
              <a:off x="419544" y="2329263"/>
              <a:ext cx="5397777" cy="2317869"/>
            </a:xfrm>
            <a:prstGeom prst="rect">
              <a:avLst/>
            </a:prstGeom>
          </p:spPr>
        </p:pic>
        <p:pic>
          <p:nvPicPr>
            <p:cNvPr id="16" name="Picture 15">
              <a:extLst>
                <a:ext uri="{FF2B5EF4-FFF2-40B4-BE49-F238E27FC236}">
                  <a16:creationId xmlns:a16="http://schemas.microsoft.com/office/drawing/2014/main" id="{52F9C32A-337E-815D-69B1-60AC2B8A0498}"/>
                </a:ext>
              </a:extLst>
            </p:cNvPr>
            <p:cNvPicPr>
              <a:picLocks noChangeAspect="1"/>
            </p:cNvPicPr>
            <p:nvPr/>
          </p:nvPicPr>
          <p:blipFill>
            <a:blip r:embed="rId4">
              <a:duotone>
                <a:prstClr val="black"/>
                <a:srgbClr val="D9C3A5">
                  <a:tint val="50000"/>
                  <a:satMod val="180000"/>
                </a:srgbClr>
              </a:duotone>
            </a:blip>
            <a:stretch>
              <a:fillRect/>
            </a:stretch>
          </p:blipFill>
          <p:spPr>
            <a:xfrm>
              <a:off x="4938026" y="2425520"/>
              <a:ext cx="692186" cy="730288"/>
            </a:xfrm>
            <a:prstGeom prst="rect">
              <a:avLst/>
            </a:prstGeom>
          </p:spPr>
        </p:pic>
      </p:grpSp>
    </p:spTree>
    <p:extLst>
      <p:ext uri="{BB962C8B-B14F-4D97-AF65-F5344CB8AC3E}">
        <p14:creationId xmlns:p14="http://schemas.microsoft.com/office/powerpoint/2010/main" val="21331570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9. Cost Structure</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DC6175C7-5D57-4AFD-7276-0BC8CD8F5042}"/>
              </a:ext>
            </a:extLst>
          </p:cNvPr>
          <p:cNvSpPr txBox="1"/>
          <p:nvPr/>
        </p:nvSpPr>
        <p:spPr>
          <a:xfrm>
            <a:off x="5975684" y="2473436"/>
            <a:ext cx="5676456" cy="189128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Naturally enough, costs should be minimized in every business model. But low Cost Structures are more important to some business models than to others.</a:t>
            </a:r>
          </a:p>
        </p:txBody>
      </p:sp>
      <p:sp>
        <p:nvSpPr>
          <p:cNvPr id="8" name="TextBox 7">
            <a:extLst>
              <a:ext uri="{FF2B5EF4-FFF2-40B4-BE49-F238E27FC236}">
                <a16:creationId xmlns:a16="http://schemas.microsoft.com/office/drawing/2014/main" id="{01BAABFA-9840-7B27-9625-83C03EB5AA56}"/>
              </a:ext>
            </a:extLst>
          </p:cNvPr>
          <p:cNvSpPr txBox="1"/>
          <p:nvPr/>
        </p:nvSpPr>
        <p:spPr>
          <a:xfrm>
            <a:off x="315599" y="4689236"/>
            <a:ext cx="12309867" cy="96795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Therefore, it can be useful to distinguish between two broad classes of business model Cost Structures:</a:t>
            </a:r>
          </a:p>
          <a:p>
            <a:pPr>
              <a:lnSpc>
                <a:spcPct val="150000"/>
              </a:lnSpc>
            </a:pPr>
            <a:r>
              <a:rPr lang="en-US" sz="2000" dirty="0">
                <a:latin typeface="Calibri" panose="020F0502020204030204" pitchFamily="34" charset="0"/>
                <a:cs typeface="Calibri" panose="020F0502020204030204" pitchFamily="34" charset="0"/>
              </a:rPr>
              <a:t>cost-driven and value-driven (many business models fall in between these two extremes):</a:t>
            </a:r>
          </a:p>
        </p:txBody>
      </p:sp>
      <p:grpSp>
        <p:nvGrpSpPr>
          <p:cNvPr id="10" name="Group 9">
            <a:extLst>
              <a:ext uri="{FF2B5EF4-FFF2-40B4-BE49-F238E27FC236}">
                <a16:creationId xmlns:a16="http://schemas.microsoft.com/office/drawing/2014/main" id="{3326DC74-C230-4C97-CAA1-E9522F3A103F}"/>
              </a:ext>
            </a:extLst>
          </p:cNvPr>
          <p:cNvGrpSpPr/>
          <p:nvPr/>
        </p:nvGrpSpPr>
        <p:grpSpPr>
          <a:xfrm>
            <a:off x="419544" y="2329263"/>
            <a:ext cx="5397777" cy="2317869"/>
            <a:chOff x="419544" y="2329263"/>
            <a:chExt cx="5397777" cy="2317869"/>
          </a:xfrm>
        </p:grpSpPr>
        <p:pic>
          <p:nvPicPr>
            <p:cNvPr id="14" name="Picture 13">
              <a:extLst>
                <a:ext uri="{FF2B5EF4-FFF2-40B4-BE49-F238E27FC236}">
                  <a16:creationId xmlns:a16="http://schemas.microsoft.com/office/drawing/2014/main" id="{D313AEAA-81BE-701E-3939-0A001B77CCC1}"/>
                </a:ext>
              </a:extLst>
            </p:cNvPr>
            <p:cNvPicPr>
              <a:picLocks noChangeAspect="1"/>
            </p:cNvPicPr>
            <p:nvPr/>
          </p:nvPicPr>
          <p:blipFill>
            <a:blip r:embed="rId3">
              <a:duotone>
                <a:prstClr val="black"/>
                <a:srgbClr val="D9C3A5">
                  <a:tint val="50000"/>
                  <a:satMod val="180000"/>
                </a:srgbClr>
              </a:duotone>
            </a:blip>
            <a:stretch>
              <a:fillRect/>
            </a:stretch>
          </p:blipFill>
          <p:spPr>
            <a:xfrm>
              <a:off x="419544" y="2329263"/>
              <a:ext cx="5397777" cy="2317869"/>
            </a:xfrm>
            <a:prstGeom prst="rect">
              <a:avLst/>
            </a:prstGeom>
          </p:spPr>
        </p:pic>
        <p:pic>
          <p:nvPicPr>
            <p:cNvPr id="15" name="Picture 14">
              <a:extLst>
                <a:ext uri="{FF2B5EF4-FFF2-40B4-BE49-F238E27FC236}">
                  <a16:creationId xmlns:a16="http://schemas.microsoft.com/office/drawing/2014/main" id="{D28F2B97-B48C-C636-1867-646329DA5B80}"/>
                </a:ext>
              </a:extLst>
            </p:cNvPr>
            <p:cNvPicPr>
              <a:picLocks noChangeAspect="1"/>
            </p:cNvPicPr>
            <p:nvPr/>
          </p:nvPicPr>
          <p:blipFill>
            <a:blip r:embed="rId4">
              <a:duotone>
                <a:prstClr val="black"/>
                <a:srgbClr val="D9C3A5">
                  <a:tint val="50000"/>
                  <a:satMod val="180000"/>
                </a:srgbClr>
              </a:duotone>
            </a:blip>
            <a:stretch>
              <a:fillRect/>
            </a:stretch>
          </p:blipFill>
          <p:spPr>
            <a:xfrm>
              <a:off x="4938026" y="2425520"/>
              <a:ext cx="692186" cy="730288"/>
            </a:xfrm>
            <a:prstGeom prst="rect">
              <a:avLst/>
            </a:prstGeom>
          </p:spPr>
        </p:pic>
      </p:grpSp>
    </p:spTree>
    <p:extLst>
      <p:ext uri="{BB962C8B-B14F-4D97-AF65-F5344CB8AC3E}">
        <p14:creationId xmlns:p14="http://schemas.microsoft.com/office/powerpoint/2010/main" val="9706103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9. Cost Structure</a:t>
            </a:r>
            <a:endParaRPr lang="en-US" dirty="0"/>
          </a:p>
        </p:txBody>
      </p:sp>
      <p:grpSp>
        <p:nvGrpSpPr>
          <p:cNvPr id="17" name="Group 16">
            <a:extLst>
              <a:ext uri="{FF2B5EF4-FFF2-40B4-BE49-F238E27FC236}">
                <a16:creationId xmlns:a16="http://schemas.microsoft.com/office/drawing/2014/main" id="{08ADFB9A-3A60-4915-5A9D-056279E1A26C}"/>
              </a:ext>
            </a:extLst>
          </p:cNvPr>
          <p:cNvGrpSpPr/>
          <p:nvPr/>
        </p:nvGrpSpPr>
        <p:grpSpPr>
          <a:xfrm>
            <a:off x="419544" y="2329263"/>
            <a:ext cx="5397777" cy="2317869"/>
            <a:chOff x="419544" y="2329263"/>
            <a:chExt cx="5397777" cy="2317869"/>
          </a:xfrm>
        </p:grpSpPr>
        <p:pic>
          <p:nvPicPr>
            <p:cNvPr id="13" name="Picture 12">
              <a:extLst>
                <a:ext uri="{FF2B5EF4-FFF2-40B4-BE49-F238E27FC236}">
                  <a16:creationId xmlns:a16="http://schemas.microsoft.com/office/drawing/2014/main" id="{FDDC5E9A-636F-4630-2C6B-D89442787199}"/>
                </a:ext>
              </a:extLst>
            </p:cNvPr>
            <p:cNvPicPr>
              <a:picLocks noChangeAspect="1"/>
            </p:cNvPicPr>
            <p:nvPr/>
          </p:nvPicPr>
          <p:blipFill>
            <a:blip r:embed="rId3">
              <a:duotone>
                <a:prstClr val="black"/>
                <a:srgbClr val="D9C3A5">
                  <a:tint val="50000"/>
                  <a:satMod val="180000"/>
                </a:srgbClr>
              </a:duotone>
            </a:blip>
            <a:stretch>
              <a:fillRect/>
            </a:stretch>
          </p:blipFill>
          <p:spPr>
            <a:xfrm>
              <a:off x="419544" y="2329263"/>
              <a:ext cx="5397777" cy="2317869"/>
            </a:xfrm>
            <a:prstGeom prst="rect">
              <a:avLst/>
            </a:prstGeom>
          </p:spPr>
        </p:pic>
        <p:pic>
          <p:nvPicPr>
            <p:cNvPr id="14" name="Picture 13">
              <a:extLst>
                <a:ext uri="{FF2B5EF4-FFF2-40B4-BE49-F238E27FC236}">
                  <a16:creationId xmlns:a16="http://schemas.microsoft.com/office/drawing/2014/main" id="{54D69644-8DCE-CE0A-05F9-EED5F404E730}"/>
                </a:ext>
              </a:extLst>
            </p:cNvPr>
            <p:cNvPicPr>
              <a:picLocks noChangeAspect="1"/>
            </p:cNvPicPr>
            <p:nvPr/>
          </p:nvPicPr>
          <p:blipFill>
            <a:blip r:embed="rId4">
              <a:duotone>
                <a:prstClr val="black"/>
                <a:srgbClr val="D9C3A5">
                  <a:tint val="50000"/>
                  <a:satMod val="180000"/>
                </a:srgbClr>
              </a:duotone>
            </a:blip>
            <a:stretch>
              <a:fillRect/>
            </a:stretch>
          </p:blipFill>
          <p:spPr>
            <a:xfrm>
              <a:off x="4938026" y="2425520"/>
              <a:ext cx="692186" cy="730288"/>
            </a:xfrm>
            <a:prstGeom prst="rect">
              <a:avLst/>
            </a:prstGeom>
          </p:spPr>
        </p:pic>
      </p:grpSp>
      <p:sp>
        <p:nvSpPr>
          <p:cNvPr id="16" name="TextBox 15">
            <a:extLst>
              <a:ext uri="{FF2B5EF4-FFF2-40B4-BE49-F238E27FC236}">
                <a16:creationId xmlns:a16="http://schemas.microsoft.com/office/drawing/2014/main" id="{9FAC1ED8-2F51-E5B2-3BF3-9B3168EF7059}"/>
              </a:ext>
            </a:extLst>
          </p:cNvPr>
          <p:cNvSpPr txBox="1"/>
          <p:nvPr/>
        </p:nvSpPr>
        <p:spPr>
          <a:xfrm>
            <a:off x="5975722" y="1426401"/>
            <a:ext cx="5386079" cy="4401205"/>
          </a:xfrm>
          <a:prstGeom prst="rect">
            <a:avLst/>
          </a:prstGeom>
          <a:noFill/>
        </p:spPr>
        <p:txBody>
          <a:bodyPr wrap="square">
            <a:spAutoFit/>
          </a:bodyPr>
          <a:lstStyle/>
          <a:p>
            <a:pPr marL="342900" indent="-342900">
              <a:buFont typeface="Arial" panose="020B0604020202020204" pitchFamily="34" charset="0"/>
              <a:buChar char="•"/>
            </a:pPr>
            <a:r>
              <a:rPr lang="fr-FR" sz="2000" b="1" dirty="0" err="1">
                <a:latin typeface="Calibri" panose="020F0502020204030204" pitchFamily="34" charset="0"/>
                <a:cs typeface="Calibri" panose="020F0502020204030204" pitchFamily="34" charset="0"/>
              </a:rPr>
              <a:t>Cost</a:t>
            </a:r>
            <a:r>
              <a:rPr lang="fr-FR" sz="2000" b="1" dirty="0">
                <a:latin typeface="Calibri" panose="020F0502020204030204" pitchFamily="34" charset="0"/>
                <a:cs typeface="Calibri" panose="020F0502020204030204" pitchFamily="34" charset="0"/>
              </a:rPr>
              <a:t>-Driven: </a:t>
            </a:r>
            <a:r>
              <a:rPr lang="fr-FR" sz="2000" dirty="0" err="1">
                <a:latin typeface="Calibri" panose="020F0502020204030204" pitchFamily="34" charset="0"/>
                <a:cs typeface="Calibri" panose="020F0502020204030204" pitchFamily="34" charset="0"/>
              </a:rPr>
              <a:t>These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models</a:t>
            </a:r>
            <a:r>
              <a:rPr lang="fr-FR" sz="2000" dirty="0">
                <a:latin typeface="Calibri" panose="020F0502020204030204" pitchFamily="34" charset="0"/>
                <a:cs typeface="Calibri" panose="020F0502020204030204" pitchFamily="34" charset="0"/>
              </a:rPr>
              <a:t> focus on </a:t>
            </a:r>
            <a:r>
              <a:rPr lang="fr-FR" sz="2000" dirty="0" err="1">
                <a:latin typeface="Calibri" panose="020F0502020204030204" pitchFamily="34" charset="0"/>
                <a:cs typeface="Calibri" panose="020F0502020204030204" pitchFamily="34" charset="0"/>
              </a:rPr>
              <a:t>minimizing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costs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through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lean</a:t>
            </a:r>
            <a:r>
              <a:rPr lang="fr-FR" sz="2000" dirty="0">
                <a:latin typeface="Calibri" panose="020F0502020204030204" pitchFamily="34" charset="0"/>
                <a:cs typeface="Calibri" panose="020F0502020204030204" pitchFamily="34" charset="0"/>
              </a:rPr>
              <a:t> structures, </a:t>
            </a:r>
            <a:r>
              <a:rPr lang="fr-FR" sz="2000" dirty="0" err="1">
                <a:latin typeface="Calibri" panose="020F0502020204030204" pitchFamily="34" charset="0"/>
                <a:cs typeface="Calibri" panose="020F0502020204030204" pitchFamily="34" charset="0"/>
              </a:rPr>
              <a:t>low-price</a:t>
            </a:r>
            <a:r>
              <a:rPr lang="fr-FR" sz="2000" dirty="0">
                <a:latin typeface="Calibri" panose="020F0502020204030204" pitchFamily="34" charset="0"/>
                <a:cs typeface="Calibri" panose="020F0502020204030204" pitchFamily="34" charset="0"/>
              </a:rPr>
              <a:t> value propositions, maximum automation, and extensive outsourcing. </a:t>
            </a:r>
            <a:r>
              <a:rPr lang="fr-FR" sz="2000" dirty="0" err="1">
                <a:latin typeface="Calibri" panose="020F0502020204030204" pitchFamily="34" charset="0"/>
                <a:cs typeface="Calibri" panose="020F0502020204030204" pitchFamily="34" charset="0"/>
              </a:rPr>
              <a:t>Examples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include</a:t>
            </a:r>
            <a:r>
              <a:rPr lang="fr-FR" sz="2000" dirty="0">
                <a:latin typeface="Calibri" panose="020F0502020204030204" pitchFamily="34" charset="0"/>
                <a:cs typeface="Calibri" panose="020F0502020204030204" pitchFamily="34" charset="0"/>
              </a:rPr>
              <a:t> no-</a:t>
            </a:r>
            <a:r>
              <a:rPr lang="fr-FR" sz="2000" dirty="0" err="1">
                <a:latin typeface="Calibri" panose="020F0502020204030204" pitchFamily="34" charset="0"/>
                <a:cs typeface="Calibri" panose="020F0502020204030204" pitchFamily="34" charset="0"/>
              </a:rPr>
              <a:t>frills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airlines</a:t>
            </a:r>
            <a:r>
              <a:rPr lang="fr-FR" sz="2000" dirty="0">
                <a:latin typeface="Calibri" panose="020F0502020204030204" pitchFamily="34" charset="0"/>
                <a:cs typeface="Calibri" panose="020F0502020204030204" pitchFamily="34" charset="0"/>
              </a:rPr>
              <a:t> like Southwest, easyJet, and Ryanair.</a:t>
            </a:r>
          </a:p>
          <a:p>
            <a:pPr marL="342900" indent="-3429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a:p>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b="1" dirty="0">
                <a:latin typeface="Calibri" panose="020F0502020204030204" pitchFamily="34" charset="0"/>
                <a:cs typeface="Calibri" panose="020F0502020204030204" pitchFamily="34" charset="0"/>
              </a:rPr>
              <a:t>Value-Driven: </a:t>
            </a:r>
            <a:r>
              <a:rPr lang="fr-FR" sz="2000" dirty="0" err="1">
                <a:latin typeface="Calibri" panose="020F0502020204030204" pitchFamily="34" charset="0"/>
                <a:cs typeface="Calibri" panose="020F0502020204030204" pitchFamily="34" charset="0"/>
              </a:rPr>
              <a:t>These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models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prioritize</a:t>
            </a:r>
            <a:r>
              <a:rPr lang="fr-FR" sz="2000" dirty="0">
                <a:latin typeface="Calibri" panose="020F0502020204030204" pitchFamily="34" charset="0"/>
                <a:cs typeface="Calibri" panose="020F0502020204030204" pitchFamily="34" charset="0"/>
              </a:rPr>
              <a:t> value </a:t>
            </a:r>
            <a:r>
              <a:rPr lang="fr-FR" sz="2000" dirty="0" err="1">
                <a:latin typeface="Calibri" panose="020F0502020204030204" pitchFamily="34" charset="0"/>
                <a:cs typeface="Calibri" panose="020F0502020204030204" pitchFamily="34" charset="0"/>
              </a:rPr>
              <a:t>creation</a:t>
            </a:r>
            <a:r>
              <a:rPr lang="fr-FR" sz="2000" dirty="0">
                <a:latin typeface="Calibri" panose="020F0502020204030204" pitchFamily="34" charset="0"/>
                <a:cs typeface="Calibri" panose="020F0502020204030204" pitchFamily="34" charset="0"/>
              </a:rPr>
              <a:t> over </a:t>
            </a:r>
            <a:r>
              <a:rPr lang="fr-FR" sz="2000" dirty="0" err="1">
                <a:latin typeface="Calibri" panose="020F0502020204030204" pitchFamily="34" charset="0"/>
                <a:cs typeface="Calibri" panose="020F0502020204030204" pitchFamily="34" charset="0"/>
              </a:rPr>
              <a:t>cost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concerns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characterized</a:t>
            </a:r>
            <a:r>
              <a:rPr lang="fr-FR" sz="2000" dirty="0">
                <a:latin typeface="Calibri" panose="020F0502020204030204" pitchFamily="34" charset="0"/>
                <a:cs typeface="Calibri" panose="020F0502020204030204" pitchFamily="34" charset="0"/>
              </a:rPr>
              <a:t> by premium value propositions and </a:t>
            </a:r>
            <a:r>
              <a:rPr lang="fr-FR" sz="2000" dirty="0" err="1">
                <a:latin typeface="Calibri" panose="020F0502020204030204" pitchFamily="34" charset="0"/>
                <a:cs typeface="Calibri" panose="020F0502020204030204" pitchFamily="34" charset="0"/>
              </a:rPr>
              <a:t>highly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personalized</a:t>
            </a:r>
            <a:r>
              <a:rPr lang="fr-FR" sz="2000" dirty="0">
                <a:latin typeface="Calibri" panose="020F0502020204030204" pitchFamily="34" charset="0"/>
                <a:cs typeface="Calibri" panose="020F0502020204030204" pitchFamily="34" charset="0"/>
              </a:rPr>
              <a:t> services. </a:t>
            </a:r>
            <a:r>
              <a:rPr lang="fr-FR" sz="2000" dirty="0" err="1">
                <a:latin typeface="Calibri" panose="020F0502020204030204" pitchFamily="34" charset="0"/>
                <a:cs typeface="Calibri" panose="020F0502020204030204" pitchFamily="34" charset="0"/>
              </a:rPr>
              <a:t>Luxury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hotels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lavish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facilities</a:t>
            </a:r>
            <a:r>
              <a:rPr lang="fr-FR" sz="2000" dirty="0">
                <a:latin typeface="Calibri" panose="020F0502020204030204" pitchFamily="34" charset="0"/>
                <a:cs typeface="Calibri" panose="020F0502020204030204" pitchFamily="34" charset="0"/>
              </a:rPr>
              <a:t> and exclusive services are </a:t>
            </a:r>
            <a:r>
              <a:rPr lang="fr-FR" sz="2000" dirty="0" err="1">
                <a:latin typeface="Calibri" panose="020F0502020204030204" pitchFamily="34" charset="0"/>
                <a:cs typeface="Calibri" panose="020F0502020204030204" pitchFamily="34" charset="0"/>
              </a:rPr>
              <a:t>typical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examples</a:t>
            </a:r>
            <a:r>
              <a:rPr lang="fr-FR" sz="20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9606440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9. Cost Structure</a:t>
            </a:r>
            <a:endParaRPr lang="en-US" dirty="0"/>
          </a:p>
        </p:txBody>
      </p:sp>
      <p:grpSp>
        <p:nvGrpSpPr>
          <p:cNvPr id="4" name="Group 3">
            <a:extLst>
              <a:ext uri="{FF2B5EF4-FFF2-40B4-BE49-F238E27FC236}">
                <a16:creationId xmlns:a16="http://schemas.microsoft.com/office/drawing/2014/main" id="{B765BD5B-EFC0-F9A1-6E4C-C96A7AEE2596}"/>
              </a:ext>
            </a:extLst>
          </p:cNvPr>
          <p:cNvGrpSpPr/>
          <p:nvPr/>
        </p:nvGrpSpPr>
        <p:grpSpPr>
          <a:xfrm>
            <a:off x="419544" y="2329263"/>
            <a:ext cx="5397777" cy="2317869"/>
            <a:chOff x="419544" y="2329263"/>
            <a:chExt cx="5397777" cy="2317869"/>
          </a:xfrm>
        </p:grpSpPr>
        <p:pic>
          <p:nvPicPr>
            <p:cNvPr id="5" name="Picture 4">
              <a:extLst>
                <a:ext uri="{FF2B5EF4-FFF2-40B4-BE49-F238E27FC236}">
                  <a16:creationId xmlns:a16="http://schemas.microsoft.com/office/drawing/2014/main" id="{E2924CD1-8FB5-EB1E-76EE-645395AE0D52}"/>
                </a:ext>
              </a:extLst>
            </p:cNvPr>
            <p:cNvPicPr>
              <a:picLocks noChangeAspect="1"/>
            </p:cNvPicPr>
            <p:nvPr/>
          </p:nvPicPr>
          <p:blipFill>
            <a:blip r:embed="rId3">
              <a:duotone>
                <a:prstClr val="black"/>
                <a:srgbClr val="D9C3A5">
                  <a:tint val="50000"/>
                  <a:satMod val="180000"/>
                </a:srgbClr>
              </a:duotone>
            </a:blip>
            <a:stretch>
              <a:fillRect/>
            </a:stretch>
          </p:blipFill>
          <p:spPr>
            <a:xfrm>
              <a:off x="419544" y="2329263"/>
              <a:ext cx="5397777" cy="2317869"/>
            </a:xfrm>
            <a:prstGeom prst="rect">
              <a:avLst/>
            </a:prstGeom>
          </p:spPr>
        </p:pic>
        <p:pic>
          <p:nvPicPr>
            <p:cNvPr id="6" name="Picture 5">
              <a:extLst>
                <a:ext uri="{FF2B5EF4-FFF2-40B4-BE49-F238E27FC236}">
                  <a16:creationId xmlns:a16="http://schemas.microsoft.com/office/drawing/2014/main" id="{6A60901E-0DF8-F302-7745-8A874DE842AA}"/>
                </a:ext>
              </a:extLst>
            </p:cNvPr>
            <p:cNvPicPr>
              <a:picLocks noChangeAspect="1"/>
            </p:cNvPicPr>
            <p:nvPr/>
          </p:nvPicPr>
          <p:blipFill>
            <a:blip r:embed="rId4">
              <a:duotone>
                <a:prstClr val="black"/>
                <a:srgbClr val="D9C3A5">
                  <a:tint val="50000"/>
                  <a:satMod val="180000"/>
                </a:srgbClr>
              </a:duotone>
            </a:blip>
            <a:stretch>
              <a:fillRect/>
            </a:stretch>
          </p:blipFill>
          <p:spPr>
            <a:xfrm>
              <a:off x="4938026" y="2425520"/>
              <a:ext cx="692186" cy="730288"/>
            </a:xfrm>
            <a:prstGeom prst="rect">
              <a:avLst/>
            </a:prstGeom>
          </p:spPr>
        </p:pic>
      </p:grpSp>
      <p:sp>
        <p:nvSpPr>
          <p:cNvPr id="10" name="TextBox 9">
            <a:extLst>
              <a:ext uri="{FF2B5EF4-FFF2-40B4-BE49-F238E27FC236}">
                <a16:creationId xmlns:a16="http://schemas.microsoft.com/office/drawing/2014/main" id="{6C25B129-0998-DF42-EEEB-E07FE1A3C188}"/>
              </a:ext>
            </a:extLst>
          </p:cNvPr>
          <p:cNvSpPr txBox="1"/>
          <p:nvPr/>
        </p:nvSpPr>
        <p:spPr>
          <a:xfrm>
            <a:off x="751473" y="1448734"/>
            <a:ext cx="6042830" cy="400110"/>
          </a:xfrm>
          <a:prstGeom prst="rect">
            <a:avLst/>
          </a:prstGeom>
          <a:noFill/>
        </p:spPr>
        <p:txBody>
          <a:bodyPr wrap="square">
            <a:spAutoFit/>
          </a:bodyPr>
          <a:lstStyle/>
          <a:p>
            <a:r>
              <a:rPr lang="fr-FR" sz="2000" dirty="0" err="1">
                <a:latin typeface="Calibri" panose="020F0502020204030204" pitchFamily="34" charset="0"/>
                <a:cs typeface="Calibri" panose="020F0502020204030204" pitchFamily="34" charset="0"/>
              </a:rPr>
              <a:t>Cost</a:t>
            </a:r>
            <a:r>
              <a:rPr lang="fr-FR" sz="2000" dirty="0">
                <a:latin typeface="Calibri" panose="020F0502020204030204" pitchFamily="34" charset="0"/>
                <a:cs typeface="Calibri" panose="020F0502020204030204" pitchFamily="34" charset="0"/>
              </a:rPr>
              <a:t> Structures can have the </a:t>
            </a:r>
            <a:r>
              <a:rPr lang="fr-FR" sz="2000" dirty="0" err="1">
                <a:latin typeface="Calibri" panose="020F0502020204030204" pitchFamily="34" charset="0"/>
                <a:cs typeface="Calibri" panose="020F0502020204030204" pitchFamily="34" charset="0"/>
              </a:rPr>
              <a:t>following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characteristics</a:t>
            </a:r>
            <a:r>
              <a:rPr lang="fr-FR" sz="2000" dirty="0">
                <a:latin typeface="Calibri" panose="020F0502020204030204" pitchFamily="34" charset="0"/>
                <a:cs typeface="Calibri" panose="020F0502020204030204" pitchFamily="34" charset="0"/>
              </a:rPr>
              <a:t>:</a:t>
            </a:r>
          </a:p>
        </p:txBody>
      </p:sp>
      <p:sp>
        <p:nvSpPr>
          <p:cNvPr id="12" name="TextBox 11">
            <a:extLst>
              <a:ext uri="{FF2B5EF4-FFF2-40B4-BE49-F238E27FC236}">
                <a16:creationId xmlns:a16="http://schemas.microsoft.com/office/drawing/2014/main" id="{6BBFE324-5250-4494-31C3-9FA09454A4B2}"/>
              </a:ext>
            </a:extLst>
          </p:cNvPr>
          <p:cNvSpPr txBox="1"/>
          <p:nvPr/>
        </p:nvSpPr>
        <p:spPr>
          <a:xfrm>
            <a:off x="6050086" y="1928695"/>
            <a:ext cx="6042830" cy="3170099"/>
          </a:xfrm>
          <a:prstGeom prst="rect">
            <a:avLst/>
          </a:prstGeom>
          <a:noFill/>
        </p:spPr>
        <p:txBody>
          <a:bodyPr wrap="square">
            <a:spAutoFit/>
          </a:bodyPr>
          <a:lstStyle/>
          <a:p>
            <a:pPr marL="457200" indent="-457200">
              <a:buFont typeface="Arial" panose="020B0604020202020204" pitchFamily="34" charset="0"/>
              <a:buChar char="•"/>
            </a:pPr>
            <a:r>
              <a:rPr lang="fr-FR" sz="2000" b="1" dirty="0" err="1">
                <a:latin typeface="Calibri" panose="020F0502020204030204" pitchFamily="34" charset="0"/>
                <a:cs typeface="Calibri" panose="020F0502020204030204" pitchFamily="34" charset="0"/>
              </a:rPr>
              <a:t>Fixed</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Costs</a:t>
            </a:r>
            <a:r>
              <a:rPr lang="fr-FR" sz="2000" b="1"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These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costs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remain</a:t>
            </a:r>
            <a:r>
              <a:rPr lang="fr-FR" sz="2000" dirty="0">
                <a:latin typeface="Calibri" panose="020F0502020204030204" pitchFamily="34" charset="0"/>
                <a:cs typeface="Calibri" panose="020F0502020204030204" pitchFamily="34" charset="0"/>
              </a:rPr>
              <a:t> constant </a:t>
            </a:r>
            <a:r>
              <a:rPr lang="fr-FR" sz="2000" dirty="0" err="1">
                <a:latin typeface="Calibri" panose="020F0502020204030204" pitchFamily="34" charset="0"/>
                <a:cs typeface="Calibri" panose="020F0502020204030204" pitchFamily="34" charset="0"/>
              </a:rPr>
              <a:t>regardless</a:t>
            </a:r>
            <a:r>
              <a:rPr lang="fr-FR" sz="2000" dirty="0">
                <a:latin typeface="Calibri" panose="020F0502020204030204" pitchFamily="34" charset="0"/>
                <a:cs typeface="Calibri" panose="020F0502020204030204" pitchFamily="34" charset="0"/>
              </a:rPr>
              <a:t> of the volume of </a:t>
            </a:r>
            <a:r>
              <a:rPr lang="fr-FR" sz="2000" dirty="0" err="1">
                <a:latin typeface="Calibri" panose="020F0502020204030204" pitchFamily="34" charset="0"/>
                <a:cs typeface="Calibri" panose="020F0502020204030204" pitchFamily="34" charset="0"/>
              </a:rPr>
              <a:t>goods</a:t>
            </a:r>
            <a:r>
              <a:rPr lang="fr-FR" sz="2000" dirty="0">
                <a:latin typeface="Calibri" panose="020F0502020204030204" pitchFamily="34" charset="0"/>
                <a:cs typeface="Calibri" panose="020F0502020204030204" pitchFamily="34" charset="0"/>
              </a:rPr>
              <a:t> or services </a:t>
            </a:r>
            <a:r>
              <a:rPr lang="fr-FR" sz="2000" dirty="0" err="1">
                <a:latin typeface="Calibri" panose="020F0502020204030204" pitchFamily="34" charset="0"/>
                <a:cs typeface="Calibri" panose="020F0502020204030204" pitchFamily="34" charset="0"/>
              </a:rPr>
              <a:t>produced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such</a:t>
            </a:r>
            <a:r>
              <a:rPr lang="fr-FR" sz="2000" dirty="0">
                <a:latin typeface="Calibri" panose="020F0502020204030204" pitchFamily="34" charset="0"/>
                <a:cs typeface="Calibri" panose="020F0502020204030204" pitchFamily="34" charset="0"/>
              </a:rPr>
              <a:t> as salaries, </a:t>
            </a:r>
            <a:r>
              <a:rPr lang="fr-FR" sz="2000" dirty="0" err="1">
                <a:latin typeface="Calibri" panose="020F0502020204030204" pitchFamily="34" charset="0"/>
                <a:cs typeface="Calibri" panose="020F0502020204030204" pitchFamily="34" charset="0"/>
              </a:rPr>
              <a:t>rent</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manufacturing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facilities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Manufacturing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often</a:t>
            </a:r>
            <a:r>
              <a:rPr lang="fr-FR" sz="2000" dirty="0">
                <a:latin typeface="Calibri" panose="020F0502020204030204" pitchFamily="34" charset="0"/>
                <a:cs typeface="Calibri" panose="020F0502020204030204" pitchFamily="34" charset="0"/>
              </a:rPr>
              <a:t> have high </a:t>
            </a:r>
            <a:r>
              <a:rPr lang="fr-FR" sz="2000" dirty="0" err="1">
                <a:latin typeface="Calibri" panose="020F0502020204030204" pitchFamily="34" charset="0"/>
                <a:cs typeface="Calibri" panose="020F0502020204030204" pitchFamily="34" charset="0"/>
              </a:rPr>
              <a:t>fixed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costs</a:t>
            </a:r>
            <a:r>
              <a:rPr lang="fr-FR" sz="2000" dirty="0">
                <a:latin typeface="Calibri" panose="020F0502020204030204" pitchFamily="34" charset="0"/>
                <a:cs typeface="Calibri" panose="020F0502020204030204" pitchFamily="34" charset="0"/>
              </a:rPr>
              <a:t>.</a:t>
            </a:r>
          </a:p>
          <a:p>
            <a:pPr marL="457200" indent="-457200">
              <a:buFont typeface="Arial" panose="020B0604020202020204" pitchFamily="34" charset="0"/>
              <a:buChar char="•"/>
            </a:pPr>
            <a:r>
              <a:rPr lang="fr-FR" sz="2000" b="1" dirty="0">
                <a:latin typeface="Calibri" panose="020F0502020204030204" pitchFamily="34" charset="0"/>
                <a:cs typeface="Calibri" panose="020F0502020204030204" pitchFamily="34" charset="0"/>
              </a:rPr>
              <a:t>Variable </a:t>
            </a:r>
            <a:r>
              <a:rPr lang="fr-FR" sz="2000" b="1" dirty="0" err="1">
                <a:latin typeface="Calibri" panose="020F0502020204030204" pitchFamily="34" charset="0"/>
                <a:cs typeface="Calibri" panose="020F0502020204030204" pitchFamily="34" charset="0"/>
              </a:rPr>
              <a:t>Costs</a:t>
            </a:r>
            <a:r>
              <a:rPr lang="fr-FR" sz="2000" b="1"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These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costs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fluctuate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the volume of </a:t>
            </a:r>
            <a:r>
              <a:rPr lang="fr-FR" sz="2000" dirty="0" err="1">
                <a:latin typeface="Calibri" panose="020F0502020204030204" pitchFamily="34" charset="0"/>
                <a:cs typeface="Calibri" panose="020F0502020204030204" pitchFamily="34" charset="0"/>
              </a:rPr>
              <a:t>goods</a:t>
            </a:r>
            <a:r>
              <a:rPr lang="fr-FR" sz="2000" dirty="0">
                <a:latin typeface="Calibri" panose="020F0502020204030204" pitchFamily="34" charset="0"/>
                <a:cs typeface="Calibri" panose="020F0502020204030204" pitchFamily="34" charset="0"/>
              </a:rPr>
              <a:t> or services </a:t>
            </a:r>
            <a:r>
              <a:rPr lang="fr-FR" sz="2000" dirty="0" err="1">
                <a:latin typeface="Calibri" panose="020F0502020204030204" pitchFamily="34" charset="0"/>
                <a:cs typeface="Calibri" panose="020F0502020204030204" pitchFamily="34" charset="0"/>
              </a:rPr>
              <a:t>produced</a:t>
            </a:r>
            <a:r>
              <a:rPr lang="fr-FR" sz="2000" dirty="0">
                <a:latin typeface="Calibri" panose="020F0502020204030204" pitchFamily="34" charset="0"/>
                <a:cs typeface="Calibri" panose="020F0502020204030204" pitchFamily="34" charset="0"/>
              </a:rPr>
              <a:t>. Businesses like music festivals </a:t>
            </a:r>
            <a:r>
              <a:rPr lang="fr-FR" sz="2000" dirty="0" err="1">
                <a:latin typeface="Calibri" panose="020F0502020204030204" pitchFamily="34" charset="0"/>
                <a:cs typeface="Calibri" panose="020F0502020204030204" pitchFamily="34" charset="0"/>
              </a:rPr>
              <a:t>typically</a:t>
            </a:r>
            <a:r>
              <a:rPr lang="fr-FR" sz="2000" dirty="0">
                <a:latin typeface="Calibri" panose="020F0502020204030204" pitchFamily="34" charset="0"/>
                <a:cs typeface="Calibri" panose="020F0502020204030204" pitchFamily="34" charset="0"/>
              </a:rPr>
              <a:t> have high variable </a:t>
            </a:r>
            <a:r>
              <a:rPr lang="fr-FR" sz="2000" dirty="0" err="1">
                <a:latin typeface="Calibri" panose="020F0502020204030204" pitchFamily="34" charset="0"/>
                <a:cs typeface="Calibri" panose="020F0502020204030204" pitchFamily="34" charset="0"/>
              </a:rPr>
              <a:t>costs</a:t>
            </a:r>
            <a:r>
              <a:rPr lang="fr-FR" sz="2000" dirty="0">
                <a:latin typeface="Calibri" panose="020F0502020204030204" pitchFamily="34" charset="0"/>
                <a:cs typeface="Calibri" panose="020F0502020204030204" pitchFamily="34" charset="0"/>
              </a:rPr>
              <a:t>.</a:t>
            </a:r>
          </a:p>
          <a:p>
            <a:pPr marL="457200" indent="-4572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4BC1C690-3B01-F15A-6EEA-A450FF55EED7}"/>
              </a:ext>
            </a:extLst>
          </p:cNvPr>
          <p:cNvSpPr txBox="1"/>
          <p:nvPr/>
        </p:nvSpPr>
        <p:spPr>
          <a:xfrm>
            <a:off x="263133" y="4709383"/>
            <a:ext cx="11573906" cy="1323439"/>
          </a:xfrm>
          <a:prstGeom prst="rect">
            <a:avLst/>
          </a:prstGeom>
          <a:noFill/>
        </p:spPr>
        <p:txBody>
          <a:bodyPr wrap="square">
            <a:spAutoFit/>
          </a:bodyPr>
          <a:lstStyle/>
          <a:p>
            <a:pPr marL="457200" indent="-457200">
              <a:buFont typeface="Arial" panose="020B0604020202020204" pitchFamily="34" charset="0"/>
              <a:buChar char="•"/>
            </a:pPr>
            <a:r>
              <a:rPr lang="fr-FR" sz="2000" b="1" dirty="0">
                <a:latin typeface="Calibri" panose="020F0502020204030204" pitchFamily="34" charset="0"/>
                <a:cs typeface="Calibri" panose="020F0502020204030204" pitchFamily="34" charset="0"/>
              </a:rPr>
              <a:t>Economies of </a:t>
            </a:r>
            <a:r>
              <a:rPr lang="fr-FR" sz="2000" b="1" dirty="0" err="1">
                <a:latin typeface="Calibri" panose="020F0502020204030204" pitchFamily="34" charset="0"/>
                <a:cs typeface="Calibri" panose="020F0502020204030204" pitchFamily="34" charset="0"/>
              </a:rPr>
              <a:t>Scale</a:t>
            </a:r>
            <a:r>
              <a:rPr lang="fr-FR" sz="2000" b="1"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Cost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advantages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arise as a </a:t>
            </a:r>
            <a:r>
              <a:rPr lang="fr-FR" sz="2000" dirty="0" err="1">
                <a:latin typeface="Calibri" panose="020F0502020204030204" pitchFamily="34" charset="0"/>
                <a:cs typeface="Calibri" panose="020F0502020204030204" pitchFamily="34" charset="0"/>
              </a:rPr>
              <a:t>business's</a:t>
            </a:r>
            <a:r>
              <a:rPr lang="fr-FR" sz="2000" dirty="0">
                <a:latin typeface="Calibri" panose="020F0502020204030204" pitchFamily="34" charset="0"/>
                <a:cs typeface="Calibri" panose="020F0502020204030204" pitchFamily="34" charset="0"/>
              </a:rPr>
              <a:t> output </a:t>
            </a:r>
            <a:r>
              <a:rPr lang="fr-FR" sz="2000" dirty="0" err="1">
                <a:latin typeface="Calibri" panose="020F0502020204030204" pitchFamily="34" charset="0"/>
                <a:cs typeface="Calibri" panose="020F0502020204030204" pitchFamily="34" charset="0"/>
              </a:rPr>
              <a:t>increases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leading</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lower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average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costs</a:t>
            </a:r>
            <a:r>
              <a:rPr lang="fr-FR" sz="2000" dirty="0">
                <a:latin typeface="Calibri" panose="020F0502020204030204" pitchFamily="34" charset="0"/>
                <a:cs typeface="Calibri" panose="020F0502020204030204" pitchFamily="34" charset="0"/>
              </a:rPr>
              <a:t> per unit due to </a:t>
            </a:r>
            <a:r>
              <a:rPr lang="fr-FR" sz="2000" dirty="0" err="1">
                <a:latin typeface="Calibri" panose="020F0502020204030204" pitchFamily="34" charset="0"/>
                <a:cs typeface="Calibri" panose="020F0502020204030204" pitchFamily="34" charset="0"/>
              </a:rPr>
              <a:t>factors</a:t>
            </a:r>
            <a:r>
              <a:rPr lang="fr-FR" sz="2000" dirty="0">
                <a:latin typeface="Calibri" panose="020F0502020204030204" pitchFamily="34" charset="0"/>
                <a:cs typeface="Calibri" panose="020F0502020204030204" pitchFamily="34" charset="0"/>
              </a:rPr>
              <a:t> like bulk </a:t>
            </a:r>
            <a:r>
              <a:rPr lang="fr-FR" sz="2000" dirty="0" err="1">
                <a:latin typeface="Calibri" panose="020F0502020204030204" pitchFamily="34" charset="0"/>
                <a:cs typeface="Calibri" panose="020F0502020204030204" pitchFamily="34" charset="0"/>
              </a:rPr>
              <a:t>purchasing</a:t>
            </a:r>
            <a:r>
              <a:rPr lang="fr-FR" sz="2000" dirty="0">
                <a:latin typeface="Calibri" panose="020F0502020204030204" pitchFamily="34" charset="0"/>
                <a:cs typeface="Calibri" panose="020F0502020204030204" pitchFamily="34" charset="0"/>
              </a:rPr>
              <a:t>.</a:t>
            </a:r>
          </a:p>
          <a:p>
            <a:pPr marL="457200" indent="-457200">
              <a:buFont typeface="Arial" panose="020B0604020202020204" pitchFamily="34" charset="0"/>
              <a:buChar char="•"/>
            </a:pPr>
            <a:r>
              <a:rPr lang="fr-FR" sz="2000" b="1" dirty="0">
                <a:latin typeface="Calibri" panose="020F0502020204030204" pitchFamily="34" charset="0"/>
                <a:cs typeface="Calibri" panose="020F0502020204030204" pitchFamily="34" charset="0"/>
              </a:rPr>
              <a:t>Economies of Scope: </a:t>
            </a:r>
            <a:r>
              <a:rPr lang="fr-FR" sz="2000" dirty="0" err="1">
                <a:latin typeface="Calibri" panose="020F0502020204030204" pitchFamily="34" charset="0"/>
                <a:cs typeface="Calibri" panose="020F0502020204030204" pitchFamily="34" charset="0"/>
              </a:rPr>
              <a:t>Cost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benefits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result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from</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broader</a:t>
            </a:r>
            <a:r>
              <a:rPr lang="fr-FR" sz="2000" dirty="0">
                <a:latin typeface="Calibri" panose="020F0502020204030204" pitchFamily="34" charset="0"/>
                <a:cs typeface="Calibri" panose="020F0502020204030204" pitchFamily="34" charset="0"/>
              </a:rPr>
              <a:t> scope of </a:t>
            </a:r>
            <a:r>
              <a:rPr lang="fr-FR" sz="2000" dirty="0" err="1">
                <a:latin typeface="Calibri" panose="020F0502020204030204" pitchFamily="34" charset="0"/>
                <a:cs typeface="Calibri" panose="020F0502020204030204" pitchFamily="34" charset="0"/>
              </a:rPr>
              <a:t>operations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allowing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shared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resources</a:t>
            </a:r>
            <a:r>
              <a:rPr lang="fr-FR" sz="2000" dirty="0">
                <a:latin typeface="Calibri" panose="020F0502020204030204" pitchFamily="34" charset="0"/>
                <a:cs typeface="Calibri" panose="020F0502020204030204" pitchFamily="34" charset="0"/>
              </a:rPr>
              <a:t> like marketing and distribution channels to support multiple </a:t>
            </a:r>
            <a:r>
              <a:rPr lang="fr-FR" sz="2000" dirty="0" err="1">
                <a:latin typeface="Calibri" panose="020F0502020204030204" pitchFamily="34" charset="0"/>
                <a:cs typeface="Calibri" panose="020F0502020204030204" pitchFamily="34" charset="0"/>
              </a:rPr>
              <a:t>products</a:t>
            </a:r>
            <a:r>
              <a:rPr lang="fr-FR" sz="20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14772065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latin typeface="Verdana" panose="020B0604030504040204" pitchFamily="34" charset="0"/>
                <a:ea typeface="Verdana" panose="020B0604030504040204" pitchFamily="34" charset="0"/>
                <a:cs typeface="Verdana" panose="020B0604030504040204" pitchFamily="34" charset="0"/>
              </a:rPr>
              <a:t>Business Model Canvas </a:t>
            </a:r>
            <a:r>
              <a:rPr lang="en-US" sz="2800" b="1" dirty="0">
                <a:solidFill>
                  <a:srgbClr val="C00000"/>
                </a:solidFill>
                <a:latin typeface="Verdana" panose="020B0604030504040204" pitchFamily="34" charset="0"/>
                <a:ea typeface="Verdana" panose="020B0604030504040204" pitchFamily="34" charset="0"/>
                <a:cs typeface="Verdana" panose="020B0604030504040204" pitchFamily="34" charset="0"/>
              </a:rPr>
              <a:t>9. Cost Structure</a:t>
            </a:r>
            <a:endParaRPr lang="en-US" dirty="0"/>
          </a:p>
        </p:txBody>
      </p:sp>
      <p:grpSp>
        <p:nvGrpSpPr>
          <p:cNvPr id="4" name="Group 3">
            <a:extLst>
              <a:ext uri="{FF2B5EF4-FFF2-40B4-BE49-F238E27FC236}">
                <a16:creationId xmlns:a16="http://schemas.microsoft.com/office/drawing/2014/main" id="{AADD7AB9-D6CE-F903-1F7E-6AE37D2CE424}"/>
              </a:ext>
            </a:extLst>
          </p:cNvPr>
          <p:cNvGrpSpPr/>
          <p:nvPr/>
        </p:nvGrpSpPr>
        <p:grpSpPr>
          <a:xfrm>
            <a:off x="419544" y="2329263"/>
            <a:ext cx="5397777" cy="2317869"/>
            <a:chOff x="419544" y="2329263"/>
            <a:chExt cx="5397777" cy="2317869"/>
          </a:xfrm>
        </p:grpSpPr>
        <p:pic>
          <p:nvPicPr>
            <p:cNvPr id="5" name="Picture 4">
              <a:extLst>
                <a:ext uri="{FF2B5EF4-FFF2-40B4-BE49-F238E27FC236}">
                  <a16:creationId xmlns:a16="http://schemas.microsoft.com/office/drawing/2014/main" id="{320C7D05-4395-900C-1CC5-35A020A0564F}"/>
                </a:ext>
              </a:extLst>
            </p:cNvPr>
            <p:cNvPicPr>
              <a:picLocks noChangeAspect="1"/>
            </p:cNvPicPr>
            <p:nvPr/>
          </p:nvPicPr>
          <p:blipFill>
            <a:blip r:embed="rId3">
              <a:duotone>
                <a:prstClr val="black"/>
                <a:srgbClr val="D9C3A5">
                  <a:tint val="50000"/>
                  <a:satMod val="180000"/>
                </a:srgbClr>
              </a:duotone>
            </a:blip>
            <a:stretch>
              <a:fillRect/>
            </a:stretch>
          </p:blipFill>
          <p:spPr>
            <a:xfrm>
              <a:off x="419544" y="2329263"/>
              <a:ext cx="5397777" cy="2317869"/>
            </a:xfrm>
            <a:prstGeom prst="rect">
              <a:avLst/>
            </a:prstGeom>
          </p:spPr>
        </p:pic>
        <p:pic>
          <p:nvPicPr>
            <p:cNvPr id="6" name="Picture 5">
              <a:extLst>
                <a:ext uri="{FF2B5EF4-FFF2-40B4-BE49-F238E27FC236}">
                  <a16:creationId xmlns:a16="http://schemas.microsoft.com/office/drawing/2014/main" id="{5EA2F48E-3497-AD10-AF5A-C41A3F2148CF}"/>
                </a:ext>
              </a:extLst>
            </p:cNvPr>
            <p:cNvPicPr>
              <a:picLocks noChangeAspect="1"/>
            </p:cNvPicPr>
            <p:nvPr/>
          </p:nvPicPr>
          <p:blipFill>
            <a:blip r:embed="rId4">
              <a:duotone>
                <a:prstClr val="black"/>
                <a:srgbClr val="D9C3A5">
                  <a:tint val="50000"/>
                  <a:satMod val="180000"/>
                </a:srgbClr>
              </a:duotone>
            </a:blip>
            <a:stretch>
              <a:fillRect/>
            </a:stretch>
          </p:blipFill>
          <p:spPr>
            <a:xfrm>
              <a:off x="4938026" y="2425520"/>
              <a:ext cx="692186" cy="730288"/>
            </a:xfrm>
            <a:prstGeom prst="rect">
              <a:avLst/>
            </a:prstGeom>
          </p:spPr>
        </p:pic>
      </p:grpSp>
      <p:sp>
        <p:nvSpPr>
          <p:cNvPr id="9" name="TextBox 8">
            <a:extLst>
              <a:ext uri="{FF2B5EF4-FFF2-40B4-BE49-F238E27FC236}">
                <a16:creationId xmlns:a16="http://schemas.microsoft.com/office/drawing/2014/main" id="{BF7E2022-6196-0F9A-8837-E164914B92BE}"/>
              </a:ext>
            </a:extLst>
          </p:cNvPr>
          <p:cNvSpPr txBox="1"/>
          <p:nvPr/>
        </p:nvSpPr>
        <p:spPr>
          <a:xfrm>
            <a:off x="6096000" y="2252524"/>
            <a:ext cx="5538537" cy="2352952"/>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You must </a:t>
            </a:r>
            <a:r>
              <a:rPr lang="fr-FR" sz="2000" b="1" dirty="0" err="1">
                <a:latin typeface="Calibri" panose="020F0502020204030204" pitchFamily="34" charset="0"/>
                <a:cs typeface="Calibri" panose="020F0502020204030204" pitchFamily="34" charset="0"/>
              </a:rPr>
              <a:t>ask</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yourself</a:t>
            </a:r>
            <a:r>
              <a:rPr lang="fr-FR" sz="2000" b="1" dirty="0">
                <a:latin typeface="Calibri" panose="020F0502020204030204" pitchFamily="34" charset="0"/>
                <a:cs typeface="Calibri" panose="020F0502020204030204" pitchFamily="34" charset="0"/>
              </a:rPr>
              <a:t>  :</a:t>
            </a:r>
          </a:p>
          <a:p>
            <a:endParaRPr lang="fr-FR" sz="1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What are the most important costs inherent in our business model? </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Which Key Resources are most expensive? </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Which Key Activities are most expensive?</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131671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Autofit/>
          </a:bodyPr>
          <a:lstStyle/>
          <a:p>
            <a:pPr>
              <a:lnSpc>
                <a:spcPct val="150000"/>
              </a:lnSpc>
            </a:pPr>
            <a:r>
              <a:rPr lang="en-US" b="1" dirty="0">
                <a:latin typeface="Verdana" panose="020B0604030504040204" pitchFamily="34" charset="0"/>
                <a:ea typeface="Verdana" panose="020B0604030504040204" pitchFamily="34" charset="0"/>
                <a:cs typeface="Verdana" panose="020B0604030504040204" pitchFamily="34" charset="0"/>
              </a:rPr>
              <a:t>The 9 blocks of the Business Model Canvas</a:t>
            </a:r>
          </a:p>
        </p:txBody>
      </p:sp>
      <p:pic>
        <p:nvPicPr>
          <p:cNvPr id="5" name="Picture 4">
            <a:extLst>
              <a:ext uri="{FF2B5EF4-FFF2-40B4-BE49-F238E27FC236}">
                <a16:creationId xmlns:a16="http://schemas.microsoft.com/office/drawing/2014/main" id="{390F324B-08DC-A647-7983-6BD0C9E9FDD9}"/>
              </a:ext>
            </a:extLst>
          </p:cNvPr>
          <p:cNvPicPr>
            <a:picLocks noChangeAspect="1"/>
          </p:cNvPicPr>
          <p:nvPr/>
        </p:nvPicPr>
        <p:blipFill>
          <a:blip r:embed="rId3"/>
          <a:stretch>
            <a:fillRect/>
          </a:stretch>
        </p:blipFill>
        <p:spPr>
          <a:xfrm>
            <a:off x="613610" y="1153410"/>
            <a:ext cx="7417870" cy="5234408"/>
          </a:xfrm>
          <a:prstGeom prst="rect">
            <a:avLst/>
          </a:prstGeom>
        </p:spPr>
      </p:pic>
      <p:sp>
        <p:nvSpPr>
          <p:cNvPr id="8" name="TextBox 7">
            <a:extLst>
              <a:ext uri="{FF2B5EF4-FFF2-40B4-BE49-F238E27FC236}">
                <a16:creationId xmlns:a16="http://schemas.microsoft.com/office/drawing/2014/main" id="{752B2193-05C7-035F-34DD-8D1E5EE6EEA5}"/>
              </a:ext>
            </a:extLst>
          </p:cNvPr>
          <p:cNvSpPr txBox="1"/>
          <p:nvPr/>
        </p:nvSpPr>
        <p:spPr>
          <a:xfrm>
            <a:off x="8732520" y="2132375"/>
            <a:ext cx="2845870" cy="1631216"/>
          </a:xfrm>
          <a:prstGeom prst="rect">
            <a:avLst/>
          </a:prstGeom>
          <a:noFill/>
        </p:spPr>
        <p:txBody>
          <a:bodyPr wrap="square">
            <a:spAutoFit/>
          </a:bodyPr>
          <a:lstStyle/>
          <a:p>
            <a:r>
              <a:rPr lang="fr-FR" sz="2000" b="1" dirty="0" err="1">
                <a:latin typeface="Calibri" panose="020F0502020204030204" pitchFamily="34" charset="0"/>
                <a:cs typeface="Calibri" panose="020F0502020204030204" pitchFamily="34" charset="0"/>
              </a:rPr>
              <a:t>What</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you</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need</a:t>
            </a:r>
            <a:r>
              <a:rPr lang="fr-FR" sz="2000" b="1" dirty="0">
                <a:latin typeface="Calibri" panose="020F0502020204030204" pitchFamily="34" charset="0"/>
                <a:cs typeface="Calibri" panose="020F0502020204030204" pitchFamily="34" charset="0"/>
              </a:rPr>
              <a:t> to do </a:t>
            </a:r>
            <a:r>
              <a:rPr lang="fr-FR" sz="2000" b="1" dirty="0" err="1">
                <a:latin typeface="Calibri" panose="020F0502020204030204" pitchFamily="34" charset="0"/>
                <a:cs typeface="Calibri" panose="020F0502020204030204" pitchFamily="34" charset="0"/>
              </a:rPr>
              <a:t>now</a:t>
            </a:r>
            <a:r>
              <a:rPr lang="fr-FR" sz="2000" b="1" dirty="0">
                <a:latin typeface="Calibri" panose="020F0502020204030204" pitchFamily="34" charset="0"/>
                <a:cs typeface="Calibri" panose="020F0502020204030204" pitchFamily="34" charset="0"/>
              </a:rPr>
              <a:t> :</a:t>
            </a:r>
          </a:p>
          <a:p>
            <a:endParaRPr lang="fr-FR" sz="2000" b="1" dirty="0">
              <a:latin typeface="Calibri" panose="020F0502020204030204" pitchFamily="34" charset="0"/>
              <a:cs typeface="Calibri" panose="020F0502020204030204" pitchFamily="34" charset="0"/>
            </a:endParaRPr>
          </a:p>
          <a:p>
            <a:r>
              <a:rPr lang="fr-FR" sz="2000" dirty="0">
                <a:latin typeface="Calibri" panose="020F0502020204030204" pitchFamily="34" charset="0"/>
                <a:cs typeface="Calibri" panose="020F0502020204030204" pitchFamily="34" charset="0"/>
              </a:rPr>
              <a:t>Start </a:t>
            </a:r>
            <a:r>
              <a:rPr lang="fr-FR" sz="2000" dirty="0" err="1">
                <a:latin typeface="Calibri" panose="020F0502020204030204" pitchFamily="34" charset="0"/>
                <a:cs typeface="Calibri" panose="020F0502020204030204" pitchFamily="34" charset="0"/>
              </a:rPr>
              <a:t>sketching</a:t>
            </a:r>
            <a:r>
              <a:rPr lang="fr-FR" sz="2000" dirty="0">
                <a:latin typeface="Calibri" panose="020F0502020204030204" pitchFamily="34" charset="0"/>
                <a:cs typeface="Calibri" panose="020F0502020204030204" pitchFamily="34" charset="0"/>
              </a:rPr>
              <a:t> out </a:t>
            </a:r>
            <a:r>
              <a:rPr lang="fr-FR" sz="2000" dirty="0" err="1">
                <a:latin typeface="Calibri" panose="020F0502020204030204" pitchFamily="34" charset="0"/>
                <a:cs typeface="Calibri" panose="020F0502020204030204" pitchFamily="34" charset="0"/>
              </a:rPr>
              <a:t>your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own</a:t>
            </a:r>
            <a:r>
              <a:rPr lang="fr-FR" sz="2000" dirty="0">
                <a:latin typeface="Calibri" panose="020F0502020204030204" pitchFamily="34" charset="0"/>
                <a:cs typeface="Calibri" panose="020F0502020204030204" pitchFamily="34" charset="0"/>
              </a:rPr>
              <a:t> business model</a:t>
            </a:r>
          </a:p>
        </p:txBody>
      </p:sp>
    </p:spTree>
    <p:extLst>
      <p:ext uri="{BB962C8B-B14F-4D97-AF65-F5344CB8AC3E}">
        <p14:creationId xmlns:p14="http://schemas.microsoft.com/office/powerpoint/2010/main" val="24575258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860280" cy="514411"/>
          </a:xfrm>
        </p:spPr>
        <p:txBody>
          <a:bodyPr>
            <a:noAutofit/>
          </a:bodyPr>
          <a:lstStyle/>
          <a:p>
            <a:pPr>
              <a:lnSpc>
                <a:spcPct val="150000"/>
              </a:lnSpc>
            </a:pPr>
            <a:r>
              <a:rPr lang="en-US" b="1" dirty="0">
                <a:latin typeface="Verdana" panose="020B0604030504040204" pitchFamily="34" charset="0"/>
                <a:ea typeface="Verdana" panose="020B0604030504040204" pitchFamily="34" charset="0"/>
                <a:cs typeface="Verdana" panose="020B0604030504040204" pitchFamily="34" charset="0"/>
              </a:rPr>
              <a:t>Off-Grid Solar Energy Sector Customer Segment</a:t>
            </a:r>
          </a:p>
        </p:txBody>
      </p:sp>
      <p:sp>
        <p:nvSpPr>
          <p:cNvPr id="5" name="TextBox 4">
            <a:extLst>
              <a:ext uri="{FF2B5EF4-FFF2-40B4-BE49-F238E27FC236}">
                <a16:creationId xmlns:a16="http://schemas.microsoft.com/office/drawing/2014/main" id="{420A4CC5-57C6-7467-5F6F-3112A1FE86D3}"/>
              </a:ext>
            </a:extLst>
          </p:cNvPr>
          <p:cNvSpPr txBox="1"/>
          <p:nvPr/>
        </p:nvSpPr>
        <p:spPr>
          <a:xfrm>
            <a:off x="335277" y="1369969"/>
            <a:ext cx="11262363" cy="1015663"/>
          </a:xfrm>
          <a:prstGeom prst="rect">
            <a:avLst/>
          </a:prstGeom>
          <a:noFill/>
        </p:spPr>
        <p:txBody>
          <a:bodyPr wrap="square">
            <a:spAutoFit/>
          </a:bodyPr>
          <a:lstStyle/>
          <a:p>
            <a:r>
              <a:rPr lang="fr-FR" sz="2000" dirty="0" err="1">
                <a:latin typeface="Calibri" panose="020F0502020204030204" pitchFamily="34" charset="0"/>
                <a:cs typeface="Calibri" panose="020F0502020204030204" pitchFamily="34" charset="0"/>
              </a:rPr>
              <a:t>Let’s</a:t>
            </a:r>
            <a:r>
              <a:rPr lang="fr-FR" sz="2000" dirty="0">
                <a:latin typeface="Calibri" panose="020F0502020204030204" pitchFamily="34" charset="0"/>
                <a:cs typeface="Calibri" panose="020F0502020204030204" pitchFamily="34" charset="0"/>
              </a:rPr>
              <a:t> focus on the first and </a:t>
            </a:r>
            <a:r>
              <a:rPr lang="fr-FR" sz="2000" dirty="0" err="1">
                <a:latin typeface="Calibri" panose="020F0502020204030204" pitchFamily="34" charset="0"/>
                <a:cs typeface="Calibri" panose="020F0502020204030204" pitchFamily="34" charset="0"/>
              </a:rPr>
              <a:t>maybe</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most</a:t>
            </a:r>
            <a:r>
              <a:rPr lang="fr-FR" sz="2000" dirty="0">
                <a:latin typeface="Calibri" panose="020F0502020204030204" pitchFamily="34" charset="0"/>
                <a:cs typeface="Calibri" panose="020F0502020204030204" pitchFamily="34" charset="0"/>
              </a:rPr>
              <a:t> important BM block,  the Customer Segment. </a:t>
            </a:r>
          </a:p>
          <a:p>
            <a:r>
              <a:rPr lang="fr-FR" sz="2000" dirty="0">
                <a:latin typeface="Calibri" panose="020F0502020204030204" pitchFamily="34" charset="0"/>
                <a:cs typeface="Calibri" panose="020F0502020204030204" pitchFamily="34" charset="0"/>
              </a:rPr>
              <a:t>If </a:t>
            </a:r>
            <a:r>
              <a:rPr lang="fr-FR" sz="2000" dirty="0" err="1">
                <a:latin typeface="Calibri" panose="020F0502020204030204" pitchFamily="34" charset="0"/>
                <a:cs typeface="Calibri" panose="020F0502020204030204" pitchFamily="34" charset="0"/>
              </a:rPr>
              <a:t>you</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ask</a:t>
            </a:r>
            <a:r>
              <a:rPr lang="fr-FR" sz="2000" dirty="0">
                <a:latin typeface="Calibri" panose="020F0502020204030204" pitchFamily="34" charset="0"/>
                <a:cs typeface="Calibri" panose="020F0502020204030204" pitchFamily="34" charset="0"/>
              </a:rPr>
              <a:t> Chat-GPT about the Customer Segment in the </a:t>
            </a:r>
            <a:r>
              <a:rPr lang="en-US" sz="2000" dirty="0">
                <a:latin typeface="Calibri" panose="020F0502020204030204" pitchFamily="34" charset="0"/>
                <a:cs typeface="Calibri" panose="020F0502020204030204" pitchFamily="34" charset="0"/>
              </a:rPr>
              <a:t>Off-grid Solar Energy Sector  in Africa, </a:t>
            </a:r>
          </a:p>
          <a:p>
            <a:r>
              <a:rPr lang="en-US" sz="2000" dirty="0">
                <a:latin typeface="Calibri" panose="020F0502020204030204" pitchFamily="34" charset="0"/>
                <a:cs typeface="Calibri" panose="020F0502020204030204" pitchFamily="34" charset="0"/>
              </a:rPr>
              <a:t>you will get these kind of answers :</a:t>
            </a:r>
            <a:endParaRPr lang="fr-FR" sz="2000"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A78E7811-D863-69ED-D409-7978895EFCAC}"/>
              </a:ext>
            </a:extLst>
          </p:cNvPr>
          <p:cNvSpPr txBox="1"/>
          <p:nvPr/>
        </p:nvSpPr>
        <p:spPr>
          <a:xfrm>
            <a:off x="335277" y="2764846"/>
            <a:ext cx="11262363" cy="3477875"/>
          </a:xfrm>
          <a:prstGeom prst="rect">
            <a:avLst/>
          </a:prstGeom>
          <a:noFill/>
        </p:spPr>
        <p:txBody>
          <a:bodyPr wrap="square">
            <a:spAutoFit/>
          </a:bodyPr>
          <a:lstStyle/>
          <a:p>
            <a:pPr marL="342900" indent="-342900">
              <a:buFont typeface="Arial" panose="020B0604020202020204" pitchFamily="34" charset="0"/>
              <a:buChar char="•"/>
            </a:pPr>
            <a:r>
              <a:rPr lang="fr-FR" sz="2000" b="1" dirty="0">
                <a:latin typeface="Calibri" panose="020F0502020204030204" pitchFamily="34" charset="0"/>
                <a:cs typeface="Calibri" panose="020F0502020204030204" pitchFamily="34" charset="0"/>
              </a:rPr>
              <a:t>Rural </a:t>
            </a:r>
            <a:r>
              <a:rPr lang="fr-FR" sz="2000" b="1" dirty="0" err="1">
                <a:latin typeface="Calibri" panose="020F0502020204030204" pitchFamily="34" charset="0"/>
                <a:cs typeface="Calibri" panose="020F0502020204030204" pitchFamily="34" charset="0"/>
              </a:rPr>
              <a:t>Households</a:t>
            </a:r>
            <a:r>
              <a:rPr lang="fr-FR" sz="2000" b="1"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These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families</a:t>
            </a:r>
            <a:r>
              <a:rPr lang="fr-FR" sz="2000" dirty="0">
                <a:latin typeface="Calibri" panose="020F0502020204030204" pitchFamily="34" charset="0"/>
                <a:cs typeface="Calibri" panose="020F0502020204030204" pitchFamily="34" charset="0"/>
              </a:rPr>
              <a:t> live in areas </a:t>
            </a:r>
            <a:r>
              <a:rPr lang="fr-FR" sz="2000" dirty="0" err="1">
                <a:latin typeface="Calibri" panose="020F0502020204030204" pitchFamily="34" charset="0"/>
                <a:cs typeface="Calibri" panose="020F0502020204030204" pitchFamily="34" charset="0"/>
              </a:rPr>
              <a:t>without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access</a:t>
            </a:r>
            <a:r>
              <a:rPr lang="fr-FR" sz="2000" dirty="0">
                <a:latin typeface="Calibri" panose="020F0502020204030204" pitchFamily="34" charset="0"/>
                <a:cs typeface="Calibri" panose="020F0502020204030204" pitchFamily="34" charset="0"/>
              </a:rPr>
              <a:t> to the national </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often</a:t>
            </a:r>
            <a:r>
              <a:rPr lang="fr-FR" sz="2000" dirty="0">
                <a:latin typeface="Calibri" panose="020F0502020204030204" pitchFamily="34" charset="0"/>
                <a:cs typeface="Calibri" panose="020F0502020204030204" pitchFamily="34" charset="0"/>
              </a:rPr>
              <a:t> use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home </a:t>
            </a:r>
            <a:r>
              <a:rPr lang="fr-FR" sz="2000" dirty="0" err="1">
                <a:latin typeface="Calibri" panose="020F0502020204030204" pitchFamily="34" charset="0"/>
                <a:cs typeface="Calibri" panose="020F0502020204030204" pitchFamily="34" charset="0"/>
              </a:rPr>
              <a:t>systems</a:t>
            </a:r>
            <a:r>
              <a:rPr lang="fr-FR" sz="2000" dirty="0">
                <a:latin typeface="Calibri" panose="020F0502020204030204" pitchFamily="34" charset="0"/>
                <a:cs typeface="Calibri" panose="020F0502020204030204" pitchFamily="34" charset="0"/>
              </a:rPr>
              <a:t> or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lanterns</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lighting</a:t>
            </a:r>
            <a:r>
              <a:rPr lang="fr-FR" sz="2000" dirty="0">
                <a:latin typeface="Calibri" panose="020F0502020204030204" pitchFamily="34" charset="0"/>
                <a:cs typeface="Calibri" panose="020F0502020204030204" pitchFamily="34" charset="0"/>
              </a:rPr>
              <a:t>, phone </a:t>
            </a:r>
            <a:r>
              <a:rPr lang="fr-FR" sz="2000" dirty="0" err="1">
                <a:latin typeface="Calibri" panose="020F0502020204030204" pitchFamily="34" charset="0"/>
                <a:cs typeface="Calibri" panose="020F0502020204030204" pitchFamily="34" charset="0"/>
              </a:rPr>
              <a:t>charging</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powering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small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appliances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Products</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usually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designed</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be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affordable</a:t>
            </a:r>
            <a:r>
              <a:rPr lang="fr-FR" sz="2000" dirty="0">
                <a:latin typeface="Calibri" panose="020F0502020204030204" pitchFamily="34" charset="0"/>
                <a:cs typeface="Calibri" panose="020F0502020204030204" pitchFamily="34" charset="0"/>
              </a:rPr>
              <a:t> and durable.</a:t>
            </a:r>
          </a:p>
          <a:p>
            <a:pPr marL="342900" indent="-3429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b="1" dirty="0">
                <a:latin typeface="Calibri" panose="020F0502020204030204" pitchFamily="34" charset="0"/>
                <a:cs typeface="Calibri" panose="020F0502020204030204" pitchFamily="34" charset="0"/>
              </a:rPr>
              <a:t>Agricultural </a:t>
            </a:r>
            <a:r>
              <a:rPr lang="fr-FR" sz="2000" b="1" dirty="0" err="1">
                <a:latin typeface="Calibri" panose="020F0502020204030204" pitchFamily="34" charset="0"/>
                <a:cs typeface="Calibri" panose="020F0502020204030204" pitchFamily="34" charset="0"/>
              </a:rPr>
              <a:t>Communities</a:t>
            </a:r>
            <a:r>
              <a:rPr lang="fr-FR" sz="2000" b="1" dirty="0">
                <a:latin typeface="Calibri" panose="020F0502020204030204" pitchFamily="34" charset="0"/>
                <a:cs typeface="Calibri" panose="020F0502020204030204" pitchFamily="34" charset="0"/>
              </a:rPr>
              <a:t>:</a:t>
            </a:r>
            <a:r>
              <a:rPr lang="fr-FR" sz="2000" dirty="0">
                <a:latin typeface="Calibri" panose="020F0502020204030204" pitchFamily="34" charset="0"/>
                <a:cs typeface="Calibri" panose="020F0502020204030204" pitchFamily="34" charset="0"/>
              </a:rPr>
              <a:t> Farmers use </a:t>
            </a:r>
            <a:r>
              <a:rPr lang="fr-FR" sz="2000" dirty="0" err="1">
                <a:latin typeface="Calibri" panose="020F0502020204030204" pitchFamily="34" charset="0"/>
                <a:cs typeface="Calibri" panose="020F0502020204030204" pitchFamily="34" charset="0"/>
              </a:rPr>
              <a:t>solar-powered</a:t>
            </a:r>
            <a:r>
              <a:rPr lang="fr-FR" sz="2000" dirty="0">
                <a:latin typeface="Calibri" panose="020F0502020204030204" pitchFamily="34" charset="0"/>
                <a:cs typeface="Calibri" panose="020F0502020204030204" pitchFamily="34" charset="0"/>
              </a:rPr>
              <a:t> irrigation </a:t>
            </a:r>
            <a:r>
              <a:rPr lang="fr-FR" sz="2000" dirty="0" err="1">
                <a:latin typeface="Calibri" panose="020F0502020204030204" pitchFamily="34" charset="0"/>
                <a:cs typeface="Calibri" panose="020F0502020204030204" pitchFamily="34" charset="0"/>
              </a:rPr>
              <a:t>systems</a:t>
            </a:r>
            <a:r>
              <a:rPr lang="fr-FR" sz="2000" dirty="0">
                <a:latin typeface="Calibri" panose="020F0502020204030204" pitchFamily="34" charset="0"/>
                <a:cs typeface="Calibri" panose="020F0502020204030204" pitchFamily="34" charset="0"/>
              </a:rPr>
              <a:t>, cold </a:t>
            </a:r>
            <a:r>
              <a:rPr lang="fr-FR" sz="2000" dirty="0" err="1">
                <a:latin typeface="Calibri" panose="020F0502020204030204" pitchFamily="34" charset="0"/>
                <a:cs typeface="Calibri" panose="020F0502020204030204" pitchFamily="34" charset="0"/>
              </a:rPr>
              <a:t>storage</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produce</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dryers</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enhance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productivity</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reduce</a:t>
            </a:r>
            <a:r>
              <a:rPr lang="fr-FR" sz="2000" dirty="0">
                <a:latin typeface="Calibri" panose="020F0502020204030204" pitchFamily="34" charset="0"/>
                <a:cs typeface="Calibri" panose="020F0502020204030204" pitchFamily="34" charset="0"/>
              </a:rPr>
              <a:t> post-</a:t>
            </a:r>
            <a:r>
              <a:rPr lang="fr-FR" sz="2000" dirty="0" err="1">
                <a:latin typeface="Calibri" panose="020F0502020204030204" pitchFamily="34" charset="0"/>
                <a:cs typeface="Calibri" panose="020F0502020204030204" pitchFamily="34" charset="0"/>
              </a:rPr>
              <a:t>harvest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losses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These</a:t>
            </a:r>
            <a:r>
              <a:rPr lang="fr-FR" sz="2000" dirty="0">
                <a:latin typeface="Calibri" panose="020F0502020204030204" pitchFamily="34" charset="0"/>
                <a:cs typeface="Calibri" panose="020F0502020204030204" pitchFamily="34" charset="0"/>
              </a:rPr>
              <a:t> solutions help </a:t>
            </a:r>
            <a:r>
              <a:rPr lang="fr-FR" sz="2000" dirty="0" err="1">
                <a:latin typeface="Calibri" panose="020F0502020204030204" pitchFamily="34" charset="0"/>
                <a:cs typeface="Calibri" panose="020F0502020204030204" pitchFamily="34" charset="0"/>
              </a:rPr>
              <a:t>improve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crop</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yields</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income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stability</a:t>
            </a:r>
            <a:r>
              <a:rPr lang="fr-FR" sz="2000" dirty="0">
                <a:latin typeface="Calibri" panose="020F0502020204030204" pitchFamily="34" charset="0"/>
                <a:cs typeface="Calibri" panose="020F0502020204030204" pitchFamily="34" charset="0"/>
              </a:rPr>
              <a:t>.</a:t>
            </a:r>
          </a:p>
          <a:p>
            <a:pPr marL="342900" indent="-3429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b="1" dirty="0">
                <a:latin typeface="Calibri" panose="020F0502020204030204" pitchFamily="34" charset="0"/>
                <a:cs typeface="Calibri" panose="020F0502020204030204" pitchFamily="34" charset="0"/>
              </a:rPr>
              <a:t>Small and Medium </a:t>
            </a:r>
            <a:r>
              <a:rPr lang="fr-FR" sz="2000" b="1" dirty="0" err="1">
                <a:latin typeface="Calibri" panose="020F0502020204030204" pitchFamily="34" charset="0"/>
                <a:cs typeface="Calibri" panose="020F0502020204030204" pitchFamily="34" charset="0"/>
              </a:rPr>
              <a:t>Enterprises</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SMEs</a:t>
            </a:r>
            <a:r>
              <a:rPr lang="fr-FR" sz="2000" b="1" dirty="0">
                <a:latin typeface="Calibri" panose="020F0502020204030204" pitchFamily="34" charset="0"/>
                <a:cs typeface="Calibri" panose="020F0502020204030204" pitchFamily="34" charset="0"/>
              </a:rPr>
              <a:t>): </a:t>
            </a:r>
            <a:r>
              <a:rPr lang="fr-FR" sz="2000" dirty="0">
                <a:latin typeface="Calibri" panose="020F0502020204030204" pitchFamily="34" charset="0"/>
                <a:cs typeface="Calibri" panose="020F0502020204030204" pitchFamily="34" charset="0"/>
              </a:rPr>
              <a:t>Businesses in rural and </a:t>
            </a:r>
            <a:r>
              <a:rPr lang="fr-FR" sz="2000" dirty="0" err="1">
                <a:latin typeface="Calibri" panose="020F0502020204030204" pitchFamily="34" charset="0"/>
                <a:cs typeface="Calibri" panose="020F0502020204030204" pitchFamily="34" charset="0"/>
              </a:rPr>
              <a:t>peri-urban</a:t>
            </a:r>
            <a:r>
              <a:rPr lang="fr-FR" sz="2000" dirty="0">
                <a:latin typeface="Calibri" panose="020F0502020204030204" pitchFamily="34" charset="0"/>
                <a:cs typeface="Calibri" panose="020F0502020204030204" pitchFamily="34" charset="0"/>
              </a:rPr>
              <a:t> areas </a:t>
            </a:r>
            <a:r>
              <a:rPr lang="fr-FR" sz="2000" dirty="0" err="1">
                <a:latin typeface="Calibri" panose="020F0502020204030204" pitchFamily="34" charset="0"/>
                <a:cs typeface="Calibri" panose="020F0502020204030204" pitchFamily="34" charset="0"/>
              </a:rPr>
              <a:t>benefit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from</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 to power </a:t>
            </a:r>
            <a:r>
              <a:rPr lang="fr-FR" sz="2000" dirty="0" err="1">
                <a:latin typeface="Calibri" panose="020F0502020204030204" pitchFamily="34" charset="0"/>
                <a:cs typeface="Calibri" panose="020F0502020204030204" pitchFamily="34" charset="0"/>
              </a:rPr>
              <a:t>tools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machinery</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lighting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which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extends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operational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hours</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reduces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dependency</a:t>
            </a:r>
            <a:r>
              <a:rPr lang="fr-FR" sz="2000" dirty="0">
                <a:latin typeface="Calibri" panose="020F0502020204030204" pitchFamily="34" charset="0"/>
                <a:cs typeface="Calibri" panose="020F0502020204030204" pitchFamily="34" charset="0"/>
              </a:rPr>
              <a:t> on </a:t>
            </a:r>
            <a:r>
              <a:rPr lang="fr-FR" sz="2000" dirty="0" err="1">
                <a:latin typeface="Calibri" panose="020F0502020204030204" pitchFamily="34" charset="0"/>
                <a:cs typeface="Calibri" panose="020F0502020204030204" pitchFamily="34" charset="0"/>
              </a:rPr>
              <a:t>costly</a:t>
            </a:r>
            <a:r>
              <a:rPr lang="fr-FR" sz="2000" dirty="0">
                <a:latin typeface="Calibri" panose="020F0502020204030204" pitchFamily="34" charset="0"/>
                <a:cs typeface="Calibri" panose="020F0502020204030204" pitchFamily="34" charset="0"/>
              </a:rPr>
              <a:t> diesel </a:t>
            </a:r>
            <a:r>
              <a:rPr lang="fr-FR" sz="2000" dirty="0" err="1">
                <a:latin typeface="Calibri" panose="020F0502020204030204" pitchFamily="34" charset="0"/>
                <a:cs typeface="Calibri" panose="020F0502020204030204" pitchFamily="34" charset="0"/>
              </a:rPr>
              <a:t>generators</a:t>
            </a:r>
            <a:r>
              <a:rPr lang="fr-FR" sz="2000" dirty="0">
                <a:latin typeface="Calibri" panose="020F0502020204030204" pitchFamily="34" charset="0"/>
                <a:cs typeface="Calibri" panose="020F0502020204030204" pitchFamily="34" charset="0"/>
              </a:rPr>
              <a:t>.</a:t>
            </a:r>
            <a:endParaRPr lang="fr-FR" dirty="0"/>
          </a:p>
        </p:txBody>
      </p:sp>
    </p:spTree>
    <p:extLst>
      <p:ext uri="{BB962C8B-B14F-4D97-AF65-F5344CB8AC3E}">
        <p14:creationId xmlns:p14="http://schemas.microsoft.com/office/powerpoint/2010/main" val="100354466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829800" cy="514411"/>
          </a:xfrm>
        </p:spPr>
        <p:txBody>
          <a:bodyPr>
            <a:noAutofit/>
          </a:bodyPr>
          <a:lstStyle/>
          <a:p>
            <a:r>
              <a:rPr lang="en-US" b="1" dirty="0">
                <a:latin typeface="Verdana" panose="020B0604030504040204" pitchFamily="34" charset="0"/>
                <a:ea typeface="Verdana" panose="020B0604030504040204" pitchFamily="34" charset="0"/>
                <a:cs typeface="Verdana" panose="020B0604030504040204" pitchFamily="34" charset="0"/>
              </a:rPr>
              <a:t>Off-Grid Solar Energy Sector Customer Segment</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10" name="TextBox 9">
            <a:extLst>
              <a:ext uri="{FF2B5EF4-FFF2-40B4-BE49-F238E27FC236}">
                <a16:creationId xmlns:a16="http://schemas.microsoft.com/office/drawing/2014/main" id="{A78E7811-D863-69ED-D409-7978895EFCAC}"/>
              </a:ext>
            </a:extLst>
          </p:cNvPr>
          <p:cNvSpPr txBox="1"/>
          <p:nvPr/>
        </p:nvSpPr>
        <p:spPr>
          <a:xfrm>
            <a:off x="271912" y="1408835"/>
            <a:ext cx="11648175" cy="3785652"/>
          </a:xfrm>
          <a:prstGeom prst="rect">
            <a:avLst/>
          </a:prstGeom>
          <a:noFill/>
        </p:spPr>
        <p:txBody>
          <a:bodyPr wrap="square">
            <a:spAutoFit/>
          </a:bodyPr>
          <a:lstStyle/>
          <a:p>
            <a:pPr marL="342900" indent="-342900">
              <a:buFont typeface="Arial" panose="020B0604020202020204" pitchFamily="34" charset="0"/>
              <a:buChar char="•"/>
            </a:pPr>
            <a:r>
              <a:rPr lang="fr-FR" sz="2000" b="1" dirty="0" err="1">
                <a:latin typeface="Calibri" panose="020F0502020204030204" pitchFamily="34" charset="0"/>
                <a:cs typeface="Calibri" panose="020F0502020204030204" pitchFamily="34" charset="0"/>
              </a:rPr>
              <a:t>Health</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Clinics</a:t>
            </a:r>
            <a:r>
              <a:rPr lang="fr-FR" sz="2000" b="1" dirty="0">
                <a:latin typeface="Calibri" panose="020F0502020204030204" pitchFamily="34" charset="0"/>
                <a:cs typeface="Calibri" panose="020F0502020204030204" pitchFamily="34" charset="0"/>
              </a:rPr>
              <a:t> and Facilities: </a:t>
            </a:r>
            <a:r>
              <a:rPr lang="fr-FR" sz="2000" dirty="0" err="1">
                <a:latin typeface="Calibri" panose="020F0502020204030204" pitchFamily="34" charset="0"/>
                <a:cs typeface="Calibri" panose="020F0502020204030204" pitchFamily="34" charset="0"/>
              </a:rPr>
              <a:t>Remote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health</a:t>
            </a:r>
            <a:r>
              <a:rPr lang="fr-FR" sz="2000" dirty="0">
                <a:latin typeface="Calibri" panose="020F0502020204030204" pitchFamily="34" charset="0"/>
                <a:cs typeface="Calibri" panose="020F0502020204030204" pitchFamily="34" charset="0"/>
              </a:rPr>
              <a:t> centers use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power to </a:t>
            </a:r>
            <a:r>
              <a:rPr lang="fr-FR" sz="2000" dirty="0" err="1">
                <a:latin typeface="Calibri" panose="020F0502020204030204" pitchFamily="34" charset="0"/>
                <a:cs typeface="Calibri" panose="020F0502020204030204" pitchFamily="34" charset="0"/>
              </a:rPr>
              <a:t>operate</a:t>
            </a:r>
            <a:r>
              <a:rPr lang="fr-FR" sz="2000" dirty="0">
                <a:latin typeface="Calibri" panose="020F0502020204030204" pitchFamily="34" charset="0"/>
                <a:cs typeface="Calibri" panose="020F0502020204030204" pitchFamily="34" charset="0"/>
              </a:rPr>
              <a:t> essential </a:t>
            </a:r>
            <a:r>
              <a:rPr lang="fr-FR" sz="2000" dirty="0" err="1">
                <a:latin typeface="Calibri" panose="020F0502020204030204" pitchFamily="34" charset="0"/>
                <a:cs typeface="Calibri" panose="020F0502020204030204" pitchFamily="34" charset="0"/>
              </a:rPr>
              <a:t>medical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equipment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refrigeration</a:t>
            </a:r>
            <a:r>
              <a:rPr lang="fr-FR" sz="2000" dirty="0">
                <a:latin typeface="Calibri" panose="020F0502020204030204" pitchFamily="34" charset="0"/>
                <a:cs typeface="Calibri" panose="020F0502020204030204" pitchFamily="34" charset="0"/>
              </a:rPr>
              <a:t> for vaccines, and </a:t>
            </a:r>
            <a:r>
              <a:rPr lang="fr-FR" sz="2000" dirty="0" err="1">
                <a:latin typeface="Calibri" panose="020F0502020204030204" pitchFamily="34" charset="0"/>
                <a:cs typeface="Calibri" panose="020F0502020204030204" pitchFamily="34" charset="0"/>
              </a:rPr>
              <a:t>provide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lighting</a:t>
            </a:r>
            <a:r>
              <a:rPr lang="fr-FR" sz="2000" dirty="0">
                <a:latin typeface="Calibri" panose="020F0502020204030204" pitchFamily="34" charset="0"/>
                <a:cs typeface="Calibri" panose="020F0502020204030204" pitchFamily="34" charset="0"/>
              </a:rPr>
              <a:t>. This </a:t>
            </a:r>
            <a:r>
              <a:rPr lang="fr-FR" sz="2000" dirty="0" err="1">
                <a:latin typeface="Calibri" panose="020F0502020204030204" pitchFamily="34" charset="0"/>
                <a:cs typeface="Calibri" panose="020F0502020204030204" pitchFamily="34" charset="0"/>
              </a:rPr>
              <a:t>ensures</a:t>
            </a:r>
            <a:r>
              <a:rPr lang="fr-FR" sz="2000" dirty="0">
                <a:latin typeface="Calibri" panose="020F0502020204030204" pitchFamily="34" charset="0"/>
                <a:cs typeface="Calibri" panose="020F0502020204030204" pitchFamily="34" charset="0"/>
              </a:rPr>
              <a:t> reliable </a:t>
            </a:r>
            <a:r>
              <a:rPr lang="fr-FR" sz="2000" dirty="0" err="1">
                <a:latin typeface="Calibri" panose="020F0502020204030204" pitchFamily="34" charset="0"/>
                <a:cs typeface="Calibri" panose="020F0502020204030204" pitchFamily="34" charset="0"/>
              </a:rPr>
              <a:t>healthcare</a:t>
            </a:r>
            <a:r>
              <a:rPr lang="fr-FR" sz="2000" dirty="0">
                <a:latin typeface="Calibri" panose="020F0502020204030204" pitchFamily="34" charset="0"/>
                <a:cs typeface="Calibri" panose="020F0502020204030204" pitchFamily="34" charset="0"/>
              </a:rPr>
              <a:t> services and </a:t>
            </a:r>
            <a:r>
              <a:rPr lang="fr-FR" sz="2000" dirty="0" err="1">
                <a:latin typeface="Calibri" panose="020F0502020204030204" pitchFamily="34" charset="0"/>
                <a:cs typeface="Calibri" panose="020F0502020204030204" pitchFamily="34" charset="0"/>
              </a:rPr>
              <a:t>improves</a:t>
            </a:r>
            <a:r>
              <a:rPr lang="fr-FR" sz="2000" dirty="0">
                <a:latin typeface="Calibri" panose="020F0502020204030204" pitchFamily="34" charset="0"/>
                <a:cs typeface="Calibri" panose="020F0502020204030204" pitchFamily="34" charset="0"/>
              </a:rPr>
              <a:t> patient </a:t>
            </a:r>
            <a:r>
              <a:rPr lang="fr-FR" sz="2000" dirty="0" err="1">
                <a:latin typeface="Calibri" panose="020F0502020204030204" pitchFamily="34" charset="0"/>
                <a:cs typeface="Calibri" panose="020F0502020204030204" pitchFamily="34" charset="0"/>
              </a:rPr>
              <a:t>outcomes</a:t>
            </a:r>
            <a:r>
              <a:rPr lang="fr-FR" sz="2000" dirty="0">
                <a:latin typeface="Calibri" panose="020F0502020204030204" pitchFamily="34" charset="0"/>
                <a:cs typeface="Calibri" panose="020F0502020204030204" pitchFamily="34" charset="0"/>
              </a:rPr>
              <a:t>.</a:t>
            </a:r>
          </a:p>
          <a:p>
            <a:pPr marL="342900" indent="-3429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Schools and Educational Institutions: </a:t>
            </a:r>
            <a:r>
              <a:rPr lang="en-US" sz="2000" dirty="0">
                <a:latin typeface="Calibri" panose="020F0502020204030204" pitchFamily="34" charset="0"/>
                <a:cs typeface="Calibri" panose="020F0502020204030204" pitchFamily="34" charset="0"/>
              </a:rPr>
              <a:t>Off-grid schools utilize solar power for lighting, powering computers, and providing internet access. This enhances the learning environment and educational resources for students.</a:t>
            </a:r>
          </a:p>
          <a:p>
            <a:pPr marL="342900" indent="-34290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Telecommunication Companies: </a:t>
            </a:r>
            <a:r>
              <a:rPr lang="en-US" sz="2000" dirty="0">
                <a:latin typeface="Calibri" panose="020F0502020204030204" pitchFamily="34" charset="0"/>
                <a:cs typeface="Calibri" panose="020F0502020204030204" pitchFamily="34" charset="0"/>
              </a:rPr>
              <a:t>These firms deploy solar power to maintain remote network towers, ensuring reliable service in off-grid areas. Solar solutions reduce operational costs and dependency on diesel fuel.</a:t>
            </a:r>
          </a:p>
          <a:p>
            <a:pPr marL="342900" indent="-34290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219863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68680" y="453905"/>
            <a:ext cx="9906000" cy="514411"/>
          </a:xfrm>
        </p:spPr>
        <p:txBody>
          <a:bodyPr>
            <a:noAutofit/>
          </a:bodyPr>
          <a:lstStyle/>
          <a:p>
            <a:pPr>
              <a:lnSpc>
                <a:spcPct val="150000"/>
              </a:lnSpc>
            </a:pPr>
            <a:r>
              <a:rPr lang="en-US" b="1" dirty="0">
                <a:latin typeface="Verdana" panose="020B0604030504040204" pitchFamily="34" charset="0"/>
                <a:ea typeface="Verdana" panose="020B0604030504040204" pitchFamily="34" charset="0"/>
                <a:cs typeface="Verdana" panose="020B0604030504040204" pitchFamily="34" charset="0"/>
              </a:rPr>
              <a:t>Off-Grid Solar Energy Sector Customer Segment</a:t>
            </a:r>
            <a:endParaRPr lang="en-US" b="1"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A78E7811-D863-69ED-D409-7978895EFCAC}"/>
              </a:ext>
            </a:extLst>
          </p:cNvPr>
          <p:cNvSpPr txBox="1"/>
          <p:nvPr/>
        </p:nvSpPr>
        <p:spPr>
          <a:xfrm>
            <a:off x="439552" y="1479670"/>
            <a:ext cx="11312895" cy="4924425"/>
          </a:xfrm>
          <a:prstGeom prst="rect">
            <a:avLst/>
          </a:prstGeom>
          <a:noFill/>
        </p:spPr>
        <p:txBody>
          <a:bodyPr wrap="square">
            <a:spAutoFit/>
          </a:bodyPr>
          <a:lstStyle/>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Refugee Camps and Humanitarian Organizations: </a:t>
            </a:r>
            <a:r>
              <a:rPr lang="en-US" sz="2000" dirty="0">
                <a:latin typeface="Calibri" panose="020F0502020204030204" pitchFamily="34" charset="0"/>
                <a:cs typeface="Calibri" panose="020F0502020204030204" pitchFamily="34" charset="0"/>
              </a:rPr>
              <a:t>Solar energy solutions provide lighting, water pumping, and cooking facilities in camps, improving living conditions and reducing reliance on non-renewable energy sources.</a:t>
            </a:r>
          </a:p>
          <a:p>
            <a:pPr marL="342900" indent="-342900">
              <a:buFont typeface="Arial" panose="020B0604020202020204" pitchFamily="34" charset="0"/>
              <a:buChar char="•"/>
            </a:pPr>
            <a:endParaRPr lang="en-US" sz="2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Urban Low-Income Communities: </a:t>
            </a:r>
            <a:r>
              <a:rPr lang="en-US" sz="2000" dirty="0">
                <a:latin typeface="Calibri" panose="020F0502020204030204" pitchFamily="34" charset="0"/>
                <a:cs typeface="Calibri" panose="020F0502020204030204" pitchFamily="34" charset="0"/>
              </a:rPr>
              <a:t>In peri-urban areas, residents often face unreliable grid access. Affordable solar kits and pay-as-you-go models provide a viable alternative for lighting and basic power needs.</a:t>
            </a:r>
          </a:p>
          <a:p>
            <a:pPr marL="342900" indent="-342900">
              <a:buFont typeface="Arial" panose="020B0604020202020204" pitchFamily="34" charset="0"/>
              <a:buChar char="•"/>
            </a:pPr>
            <a:endParaRPr lang="en-US" sz="2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Tourism and Hospitality Sector: </a:t>
            </a:r>
            <a:r>
              <a:rPr lang="en-US" sz="2000" dirty="0">
                <a:latin typeface="Calibri" panose="020F0502020204030204" pitchFamily="34" charset="0"/>
                <a:cs typeface="Calibri" panose="020F0502020204030204" pitchFamily="34" charset="0"/>
              </a:rPr>
              <a:t>Eco-lodges and remote hotels utilize solar systems for sustainable power, catering to environmentally conscious tourists and reducing operational costs while promoting eco-friendly practices.</a:t>
            </a:r>
          </a:p>
          <a:p>
            <a:pPr marL="342900" indent="-34290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Fishing Communities: </a:t>
            </a:r>
            <a:r>
              <a:rPr lang="en-US" sz="2000" dirty="0">
                <a:latin typeface="Calibri" panose="020F0502020204030204" pitchFamily="34" charset="0"/>
                <a:cs typeface="Calibri" panose="020F0502020204030204" pitchFamily="34" charset="0"/>
              </a:rPr>
              <a:t>Solar-powered solutions such as lighting and cold storage help coastal and inland fishing communities preserve their catch, increasing shelf life and marketability.</a:t>
            </a:r>
          </a:p>
          <a:p>
            <a:pPr marL="342900" indent="-34290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fr-FR" dirty="0"/>
          </a:p>
        </p:txBody>
      </p:sp>
    </p:spTree>
    <p:extLst>
      <p:ext uri="{BB962C8B-B14F-4D97-AF65-F5344CB8AC3E}">
        <p14:creationId xmlns:p14="http://schemas.microsoft.com/office/powerpoint/2010/main" val="222708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890760" cy="514411"/>
          </a:xfrm>
        </p:spPr>
        <p:txBody>
          <a:bodyPr>
            <a:noAutofit/>
          </a:bodyPr>
          <a:lstStyle/>
          <a:p>
            <a:r>
              <a:rPr lang="en-US" b="1" dirty="0">
                <a:latin typeface="Verdana" panose="020B0604030504040204" pitchFamily="34" charset="0"/>
                <a:ea typeface="Verdana" panose="020B0604030504040204" pitchFamily="34" charset="0"/>
                <a:cs typeface="Verdana" panose="020B0604030504040204" pitchFamily="34" charset="0"/>
              </a:rPr>
              <a:t>Off-Grid Solar Energy Sector Customer Segment</a:t>
            </a:r>
            <a:endParaRPr lang="en-US" dirty="0"/>
          </a:p>
        </p:txBody>
      </p:sp>
      <p:sp>
        <p:nvSpPr>
          <p:cNvPr id="10" name="TextBox 9">
            <a:extLst>
              <a:ext uri="{FF2B5EF4-FFF2-40B4-BE49-F238E27FC236}">
                <a16:creationId xmlns:a16="http://schemas.microsoft.com/office/drawing/2014/main" id="{A78E7811-D863-69ED-D409-7978895EFCAC}"/>
              </a:ext>
            </a:extLst>
          </p:cNvPr>
          <p:cNvSpPr txBox="1"/>
          <p:nvPr/>
        </p:nvSpPr>
        <p:spPr>
          <a:xfrm>
            <a:off x="271912" y="1225309"/>
            <a:ext cx="11648175" cy="4093428"/>
          </a:xfrm>
          <a:prstGeom prst="rect">
            <a:avLst/>
          </a:prstGeom>
          <a:noFill/>
        </p:spPr>
        <p:txBody>
          <a:bodyPr wrap="square">
            <a:spAutoFit/>
          </a:bodyPr>
          <a:lstStyle/>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Investors and Financiers: </a:t>
            </a:r>
            <a:r>
              <a:rPr lang="en-US" sz="2000" dirty="0">
                <a:latin typeface="Calibri" panose="020F0502020204030204" pitchFamily="34" charset="0"/>
                <a:cs typeface="Calibri" panose="020F0502020204030204" pitchFamily="34" charset="0"/>
              </a:rPr>
              <a:t>Entities interested in the off-grid sector, including microfinance institutions, offer financial solutions to end-users and businesses, enabling wider adoption of solar technologies.</a:t>
            </a:r>
          </a:p>
          <a:p>
            <a:pPr marL="342900" indent="-34290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Environmental Organizations</a:t>
            </a:r>
            <a:r>
              <a:rPr lang="en-US" sz="2000" dirty="0">
                <a:latin typeface="Calibri" panose="020F0502020204030204" pitchFamily="34" charset="0"/>
                <a:cs typeface="Calibri" panose="020F0502020204030204" pitchFamily="34" charset="0"/>
              </a:rPr>
              <a:t>: These groups focus on promoting sustainable energy solutions, reducing fossil fuel dependency, and advocating for environmental benefits through the use of off-grid solar technologies.</a:t>
            </a:r>
          </a:p>
          <a:p>
            <a:pPr marL="342900" indent="-34290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Industrial Users: </a:t>
            </a:r>
            <a:r>
              <a:rPr lang="en-US" sz="2000" dirty="0">
                <a:latin typeface="Calibri" panose="020F0502020204030204" pitchFamily="34" charset="0"/>
                <a:cs typeface="Calibri" panose="020F0502020204030204" pitchFamily="34" charset="0"/>
              </a:rPr>
              <a:t>Small-scale industries in remote areas rely on solar energy to power machinery and equipment, ensuring consistent production and reducing fuel costs.</a:t>
            </a:r>
          </a:p>
          <a:p>
            <a:pPr marL="342900" indent="-342900">
              <a:buFont typeface="Arial" panose="020B0604020202020204" pitchFamily="34" charset="0"/>
              <a:buChar char="•"/>
            </a:pPr>
            <a:endParaRPr lang="en-US" sz="2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Retailers and Distributors: </a:t>
            </a:r>
            <a:r>
              <a:rPr lang="en-US" sz="2000" dirty="0">
                <a:latin typeface="Calibri" panose="020F0502020204030204" pitchFamily="34" charset="0"/>
                <a:cs typeface="Calibri" panose="020F0502020204030204" pitchFamily="34" charset="0"/>
              </a:rPr>
              <a:t>These businesses distribute and sell solar products to various market segments, often providing financing options or pay-as-you-go models to increase affordability.</a:t>
            </a:r>
          </a:p>
          <a:p>
            <a:pPr marL="342900" indent="-34290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93DCCA93-A01E-D762-B3E6-A374A759D330}"/>
              </a:ext>
            </a:extLst>
          </p:cNvPr>
          <p:cNvSpPr txBox="1"/>
          <p:nvPr/>
        </p:nvSpPr>
        <p:spPr>
          <a:xfrm>
            <a:off x="579120" y="5108227"/>
            <a:ext cx="9357360" cy="1295868"/>
          </a:xfrm>
          <a:prstGeom prst="rect">
            <a:avLst/>
          </a:prstGeom>
          <a:noFill/>
        </p:spPr>
        <p:txBody>
          <a:bodyPr wrap="square">
            <a:spAutoFit/>
          </a:bodyPr>
          <a:lstStyle/>
          <a:p>
            <a:pPr>
              <a:lnSpc>
                <a:spcPct val="150000"/>
              </a:lnSpc>
            </a:pPr>
            <a:r>
              <a:rPr lang="en-US" sz="1800" b="1" dirty="0">
                <a:solidFill>
                  <a:schemeClr val="accent2">
                    <a:lumMod val="50000"/>
                  </a:schemeClr>
                </a:solidFill>
                <a:latin typeface="Calibri" panose="020F0502020204030204" pitchFamily="34" charset="0"/>
                <a:cs typeface="Calibri" panose="020F0502020204030204" pitchFamily="34" charset="0"/>
              </a:rPr>
              <a:t>These segments were identified by Chat GPT. </a:t>
            </a:r>
          </a:p>
          <a:p>
            <a:pPr>
              <a:lnSpc>
                <a:spcPct val="150000"/>
              </a:lnSpc>
            </a:pPr>
            <a:r>
              <a:rPr lang="en-US" sz="1800" b="1" dirty="0">
                <a:solidFill>
                  <a:schemeClr val="accent2">
                    <a:lumMod val="50000"/>
                  </a:schemeClr>
                </a:solidFill>
                <a:latin typeface="Calibri" panose="020F0502020204030204" pitchFamily="34" charset="0"/>
                <a:cs typeface="Calibri" panose="020F0502020204030204" pitchFamily="34" charset="0"/>
              </a:rPr>
              <a:t>How can we be sure these segments really exist? Are they profitable? What are their needs? How can you identify them? We will explore this in the next lesson.</a:t>
            </a:r>
            <a:endParaRPr lang="fr-FR" sz="1800" b="1" dirty="0">
              <a:solidFill>
                <a:schemeClr val="accent2">
                  <a:lumMod val="5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1252636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Business Model Canvas:  </a:t>
            </a:r>
            <a:r>
              <a:rPr lang="fr-FR" sz="2800" b="1" dirty="0">
                <a:solidFill>
                  <a:schemeClr val="bg1"/>
                </a:solidFill>
                <a:latin typeface="Verdana" panose="020B0604030504040204" pitchFamily="34" charset="0"/>
                <a:ea typeface="Verdana" panose="020B0604030504040204" pitchFamily="34" charset="0"/>
                <a:cs typeface="Verdana" panose="020B0604030504040204" pitchFamily="34" charset="0"/>
              </a:rPr>
              <a:t>Conclusion</a:t>
            </a:r>
            <a:endParaRPr lang="en-US"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5" name="TextBox 4">
            <a:extLst>
              <a:ext uri="{FF2B5EF4-FFF2-40B4-BE49-F238E27FC236}">
                <a16:creationId xmlns:a16="http://schemas.microsoft.com/office/drawing/2014/main" id="{578B2C48-5EED-B41C-F37D-FD4F1FB91230}"/>
              </a:ext>
            </a:extLst>
          </p:cNvPr>
          <p:cNvSpPr txBox="1"/>
          <p:nvPr/>
        </p:nvSpPr>
        <p:spPr>
          <a:xfrm>
            <a:off x="329561" y="1503223"/>
            <a:ext cx="11313799" cy="4610301"/>
          </a:xfrm>
          <a:prstGeom prst="rect">
            <a:avLst/>
          </a:prstGeom>
          <a:noFill/>
        </p:spPr>
        <p:txBody>
          <a:bodyPr wrap="square">
            <a:spAutoFit/>
          </a:bodyPr>
          <a:lstStyle/>
          <a:p>
            <a:pPr>
              <a:lnSpc>
                <a:spcPct val="150000"/>
              </a:lnSpc>
            </a:pPr>
            <a:r>
              <a:rPr lang="en-US" sz="2200" b="0" i="0" dirty="0">
                <a:solidFill>
                  <a:schemeClr val="tx1"/>
                </a:solidFill>
                <a:effectLst/>
                <a:highlight>
                  <a:srgbClr val="FFFFFF"/>
                </a:highlight>
                <a:latin typeface="Calibri" panose="020F0502020204030204" pitchFamily="34" charset="0"/>
                <a:cs typeface="Calibri" panose="020F0502020204030204" pitchFamily="34" charset="0"/>
              </a:rPr>
              <a:t>In this lesson, we've explored the Business Model Canvas (BMC) and its nine building blocks, providing a comprehensive framework for understanding and developing business strategies. The BMC is particularly relevant to off-grid energy entrepreneurship, as it helps entrepreneurs systematically analyze and optimize their business models in a rapidly evolving sector. </a:t>
            </a:r>
          </a:p>
          <a:p>
            <a:pPr>
              <a:lnSpc>
                <a:spcPct val="150000"/>
              </a:lnSpc>
            </a:pPr>
            <a:endParaRPr lang="en-US" sz="2200" b="0" i="0" dirty="0">
              <a:solidFill>
                <a:schemeClr val="tx1"/>
              </a:solidFill>
              <a:effectLst/>
              <a:highlight>
                <a:srgbClr val="FFFFFF"/>
              </a:highlight>
              <a:latin typeface="Calibri" panose="020F0502020204030204" pitchFamily="34" charset="0"/>
              <a:cs typeface="Calibri" panose="020F0502020204030204" pitchFamily="34" charset="0"/>
            </a:endParaRPr>
          </a:p>
          <a:p>
            <a:pPr>
              <a:lnSpc>
                <a:spcPct val="150000"/>
              </a:lnSpc>
            </a:pPr>
            <a:r>
              <a:rPr lang="en-US" sz="2200" b="0" i="0" dirty="0">
                <a:solidFill>
                  <a:schemeClr val="tx1"/>
                </a:solidFill>
                <a:effectLst/>
                <a:highlight>
                  <a:srgbClr val="FFFFFF"/>
                </a:highlight>
                <a:latin typeface="Calibri" panose="020F0502020204030204" pitchFamily="34" charset="0"/>
                <a:cs typeface="Calibri" panose="020F0502020204030204" pitchFamily="34" charset="0"/>
              </a:rPr>
              <a:t>Understanding customer segments is crucial in the off-grid energy sector, as it allows businesses to tailor their offerings to meet the specific needs of diverse communities, ensuring both profitability and impact. This knowledge equips entrepreneurs to effectively address challenges and seize opportunities in delivering sustainable energy solutions.</a:t>
            </a:r>
          </a:p>
        </p:txBody>
      </p:sp>
    </p:spTree>
    <p:extLst>
      <p:ext uri="{BB962C8B-B14F-4D97-AF65-F5344CB8AC3E}">
        <p14:creationId xmlns:p14="http://schemas.microsoft.com/office/powerpoint/2010/main" val="4008698258"/>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857805F-2A6C-43CC-AEFA-746D1D5B4EDE}">
  <ds:schemaRefs>
    <ds:schemaRef ds:uri="5d44ae6a-e145-4c9d-94e7-ddf9cc58067e"/>
    <ds:schemaRef ds:uri="http://schemas.openxmlformats.org/package/2006/metadata/core-properties"/>
    <ds:schemaRef ds:uri="e67e9a88-35e1-4b39-8da9-a609eb308282"/>
    <ds:schemaRef ds:uri="http://purl.org/dc/elements/1.1/"/>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purl.org/dc/dcmitype/"/>
    <ds:schemaRef ds:uri="http://purl.org/dc/terms/"/>
    <ds:schemaRef ds:uri="0a663368-1561-4a8b-bd80-4f655cceb5cd"/>
    <ds:schemaRef ds:uri="2a56bc72-e832-426a-b1e3-32c4417a925f"/>
  </ds:schemaRefs>
</ds:datastoreItem>
</file>

<file path=customXml/itemProps2.xml><?xml version="1.0" encoding="utf-8"?>
<ds:datastoreItem xmlns:ds="http://schemas.openxmlformats.org/officeDocument/2006/customXml" ds:itemID="{4A9D73A6-7440-4769-B614-4CBECFB30D3A}">
  <ds:schemaRefs>
    <ds:schemaRef ds:uri="http://schemas.microsoft.com/sharepoint/v3/contenttype/forms"/>
  </ds:schemaRefs>
</ds:datastoreItem>
</file>

<file path=customXml/itemProps3.xml><?xml version="1.0" encoding="utf-8"?>
<ds:datastoreItem xmlns:ds="http://schemas.openxmlformats.org/officeDocument/2006/customXml" ds:itemID="{A421089B-1893-4A83-976C-2E452105849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27596</TotalTime>
  <Words>5378</Words>
  <Application>Microsoft Macintosh PowerPoint</Application>
  <PresentationFormat>Widescreen</PresentationFormat>
  <Paragraphs>382</Paragraphs>
  <Slides>53</Slides>
  <Notes>52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Trebuchet MS</vt:lpstr>
      <vt:lpstr>Calibri</vt:lpstr>
      <vt:lpstr>Verdana</vt:lpstr>
      <vt:lpstr>Aptos</vt:lpstr>
      <vt:lpstr>Arial</vt:lpstr>
      <vt:lpstr>Rubik</vt:lpstr>
      <vt:lpstr>Thème Office</vt:lpstr>
      <vt:lpstr>PowerPoint Presentation</vt:lpstr>
      <vt:lpstr>Learning Outcomes :</vt:lpstr>
      <vt:lpstr>Business Models: Introduction</vt:lpstr>
      <vt:lpstr>Business Models in the Off-Grid Energy Sector</vt:lpstr>
      <vt:lpstr>Business Models in the Off-Grid Energy Sector</vt:lpstr>
      <vt:lpstr>What is a Business Model ?</vt:lpstr>
      <vt:lpstr>Business Model Definition</vt:lpstr>
      <vt:lpstr>Business Model Evolution</vt:lpstr>
      <vt:lpstr>Business Model Digital Evolution</vt:lpstr>
      <vt:lpstr>Business Model Digital Evolution</vt:lpstr>
      <vt:lpstr>Business Model Canvas (BMC)</vt:lpstr>
      <vt:lpstr>Business Model Canvas (BMC)</vt:lpstr>
      <vt:lpstr>The 9 blocks of the Business Model Canvas</vt:lpstr>
      <vt:lpstr>The 9 blocks of the Business Model Canvas</vt:lpstr>
      <vt:lpstr>Business Model Canvas 1. Customer Segments</vt:lpstr>
      <vt:lpstr>Business Model Canvas 1. Customer Segments</vt:lpstr>
      <vt:lpstr>Business Model Canvas 2. Value Propositions </vt:lpstr>
      <vt:lpstr>Business Model Canvas 2. Value Propositions </vt:lpstr>
      <vt:lpstr>Business Model Canvas 2. Value Propositions</vt:lpstr>
      <vt:lpstr>Business Model Canvas 2. Value Propositions</vt:lpstr>
      <vt:lpstr>Business Model Canvas 3. Channels</vt:lpstr>
      <vt:lpstr>Business Model Canvas 3. Channels</vt:lpstr>
      <vt:lpstr>Business Model Canvas 4. Customer Relationships</vt:lpstr>
      <vt:lpstr>Business Model Canvas 4. Customer Relationships</vt:lpstr>
      <vt:lpstr>Business Model Canvas 4. Customer Relationships</vt:lpstr>
      <vt:lpstr>Business Model Canvas 4. Customer Relationships</vt:lpstr>
      <vt:lpstr>Business Model Canvas 4. Customer Relationships</vt:lpstr>
      <vt:lpstr>Business Model Canvas 4. Customer Relationships</vt:lpstr>
      <vt:lpstr>Business Model Canvas 5. Revenue Streams</vt:lpstr>
      <vt:lpstr>Business Model Canvas 5. Revenue Streams</vt:lpstr>
      <vt:lpstr>Business Model Canvas 5. Revenue Streams</vt:lpstr>
      <vt:lpstr>Business Model Canvas 5. Revenue Streams</vt:lpstr>
      <vt:lpstr>Business Model Canvas 5. Revenue Streams</vt:lpstr>
      <vt:lpstr>Business Model Canvas 6. Key Resources</vt:lpstr>
      <vt:lpstr>Business Model Canvas 6. Key Resources</vt:lpstr>
      <vt:lpstr>Business Model Canvas 6. Key Resources</vt:lpstr>
      <vt:lpstr>Business Model Canvas 7. Key Activities</vt:lpstr>
      <vt:lpstr>Business Model Canvas 7. Key Activities</vt:lpstr>
      <vt:lpstr>Business Model Canvas 7. Key Activities</vt:lpstr>
      <vt:lpstr>Business Model Canvas 8. Key Partnerships</vt:lpstr>
      <vt:lpstr>Business Model Canvas 8. Key Partnerships</vt:lpstr>
      <vt:lpstr>Business Model Canvas 8. Key Partnerships</vt:lpstr>
      <vt:lpstr>Business Model Canvas 9. Cost Structure</vt:lpstr>
      <vt:lpstr>Business Model Canvas 9. Cost Structure</vt:lpstr>
      <vt:lpstr>Business Model Canvas 9. Cost Structure</vt:lpstr>
      <vt:lpstr>Business Model Canvas 9. Cost Structure</vt:lpstr>
      <vt:lpstr>Business Model Canvas 9. Cost Structure</vt:lpstr>
      <vt:lpstr>The 9 blocks of the Business Model Canvas</vt:lpstr>
      <vt:lpstr>Off-Grid Solar Energy Sector Customer Segment</vt:lpstr>
      <vt:lpstr>Off-Grid Solar Energy Sector Customer Segment</vt:lpstr>
      <vt:lpstr>Off-Grid Solar Energy Sector Customer Segment</vt:lpstr>
      <vt:lpstr>Off-Grid Solar Energy Sector Customer Segment</vt:lpstr>
      <vt:lpstr>Business Model Canvas:  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39</cp:revision>
  <dcterms:created xsi:type="dcterms:W3CDTF">2021-01-28T08:37:55Z</dcterms:created>
  <dcterms:modified xsi:type="dcterms:W3CDTF">2025-02-03T10:36:16Z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