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256" r:id="rId5"/>
    <p:sldId id="280" r:id="rId6"/>
    <p:sldId id="265" r:id="rId7"/>
    <p:sldId id="260" r:id="rId8"/>
    <p:sldId id="266" r:id="rId9"/>
    <p:sldId id="267" r:id="rId10"/>
    <p:sldId id="268" r:id="rId11"/>
    <p:sldId id="270" r:id="rId12"/>
    <p:sldId id="269" r:id="rId13"/>
    <p:sldId id="271" r:id="rId14"/>
    <p:sldId id="272" r:id="rId15"/>
    <p:sldId id="273" r:id="rId16"/>
    <p:sldId id="274" r:id="rId17"/>
    <p:sldId id="275" r:id="rId18"/>
    <p:sldId id="276" r:id="rId19"/>
    <p:sldId id="277" r:id="rId20"/>
    <p:sldId id="278" r:id="rId21"/>
    <p:sldId id="259" r:id="rId22"/>
    <p:sldId id="279"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B4594A-2AA5-0616-9989-F7FFDD35829B}" v="4" dt="2024-09-29T16:07:04.0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3051" autoAdjust="0"/>
  </p:normalViewPr>
  <p:slideViewPr>
    <p:cSldViewPr snapToGrid="0">
      <p:cViewPr varScale="1">
        <p:scale>
          <a:sx n="74" d="100"/>
          <a:sy n="74" d="100"/>
        </p:scale>
        <p:origin x="128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879654C5-01B2-A0EC-1A64-5E0D312F26BF}"/>
    <pc:docChg chg="modSld">
      <pc:chgData name="Leslie Ashburner" userId="S::t0047643_wf.uct.ac.za#ext#@lgi-consulting.com::8fa168fa-bb7a-460e-95bd-faa1475d6c09" providerId="AD" clId="Web-{879654C5-01B2-A0EC-1A64-5E0D312F26BF}" dt="2024-09-24T08:50:38.153" v="2" actId="1076"/>
      <pc:docMkLst>
        <pc:docMk/>
      </pc:docMkLst>
      <pc:sldChg chg="addSp delSp modSp">
        <pc:chgData name="Leslie Ashburner" userId="S::t0047643_wf.uct.ac.za#ext#@lgi-consulting.com::8fa168fa-bb7a-460e-95bd-faa1475d6c09" providerId="AD" clId="Web-{879654C5-01B2-A0EC-1A64-5E0D312F26BF}" dt="2024-09-24T08:50:38.153" v="2" actId="1076"/>
        <pc:sldMkLst>
          <pc:docMk/>
          <pc:sldMk cId="454072129" sldId="256"/>
        </pc:sldMkLst>
        <pc:picChg chg="add mod">
          <ac:chgData name="Leslie Ashburner" userId="S::t0047643_wf.uct.ac.za#ext#@lgi-consulting.com::8fa168fa-bb7a-460e-95bd-faa1475d6c09" providerId="AD" clId="Web-{879654C5-01B2-A0EC-1A64-5E0D312F26BF}" dt="2024-09-24T08:50:38.153" v="2" actId="1076"/>
          <ac:picMkLst>
            <pc:docMk/>
            <pc:sldMk cId="454072129" sldId="256"/>
            <ac:picMk id="3" creationId="{69584043-ADF7-1ACC-3A8F-3EB1E7865579}"/>
          </ac:picMkLst>
        </pc:picChg>
        <pc:picChg chg="del">
          <ac:chgData name="Leslie Ashburner" userId="S::t0047643_wf.uct.ac.za#ext#@lgi-consulting.com::8fa168fa-bb7a-460e-95bd-faa1475d6c09" providerId="AD" clId="Web-{879654C5-01B2-A0EC-1A64-5E0D312F26BF}" dt="2024-09-24T08:50:33.621" v="0"/>
          <ac:picMkLst>
            <pc:docMk/>
            <pc:sldMk cId="454072129" sldId="256"/>
            <ac:picMk id="4" creationId="{0C97A03F-826F-6DE1-7DCE-BE0CBABAC617}"/>
          </ac:picMkLst>
        </pc:picChg>
      </pc:sldChg>
    </pc:docChg>
  </pc:docChgLst>
  <pc:docChgLst>
    <pc:chgData name="Leslie Ashburner" userId="S::t0047643_wf.uct.ac.za#ext#@lgi-consulting.com::8fa168fa-bb7a-460e-95bd-faa1475d6c09" providerId="AD" clId="Web-{42FC0C24-6D23-9E62-892D-2F9E97D56BFA}"/>
    <pc:docChg chg="delSld modSld sldOrd">
      <pc:chgData name="Leslie Ashburner" userId="S::t0047643_wf.uct.ac.za#ext#@lgi-consulting.com::8fa168fa-bb7a-460e-95bd-faa1475d6c09" providerId="AD" clId="Web-{42FC0C24-6D23-9E62-892D-2F9E97D56BFA}" dt="2024-07-26T11:41:50.405" v="70" actId="1076"/>
      <pc:docMkLst>
        <pc:docMk/>
      </pc:docMkLst>
      <pc:sldChg chg="addSp delSp modSp">
        <pc:chgData name="Leslie Ashburner" userId="S::t0047643_wf.uct.ac.za#ext#@lgi-consulting.com::8fa168fa-bb7a-460e-95bd-faa1475d6c09" providerId="AD" clId="Web-{42FC0C24-6D23-9E62-892D-2F9E97D56BFA}" dt="2024-07-26T11:41:50.405" v="70" actId="1076"/>
        <pc:sldMkLst>
          <pc:docMk/>
          <pc:sldMk cId="454072129" sldId="256"/>
        </pc:sldMkLst>
        <pc:spChg chg="mod">
          <ac:chgData name="Leslie Ashburner" userId="S::t0047643_wf.uct.ac.za#ext#@lgi-consulting.com::8fa168fa-bb7a-460e-95bd-faa1475d6c09" providerId="AD" clId="Web-{42FC0C24-6D23-9E62-892D-2F9E97D56BFA}" dt="2024-07-26T11:41:50.405" v="70" actId="1076"/>
          <ac:spMkLst>
            <pc:docMk/>
            <pc:sldMk cId="454072129" sldId="256"/>
            <ac:spMk id="7" creationId="{D4F886B8-AEE2-94FF-9FA1-1AA738E3E84A}"/>
          </ac:spMkLst>
        </pc:spChg>
        <pc:picChg chg="add mod">
          <ac:chgData name="Leslie Ashburner" userId="S::t0047643_wf.uct.ac.za#ext#@lgi-consulting.com::8fa168fa-bb7a-460e-95bd-faa1475d6c09" providerId="AD" clId="Web-{42FC0C24-6D23-9E62-892D-2F9E97D56BFA}" dt="2024-07-26T11:39:50.479" v="68" actId="1076"/>
          <ac:picMkLst>
            <pc:docMk/>
            <pc:sldMk cId="454072129" sldId="256"/>
            <ac:picMk id="3" creationId="{42E625ED-96C0-B794-FB5B-F1B0D34B4349}"/>
          </ac:picMkLst>
        </pc:picChg>
        <pc:picChg chg="del">
          <ac:chgData name="Leslie Ashburner" userId="S::t0047643_wf.uct.ac.za#ext#@lgi-consulting.com::8fa168fa-bb7a-460e-95bd-faa1475d6c09" providerId="AD" clId="Web-{42FC0C24-6D23-9E62-892D-2F9E97D56BFA}" dt="2024-07-26T11:39:44.682" v="66"/>
          <ac:picMkLst>
            <pc:docMk/>
            <pc:sldMk cId="454072129" sldId="256"/>
            <ac:picMk id="8" creationId="{C6712A8C-F2D6-0D38-B260-B88F0C2B5327}"/>
          </ac:picMkLst>
        </pc:picChg>
      </pc:sldChg>
      <pc:sldChg chg="del">
        <pc:chgData name="Leslie Ashburner" userId="S::t0047643_wf.uct.ac.za#ext#@lgi-consulting.com::8fa168fa-bb7a-460e-95bd-faa1475d6c09" providerId="AD" clId="Web-{42FC0C24-6D23-9E62-892D-2F9E97D56BFA}" dt="2024-07-26T11:26:07.136" v="65"/>
        <pc:sldMkLst>
          <pc:docMk/>
          <pc:sldMk cId="3862592627" sldId="263"/>
        </pc:sldMkLst>
      </pc:sldChg>
      <pc:sldChg chg="modSp ord">
        <pc:chgData name="Leslie Ashburner" userId="S::t0047643_wf.uct.ac.za#ext#@lgi-consulting.com::8fa168fa-bb7a-460e-95bd-faa1475d6c09" providerId="AD" clId="Web-{42FC0C24-6D23-9E62-892D-2F9E97D56BFA}" dt="2024-07-26T11:25:58.370" v="64" actId="20577"/>
        <pc:sldMkLst>
          <pc:docMk/>
          <pc:sldMk cId="2787752391" sldId="265"/>
        </pc:sldMkLst>
        <pc:spChg chg="mod">
          <ac:chgData name="Leslie Ashburner" userId="S::t0047643_wf.uct.ac.za#ext#@lgi-consulting.com::8fa168fa-bb7a-460e-95bd-faa1475d6c09" providerId="AD" clId="Web-{42FC0C24-6D23-9E62-892D-2F9E97D56BFA}" dt="2024-07-26T11:25:55.026" v="61" actId="20577"/>
          <ac:spMkLst>
            <pc:docMk/>
            <pc:sldMk cId="2787752391" sldId="265"/>
            <ac:spMk id="2" creationId="{57D3378D-56E0-FF5C-3955-5430F8CC1935}"/>
          </ac:spMkLst>
        </pc:spChg>
        <pc:spChg chg="mod">
          <ac:chgData name="Leslie Ashburner" userId="S::t0047643_wf.uct.ac.za#ext#@lgi-consulting.com::8fa168fa-bb7a-460e-95bd-faa1475d6c09" providerId="AD" clId="Web-{42FC0C24-6D23-9E62-892D-2F9E97D56BFA}" dt="2024-07-26T11:25:58.370" v="64" actId="20577"/>
          <ac:spMkLst>
            <pc:docMk/>
            <pc:sldMk cId="2787752391" sldId="265"/>
            <ac:spMk id="3" creationId="{72D73030-159C-48B1-94A9-A7A68895D5FF}"/>
          </ac:spMkLst>
        </pc:spChg>
      </pc:sldChg>
      <pc:sldChg chg="modSp">
        <pc:chgData name="Leslie Ashburner" userId="S::t0047643_wf.uct.ac.za#ext#@lgi-consulting.com::8fa168fa-bb7a-460e-95bd-faa1475d6c09" providerId="AD" clId="Web-{42FC0C24-6D23-9E62-892D-2F9E97D56BFA}" dt="2024-07-26T11:17:06.160" v="22" actId="14100"/>
        <pc:sldMkLst>
          <pc:docMk/>
          <pc:sldMk cId="521935774" sldId="280"/>
        </pc:sldMkLst>
        <pc:spChg chg="mod">
          <ac:chgData name="Leslie Ashburner" userId="S::t0047643_wf.uct.ac.za#ext#@lgi-consulting.com::8fa168fa-bb7a-460e-95bd-faa1475d6c09" providerId="AD" clId="Web-{42FC0C24-6D23-9E62-892D-2F9E97D56BFA}" dt="2024-07-26T11:17:06.160" v="22" actId="14100"/>
          <ac:spMkLst>
            <pc:docMk/>
            <pc:sldMk cId="521935774" sldId="280"/>
            <ac:spMk id="2" creationId="{57D3378D-56E0-FF5C-3955-5430F8CC1935}"/>
          </ac:spMkLst>
        </pc:spChg>
        <pc:spChg chg="mod">
          <ac:chgData name="Leslie Ashburner" userId="S::t0047643_wf.uct.ac.za#ext#@lgi-consulting.com::8fa168fa-bb7a-460e-95bd-faa1475d6c09" providerId="AD" clId="Web-{42FC0C24-6D23-9E62-892D-2F9E97D56BFA}" dt="2024-07-26T11:15:54.564" v="4" actId="20577"/>
          <ac:spMkLst>
            <pc:docMk/>
            <pc:sldMk cId="521935774" sldId="280"/>
            <ac:spMk id="3" creationId="{72D73030-159C-48B1-94A9-A7A68895D5FF}"/>
          </ac:spMkLst>
        </pc:spChg>
      </pc:sldChg>
    </pc:docChg>
  </pc:docChgLst>
  <pc:docChgLst>
    <pc:chgData name="Leslie Ashburner" userId="S::t0047643_wf.uct.ac.za#ext#@lgi-consulting.com::8fa168fa-bb7a-460e-95bd-faa1475d6c09" providerId="AD" clId="Web-{B9163915-5D6F-A590-E14C-150FDFCED12C}"/>
    <pc:docChg chg="modSld">
      <pc:chgData name="Leslie Ashburner" userId="S::t0047643_wf.uct.ac.za#ext#@lgi-consulting.com::8fa168fa-bb7a-460e-95bd-faa1475d6c09" providerId="AD" clId="Web-{B9163915-5D6F-A590-E14C-150FDFCED12C}" dt="2024-07-26T17:12:43.279" v="2" actId="1076"/>
      <pc:docMkLst>
        <pc:docMk/>
      </pc:docMkLst>
      <pc:sldChg chg="addSp delSp modSp">
        <pc:chgData name="Leslie Ashburner" userId="S::t0047643_wf.uct.ac.za#ext#@lgi-consulting.com::8fa168fa-bb7a-460e-95bd-faa1475d6c09" providerId="AD" clId="Web-{B9163915-5D6F-A590-E14C-150FDFCED12C}" dt="2024-07-26T17:12:43.279" v="2" actId="1076"/>
        <pc:sldMkLst>
          <pc:docMk/>
          <pc:sldMk cId="454072129" sldId="256"/>
        </pc:sldMkLst>
        <pc:picChg chg="del">
          <ac:chgData name="Leslie Ashburner" userId="S::t0047643_wf.uct.ac.za#ext#@lgi-consulting.com::8fa168fa-bb7a-460e-95bd-faa1475d6c09" providerId="AD" clId="Web-{B9163915-5D6F-A590-E14C-150FDFCED12C}" dt="2024-07-26T17:12:27.029" v="0"/>
          <ac:picMkLst>
            <pc:docMk/>
            <pc:sldMk cId="454072129" sldId="256"/>
            <ac:picMk id="3" creationId="{42E625ED-96C0-B794-FB5B-F1B0D34B4349}"/>
          </ac:picMkLst>
        </pc:picChg>
        <pc:picChg chg="add mod">
          <ac:chgData name="Leslie Ashburner" userId="S::t0047643_wf.uct.ac.za#ext#@lgi-consulting.com::8fa168fa-bb7a-460e-95bd-faa1475d6c09" providerId="AD" clId="Web-{B9163915-5D6F-A590-E14C-150FDFCED12C}" dt="2024-07-26T17:12:43.279" v="2" actId="1076"/>
          <ac:picMkLst>
            <pc:docMk/>
            <pc:sldMk cId="454072129" sldId="256"/>
            <ac:picMk id="4" creationId="{0C97A03F-826F-6DE1-7DCE-BE0CBABAC617}"/>
          </ac:picMkLst>
        </pc:picChg>
      </pc:sldChg>
    </pc:docChg>
  </pc:docChgLst>
  <pc:docChgLst>
    <pc:chgData name="Leslie Ashburner" userId="S::t0047643_wf.uct.ac.za#ext#@lgi-consulting.com::8fa168fa-bb7a-460e-95bd-faa1475d6c09" providerId="AD" clId="Web-{2BB4594A-2AA5-0616-9989-F7FFDD35829B}"/>
    <pc:docChg chg="modSld">
      <pc:chgData name="Leslie Ashburner" userId="S::t0047643_wf.uct.ac.za#ext#@lgi-consulting.com::8fa168fa-bb7a-460e-95bd-faa1475d6c09" providerId="AD" clId="Web-{2BB4594A-2AA5-0616-9989-F7FFDD35829B}" dt="2024-09-29T16:07:04.038" v="3" actId="1076"/>
      <pc:docMkLst>
        <pc:docMk/>
      </pc:docMkLst>
      <pc:sldChg chg="modSp">
        <pc:chgData name="Leslie Ashburner" userId="S::t0047643_wf.uct.ac.za#ext#@lgi-consulting.com::8fa168fa-bb7a-460e-95bd-faa1475d6c09" providerId="AD" clId="Web-{2BB4594A-2AA5-0616-9989-F7FFDD35829B}" dt="2024-09-29T16:07:04.038" v="3" actId="1076"/>
        <pc:sldMkLst>
          <pc:docMk/>
          <pc:sldMk cId="77416288" sldId="276"/>
        </pc:sldMkLst>
        <pc:spChg chg="mod">
          <ac:chgData name="Leslie Ashburner" userId="S::t0047643_wf.uct.ac.za#ext#@lgi-consulting.com::8fa168fa-bb7a-460e-95bd-faa1475d6c09" providerId="AD" clId="Web-{2BB4594A-2AA5-0616-9989-F7FFDD35829B}" dt="2024-09-29T16:06:48.132" v="0" actId="1076"/>
          <ac:spMkLst>
            <pc:docMk/>
            <pc:sldMk cId="77416288" sldId="276"/>
            <ac:spMk id="3" creationId="{0F5E0967-C2BE-4B00-18C6-2F6B9F8BFB84}"/>
          </ac:spMkLst>
        </pc:spChg>
        <pc:grpChg chg="mod">
          <ac:chgData name="Leslie Ashburner" userId="S::t0047643_wf.uct.ac.za#ext#@lgi-consulting.com::8fa168fa-bb7a-460e-95bd-faa1475d6c09" providerId="AD" clId="Web-{2BB4594A-2AA5-0616-9989-F7FFDD35829B}" dt="2024-09-29T16:07:04.038" v="3" actId="1076"/>
          <ac:grpSpMkLst>
            <pc:docMk/>
            <pc:sldMk cId="77416288" sldId="276"/>
            <ac:grpSpMk id="4" creationId="{BC5A2058-B1E5-D6E6-BED8-32E8669293FA}"/>
          </ac:grpSpMkLst>
        </pc:gr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03/02/2025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lecture aims to build a solid foundation for understanding the theory behind energy systems modelling. We'll start with an overview of Energy System Models. You'll learn what these models are, their purpose, and how they function, acquiring the basic glossary of energy modelling. The lecture will cover also Optimization Techniques, introducing concepts such as constrained optimization and linear programming, which are critical for making energy systems more efficient. It will be also discuss the importance of Temporal and Geo-Spatial Resolution in energy models, critical issue especially for managing the intermittency of renewable energy and for strategic energy planning. Lastly, we’ll introduce MicroGridsPy software and its modelling attributes. You'll get to know this open-source tool, understanding its capabilities and how it fits into the broader context of energy system </a:t>
            </a:r>
            <a:r>
              <a:rPr lang="en-GB" dirty="0" err="1"/>
              <a:t>modeling</a:t>
            </a:r>
            <a:r>
              <a:rPr lang="en-GB" dirty="0"/>
              <a:t>. By the end of this lecture, you'll have a clear understanding of these fundamental aspects, setting the stage for more advanced topics in our course. Let's get started.</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2736831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lecture aims to build a solid foundation for understanding the theory behind energy systems modelling. We'll start with an overview of Energy System Models. You'll learn what these models are, their purpose, and how they function, acquiring the basic glossary of energy modelling. The lecture will cover also Optimization Techniques, introducing concepts such as constrained optimization and linear programming, which are critical for making energy systems more efficient. It will be also discuss the importance of Temporal and Geo-Spatial Resolution in energy models, critical issue especially for managing the intermittency of renewable energy and for strategic energy planning. Lastly, we’ll introduce MicroGridsPy software and its modelling attributes. You'll get to know this open-source tool, understanding its capabilities and how it fits into the broader context of energy system </a:t>
            </a:r>
            <a:r>
              <a:rPr lang="en-GB" dirty="0" err="1"/>
              <a:t>modeling</a:t>
            </a:r>
            <a:r>
              <a:rPr lang="en-GB" dirty="0"/>
              <a:t>. By the end of this lecture, you'll have a clear understanding of these fundamental aspects, setting the stage for more advanced topics in our course. Let's get started.</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t-IT" dirty="0"/>
              <a:t>First of </a:t>
            </a:r>
            <a:r>
              <a:rPr lang="it-IT" dirty="0" err="1"/>
              <a:t>all</a:t>
            </a:r>
            <a:r>
              <a:rPr lang="it-IT" dirty="0"/>
              <a:t>, </a:t>
            </a:r>
            <a:r>
              <a:rPr lang="it-IT" dirty="0" err="1"/>
              <a:t>let’s</a:t>
            </a:r>
            <a:r>
              <a:rPr lang="it-IT" dirty="0"/>
              <a:t> </a:t>
            </a:r>
            <a:r>
              <a:rPr lang="it-IT" dirty="0" err="1"/>
              <a:t>try</a:t>
            </a:r>
            <a:r>
              <a:rPr lang="it-IT" dirty="0"/>
              <a:t> to </a:t>
            </a:r>
            <a:r>
              <a:rPr lang="it-IT" dirty="0" err="1"/>
              <a:t>define</a:t>
            </a:r>
            <a:r>
              <a:rPr lang="it-IT" dirty="0"/>
              <a:t> </a:t>
            </a:r>
            <a:r>
              <a:rPr lang="it-IT" dirty="0" err="1"/>
              <a:t>what</a:t>
            </a:r>
            <a:r>
              <a:rPr lang="it-IT" dirty="0"/>
              <a:t> energy system models are. </a:t>
            </a:r>
            <a:r>
              <a:rPr lang="en-GB" b="0" i="0" dirty="0">
                <a:solidFill>
                  <a:srgbClr val="ECECEC"/>
                </a:solidFill>
                <a:effectLst/>
                <a:highlight>
                  <a:srgbClr val="212121"/>
                </a:highlight>
                <a:latin typeface="Söhne"/>
              </a:rPr>
              <a:t>At their core, these models are mathematical representations of physical phenomena or ensembles of processes. They allow us to perform analytical experiments, assess various scenarios, and provide sound scientific data that can guide policy-making. As we navigate through the Global Energy Transition, we see the Environmental, Social, and Governance dimensions intertwining, all through the lens of social equity. These elements are pivotal in shaping complex energy systems, which we must understand in depth.</a:t>
            </a:r>
          </a:p>
          <a:p>
            <a:r>
              <a:rPr lang="en-GB" b="0" i="0" dirty="0">
                <a:solidFill>
                  <a:srgbClr val="ECECEC"/>
                </a:solidFill>
                <a:effectLst/>
                <a:highlight>
                  <a:srgbClr val="212121"/>
                </a:highlight>
                <a:latin typeface="Söhne"/>
              </a:rPr>
              <a:t>However, these complex systems bring about significant challenges. The high share of variable energy sources demands increased flexibility and innovative storage solutions. Moreover, the cross-sectorial linkages and the necessity of either inter or intra-national connections pose unique challenges that require sophisticated modelling techniques.</a:t>
            </a:r>
          </a:p>
          <a:p>
            <a:r>
              <a:rPr lang="en-GB" b="0" i="0" dirty="0">
                <a:solidFill>
                  <a:srgbClr val="ECECEC"/>
                </a:solidFill>
                <a:effectLst/>
                <a:highlight>
                  <a:srgbClr val="212121"/>
                </a:highlight>
                <a:latin typeface="Söhne"/>
              </a:rPr>
              <a:t>Understanding these multifaceted aspects is crucial, as it allows us to model energy systems with greater precision, and in turn, craft more effective strategies for the future of energy. </a:t>
            </a:r>
            <a:endParaRPr lang="en-GB"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ECECEC"/>
                </a:solidFill>
                <a:effectLst/>
                <a:highlight>
                  <a:srgbClr val="212121"/>
                </a:highlight>
                <a:latin typeface="Söhne"/>
              </a:rPr>
              <a:t>Here, we'll take a concise walk through the evolution of energy </a:t>
            </a:r>
            <a:r>
              <a:rPr lang="en-GB" b="0" i="0" dirty="0" err="1">
                <a:solidFill>
                  <a:srgbClr val="ECECEC"/>
                </a:solidFill>
                <a:effectLst/>
                <a:highlight>
                  <a:srgbClr val="212121"/>
                </a:highlight>
                <a:latin typeface="Söhne"/>
              </a:rPr>
              <a:t>modeling</a:t>
            </a:r>
            <a:r>
              <a:rPr lang="en-GB" b="0" i="0" dirty="0">
                <a:solidFill>
                  <a:srgbClr val="ECECEC"/>
                </a:solidFill>
                <a:effectLst/>
                <a:highlight>
                  <a:srgbClr val="212121"/>
                </a:highlight>
                <a:latin typeface="Söhne"/>
              </a:rPr>
              <a:t>. The 1970s marked the inception with the oil crisis, </a:t>
            </a:r>
            <a:r>
              <a:rPr lang="en-GB" b="0" i="0" dirty="0" err="1">
                <a:solidFill>
                  <a:srgbClr val="ECECEC"/>
                </a:solidFill>
                <a:effectLst/>
                <a:highlight>
                  <a:srgbClr val="212121"/>
                </a:highlight>
                <a:latin typeface="Söhne"/>
              </a:rPr>
              <a:t>catalyzing</a:t>
            </a:r>
            <a:r>
              <a:rPr lang="en-GB" b="0" i="0" dirty="0">
                <a:solidFill>
                  <a:srgbClr val="ECECEC"/>
                </a:solidFill>
                <a:effectLst/>
                <a:highlight>
                  <a:srgbClr val="212121"/>
                </a:highlight>
                <a:latin typeface="Söhne"/>
              </a:rPr>
              <a:t> the energy sector's shift towards more structured analysis. The establishment of the International Energy Agency in 1974 </a:t>
            </a:r>
            <a:r>
              <a:rPr lang="en-GB" b="0" i="0" dirty="0" err="1">
                <a:solidFill>
                  <a:srgbClr val="ECECEC"/>
                </a:solidFill>
                <a:effectLst/>
                <a:highlight>
                  <a:srgbClr val="212121"/>
                </a:highlight>
                <a:latin typeface="Söhne"/>
              </a:rPr>
              <a:t>signaled</a:t>
            </a:r>
            <a:r>
              <a:rPr lang="en-GB" b="0" i="0" dirty="0">
                <a:solidFill>
                  <a:srgbClr val="ECECEC"/>
                </a:solidFill>
                <a:effectLst/>
                <a:highlight>
                  <a:srgbClr val="212121"/>
                </a:highlight>
                <a:latin typeface="Söhne"/>
              </a:rPr>
              <a:t> a growing recognition of energy's role in international policy.</a:t>
            </a:r>
          </a:p>
          <a:p>
            <a:pPr algn="l"/>
            <a:r>
              <a:rPr lang="en-GB" b="0" i="0" dirty="0">
                <a:solidFill>
                  <a:srgbClr val="ECECEC"/>
                </a:solidFill>
                <a:effectLst/>
                <a:highlight>
                  <a:srgbClr val="212121"/>
                </a:highlight>
                <a:latin typeface="Söhne"/>
              </a:rPr>
              <a:t>Early models like the International Institute for Applied System Analysis's MESSAGE model and the IEA-ETSAP's MARKAL and TIMES models focused on a simpler view of energy systems with lower temporal and spatial resolution, driven by a high interest in how energy policy impacts the economy.</a:t>
            </a:r>
          </a:p>
          <a:p>
            <a:pPr algn="l"/>
            <a:r>
              <a:rPr lang="en-GB" b="0" i="0" dirty="0">
                <a:solidFill>
                  <a:srgbClr val="ECECEC"/>
                </a:solidFill>
                <a:effectLst/>
                <a:highlight>
                  <a:srgbClr val="212121"/>
                </a:highlight>
                <a:latin typeface="Söhne"/>
              </a:rPr>
              <a:t>Fast forward to today, and the focus has shifted to affordability, resilience, and environmental sustainability. Current models emphasize the high penetration of renewables, decentralized generation, and boast high spatial and temporal resolution, along with detailed technological insights.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ECECEC"/>
                </a:solidFill>
                <a:effectLst/>
                <a:highlight>
                  <a:srgbClr val="212121"/>
                </a:highlight>
                <a:latin typeface="Söhne"/>
              </a:rPr>
              <a:t>As we delve deeper into the world of energy modelling, let’s introduce some general glossary, taking this opportunity to introduce some fundamental terms and concepts that characterize energy modelling. Firstly, we encounter the distinction between Top-down and bottom-up models. Top-down frameworks aim at modelling the economy at large scales, such as national or regional levels. They use macroeconomic models to evaluate the cumulative effects of energy and climate policies in monetary terms. Questions they address include the economic repercussions of changes in energy pricing and how these can influence demand, emissions, and GDP growth. They're instrumental in demonstrating how energy policies loop back to impact overall welfare, employment, and economic expansion, despite their typically lower emphasis on technological detail.</a:t>
            </a:r>
          </a:p>
          <a:p>
            <a:pPr algn="l"/>
            <a:r>
              <a:rPr lang="en-GB" b="0" i="0" dirty="0">
                <a:solidFill>
                  <a:srgbClr val="ECECEC"/>
                </a:solidFill>
                <a:effectLst/>
                <a:highlight>
                  <a:srgbClr val="212121"/>
                </a:highlight>
                <a:latin typeface="Söhne"/>
              </a:rPr>
              <a:t>In contrast, Bottom-up models focus on specific energy systems with a high degree of technological detail. They prioritize technological specificity and depth, addressing how energy demands or emission reduction targets can be met with minimal system costs. While offering a detailed technical picture, they tend to set aside the broader macroeconomic context.</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ECECEC"/>
                </a:solidFill>
                <a:effectLst/>
                <a:highlight>
                  <a:srgbClr val="212121"/>
                </a:highlight>
                <a:latin typeface="Söhne"/>
              </a:rPr>
              <a:t>Continuing our exploration of the general glossary in energy modelling, let's now introduce two key different approaches: simulation and optimization. Simulation aims to replicate the complex rules and interactions within an energy system. It simulates the behaviour of energy stakeholders responding to various factors like pricing and income. The main advantage of simulation is its realism, providing a model that closely reflects real-world conditions and interactions. However, one of its limitations is limited predictive power, which may not be as effective for long-term planning scenarios.</a:t>
            </a:r>
          </a:p>
          <a:p>
            <a:pPr algn="l"/>
            <a:r>
              <a:rPr lang="en-GB" b="0" i="0" dirty="0">
                <a:solidFill>
                  <a:srgbClr val="ECECEC"/>
                </a:solidFill>
                <a:effectLst/>
                <a:highlight>
                  <a:srgbClr val="212121"/>
                </a:highlight>
                <a:latin typeface="Söhne"/>
              </a:rPr>
              <a:t>On the other side, we have optimization, which seeks an ideal mix of technologies to meet certain targets under specified constraints, always aiming to align with a predefined objective function. Optimization is crucial for efficient decision-making, helping to find the most cost-effective and resource-efficient solutions. The drawback here is that it can sometimes result in oversimplification, offering solutions that might be theoretically sound but not always practical in the real world. Both approaches are essential in the toolkit of an energy modeler, offering different lenses through which we can view and solve the challenges in energy systems.</a:t>
            </a:r>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ECECEC"/>
                </a:solidFill>
                <a:effectLst/>
                <a:highlight>
                  <a:srgbClr val="212121"/>
                </a:highlight>
                <a:latin typeface="Söhne"/>
              </a:rPr>
              <a:t>Let’s focus on Optimization problems by introducing the basic terminology and frameworks essential for modelling complex mathematical challenges. In the formulation of a mathematical model, we begin with parameters—these are the quantifiable inputs derived from empirical data or established standards that remain constant throughout the problem-solving process. They provide the model with real-world context and boundaries. We then define the variables, which are the decision points or outcomes that the optimization process seeks to evaluate. Their optimal values are unknown at the outset and are determined as a solution to the optimization problem.</a:t>
            </a:r>
          </a:p>
          <a:p>
            <a:pPr algn="l"/>
            <a:r>
              <a:rPr lang="en-GB" b="0" i="0" dirty="0">
                <a:solidFill>
                  <a:srgbClr val="ECECEC"/>
                </a:solidFill>
                <a:effectLst/>
                <a:highlight>
                  <a:srgbClr val="212121"/>
                </a:highlight>
                <a:latin typeface="Söhne"/>
              </a:rPr>
              <a:t>To systematically structure the model, we employ sets, which function as indices to organize the parameters and variables into an algebraic framework. This organization is essential for managing complexity in large-scale models. Constraints, formulated as algebraic inequalities or equalities, delineate the feasible region of operation for the variables. They embody the physical, technological, and policy limitations within which the model must operate. Finally, at the core of the optimization problem is the objective function, a mathematical expression crafted to represent the goal of the optimization, such as cost minimization or efficiency maximization. This function is tied to the model's variables and is the key metric the solver seeks to optimize within the context of the constraints. To tackle these optimization problems, we utilize robust frameworks and languages to define our models. Some examples include PYOMO, an open-source Python package versatile across different solvers; CVXPY, tailored for convex optimization with an intuitive Python-based syntax; GAMS, a high-level algebraic language that simplifies complex model management; and </a:t>
            </a:r>
            <a:r>
              <a:rPr lang="en-GB" b="0" i="0" dirty="0" err="1">
                <a:solidFill>
                  <a:srgbClr val="ECECEC"/>
                </a:solidFill>
                <a:effectLst/>
                <a:highlight>
                  <a:srgbClr val="212121"/>
                </a:highlight>
                <a:latin typeface="Söhne"/>
              </a:rPr>
              <a:t>JuMP</a:t>
            </a:r>
            <a:r>
              <a:rPr lang="en-GB" b="0" i="0" dirty="0">
                <a:solidFill>
                  <a:srgbClr val="ECECEC"/>
                </a:solidFill>
                <a:effectLst/>
                <a:highlight>
                  <a:srgbClr val="212121"/>
                </a:highlight>
                <a:latin typeface="Söhne"/>
              </a:rPr>
              <a:t>, a flexible Julia language package for a wide range of optimization problems, including nonlinear formulations. </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Having already introduced and established the role of objective functions, parameters, and variables in energy, let’s have </a:t>
            </a:r>
            <a:r>
              <a:rPr lang="en-GB" dirty="0">
                <a:effectLst/>
              </a:rPr>
              <a:t>a closer look at Constrained Optimization. Constraints are usually multifaceted, starting with the physical—energy, power, and mass balances—that ensure fidelity to conservation principles. Beyond the physical, we might integrate technological constraints, </a:t>
            </a:r>
            <a:r>
              <a:rPr lang="en-GB" b="0" i="0" dirty="0">
                <a:solidFill>
                  <a:srgbClr val="ECECEC"/>
                </a:solidFill>
                <a:effectLst/>
                <a:highlight>
                  <a:srgbClr val="212121"/>
                </a:highlight>
                <a:latin typeface="Söhne"/>
              </a:rPr>
              <a:t>defining what is technically feasible given current or projected technology</a:t>
            </a:r>
            <a:r>
              <a:rPr lang="en-GB" dirty="0">
                <a:effectLst/>
              </a:rPr>
              <a:t>, economic constraints that account for financial parameters from costs to returns, and environmental constraints that encompass emissions goals and broader ecological factors. This approach ensures that the optimization not only reaches theoretical ideals but also stands up to practical application and policy compliance.</a:t>
            </a:r>
          </a:p>
          <a:p>
            <a:br>
              <a:rPr lang="en-GB" b="0" i="0" dirty="0">
                <a:solidFill>
                  <a:srgbClr val="FFFFFF"/>
                </a:solidFill>
                <a:effectLst/>
                <a:highlight>
                  <a:srgbClr val="212121"/>
                </a:highlight>
                <a:latin typeface="Söhne"/>
              </a:rPr>
            </a:br>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Once the model and its characteristics have been defined, the solving process begins</a:t>
            </a:r>
            <a:r>
              <a:rPr lang="it-IT" dirty="0"/>
              <a:t>. Here </a:t>
            </a:r>
            <a:r>
              <a:rPr lang="it-IT" dirty="0" err="1"/>
              <a:t>it’s</a:t>
            </a:r>
            <a:r>
              <a:rPr lang="it-IT" dirty="0"/>
              <a:t> </a:t>
            </a:r>
            <a:r>
              <a:rPr lang="it-IT" dirty="0" err="1"/>
              <a:t>presented</a:t>
            </a:r>
            <a:r>
              <a:rPr lang="it-IT" dirty="0"/>
              <a:t> Linear programming technique, </a:t>
            </a:r>
            <a:r>
              <a:rPr lang="en-GB" b="0" i="0" dirty="0">
                <a:solidFill>
                  <a:srgbClr val="ECECEC"/>
                </a:solidFill>
                <a:effectLst/>
                <a:highlight>
                  <a:srgbClr val="212121"/>
                </a:highlight>
                <a:latin typeface="Söhne"/>
              </a:rPr>
              <a:t>a deterministic optimization method renowned for its ability to find the absolute optimum solution within a defined set of parameters. It operates within a framework of linear constraints, which, when graphically represented, form a polyhedron or a feasible region. The objective function, which we aim to maximize or minimize, must be a linear equation as well. The Simplex method, a cornerstone algorithm in LP, navigates through the vertices of the polyhedron to locate the optimal corner point solution. It's an elegant solution that moves from one vertex to another, seeking the point where the objective function has the most favourable value. While LP is a fundamental pillar in optimization, providing clear and precise solutions within its scope, it's worth noting that it does not cover all the possible complexities of energy systems. For scenarios where variables and constraints are not linear, more advanced methodologies come into play, such as Mixed Integer Linear Programming (MILP) and nonlinear programming methods. </a:t>
            </a:r>
            <a:endParaRPr lang="en-GB"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913898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ECECEC"/>
                </a:solidFill>
                <a:effectLst/>
                <a:highlight>
                  <a:srgbClr val="212121"/>
                </a:highlight>
                <a:latin typeface="Söhne"/>
              </a:rPr>
              <a:t>In our general glossary for energy modelling, two critical concepts to understand are Static and Dynamic modelling. Static models offer an instantaneous snapshot of an energy system at a specific point in time, be it present or future. They are adept at depicting immediate adjustments to shocks, showing how a system transitions to a new equilibrium without accounting for the passage of time or the phases of transition. The strength of static models lies in their simplicity and straightforward interpretation. However, they do not capture the dynamics of energy systems, such as technological progress or the long-term impact of policies and environmental changes.</a:t>
            </a:r>
          </a:p>
          <a:p>
            <a:pPr algn="l"/>
            <a:r>
              <a:rPr lang="en-GB" b="0" i="0" dirty="0">
                <a:solidFill>
                  <a:srgbClr val="ECECEC"/>
                </a:solidFill>
                <a:effectLst/>
                <a:highlight>
                  <a:srgbClr val="212121"/>
                </a:highlight>
                <a:latin typeface="Söhne"/>
              </a:rPr>
              <a:t>On the other hand, Dynamic models explicitly incorporate the dimension of time, portraying how the properties of a system evolve. They are recursive, forming a sequence where the outcome of one period becomes the input for the next. This approach provides a more comprehensive view of the energy system's evolution over time. While dynamic models offer depth, they are also more complex and resource-intensive, demanding detailed data and sophisticated modelling techniques. Both static and dynamic models are important tools, each with their unique applications and insights into the </a:t>
            </a:r>
            <a:r>
              <a:rPr lang="en-GB" b="0" i="0" dirty="0" err="1">
                <a:solidFill>
                  <a:srgbClr val="ECECEC"/>
                </a:solidFill>
                <a:effectLst/>
                <a:highlight>
                  <a:srgbClr val="212121"/>
                </a:highlight>
                <a:latin typeface="Söhne"/>
              </a:rPr>
              <a:t>behavior</a:t>
            </a:r>
            <a:r>
              <a:rPr lang="en-GB" b="0" i="0" dirty="0">
                <a:solidFill>
                  <a:srgbClr val="ECECEC"/>
                </a:solidFill>
                <a:effectLst/>
                <a:highlight>
                  <a:srgbClr val="212121"/>
                </a:highlight>
                <a:latin typeface="Söhne"/>
              </a:rPr>
              <a:t> and future of energy systems.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11</a:t>
            </a:fld>
            <a:endParaRPr lang="en-GB"/>
          </a:p>
        </p:txBody>
      </p:sp>
    </p:spTree>
    <p:extLst>
      <p:ext uri="{BB962C8B-B14F-4D97-AF65-F5344CB8AC3E}">
        <p14:creationId xmlns:p14="http://schemas.microsoft.com/office/powerpoint/2010/main" val="332702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ECECEC"/>
                </a:solidFill>
                <a:effectLst/>
                <a:highlight>
                  <a:srgbClr val="212121"/>
                </a:highlight>
                <a:latin typeface="Söhne"/>
              </a:rPr>
              <a:t>Moving forward, we encounter two more pivotal  Time Resolution pertains to the granularity at which time is represented in a model, ranging from granular hourly intervals to broader annual aggregates. A higher time resolution allows for a detailed analysis of fluctuations in energy demand and supply, which is particularly important when modelling systems with a significant share of renewable energy sources. These sources, such as solar and wind, are inherently variable and benefit from a more nuanced temporal analysis. Conversely, lower time resolution may be suitable for long-term planning and policy assessment, especially in models concerning fossil fuel systems where time sensitivity is less critical. Geo-Spatial Resolution refers to the level of geographical detail within the model. It can vary from a broad, aggregated national level to a more finely tuned regional or even local level. A higher geo-spatial resolution yields deeper insights into local variations in energy demand and supply, as well as environmental impacts. This is especially important for distributed energy resources like solar and wind power, where location plays a significant role in their effectiveness. Lower geo-spatial resolutions serve national policy-making and strategic decisions well, particularly for centralized systems where the dependency on location is less pronounced.</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12</a:t>
            </a:fld>
            <a:endParaRPr lang="en-GB"/>
          </a:p>
        </p:txBody>
      </p:sp>
    </p:spTree>
    <p:extLst>
      <p:ext uri="{BB962C8B-B14F-4D97-AF65-F5344CB8AC3E}">
        <p14:creationId xmlns:p14="http://schemas.microsoft.com/office/powerpoint/2010/main" val="2837759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The significance of time resolution in system modelling is crucial, especially when accounting for renewable energy sources. High time resolution captures the intermittent and variable nature of renewables, thus facilitating more accurate and reliable planning in energy systems. On the flip side, a low time resolution may suffice in scenarios with less variability, such as fossil fuel-fired or nuclear plants, helping to manage computational effort while still providing essential insights. Striking a computational balance between these resolutions is key to optimizing the modelling process for different energy systems.</a:t>
            </a:r>
            <a:endParaRPr lang="en-GB"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13</a:t>
            </a:fld>
            <a:endParaRPr lang="en-GB"/>
          </a:p>
        </p:txBody>
      </p:sp>
    </p:spTree>
    <p:extLst>
      <p:ext uri="{BB962C8B-B14F-4D97-AF65-F5344CB8AC3E}">
        <p14:creationId xmlns:p14="http://schemas.microsoft.com/office/powerpoint/2010/main" val="2463993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ECECEC"/>
                </a:solidFill>
                <a:effectLst/>
                <a:highlight>
                  <a:srgbClr val="212121"/>
                </a:highlight>
                <a:latin typeface="Söhne"/>
              </a:rPr>
              <a:t>Geo-spatial resolution in energy modelling is sometime crucial as well for capturing the complexity of regional energy dynamics. It encompasses various factors, such as the distribution of renewable energy resources, the need for transmission infrastructure to integrate remote generation, and the socio-economic and environmental impacts of energy projects. By accounting for regional variations in resource availability, demand patterns, and stakeholder preferences, geo-spatial resolution facilitates informed decision-making in energy planning and policy formulation. This approach ensures that energy strategies are tailored to the specific needs and characteristics of different geographic regions, optimizing resource utilization and minimizing environmental and social impacts.</a:t>
            </a:r>
            <a:endParaRPr lang="en-GB" sz="1200" dirty="0">
              <a:solidFill>
                <a:srgbClr val="FF0000"/>
              </a:solidFill>
            </a:endParaRP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14</a:t>
            </a:fld>
            <a:endParaRPr lang="en-GB"/>
          </a:p>
        </p:txBody>
      </p:sp>
    </p:spTree>
    <p:extLst>
      <p:ext uri="{BB962C8B-B14F-4D97-AF65-F5344CB8AC3E}">
        <p14:creationId xmlns:p14="http://schemas.microsoft.com/office/powerpoint/2010/main" val="286380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ECECEC"/>
                </a:solidFill>
                <a:effectLst/>
                <a:highlight>
                  <a:srgbClr val="212121"/>
                </a:highlight>
                <a:latin typeface="Söhne"/>
              </a:rPr>
              <a:t>The main modelling frameworks can be characterized based on their geographical and temporal resolution. For instance, TIMES offers broad geographical coverage, typically continental, but with relatively low time resolution, usually spanning days. Conversely, HOMER, a commercial software, provides high time resolution for optimizing mini-grids but with a narrowed geographical focus. Similar to HOMER, MicroGridsPy, the open-source model at the core of this course, offers detailed temporal resolution while maintaining a flexible and adaptable geographical scope. Let’s start to explore it. </a:t>
            </a:r>
            <a:endParaRPr lang="en-GB" sz="1200" dirty="0">
              <a:solidFill>
                <a:srgbClr val="FF0000"/>
              </a:solidFill>
            </a:endParaRP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15</a:t>
            </a:fld>
            <a:endParaRPr lang="en-GB"/>
          </a:p>
        </p:txBody>
      </p:sp>
    </p:spTree>
    <p:extLst>
      <p:ext uri="{BB962C8B-B14F-4D97-AF65-F5344CB8AC3E}">
        <p14:creationId xmlns:p14="http://schemas.microsoft.com/office/powerpoint/2010/main" val="663239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MicroGridsPy stands out as an open-source bottom-up, stochastic optimization model meticulously designed for sizing and dispatching energy in microgrids, especially in remote or isolated areas. What distinguishes it is its high time resolution, enabling precise modelling of time-evolving load demands within microgrid systems. Built on Python, MicroGridsPy leverages the robust capabilities of Pyomo, a powerful optimization modelling language, and primarily employs linear programming formulations to ensure computational efficiency and accuracy in its solutions. MicroGridsPy is structured into various Python modules that interact seamlessly according to the scheme outlined in the slide. Despite its underlying complexity, the user's interaction is simplified through a user-friendly Graphic User Interface (GUI), as well as input and output files. This design not only enhances the user experience but also ensures the maintainability of the code, allowing for easier troubleshooting and future development.</a:t>
            </a:r>
            <a:endParaRPr lang="en-GB"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16</a:t>
            </a:fld>
            <a:endParaRPr lang="en-GB"/>
          </a:p>
        </p:txBody>
      </p:sp>
    </p:spTree>
    <p:extLst>
      <p:ext uri="{BB962C8B-B14F-4D97-AF65-F5344CB8AC3E}">
        <p14:creationId xmlns:p14="http://schemas.microsoft.com/office/powerpoint/2010/main" val="28886238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ECECEC"/>
                </a:solidFill>
                <a:effectLst/>
                <a:highlight>
                  <a:srgbClr val="212121"/>
                </a:highlight>
                <a:latin typeface="Söhne"/>
              </a:rPr>
              <a:t>MicroGridspy</a:t>
            </a:r>
            <a:r>
              <a:rPr lang="en-GB" b="0" i="0" dirty="0">
                <a:solidFill>
                  <a:srgbClr val="ECECEC"/>
                </a:solidFill>
                <a:effectLst/>
                <a:highlight>
                  <a:srgbClr val="212121"/>
                </a:highlight>
                <a:latin typeface="Söhne"/>
              </a:rPr>
              <a:t> is part of the broader Open Energy </a:t>
            </a:r>
            <a:r>
              <a:rPr lang="en-GB" b="0" i="0" dirty="0" err="1">
                <a:solidFill>
                  <a:srgbClr val="ECECEC"/>
                </a:solidFill>
                <a:effectLst/>
                <a:highlight>
                  <a:srgbClr val="212121"/>
                </a:highlight>
                <a:latin typeface="Söhne"/>
              </a:rPr>
              <a:t>Modeling</a:t>
            </a:r>
            <a:r>
              <a:rPr lang="en-GB" b="0" i="0" dirty="0">
                <a:solidFill>
                  <a:srgbClr val="ECECEC"/>
                </a:solidFill>
                <a:effectLst/>
                <a:highlight>
                  <a:srgbClr val="212121"/>
                </a:highlight>
                <a:latin typeface="Söhne"/>
              </a:rPr>
              <a:t> Initiative (</a:t>
            </a:r>
            <a:r>
              <a:rPr lang="en-GB" b="0" i="0" dirty="0" err="1">
                <a:solidFill>
                  <a:srgbClr val="ECECEC"/>
                </a:solidFill>
                <a:effectLst/>
                <a:highlight>
                  <a:srgbClr val="212121"/>
                </a:highlight>
                <a:latin typeface="Söhne"/>
              </a:rPr>
              <a:t>OpenMod</a:t>
            </a:r>
            <a:r>
              <a:rPr lang="en-GB" b="0" i="0" dirty="0">
                <a:solidFill>
                  <a:srgbClr val="ECECEC"/>
                </a:solidFill>
                <a:effectLst/>
                <a:highlight>
                  <a:srgbClr val="212121"/>
                </a:highlight>
                <a:latin typeface="Söhne"/>
              </a:rPr>
              <a:t>), a collective response to the growing demand for openness and transparency in codes and datasets. </a:t>
            </a:r>
            <a:r>
              <a:rPr lang="en-GB" b="0" i="0" dirty="0" err="1">
                <a:solidFill>
                  <a:srgbClr val="ECECEC"/>
                </a:solidFill>
                <a:effectLst/>
                <a:highlight>
                  <a:srgbClr val="212121"/>
                </a:highlight>
                <a:latin typeface="Söhne"/>
              </a:rPr>
              <a:t>OpenMod</a:t>
            </a:r>
            <a:r>
              <a:rPr lang="en-GB" b="0" i="0" dirty="0">
                <a:solidFill>
                  <a:srgbClr val="ECECEC"/>
                </a:solidFill>
                <a:effectLst/>
                <a:highlight>
                  <a:srgbClr val="212121"/>
                </a:highlight>
                <a:latin typeface="Söhne"/>
              </a:rPr>
              <a:t> is </a:t>
            </a:r>
            <a:r>
              <a:rPr lang="en-GB" b="0" i="0" dirty="0">
                <a:solidFill>
                  <a:srgbClr val="333333"/>
                </a:solidFill>
                <a:effectLst/>
                <a:highlight>
                  <a:srgbClr val="FFFFFF"/>
                </a:highlight>
                <a:latin typeface="Helvetica Neue" panose="020B0604020202020204" charset="0"/>
              </a:rPr>
              <a:t>grass root initiative of modellers from various universities and research institutes across the world aiming at opening up energy models to improve quality, transparency, and credibility, leading to better research and policy advice. </a:t>
            </a:r>
            <a:r>
              <a:rPr lang="en-GB" b="0" i="0" dirty="0">
                <a:solidFill>
                  <a:srgbClr val="ECECEC"/>
                </a:solidFill>
                <a:effectLst/>
                <a:highlight>
                  <a:srgbClr val="212121"/>
                </a:highlight>
                <a:latin typeface="Söhne"/>
              </a:rPr>
              <a:t>Other notable models that have emerged from this initiative include </a:t>
            </a:r>
            <a:r>
              <a:rPr lang="en-GB" b="0" i="0" dirty="0" err="1">
                <a:solidFill>
                  <a:srgbClr val="ECECEC"/>
                </a:solidFill>
                <a:effectLst/>
                <a:highlight>
                  <a:srgbClr val="212121"/>
                </a:highlight>
                <a:latin typeface="Söhne"/>
              </a:rPr>
              <a:t>OSeMOSYS</a:t>
            </a:r>
            <a:r>
              <a:rPr lang="en-GB" b="0" i="0" dirty="0">
                <a:solidFill>
                  <a:srgbClr val="ECECEC"/>
                </a:solidFill>
                <a:effectLst/>
                <a:highlight>
                  <a:srgbClr val="212121"/>
                </a:highlight>
                <a:latin typeface="Söhne"/>
              </a:rPr>
              <a:t>, </a:t>
            </a:r>
            <a:r>
              <a:rPr lang="en-GB" b="0" i="0" dirty="0" err="1">
                <a:solidFill>
                  <a:srgbClr val="ECECEC"/>
                </a:solidFill>
                <a:effectLst/>
                <a:highlight>
                  <a:srgbClr val="212121"/>
                </a:highlight>
                <a:latin typeface="Söhne"/>
              </a:rPr>
              <a:t>PyPSA</a:t>
            </a:r>
            <a:r>
              <a:rPr lang="en-GB" b="0" i="0" dirty="0">
                <a:solidFill>
                  <a:srgbClr val="ECECEC"/>
                </a:solidFill>
                <a:effectLst/>
                <a:highlight>
                  <a:srgbClr val="212121"/>
                </a:highlight>
                <a:latin typeface="Söhne"/>
              </a:rPr>
              <a:t>, and </a:t>
            </a:r>
            <a:r>
              <a:rPr lang="en-GB" b="0" i="0" dirty="0" err="1">
                <a:solidFill>
                  <a:srgbClr val="ECECEC"/>
                </a:solidFill>
                <a:effectLst/>
                <a:highlight>
                  <a:srgbClr val="212121"/>
                </a:highlight>
                <a:latin typeface="Söhne"/>
              </a:rPr>
              <a:t>oemof</a:t>
            </a:r>
            <a:r>
              <a:rPr lang="en-GB" b="0" i="0" dirty="0">
                <a:solidFill>
                  <a:srgbClr val="ECECEC"/>
                </a:solidFill>
                <a:effectLst/>
                <a:highlight>
                  <a:srgbClr val="212121"/>
                </a:highlight>
                <a:latin typeface="Söhne"/>
              </a:rPr>
              <a:t>, each of them primarily hosted on platforms like GitHub and contributing with unique features and functionalities to the open-source ecosystem.</a:t>
            </a:r>
            <a:endParaRPr lang="en-GB"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17</a:t>
            </a:fld>
            <a:endParaRPr lang="en-GB"/>
          </a:p>
        </p:txBody>
      </p:sp>
    </p:spTree>
    <p:extLst>
      <p:ext uri="{BB962C8B-B14F-4D97-AF65-F5344CB8AC3E}">
        <p14:creationId xmlns:p14="http://schemas.microsoft.com/office/powerpoint/2010/main" val="33273807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ECECEC"/>
                </a:solidFill>
                <a:effectLst/>
                <a:highlight>
                  <a:srgbClr val="212121"/>
                </a:highlight>
                <a:latin typeface="Söhne"/>
              </a:rPr>
              <a:t>To conclude this lecture on Energy system modelling, here's an interesting insight from the British statistician George Box: "All models are wrong, but some are useful." This serves as a reminder that models are built upon assumptions and data, inevitably concealing uncertainties and errors. Our objective is to continually refine these models to maximize their utility and effectiveness.</a:t>
            </a:r>
            <a:endParaRPr lang="en-GB"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18</a:t>
            </a:fld>
            <a:endParaRPr lang="en-GB"/>
          </a:p>
        </p:txBody>
      </p:sp>
    </p:spTree>
    <p:extLst>
      <p:ext uri="{BB962C8B-B14F-4D97-AF65-F5344CB8AC3E}">
        <p14:creationId xmlns:p14="http://schemas.microsoft.com/office/powerpoint/2010/main" val="19777310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03/02/2025</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jpeg"/><Relationship Id="rId7"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jpe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image" Target="../media/image42.png"/><Relationship Id="rId4" Type="http://schemas.openxmlformats.org/officeDocument/2006/relationships/image" Target="../media/image41.png"/></Relationships>
</file>

<file path=ppt/slides/_rels/slide1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2.jpeg"/><Relationship Id="rId7" Type="http://schemas.openxmlformats.org/officeDocument/2006/relationships/image" Target="../media/image35.png"/><Relationship Id="rId12" Type="http://schemas.openxmlformats.org/officeDocument/2006/relationships/image" Target="../media/image47.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44.jpeg"/><Relationship Id="rId11" Type="http://schemas.openxmlformats.org/officeDocument/2006/relationships/image" Target="../media/image46.png"/><Relationship Id="rId5" Type="http://schemas.openxmlformats.org/officeDocument/2006/relationships/image" Target="../media/image43.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cap="none" dirty="0" err="1">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7" name="TextBox 6">
            <a:extLst>
              <a:ext uri="{FF2B5EF4-FFF2-40B4-BE49-F238E27FC236}">
                <a16:creationId xmlns:a16="http://schemas.microsoft.com/office/drawing/2014/main" id="{D4F886B8-AEE2-94FF-9FA1-1AA738E3E84A}"/>
              </a:ext>
            </a:extLst>
          </p:cNvPr>
          <p:cNvSpPr txBox="1"/>
          <p:nvPr/>
        </p:nvSpPr>
        <p:spPr>
          <a:xfrm>
            <a:off x="509983" y="3429000"/>
            <a:ext cx="6189132" cy="1200329"/>
          </a:xfrm>
          <a:prstGeom prst="rect">
            <a:avLst/>
          </a:prstGeom>
          <a:noFill/>
        </p:spPr>
        <p:txBody>
          <a:bodyPr wrap="square" lIns="91440" tIns="45720" rIns="91440" bIns="45720" anchor="t">
            <a:spAutoFit/>
          </a:bodyPr>
          <a:lstStyle/>
          <a:p>
            <a:r>
              <a:rPr lang="fr-FR" sz="3600" dirty="0">
                <a:solidFill>
                  <a:schemeClr val="bg1"/>
                </a:solidFill>
                <a:latin typeface="Verdana"/>
                <a:ea typeface="Verdana"/>
                <a:cs typeface="Verdana" panose="020B0604030504040204" pitchFamily="34" charset="0"/>
              </a:rPr>
              <a:t>Lesson 3: </a:t>
            </a:r>
          </a:p>
          <a:p>
            <a:r>
              <a:rPr lang="fr-FR" sz="3600" dirty="0">
                <a:solidFill>
                  <a:schemeClr val="bg1"/>
                </a:solidFill>
                <a:latin typeface="Verdana"/>
                <a:ea typeface="Verdana"/>
                <a:cs typeface="Verdana" panose="020B0604030504040204" pitchFamily="34" charset="0"/>
              </a:rPr>
              <a:t>Energy System </a:t>
            </a:r>
            <a:r>
              <a:rPr lang="fr-FR" sz="3600" dirty="0" err="1">
                <a:solidFill>
                  <a:schemeClr val="bg1"/>
                </a:solidFill>
                <a:latin typeface="Verdana"/>
                <a:ea typeface="Verdana"/>
                <a:cs typeface="Verdana" panose="020B0604030504040204" pitchFamily="34" charset="0"/>
              </a:rPr>
              <a:t>Modelling</a:t>
            </a:r>
            <a:endParaRPr lang="fr-FR" sz="3600" dirty="0">
              <a:solidFill>
                <a:schemeClr val="bg1"/>
              </a:solidFill>
              <a:latin typeface="Verdana"/>
              <a:ea typeface="Verdana"/>
              <a:cs typeface="Verdana" panose="020B0604030504040204" pitchFamily="34" charset="0"/>
            </a:endParaRPr>
          </a:p>
        </p:txBody>
      </p:sp>
      <p:pic>
        <p:nvPicPr>
          <p:cNvPr id="3" name="Picture 2" descr="A blue text on a black background&#10;&#10;Description automatically generated">
            <a:extLst>
              <a:ext uri="{FF2B5EF4-FFF2-40B4-BE49-F238E27FC236}">
                <a16:creationId xmlns:a16="http://schemas.microsoft.com/office/drawing/2014/main" id="{69584043-ADF7-1ACC-3A8F-3EB1E7865579}"/>
              </a:ext>
            </a:extLst>
          </p:cNvPr>
          <p:cNvPicPr>
            <a:picLocks noChangeAspect="1"/>
          </p:cNvPicPr>
          <p:nvPr/>
        </p:nvPicPr>
        <p:blipFill>
          <a:blip r:embed="rId2"/>
          <a:stretch>
            <a:fillRect/>
          </a:stretch>
        </p:blipFill>
        <p:spPr>
          <a:xfrm>
            <a:off x="775028" y="4833190"/>
            <a:ext cx="4848225"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a:t>
            </a:r>
            <a:r>
              <a:rPr lang="en-GB" sz="2800">
                <a:latin typeface="Open Sans"/>
                <a:ea typeface="Open Sans"/>
                <a:cs typeface="Open Sans"/>
                <a:sym typeface="Bodoni SvtyTwo ITC TT-Book"/>
              </a:rPr>
              <a:t> 3: </a:t>
            </a:r>
            <a:r>
              <a:rPr lang="en-GB">
                <a:latin typeface="Open Sans"/>
                <a:ea typeface="Open Sans"/>
                <a:cs typeface="Open Sans"/>
                <a:sym typeface="Bodoni SvtyTwo ITC TT-Book"/>
              </a:rPr>
              <a:t>Contents</a:t>
            </a:r>
            <a:endParaRPr lang="en-GB" sz="2800">
              <a:highlight>
                <a:srgbClr val="FFFF00"/>
              </a:highlight>
              <a:latin typeface="Open Sans"/>
              <a:ea typeface="Open Sans"/>
              <a:cs typeface="Open Sans"/>
              <a:sym typeface="Bodoni SvtyTwo ITC TT-Book"/>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31286" y="4326660"/>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57D3378D-56E0-FF5C-3955-5430F8CC1935}"/>
              </a:ext>
            </a:extLst>
          </p:cNvPr>
          <p:cNvSpPr>
            <a:spLocks noGrp="1"/>
          </p:cNvSpPr>
          <p:nvPr>
            <p:ph idx="1"/>
          </p:nvPr>
        </p:nvSpPr>
        <p:spPr>
          <a:xfrm>
            <a:off x="838199" y="1453091"/>
            <a:ext cx="9672961" cy="4715177"/>
          </a:xfrm>
        </p:spPr>
        <p:txBody>
          <a:bodyPr vert="horz" lIns="91440" tIns="45720" rIns="91440" bIns="45720" rtlCol="0" anchor="t">
            <a:normAutofit fontScale="92500" lnSpcReduction="10000"/>
          </a:bodyPr>
          <a:lstStyle/>
          <a:p>
            <a:pPr marL="342900" indent="-342900">
              <a:buChar char="•"/>
            </a:pPr>
            <a:r>
              <a:rPr lang="en-GB" sz="2000" dirty="0">
                <a:latin typeface="Open Sans"/>
              </a:rPr>
              <a:t>Understanding Energy System Models</a:t>
            </a:r>
            <a:endParaRPr lang="en-US" dirty="0"/>
          </a:p>
          <a:p>
            <a:r>
              <a:rPr lang="en-GB" sz="1400" i="1" dirty="0">
                <a:latin typeface="Open Sans"/>
                <a:cs typeface="Arial"/>
              </a:rPr>
              <a:t>Energy system models, including their purpose and how they function. This will involve grasping the concept that these models are mathematical representations of physical phenomena or collections of processes and acquiring the basic glossary. </a:t>
            </a:r>
            <a:endParaRPr lang="en-GB" sz="1400" i="1" dirty="0">
              <a:latin typeface="Open Sans"/>
              <a:ea typeface="Open Sans"/>
            </a:endParaRPr>
          </a:p>
          <a:p>
            <a:endParaRPr lang="en-GB" sz="1400" i="1" dirty="0">
              <a:latin typeface="Open Sans"/>
              <a:cs typeface="Arial"/>
            </a:endParaRPr>
          </a:p>
          <a:p>
            <a:pPr marL="342900" indent="-342900">
              <a:buChar char="•"/>
            </a:pPr>
            <a:r>
              <a:rPr lang="en-GB" sz="2000">
                <a:latin typeface="Open Sans"/>
                <a:cs typeface="Arial"/>
              </a:rPr>
              <a:t>General Glossary</a:t>
            </a:r>
            <a:endParaRPr lang="en-GB" sz="2000" dirty="0">
              <a:latin typeface="Open Sans"/>
              <a:ea typeface="Open Sans"/>
            </a:endParaRPr>
          </a:p>
          <a:p>
            <a:endParaRPr lang="en-GB" sz="2000" dirty="0">
              <a:latin typeface="Open Sans"/>
              <a:ea typeface="Open Sans"/>
              <a:cs typeface="Arial"/>
            </a:endParaRPr>
          </a:p>
          <a:p>
            <a:pPr marL="342900" indent="-342900">
              <a:buChar char="•"/>
            </a:pPr>
            <a:r>
              <a:rPr lang="en-GB" sz="2000" dirty="0">
                <a:latin typeface="Open Sans"/>
              </a:rPr>
              <a:t>Optimization Techniques in Energy Modelling</a:t>
            </a:r>
            <a:endParaRPr lang="en-GB" sz="2000" dirty="0">
              <a:latin typeface="Open Sans"/>
              <a:ea typeface="Open Sans"/>
            </a:endParaRPr>
          </a:p>
          <a:p>
            <a:r>
              <a:rPr lang="en-GB" sz="1400" i="1" dirty="0">
                <a:latin typeface="Open Sans"/>
              </a:rPr>
              <a:t>Optimization techniques, including constrained optimization and linear programming, and their application in energy modelling</a:t>
            </a:r>
            <a:endParaRPr lang="en-GB" sz="1400" i="1" dirty="0">
              <a:latin typeface="Open Sans"/>
              <a:ea typeface="Open Sans"/>
            </a:endParaRPr>
          </a:p>
          <a:p>
            <a:endParaRPr lang="en-GB" sz="1400" i="1" dirty="0">
              <a:latin typeface="Open Sans"/>
              <a:cs typeface="Arial"/>
            </a:endParaRPr>
          </a:p>
          <a:p>
            <a:pPr marL="342900" indent="-342900">
              <a:buChar char="•"/>
            </a:pPr>
            <a:r>
              <a:rPr lang="en-GB" sz="2000" dirty="0">
                <a:latin typeface="Open Sans"/>
              </a:rPr>
              <a:t>Temporal and Geo-Spatial Resolution in Modelling</a:t>
            </a:r>
            <a:endParaRPr lang="en-GB" sz="2000" dirty="0">
              <a:latin typeface="Open Sans"/>
              <a:ea typeface="Open Sans"/>
            </a:endParaRPr>
          </a:p>
          <a:p>
            <a:r>
              <a:rPr lang="en-GB" sz="1400" i="1" dirty="0">
                <a:latin typeface="Open Sans"/>
              </a:rPr>
              <a:t>Temporal and geo-spatial resolutions in energy system modelling, crucial for managing renewable energy variability and understanding local energy dynamics for strategic planning</a:t>
            </a:r>
            <a:endParaRPr lang="en-GB" sz="1400" i="1" dirty="0">
              <a:latin typeface="Open Sans"/>
              <a:ea typeface="Open Sans"/>
            </a:endParaRPr>
          </a:p>
          <a:p>
            <a:endParaRPr lang="en-GB" sz="1400" i="1" dirty="0">
              <a:latin typeface="Open Sans"/>
              <a:cs typeface="Arial"/>
            </a:endParaRPr>
          </a:p>
          <a:p>
            <a:pPr marL="342900" indent="-342900">
              <a:buChar char="•"/>
            </a:pPr>
            <a:r>
              <a:rPr lang="en-GB" sz="2000" dirty="0">
                <a:latin typeface="Open Sans"/>
                <a:cs typeface="Arial"/>
              </a:rPr>
              <a:t>Introduction to </a:t>
            </a:r>
            <a:r>
              <a:rPr lang="en-GB" sz="2000" dirty="0" err="1">
                <a:latin typeface="Open Sans"/>
                <a:cs typeface="Arial"/>
              </a:rPr>
              <a:t>MicroGridsPy</a:t>
            </a:r>
            <a:endParaRPr lang="en-GB" sz="2000" dirty="0">
              <a:latin typeface="Open Sans"/>
              <a:ea typeface="Open Sans"/>
              <a:cs typeface="Arial"/>
            </a:endParaRPr>
          </a:p>
          <a:p>
            <a:r>
              <a:rPr lang="en-GB" sz="1400" i="1" dirty="0">
                <a:latin typeface="Open Sans"/>
                <a:cs typeface="Arial"/>
              </a:rPr>
              <a:t>Attributes, characteristics, and features of MicroGridsPy as an energy systems </a:t>
            </a:r>
            <a:r>
              <a:rPr lang="en-GB" sz="1400" i="1" dirty="0" err="1">
                <a:latin typeface="Open Sans"/>
                <a:cs typeface="Arial"/>
              </a:rPr>
              <a:t>modeling</a:t>
            </a:r>
            <a:r>
              <a:rPr lang="en-GB" sz="1400" i="1" dirty="0">
                <a:latin typeface="Open Sans"/>
                <a:cs typeface="Arial"/>
              </a:rPr>
              <a:t> tool</a:t>
            </a:r>
            <a:endParaRPr lang="en-GB" sz="1400" i="1" dirty="0">
              <a:latin typeface="Open Sans"/>
              <a:ea typeface="Open Sans"/>
              <a:cs typeface="Arial"/>
            </a:endParaRPr>
          </a:p>
          <a:p>
            <a:pPr marL="0" indent="0">
              <a:buNone/>
            </a:pPr>
            <a:endParaRPr lang="en-GB" sz="2000" dirty="0">
              <a:latin typeface="Open Sans"/>
              <a:ea typeface="Open Sans"/>
            </a:endParaRPr>
          </a:p>
          <a:p>
            <a:pPr marL="0" indent="0">
              <a:buNone/>
            </a:pPr>
            <a:endParaRPr lang="en-GB" sz="1400" i="1" dirty="0">
              <a:latin typeface="Open Sans"/>
            </a:endParaRPr>
          </a:p>
          <a:p>
            <a:pPr>
              <a:buFont typeface="Arial" panose="02070309020205020404" pitchFamily="49" charset="0"/>
              <a:buChar char="•"/>
            </a:pPr>
            <a:endParaRPr lang="en-GB" sz="1400" i="1" dirty="0">
              <a:latin typeface="Open Sans"/>
              <a:ea typeface="Open Sans"/>
            </a:endParaRPr>
          </a:p>
          <a:p>
            <a:pPr>
              <a:buFont typeface="Arial" panose="02070309020205020404" pitchFamily="49" charset="0"/>
              <a:buChar char="•"/>
            </a:pPr>
            <a:endParaRPr lang="en-GB" sz="1400" i="1" dirty="0">
              <a:latin typeface="Open Sans"/>
              <a:ea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5219357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a:t>
            </a:r>
            <a:r>
              <a:rPr lang="en-GB" sz="2800">
                <a:latin typeface="Open Sans"/>
                <a:ea typeface="Open Sans"/>
                <a:cs typeface="Open Sans"/>
                <a:sym typeface="Bodoni SvtyTwo ITC TT-Book"/>
              </a:rPr>
              <a:t> 3: Learning Outcomes</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57D3378D-56E0-FF5C-3955-5430F8CC1935}"/>
              </a:ext>
            </a:extLst>
          </p:cNvPr>
          <p:cNvSpPr>
            <a:spLocks noGrp="1"/>
          </p:cNvSpPr>
          <p:nvPr>
            <p:ph idx="1"/>
          </p:nvPr>
        </p:nvSpPr>
        <p:spPr>
          <a:xfrm>
            <a:off x="838200" y="1825625"/>
            <a:ext cx="8795657" cy="4048964"/>
          </a:xfrm>
        </p:spPr>
        <p:txBody>
          <a:bodyPr vert="horz" lIns="91440" tIns="45720" rIns="91440" bIns="45720" rtlCol="0" anchor="t">
            <a:normAutofit/>
          </a:bodyPr>
          <a:lstStyle/>
          <a:p>
            <a:r>
              <a:rPr lang="en-GB" sz="2000" b="1" dirty="0">
                <a:latin typeface="Arial"/>
                <a:cs typeface="Arial"/>
              </a:rPr>
              <a:t>At the end of this unit, participants will be able to :</a:t>
            </a:r>
            <a:endParaRPr lang="en-US" dirty="0">
              <a:cs typeface="Arial"/>
            </a:endParaRPr>
          </a:p>
          <a:p>
            <a:endParaRPr lang="en-GB" sz="2000" b="1" dirty="0">
              <a:latin typeface="Arial"/>
              <a:cs typeface="Arial"/>
            </a:endParaRPr>
          </a:p>
          <a:p>
            <a:pPr marL="342900" indent="-342900">
              <a:buChar char="•"/>
            </a:pPr>
            <a:r>
              <a:rPr lang="en-GB" sz="2000" dirty="0">
                <a:latin typeface="Open Sans"/>
                <a:cs typeface="Arial"/>
              </a:rPr>
              <a:t>Understand Energy System Models</a:t>
            </a:r>
            <a:endParaRPr lang="en-US" dirty="0">
              <a:cs typeface="Arial"/>
            </a:endParaRPr>
          </a:p>
          <a:p>
            <a:pPr marL="285750" indent="-285750">
              <a:buChar char="•"/>
            </a:pPr>
            <a:endParaRPr lang="en-GB" sz="1400" i="1" dirty="0">
              <a:latin typeface="Open Sans"/>
              <a:ea typeface="Open Sans"/>
            </a:endParaRPr>
          </a:p>
          <a:p>
            <a:pPr marL="342900" indent="-342900">
              <a:buChar char="•"/>
            </a:pPr>
            <a:r>
              <a:rPr lang="en-GB" sz="2000" dirty="0">
                <a:latin typeface="Open Sans"/>
                <a:cs typeface="Arial"/>
              </a:rPr>
              <a:t>Appreciate various Optimization Techniques in Energy Modelling</a:t>
            </a:r>
            <a:endParaRPr lang="en-GB" sz="2000" dirty="0">
              <a:latin typeface="Open Sans"/>
              <a:ea typeface="Open Sans"/>
              <a:cs typeface="Arial"/>
            </a:endParaRPr>
          </a:p>
          <a:p>
            <a:pPr marL="285750" indent="-285750">
              <a:buChar char="•"/>
            </a:pPr>
            <a:endParaRPr lang="en-GB" sz="1400" i="1" dirty="0">
              <a:latin typeface="Open Sans"/>
              <a:ea typeface="Open Sans"/>
            </a:endParaRPr>
          </a:p>
          <a:p>
            <a:pPr marL="342900" indent="-342900">
              <a:buChar char="•"/>
            </a:pPr>
            <a:r>
              <a:rPr lang="en-GB" sz="2000" dirty="0">
                <a:latin typeface="Open Sans"/>
                <a:cs typeface="Arial"/>
              </a:rPr>
              <a:t>Understand the importance of Temporal and Geo-Spatial Resolution in Modelling</a:t>
            </a:r>
            <a:endParaRPr lang="en-GB" dirty="0">
              <a:cs typeface="Arial"/>
            </a:endParaRPr>
          </a:p>
          <a:p>
            <a:pPr marL="285750" indent="-285750">
              <a:buChar char="•"/>
            </a:pPr>
            <a:endParaRPr lang="en-GB" sz="1400" i="1" dirty="0">
              <a:latin typeface="Open Sans"/>
              <a:ea typeface="Open Sans"/>
            </a:endParaRPr>
          </a:p>
          <a:p>
            <a:pPr marL="342900" indent="-342900">
              <a:buChar char="•"/>
            </a:pPr>
            <a:r>
              <a:rPr lang="en-GB" sz="2000" dirty="0">
                <a:latin typeface="Open Sans"/>
                <a:cs typeface="Arial"/>
              </a:rPr>
              <a:t>Understand the Attributes of </a:t>
            </a:r>
            <a:r>
              <a:rPr lang="en-GB" sz="2000" err="1">
                <a:latin typeface="Open Sans"/>
                <a:cs typeface="Arial"/>
              </a:rPr>
              <a:t>MicroGridsPy</a:t>
            </a:r>
            <a:endParaRPr lang="en-GB" sz="2000" err="1">
              <a:latin typeface="Open Sans"/>
              <a:ea typeface="Open Sans"/>
              <a:cs typeface="Arial"/>
            </a:endParaRPr>
          </a:p>
          <a:p>
            <a:pPr marL="0" indent="0">
              <a:buFont typeface="Arial" panose="02070309020205020404" pitchFamily="49" charset="0"/>
              <a:buChar char="•"/>
            </a:pPr>
            <a:endParaRPr lang="en-GB" sz="1400" i="1" dirty="0">
              <a:latin typeface="Open Sans"/>
              <a:ea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2787752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Energy System Models</a:t>
            </a:r>
          </a:p>
        </p:txBody>
      </p:sp>
      <p:sp>
        <p:nvSpPr>
          <p:cNvPr id="8" name="TextBox 7">
            <a:extLst>
              <a:ext uri="{FF2B5EF4-FFF2-40B4-BE49-F238E27FC236}">
                <a16:creationId xmlns:a16="http://schemas.microsoft.com/office/drawing/2014/main" id="{78674C98-4552-96FB-EA33-873210823F98}"/>
              </a:ext>
            </a:extLst>
          </p:cNvPr>
          <p:cNvSpPr txBox="1"/>
          <p:nvPr/>
        </p:nvSpPr>
        <p:spPr>
          <a:xfrm>
            <a:off x="2910880" y="1706905"/>
            <a:ext cx="8403197" cy="738664"/>
          </a:xfrm>
          <a:prstGeom prst="rect">
            <a:avLst/>
          </a:prstGeom>
          <a:noFill/>
        </p:spPr>
        <p:txBody>
          <a:bodyPr wrap="square" rtlCol="0">
            <a:spAutoFit/>
          </a:bodyPr>
          <a:lstStyle/>
          <a:p>
            <a:pPr algn="just"/>
            <a:r>
              <a:rPr lang="en-GB" sz="14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Mathematical representation </a:t>
            </a:r>
            <a:r>
              <a:rPr lang="en-GB" sz="1400" dirty="0">
                <a:latin typeface="Open Sans" panose="020B0606030504020204" pitchFamily="34" charset="0"/>
                <a:ea typeface="Open Sans" panose="020B0606030504020204" pitchFamily="34" charset="0"/>
                <a:cs typeface="Open Sans" panose="020B0606030504020204" pitchFamily="34" charset="0"/>
              </a:rPr>
              <a:t>of a </a:t>
            </a:r>
            <a:r>
              <a:rPr lang="en-GB" sz="1400" b="1" dirty="0">
                <a:latin typeface="Open Sans" panose="020B0606030504020204" pitchFamily="34" charset="0"/>
                <a:ea typeface="Open Sans" panose="020B0606030504020204" pitchFamily="34" charset="0"/>
                <a:cs typeface="Open Sans" panose="020B0606030504020204" pitchFamily="34" charset="0"/>
              </a:rPr>
              <a:t>physical phenomenon </a:t>
            </a:r>
            <a:r>
              <a:rPr lang="en-GB" sz="1400" dirty="0">
                <a:latin typeface="Open Sans" panose="020B0606030504020204" pitchFamily="34" charset="0"/>
                <a:ea typeface="Open Sans" panose="020B0606030504020204" pitchFamily="34" charset="0"/>
                <a:cs typeface="Open Sans" panose="020B0606030504020204" pitchFamily="34" charset="0"/>
              </a:rPr>
              <a:t>or </a:t>
            </a:r>
            <a:r>
              <a:rPr lang="en-GB" sz="1400" b="1" dirty="0">
                <a:latin typeface="Open Sans" panose="020B0606030504020204" pitchFamily="34" charset="0"/>
                <a:ea typeface="Open Sans" panose="020B0606030504020204" pitchFamily="34" charset="0"/>
                <a:cs typeface="Open Sans" panose="020B0606030504020204" pitchFamily="34" charset="0"/>
              </a:rPr>
              <a:t>ensemble of processes</a:t>
            </a:r>
            <a:r>
              <a:rPr lang="en-GB" sz="1400" dirty="0">
                <a:latin typeface="Open Sans" panose="020B0606030504020204" pitchFamily="34" charset="0"/>
                <a:ea typeface="Open Sans" panose="020B0606030504020204" pitchFamily="34" charset="0"/>
                <a:cs typeface="Open Sans" panose="020B0606030504020204" pitchFamily="34" charset="0"/>
              </a:rPr>
              <a:t>, in order to perform </a:t>
            </a:r>
            <a:r>
              <a:rPr lang="en-GB" sz="1400" b="1" dirty="0">
                <a:latin typeface="Open Sans" panose="020B0606030504020204" pitchFamily="34" charset="0"/>
                <a:ea typeface="Open Sans" panose="020B0606030504020204" pitchFamily="34" charset="0"/>
                <a:cs typeface="Open Sans" panose="020B0606030504020204" pitchFamily="34" charset="0"/>
              </a:rPr>
              <a:t>analytical experiments </a:t>
            </a:r>
            <a:r>
              <a:rPr lang="en-GB" sz="1400" dirty="0">
                <a:latin typeface="Open Sans" panose="020B0606030504020204" pitchFamily="34" charset="0"/>
                <a:ea typeface="Open Sans" panose="020B0606030504020204" pitchFamily="34" charset="0"/>
                <a:cs typeface="Open Sans" panose="020B0606030504020204" pitchFamily="34" charset="0"/>
              </a:rPr>
              <a:t>by assessing </a:t>
            </a:r>
            <a:r>
              <a:rPr lang="en-GB" sz="1400" b="1" dirty="0">
                <a:latin typeface="Open Sans" panose="020B0606030504020204" pitchFamily="34" charset="0"/>
                <a:ea typeface="Open Sans" panose="020B0606030504020204" pitchFamily="34" charset="0"/>
                <a:cs typeface="Open Sans" panose="020B0606030504020204" pitchFamily="34" charset="0"/>
              </a:rPr>
              <a:t>different scenarios </a:t>
            </a:r>
            <a:r>
              <a:rPr lang="en-GB" sz="1400" dirty="0">
                <a:latin typeface="Open Sans" panose="020B0606030504020204" pitchFamily="34" charset="0"/>
                <a:ea typeface="Open Sans" panose="020B0606030504020204" pitchFamily="34" charset="0"/>
                <a:cs typeface="Open Sans" panose="020B0606030504020204" pitchFamily="34" charset="0"/>
              </a:rPr>
              <a:t>and inform with sound scientific data the policy making process.</a:t>
            </a:r>
          </a:p>
        </p:txBody>
      </p:sp>
      <p:sp>
        <p:nvSpPr>
          <p:cNvPr id="9" name="Rectangle: Rounded Corners 8">
            <a:extLst>
              <a:ext uri="{FF2B5EF4-FFF2-40B4-BE49-F238E27FC236}">
                <a16:creationId xmlns:a16="http://schemas.microsoft.com/office/drawing/2014/main" id="{66C22DEF-BE13-1BCC-8BF1-6FE2660D9B84}"/>
              </a:ext>
            </a:extLst>
          </p:cNvPr>
          <p:cNvSpPr/>
          <p:nvPr/>
        </p:nvSpPr>
        <p:spPr>
          <a:xfrm>
            <a:off x="694966" y="1847537"/>
            <a:ext cx="1699545" cy="460923"/>
          </a:xfrm>
          <a:prstGeom prst="roundRect">
            <a:avLst/>
          </a:prstGeom>
          <a:solidFill>
            <a:srgbClr val="FCB61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Definition</a:t>
            </a:r>
          </a:p>
        </p:txBody>
      </p:sp>
      <p:sp>
        <p:nvSpPr>
          <p:cNvPr id="10" name="TextBox 9">
            <a:extLst>
              <a:ext uri="{FF2B5EF4-FFF2-40B4-BE49-F238E27FC236}">
                <a16:creationId xmlns:a16="http://schemas.microsoft.com/office/drawing/2014/main" id="{BA9C99CA-2526-BA54-14EA-078CF8810126}"/>
              </a:ext>
            </a:extLst>
          </p:cNvPr>
          <p:cNvSpPr txBox="1"/>
          <p:nvPr/>
        </p:nvSpPr>
        <p:spPr>
          <a:xfrm>
            <a:off x="694966" y="3497137"/>
            <a:ext cx="3089497" cy="1508105"/>
          </a:xfrm>
          <a:prstGeom prst="rect">
            <a:avLst/>
          </a:prstGeom>
          <a:noFill/>
        </p:spPr>
        <p:txBody>
          <a:bodyPr wrap="square" rtlCol="0">
            <a:spAutoFit/>
          </a:bodyPr>
          <a:lstStyle/>
          <a:p>
            <a:r>
              <a:rPr lang="en-US" sz="20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Global Energy Transition</a:t>
            </a:r>
          </a:p>
          <a:p>
            <a:endParaRPr lang="en-US" sz="8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600" i="1" dirty="0">
                <a:latin typeface="Open Sans" panose="020B0606030504020204" pitchFamily="34" charset="0"/>
                <a:ea typeface="Open Sans" panose="020B0606030504020204" pitchFamily="34" charset="0"/>
                <a:cs typeface="Open Sans" panose="020B0606030504020204" pitchFamily="34" charset="0"/>
              </a:rPr>
              <a:t>Environmental dimension</a:t>
            </a:r>
          </a:p>
          <a:p>
            <a:pPr marL="171450" indent="-171450">
              <a:buFont typeface="Arial" panose="020B0604020202020204" pitchFamily="34" charset="0"/>
              <a:buChar char="•"/>
            </a:pPr>
            <a:r>
              <a:rPr lang="en-GB" sz="1600" i="1" dirty="0">
                <a:latin typeface="Open Sans" panose="020B0606030504020204" pitchFamily="34" charset="0"/>
                <a:ea typeface="Open Sans" panose="020B0606030504020204" pitchFamily="34" charset="0"/>
                <a:cs typeface="Open Sans" panose="020B0606030504020204" pitchFamily="34" charset="0"/>
              </a:rPr>
              <a:t>Social dimension</a:t>
            </a:r>
          </a:p>
          <a:p>
            <a:pPr marL="171450" indent="-171450">
              <a:buFont typeface="Arial" panose="020B0604020202020204" pitchFamily="34" charset="0"/>
              <a:buChar char="•"/>
            </a:pPr>
            <a:r>
              <a:rPr lang="en-US" sz="1600" i="1" dirty="0">
                <a:latin typeface="Open Sans" panose="020B0606030504020204" pitchFamily="34" charset="0"/>
                <a:ea typeface="Open Sans" panose="020B0606030504020204" pitchFamily="34" charset="0"/>
                <a:cs typeface="Open Sans" panose="020B0606030504020204" pitchFamily="34" charset="0"/>
              </a:rPr>
              <a:t>Social equity</a:t>
            </a:r>
          </a:p>
          <a:p>
            <a:pPr marL="171450" indent="-171450">
              <a:buFont typeface="Arial" panose="020B0604020202020204" pitchFamily="34" charset="0"/>
              <a:buChar char="•"/>
            </a:pPr>
            <a:r>
              <a:rPr lang="en-US" sz="1600" i="1" dirty="0">
                <a:latin typeface="Open Sans" panose="020B0606030504020204" pitchFamily="34" charset="0"/>
                <a:ea typeface="Open Sans" panose="020B0606030504020204" pitchFamily="34" charset="0"/>
                <a:cs typeface="Open Sans" panose="020B0606030504020204" pitchFamily="34" charset="0"/>
              </a:rPr>
              <a:t>Governance</a:t>
            </a:r>
          </a:p>
        </p:txBody>
      </p:sp>
      <p:grpSp>
        <p:nvGrpSpPr>
          <p:cNvPr id="12" name="Gruppo 99">
            <a:extLst>
              <a:ext uri="{FF2B5EF4-FFF2-40B4-BE49-F238E27FC236}">
                <a16:creationId xmlns:a16="http://schemas.microsoft.com/office/drawing/2014/main" id="{CE70EF91-A01F-BDF3-1DE8-4EBA161055BC}"/>
              </a:ext>
            </a:extLst>
          </p:cNvPr>
          <p:cNvGrpSpPr/>
          <p:nvPr/>
        </p:nvGrpSpPr>
        <p:grpSpPr>
          <a:xfrm>
            <a:off x="3920675" y="3449025"/>
            <a:ext cx="176961" cy="1753215"/>
            <a:chOff x="7832966" y="2414778"/>
            <a:chExt cx="176961" cy="1753215"/>
          </a:xfrm>
        </p:grpSpPr>
        <p:cxnSp>
          <p:nvCxnSpPr>
            <p:cNvPr id="13" name="Connettore diritto 96">
              <a:extLst>
                <a:ext uri="{FF2B5EF4-FFF2-40B4-BE49-F238E27FC236}">
                  <a16:creationId xmlns:a16="http://schemas.microsoft.com/office/drawing/2014/main" id="{7BEC7F25-4A9B-5014-CECE-0FA0AC82F0A6}"/>
                </a:ext>
              </a:extLst>
            </p:cNvPr>
            <p:cNvCxnSpPr>
              <a:cxnSpLocks/>
            </p:cNvCxnSpPr>
            <p:nvPr/>
          </p:nvCxnSpPr>
          <p:spPr>
            <a:xfrm>
              <a:off x="7923293" y="2414778"/>
              <a:ext cx="0" cy="175321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4" name="Freccia a gallone 98">
              <a:extLst>
                <a:ext uri="{FF2B5EF4-FFF2-40B4-BE49-F238E27FC236}">
                  <a16:creationId xmlns:a16="http://schemas.microsoft.com/office/drawing/2014/main" id="{90481E42-17CD-748B-11CF-3453F3C372C5}"/>
                </a:ext>
              </a:extLst>
            </p:cNvPr>
            <p:cNvSpPr/>
            <p:nvPr/>
          </p:nvSpPr>
          <p:spPr>
            <a:xfrm>
              <a:off x="7832966" y="3088574"/>
              <a:ext cx="176961" cy="465369"/>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60" name="Gruppo 99">
            <a:extLst>
              <a:ext uri="{FF2B5EF4-FFF2-40B4-BE49-F238E27FC236}">
                <a16:creationId xmlns:a16="http://schemas.microsoft.com/office/drawing/2014/main" id="{AFED7966-BEFB-EAD9-7D65-44D7ED9A9ECE}"/>
              </a:ext>
            </a:extLst>
          </p:cNvPr>
          <p:cNvGrpSpPr/>
          <p:nvPr/>
        </p:nvGrpSpPr>
        <p:grpSpPr>
          <a:xfrm>
            <a:off x="7580633" y="3497136"/>
            <a:ext cx="153917" cy="1753215"/>
            <a:chOff x="7832966" y="2414778"/>
            <a:chExt cx="153917" cy="1753215"/>
          </a:xfrm>
        </p:grpSpPr>
        <p:cxnSp>
          <p:nvCxnSpPr>
            <p:cNvPr id="61" name="Connettore diritto 96">
              <a:extLst>
                <a:ext uri="{FF2B5EF4-FFF2-40B4-BE49-F238E27FC236}">
                  <a16:creationId xmlns:a16="http://schemas.microsoft.com/office/drawing/2014/main" id="{CE2BB142-20B0-D922-0E4F-18E7FCFFA048}"/>
                </a:ext>
              </a:extLst>
            </p:cNvPr>
            <p:cNvCxnSpPr>
              <a:cxnSpLocks/>
            </p:cNvCxnSpPr>
            <p:nvPr/>
          </p:nvCxnSpPr>
          <p:spPr>
            <a:xfrm>
              <a:off x="7923293" y="2414778"/>
              <a:ext cx="0" cy="175321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2" name="Freccia a gallone 98">
              <a:extLst>
                <a:ext uri="{FF2B5EF4-FFF2-40B4-BE49-F238E27FC236}">
                  <a16:creationId xmlns:a16="http://schemas.microsoft.com/office/drawing/2014/main" id="{7F74F4A8-2609-CE86-314A-D18B610391A5}"/>
                </a:ext>
              </a:extLst>
            </p:cNvPr>
            <p:cNvSpPr/>
            <p:nvPr/>
          </p:nvSpPr>
          <p:spPr>
            <a:xfrm>
              <a:off x="7832966" y="3040463"/>
              <a:ext cx="153917" cy="513480"/>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63" name="TextBox 62">
            <a:extLst>
              <a:ext uri="{FF2B5EF4-FFF2-40B4-BE49-F238E27FC236}">
                <a16:creationId xmlns:a16="http://schemas.microsoft.com/office/drawing/2014/main" id="{8D362714-D77F-80EC-908B-E89A63EF5018}"/>
              </a:ext>
            </a:extLst>
          </p:cNvPr>
          <p:cNvSpPr txBox="1"/>
          <p:nvPr/>
        </p:nvSpPr>
        <p:spPr>
          <a:xfrm>
            <a:off x="7937605" y="3497137"/>
            <a:ext cx="3818997" cy="1508105"/>
          </a:xfrm>
          <a:prstGeom prst="rect">
            <a:avLst/>
          </a:prstGeom>
          <a:noFill/>
        </p:spPr>
        <p:txBody>
          <a:bodyPr wrap="square" rtlCol="0">
            <a:spAutoFit/>
          </a:bodyPr>
          <a:lstStyle/>
          <a:p>
            <a:r>
              <a:rPr lang="en-US" sz="20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Challenges</a:t>
            </a:r>
          </a:p>
          <a:p>
            <a:endParaRPr lang="en-US" sz="8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600" i="1" dirty="0">
                <a:latin typeface="Open Sans" panose="020B0606030504020204" pitchFamily="34" charset="0"/>
                <a:ea typeface="Open Sans" panose="020B0606030504020204" pitchFamily="34" charset="0"/>
                <a:cs typeface="Open Sans" panose="020B0606030504020204" pitchFamily="34" charset="0"/>
              </a:rPr>
              <a:t>High share of variable sources</a:t>
            </a:r>
          </a:p>
          <a:p>
            <a:pPr marL="171450" indent="-171450">
              <a:buFont typeface="Arial" panose="020B0604020202020204" pitchFamily="34" charset="0"/>
              <a:buChar char="•"/>
            </a:pPr>
            <a:r>
              <a:rPr lang="en-GB" sz="1600" i="1" dirty="0">
                <a:latin typeface="Open Sans" panose="020B0606030504020204" pitchFamily="34" charset="0"/>
                <a:ea typeface="Open Sans" panose="020B0606030504020204" pitchFamily="34" charset="0"/>
                <a:cs typeface="Open Sans" panose="020B0606030504020204" pitchFamily="34" charset="0"/>
              </a:rPr>
              <a:t>Need of flexibility and storage</a:t>
            </a:r>
          </a:p>
          <a:p>
            <a:pPr marL="171450" indent="-171450">
              <a:buFont typeface="Arial" panose="020B0604020202020204" pitchFamily="34" charset="0"/>
              <a:buChar char="•"/>
            </a:pPr>
            <a:r>
              <a:rPr lang="en-US" sz="1600" i="1" dirty="0">
                <a:latin typeface="Open Sans" panose="020B0606030504020204" pitchFamily="34" charset="0"/>
                <a:ea typeface="Open Sans" panose="020B0606030504020204" pitchFamily="34" charset="0"/>
                <a:cs typeface="Open Sans" panose="020B0606030504020204" pitchFamily="34" charset="0"/>
              </a:rPr>
              <a:t>Cross-Sectorial Linkages</a:t>
            </a:r>
          </a:p>
          <a:p>
            <a:pPr marL="171450" indent="-171450">
              <a:buFont typeface="Arial" panose="020B0604020202020204" pitchFamily="34" charset="0"/>
              <a:buChar char="•"/>
            </a:pPr>
            <a:r>
              <a:rPr lang="en-US" sz="1600" i="1" dirty="0">
                <a:latin typeface="Open Sans" panose="020B0606030504020204" pitchFamily="34" charset="0"/>
                <a:ea typeface="Open Sans" panose="020B0606030504020204" pitchFamily="34" charset="0"/>
                <a:cs typeface="Open Sans" panose="020B0606030504020204" pitchFamily="34" charset="0"/>
              </a:rPr>
              <a:t>Inter or intra-national connections</a:t>
            </a:r>
          </a:p>
        </p:txBody>
      </p:sp>
      <p:grpSp>
        <p:nvGrpSpPr>
          <p:cNvPr id="64" name="Group 63">
            <a:extLst>
              <a:ext uri="{FF2B5EF4-FFF2-40B4-BE49-F238E27FC236}">
                <a16:creationId xmlns:a16="http://schemas.microsoft.com/office/drawing/2014/main" id="{ECB04964-CE93-446D-7417-2BA532F0EB3F}"/>
              </a:ext>
            </a:extLst>
          </p:cNvPr>
          <p:cNvGrpSpPr/>
          <p:nvPr/>
        </p:nvGrpSpPr>
        <p:grpSpPr>
          <a:xfrm>
            <a:off x="4273955" y="3798866"/>
            <a:ext cx="3170466" cy="874925"/>
            <a:chOff x="4109956" y="3381771"/>
            <a:chExt cx="3170466" cy="874925"/>
          </a:xfrm>
        </p:grpSpPr>
        <p:sp>
          <p:nvSpPr>
            <p:cNvPr id="65" name="TextBox 64">
              <a:extLst>
                <a:ext uri="{FF2B5EF4-FFF2-40B4-BE49-F238E27FC236}">
                  <a16:creationId xmlns:a16="http://schemas.microsoft.com/office/drawing/2014/main" id="{800850D8-6750-1611-B357-4BDA876F2575}"/>
                </a:ext>
              </a:extLst>
            </p:cNvPr>
            <p:cNvSpPr txBox="1"/>
            <p:nvPr/>
          </p:nvSpPr>
          <p:spPr>
            <a:xfrm>
              <a:off x="4199033" y="3649428"/>
              <a:ext cx="3081389" cy="369332"/>
            </a:xfrm>
            <a:prstGeom prst="rect">
              <a:avLst/>
            </a:prstGeom>
            <a:noFill/>
          </p:spPr>
          <p:txBody>
            <a:bodyPr wrap="square" rtlCol="0">
              <a:spAutoFit/>
            </a:bodyPr>
            <a:lstStyle/>
            <a:p>
              <a:r>
                <a:rPr lang="en-US"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Complex energy systems</a:t>
              </a:r>
            </a:p>
          </p:txBody>
        </p:sp>
        <p:sp>
          <p:nvSpPr>
            <p:cNvPr id="66" name="Rectangle 65">
              <a:extLst>
                <a:ext uri="{FF2B5EF4-FFF2-40B4-BE49-F238E27FC236}">
                  <a16:creationId xmlns:a16="http://schemas.microsoft.com/office/drawing/2014/main" id="{9CB6BA8B-8FBC-5FFE-73D3-BF6541753BD7}"/>
                </a:ext>
              </a:extLst>
            </p:cNvPr>
            <p:cNvSpPr/>
            <p:nvPr/>
          </p:nvSpPr>
          <p:spPr>
            <a:xfrm>
              <a:off x="4109956" y="3381771"/>
              <a:ext cx="3130361" cy="874925"/>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52823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Brief History of Energy Modelling</a:t>
            </a:r>
          </a:p>
        </p:txBody>
      </p:sp>
      <p:sp>
        <p:nvSpPr>
          <p:cNvPr id="3" name="Google Shape;1741;p35">
            <a:extLst>
              <a:ext uri="{FF2B5EF4-FFF2-40B4-BE49-F238E27FC236}">
                <a16:creationId xmlns:a16="http://schemas.microsoft.com/office/drawing/2014/main" id="{B16E307B-4691-69A4-2B36-64CC83DD8014}"/>
              </a:ext>
            </a:extLst>
          </p:cNvPr>
          <p:cNvSpPr/>
          <p:nvPr/>
        </p:nvSpPr>
        <p:spPr>
          <a:xfrm>
            <a:off x="0" y="2485892"/>
            <a:ext cx="11719560" cy="488082"/>
          </a:xfrm>
          <a:custGeom>
            <a:avLst/>
            <a:gdLst/>
            <a:ahLst/>
            <a:cxnLst/>
            <a:rect l="l" t="t" r="r" b="b"/>
            <a:pathLst>
              <a:path w="285750" h="10990" extrusionOk="0">
                <a:moveTo>
                  <a:pt x="0" y="0"/>
                </a:moveTo>
                <a:lnTo>
                  <a:pt x="0" y="10990"/>
                </a:lnTo>
                <a:lnTo>
                  <a:pt x="285750" y="10990"/>
                </a:lnTo>
                <a:lnTo>
                  <a:pt x="285750" y="0"/>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 name="Google Shape;1742;p35">
            <a:extLst>
              <a:ext uri="{FF2B5EF4-FFF2-40B4-BE49-F238E27FC236}">
                <a16:creationId xmlns:a16="http://schemas.microsoft.com/office/drawing/2014/main" id="{520E978B-216D-5073-E3EE-9B5684BEF1FC}"/>
              </a:ext>
            </a:extLst>
          </p:cNvPr>
          <p:cNvGrpSpPr/>
          <p:nvPr/>
        </p:nvGrpSpPr>
        <p:grpSpPr>
          <a:xfrm>
            <a:off x="1008649" y="2547043"/>
            <a:ext cx="3234922" cy="1834694"/>
            <a:chOff x="1149755" y="2582271"/>
            <a:chExt cx="3234922" cy="1834694"/>
          </a:xfrm>
        </p:grpSpPr>
        <p:grpSp>
          <p:nvGrpSpPr>
            <p:cNvPr id="5" name="Google Shape;1743;p35">
              <a:extLst>
                <a:ext uri="{FF2B5EF4-FFF2-40B4-BE49-F238E27FC236}">
                  <a16:creationId xmlns:a16="http://schemas.microsoft.com/office/drawing/2014/main" id="{057D4408-CCFE-6BF5-C1D9-3B0F324FF6E4}"/>
                </a:ext>
              </a:extLst>
            </p:cNvPr>
            <p:cNvGrpSpPr/>
            <p:nvPr/>
          </p:nvGrpSpPr>
          <p:grpSpPr>
            <a:xfrm>
              <a:off x="2700496" y="2658466"/>
              <a:ext cx="66720" cy="831360"/>
              <a:chOff x="5117952" y="2967078"/>
              <a:chExt cx="66720" cy="831360"/>
            </a:xfrm>
          </p:grpSpPr>
          <p:sp>
            <p:nvSpPr>
              <p:cNvPr id="16" name="Google Shape;1744;p35">
                <a:extLst>
                  <a:ext uri="{FF2B5EF4-FFF2-40B4-BE49-F238E27FC236}">
                    <a16:creationId xmlns:a16="http://schemas.microsoft.com/office/drawing/2014/main" id="{324FFB6E-F581-0283-EFC8-F22E37A3B17D}"/>
                  </a:ext>
                </a:extLst>
              </p:cNvPr>
              <p:cNvSpPr/>
              <p:nvPr/>
            </p:nvSpPr>
            <p:spPr>
              <a:xfrm>
                <a:off x="5148448" y="3052806"/>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745;p35">
                <a:extLst>
                  <a:ext uri="{FF2B5EF4-FFF2-40B4-BE49-F238E27FC236}">
                    <a16:creationId xmlns:a16="http://schemas.microsoft.com/office/drawing/2014/main" id="{6BF73BE2-712A-5DFC-5AEE-04368CA7256A}"/>
                  </a:ext>
                </a:extLst>
              </p:cNvPr>
              <p:cNvSpPr/>
              <p:nvPr/>
            </p:nvSpPr>
            <p:spPr>
              <a:xfrm>
                <a:off x="5148448" y="3138534"/>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746;p35">
                <a:extLst>
                  <a:ext uri="{FF2B5EF4-FFF2-40B4-BE49-F238E27FC236}">
                    <a16:creationId xmlns:a16="http://schemas.microsoft.com/office/drawing/2014/main" id="{89837535-199A-B4C6-2FD3-4F411443DF39}"/>
                  </a:ext>
                </a:extLst>
              </p:cNvPr>
              <p:cNvSpPr/>
              <p:nvPr/>
            </p:nvSpPr>
            <p:spPr>
              <a:xfrm>
                <a:off x="5148448" y="3224262"/>
                <a:ext cx="9536" cy="47648"/>
              </a:xfrm>
              <a:custGeom>
                <a:avLst/>
                <a:gdLst/>
                <a:ahLst/>
                <a:cxnLst/>
                <a:rect l="l" t="t" r="r" b="b"/>
                <a:pathLst>
                  <a:path w="298" h="1489" extrusionOk="0">
                    <a:moveTo>
                      <a:pt x="0" y="0"/>
                    </a:moveTo>
                    <a:lnTo>
                      <a:pt x="0" y="1488"/>
                    </a:lnTo>
                    <a:lnTo>
                      <a:pt x="298" y="1488"/>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747;p35">
                <a:extLst>
                  <a:ext uri="{FF2B5EF4-FFF2-40B4-BE49-F238E27FC236}">
                    <a16:creationId xmlns:a16="http://schemas.microsoft.com/office/drawing/2014/main" id="{730A679C-1607-6AD2-3380-76D627AE536A}"/>
                  </a:ext>
                </a:extLst>
              </p:cNvPr>
              <p:cNvSpPr/>
              <p:nvPr/>
            </p:nvSpPr>
            <p:spPr>
              <a:xfrm>
                <a:off x="5148448" y="2967078"/>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748;p35">
                <a:extLst>
                  <a:ext uri="{FF2B5EF4-FFF2-40B4-BE49-F238E27FC236}">
                    <a16:creationId xmlns:a16="http://schemas.microsoft.com/office/drawing/2014/main" id="{5868028B-B1BC-05C5-1FDD-F344BBC12A45}"/>
                  </a:ext>
                </a:extLst>
              </p:cNvPr>
              <p:cNvSpPr/>
              <p:nvPr/>
            </p:nvSpPr>
            <p:spPr>
              <a:xfrm>
                <a:off x="5148448" y="3657830"/>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749;p35">
                <a:extLst>
                  <a:ext uri="{FF2B5EF4-FFF2-40B4-BE49-F238E27FC236}">
                    <a16:creationId xmlns:a16="http://schemas.microsoft.com/office/drawing/2014/main" id="{123417EF-A285-32EB-08D6-47066B83FCCB}"/>
                  </a:ext>
                </a:extLst>
              </p:cNvPr>
              <p:cNvSpPr/>
              <p:nvPr/>
            </p:nvSpPr>
            <p:spPr>
              <a:xfrm>
                <a:off x="5148448" y="3572102"/>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750;p35">
                <a:extLst>
                  <a:ext uri="{FF2B5EF4-FFF2-40B4-BE49-F238E27FC236}">
                    <a16:creationId xmlns:a16="http://schemas.microsoft.com/office/drawing/2014/main" id="{261F43EA-8702-B184-F79C-75AAB9A02E48}"/>
                  </a:ext>
                </a:extLst>
              </p:cNvPr>
              <p:cNvSpPr/>
              <p:nvPr/>
            </p:nvSpPr>
            <p:spPr>
              <a:xfrm>
                <a:off x="5148448" y="3481414"/>
                <a:ext cx="9536" cy="47648"/>
              </a:xfrm>
              <a:custGeom>
                <a:avLst/>
                <a:gdLst/>
                <a:ahLst/>
                <a:cxnLst/>
                <a:rect l="l" t="t" r="r" b="b"/>
                <a:pathLst>
                  <a:path w="298" h="1489"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751;p35">
                <a:extLst>
                  <a:ext uri="{FF2B5EF4-FFF2-40B4-BE49-F238E27FC236}">
                    <a16:creationId xmlns:a16="http://schemas.microsoft.com/office/drawing/2014/main" id="{B2065C55-E320-72C5-1605-25E29F4C3C06}"/>
                  </a:ext>
                </a:extLst>
              </p:cNvPr>
              <p:cNvSpPr/>
              <p:nvPr/>
            </p:nvSpPr>
            <p:spPr>
              <a:xfrm>
                <a:off x="5148448" y="3395686"/>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752;p35">
                <a:extLst>
                  <a:ext uri="{FF2B5EF4-FFF2-40B4-BE49-F238E27FC236}">
                    <a16:creationId xmlns:a16="http://schemas.microsoft.com/office/drawing/2014/main" id="{B01EB5F3-BD32-AE53-11CF-2F8E3F72213D}"/>
                  </a:ext>
                </a:extLst>
              </p:cNvPr>
              <p:cNvSpPr/>
              <p:nvPr/>
            </p:nvSpPr>
            <p:spPr>
              <a:xfrm>
                <a:off x="5148448" y="3309958"/>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753;p35">
                <a:extLst>
                  <a:ext uri="{FF2B5EF4-FFF2-40B4-BE49-F238E27FC236}">
                    <a16:creationId xmlns:a16="http://schemas.microsoft.com/office/drawing/2014/main" id="{67030E57-3092-85DE-101E-C7FDE28DDC82}"/>
                  </a:ext>
                </a:extLst>
              </p:cNvPr>
              <p:cNvSpPr/>
              <p:nvPr/>
            </p:nvSpPr>
            <p:spPr>
              <a:xfrm>
                <a:off x="5117952" y="3731750"/>
                <a:ext cx="66720" cy="66688"/>
              </a:xfrm>
              <a:custGeom>
                <a:avLst/>
                <a:gdLst/>
                <a:ahLst/>
                <a:cxnLst/>
                <a:rect l="l" t="t" r="r" b="b"/>
                <a:pathLst>
                  <a:path w="2085" h="2084" extrusionOk="0">
                    <a:moveTo>
                      <a:pt x="1037" y="0"/>
                    </a:moveTo>
                    <a:cubicBezTo>
                      <a:pt x="465" y="0"/>
                      <a:pt x="1" y="464"/>
                      <a:pt x="1" y="1048"/>
                    </a:cubicBezTo>
                    <a:cubicBezTo>
                      <a:pt x="1" y="1619"/>
                      <a:pt x="465" y="2084"/>
                      <a:pt x="1037" y="2084"/>
                    </a:cubicBezTo>
                    <a:cubicBezTo>
                      <a:pt x="1620" y="2084"/>
                      <a:pt x="2084" y="1619"/>
                      <a:pt x="2084" y="1048"/>
                    </a:cubicBezTo>
                    <a:cubicBezTo>
                      <a:pt x="2084" y="464"/>
                      <a:pt x="1620" y="0"/>
                      <a:pt x="1037" y="0"/>
                    </a:cubicBez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 name="Google Shape;1754;p35">
              <a:extLst>
                <a:ext uri="{FF2B5EF4-FFF2-40B4-BE49-F238E27FC236}">
                  <a16:creationId xmlns:a16="http://schemas.microsoft.com/office/drawing/2014/main" id="{55BC7238-9950-0C16-63B9-6D3B9E9777CA}"/>
                </a:ext>
              </a:extLst>
            </p:cNvPr>
            <p:cNvSpPr/>
            <p:nvPr/>
          </p:nvSpPr>
          <p:spPr>
            <a:xfrm>
              <a:off x="2771744" y="2878687"/>
              <a:ext cx="9568" cy="47648"/>
            </a:xfrm>
            <a:custGeom>
              <a:avLst/>
              <a:gdLst/>
              <a:ahLst/>
              <a:cxnLst/>
              <a:rect l="l" t="t" r="r" b="b"/>
              <a:pathLst>
                <a:path w="299" h="1489" extrusionOk="0">
                  <a:moveTo>
                    <a:pt x="1" y="1"/>
                  </a:moveTo>
                  <a:lnTo>
                    <a:pt x="1" y="1489"/>
                  </a:lnTo>
                  <a:lnTo>
                    <a:pt x="299" y="1489"/>
                  </a:lnTo>
                  <a:lnTo>
                    <a:pt x="299"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755;p35">
              <a:extLst>
                <a:ext uri="{FF2B5EF4-FFF2-40B4-BE49-F238E27FC236}">
                  <a16:creationId xmlns:a16="http://schemas.microsoft.com/office/drawing/2014/main" id="{39BD629C-4D77-8BE8-D9BB-ECDD7108ED2E}"/>
                </a:ext>
              </a:extLst>
            </p:cNvPr>
            <p:cNvSpPr/>
            <p:nvPr/>
          </p:nvSpPr>
          <p:spPr>
            <a:xfrm>
              <a:off x="2102336" y="2582271"/>
              <a:ext cx="1263040" cy="352064"/>
            </a:xfrm>
            <a:custGeom>
              <a:avLst/>
              <a:gdLst/>
              <a:ahLst/>
              <a:cxnLst/>
              <a:rect l="l" t="t" r="r" b="b"/>
              <a:pathLst>
                <a:path w="39470" h="11002" extrusionOk="0">
                  <a:moveTo>
                    <a:pt x="1227" y="1"/>
                  </a:moveTo>
                  <a:cubicBezTo>
                    <a:pt x="465" y="1"/>
                    <a:pt x="1" y="858"/>
                    <a:pt x="417" y="1501"/>
                  </a:cubicBezTo>
                  <a:lnTo>
                    <a:pt x="6359" y="10561"/>
                  </a:lnTo>
                  <a:cubicBezTo>
                    <a:pt x="6537" y="10835"/>
                    <a:pt x="6847" y="11002"/>
                    <a:pt x="7168" y="11002"/>
                  </a:cubicBezTo>
                  <a:lnTo>
                    <a:pt x="38232" y="11002"/>
                  </a:lnTo>
                  <a:cubicBezTo>
                    <a:pt x="39006" y="11002"/>
                    <a:pt x="39470" y="10145"/>
                    <a:pt x="39041" y="9502"/>
                  </a:cubicBezTo>
                  <a:lnTo>
                    <a:pt x="33100" y="441"/>
                  </a:lnTo>
                  <a:cubicBezTo>
                    <a:pt x="32921" y="167"/>
                    <a:pt x="32624" y="1"/>
                    <a:pt x="322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solidFill>
                    <a:srgbClr val="FFFFFF"/>
                  </a:solidFill>
                  <a:latin typeface="Fira Sans Extra Condensed Medium"/>
                  <a:ea typeface="Fira Sans Extra Condensed Medium"/>
                  <a:cs typeface="Fira Sans Extra Condensed Medium"/>
                  <a:sym typeface="Fira Sans Extra Condensed Medium"/>
                </a:rPr>
                <a:t>1972</a:t>
              </a:r>
              <a:endParaRPr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15" name="Google Shape;1760;p35">
              <a:extLst>
                <a:ext uri="{FF2B5EF4-FFF2-40B4-BE49-F238E27FC236}">
                  <a16:creationId xmlns:a16="http://schemas.microsoft.com/office/drawing/2014/main" id="{33D99466-53FC-94CD-BF60-A404D9500FD8}"/>
                </a:ext>
              </a:extLst>
            </p:cNvPr>
            <p:cNvSpPr txBox="1"/>
            <p:nvPr/>
          </p:nvSpPr>
          <p:spPr>
            <a:xfrm>
              <a:off x="1149755" y="3565968"/>
              <a:ext cx="3234922" cy="850997"/>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4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International Institute for Applied System Analysis (IIASA) - </a:t>
              </a:r>
              <a:r>
                <a:rPr lang="en-GB" sz="1400" b="1"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MESSAGE</a:t>
              </a:r>
              <a:endParaRPr sz="1400" b="1"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endParaRPr>
            </a:p>
          </p:txBody>
        </p:sp>
      </p:grpSp>
      <p:grpSp>
        <p:nvGrpSpPr>
          <p:cNvPr id="28" name="Google Shape;1805;p35">
            <a:extLst>
              <a:ext uri="{FF2B5EF4-FFF2-40B4-BE49-F238E27FC236}">
                <a16:creationId xmlns:a16="http://schemas.microsoft.com/office/drawing/2014/main" id="{A36BE1EF-8D76-5CAB-2AA8-1741AB7BBFE1}"/>
              </a:ext>
            </a:extLst>
          </p:cNvPr>
          <p:cNvGrpSpPr/>
          <p:nvPr/>
        </p:nvGrpSpPr>
        <p:grpSpPr>
          <a:xfrm>
            <a:off x="335412" y="1385588"/>
            <a:ext cx="1499100" cy="1526672"/>
            <a:chOff x="795972" y="1407663"/>
            <a:chExt cx="1499100" cy="1526672"/>
          </a:xfrm>
        </p:grpSpPr>
        <p:grpSp>
          <p:nvGrpSpPr>
            <p:cNvPr id="29" name="Google Shape;1806;p35">
              <a:extLst>
                <a:ext uri="{FF2B5EF4-FFF2-40B4-BE49-F238E27FC236}">
                  <a16:creationId xmlns:a16="http://schemas.microsoft.com/office/drawing/2014/main" id="{267F0582-02EA-55A4-4752-CEABC753EC89}"/>
                </a:ext>
              </a:extLst>
            </p:cNvPr>
            <p:cNvGrpSpPr/>
            <p:nvPr/>
          </p:nvGrpSpPr>
          <p:grpSpPr>
            <a:xfrm rot="10800000">
              <a:off x="1512176" y="2018766"/>
              <a:ext cx="66720" cy="831360"/>
              <a:chOff x="5117952" y="2967078"/>
              <a:chExt cx="66720" cy="831360"/>
            </a:xfrm>
          </p:grpSpPr>
          <p:sp>
            <p:nvSpPr>
              <p:cNvPr id="33" name="Google Shape;1807;p35">
                <a:extLst>
                  <a:ext uri="{FF2B5EF4-FFF2-40B4-BE49-F238E27FC236}">
                    <a16:creationId xmlns:a16="http://schemas.microsoft.com/office/drawing/2014/main" id="{6B348C35-9E6B-D524-C407-3093F75A6D9A}"/>
                  </a:ext>
                </a:extLst>
              </p:cNvPr>
              <p:cNvSpPr/>
              <p:nvPr/>
            </p:nvSpPr>
            <p:spPr>
              <a:xfrm>
                <a:off x="5148448" y="3052806"/>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808;p35">
                <a:extLst>
                  <a:ext uri="{FF2B5EF4-FFF2-40B4-BE49-F238E27FC236}">
                    <a16:creationId xmlns:a16="http://schemas.microsoft.com/office/drawing/2014/main" id="{07414611-B06C-9570-D1B5-CCA774BD1F10}"/>
                  </a:ext>
                </a:extLst>
              </p:cNvPr>
              <p:cNvSpPr/>
              <p:nvPr/>
            </p:nvSpPr>
            <p:spPr>
              <a:xfrm>
                <a:off x="5148448" y="3138534"/>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809;p35">
                <a:extLst>
                  <a:ext uri="{FF2B5EF4-FFF2-40B4-BE49-F238E27FC236}">
                    <a16:creationId xmlns:a16="http://schemas.microsoft.com/office/drawing/2014/main" id="{7A2E6855-AD68-06E6-EAED-24C2C1DF5E3B}"/>
                  </a:ext>
                </a:extLst>
              </p:cNvPr>
              <p:cNvSpPr/>
              <p:nvPr/>
            </p:nvSpPr>
            <p:spPr>
              <a:xfrm>
                <a:off x="5148448" y="3224262"/>
                <a:ext cx="9536" cy="47648"/>
              </a:xfrm>
              <a:custGeom>
                <a:avLst/>
                <a:gdLst/>
                <a:ahLst/>
                <a:cxnLst/>
                <a:rect l="l" t="t" r="r" b="b"/>
                <a:pathLst>
                  <a:path w="298" h="1489" extrusionOk="0">
                    <a:moveTo>
                      <a:pt x="0" y="0"/>
                    </a:moveTo>
                    <a:lnTo>
                      <a:pt x="0" y="1488"/>
                    </a:lnTo>
                    <a:lnTo>
                      <a:pt x="298" y="1488"/>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810;p35">
                <a:extLst>
                  <a:ext uri="{FF2B5EF4-FFF2-40B4-BE49-F238E27FC236}">
                    <a16:creationId xmlns:a16="http://schemas.microsoft.com/office/drawing/2014/main" id="{D720299B-4681-206F-BD7A-F1FDA6DE45EB}"/>
                  </a:ext>
                </a:extLst>
              </p:cNvPr>
              <p:cNvSpPr/>
              <p:nvPr/>
            </p:nvSpPr>
            <p:spPr>
              <a:xfrm>
                <a:off x="5148448" y="2967078"/>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811;p35">
                <a:extLst>
                  <a:ext uri="{FF2B5EF4-FFF2-40B4-BE49-F238E27FC236}">
                    <a16:creationId xmlns:a16="http://schemas.microsoft.com/office/drawing/2014/main" id="{B574DDBC-45AA-F26B-9DAF-5400F23FDFF6}"/>
                  </a:ext>
                </a:extLst>
              </p:cNvPr>
              <p:cNvSpPr/>
              <p:nvPr/>
            </p:nvSpPr>
            <p:spPr>
              <a:xfrm>
                <a:off x="5148448" y="3657830"/>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812;p35">
                <a:extLst>
                  <a:ext uri="{FF2B5EF4-FFF2-40B4-BE49-F238E27FC236}">
                    <a16:creationId xmlns:a16="http://schemas.microsoft.com/office/drawing/2014/main" id="{E3173301-CD03-84F5-E323-4713CF0615CF}"/>
                  </a:ext>
                </a:extLst>
              </p:cNvPr>
              <p:cNvSpPr/>
              <p:nvPr/>
            </p:nvSpPr>
            <p:spPr>
              <a:xfrm>
                <a:off x="5148448" y="3572102"/>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813;p35">
                <a:extLst>
                  <a:ext uri="{FF2B5EF4-FFF2-40B4-BE49-F238E27FC236}">
                    <a16:creationId xmlns:a16="http://schemas.microsoft.com/office/drawing/2014/main" id="{0C82AF1C-361D-944A-A33E-14CE02C37064}"/>
                  </a:ext>
                </a:extLst>
              </p:cNvPr>
              <p:cNvSpPr/>
              <p:nvPr/>
            </p:nvSpPr>
            <p:spPr>
              <a:xfrm>
                <a:off x="5148448" y="3481414"/>
                <a:ext cx="9536" cy="47648"/>
              </a:xfrm>
              <a:custGeom>
                <a:avLst/>
                <a:gdLst/>
                <a:ahLst/>
                <a:cxnLst/>
                <a:rect l="l" t="t" r="r" b="b"/>
                <a:pathLst>
                  <a:path w="298" h="1489"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814;p35">
                <a:extLst>
                  <a:ext uri="{FF2B5EF4-FFF2-40B4-BE49-F238E27FC236}">
                    <a16:creationId xmlns:a16="http://schemas.microsoft.com/office/drawing/2014/main" id="{D888DB1F-30E0-E4A0-7362-817D5D6F0953}"/>
                  </a:ext>
                </a:extLst>
              </p:cNvPr>
              <p:cNvSpPr/>
              <p:nvPr/>
            </p:nvSpPr>
            <p:spPr>
              <a:xfrm>
                <a:off x="5148448" y="3395686"/>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815;p35">
                <a:extLst>
                  <a:ext uri="{FF2B5EF4-FFF2-40B4-BE49-F238E27FC236}">
                    <a16:creationId xmlns:a16="http://schemas.microsoft.com/office/drawing/2014/main" id="{08E005A0-6856-ABB5-BBAE-CC4AB6C60408}"/>
                  </a:ext>
                </a:extLst>
              </p:cNvPr>
              <p:cNvSpPr/>
              <p:nvPr/>
            </p:nvSpPr>
            <p:spPr>
              <a:xfrm>
                <a:off x="5148448" y="3309958"/>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816;p35">
                <a:extLst>
                  <a:ext uri="{FF2B5EF4-FFF2-40B4-BE49-F238E27FC236}">
                    <a16:creationId xmlns:a16="http://schemas.microsoft.com/office/drawing/2014/main" id="{7E8CDC91-89DD-1AD5-542E-CBEECF973AA2}"/>
                  </a:ext>
                </a:extLst>
              </p:cNvPr>
              <p:cNvSpPr/>
              <p:nvPr/>
            </p:nvSpPr>
            <p:spPr>
              <a:xfrm>
                <a:off x="5117952" y="3731750"/>
                <a:ext cx="66720" cy="66688"/>
              </a:xfrm>
              <a:custGeom>
                <a:avLst/>
                <a:gdLst/>
                <a:ahLst/>
                <a:cxnLst/>
                <a:rect l="l" t="t" r="r" b="b"/>
                <a:pathLst>
                  <a:path w="2085" h="2084" extrusionOk="0">
                    <a:moveTo>
                      <a:pt x="1037" y="0"/>
                    </a:moveTo>
                    <a:cubicBezTo>
                      <a:pt x="465" y="0"/>
                      <a:pt x="1" y="464"/>
                      <a:pt x="1" y="1048"/>
                    </a:cubicBezTo>
                    <a:cubicBezTo>
                      <a:pt x="1" y="1619"/>
                      <a:pt x="465" y="2084"/>
                      <a:pt x="1037" y="2084"/>
                    </a:cubicBezTo>
                    <a:cubicBezTo>
                      <a:pt x="1620" y="2084"/>
                      <a:pt x="2084" y="1619"/>
                      <a:pt x="2084" y="1048"/>
                    </a:cubicBezTo>
                    <a:cubicBezTo>
                      <a:pt x="2084" y="464"/>
                      <a:pt x="1620" y="0"/>
                      <a:pt x="1037" y="0"/>
                    </a:cubicBez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 name="Google Shape;1817;p35">
              <a:extLst>
                <a:ext uri="{FF2B5EF4-FFF2-40B4-BE49-F238E27FC236}">
                  <a16:creationId xmlns:a16="http://schemas.microsoft.com/office/drawing/2014/main" id="{866A7583-ECBD-C2F5-A9EB-6F02800D5136}"/>
                </a:ext>
              </a:extLst>
            </p:cNvPr>
            <p:cNvSpPr/>
            <p:nvPr/>
          </p:nvSpPr>
          <p:spPr>
            <a:xfrm>
              <a:off x="1538464" y="2587999"/>
              <a:ext cx="14112" cy="43072"/>
            </a:xfrm>
            <a:custGeom>
              <a:avLst/>
              <a:gdLst/>
              <a:ahLst/>
              <a:cxnLst/>
              <a:rect l="l" t="t" r="r" b="b"/>
              <a:pathLst>
                <a:path w="441" h="1346" extrusionOk="0">
                  <a:moveTo>
                    <a:pt x="0" y="0"/>
                  </a:moveTo>
                  <a:lnTo>
                    <a:pt x="0" y="1346"/>
                  </a:lnTo>
                  <a:lnTo>
                    <a:pt x="441" y="1346"/>
                  </a:lnTo>
                  <a:lnTo>
                    <a:pt x="441"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818;p35">
              <a:extLst>
                <a:ext uri="{FF2B5EF4-FFF2-40B4-BE49-F238E27FC236}">
                  <a16:creationId xmlns:a16="http://schemas.microsoft.com/office/drawing/2014/main" id="{55606EEB-5F09-4E9D-46DC-03CDEC045C30}"/>
                </a:ext>
              </a:extLst>
            </p:cNvPr>
            <p:cNvSpPr/>
            <p:nvPr/>
          </p:nvSpPr>
          <p:spPr>
            <a:xfrm>
              <a:off x="914016" y="2582271"/>
              <a:ext cx="1263040" cy="352064"/>
            </a:xfrm>
            <a:custGeom>
              <a:avLst/>
              <a:gdLst/>
              <a:ahLst/>
              <a:cxnLst/>
              <a:rect l="l" t="t" r="r" b="b"/>
              <a:pathLst>
                <a:path w="39470" h="11002" extrusionOk="0">
                  <a:moveTo>
                    <a:pt x="1226" y="1"/>
                  </a:moveTo>
                  <a:cubicBezTo>
                    <a:pt x="464" y="1"/>
                    <a:pt x="0" y="858"/>
                    <a:pt x="417" y="1501"/>
                  </a:cubicBezTo>
                  <a:lnTo>
                    <a:pt x="6358" y="10561"/>
                  </a:lnTo>
                  <a:cubicBezTo>
                    <a:pt x="6537" y="10835"/>
                    <a:pt x="6846" y="11002"/>
                    <a:pt x="7168" y="11002"/>
                  </a:cubicBezTo>
                  <a:lnTo>
                    <a:pt x="38231" y="11002"/>
                  </a:lnTo>
                  <a:cubicBezTo>
                    <a:pt x="39005" y="11002"/>
                    <a:pt x="39469" y="10145"/>
                    <a:pt x="39041" y="9502"/>
                  </a:cubicBezTo>
                  <a:lnTo>
                    <a:pt x="33099" y="441"/>
                  </a:lnTo>
                  <a:cubicBezTo>
                    <a:pt x="32921" y="167"/>
                    <a:pt x="32623" y="1"/>
                    <a:pt x="3229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solidFill>
                    <a:srgbClr val="FFFFFF"/>
                  </a:solidFill>
                  <a:latin typeface="Fira Sans Extra Condensed Medium"/>
                  <a:ea typeface="Fira Sans Extra Condensed Medium"/>
                  <a:cs typeface="Fira Sans Extra Condensed Medium"/>
                  <a:sym typeface="Fira Sans Extra Condensed Medium"/>
                </a:rPr>
                <a:t>1970s</a:t>
              </a:r>
              <a:endParaRPr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32" name="Google Shape;1827;p35">
              <a:extLst>
                <a:ext uri="{FF2B5EF4-FFF2-40B4-BE49-F238E27FC236}">
                  <a16:creationId xmlns:a16="http://schemas.microsoft.com/office/drawing/2014/main" id="{B765C34D-537F-FBAE-6FA7-5B3DBA66A342}"/>
                </a:ext>
              </a:extLst>
            </p:cNvPr>
            <p:cNvSpPr txBox="1"/>
            <p:nvPr/>
          </p:nvSpPr>
          <p:spPr>
            <a:xfrm>
              <a:off x="795972" y="1407663"/>
              <a:ext cx="14991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6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O</a:t>
              </a:r>
              <a:r>
                <a:rPr lang="en" sz="16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il Crisis</a:t>
              </a:r>
              <a:endParaRPr sz="16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endParaRPr>
            </a:p>
          </p:txBody>
        </p:sp>
      </p:grpSp>
      <p:grpSp>
        <p:nvGrpSpPr>
          <p:cNvPr id="43" name="Google Shape;1828;p35">
            <a:extLst>
              <a:ext uri="{FF2B5EF4-FFF2-40B4-BE49-F238E27FC236}">
                <a16:creationId xmlns:a16="http://schemas.microsoft.com/office/drawing/2014/main" id="{E45D80BE-73E5-4556-5252-2DCEDF7C3D64}"/>
              </a:ext>
            </a:extLst>
          </p:cNvPr>
          <p:cNvGrpSpPr/>
          <p:nvPr/>
        </p:nvGrpSpPr>
        <p:grpSpPr>
          <a:xfrm>
            <a:off x="3163665" y="1285749"/>
            <a:ext cx="1845989" cy="1617724"/>
            <a:chOff x="3006285" y="1316611"/>
            <a:chExt cx="1845989" cy="1617724"/>
          </a:xfrm>
        </p:grpSpPr>
        <p:grpSp>
          <p:nvGrpSpPr>
            <p:cNvPr id="44" name="Google Shape;1829;p35">
              <a:extLst>
                <a:ext uri="{FF2B5EF4-FFF2-40B4-BE49-F238E27FC236}">
                  <a16:creationId xmlns:a16="http://schemas.microsoft.com/office/drawing/2014/main" id="{E4EBCFCC-BD7E-3833-8791-01C455149BB5}"/>
                </a:ext>
              </a:extLst>
            </p:cNvPr>
            <p:cNvGrpSpPr/>
            <p:nvPr/>
          </p:nvGrpSpPr>
          <p:grpSpPr>
            <a:xfrm rot="10800000">
              <a:off x="3888848" y="2018766"/>
              <a:ext cx="66720" cy="831360"/>
              <a:chOff x="5117952" y="2967078"/>
              <a:chExt cx="66720" cy="831360"/>
            </a:xfrm>
          </p:grpSpPr>
          <p:sp>
            <p:nvSpPr>
              <p:cNvPr id="48" name="Google Shape;1830;p35">
                <a:extLst>
                  <a:ext uri="{FF2B5EF4-FFF2-40B4-BE49-F238E27FC236}">
                    <a16:creationId xmlns:a16="http://schemas.microsoft.com/office/drawing/2014/main" id="{63864E23-DBCC-2C0F-F654-DC0EB7FE6659}"/>
                  </a:ext>
                </a:extLst>
              </p:cNvPr>
              <p:cNvSpPr/>
              <p:nvPr/>
            </p:nvSpPr>
            <p:spPr>
              <a:xfrm>
                <a:off x="5148448" y="3052806"/>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831;p35">
                <a:extLst>
                  <a:ext uri="{FF2B5EF4-FFF2-40B4-BE49-F238E27FC236}">
                    <a16:creationId xmlns:a16="http://schemas.microsoft.com/office/drawing/2014/main" id="{080E8CCC-2B99-4959-1119-CC38437F7984}"/>
                  </a:ext>
                </a:extLst>
              </p:cNvPr>
              <p:cNvSpPr/>
              <p:nvPr/>
            </p:nvSpPr>
            <p:spPr>
              <a:xfrm>
                <a:off x="5148448" y="3138534"/>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832;p35">
                <a:extLst>
                  <a:ext uri="{FF2B5EF4-FFF2-40B4-BE49-F238E27FC236}">
                    <a16:creationId xmlns:a16="http://schemas.microsoft.com/office/drawing/2014/main" id="{7F8F000D-DFD8-D3EB-C7F4-8B745305559B}"/>
                  </a:ext>
                </a:extLst>
              </p:cNvPr>
              <p:cNvSpPr/>
              <p:nvPr/>
            </p:nvSpPr>
            <p:spPr>
              <a:xfrm>
                <a:off x="5148448" y="3224262"/>
                <a:ext cx="9536" cy="47648"/>
              </a:xfrm>
              <a:custGeom>
                <a:avLst/>
                <a:gdLst/>
                <a:ahLst/>
                <a:cxnLst/>
                <a:rect l="l" t="t" r="r" b="b"/>
                <a:pathLst>
                  <a:path w="298" h="1489" extrusionOk="0">
                    <a:moveTo>
                      <a:pt x="0" y="0"/>
                    </a:moveTo>
                    <a:lnTo>
                      <a:pt x="0" y="1488"/>
                    </a:lnTo>
                    <a:lnTo>
                      <a:pt x="298" y="1488"/>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833;p35">
                <a:extLst>
                  <a:ext uri="{FF2B5EF4-FFF2-40B4-BE49-F238E27FC236}">
                    <a16:creationId xmlns:a16="http://schemas.microsoft.com/office/drawing/2014/main" id="{C728EB03-98C8-B9F5-B8AA-501828721582}"/>
                  </a:ext>
                </a:extLst>
              </p:cNvPr>
              <p:cNvSpPr/>
              <p:nvPr/>
            </p:nvSpPr>
            <p:spPr>
              <a:xfrm>
                <a:off x="5148448" y="2967078"/>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834;p35">
                <a:extLst>
                  <a:ext uri="{FF2B5EF4-FFF2-40B4-BE49-F238E27FC236}">
                    <a16:creationId xmlns:a16="http://schemas.microsoft.com/office/drawing/2014/main" id="{B6805585-D3FF-C9C4-2FB9-9FB379B9993B}"/>
                  </a:ext>
                </a:extLst>
              </p:cNvPr>
              <p:cNvSpPr/>
              <p:nvPr/>
            </p:nvSpPr>
            <p:spPr>
              <a:xfrm>
                <a:off x="5148448" y="3657830"/>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835;p35">
                <a:extLst>
                  <a:ext uri="{FF2B5EF4-FFF2-40B4-BE49-F238E27FC236}">
                    <a16:creationId xmlns:a16="http://schemas.microsoft.com/office/drawing/2014/main" id="{BD1D1A71-A145-FFFD-1B90-65DED6F34FA4}"/>
                  </a:ext>
                </a:extLst>
              </p:cNvPr>
              <p:cNvSpPr/>
              <p:nvPr/>
            </p:nvSpPr>
            <p:spPr>
              <a:xfrm>
                <a:off x="5148448" y="3572102"/>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836;p35">
                <a:extLst>
                  <a:ext uri="{FF2B5EF4-FFF2-40B4-BE49-F238E27FC236}">
                    <a16:creationId xmlns:a16="http://schemas.microsoft.com/office/drawing/2014/main" id="{A3C4AA2F-60EF-DA9F-DD47-5757B514A1B1}"/>
                  </a:ext>
                </a:extLst>
              </p:cNvPr>
              <p:cNvSpPr/>
              <p:nvPr/>
            </p:nvSpPr>
            <p:spPr>
              <a:xfrm>
                <a:off x="5148448" y="3481414"/>
                <a:ext cx="9536" cy="47648"/>
              </a:xfrm>
              <a:custGeom>
                <a:avLst/>
                <a:gdLst/>
                <a:ahLst/>
                <a:cxnLst/>
                <a:rect l="l" t="t" r="r" b="b"/>
                <a:pathLst>
                  <a:path w="298" h="1489"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837;p35">
                <a:extLst>
                  <a:ext uri="{FF2B5EF4-FFF2-40B4-BE49-F238E27FC236}">
                    <a16:creationId xmlns:a16="http://schemas.microsoft.com/office/drawing/2014/main" id="{031BA9A9-9CA7-B8AC-A3D3-F20534342496}"/>
                  </a:ext>
                </a:extLst>
              </p:cNvPr>
              <p:cNvSpPr/>
              <p:nvPr/>
            </p:nvSpPr>
            <p:spPr>
              <a:xfrm>
                <a:off x="5148448" y="3395686"/>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838;p35">
                <a:extLst>
                  <a:ext uri="{FF2B5EF4-FFF2-40B4-BE49-F238E27FC236}">
                    <a16:creationId xmlns:a16="http://schemas.microsoft.com/office/drawing/2014/main" id="{C6F8FF90-F52E-96EC-02AC-0F2E064D1DB7}"/>
                  </a:ext>
                </a:extLst>
              </p:cNvPr>
              <p:cNvSpPr/>
              <p:nvPr/>
            </p:nvSpPr>
            <p:spPr>
              <a:xfrm>
                <a:off x="5148448" y="3309958"/>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839;p35">
                <a:extLst>
                  <a:ext uri="{FF2B5EF4-FFF2-40B4-BE49-F238E27FC236}">
                    <a16:creationId xmlns:a16="http://schemas.microsoft.com/office/drawing/2014/main" id="{EA02D7A6-4882-14AE-E73B-B2FFA4473FBA}"/>
                  </a:ext>
                </a:extLst>
              </p:cNvPr>
              <p:cNvSpPr/>
              <p:nvPr/>
            </p:nvSpPr>
            <p:spPr>
              <a:xfrm>
                <a:off x="5117952" y="3731750"/>
                <a:ext cx="66720" cy="66688"/>
              </a:xfrm>
              <a:custGeom>
                <a:avLst/>
                <a:gdLst/>
                <a:ahLst/>
                <a:cxnLst/>
                <a:rect l="l" t="t" r="r" b="b"/>
                <a:pathLst>
                  <a:path w="2085" h="2084" extrusionOk="0">
                    <a:moveTo>
                      <a:pt x="1037" y="0"/>
                    </a:moveTo>
                    <a:cubicBezTo>
                      <a:pt x="465" y="0"/>
                      <a:pt x="1" y="464"/>
                      <a:pt x="1" y="1048"/>
                    </a:cubicBezTo>
                    <a:cubicBezTo>
                      <a:pt x="1" y="1619"/>
                      <a:pt x="465" y="2084"/>
                      <a:pt x="1037" y="2084"/>
                    </a:cubicBezTo>
                    <a:cubicBezTo>
                      <a:pt x="1620" y="2084"/>
                      <a:pt x="2084" y="1619"/>
                      <a:pt x="2084" y="1048"/>
                    </a:cubicBezTo>
                    <a:cubicBezTo>
                      <a:pt x="2084" y="464"/>
                      <a:pt x="1620" y="0"/>
                      <a:pt x="1037" y="0"/>
                    </a:cubicBez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1840;p35">
              <a:extLst>
                <a:ext uri="{FF2B5EF4-FFF2-40B4-BE49-F238E27FC236}">
                  <a16:creationId xmlns:a16="http://schemas.microsoft.com/office/drawing/2014/main" id="{2675DF39-4469-1B86-1C9D-718620968025}"/>
                </a:ext>
              </a:extLst>
            </p:cNvPr>
            <p:cNvSpPr/>
            <p:nvPr/>
          </p:nvSpPr>
          <p:spPr>
            <a:xfrm>
              <a:off x="3914752" y="2587999"/>
              <a:ext cx="14528" cy="43072"/>
            </a:xfrm>
            <a:custGeom>
              <a:avLst/>
              <a:gdLst/>
              <a:ahLst/>
              <a:cxnLst/>
              <a:rect l="l" t="t" r="r" b="b"/>
              <a:pathLst>
                <a:path w="454" h="1346" extrusionOk="0">
                  <a:moveTo>
                    <a:pt x="1" y="0"/>
                  </a:moveTo>
                  <a:lnTo>
                    <a:pt x="1" y="1346"/>
                  </a:lnTo>
                  <a:lnTo>
                    <a:pt x="453" y="1346"/>
                  </a:lnTo>
                  <a:lnTo>
                    <a:pt x="453"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841;p35">
              <a:extLst>
                <a:ext uri="{FF2B5EF4-FFF2-40B4-BE49-F238E27FC236}">
                  <a16:creationId xmlns:a16="http://schemas.microsoft.com/office/drawing/2014/main" id="{044F0CE1-4061-9379-53B1-A1F2E96920B4}"/>
                </a:ext>
              </a:extLst>
            </p:cNvPr>
            <p:cNvSpPr/>
            <p:nvPr/>
          </p:nvSpPr>
          <p:spPr>
            <a:xfrm>
              <a:off x="3290688" y="2582271"/>
              <a:ext cx="1263040" cy="352064"/>
            </a:xfrm>
            <a:custGeom>
              <a:avLst/>
              <a:gdLst/>
              <a:ahLst/>
              <a:cxnLst/>
              <a:rect l="l" t="t" r="r" b="b"/>
              <a:pathLst>
                <a:path w="39470" h="11002" extrusionOk="0">
                  <a:moveTo>
                    <a:pt x="1227" y="1"/>
                  </a:moveTo>
                  <a:cubicBezTo>
                    <a:pt x="465" y="1"/>
                    <a:pt x="0" y="858"/>
                    <a:pt x="417" y="1501"/>
                  </a:cubicBezTo>
                  <a:lnTo>
                    <a:pt x="6358" y="10561"/>
                  </a:lnTo>
                  <a:cubicBezTo>
                    <a:pt x="6537" y="10835"/>
                    <a:pt x="6846" y="11002"/>
                    <a:pt x="7168" y="11002"/>
                  </a:cubicBezTo>
                  <a:lnTo>
                    <a:pt x="38231" y="11002"/>
                  </a:lnTo>
                  <a:cubicBezTo>
                    <a:pt x="39005" y="11002"/>
                    <a:pt x="39470" y="10145"/>
                    <a:pt x="39041" y="9502"/>
                  </a:cubicBezTo>
                  <a:lnTo>
                    <a:pt x="33112" y="441"/>
                  </a:lnTo>
                  <a:cubicBezTo>
                    <a:pt x="32933" y="167"/>
                    <a:pt x="32623" y="1"/>
                    <a:pt x="3230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solidFill>
                    <a:srgbClr val="FFFFFF"/>
                  </a:solidFill>
                  <a:latin typeface="Fira Sans Extra Condensed Medium"/>
                  <a:ea typeface="Fira Sans Extra Condensed Medium"/>
                  <a:cs typeface="Fira Sans Extra Condensed Medium"/>
                  <a:sym typeface="Fira Sans Extra Condensed Medium"/>
                </a:rPr>
                <a:t>1974</a:t>
              </a:r>
              <a:endParaRPr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47" name="Google Shape;1847;p35">
              <a:extLst>
                <a:ext uri="{FF2B5EF4-FFF2-40B4-BE49-F238E27FC236}">
                  <a16:creationId xmlns:a16="http://schemas.microsoft.com/office/drawing/2014/main" id="{E94941B5-419A-D532-F600-65C740C55A87}"/>
                </a:ext>
              </a:extLst>
            </p:cNvPr>
            <p:cNvSpPr txBox="1"/>
            <p:nvPr/>
          </p:nvSpPr>
          <p:spPr>
            <a:xfrm>
              <a:off x="3006285" y="1316611"/>
              <a:ext cx="1845989"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4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International Energy Agency (IEA)</a:t>
              </a:r>
            </a:p>
          </p:txBody>
        </p:sp>
      </p:grpSp>
      <p:grpSp>
        <p:nvGrpSpPr>
          <p:cNvPr id="58" name="Google Shape;1742;p35">
            <a:extLst>
              <a:ext uri="{FF2B5EF4-FFF2-40B4-BE49-F238E27FC236}">
                <a16:creationId xmlns:a16="http://schemas.microsoft.com/office/drawing/2014/main" id="{4AADFE0E-7D1D-9C1D-AEF5-3306E82A2B69}"/>
              </a:ext>
            </a:extLst>
          </p:cNvPr>
          <p:cNvGrpSpPr/>
          <p:nvPr/>
        </p:nvGrpSpPr>
        <p:grpSpPr>
          <a:xfrm>
            <a:off x="4616094" y="2548332"/>
            <a:ext cx="1761075" cy="1559415"/>
            <a:chOff x="1819958" y="2582271"/>
            <a:chExt cx="1761075" cy="1559415"/>
          </a:xfrm>
        </p:grpSpPr>
        <p:grpSp>
          <p:nvGrpSpPr>
            <p:cNvPr id="59" name="Google Shape;1743;p35">
              <a:extLst>
                <a:ext uri="{FF2B5EF4-FFF2-40B4-BE49-F238E27FC236}">
                  <a16:creationId xmlns:a16="http://schemas.microsoft.com/office/drawing/2014/main" id="{EE917EE8-B949-5136-673D-31C8F517ADE4}"/>
                </a:ext>
              </a:extLst>
            </p:cNvPr>
            <p:cNvGrpSpPr/>
            <p:nvPr/>
          </p:nvGrpSpPr>
          <p:grpSpPr>
            <a:xfrm>
              <a:off x="2700496" y="2658466"/>
              <a:ext cx="66720" cy="831360"/>
              <a:chOff x="5117952" y="2967078"/>
              <a:chExt cx="66720" cy="831360"/>
            </a:xfrm>
          </p:grpSpPr>
          <p:sp>
            <p:nvSpPr>
              <p:cNvPr id="63" name="Google Shape;1744;p35">
                <a:extLst>
                  <a:ext uri="{FF2B5EF4-FFF2-40B4-BE49-F238E27FC236}">
                    <a16:creationId xmlns:a16="http://schemas.microsoft.com/office/drawing/2014/main" id="{CDE9A837-AF1B-C4F7-9FE5-B9AB5F343338}"/>
                  </a:ext>
                </a:extLst>
              </p:cNvPr>
              <p:cNvSpPr/>
              <p:nvPr/>
            </p:nvSpPr>
            <p:spPr>
              <a:xfrm>
                <a:off x="5148448" y="3052806"/>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745;p35">
                <a:extLst>
                  <a:ext uri="{FF2B5EF4-FFF2-40B4-BE49-F238E27FC236}">
                    <a16:creationId xmlns:a16="http://schemas.microsoft.com/office/drawing/2014/main" id="{AC140967-3B57-D71F-9EC5-716141F07514}"/>
                  </a:ext>
                </a:extLst>
              </p:cNvPr>
              <p:cNvSpPr/>
              <p:nvPr/>
            </p:nvSpPr>
            <p:spPr>
              <a:xfrm>
                <a:off x="5148448" y="3138534"/>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746;p35">
                <a:extLst>
                  <a:ext uri="{FF2B5EF4-FFF2-40B4-BE49-F238E27FC236}">
                    <a16:creationId xmlns:a16="http://schemas.microsoft.com/office/drawing/2014/main" id="{7C402566-FB71-DF09-4361-4922A4FB9961}"/>
                  </a:ext>
                </a:extLst>
              </p:cNvPr>
              <p:cNvSpPr/>
              <p:nvPr/>
            </p:nvSpPr>
            <p:spPr>
              <a:xfrm>
                <a:off x="5148448" y="3224262"/>
                <a:ext cx="9536" cy="47648"/>
              </a:xfrm>
              <a:custGeom>
                <a:avLst/>
                <a:gdLst/>
                <a:ahLst/>
                <a:cxnLst/>
                <a:rect l="l" t="t" r="r" b="b"/>
                <a:pathLst>
                  <a:path w="298" h="1489" extrusionOk="0">
                    <a:moveTo>
                      <a:pt x="0" y="0"/>
                    </a:moveTo>
                    <a:lnTo>
                      <a:pt x="0" y="1488"/>
                    </a:lnTo>
                    <a:lnTo>
                      <a:pt x="298" y="1488"/>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747;p35">
                <a:extLst>
                  <a:ext uri="{FF2B5EF4-FFF2-40B4-BE49-F238E27FC236}">
                    <a16:creationId xmlns:a16="http://schemas.microsoft.com/office/drawing/2014/main" id="{82A50D67-8F7D-6964-666D-738B16CBBCDF}"/>
                  </a:ext>
                </a:extLst>
              </p:cNvPr>
              <p:cNvSpPr/>
              <p:nvPr/>
            </p:nvSpPr>
            <p:spPr>
              <a:xfrm>
                <a:off x="5148448" y="2967078"/>
                <a:ext cx="9536" cy="43072"/>
              </a:xfrm>
              <a:custGeom>
                <a:avLst/>
                <a:gdLst/>
                <a:ahLst/>
                <a:cxnLst/>
                <a:rect l="l" t="t" r="r" b="b"/>
                <a:pathLst>
                  <a:path w="298" h="1346" extrusionOk="0">
                    <a:moveTo>
                      <a:pt x="0" y="0"/>
                    </a:moveTo>
                    <a:lnTo>
                      <a:pt x="0" y="1346"/>
                    </a:lnTo>
                    <a:lnTo>
                      <a:pt x="298" y="1346"/>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748;p35">
                <a:extLst>
                  <a:ext uri="{FF2B5EF4-FFF2-40B4-BE49-F238E27FC236}">
                    <a16:creationId xmlns:a16="http://schemas.microsoft.com/office/drawing/2014/main" id="{0D18AB15-EF36-74DB-1496-026CEDB5121A}"/>
                  </a:ext>
                </a:extLst>
              </p:cNvPr>
              <p:cNvSpPr/>
              <p:nvPr/>
            </p:nvSpPr>
            <p:spPr>
              <a:xfrm>
                <a:off x="5148448" y="3657830"/>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749;p35">
                <a:extLst>
                  <a:ext uri="{FF2B5EF4-FFF2-40B4-BE49-F238E27FC236}">
                    <a16:creationId xmlns:a16="http://schemas.microsoft.com/office/drawing/2014/main" id="{E588E43D-B0C6-CA41-EDF5-27C0F76FFEB3}"/>
                  </a:ext>
                </a:extLst>
              </p:cNvPr>
              <p:cNvSpPr/>
              <p:nvPr/>
            </p:nvSpPr>
            <p:spPr>
              <a:xfrm>
                <a:off x="5148448" y="3572102"/>
                <a:ext cx="9536" cy="42688"/>
              </a:xfrm>
              <a:custGeom>
                <a:avLst/>
                <a:gdLst/>
                <a:ahLst/>
                <a:cxnLst/>
                <a:rect l="l" t="t" r="r" b="b"/>
                <a:pathLst>
                  <a:path w="298" h="1334" extrusionOk="0">
                    <a:moveTo>
                      <a:pt x="0" y="0"/>
                    </a:moveTo>
                    <a:lnTo>
                      <a:pt x="0" y="1334"/>
                    </a:lnTo>
                    <a:lnTo>
                      <a:pt x="298" y="1334"/>
                    </a:lnTo>
                    <a:lnTo>
                      <a:pt x="298" y="0"/>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750;p35">
                <a:extLst>
                  <a:ext uri="{FF2B5EF4-FFF2-40B4-BE49-F238E27FC236}">
                    <a16:creationId xmlns:a16="http://schemas.microsoft.com/office/drawing/2014/main" id="{38F3AB45-3F47-C667-AF2D-24B3F0BC840B}"/>
                  </a:ext>
                </a:extLst>
              </p:cNvPr>
              <p:cNvSpPr/>
              <p:nvPr/>
            </p:nvSpPr>
            <p:spPr>
              <a:xfrm>
                <a:off x="5148448" y="3481414"/>
                <a:ext cx="9536" cy="47648"/>
              </a:xfrm>
              <a:custGeom>
                <a:avLst/>
                <a:gdLst/>
                <a:ahLst/>
                <a:cxnLst/>
                <a:rect l="l" t="t" r="r" b="b"/>
                <a:pathLst>
                  <a:path w="298" h="1489"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751;p35">
                <a:extLst>
                  <a:ext uri="{FF2B5EF4-FFF2-40B4-BE49-F238E27FC236}">
                    <a16:creationId xmlns:a16="http://schemas.microsoft.com/office/drawing/2014/main" id="{001636A3-5357-C687-1E93-9AEE629CAB37}"/>
                  </a:ext>
                </a:extLst>
              </p:cNvPr>
              <p:cNvSpPr/>
              <p:nvPr/>
            </p:nvSpPr>
            <p:spPr>
              <a:xfrm>
                <a:off x="5148448" y="3395686"/>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752;p35">
                <a:extLst>
                  <a:ext uri="{FF2B5EF4-FFF2-40B4-BE49-F238E27FC236}">
                    <a16:creationId xmlns:a16="http://schemas.microsoft.com/office/drawing/2014/main" id="{7EC55F61-5A72-4F94-97E5-A504F10330EF}"/>
                  </a:ext>
                </a:extLst>
              </p:cNvPr>
              <p:cNvSpPr/>
              <p:nvPr/>
            </p:nvSpPr>
            <p:spPr>
              <a:xfrm>
                <a:off x="5148448" y="3309958"/>
                <a:ext cx="9536" cy="47680"/>
              </a:xfrm>
              <a:custGeom>
                <a:avLst/>
                <a:gdLst/>
                <a:ahLst/>
                <a:cxnLst/>
                <a:rect l="l" t="t" r="r" b="b"/>
                <a:pathLst>
                  <a:path w="298" h="1490" extrusionOk="0">
                    <a:moveTo>
                      <a:pt x="0" y="1"/>
                    </a:moveTo>
                    <a:lnTo>
                      <a:pt x="0" y="1489"/>
                    </a:lnTo>
                    <a:lnTo>
                      <a:pt x="298" y="1489"/>
                    </a:lnTo>
                    <a:lnTo>
                      <a:pt x="298"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753;p35">
                <a:extLst>
                  <a:ext uri="{FF2B5EF4-FFF2-40B4-BE49-F238E27FC236}">
                    <a16:creationId xmlns:a16="http://schemas.microsoft.com/office/drawing/2014/main" id="{51D478C0-6AEC-BE32-36AB-AC982627E073}"/>
                  </a:ext>
                </a:extLst>
              </p:cNvPr>
              <p:cNvSpPr/>
              <p:nvPr/>
            </p:nvSpPr>
            <p:spPr>
              <a:xfrm>
                <a:off x="5117952" y="3731750"/>
                <a:ext cx="66720" cy="66688"/>
              </a:xfrm>
              <a:custGeom>
                <a:avLst/>
                <a:gdLst/>
                <a:ahLst/>
                <a:cxnLst/>
                <a:rect l="l" t="t" r="r" b="b"/>
                <a:pathLst>
                  <a:path w="2085" h="2084" extrusionOk="0">
                    <a:moveTo>
                      <a:pt x="1037" y="0"/>
                    </a:moveTo>
                    <a:cubicBezTo>
                      <a:pt x="465" y="0"/>
                      <a:pt x="1" y="464"/>
                      <a:pt x="1" y="1048"/>
                    </a:cubicBezTo>
                    <a:cubicBezTo>
                      <a:pt x="1" y="1619"/>
                      <a:pt x="465" y="2084"/>
                      <a:pt x="1037" y="2084"/>
                    </a:cubicBezTo>
                    <a:cubicBezTo>
                      <a:pt x="1620" y="2084"/>
                      <a:pt x="2084" y="1619"/>
                      <a:pt x="2084" y="1048"/>
                    </a:cubicBezTo>
                    <a:cubicBezTo>
                      <a:pt x="2084" y="464"/>
                      <a:pt x="1620" y="0"/>
                      <a:pt x="1037" y="0"/>
                    </a:cubicBez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0" name="Google Shape;1754;p35">
              <a:extLst>
                <a:ext uri="{FF2B5EF4-FFF2-40B4-BE49-F238E27FC236}">
                  <a16:creationId xmlns:a16="http://schemas.microsoft.com/office/drawing/2014/main" id="{DD5505C5-04BE-981B-22AD-B50ACFC89361}"/>
                </a:ext>
              </a:extLst>
            </p:cNvPr>
            <p:cNvSpPr/>
            <p:nvPr/>
          </p:nvSpPr>
          <p:spPr>
            <a:xfrm>
              <a:off x="2771744" y="2878687"/>
              <a:ext cx="9568" cy="47648"/>
            </a:xfrm>
            <a:custGeom>
              <a:avLst/>
              <a:gdLst/>
              <a:ahLst/>
              <a:cxnLst/>
              <a:rect l="l" t="t" r="r" b="b"/>
              <a:pathLst>
                <a:path w="299" h="1489" extrusionOk="0">
                  <a:moveTo>
                    <a:pt x="1" y="1"/>
                  </a:moveTo>
                  <a:lnTo>
                    <a:pt x="1" y="1489"/>
                  </a:lnTo>
                  <a:lnTo>
                    <a:pt x="299" y="1489"/>
                  </a:lnTo>
                  <a:lnTo>
                    <a:pt x="299" y="1"/>
                  </a:lnTo>
                  <a:close/>
                </a:path>
              </a:pathLst>
            </a:custGeom>
            <a:solidFill>
              <a:srgbClr val="6464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755;p35">
              <a:extLst>
                <a:ext uri="{FF2B5EF4-FFF2-40B4-BE49-F238E27FC236}">
                  <a16:creationId xmlns:a16="http://schemas.microsoft.com/office/drawing/2014/main" id="{0D233CE2-9860-172E-567C-F7B288529971}"/>
                </a:ext>
              </a:extLst>
            </p:cNvPr>
            <p:cNvSpPr/>
            <p:nvPr/>
          </p:nvSpPr>
          <p:spPr>
            <a:xfrm>
              <a:off x="2102336" y="2582271"/>
              <a:ext cx="1263040" cy="352064"/>
            </a:xfrm>
            <a:custGeom>
              <a:avLst/>
              <a:gdLst/>
              <a:ahLst/>
              <a:cxnLst/>
              <a:rect l="l" t="t" r="r" b="b"/>
              <a:pathLst>
                <a:path w="39470" h="11002" extrusionOk="0">
                  <a:moveTo>
                    <a:pt x="1227" y="1"/>
                  </a:moveTo>
                  <a:cubicBezTo>
                    <a:pt x="465" y="1"/>
                    <a:pt x="1" y="858"/>
                    <a:pt x="417" y="1501"/>
                  </a:cubicBezTo>
                  <a:lnTo>
                    <a:pt x="6359" y="10561"/>
                  </a:lnTo>
                  <a:cubicBezTo>
                    <a:pt x="6537" y="10835"/>
                    <a:pt x="6847" y="11002"/>
                    <a:pt x="7168" y="11002"/>
                  </a:cubicBezTo>
                  <a:lnTo>
                    <a:pt x="38232" y="11002"/>
                  </a:lnTo>
                  <a:cubicBezTo>
                    <a:pt x="39006" y="11002"/>
                    <a:pt x="39470" y="10145"/>
                    <a:pt x="39041" y="9502"/>
                  </a:cubicBezTo>
                  <a:lnTo>
                    <a:pt x="33100" y="441"/>
                  </a:lnTo>
                  <a:cubicBezTo>
                    <a:pt x="32921" y="167"/>
                    <a:pt x="32624" y="1"/>
                    <a:pt x="322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solidFill>
                    <a:srgbClr val="FFFFFF"/>
                  </a:solidFill>
                  <a:latin typeface="Fira Sans Extra Condensed Medium"/>
                  <a:ea typeface="Fira Sans Extra Condensed Medium"/>
                  <a:cs typeface="Fira Sans Extra Condensed Medium"/>
                  <a:sym typeface="Fira Sans Extra Condensed Medium"/>
                </a:rPr>
                <a:t>1976</a:t>
              </a:r>
              <a:endParaRPr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62" name="Google Shape;1760;p35">
              <a:extLst>
                <a:ext uri="{FF2B5EF4-FFF2-40B4-BE49-F238E27FC236}">
                  <a16:creationId xmlns:a16="http://schemas.microsoft.com/office/drawing/2014/main" id="{2BA4A105-BC98-70DE-C9BB-53960ED27E9D}"/>
                </a:ext>
              </a:extLst>
            </p:cNvPr>
            <p:cNvSpPr txBox="1"/>
            <p:nvPr/>
          </p:nvSpPr>
          <p:spPr>
            <a:xfrm>
              <a:off x="1819958" y="3606786"/>
              <a:ext cx="1761075"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400"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IEA-ETSAP – </a:t>
              </a:r>
              <a:r>
                <a:rPr lang="en-GB" sz="1400" b="1"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rPr>
                <a:t>MARKAL, TIMES</a:t>
              </a:r>
              <a:endParaRPr sz="1400" b="1" dirty="0">
                <a:solidFill>
                  <a:srgbClr val="434343"/>
                </a:solidFill>
                <a:latin typeface="Open Sans" panose="020B0606030504020204" pitchFamily="34" charset="0"/>
                <a:ea typeface="Open Sans" panose="020B0606030504020204" pitchFamily="34" charset="0"/>
                <a:cs typeface="Open Sans" panose="020B0606030504020204" pitchFamily="34" charset="0"/>
                <a:sym typeface="Roboto"/>
              </a:endParaRPr>
            </a:p>
          </p:txBody>
        </p:sp>
      </p:grpSp>
      <p:cxnSp>
        <p:nvCxnSpPr>
          <p:cNvPr id="73" name="Connettore diritto 96">
            <a:extLst>
              <a:ext uri="{FF2B5EF4-FFF2-40B4-BE49-F238E27FC236}">
                <a16:creationId xmlns:a16="http://schemas.microsoft.com/office/drawing/2014/main" id="{96B7C898-B42D-AEF7-364D-0FDBA7D217A8}"/>
              </a:ext>
            </a:extLst>
          </p:cNvPr>
          <p:cNvCxnSpPr>
            <a:cxnSpLocks/>
          </p:cNvCxnSpPr>
          <p:nvPr/>
        </p:nvCxnSpPr>
        <p:spPr>
          <a:xfrm>
            <a:off x="6904758" y="1277155"/>
            <a:ext cx="0" cy="486697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4" name="Google Shape;1755;p35">
            <a:extLst>
              <a:ext uri="{FF2B5EF4-FFF2-40B4-BE49-F238E27FC236}">
                <a16:creationId xmlns:a16="http://schemas.microsoft.com/office/drawing/2014/main" id="{A476700E-B823-18A2-97D4-FC17CBCE19CC}"/>
              </a:ext>
            </a:extLst>
          </p:cNvPr>
          <p:cNvSpPr/>
          <p:nvPr/>
        </p:nvSpPr>
        <p:spPr>
          <a:xfrm>
            <a:off x="7874645" y="2553471"/>
            <a:ext cx="2876666" cy="352064"/>
          </a:xfrm>
          <a:custGeom>
            <a:avLst/>
            <a:gdLst/>
            <a:ahLst/>
            <a:cxnLst/>
            <a:rect l="l" t="t" r="r" b="b"/>
            <a:pathLst>
              <a:path w="39470" h="11002" extrusionOk="0">
                <a:moveTo>
                  <a:pt x="1227" y="1"/>
                </a:moveTo>
                <a:cubicBezTo>
                  <a:pt x="465" y="1"/>
                  <a:pt x="1" y="858"/>
                  <a:pt x="417" y="1501"/>
                </a:cubicBezTo>
                <a:lnTo>
                  <a:pt x="6359" y="10561"/>
                </a:lnTo>
                <a:cubicBezTo>
                  <a:pt x="6537" y="10835"/>
                  <a:pt x="6847" y="11002"/>
                  <a:pt x="7168" y="11002"/>
                </a:cubicBezTo>
                <a:lnTo>
                  <a:pt x="38232" y="11002"/>
                </a:lnTo>
                <a:cubicBezTo>
                  <a:pt x="39006" y="11002"/>
                  <a:pt x="39470" y="10145"/>
                  <a:pt x="39041" y="9502"/>
                </a:cubicBezTo>
                <a:lnTo>
                  <a:pt x="33100" y="441"/>
                </a:lnTo>
                <a:cubicBezTo>
                  <a:pt x="32921" y="167"/>
                  <a:pt x="32624" y="1"/>
                  <a:pt x="322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solidFill>
                  <a:srgbClr val="FFFFFF"/>
                </a:solidFill>
                <a:latin typeface="Fira Sans Extra Condensed Medium"/>
                <a:ea typeface="Fira Sans Extra Condensed Medium"/>
                <a:cs typeface="Fira Sans Extra Condensed Medium"/>
                <a:sym typeface="Fira Sans Extra Condensed Medium"/>
              </a:rPr>
              <a:t>Nowadays</a:t>
            </a:r>
            <a:endParaRPr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75" name="TextBox 74">
            <a:extLst>
              <a:ext uri="{FF2B5EF4-FFF2-40B4-BE49-F238E27FC236}">
                <a16:creationId xmlns:a16="http://schemas.microsoft.com/office/drawing/2014/main" id="{5CE1A8E2-1919-5610-7290-F10C6AB89B90}"/>
              </a:ext>
            </a:extLst>
          </p:cNvPr>
          <p:cNvSpPr txBox="1"/>
          <p:nvPr/>
        </p:nvSpPr>
        <p:spPr>
          <a:xfrm>
            <a:off x="453456" y="4589728"/>
            <a:ext cx="4569503" cy="1569660"/>
          </a:xfrm>
          <a:prstGeom prst="rect">
            <a:avLst/>
          </a:prstGeom>
          <a:noFill/>
        </p:spPr>
        <p:txBody>
          <a:bodyPr wrap="square" rtlCol="0">
            <a:spAutoFit/>
          </a:bodyPr>
          <a:lstStyle/>
          <a:p>
            <a:r>
              <a:rPr lang="en-GB" sz="16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Limited complexity of energy systems </a:t>
            </a:r>
          </a:p>
          <a:p>
            <a:pPr marL="285750" indent="-285750">
              <a:buFont typeface="Arial" panose="020B0604020202020204" pitchFamily="34" charset="0"/>
              <a:buChar char="•"/>
            </a:pPr>
            <a:r>
              <a:rPr lang="en-US" sz="1600" dirty="0">
                <a:latin typeface="Open Sans" panose="020B0606030504020204" pitchFamily="34" charset="0"/>
                <a:ea typeface="Open Sans" panose="020B0606030504020204" pitchFamily="34" charset="0"/>
                <a:cs typeface="Open Sans" panose="020B0606030504020204" pitchFamily="34" charset="0"/>
              </a:rPr>
              <a:t>Low temporal resolution</a:t>
            </a:r>
          </a:p>
          <a:p>
            <a:pPr marL="285750" indent="-285750">
              <a:buFont typeface="Arial" panose="020B0604020202020204" pitchFamily="34" charset="0"/>
              <a:buChar char="•"/>
            </a:pPr>
            <a:r>
              <a:rPr lang="en-US" sz="1600" dirty="0">
                <a:latin typeface="Open Sans" panose="020B0606030504020204" pitchFamily="34" charset="0"/>
                <a:ea typeface="Open Sans" panose="020B0606030504020204" pitchFamily="34" charset="0"/>
                <a:cs typeface="Open Sans" panose="020B0606030504020204" pitchFamily="34" charset="0"/>
              </a:rPr>
              <a:t>Low spatial resolution</a:t>
            </a:r>
          </a:p>
          <a:p>
            <a:endParaRPr lang="en-US" sz="1600" dirty="0">
              <a:latin typeface="Open Sans" panose="020B0606030504020204" pitchFamily="34" charset="0"/>
              <a:ea typeface="Open Sans" panose="020B0606030504020204" pitchFamily="34" charset="0"/>
              <a:cs typeface="Open Sans" panose="020B0606030504020204" pitchFamily="34" charset="0"/>
            </a:endParaRPr>
          </a:p>
          <a:p>
            <a:r>
              <a:rPr lang="en-GB" sz="16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High interest in policy/economy feedbacks</a:t>
            </a:r>
          </a:p>
          <a:p>
            <a:pPr marL="285750" indent="-285750">
              <a:buFont typeface="Arial" panose="020B0604020202020204" pitchFamily="34" charset="0"/>
              <a:buChar char="•"/>
            </a:pPr>
            <a:r>
              <a:rPr lang="en-US" sz="1600" dirty="0">
                <a:latin typeface="Open Sans" panose="020B0606030504020204" pitchFamily="34" charset="0"/>
                <a:ea typeface="Open Sans" panose="020B0606030504020204" pitchFamily="34" charset="0"/>
                <a:cs typeface="Open Sans" panose="020B0606030504020204" pitchFamily="34" charset="0"/>
              </a:rPr>
              <a:t>Focus on macro-economic interactions</a:t>
            </a:r>
          </a:p>
        </p:txBody>
      </p:sp>
      <p:sp>
        <p:nvSpPr>
          <p:cNvPr id="76" name="TextBox 75">
            <a:extLst>
              <a:ext uri="{FF2B5EF4-FFF2-40B4-BE49-F238E27FC236}">
                <a16:creationId xmlns:a16="http://schemas.microsoft.com/office/drawing/2014/main" id="{CFA60575-1AC2-2542-CAFD-32BA258E76B4}"/>
              </a:ext>
            </a:extLst>
          </p:cNvPr>
          <p:cNvSpPr txBox="1"/>
          <p:nvPr/>
        </p:nvSpPr>
        <p:spPr>
          <a:xfrm>
            <a:off x="7231037" y="4355287"/>
            <a:ext cx="4983640" cy="1815882"/>
          </a:xfrm>
          <a:prstGeom prst="rect">
            <a:avLst/>
          </a:prstGeom>
          <a:noFill/>
        </p:spPr>
        <p:txBody>
          <a:bodyPr wrap="square" rtlCol="0">
            <a:spAutoFit/>
          </a:bodyPr>
          <a:lstStyle/>
          <a:p>
            <a:r>
              <a:rPr lang="en-GB" sz="16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Affordability, resilience and environment</a:t>
            </a:r>
          </a:p>
          <a:p>
            <a:pPr marL="285750" indent="-285750">
              <a:buFont typeface="Arial" panose="020B0604020202020204" pitchFamily="34" charset="0"/>
              <a:buChar char="•"/>
            </a:pPr>
            <a:r>
              <a:rPr lang="en-US" sz="1600" dirty="0">
                <a:latin typeface="Open Sans" panose="020B0606030504020204" pitchFamily="34" charset="0"/>
                <a:ea typeface="Open Sans" panose="020B0606030504020204" pitchFamily="34" charset="0"/>
                <a:cs typeface="Open Sans" panose="020B0606030504020204" pitchFamily="34" charset="0"/>
              </a:rPr>
              <a:t>High penetration of renewables</a:t>
            </a:r>
          </a:p>
          <a:p>
            <a:pPr marL="285750" indent="-285750">
              <a:buFont typeface="Arial" panose="020B0604020202020204" pitchFamily="34" charset="0"/>
              <a:buChar char="•"/>
            </a:pPr>
            <a:r>
              <a:rPr lang="en-US" sz="1600" dirty="0">
                <a:latin typeface="Open Sans" panose="020B0606030504020204" pitchFamily="34" charset="0"/>
                <a:ea typeface="Open Sans" panose="020B0606030504020204" pitchFamily="34" charset="0"/>
                <a:cs typeface="Open Sans" panose="020B0606030504020204" pitchFamily="34" charset="0"/>
              </a:rPr>
              <a:t>Decentralized generation </a:t>
            </a:r>
          </a:p>
          <a:p>
            <a:pPr marL="285750" indent="-285750">
              <a:buFont typeface="Arial" panose="020B0604020202020204" pitchFamily="34" charset="0"/>
              <a:buChar char="•"/>
            </a:pPr>
            <a:endParaRPr lang="en-US" sz="1600" dirty="0">
              <a:latin typeface="Open Sans" panose="020B0606030504020204" pitchFamily="34" charset="0"/>
              <a:ea typeface="Open Sans" panose="020B0606030504020204" pitchFamily="34" charset="0"/>
              <a:cs typeface="Open Sans" panose="020B0606030504020204" pitchFamily="34" charset="0"/>
            </a:endParaRPr>
          </a:p>
          <a:p>
            <a:r>
              <a:rPr lang="en-GB" sz="16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New-generation models </a:t>
            </a:r>
          </a:p>
          <a:p>
            <a:pPr marL="285750" indent="-285750">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High spatial and temporal resolution</a:t>
            </a:r>
          </a:p>
          <a:p>
            <a:pPr marL="285750" indent="-285750">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High technological detail</a:t>
            </a:r>
            <a:endParaRPr lang="en-US"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77" name="Freccia a gallone 98">
            <a:extLst>
              <a:ext uri="{FF2B5EF4-FFF2-40B4-BE49-F238E27FC236}">
                <a16:creationId xmlns:a16="http://schemas.microsoft.com/office/drawing/2014/main" id="{96F7A8E2-E427-712F-4D8A-62E4097B0D16}"/>
              </a:ext>
            </a:extLst>
          </p:cNvPr>
          <p:cNvSpPr/>
          <p:nvPr/>
        </p:nvSpPr>
        <p:spPr>
          <a:xfrm>
            <a:off x="6810488" y="2454762"/>
            <a:ext cx="217068" cy="621335"/>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59097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General Glossary</a:t>
            </a:r>
          </a:p>
        </p:txBody>
      </p:sp>
      <p:sp>
        <p:nvSpPr>
          <p:cNvPr id="4" name="Rectangle 3">
            <a:extLst>
              <a:ext uri="{FF2B5EF4-FFF2-40B4-BE49-F238E27FC236}">
                <a16:creationId xmlns:a16="http://schemas.microsoft.com/office/drawing/2014/main" id="{07BC7358-47F9-BEA4-2372-B49DAEE1F078}"/>
              </a:ext>
            </a:extLst>
          </p:cNvPr>
          <p:cNvSpPr/>
          <p:nvPr/>
        </p:nvSpPr>
        <p:spPr>
          <a:xfrm>
            <a:off x="386473" y="985520"/>
            <a:ext cx="5603406" cy="5295537"/>
          </a:xfrm>
          <a:prstGeom prst="rect">
            <a:avLst/>
          </a:prstGeom>
          <a:solidFill>
            <a:srgbClr val="FFF2CC">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7CA5EA7-345B-8406-7276-19C1068CC2E1}"/>
              </a:ext>
            </a:extLst>
          </p:cNvPr>
          <p:cNvSpPr/>
          <p:nvPr/>
        </p:nvSpPr>
        <p:spPr>
          <a:xfrm>
            <a:off x="5989880" y="985519"/>
            <a:ext cx="5603406" cy="5295537"/>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C08EBB83-C883-229D-42A3-3BF660DAABE5}"/>
              </a:ext>
            </a:extLst>
          </p:cNvPr>
          <p:cNvCxnSpPr/>
          <p:nvPr/>
        </p:nvCxnSpPr>
        <p:spPr>
          <a:xfrm>
            <a:off x="5989879" y="985519"/>
            <a:ext cx="0" cy="52955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B32FAC0-19DE-B970-BB9D-6D34398BAF41}"/>
              </a:ext>
            </a:extLst>
          </p:cNvPr>
          <p:cNvGrpSpPr/>
          <p:nvPr/>
        </p:nvGrpSpPr>
        <p:grpSpPr>
          <a:xfrm>
            <a:off x="5756372" y="3435004"/>
            <a:ext cx="467016" cy="399016"/>
            <a:chOff x="5680002" y="3139440"/>
            <a:chExt cx="619755" cy="503717"/>
          </a:xfrm>
        </p:grpSpPr>
        <p:sp>
          <p:nvSpPr>
            <p:cNvPr id="9" name="Arrow: Right 8">
              <a:extLst>
                <a:ext uri="{FF2B5EF4-FFF2-40B4-BE49-F238E27FC236}">
                  <a16:creationId xmlns:a16="http://schemas.microsoft.com/office/drawing/2014/main" id="{F2D6E850-079C-34C2-470D-37F395BFDCB6}"/>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Right 9">
              <a:extLst>
                <a:ext uri="{FF2B5EF4-FFF2-40B4-BE49-F238E27FC236}">
                  <a16:creationId xmlns:a16="http://schemas.microsoft.com/office/drawing/2014/main" id="{D5D75C02-36E2-3A5F-8569-7E639DD688C5}"/>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extBox 10">
            <a:extLst>
              <a:ext uri="{FF2B5EF4-FFF2-40B4-BE49-F238E27FC236}">
                <a16:creationId xmlns:a16="http://schemas.microsoft.com/office/drawing/2014/main" id="{7BC238F3-4183-DAE8-829D-A01EFCF965F7}"/>
              </a:ext>
            </a:extLst>
          </p:cNvPr>
          <p:cNvSpPr txBox="1"/>
          <p:nvPr/>
        </p:nvSpPr>
        <p:spPr>
          <a:xfrm>
            <a:off x="2024775" y="1133116"/>
            <a:ext cx="1828799" cy="461665"/>
          </a:xfrm>
          <a:prstGeom prst="rect">
            <a:avLst/>
          </a:prstGeom>
          <a:noFill/>
        </p:spPr>
        <p:txBody>
          <a:bodyPr wrap="square" rtlCol="0">
            <a:spAutoFit/>
          </a:bodyPr>
          <a:lstStyle/>
          <a:p>
            <a:r>
              <a:rPr lang="en-US" sz="24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Top-down</a:t>
            </a:r>
          </a:p>
        </p:txBody>
      </p:sp>
      <p:sp>
        <p:nvSpPr>
          <p:cNvPr id="12" name="TextBox 11">
            <a:extLst>
              <a:ext uri="{FF2B5EF4-FFF2-40B4-BE49-F238E27FC236}">
                <a16:creationId xmlns:a16="http://schemas.microsoft.com/office/drawing/2014/main" id="{20871B35-CF07-4E02-E040-390E4765D6CC}"/>
              </a:ext>
            </a:extLst>
          </p:cNvPr>
          <p:cNvSpPr txBox="1"/>
          <p:nvPr/>
        </p:nvSpPr>
        <p:spPr>
          <a:xfrm>
            <a:off x="8037777" y="1133115"/>
            <a:ext cx="2125450" cy="461665"/>
          </a:xfrm>
          <a:prstGeom prst="rect">
            <a:avLst/>
          </a:prstGeom>
          <a:noFill/>
        </p:spPr>
        <p:txBody>
          <a:bodyPr wrap="square" rtlCol="0">
            <a:spAutoFit/>
          </a:bodyPr>
          <a:lstStyle/>
          <a:p>
            <a:r>
              <a:rPr lang="en-US" sz="2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Bottom-up</a:t>
            </a:r>
          </a:p>
        </p:txBody>
      </p:sp>
      <p:sp>
        <p:nvSpPr>
          <p:cNvPr id="13" name="TextBox 12">
            <a:extLst>
              <a:ext uri="{FF2B5EF4-FFF2-40B4-BE49-F238E27FC236}">
                <a16:creationId xmlns:a16="http://schemas.microsoft.com/office/drawing/2014/main" id="{0DDC9C23-EC93-7A93-B255-4498D32BA3A2}"/>
              </a:ext>
            </a:extLst>
          </p:cNvPr>
          <p:cNvSpPr txBox="1"/>
          <p:nvPr/>
        </p:nvSpPr>
        <p:spPr>
          <a:xfrm>
            <a:off x="500148" y="1728481"/>
            <a:ext cx="5332593" cy="1077218"/>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Aim at modelling the </a:t>
            </a:r>
            <a:r>
              <a:rPr lang="en-GB" sz="1600" b="1" dirty="0">
                <a:latin typeface="Open Sans" panose="020B0606030504020204" pitchFamily="34" charset="0"/>
                <a:ea typeface="Open Sans" panose="020B0606030504020204" pitchFamily="34" charset="0"/>
                <a:cs typeface="Open Sans" panose="020B0606030504020204" pitchFamily="34" charset="0"/>
              </a:rPr>
              <a:t>economy as a whole </a:t>
            </a:r>
            <a:r>
              <a:rPr lang="en-GB" sz="1600" dirty="0">
                <a:latin typeface="Open Sans" panose="020B0606030504020204" pitchFamily="34" charset="0"/>
                <a:ea typeface="Open Sans" panose="020B0606030504020204" pitchFamily="34" charset="0"/>
                <a:cs typeface="Open Sans" panose="020B0606030504020204" pitchFamily="34" charset="0"/>
              </a:rPr>
              <a:t>at national or regional level (</a:t>
            </a:r>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macroeconomic models</a:t>
            </a:r>
            <a:r>
              <a:rPr lang="en-GB" sz="1600" dirty="0">
                <a:latin typeface="Open Sans" panose="020B0606030504020204" pitchFamily="34" charset="0"/>
                <a:ea typeface="Open Sans" panose="020B0606030504020204" pitchFamily="34" charset="0"/>
                <a:cs typeface="Open Sans" panose="020B0606030504020204" pitchFamily="34" charset="0"/>
              </a:rPr>
              <a:t>) and at assessing the </a:t>
            </a:r>
            <a:r>
              <a:rPr lang="en-GB" sz="1600" b="1" dirty="0">
                <a:latin typeface="Open Sans" panose="020B0606030504020204" pitchFamily="34" charset="0"/>
                <a:ea typeface="Open Sans" panose="020B0606030504020204" pitchFamily="34" charset="0"/>
                <a:cs typeface="Open Sans" panose="020B0606030504020204" pitchFamily="34" charset="0"/>
              </a:rPr>
              <a:t>aggregated effects </a:t>
            </a:r>
            <a:r>
              <a:rPr lang="en-GB" sz="1600" dirty="0">
                <a:latin typeface="Open Sans" panose="020B0606030504020204" pitchFamily="34" charset="0"/>
                <a:ea typeface="Open Sans" panose="020B0606030504020204" pitchFamily="34" charset="0"/>
                <a:cs typeface="Open Sans" panose="020B0606030504020204" pitchFamily="34" charset="0"/>
              </a:rPr>
              <a:t>of energy and/or climate change policies in monetary units.</a:t>
            </a:r>
          </a:p>
        </p:txBody>
      </p:sp>
      <p:sp>
        <p:nvSpPr>
          <p:cNvPr id="14" name="TextBox 13">
            <a:extLst>
              <a:ext uri="{FF2B5EF4-FFF2-40B4-BE49-F238E27FC236}">
                <a16:creationId xmlns:a16="http://schemas.microsoft.com/office/drawing/2014/main" id="{0694A8FB-0239-B002-AEC4-B850DFA75B60}"/>
              </a:ext>
            </a:extLst>
          </p:cNvPr>
          <p:cNvSpPr txBox="1"/>
          <p:nvPr/>
        </p:nvSpPr>
        <p:spPr>
          <a:xfrm>
            <a:off x="6068450" y="1728480"/>
            <a:ext cx="5446266" cy="1077218"/>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Aim at modelling </a:t>
            </a:r>
            <a:r>
              <a:rPr lang="en-GB" sz="1600" b="1" dirty="0">
                <a:latin typeface="Open Sans" panose="020B0606030504020204" pitchFamily="34" charset="0"/>
                <a:ea typeface="Open Sans" panose="020B0606030504020204" pitchFamily="34" charset="0"/>
                <a:cs typeface="Open Sans" panose="020B0606030504020204" pitchFamily="34" charset="0"/>
              </a:rPr>
              <a:t>more specific and narrowed energy systems </a:t>
            </a:r>
            <a:r>
              <a:rPr lang="en-GB" sz="1600" dirty="0">
                <a:latin typeface="Open Sans" panose="020B0606030504020204" pitchFamily="34" charset="0"/>
                <a:ea typeface="Open Sans" panose="020B0606030504020204" pitchFamily="34" charset="0"/>
                <a:cs typeface="Open Sans" panose="020B0606030504020204" pitchFamily="34" charset="0"/>
              </a:rPr>
              <a:t>with </a:t>
            </a:r>
            <a:r>
              <a:rPr lang="en-GB"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high-degree of technological detail </a:t>
            </a:r>
            <a:r>
              <a:rPr lang="en-GB" sz="1600" dirty="0">
                <a:latin typeface="Open Sans" panose="020B0606030504020204" pitchFamily="34" charset="0"/>
                <a:ea typeface="Open Sans" panose="020B0606030504020204" pitchFamily="34" charset="0"/>
                <a:cs typeface="Open Sans" panose="020B0606030504020204" pitchFamily="34" charset="0"/>
              </a:rPr>
              <a:t>but usually without taking into account broader macroeconomic aspects.</a:t>
            </a:r>
            <a:endParaRPr lang="en-US" dirty="0"/>
          </a:p>
        </p:txBody>
      </p:sp>
      <p:pic>
        <p:nvPicPr>
          <p:cNvPr id="15" name="Picture 4" descr="Cerca nella barra laterale">
            <a:extLst>
              <a:ext uri="{FF2B5EF4-FFF2-40B4-BE49-F238E27FC236}">
                <a16:creationId xmlns:a16="http://schemas.microsoft.com/office/drawing/2014/main" id="{0A1442EA-4712-CC89-B52E-9D3E987B3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334" y="4760215"/>
            <a:ext cx="391886" cy="391886"/>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B7BA431-0CB3-1C5C-B590-3D05A69FAECA}"/>
              </a:ext>
            </a:extLst>
          </p:cNvPr>
          <p:cNvSpPr txBox="1"/>
          <p:nvPr/>
        </p:nvSpPr>
        <p:spPr>
          <a:xfrm>
            <a:off x="1157241" y="4663770"/>
            <a:ext cx="4707649"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Application to </a:t>
            </a:r>
            <a:r>
              <a:rPr lang="en-GB" sz="1600" b="1" dirty="0">
                <a:latin typeface="Open Sans" panose="020B0606030504020204" pitchFamily="34" charset="0"/>
                <a:ea typeface="Open Sans" panose="020B0606030504020204" pitchFamily="34" charset="0"/>
                <a:cs typeface="Open Sans" panose="020B0606030504020204" pitchFamily="34" charset="0"/>
              </a:rPr>
              <a:t>feedback loops </a:t>
            </a:r>
            <a:r>
              <a:rPr lang="en-GB" sz="1600" dirty="0">
                <a:latin typeface="Open Sans" panose="020B0606030504020204" pitchFamily="34" charset="0"/>
                <a:ea typeface="Open Sans" panose="020B0606030504020204" pitchFamily="34" charset="0"/>
                <a:cs typeface="Open Sans" panose="020B0606030504020204" pitchFamily="34" charset="0"/>
              </a:rPr>
              <a:t>to </a:t>
            </a:r>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welfare</a:t>
            </a:r>
            <a:r>
              <a:rPr lang="en-GB" sz="1600" dirty="0">
                <a:latin typeface="Open Sans" panose="020B0606030504020204" pitchFamily="34" charset="0"/>
                <a:ea typeface="Open Sans" panose="020B0606030504020204" pitchFamily="34" charset="0"/>
                <a:cs typeface="Open Sans" panose="020B0606030504020204" pitchFamily="34" charset="0"/>
              </a:rPr>
              <a:t>, </a:t>
            </a:r>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employment</a:t>
            </a:r>
            <a:r>
              <a:rPr lang="en-GB" sz="1600" dirty="0">
                <a:latin typeface="Open Sans" panose="020B0606030504020204" pitchFamily="34" charset="0"/>
                <a:ea typeface="Open Sans" panose="020B0606030504020204" pitchFamily="34" charset="0"/>
                <a:cs typeface="Open Sans" panose="020B0606030504020204" pitchFamily="34" charset="0"/>
              </a:rPr>
              <a:t> and </a:t>
            </a:r>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economic growth</a:t>
            </a:r>
            <a:endParaRPr lang="en-US" b="1" dirty="0">
              <a:solidFill>
                <a:srgbClr val="FFC000"/>
              </a:solidFill>
            </a:endParaRPr>
          </a:p>
        </p:txBody>
      </p:sp>
      <p:sp>
        <p:nvSpPr>
          <p:cNvPr id="17" name="TextBox 16">
            <a:extLst>
              <a:ext uri="{FF2B5EF4-FFF2-40B4-BE49-F238E27FC236}">
                <a16:creationId xmlns:a16="http://schemas.microsoft.com/office/drawing/2014/main" id="{1C422119-693C-0244-F43E-EEA9CEA6DAF2}"/>
              </a:ext>
            </a:extLst>
          </p:cNvPr>
          <p:cNvSpPr txBox="1"/>
          <p:nvPr/>
        </p:nvSpPr>
        <p:spPr>
          <a:xfrm>
            <a:off x="1157241" y="5469546"/>
            <a:ext cx="4707649" cy="338554"/>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Low technological characterization</a:t>
            </a:r>
            <a:endParaRPr lang="en-US" b="1" dirty="0">
              <a:solidFill>
                <a:srgbClr val="FFC000"/>
              </a:solidFill>
            </a:endParaRPr>
          </a:p>
        </p:txBody>
      </p:sp>
      <p:pic>
        <p:nvPicPr>
          <p:cNvPr id="18" name="Picture 4" descr="Cerca nella barra laterale">
            <a:extLst>
              <a:ext uri="{FF2B5EF4-FFF2-40B4-BE49-F238E27FC236}">
                <a16:creationId xmlns:a16="http://schemas.microsoft.com/office/drawing/2014/main" id="{5B2BE1F7-DBB8-4A16-B77D-328AF5EA1E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1740" y="4760215"/>
            <a:ext cx="391886" cy="391886"/>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49496742-4E9F-67D6-0BA9-D198CB98CBD1}"/>
              </a:ext>
            </a:extLst>
          </p:cNvPr>
          <p:cNvSpPr txBox="1"/>
          <p:nvPr/>
        </p:nvSpPr>
        <p:spPr>
          <a:xfrm>
            <a:off x="6760647" y="4663770"/>
            <a:ext cx="4707649"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Give a </a:t>
            </a:r>
            <a:r>
              <a:rPr lang="en-GB" sz="1600" b="1" dirty="0">
                <a:latin typeface="Open Sans" panose="020B0606030504020204" pitchFamily="34" charset="0"/>
                <a:ea typeface="Open Sans" panose="020B0606030504020204" pitchFamily="34" charset="0"/>
                <a:cs typeface="Open Sans" panose="020B0606030504020204" pitchFamily="34" charset="0"/>
              </a:rPr>
              <a:t>detailed representation </a:t>
            </a:r>
            <a:r>
              <a:rPr lang="en-GB" sz="1600" dirty="0">
                <a:latin typeface="Open Sans" panose="020B0606030504020204" pitchFamily="34" charset="0"/>
                <a:ea typeface="Open Sans" panose="020B0606030504020204" pitchFamily="34" charset="0"/>
                <a:cs typeface="Open Sans" panose="020B0606030504020204" pitchFamily="34" charset="0"/>
              </a:rPr>
              <a:t>of energy systems and </a:t>
            </a:r>
            <a:r>
              <a:rPr lang="en-GB" sz="1600" b="1" dirty="0">
                <a:solidFill>
                  <a:schemeClr val="tx2"/>
                </a:solidFill>
                <a:latin typeface="Open Sans" panose="020B0606030504020204" pitchFamily="34" charset="0"/>
                <a:ea typeface="Open Sans" panose="020B0606030504020204" pitchFamily="34" charset="0"/>
                <a:cs typeface="Open Sans" panose="020B0606030504020204" pitchFamily="34" charset="0"/>
              </a:rPr>
              <a:t>technological options</a:t>
            </a:r>
            <a:endParaRPr lang="en-US" b="1" dirty="0">
              <a:solidFill>
                <a:schemeClr val="tx2"/>
              </a:solidFill>
            </a:endParaRPr>
          </a:p>
        </p:txBody>
      </p:sp>
      <p:sp>
        <p:nvSpPr>
          <p:cNvPr id="20" name="TextBox 19">
            <a:extLst>
              <a:ext uri="{FF2B5EF4-FFF2-40B4-BE49-F238E27FC236}">
                <a16:creationId xmlns:a16="http://schemas.microsoft.com/office/drawing/2014/main" id="{51322119-9E2A-309F-3C63-FAB9234D6B52}"/>
              </a:ext>
            </a:extLst>
          </p:cNvPr>
          <p:cNvSpPr txBox="1"/>
          <p:nvPr/>
        </p:nvSpPr>
        <p:spPr>
          <a:xfrm>
            <a:off x="6760647" y="5469546"/>
            <a:ext cx="4707649"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Do not take into consideration complex socio-economical dynamics</a:t>
            </a:r>
            <a:endParaRPr lang="en-US" b="1" dirty="0">
              <a:solidFill>
                <a:srgbClr val="FFC000"/>
              </a:solidFill>
            </a:endParaRPr>
          </a:p>
        </p:txBody>
      </p:sp>
      <p:pic>
        <p:nvPicPr>
          <p:cNvPr id="21" name="Picture 6" descr="Comunidades - him&amp;i">
            <a:extLst>
              <a:ext uri="{FF2B5EF4-FFF2-40B4-BE49-F238E27FC236}">
                <a16:creationId xmlns:a16="http://schemas.microsoft.com/office/drawing/2014/main" id="{6C46741B-3583-D0A2-5EEB-D27A6E4CCD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20298" y="5428728"/>
            <a:ext cx="420189" cy="42018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Comunidades - him&amp;i">
            <a:extLst>
              <a:ext uri="{FF2B5EF4-FFF2-40B4-BE49-F238E27FC236}">
                <a16:creationId xmlns:a16="http://schemas.microsoft.com/office/drawing/2014/main" id="{57CD7A11-0497-F619-552D-720B6C09CA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245543" y="5551838"/>
            <a:ext cx="420189" cy="42018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Economic Icon Png">
            <a:extLst>
              <a:ext uri="{FF2B5EF4-FFF2-40B4-BE49-F238E27FC236}">
                <a16:creationId xmlns:a16="http://schemas.microsoft.com/office/drawing/2014/main" id="{C1612422-B083-E92A-89B6-A476A896FB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74027" y="3048470"/>
            <a:ext cx="1152602" cy="115260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0" descr="Ícone de Suporte técnico Detailed Rounded Lineal">
            <a:extLst>
              <a:ext uri="{FF2B5EF4-FFF2-40B4-BE49-F238E27FC236}">
                <a16:creationId xmlns:a16="http://schemas.microsoft.com/office/drawing/2014/main" id="{B437F0ED-5BCF-B055-06DF-D8139E4A4E1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56320" y="3128090"/>
            <a:ext cx="982951" cy="982951"/>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25E70D0F-6D42-14F8-6D27-7528D001BB5B}"/>
              </a:ext>
            </a:extLst>
          </p:cNvPr>
          <p:cNvSpPr txBox="1"/>
          <p:nvPr/>
        </p:nvSpPr>
        <p:spPr>
          <a:xfrm>
            <a:off x="660402" y="3164831"/>
            <a:ext cx="3181440" cy="954107"/>
          </a:xfrm>
          <a:prstGeom prst="rect">
            <a:avLst/>
          </a:prstGeom>
          <a:noFill/>
        </p:spPr>
        <p:txBody>
          <a:bodyPr wrap="square" rtlCol="0">
            <a:spAutoFit/>
          </a:bodyPr>
          <a:lstStyle/>
          <a:p>
            <a:r>
              <a:rPr lang="en-GB" sz="1400" i="1" dirty="0">
                <a:latin typeface="Open Sans" panose="020B0606030504020204" pitchFamily="34" charset="0"/>
                <a:ea typeface="Open Sans" panose="020B0606030504020204" pitchFamily="34" charset="0"/>
                <a:cs typeface="Open Sans" panose="020B0606030504020204" pitchFamily="34" charset="0"/>
              </a:rPr>
              <a:t>“How much a given energy price (environmental tax) increase will reduce demand (emissions) and consumption (GDP growth)?”</a:t>
            </a:r>
            <a:endParaRPr lang="en-US" sz="14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26" name="TextBox 25">
            <a:extLst>
              <a:ext uri="{FF2B5EF4-FFF2-40B4-BE49-F238E27FC236}">
                <a16:creationId xmlns:a16="http://schemas.microsoft.com/office/drawing/2014/main" id="{404E6F6F-8DEB-9705-15BA-87EB49A8C224}"/>
              </a:ext>
            </a:extLst>
          </p:cNvPr>
          <p:cNvSpPr txBox="1"/>
          <p:nvPr/>
        </p:nvSpPr>
        <p:spPr>
          <a:xfrm>
            <a:off x="6524773" y="3273170"/>
            <a:ext cx="3311279" cy="738664"/>
          </a:xfrm>
          <a:prstGeom prst="rect">
            <a:avLst/>
          </a:prstGeom>
          <a:noFill/>
        </p:spPr>
        <p:txBody>
          <a:bodyPr wrap="square" rtlCol="0">
            <a:spAutoFit/>
          </a:bodyPr>
          <a:lstStyle/>
          <a:p>
            <a:r>
              <a:rPr lang="en-GB" sz="1400" i="1" dirty="0">
                <a:latin typeface="Open Sans" panose="020B0606030504020204" pitchFamily="34" charset="0"/>
                <a:ea typeface="Open Sans" panose="020B0606030504020204" pitchFamily="34" charset="0"/>
                <a:cs typeface="Open Sans" panose="020B0606030504020204" pitchFamily="34" charset="0"/>
              </a:rPr>
              <a:t>“How can a given energy demand (emission reduction target) be achieved with minimal (energy systems) costs?”</a:t>
            </a:r>
            <a:endParaRPr lang="en-US" sz="1400" i="1"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79336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General Glossary</a:t>
            </a:r>
          </a:p>
        </p:txBody>
      </p:sp>
      <p:sp>
        <p:nvSpPr>
          <p:cNvPr id="3" name="Rectangle 2">
            <a:extLst>
              <a:ext uri="{FF2B5EF4-FFF2-40B4-BE49-F238E27FC236}">
                <a16:creationId xmlns:a16="http://schemas.microsoft.com/office/drawing/2014/main" id="{E8D4ACA0-0A9B-4D69-AADD-07B4EA6AAEFF}"/>
              </a:ext>
            </a:extLst>
          </p:cNvPr>
          <p:cNvSpPr/>
          <p:nvPr/>
        </p:nvSpPr>
        <p:spPr>
          <a:xfrm>
            <a:off x="386473" y="985520"/>
            <a:ext cx="5603406" cy="5295537"/>
          </a:xfrm>
          <a:prstGeom prst="rect">
            <a:avLst/>
          </a:prstGeom>
          <a:solidFill>
            <a:srgbClr val="FFF2CC">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C73795DF-DBC5-B3A5-1ABE-E0D1DB4A8DF0}"/>
              </a:ext>
            </a:extLst>
          </p:cNvPr>
          <p:cNvSpPr/>
          <p:nvPr/>
        </p:nvSpPr>
        <p:spPr>
          <a:xfrm>
            <a:off x="5989880" y="985519"/>
            <a:ext cx="5603406" cy="5295537"/>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Connector 4">
            <a:extLst>
              <a:ext uri="{FF2B5EF4-FFF2-40B4-BE49-F238E27FC236}">
                <a16:creationId xmlns:a16="http://schemas.microsoft.com/office/drawing/2014/main" id="{DA6960E2-5C1B-2BAF-CFE8-CED5086F391C}"/>
              </a:ext>
            </a:extLst>
          </p:cNvPr>
          <p:cNvCxnSpPr/>
          <p:nvPr/>
        </p:nvCxnSpPr>
        <p:spPr>
          <a:xfrm>
            <a:off x="5989879" y="985519"/>
            <a:ext cx="0" cy="52955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FD843A1-6138-1949-3612-C4C8E5647EA1}"/>
              </a:ext>
            </a:extLst>
          </p:cNvPr>
          <p:cNvSpPr txBox="1"/>
          <p:nvPr/>
        </p:nvSpPr>
        <p:spPr>
          <a:xfrm>
            <a:off x="1895437" y="1133115"/>
            <a:ext cx="2046545" cy="461665"/>
          </a:xfrm>
          <a:prstGeom prst="rect">
            <a:avLst/>
          </a:prstGeom>
          <a:noFill/>
        </p:spPr>
        <p:txBody>
          <a:bodyPr wrap="square" rtlCol="0">
            <a:spAutoFit/>
          </a:bodyPr>
          <a:lstStyle/>
          <a:p>
            <a:r>
              <a:rPr lang="en-US" sz="24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Simulation</a:t>
            </a:r>
          </a:p>
        </p:txBody>
      </p:sp>
      <p:sp>
        <p:nvSpPr>
          <p:cNvPr id="8" name="TextBox 7">
            <a:extLst>
              <a:ext uri="{FF2B5EF4-FFF2-40B4-BE49-F238E27FC236}">
                <a16:creationId xmlns:a16="http://schemas.microsoft.com/office/drawing/2014/main" id="{D63433AA-D200-C7B5-8A4F-27AF4ACE046C}"/>
              </a:ext>
            </a:extLst>
          </p:cNvPr>
          <p:cNvSpPr txBox="1"/>
          <p:nvPr/>
        </p:nvSpPr>
        <p:spPr>
          <a:xfrm>
            <a:off x="7892143" y="1127695"/>
            <a:ext cx="2303741" cy="461665"/>
          </a:xfrm>
          <a:prstGeom prst="rect">
            <a:avLst/>
          </a:prstGeom>
          <a:noFill/>
        </p:spPr>
        <p:txBody>
          <a:bodyPr wrap="square" rtlCol="0">
            <a:spAutoFit/>
          </a:bodyPr>
          <a:lstStyle/>
          <a:p>
            <a:r>
              <a:rPr lang="en-US" sz="2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Optimization</a:t>
            </a:r>
          </a:p>
        </p:txBody>
      </p:sp>
      <p:grpSp>
        <p:nvGrpSpPr>
          <p:cNvPr id="9" name="Group 8">
            <a:extLst>
              <a:ext uri="{FF2B5EF4-FFF2-40B4-BE49-F238E27FC236}">
                <a16:creationId xmlns:a16="http://schemas.microsoft.com/office/drawing/2014/main" id="{2C71925D-9579-0695-FE7F-27515CCE3C91}"/>
              </a:ext>
            </a:extLst>
          </p:cNvPr>
          <p:cNvGrpSpPr/>
          <p:nvPr/>
        </p:nvGrpSpPr>
        <p:grpSpPr>
          <a:xfrm>
            <a:off x="5756372" y="3435004"/>
            <a:ext cx="467016" cy="399016"/>
            <a:chOff x="5680002" y="3139440"/>
            <a:chExt cx="619755" cy="503717"/>
          </a:xfrm>
        </p:grpSpPr>
        <p:sp>
          <p:nvSpPr>
            <p:cNvPr id="10" name="Arrow: Right 9">
              <a:extLst>
                <a:ext uri="{FF2B5EF4-FFF2-40B4-BE49-F238E27FC236}">
                  <a16:creationId xmlns:a16="http://schemas.microsoft.com/office/drawing/2014/main" id="{E2207B2A-0AAF-BF58-F460-98218834CF9A}"/>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row: Right 15">
              <a:extLst>
                <a:ext uri="{FF2B5EF4-FFF2-40B4-BE49-F238E27FC236}">
                  <a16:creationId xmlns:a16="http://schemas.microsoft.com/office/drawing/2014/main" id="{DAE89EC3-5988-EBEB-8154-C721BC26815F}"/>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TextBox 16">
            <a:extLst>
              <a:ext uri="{FF2B5EF4-FFF2-40B4-BE49-F238E27FC236}">
                <a16:creationId xmlns:a16="http://schemas.microsoft.com/office/drawing/2014/main" id="{8A54E3AA-C90A-CD08-9933-CE80E797246D}"/>
              </a:ext>
            </a:extLst>
          </p:cNvPr>
          <p:cNvSpPr txBox="1"/>
          <p:nvPr/>
        </p:nvSpPr>
        <p:spPr>
          <a:xfrm>
            <a:off x="500148" y="1728481"/>
            <a:ext cx="5332593" cy="1323439"/>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Aim to </a:t>
            </a:r>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replicate</a:t>
            </a:r>
            <a:r>
              <a:rPr lang="en-GB" sz="1600" b="1" dirty="0">
                <a:latin typeface="Open Sans" panose="020B0606030504020204" pitchFamily="34" charset="0"/>
                <a:ea typeface="Open Sans" panose="020B0606030504020204" pitchFamily="34" charset="0"/>
                <a:cs typeface="Open Sans" panose="020B0606030504020204" pitchFamily="34" charset="0"/>
              </a:rPr>
              <a:t> the rules and linkages </a:t>
            </a:r>
            <a:r>
              <a:rPr lang="en-GB" sz="1600" dirty="0">
                <a:latin typeface="Open Sans" panose="020B0606030504020204" pitchFamily="34" charset="0"/>
                <a:ea typeface="Open Sans" panose="020B0606030504020204" pitchFamily="34" charset="0"/>
                <a:cs typeface="Open Sans" panose="020B0606030504020204" pitchFamily="34" charset="0"/>
              </a:rPr>
              <a:t>that describe the interactions among different elements of the analysed system, </a:t>
            </a:r>
            <a:r>
              <a:rPr lang="en-GB" sz="1600" b="1" dirty="0">
                <a:latin typeface="Open Sans" panose="020B0606030504020204" pitchFamily="34" charset="0"/>
                <a:ea typeface="Open Sans" panose="020B0606030504020204" pitchFamily="34" charset="0"/>
                <a:cs typeface="Open Sans" panose="020B0606030504020204" pitchFamily="34" charset="0"/>
              </a:rPr>
              <a:t>simulating the behaviour </a:t>
            </a:r>
            <a:r>
              <a:rPr lang="en-GB" sz="1600" dirty="0">
                <a:latin typeface="Open Sans" panose="020B0606030504020204" pitchFamily="34" charset="0"/>
                <a:ea typeface="Open Sans" panose="020B0606030504020204" pitchFamily="34" charset="0"/>
                <a:cs typeface="Open Sans" panose="020B0606030504020204" pitchFamily="34" charset="0"/>
              </a:rPr>
              <a:t>of energy producers and consumers in response to factors like prices, income, and other parameters.</a:t>
            </a:r>
          </a:p>
        </p:txBody>
      </p:sp>
      <p:sp>
        <p:nvSpPr>
          <p:cNvPr id="18" name="TextBox 17">
            <a:extLst>
              <a:ext uri="{FF2B5EF4-FFF2-40B4-BE49-F238E27FC236}">
                <a16:creationId xmlns:a16="http://schemas.microsoft.com/office/drawing/2014/main" id="{DA5192CB-F981-3AB3-AC1A-763576494A94}"/>
              </a:ext>
            </a:extLst>
          </p:cNvPr>
          <p:cNvSpPr txBox="1"/>
          <p:nvPr/>
        </p:nvSpPr>
        <p:spPr>
          <a:xfrm>
            <a:off x="6068450" y="1728480"/>
            <a:ext cx="5446266" cy="1077218"/>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Identify an </a:t>
            </a:r>
            <a:r>
              <a:rPr lang="en-GB" sz="1600" b="1" dirty="0">
                <a:latin typeface="Open Sans" panose="020B0606030504020204" pitchFamily="34" charset="0"/>
                <a:ea typeface="Open Sans" panose="020B0606030504020204" pitchFamily="34" charset="0"/>
                <a:cs typeface="Open Sans" panose="020B0606030504020204" pitchFamily="34" charset="0"/>
              </a:rPr>
              <a:t>optimal mix of technologies </a:t>
            </a:r>
            <a:r>
              <a:rPr lang="en-GB" sz="1600" dirty="0">
                <a:latin typeface="Open Sans" panose="020B0606030504020204" pitchFamily="34" charset="0"/>
                <a:ea typeface="Open Sans" panose="020B0606030504020204" pitchFamily="34" charset="0"/>
                <a:cs typeface="Open Sans" panose="020B0606030504020204" pitchFamily="34" charset="0"/>
              </a:rPr>
              <a:t>under certain </a:t>
            </a:r>
            <a:r>
              <a:rPr lang="en-GB" sz="1600" b="1" dirty="0">
                <a:latin typeface="Open Sans" panose="020B0606030504020204" pitchFamily="34" charset="0"/>
                <a:ea typeface="Open Sans" panose="020B0606030504020204" pitchFamily="34" charset="0"/>
                <a:cs typeface="Open Sans" panose="020B0606030504020204" pitchFamily="34" charset="0"/>
              </a:rPr>
              <a:t>constraints</a:t>
            </a:r>
            <a:r>
              <a:rPr lang="en-GB" sz="1600" dirty="0">
                <a:latin typeface="Open Sans" panose="020B0606030504020204" pitchFamily="34" charset="0"/>
                <a:ea typeface="Open Sans" panose="020B0606030504020204" pitchFamily="34" charset="0"/>
                <a:cs typeface="Open Sans" panose="020B0606030504020204" pitchFamily="34" charset="0"/>
              </a:rPr>
              <a:t> to achieve specific targets, assuming that real-world decisions align with the </a:t>
            </a:r>
            <a:r>
              <a:rPr lang="en-GB"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objective function </a:t>
            </a:r>
            <a:r>
              <a:rPr lang="en-GB" sz="1600" dirty="0">
                <a:latin typeface="Open Sans" panose="020B0606030504020204" pitchFamily="34" charset="0"/>
                <a:ea typeface="Open Sans" panose="020B0606030504020204" pitchFamily="34" charset="0"/>
                <a:cs typeface="Open Sans" panose="020B0606030504020204" pitchFamily="34" charset="0"/>
              </a:rPr>
              <a:t>to obtain a theoretically </a:t>
            </a:r>
            <a:r>
              <a:rPr lang="en-GB"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ideal solution</a:t>
            </a:r>
            <a:r>
              <a:rPr lang="en-GB" sz="1600" dirty="0">
                <a:latin typeface="Open Sans" panose="020B0606030504020204" pitchFamily="34" charset="0"/>
                <a:ea typeface="Open Sans" panose="020B0606030504020204" pitchFamily="34" charset="0"/>
                <a:cs typeface="Open Sans" panose="020B0606030504020204" pitchFamily="34" charset="0"/>
              </a:rPr>
              <a:t>.</a:t>
            </a:r>
            <a:endParaRPr lang="en-US" dirty="0"/>
          </a:p>
        </p:txBody>
      </p:sp>
      <p:grpSp>
        <p:nvGrpSpPr>
          <p:cNvPr id="19" name="Group 18">
            <a:extLst>
              <a:ext uri="{FF2B5EF4-FFF2-40B4-BE49-F238E27FC236}">
                <a16:creationId xmlns:a16="http://schemas.microsoft.com/office/drawing/2014/main" id="{0D5EC392-E100-1D86-6FCC-FB7C822C8069}"/>
              </a:ext>
            </a:extLst>
          </p:cNvPr>
          <p:cNvGrpSpPr/>
          <p:nvPr/>
        </p:nvGrpSpPr>
        <p:grpSpPr>
          <a:xfrm>
            <a:off x="5756372" y="3435004"/>
            <a:ext cx="467016" cy="399016"/>
            <a:chOff x="5680002" y="3139440"/>
            <a:chExt cx="619755" cy="503717"/>
          </a:xfrm>
        </p:grpSpPr>
        <p:sp>
          <p:nvSpPr>
            <p:cNvPr id="20" name="Arrow: Right 19">
              <a:extLst>
                <a:ext uri="{FF2B5EF4-FFF2-40B4-BE49-F238E27FC236}">
                  <a16:creationId xmlns:a16="http://schemas.microsoft.com/office/drawing/2014/main" id="{1CF0FE8A-357E-FE71-2D08-C6DC2561CE46}"/>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rrow: Right 20">
              <a:extLst>
                <a:ext uri="{FF2B5EF4-FFF2-40B4-BE49-F238E27FC236}">
                  <a16:creationId xmlns:a16="http://schemas.microsoft.com/office/drawing/2014/main" id="{AB9FD2B5-B220-2A2D-0CCE-1E3BA506EF3D}"/>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2" name="Picture 4" descr="Cerca nella barra laterale">
            <a:extLst>
              <a:ext uri="{FF2B5EF4-FFF2-40B4-BE49-F238E27FC236}">
                <a16:creationId xmlns:a16="http://schemas.microsoft.com/office/drawing/2014/main" id="{E5A8B7D9-6F7B-2CBE-987F-34BCAB7541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334" y="4760215"/>
            <a:ext cx="391886" cy="391886"/>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6B62B7BC-5609-B4D8-FCDA-B0203B450B84}"/>
              </a:ext>
            </a:extLst>
          </p:cNvPr>
          <p:cNvSpPr txBox="1"/>
          <p:nvPr/>
        </p:nvSpPr>
        <p:spPr>
          <a:xfrm>
            <a:off x="1157241" y="4663770"/>
            <a:ext cx="4707649" cy="584775"/>
          </a:xfrm>
          <a:prstGeom prst="rect">
            <a:avLst/>
          </a:prstGeom>
          <a:noFill/>
        </p:spPr>
        <p:txBody>
          <a:bodyPr wrap="square" rtlCol="0">
            <a:spAutoFit/>
          </a:bodyPr>
          <a:lstStyle/>
          <a:p>
            <a:pPr algn="just"/>
            <a:r>
              <a:rPr lang="en-GB" sz="1600" b="1" dirty="0">
                <a:latin typeface="Open Sans" panose="020B0606030504020204" pitchFamily="34" charset="0"/>
                <a:ea typeface="Open Sans" panose="020B0606030504020204" pitchFamily="34" charset="0"/>
                <a:cs typeface="Open Sans" panose="020B0606030504020204" pitchFamily="34" charset="0"/>
              </a:rPr>
              <a:t>Realism</a:t>
            </a:r>
            <a:r>
              <a:rPr lang="en-GB" sz="1600" dirty="0">
                <a:latin typeface="Open Sans" panose="020B0606030504020204" pitchFamily="34" charset="0"/>
                <a:ea typeface="Open Sans" panose="020B0606030504020204" pitchFamily="34" charset="0"/>
                <a:cs typeface="Open Sans" panose="020B0606030504020204" pitchFamily="34" charset="0"/>
              </a:rPr>
              <a:t>: Accurately mirrors real-world energy systems, capturing complex interactions</a:t>
            </a:r>
            <a:endParaRPr lang="en-US" b="1" dirty="0">
              <a:solidFill>
                <a:srgbClr val="FFC000"/>
              </a:solidFill>
            </a:endParaRPr>
          </a:p>
        </p:txBody>
      </p:sp>
      <p:sp>
        <p:nvSpPr>
          <p:cNvPr id="24" name="TextBox 23">
            <a:extLst>
              <a:ext uri="{FF2B5EF4-FFF2-40B4-BE49-F238E27FC236}">
                <a16:creationId xmlns:a16="http://schemas.microsoft.com/office/drawing/2014/main" id="{E0B7F4A1-5FFF-EF6C-8E3D-894AD5B3DB98}"/>
              </a:ext>
            </a:extLst>
          </p:cNvPr>
          <p:cNvSpPr txBox="1"/>
          <p:nvPr/>
        </p:nvSpPr>
        <p:spPr>
          <a:xfrm>
            <a:off x="1157241" y="5469546"/>
            <a:ext cx="4490961" cy="584775"/>
          </a:xfrm>
          <a:prstGeom prst="rect">
            <a:avLst/>
          </a:prstGeom>
          <a:noFill/>
        </p:spPr>
        <p:txBody>
          <a:bodyPr wrap="square" rtlCol="0">
            <a:spAutoFit/>
          </a:bodyPr>
          <a:lstStyle/>
          <a:p>
            <a:pPr algn="just"/>
            <a:r>
              <a:rPr lang="en-GB" sz="1600" b="1" dirty="0">
                <a:latin typeface="Open Sans" panose="020B0606030504020204" pitchFamily="34" charset="0"/>
                <a:ea typeface="Open Sans" panose="020B0606030504020204" pitchFamily="34" charset="0"/>
                <a:cs typeface="Open Sans" panose="020B0606030504020204" pitchFamily="34" charset="0"/>
              </a:rPr>
              <a:t>Limited Predictive Power</a:t>
            </a:r>
            <a:r>
              <a:rPr lang="en-GB" sz="1600" dirty="0">
                <a:latin typeface="Open Sans" panose="020B0606030504020204" pitchFamily="34" charset="0"/>
                <a:ea typeface="Open Sans" panose="020B0606030504020204" pitchFamily="34" charset="0"/>
                <a:cs typeface="Open Sans" panose="020B0606030504020204" pitchFamily="34" charset="0"/>
              </a:rPr>
              <a:t>: Not as effective for future planning</a:t>
            </a:r>
            <a:endParaRPr lang="en-US" b="1" dirty="0">
              <a:solidFill>
                <a:srgbClr val="FFC000"/>
              </a:solidFill>
            </a:endParaRPr>
          </a:p>
        </p:txBody>
      </p:sp>
      <p:pic>
        <p:nvPicPr>
          <p:cNvPr id="25" name="Picture 4" descr="Cerca nella barra laterale">
            <a:extLst>
              <a:ext uri="{FF2B5EF4-FFF2-40B4-BE49-F238E27FC236}">
                <a16:creationId xmlns:a16="http://schemas.microsoft.com/office/drawing/2014/main" id="{B5ACE1D4-45C9-5016-4D84-A1FE71182E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1740" y="4760215"/>
            <a:ext cx="391886" cy="391886"/>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9DA624C7-54A0-97E5-C773-0AA43FAE5D65}"/>
              </a:ext>
            </a:extLst>
          </p:cNvPr>
          <p:cNvSpPr txBox="1"/>
          <p:nvPr/>
        </p:nvSpPr>
        <p:spPr>
          <a:xfrm>
            <a:off x="6760647" y="4663770"/>
            <a:ext cx="4707649" cy="584775"/>
          </a:xfrm>
          <a:prstGeom prst="rect">
            <a:avLst/>
          </a:prstGeom>
          <a:noFill/>
        </p:spPr>
        <p:txBody>
          <a:bodyPr wrap="square" rtlCol="0">
            <a:spAutoFit/>
          </a:bodyPr>
          <a:lstStyle/>
          <a:p>
            <a:pPr algn="just"/>
            <a:r>
              <a:rPr lang="en-GB" sz="1600" b="1" dirty="0">
                <a:latin typeface="Open Sans" panose="020B0606030504020204" pitchFamily="34" charset="0"/>
                <a:ea typeface="Open Sans" panose="020B0606030504020204" pitchFamily="34" charset="0"/>
                <a:cs typeface="Open Sans" panose="020B0606030504020204" pitchFamily="34" charset="0"/>
              </a:rPr>
              <a:t>Efficient Decision-Making</a:t>
            </a:r>
            <a:r>
              <a:rPr lang="en-GB" sz="1600" dirty="0">
                <a:latin typeface="Open Sans" panose="020B0606030504020204" pitchFamily="34" charset="0"/>
                <a:ea typeface="Open Sans" panose="020B0606030504020204" pitchFamily="34" charset="0"/>
                <a:cs typeface="Open Sans" panose="020B0606030504020204" pitchFamily="34" charset="0"/>
              </a:rPr>
              <a:t>: Finds the most efficient solutions within set constraints.</a:t>
            </a:r>
            <a:endParaRPr lang="en-US" b="1" dirty="0">
              <a:solidFill>
                <a:schemeClr val="tx2"/>
              </a:solidFill>
            </a:endParaRPr>
          </a:p>
        </p:txBody>
      </p:sp>
      <p:sp>
        <p:nvSpPr>
          <p:cNvPr id="27" name="TextBox 26">
            <a:extLst>
              <a:ext uri="{FF2B5EF4-FFF2-40B4-BE49-F238E27FC236}">
                <a16:creationId xmlns:a16="http://schemas.microsoft.com/office/drawing/2014/main" id="{48286C1E-E80F-4121-EA51-86C7D58790C9}"/>
              </a:ext>
            </a:extLst>
          </p:cNvPr>
          <p:cNvSpPr txBox="1"/>
          <p:nvPr/>
        </p:nvSpPr>
        <p:spPr>
          <a:xfrm>
            <a:off x="6760647" y="5469546"/>
            <a:ext cx="4707649" cy="584775"/>
          </a:xfrm>
          <a:prstGeom prst="rect">
            <a:avLst/>
          </a:prstGeom>
          <a:noFill/>
        </p:spPr>
        <p:txBody>
          <a:bodyPr wrap="square" rtlCol="0">
            <a:spAutoFit/>
          </a:bodyPr>
          <a:lstStyle/>
          <a:p>
            <a:pPr algn="just"/>
            <a:r>
              <a:rPr lang="en-GB" sz="1600" b="1" dirty="0">
                <a:latin typeface="Open Sans" panose="020B0606030504020204" pitchFamily="34" charset="0"/>
                <a:ea typeface="Open Sans" panose="020B0606030504020204" pitchFamily="34" charset="0"/>
                <a:cs typeface="Open Sans" panose="020B0606030504020204" pitchFamily="34" charset="0"/>
              </a:rPr>
              <a:t>Over-simplification</a:t>
            </a:r>
            <a:r>
              <a:rPr lang="en-GB" sz="1600" dirty="0">
                <a:latin typeface="Open Sans" panose="020B0606030504020204" pitchFamily="34" charset="0"/>
                <a:ea typeface="Open Sans" panose="020B0606030504020204" pitchFamily="34" charset="0"/>
                <a:cs typeface="Open Sans" panose="020B0606030504020204" pitchFamily="34" charset="0"/>
              </a:rPr>
              <a:t>: May produce impractical solutions due to simplified assumptions</a:t>
            </a:r>
            <a:endParaRPr lang="en-US" b="1" dirty="0">
              <a:solidFill>
                <a:srgbClr val="FFC000"/>
              </a:solidFill>
            </a:endParaRPr>
          </a:p>
        </p:txBody>
      </p:sp>
      <p:pic>
        <p:nvPicPr>
          <p:cNvPr id="28" name="Picture 6" descr="Comunidades - him&amp;i">
            <a:extLst>
              <a:ext uri="{FF2B5EF4-FFF2-40B4-BE49-F238E27FC236}">
                <a16:creationId xmlns:a16="http://schemas.microsoft.com/office/drawing/2014/main" id="{DCB7F94B-9E31-31A8-BC03-5032C1BFC0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20298" y="5550004"/>
            <a:ext cx="420189" cy="420189"/>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Comunidades - him&amp;i">
            <a:extLst>
              <a:ext uri="{FF2B5EF4-FFF2-40B4-BE49-F238E27FC236}">
                <a16:creationId xmlns:a16="http://schemas.microsoft.com/office/drawing/2014/main" id="{4DD68F04-CF0C-68E9-BACF-759AA49309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245543" y="5551838"/>
            <a:ext cx="420189" cy="420189"/>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7197ADE2-F4C6-34E2-B0C8-9614E85545FE}"/>
              </a:ext>
            </a:extLst>
          </p:cNvPr>
          <p:cNvSpPr txBox="1"/>
          <p:nvPr/>
        </p:nvSpPr>
        <p:spPr>
          <a:xfrm>
            <a:off x="620298" y="3412424"/>
            <a:ext cx="3679288" cy="523220"/>
          </a:xfrm>
          <a:prstGeom prst="rect">
            <a:avLst/>
          </a:prstGeom>
          <a:noFill/>
        </p:spPr>
        <p:txBody>
          <a:bodyPr wrap="square" rtlCol="0">
            <a:spAutoFit/>
          </a:bodyPr>
          <a:lstStyle/>
          <a:p>
            <a:r>
              <a:rPr lang="en-GB" sz="1400" i="1" dirty="0">
                <a:latin typeface="Open Sans" panose="020B0606030504020204" pitchFamily="34" charset="0"/>
                <a:ea typeface="Open Sans" panose="020B0606030504020204" pitchFamily="34" charset="0"/>
                <a:cs typeface="Open Sans" panose="020B0606030504020204" pitchFamily="34" charset="0"/>
              </a:rPr>
              <a:t>“Instead of generating possible futures, focus on predicting the system’s likely evolution”</a:t>
            </a:r>
          </a:p>
        </p:txBody>
      </p:sp>
      <p:sp>
        <p:nvSpPr>
          <p:cNvPr id="31" name="TextBox 30">
            <a:extLst>
              <a:ext uri="{FF2B5EF4-FFF2-40B4-BE49-F238E27FC236}">
                <a16:creationId xmlns:a16="http://schemas.microsoft.com/office/drawing/2014/main" id="{BC0FB2C0-DF05-7F04-3898-E458DA94E44C}"/>
              </a:ext>
            </a:extLst>
          </p:cNvPr>
          <p:cNvSpPr txBox="1"/>
          <p:nvPr/>
        </p:nvSpPr>
        <p:spPr>
          <a:xfrm>
            <a:off x="6524772" y="3273170"/>
            <a:ext cx="3780317" cy="738664"/>
          </a:xfrm>
          <a:prstGeom prst="rect">
            <a:avLst/>
          </a:prstGeom>
          <a:noFill/>
        </p:spPr>
        <p:txBody>
          <a:bodyPr wrap="square" rtlCol="0">
            <a:spAutoFit/>
          </a:bodyPr>
          <a:lstStyle/>
          <a:p>
            <a:r>
              <a:rPr lang="en-GB" sz="1400" i="1" dirty="0">
                <a:latin typeface="Open Sans" panose="020B0606030504020204" pitchFamily="34" charset="0"/>
                <a:ea typeface="Open Sans" panose="020B0606030504020204" pitchFamily="34" charset="0"/>
                <a:cs typeface="Open Sans" panose="020B0606030504020204" pitchFamily="34" charset="0"/>
              </a:rPr>
              <a:t>“Mathematical optimization is the selection of a best element (with regard to some criterion) from some set of available alternatives”</a:t>
            </a:r>
          </a:p>
        </p:txBody>
      </p:sp>
      <p:pic>
        <p:nvPicPr>
          <p:cNvPr id="32" name="Picture 2" descr="Optimization - free icon">
            <a:extLst>
              <a:ext uri="{FF2B5EF4-FFF2-40B4-BE49-F238E27FC236}">
                <a16:creationId xmlns:a16="http://schemas.microsoft.com/office/drawing/2014/main" id="{8AA5563D-E4F2-9DA0-E45E-2B0AA826B7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76416" y="3193172"/>
            <a:ext cx="978375" cy="978375"/>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descr="Cerca nella barra laterale">
            <a:extLst>
              <a:ext uri="{FF2B5EF4-FFF2-40B4-BE49-F238E27FC236}">
                <a16:creationId xmlns:a16="http://schemas.microsoft.com/office/drawing/2014/main" id="{907450E3-7A1E-865D-A312-30B15D6788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3731" y="3324709"/>
            <a:ext cx="846838" cy="846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06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Optimization Modelling Frameworks</a:t>
            </a:r>
          </a:p>
        </p:txBody>
      </p:sp>
      <p:sp>
        <p:nvSpPr>
          <p:cNvPr id="4" name="CasellaDiTesto 17">
            <a:extLst>
              <a:ext uri="{FF2B5EF4-FFF2-40B4-BE49-F238E27FC236}">
                <a16:creationId xmlns:a16="http://schemas.microsoft.com/office/drawing/2014/main" id="{0DC55D2D-6F32-2F10-4C27-CCA9B196603E}"/>
              </a:ext>
            </a:extLst>
          </p:cNvPr>
          <p:cNvSpPr txBox="1"/>
          <p:nvPr/>
        </p:nvSpPr>
        <p:spPr>
          <a:xfrm>
            <a:off x="986830" y="2115957"/>
            <a:ext cx="2832578" cy="369332"/>
          </a:xfrm>
          <a:prstGeom prst="rect">
            <a:avLst/>
          </a:prstGeom>
          <a:noFill/>
        </p:spPr>
        <p:txBody>
          <a:bodyPr wrap="square" rtlCol="0">
            <a:spAutoFit/>
          </a:bodyPr>
          <a:lstStyle/>
          <a:p>
            <a:pPr algn="just"/>
            <a:r>
              <a:rPr lang="en-GB" b="1" dirty="0">
                <a:solidFill>
                  <a:srgbClr val="002060"/>
                </a:solidFill>
              </a:rPr>
              <a:t>Basic Terminology</a:t>
            </a:r>
          </a:p>
        </p:txBody>
      </p:sp>
      <p:sp>
        <p:nvSpPr>
          <p:cNvPr id="5" name="CasellaDiTesto 17">
            <a:extLst>
              <a:ext uri="{FF2B5EF4-FFF2-40B4-BE49-F238E27FC236}">
                <a16:creationId xmlns:a16="http://schemas.microsoft.com/office/drawing/2014/main" id="{1AE13B9D-E58C-E236-6CAC-F4D1C6D595FE}"/>
              </a:ext>
            </a:extLst>
          </p:cNvPr>
          <p:cNvSpPr txBox="1"/>
          <p:nvPr/>
        </p:nvSpPr>
        <p:spPr>
          <a:xfrm>
            <a:off x="448746" y="2697007"/>
            <a:ext cx="5022773" cy="3231654"/>
          </a:xfrm>
          <a:prstGeom prst="rect">
            <a:avLst/>
          </a:prstGeom>
          <a:noFill/>
        </p:spPr>
        <p:txBody>
          <a:bodyPr wrap="square" rtlCol="0">
            <a:spAutoFit/>
          </a:bodyPr>
          <a:lstStyle/>
          <a:p>
            <a:pPr marL="171450" indent="-171450" algn="just">
              <a:buFont typeface="Arial" panose="020B0604020202020204" pitchFamily="34" charset="0"/>
              <a:buChar char="•"/>
            </a:pPr>
            <a:r>
              <a:rPr lang="en-GB" sz="1200" b="1" dirty="0"/>
              <a:t>Parameter</a:t>
            </a:r>
            <a:r>
              <a:rPr lang="en-GB" sz="1200" dirty="0"/>
              <a:t>: a fixed and constant value in model equations, often linked to real-world costs, efficiencies, or physical traits of the energy system</a:t>
            </a:r>
          </a:p>
          <a:p>
            <a:pPr marL="171450" indent="-171450" algn="just">
              <a:buFont typeface="Arial" panose="020B0604020202020204" pitchFamily="34" charset="0"/>
              <a:buChar char="•"/>
            </a:pPr>
            <a:endParaRPr lang="en-GB" sz="1200" dirty="0"/>
          </a:p>
          <a:p>
            <a:pPr marL="171450" indent="-171450" algn="just">
              <a:buFont typeface="Arial" panose="020B0604020202020204" pitchFamily="34" charset="0"/>
              <a:buChar char="•"/>
            </a:pPr>
            <a:r>
              <a:rPr lang="en-GB" sz="1200" b="1" dirty="0"/>
              <a:t>Variable</a:t>
            </a:r>
            <a:r>
              <a:rPr lang="en-GB" sz="1200" dirty="0"/>
              <a:t>:  elements of a model that are unknown and changeable, such as decisions or system outcomes. Their values, known as the solution, emerge from the optimization</a:t>
            </a:r>
          </a:p>
          <a:p>
            <a:pPr marL="171450" indent="-171450" algn="just">
              <a:buFont typeface="Arial" panose="020B0604020202020204" pitchFamily="34" charset="0"/>
              <a:buChar char="•"/>
            </a:pPr>
            <a:endParaRPr lang="en-GB" sz="1200" dirty="0"/>
          </a:p>
          <a:p>
            <a:pPr marL="171450" indent="-171450" algn="just">
              <a:buFont typeface="Arial" panose="020B0604020202020204" pitchFamily="34" charset="0"/>
              <a:buChar char="•"/>
            </a:pPr>
            <a:r>
              <a:rPr lang="en-GB" sz="1200" b="1" dirty="0"/>
              <a:t>Set</a:t>
            </a:r>
            <a:r>
              <a:rPr lang="en-GB" sz="1200" dirty="0"/>
              <a:t>: index used in the algebraic structure of equations, serving to categorize and organize variables and parameters within the model</a:t>
            </a:r>
          </a:p>
          <a:p>
            <a:pPr marL="171450" indent="-171450" algn="just">
              <a:buFont typeface="Arial" panose="020B0604020202020204" pitchFamily="34" charset="0"/>
              <a:buChar char="•"/>
            </a:pPr>
            <a:endParaRPr lang="en-GB" sz="1200" dirty="0"/>
          </a:p>
          <a:p>
            <a:pPr marL="171450" indent="-171450" algn="just">
              <a:buFont typeface="Arial" panose="020B0604020202020204" pitchFamily="34" charset="0"/>
              <a:buChar char="•"/>
            </a:pPr>
            <a:r>
              <a:rPr lang="en-GB" sz="1200" b="1" dirty="0"/>
              <a:t>Constraint</a:t>
            </a:r>
            <a:r>
              <a:rPr lang="en-GB" sz="1200" dirty="0"/>
              <a:t>:  an expression, either equal or inequal, that limits the possible values of one or more variables within the model.</a:t>
            </a:r>
          </a:p>
          <a:p>
            <a:pPr marL="171450" indent="-171450" algn="just">
              <a:buFont typeface="Arial" panose="020B0604020202020204" pitchFamily="34" charset="0"/>
              <a:buChar char="•"/>
            </a:pPr>
            <a:endParaRPr lang="en-GB" sz="1200" dirty="0"/>
          </a:p>
          <a:p>
            <a:pPr marL="171450" indent="-171450" algn="just">
              <a:buFont typeface="Arial" panose="020B0604020202020204" pitchFamily="34" charset="0"/>
              <a:buChar char="•"/>
            </a:pPr>
            <a:r>
              <a:rPr lang="en-GB" sz="1200" b="1" dirty="0"/>
              <a:t>Objective function: </a:t>
            </a:r>
            <a:r>
              <a:rPr lang="en-GB" sz="1200" dirty="0"/>
              <a:t>mathematical expression that defines the goal of the optimization, such as maximizing profits or minimizing costs. It is formulated in terms of the model's variables and parameters and is the key component the solver aims to optimize given the constraints.</a:t>
            </a:r>
          </a:p>
        </p:txBody>
      </p:sp>
      <p:pic>
        <p:nvPicPr>
          <p:cNvPr id="7" name="Picture 4" descr="Cerca nella barra laterale">
            <a:extLst>
              <a:ext uri="{FF2B5EF4-FFF2-40B4-BE49-F238E27FC236}">
                <a16:creationId xmlns:a16="http://schemas.microsoft.com/office/drawing/2014/main" id="{77987E38-80C1-AAD3-70FB-88D39044A4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630" y="2084427"/>
            <a:ext cx="386200" cy="386200"/>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a:extLst>
              <a:ext uri="{FF2B5EF4-FFF2-40B4-BE49-F238E27FC236}">
                <a16:creationId xmlns:a16="http://schemas.microsoft.com/office/drawing/2014/main" id="{0B320F63-D117-6F78-7100-DB7999C78082}"/>
              </a:ext>
            </a:extLst>
          </p:cNvPr>
          <p:cNvGrpSpPr/>
          <p:nvPr/>
        </p:nvGrpSpPr>
        <p:grpSpPr>
          <a:xfrm>
            <a:off x="5964616" y="2042996"/>
            <a:ext cx="5634144" cy="737056"/>
            <a:chOff x="5872139" y="1994869"/>
            <a:chExt cx="5634144" cy="737056"/>
          </a:xfrm>
        </p:grpSpPr>
        <p:sp>
          <p:nvSpPr>
            <p:cNvPr id="9" name="TextBox 8">
              <a:extLst>
                <a:ext uri="{FF2B5EF4-FFF2-40B4-BE49-F238E27FC236}">
                  <a16:creationId xmlns:a16="http://schemas.microsoft.com/office/drawing/2014/main" id="{3474DB22-22BD-A7E1-2AE2-2A9DF1FB5013}"/>
                </a:ext>
              </a:extLst>
            </p:cNvPr>
            <p:cNvSpPr txBox="1"/>
            <p:nvPr/>
          </p:nvSpPr>
          <p:spPr>
            <a:xfrm>
              <a:off x="7603224" y="2024039"/>
              <a:ext cx="3903059" cy="707886"/>
            </a:xfrm>
            <a:prstGeom prst="rect">
              <a:avLst/>
            </a:prstGeom>
            <a:noFill/>
          </p:spPr>
          <p:txBody>
            <a:bodyPr wrap="square" rtlCol="0">
              <a:spAutoFit/>
            </a:bodyPr>
            <a:lstStyle/>
            <a:p>
              <a:pPr algn="just"/>
              <a:r>
                <a:rPr lang="en-GB" sz="1000" b="1" i="1" dirty="0">
                  <a:latin typeface="Open Sans" panose="020B0606030504020204" pitchFamily="34" charset="0"/>
                  <a:ea typeface="Open Sans" panose="020B0606030504020204" pitchFamily="34" charset="0"/>
                  <a:cs typeface="Open Sans" panose="020B0606030504020204" pitchFamily="34" charset="0"/>
                </a:rPr>
                <a:t>Open-source Python package </a:t>
              </a:r>
              <a:r>
                <a:rPr lang="en-GB" sz="1000" i="1" dirty="0">
                  <a:latin typeface="Open Sans" panose="020B0606030504020204" pitchFamily="34" charset="0"/>
                  <a:ea typeface="Open Sans" panose="020B0606030504020204" pitchFamily="34" charset="0"/>
                  <a:cs typeface="Open Sans" panose="020B0606030504020204" pitchFamily="34" charset="0"/>
                </a:rPr>
                <a:t>for formulating and solving various optimization models, compatible with both commercial and open-source solvers, defining </a:t>
              </a:r>
              <a:r>
                <a:rPr lang="en-GB" sz="1000" b="1" i="1" dirty="0">
                  <a:latin typeface="Open Sans" panose="020B0606030504020204" pitchFamily="34" charset="0"/>
                  <a:ea typeface="Open Sans" panose="020B0606030504020204" pitchFamily="34" charset="0"/>
                  <a:cs typeface="Open Sans" panose="020B0606030504020204" pitchFamily="34" charset="0"/>
                </a:rPr>
                <a:t>general symbolic problems</a:t>
              </a:r>
              <a:r>
                <a:rPr lang="en-GB" sz="1000" i="1" dirty="0">
                  <a:latin typeface="Open Sans" panose="020B0606030504020204" pitchFamily="34" charset="0"/>
                  <a:ea typeface="Open Sans" panose="020B0606030504020204" pitchFamily="34" charset="0"/>
                  <a:cs typeface="Open Sans" panose="020B0606030504020204" pitchFamily="34" charset="0"/>
                </a:rPr>
                <a:t>, create specific problem instances, and solve them</a:t>
              </a:r>
            </a:p>
          </p:txBody>
        </p:sp>
        <p:grpSp>
          <p:nvGrpSpPr>
            <p:cNvPr id="10" name="Group 9">
              <a:extLst>
                <a:ext uri="{FF2B5EF4-FFF2-40B4-BE49-F238E27FC236}">
                  <a16:creationId xmlns:a16="http://schemas.microsoft.com/office/drawing/2014/main" id="{A7E85090-75EB-381C-B9AD-4D75A895E85B}"/>
                </a:ext>
              </a:extLst>
            </p:cNvPr>
            <p:cNvGrpSpPr/>
            <p:nvPr/>
          </p:nvGrpSpPr>
          <p:grpSpPr>
            <a:xfrm>
              <a:off x="5872139" y="1994869"/>
              <a:ext cx="1731085" cy="625474"/>
              <a:chOff x="386473" y="1108047"/>
              <a:chExt cx="1731085" cy="625474"/>
            </a:xfrm>
          </p:grpSpPr>
          <p:pic>
            <p:nvPicPr>
              <p:cNvPr id="11" name="Picture 6" descr="Cerca nella barra laterale">
                <a:extLst>
                  <a:ext uri="{FF2B5EF4-FFF2-40B4-BE49-F238E27FC236}">
                    <a16:creationId xmlns:a16="http://schemas.microsoft.com/office/drawing/2014/main" id="{E0B55AE9-E64D-B620-9D54-FCF61DEE67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473" y="1108047"/>
                <a:ext cx="665709" cy="625474"/>
              </a:xfrm>
              <a:prstGeom prst="rect">
                <a:avLst/>
              </a:prstGeom>
              <a:noFill/>
              <a:extLst>
                <a:ext uri="{909E8E84-426E-40DD-AFC4-6F175D3DCCD1}">
                  <a14:hiddenFill xmlns:a14="http://schemas.microsoft.com/office/drawing/2010/main">
                    <a:solidFill>
                      <a:srgbClr val="FFFFFF"/>
                    </a:solidFill>
                  </a14:hiddenFill>
                </a:ext>
              </a:extLst>
            </p:spPr>
          </p:pic>
          <p:sp>
            <p:nvSpPr>
              <p:cNvPr id="12" name="CasellaDiTesto 17">
                <a:extLst>
                  <a:ext uri="{FF2B5EF4-FFF2-40B4-BE49-F238E27FC236}">
                    <a16:creationId xmlns:a16="http://schemas.microsoft.com/office/drawing/2014/main" id="{4E7D72C9-5918-D69F-823D-03A3561734CB}"/>
                  </a:ext>
                </a:extLst>
              </p:cNvPr>
              <p:cNvSpPr txBox="1"/>
              <p:nvPr/>
            </p:nvSpPr>
            <p:spPr>
              <a:xfrm>
                <a:off x="1148136" y="1299230"/>
                <a:ext cx="969422" cy="369332"/>
              </a:xfrm>
              <a:prstGeom prst="rect">
                <a:avLst/>
              </a:prstGeom>
              <a:noFill/>
            </p:spPr>
            <p:txBody>
              <a:bodyPr wrap="square" rtlCol="0">
                <a:spAutoFit/>
              </a:bodyPr>
              <a:lstStyle/>
              <a:p>
                <a:pPr algn="just"/>
                <a:r>
                  <a:rPr lang="en-GB" b="1" dirty="0">
                    <a:solidFill>
                      <a:srgbClr val="FFC000"/>
                    </a:solidFill>
                  </a:rPr>
                  <a:t>PYOMO</a:t>
                </a:r>
              </a:p>
            </p:txBody>
          </p:sp>
        </p:grpSp>
      </p:grpSp>
      <p:grpSp>
        <p:nvGrpSpPr>
          <p:cNvPr id="13" name="Gruppo 99">
            <a:extLst>
              <a:ext uri="{FF2B5EF4-FFF2-40B4-BE49-F238E27FC236}">
                <a16:creationId xmlns:a16="http://schemas.microsoft.com/office/drawing/2014/main" id="{92BA19D2-1DDB-E3A6-CE2C-8AE6ECC47002}"/>
              </a:ext>
            </a:extLst>
          </p:cNvPr>
          <p:cNvGrpSpPr/>
          <p:nvPr/>
        </p:nvGrpSpPr>
        <p:grpSpPr>
          <a:xfrm>
            <a:off x="5669967" y="2050303"/>
            <a:ext cx="160063" cy="4132266"/>
            <a:chOff x="7844573" y="196794"/>
            <a:chExt cx="160063" cy="5796498"/>
          </a:xfrm>
        </p:grpSpPr>
        <p:cxnSp>
          <p:nvCxnSpPr>
            <p:cNvPr id="14" name="Connettore diritto 96">
              <a:extLst>
                <a:ext uri="{FF2B5EF4-FFF2-40B4-BE49-F238E27FC236}">
                  <a16:creationId xmlns:a16="http://schemas.microsoft.com/office/drawing/2014/main" id="{05F41451-EAF1-1B93-5D8B-2047A261FAD1}"/>
                </a:ext>
              </a:extLst>
            </p:cNvPr>
            <p:cNvCxnSpPr>
              <a:cxnSpLocks/>
            </p:cNvCxnSpPr>
            <p:nvPr/>
          </p:nvCxnSpPr>
          <p:spPr>
            <a:xfrm>
              <a:off x="7923293" y="196794"/>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5" name="Freccia a gallone 98">
              <a:extLst>
                <a:ext uri="{FF2B5EF4-FFF2-40B4-BE49-F238E27FC236}">
                  <a16:creationId xmlns:a16="http://schemas.microsoft.com/office/drawing/2014/main" id="{9EF9DBB4-8287-7C6E-B6B7-0C13C48747F8}"/>
                </a:ext>
              </a:extLst>
            </p:cNvPr>
            <p:cNvSpPr/>
            <p:nvPr/>
          </p:nvSpPr>
          <p:spPr>
            <a:xfrm>
              <a:off x="7844573" y="2794805"/>
              <a:ext cx="160063" cy="495351"/>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16" name="Connettore diritto 96">
            <a:extLst>
              <a:ext uri="{FF2B5EF4-FFF2-40B4-BE49-F238E27FC236}">
                <a16:creationId xmlns:a16="http://schemas.microsoft.com/office/drawing/2014/main" id="{C8A6E602-BE9A-0BA9-99A3-318C6689DC14}"/>
              </a:ext>
            </a:extLst>
          </p:cNvPr>
          <p:cNvCxnSpPr>
            <a:cxnSpLocks/>
          </p:cNvCxnSpPr>
          <p:nvPr/>
        </p:nvCxnSpPr>
        <p:spPr>
          <a:xfrm flipV="1">
            <a:off x="371071" y="1780799"/>
            <a:ext cx="11112938"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4FC6B1-414B-20F2-FB35-AFA4251F316A}"/>
              </a:ext>
            </a:extLst>
          </p:cNvPr>
          <p:cNvSpPr txBox="1"/>
          <p:nvPr/>
        </p:nvSpPr>
        <p:spPr>
          <a:xfrm>
            <a:off x="441874" y="1080048"/>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Optimization problems require a specific terminology and </a:t>
            </a:r>
            <a:r>
              <a:rPr lang="en-GB" sz="1600" b="1" dirty="0">
                <a:latin typeface="Open Sans" panose="020B0606030504020204" pitchFamily="34" charset="0"/>
                <a:ea typeface="Open Sans" panose="020B0606030504020204" pitchFamily="34" charset="0"/>
                <a:cs typeface="Open Sans" panose="020B0606030504020204" pitchFamily="34" charset="0"/>
              </a:rPr>
              <a:t>robust frameworks for modelling </a:t>
            </a:r>
            <a:r>
              <a:rPr lang="en-GB" sz="1600" dirty="0">
                <a:latin typeface="Open Sans" panose="020B0606030504020204" pitchFamily="34" charset="0"/>
                <a:ea typeface="Open Sans" panose="020B0606030504020204" pitchFamily="34" charset="0"/>
                <a:cs typeface="Open Sans" panose="020B0606030504020204" pitchFamily="34" charset="0"/>
              </a:rPr>
              <a:t>and solving complex mathematical challenges. </a:t>
            </a:r>
          </a:p>
        </p:txBody>
      </p:sp>
      <p:grpSp>
        <p:nvGrpSpPr>
          <p:cNvPr id="18" name="Group 17">
            <a:extLst>
              <a:ext uri="{FF2B5EF4-FFF2-40B4-BE49-F238E27FC236}">
                <a16:creationId xmlns:a16="http://schemas.microsoft.com/office/drawing/2014/main" id="{B0EA1A13-97A0-8461-4478-121BA38097AF}"/>
              </a:ext>
            </a:extLst>
          </p:cNvPr>
          <p:cNvGrpSpPr/>
          <p:nvPr/>
        </p:nvGrpSpPr>
        <p:grpSpPr>
          <a:xfrm>
            <a:off x="6155864" y="3116281"/>
            <a:ext cx="5442896" cy="707886"/>
            <a:chOff x="6063387" y="3085538"/>
            <a:chExt cx="5442896" cy="707886"/>
          </a:xfrm>
        </p:grpSpPr>
        <p:pic>
          <p:nvPicPr>
            <p:cNvPr id="19" name="Picture 2" descr="CVXPY (@cvxpy_team) | Twitter">
              <a:extLst>
                <a:ext uri="{FF2B5EF4-FFF2-40B4-BE49-F238E27FC236}">
                  <a16:creationId xmlns:a16="http://schemas.microsoft.com/office/drawing/2014/main" id="{9503FF38-8422-7EA3-2F37-A6968C636DE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676" r="8987"/>
            <a:stretch/>
          </p:blipFill>
          <p:spPr bwMode="auto">
            <a:xfrm>
              <a:off x="6063387" y="3155700"/>
              <a:ext cx="1348588" cy="566606"/>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5B3EB2FB-5581-26C1-4BE8-68EFDD5F0034}"/>
                </a:ext>
              </a:extLst>
            </p:cNvPr>
            <p:cNvSpPr txBox="1"/>
            <p:nvPr/>
          </p:nvSpPr>
          <p:spPr>
            <a:xfrm>
              <a:off x="7603224" y="3085538"/>
              <a:ext cx="3903059" cy="707886"/>
            </a:xfrm>
            <a:prstGeom prst="rect">
              <a:avLst/>
            </a:prstGeom>
            <a:noFill/>
          </p:spPr>
          <p:txBody>
            <a:bodyPr wrap="square" rtlCol="0">
              <a:spAutoFit/>
            </a:bodyPr>
            <a:lstStyle/>
            <a:p>
              <a:pPr algn="just"/>
              <a:r>
                <a:rPr lang="en-GB" sz="1000" b="1" i="1" dirty="0">
                  <a:latin typeface="Open Sans" panose="020B0606030504020204" pitchFamily="34" charset="0"/>
                  <a:ea typeface="Open Sans" panose="020B0606030504020204" pitchFamily="34" charset="0"/>
                  <a:cs typeface="Open Sans" panose="020B0606030504020204" pitchFamily="34" charset="0"/>
                </a:rPr>
                <a:t>Python-embedded modelling language </a:t>
              </a:r>
              <a:r>
                <a:rPr lang="en-GB" sz="1000" i="1" dirty="0">
                  <a:latin typeface="Open Sans" panose="020B0606030504020204" pitchFamily="34" charset="0"/>
                  <a:ea typeface="Open Sans" panose="020B0606030504020204" pitchFamily="34" charset="0"/>
                  <a:cs typeface="Open Sans" panose="020B0606030504020204" pitchFamily="34" charset="0"/>
                </a:rPr>
                <a:t>for </a:t>
              </a:r>
              <a:r>
                <a:rPr lang="en-GB" sz="1000" b="1" i="1" dirty="0">
                  <a:latin typeface="Open Sans" panose="020B0606030504020204" pitchFamily="34" charset="0"/>
                  <a:ea typeface="Open Sans" panose="020B0606030504020204" pitchFamily="34" charset="0"/>
                  <a:cs typeface="Open Sans" panose="020B0606030504020204" pitchFamily="34" charset="0"/>
                </a:rPr>
                <a:t>convex optimization</a:t>
              </a:r>
              <a:r>
                <a:rPr lang="en-GB" sz="1000" i="1" dirty="0">
                  <a:latin typeface="Open Sans" panose="020B0606030504020204" pitchFamily="34" charset="0"/>
                  <a:ea typeface="Open Sans" panose="020B0606030504020204" pitchFamily="34" charset="0"/>
                  <a:cs typeface="Open Sans" panose="020B0606030504020204" pitchFamily="34" charset="0"/>
                </a:rPr>
                <a:t> problems. It provides an intuitive syntax and automatic transformations of complex problems into standard forms</a:t>
              </a:r>
            </a:p>
          </p:txBody>
        </p:sp>
      </p:grpSp>
      <p:grpSp>
        <p:nvGrpSpPr>
          <p:cNvPr id="21" name="Group 20">
            <a:extLst>
              <a:ext uri="{FF2B5EF4-FFF2-40B4-BE49-F238E27FC236}">
                <a16:creationId xmlns:a16="http://schemas.microsoft.com/office/drawing/2014/main" id="{BB6FA482-4E02-FCBC-7927-27F2E1F4A6A5}"/>
              </a:ext>
            </a:extLst>
          </p:cNvPr>
          <p:cNvGrpSpPr/>
          <p:nvPr/>
        </p:nvGrpSpPr>
        <p:grpSpPr>
          <a:xfrm>
            <a:off x="5983393" y="4160396"/>
            <a:ext cx="5615367" cy="707886"/>
            <a:chOff x="5927992" y="4147037"/>
            <a:chExt cx="5615367" cy="707886"/>
          </a:xfrm>
        </p:grpSpPr>
        <p:sp>
          <p:nvSpPr>
            <p:cNvPr id="22" name="TextBox 21">
              <a:extLst>
                <a:ext uri="{FF2B5EF4-FFF2-40B4-BE49-F238E27FC236}">
                  <a16:creationId xmlns:a16="http://schemas.microsoft.com/office/drawing/2014/main" id="{098B8DEF-341F-4F9D-477E-CAA6CD685551}"/>
                </a:ext>
              </a:extLst>
            </p:cNvPr>
            <p:cNvSpPr txBox="1"/>
            <p:nvPr/>
          </p:nvSpPr>
          <p:spPr>
            <a:xfrm>
              <a:off x="7640300" y="4147037"/>
              <a:ext cx="3903059" cy="707886"/>
            </a:xfrm>
            <a:prstGeom prst="rect">
              <a:avLst/>
            </a:prstGeom>
            <a:noFill/>
          </p:spPr>
          <p:txBody>
            <a:bodyPr wrap="square" rtlCol="0">
              <a:spAutoFit/>
            </a:bodyPr>
            <a:lstStyle/>
            <a:p>
              <a:pPr algn="just"/>
              <a:r>
                <a:rPr lang="en-GB" sz="1000" i="1" dirty="0">
                  <a:latin typeface="Open Sans" panose="020B0606030504020204" pitchFamily="34" charset="0"/>
                  <a:ea typeface="Open Sans" panose="020B0606030504020204" pitchFamily="34" charset="0"/>
                  <a:cs typeface="Open Sans" panose="020B0606030504020204" pitchFamily="34" charset="0"/>
                </a:rPr>
                <a:t>A </a:t>
              </a:r>
              <a:r>
                <a:rPr lang="en-GB" sz="1000" b="1" i="1" dirty="0">
                  <a:latin typeface="Open Sans" panose="020B0606030504020204" pitchFamily="34" charset="0"/>
                  <a:ea typeface="Open Sans" panose="020B0606030504020204" pitchFamily="34" charset="0"/>
                  <a:cs typeface="Open Sans" panose="020B0606030504020204" pitchFamily="34" charset="0"/>
                </a:rPr>
                <a:t>high-level General Algebraic Modelling Language </a:t>
              </a:r>
              <a:r>
                <a:rPr lang="en-GB" sz="1000" i="1" dirty="0">
                  <a:latin typeface="Open Sans" panose="020B0606030504020204" pitchFamily="34" charset="0"/>
                  <a:ea typeface="Open Sans" panose="020B0606030504020204" pitchFamily="34" charset="0"/>
                  <a:cs typeface="Open Sans" panose="020B0606030504020204" pitchFamily="34" charset="0"/>
                </a:rPr>
                <a:t>for mathematical optimization problems. It allows for easy model formulation, management, and solves problems using various solvers</a:t>
              </a:r>
            </a:p>
          </p:txBody>
        </p:sp>
        <p:pic>
          <p:nvPicPr>
            <p:cNvPr id="23" name="Picture 22">
              <a:extLst>
                <a:ext uri="{FF2B5EF4-FFF2-40B4-BE49-F238E27FC236}">
                  <a16:creationId xmlns:a16="http://schemas.microsoft.com/office/drawing/2014/main" id="{C874D18E-2493-B3F3-64CB-CAA840936375}"/>
                </a:ext>
              </a:extLst>
            </p:cNvPr>
            <p:cNvPicPr>
              <a:picLocks noChangeAspect="1"/>
            </p:cNvPicPr>
            <p:nvPr/>
          </p:nvPicPr>
          <p:blipFill rotWithShape="1">
            <a:blip r:embed="rId6"/>
            <a:srcRect r="8090" b="10889"/>
            <a:stretch/>
          </p:blipFill>
          <p:spPr>
            <a:xfrm>
              <a:off x="5927992" y="4147037"/>
              <a:ext cx="1619378" cy="625474"/>
            </a:xfrm>
            <a:prstGeom prst="rect">
              <a:avLst/>
            </a:prstGeom>
          </p:spPr>
        </p:pic>
      </p:grpSp>
      <p:grpSp>
        <p:nvGrpSpPr>
          <p:cNvPr id="24" name="Group 23">
            <a:extLst>
              <a:ext uri="{FF2B5EF4-FFF2-40B4-BE49-F238E27FC236}">
                <a16:creationId xmlns:a16="http://schemas.microsoft.com/office/drawing/2014/main" id="{45E6A2A1-C61E-5942-72BD-13F042669033}"/>
              </a:ext>
            </a:extLst>
          </p:cNvPr>
          <p:cNvGrpSpPr/>
          <p:nvPr/>
        </p:nvGrpSpPr>
        <p:grpSpPr>
          <a:xfrm>
            <a:off x="6151401" y="5204511"/>
            <a:ext cx="5447359" cy="861774"/>
            <a:chOff x="6096000" y="5156384"/>
            <a:chExt cx="5447359" cy="861774"/>
          </a:xfrm>
        </p:grpSpPr>
        <p:sp>
          <p:nvSpPr>
            <p:cNvPr id="25" name="TextBox 24">
              <a:extLst>
                <a:ext uri="{FF2B5EF4-FFF2-40B4-BE49-F238E27FC236}">
                  <a16:creationId xmlns:a16="http://schemas.microsoft.com/office/drawing/2014/main" id="{ADEFB2F0-58F3-8B7F-4C9C-A2F80BD30427}"/>
                </a:ext>
              </a:extLst>
            </p:cNvPr>
            <p:cNvSpPr txBox="1"/>
            <p:nvPr/>
          </p:nvSpPr>
          <p:spPr>
            <a:xfrm>
              <a:off x="7640300" y="5156384"/>
              <a:ext cx="3903059" cy="861774"/>
            </a:xfrm>
            <a:prstGeom prst="rect">
              <a:avLst/>
            </a:prstGeom>
            <a:noFill/>
          </p:spPr>
          <p:txBody>
            <a:bodyPr wrap="square" rtlCol="0">
              <a:spAutoFit/>
            </a:bodyPr>
            <a:lstStyle/>
            <a:p>
              <a:pPr algn="just"/>
              <a:r>
                <a:rPr lang="en-GB" sz="1000" i="1" dirty="0">
                  <a:latin typeface="Open Sans" panose="020B0606030504020204" pitchFamily="34" charset="0"/>
                  <a:ea typeface="Open Sans" panose="020B0606030504020204" pitchFamily="34" charset="0"/>
                  <a:cs typeface="Open Sans" panose="020B0606030504020204" pitchFamily="34" charset="0"/>
                </a:rPr>
                <a:t>A powerful modelling language and collection of supporting packages for </a:t>
              </a:r>
              <a:r>
                <a:rPr lang="en-GB" sz="1000" b="1" i="1" dirty="0">
                  <a:latin typeface="Open Sans" panose="020B0606030504020204" pitchFamily="34" charset="0"/>
                  <a:ea typeface="Open Sans" panose="020B0606030504020204" pitchFamily="34" charset="0"/>
                  <a:cs typeface="Open Sans" panose="020B0606030504020204" pitchFamily="34" charset="0"/>
                </a:rPr>
                <a:t>mathematical optimization in Julia</a:t>
              </a:r>
              <a:r>
                <a:rPr lang="en-GB" sz="1000" i="1" dirty="0">
                  <a:latin typeface="Open Sans" panose="020B0606030504020204" pitchFamily="34" charset="0"/>
                  <a:ea typeface="Open Sans" panose="020B0606030504020204" pitchFamily="34" charset="0"/>
                  <a:cs typeface="Open Sans" panose="020B0606030504020204" pitchFamily="34" charset="0"/>
                </a:rPr>
                <a:t>. It  allows to formulate and solve a range of problem classes, including linear programs, integer programs, conic programs, semidefinite programs, and constrained nonlinear programs.</a:t>
              </a:r>
            </a:p>
          </p:txBody>
        </p:sp>
        <p:pic>
          <p:nvPicPr>
            <p:cNvPr id="26" name="Picture 25">
              <a:extLst>
                <a:ext uri="{FF2B5EF4-FFF2-40B4-BE49-F238E27FC236}">
                  <a16:creationId xmlns:a16="http://schemas.microsoft.com/office/drawing/2014/main" id="{C1ADFED7-7A11-9E74-4CD7-9A754D718656}"/>
                </a:ext>
              </a:extLst>
            </p:cNvPr>
            <p:cNvPicPr>
              <a:picLocks noChangeAspect="1"/>
            </p:cNvPicPr>
            <p:nvPr/>
          </p:nvPicPr>
          <p:blipFill>
            <a:blip r:embed="rId7"/>
            <a:stretch>
              <a:fillRect/>
            </a:stretch>
          </p:blipFill>
          <p:spPr>
            <a:xfrm>
              <a:off x="6096000" y="5355301"/>
              <a:ext cx="1371331" cy="463940"/>
            </a:xfrm>
            <a:prstGeom prst="rect">
              <a:avLst/>
            </a:prstGeom>
          </p:spPr>
        </p:pic>
      </p:grpSp>
    </p:spTree>
    <p:extLst>
      <p:ext uri="{BB962C8B-B14F-4D97-AF65-F5344CB8AC3E}">
        <p14:creationId xmlns:p14="http://schemas.microsoft.com/office/powerpoint/2010/main" val="2041044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Constrained Optimization</a:t>
            </a:r>
          </a:p>
        </p:txBody>
      </p:sp>
      <p:grpSp>
        <p:nvGrpSpPr>
          <p:cNvPr id="2" name="Group 1">
            <a:extLst>
              <a:ext uri="{FF2B5EF4-FFF2-40B4-BE49-F238E27FC236}">
                <a16:creationId xmlns:a16="http://schemas.microsoft.com/office/drawing/2014/main" id="{2D0DB7AA-123A-35DB-1C9E-E6A98640BC2E}"/>
              </a:ext>
            </a:extLst>
          </p:cNvPr>
          <p:cNvGrpSpPr/>
          <p:nvPr/>
        </p:nvGrpSpPr>
        <p:grpSpPr>
          <a:xfrm>
            <a:off x="794854" y="2207750"/>
            <a:ext cx="10303047" cy="3618329"/>
            <a:chOff x="256096" y="2433149"/>
            <a:chExt cx="9235915" cy="3105252"/>
          </a:xfrm>
        </p:grpSpPr>
        <p:sp>
          <p:nvSpPr>
            <p:cNvPr id="3" name="Ovale 9">
              <a:extLst>
                <a:ext uri="{FF2B5EF4-FFF2-40B4-BE49-F238E27FC236}">
                  <a16:creationId xmlns:a16="http://schemas.microsoft.com/office/drawing/2014/main" id="{A036CD66-1A85-08D7-6C2A-771378DFE4D0}"/>
                </a:ext>
              </a:extLst>
            </p:cNvPr>
            <p:cNvSpPr/>
            <p:nvPr/>
          </p:nvSpPr>
          <p:spPr>
            <a:xfrm>
              <a:off x="3114941" y="2433149"/>
              <a:ext cx="3128231" cy="1317798"/>
            </a:xfrm>
            <a:prstGeom prst="ellipse">
              <a:avLst/>
            </a:prstGeom>
            <a:noFill/>
            <a:ln w="38100">
              <a:solidFill>
                <a:srgbClr val="292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Objective Function</a:t>
              </a:r>
            </a:p>
            <a:p>
              <a:pPr algn="ctr"/>
              <a:r>
                <a:rPr lang="en-GB"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min [cost/emissions/others...]</a:t>
              </a:r>
            </a:p>
          </p:txBody>
        </p:sp>
        <p:sp>
          <p:nvSpPr>
            <p:cNvPr id="4" name="Rettangolo con angoli arrotondati 10">
              <a:extLst>
                <a:ext uri="{FF2B5EF4-FFF2-40B4-BE49-F238E27FC236}">
                  <a16:creationId xmlns:a16="http://schemas.microsoft.com/office/drawing/2014/main" id="{1B45C705-7F16-940B-8425-431A519F6CC9}"/>
                </a:ext>
              </a:extLst>
            </p:cNvPr>
            <p:cNvSpPr/>
            <p:nvPr/>
          </p:nvSpPr>
          <p:spPr>
            <a:xfrm>
              <a:off x="256096" y="3698677"/>
              <a:ext cx="1744922" cy="825313"/>
            </a:xfrm>
            <a:prstGeom prst="roundRect">
              <a:avLst/>
            </a:prstGeom>
            <a:noFill/>
            <a:ln w="38100">
              <a:solidFill>
                <a:srgbClr val="292F6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2" tIns="36451" rIns="72902" bIns="36451" numCol="1" spcCol="0" rtlCol="0" fromWordArt="0" anchor="ctr" anchorCtr="0" forceAA="0" compatLnSpc="1">
              <a:prstTxWarp prst="textNoShape">
                <a:avLst/>
              </a:prstTxWarp>
              <a:noAutofit/>
            </a:bodyPr>
            <a:lstStyle/>
            <a:p>
              <a:pPr algn="ctr"/>
              <a:r>
                <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rPr>
                <a:t>Energy Balance</a:t>
              </a:r>
            </a:p>
            <a:p>
              <a:pPr algn="ctr"/>
              <a:r>
                <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rPr>
                <a:t>Power Balance</a:t>
              </a:r>
            </a:p>
            <a:p>
              <a:pPr algn="ctr"/>
              <a:r>
                <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rPr>
                <a:t>Mass Balance</a:t>
              </a:r>
            </a:p>
          </p:txBody>
        </p:sp>
        <p:sp>
          <p:nvSpPr>
            <p:cNvPr id="5" name="Rettangolo con angoli arrotondati 11">
              <a:extLst>
                <a:ext uri="{FF2B5EF4-FFF2-40B4-BE49-F238E27FC236}">
                  <a16:creationId xmlns:a16="http://schemas.microsoft.com/office/drawing/2014/main" id="{7ACE6E9B-6FB2-1E40-C482-38E583EF5168}"/>
                </a:ext>
              </a:extLst>
            </p:cNvPr>
            <p:cNvSpPr/>
            <p:nvPr/>
          </p:nvSpPr>
          <p:spPr>
            <a:xfrm>
              <a:off x="2389132" y="4713088"/>
              <a:ext cx="1744922" cy="825313"/>
            </a:xfrm>
            <a:prstGeom prst="roundRect">
              <a:avLst/>
            </a:prstGeom>
            <a:noFill/>
            <a:ln w="38100">
              <a:solidFill>
                <a:srgbClr val="292F6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2" tIns="36451" rIns="72902" bIns="36451" numCol="1" spcCol="0" rtlCol="0" fromWordArt="0" anchor="ctr" anchorCtr="0" forceAA="0" compatLnSpc="1">
              <a:prstTxWarp prst="textNoShape">
                <a:avLst/>
              </a:prstTxWarp>
              <a:noAutofit/>
            </a:bodyPr>
            <a:lstStyle/>
            <a:p>
              <a:pPr algn="ctr"/>
              <a:r>
                <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rPr>
                <a:t>Technological Constraints</a:t>
              </a:r>
            </a:p>
          </p:txBody>
        </p:sp>
        <p:sp>
          <p:nvSpPr>
            <p:cNvPr id="7" name="Rettangolo con angoli arrotondati 12">
              <a:extLst>
                <a:ext uri="{FF2B5EF4-FFF2-40B4-BE49-F238E27FC236}">
                  <a16:creationId xmlns:a16="http://schemas.microsoft.com/office/drawing/2014/main" id="{5037EBB3-3B8F-E0F5-DC38-FB1843169F07}"/>
                </a:ext>
              </a:extLst>
            </p:cNvPr>
            <p:cNvSpPr/>
            <p:nvPr/>
          </p:nvSpPr>
          <p:spPr>
            <a:xfrm>
              <a:off x="5186025" y="4713088"/>
              <a:ext cx="1744922" cy="825313"/>
            </a:xfrm>
            <a:prstGeom prst="roundRect">
              <a:avLst/>
            </a:prstGeom>
            <a:noFill/>
            <a:ln w="38100">
              <a:solidFill>
                <a:srgbClr val="292F6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2" tIns="36451" rIns="72902" bIns="36451" numCol="1" spcCol="0" rtlCol="0" fromWordArt="0" anchor="ctr" anchorCtr="0" forceAA="0" compatLnSpc="1">
              <a:prstTxWarp prst="textNoShape">
                <a:avLst/>
              </a:prstTxWarp>
              <a:noAutofit/>
            </a:bodyPr>
            <a:lstStyle/>
            <a:p>
              <a:pPr algn="ctr"/>
              <a:r>
                <a:rPr lang="it-IT" sz="1400" b="1" dirty="0">
                  <a:solidFill>
                    <a:schemeClr val="tx1"/>
                  </a:solidFill>
                  <a:latin typeface="Open Sans" panose="020B0606030504020204" pitchFamily="34" charset="0"/>
                  <a:ea typeface="Open Sans" panose="020B0606030504020204" pitchFamily="34" charset="0"/>
                  <a:cs typeface="Open Sans" panose="020B0606030504020204" pitchFamily="34" charset="0"/>
                </a:rPr>
                <a:t>Environmental Constraints</a:t>
              </a:r>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 name="Rettangolo con angoli arrotondati 13">
              <a:extLst>
                <a:ext uri="{FF2B5EF4-FFF2-40B4-BE49-F238E27FC236}">
                  <a16:creationId xmlns:a16="http://schemas.microsoft.com/office/drawing/2014/main" id="{024EC043-52D2-36EB-E3F2-29E1228071C1}"/>
                </a:ext>
              </a:extLst>
            </p:cNvPr>
            <p:cNvSpPr/>
            <p:nvPr/>
          </p:nvSpPr>
          <p:spPr>
            <a:xfrm>
              <a:off x="7747089" y="3801975"/>
              <a:ext cx="1744922" cy="825313"/>
            </a:xfrm>
            <a:prstGeom prst="roundRect">
              <a:avLst/>
            </a:prstGeom>
            <a:noFill/>
            <a:ln w="38100">
              <a:solidFill>
                <a:srgbClr val="292F6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2" tIns="36451" rIns="72902" bIns="36451" numCol="1" spcCol="0" rtlCol="0" fromWordArt="0" anchor="ctr" anchorCtr="0" forceAA="0" compatLnSpc="1">
              <a:prstTxWarp prst="textNoShape">
                <a:avLst/>
              </a:prstTxWarp>
              <a:noAutofit/>
            </a:bodyPr>
            <a:lstStyle/>
            <a:p>
              <a:pPr algn="ctr"/>
              <a:r>
                <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rPr>
                <a:t>Economical Constraints</a:t>
              </a:r>
            </a:p>
          </p:txBody>
        </p:sp>
        <p:cxnSp>
          <p:nvCxnSpPr>
            <p:cNvPr id="9" name="Connettore 2 14">
              <a:extLst>
                <a:ext uri="{FF2B5EF4-FFF2-40B4-BE49-F238E27FC236}">
                  <a16:creationId xmlns:a16="http://schemas.microsoft.com/office/drawing/2014/main" id="{EEDE6AB0-1324-9025-048E-B6AA0F8EA778}"/>
                </a:ext>
              </a:extLst>
            </p:cNvPr>
            <p:cNvCxnSpPr>
              <a:stCxn id="3" idx="2"/>
              <a:endCxn id="4" idx="0"/>
            </p:cNvCxnSpPr>
            <p:nvPr/>
          </p:nvCxnSpPr>
          <p:spPr>
            <a:xfrm flipH="1">
              <a:off x="1128558" y="3092048"/>
              <a:ext cx="1986383" cy="606628"/>
            </a:xfrm>
            <a:prstGeom prst="straightConnector1">
              <a:avLst/>
            </a:prstGeom>
            <a:ln w="19050">
              <a:solidFill>
                <a:srgbClr val="292F62"/>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nettore 2 15">
              <a:extLst>
                <a:ext uri="{FF2B5EF4-FFF2-40B4-BE49-F238E27FC236}">
                  <a16:creationId xmlns:a16="http://schemas.microsoft.com/office/drawing/2014/main" id="{E3E3E721-18F3-5880-24FB-CC336EFDE43D}"/>
                </a:ext>
              </a:extLst>
            </p:cNvPr>
            <p:cNvCxnSpPr>
              <a:stCxn id="3" idx="3"/>
              <a:endCxn id="5" idx="0"/>
            </p:cNvCxnSpPr>
            <p:nvPr/>
          </p:nvCxnSpPr>
          <p:spPr>
            <a:xfrm flipH="1">
              <a:off x="3261593" y="3557960"/>
              <a:ext cx="311467" cy="1155128"/>
            </a:xfrm>
            <a:prstGeom prst="straightConnector1">
              <a:avLst/>
            </a:prstGeom>
            <a:ln w="19050">
              <a:solidFill>
                <a:srgbClr val="292F62"/>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nettore 2 16">
              <a:extLst>
                <a:ext uri="{FF2B5EF4-FFF2-40B4-BE49-F238E27FC236}">
                  <a16:creationId xmlns:a16="http://schemas.microsoft.com/office/drawing/2014/main" id="{01EA39FF-41E0-946D-6137-064BE58DC1FA}"/>
                </a:ext>
              </a:extLst>
            </p:cNvPr>
            <p:cNvCxnSpPr>
              <a:stCxn id="3" idx="5"/>
              <a:endCxn id="7" idx="0"/>
            </p:cNvCxnSpPr>
            <p:nvPr/>
          </p:nvCxnSpPr>
          <p:spPr>
            <a:xfrm>
              <a:off x="5785053" y="3557960"/>
              <a:ext cx="273433" cy="1155128"/>
            </a:xfrm>
            <a:prstGeom prst="straightConnector1">
              <a:avLst/>
            </a:prstGeom>
            <a:ln w="19050">
              <a:solidFill>
                <a:srgbClr val="292F62"/>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nettore 2 17">
              <a:extLst>
                <a:ext uri="{FF2B5EF4-FFF2-40B4-BE49-F238E27FC236}">
                  <a16:creationId xmlns:a16="http://schemas.microsoft.com/office/drawing/2014/main" id="{D8798895-334C-1F57-1E4A-FADFD734C102}"/>
                </a:ext>
              </a:extLst>
            </p:cNvPr>
            <p:cNvCxnSpPr>
              <a:stCxn id="3" idx="6"/>
              <a:endCxn id="8" idx="0"/>
            </p:cNvCxnSpPr>
            <p:nvPr/>
          </p:nvCxnSpPr>
          <p:spPr>
            <a:xfrm>
              <a:off x="6243172" y="3092048"/>
              <a:ext cx="2376379" cy="709927"/>
            </a:xfrm>
            <a:prstGeom prst="straightConnector1">
              <a:avLst/>
            </a:prstGeom>
            <a:ln w="19050">
              <a:solidFill>
                <a:srgbClr val="292F62"/>
              </a:solidFill>
              <a:tailEnd type="triangle"/>
            </a:ln>
          </p:spPr>
          <p:style>
            <a:lnRef idx="1">
              <a:schemeClr val="accent1"/>
            </a:lnRef>
            <a:fillRef idx="0">
              <a:schemeClr val="accent1"/>
            </a:fillRef>
            <a:effectRef idx="0">
              <a:schemeClr val="accent1"/>
            </a:effectRef>
            <a:fontRef idx="minor">
              <a:schemeClr val="tx1"/>
            </a:fontRef>
          </p:style>
        </p:cxnSp>
      </p:grpSp>
      <p:sp>
        <p:nvSpPr>
          <p:cNvPr id="13" name="TextBox 12">
            <a:extLst>
              <a:ext uri="{FF2B5EF4-FFF2-40B4-BE49-F238E27FC236}">
                <a16:creationId xmlns:a16="http://schemas.microsoft.com/office/drawing/2014/main" id="{DE0785A2-9822-D390-9A80-6D51FFBAF168}"/>
              </a:ext>
            </a:extLst>
          </p:cNvPr>
          <p:cNvSpPr txBox="1"/>
          <p:nvPr/>
        </p:nvSpPr>
        <p:spPr>
          <a:xfrm>
            <a:off x="386473" y="1031921"/>
            <a:ext cx="11119810" cy="830997"/>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In energy model constrained optimization, the </a:t>
            </a:r>
            <a:r>
              <a:rPr lang="en-GB" sz="1600" b="1" dirty="0">
                <a:latin typeface="Open Sans" panose="020B0606030504020204" pitchFamily="34" charset="0"/>
                <a:ea typeface="Open Sans" panose="020B0606030504020204" pitchFamily="34" charset="0"/>
                <a:cs typeface="Open Sans" panose="020B0606030504020204" pitchFamily="34" charset="0"/>
              </a:rPr>
              <a:t>objective function </a:t>
            </a:r>
            <a:r>
              <a:rPr lang="en-GB" sz="1600" dirty="0">
                <a:latin typeface="Open Sans" panose="020B0606030504020204" pitchFamily="34" charset="0"/>
                <a:ea typeface="Open Sans" panose="020B0606030504020204" pitchFamily="34" charset="0"/>
                <a:cs typeface="Open Sans" panose="020B0606030504020204" pitchFamily="34" charset="0"/>
              </a:rPr>
              <a:t>is </a:t>
            </a:r>
            <a:r>
              <a:rPr lang="en-GB" sz="1600" b="1" dirty="0">
                <a:latin typeface="Open Sans" panose="020B0606030504020204" pitchFamily="34" charset="0"/>
                <a:ea typeface="Open Sans" panose="020B0606030504020204" pitchFamily="34" charset="0"/>
                <a:cs typeface="Open Sans" panose="020B0606030504020204" pitchFamily="34" charset="0"/>
              </a:rPr>
              <a:t>bound by constraints </a:t>
            </a:r>
            <a:r>
              <a:rPr lang="en-GB" sz="1600" dirty="0">
                <a:latin typeface="Open Sans" panose="020B0606030504020204" pitchFamily="34" charset="0"/>
                <a:ea typeface="Open Sans" panose="020B0606030504020204" pitchFamily="34" charset="0"/>
                <a:cs typeface="Open Sans" panose="020B0606030504020204" pitchFamily="34" charset="0"/>
              </a:rPr>
              <a:t>that mirror the </a:t>
            </a:r>
            <a:r>
              <a:rPr lang="en-GB" sz="1600" b="1" dirty="0">
                <a:latin typeface="Open Sans" panose="020B0606030504020204" pitchFamily="34" charset="0"/>
                <a:ea typeface="Open Sans" panose="020B0606030504020204" pitchFamily="34" charset="0"/>
                <a:cs typeface="Open Sans" panose="020B0606030504020204" pitchFamily="34" charset="0"/>
              </a:rPr>
              <a:t>system's physical behaviour </a:t>
            </a:r>
            <a:r>
              <a:rPr lang="en-GB" sz="1600" dirty="0">
                <a:latin typeface="Open Sans" panose="020B0606030504020204" pitchFamily="34" charset="0"/>
                <a:ea typeface="Open Sans" panose="020B0606030504020204" pitchFamily="34" charset="0"/>
                <a:cs typeface="Open Sans" panose="020B0606030504020204" pitchFamily="34" charset="0"/>
              </a:rPr>
              <a:t>and </a:t>
            </a:r>
            <a:r>
              <a:rPr lang="en-GB" sz="1600" b="1" dirty="0">
                <a:latin typeface="Open Sans" panose="020B0606030504020204" pitchFamily="34" charset="0"/>
                <a:ea typeface="Open Sans" panose="020B0606030504020204" pitchFamily="34" charset="0"/>
                <a:cs typeface="Open Sans" panose="020B0606030504020204" pitchFamily="34" charset="0"/>
              </a:rPr>
              <a:t>specific policy or regulatory directives</a:t>
            </a:r>
            <a:r>
              <a:rPr lang="en-GB" sz="1600" dirty="0">
                <a:latin typeface="Open Sans" panose="020B0606030504020204" pitchFamily="34" charset="0"/>
                <a:ea typeface="Open Sans" panose="020B0606030504020204" pitchFamily="34" charset="0"/>
                <a:cs typeface="Open Sans" panose="020B0606030504020204" pitchFamily="34" charset="0"/>
              </a:rPr>
              <a:t>, ensuring solutions are economically sound, technically viable, and policy-compliant.</a:t>
            </a:r>
          </a:p>
        </p:txBody>
      </p:sp>
      <p:pic>
        <p:nvPicPr>
          <p:cNvPr id="14" name="Picture 2" descr="Cerca nella barra laterale">
            <a:extLst>
              <a:ext uri="{FF2B5EF4-FFF2-40B4-BE49-F238E27FC236}">
                <a16:creationId xmlns:a16="http://schemas.microsoft.com/office/drawing/2014/main" id="{147E020D-FE98-E3C8-465F-F449C9A63D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2048" y="2148291"/>
            <a:ext cx="707571" cy="707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368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28821"/>
            <a:ext cx="10515600" cy="999968"/>
          </a:xfrm>
        </p:spPr>
        <p:txBody>
          <a:bodyPr>
            <a:normAutofit fontScale="90000"/>
          </a:bodyPr>
          <a:lstStyle/>
          <a:p>
            <a:r>
              <a:rPr lang="en-GB" dirty="0"/>
              <a:t>Linear programming (LP) – a method for optimization</a:t>
            </a:r>
          </a:p>
        </p:txBody>
      </p:sp>
      <p:sp>
        <p:nvSpPr>
          <p:cNvPr id="3" name="TextBox 2">
            <a:extLst>
              <a:ext uri="{FF2B5EF4-FFF2-40B4-BE49-F238E27FC236}">
                <a16:creationId xmlns:a16="http://schemas.microsoft.com/office/drawing/2014/main" id="{151F7874-86D0-9E5B-7A9D-23E449AF1BD0}"/>
              </a:ext>
            </a:extLst>
          </p:cNvPr>
          <p:cNvSpPr txBox="1"/>
          <p:nvPr/>
        </p:nvSpPr>
        <p:spPr>
          <a:xfrm>
            <a:off x="478950" y="1208384"/>
            <a:ext cx="11119810" cy="830997"/>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LP optimisation is a </a:t>
            </a:r>
            <a:r>
              <a:rPr lang="en-GB" sz="1600" b="1" dirty="0">
                <a:latin typeface="Open Sans" panose="020B0606030504020204" pitchFamily="34" charset="0"/>
                <a:ea typeface="Open Sans" panose="020B0606030504020204" pitchFamily="34" charset="0"/>
                <a:cs typeface="Open Sans" panose="020B0606030504020204" pitchFamily="34" charset="0"/>
              </a:rPr>
              <a:t>deterministic optimisation method </a:t>
            </a:r>
            <a:r>
              <a:rPr lang="en-GB" sz="1600" dirty="0">
                <a:latin typeface="Open Sans" panose="020B0606030504020204" pitchFamily="34" charset="0"/>
                <a:ea typeface="Open Sans" panose="020B0606030504020204" pitchFamily="34" charset="0"/>
                <a:cs typeface="Open Sans" panose="020B0606030504020204" pitchFamily="34" charset="0"/>
              </a:rPr>
              <a:t>that allows to find the exact </a:t>
            </a:r>
            <a:r>
              <a:rPr lang="en-GB" sz="1600" b="1" dirty="0">
                <a:latin typeface="Open Sans" panose="020B0606030504020204" pitchFamily="34" charset="0"/>
                <a:ea typeface="Open Sans" panose="020B0606030504020204" pitchFamily="34" charset="0"/>
                <a:cs typeface="Open Sans" panose="020B0606030504020204" pitchFamily="34" charset="0"/>
              </a:rPr>
              <a:t>absolute optimum solution </a:t>
            </a:r>
            <a:r>
              <a:rPr lang="en-GB" sz="1600" dirty="0">
                <a:latin typeface="Open Sans" panose="020B0606030504020204" pitchFamily="34" charset="0"/>
                <a:ea typeface="Open Sans" panose="020B0606030504020204" pitchFamily="34" charset="0"/>
                <a:cs typeface="Open Sans" panose="020B0606030504020204" pitchFamily="34" charset="0"/>
              </a:rPr>
              <a:t>within the given domain. The most common type of application involves the general problem of allocating limited resources among competing activities in a best possible (i.e., optimal) way.</a:t>
            </a:r>
          </a:p>
        </p:txBody>
      </p:sp>
      <p:pic>
        <p:nvPicPr>
          <p:cNvPr id="4" name="Immagine 62">
            <a:extLst>
              <a:ext uri="{FF2B5EF4-FFF2-40B4-BE49-F238E27FC236}">
                <a16:creationId xmlns:a16="http://schemas.microsoft.com/office/drawing/2014/main" id="{294E4AC6-E406-8BDD-931A-B5DC67DC152E}"/>
              </a:ext>
            </a:extLst>
          </p:cNvPr>
          <p:cNvPicPr>
            <a:picLocks noChangeAspect="1"/>
          </p:cNvPicPr>
          <p:nvPr/>
        </p:nvPicPr>
        <p:blipFill rotWithShape="1">
          <a:blip r:embed="rId3">
            <a:clrChange>
              <a:clrFrom>
                <a:srgbClr val="FFFFFF"/>
              </a:clrFrom>
              <a:clrTo>
                <a:srgbClr val="FFFFFF">
                  <a:alpha val="0"/>
                </a:srgbClr>
              </a:clrTo>
            </a:clrChange>
            <a:duotone>
              <a:prstClr val="black"/>
              <a:srgbClr val="728EA3">
                <a:tint val="45000"/>
                <a:satMod val="400000"/>
              </a:srgbClr>
            </a:duotone>
          </a:blip>
          <a:srcRect l="6411"/>
          <a:stretch/>
        </p:blipFill>
        <p:spPr>
          <a:xfrm>
            <a:off x="7597432" y="2226417"/>
            <a:ext cx="3905062" cy="3776125"/>
          </a:xfrm>
          <a:prstGeom prst="rect">
            <a:avLst/>
          </a:prstGeom>
        </p:spPr>
      </p:pic>
      <p:sp>
        <p:nvSpPr>
          <p:cNvPr id="5" name="Rectangle 37">
            <a:extLst>
              <a:ext uri="{FF2B5EF4-FFF2-40B4-BE49-F238E27FC236}">
                <a16:creationId xmlns:a16="http://schemas.microsoft.com/office/drawing/2014/main" id="{3A05B1EC-22D4-4F62-1D6F-15CC8CB16891}"/>
              </a:ext>
            </a:extLst>
          </p:cNvPr>
          <p:cNvSpPr>
            <a:spLocks noChangeArrowheads="1"/>
          </p:cNvSpPr>
          <p:nvPr/>
        </p:nvSpPr>
        <p:spPr bwMode="auto">
          <a:xfrm>
            <a:off x="1276700" y="2772509"/>
            <a:ext cx="2377574" cy="3131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bg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eaLnBrk="0" fontAlgn="base" hangingPunct="0">
              <a:spcBef>
                <a:spcPct val="30000"/>
              </a:spcBef>
              <a:spcAft>
                <a:spcPct val="0"/>
              </a:spcAft>
              <a:defRPr/>
            </a:pPr>
            <a:r>
              <a:rPr lang="en-US" sz="1435" b="1" i="1" dirty="0">
                <a:solidFill>
                  <a:srgbClr val="2A3062"/>
                </a:solidFill>
                <a:latin typeface="Trebuchet MS" panose="020B0603020202020204" pitchFamily="34" charset="0"/>
                <a:cs typeface="Calibri" panose="020F0502020204030204" pitchFamily="34" charset="0"/>
              </a:rPr>
              <a:t>Subject to </a:t>
            </a:r>
            <a:r>
              <a:rPr lang="en-US" sz="1435" b="1" i="1" dirty="0">
                <a:solidFill>
                  <a:srgbClr val="728EA3"/>
                </a:solidFill>
                <a:latin typeface="Trebuchet MS" panose="020B0603020202020204" pitchFamily="34" charset="0"/>
              </a:rPr>
              <a:t>(constraints)</a:t>
            </a:r>
            <a:r>
              <a:rPr lang="en-US" sz="1435" b="1" i="1" dirty="0">
                <a:solidFill>
                  <a:srgbClr val="2A3062"/>
                </a:solidFill>
                <a:latin typeface="Trebuchet MS" panose="020B0603020202020204" pitchFamily="34" charset="0"/>
                <a:cs typeface="Calibri" panose="020F0502020204030204" pitchFamily="34" charset="0"/>
              </a:rPr>
              <a:t>	</a:t>
            </a:r>
          </a:p>
        </p:txBody>
      </p:sp>
      <p:sp>
        <p:nvSpPr>
          <p:cNvPr id="7" name="Rectangle 38">
            <a:extLst>
              <a:ext uri="{FF2B5EF4-FFF2-40B4-BE49-F238E27FC236}">
                <a16:creationId xmlns:a16="http://schemas.microsoft.com/office/drawing/2014/main" id="{6256AB24-00F8-3846-3198-5401612D7BCC}"/>
              </a:ext>
            </a:extLst>
          </p:cNvPr>
          <p:cNvSpPr>
            <a:spLocks noChangeArrowheads="1"/>
          </p:cNvSpPr>
          <p:nvPr/>
        </p:nvSpPr>
        <p:spPr bwMode="auto">
          <a:xfrm>
            <a:off x="1270871" y="2363987"/>
            <a:ext cx="5349457" cy="337785"/>
          </a:xfrm>
          <a:prstGeom prst="rect">
            <a:avLst/>
          </a:prstGeom>
          <a:solidFill>
            <a:srgbClr val="002060"/>
          </a:solidFill>
          <a:ln>
            <a:solidFill>
              <a:srgbClr val="00206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bg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gn="ctr" eaLnBrk="0" fontAlgn="base" hangingPunct="0">
              <a:spcBef>
                <a:spcPct val="30000"/>
              </a:spcBef>
              <a:spcAft>
                <a:spcPct val="0"/>
              </a:spcAft>
              <a:defRPr/>
            </a:pPr>
            <a:r>
              <a:rPr lang="en-US" sz="1595" b="1">
                <a:solidFill>
                  <a:schemeClr val="bg1"/>
                </a:solidFill>
                <a:latin typeface="Trebuchet MS" panose="020B0603020202020204" pitchFamily="34" charset="0"/>
                <a:cs typeface="Calibri" panose="020F0502020204030204" pitchFamily="34" charset="0"/>
              </a:rPr>
              <a:t>Maximize  Z=(c</a:t>
            </a:r>
            <a:r>
              <a:rPr lang="en-US" sz="1595" b="1" baseline="-25000">
                <a:solidFill>
                  <a:schemeClr val="bg1"/>
                </a:solidFill>
                <a:latin typeface="Trebuchet MS" panose="020B0603020202020204" pitchFamily="34" charset="0"/>
                <a:cs typeface="Calibri" panose="020F0502020204030204" pitchFamily="34" charset="0"/>
              </a:rPr>
              <a:t>1</a:t>
            </a:r>
            <a:r>
              <a:rPr lang="en-US" sz="1595" b="1">
                <a:solidFill>
                  <a:schemeClr val="bg1"/>
                </a:solidFill>
                <a:latin typeface="Trebuchet MS" panose="020B0603020202020204" pitchFamily="34" charset="0"/>
                <a:cs typeface="Calibri" panose="020F0502020204030204" pitchFamily="34" charset="0"/>
              </a:rPr>
              <a:t>x</a:t>
            </a:r>
            <a:r>
              <a:rPr lang="en-US" sz="1595" b="1" baseline="-25000">
                <a:solidFill>
                  <a:schemeClr val="bg1"/>
                </a:solidFill>
                <a:latin typeface="Trebuchet MS" panose="020B0603020202020204" pitchFamily="34" charset="0"/>
                <a:cs typeface="Calibri" panose="020F0502020204030204" pitchFamily="34" charset="0"/>
              </a:rPr>
              <a:t>1</a:t>
            </a:r>
            <a:r>
              <a:rPr lang="en-US" sz="1595" b="1">
                <a:solidFill>
                  <a:schemeClr val="bg1"/>
                </a:solidFill>
                <a:latin typeface="Trebuchet MS" panose="020B0603020202020204" pitchFamily="34" charset="0"/>
                <a:cs typeface="Calibri" panose="020F0502020204030204" pitchFamily="34" charset="0"/>
              </a:rPr>
              <a:t> + c</a:t>
            </a:r>
            <a:r>
              <a:rPr lang="en-US" sz="1595" b="1" baseline="-25000">
                <a:solidFill>
                  <a:schemeClr val="bg1"/>
                </a:solidFill>
                <a:latin typeface="Trebuchet MS" panose="020B0603020202020204" pitchFamily="34" charset="0"/>
                <a:cs typeface="Calibri" panose="020F0502020204030204" pitchFamily="34" charset="0"/>
              </a:rPr>
              <a:t>2</a:t>
            </a:r>
            <a:r>
              <a:rPr lang="en-US" sz="1595" b="1">
                <a:solidFill>
                  <a:schemeClr val="bg1"/>
                </a:solidFill>
                <a:latin typeface="Trebuchet MS" panose="020B0603020202020204" pitchFamily="34" charset="0"/>
                <a:cs typeface="Calibri" panose="020F0502020204030204" pitchFamily="34" charset="0"/>
              </a:rPr>
              <a:t>x</a:t>
            </a:r>
            <a:r>
              <a:rPr lang="en-US" sz="1595" b="1" baseline="-25000">
                <a:solidFill>
                  <a:schemeClr val="bg1"/>
                </a:solidFill>
                <a:latin typeface="Trebuchet MS" panose="020B0603020202020204" pitchFamily="34" charset="0"/>
                <a:cs typeface="Calibri" panose="020F0502020204030204" pitchFamily="34" charset="0"/>
              </a:rPr>
              <a:t>2</a:t>
            </a:r>
            <a:r>
              <a:rPr lang="en-US" sz="1595" b="1">
                <a:solidFill>
                  <a:schemeClr val="bg1"/>
                </a:solidFill>
                <a:latin typeface="Trebuchet MS" panose="020B0603020202020204" pitchFamily="34" charset="0"/>
                <a:cs typeface="Calibri" panose="020F0502020204030204" pitchFamily="34" charset="0"/>
              </a:rPr>
              <a:t>)</a:t>
            </a:r>
          </a:p>
        </p:txBody>
      </p:sp>
      <p:sp>
        <p:nvSpPr>
          <p:cNvPr id="8" name="Rectangle 33">
            <a:extLst>
              <a:ext uri="{FF2B5EF4-FFF2-40B4-BE49-F238E27FC236}">
                <a16:creationId xmlns:a16="http://schemas.microsoft.com/office/drawing/2014/main" id="{45BEC94F-FFC9-DB78-D3A7-2E76F262B84F}"/>
              </a:ext>
            </a:extLst>
          </p:cNvPr>
          <p:cNvSpPr>
            <a:spLocks noChangeArrowheads="1"/>
          </p:cNvSpPr>
          <p:nvPr/>
        </p:nvSpPr>
        <p:spPr bwMode="auto">
          <a:xfrm>
            <a:off x="4258218" y="3319071"/>
            <a:ext cx="2178803" cy="3869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bg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eaLnBrk="0" fontAlgn="base" hangingPunct="0">
              <a:spcBef>
                <a:spcPct val="30000"/>
              </a:spcBef>
              <a:spcAft>
                <a:spcPct val="0"/>
              </a:spcAft>
              <a:defRPr/>
            </a:pPr>
            <a:r>
              <a:rPr lang="en-US" sz="1595" b="1">
                <a:solidFill>
                  <a:srgbClr val="728EA3"/>
                </a:solidFill>
                <a:latin typeface="Trebuchet MS" panose="020B0603020202020204" pitchFamily="34" charset="0"/>
                <a:cs typeface="Calibri" panose="020F0502020204030204" pitchFamily="34" charset="0"/>
              </a:rPr>
              <a:t>b </a:t>
            </a:r>
            <a:r>
              <a:rPr lang="en-US" sz="1595" b="1" baseline="-25000">
                <a:solidFill>
                  <a:srgbClr val="728EA3"/>
                </a:solidFill>
                <a:latin typeface="Trebuchet MS" panose="020B0603020202020204" pitchFamily="34" charset="0"/>
                <a:cs typeface="Calibri" panose="020F0502020204030204" pitchFamily="34" charset="0"/>
              </a:rPr>
              <a:t>1</a:t>
            </a:r>
            <a:r>
              <a:rPr lang="en-US" sz="1595" b="1">
                <a:solidFill>
                  <a:srgbClr val="728EA3"/>
                </a:solidFill>
                <a:latin typeface="Trebuchet MS" panose="020B0603020202020204" pitchFamily="34" charset="0"/>
                <a:cs typeface="Calibri" panose="020F0502020204030204" pitchFamily="34" charset="0"/>
              </a:rPr>
              <a:t>=4;</a:t>
            </a:r>
            <a:r>
              <a:rPr lang="en-US" sz="1914" b="1">
                <a:solidFill>
                  <a:srgbClr val="728EA3"/>
                </a:solidFill>
                <a:latin typeface="Trebuchet MS" panose="020B0603020202020204" pitchFamily="34" charset="0"/>
                <a:cs typeface="Calibri" panose="020F0502020204030204" pitchFamily="34" charset="0"/>
              </a:rPr>
              <a:t>	</a:t>
            </a:r>
            <a:r>
              <a:rPr lang="en-US" sz="1595" b="1">
                <a:solidFill>
                  <a:srgbClr val="728EA3"/>
                </a:solidFill>
                <a:latin typeface="Trebuchet MS" panose="020B0603020202020204" pitchFamily="34" charset="0"/>
                <a:cs typeface="Calibri" panose="020F0502020204030204" pitchFamily="34" charset="0"/>
              </a:rPr>
              <a:t>b </a:t>
            </a:r>
            <a:r>
              <a:rPr lang="en-US" sz="1595" b="1" baseline="-25000">
                <a:solidFill>
                  <a:srgbClr val="728EA3"/>
                </a:solidFill>
                <a:latin typeface="Trebuchet MS" panose="020B0603020202020204" pitchFamily="34" charset="0"/>
                <a:cs typeface="Calibri" panose="020F0502020204030204" pitchFamily="34" charset="0"/>
              </a:rPr>
              <a:t>2</a:t>
            </a:r>
            <a:r>
              <a:rPr lang="en-US" sz="1595" b="1">
                <a:solidFill>
                  <a:srgbClr val="728EA3"/>
                </a:solidFill>
                <a:latin typeface="Trebuchet MS" panose="020B0603020202020204" pitchFamily="34" charset="0"/>
                <a:cs typeface="Calibri" panose="020F0502020204030204" pitchFamily="34" charset="0"/>
              </a:rPr>
              <a:t>=12; b</a:t>
            </a:r>
            <a:r>
              <a:rPr lang="en-US" sz="1595" b="1" baseline="-25000">
                <a:solidFill>
                  <a:srgbClr val="728EA3"/>
                </a:solidFill>
                <a:latin typeface="Trebuchet MS" panose="020B0603020202020204" pitchFamily="34" charset="0"/>
                <a:cs typeface="Calibri" panose="020F0502020204030204" pitchFamily="34" charset="0"/>
              </a:rPr>
              <a:t>3 </a:t>
            </a:r>
            <a:r>
              <a:rPr lang="en-US" sz="1595" b="1">
                <a:solidFill>
                  <a:srgbClr val="728EA3"/>
                </a:solidFill>
                <a:latin typeface="Trebuchet MS" panose="020B0603020202020204" pitchFamily="34" charset="0"/>
                <a:cs typeface="Calibri" panose="020F0502020204030204" pitchFamily="34" charset="0"/>
              </a:rPr>
              <a:t>=18 </a:t>
            </a:r>
          </a:p>
        </p:txBody>
      </p:sp>
      <p:sp>
        <p:nvSpPr>
          <p:cNvPr id="9" name="Rectangle 34">
            <a:extLst>
              <a:ext uri="{FF2B5EF4-FFF2-40B4-BE49-F238E27FC236}">
                <a16:creationId xmlns:a16="http://schemas.microsoft.com/office/drawing/2014/main" id="{F4D97A26-0CEA-1D9A-EA98-36F24621C624}"/>
              </a:ext>
            </a:extLst>
          </p:cNvPr>
          <p:cNvSpPr>
            <a:spLocks noChangeArrowheads="1"/>
          </p:cNvSpPr>
          <p:nvPr/>
        </p:nvSpPr>
        <p:spPr bwMode="auto">
          <a:xfrm>
            <a:off x="4129221" y="3032637"/>
            <a:ext cx="1535998" cy="33778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bg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spcBef>
                <a:spcPct val="30000"/>
              </a:spcBef>
              <a:defRPr/>
            </a:pPr>
            <a:r>
              <a:rPr lang="en-US" sz="1595" b="1" dirty="0">
                <a:solidFill>
                  <a:srgbClr val="728EA3"/>
                </a:solidFill>
                <a:latin typeface="Trebuchet MS" panose="020B0603020202020204" pitchFamily="34" charset="0"/>
                <a:cs typeface="Calibri" panose="020F0502020204030204" pitchFamily="34" charset="0"/>
              </a:rPr>
              <a:t> </a:t>
            </a:r>
            <a:r>
              <a:rPr lang="en-US" sz="1595" b="1" dirty="0">
                <a:solidFill>
                  <a:srgbClr val="728EA3"/>
                </a:solidFill>
                <a:latin typeface="Trebuchet MS" panose="020B0603020202020204" pitchFamily="34" charset="0"/>
              </a:rPr>
              <a:t>c </a:t>
            </a:r>
            <a:r>
              <a:rPr lang="en-US" sz="1595" b="1" baseline="-25000" dirty="0">
                <a:solidFill>
                  <a:srgbClr val="728EA3"/>
                </a:solidFill>
                <a:latin typeface="Trebuchet MS" panose="020B0603020202020204" pitchFamily="34" charset="0"/>
                <a:cs typeface="Calibri" panose="020F0502020204030204" pitchFamily="34" charset="0"/>
              </a:rPr>
              <a:t>1</a:t>
            </a:r>
            <a:r>
              <a:rPr lang="en-US" sz="1595" b="1" dirty="0">
                <a:solidFill>
                  <a:srgbClr val="728EA3"/>
                </a:solidFill>
                <a:latin typeface="Trebuchet MS" panose="020B0603020202020204" pitchFamily="34" charset="0"/>
                <a:cs typeface="Calibri" panose="020F0502020204030204" pitchFamily="34" charset="0"/>
              </a:rPr>
              <a:t>= 3; </a:t>
            </a:r>
            <a:r>
              <a:rPr lang="en-US" sz="1595" b="1" dirty="0">
                <a:solidFill>
                  <a:srgbClr val="728EA3"/>
                </a:solidFill>
                <a:latin typeface="Trebuchet MS" panose="020B0603020202020204" pitchFamily="34" charset="0"/>
              </a:rPr>
              <a:t>c </a:t>
            </a:r>
            <a:r>
              <a:rPr lang="en-US" sz="1595" b="1" baseline="-25000" dirty="0">
                <a:solidFill>
                  <a:srgbClr val="728EA3"/>
                </a:solidFill>
                <a:latin typeface="Trebuchet MS" panose="020B0603020202020204" pitchFamily="34" charset="0"/>
                <a:cs typeface="Calibri" panose="020F0502020204030204" pitchFamily="34" charset="0"/>
              </a:rPr>
              <a:t>2</a:t>
            </a:r>
            <a:r>
              <a:rPr lang="en-US" sz="1595" b="1" dirty="0">
                <a:solidFill>
                  <a:srgbClr val="728EA3"/>
                </a:solidFill>
                <a:latin typeface="Trebuchet MS" panose="020B0603020202020204" pitchFamily="34" charset="0"/>
                <a:cs typeface="Calibri" panose="020F0502020204030204" pitchFamily="34" charset="0"/>
              </a:rPr>
              <a:t> = 5</a:t>
            </a:r>
          </a:p>
        </p:txBody>
      </p:sp>
      <p:sp>
        <p:nvSpPr>
          <p:cNvPr id="10" name="Rectangle 36">
            <a:extLst>
              <a:ext uri="{FF2B5EF4-FFF2-40B4-BE49-F238E27FC236}">
                <a16:creationId xmlns:a16="http://schemas.microsoft.com/office/drawing/2014/main" id="{C48F3F6F-4A41-D486-4B75-7F7AF6B8AD8A}"/>
              </a:ext>
            </a:extLst>
          </p:cNvPr>
          <p:cNvSpPr>
            <a:spLocks noChangeArrowheads="1"/>
          </p:cNvSpPr>
          <p:nvPr/>
        </p:nvSpPr>
        <p:spPr bwMode="auto">
          <a:xfrm>
            <a:off x="1509213" y="3423627"/>
            <a:ext cx="1946367" cy="3869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bg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spcBef>
                <a:spcPct val="30000"/>
              </a:spcBef>
              <a:defRPr/>
            </a:pPr>
            <a:r>
              <a:rPr lang="en-US" sz="1595" b="1">
                <a:solidFill>
                  <a:srgbClr val="000048"/>
                </a:solidFill>
                <a:latin typeface="Trebuchet MS" panose="020B0603020202020204" pitchFamily="34" charset="0"/>
                <a:cs typeface="Calibri" panose="020F0502020204030204" pitchFamily="34" charset="0"/>
              </a:rPr>
              <a:t> </a:t>
            </a:r>
            <a:r>
              <a:rPr lang="en-US" sz="1595" b="1">
                <a:solidFill>
                  <a:srgbClr val="000048"/>
                </a:solidFill>
                <a:latin typeface="Trebuchet MS" panose="020B0603020202020204" pitchFamily="34" charset="0"/>
                <a:sym typeface="Symbol" panose="05050102010706020507" pitchFamily="18" charset="2"/>
              </a:rPr>
              <a:t>a</a:t>
            </a:r>
            <a:r>
              <a:rPr lang="en-US" sz="1595" b="1" baseline="-25000">
                <a:solidFill>
                  <a:srgbClr val="000048"/>
                </a:solidFill>
                <a:latin typeface="Trebuchet MS" panose="020B0603020202020204" pitchFamily="34" charset="0"/>
                <a:cs typeface="Calibri" panose="020F0502020204030204" pitchFamily="34" charset="0"/>
              </a:rPr>
              <a:t>1 </a:t>
            </a:r>
            <a:r>
              <a:rPr lang="en-US" sz="1595" b="1">
                <a:solidFill>
                  <a:srgbClr val="000048"/>
                </a:solidFill>
                <a:latin typeface="Trebuchet MS" panose="020B0603020202020204" pitchFamily="34" charset="0"/>
                <a:cs typeface="Calibri" panose="020F0502020204030204" pitchFamily="34" charset="0"/>
              </a:rPr>
              <a:t>x</a:t>
            </a:r>
            <a:r>
              <a:rPr lang="en-US" sz="1595" b="1" baseline="-25000">
                <a:solidFill>
                  <a:srgbClr val="000048"/>
                </a:solidFill>
                <a:latin typeface="Trebuchet MS" panose="020B0603020202020204" pitchFamily="34" charset="0"/>
                <a:cs typeface="Calibri" panose="020F0502020204030204" pitchFamily="34" charset="0"/>
              </a:rPr>
              <a:t>1</a:t>
            </a:r>
            <a:r>
              <a:rPr lang="en-US" sz="1595" b="1">
                <a:solidFill>
                  <a:srgbClr val="000048"/>
                </a:solidFill>
                <a:latin typeface="Trebuchet MS" panose="020B0603020202020204" pitchFamily="34" charset="0"/>
                <a:cs typeface="Calibri" panose="020F0502020204030204" pitchFamily="34" charset="0"/>
              </a:rPr>
              <a:t> +  </a:t>
            </a:r>
            <a:r>
              <a:rPr lang="en-US" sz="1595" b="1">
                <a:solidFill>
                  <a:srgbClr val="000048"/>
                </a:solidFill>
                <a:latin typeface="Trebuchet MS" panose="020B0603020202020204" pitchFamily="34" charset="0"/>
                <a:sym typeface="Symbol" panose="05050102010706020507" pitchFamily="18" charset="2"/>
              </a:rPr>
              <a:t>a</a:t>
            </a:r>
            <a:r>
              <a:rPr lang="en-US" sz="1595" b="1" baseline="-25000">
                <a:solidFill>
                  <a:srgbClr val="000048"/>
                </a:solidFill>
                <a:latin typeface="Trebuchet MS" panose="020B0603020202020204" pitchFamily="34" charset="0"/>
                <a:cs typeface="Calibri" panose="020F0502020204030204" pitchFamily="34" charset="0"/>
                <a:sym typeface="Symbol" panose="05050102010706020507" pitchFamily="18" charset="2"/>
              </a:rPr>
              <a:t>2</a:t>
            </a:r>
            <a:r>
              <a:rPr lang="en-US" sz="1595" b="1" baseline="-25000">
                <a:solidFill>
                  <a:srgbClr val="000048"/>
                </a:solidFill>
                <a:latin typeface="Trebuchet MS" panose="020B0603020202020204" pitchFamily="34" charset="0"/>
                <a:cs typeface="Calibri" panose="020F0502020204030204" pitchFamily="34" charset="0"/>
              </a:rPr>
              <a:t> </a:t>
            </a:r>
            <a:r>
              <a:rPr lang="en-US" sz="1595" b="1">
                <a:solidFill>
                  <a:srgbClr val="000048"/>
                </a:solidFill>
                <a:latin typeface="Trebuchet MS" panose="020B0603020202020204" pitchFamily="34" charset="0"/>
                <a:cs typeface="Calibri" panose="020F0502020204030204" pitchFamily="34" charset="0"/>
              </a:rPr>
              <a:t>x</a:t>
            </a:r>
            <a:r>
              <a:rPr lang="en-US" sz="1595" b="1" baseline="-25000">
                <a:solidFill>
                  <a:srgbClr val="000048"/>
                </a:solidFill>
                <a:latin typeface="Trebuchet MS" panose="020B0603020202020204" pitchFamily="34" charset="0"/>
                <a:cs typeface="Calibri" panose="020F0502020204030204" pitchFamily="34" charset="0"/>
              </a:rPr>
              <a:t>2</a:t>
            </a:r>
            <a:r>
              <a:rPr lang="en-US" sz="1595" b="1">
                <a:solidFill>
                  <a:srgbClr val="000048"/>
                </a:solidFill>
                <a:latin typeface="Trebuchet MS" panose="020B0603020202020204" pitchFamily="34" charset="0"/>
                <a:cs typeface="Calibri" panose="020F0502020204030204" pitchFamily="34" charset="0"/>
              </a:rPr>
              <a:t> ≤ b </a:t>
            </a:r>
            <a:r>
              <a:rPr lang="en-US" sz="1595" b="1" baseline="-25000">
                <a:solidFill>
                  <a:srgbClr val="000048"/>
                </a:solidFill>
                <a:latin typeface="Trebuchet MS" panose="020B0603020202020204" pitchFamily="34" charset="0"/>
                <a:cs typeface="Calibri" panose="020F0502020204030204" pitchFamily="34" charset="0"/>
              </a:rPr>
              <a:t>3</a:t>
            </a:r>
            <a:r>
              <a:rPr lang="en-US" sz="1914" b="1" baseline="-25000">
                <a:solidFill>
                  <a:srgbClr val="000048"/>
                </a:solidFill>
                <a:latin typeface="Trebuchet MS" panose="020B0603020202020204" pitchFamily="34" charset="0"/>
                <a:cs typeface="Calibri" panose="020F0502020204030204" pitchFamily="34" charset="0"/>
              </a:rPr>
              <a:t> </a:t>
            </a:r>
            <a:endParaRPr lang="en-US" sz="1595" b="1">
              <a:solidFill>
                <a:srgbClr val="000048"/>
              </a:solidFill>
              <a:latin typeface="Trebuchet MS" panose="020B0603020202020204" pitchFamily="34" charset="0"/>
              <a:cs typeface="Calibri" panose="020F0502020204030204" pitchFamily="34" charset="0"/>
            </a:endParaRPr>
          </a:p>
        </p:txBody>
      </p:sp>
      <p:sp>
        <p:nvSpPr>
          <p:cNvPr id="11" name="Rectangle 33">
            <a:extLst>
              <a:ext uri="{FF2B5EF4-FFF2-40B4-BE49-F238E27FC236}">
                <a16:creationId xmlns:a16="http://schemas.microsoft.com/office/drawing/2014/main" id="{FC04C1F6-05EA-7160-FD57-FAAE2892586B}"/>
              </a:ext>
            </a:extLst>
          </p:cNvPr>
          <p:cNvSpPr>
            <a:spLocks noChangeArrowheads="1"/>
          </p:cNvSpPr>
          <p:nvPr/>
        </p:nvSpPr>
        <p:spPr bwMode="auto">
          <a:xfrm>
            <a:off x="1523925" y="3124410"/>
            <a:ext cx="2518639" cy="3869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bg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eaLnBrk="0" fontAlgn="base" hangingPunct="0">
              <a:spcBef>
                <a:spcPct val="30000"/>
              </a:spcBef>
              <a:spcAft>
                <a:spcPct val="0"/>
              </a:spcAft>
              <a:defRPr/>
            </a:pPr>
            <a:r>
              <a:rPr lang="en-US" sz="1595" b="1" dirty="0">
                <a:solidFill>
                  <a:srgbClr val="2A3062"/>
                </a:solidFill>
                <a:latin typeface="Trebuchet MS" panose="020B0603020202020204" pitchFamily="34" charset="0"/>
                <a:cs typeface="Calibri" panose="020F0502020204030204" pitchFamily="34" charset="0"/>
              </a:rPr>
              <a:t>0≤ x</a:t>
            </a:r>
            <a:r>
              <a:rPr lang="en-US" sz="1595" b="1" baseline="-25000" dirty="0">
                <a:solidFill>
                  <a:srgbClr val="2A3062"/>
                </a:solidFill>
                <a:latin typeface="Trebuchet MS" panose="020B0603020202020204" pitchFamily="34" charset="0"/>
                <a:cs typeface="Calibri" panose="020F0502020204030204" pitchFamily="34" charset="0"/>
              </a:rPr>
              <a:t>1</a:t>
            </a:r>
            <a:r>
              <a:rPr lang="en-US" sz="1595" b="1" dirty="0">
                <a:solidFill>
                  <a:srgbClr val="2A3062"/>
                </a:solidFill>
                <a:latin typeface="Trebuchet MS" panose="020B0603020202020204" pitchFamily="34" charset="0"/>
                <a:cs typeface="Calibri" panose="020F0502020204030204" pitchFamily="34" charset="0"/>
              </a:rPr>
              <a:t> ≤  b</a:t>
            </a:r>
            <a:r>
              <a:rPr lang="en-US" sz="1595" b="1" baseline="-25000" dirty="0">
                <a:solidFill>
                  <a:srgbClr val="2A3062"/>
                </a:solidFill>
                <a:latin typeface="Trebuchet MS" panose="020B0603020202020204" pitchFamily="34" charset="0"/>
                <a:cs typeface="Calibri" panose="020F0502020204030204" pitchFamily="34" charset="0"/>
              </a:rPr>
              <a:t>1</a:t>
            </a:r>
            <a:r>
              <a:rPr lang="en-US" sz="1595" b="1" dirty="0">
                <a:solidFill>
                  <a:srgbClr val="2A3062"/>
                </a:solidFill>
                <a:latin typeface="Trebuchet MS" panose="020B0603020202020204" pitchFamily="34" charset="0"/>
                <a:cs typeface="Calibri" panose="020F0502020204030204" pitchFamily="34" charset="0"/>
              </a:rPr>
              <a:t>;</a:t>
            </a:r>
            <a:r>
              <a:rPr lang="en-US" sz="1914" b="1" dirty="0">
                <a:solidFill>
                  <a:srgbClr val="2A3062"/>
                </a:solidFill>
                <a:latin typeface="Trebuchet MS" panose="020B0603020202020204" pitchFamily="34" charset="0"/>
                <a:cs typeface="Calibri" panose="020F0502020204030204" pitchFamily="34" charset="0"/>
              </a:rPr>
              <a:t> </a:t>
            </a:r>
            <a:r>
              <a:rPr lang="en-US" sz="1595" b="1" dirty="0">
                <a:solidFill>
                  <a:srgbClr val="2A3062"/>
                </a:solidFill>
                <a:latin typeface="Trebuchet MS" panose="020B0603020202020204" pitchFamily="34" charset="0"/>
                <a:cs typeface="Calibri" panose="020F0502020204030204" pitchFamily="34" charset="0"/>
              </a:rPr>
              <a:t>0 ≤ 2x</a:t>
            </a:r>
            <a:r>
              <a:rPr lang="en-US" sz="1595" b="1" baseline="-25000" dirty="0">
                <a:solidFill>
                  <a:srgbClr val="2A3062"/>
                </a:solidFill>
                <a:latin typeface="Trebuchet MS" panose="020B0603020202020204" pitchFamily="34" charset="0"/>
                <a:cs typeface="Calibri" panose="020F0502020204030204" pitchFamily="34" charset="0"/>
              </a:rPr>
              <a:t>2</a:t>
            </a:r>
            <a:r>
              <a:rPr lang="en-US" sz="1595" b="1" dirty="0">
                <a:solidFill>
                  <a:srgbClr val="2A3062"/>
                </a:solidFill>
                <a:latin typeface="Trebuchet MS" panose="020B0603020202020204" pitchFamily="34" charset="0"/>
                <a:cs typeface="Calibri" panose="020F0502020204030204" pitchFamily="34" charset="0"/>
              </a:rPr>
              <a:t> ≤ </a:t>
            </a:r>
            <a:r>
              <a:rPr lang="en-US" sz="1914" b="1" dirty="0">
                <a:solidFill>
                  <a:srgbClr val="2A3062"/>
                </a:solidFill>
                <a:latin typeface="Trebuchet MS" panose="020B0603020202020204" pitchFamily="34" charset="0"/>
                <a:cs typeface="Calibri" panose="020F0502020204030204" pitchFamily="34" charset="0"/>
              </a:rPr>
              <a:t> </a:t>
            </a:r>
            <a:r>
              <a:rPr lang="en-US" sz="1595" b="1" dirty="0">
                <a:solidFill>
                  <a:srgbClr val="2A3062"/>
                </a:solidFill>
                <a:latin typeface="Trebuchet MS" panose="020B0603020202020204" pitchFamily="34" charset="0"/>
                <a:cs typeface="Calibri" panose="020F0502020204030204" pitchFamily="34" charset="0"/>
              </a:rPr>
              <a:t>b</a:t>
            </a:r>
            <a:r>
              <a:rPr lang="en-US" sz="1595" b="1" baseline="-25000" dirty="0">
                <a:solidFill>
                  <a:srgbClr val="2A3062"/>
                </a:solidFill>
                <a:latin typeface="Trebuchet MS" panose="020B0603020202020204" pitchFamily="34" charset="0"/>
                <a:cs typeface="Calibri" panose="020F0502020204030204" pitchFamily="34" charset="0"/>
              </a:rPr>
              <a:t>2</a:t>
            </a:r>
          </a:p>
        </p:txBody>
      </p:sp>
      <p:sp>
        <p:nvSpPr>
          <p:cNvPr id="12" name="Rectangle 34">
            <a:extLst>
              <a:ext uri="{FF2B5EF4-FFF2-40B4-BE49-F238E27FC236}">
                <a16:creationId xmlns:a16="http://schemas.microsoft.com/office/drawing/2014/main" id="{FD245993-76F0-2221-CD74-990E55729301}"/>
              </a:ext>
            </a:extLst>
          </p:cNvPr>
          <p:cNvSpPr>
            <a:spLocks noChangeArrowheads="1"/>
          </p:cNvSpPr>
          <p:nvPr/>
        </p:nvSpPr>
        <p:spPr bwMode="auto">
          <a:xfrm>
            <a:off x="4118561" y="3713859"/>
            <a:ext cx="1606530" cy="33778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bg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spcBef>
                <a:spcPct val="30000"/>
              </a:spcBef>
              <a:defRPr/>
            </a:pPr>
            <a:r>
              <a:rPr lang="en-US" sz="1595" b="1">
                <a:solidFill>
                  <a:srgbClr val="728EA3"/>
                </a:solidFill>
                <a:latin typeface="Trebuchet MS" panose="020B0603020202020204" pitchFamily="34" charset="0"/>
                <a:cs typeface="Calibri" panose="020F0502020204030204" pitchFamily="34" charset="0"/>
              </a:rPr>
              <a:t> </a:t>
            </a:r>
            <a:r>
              <a:rPr lang="en-US" sz="1595" b="1">
                <a:solidFill>
                  <a:srgbClr val="728EA3"/>
                </a:solidFill>
                <a:latin typeface="Trebuchet MS" panose="020B0603020202020204" pitchFamily="34" charset="0"/>
                <a:sym typeface="Symbol" panose="05050102010706020507" pitchFamily="18" charset="2"/>
              </a:rPr>
              <a:t>a</a:t>
            </a:r>
            <a:r>
              <a:rPr lang="en-US" sz="1595" b="1">
                <a:solidFill>
                  <a:srgbClr val="728EA3"/>
                </a:solidFill>
                <a:latin typeface="Trebuchet MS" panose="020B0603020202020204" pitchFamily="34" charset="0"/>
              </a:rPr>
              <a:t> </a:t>
            </a:r>
            <a:r>
              <a:rPr lang="en-US" sz="1595" b="1" baseline="-25000">
                <a:solidFill>
                  <a:srgbClr val="728EA3"/>
                </a:solidFill>
                <a:latin typeface="Trebuchet MS" panose="020B0603020202020204" pitchFamily="34" charset="0"/>
                <a:cs typeface="Calibri" panose="020F0502020204030204" pitchFamily="34" charset="0"/>
              </a:rPr>
              <a:t>1</a:t>
            </a:r>
            <a:r>
              <a:rPr lang="en-US" sz="1595" b="1">
                <a:solidFill>
                  <a:srgbClr val="728EA3"/>
                </a:solidFill>
                <a:latin typeface="Trebuchet MS" panose="020B0603020202020204" pitchFamily="34" charset="0"/>
                <a:cs typeface="Calibri" panose="020F0502020204030204" pitchFamily="34" charset="0"/>
              </a:rPr>
              <a:t>= 3; </a:t>
            </a:r>
            <a:r>
              <a:rPr lang="en-US" sz="1595" b="1">
                <a:solidFill>
                  <a:srgbClr val="728EA3"/>
                </a:solidFill>
                <a:latin typeface="Trebuchet MS" panose="020B0603020202020204" pitchFamily="34" charset="0"/>
                <a:sym typeface="Symbol" panose="05050102010706020507" pitchFamily="18" charset="2"/>
              </a:rPr>
              <a:t> </a:t>
            </a:r>
            <a:r>
              <a:rPr lang="en-US" sz="1595" b="1">
                <a:solidFill>
                  <a:srgbClr val="728EA3"/>
                </a:solidFill>
                <a:latin typeface="Trebuchet MS" panose="020B0603020202020204" pitchFamily="34" charset="0"/>
              </a:rPr>
              <a:t> a</a:t>
            </a:r>
            <a:r>
              <a:rPr lang="en-US" sz="1595" b="1" baseline="-25000">
                <a:solidFill>
                  <a:srgbClr val="728EA3"/>
                </a:solidFill>
                <a:latin typeface="Trebuchet MS" panose="020B0603020202020204" pitchFamily="34" charset="0"/>
                <a:cs typeface="Calibri" panose="020F0502020204030204" pitchFamily="34" charset="0"/>
              </a:rPr>
              <a:t>2</a:t>
            </a:r>
            <a:r>
              <a:rPr lang="en-US" sz="1595" b="1">
                <a:solidFill>
                  <a:srgbClr val="728EA3"/>
                </a:solidFill>
                <a:latin typeface="Trebuchet MS" panose="020B0603020202020204" pitchFamily="34" charset="0"/>
                <a:cs typeface="Calibri" panose="020F0502020204030204" pitchFamily="34" charset="0"/>
              </a:rPr>
              <a:t> = 2</a:t>
            </a:r>
          </a:p>
        </p:txBody>
      </p:sp>
      <p:sp>
        <p:nvSpPr>
          <p:cNvPr id="13" name="Rettangolo 56">
            <a:extLst>
              <a:ext uri="{FF2B5EF4-FFF2-40B4-BE49-F238E27FC236}">
                <a16:creationId xmlns:a16="http://schemas.microsoft.com/office/drawing/2014/main" id="{3FE6B6B2-0F52-F8F4-F0F3-AA5AA4836CDE}"/>
              </a:ext>
            </a:extLst>
          </p:cNvPr>
          <p:cNvSpPr/>
          <p:nvPr/>
        </p:nvSpPr>
        <p:spPr bwMode="auto">
          <a:xfrm>
            <a:off x="1258995" y="2362520"/>
            <a:ext cx="5361332" cy="1749663"/>
          </a:xfrm>
          <a:prstGeom prst="rect">
            <a:avLst/>
          </a:prstGeom>
          <a:noFill/>
          <a:ln w="28575" cap="flat" cmpd="sng" algn="ctr">
            <a:solidFill>
              <a:srgbClr val="002060"/>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algn="r" defTabSz="729051" eaLnBrk="0" fontAlgn="base" hangingPunct="0">
              <a:spcBef>
                <a:spcPct val="20000"/>
              </a:spcBef>
              <a:spcAft>
                <a:spcPct val="0"/>
              </a:spcAft>
            </a:pPr>
            <a:endParaRPr lang="it-IT" sz="797">
              <a:latin typeface="Arial" pitchFamily="34" charset="0"/>
            </a:endParaRPr>
          </a:p>
        </p:txBody>
      </p:sp>
      <p:sp>
        <p:nvSpPr>
          <p:cNvPr id="14" name="Rectangle 37">
            <a:extLst>
              <a:ext uri="{FF2B5EF4-FFF2-40B4-BE49-F238E27FC236}">
                <a16:creationId xmlns:a16="http://schemas.microsoft.com/office/drawing/2014/main" id="{52FCEF86-B4DE-6650-D57F-E44B92712CB6}"/>
              </a:ext>
            </a:extLst>
          </p:cNvPr>
          <p:cNvSpPr>
            <a:spLocks noChangeArrowheads="1"/>
          </p:cNvSpPr>
          <p:nvPr/>
        </p:nvSpPr>
        <p:spPr bwMode="auto">
          <a:xfrm>
            <a:off x="4031271" y="2781367"/>
            <a:ext cx="1114472" cy="3131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bg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eaLnBrk="0" fontAlgn="base" hangingPunct="0">
              <a:spcBef>
                <a:spcPct val="30000"/>
              </a:spcBef>
              <a:spcAft>
                <a:spcPct val="0"/>
              </a:spcAft>
              <a:defRPr/>
            </a:pPr>
            <a:r>
              <a:rPr lang="en-US" sz="1435" b="1" i="1">
                <a:solidFill>
                  <a:srgbClr val="728EA3"/>
                </a:solidFill>
                <a:latin typeface="Trebuchet MS" panose="020B0603020202020204" pitchFamily="34" charset="0"/>
                <a:cs typeface="Calibri" panose="020F0502020204030204" pitchFamily="34" charset="0"/>
              </a:rPr>
              <a:t>With given</a:t>
            </a:r>
          </a:p>
        </p:txBody>
      </p:sp>
      <p:sp>
        <p:nvSpPr>
          <p:cNvPr id="15" name="Parentesi graffa aperta 58">
            <a:extLst>
              <a:ext uri="{FF2B5EF4-FFF2-40B4-BE49-F238E27FC236}">
                <a16:creationId xmlns:a16="http://schemas.microsoft.com/office/drawing/2014/main" id="{C3BDC272-8D3A-45FE-95C9-89B7270403AF}"/>
              </a:ext>
            </a:extLst>
          </p:cNvPr>
          <p:cNvSpPr/>
          <p:nvPr/>
        </p:nvSpPr>
        <p:spPr bwMode="auto">
          <a:xfrm>
            <a:off x="1308740" y="3156494"/>
            <a:ext cx="327793" cy="716862"/>
          </a:xfrm>
          <a:prstGeom prst="leftBrace">
            <a:avLst/>
          </a:prstGeom>
          <a:noFill/>
          <a:ln w="25400" cap="flat" cmpd="sng" algn="ctr">
            <a:solidFill>
              <a:srgbClr val="000048"/>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algn="r" defTabSz="729051" eaLnBrk="0" fontAlgn="base" hangingPunct="0">
              <a:spcBef>
                <a:spcPct val="20000"/>
              </a:spcBef>
              <a:spcAft>
                <a:spcPct val="0"/>
              </a:spcAft>
            </a:pPr>
            <a:endParaRPr lang="it-IT" sz="797">
              <a:latin typeface="Arial" pitchFamily="34" charset="0"/>
            </a:endParaRPr>
          </a:p>
        </p:txBody>
      </p:sp>
      <p:sp>
        <p:nvSpPr>
          <p:cNvPr id="16" name="Parentesi graffa aperta 59">
            <a:extLst>
              <a:ext uri="{FF2B5EF4-FFF2-40B4-BE49-F238E27FC236}">
                <a16:creationId xmlns:a16="http://schemas.microsoft.com/office/drawing/2014/main" id="{4A511055-2BAF-ECC6-E445-7E374E9B3F52}"/>
              </a:ext>
            </a:extLst>
          </p:cNvPr>
          <p:cNvSpPr/>
          <p:nvPr/>
        </p:nvSpPr>
        <p:spPr bwMode="auto">
          <a:xfrm>
            <a:off x="3948692" y="3077769"/>
            <a:ext cx="327793" cy="955084"/>
          </a:xfrm>
          <a:prstGeom prst="leftBrace">
            <a:avLst/>
          </a:prstGeom>
          <a:noFill/>
          <a:ln w="25400" cap="flat" cmpd="sng" algn="ctr">
            <a:solidFill>
              <a:srgbClr val="5A6A77"/>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algn="r" defTabSz="729051" eaLnBrk="0" fontAlgn="base" hangingPunct="0">
              <a:spcBef>
                <a:spcPct val="20000"/>
              </a:spcBef>
              <a:spcAft>
                <a:spcPct val="0"/>
              </a:spcAft>
            </a:pPr>
            <a:endParaRPr lang="it-IT" sz="797">
              <a:latin typeface="Arial" pitchFamily="34" charset="0"/>
            </a:endParaRPr>
          </a:p>
        </p:txBody>
      </p:sp>
      <p:sp>
        <p:nvSpPr>
          <p:cNvPr id="17" name="Rectangle: Rounded Corners 16">
            <a:extLst>
              <a:ext uri="{FF2B5EF4-FFF2-40B4-BE49-F238E27FC236}">
                <a16:creationId xmlns:a16="http://schemas.microsoft.com/office/drawing/2014/main" id="{90298E55-E825-F605-CE81-CD812977778F}"/>
              </a:ext>
            </a:extLst>
          </p:cNvPr>
          <p:cNvSpPr/>
          <p:nvPr/>
        </p:nvSpPr>
        <p:spPr>
          <a:xfrm>
            <a:off x="736928" y="4618873"/>
            <a:ext cx="6485691" cy="1485932"/>
          </a:xfrm>
          <a:prstGeom prst="roundRect">
            <a:avLst>
              <a:gd name="adj" fmla="val 3249"/>
            </a:avLst>
          </a:prstGeom>
          <a:noFill/>
          <a:ln>
            <a:solidFill>
              <a:srgbClr val="FCB6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CasellaDiTesto 17">
            <a:extLst>
              <a:ext uri="{FF2B5EF4-FFF2-40B4-BE49-F238E27FC236}">
                <a16:creationId xmlns:a16="http://schemas.microsoft.com/office/drawing/2014/main" id="{E57F6CFC-5309-AE6A-649C-2B11DF9BA897}"/>
              </a:ext>
            </a:extLst>
          </p:cNvPr>
          <p:cNvSpPr txBox="1"/>
          <p:nvPr/>
        </p:nvSpPr>
        <p:spPr>
          <a:xfrm>
            <a:off x="1953669" y="4743888"/>
            <a:ext cx="5159124" cy="1231106"/>
          </a:xfrm>
          <a:prstGeom prst="rect">
            <a:avLst/>
          </a:prstGeom>
          <a:noFill/>
        </p:spPr>
        <p:txBody>
          <a:bodyPr wrap="square" rtlCol="0">
            <a:spAutoFit/>
          </a:bodyPr>
          <a:lstStyle/>
          <a:p>
            <a:pPr algn="just"/>
            <a:r>
              <a:rPr lang="en-GB" sz="1400" b="1" dirty="0">
                <a:solidFill>
                  <a:srgbClr val="FCB615"/>
                </a:solidFill>
                <a:latin typeface="Open Sans" panose="020B0606030504020204" pitchFamily="34" charset="0"/>
                <a:ea typeface="Open Sans" panose="020B0606030504020204" pitchFamily="34" charset="0"/>
                <a:cs typeface="Open Sans" panose="020B0606030504020204" pitchFamily="34" charset="0"/>
              </a:rPr>
              <a:t>SIMPLEX Method</a:t>
            </a:r>
          </a:p>
          <a:p>
            <a:pPr algn="just"/>
            <a:r>
              <a:rPr lang="en-GB" sz="1200" dirty="0">
                <a:latin typeface="Open Sans" panose="020B0606030504020204" pitchFamily="34" charset="0"/>
                <a:ea typeface="Open Sans" panose="020B0606030504020204" pitchFamily="34" charset="0"/>
                <a:cs typeface="Open Sans" panose="020B0606030504020204" pitchFamily="34" charset="0"/>
              </a:rPr>
              <a:t>The simplex method is an algebraic procedure. In linear programming constraints define a </a:t>
            </a:r>
            <a:r>
              <a:rPr lang="en-GB" sz="1200" b="1" dirty="0">
                <a:latin typeface="Open Sans" panose="020B0606030504020204" pitchFamily="34" charset="0"/>
                <a:ea typeface="Open Sans" panose="020B0606030504020204" pitchFamily="34" charset="0"/>
                <a:cs typeface="Open Sans" panose="020B0606030504020204" pitchFamily="34" charset="0"/>
              </a:rPr>
              <a:t>polyhedron in n dimensions</a:t>
            </a:r>
            <a:r>
              <a:rPr lang="en-GB" sz="1200" dirty="0">
                <a:latin typeface="Open Sans" panose="020B0606030504020204" pitchFamily="34" charset="0"/>
                <a:ea typeface="Open Sans" panose="020B0606030504020204" pitchFamily="34" charset="0"/>
                <a:cs typeface="Open Sans" panose="020B0606030504020204" pitchFamily="34" charset="0"/>
              </a:rPr>
              <a:t>: if an optimal solution exists, it will be at a </a:t>
            </a:r>
            <a:r>
              <a:rPr lang="en-GB" sz="12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corner point feasible solution (vertex) </a:t>
            </a:r>
            <a:r>
              <a:rPr lang="en-GB" sz="1200" dirty="0">
                <a:latin typeface="Open Sans" panose="020B0606030504020204" pitchFamily="34" charset="0"/>
                <a:ea typeface="Open Sans" panose="020B0606030504020204" pitchFamily="34" charset="0"/>
                <a:cs typeface="Open Sans" panose="020B0606030504020204" pitchFamily="34" charset="0"/>
              </a:rPr>
              <a:t>of the latter. Starting from any feasible solution, one can find the optimal solution by following the </a:t>
            </a:r>
            <a:r>
              <a:rPr lang="en-GB" sz="1200" b="1" dirty="0">
                <a:latin typeface="Open Sans" panose="020B0606030504020204" pitchFamily="34" charset="0"/>
                <a:ea typeface="Open Sans" panose="020B0606030504020204" pitchFamily="34" charset="0"/>
                <a:cs typeface="Open Sans" panose="020B0606030504020204" pitchFamily="34" charset="0"/>
              </a:rPr>
              <a:t>edges of the polyhedron .</a:t>
            </a:r>
            <a:endParaRPr lang="it-IT" sz="1400" b="1"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19" name="Group 18">
            <a:extLst>
              <a:ext uri="{FF2B5EF4-FFF2-40B4-BE49-F238E27FC236}">
                <a16:creationId xmlns:a16="http://schemas.microsoft.com/office/drawing/2014/main" id="{924D6EA6-B58B-FF5A-BA9E-6D080F35D66B}"/>
              </a:ext>
            </a:extLst>
          </p:cNvPr>
          <p:cNvGrpSpPr/>
          <p:nvPr/>
        </p:nvGrpSpPr>
        <p:grpSpPr>
          <a:xfrm>
            <a:off x="679562" y="4716832"/>
            <a:ext cx="1389560" cy="1231106"/>
            <a:chOff x="6602909" y="3165917"/>
            <a:chExt cx="2301546" cy="2244626"/>
          </a:xfrm>
        </p:grpSpPr>
        <p:pic>
          <p:nvPicPr>
            <p:cNvPr id="20" name="Immagine 9">
              <a:extLst>
                <a:ext uri="{FF2B5EF4-FFF2-40B4-BE49-F238E27FC236}">
                  <a16:creationId xmlns:a16="http://schemas.microsoft.com/office/drawing/2014/main" id="{148E475A-9438-BE30-013C-59ED1D4BCC92}"/>
                </a:ext>
              </a:extLst>
            </p:cNvPr>
            <p:cNvPicPr>
              <a:picLocks noChangeAspect="1"/>
            </p:cNvPicPr>
            <p:nvPr/>
          </p:nvPicPr>
          <p:blipFill>
            <a:blip r:embed="rId4">
              <a:clrChange>
                <a:clrFrom>
                  <a:srgbClr val="FFFFFF"/>
                </a:clrFrom>
                <a:clrTo>
                  <a:srgbClr val="FFFFFF">
                    <a:alpha val="0"/>
                  </a:srgbClr>
                </a:clrTo>
              </a:clrChange>
              <a:duotone>
                <a:prstClr val="black"/>
                <a:srgbClr val="728EA3">
                  <a:tint val="45000"/>
                  <a:satMod val="400000"/>
                </a:srgbClr>
              </a:duotone>
            </a:blip>
            <a:stretch>
              <a:fillRect/>
            </a:stretch>
          </p:blipFill>
          <p:spPr>
            <a:xfrm>
              <a:off x="6602909" y="3165917"/>
              <a:ext cx="2301546" cy="2244626"/>
            </a:xfrm>
            <a:prstGeom prst="rect">
              <a:avLst/>
            </a:prstGeom>
          </p:spPr>
        </p:pic>
        <p:cxnSp>
          <p:nvCxnSpPr>
            <p:cNvPr id="33" name="Straight Arrow Connector 138">
              <a:extLst>
                <a:ext uri="{FF2B5EF4-FFF2-40B4-BE49-F238E27FC236}">
                  <a16:creationId xmlns:a16="http://schemas.microsoft.com/office/drawing/2014/main" id="{E88F1F7E-577A-92E2-93F5-A127C2E16B65}"/>
                </a:ext>
              </a:extLst>
            </p:cNvPr>
            <p:cNvCxnSpPr>
              <a:cxnSpLocks/>
            </p:cNvCxnSpPr>
            <p:nvPr/>
          </p:nvCxnSpPr>
          <p:spPr>
            <a:xfrm>
              <a:off x="7166880" y="3692639"/>
              <a:ext cx="464252" cy="0"/>
            </a:xfrm>
            <a:prstGeom prst="straightConnector1">
              <a:avLst/>
            </a:prstGeom>
            <a:noFill/>
            <a:ln w="25400" cap="flat" cmpd="sng" algn="ctr">
              <a:solidFill>
                <a:schemeClr val="bg1">
                  <a:lumMod val="85000"/>
                </a:schemeClr>
              </a:solidFill>
              <a:prstDash val="solid"/>
              <a:tailEnd type="arrow"/>
            </a:ln>
            <a:effectLst>
              <a:outerShdw blurRad="40000" dist="20000" dir="5400000" rotWithShape="0">
                <a:srgbClr val="000000">
                  <a:alpha val="38000"/>
                </a:srgbClr>
              </a:outerShdw>
            </a:effectLst>
          </p:spPr>
        </p:cxnSp>
        <p:cxnSp>
          <p:nvCxnSpPr>
            <p:cNvPr id="34" name="Straight Arrow Connector 139">
              <a:extLst>
                <a:ext uri="{FF2B5EF4-FFF2-40B4-BE49-F238E27FC236}">
                  <a16:creationId xmlns:a16="http://schemas.microsoft.com/office/drawing/2014/main" id="{D7EBE938-695B-2E17-17C4-B90814C3EF64}"/>
                </a:ext>
              </a:extLst>
            </p:cNvPr>
            <p:cNvCxnSpPr>
              <a:cxnSpLocks/>
            </p:cNvCxnSpPr>
            <p:nvPr/>
          </p:nvCxnSpPr>
          <p:spPr>
            <a:xfrm>
              <a:off x="7257437" y="5117419"/>
              <a:ext cx="837945" cy="2410"/>
            </a:xfrm>
            <a:prstGeom prst="straightConnector1">
              <a:avLst/>
            </a:prstGeom>
            <a:noFill/>
            <a:ln w="25400" cap="flat" cmpd="sng" algn="ctr">
              <a:solidFill>
                <a:schemeClr val="bg1">
                  <a:lumMod val="85000"/>
                </a:schemeClr>
              </a:solidFill>
              <a:prstDash val="solid"/>
              <a:tailEnd type="arrow"/>
            </a:ln>
            <a:effectLst>
              <a:outerShdw blurRad="40000" dist="20000" dir="5400000" rotWithShape="0">
                <a:srgbClr val="000000">
                  <a:alpha val="38000"/>
                </a:srgbClr>
              </a:outerShdw>
            </a:effectLst>
          </p:spPr>
        </p:cxnSp>
        <p:cxnSp>
          <p:nvCxnSpPr>
            <p:cNvPr id="35" name="Straight Arrow Connector 140">
              <a:extLst>
                <a:ext uri="{FF2B5EF4-FFF2-40B4-BE49-F238E27FC236}">
                  <a16:creationId xmlns:a16="http://schemas.microsoft.com/office/drawing/2014/main" id="{C3A76978-EC4E-E068-D803-35A4E36883D5}"/>
                </a:ext>
              </a:extLst>
            </p:cNvPr>
            <p:cNvCxnSpPr>
              <a:cxnSpLocks/>
            </p:cNvCxnSpPr>
            <p:nvPr/>
          </p:nvCxnSpPr>
          <p:spPr>
            <a:xfrm flipV="1">
              <a:off x="8095382" y="4419108"/>
              <a:ext cx="0" cy="683456"/>
            </a:xfrm>
            <a:prstGeom prst="straightConnector1">
              <a:avLst/>
            </a:prstGeom>
            <a:noFill/>
            <a:ln w="25400" cap="flat" cmpd="sng" algn="ctr">
              <a:solidFill>
                <a:schemeClr val="bg1">
                  <a:lumMod val="85000"/>
                </a:schemeClr>
              </a:solidFill>
              <a:prstDash val="solid"/>
              <a:tailEnd type="arrow"/>
            </a:ln>
            <a:effectLst>
              <a:outerShdw blurRad="40000" dist="20000" dir="5400000" rotWithShape="0">
                <a:srgbClr val="000000">
                  <a:alpha val="38000"/>
                </a:srgbClr>
              </a:outerShdw>
            </a:effectLst>
          </p:spPr>
        </p:cxnSp>
        <p:cxnSp>
          <p:nvCxnSpPr>
            <p:cNvPr id="36" name="Straight Arrow Connector 141">
              <a:extLst>
                <a:ext uri="{FF2B5EF4-FFF2-40B4-BE49-F238E27FC236}">
                  <a16:creationId xmlns:a16="http://schemas.microsoft.com/office/drawing/2014/main" id="{C2A179FC-E5FC-532E-F6EA-5E80DB742E0B}"/>
                </a:ext>
              </a:extLst>
            </p:cNvPr>
            <p:cNvCxnSpPr/>
            <p:nvPr/>
          </p:nvCxnSpPr>
          <p:spPr>
            <a:xfrm flipV="1">
              <a:off x="7202915" y="3735652"/>
              <a:ext cx="0" cy="1366912"/>
            </a:xfrm>
            <a:prstGeom prst="straightConnector1">
              <a:avLst/>
            </a:prstGeom>
            <a:noFill/>
            <a:ln w="25400" cap="flat" cmpd="sng" algn="ctr">
              <a:solidFill>
                <a:schemeClr val="bg1">
                  <a:lumMod val="85000"/>
                </a:schemeClr>
              </a:solidFill>
              <a:prstDash val="solid"/>
              <a:tailEnd type="arrow"/>
            </a:ln>
            <a:effectLst>
              <a:outerShdw blurRad="40000" dist="20000" dir="5400000" rotWithShape="0">
                <a:srgbClr val="000000">
                  <a:alpha val="38000"/>
                </a:srgbClr>
              </a:outerShdw>
            </a:effectLst>
          </p:spPr>
        </p:cxnSp>
        <p:cxnSp>
          <p:nvCxnSpPr>
            <p:cNvPr id="37" name="Straight Arrow Connector 138">
              <a:extLst>
                <a:ext uri="{FF2B5EF4-FFF2-40B4-BE49-F238E27FC236}">
                  <a16:creationId xmlns:a16="http://schemas.microsoft.com/office/drawing/2014/main" id="{C8A13ECD-5847-4E85-A9F3-F09F6899BB32}"/>
                </a:ext>
              </a:extLst>
            </p:cNvPr>
            <p:cNvCxnSpPr>
              <a:cxnSpLocks/>
            </p:cNvCxnSpPr>
            <p:nvPr/>
          </p:nvCxnSpPr>
          <p:spPr>
            <a:xfrm flipH="1" flipV="1">
              <a:off x="7631131" y="3735653"/>
              <a:ext cx="464251" cy="708663"/>
            </a:xfrm>
            <a:prstGeom prst="straightConnector1">
              <a:avLst/>
            </a:prstGeom>
            <a:noFill/>
            <a:ln w="25400" cap="flat" cmpd="sng" algn="ctr">
              <a:solidFill>
                <a:schemeClr val="bg1">
                  <a:lumMod val="85000"/>
                </a:schemeClr>
              </a:solidFill>
              <a:prstDash val="solid"/>
              <a:tailEnd type="arrow"/>
            </a:ln>
            <a:effectLst>
              <a:outerShdw blurRad="40000" dist="20000" dir="5400000" rotWithShape="0">
                <a:srgbClr val="000000">
                  <a:alpha val="38000"/>
                </a:srgbClr>
              </a:outerShdw>
            </a:effectLst>
          </p:spPr>
        </p:cxnSp>
      </p:grpSp>
      <p:sp>
        <p:nvSpPr>
          <p:cNvPr id="38" name="TextBox 37">
            <a:extLst>
              <a:ext uri="{FF2B5EF4-FFF2-40B4-BE49-F238E27FC236}">
                <a16:creationId xmlns:a16="http://schemas.microsoft.com/office/drawing/2014/main" id="{F47512AB-9DA0-0511-9BCF-647A3BFB438C}"/>
              </a:ext>
            </a:extLst>
          </p:cNvPr>
          <p:cNvSpPr txBox="1"/>
          <p:nvPr/>
        </p:nvSpPr>
        <p:spPr>
          <a:xfrm>
            <a:off x="7985857" y="6002542"/>
            <a:ext cx="3128211"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Example of feasible solution domain</a:t>
            </a:r>
          </a:p>
        </p:txBody>
      </p:sp>
    </p:spTree>
    <p:extLst>
      <p:ext uri="{BB962C8B-B14F-4D97-AF65-F5344CB8AC3E}">
        <p14:creationId xmlns:p14="http://schemas.microsoft.com/office/powerpoint/2010/main" val="177627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General Glossary</a:t>
            </a:r>
          </a:p>
        </p:txBody>
      </p:sp>
      <p:sp>
        <p:nvSpPr>
          <p:cNvPr id="13" name="Rectangle 12">
            <a:extLst>
              <a:ext uri="{FF2B5EF4-FFF2-40B4-BE49-F238E27FC236}">
                <a16:creationId xmlns:a16="http://schemas.microsoft.com/office/drawing/2014/main" id="{57243E7B-9372-AC4C-1AB7-5F81EFF2FCAA}"/>
              </a:ext>
            </a:extLst>
          </p:cNvPr>
          <p:cNvSpPr/>
          <p:nvPr/>
        </p:nvSpPr>
        <p:spPr>
          <a:xfrm>
            <a:off x="386473" y="985520"/>
            <a:ext cx="5603406" cy="5295537"/>
          </a:xfrm>
          <a:prstGeom prst="rect">
            <a:avLst/>
          </a:prstGeom>
          <a:solidFill>
            <a:srgbClr val="FFF2CC">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AC00B6B-5040-9D76-8401-04A20C0D175E}"/>
              </a:ext>
            </a:extLst>
          </p:cNvPr>
          <p:cNvSpPr/>
          <p:nvPr/>
        </p:nvSpPr>
        <p:spPr>
          <a:xfrm>
            <a:off x="5989880" y="985519"/>
            <a:ext cx="5603406" cy="5295537"/>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75CE9299-823D-1EBB-011B-76B70AD98DB9}"/>
              </a:ext>
            </a:extLst>
          </p:cNvPr>
          <p:cNvCxnSpPr/>
          <p:nvPr/>
        </p:nvCxnSpPr>
        <p:spPr>
          <a:xfrm>
            <a:off x="5989879" y="985519"/>
            <a:ext cx="0" cy="52955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1416C44D-03B1-F7FA-8D84-EF170F0D5B42}"/>
              </a:ext>
            </a:extLst>
          </p:cNvPr>
          <p:cNvSpPr txBox="1"/>
          <p:nvPr/>
        </p:nvSpPr>
        <p:spPr>
          <a:xfrm>
            <a:off x="2459942" y="1133586"/>
            <a:ext cx="1163449" cy="461665"/>
          </a:xfrm>
          <a:prstGeom prst="rect">
            <a:avLst/>
          </a:prstGeom>
          <a:noFill/>
        </p:spPr>
        <p:txBody>
          <a:bodyPr wrap="square" rtlCol="0">
            <a:spAutoFit/>
          </a:bodyPr>
          <a:lstStyle/>
          <a:p>
            <a:r>
              <a:rPr lang="en-US" sz="24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Static</a:t>
            </a:r>
          </a:p>
        </p:txBody>
      </p:sp>
      <p:sp>
        <p:nvSpPr>
          <p:cNvPr id="17" name="TextBox 16">
            <a:extLst>
              <a:ext uri="{FF2B5EF4-FFF2-40B4-BE49-F238E27FC236}">
                <a16:creationId xmlns:a16="http://schemas.microsoft.com/office/drawing/2014/main" id="{32F24CB9-00DD-298E-E536-36A38A80CE21}"/>
              </a:ext>
            </a:extLst>
          </p:cNvPr>
          <p:cNvSpPr txBox="1"/>
          <p:nvPr/>
        </p:nvSpPr>
        <p:spPr>
          <a:xfrm>
            <a:off x="8259943" y="1134810"/>
            <a:ext cx="1709056" cy="461665"/>
          </a:xfrm>
          <a:prstGeom prst="rect">
            <a:avLst/>
          </a:prstGeom>
          <a:noFill/>
        </p:spPr>
        <p:txBody>
          <a:bodyPr wrap="square" rtlCol="0">
            <a:spAutoFit/>
          </a:bodyPr>
          <a:lstStyle/>
          <a:p>
            <a:r>
              <a:rPr lang="en-US" sz="2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Dynamic</a:t>
            </a:r>
          </a:p>
        </p:txBody>
      </p:sp>
      <p:grpSp>
        <p:nvGrpSpPr>
          <p:cNvPr id="18" name="Group 17">
            <a:extLst>
              <a:ext uri="{FF2B5EF4-FFF2-40B4-BE49-F238E27FC236}">
                <a16:creationId xmlns:a16="http://schemas.microsoft.com/office/drawing/2014/main" id="{C8AC223B-B44B-BFA3-E2D4-22AC63605BAB}"/>
              </a:ext>
            </a:extLst>
          </p:cNvPr>
          <p:cNvGrpSpPr/>
          <p:nvPr/>
        </p:nvGrpSpPr>
        <p:grpSpPr>
          <a:xfrm>
            <a:off x="5756372" y="3435004"/>
            <a:ext cx="467016" cy="399016"/>
            <a:chOff x="5680002" y="3139440"/>
            <a:chExt cx="619755" cy="503717"/>
          </a:xfrm>
        </p:grpSpPr>
        <p:sp>
          <p:nvSpPr>
            <p:cNvPr id="19" name="Arrow: Right 18">
              <a:extLst>
                <a:ext uri="{FF2B5EF4-FFF2-40B4-BE49-F238E27FC236}">
                  <a16:creationId xmlns:a16="http://schemas.microsoft.com/office/drawing/2014/main" id="{A3E6CE94-81A4-2DF5-EDDD-7D14915AB4A7}"/>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Right 19">
              <a:extLst>
                <a:ext uri="{FF2B5EF4-FFF2-40B4-BE49-F238E27FC236}">
                  <a16:creationId xmlns:a16="http://schemas.microsoft.com/office/drawing/2014/main" id="{6154DF08-AD88-E00A-09B5-B509D21F1860}"/>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TextBox 20">
            <a:extLst>
              <a:ext uri="{FF2B5EF4-FFF2-40B4-BE49-F238E27FC236}">
                <a16:creationId xmlns:a16="http://schemas.microsoft.com/office/drawing/2014/main" id="{F7981101-D708-367F-4656-317BF7F19735}"/>
              </a:ext>
            </a:extLst>
          </p:cNvPr>
          <p:cNvSpPr txBox="1"/>
          <p:nvPr/>
        </p:nvSpPr>
        <p:spPr>
          <a:xfrm>
            <a:off x="500148" y="1728481"/>
            <a:ext cx="5332593" cy="1323439"/>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Offer an </a:t>
            </a:r>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instantaneous snapshot </a:t>
            </a:r>
            <a:r>
              <a:rPr lang="en-GB" sz="1600" dirty="0">
                <a:latin typeface="Open Sans" panose="020B0606030504020204" pitchFamily="34" charset="0"/>
                <a:ea typeface="Open Sans" panose="020B0606030504020204" pitchFamily="34" charset="0"/>
                <a:cs typeface="Open Sans" panose="020B0606030504020204" pitchFamily="34" charset="0"/>
              </a:rPr>
              <a:t>of an energy system at a </a:t>
            </a:r>
            <a:r>
              <a:rPr lang="en-GB" sz="1600" b="1" dirty="0">
                <a:latin typeface="Open Sans" panose="020B0606030504020204" pitchFamily="34" charset="0"/>
                <a:ea typeface="Open Sans" panose="020B0606030504020204" pitchFamily="34" charset="0"/>
                <a:cs typeface="Open Sans" panose="020B0606030504020204" pitchFamily="34" charset="0"/>
              </a:rPr>
              <a:t>specific point in time</a:t>
            </a:r>
            <a:r>
              <a:rPr lang="en-GB" sz="1600" dirty="0">
                <a:latin typeface="Open Sans" panose="020B0606030504020204" pitchFamily="34" charset="0"/>
                <a:ea typeface="Open Sans" panose="020B0606030504020204" pitchFamily="34" charset="0"/>
                <a:cs typeface="Open Sans" panose="020B0606030504020204" pitchFamily="34" charset="0"/>
              </a:rPr>
              <a:t>, either present or future. They can depict </a:t>
            </a:r>
            <a:r>
              <a:rPr lang="en-GB" sz="1600" b="1" dirty="0">
                <a:latin typeface="Open Sans" panose="020B0606030504020204" pitchFamily="34" charset="0"/>
                <a:ea typeface="Open Sans" panose="020B0606030504020204" pitchFamily="34" charset="0"/>
                <a:cs typeface="Open Sans" panose="020B0606030504020204" pitchFamily="34" charset="0"/>
              </a:rPr>
              <a:t>immediate adjustments to shocks</a:t>
            </a:r>
            <a:r>
              <a:rPr lang="en-GB" sz="1600" dirty="0">
                <a:latin typeface="Open Sans" panose="020B0606030504020204" pitchFamily="34" charset="0"/>
                <a:ea typeface="Open Sans" panose="020B0606030504020204" pitchFamily="34" charset="0"/>
                <a:cs typeface="Open Sans" panose="020B0606030504020204" pitchFamily="34" charset="0"/>
              </a:rPr>
              <a:t>, transitioning from old to new equilibriums without involving time or transition phases.</a:t>
            </a:r>
          </a:p>
        </p:txBody>
      </p:sp>
      <p:sp>
        <p:nvSpPr>
          <p:cNvPr id="22" name="TextBox 21">
            <a:extLst>
              <a:ext uri="{FF2B5EF4-FFF2-40B4-BE49-F238E27FC236}">
                <a16:creationId xmlns:a16="http://schemas.microsoft.com/office/drawing/2014/main" id="{AABF2263-D6F7-CB66-75EA-6D329F43053E}"/>
              </a:ext>
            </a:extLst>
          </p:cNvPr>
          <p:cNvSpPr txBox="1"/>
          <p:nvPr/>
        </p:nvSpPr>
        <p:spPr>
          <a:xfrm>
            <a:off x="6068450" y="1728480"/>
            <a:ext cx="5446266" cy="1077218"/>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Explicitly </a:t>
            </a:r>
            <a:r>
              <a:rPr lang="en-GB"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incorporate time</a:t>
            </a:r>
            <a:r>
              <a:rPr lang="en-GB" sz="1600" dirty="0">
                <a:latin typeface="Open Sans" panose="020B0606030504020204" pitchFamily="34" charset="0"/>
                <a:ea typeface="Open Sans" panose="020B0606030504020204" pitchFamily="34" charset="0"/>
                <a:cs typeface="Open Sans" panose="020B0606030504020204" pitchFamily="34" charset="0"/>
              </a:rPr>
              <a:t>, illustrating how system properties evolve. They are </a:t>
            </a:r>
            <a:r>
              <a:rPr lang="en-GB" sz="1600" b="1" dirty="0">
                <a:latin typeface="Open Sans" panose="020B0606030504020204" pitchFamily="34" charset="0"/>
                <a:ea typeface="Open Sans" panose="020B0606030504020204" pitchFamily="34" charset="0"/>
                <a:cs typeface="Open Sans" panose="020B0606030504020204" pitchFamily="34" charset="0"/>
              </a:rPr>
              <a:t>recursive</a:t>
            </a:r>
            <a:r>
              <a:rPr lang="en-GB" sz="1600" dirty="0">
                <a:latin typeface="Open Sans" panose="020B0606030504020204" pitchFamily="34" charset="0"/>
                <a:ea typeface="Open Sans" panose="020B0606030504020204" pitchFamily="34" charset="0"/>
                <a:cs typeface="Open Sans" panose="020B0606030504020204" pitchFamily="34" charset="0"/>
              </a:rPr>
              <a:t>, forming a sequence of static equilibria where the output of one time slice becomes the input for the next.</a:t>
            </a:r>
            <a:endParaRPr lang="en-US" dirty="0"/>
          </a:p>
        </p:txBody>
      </p:sp>
      <p:grpSp>
        <p:nvGrpSpPr>
          <p:cNvPr id="23" name="Group 22">
            <a:extLst>
              <a:ext uri="{FF2B5EF4-FFF2-40B4-BE49-F238E27FC236}">
                <a16:creationId xmlns:a16="http://schemas.microsoft.com/office/drawing/2014/main" id="{46441A77-BCE6-399B-5E52-655AE1F41F92}"/>
              </a:ext>
            </a:extLst>
          </p:cNvPr>
          <p:cNvGrpSpPr/>
          <p:nvPr/>
        </p:nvGrpSpPr>
        <p:grpSpPr>
          <a:xfrm>
            <a:off x="5756372" y="3435004"/>
            <a:ext cx="467016" cy="399016"/>
            <a:chOff x="5680002" y="3139440"/>
            <a:chExt cx="619755" cy="503717"/>
          </a:xfrm>
        </p:grpSpPr>
        <p:sp>
          <p:nvSpPr>
            <p:cNvPr id="24" name="Arrow: Right 23">
              <a:extLst>
                <a:ext uri="{FF2B5EF4-FFF2-40B4-BE49-F238E27FC236}">
                  <a16:creationId xmlns:a16="http://schemas.microsoft.com/office/drawing/2014/main" id="{32C18FFA-67BE-8E24-8AAB-EBE11C3CA9E3}"/>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Arrow: Right 24">
              <a:extLst>
                <a:ext uri="{FF2B5EF4-FFF2-40B4-BE49-F238E27FC236}">
                  <a16:creationId xmlns:a16="http://schemas.microsoft.com/office/drawing/2014/main" id="{30E5915A-D943-C530-16A8-FC016AF328D8}"/>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6" name="Picture 4" descr="Cerca nella barra laterale">
            <a:extLst>
              <a:ext uri="{FF2B5EF4-FFF2-40B4-BE49-F238E27FC236}">
                <a16:creationId xmlns:a16="http://schemas.microsoft.com/office/drawing/2014/main" id="{63DEE36B-AF51-7FFB-2884-3BE39BA654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334" y="4760215"/>
            <a:ext cx="391886" cy="391886"/>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403A66BD-BDBF-0E51-52F9-3290747CC52B}"/>
              </a:ext>
            </a:extLst>
          </p:cNvPr>
          <p:cNvSpPr txBox="1"/>
          <p:nvPr/>
        </p:nvSpPr>
        <p:spPr>
          <a:xfrm>
            <a:off x="1150750" y="4760215"/>
            <a:ext cx="4707649" cy="584775"/>
          </a:xfrm>
          <a:prstGeom prst="rect">
            <a:avLst/>
          </a:prstGeom>
          <a:noFill/>
        </p:spPr>
        <p:txBody>
          <a:bodyPr wrap="square" rtlCol="0">
            <a:spAutoFit/>
          </a:bodyPr>
          <a:lstStyle/>
          <a:p>
            <a:pPr algn="just"/>
            <a:r>
              <a:rPr lang="en-GB" sz="1600" b="1" dirty="0">
                <a:latin typeface="Open Sans" panose="020B0606030504020204" pitchFamily="34" charset="0"/>
                <a:ea typeface="Open Sans" panose="020B0606030504020204" pitchFamily="34" charset="0"/>
                <a:cs typeface="Open Sans" panose="020B0606030504020204" pitchFamily="34" charset="0"/>
              </a:rPr>
              <a:t>Straightforward, less complex </a:t>
            </a:r>
            <a:r>
              <a:rPr lang="en-GB" sz="1600" dirty="0">
                <a:latin typeface="Open Sans" panose="020B0606030504020204" pitchFamily="34" charset="0"/>
                <a:ea typeface="Open Sans" panose="020B0606030504020204" pitchFamily="34" charset="0"/>
                <a:cs typeface="Open Sans" panose="020B0606030504020204" pitchFamily="34" charset="0"/>
              </a:rPr>
              <a:t>and easier interpretation of results</a:t>
            </a:r>
            <a:endParaRPr lang="en-US" dirty="0">
              <a:solidFill>
                <a:srgbClr val="FFC000"/>
              </a:solidFill>
            </a:endParaRPr>
          </a:p>
        </p:txBody>
      </p:sp>
      <p:sp>
        <p:nvSpPr>
          <p:cNvPr id="28" name="TextBox 27">
            <a:extLst>
              <a:ext uri="{FF2B5EF4-FFF2-40B4-BE49-F238E27FC236}">
                <a16:creationId xmlns:a16="http://schemas.microsoft.com/office/drawing/2014/main" id="{FCBE8073-D4E4-ABB9-458C-8994121F72BD}"/>
              </a:ext>
            </a:extLst>
          </p:cNvPr>
          <p:cNvSpPr txBox="1"/>
          <p:nvPr/>
        </p:nvSpPr>
        <p:spPr>
          <a:xfrm>
            <a:off x="1154521" y="5397525"/>
            <a:ext cx="4737723" cy="830997"/>
          </a:xfrm>
          <a:prstGeom prst="rect">
            <a:avLst/>
          </a:prstGeom>
          <a:noFill/>
        </p:spPr>
        <p:txBody>
          <a:bodyPr wrap="square" rtlCol="0">
            <a:spAutoFit/>
          </a:bodyPr>
          <a:lstStyle/>
          <a:p>
            <a:pPr algn="just"/>
            <a:r>
              <a:rPr lang="en-GB" sz="1600" b="1" dirty="0">
                <a:latin typeface="Open Sans" panose="020B0606030504020204" pitchFamily="34" charset="0"/>
                <a:ea typeface="Open Sans" panose="020B0606030504020204" pitchFamily="34" charset="0"/>
                <a:cs typeface="Open Sans" panose="020B0606030504020204" pitchFamily="34" charset="0"/>
              </a:rPr>
              <a:t>Exclude energy systems dynamics</a:t>
            </a:r>
            <a:r>
              <a:rPr lang="en-GB" sz="1600" dirty="0">
                <a:latin typeface="Open Sans" panose="020B0606030504020204" pitchFamily="34" charset="0"/>
                <a:ea typeface="Open Sans" panose="020B0606030504020204" pitchFamily="34" charset="0"/>
                <a:cs typeface="Open Sans" panose="020B0606030504020204" pitchFamily="34" charset="0"/>
              </a:rPr>
              <a:t>, such as technological evolution, policy impacts over time, or long-term environmental effects </a:t>
            </a:r>
            <a:endParaRPr lang="en-US" dirty="0">
              <a:solidFill>
                <a:srgbClr val="FFC000"/>
              </a:solidFill>
            </a:endParaRPr>
          </a:p>
        </p:txBody>
      </p:sp>
      <p:pic>
        <p:nvPicPr>
          <p:cNvPr id="29" name="Picture 4" descr="Cerca nella barra laterale">
            <a:extLst>
              <a:ext uri="{FF2B5EF4-FFF2-40B4-BE49-F238E27FC236}">
                <a16:creationId xmlns:a16="http://schemas.microsoft.com/office/drawing/2014/main" id="{A337D6FC-93BD-F29F-E963-472724B1FB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1740" y="4760215"/>
            <a:ext cx="391886" cy="391886"/>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83A04909-12AF-57CF-A220-7C012AD02D9E}"/>
              </a:ext>
            </a:extLst>
          </p:cNvPr>
          <p:cNvSpPr txBox="1"/>
          <p:nvPr/>
        </p:nvSpPr>
        <p:spPr>
          <a:xfrm>
            <a:off x="6760647" y="4663770"/>
            <a:ext cx="4707649"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More comprehensive view of the </a:t>
            </a:r>
            <a:r>
              <a:rPr lang="en-GB" sz="1600" b="1" dirty="0">
                <a:latin typeface="Open Sans" panose="020B0606030504020204" pitchFamily="34" charset="0"/>
                <a:ea typeface="Open Sans" panose="020B0606030504020204" pitchFamily="34" charset="0"/>
                <a:cs typeface="Open Sans" panose="020B0606030504020204" pitchFamily="34" charset="0"/>
              </a:rPr>
              <a:t>energy system's evolution over time</a:t>
            </a:r>
            <a:r>
              <a:rPr lang="en-GB" sz="1600" dirty="0">
                <a:latin typeface="Open Sans" panose="020B0606030504020204" pitchFamily="34" charset="0"/>
                <a:ea typeface="Open Sans" panose="020B0606030504020204" pitchFamily="34" charset="0"/>
                <a:cs typeface="Open Sans" panose="020B0606030504020204" pitchFamily="34" charset="0"/>
              </a:rPr>
              <a:t>.</a:t>
            </a:r>
            <a:endParaRPr lang="en-US" b="1" dirty="0">
              <a:solidFill>
                <a:schemeClr val="tx2"/>
              </a:solidFill>
            </a:endParaRPr>
          </a:p>
        </p:txBody>
      </p:sp>
      <p:sp>
        <p:nvSpPr>
          <p:cNvPr id="31" name="TextBox 30">
            <a:extLst>
              <a:ext uri="{FF2B5EF4-FFF2-40B4-BE49-F238E27FC236}">
                <a16:creationId xmlns:a16="http://schemas.microsoft.com/office/drawing/2014/main" id="{649E5782-B69F-5939-392E-5D4F870CF738}"/>
              </a:ext>
            </a:extLst>
          </p:cNvPr>
          <p:cNvSpPr txBox="1"/>
          <p:nvPr/>
        </p:nvSpPr>
        <p:spPr>
          <a:xfrm>
            <a:off x="6760647" y="5469546"/>
            <a:ext cx="4707649" cy="584775"/>
          </a:xfrm>
          <a:prstGeom prst="rect">
            <a:avLst/>
          </a:prstGeom>
          <a:noFill/>
        </p:spPr>
        <p:txBody>
          <a:bodyPr wrap="square" rtlCol="0">
            <a:spAutoFit/>
          </a:bodyPr>
          <a:lstStyle/>
          <a:p>
            <a:pPr algn="just"/>
            <a:r>
              <a:rPr lang="en-GB" sz="1600" b="1" dirty="0">
                <a:latin typeface="Open Sans" panose="020B0606030504020204" pitchFamily="34" charset="0"/>
                <a:ea typeface="Open Sans" panose="020B0606030504020204" pitchFamily="34" charset="0"/>
                <a:cs typeface="Open Sans" panose="020B0606030504020204" pitchFamily="34" charset="0"/>
              </a:rPr>
              <a:t>Complex </a:t>
            </a:r>
            <a:r>
              <a:rPr lang="en-GB" sz="1600" dirty="0">
                <a:latin typeface="Open Sans" panose="020B0606030504020204" pitchFamily="34" charset="0"/>
                <a:ea typeface="Open Sans" panose="020B0606030504020204" pitchFamily="34" charset="0"/>
                <a:cs typeface="Open Sans" panose="020B0606030504020204" pitchFamily="34" charset="0"/>
              </a:rPr>
              <a:t>and</a:t>
            </a:r>
            <a:r>
              <a:rPr lang="en-GB" sz="1600" b="1" dirty="0">
                <a:latin typeface="Open Sans" panose="020B0606030504020204" pitchFamily="34" charset="0"/>
                <a:ea typeface="Open Sans" panose="020B0606030504020204" pitchFamily="34" charset="0"/>
                <a:cs typeface="Open Sans" panose="020B0606030504020204" pitchFamily="34" charset="0"/>
              </a:rPr>
              <a:t> resource-intensive, </a:t>
            </a:r>
            <a:r>
              <a:rPr lang="en-GB" sz="1600" dirty="0">
                <a:latin typeface="Open Sans" panose="020B0606030504020204" pitchFamily="34" charset="0"/>
                <a:ea typeface="Open Sans" panose="020B0606030504020204" pitchFamily="34" charset="0"/>
                <a:cs typeface="Open Sans" panose="020B0606030504020204" pitchFamily="34" charset="0"/>
              </a:rPr>
              <a:t>requiring detailed data and sophisticated modelling</a:t>
            </a:r>
            <a:endParaRPr lang="en-US" dirty="0">
              <a:solidFill>
                <a:srgbClr val="FFC000"/>
              </a:solidFill>
            </a:endParaRPr>
          </a:p>
        </p:txBody>
      </p:sp>
      <p:pic>
        <p:nvPicPr>
          <p:cNvPr id="32" name="Picture 6" descr="Comunidades - him&amp;i">
            <a:extLst>
              <a:ext uri="{FF2B5EF4-FFF2-40B4-BE49-F238E27FC236}">
                <a16:creationId xmlns:a16="http://schemas.microsoft.com/office/drawing/2014/main" id="{8F39A3D8-2E6E-F3F7-16B7-D879FA08CF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20298" y="5550004"/>
            <a:ext cx="420189" cy="420189"/>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6" descr="Comunidades - him&amp;i">
            <a:extLst>
              <a:ext uri="{FF2B5EF4-FFF2-40B4-BE49-F238E27FC236}">
                <a16:creationId xmlns:a16="http://schemas.microsoft.com/office/drawing/2014/main" id="{CE9C8F26-6F8D-64F2-CF62-B112B98426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245543" y="5551838"/>
            <a:ext cx="420189" cy="42018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Cerca nella barra laterale">
            <a:extLst>
              <a:ext uri="{FF2B5EF4-FFF2-40B4-BE49-F238E27FC236}">
                <a16:creationId xmlns:a16="http://schemas.microsoft.com/office/drawing/2014/main" id="{A41CB004-5067-4FD0-5619-A467896CAE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29881" y="3289472"/>
            <a:ext cx="977728" cy="977728"/>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Cerca nella barra laterale">
            <a:extLst>
              <a:ext uri="{FF2B5EF4-FFF2-40B4-BE49-F238E27FC236}">
                <a16:creationId xmlns:a16="http://schemas.microsoft.com/office/drawing/2014/main" id="{9BB6B447-60D9-EEB4-A701-4B53E01414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89876" y="3194957"/>
            <a:ext cx="1072243" cy="1072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8313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General Glossary</a:t>
            </a:r>
          </a:p>
        </p:txBody>
      </p:sp>
      <p:sp>
        <p:nvSpPr>
          <p:cNvPr id="9" name="Rectangle 8">
            <a:extLst>
              <a:ext uri="{FF2B5EF4-FFF2-40B4-BE49-F238E27FC236}">
                <a16:creationId xmlns:a16="http://schemas.microsoft.com/office/drawing/2014/main" id="{674D2A5D-631B-9E70-5C31-3BAF72BBA050}"/>
              </a:ext>
            </a:extLst>
          </p:cNvPr>
          <p:cNvSpPr/>
          <p:nvPr/>
        </p:nvSpPr>
        <p:spPr>
          <a:xfrm>
            <a:off x="386473" y="985521"/>
            <a:ext cx="5603406" cy="4990380"/>
          </a:xfrm>
          <a:prstGeom prst="rect">
            <a:avLst/>
          </a:prstGeom>
          <a:solidFill>
            <a:srgbClr val="FFF2CC">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A707672-E561-D3F8-283B-4D025ED45977}"/>
              </a:ext>
            </a:extLst>
          </p:cNvPr>
          <p:cNvSpPr/>
          <p:nvPr/>
        </p:nvSpPr>
        <p:spPr>
          <a:xfrm>
            <a:off x="5989880" y="985519"/>
            <a:ext cx="5603406" cy="4990381"/>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34373170-0B77-833B-5E28-0541E1D7A0D1}"/>
              </a:ext>
            </a:extLst>
          </p:cNvPr>
          <p:cNvCxnSpPr>
            <a:cxnSpLocks/>
          </p:cNvCxnSpPr>
          <p:nvPr/>
        </p:nvCxnSpPr>
        <p:spPr>
          <a:xfrm>
            <a:off x="5989879" y="985519"/>
            <a:ext cx="0" cy="48828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E3370956-6BE1-612B-1889-F55A60FD28C9}"/>
              </a:ext>
            </a:extLst>
          </p:cNvPr>
          <p:cNvSpPr txBox="1"/>
          <p:nvPr/>
        </p:nvSpPr>
        <p:spPr>
          <a:xfrm>
            <a:off x="1602546" y="1124746"/>
            <a:ext cx="2697040" cy="461665"/>
          </a:xfrm>
          <a:prstGeom prst="rect">
            <a:avLst/>
          </a:prstGeom>
          <a:noFill/>
        </p:spPr>
        <p:txBody>
          <a:bodyPr wrap="square" rtlCol="0">
            <a:spAutoFit/>
          </a:bodyPr>
          <a:lstStyle/>
          <a:p>
            <a:r>
              <a:rPr lang="en-US" sz="24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Time Resolution</a:t>
            </a:r>
          </a:p>
        </p:txBody>
      </p:sp>
      <p:sp>
        <p:nvSpPr>
          <p:cNvPr id="13" name="TextBox 12">
            <a:extLst>
              <a:ext uri="{FF2B5EF4-FFF2-40B4-BE49-F238E27FC236}">
                <a16:creationId xmlns:a16="http://schemas.microsoft.com/office/drawing/2014/main" id="{6C1C26CA-EF37-3D82-A3BC-1CC9FF83649A}"/>
              </a:ext>
            </a:extLst>
          </p:cNvPr>
          <p:cNvSpPr txBox="1"/>
          <p:nvPr/>
        </p:nvSpPr>
        <p:spPr>
          <a:xfrm>
            <a:off x="7158729" y="1124746"/>
            <a:ext cx="4095822" cy="461665"/>
          </a:xfrm>
          <a:prstGeom prst="rect">
            <a:avLst/>
          </a:prstGeom>
          <a:noFill/>
        </p:spPr>
        <p:txBody>
          <a:bodyPr wrap="square" rtlCol="0">
            <a:spAutoFit/>
          </a:bodyPr>
          <a:lstStyle/>
          <a:p>
            <a:r>
              <a:rPr lang="en-US" sz="2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Geo-Spatial Resolution</a:t>
            </a:r>
          </a:p>
        </p:txBody>
      </p:sp>
      <p:grpSp>
        <p:nvGrpSpPr>
          <p:cNvPr id="14" name="Group 13">
            <a:extLst>
              <a:ext uri="{FF2B5EF4-FFF2-40B4-BE49-F238E27FC236}">
                <a16:creationId xmlns:a16="http://schemas.microsoft.com/office/drawing/2014/main" id="{395F2B42-7D73-3923-23C9-3F28BBA92392}"/>
              </a:ext>
            </a:extLst>
          </p:cNvPr>
          <p:cNvGrpSpPr/>
          <p:nvPr/>
        </p:nvGrpSpPr>
        <p:grpSpPr>
          <a:xfrm>
            <a:off x="5775086" y="4141649"/>
            <a:ext cx="467016" cy="399016"/>
            <a:chOff x="5680002" y="3139440"/>
            <a:chExt cx="619755" cy="503717"/>
          </a:xfrm>
        </p:grpSpPr>
        <p:sp>
          <p:nvSpPr>
            <p:cNvPr id="15" name="Arrow: Right 14">
              <a:extLst>
                <a:ext uri="{FF2B5EF4-FFF2-40B4-BE49-F238E27FC236}">
                  <a16:creationId xmlns:a16="http://schemas.microsoft.com/office/drawing/2014/main" id="{1F889F29-E1D2-13FB-633A-ED5CFB639C02}"/>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row: Right 15">
              <a:extLst>
                <a:ext uri="{FF2B5EF4-FFF2-40B4-BE49-F238E27FC236}">
                  <a16:creationId xmlns:a16="http://schemas.microsoft.com/office/drawing/2014/main" id="{BB92C222-E3C0-6700-B759-D8DA28B47F4C}"/>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TextBox 16">
            <a:extLst>
              <a:ext uri="{FF2B5EF4-FFF2-40B4-BE49-F238E27FC236}">
                <a16:creationId xmlns:a16="http://schemas.microsoft.com/office/drawing/2014/main" id="{92893B2A-BB3C-4E6A-3D3B-0E8E7CB77E3C}"/>
              </a:ext>
            </a:extLst>
          </p:cNvPr>
          <p:cNvSpPr txBox="1"/>
          <p:nvPr/>
        </p:nvSpPr>
        <p:spPr>
          <a:xfrm>
            <a:off x="500148" y="1728481"/>
            <a:ext cx="5332593" cy="830997"/>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Refers to the </a:t>
            </a:r>
            <a:r>
              <a:rPr lang="en-GB" sz="1600" b="1" dirty="0">
                <a:latin typeface="Open Sans" panose="020B0606030504020204" pitchFamily="34" charset="0"/>
                <a:ea typeface="Open Sans" panose="020B0606030504020204" pitchFamily="34" charset="0"/>
                <a:cs typeface="Open Sans" panose="020B0606030504020204" pitchFamily="34" charset="0"/>
              </a:rPr>
              <a:t>granularity</a:t>
            </a:r>
            <a:r>
              <a:rPr lang="en-GB" sz="1600" dirty="0">
                <a:latin typeface="Open Sans" panose="020B0606030504020204" pitchFamily="34" charset="0"/>
                <a:ea typeface="Open Sans" panose="020B0606030504020204" pitchFamily="34" charset="0"/>
                <a:cs typeface="Open Sans" panose="020B0606030504020204" pitchFamily="34" charset="0"/>
              </a:rPr>
              <a:t> with which </a:t>
            </a:r>
            <a:r>
              <a:rPr lang="en-GB" sz="1600" b="1" dirty="0">
                <a:latin typeface="Open Sans" panose="020B0606030504020204" pitchFamily="34" charset="0"/>
                <a:ea typeface="Open Sans" panose="020B0606030504020204" pitchFamily="34" charset="0"/>
                <a:cs typeface="Open Sans" panose="020B0606030504020204" pitchFamily="34" charset="0"/>
              </a:rPr>
              <a:t>time</a:t>
            </a:r>
            <a:r>
              <a:rPr lang="en-GB" sz="1600" dirty="0">
                <a:latin typeface="Open Sans" panose="020B0606030504020204" pitchFamily="34" charset="0"/>
                <a:ea typeface="Open Sans" panose="020B0606030504020204" pitchFamily="34" charset="0"/>
                <a:cs typeface="Open Sans" panose="020B0606030504020204" pitchFamily="34" charset="0"/>
              </a:rPr>
              <a:t> is represented in the model. It can range from </a:t>
            </a:r>
            <a:r>
              <a:rPr lang="en-GB" sz="1600" b="1" dirty="0">
                <a:latin typeface="Open Sans" panose="020B0606030504020204" pitchFamily="34" charset="0"/>
                <a:ea typeface="Open Sans" panose="020B0606030504020204" pitchFamily="34" charset="0"/>
                <a:cs typeface="Open Sans" panose="020B0606030504020204" pitchFamily="34" charset="0"/>
              </a:rPr>
              <a:t>hourly intervals </a:t>
            </a:r>
            <a:r>
              <a:rPr lang="en-GB" sz="1600" dirty="0">
                <a:latin typeface="Open Sans" panose="020B0606030504020204" pitchFamily="34" charset="0"/>
                <a:ea typeface="Open Sans" panose="020B0606030504020204" pitchFamily="34" charset="0"/>
                <a:cs typeface="Open Sans" panose="020B0606030504020204" pitchFamily="34" charset="0"/>
              </a:rPr>
              <a:t>to </a:t>
            </a:r>
            <a:r>
              <a:rPr lang="en-GB" sz="1600" b="1" dirty="0">
                <a:latin typeface="Open Sans" panose="020B0606030504020204" pitchFamily="34" charset="0"/>
                <a:ea typeface="Open Sans" panose="020B0606030504020204" pitchFamily="34" charset="0"/>
                <a:cs typeface="Open Sans" panose="020B0606030504020204" pitchFamily="34" charset="0"/>
              </a:rPr>
              <a:t>annual aggregates</a:t>
            </a:r>
            <a:r>
              <a:rPr lang="en-GB" sz="1600" dirty="0">
                <a:latin typeface="Open Sans" panose="020B0606030504020204" pitchFamily="34" charset="0"/>
                <a:ea typeface="Open Sans" panose="020B0606030504020204" pitchFamily="34" charset="0"/>
                <a:cs typeface="Open Sans" panose="020B0606030504020204" pitchFamily="34" charset="0"/>
              </a:rPr>
              <a:t>. </a:t>
            </a:r>
          </a:p>
        </p:txBody>
      </p:sp>
      <p:sp>
        <p:nvSpPr>
          <p:cNvPr id="18" name="TextBox 17">
            <a:extLst>
              <a:ext uri="{FF2B5EF4-FFF2-40B4-BE49-F238E27FC236}">
                <a16:creationId xmlns:a16="http://schemas.microsoft.com/office/drawing/2014/main" id="{77C324DD-DFB1-74B6-630D-B0F1748CD0BB}"/>
              </a:ext>
            </a:extLst>
          </p:cNvPr>
          <p:cNvSpPr txBox="1"/>
          <p:nvPr/>
        </p:nvSpPr>
        <p:spPr>
          <a:xfrm>
            <a:off x="6068450" y="1728480"/>
            <a:ext cx="5446266" cy="830997"/>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Refers to the </a:t>
            </a:r>
            <a:r>
              <a:rPr lang="en-GB" sz="1600" b="1" dirty="0">
                <a:latin typeface="Open Sans" panose="020B0606030504020204" pitchFamily="34" charset="0"/>
                <a:ea typeface="Open Sans" panose="020B0606030504020204" pitchFamily="34" charset="0"/>
                <a:cs typeface="Open Sans" panose="020B0606030504020204" pitchFamily="34" charset="0"/>
              </a:rPr>
              <a:t>geographical detail </a:t>
            </a:r>
            <a:r>
              <a:rPr lang="en-GB" sz="1600" dirty="0">
                <a:latin typeface="Open Sans" panose="020B0606030504020204" pitchFamily="34" charset="0"/>
                <a:ea typeface="Open Sans" panose="020B0606030504020204" pitchFamily="34" charset="0"/>
                <a:cs typeface="Open Sans" panose="020B0606030504020204" pitchFamily="34" charset="0"/>
              </a:rPr>
              <a:t>within the model. This can vary from a </a:t>
            </a:r>
            <a:r>
              <a:rPr lang="en-GB" sz="1600" b="1" dirty="0">
                <a:latin typeface="Open Sans" panose="020B0606030504020204" pitchFamily="34" charset="0"/>
                <a:ea typeface="Open Sans" panose="020B0606030504020204" pitchFamily="34" charset="0"/>
                <a:cs typeface="Open Sans" panose="020B0606030504020204" pitchFamily="34" charset="0"/>
              </a:rPr>
              <a:t>single, aggregated national level </a:t>
            </a:r>
            <a:r>
              <a:rPr lang="en-GB" sz="1600" dirty="0">
                <a:latin typeface="Open Sans" panose="020B0606030504020204" pitchFamily="34" charset="0"/>
                <a:ea typeface="Open Sans" panose="020B0606030504020204" pitchFamily="34" charset="0"/>
                <a:cs typeface="Open Sans" panose="020B0606030504020204" pitchFamily="34" charset="0"/>
              </a:rPr>
              <a:t>to a more detailed </a:t>
            </a:r>
            <a:r>
              <a:rPr lang="en-GB" sz="1600" b="1" dirty="0">
                <a:latin typeface="Open Sans" panose="020B0606030504020204" pitchFamily="34" charset="0"/>
                <a:ea typeface="Open Sans" panose="020B0606030504020204" pitchFamily="34" charset="0"/>
                <a:cs typeface="Open Sans" panose="020B0606030504020204" pitchFamily="34" charset="0"/>
              </a:rPr>
              <a:t>regional or even local level</a:t>
            </a:r>
            <a:r>
              <a:rPr lang="en-GB" sz="1600" dirty="0">
                <a:latin typeface="Open Sans" panose="020B0606030504020204" pitchFamily="34" charset="0"/>
                <a:ea typeface="Open Sans" panose="020B0606030504020204" pitchFamily="34" charset="0"/>
                <a:cs typeface="Open Sans" panose="020B0606030504020204" pitchFamily="34" charset="0"/>
              </a:rPr>
              <a:t>. </a:t>
            </a:r>
            <a:endParaRPr lang="en-US" dirty="0"/>
          </a:p>
        </p:txBody>
      </p:sp>
      <p:sp>
        <p:nvSpPr>
          <p:cNvPr id="19" name="TextBox 18">
            <a:extLst>
              <a:ext uri="{FF2B5EF4-FFF2-40B4-BE49-F238E27FC236}">
                <a16:creationId xmlns:a16="http://schemas.microsoft.com/office/drawing/2014/main" id="{E30BAB5F-4765-4957-57A1-469A716F91E8}"/>
              </a:ext>
            </a:extLst>
          </p:cNvPr>
          <p:cNvSpPr txBox="1"/>
          <p:nvPr/>
        </p:nvSpPr>
        <p:spPr>
          <a:xfrm>
            <a:off x="2038918" y="2972098"/>
            <a:ext cx="3559717" cy="1169551"/>
          </a:xfrm>
          <a:prstGeom prst="rect">
            <a:avLst/>
          </a:prstGeom>
          <a:noFill/>
        </p:spPr>
        <p:txBody>
          <a:bodyPr wrap="square" rtlCol="0">
            <a:spAutoFit/>
          </a:bodyPr>
          <a:lstStyle/>
          <a:p>
            <a:pPr algn="just"/>
            <a:r>
              <a:rPr lang="en-GB" sz="1400" b="1" dirty="0">
                <a:latin typeface="Open Sans" panose="020B0606030504020204" pitchFamily="34" charset="0"/>
                <a:ea typeface="Open Sans" panose="020B0606030504020204" pitchFamily="34" charset="0"/>
                <a:cs typeface="Open Sans" panose="020B0606030504020204" pitchFamily="34" charset="0"/>
              </a:rPr>
              <a:t>Higher time resolution </a:t>
            </a:r>
            <a:r>
              <a:rPr lang="en-GB" sz="1400" dirty="0">
                <a:latin typeface="Open Sans" panose="020B0606030504020204" pitchFamily="34" charset="0"/>
                <a:ea typeface="Open Sans" panose="020B0606030504020204" pitchFamily="34" charset="0"/>
                <a:cs typeface="Open Sans" panose="020B0606030504020204" pitchFamily="34" charset="0"/>
              </a:rPr>
              <a:t>allows for detailed </a:t>
            </a:r>
            <a:r>
              <a:rPr lang="en-GB" sz="1400" b="1" dirty="0">
                <a:latin typeface="Open Sans" panose="020B0606030504020204" pitchFamily="34" charset="0"/>
                <a:ea typeface="Open Sans" panose="020B0606030504020204" pitchFamily="34" charset="0"/>
                <a:cs typeface="Open Sans" panose="020B0606030504020204" pitchFamily="34" charset="0"/>
              </a:rPr>
              <a:t>analysis of fluctuations in energy demand and supply</a:t>
            </a:r>
            <a:r>
              <a:rPr lang="en-GB" sz="1400" dirty="0">
                <a:latin typeface="Open Sans" panose="020B0606030504020204" pitchFamily="34" charset="0"/>
                <a:ea typeface="Open Sans" panose="020B0606030504020204" pitchFamily="34" charset="0"/>
                <a:cs typeface="Open Sans" panose="020B0606030504020204" pitchFamily="34" charset="0"/>
              </a:rPr>
              <a:t>, crucial for modelling systems with significant </a:t>
            </a:r>
            <a:r>
              <a:rPr lang="en-GB" sz="14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renewable energy sources</a:t>
            </a:r>
            <a:endParaRPr lang="en-US" sz="1600" dirty="0">
              <a:solidFill>
                <a:srgbClr val="FFC000"/>
              </a:solidFill>
            </a:endParaRPr>
          </a:p>
        </p:txBody>
      </p:sp>
      <p:sp>
        <p:nvSpPr>
          <p:cNvPr id="20" name="TextBox 19">
            <a:extLst>
              <a:ext uri="{FF2B5EF4-FFF2-40B4-BE49-F238E27FC236}">
                <a16:creationId xmlns:a16="http://schemas.microsoft.com/office/drawing/2014/main" id="{13772E33-5F20-0F99-D85E-A0D8B5D0B765}"/>
              </a:ext>
            </a:extLst>
          </p:cNvPr>
          <p:cNvSpPr txBox="1"/>
          <p:nvPr/>
        </p:nvSpPr>
        <p:spPr>
          <a:xfrm>
            <a:off x="2038918" y="4698867"/>
            <a:ext cx="3629424" cy="1169551"/>
          </a:xfrm>
          <a:prstGeom prst="rect">
            <a:avLst/>
          </a:prstGeom>
          <a:noFill/>
        </p:spPr>
        <p:txBody>
          <a:bodyPr wrap="square" rtlCol="0">
            <a:spAutoFit/>
          </a:bodyPr>
          <a:lstStyle/>
          <a:p>
            <a:pPr algn="just"/>
            <a:r>
              <a:rPr lang="en-GB" sz="1400" b="1" dirty="0">
                <a:latin typeface="Open Sans" panose="020B0606030504020204" pitchFamily="34" charset="0"/>
                <a:ea typeface="Open Sans" panose="020B0606030504020204" pitchFamily="34" charset="0"/>
                <a:cs typeface="Open Sans" panose="020B0606030504020204" pitchFamily="34" charset="0"/>
              </a:rPr>
              <a:t>Lower time resolution </a:t>
            </a:r>
            <a:r>
              <a:rPr lang="en-GB" sz="1400" dirty="0">
                <a:latin typeface="Open Sans" panose="020B0606030504020204" pitchFamily="34" charset="0"/>
                <a:ea typeface="Open Sans" panose="020B0606030504020204" pitchFamily="34" charset="0"/>
                <a:cs typeface="Open Sans" panose="020B0606030504020204" pitchFamily="34" charset="0"/>
              </a:rPr>
              <a:t>may be sufficient for </a:t>
            </a:r>
            <a:r>
              <a:rPr lang="en-GB" sz="1400" b="1" dirty="0">
                <a:latin typeface="Open Sans" panose="020B0606030504020204" pitchFamily="34" charset="0"/>
                <a:ea typeface="Open Sans" panose="020B0606030504020204" pitchFamily="34" charset="0"/>
                <a:cs typeface="Open Sans" panose="020B0606030504020204" pitchFamily="34" charset="0"/>
              </a:rPr>
              <a:t>long-term planning and policy assessment </a:t>
            </a:r>
            <a:r>
              <a:rPr lang="en-GB" sz="1400" dirty="0">
                <a:latin typeface="Open Sans" panose="020B0606030504020204" pitchFamily="34" charset="0"/>
                <a:ea typeface="Open Sans" panose="020B0606030504020204" pitchFamily="34" charset="0"/>
                <a:cs typeface="Open Sans" panose="020B0606030504020204" pitchFamily="34" charset="0"/>
              </a:rPr>
              <a:t>as well as modelling </a:t>
            </a:r>
            <a:r>
              <a:rPr lang="en-GB" sz="14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fossil fuels systems </a:t>
            </a:r>
            <a:r>
              <a:rPr lang="en-GB" sz="1400" dirty="0">
                <a:latin typeface="Open Sans" panose="020B0606030504020204" pitchFamily="34" charset="0"/>
                <a:ea typeface="Open Sans" panose="020B0606030504020204" pitchFamily="34" charset="0"/>
                <a:cs typeface="Open Sans" panose="020B0606030504020204" pitchFamily="34" charset="0"/>
              </a:rPr>
              <a:t>which are less dependent on time</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21" name="TextBox 20">
            <a:extLst>
              <a:ext uri="{FF2B5EF4-FFF2-40B4-BE49-F238E27FC236}">
                <a16:creationId xmlns:a16="http://schemas.microsoft.com/office/drawing/2014/main" id="{C5FB46A0-5FE4-E590-38AE-8AA339884D2E}"/>
              </a:ext>
            </a:extLst>
          </p:cNvPr>
          <p:cNvSpPr txBox="1"/>
          <p:nvPr/>
        </p:nvSpPr>
        <p:spPr>
          <a:xfrm>
            <a:off x="7331034" y="2893709"/>
            <a:ext cx="4092444" cy="1169551"/>
          </a:xfrm>
          <a:prstGeom prst="rect">
            <a:avLst/>
          </a:prstGeom>
          <a:noFill/>
        </p:spPr>
        <p:txBody>
          <a:bodyPr wrap="square" rtlCol="0">
            <a:spAutoFit/>
          </a:bodyPr>
          <a:lstStyle/>
          <a:p>
            <a:pPr algn="just"/>
            <a:r>
              <a:rPr lang="en-GB" sz="1400" b="1" dirty="0">
                <a:latin typeface="Open Sans" panose="020B0606030504020204" pitchFamily="34" charset="0"/>
                <a:ea typeface="Open Sans" panose="020B0606030504020204" pitchFamily="34" charset="0"/>
                <a:cs typeface="Open Sans" panose="020B0606030504020204" pitchFamily="34" charset="0"/>
              </a:rPr>
              <a:t>Higher geo-spatial resolution </a:t>
            </a:r>
            <a:r>
              <a:rPr lang="en-GB" sz="1400" dirty="0">
                <a:latin typeface="Open Sans" panose="020B0606030504020204" pitchFamily="34" charset="0"/>
                <a:ea typeface="Open Sans" panose="020B0606030504020204" pitchFamily="34" charset="0"/>
                <a:cs typeface="Open Sans" panose="020B0606030504020204" pitchFamily="34" charset="0"/>
              </a:rPr>
              <a:t>provides insights into </a:t>
            </a:r>
            <a:r>
              <a:rPr lang="en-GB" sz="1400" b="1" dirty="0">
                <a:latin typeface="Open Sans" panose="020B0606030504020204" pitchFamily="34" charset="0"/>
                <a:ea typeface="Open Sans" panose="020B0606030504020204" pitchFamily="34" charset="0"/>
                <a:cs typeface="Open Sans" panose="020B0606030504020204" pitchFamily="34" charset="0"/>
              </a:rPr>
              <a:t>local variations </a:t>
            </a:r>
            <a:r>
              <a:rPr lang="en-GB" sz="1400" dirty="0">
                <a:latin typeface="Open Sans" panose="020B0606030504020204" pitchFamily="34" charset="0"/>
                <a:ea typeface="Open Sans" panose="020B0606030504020204" pitchFamily="34" charset="0"/>
                <a:cs typeface="Open Sans" panose="020B0606030504020204" pitchFamily="34" charset="0"/>
              </a:rPr>
              <a:t>in energy demand and supply and environmental impacts, crucial for </a:t>
            </a:r>
            <a:r>
              <a:rPr lang="en-GB"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distributed energy resources</a:t>
            </a:r>
            <a:r>
              <a:rPr lang="en-GB"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en-GB" sz="1400" dirty="0">
                <a:latin typeface="Open Sans" panose="020B0606030504020204" pitchFamily="34" charset="0"/>
                <a:ea typeface="Open Sans" panose="020B0606030504020204" pitchFamily="34" charset="0"/>
                <a:cs typeface="Open Sans" panose="020B0606030504020204" pitchFamily="34" charset="0"/>
              </a:rPr>
              <a:t>like solar and wind power </a:t>
            </a:r>
            <a:endParaRPr lang="en-US" sz="1600" dirty="0">
              <a:solidFill>
                <a:srgbClr val="FFC000"/>
              </a:solidFill>
            </a:endParaRPr>
          </a:p>
        </p:txBody>
      </p:sp>
      <p:sp>
        <p:nvSpPr>
          <p:cNvPr id="22" name="TextBox 21">
            <a:extLst>
              <a:ext uri="{FF2B5EF4-FFF2-40B4-BE49-F238E27FC236}">
                <a16:creationId xmlns:a16="http://schemas.microsoft.com/office/drawing/2014/main" id="{2916FDA3-A237-AFE2-A232-213CA5FB27CA}"/>
              </a:ext>
            </a:extLst>
          </p:cNvPr>
          <p:cNvSpPr txBox="1"/>
          <p:nvPr/>
        </p:nvSpPr>
        <p:spPr>
          <a:xfrm>
            <a:off x="7345451" y="4727665"/>
            <a:ext cx="4092444" cy="954107"/>
          </a:xfrm>
          <a:prstGeom prst="rect">
            <a:avLst/>
          </a:prstGeom>
          <a:noFill/>
        </p:spPr>
        <p:txBody>
          <a:bodyPr wrap="square" rtlCol="0">
            <a:spAutoFit/>
          </a:bodyPr>
          <a:lstStyle/>
          <a:p>
            <a:pPr algn="just"/>
            <a:r>
              <a:rPr lang="en-GB" sz="1400" b="1" dirty="0">
                <a:latin typeface="Open Sans" panose="020B0606030504020204" pitchFamily="34" charset="0"/>
                <a:ea typeface="Open Sans" panose="020B0606030504020204" pitchFamily="34" charset="0"/>
                <a:cs typeface="Open Sans" panose="020B0606030504020204" pitchFamily="34" charset="0"/>
              </a:rPr>
              <a:t>Lower geo-spatial resolution </a:t>
            </a:r>
            <a:r>
              <a:rPr lang="en-GB" sz="1400" dirty="0">
                <a:latin typeface="Open Sans" panose="020B0606030504020204" pitchFamily="34" charset="0"/>
                <a:ea typeface="Open Sans" panose="020B0606030504020204" pitchFamily="34" charset="0"/>
                <a:cs typeface="Open Sans" panose="020B0606030504020204" pitchFamily="34" charset="0"/>
              </a:rPr>
              <a:t>are useful for national policy-making and strategic decisions as well as </a:t>
            </a:r>
            <a:r>
              <a:rPr lang="en-GB"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centralized systems </a:t>
            </a:r>
            <a:r>
              <a:rPr lang="en-GB" sz="1400" dirty="0">
                <a:latin typeface="Open Sans" panose="020B0606030504020204" pitchFamily="34" charset="0"/>
                <a:ea typeface="Open Sans" panose="020B0606030504020204" pitchFamily="34" charset="0"/>
                <a:cs typeface="Open Sans" panose="020B0606030504020204" pitchFamily="34" charset="0"/>
              </a:rPr>
              <a:t>which are not dependent on location</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pic>
        <p:nvPicPr>
          <p:cNvPr id="23" name="Picture 22">
            <a:extLst>
              <a:ext uri="{FF2B5EF4-FFF2-40B4-BE49-F238E27FC236}">
                <a16:creationId xmlns:a16="http://schemas.microsoft.com/office/drawing/2014/main" id="{21B6BCCC-A53B-6886-FD62-C96E0E90B3ED}"/>
              </a:ext>
            </a:extLst>
          </p:cNvPr>
          <p:cNvPicPr>
            <a:picLocks noChangeAspect="1"/>
          </p:cNvPicPr>
          <p:nvPr/>
        </p:nvPicPr>
        <p:blipFill>
          <a:blip r:embed="rId3"/>
          <a:stretch>
            <a:fillRect/>
          </a:stretch>
        </p:blipFill>
        <p:spPr>
          <a:xfrm>
            <a:off x="566094" y="2994572"/>
            <a:ext cx="1333616" cy="990686"/>
          </a:xfrm>
          <a:prstGeom prst="rect">
            <a:avLst/>
          </a:prstGeom>
          <a:ln w="28575">
            <a:solidFill>
              <a:srgbClr val="FFC000"/>
            </a:solidFill>
          </a:ln>
        </p:spPr>
      </p:pic>
      <p:pic>
        <p:nvPicPr>
          <p:cNvPr id="24" name="Picture 23">
            <a:extLst>
              <a:ext uri="{FF2B5EF4-FFF2-40B4-BE49-F238E27FC236}">
                <a16:creationId xmlns:a16="http://schemas.microsoft.com/office/drawing/2014/main" id="{FB6A77C7-56E1-062B-D459-FE433355802E}"/>
              </a:ext>
            </a:extLst>
          </p:cNvPr>
          <p:cNvPicPr>
            <a:picLocks noChangeAspect="1"/>
          </p:cNvPicPr>
          <p:nvPr/>
        </p:nvPicPr>
        <p:blipFill>
          <a:blip r:embed="rId4"/>
          <a:stretch>
            <a:fillRect/>
          </a:stretch>
        </p:blipFill>
        <p:spPr>
          <a:xfrm>
            <a:off x="630529" y="4746477"/>
            <a:ext cx="1310754" cy="967824"/>
          </a:xfrm>
          <a:prstGeom prst="rect">
            <a:avLst/>
          </a:prstGeom>
          <a:ln w="28575">
            <a:solidFill>
              <a:srgbClr val="FFC000"/>
            </a:solidFill>
          </a:ln>
        </p:spPr>
      </p:pic>
      <p:pic>
        <p:nvPicPr>
          <p:cNvPr id="25" name="Picture 24">
            <a:extLst>
              <a:ext uri="{FF2B5EF4-FFF2-40B4-BE49-F238E27FC236}">
                <a16:creationId xmlns:a16="http://schemas.microsoft.com/office/drawing/2014/main" id="{DF9D8AAE-6E44-B1A3-7459-006EC4AC033F}"/>
              </a:ext>
            </a:extLst>
          </p:cNvPr>
          <p:cNvPicPr>
            <a:picLocks noChangeAspect="1"/>
          </p:cNvPicPr>
          <p:nvPr/>
        </p:nvPicPr>
        <p:blipFill>
          <a:blip r:embed="rId5"/>
          <a:stretch>
            <a:fillRect/>
          </a:stretch>
        </p:blipFill>
        <p:spPr>
          <a:xfrm>
            <a:off x="6255499" y="4746388"/>
            <a:ext cx="1044030" cy="883997"/>
          </a:xfrm>
          <a:prstGeom prst="rect">
            <a:avLst/>
          </a:prstGeom>
          <a:ln w="28575">
            <a:solidFill>
              <a:srgbClr val="002060"/>
            </a:solidFill>
          </a:ln>
        </p:spPr>
      </p:pic>
      <p:pic>
        <p:nvPicPr>
          <p:cNvPr id="26" name="Picture 25">
            <a:extLst>
              <a:ext uri="{FF2B5EF4-FFF2-40B4-BE49-F238E27FC236}">
                <a16:creationId xmlns:a16="http://schemas.microsoft.com/office/drawing/2014/main" id="{E9A6CD3C-6868-F0FA-315F-A3B9EC649DC0}"/>
              </a:ext>
            </a:extLst>
          </p:cNvPr>
          <p:cNvPicPr>
            <a:picLocks noChangeAspect="1"/>
          </p:cNvPicPr>
          <p:nvPr/>
        </p:nvPicPr>
        <p:blipFill>
          <a:blip r:embed="rId6"/>
          <a:stretch>
            <a:fillRect/>
          </a:stretch>
        </p:blipFill>
        <p:spPr>
          <a:xfrm>
            <a:off x="6268296" y="2994572"/>
            <a:ext cx="967824" cy="853514"/>
          </a:xfrm>
          <a:prstGeom prst="rect">
            <a:avLst/>
          </a:prstGeom>
          <a:ln w="28575">
            <a:solidFill>
              <a:srgbClr val="002060"/>
            </a:solidFill>
          </a:ln>
        </p:spPr>
      </p:pic>
    </p:spTree>
    <p:extLst>
      <p:ext uri="{BB962C8B-B14F-4D97-AF65-F5344CB8AC3E}">
        <p14:creationId xmlns:p14="http://schemas.microsoft.com/office/powerpoint/2010/main" val="14742771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Time Resolution</a:t>
            </a:r>
          </a:p>
        </p:txBody>
      </p:sp>
      <p:sp>
        <p:nvSpPr>
          <p:cNvPr id="10" name="TextBox 9">
            <a:extLst>
              <a:ext uri="{FF2B5EF4-FFF2-40B4-BE49-F238E27FC236}">
                <a16:creationId xmlns:a16="http://schemas.microsoft.com/office/drawing/2014/main" id="{D58DC1C1-6D7B-A367-4764-24986F55B1B5}"/>
              </a:ext>
            </a:extLst>
          </p:cNvPr>
          <p:cNvSpPr txBox="1"/>
          <p:nvPr/>
        </p:nvSpPr>
        <p:spPr>
          <a:xfrm>
            <a:off x="536095" y="1449015"/>
            <a:ext cx="11119810" cy="830997"/>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The crucial role of high-resolution temporal data in system modelling cannot be overstated, particularly for the accurate representation of renewable energy sources. It ensures that the </a:t>
            </a:r>
            <a:r>
              <a:rPr lang="en-GB" sz="1600" b="1" dirty="0">
                <a:latin typeface="Open Sans" panose="020B0606030504020204" pitchFamily="34" charset="0"/>
                <a:ea typeface="Open Sans" panose="020B0606030504020204" pitchFamily="34" charset="0"/>
                <a:cs typeface="Open Sans" panose="020B0606030504020204" pitchFamily="34" charset="0"/>
              </a:rPr>
              <a:t>intermittent</a:t>
            </a:r>
            <a:r>
              <a:rPr lang="en-GB" sz="1600" dirty="0">
                <a:latin typeface="Open Sans" panose="020B0606030504020204" pitchFamily="34" charset="0"/>
                <a:ea typeface="Open Sans" panose="020B0606030504020204" pitchFamily="34" charset="0"/>
                <a:cs typeface="Open Sans" panose="020B0606030504020204" pitchFamily="34" charset="0"/>
              </a:rPr>
              <a:t> and </a:t>
            </a:r>
            <a:r>
              <a:rPr lang="en-GB" sz="1600" b="1" dirty="0">
                <a:latin typeface="Open Sans" panose="020B0606030504020204" pitchFamily="34" charset="0"/>
                <a:ea typeface="Open Sans" panose="020B0606030504020204" pitchFamily="34" charset="0"/>
                <a:cs typeface="Open Sans" panose="020B0606030504020204" pitchFamily="34" charset="0"/>
              </a:rPr>
              <a:t>variable nature of renewables </a:t>
            </a:r>
            <a:r>
              <a:rPr lang="en-GB" sz="1600" dirty="0">
                <a:latin typeface="Open Sans" panose="020B0606030504020204" pitchFamily="34" charset="0"/>
                <a:ea typeface="Open Sans" panose="020B0606030504020204" pitchFamily="34" charset="0"/>
                <a:cs typeface="Open Sans" panose="020B0606030504020204" pitchFamily="34" charset="0"/>
              </a:rPr>
              <a:t>is captured effectively, enabling more reliable and efficient energy system planning </a:t>
            </a:r>
          </a:p>
        </p:txBody>
      </p:sp>
      <p:grpSp>
        <p:nvGrpSpPr>
          <p:cNvPr id="11" name="Group 10">
            <a:extLst>
              <a:ext uri="{FF2B5EF4-FFF2-40B4-BE49-F238E27FC236}">
                <a16:creationId xmlns:a16="http://schemas.microsoft.com/office/drawing/2014/main" id="{7DCDEEDC-BD6C-6B1E-BC8C-EB803A57ECAE}"/>
              </a:ext>
            </a:extLst>
          </p:cNvPr>
          <p:cNvGrpSpPr/>
          <p:nvPr/>
        </p:nvGrpSpPr>
        <p:grpSpPr>
          <a:xfrm>
            <a:off x="748336" y="3527411"/>
            <a:ext cx="4598204" cy="1690282"/>
            <a:chOff x="598714" y="3110317"/>
            <a:chExt cx="4598204" cy="1690282"/>
          </a:xfrm>
        </p:grpSpPr>
        <p:sp>
          <p:nvSpPr>
            <p:cNvPr id="12" name="Rectangle: Rounded Corners 11">
              <a:extLst>
                <a:ext uri="{FF2B5EF4-FFF2-40B4-BE49-F238E27FC236}">
                  <a16:creationId xmlns:a16="http://schemas.microsoft.com/office/drawing/2014/main" id="{FE0C9CE0-416D-C188-7820-70BD8EAEC254}"/>
                </a:ext>
              </a:extLst>
            </p:cNvPr>
            <p:cNvSpPr/>
            <p:nvPr/>
          </p:nvSpPr>
          <p:spPr>
            <a:xfrm>
              <a:off x="598714" y="3110317"/>
              <a:ext cx="4598204" cy="1690282"/>
            </a:xfrm>
            <a:prstGeom prst="roundRect">
              <a:avLst>
                <a:gd name="adj" fmla="val 3249"/>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CasellaDiTesto 17">
              <a:extLst>
                <a:ext uri="{FF2B5EF4-FFF2-40B4-BE49-F238E27FC236}">
                  <a16:creationId xmlns:a16="http://schemas.microsoft.com/office/drawing/2014/main" id="{F3968722-E91B-CBEE-9B40-102C5FD7C94F}"/>
                </a:ext>
              </a:extLst>
            </p:cNvPr>
            <p:cNvSpPr txBox="1"/>
            <p:nvPr/>
          </p:nvSpPr>
          <p:spPr>
            <a:xfrm>
              <a:off x="1624337" y="3237730"/>
              <a:ext cx="3403453" cy="1415772"/>
            </a:xfrm>
            <a:prstGeom prst="rect">
              <a:avLst/>
            </a:prstGeom>
            <a:noFill/>
          </p:spPr>
          <p:txBody>
            <a:bodyPr wrap="square" rtlCol="0">
              <a:spAutoFit/>
            </a:bodyPr>
            <a:lstStyle/>
            <a:p>
              <a:pPr algn="just"/>
              <a:r>
                <a:rPr lang="en-GB" sz="1600" b="1" dirty="0">
                  <a:solidFill>
                    <a:schemeClr val="accent2">
                      <a:lumMod val="75000"/>
                    </a:schemeClr>
                  </a:solidFill>
                </a:rPr>
                <a:t>Low Time Resolution</a:t>
              </a:r>
            </a:p>
            <a:p>
              <a:pPr algn="just"/>
              <a:r>
                <a:rPr lang="en-GB" sz="1400" dirty="0"/>
                <a:t>A coarse spatial and temporal resolution is necessary to keep </a:t>
              </a:r>
              <a:r>
                <a:rPr lang="en-GB" sz="1400" b="1" dirty="0"/>
                <a:t>computational effort manageable </a:t>
              </a:r>
              <a:r>
                <a:rPr lang="en-GB" sz="1400" dirty="0"/>
                <a:t>and useful for situations where temporal fluctuations are not important: </a:t>
              </a:r>
              <a:r>
                <a:rPr lang="en-GB" sz="1400" b="1" dirty="0">
                  <a:solidFill>
                    <a:schemeClr val="accent2">
                      <a:lumMod val="75000"/>
                    </a:schemeClr>
                  </a:solidFill>
                </a:rPr>
                <a:t>fossil fuel-fired or nuclear plants</a:t>
              </a:r>
            </a:p>
          </p:txBody>
        </p:sp>
        <p:pic>
          <p:nvPicPr>
            <p:cNvPr id="14" name="Picture 2" descr="Combustível fóssil - ícones de indústria grátis">
              <a:extLst>
                <a:ext uri="{FF2B5EF4-FFF2-40B4-BE49-F238E27FC236}">
                  <a16:creationId xmlns:a16="http://schemas.microsoft.com/office/drawing/2014/main" id="{CE44A83F-F4B7-4DE8-8C5C-22666FC73C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339" y="3302039"/>
              <a:ext cx="569005" cy="56900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Nuclear plant - Free signs icons">
              <a:extLst>
                <a:ext uri="{FF2B5EF4-FFF2-40B4-BE49-F238E27FC236}">
                  <a16:creationId xmlns:a16="http://schemas.microsoft.com/office/drawing/2014/main" id="{6F4EFFF7-105E-512F-0265-DC6AB7981C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1871" y="3936931"/>
              <a:ext cx="569005" cy="56900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6" name="Group 15">
            <a:extLst>
              <a:ext uri="{FF2B5EF4-FFF2-40B4-BE49-F238E27FC236}">
                <a16:creationId xmlns:a16="http://schemas.microsoft.com/office/drawing/2014/main" id="{D3B882CF-7E2B-B22A-7D6A-01FD6C6E43E8}"/>
              </a:ext>
            </a:extLst>
          </p:cNvPr>
          <p:cNvGrpSpPr/>
          <p:nvPr/>
        </p:nvGrpSpPr>
        <p:grpSpPr>
          <a:xfrm>
            <a:off x="6677688" y="3527410"/>
            <a:ext cx="4629302" cy="1690283"/>
            <a:chOff x="6528066" y="3110316"/>
            <a:chExt cx="4629302" cy="1690283"/>
          </a:xfrm>
        </p:grpSpPr>
        <p:sp>
          <p:nvSpPr>
            <p:cNvPr id="17" name="Rectangle: Rounded Corners 16">
              <a:extLst>
                <a:ext uri="{FF2B5EF4-FFF2-40B4-BE49-F238E27FC236}">
                  <a16:creationId xmlns:a16="http://schemas.microsoft.com/office/drawing/2014/main" id="{1A58584D-79B9-9D9C-3E1F-E7BF43D3DF5D}"/>
                </a:ext>
              </a:extLst>
            </p:cNvPr>
            <p:cNvSpPr/>
            <p:nvPr/>
          </p:nvSpPr>
          <p:spPr>
            <a:xfrm>
              <a:off x="6528066" y="3110316"/>
              <a:ext cx="4629302" cy="1690283"/>
            </a:xfrm>
            <a:prstGeom prst="roundRect">
              <a:avLst>
                <a:gd name="adj" fmla="val 3249"/>
              </a:avLst>
            </a:prstGeom>
            <a:noFill/>
            <a:ln>
              <a:solidFill>
                <a:srgbClr val="FCB6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CasellaDiTesto 17">
              <a:extLst>
                <a:ext uri="{FF2B5EF4-FFF2-40B4-BE49-F238E27FC236}">
                  <a16:creationId xmlns:a16="http://schemas.microsoft.com/office/drawing/2014/main" id="{7722F8D1-7967-0A58-23AC-D616AE8397DE}"/>
                </a:ext>
              </a:extLst>
            </p:cNvPr>
            <p:cNvSpPr txBox="1"/>
            <p:nvPr/>
          </p:nvSpPr>
          <p:spPr>
            <a:xfrm>
              <a:off x="7640384" y="3245874"/>
              <a:ext cx="3315272" cy="1415772"/>
            </a:xfrm>
            <a:prstGeom prst="rect">
              <a:avLst/>
            </a:prstGeom>
            <a:noFill/>
          </p:spPr>
          <p:txBody>
            <a:bodyPr wrap="square" rtlCol="0">
              <a:spAutoFit/>
            </a:bodyPr>
            <a:lstStyle/>
            <a:p>
              <a:pPr algn="just"/>
              <a:r>
                <a:rPr lang="en-GB" sz="1600" b="1" dirty="0">
                  <a:solidFill>
                    <a:srgbClr val="FCB615"/>
                  </a:solidFill>
                </a:rPr>
                <a:t>High Time Resolution</a:t>
              </a:r>
            </a:p>
            <a:p>
              <a:pPr algn="just"/>
              <a:r>
                <a:rPr lang="en-GB" sz="1400" b="1" dirty="0">
                  <a:solidFill>
                    <a:srgbClr val="FFC000"/>
                  </a:solidFill>
                </a:rPr>
                <a:t>Renewable energy </a:t>
              </a:r>
              <a:r>
                <a:rPr lang="en-GB" sz="1400" dirty="0"/>
                <a:t>can be </a:t>
              </a:r>
              <a:r>
                <a:rPr lang="en-GB" sz="1400" b="1" dirty="0"/>
                <a:t>highly variable in time. </a:t>
              </a:r>
              <a:r>
                <a:rPr lang="en-GB" sz="1400" dirty="0"/>
                <a:t>Therefore, with their rising importance, resolving time and space becomes important to accurately answer questions about the energy system.</a:t>
              </a:r>
              <a:endParaRPr lang="it-IT" sz="1600" b="1" dirty="0"/>
            </a:p>
          </p:txBody>
        </p:sp>
        <p:pic>
          <p:nvPicPr>
            <p:cNvPr id="19" name="Picture 6" descr="Ícone de Energia solar Detailed Rounded Lineal">
              <a:extLst>
                <a:ext uri="{FF2B5EF4-FFF2-40B4-BE49-F238E27FC236}">
                  <a16:creationId xmlns:a16="http://schemas.microsoft.com/office/drawing/2014/main" id="{4492959C-E04B-BCD1-FDC4-C6677892721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74156" y="3552702"/>
              <a:ext cx="697259" cy="697259"/>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TextBox 19">
            <a:extLst>
              <a:ext uri="{FF2B5EF4-FFF2-40B4-BE49-F238E27FC236}">
                <a16:creationId xmlns:a16="http://schemas.microsoft.com/office/drawing/2014/main" id="{6AFE8FAF-AA8C-6650-92DB-7EA7143450EB}"/>
              </a:ext>
            </a:extLst>
          </p:cNvPr>
          <p:cNvSpPr txBox="1"/>
          <p:nvPr/>
        </p:nvSpPr>
        <p:spPr>
          <a:xfrm>
            <a:off x="4631369" y="2589954"/>
            <a:ext cx="2736326" cy="338554"/>
          </a:xfrm>
          <a:prstGeom prst="rect">
            <a:avLst/>
          </a:prstGeom>
          <a:noFill/>
        </p:spPr>
        <p:txBody>
          <a:bodyPr wrap="square" rtlCol="0">
            <a:spAutoFit/>
          </a:bodyPr>
          <a:lstStyle/>
          <a:p>
            <a:r>
              <a:rPr lang="en-US"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Computational balance</a:t>
            </a:r>
          </a:p>
        </p:txBody>
      </p:sp>
      <p:grpSp>
        <p:nvGrpSpPr>
          <p:cNvPr id="21" name="Group 20">
            <a:extLst>
              <a:ext uri="{FF2B5EF4-FFF2-40B4-BE49-F238E27FC236}">
                <a16:creationId xmlns:a16="http://schemas.microsoft.com/office/drawing/2014/main" id="{37A39780-A3D9-7B5E-9C7B-9C46B341219A}"/>
              </a:ext>
            </a:extLst>
          </p:cNvPr>
          <p:cNvGrpSpPr/>
          <p:nvPr/>
        </p:nvGrpSpPr>
        <p:grpSpPr>
          <a:xfrm>
            <a:off x="5778606" y="3079667"/>
            <a:ext cx="467016" cy="2452567"/>
            <a:chOff x="5463709" y="2662573"/>
            <a:chExt cx="467016" cy="2452567"/>
          </a:xfrm>
        </p:grpSpPr>
        <p:cxnSp>
          <p:nvCxnSpPr>
            <p:cNvPr id="22" name="Connettore diritto 96">
              <a:extLst>
                <a:ext uri="{FF2B5EF4-FFF2-40B4-BE49-F238E27FC236}">
                  <a16:creationId xmlns:a16="http://schemas.microsoft.com/office/drawing/2014/main" id="{51D56101-7DDE-B4AE-B501-4787C4628D6F}"/>
                </a:ext>
              </a:extLst>
            </p:cNvPr>
            <p:cNvCxnSpPr>
              <a:cxnSpLocks/>
            </p:cNvCxnSpPr>
            <p:nvPr/>
          </p:nvCxnSpPr>
          <p:spPr>
            <a:xfrm flipH="1" flipV="1">
              <a:off x="5663935" y="2662573"/>
              <a:ext cx="20700" cy="2452567"/>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6C6C939C-DF1F-FE06-688C-D7C4482BD635}"/>
                </a:ext>
              </a:extLst>
            </p:cNvPr>
            <p:cNvGrpSpPr/>
            <p:nvPr/>
          </p:nvGrpSpPr>
          <p:grpSpPr>
            <a:xfrm>
              <a:off x="5463709" y="3606940"/>
              <a:ext cx="467016" cy="399016"/>
              <a:chOff x="5680002" y="3139440"/>
              <a:chExt cx="619755" cy="503717"/>
            </a:xfrm>
          </p:grpSpPr>
          <p:sp>
            <p:nvSpPr>
              <p:cNvPr id="24" name="Arrow: Right 23">
                <a:extLst>
                  <a:ext uri="{FF2B5EF4-FFF2-40B4-BE49-F238E27FC236}">
                    <a16:creationId xmlns:a16="http://schemas.microsoft.com/office/drawing/2014/main" id="{D7D17FDF-B944-1193-D2C2-4E3DB31D98D4}"/>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Arrow: Right 24">
                <a:extLst>
                  <a:ext uri="{FF2B5EF4-FFF2-40B4-BE49-F238E27FC236}">
                    <a16:creationId xmlns:a16="http://schemas.microsoft.com/office/drawing/2014/main" id="{56081FB9-885B-C7EE-1EC6-E19E2DC758C1}"/>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3725816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Geo-Spatial Resolution</a:t>
            </a:r>
          </a:p>
        </p:txBody>
      </p:sp>
      <p:grpSp>
        <p:nvGrpSpPr>
          <p:cNvPr id="17" name="Group 16">
            <a:extLst>
              <a:ext uri="{FF2B5EF4-FFF2-40B4-BE49-F238E27FC236}">
                <a16:creationId xmlns:a16="http://schemas.microsoft.com/office/drawing/2014/main" id="{86AA8AE2-6A26-2F24-6297-243E06E996A0}"/>
              </a:ext>
            </a:extLst>
          </p:cNvPr>
          <p:cNvGrpSpPr/>
          <p:nvPr/>
        </p:nvGrpSpPr>
        <p:grpSpPr>
          <a:xfrm>
            <a:off x="1008514" y="1127621"/>
            <a:ext cx="9809511" cy="5162103"/>
            <a:chOff x="1018404" y="1137004"/>
            <a:chExt cx="8856421" cy="4455554"/>
          </a:xfrm>
        </p:grpSpPr>
        <p:sp>
          <p:nvSpPr>
            <p:cNvPr id="18" name="Freeform 18">
              <a:extLst>
                <a:ext uri="{FF2B5EF4-FFF2-40B4-BE49-F238E27FC236}">
                  <a16:creationId xmlns:a16="http://schemas.microsoft.com/office/drawing/2014/main" id="{5A4DA718-6825-B260-3F51-562DC315E3E9}"/>
                </a:ext>
              </a:extLst>
            </p:cNvPr>
            <p:cNvSpPr>
              <a:spLocks/>
            </p:cNvSpPr>
            <p:nvPr/>
          </p:nvSpPr>
          <p:spPr bwMode="auto">
            <a:xfrm>
              <a:off x="3376948" y="1844648"/>
              <a:ext cx="2009867" cy="2314891"/>
            </a:xfrm>
            <a:custGeom>
              <a:avLst/>
              <a:gdLst>
                <a:gd name="T0" fmla="*/ 600 w 720"/>
                <a:gd name="T1" fmla="*/ 493 h 829"/>
                <a:gd name="T2" fmla="*/ 594 w 720"/>
                <a:gd name="T3" fmla="*/ 423 h 829"/>
                <a:gd name="T4" fmla="*/ 720 w 720"/>
                <a:gd name="T5" fmla="*/ 122 h 829"/>
                <a:gd name="T6" fmla="*/ 423 w 720"/>
                <a:gd name="T7" fmla="*/ 0 h 829"/>
                <a:gd name="T8" fmla="*/ 0 w 720"/>
                <a:gd name="T9" fmla="*/ 423 h 829"/>
                <a:gd name="T10" fmla="*/ 303 w 720"/>
                <a:gd name="T11" fmla="*/ 829 h 829"/>
                <a:gd name="T12" fmla="*/ 600 w 720"/>
                <a:gd name="T13" fmla="*/ 493 h 829"/>
              </a:gdLst>
              <a:ahLst/>
              <a:cxnLst>
                <a:cxn ang="0">
                  <a:pos x="T0" y="T1"/>
                </a:cxn>
                <a:cxn ang="0">
                  <a:pos x="T2" y="T3"/>
                </a:cxn>
                <a:cxn ang="0">
                  <a:pos x="T4" y="T5"/>
                </a:cxn>
                <a:cxn ang="0">
                  <a:pos x="T6" y="T7"/>
                </a:cxn>
                <a:cxn ang="0">
                  <a:pos x="T8" y="T9"/>
                </a:cxn>
                <a:cxn ang="0">
                  <a:pos x="T10" y="T11"/>
                </a:cxn>
                <a:cxn ang="0">
                  <a:pos x="T12" y="T13"/>
                </a:cxn>
              </a:cxnLst>
              <a:rect l="0" t="0" r="r" b="b"/>
              <a:pathLst>
                <a:path w="720" h="829">
                  <a:moveTo>
                    <a:pt x="600" y="493"/>
                  </a:moveTo>
                  <a:cubicBezTo>
                    <a:pt x="596" y="470"/>
                    <a:pt x="594" y="447"/>
                    <a:pt x="594" y="423"/>
                  </a:cubicBezTo>
                  <a:cubicBezTo>
                    <a:pt x="594" y="305"/>
                    <a:pt x="642" y="199"/>
                    <a:pt x="720" y="122"/>
                  </a:cubicBezTo>
                  <a:cubicBezTo>
                    <a:pt x="644" y="47"/>
                    <a:pt x="539" y="0"/>
                    <a:pt x="423" y="0"/>
                  </a:cubicBezTo>
                  <a:cubicBezTo>
                    <a:pt x="189" y="0"/>
                    <a:pt x="0" y="190"/>
                    <a:pt x="0" y="423"/>
                  </a:cubicBezTo>
                  <a:cubicBezTo>
                    <a:pt x="0" y="615"/>
                    <a:pt x="128" y="777"/>
                    <a:pt x="303" y="829"/>
                  </a:cubicBezTo>
                  <a:cubicBezTo>
                    <a:pt x="329" y="669"/>
                    <a:pt x="446" y="539"/>
                    <a:pt x="600" y="493"/>
                  </a:cubicBezTo>
                  <a:close/>
                </a:path>
              </a:pathLst>
            </a:custGeom>
            <a:solidFill>
              <a:schemeClr val="accent1">
                <a:lumMod val="60000"/>
                <a:lumOff val="40000"/>
              </a:schemeClr>
            </a:solidFill>
            <a:ln w="9525">
              <a:noFill/>
              <a:round/>
              <a:headEnd/>
              <a:tailEnd/>
            </a:ln>
          </p:spPr>
          <p:txBody>
            <a:bodyPr vert="horz" wrap="square" lIns="35438" tIns="35438" rIns="35438" bIns="35438" numCol="1" anchor="ctr" anchorCtr="0" compatLnSpc="1">
              <a:prstTxWarp prst="textNoShape">
                <a:avLst/>
              </a:prstTxWarp>
            </a:bodyPr>
            <a:lstStyle/>
            <a:p>
              <a:endParaRPr lang="en-US" sz="957"/>
            </a:p>
          </p:txBody>
        </p:sp>
        <p:sp>
          <p:nvSpPr>
            <p:cNvPr id="19" name="Freeform 19">
              <a:extLst>
                <a:ext uri="{FF2B5EF4-FFF2-40B4-BE49-F238E27FC236}">
                  <a16:creationId xmlns:a16="http://schemas.microsoft.com/office/drawing/2014/main" id="{01D16602-7935-9AF3-54EA-DEB45716BE5A}"/>
                </a:ext>
              </a:extLst>
            </p:cNvPr>
            <p:cNvSpPr>
              <a:spLocks/>
            </p:cNvSpPr>
            <p:nvPr/>
          </p:nvSpPr>
          <p:spPr bwMode="auto">
            <a:xfrm>
              <a:off x="5379598" y="1841876"/>
              <a:ext cx="2013663" cy="2314891"/>
            </a:xfrm>
            <a:custGeom>
              <a:avLst/>
              <a:gdLst>
                <a:gd name="T0" fmla="*/ 721 w 721"/>
                <a:gd name="T1" fmla="*/ 423 h 829"/>
                <a:gd name="T2" fmla="*/ 297 w 721"/>
                <a:gd name="T3" fmla="*/ 0 h 829"/>
                <a:gd name="T4" fmla="*/ 0 w 721"/>
                <a:gd name="T5" fmla="*/ 122 h 829"/>
                <a:gd name="T6" fmla="*/ 126 w 721"/>
                <a:gd name="T7" fmla="*/ 423 h 829"/>
                <a:gd name="T8" fmla="*/ 121 w 721"/>
                <a:gd name="T9" fmla="*/ 493 h 829"/>
                <a:gd name="T10" fmla="*/ 418 w 721"/>
                <a:gd name="T11" fmla="*/ 829 h 829"/>
                <a:gd name="T12" fmla="*/ 721 w 721"/>
                <a:gd name="T13" fmla="*/ 423 h 829"/>
              </a:gdLst>
              <a:ahLst/>
              <a:cxnLst>
                <a:cxn ang="0">
                  <a:pos x="T0" y="T1"/>
                </a:cxn>
                <a:cxn ang="0">
                  <a:pos x="T2" y="T3"/>
                </a:cxn>
                <a:cxn ang="0">
                  <a:pos x="T4" y="T5"/>
                </a:cxn>
                <a:cxn ang="0">
                  <a:pos x="T6" y="T7"/>
                </a:cxn>
                <a:cxn ang="0">
                  <a:pos x="T8" y="T9"/>
                </a:cxn>
                <a:cxn ang="0">
                  <a:pos x="T10" y="T11"/>
                </a:cxn>
                <a:cxn ang="0">
                  <a:pos x="T12" y="T13"/>
                </a:cxn>
              </a:cxnLst>
              <a:rect l="0" t="0" r="r" b="b"/>
              <a:pathLst>
                <a:path w="721" h="829">
                  <a:moveTo>
                    <a:pt x="721" y="423"/>
                  </a:moveTo>
                  <a:cubicBezTo>
                    <a:pt x="721" y="190"/>
                    <a:pt x="531" y="0"/>
                    <a:pt x="297" y="0"/>
                  </a:cubicBezTo>
                  <a:cubicBezTo>
                    <a:pt x="182" y="0"/>
                    <a:pt x="77" y="47"/>
                    <a:pt x="0" y="122"/>
                  </a:cubicBezTo>
                  <a:cubicBezTo>
                    <a:pt x="78" y="199"/>
                    <a:pt x="126" y="305"/>
                    <a:pt x="126" y="423"/>
                  </a:cubicBezTo>
                  <a:cubicBezTo>
                    <a:pt x="126" y="447"/>
                    <a:pt x="124" y="470"/>
                    <a:pt x="121" y="493"/>
                  </a:cubicBezTo>
                  <a:cubicBezTo>
                    <a:pt x="274" y="539"/>
                    <a:pt x="391" y="669"/>
                    <a:pt x="418" y="829"/>
                  </a:cubicBezTo>
                  <a:cubicBezTo>
                    <a:pt x="593" y="777"/>
                    <a:pt x="721" y="615"/>
                    <a:pt x="721" y="423"/>
                  </a:cubicBezTo>
                  <a:close/>
                </a:path>
              </a:pathLst>
            </a:custGeom>
            <a:solidFill>
              <a:schemeClr val="accent1">
                <a:lumMod val="60000"/>
                <a:lumOff val="40000"/>
              </a:schemeClr>
            </a:solidFill>
            <a:ln w="9525">
              <a:solidFill>
                <a:schemeClr val="bg1">
                  <a:lumMod val="95000"/>
                </a:schemeClr>
              </a:solidFill>
              <a:round/>
              <a:headEnd/>
              <a:tailEnd/>
            </a:ln>
          </p:spPr>
          <p:txBody>
            <a:bodyPr vert="horz" wrap="square" lIns="35438" tIns="35438" rIns="35438" bIns="35438" numCol="1" anchor="ctr" anchorCtr="0" compatLnSpc="1">
              <a:prstTxWarp prst="textNoShape">
                <a:avLst/>
              </a:prstTxWarp>
            </a:bodyPr>
            <a:lstStyle/>
            <a:p>
              <a:endParaRPr lang="en-US" sz="957"/>
            </a:p>
          </p:txBody>
        </p:sp>
        <p:sp>
          <p:nvSpPr>
            <p:cNvPr id="20" name="Freeform 20">
              <a:extLst>
                <a:ext uri="{FF2B5EF4-FFF2-40B4-BE49-F238E27FC236}">
                  <a16:creationId xmlns:a16="http://schemas.microsoft.com/office/drawing/2014/main" id="{825FB20F-D702-2C42-42A7-C3DCF5640D7B}"/>
                </a:ext>
              </a:extLst>
            </p:cNvPr>
            <p:cNvSpPr>
              <a:spLocks/>
            </p:cNvSpPr>
            <p:nvPr/>
          </p:nvSpPr>
          <p:spPr bwMode="auto">
            <a:xfrm>
              <a:off x="5030719" y="2177560"/>
              <a:ext cx="700819" cy="1043064"/>
            </a:xfrm>
            <a:custGeom>
              <a:avLst/>
              <a:gdLst>
                <a:gd name="T0" fmla="*/ 0 w 252"/>
                <a:gd name="T1" fmla="*/ 301 h 371"/>
                <a:gd name="T2" fmla="*/ 6 w 252"/>
                <a:gd name="T3" fmla="*/ 371 h 371"/>
                <a:gd name="T4" fmla="*/ 126 w 252"/>
                <a:gd name="T5" fmla="*/ 354 h 371"/>
                <a:gd name="T6" fmla="*/ 247 w 252"/>
                <a:gd name="T7" fmla="*/ 371 h 371"/>
                <a:gd name="T8" fmla="*/ 252 w 252"/>
                <a:gd name="T9" fmla="*/ 301 h 371"/>
                <a:gd name="T10" fmla="*/ 126 w 252"/>
                <a:gd name="T11" fmla="*/ 0 h 371"/>
                <a:gd name="T12" fmla="*/ 0 w 252"/>
                <a:gd name="T13" fmla="*/ 301 h 371"/>
              </a:gdLst>
              <a:ahLst/>
              <a:cxnLst>
                <a:cxn ang="0">
                  <a:pos x="T0" y="T1"/>
                </a:cxn>
                <a:cxn ang="0">
                  <a:pos x="T2" y="T3"/>
                </a:cxn>
                <a:cxn ang="0">
                  <a:pos x="T4" y="T5"/>
                </a:cxn>
                <a:cxn ang="0">
                  <a:pos x="T6" y="T7"/>
                </a:cxn>
                <a:cxn ang="0">
                  <a:pos x="T8" y="T9"/>
                </a:cxn>
                <a:cxn ang="0">
                  <a:pos x="T10" y="T11"/>
                </a:cxn>
                <a:cxn ang="0">
                  <a:pos x="T12" y="T13"/>
                </a:cxn>
              </a:cxnLst>
              <a:rect l="0" t="0" r="r" b="b"/>
              <a:pathLst>
                <a:path w="252" h="371">
                  <a:moveTo>
                    <a:pt x="0" y="301"/>
                  </a:moveTo>
                  <a:cubicBezTo>
                    <a:pt x="0" y="325"/>
                    <a:pt x="2" y="348"/>
                    <a:pt x="6" y="371"/>
                  </a:cubicBezTo>
                  <a:cubicBezTo>
                    <a:pt x="44" y="360"/>
                    <a:pt x="84" y="354"/>
                    <a:pt x="126" y="354"/>
                  </a:cubicBezTo>
                  <a:cubicBezTo>
                    <a:pt x="168" y="354"/>
                    <a:pt x="209" y="360"/>
                    <a:pt x="247" y="371"/>
                  </a:cubicBezTo>
                  <a:cubicBezTo>
                    <a:pt x="250" y="348"/>
                    <a:pt x="252" y="325"/>
                    <a:pt x="252" y="301"/>
                  </a:cubicBezTo>
                  <a:cubicBezTo>
                    <a:pt x="252" y="183"/>
                    <a:pt x="204" y="77"/>
                    <a:pt x="126" y="0"/>
                  </a:cubicBezTo>
                  <a:cubicBezTo>
                    <a:pt x="48" y="77"/>
                    <a:pt x="0" y="183"/>
                    <a:pt x="0" y="301"/>
                  </a:cubicBezTo>
                  <a:close/>
                </a:path>
              </a:pathLst>
            </a:custGeom>
            <a:solidFill>
              <a:schemeClr val="accent1">
                <a:lumMod val="75000"/>
              </a:schemeClr>
            </a:solidFill>
            <a:ln w="9525">
              <a:solidFill>
                <a:schemeClr val="bg1">
                  <a:lumMod val="95000"/>
                </a:schemeClr>
              </a:solidFill>
              <a:round/>
              <a:headEnd/>
              <a:tailEnd/>
            </a:ln>
          </p:spPr>
          <p:txBody>
            <a:bodyPr vert="horz" wrap="square" lIns="35438" tIns="35438" rIns="35438" bIns="35438" numCol="1" anchor="ctr" anchorCtr="0" compatLnSpc="1">
              <a:prstTxWarp prst="textNoShape">
                <a:avLst/>
              </a:prstTxWarp>
            </a:bodyPr>
            <a:lstStyle/>
            <a:p>
              <a:endParaRPr lang="en-US" sz="957">
                <a:latin typeface="Trebuchet MS" panose="020B0603020202020204" pitchFamily="34" charset="0"/>
              </a:endParaRPr>
            </a:p>
          </p:txBody>
        </p:sp>
        <p:sp>
          <p:nvSpPr>
            <p:cNvPr id="21" name="Freeform 21">
              <a:extLst>
                <a:ext uri="{FF2B5EF4-FFF2-40B4-BE49-F238E27FC236}">
                  <a16:creationId xmlns:a16="http://schemas.microsoft.com/office/drawing/2014/main" id="{34A85812-7DA1-F212-5FD6-77FD480F5F3F}"/>
                </a:ext>
              </a:extLst>
            </p:cNvPr>
            <p:cNvSpPr>
              <a:spLocks/>
            </p:cNvSpPr>
            <p:nvPr/>
          </p:nvSpPr>
          <p:spPr bwMode="auto">
            <a:xfrm>
              <a:off x="4198737" y="3855675"/>
              <a:ext cx="2365517" cy="1666874"/>
            </a:xfrm>
            <a:custGeom>
              <a:avLst/>
              <a:gdLst>
                <a:gd name="T0" fmla="*/ 423 w 847"/>
                <a:gd name="T1" fmla="*/ 0 h 597"/>
                <a:gd name="T2" fmla="*/ 126 w 847"/>
                <a:gd name="T3" fmla="*/ 122 h 597"/>
                <a:gd name="T4" fmla="*/ 6 w 847"/>
                <a:gd name="T5" fmla="*/ 104 h 597"/>
                <a:gd name="T6" fmla="*/ 0 w 847"/>
                <a:gd name="T7" fmla="*/ 174 h 597"/>
                <a:gd name="T8" fmla="*/ 423 w 847"/>
                <a:gd name="T9" fmla="*/ 597 h 597"/>
                <a:gd name="T10" fmla="*/ 847 w 847"/>
                <a:gd name="T11" fmla="*/ 174 h 597"/>
                <a:gd name="T12" fmla="*/ 841 w 847"/>
                <a:gd name="T13" fmla="*/ 104 h 597"/>
                <a:gd name="T14" fmla="*/ 720 w 847"/>
                <a:gd name="T15" fmla="*/ 122 h 597"/>
                <a:gd name="T16" fmla="*/ 423 w 847"/>
                <a:gd name="T1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7" h="597">
                  <a:moveTo>
                    <a:pt x="423" y="0"/>
                  </a:moveTo>
                  <a:cubicBezTo>
                    <a:pt x="347" y="75"/>
                    <a:pt x="242" y="122"/>
                    <a:pt x="126" y="122"/>
                  </a:cubicBezTo>
                  <a:cubicBezTo>
                    <a:pt x="84" y="122"/>
                    <a:pt x="44" y="116"/>
                    <a:pt x="6" y="104"/>
                  </a:cubicBezTo>
                  <a:cubicBezTo>
                    <a:pt x="2" y="127"/>
                    <a:pt x="0" y="150"/>
                    <a:pt x="0" y="174"/>
                  </a:cubicBezTo>
                  <a:cubicBezTo>
                    <a:pt x="0" y="408"/>
                    <a:pt x="189" y="597"/>
                    <a:pt x="423" y="597"/>
                  </a:cubicBezTo>
                  <a:cubicBezTo>
                    <a:pt x="657" y="597"/>
                    <a:pt x="847" y="408"/>
                    <a:pt x="847" y="174"/>
                  </a:cubicBezTo>
                  <a:cubicBezTo>
                    <a:pt x="847" y="150"/>
                    <a:pt x="845" y="127"/>
                    <a:pt x="841" y="104"/>
                  </a:cubicBezTo>
                  <a:cubicBezTo>
                    <a:pt x="803" y="116"/>
                    <a:pt x="762" y="122"/>
                    <a:pt x="720" y="122"/>
                  </a:cubicBezTo>
                  <a:cubicBezTo>
                    <a:pt x="605" y="122"/>
                    <a:pt x="500" y="75"/>
                    <a:pt x="423" y="0"/>
                  </a:cubicBezTo>
                  <a:close/>
                </a:path>
              </a:pathLst>
            </a:custGeom>
            <a:solidFill>
              <a:schemeClr val="accent1">
                <a:lumMod val="60000"/>
                <a:lumOff val="40000"/>
              </a:schemeClr>
            </a:solidFill>
            <a:ln w="9525">
              <a:noFill/>
              <a:round/>
              <a:headEnd/>
              <a:tailEnd/>
            </a:ln>
          </p:spPr>
          <p:txBody>
            <a:bodyPr vert="horz" wrap="square" lIns="35438" tIns="35438" rIns="35438" bIns="35438" numCol="1" anchor="ctr" anchorCtr="0" compatLnSpc="1">
              <a:prstTxWarp prst="textNoShape">
                <a:avLst/>
              </a:prstTxWarp>
            </a:bodyPr>
            <a:lstStyle/>
            <a:p>
              <a:endParaRPr lang="en-US" sz="957"/>
            </a:p>
          </p:txBody>
        </p:sp>
        <p:sp>
          <p:nvSpPr>
            <p:cNvPr id="22" name="Freeform 22">
              <a:extLst>
                <a:ext uri="{FF2B5EF4-FFF2-40B4-BE49-F238E27FC236}">
                  <a16:creationId xmlns:a16="http://schemas.microsoft.com/office/drawing/2014/main" id="{EFEE9B34-C8A8-4F0B-CE6E-981C75B2E0A9}"/>
                </a:ext>
              </a:extLst>
            </p:cNvPr>
            <p:cNvSpPr>
              <a:spLocks/>
            </p:cNvSpPr>
            <p:nvPr/>
          </p:nvSpPr>
          <p:spPr bwMode="auto">
            <a:xfrm>
              <a:off x="4227561" y="3220027"/>
              <a:ext cx="1164406" cy="994197"/>
            </a:xfrm>
            <a:custGeom>
              <a:avLst/>
              <a:gdLst>
                <a:gd name="T0" fmla="*/ 417 w 417"/>
                <a:gd name="T1" fmla="*/ 232 h 354"/>
                <a:gd name="T2" fmla="*/ 297 w 417"/>
                <a:gd name="T3" fmla="*/ 0 h 354"/>
                <a:gd name="T4" fmla="*/ 0 w 417"/>
                <a:gd name="T5" fmla="*/ 336 h 354"/>
                <a:gd name="T6" fmla="*/ 120 w 417"/>
                <a:gd name="T7" fmla="*/ 354 h 354"/>
                <a:gd name="T8" fmla="*/ 417 w 417"/>
                <a:gd name="T9" fmla="*/ 232 h 354"/>
              </a:gdLst>
              <a:ahLst/>
              <a:cxnLst>
                <a:cxn ang="0">
                  <a:pos x="T0" y="T1"/>
                </a:cxn>
                <a:cxn ang="0">
                  <a:pos x="T2" y="T3"/>
                </a:cxn>
                <a:cxn ang="0">
                  <a:pos x="T4" y="T5"/>
                </a:cxn>
                <a:cxn ang="0">
                  <a:pos x="T6" y="T7"/>
                </a:cxn>
                <a:cxn ang="0">
                  <a:pos x="T8" y="T9"/>
                </a:cxn>
              </a:cxnLst>
              <a:rect l="0" t="0" r="r" b="b"/>
              <a:pathLst>
                <a:path w="417" h="354">
                  <a:moveTo>
                    <a:pt x="417" y="232"/>
                  </a:moveTo>
                  <a:cubicBezTo>
                    <a:pt x="355" y="171"/>
                    <a:pt x="312" y="90"/>
                    <a:pt x="297" y="0"/>
                  </a:cubicBezTo>
                  <a:cubicBezTo>
                    <a:pt x="143" y="46"/>
                    <a:pt x="26" y="176"/>
                    <a:pt x="0" y="336"/>
                  </a:cubicBezTo>
                  <a:cubicBezTo>
                    <a:pt x="38" y="348"/>
                    <a:pt x="78" y="354"/>
                    <a:pt x="120" y="354"/>
                  </a:cubicBezTo>
                  <a:cubicBezTo>
                    <a:pt x="236" y="354"/>
                    <a:pt x="341" y="307"/>
                    <a:pt x="417" y="232"/>
                  </a:cubicBezTo>
                  <a:close/>
                </a:path>
              </a:pathLst>
            </a:custGeom>
            <a:solidFill>
              <a:schemeClr val="accent1">
                <a:lumMod val="75000"/>
              </a:schemeClr>
            </a:solidFill>
            <a:ln w="9525">
              <a:solidFill>
                <a:schemeClr val="bg1">
                  <a:lumMod val="95000"/>
                </a:schemeClr>
              </a:solidFill>
              <a:round/>
              <a:headEnd/>
              <a:tailEnd/>
            </a:ln>
          </p:spPr>
          <p:txBody>
            <a:bodyPr vert="horz" wrap="square" lIns="35438" tIns="35438" rIns="35438" bIns="35438" numCol="1" anchor="ctr" anchorCtr="0" compatLnSpc="1">
              <a:prstTxWarp prst="textNoShape">
                <a:avLst/>
              </a:prstTxWarp>
            </a:bodyPr>
            <a:lstStyle/>
            <a:p>
              <a:endParaRPr lang="en-US" sz="957">
                <a:latin typeface="Trebuchet MS" panose="020B0603020202020204" pitchFamily="34" charset="0"/>
              </a:endParaRPr>
            </a:p>
          </p:txBody>
        </p:sp>
        <p:sp>
          <p:nvSpPr>
            <p:cNvPr id="23" name="Freeform 23">
              <a:extLst>
                <a:ext uri="{FF2B5EF4-FFF2-40B4-BE49-F238E27FC236}">
                  <a16:creationId xmlns:a16="http://schemas.microsoft.com/office/drawing/2014/main" id="{FB8E660E-D337-D990-CAB8-8B2C2CB1C451}"/>
                </a:ext>
              </a:extLst>
            </p:cNvPr>
            <p:cNvSpPr>
              <a:spLocks/>
            </p:cNvSpPr>
            <p:nvPr/>
          </p:nvSpPr>
          <p:spPr bwMode="auto">
            <a:xfrm>
              <a:off x="5377850" y="3214875"/>
              <a:ext cx="1169758" cy="988653"/>
            </a:xfrm>
            <a:custGeom>
              <a:avLst/>
              <a:gdLst>
                <a:gd name="T0" fmla="*/ 121 w 418"/>
                <a:gd name="T1" fmla="*/ 0 h 354"/>
                <a:gd name="T2" fmla="*/ 0 w 418"/>
                <a:gd name="T3" fmla="*/ 232 h 354"/>
                <a:gd name="T4" fmla="*/ 297 w 418"/>
                <a:gd name="T5" fmla="*/ 354 h 354"/>
                <a:gd name="T6" fmla="*/ 418 w 418"/>
                <a:gd name="T7" fmla="*/ 336 h 354"/>
                <a:gd name="T8" fmla="*/ 121 w 418"/>
                <a:gd name="T9" fmla="*/ 0 h 354"/>
              </a:gdLst>
              <a:ahLst/>
              <a:cxnLst>
                <a:cxn ang="0">
                  <a:pos x="T0" y="T1"/>
                </a:cxn>
                <a:cxn ang="0">
                  <a:pos x="T2" y="T3"/>
                </a:cxn>
                <a:cxn ang="0">
                  <a:pos x="T4" y="T5"/>
                </a:cxn>
                <a:cxn ang="0">
                  <a:pos x="T6" y="T7"/>
                </a:cxn>
                <a:cxn ang="0">
                  <a:pos x="T8" y="T9"/>
                </a:cxn>
              </a:cxnLst>
              <a:rect l="0" t="0" r="r" b="b"/>
              <a:pathLst>
                <a:path w="418" h="354">
                  <a:moveTo>
                    <a:pt x="121" y="0"/>
                  </a:moveTo>
                  <a:cubicBezTo>
                    <a:pt x="106" y="90"/>
                    <a:pt x="62" y="171"/>
                    <a:pt x="0" y="232"/>
                  </a:cubicBezTo>
                  <a:cubicBezTo>
                    <a:pt x="77" y="307"/>
                    <a:pt x="182" y="354"/>
                    <a:pt x="297" y="354"/>
                  </a:cubicBezTo>
                  <a:cubicBezTo>
                    <a:pt x="339" y="354"/>
                    <a:pt x="380" y="348"/>
                    <a:pt x="418" y="336"/>
                  </a:cubicBezTo>
                  <a:cubicBezTo>
                    <a:pt x="391" y="176"/>
                    <a:pt x="274" y="46"/>
                    <a:pt x="121" y="0"/>
                  </a:cubicBezTo>
                  <a:close/>
                </a:path>
              </a:pathLst>
            </a:custGeom>
            <a:solidFill>
              <a:schemeClr val="accent1">
                <a:lumMod val="75000"/>
              </a:schemeClr>
            </a:solidFill>
            <a:ln w="9525">
              <a:solidFill>
                <a:schemeClr val="bg1">
                  <a:lumMod val="95000"/>
                </a:schemeClr>
              </a:solidFill>
              <a:round/>
              <a:headEnd/>
              <a:tailEnd/>
            </a:ln>
          </p:spPr>
          <p:txBody>
            <a:bodyPr vert="horz" wrap="square" lIns="35438" tIns="35438" rIns="35438" bIns="35438" numCol="1" anchor="ctr" anchorCtr="0" compatLnSpc="1">
              <a:prstTxWarp prst="textNoShape">
                <a:avLst/>
              </a:prstTxWarp>
            </a:bodyPr>
            <a:lstStyle/>
            <a:p>
              <a:endParaRPr lang="en-US" sz="957">
                <a:latin typeface="Trebuchet MS" panose="020B0603020202020204" pitchFamily="34" charset="0"/>
              </a:endParaRPr>
            </a:p>
          </p:txBody>
        </p:sp>
        <p:sp>
          <p:nvSpPr>
            <p:cNvPr id="24" name="Freeform 24">
              <a:extLst>
                <a:ext uri="{FF2B5EF4-FFF2-40B4-BE49-F238E27FC236}">
                  <a16:creationId xmlns:a16="http://schemas.microsoft.com/office/drawing/2014/main" id="{73F6427F-4787-238E-3992-AC9EE96DAFA6}"/>
                </a:ext>
              </a:extLst>
            </p:cNvPr>
            <p:cNvSpPr>
              <a:spLocks/>
            </p:cNvSpPr>
            <p:nvPr/>
          </p:nvSpPr>
          <p:spPr bwMode="auto">
            <a:xfrm>
              <a:off x="5045463" y="3168046"/>
              <a:ext cx="672065" cy="700078"/>
            </a:xfrm>
            <a:custGeom>
              <a:avLst/>
              <a:gdLst>
                <a:gd name="T0" fmla="*/ 0 w 241"/>
                <a:gd name="T1" fmla="*/ 17 h 249"/>
                <a:gd name="T2" fmla="*/ 120 w 241"/>
                <a:gd name="T3" fmla="*/ 249 h 249"/>
                <a:gd name="T4" fmla="*/ 241 w 241"/>
                <a:gd name="T5" fmla="*/ 17 h 249"/>
                <a:gd name="T6" fmla="*/ 120 w 241"/>
                <a:gd name="T7" fmla="*/ 0 h 249"/>
                <a:gd name="T8" fmla="*/ 0 w 241"/>
                <a:gd name="T9" fmla="*/ 17 h 249"/>
              </a:gdLst>
              <a:ahLst/>
              <a:cxnLst>
                <a:cxn ang="0">
                  <a:pos x="T0" y="T1"/>
                </a:cxn>
                <a:cxn ang="0">
                  <a:pos x="T2" y="T3"/>
                </a:cxn>
                <a:cxn ang="0">
                  <a:pos x="T4" y="T5"/>
                </a:cxn>
                <a:cxn ang="0">
                  <a:pos x="T6" y="T7"/>
                </a:cxn>
                <a:cxn ang="0">
                  <a:pos x="T8" y="T9"/>
                </a:cxn>
              </a:cxnLst>
              <a:rect l="0" t="0" r="r" b="b"/>
              <a:pathLst>
                <a:path w="241" h="249">
                  <a:moveTo>
                    <a:pt x="0" y="17"/>
                  </a:moveTo>
                  <a:cubicBezTo>
                    <a:pt x="15" y="107"/>
                    <a:pt x="58" y="188"/>
                    <a:pt x="120" y="249"/>
                  </a:cubicBezTo>
                  <a:cubicBezTo>
                    <a:pt x="182" y="188"/>
                    <a:pt x="226" y="107"/>
                    <a:pt x="241" y="17"/>
                  </a:cubicBezTo>
                  <a:cubicBezTo>
                    <a:pt x="203" y="6"/>
                    <a:pt x="162" y="0"/>
                    <a:pt x="120" y="0"/>
                  </a:cubicBezTo>
                  <a:cubicBezTo>
                    <a:pt x="78" y="0"/>
                    <a:pt x="38" y="6"/>
                    <a:pt x="0" y="17"/>
                  </a:cubicBezTo>
                  <a:close/>
                </a:path>
              </a:pathLst>
            </a:custGeom>
            <a:solidFill>
              <a:srgbClr val="2A3062"/>
            </a:solidFill>
            <a:ln w="9525">
              <a:noFill/>
              <a:round/>
              <a:headEnd/>
              <a:tailEnd/>
            </a:ln>
          </p:spPr>
          <p:txBody>
            <a:bodyPr vert="horz" wrap="square" lIns="35438" tIns="35438" rIns="35438" bIns="35438" numCol="1" anchor="ctr" anchorCtr="0" compatLnSpc="1">
              <a:prstTxWarp prst="textNoShape">
                <a:avLst/>
              </a:prstTxWarp>
            </a:bodyPr>
            <a:lstStyle/>
            <a:p>
              <a:endParaRPr lang="en-US" sz="957">
                <a:latin typeface="Trebuchet MS" panose="020B0603020202020204" pitchFamily="34" charset="0"/>
              </a:endParaRPr>
            </a:p>
          </p:txBody>
        </p:sp>
        <p:sp>
          <p:nvSpPr>
            <p:cNvPr id="25" name="Rectangle 24">
              <a:extLst>
                <a:ext uri="{FF2B5EF4-FFF2-40B4-BE49-F238E27FC236}">
                  <a16:creationId xmlns:a16="http://schemas.microsoft.com/office/drawing/2014/main" id="{63CDC35A-DE75-83F6-BCD3-D34898E1415A}"/>
                </a:ext>
              </a:extLst>
            </p:cNvPr>
            <p:cNvSpPr/>
            <p:nvPr/>
          </p:nvSpPr>
          <p:spPr bwMode="gray">
            <a:xfrm>
              <a:off x="5800159" y="2165328"/>
              <a:ext cx="1473961" cy="1022755"/>
            </a:xfrm>
            <a:prstGeom prst="rect">
              <a:avLst/>
            </a:prstGeom>
          </p:spPr>
          <p:txBody>
            <a:bodyPr wrap="square" lIns="0" tIns="0" rIns="0" bIns="0" anchor="ctr">
              <a:spAutoFit/>
            </a:bodyPr>
            <a:lstStyle/>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Regional demand variabilities and inflexibilities</a:t>
              </a:r>
            </a:p>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Regional consumer preferences</a:t>
              </a:r>
            </a:p>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Impact of climate conditions on demand</a:t>
              </a:r>
            </a:p>
          </p:txBody>
        </p:sp>
        <p:sp>
          <p:nvSpPr>
            <p:cNvPr id="26" name="Rectangle 25">
              <a:extLst>
                <a:ext uri="{FF2B5EF4-FFF2-40B4-BE49-F238E27FC236}">
                  <a16:creationId xmlns:a16="http://schemas.microsoft.com/office/drawing/2014/main" id="{1E4F8892-9FA1-5793-860B-C46703C4AEC9}"/>
                </a:ext>
              </a:extLst>
            </p:cNvPr>
            <p:cNvSpPr/>
            <p:nvPr/>
          </p:nvSpPr>
          <p:spPr bwMode="gray">
            <a:xfrm>
              <a:off x="4550965" y="4274187"/>
              <a:ext cx="1821397" cy="876647"/>
            </a:xfrm>
            <a:prstGeom prst="rect">
              <a:avLst/>
            </a:prstGeom>
          </p:spPr>
          <p:txBody>
            <a:bodyPr wrap="square" lIns="0" tIns="0" rIns="0" bIns="0" anchor="ctr">
              <a:spAutoFit/>
            </a:bodyPr>
            <a:lstStyle/>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Population demographics</a:t>
              </a:r>
            </a:p>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Regional responsibilities</a:t>
              </a:r>
            </a:p>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Political acceptability</a:t>
              </a:r>
            </a:p>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Local actors &amp; stakeholders</a:t>
              </a:r>
            </a:p>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Regional income level &amp; wealth distribution</a:t>
              </a:r>
            </a:p>
          </p:txBody>
        </p:sp>
        <p:sp>
          <p:nvSpPr>
            <p:cNvPr id="27" name="Rectangle 26">
              <a:extLst>
                <a:ext uri="{FF2B5EF4-FFF2-40B4-BE49-F238E27FC236}">
                  <a16:creationId xmlns:a16="http://schemas.microsoft.com/office/drawing/2014/main" id="{961CABAB-4FFE-A0CC-6326-20AE340C29A4}"/>
                </a:ext>
              </a:extLst>
            </p:cNvPr>
            <p:cNvSpPr/>
            <p:nvPr/>
          </p:nvSpPr>
          <p:spPr bwMode="gray">
            <a:xfrm>
              <a:off x="3830459" y="2181614"/>
              <a:ext cx="1441012" cy="1168862"/>
            </a:xfrm>
            <a:prstGeom prst="rect">
              <a:avLst/>
            </a:prstGeom>
          </p:spPr>
          <p:txBody>
            <a:bodyPr wrap="square" lIns="0" tIns="0" rIns="0" bIns="0" anchor="ctr">
              <a:spAutoFit/>
            </a:bodyPr>
            <a:lstStyle/>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VRE generation potential</a:t>
              </a:r>
            </a:p>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Transmission development</a:t>
              </a:r>
            </a:p>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Diversification of Generation</a:t>
              </a:r>
            </a:p>
            <a:p>
              <a:pPr marL="136697" indent="-136697">
                <a:buFont typeface="Arial" panose="020B0604020202020204" pitchFamily="34" charset="0"/>
                <a:buChar char="•"/>
              </a:pPr>
              <a:r>
                <a:rPr lang="en-US" sz="1100" dirty="0">
                  <a:latin typeface="Open Sans" panose="020B0606030504020204" pitchFamily="34" charset="0"/>
                  <a:ea typeface="Open Sans" panose="020B0606030504020204" pitchFamily="34" charset="0"/>
                  <a:cs typeface="Open Sans" panose="020B0606030504020204" pitchFamily="34" charset="0"/>
                </a:rPr>
                <a:t>Regional resource endowment</a:t>
              </a:r>
            </a:p>
          </p:txBody>
        </p:sp>
        <p:sp>
          <p:nvSpPr>
            <p:cNvPr id="28" name="Ovale 2">
              <a:extLst>
                <a:ext uri="{FF2B5EF4-FFF2-40B4-BE49-F238E27FC236}">
                  <a16:creationId xmlns:a16="http://schemas.microsoft.com/office/drawing/2014/main" id="{16B1C285-915C-29D0-CB46-DF6F7896D42E}"/>
                </a:ext>
              </a:extLst>
            </p:cNvPr>
            <p:cNvSpPr/>
            <p:nvPr/>
          </p:nvSpPr>
          <p:spPr bwMode="auto">
            <a:xfrm>
              <a:off x="3470992" y="2173978"/>
              <a:ext cx="285269" cy="285269"/>
            </a:xfrm>
            <a:prstGeom prst="ellipse">
              <a:avLst/>
            </a:prstGeom>
            <a:solidFill>
              <a:schemeClr val="bg1"/>
            </a:solidFill>
            <a:ln w="9525" cap="flat" cmpd="sng" algn="ctr">
              <a:solidFill>
                <a:srgbClr val="002060"/>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729051" eaLnBrk="0" fontAlgn="base" hangingPunct="0">
                <a:spcBef>
                  <a:spcPct val="20000"/>
                </a:spcBef>
                <a:spcAft>
                  <a:spcPct val="0"/>
                </a:spcAft>
              </a:pPr>
              <a:r>
                <a:rPr lang="it-IT" sz="1276" dirty="0">
                  <a:solidFill>
                    <a:srgbClr val="002060"/>
                  </a:solidFill>
                  <a:latin typeface="Trebuchet MS" panose="020B0603020202020204" pitchFamily="34" charset="0"/>
                </a:rPr>
                <a:t>1</a:t>
              </a:r>
            </a:p>
          </p:txBody>
        </p:sp>
        <p:sp>
          <p:nvSpPr>
            <p:cNvPr id="29" name="Ovale 30">
              <a:extLst>
                <a:ext uri="{FF2B5EF4-FFF2-40B4-BE49-F238E27FC236}">
                  <a16:creationId xmlns:a16="http://schemas.microsoft.com/office/drawing/2014/main" id="{B90D23DB-58AE-74C7-297E-5B4F3013B94D}"/>
                </a:ext>
              </a:extLst>
            </p:cNvPr>
            <p:cNvSpPr/>
            <p:nvPr/>
          </p:nvSpPr>
          <p:spPr bwMode="auto">
            <a:xfrm>
              <a:off x="6975912" y="2177560"/>
              <a:ext cx="285269" cy="285269"/>
            </a:xfrm>
            <a:prstGeom prst="ellipse">
              <a:avLst/>
            </a:prstGeom>
            <a:solidFill>
              <a:schemeClr val="bg1"/>
            </a:solidFill>
            <a:ln w="9525" cap="flat" cmpd="sng" algn="ctr">
              <a:solidFill>
                <a:srgbClr val="002060"/>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729051" eaLnBrk="0" fontAlgn="base" hangingPunct="0">
                <a:spcBef>
                  <a:spcPct val="20000"/>
                </a:spcBef>
                <a:spcAft>
                  <a:spcPct val="0"/>
                </a:spcAft>
              </a:pPr>
              <a:r>
                <a:rPr lang="it-IT" sz="1276" dirty="0">
                  <a:solidFill>
                    <a:srgbClr val="002060"/>
                  </a:solidFill>
                  <a:latin typeface="Trebuchet MS" panose="020B0603020202020204" pitchFamily="34" charset="0"/>
                </a:rPr>
                <a:t>2</a:t>
              </a:r>
            </a:p>
          </p:txBody>
        </p:sp>
        <p:sp>
          <p:nvSpPr>
            <p:cNvPr id="30" name="Ovale 31">
              <a:extLst>
                <a:ext uri="{FF2B5EF4-FFF2-40B4-BE49-F238E27FC236}">
                  <a16:creationId xmlns:a16="http://schemas.microsoft.com/office/drawing/2014/main" id="{CFB138E3-5A56-A464-E4BD-4C8FDC71EEA8}"/>
                </a:ext>
              </a:extLst>
            </p:cNvPr>
            <p:cNvSpPr/>
            <p:nvPr/>
          </p:nvSpPr>
          <p:spPr bwMode="auto">
            <a:xfrm>
              <a:off x="5885024" y="5143806"/>
              <a:ext cx="285269" cy="285269"/>
            </a:xfrm>
            <a:prstGeom prst="ellipse">
              <a:avLst/>
            </a:prstGeom>
            <a:solidFill>
              <a:schemeClr val="bg1"/>
            </a:solidFill>
            <a:ln w="9525" cap="flat" cmpd="sng" algn="ctr">
              <a:solidFill>
                <a:srgbClr val="002060"/>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729051" eaLnBrk="0" fontAlgn="base" hangingPunct="0">
                <a:spcBef>
                  <a:spcPct val="20000"/>
                </a:spcBef>
                <a:spcAft>
                  <a:spcPct val="0"/>
                </a:spcAft>
              </a:pPr>
              <a:r>
                <a:rPr lang="it-IT" sz="1276" dirty="0">
                  <a:solidFill>
                    <a:srgbClr val="002060"/>
                  </a:solidFill>
                  <a:latin typeface="Trebuchet MS" panose="020B0603020202020204" pitchFamily="34" charset="0"/>
                </a:rPr>
                <a:t>3</a:t>
              </a:r>
            </a:p>
          </p:txBody>
        </p:sp>
        <p:sp>
          <p:nvSpPr>
            <p:cNvPr id="31" name="CasellaDiTesto 3">
              <a:extLst>
                <a:ext uri="{FF2B5EF4-FFF2-40B4-BE49-F238E27FC236}">
                  <a16:creationId xmlns:a16="http://schemas.microsoft.com/office/drawing/2014/main" id="{D17C4782-9646-62A7-0BB4-F19968E529A9}"/>
                </a:ext>
              </a:extLst>
            </p:cNvPr>
            <p:cNvSpPr txBox="1"/>
            <p:nvPr/>
          </p:nvSpPr>
          <p:spPr>
            <a:xfrm>
              <a:off x="7274119" y="2192221"/>
              <a:ext cx="1971452" cy="239086"/>
            </a:xfrm>
            <a:prstGeom prst="rect">
              <a:avLst/>
            </a:prstGeom>
            <a:noFill/>
          </p:spPr>
          <p:txBody>
            <a:bodyPr wrap="none" rtlCol="0">
              <a:spAutoFit/>
            </a:bodyPr>
            <a:lstStyle/>
            <a:p>
              <a:r>
                <a:rPr lang="en-GB"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Demand Side Implications</a:t>
              </a:r>
            </a:p>
          </p:txBody>
        </p:sp>
        <p:sp>
          <p:nvSpPr>
            <p:cNvPr id="32" name="CasellaDiTesto 32">
              <a:extLst>
                <a:ext uri="{FF2B5EF4-FFF2-40B4-BE49-F238E27FC236}">
                  <a16:creationId xmlns:a16="http://schemas.microsoft.com/office/drawing/2014/main" id="{8AB96CB1-7CEB-F916-7FD0-31EC067131DD}"/>
                </a:ext>
              </a:extLst>
            </p:cNvPr>
            <p:cNvSpPr txBox="1"/>
            <p:nvPr/>
          </p:nvSpPr>
          <p:spPr>
            <a:xfrm>
              <a:off x="1701884" y="2192220"/>
              <a:ext cx="1852777" cy="239086"/>
            </a:xfrm>
            <a:prstGeom prst="rect">
              <a:avLst/>
            </a:prstGeom>
            <a:noFill/>
          </p:spPr>
          <p:txBody>
            <a:bodyPr wrap="none" rtlCol="0">
              <a:spAutoFit/>
            </a:bodyPr>
            <a:lstStyle/>
            <a:p>
              <a:pPr algn="l"/>
              <a:r>
                <a:rPr lang="en-GB"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Supply Side Implications</a:t>
              </a:r>
            </a:p>
          </p:txBody>
        </p:sp>
        <p:sp>
          <p:nvSpPr>
            <p:cNvPr id="33" name="CasellaDiTesto 33">
              <a:extLst>
                <a:ext uri="{FF2B5EF4-FFF2-40B4-BE49-F238E27FC236}">
                  <a16:creationId xmlns:a16="http://schemas.microsoft.com/office/drawing/2014/main" id="{DB95568B-B323-957A-92C8-D878C47CD9E4}"/>
                </a:ext>
              </a:extLst>
            </p:cNvPr>
            <p:cNvSpPr txBox="1"/>
            <p:nvPr/>
          </p:nvSpPr>
          <p:spPr>
            <a:xfrm>
              <a:off x="6274309" y="5194082"/>
              <a:ext cx="2794406" cy="398476"/>
            </a:xfrm>
            <a:prstGeom prst="rect">
              <a:avLst/>
            </a:prstGeom>
            <a:noFill/>
          </p:spPr>
          <p:txBody>
            <a:bodyPr wrap="square" rtlCol="0">
              <a:spAutoFit/>
            </a:bodyPr>
            <a:lstStyle/>
            <a:p>
              <a:r>
                <a:rPr lang="en-GB"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Socio-economic, environmental </a:t>
              </a:r>
            </a:p>
            <a:p>
              <a:r>
                <a:rPr lang="en-GB"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&amp; political motivations</a:t>
              </a:r>
            </a:p>
          </p:txBody>
        </p:sp>
        <p:sp>
          <p:nvSpPr>
            <p:cNvPr id="34" name="Rettangolo 34">
              <a:extLst>
                <a:ext uri="{FF2B5EF4-FFF2-40B4-BE49-F238E27FC236}">
                  <a16:creationId xmlns:a16="http://schemas.microsoft.com/office/drawing/2014/main" id="{D6CD1D29-38A7-F720-D008-0F1858845266}"/>
                </a:ext>
              </a:extLst>
            </p:cNvPr>
            <p:cNvSpPr/>
            <p:nvPr/>
          </p:nvSpPr>
          <p:spPr bwMode="auto">
            <a:xfrm>
              <a:off x="7393261" y="4003691"/>
              <a:ext cx="2481564" cy="1001149"/>
            </a:xfrm>
            <a:prstGeom prst="rect">
              <a:avLst/>
            </a:prstGeom>
            <a:noFill/>
            <a:ln w="19050" cap="flat" cmpd="sng" algn="ctr">
              <a:noFill/>
              <a:prstDash val="dash"/>
              <a:round/>
              <a:headEnd type="none" w="med" len="med"/>
              <a:tailEnd type="none" w="med" len="med"/>
            </a:ln>
            <a:effectLst/>
          </p:spPr>
          <p:txBody>
            <a:bodyPr vert="horz" wrap="square" lIns="0" tIns="0" rIns="0" bIns="0" numCol="1" rtlCol="0" anchor="ctr" anchorCtr="0" compatLnSpc="1">
              <a:prstTxWarp prst="textNoShape">
                <a:avLst/>
              </a:prstTxWarp>
            </a:bodyPr>
            <a:lstStyle/>
            <a:p>
              <a:pPr marL="136697" indent="-136697"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Regional environmental issues</a:t>
              </a:r>
            </a:p>
            <a:p>
              <a:pPr marL="136697" indent="-136697"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Energy consumption habits</a:t>
              </a:r>
            </a:p>
            <a:p>
              <a:pPr marL="136697" indent="-136697"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Regional consumer affordability</a:t>
              </a:r>
            </a:p>
            <a:p>
              <a:pPr marL="136697" indent="-136697"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Regional willingness to pay</a:t>
              </a:r>
            </a:p>
            <a:p>
              <a:pPr marL="136697" indent="-136697"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Region-specific financial incentives</a:t>
              </a:r>
            </a:p>
          </p:txBody>
        </p:sp>
        <p:cxnSp>
          <p:nvCxnSpPr>
            <p:cNvPr id="35" name="Connettore diritto 36">
              <a:extLst>
                <a:ext uri="{FF2B5EF4-FFF2-40B4-BE49-F238E27FC236}">
                  <a16:creationId xmlns:a16="http://schemas.microsoft.com/office/drawing/2014/main" id="{E2DF5C06-CFB9-5A1E-5864-D15846BE1C00}"/>
                </a:ext>
              </a:extLst>
            </p:cNvPr>
            <p:cNvCxnSpPr>
              <a:cxnSpLocks/>
              <a:stCxn id="34" idx="1"/>
            </p:cNvCxnSpPr>
            <p:nvPr/>
          </p:nvCxnSpPr>
          <p:spPr bwMode="auto">
            <a:xfrm flipH="1" flipV="1">
              <a:off x="6170294" y="3912742"/>
              <a:ext cx="1222967" cy="591523"/>
            </a:xfrm>
            <a:prstGeom prst="line">
              <a:avLst/>
            </a:prstGeom>
            <a:noFill/>
            <a:ln w="12700" cap="flat" cmpd="sng" algn="ctr">
              <a:solidFill>
                <a:schemeClr val="tx1"/>
              </a:solidFill>
              <a:prstDash val="solid"/>
              <a:round/>
              <a:headEnd type="none" w="med" len="med"/>
              <a:tailEnd type="none" w="med" len="med"/>
            </a:ln>
            <a:effectLst/>
          </p:spPr>
        </p:cxnSp>
        <p:sp>
          <p:nvSpPr>
            <p:cNvPr id="36" name="Rettangolo 41">
              <a:extLst>
                <a:ext uri="{FF2B5EF4-FFF2-40B4-BE49-F238E27FC236}">
                  <a16:creationId xmlns:a16="http://schemas.microsoft.com/office/drawing/2014/main" id="{9BC69623-3A71-B711-688E-6786F29B5E42}"/>
                </a:ext>
              </a:extLst>
            </p:cNvPr>
            <p:cNvSpPr/>
            <p:nvPr/>
          </p:nvSpPr>
          <p:spPr bwMode="auto">
            <a:xfrm>
              <a:off x="1018404" y="4450739"/>
              <a:ext cx="2595220" cy="762345"/>
            </a:xfrm>
            <a:prstGeom prst="rect">
              <a:avLst/>
            </a:prstGeom>
            <a:noFill/>
            <a:ln w="19050" cap="flat" cmpd="sng" algn="ctr">
              <a:noFill/>
              <a:prstDash val="dash"/>
              <a:round/>
              <a:headEnd type="none" w="med" len="med"/>
              <a:tailEnd type="none" w="med" len="med"/>
            </a:ln>
            <a:effectLst/>
          </p:spPr>
          <p:txBody>
            <a:bodyPr vert="horz" wrap="square" lIns="0" tIns="0" rIns="0" bIns="0" numCol="1" rtlCol="0" anchor="ctr" anchorCtr="0" compatLnSpc="1">
              <a:prstTxWarp prst="textNoShape">
                <a:avLst/>
              </a:prstTxWarp>
            </a:bodyPr>
            <a:lstStyle/>
            <a:p>
              <a:pPr marL="171450" indent="-171450"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Need for equitable generation</a:t>
              </a:r>
            </a:p>
            <a:p>
              <a:pPr marL="171450" indent="-171450"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Trade-offs between environmental impacts and energy security</a:t>
              </a:r>
            </a:p>
            <a:p>
              <a:pPr marL="171450" indent="-171450"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Social resistance against new installations</a:t>
              </a:r>
            </a:p>
          </p:txBody>
        </p:sp>
        <p:cxnSp>
          <p:nvCxnSpPr>
            <p:cNvPr id="37" name="Connettore diritto 42">
              <a:extLst>
                <a:ext uri="{FF2B5EF4-FFF2-40B4-BE49-F238E27FC236}">
                  <a16:creationId xmlns:a16="http://schemas.microsoft.com/office/drawing/2014/main" id="{CC5AC07E-4A17-164B-F2F0-84081C6BA4A6}"/>
                </a:ext>
              </a:extLst>
            </p:cNvPr>
            <p:cNvCxnSpPr>
              <a:cxnSpLocks/>
              <a:stCxn id="36" idx="3"/>
            </p:cNvCxnSpPr>
            <p:nvPr/>
          </p:nvCxnSpPr>
          <p:spPr bwMode="auto">
            <a:xfrm flipV="1">
              <a:off x="3613624" y="3934388"/>
              <a:ext cx="1037715" cy="897524"/>
            </a:xfrm>
            <a:prstGeom prst="line">
              <a:avLst/>
            </a:prstGeom>
            <a:noFill/>
            <a:ln w="12700" cap="flat" cmpd="sng" algn="ctr">
              <a:solidFill>
                <a:schemeClr val="tx1"/>
              </a:solidFill>
              <a:prstDash val="solid"/>
              <a:round/>
              <a:headEnd type="none" w="med" len="med"/>
              <a:tailEnd type="none" w="med" len="med"/>
            </a:ln>
            <a:effectLst/>
          </p:spPr>
        </p:cxnSp>
        <p:sp>
          <p:nvSpPr>
            <p:cNvPr id="38" name="Rettangolo 46">
              <a:extLst>
                <a:ext uri="{FF2B5EF4-FFF2-40B4-BE49-F238E27FC236}">
                  <a16:creationId xmlns:a16="http://schemas.microsoft.com/office/drawing/2014/main" id="{72F31307-FE9B-3102-DCB5-E2E96EE23845}"/>
                </a:ext>
              </a:extLst>
            </p:cNvPr>
            <p:cNvSpPr/>
            <p:nvPr/>
          </p:nvSpPr>
          <p:spPr bwMode="auto">
            <a:xfrm>
              <a:off x="7036640" y="1137004"/>
              <a:ext cx="2481564" cy="1015747"/>
            </a:xfrm>
            <a:prstGeom prst="rect">
              <a:avLst/>
            </a:prstGeom>
            <a:noFill/>
            <a:ln w="19050" cap="flat" cmpd="sng" algn="ctr">
              <a:noFill/>
              <a:prstDash val="dash"/>
              <a:round/>
              <a:headEnd type="none" w="med" len="med"/>
              <a:tailEnd type="none" w="med" len="med"/>
            </a:ln>
            <a:effectLst/>
          </p:spPr>
          <p:txBody>
            <a:bodyPr vert="horz" wrap="square" lIns="0" tIns="0" rIns="0" bIns="0" numCol="1" rtlCol="0" anchor="ctr" anchorCtr="0" compatLnSpc="1">
              <a:prstTxWarp prst="textNoShape">
                <a:avLst/>
              </a:prstTxWarp>
            </a:bodyPr>
            <a:lstStyle/>
            <a:p>
              <a:pPr marL="136697" indent="-136697"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Correlation between VRE generation and fluctuating demand</a:t>
              </a:r>
            </a:p>
            <a:p>
              <a:pPr marL="136697" indent="-136697"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Requirements for load-following and storage technologies</a:t>
              </a:r>
            </a:p>
            <a:p>
              <a:pPr marL="136697" indent="-136697" defTabSz="729051" eaLnBrk="0" fontAlgn="base" hangingPunct="0">
                <a:spcBef>
                  <a:spcPct val="20000"/>
                </a:spcBef>
                <a:spcAft>
                  <a:spcPct val="0"/>
                </a:spcAft>
                <a:buFont typeface="Arial" panose="020B0604020202020204" pitchFamily="34" charset="0"/>
                <a:buChar char="•"/>
              </a:pPr>
              <a:r>
                <a:rPr lang="en-GB" sz="1000" dirty="0">
                  <a:latin typeface="Open Sans" panose="020B0606030504020204" pitchFamily="34" charset="0"/>
                  <a:ea typeface="Open Sans" panose="020B0606030504020204" pitchFamily="34" charset="0"/>
                  <a:cs typeface="Open Sans" panose="020B0606030504020204" pitchFamily="34" charset="0"/>
                </a:rPr>
                <a:t>Analysis of centralized vs de-centralized energy supply</a:t>
              </a:r>
            </a:p>
          </p:txBody>
        </p:sp>
        <p:cxnSp>
          <p:nvCxnSpPr>
            <p:cNvPr id="39" name="Connettore diritto 47">
              <a:extLst>
                <a:ext uri="{FF2B5EF4-FFF2-40B4-BE49-F238E27FC236}">
                  <a16:creationId xmlns:a16="http://schemas.microsoft.com/office/drawing/2014/main" id="{C890435A-192B-3290-80DC-405C5A42FB87}"/>
                </a:ext>
              </a:extLst>
            </p:cNvPr>
            <p:cNvCxnSpPr>
              <a:cxnSpLocks/>
              <a:stCxn id="38" idx="1"/>
            </p:cNvCxnSpPr>
            <p:nvPr/>
          </p:nvCxnSpPr>
          <p:spPr bwMode="auto">
            <a:xfrm flipH="1">
              <a:off x="5496808" y="1644878"/>
              <a:ext cx="1539832" cy="944287"/>
            </a:xfrm>
            <a:prstGeom prst="line">
              <a:avLst/>
            </a:prstGeom>
            <a:noFill/>
            <a:ln w="12700" cap="flat" cmpd="sng" algn="ctr">
              <a:solidFill>
                <a:schemeClr val="tx1"/>
              </a:solidFill>
              <a:prstDash val="solid"/>
              <a:round/>
              <a:headEnd type="none" w="med" len="med"/>
              <a:tailEnd type="none" w="med" len="med"/>
            </a:ln>
            <a:effectLst/>
          </p:spPr>
        </p:cxnSp>
      </p:grpSp>
      <p:sp>
        <p:nvSpPr>
          <p:cNvPr id="40" name="TextBox 39">
            <a:extLst>
              <a:ext uri="{FF2B5EF4-FFF2-40B4-BE49-F238E27FC236}">
                <a16:creationId xmlns:a16="http://schemas.microsoft.com/office/drawing/2014/main" id="{902A9E01-DB69-0635-626F-704A25772090}"/>
              </a:ext>
            </a:extLst>
          </p:cNvPr>
          <p:cNvSpPr txBox="1"/>
          <p:nvPr/>
        </p:nvSpPr>
        <p:spPr>
          <a:xfrm>
            <a:off x="367419" y="6445935"/>
            <a:ext cx="11202891" cy="230832"/>
          </a:xfrm>
          <a:prstGeom prst="rect">
            <a:avLst/>
          </a:prstGeom>
          <a:noFill/>
        </p:spPr>
        <p:txBody>
          <a:bodyPr wrap="square" rtlCol="0">
            <a:spAutoFit/>
          </a:bodyPr>
          <a:lstStyle/>
          <a:p>
            <a:pPr algn="just"/>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Source for Image: adaptation from </a:t>
            </a: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[2]</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585980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Main Modelling Frameworks</a:t>
            </a:r>
          </a:p>
        </p:txBody>
      </p:sp>
      <p:sp>
        <p:nvSpPr>
          <p:cNvPr id="40" name="TextBox 39">
            <a:extLst>
              <a:ext uri="{FF2B5EF4-FFF2-40B4-BE49-F238E27FC236}">
                <a16:creationId xmlns:a16="http://schemas.microsoft.com/office/drawing/2014/main" id="{902A9E01-DB69-0635-626F-704A25772090}"/>
              </a:ext>
            </a:extLst>
          </p:cNvPr>
          <p:cNvSpPr txBox="1"/>
          <p:nvPr/>
        </p:nvSpPr>
        <p:spPr>
          <a:xfrm>
            <a:off x="367419" y="6445935"/>
            <a:ext cx="11202891" cy="230832"/>
          </a:xfrm>
          <a:prstGeom prst="rect">
            <a:avLst/>
          </a:prstGeom>
          <a:noFill/>
        </p:spPr>
        <p:txBody>
          <a:bodyPr wrap="square" rtlCol="0">
            <a:spAutoFit/>
          </a:bodyPr>
          <a:lstStyle/>
          <a:p>
            <a:pPr algn="just"/>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Source for Image: adaptation from </a:t>
            </a: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[2]</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TextBox 2">
            <a:extLst>
              <a:ext uri="{FF2B5EF4-FFF2-40B4-BE49-F238E27FC236}">
                <a16:creationId xmlns:a16="http://schemas.microsoft.com/office/drawing/2014/main" id="{0F5E0967-C2BE-4B00-18C6-2F6B9F8BFB84}"/>
              </a:ext>
            </a:extLst>
          </p:cNvPr>
          <p:cNvSpPr txBox="1"/>
          <p:nvPr/>
        </p:nvSpPr>
        <p:spPr>
          <a:xfrm>
            <a:off x="3596205" y="6446830"/>
            <a:ext cx="5722127"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Main modelling frameworks in terms of geographical and temporal resolution</a:t>
            </a:r>
          </a:p>
        </p:txBody>
      </p:sp>
      <p:grpSp>
        <p:nvGrpSpPr>
          <p:cNvPr id="4" name="Group 3">
            <a:extLst>
              <a:ext uri="{FF2B5EF4-FFF2-40B4-BE49-F238E27FC236}">
                <a16:creationId xmlns:a16="http://schemas.microsoft.com/office/drawing/2014/main" id="{BC5A2058-B1E5-D6E6-BED8-32E8669293FA}"/>
              </a:ext>
            </a:extLst>
          </p:cNvPr>
          <p:cNvGrpSpPr/>
          <p:nvPr/>
        </p:nvGrpSpPr>
        <p:grpSpPr>
          <a:xfrm>
            <a:off x="1644840" y="1887475"/>
            <a:ext cx="8910169" cy="4230264"/>
            <a:chOff x="1242273" y="1562605"/>
            <a:chExt cx="8664873" cy="4326963"/>
          </a:xfrm>
        </p:grpSpPr>
        <p:grpSp>
          <p:nvGrpSpPr>
            <p:cNvPr id="5" name="Group 4">
              <a:extLst>
                <a:ext uri="{FF2B5EF4-FFF2-40B4-BE49-F238E27FC236}">
                  <a16:creationId xmlns:a16="http://schemas.microsoft.com/office/drawing/2014/main" id="{70C9804B-4D50-1E3D-3830-E638BF86AD67}"/>
                </a:ext>
              </a:extLst>
            </p:cNvPr>
            <p:cNvGrpSpPr/>
            <p:nvPr/>
          </p:nvGrpSpPr>
          <p:grpSpPr>
            <a:xfrm>
              <a:off x="1242273" y="1562605"/>
              <a:ext cx="8664873" cy="4326963"/>
              <a:chOff x="1414153" y="1314867"/>
              <a:chExt cx="8664873" cy="4326963"/>
            </a:xfrm>
          </p:grpSpPr>
          <p:pic>
            <p:nvPicPr>
              <p:cNvPr id="8" name="Picture 2" descr="Image result for oemof logo">
                <a:extLst>
                  <a:ext uri="{FF2B5EF4-FFF2-40B4-BE49-F238E27FC236}">
                    <a16:creationId xmlns:a16="http://schemas.microsoft.com/office/drawing/2014/main" id="{AA9425A7-E86C-54F5-B901-CED8DC6FEED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479" t="25339" r="19782" b="22687"/>
              <a:stretch/>
            </p:blipFill>
            <p:spPr bwMode="auto">
              <a:xfrm>
                <a:off x="5075649" y="2871670"/>
                <a:ext cx="1055788" cy="37550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16">
                <a:extLst>
                  <a:ext uri="{FF2B5EF4-FFF2-40B4-BE49-F238E27FC236}">
                    <a16:creationId xmlns:a16="http://schemas.microsoft.com/office/drawing/2014/main" id="{E099DB75-6B75-E5DD-77A8-12E89D1F18C4}"/>
                  </a:ext>
                </a:extLst>
              </p:cNvPr>
              <p:cNvSpPr txBox="1"/>
              <p:nvPr/>
            </p:nvSpPr>
            <p:spPr>
              <a:xfrm>
                <a:off x="6237129" y="2913336"/>
                <a:ext cx="940402" cy="365052"/>
              </a:xfrm>
              <a:prstGeom prst="roundRect">
                <a:avLst/>
              </a:prstGeom>
              <a:noFill/>
              <a:ln>
                <a:noFill/>
              </a:ln>
            </p:spPr>
            <p:txBody>
              <a:bodyPr wrap="square" rtlCol="0">
                <a:spAutoFit/>
              </a:bodyPr>
              <a:lstStyle/>
              <a:p>
                <a:pPr algn="ctr"/>
                <a:r>
                  <a:rPr lang="it-IT" sz="1400" b="1" dirty="0" err="1">
                    <a:solidFill>
                      <a:schemeClr val="tx1">
                        <a:lumMod val="75000"/>
                        <a:lumOff val="25000"/>
                      </a:schemeClr>
                    </a:solidFill>
                    <a:latin typeface="Tw Cen MT" panose="020B0602020104020603" pitchFamily="34" charset="0"/>
                  </a:rPr>
                  <a:t>PyPSA</a:t>
                </a:r>
                <a:endParaRPr lang="it-IT" sz="1400" b="1" dirty="0">
                  <a:solidFill>
                    <a:schemeClr val="tx1">
                      <a:lumMod val="75000"/>
                      <a:lumOff val="25000"/>
                    </a:schemeClr>
                  </a:solidFill>
                  <a:latin typeface="Tw Cen MT" panose="020B0602020104020603" pitchFamily="34" charset="0"/>
                </a:endParaRPr>
              </a:p>
            </p:txBody>
          </p:sp>
          <p:pic>
            <p:nvPicPr>
              <p:cNvPr id="10" name="Picture 9" descr="Logo">
                <a:extLst>
                  <a:ext uri="{FF2B5EF4-FFF2-40B4-BE49-F238E27FC236}">
                    <a16:creationId xmlns:a16="http://schemas.microsoft.com/office/drawing/2014/main" id="{931B456C-C4A6-C97D-DD15-2EF7C9356F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4677" y="3763396"/>
                <a:ext cx="875357" cy="55012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8">
                <a:extLst>
                  <a:ext uri="{FF2B5EF4-FFF2-40B4-BE49-F238E27FC236}">
                    <a16:creationId xmlns:a16="http://schemas.microsoft.com/office/drawing/2014/main" id="{372DDDE5-9B6A-0077-1880-C96B7D28D7D7}"/>
                  </a:ext>
                </a:extLst>
              </p:cNvPr>
              <p:cNvSpPr txBox="1"/>
              <p:nvPr/>
            </p:nvSpPr>
            <p:spPr>
              <a:xfrm>
                <a:off x="6233422" y="3873838"/>
                <a:ext cx="794273" cy="395941"/>
              </a:xfrm>
              <a:prstGeom prst="rect">
                <a:avLst/>
              </a:prstGeom>
              <a:noFill/>
            </p:spPr>
            <p:txBody>
              <a:bodyPr wrap="square" rtlCol="0">
                <a:spAutoFit/>
              </a:bodyPr>
              <a:lstStyle/>
              <a:p>
                <a:pPr algn="ctr"/>
                <a:r>
                  <a:rPr lang="it-IT" b="1" dirty="0">
                    <a:solidFill>
                      <a:schemeClr val="tx1">
                        <a:lumMod val="75000"/>
                        <a:lumOff val="25000"/>
                      </a:schemeClr>
                    </a:solidFill>
                    <a:latin typeface="Tw Cen MT Condensed" panose="020B0606020104020203" pitchFamily="34" charset="0"/>
                  </a:rPr>
                  <a:t>URBS</a:t>
                </a:r>
                <a:endParaRPr lang="it-IT" sz="1400" b="1" dirty="0">
                  <a:solidFill>
                    <a:schemeClr val="tx1">
                      <a:lumMod val="75000"/>
                      <a:lumOff val="25000"/>
                    </a:schemeClr>
                  </a:solidFill>
                  <a:latin typeface="Tw Cen MT Condensed" panose="020B0606020104020203" pitchFamily="34" charset="0"/>
                </a:endParaRPr>
              </a:p>
            </p:txBody>
          </p:sp>
          <p:pic>
            <p:nvPicPr>
              <p:cNvPr id="12" name="Picture 10" descr="https://www.energyplan.eu/wp-content/themes/twentyten-energy/assets/logo-energy.jpg">
                <a:extLst>
                  <a:ext uri="{FF2B5EF4-FFF2-40B4-BE49-F238E27FC236}">
                    <a16:creationId xmlns:a16="http://schemas.microsoft.com/office/drawing/2014/main" id="{09CBFB2C-2B06-AC66-F79A-456F0928B75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82477" y="3849103"/>
                <a:ext cx="1142822" cy="410567"/>
              </a:xfrm>
              <a:prstGeom prst="rect">
                <a:avLst/>
              </a:prstGeom>
              <a:noFill/>
              <a:extLst>
                <a:ext uri="{909E8E84-426E-40DD-AFC4-6F175D3DCCD1}">
                  <a14:hiddenFill xmlns:a14="http://schemas.microsoft.com/office/drawing/2010/main">
                    <a:solidFill>
                      <a:srgbClr val="FFFFFF"/>
                    </a:solidFill>
                  </a14:hiddenFill>
                </a:ext>
              </a:extLst>
            </p:spPr>
          </p:pic>
          <p:pic>
            <p:nvPicPr>
              <p:cNvPr id="13" name="Immagine 49" descr="Immagine che contiene disegnando&#10;&#10;Descrizione generata automaticamente">
                <a:extLst>
                  <a:ext uri="{FF2B5EF4-FFF2-40B4-BE49-F238E27FC236}">
                    <a16:creationId xmlns:a16="http://schemas.microsoft.com/office/drawing/2014/main" id="{F79742AD-E1C6-B8F8-6962-187CB556CABD}"/>
                  </a:ext>
                </a:extLst>
              </p:cNvPr>
              <p:cNvPicPr>
                <a:picLocks noChangeAspect="1"/>
              </p:cNvPicPr>
              <p:nvPr/>
            </p:nvPicPr>
            <p:blipFill>
              <a:blip r:embed="rId6"/>
              <a:stretch>
                <a:fillRect/>
              </a:stretch>
            </p:blipFill>
            <p:spPr>
              <a:xfrm>
                <a:off x="6162844" y="3391383"/>
                <a:ext cx="1039022" cy="394762"/>
              </a:xfrm>
              <a:prstGeom prst="rect">
                <a:avLst/>
              </a:prstGeom>
            </p:spPr>
          </p:pic>
          <p:pic>
            <p:nvPicPr>
              <p:cNvPr id="14" name="Picture 13" descr="Graphical user interface, application, Teams&#10;&#10;Description automatically generated">
                <a:extLst>
                  <a:ext uri="{FF2B5EF4-FFF2-40B4-BE49-F238E27FC236}">
                    <a16:creationId xmlns:a16="http://schemas.microsoft.com/office/drawing/2014/main" id="{0483422B-C239-1070-A9D2-18339BA2941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55611" y="3445241"/>
                <a:ext cx="925156" cy="214763"/>
              </a:xfrm>
              <a:prstGeom prst="rect">
                <a:avLst/>
              </a:prstGeom>
            </p:spPr>
          </p:pic>
          <p:pic>
            <p:nvPicPr>
              <p:cNvPr id="15" name="Picture 14" descr="Logo&#10;&#10;Description automatically generated">
                <a:extLst>
                  <a:ext uri="{FF2B5EF4-FFF2-40B4-BE49-F238E27FC236}">
                    <a16:creationId xmlns:a16="http://schemas.microsoft.com/office/drawing/2014/main" id="{B786D713-3684-351F-B2D0-9C8D2820C4A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35150" y="4298008"/>
                <a:ext cx="952638" cy="368231"/>
              </a:xfrm>
              <a:prstGeom prst="rect">
                <a:avLst/>
              </a:prstGeom>
            </p:spPr>
          </p:pic>
          <p:sp>
            <p:nvSpPr>
              <p:cNvPr id="16" name="TextBox 18">
                <a:extLst>
                  <a:ext uri="{FF2B5EF4-FFF2-40B4-BE49-F238E27FC236}">
                    <a16:creationId xmlns:a16="http://schemas.microsoft.com/office/drawing/2014/main" id="{7D691555-B58E-8693-C2D6-74F47F692EAE}"/>
                  </a:ext>
                </a:extLst>
              </p:cNvPr>
              <p:cNvSpPr txBox="1"/>
              <p:nvPr/>
            </p:nvSpPr>
            <p:spPr>
              <a:xfrm>
                <a:off x="7568053" y="1879266"/>
                <a:ext cx="1014641" cy="395941"/>
              </a:xfrm>
              <a:prstGeom prst="rect">
                <a:avLst/>
              </a:prstGeom>
              <a:noFill/>
            </p:spPr>
            <p:txBody>
              <a:bodyPr wrap="square" rtlCol="0">
                <a:spAutoFit/>
              </a:bodyPr>
              <a:lstStyle/>
              <a:p>
                <a:pPr algn="ctr"/>
                <a:r>
                  <a:rPr lang="it-IT" b="1" dirty="0">
                    <a:solidFill>
                      <a:srgbClr val="0034BB"/>
                    </a:solidFill>
                    <a:latin typeface="Tw Cen MT Condensed" panose="020B0606020104020203" pitchFamily="34" charset="0"/>
                  </a:rPr>
                  <a:t>MESSAGE</a:t>
                </a:r>
                <a:endParaRPr lang="it-IT" sz="1200" b="1" dirty="0">
                  <a:solidFill>
                    <a:srgbClr val="0034BB"/>
                  </a:solidFill>
                  <a:latin typeface="Tw Cen MT Condensed" panose="020B0606020104020203" pitchFamily="34" charset="0"/>
                </a:endParaRPr>
              </a:p>
            </p:txBody>
          </p:sp>
          <p:pic>
            <p:nvPicPr>
              <p:cNvPr id="41" name="Picture 40" descr="A picture containing text&#10;&#10;Description automatically generated">
                <a:extLst>
                  <a:ext uri="{FF2B5EF4-FFF2-40B4-BE49-F238E27FC236}">
                    <a16:creationId xmlns:a16="http://schemas.microsoft.com/office/drawing/2014/main" id="{1B8C9F47-A8A4-E82C-86ED-9AF18B4A5A5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6764" t="30563" r="16763" b="29346"/>
              <a:stretch/>
            </p:blipFill>
            <p:spPr>
              <a:xfrm>
                <a:off x="7292689" y="2953814"/>
                <a:ext cx="932610" cy="361650"/>
              </a:xfrm>
              <a:prstGeom prst="rect">
                <a:avLst/>
              </a:prstGeom>
            </p:spPr>
          </p:pic>
          <p:pic>
            <p:nvPicPr>
              <p:cNvPr id="42" name="Picture 41">
                <a:extLst>
                  <a:ext uri="{FF2B5EF4-FFF2-40B4-BE49-F238E27FC236}">
                    <a16:creationId xmlns:a16="http://schemas.microsoft.com/office/drawing/2014/main" id="{9351BC3C-9CA4-905A-B756-042384C76FE9}"/>
                  </a:ext>
                </a:extLst>
              </p:cNvPr>
              <p:cNvPicPr>
                <a:picLocks noChangeAspect="1"/>
              </p:cNvPicPr>
              <p:nvPr/>
            </p:nvPicPr>
            <p:blipFill rotWithShape="1">
              <a:blip r:embed="rId10"/>
              <a:srcRect l="11997" t="25965" r="10902" b="24561"/>
              <a:stretch/>
            </p:blipFill>
            <p:spPr>
              <a:xfrm>
                <a:off x="3890894" y="3596739"/>
                <a:ext cx="963398" cy="615858"/>
              </a:xfrm>
              <a:prstGeom prst="rect">
                <a:avLst/>
              </a:prstGeom>
            </p:spPr>
          </p:pic>
          <p:sp>
            <p:nvSpPr>
              <p:cNvPr id="43" name="TextBox 18">
                <a:extLst>
                  <a:ext uri="{FF2B5EF4-FFF2-40B4-BE49-F238E27FC236}">
                    <a16:creationId xmlns:a16="http://schemas.microsoft.com/office/drawing/2014/main" id="{1EAC2186-B103-6A69-8588-EC614AB54A83}"/>
                  </a:ext>
                </a:extLst>
              </p:cNvPr>
              <p:cNvSpPr txBox="1"/>
              <p:nvPr/>
            </p:nvSpPr>
            <p:spPr>
              <a:xfrm>
                <a:off x="4892041" y="2224134"/>
                <a:ext cx="1196215" cy="506824"/>
              </a:xfrm>
              <a:prstGeom prst="rect">
                <a:avLst/>
              </a:prstGeom>
              <a:noFill/>
            </p:spPr>
            <p:txBody>
              <a:bodyPr wrap="square" rtlCol="0">
                <a:spAutoFit/>
              </a:bodyPr>
              <a:lstStyle/>
              <a:p>
                <a:pPr algn="ctr"/>
                <a:r>
                  <a:rPr lang="it-IT" sz="2232" b="1" dirty="0">
                    <a:solidFill>
                      <a:srgbClr val="3EA2D9"/>
                    </a:solidFill>
                    <a:latin typeface="Tw Cen MT Condensed" panose="020B0606020104020203" pitchFamily="34" charset="0"/>
                  </a:rPr>
                  <a:t>MARKAL</a:t>
                </a:r>
                <a:endParaRPr lang="it-IT" sz="1595" b="1" dirty="0">
                  <a:solidFill>
                    <a:srgbClr val="3EA2D9"/>
                  </a:solidFill>
                  <a:latin typeface="Tw Cen MT Condensed" panose="020B0606020104020203" pitchFamily="34" charset="0"/>
                </a:endParaRPr>
              </a:p>
            </p:txBody>
          </p:sp>
          <p:sp>
            <p:nvSpPr>
              <p:cNvPr id="44" name="TextBox 18">
                <a:extLst>
                  <a:ext uri="{FF2B5EF4-FFF2-40B4-BE49-F238E27FC236}">
                    <a16:creationId xmlns:a16="http://schemas.microsoft.com/office/drawing/2014/main" id="{5431DA54-A8A9-56F4-75D8-DE45310B8820}"/>
                  </a:ext>
                </a:extLst>
              </p:cNvPr>
              <p:cNvSpPr txBox="1"/>
              <p:nvPr/>
            </p:nvSpPr>
            <p:spPr>
              <a:xfrm>
                <a:off x="6537208" y="2222523"/>
                <a:ext cx="895828" cy="428937"/>
              </a:xfrm>
              <a:prstGeom prst="rect">
                <a:avLst/>
              </a:prstGeom>
              <a:noFill/>
            </p:spPr>
            <p:txBody>
              <a:bodyPr wrap="square" rtlCol="0">
                <a:spAutoFit/>
              </a:bodyPr>
              <a:lstStyle/>
              <a:p>
                <a:pPr algn="ctr"/>
                <a:r>
                  <a:rPr lang="it-IT" sz="2000" b="1" dirty="0">
                    <a:solidFill>
                      <a:srgbClr val="3EA2D9"/>
                    </a:solidFill>
                    <a:latin typeface="Tw Cen MT Condensed" panose="020B0606020104020203" pitchFamily="34" charset="0"/>
                  </a:rPr>
                  <a:t>TIMES</a:t>
                </a:r>
                <a:endParaRPr lang="it-IT" sz="1600" b="1" dirty="0">
                  <a:solidFill>
                    <a:srgbClr val="3EA2D9"/>
                  </a:solidFill>
                  <a:latin typeface="Tw Cen MT Condensed" panose="020B0606020104020203" pitchFamily="34" charset="0"/>
                </a:endParaRPr>
              </a:p>
            </p:txBody>
          </p:sp>
          <p:sp>
            <p:nvSpPr>
              <p:cNvPr id="45" name="Arrow: Striped Right 44">
                <a:extLst>
                  <a:ext uri="{FF2B5EF4-FFF2-40B4-BE49-F238E27FC236}">
                    <a16:creationId xmlns:a16="http://schemas.microsoft.com/office/drawing/2014/main" id="{72F4A96A-5E07-FF23-B1A9-3F935EC29B5E}"/>
                  </a:ext>
                </a:extLst>
              </p:cNvPr>
              <p:cNvSpPr/>
              <p:nvPr/>
            </p:nvSpPr>
            <p:spPr bwMode="auto">
              <a:xfrm>
                <a:off x="6326424" y="2269283"/>
                <a:ext cx="363016" cy="320679"/>
              </a:xfrm>
              <a:prstGeom prst="stripedRightArrow">
                <a:avLst/>
              </a:prstGeom>
              <a:solidFill>
                <a:srgbClr val="3EA2D9"/>
              </a:solid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algn="r" defTabSz="729051" eaLnBrk="0" fontAlgn="base" hangingPunct="0">
                  <a:spcBef>
                    <a:spcPct val="20000"/>
                  </a:spcBef>
                  <a:spcAft>
                    <a:spcPct val="0"/>
                  </a:spcAft>
                </a:pPr>
                <a:endParaRPr lang="it-IT" sz="797">
                  <a:latin typeface="Arial" pitchFamily="34" charset="0"/>
                </a:endParaRPr>
              </a:p>
            </p:txBody>
          </p:sp>
          <p:cxnSp>
            <p:nvCxnSpPr>
              <p:cNvPr id="46" name="Straight Connector 45">
                <a:extLst>
                  <a:ext uri="{FF2B5EF4-FFF2-40B4-BE49-F238E27FC236}">
                    <a16:creationId xmlns:a16="http://schemas.microsoft.com/office/drawing/2014/main" id="{FA656A55-23B0-0BBB-3E56-D9532FE3CFE3}"/>
                  </a:ext>
                </a:extLst>
              </p:cNvPr>
              <p:cNvCxnSpPr/>
              <p:nvPr/>
            </p:nvCxnSpPr>
            <p:spPr>
              <a:xfrm>
                <a:off x="2846132" y="1314867"/>
                <a:ext cx="0" cy="365473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6E2CEDA7-7DE8-EBA8-5E3F-B4EB6C402E8A}"/>
                  </a:ext>
                </a:extLst>
              </p:cNvPr>
              <p:cNvCxnSpPr>
                <a:cxnSpLocks/>
              </p:cNvCxnSpPr>
              <p:nvPr/>
            </p:nvCxnSpPr>
            <p:spPr>
              <a:xfrm flipH="1">
                <a:off x="2736324" y="4836647"/>
                <a:ext cx="734270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981ACFEC-CF1A-7359-D42A-8E524A586A5A}"/>
                  </a:ext>
                </a:extLst>
              </p:cNvPr>
              <p:cNvSpPr txBox="1"/>
              <p:nvPr/>
            </p:nvSpPr>
            <p:spPr>
              <a:xfrm>
                <a:off x="2157464" y="1766790"/>
                <a:ext cx="682597"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Global</a:t>
                </a:r>
              </a:p>
            </p:txBody>
          </p:sp>
          <p:sp>
            <p:nvSpPr>
              <p:cNvPr id="49" name="TextBox 48">
                <a:extLst>
                  <a:ext uri="{FF2B5EF4-FFF2-40B4-BE49-F238E27FC236}">
                    <a16:creationId xmlns:a16="http://schemas.microsoft.com/office/drawing/2014/main" id="{7F05AA2B-7F67-D137-BAF8-717EC1A22CA3}"/>
                  </a:ext>
                </a:extLst>
              </p:cNvPr>
              <p:cNvSpPr txBox="1"/>
              <p:nvPr/>
            </p:nvSpPr>
            <p:spPr>
              <a:xfrm>
                <a:off x="1801371" y="2339046"/>
                <a:ext cx="1022801"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Continental</a:t>
                </a:r>
              </a:p>
            </p:txBody>
          </p:sp>
          <p:sp>
            <p:nvSpPr>
              <p:cNvPr id="50" name="TextBox 49">
                <a:extLst>
                  <a:ext uri="{FF2B5EF4-FFF2-40B4-BE49-F238E27FC236}">
                    <a16:creationId xmlns:a16="http://schemas.microsoft.com/office/drawing/2014/main" id="{52726849-0940-21EA-0B38-95B7F8922FAE}"/>
                  </a:ext>
                </a:extLst>
              </p:cNvPr>
              <p:cNvSpPr txBox="1"/>
              <p:nvPr/>
            </p:nvSpPr>
            <p:spPr>
              <a:xfrm>
                <a:off x="2023525" y="2935717"/>
                <a:ext cx="1022801"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National</a:t>
                </a:r>
              </a:p>
            </p:txBody>
          </p:sp>
          <p:sp>
            <p:nvSpPr>
              <p:cNvPr id="51" name="TextBox 50">
                <a:extLst>
                  <a:ext uri="{FF2B5EF4-FFF2-40B4-BE49-F238E27FC236}">
                    <a16:creationId xmlns:a16="http://schemas.microsoft.com/office/drawing/2014/main" id="{62315CC5-8E04-A431-DD33-3FD0A22E5818}"/>
                  </a:ext>
                </a:extLst>
              </p:cNvPr>
              <p:cNvSpPr txBox="1"/>
              <p:nvPr/>
            </p:nvSpPr>
            <p:spPr>
              <a:xfrm>
                <a:off x="2023525" y="3533543"/>
                <a:ext cx="1022801"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Regional</a:t>
                </a:r>
              </a:p>
            </p:txBody>
          </p:sp>
          <p:sp>
            <p:nvSpPr>
              <p:cNvPr id="52" name="TextBox 51">
                <a:extLst>
                  <a:ext uri="{FF2B5EF4-FFF2-40B4-BE49-F238E27FC236}">
                    <a16:creationId xmlns:a16="http://schemas.microsoft.com/office/drawing/2014/main" id="{3924AF99-1658-B83A-DF2A-FC73CAE5F34B}"/>
                  </a:ext>
                </a:extLst>
              </p:cNvPr>
              <p:cNvSpPr txBox="1"/>
              <p:nvPr/>
            </p:nvSpPr>
            <p:spPr>
              <a:xfrm>
                <a:off x="2253616" y="4110112"/>
                <a:ext cx="1022801"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Local</a:t>
                </a:r>
              </a:p>
            </p:txBody>
          </p:sp>
          <p:sp>
            <p:nvSpPr>
              <p:cNvPr id="53" name="TextBox 52">
                <a:extLst>
                  <a:ext uri="{FF2B5EF4-FFF2-40B4-BE49-F238E27FC236}">
                    <a16:creationId xmlns:a16="http://schemas.microsoft.com/office/drawing/2014/main" id="{DE593F19-6F0C-264E-977C-129E9B1A07FC}"/>
                  </a:ext>
                </a:extLst>
              </p:cNvPr>
              <p:cNvSpPr txBox="1"/>
              <p:nvPr/>
            </p:nvSpPr>
            <p:spPr>
              <a:xfrm>
                <a:off x="1720002" y="4530684"/>
                <a:ext cx="1226227"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Single Project</a:t>
                </a:r>
              </a:p>
            </p:txBody>
          </p:sp>
          <p:sp>
            <p:nvSpPr>
              <p:cNvPr id="54" name="TextBox 53">
                <a:extLst>
                  <a:ext uri="{FF2B5EF4-FFF2-40B4-BE49-F238E27FC236}">
                    <a16:creationId xmlns:a16="http://schemas.microsoft.com/office/drawing/2014/main" id="{EB6112AF-B10C-E8EE-54BB-3F496D3BE40F}"/>
                  </a:ext>
                </a:extLst>
              </p:cNvPr>
              <p:cNvSpPr txBox="1"/>
              <p:nvPr/>
            </p:nvSpPr>
            <p:spPr>
              <a:xfrm rot="16200000">
                <a:off x="500351" y="2883818"/>
                <a:ext cx="2104603" cy="276999"/>
              </a:xfrm>
              <a:prstGeom prst="rect">
                <a:avLst/>
              </a:prstGeom>
              <a:noFill/>
            </p:spPr>
            <p:txBody>
              <a:bodyPr wrap="square" rtlCol="0">
                <a:spAutoFit/>
              </a:bodyPr>
              <a:lstStyle/>
              <a:p>
                <a:r>
                  <a:rPr lang="en-US"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Geographical Coverage</a:t>
                </a:r>
              </a:p>
            </p:txBody>
          </p:sp>
          <p:sp>
            <p:nvSpPr>
              <p:cNvPr id="55" name="TextBox 54">
                <a:extLst>
                  <a:ext uri="{FF2B5EF4-FFF2-40B4-BE49-F238E27FC236}">
                    <a16:creationId xmlns:a16="http://schemas.microsoft.com/office/drawing/2014/main" id="{447C1EBF-A686-9A6F-F3BA-4B43265D0756}"/>
                  </a:ext>
                </a:extLst>
              </p:cNvPr>
              <p:cNvSpPr txBox="1"/>
              <p:nvPr/>
            </p:nvSpPr>
            <p:spPr>
              <a:xfrm rot="18784484">
                <a:off x="3399262" y="4986621"/>
                <a:ext cx="915199"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Seconds</a:t>
                </a:r>
              </a:p>
            </p:txBody>
          </p:sp>
          <p:sp>
            <p:nvSpPr>
              <p:cNvPr id="56" name="TextBox 55">
                <a:extLst>
                  <a:ext uri="{FF2B5EF4-FFF2-40B4-BE49-F238E27FC236}">
                    <a16:creationId xmlns:a16="http://schemas.microsoft.com/office/drawing/2014/main" id="{D38B8ED7-44DE-F9AF-F343-5540775C5CB0}"/>
                  </a:ext>
                </a:extLst>
              </p:cNvPr>
              <p:cNvSpPr txBox="1"/>
              <p:nvPr/>
            </p:nvSpPr>
            <p:spPr>
              <a:xfrm rot="18784484">
                <a:off x="4434442" y="4969100"/>
                <a:ext cx="915199"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Minutes</a:t>
                </a:r>
              </a:p>
            </p:txBody>
          </p:sp>
          <p:sp>
            <p:nvSpPr>
              <p:cNvPr id="57" name="TextBox 56">
                <a:extLst>
                  <a:ext uri="{FF2B5EF4-FFF2-40B4-BE49-F238E27FC236}">
                    <a16:creationId xmlns:a16="http://schemas.microsoft.com/office/drawing/2014/main" id="{2A37817F-5D99-B1A1-41E5-91C59DE116D3}"/>
                  </a:ext>
                </a:extLst>
              </p:cNvPr>
              <p:cNvSpPr txBox="1"/>
              <p:nvPr/>
            </p:nvSpPr>
            <p:spPr>
              <a:xfrm rot="18784484">
                <a:off x="5664655" y="4866933"/>
                <a:ext cx="915199"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Hours</a:t>
                </a:r>
              </a:p>
            </p:txBody>
          </p:sp>
          <p:sp>
            <p:nvSpPr>
              <p:cNvPr id="58" name="TextBox 57">
                <a:extLst>
                  <a:ext uri="{FF2B5EF4-FFF2-40B4-BE49-F238E27FC236}">
                    <a16:creationId xmlns:a16="http://schemas.microsoft.com/office/drawing/2014/main" id="{C6E7C764-6950-F460-CECD-568BDBF80805}"/>
                  </a:ext>
                </a:extLst>
              </p:cNvPr>
              <p:cNvSpPr txBox="1"/>
              <p:nvPr/>
            </p:nvSpPr>
            <p:spPr>
              <a:xfrm rot="18784484">
                <a:off x="6771088" y="4822965"/>
                <a:ext cx="915199"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Days</a:t>
                </a:r>
              </a:p>
            </p:txBody>
          </p:sp>
          <p:sp>
            <p:nvSpPr>
              <p:cNvPr id="59" name="TextBox 58">
                <a:extLst>
                  <a:ext uri="{FF2B5EF4-FFF2-40B4-BE49-F238E27FC236}">
                    <a16:creationId xmlns:a16="http://schemas.microsoft.com/office/drawing/2014/main" id="{1D52618E-043C-4984-78DA-313DD070A797}"/>
                  </a:ext>
                </a:extLst>
              </p:cNvPr>
              <p:cNvSpPr txBox="1"/>
              <p:nvPr/>
            </p:nvSpPr>
            <p:spPr>
              <a:xfrm rot="18784484">
                <a:off x="7767700" y="4844408"/>
                <a:ext cx="915199"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Years</a:t>
                </a:r>
              </a:p>
            </p:txBody>
          </p:sp>
          <p:sp>
            <p:nvSpPr>
              <p:cNvPr id="60" name="TextBox 59">
                <a:extLst>
                  <a:ext uri="{FF2B5EF4-FFF2-40B4-BE49-F238E27FC236}">
                    <a16:creationId xmlns:a16="http://schemas.microsoft.com/office/drawing/2014/main" id="{DF2C980D-CA51-FB18-1237-4C2219022F81}"/>
                  </a:ext>
                </a:extLst>
              </p:cNvPr>
              <p:cNvSpPr txBox="1"/>
              <p:nvPr/>
            </p:nvSpPr>
            <p:spPr>
              <a:xfrm rot="18784484">
                <a:off x="8744940" y="4964803"/>
                <a:ext cx="915199"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Decades</a:t>
                </a:r>
              </a:p>
            </p:txBody>
          </p:sp>
          <p:sp>
            <p:nvSpPr>
              <p:cNvPr id="61" name="TextBox 60">
                <a:extLst>
                  <a:ext uri="{FF2B5EF4-FFF2-40B4-BE49-F238E27FC236}">
                    <a16:creationId xmlns:a16="http://schemas.microsoft.com/office/drawing/2014/main" id="{AD3358E4-EE4D-CB45-39C2-BDCBD00ADC23}"/>
                  </a:ext>
                </a:extLst>
              </p:cNvPr>
              <p:cNvSpPr txBox="1"/>
              <p:nvPr/>
            </p:nvSpPr>
            <p:spPr>
              <a:xfrm>
                <a:off x="5393919" y="5364831"/>
                <a:ext cx="2104603" cy="276999"/>
              </a:xfrm>
              <a:prstGeom prst="rect">
                <a:avLst/>
              </a:prstGeom>
              <a:noFill/>
            </p:spPr>
            <p:txBody>
              <a:bodyPr wrap="square" rtlCol="0">
                <a:spAutoFit/>
              </a:bodyPr>
              <a:lstStyle/>
              <a:p>
                <a:r>
                  <a:rPr lang="en-US"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Temporal Resolution</a:t>
                </a:r>
              </a:p>
            </p:txBody>
          </p:sp>
        </p:grpSp>
        <p:sp>
          <p:nvSpPr>
            <p:cNvPr id="7" name="Oval 6">
              <a:extLst>
                <a:ext uri="{FF2B5EF4-FFF2-40B4-BE49-F238E27FC236}">
                  <a16:creationId xmlns:a16="http://schemas.microsoft.com/office/drawing/2014/main" id="{6E95A406-3D35-8F1D-189D-F7729527CCD5}"/>
                </a:ext>
              </a:extLst>
            </p:cNvPr>
            <p:cNvSpPr/>
            <p:nvPr/>
          </p:nvSpPr>
          <p:spPr>
            <a:xfrm>
              <a:off x="3503669" y="3679550"/>
              <a:ext cx="1332314" cy="919197"/>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2" name="TextBox 61">
            <a:extLst>
              <a:ext uri="{FF2B5EF4-FFF2-40B4-BE49-F238E27FC236}">
                <a16:creationId xmlns:a16="http://schemas.microsoft.com/office/drawing/2014/main" id="{999A727C-F975-1812-A6AE-4726A987BDE0}"/>
              </a:ext>
            </a:extLst>
          </p:cNvPr>
          <p:cNvSpPr txBox="1"/>
          <p:nvPr/>
        </p:nvSpPr>
        <p:spPr>
          <a:xfrm>
            <a:off x="386473" y="1031921"/>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Energy modelling encompasses a range of </a:t>
            </a:r>
            <a:r>
              <a:rPr lang="en-GB" sz="1600" b="1" dirty="0">
                <a:latin typeface="Open Sans" panose="020B0606030504020204" pitchFamily="34" charset="0"/>
                <a:ea typeface="Open Sans" panose="020B0606030504020204" pitchFamily="34" charset="0"/>
                <a:cs typeface="Open Sans" panose="020B0606030504020204" pitchFamily="34" charset="0"/>
              </a:rPr>
              <a:t>tools tailored for different scopes</a:t>
            </a:r>
            <a:r>
              <a:rPr lang="en-GB" sz="1600" dirty="0">
                <a:latin typeface="Open Sans" panose="020B0606030504020204" pitchFamily="34" charset="0"/>
                <a:ea typeface="Open Sans" panose="020B0606030504020204" pitchFamily="34" charset="0"/>
                <a:cs typeface="Open Sans" panose="020B0606030504020204" pitchFamily="34" charset="0"/>
              </a:rPr>
              <a:t>, from local to global, with varying temporal detail, supporting decision-making in energy system development and planning.</a:t>
            </a:r>
          </a:p>
        </p:txBody>
      </p:sp>
    </p:spTree>
    <p:extLst>
      <p:ext uri="{BB962C8B-B14F-4D97-AF65-F5344CB8AC3E}">
        <p14:creationId xmlns:p14="http://schemas.microsoft.com/office/powerpoint/2010/main" val="77416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What is MicroGridsPy?</a:t>
            </a:r>
          </a:p>
        </p:txBody>
      </p:sp>
      <p:pic>
        <p:nvPicPr>
          <p:cNvPr id="17" name="Picture 16" descr="A diagram of a model&#10;&#10;Description automatically generated">
            <a:extLst>
              <a:ext uri="{FF2B5EF4-FFF2-40B4-BE49-F238E27FC236}">
                <a16:creationId xmlns:a16="http://schemas.microsoft.com/office/drawing/2014/main" id="{0A93C20E-AEF2-B01C-2756-D4F7490CE8DD}"/>
              </a:ext>
            </a:extLst>
          </p:cNvPr>
          <p:cNvPicPr>
            <a:picLocks noChangeAspect="1"/>
          </p:cNvPicPr>
          <p:nvPr/>
        </p:nvPicPr>
        <p:blipFill rotWithShape="1">
          <a:blip r:embed="rId3"/>
          <a:srcRect t="6214"/>
          <a:stretch/>
        </p:blipFill>
        <p:spPr>
          <a:xfrm>
            <a:off x="1856467" y="2705572"/>
            <a:ext cx="8364775" cy="3529571"/>
          </a:xfrm>
          <a:prstGeom prst="rect">
            <a:avLst/>
          </a:prstGeom>
        </p:spPr>
      </p:pic>
      <p:sp>
        <p:nvSpPr>
          <p:cNvPr id="18" name="TextBox 17">
            <a:extLst>
              <a:ext uri="{FF2B5EF4-FFF2-40B4-BE49-F238E27FC236}">
                <a16:creationId xmlns:a16="http://schemas.microsoft.com/office/drawing/2014/main" id="{74E8D51E-98B7-E1EB-CA60-196156176627}"/>
              </a:ext>
            </a:extLst>
          </p:cNvPr>
          <p:cNvSpPr txBox="1"/>
          <p:nvPr/>
        </p:nvSpPr>
        <p:spPr>
          <a:xfrm>
            <a:off x="478950" y="1272552"/>
            <a:ext cx="11119810" cy="830997"/>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MicroGridsPy is an </a:t>
            </a:r>
            <a:r>
              <a:rPr lang="en-GB" sz="1600" b="1" dirty="0">
                <a:latin typeface="Open Sans" panose="020B0606030504020204" pitchFamily="34" charset="0"/>
                <a:ea typeface="Open Sans" panose="020B0606030504020204" pitchFamily="34" charset="0"/>
                <a:cs typeface="Open Sans" panose="020B0606030504020204" pitchFamily="34" charset="0"/>
              </a:rPr>
              <a:t>open-source</a:t>
            </a:r>
            <a:r>
              <a:rPr lang="en-GB" sz="1600" dirty="0">
                <a:latin typeface="Open Sans" panose="020B0606030504020204" pitchFamily="34" charset="0"/>
                <a:ea typeface="Open Sans" panose="020B0606030504020204" pitchFamily="34" charset="0"/>
                <a:cs typeface="Open Sans" panose="020B0606030504020204" pitchFamily="34" charset="0"/>
              </a:rPr>
              <a:t> </a:t>
            </a:r>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bottom-up</a:t>
            </a:r>
            <a:r>
              <a:rPr lang="en-GB" sz="1600" dirty="0">
                <a:latin typeface="Open Sans" panose="020B0606030504020204" pitchFamily="34" charset="0"/>
                <a:ea typeface="Open Sans" panose="020B0606030504020204" pitchFamily="34" charset="0"/>
                <a:cs typeface="Open Sans" panose="020B0606030504020204" pitchFamily="34" charset="0"/>
              </a:rPr>
              <a:t>, </a:t>
            </a:r>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stochastic optimization </a:t>
            </a:r>
            <a:r>
              <a:rPr lang="en-GB" sz="1600" dirty="0">
                <a:latin typeface="Open Sans" panose="020B0606030504020204" pitchFamily="34" charset="0"/>
                <a:ea typeface="Open Sans" panose="020B0606030504020204" pitchFamily="34" charset="0"/>
                <a:cs typeface="Open Sans" panose="020B0606030504020204" pitchFamily="34" charset="0"/>
              </a:rPr>
              <a:t>model for </a:t>
            </a:r>
            <a:r>
              <a:rPr lang="en-GB" sz="1600" b="1" dirty="0">
                <a:latin typeface="Open Sans" panose="020B0606030504020204" pitchFamily="34" charset="0"/>
                <a:ea typeface="Open Sans" panose="020B0606030504020204" pitchFamily="34" charset="0"/>
                <a:cs typeface="Open Sans" panose="020B0606030504020204" pitchFamily="34" charset="0"/>
              </a:rPr>
              <a:t>sizing and dispatching energy in mini-grids</a:t>
            </a:r>
            <a:r>
              <a:rPr lang="en-GB" sz="1600" dirty="0">
                <a:latin typeface="Open Sans" panose="020B0606030504020204" pitchFamily="34" charset="0"/>
                <a:ea typeface="Open Sans" panose="020B0606030504020204" pitchFamily="34" charset="0"/>
                <a:cs typeface="Open Sans" panose="020B0606030504020204" pitchFamily="34" charset="0"/>
              </a:rPr>
              <a:t>, particularly in isolated areas, with </a:t>
            </a:r>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high time resolution </a:t>
            </a:r>
            <a:r>
              <a:rPr lang="en-GB" sz="1600" dirty="0">
                <a:latin typeface="Open Sans" panose="020B0606030504020204" pitchFamily="34" charset="0"/>
                <a:ea typeface="Open Sans" panose="020B0606030504020204" pitchFamily="34" charset="0"/>
                <a:cs typeface="Open Sans" panose="020B0606030504020204" pitchFamily="34" charset="0"/>
              </a:rPr>
              <a:t>and </a:t>
            </a:r>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time-evolving load demand</a:t>
            </a:r>
            <a:r>
              <a:rPr lang="en-GB" sz="1600" dirty="0">
                <a:latin typeface="Open Sans" panose="020B0606030504020204" pitchFamily="34" charset="0"/>
                <a:ea typeface="Open Sans" panose="020B0606030504020204" pitchFamily="34" charset="0"/>
                <a:cs typeface="Open Sans" panose="020B0606030504020204" pitchFamily="34" charset="0"/>
              </a:rPr>
              <a:t>. </a:t>
            </a:r>
          </a:p>
          <a:p>
            <a:pPr algn="just"/>
            <a:r>
              <a:rPr lang="en-GB" sz="1600" dirty="0">
                <a:latin typeface="Open Sans" panose="020B0606030504020204" pitchFamily="34" charset="0"/>
                <a:ea typeface="Open Sans" panose="020B0606030504020204" pitchFamily="34" charset="0"/>
                <a:cs typeface="Open Sans" panose="020B0606030504020204" pitchFamily="34" charset="0"/>
              </a:rPr>
              <a:t>It’s </a:t>
            </a:r>
            <a:r>
              <a:rPr lang="en-GB" sz="1600" b="1" dirty="0">
                <a:latin typeface="Open Sans" panose="020B0606030504020204" pitchFamily="34" charset="0"/>
                <a:ea typeface="Open Sans" panose="020B0606030504020204" pitchFamily="34" charset="0"/>
                <a:cs typeface="Open Sans" panose="020B0606030504020204" pitchFamily="34" charset="0"/>
              </a:rPr>
              <a:t>Python-based, </a:t>
            </a:r>
            <a:r>
              <a:rPr lang="en-GB" sz="1600" dirty="0">
                <a:latin typeface="Open Sans" panose="020B0606030504020204" pitchFamily="34" charset="0"/>
                <a:ea typeface="Open Sans" panose="020B0606030504020204" pitchFamily="34" charset="0"/>
                <a:cs typeface="Open Sans" panose="020B0606030504020204" pitchFamily="34" charset="0"/>
              </a:rPr>
              <a:t>running on </a:t>
            </a:r>
            <a:r>
              <a:rPr lang="en-GB" sz="1600" b="1" dirty="0" err="1">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Pyomo</a:t>
            </a:r>
            <a:r>
              <a:rPr lang="en-GB" sz="1600" b="1" dirty="0">
                <a:latin typeface="Open Sans" panose="020B0606030504020204" pitchFamily="34" charset="0"/>
                <a:ea typeface="Open Sans" panose="020B0606030504020204" pitchFamily="34" charset="0"/>
                <a:cs typeface="Open Sans" panose="020B0606030504020204" pitchFamily="34" charset="0"/>
              </a:rPr>
              <a:t> </a:t>
            </a:r>
            <a:r>
              <a:rPr lang="en-GB" sz="1600" dirty="0">
                <a:latin typeface="Open Sans" panose="020B0606030504020204" pitchFamily="34" charset="0"/>
                <a:ea typeface="Open Sans" panose="020B0606030504020204" pitchFamily="34" charset="0"/>
                <a:cs typeface="Open Sans" panose="020B0606030504020204" pitchFamily="34" charset="0"/>
              </a:rPr>
              <a:t>and it relies mainly on </a:t>
            </a:r>
            <a:r>
              <a:rPr lang="en-GB" sz="16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linear programming </a:t>
            </a:r>
            <a:r>
              <a:rPr lang="en-GB" sz="1600" dirty="0">
                <a:latin typeface="Open Sans" panose="020B0606030504020204" pitchFamily="34" charset="0"/>
                <a:ea typeface="Open Sans" panose="020B0606030504020204" pitchFamily="34" charset="0"/>
                <a:cs typeface="Open Sans" panose="020B0606030504020204" pitchFamily="34" charset="0"/>
              </a:rPr>
              <a:t>formulation.</a:t>
            </a:r>
          </a:p>
        </p:txBody>
      </p:sp>
      <p:grpSp>
        <p:nvGrpSpPr>
          <p:cNvPr id="19" name="Group 18">
            <a:extLst>
              <a:ext uri="{FF2B5EF4-FFF2-40B4-BE49-F238E27FC236}">
                <a16:creationId xmlns:a16="http://schemas.microsoft.com/office/drawing/2014/main" id="{F1F2A1CA-764B-B550-5000-A984B21FA74E}"/>
              </a:ext>
            </a:extLst>
          </p:cNvPr>
          <p:cNvGrpSpPr/>
          <p:nvPr/>
        </p:nvGrpSpPr>
        <p:grpSpPr>
          <a:xfrm>
            <a:off x="1472133" y="5408717"/>
            <a:ext cx="5660536" cy="838095"/>
            <a:chOff x="1585912" y="4995083"/>
            <a:chExt cx="5660536" cy="838095"/>
          </a:xfrm>
        </p:grpSpPr>
        <p:sp>
          <p:nvSpPr>
            <p:cNvPr id="20" name="Rectangle: Rounded Corners 19">
              <a:extLst>
                <a:ext uri="{FF2B5EF4-FFF2-40B4-BE49-F238E27FC236}">
                  <a16:creationId xmlns:a16="http://schemas.microsoft.com/office/drawing/2014/main" id="{EAA5403E-1DEA-59B3-A03A-CAEA95674FB2}"/>
                </a:ext>
              </a:extLst>
            </p:cNvPr>
            <p:cNvSpPr/>
            <p:nvPr/>
          </p:nvSpPr>
          <p:spPr>
            <a:xfrm>
              <a:off x="1585912" y="4995083"/>
              <a:ext cx="5214257" cy="838095"/>
            </a:xfrm>
            <a:prstGeom prst="round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4" descr="Cerca nella barra laterale">
              <a:extLst>
                <a:ext uri="{FF2B5EF4-FFF2-40B4-BE49-F238E27FC236}">
                  <a16:creationId xmlns:a16="http://schemas.microsoft.com/office/drawing/2014/main" id="{BACDB09F-9E5A-D70C-DBA7-B37CD3B869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0836" y="5376609"/>
              <a:ext cx="369333" cy="369333"/>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0A49D4A4-A6F4-CE3F-BFE9-4B3BCF6C8383}"/>
                </a:ext>
              </a:extLst>
            </p:cNvPr>
            <p:cNvSpPr txBox="1"/>
            <p:nvPr/>
          </p:nvSpPr>
          <p:spPr>
            <a:xfrm>
              <a:off x="2603670" y="5124291"/>
              <a:ext cx="4196499" cy="307777"/>
            </a:xfrm>
            <a:prstGeom prst="rect">
              <a:avLst/>
            </a:prstGeom>
            <a:noFill/>
          </p:spPr>
          <p:txBody>
            <a:bodyPr wrap="square" rtlCol="0">
              <a:spAutoFit/>
            </a:bodyPr>
            <a:lstStyle/>
            <a:p>
              <a:r>
                <a:rPr lang="en-US"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Bottom-up</a:t>
              </a:r>
              <a:r>
                <a:rPr lang="en-US" sz="1400" dirty="0">
                  <a:latin typeface="Open Sans" panose="020B0606030504020204" pitchFamily="34" charset="0"/>
                  <a:ea typeface="Open Sans" panose="020B0606030504020204" pitchFamily="34" charset="0"/>
                  <a:cs typeface="Open Sans" panose="020B0606030504020204" pitchFamily="34" charset="0"/>
                </a:rPr>
                <a:t>, </a:t>
              </a:r>
              <a:r>
                <a:rPr lang="en-US"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dynamic</a:t>
              </a:r>
              <a:r>
                <a:rPr lang="en-US" sz="1400" dirty="0">
                  <a:latin typeface="Open Sans" panose="020B0606030504020204" pitchFamily="34" charset="0"/>
                  <a:ea typeface="Open Sans" panose="020B0606030504020204" pitchFamily="34" charset="0"/>
                  <a:cs typeface="Open Sans" panose="020B0606030504020204" pitchFamily="34" charset="0"/>
                </a:rPr>
                <a:t>, </a:t>
              </a:r>
              <a:r>
                <a:rPr lang="en-US" sz="14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optimization</a:t>
              </a:r>
              <a:r>
                <a:rPr lang="en-US" sz="1400" dirty="0">
                  <a:latin typeface="Open Sans" panose="020B0606030504020204" pitchFamily="34" charset="0"/>
                  <a:ea typeface="Open Sans" panose="020B0606030504020204" pitchFamily="34" charset="0"/>
                  <a:cs typeface="Open Sans" panose="020B0606030504020204" pitchFamily="34" charset="0"/>
                </a:rPr>
                <a:t> model</a:t>
              </a:r>
            </a:p>
          </p:txBody>
        </p:sp>
        <p:sp>
          <p:nvSpPr>
            <p:cNvPr id="23" name="TextBox 22">
              <a:extLst>
                <a:ext uri="{FF2B5EF4-FFF2-40B4-BE49-F238E27FC236}">
                  <a16:creationId xmlns:a16="http://schemas.microsoft.com/office/drawing/2014/main" id="{9FDD03B7-A753-1138-2B3C-02EB754F732D}"/>
                </a:ext>
              </a:extLst>
            </p:cNvPr>
            <p:cNvSpPr txBox="1"/>
            <p:nvPr/>
          </p:nvSpPr>
          <p:spPr>
            <a:xfrm>
              <a:off x="2603670" y="5420228"/>
              <a:ext cx="4642778" cy="307777"/>
            </a:xfrm>
            <a:prstGeom prst="rect">
              <a:avLst/>
            </a:prstGeom>
            <a:noFill/>
          </p:spPr>
          <p:txBody>
            <a:bodyPr wrap="square" rtlCol="0">
              <a:spAutoFit/>
            </a:bodyPr>
            <a:lstStyle/>
            <a:p>
              <a:r>
                <a:rPr lang="en-US" sz="1400" dirty="0">
                  <a:latin typeface="Open Sans" panose="020B0606030504020204" pitchFamily="34" charset="0"/>
                  <a:ea typeface="Open Sans" panose="020B0606030504020204" pitchFamily="34" charset="0"/>
                  <a:cs typeface="Open Sans" panose="020B0606030504020204" pitchFamily="34" charset="0"/>
                </a:rPr>
                <a:t>High time resolution, </a:t>
              </a:r>
              <a:r>
                <a:rPr lang="en-US"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Linear programming</a:t>
              </a:r>
            </a:p>
          </p:txBody>
        </p:sp>
        <p:pic>
          <p:nvPicPr>
            <p:cNvPr id="24" name="Picture 6" descr="Cerca nella barra laterale">
              <a:extLst>
                <a:ext uri="{FF2B5EF4-FFF2-40B4-BE49-F238E27FC236}">
                  <a16:creationId xmlns:a16="http://schemas.microsoft.com/office/drawing/2014/main" id="{19E4642F-4631-33D7-4536-259548BAA9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9637" y="5031200"/>
              <a:ext cx="790309" cy="790309"/>
            </a:xfrm>
            <a:prstGeom prst="rect">
              <a:avLst/>
            </a:prstGeom>
            <a:noFill/>
            <a:extLst>
              <a:ext uri="{909E8E84-426E-40DD-AFC4-6F175D3DCCD1}">
                <a14:hiddenFill xmlns:a14="http://schemas.microsoft.com/office/drawing/2010/main">
                  <a:solidFill>
                    <a:srgbClr val="FFFFFF"/>
                  </a:solidFill>
                </a14:hiddenFill>
              </a:ext>
            </a:extLst>
          </p:spPr>
        </p:pic>
      </p:grpSp>
      <p:sp>
        <p:nvSpPr>
          <p:cNvPr id="25" name="TextBox 24">
            <a:extLst>
              <a:ext uri="{FF2B5EF4-FFF2-40B4-BE49-F238E27FC236}">
                <a16:creationId xmlns:a16="http://schemas.microsoft.com/office/drawing/2014/main" id="{5E6BB3B3-BB63-53FE-8627-99FBEAD468C4}"/>
              </a:ext>
            </a:extLst>
          </p:cNvPr>
          <p:cNvSpPr txBox="1"/>
          <p:nvPr/>
        </p:nvSpPr>
        <p:spPr>
          <a:xfrm>
            <a:off x="3234936" y="2445976"/>
            <a:ext cx="5722127"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MicroGridsPy model scheme visualization</a:t>
            </a:r>
          </a:p>
        </p:txBody>
      </p:sp>
    </p:spTree>
    <p:extLst>
      <p:ext uri="{BB962C8B-B14F-4D97-AF65-F5344CB8AC3E}">
        <p14:creationId xmlns:p14="http://schemas.microsoft.com/office/powerpoint/2010/main" val="24605094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Towards OPEN-SOURCE modelling</a:t>
            </a:r>
          </a:p>
        </p:txBody>
      </p:sp>
      <p:grpSp>
        <p:nvGrpSpPr>
          <p:cNvPr id="2" name="Gruppo 2">
            <a:extLst>
              <a:ext uri="{FF2B5EF4-FFF2-40B4-BE49-F238E27FC236}">
                <a16:creationId xmlns:a16="http://schemas.microsoft.com/office/drawing/2014/main" id="{8B89AEC3-1552-8341-DF02-B5CEB1923CF5}"/>
              </a:ext>
            </a:extLst>
          </p:cNvPr>
          <p:cNvGrpSpPr/>
          <p:nvPr/>
        </p:nvGrpSpPr>
        <p:grpSpPr>
          <a:xfrm>
            <a:off x="744881" y="1909197"/>
            <a:ext cx="10435810" cy="1867109"/>
            <a:chOff x="-2370533" y="1563332"/>
            <a:chExt cx="14614998" cy="2554153"/>
          </a:xfrm>
        </p:grpSpPr>
        <p:pic>
          <p:nvPicPr>
            <p:cNvPr id="3" name="Picture 2" descr="Image result for oemof logo">
              <a:extLst>
                <a:ext uri="{FF2B5EF4-FFF2-40B4-BE49-F238E27FC236}">
                  <a16:creationId xmlns:a16="http://schemas.microsoft.com/office/drawing/2014/main" id="{16E7805B-85B6-AD18-DCB0-63E2C35C654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479" t="25339" r="19782" b="22687"/>
            <a:stretch/>
          </p:blipFill>
          <p:spPr bwMode="auto">
            <a:xfrm>
              <a:off x="1661545" y="2652845"/>
              <a:ext cx="1498548" cy="50461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16">
              <a:extLst>
                <a:ext uri="{FF2B5EF4-FFF2-40B4-BE49-F238E27FC236}">
                  <a16:creationId xmlns:a16="http://schemas.microsoft.com/office/drawing/2014/main" id="{FC925B30-F962-249C-ECC5-8371CBF5A9F2}"/>
                </a:ext>
              </a:extLst>
            </p:cNvPr>
            <p:cNvSpPr txBox="1"/>
            <p:nvPr/>
          </p:nvSpPr>
          <p:spPr>
            <a:xfrm>
              <a:off x="4914081" y="2652845"/>
              <a:ext cx="1189654" cy="512403"/>
            </a:xfrm>
            <a:prstGeom prst="roundRect">
              <a:avLst/>
            </a:prstGeom>
            <a:noFill/>
            <a:ln>
              <a:noFill/>
            </a:ln>
          </p:spPr>
          <p:txBody>
            <a:bodyPr wrap="square" rtlCol="0">
              <a:spAutoFit/>
            </a:bodyPr>
            <a:lstStyle/>
            <a:p>
              <a:pPr algn="ctr"/>
              <a:r>
                <a:rPr lang="it-IT" sz="1600" b="1" dirty="0" err="1">
                  <a:solidFill>
                    <a:schemeClr val="tx1">
                      <a:lumMod val="75000"/>
                      <a:lumOff val="25000"/>
                    </a:schemeClr>
                  </a:solidFill>
                  <a:latin typeface="Tw Cen MT" panose="020B0602020104020603" pitchFamily="34" charset="0"/>
                </a:rPr>
                <a:t>PyPSA</a:t>
              </a:r>
              <a:endParaRPr lang="it-IT" sz="1600" b="1" dirty="0">
                <a:solidFill>
                  <a:schemeClr val="tx1">
                    <a:lumMod val="75000"/>
                    <a:lumOff val="25000"/>
                  </a:schemeClr>
                </a:solidFill>
                <a:latin typeface="Tw Cen MT" panose="020B0602020104020603" pitchFamily="34" charset="0"/>
              </a:endParaRPr>
            </a:p>
          </p:txBody>
        </p:sp>
        <p:pic>
          <p:nvPicPr>
            <p:cNvPr id="5" name="Picture 6" descr="Logo">
              <a:extLst>
                <a:ext uri="{FF2B5EF4-FFF2-40B4-BE49-F238E27FC236}">
                  <a16:creationId xmlns:a16="http://schemas.microsoft.com/office/drawing/2014/main" id="{70498883-6834-84E8-3B70-B04DE86252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6721" y="2419810"/>
              <a:ext cx="1350297" cy="80342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8">
              <a:extLst>
                <a:ext uri="{FF2B5EF4-FFF2-40B4-BE49-F238E27FC236}">
                  <a16:creationId xmlns:a16="http://schemas.microsoft.com/office/drawing/2014/main" id="{F7678EA6-FD3B-91CC-36A0-202A1B261F57}"/>
                </a:ext>
              </a:extLst>
            </p:cNvPr>
            <p:cNvSpPr txBox="1"/>
            <p:nvPr/>
          </p:nvSpPr>
          <p:spPr>
            <a:xfrm>
              <a:off x="8329703" y="2743472"/>
              <a:ext cx="1276264" cy="505236"/>
            </a:xfrm>
            <a:prstGeom prst="rect">
              <a:avLst/>
            </a:prstGeom>
            <a:noFill/>
          </p:spPr>
          <p:txBody>
            <a:bodyPr wrap="square" rtlCol="0">
              <a:spAutoFit/>
            </a:bodyPr>
            <a:lstStyle/>
            <a:p>
              <a:pPr algn="ctr"/>
              <a:r>
                <a:rPr lang="it-IT" b="1" dirty="0">
                  <a:solidFill>
                    <a:schemeClr val="tx1">
                      <a:lumMod val="75000"/>
                      <a:lumOff val="25000"/>
                    </a:schemeClr>
                  </a:solidFill>
                  <a:latin typeface="Tw Cen MT Condensed" panose="020B0606020104020203" pitchFamily="34" charset="0"/>
                </a:rPr>
                <a:t>URBS</a:t>
              </a:r>
              <a:endParaRPr lang="it-IT" sz="1400" b="1" dirty="0">
                <a:solidFill>
                  <a:schemeClr val="tx1">
                    <a:lumMod val="75000"/>
                    <a:lumOff val="25000"/>
                  </a:schemeClr>
                </a:solidFill>
                <a:latin typeface="Tw Cen MT Condensed" panose="020B0606020104020203" pitchFamily="34" charset="0"/>
              </a:endParaRPr>
            </a:p>
          </p:txBody>
        </p:sp>
        <p:pic>
          <p:nvPicPr>
            <p:cNvPr id="8" name="Picture 8" descr="http://openmod-initiative.org/img/openmod-logo-large.png">
              <a:extLst>
                <a:ext uri="{FF2B5EF4-FFF2-40B4-BE49-F238E27FC236}">
                  <a16:creationId xmlns:a16="http://schemas.microsoft.com/office/drawing/2014/main" id="{A2414536-5117-E5FF-22AD-BEF2AAB13BA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33343" y="1563332"/>
              <a:ext cx="4428683" cy="60031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0" descr="https://www.energyplan.eu/wp-content/themes/twentyten-energy/assets/logo-energy.jpg">
              <a:extLst>
                <a:ext uri="{FF2B5EF4-FFF2-40B4-BE49-F238E27FC236}">
                  <a16:creationId xmlns:a16="http://schemas.microsoft.com/office/drawing/2014/main" id="{E194B1C6-4435-BF66-D29D-C0732030299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04982" y="2474472"/>
              <a:ext cx="1595420" cy="5918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22">
              <a:extLst>
                <a:ext uri="{FF2B5EF4-FFF2-40B4-BE49-F238E27FC236}">
                  <a16:creationId xmlns:a16="http://schemas.microsoft.com/office/drawing/2014/main" id="{6D150D60-A00D-4C31-E30B-7724B266FDB6}"/>
                </a:ext>
              </a:extLst>
            </p:cNvPr>
            <p:cNvSpPr txBox="1"/>
            <p:nvPr/>
          </p:nvSpPr>
          <p:spPr>
            <a:xfrm>
              <a:off x="1661545" y="3336013"/>
              <a:ext cx="1872208" cy="356919"/>
            </a:xfrm>
            <a:prstGeom prst="rect">
              <a:avLst/>
            </a:prstGeom>
            <a:noFill/>
          </p:spPr>
          <p:txBody>
            <a:bodyPr wrap="square" rtlCol="0">
              <a:spAutoFit/>
            </a:bodyPr>
            <a:lstStyle/>
            <a:p>
              <a:r>
                <a:rPr lang="it-IT" sz="837" i="1">
                  <a:solidFill>
                    <a:srgbClr val="D35B5B"/>
                  </a:solidFill>
                </a:rPr>
                <a:t>Hilpert et al. (2018)</a:t>
              </a:r>
            </a:p>
          </p:txBody>
        </p:sp>
        <p:sp>
          <p:nvSpPr>
            <p:cNvPr id="11" name="TextBox 23">
              <a:extLst>
                <a:ext uri="{FF2B5EF4-FFF2-40B4-BE49-F238E27FC236}">
                  <a16:creationId xmlns:a16="http://schemas.microsoft.com/office/drawing/2014/main" id="{A9AA656C-F4EB-966E-83B0-CFA4AA46978A}"/>
                </a:ext>
              </a:extLst>
            </p:cNvPr>
            <p:cNvSpPr txBox="1"/>
            <p:nvPr/>
          </p:nvSpPr>
          <p:spPr>
            <a:xfrm>
              <a:off x="3284660" y="3337053"/>
              <a:ext cx="1872208" cy="356919"/>
            </a:xfrm>
            <a:prstGeom prst="rect">
              <a:avLst/>
            </a:prstGeom>
            <a:noFill/>
          </p:spPr>
          <p:txBody>
            <a:bodyPr wrap="square" rtlCol="0">
              <a:spAutoFit/>
            </a:bodyPr>
            <a:lstStyle/>
            <a:p>
              <a:r>
                <a:rPr lang="it-IT" sz="837" i="1">
                  <a:solidFill>
                    <a:srgbClr val="D35B5B"/>
                  </a:solidFill>
                </a:rPr>
                <a:t>Pfenninger (2017)</a:t>
              </a:r>
            </a:p>
          </p:txBody>
        </p:sp>
        <p:sp>
          <p:nvSpPr>
            <p:cNvPr id="12" name="TextBox 24">
              <a:extLst>
                <a:ext uri="{FF2B5EF4-FFF2-40B4-BE49-F238E27FC236}">
                  <a16:creationId xmlns:a16="http://schemas.microsoft.com/office/drawing/2014/main" id="{9BE55C72-2B62-3E1C-6F7E-4E5CEE21D129}"/>
                </a:ext>
              </a:extLst>
            </p:cNvPr>
            <p:cNvSpPr txBox="1"/>
            <p:nvPr/>
          </p:nvSpPr>
          <p:spPr>
            <a:xfrm>
              <a:off x="4816440" y="3356273"/>
              <a:ext cx="1872208" cy="356919"/>
            </a:xfrm>
            <a:prstGeom prst="rect">
              <a:avLst/>
            </a:prstGeom>
            <a:noFill/>
          </p:spPr>
          <p:txBody>
            <a:bodyPr wrap="square" rtlCol="0">
              <a:spAutoFit/>
            </a:bodyPr>
            <a:lstStyle/>
            <a:p>
              <a:r>
                <a:rPr lang="it-IT" sz="837" i="1">
                  <a:solidFill>
                    <a:srgbClr val="D35B5B"/>
                  </a:solidFill>
                </a:rPr>
                <a:t>Brown et al. (2018)</a:t>
              </a:r>
            </a:p>
          </p:txBody>
        </p:sp>
        <p:sp>
          <p:nvSpPr>
            <p:cNvPr id="13" name="TextBox 25">
              <a:extLst>
                <a:ext uri="{FF2B5EF4-FFF2-40B4-BE49-F238E27FC236}">
                  <a16:creationId xmlns:a16="http://schemas.microsoft.com/office/drawing/2014/main" id="{238112A8-78CD-01F4-AA74-CD9FF072BE2C}"/>
                </a:ext>
              </a:extLst>
            </p:cNvPr>
            <p:cNvSpPr txBox="1"/>
            <p:nvPr/>
          </p:nvSpPr>
          <p:spPr>
            <a:xfrm>
              <a:off x="6396874" y="3336359"/>
              <a:ext cx="1872208" cy="356919"/>
            </a:xfrm>
            <a:prstGeom prst="rect">
              <a:avLst/>
            </a:prstGeom>
            <a:noFill/>
          </p:spPr>
          <p:txBody>
            <a:bodyPr wrap="square" rtlCol="0">
              <a:spAutoFit/>
            </a:bodyPr>
            <a:lstStyle/>
            <a:p>
              <a:r>
                <a:rPr lang="it-IT" sz="837" i="1">
                  <a:solidFill>
                    <a:srgbClr val="D35B5B"/>
                  </a:solidFill>
                </a:rPr>
                <a:t>Quoilin et al. (2017)</a:t>
              </a:r>
            </a:p>
          </p:txBody>
        </p:sp>
        <p:sp>
          <p:nvSpPr>
            <p:cNvPr id="14" name="TextBox 26">
              <a:extLst>
                <a:ext uri="{FF2B5EF4-FFF2-40B4-BE49-F238E27FC236}">
                  <a16:creationId xmlns:a16="http://schemas.microsoft.com/office/drawing/2014/main" id="{16F485FB-F8A5-ADC8-2A41-593391D7B2F0}"/>
                </a:ext>
              </a:extLst>
            </p:cNvPr>
            <p:cNvSpPr txBox="1"/>
            <p:nvPr/>
          </p:nvSpPr>
          <p:spPr>
            <a:xfrm>
              <a:off x="8189814" y="3312194"/>
              <a:ext cx="1872208" cy="356919"/>
            </a:xfrm>
            <a:prstGeom prst="rect">
              <a:avLst/>
            </a:prstGeom>
            <a:noFill/>
          </p:spPr>
          <p:txBody>
            <a:bodyPr wrap="square" rtlCol="0">
              <a:spAutoFit/>
            </a:bodyPr>
            <a:lstStyle/>
            <a:p>
              <a:r>
                <a:rPr lang="it-IT" sz="837" i="1">
                  <a:solidFill>
                    <a:srgbClr val="D35B5B"/>
                  </a:solidFill>
                </a:rPr>
                <a:t>Dorfner et al. (2016)</a:t>
              </a:r>
            </a:p>
          </p:txBody>
        </p:sp>
        <p:sp>
          <p:nvSpPr>
            <p:cNvPr id="15" name="TextBox 27">
              <a:extLst>
                <a:ext uri="{FF2B5EF4-FFF2-40B4-BE49-F238E27FC236}">
                  <a16:creationId xmlns:a16="http://schemas.microsoft.com/office/drawing/2014/main" id="{535E33AC-ED72-1EEF-DD70-D3C397587D2D}"/>
                </a:ext>
              </a:extLst>
            </p:cNvPr>
            <p:cNvSpPr txBox="1"/>
            <p:nvPr/>
          </p:nvSpPr>
          <p:spPr>
            <a:xfrm>
              <a:off x="10372257" y="3344766"/>
              <a:ext cx="1872208" cy="772719"/>
            </a:xfrm>
            <a:prstGeom prst="rect">
              <a:avLst/>
            </a:prstGeom>
            <a:noFill/>
          </p:spPr>
          <p:txBody>
            <a:bodyPr wrap="square" rtlCol="0">
              <a:spAutoFit/>
            </a:bodyPr>
            <a:lstStyle/>
            <a:p>
              <a:pPr algn="ctr"/>
              <a:r>
                <a:rPr lang="it-IT" sz="837" i="1">
                  <a:solidFill>
                    <a:srgbClr val="D35B5B"/>
                  </a:solidFill>
                </a:rPr>
                <a:t>Lund (2007),</a:t>
              </a:r>
              <a:br>
                <a:rPr lang="it-IT" sz="837" i="1">
                  <a:solidFill>
                    <a:srgbClr val="D35B5B"/>
                  </a:solidFill>
                </a:rPr>
              </a:br>
              <a:r>
                <a:rPr lang="it-IT" sz="837" i="1">
                  <a:solidFill>
                    <a:srgbClr val="D35B5B"/>
                  </a:solidFill>
                </a:rPr>
                <a:t>Garegnani et al. (2016)</a:t>
              </a:r>
            </a:p>
          </p:txBody>
        </p:sp>
        <p:sp>
          <p:nvSpPr>
            <p:cNvPr id="16" name="Rectangle 28">
              <a:extLst>
                <a:ext uri="{FF2B5EF4-FFF2-40B4-BE49-F238E27FC236}">
                  <a16:creationId xmlns:a16="http://schemas.microsoft.com/office/drawing/2014/main" id="{F2A0A16D-AB4C-6E94-986B-D2B3D920EBF7}"/>
                </a:ext>
              </a:extLst>
            </p:cNvPr>
            <p:cNvSpPr/>
            <p:nvPr/>
          </p:nvSpPr>
          <p:spPr>
            <a:xfrm>
              <a:off x="-2370533" y="2214864"/>
              <a:ext cx="12432560" cy="1565161"/>
            </a:xfrm>
            <a:prstGeom prst="rect">
              <a:avLst/>
            </a:prstGeom>
            <a:noFill/>
            <a:ln w="28575">
              <a:solidFill>
                <a:schemeClr val="tx1">
                  <a:lumMod val="75000"/>
                  <a:lumOff val="25000"/>
                </a:schemeClr>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558">
                <a:solidFill>
                  <a:srgbClr val="8E2626"/>
                </a:solidFill>
              </a:endParaRPr>
            </a:p>
          </p:txBody>
        </p:sp>
        <p:pic>
          <p:nvPicPr>
            <p:cNvPr id="26" name="Immagine 49" descr="Immagine che contiene disegnando&#10;&#10;Descrizione generata automaticamente">
              <a:extLst>
                <a:ext uri="{FF2B5EF4-FFF2-40B4-BE49-F238E27FC236}">
                  <a16:creationId xmlns:a16="http://schemas.microsoft.com/office/drawing/2014/main" id="{1CB59F17-A7EB-E1A1-C573-ED12540CBC44}"/>
                </a:ext>
              </a:extLst>
            </p:cNvPr>
            <p:cNvPicPr>
              <a:picLocks noChangeAspect="1"/>
            </p:cNvPicPr>
            <p:nvPr/>
          </p:nvPicPr>
          <p:blipFill>
            <a:blip r:embed="rId7"/>
            <a:stretch>
              <a:fillRect/>
            </a:stretch>
          </p:blipFill>
          <p:spPr>
            <a:xfrm>
              <a:off x="-231439" y="2675006"/>
              <a:ext cx="1498549" cy="539047"/>
            </a:xfrm>
            <a:prstGeom prst="rect">
              <a:avLst/>
            </a:prstGeom>
          </p:spPr>
        </p:pic>
        <p:sp>
          <p:nvSpPr>
            <p:cNvPr id="27" name="TextBox 22">
              <a:extLst>
                <a:ext uri="{FF2B5EF4-FFF2-40B4-BE49-F238E27FC236}">
                  <a16:creationId xmlns:a16="http://schemas.microsoft.com/office/drawing/2014/main" id="{8085C8CD-3B31-AC34-8C63-4266D1820A75}"/>
                </a:ext>
              </a:extLst>
            </p:cNvPr>
            <p:cNvSpPr txBox="1"/>
            <p:nvPr/>
          </p:nvSpPr>
          <p:spPr>
            <a:xfrm>
              <a:off x="-207674" y="3336013"/>
              <a:ext cx="1872208" cy="356919"/>
            </a:xfrm>
            <a:prstGeom prst="rect">
              <a:avLst/>
            </a:prstGeom>
            <a:noFill/>
          </p:spPr>
          <p:txBody>
            <a:bodyPr wrap="square" rtlCol="0">
              <a:spAutoFit/>
            </a:bodyPr>
            <a:lstStyle/>
            <a:p>
              <a:r>
                <a:rPr lang="it-IT" sz="837" i="1">
                  <a:solidFill>
                    <a:srgbClr val="D35B5B"/>
                  </a:solidFill>
                </a:rPr>
                <a:t>Howells et al. (2011)</a:t>
              </a:r>
            </a:p>
          </p:txBody>
        </p:sp>
      </p:grpSp>
      <p:pic>
        <p:nvPicPr>
          <p:cNvPr id="29" name="Picture 2">
            <a:extLst>
              <a:ext uri="{FF2B5EF4-FFF2-40B4-BE49-F238E27FC236}">
                <a16:creationId xmlns:a16="http://schemas.microsoft.com/office/drawing/2014/main" id="{E369E89F-E1BF-A012-2BB8-BD0E002BD586}"/>
              </a:ext>
            </a:extLst>
          </p:cNvPr>
          <p:cNvPicPr>
            <a:picLocks noChangeAspect="1"/>
          </p:cNvPicPr>
          <p:nvPr/>
        </p:nvPicPr>
        <p:blipFill>
          <a:blip r:embed="rId8"/>
          <a:stretch>
            <a:fillRect/>
          </a:stretch>
        </p:blipFill>
        <p:spPr>
          <a:xfrm>
            <a:off x="2821854" y="3790670"/>
            <a:ext cx="5539718" cy="2315662"/>
          </a:xfrm>
          <a:prstGeom prst="rect">
            <a:avLst/>
          </a:prstGeom>
        </p:spPr>
      </p:pic>
      <p:pic>
        <p:nvPicPr>
          <p:cNvPr id="30" name="Picture 29" descr="Graphical user interface, application, Teams&#10;&#10;Description automatically generated">
            <a:extLst>
              <a:ext uri="{FF2B5EF4-FFF2-40B4-BE49-F238E27FC236}">
                <a16:creationId xmlns:a16="http://schemas.microsoft.com/office/drawing/2014/main" id="{B7112CDF-14A5-B5D6-592A-A9205F84E39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817934" y="2828946"/>
            <a:ext cx="992501" cy="207223"/>
          </a:xfrm>
          <a:prstGeom prst="rect">
            <a:avLst/>
          </a:prstGeom>
        </p:spPr>
      </p:pic>
      <p:pic>
        <p:nvPicPr>
          <p:cNvPr id="31" name="Picture 30">
            <a:extLst>
              <a:ext uri="{FF2B5EF4-FFF2-40B4-BE49-F238E27FC236}">
                <a16:creationId xmlns:a16="http://schemas.microsoft.com/office/drawing/2014/main" id="{FF9A7856-0C4A-AF47-AFCE-5CC5CD2C31B1}"/>
              </a:ext>
            </a:extLst>
          </p:cNvPr>
          <p:cNvPicPr>
            <a:picLocks noChangeAspect="1"/>
          </p:cNvPicPr>
          <p:nvPr/>
        </p:nvPicPr>
        <p:blipFill rotWithShape="1">
          <a:blip r:embed="rId10"/>
          <a:srcRect l="11997" t="25965" r="10902" b="24561"/>
          <a:stretch/>
        </p:blipFill>
        <p:spPr>
          <a:xfrm>
            <a:off x="896042" y="2576422"/>
            <a:ext cx="1191186" cy="684886"/>
          </a:xfrm>
          <a:prstGeom prst="rect">
            <a:avLst/>
          </a:prstGeom>
        </p:spPr>
      </p:pic>
      <p:sp>
        <p:nvSpPr>
          <p:cNvPr id="32" name="TextBox 22">
            <a:extLst>
              <a:ext uri="{FF2B5EF4-FFF2-40B4-BE49-F238E27FC236}">
                <a16:creationId xmlns:a16="http://schemas.microsoft.com/office/drawing/2014/main" id="{E57A0C36-4838-8678-9A7F-6E79A9BCAF7C}"/>
              </a:ext>
            </a:extLst>
          </p:cNvPr>
          <p:cNvSpPr txBox="1"/>
          <p:nvPr/>
        </p:nvSpPr>
        <p:spPr>
          <a:xfrm>
            <a:off x="705562" y="3285365"/>
            <a:ext cx="1544385" cy="221151"/>
          </a:xfrm>
          <a:prstGeom prst="rect">
            <a:avLst/>
          </a:prstGeom>
          <a:noFill/>
        </p:spPr>
        <p:txBody>
          <a:bodyPr wrap="square" rtlCol="0">
            <a:spAutoFit/>
          </a:bodyPr>
          <a:lstStyle/>
          <a:p>
            <a:r>
              <a:rPr lang="it-IT" sz="837" i="1">
                <a:solidFill>
                  <a:srgbClr val="D35B5B"/>
                </a:solidFill>
              </a:rPr>
              <a:t>Balderrama et al. (2019)</a:t>
            </a:r>
          </a:p>
        </p:txBody>
      </p:sp>
      <p:pic>
        <p:nvPicPr>
          <p:cNvPr id="33" name="Picture 2">
            <a:extLst>
              <a:ext uri="{FF2B5EF4-FFF2-40B4-BE49-F238E27FC236}">
                <a16:creationId xmlns:a16="http://schemas.microsoft.com/office/drawing/2014/main" id="{97FE4DE8-8067-5AD2-301B-E0A6E3882978}"/>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53467" y="3951807"/>
            <a:ext cx="1596900" cy="1596900"/>
          </a:xfrm>
          <a:prstGeom prst="rect">
            <a:avLst/>
          </a:prstGeom>
          <a:noFill/>
          <a:extLst>
            <a:ext uri="{909E8E84-426E-40DD-AFC4-6F175D3DCCD1}">
              <a14:hiddenFill xmlns:a14="http://schemas.microsoft.com/office/drawing/2010/main">
                <a:solidFill>
                  <a:srgbClr val="FFFFFF"/>
                </a:solidFill>
              </a14:hiddenFill>
            </a:ext>
          </a:extLst>
        </p:spPr>
      </p:pic>
      <p:grpSp>
        <p:nvGrpSpPr>
          <p:cNvPr id="34" name="Group 33">
            <a:extLst>
              <a:ext uri="{FF2B5EF4-FFF2-40B4-BE49-F238E27FC236}">
                <a16:creationId xmlns:a16="http://schemas.microsoft.com/office/drawing/2014/main" id="{3C37A648-1C84-7C9D-DFF8-FBC15A324B0A}"/>
              </a:ext>
            </a:extLst>
          </p:cNvPr>
          <p:cNvGrpSpPr/>
          <p:nvPr/>
        </p:nvGrpSpPr>
        <p:grpSpPr>
          <a:xfrm>
            <a:off x="8967243" y="4275392"/>
            <a:ext cx="2287884" cy="1842083"/>
            <a:chOff x="880081" y="2483753"/>
            <a:chExt cx="2621684" cy="1954545"/>
          </a:xfrm>
        </p:grpSpPr>
        <p:pic>
          <p:nvPicPr>
            <p:cNvPr id="35" name="Picture 3">
              <a:extLst>
                <a:ext uri="{FF2B5EF4-FFF2-40B4-BE49-F238E27FC236}">
                  <a16:creationId xmlns:a16="http://schemas.microsoft.com/office/drawing/2014/main" id="{EC8B6F3D-CDF2-56AB-E65B-D8495DBD0BB7}"/>
                </a:ext>
              </a:extLst>
            </p:cNvPr>
            <p:cNvPicPr>
              <a:picLocks noChangeAspect="1"/>
            </p:cNvPicPr>
            <p:nvPr/>
          </p:nvPicPr>
          <p:blipFill rotWithShape="1">
            <a:blip r:embed="rId12"/>
            <a:srcRect l="22531" t="-2" r="3422" b="72365"/>
            <a:stretch/>
          </p:blipFill>
          <p:spPr>
            <a:xfrm>
              <a:off x="880081" y="2483753"/>
              <a:ext cx="2621684" cy="854828"/>
            </a:xfrm>
            <a:prstGeom prst="rect">
              <a:avLst/>
            </a:prstGeom>
          </p:spPr>
        </p:pic>
        <p:pic>
          <p:nvPicPr>
            <p:cNvPr id="36" name="Picture 14">
              <a:extLst>
                <a:ext uri="{FF2B5EF4-FFF2-40B4-BE49-F238E27FC236}">
                  <a16:creationId xmlns:a16="http://schemas.microsoft.com/office/drawing/2014/main" id="{5B41C03C-C84E-8023-E7F4-236602D7C492}"/>
                </a:ext>
              </a:extLst>
            </p:cNvPr>
            <p:cNvPicPr>
              <a:picLocks noChangeAspect="1"/>
            </p:cNvPicPr>
            <p:nvPr/>
          </p:nvPicPr>
          <p:blipFill rotWithShape="1">
            <a:blip r:embed="rId12"/>
            <a:srcRect l="22531" t="63076" r="3422" b="1611"/>
            <a:stretch/>
          </p:blipFill>
          <p:spPr>
            <a:xfrm>
              <a:off x="915854" y="3360955"/>
              <a:ext cx="2585910" cy="1077343"/>
            </a:xfrm>
            <a:prstGeom prst="rect">
              <a:avLst/>
            </a:prstGeom>
          </p:spPr>
        </p:pic>
      </p:grpSp>
      <p:sp>
        <p:nvSpPr>
          <p:cNvPr id="37" name="TextBox 36">
            <a:extLst>
              <a:ext uri="{FF2B5EF4-FFF2-40B4-BE49-F238E27FC236}">
                <a16:creationId xmlns:a16="http://schemas.microsoft.com/office/drawing/2014/main" id="{2ED4C62E-EBE6-2BFD-E609-71C4C3B646CA}"/>
              </a:ext>
            </a:extLst>
          </p:cNvPr>
          <p:cNvSpPr txBox="1"/>
          <p:nvPr/>
        </p:nvSpPr>
        <p:spPr>
          <a:xfrm>
            <a:off x="386473" y="1192342"/>
            <a:ext cx="11052061" cy="1077218"/>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Most of the </a:t>
            </a:r>
            <a:r>
              <a:rPr lang="en-GB" sz="1600" b="1" dirty="0">
                <a:latin typeface="Open Sans" panose="020B0606030504020204" pitchFamily="34" charset="0"/>
                <a:ea typeface="Open Sans" panose="020B0606030504020204" pitchFamily="34" charset="0"/>
                <a:cs typeface="Open Sans" panose="020B0606030504020204" pitchFamily="34" charset="0"/>
              </a:rPr>
              <a:t>new-generation modelling frameworks </a:t>
            </a:r>
            <a:r>
              <a:rPr lang="en-GB" sz="1600" dirty="0">
                <a:latin typeface="Open Sans" panose="020B0606030504020204" pitchFamily="34" charset="0"/>
                <a:ea typeface="Open Sans" panose="020B0606030504020204" pitchFamily="34" charset="0"/>
                <a:cs typeface="Open Sans" panose="020B0606030504020204" pitchFamily="34" charset="0"/>
              </a:rPr>
              <a:t>arose within the </a:t>
            </a:r>
            <a:r>
              <a:rPr lang="en-GB"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Open Energy Modelling Initiative</a:t>
            </a:r>
            <a:r>
              <a:rPr lang="en-GB" sz="1600" dirty="0">
                <a:latin typeface="Open Sans" panose="020B0606030504020204" pitchFamily="34" charset="0"/>
                <a:ea typeface="Open Sans" panose="020B0606030504020204" pitchFamily="34" charset="0"/>
                <a:cs typeface="Open Sans" panose="020B0606030504020204" pitchFamily="34" charset="0"/>
              </a:rPr>
              <a:t> (</a:t>
            </a:r>
            <a:r>
              <a:rPr lang="en-GB" sz="1600" dirty="0" err="1">
                <a:latin typeface="Open Sans" panose="020B0606030504020204" pitchFamily="34" charset="0"/>
                <a:ea typeface="Open Sans" panose="020B0606030504020204" pitchFamily="34" charset="0"/>
                <a:cs typeface="Open Sans" panose="020B0606030504020204" pitchFamily="34" charset="0"/>
              </a:rPr>
              <a:t>OpenMod</a:t>
            </a:r>
            <a:r>
              <a:rPr lang="en-GB" sz="1600" dirty="0">
                <a:latin typeface="Open Sans" panose="020B0606030504020204" pitchFamily="34" charset="0"/>
                <a:ea typeface="Open Sans" panose="020B0606030504020204" pitchFamily="34" charset="0"/>
                <a:cs typeface="Open Sans" panose="020B0606030504020204" pitchFamily="34" charset="0"/>
              </a:rPr>
              <a:t>) in response to the increasing advocacy for openness and transparency of codes and datasets.</a:t>
            </a:r>
          </a:p>
          <a:p>
            <a:pPr algn="just"/>
            <a:endParaRPr lang="en-GB" sz="16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1600" dirty="0">
                <a:latin typeface="Open Sans" panose="020B0606030504020204" pitchFamily="34" charset="0"/>
                <a:ea typeface="Open Sans" panose="020B0606030504020204" pitchFamily="34" charset="0"/>
                <a:cs typeface="Open Sans" panose="020B0606030504020204" pitchFamily="34" charset="0"/>
              </a:rPr>
              <a:t>  </a:t>
            </a:r>
          </a:p>
        </p:txBody>
      </p:sp>
      <p:sp>
        <p:nvSpPr>
          <p:cNvPr id="38" name="Rectangle: Rounded Corners 37">
            <a:extLst>
              <a:ext uri="{FF2B5EF4-FFF2-40B4-BE49-F238E27FC236}">
                <a16:creationId xmlns:a16="http://schemas.microsoft.com/office/drawing/2014/main" id="{062B05F2-1A1B-BCA2-7F80-9F3D27A4E235}"/>
              </a:ext>
            </a:extLst>
          </p:cNvPr>
          <p:cNvSpPr/>
          <p:nvPr/>
        </p:nvSpPr>
        <p:spPr>
          <a:xfrm>
            <a:off x="741406" y="5587156"/>
            <a:ext cx="1699545" cy="460923"/>
          </a:xfrm>
          <a:prstGeom prst="round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err="1"/>
              <a:t>GitHUB</a:t>
            </a:r>
            <a:endParaRPr lang="en-US" b="1" dirty="0"/>
          </a:p>
        </p:txBody>
      </p:sp>
    </p:spTree>
    <p:extLst>
      <p:ext uri="{BB962C8B-B14F-4D97-AF65-F5344CB8AC3E}">
        <p14:creationId xmlns:p14="http://schemas.microsoft.com/office/powerpoint/2010/main" val="16967671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A3CAE8F6-D9A5-3BA0-67F8-B5381CCC9827}"/>
              </a:ext>
            </a:extLst>
          </p:cNvPr>
          <p:cNvSpPr txBox="1">
            <a:spLocks/>
          </p:cNvSpPr>
          <p:nvPr/>
        </p:nvSpPr>
        <p:spPr>
          <a:xfrm>
            <a:off x="12706436" y="6455207"/>
            <a:ext cx="393356"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b="1" dirty="0">
                <a:solidFill>
                  <a:schemeClr val="bg1"/>
                </a:solidFill>
                <a:latin typeface="Open Sans ExtraBold"/>
                <a:ea typeface="Open Sans ExtraBold" panose="020B0606030504020204" pitchFamily="34" charset="0"/>
                <a:cs typeface="Open Sans ExtraBold" panose="020B0606030504020204" pitchFamily="34" charset="0"/>
              </a:rPr>
              <a:t>16</a:t>
            </a:r>
            <a:endParaRPr lang="en-US" sz="1400" b="1" dirty="0">
              <a:solidFill>
                <a:schemeClr val="bg1"/>
              </a:solidFill>
              <a:latin typeface="Open Sans ExtraBold" panose="020B0606030504020204" pitchFamily="34" charset="0"/>
              <a:ea typeface="Open Sans ExtraBold" panose="020B0606030504020204" pitchFamily="34" charset="0"/>
              <a:cs typeface="Open Sans ExtraBold" panose="020B0606030504020204" pitchFamily="34" charset="0"/>
            </a:endParaRPr>
          </a:p>
        </p:txBody>
      </p:sp>
      <p:pic>
        <p:nvPicPr>
          <p:cNvPr id="7" name="Immagine 3">
            <a:extLst>
              <a:ext uri="{FF2B5EF4-FFF2-40B4-BE49-F238E27FC236}">
                <a16:creationId xmlns:a16="http://schemas.microsoft.com/office/drawing/2014/main" id="{F3FB6748-DBBF-29CE-B7C6-584644A809BF}"/>
              </a:ext>
            </a:extLst>
          </p:cNvPr>
          <p:cNvPicPr>
            <a:picLocks noChangeAspect="1"/>
          </p:cNvPicPr>
          <p:nvPr/>
        </p:nvPicPr>
        <p:blipFill>
          <a:blip r:embed="rId3"/>
          <a:stretch>
            <a:fillRect/>
          </a:stretch>
        </p:blipFill>
        <p:spPr>
          <a:xfrm>
            <a:off x="1270473" y="1547580"/>
            <a:ext cx="2678177" cy="3762840"/>
          </a:xfrm>
          <a:prstGeom prst="rect">
            <a:avLst/>
          </a:prstGeom>
        </p:spPr>
      </p:pic>
      <p:sp>
        <p:nvSpPr>
          <p:cNvPr id="8" name="Rettangolo 4">
            <a:extLst>
              <a:ext uri="{FF2B5EF4-FFF2-40B4-BE49-F238E27FC236}">
                <a16:creationId xmlns:a16="http://schemas.microsoft.com/office/drawing/2014/main" id="{22AA9DC3-290D-48D3-274D-6B55D6BE100E}"/>
              </a:ext>
            </a:extLst>
          </p:cNvPr>
          <p:cNvSpPr/>
          <p:nvPr/>
        </p:nvSpPr>
        <p:spPr>
          <a:xfrm>
            <a:off x="4283978" y="3118616"/>
            <a:ext cx="5077416" cy="855171"/>
          </a:xfrm>
          <a:prstGeom prst="rect">
            <a:avLst/>
          </a:prstGeom>
        </p:spPr>
        <p:txBody>
          <a:bodyPr wrap="none">
            <a:spAutoFit/>
          </a:bodyPr>
          <a:lstStyle/>
          <a:p>
            <a:r>
              <a:rPr lang="en-GB" sz="2000" i="1" dirty="0">
                <a:latin typeface="Open Sans" panose="020B0606030504020204" pitchFamily="34" charset="0"/>
                <a:ea typeface="Open Sans" panose="020B0606030504020204" pitchFamily="34" charset="0"/>
                <a:cs typeface="Open Sans" panose="020B0606030504020204" pitchFamily="34" charset="0"/>
              </a:rPr>
              <a:t>"All models are wrong, but some are useful“</a:t>
            </a:r>
          </a:p>
          <a:p>
            <a:endParaRPr lang="en-GB" sz="2000" i="1" dirty="0">
              <a:latin typeface="Open Sans" panose="020B0606030504020204" pitchFamily="34" charset="0"/>
              <a:ea typeface="Open Sans" panose="020B0606030504020204" pitchFamily="34" charset="0"/>
              <a:cs typeface="Open Sans" panose="020B0606030504020204" pitchFamily="34" charset="0"/>
            </a:endParaRPr>
          </a:p>
          <a:p>
            <a:r>
              <a:rPr lang="en-GB" sz="1000" dirty="0">
                <a:solidFill>
                  <a:srgbClr val="002060"/>
                </a:solidFill>
                <a:latin typeface="Open Sans" panose="020B0606030504020204" pitchFamily="34" charset="0"/>
                <a:ea typeface="Open Sans" panose="020B0606030504020204" pitchFamily="34" charset="0"/>
                <a:cs typeface="Open Sans" panose="020B0606030504020204" pitchFamily="34" charset="0"/>
              </a:rPr>
              <a:t>George Box – British Statistician</a:t>
            </a:r>
          </a:p>
        </p:txBody>
      </p:sp>
    </p:spTree>
    <p:extLst>
      <p:ext uri="{BB962C8B-B14F-4D97-AF65-F5344CB8AC3E}">
        <p14:creationId xmlns:p14="http://schemas.microsoft.com/office/powerpoint/2010/main" val="26488094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235797-FF2F-4E08-BA38-B01FA34BB70A}"/>
              </a:ext>
            </a:extLst>
          </p:cNvPr>
          <p:cNvSpPr>
            <a:spLocks noGrp="1"/>
          </p:cNvSpPr>
          <p:nvPr>
            <p:ph type="title"/>
          </p:nvPr>
        </p:nvSpPr>
        <p:spPr/>
        <p:txBody>
          <a:bodyPr>
            <a:normAutofit/>
          </a:bodyPr>
          <a:lstStyle/>
          <a:p>
            <a:r>
              <a:rPr lang="fr-FR" dirty="0" err="1"/>
              <a:t>References</a:t>
            </a:r>
            <a:endParaRPr lang="fr-FR" dirty="0"/>
          </a:p>
        </p:txBody>
      </p:sp>
      <p:sp>
        <p:nvSpPr>
          <p:cNvPr id="4" name="Content Placeholder 1">
            <a:extLst>
              <a:ext uri="{FF2B5EF4-FFF2-40B4-BE49-F238E27FC236}">
                <a16:creationId xmlns:a16="http://schemas.microsoft.com/office/drawing/2014/main" id="{12ECC93B-8622-05F1-43F3-9DD365C068C5}"/>
              </a:ext>
            </a:extLst>
          </p:cNvPr>
          <p:cNvSpPr txBox="1">
            <a:spLocks/>
          </p:cNvSpPr>
          <p:nvPr/>
        </p:nvSpPr>
        <p:spPr>
          <a:xfrm>
            <a:off x="838200" y="1770375"/>
            <a:ext cx="9906000" cy="4328818"/>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Open Sans"/>
              </a:rPr>
              <a:t>[1] </a:t>
            </a:r>
            <a:r>
              <a:rPr lang="en-GB" sz="2000" dirty="0" err="1">
                <a:latin typeface="Open Sans"/>
              </a:rPr>
              <a:t>Prina</a:t>
            </a:r>
            <a:r>
              <a:rPr lang="en-GB" sz="2000" dirty="0">
                <a:latin typeface="Open Sans"/>
              </a:rPr>
              <a:t> et al., Classification and challenges of bottom-up energy system models - A review, Renewable and Sustainable Energy Reviews 2020, https://doi.org/10.1016/j.rser.2020.109917</a:t>
            </a:r>
          </a:p>
          <a:p>
            <a:r>
              <a:rPr lang="en-GB" sz="2000" dirty="0">
                <a:latin typeface="Open Sans"/>
              </a:rPr>
              <a:t>[2] </a:t>
            </a:r>
            <a:r>
              <a:rPr lang="en-GB" sz="2000" dirty="0" err="1">
                <a:latin typeface="Open Sans"/>
              </a:rPr>
              <a:t>Aryanpur</a:t>
            </a:r>
            <a:r>
              <a:rPr lang="en-GB" sz="2000" dirty="0">
                <a:latin typeface="Open Sans"/>
              </a:rPr>
              <a:t> et al., A review of spatial resolution and regionalisation in national-scale energy systems optimisation models, Energy Strategy Reviews, https://doi.org/10.1016/j.esr.2021.100702</a:t>
            </a: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409417744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2DEC6F1-1D3E-4A1A-85B4-42A9E479A328}">
  <ds:schemaRefs>
    <ds:schemaRef ds:uri="http://schemas.microsoft.com/sharepoint/v3/contenttype/forms"/>
  </ds:schemaRefs>
</ds:datastoreItem>
</file>

<file path=customXml/itemProps2.xml><?xml version="1.0" encoding="utf-8"?>
<ds:datastoreItem xmlns:ds="http://schemas.openxmlformats.org/officeDocument/2006/customXml" ds:itemID="{01179762-D6A1-4284-B7CC-CCE05C1313DF}">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customXml/itemProps3.xml><?xml version="1.0" encoding="utf-8"?>
<ds:datastoreItem xmlns:ds="http://schemas.openxmlformats.org/officeDocument/2006/customXml" ds:itemID="{E198B985-6211-4230-A199-12819ADF9F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56</TotalTime>
  <Words>4799</Words>
  <Application>Microsoft Macintosh PowerPoint</Application>
  <PresentationFormat>Widescreen</PresentationFormat>
  <Paragraphs>298</Paragraphs>
  <Slides>19</Slides>
  <Notes>17</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19</vt:i4>
      </vt:variant>
    </vt:vector>
  </HeadingPairs>
  <TitlesOfParts>
    <vt:vector size="33" baseType="lpstr">
      <vt:lpstr>Aptos</vt:lpstr>
      <vt:lpstr>Arial</vt:lpstr>
      <vt:lpstr>Calibri</vt:lpstr>
      <vt:lpstr>Fira Sans Extra Condensed Medium</vt:lpstr>
      <vt:lpstr>Helvetica Neue</vt:lpstr>
      <vt:lpstr>Open Sans</vt:lpstr>
      <vt:lpstr>Open Sans ExtraBold</vt:lpstr>
      <vt:lpstr>Rubik</vt:lpstr>
      <vt:lpstr>Söhne</vt:lpstr>
      <vt:lpstr>Trebuchet MS</vt:lpstr>
      <vt:lpstr>Tw Cen MT</vt:lpstr>
      <vt:lpstr>Tw Cen MT Condensed</vt:lpstr>
      <vt:lpstr>Verdana</vt:lpstr>
      <vt:lpstr>Thème Office</vt:lpstr>
      <vt:lpstr>Off-Grid Energy Systems Modelling with MicroGridsPy</vt:lpstr>
      <vt:lpstr>Lesson 3: Contents</vt:lpstr>
      <vt:lpstr>Lesson 3: Learning Outcomes</vt:lpstr>
      <vt:lpstr>Energy System Models</vt:lpstr>
      <vt:lpstr>Brief History of Energy Modelling</vt:lpstr>
      <vt:lpstr>General Glossary</vt:lpstr>
      <vt:lpstr>General Glossary</vt:lpstr>
      <vt:lpstr>Optimization Modelling Frameworks</vt:lpstr>
      <vt:lpstr>Constrained Optimization</vt:lpstr>
      <vt:lpstr>Linear programming (LP) – a method for optimization</vt:lpstr>
      <vt:lpstr>General Glossary</vt:lpstr>
      <vt:lpstr>General Glossary</vt:lpstr>
      <vt:lpstr>Time Resolution</vt:lpstr>
      <vt:lpstr>Geo-Spatial Resolution</vt:lpstr>
      <vt:lpstr>Main Modelling Frameworks</vt:lpstr>
      <vt:lpstr>What is MicroGridsPy?</vt:lpstr>
      <vt:lpstr>Towards OPEN-SOURCE modelling</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Leslie Ashburner</cp:lastModifiedBy>
  <cp:revision>72</cp:revision>
  <dcterms:created xsi:type="dcterms:W3CDTF">2021-01-28T08:37:55Z</dcterms:created>
  <dcterms:modified xsi:type="dcterms:W3CDTF">2025-02-03T09:42:11Z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