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sldIdLst>
    <p:sldId id="813" r:id="rId5"/>
    <p:sldId id="265" r:id="rId6"/>
    <p:sldId id="362" r:id="rId7"/>
    <p:sldId id="339" r:id="rId8"/>
    <p:sldId id="801" r:id="rId9"/>
    <p:sldId id="342" r:id="rId10"/>
    <p:sldId id="784" r:id="rId11"/>
    <p:sldId id="805" r:id="rId12"/>
    <p:sldId id="786" r:id="rId13"/>
    <p:sldId id="787" r:id="rId14"/>
    <p:sldId id="803" r:id="rId15"/>
    <p:sldId id="804" r:id="rId16"/>
    <p:sldId id="798" r:id="rId17"/>
    <p:sldId id="790" r:id="rId18"/>
    <p:sldId id="792" r:id="rId19"/>
    <p:sldId id="793" r:id="rId20"/>
    <p:sldId id="791" r:id="rId21"/>
    <p:sldId id="794" r:id="rId22"/>
    <p:sldId id="795" r:id="rId23"/>
    <p:sldId id="810" r:id="rId24"/>
    <p:sldId id="811" r:id="rId25"/>
    <p:sldId id="812" r:id="rId26"/>
    <p:sldId id="796" r:id="rId27"/>
    <p:sldId id="785" r:id="rId28"/>
    <p:sldId id="277" r:id="rId29"/>
    <p:sldId id="809"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00991D"/>
    <a:srgbClr val="40C3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213C67-3A35-B92A-98D7-CA00533CF733}" v="24" dt="2024-09-24T08:53:47.5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24" autoAdjust="0"/>
    <p:restoredTop sz="94660"/>
  </p:normalViewPr>
  <p:slideViewPr>
    <p:cSldViewPr snapToGrid="0">
      <p:cViewPr varScale="1">
        <p:scale>
          <a:sx n="96" d="100"/>
          <a:sy n="96" d="100"/>
        </p:scale>
        <p:origin x="664"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ie Ashburner" userId="S::t0047643_wf.uct.ac.za#ext#@lgi-consulting.com::8fa168fa-bb7a-460e-95bd-faa1475d6c09" providerId="AD" clId="Web-{AC213C67-3A35-B92A-98D7-CA00533CF733}"/>
    <pc:docChg chg="delSld modSld">
      <pc:chgData name="Leslie Ashburner" userId="S::t0047643_wf.uct.ac.za#ext#@lgi-consulting.com::8fa168fa-bb7a-460e-95bd-faa1475d6c09" providerId="AD" clId="Web-{AC213C67-3A35-B92A-98D7-CA00533CF733}" dt="2024-09-24T08:53:47.546" v="21"/>
      <pc:docMkLst>
        <pc:docMk/>
      </pc:docMkLst>
      <pc:sldChg chg="modSp del">
        <pc:chgData name="Leslie Ashburner" userId="S::t0047643_wf.uct.ac.za#ext#@lgi-consulting.com::8fa168fa-bb7a-460e-95bd-faa1475d6c09" providerId="AD" clId="Web-{AC213C67-3A35-B92A-98D7-CA00533CF733}" dt="2024-09-24T08:53:47.546" v="21"/>
        <pc:sldMkLst>
          <pc:docMk/>
          <pc:sldMk cId="88915173" sldId="257"/>
        </pc:sldMkLst>
        <pc:spChg chg="mod">
          <ac:chgData name="Leslie Ashburner" userId="S::t0047643_wf.uct.ac.za#ext#@lgi-consulting.com::8fa168fa-bb7a-460e-95bd-faa1475d6c09" providerId="AD" clId="Web-{AC213C67-3A35-B92A-98D7-CA00533CF733}" dt="2024-09-24T08:53:08.811" v="4" actId="20577"/>
          <ac:spMkLst>
            <pc:docMk/>
            <pc:sldMk cId="88915173" sldId="257"/>
            <ac:spMk id="3" creationId="{FDA68D49-CB26-4B65-ABD4-A5484548BFFD}"/>
          </ac:spMkLst>
        </pc:spChg>
      </pc:sldChg>
      <pc:sldChg chg="addSp delSp modSp">
        <pc:chgData name="Leslie Ashburner" userId="S::t0047643_wf.uct.ac.za#ext#@lgi-consulting.com::8fa168fa-bb7a-460e-95bd-faa1475d6c09" providerId="AD" clId="Web-{AC213C67-3A35-B92A-98D7-CA00533CF733}" dt="2024-09-24T08:53:43.671" v="20" actId="1076"/>
        <pc:sldMkLst>
          <pc:docMk/>
          <pc:sldMk cId="1370043155" sldId="813"/>
        </pc:sldMkLst>
        <pc:spChg chg="del mod">
          <ac:chgData name="Leslie Ashburner" userId="S::t0047643_wf.uct.ac.za#ext#@lgi-consulting.com::8fa168fa-bb7a-460e-95bd-faa1475d6c09" providerId="AD" clId="Web-{AC213C67-3A35-B92A-98D7-CA00533CF733}" dt="2024-09-24T08:52:56.874" v="2"/>
          <ac:spMkLst>
            <pc:docMk/>
            <pc:sldMk cId="1370043155" sldId="813"/>
            <ac:spMk id="3" creationId="{FBE6075A-4F1E-412D-8530-A622D0799CD7}"/>
          </ac:spMkLst>
        </pc:spChg>
        <pc:spChg chg="add mod">
          <ac:chgData name="Leslie Ashburner" userId="S::t0047643_wf.uct.ac.za#ext#@lgi-consulting.com::8fa168fa-bb7a-460e-95bd-faa1475d6c09" providerId="AD" clId="Web-{AC213C67-3A35-B92A-98D7-CA00533CF733}" dt="2024-09-24T08:53:43.671" v="20" actId="1076"/>
          <ac:spMkLst>
            <pc:docMk/>
            <pc:sldMk cId="1370043155" sldId="813"/>
            <ac:spMk id="6" creationId="{F4D35264-4EA6-A55A-4FE9-61D8EC108B21}"/>
          </ac:spMkLst>
        </pc:spChg>
        <pc:picChg chg="add mod">
          <ac:chgData name="Leslie Ashburner" userId="S::t0047643_wf.uct.ac.za#ext#@lgi-consulting.com::8fa168fa-bb7a-460e-95bd-faa1475d6c09" providerId="AD" clId="Web-{AC213C67-3A35-B92A-98D7-CA00533CF733}" dt="2024-09-24T08:53:01.983" v="3" actId="1076"/>
          <ac:picMkLst>
            <pc:docMk/>
            <pc:sldMk cId="1370043155" sldId="813"/>
            <ac:picMk id="4" creationId="{0C905805-EACB-B39B-8C96-548F5568FB9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0788BE-12D0-4EA7-9FAA-057822323ED7}" type="datetimeFigureOut">
              <a:rPr lang="it-IT" smtClean="0"/>
              <a:t>24/09/2024</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95CD09-7C3B-4381-BA9A-BE4746022446}" type="slidenum">
              <a:rPr lang="it-IT" smtClean="0"/>
              <a:t>‹#›</a:t>
            </a:fld>
            <a:endParaRPr lang="it-IT"/>
          </a:p>
        </p:txBody>
      </p:sp>
    </p:spTree>
    <p:extLst>
      <p:ext uri="{BB962C8B-B14F-4D97-AF65-F5344CB8AC3E}">
        <p14:creationId xmlns:p14="http://schemas.microsoft.com/office/powerpoint/2010/main" val="33176127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ECECEC"/>
                </a:solidFill>
                <a:effectLst/>
                <a:highlight>
                  <a:srgbClr val="212121"/>
                </a:highlight>
                <a:latin typeface="Söhne"/>
              </a:rPr>
              <a:t>Let’s now focus on the content of this first lecture that aims to explore the synergies between energy systems and sustainable development, examine global disparities in electricity access, and investigate off-grid electricity solutions. You will learn how these components interconnect within the framework of the United Nations' Agenda 2030, understand the critical importance of equitable electricity access and the measures used to evaluate it, and gain an overview of off-grid electricity solutions, assessing their impact and applicability in varied contexts.</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3</a:t>
            </a:fld>
            <a:endParaRPr lang="en-GB"/>
          </a:p>
        </p:txBody>
      </p:sp>
    </p:spTree>
    <p:extLst>
      <p:ext uri="{BB962C8B-B14F-4D97-AF65-F5344CB8AC3E}">
        <p14:creationId xmlns:p14="http://schemas.microsoft.com/office/powerpoint/2010/main" val="23747219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C1AFC850-5440-4AD0-BA18-44057EACD4B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832937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9B7C2595-7717-472A-9B8F-72D6EAABEAB4}"/>
              </a:ext>
            </a:extLst>
          </p:cNvPr>
          <p:cNvSpPr/>
          <p:nvPr userDrawn="1"/>
        </p:nvSpPr>
        <p:spPr>
          <a:xfrm>
            <a:off x="1503534" y="-733938"/>
            <a:ext cx="5861304" cy="8120159"/>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a:extLst>
              <a:ext uri="{FF2B5EF4-FFF2-40B4-BE49-F238E27FC236}">
                <a16:creationId xmlns:a16="http://schemas.microsoft.com/office/drawing/2014/main" id="{2A2E2499-65A3-4557-ACDD-F321B942C3F5}"/>
              </a:ext>
            </a:extLst>
          </p:cNvPr>
          <p:cNvSpPr/>
          <p:nvPr userDrawn="1"/>
        </p:nvSpPr>
        <p:spPr>
          <a:xfrm>
            <a:off x="10849226" y="-28260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Forme libre : forme 8">
            <a:extLst>
              <a:ext uri="{FF2B5EF4-FFF2-40B4-BE49-F238E27FC236}">
                <a16:creationId xmlns:a16="http://schemas.microsoft.com/office/drawing/2014/main" id="{4212B630-A951-4A18-B597-A201BB146A62}"/>
              </a:ext>
            </a:extLst>
          </p:cNvPr>
          <p:cNvSpPr/>
          <p:nvPr userDrawn="1"/>
        </p:nvSpPr>
        <p:spPr>
          <a:xfrm>
            <a:off x="0" y="-733939"/>
            <a:ext cx="7180643" cy="8120160"/>
          </a:xfrm>
          <a:custGeom>
            <a:avLst/>
            <a:gdLst>
              <a:gd name="connsiteX0" fmla="*/ 4249991 w 7180643"/>
              <a:gd name="connsiteY0" fmla="*/ 0 h 8120160"/>
              <a:gd name="connsiteX1" fmla="*/ 7180643 w 7180643"/>
              <a:gd name="connsiteY1" fmla="*/ 4060080 h 8120160"/>
              <a:gd name="connsiteX2" fmla="*/ 4249991 w 7180643"/>
              <a:gd name="connsiteY2" fmla="*/ 8120160 h 8120160"/>
              <a:gd name="connsiteX3" fmla="*/ 2853069 w 7180643"/>
              <a:gd name="connsiteY3" fmla="*/ 7630131 h 8120160"/>
              <a:gd name="connsiteX4" fmla="*/ 2807689 w 7180643"/>
              <a:gd name="connsiteY4" fmla="*/ 7591937 h 8120160"/>
              <a:gd name="connsiteX5" fmla="*/ 0 w 7180643"/>
              <a:gd name="connsiteY5" fmla="*/ 7591937 h 8120160"/>
              <a:gd name="connsiteX6" fmla="*/ 0 w 7180643"/>
              <a:gd name="connsiteY6" fmla="*/ 733937 h 8120160"/>
              <a:gd name="connsiteX7" fmla="*/ 2572305 w 7180643"/>
              <a:gd name="connsiteY7" fmla="*/ 733937 h 8120160"/>
              <a:gd name="connsiteX8" fmla="*/ 2611436 w 7180643"/>
              <a:gd name="connsiteY8" fmla="*/ 693398 h 8120160"/>
              <a:gd name="connsiteX9" fmla="*/ 4249991 w 7180643"/>
              <a:gd name="connsiteY9" fmla="*/ 0 h 812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80643" h="812016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pic>
        <p:nvPicPr>
          <p:cNvPr id="10" name="Picture 14">
            <a:extLst>
              <a:ext uri="{FF2B5EF4-FFF2-40B4-BE49-F238E27FC236}">
                <a16:creationId xmlns:a16="http://schemas.microsoft.com/office/drawing/2014/main" id="{24559632-23B8-4C48-83F4-6E4177D05D1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89797" y="6298872"/>
            <a:ext cx="567812" cy="386112"/>
          </a:xfrm>
          <a:prstGeom prst="rect">
            <a:avLst/>
          </a:prstGeom>
        </p:spPr>
      </p:pic>
      <p:grpSp>
        <p:nvGrpSpPr>
          <p:cNvPr id="11" name="Groupe 10">
            <a:extLst>
              <a:ext uri="{FF2B5EF4-FFF2-40B4-BE49-F238E27FC236}">
                <a16:creationId xmlns:a16="http://schemas.microsoft.com/office/drawing/2014/main" id="{8085DEC1-DDB5-4A1F-813D-329E232A60D6}"/>
              </a:ext>
            </a:extLst>
          </p:cNvPr>
          <p:cNvGrpSpPr/>
          <p:nvPr userDrawn="1"/>
        </p:nvGrpSpPr>
        <p:grpSpPr>
          <a:xfrm>
            <a:off x="8185984" y="2103764"/>
            <a:ext cx="3189822" cy="2444753"/>
            <a:chOff x="8029477" y="2105554"/>
            <a:chExt cx="3189822" cy="2444753"/>
          </a:xfrm>
        </p:grpSpPr>
        <p:pic>
          <p:nvPicPr>
            <p:cNvPr id="12" name="Picture 9">
              <a:extLst>
                <a:ext uri="{FF2B5EF4-FFF2-40B4-BE49-F238E27FC236}">
                  <a16:creationId xmlns:a16="http://schemas.microsoft.com/office/drawing/2014/main" id="{28F4F638-F7CD-40AA-BE40-86F3BFCB23CD}"/>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8029478" y="2105554"/>
              <a:ext cx="3189821" cy="1967748"/>
            </a:xfrm>
            <a:prstGeom prst="rect">
              <a:avLst/>
            </a:prstGeom>
          </p:spPr>
        </p:pic>
        <p:pic>
          <p:nvPicPr>
            <p:cNvPr id="13" name="Picture 8">
              <a:extLst>
                <a:ext uri="{FF2B5EF4-FFF2-40B4-BE49-F238E27FC236}">
                  <a16:creationId xmlns:a16="http://schemas.microsoft.com/office/drawing/2014/main" id="{FA63CA96-2108-49FF-9FD1-1A1BD4FA458C}"/>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l="34551" t="56660" r="764" b="12241"/>
            <a:stretch/>
          </p:blipFill>
          <p:spPr>
            <a:xfrm>
              <a:off x="8029477" y="4233099"/>
              <a:ext cx="3189822" cy="317208"/>
            </a:xfrm>
            <a:prstGeom prst="rect">
              <a:avLst/>
            </a:prstGeom>
          </p:spPr>
        </p:pic>
      </p:grpSp>
      <p:sp>
        <p:nvSpPr>
          <p:cNvPr id="14" name="Rectangle 13">
            <a:extLst>
              <a:ext uri="{FF2B5EF4-FFF2-40B4-BE49-F238E27FC236}">
                <a16:creationId xmlns:a16="http://schemas.microsoft.com/office/drawing/2014/main" id="{D7FAFB28-94F0-467E-97E6-3848286A9965}"/>
              </a:ext>
            </a:extLst>
          </p:cNvPr>
          <p:cNvSpPr/>
          <p:nvPr userDrawn="1"/>
        </p:nvSpPr>
        <p:spPr>
          <a:xfrm>
            <a:off x="7364838" y="6279822"/>
            <a:ext cx="4603224" cy="430887"/>
          </a:xfrm>
          <a:prstGeom prst="rect">
            <a:avLst/>
          </a:prstGeom>
        </p:spPr>
        <p:txBody>
          <a:bodyPr wrap="square">
            <a:spAutoFit/>
          </a:bodyPr>
          <a:lstStyle/>
          <a:p>
            <a:r>
              <a:rPr lang="en-US" sz="1100" b="0" i="0" dirty="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dirty="0">
              <a:solidFill>
                <a:schemeClr val="tx1">
                  <a:lumMod val="65000"/>
                  <a:lumOff val="35000"/>
                </a:schemeClr>
              </a:solidFill>
            </a:endParaRPr>
          </a:p>
        </p:txBody>
      </p:sp>
      <p:sp>
        <p:nvSpPr>
          <p:cNvPr id="15" name="Ellipse 14">
            <a:extLst>
              <a:ext uri="{FF2B5EF4-FFF2-40B4-BE49-F238E27FC236}">
                <a16:creationId xmlns:a16="http://schemas.microsoft.com/office/drawing/2014/main" id="{4E368669-3AC1-4DF1-8F5F-441D3466744F}"/>
              </a:ext>
            </a:extLst>
          </p:cNvPr>
          <p:cNvSpPr/>
          <p:nvPr userDrawn="1"/>
        </p:nvSpPr>
        <p:spPr>
          <a:xfrm>
            <a:off x="10990556" y="-276566"/>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1437F7A6-3665-458A-BB4B-B1F047BFE027}"/>
              </a:ext>
            </a:extLst>
          </p:cNvPr>
          <p:cNvSpPr>
            <a:spLocks noGrp="1"/>
          </p:cNvSpPr>
          <p:nvPr>
            <p:ph type="ctrTitle" hasCustomPrompt="1"/>
          </p:nvPr>
        </p:nvSpPr>
        <p:spPr>
          <a:xfrm>
            <a:off x="506863" y="1071678"/>
            <a:ext cx="5655627" cy="1658322"/>
          </a:xfrm>
        </p:spPr>
        <p:txBody>
          <a:bodyPr anchor="b">
            <a:normAutofit/>
          </a:bodyPr>
          <a:lstStyle>
            <a:lvl1pPr algn="ctr">
              <a:defRPr sz="4800" b="1" cap="all" baseline="0">
                <a:solidFill>
                  <a:schemeClr val="bg1"/>
                </a:solidFill>
                <a:latin typeface="Verdana" panose="020B0604030504040204" pitchFamily="34" charset="0"/>
                <a:ea typeface="Verdana" panose="020B0604030504040204" pitchFamily="34" charset="0"/>
              </a:defRPr>
            </a:lvl1pPr>
          </a:lstStyle>
          <a:p>
            <a:r>
              <a:rPr lang="fr-FR" dirty="0" err="1"/>
              <a:t>Presentation</a:t>
            </a:r>
            <a:r>
              <a:rPr lang="fr-FR" dirty="0"/>
              <a:t> </a:t>
            </a:r>
            <a:r>
              <a:rPr lang="fr-FR" dirty="0" err="1"/>
              <a:t>Title</a:t>
            </a:r>
            <a:endParaRPr lang="fr-FR" dirty="0"/>
          </a:p>
        </p:txBody>
      </p:sp>
      <p:sp>
        <p:nvSpPr>
          <p:cNvPr id="3" name="Sous-titre 2">
            <a:extLst>
              <a:ext uri="{FF2B5EF4-FFF2-40B4-BE49-F238E27FC236}">
                <a16:creationId xmlns:a16="http://schemas.microsoft.com/office/drawing/2014/main" id="{5D3DC98F-ADC6-48CC-868C-E2591E46AFD0}"/>
              </a:ext>
            </a:extLst>
          </p:cNvPr>
          <p:cNvSpPr>
            <a:spLocks noGrp="1"/>
          </p:cNvSpPr>
          <p:nvPr>
            <p:ph type="subTitle" idx="1" hasCustomPrompt="1"/>
          </p:nvPr>
        </p:nvSpPr>
        <p:spPr>
          <a:xfrm>
            <a:off x="1377193" y="3562032"/>
            <a:ext cx="3274706" cy="2224290"/>
          </a:xfrm>
        </p:spPr>
        <p:txBody>
          <a:bodyPr>
            <a:normAutofit/>
          </a:bodyPr>
          <a:lstStyle>
            <a:lvl1pPr marL="0" indent="0" algn="ctr">
              <a:buNone/>
              <a:defRPr sz="3000">
                <a:solidFill>
                  <a:schemeClr val="bg1"/>
                </a:solidFill>
                <a:latin typeface="Verdana" panose="020B0604030504040204" pitchFamily="34" charset="0"/>
                <a:ea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EVENT      NAME ORGANISATION</a:t>
            </a:r>
          </a:p>
          <a:p>
            <a:endParaRPr lang="fr-FR" dirty="0"/>
          </a:p>
        </p:txBody>
      </p:sp>
    </p:spTree>
    <p:extLst>
      <p:ext uri="{BB962C8B-B14F-4D97-AF65-F5344CB8AC3E}">
        <p14:creationId xmlns:p14="http://schemas.microsoft.com/office/powerpoint/2010/main" val="67506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1_Titre de secti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0B4CB1-B120-408F-A783-39E41244F493}"/>
              </a:ext>
            </a:extLst>
          </p:cNvPr>
          <p:cNvSpPr/>
          <p:nvPr userDrawn="1"/>
        </p:nvSpPr>
        <p:spPr>
          <a:xfrm>
            <a:off x="0" y="0"/>
            <a:ext cx="8593584" cy="6858000"/>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9">
            <a:extLst>
              <a:ext uri="{FF2B5EF4-FFF2-40B4-BE49-F238E27FC236}">
                <a16:creationId xmlns:a16="http://schemas.microsoft.com/office/drawing/2014/main" id="{F67F373B-B4E0-4D6A-B32A-74A1956C2F0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218783" y="330228"/>
            <a:ext cx="1732586" cy="1068804"/>
          </a:xfrm>
          <a:prstGeom prst="rect">
            <a:avLst/>
          </a:prstGeom>
        </p:spPr>
      </p:pic>
      <p:sp>
        <p:nvSpPr>
          <p:cNvPr id="9" name="Ellipse 8">
            <a:extLst>
              <a:ext uri="{FF2B5EF4-FFF2-40B4-BE49-F238E27FC236}">
                <a16:creationId xmlns:a16="http://schemas.microsoft.com/office/drawing/2014/main" id="{626F04F8-3867-46F5-ABE0-375CE1860D38}"/>
              </a:ext>
            </a:extLst>
          </p:cNvPr>
          <p:cNvSpPr>
            <a:spLocks noChangeAspect="1"/>
          </p:cNvSpPr>
          <p:nvPr userDrawn="1"/>
        </p:nvSpPr>
        <p:spPr>
          <a:xfrm>
            <a:off x="-495475" y="-506591"/>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Ellipse 9">
            <a:extLst>
              <a:ext uri="{FF2B5EF4-FFF2-40B4-BE49-F238E27FC236}">
                <a16:creationId xmlns:a16="http://schemas.microsoft.com/office/drawing/2014/main" id="{5B973DB4-7AE4-45E6-9B8E-1448E1929F5A}"/>
              </a:ext>
            </a:extLst>
          </p:cNvPr>
          <p:cNvSpPr>
            <a:spLocks noChangeAspect="1"/>
          </p:cNvSpPr>
          <p:nvPr userDrawn="1"/>
        </p:nvSpPr>
        <p:spPr>
          <a:xfrm>
            <a:off x="-218785" y="-213064"/>
            <a:ext cx="1346250" cy="1357720"/>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a:extLst>
              <a:ext uri="{FF2B5EF4-FFF2-40B4-BE49-F238E27FC236}">
                <a16:creationId xmlns:a16="http://schemas.microsoft.com/office/drawing/2014/main" id="{16E9A543-7CDB-4B27-91E1-83D7BB4A42F9}"/>
              </a:ext>
            </a:extLst>
          </p:cNvPr>
          <p:cNvSpPr/>
          <p:nvPr userDrawn="1"/>
        </p:nvSpPr>
        <p:spPr>
          <a:xfrm flipV="1">
            <a:off x="8593584" y="6675120"/>
            <a:ext cx="2432556" cy="48616"/>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Ellipse 11">
            <a:extLst>
              <a:ext uri="{FF2B5EF4-FFF2-40B4-BE49-F238E27FC236}">
                <a16:creationId xmlns:a16="http://schemas.microsoft.com/office/drawing/2014/main" id="{95C8B6E5-77E1-46DD-B0FA-86D6FABA6186}"/>
              </a:ext>
            </a:extLst>
          </p:cNvPr>
          <p:cNvSpPr/>
          <p:nvPr userDrawn="1"/>
        </p:nvSpPr>
        <p:spPr>
          <a:xfrm>
            <a:off x="11085076" y="5715861"/>
            <a:ext cx="1349504" cy="1349504"/>
          </a:xfrm>
          <a:prstGeom prst="ellipse">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D32797A4-C49E-4BA8-9D6A-7CDC10733191}"/>
              </a:ext>
            </a:extLst>
          </p:cNvPr>
          <p:cNvSpPr/>
          <p:nvPr userDrawn="1"/>
        </p:nvSpPr>
        <p:spPr>
          <a:xfrm rot="447595">
            <a:off x="10956967" y="560331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E068C04E-F376-4E73-8D0F-75BBB694A1DC}"/>
              </a:ext>
            </a:extLst>
          </p:cNvPr>
          <p:cNvSpPr>
            <a:spLocks noGrp="1"/>
          </p:cNvSpPr>
          <p:nvPr>
            <p:ph type="title" hasCustomPrompt="1"/>
          </p:nvPr>
        </p:nvSpPr>
        <p:spPr>
          <a:xfrm>
            <a:off x="2187020" y="1727994"/>
            <a:ext cx="4219544" cy="1133475"/>
          </a:xfrm>
        </p:spPr>
        <p:txBody>
          <a:bodyPr anchor="b">
            <a:normAutofit/>
          </a:bodyPr>
          <a:lstStyle>
            <a:lvl1pPr algn="ctr">
              <a:defRPr sz="3600" b="1" cap="all" baseline="0">
                <a:solidFill>
                  <a:schemeClr val="bg1"/>
                </a:solidFill>
              </a:defRPr>
            </a:lvl1pPr>
          </a:lstStyle>
          <a:p>
            <a:r>
              <a:rPr lang="fr-FR" dirty="0"/>
              <a:t>Part </a:t>
            </a:r>
            <a:r>
              <a:rPr lang="fr-FR" dirty="0" err="1"/>
              <a:t>n°x</a:t>
            </a:r>
            <a:r>
              <a:rPr lang="fr-FR" dirty="0"/>
              <a:t> </a:t>
            </a:r>
            <a:r>
              <a:rPr lang="fr-FR" dirty="0" err="1"/>
              <a:t>title</a:t>
            </a:r>
            <a:endParaRPr lang="fr-FR" dirty="0"/>
          </a:p>
        </p:txBody>
      </p:sp>
      <p:sp>
        <p:nvSpPr>
          <p:cNvPr id="3" name="Espace réservé du texte 2">
            <a:extLst>
              <a:ext uri="{FF2B5EF4-FFF2-40B4-BE49-F238E27FC236}">
                <a16:creationId xmlns:a16="http://schemas.microsoft.com/office/drawing/2014/main" id="{AAEEBD9C-5667-426A-A6E9-56BC80FBA69D}"/>
              </a:ext>
            </a:extLst>
          </p:cNvPr>
          <p:cNvSpPr>
            <a:spLocks noGrp="1"/>
          </p:cNvSpPr>
          <p:nvPr>
            <p:ph type="body" idx="1" hasCustomPrompt="1"/>
          </p:nvPr>
        </p:nvSpPr>
        <p:spPr>
          <a:xfrm>
            <a:off x="2479983" y="3437585"/>
            <a:ext cx="3633618" cy="701628"/>
          </a:xfrm>
        </p:spPr>
        <p:txBody>
          <a:bodyPr/>
          <a:lstStyle>
            <a:lvl1pPr marL="0" indent="0" algn="ctr">
              <a:buNone/>
              <a:defRPr sz="2400">
                <a:solidFill>
                  <a:schemeClr val="bg1"/>
                </a:solidFill>
                <a:latin typeface="Verdana" panose="020B0604030504040204" pitchFamily="34" charset="0"/>
                <a:ea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dirty="0" err="1"/>
              <a:t>Subtitle</a:t>
            </a:r>
            <a:endParaRPr lang="fr-FR" dirty="0"/>
          </a:p>
        </p:txBody>
      </p:sp>
      <p:sp>
        <p:nvSpPr>
          <p:cNvPr id="15" name="Espace réservé du numéro de diapositive 5">
            <a:extLst>
              <a:ext uri="{FF2B5EF4-FFF2-40B4-BE49-F238E27FC236}">
                <a16:creationId xmlns:a16="http://schemas.microsoft.com/office/drawing/2014/main" id="{6D26FA9F-D0B8-4904-816F-0C8CFC42237F}"/>
              </a:ext>
            </a:extLst>
          </p:cNvPr>
          <p:cNvSpPr>
            <a:spLocks noGrp="1"/>
          </p:cNvSpPr>
          <p:nvPr>
            <p:ph type="sldNum" sz="quarter" idx="12"/>
          </p:nvPr>
        </p:nvSpPr>
        <p:spPr>
          <a:xfrm>
            <a:off x="11348709" y="6025488"/>
            <a:ext cx="487251"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99518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5E718F5-CE47-4314-827A-9CA4317AB98A}"/>
              </a:ext>
            </a:extLst>
          </p:cNvPr>
          <p:cNvSpPr>
            <a:spLocks noGrp="1"/>
          </p:cNvSpPr>
          <p:nvPr>
            <p:ph idx="1"/>
          </p:nvPr>
        </p:nvSpPr>
        <p:spPr>
          <a:xfrm>
            <a:off x="823570" y="1486664"/>
            <a:ext cx="10326783"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6">
            <a:extLst>
              <a:ext uri="{FF2B5EF4-FFF2-40B4-BE49-F238E27FC236}">
                <a16:creationId xmlns:a16="http://schemas.microsoft.com/office/drawing/2014/main" id="{08CE6DD2-1A65-4BC6-87DC-303F3A14403B}"/>
              </a:ext>
            </a:extLst>
          </p:cNvPr>
          <p:cNvSpPr/>
          <p:nvPr userDrawn="1"/>
        </p:nvSpPr>
        <p:spPr>
          <a:xfrm>
            <a:off x="0" y="342083"/>
            <a:ext cx="10652227" cy="716132"/>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7">
            <a:extLst>
              <a:ext uri="{FF2B5EF4-FFF2-40B4-BE49-F238E27FC236}">
                <a16:creationId xmlns:a16="http://schemas.microsoft.com/office/drawing/2014/main" id="{4AD13B27-3614-41CA-B2CD-88C95CAFAA6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833631" y="388289"/>
            <a:ext cx="1011079" cy="623718"/>
          </a:xfrm>
          <a:prstGeom prst="rect">
            <a:avLst/>
          </a:prstGeom>
        </p:spPr>
      </p:pic>
      <p:sp>
        <p:nvSpPr>
          <p:cNvPr id="10" name="Rectangle 9">
            <a:extLst>
              <a:ext uri="{FF2B5EF4-FFF2-40B4-BE49-F238E27FC236}">
                <a16:creationId xmlns:a16="http://schemas.microsoft.com/office/drawing/2014/main" id="{D7C2E2EE-26E1-4D16-A131-8487EFA5E1B7}"/>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Ellipse 10">
            <a:extLst>
              <a:ext uri="{FF2B5EF4-FFF2-40B4-BE49-F238E27FC236}">
                <a16:creationId xmlns:a16="http://schemas.microsoft.com/office/drawing/2014/main" id="{84147D52-842D-473D-B822-CF5CCE487E81}"/>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89A06AF6-1D0C-423C-B1BE-58FDABFFE5A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3" name="Ellipse 12">
            <a:extLst>
              <a:ext uri="{FF2B5EF4-FFF2-40B4-BE49-F238E27FC236}">
                <a16:creationId xmlns:a16="http://schemas.microsoft.com/office/drawing/2014/main" id="{742966B9-27E1-421E-85D6-4B974D3BE945}"/>
              </a:ext>
            </a:extLst>
          </p:cNvPr>
          <p:cNvSpPr>
            <a:spLocks noChangeAspect="1"/>
          </p:cNvSpPr>
          <p:nvPr userDrawn="1"/>
        </p:nvSpPr>
        <p:spPr>
          <a:xfrm rot="447595">
            <a:off x="-266749" y="-464584"/>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8276C7A3-EF93-435B-9161-49B8F3068B69}"/>
              </a:ext>
            </a:extLst>
          </p:cNvPr>
          <p:cNvSpPr>
            <a:spLocks noChangeAspect="1"/>
          </p:cNvSpPr>
          <p:nvPr userDrawn="1"/>
        </p:nvSpPr>
        <p:spPr>
          <a:xfrm>
            <a:off x="-738969" y="-514042"/>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D7A89958-725C-40F8-8B1B-449BBBA1FF37}"/>
              </a:ext>
            </a:extLst>
          </p:cNvPr>
          <p:cNvSpPr>
            <a:spLocks noGrp="1"/>
          </p:cNvSpPr>
          <p:nvPr>
            <p:ph type="title"/>
          </p:nvPr>
        </p:nvSpPr>
        <p:spPr>
          <a:xfrm>
            <a:off x="838200" y="453905"/>
            <a:ext cx="9672961" cy="514411"/>
          </a:xfrm>
        </p:spPr>
        <p:txBody>
          <a:bodyPr>
            <a:normAutofit/>
          </a:bodyPr>
          <a:lstStyle>
            <a:lvl1pPr>
              <a:defRPr lang="fr-FR" sz="2800" b="1" kern="1200" dirty="0">
                <a:solidFill>
                  <a:schemeClr val="bg1"/>
                </a:solidFill>
                <a:latin typeface="Verdana" panose="020B0604030504040204" pitchFamily="34" charset="0"/>
                <a:ea typeface="Verdana" panose="020B0604030504040204" pitchFamily="34" charset="0"/>
                <a:cs typeface="+mj-cs"/>
              </a:defRPr>
            </a:lvl1pPr>
          </a:lstStyle>
          <a:p>
            <a:r>
              <a:rPr lang="fr-FR" dirty="0"/>
              <a:t>Modifiez le style du titre</a:t>
            </a:r>
          </a:p>
        </p:txBody>
      </p:sp>
      <p:sp>
        <p:nvSpPr>
          <p:cNvPr id="6" name="Espace réservé du numéro de diapositive 5">
            <a:extLst>
              <a:ext uri="{FF2B5EF4-FFF2-40B4-BE49-F238E27FC236}">
                <a16:creationId xmlns:a16="http://schemas.microsoft.com/office/drawing/2014/main" id="{3E7C0EBC-6EFB-4774-94A6-B7DA4E552E72}"/>
              </a:ext>
            </a:extLst>
          </p:cNvPr>
          <p:cNvSpPr>
            <a:spLocks noGrp="1"/>
          </p:cNvSpPr>
          <p:nvPr>
            <p:ph type="sldNum" sz="quarter" idx="12"/>
          </p:nvPr>
        </p:nvSpPr>
        <p:spPr>
          <a:xfrm>
            <a:off x="11436872" y="6104586"/>
            <a:ext cx="520169" cy="365125"/>
          </a:xfrm>
        </p:spPr>
        <p:txBody>
          <a:bodyPr/>
          <a:lstStyle>
            <a:lvl1pPr>
              <a:defRPr>
                <a:solidFill>
                  <a:schemeClr val="bg1"/>
                </a:solidFill>
              </a:defRPr>
            </a:lvl1pPr>
          </a:lstStyle>
          <a:p>
            <a:fld id="{AE3CA754-A55E-413D-A6F6-65F50450773E}" type="slidenum">
              <a:rPr lang="fr-FR" smtClean="0"/>
              <a:pPr/>
              <a:t>‹#›</a:t>
            </a:fld>
            <a:endParaRPr lang="fr-FR" dirty="0"/>
          </a:p>
        </p:txBody>
      </p:sp>
    </p:spTree>
    <p:extLst>
      <p:ext uri="{BB962C8B-B14F-4D97-AF65-F5344CB8AC3E}">
        <p14:creationId xmlns:p14="http://schemas.microsoft.com/office/powerpoint/2010/main" val="2435891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838200" y="807868"/>
            <a:ext cx="10515600" cy="781235"/>
          </a:xfrm>
        </p:spPr>
        <p:txBody>
          <a:bodyPr/>
          <a:lstStyle/>
          <a:p>
            <a:r>
              <a:rPr lang="fr-FR"/>
              <a:t>Modifiez le style du titre</a:t>
            </a:r>
          </a:p>
        </p:txBody>
      </p:sp>
      <p:sp>
        <p:nvSpPr>
          <p:cNvPr id="6" name="Ellipse 5">
            <a:extLst>
              <a:ext uri="{FF2B5EF4-FFF2-40B4-BE49-F238E27FC236}">
                <a16:creationId xmlns:a16="http://schemas.microsoft.com/office/drawing/2014/main" id="{8EEA3978-35AB-46C0-BF3A-E00CF5EB62A1}"/>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a:extLst>
              <a:ext uri="{FF2B5EF4-FFF2-40B4-BE49-F238E27FC236}">
                <a16:creationId xmlns:a16="http://schemas.microsoft.com/office/drawing/2014/main" id="{8D5EFADE-A59F-419F-AFB1-481973B2A726}"/>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Ellipse 7">
            <a:extLst>
              <a:ext uri="{FF2B5EF4-FFF2-40B4-BE49-F238E27FC236}">
                <a16:creationId xmlns:a16="http://schemas.microsoft.com/office/drawing/2014/main" id="{FA87D5B2-03B6-46EC-8EF8-8ACF7D2E0F8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Picture 7">
            <a:extLst>
              <a:ext uri="{FF2B5EF4-FFF2-40B4-BE49-F238E27FC236}">
                <a16:creationId xmlns:a16="http://schemas.microsoft.com/office/drawing/2014/main" id="{85E44F6D-1131-4329-BE77-4CABD009D22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0" name="Ellipse 9">
            <a:extLst>
              <a:ext uri="{FF2B5EF4-FFF2-40B4-BE49-F238E27FC236}">
                <a16:creationId xmlns:a16="http://schemas.microsoft.com/office/drawing/2014/main" id="{6FCE4CE1-0DDB-4D2D-90A9-D19D30A9BE4B}"/>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Ellipse 10">
            <a:extLst>
              <a:ext uri="{FF2B5EF4-FFF2-40B4-BE49-F238E27FC236}">
                <a16:creationId xmlns:a16="http://schemas.microsoft.com/office/drawing/2014/main" id="{65F37E03-64B0-4E1A-9577-02AA2D3AF09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383605" y="6162447"/>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38200" y="1705843"/>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34095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Disposition personnalisée">
    <p:spTree>
      <p:nvGrpSpPr>
        <p:cNvPr id="1" name=""/>
        <p:cNvGrpSpPr/>
        <p:nvPr/>
      </p:nvGrpSpPr>
      <p:grpSpPr>
        <a:xfrm>
          <a:off x="0" y="0"/>
          <a:ext cx="0" cy="0"/>
          <a:chOff x="0" y="0"/>
          <a:chExt cx="0" cy="0"/>
        </a:xfrm>
      </p:grpSpPr>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96187" y="1430158"/>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Ellipse 12">
            <a:extLst>
              <a:ext uri="{FF2B5EF4-FFF2-40B4-BE49-F238E27FC236}">
                <a16:creationId xmlns:a16="http://schemas.microsoft.com/office/drawing/2014/main" id="{B7815A72-1ECC-4A84-A4CA-A346AE836C42}"/>
              </a:ext>
            </a:extLst>
          </p:cNvPr>
          <p:cNvSpPr>
            <a:spLocks noChangeAspect="1"/>
          </p:cNvSpPr>
          <p:nvPr userDrawn="1"/>
        </p:nvSpPr>
        <p:spPr>
          <a:xfrm rot="447595">
            <a:off x="11640691" y="6223287"/>
            <a:ext cx="690955" cy="690955"/>
          </a:xfrm>
          <a:prstGeom prst="ellipse">
            <a:avLst/>
          </a:prstGeom>
          <a:noFill/>
          <a:ln w="3810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2197CFA3-D332-42D1-9F63-26E3443381C2}"/>
              </a:ext>
            </a:extLst>
          </p:cNvPr>
          <p:cNvSpPr>
            <a:spLocks noChangeAspect="1"/>
          </p:cNvSpPr>
          <p:nvPr userDrawn="1"/>
        </p:nvSpPr>
        <p:spPr>
          <a:xfrm rot="161190">
            <a:off x="-134883" y="-121014"/>
            <a:ext cx="1008000" cy="1008000"/>
          </a:xfrm>
          <a:prstGeom prst="ellipse">
            <a:avLst/>
          </a:prstGeom>
          <a:noFill/>
          <a:ln w="57150">
            <a:solidFill>
              <a:srgbClr val="40C3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Picture 7">
            <a:extLst>
              <a:ext uri="{FF2B5EF4-FFF2-40B4-BE49-F238E27FC236}">
                <a16:creationId xmlns:a16="http://schemas.microsoft.com/office/drawing/2014/main" id="{24B696A5-923E-4DD4-97A6-8B5E9CBF040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50333" y="255172"/>
            <a:ext cx="1011079" cy="623718"/>
          </a:xfrm>
          <a:prstGeom prst="rect">
            <a:avLst/>
          </a:prstGeom>
        </p:spPr>
      </p:pic>
      <p:sp>
        <p:nvSpPr>
          <p:cNvPr id="17" name="Ellipse 16">
            <a:extLst>
              <a:ext uri="{FF2B5EF4-FFF2-40B4-BE49-F238E27FC236}">
                <a16:creationId xmlns:a16="http://schemas.microsoft.com/office/drawing/2014/main" id="{D3786095-22AB-47BB-93C7-1BDAF2C60E5F}"/>
              </a:ext>
            </a:extLst>
          </p:cNvPr>
          <p:cNvSpPr>
            <a:spLocks noChangeAspect="1"/>
          </p:cNvSpPr>
          <p:nvPr userDrawn="1"/>
        </p:nvSpPr>
        <p:spPr>
          <a:xfrm rot="447595">
            <a:off x="11729991" y="6320728"/>
            <a:ext cx="592247" cy="592247"/>
          </a:xfrm>
          <a:prstGeom prst="ellipse">
            <a:avLst/>
          </a:prstGeom>
          <a:solidFill>
            <a:srgbClr val="3EBFD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Ellipse 17">
            <a:extLst>
              <a:ext uri="{FF2B5EF4-FFF2-40B4-BE49-F238E27FC236}">
                <a16:creationId xmlns:a16="http://schemas.microsoft.com/office/drawing/2014/main" id="{CA867D3C-C3C6-4D2D-9E6A-A0087DA54BE1}"/>
              </a:ext>
            </a:extLst>
          </p:cNvPr>
          <p:cNvSpPr/>
          <p:nvPr userDrawn="1"/>
        </p:nvSpPr>
        <p:spPr>
          <a:xfrm rot="161190">
            <a:off x="-152739" y="-128154"/>
            <a:ext cx="900000" cy="900000"/>
          </a:xfrm>
          <a:prstGeom prst="ellipse">
            <a:avLst/>
          </a:prstGeom>
          <a:solidFill>
            <a:srgbClr val="00991D"/>
          </a:solid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659500" y="6378223"/>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6" name="Title 5">
            <a:extLst>
              <a:ext uri="{FF2B5EF4-FFF2-40B4-BE49-F238E27FC236}">
                <a16:creationId xmlns:a16="http://schemas.microsoft.com/office/drawing/2014/main" id="{A321F3CE-79D4-D667-CEBD-CEC1629641C0}"/>
              </a:ext>
            </a:extLst>
          </p:cNvPr>
          <p:cNvSpPr>
            <a:spLocks noGrp="1"/>
          </p:cNvSpPr>
          <p:nvPr>
            <p:ph type="title"/>
          </p:nvPr>
        </p:nvSpPr>
        <p:spPr>
          <a:xfrm>
            <a:off x="1083160" y="129663"/>
            <a:ext cx="10150324" cy="749228"/>
          </a:xfrm>
        </p:spPr>
        <p:txBody>
          <a:bodyPr/>
          <a:lstStyle/>
          <a:p>
            <a:r>
              <a:rPr lang="en-US" dirty="0"/>
              <a:t>Click to edit Master title style</a:t>
            </a:r>
            <a:endParaRPr lang="it-IT" dirty="0"/>
          </a:p>
        </p:txBody>
      </p:sp>
    </p:spTree>
    <p:extLst>
      <p:ext uri="{BB962C8B-B14F-4D97-AF65-F5344CB8AC3E}">
        <p14:creationId xmlns:p14="http://schemas.microsoft.com/office/powerpoint/2010/main" val="577607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191151-E287-48AF-B33C-F5E3C0CE6226}"/>
              </a:ext>
            </a:extLst>
          </p:cNvPr>
          <p:cNvSpPr>
            <a:spLocks noGrp="1"/>
          </p:cNvSpPr>
          <p:nvPr>
            <p:ph type="title"/>
          </p:nvPr>
        </p:nvSpPr>
        <p:spPr>
          <a:xfrm>
            <a:off x="838200" y="853869"/>
            <a:ext cx="10515600" cy="623718"/>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1DC60457-C77A-4F83-82B9-FA464E4C81C7}"/>
              </a:ext>
            </a:extLst>
          </p:cNvPr>
          <p:cNvSpPr>
            <a:spLocks noGrp="1"/>
          </p:cNvSpPr>
          <p:nvPr>
            <p:ph sz="half" idx="1"/>
          </p:nvPr>
        </p:nvSpPr>
        <p:spPr>
          <a:xfrm>
            <a:off x="838200" y="1710906"/>
            <a:ext cx="5181600" cy="4563713"/>
          </a:xfrm>
        </p:spPr>
        <p:txBody>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u contenu 3">
            <a:extLst>
              <a:ext uri="{FF2B5EF4-FFF2-40B4-BE49-F238E27FC236}">
                <a16:creationId xmlns:a16="http://schemas.microsoft.com/office/drawing/2014/main" id="{6BA2DA1C-071A-4BB7-AB19-5261AA3C0ADC}"/>
              </a:ext>
            </a:extLst>
          </p:cNvPr>
          <p:cNvSpPr>
            <a:spLocks noGrp="1"/>
          </p:cNvSpPr>
          <p:nvPr>
            <p:ph sz="half" idx="2"/>
          </p:nvPr>
        </p:nvSpPr>
        <p:spPr>
          <a:xfrm>
            <a:off x="6172200" y="1710906"/>
            <a:ext cx="5181600" cy="4563712"/>
          </a:xfrm>
        </p:spPr>
        <p:txBody>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8" name="Ellipse 7">
            <a:extLst>
              <a:ext uri="{FF2B5EF4-FFF2-40B4-BE49-F238E27FC236}">
                <a16:creationId xmlns:a16="http://schemas.microsoft.com/office/drawing/2014/main" id="{BF8B8AA8-69E1-4850-BB9D-E18AAFE90B6B}"/>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935C2D3C-3A9E-4DE3-9F28-60B82DA7F020}"/>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Ellipse 9">
            <a:extLst>
              <a:ext uri="{FF2B5EF4-FFF2-40B4-BE49-F238E27FC236}">
                <a16:creationId xmlns:a16="http://schemas.microsoft.com/office/drawing/2014/main" id="{E9DD578C-D76F-46FD-A09A-49EBBAD64E82}"/>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Picture 7">
            <a:extLst>
              <a:ext uri="{FF2B5EF4-FFF2-40B4-BE49-F238E27FC236}">
                <a16:creationId xmlns:a16="http://schemas.microsoft.com/office/drawing/2014/main" id="{7A33B98B-926D-4FF6-92AC-838464075C4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2" name="Ellipse 11">
            <a:extLst>
              <a:ext uri="{FF2B5EF4-FFF2-40B4-BE49-F238E27FC236}">
                <a16:creationId xmlns:a16="http://schemas.microsoft.com/office/drawing/2014/main" id="{BE008D22-6FFD-47AD-837E-6D527B0C337D}"/>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90D4BDB1-886F-480C-9D0D-22E2D720FFD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54A57272-B554-4F94-B8FC-40BEECA8B9FB}"/>
              </a:ext>
            </a:extLst>
          </p:cNvPr>
          <p:cNvSpPr>
            <a:spLocks noGrp="1"/>
          </p:cNvSpPr>
          <p:nvPr>
            <p:ph type="sldNum" sz="quarter" idx="12"/>
          </p:nvPr>
        </p:nvSpPr>
        <p:spPr>
          <a:xfrm>
            <a:off x="11429492" y="6194315"/>
            <a:ext cx="505287"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633938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5DAEFC-46D1-4EA2-A429-47DC7BD76F6B}"/>
              </a:ext>
            </a:extLst>
          </p:cNvPr>
          <p:cNvSpPr>
            <a:spLocks noGrp="1"/>
          </p:cNvSpPr>
          <p:nvPr>
            <p:ph type="title"/>
          </p:nvPr>
        </p:nvSpPr>
        <p:spPr>
          <a:xfrm>
            <a:off x="838200" y="826764"/>
            <a:ext cx="10515600" cy="730389"/>
          </a:xfrm>
        </p:spPr>
        <p:txBody>
          <a:bodyPr/>
          <a:lstStyle/>
          <a:p>
            <a:r>
              <a:rPr lang="fr-FR" dirty="0"/>
              <a:t>Modifiez le style du titre</a:t>
            </a:r>
          </a:p>
        </p:txBody>
      </p:sp>
      <p:sp>
        <p:nvSpPr>
          <p:cNvPr id="6" name="Espace réservé du contenu 3">
            <a:extLst>
              <a:ext uri="{FF2B5EF4-FFF2-40B4-BE49-F238E27FC236}">
                <a16:creationId xmlns:a16="http://schemas.microsoft.com/office/drawing/2014/main" id="{39968B1E-916B-4552-BA2B-6DB627638890}"/>
              </a:ext>
            </a:extLst>
          </p:cNvPr>
          <p:cNvSpPr>
            <a:spLocks noGrp="1"/>
          </p:cNvSpPr>
          <p:nvPr>
            <p:ph sz="half" idx="2"/>
          </p:nvPr>
        </p:nvSpPr>
        <p:spPr>
          <a:xfrm>
            <a:off x="838200" y="1722266"/>
            <a:ext cx="4932000" cy="3539471"/>
          </a:xfrm>
        </p:spPr>
        <p:txBody>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7" name="Ellipse 6">
            <a:extLst>
              <a:ext uri="{FF2B5EF4-FFF2-40B4-BE49-F238E27FC236}">
                <a16:creationId xmlns:a16="http://schemas.microsoft.com/office/drawing/2014/main" id="{B49CBE83-8FEE-49FF-8A57-70B6B42359C3}"/>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a:extLst>
              <a:ext uri="{FF2B5EF4-FFF2-40B4-BE49-F238E27FC236}">
                <a16:creationId xmlns:a16="http://schemas.microsoft.com/office/drawing/2014/main" id="{EDBBBA98-277F-4453-8E86-981C9D61AABD}"/>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Ellipse 8">
            <a:extLst>
              <a:ext uri="{FF2B5EF4-FFF2-40B4-BE49-F238E27FC236}">
                <a16:creationId xmlns:a16="http://schemas.microsoft.com/office/drawing/2014/main" id="{924EB3C9-27DB-498B-B31B-C807B7146E99}"/>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Picture 7">
            <a:extLst>
              <a:ext uri="{FF2B5EF4-FFF2-40B4-BE49-F238E27FC236}">
                <a16:creationId xmlns:a16="http://schemas.microsoft.com/office/drawing/2014/main" id="{BB93D56D-2D2D-4E39-985F-A40D2219581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1" name="Ellipse 10">
            <a:extLst>
              <a:ext uri="{FF2B5EF4-FFF2-40B4-BE49-F238E27FC236}">
                <a16:creationId xmlns:a16="http://schemas.microsoft.com/office/drawing/2014/main" id="{F094F9FD-D88C-4E69-8C0B-DE1AFBF34216}"/>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AE3866E0-887D-4C3E-A1CA-9F6B506459F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u numéro de diapositive 4">
            <a:extLst>
              <a:ext uri="{FF2B5EF4-FFF2-40B4-BE49-F238E27FC236}">
                <a16:creationId xmlns:a16="http://schemas.microsoft.com/office/drawing/2014/main" id="{9A487D82-7C40-46F6-A5D9-DA799A6F0ADA}"/>
              </a:ext>
            </a:extLst>
          </p:cNvPr>
          <p:cNvSpPr>
            <a:spLocks noGrp="1"/>
          </p:cNvSpPr>
          <p:nvPr>
            <p:ph type="sldNum" sz="quarter" idx="12"/>
          </p:nvPr>
        </p:nvSpPr>
        <p:spPr>
          <a:xfrm>
            <a:off x="11461071" y="6194315"/>
            <a:ext cx="473707"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8F6FE9E6-3107-4A8E-B97A-22CD5E7DBC89}"/>
              </a:ext>
            </a:extLst>
          </p:cNvPr>
          <p:cNvSpPr>
            <a:spLocks noGrp="1"/>
          </p:cNvSpPr>
          <p:nvPr>
            <p:ph type="body" sz="quarter" idx="13"/>
          </p:nvPr>
        </p:nvSpPr>
        <p:spPr>
          <a:xfrm>
            <a:off x="838200" y="5379867"/>
            <a:ext cx="9982200" cy="1094018"/>
          </a:xfrm>
        </p:spPr>
        <p:txBody>
          <a:bodyPr/>
          <a:lstStyle>
            <a:lvl1pPr marL="0" indent="0">
              <a:buNone/>
              <a:defRPr/>
            </a:lvl1pPr>
          </a:lstStyle>
          <a:p>
            <a:pPr lvl="0"/>
            <a:r>
              <a:rPr lang="fr-FR" dirty="0"/>
              <a:t>Cliquez pour modifier les styles du texte du masque</a:t>
            </a:r>
          </a:p>
        </p:txBody>
      </p:sp>
      <p:sp>
        <p:nvSpPr>
          <p:cNvPr id="16" name="Espace réservé du contenu 15">
            <a:extLst>
              <a:ext uri="{FF2B5EF4-FFF2-40B4-BE49-F238E27FC236}">
                <a16:creationId xmlns:a16="http://schemas.microsoft.com/office/drawing/2014/main" id="{41D24579-655C-44A0-8B20-BF1E940E94ED}"/>
              </a:ext>
            </a:extLst>
          </p:cNvPr>
          <p:cNvSpPr>
            <a:spLocks noGrp="1"/>
          </p:cNvSpPr>
          <p:nvPr>
            <p:ph sz="quarter" idx="14"/>
          </p:nvPr>
        </p:nvSpPr>
        <p:spPr>
          <a:xfrm>
            <a:off x="5888400" y="1721612"/>
            <a:ext cx="4932000" cy="3540125"/>
          </a:xfrm>
        </p:spPr>
        <p:txBody>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Tree>
    <p:extLst>
      <p:ext uri="{BB962C8B-B14F-4D97-AF65-F5344CB8AC3E}">
        <p14:creationId xmlns:p14="http://schemas.microsoft.com/office/powerpoint/2010/main" val="229525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F20768-8248-40CA-80CA-9A552F8E6310}"/>
              </a:ext>
            </a:extLst>
          </p:cNvPr>
          <p:cNvSpPr>
            <a:spLocks noGrp="1"/>
          </p:cNvSpPr>
          <p:nvPr>
            <p:ph type="title"/>
          </p:nvPr>
        </p:nvSpPr>
        <p:spPr>
          <a:xfrm>
            <a:off x="836612" y="972116"/>
            <a:ext cx="3932237" cy="923971"/>
          </a:xfrm>
        </p:spPr>
        <p:txBody>
          <a:bodyPr anchor="b">
            <a:normAutofit/>
          </a:bodyPr>
          <a:lstStyle>
            <a:lvl1pPr>
              <a:defRPr sz="2800"/>
            </a:lvl1pPr>
          </a:lstStyle>
          <a:p>
            <a:r>
              <a:rPr lang="fr-FR" dirty="0"/>
              <a:t>Modifiez le style du titre</a:t>
            </a:r>
          </a:p>
        </p:txBody>
      </p:sp>
      <p:sp>
        <p:nvSpPr>
          <p:cNvPr id="3" name="Espace réservé pour une image  2">
            <a:extLst>
              <a:ext uri="{FF2B5EF4-FFF2-40B4-BE49-F238E27FC236}">
                <a16:creationId xmlns:a16="http://schemas.microsoft.com/office/drawing/2014/main" id="{C214870A-2E77-467F-B3E0-CB7B596F9A2C}"/>
              </a:ext>
            </a:extLst>
          </p:cNvPr>
          <p:cNvSpPr>
            <a:spLocks noGrp="1"/>
          </p:cNvSpPr>
          <p:nvPr>
            <p:ph type="pic" idx="1"/>
          </p:nvPr>
        </p:nvSpPr>
        <p:spPr>
          <a:xfrm>
            <a:off x="5183188" y="987426"/>
            <a:ext cx="6172200" cy="464148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00B2932-FBCF-4193-B7D8-887925AFAC72}"/>
              </a:ext>
            </a:extLst>
          </p:cNvPr>
          <p:cNvSpPr>
            <a:spLocks noGrp="1"/>
          </p:cNvSpPr>
          <p:nvPr>
            <p:ph type="body" sz="half" idx="2"/>
          </p:nvPr>
        </p:nvSpPr>
        <p:spPr>
          <a:xfrm>
            <a:off x="859084" y="2241310"/>
            <a:ext cx="3932237" cy="393754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dirty="0"/>
              <a:t>Cliquez pour modifier les styles du texte du masque</a:t>
            </a:r>
          </a:p>
        </p:txBody>
      </p:sp>
      <p:sp>
        <p:nvSpPr>
          <p:cNvPr id="8" name="Rectangle 7">
            <a:extLst>
              <a:ext uri="{FF2B5EF4-FFF2-40B4-BE49-F238E27FC236}">
                <a16:creationId xmlns:a16="http://schemas.microsoft.com/office/drawing/2014/main" id="{6079D975-EF07-4B03-9A01-437F362BCF6B}"/>
              </a:ext>
            </a:extLst>
          </p:cNvPr>
          <p:cNvSpPr/>
          <p:nvPr userDrawn="1"/>
        </p:nvSpPr>
        <p:spPr>
          <a:xfrm>
            <a:off x="-152879" y="2031676"/>
            <a:ext cx="4924904" cy="83197"/>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7A790434-CBEA-40F6-B9ED-43D463DE5DED}"/>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a:extLst>
              <a:ext uri="{FF2B5EF4-FFF2-40B4-BE49-F238E27FC236}">
                <a16:creationId xmlns:a16="http://schemas.microsoft.com/office/drawing/2014/main" id="{962A0A3C-E460-4B69-8032-3C4BAE9B1A68}"/>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Ellipse 10">
            <a:extLst>
              <a:ext uri="{FF2B5EF4-FFF2-40B4-BE49-F238E27FC236}">
                <a16:creationId xmlns:a16="http://schemas.microsoft.com/office/drawing/2014/main" id="{66603A45-D4D6-4FAE-B2D6-2AC29993F13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Picture 7">
            <a:extLst>
              <a:ext uri="{FF2B5EF4-FFF2-40B4-BE49-F238E27FC236}">
                <a16:creationId xmlns:a16="http://schemas.microsoft.com/office/drawing/2014/main" id="{1EAACDCF-C384-4C4F-85DC-D770E8928A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3" name="Ellipse 12">
            <a:extLst>
              <a:ext uri="{FF2B5EF4-FFF2-40B4-BE49-F238E27FC236}">
                <a16:creationId xmlns:a16="http://schemas.microsoft.com/office/drawing/2014/main" id="{3AF51A7A-5CBC-4508-9221-BF9105919F97}"/>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D127379A-828C-4044-98A3-061B25BA53D4}"/>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8A74C671-939B-4C87-9813-D06E8473FD55}"/>
              </a:ext>
            </a:extLst>
          </p:cNvPr>
          <p:cNvSpPr>
            <a:spLocks noGrp="1"/>
          </p:cNvSpPr>
          <p:nvPr>
            <p:ph type="sldNum" sz="quarter" idx="12"/>
          </p:nvPr>
        </p:nvSpPr>
        <p:spPr>
          <a:xfrm>
            <a:off x="11398146" y="6124638"/>
            <a:ext cx="514165"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3013909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V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FE464CC-771C-4E99-A5FD-5CDC94C9FACD}"/>
              </a:ext>
            </a:extLst>
          </p:cNvPr>
          <p:cNvSpPr/>
          <p:nvPr userDrawn="1"/>
        </p:nvSpPr>
        <p:spPr>
          <a:xfrm>
            <a:off x="0" y="0"/>
            <a:ext cx="12192000" cy="6207979"/>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14">
            <a:extLst>
              <a:ext uri="{FF2B5EF4-FFF2-40B4-BE49-F238E27FC236}">
                <a16:creationId xmlns:a16="http://schemas.microsoft.com/office/drawing/2014/main" id="{1DF26152-0BC2-43E6-8786-388FCF369E3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5363" y="6341748"/>
            <a:ext cx="567812" cy="386112"/>
          </a:xfrm>
          <a:prstGeom prst="rect">
            <a:avLst/>
          </a:prstGeom>
        </p:spPr>
      </p:pic>
      <p:sp>
        <p:nvSpPr>
          <p:cNvPr id="7" name="Rectangle 6">
            <a:extLst>
              <a:ext uri="{FF2B5EF4-FFF2-40B4-BE49-F238E27FC236}">
                <a16:creationId xmlns:a16="http://schemas.microsoft.com/office/drawing/2014/main" id="{85A8C4D0-C49F-4733-B026-688954C2F7B8}"/>
              </a:ext>
            </a:extLst>
          </p:cNvPr>
          <p:cNvSpPr/>
          <p:nvPr userDrawn="1"/>
        </p:nvSpPr>
        <p:spPr>
          <a:xfrm>
            <a:off x="814768" y="6413524"/>
            <a:ext cx="11291507" cy="261610"/>
          </a:xfrm>
          <a:prstGeom prst="rect">
            <a:avLst/>
          </a:prstGeom>
        </p:spPr>
        <p:txBody>
          <a:bodyPr wrap="square">
            <a:spAutoFit/>
          </a:bodyPr>
          <a:lstStyle/>
          <a:p>
            <a:r>
              <a:rPr lang="en-US" sz="1100" b="0" i="0" dirty="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dirty="0">
              <a:solidFill>
                <a:schemeClr val="tx1">
                  <a:lumMod val="65000"/>
                  <a:lumOff val="35000"/>
                </a:schemeClr>
              </a:solidFill>
            </a:endParaRPr>
          </a:p>
        </p:txBody>
      </p:sp>
      <p:sp>
        <p:nvSpPr>
          <p:cNvPr id="8" name="Subtitle 2">
            <a:extLst>
              <a:ext uri="{FF2B5EF4-FFF2-40B4-BE49-F238E27FC236}">
                <a16:creationId xmlns:a16="http://schemas.microsoft.com/office/drawing/2014/main" id="{22B12F15-6298-43B6-8860-F5F55E624791}"/>
              </a:ext>
            </a:extLst>
          </p:cNvPr>
          <p:cNvSpPr txBox="1">
            <a:spLocks/>
          </p:cNvSpPr>
          <p:nvPr userDrawn="1"/>
        </p:nvSpPr>
        <p:spPr>
          <a:xfrm>
            <a:off x="5248120" y="2988713"/>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dirty="0"/>
              <a:t>www.leap-re.eu</a:t>
            </a:r>
          </a:p>
        </p:txBody>
      </p:sp>
      <p:sp>
        <p:nvSpPr>
          <p:cNvPr id="9" name="Subtitle 2">
            <a:extLst>
              <a:ext uri="{FF2B5EF4-FFF2-40B4-BE49-F238E27FC236}">
                <a16:creationId xmlns:a16="http://schemas.microsoft.com/office/drawing/2014/main" id="{C0AC89DA-4ED1-4E70-809B-51FF6125C0A6}"/>
              </a:ext>
            </a:extLst>
          </p:cNvPr>
          <p:cNvSpPr txBox="1">
            <a:spLocks/>
          </p:cNvSpPr>
          <p:nvPr userDrawn="1"/>
        </p:nvSpPr>
        <p:spPr>
          <a:xfrm>
            <a:off x="5248120" y="3926161"/>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dirty="0"/>
              <a:t>contact@leap-re.eu</a:t>
            </a:r>
          </a:p>
        </p:txBody>
      </p:sp>
      <p:sp>
        <p:nvSpPr>
          <p:cNvPr id="10" name="Subtitle 2">
            <a:extLst>
              <a:ext uri="{FF2B5EF4-FFF2-40B4-BE49-F238E27FC236}">
                <a16:creationId xmlns:a16="http://schemas.microsoft.com/office/drawing/2014/main" id="{EA6F78DF-9D01-4E6F-94A4-932D0EA526B2}"/>
              </a:ext>
            </a:extLst>
          </p:cNvPr>
          <p:cNvSpPr txBox="1">
            <a:spLocks/>
          </p:cNvSpPr>
          <p:nvPr userDrawn="1"/>
        </p:nvSpPr>
        <p:spPr>
          <a:xfrm>
            <a:off x="5248120" y="4920759"/>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dirty="0"/>
              <a:t>@</a:t>
            </a:r>
            <a:r>
              <a:rPr lang="en-GB" dirty="0" err="1"/>
              <a:t>leapRE_EU</a:t>
            </a:r>
            <a:endParaRPr lang="en-GB" dirty="0"/>
          </a:p>
        </p:txBody>
      </p:sp>
      <p:pic>
        <p:nvPicPr>
          <p:cNvPr id="11" name="Image 10" descr="Une image contenant clipart&#10;&#10;Description générée automatiquement">
            <a:extLst>
              <a:ext uri="{FF2B5EF4-FFF2-40B4-BE49-F238E27FC236}">
                <a16:creationId xmlns:a16="http://schemas.microsoft.com/office/drawing/2014/main" id="{70743B68-E78E-4488-AAB1-4C476F62E99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471639" y="4920759"/>
            <a:ext cx="525589" cy="525589"/>
          </a:xfrm>
          <a:prstGeom prst="rect">
            <a:avLst/>
          </a:prstGeom>
        </p:spPr>
      </p:pic>
      <p:pic>
        <p:nvPicPr>
          <p:cNvPr id="12" name="Image 11">
            <a:extLst>
              <a:ext uri="{FF2B5EF4-FFF2-40B4-BE49-F238E27FC236}">
                <a16:creationId xmlns:a16="http://schemas.microsoft.com/office/drawing/2014/main" id="{134791B9-3FCE-41AF-96FC-9CAAF720119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405648" y="3848133"/>
            <a:ext cx="604935" cy="604935"/>
          </a:xfrm>
          <a:prstGeom prst="rect">
            <a:avLst/>
          </a:prstGeom>
        </p:spPr>
      </p:pic>
      <p:pic>
        <p:nvPicPr>
          <p:cNvPr id="13" name="Image 12">
            <a:extLst>
              <a:ext uri="{FF2B5EF4-FFF2-40B4-BE49-F238E27FC236}">
                <a16:creationId xmlns:a16="http://schemas.microsoft.com/office/drawing/2014/main" id="{76DE4B4E-3B45-49F2-BEFB-F4DB22B966D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4405648" y="2919638"/>
            <a:ext cx="604935" cy="604935"/>
          </a:xfrm>
          <a:prstGeom prst="rect">
            <a:avLst/>
          </a:prstGeom>
        </p:spPr>
      </p:pic>
      <p:sp>
        <p:nvSpPr>
          <p:cNvPr id="14" name="Ellipse 13">
            <a:extLst>
              <a:ext uri="{FF2B5EF4-FFF2-40B4-BE49-F238E27FC236}">
                <a16:creationId xmlns:a16="http://schemas.microsoft.com/office/drawing/2014/main" id="{7962E686-F4F8-41BA-A4E3-F8D79387C22E}"/>
              </a:ext>
            </a:extLst>
          </p:cNvPr>
          <p:cNvSpPr>
            <a:spLocks noChangeAspect="1"/>
          </p:cNvSpPr>
          <p:nvPr userDrawn="1"/>
        </p:nvSpPr>
        <p:spPr>
          <a:xfrm rot="161190">
            <a:off x="-480890" y="-570729"/>
            <a:ext cx="1977468" cy="19774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8F3690F0-FCC0-40C7-995C-58AB7F8CA1C7}"/>
              </a:ext>
            </a:extLst>
          </p:cNvPr>
          <p:cNvSpPr>
            <a:spLocks noChangeAspect="1"/>
          </p:cNvSpPr>
          <p:nvPr userDrawn="1"/>
        </p:nvSpPr>
        <p:spPr>
          <a:xfrm rot="447595">
            <a:off x="11419014" y="5789700"/>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llipse 15">
            <a:extLst>
              <a:ext uri="{FF2B5EF4-FFF2-40B4-BE49-F238E27FC236}">
                <a16:creationId xmlns:a16="http://schemas.microsoft.com/office/drawing/2014/main" id="{21670B89-6975-4662-9154-2389D4DA01CA}"/>
              </a:ext>
            </a:extLst>
          </p:cNvPr>
          <p:cNvSpPr>
            <a:spLocks noChangeAspect="1"/>
          </p:cNvSpPr>
          <p:nvPr userDrawn="1"/>
        </p:nvSpPr>
        <p:spPr>
          <a:xfrm>
            <a:off x="-744985" y="746889"/>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ZoneTexte 16">
            <a:extLst>
              <a:ext uri="{FF2B5EF4-FFF2-40B4-BE49-F238E27FC236}">
                <a16:creationId xmlns:a16="http://schemas.microsoft.com/office/drawing/2014/main" id="{C73860EB-2363-4A44-9FD7-B34782F1350A}"/>
              </a:ext>
            </a:extLst>
          </p:cNvPr>
          <p:cNvSpPr txBox="1"/>
          <p:nvPr userDrawn="1"/>
        </p:nvSpPr>
        <p:spPr>
          <a:xfrm>
            <a:off x="4252912" y="974147"/>
            <a:ext cx="3686175" cy="707886"/>
          </a:xfrm>
          <a:prstGeom prst="rect">
            <a:avLst/>
          </a:prstGeom>
          <a:noFill/>
        </p:spPr>
        <p:txBody>
          <a:bodyPr wrap="square" rtlCol="0">
            <a:spAutoFit/>
          </a:bodyPr>
          <a:lstStyle/>
          <a:p>
            <a:r>
              <a:rPr lang="fr-FR" sz="4000" b="1" dirty="0">
                <a:solidFill>
                  <a:schemeClr val="bg1"/>
                </a:solidFill>
                <a:latin typeface="Verdana" panose="020B0604030504040204" pitchFamily="34" charset="0"/>
                <a:ea typeface="Verdana" panose="020B0604030504040204" pitchFamily="34" charset="0"/>
              </a:rPr>
              <a:t>THANK YOU</a:t>
            </a:r>
          </a:p>
        </p:txBody>
      </p:sp>
      <p:sp>
        <p:nvSpPr>
          <p:cNvPr id="18" name="ZoneTexte 17">
            <a:extLst>
              <a:ext uri="{FF2B5EF4-FFF2-40B4-BE49-F238E27FC236}">
                <a16:creationId xmlns:a16="http://schemas.microsoft.com/office/drawing/2014/main" id="{AA49115E-4164-445F-A631-8F8A71EC03E1}"/>
              </a:ext>
            </a:extLst>
          </p:cNvPr>
          <p:cNvSpPr txBox="1"/>
          <p:nvPr userDrawn="1"/>
        </p:nvSpPr>
        <p:spPr>
          <a:xfrm>
            <a:off x="2895599" y="1877593"/>
            <a:ext cx="6400800" cy="461665"/>
          </a:xfrm>
          <a:prstGeom prst="rect">
            <a:avLst/>
          </a:prstGeom>
          <a:noFill/>
        </p:spPr>
        <p:txBody>
          <a:bodyPr wrap="square" rtlCol="0">
            <a:spAutoFit/>
          </a:bodyPr>
          <a:lstStyle/>
          <a:p>
            <a:pPr algn="ctr"/>
            <a:r>
              <a:rPr lang="en-GB" sz="2400" noProof="0" dirty="0">
                <a:solidFill>
                  <a:schemeClr val="bg1"/>
                </a:solidFill>
                <a:latin typeface="Verdana" panose="020B0604030504040204" pitchFamily="34" charset="0"/>
                <a:ea typeface="Verdana" panose="020B0604030504040204" pitchFamily="34" charset="0"/>
              </a:rPr>
              <a:t>CONTACT US FOR MORE INFORMATION</a:t>
            </a:r>
          </a:p>
        </p:txBody>
      </p:sp>
    </p:spTree>
    <p:extLst>
      <p:ext uri="{BB962C8B-B14F-4D97-AF65-F5344CB8AC3E}">
        <p14:creationId xmlns:p14="http://schemas.microsoft.com/office/powerpoint/2010/main" val="3253289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30E722B-4761-4A69-BC4C-DF14000D8B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7E41E92C-D797-4667-B80F-0BB45961A2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F5CC2215-6074-4638-8CC6-1C8FE51D67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it-IT"/>
              <a:t>Davide Fioriti</a:t>
            </a:r>
            <a:endParaRPr lang="fr-FR"/>
          </a:p>
        </p:txBody>
      </p:sp>
      <p:sp>
        <p:nvSpPr>
          <p:cNvPr id="5" name="Espace réservé du pied de page 4">
            <a:extLst>
              <a:ext uri="{FF2B5EF4-FFF2-40B4-BE49-F238E27FC236}">
                <a16:creationId xmlns:a16="http://schemas.microsoft.com/office/drawing/2014/main" id="{4A2A40DC-9783-44F2-AB6C-6EA5F9C1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Energy Systems Modelling</a:t>
            </a:r>
          </a:p>
        </p:txBody>
      </p:sp>
      <p:sp>
        <p:nvSpPr>
          <p:cNvPr id="6" name="Espace réservé du numéro de diapositive 5">
            <a:extLst>
              <a:ext uri="{FF2B5EF4-FFF2-40B4-BE49-F238E27FC236}">
                <a16:creationId xmlns:a16="http://schemas.microsoft.com/office/drawing/2014/main" id="{0784E092-A6DA-4F77-890A-0704FED21F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3CA754-A55E-413D-A6F6-65F50450773E}" type="slidenum">
              <a:rPr lang="fr-FR" smtClean="0"/>
              <a:t>‹#›</a:t>
            </a:fld>
            <a:endParaRPr lang="fr-FR"/>
          </a:p>
        </p:txBody>
      </p:sp>
    </p:spTree>
    <p:extLst>
      <p:ext uri="{BB962C8B-B14F-4D97-AF65-F5344CB8AC3E}">
        <p14:creationId xmlns:p14="http://schemas.microsoft.com/office/powerpoint/2010/main" val="854168207"/>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50" r:id="rId3"/>
    <p:sldLayoutId id="2147483663" r:id="rId4"/>
    <p:sldLayoutId id="2147483665" r:id="rId5"/>
    <p:sldLayoutId id="2147483652" r:id="rId6"/>
    <p:sldLayoutId id="2147483654" r:id="rId7"/>
    <p:sldLayoutId id="2147483657" r:id="rId8"/>
    <p:sldLayoutId id="2147483664" r:id="rId9"/>
  </p:sldLayoutIdLst>
  <p:hf hdr="0" ftr="0" dt="0"/>
  <p:txStyles>
    <p:titleStyle>
      <a:lvl1pPr algn="l" defTabSz="914400" rtl="0" eaLnBrk="1" latinLnBrk="0" hangingPunct="1">
        <a:lnSpc>
          <a:spcPct val="90000"/>
        </a:lnSpc>
        <a:spcBef>
          <a:spcPct val="0"/>
        </a:spcBef>
        <a:buNone/>
        <a:defRPr sz="4000" b="1" kern="1200">
          <a:solidFill>
            <a:schemeClr val="tx1">
              <a:lumMod val="65000"/>
              <a:lumOff val="35000"/>
            </a:schemeClr>
          </a:solidFill>
          <a:latin typeface="Verdana" panose="020B0604030504040204" pitchFamily="34" charset="0"/>
          <a:ea typeface="Verdana" panose="020B0604030504040204" pitchFamily="34" charset="0"/>
          <a:cs typeface="+mj-cs"/>
        </a:defRPr>
      </a:lvl1pPr>
    </p:titleStyle>
    <p:body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dictionary.cambridge.org/dictionary/english/modelling" TargetMode="External"/><Relationship Id="rId2" Type="http://schemas.openxmlformats.org/officeDocument/2006/relationships/hyperlink" Target="https://stats.oecd.org/glossary/detail.asp?ID=5108" TargetMode="External"/><Relationship Id="rId1" Type="http://schemas.openxmlformats.org/officeDocument/2006/relationships/slideLayout" Target="../slideLayouts/slideLayout5.xml"/><Relationship Id="rId6" Type="http://schemas.openxmlformats.org/officeDocument/2006/relationships/image" Target="../media/image10.png"/><Relationship Id="rId5" Type="http://schemas.openxmlformats.org/officeDocument/2006/relationships/image" Target="../media/image9.jpg"/><Relationship Id="rId4" Type="http://schemas.openxmlformats.org/officeDocument/2006/relationships/hyperlink" Target="https://www.igi-global.com/book/handbook-research-emerging-technologies-digital/148481#table-of-contents"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6" Type="http://schemas.openxmlformats.org/officeDocument/2006/relationships/hyperlink" Target="https://wiki.openmod-initiative.org/wiki/Energy_Policy_Simulator" TargetMode="External"/><Relationship Id="rId21" Type="http://schemas.openxmlformats.org/officeDocument/2006/relationships/hyperlink" Target="https://wiki.openmod-initiative.org/wiki/EMLab-Generation" TargetMode="External"/><Relationship Id="rId42" Type="http://schemas.openxmlformats.org/officeDocument/2006/relationships/hyperlink" Target="https://wiki.openmod-initiative.org/wiki/MEDEAS" TargetMode="External"/><Relationship Id="rId47" Type="http://schemas.openxmlformats.org/officeDocument/2006/relationships/hyperlink" Target="https://wiki.openmod-initiative.org/wiki/Mosaik" TargetMode="External"/><Relationship Id="rId63" Type="http://schemas.openxmlformats.org/officeDocument/2006/relationships/hyperlink" Target="https://wiki.openmod-initiative.org/wiki/PowerSimulationsDynamics.jl" TargetMode="External"/><Relationship Id="rId68" Type="http://schemas.openxmlformats.org/officeDocument/2006/relationships/hyperlink" Target="https://wiki.openmod-initiative.org/wiki/REopt" TargetMode="External"/><Relationship Id="rId84" Type="http://schemas.openxmlformats.org/officeDocument/2006/relationships/hyperlink" Target="https://wiki.openmod-initiative.org/wiki/TransiEnt" TargetMode="External"/><Relationship Id="rId16" Type="http://schemas.openxmlformats.org/officeDocument/2006/relationships/hyperlink" Target="https://wiki.openmod-initiative.org/wiki/DynPP" TargetMode="External"/><Relationship Id="rId11" Type="http://schemas.openxmlformats.org/officeDocument/2006/relationships/hyperlink" Target="https://wiki.openmod-initiative.org/wiki/CapacityExpansion" TargetMode="External"/><Relationship Id="rId32" Type="http://schemas.openxmlformats.org/officeDocument/2006/relationships/hyperlink" Target="https://wiki.openmod-initiative.org/wiki/FlexiGIS" TargetMode="External"/><Relationship Id="rId37" Type="http://schemas.openxmlformats.org/officeDocument/2006/relationships/hyperlink" Target="https://wiki.openmod-initiative.org/wiki/GridCal" TargetMode="External"/><Relationship Id="rId53" Type="http://schemas.openxmlformats.org/officeDocument/2006/relationships/hyperlink" Target="https://wiki.openmod-initiative.org/wiki/Oemof" TargetMode="External"/><Relationship Id="rId58" Type="http://schemas.openxmlformats.org/officeDocument/2006/relationships/hyperlink" Target="https://wiki.openmod-initiative.org/wiki/Pandapipes" TargetMode="External"/><Relationship Id="rId74" Type="http://schemas.openxmlformats.org/officeDocument/2006/relationships/hyperlink" Target="https://wiki.openmod-initiative.org/wiki/SciGRID_power" TargetMode="External"/><Relationship Id="rId79" Type="http://schemas.openxmlformats.org/officeDocument/2006/relationships/hyperlink" Target="https://wiki.openmod-initiative.org/wiki/System_Advisor_Model_(SAM)" TargetMode="External"/><Relationship Id="rId5" Type="http://schemas.openxmlformats.org/officeDocument/2006/relationships/hyperlink" Target="https://wiki.openmod-initiative.org/wiki/Backbone" TargetMode="External"/><Relationship Id="rId19" Type="http://schemas.openxmlformats.org/officeDocument/2006/relationships/hyperlink" Target="https://wiki.openmod-initiative.org/wiki/ELMOD" TargetMode="External"/><Relationship Id="rId14" Type="http://schemas.openxmlformats.org/officeDocument/2006/relationships/hyperlink" Target="https://wiki.openmod-initiative.org/wiki/Demod" TargetMode="External"/><Relationship Id="rId22" Type="http://schemas.openxmlformats.org/officeDocument/2006/relationships/hyperlink" Target="https://wiki.openmod-initiative.org/wiki/EMMA" TargetMode="External"/><Relationship Id="rId27" Type="http://schemas.openxmlformats.org/officeDocument/2006/relationships/hyperlink" Target="https://wiki.openmod-initiative.org/wiki/Energy_Transition_Model" TargetMode="External"/><Relationship Id="rId30" Type="http://schemas.openxmlformats.org/officeDocument/2006/relationships/hyperlink" Target="https://wiki.openmod-initiative.org/wiki/EnergyScope" TargetMode="External"/><Relationship Id="rId35" Type="http://schemas.openxmlformats.org/officeDocument/2006/relationships/hyperlink" Target="https://wiki.openmod-initiative.org/wiki/GRIMSEL-FLEX" TargetMode="External"/><Relationship Id="rId43" Type="http://schemas.openxmlformats.org/officeDocument/2006/relationships/hyperlink" Target="https://wiki.openmod-initiative.org/wiki/MOCES" TargetMode="External"/><Relationship Id="rId48" Type="http://schemas.openxmlformats.org/officeDocument/2006/relationships/hyperlink" Target="https://wiki.openmod-initiative.org/wiki/MultiMod" TargetMode="External"/><Relationship Id="rId56" Type="http://schemas.openxmlformats.org/officeDocument/2006/relationships/hyperlink" Target="https://wiki.openmod-initiative.org/wiki/PLEXOS_Open_EU" TargetMode="External"/><Relationship Id="rId64" Type="http://schemas.openxmlformats.org/officeDocument/2006/relationships/hyperlink" Target="https://wiki.openmod-initiative.org/wiki/PowerSystems.jl" TargetMode="External"/><Relationship Id="rId69" Type="http://schemas.openxmlformats.org/officeDocument/2006/relationships/hyperlink" Target="https://wiki.openmod-initiative.org/wiki/Region4FLEX" TargetMode="External"/><Relationship Id="rId77" Type="http://schemas.openxmlformats.org/officeDocument/2006/relationships/hyperlink" Target="https://wiki.openmod-initiative.org/wiki/StELMOD" TargetMode="External"/><Relationship Id="rId8" Type="http://schemas.openxmlformats.org/officeDocument/2006/relationships/hyperlink" Target="https://wiki.openmod-initiative.org/wiki/CAPOW" TargetMode="External"/><Relationship Id="rId51" Type="http://schemas.openxmlformats.org/officeDocument/2006/relationships/hyperlink" Target="https://wiki.openmod-initiative.org/wiki/OMEGAlpes" TargetMode="External"/><Relationship Id="rId72" Type="http://schemas.openxmlformats.org/officeDocument/2006/relationships/hyperlink" Target="https://wiki.openmod-initiative.org/wiki/SMS%2B%2B" TargetMode="External"/><Relationship Id="rId80" Type="http://schemas.openxmlformats.org/officeDocument/2006/relationships/hyperlink" Target="https://wiki.openmod-initiative.org/wiki/TIMES" TargetMode="External"/><Relationship Id="rId85" Type="http://schemas.openxmlformats.org/officeDocument/2006/relationships/hyperlink" Target="https://wiki.openmod-initiative.org/wiki/URBS" TargetMode="External"/><Relationship Id="rId3" Type="http://schemas.openxmlformats.org/officeDocument/2006/relationships/hyperlink" Target="https://wiki.openmod-initiative.org/wiki/ASAM" TargetMode="External"/><Relationship Id="rId12" Type="http://schemas.openxmlformats.org/officeDocument/2006/relationships/hyperlink" Target="https://wiki.openmod-initiative.org/wiki/DESSTinEE" TargetMode="External"/><Relationship Id="rId17" Type="http://schemas.openxmlformats.org/officeDocument/2006/relationships/hyperlink" Target="https://wiki.openmod-initiative.org/wiki/EA-PSM_Electric_Arc_Flash" TargetMode="External"/><Relationship Id="rId25" Type="http://schemas.openxmlformats.org/officeDocument/2006/relationships/hyperlink" Target="https://wiki.openmod-initiative.org/wiki/ESO-X" TargetMode="External"/><Relationship Id="rId33" Type="http://schemas.openxmlformats.org/officeDocument/2006/relationships/hyperlink" Target="https://wiki.openmod-initiative.org/wiki/GAMAMOD" TargetMode="External"/><Relationship Id="rId38" Type="http://schemas.openxmlformats.org/officeDocument/2006/relationships/hyperlink" Target="https://wiki.openmod-initiative.org/wiki/HighRES" TargetMode="External"/><Relationship Id="rId46" Type="http://schemas.openxmlformats.org/officeDocument/2006/relationships/hyperlink" Target="https://wiki.openmod-initiative.org/wiki/MicroGridsPy" TargetMode="External"/><Relationship Id="rId59" Type="http://schemas.openxmlformats.org/officeDocument/2006/relationships/hyperlink" Target="https://wiki.openmod-initiative.org/wiki/Pandapower" TargetMode="External"/><Relationship Id="rId67" Type="http://schemas.openxmlformats.org/officeDocument/2006/relationships/hyperlink" Target="https://wiki.openmod-initiative.org/wiki/PyPSA" TargetMode="External"/><Relationship Id="rId20" Type="http://schemas.openxmlformats.org/officeDocument/2006/relationships/hyperlink" Target="https://wiki.openmod-initiative.org/wiki/ELTRAMOD" TargetMode="External"/><Relationship Id="rId41" Type="http://schemas.openxmlformats.org/officeDocument/2006/relationships/hyperlink" Target="https://wiki.openmod-initiative.org/wiki/LoadProfileGenerator" TargetMode="External"/><Relationship Id="rId54" Type="http://schemas.openxmlformats.org/officeDocument/2006/relationships/hyperlink" Target="https://wiki.openmod-initiative.org/wiki/OnSSET" TargetMode="External"/><Relationship Id="rId62" Type="http://schemas.openxmlformats.org/officeDocument/2006/relationships/hyperlink" Target="https://wiki.openmod-initiative.org/wiki/PowerSimulations.jl" TargetMode="External"/><Relationship Id="rId70" Type="http://schemas.openxmlformats.org/officeDocument/2006/relationships/hyperlink" Target="https://wiki.openmod-initiative.org/wiki/Renpass" TargetMode="External"/><Relationship Id="rId75" Type="http://schemas.openxmlformats.org/officeDocument/2006/relationships/hyperlink" Target="https://wiki.openmod-initiative.org/wiki/SimSEE" TargetMode="External"/><Relationship Id="rId83" Type="http://schemas.openxmlformats.org/officeDocument/2006/relationships/hyperlink" Target="https://wiki.openmod-initiative.org/wiki/Temoa" TargetMode="External"/><Relationship Id="rId1" Type="http://schemas.openxmlformats.org/officeDocument/2006/relationships/slideLayout" Target="../slideLayouts/slideLayout5.xml"/><Relationship Id="rId6" Type="http://schemas.openxmlformats.org/officeDocument/2006/relationships/hyperlink" Target="https://wiki.openmod-initiative.org/wiki/Balmorel" TargetMode="External"/><Relationship Id="rId15" Type="http://schemas.openxmlformats.org/officeDocument/2006/relationships/hyperlink" Target="https://wiki.openmod-initiative.org/wiki/Dispa-SET" TargetMode="External"/><Relationship Id="rId23" Type="http://schemas.openxmlformats.org/officeDocument/2006/relationships/hyperlink" Target="https://wiki.openmod-initiative.org/wiki/EOLES_elec" TargetMode="External"/><Relationship Id="rId28" Type="http://schemas.openxmlformats.org/officeDocument/2006/relationships/hyperlink" Target="https://wiki.openmod-initiative.org/wiki/EnergyNumbers-Balancing" TargetMode="External"/><Relationship Id="rId36" Type="http://schemas.openxmlformats.org/officeDocument/2006/relationships/hyperlink" Target="https://wiki.openmod-initiative.org/wiki/Genesys" TargetMode="External"/><Relationship Id="rId49" Type="http://schemas.openxmlformats.org/officeDocument/2006/relationships/hyperlink" Target="https://wiki.openmod-initiative.org/wiki/NEMO" TargetMode="External"/><Relationship Id="rId57" Type="http://schemas.openxmlformats.org/officeDocument/2006/relationships/hyperlink" Target="https://wiki.openmod-initiative.org/wiki/POMATO" TargetMode="External"/><Relationship Id="rId10" Type="http://schemas.openxmlformats.org/officeDocument/2006/relationships/hyperlink" Target="https://wiki.openmod-initiative.org/wiki/Calliope" TargetMode="External"/><Relationship Id="rId31" Type="http://schemas.openxmlformats.org/officeDocument/2006/relationships/hyperlink" Target="https://wiki.openmod-initiative.org/wiki/Ficus" TargetMode="External"/><Relationship Id="rId44" Type="http://schemas.openxmlformats.org/officeDocument/2006/relationships/hyperlink" Target="https://wiki.openmod-initiative.org/wiki/Maon" TargetMode="External"/><Relationship Id="rId52" Type="http://schemas.openxmlformats.org/officeDocument/2006/relationships/hyperlink" Target="https://wiki.openmod-initiative.org/wiki/OSeMOSYS" TargetMode="External"/><Relationship Id="rId60" Type="http://schemas.openxmlformats.org/officeDocument/2006/relationships/hyperlink" Target="https://wiki.openmod-initiative.org/wiki/PowNet" TargetMode="External"/><Relationship Id="rId65" Type="http://schemas.openxmlformats.org/officeDocument/2006/relationships/hyperlink" Target="https://wiki.openmod-initiative.org/wiki/Pvlib_python" TargetMode="External"/><Relationship Id="rId73" Type="http://schemas.openxmlformats.org/officeDocument/2006/relationships/hyperlink" Target="https://wiki.openmod-initiative.org/wiki/SciGRID_gas" TargetMode="External"/><Relationship Id="rId78" Type="http://schemas.openxmlformats.org/officeDocument/2006/relationships/hyperlink" Target="https://wiki.openmod-initiative.org/wiki/Switch" TargetMode="External"/><Relationship Id="rId81" Type="http://schemas.openxmlformats.org/officeDocument/2006/relationships/hyperlink" Target="https://wiki.openmod-initiative.org/wiki/TIMES_%C3%89vora" TargetMode="External"/><Relationship Id="rId86" Type="http://schemas.openxmlformats.org/officeDocument/2006/relationships/hyperlink" Target="https://wiki.openmod-initiative.org/wiki/USENSYS" TargetMode="External"/><Relationship Id="rId4" Type="http://schemas.openxmlformats.org/officeDocument/2006/relationships/hyperlink" Target="https://wiki.openmod-initiative.org/wiki/AnyMOD" TargetMode="External"/><Relationship Id="rId9" Type="http://schemas.openxmlformats.org/officeDocument/2006/relationships/hyperlink" Target="https://wiki.openmod-initiative.org/wiki/CESAR-P" TargetMode="External"/><Relationship Id="rId13" Type="http://schemas.openxmlformats.org/officeDocument/2006/relationships/hyperlink" Target="https://wiki.openmod-initiative.org/wiki/DIETER" TargetMode="External"/><Relationship Id="rId18" Type="http://schemas.openxmlformats.org/officeDocument/2006/relationships/hyperlink" Target="https://wiki.openmod-initiative.org/wiki/EA-PSM_Electric_Short_Circuit" TargetMode="External"/><Relationship Id="rId39" Type="http://schemas.openxmlformats.org/officeDocument/2006/relationships/hyperlink" Target="https://wiki.openmod-initiative.org/wiki/JMM" TargetMode="External"/><Relationship Id="rId34" Type="http://schemas.openxmlformats.org/officeDocument/2006/relationships/hyperlink" Target="https://wiki.openmod-initiative.org/wiki/GAMAMOD-DE" TargetMode="External"/><Relationship Id="rId50" Type="http://schemas.openxmlformats.org/officeDocument/2006/relationships/hyperlink" Target="https://wiki.openmod-initiative.org/wiki/NEMO_(SEI)" TargetMode="External"/><Relationship Id="rId55" Type="http://schemas.openxmlformats.org/officeDocument/2006/relationships/hyperlink" Target="https://wiki.openmod-initiative.org/wiki/OpenTUMFlex" TargetMode="External"/><Relationship Id="rId76" Type="http://schemas.openxmlformats.org/officeDocument/2006/relationships/hyperlink" Target="https://wiki.openmod-initiative.org/wiki/SimSES" TargetMode="External"/><Relationship Id="rId7" Type="http://schemas.openxmlformats.org/officeDocument/2006/relationships/hyperlink" Target="https://wiki.openmod-initiative.org/wiki/Breakthrough_Energy_Model" TargetMode="External"/><Relationship Id="rId71" Type="http://schemas.openxmlformats.org/officeDocument/2006/relationships/hyperlink" Target="https://wiki.openmod-initiative.org/wiki/SIREN" TargetMode="External"/><Relationship Id="rId2" Type="http://schemas.openxmlformats.org/officeDocument/2006/relationships/hyperlink" Target="https://wiki.openmod-initiative.org/wiki/AMIRIS" TargetMode="External"/><Relationship Id="rId29" Type="http://schemas.openxmlformats.org/officeDocument/2006/relationships/hyperlink" Target="https://wiki.openmod-initiative.org/wiki/EnergyRt" TargetMode="External"/><Relationship Id="rId24" Type="http://schemas.openxmlformats.org/officeDocument/2006/relationships/hyperlink" Target="https://wiki.openmod-initiative.org/wiki/EOLES_elecRES" TargetMode="External"/><Relationship Id="rId40" Type="http://schemas.openxmlformats.org/officeDocument/2006/relationships/hyperlink" Target="https://wiki.openmod-initiative.org/wiki/Lemlab" TargetMode="External"/><Relationship Id="rId45" Type="http://schemas.openxmlformats.org/officeDocument/2006/relationships/hyperlink" Target="https://wiki.openmod-initiative.org/wiki/Medea" TargetMode="External"/><Relationship Id="rId66" Type="http://schemas.openxmlformats.org/officeDocument/2006/relationships/hyperlink" Target="https://wiki.openmod-initiative.org/wiki/PyLESA" TargetMode="External"/><Relationship Id="rId87" Type="http://schemas.openxmlformats.org/officeDocument/2006/relationships/hyperlink" Target="https://wiki.openmod-initiative.org/wiki/Open_Models" TargetMode="External"/><Relationship Id="rId61" Type="http://schemas.openxmlformats.org/officeDocument/2006/relationships/hyperlink" Target="https://wiki.openmod-initiative.org/wiki/PowerMatcher" TargetMode="External"/><Relationship Id="rId82" Type="http://schemas.openxmlformats.org/officeDocument/2006/relationships/hyperlink" Target="https://wiki.openmod-initiative.org/wiki/TIMES-PT"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5.xml"/><Relationship Id="rId5" Type="http://schemas.openxmlformats.org/officeDocument/2006/relationships/image" Target="../media/image13.jp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6.jp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6.jp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hyperlink" Target="https://doi.org/10.1049/iet-gtd.2015.0791" TargetMode="External"/><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hyperlink" Target="https://doi.org/10.1016/j.epsr.2021.107053" TargetMode="External"/><Relationship Id="rId2" Type="http://schemas.openxmlformats.org/officeDocument/2006/relationships/image" Target="../media/image20.png"/><Relationship Id="rId1" Type="http://schemas.openxmlformats.org/officeDocument/2006/relationships/slideLayout" Target="../slideLayouts/slideLayout5.xml"/><Relationship Id="rId4" Type="http://schemas.openxmlformats.org/officeDocument/2006/relationships/image" Target="../media/image190.png"/></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hyperlink" Target="https://arxiv.org/abs/2209.04663" TargetMode="External"/><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image" Target="../media/image170.png"/><Relationship Id="rId1" Type="http://schemas.openxmlformats.org/officeDocument/2006/relationships/slideLayout" Target="../slideLayouts/slideLayout5.xml"/><Relationship Id="rId5" Type="http://schemas.openxmlformats.org/officeDocument/2006/relationships/image" Target="../media/image23.png"/><Relationship Id="rId4" Type="http://schemas.openxmlformats.org/officeDocument/2006/relationships/image" Target="../media/image220.png"/></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8E8118-E6DE-4F0E-B3DE-9C40D3D90565}"/>
              </a:ext>
            </a:extLst>
          </p:cNvPr>
          <p:cNvSpPr>
            <a:spLocks noGrp="1"/>
          </p:cNvSpPr>
          <p:nvPr>
            <p:ph type="ctrTitle"/>
          </p:nvPr>
        </p:nvSpPr>
        <p:spPr/>
        <p:txBody>
          <a:bodyPr>
            <a:noAutofit/>
          </a:bodyPr>
          <a:lstStyle/>
          <a:p>
            <a:r>
              <a:rPr lang="en-ZA" sz="3600" b="1" dirty="0">
                <a:latin typeface="Open Sans ExtraBold"/>
                <a:ea typeface="Open Sans ExtraBold" panose="020B0606030504020204" pitchFamily="34" charset="0"/>
                <a:cs typeface="Open Sans ExtraBold" panose="020B0606030504020204" pitchFamily="34" charset="0"/>
              </a:rPr>
              <a:t>Off-Grid Energy Systems Modelling with </a:t>
            </a:r>
            <a:r>
              <a:rPr lang="en-ZA" sz="3600" dirty="0">
                <a:latin typeface="Open Sans ExtraBold"/>
                <a:ea typeface="Open Sans ExtraBold" panose="020B0606030504020204" pitchFamily="34" charset="0"/>
                <a:cs typeface="Open Sans ExtraBold" panose="020B0606030504020204" pitchFamily="34" charset="0"/>
              </a:rPr>
              <a:t>MicroGridsPy</a:t>
            </a:r>
            <a:endParaRPr lang="fr-FR" sz="3600" dirty="0">
              <a:latin typeface="Open Sans ExtraBold"/>
              <a:ea typeface="Open Sans ExtraBold" panose="020B0606030504020204" pitchFamily="34" charset="0"/>
              <a:cs typeface="Open Sans ExtraBold" panose="020B0606030504020204" pitchFamily="34" charset="0"/>
            </a:endParaRPr>
          </a:p>
        </p:txBody>
      </p:sp>
      <p:pic>
        <p:nvPicPr>
          <p:cNvPr id="4" name="Picture 3" descr="A blue text on a black background&#10;&#10;Description automatically generated">
            <a:extLst>
              <a:ext uri="{FF2B5EF4-FFF2-40B4-BE49-F238E27FC236}">
                <a16:creationId xmlns:a16="http://schemas.microsoft.com/office/drawing/2014/main" id="{0C905805-EACB-B39B-8C96-548F5568FB9A}"/>
              </a:ext>
            </a:extLst>
          </p:cNvPr>
          <p:cNvPicPr>
            <a:picLocks noChangeAspect="1"/>
          </p:cNvPicPr>
          <p:nvPr/>
        </p:nvPicPr>
        <p:blipFill>
          <a:blip r:embed="rId2"/>
          <a:stretch>
            <a:fillRect/>
          </a:stretch>
        </p:blipFill>
        <p:spPr>
          <a:xfrm>
            <a:off x="1404938" y="4764567"/>
            <a:ext cx="3286125" cy="1038225"/>
          </a:xfrm>
          <a:prstGeom prst="rect">
            <a:avLst/>
          </a:prstGeom>
        </p:spPr>
      </p:pic>
      <p:sp>
        <p:nvSpPr>
          <p:cNvPr id="6" name="Subtitle 5">
            <a:extLst>
              <a:ext uri="{FF2B5EF4-FFF2-40B4-BE49-F238E27FC236}">
                <a16:creationId xmlns:a16="http://schemas.microsoft.com/office/drawing/2014/main" id="{F4D35264-4EA6-A55A-4FE9-61D8EC108B21}"/>
              </a:ext>
            </a:extLst>
          </p:cNvPr>
          <p:cNvSpPr>
            <a:spLocks noGrp="1"/>
          </p:cNvSpPr>
          <p:nvPr>
            <p:ph type="subTitle" idx="1"/>
          </p:nvPr>
        </p:nvSpPr>
        <p:spPr>
          <a:xfrm>
            <a:off x="723024" y="3058824"/>
            <a:ext cx="5567893" cy="937517"/>
          </a:xfrm>
        </p:spPr>
        <p:txBody>
          <a:bodyPr vert="horz" lIns="91440" tIns="45720" rIns="91440" bIns="45720" rtlCol="0" anchor="t">
            <a:noAutofit/>
          </a:bodyPr>
          <a:lstStyle/>
          <a:p>
            <a:r>
              <a:rPr lang="fr-FR" sz="3600" dirty="0">
                <a:latin typeface="Verdana"/>
                <a:ea typeface="Verdana"/>
                <a:cs typeface="Arial"/>
              </a:rPr>
              <a:t>Lesson 3X (Extra) Energy </a:t>
            </a:r>
            <a:r>
              <a:rPr lang="fr-FR" sz="3600" err="1">
                <a:latin typeface="Verdana"/>
                <a:ea typeface="Verdana"/>
                <a:cs typeface="Arial"/>
              </a:rPr>
              <a:t>Frameworks</a:t>
            </a:r>
            <a:endParaRPr lang="en-US" sz="3600" err="1">
              <a:solidFill>
                <a:srgbClr val="000000"/>
              </a:solidFill>
              <a:cs typeface="Arial"/>
            </a:endParaRPr>
          </a:p>
        </p:txBody>
      </p:sp>
    </p:spTree>
    <p:extLst>
      <p:ext uri="{BB962C8B-B14F-4D97-AF65-F5344CB8AC3E}">
        <p14:creationId xmlns:p14="http://schemas.microsoft.com/office/powerpoint/2010/main" val="13700431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sz="2800" dirty="0">
                <a:latin typeface="Open Sans"/>
                <a:ea typeface="Open Sans" panose="020B0606030504020204" pitchFamily="34" charset="0"/>
                <a:cs typeface="Open Sans" panose="020B0606030504020204" pitchFamily="34" charset="0"/>
                <a:sym typeface="Bodoni SvtyTwo ITC TT-Book"/>
              </a:rPr>
              <a:t>Learning Outcomes of the Lesson</a:t>
            </a:r>
          </a:p>
        </p:txBody>
      </p:sp>
      <p:sp>
        <p:nvSpPr>
          <p:cNvPr id="2" name="Content Placeholder 1">
            <a:extLst>
              <a:ext uri="{FF2B5EF4-FFF2-40B4-BE49-F238E27FC236}">
                <a16:creationId xmlns:a16="http://schemas.microsoft.com/office/drawing/2014/main" id="{D6B7991B-E69D-DB95-96C4-181E754FE20C}"/>
              </a:ext>
            </a:extLst>
          </p:cNvPr>
          <p:cNvSpPr>
            <a:spLocks noGrp="1"/>
          </p:cNvSpPr>
          <p:nvPr>
            <p:ph idx="1"/>
          </p:nvPr>
        </p:nvSpPr>
        <p:spPr>
          <a:xfrm>
            <a:off x="838199" y="1600200"/>
            <a:ext cx="10124209" cy="3657600"/>
          </a:xfrm>
        </p:spPr>
        <p:txBody>
          <a:bodyPr vert="horz" lIns="91440" tIns="45720" rIns="91440" bIns="45720" rtlCol="0" anchor="t">
            <a:norm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Open Sans"/>
                <a:ea typeface="+mn-ea"/>
                <a:cs typeface="+mn-cs"/>
              </a:rPr>
              <a:t>Definition of modelling frameworks and models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Open Sans"/>
                <a:ea typeface="+mn-ea"/>
                <a:cs typeface="+mn-cs"/>
              </a:rPr>
              <a:t>Basics on the process of modelling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Open Sans"/>
                <a:ea typeface="+mn-ea"/>
                <a:cs typeface="+mn-cs"/>
              </a:rPr>
              <a:t>Characteristics of frameworks</a:t>
            </a:r>
            <a:endParaRPr lang="en-GB" dirty="0">
              <a:latin typeface="Open Sans"/>
            </a:endParaRPr>
          </a:p>
          <a:p>
            <a:endParaRPr lang="en-GB" dirty="0">
              <a:latin typeface="Open Sans"/>
            </a:endParaRPr>
          </a:p>
          <a:p>
            <a:pPr marL="0" indent="0">
              <a:buNone/>
            </a:pPr>
            <a:endParaRPr lang="en-GB" dirty="0">
              <a:latin typeface="Open Sans"/>
            </a:endParaRPr>
          </a:p>
          <a:p>
            <a:endParaRPr lang="en-GB" dirty="0">
              <a:latin typeface="Open Sans"/>
            </a:endParaRPr>
          </a:p>
          <a:p>
            <a:endParaRPr lang="en-GB" dirty="0">
              <a:latin typeface="Open Sans"/>
            </a:endParaRP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66134" y="5078944"/>
            <a:ext cx="1045027" cy="1045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7752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6C62E359-019F-42D8-9F5C-FAE9FB20BA8D}"/>
              </a:ext>
            </a:extLst>
          </p:cNvPr>
          <p:cNvSpPr>
            <a:spLocks noGrp="1"/>
          </p:cNvSpPr>
          <p:nvPr>
            <p:ph type="body" sz="quarter" idx="13"/>
          </p:nvPr>
        </p:nvSpPr>
        <p:spPr/>
        <p:txBody>
          <a:bodyPr>
            <a:normAutofit/>
          </a:bodyPr>
          <a:lstStyle/>
          <a:p>
            <a:pPr marL="0" indent="0">
              <a:buNone/>
            </a:pPr>
            <a:r>
              <a:rPr lang="it-IT" sz="2000" b="1" dirty="0" err="1"/>
              <a:t>Definitions</a:t>
            </a:r>
            <a:r>
              <a:rPr lang="it-IT" sz="2000" b="1" dirty="0"/>
              <a:t> of «Modelling»:</a:t>
            </a:r>
          </a:p>
          <a:p>
            <a:pPr marL="342900" indent="-342900">
              <a:buFont typeface="Arial" panose="020B0604020202020204" pitchFamily="34" charset="0"/>
              <a:buChar char="•"/>
            </a:pPr>
            <a:r>
              <a:rPr lang="en-US" sz="1800" dirty="0"/>
              <a:t>“The construction of </a:t>
            </a:r>
            <a:r>
              <a:rPr lang="en-US" sz="1800" u="sng" dirty="0"/>
              <a:t>physical, conceptual or mathematical simulations </a:t>
            </a:r>
            <a:r>
              <a:rPr lang="en-US" sz="1800" dirty="0"/>
              <a:t>of the </a:t>
            </a:r>
            <a:r>
              <a:rPr lang="en-US" sz="1800" u="sng" dirty="0"/>
              <a:t>real world </a:t>
            </a:r>
            <a:r>
              <a:rPr lang="en-US" sz="1800" dirty="0"/>
              <a:t>”</a:t>
            </a:r>
            <a:br>
              <a:rPr lang="en-US" sz="1800" dirty="0"/>
            </a:br>
            <a:r>
              <a:rPr lang="en-US" sz="1800" dirty="0"/>
              <a:t>(</a:t>
            </a:r>
            <a:r>
              <a:rPr lang="en-US" sz="1800" dirty="0">
                <a:hlinkClick r:id="rId2"/>
              </a:rPr>
              <a:t>OECD/FAO</a:t>
            </a:r>
            <a:r>
              <a:rPr lang="en-US" sz="1800" dirty="0"/>
              <a:t>)</a:t>
            </a:r>
          </a:p>
          <a:p>
            <a:pPr marL="342900" indent="-342900">
              <a:buFont typeface="Arial" panose="020B0604020202020204" pitchFamily="34" charset="0"/>
              <a:buChar char="•"/>
            </a:pPr>
            <a:r>
              <a:rPr lang="en-US" sz="1800" dirty="0"/>
              <a:t>“The activity of using </a:t>
            </a:r>
            <a:r>
              <a:rPr lang="en-US" sz="1800" u="sng" dirty="0"/>
              <a:t>mathematical models </a:t>
            </a:r>
            <a:r>
              <a:rPr lang="en-US" sz="1800" dirty="0"/>
              <a:t>to make calculations or predict what </a:t>
            </a:r>
            <a:r>
              <a:rPr lang="en-US" sz="1800" u="sng" dirty="0"/>
              <a:t>might happen</a:t>
            </a:r>
            <a:r>
              <a:rPr lang="en-US" sz="1800" dirty="0"/>
              <a:t>”</a:t>
            </a:r>
            <a:br>
              <a:rPr lang="en-US" sz="1800" dirty="0"/>
            </a:br>
            <a:r>
              <a:rPr lang="en-US" sz="1800" dirty="0"/>
              <a:t>(</a:t>
            </a:r>
            <a:r>
              <a:rPr lang="en-US" sz="1800" dirty="0">
                <a:hlinkClick r:id="rId3"/>
              </a:rPr>
              <a:t>Cambridge</a:t>
            </a:r>
            <a:r>
              <a:rPr lang="en-US" sz="1800" dirty="0"/>
              <a:t>)</a:t>
            </a:r>
          </a:p>
          <a:p>
            <a:pPr marL="342900" indent="-342900">
              <a:buFont typeface="Arial" panose="020B0604020202020204" pitchFamily="34" charset="0"/>
              <a:buChar char="•"/>
            </a:pPr>
            <a:r>
              <a:rPr lang="en-US" sz="1800" dirty="0"/>
              <a:t>Ability to create “virtual or computerized simulation of a building or complex, ...”</a:t>
            </a:r>
            <a:br>
              <a:rPr lang="en-US" sz="1800" dirty="0"/>
            </a:br>
            <a:r>
              <a:rPr lang="en-US" sz="1800" dirty="0"/>
              <a:t>(</a:t>
            </a:r>
            <a:r>
              <a:rPr lang="en-US" sz="1800" dirty="0">
                <a:hlinkClick r:id="rId4"/>
              </a:rPr>
              <a:t>Book IGI Global</a:t>
            </a:r>
            <a:r>
              <a:rPr lang="en-US" sz="1800" dirty="0"/>
              <a:t>)</a:t>
            </a:r>
          </a:p>
          <a:p>
            <a:pPr marL="342900" indent="-342900">
              <a:buFont typeface="Arial" panose="020B0604020202020204" pitchFamily="34" charset="0"/>
              <a:buChar char="•"/>
            </a:pPr>
            <a:r>
              <a:rPr lang="en-US" sz="1800" dirty="0"/>
              <a:t>Origins from the </a:t>
            </a:r>
            <a:r>
              <a:rPr lang="en-US" sz="1800" dirty="0" err="1"/>
              <a:t>latin</a:t>
            </a:r>
            <a:r>
              <a:rPr lang="en-US" sz="1800" dirty="0"/>
              <a:t> word “</a:t>
            </a:r>
            <a:r>
              <a:rPr lang="en-US" sz="1800" i="1" dirty="0"/>
              <a:t>modulus</a:t>
            </a:r>
            <a:r>
              <a:rPr lang="en-US" sz="1800" dirty="0"/>
              <a:t>” (measure)</a:t>
            </a:r>
          </a:p>
        </p:txBody>
      </p:sp>
      <p:sp>
        <p:nvSpPr>
          <p:cNvPr id="5" name="Slide Number Placeholder 4">
            <a:extLst>
              <a:ext uri="{FF2B5EF4-FFF2-40B4-BE49-F238E27FC236}">
                <a16:creationId xmlns:a16="http://schemas.microsoft.com/office/drawing/2014/main" id="{CF8E5774-14AD-484C-9244-697F46C705DA}"/>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it-IT"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3F9DED95-D8AC-42DA-8C73-28749976A5F2}"/>
              </a:ext>
            </a:extLst>
          </p:cNvPr>
          <p:cNvSpPr>
            <a:spLocks noGrp="1"/>
          </p:cNvSpPr>
          <p:nvPr>
            <p:ph type="title"/>
          </p:nvPr>
        </p:nvSpPr>
        <p:spPr/>
        <p:txBody>
          <a:bodyPr/>
          <a:lstStyle/>
          <a:p>
            <a:r>
              <a:rPr lang="it-IT" dirty="0" err="1"/>
              <a:t>Introduction</a:t>
            </a:r>
            <a:r>
              <a:rPr lang="it-IT" dirty="0"/>
              <a:t> to </a:t>
            </a:r>
            <a:r>
              <a:rPr lang="it-IT" dirty="0" err="1"/>
              <a:t>modelling</a:t>
            </a:r>
            <a:endParaRPr lang="it-IT" dirty="0"/>
          </a:p>
        </p:txBody>
      </p:sp>
      <p:sp>
        <p:nvSpPr>
          <p:cNvPr id="9" name="Rectangle 8">
            <a:extLst>
              <a:ext uri="{FF2B5EF4-FFF2-40B4-BE49-F238E27FC236}">
                <a16:creationId xmlns:a16="http://schemas.microsoft.com/office/drawing/2014/main" id="{6ECBBA12-2077-4F22-8D58-5A6FD91F609F}"/>
              </a:ext>
            </a:extLst>
          </p:cNvPr>
          <p:cNvSpPr/>
          <p:nvPr/>
        </p:nvSpPr>
        <p:spPr>
          <a:xfrm>
            <a:off x="1681575" y="4245429"/>
            <a:ext cx="2916546" cy="2200033"/>
          </a:xfrm>
          <a:prstGeom prst="rect">
            <a:avLst/>
          </a:prstGeom>
          <a:noFill/>
          <a:ln w="12700">
            <a:solidFill>
              <a:srgbClr val="00B0F0"/>
            </a:solidFill>
          </a:ln>
          <a:effectLst/>
        </p:spPr>
        <p:style>
          <a:lnRef idx="1">
            <a:schemeClr val="accent1"/>
          </a:lnRef>
          <a:fillRef idx="3">
            <a:schemeClr val="accent1"/>
          </a:fillRef>
          <a:effectRef idx="2">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srgbClr val="00B0F0"/>
                </a:solidFill>
                <a:effectLst/>
                <a:uLnTx/>
                <a:uFillTx/>
                <a:latin typeface="Calibri"/>
                <a:ea typeface="+mn-ea"/>
                <a:cs typeface="+mn-cs"/>
              </a:rPr>
              <a:t>REALITY</a:t>
            </a:r>
          </a:p>
        </p:txBody>
      </p:sp>
      <p:sp>
        <p:nvSpPr>
          <p:cNvPr id="10" name="Rectangle 9">
            <a:extLst>
              <a:ext uri="{FF2B5EF4-FFF2-40B4-BE49-F238E27FC236}">
                <a16:creationId xmlns:a16="http://schemas.microsoft.com/office/drawing/2014/main" id="{07A349A0-5B63-4CB5-B006-F12C3E268BBF}"/>
              </a:ext>
            </a:extLst>
          </p:cNvPr>
          <p:cNvSpPr/>
          <p:nvPr/>
        </p:nvSpPr>
        <p:spPr>
          <a:xfrm>
            <a:off x="7528565" y="4245429"/>
            <a:ext cx="2916546" cy="2200034"/>
          </a:xfrm>
          <a:prstGeom prst="rect">
            <a:avLst/>
          </a:prstGeom>
          <a:noFill/>
          <a:ln w="12700">
            <a:solidFill>
              <a:srgbClr val="00B050"/>
            </a:solidFill>
          </a:ln>
          <a:effectLst/>
        </p:spPr>
        <p:style>
          <a:lnRef idx="1">
            <a:schemeClr val="accent1"/>
          </a:lnRef>
          <a:fillRef idx="3">
            <a:schemeClr val="accent1"/>
          </a:fillRef>
          <a:effectRef idx="2">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srgbClr val="00B050"/>
                </a:solidFill>
                <a:effectLst/>
                <a:uLnTx/>
                <a:uFillTx/>
                <a:latin typeface="Calibri"/>
                <a:ea typeface="+mn-ea"/>
                <a:cs typeface="+mn-cs"/>
              </a:rPr>
              <a:t>Model</a:t>
            </a:r>
          </a:p>
        </p:txBody>
      </p:sp>
      <p:sp>
        <p:nvSpPr>
          <p:cNvPr id="11" name="Arrow: Right 10">
            <a:extLst>
              <a:ext uri="{FF2B5EF4-FFF2-40B4-BE49-F238E27FC236}">
                <a16:creationId xmlns:a16="http://schemas.microsoft.com/office/drawing/2014/main" id="{92BBFCE3-8A1F-4E7F-B3D7-23DC6AC6FA93}"/>
              </a:ext>
            </a:extLst>
          </p:cNvPr>
          <p:cNvSpPr/>
          <p:nvPr/>
        </p:nvSpPr>
        <p:spPr>
          <a:xfrm>
            <a:off x="5115171" y="5065925"/>
            <a:ext cx="1924140" cy="559040"/>
          </a:xfrm>
          <a:prstGeom prst="rightArrow">
            <a:avLst/>
          </a:prstGeom>
          <a:no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prstClr val="black"/>
                </a:solidFill>
                <a:effectLst/>
                <a:uLnTx/>
                <a:uFillTx/>
                <a:latin typeface="Calibri"/>
                <a:ea typeface="+mn-ea"/>
                <a:cs typeface="+mn-cs"/>
              </a:rPr>
              <a:t>Modelling</a:t>
            </a:r>
          </a:p>
        </p:txBody>
      </p:sp>
      <p:pic>
        <p:nvPicPr>
          <p:cNvPr id="12" name="Immagine 9" descr="Immagine che contiene scuro&#10;&#10;Descrizione generata automaticamente">
            <a:extLst>
              <a:ext uri="{FF2B5EF4-FFF2-40B4-BE49-F238E27FC236}">
                <a16:creationId xmlns:a16="http://schemas.microsoft.com/office/drawing/2014/main" id="{CA8705B3-9873-4E7C-934F-79D68AED345D}"/>
              </a:ext>
            </a:extLst>
          </p:cNvPr>
          <p:cNvPicPr>
            <a:picLocks noChangeAspect="1"/>
          </p:cNvPicPr>
          <p:nvPr/>
        </p:nvPicPr>
        <p:blipFill rotWithShape="1">
          <a:blip r:embed="rId5"/>
          <a:srcRect l="27085" t="19680" r="27233" b="19713"/>
          <a:stretch/>
        </p:blipFill>
        <p:spPr>
          <a:xfrm>
            <a:off x="2331286" y="4720853"/>
            <a:ext cx="1606969" cy="1598749"/>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p:spPr>
      </p:pic>
      <p:pic>
        <p:nvPicPr>
          <p:cNvPr id="6" name="Picture 5">
            <a:extLst>
              <a:ext uri="{FF2B5EF4-FFF2-40B4-BE49-F238E27FC236}">
                <a16:creationId xmlns:a16="http://schemas.microsoft.com/office/drawing/2014/main" id="{16D4D438-C5E2-44A5-BB42-9C7070CFA419}"/>
              </a:ext>
            </a:extLst>
          </p:cNvPr>
          <p:cNvPicPr>
            <a:picLocks noChangeAspect="1"/>
          </p:cNvPicPr>
          <p:nvPr/>
        </p:nvPicPr>
        <p:blipFill>
          <a:blip r:embed="rId6"/>
          <a:stretch>
            <a:fillRect/>
          </a:stretch>
        </p:blipFill>
        <p:spPr>
          <a:xfrm>
            <a:off x="8023258" y="4665012"/>
            <a:ext cx="1932599" cy="1560711"/>
          </a:xfrm>
          <a:prstGeom prst="rect">
            <a:avLst/>
          </a:prstGeom>
        </p:spPr>
      </p:pic>
    </p:spTree>
    <p:extLst>
      <p:ext uri="{BB962C8B-B14F-4D97-AF65-F5344CB8AC3E}">
        <p14:creationId xmlns:p14="http://schemas.microsoft.com/office/powerpoint/2010/main" val="3235847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Rectangle 163">
            <a:extLst>
              <a:ext uri="{FF2B5EF4-FFF2-40B4-BE49-F238E27FC236}">
                <a16:creationId xmlns:a16="http://schemas.microsoft.com/office/drawing/2014/main" id="{EE7497C2-7601-410F-83E7-F3EE55AF32AE}"/>
              </a:ext>
            </a:extLst>
          </p:cNvPr>
          <p:cNvSpPr/>
          <p:nvPr/>
        </p:nvSpPr>
        <p:spPr>
          <a:xfrm rot="16200000">
            <a:off x="6622433" y="3792885"/>
            <a:ext cx="787500" cy="3676863"/>
          </a:xfrm>
          <a:prstGeom prst="rect">
            <a:avLst/>
          </a:prstGeom>
          <a:solidFill>
            <a:schemeClr val="accent2">
              <a:lumMod val="40000"/>
              <a:lumOff val="60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63" name="Rectangle 162">
            <a:extLst>
              <a:ext uri="{FF2B5EF4-FFF2-40B4-BE49-F238E27FC236}">
                <a16:creationId xmlns:a16="http://schemas.microsoft.com/office/drawing/2014/main" id="{2B3A3E16-AEE6-48E5-B117-679EFEEF94B0}"/>
              </a:ext>
            </a:extLst>
          </p:cNvPr>
          <p:cNvSpPr/>
          <p:nvPr/>
        </p:nvSpPr>
        <p:spPr>
          <a:xfrm>
            <a:off x="8067115" y="2441836"/>
            <a:ext cx="787500" cy="3583232"/>
          </a:xfrm>
          <a:prstGeom prst="rect">
            <a:avLst/>
          </a:prstGeom>
          <a:solidFill>
            <a:schemeClr val="accent2">
              <a:lumMod val="40000"/>
              <a:lumOff val="60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62" name="Rectangle 161">
            <a:extLst>
              <a:ext uri="{FF2B5EF4-FFF2-40B4-BE49-F238E27FC236}">
                <a16:creationId xmlns:a16="http://schemas.microsoft.com/office/drawing/2014/main" id="{686274A4-5192-47AE-962B-52AEAE101BDD}"/>
              </a:ext>
            </a:extLst>
          </p:cNvPr>
          <p:cNvSpPr/>
          <p:nvPr/>
        </p:nvSpPr>
        <p:spPr>
          <a:xfrm>
            <a:off x="5047373" y="2201294"/>
            <a:ext cx="3807242" cy="1966360"/>
          </a:xfrm>
          <a:prstGeom prst="rect">
            <a:avLst/>
          </a:prstGeom>
          <a:solidFill>
            <a:schemeClr val="accent2">
              <a:lumMod val="40000"/>
              <a:lumOff val="60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15" name="Rectangle 114">
            <a:extLst>
              <a:ext uri="{FF2B5EF4-FFF2-40B4-BE49-F238E27FC236}">
                <a16:creationId xmlns:a16="http://schemas.microsoft.com/office/drawing/2014/main" id="{48129748-80C0-4D3E-8FE9-C867BFFDB0AB}"/>
              </a:ext>
            </a:extLst>
          </p:cNvPr>
          <p:cNvSpPr/>
          <p:nvPr/>
        </p:nvSpPr>
        <p:spPr>
          <a:xfrm>
            <a:off x="5197586" y="2345011"/>
            <a:ext cx="2871716" cy="1627698"/>
          </a:xfrm>
          <a:prstGeom prst="rect">
            <a:avLst/>
          </a:prstGeom>
          <a:solidFill>
            <a:srgbClr val="D5FFE8"/>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Slide Number Placeholder 4">
            <a:extLst>
              <a:ext uri="{FF2B5EF4-FFF2-40B4-BE49-F238E27FC236}">
                <a16:creationId xmlns:a16="http://schemas.microsoft.com/office/drawing/2014/main" id="{C737217A-FE2F-4433-B0D3-16EFE7DE4437}"/>
              </a:ext>
            </a:extLst>
          </p:cNvPr>
          <p:cNvSpPr>
            <a:spLocks noGrp="1"/>
          </p:cNvSpPr>
          <p:nvPr>
            <p:ph type="sldNum" sz="quarter" idx="12"/>
          </p:nvPr>
        </p:nvSpPr>
        <p:spPr>
          <a:xfrm>
            <a:off x="11659500" y="6378223"/>
            <a:ext cx="520169" cy="365125"/>
          </a:xfrm>
        </p:spPr>
        <p:txBody>
          <a:bodyPr/>
          <a:lstStyle/>
          <a:p>
            <a:pPr lvl="0"/>
            <a:fld id="{65507BB2-D93C-7A45-8BA6-3214CD150CAF}" type="slidenum">
              <a:rPr lang="it-IT" noProof="0" smtClean="0"/>
              <a:pPr lvl="0"/>
              <a:t>4</a:t>
            </a:fld>
            <a:endParaRPr lang="it-IT" noProof="0"/>
          </a:p>
        </p:txBody>
      </p:sp>
      <p:sp>
        <p:nvSpPr>
          <p:cNvPr id="19" name="Title 18">
            <a:extLst>
              <a:ext uri="{FF2B5EF4-FFF2-40B4-BE49-F238E27FC236}">
                <a16:creationId xmlns:a16="http://schemas.microsoft.com/office/drawing/2014/main" id="{A69D31F0-3865-1B50-CDF2-93E73E6DC1A5}"/>
              </a:ext>
            </a:extLst>
          </p:cNvPr>
          <p:cNvSpPr>
            <a:spLocks noGrp="1"/>
          </p:cNvSpPr>
          <p:nvPr>
            <p:ph type="title"/>
          </p:nvPr>
        </p:nvSpPr>
        <p:spPr/>
        <p:txBody>
          <a:bodyPr/>
          <a:lstStyle/>
          <a:p>
            <a:r>
              <a:rPr lang="it-IT" dirty="0"/>
              <a:t>The </a:t>
            </a:r>
            <a:r>
              <a:rPr lang="it-IT" dirty="0" err="1"/>
              <a:t>process</a:t>
            </a:r>
            <a:r>
              <a:rPr lang="it-IT" dirty="0"/>
              <a:t> of </a:t>
            </a:r>
            <a:r>
              <a:rPr lang="it-IT" dirty="0" err="1"/>
              <a:t>modelling</a:t>
            </a:r>
            <a:endParaRPr lang="it-IT" dirty="0"/>
          </a:p>
        </p:txBody>
      </p:sp>
      <p:sp>
        <p:nvSpPr>
          <p:cNvPr id="13" name="Thought Bubble: Cloud 12">
            <a:extLst>
              <a:ext uri="{FF2B5EF4-FFF2-40B4-BE49-F238E27FC236}">
                <a16:creationId xmlns:a16="http://schemas.microsoft.com/office/drawing/2014/main" id="{1E293333-47D1-456B-BEE0-AD07C690D3BE}"/>
              </a:ext>
            </a:extLst>
          </p:cNvPr>
          <p:cNvSpPr/>
          <p:nvPr/>
        </p:nvSpPr>
        <p:spPr>
          <a:xfrm>
            <a:off x="672231" y="2345011"/>
            <a:ext cx="2578100" cy="1308100"/>
          </a:xfrm>
          <a:prstGeom prst="cloudCallout">
            <a:avLst>
              <a:gd name="adj1" fmla="val -27894"/>
              <a:gd name="adj2" fmla="val 173503"/>
            </a:avLst>
          </a:prstGeom>
          <a:no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prstClr val="black"/>
                </a:solidFill>
                <a:effectLst/>
                <a:uLnTx/>
                <a:uFillTx/>
                <a:latin typeface="Calibri"/>
                <a:ea typeface="+mn-ea"/>
                <a:cs typeface="+mn-cs"/>
              </a:rPr>
              <a:t>Stakeholders</a:t>
            </a:r>
          </a:p>
        </p:txBody>
      </p:sp>
      <p:sp>
        <p:nvSpPr>
          <p:cNvPr id="8" name="Thought Bubble: Cloud 7">
            <a:extLst>
              <a:ext uri="{FF2B5EF4-FFF2-40B4-BE49-F238E27FC236}">
                <a16:creationId xmlns:a16="http://schemas.microsoft.com/office/drawing/2014/main" id="{5876F9CD-2D61-42A7-B670-9E78B0F6D366}"/>
              </a:ext>
            </a:extLst>
          </p:cNvPr>
          <p:cNvSpPr/>
          <p:nvPr/>
        </p:nvSpPr>
        <p:spPr>
          <a:xfrm>
            <a:off x="545231" y="3856311"/>
            <a:ext cx="2942166" cy="1752600"/>
          </a:xfrm>
          <a:prstGeom prst="cloudCallout">
            <a:avLst>
              <a:gd name="adj1" fmla="val -28747"/>
              <a:gd name="adj2" fmla="val 78442"/>
            </a:avLst>
          </a:prstGeom>
          <a:solidFill>
            <a:schemeClr val="bg1"/>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prstClr val="black"/>
                </a:solidFill>
                <a:effectLst/>
                <a:uLnTx/>
                <a:uFillTx/>
                <a:latin typeface="Calibri"/>
                <a:ea typeface="+mn-ea"/>
                <a:cs typeface="+mn-cs"/>
              </a:rPr>
              <a:t>Real </a:t>
            </a:r>
            <a:r>
              <a:rPr kumimoji="0" lang="it-IT" sz="1800" b="1" i="0" u="none" strike="noStrike" kern="1200" cap="none" spc="0" normalizeH="0" baseline="0" noProof="0" dirty="0" err="1">
                <a:ln>
                  <a:noFill/>
                </a:ln>
                <a:solidFill>
                  <a:prstClr val="black"/>
                </a:solidFill>
                <a:effectLst/>
                <a:uLnTx/>
                <a:uFillTx/>
                <a:latin typeface="Calibri"/>
                <a:ea typeface="+mn-ea"/>
                <a:cs typeface="+mn-cs"/>
              </a:rPr>
              <a:t>problem</a:t>
            </a:r>
            <a:endParaRPr kumimoji="0" lang="it-IT"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EF36E6E3-21C3-442C-A2A2-0FAFA4BE8D4C}"/>
              </a:ext>
            </a:extLst>
          </p:cNvPr>
          <p:cNvSpPr/>
          <p:nvPr/>
        </p:nvSpPr>
        <p:spPr>
          <a:xfrm rot="469953">
            <a:off x="378157" y="5554670"/>
            <a:ext cx="2103966" cy="884455"/>
          </a:xfrm>
          <a:prstGeom prst="rect">
            <a:avLst/>
          </a:prstGeom>
          <a:solidFill>
            <a:schemeClr val="bg1"/>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5" name="Rectangle: Rounded Corners 14">
            <a:extLst>
              <a:ext uri="{FF2B5EF4-FFF2-40B4-BE49-F238E27FC236}">
                <a16:creationId xmlns:a16="http://schemas.microsoft.com/office/drawing/2014/main" id="{40D2D55C-F779-41F2-B5F3-1DCDBF6C2975}"/>
              </a:ext>
            </a:extLst>
          </p:cNvPr>
          <p:cNvSpPr/>
          <p:nvPr/>
        </p:nvSpPr>
        <p:spPr>
          <a:xfrm>
            <a:off x="5375372" y="2441836"/>
            <a:ext cx="1431847" cy="410403"/>
          </a:xfrm>
          <a:prstGeom prst="roundRect">
            <a:avLst/>
          </a:prstGeom>
          <a:no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err="1">
                <a:ln>
                  <a:noFill/>
                </a:ln>
                <a:solidFill>
                  <a:prstClr val="black"/>
                </a:solidFill>
                <a:effectLst/>
                <a:uLnTx/>
                <a:uFillTx/>
                <a:latin typeface="Calibri"/>
                <a:ea typeface="+mn-ea"/>
                <a:cs typeface="+mn-cs"/>
              </a:rPr>
              <a:t>Objective</a:t>
            </a:r>
            <a:r>
              <a:rPr kumimoji="0" lang="it-IT" sz="1800" b="1" i="0" u="none" strike="noStrike" kern="1200" cap="none" spc="0" normalizeH="0" baseline="0" noProof="0" dirty="0">
                <a:ln>
                  <a:noFill/>
                </a:ln>
                <a:solidFill>
                  <a:prstClr val="black"/>
                </a:solidFill>
                <a:effectLst/>
                <a:uLnTx/>
                <a:uFillTx/>
                <a:latin typeface="Calibri"/>
                <a:ea typeface="+mn-ea"/>
                <a:cs typeface="+mn-cs"/>
              </a:rPr>
              <a:t>/s</a:t>
            </a:r>
          </a:p>
        </p:txBody>
      </p:sp>
      <p:sp>
        <p:nvSpPr>
          <p:cNvPr id="16" name="Rectangle: Rounded Corners 15">
            <a:extLst>
              <a:ext uri="{FF2B5EF4-FFF2-40B4-BE49-F238E27FC236}">
                <a16:creationId xmlns:a16="http://schemas.microsoft.com/office/drawing/2014/main" id="{CB3D894D-AFAA-486F-9E97-64CFAB6DD0AA}"/>
              </a:ext>
            </a:extLst>
          </p:cNvPr>
          <p:cNvSpPr/>
          <p:nvPr/>
        </p:nvSpPr>
        <p:spPr>
          <a:xfrm>
            <a:off x="5383356" y="3469769"/>
            <a:ext cx="1431847" cy="410403"/>
          </a:xfrm>
          <a:prstGeom prst="roundRect">
            <a:avLst/>
          </a:prstGeom>
          <a:no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err="1">
                <a:ln>
                  <a:noFill/>
                </a:ln>
                <a:solidFill>
                  <a:prstClr val="black"/>
                </a:solidFill>
                <a:effectLst/>
                <a:uLnTx/>
                <a:uFillTx/>
                <a:latin typeface="Calibri"/>
                <a:ea typeface="+mn-ea"/>
                <a:cs typeface="+mn-cs"/>
              </a:rPr>
              <a:t>Constraints</a:t>
            </a:r>
            <a:endParaRPr kumimoji="0" lang="it-IT"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Rectangle: Rounded Corners 16">
            <a:extLst>
              <a:ext uri="{FF2B5EF4-FFF2-40B4-BE49-F238E27FC236}">
                <a16:creationId xmlns:a16="http://schemas.microsoft.com/office/drawing/2014/main" id="{30B13BC6-7CCF-4A99-9CB3-659160136B3B}"/>
              </a:ext>
            </a:extLst>
          </p:cNvPr>
          <p:cNvSpPr/>
          <p:nvPr/>
        </p:nvSpPr>
        <p:spPr>
          <a:xfrm>
            <a:off x="5383356" y="5440743"/>
            <a:ext cx="1431847" cy="410403"/>
          </a:xfrm>
          <a:prstGeom prst="roundRect">
            <a:avLst/>
          </a:prstGeom>
          <a:no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prstClr val="black"/>
                </a:solidFill>
                <a:effectLst/>
                <a:uLnTx/>
                <a:uFillTx/>
                <a:latin typeface="Calibri"/>
                <a:ea typeface="+mn-ea"/>
                <a:cs typeface="+mn-cs"/>
              </a:rPr>
              <a:t>Data</a:t>
            </a:r>
          </a:p>
        </p:txBody>
      </p:sp>
      <p:sp>
        <p:nvSpPr>
          <p:cNvPr id="18" name="Rectangle: Rounded Corners 17">
            <a:extLst>
              <a:ext uri="{FF2B5EF4-FFF2-40B4-BE49-F238E27FC236}">
                <a16:creationId xmlns:a16="http://schemas.microsoft.com/office/drawing/2014/main" id="{AE6F5266-B270-4430-A7F2-DBD736E373E7}"/>
              </a:ext>
            </a:extLst>
          </p:cNvPr>
          <p:cNvSpPr/>
          <p:nvPr/>
        </p:nvSpPr>
        <p:spPr>
          <a:xfrm>
            <a:off x="5383356" y="4460003"/>
            <a:ext cx="1431847" cy="410403"/>
          </a:xfrm>
          <a:prstGeom prst="roundRect">
            <a:avLst/>
          </a:prstGeom>
          <a:no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prstClr val="black"/>
                </a:solidFill>
                <a:effectLst/>
                <a:uLnTx/>
                <a:uFillTx/>
                <a:latin typeface="Calibri"/>
                <a:ea typeface="+mn-ea"/>
                <a:cs typeface="+mn-cs"/>
              </a:rPr>
              <a:t>Solver</a:t>
            </a:r>
          </a:p>
        </p:txBody>
      </p:sp>
      <p:sp>
        <p:nvSpPr>
          <p:cNvPr id="22" name="TextBox 21">
            <a:extLst>
              <a:ext uri="{FF2B5EF4-FFF2-40B4-BE49-F238E27FC236}">
                <a16:creationId xmlns:a16="http://schemas.microsoft.com/office/drawing/2014/main" id="{1A622E28-B8E8-4220-B382-1F941FC974AC}"/>
              </a:ext>
            </a:extLst>
          </p:cNvPr>
          <p:cNvSpPr txBox="1"/>
          <p:nvPr/>
        </p:nvSpPr>
        <p:spPr>
          <a:xfrm>
            <a:off x="804334" y="1404439"/>
            <a:ext cx="2315633"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srgbClr val="00B0F0"/>
                </a:solidFill>
                <a:effectLst/>
                <a:uLnTx/>
                <a:uFillTx/>
                <a:latin typeface="Calibri"/>
                <a:ea typeface="+mn-ea"/>
                <a:cs typeface="+mn-cs"/>
              </a:rPr>
              <a:t>Reality</a:t>
            </a:r>
            <a:endParaRPr kumimoji="0" lang="it-IT" sz="1800" b="1" i="0" u="none" strike="noStrike" kern="1200" cap="none" spc="0" normalizeH="0" baseline="0" noProof="0" dirty="0">
              <a:ln>
                <a:noFill/>
              </a:ln>
              <a:solidFill>
                <a:srgbClr val="00B0F0"/>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7426042-7007-4720-9E27-D02C2DF04F92}"/>
              </a:ext>
            </a:extLst>
          </p:cNvPr>
          <p:cNvSpPr txBox="1"/>
          <p:nvPr/>
        </p:nvSpPr>
        <p:spPr>
          <a:xfrm>
            <a:off x="4933481" y="1404439"/>
            <a:ext cx="2315633"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err="1">
                <a:ln>
                  <a:noFill/>
                </a:ln>
                <a:solidFill>
                  <a:srgbClr val="00B050"/>
                </a:solidFill>
                <a:effectLst/>
                <a:uLnTx/>
                <a:uFillTx/>
                <a:latin typeface="Calibri"/>
                <a:ea typeface="+mn-ea"/>
                <a:cs typeface="+mn-cs"/>
              </a:rPr>
              <a:t>Abstraction</a:t>
            </a:r>
            <a:endParaRPr kumimoji="0" lang="it-IT" sz="1800" b="1" i="0" u="none" strike="noStrike" kern="1200" cap="none" spc="0" normalizeH="0" baseline="0" noProof="0" dirty="0">
              <a:ln>
                <a:noFill/>
              </a:ln>
              <a:solidFill>
                <a:srgbClr val="00B050"/>
              </a:solidFill>
              <a:effectLst/>
              <a:uLnTx/>
              <a:uFillTx/>
              <a:latin typeface="Calibri"/>
              <a:ea typeface="+mn-ea"/>
              <a:cs typeface="+mn-cs"/>
            </a:endParaRPr>
          </a:p>
        </p:txBody>
      </p:sp>
      <p:sp>
        <p:nvSpPr>
          <p:cNvPr id="20" name="Rectangle: Rounded Corners 19">
            <a:extLst>
              <a:ext uri="{FF2B5EF4-FFF2-40B4-BE49-F238E27FC236}">
                <a16:creationId xmlns:a16="http://schemas.microsoft.com/office/drawing/2014/main" id="{F74647FE-45A4-4CD4-BADD-03140A14BE00}"/>
              </a:ext>
            </a:extLst>
          </p:cNvPr>
          <p:cNvSpPr/>
          <p:nvPr/>
        </p:nvSpPr>
        <p:spPr>
          <a:xfrm>
            <a:off x="9633724" y="3388509"/>
            <a:ext cx="2074333" cy="584200"/>
          </a:xfrm>
          <a:prstGeom prst="roundRect">
            <a:avLst/>
          </a:prstGeom>
          <a:no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prstClr val="black"/>
                </a:solidFill>
                <a:effectLst/>
                <a:uLnTx/>
                <a:uFillTx/>
                <a:latin typeface="Calibri"/>
                <a:ea typeface="+mn-ea"/>
                <a:cs typeface="+mn-cs"/>
              </a:rPr>
              <a:t>Solution</a:t>
            </a:r>
          </a:p>
        </p:txBody>
      </p:sp>
      <p:sp>
        <p:nvSpPr>
          <p:cNvPr id="23" name="TextBox 22">
            <a:extLst>
              <a:ext uri="{FF2B5EF4-FFF2-40B4-BE49-F238E27FC236}">
                <a16:creationId xmlns:a16="http://schemas.microsoft.com/office/drawing/2014/main" id="{48A53E7F-C721-4923-A5E5-2ABB4855099B}"/>
              </a:ext>
            </a:extLst>
          </p:cNvPr>
          <p:cNvSpPr txBox="1"/>
          <p:nvPr/>
        </p:nvSpPr>
        <p:spPr>
          <a:xfrm>
            <a:off x="9506571" y="1219772"/>
            <a:ext cx="2315633" cy="83099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srgbClr val="00B050"/>
                </a:solidFill>
                <a:effectLst/>
                <a:uLnTx/>
                <a:uFillTx/>
                <a:latin typeface="Calibri"/>
                <a:ea typeface="+mn-ea"/>
                <a:cs typeface="+mn-cs"/>
              </a:rPr>
              <a:t>Still</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err="1">
                <a:ln>
                  <a:noFill/>
                </a:ln>
                <a:solidFill>
                  <a:srgbClr val="00B050"/>
                </a:solidFill>
                <a:effectLst/>
                <a:uLnTx/>
                <a:uFillTx/>
                <a:latin typeface="Calibri"/>
                <a:ea typeface="+mn-ea"/>
                <a:cs typeface="+mn-cs"/>
              </a:rPr>
              <a:t>Abstraction</a:t>
            </a:r>
            <a:r>
              <a:rPr kumimoji="0" lang="it-IT" sz="2400" b="1" i="0" u="none" strike="noStrike" kern="1200" cap="none" spc="0" normalizeH="0" baseline="0" noProof="0" dirty="0">
                <a:ln>
                  <a:noFill/>
                </a:ln>
                <a:solidFill>
                  <a:srgbClr val="00B050"/>
                </a:solidFill>
                <a:effectLst/>
                <a:uLnTx/>
                <a:uFillTx/>
                <a:latin typeface="Calibri"/>
                <a:ea typeface="+mn-ea"/>
                <a:cs typeface="+mn-cs"/>
              </a:rPr>
              <a:t>!</a:t>
            </a:r>
            <a:endParaRPr kumimoji="0" lang="it-IT" sz="1800" b="1" i="0" u="none" strike="noStrike" kern="1200" cap="none" spc="0" normalizeH="0" baseline="0" noProof="0" dirty="0">
              <a:ln>
                <a:noFill/>
              </a:ln>
              <a:solidFill>
                <a:srgbClr val="00B050"/>
              </a:solidFill>
              <a:effectLst/>
              <a:uLnTx/>
              <a:uFillTx/>
              <a:latin typeface="Calibri"/>
              <a:ea typeface="+mn-ea"/>
              <a:cs typeface="+mn-cs"/>
            </a:endParaRPr>
          </a:p>
        </p:txBody>
      </p:sp>
      <p:sp>
        <p:nvSpPr>
          <p:cNvPr id="6" name="Oval 5">
            <a:extLst>
              <a:ext uri="{FF2B5EF4-FFF2-40B4-BE49-F238E27FC236}">
                <a16:creationId xmlns:a16="http://schemas.microsoft.com/office/drawing/2014/main" id="{C1EC0EED-01ED-40CA-8EAC-11892E9AA31C}"/>
              </a:ext>
            </a:extLst>
          </p:cNvPr>
          <p:cNvSpPr/>
          <p:nvPr/>
        </p:nvSpPr>
        <p:spPr>
          <a:xfrm>
            <a:off x="7552984" y="3515930"/>
            <a:ext cx="359693" cy="329357"/>
          </a:xfrm>
          <a:prstGeom prst="ellipse">
            <a:avLst/>
          </a:prstGeom>
          <a:no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1" i="0" u="none" strike="noStrike" kern="1200" cap="none" spc="0" normalizeH="0" baseline="0" noProof="0" dirty="0">
              <a:ln>
                <a:noFill/>
              </a:ln>
              <a:solidFill>
                <a:prstClr val="black"/>
              </a:solidFill>
              <a:effectLst/>
              <a:uLnTx/>
              <a:uFillTx/>
              <a:latin typeface="Calibri"/>
              <a:ea typeface="+mn-ea"/>
              <a:cs typeface="+mn-cs"/>
            </a:endParaRPr>
          </a:p>
        </p:txBody>
      </p:sp>
      <p:cxnSp>
        <p:nvCxnSpPr>
          <p:cNvPr id="10" name="Straight Arrow Connector 9">
            <a:extLst>
              <a:ext uri="{FF2B5EF4-FFF2-40B4-BE49-F238E27FC236}">
                <a16:creationId xmlns:a16="http://schemas.microsoft.com/office/drawing/2014/main" id="{C808260A-F0B1-4388-9A24-2EBEA4C778A2}"/>
              </a:ext>
            </a:extLst>
          </p:cNvPr>
          <p:cNvCxnSpPr>
            <a:cxnSpLocks/>
            <a:stCxn id="15" idx="3"/>
            <a:endCxn id="6" idx="2"/>
          </p:cNvCxnSpPr>
          <p:nvPr/>
        </p:nvCxnSpPr>
        <p:spPr>
          <a:xfrm>
            <a:off x="6807219" y="2647038"/>
            <a:ext cx="745765" cy="1033571"/>
          </a:xfrm>
          <a:prstGeom prst="straightConnector1">
            <a:avLst/>
          </a:prstGeom>
          <a:ln w="12700">
            <a:tailEnd type="triangle"/>
          </a:ln>
          <a:effectLst/>
        </p:spPr>
        <p:style>
          <a:lnRef idx="2">
            <a:schemeClr val="dk1"/>
          </a:lnRef>
          <a:fillRef idx="0">
            <a:schemeClr val="dk1"/>
          </a:fillRef>
          <a:effectRef idx="1">
            <a:schemeClr val="dk1"/>
          </a:effectRef>
          <a:fontRef idx="minor">
            <a:schemeClr val="tx1"/>
          </a:fontRef>
        </p:style>
      </p:cxnSp>
      <p:cxnSp>
        <p:nvCxnSpPr>
          <p:cNvPr id="24" name="Straight Arrow Connector 23">
            <a:extLst>
              <a:ext uri="{FF2B5EF4-FFF2-40B4-BE49-F238E27FC236}">
                <a16:creationId xmlns:a16="http://schemas.microsoft.com/office/drawing/2014/main" id="{ED4D39B8-92B1-4C3D-A4BD-ECE0FD2F3EE9}"/>
              </a:ext>
            </a:extLst>
          </p:cNvPr>
          <p:cNvCxnSpPr>
            <a:cxnSpLocks/>
            <a:stCxn id="16" idx="3"/>
            <a:endCxn id="6" idx="2"/>
          </p:cNvCxnSpPr>
          <p:nvPr/>
        </p:nvCxnSpPr>
        <p:spPr>
          <a:xfrm>
            <a:off x="6815203" y="3674971"/>
            <a:ext cx="737781" cy="5638"/>
          </a:xfrm>
          <a:prstGeom prst="straightConnector1">
            <a:avLst/>
          </a:prstGeom>
          <a:ln w="12700">
            <a:tailEnd type="triangle"/>
          </a:ln>
          <a:effectLst/>
        </p:spPr>
        <p:style>
          <a:lnRef idx="2">
            <a:schemeClr val="dk1"/>
          </a:lnRef>
          <a:fillRef idx="0">
            <a:schemeClr val="dk1"/>
          </a:fillRef>
          <a:effectRef idx="1">
            <a:schemeClr val="dk1"/>
          </a:effectRef>
          <a:fontRef idx="minor">
            <a:schemeClr val="tx1"/>
          </a:fontRef>
        </p:style>
      </p:cxnSp>
      <p:cxnSp>
        <p:nvCxnSpPr>
          <p:cNvPr id="26" name="Straight Arrow Connector 25">
            <a:extLst>
              <a:ext uri="{FF2B5EF4-FFF2-40B4-BE49-F238E27FC236}">
                <a16:creationId xmlns:a16="http://schemas.microsoft.com/office/drawing/2014/main" id="{11B0575B-6F40-4FBA-AF39-4D8820485731}"/>
              </a:ext>
            </a:extLst>
          </p:cNvPr>
          <p:cNvCxnSpPr>
            <a:cxnSpLocks/>
            <a:stCxn id="18" idx="3"/>
            <a:endCxn id="6" idx="2"/>
          </p:cNvCxnSpPr>
          <p:nvPr/>
        </p:nvCxnSpPr>
        <p:spPr>
          <a:xfrm flipV="1">
            <a:off x="6815203" y="3680609"/>
            <a:ext cx="737781" cy="984596"/>
          </a:xfrm>
          <a:prstGeom prst="straightConnector1">
            <a:avLst/>
          </a:prstGeom>
          <a:ln w="12700">
            <a:tailEnd type="triangle"/>
          </a:ln>
          <a:effectLst/>
        </p:spPr>
        <p:style>
          <a:lnRef idx="2">
            <a:schemeClr val="dk1"/>
          </a:lnRef>
          <a:fillRef idx="0">
            <a:schemeClr val="dk1"/>
          </a:fillRef>
          <a:effectRef idx="1">
            <a:schemeClr val="dk1"/>
          </a:effectRef>
          <a:fontRef idx="minor">
            <a:schemeClr val="tx1"/>
          </a:fontRef>
        </p:style>
      </p:cxnSp>
      <p:cxnSp>
        <p:nvCxnSpPr>
          <p:cNvPr id="35" name="Straight Arrow Connector 34">
            <a:extLst>
              <a:ext uri="{FF2B5EF4-FFF2-40B4-BE49-F238E27FC236}">
                <a16:creationId xmlns:a16="http://schemas.microsoft.com/office/drawing/2014/main" id="{C8AE6399-5B2D-4861-828B-598CD2F65808}"/>
              </a:ext>
            </a:extLst>
          </p:cNvPr>
          <p:cNvCxnSpPr>
            <a:cxnSpLocks/>
            <a:stCxn id="49" idx="6"/>
            <a:endCxn id="20" idx="1"/>
          </p:cNvCxnSpPr>
          <p:nvPr/>
        </p:nvCxnSpPr>
        <p:spPr>
          <a:xfrm>
            <a:off x="8638475" y="3680609"/>
            <a:ext cx="995249" cy="0"/>
          </a:xfrm>
          <a:prstGeom prst="straightConnector1">
            <a:avLst/>
          </a:prstGeom>
          <a:ln w="12700">
            <a:tailEnd type="triangle"/>
          </a:ln>
          <a:effectLst/>
        </p:spPr>
        <p:style>
          <a:lnRef idx="2">
            <a:schemeClr val="dk1"/>
          </a:lnRef>
          <a:fillRef idx="0">
            <a:schemeClr val="dk1"/>
          </a:fillRef>
          <a:effectRef idx="1">
            <a:schemeClr val="dk1"/>
          </a:effectRef>
          <a:fontRef idx="minor">
            <a:schemeClr val="tx1"/>
          </a:fontRef>
        </p:style>
      </p:cxnSp>
      <p:sp>
        <p:nvSpPr>
          <p:cNvPr id="49" name="Oval 48">
            <a:extLst>
              <a:ext uri="{FF2B5EF4-FFF2-40B4-BE49-F238E27FC236}">
                <a16:creationId xmlns:a16="http://schemas.microsoft.com/office/drawing/2014/main" id="{30750134-D87E-494D-9EEC-6850F3FB4EFA}"/>
              </a:ext>
            </a:extLst>
          </p:cNvPr>
          <p:cNvSpPr/>
          <p:nvPr/>
        </p:nvSpPr>
        <p:spPr>
          <a:xfrm>
            <a:off x="8278782" y="3515930"/>
            <a:ext cx="359693" cy="329357"/>
          </a:xfrm>
          <a:prstGeom prst="ellipse">
            <a:avLst/>
          </a:prstGeom>
          <a:no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1" i="0" u="none" strike="noStrike" kern="1200" cap="none" spc="0" normalizeH="0" baseline="0" noProof="0" dirty="0">
              <a:ln>
                <a:noFill/>
              </a:ln>
              <a:solidFill>
                <a:prstClr val="black"/>
              </a:solidFill>
              <a:effectLst/>
              <a:uLnTx/>
              <a:uFillTx/>
              <a:latin typeface="Calibri"/>
              <a:ea typeface="+mn-ea"/>
              <a:cs typeface="+mn-cs"/>
            </a:endParaRPr>
          </a:p>
        </p:txBody>
      </p:sp>
      <p:cxnSp>
        <p:nvCxnSpPr>
          <p:cNvPr id="54" name="Straight Arrow Connector 53">
            <a:extLst>
              <a:ext uri="{FF2B5EF4-FFF2-40B4-BE49-F238E27FC236}">
                <a16:creationId xmlns:a16="http://schemas.microsoft.com/office/drawing/2014/main" id="{4395AF17-173A-4031-8A08-DE72E0DB5998}"/>
              </a:ext>
            </a:extLst>
          </p:cNvPr>
          <p:cNvCxnSpPr>
            <a:cxnSpLocks/>
            <a:stCxn id="6" idx="6"/>
            <a:endCxn id="49" idx="2"/>
          </p:cNvCxnSpPr>
          <p:nvPr/>
        </p:nvCxnSpPr>
        <p:spPr>
          <a:xfrm>
            <a:off x="7912677" y="3680609"/>
            <a:ext cx="366105" cy="0"/>
          </a:xfrm>
          <a:prstGeom prst="straightConnector1">
            <a:avLst/>
          </a:prstGeom>
          <a:ln w="12700">
            <a:tailEnd type="triangle"/>
          </a:ln>
          <a:effectLst/>
        </p:spPr>
        <p:style>
          <a:lnRef idx="2">
            <a:schemeClr val="dk1"/>
          </a:lnRef>
          <a:fillRef idx="0">
            <a:schemeClr val="dk1"/>
          </a:fillRef>
          <a:effectRef idx="1">
            <a:schemeClr val="dk1"/>
          </a:effectRef>
          <a:fontRef idx="minor">
            <a:schemeClr val="tx1"/>
          </a:fontRef>
        </p:style>
      </p:cxnSp>
      <p:cxnSp>
        <p:nvCxnSpPr>
          <p:cNvPr id="59" name="Connector: Elbow 58">
            <a:extLst>
              <a:ext uri="{FF2B5EF4-FFF2-40B4-BE49-F238E27FC236}">
                <a16:creationId xmlns:a16="http://schemas.microsoft.com/office/drawing/2014/main" id="{4E18ECEE-E9CB-41D5-82B9-5152B299C905}"/>
              </a:ext>
            </a:extLst>
          </p:cNvPr>
          <p:cNvCxnSpPr>
            <a:cxnSpLocks/>
            <a:stCxn id="17" idx="3"/>
            <a:endCxn id="49" idx="4"/>
          </p:cNvCxnSpPr>
          <p:nvPr/>
        </p:nvCxnSpPr>
        <p:spPr>
          <a:xfrm flipV="1">
            <a:off x="6815203" y="3845287"/>
            <a:ext cx="1643426" cy="1800658"/>
          </a:xfrm>
          <a:prstGeom prst="bentConnector2">
            <a:avLst/>
          </a:prstGeom>
          <a:ln w="12700">
            <a:tailEnd type="triangle"/>
          </a:ln>
          <a:effectLst/>
        </p:spPr>
        <p:style>
          <a:lnRef idx="2">
            <a:schemeClr val="dk1"/>
          </a:lnRef>
          <a:fillRef idx="0">
            <a:schemeClr val="dk1"/>
          </a:fillRef>
          <a:effectRef idx="1">
            <a:schemeClr val="dk1"/>
          </a:effectRef>
          <a:fontRef idx="minor">
            <a:schemeClr val="tx1"/>
          </a:fontRef>
        </p:style>
      </p:cxnSp>
      <p:sp>
        <p:nvSpPr>
          <p:cNvPr id="116" name="TextBox 115">
            <a:extLst>
              <a:ext uri="{FF2B5EF4-FFF2-40B4-BE49-F238E27FC236}">
                <a16:creationId xmlns:a16="http://schemas.microsoft.com/office/drawing/2014/main" id="{889F9886-49B0-48A8-BB13-22A1BEFC81C2}"/>
              </a:ext>
            </a:extLst>
          </p:cNvPr>
          <p:cNvSpPr txBox="1"/>
          <p:nvPr/>
        </p:nvSpPr>
        <p:spPr>
          <a:xfrm>
            <a:off x="5375372" y="3002273"/>
            <a:ext cx="1389773" cy="36933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srgbClr val="00B050"/>
                </a:solidFill>
                <a:effectLst/>
                <a:uLnTx/>
                <a:uFillTx/>
                <a:latin typeface="Calibri"/>
                <a:ea typeface="+mn-ea"/>
                <a:cs typeface="+mn-cs"/>
              </a:rPr>
              <a:t>Framework</a:t>
            </a:r>
          </a:p>
        </p:txBody>
      </p:sp>
      <p:sp>
        <p:nvSpPr>
          <p:cNvPr id="130" name="TextBox 129">
            <a:extLst>
              <a:ext uri="{FF2B5EF4-FFF2-40B4-BE49-F238E27FC236}">
                <a16:creationId xmlns:a16="http://schemas.microsoft.com/office/drawing/2014/main" id="{EE22B06A-8A25-4D68-BD6E-81C900EF2497}"/>
              </a:ext>
            </a:extLst>
          </p:cNvPr>
          <p:cNvSpPr txBox="1"/>
          <p:nvPr/>
        </p:nvSpPr>
        <p:spPr>
          <a:xfrm>
            <a:off x="5558067" y="1866104"/>
            <a:ext cx="2819776" cy="36933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srgbClr val="F3740B"/>
                </a:solidFill>
                <a:effectLst/>
                <a:uLnTx/>
                <a:uFillTx/>
                <a:latin typeface="Calibri"/>
                <a:ea typeface="+mn-ea"/>
                <a:cs typeface="+mn-cs"/>
              </a:rPr>
              <a:t>Model</a:t>
            </a:r>
          </a:p>
        </p:txBody>
      </p:sp>
      <p:sp>
        <p:nvSpPr>
          <p:cNvPr id="7" name="Arrow: Right 6">
            <a:extLst>
              <a:ext uri="{FF2B5EF4-FFF2-40B4-BE49-F238E27FC236}">
                <a16:creationId xmlns:a16="http://schemas.microsoft.com/office/drawing/2014/main" id="{5BE58B1A-C72F-41AE-94FD-3C4D88DE177C}"/>
              </a:ext>
            </a:extLst>
          </p:cNvPr>
          <p:cNvSpPr/>
          <p:nvPr/>
        </p:nvSpPr>
        <p:spPr>
          <a:xfrm>
            <a:off x="3511831" y="3345600"/>
            <a:ext cx="1349271" cy="658739"/>
          </a:xfrm>
          <a:prstGeom prst="rightArrow">
            <a:avLst/>
          </a:prstGeom>
          <a:no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err="1">
                <a:ln>
                  <a:noFill/>
                </a:ln>
                <a:solidFill>
                  <a:prstClr val="black"/>
                </a:solidFill>
                <a:effectLst/>
                <a:uLnTx/>
                <a:uFillTx/>
                <a:latin typeface="Calibri"/>
                <a:ea typeface="+mn-ea"/>
                <a:cs typeface="+mn-cs"/>
              </a:rPr>
              <a:t>Modelling</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p:txBody>
      </p:sp>
      <p:cxnSp>
        <p:nvCxnSpPr>
          <p:cNvPr id="12" name="Straight Arrow Connector 11">
            <a:extLst>
              <a:ext uri="{FF2B5EF4-FFF2-40B4-BE49-F238E27FC236}">
                <a16:creationId xmlns:a16="http://schemas.microsoft.com/office/drawing/2014/main" id="{78F690CC-7CD4-4BD4-B0CE-B79AA27C1B08}"/>
              </a:ext>
            </a:extLst>
          </p:cNvPr>
          <p:cNvCxnSpPr>
            <a:stCxn id="20" idx="0"/>
          </p:cNvCxnSpPr>
          <p:nvPr/>
        </p:nvCxnSpPr>
        <p:spPr>
          <a:xfrm rot="16200000" flipV="1">
            <a:off x="9289417" y="2007035"/>
            <a:ext cx="946672" cy="1816276"/>
          </a:xfrm>
          <a:prstGeom prst="curvedConnector2">
            <a:avLst/>
          </a:prstGeom>
          <a:ln w="12700">
            <a:solidFill>
              <a:srgbClr val="FF9900"/>
            </a:solidFill>
            <a:tailEnd type="triangle"/>
          </a:ln>
          <a:effectLst/>
        </p:spPr>
        <p:style>
          <a:lnRef idx="2">
            <a:schemeClr val="dk1"/>
          </a:lnRef>
          <a:fillRef idx="0">
            <a:schemeClr val="dk1"/>
          </a:fillRef>
          <a:effectRef idx="1">
            <a:schemeClr val="dk1"/>
          </a:effectRef>
          <a:fontRef idx="minor">
            <a:schemeClr val="tx1"/>
          </a:fontRef>
        </p:style>
      </p:cxnSp>
      <p:sp>
        <p:nvSpPr>
          <p:cNvPr id="14" name="TextBox 13">
            <a:extLst>
              <a:ext uri="{FF2B5EF4-FFF2-40B4-BE49-F238E27FC236}">
                <a16:creationId xmlns:a16="http://schemas.microsoft.com/office/drawing/2014/main" id="{92DCEFF1-8A49-43C2-83EF-000EFE4D3CB6}"/>
              </a:ext>
            </a:extLst>
          </p:cNvPr>
          <p:cNvSpPr txBox="1"/>
          <p:nvPr/>
        </p:nvSpPr>
        <p:spPr>
          <a:xfrm>
            <a:off x="9260640" y="2647038"/>
            <a:ext cx="2648280" cy="369332"/>
          </a:xfrm>
          <a:prstGeom prst="rect">
            <a:avLst/>
          </a:prstGeom>
          <a:solidFill>
            <a:schemeClr val="bg1"/>
          </a:solid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srgbClr val="F3740B"/>
                </a:solidFill>
                <a:effectLst/>
                <a:uLnTx/>
                <a:uFillTx/>
                <a:latin typeface="Calibri"/>
                <a:ea typeface="+mn-ea"/>
                <a:cs typeface="+mn-cs"/>
              </a:rPr>
              <a:t>Solution of the model!</a:t>
            </a:r>
          </a:p>
        </p:txBody>
      </p:sp>
      <p:cxnSp>
        <p:nvCxnSpPr>
          <p:cNvPr id="36" name="Straight Arrow Connector 11">
            <a:extLst>
              <a:ext uri="{FF2B5EF4-FFF2-40B4-BE49-F238E27FC236}">
                <a16:creationId xmlns:a16="http://schemas.microsoft.com/office/drawing/2014/main" id="{86375420-B900-453A-BA08-D6A6D80C991B}"/>
              </a:ext>
            </a:extLst>
          </p:cNvPr>
          <p:cNvCxnSpPr>
            <a:cxnSpLocks/>
            <a:stCxn id="20" idx="2"/>
            <a:endCxn id="8" idx="1"/>
          </p:cNvCxnSpPr>
          <p:nvPr/>
        </p:nvCxnSpPr>
        <p:spPr>
          <a:xfrm rot="5400000">
            <a:off x="5526435" y="462589"/>
            <a:ext cx="1634336" cy="8654577"/>
          </a:xfrm>
          <a:prstGeom prst="curvedConnector3">
            <a:avLst>
              <a:gd name="adj1" fmla="val 161487"/>
            </a:avLst>
          </a:prstGeom>
          <a:ln w="12700">
            <a:solidFill>
              <a:srgbClr val="FF0000"/>
            </a:solidFill>
            <a:tailEnd type="triangle"/>
          </a:ln>
          <a:effectLst/>
        </p:spPr>
        <p:style>
          <a:lnRef idx="2">
            <a:schemeClr val="dk1"/>
          </a:lnRef>
          <a:fillRef idx="0">
            <a:schemeClr val="dk1"/>
          </a:fillRef>
          <a:effectRef idx="1">
            <a:schemeClr val="dk1"/>
          </a:effectRef>
          <a:fontRef idx="minor">
            <a:schemeClr val="tx1"/>
          </a:fontRef>
        </p:style>
      </p:cxnSp>
      <p:sp>
        <p:nvSpPr>
          <p:cNvPr id="29" name="TextBox 28">
            <a:extLst>
              <a:ext uri="{FF2B5EF4-FFF2-40B4-BE49-F238E27FC236}">
                <a16:creationId xmlns:a16="http://schemas.microsoft.com/office/drawing/2014/main" id="{98963B02-B66A-4F60-AA24-7BE1E8E03C4D}"/>
              </a:ext>
            </a:extLst>
          </p:cNvPr>
          <p:cNvSpPr txBox="1"/>
          <p:nvPr/>
        </p:nvSpPr>
        <p:spPr>
          <a:xfrm>
            <a:off x="3355803" y="6088388"/>
            <a:ext cx="5153072" cy="36933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srgbClr val="FF0000"/>
                </a:solidFill>
                <a:effectLst/>
                <a:uLnTx/>
                <a:uFillTx/>
                <a:latin typeface="Calibri"/>
                <a:ea typeface="+mn-ea"/>
                <a:cs typeface="+mn-cs"/>
              </a:rPr>
              <a:t>Expert </a:t>
            </a:r>
            <a:r>
              <a:rPr kumimoji="0" lang="it-IT" sz="1800" b="0" i="0" u="none" strike="noStrike" kern="1200" cap="none" spc="0" normalizeH="0" baseline="0" noProof="0" dirty="0" err="1">
                <a:ln>
                  <a:noFill/>
                </a:ln>
                <a:solidFill>
                  <a:srgbClr val="FF0000"/>
                </a:solidFill>
                <a:effectLst/>
                <a:uLnTx/>
                <a:uFillTx/>
                <a:latin typeface="Calibri"/>
                <a:ea typeface="+mn-ea"/>
                <a:cs typeface="+mn-cs"/>
              </a:rPr>
              <a:t>supervises</a:t>
            </a:r>
            <a:r>
              <a:rPr kumimoji="0" lang="it-IT" sz="1800" b="0" i="0" u="none" strike="noStrike" kern="1200" cap="none" spc="0" normalizeH="0" baseline="0" noProof="0" dirty="0">
                <a:ln>
                  <a:noFill/>
                </a:ln>
                <a:solidFill>
                  <a:srgbClr val="FF0000"/>
                </a:solidFill>
                <a:effectLst/>
                <a:uLnTx/>
                <a:uFillTx/>
                <a:latin typeface="Calibri"/>
                <a:ea typeface="+mn-ea"/>
                <a:cs typeface="+mn-cs"/>
              </a:rPr>
              <a:t> and </a:t>
            </a:r>
            <a:r>
              <a:rPr kumimoji="0" lang="it-IT" sz="1800" b="0" i="0" u="none" strike="noStrike" kern="1200" cap="none" spc="0" normalizeH="0" baseline="0" noProof="0" dirty="0" err="1">
                <a:ln>
                  <a:noFill/>
                </a:ln>
                <a:solidFill>
                  <a:srgbClr val="FF0000"/>
                </a:solidFill>
                <a:effectLst/>
                <a:uLnTx/>
                <a:uFillTx/>
                <a:latin typeface="Calibri"/>
                <a:ea typeface="+mn-ea"/>
                <a:cs typeface="+mn-cs"/>
              </a:rPr>
              <a:t>validates</a:t>
            </a:r>
            <a:r>
              <a:rPr kumimoji="0" lang="it-IT" sz="1800" b="0" i="0" u="none" strike="noStrike" kern="1200" cap="none" spc="0" normalizeH="0" baseline="0" noProof="0" dirty="0">
                <a:ln>
                  <a:noFill/>
                </a:ln>
                <a:solidFill>
                  <a:srgbClr val="FF0000"/>
                </a:solidFill>
                <a:effectLst/>
                <a:uLnTx/>
                <a:uFillTx/>
                <a:latin typeface="Calibri"/>
                <a:ea typeface="+mn-ea"/>
                <a:cs typeface="+mn-cs"/>
              </a:rPr>
              <a:t> the </a:t>
            </a:r>
            <a:r>
              <a:rPr kumimoji="0" lang="it-IT" sz="1800" b="0" i="0" u="none" strike="noStrike" kern="1200" cap="none" spc="0" normalizeH="0" baseline="0" noProof="0" dirty="0" err="1">
                <a:ln>
                  <a:noFill/>
                </a:ln>
                <a:solidFill>
                  <a:srgbClr val="FF0000"/>
                </a:solidFill>
                <a:effectLst/>
                <a:uLnTx/>
                <a:uFillTx/>
                <a:latin typeface="Calibri"/>
                <a:ea typeface="+mn-ea"/>
                <a:cs typeface="+mn-cs"/>
              </a:rPr>
              <a:t>solution</a:t>
            </a:r>
            <a:endParaRPr kumimoji="0" lang="it-IT" sz="1800" b="0" i="0" u="none" strike="noStrike" kern="1200" cap="none" spc="0" normalizeH="0" baseline="0" noProof="0" dirty="0">
              <a:ln>
                <a:noFill/>
              </a:ln>
              <a:solidFill>
                <a:srgbClr val="FF0000"/>
              </a:solidFill>
              <a:effectLst/>
              <a:uLnTx/>
              <a:uFillTx/>
              <a:latin typeface="Calibri"/>
              <a:ea typeface="+mn-ea"/>
              <a:cs typeface="+mn-cs"/>
            </a:endParaRPr>
          </a:p>
        </p:txBody>
      </p:sp>
    </p:spTree>
    <p:extLst>
      <p:ext uri="{BB962C8B-B14F-4D97-AF65-F5344CB8AC3E}">
        <p14:creationId xmlns:p14="http://schemas.microsoft.com/office/powerpoint/2010/main" val="2110489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4"/>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4"/>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9"/>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15"/>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1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30"/>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62"/>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63"/>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64"/>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25"/>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36"/>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 grpId="0" animBg="1"/>
      <p:bldP spid="163" grpId="0" animBg="1"/>
      <p:bldP spid="162" grpId="0" animBg="1"/>
      <p:bldP spid="115" grpId="0" animBg="1"/>
      <p:bldP spid="15" grpId="0" animBg="1"/>
      <p:bldP spid="16" grpId="0" animBg="1"/>
      <p:bldP spid="17" grpId="0" animBg="1"/>
      <p:bldP spid="18" grpId="0" animBg="1"/>
      <p:bldP spid="25" grpId="0"/>
      <p:bldP spid="20" grpId="0" animBg="1"/>
      <p:bldP spid="23" grpId="0"/>
      <p:bldP spid="6" grpId="0" animBg="1"/>
      <p:bldP spid="49" grpId="0" animBg="1"/>
      <p:bldP spid="116" grpId="0"/>
      <p:bldP spid="130" grpId="0"/>
      <p:bldP spid="7" grpId="0" animBg="1"/>
      <p:bldP spid="14" grpId="0" animBg="1"/>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CF6E18A2-A460-43CA-A7C6-1937A72B47E9}"/>
              </a:ext>
            </a:extLst>
          </p:cNvPr>
          <p:cNvSpPr>
            <a:spLocks noGrp="1"/>
          </p:cNvSpPr>
          <p:nvPr>
            <p:ph type="body" sz="quarter" idx="13"/>
          </p:nvPr>
        </p:nvSpPr>
        <p:spPr>
          <a:xfrm>
            <a:off x="838200" y="1156996"/>
            <a:ext cx="10515600" cy="5191883"/>
          </a:xfrm>
        </p:spPr>
        <p:txBody>
          <a:bodyPr numCol="5">
            <a:normAutofit/>
          </a:bodyPr>
          <a:lstStyle/>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2" tooltip="AMIRIS">
                  <a:extLst>
                    <a:ext uri="{A12FA001-AC4F-418D-AE19-62706E023703}">
                      <ahyp:hlinkClr xmlns:ahyp="http://schemas.microsoft.com/office/drawing/2018/hyperlinkcolor" val="tx"/>
                    </a:ext>
                  </a:extLst>
                </a:hlinkClick>
              </a:rPr>
              <a:t>AMIRIS</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3" tooltip="ASAM">
                  <a:extLst>
                    <a:ext uri="{A12FA001-AC4F-418D-AE19-62706E023703}">
                      <ahyp:hlinkClr xmlns:ahyp="http://schemas.microsoft.com/office/drawing/2018/hyperlinkcolor" val="tx"/>
                    </a:ext>
                  </a:extLst>
                </a:hlinkClick>
              </a:rPr>
              <a:t>ASAM</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4" tooltip="AnyMOD">
                  <a:extLst>
                    <a:ext uri="{A12FA001-AC4F-418D-AE19-62706E023703}">
                      <ahyp:hlinkClr xmlns:ahyp="http://schemas.microsoft.com/office/drawing/2018/hyperlinkcolor" val="tx"/>
                    </a:ext>
                  </a:extLst>
                </a:hlinkClick>
              </a:rPr>
              <a:t>AnyMOD</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5" tooltip="Backbone">
                  <a:extLst>
                    <a:ext uri="{A12FA001-AC4F-418D-AE19-62706E023703}">
                      <ahyp:hlinkClr xmlns:ahyp="http://schemas.microsoft.com/office/drawing/2018/hyperlinkcolor" val="tx"/>
                    </a:ext>
                  </a:extLst>
                </a:hlinkClick>
              </a:rPr>
              <a:t>Backbone</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6" tooltip="Balmorel">
                  <a:extLst>
                    <a:ext uri="{A12FA001-AC4F-418D-AE19-62706E023703}">
                      <ahyp:hlinkClr xmlns:ahyp="http://schemas.microsoft.com/office/drawing/2018/hyperlinkcolor" val="tx"/>
                    </a:ext>
                  </a:extLst>
                </a:hlinkClick>
              </a:rPr>
              <a:t>Balmorel</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7" tooltip="Breakthrough Energy Model">
                  <a:extLst>
                    <a:ext uri="{A12FA001-AC4F-418D-AE19-62706E023703}">
                      <ahyp:hlinkClr xmlns:ahyp="http://schemas.microsoft.com/office/drawing/2018/hyperlinkcolor" val="tx"/>
                    </a:ext>
                  </a:extLst>
                </a:hlinkClick>
              </a:rPr>
              <a:t>Breakthrough Energy Model</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8" tooltip="CAPOW">
                  <a:extLst>
                    <a:ext uri="{A12FA001-AC4F-418D-AE19-62706E023703}">
                      <ahyp:hlinkClr xmlns:ahyp="http://schemas.microsoft.com/office/drawing/2018/hyperlinkcolor" val="tx"/>
                    </a:ext>
                  </a:extLst>
                </a:hlinkClick>
              </a:rPr>
              <a:t>CAPOW</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9" tooltip="CESAR-P">
                  <a:extLst>
                    <a:ext uri="{A12FA001-AC4F-418D-AE19-62706E023703}">
                      <ahyp:hlinkClr xmlns:ahyp="http://schemas.microsoft.com/office/drawing/2018/hyperlinkcolor" val="tx"/>
                    </a:ext>
                  </a:extLst>
                </a:hlinkClick>
              </a:rPr>
              <a:t>CESAR-P</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10" tooltip="Calliope">
                  <a:extLst>
                    <a:ext uri="{A12FA001-AC4F-418D-AE19-62706E023703}">
                      <ahyp:hlinkClr xmlns:ahyp="http://schemas.microsoft.com/office/drawing/2018/hyperlinkcolor" val="tx"/>
                    </a:ext>
                  </a:extLst>
                </a:hlinkClick>
              </a:rPr>
              <a:t>Calliope</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11" tooltip="CapacityExpansion">
                  <a:extLst>
                    <a:ext uri="{A12FA001-AC4F-418D-AE19-62706E023703}">
                      <ahyp:hlinkClr xmlns:ahyp="http://schemas.microsoft.com/office/drawing/2018/hyperlinkcolor" val="tx"/>
                    </a:ext>
                  </a:extLst>
                </a:hlinkClick>
              </a:rPr>
              <a:t>CapacityExpansion</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12" tooltip="DESSTinEE">
                  <a:extLst>
                    <a:ext uri="{A12FA001-AC4F-418D-AE19-62706E023703}">
                      <ahyp:hlinkClr xmlns:ahyp="http://schemas.microsoft.com/office/drawing/2018/hyperlinkcolor" val="tx"/>
                    </a:ext>
                  </a:extLst>
                </a:hlinkClick>
              </a:rPr>
              <a:t>DESSTinEE</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13" tooltip="DIETER">
                  <a:extLst>
                    <a:ext uri="{A12FA001-AC4F-418D-AE19-62706E023703}">
                      <ahyp:hlinkClr xmlns:ahyp="http://schemas.microsoft.com/office/drawing/2018/hyperlinkcolor" val="tx"/>
                    </a:ext>
                  </a:extLst>
                </a:hlinkClick>
              </a:rPr>
              <a:t>DIETER</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14" tooltip="Demod">
                  <a:extLst>
                    <a:ext uri="{A12FA001-AC4F-418D-AE19-62706E023703}">
                      <ahyp:hlinkClr xmlns:ahyp="http://schemas.microsoft.com/office/drawing/2018/hyperlinkcolor" val="tx"/>
                    </a:ext>
                  </a:extLst>
                </a:hlinkClick>
              </a:rPr>
              <a:t>Demod</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15" tooltip="Dispa-SET">
                  <a:extLst>
                    <a:ext uri="{A12FA001-AC4F-418D-AE19-62706E023703}">
                      <ahyp:hlinkClr xmlns:ahyp="http://schemas.microsoft.com/office/drawing/2018/hyperlinkcolor" val="tx"/>
                    </a:ext>
                  </a:extLst>
                </a:hlinkClick>
              </a:rPr>
              <a:t>Dispa-SET</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16" tooltip="DynPP">
                  <a:extLst>
                    <a:ext uri="{A12FA001-AC4F-418D-AE19-62706E023703}">
                      <ahyp:hlinkClr xmlns:ahyp="http://schemas.microsoft.com/office/drawing/2018/hyperlinkcolor" val="tx"/>
                    </a:ext>
                  </a:extLst>
                </a:hlinkClick>
              </a:rPr>
              <a:t>DynPP</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17" tooltip="EA-PSM Electric Arc Flash">
                  <a:extLst>
                    <a:ext uri="{A12FA001-AC4F-418D-AE19-62706E023703}">
                      <ahyp:hlinkClr xmlns:ahyp="http://schemas.microsoft.com/office/drawing/2018/hyperlinkcolor" val="tx"/>
                    </a:ext>
                  </a:extLst>
                </a:hlinkClick>
              </a:rPr>
              <a:t>EA-PSM Electric Arc Flash</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18" tooltip="EA-PSM Electric Short Circuit">
                  <a:extLst>
                    <a:ext uri="{A12FA001-AC4F-418D-AE19-62706E023703}">
                      <ahyp:hlinkClr xmlns:ahyp="http://schemas.microsoft.com/office/drawing/2018/hyperlinkcolor" val="tx"/>
                    </a:ext>
                  </a:extLst>
                </a:hlinkClick>
              </a:rPr>
              <a:t>EA-PSM Electric Short Circuit</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19" tooltip="ELMOD">
                  <a:extLst>
                    <a:ext uri="{A12FA001-AC4F-418D-AE19-62706E023703}">
                      <ahyp:hlinkClr xmlns:ahyp="http://schemas.microsoft.com/office/drawing/2018/hyperlinkcolor" val="tx"/>
                    </a:ext>
                  </a:extLst>
                </a:hlinkClick>
              </a:rPr>
              <a:t>ELMOD</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20" tooltip="ELTRAMOD">
                  <a:extLst>
                    <a:ext uri="{A12FA001-AC4F-418D-AE19-62706E023703}">
                      <ahyp:hlinkClr xmlns:ahyp="http://schemas.microsoft.com/office/drawing/2018/hyperlinkcolor" val="tx"/>
                    </a:ext>
                  </a:extLst>
                </a:hlinkClick>
              </a:rPr>
              <a:t>ELTRAMOD</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21" tooltip="EMLab-Generation">
                  <a:extLst>
                    <a:ext uri="{A12FA001-AC4F-418D-AE19-62706E023703}">
                      <ahyp:hlinkClr xmlns:ahyp="http://schemas.microsoft.com/office/drawing/2018/hyperlinkcolor" val="tx"/>
                    </a:ext>
                  </a:extLst>
                </a:hlinkClick>
              </a:rPr>
              <a:t>EMLab-Generation</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22" tooltip="EMMA">
                  <a:extLst>
                    <a:ext uri="{A12FA001-AC4F-418D-AE19-62706E023703}">
                      <ahyp:hlinkClr xmlns:ahyp="http://schemas.microsoft.com/office/drawing/2018/hyperlinkcolor" val="tx"/>
                    </a:ext>
                  </a:extLst>
                </a:hlinkClick>
              </a:rPr>
              <a:t>EMMA</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23" tooltip="EOLES elec">
                  <a:extLst>
                    <a:ext uri="{A12FA001-AC4F-418D-AE19-62706E023703}">
                      <ahyp:hlinkClr xmlns:ahyp="http://schemas.microsoft.com/office/drawing/2018/hyperlinkcolor" val="tx"/>
                    </a:ext>
                  </a:extLst>
                </a:hlinkClick>
              </a:rPr>
              <a:t>EOLES elec</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24" tooltip="EOLES elecRES">
                  <a:extLst>
                    <a:ext uri="{A12FA001-AC4F-418D-AE19-62706E023703}">
                      <ahyp:hlinkClr xmlns:ahyp="http://schemas.microsoft.com/office/drawing/2018/hyperlinkcolor" val="tx"/>
                    </a:ext>
                  </a:extLst>
                </a:hlinkClick>
              </a:rPr>
              <a:t>EOLES elecRES</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25" tooltip="ESO-X">
                  <a:extLst>
                    <a:ext uri="{A12FA001-AC4F-418D-AE19-62706E023703}">
                      <ahyp:hlinkClr xmlns:ahyp="http://schemas.microsoft.com/office/drawing/2018/hyperlinkcolor" val="tx"/>
                    </a:ext>
                  </a:extLst>
                </a:hlinkClick>
              </a:rPr>
              <a:t>ESO-X</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26" tooltip="Energy Policy Simulator">
                  <a:extLst>
                    <a:ext uri="{A12FA001-AC4F-418D-AE19-62706E023703}">
                      <ahyp:hlinkClr xmlns:ahyp="http://schemas.microsoft.com/office/drawing/2018/hyperlinkcolor" val="tx"/>
                    </a:ext>
                  </a:extLst>
                </a:hlinkClick>
              </a:rPr>
              <a:t>Energy Policy Simulator</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27" tooltip="Energy Transition Model">
                  <a:extLst>
                    <a:ext uri="{A12FA001-AC4F-418D-AE19-62706E023703}">
                      <ahyp:hlinkClr xmlns:ahyp="http://schemas.microsoft.com/office/drawing/2018/hyperlinkcolor" val="tx"/>
                    </a:ext>
                  </a:extLst>
                </a:hlinkClick>
              </a:rPr>
              <a:t>Energy Transition Model</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28" tooltip="EnergyNumbers-Balancing">
                  <a:extLst>
                    <a:ext uri="{A12FA001-AC4F-418D-AE19-62706E023703}">
                      <ahyp:hlinkClr xmlns:ahyp="http://schemas.microsoft.com/office/drawing/2018/hyperlinkcolor" val="tx"/>
                    </a:ext>
                  </a:extLst>
                </a:hlinkClick>
              </a:rPr>
              <a:t>EnergyNumbers-Balancing</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29" tooltip="EnergyRt">
                  <a:extLst>
                    <a:ext uri="{A12FA001-AC4F-418D-AE19-62706E023703}">
                      <ahyp:hlinkClr xmlns:ahyp="http://schemas.microsoft.com/office/drawing/2018/hyperlinkcolor" val="tx"/>
                    </a:ext>
                  </a:extLst>
                </a:hlinkClick>
              </a:rPr>
              <a:t>EnergyRt</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30" tooltip="EnergyScope">
                  <a:extLst>
                    <a:ext uri="{A12FA001-AC4F-418D-AE19-62706E023703}">
                      <ahyp:hlinkClr xmlns:ahyp="http://schemas.microsoft.com/office/drawing/2018/hyperlinkcolor" val="tx"/>
                    </a:ext>
                  </a:extLst>
                </a:hlinkClick>
              </a:rPr>
              <a:t>EnergyScope</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31" tooltip="Ficus">
                  <a:extLst>
                    <a:ext uri="{A12FA001-AC4F-418D-AE19-62706E023703}">
                      <ahyp:hlinkClr xmlns:ahyp="http://schemas.microsoft.com/office/drawing/2018/hyperlinkcolor" val="tx"/>
                    </a:ext>
                  </a:extLst>
                </a:hlinkClick>
              </a:rPr>
              <a:t>Ficus</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32" tooltip="FlexiGIS">
                  <a:extLst>
                    <a:ext uri="{A12FA001-AC4F-418D-AE19-62706E023703}">
                      <ahyp:hlinkClr xmlns:ahyp="http://schemas.microsoft.com/office/drawing/2018/hyperlinkcolor" val="tx"/>
                    </a:ext>
                  </a:extLst>
                </a:hlinkClick>
              </a:rPr>
              <a:t>FlexiGIS</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33" tooltip="GAMAMOD">
                  <a:extLst>
                    <a:ext uri="{A12FA001-AC4F-418D-AE19-62706E023703}">
                      <ahyp:hlinkClr xmlns:ahyp="http://schemas.microsoft.com/office/drawing/2018/hyperlinkcolor" val="tx"/>
                    </a:ext>
                  </a:extLst>
                </a:hlinkClick>
              </a:rPr>
              <a:t>GAMAMOD</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34" tooltip="GAMAMOD-DE">
                  <a:extLst>
                    <a:ext uri="{A12FA001-AC4F-418D-AE19-62706E023703}">
                      <ahyp:hlinkClr xmlns:ahyp="http://schemas.microsoft.com/office/drawing/2018/hyperlinkcolor" val="tx"/>
                    </a:ext>
                  </a:extLst>
                </a:hlinkClick>
              </a:rPr>
              <a:t>GAMAMOD-DE</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35" tooltip="GRIMSEL-FLEX">
                  <a:extLst>
                    <a:ext uri="{A12FA001-AC4F-418D-AE19-62706E023703}">
                      <ahyp:hlinkClr xmlns:ahyp="http://schemas.microsoft.com/office/drawing/2018/hyperlinkcolor" val="tx"/>
                    </a:ext>
                  </a:extLst>
                </a:hlinkClick>
              </a:rPr>
              <a:t>GRIMSEL-FLEX</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36" tooltip="Genesys">
                  <a:extLst>
                    <a:ext uri="{A12FA001-AC4F-418D-AE19-62706E023703}">
                      <ahyp:hlinkClr xmlns:ahyp="http://schemas.microsoft.com/office/drawing/2018/hyperlinkcolor" val="tx"/>
                    </a:ext>
                  </a:extLst>
                </a:hlinkClick>
              </a:rPr>
              <a:t>Genesys</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37" tooltip="GridCal">
                  <a:extLst>
                    <a:ext uri="{A12FA001-AC4F-418D-AE19-62706E023703}">
                      <ahyp:hlinkClr xmlns:ahyp="http://schemas.microsoft.com/office/drawing/2018/hyperlinkcolor" val="tx"/>
                    </a:ext>
                  </a:extLst>
                </a:hlinkClick>
              </a:rPr>
              <a:t>GridCal</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38" tooltip="HighRES">
                  <a:extLst>
                    <a:ext uri="{A12FA001-AC4F-418D-AE19-62706E023703}">
                      <ahyp:hlinkClr xmlns:ahyp="http://schemas.microsoft.com/office/drawing/2018/hyperlinkcolor" val="tx"/>
                    </a:ext>
                  </a:extLst>
                </a:hlinkClick>
              </a:rPr>
              <a:t>HighRES</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39" tooltip="JMM">
                  <a:extLst>
                    <a:ext uri="{A12FA001-AC4F-418D-AE19-62706E023703}">
                      <ahyp:hlinkClr xmlns:ahyp="http://schemas.microsoft.com/office/drawing/2018/hyperlinkcolor" val="tx"/>
                    </a:ext>
                  </a:extLst>
                </a:hlinkClick>
              </a:rPr>
              <a:t>JMM</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40" tooltip="Lemlab">
                  <a:extLst>
                    <a:ext uri="{A12FA001-AC4F-418D-AE19-62706E023703}">
                      <ahyp:hlinkClr xmlns:ahyp="http://schemas.microsoft.com/office/drawing/2018/hyperlinkcolor" val="tx"/>
                    </a:ext>
                  </a:extLst>
                </a:hlinkClick>
              </a:rPr>
              <a:t>Lemlab</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41" tooltip="LoadProfileGenerator">
                  <a:extLst>
                    <a:ext uri="{A12FA001-AC4F-418D-AE19-62706E023703}">
                      <ahyp:hlinkClr xmlns:ahyp="http://schemas.microsoft.com/office/drawing/2018/hyperlinkcolor" val="tx"/>
                    </a:ext>
                  </a:extLst>
                </a:hlinkClick>
              </a:rPr>
              <a:t>LoadProfileGenerator</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42" tooltip="MEDEAS">
                  <a:extLst>
                    <a:ext uri="{A12FA001-AC4F-418D-AE19-62706E023703}">
                      <ahyp:hlinkClr xmlns:ahyp="http://schemas.microsoft.com/office/drawing/2018/hyperlinkcolor" val="tx"/>
                    </a:ext>
                  </a:extLst>
                </a:hlinkClick>
              </a:rPr>
              <a:t>MEDEAS</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43" tooltip="MOCES">
                  <a:extLst>
                    <a:ext uri="{A12FA001-AC4F-418D-AE19-62706E023703}">
                      <ahyp:hlinkClr xmlns:ahyp="http://schemas.microsoft.com/office/drawing/2018/hyperlinkcolor" val="tx"/>
                    </a:ext>
                  </a:extLst>
                </a:hlinkClick>
              </a:rPr>
              <a:t>MOCES</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44" tooltip="Maon">
                  <a:extLst>
                    <a:ext uri="{A12FA001-AC4F-418D-AE19-62706E023703}">
                      <ahyp:hlinkClr xmlns:ahyp="http://schemas.microsoft.com/office/drawing/2018/hyperlinkcolor" val="tx"/>
                    </a:ext>
                  </a:extLst>
                </a:hlinkClick>
              </a:rPr>
              <a:t>Maon</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45" tooltip="Medea">
                  <a:extLst>
                    <a:ext uri="{A12FA001-AC4F-418D-AE19-62706E023703}">
                      <ahyp:hlinkClr xmlns:ahyp="http://schemas.microsoft.com/office/drawing/2018/hyperlinkcolor" val="tx"/>
                    </a:ext>
                  </a:extLst>
                </a:hlinkClick>
              </a:rPr>
              <a:t>Medea</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solidFill>
                  <a:srgbClr val="FF0000"/>
                </a:solidFill>
                <a:effectLst/>
                <a:latin typeface="arial" panose="020B0604020202020204" pitchFamily="34" charset="0"/>
                <a:hlinkClick r:id="rId46" tooltip="MicroGridsPy">
                  <a:extLst>
                    <a:ext uri="{A12FA001-AC4F-418D-AE19-62706E023703}">
                      <ahyp:hlinkClr xmlns:ahyp="http://schemas.microsoft.com/office/drawing/2018/hyperlinkcolor" val="tx"/>
                    </a:ext>
                  </a:extLst>
                </a:hlinkClick>
              </a:rPr>
              <a:t>MicroGridsPy</a:t>
            </a:r>
            <a:endParaRPr lang="it-IT" sz="1600" b="0" i="0" u="sng" dirty="0">
              <a:solidFill>
                <a:srgbClr val="FF0000"/>
              </a:solidFill>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47" tooltip="Mosaik">
                  <a:extLst>
                    <a:ext uri="{A12FA001-AC4F-418D-AE19-62706E023703}">
                      <ahyp:hlinkClr xmlns:ahyp="http://schemas.microsoft.com/office/drawing/2018/hyperlinkcolor" val="tx"/>
                    </a:ext>
                  </a:extLst>
                </a:hlinkClick>
              </a:rPr>
              <a:t>Mosaik</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48" tooltip="MultiMod">
                  <a:extLst>
                    <a:ext uri="{A12FA001-AC4F-418D-AE19-62706E023703}">
                      <ahyp:hlinkClr xmlns:ahyp="http://schemas.microsoft.com/office/drawing/2018/hyperlinkcolor" val="tx"/>
                    </a:ext>
                  </a:extLst>
                </a:hlinkClick>
              </a:rPr>
              <a:t>MultiMod</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49" tooltip="NEMO">
                  <a:extLst>
                    <a:ext uri="{A12FA001-AC4F-418D-AE19-62706E023703}">
                      <ahyp:hlinkClr xmlns:ahyp="http://schemas.microsoft.com/office/drawing/2018/hyperlinkcolor" val="tx"/>
                    </a:ext>
                  </a:extLst>
                </a:hlinkClick>
              </a:rPr>
              <a:t>NEMO</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50" tooltip="NEMO (SEI)">
                  <a:extLst>
                    <a:ext uri="{A12FA001-AC4F-418D-AE19-62706E023703}">
                      <ahyp:hlinkClr xmlns:ahyp="http://schemas.microsoft.com/office/drawing/2018/hyperlinkcolor" val="tx"/>
                    </a:ext>
                  </a:extLst>
                </a:hlinkClick>
              </a:rPr>
              <a:t>NEMO (SEI)</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51" tooltip="OMEGAlpes">
                  <a:extLst>
                    <a:ext uri="{A12FA001-AC4F-418D-AE19-62706E023703}">
                      <ahyp:hlinkClr xmlns:ahyp="http://schemas.microsoft.com/office/drawing/2018/hyperlinkcolor" val="tx"/>
                    </a:ext>
                  </a:extLst>
                </a:hlinkClick>
              </a:rPr>
              <a:t>OMEGAlpes</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52" tooltip="OSeMOSYS">
                  <a:extLst>
                    <a:ext uri="{A12FA001-AC4F-418D-AE19-62706E023703}">
                      <ahyp:hlinkClr xmlns:ahyp="http://schemas.microsoft.com/office/drawing/2018/hyperlinkcolor" val="tx"/>
                    </a:ext>
                  </a:extLst>
                </a:hlinkClick>
              </a:rPr>
              <a:t>OSeMOSYS</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53" tooltip="Oemof">
                  <a:extLst>
                    <a:ext uri="{A12FA001-AC4F-418D-AE19-62706E023703}">
                      <ahyp:hlinkClr xmlns:ahyp="http://schemas.microsoft.com/office/drawing/2018/hyperlinkcolor" val="tx"/>
                    </a:ext>
                  </a:extLst>
                </a:hlinkClick>
              </a:rPr>
              <a:t>Oemof</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54" tooltip="OnSSET">
                  <a:extLst>
                    <a:ext uri="{A12FA001-AC4F-418D-AE19-62706E023703}">
                      <ahyp:hlinkClr xmlns:ahyp="http://schemas.microsoft.com/office/drawing/2018/hyperlinkcolor" val="tx"/>
                    </a:ext>
                  </a:extLst>
                </a:hlinkClick>
              </a:rPr>
              <a:t>OnSSET</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55" tooltip="OpenTUMFlex">
                  <a:extLst>
                    <a:ext uri="{A12FA001-AC4F-418D-AE19-62706E023703}">
                      <ahyp:hlinkClr xmlns:ahyp="http://schemas.microsoft.com/office/drawing/2018/hyperlinkcolor" val="tx"/>
                    </a:ext>
                  </a:extLst>
                </a:hlinkClick>
              </a:rPr>
              <a:t>OpenTUMFlex</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56" tooltip="PLEXOS Open EU">
                  <a:extLst>
                    <a:ext uri="{A12FA001-AC4F-418D-AE19-62706E023703}">
                      <ahyp:hlinkClr xmlns:ahyp="http://schemas.microsoft.com/office/drawing/2018/hyperlinkcolor" val="tx"/>
                    </a:ext>
                  </a:extLst>
                </a:hlinkClick>
              </a:rPr>
              <a:t>PLEXOS Open EU</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57" tooltip="POMATO">
                  <a:extLst>
                    <a:ext uri="{A12FA001-AC4F-418D-AE19-62706E023703}">
                      <ahyp:hlinkClr xmlns:ahyp="http://schemas.microsoft.com/office/drawing/2018/hyperlinkcolor" val="tx"/>
                    </a:ext>
                  </a:extLst>
                </a:hlinkClick>
              </a:rPr>
              <a:t>POMATO</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58" tooltip="Pandapipes">
                  <a:extLst>
                    <a:ext uri="{A12FA001-AC4F-418D-AE19-62706E023703}">
                      <ahyp:hlinkClr xmlns:ahyp="http://schemas.microsoft.com/office/drawing/2018/hyperlinkcolor" val="tx"/>
                    </a:ext>
                  </a:extLst>
                </a:hlinkClick>
              </a:rPr>
              <a:t>Pandapipes</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59" tooltip="Pandapower">
                  <a:extLst>
                    <a:ext uri="{A12FA001-AC4F-418D-AE19-62706E023703}">
                      <ahyp:hlinkClr xmlns:ahyp="http://schemas.microsoft.com/office/drawing/2018/hyperlinkcolor" val="tx"/>
                    </a:ext>
                  </a:extLst>
                </a:hlinkClick>
              </a:rPr>
              <a:t>Pandapower</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60" tooltip="PowNet">
                  <a:extLst>
                    <a:ext uri="{A12FA001-AC4F-418D-AE19-62706E023703}">
                      <ahyp:hlinkClr xmlns:ahyp="http://schemas.microsoft.com/office/drawing/2018/hyperlinkcolor" val="tx"/>
                    </a:ext>
                  </a:extLst>
                </a:hlinkClick>
              </a:rPr>
              <a:t>PowNet</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61" tooltip="PowerMatcher">
                  <a:extLst>
                    <a:ext uri="{A12FA001-AC4F-418D-AE19-62706E023703}">
                      <ahyp:hlinkClr xmlns:ahyp="http://schemas.microsoft.com/office/drawing/2018/hyperlinkcolor" val="tx"/>
                    </a:ext>
                  </a:extLst>
                </a:hlinkClick>
              </a:rPr>
              <a:t>PowerMatcher</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62" tooltip="PowerSimulations.jl">
                  <a:extLst>
                    <a:ext uri="{A12FA001-AC4F-418D-AE19-62706E023703}">
                      <ahyp:hlinkClr xmlns:ahyp="http://schemas.microsoft.com/office/drawing/2018/hyperlinkcolor" val="tx"/>
                    </a:ext>
                  </a:extLst>
                </a:hlinkClick>
              </a:rPr>
              <a:t>PowerSimulations.jl</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63" tooltip="PowerSimulationsDynamics.jl">
                  <a:extLst>
                    <a:ext uri="{A12FA001-AC4F-418D-AE19-62706E023703}">
                      <ahyp:hlinkClr xmlns:ahyp="http://schemas.microsoft.com/office/drawing/2018/hyperlinkcolor" val="tx"/>
                    </a:ext>
                  </a:extLst>
                </a:hlinkClick>
              </a:rPr>
              <a:t>PowerSimulationsDynamics.jl</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64" tooltip="PowerSystems.jl">
                  <a:extLst>
                    <a:ext uri="{A12FA001-AC4F-418D-AE19-62706E023703}">
                      <ahyp:hlinkClr xmlns:ahyp="http://schemas.microsoft.com/office/drawing/2018/hyperlinkcolor" val="tx"/>
                    </a:ext>
                  </a:extLst>
                </a:hlinkClick>
              </a:rPr>
              <a:t>PowerSystems.jl</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65" tooltip="Pvlib python">
                  <a:extLst>
                    <a:ext uri="{A12FA001-AC4F-418D-AE19-62706E023703}">
                      <ahyp:hlinkClr xmlns:ahyp="http://schemas.microsoft.com/office/drawing/2018/hyperlinkcolor" val="tx"/>
                    </a:ext>
                  </a:extLst>
                </a:hlinkClick>
              </a:rPr>
              <a:t>Pvlib python</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66" tooltip="PyLESA">
                  <a:extLst>
                    <a:ext uri="{A12FA001-AC4F-418D-AE19-62706E023703}">
                      <ahyp:hlinkClr xmlns:ahyp="http://schemas.microsoft.com/office/drawing/2018/hyperlinkcolor" val="tx"/>
                    </a:ext>
                  </a:extLst>
                </a:hlinkClick>
              </a:rPr>
              <a:t>PyLESA</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solidFill>
                  <a:srgbClr val="FFC000"/>
                </a:solidFill>
                <a:effectLst/>
                <a:latin typeface="arial" panose="020B0604020202020204" pitchFamily="34" charset="0"/>
                <a:hlinkClick r:id="rId67" tooltip="PyPSA">
                  <a:extLst>
                    <a:ext uri="{A12FA001-AC4F-418D-AE19-62706E023703}">
                      <ahyp:hlinkClr xmlns:ahyp="http://schemas.microsoft.com/office/drawing/2018/hyperlinkcolor" val="tx"/>
                    </a:ext>
                  </a:extLst>
                </a:hlinkClick>
              </a:rPr>
              <a:t>PyPSA</a:t>
            </a:r>
            <a:endParaRPr lang="it-IT" sz="1600" b="0" i="0" u="sng" dirty="0">
              <a:solidFill>
                <a:srgbClr val="FFC000"/>
              </a:solidFill>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68" tooltip="REopt">
                  <a:extLst>
                    <a:ext uri="{A12FA001-AC4F-418D-AE19-62706E023703}">
                      <ahyp:hlinkClr xmlns:ahyp="http://schemas.microsoft.com/office/drawing/2018/hyperlinkcolor" val="tx"/>
                    </a:ext>
                  </a:extLst>
                </a:hlinkClick>
              </a:rPr>
              <a:t>REopt</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69" tooltip="Region4FLEX">
                  <a:extLst>
                    <a:ext uri="{A12FA001-AC4F-418D-AE19-62706E023703}">
                      <ahyp:hlinkClr xmlns:ahyp="http://schemas.microsoft.com/office/drawing/2018/hyperlinkcolor" val="tx"/>
                    </a:ext>
                  </a:extLst>
                </a:hlinkClick>
              </a:rPr>
              <a:t>Region4FLEX</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70" tooltip="Renpass">
                  <a:extLst>
                    <a:ext uri="{A12FA001-AC4F-418D-AE19-62706E023703}">
                      <ahyp:hlinkClr xmlns:ahyp="http://schemas.microsoft.com/office/drawing/2018/hyperlinkcolor" val="tx"/>
                    </a:ext>
                  </a:extLst>
                </a:hlinkClick>
              </a:rPr>
              <a:t>Renpass</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71" tooltip="SIREN">
                  <a:extLst>
                    <a:ext uri="{A12FA001-AC4F-418D-AE19-62706E023703}">
                      <ahyp:hlinkClr xmlns:ahyp="http://schemas.microsoft.com/office/drawing/2018/hyperlinkcolor" val="tx"/>
                    </a:ext>
                  </a:extLst>
                </a:hlinkClick>
              </a:rPr>
              <a:t>SIREN</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72" tooltip="SMS++">
                  <a:extLst>
                    <a:ext uri="{A12FA001-AC4F-418D-AE19-62706E023703}">
                      <ahyp:hlinkClr xmlns:ahyp="http://schemas.microsoft.com/office/drawing/2018/hyperlinkcolor" val="tx"/>
                    </a:ext>
                  </a:extLst>
                </a:hlinkClick>
              </a:rPr>
              <a:t>SMS++</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73" tooltip="SciGRID gas">
                  <a:extLst>
                    <a:ext uri="{A12FA001-AC4F-418D-AE19-62706E023703}">
                      <ahyp:hlinkClr xmlns:ahyp="http://schemas.microsoft.com/office/drawing/2018/hyperlinkcolor" val="tx"/>
                    </a:ext>
                  </a:extLst>
                </a:hlinkClick>
              </a:rPr>
              <a:t>SciGRID gas</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74" tooltip="SciGRID power">
                  <a:extLst>
                    <a:ext uri="{A12FA001-AC4F-418D-AE19-62706E023703}">
                      <ahyp:hlinkClr xmlns:ahyp="http://schemas.microsoft.com/office/drawing/2018/hyperlinkcolor" val="tx"/>
                    </a:ext>
                  </a:extLst>
                </a:hlinkClick>
              </a:rPr>
              <a:t>SciGRID power</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75" tooltip="SimSEE">
                  <a:extLst>
                    <a:ext uri="{A12FA001-AC4F-418D-AE19-62706E023703}">
                      <ahyp:hlinkClr xmlns:ahyp="http://schemas.microsoft.com/office/drawing/2018/hyperlinkcolor" val="tx"/>
                    </a:ext>
                  </a:extLst>
                </a:hlinkClick>
              </a:rPr>
              <a:t>SimSEE</a:t>
            </a:r>
            <a:endParaRPr lang="it-IT" sz="1600" b="0" i="0" u="sng" strike="noStrike" dirty="0">
              <a:solidFill>
                <a:srgbClr val="0000FF"/>
              </a:solidFill>
              <a:effectLst/>
              <a:latin typeface="arial" panose="020B0604020202020204" pitchFamily="34" charset="0"/>
              <a:hlinkClick r:id="rId76" tooltip="SimSES">
                <a:extLst>
                  <a:ext uri="{A12FA001-AC4F-418D-AE19-62706E023703}">
                    <ahyp:hlinkClr xmlns:ahyp="http://schemas.microsoft.com/office/drawing/2018/hyperlinkcolor" val="tx"/>
                  </a:ext>
                </a:extLst>
              </a:hlinkClick>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76" tooltip="SimSES">
                  <a:extLst>
                    <a:ext uri="{A12FA001-AC4F-418D-AE19-62706E023703}">
                      <ahyp:hlinkClr xmlns:ahyp="http://schemas.microsoft.com/office/drawing/2018/hyperlinkcolor" val="tx"/>
                    </a:ext>
                  </a:extLst>
                </a:hlinkClick>
              </a:rPr>
              <a:t>SimSES</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77" tooltip="StELMOD">
                  <a:extLst>
                    <a:ext uri="{A12FA001-AC4F-418D-AE19-62706E023703}">
                      <ahyp:hlinkClr xmlns:ahyp="http://schemas.microsoft.com/office/drawing/2018/hyperlinkcolor" val="tx"/>
                    </a:ext>
                  </a:extLst>
                </a:hlinkClick>
              </a:rPr>
              <a:t>StELMOD</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78" tooltip="Switch">
                  <a:extLst>
                    <a:ext uri="{A12FA001-AC4F-418D-AE19-62706E023703}">
                      <ahyp:hlinkClr xmlns:ahyp="http://schemas.microsoft.com/office/drawing/2018/hyperlinkcolor" val="tx"/>
                    </a:ext>
                  </a:extLst>
                </a:hlinkClick>
              </a:rPr>
              <a:t>Switch</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79" tooltip="System Advisor Model (SAM)">
                  <a:extLst>
                    <a:ext uri="{A12FA001-AC4F-418D-AE19-62706E023703}">
                      <ahyp:hlinkClr xmlns:ahyp="http://schemas.microsoft.com/office/drawing/2018/hyperlinkcolor" val="tx"/>
                    </a:ext>
                  </a:extLst>
                </a:hlinkClick>
              </a:rPr>
              <a:t>System Advisor Model (SAM)</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80" tooltip="TIMES">
                  <a:extLst>
                    <a:ext uri="{A12FA001-AC4F-418D-AE19-62706E023703}">
                      <ahyp:hlinkClr xmlns:ahyp="http://schemas.microsoft.com/office/drawing/2018/hyperlinkcolor" val="tx"/>
                    </a:ext>
                  </a:extLst>
                </a:hlinkClick>
              </a:rPr>
              <a:t>TIMES</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81" tooltip="TIMES Évora">
                  <a:extLst>
                    <a:ext uri="{A12FA001-AC4F-418D-AE19-62706E023703}">
                      <ahyp:hlinkClr xmlns:ahyp="http://schemas.microsoft.com/office/drawing/2018/hyperlinkcolor" val="tx"/>
                    </a:ext>
                  </a:extLst>
                </a:hlinkClick>
              </a:rPr>
              <a:t>TIMES Évora</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82" tooltip="TIMES-PT">
                  <a:extLst>
                    <a:ext uri="{A12FA001-AC4F-418D-AE19-62706E023703}">
                      <ahyp:hlinkClr xmlns:ahyp="http://schemas.microsoft.com/office/drawing/2018/hyperlinkcolor" val="tx"/>
                    </a:ext>
                  </a:extLst>
                </a:hlinkClick>
              </a:rPr>
              <a:t>TIMES-PT</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83" tooltip="Temoa">
                  <a:extLst>
                    <a:ext uri="{A12FA001-AC4F-418D-AE19-62706E023703}">
                      <ahyp:hlinkClr xmlns:ahyp="http://schemas.microsoft.com/office/drawing/2018/hyperlinkcolor" val="tx"/>
                    </a:ext>
                  </a:extLst>
                </a:hlinkClick>
              </a:rPr>
              <a:t>Temoa</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84" tooltip="TransiEnt">
                  <a:extLst>
                    <a:ext uri="{A12FA001-AC4F-418D-AE19-62706E023703}">
                      <ahyp:hlinkClr xmlns:ahyp="http://schemas.microsoft.com/office/drawing/2018/hyperlinkcolor" val="tx"/>
                    </a:ext>
                  </a:extLst>
                </a:hlinkClick>
              </a:rPr>
              <a:t>TransiEnt</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85" tooltip="URBS">
                  <a:extLst>
                    <a:ext uri="{A12FA001-AC4F-418D-AE19-62706E023703}">
                      <ahyp:hlinkClr xmlns:ahyp="http://schemas.microsoft.com/office/drawing/2018/hyperlinkcolor" val="tx"/>
                    </a:ext>
                  </a:extLst>
                </a:hlinkClick>
              </a:rPr>
              <a:t>URBS</a:t>
            </a:r>
            <a:endParaRPr lang="it-IT" sz="1600" b="0" i="0" u="sng" dirty="0">
              <a:effectLst/>
              <a:latin typeface="arial" panose="020B0604020202020204" pitchFamily="34" charset="0"/>
            </a:endParaRPr>
          </a:p>
          <a:p>
            <a:pPr marL="285750" indent="-285750" algn="l">
              <a:spcBef>
                <a:spcPts val="0"/>
              </a:spcBef>
              <a:buFont typeface="Arial" panose="020B0604020202020204" pitchFamily="34" charset="0"/>
              <a:buChar char="•"/>
            </a:pPr>
            <a:r>
              <a:rPr lang="it-IT" sz="1600" b="0" i="0" u="sng" strike="noStrike" dirty="0">
                <a:effectLst/>
                <a:latin typeface="arial" panose="020B0604020202020204" pitchFamily="34" charset="0"/>
                <a:hlinkClick r:id="rId86" tooltip="USENSYS">
                  <a:extLst>
                    <a:ext uri="{A12FA001-AC4F-418D-AE19-62706E023703}">
                      <ahyp:hlinkClr xmlns:ahyp="http://schemas.microsoft.com/office/drawing/2018/hyperlinkcolor" val="tx"/>
                    </a:ext>
                  </a:extLst>
                </a:hlinkClick>
              </a:rPr>
              <a:t>USENSYS</a:t>
            </a:r>
            <a:endParaRPr lang="it-IT" sz="1600" b="0" i="0" u="sng" dirty="0">
              <a:effectLst/>
              <a:latin typeface="arial" panose="020B0604020202020204" pitchFamily="34" charset="0"/>
            </a:endParaRPr>
          </a:p>
        </p:txBody>
      </p:sp>
      <p:sp>
        <p:nvSpPr>
          <p:cNvPr id="5" name="Slide Number Placeholder 4">
            <a:extLst>
              <a:ext uri="{FF2B5EF4-FFF2-40B4-BE49-F238E27FC236}">
                <a16:creationId xmlns:a16="http://schemas.microsoft.com/office/drawing/2014/main" id="{E3E724E6-1857-4D24-8506-5578A36D776C}"/>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it-IT"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D12DEC0E-D085-4220-A293-9DA3A56E8B84}"/>
              </a:ext>
            </a:extLst>
          </p:cNvPr>
          <p:cNvSpPr>
            <a:spLocks noGrp="1"/>
          </p:cNvSpPr>
          <p:nvPr>
            <p:ph type="title"/>
          </p:nvPr>
        </p:nvSpPr>
        <p:spPr/>
        <p:txBody>
          <a:bodyPr>
            <a:normAutofit fontScale="90000"/>
          </a:bodyPr>
          <a:lstStyle/>
          <a:p>
            <a:r>
              <a:rPr lang="it-IT" dirty="0" err="1"/>
              <a:t>Example</a:t>
            </a:r>
            <a:r>
              <a:rPr lang="it-IT" dirty="0"/>
              <a:t> of (open) frameworks (88)</a:t>
            </a:r>
          </a:p>
        </p:txBody>
      </p:sp>
      <p:sp>
        <p:nvSpPr>
          <p:cNvPr id="13" name="TextBox 12">
            <a:extLst>
              <a:ext uri="{FF2B5EF4-FFF2-40B4-BE49-F238E27FC236}">
                <a16:creationId xmlns:a16="http://schemas.microsoft.com/office/drawing/2014/main" id="{04E692FA-C9C9-4954-86DF-F3CC511CDC09}"/>
              </a:ext>
            </a:extLst>
          </p:cNvPr>
          <p:cNvSpPr txBox="1"/>
          <p:nvPr/>
        </p:nvSpPr>
        <p:spPr>
          <a:xfrm>
            <a:off x="223710" y="6533702"/>
            <a:ext cx="6139194" cy="215444"/>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800" b="0" i="0" u="none" strike="noStrike" kern="1200" cap="none" spc="0" normalizeH="0" baseline="0" noProof="0" dirty="0">
                <a:ln>
                  <a:noFill/>
                </a:ln>
                <a:solidFill>
                  <a:prstClr val="black"/>
                </a:solidFill>
                <a:effectLst/>
                <a:uLnTx/>
                <a:uFillTx/>
                <a:latin typeface="Calibri"/>
                <a:ea typeface="+mn-ea"/>
                <a:cs typeface="+mn-cs"/>
                <a:hlinkClick r:id="rId87"/>
              </a:rPr>
              <a:t>https://wiki.openmod-initiative.org/wiki/Open_Models</a:t>
            </a:r>
            <a:r>
              <a:rPr kumimoji="0" lang="it-IT" sz="800" b="0" i="0" u="none" strike="noStrike" kern="1200" cap="none" spc="0" normalizeH="0" baseline="0" noProof="0" dirty="0">
                <a:ln>
                  <a:noFill/>
                </a:ln>
                <a:solidFill>
                  <a:prstClr val="black"/>
                </a:solidFill>
                <a:effectLst/>
                <a:uLnTx/>
                <a:uFillTx/>
                <a:latin typeface="Calibri"/>
                <a:ea typeface="+mn-ea"/>
                <a:cs typeface="+mn-cs"/>
              </a:rPr>
              <a:t> (</a:t>
            </a:r>
            <a:r>
              <a:rPr lang="it-IT" sz="800" dirty="0">
                <a:solidFill>
                  <a:prstClr val="black"/>
                </a:solidFill>
                <a:latin typeface="Calibri"/>
              </a:rPr>
              <a:t>03</a:t>
            </a:r>
            <a:r>
              <a:rPr kumimoji="0" lang="it-IT" sz="800" b="0" i="0" u="none" strike="noStrike" kern="1200" cap="none" spc="0" normalizeH="0" baseline="0" noProof="0" dirty="0">
                <a:ln>
                  <a:noFill/>
                </a:ln>
                <a:solidFill>
                  <a:prstClr val="black"/>
                </a:solidFill>
                <a:effectLst/>
                <a:uLnTx/>
                <a:uFillTx/>
                <a:latin typeface="Calibri"/>
                <a:ea typeface="+mn-ea"/>
                <a:cs typeface="+mn-cs"/>
              </a:rPr>
              <a:t>/2024)</a:t>
            </a:r>
          </a:p>
        </p:txBody>
      </p:sp>
    </p:spTree>
    <p:extLst>
      <p:ext uri="{BB962C8B-B14F-4D97-AF65-F5344CB8AC3E}">
        <p14:creationId xmlns:p14="http://schemas.microsoft.com/office/powerpoint/2010/main" val="22637721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141D4DB1-F12F-44BD-A552-ABA57659F4AF}"/>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it-IT"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A704C69F-5A33-456C-9B64-878A33428542}"/>
              </a:ext>
            </a:extLst>
          </p:cNvPr>
          <p:cNvSpPr>
            <a:spLocks noGrp="1"/>
          </p:cNvSpPr>
          <p:nvPr>
            <p:ph type="title"/>
          </p:nvPr>
        </p:nvSpPr>
        <p:spPr/>
        <p:txBody>
          <a:bodyPr/>
          <a:lstStyle/>
          <a:p>
            <a:r>
              <a:rPr lang="it-IT" dirty="0" err="1"/>
              <a:t>Characteristics</a:t>
            </a:r>
            <a:r>
              <a:rPr lang="it-IT" dirty="0"/>
              <a:t> of frameworks</a:t>
            </a:r>
          </a:p>
        </p:txBody>
      </p:sp>
      <p:sp>
        <p:nvSpPr>
          <p:cNvPr id="11" name="TextBox 10">
            <a:extLst>
              <a:ext uri="{FF2B5EF4-FFF2-40B4-BE49-F238E27FC236}">
                <a16:creationId xmlns:a16="http://schemas.microsoft.com/office/drawing/2014/main" id="{88986AEA-7339-4896-9547-3474A1DF49B9}"/>
              </a:ext>
            </a:extLst>
          </p:cNvPr>
          <p:cNvSpPr txBox="1"/>
          <p:nvPr/>
        </p:nvSpPr>
        <p:spPr>
          <a:xfrm>
            <a:off x="19120" y="6300802"/>
            <a:ext cx="6137290" cy="307777"/>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dirty="0">
                <a:ln>
                  <a:noFill/>
                </a:ln>
                <a:solidFill>
                  <a:prstClr val="black"/>
                </a:solidFill>
                <a:effectLst/>
                <a:uLnTx/>
                <a:uFillTx/>
                <a:latin typeface="Calibri"/>
                <a:ea typeface="+mn-ea"/>
                <a:cs typeface="+mn-cs"/>
              </a:rPr>
              <a:t>https://doi.org/10.1016/j.esr.2017.12.002</a:t>
            </a:r>
          </a:p>
        </p:txBody>
      </p:sp>
      <p:sp>
        <p:nvSpPr>
          <p:cNvPr id="16" name="Rectangle 15">
            <a:extLst>
              <a:ext uri="{FF2B5EF4-FFF2-40B4-BE49-F238E27FC236}">
                <a16:creationId xmlns:a16="http://schemas.microsoft.com/office/drawing/2014/main" id="{CC6F72DB-BF6C-4127-B39F-3E3B9BD4C46F}"/>
              </a:ext>
            </a:extLst>
          </p:cNvPr>
          <p:cNvSpPr/>
          <p:nvPr/>
        </p:nvSpPr>
        <p:spPr>
          <a:xfrm>
            <a:off x="7351495" y="2392349"/>
            <a:ext cx="4743168" cy="1450372"/>
          </a:xfrm>
          <a:prstGeom prst="rect">
            <a:avLst/>
          </a:prstGeom>
          <a:no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prstClr val="black"/>
                </a:solidFill>
                <a:effectLst/>
                <a:uLnTx/>
                <a:uFillTx/>
                <a:latin typeface="Calibri"/>
                <a:ea typeface="+mn-ea"/>
                <a:cs typeface="+mn-cs"/>
              </a:rPr>
              <a:t>2b. </a:t>
            </a:r>
            <a:r>
              <a:rPr kumimoji="0" lang="it-IT" sz="2400" b="1" i="0" u="none" strike="noStrike" kern="1200" cap="none" spc="0" normalizeH="0" baseline="0" noProof="0" dirty="0" err="1">
                <a:ln>
                  <a:noFill/>
                </a:ln>
                <a:solidFill>
                  <a:prstClr val="black"/>
                </a:solidFill>
                <a:effectLst/>
                <a:uLnTx/>
                <a:uFillTx/>
                <a:latin typeface="Calibri"/>
                <a:ea typeface="+mn-ea"/>
                <a:cs typeface="+mn-cs"/>
              </a:rPr>
              <a:t>Temporal</a:t>
            </a:r>
            <a:r>
              <a:rPr kumimoji="0" lang="it-IT" sz="2400" b="1" i="0" u="none" strike="noStrike" kern="1200" cap="none" spc="0" normalizeH="0" baseline="0" noProof="0" dirty="0">
                <a:ln>
                  <a:noFill/>
                </a:ln>
                <a:solidFill>
                  <a:prstClr val="black"/>
                </a:solidFill>
                <a:effectLst/>
                <a:uLnTx/>
                <a:uFillTx/>
                <a:latin typeface="Calibri"/>
                <a:ea typeface="+mn-ea"/>
                <a:cs typeface="+mn-cs"/>
              </a:rPr>
              <a:t> </a:t>
            </a:r>
            <a:r>
              <a:rPr kumimoji="0" lang="it-IT" sz="2400" b="1" i="0" u="none" strike="noStrike" kern="1200" cap="none" spc="0" normalizeH="0" baseline="0" noProof="0" dirty="0" err="1">
                <a:ln>
                  <a:noFill/>
                </a:ln>
                <a:solidFill>
                  <a:prstClr val="black"/>
                </a:solidFill>
                <a:effectLst/>
                <a:uLnTx/>
                <a:uFillTx/>
                <a:latin typeface="Calibri"/>
                <a:ea typeface="+mn-ea"/>
                <a:cs typeface="+mn-cs"/>
              </a:rPr>
              <a:t>characterization</a:t>
            </a:r>
            <a:endParaRPr kumimoji="0" lang="it-IT"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mj-lt"/>
              <a:buAutoNum type="alphaLcPeriod"/>
              <a:tabLst/>
              <a:defRPr/>
            </a:pPr>
            <a:r>
              <a:rPr kumimoji="0" lang="it-IT" sz="1800" b="0" i="0" u="none" strike="noStrike" kern="1200" cap="none" spc="0" normalizeH="0" baseline="0" noProof="0" dirty="0" err="1">
                <a:ln>
                  <a:noFill/>
                </a:ln>
                <a:solidFill>
                  <a:prstClr val="black"/>
                </a:solidFill>
                <a:effectLst/>
                <a:uLnTx/>
                <a:uFillTx/>
                <a:latin typeface="Calibri"/>
                <a:ea typeface="+mn-ea"/>
                <a:cs typeface="+mn-cs"/>
              </a:rPr>
              <a:t>Temporal</a:t>
            </a:r>
            <a:r>
              <a:rPr kumimoji="0" lang="it-IT" sz="1800" b="0" i="0" u="none" strike="noStrike" kern="1200" cap="none" spc="0" normalizeH="0" baseline="0" noProof="0" dirty="0">
                <a:ln>
                  <a:noFill/>
                </a:ln>
                <a:solidFill>
                  <a:prstClr val="black"/>
                </a:solidFill>
                <a:effectLst/>
                <a:uLnTx/>
                <a:uFillTx/>
                <a:latin typeface="Calibri"/>
                <a:ea typeface="+mn-ea"/>
                <a:cs typeface="+mn-cs"/>
              </a:rPr>
              <a:t>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horizon</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mj-lt"/>
              <a:buAutoNum type="alphaLcPeriod"/>
              <a:tabLst/>
              <a:defRPr/>
            </a:pPr>
            <a:r>
              <a:rPr kumimoji="0" lang="it-IT" sz="1800" b="0" i="0" u="none" strike="noStrike" kern="1200" cap="none" spc="0" normalizeH="0" baseline="0" noProof="0" dirty="0" err="1">
                <a:ln>
                  <a:noFill/>
                </a:ln>
                <a:solidFill>
                  <a:prstClr val="black"/>
                </a:solidFill>
                <a:effectLst/>
                <a:uLnTx/>
                <a:uFillTx/>
                <a:latin typeface="Calibri"/>
                <a:ea typeface="+mn-ea"/>
                <a:cs typeface="+mn-cs"/>
              </a:rPr>
              <a:t>Temporal</a:t>
            </a:r>
            <a:r>
              <a:rPr kumimoji="0" lang="it-IT" sz="1800" b="0" i="0" u="none" strike="noStrike" kern="1200" cap="none" spc="0" normalizeH="0" baseline="0" noProof="0" dirty="0">
                <a:ln>
                  <a:noFill/>
                </a:ln>
                <a:solidFill>
                  <a:prstClr val="black"/>
                </a:solidFill>
                <a:effectLst/>
                <a:uLnTx/>
                <a:uFillTx/>
                <a:latin typeface="Calibri"/>
                <a:ea typeface="+mn-ea"/>
                <a:cs typeface="+mn-cs"/>
              </a:rPr>
              <a:t>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resolution</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mj-lt"/>
              <a:buAutoNum type="alphaLcPeriod"/>
              <a:tabLst/>
              <a:defRPr/>
            </a:pPr>
            <a:r>
              <a:rPr kumimoji="0" lang="it-IT" sz="1800" b="0" i="0" u="none" strike="noStrike" kern="1200" cap="none" spc="0" normalizeH="0" baseline="0" noProof="0" dirty="0" err="1">
                <a:ln>
                  <a:noFill/>
                </a:ln>
                <a:solidFill>
                  <a:prstClr val="black"/>
                </a:solidFill>
                <a:effectLst/>
                <a:uLnTx/>
                <a:uFillTx/>
                <a:latin typeface="Calibri"/>
                <a:ea typeface="+mn-ea"/>
                <a:cs typeface="+mn-cs"/>
              </a:rPr>
              <a:t>Representative</a:t>
            </a:r>
            <a:r>
              <a:rPr kumimoji="0" lang="it-IT" sz="1800" b="0" i="0" u="none" strike="noStrike" kern="1200" cap="none" spc="0" normalizeH="0" baseline="0" noProof="0" dirty="0">
                <a:ln>
                  <a:noFill/>
                </a:ln>
                <a:solidFill>
                  <a:prstClr val="black"/>
                </a:solidFill>
                <a:effectLst/>
                <a:uLnTx/>
                <a:uFillTx/>
                <a:latin typeface="Calibri"/>
                <a:ea typeface="+mn-ea"/>
                <a:cs typeface="+mn-cs"/>
              </a:rPr>
              <a:t> days</a:t>
            </a:r>
          </a:p>
          <a:p>
            <a:pPr marL="342900" marR="0" lvl="0" indent="-342900" algn="l" defTabSz="457200" rtl="0" eaLnBrk="1" fontAlgn="auto" latinLnBrk="0" hangingPunct="1">
              <a:lnSpc>
                <a:spcPct val="100000"/>
              </a:lnSpc>
              <a:spcBef>
                <a:spcPts val="0"/>
              </a:spcBef>
              <a:spcAft>
                <a:spcPts val="0"/>
              </a:spcAft>
              <a:buClrTx/>
              <a:buSzTx/>
              <a:buFont typeface="+mj-lt"/>
              <a:buAutoNum type="alphaLcPeriod"/>
              <a:tabLst/>
              <a:defRPr/>
            </a:pPr>
            <a:r>
              <a:rPr kumimoji="0" lang="it-IT" sz="1800" b="0" i="0" u="none" strike="noStrike" kern="1200" cap="none" spc="0" normalizeH="0" baseline="0" noProof="0" dirty="0" err="1">
                <a:ln>
                  <a:noFill/>
                </a:ln>
                <a:solidFill>
                  <a:prstClr val="black"/>
                </a:solidFill>
                <a:effectLst/>
                <a:uLnTx/>
                <a:uFillTx/>
                <a:latin typeface="Calibri"/>
                <a:ea typeface="+mn-ea"/>
                <a:cs typeface="+mn-cs"/>
              </a:rPr>
              <a:t>Uncertainties</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Rectangle 16">
            <a:extLst>
              <a:ext uri="{FF2B5EF4-FFF2-40B4-BE49-F238E27FC236}">
                <a16:creationId xmlns:a16="http://schemas.microsoft.com/office/drawing/2014/main" id="{D962D2A0-A59F-45CC-98E6-BE88E0AD574D}"/>
              </a:ext>
            </a:extLst>
          </p:cNvPr>
          <p:cNvSpPr/>
          <p:nvPr/>
        </p:nvSpPr>
        <p:spPr>
          <a:xfrm>
            <a:off x="3719714" y="1102165"/>
            <a:ext cx="4743168" cy="657885"/>
          </a:xfrm>
          <a:prstGeom prst="rect">
            <a:avLst/>
          </a:prstGeom>
          <a:no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prstClr val="black"/>
                </a:solidFill>
                <a:effectLst/>
                <a:uLnTx/>
                <a:uFillTx/>
                <a:latin typeface="Calibri"/>
                <a:ea typeface="+mn-ea"/>
                <a:cs typeface="+mn-cs"/>
              </a:rPr>
              <a:t>1. Definition of the </a:t>
            </a:r>
            <a:r>
              <a:rPr kumimoji="0" lang="it-IT" sz="2400" b="1" i="0" u="none" strike="noStrike" kern="1200" cap="none" spc="0" normalizeH="0" baseline="0" noProof="0" dirty="0" err="1">
                <a:ln>
                  <a:noFill/>
                </a:ln>
                <a:solidFill>
                  <a:prstClr val="black"/>
                </a:solidFill>
                <a:effectLst/>
                <a:uLnTx/>
                <a:uFillTx/>
                <a:latin typeface="Calibri"/>
                <a:ea typeface="+mn-ea"/>
                <a:cs typeface="+mn-cs"/>
              </a:rPr>
              <a:t>objective</a:t>
            </a:r>
            <a:r>
              <a:rPr kumimoji="0" lang="it-IT" sz="2400" b="1" i="0" u="none" strike="noStrike" kern="1200" cap="none" spc="0" normalizeH="0" baseline="0" noProof="0" dirty="0">
                <a:ln>
                  <a:noFill/>
                </a:ln>
                <a:solidFill>
                  <a:prstClr val="black"/>
                </a:solidFill>
                <a:effectLst/>
                <a:uLnTx/>
                <a:uFillTx/>
                <a:latin typeface="Calibri"/>
                <a:ea typeface="+mn-ea"/>
                <a:cs typeface="+mn-cs"/>
              </a:rPr>
              <a:t>/s</a:t>
            </a:r>
          </a:p>
        </p:txBody>
      </p:sp>
      <p:sp>
        <p:nvSpPr>
          <p:cNvPr id="18" name="Rectangle 17">
            <a:extLst>
              <a:ext uri="{FF2B5EF4-FFF2-40B4-BE49-F238E27FC236}">
                <a16:creationId xmlns:a16="http://schemas.microsoft.com/office/drawing/2014/main" id="{130ABCA6-9988-4A1A-AD48-6ADB6638F195}"/>
              </a:ext>
            </a:extLst>
          </p:cNvPr>
          <p:cNvSpPr/>
          <p:nvPr/>
        </p:nvSpPr>
        <p:spPr>
          <a:xfrm>
            <a:off x="97337" y="2432038"/>
            <a:ext cx="5520296" cy="1450372"/>
          </a:xfrm>
          <a:prstGeom prst="rect">
            <a:avLst/>
          </a:prstGeom>
          <a:no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prstClr val="black"/>
                </a:solidFill>
                <a:effectLst/>
                <a:uLnTx/>
                <a:uFillTx/>
                <a:latin typeface="Calibri"/>
                <a:ea typeface="+mn-ea"/>
                <a:cs typeface="+mn-cs"/>
              </a:rPr>
              <a:t>2a. </a:t>
            </a:r>
            <a:r>
              <a:rPr kumimoji="0" lang="it-IT" sz="2400" b="1" i="0" u="none" strike="noStrike" kern="1200" cap="none" spc="0" normalizeH="0" baseline="0" noProof="0" dirty="0" err="1">
                <a:ln>
                  <a:noFill/>
                </a:ln>
                <a:solidFill>
                  <a:prstClr val="black"/>
                </a:solidFill>
                <a:effectLst/>
                <a:uLnTx/>
                <a:uFillTx/>
                <a:latin typeface="Calibri"/>
                <a:ea typeface="+mn-ea"/>
                <a:cs typeface="+mn-cs"/>
              </a:rPr>
              <a:t>Representation</a:t>
            </a:r>
            <a:r>
              <a:rPr kumimoji="0" lang="it-IT" sz="2400" b="1" i="0" u="none" strike="noStrike" kern="1200" cap="none" spc="0" normalizeH="0" baseline="0" noProof="0" dirty="0">
                <a:ln>
                  <a:noFill/>
                </a:ln>
                <a:solidFill>
                  <a:prstClr val="black"/>
                </a:solidFill>
                <a:effectLst/>
                <a:uLnTx/>
                <a:uFillTx/>
                <a:latin typeface="Calibri"/>
                <a:ea typeface="+mn-ea"/>
                <a:cs typeface="+mn-cs"/>
              </a:rPr>
              <a:t> of the </a:t>
            </a:r>
            <a:r>
              <a:rPr kumimoji="0" lang="it-IT" sz="2400" b="1" i="0" u="none" strike="noStrike" kern="1200" cap="none" spc="0" normalizeH="0" baseline="0" noProof="0" dirty="0" err="1">
                <a:ln>
                  <a:noFill/>
                </a:ln>
                <a:solidFill>
                  <a:prstClr val="black"/>
                </a:solidFill>
                <a:effectLst/>
                <a:uLnTx/>
                <a:uFillTx/>
                <a:latin typeface="Calibri"/>
                <a:ea typeface="+mn-ea"/>
                <a:cs typeface="+mn-cs"/>
              </a:rPr>
              <a:t>physical</a:t>
            </a:r>
            <a:r>
              <a:rPr kumimoji="0" lang="it-IT" sz="2400" b="1" i="0" u="none" strike="noStrike" kern="1200" cap="none" spc="0" normalizeH="0" baseline="0" noProof="0" dirty="0">
                <a:ln>
                  <a:noFill/>
                </a:ln>
                <a:solidFill>
                  <a:prstClr val="black"/>
                </a:solidFill>
                <a:effectLst/>
                <a:uLnTx/>
                <a:uFillTx/>
                <a:latin typeface="Calibri"/>
                <a:ea typeface="+mn-ea"/>
                <a:cs typeface="+mn-cs"/>
              </a:rPr>
              <a:t> system</a:t>
            </a:r>
          </a:p>
          <a:p>
            <a:pPr marL="342900" marR="0" lvl="0" indent="-342900" algn="l" defTabSz="457200" rtl="0" eaLnBrk="1" fontAlgn="auto" latinLnBrk="0" hangingPunct="1">
              <a:lnSpc>
                <a:spcPct val="100000"/>
              </a:lnSpc>
              <a:spcBef>
                <a:spcPts val="0"/>
              </a:spcBef>
              <a:spcAft>
                <a:spcPts val="0"/>
              </a:spcAft>
              <a:buClrTx/>
              <a:buSzTx/>
              <a:buFont typeface="+mj-lt"/>
              <a:buAutoNum type="alphaLcPeriod"/>
              <a:tabLst/>
              <a:defRPr/>
            </a:pPr>
            <a:r>
              <a:rPr kumimoji="0" lang="it-IT" sz="1800" b="0" i="0" u="none" strike="noStrike" kern="1200" cap="none" spc="0" normalizeH="0" baseline="0" noProof="0" dirty="0" err="1">
                <a:ln>
                  <a:noFill/>
                </a:ln>
                <a:solidFill>
                  <a:prstClr val="black"/>
                </a:solidFill>
                <a:effectLst/>
                <a:uLnTx/>
                <a:uFillTx/>
                <a:latin typeface="Calibri"/>
                <a:ea typeface="+mn-ea"/>
                <a:cs typeface="+mn-cs"/>
              </a:rPr>
              <a:t>Classification</a:t>
            </a:r>
            <a:r>
              <a:rPr kumimoji="0" lang="it-IT" sz="1800" b="0" i="0" u="none" strike="noStrike" kern="1200" cap="none" spc="0" normalizeH="0" baseline="0" noProof="0" dirty="0">
                <a:ln>
                  <a:noFill/>
                </a:ln>
                <a:solidFill>
                  <a:prstClr val="black"/>
                </a:solidFill>
                <a:effectLst/>
                <a:uLnTx/>
                <a:uFillTx/>
                <a:latin typeface="Calibri"/>
                <a:ea typeface="+mn-ea"/>
                <a:cs typeface="+mn-cs"/>
              </a:rPr>
              <a:t> of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components</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mj-lt"/>
              <a:buAutoNum type="alphaLcPeriod"/>
              <a:tabLst/>
              <a:defRPr/>
            </a:pPr>
            <a:r>
              <a:rPr kumimoji="0" lang="it-IT" sz="1800" b="0" i="0" u="none" strike="noStrike" kern="1200" cap="none" spc="0" normalizeH="0" baseline="0" noProof="0" dirty="0" err="1">
                <a:ln>
                  <a:noFill/>
                </a:ln>
                <a:solidFill>
                  <a:prstClr val="black"/>
                </a:solidFill>
                <a:effectLst/>
                <a:uLnTx/>
                <a:uFillTx/>
                <a:latin typeface="Calibri"/>
                <a:ea typeface="+mn-ea"/>
                <a:cs typeface="+mn-cs"/>
              </a:rPr>
              <a:t>Type</a:t>
            </a:r>
            <a:r>
              <a:rPr kumimoji="0" lang="it-IT" sz="1800" b="0" i="0" u="none" strike="noStrike" kern="1200" cap="none" spc="0" normalizeH="0" baseline="0" noProof="0" dirty="0">
                <a:ln>
                  <a:noFill/>
                </a:ln>
                <a:solidFill>
                  <a:prstClr val="black"/>
                </a:solidFill>
                <a:effectLst/>
                <a:uLnTx/>
                <a:uFillTx/>
                <a:latin typeface="Calibri"/>
                <a:ea typeface="+mn-ea"/>
                <a:cs typeface="+mn-cs"/>
              </a:rPr>
              <a:t> of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constraints</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mj-lt"/>
              <a:buAutoNum type="alphaLcPeriod"/>
              <a:tabLst/>
              <a:defRPr/>
            </a:pPr>
            <a:r>
              <a:rPr kumimoji="0" lang="it-IT" sz="1800" b="0" i="0" u="none" strike="noStrike" kern="1200" cap="none" spc="0" normalizeH="0" baseline="0" noProof="0" dirty="0" err="1">
                <a:ln>
                  <a:noFill/>
                </a:ln>
                <a:solidFill>
                  <a:prstClr val="black"/>
                </a:solidFill>
                <a:effectLst/>
                <a:uLnTx/>
                <a:uFillTx/>
                <a:latin typeface="Calibri"/>
                <a:ea typeface="+mn-ea"/>
                <a:cs typeface="+mn-cs"/>
              </a:rPr>
              <a:t>Description</a:t>
            </a:r>
            <a:r>
              <a:rPr kumimoji="0" lang="it-IT" sz="1800" b="0" i="0" u="none" strike="noStrike" kern="1200" cap="none" spc="0" normalizeH="0" baseline="0" noProof="0" dirty="0">
                <a:ln>
                  <a:noFill/>
                </a:ln>
                <a:solidFill>
                  <a:prstClr val="black"/>
                </a:solidFill>
                <a:effectLst/>
                <a:uLnTx/>
                <a:uFillTx/>
                <a:latin typeface="Calibri"/>
                <a:ea typeface="+mn-ea"/>
                <a:cs typeface="+mn-cs"/>
              </a:rPr>
              <a:t> of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constraints</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mj-lt"/>
              <a:buAutoNum type="alphaLcPeriod"/>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Energy balances</a:t>
            </a:r>
          </a:p>
        </p:txBody>
      </p:sp>
      <p:sp>
        <p:nvSpPr>
          <p:cNvPr id="24" name="Rectangle 23">
            <a:extLst>
              <a:ext uri="{FF2B5EF4-FFF2-40B4-BE49-F238E27FC236}">
                <a16:creationId xmlns:a16="http://schemas.microsoft.com/office/drawing/2014/main" id="{172BF0FB-2446-430C-BBDE-F41E35CE5DAB}"/>
              </a:ext>
            </a:extLst>
          </p:cNvPr>
          <p:cNvSpPr/>
          <p:nvPr/>
        </p:nvSpPr>
        <p:spPr>
          <a:xfrm>
            <a:off x="3719714" y="4612990"/>
            <a:ext cx="4743168" cy="657885"/>
          </a:xfrm>
          <a:prstGeom prst="rect">
            <a:avLst/>
          </a:prstGeom>
          <a:no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prstClr val="black"/>
                </a:solidFill>
                <a:effectLst/>
                <a:uLnTx/>
                <a:uFillTx/>
                <a:latin typeface="Calibri"/>
                <a:ea typeface="+mn-ea"/>
                <a:cs typeface="+mn-cs"/>
              </a:rPr>
              <a:t>3. </a:t>
            </a:r>
            <a:r>
              <a:rPr kumimoji="0" lang="it-IT" sz="2400" b="1" i="0" u="none" strike="noStrike" kern="1200" cap="none" spc="0" normalizeH="0" baseline="0" noProof="0" dirty="0" err="1">
                <a:ln>
                  <a:noFill/>
                </a:ln>
                <a:solidFill>
                  <a:prstClr val="black"/>
                </a:solidFill>
                <a:effectLst/>
                <a:uLnTx/>
                <a:uFillTx/>
                <a:latin typeface="Calibri"/>
                <a:ea typeface="+mn-ea"/>
                <a:cs typeface="+mn-cs"/>
              </a:rPr>
              <a:t>Interfaces</a:t>
            </a:r>
            <a:r>
              <a:rPr kumimoji="0" lang="it-IT" sz="2400" b="1" i="0" u="none" strike="noStrike" kern="1200" cap="none" spc="0" normalizeH="0" baseline="0" noProof="0" dirty="0">
                <a:ln>
                  <a:noFill/>
                </a:ln>
                <a:solidFill>
                  <a:prstClr val="black"/>
                </a:solidFill>
                <a:effectLst/>
                <a:uLnTx/>
                <a:uFillTx/>
                <a:latin typeface="Calibri"/>
                <a:ea typeface="+mn-ea"/>
                <a:cs typeface="+mn-cs"/>
              </a:rPr>
              <a:t> to </a:t>
            </a:r>
            <a:r>
              <a:rPr kumimoji="0" lang="it-IT" sz="2400" b="1" i="0" u="none" strike="noStrike" kern="1200" cap="none" spc="0" normalizeH="0" baseline="0" noProof="0" dirty="0" err="1">
                <a:ln>
                  <a:noFill/>
                </a:ln>
                <a:solidFill>
                  <a:prstClr val="black"/>
                </a:solidFill>
                <a:effectLst/>
                <a:uLnTx/>
                <a:uFillTx/>
                <a:latin typeface="Calibri"/>
                <a:ea typeface="+mn-ea"/>
                <a:cs typeface="+mn-cs"/>
              </a:rPr>
              <a:t>solvers</a:t>
            </a:r>
            <a:endParaRPr kumimoji="0" lang="it-IT"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25" name="Rectangle 24">
            <a:extLst>
              <a:ext uri="{FF2B5EF4-FFF2-40B4-BE49-F238E27FC236}">
                <a16:creationId xmlns:a16="http://schemas.microsoft.com/office/drawing/2014/main" id="{AD147361-8745-4800-AEA1-0F5E1EF6B7E6}"/>
              </a:ext>
            </a:extLst>
          </p:cNvPr>
          <p:cNvSpPr/>
          <p:nvPr/>
        </p:nvSpPr>
        <p:spPr>
          <a:xfrm>
            <a:off x="3724416" y="5568431"/>
            <a:ext cx="4743168" cy="657885"/>
          </a:xfrm>
          <a:prstGeom prst="rect">
            <a:avLst/>
          </a:prstGeom>
          <a:no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prstClr val="black"/>
                </a:solidFill>
                <a:effectLst/>
                <a:uLnTx/>
                <a:uFillTx/>
                <a:latin typeface="Calibri"/>
                <a:ea typeface="+mn-ea"/>
                <a:cs typeface="+mn-cs"/>
              </a:rPr>
              <a:t>4. </a:t>
            </a:r>
            <a:r>
              <a:rPr kumimoji="0" lang="it-IT" sz="2400" b="1" i="0" u="none" strike="noStrike" kern="1200" cap="none" spc="0" normalizeH="0" baseline="0" noProof="0" dirty="0" err="1">
                <a:ln>
                  <a:noFill/>
                </a:ln>
                <a:solidFill>
                  <a:prstClr val="black"/>
                </a:solidFill>
                <a:effectLst/>
                <a:uLnTx/>
                <a:uFillTx/>
                <a:latin typeface="Calibri"/>
                <a:ea typeface="+mn-ea"/>
                <a:cs typeface="+mn-cs"/>
              </a:rPr>
              <a:t>Additional</a:t>
            </a:r>
            <a:r>
              <a:rPr kumimoji="0" lang="it-IT" sz="2400" b="1" i="0" u="none" strike="noStrike" kern="1200" cap="none" spc="0" normalizeH="0" baseline="0" noProof="0" dirty="0">
                <a:ln>
                  <a:noFill/>
                </a:ln>
                <a:solidFill>
                  <a:prstClr val="black"/>
                </a:solidFill>
                <a:effectLst/>
                <a:uLnTx/>
                <a:uFillTx/>
                <a:latin typeface="Calibri"/>
                <a:ea typeface="+mn-ea"/>
                <a:cs typeface="+mn-cs"/>
              </a:rPr>
              <a:t> features</a:t>
            </a:r>
            <a:br>
              <a:rPr kumimoji="0" lang="it-IT" sz="2400" b="1" i="0" u="none" strike="noStrike" kern="1200" cap="none" spc="0" normalizeH="0" baseline="0" noProof="0" dirty="0">
                <a:ln>
                  <a:noFill/>
                </a:ln>
                <a:solidFill>
                  <a:prstClr val="black"/>
                </a:solidFill>
                <a:effectLst/>
                <a:uLnTx/>
                <a:uFillTx/>
                <a:latin typeface="Calibri"/>
                <a:ea typeface="+mn-ea"/>
                <a:cs typeface="+mn-cs"/>
              </a:rPr>
            </a:br>
            <a:r>
              <a:rPr kumimoji="0" lang="it-IT" sz="2400" b="0" i="0" u="none" strike="noStrike" kern="1200" cap="none" spc="0" normalizeH="0" baseline="0" noProof="0" dirty="0">
                <a:ln>
                  <a:noFill/>
                </a:ln>
                <a:solidFill>
                  <a:prstClr val="black"/>
                </a:solidFill>
                <a:effectLst/>
                <a:uLnTx/>
                <a:uFillTx/>
                <a:latin typeface="Calibri"/>
                <a:ea typeface="+mn-ea"/>
                <a:cs typeface="+mn-cs"/>
              </a:rPr>
              <a:t>(</a:t>
            </a:r>
            <a:r>
              <a:rPr kumimoji="0" lang="it-IT" sz="2400" b="0" i="0" u="none" strike="noStrike" kern="1200" cap="none" spc="0" normalizeH="0" baseline="0" noProof="0" dirty="0" err="1">
                <a:ln>
                  <a:noFill/>
                </a:ln>
                <a:solidFill>
                  <a:prstClr val="black"/>
                </a:solidFill>
                <a:effectLst/>
                <a:uLnTx/>
                <a:uFillTx/>
                <a:latin typeface="Calibri"/>
                <a:ea typeface="+mn-ea"/>
                <a:cs typeface="+mn-cs"/>
              </a:rPr>
              <a:t>visualization</a:t>
            </a:r>
            <a:r>
              <a:rPr kumimoji="0" lang="it-IT" sz="2400" b="0" i="0" u="none" strike="noStrike" kern="1200" cap="none" spc="0" normalizeH="0" baseline="0" noProof="0" dirty="0">
                <a:ln>
                  <a:noFill/>
                </a:ln>
                <a:solidFill>
                  <a:prstClr val="black"/>
                </a:solidFill>
                <a:effectLst/>
                <a:uLnTx/>
                <a:uFillTx/>
                <a:latin typeface="Calibri"/>
                <a:ea typeface="+mn-ea"/>
                <a:cs typeface="+mn-cs"/>
              </a:rPr>
              <a:t>, input-output, etc.)</a:t>
            </a:r>
          </a:p>
        </p:txBody>
      </p:sp>
      <p:pic>
        <p:nvPicPr>
          <p:cNvPr id="26" name="Immagine 1">
            <a:extLst>
              <a:ext uri="{FF2B5EF4-FFF2-40B4-BE49-F238E27FC236}">
                <a16:creationId xmlns:a16="http://schemas.microsoft.com/office/drawing/2014/main" id="{8DB17AE0-0854-49D8-AE35-CBCF2925F37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82208" y="1611004"/>
            <a:ext cx="1027585" cy="846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9">
            <a:extLst>
              <a:ext uri="{FF2B5EF4-FFF2-40B4-BE49-F238E27FC236}">
                <a16:creationId xmlns:a16="http://schemas.microsoft.com/office/drawing/2014/main" id="{25B4B129-F06D-4A0C-AFA8-1B71123DD3E4}"/>
              </a:ext>
            </a:extLst>
          </p:cNvPr>
          <p:cNvPicPr>
            <a:picLocks noChangeAspect="1"/>
          </p:cNvPicPr>
          <p:nvPr/>
        </p:nvPicPr>
        <p:blipFill rotWithShape="1">
          <a:blip r:embed="rId4"/>
          <a:srcRect l="8226" r="16402"/>
          <a:stretch/>
        </p:blipFill>
        <p:spPr>
          <a:xfrm>
            <a:off x="8691009" y="3947344"/>
            <a:ext cx="3403654" cy="1055352"/>
          </a:xfrm>
          <a:prstGeom prst="rect">
            <a:avLst/>
          </a:prstGeom>
        </p:spPr>
      </p:pic>
      <p:pic>
        <p:nvPicPr>
          <p:cNvPr id="32" name="Picture 31">
            <a:extLst>
              <a:ext uri="{FF2B5EF4-FFF2-40B4-BE49-F238E27FC236}">
                <a16:creationId xmlns:a16="http://schemas.microsoft.com/office/drawing/2014/main" id="{0CC46F7D-D2A5-40FE-A924-BC063811A196}"/>
              </a:ext>
            </a:extLst>
          </p:cNvPr>
          <p:cNvPicPr>
            <a:picLocks noChangeAspect="1"/>
          </p:cNvPicPr>
          <p:nvPr/>
        </p:nvPicPr>
        <p:blipFill rotWithShape="1">
          <a:blip r:embed="rId5"/>
          <a:srcRect t="20625" b="8301"/>
          <a:stretch/>
        </p:blipFill>
        <p:spPr>
          <a:xfrm>
            <a:off x="478744" y="3941088"/>
            <a:ext cx="2844800" cy="1348058"/>
          </a:xfrm>
          <a:prstGeom prst="rect">
            <a:avLst/>
          </a:prstGeom>
          <a:effectLst>
            <a:softEdge rad="152400"/>
          </a:effectLst>
        </p:spPr>
      </p:pic>
    </p:spTree>
    <p:extLst>
      <p:ext uri="{BB962C8B-B14F-4D97-AF65-F5344CB8AC3E}">
        <p14:creationId xmlns:p14="http://schemas.microsoft.com/office/powerpoint/2010/main" val="4157896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376E58-E8F1-49CB-A08C-9367151EEF89}"/>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it-IT"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FAEA4B15-4CE0-413F-8497-AF0CB0AA482E}"/>
              </a:ext>
            </a:extLst>
          </p:cNvPr>
          <p:cNvSpPr>
            <a:spLocks noGrp="1"/>
          </p:cNvSpPr>
          <p:nvPr>
            <p:ph type="title"/>
          </p:nvPr>
        </p:nvSpPr>
        <p:spPr/>
        <p:txBody>
          <a:bodyPr/>
          <a:lstStyle/>
          <a:p>
            <a:r>
              <a:rPr lang="it-IT" dirty="0"/>
              <a:t>1. </a:t>
            </a:r>
            <a:r>
              <a:rPr lang="it-IT" dirty="0" err="1"/>
              <a:t>Objective</a:t>
            </a:r>
            <a:r>
              <a:rPr lang="it-IT" dirty="0"/>
              <a:t>/s</a:t>
            </a:r>
          </a:p>
        </p:txBody>
      </p:sp>
      <p:sp>
        <p:nvSpPr>
          <p:cNvPr id="11" name="TextBox 10">
            <a:extLst>
              <a:ext uri="{FF2B5EF4-FFF2-40B4-BE49-F238E27FC236}">
                <a16:creationId xmlns:a16="http://schemas.microsoft.com/office/drawing/2014/main" id="{23806669-1050-4B2F-8165-139262059EC4}"/>
              </a:ext>
            </a:extLst>
          </p:cNvPr>
          <p:cNvSpPr txBox="1"/>
          <p:nvPr/>
        </p:nvSpPr>
        <p:spPr>
          <a:xfrm>
            <a:off x="3198988" y="1147882"/>
            <a:ext cx="5794023" cy="461665"/>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srgbClr val="FF0000"/>
                </a:solidFill>
                <a:effectLst/>
                <a:uLnTx/>
                <a:uFillTx/>
                <a:latin typeface="Calibri"/>
                <a:ea typeface="+mn-ea"/>
                <a:cs typeface="+mn-cs"/>
              </a:rPr>
              <a:t>Note: the </a:t>
            </a:r>
            <a:r>
              <a:rPr kumimoji="0" lang="it-IT" sz="2400" b="1" i="0" u="none" strike="noStrike" kern="1200" cap="none" spc="0" normalizeH="0" baseline="0" noProof="0" dirty="0" err="1">
                <a:ln>
                  <a:noFill/>
                </a:ln>
                <a:solidFill>
                  <a:srgbClr val="FF0000"/>
                </a:solidFill>
                <a:effectLst/>
                <a:uLnTx/>
                <a:uFillTx/>
                <a:latin typeface="Calibri"/>
                <a:ea typeface="+mn-ea"/>
                <a:cs typeface="+mn-cs"/>
              </a:rPr>
              <a:t>objective</a:t>
            </a:r>
            <a:r>
              <a:rPr kumimoji="0" lang="it-IT" sz="2400" b="1" i="0" u="none" strike="noStrike" kern="1200" cap="none" spc="0" normalizeH="0" baseline="0" noProof="0" dirty="0">
                <a:ln>
                  <a:noFill/>
                </a:ln>
                <a:solidFill>
                  <a:srgbClr val="FF0000"/>
                </a:solidFill>
                <a:effectLst/>
                <a:uLnTx/>
                <a:uFillTx/>
                <a:latin typeface="Calibri"/>
                <a:ea typeface="+mn-ea"/>
                <a:cs typeface="+mn-cs"/>
              </a:rPr>
              <a:t> must be </a:t>
            </a:r>
            <a:r>
              <a:rPr kumimoji="0" lang="it-IT" sz="2400" b="1" i="0" u="none" strike="noStrike" kern="1200" cap="none" spc="0" normalizeH="0" baseline="0" noProof="0" dirty="0" err="1">
                <a:ln>
                  <a:noFill/>
                </a:ln>
                <a:solidFill>
                  <a:srgbClr val="FF0000"/>
                </a:solidFill>
                <a:effectLst/>
                <a:uLnTx/>
                <a:uFillTx/>
                <a:latin typeface="Calibri"/>
                <a:ea typeface="+mn-ea"/>
                <a:cs typeface="+mn-cs"/>
              </a:rPr>
              <a:t>clearly</a:t>
            </a:r>
            <a:r>
              <a:rPr kumimoji="0" lang="it-IT" sz="2400" b="1" i="0" u="none" strike="noStrike" kern="1200" cap="none" spc="0" normalizeH="0" baseline="0" noProof="0" dirty="0">
                <a:ln>
                  <a:noFill/>
                </a:ln>
                <a:solidFill>
                  <a:srgbClr val="FF0000"/>
                </a:solidFill>
                <a:effectLst/>
                <a:uLnTx/>
                <a:uFillTx/>
                <a:latin typeface="Calibri"/>
                <a:ea typeface="+mn-ea"/>
                <a:cs typeface="+mn-cs"/>
              </a:rPr>
              <a:t> </a:t>
            </a:r>
            <a:r>
              <a:rPr kumimoji="0" lang="it-IT" sz="2400" b="1" i="0" u="none" strike="noStrike" kern="1200" cap="none" spc="0" normalizeH="0" baseline="0" noProof="0" dirty="0" err="1">
                <a:ln>
                  <a:noFill/>
                </a:ln>
                <a:solidFill>
                  <a:srgbClr val="FF0000"/>
                </a:solidFill>
                <a:effectLst/>
                <a:uLnTx/>
                <a:uFillTx/>
                <a:latin typeface="Calibri"/>
                <a:ea typeface="+mn-ea"/>
                <a:cs typeface="+mn-cs"/>
              </a:rPr>
              <a:t>defined</a:t>
            </a:r>
            <a:r>
              <a:rPr kumimoji="0" lang="it-IT" sz="2400" b="1" i="0" u="none" strike="noStrike" kern="1200" cap="none" spc="0" normalizeH="0" baseline="0" noProof="0" dirty="0">
                <a:ln>
                  <a:noFill/>
                </a:ln>
                <a:solidFill>
                  <a:srgbClr val="FF0000"/>
                </a:solidFill>
                <a:effectLst/>
                <a:uLnTx/>
                <a:uFillTx/>
                <a:latin typeface="Calibri"/>
                <a:ea typeface="+mn-ea"/>
                <a:cs typeface="+mn-cs"/>
              </a:rPr>
              <a:t>!</a:t>
            </a:r>
          </a:p>
        </p:txBody>
      </p:sp>
      <p:sp>
        <p:nvSpPr>
          <p:cNvPr id="13" name="Text Placeholder 7">
            <a:extLst>
              <a:ext uri="{FF2B5EF4-FFF2-40B4-BE49-F238E27FC236}">
                <a16:creationId xmlns:a16="http://schemas.microsoft.com/office/drawing/2014/main" id="{D85DDCFB-3E5A-9F0E-306F-475B0103BF48}"/>
              </a:ext>
            </a:extLst>
          </p:cNvPr>
          <p:cNvSpPr txBox="1">
            <a:spLocks/>
          </p:cNvSpPr>
          <p:nvPr/>
        </p:nvSpPr>
        <p:spPr>
          <a:xfrm>
            <a:off x="6170406" y="1746098"/>
            <a:ext cx="5866261" cy="639762"/>
          </a:xfrm>
          <a:prstGeom prst="rect">
            <a:avLst/>
          </a:prstGeom>
        </p:spPr>
        <p:txBody>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t-IT" b="1" dirty="0" err="1"/>
              <a:t>Type</a:t>
            </a:r>
            <a:r>
              <a:rPr lang="it-IT" b="1" dirty="0"/>
              <a:t> of </a:t>
            </a:r>
            <a:r>
              <a:rPr lang="it-IT" b="1" dirty="0" err="1"/>
              <a:t>objective</a:t>
            </a:r>
            <a:r>
              <a:rPr lang="it-IT" b="1" dirty="0"/>
              <a:t>/s</a:t>
            </a:r>
          </a:p>
        </p:txBody>
      </p:sp>
      <p:sp>
        <p:nvSpPr>
          <p:cNvPr id="14" name="Text Placeholder 5">
            <a:extLst>
              <a:ext uri="{FF2B5EF4-FFF2-40B4-BE49-F238E27FC236}">
                <a16:creationId xmlns:a16="http://schemas.microsoft.com/office/drawing/2014/main" id="{A7B05BD3-CEA4-85F0-9C43-664CBEF80942}"/>
              </a:ext>
            </a:extLst>
          </p:cNvPr>
          <p:cNvSpPr txBox="1">
            <a:spLocks/>
          </p:cNvSpPr>
          <p:nvPr/>
        </p:nvSpPr>
        <p:spPr>
          <a:xfrm>
            <a:off x="147246" y="1746098"/>
            <a:ext cx="5866261" cy="639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t-IT" b="1" dirty="0"/>
              <a:t>Goal and </a:t>
            </a:r>
            <a:r>
              <a:rPr lang="it-IT" b="1" dirty="0" err="1"/>
              <a:t>approximations</a:t>
            </a:r>
            <a:endParaRPr lang="it-IT" b="1" dirty="0"/>
          </a:p>
        </p:txBody>
      </p:sp>
      <p:graphicFrame>
        <p:nvGraphicFramePr>
          <p:cNvPr id="15" name="Table 10">
            <a:extLst>
              <a:ext uri="{FF2B5EF4-FFF2-40B4-BE49-F238E27FC236}">
                <a16:creationId xmlns:a16="http://schemas.microsoft.com/office/drawing/2014/main" id="{D2573844-7AF0-E281-EA42-B7FFA2CAF876}"/>
              </a:ext>
            </a:extLst>
          </p:cNvPr>
          <p:cNvGraphicFramePr>
            <a:graphicFrameLocks/>
          </p:cNvGraphicFramePr>
          <p:nvPr>
            <p:extLst>
              <p:ext uri="{D42A27DB-BD31-4B8C-83A1-F6EECF244321}">
                <p14:modId xmlns:p14="http://schemas.microsoft.com/office/powerpoint/2010/main" val="382142826"/>
              </p:ext>
            </p:extLst>
          </p:nvPr>
        </p:nvGraphicFramePr>
        <p:xfrm>
          <a:off x="114927" y="2919213"/>
          <a:ext cx="5930901" cy="3012440"/>
        </p:xfrm>
        <a:graphic>
          <a:graphicData uri="http://schemas.openxmlformats.org/drawingml/2006/table">
            <a:tbl>
              <a:tblPr firstRow="1" bandRow="1">
                <a:tableStyleId>{5C22544A-7EE6-4342-B048-85BDC9FD1C3A}</a:tableStyleId>
              </a:tblPr>
              <a:tblGrid>
                <a:gridCol w="1499686">
                  <a:extLst>
                    <a:ext uri="{9D8B030D-6E8A-4147-A177-3AD203B41FA5}">
                      <a16:colId xmlns:a16="http://schemas.microsoft.com/office/drawing/2014/main" val="139212939"/>
                    </a:ext>
                  </a:extLst>
                </a:gridCol>
                <a:gridCol w="1415094">
                  <a:extLst>
                    <a:ext uri="{9D8B030D-6E8A-4147-A177-3AD203B41FA5}">
                      <a16:colId xmlns:a16="http://schemas.microsoft.com/office/drawing/2014/main" val="786549217"/>
                    </a:ext>
                  </a:extLst>
                </a:gridCol>
                <a:gridCol w="1403220">
                  <a:extLst>
                    <a:ext uri="{9D8B030D-6E8A-4147-A177-3AD203B41FA5}">
                      <a16:colId xmlns:a16="http://schemas.microsoft.com/office/drawing/2014/main" val="427655035"/>
                    </a:ext>
                  </a:extLst>
                </a:gridCol>
                <a:gridCol w="1612901">
                  <a:extLst>
                    <a:ext uri="{9D8B030D-6E8A-4147-A177-3AD203B41FA5}">
                      <a16:colId xmlns:a16="http://schemas.microsoft.com/office/drawing/2014/main" val="2075154972"/>
                    </a:ext>
                  </a:extLst>
                </a:gridCol>
              </a:tblGrid>
              <a:tr h="370840">
                <a:tc rowSpan="2">
                  <a:txBody>
                    <a:bodyPr/>
                    <a:lstStyle/>
                    <a:p>
                      <a:pPr algn="ctr"/>
                      <a:r>
                        <a:rPr lang="it-IT" sz="1600" b="1" dirty="0">
                          <a:solidFill>
                            <a:schemeClr val="bg1"/>
                          </a:solidFill>
                        </a:rPr>
                        <a:t>Goal</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4F81BD"/>
                    </a:solidFill>
                  </a:tcPr>
                </a:tc>
                <a:tc gridSpan="2">
                  <a:txBody>
                    <a:bodyPr/>
                    <a:lstStyle/>
                    <a:p>
                      <a:pPr algn="ctr"/>
                      <a:r>
                        <a:rPr lang="it-IT" sz="1600" b="1" dirty="0" err="1">
                          <a:solidFill>
                            <a:schemeClr val="bg1"/>
                          </a:solidFill>
                        </a:rPr>
                        <a:t>Variables</a:t>
                      </a:r>
                      <a:endParaRPr lang="it-IT" sz="1600"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4F81BD"/>
                    </a:solidFill>
                  </a:tcPr>
                </a:tc>
                <a:tc hMerge="1">
                  <a:txBody>
                    <a:bodyPr/>
                    <a:lstStyle/>
                    <a:p>
                      <a:endParaRPr lang="it-IT" sz="1600" dirty="0"/>
                    </a:p>
                  </a:txBody>
                  <a:tcPr/>
                </a:tc>
                <a:tc rowSpan="2">
                  <a:txBody>
                    <a:bodyPr/>
                    <a:lstStyle/>
                    <a:p>
                      <a:pPr marL="0" marR="0" lvl="0" indent="0" algn="ctr" defTabSz="257175" rtl="0" eaLnBrk="1" fontAlgn="auto" latinLnBrk="0" hangingPunct="1">
                        <a:lnSpc>
                          <a:spcPct val="100000"/>
                        </a:lnSpc>
                        <a:spcBef>
                          <a:spcPts val="0"/>
                        </a:spcBef>
                        <a:spcAft>
                          <a:spcPts val="0"/>
                        </a:spcAft>
                        <a:buClrTx/>
                        <a:buSzTx/>
                        <a:buFontTx/>
                        <a:buNone/>
                        <a:tabLst/>
                        <a:defRPr/>
                      </a:pPr>
                      <a:r>
                        <a:rPr lang="it-IT" sz="1600" b="1" dirty="0" err="1">
                          <a:solidFill>
                            <a:schemeClr val="bg1"/>
                          </a:solidFill>
                        </a:rPr>
                        <a:t>Approximations</a:t>
                      </a:r>
                      <a:endParaRPr lang="it-IT" sz="1600"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4F81BD"/>
                    </a:solidFill>
                  </a:tcPr>
                </a:tc>
                <a:extLst>
                  <a:ext uri="{0D108BD9-81ED-4DB2-BD59-A6C34878D82A}">
                    <a16:rowId xmlns:a16="http://schemas.microsoft.com/office/drawing/2014/main" val="2589156913"/>
                  </a:ext>
                </a:extLst>
              </a:tr>
              <a:tr h="370840">
                <a:tc vMerge="1">
                  <a:txBody>
                    <a:bodyPr/>
                    <a:lstStyle/>
                    <a:p>
                      <a:r>
                        <a:rPr lang="it-IT" sz="1600" b="1" dirty="0">
                          <a:solidFill>
                            <a:schemeClr val="bg1"/>
                          </a:solidFill>
                        </a:rPr>
                        <a:t>Scopo</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4F81BD"/>
                    </a:solidFill>
                  </a:tcPr>
                </a:tc>
                <a:tc>
                  <a:txBody>
                    <a:bodyPr/>
                    <a:lstStyle/>
                    <a:p>
                      <a:pPr algn="ctr"/>
                      <a:r>
                        <a:rPr lang="it-IT" sz="1600" b="1" dirty="0">
                          <a:solidFill>
                            <a:schemeClr val="bg1"/>
                          </a:solidFill>
                        </a:rPr>
                        <a:t>Design</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4F81BD"/>
                    </a:solidFill>
                  </a:tcPr>
                </a:tc>
                <a:tc>
                  <a:txBody>
                    <a:bodyPr/>
                    <a:lstStyle/>
                    <a:p>
                      <a:pPr algn="ctr"/>
                      <a:r>
                        <a:rPr lang="it-IT" sz="1600" b="1" dirty="0" err="1">
                          <a:solidFill>
                            <a:schemeClr val="bg1"/>
                          </a:solidFill>
                        </a:rPr>
                        <a:t>Dispatch</a:t>
                      </a:r>
                      <a:endParaRPr lang="it-IT" sz="1600" b="1" dirty="0">
                        <a:solidFill>
                          <a:schemeClr val="bg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4F81BD"/>
                    </a:solidFill>
                  </a:tcPr>
                </a:tc>
                <a:tc vMerge="1">
                  <a:txBody>
                    <a:bodyPr/>
                    <a:lstStyle/>
                    <a:p>
                      <a:pPr algn="ctr"/>
                      <a:endParaRPr lang="it-IT" sz="1600"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4F81BD"/>
                    </a:solidFill>
                  </a:tcPr>
                </a:tc>
                <a:extLst>
                  <a:ext uri="{0D108BD9-81ED-4DB2-BD59-A6C34878D82A}">
                    <a16:rowId xmlns:a16="http://schemas.microsoft.com/office/drawing/2014/main" val="647640404"/>
                  </a:ext>
                </a:extLst>
              </a:tr>
              <a:tr h="370840">
                <a:tc>
                  <a:txBody>
                    <a:bodyPr/>
                    <a:lstStyle/>
                    <a:p>
                      <a:r>
                        <a:rPr lang="it-IT" sz="1600" dirty="0" err="1"/>
                        <a:t>Dispatch</a:t>
                      </a:r>
                      <a:endParaRPr lang="it-IT" sz="16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r>
                        <a:rPr lang="it-IT" sz="1600" dirty="0"/>
                        <a:t>No: </a:t>
                      </a:r>
                      <a:r>
                        <a:rPr lang="it-IT" sz="1600" dirty="0" err="1"/>
                        <a:t>fixed</a:t>
                      </a:r>
                      <a:endParaRPr lang="it-IT" sz="16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r>
                        <a:rPr lang="it-IT" sz="1600" dirty="0"/>
                        <a:t>Yes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r>
                        <a:rPr lang="it-IT" sz="1600" dirty="0"/>
                        <a:t>++</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12578443"/>
                  </a:ext>
                </a:extLst>
              </a:tr>
              <a:tr h="370840">
                <a:tc>
                  <a:txBody>
                    <a:bodyPr/>
                    <a:lstStyle/>
                    <a:p>
                      <a:r>
                        <a:rPr lang="it-IT" sz="1600" dirty="0"/>
                        <a:t>Design</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r>
                        <a:rPr lang="it-IT" sz="1600" dirty="0"/>
                        <a:t>Yes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r>
                        <a:rPr lang="it-IT" sz="1600" dirty="0"/>
                        <a:t>No</a:t>
                      </a:r>
                      <a:br>
                        <a:rPr lang="it-IT" sz="1600" dirty="0"/>
                      </a:br>
                      <a:r>
                        <a:rPr lang="it-IT" sz="1600" dirty="0"/>
                        <a:t>(rule-</a:t>
                      </a:r>
                      <a:r>
                        <a:rPr lang="it-IT" sz="1600" dirty="0" err="1"/>
                        <a:t>based</a:t>
                      </a:r>
                      <a:r>
                        <a:rPr lang="it-IT" sz="1600" dirty="0"/>
                        <a:t>)</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r>
                        <a:rPr lang="it-IT" sz="1600" dirty="0"/>
                        <a:t>+++</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107212561"/>
                  </a:ext>
                </a:extLst>
              </a:tr>
              <a:tr h="370840">
                <a:tc>
                  <a:txBody>
                    <a:bodyPr/>
                    <a:lstStyle/>
                    <a:p>
                      <a:r>
                        <a:rPr lang="it-IT" sz="1600" dirty="0"/>
                        <a:t>Design and </a:t>
                      </a:r>
                      <a:r>
                        <a:rPr lang="it-IT" sz="1600" dirty="0" err="1"/>
                        <a:t>dispatch</a:t>
                      </a:r>
                      <a:endParaRPr lang="it-IT" sz="16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r>
                        <a:rPr lang="it-IT" sz="1600" dirty="0"/>
                        <a:t>Yes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r>
                        <a:rPr lang="it-IT" sz="1600" dirty="0"/>
                        <a:t>Yes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r>
                        <a:rPr lang="it-IT" sz="1600" dirty="0"/>
                        <a:t>+++(+) (medium/high)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720502465"/>
                  </a:ext>
                </a:extLst>
              </a:tr>
              <a:tr h="370840">
                <a:tc>
                  <a:txBody>
                    <a:bodyPr/>
                    <a:lstStyle/>
                    <a:p>
                      <a:endParaRPr lang="it-IT" sz="16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endParaRPr lang="it-IT" sz="16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endParaRPr lang="it-IT" sz="16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endParaRPr lang="it-IT" sz="16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962126469"/>
                  </a:ext>
                </a:extLst>
              </a:tr>
              <a:tr h="370840">
                <a:tc>
                  <a:txBody>
                    <a:bodyPr/>
                    <a:lstStyle/>
                    <a:p>
                      <a:r>
                        <a:rPr lang="it-IT" sz="1600" dirty="0"/>
                        <a:t>Dynamics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r>
                        <a:rPr lang="it-IT" sz="1600" dirty="0"/>
                        <a:t>Limited</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r>
                        <a:rPr lang="it-IT" sz="1600" dirty="0"/>
                        <a:t>Some</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r>
                        <a:rPr lang="it-IT" sz="1600" dirty="0"/>
                        <a:t>+ (</a:t>
                      </a:r>
                      <a:r>
                        <a:rPr lang="it-IT" sz="1600" dirty="0" err="1"/>
                        <a:t>few</a:t>
                      </a:r>
                      <a:r>
                        <a:rPr lang="it-IT" sz="1600" dirty="0"/>
                        <a:t>)</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1193417"/>
                  </a:ext>
                </a:extLst>
              </a:tr>
            </a:tbl>
          </a:graphicData>
        </a:graphic>
      </p:graphicFrame>
      <p:sp>
        <p:nvSpPr>
          <p:cNvPr id="4" name="Content Placeholder 8">
            <a:extLst>
              <a:ext uri="{FF2B5EF4-FFF2-40B4-BE49-F238E27FC236}">
                <a16:creationId xmlns:a16="http://schemas.microsoft.com/office/drawing/2014/main" id="{090877D8-B535-4AEC-8267-35897DECF2F3}"/>
              </a:ext>
            </a:extLst>
          </p:cNvPr>
          <p:cNvSpPr txBox="1">
            <a:spLocks/>
          </p:cNvSpPr>
          <p:nvPr/>
        </p:nvSpPr>
        <p:spPr>
          <a:xfrm>
            <a:off x="6326188" y="2243138"/>
            <a:ext cx="5865812" cy="4225925"/>
          </a:xfrm>
          <a:prstGeom prst="rect">
            <a:avLst/>
          </a:prstGeom>
        </p:spPr>
        <p:txBody>
          <a:bodyPr vert="horz" lIns="91440" tIns="45720" rIns="91440" bIns="45720" rtlCol="0" anchor="ctr">
            <a:normAutofit lnSpcReduction="10000"/>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t-IT" b="1">
                <a:solidFill>
                  <a:srgbClr val="FF0000"/>
                </a:solidFill>
              </a:rPr>
              <a:t>ECONOMIC</a:t>
            </a:r>
            <a:br>
              <a:rPr lang="it-IT" b="1">
                <a:solidFill>
                  <a:srgbClr val="FF0000"/>
                </a:solidFill>
              </a:rPr>
            </a:br>
            <a:r>
              <a:rPr lang="it-IT" sz="2000"/>
              <a:t>Net Present Value, Internal Rate of Return,</a:t>
            </a:r>
            <a:br>
              <a:rPr lang="it-IT" sz="2000"/>
            </a:br>
            <a:r>
              <a:rPr lang="it-IT" sz="2000"/>
              <a:t>Payback Period, Annuity, …</a:t>
            </a:r>
            <a:endParaRPr lang="it-IT"/>
          </a:p>
          <a:p>
            <a:endParaRPr lang="it-IT"/>
          </a:p>
          <a:p>
            <a:r>
              <a:rPr lang="it-IT" b="1">
                <a:solidFill>
                  <a:srgbClr val="00B050"/>
                </a:solidFill>
              </a:rPr>
              <a:t>Environmental</a:t>
            </a:r>
            <a:br>
              <a:rPr lang="it-IT" b="1">
                <a:solidFill>
                  <a:srgbClr val="00B050"/>
                </a:solidFill>
              </a:rPr>
            </a:br>
            <a:r>
              <a:rPr lang="it-IT" sz="2000"/>
              <a:t>Land use, CO2eq emissions, …</a:t>
            </a:r>
            <a:endParaRPr lang="it-IT"/>
          </a:p>
          <a:p>
            <a:endParaRPr lang="it-IT"/>
          </a:p>
          <a:p>
            <a:r>
              <a:rPr lang="it-IT">
                <a:solidFill>
                  <a:srgbClr val="00B0F0"/>
                </a:solidFill>
              </a:rPr>
              <a:t>Technical</a:t>
            </a:r>
            <a:br>
              <a:rPr lang="it-IT">
                <a:solidFill>
                  <a:srgbClr val="00B0F0"/>
                </a:solidFill>
              </a:rPr>
            </a:br>
            <a:r>
              <a:rPr lang="it-IT" sz="2000"/>
              <a:t>Conversion efficiency, …</a:t>
            </a:r>
            <a:endParaRPr lang="it-IT"/>
          </a:p>
          <a:p>
            <a:endParaRPr lang="it-IT"/>
          </a:p>
          <a:p>
            <a:r>
              <a:rPr lang="it-IT">
                <a:solidFill>
                  <a:srgbClr val="FF9900"/>
                </a:solidFill>
              </a:rPr>
              <a:t>Social</a:t>
            </a:r>
            <a:br>
              <a:rPr lang="it-IT">
                <a:solidFill>
                  <a:srgbClr val="FF9900"/>
                </a:solidFill>
              </a:rPr>
            </a:br>
            <a:r>
              <a:rPr lang="it-IT" sz="2000"/>
              <a:t>Job creation, «welfare», …</a:t>
            </a:r>
            <a:endParaRPr lang="it-IT" dirty="0"/>
          </a:p>
        </p:txBody>
      </p:sp>
    </p:spTree>
    <p:extLst>
      <p:ext uri="{BB962C8B-B14F-4D97-AF65-F5344CB8AC3E}">
        <p14:creationId xmlns:p14="http://schemas.microsoft.com/office/powerpoint/2010/main" val="212223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4" grpId="0"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376E58-E8F1-49CB-A08C-9367151EEF89}"/>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it-IT"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FAEA4B15-4CE0-413F-8497-AF0CB0AA482E}"/>
              </a:ext>
            </a:extLst>
          </p:cNvPr>
          <p:cNvSpPr>
            <a:spLocks noGrp="1"/>
          </p:cNvSpPr>
          <p:nvPr>
            <p:ph type="title"/>
          </p:nvPr>
        </p:nvSpPr>
        <p:spPr/>
        <p:txBody>
          <a:bodyPr/>
          <a:lstStyle/>
          <a:p>
            <a:r>
              <a:rPr lang="it-IT" dirty="0"/>
              <a:t>1. </a:t>
            </a:r>
            <a:r>
              <a:rPr lang="it-IT" dirty="0" err="1"/>
              <a:t>Objective</a:t>
            </a:r>
            <a:r>
              <a:rPr lang="it-IT" dirty="0"/>
              <a:t>/s</a:t>
            </a:r>
          </a:p>
        </p:txBody>
      </p:sp>
      <p:sp>
        <p:nvSpPr>
          <p:cNvPr id="13" name="Text Placeholder 7">
            <a:extLst>
              <a:ext uri="{FF2B5EF4-FFF2-40B4-BE49-F238E27FC236}">
                <a16:creationId xmlns:a16="http://schemas.microsoft.com/office/drawing/2014/main" id="{D85DDCFB-3E5A-9F0E-306F-475B0103BF48}"/>
              </a:ext>
            </a:extLst>
          </p:cNvPr>
          <p:cNvSpPr txBox="1">
            <a:spLocks/>
          </p:cNvSpPr>
          <p:nvPr/>
        </p:nvSpPr>
        <p:spPr>
          <a:xfrm>
            <a:off x="6170406" y="1376413"/>
            <a:ext cx="5866261" cy="1009447"/>
          </a:xfrm>
          <a:prstGeom prst="rect">
            <a:avLst/>
          </a:prstGeom>
        </p:spPr>
        <p:txBody>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t-IT" b="1" dirty="0"/>
              <a:t>Multi-</a:t>
            </a:r>
            <a:r>
              <a:rPr lang="it-IT" b="1" dirty="0" err="1"/>
              <a:t>objective</a:t>
            </a:r>
            <a:r>
              <a:rPr lang="it-IT" b="1" dirty="0"/>
              <a:t> </a:t>
            </a:r>
            <a:r>
              <a:rPr lang="it-IT" b="1" dirty="0" err="1"/>
              <a:t>problems</a:t>
            </a:r>
            <a:br>
              <a:rPr lang="it-IT" b="1" dirty="0"/>
            </a:br>
            <a:r>
              <a:rPr lang="it-IT" sz="2000" dirty="0" err="1"/>
              <a:t>identify</a:t>
            </a:r>
            <a:r>
              <a:rPr lang="it-IT" sz="2000" dirty="0"/>
              <a:t> the best trade-off </a:t>
            </a:r>
            <a:r>
              <a:rPr lang="it-IT" sz="2000" dirty="0" err="1"/>
              <a:t>among</a:t>
            </a:r>
            <a:r>
              <a:rPr lang="it-IT" sz="2000" dirty="0"/>
              <a:t> </a:t>
            </a:r>
            <a:r>
              <a:rPr lang="it-IT" sz="2000" dirty="0" err="1"/>
              <a:t>indicators</a:t>
            </a:r>
            <a:r>
              <a:rPr lang="it-IT" sz="2000" dirty="0"/>
              <a:t> (Pareto </a:t>
            </a:r>
            <a:r>
              <a:rPr lang="it-IT" sz="2000" dirty="0" err="1"/>
              <a:t>frontier</a:t>
            </a:r>
            <a:r>
              <a:rPr lang="it-IT" sz="2000" dirty="0"/>
              <a:t>)</a:t>
            </a:r>
            <a:endParaRPr lang="it-IT" dirty="0"/>
          </a:p>
        </p:txBody>
      </p:sp>
      <p:sp>
        <p:nvSpPr>
          <p:cNvPr id="14" name="Text Placeholder 5">
            <a:extLst>
              <a:ext uri="{FF2B5EF4-FFF2-40B4-BE49-F238E27FC236}">
                <a16:creationId xmlns:a16="http://schemas.microsoft.com/office/drawing/2014/main" id="{A7B05BD3-CEA4-85F0-9C43-664CBEF80942}"/>
              </a:ext>
            </a:extLst>
          </p:cNvPr>
          <p:cNvSpPr txBox="1">
            <a:spLocks/>
          </p:cNvSpPr>
          <p:nvPr/>
        </p:nvSpPr>
        <p:spPr>
          <a:xfrm>
            <a:off x="147246" y="1376413"/>
            <a:ext cx="5866261" cy="1009447"/>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t-IT" b="1" dirty="0"/>
              <a:t>Single-</a:t>
            </a:r>
            <a:r>
              <a:rPr lang="it-IT" b="1" dirty="0" err="1"/>
              <a:t>Objective</a:t>
            </a:r>
            <a:r>
              <a:rPr lang="it-IT" b="1" dirty="0"/>
              <a:t> </a:t>
            </a:r>
            <a:r>
              <a:rPr lang="it-IT" b="1" dirty="0" err="1"/>
              <a:t>problems</a:t>
            </a:r>
            <a:endParaRPr lang="it-IT" b="1" dirty="0"/>
          </a:p>
          <a:p>
            <a:pPr algn="ctr"/>
            <a:r>
              <a:rPr lang="it-IT" sz="2000" dirty="0"/>
              <a:t>min./max. a single </a:t>
            </a:r>
            <a:r>
              <a:rPr lang="it-IT" sz="2000" dirty="0" err="1"/>
              <a:t>indicator</a:t>
            </a:r>
            <a:endParaRPr lang="it-IT" sz="2000" dirty="0"/>
          </a:p>
        </p:txBody>
      </p:sp>
      <p:pic>
        <p:nvPicPr>
          <p:cNvPr id="7" name="Picture 6">
            <a:extLst>
              <a:ext uri="{FF2B5EF4-FFF2-40B4-BE49-F238E27FC236}">
                <a16:creationId xmlns:a16="http://schemas.microsoft.com/office/drawing/2014/main" id="{E0088576-6A51-BDCE-D573-E81BC13F72BC}"/>
              </a:ext>
            </a:extLst>
          </p:cNvPr>
          <p:cNvPicPr>
            <a:picLocks noChangeAspect="1"/>
          </p:cNvPicPr>
          <p:nvPr/>
        </p:nvPicPr>
        <p:blipFill>
          <a:blip r:embed="rId2"/>
          <a:stretch>
            <a:fillRect/>
          </a:stretch>
        </p:blipFill>
        <p:spPr>
          <a:xfrm>
            <a:off x="674791" y="2793957"/>
            <a:ext cx="4807598" cy="2594226"/>
          </a:xfrm>
          <a:prstGeom prst="rect">
            <a:avLst/>
          </a:prstGeom>
        </p:spPr>
      </p:pic>
      <p:cxnSp>
        <p:nvCxnSpPr>
          <p:cNvPr id="9" name="Straight Arrow Connector 8">
            <a:extLst>
              <a:ext uri="{FF2B5EF4-FFF2-40B4-BE49-F238E27FC236}">
                <a16:creationId xmlns:a16="http://schemas.microsoft.com/office/drawing/2014/main" id="{DD0E7100-83BF-9F2C-6F88-80DFBA772FC2}"/>
              </a:ext>
            </a:extLst>
          </p:cNvPr>
          <p:cNvCxnSpPr>
            <a:cxnSpLocks/>
          </p:cNvCxnSpPr>
          <p:nvPr/>
        </p:nvCxnSpPr>
        <p:spPr>
          <a:xfrm>
            <a:off x="3999831" y="4602704"/>
            <a:ext cx="748632" cy="0"/>
          </a:xfrm>
          <a:prstGeom prst="straightConnector1">
            <a:avLst/>
          </a:prstGeom>
          <a:ln w="28575">
            <a:solidFill>
              <a:srgbClr val="00B0F0"/>
            </a:solidFill>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5943B051-512D-6516-B825-B8100D727E59}"/>
              </a:ext>
            </a:extLst>
          </p:cNvPr>
          <p:cNvSpPr txBox="1"/>
          <p:nvPr/>
        </p:nvSpPr>
        <p:spPr>
          <a:xfrm>
            <a:off x="3853844" y="4230991"/>
            <a:ext cx="1040606" cy="369332"/>
          </a:xfrm>
          <a:prstGeom prst="rect">
            <a:avLst/>
          </a:prstGeom>
          <a:noFill/>
        </p:spPr>
        <p:txBody>
          <a:bodyPr wrap="none" rtlCol="0">
            <a:spAutoFit/>
          </a:bodyPr>
          <a:lstStyle/>
          <a:p>
            <a:r>
              <a:rPr lang="it-IT" dirty="0">
                <a:solidFill>
                  <a:srgbClr val="00B0F0"/>
                </a:solidFill>
              </a:rPr>
              <a:t>Max NPV</a:t>
            </a:r>
          </a:p>
        </p:txBody>
      </p:sp>
      <p:sp>
        <p:nvSpPr>
          <p:cNvPr id="15" name="TextBox 14">
            <a:extLst>
              <a:ext uri="{FF2B5EF4-FFF2-40B4-BE49-F238E27FC236}">
                <a16:creationId xmlns:a16="http://schemas.microsoft.com/office/drawing/2014/main" id="{A90148FD-D42E-F720-33D7-8DAF34D616F0}"/>
              </a:ext>
            </a:extLst>
          </p:cNvPr>
          <p:cNvSpPr txBox="1"/>
          <p:nvPr/>
        </p:nvSpPr>
        <p:spPr>
          <a:xfrm>
            <a:off x="1529347" y="3173402"/>
            <a:ext cx="1147558" cy="369332"/>
          </a:xfrm>
          <a:prstGeom prst="rect">
            <a:avLst/>
          </a:prstGeom>
          <a:noFill/>
        </p:spPr>
        <p:txBody>
          <a:bodyPr wrap="none" rtlCol="0">
            <a:spAutoFit/>
          </a:bodyPr>
          <a:lstStyle/>
          <a:p>
            <a:r>
              <a:rPr lang="it-IT" dirty="0">
                <a:solidFill>
                  <a:srgbClr val="00B0F0"/>
                </a:solidFill>
              </a:rPr>
              <a:t>Max MIRR</a:t>
            </a:r>
          </a:p>
        </p:txBody>
      </p:sp>
      <p:cxnSp>
        <p:nvCxnSpPr>
          <p:cNvPr id="16" name="Straight Arrow Connector 15">
            <a:extLst>
              <a:ext uri="{FF2B5EF4-FFF2-40B4-BE49-F238E27FC236}">
                <a16:creationId xmlns:a16="http://schemas.microsoft.com/office/drawing/2014/main" id="{F6DFB30B-1E92-DC2D-BFD9-7FDEA986F2F8}"/>
              </a:ext>
            </a:extLst>
          </p:cNvPr>
          <p:cNvCxnSpPr>
            <a:cxnSpLocks/>
          </p:cNvCxnSpPr>
          <p:nvPr/>
        </p:nvCxnSpPr>
        <p:spPr>
          <a:xfrm flipV="1">
            <a:off x="1529347" y="3096012"/>
            <a:ext cx="0" cy="524113"/>
          </a:xfrm>
          <a:prstGeom prst="straightConnector1">
            <a:avLst/>
          </a:prstGeom>
          <a:ln w="28575">
            <a:solidFill>
              <a:srgbClr val="00B0F0"/>
            </a:solidFill>
            <a:tailEnd type="triangle"/>
          </a:ln>
        </p:spPr>
        <p:style>
          <a:lnRef idx="1">
            <a:schemeClr val="accent1"/>
          </a:lnRef>
          <a:fillRef idx="0">
            <a:schemeClr val="accent1"/>
          </a:fillRef>
          <a:effectRef idx="0">
            <a:schemeClr val="accent1"/>
          </a:effectRef>
          <a:fontRef idx="minor">
            <a:schemeClr val="tx1"/>
          </a:fontRef>
        </p:style>
      </p:cxnSp>
      <p:pic>
        <p:nvPicPr>
          <p:cNvPr id="18" name="Immagine 7">
            <a:extLst>
              <a:ext uri="{FF2B5EF4-FFF2-40B4-BE49-F238E27FC236}">
                <a16:creationId xmlns:a16="http://schemas.microsoft.com/office/drawing/2014/main" id="{0DB18320-DD70-4B4E-6EA8-32728EF0CD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8057" y="2673302"/>
            <a:ext cx="5610958" cy="2808285"/>
          </a:xfrm>
          <a:prstGeom prst="rect">
            <a:avLst/>
          </a:prstGeom>
        </p:spPr>
      </p:pic>
      <p:sp>
        <p:nvSpPr>
          <p:cNvPr id="20" name="TextBox 19">
            <a:extLst>
              <a:ext uri="{FF2B5EF4-FFF2-40B4-BE49-F238E27FC236}">
                <a16:creationId xmlns:a16="http://schemas.microsoft.com/office/drawing/2014/main" id="{E3F6D57B-9B9D-CD77-B177-4963C5C1C732}"/>
              </a:ext>
            </a:extLst>
          </p:cNvPr>
          <p:cNvSpPr txBox="1"/>
          <p:nvPr/>
        </p:nvSpPr>
        <p:spPr>
          <a:xfrm>
            <a:off x="9504675" y="3358068"/>
            <a:ext cx="1794466" cy="369332"/>
          </a:xfrm>
          <a:prstGeom prst="rect">
            <a:avLst/>
          </a:prstGeom>
          <a:noFill/>
        </p:spPr>
        <p:txBody>
          <a:bodyPr wrap="none" rtlCol="0">
            <a:spAutoFit/>
          </a:bodyPr>
          <a:lstStyle/>
          <a:p>
            <a:r>
              <a:rPr lang="it-IT" dirty="0">
                <a:solidFill>
                  <a:srgbClr val="FF00FF"/>
                </a:solidFill>
              </a:rPr>
              <a:t>Pareto </a:t>
            </a:r>
            <a:r>
              <a:rPr lang="it-IT" dirty="0" err="1">
                <a:solidFill>
                  <a:srgbClr val="FF00FF"/>
                </a:solidFill>
              </a:rPr>
              <a:t>frontier</a:t>
            </a:r>
            <a:r>
              <a:rPr lang="it-IT" dirty="0">
                <a:solidFill>
                  <a:srgbClr val="FF00FF"/>
                </a:solidFill>
              </a:rPr>
              <a:t>(s)</a:t>
            </a:r>
          </a:p>
        </p:txBody>
      </p:sp>
      <p:cxnSp>
        <p:nvCxnSpPr>
          <p:cNvPr id="22" name="Straight Arrow Connector 21">
            <a:extLst>
              <a:ext uri="{FF2B5EF4-FFF2-40B4-BE49-F238E27FC236}">
                <a16:creationId xmlns:a16="http://schemas.microsoft.com/office/drawing/2014/main" id="{B200A02C-5F48-A6A2-5D6A-5BAFAD5AA4B2}"/>
              </a:ext>
            </a:extLst>
          </p:cNvPr>
          <p:cNvCxnSpPr>
            <a:cxnSpLocks/>
          </p:cNvCxnSpPr>
          <p:nvPr/>
        </p:nvCxnSpPr>
        <p:spPr>
          <a:xfrm flipH="1">
            <a:off x="9103536" y="3542734"/>
            <a:ext cx="357296" cy="227161"/>
          </a:xfrm>
          <a:prstGeom prst="straightConnector1">
            <a:avLst/>
          </a:prstGeom>
          <a:ln w="28575">
            <a:solidFill>
              <a:srgbClr val="FF00FF"/>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992D0488-6BCA-F1ED-0B05-3FA085223A2B}"/>
              </a:ext>
            </a:extLst>
          </p:cNvPr>
          <p:cNvCxnSpPr>
            <a:cxnSpLocks/>
          </p:cNvCxnSpPr>
          <p:nvPr/>
        </p:nvCxnSpPr>
        <p:spPr>
          <a:xfrm>
            <a:off x="9460832" y="3542734"/>
            <a:ext cx="589547" cy="744519"/>
          </a:xfrm>
          <a:prstGeom prst="straightConnector1">
            <a:avLst/>
          </a:prstGeom>
          <a:ln w="28575">
            <a:solidFill>
              <a:srgbClr val="FF00FF"/>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52343EBF-7A8A-ED7C-2E49-B78DBC81C28B}"/>
              </a:ext>
            </a:extLst>
          </p:cNvPr>
          <p:cNvCxnSpPr>
            <a:cxnSpLocks/>
          </p:cNvCxnSpPr>
          <p:nvPr/>
        </p:nvCxnSpPr>
        <p:spPr>
          <a:xfrm flipH="1" flipV="1">
            <a:off x="8073503" y="3173402"/>
            <a:ext cx="1387329" cy="369332"/>
          </a:xfrm>
          <a:prstGeom prst="straightConnector1">
            <a:avLst/>
          </a:prstGeom>
          <a:ln w="28575">
            <a:solidFill>
              <a:srgbClr val="FF00FF"/>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97329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a:extLst>
              <a:ext uri="{FF2B5EF4-FFF2-40B4-BE49-F238E27FC236}">
                <a16:creationId xmlns:a16="http://schemas.microsoft.com/office/drawing/2014/main" id="{7F9FAE40-0064-427C-9B6B-06A6ECD72EC4}"/>
              </a:ext>
            </a:extLst>
          </p:cNvPr>
          <p:cNvSpPr>
            <a:spLocks noGrp="1"/>
          </p:cNvSpPr>
          <p:nvPr>
            <p:ph type="body" sz="quarter" idx="13"/>
          </p:nvPr>
        </p:nvSpPr>
        <p:spPr/>
        <p:txBody>
          <a:bodyPr anchor="ctr">
            <a:normAutofit fontScale="85000" lnSpcReduction="20000"/>
          </a:bodyPr>
          <a:lstStyle/>
          <a:p>
            <a:pPr marL="0" indent="0">
              <a:buNone/>
            </a:pPr>
            <a:r>
              <a:rPr lang="it-IT" dirty="0" err="1"/>
              <a:t>Every</a:t>
            </a:r>
            <a:r>
              <a:rPr lang="it-IT" dirty="0"/>
              <a:t> framework  </a:t>
            </a:r>
            <a:r>
              <a:rPr lang="it-IT" dirty="0" err="1"/>
              <a:t>provides</a:t>
            </a:r>
            <a:r>
              <a:rPr lang="it-IT" dirty="0"/>
              <a:t> the </a:t>
            </a:r>
            <a:r>
              <a:rPr lang="it-IT" dirty="0" err="1"/>
              <a:t>automatic</a:t>
            </a:r>
            <a:r>
              <a:rPr lang="it-IT" dirty="0"/>
              <a:t> </a:t>
            </a:r>
            <a:r>
              <a:rPr lang="it-IT" dirty="0" err="1"/>
              <a:t>mathematical</a:t>
            </a:r>
            <a:r>
              <a:rPr lang="it-IT" dirty="0"/>
              <a:t> </a:t>
            </a:r>
            <a:r>
              <a:rPr lang="it-IT" dirty="0" err="1"/>
              <a:t>description</a:t>
            </a:r>
            <a:r>
              <a:rPr lang="it-IT" dirty="0"/>
              <a:t> of the </a:t>
            </a:r>
            <a:r>
              <a:rPr lang="it-IT" dirty="0" err="1"/>
              <a:t>physical</a:t>
            </a:r>
            <a:r>
              <a:rPr lang="it-IT" dirty="0"/>
              <a:t> system, </a:t>
            </a:r>
            <a:r>
              <a:rPr lang="it-IT" dirty="0" err="1"/>
              <a:t>based</a:t>
            </a:r>
            <a:r>
              <a:rPr lang="it-IT" dirty="0"/>
              <a:t> on:</a:t>
            </a:r>
          </a:p>
          <a:p>
            <a:pPr marL="0" indent="0">
              <a:buNone/>
            </a:pPr>
            <a:endParaRPr lang="it-IT" dirty="0">
              <a:solidFill>
                <a:srgbClr val="00B050"/>
              </a:solidFill>
            </a:endParaRPr>
          </a:p>
          <a:p>
            <a:pPr marL="457200" indent="-457200">
              <a:buFont typeface="+mj-lt"/>
              <a:buAutoNum type="arabicPeriod"/>
            </a:pPr>
            <a:r>
              <a:rPr lang="it-IT" dirty="0" err="1">
                <a:solidFill>
                  <a:srgbClr val="00B050"/>
                </a:solidFill>
              </a:rPr>
              <a:t>Characterization</a:t>
            </a:r>
            <a:r>
              <a:rPr lang="it-IT" dirty="0">
                <a:solidFill>
                  <a:srgbClr val="00B050"/>
                </a:solidFill>
              </a:rPr>
              <a:t> of the </a:t>
            </a:r>
            <a:r>
              <a:rPr lang="it-IT" dirty="0" err="1">
                <a:solidFill>
                  <a:srgbClr val="00B050"/>
                </a:solidFill>
              </a:rPr>
              <a:t>main</a:t>
            </a:r>
            <a:r>
              <a:rPr lang="it-IT" dirty="0">
                <a:solidFill>
                  <a:srgbClr val="00B050"/>
                </a:solidFill>
              </a:rPr>
              <a:t> </a:t>
            </a:r>
            <a:r>
              <a:rPr lang="it-IT" dirty="0" err="1">
                <a:solidFill>
                  <a:srgbClr val="00B050"/>
                </a:solidFill>
              </a:rPr>
              <a:t>phenomena</a:t>
            </a:r>
            <a:r>
              <a:rPr lang="it-IT" dirty="0">
                <a:solidFill>
                  <a:srgbClr val="00B050"/>
                </a:solidFill>
              </a:rPr>
              <a:t> </a:t>
            </a:r>
            <a:r>
              <a:rPr lang="it-IT" dirty="0" err="1">
                <a:solidFill>
                  <a:srgbClr val="00B050"/>
                </a:solidFill>
              </a:rPr>
              <a:t>dominating</a:t>
            </a:r>
            <a:r>
              <a:rPr lang="it-IT" dirty="0">
                <a:solidFill>
                  <a:srgbClr val="00B050"/>
                </a:solidFill>
              </a:rPr>
              <a:t> the system:</a:t>
            </a:r>
          </a:p>
          <a:p>
            <a:pPr marL="682229" lvl="1" indent="-457200">
              <a:buFont typeface="+mj-lt"/>
              <a:buAutoNum type="arabicPeriod"/>
            </a:pPr>
            <a:r>
              <a:rPr lang="it-IT" dirty="0" err="1">
                <a:solidFill>
                  <a:srgbClr val="00B050"/>
                </a:solidFill>
              </a:rPr>
              <a:t>Description</a:t>
            </a:r>
            <a:r>
              <a:rPr lang="it-IT" dirty="0">
                <a:solidFill>
                  <a:srgbClr val="00B050"/>
                </a:solidFill>
              </a:rPr>
              <a:t> of the </a:t>
            </a:r>
            <a:r>
              <a:rPr lang="it-IT" dirty="0" err="1">
                <a:solidFill>
                  <a:srgbClr val="00B050"/>
                </a:solidFill>
              </a:rPr>
              <a:t>technology</a:t>
            </a:r>
            <a:r>
              <a:rPr lang="it-IT" dirty="0">
                <a:solidFill>
                  <a:srgbClr val="00B050"/>
                </a:solidFill>
              </a:rPr>
              <a:t>(</a:t>
            </a:r>
            <a:r>
              <a:rPr lang="it-IT" dirty="0" err="1">
                <a:solidFill>
                  <a:srgbClr val="00B050"/>
                </a:solidFill>
              </a:rPr>
              <a:t>ies</a:t>
            </a:r>
            <a:r>
              <a:rPr lang="it-IT" dirty="0">
                <a:solidFill>
                  <a:srgbClr val="00B050"/>
                </a:solidFill>
              </a:rPr>
              <a:t>)</a:t>
            </a:r>
          </a:p>
          <a:p>
            <a:pPr marL="682229" lvl="1" indent="-457200">
              <a:buFont typeface="+mj-lt"/>
              <a:buAutoNum type="arabicPeriod"/>
            </a:pPr>
            <a:r>
              <a:rPr lang="it-IT" dirty="0">
                <a:solidFill>
                  <a:srgbClr val="00B050"/>
                </a:solidFill>
              </a:rPr>
              <a:t>Power flow/</a:t>
            </a:r>
            <a:r>
              <a:rPr lang="it-IT" dirty="0" err="1">
                <a:solidFill>
                  <a:srgbClr val="00B050"/>
                </a:solidFill>
              </a:rPr>
              <a:t>spatial</a:t>
            </a:r>
            <a:r>
              <a:rPr lang="it-IT" dirty="0">
                <a:solidFill>
                  <a:srgbClr val="00B050"/>
                </a:solidFill>
              </a:rPr>
              <a:t> </a:t>
            </a:r>
            <a:r>
              <a:rPr lang="it-IT" dirty="0" err="1">
                <a:solidFill>
                  <a:srgbClr val="00B050"/>
                </a:solidFill>
              </a:rPr>
              <a:t>dimension</a:t>
            </a:r>
            <a:endParaRPr lang="it-IT" dirty="0">
              <a:solidFill>
                <a:srgbClr val="00B050"/>
              </a:solidFill>
            </a:endParaRPr>
          </a:p>
          <a:p>
            <a:pPr marL="457200" indent="-457200">
              <a:buFont typeface="+mj-lt"/>
              <a:buAutoNum type="arabicPeriod"/>
            </a:pPr>
            <a:endParaRPr lang="it-IT" dirty="0"/>
          </a:p>
          <a:p>
            <a:pPr marL="457200" indent="-457200">
              <a:buFont typeface="+mj-lt"/>
              <a:buAutoNum type="arabicPeriod"/>
            </a:pPr>
            <a:r>
              <a:rPr lang="it-IT" dirty="0" err="1">
                <a:solidFill>
                  <a:srgbClr val="00B0F0"/>
                </a:solidFill>
              </a:rPr>
              <a:t>Identify</a:t>
            </a:r>
            <a:r>
              <a:rPr lang="it-IT" dirty="0">
                <a:solidFill>
                  <a:srgbClr val="00B0F0"/>
                </a:solidFill>
              </a:rPr>
              <a:t> the </a:t>
            </a:r>
            <a:r>
              <a:rPr lang="it-IT" dirty="0" err="1">
                <a:solidFill>
                  <a:srgbClr val="00B0F0"/>
                </a:solidFill>
              </a:rPr>
              <a:t>main</a:t>
            </a:r>
            <a:r>
              <a:rPr lang="it-IT" dirty="0">
                <a:solidFill>
                  <a:srgbClr val="00B0F0"/>
                </a:solidFill>
              </a:rPr>
              <a:t> </a:t>
            </a:r>
            <a:r>
              <a:rPr lang="it-IT" dirty="0" err="1">
                <a:solidFill>
                  <a:srgbClr val="FF0000"/>
                </a:solidFill>
              </a:rPr>
              <a:t>variables</a:t>
            </a:r>
            <a:r>
              <a:rPr lang="it-IT" dirty="0">
                <a:solidFill>
                  <a:srgbClr val="00B0F0"/>
                </a:solidFill>
              </a:rPr>
              <a:t> </a:t>
            </a:r>
            <a:r>
              <a:rPr lang="it-IT" dirty="0" err="1">
                <a:solidFill>
                  <a:srgbClr val="00B0F0"/>
                </a:solidFill>
              </a:rPr>
              <a:t>describing</a:t>
            </a:r>
            <a:r>
              <a:rPr lang="it-IT" dirty="0">
                <a:solidFill>
                  <a:srgbClr val="00B0F0"/>
                </a:solidFill>
              </a:rPr>
              <a:t> the </a:t>
            </a:r>
            <a:r>
              <a:rPr lang="it-IT" dirty="0" err="1">
                <a:solidFill>
                  <a:srgbClr val="00B0F0"/>
                </a:solidFill>
              </a:rPr>
              <a:t>phenomenon</a:t>
            </a:r>
            <a:endParaRPr lang="it-IT" dirty="0">
              <a:solidFill>
                <a:srgbClr val="00B0F0"/>
              </a:solidFill>
            </a:endParaRPr>
          </a:p>
          <a:p>
            <a:pPr marL="457200" indent="-457200">
              <a:buFont typeface="+mj-lt"/>
              <a:buAutoNum type="arabicPeriod"/>
            </a:pPr>
            <a:r>
              <a:rPr lang="it-IT" dirty="0" err="1">
                <a:solidFill>
                  <a:srgbClr val="00B0F0"/>
                </a:solidFill>
              </a:rPr>
              <a:t>Choose</a:t>
            </a:r>
            <a:r>
              <a:rPr lang="it-IT" dirty="0">
                <a:solidFill>
                  <a:srgbClr val="00B0F0"/>
                </a:solidFill>
              </a:rPr>
              <a:t> the </a:t>
            </a:r>
            <a:r>
              <a:rPr lang="it-IT" dirty="0">
                <a:solidFill>
                  <a:srgbClr val="FF0000"/>
                </a:solidFill>
              </a:rPr>
              <a:t>control and </a:t>
            </a:r>
            <a:r>
              <a:rPr lang="it-IT" dirty="0" err="1">
                <a:solidFill>
                  <a:srgbClr val="FF0000"/>
                </a:solidFill>
              </a:rPr>
              <a:t>dependent</a:t>
            </a:r>
            <a:r>
              <a:rPr lang="it-IT" dirty="0">
                <a:solidFill>
                  <a:srgbClr val="FF0000"/>
                </a:solidFill>
              </a:rPr>
              <a:t> </a:t>
            </a:r>
            <a:r>
              <a:rPr lang="it-IT" dirty="0" err="1">
                <a:solidFill>
                  <a:srgbClr val="FF0000"/>
                </a:solidFill>
              </a:rPr>
              <a:t>variables</a:t>
            </a:r>
            <a:endParaRPr lang="it-IT" dirty="0">
              <a:solidFill>
                <a:srgbClr val="FF0000"/>
              </a:solidFill>
            </a:endParaRPr>
          </a:p>
          <a:p>
            <a:pPr marL="457200" indent="-457200">
              <a:buFont typeface="+mj-lt"/>
              <a:buAutoNum type="arabicPeriod"/>
            </a:pPr>
            <a:endParaRPr lang="it-IT" dirty="0"/>
          </a:p>
          <a:p>
            <a:pPr marL="457200" indent="-457200">
              <a:buFont typeface="+mj-lt"/>
              <a:buAutoNum type="arabicPeriod"/>
            </a:pPr>
            <a:r>
              <a:rPr lang="it-IT" dirty="0" err="1">
                <a:solidFill>
                  <a:srgbClr val="FF9900"/>
                </a:solidFill>
              </a:rPr>
              <a:t>Represent</a:t>
            </a:r>
            <a:r>
              <a:rPr lang="it-IT" dirty="0">
                <a:solidFill>
                  <a:srgbClr val="FF9900"/>
                </a:solidFill>
              </a:rPr>
              <a:t> the </a:t>
            </a:r>
            <a:r>
              <a:rPr lang="it-IT" dirty="0" err="1">
                <a:solidFill>
                  <a:srgbClr val="FF9900"/>
                </a:solidFill>
              </a:rPr>
              <a:t>mathematical</a:t>
            </a:r>
            <a:r>
              <a:rPr lang="it-IT" dirty="0">
                <a:solidFill>
                  <a:srgbClr val="FF9900"/>
                </a:solidFill>
              </a:rPr>
              <a:t> </a:t>
            </a:r>
            <a:r>
              <a:rPr lang="it-IT" dirty="0" err="1">
                <a:solidFill>
                  <a:srgbClr val="FF9900"/>
                </a:solidFill>
              </a:rPr>
              <a:t>relationship</a:t>
            </a:r>
            <a:r>
              <a:rPr lang="it-IT" dirty="0">
                <a:solidFill>
                  <a:srgbClr val="FF9900"/>
                </a:solidFill>
              </a:rPr>
              <a:t> </a:t>
            </a:r>
            <a:r>
              <a:rPr lang="it-IT" dirty="0" err="1">
                <a:solidFill>
                  <a:srgbClr val="FF9900"/>
                </a:solidFill>
              </a:rPr>
              <a:t>between</a:t>
            </a:r>
            <a:r>
              <a:rPr lang="it-IT" dirty="0">
                <a:solidFill>
                  <a:srgbClr val="FF9900"/>
                </a:solidFill>
              </a:rPr>
              <a:t> the control and the </a:t>
            </a:r>
            <a:r>
              <a:rPr lang="it-IT" dirty="0" err="1">
                <a:solidFill>
                  <a:srgbClr val="FF9900"/>
                </a:solidFill>
              </a:rPr>
              <a:t>dependent</a:t>
            </a:r>
            <a:r>
              <a:rPr lang="it-IT" dirty="0">
                <a:solidFill>
                  <a:srgbClr val="FF9900"/>
                </a:solidFill>
              </a:rPr>
              <a:t> </a:t>
            </a:r>
            <a:r>
              <a:rPr lang="it-IT" dirty="0" err="1">
                <a:solidFill>
                  <a:srgbClr val="FF9900"/>
                </a:solidFill>
              </a:rPr>
              <a:t>variables</a:t>
            </a:r>
            <a:endParaRPr lang="it-IT" dirty="0">
              <a:solidFill>
                <a:srgbClr val="FF9900"/>
              </a:solidFill>
            </a:endParaRPr>
          </a:p>
          <a:p>
            <a:pPr marL="682229" lvl="1" indent="-457200">
              <a:buFont typeface="+mj-lt"/>
              <a:buAutoNum type="arabicPeriod"/>
            </a:pPr>
            <a:r>
              <a:rPr lang="it-IT" dirty="0" err="1">
                <a:solidFill>
                  <a:srgbClr val="FF9900"/>
                </a:solidFill>
              </a:rPr>
              <a:t>Constraints</a:t>
            </a:r>
            <a:endParaRPr lang="it-IT" dirty="0">
              <a:solidFill>
                <a:srgbClr val="FF9900"/>
              </a:solidFill>
            </a:endParaRPr>
          </a:p>
          <a:p>
            <a:pPr marL="682229" lvl="1" indent="-457200">
              <a:buFont typeface="+mj-lt"/>
              <a:buAutoNum type="arabicPeriod"/>
            </a:pPr>
            <a:r>
              <a:rPr lang="it-IT" dirty="0" err="1">
                <a:solidFill>
                  <a:srgbClr val="FF9900"/>
                </a:solidFill>
              </a:rPr>
              <a:t>Objective</a:t>
            </a:r>
            <a:r>
              <a:rPr lang="it-IT" dirty="0">
                <a:solidFill>
                  <a:srgbClr val="FF9900"/>
                </a:solidFill>
              </a:rPr>
              <a:t> </a:t>
            </a:r>
            <a:r>
              <a:rPr lang="it-IT" dirty="0" err="1">
                <a:solidFill>
                  <a:srgbClr val="FF9900"/>
                </a:solidFill>
              </a:rPr>
              <a:t>function</a:t>
            </a:r>
            <a:endParaRPr lang="it-IT" dirty="0">
              <a:solidFill>
                <a:srgbClr val="FF9900"/>
              </a:solidFill>
            </a:endParaRPr>
          </a:p>
        </p:txBody>
      </p:sp>
      <p:sp>
        <p:nvSpPr>
          <p:cNvPr id="9" name="Slide Number Placeholder 8">
            <a:extLst>
              <a:ext uri="{FF2B5EF4-FFF2-40B4-BE49-F238E27FC236}">
                <a16:creationId xmlns:a16="http://schemas.microsoft.com/office/drawing/2014/main" id="{F853857F-413F-40FC-9F1A-46CBC69D2B59}"/>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it-IT"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8CBC2530-BB6A-4C1E-870D-CA61EBCD4B9C}"/>
              </a:ext>
            </a:extLst>
          </p:cNvPr>
          <p:cNvSpPr>
            <a:spLocks noGrp="1"/>
          </p:cNvSpPr>
          <p:nvPr>
            <p:ph type="title"/>
          </p:nvPr>
        </p:nvSpPr>
        <p:spPr>
          <a:xfrm>
            <a:off x="1083159" y="129663"/>
            <a:ext cx="11096509" cy="749228"/>
          </a:xfrm>
        </p:spPr>
        <p:txBody>
          <a:bodyPr>
            <a:normAutofit/>
          </a:bodyPr>
          <a:lstStyle/>
          <a:p>
            <a:r>
              <a:rPr lang="it-IT" dirty="0"/>
              <a:t>2a. </a:t>
            </a:r>
            <a:r>
              <a:rPr lang="it-IT" dirty="0" err="1"/>
              <a:t>Represent</a:t>
            </a:r>
            <a:r>
              <a:rPr lang="it-IT" dirty="0"/>
              <a:t> the </a:t>
            </a:r>
            <a:r>
              <a:rPr lang="it-IT" dirty="0" err="1"/>
              <a:t>physical</a:t>
            </a:r>
            <a:r>
              <a:rPr lang="it-IT" dirty="0"/>
              <a:t> system</a:t>
            </a:r>
          </a:p>
        </p:txBody>
      </p:sp>
    </p:spTree>
    <p:extLst>
      <p:ext uri="{BB962C8B-B14F-4D97-AF65-F5344CB8AC3E}">
        <p14:creationId xmlns:p14="http://schemas.microsoft.com/office/powerpoint/2010/main" val="42007457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CFF01F75-1C2E-4295-B895-56804EBD5212}"/>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it-IT"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9D8EC116-766A-4F94-BBB8-B6359F4C5F8F}"/>
              </a:ext>
            </a:extLst>
          </p:cNvPr>
          <p:cNvSpPr>
            <a:spLocks noGrp="1"/>
          </p:cNvSpPr>
          <p:nvPr>
            <p:ph type="title"/>
          </p:nvPr>
        </p:nvSpPr>
        <p:spPr/>
        <p:txBody>
          <a:bodyPr>
            <a:noAutofit/>
          </a:bodyPr>
          <a:lstStyle/>
          <a:p>
            <a:r>
              <a:rPr lang="it-IT" sz="3200" dirty="0"/>
              <a:t>2a. </a:t>
            </a:r>
            <a:r>
              <a:rPr lang="it-IT" sz="3200" dirty="0" err="1"/>
              <a:t>Example</a:t>
            </a:r>
            <a:r>
              <a:rPr lang="it-IT" sz="3200" dirty="0"/>
              <a:t>: </a:t>
            </a:r>
            <a:r>
              <a:rPr lang="it-IT" sz="3200" dirty="0" err="1"/>
              <a:t>Battery</a:t>
            </a:r>
            <a:r>
              <a:rPr lang="it-IT" sz="3200" dirty="0"/>
              <a:t> model for </a:t>
            </a:r>
            <a:r>
              <a:rPr lang="it-IT" sz="3200" dirty="0" err="1"/>
              <a:t>dispatching</a:t>
            </a:r>
            <a:br>
              <a:rPr lang="it-IT" sz="3200" dirty="0"/>
            </a:br>
            <a:r>
              <a:rPr lang="it-IT" sz="3200" dirty="0"/>
              <a:t>(high </a:t>
            </a:r>
            <a:r>
              <a:rPr lang="it-IT" sz="3200" dirty="0" err="1"/>
              <a:t>approximation</a:t>
            </a:r>
            <a:r>
              <a:rPr lang="it-IT" sz="3200" dirty="0"/>
              <a:t>)</a:t>
            </a:r>
          </a:p>
        </p:txBody>
      </p:sp>
      <p:pic>
        <p:nvPicPr>
          <p:cNvPr id="8" name="Picture 7">
            <a:extLst>
              <a:ext uri="{FF2B5EF4-FFF2-40B4-BE49-F238E27FC236}">
                <a16:creationId xmlns:a16="http://schemas.microsoft.com/office/drawing/2014/main" id="{61B67C29-F4E1-403B-8DD1-8C4001638D42}"/>
              </a:ext>
            </a:extLst>
          </p:cNvPr>
          <p:cNvPicPr>
            <a:picLocks noChangeAspect="1"/>
          </p:cNvPicPr>
          <p:nvPr/>
        </p:nvPicPr>
        <p:blipFill>
          <a:blip r:embed="rId2"/>
          <a:stretch>
            <a:fillRect/>
          </a:stretch>
        </p:blipFill>
        <p:spPr>
          <a:xfrm rot="16200000">
            <a:off x="1063446" y="931197"/>
            <a:ext cx="2368456" cy="3552685"/>
          </a:xfrm>
          <a:prstGeom prst="rect">
            <a:avLst/>
          </a:prstGeom>
        </p:spPr>
      </p:pic>
      <p:sp>
        <p:nvSpPr>
          <p:cNvPr id="10" name="TextBox 9">
            <a:extLst>
              <a:ext uri="{FF2B5EF4-FFF2-40B4-BE49-F238E27FC236}">
                <a16:creationId xmlns:a16="http://schemas.microsoft.com/office/drawing/2014/main" id="{0503D68E-8943-4D25-8B6D-033D303C05EC}"/>
              </a:ext>
            </a:extLst>
          </p:cNvPr>
          <p:cNvSpPr txBox="1"/>
          <p:nvPr/>
        </p:nvSpPr>
        <p:spPr>
          <a:xfrm>
            <a:off x="327706" y="4446764"/>
            <a:ext cx="3839936" cy="1938992"/>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prstClr val="black"/>
                </a:solidFill>
                <a:effectLst/>
                <a:uLnTx/>
                <a:uFillTx/>
                <a:latin typeface="Calibri"/>
                <a:ea typeface="+mn-ea"/>
                <a:cs typeface="+mn-cs"/>
              </a:rPr>
              <a:t>Goal</a:t>
            </a:r>
            <a:r>
              <a:rPr kumimoji="0" lang="it-IT" sz="2400" b="0" i="0" u="none" strike="noStrike" kern="1200" cap="none" spc="0" normalizeH="0" baseline="0" noProof="0" dirty="0">
                <a:ln>
                  <a:noFill/>
                </a:ln>
                <a:solidFill>
                  <a:prstClr val="black"/>
                </a:solidFill>
                <a:effectLst/>
                <a:uLnTx/>
                <a:uFillTx/>
                <a:latin typeface="Calibri"/>
                <a:ea typeface="+mn-ea"/>
                <a:cs typeface="+mn-cs"/>
              </a:rPr>
              <a:t>:</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2400" b="0" i="0" u="none" strike="noStrike" kern="1200" cap="none" spc="0" normalizeH="0" baseline="0" noProof="0" dirty="0" err="1">
                <a:ln>
                  <a:noFill/>
                </a:ln>
                <a:solidFill>
                  <a:prstClr val="black"/>
                </a:solidFill>
                <a:effectLst/>
                <a:uLnTx/>
                <a:uFillTx/>
                <a:latin typeface="Calibri"/>
                <a:ea typeface="+mn-ea"/>
                <a:cs typeface="+mn-cs"/>
              </a:rPr>
              <a:t>Purpose</a:t>
            </a:r>
            <a:r>
              <a:rPr kumimoji="0" lang="it-IT" sz="2400" b="0" i="0" u="none" strike="noStrike" kern="1200" cap="none" spc="0" normalizeH="0" baseline="0" noProof="0" dirty="0">
                <a:ln>
                  <a:noFill/>
                </a:ln>
                <a:solidFill>
                  <a:prstClr val="black"/>
                </a:solidFill>
                <a:effectLst/>
                <a:uLnTx/>
                <a:uFillTx/>
                <a:latin typeface="Calibri"/>
                <a:ea typeface="+mn-ea"/>
                <a:cs typeface="+mn-cs"/>
              </a:rPr>
              <a:t>: </a:t>
            </a:r>
            <a:r>
              <a:rPr kumimoji="0" lang="it-IT" sz="2400" b="0" i="0" u="none" strike="noStrike" kern="1200" cap="none" spc="0" normalizeH="0" baseline="0" noProof="0" dirty="0" err="1">
                <a:ln>
                  <a:noFill/>
                </a:ln>
                <a:solidFill>
                  <a:prstClr val="black"/>
                </a:solidFill>
                <a:effectLst/>
                <a:uLnTx/>
                <a:uFillTx/>
                <a:latin typeface="Calibri"/>
                <a:ea typeface="+mn-ea"/>
                <a:cs typeface="+mn-cs"/>
              </a:rPr>
              <a:t>dispatch</a:t>
            </a:r>
            <a:endParaRPr kumimoji="0" lang="it-IT"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2400" b="0" i="0" u="none" strike="noStrike" kern="1200" cap="none" spc="0" normalizeH="0" baseline="0" noProof="0" dirty="0" err="1">
                <a:ln>
                  <a:noFill/>
                </a:ln>
                <a:solidFill>
                  <a:prstClr val="black"/>
                </a:solidFill>
                <a:effectLst/>
                <a:uLnTx/>
                <a:uFillTx/>
                <a:latin typeface="Calibri"/>
                <a:ea typeface="+mn-ea"/>
                <a:cs typeface="+mn-cs"/>
              </a:rPr>
              <a:t>Obj</a:t>
            </a:r>
            <a:r>
              <a:rPr kumimoji="0" lang="it-IT" sz="2400" b="0" i="0" u="none" strike="noStrike" kern="1200" cap="none" spc="0" normalizeH="0" baseline="0" noProof="0" dirty="0">
                <a:ln>
                  <a:noFill/>
                </a:ln>
                <a:solidFill>
                  <a:prstClr val="black"/>
                </a:solidFill>
                <a:effectLst/>
                <a:uLnTx/>
                <a:uFillTx/>
                <a:latin typeface="Calibri"/>
                <a:ea typeface="+mn-ea"/>
                <a:cs typeface="+mn-cs"/>
              </a:rPr>
              <a:t>. </a:t>
            </a:r>
            <a:r>
              <a:rPr kumimoji="0" lang="it-IT" sz="2400" b="0" i="0" u="none" strike="noStrike" kern="1200" cap="none" spc="0" normalizeH="0" baseline="0" noProof="0" dirty="0" err="1">
                <a:ln>
                  <a:noFill/>
                </a:ln>
                <a:solidFill>
                  <a:prstClr val="black"/>
                </a:solidFill>
                <a:effectLst/>
                <a:uLnTx/>
                <a:uFillTx/>
                <a:latin typeface="Calibri"/>
                <a:ea typeface="+mn-ea"/>
                <a:cs typeface="+mn-cs"/>
              </a:rPr>
              <a:t>function</a:t>
            </a:r>
            <a:r>
              <a:rPr kumimoji="0" lang="it-IT" sz="2400" b="0" i="0" u="none" strike="noStrike" kern="1200" cap="none" spc="0" normalizeH="0" baseline="0" noProof="0" dirty="0">
                <a:ln>
                  <a:noFill/>
                </a:ln>
                <a:solidFill>
                  <a:prstClr val="black"/>
                </a:solidFill>
                <a:effectLst/>
                <a:uLnTx/>
                <a:uFillTx/>
                <a:latin typeface="Calibri"/>
                <a:ea typeface="+mn-ea"/>
                <a:cs typeface="+mn-cs"/>
              </a:rPr>
              <a:t>: </a:t>
            </a:r>
            <a:r>
              <a:rPr kumimoji="0" lang="it-IT" sz="2400" b="0" i="0" u="none" strike="noStrike" kern="1200" cap="none" spc="0" normalizeH="0" baseline="0" noProof="0" dirty="0" err="1">
                <a:ln>
                  <a:noFill/>
                </a:ln>
                <a:solidFill>
                  <a:prstClr val="black"/>
                </a:solidFill>
                <a:effectLst/>
                <a:uLnTx/>
                <a:uFillTx/>
                <a:latin typeface="Calibri"/>
                <a:ea typeface="+mn-ea"/>
                <a:cs typeface="+mn-cs"/>
              </a:rPr>
              <a:t>economic</a:t>
            </a:r>
            <a:endParaRPr kumimoji="0" lang="it-IT"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prstClr val="black"/>
                </a:solidFill>
                <a:effectLst/>
                <a:uLnTx/>
                <a:uFillTx/>
                <a:latin typeface="Calibri"/>
                <a:ea typeface="+mn-ea"/>
                <a:cs typeface="+mn-cs"/>
              </a:rPr>
              <a:t>Level of </a:t>
            </a:r>
            <a:r>
              <a:rPr kumimoji="0" lang="it-IT" sz="2400" b="1" i="0" u="none" strike="noStrike" kern="1200" cap="none" spc="0" normalizeH="0" baseline="0" noProof="0" dirty="0" err="1">
                <a:ln>
                  <a:noFill/>
                </a:ln>
                <a:solidFill>
                  <a:prstClr val="black"/>
                </a:solidFill>
                <a:effectLst/>
                <a:uLnTx/>
                <a:uFillTx/>
                <a:latin typeface="Calibri"/>
                <a:ea typeface="+mn-ea"/>
                <a:cs typeface="+mn-cs"/>
              </a:rPr>
              <a:t>approximation</a:t>
            </a:r>
            <a:r>
              <a:rPr kumimoji="0" lang="it-IT" sz="2400" b="0" i="0" u="none" strike="noStrike" kern="1200" cap="none" spc="0" normalizeH="0" baseline="0" noProof="0" dirty="0">
                <a:ln>
                  <a:noFill/>
                </a:ln>
                <a:solidFill>
                  <a:prstClr val="black"/>
                </a:solidFill>
                <a:effectLst/>
                <a:uLnTx/>
                <a:uFillTx/>
                <a:latin typeface="Calibri"/>
                <a:ea typeface="+mn-ea"/>
                <a:cs typeface="+mn-cs"/>
              </a:rPr>
              <a:t>: </a:t>
            </a:r>
            <a:r>
              <a:rPr kumimoji="0" lang="it-IT" sz="2400" b="0" i="0" u="none" strike="noStrike" kern="1200" cap="none" spc="0" normalizeH="0" baseline="0" noProof="0" dirty="0">
                <a:ln>
                  <a:noFill/>
                </a:ln>
                <a:solidFill>
                  <a:srgbClr val="FF0000"/>
                </a:solidFill>
                <a:effectLst/>
                <a:uLnTx/>
                <a:uFillTx/>
                <a:latin typeface="Calibri"/>
                <a:ea typeface="+mn-ea"/>
                <a:cs typeface="+mn-cs"/>
              </a:rPr>
              <a:t>high</a:t>
            </a:r>
          </a:p>
        </p:txBody>
      </p:sp>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6BF0D73C-E851-4418-BCBA-D591D604236F}"/>
                  </a:ext>
                </a:extLst>
              </p:cNvPr>
              <p:cNvSpPr txBox="1"/>
              <p:nvPr/>
            </p:nvSpPr>
            <p:spPr>
              <a:xfrm>
                <a:off x="5521628" y="4858147"/>
                <a:ext cx="5808049" cy="157735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srgbClr val="FF9900"/>
                    </a:solidFill>
                    <a:effectLst/>
                    <a:uLnTx/>
                    <a:uFillTx/>
                    <a:latin typeface="Calibri"/>
                    <a:ea typeface="+mn-ea"/>
                    <a:cs typeface="+mn-cs"/>
                  </a:rPr>
                  <a:t>Mathematical </a:t>
                </a:r>
                <a:r>
                  <a:rPr kumimoji="0" lang="it-IT" sz="2400" b="1" i="0" u="none" strike="noStrike" kern="1200" cap="none" spc="0" normalizeH="0" baseline="0" noProof="0" dirty="0" err="1">
                    <a:ln>
                      <a:noFill/>
                    </a:ln>
                    <a:solidFill>
                      <a:srgbClr val="FF9900"/>
                    </a:solidFill>
                    <a:effectLst/>
                    <a:uLnTx/>
                    <a:uFillTx/>
                    <a:latin typeface="Calibri"/>
                    <a:ea typeface="+mn-ea"/>
                    <a:cs typeface="+mn-cs"/>
                  </a:rPr>
                  <a:t>representation</a:t>
                </a:r>
                <a:r>
                  <a:rPr kumimoji="0" lang="it-IT" sz="2400" b="1" i="0" u="none" strike="noStrike" kern="1200" cap="none" spc="0" normalizeH="0" baseline="0" noProof="0" dirty="0">
                    <a:ln>
                      <a:noFill/>
                    </a:ln>
                    <a:solidFill>
                      <a:srgbClr val="FF9900"/>
                    </a:solidFill>
                    <a:effectLst/>
                    <a:uLnTx/>
                    <a:uFillTx/>
                    <a:latin typeface="Calibri"/>
                    <a:ea typeface="+mn-ea"/>
                    <a:cs typeface="+mn-cs"/>
                  </a:rPr>
                  <a:t>:</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Power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exchanged</a:t>
                </a:r>
                <a:r>
                  <a:rPr kumimoji="0" lang="it-IT" sz="1800" b="0" i="0" u="none" strike="noStrike" kern="1200" cap="none" spc="0" normalizeH="0" baseline="0" noProof="0" dirty="0">
                    <a:ln>
                      <a:noFill/>
                    </a:ln>
                    <a:solidFill>
                      <a:prstClr val="black"/>
                    </a:solidFill>
                    <a:effectLst/>
                    <a:uLnTx/>
                    <a:uFillTx/>
                    <a:latin typeface="Calibri"/>
                    <a:ea typeface="+mn-ea"/>
                    <a:cs typeface="+mn-cs"/>
                  </a:rPr>
                  <a:t> in a time-step </a:t>
                </a:r>
                <a14:m>
                  <m:oMath xmlns:m="http://schemas.openxmlformats.org/officeDocument/2006/math">
                    <m:sSubSup>
                      <m:sSubSupPr>
                        <m:ctrlP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SupPr>
                      <m:e>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𝑃</m:t>
                        </m:r>
                      </m:e>
                      <m:sub>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𝑡</m:t>
                        </m:r>
                      </m:sub>
                      <m:sup>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𝐵</m:t>
                        </m:r>
                      </m:sup>
                    </m:sSubSup>
                  </m:oMath>
                </a14:m>
                <a:r>
                  <a:rPr kumimoji="0" lang="it-IT" sz="1800" b="0" i="0" u="none" strike="noStrike" kern="1200" cap="none" spc="0" normalizeH="0" baseline="0" noProof="0" dirty="0">
                    <a:ln>
                      <a:noFill/>
                    </a:ln>
                    <a:solidFill>
                      <a:srgbClr val="FF0000"/>
                    </a:solidFill>
                    <a:effectLst/>
                    <a:uLnTx/>
                    <a:uFillTx/>
                    <a:latin typeface="Calibri"/>
                    <a:ea typeface="+mn-ea"/>
                    <a:cs typeface="+mn-cs"/>
                  </a:rPr>
                  <a:t> </a:t>
                </a:r>
                <a:r>
                  <a:rPr kumimoji="0" lang="it-IT" sz="1800" b="0" i="0" u="none" strike="noStrike" kern="1200" cap="none" spc="0" normalizeH="0" baseline="0" noProof="0" dirty="0">
                    <a:ln>
                      <a:noFill/>
                    </a:ln>
                    <a:solidFill>
                      <a:prstClr val="black"/>
                    </a:solidFill>
                    <a:effectLst/>
                    <a:uLnTx/>
                    <a:uFillTx/>
                    <a:latin typeface="Calibri"/>
                    <a:ea typeface="+mn-ea"/>
                    <a:cs typeface="+mn-cs"/>
                  </a:rPr>
                  <a:t>(&gt;0: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discharge</a:t>
                </a:r>
                <a:r>
                  <a:rPr kumimoji="0" lang="it-IT" sz="1800" b="0" i="0" u="none" strike="noStrike" kern="1200" cap="none" spc="0" normalizeH="0" baseline="0" noProof="0" dirty="0">
                    <a:ln>
                      <a:noFill/>
                    </a:ln>
                    <a:solidFill>
                      <a:prstClr val="black"/>
                    </a:solidFill>
                    <a:effectLst/>
                    <a:uLnTx/>
                    <a:uFillTx/>
                    <a:latin typeface="Calibri"/>
                    <a:ea typeface="+mn-ea"/>
                    <a:cs typeface="+mn-cs"/>
                  </a:rPr>
                  <a:t>)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Model of energy: </a:t>
                </a:r>
                <a14:m>
                  <m:oMath xmlns:m="http://schemas.openxmlformats.org/officeDocument/2006/math">
                    <m:sSub>
                      <m:sSubPr>
                        <m:ctrlP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𝐸</m:t>
                        </m:r>
                      </m:e>
                      <m:sub>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𝑡</m:t>
                        </m:r>
                      </m:sub>
                    </m:sSub>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sSub>
                      <m:sSubPr>
                        <m:ctrlP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𝐸</m:t>
                        </m:r>
                      </m:e>
                      <m:sub>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𝑡</m:t>
                        </m:r>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−1</m:t>
                        </m:r>
                      </m:sub>
                    </m:sSub>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r>
                      <m:rPr>
                        <m:sty m:val="p"/>
                      </m:rPr>
                      <a:rPr kumimoji="0" lang="it-IT" sz="1800" b="0"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Δ</m:t>
                    </m:r>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𝑡</m:t>
                    </m:r>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 </m:t>
                    </m:r>
                    <m:sSubSup>
                      <m:sSubSupPr>
                        <m:ctrlP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SupPr>
                      <m:e>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𝑃</m:t>
                        </m:r>
                      </m:e>
                      <m:sub>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𝑡</m:t>
                        </m:r>
                      </m:sub>
                      <m:sup>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𝐵</m:t>
                        </m:r>
                      </m:sup>
                    </m:sSubSup>
                  </m:oMath>
                </a14:m>
                <a:r>
                  <a:rPr kumimoji="0" lang="it-IT" sz="1800" b="0" i="0" u="none" strike="noStrike" kern="1200" cap="none" spc="0" normalizeH="0" baseline="0" noProof="0" dirty="0">
                    <a:ln>
                      <a:noFill/>
                    </a:ln>
                    <a:solidFill>
                      <a:prstClr val="black"/>
                    </a:solidFill>
                    <a:effectLst/>
                    <a:uLnTx/>
                    <a:uFillTx/>
                    <a:latin typeface="Calibri"/>
                    <a:ea typeface="+mn-ea"/>
                    <a:cs typeface="+mn-cs"/>
                  </a:rPr>
                  <a:t>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Model of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losses</a:t>
                </a:r>
                <a:r>
                  <a:rPr kumimoji="0" lang="it-IT" sz="1800" b="0" i="0" u="none" strike="noStrike" kern="1200" cap="none" spc="0" normalizeH="0" baseline="0" noProof="0" dirty="0">
                    <a:ln>
                      <a:noFill/>
                    </a:ln>
                    <a:solidFill>
                      <a:prstClr val="black"/>
                    </a:solidFill>
                    <a:effectLst/>
                    <a:uLnTx/>
                    <a:uFillTx/>
                    <a:latin typeface="Calibri"/>
                    <a:ea typeface="+mn-ea"/>
                    <a:cs typeface="+mn-cs"/>
                  </a:rPr>
                  <a:t> (no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losses</a:t>
                </a:r>
                <a:r>
                  <a:rPr kumimoji="0" lang="it-IT" sz="1800" b="0" i="0" u="none" strike="noStrike" kern="1200" cap="none" spc="0" normalizeH="0" baseline="0" noProof="0" dirty="0">
                    <a:ln>
                      <a:noFill/>
                    </a:ln>
                    <a:solidFill>
                      <a:prstClr val="black"/>
                    </a:solidFill>
                    <a:effectLst/>
                    <a:uLnTx/>
                    <a:uFillTx/>
                    <a:latin typeface="Calibri"/>
                    <a:ea typeface="+mn-ea"/>
                    <a:cs typeface="+mn-cs"/>
                  </a:rPr>
                  <a:t>): </a:t>
                </a:r>
                <a14:m>
                  <m:oMath xmlns:m="http://schemas.openxmlformats.org/officeDocument/2006/math">
                    <m:sSubSup>
                      <m:sSubSupPr>
                        <m:ctrlP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SupPr>
                      <m:e>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𝑃</m:t>
                        </m:r>
                      </m:e>
                      <m:sub>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𝑡</m:t>
                        </m:r>
                      </m:sub>
                      <m:sup>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𝐿</m:t>
                        </m:r>
                      </m:sup>
                    </m:sSubSup>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=0</m:t>
                    </m:r>
                  </m:oMath>
                </a14:m>
                <a:r>
                  <a:rPr kumimoji="0" lang="it-IT" sz="1800" b="0" i="0" u="none" strike="noStrike" kern="1200" cap="none" spc="0" normalizeH="0" baseline="0" noProof="0" dirty="0">
                    <a:ln>
                      <a:noFill/>
                    </a:ln>
                    <a:solidFill>
                      <a:srgbClr val="FF0000"/>
                    </a:solidFill>
                    <a:effectLst/>
                    <a:uLnTx/>
                    <a:uFillTx/>
                    <a:latin typeface="Calibri"/>
                    <a:ea typeface="+mn-ea"/>
                    <a:cs typeface="+mn-cs"/>
                  </a:rPr>
                  <a:t> </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Cost of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discharge</a:t>
                </a:r>
                <a:r>
                  <a:rPr kumimoji="0" lang="it-IT" sz="1800" b="0" i="0" u="none" strike="noStrike" kern="1200" cap="none" spc="0" normalizeH="0" baseline="0" noProof="0" dirty="0">
                    <a:ln>
                      <a:noFill/>
                    </a:ln>
                    <a:solidFill>
                      <a:prstClr val="black"/>
                    </a:solidFill>
                    <a:effectLst/>
                    <a:uLnTx/>
                    <a:uFillTx/>
                    <a:latin typeface="Calibri"/>
                    <a:ea typeface="+mn-ea"/>
                    <a:cs typeface="+mn-cs"/>
                  </a:rPr>
                  <a:t> (no cost) </a:t>
                </a:r>
                <a14:m>
                  <m:oMath xmlns:m="http://schemas.openxmlformats.org/officeDocument/2006/math">
                    <m:sSubSup>
                      <m:sSubSupPr>
                        <m:ctrlP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SupPr>
                      <m:e>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𝐶</m:t>
                        </m:r>
                      </m:e>
                      <m:sub>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𝑡</m:t>
                        </m:r>
                      </m:sub>
                      <m:sup>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𝐵</m:t>
                        </m:r>
                      </m:sup>
                    </m:sSubSup>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=0</m:t>
                    </m:r>
                  </m:oMath>
                </a14:m>
                <a:r>
                  <a:rPr kumimoji="0" lang="it-IT" sz="1800" b="0" i="0" u="none" strike="noStrike" kern="1200" cap="none" spc="0" normalizeH="0" baseline="0" noProof="0" dirty="0">
                    <a:ln>
                      <a:noFill/>
                    </a:ln>
                    <a:solidFill>
                      <a:srgbClr val="FF0000"/>
                    </a:solidFill>
                    <a:effectLst/>
                    <a:uLnTx/>
                    <a:uFillTx/>
                    <a:latin typeface="Calibri"/>
                    <a:ea typeface="+mn-ea"/>
                    <a:cs typeface="+mn-cs"/>
                  </a:rPr>
                  <a:t> </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p:txBody>
          </p:sp>
        </mc:Choice>
        <mc:Fallback xmlns="">
          <p:sp>
            <p:nvSpPr>
              <p:cNvPr id="15" name="TextBox 14">
                <a:extLst>
                  <a:ext uri="{FF2B5EF4-FFF2-40B4-BE49-F238E27FC236}">
                    <a16:creationId xmlns:a16="http://schemas.microsoft.com/office/drawing/2014/main" id="{6BF0D73C-E851-4418-BCBA-D591D604236F}"/>
                  </a:ext>
                </a:extLst>
              </p:cNvPr>
              <p:cNvSpPr txBox="1">
                <a:spLocks noRot="1" noChangeAspect="1" noMove="1" noResize="1" noEditPoints="1" noAdjustHandles="1" noChangeArrowheads="1" noChangeShapeType="1" noTextEdit="1"/>
              </p:cNvSpPr>
              <p:nvPr/>
            </p:nvSpPr>
            <p:spPr>
              <a:xfrm>
                <a:off x="5521628" y="4858147"/>
                <a:ext cx="5808049" cy="1577355"/>
              </a:xfrm>
              <a:prstGeom prst="rect">
                <a:avLst/>
              </a:prstGeom>
              <a:blipFill>
                <a:blip r:embed="rId3"/>
                <a:stretch>
                  <a:fillRect l="-1679" t="-3089" b="-5405"/>
                </a:stretch>
              </a:blipFill>
            </p:spPr>
            <p:txBody>
              <a:bodyPr/>
              <a:lstStyle/>
              <a:p>
                <a:r>
                  <a:rPr lang="it-IT">
                    <a:noFill/>
                  </a:rPr>
                  <a:t> </a:t>
                </a:r>
              </a:p>
            </p:txBody>
          </p:sp>
        </mc:Fallback>
      </mc:AlternateContent>
      <p:sp>
        <p:nvSpPr>
          <p:cNvPr id="17" name="TextBox 16">
            <a:extLst>
              <a:ext uri="{FF2B5EF4-FFF2-40B4-BE49-F238E27FC236}">
                <a16:creationId xmlns:a16="http://schemas.microsoft.com/office/drawing/2014/main" id="{E2F44BF6-97E7-49FF-BA9E-B78772040702}"/>
              </a:ext>
            </a:extLst>
          </p:cNvPr>
          <p:cNvSpPr txBox="1"/>
          <p:nvPr/>
        </p:nvSpPr>
        <p:spPr>
          <a:xfrm>
            <a:off x="5521628" y="1220083"/>
            <a:ext cx="5492527" cy="212365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err="1">
                <a:ln>
                  <a:noFill/>
                </a:ln>
                <a:solidFill>
                  <a:srgbClr val="00B050"/>
                </a:solidFill>
                <a:effectLst/>
                <a:uLnTx/>
                <a:uFillTx/>
                <a:latin typeface="Calibri"/>
                <a:ea typeface="+mn-ea"/>
                <a:cs typeface="+mn-cs"/>
              </a:rPr>
              <a:t>Main</a:t>
            </a:r>
            <a:r>
              <a:rPr kumimoji="0" lang="it-IT" sz="2400" b="1" i="0" u="none" strike="noStrike" kern="1200" cap="none" spc="0" normalizeH="0" baseline="0" noProof="0" dirty="0">
                <a:ln>
                  <a:noFill/>
                </a:ln>
                <a:solidFill>
                  <a:srgbClr val="00B050"/>
                </a:solidFill>
                <a:effectLst/>
                <a:uLnTx/>
                <a:uFillTx/>
                <a:latin typeface="Calibri"/>
                <a:ea typeface="+mn-ea"/>
                <a:cs typeface="+mn-cs"/>
              </a:rPr>
              <a:t> </a:t>
            </a:r>
            <a:r>
              <a:rPr kumimoji="0" lang="it-IT" sz="2400" b="1" i="0" u="none" strike="noStrike" kern="1200" cap="none" spc="0" normalizeH="0" baseline="0" noProof="0" dirty="0" err="1">
                <a:ln>
                  <a:noFill/>
                </a:ln>
                <a:solidFill>
                  <a:srgbClr val="00B050"/>
                </a:solidFill>
                <a:effectLst/>
                <a:uLnTx/>
                <a:uFillTx/>
                <a:latin typeface="Calibri"/>
                <a:ea typeface="+mn-ea"/>
                <a:cs typeface="+mn-cs"/>
              </a:rPr>
              <a:t>phenomena</a:t>
            </a:r>
            <a:r>
              <a:rPr kumimoji="0" lang="it-IT" sz="2400" b="1" i="0" u="none" strike="noStrike" kern="1200" cap="none" spc="0" normalizeH="0" baseline="0" noProof="0" dirty="0">
                <a:ln>
                  <a:noFill/>
                </a:ln>
                <a:solidFill>
                  <a:srgbClr val="00B050"/>
                </a:solidFill>
                <a:effectLst/>
                <a:uLnTx/>
                <a:uFillTx/>
                <a:latin typeface="Calibri"/>
                <a:ea typeface="+mn-ea"/>
                <a:cs typeface="+mn-cs"/>
              </a:rPr>
              <a:t>:</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1" i="0" u="none" strike="noStrike" kern="1200" cap="none" spc="0" normalizeH="0" baseline="0" noProof="0" dirty="0" err="1">
                <a:ln>
                  <a:noFill/>
                </a:ln>
                <a:solidFill>
                  <a:prstClr val="black"/>
                </a:solidFill>
                <a:effectLst/>
                <a:uLnTx/>
                <a:uFillTx/>
                <a:latin typeface="Calibri"/>
                <a:ea typeface="+mn-ea"/>
                <a:cs typeface="+mn-cs"/>
              </a:rPr>
              <a:t>Electrochemistry</a:t>
            </a:r>
            <a:r>
              <a:rPr kumimoji="0" lang="it-IT" sz="1800" b="0" i="0" u="none" strike="noStrike" kern="1200" cap="none" spc="0" normalizeH="0" baseline="0" noProof="0" dirty="0">
                <a:ln>
                  <a:noFill/>
                </a:ln>
                <a:solidFill>
                  <a:prstClr val="black"/>
                </a:solidFill>
                <a:effectLst/>
                <a:uLnTx/>
                <a:uFillTx/>
                <a:latin typeface="Calibri"/>
                <a:ea typeface="+mn-ea"/>
                <a:cs typeface="+mn-cs"/>
              </a:rPr>
              <a:t>:</a:t>
            </a:r>
            <a:br>
              <a:rPr kumimoji="0" lang="it-IT" sz="1800" b="0" i="0" u="none" strike="noStrike" kern="1200" cap="none" spc="0" normalizeH="0" baseline="0" noProof="0" dirty="0">
                <a:ln>
                  <a:noFill/>
                </a:ln>
                <a:solidFill>
                  <a:prstClr val="black"/>
                </a:solidFill>
                <a:effectLst/>
                <a:uLnTx/>
                <a:uFillTx/>
                <a:latin typeface="Calibri"/>
                <a:ea typeface="+mn-ea"/>
                <a:cs typeface="+mn-cs"/>
              </a:rPr>
            </a:br>
            <a:r>
              <a:rPr kumimoji="0" lang="it-IT" sz="1800" b="0" i="0" u="none" strike="noStrike" kern="1200" cap="none" spc="0" normalizeH="0" baseline="0" noProof="0" dirty="0" err="1">
                <a:ln>
                  <a:noFill/>
                </a:ln>
                <a:solidFill>
                  <a:prstClr val="black"/>
                </a:solidFill>
                <a:effectLst/>
                <a:uLnTx/>
                <a:uFillTx/>
                <a:latin typeface="Calibri"/>
                <a:ea typeface="+mn-ea"/>
                <a:cs typeface="+mn-cs"/>
              </a:rPr>
              <a:t>bidirectional</a:t>
            </a:r>
            <a:r>
              <a:rPr kumimoji="0" lang="it-IT" sz="1800" b="0" i="0" u="none" strike="noStrike" kern="1200" cap="none" spc="0" normalizeH="0" baseline="0" noProof="0" dirty="0">
                <a:ln>
                  <a:noFill/>
                </a:ln>
                <a:solidFill>
                  <a:prstClr val="black"/>
                </a:solidFill>
                <a:effectLst/>
                <a:uLnTx/>
                <a:uFillTx/>
                <a:latin typeface="Calibri"/>
                <a:ea typeface="+mn-ea"/>
                <a:cs typeface="+mn-cs"/>
              </a:rPr>
              <a:t> energy flow and </a:t>
            </a:r>
            <a:r>
              <a:rPr kumimoji="0" lang="it-IT" sz="1800" b="1" i="0" u="sng" strike="noStrike" kern="1200" cap="none" spc="0" normalizeH="0" baseline="0" noProof="0" dirty="0">
                <a:ln>
                  <a:noFill/>
                </a:ln>
                <a:solidFill>
                  <a:prstClr val="black"/>
                </a:solidFill>
                <a:effectLst/>
                <a:uLnTx/>
                <a:uFillTx/>
                <a:latin typeface="Calibri"/>
                <a:ea typeface="+mn-ea"/>
                <a:cs typeface="+mn-cs"/>
              </a:rPr>
              <a:t>energy storage</a:t>
            </a:r>
            <a:r>
              <a:rPr kumimoji="0" lang="it-IT" sz="1800" b="0" i="0" u="none" strike="noStrike" kern="1200" cap="none" spc="0" normalizeH="0" baseline="0" noProof="0" dirty="0">
                <a:ln>
                  <a:noFill/>
                </a:ln>
                <a:solidFill>
                  <a:prstClr val="black"/>
                </a:solidFill>
                <a:effectLst/>
                <a:uLnTx/>
                <a:uFillTx/>
                <a:latin typeface="Calibri"/>
                <a:ea typeface="+mn-ea"/>
                <a:cs typeface="+mn-cs"/>
              </a:rPr>
              <a:t> with </a:t>
            </a:r>
            <a:r>
              <a:rPr kumimoji="0" lang="it-IT" sz="1800" b="0" i="0" u="sng" strike="noStrike" kern="1200" cap="none" spc="0" normalizeH="0" baseline="0" noProof="0" dirty="0" err="1">
                <a:ln>
                  <a:noFill/>
                </a:ln>
                <a:solidFill>
                  <a:prstClr val="black"/>
                </a:solidFill>
                <a:effectLst/>
                <a:uLnTx/>
                <a:uFillTx/>
                <a:latin typeface="Calibri"/>
                <a:ea typeface="+mn-ea"/>
                <a:cs typeface="+mn-cs"/>
              </a:rPr>
              <a:t>losses</a:t>
            </a:r>
            <a:endParaRPr kumimoji="0" lang="it-IT" sz="1800" b="0" i="0" u="sng"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1" i="0" u="none" strike="noStrike" kern="1200" cap="none" spc="0" normalizeH="0" baseline="0" noProof="0" dirty="0">
                <a:ln>
                  <a:noFill/>
                </a:ln>
                <a:solidFill>
                  <a:prstClr val="black"/>
                </a:solidFill>
                <a:effectLst/>
                <a:uLnTx/>
                <a:uFillTx/>
                <a:latin typeface="Calibri"/>
                <a:ea typeface="+mn-ea"/>
                <a:cs typeface="+mn-cs"/>
              </a:rPr>
              <a:t>Joule </a:t>
            </a:r>
            <a:r>
              <a:rPr kumimoji="0" lang="it-IT" sz="1800" b="1" i="0" u="none" strike="noStrike" kern="1200" cap="none" spc="0" normalizeH="0" baseline="0" noProof="0" dirty="0" err="1">
                <a:ln>
                  <a:noFill/>
                </a:ln>
                <a:solidFill>
                  <a:prstClr val="black"/>
                </a:solidFill>
                <a:effectLst/>
                <a:uLnTx/>
                <a:uFillTx/>
                <a:latin typeface="Calibri"/>
                <a:ea typeface="+mn-ea"/>
                <a:cs typeface="+mn-cs"/>
              </a:rPr>
              <a:t>effect</a:t>
            </a:r>
            <a:r>
              <a:rPr kumimoji="0" lang="it-IT" sz="1800" b="0" i="0" u="none" strike="noStrike" kern="1200" cap="none" spc="0" normalizeH="0" baseline="0" noProof="0" dirty="0">
                <a:ln>
                  <a:noFill/>
                </a:ln>
                <a:solidFill>
                  <a:prstClr val="black"/>
                </a:solidFill>
                <a:effectLst/>
                <a:uLnTx/>
                <a:uFillTx/>
                <a:latin typeface="Calibri"/>
                <a:ea typeface="+mn-ea"/>
                <a:cs typeface="+mn-cs"/>
              </a:rPr>
              <a:t>:</a:t>
            </a:r>
            <a:br>
              <a:rPr kumimoji="0" lang="it-IT" sz="1800" b="0" i="0" u="none" strike="noStrike" kern="1200" cap="none" spc="0" normalizeH="0" baseline="0" noProof="0" dirty="0">
                <a:ln>
                  <a:noFill/>
                </a:ln>
                <a:solidFill>
                  <a:prstClr val="black"/>
                </a:solidFill>
                <a:effectLst/>
                <a:uLnTx/>
                <a:uFillTx/>
                <a:latin typeface="Calibri"/>
                <a:ea typeface="+mn-ea"/>
                <a:cs typeface="+mn-cs"/>
              </a:rPr>
            </a:br>
            <a:r>
              <a:rPr kumimoji="0" lang="it-IT" sz="1800" b="0" i="0" u="sng" strike="noStrike" kern="1200" cap="none" spc="0" normalizeH="0" baseline="0" noProof="0" dirty="0">
                <a:ln>
                  <a:noFill/>
                </a:ln>
                <a:solidFill>
                  <a:prstClr val="black"/>
                </a:solidFill>
                <a:effectLst/>
                <a:uLnTx/>
                <a:uFillTx/>
                <a:latin typeface="Calibri"/>
                <a:ea typeface="+mn-ea"/>
                <a:cs typeface="+mn-cs"/>
              </a:rPr>
              <a:t>energy </a:t>
            </a:r>
            <a:r>
              <a:rPr kumimoji="0" lang="it-IT" sz="1800" b="0" i="0" u="sng" strike="noStrike" kern="1200" cap="none" spc="0" normalizeH="0" baseline="0" noProof="0" dirty="0" err="1">
                <a:ln>
                  <a:noFill/>
                </a:ln>
                <a:solidFill>
                  <a:prstClr val="black"/>
                </a:solidFill>
                <a:effectLst/>
                <a:uLnTx/>
                <a:uFillTx/>
                <a:latin typeface="Calibri"/>
                <a:ea typeface="+mn-ea"/>
                <a:cs typeface="+mn-cs"/>
              </a:rPr>
              <a:t>thermal</a:t>
            </a:r>
            <a:r>
              <a:rPr kumimoji="0" lang="it-IT" sz="1800" b="0" i="0" u="sng" strike="noStrike" kern="1200" cap="none" spc="0" normalizeH="0" baseline="0" noProof="0" dirty="0">
                <a:ln>
                  <a:noFill/>
                </a:ln>
                <a:solidFill>
                  <a:prstClr val="black"/>
                </a:solidFill>
                <a:effectLst/>
                <a:uLnTx/>
                <a:uFillTx/>
                <a:latin typeface="Calibri"/>
                <a:ea typeface="+mn-ea"/>
                <a:cs typeface="+mn-cs"/>
              </a:rPr>
              <a:t> </a:t>
            </a:r>
            <a:r>
              <a:rPr kumimoji="0" lang="it-IT" sz="1800" b="0" i="0" u="sng" strike="noStrike" kern="1200" cap="none" spc="0" normalizeH="0" baseline="0" noProof="0" dirty="0" err="1">
                <a:ln>
                  <a:noFill/>
                </a:ln>
                <a:solidFill>
                  <a:prstClr val="black"/>
                </a:solidFill>
                <a:effectLst/>
                <a:uLnTx/>
                <a:uFillTx/>
                <a:latin typeface="Calibri"/>
                <a:ea typeface="+mn-ea"/>
                <a:cs typeface="+mn-cs"/>
              </a:rPr>
              <a:t>losses</a:t>
            </a:r>
            <a:r>
              <a:rPr kumimoji="0" lang="it-IT" sz="1800" b="0" i="0" u="none" strike="noStrike" kern="1200" cap="none" spc="0" normalizeH="0" baseline="0" noProof="0" dirty="0">
                <a:ln>
                  <a:noFill/>
                </a:ln>
                <a:solidFill>
                  <a:prstClr val="black"/>
                </a:solidFill>
                <a:effectLst/>
                <a:uLnTx/>
                <a:uFillTx/>
                <a:latin typeface="Calibri"/>
                <a:ea typeface="+mn-ea"/>
                <a:cs typeface="+mn-cs"/>
              </a:rPr>
              <a:t> on resistive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objects</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1" i="0" u="none" strike="noStrike" kern="1200" cap="none" spc="0" normalizeH="0" baseline="0" noProof="0" dirty="0">
                <a:ln>
                  <a:noFill/>
                </a:ln>
                <a:solidFill>
                  <a:prstClr val="black"/>
                </a:solidFill>
                <a:effectLst/>
                <a:uLnTx/>
                <a:uFillTx/>
                <a:latin typeface="Calibri"/>
                <a:ea typeface="+mn-ea"/>
                <a:cs typeface="+mn-cs"/>
              </a:rPr>
              <a:t>Conversion </a:t>
            </a:r>
            <a:r>
              <a:rPr kumimoji="0" lang="it-IT" sz="1800" b="1" i="0" u="none" strike="noStrike" kern="1200" cap="none" spc="0" normalizeH="0" baseline="0" noProof="0" dirty="0" err="1">
                <a:ln>
                  <a:noFill/>
                </a:ln>
                <a:solidFill>
                  <a:prstClr val="black"/>
                </a:solidFill>
                <a:effectLst/>
                <a:uLnTx/>
                <a:uFillTx/>
                <a:latin typeface="Calibri"/>
                <a:ea typeface="+mn-ea"/>
                <a:cs typeface="+mn-cs"/>
              </a:rPr>
              <a:t>losses</a:t>
            </a:r>
            <a:r>
              <a:rPr kumimoji="0" lang="it-IT" sz="1800" b="1" i="0" u="none" strike="noStrike" kern="1200" cap="none" spc="0" normalizeH="0" baseline="0" noProof="0" dirty="0">
                <a:ln>
                  <a:noFill/>
                </a:ln>
                <a:solidFill>
                  <a:prstClr val="black"/>
                </a:solidFill>
                <a:effectLst/>
                <a:uLnTx/>
                <a:uFillTx/>
                <a:latin typeface="Calibri"/>
                <a:ea typeface="+mn-ea"/>
                <a:cs typeface="+mn-cs"/>
              </a:rPr>
              <a:t> </a:t>
            </a:r>
            <a:r>
              <a:rPr kumimoji="0" lang="it-IT" sz="1800" b="0" i="0" u="none" strike="noStrike" kern="1200" cap="none" spc="0" normalizeH="0" baseline="0" noProof="0" dirty="0">
                <a:ln>
                  <a:noFill/>
                </a:ln>
                <a:solidFill>
                  <a:prstClr val="black"/>
                </a:solidFill>
                <a:effectLst/>
                <a:uLnTx/>
                <a:uFillTx/>
                <a:latin typeface="Calibri"/>
                <a:ea typeface="+mn-ea"/>
                <a:cs typeface="+mn-cs"/>
              </a:rPr>
              <a:t>(</a:t>
            </a:r>
            <a:r>
              <a:rPr kumimoji="0" lang="it-IT" sz="1800" b="0" i="0" u="none" strike="noStrike" kern="1200" cap="none" spc="0" normalizeH="0" baseline="0" noProof="0" dirty="0" err="1">
                <a:ln>
                  <a:noFill/>
                </a:ln>
                <a:solidFill>
                  <a:prstClr val="black"/>
                </a:solidFill>
                <a:effectLst/>
                <a:uLnTx/>
                <a:uFillTx/>
                <a:latin typeface="Calibri"/>
                <a:ea typeface="+mn-ea"/>
                <a:cs typeface="+mn-cs"/>
              </a:rPr>
              <a:t>elettronics</a:t>
            </a:r>
            <a:r>
              <a:rPr kumimoji="0" lang="it-IT" sz="1800" b="0" i="0" u="none" strike="noStrike" kern="1200" cap="none" spc="0" normalizeH="0" baseline="0" noProof="0" dirty="0">
                <a:ln>
                  <a:noFill/>
                </a:ln>
                <a:solidFill>
                  <a:prstClr val="black"/>
                </a:solidFill>
                <a:effectLst/>
                <a:uLnTx/>
                <a:uFillTx/>
                <a:latin typeface="Calibri"/>
                <a:ea typeface="+mn-ea"/>
                <a:cs typeface="+mn-cs"/>
              </a:rPr>
              <a:t>, BMS and converter)</a:t>
            </a:r>
          </a:p>
        </p:txBody>
      </p:sp>
      <p:sp>
        <p:nvSpPr>
          <p:cNvPr id="18" name="TextBox 17">
            <a:extLst>
              <a:ext uri="{FF2B5EF4-FFF2-40B4-BE49-F238E27FC236}">
                <a16:creationId xmlns:a16="http://schemas.microsoft.com/office/drawing/2014/main" id="{1B490ECB-60C8-43EF-B6F1-6A2EB46CF0CE}"/>
              </a:ext>
            </a:extLst>
          </p:cNvPr>
          <p:cNvSpPr txBox="1"/>
          <p:nvPr/>
        </p:nvSpPr>
        <p:spPr>
          <a:xfrm>
            <a:off x="5521628" y="3315990"/>
            <a:ext cx="5808049" cy="156966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err="1">
                <a:ln>
                  <a:noFill/>
                </a:ln>
                <a:solidFill>
                  <a:srgbClr val="00B0F0"/>
                </a:solidFill>
                <a:effectLst/>
                <a:uLnTx/>
                <a:uFillTx/>
                <a:latin typeface="Calibri"/>
                <a:ea typeface="+mn-ea"/>
                <a:cs typeface="+mn-cs"/>
              </a:rPr>
              <a:t>Main</a:t>
            </a:r>
            <a:r>
              <a:rPr kumimoji="0" lang="it-IT" sz="2400" b="1" i="0" u="none" strike="noStrike" kern="1200" cap="none" spc="0" normalizeH="0" baseline="0" noProof="0" dirty="0">
                <a:ln>
                  <a:noFill/>
                </a:ln>
                <a:solidFill>
                  <a:srgbClr val="00B0F0"/>
                </a:solidFill>
                <a:effectLst/>
                <a:uLnTx/>
                <a:uFillTx/>
                <a:latin typeface="Calibri"/>
                <a:ea typeface="+mn-ea"/>
                <a:cs typeface="+mn-cs"/>
              </a:rPr>
              <a:t> </a:t>
            </a:r>
            <a:r>
              <a:rPr kumimoji="0" lang="it-IT" sz="2400" b="1" i="0" u="none" strike="noStrike" kern="1200" cap="none" spc="0" normalizeH="0" baseline="0" noProof="0" dirty="0" err="1">
                <a:ln>
                  <a:noFill/>
                </a:ln>
                <a:solidFill>
                  <a:srgbClr val="00B0F0"/>
                </a:solidFill>
                <a:effectLst/>
                <a:uLnTx/>
                <a:uFillTx/>
                <a:latin typeface="Calibri"/>
                <a:ea typeface="+mn-ea"/>
                <a:cs typeface="+mn-cs"/>
              </a:rPr>
              <a:t>variables</a:t>
            </a:r>
            <a:r>
              <a:rPr kumimoji="0" lang="it-IT" sz="2400" b="1" i="0" u="none" strike="noStrike" kern="1200" cap="none" spc="0" normalizeH="0" baseline="0" noProof="0" dirty="0">
                <a:ln>
                  <a:noFill/>
                </a:ln>
                <a:solidFill>
                  <a:srgbClr val="00B0F0"/>
                </a:solidFill>
                <a:effectLst/>
                <a:uLnTx/>
                <a:uFillTx/>
                <a:latin typeface="Calibri"/>
                <a:ea typeface="+mn-ea"/>
                <a:cs typeface="+mn-cs"/>
              </a:rPr>
              <a:t>:</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Power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exchanged</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Energy storage</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err="1">
                <a:ln>
                  <a:noFill/>
                </a:ln>
                <a:solidFill>
                  <a:prstClr val="black"/>
                </a:solidFill>
                <a:effectLst/>
                <a:uLnTx/>
                <a:uFillTx/>
                <a:latin typeface="Calibri"/>
                <a:ea typeface="+mn-ea"/>
                <a:cs typeface="+mn-cs"/>
              </a:rPr>
              <a:t>Losses</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Cost of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charging</a:t>
            </a:r>
            <a:r>
              <a:rPr kumimoji="0" lang="it-IT" sz="1800" b="0" i="0" u="none" strike="noStrike" kern="1200" cap="none" spc="0" normalizeH="0" baseline="0" noProof="0" dirty="0">
                <a:ln>
                  <a:noFill/>
                </a:ln>
                <a:solidFill>
                  <a:prstClr val="black"/>
                </a:solidFill>
                <a:effectLst/>
                <a:uLnTx/>
                <a:uFillTx/>
                <a:latin typeface="Calibri"/>
                <a:ea typeface="+mn-ea"/>
                <a:cs typeface="+mn-cs"/>
              </a:rPr>
              <a:t>/</a:t>
            </a:r>
            <a:r>
              <a:rPr kumimoji="0" lang="it-IT" sz="1800" b="0" i="0" u="none" strike="noStrike" kern="1200" cap="none" spc="0" normalizeH="0" baseline="0" noProof="0" dirty="0" err="1">
                <a:ln>
                  <a:noFill/>
                </a:ln>
                <a:solidFill>
                  <a:prstClr val="black"/>
                </a:solidFill>
                <a:effectLst/>
                <a:uLnTx/>
                <a:uFillTx/>
                <a:latin typeface="Calibri"/>
                <a:ea typeface="+mn-ea"/>
                <a:cs typeface="+mn-cs"/>
              </a:rPr>
              <a:t>discharging</a:t>
            </a:r>
            <a:r>
              <a:rPr kumimoji="0" lang="it-IT" sz="1800" b="0" i="0" u="none" strike="noStrike" kern="1200" cap="none" spc="0" normalizeH="0" baseline="0" noProof="0" dirty="0">
                <a:ln>
                  <a:noFill/>
                </a:ln>
                <a:solidFill>
                  <a:prstClr val="black"/>
                </a:solidFill>
                <a:effectLst/>
                <a:uLnTx/>
                <a:uFillTx/>
                <a:latin typeface="Calibri"/>
                <a:ea typeface="+mn-ea"/>
                <a:cs typeface="+mn-cs"/>
              </a:rPr>
              <a:t>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opportunity</a:t>
            </a:r>
            <a:r>
              <a:rPr kumimoji="0" lang="it-IT" sz="1800" b="0" i="0" u="none" strike="noStrike" kern="1200" cap="none" spc="0" normalizeH="0" baseline="0" noProof="0" dirty="0">
                <a:ln>
                  <a:noFill/>
                </a:ln>
                <a:solidFill>
                  <a:prstClr val="black"/>
                </a:solidFill>
                <a:effectLst/>
                <a:uLnTx/>
                <a:uFillTx/>
                <a:latin typeface="Calibri"/>
                <a:ea typeface="+mn-ea"/>
                <a:cs typeface="+mn-cs"/>
              </a:rPr>
              <a:t> cost)</a:t>
            </a:r>
          </a:p>
        </p:txBody>
      </p:sp>
      <p:sp>
        <p:nvSpPr>
          <p:cNvPr id="12" name="TextBox 11">
            <a:extLst>
              <a:ext uri="{FF2B5EF4-FFF2-40B4-BE49-F238E27FC236}">
                <a16:creationId xmlns:a16="http://schemas.microsoft.com/office/drawing/2014/main" id="{D12B43ED-C389-4368-B4F5-A9C66C30EB14}"/>
              </a:ext>
            </a:extLst>
          </p:cNvPr>
          <p:cNvSpPr txBox="1"/>
          <p:nvPr/>
        </p:nvSpPr>
        <p:spPr>
          <a:xfrm>
            <a:off x="1031418" y="3917980"/>
            <a:ext cx="2145267" cy="369332"/>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err="1">
                <a:ln>
                  <a:noFill/>
                </a:ln>
                <a:solidFill>
                  <a:prstClr val="black"/>
                </a:solidFill>
                <a:effectLst/>
                <a:uLnTx/>
                <a:uFillTx/>
                <a:latin typeface="Calibri"/>
                <a:ea typeface="+mn-ea"/>
                <a:cs typeface="+mn-cs"/>
              </a:rPr>
              <a:t>Lithium-ion</a:t>
            </a:r>
            <a:r>
              <a:rPr kumimoji="0" lang="it-IT" sz="1800" b="0" i="0" u="none" strike="noStrike" kern="1200" cap="none" spc="0" normalizeH="0" baseline="0" noProof="0" dirty="0">
                <a:ln>
                  <a:noFill/>
                </a:ln>
                <a:solidFill>
                  <a:prstClr val="black"/>
                </a:solidFill>
                <a:effectLst/>
                <a:uLnTx/>
                <a:uFillTx/>
                <a:latin typeface="Calibri"/>
                <a:ea typeface="+mn-ea"/>
                <a:cs typeface="+mn-cs"/>
              </a:rPr>
              <a:t>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batteries</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11379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CFF01F75-1C2E-4295-B895-56804EBD5212}"/>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it-IT"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9D8EC116-766A-4F94-BBB8-B6359F4C5F8F}"/>
              </a:ext>
            </a:extLst>
          </p:cNvPr>
          <p:cNvSpPr>
            <a:spLocks noGrp="1"/>
          </p:cNvSpPr>
          <p:nvPr>
            <p:ph type="title"/>
          </p:nvPr>
        </p:nvSpPr>
        <p:spPr/>
        <p:txBody>
          <a:bodyPr>
            <a:noAutofit/>
          </a:bodyPr>
          <a:lstStyle/>
          <a:p>
            <a:r>
              <a:rPr lang="it-IT" sz="3200" dirty="0"/>
              <a:t>2a. </a:t>
            </a:r>
            <a:r>
              <a:rPr lang="it-IT" sz="3200" dirty="0" err="1"/>
              <a:t>Example</a:t>
            </a:r>
            <a:r>
              <a:rPr lang="it-IT" sz="3200" dirty="0"/>
              <a:t>: </a:t>
            </a:r>
            <a:r>
              <a:rPr lang="it-IT" sz="3200" dirty="0" err="1"/>
              <a:t>Battery</a:t>
            </a:r>
            <a:r>
              <a:rPr lang="it-IT" sz="3200" dirty="0"/>
              <a:t> model for </a:t>
            </a:r>
            <a:r>
              <a:rPr lang="it-IT" sz="3200" dirty="0" err="1"/>
              <a:t>dispatching</a:t>
            </a:r>
            <a:br>
              <a:rPr lang="it-IT" sz="3200" dirty="0"/>
            </a:br>
            <a:r>
              <a:rPr lang="it-IT" sz="3200" dirty="0"/>
              <a:t>(medium </a:t>
            </a:r>
            <a:r>
              <a:rPr lang="it-IT" sz="3200" dirty="0" err="1"/>
              <a:t>approximation</a:t>
            </a:r>
            <a:r>
              <a:rPr lang="it-IT" sz="3200" dirty="0"/>
              <a:t>)</a:t>
            </a:r>
          </a:p>
        </p:txBody>
      </p:sp>
      <p:pic>
        <p:nvPicPr>
          <p:cNvPr id="8" name="Picture 7">
            <a:extLst>
              <a:ext uri="{FF2B5EF4-FFF2-40B4-BE49-F238E27FC236}">
                <a16:creationId xmlns:a16="http://schemas.microsoft.com/office/drawing/2014/main" id="{61B67C29-F4E1-403B-8DD1-8C4001638D42}"/>
              </a:ext>
            </a:extLst>
          </p:cNvPr>
          <p:cNvPicPr>
            <a:picLocks noChangeAspect="1"/>
          </p:cNvPicPr>
          <p:nvPr/>
        </p:nvPicPr>
        <p:blipFill>
          <a:blip r:embed="rId2"/>
          <a:stretch>
            <a:fillRect/>
          </a:stretch>
        </p:blipFill>
        <p:spPr>
          <a:xfrm rot="16200000">
            <a:off x="1063446" y="931197"/>
            <a:ext cx="2368456" cy="3552685"/>
          </a:xfrm>
          <a:prstGeom prst="rect">
            <a:avLst/>
          </a:prstGeom>
        </p:spPr>
      </p:pic>
      <p:sp>
        <p:nvSpPr>
          <p:cNvPr id="10" name="TextBox 9">
            <a:extLst>
              <a:ext uri="{FF2B5EF4-FFF2-40B4-BE49-F238E27FC236}">
                <a16:creationId xmlns:a16="http://schemas.microsoft.com/office/drawing/2014/main" id="{0503D68E-8943-4D25-8B6D-033D303C05EC}"/>
              </a:ext>
            </a:extLst>
          </p:cNvPr>
          <p:cNvSpPr txBox="1"/>
          <p:nvPr/>
        </p:nvSpPr>
        <p:spPr>
          <a:xfrm>
            <a:off x="327705" y="4446764"/>
            <a:ext cx="4629305" cy="1938992"/>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prstClr val="black"/>
                </a:solidFill>
                <a:effectLst/>
                <a:uLnTx/>
                <a:uFillTx/>
                <a:latin typeface="Calibri"/>
                <a:ea typeface="+mn-ea"/>
                <a:cs typeface="+mn-cs"/>
              </a:rPr>
              <a:t>Goal</a:t>
            </a:r>
            <a:r>
              <a:rPr kumimoji="0" lang="it-IT" sz="2400" b="0" i="0" u="none" strike="noStrike" kern="1200" cap="none" spc="0" normalizeH="0" baseline="0" noProof="0" dirty="0">
                <a:ln>
                  <a:noFill/>
                </a:ln>
                <a:solidFill>
                  <a:prstClr val="black"/>
                </a:solidFill>
                <a:effectLst/>
                <a:uLnTx/>
                <a:uFillTx/>
                <a:latin typeface="Calibri"/>
                <a:ea typeface="+mn-ea"/>
                <a:cs typeface="+mn-cs"/>
              </a:rPr>
              <a:t>:</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2400" b="0" i="0" u="none" strike="noStrike" kern="1200" cap="none" spc="0" normalizeH="0" baseline="0" noProof="0" dirty="0" err="1">
                <a:ln>
                  <a:noFill/>
                </a:ln>
                <a:solidFill>
                  <a:prstClr val="black"/>
                </a:solidFill>
                <a:effectLst/>
                <a:uLnTx/>
                <a:uFillTx/>
                <a:latin typeface="Calibri"/>
                <a:ea typeface="+mn-ea"/>
                <a:cs typeface="+mn-cs"/>
              </a:rPr>
              <a:t>Purpose</a:t>
            </a:r>
            <a:r>
              <a:rPr kumimoji="0" lang="it-IT" sz="2400" b="0" i="0" u="none" strike="noStrike" kern="1200" cap="none" spc="0" normalizeH="0" baseline="0" noProof="0" dirty="0">
                <a:ln>
                  <a:noFill/>
                </a:ln>
                <a:solidFill>
                  <a:prstClr val="black"/>
                </a:solidFill>
                <a:effectLst/>
                <a:uLnTx/>
                <a:uFillTx/>
                <a:latin typeface="Calibri"/>
                <a:ea typeface="+mn-ea"/>
                <a:cs typeface="+mn-cs"/>
              </a:rPr>
              <a:t>: </a:t>
            </a:r>
            <a:r>
              <a:rPr kumimoji="0" lang="it-IT" sz="2400" b="0" i="0" u="none" strike="noStrike" kern="1200" cap="none" spc="0" normalizeH="0" baseline="0" noProof="0" dirty="0" err="1">
                <a:ln>
                  <a:noFill/>
                </a:ln>
                <a:solidFill>
                  <a:prstClr val="black"/>
                </a:solidFill>
                <a:effectLst/>
                <a:uLnTx/>
                <a:uFillTx/>
                <a:latin typeface="Calibri"/>
                <a:ea typeface="+mn-ea"/>
                <a:cs typeface="+mn-cs"/>
              </a:rPr>
              <a:t>dispatch</a:t>
            </a:r>
            <a:endParaRPr kumimoji="0" lang="it-IT"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2400" b="0" i="0" u="none" strike="noStrike" kern="1200" cap="none" spc="0" normalizeH="0" baseline="0" noProof="0" dirty="0" err="1">
                <a:ln>
                  <a:noFill/>
                </a:ln>
                <a:solidFill>
                  <a:prstClr val="black"/>
                </a:solidFill>
                <a:effectLst/>
                <a:uLnTx/>
                <a:uFillTx/>
                <a:latin typeface="Calibri"/>
                <a:ea typeface="+mn-ea"/>
                <a:cs typeface="+mn-cs"/>
              </a:rPr>
              <a:t>Obj</a:t>
            </a:r>
            <a:r>
              <a:rPr kumimoji="0" lang="it-IT" sz="2400" b="0" i="0" u="none" strike="noStrike" kern="1200" cap="none" spc="0" normalizeH="0" baseline="0" noProof="0" dirty="0">
                <a:ln>
                  <a:noFill/>
                </a:ln>
                <a:solidFill>
                  <a:prstClr val="black"/>
                </a:solidFill>
                <a:effectLst/>
                <a:uLnTx/>
                <a:uFillTx/>
                <a:latin typeface="Calibri"/>
                <a:ea typeface="+mn-ea"/>
                <a:cs typeface="+mn-cs"/>
              </a:rPr>
              <a:t>. </a:t>
            </a:r>
            <a:r>
              <a:rPr kumimoji="0" lang="it-IT" sz="2400" b="0" i="0" u="none" strike="noStrike" kern="1200" cap="none" spc="0" normalizeH="0" baseline="0" noProof="0" dirty="0" err="1">
                <a:ln>
                  <a:noFill/>
                </a:ln>
                <a:solidFill>
                  <a:prstClr val="black"/>
                </a:solidFill>
                <a:effectLst/>
                <a:uLnTx/>
                <a:uFillTx/>
                <a:latin typeface="Calibri"/>
                <a:ea typeface="+mn-ea"/>
                <a:cs typeface="+mn-cs"/>
              </a:rPr>
              <a:t>function</a:t>
            </a:r>
            <a:r>
              <a:rPr kumimoji="0" lang="it-IT" sz="2400" b="0" i="0" u="none" strike="noStrike" kern="1200" cap="none" spc="0" normalizeH="0" baseline="0" noProof="0" dirty="0">
                <a:ln>
                  <a:noFill/>
                </a:ln>
                <a:solidFill>
                  <a:prstClr val="black"/>
                </a:solidFill>
                <a:effectLst/>
                <a:uLnTx/>
                <a:uFillTx/>
                <a:latin typeface="Calibri"/>
                <a:ea typeface="+mn-ea"/>
                <a:cs typeface="+mn-cs"/>
              </a:rPr>
              <a:t>: </a:t>
            </a:r>
            <a:r>
              <a:rPr kumimoji="0" lang="it-IT" sz="2400" b="0" i="0" u="none" strike="noStrike" kern="1200" cap="none" spc="0" normalizeH="0" baseline="0" noProof="0" dirty="0" err="1">
                <a:ln>
                  <a:noFill/>
                </a:ln>
                <a:solidFill>
                  <a:prstClr val="black"/>
                </a:solidFill>
                <a:effectLst/>
                <a:uLnTx/>
                <a:uFillTx/>
                <a:latin typeface="Calibri"/>
                <a:ea typeface="+mn-ea"/>
                <a:cs typeface="+mn-cs"/>
              </a:rPr>
              <a:t>economic</a:t>
            </a:r>
            <a:endParaRPr kumimoji="0" lang="it-IT"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prstClr val="black"/>
                </a:solidFill>
                <a:effectLst/>
                <a:uLnTx/>
                <a:uFillTx/>
                <a:latin typeface="Calibri"/>
                <a:ea typeface="+mn-ea"/>
                <a:cs typeface="+mn-cs"/>
              </a:rPr>
              <a:t>Level of </a:t>
            </a:r>
            <a:r>
              <a:rPr kumimoji="0" lang="it-IT" sz="2400" b="1" i="0" u="none" strike="noStrike" kern="1200" cap="none" spc="0" normalizeH="0" baseline="0" noProof="0" dirty="0" err="1">
                <a:ln>
                  <a:noFill/>
                </a:ln>
                <a:solidFill>
                  <a:prstClr val="black"/>
                </a:solidFill>
                <a:effectLst/>
                <a:uLnTx/>
                <a:uFillTx/>
                <a:latin typeface="Calibri"/>
                <a:ea typeface="+mn-ea"/>
                <a:cs typeface="+mn-cs"/>
              </a:rPr>
              <a:t>approximation</a:t>
            </a:r>
            <a:r>
              <a:rPr kumimoji="0" lang="it-IT" sz="2400" b="0" i="0" u="none" strike="noStrike" kern="1200" cap="none" spc="0" normalizeH="0" baseline="0" noProof="0" dirty="0">
                <a:ln>
                  <a:noFill/>
                </a:ln>
                <a:solidFill>
                  <a:prstClr val="black"/>
                </a:solidFill>
                <a:effectLst/>
                <a:uLnTx/>
                <a:uFillTx/>
                <a:latin typeface="Calibri"/>
                <a:ea typeface="+mn-ea"/>
                <a:cs typeface="+mn-cs"/>
              </a:rPr>
              <a:t>: </a:t>
            </a:r>
            <a:r>
              <a:rPr kumimoji="0" lang="it-IT" sz="2400" b="0" i="0" u="none" strike="noStrike" kern="1200" cap="none" spc="0" normalizeH="0" baseline="0" noProof="0" dirty="0">
                <a:ln>
                  <a:noFill/>
                </a:ln>
                <a:solidFill>
                  <a:srgbClr val="FF0000"/>
                </a:solidFill>
                <a:effectLst/>
                <a:uLnTx/>
                <a:uFillTx/>
                <a:latin typeface="Calibri"/>
                <a:ea typeface="+mn-ea"/>
                <a:cs typeface="+mn-cs"/>
              </a:rPr>
              <a:t>medium</a:t>
            </a:r>
          </a:p>
        </p:txBody>
      </p:sp>
      <p:sp>
        <p:nvSpPr>
          <p:cNvPr id="17" name="TextBox 16">
            <a:extLst>
              <a:ext uri="{FF2B5EF4-FFF2-40B4-BE49-F238E27FC236}">
                <a16:creationId xmlns:a16="http://schemas.microsoft.com/office/drawing/2014/main" id="{E2F44BF6-97E7-49FF-BA9E-B78772040702}"/>
              </a:ext>
            </a:extLst>
          </p:cNvPr>
          <p:cNvSpPr txBox="1"/>
          <p:nvPr/>
        </p:nvSpPr>
        <p:spPr>
          <a:xfrm>
            <a:off x="5521628" y="1003516"/>
            <a:ext cx="5492527" cy="212365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err="1">
                <a:ln>
                  <a:noFill/>
                </a:ln>
                <a:solidFill>
                  <a:srgbClr val="00B050"/>
                </a:solidFill>
                <a:effectLst/>
                <a:uLnTx/>
                <a:uFillTx/>
                <a:latin typeface="Calibri"/>
                <a:ea typeface="+mn-ea"/>
                <a:cs typeface="+mn-cs"/>
              </a:rPr>
              <a:t>Main</a:t>
            </a:r>
            <a:r>
              <a:rPr kumimoji="0" lang="it-IT" sz="2400" b="1" i="0" u="none" strike="noStrike" kern="1200" cap="none" spc="0" normalizeH="0" baseline="0" noProof="0" dirty="0">
                <a:ln>
                  <a:noFill/>
                </a:ln>
                <a:solidFill>
                  <a:srgbClr val="00B050"/>
                </a:solidFill>
                <a:effectLst/>
                <a:uLnTx/>
                <a:uFillTx/>
                <a:latin typeface="Calibri"/>
                <a:ea typeface="+mn-ea"/>
                <a:cs typeface="+mn-cs"/>
              </a:rPr>
              <a:t> </a:t>
            </a:r>
            <a:r>
              <a:rPr kumimoji="0" lang="it-IT" sz="2400" b="1" i="0" u="none" strike="noStrike" kern="1200" cap="none" spc="0" normalizeH="0" baseline="0" noProof="0" dirty="0" err="1">
                <a:ln>
                  <a:noFill/>
                </a:ln>
                <a:solidFill>
                  <a:srgbClr val="00B050"/>
                </a:solidFill>
                <a:effectLst/>
                <a:uLnTx/>
                <a:uFillTx/>
                <a:latin typeface="Calibri"/>
                <a:ea typeface="+mn-ea"/>
                <a:cs typeface="+mn-cs"/>
              </a:rPr>
              <a:t>phenomena</a:t>
            </a:r>
            <a:r>
              <a:rPr kumimoji="0" lang="it-IT" sz="2400" b="1" i="0" u="none" strike="noStrike" kern="1200" cap="none" spc="0" normalizeH="0" baseline="0" noProof="0" dirty="0">
                <a:ln>
                  <a:noFill/>
                </a:ln>
                <a:solidFill>
                  <a:srgbClr val="00B050"/>
                </a:solidFill>
                <a:effectLst/>
                <a:uLnTx/>
                <a:uFillTx/>
                <a:latin typeface="Calibri"/>
                <a:ea typeface="+mn-ea"/>
                <a:cs typeface="+mn-cs"/>
              </a:rPr>
              <a:t>:</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1" i="0" u="none" strike="noStrike" kern="1200" cap="none" spc="0" normalizeH="0" baseline="0" noProof="0" dirty="0" err="1">
                <a:ln>
                  <a:noFill/>
                </a:ln>
                <a:solidFill>
                  <a:prstClr val="black"/>
                </a:solidFill>
                <a:effectLst/>
                <a:uLnTx/>
                <a:uFillTx/>
                <a:latin typeface="Calibri"/>
                <a:ea typeface="+mn-ea"/>
                <a:cs typeface="+mn-cs"/>
              </a:rPr>
              <a:t>Electrochemistry</a:t>
            </a:r>
            <a:r>
              <a:rPr kumimoji="0" lang="it-IT" sz="1800" b="0" i="0" u="none" strike="noStrike" kern="1200" cap="none" spc="0" normalizeH="0" baseline="0" noProof="0" dirty="0">
                <a:ln>
                  <a:noFill/>
                </a:ln>
                <a:solidFill>
                  <a:prstClr val="black"/>
                </a:solidFill>
                <a:effectLst/>
                <a:uLnTx/>
                <a:uFillTx/>
                <a:latin typeface="Calibri"/>
                <a:ea typeface="+mn-ea"/>
                <a:cs typeface="+mn-cs"/>
              </a:rPr>
              <a:t>:</a:t>
            </a:r>
            <a:br>
              <a:rPr kumimoji="0" lang="it-IT" sz="1800" b="0" i="0" u="none" strike="noStrike" kern="1200" cap="none" spc="0" normalizeH="0" baseline="0" noProof="0" dirty="0">
                <a:ln>
                  <a:noFill/>
                </a:ln>
                <a:solidFill>
                  <a:prstClr val="black"/>
                </a:solidFill>
                <a:effectLst/>
                <a:uLnTx/>
                <a:uFillTx/>
                <a:latin typeface="Calibri"/>
                <a:ea typeface="+mn-ea"/>
                <a:cs typeface="+mn-cs"/>
              </a:rPr>
            </a:br>
            <a:r>
              <a:rPr kumimoji="0" lang="it-IT" sz="1800" b="0" i="0" u="none" strike="noStrike" kern="1200" cap="none" spc="0" normalizeH="0" baseline="0" noProof="0" dirty="0" err="1">
                <a:ln>
                  <a:noFill/>
                </a:ln>
                <a:solidFill>
                  <a:prstClr val="black"/>
                </a:solidFill>
                <a:effectLst/>
                <a:uLnTx/>
                <a:uFillTx/>
                <a:latin typeface="Calibri"/>
                <a:ea typeface="+mn-ea"/>
                <a:cs typeface="+mn-cs"/>
              </a:rPr>
              <a:t>bidirectional</a:t>
            </a:r>
            <a:r>
              <a:rPr kumimoji="0" lang="it-IT" sz="1800" b="0" i="0" u="none" strike="noStrike" kern="1200" cap="none" spc="0" normalizeH="0" baseline="0" noProof="0" dirty="0">
                <a:ln>
                  <a:noFill/>
                </a:ln>
                <a:solidFill>
                  <a:prstClr val="black"/>
                </a:solidFill>
                <a:effectLst/>
                <a:uLnTx/>
                <a:uFillTx/>
                <a:latin typeface="Calibri"/>
                <a:ea typeface="+mn-ea"/>
                <a:cs typeface="+mn-cs"/>
              </a:rPr>
              <a:t> energy flow and </a:t>
            </a:r>
            <a:r>
              <a:rPr kumimoji="0" lang="it-IT" sz="1800" b="1" i="0" u="sng" strike="noStrike" kern="1200" cap="none" spc="0" normalizeH="0" baseline="0" noProof="0" dirty="0">
                <a:ln>
                  <a:noFill/>
                </a:ln>
                <a:solidFill>
                  <a:prstClr val="black"/>
                </a:solidFill>
                <a:effectLst/>
                <a:uLnTx/>
                <a:uFillTx/>
                <a:latin typeface="Calibri"/>
                <a:ea typeface="+mn-ea"/>
                <a:cs typeface="+mn-cs"/>
              </a:rPr>
              <a:t>energy storage</a:t>
            </a:r>
            <a:r>
              <a:rPr kumimoji="0" lang="it-IT" sz="1800" b="0" i="0" u="none" strike="noStrike" kern="1200" cap="none" spc="0" normalizeH="0" baseline="0" noProof="0" dirty="0">
                <a:ln>
                  <a:noFill/>
                </a:ln>
                <a:solidFill>
                  <a:prstClr val="black"/>
                </a:solidFill>
                <a:effectLst/>
                <a:uLnTx/>
                <a:uFillTx/>
                <a:latin typeface="Calibri"/>
                <a:ea typeface="+mn-ea"/>
                <a:cs typeface="+mn-cs"/>
              </a:rPr>
              <a:t> with </a:t>
            </a:r>
            <a:r>
              <a:rPr kumimoji="0" lang="it-IT" sz="1800" b="0" i="0" u="sng" strike="noStrike" kern="1200" cap="none" spc="0" normalizeH="0" baseline="0" noProof="0" dirty="0" err="1">
                <a:ln>
                  <a:noFill/>
                </a:ln>
                <a:solidFill>
                  <a:prstClr val="black"/>
                </a:solidFill>
                <a:effectLst/>
                <a:uLnTx/>
                <a:uFillTx/>
                <a:latin typeface="Calibri"/>
                <a:ea typeface="+mn-ea"/>
                <a:cs typeface="+mn-cs"/>
              </a:rPr>
              <a:t>losses</a:t>
            </a:r>
            <a:endParaRPr kumimoji="0" lang="it-IT" sz="1800" b="0" i="0" u="sng"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1" i="0" u="none" strike="noStrike" kern="1200" cap="none" spc="0" normalizeH="0" baseline="0" noProof="0" dirty="0">
                <a:ln>
                  <a:noFill/>
                </a:ln>
                <a:solidFill>
                  <a:prstClr val="black"/>
                </a:solidFill>
                <a:effectLst/>
                <a:uLnTx/>
                <a:uFillTx/>
                <a:latin typeface="Calibri"/>
                <a:ea typeface="+mn-ea"/>
                <a:cs typeface="+mn-cs"/>
              </a:rPr>
              <a:t>Joule </a:t>
            </a:r>
            <a:r>
              <a:rPr kumimoji="0" lang="it-IT" sz="1800" b="1" i="0" u="none" strike="noStrike" kern="1200" cap="none" spc="0" normalizeH="0" baseline="0" noProof="0" dirty="0" err="1">
                <a:ln>
                  <a:noFill/>
                </a:ln>
                <a:solidFill>
                  <a:prstClr val="black"/>
                </a:solidFill>
                <a:effectLst/>
                <a:uLnTx/>
                <a:uFillTx/>
                <a:latin typeface="Calibri"/>
                <a:ea typeface="+mn-ea"/>
                <a:cs typeface="+mn-cs"/>
              </a:rPr>
              <a:t>effect</a:t>
            </a:r>
            <a:r>
              <a:rPr kumimoji="0" lang="it-IT" sz="1800" b="0" i="0" u="none" strike="noStrike" kern="1200" cap="none" spc="0" normalizeH="0" baseline="0" noProof="0" dirty="0">
                <a:ln>
                  <a:noFill/>
                </a:ln>
                <a:solidFill>
                  <a:prstClr val="black"/>
                </a:solidFill>
                <a:effectLst/>
                <a:uLnTx/>
                <a:uFillTx/>
                <a:latin typeface="Calibri"/>
                <a:ea typeface="+mn-ea"/>
                <a:cs typeface="+mn-cs"/>
              </a:rPr>
              <a:t>:</a:t>
            </a:r>
            <a:br>
              <a:rPr kumimoji="0" lang="it-IT" sz="1800" b="0" i="0" u="none" strike="noStrike" kern="1200" cap="none" spc="0" normalizeH="0" baseline="0" noProof="0" dirty="0">
                <a:ln>
                  <a:noFill/>
                </a:ln>
                <a:solidFill>
                  <a:prstClr val="black"/>
                </a:solidFill>
                <a:effectLst/>
                <a:uLnTx/>
                <a:uFillTx/>
                <a:latin typeface="Calibri"/>
                <a:ea typeface="+mn-ea"/>
                <a:cs typeface="+mn-cs"/>
              </a:rPr>
            </a:br>
            <a:r>
              <a:rPr kumimoji="0" lang="it-IT" sz="1800" b="0" i="0" u="sng" strike="noStrike" kern="1200" cap="none" spc="0" normalizeH="0" baseline="0" noProof="0" dirty="0">
                <a:ln>
                  <a:noFill/>
                </a:ln>
                <a:solidFill>
                  <a:prstClr val="black"/>
                </a:solidFill>
                <a:effectLst/>
                <a:uLnTx/>
                <a:uFillTx/>
                <a:latin typeface="Calibri"/>
                <a:ea typeface="+mn-ea"/>
                <a:cs typeface="+mn-cs"/>
              </a:rPr>
              <a:t>energy </a:t>
            </a:r>
            <a:r>
              <a:rPr kumimoji="0" lang="it-IT" sz="1800" b="0" i="0" u="sng" strike="noStrike" kern="1200" cap="none" spc="0" normalizeH="0" baseline="0" noProof="0" dirty="0" err="1">
                <a:ln>
                  <a:noFill/>
                </a:ln>
                <a:solidFill>
                  <a:prstClr val="black"/>
                </a:solidFill>
                <a:effectLst/>
                <a:uLnTx/>
                <a:uFillTx/>
                <a:latin typeface="Calibri"/>
                <a:ea typeface="+mn-ea"/>
                <a:cs typeface="+mn-cs"/>
              </a:rPr>
              <a:t>thermal</a:t>
            </a:r>
            <a:r>
              <a:rPr kumimoji="0" lang="it-IT" sz="1800" b="0" i="0" u="sng" strike="noStrike" kern="1200" cap="none" spc="0" normalizeH="0" baseline="0" noProof="0" dirty="0">
                <a:ln>
                  <a:noFill/>
                </a:ln>
                <a:solidFill>
                  <a:prstClr val="black"/>
                </a:solidFill>
                <a:effectLst/>
                <a:uLnTx/>
                <a:uFillTx/>
                <a:latin typeface="Calibri"/>
                <a:ea typeface="+mn-ea"/>
                <a:cs typeface="+mn-cs"/>
              </a:rPr>
              <a:t> </a:t>
            </a:r>
            <a:r>
              <a:rPr kumimoji="0" lang="it-IT" sz="1800" b="0" i="0" u="sng" strike="noStrike" kern="1200" cap="none" spc="0" normalizeH="0" baseline="0" noProof="0" dirty="0" err="1">
                <a:ln>
                  <a:noFill/>
                </a:ln>
                <a:solidFill>
                  <a:prstClr val="black"/>
                </a:solidFill>
                <a:effectLst/>
                <a:uLnTx/>
                <a:uFillTx/>
                <a:latin typeface="Calibri"/>
                <a:ea typeface="+mn-ea"/>
                <a:cs typeface="+mn-cs"/>
              </a:rPr>
              <a:t>losses</a:t>
            </a:r>
            <a:r>
              <a:rPr kumimoji="0" lang="it-IT" sz="1800" b="0" i="0" u="none" strike="noStrike" kern="1200" cap="none" spc="0" normalizeH="0" baseline="0" noProof="0" dirty="0">
                <a:ln>
                  <a:noFill/>
                </a:ln>
                <a:solidFill>
                  <a:prstClr val="black"/>
                </a:solidFill>
                <a:effectLst/>
                <a:uLnTx/>
                <a:uFillTx/>
                <a:latin typeface="Calibri"/>
                <a:ea typeface="+mn-ea"/>
                <a:cs typeface="+mn-cs"/>
              </a:rPr>
              <a:t> on resistive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objects</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1" i="0" u="none" strike="noStrike" kern="1200" cap="none" spc="0" normalizeH="0" baseline="0" noProof="0" dirty="0">
                <a:ln>
                  <a:noFill/>
                </a:ln>
                <a:solidFill>
                  <a:prstClr val="black"/>
                </a:solidFill>
                <a:effectLst/>
                <a:uLnTx/>
                <a:uFillTx/>
                <a:latin typeface="Calibri"/>
                <a:ea typeface="+mn-ea"/>
                <a:cs typeface="+mn-cs"/>
              </a:rPr>
              <a:t>Conversion </a:t>
            </a:r>
            <a:r>
              <a:rPr kumimoji="0" lang="it-IT" sz="1800" b="1" i="0" u="none" strike="noStrike" kern="1200" cap="none" spc="0" normalizeH="0" baseline="0" noProof="0" dirty="0" err="1">
                <a:ln>
                  <a:noFill/>
                </a:ln>
                <a:solidFill>
                  <a:prstClr val="black"/>
                </a:solidFill>
                <a:effectLst/>
                <a:uLnTx/>
                <a:uFillTx/>
                <a:latin typeface="Calibri"/>
                <a:ea typeface="+mn-ea"/>
                <a:cs typeface="+mn-cs"/>
              </a:rPr>
              <a:t>losses</a:t>
            </a:r>
            <a:r>
              <a:rPr kumimoji="0" lang="it-IT" sz="1800" b="1" i="0" u="none" strike="noStrike" kern="1200" cap="none" spc="0" normalizeH="0" baseline="0" noProof="0" dirty="0">
                <a:ln>
                  <a:noFill/>
                </a:ln>
                <a:solidFill>
                  <a:prstClr val="black"/>
                </a:solidFill>
                <a:effectLst/>
                <a:uLnTx/>
                <a:uFillTx/>
                <a:latin typeface="Calibri"/>
                <a:ea typeface="+mn-ea"/>
                <a:cs typeface="+mn-cs"/>
              </a:rPr>
              <a:t> </a:t>
            </a:r>
            <a:r>
              <a:rPr kumimoji="0" lang="it-IT" sz="1800" b="0" i="0" u="none" strike="noStrike" kern="1200" cap="none" spc="0" normalizeH="0" baseline="0" noProof="0" dirty="0">
                <a:ln>
                  <a:noFill/>
                </a:ln>
                <a:solidFill>
                  <a:prstClr val="black"/>
                </a:solidFill>
                <a:effectLst/>
                <a:uLnTx/>
                <a:uFillTx/>
                <a:latin typeface="Calibri"/>
                <a:ea typeface="+mn-ea"/>
                <a:cs typeface="+mn-cs"/>
              </a:rPr>
              <a:t>(</a:t>
            </a:r>
            <a:r>
              <a:rPr kumimoji="0" lang="it-IT" sz="1800" b="0" i="0" u="none" strike="noStrike" kern="1200" cap="none" spc="0" normalizeH="0" baseline="0" noProof="0" dirty="0" err="1">
                <a:ln>
                  <a:noFill/>
                </a:ln>
                <a:solidFill>
                  <a:prstClr val="black"/>
                </a:solidFill>
                <a:effectLst/>
                <a:uLnTx/>
                <a:uFillTx/>
                <a:latin typeface="Calibri"/>
                <a:ea typeface="+mn-ea"/>
                <a:cs typeface="+mn-cs"/>
              </a:rPr>
              <a:t>elettronics</a:t>
            </a:r>
            <a:r>
              <a:rPr kumimoji="0" lang="it-IT" sz="1800" b="0" i="0" u="none" strike="noStrike" kern="1200" cap="none" spc="0" normalizeH="0" baseline="0" noProof="0" dirty="0">
                <a:ln>
                  <a:noFill/>
                </a:ln>
                <a:solidFill>
                  <a:prstClr val="black"/>
                </a:solidFill>
                <a:effectLst/>
                <a:uLnTx/>
                <a:uFillTx/>
                <a:latin typeface="Calibri"/>
                <a:ea typeface="+mn-ea"/>
                <a:cs typeface="+mn-cs"/>
              </a:rPr>
              <a:t>, BMS and converter)</a:t>
            </a:r>
          </a:p>
        </p:txBody>
      </p:sp>
      <p:sp>
        <p:nvSpPr>
          <p:cNvPr id="18" name="TextBox 17">
            <a:extLst>
              <a:ext uri="{FF2B5EF4-FFF2-40B4-BE49-F238E27FC236}">
                <a16:creationId xmlns:a16="http://schemas.microsoft.com/office/drawing/2014/main" id="{1B490ECB-60C8-43EF-B6F1-6A2EB46CF0CE}"/>
              </a:ext>
            </a:extLst>
          </p:cNvPr>
          <p:cNvSpPr txBox="1"/>
          <p:nvPr/>
        </p:nvSpPr>
        <p:spPr>
          <a:xfrm>
            <a:off x="5521628" y="3099423"/>
            <a:ext cx="5808049" cy="156966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err="1">
                <a:ln>
                  <a:noFill/>
                </a:ln>
                <a:solidFill>
                  <a:srgbClr val="00B0F0"/>
                </a:solidFill>
                <a:effectLst/>
                <a:uLnTx/>
                <a:uFillTx/>
                <a:latin typeface="Calibri"/>
                <a:ea typeface="+mn-ea"/>
                <a:cs typeface="+mn-cs"/>
              </a:rPr>
              <a:t>Main</a:t>
            </a:r>
            <a:r>
              <a:rPr kumimoji="0" lang="it-IT" sz="2400" b="1" i="0" u="none" strike="noStrike" kern="1200" cap="none" spc="0" normalizeH="0" baseline="0" noProof="0" dirty="0">
                <a:ln>
                  <a:noFill/>
                </a:ln>
                <a:solidFill>
                  <a:srgbClr val="00B0F0"/>
                </a:solidFill>
                <a:effectLst/>
                <a:uLnTx/>
                <a:uFillTx/>
                <a:latin typeface="Calibri"/>
                <a:ea typeface="+mn-ea"/>
                <a:cs typeface="+mn-cs"/>
              </a:rPr>
              <a:t> </a:t>
            </a:r>
            <a:r>
              <a:rPr kumimoji="0" lang="it-IT" sz="2400" b="1" i="0" u="none" strike="noStrike" kern="1200" cap="none" spc="0" normalizeH="0" baseline="0" noProof="0" dirty="0" err="1">
                <a:ln>
                  <a:noFill/>
                </a:ln>
                <a:solidFill>
                  <a:srgbClr val="00B0F0"/>
                </a:solidFill>
                <a:effectLst/>
                <a:uLnTx/>
                <a:uFillTx/>
                <a:latin typeface="Calibri"/>
                <a:ea typeface="+mn-ea"/>
                <a:cs typeface="+mn-cs"/>
              </a:rPr>
              <a:t>variables</a:t>
            </a:r>
            <a:r>
              <a:rPr kumimoji="0" lang="it-IT" sz="2400" b="1" i="0" u="none" strike="noStrike" kern="1200" cap="none" spc="0" normalizeH="0" baseline="0" noProof="0" dirty="0">
                <a:ln>
                  <a:noFill/>
                </a:ln>
                <a:solidFill>
                  <a:srgbClr val="00B0F0"/>
                </a:solidFill>
                <a:effectLst/>
                <a:uLnTx/>
                <a:uFillTx/>
                <a:latin typeface="Calibri"/>
                <a:ea typeface="+mn-ea"/>
                <a:cs typeface="+mn-cs"/>
              </a:rPr>
              <a:t>:</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Power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exchanged</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Energy storage</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err="1">
                <a:ln>
                  <a:noFill/>
                </a:ln>
                <a:solidFill>
                  <a:prstClr val="black"/>
                </a:solidFill>
                <a:effectLst/>
                <a:uLnTx/>
                <a:uFillTx/>
                <a:latin typeface="Calibri"/>
                <a:ea typeface="+mn-ea"/>
                <a:cs typeface="+mn-cs"/>
              </a:rPr>
              <a:t>Losses</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Cost of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charging</a:t>
            </a:r>
            <a:r>
              <a:rPr kumimoji="0" lang="it-IT" sz="1800" b="0" i="0" u="none" strike="noStrike" kern="1200" cap="none" spc="0" normalizeH="0" baseline="0" noProof="0" dirty="0">
                <a:ln>
                  <a:noFill/>
                </a:ln>
                <a:solidFill>
                  <a:prstClr val="black"/>
                </a:solidFill>
                <a:effectLst/>
                <a:uLnTx/>
                <a:uFillTx/>
                <a:latin typeface="Calibri"/>
                <a:ea typeface="+mn-ea"/>
                <a:cs typeface="+mn-cs"/>
              </a:rPr>
              <a:t>/</a:t>
            </a:r>
            <a:r>
              <a:rPr kumimoji="0" lang="it-IT" sz="1800" b="0" i="0" u="none" strike="noStrike" kern="1200" cap="none" spc="0" normalizeH="0" baseline="0" noProof="0" dirty="0" err="1">
                <a:ln>
                  <a:noFill/>
                </a:ln>
                <a:solidFill>
                  <a:prstClr val="black"/>
                </a:solidFill>
                <a:effectLst/>
                <a:uLnTx/>
                <a:uFillTx/>
                <a:latin typeface="Calibri"/>
                <a:ea typeface="+mn-ea"/>
                <a:cs typeface="+mn-cs"/>
              </a:rPr>
              <a:t>discharging</a:t>
            </a:r>
            <a:r>
              <a:rPr kumimoji="0" lang="it-IT" sz="1800" b="0" i="0" u="none" strike="noStrike" kern="1200" cap="none" spc="0" normalizeH="0" baseline="0" noProof="0" dirty="0">
                <a:ln>
                  <a:noFill/>
                </a:ln>
                <a:solidFill>
                  <a:prstClr val="black"/>
                </a:solidFill>
                <a:effectLst/>
                <a:uLnTx/>
                <a:uFillTx/>
                <a:latin typeface="Calibri"/>
                <a:ea typeface="+mn-ea"/>
                <a:cs typeface="+mn-cs"/>
              </a:rPr>
              <a:t>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opportunity</a:t>
            </a:r>
            <a:r>
              <a:rPr kumimoji="0" lang="it-IT" sz="1800" b="0" i="0" u="none" strike="noStrike" kern="1200" cap="none" spc="0" normalizeH="0" baseline="0" noProof="0" dirty="0">
                <a:ln>
                  <a:noFill/>
                </a:ln>
                <a:solidFill>
                  <a:prstClr val="black"/>
                </a:solidFill>
                <a:effectLst/>
                <a:uLnTx/>
                <a:uFillTx/>
                <a:latin typeface="Calibri"/>
                <a:ea typeface="+mn-ea"/>
                <a:cs typeface="+mn-cs"/>
              </a:rPr>
              <a:t> cost)</a:t>
            </a:r>
          </a:p>
        </p:txBody>
      </p:sp>
      <p:sp>
        <p:nvSpPr>
          <p:cNvPr id="12" name="TextBox 11">
            <a:extLst>
              <a:ext uri="{FF2B5EF4-FFF2-40B4-BE49-F238E27FC236}">
                <a16:creationId xmlns:a16="http://schemas.microsoft.com/office/drawing/2014/main" id="{D12B43ED-C389-4368-B4F5-A9C66C30EB14}"/>
              </a:ext>
            </a:extLst>
          </p:cNvPr>
          <p:cNvSpPr txBox="1"/>
          <p:nvPr/>
        </p:nvSpPr>
        <p:spPr>
          <a:xfrm>
            <a:off x="1031418" y="3917980"/>
            <a:ext cx="2145267" cy="369332"/>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err="1">
                <a:ln>
                  <a:noFill/>
                </a:ln>
                <a:solidFill>
                  <a:prstClr val="black"/>
                </a:solidFill>
                <a:effectLst/>
                <a:uLnTx/>
                <a:uFillTx/>
                <a:latin typeface="Calibri"/>
                <a:ea typeface="+mn-ea"/>
                <a:cs typeface="+mn-cs"/>
              </a:rPr>
              <a:t>Lithium-ion</a:t>
            </a:r>
            <a:r>
              <a:rPr kumimoji="0" lang="it-IT" sz="1800" b="0" i="0" u="none" strike="noStrike" kern="1200" cap="none" spc="0" normalizeH="0" baseline="0" noProof="0" dirty="0">
                <a:ln>
                  <a:noFill/>
                </a:ln>
                <a:solidFill>
                  <a:prstClr val="black"/>
                </a:solidFill>
                <a:effectLst/>
                <a:uLnTx/>
                <a:uFillTx/>
                <a:latin typeface="Calibri"/>
                <a:ea typeface="+mn-ea"/>
                <a:cs typeface="+mn-cs"/>
              </a:rPr>
              <a:t>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batteries</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p:txBody>
      </p: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9BF02AA9-04D1-0858-DD0F-F18C4C191113}"/>
                  </a:ext>
                </a:extLst>
              </p:cNvPr>
              <p:cNvSpPr txBox="1"/>
              <p:nvPr/>
            </p:nvSpPr>
            <p:spPr>
              <a:xfrm>
                <a:off x="5521628" y="4641580"/>
                <a:ext cx="6495398" cy="199561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srgbClr val="FF9900"/>
                    </a:solidFill>
                    <a:effectLst/>
                    <a:uLnTx/>
                    <a:uFillTx/>
                    <a:latin typeface="Calibri"/>
                    <a:ea typeface="+mn-ea"/>
                    <a:cs typeface="+mn-cs"/>
                  </a:rPr>
                  <a:t>Mathematical </a:t>
                </a:r>
                <a:r>
                  <a:rPr kumimoji="0" lang="it-IT" sz="2400" b="1" i="0" u="none" strike="noStrike" kern="1200" cap="none" spc="0" normalizeH="0" baseline="0" noProof="0" dirty="0" err="1">
                    <a:ln>
                      <a:noFill/>
                    </a:ln>
                    <a:solidFill>
                      <a:srgbClr val="FF9900"/>
                    </a:solidFill>
                    <a:effectLst/>
                    <a:uLnTx/>
                    <a:uFillTx/>
                    <a:latin typeface="Calibri"/>
                    <a:ea typeface="+mn-ea"/>
                    <a:cs typeface="+mn-cs"/>
                  </a:rPr>
                  <a:t>representation</a:t>
                </a:r>
                <a:r>
                  <a:rPr kumimoji="0" lang="it-IT" sz="2400" b="1" i="0" u="none" strike="noStrike" kern="1200" cap="none" spc="0" normalizeH="0" baseline="0" noProof="0" dirty="0">
                    <a:ln>
                      <a:noFill/>
                    </a:ln>
                    <a:solidFill>
                      <a:srgbClr val="FF9900"/>
                    </a:solidFill>
                    <a:effectLst/>
                    <a:uLnTx/>
                    <a:uFillTx/>
                    <a:latin typeface="Calibri"/>
                    <a:ea typeface="+mn-ea"/>
                    <a:cs typeface="+mn-cs"/>
                  </a:rPr>
                  <a:t>:</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Power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exchanged</a:t>
                </a:r>
                <a:r>
                  <a:rPr kumimoji="0" lang="it-IT" sz="1800" b="0" i="0" u="none" strike="noStrike" kern="1200" cap="none" spc="0" normalizeH="0" baseline="0" noProof="0" dirty="0">
                    <a:ln>
                      <a:noFill/>
                    </a:ln>
                    <a:solidFill>
                      <a:prstClr val="black"/>
                    </a:solidFill>
                    <a:effectLst/>
                    <a:uLnTx/>
                    <a:uFillTx/>
                    <a:latin typeface="Calibri"/>
                    <a:ea typeface="+mn-ea"/>
                    <a:cs typeface="+mn-cs"/>
                  </a:rPr>
                  <a:t> in a time-step </a:t>
                </a:r>
                <a14:m>
                  <m:oMath xmlns:m="http://schemas.openxmlformats.org/officeDocument/2006/math">
                    <m:sSubSup>
                      <m:sSubSupPr>
                        <m:ctrlP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SupPr>
                      <m:e>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𝑃</m:t>
                        </m:r>
                      </m:e>
                      <m:sub>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𝑡</m:t>
                        </m:r>
                      </m:sub>
                      <m:sup>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𝐵</m:t>
                        </m:r>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sup>
                    </m:sSubSup>
                  </m:oMath>
                </a14:m>
                <a:r>
                  <a:rPr kumimoji="0" lang="it-IT" sz="1800" b="0" i="0" u="none" strike="noStrike" kern="1200" cap="none" spc="0" normalizeH="0" baseline="0" noProof="0" dirty="0">
                    <a:ln>
                      <a:noFill/>
                    </a:ln>
                    <a:solidFill>
                      <a:srgbClr val="FF0000"/>
                    </a:solidFill>
                    <a:effectLst/>
                    <a:uLnTx/>
                    <a:uFillTx/>
                    <a:latin typeface="Calibri"/>
                    <a:ea typeface="+mn-ea"/>
                    <a:cs typeface="+mn-cs"/>
                  </a:rPr>
                  <a:t> (scarica) </a:t>
                </a:r>
                <a14:m>
                  <m:oMath xmlns:m="http://schemas.openxmlformats.org/officeDocument/2006/math">
                    <m:sSubSup>
                      <m:sSubSupPr>
                        <m:ctrlP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ctrlPr>
                      </m:sSubSupPr>
                      <m:e>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𝑃</m:t>
                        </m:r>
                      </m:e>
                      <m:sub>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𝑡</m:t>
                        </m:r>
                      </m:sub>
                      <m:sup>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𝐵</m:t>
                        </m:r>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sup>
                    </m:sSubSup>
                  </m:oMath>
                </a14:m>
                <a:r>
                  <a:rPr kumimoji="0" lang="it-IT" sz="1800" b="0" i="0" u="none" strike="noStrike" kern="1200" cap="none" spc="0" normalizeH="0" baseline="0" noProof="0" dirty="0">
                    <a:ln>
                      <a:noFill/>
                    </a:ln>
                    <a:solidFill>
                      <a:srgbClr val="FF0000"/>
                    </a:solidFill>
                    <a:effectLst/>
                    <a:uLnTx/>
                    <a:uFillTx/>
                    <a:latin typeface="Calibri"/>
                    <a:ea typeface="+mn-ea"/>
                    <a:cs typeface="+mn-cs"/>
                  </a:rPr>
                  <a:t> (carica)</a:t>
                </a:r>
                <a:r>
                  <a:rPr kumimoji="0" lang="it-IT" sz="1800" b="0" i="0" u="none" strike="noStrike" kern="1200" cap="none" spc="0" normalizeH="0" baseline="0" noProof="0" dirty="0">
                    <a:ln>
                      <a:noFill/>
                    </a:ln>
                    <a:solidFill>
                      <a:prstClr val="black"/>
                    </a:solidFill>
                    <a:effectLst/>
                    <a:uLnTx/>
                    <a:uFillTx/>
                    <a:latin typeface="Calibri"/>
                    <a:ea typeface="+mn-ea"/>
                    <a:cs typeface="+mn-cs"/>
                  </a:rPr>
                  <a:t>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Model of energy </a:t>
                </a:r>
                <a14:m>
                  <m:oMath xmlns:m="http://schemas.openxmlformats.org/officeDocument/2006/math">
                    <m:sSub>
                      <m:sSubPr>
                        <m:ctrlP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𝐸</m:t>
                        </m:r>
                      </m:e>
                      <m:sub>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𝑡</m:t>
                        </m:r>
                      </m:sub>
                    </m:sSub>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sSub>
                      <m:sSubPr>
                        <m:ctrlP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𝐸</m:t>
                        </m:r>
                      </m:e>
                      <m:sub>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𝑡</m:t>
                        </m:r>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−1</m:t>
                        </m:r>
                      </m:sub>
                    </m:sSub>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f>
                      <m:fPr>
                        <m:ctrlP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fPr>
                      <m:num>
                        <m:sSubSup>
                          <m:sSubSupPr>
                            <m:ctrlP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SupPr>
                          <m:e>
                            <m:r>
                              <m:rPr>
                                <m:sty m:val="p"/>
                              </m:rPr>
                              <a:rPr kumimoji="0" lang="it-IT" sz="1800" b="0" i="0" u="none" strike="noStrike" kern="1200" cap="none" spc="0" normalizeH="0" baseline="0" noProof="0">
                                <a:ln>
                                  <a:noFill/>
                                </a:ln>
                                <a:solidFill>
                                  <a:srgbClr val="FF0000"/>
                                </a:solidFill>
                                <a:effectLst/>
                                <a:uLnTx/>
                                <a:uFillTx/>
                                <a:latin typeface="Cambria Math" panose="02040503050406030204" pitchFamily="18" charset="0"/>
                                <a:ea typeface="+mn-ea"/>
                                <a:cs typeface="+mn-cs"/>
                              </a:rPr>
                              <m:t>Δ</m:t>
                            </m:r>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𝑡</m:t>
                            </m:r>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 </m:t>
                            </m:r>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𝑃</m:t>
                            </m:r>
                          </m:e>
                          <m:sub>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𝑡</m:t>
                            </m:r>
                          </m:sub>
                          <m:sup>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𝐵</m:t>
                            </m:r>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sup>
                        </m:sSubSup>
                      </m:num>
                      <m:den>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𝜂</m:t>
                        </m:r>
                      </m:den>
                    </m:f>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𝜂</m:t>
                    </m:r>
                    <m:sSubSup>
                      <m:sSubSupPr>
                        <m:ctrlP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ctrlPr>
                      </m:sSubSupPr>
                      <m:e>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𝑃</m:t>
                        </m:r>
                      </m:e>
                      <m:sub>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𝑡</m:t>
                        </m:r>
                      </m:sub>
                      <m:sup>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𝐵</m:t>
                        </m:r>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sup>
                    </m:sSubSup>
                  </m:oMath>
                </a14:m>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Model of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losses</a:t>
                </a:r>
                <a:r>
                  <a:rPr kumimoji="0" lang="it-IT" sz="1800" b="0" i="0" u="none" strike="noStrike" kern="1200" cap="none" spc="0" normalizeH="0" baseline="0" noProof="0" dirty="0">
                    <a:ln>
                      <a:noFill/>
                    </a:ln>
                    <a:solidFill>
                      <a:prstClr val="black"/>
                    </a:solidFill>
                    <a:effectLst/>
                    <a:uLnTx/>
                    <a:uFillTx/>
                    <a:latin typeface="Calibri"/>
                    <a:ea typeface="+mn-ea"/>
                    <a:cs typeface="+mn-cs"/>
                  </a:rPr>
                  <a:t> </a:t>
                </a:r>
                <a14:m>
                  <m:oMath xmlns:m="http://schemas.openxmlformats.org/officeDocument/2006/math">
                    <m:sSubSup>
                      <m:sSubSupPr>
                        <m:ctrlP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SupPr>
                      <m:e>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𝑃</m:t>
                        </m:r>
                      </m:e>
                      <m:sub>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𝑡</m:t>
                        </m:r>
                      </m:sub>
                      <m:sup>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𝐿</m:t>
                        </m:r>
                      </m:sup>
                    </m:sSubSup>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oMath>
                </a14:m>
                <a:r>
                  <a:rPr kumimoji="0" lang="it-IT" sz="1800" b="0" i="0" u="none" strike="noStrike" kern="1200" cap="none" spc="0" normalizeH="0" baseline="0" noProof="0" dirty="0">
                    <a:ln>
                      <a:noFill/>
                    </a:ln>
                    <a:solidFill>
                      <a:srgbClr val="FF0000"/>
                    </a:solidFill>
                    <a:effectLst/>
                    <a:uLnTx/>
                    <a:uFillTx/>
                    <a:latin typeface="Calibri"/>
                    <a:ea typeface="+mn-ea"/>
                    <a:cs typeface="+mn-cs"/>
                  </a:rPr>
                  <a:t> </a:t>
                </a:r>
                <a14:m>
                  <m:oMath xmlns:m="http://schemas.openxmlformats.org/officeDocument/2006/math">
                    <m:d>
                      <m:dPr>
                        <m:ctrlP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dPr>
                      <m:e>
                        <m:f>
                          <m:fPr>
                            <m:ctrlP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ctrlPr>
                          </m:fPr>
                          <m:num>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1</m:t>
                            </m:r>
                          </m:num>
                          <m:den>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𝜂</m:t>
                            </m:r>
                          </m:den>
                        </m:f>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−1</m:t>
                        </m:r>
                      </m:e>
                    </m:d>
                    <m:sSubSup>
                      <m:sSubSupPr>
                        <m:ctrlP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ctrlPr>
                      </m:sSubSupPr>
                      <m:e>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𝑃</m:t>
                        </m:r>
                      </m:e>
                      <m:sub>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𝑡</m:t>
                        </m:r>
                      </m:sub>
                      <m:sup>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𝐵</m:t>
                        </m:r>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m:t>
                        </m:r>
                      </m:sup>
                    </m:sSubSup>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d>
                      <m:dPr>
                        <m:ctrlP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dPr>
                      <m:e>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1−</m:t>
                        </m:r>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𝜂</m:t>
                        </m:r>
                      </m:e>
                    </m:d>
                    <m:sSubSup>
                      <m:sSubSupPr>
                        <m:ctrlP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ctrlPr>
                      </m:sSubSupPr>
                      <m:e>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𝑃</m:t>
                        </m:r>
                      </m:e>
                      <m:sub>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𝑡</m:t>
                        </m:r>
                      </m:sub>
                      <m:sup>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𝐵</m:t>
                        </m:r>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sup>
                    </m:sSubSup>
                  </m:oMath>
                </a14:m>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Cost of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charge</a:t>
                </a:r>
                <a:r>
                  <a:rPr kumimoji="0" lang="it-IT" sz="1800" b="0" i="0" u="none" strike="noStrike" kern="1200" cap="none" spc="0" normalizeH="0" baseline="0" noProof="0" dirty="0">
                    <a:ln>
                      <a:noFill/>
                    </a:ln>
                    <a:solidFill>
                      <a:prstClr val="black"/>
                    </a:solidFill>
                    <a:effectLst/>
                    <a:uLnTx/>
                    <a:uFillTx/>
                    <a:latin typeface="Calibri"/>
                    <a:ea typeface="+mn-ea"/>
                    <a:cs typeface="+mn-cs"/>
                  </a:rPr>
                  <a:t>/</a:t>
                </a:r>
                <a:r>
                  <a:rPr kumimoji="0" lang="it-IT" sz="1800" b="0" i="0" u="none" strike="noStrike" kern="1200" cap="none" spc="0" normalizeH="0" baseline="0" noProof="0" dirty="0" err="1">
                    <a:ln>
                      <a:noFill/>
                    </a:ln>
                    <a:solidFill>
                      <a:prstClr val="black"/>
                    </a:solidFill>
                    <a:effectLst/>
                    <a:uLnTx/>
                    <a:uFillTx/>
                    <a:latin typeface="Calibri"/>
                    <a:ea typeface="+mn-ea"/>
                    <a:cs typeface="+mn-cs"/>
                  </a:rPr>
                  <a:t>discharge</a:t>
                </a:r>
                <a:r>
                  <a:rPr kumimoji="0" lang="it-IT" sz="1800" b="0" i="0" u="none" strike="noStrike" kern="1200" cap="none" spc="0" normalizeH="0" baseline="0" noProof="0" dirty="0">
                    <a:ln>
                      <a:noFill/>
                    </a:ln>
                    <a:solidFill>
                      <a:prstClr val="black"/>
                    </a:solidFill>
                    <a:effectLst/>
                    <a:uLnTx/>
                    <a:uFillTx/>
                    <a:latin typeface="Calibri"/>
                    <a:ea typeface="+mn-ea"/>
                    <a:cs typeface="+mn-cs"/>
                  </a:rPr>
                  <a:t> </a:t>
                </a:r>
                <a14:m>
                  <m:oMath xmlns:m="http://schemas.openxmlformats.org/officeDocument/2006/math">
                    <m:sSubSup>
                      <m:sSubSupPr>
                        <m:ctrlP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SupPr>
                      <m:e>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𝐶</m:t>
                        </m:r>
                      </m:e>
                      <m:sub>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𝑡</m:t>
                        </m:r>
                      </m:sub>
                      <m:sup>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𝐵</m:t>
                        </m:r>
                      </m:sup>
                    </m:sSubSup>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sSup>
                      <m:sSupPr>
                        <m:ctrlP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pPr>
                      <m:e>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𝑐</m:t>
                        </m:r>
                      </m:e>
                      <m:sup>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𝐵</m:t>
                        </m:r>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sup>
                    </m:sSup>
                    <m:sSubSup>
                      <m:sSubSupPr>
                        <m:ctrlP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ctrlPr>
                      </m:sSubSupPr>
                      <m:e>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𝑃</m:t>
                        </m:r>
                      </m:e>
                      <m:sub>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𝑡</m:t>
                        </m:r>
                      </m:sub>
                      <m:sup>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𝐵</m:t>
                        </m:r>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sup>
                    </m:sSubSup>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sSup>
                      <m:sSupPr>
                        <m:ctrlP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pPr>
                      <m:e>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𝑐</m:t>
                        </m:r>
                      </m:e>
                      <m:sup>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𝐵</m:t>
                        </m:r>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sup>
                    </m:sSup>
                    <m:sSubSup>
                      <m:sSubSupPr>
                        <m:ctrlP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ctrlPr>
                      </m:sSubSupPr>
                      <m:e>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𝑃</m:t>
                        </m:r>
                      </m:e>
                      <m:sub>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𝑡</m:t>
                        </m:r>
                      </m:sub>
                      <m:sup>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𝐵</m:t>
                        </m:r>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m:t>
                        </m:r>
                      </m:sup>
                    </m:sSubSup>
                  </m:oMath>
                </a14:m>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p:txBody>
          </p:sp>
        </mc:Choice>
        <mc:Fallback xmlns="">
          <p:sp>
            <p:nvSpPr>
              <p:cNvPr id="6" name="TextBox 5">
                <a:extLst>
                  <a:ext uri="{FF2B5EF4-FFF2-40B4-BE49-F238E27FC236}">
                    <a16:creationId xmlns:a16="http://schemas.microsoft.com/office/drawing/2014/main" id="{9BF02AA9-04D1-0858-DD0F-F18C4C191113}"/>
                  </a:ext>
                </a:extLst>
              </p:cNvPr>
              <p:cNvSpPr txBox="1">
                <a:spLocks noRot="1" noChangeAspect="1" noMove="1" noResize="1" noEditPoints="1" noAdjustHandles="1" noChangeArrowheads="1" noChangeShapeType="1" noTextEdit="1"/>
              </p:cNvSpPr>
              <p:nvPr/>
            </p:nvSpPr>
            <p:spPr>
              <a:xfrm>
                <a:off x="5521628" y="4641580"/>
                <a:ext cx="6495398" cy="1995611"/>
              </a:xfrm>
              <a:prstGeom prst="rect">
                <a:avLst/>
              </a:prstGeom>
              <a:blipFill>
                <a:blip r:embed="rId3"/>
                <a:stretch>
                  <a:fillRect l="-1502" t="-2439" b="-3963"/>
                </a:stretch>
              </a:blipFill>
            </p:spPr>
            <p:txBody>
              <a:bodyPr/>
              <a:lstStyle/>
              <a:p>
                <a:r>
                  <a:rPr lang="it-IT">
                    <a:noFill/>
                  </a:rPr>
                  <a:t> </a:t>
                </a:r>
              </a:p>
            </p:txBody>
          </p:sp>
        </mc:Fallback>
      </mc:AlternateContent>
    </p:spTree>
    <p:extLst>
      <p:ext uri="{BB962C8B-B14F-4D97-AF65-F5344CB8AC3E}">
        <p14:creationId xmlns:p14="http://schemas.microsoft.com/office/powerpoint/2010/main" val="18849429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CFF01F75-1C2E-4295-B895-56804EBD5212}"/>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it-IT"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9D8EC116-766A-4F94-BBB8-B6359F4C5F8F}"/>
              </a:ext>
            </a:extLst>
          </p:cNvPr>
          <p:cNvSpPr>
            <a:spLocks noGrp="1"/>
          </p:cNvSpPr>
          <p:nvPr>
            <p:ph type="title"/>
          </p:nvPr>
        </p:nvSpPr>
        <p:spPr/>
        <p:txBody>
          <a:bodyPr>
            <a:noAutofit/>
          </a:bodyPr>
          <a:lstStyle/>
          <a:p>
            <a:r>
              <a:rPr lang="it-IT" sz="3200" dirty="0"/>
              <a:t>2a. </a:t>
            </a:r>
            <a:r>
              <a:rPr lang="it-IT" sz="3200" dirty="0" err="1"/>
              <a:t>Example</a:t>
            </a:r>
            <a:r>
              <a:rPr lang="it-IT" sz="3200" dirty="0"/>
              <a:t>: </a:t>
            </a:r>
            <a:r>
              <a:rPr lang="it-IT" sz="3200" dirty="0" err="1"/>
              <a:t>Battery</a:t>
            </a:r>
            <a:r>
              <a:rPr lang="it-IT" sz="3200" dirty="0"/>
              <a:t> model for dynamics</a:t>
            </a:r>
          </a:p>
        </p:txBody>
      </p:sp>
      <p:pic>
        <p:nvPicPr>
          <p:cNvPr id="8" name="Picture 7">
            <a:extLst>
              <a:ext uri="{FF2B5EF4-FFF2-40B4-BE49-F238E27FC236}">
                <a16:creationId xmlns:a16="http://schemas.microsoft.com/office/drawing/2014/main" id="{61B67C29-F4E1-403B-8DD1-8C4001638D42}"/>
              </a:ext>
            </a:extLst>
          </p:cNvPr>
          <p:cNvPicPr>
            <a:picLocks noChangeAspect="1"/>
          </p:cNvPicPr>
          <p:nvPr/>
        </p:nvPicPr>
        <p:blipFill>
          <a:blip r:embed="rId2"/>
          <a:stretch>
            <a:fillRect/>
          </a:stretch>
        </p:blipFill>
        <p:spPr>
          <a:xfrm rot="16200000">
            <a:off x="1063446" y="931197"/>
            <a:ext cx="2368456" cy="3552685"/>
          </a:xfrm>
          <a:prstGeom prst="rect">
            <a:avLst/>
          </a:prstGeom>
        </p:spPr>
      </p:pic>
      <p:sp>
        <p:nvSpPr>
          <p:cNvPr id="10" name="TextBox 9">
            <a:extLst>
              <a:ext uri="{FF2B5EF4-FFF2-40B4-BE49-F238E27FC236}">
                <a16:creationId xmlns:a16="http://schemas.microsoft.com/office/drawing/2014/main" id="{0503D68E-8943-4D25-8B6D-033D303C05EC}"/>
              </a:ext>
            </a:extLst>
          </p:cNvPr>
          <p:cNvSpPr txBox="1"/>
          <p:nvPr/>
        </p:nvSpPr>
        <p:spPr>
          <a:xfrm>
            <a:off x="327706" y="4446764"/>
            <a:ext cx="3839936" cy="1938992"/>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prstClr val="black"/>
                </a:solidFill>
                <a:effectLst/>
                <a:uLnTx/>
                <a:uFillTx/>
                <a:latin typeface="Calibri"/>
                <a:ea typeface="+mn-ea"/>
                <a:cs typeface="+mn-cs"/>
              </a:rPr>
              <a:t>Goal</a:t>
            </a:r>
            <a:r>
              <a:rPr kumimoji="0" lang="it-IT" sz="2400" b="0" i="0" u="none" strike="noStrike" kern="1200" cap="none" spc="0" normalizeH="0" baseline="0" noProof="0" dirty="0">
                <a:ln>
                  <a:noFill/>
                </a:ln>
                <a:solidFill>
                  <a:prstClr val="black"/>
                </a:solidFill>
                <a:effectLst/>
                <a:uLnTx/>
                <a:uFillTx/>
                <a:latin typeface="Calibri"/>
                <a:ea typeface="+mn-ea"/>
                <a:cs typeface="+mn-cs"/>
              </a:rPr>
              <a:t>:</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2400" b="0" i="0" u="none" strike="noStrike" kern="1200" cap="none" spc="0" normalizeH="0" baseline="0" noProof="0" dirty="0" err="1">
                <a:ln>
                  <a:noFill/>
                </a:ln>
                <a:solidFill>
                  <a:prstClr val="black"/>
                </a:solidFill>
                <a:effectLst/>
                <a:uLnTx/>
                <a:uFillTx/>
                <a:latin typeface="Calibri"/>
                <a:ea typeface="+mn-ea"/>
                <a:cs typeface="+mn-cs"/>
              </a:rPr>
              <a:t>Purpose</a:t>
            </a:r>
            <a:r>
              <a:rPr kumimoji="0" lang="it-IT" sz="2400" b="0" i="0" u="none" strike="noStrike" kern="1200" cap="none" spc="0" normalizeH="0" baseline="0" noProof="0" dirty="0">
                <a:ln>
                  <a:noFill/>
                </a:ln>
                <a:solidFill>
                  <a:prstClr val="black"/>
                </a:solidFill>
                <a:effectLst/>
                <a:uLnTx/>
                <a:uFillTx/>
                <a:latin typeface="Calibri"/>
                <a:ea typeface="+mn-ea"/>
                <a:cs typeface="+mn-cs"/>
              </a:rPr>
              <a:t>: </a:t>
            </a:r>
            <a:r>
              <a:rPr kumimoji="0" lang="it-IT" sz="2400" b="0" i="0" u="none" strike="noStrike" kern="1200" cap="none" spc="0" normalizeH="0" baseline="0" noProof="0" dirty="0" err="1">
                <a:ln>
                  <a:noFill/>
                </a:ln>
                <a:solidFill>
                  <a:prstClr val="black"/>
                </a:solidFill>
                <a:effectLst/>
                <a:uLnTx/>
                <a:uFillTx/>
                <a:latin typeface="Calibri"/>
                <a:ea typeface="+mn-ea"/>
                <a:cs typeface="+mn-cs"/>
              </a:rPr>
              <a:t>dispatch</a:t>
            </a:r>
            <a:endParaRPr kumimoji="0" lang="it-IT"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2400" b="0" i="0" u="none" strike="noStrike" kern="1200" cap="none" spc="0" normalizeH="0" baseline="0" noProof="0" dirty="0" err="1">
                <a:ln>
                  <a:noFill/>
                </a:ln>
                <a:solidFill>
                  <a:prstClr val="black"/>
                </a:solidFill>
                <a:effectLst/>
                <a:uLnTx/>
                <a:uFillTx/>
                <a:latin typeface="Calibri"/>
                <a:ea typeface="+mn-ea"/>
                <a:cs typeface="+mn-cs"/>
              </a:rPr>
              <a:t>Obj</a:t>
            </a:r>
            <a:r>
              <a:rPr kumimoji="0" lang="it-IT" sz="2400" b="0" i="0" u="none" strike="noStrike" kern="1200" cap="none" spc="0" normalizeH="0" baseline="0" noProof="0" dirty="0">
                <a:ln>
                  <a:noFill/>
                </a:ln>
                <a:solidFill>
                  <a:prstClr val="black"/>
                </a:solidFill>
                <a:effectLst/>
                <a:uLnTx/>
                <a:uFillTx/>
                <a:latin typeface="Calibri"/>
                <a:ea typeface="+mn-ea"/>
                <a:cs typeface="+mn-cs"/>
              </a:rPr>
              <a:t>. </a:t>
            </a:r>
            <a:r>
              <a:rPr kumimoji="0" lang="it-IT" sz="2400" b="0" i="0" u="none" strike="noStrike" kern="1200" cap="none" spc="0" normalizeH="0" baseline="0" noProof="0" dirty="0" err="1">
                <a:ln>
                  <a:noFill/>
                </a:ln>
                <a:solidFill>
                  <a:prstClr val="black"/>
                </a:solidFill>
                <a:effectLst/>
                <a:uLnTx/>
                <a:uFillTx/>
                <a:latin typeface="Calibri"/>
                <a:ea typeface="+mn-ea"/>
                <a:cs typeface="+mn-cs"/>
              </a:rPr>
              <a:t>function</a:t>
            </a:r>
            <a:r>
              <a:rPr kumimoji="0" lang="it-IT" sz="2400" b="0" i="0" u="none" strike="noStrike" kern="1200" cap="none" spc="0" normalizeH="0" baseline="0" noProof="0" dirty="0">
                <a:ln>
                  <a:noFill/>
                </a:ln>
                <a:solidFill>
                  <a:prstClr val="black"/>
                </a:solidFill>
                <a:effectLst/>
                <a:uLnTx/>
                <a:uFillTx/>
                <a:latin typeface="Calibri"/>
                <a:ea typeface="+mn-ea"/>
                <a:cs typeface="+mn-cs"/>
              </a:rPr>
              <a:t>: </a:t>
            </a:r>
            <a:r>
              <a:rPr kumimoji="0" lang="it-IT" sz="2400" b="0" i="0" u="none" strike="noStrike" kern="1200" cap="none" spc="0" normalizeH="0" baseline="0" noProof="0" dirty="0" err="1">
                <a:ln>
                  <a:noFill/>
                </a:ln>
                <a:solidFill>
                  <a:prstClr val="black"/>
                </a:solidFill>
                <a:effectLst/>
                <a:uLnTx/>
                <a:uFillTx/>
                <a:latin typeface="Calibri"/>
                <a:ea typeface="+mn-ea"/>
                <a:cs typeface="+mn-cs"/>
              </a:rPr>
              <a:t>economic</a:t>
            </a:r>
            <a:endParaRPr kumimoji="0" lang="it-IT"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prstClr val="black"/>
                </a:solidFill>
                <a:effectLst/>
                <a:uLnTx/>
                <a:uFillTx/>
                <a:latin typeface="Calibri"/>
                <a:ea typeface="+mn-ea"/>
                <a:cs typeface="+mn-cs"/>
              </a:rPr>
              <a:t>Level of </a:t>
            </a:r>
            <a:r>
              <a:rPr kumimoji="0" lang="it-IT" sz="2400" b="1" i="0" u="none" strike="noStrike" kern="1200" cap="none" spc="0" normalizeH="0" baseline="0" noProof="0" dirty="0" err="1">
                <a:ln>
                  <a:noFill/>
                </a:ln>
                <a:solidFill>
                  <a:prstClr val="black"/>
                </a:solidFill>
                <a:effectLst/>
                <a:uLnTx/>
                <a:uFillTx/>
                <a:latin typeface="Calibri"/>
                <a:ea typeface="+mn-ea"/>
                <a:cs typeface="+mn-cs"/>
              </a:rPr>
              <a:t>approximation</a:t>
            </a:r>
            <a:r>
              <a:rPr kumimoji="0" lang="it-IT" sz="2400" b="0" i="0" u="none" strike="noStrike" kern="1200" cap="none" spc="0" normalizeH="0" baseline="0" noProof="0" dirty="0">
                <a:ln>
                  <a:noFill/>
                </a:ln>
                <a:solidFill>
                  <a:prstClr val="black"/>
                </a:solidFill>
                <a:effectLst/>
                <a:uLnTx/>
                <a:uFillTx/>
                <a:latin typeface="Calibri"/>
                <a:ea typeface="+mn-ea"/>
                <a:cs typeface="+mn-cs"/>
              </a:rPr>
              <a:t>: </a:t>
            </a:r>
            <a:r>
              <a:rPr kumimoji="0" lang="it-IT" sz="2400" b="0" i="0" u="none" strike="noStrike" kern="1200" cap="none" spc="0" normalizeH="0" baseline="0" noProof="0" dirty="0">
                <a:ln>
                  <a:noFill/>
                </a:ln>
                <a:solidFill>
                  <a:srgbClr val="FF0000"/>
                </a:solidFill>
                <a:effectLst/>
                <a:uLnTx/>
                <a:uFillTx/>
                <a:latin typeface="Calibri"/>
                <a:ea typeface="+mn-ea"/>
                <a:cs typeface="+mn-cs"/>
              </a:rPr>
              <a:t>high</a:t>
            </a:r>
          </a:p>
        </p:txBody>
      </p:sp>
      <p:sp>
        <p:nvSpPr>
          <p:cNvPr id="15" name="TextBox 14">
            <a:extLst>
              <a:ext uri="{FF2B5EF4-FFF2-40B4-BE49-F238E27FC236}">
                <a16:creationId xmlns:a16="http://schemas.microsoft.com/office/drawing/2014/main" id="{6BF0D73C-E851-4418-BCBA-D591D604236F}"/>
              </a:ext>
            </a:extLst>
          </p:cNvPr>
          <p:cNvSpPr txBox="1"/>
          <p:nvPr/>
        </p:nvSpPr>
        <p:spPr>
          <a:xfrm>
            <a:off x="5521628" y="4858147"/>
            <a:ext cx="5808049"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srgbClr val="FF9900"/>
                </a:solidFill>
                <a:effectLst/>
                <a:uLnTx/>
                <a:uFillTx/>
                <a:latin typeface="Calibri"/>
                <a:ea typeface="+mn-ea"/>
                <a:cs typeface="+mn-cs"/>
              </a:rPr>
              <a:t>Mathematical </a:t>
            </a:r>
            <a:r>
              <a:rPr kumimoji="0" lang="it-IT" sz="2400" b="1" i="0" u="none" strike="noStrike" kern="1200" cap="none" spc="0" normalizeH="0" baseline="0" noProof="0" dirty="0" err="1">
                <a:ln>
                  <a:noFill/>
                </a:ln>
                <a:solidFill>
                  <a:srgbClr val="FF9900"/>
                </a:solidFill>
                <a:effectLst/>
                <a:uLnTx/>
                <a:uFillTx/>
                <a:latin typeface="Calibri"/>
                <a:ea typeface="+mn-ea"/>
                <a:cs typeface="+mn-cs"/>
              </a:rPr>
              <a:t>representation</a:t>
            </a:r>
            <a:r>
              <a:rPr kumimoji="0" lang="it-IT" sz="2400" b="1" i="0" u="none" strike="noStrike" kern="1200" cap="none" spc="0" normalizeH="0" baseline="0" noProof="0" dirty="0">
                <a:ln>
                  <a:noFill/>
                </a:ln>
                <a:solidFill>
                  <a:srgbClr val="FF9900"/>
                </a:solidFill>
                <a:effectLst/>
                <a:uLnTx/>
                <a:uFillTx/>
                <a:latin typeface="Calibri"/>
                <a:ea typeface="+mn-ea"/>
                <a:cs typeface="+mn-cs"/>
              </a:rPr>
              <a:t>:</a:t>
            </a:r>
          </a:p>
        </p:txBody>
      </p:sp>
      <p:sp>
        <p:nvSpPr>
          <p:cNvPr id="17" name="TextBox 16">
            <a:extLst>
              <a:ext uri="{FF2B5EF4-FFF2-40B4-BE49-F238E27FC236}">
                <a16:creationId xmlns:a16="http://schemas.microsoft.com/office/drawing/2014/main" id="{E2F44BF6-97E7-49FF-BA9E-B78772040702}"/>
              </a:ext>
            </a:extLst>
          </p:cNvPr>
          <p:cNvSpPr txBox="1"/>
          <p:nvPr/>
        </p:nvSpPr>
        <p:spPr>
          <a:xfrm>
            <a:off x="5521628" y="1220083"/>
            <a:ext cx="5492527" cy="212365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err="1">
                <a:ln>
                  <a:noFill/>
                </a:ln>
                <a:solidFill>
                  <a:srgbClr val="00B050"/>
                </a:solidFill>
                <a:effectLst/>
                <a:uLnTx/>
                <a:uFillTx/>
                <a:latin typeface="Calibri"/>
                <a:ea typeface="+mn-ea"/>
                <a:cs typeface="+mn-cs"/>
              </a:rPr>
              <a:t>Main</a:t>
            </a:r>
            <a:r>
              <a:rPr kumimoji="0" lang="it-IT" sz="2400" b="1" i="0" u="none" strike="noStrike" kern="1200" cap="none" spc="0" normalizeH="0" baseline="0" noProof="0" dirty="0">
                <a:ln>
                  <a:noFill/>
                </a:ln>
                <a:solidFill>
                  <a:srgbClr val="00B050"/>
                </a:solidFill>
                <a:effectLst/>
                <a:uLnTx/>
                <a:uFillTx/>
                <a:latin typeface="Calibri"/>
                <a:ea typeface="+mn-ea"/>
                <a:cs typeface="+mn-cs"/>
              </a:rPr>
              <a:t> </a:t>
            </a:r>
            <a:r>
              <a:rPr kumimoji="0" lang="it-IT" sz="2400" b="1" i="0" u="none" strike="noStrike" kern="1200" cap="none" spc="0" normalizeH="0" baseline="0" noProof="0" dirty="0" err="1">
                <a:ln>
                  <a:noFill/>
                </a:ln>
                <a:solidFill>
                  <a:srgbClr val="00B050"/>
                </a:solidFill>
                <a:effectLst/>
                <a:uLnTx/>
                <a:uFillTx/>
                <a:latin typeface="Calibri"/>
                <a:ea typeface="+mn-ea"/>
                <a:cs typeface="+mn-cs"/>
              </a:rPr>
              <a:t>phenomena</a:t>
            </a:r>
            <a:r>
              <a:rPr kumimoji="0" lang="it-IT" sz="2400" b="1" i="0" u="none" strike="noStrike" kern="1200" cap="none" spc="0" normalizeH="0" baseline="0" noProof="0" dirty="0">
                <a:ln>
                  <a:noFill/>
                </a:ln>
                <a:solidFill>
                  <a:srgbClr val="00B050"/>
                </a:solidFill>
                <a:effectLst/>
                <a:uLnTx/>
                <a:uFillTx/>
                <a:latin typeface="Calibri"/>
                <a:ea typeface="+mn-ea"/>
                <a:cs typeface="+mn-cs"/>
              </a:rPr>
              <a:t>:</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1" i="0" u="none" strike="noStrike" kern="1200" cap="none" spc="0" normalizeH="0" baseline="0" noProof="0" dirty="0" err="1">
                <a:ln>
                  <a:noFill/>
                </a:ln>
                <a:solidFill>
                  <a:prstClr val="black"/>
                </a:solidFill>
                <a:effectLst/>
                <a:uLnTx/>
                <a:uFillTx/>
                <a:latin typeface="Calibri"/>
                <a:ea typeface="+mn-ea"/>
                <a:cs typeface="+mn-cs"/>
              </a:rPr>
              <a:t>Electrochemistry</a:t>
            </a:r>
            <a:r>
              <a:rPr kumimoji="0" lang="it-IT" sz="1800" b="0" i="0" u="none" strike="noStrike" kern="1200" cap="none" spc="0" normalizeH="0" baseline="0" noProof="0" dirty="0">
                <a:ln>
                  <a:noFill/>
                </a:ln>
                <a:solidFill>
                  <a:prstClr val="black"/>
                </a:solidFill>
                <a:effectLst/>
                <a:uLnTx/>
                <a:uFillTx/>
                <a:latin typeface="Calibri"/>
                <a:ea typeface="+mn-ea"/>
                <a:cs typeface="+mn-cs"/>
              </a:rPr>
              <a:t>:</a:t>
            </a:r>
            <a:br>
              <a:rPr kumimoji="0" lang="it-IT" sz="1800" b="0" i="0" u="none" strike="noStrike" kern="1200" cap="none" spc="0" normalizeH="0" baseline="0" noProof="0" dirty="0">
                <a:ln>
                  <a:noFill/>
                </a:ln>
                <a:solidFill>
                  <a:prstClr val="black"/>
                </a:solidFill>
                <a:effectLst/>
                <a:uLnTx/>
                <a:uFillTx/>
                <a:latin typeface="Calibri"/>
                <a:ea typeface="+mn-ea"/>
                <a:cs typeface="+mn-cs"/>
              </a:rPr>
            </a:br>
            <a:r>
              <a:rPr kumimoji="0" lang="it-IT" sz="1800" b="0" i="0" u="none" strike="noStrike" kern="1200" cap="none" spc="0" normalizeH="0" baseline="0" noProof="0" dirty="0" err="1">
                <a:ln>
                  <a:noFill/>
                </a:ln>
                <a:solidFill>
                  <a:prstClr val="black"/>
                </a:solidFill>
                <a:effectLst/>
                <a:uLnTx/>
                <a:uFillTx/>
                <a:latin typeface="Calibri"/>
                <a:ea typeface="+mn-ea"/>
                <a:cs typeface="+mn-cs"/>
              </a:rPr>
              <a:t>bidirectional</a:t>
            </a:r>
            <a:r>
              <a:rPr kumimoji="0" lang="it-IT" sz="1800" b="0" i="0" u="none" strike="noStrike" kern="1200" cap="none" spc="0" normalizeH="0" baseline="0" noProof="0" dirty="0">
                <a:ln>
                  <a:noFill/>
                </a:ln>
                <a:solidFill>
                  <a:prstClr val="black"/>
                </a:solidFill>
                <a:effectLst/>
                <a:uLnTx/>
                <a:uFillTx/>
                <a:latin typeface="Calibri"/>
                <a:ea typeface="+mn-ea"/>
                <a:cs typeface="+mn-cs"/>
              </a:rPr>
              <a:t> energy flow and </a:t>
            </a:r>
            <a:r>
              <a:rPr kumimoji="0" lang="it-IT" sz="1800" b="1" i="0" u="sng" strike="noStrike" kern="1200" cap="none" spc="0" normalizeH="0" baseline="0" noProof="0" dirty="0">
                <a:ln>
                  <a:noFill/>
                </a:ln>
                <a:solidFill>
                  <a:prstClr val="black"/>
                </a:solidFill>
                <a:effectLst/>
                <a:uLnTx/>
                <a:uFillTx/>
                <a:latin typeface="Calibri"/>
                <a:ea typeface="+mn-ea"/>
                <a:cs typeface="+mn-cs"/>
              </a:rPr>
              <a:t>energy storage</a:t>
            </a:r>
            <a:r>
              <a:rPr kumimoji="0" lang="it-IT" sz="1800" b="0" i="0" u="none" strike="noStrike" kern="1200" cap="none" spc="0" normalizeH="0" baseline="0" noProof="0" dirty="0">
                <a:ln>
                  <a:noFill/>
                </a:ln>
                <a:solidFill>
                  <a:prstClr val="black"/>
                </a:solidFill>
                <a:effectLst/>
                <a:uLnTx/>
                <a:uFillTx/>
                <a:latin typeface="Calibri"/>
                <a:ea typeface="+mn-ea"/>
                <a:cs typeface="+mn-cs"/>
              </a:rPr>
              <a:t> with </a:t>
            </a:r>
            <a:r>
              <a:rPr kumimoji="0" lang="it-IT" sz="1800" b="0" i="0" u="sng" strike="noStrike" kern="1200" cap="none" spc="0" normalizeH="0" baseline="0" noProof="0" dirty="0" err="1">
                <a:ln>
                  <a:noFill/>
                </a:ln>
                <a:solidFill>
                  <a:prstClr val="black"/>
                </a:solidFill>
                <a:effectLst/>
                <a:uLnTx/>
                <a:uFillTx/>
                <a:latin typeface="Calibri"/>
                <a:ea typeface="+mn-ea"/>
                <a:cs typeface="+mn-cs"/>
              </a:rPr>
              <a:t>losses</a:t>
            </a:r>
            <a:endParaRPr kumimoji="0" lang="it-IT" sz="1800" b="0" i="0" u="sng"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1" i="0" u="none" strike="noStrike" kern="1200" cap="none" spc="0" normalizeH="0" baseline="0" noProof="0" dirty="0">
                <a:ln>
                  <a:noFill/>
                </a:ln>
                <a:solidFill>
                  <a:prstClr val="black"/>
                </a:solidFill>
                <a:effectLst/>
                <a:uLnTx/>
                <a:uFillTx/>
                <a:latin typeface="Calibri"/>
                <a:ea typeface="+mn-ea"/>
                <a:cs typeface="+mn-cs"/>
              </a:rPr>
              <a:t>Joule </a:t>
            </a:r>
            <a:r>
              <a:rPr kumimoji="0" lang="it-IT" sz="1800" b="1" i="0" u="none" strike="noStrike" kern="1200" cap="none" spc="0" normalizeH="0" baseline="0" noProof="0" dirty="0" err="1">
                <a:ln>
                  <a:noFill/>
                </a:ln>
                <a:solidFill>
                  <a:prstClr val="black"/>
                </a:solidFill>
                <a:effectLst/>
                <a:uLnTx/>
                <a:uFillTx/>
                <a:latin typeface="Calibri"/>
                <a:ea typeface="+mn-ea"/>
                <a:cs typeface="+mn-cs"/>
              </a:rPr>
              <a:t>effect</a:t>
            </a:r>
            <a:r>
              <a:rPr kumimoji="0" lang="it-IT" sz="1800" b="0" i="0" u="none" strike="noStrike" kern="1200" cap="none" spc="0" normalizeH="0" baseline="0" noProof="0" dirty="0">
                <a:ln>
                  <a:noFill/>
                </a:ln>
                <a:solidFill>
                  <a:prstClr val="black"/>
                </a:solidFill>
                <a:effectLst/>
                <a:uLnTx/>
                <a:uFillTx/>
                <a:latin typeface="Calibri"/>
                <a:ea typeface="+mn-ea"/>
                <a:cs typeface="+mn-cs"/>
              </a:rPr>
              <a:t>:</a:t>
            </a:r>
            <a:br>
              <a:rPr kumimoji="0" lang="it-IT" sz="1800" b="0" i="0" u="none" strike="noStrike" kern="1200" cap="none" spc="0" normalizeH="0" baseline="0" noProof="0" dirty="0">
                <a:ln>
                  <a:noFill/>
                </a:ln>
                <a:solidFill>
                  <a:prstClr val="black"/>
                </a:solidFill>
                <a:effectLst/>
                <a:uLnTx/>
                <a:uFillTx/>
                <a:latin typeface="Calibri"/>
                <a:ea typeface="+mn-ea"/>
                <a:cs typeface="+mn-cs"/>
              </a:rPr>
            </a:br>
            <a:r>
              <a:rPr kumimoji="0" lang="it-IT" sz="1800" b="0" i="0" u="sng" strike="noStrike" kern="1200" cap="none" spc="0" normalizeH="0" baseline="0" noProof="0" dirty="0">
                <a:ln>
                  <a:noFill/>
                </a:ln>
                <a:solidFill>
                  <a:prstClr val="black"/>
                </a:solidFill>
                <a:effectLst/>
                <a:uLnTx/>
                <a:uFillTx/>
                <a:latin typeface="Calibri"/>
                <a:ea typeface="+mn-ea"/>
                <a:cs typeface="+mn-cs"/>
              </a:rPr>
              <a:t>energy </a:t>
            </a:r>
            <a:r>
              <a:rPr kumimoji="0" lang="it-IT" sz="1800" b="0" i="0" u="sng" strike="noStrike" kern="1200" cap="none" spc="0" normalizeH="0" baseline="0" noProof="0" dirty="0" err="1">
                <a:ln>
                  <a:noFill/>
                </a:ln>
                <a:solidFill>
                  <a:prstClr val="black"/>
                </a:solidFill>
                <a:effectLst/>
                <a:uLnTx/>
                <a:uFillTx/>
                <a:latin typeface="Calibri"/>
                <a:ea typeface="+mn-ea"/>
                <a:cs typeface="+mn-cs"/>
              </a:rPr>
              <a:t>thermal</a:t>
            </a:r>
            <a:r>
              <a:rPr kumimoji="0" lang="it-IT" sz="1800" b="0" i="0" u="sng" strike="noStrike" kern="1200" cap="none" spc="0" normalizeH="0" baseline="0" noProof="0" dirty="0">
                <a:ln>
                  <a:noFill/>
                </a:ln>
                <a:solidFill>
                  <a:prstClr val="black"/>
                </a:solidFill>
                <a:effectLst/>
                <a:uLnTx/>
                <a:uFillTx/>
                <a:latin typeface="Calibri"/>
                <a:ea typeface="+mn-ea"/>
                <a:cs typeface="+mn-cs"/>
              </a:rPr>
              <a:t> </a:t>
            </a:r>
            <a:r>
              <a:rPr kumimoji="0" lang="it-IT" sz="1800" b="0" i="0" u="sng" strike="noStrike" kern="1200" cap="none" spc="0" normalizeH="0" baseline="0" noProof="0" dirty="0" err="1">
                <a:ln>
                  <a:noFill/>
                </a:ln>
                <a:solidFill>
                  <a:prstClr val="black"/>
                </a:solidFill>
                <a:effectLst/>
                <a:uLnTx/>
                <a:uFillTx/>
                <a:latin typeface="Calibri"/>
                <a:ea typeface="+mn-ea"/>
                <a:cs typeface="+mn-cs"/>
              </a:rPr>
              <a:t>losses</a:t>
            </a:r>
            <a:r>
              <a:rPr kumimoji="0" lang="it-IT" sz="1800" b="0" i="0" u="none" strike="noStrike" kern="1200" cap="none" spc="0" normalizeH="0" baseline="0" noProof="0" dirty="0">
                <a:ln>
                  <a:noFill/>
                </a:ln>
                <a:solidFill>
                  <a:prstClr val="black"/>
                </a:solidFill>
                <a:effectLst/>
                <a:uLnTx/>
                <a:uFillTx/>
                <a:latin typeface="Calibri"/>
                <a:ea typeface="+mn-ea"/>
                <a:cs typeface="+mn-cs"/>
              </a:rPr>
              <a:t> on resistive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objects</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1" i="0" u="none" strike="noStrike" kern="1200" cap="none" spc="0" normalizeH="0" baseline="0" noProof="0" dirty="0">
                <a:ln>
                  <a:noFill/>
                </a:ln>
                <a:solidFill>
                  <a:prstClr val="black"/>
                </a:solidFill>
                <a:effectLst/>
                <a:uLnTx/>
                <a:uFillTx/>
                <a:latin typeface="Calibri"/>
                <a:ea typeface="+mn-ea"/>
                <a:cs typeface="+mn-cs"/>
              </a:rPr>
              <a:t>Conversion </a:t>
            </a:r>
            <a:r>
              <a:rPr kumimoji="0" lang="it-IT" sz="1800" b="1" i="0" u="none" strike="noStrike" kern="1200" cap="none" spc="0" normalizeH="0" baseline="0" noProof="0" dirty="0" err="1">
                <a:ln>
                  <a:noFill/>
                </a:ln>
                <a:solidFill>
                  <a:prstClr val="black"/>
                </a:solidFill>
                <a:effectLst/>
                <a:uLnTx/>
                <a:uFillTx/>
                <a:latin typeface="Calibri"/>
                <a:ea typeface="+mn-ea"/>
                <a:cs typeface="+mn-cs"/>
              </a:rPr>
              <a:t>losses</a:t>
            </a:r>
            <a:r>
              <a:rPr kumimoji="0" lang="it-IT" sz="1800" b="1" i="0" u="none" strike="noStrike" kern="1200" cap="none" spc="0" normalizeH="0" baseline="0" noProof="0" dirty="0">
                <a:ln>
                  <a:noFill/>
                </a:ln>
                <a:solidFill>
                  <a:prstClr val="black"/>
                </a:solidFill>
                <a:effectLst/>
                <a:uLnTx/>
                <a:uFillTx/>
                <a:latin typeface="Calibri"/>
                <a:ea typeface="+mn-ea"/>
                <a:cs typeface="+mn-cs"/>
              </a:rPr>
              <a:t> </a:t>
            </a:r>
            <a:r>
              <a:rPr kumimoji="0" lang="it-IT" sz="1800" b="0" i="0" u="none" strike="noStrike" kern="1200" cap="none" spc="0" normalizeH="0" baseline="0" noProof="0" dirty="0">
                <a:ln>
                  <a:noFill/>
                </a:ln>
                <a:solidFill>
                  <a:prstClr val="black"/>
                </a:solidFill>
                <a:effectLst/>
                <a:uLnTx/>
                <a:uFillTx/>
                <a:latin typeface="Calibri"/>
                <a:ea typeface="+mn-ea"/>
                <a:cs typeface="+mn-cs"/>
              </a:rPr>
              <a:t>(</a:t>
            </a:r>
            <a:r>
              <a:rPr kumimoji="0" lang="it-IT" sz="1800" b="0" i="0" u="none" strike="noStrike" kern="1200" cap="none" spc="0" normalizeH="0" baseline="0" noProof="0" dirty="0" err="1">
                <a:ln>
                  <a:noFill/>
                </a:ln>
                <a:solidFill>
                  <a:prstClr val="black"/>
                </a:solidFill>
                <a:effectLst/>
                <a:uLnTx/>
                <a:uFillTx/>
                <a:latin typeface="Calibri"/>
                <a:ea typeface="+mn-ea"/>
                <a:cs typeface="+mn-cs"/>
              </a:rPr>
              <a:t>elettronics</a:t>
            </a:r>
            <a:r>
              <a:rPr kumimoji="0" lang="it-IT" sz="1800" b="0" i="0" u="none" strike="noStrike" kern="1200" cap="none" spc="0" normalizeH="0" baseline="0" noProof="0" dirty="0">
                <a:ln>
                  <a:noFill/>
                </a:ln>
                <a:solidFill>
                  <a:prstClr val="black"/>
                </a:solidFill>
                <a:effectLst/>
                <a:uLnTx/>
                <a:uFillTx/>
                <a:latin typeface="Calibri"/>
                <a:ea typeface="+mn-ea"/>
                <a:cs typeface="+mn-cs"/>
              </a:rPr>
              <a:t>, BMS and converter)</a:t>
            </a:r>
          </a:p>
        </p:txBody>
      </p:sp>
      <p:sp>
        <p:nvSpPr>
          <p:cNvPr id="18" name="TextBox 17">
            <a:extLst>
              <a:ext uri="{FF2B5EF4-FFF2-40B4-BE49-F238E27FC236}">
                <a16:creationId xmlns:a16="http://schemas.microsoft.com/office/drawing/2014/main" id="{1B490ECB-60C8-43EF-B6F1-6A2EB46CF0CE}"/>
              </a:ext>
            </a:extLst>
          </p:cNvPr>
          <p:cNvSpPr txBox="1"/>
          <p:nvPr/>
        </p:nvSpPr>
        <p:spPr>
          <a:xfrm>
            <a:off x="5521628" y="3315990"/>
            <a:ext cx="5808049" cy="156966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err="1">
                <a:ln>
                  <a:noFill/>
                </a:ln>
                <a:solidFill>
                  <a:srgbClr val="00B0F0"/>
                </a:solidFill>
                <a:effectLst/>
                <a:uLnTx/>
                <a:uFillTx/>
                <a:latin typeface="Calibri"/>
                <a:ea typeface="+mn-ea"/>
                <a:cs typeface="+mn-cs"/>
              </a:rPr>
              <a:t>Main</a:t>
            </a:r>
            <a:r>
              <a:rPr kumimoji="0" lang="it-IT" sz="2400" b="1" i="0" u="none" strike="noStrike" kern="1200" cap="none" spc="0" normalizeH="0" baseline="0" noProof="0" dirty="0">
                <a:ln>
                  <a:noFill/>
                </a:ln>
                <a:solidFill>
                  <a:srgbClr val="00B0F0"/>
                </a:solidFill>
                <a:effectLst/>
                <a:uLnTx/>
                <a:uFillTx/>
                <a:latin typeface="Calibri"/>
                <a:ea typeface="+mn-ea"/>
                <a:cs typeface="+mn-cs"/>
              </a:rPr>
              <a:t> </a:t>
            </a:r>
            <a:r>
              <a:rPr kumimoji="0" lang="it-IT" sz="2400" b="1" i="0" u="none" strike="noStrike" kern="1200" cap="none" spc="0" normalizeH="0" baseline="0" noProof="0" dirty="0" err="1">
                <a:ln>
                  <a:noFill/>
                </a:ln>
                <a:solidFill>
                  <a:srgbClr val="00B0F0"/>
                </a:solidFill>
                <a:effectLst/>
                <a:uLnTx/>
                <a:uFillTx/>
                <a:latin typeface="Calibri"/>
                <a:ea typeface="+mn-ea"/>
                <a:cs typeface="+mn-cs"/>
              </a:rPr>
              <a:t>variables</a:t>
            </a:r>
            <a:r>
              <a:rPr kumimoji="0" lang="it-IT" sz="2400" b="1" i="0" u="none" strike="noStrike" kern="1200" cap="none" spc="0" normalizeH="0" baseline="0" noProof="0" dirty="0">
                <a:ln>
                  <a:noFill/>
                </a:ln>
                <a:solidFill>
                  <a:srgbClr val="00B0F0"/>
                </a:solidFill>
                <a:effectLst/>
                <a:uLnTx/>
                <a:uFillTx/>
                <a:latin typeface="Calibri"/>
                <a:ea typeface="+mn-ea"/>
                <a:cs typeface="+mn-cs"/>
              </a:rPr>
              <a:t>:</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Power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exchanged</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Energy storage</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err="1">
                <a:ln>
                  <a:noFill/>
                </a:ln>
                <a:solidFill>
                  <a:prstClr val="black"/>
                </a:solidFill>
                <a:effectLst/>
                <a:uLnTx/>
                <a:uFillTx/>
                <a:latin typeface="Calibri"/>
                <a:ea typeface="+mn-ea"/>
                <a:cs typeface="+mn-cs"/>
              </a:rPr>
              <a:t>Losses</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Cost of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charging</a:t>
            </a:r>
            <a:r>
              <a:rPr kumimoji="0" lang="it-IT" sz="1800" b="0" i="0" u="none" strike="noStrike" kern="1200" cap="none" spc="0" normalizeH="0" baseline="0" noProof="0" dirty="0">
                <a:ln>
                  <a:noFill/>
                </a:ln>
                <a:solidFill>
                  <a:prstClr val="black"/>
                </a:solidFill>
                <a:effectLst/>
                <a:uLnTx/>
                <a:uFillTx/>
                <a:latin typeface="Calibri"/>
                <a:ea typeface="+mn-ea"/>
                <a:cs typeface="+mn-cs"/>
              </a:rPr>
              <a:t>/</a:t>
            </a:r>
            <a:r>
              <a:rPr kumimoji="0" lang="it-IT" sz="1800" b="0" i="0" u="none" strike="noStrike" kern="1200" cap="none" spc="0" normalizeH="0" baseline="0" noProof="0" dirty="0" err="1">
                <a:ln>
                  <a:noFill/>
                </a:ln>
                <a:solidFill>
                  <a:prstClr val="black"/>
                </a:solidFill>
                <a:effectLst/>
                <a:uLnTx/>
                <a:uFillTx/>
                <a:latin typeface="Calibri"/>
                <a:ea typeface="+mn-ea"/>
                <a:cs typeface="+mn-cs"/>
              </a:rPr>
              <a:t>discharging</a:t>
            </a:r>
            <a:r>
              <a:rPr kumimoji="0" lang="it-IT" sz="1800" b="0" i="0" u="none" strike="noStrike" kern="1200" cap="none" spc="0" normalizeH="0" baseline="0" noProof="0" dirty="0">
                <a:ln>
                  <a:noFill/>
                </a:ln>
                <a:solidFill>
                  <a:prstClr val="black"/>
                </a:solidFill>
                <a:effectLst/>
                <a:uLnTx/>
                <a:uFillTx/>
                <a:latin typeface="Calibri"/>
                <a:ea typeface="+mn-ea"/>
                <a:cs typeface="+mn-cs"/>
              </a:rPr>
              <a:t>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opportunity</a:t>
            </a:r>
            <a:r>
              <a:rPr kumimoji="0" lang="it-IT" sz="1800" b="0" i="0" u="none" strike="noStrike" kern="1200" cap="none" spc="0" normalizeH="0" baseline="0" noProof="0" dirty="0">
                <a:ln>
                  <a:noFill/>
                </a:ln>
                <a:solidFill>
                  <a:prstClr val="black"/>
                </a:solidFill>
                <a:effectLst/>
                <a:uLnTx/>
                <a:uFillTx/>
                <a:latin typeface="Calibri"/>
                <a:ea typeface="+mn-ea"/>
                <a:cs typeface="+mn-cs"/>
              </a:rPr>
              <a:t> cost)</a:t>
            </a:r>
          </a:p>
        </p:txBody>
      </p:sp>
      <p:sp>
        <p:nvSpPr>
          <p:cNvPr id="12" name="TextBox 11">
            <a:extLst>
              <a:ext uri="{FF2B5EF4-FFF2-40B4-BE49-F238E27FC236}">
                <a16:creationId xmlns:a16="http://schemas.microsoft.com/office/drawing/2014/main" id="{D12B43ED-C389-4368-B4F5-A9C66C30EB14}"/>
              </a:ext>
            </a:extLst>
          </p:cNvPr>
          <p:cNvSpPr txBox="1"/>
          <p:nvPr/>
        </p:nvSpPr>
        <p:spPr>
          <a:xfrm>
            <a:off x="1031418" y="3917980"/>
            <a:ext cx="2145267" cy="369332"/>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err="1">
                <a:ln>
                  <a:noFill/>
                </a:ln>
                <a:solidFill>
                  <a:prstClr val="black"/>
                </a:solidFill>
                <a:effectLst/>
                <a:uLnTx/>
                <a:uFillTx/>
                <a:latin typeface="Calibri"/>
                <a:ea typeface="+mn-ea"/>
                <a:cs typeface="+mn-cs"/>
              </a:rPr>
              <a:t>Lithium-ion</a:t>
            </a:r>
            <a:r>
              <a:rPr kumimoji="0" lang="it-IT" sz="1800" b="0" i="0" u="none" strike="noStrike" kern="1200" cap="none" spc="0" normalizeH="0" baseline="0" noProof="0" dirty="0">
                <a:ln>
                  <a:noFill/>
                </a:ln>
                <a:solidFill>
                  <a:prstClr val="black"/>
                </a:solidFill>
                <a:effectLst/>
                <a:uLnTx/>
                <a:uFillTx/>
                <a:latin typeface="Calibri"/>
                <a:ea typeface="+mn-ea"/>
                <a:cs typeface="+mn-cs"/>
              </a:rPr>
              <a:t>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batteries</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Picture 6">
            <a:extLst>
              <a:ext uri="{FF2B5EF4-FFF2-40B4-BE49-F238E27FC236}">
                <a16:creationId xmlns:a16="http://schemas.microsoft.com/office/drawing/2014/main" id="{0963F593-0A3D-4A9A-AA62-F4994AB91FB0}"/>
              </a:ext>
            </a:extLst>
          </p:cNvPr>
          <p:cNvPicPr>
            <a:picLocks noChangeAspect="1"/>
          </p:cNvPicPr>
          <p:nvPr/>
        </p:nvPicPr>
        <p:blipFill rotWithShape="1">
          <a:blip r:embed="rId3"/>
          <a:srcRect t="-1" b="23305"/>
          <a:stretch/>
        </p:blipFill>
        <p:spPr>
          <a:xfrm>
            <a:off x="6420853" y="5253523"/>
            <a:ext cx="3102494" cy="1376361"/>
          </a:xfrm>
          <a:prstGeom prst="rect">
            <a:avLst/>
          </a:prstGeom>
          <a:ln w="19050">
            <a:solidFill>
              <a:srgbClr val="FF0000"/>
            </a:solidFill>
          </a:ln>
        </p:spPr>
      </p:pic>
    </p:spTree>
    <p:extLst>
      <p:ext uri="{BB962C8B-B14F-4D97-AF65-F5344CB8AC3E}">
        <p14:creationId xmlns:p14="http://schemas.microsoft.com/office/powerpoint/2010/main" val="26773751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a:extLst>
              <a:ext uri="{FF2B5EF4-FFF2-40B4-BE49-F238E27FC236}">
                <a16:creationId xmlns:a16="http://schemas.microsoft.com/office/drawing/2014/main" id="{7F9FAE40-0064-427C-9B6B-06A6ECD72EC4}"/>
              </a:ext>
            </a:extLst>
          </p:cNvPr>
          <p:cNvSpPr>
            <a:spLocks noGrp="1"/>
          </p:cNvSpPr>
          <p:nvPr>
            <p:ph type="body" sz="quarter" idx="13"/>
          </p:nvPr>
        </p:nvSpPr>
        <p:spPr/>
        <p:txBody>
          <a:bodyPr anchor="ctr"/>
          <a:lstStyle/>
          <a:p>
            <a:r>
              <a:rPr lang="it-IT" dirty="0" err="1">
                <a:solidFill>
                  <a:srgbClr val="00B050"/>
                </a:solidFill>
              </a:rPr>
              <a:t>There</a:t>
            </a:r>
            <a:r>
              <a:rPr lang="it-IT" dirty="0">
                <a:solidFill>
                  <a:srgbClr val="00B050"/>
                </a:solidFill>
              </a:rPr>
              <a:t> </a:t>
            </a:r>
            <a:r>
              <a:rPr lang="it-IT" dirty="0" err="1">
                <a:solidFill>
                  <a:srgbClr val="00B050"/>
                </a:solidFill>
              </a:rPr>
              <a:t>is</a:t>
            </a:r>
            <a:r>
              <a:rPr lang="it-IT" dirty="0">
                <a:solidFill>
                  <a:srgbClr val="00B050"/>
                </a:solidFill>
              </a:rPr>
              <a:t> no «one-</a:t>
            </a:r>
            <a:r>
              <a:rPr lang="it-IT" dirty="0" err="1">
                <a:solidFill>
                  <a:srgbClr val="00B050"/>
                </a:solidFill>
              </a:rPr>
              <a:t>fits</a:t>
            </a:r>
            <a:r>
              <a:rPr lang="it-IT" dirty="0">
                <a:solidFill>
                  <a:srgbClr val="00B050"/>
                </a:solidFill>
              </a:rPr>
              <a:t>-</a:t>
            </a:r>
            <a:r>
              <a:rPr lang="it-IT" dirty="0" err="1">
                <a:solidFill>
                  <a:srgbClr val="00B050"/>
                </a:solidFill>
              </a:rPr>
              <a:t>all</a:t>
            </a:r>
            <a:r>
              <a:rPr lang="it-IT" dirty="0">
                <a:solidFill>
                  <a:srgbClr val="00B050"/>
                </a:solidFill>
              </a:rPr>
              <a:t>» framework for </a:t>
            </a:r>
            <a:r>
              <a:rPr lang="it-IT" dirty="0" err="1">
                <a:solidFill>
                  <a:srgbClr val="00B050"/>
                </a:solidFill>
              </a:rPr>
              <a:t>all</a:t>
            </a:r>
            <a:r>
              <a:rPr lang="it-IT" dirty="0">
                <a:solidFill>
                  <a:srgbClr val="00B050"/>
                </a:solidFill>
              </a:rPr>
              <a:t> </a:t>
            </a:r>
            <a:r>
              <a:rPr lang="it-IT" dirty="0" err="1">
                <a:solidFill>
                  <a:srgbClr val="00B050"/>
                </a:solidFill>
              </a:rPr>
              <a:t>scopes</a:t>
            </a:r>
            <a:r>
              <a:rPr lang="it-IT" dirty="0">
                <a:solidFill>
                  <a:srgbClr val="00B050"/>
                </a:solidFill>
              </a:rPr>
              <a:t>:</a:t>
            </a:r>
            <a:br>
              <a:rPr lang="it-IT" dirty="0">
                <a:solidFill>
                  <a:srgbClr val="00B050"/>
                </a:solidFill>
              </a:rPr>
            </a:br>
            <a:r>
              <a:rPr lang="it-IT" dirty="0"/>
              <a:t>multiple </a:t>
            </a:r>
            <a:r>
              <a:rPr lang="it-IT" dirty="0" err="1"/>
              <a:t>scopes</a:t>
            </a:r>
            <a:r>
              <a:rPr lang="it-IT" dirty="0"/>
              <a:t> are </a:t>
            </a:r>
            <a:r>
              <a:rPr lang="it-IT" dirty="0" err="1"/>
              <a:t>available</a:t>
            </a:r>
            <a:r>
              <a:rPr lang="it-IT" dirty="0"/>
              <a:t>, </a:t>
            </a:r>
            <a:r>
              <a:rPr lang="it-IT" dirty="0" err="1"/>
              <a:t>each</a:t>
            </a:r>
            <a:r>
              <a:rPr lang="it-IT" dirty="0"/>
              <a:t> one with </a:t>
            </a:r>
            <a:r>
              <a:rPr lang="it-IT" dirty="0" err="1"/>
              <a:t>advantages</a:t>
            </a:r>
            <a:r>
              <a:rPr lang="it-IT" dirty="0"/>
              <a:t> and </a:t>
            </a:r>
            <a:r>
              <a:rPr lang="it-IT" dirty="0" err="1"/>
              <a:t>limitations</a:t>
            </a:r>
            <a:endParaRPr lang="it-IT" dirty="0"/>
          </a:p>
          <a:p>
            <a:endParaRPr lang="it-IT" dirty="0"/>
          </a:p>
          <a:p>
            <a:endParaRPr lang="it-IT" dirty="0"/>
          </a:p>
          <a:p>
            <a:r>
              <a:rPr lang="it-IT" dirty="0" err="1">
                <a:solidFill>
                  <a:srgbClr val="00B0F0"/>
                </a:solidFill>
              </a:rPr>
              <a:t>When</a:t>
            </a:r>
            <a:r>
              <a:rPr lang="it-IT" dirty="0">
                <a:solidFill>
                  <a:srgbClr val="00B0F0"/>
                </a:solidFill>
              </a:rPr>
              <a:t> no framework </a:t>
            </a:r>
            <a:r>
              <a:rPr lang="it-IT" dirty="0" err="1">
                <a:solidFill>
                  <a:srgbClr val="00B0F0"/>
                </a:solidFill>
              </a:rPr>
              <a:t>addresses</a:t>
            </a:r>
            <a:r>
              <a:rPr lang="it-IT" dirty="0">
                <a:solidFill>
                  <a:srgbClr val="00B0F0"/>
                </a:solidFill>
              </a:rPr>
              <a:t> </a:t>
            </a:r>
            <a:r>
              <a:rPr lang="it-IT" dirty="0" err="1">
                <a:solidFill>
                  <a:srgbClr val="00B0F0"/>
                </a:solidFill>
              </a:rPr>
              <a:t>your</a:t>
            </a:r>
            <a:r>
              <a:rPr lang="it-IT" dirty="0">
                <a:solidFill>
                  <a:srgbClr val="00B0F0"/>
                </a:solidFill>
              </a:rPr>
              <a:t> </a:t>
            </a:r>
            <a:r>
              <a:rPr lang="it-IT" dirty="0" err="1">
                <a:solidFill>
                  <a:srgbClr val="00B0F0"/>
                </a:solidFill>
              </a:rPr>
              <a:t>problem</a:t>
            </a:r>
            <a:r>
              <a:rPr lang="it-IT" dirty="0">
                <a:solidFill>
                  <a:srgbClr val="00B0F0"/>
                </a:solidFill>
              </a:rPr>
              <a:t>, </a:t>
            </a:r>
            <a:r>
              <a:rPr lang="it-IT" dirty="0" err="1">
                <a:solidFill>
                  <a:srgbClr val="00B0F0"/>
                </a:solidFill>
              </a:rPr>
              <a:t>you</a:t>
            </a:r>
            <a:r>
              <a:rPr lang="it-IT" dirty="0">
                <a:solidFill>
                  <a:srgbClr val="00B0F0"/>
                </a:solidFill>
              </a:rPr>
              <a:t> </a:t>
            </a:r>
            <a:r>
              <a:rPr lang="it-IT" dirty="0" err="1">
                <a:solidFill>
                  <a:srgbClr val="00B0F0"/>
                </a:solidFill>
              </a:rPr>
              <a:t>may</a:t>
            </a:r>
            <a:r>
              <a:rPr lang="it-IT" dirty="0">
                <a:solidFill>
                  <a:srgbClr val="00B0F0"/>
                </a:solidFill>
              </a:rPr>
              <a:t> integrate </a:t>
            </a:r>
            <a:r>
              <a:rPr lang="it-IT" dirty="0" err="1">
                <a:solidFill>
                  <a:srgbClr val="00B0F0"/>
                </a:solidFill>
              </a:rPr>
              <a:t>your</a:t>
            </a:r>
            <a:r>
              <a:rPr lang="it-IT" dirty="0">
                <a:solidFill>
                  <a:srgbClr val="00B0F0"/>
                </a:solidFill>
              </a:rPr>
              <a:t> </a:t>
            </a:r>
            <a:r>
              <a:rPr lang="it-IT" dirty="0" err="1">
                <a:solidFill>
                  <a:srgbClr val="00B0F0"/>
                </a:solidFill>
              </a:rPr>
              <a:t>own</a:t>
            </a:r>
            <a:r>
              <a:rPr lang="it-IT" dirty="0">
                <a:solidFill>
                  <a:srgbClr val="00B0F0"/>
                </a:solidFill>
              </a:rPr>
              <a:t> </a:t>
            </a:r>
            <a:r>
              <a:rPr lang="it-IT" dirty="0" err="1">
                <a:solidFill>
                  <a:srgbClr val="00B0F0"/>
                </a:solidFill>
              </a:rPr>
              <a:t>equations</a:t>
            </a:r>
            <a:r>
              <a:rPr lang="it-IT" dirty="0">
                <a:solidFill>
                  <a:srgbClr val="00B0F0"/>
                </a:solidFill>
              </a:rPr>
              <a:t> </a:t>
            </a:r>
            <a:r>
              <a:rPr lang="it-IT" dirty="0"/>
              <a:t>in </a:t>
            </a:r>
            <a:r>
              <a:rPr lang="it-IT" dirty="0" err="1"/>
              <a:t>existing</a:t>
            </a:r>
            <a:r>
              <a:rPr lang="it-IT" dirty="0"/>
              <a:t> </a:t>
            </a:r>
            <a:r>
              <a:rPr lang="it-IT" dirty="0" err="1"/>
              <a:t>instruments</a:t>
            </a:r>
            <a:br>
              <a:rPr lang="it-IT" dirty="0"/>
            </a:br>
            <a:r>
              <a:rPr lang="it-IT" dirty="0"/>
              <a:t>(Excel – solver </a:t>
            </a:r>
            <a:r>
              <a:rPr lang="it-IT" dirty="0" err="1"/>
              <a:t>addin</a:t>
            </a:r>
            <a:r>
              <a:rPr lang="it-IT" dirty="0"/>
              <a:t>, Matlab, Python – Pyomo/pulp, Julia – </a:t>
            </a:r>
            <a:r>
              <a:rPr lang="it-IT" dirty="0" err="1"/>
              <a:t>JuMP.jl</a:t>
            </a:r>
            <a:r>
              <a:rPr lang="it-IT" dirty="0"/>
              <a:t>, </a:t>
            </a:r>
            <a:r>
              <a:rPr lang="it-IT" dirty="0" err="1"/>
              <a:t>Convex.jl</a:t>
            </a:r>
            <a:r>
              <a:rPr lang="it-IT" dirty="0"/>
              <a:t>)</a:t>
            </a:r>
          </a:p>
        </p:txBody>
      </p:sp>
      <p:sp>
        <p:nvSpPr>
          <p:cNvPr id="9" name="Slide Number Placeholder 8">
            <a:extLst>
              <a:ext uri="{FF2B5EF4-FFF2-40B4-BE49-F238E27FC236}">
                <a16:creationId xmlns:a16="http://schemas.microsoft.com/office/drawing/2014/main" id="{F853857F-413F-40FC-9F1A-46CBC69D2B59}"/>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it-IT"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8CBC2530-BB6A-4C1E-870D-CA61EBCD4B9C}"/>
              </a:ext>
            </a:extLst>
          </p:cNvPr>
          <p:cNvSpPr>
            <a:spLocks noGrp="1"/>
          </p:cNvSpPr>
          <p:nvPr>
            <p:ph type="title"/>
          </p:nvPr>
        </p:nvSpPr>
        <p:spPr/>
        <p:txBody>
          <a:bodyPr>
            <a:noAutofit/>
          </a:bodyPr>
          <a:lstStyle/>
          <a:p>
            <a:r>
              <a:rPr lang="it-IT" sz="3200" dirty="0"/>
              <a:t>2a. </a:t>
            </a:r>
            <a:r>
              <a:rPr lang="it-IT" sz="3200" dirty="0" err="1"/>
              <a:t>Represent</a:t>
            </a:r>
            <a:r>
              <a:rPr lang="it-IT" sz="3200" dirty="0"/>
              <a:t> the </a:t>
            </a:r>
            <a:r>
              <a:rPr lang="it-IT" sz="3200" dirty="0" err="1"/>
              <a:t>physical</a:t>
            </a:r>
            <a:r>
              <a:rPr lang="it-IT" sz="3200" dirty="0"/>
              <a:t> system: </a:t>
            </a:r>
            <a:r>
              <a:rPr lang="it-IT" sz="3200" dirty="0" err="1"/>
              <a:t>comment</a:t>
            </a:r>
            <a:endParaRPr lang="it-IT" sz="3200" dirty="0"/>
          </a:p>
        </p:txBody>
      </p:sp>
    </p:spTree>
    <p:extLst>
      <p:ext uri="{BB962C8B-B14F-4D97-AF65-F5344CB8AC3E}">
        <p14:creationId xmlns:p14="http://schemas.microsoft.com/office/powerpoint/2010/main" val="14467772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77BE0A5-60FC-4F89-9D6B-262A7208BB6F}"/>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it-IT"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E590C312-DD0D-4E0F-AC6F-12641F1E112C}"/>
              </a:ext>
            </a:extLst>
          </p:cNvPr>
          <p:cNvSpPr>
            <a:spLocks noGrp="1"/>
          </p:cNvSpPr>
          <p:nvPr>
            <p:ph type="title"/>
          </p:nvPr>
        </p:nvSpPr>
        <p:spPr/>
        <p:txBody>
          <a:bodyPr/>
          <a:lstStyle/>
          <a:p>
            <a:r>
              <a:rPr lang="it-IT" dirty="0"/>
              <a:t>2b. </a:t>
            </a:r>
            <a:r>
              <a:rPr lang="it-IT" dirty="0" err="1"/>
              <a:t>Temporal</a:t>
            </a:r>
            <a:r>
              <a:rPr lang="it-IT" dirty="0"/>
              <a:t> </a:t>
            </a:r>
            <a:r>
              <a:rPr lang="it-IT" dirty="0" err="1"/>
              <a:t>characterization</a:t>
            </a:r>
            <a:endParaRPr lang="it-IT" dirty="0"/>
          </a:p>
        </p:txBody>
      </p:sp>
      <p:cxnSp>
        <p:nvCxnSpPr>
          <p:cNvPr id="12" name="Straight Arrow Connector 11">
            <a:extLst>
              <a:ext uri="{FF2B5EF4-FFF2-40B4-BE49-F238E27FC236}">
                <a16:creationId xmlns:a16="http://schemas.microsoft.com/office/drawing/2014/main" id="{F873A3C9-020D-414A-805D-52DF3E5E86FD}"/>
              </a:ext>
            </a:extLst>
          </p:cNvPr>
          <p:cNvCxnSpPr>
            <a:cxnSpLocks/>
          </p:cNvCxnSpPr>
          <p:nvPr/>
        </p:nvCxnSpPr>
        <p:spPr>
          <a:xfrm>
            <a:off x="2514209" y="2765316"/>
            <a:ext cx="7640657" cy="0"/>
          </a:xfrm>
          <a:prstGeom prst="straightConnector1">
            <a:avLst/>
          </a:prstGeom>
          <a:ln w="28575">
            <a:tailEnd type="triangle" w="lg" len="lg"/>
          </a:ln>
          <a:effectLst/>
        </p:spPr>
        <p:style>
          <a:lnRef idx="2">
            <a:schemeClr val="dk1"/>
          </a:lnRef>
          <a:fillRef idx="0">
            <a:schemeClr val="dk1"/>
          </a:fillRef>
          <a:effectRef idx="1">
            <a:schemeClr val="dk1"/>
          </a:effectRef>
          <a:fontRef idx="minor">
            <a:schemeClr val="tx1"/>
          </a:fontRef>
        </p:style>
      </p:cxnSp>
      <p:sp>
        <p:nvSpPr>
          <p:cNvPr id="18" name="TextBox 17">
            <a:extLst>
              <a:ext uri="{FF2B5EF4-FFF2-40B4-BE49-F238E27FC236}">
                <a16:creationId xmlns:a16="http://schemas.microsoft.com/office/drawing/2014/main" id="{B2E7B47F-FF2A-4731-BCFA-393C92FA8479}"/>
              </a:ext>
            </a:extLst>
          </p:cNvPr>
          <p:cNvSpPr txBox="1"/>
          <p:nvPr/>
        </p:nvSpPr>
        <p:spPr>
          <a:xfrm>
            <a:off x="4966154" y="1299341"/>
            <a:ext cx="2298514" cy="707886"/>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000" b="1" i="0" u="none" strike="noStrike" kern="1200" cap="none" spc="0" normalizeH="0" baseline="0" noProof="0" dirty="0" err="1">
                <a:ln>
                  <a:noFill/>
                </a:ln>
                <a:solidFill>
                  <a:srgbClr val="00B050"/>
                </a:solidFill>
                <a:effectLst/>
                <a:uLnTx/>
                <a:uFillTx/>
                <a:latin typeface="Calibri"/>
                <a:ea typeface="+mn-ea"/>
                <a:cs typeface="+mn-cs"/>
              </a:rPr>
              <a:t>Temporal</a:t>
            </a:r>
            <a:r>
              <a:rPr kumimoji="0" lang="it-IT" sz="2000" b="1" i="0" u="none" strike="noStrike" kern="1200" cap="none" spc="0" normalizeH="0" baseline="0" noProof="0" dirty="0">
                <a:ln>
                  <a:noFill/>
                </a:ln>
                <a:solidFill>
                  <a:srgbClr val="00B050"/>
                </a:solidFill>
                <a:effectLst/>
                <a:uLnTx/>
                <a:uFillTx/>
                <a:latin typeface="Calibri"/>
                <a:ea typeface="+mn-ea"/>
                <a:cs typeface="+mn-cs"/>
              </a:rPr>
              <a:t> </a:t>
            </a:r>
            <a:r>
              <a:rPr kumimoji="0" lang="it-IT" sz="2000" b="1" i="0" u="none" strike="noStrike" kern="1200" cap="none" spc="0" normalizeH="0" baseline="0" noProof="0" dirty="0" err="1">
                <a:ln>
                  <a:noFill/>
                </a:ln>
                <a:solidFill>
                  <a:srgbClr val="00B050"/>
                </a:solidFill>
                <a:effectLst/>
                <a:uLnTx/>
                <a:uFillTx/>
                <a:latin typeface="Calibri"/>
                <a:ea typeface="+mn-ea"/>
                <a:cs typeface="+mn-cs"/>
              </a:rPr>
              <a:t>horizon</a:t>
            </a:r>
            <a:r>
              <a:rPr kumimoji="0" lang="it-IT" sz="2000" b="0" i="0" u="none" strike="noStrike" kern="1200" cap="none" spc="0" normalizeH="0" baseline="0" noProof="0" dirty="0">
                <a:ln>
                  <a:noFill/>
                </a:ln>
                <a:solidFill>
                  <a:srgbClr val="00B050"/>
                </a:solidFill>
                <a:effectLst/>
                <a:uLnTx/>
                <a:uFillTx/>
                <a:latin typeface="Calibri"/>
                <a:ea typeface="+mn-ea"/>
                <a:cs typeface="+mn-cs"/>
              </a:rPr>
              <a:t>: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000" b="0" i="0" u="none" strike="noStrike" kern="1200" cap="none" spc="0" normalizeH="0" baseline="0" noProof="0" dirty="0">
                <a:ln>
                  <a:noFill/>
                </a:ln>
                <a:solidFill>
                  <a:prstClr val="black"/>
                </a:solidFill>
                <a:effectLst/>
                <a:uLnTx/>
                <a:uFillTx/>
                <a:latin typeface="Calibri"/>
                <a:ea typeface="+mn-ea"/>
                <a:cs typeface="+mn-cs"/>
              </a:rPr>
              <a:t>Horizon of the study</a:t>
            </a:r>
          </a:p>
        </p:txBody>
      </p:sp>
      <p:cxnSp>
        <p:nvCxnSpPr>
          <p:cNvPr id="33" name="Straight Connector 32">
            <a:extLst>
              <a:ext uri="{FF2B5EF4-FFF2-40B4-BE49-F238E27FC236}">
                <a16:creationId xmlns:a16="http://schemas.microsoft.com/office/drawing/2014/main" id="{7794156A-F103-4A4B-995E-58F774E925F9}"/>
              </a:ext>
            </a:extLst>
          </p:cNvPr>
          <p:cNvCxnSpPr/>
          <p:nvPr/>
        </p:nvCxnSpPr>
        <p:spPr>
          <a:xfrm>
            <a:off x="2678301" y="2611186"/>
            <a:ext cx="0" cy="308259"/>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34" name="Straight Connector 33">
            <a:extLst>
              <a:ext uri="{FF2B5EF4-FFF2-40B4-BE49-F238E27FC236}">
                <a16:creationId xmlns:a16="http://schemas.microsoft.com/office/drawing/2014/main" id="{FCE7DD21-CDF8-438F-9F6B-644067E60AB9}"/>
              </a:ext>
            </a:extLst>
          </p:cNvPr>
          <p:cNvCxnSpPr/>
          <p:nvPr/>
        </p:nvCxnSpPr>
        <p:spPr>
          <a:xfrm>
            <a:off x="9552519" y="2609456"/>
            <a:ext cx="0" cy="308259"/>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sp>
        <p:nvSpPr>
          <p:cNvPr id="35" name="Right Brace 34">
            <a:extLst>
              <a:ext uri="{FF2B5EF4-FFF2-40B4-BE49-F238E27FC236}">
                <a16:creationId xmlns:a16="http://schemas.microsoft.com/office/drawing/2014/main" id="{13EB980F-6E51-4C1B-B829-14BBDDEDB3FA}"/>
              </a:ext>
            </a:extLst>
          </p:cNvPr>
          <p:cNvSpPr/>
          <p:nvPr/>
        </p:nvSpPr>
        <p:spPr>
          <a:xfrm rot="16200000">
            <a:off x="5924708" y="-1094557"/>
            <a:ext cx="381405" cy="6874220"/>
          </a:xfrm>
          <a:prstGeom prst="rightBrace">
            <a:avLst>
              <a:gd name="adj1" fmla="val 48077"/>
              <a:gd name="adj2" fmla="val 50000"/>
            </a:avLst>
          </a:prstGeom>
          <a:ln w="22225">
            <a:solidFill>
              <a:srgbClr val="00B050"/>
            </a:solidFill>
            <a:headEnd type="none" w="med" len="med"/>
            <a:tailEnd type="none" w="med" len="med"/>
          </a:ln>
          <a:effectLst/>
        </p:spPr>
        <p:style>
          <a:lnRef idx="2">
            <a:schemeClr val="dk1"/>
          </a:lnRef>
          <a:fillRef idx="0">
            <a:schemeClr val="dk1"/>
          </a:fillRef>
          <a:effectRef idx="1">
            <a:schemeClr val="dk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cxnSp>
        <p:nvCxnSpPr>
          <p:cNvPr id="40" name="Straight Connector 39">
            <a:extLst>
              <a:ext uri="{FF2B5EF4-FFF2-40B4-BE49-F238E27FC236}">
                <a16:creationId xmlns:a16="http://schemas.microsoft.com/office/drawing/2014/main" id="{312867C9-135D-4BE9-BA5C-E1A35A9CC359}"/>
              </a:ext>
            </a:extLst>
          </p:cNvPr>
          <p:cNvCxnSpPr>
            <a:cxnSpLocks/>
          </p:cNvCxnSpPr>
          <p:nvPr/>
        </p:nvCxnSpPr>
        <p:spPr>
          <a:xfrm>
            <a:off x="3005703" y="2684478"/>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46" name="Straight Connector 45">
            <a:extLst>
              <a:ext uri="{FF2B5EF4-FFF2-40B4-BE49-F238E27FC236}">
                <a16:creationId xmlns:a16="http://schemas.microsoft.com/office/drawing/2014/main" id="{5B969B32-F046-4FD7-9A9D-581DBBF63914}"/>
              </a:ext>
            </a:extLst>
          </p:cNvPr>
          <p:cNvCxnSpPr>
            <a:cxnSpLocks/>
          </p:cNvCxnSpPr>
          <p:nvPr/>
        </p:nvCxnSpPr>
        <p:spPr>
          <a:xfrm>
            <a:off x="3333105" y="2684478"/>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53" name="Straight Connector 52">
            <a:extLst>
              <a:ext uri="{FF2B5EF4-FFF2-40B4-BE49-F238E27FC236}">
                <a16:creationId xmlns:a16="http://schemas.microsoft.com/office/drawing/2014/main" id="{9E5D541C-D10B-481A-985A-602075563AAA}"/>
              </a:ext>
            </a:extLst>
          </p:cNvPr>
          <p:cNvCxnSpPr>
            <a:cxnSpLocks/>
          </p:cNvCxnSpPr>
          <p:nvPr/>
        </p:nvCxnSpPr>
        <p:spPr>
          <a:xfrm>
            <a:off x="3660507" y="2684478"/>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57" name="Straight Connector 56">
            <a:extLst>
              <a:ext uri="{FF2B5EF4-FFF2-40B4-BE49-F238E27FC236}">
                <a16:creationId xmlns:a16="http://schemas.microsoft.com/office/drawing/2014/main" id="{D9CC8BEF-AA97-4D63-B81A-347750D6F73D}"/>
              </a:ext>
            </a:extLst>
          </p:cNvPr>
          <p:cNvCxnSpPr>
            <a:cxnSpLocks/>
          </p:cNvCxnSpPr>
          <p:nvPr/>
        </p:nvCxnSpPr>
        <p:spPr>
          <a:xfrm>
            <a:off x="3987909" y="2684478"/>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58" name="Straight Connector 57">
            <a:extLst>
              <a:ext uri="{FF2B5EF4-FFF2-40B4-BE49-F238E27FC236}">
                <a16:creationId xmlns:a16="http://schemas.microsoft.com/office/drawing/2014/main" id="{ECC40B54-72CA-462D-9127-C593856D5AE8}"/>
              </a:ext>
            </a:extLst>
          </p:cNvPr>
          <p:cNvCxnSpPr>
            <a:cxnSpLocks/>
          </p:cNvCxnSpPr>
          <p:nvPr/>
        </p:nvCxnSpPr>
        <p:spPr>
          <a:xfrm>
            <a:off x="4315311" y="2684478"/>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70" name="Straight Connector 69">
            <a:extLst>
              <a:ext uri="{FF2B5EF4-FFF2-40B4-BE49-F238E27FC236}">
                <a16:creationId xmlns:a16="http://schemas.microsoft.com/office/drawing/2014/main" id="{CA1C7D41-AA8F-4208-87A1-7B0C1F13A98A}"/>
              </a:ext>
            </a:extLst>
          </p:cNvPr>
          <p:cNvCxnSpPr>
            <a:cxnSpLocks/>
          </p:cNvCxnSpPr>
          <p:nvPr/>
        </p:nvCxnSpPr>
        <p:spPr>
          <a:xfrm>
            <a:off x="4642713" y="2684478"/>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71" name="Straight Connector 70">
            <a:extLst>
              <a:ext uri="{FF2B5EF4-FFF2-40B4-BE49-F238E27FC236}">
                <a16:creationId xmlns:a16="http://schemas.microsoft.com/office/drawing/2014/main" id="{8CC53A34-25F9-497A-BE8A-2BE771792E82}"/>
              </a:ext>
            </a:extLst>
          </p:cNvPr>
          <p:cNvCxnSpPr>
            <a:cxnSpLocks/>
          </p:cNvCxnSpPr>
          <p:nvPr/>
        </p:nvCxnSpPr>
        <p:spPr>
          <a:xfrm>
            <a:off x="4970115" y="2684478"/>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72" name="Straight Connector 71">
            <a:extLst>
              <a:ext uri="{FF2B5EF4-FFF2-40B4-BE49-F238E27FC236}">
                <a16:creationId xmlns:a16="http://schemas.microsoft.com/office/drawing/2014/main" id="{D969F68F-8AF2-4BBB-816F-CF7FCB2C0B99}"/>
              </a:ext>
            </a:extLst>
          </p:cNvPr>
          <p:cNvCxnSpPr>
            <a:cxnSpLocks/>
          </p:cNvCxnSpPr>
          <p:nvPr/>
        </p:nvCxnSpPr>
        <p:spPr>
          <a:xfrm>
            <a:off x="5297517" y="2684478"/>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73" name="Straight Connector 72">
            <a:extLst>
              <a:ext uri="{FF2B5EF4-FFF2-40B4-BE49-F238E27FC236}">
                <a16:creationId xmlns:a16="http://schemas.microsoft.com/office/drawing/2014/main" id="{5694F878-1DA9-4ED0-913F-1C367278B332}"/>
              </a:ext>
            </a:extLst>
          </p:cNvPr>
          <p:cNvCxnSpPr>
            <a:cxnSpLocks/>
          </p:cNvCxnSpPr>
          <p:nvPr/>
        </p:nvCxnSpPr>
        <p:spPr>
          <a:xfrm>
            <a:off x="5624919" y="2684478"/>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75" name="Straight Connector 74">
            <a:extLst>
              <a:ext uri="{FF2B5EF4-FFF2-40B4-BE49-F238E27FC236}">
                <a16:creationId xmlns:a16="http://schemas.microsoft.com/office/drawing/2014/main" id="{E3DB3DFC-9983-4E5A-A242-562C666E902B}"/>
              </a:ext>
            </a:extLst>
          </p:cNvPr>
          <p:cNvCxnSpPr>
            <a:cxnSpLocks/>
          </p:cNvCxnSpPr>
          <p:nvPr/>
        </p:nvCxnSpPr>
        <p:spPr>
          <a:xfrm>
            <a:off x="5952321" y="2684478"/>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76" name="Straight Connector 75">
            <a:extLst>
              <a:ext uri="{FF2B5EF4-FFF2-40B4-BE49-F238E27FC236}">
                <a16:creationId xmlns:a16="http://schemas.microsoft.com/office/drawing/2014/main" id="{F36FD845-C277-4538-9D81-8EE946C710F9}"/>
              </a:ext>
            </a:extLst>
          </p:cNvPr>
          <p:cNvCxnSpPr>
            <a:cxnSpLocks/>
          </p:cNvCxnSpPr>
          <p:nvPr/>
        </p:nvCxnSpPr>
        <p:spPr>
          <a:xfrm>
            <a:off x="6279723" y="2684478"/>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77" name="Straight Connector 76">
            <a:extLst>
              <a:ext uri="{FF2B5EF4-FFF2-40B4-BE49-F238E27FC236}">
                <a16:creationId xmlns:a16="http://schemas.microsoft.com/office/drawing/2014/main" id="{E4846C6C-6A83-477D-8A74-C12BAA8453EC}"/>
              </a:ext>
            </a:extLst>
          </p:cNvPr>
          <p:cNvCxnSpPr>
            <a:cxnSpLocks/>
          </p:cNvCxnSpPr>
          <p:nvPr/>
        </p:nvCxnSpPr>
        <p:spPr>
          <a:xfrm>
            <a:off x="6607125" y="2684478"/>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78" name="Straight Connector 77">
            <a:extLst>
              <a:ext uri="{FF2B5EF4-FFF2-40B4-BE49-F238E27FC236}">
                <a16:creationId xmlns:a16="http://schemas.microsoft.com/office/drawing/2014/main" id="{F4ADC947-0F63-48F3-8933-67C3F7746449}"/>
              </a:ext>
            </a:extLst>
          </p:cNvPr>
          <p:cNvCxnSpPr>
            <a:cxnSpLocks/>
          </p:cNvCxnSpPr>
          <p:nvPr/>
        </p:nvCxnSpPr>
        <p:spPr>
          <a:xfrm>
            <a:off x="6934527" y="2684478"/>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79" name="Straight Connector 78">
            <a:extLst>
              <a:ext uri="{FF2B5EF4-FFF2-40B4-BE49-F238E27FC236}">
                <a16:creationId xmlns:a16="http://schemas.microsoft.com/office/drawing/2014/main" id="{04698781-A97A-4869-8D4F-AEFB47F702DF}"/>
              </a:ext>
            </a:extLst>
          </p:cNvPr>
          <p:cNvCxnSpPr>
            <a:cxnSpLocks/>
          </p:cNvCxnSpPr>
          <p:nvPr/>
        </p:nvCxnSpPr>
        <p:spPr>
          <a:xfrm>
            <a:off x="7261929" y="2684478"/>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80" name="Straight Connector 79">
            <a:extLst>
              <a:ext uri="{FF2B5EF4-FFF2-40B4-BE49-F238E27FC236}">
                <a16:creationId xmlns:a16="http://schemas.microsoft.com/office/drawing/2014/main" id="{DC971A81-DF16-41FD-A2B0-3982BEDC1B1A}"/>
              </a:ext>
            </a:extLst>
          </p:cNvPr>
          <p:cNvCxnSpPr>
            <a:cxnSpLocks/>
          </p:cNvCxnSpPr>
          <p:nvPr/>
        </p:nvCxnSpPr>
        <p:spPr>
          <a:xfrm>
            <a:off x="7589331" y="2684478"/>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81" name="Straight Connector 80">
            <a:extLst>
              <a:ext uri="{FF2B5EF4-FFF2-40B4-BE49-F238E27FC236}">
                <a16:creationId xmlns:a16="http://schemas.microsoft.com/office/drawing/2014/main" id="{B3194806-0054-444C-AD22-418F71E20919}"/>
              </a:ext>
            </a:extLst>
          </p:cNvPr>
          <p:cNvCxnSpPr>
            <a:cxnSpLocks/>
          </p:cNvCxnSpPr>
          <p:nvPr/>
        </p:nvCxnSpPr>
        <p:spPr>
          <a:xfrm>
            <a:off x="7916733" y="2684478"/>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82" name="Straight Connector 81">
            <a:extLst>
              <a:ext uri="{FF2B5EF4-FFF2-40B4-BE49-F238E27FC236}">
                <a16:creationId xmlns:a16="http://schemas.microsoft.com/office/drawing/2014/main" id="{A93F7CA9-0A5A-43FD-A01B-65C49BBA71E3}"/>
              </a:ext>
            </a:extLst>
          </p:cNvPr>
          <p:cNvCxnSpPr>
            <a:cxnSpLocks/>
          </p:cNvCxnSpPr>
          <p:nvPr/>
        </p:nvCxnSpPr>
        <p:spPr>
          <a:xfrm>
            <a:off x="8244135" y="2684478"/>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83" name="Straight Connector 82">
            <a:extLst>
              <a:ext uri="{FF2B5EF4-FFF2-40B4-BE49-F238E27FC236}">
                <a16:creationId xmlns:a16="http://schemas.microsoft.com/office/drawing/2014/main" id="{BE9F4838-F0C7-4221-B5D9-C2C83C1498B1}"/>
              </a:ext>
            </a:extLst>
          </p:cNvPr>
          <p:cNvCxnSpPr>
            <a:cxnSpLocks/>
          </p:cNvCxnSpPr>
          <p:nvPr/>
        </p:nvCxnSpPr>
        <p:spPr>
          <a:xfrm>
            <a:off x="8244135" y="2694390"/>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84" name="Straight Connector 83">
            <a:extLst>
              <a:ext uri="{FF2B5EF4-FFF2-40B4-BE49-F238E27FC236}">
                <a16:creationId xmlns:a16="http://schemas.microsoft.com/office/drawing/2014/main" id="{4B2CD355-73CD-4D94-B2DD-D13752ED6EE2}"/>
              </a:ext>
            </a:extLst>
          </p:cNvPr>
          <p:cNvCxnSpPr>
            <a:cxnSpLocks/>
          </p:cNvCxnSpPr>
          <p:nvPr/>
        </p:nvCxnSpPr>
        <p:spPr>
          <a:xfrm>
            <a:off x="8571537" y="2694390"/>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85" name="Straight Connector 84">
            <a:extLst>
              <a:ext uri="{FF2B5EF4-FFF2-40B4-BE49-F238E27FC236}">
                <a16:creationId xmlns:a16="http://schemas.microsoft.com/office/drawing/2014/main" id="{14AB3A4D-E51F-4F42-A191-A90BC73B3585}"/>
              </a:ext>
            </a:extLst>
          </p:cNvPr>
          <p:cNvCxnSpPr>
            <a:cxnSpLocks/>
          </p:cNvCxnSpPr>
          <p:nvPr/>
        </p:nvCxnSpPr>
        <p:spPr>
          <a:xfrm>
            <a:off x="8898939" y="2694390"/>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86" name="Straight Connector 85">
            <a:extLst>
              <a:ext uri="{FF2B5EF4-FFF2-40B4-BE49-F238E27FC236}">
                <a16:creationId xmlns:a16="http://schemas.microsoft.com/office/drawing/2014/main" id="{E7EC02D0-6F76-46C3-9A9E-A0CDE17CB3DD}"/>
              </a:ext>
            </a:extLst>
          </p:cNvPr>
          <p:cNvCxnSpPr>
            <a:cxnSpLocks/>
          </p:cNvCxnSpPr>
          <p:nvPr/>
        </p:nvCxnSpPr>
        <p:spPr>
          <a:xfrm>
            <a:off x="9226341" y="2694390"/>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sp>
        <p:nvSpPr>
          <p:cNvPr id="90" name="Right Brace 89">
            <a:extLst>
              <a:ext uri="{FF2B5EF4-FFF2-40B4-BE49-F238E27FC236}">
                <a16:creationId xmlns:a16="http://schemas.microsoft.com/office/drawing/2014/main" id="{0401A319-FD3D-4FDE-A4AF-FFB9E66ACE7C}"/>
              </a:ext>
            </a:extLst>
          </p:cNvPr>
          <p:cNvSpPr/>
          <p:nvPr/>
        </p:nvSpPr>
        <p:spPr>
          <a:xfrm rot="5400000">
            <a:off x="2732334" y="3033980"/>
            <a:ext cx="219335" cy="327401"/>
          </a:xfrm>
          <a:prstGeom prst="rightBrace">
            <a:avLst>
              <a:gd name="adj1" fmla="val 48077"/>
              <a:gd name="adj2" fmla="val 50000"/>
            </a:avLst>
          </a:prstGeom>
          <a:ln w="22225">
            <a:solidFill>
              <a:srgbClr val="00B0F0"/>
            </a:solidFill>
            <a:headEnd type="none" w="med" len="med"/>
            <a:tailEnd type="none" w="med" len="med"/>
          </a:ln>
          <a:effectLst/>
        </p:spPr>
        <p:style>
          <a:lnRef idx="2">
            <a:schemeClr val="dk1"/>
          </a:lnRef>
          <a:fillRef idx="0">
            <a:schemeClr val="dk1"/>
          </a:fillRef>
          <a:effectRef idx="1">
            <a:schemeClr val="dk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
        <p:nvSpPr>
          <p:cNvPr id="91" name="TextBox 90">
            <a:extLst>
              <a:ext uri="{FF2B5EF4-FFF2-40B4-BE49-F238E27FC236}">
                <a16:creationId xmlns:a16="http://schemas.microsoft.com/office/drawing/2014/main" id="{671F377F-EE09-48FF-9152-3A4F54446EB7}"/>
              </a:ext>
            </a:extLst>
          </p:cNvPr>
          <p:cNvSpPr txBox="1"/>
          <p:nvPr/>
        </p:nvSpPr>
        <p:spPr>
          <a:xfrm>
            <a:off x="298778" y="3388186"/>
            <a:ext cx="5086457" cy="707886"/>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000" b="1" i="0" u="none" strike="noStrike" kern="1200" cap="none" spc="0" normalizeH="0" baseline="0" noProof="0" dirty="0" err="1">
                <a:ln>
                  <a:noFill/>
                </a:ln>
                <a:solidFill>
                  <a:srgbClr val="00B0F0"/>
                </a:solidFill>
                <a:effectLst/>
                <a:uLnTx/>
                <a:uFillTx/>
                <a:latin typeface="Calibri"/>
                <a:ea typeface="+mn-ea"/>
                <a:cs typeface="+mn-cs"/>
              </a:rPr>
              <a:t>Temporal</a:t>
            </a:r>
            <a:r>
              <a:rPr kumimoji="0" lang="it-IT" sz="2000" b="1" i="0" u="none" strike="noStrike" kern="1200" cap="none" spc="0" normalizeH="0" baseline="0" noProof="0" dirty="0">
                <a:ln>
                  <a:noFill/>
                </a:ln>
                <a:solidFill>
                  <a:srgbClr val="00B0F0"/>
                </a:solidFill>
                <a:effectLst/>
                <a:uLnTx/>
                <a:uFillTx/>
                <a:latin typeface="Calibri"/>
                <a:ea typeface="+mn-ea"/>
                <a:cs typeface="+mn-cs"/>
              </a:rPr>
              <a:t> </a:t>
            </a:r>
            <a:r>
              <a:rPr kumimoji="0" lang="it-IT" sz="2000" b="1" i="0" u="none" strike="noStrike" kern="1200" cap="none" spc="0" normalizeH="0" baseline="0" noProof="0" dirty="0" err="1">
                <a:ln>
                  <a:noFill/>
                </a:ln>
                <a:solidFill>
                  <a:srgbClr val="00B0F0"/>
                </a:solidFill>
                <a:effectLst/>
                <a:uLnTx/>
                <a:uFillTx/>
                <a:latin typeface="Calibri"/>
                <a:ea typeface="+mn-ea"/>
                <a:cs typeface="+mn-cs"/>
              </a:rPr>
              <a:t>resolution</a:t>
            </a:r>
            <a:r>
              <a:rPr kumimoji="0" lang="it-IT" sz="2000" b="1" i="0" u="none" strike="noStrike" kern="1200" cap="none" spc="0" normalizeH="0" baseline="0" noProof="0" dirty="0">
                <a:ln>
                  <a:noFill/>
                </a:ln>
                <a:solidFill>
                  <a:srgbClr val="00B0F0"/>
                </a:solidFill>
                <a:effectLst/>
                <a:uLnTx/>
                <a:uFillTx/>
                <a:latin typeface="Calibri"/>
                <a:ea typeface="+mn-ea"/>
                <a:cs typeface="+mn-cs"/>
              </a:rPr>
              <a:t> (discrete </a:t>
            </a:r>
            <a:r>
              <a:rPr kumimoji="0" lang="it-IT" sz="2000" b="1" i="0" u="none" strike="noStrike" kern="1200" cap="none" spc="0" normalizeH="0" baseline="0" noProof="0" dirty="0" err="1">
                <a:ln>
                  <a:noFill/>
                </a:ln>
                <a:solidFill>
                  <a:srgbClr val="00B0F0"/>
                </a:solidFill>
                <a:effectLst/>
                <a:uLnTx/>
                <a:uFillTx/>
                <a:latin typeface="Calibri"/>
                <a:ea typeface="+mn-ea"/>
                <a:cs typeface="+mn-cs"/>
              </a:rPr>
              <a:t>representation</a:t>
            </a:r>
            <a:r>
              <a:rPr kumimoji="0" lang="it-IT" sz="2000" b="1" i="0" u="none" strike="noStrike" kern="1200" cap="none" spc="0" normalizeH="0" baseline="0" noProof="0" dirty="0">
                <a:ln>
                  <a:noFill/>
                </a:ln>
                <a:solidFill>
                  <a:srgbClr val="00B0F0"/>
                </a:solidFill>
                <a:effectLst/>
                <a:uLnTx/>
                <a:uFillTx/>
                <a:latin typeface="Calibri"/>
                <a:ea typeface="+mn-ea"/>
                <a:cs typeface="+mn-cs"/>
              </a:rPr>
              <a:t>)</a:t>
            </a:r>
            <a:r>
              <a:rPr kumimoji="0" lang="it-IT" sz="2000" b="0" i="0" u="none" strike="noStrike" kern="1200" cap="none" spc="0" normalizeH="0" baseline="0" noProof="0" dirty="0">
                <a:ln>
                  <a:noFill/>
                </a:ln>
                <a:solidFill>
                  <a:srgbClr val="00B0F0"/>
                </a:solidFill>
                <a:effectLst/>
                <a:uLnTx/>
                <a:uFillTx/>
                <a:latin typeface="Calibri"/>
                <a:ea typeface="+mn-ea"/>
                <a:cs typeface="+mn-cs"/>
              </a:rPr>
              <a: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000" b="0" i="0" u="none" strike="noStrike" kern="1200" cap="none" spc="0" normalizeH="0" baseline="0" noProof="0" dirty="0" err="1">
                <a:ln>
                  <a:noFill/>
                </a:ln>
                <a:solidFill>
                  <a:prstClr val="black"/>
                </a:solidFill>
                <a:effectLst/>
                <a:uLnTx/>
                <a:uFillTx/>
                <a:latin typeface="Calibri"/>
                <a:ea typeface="+mn-ea"/>
                <a:cs typeface="+mn-cs"/>
              </a:rPr>
              <a:t>Elementary</a:t>
            </a:r>
            <a:r>
              <a:rPr kumimoji="0" lang="it-IT" sz="2000" b="0" i="0" u="none" strike="noStrike" kern="1200" cap="none" spc="0" normalizeH="0" baseline="0" noProof="0" dirty="0">
                <a:ln>
                  <a:noFill/>
                </a:ln>
                <a:solidFill>
                  <a:prstClr val="black"/>
                </a:solidFill>
                <a:effectLst/>
                <a:uLnTx/>
                <a:uFillTx/>
                <a:latin typeface="Calibri"/>
                <a:ea typeface="+mn-ea"/>
                <a:cs typeface="+mn-cs"/>
              </a:rPr>
              <a:t> steps the time </a:t>
            </a:r>
            <a:r>
              <a:rPr kumimoji="0" lang="it-IT" sz="2000" b="0" i="0" u="none" strike="noStrike" kern="1200" cap="none" spc="0" normalizeH="0" baseline="0" noProof="0" dirty="0" err="1">
                <a:ln>
                  <a:noFill/>
                </a:ln>
                <a:solidFill>
                  <a:prstClr val="black"/>
                </a:solidFill>
                <a:effectLst/>
                <a:uLnTx/>
                <a:uFillTx/>
                <a:latin typeface="Calibri"/>
                <a:ea typeface="+mn-ea"/>
                <a:cs typeface="+mn-cs"/>
              </a:rPr>
              <a:t>is</a:t>
            </a:r>
            <a:r>
              <a:rPr kumimoji="0" lang="it-IT" sz="2000" b="0" i="0" u="none" strike="noStrike" kern="1200" cap="none" spc="0" normalizeH="0" baseline="0" noProof="0" dirty="0">
                <a:ln>
                  <a:noFill/>
                </a:ln>
                <a:solidFill>
                  <a:prstClr val="black"/>
                </a:solidFill>
                <a:effectLst/>
                <a:uLnTx/>
                <a:uFillTx/>
                <a:latin typeface="Calibri"/>
                <a:ea typeface="+mn-ea"/>
                <a:cs typeface="+mn-cs"/>
              </a:rPr>
              <a:t> </a:t>
            </a:r>
            <a:r>
              <a:rPr kumimoji="0" lang="it-IT" sz="2000" b="0" i="0" u="none" strike="noStrike" kern="1200" cap="none" spc="0" normalizeH="0" baseline="0" noProof="0" dirty="0" err="1">
                <a:ln>
                  <a:noFill/>
                </a:ln>
                <a:solidFill>
                  <a:prstClr val="black"/>
                </a:solidFill>
                <a:effectLst/>
                <a:uLnTx/>
                <a:uFillTx/>
                <a:latin typeface="Calibri"/>
                <a:ea typeface="+mn-ea"/>
                <a:cs typeface="+mn-cs"/>
              </a:rPr>
              <a:t>subdivided</a:t>
            </a:r>
            <a:r>
              <a:rPr kumimoji="0" lang="it-IT" sz="2000" b="0" i="0" u="none" strike="noStrike" kern="1200" cap="none" spc="0" normalizeH="0" baseline="0" noProof="0" dirty="0">
                <a:ln>
                  <a:noFill/>
                </a:ln>
                <a:solidFill>
                  <a:prstClr val="black"/>
                </a:solidFill>
                <a:effectLst/>
                <a:uLnTx/>
                <a:uFillTx/>
                <a:latin typeface="Calibri"/>
                <a:ea typeface="+mn-ea"/>
                <a:cs typeface="+mn-cs"/>
              </a:rPr>
              <a:t> in</a:t>
            </a:r>
          </a:p>
        </p:txBody>
      </p:sp>
      <p:sp>
        <p:nvSpPr>
          <p:cNvPr id="92" name="TextBox 91">
            <a:extLst>
              <a:ext uri="{FF2B5EF4-FFF2-40B4-BE49-F238E27FC236}">
                <a16:creationId xmlns:a16="http://schemas.microsoft.com/office/drawing/2014/main" id="{AD3E2981-668E-4A68-BED7-543F200E0B60}"/>
              </a:ext>
            </a:extLst>
          </p:cNvPr>
          <p:cNvSpPr txBox="1"/>
          <p:nvPr/>
        </p:nvSpPr>
        <p:spPr>
          <a:xfrm>
            <a:off x="9841364" y="2273729"/>
            <a:ext cx="1447798"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Time</a:t>
            </a:r>
          </a:p>
        </p:txBody>
      </p:sp>
      <p:sp>
        <p:nvSpPr>
          <p:cNvPr id="93" name="TextBox 92">
            <a:extLst>
              <a:ext uri="{FF2B5EF4-FFF2-40B4-BE49-F238E27FC236}">
                <a16:creationId xmlns:a16="http://schemas.microsoft.com/office/drawing/2014/main" id="{4A240F65-5C9D-466A-83A1-2E5CCEDB9C14}"/>
              </a:ext>
            </a:extLst>
          </p:cNvPr>
          <p:cNvSpPr txBox="1"/>
          <p:nvPr/>
        </p:nvSpPr>
        <p:spPr>
          <a:xfrm>
            <a:off x="8953317" y="2997190"/>
            <a:ext cx="1198406"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1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year</a:t>
            </a:r>
            <a:br>
              <a:rPr kumimoji="0" lang="it-IT" sz="1800" b="0" i="0" u="none" strike="noStrike" kern="1200" cap="none" spc="0" normalizeH="0" baseline="0" noProof="0" dirty="0">
                <a:ln>
                  <a:noFill/>
                </a:ln>
                <a:solidFill>
                  <a:prstClr val="black"/>
                </a:solidFill>
                <a:effectLst/>
                <a:uLnTx/>
                <a:uFillTx/>
                <a:latin typeface="Calibri"/>
                <a:ea typeface="+mn-ea"/>
                <a:cs typeface="+mn-cs"/>
              </a:rPr>
            </a:br>
            <a:r>
              <a:rPr kumimoji="0" lang="it-IT" sz="1800" b="0" i="0" u="none" strike="noStrike" kern="1200" cap="none" spc="0" normalizeH="0" baseline="0" noProof="0" dirty="0">
                <a:ln>
                  <a:noFill/>
                </a:ln>
                <a:solidFill>
                  <a:prstClr val="black"/>
                </a:solidFill>
                <a:effectLst/>
                <a:uLnTx/>
                <a:uFillTx/>
                <a:latin typeface="Calibri"/>
                <a:ea typeface="+mn-ea"/>
                <a:cs typeface="+mn-cs"/>
              </a:rPr>
              <a:t>(52 weeks)</a:t>
            </a:r>
          </a:p>
        </p:txBody>
      </p:sp>
      <p:cxnSp>
        <p:nvCxnSpPr>
          <p:cNvPr id="94" name="Straight Arrow Connector 93">
            <a:extLst>
              <a:ext uri="{FF2B5EF4-FFF2-40B4-BE49-F238E27FC236}">
                <a16:creationId xmlns:a16="http://schemas.microsoft.com/office/drawing/2014/main" id="{D313EE5C-B0EF-4392-A7BB-75DBE7F1DE3A}"/>
              </a:ext>
            </a:extLst>
          </p:cNvPr>
          <p:cNvCxnSpPr>
            <a:cxnSpLocks/>
          </p:cNvCxnSpPr>
          <p:nvPr/>
        </p:nvCxnSpPr>
        <p:spPr>
          <a:xfrm>
            <a:off x="2514198" y="4799298"/>
            <a:ext cx="7640657" cy="0"/>
          </a:xfrm>
          <a:prstGeom prst="straightConnector1">
            <a:avLst/>
          </a:prstGeom>
          <a:ln w="28575">
            <a:tailEnd type="triangle" w="lg" len="lg"/>
          </a:ln>
          <a:effectLst/>
        </p:spPr>
        <p:style>
          <a:lnRef idx="2">
            <a:schemeClr val="dk1"/>
          </a:lnRef>
          <a:fillRef idx="0">
            <a:schemeClr val="dk1"/>
          </a:fillRef>
          <a:effectRef idx="1">
            <a:schemeClr val="dk1"/>
          </a:effectRef>
          <a:fontRef idx="minor">
            <a:schemeClr val="tx1"/>
          </a:fontRef>
        </p:style>
      </p:cxnSp>
      <p:cxnSp>
        <p:nvCxnSpPr>
          <p:cNvPr id="95" name="Straight Connector 94">
            <a:extLst>
              <a:ext uri="{FF2B5EF4-FFF2-40B4-BE49-F238E27FC236}">
                <a16:creationId xmlns:a16="http://schemas.microsoft.com/office/drawing/2014/main" id="{309401A6-8B74-493B-8D58-CA5A95AEA348}"/>
              </a:ext>
            </a:extLst>
          </p:cNvPr>
          <p:cNvCxnSpPr/>
          <p:nvPr/>
        </p:nvCxnSpPr>
        <p:spPr>
          <a:xfrm>
            <a:off x="2678290" y="4645168"/>
            <a:ext cx="0" cy="308259"/>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96" name="Straight Connector 95">
            <a:extLst>
              <a:ext uri="{FF2B5EF4-FFF2-40B4-BE49-F238E27FC236}">
                <a16:creationId xmlns:a16="http://schemas.microsoft.com/office/drawing/2014/main" id="{6795FFBE-7AFB-4D2E-8392-D3EF44ECE31E}"/>
              </a:ext>
            </a:extLst>
          </p:cNvPr>
          <p:cNvCxnSpPr/>
          <p:nvPr/>
        </p:nvCxnSpPr>
        <p:spPr>
          <a:xfrm>
            <a:off x="9552508" y="4643438"/>
            <a:ext cx="0" cy="308259"/>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97" name="Straight Connector 96">
            <a:extLst>
              <a:ext uri="{FF2B5EF4-FFF2-40B4-BE49-F238E27FC236}">
                <a16:creationId xmlns:a16="http://schemas.microsoft.com/office/drawing/2014/main" id="{29F0071C-BCB3-4B8A-9C9D-58F4A7D3253A}"/>
              </a:ext>
            </a:extLst>
          </p:cNvPr>
          <p:cNvCxnSpPr>
            <a:cxnSpLocks/>
          </p:cNvCxnSpPr>
          <p:nvPr/>
        </p:nvCxnSpPr>
        <p:spPr>
          <a:xfrm>
            <a:off x="3005692" y="4718460"/>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98" name="Straight Connector 97">
            <a:extLst>
              <a:ext uri="{FF2B5EF4-FFF2-40B4-BE49-F238E27FC236}">
                <a16:creationId xmlns:a16="http://schemas.microsoft.com/office/drawing/2014/main" id="{99092C39-8D13-4E92-8281-83223E0BE6D5}"/>
              </a:ext>
            </a:extLst>
          </p:cNvPr>
          <p:cNvCxnSpPr>
            <a:cxnSpLocks/>
          </p:cNvCxnSpPr>
          <p:nvPr/>
        </p:nvCxnSpPr>
        <p:spPr>
          <a:xfrm>
            <a:off x="3333094" y="4718460"/>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102" name="Straight Connector 101">
            <a:extLst>
              <a:ext uri="{FF2B5EF4-FFF2-40B4-BE49-F238E27FC236}">
                <a16:creationId xmlns:a16="http://schemas.microsoft.com/office/drawing/2014/main" id="{4D301C4A-A9CD-4C8A-8D5B-250E393858D8}"/>
              </a:ext>
            </a:extLst>
          </p:cNvPr>
          <p:cNvCxnSpPr>
            <a:cxnSpLocks/>
          </p:cNvCxnSpPr>
          <p:nvPr/>
        </p:nvCxnSpPr>
        <p:spPr>
          <a:xfrm>
            <a:off x="4688422" y="4718460"/>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103" name="Straight Connector 102">
            <a:extLst>
              <a:ext uri="{FF2B5EF4-FFF2-40B4-BE49-F238E27FC236}">
                <a16:creationId xmlns:a16="http://schemas.microsoft.com/office/drawing/2014/main" id="{7639A022-6C5C-471F-83AC-03A3FF759D4A}"/>
              </a:ext>
            </a:extLst>
          </p:cNvPr>
          <p:cNvCxnSpPr>
            <a:cxnSpLocks/>
          </p:cNvCxnSpPr>
          <p:nvPr/>
        </p:nvCxnSpPr>
        <p:spPr>
          <a:xfrm>
            <a:off x="5015824" y="4718460"/>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104" name="Straight Connector 103">
            <a:extLst>
              <a:ext uri="{FF2B5EF4-FFF2-40B4-BE49-F238E27FC236}">
                <a16:creationId xmlns:a16="http://schemas.microsoft.com/office/drawing/2014/main" id="{AF7FABD7-27A1-4B24-A268-5243B5930AE0}"/>
              </a:ext>
            </a:extLst>
          </p:cNvPr>
          <p:cNvCxnSpPr>
            <a:cxnSpLocks/>
          </p:cNvCxnSpPr>
          <p:nvPr/>
        </p:nvCxnSpPr>
        <p:spPr>
          <a:xfrm>
            <a:off x="5343226" y="4718460"/>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108" name="Straight Connector 107">
            <a:extLst>
              <a:ext uri="{FF2B5EF4-FFF2-40B4-BE49-F238E27FC236}">
                <a16:creationId xmlns:a16="http://schemas.microsoft.com/office/drawing/2014/main" id="{BB0B6FD1-3458-4B11-9BD1-38F4F9A4D2E1}"/>
              </a:ext>
            </a:extLst>
          </p:cNvPr>
          <p:cNvCxnSpPr>
            <a:cxnSpLocks/>
          </p:cNvCxnSpPr>
          <p:nvPr/>
        </p:nvCxnSpPr>
        <p:spPr>
          <a:xfrm>
            <a:off x="6759514" y="4718460"/>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109" name="Straight Connector 108">
            <a:extLst>
              <a:ext uri="{FF2B5EF4-FFF2-40B4-BE49-F238E27FC236}">
                <a16:creationId xmlns:a16="http://schemas.microsoft.com/office/drawing/2014/main" id="{EAD04D12-6F56-400C-85F3-D81B3352AC61}"/>
              </a:ext>
            </a:extLst>
          </p:cNvPr>
          <p:cNvCxnSpPr>
            <a:cxnSpLocks/>
          </p:cNvCxnSpPr>
          <p:nvPr/>
        </p:nvCxnSpPr>
        <p:spPr>
          <a:xfrm>
            <a:off x="7086916" y="4718460"/>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110" name="Straight Connector 109">
            <a:extLst>
              <a:ext uri="{FF2B5EF4-FFF2-40B4-BE49-F238E27FC236}">
                <a16:creationId xmlns:a16="http://schemas.microsoft.com/office/drawing/2014/main" id="{AE72596A-C162-445C-8BFE-8D74B9128E19}"/>
              </a:ext>
            </a:extLst>
          </p:cNvPr>
          <p:cNvCxnSpPr>
            <a:cxnSpLocks/>
          </p:cNvCxnSpPr>
          <p:nvPr/>
        </p:nvCxnSpPr>
        <p:spPr>
          <a:xfrm>
            <a:off x="7414318" y="4718460"/>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116" name="Straight Connector 115">
            <a:extLst>
              <a:ext uri="{FF2B5EF4-FFF2-40B4-BE49-F238E27FC236}">
                <a16:creationId xmlns:a16="http://schemas.microsoft.com/office/drawing/2014/main" id="{1817D0C9-ECCC-4F95-974E-F27B01C374F7}"/>
              </a:ext>
            </a:extLst>
          </p:cNvPr>
          <p:cNvCxnSpPr>
            <a:cxnSpLocks/>
          </p:cNvCxnSpPr>
          <p:nvPr/>
        </p:nvCxnSpPr>
        <p:spPr>
          <a:xfrm>
            <a:off x="8898928" y="4728372"/>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cxnSp>
        <p:nvCxnSpPr>
          <p:cNvPr id="117" name="Straight Connector 116">
            <a:extLst>
              <a:ext uri="{FF2B5EF4-FFF2-40B4-BE49-F238E27FC236}">
                <a16:creationId xmlns:a16="http://schemas.microsoft.com/office/drawing/2014/main" id="{555F7B21-8ACC-42C1-A9C5-89BA5A81A5BA}"/>
              </a:ext>
            </a:extLst>
          </p:cNvPr>
          <p:cNvCxnSpPr>
            <a:cxnSpLocks/>
          </p:cNvCxnSpPr>
          <p:nvPr/>
        </p:nvCxnSpPr>
        <p:spPr>
          <a:xfrm>
            <a:off x="9226330" y="4728372"/>
            <a:ext cx="0" cy="154130"/>
          </a:xfrm>
          <a:prstGeom prst="line">
            <a:avLst/>
          </a:prstGeom>
          <a:ln w="12700">
            <a:tailEnd type="none"/>
          </a:ln>
          <a:effectLst/>
        </p:spPr>
        <p:style>
          <a:lnRef idx="2">
            <a:schemeClr val="dk1"/>
          </a:lnRef>
          <a:fillRef idx="0">
            <a:schemeClr val="dk1"/>
          </a:fillRef>
          <a:effectRef idx="1">
            <a:schemeClr val="dk1"/>
          </a:effectRef>
          <a:fontRef idx="minor">
            <a:schemeClr val="tx1"/>
          </a:fontRef>
        </p:style>
      </p:cxnSp>
      <p:sp>
        <p:nvSpPr>
          <p:cNvPr id="122" name="Rectangle 121">
            <a:extLst>
              <a:ext uri="{FF2B5EF4-FFF2-40B4-BE49-F238E27FC236}">
                <a16:creationId xmlns:a16="http://schemas.microsoft.com/office/drawing/2014/main" id="{443592C7-E418-444B-A6A6-883055DDEF89}"/>
              </a:ext>
            </a:extLst>
          </p:cNvPr>
          <p:cNvSpPr/>
          <p:nvPr/>
        </p:nvSpPr>
        <p:spPr>
          <a:xfrm>
            <a:off x="2578392" y="4560854"/>
            <a:ext cx="888698" cy="509629"/>
          </a:xfrm>
          <a:prstGeom prst="rect">
            <a:avLst/>
          </a:prstGeom>
          <a:ln w="31750">
            <a:solidFill>
              <a:srgbClr val="FF9933"/>
            </a:solidFill>
            <a:headEnd type="none" w="med" len="med"/>
            <a:tailEnd type="none" w="med" len="med"/>
          </a:ln>
          <a:effectLst/>
        </p:spPr>
        <p:style>
          <a:lnRef idx="2">
            <a:schemeClr val="dk1"/>
          </a:lnRef>
          <a:fillRef idx="0">
            <a:schemeClr val="dk1"/>
          </a:fillRef>
          <a:effectRef idx="1">
            <a:schemeClr val="dk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
        <p:nvSpPr>
          <p:cNvPr id="123" name="Rectangle 122">
            <a:extLst>
              <a:ext uri="{FF2B5EF4-FFF2-40B4-BE49-F238E27FC236}">
                <a16:creationId xmlns:a16="http://schemas.microsoft.com/office/drawing/2014/main" id="{9AD216E4-66DD-4F83-9DCB-E3AC81FDE8A2}"/>
              </a:ext>
            </a:extLst>
          </p:cNvPr>
          <p:cNvSpPr/>
          <p:nvPr/>
        </p:nvSpPr>
        <p:spPr>
          <a:xfrm>
            <a:off x="4531248" y="4560854"/>
            <a:ext cx="888698" cy="509629"/>
          </a:xfrm>
          <a:prstGeom prst="rect">
            <a:avLst/>
          </a:prstGeom>
          <a:ln w="31750">
            <a:solidFill>
              <a:srgbClr val="FF9933"/>
            </a:solidFill>
            <a:headEnd type="none" w="med" len="med"/>
            <a:tailEnd type="none" w="med" len="med"/>
          </a:ln>
          <a:effectLst/>
        </p:spPr>
        <p:style>
          <a:lnRef idx="2">
            <a:schemeClr val="dk1"/>
          </a:lnRef>
          <a:fillRef idx="0">
            <a:schemeClr val="dk1"/>
          </a:fillRef>
          <a:effectRef idx="1">
            <a:schemeClr val="dk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
        <p:nvSpPr>
          <p:cNvPr id="124" name="Rectangle 123">
            <a:extLst>
              <a:ext uri="{FF2B5EF4-FFF2-40B4-BE49-F238E27FC236}">
                <a16:creationId xmlns:a16="http://schemas.microsoft.com/office/drawing/2014/main" id="{CD60137C-C60D-405E-BC32-EAAFE1FA9CE4}"/>
              </a:ext>
            </a:extLst>
          </p:cNvPr>
          <p:cNvSpPr/>
          <p:nvPr/>
        </p:nvSpPr>
        <p:spPr>
          <a:xfrm>
            <a:off x="6623393" y="4560854"/>
            <a:ext cx="888698" cy="509629"/>
          </a:xfrm>
          <a:prstGeom prst="rect">
            <a:avLst/>
          </a:prstGeom>
          <a:ln w="31750">
            <a:solidFill>
              <a:srgbClr val="FF9933"/>
            </a:solidFill>
            <a:headEnd type="none" w="med" len="med"/>
            <a:tailEnd type="none" w="med" len="med"/>
          </a:ln>
          <a:effectLst/>
        </p:spPr>
        <p:style>
          <a:lnRef idx="2">
            <a:schemeClr val="dk1"/>
          </a:lnRef>
          <a:fillRef idx="0">
            <a:schemeClr val="dk1"/>
          </a:fillRef>
          <a:effectRef idx="1">
            <a:schemeClr val="dk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
        <p:nvSpPr>
          <p:cNvPr id="125" name="Rectangle 124">
            <a:extLst>
              <a:ext uri="{FF2B5EF4-FFF2-40B4-BE49-F238E27FC236}">
                <a16:creationId xmlns:a16="http://schemas.microsoft.com/office/drawing/2014/main" id="{E601D055-5E58-4AEF-B0A5-D02A8DE127CC}"/>
              </a:ext>
            </a:extLst>
          </p:cNvPr>
          <p:cNvSpPr/>
          <p:nvPr/>
        </p:nvSpPr>
        <p:spPr>
          <a:xfrm>
            <a:off x="8789082" y="4551186"/>
            <a:ext cx="888698" cy="509629"/>
          </a:xfrm>
          <a:prstGeom prst="rect">
            <a:avLst/>
          </a:prstGeom>
          <a:ln w="31750">
            <a:solidFill>
              <a:srgbClr val="FF9933"/>
            </a:solidFill>
            <a:headEnd type="none" w="med" len="med"/>
            <a:tailEnd type="none" w="med" len="med"/>
          </a:ln>
          <a:effectLst/>
        </p:spPr>
        <p:style>
          <a:lnRef idx="2">
            <a:schemeClr val="dk1"/>
          </a:lnRef>
          <a:fillRef idx="0">
            <a:schemeClr val="dk1"/>
          </a:fillRef>
          <a:effectRef idx="1">
            <a:schemeClr val="dk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
        <p:nvSpPr>
          <p:cNvPr id="126" name="TextBox 125">
            <a:extLst>
              <a:ext uri="{FF2B5EF4-FFF2-40B4-BE49-F238E27FC236}">
                <a16:creationId xmlns:a16="http://schemas.microsoft.com/office/drawing/2014/main" id="{1C66DCC7-9807-4B08-8CA0-6C6BC54048E6}"/>
              </a:ext>
            </a:extLst>
          </p:cNvPr>
          <p:cNvSpPr txBox="1"/>
          <p:nvPr/>
        </p:nvSpPr>
        <p:spPr>
          <a:xfrm>
            <a:off x="412001" y="5268038"/>
            <a:ext cx="11735457" cy="1015663"/>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000" b="1" i="0" u="none" strike="noStrike" kern="1200" cap="none" spc="0" normalizeH="0" baseline="0" noProof="0" dirty="0" err="1">
                <a:ln>
                  <a:noFill/>
                </a:ln>
                <a:solidFill>
                  <a:srgbClr val="FF9900"/>
                </a:solidFill>
                <a:effectLst/>
                <a:uLnTx/>
                <a:uFillTx/>
                <a:latin typeface="Calibri"/>
                <a:ea typeface="+mn-ea"/>
                <a:cs typeface="+mn-cs"/>
              </a:rPr>
              <a:t>Representative</a:t>
            </a:r>
            <a:r>
              <a:rPr kumimoji="0" lang="it-IT" sz="2000" b="1" i="0" u="none" strike="noStrike" kern="1200" cap="none" spc="0" normalizeH="0" baseline="0" noProof="0" dirty="0">
                <a:ln>
                  <a:noFill/>
                </a:ln>
                <a:solidFill>
                  <a:srgbClr val="FF9900"/>
                </a:solidFill>
                <a:effectLst/>
                <a:uLnTx/>
                <a:uFillTx/>
                <a:latin typeface="Calibri"/>
                <a:ea typeface="+mn-ea"/>
                <a:cs typeface="+mn-cs"/>
              </a:rPr>
              <a:t> days </a:t>
            </a:r>
            <a:r>
              <a:rPr kumimoji="0" lang="it-IT" sz="2000" b="0" i="0" u="none" strike="noStrike" kern="1200" cap="none" spc="0" normalizeH="0" baseline="0" noProof="0" dirty="0">
                <a:ln>
                  <a:noFill/>
                </a:ln>
                <a:solidFill>
                  <a:prstClr val="black"/>
                </a:solidFill>
                <a:effectLst/>
                <a:uLnTx/>
                <a:uFillTx/>
                <a:latin typeface="Calibri"/>
                <a:ea typeface="+mn-ea"/>
                <a:cs typeface="+mn-cs"/>
              </a:rPr>
              <a:t>(es. simulate 1 week a </a:t>
            </a:r>
            <a:r>
              <a:rPr kumimoji="0" lang="it-IT" sz="2000" b="0" i="0" u="none" strike="noStrike" kern="1200" cap="none" spc="0" normalizeH="0" baseline="0" noProof="0" dirty="0" err="1">
                <a:ln>
                  <a:noFill/>
                </a:ln>
                <a:solidFill>
                  <a:prstClr val="black"/>
                </a:solidFill>
                <a:effectLst/>
                <a:uLnTx/>
                <a:uFillTx/>
                <a:latin typeface="Calibri"/>
                <a:ea typeface="+mn-ea"/>
                <a:cs typeface="+mn-cs"/>
              </a:rPr>
              <a:t>year</a:t>
            </a:r>
            <a:r>
              <a:rPr kumimoji="0" lang="it-IT" sz="2000" b="0" i="0" u="none" strike="noStrike" kern="1200" cap="none" spc="0" normalizeH="0" baseline="0" noProof="0" dirty="0">
                <a:ln>
                  <a:noFill/>
                </a:ln>
                <a:solidFill>
                  <a:prstClr val="black"/>
                </a:solidFill>
                <a:effectLst/>
                <a:uLnTx/>
                <a:uFillTx/>
                <a:latin typeface="Calibri"/>
                <a:ea typeface="+mn-ea"/>
                <a:cs typeface="+mn-cs"/>
              </a:rPr>
              <a: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For long-term problems, a modeler may represent the time horizon (e.g. 20 years) with a fewer number of days,</a:t>
            </a:r>
            <a:br>
              <a:rPr kumimoji="0" lang="en-US" sz="2000" b="0" i="0" u="none" strike="noStrike" kern="1200" cap="none" spc="0" normalizeH="0" baseline="0" noProof="0" dirty="0">
                <a:ln>
                  <a:noFill/>
                </a:ln>
                <a:solidFill>
                  <a:prstClr val="black"/>
                </a:solidFill>
                <a:effectLst/>
                <a:uLnTx/>
                <a:uFillTx/>
                <a:latin typeface="Calibri"/>
                <a:ea typeface="+mn-ea"/>
                <a:cs typeface="+mn-cs"/>
              </a:rPr>
            </a:br>
            <a:r>
              <a:rPr kumimoji="0" lang="en-US" sz="2000" b="0" i="0" u="none" strike="noStrike" kern="1200" cap="none" spc="0" normalizeH="0" baseline="0" noProof="0" dirty="0">
                <a:ln>
                  <a:noFill/>
                </a:ln>
                <a:solidFill>
                  <a:prstClr val="black"/>
                </a:solidFill>
                <a:effectLst/>
                <a:uLnTx/>
                <a:uFillTx/>
                <a:latin typeface="Calibri"/>
                <a:ea typeface="+mn-ea"/>
                <a:cs typeface="+mn-cs"/>
              </a:rPr>
              <a:t>defined as "typical days," each of which characterizes the behavior of a subperiod (e.g., a month).</a:t>
            </a:r>
            <a:endParaRPr kumimoji="0" lang="it-IT"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7" name="Arrow: Down 126">
            <a:extLst>
              <a:ext uri="{FF2B5EF4-FFF2-40B4-BE49-F238E27FC236}">
                <a16:creationId xmlns:a16="http://schemas.microsoft.com/office/drawing/2014/main" id="{DB2E5D15-E70F-4FF2-B5AB-2617A401E3A9}"/>
              </a:ext>
            </a:extLst>
          </p:cNvPr>
          <p:cNvSpPr/>
          <p:nvPr/>
        </p:nvSpPr>
        <p:spPr>
          <a:xfrm>
            <a:off x="5856332" y="3326244"/>
            <a:ext cx="518155" cy="941245"/>
          </a:xfrm>
          <a:prstGeom prst="downArrow">
            <a:avLst/>
          </a:prstGeom>
          <a:ln w="12700">
            <a:headEnd type="none" w="med" len="med"/>
            <a:tailEnd type="none" w="med" len="med"/>
          </a:ln>
          <a:effectLst/>
        </p:spPr>
        <p:style>
          <a:lnRef idx="2">
            <a:schemeClr val="dk1"/>
          </a:lnRef>
          <a:fillRef idx="0">
            <a:schemeClr val="dk1"/>
          </a:fillRef>
          <a:effectRef idx="1">
            <a:schemeClr val="dk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
        <p:nvSpPr>
          <p:cNvPr id="128" name="TextBox 127">
            <a:extLst>
              <a:ext uri="{FF2B5EF4-FFF2-40B4-BE49-F238E27FC236}">
                <a16:creationId xmlns:a16="http://schemas.microsoft.com/office/drawing/2014/main" id="{D19BB7B6-73B6-4555-9A8B-D56A8B3BA878}"/>
              </a:ext>
            </a:extLst>
          </p:cNvPr>
          <p:cNvSpPr txBox="1"/>
          <p:nvPr/>
        </p:nvSpPr>
        <p:spPr>
          <a:xfrm>
            <a:off x="7031886" y="3390700"/>
            <a:ext cx="1335173" cy="923330"/>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err="1">
                <a:ln>
                  <a:noFill/>
                </a:ln>
                <a:solidFill>
                  <a:prstClr val="black"/>
                </a:solidFill>
                <a:effectLst/>
                <a:uLnTx/>
                <a:uFillTx/>
                <a:latin typeface="Calibri"/>
                <a:ea typeface="+mn-ea"/>
                <a:cs typeface="+mn-cs"/>
              </a:rPr>
              <a:t>Simplify</a:t>
            </a:r>
            <a:br>
              <a:rPr kumimoji="0" lang="it-IT" sz="1800" b="0" i="0" u="none" strike="noStrike" kern="1200" cap="none" spc="0" normalizeH="0" baseline="0" noProof="0" dirty="0">
                <a:ln>
                  <a:noFill/>
                </a:ln>
                <a:solidFill>
                  <a:prstClr val="black"/>
                </a:solidFill>
                <a:effectLst/>
                <a:uLnTx/>
                <a:uFillTx/>
                <a:latin typeface="Calibri"/>
                <a:ea typeface="+mn-ea"/>
                <a:cs typeface="+mn-cs"/>
              </a:rPr>
            </a:br>
            <a:r>
              <a:rPr kumimoji="0" lang="it-IT" sz="1800" b="0" i="0" u="none" strike="noStrike" kern="1200" cap="none" spc="0" normalizeH="0" baseline="0" noProof="0" dirty="0">
                <a:ln>
                  <a:noFill/>
                </a:ln>
                <a:solidFill>
                  <a:prstClr val="black"/>
                </a:solidFill>
                <a:effectLst/>
                <a:uLnTx/>
                <a:uFillTx/>
                <a:latin typeface="Calibri"/>
                <a:ea typeface="+mn-ea"/>
                <a:cs typeface="+mn-cs"/>
              </a:rPr>
              <a:t>to dominate</a:t>
            </a:r>
            <a:br>
              <a:rPr kumimoji="0" lang="it-IT" sz="1800" b="0" i="0" u="none" strike="noStrike" kern="1200" cap="none" spc="0" normalizeH="0" baseline="0" noProof="0" dirty="0">
                <a:ln>
                  <a:noFill/>
                </a:ln>
                <a:solidFill>
                  <a:prstClr val="black"/>
                </a:solidFill>
                <a:effectLst/>
                <a:uLnTx/>
                <a:uFillTx/>
                <a:latin typeface="Calibri"/>
                <a:ea typeface="+mn-ea"/>
                <a:cs typeface="+mn-cs"/>
              </a:rPr>
            </a:br>
            <a:r>
              <a:rPr kumimoji="0" lang="it-IT" sz="1800" b="0" i="0" u="none" strike="noStrike" kern="1200" cap="none" spc="0" normalizeH="0" baseline="0" noProof="0" dirty="0" err="1">
                <a:ln>
                  <a:noFill/>
                </a:ln>
                <a:solidFill>
                  <a:prstClr val="black"/>
                </a:solidFill>
                <a:effectLst/>
                <a:uLnTx/>
                <a:uFillTx/>
                <a:latin typeface="Calibri"/>
                <a:ea typeface="+mn-ea"/>
                <a:cs typeface="+mn-cs"/>
              </a:rPr>
              <a:t>complexity</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95446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7"/>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98"/>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0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4"/>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08"/>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09"/>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10"/>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16"/>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22"/>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23"/>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24"/>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25"/>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 grpId="0" animBg="1"/>
      <p:bldP spid="123" grpId="0" animBg="1"/>
      <p:bldP spid="124" grpId="0" animBg="1"/>
      <p:bldP spid="125" grpId="0" animBg="1"/>
      <p:bldP spid="126" grpId="0"/>
      <p:bldP spid="127" grpId="0" animBg="1"/>
      <p:bldP spid="1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DB300045-AFB8-490A-9C18-525F320A1333}"/>
              </a:ext>
            </a:extLst>
          </p:cNvPr>
          <p:cNvSpPr/>
          <p:nvPr/>
        </p:nvSpPr>
        <p:spPr>
          <a:xfrm>
            <a:off x="2552488" y="4655819"/>
            <a:ext cx="1044151" cy="307439"/>
          </a:xfrm>
          <a:prstGeom prst="rect">
            <a:avLst/>
          </a:prstGeom>
          <a:solidFill>
            <a:srgbClr val="FF9933">
              <a:alpha val="76000"/>
            </a:srgb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Text Placeholder 2">
            <a:extLst>
              <a:ext uri="{FF2B5EF4-FFF2-40B4-BE49-F238E27FC236}">
                <a16:creationId xmlns:a16="http://schemas.microsoft.com/office/drawing/2014/main" id="{B6EF53D2-A31B-BD11-2309-EE4D30894959}"/>
              </a:ext>
            </a:extLst>
          </p:cNvPr>
          <p:cNvSpPr>
            <a:spLocks noGrp="1"/>
          </p:cNvSpPr>
          <p:nvPr>
            <p:ph type="body" sz="quarter" idx="13"/>
          </p:nvPr>
        </p:nvSpPr>
        <p:spPr/>
        <p:txBody>
          <a:bodyPr/>
          <a:lstStyle/>
          <a:p>
            <a:endParaRPr lang="it-IT"/>
          </a:p>
        </p:txBody>
      </p:sp>
      <p:sp>
        <p:nvSpPr>
          <p:cNvPr id="5" name="Slide Number Placeholder 4">
            <a:extLst>
              <a:ext uri="{FF2B5EF4-FFF2-40B4-BE49-F238E27FC236}">
                <a16:creationId xmlns:a16="http://schemas.microsoft.com/office/drawing/2014/main" id="{277BE0A5-60FC-4F89-9D6B-262A7208BB6F}"/>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it-IT"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E590C312-DD0D-4E0F-AC6F-12641F1E112C}"/>
              </a:ext>
            </a:extLst>
          </p:cNvPr>
          <p:cNvSpPr>
            <a:spLocks noGrp="1"/>
          </p:cNvSpPr>
          <p:nvPr>
            <p:ph type="title"/>
          </p:nvPr>
        </p:nvSpPr>
        <p:spPr/>
        <p:txBody>
          <a:bodyPr>
            <a:noAutofit/>
          </a:bodyPr>
          <a:lstStyle/>
          <a:p>
            <a:r>
              <a:rPr lang="en-US" sz="3200" dirty="0"/>
              <a:t>2b. Temporal characterization:</a:t>
            </a:r>
            <a:br>
              <a:rPr lang="en-US" sz="3200" dirty="0"/>
            </a:br>
            <a:r>
              <a:rPr lang="en-US" sz="3200" dirty="0"/>
              <a:t>trade-off resolution/time horizon</a:t>
            </a:r>
            <a:endParaRPr lang="it-IT" sz="3200" dirty="0"/>
          </a:p>
        </p:txBody>
      </p:sp>
      <p:cxnSp>
        <p:nvCxnSpPr>
          <p:cNvPr id="12" name="Straight Arrow Connector 11">
            <a:extLst>
              <a:ext uri="{FF2B5EF4-FFF2-40B4-BE49-F238E27FC236}">
                <a16:creationId xmlns:a16="http://schemas.microsoft.com/office/drawing/2014/main" id="{F873A3C9-020D-414A-805D-52DF3E5E86FD}"/>
              </a:ext>
            </a:extLst>
          </p:cNvPr>
          <p:cNvCxnSpPr>
            <a:cxnSpLocks/>
          </p:cNvCxnSpPr>
          <p:nvPr/>
        </p:nvCxnSpPr>
        <p:spPr>
          <a:xfrm>
            <a:off x="2549769" y="4963258"/>
            <a:ext cx="7640657" cy="0"/>
          </a:xfrm>
          <a:prstGeom prst="straightConnector1">
            <a:avLst/>
          </a:prstGeom>
          <a:ln w="28575">
            <a:tailEnd type="triangle" w="lg" len="lg"/>
          </a:ln>
          <a:effectLst/>
        </p:spPr>
        <p:style>
          <a:lnRef idx="2">
            <a:schemeClr val="dk1"/>
          </a:lnRef>
          <a:fillRef idx="0">
            <a:schemeClr val="dk1"/>
          </a:fillRef>
          <a:effectRef idx="1">
            <a:schemeClr val="dk1"/>
          </a:effectRef>
          <a:fontRef idx="minor">
            <a:schemeClr val="tx1"/>
          </a:fontRef>
        </p:style>
      </p:cxnSp>
      <p:cxnSp>
        <p:nvCxnSpPr>
          <p:cNvPr id="13" name="Straight Arrow Connector 12">
            <a:extLst>
              <a:ext uri="{FF2B5EF4-FFF2-40B4-BE49-F238E27FC236}">
                <a16:creationId xmlns:a16="http://schemas.microsoft.com/office/drawing/2014/main" id="{DDEC3B34-85D9-4426-B938-628D7CDA6178}"/>
              </a:ext>
            </a:extLst>
          </p:cNvPr>
          <p:cNvCxnSpPr>
            <a:cxnSpLocks/>
          </p:cNvCxnSpPr>
          <p:nvPr/>
        </p:nvCxnSpPr>
        <p:spPr>
          <a:xfrm flipV="1">
            <a:off x="2549769" y="2070589"/>
            <a:ext cx="0" cy="2892669"/>
          </a:xfrm>
          <a:prstGeom prst="straightConnector1">
            <a:avLst/>
          </a:prstGeom>
          <a:ln w="28575">
            <a:tailEnd type="triangle" w="lg" len="lg"/>
          </a:ln>
          <a:effectLst/>
        </p:spPr>
        <p:style>
          <a:lnRef idx="2">
            <a:schemeClr val="dk1"/>
          </a:lnRef>
          <a:fillRef idx="0">
            <a:schemeClr val="dk1"/>
          </a:fillRef>
          <a:effectRef idx="1">
            <a:schemeClr val="dk1"/>
          </a:effectRef>
          <a:fontRef idx="minor">
            <a:schemeClr val="tx1"/>
          </a:fontRef>
        </p:style>
      </p:cxnSp>
      <p:sp>
        <p:nvSpPr>
          <p:cNvPr id="18" name="TextBox 17">
            <a:extLst>
              <a:ext uri="{FF2B5EF4-FFF2-40B4-BE49-F238E27FC236}">
                <a16:creationId xmlns:a16="http://schemas.microsoft.com/office/drawing/2014/main" id="{B2E7B47F-FF2A-4731-BCFA-393C92FA8479}"/>
              </a:ext>
            </a:extLst>
          </p:cNvPr>
          <p:cNvSpPr txBox="1"/>
          <p:nvPr/>
        </p:nvSpPr>
        <p:spPr>
          <a:xfrm>
            <a:off x="5167230" y="5551911"/>
            <a:ext cx="1848135" cy="461665"/>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prstClr val="black"/>
                </a:solidFill>
                <a:effectLst/>
                <a:uLnTx/>
                <a:uFillTx/>
                <a:latin typeface="Calibri"/>
                <a:ea typeface="+mn-ea"/>
                <a:cs typeface="+mn-cs"/>
              </a:rPr>
              <a:t>Time </a:t>
            </a:r>
            <a:r>
              <a:rPr kumimoji="0" lang="it-IT" sz="2400" b="1" i="0" u="none" strike="noStrike" kern="1200" cap="none" spc="0" normalizeH="0" baseline="0" noProof="0" dirty="0" err="1">
                <a:ln>
                  <a:noFill/>
                </a:ln>
                <a:solidFill>
                  <a:prstClr val="black"/>
                </a:solidFill>
                <a:effectLst/>
                <a:uLnTx/>
                <a:uFillTx/>
                <a:latin typeface="Calibri"/>
                <a:ea typeface="+mn-ea"/>
                <a:cs typeface="+mn-cs"/>
              </a:rPr>
              <a:t>horizon</a:t>
            </a:r>
            <a:endParaRPr kumimoji="0" lang="it-IT"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19" name="TextBox 18">
            <a:extLst>
              <a:ext uri="{FF2B5EF4-FFF2-40B4-BE49-F238E27FC236}">
                <a16:creationId xmlns:a16="http://schemas.microsoft.com/office/drawing/2014/main" id="{C5091A0D-A43E-4868-84EC-9DA9623A0155}"/>
              </a:ext>
            </a:extLst>
          </p:cNvPr>
          <p:cNvSpPr txBox="1"/>
          <p:nvPr/>
        </p:nvSpPr>
        <p:spPr>
          <a:xfrm rot="16200000">
            <a:off x="-252680" y="3377897"/>
            <a:ext cx="2811026" cy="461665"/>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err="1">
                <a:ln>
                  <a:noFill/>
                </a:ln>
                <a:solidFill>
                  <a:prstClr val="black"/>
                </a:solidFill>
                <a:effectLst/>
                <a:uLnTx/>
                <a:uFillTx/>
                <a:latin typeface="Calibri"/>
                <a:ea typeface="+mn-ea"/>
                <a:cs typeface="+mn-cs"/>
              </a:rPr>
              <a:t>Temporal</a:t>
            </a:r>
            <a:r>
              <a:rPr kumimoji="0" lang="it-IT" sz="2400" b="1" i="0" u="none" strike="noStrike" kern="1200" cap="none" spc="0" normalizeH="0" baseline="0" noProof="0" dirty="0">
                <a:ln>
                  <a:noFill/>
                </a:ln>
                <a:solidFill>
                  <a:prstClr val="black"/>
                </a:solidFill>
                <a:effectLst/>
                <a:uLnTx/>
                <a:uFillTx/>
                <a:latin typeface="Calibri"/>
                <a:ea typeface="+mn-ea"/>
                <a:cs typeface="+mn-cs"/>
              </a:rPr>
              <a:t> </a:t>
            </a:r>
            <a:r>
              <a:rPr kumimoji="0" lang="it-IT" sz="2400" b="1" i="0" u="none" strike="noStrike" kern="1200" cap="none" spc="0" normalizeH="0" baseline="0" noProof="0" dirty="0" err="1">
                <a:ln>
                  <a:noFill/>
                </a:ln>
                <a:solidFill>
                  <a:prstClr val="black"/>
                </a:solidFill>
                <a:effectLst/>
                <a:uLnTx/>
                <a:uFillTx/>
                <a:latin typeface="Calibri"/>
                <a:ea typeface="+mn-ea"/>
                <a:cs typeface="+mn-cs"/>
              </a:rPr>
              <a:t>Resolution</a:t>
            </a:r>
            <a:endParaRPr kumimoji="0" lang="it-IT"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20" name="TextBox 19">
            <a:extLst>
              <a:ext uri="{FF2B5EF4-FFF2-40B4-BE49-F238E27FC236}">
                <a16:creationId xmlns:a16="http://schemas.microsoft.com/office/drawing/2014/main" id="{6D49ECCE-57C4-41FA-B25D-F162C7ED1165}"/>
              </a:ext>
            </a:extLst>
          </p:cNvPr>
          <p:cNvSpPr txBox="1"/>
          <p:nvPr/>
        </p:nvSpPr>
        <p:spPr>
          <a:xfrm>
            <a:off x="2040014" y="5059464"/>
            <a:ext cx="1056379" cy="36933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&lt;seconds</a:t>
            </a:r>
          </a:p>
        </p:txBody>
      </p:sp>
      <p:sp>
        <p:nvSpPr>
          <p:cNvPr id="21" name="TextBox 20">
            <a:extLst>
              <a:ext uri="{FF2B5EF4-FFF2-40B4-BE49-F238E27FC236}">
                <a16:creationId xmlns:a16="http://schemas.microsoft.com/office/drawing/2014/main" id="{F9162980-E71E-4DEB-B84C-E210738E3D67}"/>
              </a:ext>
            </a:extLst>
          </p:cNvPr>
          <p:cNvSpPr txBox="1"/>
          <p:nvPr/>
        </p:nvSpPr>
        <p:spPr>
          <a:xfrm>
            <a:off x="3673221" y="5059464"/>
            <a:ext cx="716093" cy="36933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hours</a:t>
            </a:r>
          </a:p>
        </p:txBody>
      </p:sp>
      <p:sp>
        <p:nvSpPr>
          <p:cNvPr id="22" name="TextBox 21">
            <a:extLst>
              <a:ext uri="{FF2B5EF4-FFF2-40B4-BE49-F238E27FC236}">
                <a16:creationId xmlns:a16="http://schemas.microsoft.com/office/drawing/2014/main" id="{CAD487B5-D471-44AA-B79F-9C630884F2A1}"/>
              </a:ext>
            </a:extLst>
          </p:cNvPr>
          <p:cNvSpPr txBox="1"/>
          <p:nvPr/>
        </p:nvSpPr>
        <p:spPr>
          <a:xfrm>
            <a:off x="4694246" y="5059464"/>
            <a:ext cx="604653" cy="36933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days</a:t>
            </a:r>
          </a:p>
        </p:txBody>
      </p:sp>
      <p:sp>
        <p:nvSpPr>
          <p:cNvPr id="23" name="TextBox 22">
            <a:extLst>
              <a:ext uri="{FF2B5EF4-FFF2-40B4-BE49-F238E27FC236}">
                <a16:creationId xmlns:a16="http://schemas.microsoft.com/office/drawing/2014/main" id="{17B434CF-8A60-458F-BEDA-38F0CE896C9F}"/>
              </a:ext>
            </a:extLst>
          </p:cNvPr>
          <p:cNvSpPr txBox="1"/>
          <p:nvPr/>
        </p:nvSpPr>
        <p:spPr>
          <a:xfrm>
            <a:off x="5923817" y="5059464"/>
            <a:ext cx="770404" cy="36933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weeks</a:t>
            </a:r>
          </a:p>
        </p:txBody>
      </p:sp>
      <p:sp>
        <p:nvSpPr>
          <p:cNvPr id="24" name="TextBox 23">
            <a:extLst>
              <a:ext uri="{FF2B5EF4-FFF2-40B4-BE49-F238E27FC236}">
                <a16:creationId xmlns:a16="http://schemas.microsoft.com/office/drawing/2014/main" id="{96C8A310-8DC1-453D-84AD-70CD043530DA}"/>
              </a:ext>
            </a:extLst>
          </p:cNvPr>
          <p:cNvSpPr txBox="1"/>
          <p:nvPr/>
        </p:nvSpPr>
        <p:spPr>
          <a:xfrm>
            <a:off x="7554460" y="5059464"/>
            <a:ext cx="592213" cy="36933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err="1">
                <a:ln>
                  <a:noFill/>
                </a:ln>
                <a:solidFill>
                  <a:prstClr val="black"/>
                </a:solidFill>
                <a:effectLst/>
                <a:uLnTx/>
                <a:uFillTx/>
                <a:latin typeface="Calibri"/>
                <a:ea typeface="+mn-ea"/>
                <a:cs typeface="+mn-cs"/>
              </a:rPr>
              <a:t>year</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862E7E1-812D-45A3-8BD2-34397FA2D1B5}"/>
              </a:ext>
            </a:extLst>
          </p:cNvPr>
          <p:cNvSpPr txBox="1"/>
          <p:nvPr/>
        </p:nvSpPr>
        <p:spPr>
          <a:xfrm>
            <a:off x="8945647" y="5062834"/>
            <a:ext cx="955390" cy="36933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err="1">
                <a:ln>
                  <a:noFill/>
                </a:ln>
                <a:solidFill>
                  <a:prstClr val="black"/>
                </a:solidFill>
                <a:effectLst/>
                <a:uLnTx/>
                <a:uFillTx/>
                <a:latin typeface="Calibri"/>
                <a:ea typeface="+mn-ea"/>
                <a:cs typeface="+mn-cs"/>
              </a:rPr>
              <a:t>decades</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7" name="TextBox 26">
            <a:extLst>
              <a:ext uri="{FF2B5EF4-FFF2-40B4-BE49-F238E27FC236}">
                <a16:creationId xmlns:a16="http://schemas.microsoft.com/office/drawing/2014/main" id="{BAA4F182-A4D2-443D-966F-82947B0D5C67}"/>
              </a:ext>
            </a:extLst>
          </p:cNvPr>
          <p:cNvSpPr txBox="1"/>
          <p:nvPr/>
        </p:nvSpPr>
        <p:spPr>
          <a:xfrm>
            <a:off x="1491819" y="4725931"/>
            <a:ext cx="1056379" cy="36933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&lt;seconds</a:t>
            </a:r>
          </a:p>
        </p:txBody>
      </p:sp>
      <p:sp>
        <p:nvSpPr>
          <p:cNvPr id="28" name="TextBox 27">
            <a:extLst>
              <a:ext uri="{FF2B5EF4-FFF2-40B4-BE49-F238E27FC236}">
                <a16:creationId xmlns:a16="http://schemas.microsoft.com/office/drawing/2014/main" id="{BE5396DC-3D88-4504-86C6-45CB469B0B94}"/>
              </a:ext>
            </a:extLst>
          </p:cNvPr>
          <p:cNvSpPr txBox="1"/>
          <p:nvPr/>
        </p:nvSpPr>
        <p:spPr>
          <a:xfrm>
            <a:off x="1567416" y="3959307"/>
            <a:ext cx="945195" cy="369332"/>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minutes</a:t>
            </a:r>
          </a:p>
        </p:txBody>
      </p:sp>
      <p:sp>
        <p:nvSpPr>
          <p:cNvPr id="29" name="TextBox 28">
            <a:extLst>
              <a:ext uri="{FF2B5EF4-FFF2-40B4-BE49-F238E27FC236}">
                <a16:creationId xmlns:a16="http://schemas.microsoft.com/office/drawing/2014/main" id="{CF507E9F-319D-4B9E-9C50-82AEE3EA8F86}"/>
              </a:ext>
            </a:extLst>
          </p:cNvPr>
          <p:cNvSpPr txBox="1"/>
          <p:nvPr/>
        </p:nvSpPr>
        <p:spPr>
          <a:xfrm>
            <a:off x="1584095" y="3293984"/>
            <a:ext cx="843811" cy="36933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hours</a:t>
            </a:r>
          </a:p>
        </p:txBody>
      </p:sp>
      <p:sp>
        <p:nvSpPr>
          <p:cNvPr id="30" name="TextBox 29">
            <a:extLst>
              <a:ext uri="{FF2B5EF4-FFF2-40B4-BE49-F238E27FC236}">
                <a16:creationId xmlns:a16="http://schemas.microsoft.com/office/drawing/2014/main" id="{1F1436A4-1FEF-47F7-9E64-A726F0C62791}"/>
              </a:ext>
            </a:extLst>
          </p:cNvPr>
          <p:cNvSpPr txBox="1"/>
          <p:nvPr/>
        </p:nvSpPr>
        <p:spPr>
          <a:xfrm>
            <a:off x="1541384" y="2536724"/>
            <a:ext cx="920380" cy="36933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&gt;days</a:t>
            </a:r>
          </a:p>
        </p:txBody>
      </p:sp>
      <p:sp>
        <p:nvSpPr>
          <p:cNvPr id="6" name="TextBox 5">
            <a:extLst>
              <a:ext uri="{FF2B5EF4-FFF2-40B4-BE49-F238E27FC236}">
                <a16:creationId xmlns:a16="http://schemas.microsoft.com/office/drawing/2014/main" id="{9A98A0D4-7A1D-4EEA-B1A8-94BB548D37CD}"/>
              </a:ext>
            </a:extLst>
          </p:cNvPr>
          <p:cNvSpPr txBox="1"/>
          <p:nvPr/>
        </p:nvSpPr>
        <p:spPr>
          <a:xfrm>
            <a:off x="2365263" y="5506681"/>
            <a:ext cx="1388522" cy="461665"/>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400" b="0" i="0" u="none" strike="noStrike" kern="1200" cap="none" spc="0" normalizeH="0" baseline="0" noProof="0" dirty="0">
                <a:ln>
                  <a:noFill/>
                </a:ln>
                <a:solidFill>
                  <a:srgbClr val="FF9900"/>
                </a:solidFill>
                <a:effectLst/>
                <a:uLnTx/>
                <a:uFillTx/>
                <a:latin typeface="Calibri"/>
                <a:ea typeface="+mn-ea"/>
                <a:cs typeface="+mn-cs"/>
              </a:rPr>
              <a:t>Dynamics</a:t>
            </a:r>
          </a:p>
        </p:txBody>
      </p:sp>
      <p:sp>
        <p:nvSpPr>
          <p:cNvPr id="26" name="Rectangle 25">
            <a:extLst>
              <a:ext uri="{FF2B5EF4-FFF2-40B4-BE49-F238E27FC236}">
                <a16:creationId xmlns:a16="http://schemas.microsoft.com/office/drawing/2014/main" id="{AE7FFC35-05A1-44CC-9639-63AB522A68FA}"/>
              </a:ext>
            </a:extLst>
          </p:cNvPr>
          <p:cNvSpPr/>
          <p:nvPr/>
        </p:nvSpPr>
        <p:spPr>
          <a:xfrm>
            <a:off x="3074562" y="3429000"/>
            <a:ext cx="3451669" cy="1342282"/>
          </a:xfrm>
          <a:prstGeom prst="rect">
            <a:avLst/>
          </a:prstGeom>
          <a:solidFill>
            <a:srgbClr val="00B050">
              <a:alpha val="50000"/>
            </a:srgb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2" name="TextBox 31">
            <a:extLst>
              <a:ext uri="{FF2B5EF4-FFF2-40B4-BE49-F238E27FC236}">
                <a16:creationId xmlns:a16="http://schemas.microsoft.com/office/drawing/2014/main" id="{09192A40-E599-4F0E-9758-862B12E2A7AE}"/>
              </a:ext>
            </a:extLst>
          </p:cNvPr>
          <p:cNvSpPr txBox="1"/>
          <p:nvPr/>
        </p:nvSpPr>
        <p:spPr>
          <a:xfrm>
            <a:off x="3967323" y="2510561"/>
            <a:ext cx="1860767" cy="830997"/>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400" b="0" i="0" u="none" strike="noStrike" kern="1200" cap="none" spc="0" normalizeH="0" baseline="0" noProof="0" dirty="0">
                <a:ln>
                  <a:noFill/>
                </a:ln>
                <a:solidFill>
                  <a:srgbClr val="00B050"/>
                </a:solidFill>
                <a:effectLst/>
                <a:uLnTx/>
                <a:uFillTx/>
                <a:latin typeface="Calibri"/>
                <a:ea typeface="+mn-ea"/>
                <a:cs typeface="+mn-cs"/>
              </a:rPr>
              <a:t>Management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400" b="0" i="0" u="none" strike="noStrike" kern="1200" cap="none" spc="0" normalizeH="0" baseline="0" noProof="0" dirty="0">
                <a:ln>
                  <a:noFill/>
                </a:ln>
                <a:solidFill>
                  <a:srgbClr val="00B050"/>
                </a:solidFill>
                <a:effectLst/>
                <a:uLnTx/>
                <a:uFillTx/>
                <a:latin typeface="Calibri"/>
                <a:ea typeface="+mn-ea"/>
                <a:cs typeface="+mn-cs"/>
              </a:rPr>
              <a:t>Short-</a:t>
            </a:r>
            <a:r>
              <a:rPr kumimoji="0" lang="it-IT" sz="2400" b="0" i="0" u="none" strike="noStrike" kern="1200" cap="none" spc="0" normalizeH="0" baseline="0" noProof="0" dirty="0" err="1">
                <a:ln>
                  <a:noFill/>
                </a:ln>
                <a:solidFill>
                  <a:srgbClr val="00B050"/>
                </a:solidFill>
                <a:effectLst/>
                <a:uLnTx/>
                <a:uFillTx/>
                <a:latin typeface="Calibri"/>
                <a:ea typeface="+mn-ea"/>
                <a:cs typeface="+mn-cs"/>
              </a:rPr>
              <a:t>term</a:t>
            </a:r>
            <a:endParaRPr kumimoji="0" lang="it-IT" sz="2400" b="0" i="0" u="none" strike="noStrike" kern="1200" cap="none" spc="0" normalizeH="0" baseline="0" noProof="0" dirty="0">
              <a:ln>
                <a:noFill/>
              </a:ln>
              <a:solidFill>
                <a:srgbClr val="00B050"/>
              </a:solidFill>
              <a:effectLst/>
              <a:uLnTx/>
              <a:uFillTx/>
              <a:latin typeface="Calibri"/>
              <a:ea typeface="+mn-ea"/>
              <a:cs typeface="+mn-cs"/>
            </a:endParaRPr>
          </a:p>
        </p:txBody>
      </p:sp>
      <p:sp>
        <p:nvSpPr>
          <p:cNvPr id="33" name="Rectangle 32">
            <a:extLst>
              <a:ext uri="{FF2B5EF4-FFF2-40B4-BE49-F238E27FC236}">
                <a16:creationId xmlns:a16="http://schemas.microsoft.com/office/drawing/2014/main" id="{163C8DFD-5E82-4984-9A4E-33B5F202960A}"/>
              </a:ext>
            </a:extLst>
          </p:cNvPr>
          <p:cNvSpPr/>
          <p:nvPr/>
        </p:nvSpPr>
        <p:spPr>
          <a:xfrm>
            <a:off x="8298180" y="2565297"/>
            <a:ext cx="1599330" cy="1046584"/>
          </a:xfrm>
          <a:prstGeom prst="rect">
            <a:avLst/>
          </a:prstGeom>
          <a:solidFill>
            <a:srgbClr val="ED84B5">
              <a:alpha val="50000"/>
            </a:srgb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4" name="TextBox 33">
            <a:extLst>
              <a:ext uri="{FF2B5EF4-FFF2-40B4-BE49-F238E27FC236}">
                <a16:creationId xmlns:a16="http://schemas.microsoft.com/office/drawing/2014/main" id="{389DE37E-62F6-46A5-B4BB-CACA6112CBBA}"/>
              </a:ext>
            </a:extLst>
          </p:cNvPr>
          <p:cNvSpPr txBox="1"/>
          <p:nvPr/>
        </p:nvSpPr>
        <p:spPr>
          <a:xfrm>
            <a:off x="8466902" y="2103631"/>
            <a:ext cx="1261884" cy="461665"/>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400" b="0" i="0" u="none" strike="noStrike" kern="1200" cap="none" spc="0" normalizeH="0" baseline="0" noProof="0" dirty="0">
                <a:ln>
                  <a:noFill/>
                </a:ln>
                <a:solidFill>
                  <a:srgbClr val="ED84B5"/>
                </a:solidFill>
                <a:effectLst/>
                <a:uLnTx/>
                <a:uFillTx/>
                <a:latin typeface="Calibri"/>
                <a:ea typeface="+mn-ea"/>
                <a:cs typeface="+mn-cs"/>
              </a:rPr>
              <a:t>Planning</a:t>
            </a:r>
          </a:p>
        </p:txBody>
      </p:sp>
      <p:sp>
        <p:nvSpPr>
          <p:cNvPr id="35" name="Rectangle 34">
            <a:extLst>
              <a:ext uri="{FF2B5EF4-FFF2-40B4-BE49-F238E27FC236}">
                <a16:creationId xmlns:a16="http://schemas.microsoft.com/office/drawing/2014/main" id="{A5C8BA7F-EBEC-4FC1-8DF7-F1104D223081}"/>
              </a:ext>
            </a:extLst>
          </p:cNvPr>
          <p:cNvSpPr/>
          <p:nvPr/>
        </p:nvSpPr>
        <p:spPr>
          <a:xfrm>
            <a:off x="5821679" y="3022047"/>
            <a:ext cx="2595175" cy="966428"/>
          </a:xfrm>
          <a:prstGeom prst="rect">
            <a:avLst/>
          </a:prstGeom>
          <a:solidFill>
            <a:srgbClr val="00B0F0">
              <a:alpha val="50000"/>
            </a:srgb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6" name="TextBox 35">
            <a:extLst>
              <a:ext uri="{FF2B5EF4-FFF2-40B4-BE49-F238E27FC236}">
                <a16:creationId xmlns:a16="http://schemas.microsoft.com/office/drawing/2014/main" id="{462840EF-0C08-479B-8EF0-4063A2EC1B34}"/>
              </a:ext>
            </a:extLst>
          </p:cNvPr>
          <p:cNvSpPr txBox="1"/>
          <p:nvPr/>
        </p:nvSpPr>
        <p:spPr>
          <a:xfrm>
            <a:off x="6231758" y="2149798"/>
            <a:ext cx="1941430" cy="830997"/>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400" b="0" i="0" u="none" strike="noStrike" kern="1200" cap="none" spc="0" normalizeH="0" baseline="0" noProof="0" dirty="0">
                <a:ln>
                  <a:noFill/>
                </a:ln>
                <a:solidFill>
                  <a:srgbClr val="00B0F0"/>
                </a:solidFill>
                <a:effectLst/>
                <a:uLnTx/>
                <a:uFillTx/>
                <a:latin typeface="Calibri"/>
                <a:ea typeface="+mn-ea"/>
                <a:cs typeface="+mn-cs"/>
              </a:rPr>
              <a:t>Management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400" b="0" i="0" u="none" strike="noStrike" kern="1200" cap="none" spc="0" normalizeH="0" baseline="0" noProof="0" dirty="0">
                <a:ln>
                  <a:noFill/>
                </a:ln>
                <a:solidFill>
                  <a:srgbClr val="00B0F0"/>
                </a:solidFill>
                <a:effectLst/>
                <a:uLnTx/>
                <a:uFillTx/>
                <a:latin typeface="Calibri"/>
                <a:ea typeface="+mn-ea"/>
                <a:cs typeface="+mn-cs"/>
              </a:rPr>
              <a:t>Medium-</a:t>
            </a:r>
            <a:r>
              <a:rPr kumimoji="0" lang="it-IT" sz="2400" b="0" i="0" u="none" strike="noStrike" kern="1200" cap="none" spc="0" normalizeH="0" baseline="0" noProof="0" dirty="0" err="1">
                <a:ln>
                  <a:noFill/>
                </a:ln>
                <a:solidFill>
                  <a:srgbClr val="00B0F0"/>
                </a:solidFill>
                <a:effectLst/>
                <a:uLnTx/>
                <a:uFillTx/>
                <a:latin typeface="Calibri"/>
                <a:ea typeface="+mn-ea"/>
                <a:cs typeface="+mn-cs"/>
              </a:rPr>
              <a:t>term</a:t>
            </a:r>
            <a:endParaRPr kumimoji="0" lang="it-IT" sz="2400" b="0" i="0" u="none" strike="noStrike" kern="1200" cap="none" spc="0" normalizeH="0" baseline="0" noProof="0" dirty="0">
              <a:ln>
                <a:noFill/>
              </a:ln>
              <a:solidFill>
                <a:srgbClr val="00B0F0"/>
              </a:solidFill>
              <a:effectLst/>
              <a:uLnTx/>
              <a:uFillTx/>
              <a:latin typeface="Calibri"/>
              <a:ea typeface="+mn-ea"/>
              <a:cs typeface="+mn-cs"/>
            </a:endParaRPr>
          </a:p>
        </p:txBody>
      </p:sp>
    </p:spTree>
    <p:extLst>
      <p:ext uri="{BB962C8B-B14F-4D97-AF65-F5344CB8AC3E}">
        <p14:creationId xmlns:p14="http://schemas.microsoft.com/office/powerpoint/2010/main" val="1791251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6" grpId="0"/>
      <p:bldP spid="26" grpId="0" animBg="1"/>
      <p:bldP spid="32" grpId="0"/>
      <p:bldP spid="33" grpId="0" animBg="1"/>
      <p:bldP spid="34" grpId="0"/>
      <p:bldP spid="35" grpId="0" animBg="1"/>
      <p:bldP spid="3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77BE0A5-60FC-4F89-9D6B-262A7208BB6F}"/>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it-IT"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E590C312-DD0D-4E0F-AC6F-12641F1E112C}"/>
              </a:ext>
            </a:extLst>
          </p:cNvPr>
          <p:cNvSpPr>
            <a:spLocks noGrp="1"/>
          </p:cNvSpPr>
          <p:nvPr>
            <p:ph type="title"/>
          </p:nvPr>
        </p:nvSpPr>
        <p:spPr/>
        <p:txBody>
          <a:bodyPr>
            <a:noAutofit/>
          </a:bodyPr>
          <a:lstStyle/>
          <a:p>
            <a:r>
              <a:rPr lang="en-US" sz="3200" dirty="0"/>
              <a:t>2b. Temporal characterization:</a:t>
            </a:r>
            <a:br>
              <a:rPr lang="en-US" sz="3200" dirty="0"/>
            </a:br>
            <a:r>
              <a:rPr lang="en-US" sz="3200" dirty="0"/>
              <a:t>focus on the power system</a:t>
            </a:r>
            <a:endParaRPr lang="it-IT" sz="3200" dirty="0"/>
          </a:p>
        </p:txBody>
      </p:sp>
      <p:pic>
        <p:nvPicPr>
          <p:cNvPr id="8" name="Picture 7">
            <a:extLst>
              <a:ext uri="{FF2B5EF4-FFF2-40B4-BE49-F238E27FC236}">
                <a16:creationId xmlns:a16="http://schemas.microsoft.com/office/drawing/2014/main" id="{BBFD411B-6C9A-41CF-A4E7-C77EFEE0FCB8}"/>
              </a:ext>
            </a:extLst>
          </p:cNvPr>
          <p:cNvPicPr>
            <a:picLocks noChangeAspect="1"/>
          </p:cNvPicPr>
          <p:nvPr/>
        </p:nvPicPr>
        <p:blipFill>
          <a:blip r:embed="rId2"/>
          <a:stretch>
            <a:fillRect/>
          </a:stretch>
        </p:blipFill>
        <p:spPr>
          <a:xfrm>
            <a:off x="0" y="1077932"/>
            <a:ext cx="12192000" cy="4702135"/>
          </a:xfrm>
          <a:prstGeom prst="rect">
            <a:avLst/>
          </a:prstGeom>
        </p:spPr>
      </p:pic>
      <p:sp>
        <p:nvSpPr>
          <p:cNvPr id="33" name="TextBox 32">
            <a:extLst>
              <a:ext uri="{FF2B5EF4-FFF2-40B4-BE49-F238E27FC236}">
                <a16:creationId xmlns:a16="http://schemas.microsoft.com/office/drawing/2014/main" id="{2D422202-D27C-4DF5-A921-3E6C8C9B4347}"/>
              </a:ext>
            </a:extLst>
          </p:cNvPr>
          <p:cNvSpPr txBox="1"/>
          <p:nvPr/>
        </p:nvSpPr>
        <p:spPr>
          <a:xfrm>
            <a:off x="-4702" y="6343454"/>
            <a:ext cx="12192000" cy="215444"/>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800" b="0" i="0" u="none" strike="noStrike" kern="1200" cap="none" spc="0" normalizeH="0" baseline="0" noProof="0" dirty="0">
                <a:ln>
                  <a:noFill/>
                </a:ln>
                <a:solidFill>
                  <a:srgbClr val="1C1D1E"/>
                </a:solidFill>
                <a:effectLst/>
                <a:uLnTx/>
                <a:uFillTx/>
                <a:latin typeface="Open Sans" panose="020B0606030504020204" pitchFamily="34" charset="0"/>
                <a:ea typeface="+mn-ea"/>
                <a:cs typeface="+mn-cs"/>
              </a:rPr>
              <a:t>Khuntia, S.R., Tuinema, B.W., Rueda, J.L. and van der Meijden, M.A. (2016), Time-horizons in the planning and operation of transmission networks: an overview. IET Gener. Transm. Distrib., 10: 841-848. </a:t>
            </a:r>
            <a:r>
              <a:rPr kumimoji="0" lang="it-IT" sz="800" b="0" i="0" u="none" strike="noStrike" kern="1200" cap="none" spc="0" normalizeH="0" baseline="0" noProof="0" dirty="0">
                <a:ln>
                  <a:noFill/>
                </a:ln>
                <a:solidFill>
                  <a:srgbClr val="4F1B59"/>
                </a:solidFill>
                <a:effectLst/>
                <a:uLnTx/>
                <a:uFillTx/>
                <a:latin typeface="Open Sans" panose="020B0606030504020204" pitchFamily="34" charset="0"/>
                <a:ea typeface="+mn-ea"/>
                <a:cs typeface="+mn-cs"/>
                <a:hlinkClick r:id="rId3"/>
              </a:rPr>
              <a:t>https://doi.org/10.1049/iet-gtd.2015.0791</a:t>
            </a:r>
            <a:endParaRPr kumimoji="0" lang="it-IT" sz="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928040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77BE0A5-60FC-4F89-9D6B-262A7208BB6F}"/>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17</a:t>
            </a:fld>
            <a:endParaRPr kumimoji="0" lang="it-IT"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E590C312-DD0D-4E0F-AC6F-12641F1E112C}"/>
              </a:ext>
            </a:extLst>
          </p:cNvPr>
          <p:cNvSpPr>
            <a:spLocks noGrp="1"/>
          </p:cNvSpPr>
          <p:nvPr>
            <p:ph type="title"/>
          </p:nvPr>
        </p:nvSpPr>
        <p:spPr/>
        <p:txBody>
          <a:bodyPr>
            <a:noAutofit/>
          </a:bodyPr>
          <a:lstStyle/>
          <a:p>
            <a:r>
              <a:rPr lang="it-IT" sz="3200" dirty="0"/>
              <a:t>2b. </a:t>
            </a:r>
            <a:r>
              <a:rPr lang="it-IT" sz="3200" dirty="0" err="1"/>
              <a:t>Temporal</a:t>
            </a:r>
            <a:r>
              <a:rPr lang="it-IT" sz="3200" dirty="0"/>
              <a:t> </a:t>
            </a:r>
            <a:r>
              <a:rPr lang="it-IT" sz="3200" dirty="0" err="1"/>
              <a:t>characterization</a:t>
            </a:r>
            <a:r>
              <a:rPr lang="it-IT" sz="3200" dirty="0"/>
              <a:t>: </a:t>
            </a:r>
            <a:r>
              <a:rPr lang="it-IT" sz="3200" dirty="0" err="1"/>
              <a:t>uncertainties</a:t>
            </a:r>
            <a:endParaRPr lang="it-IT" sz="3200" dirty="0"/>
          </a:p>
        </p:txBody>
      </p:sp>
      <p:pic>
        <p:nvPicPr>
          <p:cNvPr id="6" name="Picture 5">
            <a:extLst>
              <a:ext uri="{FF2B5EF4-FFF2-40B4-BE49-F238E27FC236}">
                <a16:creationId xmlns:a16="http://schemas.microsoft.com/office/drawing/2014/main" id="{8F6982AD-19FD-4B8A-8DB0-DCBA54D9DB93}"/>
              </a:ext>
            </a:extLst>
          </p:cNvPr>
          <p:cNvPicPr>
            <a:picLocks noChangeAspect="1"/>
          </p:cNvPicPr>
          <p:nvPr/>
        </p:nvPicPr>
        <p:blipFill>
          <a:blip r:embed="rId2"/>
          <a:stretch>
            <a:fillRect/>
          </a:stretch>
        </p:blipFill>
        <p:spPr>
          <a:xfrm>
            <a:off x="2584938" y="1114067"/>
            <a:ext cx="6973460" cy="5230095"/>
          </a:xfrm>
          <a:prstGeom prst="rect">
            <a:avLst/>
          </a:prstGeom>
        </p:spPr>
      </p:pic>
      <p:sp>
        <p:nvSpPr>
          <p:cNvPr id="7" name="TextBox 6">
            <a:extLst>
              <a:ext uri="{FF2B5EF4-FFF2-40B4-BE49-F238E27FC236}">
                <a16:creationId xmlns:a16="http://schemas.microsoft.com/office/drawing/2014/main" id="{CFBF9CB0-F53F-4BC3-B1E0-A6DA73F58414}"/>
              </a:ext>
            </a:extLst>
          </p:cNvPr>
          <p:cNvSpPr txBox="1"/>
          <p:nvPr/>
        </p:nvSpPr>
        <p:spPr>
          <a:xfrm>
            <a:off x="2763393" y="6113329"/>
            <a:ext cx="6616556" cy="461665"/>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a:ea typeface="+mn-ea"/>
                <a:cs typeface="+mn-cs"/>
              </a:rPr>
              <a:t>Resource estimation can (is likely to) be uncertain!</a:t>
            </a:r>
            <a:endParaRPr kumimoji="0" lang="it-IT" sz="2400" b="1" i="0" u="none" strike="noStrike" kern="1200" cap="none" spc="0" normalizeH="0" baseline="0" noProof="0" dirty="0">
              <a:ln>
                <a:noFill/>
              </a:ln>
              <a:solidFill>
                <a:srgbClr val="FF0000"/>
              </a:solidFill>
              <a:effectLst/>
              <a:uLnTx/>
              <a:uFillTx/>
              <a:latin typeface="Calibri"/>
              <a:ea typeface="+mn-ea"/>
              <a:cs typeface="+mn-cs"/>
            </a:endParaRPr>
          </a:p>
        </p:txBody>
      </p:sp>
    </p:spTree>
    <p:extLst>
      <p:ext uri="{BB962C8B-B14F-4D97-AF65-F5344CB8AC3E}">
        <p14:creationId xmlns:p14="http://schemas.microsoft.com/office/powerpoint/2010/main" val="20555090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4F64F9F-2546-4907-A6BA-4CF3AFD0BE78}"/>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it-IT"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6835B224-839C-47B7-B07A-CA9F322C1143}"/>
              </a:ext>
            </a:extLst>
          </p:cNvPr>
          <p:cNvSpPr>
            <a:spLocks noGrp="1"/>
          </p:cNvSpPr>
          <p:nvPr>
            <p:ph type="title"/>
          </p:nvPr>
        </p:nvSpPr>
        <p:spPr/>
        <p:txBody>
          <a:bodyPr>
            <a:noAutofit/>
          </a:bodyPr>
          <a:lstStyle/>
          <a:p>
            <a:r>
              <a:rPr lang="it-IT" sz="3200" dirty="0"/>
              <a:t>2b. </a:t>
            </a:r>
            <a:r>
              <a:rPr lang="it-IT" sz="3200" dirty="0" err="1"/>
              <a:t>Temporal</a:t>
            </a:r>
            <a:r>
              <a:rPr lang="it-IT" sz="3200" dirty="0"/>
              <a:t> </a:t>
            </a:r>
            <a:r>
              <a:rPr lang="it-IT" sz="3200" dirty="0" err="1"/>
              <a:t>characterization</a:t>
            </a:r>
            <a:r>
              <a:rPr lang="it-IT" sz="3200" dirty="0"/>
              <a:t>:</a:t>
            </a:r>
            <a:br>
              <a:rPr lang="it-IT" sz="3200" dirty="0"/>
            </a:br>
            <a:r>
              <a:rPr lang="it-IT" sz="3200" dirty="0"/>
              <a:t>scenario </a:t>
            </a:r>
            <a:r>
              <a:rPr lang="it-IT" sz="3200" dirty="0" err="1"/>
              <a:t>representation</a:t>
            </a:r>
            <a:endParaRPr lang="it-IT" sz="3200" dirty="0"/>
          </a:p>
        </p:txBody>
      </p:sp>
      <p:pic>
        <p:nvPicPr>
          <p:cNvPr id="6" name="Immagine 5">
            <a:extLst>
              <a:ext uri="{FF2B5EF4-FFF2-40B4-BE49-F238E27FC236}">
                <a16:creationId xmlns:a16="http://schemas.microsoft.com/office/drawing/2014/main" id="{7B9747C5-4173-467C-8623-54475FF57901}"/>
              </a:ext>
            </a:extLst>
          </p:cNvPr>
          <p:cNvPicPr>
            <a:picLocks noChangeAspect="1"/>
          </p:cNvPicPr>
          <p:nvPr/>
        </p:nvPicPr>
        <p:blipFill>
          <a:blip r:embed="rId2"/>
          <a:stretch>
            <a:fillRect/>
          </a:stretch>
        </p:blipFill>
        <p:spPr>
          <a:xfrm>
            <a:off x="300771" y="2583676"/>
            <a:ext cx="11581050" cy="2912115"/>
          </a:xfrm>
          <a:prstGeom prst="rect">
            <a:avLst/>
          </a:prstGeom>
        </p:spPr>
      </p:pic>
      <p:sp>
        <p:nvSpPr>
          <p:cNvPr id="7" name="CasellaDiTesto 4">
            <a:extLst>
              <a:ext uri="{FF2B5EF4-FFF2-40B4-BE49-F238E27FC236}">
                <a16:creationId xmlns:a16="http://schemas.microsoft.com/office/drawing/2014/main" id="{6881D860-0466-4CB9-B31B-DDB6F6619501}"/>
              </a:ext>
            </a:extLst>
          </p:cNvPr>
          <p:cNvSpPr txBox="1"/>
          <p:nvPr/>
        </p:nvSpPr>
        <p:spPr>
          <a:xfrm>
            <a:off x="1282209" y="5588283"/>
            <a:ext cx="9645107" cy="52322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a:ea typeface="+mn-ea"/>
                <a:cs typeface="+mn-cs"/>
              </a:rPr>
              <a:t>For microgrids: -20% Net Present Cost (NPC) and -50% CAPEX</a:t>
            </a:r>
          </a:p>
        </p:txBody>
      </p:sp>
      <p:sp>
        <p:nvSpPr>
          <p:cNvPr id="8" name="CasellaDiTesto 4">
            <a:extLst>
              <a:ext uri="{FF2B5EF4-FFF2-40B4-BE49-F238E27FC236}">
                <a16:creationId xmlns:a16="http://schemas.microsoft.com/office/drawing/2014/main" id="{AC366C24-A592-4950-9F48-5D13C5F87FFE}"/>
              </a:ext>
            </a:extLst>
          </p:cNvPr>
          <p:cNvSpPr txBox="1"/>
          <p:nvPr/>
        </p:nvSpPr>
        <p:spPr>
          <a:xfrm>
            <a:off x="0" y="6248390"/>
            <a:ext cx="12192000" cy="349968"/>
          </a:xfrm>
          <a:prstGeom prst="rect">
            <a:avLst/>
          </a:prstGeom>
          <a:noFill/>
        </p:spPr>
        <p:txBody>
          <a:bodyPr wrap="square" rtlCol="0">
            <a:spAutoFit/>
          </a:bodyPr>
          <a:lstStyle/>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US" sz="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Davide Fioriti, Davide Poli, Pablo Duenas-Martinez, Ignacio Perez-Arriaga, Multi-year stochastic planning of off-grid microgrids subject to significant load growth uncertainty: overcoming single-year methodologies, Electric Power Systems Research, Volume 194, 2021, </a:t>
            </a:r>
            <a:r>
              <a:rPr kumimoji="0" lang="en-US" sz="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hlinkClick r:id="rId3"/>
              </a:rPr>
              <a:t>https://doi.org/10.1016/j.epsr.2021.107053</a:t>
            </a:r>
            <a:r>
              <a:rPr kumimoji="0" lang="en-US" sz="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endParaRPr kumimoji="0" lang="it-IT" sz="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3376DB19-2542-404D-9DFB-F17381003834}"/>
                  </a:ext>
                </a:extLst>
              </p:cNvPr>
              <p:cNvSpPr txBox="1"/>
              <p:nvPr/>
            </p:nvSpPr>
            <p:spPr>
              <a:xfrm>
                <a:off x="327705" y="1220452"/>
                <a:ext cx="11554116" cy="1270732"/>
              </a:xfrm>
              <a:prstGeom prst="rect">
                <a:avLst/>
              </a:prstGeom>
              <a:noFill/>
            </p:spPr>
            <p:txBody>
              <a:bodyPr wrap="square" rtlCol="0">
                <a:spAutoFit/>
              </a:bodyPr>
              <a:lstStyle/>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Scenarios can capture the uncertainties that exist in a system
Each scenario describes a possible realization with a certain probability p_s
In these cases, the expected values are calculated: </a:t>
                </a:r>
                <a14:m>
                  <m:oMath xmlns:m="http://schemas.openxmlformats.org/officeDocument/2006/math">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𝑁𝑃𝐶</m:t>
                    </m:r>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𝔼</m:t>
                    </m:r>
                    <m:d>
                      <m:dPr>
                        <m:begChr m:val="["/>
                        <m:endChr m:val="]"/>
                        <m:ctrlP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dPr>
                      <m:e>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𝑁𝑃𝐶</m:t>
                        </m:r>
                      </m:e>
                    </m:d>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nary>
                      <m:naryPr>
                        <m:chr m:val="∑"/>
                        <m:ctrlP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naryPr>
                      <m:sub>
                        <m:r>
                          <m:rPr>
                            <m:brk m:alnAt="23"/>
                          </m:rP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𝑠</m:t>
                        </m:r>
                      </m:sub>
                      <m:sup/>
                      <m:e>
                        <m:sSub>
                          <m:sSubPr>
                            <m:ctrlP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𝑝</m:t>
                            </m:r>
                          </m:e>
                          <m:sub>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𝑠</m:t>
                            </m:r>
                          </m:sub>
                        </m:sSub>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𝑁𝑃</m:t>
                        </m:r>
                        <m:sSub>
                          <m:sSubPr>
                            <m:ctrlP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𝐶</m:t>
                            </m:r>
                          </m:e>
                          <m:sub>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𝑠</m:t>
                            </m:r>
                          </m:sub>
                        </m:sSub>
                      </m:e>
                    </m:nary>
                  </m:oMath>
                </a14:m>
                <a:endParaRPr kumimoji="0" lang="it-IT" sz="2400" b="0" i="0" u="none" strike="noStrike" kern="1200" cap="none" spc="0" normalizeH="0" baseline="0" noProof="0" dirty="0">
                  <a:ln>
                    <a:noFill/>
                  </a:ln>
                  <a:solidFill>
                    <a:prstClr val="black"/>
                  </a:solidFill>
                  <a:effectLst/>
                  <a:uLnTx/>
                  <a:uFillTx/>
                  <a:latin typeface="Calibri"/>
                  <a:ea typeface="+mn-ea"/>
                  <a:cs typeface="+mn-cs"/>
                </a:endParaRPr>
              </a:p>
            </p:txBody>
          </p:sp>
        </mc:Choice>
        <mc:Fallback xmlns="">
          <p:sp>
            <p:nvSpPr>
              <p:cNvPr id="9" name="TextBox 8">
                <a:extLst>
                  <a:ext uri="{FF2B5EF4-FFF2-40B4-BE49-F238E27FC236}">
                    <a16:creationId xmlns:a16="http://schemas.microsoft.com/office/drawing/2014/main" id="{3376DB19-2542-404D-9DFB-F17381003834}"/>
                  </a:ext>
                </a:extLst>
              </p:cNvPr>
              <p:cNvSpPr txBox="1">
                <a:spLocks noRot="1" noChangeAspect="1" noMove="1" noResize="1" noEditPoints="1" noAdjustHandles="1" noChangeArrowheads="1" noChangeShapeType="1" noTextEdit="1"/>
              </p:cNvSpPr>
              <p:nvPr/>
            </p:nvSpPr>
            <p:spPr>
              <a:xfrm>
                <a:off x="327705" y="1220452"/>
                <a:ext cx="11554116" cy="1270732"/>
              </a:xfrm>
              <a:prstGeom prst="rect">
                <a:avLst/>
              </a:prstGeom>
              <a:blipFill>
                <a:blip r:embed="rId4"/>
                <a:stretch>
                  <a:fillRect l="-739" t="-3828" b="-6699"/>
                </a:stretch>
              </a:blipFill>
            </p:spPr>
            <p:txBody>
              <a:bodyPr/>
              <a:lstStyle/>
              <a:p>
                <a:r>
                  <a:rPr lang="it-IT">
                    <a:noFill/>
                  </a:rPr>
                  <a:t> </a:t>
                </a:r>
              </a:p>
            </p:txBody>
          </p:sp>
        </mc:Fallback>
      </mc:AlternateContent>
    </p:spTree>
    <p:extLst>
      <p:ext uri="{BB962C8B-B14F-4D97-AF65-F5344CB8AC3E}">
        <p14:creationId xmlns:p14="http://schemas.microsoft.com/office/powerpoint/2010/main" val="1883572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A183909-9D1B-4930-BEEB-E241693BC5A6}"/>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a:t>
            </a:fld>
            <a:endParaRPr kumimoji="0" lang="it-IT"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FA79982B-2F87-480D-BD87-4B61B08DD757}"/>
              </a:ext>
            </a:extLst>
          </p:cNvPr>
          <p:cNvSpPr>
            <a:spLocks noGrp="1"/>
          </p:cNvSpPr>
          <p:nvPr>
            <p:ph type="title"/>
          </p:nvPr>
        </p:nvSpPr>
        <p:spPr/>
        <p:txBody>
          <a:bodyPr/>
          <a:lstStyle/>
          <a:p>
            <a:r>
              <a:rPr lang="it-IT" dirty="0"/>
              <a:t>3. </a:t>
            </a:r>
            <a:r>
              <a:rPr lang="it-IT" dirty="0" err="1"/>
              <a:t>Optimization</a:t>
            </a:r>
            <a:r>
              <a:rPr lang="it-IT" dirty="0"/>
              <a:t> Techniques</a:t>
            </a:r>
          </a:p>
        </p:txBody>
      </p:sp>
      <p:sp>
        <p:nvSpPr>
          <p:cNvPr id="18" name="TextBox 17">
            <a:extLst>
              <a:ext uri="{FF2B5EF4-FFF2-40B4-BE49-F238E27FC236}">
                <a16:creationId xmlns:a16="http://schemas.microsoft.com/office/drawing/2014/main" id="{660E9AC3-350F-4332-AA62-76E41BF581C4}"/>
              </a:ext>
            </a:extLst>
          </p:cNvPr>
          <p:cNvSpPr txBox="1"/>
          <p:nvPr/>
        </p:nvSpPr>
        <p:spPr>
          <a:xfrm>
            <a:off x="8895468" y="3166128"/>
            <a:ext cx="3186065" cy="286232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000" b="1" i="0" u="none" strike="noStrike" kern="1200" cap="none" spc="0" normalizeH="0" baseline="0" noProof="0" dirty="0">
                <a:ln>
                  <a:noFill/>
                </a:ln>
                <a:solidFill>
                  <a:prstClr val="black"/>
                </a:solidFill>
                <a:effectLst/>
                <a:uLnTx/>
                <a:uFillTx/>
                <a:latin typeface="Calibri"/>
                <a:ea typeface="+mn-ea"/>
                <a:cs typeface="+mn-cs"/>
              </a:rPr>
              <a:t>Frameworks </a:t>
            </a:r>
            <a:r>
              <a:rPr kumimoji="0" lang="it-IT" sz="2000" b="1" i="0" u="none" strike="noStrike" kern="1200" cap="none" spc="0" normalizeH="0" baseline="0" noProof="0" dirty="0" err="1">
                <a:ln>
                  <a:noFill/>
                </a:ln>
                <a:solidFill>
                  <a:prstClr val="black"/>
                </a:solidFill>
                <a:effectLst/>
                <a:uLnTx/>
                <a:uFillTx/>
                <a:latin typeface="Calibri"/>
                <a:ea typeface="+mn-ea"/>
                <a:cs typeface="+mn-cs"/>
              </a:rPr>
              <a:t>contain</a:t>
            </a:r>
            <a:r>
              <a:rPr kumimoji="0" lang="it-IT" sz="2000" b="0" i="0" u="none" strike="noStrike" kern="1200" cap="none" spc="0" normalizeH="0" baseline="0" noProof="0" dirty="0">
                <a:ln>
                  <a:noFill/>
                </a:ln>
                <a:solidFill>
                  <a:prstClr val="black"/>
                </a:solidFill>
                <a:effectLst/>
                <a:uLnTx/>
                <a:uFillTx/>
                <a:latin typeface="Calibri"/>
                <a:ea typeface="+mn-ea"/>
                <a:cs typeface="+mn-cs"/>
              </a:rPr>
              <a:t>:</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2000" b="0" i="0" u="none" strike="noStrike" kern="1200" cap="none" spc="0" normalizeH="0" baseline="0" noProof="0" dirty="0">
                <a:ln>
                  <a:noFill/>
                </a:ln>
                <a:solidFill>
                  <a:prstClr val="black"/>
                </a:solidFill>
                <a:effectLst/>
                <a:uLnTx/>
                <a:uFillTx/>
                <a:latin typeface="Calibri"/>
                <a:ea typeface="+mn-ea"/>
                <a:cs typeface="+mn-cs"/>
              </a:rPr>
              <a:t>a solver or</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2000" b="0" i="0" u="none" strike="noStrike" kern="1200" cap="none" spc="0" normalizeH="0" baseline="0" noProof="0" dirty="0" err="1">
                <a:ln>
                  <a:noFill/>
                </a:ln>
                <a:solidFill>
                  <a:prstClr val="black"/>
                </a:solidFill>
                <a:effectLst/>
                <a:uLnTx/>
                <a:uFillTx/>
                <a:latin typeface="Calibri"/>
                <a:ea typeface="+mn-ea"/>
                <a:cs typeface="+mn-cs"/>
              </a:rPr>
              <a:t>Interfaces</a:t>
            </a:r>
            <a:r>
              <a:rPr kumimoji="0" lang="it-IT" sz="2000" b="0" i="0" u="none" strike="noStrike" kern="1200" cap="none" spc="0" normalizeH="0" baseline="0" noProof="0" dirty="0">
                <a:ln>
                  <a:noFill/>
                </a:ln>
                <a:solidFill>
                  <a:prstClr val="black"/>
                </a:solidFill>
                <a:effectLst/>
                <a:uLnTx/>
                <a:uFillTx/>
                <a:latin typeface="Calibri"/>
                <a:ea typeface="+mn-ea"/>
                <a:cs typeface="+mn-cs"/>
              </a:rPr>
              <a:t> with </a:t>
            </a:r>
            <a:r>
              <a:rPr kumimoji="0" lang="it-IT" sz="2000" b="0" i="0" u="none" strike="noStrike" kern="1200" cap="none" spc="0" normalizeH="0" baseline="0" noProof="0" dirty="0" err="1">
                <a:ln>
                  <a:noFill/>
                </a:ln>
                <a:solidFill>
                  <a:prstClr val="black"/>
                </a:solidFill>
                <a:effectLst/>
                <a:uLnTx/>
                <a:uFillTx/>
                <a:latin typeface="Calibri"/>
                <a:ea typeface="+mn-ea"/>
                <a:cs typeface="+mn-cs"/>
              </a:rPr>
              <a:t>solvers</a:t>
            </a:r>
            <a:endParaRPr kumimoji="0" lang="it-IT" sz="20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000" b="0" i="0" u="none" strike="noStrike" kern="1200" cap="none" spc="0" normalizeH="0" baseline="0" noProof="0" dirty="0">
                <a:ln>
                  <a:noFill/>
                </a:ln>
                <a:solidFill>
                  <a:prstClr val="black"/>
                </a:solidFill>
                <a:effectLst/>
                <a:uLnTx/>
                <a:uFillTx/>
                <a:latin typeface="Calibri"/>
                <a:ea typeface="+mn-ea"/>
                <a:cs typeface="+mn-cs"/>
              </a:rPr>
              <a:t>e.g. PyPSA, Calliope (Python)</a:t>
            </a:r>
            <a:br>
              <a:rPr kumimoji="0" lang="it-IT" sz="2000" b="0" i="0" u="none" strike="noStrike" kern="1200" cap="none" spc="0" normalizeH="0" baseline="0" noProof="0" dirty="0">
                <a:ln>
                  <a:noFill/>
                </a:ln>
                <a:solidFill>
                  <a:prstClr val="black"/>
                </a:solidFill>
                <a:effectLst/>
                <a:uLnTx/>
                <a:uFillTx/>
                <a:latin typeface="Calibri"/>
                <a:ea typeface="+mn-ea"/>
                <a:cs typeface="+mn-cs"/>
              </a:rPr>
            </a:br>
            <a:r>
              <a:rPr kumimoji="0" lang="it-IT" sz="2000" b="0" i="0" u="none" strike="noStrike" kern="1200" cap="none" spc="0" normalizeH="0" baseline="0" noProof="0" dirty="0">
                <a:ln>
                  <a:noFill/>
                </a:ln>
                <a:solidFill>
                  <a:prstClr val="black"/>
                </a:solidFill>
                <a:effectLst/>
                <a:uLnTx/>
                <a:uFillTx/>
                <a:latin typeface="Calibri"/>
                <a:ea typeface="+mn-ea"/>
                <a:cs typeface="+mn-cs"/>
              </a:rPr>
              <a:t>      AnyMod.jl GenX.jl (Julia)</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000" b="0" i="0" u="none" strike="noStrike" kern="1200" cap="none" spc="0" normalizeH="0" baseline="0" noProof="0" dirty="0">
                <a:ln>
                  <a:noFill/>
                </a:ln>
                <a:solidFill>
                  <a:prstClr val="black"/>
                </a:solidFill>
                <a:effectLst/>
                <a:uLnTx/>
                <a:uFillTx/>
                <a:latin typeface="Calibri"/>
                <a:ea typeface="+mn-ea"/>
                <a:cs typeface="+mn-cs"/>
              </a:rPr>
              <a:t>P.S. </a:t>
            </a:r>
            <a:r>
              <a:rPr kumimoji="0" lang="en-US" sz="2000" b="0" i="0" u="none" strike="noStrike" kern="1200" cap="none" spc="0" normalizeH="0" baseline="0" noProof="0" dirty="0">
                <a:ln>
                  <a:noFill/>
                </a:ln>
                <a:solidFill>
                  <a:prstClr val="black"/>
                </a:solidFill>
                <a:effectLst/>
                <a:uLnTx/>
                <a:uFillTx/>
                <a:latin typeface="Calibri"/>
                <a:ea typeface="+mn-ea"/>
                <a:cs typeface="+mn-cs"/>
              </a:rPr>
              <a:t>A model can be written</a:t>
            </a:r>
            <a:br>
              <a:rPr kumimoji="0" lang="en-US" sz="2000" b="0" i="0" u="none" strike="noStrike" kern="1200" cap="none" spc="0" normalizeH="0" baseline="0" noProof="0" dirty="0">
                <a:ln>
                  <a:noFill/>
                </a:ln>
                <a:solidFill>
                  <a:prstClr val="black"/>
                </a:solidFill>
                <a:effectLst/>
                <a:uLnTx/>
                <a:uFillTx/>
                <a:latin typeface="Calibri"/>
                <a:ea typeface="+mn-ea"/>
                <a:cs typeface="+mn-cs"/>
              </a:rPr>
            </a:br>
            <a:r>
              <a:rPr kumimoji="0" lang="en-US" sz="2000" b="0" i="0" u="none" strike="noStrike" kern="1200" cap="none" spc="0" normalizeH="0" baseline="0" noProof="0" dirty="0">
                <a:ln>
                  <a:noFill/>
                </a:ln>
                <a:solidFill>
                  <a:prstClr val="black"/>
                </a:solidFill>
                <a:effectLst/>
                <a:uLnTx/>
                <a:uFillTx/>
                <a:latin typeface="Calibri"/>
                <a:ea typeface="+mn-ea"/>
                <a:cs typeface="+mn-cs"/>
              </a:rPr>
              <a:t>even without Framework</a:t>
            </a:r>
            <a:endParaRPr kumimoji="0" lang="it-IT" sz="20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2" name="Content Placeholder 12">
            <a:extLst>
              <a:ext uri="{FF2B5EF4-FFF2-40B4-BE49-F238E27FC236}">
                <a16:creationId xmlns:a16="http://schemas.microsoft.com/office/drawing/2014/main" id="{90A4DAD6-A960-450C-BEA1-7354836B0DD6}"/>
              </a:ext>
            </a:extLst>
          </p:cNvPr>
          <p:cNvPicPr>
            <a:picLocks noChangeAspect="1"/>
          </p:cNvPicPr>
          <p:nvPr/>
        </p:nvPicPr>
        <p:blipFill>
          <a:blip r:embed="rId2"/>
          <a:stretch>
            <a:fillRect/>
          </a:stretch>
        </p:blipFill>
        <p:spPr>
          <a:xfrm>
            <a:off x="3209730" y="1066654"/>
            <a:ext cx="5211147" cy="5556526"/>
          </a:xfrm>
          <a:prstGeom prst="rect">
            <a:avLst/>
          </a:prstGeom>
        </p:spPr>
      </p:pic>
    </p:spTree>
    <p:extLst>
      <p:ext uri="{BB962C8B-B14F-4D97-AF65-F5344CB8AC3E}">
        <p14:creationId xmlns:p14="http://schemas.microsoft.com/office/powerpoint/2010/main" val="15332638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A183909-9D1B-4930-BEEB-E241693BC5A6}"/>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20</a:t>
            </a:fld>
            <a:endParaRPr kumimoji="0" lang="it-IT"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FA79982B-2F87-480D-BD87-4B61B08DD757}"/>
              </a:ext>
            </a:extLst>
          </p:cNvPr>
          <p:cNvSpPr>
            <a:spLocks noGrp="1"/>
          </p:cNvSpPr>
          <p:nvPr>
            <p:ph type="title"/>
          </p:nvPr>
        </p:nvSpPr>
        <p:spPr/>
        <p:txBody>
          <a:bodyPr/>
          <a:lstStyle/>
          <a:p>
            <a:r>
              <a:rPr lang="it-IT" dirty="0"/>
              <a:t>3. </a:t>
            </a:r>
            <a:r>
              <a:rPr lang="it-IT" dirty="0" err="1"/>
              <a:t>Optimization</a:t>
            </a:r>
            <a:r>
              <a:rPr lang="it-IT" dirty="0"/>
              <a:t> Techniques</a:t>
            </a:r>
          </a:p>
        </p:txBody>
      </p:sp>
      <p:sp>
        <p:nvSpPr>
          <p:cNvPr id="18" name="TextBox 17">
            <a:extLst>
              <a:ext uri="{FF2B5EF4-FFF2-40B4-BE49-F238E27FC236}">
                <a16:creationId xmlns:a16="http://schemas.microsoft.com/office/drawing/2014/main" id="{660E9AC3-350F-4332-AA62-76E41BF581C4}"/>
              </a:ext>
            </a:extLst>
          </p:cNvPr>
          <p:cNvSpPr txBox="1"/>
          <p:nvPr/>
        </p:nvSpPr>
        <p:spPr>
          <a:xfrm>
            <a:off x="8895468" y="3166128"/>
            <a:ext cx="3186065" cy="286232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000" b="1" i="0" u="none" strike="noStrike" kern="1200" cap="none" spc="0" normalizeH="0" baseline="0" noProof="0" dirty="0">
                <a:ln>
                  <a:noFill/>
                </a:ln>
                <a:solidFill>
                  <a:prstClr val="black"/>
                </a:solidFill>
                <a:effectLst/>
                <a:uLnTx/>
                <a:uFillTx/>
                <a:latin typeface="Calibri"/>
                <a:ea typeface="+mn-ea"/>
                <a:cs typeface="+mn-cs"/>
              </a:rPr>
              <a:t>Frameworks </a:t>
            </a:r>
            <a:r>
              <a:rPr kumimoji="0" lang="it-IT" sz="2000" b="1" i="0" u="none" strike="noStrike" kern="1200" cap="none" spc="0" normalizeH="0" baseline="0" noProof="0" dirty="0" err="1">
                <a:ln>
                  <a:noFill/>
                </a:ln>
                <a:solidFill>
                  <a:prstClr val="black"/>
                </a:solidFill>
                <a:effectLst/>
                <a:uLnTx/>
                <a:uFillTx/>
                <a:latin typeface="Calibri"/>
                <a:ea typeface="+mn-ea"/>
                <a:cs typeface="+mn-cs"/>
              </a:rPr>
              <a:t>contain</a:t>
            </a:r>
            <a:r>
              <a:rPr kumimoji="0" lang="it-IT" sz="2000" b="0" i="0" u="none" strike="noStrike" kern="1200" cap="none" spc="0" normalizeH="0" baseline="0" noProof="0" dirty="0">
                <a:ln>
                  <a:noFill/>
                </a:ln>
                <a:solidFill>
                  <a:prstClr val="black"/>
                </a:solidFill>
                <a:effectLst/>
                <a:uLnTx/>
                <a:uFillTx/>
                <a:latin typeface="Calibri"/>
                <a:ea typeface="+mn-ea"/>
                <a:cs typeface="+mn-cs"/>
              </a:rPr>
              <a:t>:</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2000" b="0" i="0" u="none" strike="noStrike" kern="1200" cap="none" spc="0" normalizeH="0" baseline="0" noProof="0" dirty="0">
                <a:ln>
                  <a:noFill/>
                </a:ln>
                <a:solidFill>
                  <a:prstClr val="black"/>
                </a:solidFill>
                <a:effectLst/>
                <a:uLnTx/>
                <a:uFillTx/>
                <a:latin typeface="Calibri"/>
                <a:ea typeface="+mn-ea"/>
                <a:cs typeface="+mn-cs"/>
              </a:rPr>
              <a:t>a solver or</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2000" b="0" i="0" u="none" strike="noStrike" kern="1200" cap="none" spc="0" normalizeH="0" baseline="0" noProof="0" dirty="0" err="1">
                <a:ln>
                  <a:noFill/>
                </a:ln>
                <a:solidFill>
                  <a:prstClr val="black"/>
                </a:solidFill>
                <a:effectLst/>
                <a:uLnTx/>
                <a:uFillTx/>
                <a:latin typeface="Calibri"/>
                <a:ea typeface="+mn-ea"/>
                <a:cs typeface="+mn-cs"/>
              </a:rPr>
              <a:t>Interfaces</a:t>
            </a:r>
            <a:r>
              <a:rPr kumimoji="0" lang="it-IT" sz="2000" b="0" i="0" u="none" strike="noStrike" kern="1200" cap="none" spc="0" normalizeH="0" baseline="0" noProof="0" dirty="0">
                <a:ln>
                  <a:noFill/>
                </a:ln>
                <a:solidFill>
                  <a:prstClr val="black"/>
                </a:solidFill>
                <a:effectLst/>
                <a:uLnTx/>
                <a:uFillTx/>
                <a:latin typeface="Calibri"/>
                <a:ea typeface="+mn-ea"/>
                <a:cs typeface="+mn-cs"/>
              </a:rPr>
              <a:t> with </a:t>
            </a:r>
            <a:r>
              <a:rPr kumimoji="0" lang="it-IT" sz="2000" b="0" i="0" u="none" strike="noStrike" kern="1200" cap="none" spc="0" normalizeH="0" baseline="0" noProof="0" dirty="0" err="1">
                <a:ln>
                  <a:noFill/>
                </a:ln>
                <a:solidFill>
                  <a:prstClr val="black"/>
                </a:solidFill>
                <a:effectLst/>
                <a:uLnTx/>
                <a:uFillTx/>
                <a:latin typeface="Calibri"/>
                <a:ea typeface="+mn-ea"/>
                <a:cs typeface="+mn-cs"/>
              </a:rPr>
              <a:t>solvers</a:t>
            </a:r>
            <a:endParaRPr kumimoji="0" lang="it-IT" sz="20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000" b="0" i="0" u="none" strike="noStrike" kern="1200" cap="none" spc="0" normalizeH="0" baseline="0" noProof="0" dirty="0">
                <a:ln>
                  <a:noFill/>
                </a:ln>
                <a:solidFill>
                  <a:prstClr val="black"/>
                </a:solidFill>
                <a:effectLst/>
                <a:uLnTx/>
                <a:uFillTx/>
                <a:latin typeface="Calibri"/>
                <a:ea typeface="+mn-ea"/>
                <a:cs typeface="+mn-cs"/>
              </a:rPr>
              <a:t>e.g. PyPSA, Calliope (Python)</a:t>
            </a:r>
            <a:br>
              <a:rPr kumimoji="0" lang="it-IT" sz="2000" b="0" i="0" u="none" strike="noStrike" kern="1200" cap="none" spc="0" normalizeH="0" baseline="0" noProof="0" dirty="0">
                <a:ln>
                  <a:noFill/>
                </a:ln>
                <a:solidFill>
                  <a:prstClr val="black"/>
                </a:solidFill>
                <a:effectLst/>
                <a:uLnTx/>
                <a:uFillTx/>
                <a:latin typeface="Calibri"/>
                <a:ea typeface="+mn-ea"/>
                <a:cs typeface="+mn-cs"/>
              </a:rPr>
            </a:br>
            <a:r>
              <a:rPr kumimoji="0" lang="it-IT" sz="2000" b="0" i="0" u="none" strike="noStrike" kern="1200" cap="none" spc="0" normalizeH="0" baseline="0" noProof="0" dirty="0">
                <a:ln>
                  <a:noFill/>
                </a:ln>
                <a:solidFill>
                  <a:prstClr val="black"/>
                </a:solidFill>
                <a:effectLst/>
                <a:uLnTx/>
                <a:uFillTx/>
                <a:latin typeface="Calibri"/>
                <a:ea typeface="+mn-ea"/>
                <a:cs typeface="+mn-cs"/>
              </a:rPr>
              <a:t>      AnyMod.jl GenX.jl (Julia)</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000" b="0" i="0" u="none" strike="noStrike" kern="1200" cap="none" spc="0" normalizeH="0" baseline="0" noProof="0" dirty="0">
                <a:ln>
                  <a:noFill/>
                </a:ln>
                <a:solidFill>
                  <a:prstClr val="black"/>
                </a:solidFill>
                <a:effectLst/>
                <a:uLnTx/>
                <a:uFillTx/>
                <a:latin typeface="Calibri"/>
                <a:ea typeface="+mn-ea"/>
                <a:cs typeface="+mn-cs"/>
              </a:rPr>
              <a:t>P.S. </a:t>
            </a:r>
            <a:r>
              <a:rPr kumimoji="0" lang="en-US" sz="2000" b="0" i="0" u="none" strike="noStrike" kern="1200" cap="none" spc="0" normalizeH="0" baseline="0" noProof="0" dirty="0">
                <a:ln>
                  <a:noFill/>
                </a:ln>
                <a:solidFill>
                  <a:prstClr val="black"/>
                </a:solidFill>
                <a:effectLst/>
                <a:uLnTx/>
                <a:uFillTx/>
                <a:latin typeface="Calibri"/>
                <a:ea typeface="+mn-ea"/>
                <a:cs typeface="+mn-cs"/>
              </a:rPr>
              <a:t>A model can be written</a:t>
            </a:r>
            <a:br>
              <a:rPr kumimoji="0" lang="en-US" sz="2000" b="0" i="0" u="none" strike="noStrike" kern="1200" cap="none" spc="0" normalizeH="0" baseline="0" noProof="0" dirty="0">
                <a:ln>
                  <a:noFill/>
                </a:ln>
                <a:solidFill>
                  <a:prstClr val="black"/>
                </a:solidFill>
                <a:effectLst/>
                <a:uLnTx/>
                <a:uFillTx/>
                <a:latin typeface="Calibri"/>
                <a:ea typeface="+mn-ea"/>
                <a:cs typeface="+mn-cs"/>
              </a:rPr>
            </a:br>
            <a:r>
              <a:rPr kumimoji="0" lang="en-US" sz="2000" b="0" i="0" u="none" strike="noStrike" kern="1200" cap="none" spc="0" normalizeH="0" baseline="0" noProof="0" dirty="0">
                <a:ln>
                  <a:noFill/>
                </a:ln>
                <a:solidFill>
                  <a:prstClr val="black"/>
                </a:solidFill>
                <a:effectLst/>
                <a:uLnTx/>
                <a:uFillTx/>
                <a:latin typeface="Calibri"/>
                <a:ea typeface="+mn-ea"/>
                <a:cs typeface="+mn-cs"/>
              </a:rPr>
              <a:t>even without Framework</a:t>
            </a:r>
            <a:endParaRPr kumimoji="0" lang="it-IT" sz="20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2" name="Content Placeholder 12">
            <a:extLst>
              <a:ext uri="{FF2B5EF4-FFF2-40B4-BE49-F238E27FC236}">
                <a16:creationId xmlns:a16="http://schemas.microsoft.com/office/drawing/2014/main" id="{90A4DAD6-A960-450C-BEA1-7354836B0DD6}"/>
              </a:ext>
            </a:extLst>
          </p:cNvPr>
          <p:cNvPicPr>
            <a:picLocks noChangeAspect="1"/>
          </p:cNvPicPr>
          <p:nvPr/>
        </p:nvPicPr>
        <p:blipFill>
          <a:blip r:embed="rId2"/>
          <a:stretch>
            <a:fillRect/>
          </a:stretch>
        </p:blipFill>
        <p:spPr>
          <a:xfrm>
            <a:off x="3209730" y="1066654"/>
            <a:ext cx="5211147" cy="5556526"/>
          </a:xfrm>
          <a:prstGeom prst="rect">
            <a:avLst/>
          </a:prstGeom>
        </p:spPr>
      </p:pic>
      <p:sp>
        <p:nvSpPr>
          <p:cNvPr id="3" name="Rectangle 2">
            <a:extLst>
              <a:ext uri="{FF2B5EF4-FFF2-40B4-BE49-F238E27FC236}">
                <a16:creationId xmlns:a16="http://schemas.microsoft.com/office/drawing/2014/main" id="{0746F060-A47B-87EF-260B-827738D122A4}"/>
              </a:ext>
            </a:extLst>
          </p:cNvPr>
          <p:cNvSpPr/>
          <p:nvPr/>
        </p:nvSpPr>
        <p:spPr>
          <a:xfrm>
            <a:off x="5257800" y="1716833"/>
            <a:ext cx="2020078" cy="4805265"/>
          </a:xfrm>
          <a:prstGeom prst="rect">
            <a:avLst/>
          </a:prstGeom>
          <a:noFill/>
          <a:ln w="28575">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TextBox 3">
            <a:extLst>
              <a:ext uri="{FF2B5EF4-FFF2-40B4-BE49-F238E27FC236}">
                <a16:creationId xmlns:a16="http://schemas.microsoft.com/office/drawing/2014/main" id="{60C7506C-A975-27FC-2283-C35187863C25}"/>
              </a:ext>
            </a:extLst>
          </p:cNvPr>
          <p:cNvSpPr txBox="1"/>
          <p:nvPr/>
        </p:nvSpPr>
        <p:spPr>
          <a:xfrm>
            <a:off x="68179" y="2798476"/>
            <a:ext cx="3200400" cy="2092881"/>
          </a:xfrm>
          <a:prstGeom prst="rect">
            <a:avLst/>
          </a:prstGeom>
          <a:noFill/>
        </p:spPr>
        <p:txBody>
          <a:bodyPr wrap="square" rtlCol="0">
            <a:spAutoFit/>
          </a:bodyPr>
          <a:lstStyle/>
          <a:p>
            <a:pPr algn="ctr"/>
            <a:r>
              <a:rPr lang="it-IT" b="1" dirty="0" err="1">
                <a:solidFill>
                  <a:srgbClr val="00B0F0"/>
                </a:solidFill>
              </a:rPr>
              <a:t>Heuristic</a:t>
            </a:r>
            <a:r>
              <a:rPr lang="it-IT" b="1" dirty="0">
                <a:solidFill>
                  <a:srgbClr val="00B0F0"/>
                </a:solidFill>
              </a:rPr>
              <a:t> </a:t>
            </a:r>
            <a:r>
              <a:rPr lang="it-IT" b="1" dirty="0" err="1">
                <a:solidFill>
                  <a:srgbClr val="00B0F0"/>
                </a:solidFill>
              </a:rPr>
              <a:t>methods</a:t>
            </a:r>
            <a:endParaRPr lang="it-IT" b="1" dirty="0">
              <a:solidFill>
                <a:srgbClr val="00B0F0"/>
              </a:solidFill>
            </a:endParaRPr>
          </a:p>
          <a:p>
            <a:pPr marL="285750" indent="-285750">
              <a:buFont typeface="Arial" panose="020B0604020202020204" pitchFamily="34" charset="0"/>
              <a:buChar char="•"/>
            </a:pPr>
            <a:r>
              <a:rPr lang="it-IT" sz="1600" dirty="0"/>
              <a:t>Simple to </a:t>
            </a:r>
            <a:r>
              <a:rPr lang="it-IT" sz="1600" dirty="0" err="1"/>
              <a:t>implement</a:t>
            </a:r>
            <a:endParaRPr lang="it-IT" sz="1600" dirty="0"/>
          </a:p>
          <a:p>
            <a:pPr marL="285750" indent="-285750">
              <a:buFont typeface="Arial" panose="020B0604020202020204" pitchFamily="34" charset="0"/>
              <a:buChar char="•"/>
            </a:pPr>
            <a:r>
              <a:rPr lang="it-IT" sz="1600" dirty="0"/>
              <a:t>Can </a:t>
            </a:r>
            <a:r>
              <a:rPr lang="it-IT" sz="1600" dirty="0" err="1"/>
              <a:t>address</a:t>
            </a:r>
            <a:r>
              <a:rPr lang="it-IT" sz="1600" dirty="0"/>
              <a:t> </a:t>
            </a:r>
            <a:r>
              <a:rPr lang="it-IT" sz="1600" dirty="0" err="1"/>
              <a:t>arbitrarily</a:t>
            </a:r>
            <a:r>
              <a:rPr lang="it-IT" sz="1600" dirty="0"/>
              <a:t> </a:t>
            </a:r>
            <a:r>
              <a:rPr lang="it-IT" sz="1600" dirty="0" err="1"/>
              <a:t>complex</a:t>
            </a:r>
            <a:r>
              <a:rPr lang="it-IT" sz="1600" dirty="0"/>
              <a:t> systems</a:t>
            </a:r>
          </a:p>
          <a:p>
            <a:pPr marL="285750" indent="-285750">
              <a:buFont typeface="Arial" panose="020B0604020202020204" pitchFamily="34" charset="0"/>
              <a:buChar char="•"/>
            </a:pPr>
            <a:r>
              <a:rPr lang="it-IT" sz="1600" dirty="0"/>
              <a:t>Limited </a:t>
            </a:r>
            <a:r>
              <a:rPr lang="it-IT" sz="1600" dirty="0" err="1"/>
              <a:t>proof</a:t>
            </a:r>
            <a:r>
              <a:rPr lang="it-IT" sz="1600" dirty="0"/>
              <a:t> of </a:t>
            </a:r>
            <a:r>
              <a:rPr lang="it-IT" sz="1600" dirty="0" err="1"/>
              <a:t>convergence</a:t>
            </a:r>
            <a:r>
              <a:rPr lang="it-IT" sz="1600" dirty="0"/>
              <a:t> to global optimum</a:t>
            </a:r>
          </a:p>
          <a:p>
            <a:pPr marL="285750" indent="-285750">
              <a:buFont typeface="Arial" panose="020B0604020202020204" pitchFamily="34" charset="0"/>
              <a:buChar char="•"/>
            </a:pPr>
            <a:r>
              <a:rPr lang="it-IT" sz="1600" dirty="0" err="1"/>
              <a:t>Scalability</a:t>
            </a:r>
            <a:r>
              <a:rPr lang="it-IT" sz="1600" dirty="0"/>
              <a:t>/</a:t>
            </a:r>
            <a:r>
              <a:rPr lang="it-IT" sz="1600" dirty="0" err="1"/>
              <a:t>Accuracy</a:t>
            </a:r>
            <a:r>
              <a:rPr lang="it-IT" sz="1600" dirty="0"/>
              <a:t> </a:t>
            </a:r>
            <a:r>
              <a:rPr lang="it-IT" sz="1600" dirty="0" err="1"/>
              <a:t>issues</a:t>
            </a:r>
            <a:r>
              <a:rPr lang="it-IT" sz="1600" dirty="0"/>
              <a:t> with large </a:t>
            </a:r>
            <a:r>
              <a:rPr lang="it-IT" sz="1600" dirty="0" err="1"/>
              <a:t>problems</a:t>
            </a:r>
            <a:endParaRPr lang="it-IT" sz="1600" dirty="0"/>
          </a:p>
        </p:txBody>
      </p:sp>
      <p:cxnSp>
        <p:nvCxnSpPr>
          <p:cNvPr id="6" name="Straight Arrow Connector 5">
            <a:extLst>
              <a:ext uri="{FF2B5EF4-FFF2-40B4-BE49-F238E27FC236}">
                <a16:creationId xmlns:a16="http://schemas.microsoft.com/office/drawing/2014/main" id="{4ED3265E-C00C-CFEA-E68A-75ED0DF6A231}"/>
              </a:ext>
            </a:extLst>
          </p:cNvPr>
          <p:cNvCxnSpPr/>
          <p:nvPr/>
        </p:nvCxnSpPr>
        <p:spPr>
          <a:xfrm flipH="1">
            <a:off x="2711116" y="2975811"/>
            <a:ext cx="2546684" cy="0"/>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9443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A183909-9D1B-4930-BEEB-E241693BC5A6}"/>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21</a:t>
            </a:fld>
            <a:endParaRPr kumimoji="0" lang="it-IT"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FA79982B-2F87-480D-BD87-4B61B08DD757}"/>
              </a:ext>
            </a:extLst>
          </p:cNvPr>
          <p:cNvSpPr>
            <a:spLocks noGrp="1"/>
          </p:cNvSpPr>
          <p:nvPr>
            <p:ph type="title"/>
          </p:nvPr>
        </p:nvSpPr>
        <p:spPr/>
        <p:txBody>
          <a:bodyPr/>
          <a:lstStyle/>
          <a:p>
            <a:r>
              <a:rPr lang="it-IT" dirty="0"/>
              <a:t>3. </a:t>
            </a:r>
            <a:r>
              <a:rPr lang="it-IT" dirty="0" err="1"/>
              <a:t>Optimization</a:t>
            </a:r>
            <a:r>
              <a:rPr lang="it-IT" dirty="0"/>
              <a:t> Techniques</a:t>
            </a:r>
          </a:p>
        </p:txBody>
      </p:sp>
      <p:pic>
        <p:nvPicPr>
          <p:cNvPr id="12" name="Content Placeholder 12">
            <a:extLst>
              <a:ext uri="{FF2B5EF4-FFF2-40B4-BE49-F238E27FC236}">
                <a16:creationId xmlns:a16="http://schemas.microsoft.com/office/drawing/2014/main" id="{90A4DAD6-A960-450C-BEA1-7354836B0DD6}"/>
              </a:ext>
            </a:extLst>
          </p:cNvPr>
          <p:cNvPicPr>
            <a:picLocks noChangeAspect="1"/>
          </p:cNvPicPr>
          <p:nvPr/>
        </p:nvPicPr>
        <p:blipFill>
          <a:blip r:embed="rId2"/>
          <a:stretch>
            <a:fillRect/>
          </a:stretch>
        </p:blipFill>
        <p:spPr>
          <a:xfrm>
            <a:off x="3209730" y="1066654"/>
            <a:ext cx="5211147" cy="5556526"/>
          </a:xfrm>
          <a:prstGeom prst="rect">
            <a:avLst/>
          </a:prstGeom>
        </p:spPr>
      </p:pic>
      <p:sp>
        <p:nvSpPr>
          <p:cNvPr id="3" name="Rectangle 2">
            <a:extLst>
              <a:ext uri="{FF2B5EF4-FFF2-40B4-BE49-F238E27FC236}">
                <a16:creationId xmlns:a16="http://schemas.microsoft.com/office/drawing/2014/main" id="{66E95488-AE9A-FC23-A7C4-BBD9106709C8}"/>
              </a:ext>
            </a:extLst>
          </p:cNvPr>
          <p:cNvSpPr/>
          <p:nvPr/>
        </p:nvSpPr>
        <p:spPr>
          <a:xfrm>
            <a:off x="7319211" y="2583107"/>
            <a:ext cx="1080140" cy="452862"/>
          </a:xfrm>
          <a:prstGeom prst="rect">
            <a:avLst/>
          </a:prstGeom>
          <a:noFill/>
          <a:ln w="28575">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TextBox 3">
            <a:extLst>
              <a:ext uri="{FF2B5EF4-FFF2-40B4-BE49-F238E27FC236}">
                <a16:creationId xmlns:a16="http://schemas.microsoft.com/office/drawing/2014/main" id="{15FC6B9A-B516-2B0C-9A67-600433AF9A86}"/>
              </a:ext>
            </a:extLst>
          </p:cNvPr>
          <p:cNvSpPr txBox="1"/>
          <p:nvPr/>
        </p:nvSpPr>
        <p:spPr>
          <a:xfrm>
            <a:off x="8570495" y="1687720"/>
            <a:ext cx="3200400" cy="2092881"/>
          </a:xfrm>
          <a:prstGeom prst="rect">
            <a:avLst/>
          </a:prstGeom>
          <a:noFill/>
        </p:spPr>
        <p:txBody>
          <a:bodyPr wrap="square" rtlCol="0">
            <a:spAutoFit/>
          </a:bodyPr>
          <a:lstStyle/>
          <a:p>
            <a:pPr algn="ctr"/>
            <a:r>
              <a:rPr lang="it-IT" b="1" dirty="0" err="1">
                <a:solidFill>
                  <a:srgbClr val="00B050"/>
                </a:solidFill>
              </a:rPr>
              <a:t>Exhaustive</a:t>
            </a:r>
            <a:r>
              <a:rPr lang="it-IT" b="1" dirty="0">
                <a:solidFill>
                  <a:srgbClr val="00B050"/>
                </a:solidFill>
              </a:rPr>
              <a:t> </a:t>
            </a:r>
            <a:r>
              <a:rPr lang="it-IT" b="1" dirty="0" err="1">
                <a:solidFill>
                  <a:srgbClr val="00B050"/>
                </a:solidFill>
              </a:rPr>
              <a:t>search</a:t>
            </a:r>
            <a:endParaRPr lang="it-IT" b="1" dirty="0">
              <a:solidFill>
                <a:srgbClr val="00B050"/>
              </a:solidFill>
            </a:endParaRPr>
          </a:p>
          <a:p>
            <a:pPr marL="285750" indent="-285750">
              <a:buFont typeface="Arial" panose="020B0604020202020204" pitchFamily="34" charset="0"/>
              <a:buChar char="•"/>
            </a:pPr>
            <a:r>
              <a:rPr lang="it-IT" sz="1600" dirty="0"/>
              <a:t>Simple to </a:t>
            </a:r>
            <a:r>
              <a:rPr lang="it-IT" sz="1600" dirty="0" err="1"/>
              <a:t>implement</a:t>
            </a:r>
            <a:endParaRPr lang="it-IT" sz="1600" dirty="0"/>
          </a:p>
          <a:p>
            <a:pPr marL="285750" indent="-285750">
              <a:buFont typeface="Arial" panose="020B0604020202020204" pitchFamily="34" charset="0"/>
              <a:buChar char="•"/>
            </a:pPr>
            <a:r>
              <a:rPr lang="it-IT" sz="1600" dirty="0"/>
              <a:t>Can </a:t>
            </a:r>
            <a:r>
              <a:rPr lang="it-IT" sz="1600" dirty="0" err="1"/>
              <a:t>address</a:t>
            </a:r>
            <a:r>
              <a:rPr lang="it-IT" sz="1600" dirty="0"/>
              <a:t> </a:t>
            </a:r>
            <a:r>
              <a:rPr lang="it-IT" sz="1600" dirty="0" err="1"/>
              <a:t>arbitrarily</a:t>
            </a:r>
            <a:r>
              <a:rPr lang="it-IT" sz="1600" dirty="0"/>
              <a:t> </a:t>
            </a:r>
            <a:r>
              <a:rPr lang="it-IT" sz="1600" dirty="0" err="1"/>
              <a:t>complex</a:t>
            </a:r>
            <a:r>
              <a:rPr lang="it-IT" sz="1600" dirty="0"/>
              <a:t> systems</a:t>
            </a:r>
          </a:p>
          <a:p>
            <a:pPr marL="285750" indent="-285750">
              <a:buFont typeface="Arial" panose="020B0604020202020204" pitchFamily="34" charset="0"/>
              <a:buChar char="•"/>
            </a:pPr>
            <a:r>
              <a:rPr lang="it-IT" sz="1600" dirty="0" err="1"/>
              <a:t>Only</a:t>
            </a:r>
            <a:r>
              <a:rPr lang="it-IT" sz="1600" dirty="0"/>
              <a:t> </a:t>
            </a:r>
            <a:r>
              <a:rPr lang="it-IT" sz="1600" dirty="0" err="1"/>
              <a:t>integer</a:t>
            </a:r>
            <a:r>
              <a:rPr lang="it-IT" sz="1600" dirty="0"/>
              <a:t> options</a:t>
            </a:r>
          </a:p>
          <a:p>
            <a:pPr marL="285750" indent="-285750">
              <a:buFont typeface="Arial" panose="020B0604020202020204" pitchFamily="34" charset="0"/>
              <a:buChar char="•"/>
            </a:pPr>
            <a:r>
              <a:rPr lang="it-IT" sz="1600" dirty="0" err="1"/>
              <a:t>Computational</a:t>
            </a:r>
            <a:r>
              <a:rPr lang="it-IT" sz="1600" dirty="0"/>
              <a:t> </a:t>
            </a:r>
            <a:r>
              <a:rPr lang="it-IT" sz="1600" dirty="0" err="1"/>
              <a:t>complexity</a:t>
            </a:r>
            <a:r>
              <a:rPr lang="it-IT" sz="1600" dirty="0"/>
              <a:t> </a:t>
            </a:r>
            <a:r>
              <a:rPr lang="it-IT" sz="1600" dirty="0" err="1"/>
              <a:t>explodes</a:t>
            </a:r>
            <a:r>
              <a:rPr lang="it-IT" sz="1600" dirty="0"/>
              <a:t> with the </a:t>
            </a:r>
            <a:r>
              <a:rPr lang="it-IT" sz="1600" dirty="0" err="1"/>
              <a:t>number</a:t>
            </a:r>
            <a:r>
              <a:rPr lang="it-IT" sz="1600" dirty="0"/>
              <a:t> of options</a:t>
            </a:r>
          </a:p>
        </p:txBody>
      </p:sp>
      <p:cxnSp>
        <p:nvCxnSpPr>
          <p:cNvPr id="6" name="Straight Arrow Connector 5">
            <a:extLst>
              <a:ext uri="{FF2B5EF4-FFF2-40B4-BE49-F238E27FC236}">
                <a16:creationId xmlns:a16="http://schemas.microsoft.com/office/drawing/2014/main" id="{0CC760FA-C591-FC6A-8511-B2C752672853}"/>
              </a:ext>
            </a:extLst>
          </p:cNvPr>
          <p:cNvCxnSpPr>
            <a:cxnSpLocks/>
          </p:cNvCxnSpPr>
          <p:nvPr/>
        </p:nvCxnSpPr>
        <p:spPr>
          <a:xfrm>
            <a:off x="8399351" y="2809538"/>
            <a:ext cx="229213" cy="0"/>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62588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A183909-9D1B-4930-BEEB-E241693BC5A6}"/>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22</a:t>
            </a:fld>
            <a:endParaRPr kumimoji="0" lang="it-IT"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FA79982B-2F87-480D-BD87-4B61B08DD757}"/>
              </a:ext>
            </a:extLst>
          </p:cNvPr>
          <p:cNvSpPr>
            <a:spLocks noGrp="1"/>
          </p:cNvSpPr>
          <p:nvPr>
            <p:ph type="title"/>
          </p:nvPr>
        </p:nvSpPr>
        <p:spPr/>
        <p:txBody>
          <a:bodyPr/>
          <a:lstStyle/>
          <a:p>
            <a:r>
              <a:rPr lang="it-IT" dirty="0"/>
              <a:t>3. </a:t>
            </a:r>
            <a:r>
              <a:rPr lang="it-IT" dirty="0" err="1"/>
              <a:t>Optimization</a:t>
            </a:r>
            <a:r>
              <a:rPr lang="it-IT" dirty="0"/>
              <a:t> Techniques</a:t>
            </a:r>
          </a:p>
        </p:txBody>
      </p:sp>
      <p:pic>
        <p:nvPicPr>
          <p:cNvPr id="12" name="Content Placeholder 12">
            <a:extLst>
              <a:ext uri="{FF2B5EF4-FFF2-40B4-BE49-F238E27FC236}">
                <a16:creationId xmlns:a16="http://schemas.microsoft.com/office/drawing/2014/main" id="{90A4DAD6-A960-450C-BEA1-7354836B0DD6}"/>
              </a:ext>
            </a:extLst>
          </p:cNvPr>
          <p:cNvPicPr>
            <a:picLocks noChangeAspect="1"/>
          </p:cNvPicPr>
          <p:nvPr/>
        </p:nvPicPr>
        <p:blipFill>
          <a:blip r:embed="rId2"/>
          <a:stretch>
            <a:fillRect/>
          </a:stretch>
        </p:blipFill>
        <p:spPr>
          <a:xfrm>
            <a:off x="3209730" y="1066654"/>
            <a:ext cx="5211147" cy="5556526"/>
          </a:xfrm>
          <a:prstGeom prst="rect">
            <a:avLst/>
          </a:prstGeom>
        </p:spPr>
      </p:pic>
      <p:sp>
        <p:nvSpPr>
          <p:cNvPr id="3" name="Rectangle 2">
            <a:extLst>
              <a:ext uri="{FF2B5EF4-FFF2-40B4-BE49-F238E27FC236}">
                <a16:creationId xmlns:a16="http://schemas.microsoft.com/office/drawing/2014/main" id="{E9C5F845-769C-260E-DA7A-84A70A09D42E}"/>
              </a:ext>
            </a:extLst>
          </p:cNvPr>
          <p:cNvSpPr/>
          <p:nvPr/>
        </p:nvSpPr>
        <p:spPr>
          <a:xfrm>
            <a:off x="7289578" y="3124974"/>
            <a:ext cx="1080140" cy="2979612"/>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TextBox 3">
            <a:extLst>
              <a:ext uri="{FF2B5EF4-FFF2-40B4-BE49-F238E27FC236}">
                <a16:creationId xmlns:a16="http://schemas.microsoft.com/office/drawing/2014/main" id="{9EA0BD40-1780-FBDC-16D9-E3A8D719EB7F}"/>
              </a:ext>
            </a:extLst>
          </p:cNvPr>
          <p:cNvSpPr txBox="1"/>
          <p:nvPr/>
        </p:nvSpPr>
        <p:spPr>
          <a:xfrm>
            <a:off x="8598930" y="3905987"/>
            <a:ext cx="3450829" cy="2092881"/>
          </a:xfrm>
          <a:prstGeom prst="rect">
            <a:avLst/>
          </a:prstGeom>
          <a:noFill/>
        </p:spPr>
        <p:txBody>
          <a:bodyPr wrap="square" rtlCol="0">
            <a:spAutoFit/>
          </a:bodyPr>
          <a:lstStyle/>
          <a:p>
            <a:pPr algn="ctr"/>
            <a:r>
              <a:rPr lang="it-IT" b="1" dirty="0">
                <a:solidFill>
                  <a:srgbClr val="FF0000"/>
                </a:solidFill>
              </a:rPr>
              <a:t>Mathematical programming</a:t>
            </a:r>
          </a:p>
          <a:p>
            <a:pPr marL="285750" indent="-285750">
              <a:buFont typeface="Arial" panose="020B0604020202020204" pitchFamily="34" charset="0"/>
              <a:buChar char="•"/>
            </a:pPr>
            <a:r>
              <a:rPr lang="it-IT" sz="1600" dirty="0" err="1"/>
              <a:t>Proven</a:t>
            </a:r>
            <a:r>
              <a:rPr lang="it-IT" sz="1600" dirty="0"/>
              <a:t> to converge to global optimum, </a:t>
            </a:r>
            <a:r>
              <a:rPr lang="it-IT" sz="1600" dirty="0" err="1"/>
              <a:t>if</a:t>
            </a:r>
            <a:r>
              <a:rPr lang="it-IT" sz="1600" dirty="0"/>
              <a:t>  </a:t>
            </a:r>
            <a:r>
              <a:rPr lang="it-IT" sz="1600" dirty="0" err="1"/>
              <a:t>convex</a:t>
            </a:r>
            <a:endParaRPr lang="it-IT" sz="1600" dirty="0"/>
          </a:p>
          <a:p>
            <a:pPr marL="285750" indent="-285750">
              <a:buFont typeface="Arial" panose="020B0604020202020204" pitchFamily="34" charset="0"/>
              <a:buChar char="•"/>
            </a:pPr>
            <a:r>
              <a:rPr lang="it-IT" sz="1600" dirty="0"/>
              <a:t>Can scale with </a:t>
            </a:r>
            <a:r>
              <a:rPr lang="it-IT" sz="1600" dirty="0" err="1"/>
              <a:t>problem</a:t>
            </a:r>
            <a:r>
              <a:rPr lang="it-IT" sz="1600" dirty="0"/>
              <a:t> size</a:t>
            </a:r>
          </a:p>
          <a:p>
            <a:pPr marL="285750" indent="-285750">
              <a:buFont typeface="Arial" panose="020B0604020202020204" pitchFamily="34" charset="0"/>
              <a:buChar char="•"/>
            </a:pPr>
            <a:r>
              <a:rPr lang="it-IT" sz="1600" dirty="0"/>
              <a:t>Model </a:t>
            </a:r>
            <a:r>
              <a:rPr lang="it-IT" sz="1600" dirty="0" err="1"/>
              <a:t>formulation</a:t>
            </a:r>
            <a:r>
              <a:rPr lang="it-IT" sz="1600" dirty="0"/>
              <a:t> </a:t>
            </a:r>
            <a:r>
              <a:rPr lang="it-IT" sz="1600" dirty="0" err="1"/>
              <a:t>is</a:t>
            </a:r>
            <a:r>
              <a:rPr lang="it-IT" sz="1600" dirty="0"/>
              <a:t> limited by the </a:t>
            </a:r>
            <a:r>
              <a:rPr lang="it-IT" sz="1600" dirty="0" err="1"/>
              <a:t>formulation</a:t>
            </a:r>
            <a:endParaRPr lang="it-IT" sz="1600" dirty="0"/>
          </a:p>
          <a:p>
            <a:pPr marL="285750" indent="-285750">
              <a:buFont typeface="Arial" panose="020B0604020202020204" pitchFamily="34" charset="0"/>
              <a:buChar char="•"/>
            </a:pPr>
            <a:r>
              <a:rPr lang="it-IT" sz="1600" dirty="0" err="1"/>
              <a:t>Computational</a:t>
            </a:r>
            <a:r>
              <a:rPr lang="it-IT" sz="1600" dirty="0"/>
              <a:t> </a:t>
            </a:r>
            <a:r>
              <a:rPr lang="it-IT" sz="1600" dirty="0" err="1"/>
              <a:t>issues</a:t>
            </a:r>
            <a:r>
              <a:rPr lang="it-IT" sz="1600" dirty="0"/>
              <a:t> can </a:t>
            </a:r>
            <a:r>
              <a:rPr lang="it-IT" sz="1600" dirty="0" err="1"/>
              <a:t>appear</a:t>
            </a:r>
            <a:r>
              <a:rPr lang="it-IT" sz="1600" dirty="0"/>
              <a:t> for large </a:t>
            </a:r>
            <a:r>
              <a:rPr lang="it-IT" sz="1600" dirty="0" err="1"/>
              <a:t>problems</a:t>
            </a:r>
            <a:endParaRPr lang="it-IT" sz="1600" dirty="0"/>
          </a:p>
        </p:txBody>
      </p:sp>
      <p:cxnSp>
        <p:nvCxnSpPr>
          <p:cNvPr id="6" name="Straight Arrow Connector 5">
            <a:extLst>
              <a:ext uri="{FF2B5EF4-FFF2-40B4-BE49-F238E27FC236}">
                <a16:creationId xmlns:a16="http://schemas.microsoft.com/office/drawing/2014/main" id="{F13F1552-0E75-4B7F-1B3C-F57DD714A26D}"/>
              </a:ext>
            </a:extLst>
          </p:cNvPr>
          <p:cNvCxnSpPr>
            <a:cxnSpLocks/>
          </p:cNvCxnSpPr>
          <p:nvPr/>
        </p:nvCxnSpPr>
        <p:spPr>
          <a:xfrm>
            <a:off x="8369718" y="4665431"/>
            <a:ext cx="229213"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8747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0BB422E4-6507-4EA5-91B9-8ACED13AAE31}"/>
              </a:ext>
            </a:extLst>
          </p:cNvPr>
          <p:cNvSpPr>
            <a:spLocks noGrp="1"/>
          </p:cNvSpPr>
          <p:nvPr>
            <p:ph type="body" sz="quarter" idx="13"/>
          </p:nvPr>
        </p:nvSpPr>
        <p:spPr/>
        <p:txBody>
          <a:bodyPr anchor="ctr"/>
          <a:lstStyle/>
          <a:p>
            <a:pPr marL="342900" indent="-342900">
              <a:buFont typeface="Arial" panose="020B0604020202020204" pitchFamily="34" charset="0"/>
              <a:buChar char="•"/>
            </a:pPr>
            <a:r>
              <a:rPr lang="it-IT" dirty="0" err="1"/>
              <a:t>Import/Export</a:t>
            </a:r>
            <a:r>
              <a:rPr lang="it-IT" dirty="0"/>
              <a:t> from file</a:t>
            </a:r>
          </a:p>
          <a:p>
            <a:pPr marL="342900" indent="-342900">
              <a:buFont typeface="Arial" panose="020B0604020202020204" pitchFamily="34" charset="0"/>
              <a:buChar char="•"/>
            </a:pPr>
            <a:endParaRPr lang="it-IT" dirty="0"/>
          </a:p>
          <a:p>
            <a:pPr marL="342900" indent="-342900">
              <a:buFont typeface="Arial" panose="020B0604020202020204" pitchFamily="34" charset="0"/>
              <a:buChar char="•"/>
            </a:pPr>
            <a:r>
              <a:rPr lang="it-IT" dirty="0" err="1"/>
              <a:t>Interfaces</a:t>
            </a:r>
            <a:r>
              <a:rPr lang="it-IT" dirty="0"/>
              <a:t> to data </a:t>
            </a:r>
            <a:r>
              <a:rPr lang="it-IT" dirty="0" err="1"/>
              <a:t>visualizations</a:t>
            </a:r>
            <a:endParaRPr lang="it-IT" dirty="0"/>
          </a:p>
          <a:p>
            <a:pPr marL="342900" indent="-342900">
              <a:buFont typeface="Arial" panose="020B0604020202020204" pitchFamily="34" charset="0"/>
              <a:buChar char="•"/>
            </a:pPr>
            <a:endParaRPr lang="it-IT" dirty="0"/>
          </a:p>
          <a:p>
            <a:pPr marL="342900" indent="-342900">
              <a:buFont typeface="Arial" panose="020B0604020202020204" pitchFamily="34" charset="0"/>
              <a:buChar char="•"/>
            </a:pPr>
            <a:r>
              <a:rPr lang="it-IT" dirty="0" err="1"/>
              <a:t>Automatic</a:t>
            </a:r>
            <a:r>
              <a:rPr lang="it-IT" dirty="0"/>
              <a:t> clustering to dominate </a:t>
            </a:r>
            <a:r>
              <a:rPr lang="it-IT" dirty="0" err="1"/>
              <a:t>complexities</a:t>
            </a:r>
            <a:endParaRPr lang="it-IT" dirty="0"/>
          </a:p>
          <a:p>
            <a:pPr marL="342900" indent="-342900">
              <a:buFont typeface="Arial" panose="020B0604020202020204" pitchFamily="34" charset="0"/>
              <a:buChar char="•"/>
            </a:pPr>
            <a:endParaRPr lang="it-IT" dirty="0"/>
          </a:p>
          <a:p>
            <a:pPr marL="342900" indent="-342900">
              <a:buFont typeface="Arial" panose="020B0604020202020204" pitchFamily="34" charset="0"/>
              <a:buChar char="•"/>
            </a:pPr>
            <a:r>
              <a:rPr lang="it-IT" dirty="0"/>
              <a:t>…</a:t>
            </a:r>
          </a:p>
        </p:txBody>
      </p:sp>
      <p:sp>
        <p:nvSpPr>
          <p:cNvPr id="5" name="Slide Number Placeholder 4">
            <a:extLst>
              <a:ext uri="{FF2B5EF4-FFF2-40B4-BE49-F238E27FC236}">
                <a16:creationId xmlns:a16="http://schemas.microsoft.com/office/drawing/2014/main" id="{151AEF55-FEAC-468F-B067-4967060F06F4}"/>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5507BB2-D93C-7A45-8BA6-3214CD150CAF}" type="slidenum">
              <a:rPr kumimoji="0" lang="it-IT" b="0"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it-IT"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BCEEEAA3-2BF8-4217-A452-192EB4726801}"/>
              </a:ext>
            </a:extLst>
          </p:cNvPr>
          <p:cNvSpPr>
            <a:spLocks noGrp="1"/>
          </p:cNvSpPr>
          <p:nvPr>
            <p:ph type="title"/>
          </p:nvPr>
        </p:nvSpPr>
        <p:spPr/>
        <p:txBody>
          <a:bodyPr/>
          <a:lstStyle/>
          <a:p>
            <a:r>
              <a:rPr lang="it-IT" dirty="0"/>
              <a:t>4. </a:t>
            </a:r>
            <a:r>
              <a:rPr lang="it-IT" dirty="0" err="1"/>
              <a:t>Additional</a:t>
            </a:r>
            <a:r>
              <a:rPr lang="it-IT" dirty="0"/>
              <a:t> features</a:t>
            </a:r>
          </a:p>
        </p:txBody>
      </p:sp>
      <p:pic>
        <p:nvPicPr>
          <p:cNvPr id="7" name="Picture 6">
            <a:extLst>
              <a:ext uri="{FF2B5EF4-FFF2-40B4-BE49-F238E27FC236}">
                <a16:creationId xmlns:a16="http://schemas.microsoft.com/office/drawing/2014/main" id="{8F9D87A4-6B5D-4795-8382-D857C2842AFA}"/>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7248742" y="1274950"/>
            <a:ext cx="4188130" cy="4741932"/>
          </a:xfrm>
          <a:prstGeom prst="rect">
            <a:avLst/>
          </a:prstGeom>
        </p:spPr>
      </p:pic>
      <p:sp>
        <p:nvSpPr>
          <p:cNvPr id="8" name="TextBox 7">
            <a:extLst>
              <a:ext uri="{FF2B5EF4-FFF2-40B4-BE49-F238E27FC236}">
                <a16:creationId xmlns:a16="http://schemas.microsoft.com/office/drawing/2014/main" id="{27FA8A7E-03C4-4527-9641-841BE335726E}"/>
              </a:ext>
            </a:extLst>
          </p:cNvPr>
          <p:cNvSpPr txBox="1"/>
          <p:nvPr/>
        </p:nvSpPr>
        <p:spPr>
          <a:xfrm>
            <a:off x="0" y="6268164"/>
            <a:ext cx="12192000" cy="338554"/>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800" b="0" i="0" u="none" strike="noStrike" kern="1200" cap="none" spc="0" normalizeH="0" baseline="0" noProof="0" dirty="0">
                <a:ln>
                  <a:noFill/>
                </a:ln>
                <a:solidFill>
                  <a:prstClr val="black"/>
                </a:solidFill>
                <a:effectLst/>
                <a:uLnTx/>
                <a:uFillTx/>
                <a:latin typeface="Calibri"/>
                <a:ea typeface="+mn-ea"/>
                <a:cs typeface="+mn-cs"/>
              </a:rPr>
              <a:t>Parzen, Maximilian and Abdel-Khalek, Hazem and Fedorova, Ekaterina and Mahmood, Matin and Frysztacki, Martha Maria and Hampp, Johannes and Franken, Lukas and Schumm, Leon and Neumann, Fabian and Poli, Davide and Kiprakis, Aristides and Fioriti, Davide. PyPSA-Earth. A New Global Open Energy System Optimization Model Demonstrated in Africa. Preprint available at </a:t>
            </a:r>
            <a:r>
              <a:rPr kumimoji="0" lang="it-IT" sz="800" b="0" i="0" u="none" strike="noStrike" kern="1200" cap="none" spc="0" normalizeH="0" baseline="0" noProof="0" dirty="0">
                <a:ln>
                  <a:noFill/>
                </a:ln>
                <a:solidFill>
                  <a:prstClr val="black"/>
                </a:solidFill>
                <a:effectLst/>
                <a:uLnTx/>
                <a:uFillTx/>
                <a:latin typeface="Calibri"/>
                <a:ea typeface="+mn-ea"/>
                <a:cs typeface="+mn-cs"/>
                <a:hlinkClick r:id="rId3"/>
              </a:rPr>
              <a:t>https://arxiv.org/abs/2209.04663</a:t>
            </a:r>
            <a:r>
              <a:rPr kumimoji="0" lang="it-IT" sz="800" b="0" i="0" u="none" strike="noStrike" kern="1200" cap="none" spc="0" normalizeH="0" baseline="0" noProof="0" dirty="0">
                <a:ln>
                  <a:noFill/>
                </a:ln>
                <a:solidFill>
                  <a:prstClr val="black"/>
                </a:solidFill>
                <a:effectLst/>
                <a:uLnTx/>
                <a:uFillTx/>
                <a:latin typeface="Calibri"/>
                <a:ea typeface="+mn-ea"/>
                <a:cs typeface="+mn-cs"/>
              </a:rPr>
              <a:t>; https://zenodo.org/record/6857191</a:t>
            </a:r>
          </a:p>
        </p:txBody>
      </p:sp>
    </p:spTree>
    <p:extLst>
      <p:ext uri="{BB962C8B-B14F-4D97-AF65-F5344CB8AC3E}">
        <p14:creationId xmlns:p14="http://schemas.microsoft.com/office/powerpoint/2010/main" val="3149664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9D1789ED-4CC7-4DDD-B65C-CF7B5EA5FB77}"/>
              </a:ext>
            </a:extLst>
          </p:cNvPr>
          <p:cNvSpPr>
            <a:spLocks noGrp="1"/>
          </p:cNvSpPr>
          <p:nvPr>
            <p:ph type="sldNum" sz="quarter" idx="12"/>
          </p:nvPr>
        </p:nvSpPr>
        <p:spPr/>
        <p:txBody>
          <a:bodyPr/>
          <a:lstStyle/>
          <a:p>
            <a:pPr lvl="0"/>
            <a:fld id="{65507BB2-D93C-7A45-8BA6-3214CD150CAF}" type="slidenum">
              <a:rPr lang="it-IT" noProof="0" smtClean="0"/>
              <a:pPr lvl="0"/>
              <a:t>24</a:t>
            </a:fld>
            <a:endParaRPr lang="it-IT" noProof="0" dirty="0"/>
          </a:p>
        </p:txBody>
      </p:sp>
      <p:sp>
        <p:nvSpPr>
          <p:cNvPr id="2" name="Title 1">
            <a:extLst>
              <a:ext uri="{FF2B5EF4-FFF2-40B4-BE49-F238E27FC236}">
                <a16:creationId xmlns:a16="http://schemas.microsoft.com/office/drawing/2014/main" id="{0B986678-135B-4001-8E8B-5B7C00B00304}"/>
              </a:ext>
            </a:extLst>
          </p:cNvPr>
          <p:cNvSpPr>
            <a:spLocks noGrp="1"/>
          </p:cNvSpPr>
          <p:nvPr>
            <p:ph type="title"/>
          </p:nvPr>
        </p:nvSpPr>
        <p:spPr/>
        <p:txBody>
          <a:bodyPr>
            <a:noAutofit/>
          </a:bodyPr>
          <a:lstStyle/>
          <a:p>
            <a:r>
              <a:rPr lang="it-IT" sz="3200" dirty="0"/>
              <a:t>Data + Framework = Model</a:t>
            </a:r>
            <a:br>
              <a:rPr lang="it-IT" sz="3200" dirty="0"/>
            </a:br>
            <a:r>
              <a:rPr lang="en-US" sz="3200" dirty="0"/>
              <a:t>Mathematical representation of the model</a:t>
            </a:r>
            <a:endParaRPr lang="it-IT" sz="3200" dirty="0"/>
          </a:p>
        </p:txBody>
      </p: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802F7ED5-D881-4EB2-8A1F-E6080AB6511B}"/>
                  </a:ext>
                </a:extLst>
              </p:cNvPr>
              <p:cNvSpPr txBox="1"/>
              <p:nvPr/>
            </p:nvSpPr>
            <p:spPr>
              <a:xfrm>
                <a:off x="1987061" y="1530850"/>
                <a:ext cx="2567355" cy="916148"/>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d>
                        <m:dPr>
                          <m:begChr m:val="{"/>
                          <m:endChr m:val=""/>
                          <m:ctrlP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dPr>
                        <m:e>
                          <m:eqArr>
                            <m:eqArrPr>
                              <m:ctrlP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eqArrPr>
                            <m:e>
                              <m:r>
                                <m:rPr>
                                  <m:sty m:val="p"/>
                                </m:rP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min</m:t>
                              </m:r>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  </m:t>
                              </m:r>
                              <m:r>
                                <a:rPr kumimoji="0" lang="it-IT" sz="2400" b="0" i="1" u="none" strike="noStrike" kern="1200" cap="none" spc="0" normalizeH="0" baseline="0" noProof="0" smtClean="0">
                                  <a:ln>
                                    <a:noFill/>
                                  </a:ln>
                                  <a:solidFill>
                                    <a:srgbClr val="00B0F0"/>
                                  </a:solidFill>
                                  <a:effectLst/>
                                  <a:uLnTx/>
                                  <a:uFillTx/>
                                  <a:latin typeface="Cambria Math" panose="02040503050406030204" pitchFamily="18" charset="0"/>
                                  <a:ea typeface="+mn-ea"/>
                                  <a:cs typeface="+mn-cs"/>
                                </a:rPr>
                                <m:t>𝑓</m:t>
                              </m:r>
                              <m:r>
                                <a:rPr kumimoji="0" lang="it-IT" sz="2400" b="0" i="1" u="none" strike="noStrike" kern="1200" cap="none" spc="0" normalizeH="0" baseline="0" noProof="0" smtClean="0">
                                  <a:ln>
                                    <a:noFill/>
                                  </a:ln>
                                  <a:solidFill>
                                    <a:srgbClr val="00B0F0"/>
                                  </a:solidFill>
                                  <a:effectLst/>
                                  <a:uLnTx/>
                                  <a:uFillTx/>
                                  <a:latin typeface="Cambria Math" panose="02040503050406030204" pitchFamily="18" charset="0"/>
                                  <a:ea typeface="+mn-ea"/>
                                  <a:cs typeface="+mn-cs"/>
                                </a:rPr>
                                <m:t>(</m:t>
                              </m:r>
                              <m:r>
                                <a:rPr kumimoji="0" lang="it-IT" sz="24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𝑥</m:t>
                              </m:r>
                              <m:r>
                                <a:rPr kumimoji="0" lang="it-IT" sz="2400" b="0" i="1" u="none" strike="noStrike" kern="1200" cap="none" spc="0" normalizeH="0" baseline="0" noProof="0" smtClean="0">
                                  <a:ln>
                                    <a:noFill/>
                                  </a:ln>
                                  <a:solidFill>
                                    <a:srgbClr val="00B0F0"/>
                                  </a:solidFill>
                                  <a:effectLst/>
                                  <a:uLnTx/>
                                  <a:uFillTx/>
                                  <a:latin typeface="Cambria Math" panose="02040503050406030204" pitchFamily="18" charset="0"/>
                                  <a:ea typeface="+mn-ea"/>
                                  <a:cs typeface="+mn-cs"/>
                                </a:rPr>
                                <m:t>)</m:t>
                              </m:r>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 </m:t>
                              </m:r>
                            </m:e>
                            <m:e>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𝑠</m:t>
                              </m:r>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𝑡</m:t>
                              </m:r>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    </m:t>
                              </m:r>
                              <m:r>
                                <a:rPr kumimoji="0" lang="it-IT" sz="2400" b="0"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𝑔</m:t>
                              </m:r>
                              <m:d>
                                <m:dPr>
                                  <m:ctrlPr>
                                    <a:rPr kumimoji="0" lang="it-IT" sz="2400" b="0"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dPr>
                                <m:e>
                                  <m:r>
                                    <a:rPr kumimoji="0" lang="it-IT" sz="24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𝑥</m:t>
                                  </m:r>
                                </m:e>
                              </m:d>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≤0</m:t>
                              </m:r>
                            </m:e>
                          </m:eqArr>
                        </m:e>
                      </m:d>
                    </m:oMath>
                  </m:oMathPara>
                </a14:m>
                <a:endParaRPr kumimoji="0" lang="it-IT" sz="2400" b="0" i="0" u="none" strike="noStrike" kern="1200" cap="none" spc="0" normalizeH="0" baseline="0" noProof="0" dirty="0">
                  <a:ln>
                    <a:noFill/>
                  </a:ln>
                  <a:solidFill>
                    <a:prstClr val="black"/>
                  </a:solidFill>
                  <a:effectLst/>
                  <a:uLnTx/>
                  <a:uFillTx/>
                  <a:latin typeface="Calibri"/>
                  <a:ea typeface="+mn-ea"/>
                  <a:cs typeface="+mn-cs"/>
                </a:endParaRPr>
              </a:p>
            </p:txBody>
          </p:sp>
        </mc:Choice>
        <mc:Fallback xmlns="">
          <p:sp>
            <p:nvSpPr>
              <p:cNvPr id="8" name="TextBox 7">
                <a:extLst>
                  <a:ext uri="{FF2B5EF4-FFF2-40B4-BE49-F238E27FC236}">
                    <a16:creationId xmlns:a16="http://schemas.microsoft.com/office/drawing/2014/main" id="{802F7ED5-D881-4EB2-8A1F-E6080AB6511B}"/>
                  </a:ext>
                </a:extLst>
              </p:cNvPr>
              <p:cNvSpPr txBox="1">
                <a:spLocks noRot="1" noChangeAspect="1" noMove="1" noResize="1" noEditPoints="1" noAdjustHandles="1" noChangeArrowheads="1" noChangeShapeType="1" noTextEdit="1"/>
              </p:cNvSpPr>
              <p:nvPr/>
            </p:nvSpPr>
            <p:spPr>
              <a:xfrm>
                <a:off x="1987061" y="1530850"/>
                <a:ext cx="2567355" cy="916148"/>
              </a:xfrm>
              <a:prstGeom prst="rect">
                <a:avLst/>
              </a:prstGeom>
              <a:blipFill>
                <a:blip r:embed="rId2"/>
                <a:stretch>
                  <a:fillRect/>
                </a:stretch>
              </a:blipFill>
            </p:spPr>
            <p:txBody>
              <a:bodyPr/>
              <a:lstStyle/>
              <a:p>
                <a:r>
                  <a:rPr lang="it-IT">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FFAC80AA-84F1-48C8-BE50-A486A0336D72}"/>
                  </a:ext>
                </a:extLst>
              </p:cNvPr>
              <p:cNvSpPr txBox="1"/>
              <p:nvPr/>
            </p:nvSpPr>
            <p:spPr>
              <a:xfrm>
                <a:off x="6948853" y="1530850"/>
                <a:ext cx="2567355" cy="916148"/>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d>
                        <m:dPr>
                          <m:begChr m:val="{"/>
                          <m:endChr m:val=""/>
                          <m:ctrlP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dPr>
                        <m:e>
                          <m:eqArr>
                            <m:eqArrPr>
                              <m:ctrlP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eqArrPr>
                            <m:e>
                              <m:r>
                                <m:rPr>
                                  <m:sty m:val="p"/>
                                </m:rP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min</m:t>
                              </m:r>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  </m:t>
                              </m:r>
                              <m:sSup>
                                <m:sSupPr>
                                  <m:ctrlP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pPr>
                                <m:e>
                                  <m:r>
                                    <a:rPr kumimoji="0" lang="it-IT" sz="2400" b="0" i="1" u="none" strike="noStrike" kern="1200" cap="none" spc="0" normalizeH="0" baseline="0" noProof="0" smtClean="0">
                                      <a:ln>
                                        <a:noFill/>
                                      </a:ln>
                                      <a:solidFill>
                                        <a:srgbClr val="00B0F0"/>
                                      </a:solidFill>
                                      <a:effectLst/>
                                      <a:uLnTx/>
                                      <a:uFillTx/>
                                      <a:latin typeface="Cambria Math" panose="02040503050406030204" pitchFamily="18" charset="0"/>
                                      <a:ea typeface="+mn-ea"/>
                                      <a:cs typeface="+mn-cs"/>
                                    </a:rPr>
                                    <m:t>𝑐</m:t>
                                  </m:r>
                                </m:e>
                                <m:sup>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𝑇</m:t>
                                  </m:r>
                                </m:sup>
                              </m:sSup>
                              <m:r>
                                <a:rPr kumimoji="0" lang="it-IT" sz="24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𝑥</m:t>
                              </m:r>
                            </m:e>
                            <m:e>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𝑠</m:t>
                              </m:r>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𝑡</m:t>
                              </m:r>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    </m:t>
                              </m:r>
                              <m:r>
                                <a:rPr kumimoji="0" lang="it-IT" sz="2400" b="0"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𝐴</m:t>
                              </m:r>
                              <m:r>
                                <a:rPr kumimoji="0" lang="it-IT" sz="24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𝑥</m:t>
                              </m:r>
                              <m:r>
                                <a:rPr kumimoji="0" lang="it-IT"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a:rPr kumimoji="0" lang="it-IT" sz="2400" b="0"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𝑏</m:t>
                              </m:r>
                            </m:e>
                          </m:eqArr>
                        </m:e>
                      </m:d>
                    </m:oMath>
                  </m:oMathPara>
                </a14:m>
                <a:endParaRPr kumimoji="0" lang="it-IT" sz="2400" b="0" i="0" u="none" strike="noStrike" kern="1200" cap="none" spc="0" normalizeH="0" baseline="0" noProof="0" dirty="0">
                  <a:ln>
                    <a:noFill/>
                  </a:ln>
                  <a:solidFill>
                    <a:prstClr val="black"/>
                  </a:solidFill>
                  <a:effectLst/>
                  <a:uLnTx/>
                  <a:uFillTx/>
                  <a:latin typeface="Calibri"/>
                  <a:ea typeface="+mn-ea"/>
                  <a:cs typeface="+mn-cs"/>
                </a:endParaRPr>
              </a:p>
            </p:txBody>
          </p:sp>
        </mc:Choice>
        <mc:Fallback xmlns="">
          <p:sp>
            <p:nvSpPr>
              <p:cNvPr id="9" name="TextBox 8">
                <a:extLst>
                  <a:ext uri="{FF2B5EF4-FFF2-40B4-BE49-F238E27FC236}">
                    <a16:creationId xmlns:a16="http://schemas.microsoft.com/office/drawing/2014/main" id="{FFAC80AA-84F1-48C8-BE50-A486A0336D72}"/>
                  </a:ext>
                </a:extLst>
              </p:cNvPr>
              <p:cNvSpPr txBox="1">
                <a:spLocks noRot="1" noChangeAspect="1" noMove="1" noResize="1" noEditPoints="1" noAdjustHandles="1" noChangeArrowheads="1" noChangeShapeType="1" noTextEdit="1"/>
              </p:cNvSpPr>
              <p:nvPr/>
            </p:nvSpPr>
            <p:spPr>
              <a:xfrm>
                <a:off x="6948853" y="1530850"/>
                <a:ext cx="2567355" cy="916148"/>
              </a:xfrm>
              <a:prstGeom prst="rect">
                <a:avLst/>
              </a:prstGeom>
              <a:blipFill>
                <a:blip r:embed="rId3"/>
                <a:stretch>
                  <a:fillRect/>
                </a:stretch>
              </a:blipFill>
            </p:spPr>
            <p:txBody>
              <a:bodyPr/>
              <a:lstStyle/>
              <a:p>
                <a:r>
                  <a:rPr lang="it-IT">
                    <a:noFill/>
                  </a:rPr>
                  <a:t> </a:t>
                </a:r>
              </a:p>
            </p:txBody>
          </p:sp>
        </mc:Fallback>
      </mc:AlternateContent>
      <p:sp>
        <p:nvSpPr>
          <p:cNvPr id="10" name="TextBox 9">
            <a:extLst>
              <a:ext uri="{FF2B5EF4-FFF2-40B4-BE49-F238E27FC236}">
                <a16:creationId xmlns:a16="http://schemas.microsoft.com/office/drawing/2014/main" id="{C6E3FF10-BE91-488F-A903-88837146D0F6}"/>
              </a:ext>
            </a:extLst>
          </p:cNvPr>
          <p:cNvSpPr txBox="1"/>
          <p:nvPr/>
        </p:nvSpPr>
        <p:spPr>
          <a:xfrm>
            <a:off x="1788632" y="2504929"/>
            <a:ext cx="2767745" cy="400110"/>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000" b="0" i="0" u="none" strike="noStrike" kern="1200" cap="none" spc="0" normalizeH="0" baseline="0" noProof="0" dirty="0" err="1">
                <a:ln>
                  <a:noFill/>
                </a:ln>
                <a:solidFill>
                  <a:prstClr val="black"/>
                </a:solidFill>
                <a:effectLst/>
                <a:uLnTx/>
                <a:uFillTx/>
                <a:latin typeface="Calibri"/>
                <a:ea typeface="+mn-ea"/>
                <a:cs typeface="+mn-cs"/>
              </a:rPr>
              <a:t>Nonlinear</a:t>
            </a:r>
            <a:r>
              <a:rPr kumimoji="0" lang="it-IT" sz="2000" b="0" i="0" u="none" strike="noStrike" kern="1200" cap="none" spc="0" normalizeH="0" baseline="0" noProof="0" dirty="0">
                <a:ln>
                  <a:noFill/>
                </a:ln>
                <a:solidFill>
                  <a:prstClr val="black"/>
                </a:solidFill>
                <a:effectLst/>
                <a:uLnTx/>
                <a:uFillTx/>
                <a:latin typeface="Calibri"/>
                <a:ea typeface="+mn-ea"/>
                <a:cs typeface="+mn-cs"/>
              </a:rPr>
              <a:t> general model</a:t>
            </a:r>
          </a:p>
        </p:txBody>
      </p:sp>
      <p:sp>
        <p:nvSpPr>
          <p:cNvPr id="11" name="TextBox 10">
            <a:extLst>
              <a:ext uri="{FF2B5EF4-FFF2-40B4-BE49-F238E27FC236}">
                <a16:creationId xmlns:a16="http://schemas.microsoft.com/office/drawing/2014/main" id="{E40B256D-8C03-4441-B313-4E326F946F0A}"/>
              </a:ext>
            </a:extLst>
          </p:cNvPr>
          <p:cNvSpPr txBox="1"/>
          <p:nvPr/>
        </p:nvSpPr>
        <p:spPr>
          <a:xfrm>
            <a:off x="7581964" y="2504929"/>
            <a:ext cx="1547218" cy="400110"/>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000" b="0" i="0" u="none" strike="noStrike" kern="1200" cap="none" spc="0" normalizeH="0" baseline="0" noProof="0" dirty="0">
                <a:ln>
                  <a:noFill/>
                </a:ln>
                <a:solidFill>
                  <a:prstClr val="black"/>
                </a:solidFill>
                <a:effectLst/>
                <a:uLnTx/>
                <a:uFillTx/>
                <a:latin typeface="Calibri"/>
                <a:ea typeface="+mn-ea"/>
                <a:cs typeface="+mn-cs"/>
              </a:rPr>
              <a:t>Linear model</a:t>
            </a:r>
          </a:p>
        </p:txBody>
      </p:sp>
      <p:sp>
        <p:nvSpPr>
          <p:cNvPr id="12" name="Arrow: Right 11">
            <a:extLst>
              <a:ext uri="{FF2B5EF4-FFF2-40B4-BE49-F238E27FC236}">
                <a16:creationId xmlns:a16="http://schemas.microsoft.com/office/drawing/2014/main" id="{BC8A1460-BEBF-4784-A733-37F5486927D4}"/>
              </a:ext>
            </a:extLst>
          </p:cNvPr>
          <p:cNvSpPr/>
          <p:nvPr/>
        </p:nvSpPr>
        <p:spPr>
          <a:xfrm>
            <a:off x="5335468" y="1837257"/>
            <a:ext cx="989135" cy="303334"/>
          </a:xfrm>
          <a:prstGeom prst="rightArrow">
            <a:avLst/>
          </a:prstGeom>
          <a:no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4B278B54-1B1D-4388-8E04-D1EBAB3DC5C3}"/>
              </a:ext>
            </a:extLst>
          </p:cNvPr>
          <p:cNvSpPr txBox="1"/>
          <p:nvPr/>
        </p:nvSpPr>
        <p:spPr>
          <a:xfrm>
            <a:off x="4546357" y="2140591"/>
            <a:ext cx="2567355" cy="369332"/>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Calibri"/>
                <a:ea typeface="+mn-ea"/>
                <a:cs typeface="+mn-cs"/>
              </a:rPr>
              <a:t>Special case</a:t>
            </a:r>
          </a:p>
        </p:txBody>
      </p: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E0CEEF91-22AA-4BF5-ADD6-EB4CE939825F}"/>
                  </a:ext>
                </a:extLst>
              </p:cNvPr>
              <p:cNvSpPr txBox="1"/>
              <p:nvPr/>
            </p:nvSpPr>
            <p:spPr>
              <a:xfrm>
                <a:off x="518746" y="3121269"/>
                <a:ext cx="5262461" cy="3416320"/>
              </a:xfrm>
              <a:prstGeom prst="rect">
                <a:avLst/>
              </a:prstGeom>
              <a:noFill/>
            </p:spPr>
            <p:txBody>
              <a:bodyPr wrap="square" rtlCol="0">
                <a:spAutoFit/>
              </a:bodyPr>
              <a:lstStyle/>
              <a:p>
                <a:pPr marL="457200" marR="0" lvl="0" indent="-457200" algn="l" defTabSz="457200" rtl="0" eaLnBrk="1" fontAlgn="auto" latinLnBrk="0" hangingPunct="1">
                  <a:lnSpc>
                    <a:spcPct val="100000"/>
                  </a:lnSpc>
                  <a:spcBef>
                    <a:spcPts val="0"/>
                  </a:spcBef>
                  <a:spcAft>
                    <a:spcPts val="0"/>
                  </a:spcAft>
                  <a:buClrTx/>
                  <a:buSzTx/>
                  <a:buFontTx/>
                  <a:buNone/>
                  <a:tabLst/>
                  <a:defRPr/>
                </a:pPr>
                <a14:m>
                  <m:oMath xmlns:m="http://schemas.openxmlformats.org/officeDocument/2006/math">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𝑥</m:t>
                    </m:r>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m:t>
                    </m:r>
                    <m:sSup>
                      <m:sSupPr>
                        <m:ctrlP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ctrlPr>
                      </m:sSupPr>
                      <m:e>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𝑅</m:t>
                        </m:r>
                      </m:e>
                      <m:sup>
                        <m:r>
                          <a:rPr kumimoji="0" lang="it-IT" sz="1800" b="0" i="1" u="none" strike="noStrike" kern="1200" cap="none" spc="0" normalizeH="0" baseline="0" noProof="0">
                            <a:ln>
                              <a:noFill/>
                            </a:ln>
                            <a:solidFill>
                              <a:srgbClr val="FF0000"/>
                            </a:solidFill>
                            <a:effectLst/>
                            <a:uLnTx/>
                            <a:uFillTx/>
                            <a:latin typeface="Cambria Math" panose="02040503050406030204" pitchFamily="18" charset="0"/>
                            <a:ea typeface="+mn-ea"/>
                            <a:cs typeface="+mn-cs"/>
                          </a:rPr>
                          <m:t>𝑁</m:t>
                        </m:r>
                      </m:sup>
                    </m:sSup>
                  </m:oMath>
                </a14:m>
                <a:r>
                  <a:rPr kumimoji="0" lang="it-IT" sz="1800" b="0" i="0" u="none" strike="noStrike" kern="1200" cap="none" spc="0" normalizeH="0" baseline="0" noProof="0" dirty="0">
                    <a:ln>
                      <a:noFill/>
                    </a:ln>
                    <a:solidFill>
                      <a:srgbClr val="FF0000"/>
                    </a:solidFill>
                    <a:effectLst/>
                    <a:uLnTx/>
                    <a:uFillTx/>
                    <a:latin typeface="Calibri"/>
                    <a:ea typeface="+mn-ea"/>
                    <a:cs typeface="+mn-cs"/>
                  </a:rPr>
                  <a:t>: </a:t>
                </a:r>
                <a:r>
                  <a:rPr kumimoji="0" lang="it-IT" sz="1800" b="0" i="0" u="none" strike="noStrike" kern="1200" cap="none" spc="0" normalizeH="0" baseline="0" noProof="0" dirty="0" err="1">
                    <a:ln>
                      <a:noFill/>
                    </a:ln>
                    <a:solidFill>
                      <a:srgbClr val="FF0000"/>
                    </a:solidFill>
                    <a:effectLst/>
                    <a:uLnTx/>
                    <a:uFillTx/>
                    <a:latin typeface="Calibri"/>
                    <a:ea typeface="+mn-ea"/>
                    <a:cs typeface="+mn-cs"/>
                  </a:rPr>
                  <a:t>Variables</a:t>
                </a:r>
                <a:endParaRPr kumimoji="0" lang="it-IT" sz="1800" b="0" i="0" u="none" strike="noStrike" kern="1200" cap="none" spc="0" normalizeH="0" baseline="0" noProof="0" dirty="0">
                  <a:ln>
                    <a:noFill/>
                  </a:ln>
                  <a:solidFill>
                    <a:srgbClr val="FF0000"/>
                  </a:solidFill>
                  <a:effectLst/>
                  <a:uLnTx/>
                  <a:uFillTx/>
                  <a:latin typeface="Calibri"/>
                  <a:ea typeface="+mn-ea"/>
                  <a:cs typeface="+mn-cs"/>
                </a:endParaRPr>
              </a:p>
              <a:p>
                <a:pPr marL="457200" marR="0" lvl="0" indent="-457200" algn="l"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457200" rtl="0" eaLnBrk="1" fontAlgn="auto" latinLnBrk="0" hangingPunct="1">
                  <a:lnSpc>
                    <a:spcPct val="100000"/>
                  </a:lnSpc>
                  <a:spcBef>
                    <a:spcPts val="0"/>
                  </a:spcBef>
                  <a:spcAft>
                    <a:spcPts val="0"/>
                  </a:spcAft>
                  <a:buClrTx/>
                  <a:buSzTx/>
                  <a:buFontTx/>
                  <a:buNone/>
                  <a:tabLst/>
                  <a:defRPr/>
                </a:pPr>
                <a14:m>
                  <m:oMath xmlns:m="http://schemas.openxmlformats.org/officeDocument/2006/math">
                    <m:r>
                      <a:rPr kumimoji="0" lang="it-IT" sz="1800" b="0" i="1" u="none" strike="noStrike" kern="1200" cap="none" spc="0" normalizeH="0" baseline="0" noProof="0" smtClean="0">
                        <a:ln>
                          <a:noFill/>
                        </a:ln>
                        <a:solidFill>
                          <a:srgbClr val="00B0F0"/>
                        </a:solidFill>
                        <a:effectLst/>
                        <a:uLnTx/>
                        <a:uFillTx/>
                        <a:latin typeface="Cambria Math" panose="02040503050406030204" pitchFamily="18" charset="0"/>
                        <a:ea typeface="+mn-ea"/>
                        <a:cs typeface="+mn-cs"/>
                      </a:rPr>
                      <m:t>𝑓</m:t>
                    </m:r>
                    <m:d>
                      <m:dPr>
                        <m:ctrlPr>
                          <a:rPr kumimoji="0" lang="it-IT" sz="1800" b="0" i="1" u="none" strike="noStrike" kern="1200" cap="none" spc="0" normalizeH="0" baseline="0" noProof="0" smtClean="0">
                            <a:ln>
                              <a:noFill/>
                            </a:ln>
                            <a:solidFill>
                              <a:srgbClr val="00B0F0"/>
                            </a:solidFill>
                            <a:effectLst/>
                            <a:uLnTx/>
                            <a:uFillTx/>
                            <a:latin typeface="Cambria Math" panose="02040503050406030204" pitchFamily="18" charset="0"/>
                            <a:ea typeface="+mn-ea"/>
                            <a:cs typeface="+mn-cs"/>
                          </a:rPr>
                        </m:ctrlPr>
                      </m:dPr>
                      <m:e>
                        <m:r>
                          <a:rPr kumimoji="0" lang="it-IT" sz="1800" b="0" i="1" u="none" strike="noStrike" kern="1200" cap="none" spc="0" normalizeH="0" baseline="0" noProof="0" smtClean="0">
                            <a:ln>
                              <a:noFill/>
                            </a:ln>
                            <a:solidFill>
                              <a:srgbClr val="00B0F0"/>
                            </a:solidFill>
                            <a:effectLst/>
                            <a:uLnTx/>
                            <a:uFillTx/>
                            <a:latin typeface="Cambria Math" panose="02040503050406030204" pitchFamily="18" charset="0"/>
                            <a:ea typeface="+mn-ea"/>
                            <a:cs typeface="+mn-cs"/>
                          </a:rPr>
                          <m:t>𝑥</m:t>
                        </m:r>
                      </m:e>
                    </m:d>
                  </m:oMath>
                </a14:m>
                <a:r>
                  <a:rPr kumimoji="0" lang="it-IT" sz="1800" b="0" i="0" u="none" strike="noStrike" kern="1200" cap="none" spc="0" normalizeH="0" baseline="0" noProof="0" dirty="0">
                    <a:ln>
                      <a:noFill/>
                    </a:ln>
                    <a:solidFill>
                      <a:srgbClr val="00B0F0"/>
                    </a:solidFill>
                    <a:effectLst/>
                    <a:uLnTx/>
                    <a:uFillTx/>
                    <a:latin typeface="Calibri"/>
                    <a:ea typeface="+mn-ea"/>
                    <a:cs typeface="+mn-cs"/>
                  </a:rPr>
                  <a:t> : </a:t>
                </a:r>
                <a:r>
                  <a:rPr kumimoji="0" lang="it-IT" sz="1800" b="0" i="0" u="none" strike="noStrike" kern="1200" cap="none" spc="0" normalizeH="0" baseline="0" noProof="0" dirty="0" err="1">
                    <a:ln>
                      <a:noFill/>
                    </a:ln>
                    <a:solidFill>
                      <a:srgbClr val="00B0F0"/>
                    </a:solidFill>
                    <a:effectLst/>
                    <a:uLnTx/>
                    <a:uFillTx/>
                    <a:latin typeface="Calibri"/>
                    <a:ea typeface="+mn-ea"/>
                    <a:cs typeface="+mn-cs"/>
                  </a:rPr>
                  <a:t>objective</a:t>
                </a:r>
                <a:r>
                  <a:rPr kumimoji="0" lang="it-IT" sz="1800" b="0" i="0" u="none" strike="noStrike" kern="1200" cap="none" spc="0" normalizeH="0" baseline="0" noProof="0" dirty="0">
                    <a:ln>
                      <a:noFill/>
                    </a:ln>
                    <a:solidFill>
                      <a:srgbClr val="00B0F0"/>
                    </a:solidFill>
                    <a:effectLst/>
                    <a:uLnTx/>
                    <a:uFillTx/>
                    <a:latin typeface="Calibri"/>
                    <a:ea typeface="+mn-ea"/>
                    <a:cs typeface="+mn-cs"/>
                  </a:rPr>
                  <a:t> </a:t>
                </a:r>
                <a:r>
                  <a:rPr kumimoji="0" lang="it-IT" sz="1800" b="0" i="0" u="none" strike="noStrike" kern="1200" cap="none" spc="0" normalizeH="0" baseline="0" noProof="0" dirty="0" err="1">
                    <a:ln>
                      <a:noFill/>
                    </a:ln>
                    <a:solidFill>
                      <a:srgbClr val="00B0F0"/>
                    </a:solidFill>
                    <a:effectLst/>
                    <a:uLnTx/>
                    <a:uFillTx/>
                    <a:latin typeface="Calibri"/>
                    <a:ea typeface="+mn-ea"/>
                    <a:cs typeface="+mn-cs"/>
                  </a:rPr>
                  <a:t>function</a:t>
                </a:r>
                <a:br>
                  <a:rPr kumimoji="0" lang="it-IT" sz="1800" b="0" i="0" u="none" strike="noStrike" kern="1200" cap="none" spc="0" normalizeH="0" baseline="0" noProof="0" dirty="0">
                    <a:ln>
                      <a:noFill/>
                    </a:ln>
                    <a:solidFill>
                      <a:prstClr val="black"/>
                    </a:solidFill>
                    <a:effectLst/>
                    <a:uLnTx/>
                    <a:uFillTx/>
                    <a:latin typeface="Calibri"/>
                    <a:ea typeface="+mn-ea"/>
                    <a:cs typeface="+mn-cs"/>
                  </a:rPr>
                </a:br>
                <a:r>
                  <a:rPr kumimoji="0" lang="en-US" sz="1800" b="0" i="0" u="none" strike="noStrike" kern="1200" cap="none" spc="0" normalizeH="0" baseline="0" noProof="0" dirty="0">
                    <a:ln>
                      <a:noFill/>
                    </a:ln>
                    <a:solidFill>
                      <a:prstClr val="black"/>
                    </a:solidFill>
                    <a:effectLst/>
                    <a:uLnTx/>
                    <a:uFillTx/>
                    <a:latin typeface="Calibri"/>
                    <a:ea typeface="+mn-ea"/>
                    <a:cs typeface="+mn-cs"/>
                  </a:rPr>
                  <a:t>e.g.: fuel consumption (generator on</a:t>
                </a:r>
                <a:r>
                  <a:rPr kumimoji="0" lang="it-IT" sz="1800" b="0" i="0" u="none" strike="noStrike" kern="1200" cap="none" spc="0" normalizeH="0" baseline="0" noProof="0" dirty="0">
                    <a:ln>
                      <a:noFill/>
                    </a:ln>
                    <a:solidFill>
                      <a:prstClr val="black"/>
                    </a:solidFill>
                    <a:effectLst/>
                    <a:uLnTx/>
                    <a:uFillTx/>
                    <a:latin typeface="Calibri"/>
                    <a:ea typeface="+mn-ea"/>
                    <a:cs typeface="+mn-cs"/>
                  </a:rPr>
                  <a:t>)</a:t>
                </a:r>
              </a:p>
              <a:p>
                <a:pPr marL="457200" marR="0" lvl="0" indent="-457200" algn="l" defTabSz="4572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left"/>
                    </m:oMathParaPr>
                    <m:oMath xmlns:m="http://schemas.openxmlformats.org/officeDocument/2006/math">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𝑓</m:t>
                      </m:r>
                      <m:d>
                        <m:dPr>
                          <m:ctrlP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dPr>
                        <m:e>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𝑥</m:t>
                          </m:r>
                        </m:e>
                      </m:d>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𝑎</m:t>
                      </m:r>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𝑏𝑥</m:t>
                      </m:r>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𝑐</m:t>
                      </m:r>
                      <m:sSup>
                        <m:sSupPr>
                          <m:ctrlP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pPr>
                        <m:e>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𝑥</m:t>
                          </m:r>
                        </m:e>
                        <m:sup>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2</m:t>
                          </m:r>
                        </m:sup>
                      </m:sSup>
                    </m:oMath>
                  </m:oMathPara>
                </a14:m>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457200" rtl="0" eaLnBrk="1" fontAlgn="auto" latinLnBrk="0" hangingPunct="1">
                  <a:lnSpc>
                    <a:spcPct val="100000"/>
                  </a:lnSpc>
                  <a:spcBef>
                    <a:spcPts val="0"/>
                  </a:spcBef>
                  <a:spcAft>
                    <a:spcPts val="0"/>
                  </a:spcAft>
                  <a:buClrTx/>
                  <a:buSzTx/>
                  <a:buFontTx/>
                  <a:buNone/>
                  <a:tabLst/>
                  <a:defRPr/>
                </a:pPr>
                <a14:m>
                  <m:oMath xmlns:m="http://schemas.openxmlformats.org/officeDocument/2006/math">
                    <m:r>
                      <a:rPr kumimoji="0" lang="it-IT" sz="1800" b="0"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𝑔</m:t>
                    </m:r>
                    <m:d>
                      <m:dPr>
                        <m:ctrlPr>
                          <a:rPr kumimoji="0" lang="it-IT" sz="1800" b="0"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dPr>
                      <m:e>
                        <m:r>
                          <a:rPr kumimoji="0" lang="it-IT" sz="1800" b="0"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𝑥</m:t>
                        </m:r>
                      </m:e>
                    </m:d>
                  </m:oMath>
                </a14:m>
                <a:r>
                  <a:rPr kumimoji="0" lang="it-IT" sz="1800" b="0" i="0" u="none" strike="noStrike" kern="1200" cap="none" spc="0" normalizeH="0" baseline="0" noProof="0" dirty="0">
                    <a:ln>
                      <a:noFill/>
                    </a:ln>
                    <a:solidFill>
                      <a:srgbClr val="00B050"/>
                    </a:solidFill>
                    <a:effectLst/>
                    <a:uLnTx/>
                    <a:uFillTx/>
                    <a:latin typeface="Calibri"/>
                    <a:ea typeface="+mn-ea"/>
                    <a:cs typeface="+mn-cs"/>
                  </a:rPr>
                  <a:t> : </a:t>
                </a:r>
                <a:r>
                  <a:rPr kumimoji="0" lang="it-IT" sz="1800" b="0" i="0" u="none" strike="noStrike" kern="1200" cap="none" spc="0" normalizeH="0" baseline="0" noProof="0" dirty="0" err="1">
                    <a:ln>
                      <a:noFill/>
                    </a:ln>
                    <a:solidFill>
                      <a:srgbClr val="00B050"/>
                    </a:solidFill>
                    <a:effectLst/>
                    <a:uLnTx/>
                    <a:uFillTx/>
                    <a:latin typeface="Calibri"/>
                    <a:ea typeface="+mn-ea"/>
                    <a:cs typeface="+mn-cs"/>
                  </a:rPr>
                  <a:t>constraint</a:t>
                </a:r>
                <a:r>
                  <a:rPr kumimoji="0" lang="it-IT" sz="1800" b="0" i="0" u="none" strike="noStrike" kern="1200" cap="none" spc="0" normalizeH="0" baseline="0" noProof="0" dirty="0">
                    <a:ln>
                      <a:noFill/>
                    </a:ln>
                    <a:solidFill>
                      <a:srgbClr val="00B050"/>
                    </a:solidFill>
                    <a:effectLst/>
                    <a:uLnTx/>
                    <a:uFillTx/>
                    <a:latin typeface="Calibri"/>
                    <a:ea typeface="+mn-ea"/>
                    <a:cs typeface="+mn-cs"/>
                  </a:rPr>
                  <a:t> </a:t>
                </a:r>
                <a:r>
                  <a:rPr kumimoji="0" lang="it-IT" sz="1800" b="0" i="0" u="none" strike="noStrike" kern="1200" cap="none" spc="0" normalizeH="0" baseline="0" noProof="0" dirty="0" err="1">
                    <a:ln>
                      <a:noFill/>
                    </a:ln>
                    <a:solidFill>
                      <a:srgbClr val="00B050"/>
                    </a:solidFill>
                    <a:effectLst/>
                    <a:uLnTx/>
                    <a:uFillTx/>
                    <a:latin typeface="Calibri"/>
                    <a:ea typeface="+mn-ea"/>
                    <a:cs typeface="+mn-cs"/>
                  </a:rPr>
                  <a:t>function</a:t>
                </a:r>
                <a:r>
                  <a:rPr kumimoji="0" lang="it-IT" sz="1800" b="0" i="0" u="none" strike="noStrike" kern="1200" cap="none" spc="0" normalizeH="0" baseline="0" noProof="0" dirty="0">
                    <a:ln>
                      <a:noFill/>
                    </a:ln>
                    <a:solidFill>
                      <a:srgbClr val="00B050"/>
                    </a:solidFill>
                    <a:effectLst/>
                    <a:uLnTx/>
                    <a:uFillTx/>
                    <a:latin typeface="Calibri"/>
                    <a:ea typeface="+mn-ea"/>
                    <a:cs typeface="+mn-cs"/>
                  </a:rPr>
                  <a:t> (</a:t>
                </a:r>
                <a:r>
                  <a:rPr kumimoji="0" lang="it-IT" sz="1800" b="0" i="0" u="none" strike="noStrike" kern="1200" cap="none" spc="0" normalizeH="0" baseline="0" noProof="0" dirty="0" err="1">
                    <a:ln>
                      <a:noFill/>
                    </a:ln>
                    <a:solidFill>
                      <a:srgbClr val="00B050"/>
                    </a:solidFill>
                    <a:effectLst/>
                    <a:uLnTx/>
                    <a:uFillTx/>
                    <a:latin typeface="Calibri"/>
                    <a:ea typeface="+mn-ea"/>
                    <a:cs typeface="+mn-cs"/>
                  </a:rPr>
                  <a:t>it</a:t>
                </a:r>
                <a:r>
                  <a:rPr kumimoji="0" lang="it-IT" sz="1800" b="0" i="0" u="none" strike="noStrike" kern="1200" cap="none" spc="0" normalizeH="0" baseline="0" noProof="0" dirty="0">
                    <a:ln>
                      <a:noFill/>
                    </a:ln>
                    <a:solidFill>
                      <a:srgbClr val="00B050"/>
                    </a:solidFill>
                    <a:effectLst/>
                    <a:uLnTx/>
                    <a:uFillTx/>
                    <a:latin typeface="Calibri"/>
                    <a:ea typeface="+mn-ea"/>
                    <a:cs typeface="+mn-cs"/>
                  </a:rPr>
                  <a:t> </a:t>
                </a:r>
                <a:r>
                  <a:rPr kumimoji="0" lang="it-IT" sz="1800" b="0" i="0" u="none" strike="noStrike" kern="1200" cap="none" spc="0" normalizeH="0" baseline="0" noProof="0" dirty="0" err="1">
                    <a:ln>
                      <a:noFill/>
                    </a:ln>
                    <a:solidFill>
                      <a:srgbClr val="00B050"/>
                    </a:solidFill>
                    <a:effectLst/>
                    <a:uLnTx/>
                    <a:uFillTx/>
                    <a:latin typeface="Calibri"/>
                    <a:ea typeface="+mn-ea"/>
                    <a:cs typeface="+mn-cs"/>
                  </a:rPr>
                  <a:t>is</a:t>
                </a:r>
                <a:r>
                  <a:rPr kumimoji="0" lang="it-IT" sz="1800" b="0" i="0" u="none" strike="noStrike" kern="1200" cap="none" spc="0" normalizeH="0" baseline="0" noProof="0" dirty="0">
                    <a:ln>
                      <a:noFill/>
                    </a:ln>
                    <a:solidFill>
                      <a:srgbClr val="00B050"/>
                    </a:solidFill>
                    <a:effectLst/>
                    <a:uLnTx/>
                    <a:uFillTx/>
                    <a:latin typeface="Calibri"/>
                    <a:ea typeface="+mn-ea"/>
                    <a:cs typeface="+mn-cs"/>
                  </a:rPr>
                  <a:t> a </a:t>
                </a:r>
                <a:r>
                  <a:rPr kumimoji="0" lang="it-IT" sz="1800" b="0" i="0" u="none" strike="noStrike" kern="1200" cap="none" spc="0" normalizeH="0" baseline="0" noProof="0" dirty="0" err="1">
                    <a:ln>
                      <a:noFill/>
                    </a:ln>
                    <a:solidFill>
                      <a:srgbClr val="00B050"/>
                    </a:solidFill>
                    <a:effectLst/>
                    <a:uLnTx/>
                    <a:uFillTx/>
                    <a:latin typeface="Calibri"/>
                    <a:ea typeface="+mn-ea"/>
                    <a:cs typeface="+mn-cs"/>
                  </a:rPr>
                  <a:t>vector</a:t>
                </a:r>
                <a:r>
                  <a:rPr kumimoji="0" lang="it-IT" sz="1800" b="0" i="0" u="none" strike="noStrike" kern="1200" cap="none" spc="0" normalizeH="0" baseline="0" noProof="0" dirty="0">
                    <a:ln>
                      <a:noFill/>
                    </a:ln>
                    <a:solidFill>
                      <a:srgbClr val="00B050"/>
                    </a:solidFill>
                    <a:effectLst/>
                    <a:uLnTx/>
                    <a:uFillTx/>
                    <a:latin typeface="Calibri"/>
                    <a:ea typeface="+mn-ea"/>
                    <a:cs typeface="+mn-cs"/>
                  </a:rPr>
                  <a:t> of </a:t>
                </a:r>
                <a:r>
                  <a:rPr kumimoji="0" lang="it-IT" sz="1800" b="0" i="0" u="none" strike="noStrike" kern="1200" cap="none" spc="0" normalizeH="0" baseline="0" noProof="0" dirty="0" err="1">
                    <a:ln>
                      <a:noFill/>
                    </a:ln>
                    <a:solidFill>
                      <a:srgbClr val="00B050"/>
                    </a:solidFill>
                    <a:effectLst/>
                    <a:uLnTx/>
                    <a:uFillTx/>
                    <a:latin typeface="Calibri"/>
                    <a:ea typeface="+mn-ea"/>
                    <a:cs typeface="+mn-cs"/>
                  </a:rPr>
                  <a:t>functions</a:t>
                </a:r>
                <a:r>
                  <a:rPr kumimoji="0" lang="it-IT" sz="1800" b="0" i="0" u="none" strike="noStrike" kern="1200" cap="none" spc="0" normalizeH="0" baseline="0" noProof="0" dirty="0">
                    <a:ln>
                      <a:noFill/>
                    </a:ln>
                    <a:solidFill>
                      <a:srgbClr val="00B050"/>
                    </a:solidFill>
                    <a:effectLst/>
                    <a:uLnTx/>
                    <a:uFillTx/>
                    <a:latin typeface="Calibri"/>
                    <a:ea typeface="+mn-ea"/>
                    <a:cs typeface="+mn-cs"/>
                  </a:rPr>
                  <a:t>)</a:t>
                </a:r>
                <a:br>
                  <a:rPr kumimoji="0" lang="it-IT" sz="1800" b="0" i="0" u="none" strike="noStrike" kern="1200" cap="none" spc="0" normalizeH="0" baseline="0" noProof="0" dirty="0">
                    <a:ln>
                      <a:noFill/>
                    </a:ln>
                    <a:solidFill>
                      <a:prstClr val="black"/>
                    </a:solidFill>
                    <a:effectLst/>
                    <a:uLnTx/>
                    <a:uFillTx/>
                    <a:latin typeface="Calibri"/>
                    <a:ea typeface="+mn-ea"/>
                    <a:cs typeface="+mn-cs"/>
                  </a:rPr>
                </a:br>
                <a:r>
                  <a:rPr kumimoji="0" lang="it-IT" sz="1800" b="0" i="0" u="none" strike="noStrike" kern="1200" cap="none" spc="0" normalizeH="0" baseline="0" noProof="0" dirty="0">
                    <a:ln>
                      <a:noFill/>
                    </a:ln>
                    <a:solidFill>
                      <a:prstClr val="black"/>
                    </a:solidFill>
                    <a:effectLst/>
                    <a:uLnTx/>
                    <a:uFillTx/>
                    <a:latin typeface="Calibri"/>
                    <a:ea typeface="+mn-ea"/>
                    <a:cs typeface="+mn-cs"/>
                  </a:rPr>
                  <a:t>e.g.: maximum </a:t>
                </a:r>
                <a:r>
                  <a:rPr kumimoji="0" lang="it-IT" sz="1800" b="0" i="0" u="none" strike="noStrike" kern="1200" cap="none" spc="0" normalizeH="0" baseline="0" noProof="0" dirty="0" err="1">
                    <a:ln>
                      <a:noFill/>
                    </a:ln>
                    <a:solidFill>
                      <a:prstClr val="black"/>
                    </a:solidFill>
                    <a:effectLst/>
                    <a:uLnTx/>
                    <a:uFillTx/>
                    <a:latin typeface="Calibri"/>
                    <a:ea typeface="+mn-ea"/>
                    <a:cs typeface="+mn-cs"/>
                  </a:rPr>
                  <a:t>capacity</a:t>
                </a:r>
                <a:r>
                  <a:rPr kumimoji="0" lang="it-IT" sz="1800" b="0" i="0" u="none" strike="noStrike" kern="1200" cap="none" spc="0" normalizeH="0" baseline="0" noProof="0" dirty="0">
                    <a:ln>
                      <a:noFill/>
                    </a:ln>
                    <a:solidFill>
                      <a:prstClr val="black"/>
                    </a:solidFill>
                    <a:effectLst/>
                    <a:uLnTx/>
                    <a:uFillTx/>
                    <a:latin typeface="Calibri"/>
                    <a:ea typeface="+mn-ea"/>
                    <a:cs typeface="+mn-cs"/>
                  </a:rPr>
                  <a:t> (10kW) of the generator</a:t>
                </a:r>
              </a:p>
              <a:p>
                <a:pPr marL="457200" marR="0" lvl="0" indent="-457200" algn="l" defTabSz="4572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left"/>
                    </m:oMathParaPr>
                    <m:oMath xmlns:m="http://schemas.openxmlformats.org/officeDocument/2006/math">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𝑔</m:t>
                      </m:r>
                      <m:d>
                        <m:dPr>
                          <m:ctrlP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dPr>
                        <m:e>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d>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−10</m:t>
                      </m:r>
                    </m:oMath>
                    <m:oMath xmlns:m="http://schemas.openxmlformats.org/officeDocument/2006/math">
                      <m:r>
                        <m:rPr>
                          <m:nor/>
                        </m:rPr>
                        <a:rPr kumimoji="0" lang="it-IT" sz="1800" b="0"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e</m:t>
                      </m:r>
                      <m:r>
                        <m:rPr>
                          <m:nor/>
                        </m:rPr>
                        <a:rPr kumimoji="0" lang="it-IT" sz="1800" b="0"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m:rPr>
                          <m:nor/>
                        </m:rPr>
                        <a:rPr kumimoji="0" lang="it-IT" sz="1800" b="0"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g</m:t>
                      </m:r>
                      <m:r>
                        <m:rPr>
                          <m:nor/>
                        </m:rPr>
                        <a:rPr kumimoji="0" lang="it-IT" sz="1800" b="0"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 </m:t>
                      </m:r>
                      <m:r>
                        <m:rPr>
                          <m:nor/>
                        </m:rPr>
                        <a:rPr kumimoji="0" lang="it-IT" sz="1800" b="0"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enforcing</m:t>
                      </m:r>
                      <m:r>
                        <m:rPr>
                          <m:nor/>
                        </m:rPr>
                        <a:rPr kumimoji="0" lang="it-IT" sz="1800" b="0"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 </m:t>
                      </m:r>
                      <m:r>
                        <m:rPr>
                          <m:nor/>
                        </m:rPr>
                        <a:rPr kumimoji="0" lang="it-IT" sz="1800" b="0"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non</m:t>
                      </m:r>
                      <m:r>
                        <m:rPr>
                          <m:nor/>
                        </m:rPr>
                        <a:rPr kumimoji="0" lang="it-IT" sz="1800" b="0"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m:rPr>
                          <m:nor/>
                        </m:rPr>
                        <a:rPr kumimoji="0" lang="it-IT" sz="1800" b="0"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negative</m:t>
                      </m:r>
                      <m:r>
                        <m:rPr>
                          <m:nor/>
                        </m:rPr>
                        <a:rPr kumimoji="0" lang="it-IT" sz="1800" b="0"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 </m:t>
                      </m:r>
                      <m:r>
                        <m:rPr>
                          <m:nor/>
                        </m:rPr>
                        <a:rPr kumimoji="0" lang="it-IT" sz="1800" b="0"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variables</m:t>
                      </m:r>
                    </m:oMath>
                  </m:oMathPara>
                </a14:m>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4572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left"/>
                    </m:oMathParaPr>
                    <m:oMath xmlns:m="http://schemas.openxmlformats.org/officeDocument/2006/math">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𝑔</m:t>
                      </m:r>
                      <m:d>
                        <m:dPr>
                          <m:ctrlP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dPr>
                        <m:e>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d>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oMath>
                  </m:oMathPara>
                </a14:m>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p:txBody>
          </p:sp>
        </mc:Choice>
        <mc:Fallback xmlns="">
          <p:sp>
            <p:nvSpPr>
              <p:cNvPr id="14" name="TextBox 13">
                <a:extLst>
                  <a:ext uri="{FF2B5EF4-FFF2-40B4-BE49-F238E27FC236}">
                    <a16:creationId xmlns:a16="http://schemas.microsoft.com/office/drawing/2014/main" id="{E0CEEF91-22AA-4BF5-ADD6-EB4CE939825F}"/>
                  </a:ext>
                </a:extLst>
              </p:cNvPr>
              <p:cNvSpPr txBox="1">
                <a:spLocks noRot="1" noChangeAspect="1" noMove="1" noResize="1" noEditPoints="1" noAdjustHandles="1" noChangeArrowheads="1" noChangeShapeType="1" noTextEdit="1"/>
              </p:cNvSpPr>
              <p:nvPr/>
            </p:nvSpPr>
            <p:spPr>
              <a:xfrm>
                <a:off x="518746" y="3121269"/>
                <a:ext cx="5262461" cy="3416320"/>
              </a:xfrm>
              <a:prstGeom prst="rect">
                <a:avLst/>
              </a:prstGeom>
              <a:blipFill>
                <a:blip r:embed="rId4"/>
                <a:stretch>
                  <a:fillRect l="-348" t="-893"/>
                </a:stretch>
              </a:blipFill>
            </p:spPr>
            <p:txBody>
              <a:bodyPr/>
              <a:lstStyle/>
              <a:p>
                <a:r>
                  <a:rPr lang="it-IT">
                    <a:noFill/>
                  </a:rPr>
                  <a:t> </a:t>
                </a:r>
              </a:p>
            </p:txBody>
          </p:sp>
        </mc:Fallback>
      </mc:AlternateContent>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5922D987-A8EF-489F-B0ED-BF3A8774867D}"/>
                  </a:ext>
                </a:extLst>
              </p:cNvPr>
              <p:cNvSpPr txBox="1"/>
              <p:nvPr/>
            </p:nvSpPr>
            <p:spPr>
              <a:xfrm>
                <a:off x="6531219" y="3119113"/>
                <a:ext cx="5118589" cy="3440685"/>
              </a:xfrm>
              <a:prstGeom prst="rect">
                <a:avLst/>
              </a:prstGeom>
              <a:noFill/>
            </p:spPr>
            <p:txBody>
              <a:bodyPr wrap="square" rtlCol="0">
                <a:spAutoFit/>
              </a:bodyPr>
              <a:lstStyle/>
              <a:p>
                <a:pPr marL="457200" marR="0" lvl="0" indent="-457200" algn="l" defTabSz="457200" rtl="0" eaLnBrk="1" fontAlgn="auto" latinLnBrk="0" hangingPunct="1">
                  <a:lnSpc>
                    <a:spcPct val="100000"/>
                  </a:lnSpc>
                  <a:spcBef>
                    <a:spcPts val="0"/>
                  </a:spcBef>
                  <a:spcAft>
                    <a:spcPts val="0"/>
                  </a:spcAft>
                  <a:buClrTx/>
                  <a:buSzTx/>
                  <a:buFontTx/>
                  <a:buNone/>
                  <a:tabLst/>
                  <a:defRPr/>
                </a:pPr>
                <a14:m>
                  <m:oMath xmlns:m="http://schemas.openxmlformats.org/officeDocument/2006/math">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𝑥</m:t>
                    </m:r>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sSup>
                      <m:sSupPr>
                        <m:ctrlP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pPr>
                      <m:e>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𝑅</m:t>
                        </m:r>
                      </m:e>
                      <m:sup>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𝑁</m:t>
                        </m:r>
                      </m:sup>
                    </m:sSup>
                    <m:r>
                      <a:rPr kumimoji="0" lang="it-IT"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 </m:t>
                    </m:r>
                  </m:oMath>
                </a14:m>
                <a:r>
                  <a:rPr kumimoji="0" lang="it-IT" sz="1800" b="0" i="0" u="none" strike="noStrike" kern="1200" cap="none" spc="0" normalizeH="0" baseline="0" noProof="0" dirty="0">
                    <a:ln>
                      <a:noFill/>
                    </a:ln>
                    <a:solidFill>
                      <a:srgbClr val="FF0000"/>
                    </a:solidFill>
                    <a:effectLst/>
                    <a:uLnTx/>
                    <a:uFillTx/>
                    <a:latin typeface="Calibri"/>
                    <a:ea typeface="+mn-ea"/>
                    <a:cs typeface="+mn-cs"/>
                  </a:rPr>
                  <a:t>: </a:t>
                </a:r>
                <a:r>
                  <a:rPr kumimoji="0" lang="it-IT" sz="1800" b="0" i="0" u="none" strike="noStrike" kern="1200" cap="none" spc="0" normalizeH="0" baseline="0" noProof="0" dirty="0" err="1">
                    <a:ln>
                      <a:noFill/>
                    </a:ln>
                    <a:solidFill>
                      <a:srgbClr val="FF0000"/>
                    </a:solidFill>
                    <a:effectLst/>
                    <a:uLnTx/>
                    <a:uFillTx/>
                    <a:latin typeface="Calibri"/>
                    <a:ea typeface="+mn-ea"/>
                    <a:cs typeface="+mn-cs"/>
                  </a:rPr>
                  <a:t>variables</a:t>
                </a:r>
                <a:endParaRPr kumimoji="0" lang="it-IT" sz="1800" b="0" i="0" u="none" strike="noStrike" kern="1200" cap="none" spc="0" normalizeH="0" baseline="0" noProof="0" dirty="0">
                  <a:ln>
                    <a:noFill/>
                  </a:ln>
                  <a:solidFill>
                    <a:srgbClr val="FF0000"/>
                  </a:solidFill>
                  <a:effectLst/>
                  <a:uLnTx/>
                  <a:uFillTx/>
                  <a:latin typeface="Calibri"/>
                  <a:ea typeface="+mn-ea"/>
                  <a:cs typeface="+mn-cs"/>
                </a:endParaRPr>
              </a:p>
              <a:p>
                <a:pPr marL="457200" marR="0" lvl="0" indent="-457200" algn="l"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457200" rtl="0" eaLnBrk="1" fontAlgn="auto" latinLnBrk="0" hangingPunct="1">
                  <a:lnSpc>
                    <a:spcPct val="100000"/>
                  </a:lnSpc>
                  <a:spcBef>
                    <a:spcPts val="0"/>
                  </a:spcBef>
                  <a:spcAft>
                    <a:spcPts val="0"/>
                  </a:spcAft>
                  <a:buClrTx/>
                  <a:buSzTx/>
                  <a:buFontTx/>
                  <a:buNone/>
                  <a:tabLst/>
                  <a:defRPr/>
                </a:pPr>
                <a14:m>
                  <m:oMath xmlns:m="http://schemas.openxmlformats.org/officeDocument/2006/math">
                    <m:r>
                      <a:rPr kumimoji="0" lang="it-IT" sz="1800" b="0" i="1" u="none" strike="noStrike" kern="1200" cap="none" spc="0" normalizeH="0" baseline="0" noProof="0" smtClean="0">
                        <a:ln>
                          <a:noFill/>
                        </a:ln>
                        <a:solidFill>
                          <a:srgbClr val="00B0F0"/>
                        </a:solidFill>
                        <a:effectLst/>
                        <a:uLnTx/>
                        <a:uFillTx/>
                        <a:latin typeface="Cambria Math" panose="02040503050406030204" pitchFamily="18" charset="0"/>
                        <a:ea typeface="+mn-ea"/>
                        <a:cs typeface="+mn-cs"/>
                      </a:rPr>
                      <m:t>𝑐</m:t>
                    </m:r>
                  </m:oMath>
                </a14:m>
                <a:r>
                  <a:rPr kumimoji="0" lang="it-IT" sz="1800" b="0" i="0" u="none" strike="noStrike" kern="1200" cap="none" spc="0" normalizeH="0" baseline="0" noProof="0" dirty="0">
                    <a:ln>
                      <a:noFill/>
                    </a:ln>
                    <a:solidFill>
                      <a:srgbClr val="00B0F0"/>
                    </a:solidFill>
                    <a:effectLst/>
                    <a:uLnTx/>
                    <a:uFillTx/>
                    <a:latin typeface="Calibri"/>
                    <a:ea typeface="+mn-ea"/>
                    <a:cs typeface="+mn-cs"/>
                  </a:rPr>
                  <a:t> : </a:t>
                </a:r>
                <a:r>
                  <a:rPr kumimoji="0" lang="en-US" sz="1800" b="0" i="0" u="none" strike="noStrike" kern="1200" cap="none" spc="0" normalizeH="0" baseline="0" noProof="0" dirty="0">
                    <a:ln>
                      <a:noFill/>
                    </a:ln>
                    <a:solidFill>
                      <a:srgbClr val="00B0F0"/>
                    </a:solidFill>
                    <a:effectLst/>
                    <a:uLnTx/>
                    <a:uFillTx/>
                    <a:latin typeface="Calibri"/>
                    <a:ea typeface="+mn-ea"/>
                    <a:cs typeface="+mn-cs"/>
                  </a:rPr>
                  <a:t>vector of the coefficients of the objective f.</a:t>
                </a:r>
                <a:br>
                  <a:rPr kumimoji="0" lang="it-IT" sz="1800" b="0" i="0" u="none" strike="noStrike" kern="1200" cap="none" spc="0" normalizeH="0" baseline="0" noProof="0" dirty="0">
                    <a:ln>
                      <a:noFill/>
                    </a:ln>
                    <a:solidFill>
                      <a:prstClr val="black"/>
                    </a:solidFill>
                    <a:effectLst/>
                    <a:uLnTx/>
                    <a:uFillTx/>
                    <a:latin typeface="Calibri"/>
                    <a:ea typeface="+mn-ea"/>
                    <a:cs typeface="+mn-cs"/>
                  </a:rPr>
                </a:br>
                <a:r>
                  <a:rPr kumimoji="0" lang="it-IT" sz="1800" b="0" i="0" u="none" strike="noStrike" kern="1200" cap="none" spc="0" normalizeH="0" baseline="0" noProof="0" dirty="0" err="1">
                    <a:ln>
                      <a:noFill/>
                    </a:ln>
                    <a:solidFill>
                      <a:prstClr val="black"/>
                    </a:solidFill>
                    <a:effectLst/>
                    <a:uLnTx/>
                    <a:uFillTx/>
                    <a:latin typeface="Calibri"/>
                    <a:ea typeface="+mn-ea"/>
                    <a:cs typeface="+mn-cs"/>
                  </a:rPr>
                  <a:t>Equivalence</a:t>
                </a:r>
                <a:r>
                  <a:rPr kumimoji="0" lang="it-IT" sz="1800" b="0" i="0" u="none" strike="noStrike" kern="1200" cap="none" spc="0" normalizeH="0" baseline="0" noProof="0" dirty="0">
                    <a:ln>
                      <a:noFill/>
                    </a:ln>
                    <a:solidFill>
                      <a:prstClr val="black"/>
                    </a:solidFill>
                    <a:effectLst/>
                    <a:uLnTx/>
                    <a:uFillTx/>
                    <a:latin typeface="Calibri"/>
                    <a:ea typeface="+mn-ea"/>
                    <a:cs typeface="+mn-cs"/>
                  </a:rPr>
                  <a:t> with non-linear model</a:t>
                </a:r>
              </a:p>
              <a:p>
                <a:pPr marL="457200" marR="0" lvl="0" indent="-457200" algn="l" defTabSz="4572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left"/>
                    </m:oMathParaPr>
                    <m:oMath xmlns:m="http://schemas.openxmlformats.org/officeDocument/2006/math">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𝑓</m:t>
                      </m:r>
                      <m:d>
                        <m:dPr>
                          <m:ctrlP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dPr>
                        <m:e>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𝑥</m:t>
                          </m:r>
                        </m:e>
                      </m:d>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sSub>
                        <m:sSubPr>
                          <m:ctrlP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𝑐</m:t>
                          </m:r>
                        </m:e>
                        <m: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1</m:t>
                          </m:r>
                        </m:sub>
                      </m:sSub>
                      <m:sSub>
                        <m:sSubPr>
                          <m:ctrlP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𝑥</m:t>
                          </m:r>
                        </m:e>
                        <m: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1</m:t>
                          </m:r>
                        </m:sub>
                      </m:s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sSub>
                        <m:sSubPr>
                          <m:ctrlP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𝑐</m:t>
                          </m:r>
                        </m:e>
                        <m: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𝑁</m:t>
                          </m:r>
                        </m:sub>
                      </m:sSub>
                      <m:sSub>
                        <m:sSubPr>
                          <m:ctrlP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𝑥</m:t>
                          </m:r>
                        </m:e>
                        <m: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𝑁</m:t>
                          </m:r>
                        </m:sub>
                      </m:sSub>
                    </m:oMath>
                  </m:oMathPara>
                </a14:m>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457200" rtl="0" eaLnBrk="1" fontAlgn="auto" latinLnBrk="0" hangingPunct="1">
                  <a:lnSpc>
                    <a:spcPct val="100000"/>
                  </a:lnSpc>
                  <a:spcBef>
                    <a:spcPts val="0"/>
                  </a:spcBef>
                  <a:spcAft>
                    <a:spcPts val="0"/>
                  </a:spcAft>
                  <a:buClrTx/>
                  <a:buSzTx/>
                  <a:buFontTx/>
                  <a:buNone/>
                  <a:tabLst/>
                  <a:defRPr/>
                </a:pPr>
                <a14:m>
                  <m:oMath xmlns:m="http://schemas.openxmlformats.org/officeDocument/2006/math">
                    <m:r>
                      <a:rPr kumimoji="0" lang="it-IT" sz="1800" b="0" i="1" u="none" strike="noStrike" kern="1200" cap="none" spc="0" normalizeH="0" baseline="0" noProof="0">
                        <a:ln>
                          <a:noFill/>
                        </a:ln>
                        <a:solidFill>
                          <a:srgbClr val="00B050"/>
                        </a:solidFill>
                        <a:effectLst/>
                        <a:uLnTx/>
                        <a:uFillTx/>
                        <a:latin typeface="Cambria Math" panose="02040503050406030204" pitchFamily="18" charset="0"/>
                        <a:ea typeface="+mn-ea"/>
                        <a:cs typeface="+mn-cs"/>
                      </a:rPr>
                      <m:t>𝐴</m:t>
                    </m:r>
                  </m:oMath>
                </a14:m>
                <a:r>
                  <a:rPr kumimoji="0" lang="it-IT" sz="1800" b="0" i="0" u="none" strike="noStrike" kern="1200" cap="none" spc="0" normalizeH="0" baseline="0" noProof="0" dirty="0">
                    <a:ln>
                      <a:noFill/>
                    </a:ln>
                    <a:solidFill>
                      <a:srgbClr val="00B050"/>
                    </a:solidFill>
                    <a:effectLst/>
                    <a:uLnTx/>
                    <a:uFillTx/>
                    <a:latin typeface="Calibri"/>
                    <a:ea typeface="+mn-ea"/>
                    <a:cs typeface="+mn-cs"/>
                  </a:rPr>
                  <a:t> : </a:t>
                </a:r>
                <a:r>
                  <a:rPr kumimoji="0" lang="en-US" sz="1800" b="0" i="0" u="none" strike="noStrike" kern="1200" cap="none" spc="0" normalizeH="0" baseline="0" noProof="0" dirty="0">
                    <a:ln>
                      <a:noFill/>
                    </a:ln>
                    <a:solidFill>
                      <a:srgbClr val="00B050"/>
                    </a:solidFill>
                    <a:effectLst/>
                    <a:uLnTx/>
                    <a:uFillTx/>
                    <a:latin typeface="Calibri"/>
                    <a:ea typeface="+mn-ea"/>
                    <a:cs typeface="+mn-cs"/>
                  </a:rPr>
                  <a:t>matrix of coefficients representing constraints</a:t>
                </a: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457200" rtl="0" eaLnBrk="1" fontAlgn="auto" latinLnBrk="0" hangingPunct="1">
                  <a:lnSpc>
                    <a:spcPct val="100000"/>
                  </a:lnSpc>
                  <a:spcBef>
                    <a:spcPts val="0"/>
                  </a:spcBef>
                  <a:spcAft>
                    <a:spcPts val="0"/>
                  </a:spcAft>
                  <a:buClrTx/>
                  <a:buSzTx/>
                  <a:buFontTx/>
                  <a:buNone/>
                  <a:tabLst/>
                  <a:defRPr/>
                </a:pPr>
                <a14:m>
                  <m:oMath xmlns:m="http://schemas.openxmlformats.org/officeDocument/2006/math">
                    <m:r>
                      <a:rPr kumimoji="0" lang="it-IT" sz="1800" b="0"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𝑏</m:t>
                    </m:r>
                  </m:oMath>
                </a14:m>
                <a:r>
                  <a:rPr kumimoji="0" lang="it-IT" sz="1800" b="0" i="0" u="none" strike="noStrike" kern="1200" cap="none" spc="0" normalizeH="0" baseline="0" noProof="0" dirty="0">
                    <a:ln>
                      <a:noFill/>
                    </a:ln>
                    <a:solidFill>
                      <a:srgbClr val="00B050"/>
                    </a:solidFill>
                    <a:effectLst/>
                    <a:uLnTx/>
                    <a:uFillTx/>
                    <a:latin typeface="Calibri"/>
                    <a:ea typeface="+mn-ea"/>
                    <a:cs typeface="+mn-cs"/>
                  </a:rPr>
                  <a:t> : </a:t>
                </a:r>
                <a:r>
                  <a:rPr kumimoji="0" lang="en-US" sz="1800" b="0" i="0" u="none" strike="noStrike" kern="1200" cap="none" spc="0" normalizeH="0" baseline="0" noProof="0" dirty="0">
                    <a:ln>
                      <a:noFill/>
                    </a:ln>
                    <a:solidFill>
                      <a:srgbClr val="00B050"/>
                    </a:solidFill>
                    <a:effectLst/>
                    <a:uLnTx/>
                    <a:uFillTx/>
                    <a:latin typeface="Calibri"/>
                    <a:ea typeface="+mn-ea"/>
                    <a:cs typeface="+mn-cs"/>
                  </a:rPr>
                  <a:t>vector of coefficients</a:t>
                </a:r>
                <a:br>
                  <a:rPr kumimoji="0" lang="it-IT" sz="1800" b="0" i="0" u="none" strike="noStrike" kern="1200" cap="none" spc="0" normalizeH="0" baseline="0" noProof="0" dirty="0">
                    <a:ln>
                      <a:noFill/>
                    </a:ln>
                    <a:solidFill>
                      <a:prstClr val="black"/>
                    </a:solidFill>
                    <a:effectLst/>
                    <a:uLnTx/>
                    <a:uFillTx/>
                    <a:latin typeface="Calibri"/>
                    <a:ea typeface="+mn-ea"/>
                    <a:cs typeface="+mn-cs"/>
                  </a:rPr>
                </a:br>
                <a:r>
                  <a:rPr kumimoji="0" lang="it-IT" sz="1800" b="0" i="0" u="none" strike="noStrike" kern="1200" cap="none" spc="0" normalizeH="0" baseline="0" noProof="0" dirty="0" err="1">
                    <a:ln>
                      <a:noFill/>
                    </a:ln>
                    <a:solidFill>
                      <a:prstClr val="black"/>
                    </a:solidFill>
                    <a:effectLst/>
                    <a:uLnTx/>
                    <a:uFillTx/>
                    <a:latin typeface="Calibri"/>
                    <a:ea typeface="+mn-ea"/>
                    <a:cs typeface="+mn-cs"/>
                  </a:rPr>
                  <a:t>equivalence</a:t>
                </a:r>
                <a:r>
                  <a:rPr kumimoji="0" lang="it-IT" sz="1800" b="0" i="0" u="none" strike="noStrike" kern="1200" cap="none" spc="0" normalizeH="0" baseline="0" noProof="0" dirty="0">
                    <a:ln>
                      <a:noFill/>
                    </a:ln>
                    <a:solidFill>
                      <a:prstClr val="black"/>
                    </a:solidFill>
                    <a:effectLst/>
                    <a:uLnTx/>
                    <a:uFillTx/>
                    <a:latin typeface="Calibri"/>
                    <a:ea typeface="+mn-ea"/>
                    <a:cs typeface="+mn-cs"/>
                  </a:rPr>
                  <a:t> with non-linear model</a:t>
                </a:r>
              </a:p>
              <a:p>
                <a:pPr marL="457200" marR="0" lvl="0" indent="-457200" algn="l" defTabSz="4572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left"/>
                    </m:oMathParaPr>
                    <m:oMath xmlns:m="http://schemas.openxmlformats.org/officeDocument/2006/math">
                      <m:sSub>
                        <m:sSubPr>
                          <m:ctrlP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𝑔</m:t>
                          </m:r>
                        </m:e>
                        <m: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1</m:t>
                          </m:r>
                        </m:sub>
                      </m:sSub>
                      <m:d>
                        <m:dPr>
                          <m:ctrlP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dPr>
                        <m:e>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d>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sSub>
                        <m:sSubPr>
                          <m:ctrlP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𝑎</m:t>
                          </m:r>
                        </m:e>
                        <m: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1,1</m:t>
                          </m:r>
                        </m:sub>
                      </m:sSub>
                      <m:sSub>
                        <m:sSubPr>
                          <m:ctrlP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𝑥</m:t>
                          </m:r>
                        </m:e>
                        <m: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1,1</m:t>
                          </m:r>
                        </m:sub>
                      </m:s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sSub>
                        <m:sSubPr>
                          <m:ctrlP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𝑎</m:t>
                          </m:r>
                        </m:e>
                        <m: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1,</m:t>
                          </m:r>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𝑁</m:t>
                          </m:r>
                        </m:sub>
                      </m:sSub>
                      <m:sSub>
                        <m:sSubPr>
                          <m:ctrlP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𝑥</m:t>
                          </m:r>
                        </m:e>
                        <m: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1,</m:t>
                          </m:r>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𝑁</m:t>
                          </m:r>
                        </m:sub>
                      </m:s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sSub>
                        <m:sSubPr>
                          <m:ctrlP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𝑏</m:t>
                          </m:r>
                        </m:e>
                        <m: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1</m:t>
                          </m:r>
                        </m:sub>
                      </m:sSub>
                    </m:oMath>
                  </m:oMathPara>
                </a14:m>
                <a:br>
                  <a:rPr kumimoji="0" lang="it-IT" sz="1800" b="0" i="0" u="none" strike="noStrike" kern="1200" cap="none" spc="0" normalizeH="0" baseline="0" noProof="0" dirty="0">
                    <a:ln>
                      <a:noFill/>
                    </a:ln>
                    <a:solidFill>
                      <a:prstClr val="black"/>
                    </a:solidFill>
                    <a:effectLst/>
                    <a:uLnTx/>
                    <a:uFillTx/>
                    <a:latin typeface="Calibri"/>
                    <a:ea typeface="+mn-ea"/>
                    <a:cs typeface="+mn-cs"/>
                  </a:rPr>
                </a:br>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4572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left"/>
                    </m:oMathParaPr>
                    <m:oMath xmlns:m="http://schemas.openxmlformats.org/officeDocument/2006/math">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oMath>
                  </m:oMathPara>
                </a14:m>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4572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left"/>
                    </m:oMathParaPr>
                    <m:oMath xmlns:m="http://schemas.openxmlformats.org/officeDocument/2006/math">
                      <m:sSub>
                        <m:sSubPr>
                          <m:ctrlP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𝑔</m:t>
                          </m:r>
                        </m:e>
                        <m: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𝑁</m:t>
                          </m:r>
                        </m:sub>
                      </m:sSub>
                      <m:d>
                        <m:dPr>
                          <m:ctrlP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dPr>
                        <m:e>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d>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sSub>
                        <m:sSubPr>
                          <m:ctrlP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𝑎</m:t>
                          </m:r>
                        </m:e>
                        <m: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𝑁</m:t>
                          </m:r>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,1</m:t>
                          </m:r>
                        </m:sub>
                      </m:sSub>
                      <m:sSub>
                        <m:sSubPr>
                          <m:ctrlP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𝑁</m:t>
                          </m:r>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,1</m:t>
                          </m:r>
                        </m:sub>
                      </m:sSub>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sSub>
                        <m:sSubPr>
                          <m:ctrlP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𝑎</m:t>
                          </m:r>
                        </m:e>
                        <m: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𝑁</m:t>
                          </m:r>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𝑁</m:t>
                          </m:r>
                        </m:sub>
                      </m:sSub>
                      <m:sSub>
                        <m:sSubPr>
                          <m:ctrlP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𝑁</m:t>
                          </m:r>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r>
                            <a:rPr kumimoji="0" lang="it-IT"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𝑁</m:t>
                          </m:r>
                        </m:sub>
                      </m:s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sSub>
                        <m:sSubPr>
                          <m:ctrlP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𝑏</m:t>
                          </m:r>
                        </m:e>
                        <m:sub>
                          <m:r>
                            <a:rPr kumimoji="0" lang="it-I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𝑁</m:t>
                          </m:r>
                        </m:sub>
                      </m:sSub>
                    </m:oMath>
                  </m:oMathPara>
                </a14:m>
                <a:endParaRPr kumimoji="0" lang="it-IT" sz="1800" b="0" i="0" u="none" strike="noStrike" kern="1200" cap="none" spc="0" normalizeH="0" baseline="0" noProof="0" dirty="0">
                  <a:ln>
                    <a:noFill/>
                  </a:ln>
                  <a:solidFill>
                    <a:prstClr val="black"/>
                  </a:solidFill>
                  <a:effectLst/>
                  <a:uLnTx/>
                  <a:uFillTx/>
                  <a:latin typeface="Calibri"/>
                  <a:ea typeface="+mn-ea"/>
                  <a:cs typeface="+mn-cs"/>
                </a:endParaRPr>
              </a:p>
            </p:txBody>
          </p:sp>
        </mc:Choice>
        <mc:Fallback xmlns="">
          <p:sp>
            <p:nvSpPr>
              <p:cNvPr id="15" name="TextBox 14">
                <a:extLst>
                  <a:ext uri="{FF2B5EF4-FFF2-40B4-BE49-F238E27FC236}">
                    <a16:creationId xmlns:a16="http://schemas.microsoft.com/office/drawing/2014/main" id="{5922D987-A8EF-489F-B0ED-BF3A8774867D}"/>
                  </a:ext>
                </a:extLst>
              </p:cNvPr>
              <p:cNvSpPr txBox="1">
                <a:spLocks noRot="1" noChangeAspect="1" noMove="1" noResize="1" noEditPoints="1" noAdjustHandles="1" noChangeArrowheads="1" noChangeShapeType="1" noTextEdit="1"/>
              </p:cNvSpPr>
              <p:nvPr/>
            </p:nvSpPr>
            <p:spPr>
              <a:xfrm>
                <a:off x="6531219" y="3119113"/>
                <a:ext cx="5118589" cy="3440685"/>
              </a:xfrm>
              <a:prstGeom prst="rect">
                <a:avLst/>
              </a:prstGeom>
              <a:blipFill>
                <a:blip r:embed="rId5"/>
                <a:stretch>
                  <a:fillRect t="-1064"/>
                </a:stretch>
              </a:blipFill>
            </p:spPr>
            <p:txBody>
              <a:bodyPr/>
              <a:lstStyle/>
              <a:p>
                <a:r>
                  <a:rPr lang="it-IT">
                    <a:noFill/>
                  </a:rPr>
                  <a:t> </a:t>
                </a:r>
              </a:p>
            </p:txBody>
          </p:sp>
        </mc:Fallback>
      </mc:AlternateContent>
    </p:spTree>
    <p:extLst>
      <p:ext uri="{BB962C8B-B14F-4D97-AF65-F5344CB8AC3E}">
        <p14:creationId xmlns:p14="http://schemas.microsoft.com/office/powerpoint/2010/main" val="2758623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animBg="1"/>
      <p:bldP spid="13" grpId="0"/>
      <p:bldP spid="14" grpId="0"/>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a:extLst>
              <a:ext uri="{FF2B5EF4-FFF2-40B4-BE49-F238E27FC236}">
                <a16:creationId xmlns:a16="http://schemas.microsoft.com/office/drawing/2014/main" id="{5801D35E-AD2B-676A-1A76-7D57E0FF3E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1175" y="1471863"/>
            <a:ext cx="10326688" cy="4646112"/>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19E0E3B1-0D24-B0FC-9501-2B50013882EE}"/>
              </a:ext>
            </a:extLst>
          </p:cNvPr>
          <p:cNvSpPr>
            <a:spLocks noGrp="1"/>
          </p:cNvSpPr>
          <p:nvPr>
            <p:ph type="sldNum" sz="quarter" idx="12"/>
          </p:nvPr>
        </p:nvSpPr>
        <p:spPr/>
        <p:txBody>
          <a:bodyPr/>
          <a:lstStyle/>
          <a:p>
            <a:fld id="{AE3CA754-A55E-413D-A6F6-65F50450773E}" type="slidenum">
              <a:rPr lang="fr-FR" smtClean="0"/>
              <a:pPr/>
              <a:t>25</a:t>
            </a:fld>
            <a:endParaRPr lang="fr-FR"/>
          </a:p>
        </p:txBody>
      </p:sp>
      <p:sp>
        <p:nvSpPr>
          <p:cNvPr id="3" name="Titre 2">
            <a:extLst>
              <a:ext uri="{FF2B5EF4-FFF2-40B4-BE49-F238E27FC236}">
                <a16:creationId xmlns:a16="http://schemas.microsoft.com/office/drawing/2014/main" id="{FC58F3AF-912E-1D1C-5BB9-32C82D4672E3}"/>
              </a:ext>
            </a:extLst>
          </p:cNvPr>
          <p:cNvSpPr>
            <a:spLocks noGrp="1"/>
          </p:cNvSpPr>
          <p:nvPr>
            <p:ph type="title"/>
          </p:nvPr>
        </p:nvSpPr>
        <p:spPr/>
        <p:txBody>
          <a:bodyPr/>
          <a:lstStyle/>
          <a:p>
            <a:r>
              <a:rPr lang="fr-FR" dirty="0"/>
              <a:t>Example: </a:t>
            </a:r>
            <a:r>
              <a:rPr lang="fr-FR" dirty="0" err="1"/>
              <a:t>MicrogridsPy</a:t>
            </a:r>
            <a:endParaRPr lang="fr-FR" dirty="0"/>
          </a:p>
        </p:txBody>
      </p:sp>
      <p:sp>
        <p:nvSpPr>
          <p:cNvPr id="2" name="Rectangle 1">
            <a:extLst>
              <a:ext uri="{FF2B5EF4-FFF2-40B4-BE49-F238E27FC236}">
                <a16:creationId xmlns:a16="http://schemas.microsoft.com/office/drawing/2014/main" id="{16911747-512E-9263-7FA0-46EA01DF73DA}"/>
              </a:ext>
            </a:extLst>
          </p:cNvPr>
          <p:cNvSpPr/>
          <p:nvPr/>
        </p:nvSpPr>
        <p:spPr>
          <a:xfrm>
            <a:off x="5127171" y="1894114"/>
            <a:ext cx="3373017" cy="3004457"/>
          </a:xfrm>
          <a:prstGeom prst="rect">
            <a:avLst/>
          </a:prstGeom>
          <a:noFill/>
          <a:ln w="28575">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TextBox 4">
            <a:extLst>
              <a:ext uri="{FF2B5EF4-FFF2-40B4-BE49-F238E27FC236}">
                <a16:creationId xmlns:a16="http://schemas.microsoft.com/office/drawing/2014/main" id="{4878B644-3ECB-F41C-2ECE-F72C13BE439D}"/>
              </a:ext>
            </a:extLst>
          </p:cNvPr>
          <p:cNvSpPr txBox="1"/>
          <p:nvPr/>
        </p:nvSpPr>
        <p:spPr>
          <a:xfrm>
            <a:off x="8137358" y="1148697"/>
            <a:ext cx="3402213" cy="646331"/>
          </a:xfrm>
          <a:prstGeom prst="rect">
            <a:avLst/>
          </a:prstGeom>
          <a:noFill/>
        </p:spPr>
        <p:txBody>
          <a:bodyPr wrap="none" rtlCol="0">
            <a:spAutoFit/>
          </a:bodyPr>
          <a:lstStyle/>
          <a:p>
            <a:r>
              <a:rPr lang="it-IT" dirty="0" err="1">
                <a:solidFill>
                  <a:srgbClr val="00B0F0"/>
                </a:solidFill>
              </a:rPr>
              <a:t>Objective</a:t>
            </a:r>
            <a:r>
              <a:rPr lang="it-IT" dirty="0">
                <a:solidFill>
                  <a:srgbClr val="00B0F0"/>
                </a:solidFill>
              </a:rPr>
              <a:t> + System </a:t>
            </a:r>
            <a:r>
              <a:rPr lang="it-IT" dirty="0" err="1">
                <a:solidFill>
                  <a:srgbClr val="00B0F0"/>
                </a:solidFill>
              </a:rPr>
              <a:t>representation</a:t>
            </a:r>
            <a:endParaRPr lang="it-IT" dirty="0">
              <a:solidFill>
                <a:srgbClr val="00B0F0"/>
              </a:solidFill>
            </a:endParaRPr>
          </a:p>
          <a:p>
            <a:r>
              <a:rPr lang="it-IT" dirty="0">
                <a:solidFill>
                  <a:srgbClr val="00B0F0"/>
                </a:solidFill>
              </a:rPr>
              <a:t>(1, 2a and 2b)</a:t>
            </a:r>
          </a:p>
        </p:txBody>
      </p:sp>
      <p:sp>
        <p:nvSpPr>
          <p:cNvPr id="6" name="TextBox 5">
            <a:extLst>
              <a:ext uri="{FF2B5EF4-FFF2-40B4-BE49-F238E27FC236}">
                <a16:creationId xmlns:a16="http://schemas.microsoft.com/office/drawing/2014/main" id="{27A8A0C1-97A3-DC2A-06D7-01E8EAE13F14}"/>
              </a:ext>
            </a:extLst>
          </p:cNvPr>
          <p:cNvSpPr txBox="1"/>
          <p:nvPr/>
        </p:nvSpPr>
        <p:spPr>
          <a:xfrm>
            <a:off x="2991854" y="5269941"/>
            <a:ext cx="3766224" cy="646331"/>
          </a:xfrm>
          <a:prstGeom prst="rect">
            <a:avLst/>
          </a:prstGeom>
          <a:noFill/>
        </p:spPr>
        <p:txBody>
          <a:bodyPr wrap="none" rtlCol="0">
            <a:spAutoFit/>
          </a:bodyPr>
          <a:lstStyle/>
          <a:p>
            <a:pPr algn="ctr"/>
            <a:r>
              <a:rPr lang="it-IT" dirty="0">
                <a:solidFill>
                  <a:srgbClr val="00B050"/>
                </a:solidFill>
              </a:rPr>
              <a:t>Solver </a:t>
            </a:r>
            <a:r>
              <a:rPr lang="it-IT" dirty="0" err="1">
                <a:solidFill>
                  <a:srgbClr val="00B050"/>
                </a:solidFill>
              </a:rPr>
              <a:t>interface</a:t>
            </a:r>
            <a:r>
              <a:rPr lang="it-IT" dirty="0">
                <a:solidFill>
                  <a:srgbClr val="00B050"/>
                </a:solidFill>
              </a:rPr>
              <a:t> (3)</a:t>
            </a:r>
            <a:br>
              <a:rPr lang="it-IT" dirty="0">
                <a:solidFill>
                  <a:srgbClr val="00B050"/>
                </a:solidFill>
              </a:rPr>
            </a:br>
            <a:r>
              <a:rPr lang="it-IT" dirty="0">
                <a:solidFill>
                  <a:srgbClr val="00B050"/>
                </a:solidFill>
              </a:rPr>
              <a:t>Mathematical programming (LP/MILP)</a:t>
            </a:r>
          </a:p>
        </p:txBody>
      </p:sp>
      <p:sp>
        <p:nvSpPr>
          <p:cNvPr id="7" name="Rectangle 6">
            <a:extLst>
              <a:ext uri="{FF2B5EF4-FFF2-40B4-BE49-F238E27FC236}">
                <a16:creationId xmlns:a16="http://schemas.microsoft.com/office/drawing/2014/main" id="{691F6CA7-57B9-B256-A519-71A20F71C891}"/>
              </a:ext>
            </a:extLst>
          </p:cNvPr>
          <p:cNvSpPr/>
          <p:nvPr/>
        </p:nvSpPr>
        <p:spPr>
          <a:xfrm>
            <a:off x="6797842" y="5141495"/>
            <a:ext cx="1656347" cy="894910"/>
          </a:xfrm>
          <a:prstGeom prst="rect">
            <a:avLst/>
          </a:prstGeom>
          <a:noFill/>
          <a:ln w="28575">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Rectangle 7">
            <a:extLst>
              <a:ext uri="{FF2B5EF4-FFF2-40B4-BE49-F238E27FC236}">
                <a16:creationId xmlns:a16="http://schemas.microsoft.com/office/drawing/2014/main" id="{0890BC97-B15B-6A47-4D20-26057CA9C65B}"/>
              </a:ext>
            </a:extLst>
          </p:cNvPr>
          <p:cNvSpPr/>
          <p:nvPr/>
        </p:nvSpPr>
        <p:spPr>
          <a:xfrm>
            <a:off x="469232" y="1704474"/>
            <a:ext cx="4495800" cy="3400926"/>
          </a:xfrm>
          <a:prstGeom prst="rect">
            <a:avLst/>
          </a:prstGeom>
          <a:noFill/>
          <a:ln w="28575">
            <a:solidFill>
              <a:srgbClr val="FF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 name="TextBox 8">
            <a:extLst>
              <a:ext uri="{FF2B5EF4-FFF2-40B4-BE49-F238E27FC236}">
                <a16:creationId xmlns:a16="http://schemas.microsoft.com/office/drawing/2014/main" id="{DF6C798C-7A63-55D7-B897-12AF1110BFB1}"/>
              </a:ext>
            </a:extLst>
          </p:cNvPr>
          <p:cNvSpPr txBox="1"/>
          <p:nvPr/>
        </p:nvSpPr>
        <p:spPr>
          <a:xfrm>
            <a:off x="425250" y="5141495"/>
            <a:ext cx="2358851" cy="646331"/>
          </a:xfrm>
          <a:prstGeom prst="rect">
            <a:avLst/>
          </a:prstGeom>
          <a:noFill/>
        </p:spPr>
        <p:txBody>
          <a:bodyPr wrap="none" rtlCol="0">
            <a:spAutoFit/>
          </a:bodyPr>
          <a:lstStyle/>
          <a:p>
            <a:pPr algn="ctr"/>
            <a:r>
              <a:rPr lang="it-IT" dirty="0">
                <a:solidFill>
                  <a:srgbClr val="FF00FF"/>
                </a:solidFill>
              </a:rPr>
              <a:t>Optionals (4):</a:t>
            </a:r>
            <a:br>
              <a:rPr lang="it-IT" dirty="0">
                <a:solidFill>
                  <a:srgbClr val="FF00FF"/>
                </a:solidFill>
              </a:rPr>
            </a:br>
            <a:r>
              <a:rPr lang="it-IT" dirty="0">
                <a:solidFill>
                  <a:srgbClr val="FF00FF"/>
                </a:solidFill>
              </a:rPr>
              <a:t>input &amp; user - </a:t>
            </a:r>
            <a:r>
              <a:rPr lang="it-IT" dirty="0" err="1">
                <a:solidFill>
                  <a:srgbClr val="FF00FF"/>
                </a:solidFill>
              </a:rPr>
              <a:t>interface</a:t>
            </a:r>
            <a:endParaRPr lang="it-IT" dirty="0">
              <a:solidFill>
                <a:srgbClr val="FF00FF"/>
              </a:solidFill>
            </a:endParaRPr>
          </a:p>
        </p:txBody>
      </p:sp>
      <p:sp>
        <p:nvSpPr>
          <p:cNvPr id="10" name="Rectangle 9">
            <a:extLst>
              <a:ext uri="{FF2B5EF4-FFF2-40B4-BE49-F238E27FC236}">
                <a16:creationId xmlns:a16="http://schemas.microsoft.com/office/drawing/2014/main" id="{27EEDEB2-E29B-7010-BFC6-B74FABC0065C}"/>
              </a:ext>
            </a:extLst>
          </p:cNvPr>
          <p:cNvSpPr/>
          <p:nvPr/>
        </p:nvSpPr>
        <p:spPr>
          <a:xfrm>
            <a:off x="8694821" y="3200400"/>
            <a:ext cx="2143042" cy="2881480"/>
          </a:xfrm>
          <a:prstGeom prst="rect">
            <a:avLst/>
          </a:prstGeom>
          <a:noFill/>
          <a:ln w="28575">
            <a:solidFill>
              <a:srgbClr val="FF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1" name="TextBox 10">
            <a:extLst>
              <a:ext uri="{FF2B5EF4-FFF2-40B4-BE49-F238E27FC236}">
                <a16:creationId xmlns:a16="http://schemas.microsoft.com/office/drawing/2014/main" id="{45B42ADB-F4CA-ABAE-236E-352AEADB0BBE}"/>
              </a:ext>
            </a:extLst>
          </p:cNvPr>
          <p:cNvSpPr txBox="1"/>
          <p:nvPr/>
        </p:nvSpPr>
        <p:spPr>
          <a:xfrm>
            <a:off x="8568086" y="6117975"/>
            <a:ext cx="2152128" cy="369332"/>
          </a:xfrm>
          <a:prstGeom prst="rect">
            <a:avLst/>
          </a:prstGeom>
          <a:noFill/>
        </p:spPr>
        <p:txBody>
          <a:bodyPr wrap="none" rtlCol="0">
            <a:spAutoFit/>
          </a:bodyPr>
          <a:lstStyle/>
          <a:p>
            <a:pPr algn="ctr"/>
            <a:r>
              <a:rPr lang="it-IT" dirty="0">
                <a:solidFill>
                  <a:srgbClr val="FF00FF"/>
                </a:solidFill>
              </a:rPr>
              <a:t>Optionals (4): output</a:t>
            </a:r>
          </a:p>
        </p:txBody>
      </p:sp>
      <p:sp>
        <p:nvSpPr>
          <p:cNvPr id="13" name="TextBox 12">
            <a:extLst>
              <a:ext uri="{FF2B5EF4-FFF2-40B4-BE49-F238E27FC236}">
                <a16:creationId xmlns:a16="http://schemas.microsoft.com/office/drawing/2014/main" id="{C5980781-ACD2-638F-2452-9C489936AE4E}"/>
              </a:ext>
            </a:extLst>
          </p:cNvPr>
          <p:cNvSpPr txBox="1"/>
          <p:nvPr/>
        </p:nvSpPr>
        <p:spPr>
          <a:xfrm>
            <a:off x="0" y="6404095"/>
            <a:ext cx="6649452" cy="261610"/>
          </a:xfrm>
          <a:prstGeom prst="rect">
            <a:avLst/>
          </a:prstGeom>
          <a:noFill/>
        </p:spPr>
        <p:txBody>
          <a:bodyPr wrap="square">
            <a:spAutoFit/>
          </a:bodyPr>
          <a:lstStyle/>
          <a:p>
            <a:r>
              <a:rPr lang="it-IT" sz="1100" dirty="0"/>
              <a:t>https://microgridspy-documentation.readthedocs.io/</a:t>
            </a:r>
          </a:p>
        </p:txBody>
      </p:sp>
    </p:spTree>
    <p:extLst>
      <p:ext uri="{BB962C8B-B14F-4D97-AF65-F5344CB8AC3E}">
        <p14:creationId xmlns:p14="http://schemas.microsoft.com/office/powerpoint/2010/main" val="2006047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P spid="6" grpId="0"/>
      <p:bldP spid="7" grpId="0" animBg="1"/>
      <p:bldP spid="8" grpId="0" animBg="1"/>
      <p:bldP spid="9" grpId="0"/>
      <p:bldP spid="10" grpId="0" animBg="1"/>
      <p:bldP spid="1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id="{5801D35E-AD2B-676A-1A76-7D57E0FF3ED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3790" r="21840" b="23434"/>
          <a:stretch/>
        </p:blipFill>
        <p:spPr bwMode="auto">
          <a:xfrm>
            <a:off x="473243" y="1804737"/>
            <a:ext cx="3549315" cy="3557337"/>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19E0E3B1-0D24-B0FC-9501-2B50013882EE}"/>
              </a:ext>
            </a:extLst>
          </p:cNvPr>
          <p:cNvSpPr>
            <a:spLocks noGrp="1"/>
          </p:cNvSpPr>
          <p:nvPr>
            <p:ph type="sldNum" sz="quarter" idx="12"/>
          </p:nvPr>
        </p:nvSpPr>
        <p:spPr/>
        <p:txBody>
          <a:bodyPr/>
          <a:lstStyle/>
          <a:p>
            <a:fld id="{AE3CA754-A55E-413D-A6F6-65F50450773E}" type="slidenum">
              <a:rPr lang="fr-FR" smtClean="0"/>
              <a:pPr/>
              <a:t>26</a:t>
            </a:fld>
            <a:endParaRPr lang="fr-FR"/>
          </a:p>
        </p:txBody>
      </p:sp>
      <p:sp>
        <p:nvSpPr>
          <p:cNvPr id="3" name="Titre 2">
            <a:extLst>
              <a:ext uri="{FF2B5EF4-FFF2-40B4-BE49-F238E27FC236}">
                <a16:creationId xmlns:a16="http://schemas.microsoft.com/office/drawing/2014/main" id="{FC58F3AF-912E-1D1C-5BB9-32C82D4672E3}"/>
              </a:ext>
            </a:extLst>
          </p:cNvPr>
          <p:cNvSpPr>
            <a:spLocks noGrp="1"/>
          </p:cNvSpPr>
          <p:nvPr>
            <p:ph type="title"/>
          </p:nvPr>
        </p:nvSpPr>
        <p:spPr/>
        <p:txBody>
          <a:bodyPr/>
          <a:lstStyle/>
          <a:p>
            <a:r>
              <a:rPr lang="fr-FR" dirty="0"/>
              <a:t>Example: </a:t>
            </a:r>
            <a:r>
              <a:rPr lang="fr-FR" dirty="0" err="1"/>
              <a:t>MicrogridsPy</a:t>
            </a:r>
            <a:endParaRPr lang="fr-FR" dirty="0"/>
          </a:p>
        </p:txBody>
      </p:sp>
      <p:sp>
        <p:nvSpPr>
          <p:cNvPr id="2" name="Rectangle 1">
            <a:extLst>
              <a:ext uri="{FF2B5EF4-FFF2-40B4-BE49-F238E27FC236}">
                <a16:creationId xmlns:a16="http://schemas.microsoft.com/office/drawing/2014/main" id="{16911747-512E-9263-7FA0-46EA01DF73DA}"/>
              </a:ext>
            </a:extLst>
          </p:cNvPr>
          <p:cNvSpPr/>
          <p:nvPr/>
        </p:nvSpPr>
        <p:spPr>
          <a:xfrm>
            <a:off x="567203" y="2226988"/>
            <a:ext cx="3373017" cy="3004457"/>
          </a:xfrm>
          <a:prstGeom prst="rect">
            <a:avLst/>
          </a:prstGeom>
          <a:noFill/>
          <a:ln w="28575">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4" name="TextBox 13">
            <a:extLst>
              <a:ext uri="{FF2B5EF4-FFF2-40B4-BE49-F238E27FC236}">
                <a16:creationId xmlns:a16="http://schemas.microsoft.com/office/drawing/2014/main" id="{2AAD7319-0CD2-53DE-8C67-B8FBD7B49139}"/>
              </a:ext>
            </a:extLst>
          </p:cNvPr>
          <p:cNvSpPr txBox="1"/>
          <p:nvPr/>
        </p:nvSpPr>
        <p:spPr>
          <a:xfrm>
            <a:off x="4944979" y="1224002"/>
            <a:ext cx="6043863" cy="1200329"/>
          </a:xfrm>
          <a:prstGeom prst="rect">
            <a:avLst/>
          </a:prstGeom>
          <a:noFill/>
        </p:spPr>
        <p:txBody>
          <a:bodyPr wrap="square" rtlCol="0">
            <a:spAutoFit/>
          </a:bodyPr>
          <a:lstStyle/>
          <a:p>
            <a:r>
              <a:rPr lang="it-IT" b="1" dirty="0" err="1">
                <a:solidFill>
                  <a:srgbClr val="00B0F0"/>
                </a:solidFill>
              </a:rPr>
              <a:t>Objective</a:t>
            </a:r>
            <a:r>
              <a:rPr lang="it-IT" b="1" dirty="0">
                <a:solidFill>
                  <a:srgbClr val="00B0F0"/>
                </a:solidFill>
              </a:rPr>
              <a:t>(s) (1)</a:t>
            </a:r>
          </a:p>
          <a:p>
            <a:pPr marL="285750" indent="-285750">
              <a:buFont typeface="Arial" panose="020B0604020202020204" pitchFamily="34" charset="0"/>
              <a:buChar char="•"/>
            </a:pPr>
            <a:r>
              <a:rPr lang="it-IT" dirty="0"/>
              <a:t>Net Present Cost</a:t>
            </a:r>
          </a:p>
          <a:p>
            <a:pPr marL="285750" indent="-285750">
              <a:buFont typeface="Arial" panose="020B0604020202020204" pitchFamily="34" charset="0"/>
              <a:buChar char="•"/>
            </a:pPr>
            <a:r>
              <a:rPr lang="it-IT" dirty="0"/>
              <a:t>Total </a:t>
            </a:r>
            <a:r>
              <a:rPr lang="it-IT" dirty="0" err="1"/>
              <a:t>Variable</a:t>
            </a:r>
            <a:r>
              <a:rPr lang="it-IT" dirty="0"/>
              <a:t> Cost</a:t>
            </a:r>
          </a:p>
          <a:p>
            <a:pPr marL="285750" indent="-285750">
              <a:buFont typeface="Arial" panose="020B0604020202020204" pitchFamily="34" charset="0"/>
              <a:buChar char="•"/>
            </a:pPr>
            <a:r>
              <a:rPr lang="it-IT" dirty="0"/>
              <a:t>CO2emissions (multi-</a:t>
            </a:r>
            <a:r>
              <a:rPr lang="it-IT" dirty="0" err="1"/>
              <a:t>objective</a:t>
            </a:r>
            <a:r>
              <a:rPr lang="it-IT" dirty="0"/>
              <a:t>)</a:t>
            </a:r>
          </a:p>
        </p:txBody>
      </p:sp>
      <p:sp>
        <p:nvSpPr>
          <p:cNvPr id="16" name="TextBox 15">
            <a:extLst>
              <a:ext uri="{FF2B5EF4-FFF2-40B4-BE49-F238E27FC236}">
                <a16:creationId xmlns:a16="http://schemas.microsoft.com/office/drawing/2014/main" id="{2CC6981E-4FBF-9E1F-C47A-B62DB00C373D}"/>
              </a:ext>
            </a:extLst>
          </p:cNvPr>
          <p:cNvSpPr txBox="1"/>
          <p:nvPr/>
        </p:nvSpPr>
        <p:spPr>
          <a:xfrm>
            <a:off x="0" y="6382685"/>
            <a:ext cx="6649452" cy="261610"/>
          </a:xfrm>
          <a:prstGeom prst="rect">
            <a:avLst/>
          </a:prstGeom>
          <a:noFill/>
        </p:spPr>
        <p:txBody>
          <a:bodyPr wrap="square">
            <a:spAutoFit/>
          </a:bodyPr>
          <a:lstStyle/>
          <a:p>
            <a:r>
              <a:rPr lang="it-IT" sz="1100" dirty="0"/>
              <a:t>https://microgridspy-documentation.readthedocs.io/en/latest/formulation.html</a:t>
            </a:r>
          </a:p>
        </p:txBody>
      </p:sp>
      <p:sp>
        <p:nvSpPr>
          <p:cNvPr id="17" name="TextBox 16">
            <a:extLst>
              <a:ext uri="{FF2B5EF4-FFF2-40B4-BE49-F238E27FC236}">
                <a16:creationId xmlns:a16="http://schemas.microsoft.com/office/drawing/2014/main" id="{5924FFA2-F41C-6015-7248-C11E87DB8854}"/>
              </a:ext>
            </a:extLst>
          </p:cNvPr>
          <p:cNvSpPr txBox="1"/>
          <p:nvPr/>
        </p:nvSpPr>
        <p:spPr>
          <a:xfrm>
            <a:off x="4900862" y="2680018"/>
            <a:ext cx="6043863" cy="369332"/>
          </a:xfrm>
          <a:prstGeom prst="rect">
            <a:avLst/>
          </a:prstGeom>
          <a:noFill/>
        </p:spPr>
        <p:txBody>
          <a:bodyPr wrap="square" rtlCol="0">
            <a:spAutoFit/>
          </a:bodyPr>
          <a:lstStyle/>
          <a:p>
            <a:r>
              <a:rPr lang="it-IT" b="1" dirty="0" err="1">
                <a:solidFill>
                  <a:srgbClr val="00B0F0"/>
                </a:solidFill>
              </a:rPr>
              <a:t>Representation</a:t>
            </a:r>
            <a:r>
              <a:rPr lang="it-IT" b="1" dirty="0">
                <a:solidFill>
                  <a:srgbClr val="00B0F0"/>
                </a:solidFill>
              </a:rPr>
              <a:t> of </a:t>
            </a:r>
            <a:r>
              <a:rPr lang="it-IT" b="1" dirty="0" err="1">
                <a:solidFill>
                  <a:srgbClr val="00B0F0"/>
                </a:solidFill>
              </a:rPr>
              <a:t>physical</a:t>
            </a:r>
            <a:r>
              <a:rPr lang="it-IT" b="1" dirty="0">
                <a:solidFill>
                  <a:srgbClr val="00B0F0"/>
                </a:solidFill>
              </a:rPr>
              <a:t> </a:t>
            </a:r>
            <a:r>
              <a:rPr lang="it-IT" b="1" dirty="0" err="1">
                <a:solidFill>
                  <a:srgbClr val="00B0F0"/>
                </a:solidFill>
              </a:rPr>
              <a:t>components</a:t>
            </a:r>
            <a:r>
              <a:rPr lang="it-IT" b="1" dirty="0">
                <a:solidFill>
                  <a:srgbClr val="00B0F0"/>
                </a:solidFill>
              </a:rPr>
              <a:t> (</a:t>
            </a:r>
            <a:r>
              <a:rPr lang="it-IT" b="1" dirty="0" err="1">
                <a:solidFill>
                  <a:srgbClr val="00B0F0"/>
                </a:solidFill>
              </a:rPr>
              <a:t>example</a:t>
            </a:r>
            <a:r>
              <a:rPr lang="it-IT" b="1" dirty="0">
                <a:solidFill>
                  <a:srgbClr val="00B0F0"/>
                </a:solidFill>
              </a:rPr>
              <a:t>: generator)</a:t>
            </a:r>
          </a:p>
        </p:txBody>
      </p:sp>
      <p:pic>
        <p:nvPicPr>
          <p:cNvPr id="24" name="Picture 23">
            <a:extLst>
              <a:ext uri="{FF2B5EF4-FFF2-40B4-BE49-F238E27FC236}">
                <a16:creationId xmlns:a16="http://schemas.microsoft.com/office/drawing/2014/main" id="{5E750571-8B28-C98F-4CB4-7267DB4BA241}"/>
              </a:ext>
            </a:extLst>
          </p:cNvPr>
          <p:cNvPicPr>
            <a:picLocks noChangeAspect="1"/>
          </p:cNvPicPr>
          <p:nvPr/>
        </p:nvPicPr>
        <p:blipFill>
          <a:blip r:embed="rId3"/>
          <a:stretch>
            <a:fillRect/>
          </a:stretch>
        </p:blipFill>
        <p:spPr>
          <a:xfrm>
            <a:off x="5262849" y="3117334"/>
            <a:ext cx="5049188" cy="3740666"/>
          </a:xfrm>
          <a:prstGeom prst="rect">
            <a:avLst/>
          </a:prstGeom>
        </p:spPr>
      </p:pic>
    </p:spTree>
    <p:extLst>
      <p:ext uri="{BB962C8B-B14F-4D97-AF65-F5344CB8AC3E}">
        <p14:creationId xmlns:p14="http://schemas.microsoft.com/office/powerpoint/2010/main" val="1582332618"/>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2a56bc72-e832-426a-b1e3-32c4417a925f" xsi:nil="true"/>
    <lcf76f155ced4ddcb4097134ff3c332f xmlns="0a663368-1561-4a8b-bd80-4f655cceb5c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F7B80BE-8953-4B39-B2C3-A73481535E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F13A845-4345-4BBF-AC24-D56F799A196B}">
  <ds:schemaRefs>
    <ds:schemaRef ds:uri="http://schemas.microsoft.com/sharepoint/v3/contenttype/forms"/>
  </ds:schemaRefs>
</ds:datastoreItem>
</file>

<file path=customXml/itemProps3.xml><?xml version="1.0" encoding="utf-8"?>
<ds:datastoreItem xmlns:ds="http://schemas.openxmlformats.org/officeDocument/2006/customXml" ds:itemID="{DD810B87-B939-4E9B-8EF0-A3D82EE3C681}">
  <ds:schemaRefs>
    <ds:schemaRef ds:uri="http://schemas.microsoft.com/office/2006/metadata/properties"/>
    <ds:schemaRef ds:uri="http://schemas.microsoft.com/office/infopath/2007/PartnerControls"/>
    <ds:schemaRef ds:uri="2a56bc72-e832-426a-b1e3-32c4417a925f"/>
    <ds:schemaRef ds:uri="0a663368-1561-4a8b-bd80-4f655cceb5cd"/>
  </ds:schemaRefs>
</ds:datastoreItem>
</file>

<file path=docProps/app.xml><?xml version="1.0" encoding="utf-8"?>
<Properties xmlns="http://schemas.openxmlformats.org/officeDocument/2006/extended-properties" xmlns:vt="http://schemas.openxmlformats.org/officeDocument/2006/docPropsVTypes">
  <TotalTime>0</TotalTime>
  <Words>1984</Words>
  <Application>Microsoft Office PowerPoint</Application>
  <PresentationFormat>Widescreen</PresentationFormat>
  <Paragraphs>400</Paragraphs>
  <Slides>26</Slides>
  <Notes>2</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Thème Office</vt:lpstr>
      <vt:lpstr>Off-Grid Energy Systems Modelling with MicroGridsPy</vt:lpstr>
      <vt:lpstr>Learning Outcomes of the Lesson</vt:lpstr>
      <vt:lpstr>Introduction to modelling</vt:lpstr>
      <vt:lpstr>The process of modelling</vt:lpstr>
      <vt:lpstr>Example of (open) frameworks (88)</vt:lpstr>
      <vt:lpstr>Characteristics of frameworks</vt:lpstr>
      <vt:lpstr>1. Objective/s</vt:lpstr>
      <vt:lpstr>1. Objective/s</vt:lpstr>
      <vt:lpstr>2a. Represent the physical system</vt:lpstr>
      <vt:lpstr>2a. Example: Battery model for dispatching (high approximation)</vt:lpstr>
      <vt:lpstr>2a. Example: Battery model for dispatching (medium approximation)</vt:lpstr>
      <vt:lpstr>2a. Example: Battery model for dynamics</vt:lpstr>
      <vt:lpstr>2a. Represent the physical system: comment</vt:lpstr>
      <vt:lpstr>2b. Temporal characterization</vt:lpstr>
      <vt:lpstr>2b. Temporal characterization: trade-off resolution/time horizon</vt:lpstr>
      <vt:lpstr>2b. Temporal characterization: focus on the power system</vt:lpstr>
      <vt:lpstr>2b. Temporal characterization: uncertainties</vt:lpstr>
      <vt:lpstr>2b. Temporal characterization: scenario representation</vt:lpstr>
      <vt:lpstr>3. Optimization Techniques</vt:lpstr>
      <vt:lpstr>3. Optimization Techniques</vt:lpstr>
      <vt:lpstr>3. Optimization Techniques</vt:lpstr>
      <vt:lpstr>3. Optimization Techniques</vt:lpstr>
      <vt:lpstr>4. Additional features</vt:lpstr>
      <vt:lpstr>Data + Framework = Model Mathematical representation of the model</vt:lpstr>
      <vt:lpstr>Example: MicrogridsPy</vt:lpstr>
      <vt:lpstr>Example: MicrogridsPy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Carine VALETTE</dc:creator>
  <cp:lastModifiedBy>Leslie Ashburner</cp:lastModifiedBy>
  <cp:revision>77</cp:revision>
  <dcterms:created xsi:type="dcterms:W3CDTF">2021-01-28T08:37:55Z</dcterms:created>
  <dcterms:modified xsi:type="dcterms:W3CDTF">2024-09-24T08:53:51Z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