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25"/>
  </p:notesMasterIdLst>
  <p:sldIdLst>
    <p:sldId id="256" r:id="rId5"/>
    <p:sldId id="759" r:id="rId6"/>
    <p:sldId id="1812" r:id="rId7"/>
    <p:sldId id="1808" r:id="rId8"/>
    <p:sldId id="1819" r:id="rId9"/>
    <p:sldId id="1826" r:id="rId10"/>
    <p:sldId id="1830" r:id="rId11"/>
    <p:sldId id="1813" r:id="rId12"/>
    <p:sldId id="1829" r:id="rId13"/>
    <p:sldId id="1785" r:id="rId14"/>
    <p:sldId id="1814" r:id="rId15"/>
    <p:sldId id="1815" r:id="rId16"/>
    <p:sldId id="1816" r:id="rId17"/>
    <p:sldId id="1817" r:id="rId18"/>
    <p:sldId id="1786" r:id="rId19"/>
    <p:sldId id="1825" r:id="rId20"/>
    <p:sldId id="1824" r:id="rId21"/>
    <p:sldId id="1835" r:id="rId22"/>
    <p:sldId id="1770" r:id="rId23"/>
    <p:sldId id="1805" r:id="rId24"/>
  </p:sldIdLst>
  <p:sldSz cx="12192000" cy="6858000"/>
  <p:notesSz cx="6858000" cy="9144000"/>
  <p:embeddedFontLst>
    <p:embeddedFont>
      <p:font typeface="Helvetica" panose="020B0604020202020204" pitchFamily="34" charset="0"/>
      <p:regular r:id="rId26"/>
      <p:bold r:id="rId27"/>
      <p:italic r:id="rId28"/>
      <p:boldItalic r:id="rId29"/>
    </p:embeddedFont>
    <p:embeddedFont>
      <p:font typeface="Rubik" panose="020B0604020202020204" charset="0"/>
      <p:regular r:id="rId30"/>
      <p:bold r:id="rId31"/>
      <p:italic r:id="rId31"/>
      <p:boldItalic r:id="rId31"/>
    </p:embeddedFont>
    <p:embeddedFont>
      <p:font typeface="Trebuchet MS" panose="020B0603020202020204" pitchFamily="34" charset="0"/>
      <p:regular r:id="rId32"/>
      <p:bold r:id="rId33"/>
      <p:italic r:id="rId34"/>
      <p:boldItalic r:id="rId35"/>
    </p:embeddedFont>
    <p:embeddedFont>
      <p:font typeface="Verdana" panose="020B0604030504040204" pitchFamily="34" charset="0"/>
      <p:regular r:id="rId36"/>
      <p:bold r:id="rId37"/>
      <p:italic r:id="rId38"/>
      <p:boldItalic r:id="rId3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04297CB9-A07B-4563-96BF-74118B8CC26A}">
          <p14:sldIdLst>
            <p14:sldId id="256"/>
            <p14:sldId id="759"/>
            <p14:sldId id="1812"/>
            <p14:sldId id="1808"/>
            <p14:sldId id="1819"/>
            <p14:sldId id="1826"/>
            <p14:sldId id="1830"/>
            <p14:sldId id="1813"/>
            <p14:sldId id="1829"/>
            <p14:sldId id="1785"/>
            <p14:sldId id="1814"/>
            <p14:sldId id="1815"/>
            <p14:sldId id="1816"/>
            <p14:sldId id="1817"/>
            <p14:sldId id="1786"/>
            <p14:sldId id="1825"/>
          </p14:sldIdLst>
        </p14:section>
        <p14:section name="Untitled Section" id="{C97CBFAD-AF1A-4B32-8BB0-D0886F11F4FA}">
          <p14:sldIdLst>
            <p14:sldId id="1824"/>
            <p14:sldId id="1835"/>
            <p14:sldId id="1770"/>
            <p14:sldId id="1805"/>
          </p14:sldIdLst>
        </p14:section>
      </p14:sectionLst>
    </p:ex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08" roundtripDataSignature="AMtx7mh27SvOscsy8giEqMa1YrFoBeFR/Q==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A7B0855-3403-B8AD-E58A-DAC723929452}" name="Leslie Ashburner" initials="" userId="S::T0047643@wf.uct.ac.za::97703ced-4e32-457b-855d-f46e325684c4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C8E9"/>
    <a:srgbClr val="54CCCD"/>
    <a:srgbClr val="5B9BD5"/>
    <a:srgbClr val="70AD47"/>
    <a:srgbClr val="40C3DA"/>
    <a:srgbClr val="48BB4F"/>
    <a:srgbClr val="49BF64"/>
    <a:srgbClr val="4DC58D"/>
    <a:srgbClr val="52CAB8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324BC7-D1C6-612B-1AD1-687E2ED8FA89}" v="6" dt="2024-09-27T13:50:58.332"/>
  </p1510:revLst>
</p1510:revInfo>
</file>

<file path=ppt/tableStyles.xml><?xml version="1.0" encoding="utf-8"?>
<a:tblStyleLst xmlns:a="http://schemas.openxmlformats.org/drawingml/2006/main" def="{10B523D2-286A-460D-BDEE-533E220F520A}">
  <a:tblStyle styleId="{10B523D2-286A-460D-BDEE-533E220F520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98" autoAdjust="0"/>
    <p:restoredTop sz="87006"/>
  </p:normalViewPr>
  <p:slideViewPr>
    <p:cSldViewPr snapToGrid="0">
      <p:cViewPr varScale="1">
        <p:scale>
          <a:sx n="78" d="100"/>
          <a:sy n="78" d="100"/>
        </p:scale>
        <p:origin x="9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9" Type="http://schemas.openxmlformats.org/officeDocument/2006/relationships/font" Target="fonts/font14.fntdata"/><Relationship Id="rId10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font" Target="fonts/font9.fntdata"/><Relationship Id="rId11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11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14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11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108" Type="http://customschemas.google.com/relationships/presentationmetadata" Target="metadata"/><Relationship Id="rId20" Type="http://schemas.openxmlformats.org/officeDocument/2006/relationships/slide" Target="slides/slide16.xml"/><Relationship Id="rId111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ata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svg"/><Relationship Id="rId1" Type="http://schemas.openxmlformats.org/officeDocument/2006/relationships/image" Target="../media/image61.png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64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sv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svg"/><Relationship Id="rId1" Type="http://schemas.openxmlformats.org/officeDocument/2006/relationships/image" Target="../media/image92.png"/><Relationship Id="rId6" Type="http://schemas.openxmlformats.org/officeDocument/2006/relationships/image" Target="../media/image97.svg"/><Relationship Id="rId5" Type="http://schemas.openxmlformats.org/officeDocument/2006/relationships/image" Target="../media/image96.png"/><Relationship Id="rId10" Type="http://schemas.openxmlformats.org/officeDocument/2006/relationships/image" Target="../media/image101.svg"/><Relationship Id="rId4" Type="http://schemas.openxmlformats.org/officeDocument/2006/relationships/image" Target="../media/image95.svg"/><Relationship Id="rId9" Type="http://schemas.openxmlformats.org/officeDocument/2006/relationships/image" Target="../media/image100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38.sv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diagrams/_rels/drawing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svg"/><Relationship Id="rId1" Type="http://schemas.openxmlformats.org/officeDocument/2006/relationships/image" Target="../media/image61.png"/><Relationship Id="rId6" Type="http://schemas.openxmlformats.org/officeDocument/2006/relationships/image" Target="../media/image66.svg"/><Relationship Id="rId5" Type="http://schemas.openxmlformats.org/officeDocument/2006/relationships/image" Target="../media/image65.png"/><Relationship Id="rId4" Type="http://schemas.openxmlformats.org/officeDocument/2006/relationships/image" Target="../media/image64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sv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svg"/><Relationship Id="rId1" Type="http://schemas.openxmlformats.org/officeDocument/2006/relationships/image" Target="../media/image92.png"/><Relationship Id="rId6" Type="http://schemas.openxmlformats.org/officeDocument/2006/relationships/image" Target="../media/image97.svg"/><Relationship Id="rId5" Type="http://schemas.openxmlformats.org/officeDocument/2006/relationships/image" Target="../media/image96.png"/><Relationship Id="rId10" Type="http://schemas.openxmlformats.org/officeDocument/2006/relationships/image" Target="../media/image101.svg"/><Relationship Id="rId4" Type="http://schemas.openxmlformats.org/officeDocument/2006/relationships/image" Target="../media/image95.svg"/><Relationship Id="rId9" Type="http://schemas.openxmlformats.org/officeDocument/2006/relationships/image" Target="../media/image10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DF7277-9A66-4C10-A20A-6A0ABB0E4621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68515257-C0A2-4E60-985A-0AFCA620BF8D}">
      <dgm:prSet phldrT="[Text]"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</a:rPr>
            <a:t> Profitability</a:t>
          </a:r>
          <a:endParaRPr lang="en-KE" sz="1600" b="1" dirty="0">
            <a:solidFill>
              <a:schemeClr val="tx1"/>
            </a:solidFill>
          </a:endParaRPr>
        </a:p>
      </dgm:t>
    </dgm:pt>
    <dgm:pt modelId="{153618D9-CCC9-4F06-BB23-404E32BD4C20}" type="parTrans" cxnId="{2417AF69-861A-461A-9EFA-77B13B701C56}">
      <dgm:prSet/>
      <dgm:spPr/>
      <dgm:t>
        <a:bodyPr/>
        <a:lstStyle/>
        <a:p>
          <a:endParaRPr lang="en-KE"/>
        </a:p>
      </dgm:t>
    </dgm:pt>
    <dgm:pt modelId="{C4BD035A-4673-4EBA-BBD4-D46D3FB42BDA}" type="sibTrans" cxnId="{2417AF69-861A-461A-9EFA-77B13B701C56}">
      <dgm:prSet/>
      <dgm:spPr/>
      <dgm:t>
        <a:bodyPr/>
        <a:lstStyle/>
        <a:p>
          <a:endParaRPr lang="en-KE"/>
        </a:p>
      </dgm:t>
    </dgm:pt>
    <dgm:pt modelId="{5B12C2C0-207E-43D1-BC35-9FD561EE7253}">
      <dgm:prSet custT="1"/>
      <dgm:spPr/>
      <dgm:t>
        <a:bodyPr/>
        <a:lstStyle/>
        <a:p>
          <a:r>
            <a:rPr lang="en-US" sz="1400" b="0">
              <a:solidFill>
                <a:schemeClr val="tx1"/>
              </a:solidFill>
            </a:rPr>
            <a:t>Frameworks that offer financial support and regulatory stability improve profitability by lowering costs and making investments more appealing.</a:t>
          </a:r>
          <a:endParaRPr lang="en-KE" sz="1400" b="0">
            <a:solidFill>
              <a:schemeClr val="tx1"/>
            </a:solidFill>
          </a:endParaRPr>
        </a:p>
      </dgm:t>
    </dgm:pt>
    <dgm:pt modelId="{756A0150-AA61-4057-BC74-C43435761C59}" type="parTrans" cxnId="{AD818DBB-98CC-45A3-9A0A-146A2A6C04F6}">
      <dgm:prSet/>
      <dgm:spPr/>
      <dgm:t>
        <a:bodyPr/>
        <a:lstStyle/>
        <a:p>
          <a:endParaRPr lang="en-KE"/>
        </a:p>
      </dgm:t>
    </dgm:pt>
    <dgm:pt modelId="{995A7DFB-E0CD-4E10-9A00-17D960A85278}" type="sibTrans" cxnId="{AD818DBB-98CC-45A3-9A0A-146A2A6C04F6}">
      <dgm:prSet/>
      <dgm:spPr/>
      <dgm:t>
        <a:bodyPr/>
        <a:lstStyle/>
        <a:p>
          <a:endParaRPr lang="en-KE"/>
        </a:p>
      </dgm:t>
    </dgm:pt>
    <dgm:pt modelId="{FE3114A0-7046-45FF-A927-514D129B2654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</a:rPr>
            <a:t>Sustainability</a:t>
          </a:r>
          <a:endParaRPr lang="en-KE" sz="1600" b="1" dirty="0">
            <a:solidFill>
              <a:schemeClr val="tx1"/>
            </a:solidFill>
          </a:endParaRPr>
        </a:p>
      </dgm:t>
    </dgm:pt>
    <dgm:pt modelId="{2D806A1C-8296-4CAD-A9AE-EEC7802C9104}" type="parTrans" cxnId="{2E2466F5-D3BF-46DF-8857-3D8CAFED9928}">
      <dgm:prSet/>
      <dgm:spPr/>
      <dgm:t>
        <a:bodyPr/>
        <a:lstStyle/>
        <a:p>
          <a:endParaRPr lang="en-KE"/>
        </a:p>
      </dgm:t>
    </dgm:pt>
    <dgm:pt modelId="{A73C2D57-3A41-4577-803F-865110038E28}" type="sibTrans" cxnId="{2E2466F5-D3BF-46DF-8857-3D8CAFED9928}">
      <dgm:prSet/>
      <dgm:spPr/>
      <dgm:t>
        <a:bodyPr/>
        <a:lstStyle/>
        <a:p>
          <a:endParaRPr lang="en-KE"/>
        </a:p>
      </dgm:t>
    </dgm:pt>
    <dgm:pt modelId="{9B036D44-E402-451D-8C2B-4A7A74CE57B8}">
      <dgm:prSet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Frameworks that incorporate environmental and social criteria ensure that mini-grid projects are sustainable and have a positive impact on local communities and the environment.</a:t>
          </a:r>
          <a:endParaRPr lang="en-KE" sz="1400" b="0">
            <a:solidFill>
              <a:schemeClr val="tx1"/>
            </a:solidFill>
          </a:endParaRPr>
        </a:p>
      </dgm:t>
    </dgm:pt>
    <dgm:pt modelId="{B99E8B3D-22BD-4DA0-B04C-A7349EFC3493}" type="parTrans" cxnId="{FEAA5F17-1098-40A6-BEF8-01005B79ED2B}">
      <dgm:prSet/>
      <dgm:spPr/>
      <dgm:t>
        <a:bodyPr/>
        <a:lstStyle/>
        <a:p>
          <a:endParaRPr lang="en-KE"/>
        </a:p>
      </dgm:t>
    </dgm:pt>
    <dgm:pt modelId="{08069775-0036-4D23-8190-CEDF2F9FF9FD}" type="sibTrans" cxnId="{FEAA5F17-1098-40A6-BEF8-01005B79ED2B}">
      <dgm:prSet/>
      <dgm:spPr/>
      <dgm:t>
        <a:bodyPr/>
        <a:lstStyle/>
        <a:p>
          <a:endParaRPr lang="en-KE"/>
        </a:p>
      </dgm:t>
    </dgm:pt>
    <dgm:pt modelId="{031CC527-8618-485D-BCE6-D364D45E926F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</a:rPr>
            <a:t>Feasibility</a:t>
          </a:r>
          <a:endParaRPr lang="en-KE" sz="1600" b="1" dirty="0">
            <a:solidFill>
              <a:schemeClr val="tx1"/>
            </a:solidFill>
          </a:endParaRPr>
        </a:p>
      </dgm:t>
    </dgm:pt>
    <dgm:pt modelId="{0B35815B-AB16-4C5F-9EBB-28AA281F482C}" type="parTrans" cxnId="{DF27ABA0-D5E0-4C7C-BB48-56EFED289F9D}">
      <dgm:prSet/>
      <dgm:spPr/>
      <dgm:t>
        <a:bodyPr/>
        <a:lstStyle/>
        <a:p>
          <a:endParaRPr lang="en-KE"/>
        </a:p>
      </dgm:t>
    </dgm:pt>
    <dgm:pt modelId="{7C68B7C3-6896-46F9-AF3D-89407978B9C1}" type="sibTrans" cxnId="{DF27ABA0-D5E0-4C7C-BB48-56EFED289F9D}">
      <dgm:prSet/>
      <dgm:spPr/>
      <dgm:t>
        <a:bodyPr/>
        <a:lstStyle/>
        <a:p>
          <a:endParaRPr lang="en-KE"/>
        </a:p>
      </dgm:t>
    </dgm:pt>
    <dgm:pt modelId="{F8021B04-597D-4A88-9473-5669E17C160D}">
      <dgm:prSet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Clear regulatory guidelines and access to funding improve the feasibility of mini-grid projects by simplifying the development process and addressing financial barriers.</a:t>
          </a:r>
          <a:endParaRPr lang="en-KE" sz="1400" b="0" dirty="0">
            <a:solidFill>
              <a:schemeClr val="tx1"/>
            </a:solidFill>
          </a:endParaRPr>
        </a:p>
      </dgm:t>
    </dgm:pt>
    <dgm:pt modelId="{ECBAD305-04F6-414A-8A8A-EDF9FDD8EFD0}" type="parTrans" cxnId="{2587D5F1-D3DF-47DD-9CC1-85567E0E1DEA}">
      <dgm:prSet/>
      <dgm:spPr/>
      <dgm:t>
        <a:bodyPr/>
        <a:lstStyle/>
        <a:p>
          <a:endParaRPr lang="en-KE"/>
        </a:p>
      </dgm:t>
    </dgm:pt>
    <dgm:pt modelId="{8E44263A-1072-4842-895A-ABBD93587D5B}" type="sibTrans" cxnId="{2587D5F1-D3DF-47DD-9CC1-85567E0E1DEA}">
      <dgm:prSet/>
      <dgm:spPr/>
      <dgm:t>
        <a:bodyPr/>
        <a:lstStyle/>
        <a:p>
          <a:endParaRPr lang="en-KE"/>
        </a:p>
      </dgm:t>
    </dgm:pt>
    <dgm:pt modelId="{D14C255B-4A7E-4A87-9ED7-79AD6A0F9C56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</a:rPr>
            <a:t>Accountability</a:t>
          </a:r>
          <a:endParaRPr lang="en-KE" sz="1600" b="1" dirty="0">
            <a:solidFill>
              <a:schemeClr val="tx1"/>
            </a:solidFill>
          </a:endParaRPr>
        </a:p>
      </dgm:t>
    </dgm:pt>
    <dgm:pt modelId="{2A1A3001-1648-4AC4-A8FD-A43E445FAC6C}" type="parTrans" cxnId="{2836D9E2-A47D-462D-BBA2-5D9A36B5EE41}">
      <dgm:prSet/>
      <dgm:spPr/>
      <dgm:t>
        <a:bodyPr/>
        <a:lstStyle/>
        <a:p>
          <a:endParaRPr lang="en-KE"/>
        </a:p>
      </dgm:t>
    </dgm:pt>
    <dgm:pt modelId="{28BF8452-B8FA-48E8-8486-1138C906A7CE}" type="sibTrans" cxnId="{2836D9E2-A47D-462D-BBA2-5D9A36B5EE41}">
      <dgm:prSet/>
      <dgm:spPr/>
      <dgm:t>
        <a:bodyPr/>
        <a:lstStyle/>
        <a:p>
          <a:endParaRPr lang="en-KE"/>
        </a:p>
      </dgm:t>
    </dgm:pt>
    <dgm:pt modelId="{09A74877-A8B1-4C9F-B048-A01812CED66C}">
      <dgm:prSet custT="1"/>
      <dgm:spPr/>
      <dgm:t>
        <a:bodyPr/>
        <a:lstStyle/>
        <a:p>
          <a:r>
            <a:rPr lang="en-US" sz="1400" b="0" dirty="0">
              <a:solidFill>
                <a:schemeClr val="tx1"/>
              </a:solidFill>
            </a:rPr>
            <a:t>Transparent management processes and regular monitoring ensure that mini-grid projects are run efficiently, and stakeholders are held accountable.</a:t>
          </a:r>
          <a:endParaRPr lang="en-KE" sz="1400" b="0" dirty="0">
            <a:solidFill>
              <a:schemeClr val="tx1"/>
            </a:solidFill>
          </a:endParaRPr>
        </a:p>
      </dgm:t>
    </dgm:pt>
    <dgm:pt modelId="{05F629B5-C6B6-44E4-9211-D6F0F4C2691A}" type="parTrans" cxnId="{58846E47-8B07-4A0E-9567-B4B13F31C126}">
      <dgm:prSet/>
      <dgm:spPr/>
      <dgm:t>
        <a:bodyPr/>
        <a:lstStyle/>
        <a:p>
          <a:endParaRPr lang="en-KE"/>
        </a:p>
      </dgm:t>
    </dgm:pt>
    <dgm:pt modelId="{8D3AED7B-6F27-4A5E-BDF7-05E9F1AECC4B}" type="sibTrans" cxnId="{58846E47-8B07-4A0E-9567-B4B13F31C126}">
      <dgm:prSet/>
      <dgm:spPr/>
      <dgm:t>
        <a:bodyPr/>
        <a:lstStyle/>
        <a:p>
          <a:endParaRPr lang="en-KE"/>
        </a:p>
      </dgm:t>
    </dgm:pt>
    <dgm:pt modelId="{BB014F11-13DD-467F-AB4C-D0540C4D22AB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</a:rPr>
            <a:t>Reliability</a:t>
          </a:r>
          <a:endParaRPr lang="en-KE" sz="1600" b="1" dirty="0">
            <a:solidFill>
              <a:schemeClr val="tx1"/>
            </a:solidFill>
          </a:endParaRPr>
        </a:p>
      </dgm:t>
    </dgm:pt>
    <dgm:pt modelId="{F9233396-96D3-48D9-9A91-D7FE8A83D844}" type="parTrans" cxnId="{6EB58716-E43A-4697-A4C0-134E9CDDE55C}">
      <dgm:prSet/>
      <dgm:spPr/>
      <dgm:t>
        <a:bodyPr/>
        <a:lstStyle/>
        <a:p>
          <a:endParaRPr lang="en-KE"/>
        </a:p>
      </dgm:t>
    </dgm:pt>
    <dgm:pt modelId="{F60868D9-181D-4D73-82DF-EC2DBA26EB7E}" type="sibTrans" cxnId="{6EB58716-E43A-4697-A4C0-134E9CDDE55C}">
      <dgm:prSet/>
      <dgm:spPr/>
      <dgm:t>
        <a:bodyPr/>
        <a:lstStyle/>
        <a:p>
          <a:endParaRPr lang="en-KE"/>
        </a:p>
      </dgm:t>
    </dgm:pt>
    <dgm:pt modelId="{F6736A8E-1D48-4521-8341-64E974A009A8}">
      <dgm:prSet custT="1"/>
      <dgm:spPr/>
      <dgm:t>
        <a:bodyPr/>
        <a:lstStyle/>
        <a:p>
          <a:r>
            <a:rPr lang="en-US" sz="1400" b="1" dirty="0">
              <a:solidFill>
                <a:schemeClr val="tx1"/>
              </a:solidFill>
            </a:rPr>
            <a:t>Technical </a:t>
          </a:r>
          <a:r>
            <a:rPr lang="en-US" sz="1400" b="0" dirty="0">
              <a:solidFill>
                <a:schemeClr val="tx1"/>
              </a:solidFill>
            </a:rPr>
            <a:t>standards and support mechanisms in policies and frameworks ensure that mini-grids operate reliably, providing consistent and safe electricity to users.</a:t>
          </a:r>
          <a:endParaRPr lang="en-KE" sz="1400" b="0" dirty="0">
            <a:solidFill>
              <a:schemeClr val="tx1"/>
            </a:solidFill>
          </a:endParaRPr>
        </a:p>
      </dgm:t>
    </dgm:pt>
    <dgm:pt modelId="{61247A63-7B45-43F6-8FDC-128FCB5B796D}" type="parTrans" cxnId="{4C87DCFF-1159-4E96-9F74-E6A35EA9FF49}">
      <dgm:prSet/>
      <dgm:spPr/>
      <dgm:t>
        <a:bodyPr/>
        <a:lstStyle/>
        <a:p>
          <a:endParaRPr lang="en-KE"/>
        </a:p>
      </dgm:t>
    </dgm:pt>
    <dgm:pt modelId="{D605BB83-3388-4101-BF58-D7FD8EDFF4A3}" type="sibTrans" cxnId="{4C87DCFF-1159-4E96-9F74-E6A35EA9FF49}">
      <dgm:prSet/>
      <dgm:spPr/>
      <dgm:t>
        <a:bodyPr/>
        <a:lstStyle/>
        <a:p>
          <a:endParaRPr lang="en-KE"/>
        </a:p>
      </dgm:t>
    </dgm:pt>
    <dgm:pt modelId="{22C973A6-9B18-4A46-BE43-F56FFA1F69CE}" type="pres">
      <dgm:prSet presAssocID="{FBDF7277-9A66-4C10-A20A-6A0ABB0E4621}" presName="linear" presStyleCnt="0">
        <dgm:presLayoutVars>
          <dgm:dir/>
          <dgm:animLvl val="lvl"/>
          <dgm:resizeHandles val="exact"/>
        </dgm:presLayoutVars>
      </dgm:prSet>
      <dgm:spPr/>
    </dgm:pt>
    <dgm:pt modelId="{AEC39E6C-3207-4384-AE2D-DE8CFCCE0320}" type="pres">
      <dgm:prSet presAssocID="{68515257-C0A2-4E60-985A-0AFCA620BF8D}" presName="parentLin" presStyleCnt="0"/>
      <dgm:spPr/>
    </dgm:pt>
    <dgm:pt modelId="{07B56D57-7BC8-41AD-91F7-18F177A3C95E}" type="pres">
      <dgm:prSet presAssocID="{68515257-C0A2-4E60-985A-0AFCA620BF8D}" presName="parentLeftMargin" presStyleLbl="node1" presStyleIdx="0" presStyleCnt="5"/>
      <dgm:spPr/>
    </dgm:pt>
    <dgm:pt modelId="{8EAF26B6-54C0-4E7A-BCE1-93C2C469B889}" type="pres">
      <dgm:prSet presAssocID="{68515257-C0A2-4E60-985A-0AFCA620BF8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8778A4E-6523-49DF-BBEB-7954BD95E8E8}" type="pres">
      <dgm:prSet presAssocID="{68515257-C0A2-4E60-985A-0AFCA620BF8D}" presName="negativeSpace" presStyleCnt="0"/>
      <dgm:spPr/>
    </dgm:pt>
    <dgm:pt modelId="{E4E25EA3-0C07-4FFF-875D-4537E3B99672}" type="pres">
      <dgm:prSet presAssocID="{68515257-C0A2-4E60-985A-0AFCA620BF8D}" presName="childText" presStyleLbl="conFgAcc1" presStyleIdx="0" presStyleCnt="5">
        <dgm:presLayoutVars>
          <dgm:bulletEnabled val="1"/>
        </dgm:presLayoutVars>
      </dgm:prSet>
      <dgm:spPr/>
    </dgm:pt>
    <dgm:pt modelId="{2D0283CA-9E32-4463-A63B-CE91AB513E25}" type="pres">
      <dgm:prSet presAssocID="{C4BD035A-4673-4EBA-BBD4-D46D3FB42BDA}" presName="spaceBetweenRectangles" presStyleCnt="0"/>
      <dgm:spPr/>
    </dgm:pt>
    <dgm:pt modelId="{B09A1AE3-F6D6-42BF-81D5-74DD6B95BAE3}" type="pres">
      <dgm:prSet presAssocID="{FE3114A0-7046-45FF-A927-514D129B2654}" presName="parentLin" presStyleCnt="0"/>
      <dgm:spPr/>
    </dgm:pt>
    <dgm:pt modelId="{EC8F3201-6C08-4384-9FE6-B94C6241DF24}" type="pres">
      <dgm:prSet presAssocID="{FE3114A0-7046-45FF-A927-514D129B2654}" presName="parentLeftMargin" presStyleLbl="node1" presStyleIdx="0" presStyleCnt="5"/>
      <dgm:spPr/>
    </dgm:pt>
    <dgm:pt modelId="{130B7560-7CCB-43E9-9055-317355470E07}" type="pres">
      <dgm:prSet presAssocID="{FE3114A0-7046-45FF-A927-514D129B265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717EA0EF-558E-45DD-93F7-DD7282D51EBB}" type="pres">
      <dgm:prSet presAssocID="{FE3114A0-7046-45FF-A927-514D129B2654}" presName="negativeSpace" presStyleCnt="0"/>
      <dgm:spPr/>
    </dgm:pt>
    <dgm:pt modelId="{FC80617F-338F-49F6-AF9E-470BD6DA183C}" type="pres">
      <dgm:prSet presAssocID="{FE3114A0-7046-45FF-A927-514D129B2654}" presName="childText" presStyleLbl="conFgAcc1" presStyleIdx="1" presStyleCnt="5">
        <dgm:presLayoutVars>
          <dgm:bulletEnabled val="1"/>
        </dgm:presLayoutVars>
      </dgm:prSet>
      <dgm:spPr/>
    </dgm:pt>
    <dgm:pt modelId="{494B2DAA-10CA-4A51-B8DC-513CB852DFED}" type="pres">
      <dgm:prSet presAssocID="{A73C2D57-3A41-4577-803F-865110038E28}" presName="spaceBetweenRectangles" presStyleCnt="0"/>
      <dgm:spPr/>
    </dgm:pt>
    <dgm:pt modelId="{5D1293E3-F25E-494A-A99D-3B049504AA0D}" type="pres">
      <dgm:prSet presAssocID="{031CC527-8618-485D-BCE6-D364D45E926F}" presName="parentLin" presStyleCnt="0"/>
      <dgm:spPr/>
    </dgm:pt>
    <dgm:pt modelId="{E65C4DE1-18E0-433A-979C-FD587871C641}" type="pres">
      <dgm:prSet presAssocID="{031CC527-8618-485D-BCE6-D364D45E926F}" presName="parentLeftMargin" presStyleLbl="node1" presStyleIdx="1" presStyleCnt="5"/>
      <dgm:spPr/>
    </dgm:pt>
    <dgm:pt modelId="{E8CF70DA-1AAF-4723-B4EC-0A42B237C66F}" type="pres">
      <dgm:prSet presAssocID="{031CC527-8618-485D-BCE6-D364D45E926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2AFF40B4-D690-4B04-AF20-B69D12F18303}" type="pres">
      <dgm:prSet presAssocID="{031CC527-8618-485D-BCE6-D364D45E926F}" presName="negativeSpace" presStyleCnt="0"/>
      <dgm:spPr/>
    </dgm:pt>
    <dgm:pt modelId="{5A270817-E872-4FE6-85F2-7ECAF9CCC0DC}" type="pres">
      <dgm:prSet presAssocID="{031CC527-8618-485D-BCE6-D364D45E926F}" presName="childText" presStyleLbl="conFgAcc1" presStyleIdx="2" presStyleCnt="5">
        <dgm:presLayoutVars>
          <dgm:bulletEnabled val="1"/>
        </dgm:presLayoutVars>
      </dgm:prSet>
      <dgm:spPr/>
    </dgm:pt>
    <dgm:pt modelId="{AF556637-2451-46A9-881F-91212207F043}" type="pres">
      <dgm:prSet presAssocID="{7C68B7C3-6896-46F9-AF3D-89407978B9C1}" presName="spaceBetweenRectangles" presStyleCnt="0"/>
      <dgm:spPr/>
    </dgm:pt>
    <dgm:pt modelId="{241A733B-3FC0-4484-956D-7EE45FD63962}" type="pres">
      <dgm:prSet presAssocID="{D14C255B-4A7E-4A87-9ED7-79AD6A0F9C56}" presName="parentLin" presStyleCnt="0"/>
      <dgm:spPr/>
    </dgm:pt>
    <dgm:pt modelId="{6D2483E0-C8EF-4EC1-B62E-D61BD36B678E}" type="pres">
      <dgm:prSet presAssocID="{D14C255B-4A7E-4A87-9ED7-79AD6A0F9C56}" presName="parentLeftMargin" presStyleLbl="node1" presStyleIdx="2" presStyleCnt="5"/>
      <dgm:spPr/>
    </dgm:pt>
    <dgm:pt modelId="{8EC6751A-0A47-4BE5-80F4-E4935CC8D5F2}" type="pres">
      <dgm:prSet presAssocID="{D14C255B-4A7E-4A87-9ED7-79AD6A0F9C56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0D318E23-34AC-4178-BA9C-80966114C3EA}" type="pres">
      <dgm:prSet presAssocID="{D14C255B-4A7E-4A87-9ED7-79AD6A0F9C56}" presName="negativeSpace" presStyleCnt="0"/>
      <dgm:spPr/>
    </dgm:pt>
    <dgm:pt modelId="{E1F05DE4-B372-432F-9817-5B3220626674}" type="pres">
      <dgm:prSet presAssocID="{D14C255B-4A7E-4A87-9ED7-79AD6A0F9C56}" presName="childText" presStyleLbl="conFgAcc1" presStyleIdx="3" presStyleCnt="5">
        <dgm:presLayoutVars>
          <dgm:bulletEnabled val="1"/>
        </dgm:presLayoutVars>
      </dgm:prSet>
      <dgm:spPr/>
    </dgm:pt>
    <dgm:pt modelId="{B15D2824-A206-4DC3-B1F5-DE058588EC6C}" type="pres">
      <dgm:prSet presAssocID="{28BF8452-B8FA-48E8-8486-1138C906A7CE}" presName="spaceBetweenRectangles" presStyleCnt="0"/>
      <dgm:spPr/>
    </dgm:pt>
    <dgm:pt modelId="{C8A6CD6E-2FA1-429B-AF21-6A5D148390D1}" type="pres">
      <dgm:prSet presAssocID="{BB014F11-13DD-467F-AB4C-D0540C4D22AB}" presName="parentLin" presStyleCnt="0"/>
      <dgm:spPr/>
    </dgm:pt>
    <dgm:pt modelId="{711677D1-E691-4175-8E73-936811BE9E83}" type="pres">
      <dgm:prSet presAssocID="{BB014F11-13DD-467F-AB4C-D0540C4D22AB}" presName="parentLeftMargin" presStyleLbl="node1" presStyleIdx="3" presStyleCnt="5"/>
      <dgm:spPr/>
    </dgm:pt>
    <dgm:pt modelId="{A63C3A77-5758-44CB-BBA9-FF3BF54062F3}" type="pres">
      <dgm:prSet presAssocID="{BB014F11-13DD-467F-AB4C-D0540C4D22AB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E8501F93-5262-4E82-9BEC-9AC66865D35A}" type="pres">
      <dgm:prSet presAssocID="{BB014F11-13DD-467F-AB4C-D0540C4D22AB}" presName="negativeSpace" presStyleCnt="0"/>
      <dgm:spPr/>
    </dgm:pt>
    <dgm:pt modelId="{63C65EAF-662E-4CA0-8C72-4B7F04E3362E}" type="pres">
      <dgm:prSet presAssocID="{BB014F11-13DD-467F-AB4C-D0540C4D22AB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C837FE13-8D7C-4D52-9176-B8471DD2EE0F}" type="presOf" srcId="{BB014F11-13DD-467F-AB4C-D0540C4D22AB}" destId="{711677D1-E691-4175-8E73-936811BE9E83}" srcOrd="0" destOrd="0" presId="urn:microsoft.com/office/officeart/2005/8/layout/list1"/>
    <dgm:cxn modelId="{6EB58716-E43A-4697-A4C0-134E9CDDE55C}" srcId="{FBDF7277-9A66-4C10-A20A-6A0ABB0E4621}" destId="{BB014F11-13DD-467F-AB4C-D0540C4D22AB}" srcOrd="4" destOrd="0" parTransId="{F9233396-96D3-48D9-9A91-D7FE8A83D844}" sibTransId="{F60868D9-181D-4D73-82DF-EC2DBA26EB7E}"/>
    <dgm:cxn modelId="{FEAA5F17-1098-40A6-BEF8-01005B79ED2B}" srcId="{FE3114A0-7046-45FF-A927-514D129B2654}" destId="{9B036D44-E402-451D-8C2B-4A7A74CE57B8}" srcOrd="0" destOrd="0" parTransId="{B99E8B3D-22BD-4DA0-B04C-A7349EFC3493}" sibTransId="{08069775-0036-4D23-8190-CEDF2F9FF9FD}"/>
    <dgm:cxn modelId="{A0756F19-BF5B-4F30-A669-97DFCB880AE5}" type="presOf" srcId="{5B12C2C0-207E-43D1-BC35-9FD561EE7253}" destId="{E4E25EA3-0C07-4FFF-875D-4537E3B99672}" srcOrd="0" destOrd="0" presId="urn:microsoft.com/office/officeart/2005/8/layout/list1"/>
    <dgm:cxn modelId="{9C5D5F61-B280-44FA-A168-82D7A0D1B2DB}" type="presOf" srcId="{68515257-C0A2-4E60-985A-0AFCA620BF8D}" destId="{07B56D57-7BC8-41AD-91F7-18F177A3C95E}" srcOrd="0" destOrd="0" presId="urn:microsoft.com/office/officeart/2005/8/layout/list1"/>
    <dgm:cxn modelId="{4E874E41-7C28-44F9-B111-1971A7E6EE05}" type="presOf" srcId="{9B036D44-E402-451D-8C2B-4A7A74CE57B8}" destId="{FC80617F-338F-49F6-AF9E-470BD6DA183C}" srcOrd="0" destOrd="0" presId="urn:microsoft.com/office/officeart/2005/8/layout/list1"/>
    <dgm:cxn modelId="{58846E47-8B07-4A0E-9567-B4B13F31C126}" srcId="{D14C255B-4A7E-4A87-9ED7-79AD6A0F9C56}" destId="{09A74877-A8B1-4C9F-B048-A01812CED66C}" srcOrd="0" destOrd="0" parTransId="{05F629B5-C6B6-44E4-9211-D6F0F4C2691A}" sibTransId="{8D3AED7B-6F27-4A5E-BDF7-05E9F1AECC4B}"/>
    <dgm:cxn modelId="{2417AF69-861A-461A-9EFA-77B13B701C56}" srcId="{FBDF7277-9A66-4C10-A20A-6A0ABB0E4621}" destId="{68515257-C0A2-4E60-985A-0AFCA620BF8D}" srcOrd="0" destOrd="0" parTransId="{153618D9-CCC9-4F06-BB23-404E32BD4C20}" sibTransId="{C4BD035A-4673-4EBA-BBD4-D46D3FB42BDA}"/>
    <dgm:cxn modelId="{305D186B-3D4D-4906-8472-877D21EEF946}" type="presOf" srcId="{031CC527-8618-485D-BCE6-D364D45E926F}" destId="{E8CF70DA-1AAF-4723-B4EC-0A42B237C66F}" srcOrd="1" destOrd="0" presId="urn:microsoft.com/office/officeart/2005/8/layout/list1"/>
    <dgm:cxn modelId="{F0D1634D-836B-420B-B3EC-A525F5814EC2}" type="presOf" srcId="{FE3114A0-7046-45FF-A927-514D129B2654}" destId="{EC8F3201-6C08-4384-9FE6-B94C6241DF24}" srcOrd="0" destOrd="0" presId="urn:microsoft.com/office/officeart/2005/8/layout/list1"/>
    <dgm:cxn modelId="{4036094F-C8C9-4956-BBB7-EAC65C5B07B8}" type="presOf" srcId="{FE3114A0-7046-45FF-A927-514D129B2654}" destId="{130B7560-7CCB-43E9-9055-317355470E07}" srcOrd="1" destOrd="0" presId="urn:microsoft.com/office/officeart/2005/8/layout/list1"/>
    <dgm:cxn modelId="{648CE07D-D133-4EF2-A116-BDD2D16D1F74}" type="presOf" srcId="{BB014F11-13DD-467F-AB4C-D0540C4D22AB}" destId="{A63C3A77-5758-44CB-BBA9-FF3BF54062F3}" srcOrd="1" destOrd="0" presId="urn:microsoft.com/office/officeart/2005/8/layout/list1"/>
    <dgm:cxn modelId="{943E5F80-14A7-42DD-953F-DA1A937E670C}" type="presOf" srcId="{F8021B04-597D-4A88-9473-5669E17C160D}" destId="{5A270817-E872-4FE6-85F2-7ECAF9CCC0DC}" srcOrd="0" destOrd="0" presId="urn:microsoft.com/office/officeart/2005/8/layout/list1"/>
    <dgm:cxn modelId="{000CCD9B-8162-494A-B42E-96028E675702}" type="presOf" srcId="{D14C255B-4A7E-4A87-9ED7-79AD6A0F9C56}" destId="{8EC6751A-0A47-4BE5-80F4-E4935CC8D5F2}" srcOrd="1" destOrd="0" presId="urn:microsoft.com/office/officeart/2005/8/layout/list1"/>
    <dgm:cxn modelId="{DF27ABA0-D5E0-4C7C-BB48-56EFED289F9D}" srcId="{FBDF7277-9A66-4C10-A20A-6A0ABB0E4621}" destId="{031CC527-8618-485D-BCE6-D364D45E926F}" srcOrd="2" destOrd="0" parTransId="{0B35815B-AB16-4C5F-9EBB-28AA281F482C}" sibTransId="{7C68B7C3-6896-46F9-AF3D-89407978B9C1}"/>
    <dgm:cxn modelId="{F02883A8-0E8E-4E03-9689-A43A74ED6DF0}" type="presOf" srcId="{D14C255B-4A7E-4A87-9ED7-79AD6A0F9C56}" destId="{6D2483E0-C8EF-4EC1-B62E-D61BD36B678E}" srcOrd="0" destOrd="0" presId="urn:microsoft.com/office/officeart/2005/8/layout/list1"/>
    <dgm:cxn modelId="{F71AB9AF-D97B-4F0C-B7F5-83CD94CB9483}" type="presOf" srcId="{FBDF7277-9A66-4C10-A20A-6A0ABB0E4621}" destId="{22C973A6-9B18-4A46-BE43-F56FFA1F69CE}" srcOrd="0" destOrd="0" presId="urn:microsoft.com/office/officeart/2005/8/layout/list1"/>
    <dgm:cxn modelId="{8F8F05B3-B58B-47F6-8522-B5EEAE379BE5}" type="presOf" srcId="{F6736A8E-1D48-4521-8341-64E974A009A8}" destId="{63C65EAF-662E-4CA0-8C72-4B7F04E3362E}" srcOrd="0" destOrd="0" presId="urn:microsoft.com/office/officeart/2005/8/layout/list1"/>
    <dgm:cxn modelId="{AD818DBB-98CC-45A3-9A0A-146A2A6C04F6}" srcId="{68515257-C0A2-4E60-985A-0AFCA620BF8D}" destId="{5B12C2C0-207E-43D1-BC35-9FD561EE7253}" srcOrd="0" destOrd="0" parTransId="{756A0150-AA61-4057-BC74-C43435761C59}" sibTransId="{995A7DFB-E0CD-4E10-9A00-17D960A85278}"/>
    <dgm:cxn modelId="{E3867DD4-E9A0-45F0-8DE7-68E627707339}" type="presOf" srcId="{031CC527-8618-485D-BCE6-D364D45E926F}" destId="{E65C4DE1-18E0-433A-979C-FD587871C641}" srcOrd="0" destOrd="0" presId="urn:microsoft.com/office/officeart/2005/8/layout/list1"/>
    <dgm:cxn modelId="{0F0A66DD-B1C3-4F0D-9C24-3E6E44EABBB6}" type="presOf" srcId="{68515257-C0A2-4E60-985A-0AFCA620BF8D}" destId="{8EAF26B6-54C0-4E7A-BCE1-93C2C469B889}" srcOrd="1" destOrd="0" presId="urn:microsoft.com/office/officeart/2005/8/layout/list1"/>
    <dgm:cxn modelId="{2836D9E2-A47D-462D-BBA2-5D9A36B5EE41}" srcId="{FBDF7277-9A66-4C10-A20A-6A0ABB0E4621}" destId="{D14C255B-4A7E-4A87-9ED7-79AD6A0F9C56}" srcOrd="3" destOrd="0" parTransId="{2A1A3001-1648-4AC4-A8FD-A43E445FAC6C}" sibTransId="{28BF8452-B8FA-48E8-8486-1138C906A7CE}"/>
    <dgm:cxn modelId="{F26E3DE7-9F96-4775-80C3-1C2FFE2A23E4}" type="presOf" srcId="{09A74877-A8B1-4C9F-B048-A01812CED66C}" destId="{E1F05DE4-B372-432F-9817-5B3220626674}" srcOrd="0" destOrd="0" presId="urn:microsoft.com/office/officeart/2005/8/layout/list1"/>
    <dgm:cxn modelId="{2587D5F1-D3DF-47DD-9CC1-85567E0E1DEA}" srcId="{031CC527-8618-485D-BCE6-D364D45E926F}" destId="{F8021B04-597D-4A88-9473-5669E17C160D}" srcOrd="0" destOrd="0" parTransId="{ECBAD305-04F6-414A-8A8A-EDF9FDD8EFD0}" sibTransId="{8E44263A-1072-4842-895A-ABBD93587D5B}"/>
    <dgm:cxn modelId="{2E2466F5-D3BF-46DF-8857-3D8CAFED9928}" srcId="{FBDF7277-9A66-4C10-A20A-6A0ABB0E4621}" destId="{FE3114A0-7046-45FF-A927-514D129B2654}" srcOrd="1" destOrd="0" parTransId="{2D806A1C-8296-4CAD-A9AE-EEC7802C9104}" sibTransId="{A73C2D57-3A41-4577-803F-865110038E28}"/>
    <dgm:cxn modelId="{4C87DCFF-1159-4E96-9F74-E6A35EA9FF49}" srcId="{BB014F11-13DD-467F-AB4C-D0540C4D22AB}" destId="{F6736A8E-1D48-4521-8341-64E974A009A8}" srcOrd="0" destOrd="0" parTransId="{61247A63-7B45-43F6-8FDC-128FCB5B796D}" sibTransId="{D605BB83-3388-4101-BF58-D7FD8EDFF4A3}"/>
    <dgm:cxn modelId="{D8698E9A-E641-4A3B-99DC-D0E32B050170}" type="presParOf" srcId="{22C973A6-9B18-4A46-BE43-F56FFA1F69CE}" destId="{AEC39E6C-3207-4384-AE2D-DE8CFCCE0320}" srcOrd="0" destOrd="0" presId="urn:microsoft.com/office/officeart/2005/8/layout/list1"/>
    <dgm:cxn modelId="{CF2B05F5-DD44-4890-A819-5AB09DC1EB49}" type="presParOf" srcId="{AEC39E6C-3207-4384-AE2D-DE8CFCCE0320}" destId="{07B56D57-7BC8-41AD-91F7-18F177A3C95E}" srcOrd="0" destOrd="0" presId="urn:microsoft.com/office/officeart/2005/8/layout/list1"/>
    <dgm:cxn modelId="{4733D325-0A91-4E0D-AAC9-40493D513EFF}" type="presParOf" srcId="{AEC39E6C-3207-4384-AE2D-DE8CFCCE0320}" destId="{8EAF26B6-54C0-4E7A-BCE1-93C2C469B889}" srcOrd="1" destOrd="0" presId="urn:microsoft.com/office/officeart/2005/8/layout/list1"/>
    <dgm:cxn modelId="{9C016593-F674-4767-B8F1-1DDF9A97D6BE}" type="presParOf" srcId="{22C973A6-9B18-4A46-BE43-F56FFA1F69CE}" destId="{38778A4E-6523-49DF-BBEB-7954BD95E8E8}" srcOrd="1" destOrd="0" presId="urn:microsoft.com/office/officeart/2005/8/layout/list1"/>
    <dgm:cxn modelId="{B0BA3D20-FC3F-476D-8C78-09F919F8A38A}" type="presParOf" srcId="{22C973A6-9B18-4A46-BE43-F56FFA1F69CE}" destId="{E4E25EA3-0C07-4FFF-875D-4537E3B99672}" srcOrd="2" destOrd="0" presId="urn:microsoft.com/office/officeart/2005/8/layout/list1"/>
    <dgm:cxn modelId="{68C67FC1-00F1-4091-BBCF-850297660E45}" type="presParOf" srcId="{22C973A6-9B18-4A46-BE43-F56FFA1F69CE}" destId="{2D0283CA-9E32-4463-A63B-CE91AB513E25}" srcOrd="3" destOrd="0" presId="urn:microsoft.com/office/officeart/2005/8/layout/list1"/>
    <dgm:cxn modelId="{3DC9F401-26AF-41C2-9DBE-53017A64697A}" type="presParOf" srcId="{22C973A6-9B18-4A46-BE43-F56FFA1F69CE}" destId="{B09A1AE3-F6D6-42BF-81D5-74DD6B95BAE3}" srcOrd="4" destOrd="0" presId="urn:microsoft.com/office/officeart/2005/8/layout/list1"/>
    <dgm:cxn modelId="{0361F1B4-4182-4AFE-9D17-12DB7BD5E3A2}" type="presParOf" srcId="{B09A1AE3-F6D6-42BF-81D5-74DD6B95BAE3}" destId="{EC8F3201-6C08-4384-9FE6-B94C6241DF24}" srcOrd="0" destOrd="0" presId="urn:microsoft.com/office/officeart/2005/8/layout/list1"/>
    <dgm:cxn modelId="{662B62D3-9D03-41B4-95FE-33EBCC5A4AF3}" type="presParOf" srcId="{B09A1AE3-F6D6-42BF-81D5-74DD6B95BAE3}" destId="{130B7560-7CCB-43E9-9055-317355470E07}" srcOrd="1" destOrd="0" presId="urn:microsoft.com/office/officeart/2005/8/layout/list1"/>
    <dgm:cxn modelId="{8C856C04-DE68-44AE-BFD5-00787482B908}" type="presParOf" srcId="{22C973A6-9B18-4A46-BE43-F56FFA1F69CE}" destId="{717EA0EF-558E-45DD-93F7-DD7282D51EBB}" srcOrd="5" destOrd="0" presId="urn:microsoft.com/office/officeart/2005/8/layout/list1"/>
    <dgm:cxn modelId="{989B83E5-9D12-42CB-8B80-5612B042D936}" type="presParOf" srcId="{22C973A6-9B18-4A46-BE43-F56FFA1F69CE}" destId="{FC80617F-338F-49F6-AF9E-470BD6DA183C}" srcOrd="6" destOrd="0" presId="urn:microsoft.com/office/officeart/2005/8/layout/list1"/>
    <dgm:cxn modelId="{49086785-2F2B-4B32-AEC9-EC29983FA663}" type="presParOf" srcId="{22C973A6-9B18-4A46-BE43-F56FFA1F69CE}" destId="{494B2DAA-10CA-4A51-B8DC-513CB852DFED}" srcOrd="7" destOrd="0" presId="urn:microsoft.com/office/officeart/2005/8/layout/list1"/>
    <dgm:cxn modelId="{AEBFFD73-A06A-4D36-AE4D-FF561324C420}" type="presParOf" srcId="{22C973A6-9B18-4A46-BE43-F56FFA1F69CE}" destId="{5D1293E3-F25E-494A-A99D-3B049504AA0D}" srcOrd="8" destOrd="0" presId="urn:microsoft.com/office/officeart/2005/8/layout/list1"/>
    <dgm:cxn modelId="{D1EF13F0-4740-4FCF-B7D6-9B1E023195DF}" type="presParOf" srcId="{5D1293E3-F25E-494A-A99D-3B049504AA0D}" destId="{E65C4DE1-18E0-433A-979C-FD587871C641}" srcOrd="0" destOrd="0" presId="urn:microsoft.com/office/officeart/2005/8/layout/list1"/>
    <dgm:cxn modelId="{EC83F5E0-BC25-43F1-A0F1-B38A4516BC9C}" type="presParOf" srcId="{5D1293E3-F25E-494A-A99D-3B049504AA0D}" destId="{E8CF70DA-1AAF-4723-B4EC-0A42B237C66F}" srcOrd="1" destOrd="0" presId="urn:microsoft.com/office/officeart/2005/8/layout/list1"/>
    <dgm:cxn modelId="{46C90CFC-8A8B-4E0F-9C09-09700000802E}" type="presParOf" srcId="{22C973A6-9B18-4A46-BE43-F56FFA1F69CE}" destId="{2AFF40B4-D690-4B04-AF20-B69D12F18303}" srcOrd="9" destOrd="0" presId="urn:microsoft.com/office/officeart/2005/8/layout/list1"/>
    <dgm:cxn modelId="{A7ACBEAF-3C60-4CE1-B98B-0A69BC950134}" type="presParOf" srcId="{22C973A6-9B18-4A46-BE43-F56FFA1F69CE}" destId="{5A270817-E872-4FE6-85F2-7ECAF9CCC0DC}" srcOrd="10" destOrd="0" presId="urn:microsoft.com/office/officeart/2005/8/layout/list1"/>
    <dgm:cxn modelId="{4FEE8DC1-3537-420B-B2E5-CE46F77E6149}" type="presParOf" srcId="{22C973A6-9B18-4A46-BE43-F56FFA1F69CE}" destId="{AF556637-2451-46A9-881F-91212207F043}" srcOrd="11" destOrd="0" presId="urn:microsoft.com/office/officeart/2005/8/layout/list1"/>
    <dgm:cxn modelId="{5DD3980E-322D-456A-A93A-2BD60EE0284A}" type="presParOf" srcId="{22C973A6-9B18-4A46-BE43-F56FFA1F69CE}" destId="{241A733B-3FC0-4484-956D-7EE45FD63962}" srcOrd="12" destOrd="0" presId="urn:microsoft.com/office/officeart/2005/8/layout/list1"/>
    <dgm:cxn modelId="{235FD9C1-77F8-48C7-9C89-1FD10EAF9014}" type="presParOf" srcId="{241A733B-3FC0-4484-956D-7EE45FD63962}" destId="{6D2483E0-C8EF-4EC1-B62E-D61BD36B678E}" srcOrd="0" destOrd="0" presId="urn:microsoft.com/office/officeart/2005/8/layout/list1"/>
    <dgm:cxn modelId="{D85C5C54-5CBA-417B-80F9-6F9A4F4110D4}" type="presParOf" srcId="{241A733B-3FC0-4484-956D-7EE45FD63962}" destId="{8EC6751A-0A47-4BE5-80F4-E4935CC8D5F2}" srcOrd="1" destOrd="0" presId="urn:microsoft.com/office/officeart/2005/8/layout/list1"/>
    <dgm:cxn modelId="{99676230-8E09-41EE-BE99-67E7EBA3E8DB}" type="presParOf" srcId="{22C973A6-9B18-4A46-BE43-F56FFA1F69CE}" destId="{0D318E23-34AC-4178-BA9C-80966114C3EA}" srcOrd="13" destOrd="0" presId="urn:microsoft.com/office/officeart/2005/8/layout/list1"/>
    <dgm:cxn modelId="{E3C1A8F8-9324-43DB-B6CF-B8611765A313}" type="presParOf" srcId="{22C973A6-9B18-4A46-BE43-F56FFA1F69CE}" destId="{E1F05DE4-B372-432F-9817-5B3220626674}" srcOrd="14" destOrd="0" presId="urn:microsoft.com/office/officeart/2005/8/layout/list1"/>
    <dgm:cxn modelId="{54FFBBE6-F189-4B11-9DBB-6B3E4699BB51}" type="presParOf" srcId="{22C973A6-9B18-4A46-BE43-F56FFA1F69CE}" destId="{B15D2824-A206-4DC3-B1F5-DE058588EC6C}" srcOrd="15" destOrd="0" presId="urn:microsoft.com/office/officeart/2005/8/layout/list1"/>
    <dgm:cxn modelId="{029B5F2B-95D5-477D-8558-D3023E800D75}" type="presParOf" srcId="{22C973A6-9B18-4A46-BE43-F56FFA1F69CE}" destId="{C8A6CD6E-2FA1-429B-AF21-6A5D148390D1}" srcOrd="16" destOrd="0" presId="urn:microsoft.com/office/officeart/2005/8/layout/list1"/>
    <dgm:cxn modelId="{481AF4F7-3B5E-4B17-AD1A-4BFD294F4CC4}" type="presParOf" srcId="{C8A6CD6E-2FA1-429B-AF21-6A5D148390D1}" destId="{711677D1-E691-4175-8E73-936811BE9E83}" srcOrd="0" destOrd="0" presId="urn:microsoft.com/office/officeart/2005/8/layout/list1"/>
    <dgm:cxn modelId="{02E6C6EE-64F1-4D53-A86E-2DCA3EECF1F5}" type="presParOf" srcId="{C8A6CD6E-2FA1-429B-AF21-6A5D148390D1}" destId="{A63C3A77-5758-44CB-BBA9-FF3BF54062F3}" srcOrd="1" destOrd="0" presId="urn:microsoft.com/office/officeart/2005/8/layout/list1"/>
    <dgm:cxn modelId="{1364A0CD-2E9C-4D31-BF02-74744E3D9D8F}" type="presParOf" srcId="{22C973A6-9B18-4A46-BE43-F56FFA1F69CE}" destId="{E8501F93-5262-4E82-9BEC-9AC66865D35A}" srcOrd="17" destOrd="0" presId="urn:microsoft.com/office/officeart/2005/8/layout/list1"/>
    <dgm:cxn modelId="{82EA9E7F-076E-4EE2-A979-11B3C0931BBF}" type="presParOf" srcId="{22C973A6-9B18-4A46-BE43-F56FFA1F69CE}" destId="{63C65EAF-662E-4CA0-8C72-4B7F04E3362E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1A4B98-F023-4A86-A7CA-316B46E8542A}" type="doc">
      <dgm:prSet loTypeId="urn:microsoft.com/office/officeart/2005/8/layout/venn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63CFCB43-EE59-4FF1-BAD9-074E14FE63FC}">
      <dgm:prSet phldrT="[Text]"/>
      <dgm:spPr/>
      <dgm:t>
        <a:bodyPr/>
        <a:lstStyle/>
        <a:p>
          <a:r>
            <a:rPr lang="en-KE" b="1" dirty="0"/>
            <a:t>Regulatory Framework</a:t>
          </a:r>
        </a:p>
      </dgm:t>
    </dgm:pt>
    <dgm:pt modelId="{8625C5A9-FF56-4977-B854-4E9139DAA873}" type="parTrans" cxnId="{C3E525D3-A7BF-4356-B303-03791FB3891A}">
      <dgm:prSet/>
      <dgm:spPr/>
      <dgm:t>
        <a:bodyPr/>
        <a:lstStyle/>
        <a:p>
          <a:endParaRPr lang="en-KE" b="1"/>
        </a:p>
      </dgm:t>
    </dgm:pt>
    <dgm:pt modelId="{AD305A2C-64A2-4B60-89AA-8EC0548B0332}" type="sibTrans" cxnId="{C3E525D3-A7BF-4356-B303-03791FB3891A}">
      <dgm:prSet/>
      <dgm:spPr/>
      <dgm:t>
        <a:bodyPr/>
        <a:lstStyle/>
        <a:p>
          <a:endParaRPr lang="en-KE" b="1"/>
        </a:p>
      </dgm:t>
    </dgm:pt>
    <dgm:pt modelId="{E075F8CB-141F-4827-AA14-815B6D09F853}">
      <dgm:prSet/>
      <dgm:spPr/>
      <dgm:t>
        <a:bodyPr/>
        <a:lstStyle/>
        <a:p>
          <a:r>
            <a:rPr lang="en-KE" b="1" dirty="0"/>
            <a:t>Financial Incentives</a:t>
          </a:r>
        </a:p>
      </dgm:t>
    </dgm:pt>
    <dgm:pt modelId="{5B006B49-0ECE-4598-B240-A6B6CC8E9842}" type="parTrans" cxnId="{B057E2DB-32C2-406A-84C1-AB207D1F6396}">
      <dgm:prSet/>
      <dgm:spPr/>
      <dgm:t>
        <a:bodyPr/>
        <a:lstStyle/>
        <a:p>
          <a:endParaRPr lang="en-KE" b="1"/>
        </a:p>
      </dgm:t>
    </dgm:pt>
    <dgm:pt modelId="{46F9A148-CDA0-409E-8DD3-1A617A14BC05}" type="sibTrans" cxnId="{B057E2DB-32C2-406A-84C1-AB207D1F6396}">
      <dgm:prSet/>
      <dgm:spPr/>
      <dgm:t>
        <a:bodyPr/>
        <a:lstStyle/>
        <a:p>
          <a:endParaRPr lang="en-KE" b="1"/>
        </a:p>
      </dgm:t>
    </dgm:pt>
    <dgm:pt modelId="{F8E78D25-5012-4676-97B5-A0C47DA94495}">
      <dgm:prSet/>
      <dgm:spPr/>
      <dgm:t>
        <a:bodyPr/>
        <a:lstStyle/>
        <a:p>
          <a:r>
            <a:rPr lang="en-KE" b="1" dirty="0"/>
            <a:t>Institutional Support</a:t>
          </a:r>
        </a:p>
      </dgm:t>
    </dgm:pt>
    <dgm:pt modelId="{9D88EA17-5851-419E-95AB-1C24F038F8C2}" type="parTrans" cxnId="{C1E0BACA-A268-4928-9821-85EDFA3752C5}">
      <dgm:prSet/>
      <dgm:spPr/>
      <dgm:t>
        <a:bodyPr/>
        <a:lstStyle/>
        <a:p>
          <a:endParaRPr lang="en-KE" b="1"/>
        </a:p>
      </dgm:t>
    </dgm:pt>
    <dgm:pt modelId="{9D45BE0F-3C87-4F2C-8CF0-728B7734EECC}" type="sibTrans" cxnId="{C1E0BACA-A268-4928-9821-85EDFA3752C5}">
      <dgm:prSet/>
      <dgm:spPr/>
      <dgm:t>
        <a:bodyPr/>
        <a:lstStyle/>
        <a:p>
          <a:endParaRPr lang="en-KE" b="1"/>
        </a:p>
      </dgm:t>
    </dgm:pt>
    <dgm:pt modelId="{5DAD6186-FB4A-403C-9322-2DC17DBC814D}">
      <dgm:prSet/>
      <dgm:spPr/>
      <dgm:t>
        <a:bodyPr/>
        <a:lstStyle/>
        <a:p>
          <a:r>
            <a:rPr lang="en-KE" b="1"/>
            <a:t>Market Conditions</a:t>
          </a:r>
        </a:p>
      </dgm:t>
    </dgm:pt>
    <dgm:pt modelId="{BF555933-33FE-4CFC-9383-0D65737DAD62}" type="parTrans" cxnId="{9FFAF061-B095-44FD-BA08-BC198272F9BF}">
      <dgm:prSet/>
      <dgm:spPr/>
      <dgm:t>
        <a:bodyPr/>
        <a:lstStyle/>
        <a:p>
          <a:endParaRPr lang="en-KE" b="1"/>
        </a:p>
      </dgm:t>
    </dgm:pt>
    <dgm:pt modelId="{0E834FD8-41DA-46F1-B2FB-26EBF34B8144}" type="sibTrans" cxnId="{9FFAF061-B095-44FD-BA08-BC198272F9BF}">
      <dgm:prSet/>
      <dgm:spPr/>
      <dgm:t>
        <a:bodyPr/>
        <a:lstStyle/>
        <a:p>
          <a:endParaRPr lang="en-KE" b="1"/>
        </a:p>
      </dgm:t>
    </dgm:pt>
    <dgm:pt modelId="{FFE63BB8-7786-41E2-BE6E-E8C27AA121F9}">
      <dgm:prSet/>
      <dgm:spPr/>
      <dgm:t>
        <a:bodyPr/>
        <a:lstStyle/>
        <a:p>
          <a:pPr algn="r"/>
          <a:r>
            <a:rPr lang="en-KE" b="1" dirty="0"/>
            <a:t>Governance Structures</a:t>
          </a:r>
        </a:p>
      </dgm:t>
    </dgm:pt>
    <dgm:pt modelId="{CD51269D-04FD-472C-906E-B13A3EBEAFDA}" type="parTrans" cxnId="{831A89E1-D9A8-4248-9E6C-312299DDD028}">
      <dgm:prSet/>
      <dgm:spPr/>
      <dgm:t>
        <a:bodyPr/>
        <a:lstStyle/>
        <a:p>
          <a:endParaRPr lang="en-KE" b="1"/>
        </a:p>
      </dgm:t>
    </dgm:pt>
    <dgm:pt modelId="{96AFB89F-27E4-40E3-A37E-66C776F5C69A}" type="sibTrans" cxnId="{831A89E1-D9A8-4248-9E6C-312299DDD028}">
      <dgm:prSet/>
      <dgm:spPr/>
      <dgm:t>
        <a:bodyPr/>
        <a:lstStyle/>
        <a:p>
          <a:endParaRPr lang="en-KE" b="1"/>
        </a:p>
      </dgm:t>
    </dgm:pt>
    <dgm:pt modelId="{833EE3E9-B652-427C-89F2-84358D4800A5}" type="pres">
      <dgm:prSet presAssocID="{BF1A4B98-F023-4A86-A7CA-316B46E8542A}" presName="Name0" presStyleCnt="0">
        <dgm:presLayoutVars>
          <dgm:dir/>
          <dgm:resizeHandles val="exact"/>
        </dgm:presLayoutVars>
      </dgm:prSet>
      <dgm:spPr/>
    </dgm:pt>
    <dgm:pt modelId="{49B83017-3D5C-4EB5-9C16-70F10D624AF9}" type="pres">
      <dgm:prSet presAssocID="{63CFCB43-EE59-4FF1-BAD9-074E14FE63FC}" presName="Name5" presStyleLbl="vennNode1" presStyleIdx="0" presStyleCnt="5">
        <dgm:presLayoutVars>
          <dgm:bulletEnabled val="1"/>
        </dgm:presLayoutVars>
      </dgm:prSet>
      <dgm:spPr/>
    </dgm:pt>
    <dgm:pt modelId="{08DB8DBC-BDC8-4CF0-88CE-2B69379810D8}" type="pres">
      <dgm:prSet presAssocID="{AD305A2C-64A2-4B60-89AA-8EC0548B0332}" presName="space" presStyleCnt="0"/>
      <dgm:spPr/>
    </dgm:pt>
    <dgm:pt modelId="{12B16A8D-8C82-4CBC-89DB-9B33F5977331}" type="pres">
      <dgm:prSet presAssocID="{E075F8CB-141F-4827-AA14-815B6D09F853}" presName="Name5" presStyleLbl="vennNode1" presStyleIdx="1" presStyleCnt="5" custLinFactNeighborY="-41983">
        <dgm:presLayoutVars>
          <dgm:bulletEnabled val="1"/>
        </dgm:presLayoutVars>
      </dgm:prSet>
      <dgm:spPr/>
    </dgm:pt>
    <dgm:pt modelId="{EAD2EC91-28A6-452C-B127-2C51B44B9CA8}" type="pres">
      <dgm:prSet presAssocID="{46F9A148-CDA0-409E-8DD3-1A617A14BC05}" presName="space" presStyleCnt="0"/>
      <dgm:spPr/>
    </dgm:pt>
    <dgm:pt modelId="{851D6736-A53F-4FC6-9E34-D0CCDA7D625D}" type="pres">
      <dgm:prSet presAssocID="{F8E78D25-5012-4676-97B5-A0C47DA94495}" presName="Name5" presStyleLbl="vennNode1" presStyleIdx="2" presStyleCnt="5">
        <dgm:presLayoutVars>
          <dgm:bulletEnabled val="1"/>
        </dgm:presLayoutVars>
      </dgm:prSet>
      <dgm:spPr/>
    </dgm:pt>
    <dgm:pt modelId="{E76A285A-5DF7-4E73-9E06-7660F6BC91FC}" type="pres">
      <dgm:prSet presAssocID="{9D45BE0F-3C87-4F2C-8CF0-728B7734EECC}" presName="space" presStyleCnt="0"/>
      <dgm:spPr/>
    </dgm:pt>
    <dgm:pt modelId="{DBB1CCFA-4893-4ED1-BBF3-CC11EE16ECF5}" type="pres">
      <dgm:prSet presAssocID="{5DAD6186-FB4A-403C-9322-2DC17DBC814D}" presName="Name5" presStyleLbl="vennNode1" presStyleIdx="3" presStyleCnt="5" custLinFactNeighborX="-20593" custLinFactNeighborY="-43886">
        <dgm:presLayoutVars>
          <dgm:bulletEnabled val="1"/>
        </dgm:presLayoutVars>
      </dgm:prSet>
      <dgm:spPr/>
    </dgm:pt>
    <dgm:pt modelId="{CAAE0E21-4E76-4EB7-8C2F-70ABC30E4D11}" type="pres">
      <dgm:prSet presAssocID="{0E834FD8-41DA-46F1-B2FB-26EBF34B8144}" presName="space" presStyleCnt="0"/>
      <dgm:spPr/>
    </dgm:pt>
    <dgm:pt modelId="{498ABF41-5E13-4DEE-93FD-02BFDEBF0040}" type="pres">
      <dgm:prSet presAssocID="{FFE63BB8-7786-41E2-BE6E-E8C27AA121F9}" presName="Name5" presStyleLbl="vennNode1" presStyleIdx="4" presStyleCnt="5">
        <dgm:presLayoutVars>
          <dgm:bulletEnabled val="1"/>
        </dgm:presLayoutVars>
      </dgm:prSet>
      <dgm:spPr/>
    </dgm:pt>
  </dgm:ptLst>
  <dgm:cxnLst>
    <dgm:cxn modelId="{0C823315-0188-4644-B16F-ACC04159ECCB}" type="presOf" srcId="{63CFCB43-EE59-4FF1-BAD9-074E14FE63FC}" destId="{49B83017-3D5C-4EB5-9C16-70F10D624AF9}" srcOrd="0" destOrd="0" presId="urn:microsoft.com/office/officeart/2005/8/layout/venn3"/>
    <dgm:cxn modelId="{F136D421-6B46-4C58-860D-6DA7438F9937}" type="presOf" srcId="{F8E78D25-5012-4676-97B5-A0C47DA94495}" destId="{851D6736-A53F-4FC6-9E34-D0CCDA7D625D}" srcOrd="0" destOrd="0" presId="urn:microsoft.com/office/officeart/2005/8/layout/venn3"/>
    <dgm:cxn modelId="{39A18234-7793-4CB6-9A00-3BE3CC6399F9}" type="presOf" srcId="{5DAD6186-FB4A-403C-9322-2DC17DBC814D}" destId="{DBB1CCFA-4893-4ED1-BBF3-CC11EE16ECF5}" srcOrd="0" destOrd="0" presId="urn:microsoft.com/office/officeart/2005/8/layout/venn3"/>
    <dgm:cxn modelId="{9FFAF061-B095-44FD-BA08-BC198272F9BF}" srcId="{BF1A4B98-F023-4A86-A7CA-316B46E8542A}" destId="{5DAD6186-FB4A-403C-9322-2DC17DBC814D}" srcOrd="3" destOrd="0" parTransId="{BF555933-33FE-4CFC-9383-0D65737DAD62}" sibTransId="{0E834FD8-41DA-46F1-B2FB-26EBF34B8144}"/>
    <dgm:cxn modelId="{94C33064-98EF-4188-AA2F-9ECCD186D193}" type="presOf" srcId="{BF1A4B98-F023-4A86-A7CA-316B46E8542A}" destId="{833EE3E9-B652-427C-89F2-84358D4800A5}" srcOrd="0" destOrd="0" presId="urn:microsoft.com/office/officeart/2005/8/layout/venn3"/>
    <dgm:cxn modelId="{63BCE06D-210E-4CF4-9208-D61BEA768B7C}" type="presOf" srcId="{E075F8CB-141F-4827-AA14-815B6D09F853}" destId="{12B16A8D-8C82-4CBC-89DB-9B33F5977331}" srcOrd="0" destOrd="0" presId="urn:microsoft.com/office/officeart/2005/8/layout/venn3"/>
    <dgm:cxn modelId="{60272DBE-BFFB-46C2-8EA9-6ADC0DFFD318}" type="presOf" srcId="{FFE63BB8-7786-41E2-BE6E-E8C27AA121F9}" destId="{498ABF41-5E13-4DEE-93FD-02BFDEBF0040}" srcOrd="0" destOrd="0" presId="urn:microsoft.com/office/officeart/2005/8/layout/venn3"/>
    <dgm:cxn modelId="{C1E0BACA-A268-4928-9821-85EDFA3752C5}" srcId="{BF1A4B98-F023-4A86-A7CA-316B46E8542A}" destId="{F8E78D25-5012-4676-97B5-A0C47DA94495}" srcOrd="2" destOrd="0" parTransId="{9D88EA17-5851-419E-95AB-1C24F038F8C2}" sibTransId="{9D45BE0F-3C87-4F2C-8CF0-728B7734EECC}"/>
    <dgm:cxn modelId="{C3E525D3-A7BF-4356-B303-03791FB3891A}" srcId="{BF1A4B98-F023-4A86-A7CA-316B46E8542A}" destId="{63CFCB43-EE59-4FF1-BAD9-074E14FE63FC}" srcOrd="0" destOrd="0" parTransId="{8625C5A9-FF56-4977-B854-4E9139DAA873}" sibTransId="{AD305A2C-64A2-4B60-89AA-8EC0548B0332}"/>
    <dgm:cxn modelId="{B057E2DB-32C2-406A-84C1-AB207D1F6396}" srcId="{BF1A4B98-F023-4A86-A7CA-316B46E8542A}" destId="{E075F8CB-141F-4827-AA14-815B6D09F853}" srcOrd="1" destOrd="0" parTransId="{5B006B49-0ECE-4598-B240-A6B6CC8E9842}" sibTransId="{46F9A148-CDA0-409E-8DD3-1A617A14BC05}"/>
    <dgm:cxn modelId="{831A89E1-D9A8-4248-9E6C-312299DDD028}" srcId="{BF1A4B98-F023-4A86-A7CA-316B46E8542A}" destId="{FFE63BB8-7786-41E2-BE6E-E8C27AA121F9}" srcOrd="4" destOrd="0" parTransId="{CD51269D-04FD-472C-906E-B13A3EBEAFDA}" sibTransId="{96AFB89F-27E4-40E3-A37E-66C776F5C69A}"/>
    <dgm:cxn modelId="{F2402A7C-BAAE-4E3A-895D-A3A6792F9890}" type="presParOf" srcId="{833EE3E9-B652-427C-89F2-84358D4800A5}" destId="{49B83017-3D5C-4EB5-9C16-70F10D624AF9}" srcOrd="0" destOrd="0" presId="urn:microsoft.com/office/officeart/2005/8/layout/venn3"/>
    <dgm:cxn modelId="{D9D72729-FAC2-4BCC-BE3E-1A5DBDD2C4CB}" type="presParOf" srcId="{833EE3E9-B652-427C-89F2-84358D4800A5}" destId="{08DB8DBC-BDC8-4CF0-88CE-2B69379810D8}" srcOrd="1" destOrd="0" presId="urn:microsoft.com/office/officeart/2005/8/layout/venn3"/>
    <dgm:cxn modelId="{27E011F6-7D28-40DA-A662-60C02C0518DE}" type="presParOf" srcId="{833EE3E9-B652-427C-89F2-84358D4800A5}" destId="{12B16A8D-8C82-4CBC-89DB-9B33F5977331}" srcOrd="2" destOrd="0" presId="urn:microsoft.com/office/officeart/2005/8/layout/venn3"/>
    <dgm:cxn modelId="{5AA0AEF4-EC7F-4CF5-8598-F065DEA98B47}" type="presParOf" srcId="{833EE3E9-B652-427C-89F2-84358D4800A5}" destId="{EAD2EC91-28A6-452C-B127-2C51B44B9CA8}" srcOrd="3" destOrd="0" presId="urn:microsoft.com/office/officeart/2005/8/layout/venn3"/>
    <dgm:cxn modelId="{17F66BEF-DDBA-4526-9F64-2759F5FD3502}" type="presParOf" srcId="{833EE3E9-B652-427C-89F2-84358D4800A5}" destId="{851D6736-A53F-4FC6-9E34-D0CCDA7D625D}" srcOrd="4" destOrd="0" presId="urn:microsoft.com/office/officeart/2005/8/layout/venn3"/>
    <dgm:cxn modelId="{20EC182D-C433-46EA-AD41-A5C9E37A1313}" type="presParOf" srcId="{833EE3E9-B652-427C-89F2-84358D4800A5}" destId="{E76A285A-5DF7-4E73-9E06-7660F6BC91FC}" srcOrd="5" destOrd="0" presId="urn:microsoft.com/office/officeart/2005/8/layout/venn3"/>
    <dgm:cxn modelId="{BB158DD0-96F8-4989-B486-618E64F9DDA0}" type="presParOf" srcId="{833EE3E9-B652-427C-89F2-84358D4800A5}" destId="{DBB1CCFA-4893-4ED1-BBF3-CC11EE16ECF5}" srcOrd="6" destOrd="0" presId="urn:microsoft.com/office/officeart/2005/8/layout/venn3"/>
    <dgm:cxn modelId="{9EF8D7E7-7633-4593-86C1-417CCC906DFD}" type="presParOf" srcId="{833EE3E9-B652-427C-89F2-84358D4800A5}" destId="{CAAE0E21-4E76-4EB7-8C2F-70ABC30E4D11}" srcOrd="7" destOrd="0" presId="urn:microsoft.com/office/officeart/2005/8/layout/venn3"/>
    <dgm:cxn modelId="{9CB3AE0E-19CD-44F8-9F6D-67059A90F126}" type="presParOf" srcId="{833EE3E9-B652-427C-89F2-84358D4800A5}" destId="{498ABF41-5E13-4DEE-93FD-02BFDEBF0040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9949BBE-8714-473A-BCF5-6D823A598604}" type="doc">
      <dgm:prSet loTypeId="urn:microsoft.com/office/officeart/2008/layout/PictureStrips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0BF0B219-1509-46D2-BFD3-1E2BA739D1D2}">
      <dgm:prSet phldrT="[Text]" custT="1"/>
      <dgm:spPr>
        <a:ln>
          <a:solidFill>
            <a:srgbClr val="5B9BD5"/>
          </a:solidFill>
        </a:ln>
      </dgm:spPr>
      <dgm:t>
        <a:bodyPr/>
        <a:lstStyle/>
        <a:p>
          <a:r>
            <a:rPr lang="en-US" sz="1600" b="1" dirty="0"/>
            <a:t>Safety Standard</a:t>
          </a:r>
        </a:p>
        <a:p>
          <a:r>
            <a:rPr lang="en-US" sz="1600" b="0" dirty="0"/>
            <a:t>Regulations establish safety requirements for the design, construction, and operation of mini-grids, protecting users from electrical hazards and ensuring system stability</a:t>
          </a:r>
          <a:r>
            <a:rPr lang="en-US" sz="1600" b="1" dirty="0"/>
            <a:t>.</a:t>
          </a:r>
          <a:endParaRPr lang="en-KE" sz="1600" b="1" dirty="0"/>
        </a:p>
      </dgm:t>
    </dgm:pt>
    <dgm:pt modelId="{C288FB82-9638-4CEA-A75B-D1436E3BC63E}" type="parTrans" cxnId="{2262DCFE-A93B-4E3A-9D5F-BEDF048DDDF6}">
      <dgm:prSet/>
      <dgm:spPr/>
      <dgm:t>
        <a:bodyPr/>
        <a:lstStyle/>
        <a:p>
          <a:endParaRPr lang="en-KE"/>
        </a:p>
      </dgm:t>
    </dgm:pt>
    <dgm:pt modelId="{9F36D686-4706-43D0-9068-C50D8E965E3D}" type="sibTrans" cxnId="{2262DCFE-A93B-4E3A-9D5F-BEDF048DDDF6}">
      <dgm:prSet/>
      <dgm:spPr/>
      <dgm:t>
        <a:bodyPr/>
        <a:lstStyle/>
        <a:p>
          <a:endParaRPr lang="en-KE"/>
        </a:p>
      </dgm:t>
    </dgm:pt>
    <dgm:pt modelId="{31093501-B12F-4E3F-9A1E-0F5D75052E5D}">
      <dgm:prSet custT="1"/>
      <dgm:spPr>
        <a:ln>
          <a:solidFill>
            <a:srgbClr val="52CAB8"/>
          </a:solidFill>
        </a:ln>
      </dgm:spPr>
      <dgm:t>
        <a:bodyPr/>
        <a:lstStyle/>
        <a:p>
          <a:r>
            <a:rPr lang="en-US" sz="1600" b="1" dirty="0"/>
            <a:t>Technical Standards</a:t>
          </a:r>
        </a:p>
        <a:p>
          <a:r>
            <a:rPr lang="en-US" sz="1600" b="0" dirty="0"/>
            <a:t>Regulations specify technical requirements for components like generators, batteries, and inverters, ensuring compatibility and interoperability within the mini-grid system.</a:t>
          </a:r>
          <a:endParaRPr lang="en-US" sz="1400" b="1" dirty="0"/>
        </a:p>
      </dgm:t>
    </dgm:pt>
    <dgm:pt modelId="{A667CDEA-35EB-48E0-9CF0-7B2625637A68}" type="parTrans" cxnId="{30146D89-6086-4F1C-BE96-50F7719BFB1F}">
      <dgm:prSet/>
      <dgm:spPr/>
      <dgm:t>
        <a:bodyPr/>
        <a:lstStyle/>
        <a:p>
          <a:endParaRPr lang="en-KE"/>
        </a:p>
      </dgm:t>
    </dgm:pt>
    <dgm:pt modelId="{F2E3B513-848E-4782-85AC-B2624B0896C2}" type="sibTrans" cxnId="{30146D89-6086-4F1C-BE96-50F7719BFB1F}">
      <dgm:prSet/>
      <dgm:spPr/>
      <dgm:t>
        <a:bodyPr/>
        <a:lstStyle/>
        <a:p>
          <a:endParaRPr lang="en-KE"/>
        </a:p>
      </dgm:t>
    </dgm:pt>
    <dgm:pt modelId="{C32DE5DE-1D8C-4BA4-9443-399B4B8D17FB}">
      <dgm:prSet custT="1"/>
      <dgm:spPr>
        <a:ln>
          <a:solidFill>
            <a:srgbClr val="49BF64"/>
          </a:solidFill>
        </a:ln>
      </dgm:spPr>
      <dgm:t>
        <a:bodyPr/>
        <a:lstStyle/>
        <a:p>
          <a:r>
            <a:rPr lang="en-US" sz="1600" b="1" dirty="0"/>
            <a:t>Tariff Regulation</a:t>
          </a:r>
        </a:p>
        <a:p>
          <a:r>
            <a:rPr lang="en-US" sz="1600" b="0" dirty="0"/>
            <a:t>Regulations set guidelines for tariffs charged by mini-grid operators, ensuring fair pricing and affordability for the community.</a:t>
          </a:r>
          <a:endParaRPr lang="en-US" sz="1600" b="1" dirty="0"/>
        </a:p>
      </dgm:t>
    </dgm:pt>
    <dgm:pt modelId="{A8A80D55-4665-4B65-BCEC-D5B76CFE6DA9}" type="parTrans" cxnId="{BEC988A7-5EA0-4420-91BF-A79272A8FD78}">
      <dgm:prSet/>
      <dgm:spPr/>
      <dgm:t>
        <a:bodyPr/>
        <a:lstStyle/>
        <a:p>
          <a:endParaRPr lang="en-KE"/>
        </a:p>
      </dgm:t>
    </dgm:pt>
    <dgm:pt modelId="{B5B2959A-7BC8-4956-8ECD-C5695BC075F3}" type="sibTrans" cxnId="{BEC988A7-5EA0-4420-91BF-A79272A8FD78}">
      <dgm:prSet/>
      <dgm:spPr/>
      <dgm:t>
        <a:bodyPr/>
        <a:lstStyle/>
        <a:p>
          <a:endParaRPr lang="en-KE"/>
        </a:p>
      </dgm:t>
    </dgm:pt>
    <dgm:pt modelId="{875EC97A-FFD3-4957-BFEF-1DFE04759B69}">
      <dgm:prSet custT="1"/>
      <dgm:spPr>
        <a:ln>
          <a:solidFill>
            <a:srgbClr val="48BB4F"/>
          </a:solidFill>
        </a:ln>
      </dgm:spPr>
      <dgm:t>
        <a:bodyPr/>
        <a:lstStyle/>
        <a:p>
          <a:r>
            <a:rPr lang="en-US" sz="1600" b="1" dirty="0"/>
            <a:t>Grid Integration</a:t>
          </a:r>
        </a:p>
        <a:p>
          <a:r>
            <a:rPr lang="en-US" sz="1600" b="0" dirty="0"/>
            <a:t>Regulations outline the process for connecting mini-grids to the main grid, facilitating backup power and power exchange between systems.</a:t>
          </a:r>
          <a:endParaRPr lang="en-US" sz="1400" b="1" dirty="0"/>
        </a:p>
      </dgm:t>
    </dgm:pt>
    <dgm:pt modelId="{5EB69093-919F-48B4-BA9D-6F448CF0DA23}" type="parTrans" cxnId="{6B451042-A2AA-4622-AD4B-FA7B85E65789}">
      <dgm:prSet/>
      <dgm:spPr/>
      <dgm:t>
        <a:bodyPr/>
        <a:lstStyle/>
        <a:p>
          <a:endParaRPr lang="en-KE"/>
        </a:p>
      </dgm:t>
    </dgm:pt>
    <dgm:pt modelId="{1A673053-A99A-402F-B126-5E9524B8F8A3}" type="sibTrans" cxnId="{6B451042-A2AA-4622-AD4B-FA7B85E65789}">
      <dgm:prSet/>
      <dgm:spPr/>
      <dgm:t>
        <a:bodyPr/>
        <a:lstStyle/>
        <a:p>
          <a:endParaRPr lang="en-KE"/>
        </a:p>
      </dgm:t>
    </dgm:pt>
    <dgm:pt modelId="{2E5FB959-F3AD-471A-A785-87C2298C4D11}" type="pres">
      <dgm:prSet presAssocID="{F9949BBE-8714-473A-BCF5-6D823A598604}" presName="Name0" presStyleCnt="0">
        <dgm:presLayoutVars>
          <dgm:dir/>
          <dgm:resizeHandles val="exact"/>
        </dgm:presLayoutVars>
      </dgm:prSet>
      <dgm:spPr/>
    </dgm:pt>
    <dgm:pt modelId="{6A941389-84D5-45B1-87B9-5BD2533E0473}" type="pres">
      <dgm:prSet presAssocID="{0BF0B219-1509-46D2-BFD3-1E2BA739D1D2}" presName="composite" presStyleCnt="0"/>
      <dgm:spPr/>
    </dgm:pt>
    <dgm:pt modelId="{9A8BFC38-2789-479A-80A3-E006A81CE536}" type="pres">
      <dgm:prSet presAssocID="{0BF0B219-1509-46D2-BFD3-1E2BA739D1D2}" presName="rect1" presStyleLbl="trAlignAcc1" presStyleIdx="0" presStyleCnt="4" custScaleY="152708">
        <dgm:presLayoutVars>
          <dgm:bulletEnabled val="1"/>
        </dgm:presLayoutVars>
      </dgm:prSet>
      <dgm:spPr/>
    </dgm:pt>
    <dgm:pt modelId="{74254DFA-BB17-431D-8DEE-A96D6096A6AB}" type="pres">
      <dgm:prSet presAssocID="{0BF0B219-1509-46D2-BFD3-1E2BA739D1D2}" presName="rect2" presStyleLbl="fgImgPlace1" presStyleIdx="0" presStyleCnt="4" custLinFactNeighborX="-15702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Lock with solid fill"/>
        </a:ext>
      </dgm:extLst>
    </dgm:pt>
    <dgm:pt modelId="{42D2F76F-49BC-4FDA-8914-3B934ED72833}" type="pres">
      <dgm:prSet presAssocID="{9F36D686-4706-43D0-9068-C50D8E965E3D}" presName="sibTrans" presStyleCnt="0"/>
      <dgm:spPr/>
    </dgm:pt>
    <dgm:pt modelId="{6963CE40-C09C-4239-94EF-C704C6830B42}" type="pres">
      <dgm:prSet presAssocID="{31093501-B12F-4E3F-9A1E-0F5D75052E5D}" presName="composite" presStyleCnt="0"/>
      <dgm:spPr/>
    </dgm:pt>
    <dgm:pt modelId="{8881ABBE-D326-4A48-BE44-C580B1A6C247}" type="pres">
      <dgm:prSet presAssocID="{31093501-B12F-4E3F-9A1E-0F5D75052E5D}" presName="rect1" presStyleLbl="trAlignAcc1" presStyleIdx="1" presStyleCnt="4" custScaleY="152708">
        <dgm:presLayoutVars>
          <dgm:bulletEnabled val="1"/>
        </dgm:presLayoutVars>
      </dgm:prSet>
      <dgm:spPr/>
    </dgm:pt>
    <dgm:pt modelId="{76BC9113-0179-41F4-AD92-C1D91B14B456}" type="pres">
      <dgm:prSet presAssocID="{31093501-B12F-4E3F-9A1E-0F5D75052E5D}" presName="rect2" presStyleLbl="fgImgPlace1" presStyleIdx="1" presStyleCnt="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Robot Hand with solid fill"/>
        </a:ext>
      </dgm:extLst>
    </dgm:pt>
    <dgm:pt modelId="{08A4A488-278F-444F-BF24-5024A588C529}" type="pres">
      <dgm:prSet presAssocID="{F2E3B513-848E-4782-85AC-B2624B0896C2}" presName="sibTrans" presStyleCnt="0"/>
      <dgm:spPr/>
    </dgm:pt>
    <dgm:pt modelId="{D07F20D3-32E9-4DB5-A377-89A18284EA7A}" type="pres">
      <dgm:prSet presAssocID="{C32DE5DE-1D8C-4BA4-9443-399B4B8D17FB}" presName="composite" presStyleCnt="0"/>
      <dgm:spPr/>
    </dgm:pt>
    <dgm:pt modelId="{4A489021-BE29-496A-AF6C-966F7EDD2B20}" type="pres">
      <dgm:prSet presAssocID="{C32DE5DE-1D8C-4BA4-9443-399B4B8D17FB}" presName="rect1" presStyleLbl="trAlignAcc1" presStyleIdx="2" presStyleCnt="4" custScaleY="152708">
        <dgm:presLayoutVars>
          <dgm:bulletEnabled val="1"/>
        </dgm:presLayoutVars>
      </dgm:prSet>
      <dgm:spPr/>
    </dgm:pt>
    <dgm:pt modelId="{0E820C00-679F-4119-99C8-22602A24FC6C}" type="pres">
      <dgm:prSet presAssocID="{C32DE5DE-1D8C-4BA4-9443-399B4B8D17FB}" presName="rect2" presStyleLbl="fgImgPlace1" presStyleIdx="2" presStyleCnt="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Register with solid fill"/>
        </a:ext>
      </dgm:extLst>
    </dgm:pt>
    <dgm:pt modelId="{6EE020F7-8013-4A5B-A744-3E9EC6C8A832}" type="pres">
      <dgm:prSet presAssocID="{B5B2959A-7BC8-4956-8ECD-C5695BC075F3}" presName="sibTrans" presStyleCnt="0"/>
      <dgm:spPr/>
    </dgm:pt>
    <dgm:pt modelId="{DFB8780F-A30B-4EF8-A88B-9D502EFE4F2F}" type="pres">
      <dgm:prSet presAssocID="{875EC97A-FFD3-4957-BFEF-1DFE04759B69}" presName="composite" presStyleCnt="0"/>
      <dgm:spPr/>
    </dgm:pt>
    <dgm:pt modelId="{4522688B-29FE-4CE5-B487-7E5C4C273BEB}" type="pres">
      <dgm:prSet presAssocID="{875EC97A-FFD3-4957-BFEF-1DFE04759B69}" presName="rect1" presStyleLbl="trAlignAcc1" presStyleIdx="3" presStyleCnt="4" custScaleY="152708">
        <dgm:presLayoutVars>
          <dgm:bulletEnabled val="1"/>
        </dgm:presLayoutVars>
      </dgm:prSet>
      <dgm:spPr/>
    </dgm:pt>
    <dgm:pt modelId="{BFE18959-9E9A-4FB6-AC09-8E144F76026B}" type="pres">
      <dgm:prSet presAssocID="{875EC97A-FFD3-4957-BFEF-1DFE04759B69}" presName="rect2" presStyleLbl="fgImgPlac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 l="-25000" r="-25000"/>
          </a:stretch>
        </a:blipFill>
      </dgm:spPr>
      <dgm:extLst>
        <a:ext uri="{E40237B7-FDA0-4F09-8148-C483321AD2D9}">
          <dgm14:cNvPr xmlns:dgm14="http://schemas.microsoft.com/office/drawing/2010/diagram" id="0" name="" descr="Electric Tower with solid fill"/>
        </a:ext>
      </dgm:extLst>
    </dgm:pt>
  </dgm:ptLst>
  <dgm:cxnLst>
    <dgm:cxn modelId="{6B451042-A2AA-4622-AD4B-FA7B85E65789}" srcId="{F9949BBE-8714-473A-BCF5-6D823A598604}" destId="{875EC97A-FFD3-4957-BFEF-1DFE04759B69}" srcOrd="3" destOrd="0" parTransId="{5EB69093-919F-48B4-BA9D-6F448CF0DA23}" sibTransId="{1A673053-A99A-402F-B126-5E9524B8F8A3}"/>
    <dgm:cxn modelId="{D2444C71-B417-4DE8-8F37-FC371ECFD635}" type="presOf" srcId="{31093501-B12F-4E3F-9A1E-0F5D75052E5D}" destId="{8881ABBE-D326-4A48-BE44-C580B1A6C247}" srcOrd="0" destOrd="0" presId="urn:microsoft.com/office/officeart/2008/layout/PictureStrips"/>
    <dgm:cxn modelId="{8A94BD57-C5E8-47C8-AF21-9AE7A6E68C8B}" type="presOf" srcId="{C32DE5DE-1D8C-4BA4-9443-399B4B8D17FB}" destId="{4A489021-BE29-496A-AF6C-966F7EDD2B20}" srcOrd="0" destOrd="0" presId="urn:microsoft.com/office/officeart/2008/layout/PictureStrips"/>
    <dgm:cxn modelId="{30146D89-6086-4F1C-BE96-50F7719BFB1F}" srcId="{F9949BBE-8714-473A-BCF5-6D823A598604}" destId="{31093501-B12F-4E3F-9A1E-0F5D75052E5D}" srcOrd="1" destOrd="0" parTransId="{A667CDEA-35EB-48E0-9CF0-7B2625637A68}" sibTransId="{F2E3B513-848E-4782-85AC-B2624B0896C2}"/>
    <dgm:cxn modelId="{BEC988A7-5EA0-4420-91BF-A79272A8FD78}" srcId="{F9949BBE-8714-473A-BCF5-6D823A598604}" destId="{C32DE5DE-1D8C-4BA4-9443-399B4B8D17FB}" srcOrd="2" destOrd="0" parTransId="{A8A80D55-4665-4B65-BCEC-D5B76CFE6DA9}" sibTransId="{B5B2959A-7BC8-4956-8ECD-C5695BC075F3}"/>
    <dgm:cxn modelId="{31BDD6A7-0861-40F4-9CF2-56A36FE240F7}" type="presOf" srcId="{875EC97A-FFD3-4957-BFEF-1DFE04759B69}" destId="{4522688B-29FE-4CE5-B487-7E5C4C273BEB}" srcOrd="0" destOrd="0" presId="urn:microsoft.com/office/officeart/2008/layout/PictureStrips"/>
    <dgm:cxn modelId="{96AAA7AB-A661-418C-8A80-F504AD5074B2}" type="presOf" srcId="{F9949BBE-8714-473A-BCF5-6D823A598604}" destId="{2E5FB959-F3AD-471A-A785-87C2298C4D11}" srcOrd="0" destOrd="0" presId="urn:microsoft.com/office/officeart/2008/layout/PictureStrips"/>
    <dgm:cxn modelId="{0D2392F2-6E6F-404A-A46A-44A4E7640D8B}" type="presOf" srcId="{0BF0B219-1509-46D2-BFD3-1E2BA739D1D2}" destId="{9A8BFC38-2789-479A-80A3-E006A81CE536}" srcOrd="0" destOrd="0" presId="urn:microsoft.com/office/officeart/2008/layout/PictureStrips"/>
    <dgm:cxn modelId="{2262DCFE-A93B-4E3A-9D5F-BEDF048DDDF6}" srcId="{F9949BBE-8714-473A-BCF5-6D823A598604}" destId="{0BF0B219-1509-46D2-BFD3-1E2BA739D1D2}" srcOrd="0" destOrd="0" parTransId="{C288FB82-9638-4CEA-A75B-D1436E3BC63E}" sibTransId="{9F36D686-4706-43D0-9068-C50D8E965E3D}"/>
    <dgm:cxn modelId="{A4AD6DEE-6D92-4254-9F4D-7B5344048D79}" type="presParOf" srcId="{2E5FB959-F3AD-471A-A785-87C2298C4D11}" destId="{6A941389-84D5-45B1-87B9-5BD2533E0473}" srcOrd="0" destOrd="0" presId="urn:microsoft.com/office/officeart/2008/layout/PictureStrips"/>
    <dgm:cxn modelId="{57D0B7C1-C4EA-4302-BB6E-7E73799177E0}" type="presParOf" srcId="{6A941389-84D5-45B1-87B9-5BD2533E0473}" destId="{9A8BFC38-2789-479A-80A3-E006A81CE536}" srcOrd="0" destOrd="0" presId="urn:microsoft.com/office/officeart/2008/layout/PictureStrips"/>
    <dgm:cxn modelId="{0CF954BA-D1B3-4AF9-B1F4-3A5D74E1B45F}" type="presParOf" srcId="{6A941389-84D5-45B1-87B9-5BD2533E0473}" destId="{74254DFA-BB17-431D-8DEE-A96D6096A6AB}" srcOrd="1" destOrd="0" presId="urn:microsoft.com/office/officeart/2008/layout/PictureStrips"/>
    <dgm:cxn modelId="{03C3ED97-A2E1-428D-A337-F760FC8DB760}" type="presParOf" srcId="{2E5FB959-F3AD-471A-A785-87C2298C4D11}" destId="{42D2F76F-49BC-4FDA-8914-3B934ED72833}" srcOrd="1" destOrd="0" presId="urn:microsoft.com/office/officeart/2008/layout/PictureStrips"/>
    <dgm:cxn modelId="{160C32D4-E511-411D-A7C6-7DDE638B794E}" type="presParOf" srcId="{2E5FB959-F3AD-471A-A785-87C2298C4D11}" destId="{6963CE40-C09C-4239-94EF-C704C6830B42}" srcOrd="2" destOrd="0" presId="urn:microsoft.com/office/officeart/2008/layout/PictureStrips"/>
    <dgm:cxn modelId="{BA7591C6-0550-4055-BB06-D469B5AE0929}" type="presParOf" srcId="{6963CE40-C09C-4239-94EF-C704C6830B42}" destId="{8881ABBE-D326-4A48-BE44-C580B1A6C247}" srcOrd="0" destOrd="0" presId="urn:microsoft.com/office/officeart/2008/layout/PictureStrips"/>
    <dgm:cxn modelId="{39BCABF6-9037-4CA9-8677-346004111C7D}" type="presParOf" srcId="{6963CE40-C09C-4239-94EF-C704C6830B42}" destId="{76BC9113-0179-41F4-AD92-C1D91B14B456}" srcOrd="1" destOrd="0" presId="urn:microsoft.com/office/officeart/2008/layout/PictureStrips"/>
    <dgm:cxn modelId="{8A059C06-6425-42CF-8231-177195F77547}" type="presParOf" srcId="{2E5FB959-F3AD-471A-A785-87C2298C4D11}" destId="{08A4A488-278F-444F-BF24-5024A588C529}" srcOrd="3" destOrd="0" presId="urn:microsoft.com/office/officeart/2008/layout/PictureStrips"/>
    <dgm:cxn modelId="{EF513147-C580-49B1-915D-C74544D69068}" type="presParOf" srcId="{2E5FB959-F3AD-471A-A785-87C2298C4D11}" destId="{D07F20D3-32E9-4DB5-A377-89A18284EA7A}" srcOrd="4" destOrd="0" presId="urn:microsoft.com/office/officeart/2008/layout/PictureStrips"/>
    <dgm:cxn modelId="{75CABA9E-B17E-47DA-BBCE-68EB43B68BC8}" type="presParOf" srcId="{D07F20D3-32E9-4DB5-A377-89A18284EA7A}" destId="{4A489021-BE29-496A-AF6C-966F7EDD2B20}" srcOrd="0" destOrd="0" presId="urn:microsoft.com/office/officeart/2008/layout/PictureStrips"/>
    <dgm:cxn modelId="{98E81435-25A0-41CC-AE3D-C77303ED52B2}" type="presParOf" srcId="{D07F20D3-32E9-4DB5-A377-89A18284EA7A}" destId="{0E820C00-679F-4119-99C8-22602A24FC6C}" srcOrd="1" destOrd="0" presId="urn:microsoft.com/office/officeart/2008/layout/PictureStrips"/>
    <dgm:cxn modelId="{E899D17E-32BB-4169-830B-003616CD71C8}" type="presParOf" srcId="{2E5FB959-F3AD-471A-A785-87C2298C4D11}" destId="{6EE020F7-8013-4A5B-A744-3E9EC6C8A832}" srcOrd="5" destOrd="0" presId="urn:microsoft.com/office/officeart/2008/layout/PictureStrips"/>
    <dgm:cxn modelId="{3E1D4EB9-223B-4377-A5A5-E09DE40CFAB1}" type="presParOf" srcId="{2E5FB959-F3AD-471A-A785-87C2298C4D11}" destId="{DFB8780F-A30B-4EF8-A88B-9D502EFE4F2F}" srcOrd="6" destOrd="0" presId="urn:microsoft.com/office/officeart/2008/layout/PictureStrips"/>
    <dgm:cxn modelId="{FA715317-9AD2-420D-B4DA-0E8DED3B4FBC}" type="presParOf" srcId="{DFB8780F-A30B-4EF8-A88B-9D502EFE4F2F}" destId="{4522688B-29FE-4CE5-B487-7E5C4C273BEB}" srcOrd="0" destOrd="0" presId="urn:microsoft.com/office/officeart/2008/layout/PictureStrips"/>
    <dgm:cxn modelId="{3DEF2396-3B7B-403B-B62C-B1281F950A42}" type="presParOf" srcId="{DFB8780F-A30B-4EF8-A88B-9D502EFE4F2F}" destId="{BFE18959-9E9A-4FB6-AC09-8E144F76026B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5D03FE-DE30-4BA9-BC8B-92451C2B6943}" type="doc">
      <dgm:prSet loTypeId="urn:microsoft.com/office/officeart/2005/8/layout/lProcess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E62807A-8C05-43B3-B5B1-1AC74DC34942}">
      <dgm:prSet phldrT="[Text]"/>
      <dgm:spPr/>
      <dgm:t>
        <a:bodyPr/>
        <a:lstStyle/>
        <a:p>
          <a:r>
            <a:rPr lang="en-US" b="1" u="sng" dirty="0">
              <a:solidFill>
                <a:schemeClr val="tx1"/>
              </a:solidFill>
            </a:rPr>
            <a:t>Subsidies</a:t>
          </a:r>
        </a:p>
      </dgm:t>
    </dgm:pt>
    <dgm:pt modelId="{B48B3700-B4BC-4D93-8467-4C2695508047}" type="parTrans" cxnId="{B0DA84AF-2F1A-495F-A8DE-B5B7966572A2}">
      <dgm:prSet/>
      <dgm:spPr/>
      <dgm:t>
        <a:bodyPr/>
        <a:lstStyle/>
        <a:p>
          <a:endParaRPr lang="en-US"/>
        </a:p>
      </dgm:t>
    </dgm:pt>
    <dgm:pt modelId="{B655A74C-1497-4FD7-9FA1-31C1BD7D3A96}" type="sibTrans" cxnId="{B0DA84AF-2F1A-495F-A8DE-B5B7966572A2}">
      <dgm:prSet/>
      <dgm:spPr/>
      <dgm:t>
        <a:bodyPr/>
        <a:lstStyle/>
        <a:p>
          <a:endParaRPr lang="en-US"/>
        </a:p>
      </dgm:t>
    </dgm:pt>
    <dgm:pt modelId="{8FB43381-CC22-46F9-8406-E106BC947634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Financial assistance from the government to lower the initial costs of projects.</a:t>
          </a:r>
        </a:p>
      </dgm:t>
    </dgm:pt>
    <dgm:pt modelId="{076A49EF-EBB6-4528-BC61-7FEAD37C1674}" type="parTrans" cxnId="{6F89C748-0E88-4644-A95D-EA845F4ADD9B}">
      <dgm:prSet/>
      <dgm:spPr/>
      <dgm:t>
        <a:bodyPr/>
        <a:lstStyle/>
        <a:p>
          <a:endParaRPr lang="en-US"/>
        </a:p>
      </dgm:t>
    </dgm:pt>
    <dgm:pt modelId="{052EB8B5-7601-4191-B34B-D0B9532D796D}" type="sibTrans" cxnId="{6F89C748-0E88-4644-A95D-EA845F4ADD9B}">
      <dgm:prSet/>
      <dgm:spPr/>
      <dgm:t>
        <a:bodyPr/>
        <a:lstStyle/>
        <a:p>
          <a:endParaRPr lang="en-US"/>
        </a:p>
      </dgm:t>
    </dgm:pt>
    <dgm:pt modelId="{C59D9013-D86E-44C0-927D-0179BB586E93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A government grant that covers part of the expenses for solar panels.</a:t>
          </a:r>
        </a:p>
      </dgm:t>
    </dgm:pt>
    <dgm:pt modelId="{24B259F1-2BBC-494A-8AA1-4BC37AED2981}" type="parTrans" cxnId="{8F5AB58F-DD57-4487-82BD-0FB6E719FFFC}">
      <dgm:prSet/>
      <dgm:spPr/>
      <dgm:t>
        <a:bodyPr/>
        <a:lstStyle/>
        <a:p>
          <a:endParaRPr lang="en-US"/>
        </a:p>
      </dgm:t>
    </dgm:pt>
    <dgm:pt modelId="{0C018644-895D-4B78-B8DC-0F5B00CF45ED}" type="sibTrans" cxnId="{8F5AB58F-DD57-4487-82BD-0FB6E719FFFC}">
      <dgm:prSet/>
      <dgm:spPr/>
      <dgm:t>
        <a:bodyPr/>
        <a:lstStyle/>
        <a:p>
          <a:endParaRPr lang="en-US"/>
        </a:p>
      </dgm:t>
    </dgm:pt>
    <dgm:pt modelId="{FDAE44DB-401C-46D3-A00F-A7061154DAE4}">
      <dgm:prSet phldrT="[Text]"/>
      <dgm:spPr>
        <a:solidFill>
          <a:srgbClr val="CCFFFF"/>
        </a:solidFill>
      </dgm:spPr>
      <dgm:t>
        <a:bodyPr/>
        <a:lstStyle/>
        <a:p>
          <a:r>
            <a:rPr lang="en-US" b="1" u="sng" dirty="0">
              <a:solidFill>
                <a:schemeClr val="tx1"/>
              </a:solidFill>
            </a:rPr>
            <a:t> Feed-in Tariffs (</a:t>
          </a:r>
          <a:r>
            <a:rPr lang="en-US" b="1" u="sng" dirty="0" err="1">
              <a:solidFill>
                <a:schemeClr val="tx1"/>
              </a:solidFill>
            </a:rPr>
            <a:t>FiTs</a:t>
          </a:r>
          <a:r>
            <a:rPr lang="en-US" b="1" u="sng" dirty="0">
              <a:solidFill>
                <a:schemeClr val="tx1"/>
              </a:solidFill>
            </a:rPr>
            <a:t>)</a:t>
          </a:r>
        </a:p>
      </dgm:t>
    </dgm:pt>
    <dgm:pt modelId="{A2D703BD-EBFA-4606-8139-B3E48BBEE41E}" type="parTrans" cxnId="{0715B76C-D833-4029-A078-60A1E9F66F09}">
      <dgm:prSet/>
      <dgm:spPr/>
      <dgm:t>
        <a:bodyPr/>
        <a:lstStyle/>
        <a:p>
          <a:endParaRPr lang="en-US"/>
        </a:p>
      </dgm:t>
    </dgm:pt>
    <dgm:pt modelId="{22B1E8BC-A489-4AF4-9AD4-065307D4827B}" type="sibTrans" cxnId="{0715B76C-D833-4029-A078-60A1E9F66F09}">
      <dgm:prSet/>
      <dgm:spPr/>
      <dgm:t>
        <a:bodyPr/>
        <a:lstStyle/>
        <a:p>
          <a:endParaRPr lang="en-US"/>
        </a:p>
      </dgm:t>
    </dgm:pt>
    <dgm:pt modelId="{21014B99-F871-436E-8651-34F8DD374B08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Guaranteed payments to energy producers for the electricity they supply to the grid.</a:t>
          </a:r>
        </a:p>
      </dgm:t>
    </dgm:pt>
    <dgm:pt modelId="{90AB9868-F9B0-4CEF-98ED-D080149E9428}" type="parTrans" cxnId="{69D10C2F-1711-40D7-9604-B17249DB5B69}">
      <dgm:prSet/>
      <dgm:spPr/>
      <dgm:t>
        <a:bodyPr/>
        <a:lstStyle/>
        <a:p>
          <a:endParaRPr lang="en-US"/>
        </a:p>
      </dgm:t>
    </dgm:pt>
    <dgm:pt modelId="{1D1B512B-E87A-4094-AF5A-2F23B72E7E7F}" type="sibTrans" cxnId="{69D10C2F-1711-40D7-9604-B17249DB5B69}">
      <dgm:prSet/>
      <dgm:spPr/>
      <dgm:t>
        <a:bodyPr/>
        <a:lstStyle/>
        <a:p>
          <a:endParaRPr lang="en-US"/>
        </a:p>
      </dgm:t>
    </dgm:pt>
    <dgm:pt modelId="{13C7D22B-9D27-421A-871D-4275F4F274E7}">
      <dgm:prSet phldrT="[Text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b="1" u="sng" dirty="0">
              <a:solidFill>
                <a:schemeClr val="tx1"/>
              </a:solidFill>
            </a:rPr>
            <a:t>Tax Breaks</a:t>
          </a:r>
        </a:p>
      </dgm:t>
    </dgm:pt>
    <dgm:pt modelId="{8FDB6646-C5DA-4999-B126-9C1E6E596814}" type="parTrans" cxnId="{522D9E53-FDAC-459B-B4D5-FA555DF11C8E}">
      <dgm:prSet/>
      <dgm:spPr/>
      <dgm:t>
        <a:bodyPr/>
        <a:lstStyle/>
        <a:p>
          <a:endParaRPr lang="en-US"/>
        </a:p>
      </dgm:t>
    </dgm:pt>
    <dgm:pt modelId="{16E34937-12A4-4634-B8FC-8D812633AC30}" type="sibTrans" cxnId="{522D9E53-FDAC-459B-B4D5-FA555DF11C8E}">
      <dgm:prSet/>
      <dgm:spPr/>
      <dgm:t>
        <a:bodyPr/>
        <a:lstStyle/>
        <a:p>
          <a:endParaRPr lang="en-US"/>
        </a:p>
      </dgm:t>
    </dgm:pt>
    <dgm:pt modelId="{3A06A1F6-65CD-415C-A49A-AC52401829D6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Reductions in taxes to encourage investment in certain projects.</a:t>
          </a:r>
        </a:p>
      </dgm:t>
    </dgm:pt>
    <dgm:pt modelId="{C99166B4-5C38-4DA2-A1F8-B5D6C14BE9A0}" type="parTrans" cxnId="{DE2722BF-1C4E-470A-98C1-3F73A87738A8}">
      <dgm:prSet/>
      <dgm:spPr/>
      <dgm:t>
        <a:bodyPr/>
        <a:lstStyle/>
        <a:p>
          <a:endParaRPr lang="en-US"/>
        </a:p>
      </dgm:t>
    </dgm:pt>
    <dgm:pt modelId="{F66A5ADC-2093-495F-B033-E840BD302B95}" type="sibTrans" cxnId="{DE2722BF-1C4E-470A-98C1-3F73A87738A8}">
      <dgm:prSet/>
      <dgm:spPr/>
      <dgm:t>
        <a:bodyPr/>
        <a:lstStyle/>
        <a:p>
          <a:endParaRPr lang="en-US"/>
        </a:p>
      </dgm:t>
    </dgm:pt>
    <dgm:pt modelId="{6358980D-2A9E-4415-80C7-4C47A9A3F758}">
      <dgm:prSet phldrT="[Text]"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Tax credits for companies that invest in mini-grid projects, reducing their overall tax bill.</a:t>
          </a:r>
        </a:p>
      </dgm:t>
    </dgm:pt>
    <dgm:pt modelId="{D5E7202A-C60F-41C3-BE3E-030051C8682E}" type="parTrans" cxnId="{A6C0298D-8EC1-4C4D-B603-218B11B3CC24}">
      <dgm:prSet/>
      <dgm:spPr/>
      <dgm:t>
        <a:bodyPr/>
        <a:lstStyle/>
        <a:p>
          <a:endParaRPr lang="en-US"/>
        </a:p>
      </dgm:t>
    </dgm:pt>
    <dgm:pt modelId="{9997AA8B-D073-4C2A-937C-3F753FE6DB02}" type="sibTrans" cxnId="{A6C0298D-8EC1-4C4D-B603-218B11B3CC24}">
      <dgm:prSet/>
      <dgm:spPr/>
      <dgm:t>
        <a:bodyPr/>
        <a:lstStyle/>
        <a:p>
          <a:endParaRPr lang="en-US"/>
        </a:p>
      </dgm:t>
    </dgm:pt>
    <dgm:pt modelId="{567707A7-7FF9-415A-AF38-DF85F483CCE9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</a:rPr>
            <a:t>A fixed rate is paid to mini-grid operators for each kilowatt-hour of electricity they generate from renewable sources.</a:t>
          </a:r>
          <a:endParaRPr lang="en-KE" b="1" dirty="0">
            <a:solidFill>
              <a:schemeClr val="tx1"/>
            </a:solidFill>
          </a:endParaRPr>
        </a:p>
      </dgm:t>
    </dgm:pt>
    <dgm:pt modelId="{F100C747-7759-465B-8914-562E4C86C15C}" type="parTrans" cxnId="{7992E22F-70F6-4F62-AC76-ED22F9BB04ED}">
      <dgm:prSet/>
      <dgm:spPr/>
      <dgm:t>
        <a:bodyPr/>
        <a:lstStyle/>
        <a:p>
          <a:endParaRPr lang="en-KE"/>
        </a:p>
      </dgm:t>
    </dgm:pt>
    <dgm:pt modelId="{85114596-B076-4F8F-A65C-CBDA5457D933}" type="sibTrans" cxnId="{7992E22F-70F6-4F62-AC76-ED22F9BB04ED}">
      <dgm:prSet/>
      <dgm:spPr/>
      <dgm:t>
        <a:bodyPr/>
        <a:lstStyle/>
        <a:p>
          <a:endParaRPr lang="en-KE"/>
        </a:p>
      </dgm:t>
    </dgm:pt>
    <dgm:pt modelId="{7E9B2C86-8D5D-48B5-8409-D7F727A068CB}" type="pres">
      <dgm:prSet presAssocID="{BD5D03FE-DE30-4BA9-BC8B-92451C2B6943}" presName="theList" presStyleCnt="0">
        <dgm:presLayoutVars>
          <dgm:dir/>
          <dgm:animLvl val="lvl"/>
          <dgm:resizeHandles val="exact"/>
        </dgm:presLayoutVars>
      </dgm:prSet>
      <dgm:spPr/>
    </dgm:pt>
    <dgm:pt modelId="{F22D3116-2976-47D4-80DF-9D3C4346735F}" type="pres">
      <dgm:prSet presAssocID="{8E62807A-8C05-43B3-B5B1-1AC74DC34942}" presName="compNode" presStyleCnt="0"/>
      <dgm:spPr/>
    </dgm:pt>
    <dgm:pt modelId="{A67FB636-6A07-42E8-9A77-CDAFCC812057}" type="pres">
      <dgm:prSet presAssocID="{8E62807A-8C05-43B3-B5B1-1AC74DC34942}" presName="aNode" presStyleLbl="bgShp" presStyleIdx="0" presStyleCnt="3" custLinFactNeighborX="-6104" custLinFactNeighborY="-3990"/>
      <dgm:spPr/>
    </dgm:pt>
    <dgm:pt modelId="{B3CA1F22-4625-4043-B9F6-29BB189A729F}" type="pres">
      <dgm:prSet presAssocID="{8E62807A-8C05-43B3-B5B1-1AC74DC34942}" presName="textNode" presStyleLbl="bgShp" presStyleIdx="0" presStyleCnt="3"/>
      <dgm:spPr/>
    </dgm:pt>
    <dgm:pt modelId="{BD9AAA6C-C097-430B-BD25-A8425E59B66D}" type="pres">
      <dgm:prSet presAssocID="{8E62807A-8C05-43B3-B5B1-1AC74DC34942}" presName="compChildNode" presStyleCnt="0"/>
      <dgm:spPr/>
    </dgm:pt>
    <dgm:pt modelId="{A4053017-E2DB-4AF3-B423-63738E7108EE}" type="pres">
      <dgm:prSet presAssocID="{8E62807A-8C05-43B3-B5B1-1AC74DC34942}" presName="theInnerList" presStyleCnt="0"/>
      <dgm:spPr/>
    </dgm:pt>
    <dgm:pt modelId="{F158EB59-A405-4AB4-AF60-BBAC8E9E805A}" type="pres">
      <dgm:prSet presAssocID="{8FB43381-CC22-46F9-8406-E106BC947634}" presName="childNode" presStyleLbl="node1" presStyleIdx="0" presStyleCnt="6">
        <dgm:presLayoutVars>
          <dgm:bulletEnabled val="1"/>
        </dgm:presLayoutVars>
      </dgm:prSet>
      <dgm:spPr/>
    </dgm:pt>
    <dgm:pt modelId="{873169D0-333D-4E47-8709-41FBCA58BC9D}" type="pres">
      <dgm:prSet presAssocID="{8FB43381-CC22-46F9-8406-E106BC947634}" presName="aSpace2" presStyleCnt="0"/>
      <dgm:spPr/>
    </dgm:pt>
    <dgm:pt modelId="{16B41E94-3CA0-4AAF-9AAD-0A731A1EB578}" type="pres">
      <dgm:prSet presAssocID="{C59D9013-D86E-44C0-927D-0179BB586E93}" presName="childNode" presStyleLbl="node1" presStyleIdx="1" presStyleCnt="6">
        <dgm:presLayoutVars>
          <dgm:bulletEnabled val="1"/>
        </dgm:presLayoutVars>
      </dgm:prSet>
      <dgm:spPr/>
    </dgm:pt>
    <dgm:pt modelId="{D4191EE2-987A-4AA0-9BD7-EA530268FE4A}" type="pres">
      <dgm:prSet presAssocID="{8E62807A-8C05-43B3-B5B1-1AC74DC34942}" presName="aSpace" presStyleCnt="0"/>
      <dgm:spPr/>
    </dgm:pt>
    <dgm:pt modelId="{F260E673-BB5F-4989-87CB-4C109C8E782B}" type="pres">
      <dgm:prSet presAssocID="{FDAE44DB-401C-46D3-A00F-A7061154DAE4}" presName="compNode" presStyleCnt="0"/>
      <dgm:spPr/>
    </dgm:pt>
    <dgm:pt modelId="{69FDDD4E-560E-44AD-A534-F6E93FB5A5E0}" type="pres">
      <dgm:prSet presAssocID="{FDAE44DB-401C-46D3-A00F-A7061154DAE4}" presName="aNode" presStyleLbl="bgShp" presStyleIdx="1" presStyleCnt="3"/>
      <dgm:spPr/>
    </dgm:pt>
    <dgm:pt modelId="{38714C69-8225-4288-BE4D-A910503F231C}" type="pres">
      <dgm:prSet presAssocID="{FDAE44DB-401C-46D3-A00F-A7061154DAE4}" presName="textNode" presStyleLbl="bgShp" presStyleIdx="1" presStyleCnt="3"/>
      <dgm:spPr/>
    </dgm:pt>
    <dgm:pt modelId="{AC62705E-DAD5-45B2-83C6-BF3B9A29BA3E}" type="pres">
      <dgm:prSet presAssocID="{FDAE44DB-401C-46D3-A00F-A7061154DAE4}" presName="compChildNode" presStyleCnt="0"/>
      <dgm:spPr/>
    </dgm:pt>
    <dgm:pt modelId="{53C79A79-5A08-43C1-83E9-EDC8099845C4}" type="pres">
      <dgm:prSet presAssocID="{FDAE44DB-401C-46D3-A00F-A7061154DAE4}" presName="theInnerList" presStyleCnt="0"/>
      <dgm:spPr/>
    </dgm:pt>
    <dgm:pt modelId="{CBDDDB0B-1F64-4690-8F39-F44988F26BAE}" type="pres">
      <dgm:prSet presAssocID="{21014B99-F871-436E-8651-34F8DD374B08}" presName="childNode" presStyleLbl="node1" presStyleIdx="2" presStyleCnt="6">
        <dgm:presLayoutVars>
          <dgm:bulletEnabled val="1"/>
        </dgm:presLayoutVars>
      </dgm:prSet>
      <dgm:spPr/>
    </dgm:pt>
    <dgm:pt modelId="{E529CECC-006B-474B-B3BD-FC9A8E3CD0FD}" type="pres">
      <dgm:prSet presAssocID="{21014B99-F871-436E-8651-34F8DD374B08}" presName="aSpace2" presStyleCnt="0"/>
      <dgm:spPr/>
    </dgm:pt>
    <dgm:pt modelId="{97B85307-8D64-456A-BDD0-4D84BC9C9FAD}" type="pres">
      <dgm:prSet presAssocID="{567707A7-7FF9-415A-AF38-DF85F483CCE9}" presName="childNode" presStyleLbl="node1" presStyleIdx="3" presStyleCnt="6">
        <dgm:presLayoutVars>
          <dgm:bulletEnabled val="1"/>
        </dgm:presLayoutVars>
      </dgm:prSet>
      <dgm:spPr/>
    </dgm:pt>
    <dgm:pt modelId="{C4C29517-4677-4A86-8C85-46666108B02D}" type="pres">
      <dgm:prSet presAssocID="{FDAE44DB-401C-46D3-A00F-A7061154DAE4}" presName="aSpace" presStyleCnt="0"/>
      <dgm:spPr/>
    </dgm:pt>
    <dgm:pt modelId="{2E5F39CF-3E88-4A40-BDB4-9752B0C0F973}" type="pres">
      <dgm:prSet presAssocID="{13C7D22B-9D27-421A-871D-4275F4F274E7}" presName="compNode" presStyleCnt="0"/>
      <dgm:spPr/>
    </dgm:pt>
    <dgm:pt modelId="{EBDA0DB0-B940-41F2-B6DE-545E12601CB2}" type="pres">
      <dgm:prSet presAssocID="{13C7D22B-9D27-421A-871D-4275F4F274E7}" presName="aNode" presStyleLbl="bgShp" presStyleIdx="2" presStyleCnt="3"/>
      <dgm:spPr/>
    </dgm:pt>
    <dgm:pt modelId="{84143AFB-DE36-408B-95EF-6E347F7AE475}" type="pres">
      <dgm:prSet presAssocID="{13C7D22B-9D27-421A-871D-4275F4F274E7}" presName="textNode" presStyleLbl="bgShp" presStyleIdx="2" presStyleCnt="3"/>
      <dgm:spPr/>
    </dgm:pt>
    <dgm:pt modelId="{7FA874B0-0094-43D9-9494-6BF4F7F6D2B3}" type="pres">
      <dgm:prSet presAssocID="{13C7D22B-9D27-421A-871D-4275F4F274E7}" presName="compChildNode" presStyleCnt="0"/>
      <dgm:spPr/>
    </dgm:pt>
    <dgm:pt modelId="{AB994641-EC91-4E1D-86C9-F5A4572F8D46}" type="pres">
      <dgm:prSet presAssocID="{13C7D22B-9D27-421A-871D-4275F4F274E7}" presName="theInnerList" presStyleCnt="0"/>
      <dgm:spPr/>
    </dgm:pt>
    <dgm:pt modelId="{2EC48E0B-1DE3-42AC-8E30-D99F0D3B7427}" type="pres">
      <dgm:prSet presAssocID="{3A06A1F6-65CD-415C-A49A-AC52401829D6}" presName="childNode" presStyleLbl="node1" presStyleIdx="4" presStyleCnt="6">
        <dgm:presLayoutVars>
          <dgm:bulletEnabled val="1"/>
        </dgm:presLayoutVars>
      </dgm:prSet>
      <dgm:spPr/>
    </dgm:pt>
    <dgm:pt modelId="{43127C2A-D444-4722-B2C7-D0A4B1D957E3}" type="pres">
      <dgm:prSet presAssocID="{3A06A1F6-65CD-415C-A49A-AC52401829D6}" presName="aSpace2" presStyleCnt="0"/>
      <dgm:spPr/>
    </dgm:pt>
    <dgm:pt modelId="{214EADA8-7EF6-4ADA-B52E-6F73BE41C785}" type="pres">
      <dgm:prSet presAssocID="{6358980D-2A9E-4415-80C7-4C47A9A3F758}" presName="childNode" presStyleLbl="node1" presStyleIdx="5" presStyleCnt="6">
        <dgm:presLayoutVars>
          <dgm:bulletEnabled val="1"/>
        </dgm:presLayoutVars>
      </dgm:prSet>
      <dgm:spPr/>
    </dgm:pt>
  </dgm:ptLst>
  <dgm:cxnLst>
    <dgm:cxn modelId="{EB49B700-CEAF-4F97-9662-5FA63978897D}" type="presOf" srcId="{3A06A1F6-65CD-415C-A49A-AC52401829D6}" destId="{2EC48E0B-1DE3-42AC-8E30-D99F0D3B7427}" srcOrd="0" destOrd="0" presId="urn:microsoft.com/office/officeart/2005/8/layout/lProcess2"/>
    <dgm:cxn modelId="{E5050D03-1953-4862-9F6B-F006D745A0A6}" type="presOf" srcId="{8E62807A-8C05-43B3-B5B1-1AC74DC34942}" destId="{A67FB636-6A07-42E8-9A77-CDAFCC812057}" srcOrd="0" destOrd="0" presId="urn:microsoft.com/office/officeart/2005/8/layout/lProcess2"/>
    <dgm:cxn modelId="{FD55A21C-0D3C-4B00-89F8-70B7A709FC9B}" type="presOf" srcId="{BD5D03FE-DE30-4BA9-BC8B-92451C2B6943}" destId="{7E9B2C86-8D5D-48B5-8409-D7F727A068CB}" srcOrd="0" destOrd="0" presId="urn:microsoft.com/office/officeart/2005/8/layout/lProcess2"/>
    <dgm:cxn modelId="{EE37A320-FBAF-41CB-B390-96AD353FF3B5}" type="presOf" srcId="{21014B99-F871-436E-8651-34F8DD374B08}" destId="{CBDDDB0B-1F64-4690-8F39-F44988F26BAE}" srcOrd="0" destOrd="0" presId="urn:microsoft.com/office/officeart/2005/8/layout/lProcess2"/>
    <dgm:cxn modelId="{69D10C2F-1711-40D7-9604-B17249DB5B69}" srcId="{FDAE44DB-401C-46D3-A00F-A7061154DAE4}" destId="{21014B99-F871-436E-8651-34F8DD374B08}" srcOrd="0" destOrd="0" parTransId="{90AB9868-F9B0-4CEF-98ED-D080149E9428}" sibTransId="{1D1B512B-E87A-4094-AF5A-2F23B72E7E7F}"/>
    <dgm:cxn modelId="{7992E22F-70F6-4F62-AC76-ED22F9BB04ED}" srcId="{FDAE44DB-401C-46D3-A00F-A7061154DAE4}" destId="{567707A7-7FF9-415A-AF38-DF85F483CCE9}" srcOrd="1" destOrd="0" parTransId="{F100C747-7759-465B-8914-562E4C86C15C}" sibTransId="{85114596-B076-4F8F-A65C-CBDA5457D933}"/>
    <dgm:cxn modelId="{41B6B933-7FBA-4324-9095-13A98BB41CEF}" type="presOf" srcId="{6358980D-2A9E-4415-80C7-4C47A9A3F758}" destId="{214EADA8-7EF6-4ADA-B52E-6F73BE41C785}" srcOrd="0" destOrd="0" presId="urn:microsoft.com/office/officeart/2005/8/layout/lProcess2"/>
    <dgm:cxn modelId="{D9D2A661-B2ED-4720-8848-175F5AC46B88}" type="presOf" srcId="{8FB43381-CC22-46F9-8406-E106BC947634}" destId="{F158EB59-A405-4AB4-AF60-BBAC8E9E805A}" srcOrd="0" destOrd="0" presId="urn:microsoft.com/office/officeart/2005/8/layout/lProcess2"/>
    <dgm:cxn modelId="{B9ACEB63-F543-4E3F-95E8-76DB9FFC6BDC}" type="presOf" srcId="{8E62807A-8C05-43B3-B5B1-1AC74DC34942}" destId="{B3CA1F22-4625-4043-B9F6-29BB189A729F}" srcOrd="1" destOrd="0" presId="urn:microsoft.com/office/officeart/2005/8/layout/lProcess2"/>
    <dgm:cxn modelId="{6F89C748-0E88-4644-A95D-EA845F4ADD9B}" srcId="{8E62807A-8C05-43B3-B5B1-1AC74DC34942}" destId="{8FB43381-CC22-46F9-8406-E106BC947634}" srcOrd="0" destOrd="0" parTransId="{076A49EF-EBB6-4528-BC61-7FEAD37C1674}" sibTransId="{052EB8B5-7601-4191-B34B-D0B9532D796D}"/>
    <dgm:cxn modelId="{0715B76C-D833-4029-A078-60A1E9F66F09}" srcId="{BD5D03FE-DE30-4BA9-BC8B-92451C2B6943}" destId="{FDAE44DB-401C-46D3-A00F-A7061154DAE4}" srcOrd="1" destOrd="0" parTransId="{A2D703BD-EBFA-4606-8139-B3E48BBEE41E}" sibTransId="{22B1E8BC-A489-4AF4-9AD4-065307D4827B}"/>
    <dgm:cxn modelId="{522D9E53-FDAC-459B-B4D5-FA555DF11C8E}" srcId="{BD5D03FE-DE30-4BA9-BC8B-92451C2B6943}" destId="{13C7D22B-9D27-421A-871D-4275F4F274E7}" srcOrd="2" destOrd="0" parTransId="{8FDB6646-C5DA-4999-B126-9C1E6E596814}" sibTransId="{16E34937-12A4-4634-B8FC-8D812633AC30}"/>
    <dgm:cxn modelId="{2E4D557D-AB57-43BE-A85A-671B7751ABF7}" type="presOf" srcId="{13C7D22B-9D27-421A-871D-4275F4F274E7}" destId="{EBDA0DB0-B940-41F2-B6DE-545E12601CB2}" srcOrd="0" destOrd="0" presId="urn:microsoft.com/office/officeart/2005/8/layout/lProcess2"/>
    <dgm:cxn modelId="{A6C0298D-8EC1-4C4D-B603-218B11B3CC24}" srcId="{13C7D22B-9D27-421A-871D-4275F4F274E7}" destId="{6358980D-2A9E-4415-80C7-4C47A9A3F758}" srcOrd="1" destOrd="0" parTransId="{D5E7202A-C60F-41C3-BE3E-030051C8682E}" sibTransId="{9997AA8B-D073-4C2A-937C-3F753FE6DB02}"/>
    <dgm:cxn modelId="{8F5AB58F-DD57-4487-82BD-0FB6E719FFFC}" srcId="{8E62807A-8C05-43B3-B5B1-1AC74DC34942}" destId="{C59D9013-D86E-44C0-927D-0179BB586E93}" srcOrd="1" destOrd="0" parTransId="{24B259F1-2BBC-494A-8AA1-4BC37AED2981}" sibTransId="{0C018644-895D-4B78-B8DC-0F5B00CF45ED}"/>
    <dgm:cxn modelId="{9C5C2A94-0277-4AFF-9C60-A5EF011E0FD3}" type="presOf" srcId="{FDAE44DB-401C-46D3-A00F-A7061154DAE4}" destId="{69FDDD4E-560E-44AD-A534-F6E93FB5A5E0}" srcOrd="0" destOrd="0" presId="urn:microsoft.com/office/officeart/2005/8/layout/lProcess2"/>
    <dgm:cxn modelId="{B0DA84AF-2F1A-495F-A8DE-B5B7966572A2}" srcId="{BD5D03FE-DE30-4BA9-BC8B-92451C2B6943}" destId="{8E62807A-8C05-43B3-B5B1-1AC74DC34942}" srcOrd="0" destOrd="0" parTransId="{B48B3700-B4BC-4D93-8467-4C2695508047}" sibTransId="{B655A74C-1497-4FD7-9FA1-31C1BD7D3A96}"/>
    <dgm:cxn modelId="{56E6F4B3-9E19-40E4-A2F2-E436A2D648B9}" type="presOf" srcId="{C59D9013-D86E-44C0-927D-0179BB586E93}" destId="{16B41E94-3CA0-4AAF-9AAD-0A731A1EB578}" srcOrd="0" destOrd="0" presId="urn:microsoft.com/office/officeart/2005/8/layout/lProcess2"/>
    <dgm:cxn modelId="{DE2722BF-1C4E-470A-98C1-3F73A87738A8}" srcId="{13C7D22B-9D27-421A-871D-4275F4F274E7}" destId="{3A06A1F6-65CD-415C-A49A-AC52401829D6}" srcOrd="0" destOrd="0" parTransId="{C99166B4-5C38-4DA2-A1F8-B5D6C14BE9A0}" sibTransId="{F66A5ADC-2093-495F-B033-E840BD302B95}"/>
    <dgm:cxn modelId="{F50F69D1-63F1-47D9-87D1-04B55CAC9D0D}" type="presOf" srcId="{13C7D22B-9D27-421A-871D-4275F4F274E7}" destId="{84143AFB-DE36-408B-95EF-6E347F7AE475}" srcOrd="1" destOrd="0" presId="urn:microsoft.com/office/officeart/2005/8/layout/lProcess2"/>
    <dgm:cxn modelId="{6A76DEE2-425E-4F14-8F6E-D9E3827AA78B}" type="presOf" srcId="{FDAE44DB-401C-46D3-A00F-A7061154DAE4}" destId="{38714C69-8225-4288-BE4D-A910503F231C}" srcOrd="1" destOrd="0" presId="urn:microsoft.com/office/officeart/2005/8/layout/lProcess2"/>
    <dgm:cxn modelId="{74FF6DEE-1700-4B15-81BB-703171F23235}" type="presOf" srcId="{567707A7-7FF9-415A-AF38-DF85F483CCE9}" destId="{97B85307-8D64-456A-BDD0-4D84BC9C9FAD}" srcOrd="0" destOrd="0" presId="urn:microsoft.com/office/officeart/2005/8/layout/lProcess2"/>
    <dgm:cxn modelId="{B84E1854-0D77-46D4-9F5F-A7ACA977938F}" type="presParOf" srcId="{7E9B2C86-8D5D-48B5-8409-D7F727A068CB}" destId="{F22D3116-2976-47D4-80DF-9D3C4346735F}" srcOrd="0" destOrd="0" presId="urn:microsoft.com/office/officeart/2005/8/layout/lProcess2"/>
    <dgm:cxn modelId="{C5ED9B95-74C4-4A8A-A56D-2810EB4EF6D3}" type="presParOf" srcId="{F22D3116-2976-47D4-80DF-9D3C4346735F}" destId="{A67FB636-6A07-42E8-9A77-CDAFCC812057}" srcOrd="0" destOrd="0" presId="urn:microsoft.com/office/officeart/2005/8/layout/lProcess2"/>
    <dgm:cxn modelId="{F7A5AA68-DA2C-4480-884D-036FB747AC36}" type="presParOf" srcId="{F22D3116-2976-47D4-80DF-9D3C4346735F}" destId="{B3CA1F22-4625-4043-B9F6-29BB189A729F}" srcOrd="1" destOrd="0" presId="urn:microsoft.com/office/officeart/2005/8/layout/lProcess2"/>
    <dgm:cxn modelId="{B28C8DBE-773D-4B8E-89BD-CF99930B36F6}" type="presParOf" srcId="{F22D3116-2976-47D4-80DF-9D3C4346735F}" destId="{BD9AAA6C-C097-430B-BD25-A8425E59B66D}" srcOrd="2" destOrd="0" presId="urn:microsoft.com/office/officeart/2005/8/layout/lProcess2"/>
    <dgm:cxn modelId="{24CAA07B-DA40-4B28-89BF-F8397C5DBB45}" type="presParOf" srcId="{BD9AAA6C-C097-430B-BD25-A8425E59B66D}" destId="{A4053017-E2DB-4AF3-B423-63738E7108EE}" srcOrd="0" destOrd="0" presId="urn:microsoft.com/office/officeart/2005/8/layout/lProcess2"/>
    <dgm:cxn modelId="{EC3C5655-7E7B-43C1-9B96-58DDAFC3BA6D}" type="presParOf" srcId="{A4053017-E2DB-4AF3-B423-63738E7108EE}" destId="{F158EB59-A405-4AB4-AF60-BBAC8E9E805A}" srcOrd="0" destOrd="0" presId="urn:microsoft.com/office/officeart/2005/8/layout/lProcess2"/>
    <dgm:cxn modelId="{C6905FD7-5762-4F4F-936D-28AE680A0A06}" type="presParOf" srcId="{A4053017-E2DB-4AF3-B423-63738E7108EE}" destId="{873169D0-333D-4E47-8709-41FBCA58BC9D}" srcOrd="1" destOrd="0" presId="urn:microsoft.com/office/officeart/2005/8/layout/lProcess2"/>
    <dgm:cxn modelId="{329E9B3D-A525-48CB-9C1B-E19830327BB4}" type="presParOf" srcId="{A4053017-E2DB-4AF3-B423-63738E7108EE}" destId="{16B41E94-3CA0-4AAF-9AAD-0A731A1EB578}" srcOrd="2" destOrd="0" presId="urn:microsoft.com/office/officeart/2005/8/layout/lProcess2"/>
    <dgm:cxn modelId="{B9D64D5D-5967-4CE7-A5AB-03F71499BCE2}" type="presParOf" srcId="{7E9B2C86-8D5D-48B5-8409-D7F727A068CB}" destId="{D4191EE2-987A-4AA0-9BD7-EA530268FE4A}" srcOrd="1" destOrd="0" presId="urn:microsoft.com/office/officeart/2005/8/layout/lProcess2"/>
    <dgm:cxn modelId="{54FB1917-3401-4FE3-8F85-5FC398FA1669}" type="presParOf" srcId="{7E9B2C86-8D5D-48B5-8409-D7F727A068CB}" destId="{F260E673-BB5F-4989-87CB-4C109C8E782B}" srcOrd="2" destOrd="0" presId="urn:microsoft.com/office/officeart/2005/8/layout/lProcess2"/>
    <dgm:cxn modelId="{2D753D2A-E26B-46A4-9560-023B8C127B2E}" type="presParOf" srcId="{F260E673-BB5F-4989-87CB-4C109C8E782B}" destId="{69FDDD4E-560E-44AD-A534-F6E93FB5A5E0}" srcOrd="0" destOrd="0" presId="urn:microsoft.com/office/officeart/2005/8/layout/lProcess2"/>
    <dgm:cxn modelId="{06D431AA-0E8A-4818-A908-35DADFC7A745}" type="presParOf" srcId="{F260E673-BB5F-4989-87CB-4C109C8E782B}" destId="{38714C69-8225-4288-BE4D-A910503F231C}" srcOrd="1" destOrd="0" presId="urn:microsoft.com/office/officeart/2005/8/layout/lProcess2"/>
    <dgm:cxn modelId="{74928A0F-26D7-4EDF-98CB-2CF57ED878F2}" type="presParOf" srcId="{F260E673-BB5F-4989-87CB-4C109C8E782B}" destId="{AC62705E-DAD5-45B2-83C6-BF3B9A29BA3E}" srcOrd="2" destOrd="0" presId="urn:microsoft.com/office/officeart/2005/8/layout/lProcess2"/>
    <dgm:cxn modelId="{937C4821-D5E4-489E-B25E-8FBC13B9EB11}" type="presParOf" srcId="{AC62705E-DAD5-45B2-83C6-BF3B9A29BA3E}" destId="{53C79A79-5A08-43C1-83E9-EDC8099845C4}" srcOrd="0" destOrd="0" presId="urn:microsoft.com/office/officeart/2005/8/layout/lProcess2"/>
    <dgm:cxn modelId="{2D97A26D-958C-401C-9D06-666AA75C0CD6}" type="presParOf" srcId="{53C79A79-5A08-43C1-83E9-EDC8099845C4}" destId="{CBDDDB0B-1F64-4690-8F39-F44988F26BAE}" srcOrd="0" destOrd="0" presId="urn:microsoft.com/office/officeart/2005/8/layout/lProcess2"/>
    <dgm:cxn modelId="{B7444AF7-C269-4D79-9BE4-96C6488B8079}" type="presParOf" srcId="{53C79A79-5A08-43C1-83E9-EDC8099845C4}" destId="{E529CECC-006B-474B-B3BD-FC9A8E3CD0FD}" srcOrd="1" destOrd="0" presId="urn:microsoft.com/office/officeart/2005/8/layout/lProcess2"/>
    <dgm:cxn modelId="{5F966262-1A6F-4F8D-8A2F-B6047E3013EB}" type="presParOf" srcId="{53C79A79-5A08-43C1-83E9-EDC8099845C4}" destId="{97B85307-8D64-456A-BDD0-4D84BC9C9FAD}" srcOrd="2" destOrd="0" presId="urn:microsoft.com/office/officeart/2005/8/layout/lProcess2"/>
    <dgm:cxn modelId="{13FDF991-241D-4893-A5FD-C4662E17960A}" type="presParOf" srcId="{7E9B2C86-8D5D-48B5-8409-D7F727A068CB}" destId="{C4C29517-4677-4A86-8C85-46666108B02D}" srcOrd="3" destOrd="0" presId="urn:microsoft.com/office/officeart/2005/8/layout/lProcess2"/>
    <dgm:cxn modelId="{CEACA8D0-79DD-4624-8B72-11D7D97BC8D7}" type="presParOf" srcId="{7E9B2C86-8D5D-48B5-8409-D7F727A068CB}" destId="{2E5F39CF-3E88-4A40-BDB4-9752B0C0F973}" srcOrd="4" destOrd="0" presId="urn:microsoft.com/office/officeart/2005/8/layout/lProcess2"/>
    <dgm:cxn modelId="{59190B74-0F28-4985-86CB-31F62DDC837D}" type="presParOf" srcId="{2E5F39CF-3E88-4A40-BDB4-9752B0C0F973}" destId="{EBDA0DB0-B940-41F2-B6DE-545E12601CB2}" srcOrd="0" destOrd="0" presId="urn:microsoft.com/office/officeart/2005/8/layout/lProcess2"/>
    <dgm:cxn modelId="{86E30AAD-6BB6-4585-A1F1-7D5F7A9F38D6}" type="presParOf" srcId="{2E5F39CF-3E88-4A40-BDB4-9752B0C0F973}" destId="{84143AFB-DE36-408B-95EF-6E347F7AE475}" srcOrd="1" destOrd="0" presId="urn:microsoft.com/office/officeart/2005/8/layout/lProcess2"/>
    <dgm:cxn modelId="{AA349A34-2B3E-4981-A424-8306C9C45CFD}" type="presParOf" srcId="{2E5F39CF-3E88-4A40-BDB4-9752B0C0F973}" destId="{7FA874B0-0094-43D9-9494-6BF4F7F6D2B3}" srcOrd="2" destOrd="0" presId="urn:microsoft.com/office/officeart/2005/8/layout/lProcess2"/>
    <dgm:cxn modelId="{5BDB58D9-48AF-4271-BE7E-2A7615CB1B2E}" type="presParOf" srcId="{7FA874B0-0094-43D9-9494-6BF4F7F6D2B3}" destId="{AB994641-EC91-4E1D-86C9-F5A4572F8D46}" srcOrd="0" destOrd="0" presId="urn:microsoft.com/office/officeart/2005/8/layout/lProcess2"/>
    <dgm:cxn modelId="{F1FC9ABE-E86B-4240-A855-000367856F0A}" type="presParOf" srcId="{AB994641-EC91-4E1D-86C9-F5A4572F8D46}" destId="{2EC48E0B-1DE3-42AC-8E30-D99F0D3B7427}" srcOrd="0" destOrd="0" presId="urn:microsoft.com/office/officeart/2005/8/layout/lProcess2"/>
    <dgm:cxn modelId="{37FDA485-D915-4674-8FD4-8383E113A796}" type="presParOf" srcId="{AB994641-EC91-4E1D-86C9-F5A4572F8D46}" destId="{43127C2A-D444-4722-B2C7-D0A4B1D957E3}" srcOrd="1" destOrd="0" presId="urn:microsoft.com/office/officeart/2005/8/layout/lProcess2"/>
    <dgm:cxn modelId="{6229A6BE-5B44-4E5E-B8B8-0D8959DA8D5C}" type="presParOf" srcId="{AB994641-EC91-4E1D-86C9-F5A4572F8D46}" destId="{214EADA8-7EF6-4ADA-B52E-6F73BE41C785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A68358B-4212-43B8-83E0-67A9748E200A}" type="doc">
      <dgm:prSet loTypeId="urn:microsoft.com/office/officeart/2005/8/layout/hierarchy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B7C49431-14A3-46A9-BEEB-B87ADA3EDC1E}">
      <dgm:prSet phldrT="[Text]" custT="1"/>
      <dgm:spPr/>
      <dgm:t>
        <a:bodyPr/>
        <a:lstStyle/>
        <a:p>
          <a:pPr algn="l"/>
          <a:r>
            <a:rPr lang="en-US" sz="1600" b="1" dirty="0">
              <a:solidFill>
                <a:schemeClr val="tx1"/>
              </a:solidFill>
            </a:rPr>
            <a:t>Decentralization &amp; Local Engagement</a:t>
          </a:r>
          <a:endParaRPr lang="en-KE" sz="1600" b="1" dirty="0">
            <a:solidFill>
              <a:schemeClr val="tx1"/>
            </a:solidFill>
          </a:endParaRPr>
        </a:p>
      </dgm:t>
    </dgm:pt>
    <dgm:pt modelId="{A8798210-B821-40AC-999F-B0053D2AFB07}" type="parTrans" cxnId="{97263F64-EE2D-415C-A94A-2397D241529A}">
      <dgm:prSet/>
      <dgm:spPr/>
      <dgm:t>
        <a:bodyPr/>
        <a:lstStyle/>
        <a:p>
          <a:endParaRPr lang="en-KE"/>
        </a:p>
      </dgm:t>
    </dgm:pt>
    <dgm:pt modelId="{AF07A3B7-64F1-49E9-89DD-DBDCA36BB04E}" type="sibTrans" cxnId="{97263F64-EE2D-415C-A94A-2397D241529A}">
      <dgm:prSet/>
      <dgm:spPr/>
      <dgm:t>
        <a:bodyPr/>
        <a:lstStyle/>
        <a:p>
          <a:endParaRPr lang="en-KE"/>
        </a:p>
      </dgm:t>
    </dgm:pt>
    <dgm:pt modelId="{202CDCD8-5D5E-46E1-B2C7-DA31FB71CE3B}">
      <dgm:prSet phldrT="[Text]"/>
      <dgm:spPr/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Decentralized governance structures that involve local councils in the management of mini-grid projects, promoting transparency and community ownership.</a:t>
          </a:r>
          <a:endParaRPr lang="en-KE" b="1" dirty="0">
            <a:solidFill>
              <a:schemeClr val="tx1"/>
            </a:solidFill>
          </a:endParaRPr>
        </a:p>
      </dgm:t>
    </dgm:pt>
    <dgm:pt modelId="{DA5FDD2E-6608-4A82-86B6-570231CDF616}" type="parTrans" cxnId="{2B3CE4A9-66FE-4A55-AD4E-5B0B983FF564}">
      <dgm:prSet/>
      <dgm:spPr/>
      <dgm:t>
        <a:bodyPr/>
        <a:lstStyle/>
        <a:p>
          <a:endParaRPr lang="en-KE"/>
        </a:p>
      </dgm:t>
    </dgm:pt>
    <dgm:pt modelId="{67CEC5C6-DC22-4048-9DE8-BEA646E0B405}" type="sibTrans" cxnId="{2B3CE4A9-66FE-4A55-AD4E-5B0B983FF564}">
      <dgm:prSet/>
      <dgm:spPr/>
      <dgm:t>
        <a:bodyPr/>
        <a:lstStyle/>
        <a:p>
          <a:endParaRPr lang="en-KE"/>
        </a:p>
      </dgm:t>
    </dgm:pt>
    <dgm:pt modelId="{66298FD4-1202-411E-B988-02804E403CBD}">
      <dgm:prSet phldrT="[Text]" custT="1"/>
      <dgm:spPr/>
      <dgm:t>
        <a:bodyPr/>
        <a:lstStyle/>
        <a:p>
          <a:pPr algn="l"/>
          <a:r>
            <a:rPr lang="en-US" sz="1600" b="1" dirty="0">
              <a:solidFill>
                <a:schemeClr val="tx1"/>
              </a:solidFill>
            </a:rPr>
            <a:t>Partnership Development</a:t>
          </a:r>
          <a:endParaRPr lang="en-KE" sz="1600" b="1" dirty="0">
            <a:solidFill>
              <a:schemeClr val="tx1"/>
            </a:solidFill>
          </a:endParaRPr>
        </a:p>
      </dgm:t>
    </dgm:pt>
    <dgm:pt modelId="{F0690CFE-A33A-4BFF-B76B-34BE7205FA1C}" type="parTrans" cxnId="{BD845494-BB14-4C4E-BC63-8410A0BE63DA}">
      <dgm:prSet/>
      <dgm:spPr/>
      <dgm:t>
        <a:bodyPr/>
        <a:lstStyle/>
        <a:p>
          <a:endParaRPr lang="en-KE"/>
        </a:p>
      </dgm:t>
    </dgm:pt>
    <dgm:pt modelId="{315A51AA-9B26-4032-B748-C3524894BA80}" type="sibTrans" cxnId="{BD845494-BB14-4C4E-BC63-8410A0BE63DA}">
      <dgm:prSet/>
      <dgm:spPr/>
      <dgm:t>
        <a:bodyPr/>
        <a:lstStyle/>
        <a:p>
          <a:endParaRPr lang="en-KE"/>
        </a:p>
      </dgm:t>
    </dgm:pt>
    <dgm:pt modelId="{E500396B-3594-43A1-9463-0407793E7916}">
      <dgm:prSet phldrT="[Text]"/>
      <dgm:spPr/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Collaborating with non-governmental organizations, private sector entities, and international agencies to leverage additional resources and expertise.</a:t>
          </a:r>
          <a:endParaRPr lang="en-KE" b="1" dirty="0">
            <a:solidFill>
              <a:schemeClr val="tx1"/>
            </a:solidFill>
          </a:endParaRPr>
        </a:p>
      </dgm:t>
    </dgm:pt>
    <dgm:pt modelId="{2BD7F074-208B-4A4F-9D58-E80AC0EBCDDC}" type="parTrans" cxnId="{CA3B9AD0-35A0-46EE-9875-742EAEE3D0FA}">
      <dgm:prSet/>
      <dgm:spPr/>
      <dgm:t>
        <a:bodyPr/>
        <a:lstStyle/>
        <a:p>
          <a:endParaRPr lang="en-KE"/>
        </a:p>
      </dgm:t>
    </dgm:pt>
    <dgm:pt modelId="{5F2A5BF4-975F-4E18-AF10-C4C9CBB2F1E3}" type="sibTrans" cxnId="{CA3B9AD0-35A0-46EE-9875-742EAEE3D0FA}">
      <dgm:prSet/>
      <dgm:spPr/>
      <dgm:t>
        <a:bodyPr/>
        <a:lstStyle/>
        <a:p>
          <a:endParaRPr lang="en-KE"/>
        </a:p>
      </dgm:t>
    </dgm:pt>
    <dgm:pt modelId="{5C782021-D991-4CBB-86DD-0D880A0C4419}">
      <dgm:prSet phldrT="[Text]" custT="1"/>
      <dgm:spPr/>
      <dgm:t>
        <a:bodyPr/>
        <a:lstStyle/>
        <a:p>
          <a:pPr algn="l"/>
          <a:r>
            <a:rPr lang="en-US" sz="1600" b="1" dirty="0">
              <a:solidFill>
                <a:schemeClr val="tx1"/>
              </a:solidFill>
            </a:rPr>
            <a:t>Training &amp; Capacity Building</a:t>
          </a:r>
          <a:endParaRPr lang="en-KE" sz="1600" b="1" dirty="0">
            <a:solidFill>
              <a:schemeClr val="tx1"/>
            </a:solidFill>
          </a:endParaRPr>
        </a:p>
      </dgm:t>
    </dgm:pt>
    <dgm:pt modelId="{A59B5541-E9ED-4A2D-86DD-16F1A1F356BD}" type="parTrans" cxnId="{E9D595A1-6FE4-4BF0-887B-746D0222A93F}">
      <dgm:prSet/>
      <dgm:spPr/>
      <dgm:t>
        <a:bodyPr/>
        <a:lstStyle/>
        <a:p>
          <a:endParaRPr lang="en-KE"/>
        </a:p>
      </dgm:t>
    </dgm:pt>
    <dgm:pt modelId="{A39E9775-E038-4AFC-A6AE-AAA7A62CE4D1}" type="sibTrans" cxnId="{E9D595A1-6FE4-4BF0-887B-746D0222A93F}">
      <dgm:prSet/>
      <dgm:spPr/>
      <dgm:t>
        <a:bodyPr/>
        <a:lstStyle/>
        <a:p>
          <a:endParaRPr lang="en-KE"/>
        </a:p>
      </dgm:t>
    </dgm:pt>
    <dgm:pt modelId="{3DF9A37A-D150-4088-829F-C64C7EDA9609}">
      <dgm:prSet phldrT="[Text]"/>
      <dgm:spPr/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Programs aimed at enhancing the skills and knowledge of individuals involved in project development and maintenance.</a:t>
          </a:r>
          <a:endParaRPr lang="en-KE" b="1" dirty="0">
            <a:solidFill>
              <a:schemeClr val="tx1"/>
            </a:solidFill>
          </a:endParaRPr>
        </a:p>
      </dgm:t>
    </dgm:pt>
    <dgm:pt modelId="{51334141-23A4-49A2-984D-7ED20F19749F}" type="parTrans" cxnId="{A538F467-7D54-47A7-A9A0-CCE9C380F4D8}">
      <dgm:prSet/>
      <dgm:spPr/>
      <dgm:t>
        <a:bodyPr/>
        <a:lstStyle/>
        <a:p>
          <a:endParaRPr lang="en-KE"/>
        </a:p>
      </dgm:t>
    </dgm:pt>
    <dgm:pt modelId="{C75AC372-F4EA-4081-983D-CD1D9FC55094}" type="sibTrans" cxnId="{A538F467-7D54-47A7-A9A0-CCE9C380F4D8}">
      <dgm:prSet/>
      <dgm:spPr/>
      <dgm:t>
        <a:bodyPr/>
        <a:lstStyle/>
        <a:p>
          <a:endParaRPr lang="en-KE"/>
        </a:p>
      </dgm:t>
    </dgm:pt>
    <dgm:pt modelId="{45215DA0-7025-4C34-8943-B52C10BA7BAE}">
      <dgm:prSet custT="1"/>
      <dgm:spPr/>
      <dgm:t>
        <a:bodyPr/>
        <a:lstStyle/>
        <a:p>
          <a:pPr algn="l"/>
          <a:r>
            <a:rPr lang="en-US" sz="1600" b="1" dirty="0">
              <a:solidFill>
                <a:schemeClr val="tx1"/>
              </a:solidFill>
            </a:rPr>
            <a:t>Funding &amp; Grants</a:t>
          </a:r>
          <a:endParaRPr lang="en-KE" sz="1600" b="1" dirty="0">
            <a:solidFill>
              <a:schemeClr val="tx1"/>
            </a:solidFill>
          </a:endParaRPr>
        </a:p>
      </dgm:t>
    </dgm:pt>
    <dgm:pt modelId="{320FD00A-7A39-4E85-8B11-A1D1C0759F8F}" type="parTrans" cxnId="{A3122173-460D-4C05-B16A-F2C26B9D00E7}">
      <dgm:prSet/>
      <dgm:spPr/>
      <dgm:t>
        <a:bodyPr/>
        <a:lstStyle/>
        <a:p>
          <a:endParaRPr lang="en-KE"/>
        </a:p>
      </dgm:t>
    </dgm:pt>
    <dgm:pt modelId="{6075D2CF-DA3B-4655-8AE7-CADD905E371C}" type="sibTrans" cxnId="{A3122173-460D-4C05-B16A-F2C26B9D00E7}">
      <dgm:prSet/>
      <dgm:spPr/>
      <dgm:t>
        <a:bodyPr/>
        <a:lstStyle/>
        <a:p>
          <a:endParaRPr lang="en-KE"/>
        </a:p>
      </dgm:t>
    </dgm:pt>
    <dgm:pt modelId="{BED22D9F-B67E-4723-8E60-A16910522C13}">
      <dgm:prSet/>
      <dgm:spPr/>
      <dgm:t>
        <a:bodyPr/>
        <a:lstStyle/>
        <a:p>
          <a:pPr algn="l"/>
          <a:r>
            <a:rPr lang="en-US" b="1" dirty="0">
              <a:solidFill>
                <a:schemeClr val="tx1"/>
              </a:solidFill>
            </a:rPr>
            <a:t>Grants from international organizations or government funds that cover part of the expenses for setting up mini-grids in underserved areas.</a:t>
          </a:r>
          <a:endParaRPr lang="en-KE" b="1" dirty="0">
            <a:solidFill>
              <a:schemeClr val="tx1"/>
            </a:solidFill>
          </a:endParaRPr>
        </a:p>
      </dgm:t>
    </dgm:pt>
    <dgm:pt modelId="{66D1EBEB-4C43-45CC-AE12-29E709654FA6}" type="parTrans" cxnId="{362726A0-7B70-47EB-B2D6-56DB5D99CF26}">
      <dgm:prSet/>
      <dgm:spPr/>
      <dgm:t>
        <a:bodyPr/>
        <a:lstStyle/>
        <a:p>
          <a:endParaRPr lang="en-KE"/>
        </a:p>
      </dgm:t>
    </dgm:pt>
    <dgm:pt modelId="{7B92C334-67A5-45CE-B203-680326CFB611}" type="sibTrans" cxnId="{362726A0-7B70-47EB-B2D6-56DB5D99CF26}">
      <dgm:prSet/>
      <dgm:spPr/>
      <dgm:t>
        <a:bodyPr/>
        <a:lstStyle/>
        <a:p>
          <a:endParaRPr lang="en-KE"/>
        </a:p>
      </dgm:t>
    </dgm:pt>
    <dgm:pt modelId="{CD6A0BCB-6FB9-47D8-A6B6-E6EFF90BDD54}" type="pres">
      <dgm:prSet presAssocID="{DA68358B-4212-43B8-83E0-67A9748E200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AEFAD98-D26A-43C5-BB4C-71F02CFB12F4}" type="pres">
      <dgm:prSet presAssocID="{B7C49431-14A3-46A9-BEEB-B87ADA3EDC1E}" presName="root" presStyleCnt="0"/>
      <dgm:spPr/>
    </dgm:pt>
    <dgm:pt modelId="{F982EF4B-AE6B-47D6-9759-783AC6E970E8}" type="pres">
      <dgm:prSet presAssocID="{B7C49431-14A3-46A9-BEEB-B87ADA3EDC1E}" presName="rootComposite" presStyleCnt="0"/>
      <dgm:spPr/>
    </dgm:pt>
    <dgm:pt modelId="{5084D358-F89E-44EA-9D1E-407939CB0B62}" type="pres">
      <dgm:prSet presAssocID="{B7C49431-14A3-46A9-BEEB-B87ADA3EDC1E}" presName="rootText" presStyleLbl="node1" presStyleIdx="0" presStyleCnt="4" custScaleX="117295" custLinFactNeighborX="13823" custLinFactNeighborY="2387"/>
      <dgm:spPr/>
    </dgm:pt>
    <dgm:pt modelId="{64C486DE-D507-41B4-B11E-F2BDA6E4343D}" type="pres">
      <dgm:prSet presAssocID="{B7C49431-14A3-46A9-BEEB-B87ADA3EDC1E}" presName="rootConnector" presStyleLbl="node1" presStyleIdx="0" presStyleCnt="4"/>
      <dgm:spPr/>
    </dgm:pt>
    <dgm:pt modelId="{EC3C2E46-EAEA-411F-B76B-BAB05279F25F}" type="pres">
      <dgm:prSet presAssocID="{B7C49431-14A3-46A9-BEEB-B87ADA3EDC1E}" presName="childShape" presStyleCnt="0"/>
      <dgm:spPr/>
    </dgm:pt>
    <dgm:pt modelId="{B916C9A5-C0C4-4D43-886C-D10FD71A353E}" type="pres">
      <dgm:prSet presAssocID="{DA5FDD2E-6608-4A82-86B6-570231CDF616}" presName="Name13" presStyleLbl="parChTrans1D2" presStyleIdx="0" presStyleCnt="4"/>
      <dgm:spPr/>
    </dgm:pt>
    <dgm:pt modelId="{321D7E2E-2F97-48C5-A779-50F987E3BBB0}" type="pres">
      <dgm:prSet presAssocID="{202CDCD8-5D5E-46E1-B2C7-DA31FB71CE3B}" presName="childText" presStyleLbl="bgAcc1" presStyleIdx="0" presStyleCnt="4" custScaleY="210767">
        <dgm:presLayoutVars>
          <dgm:bulletEnabled val="1"/>
        </dgm:presLayoutVars>
      </dgm:prSet>
      <dgm:spPr/>
    </dgm:pt>
    <dgm:pt modelId="{F31827F3-F2FF-4B16-8A64-3945999C2795}" type="pres">
      <dgm:prSet presAssocID="{66298FD4-1202-411E-B988-02804E403CBD}" presName="root" presStyleCnt="0"/>
      <dgm:spPr/>
    </dgm:pt>
    <dgm:pt modelId="{417AC48F-B9DE-4A85-9891-6CD19F68B4D0}" type="pres">
      <dgm:prSet presAssocID="{66298FD4-1202-411E-B988-02804E403CBD}" presName="rootComposite" presStyleCnt="0"/>
      <dgm:spPr/>
    </dgm:pt>
    <dgm:pt modelId="{220D3FC3-B7D8-4BF7-A0F0-1F9CF528A0D4}" type="pres">
      <dgm:prSet presAssocID="{66298FD4-1202-411E-B988-02804E403CBD}" presName="rootText" presStyleLbl="node1" presStyleIdx="1" presStyleCnt="4" custScaleX="117295" custLinFactNeighborX="1870" custLinFactNeighborY="-1472"/>
      <dgm:spPr/>
    </dgm:pt>
    <dgm:pt modelId="{44577880-7DEA-4270-A252-CA1B3A2875DD}" type="pres">
      <dgm:prSet presAssocID="{66298FD4-1202-411E-B988-02804E403CBD}" presName="rootConnector" presStyleLbl="node1" presStyleIdx="1" presStyleCnt="4"/>
      <dgm:spPr/>
    </dgm:pt>
    <dgm:pt modelId="{93B14C2B-32FB-49CD-9B13-0EF9379B7D3A}" type="pres">
      <dgm:prSet presAssocID="{66298FD4-1202-411E-B988-02804E403CBD}" presName="childShape" presStyleCnt="0"/>
      <dgm:spPr/>
    </dgm:pt>
    <dgm:pt modelId="{AAFC6468-B85E-4B15-8A08-8CF08BDB3DA5}" type="pres">
      <dgm:prSet presAssocID="{2BD7F074-208B-4A4F-9D58-E80AC0EBCDDC}" presName="Name13" presStyleLbl="parChTrans1D2" presStyleIdx="1" presStyleCnt="4"/>
      <dgm:spPr/>
    </dgm:pt>
    <dgm:pt modelId="{5ED8F17D-84E7-466F-A8E0-0DEA78765393}" type="pres">
      <dgm:prSet presAssocID="{E500396B-3594-43A1-9463-0407793E7916}" presName="childText" presStyleLbl="bgAcc1" presStyleIdx="1" presStyleCnt="4" custScaleY="210767">
        <dgm:presLayoutVars>
          <dgm:bulletEnabled val="1"/>
        </dgm:presLayoutVars>
      </dgm:prSet>
      <dgm:spPr/>
    </dgm:pt>
    <dgm:pt modelId="{113A29F0-D7D5-4921-AAEE-C28D9F3E64F2}" type="pres">
      <dgm:prSet presAssocID="{5C782021-D991-4CBB-86DD-0D880A0C4419}" presName="root" presStyleCnt="0"/>
      <dgm:spPr/>
    </dgm:pt>
    <dgm:pt modelId="{B6EA45B1-30D1-45EB-89D5-4E2CFB9D3008}" type="pres">
      <dgm:prSet presAssocID="{5C782021-D991-4CBB-86DD-0D880A0C4419}" presName="rootComposite" presStyleCnt="0"/>
      <dgm:spPr/>
    </dgm:pt>
    <dgm:pt modelId="{2CA5BA67-1AB4-4B6D-AB7A-D4D4D71E7DFE}" type="pres">
      <dgm:prSet presAssocID="{5C782021-D991-4CBB-86DD-0D880A0C4419}" presName="rootText" presStyleLbl="node1" presStyleIdx="2" presStyleCnt="4" custScaleX="117295"/>
      <dgm:spPr/>
    </dgm:pt>
    <dgm:pt modelId="{4571F579-435C-4F42-941B-90F1A0BFDEF2}" type="pres">
      <dgm:prSet presAssocID="{5C782021-D991-4CBB-86DD-0D880A0C4419}" presName="rootConnector" presStyleLbl="node1" presStyleIdx="2" presStyleCnt="4"/>
      <dgm:spPr/>
    </dgm:pt>
    <dgm:pt modelId="{FC2C0AC7-437F-4929-AEDF-C1BD16AC8CFB}" type="pres">
      <dgm:prSet presAssocID="{5C782021-D991-4CBB-86DD-0D880A0C4419}" presName="childShape" presStyleCnt="0"/>
      <dgm:spPr/>
    </dgm:pt>
    <dgm:pt modelId="{D6293FAC-E091-435E-B648-9F48C745E534}" type="pres">
      <dgm:prSet presAssocID="{51334141-23A4-49A2-984D-7ED20F19749F}" presName="Name13" presStyleLbl="parChTrans1D2" presStyleIdx="2" presStyleCnt="4"/>
      <dgm:spPr/>
    </dgm:pt>
    <dgm:pt modelId="{8F156C4D-D6B6-4808-ABB7-0FF0EB1C19FD}" type="pres">
      <dgm:prSet presAssocID="{3DF9A37A-D150-4088-829F-C64C7EDA9609}" presName="childText" presStyleLbl="bgAcc1" presStyleIdx="2" presStyleCnt="4" custScaleY="210767">
        <dgm:presLayoutVars>
          <dgm:bulletEnabled val="1"/>
        </dgm:presLayoutVars>
      </dgm:prSet>
      <dgm:spPr/>
    </dgm:pt>
    <dgm:pt modelId="{564846F7-760C-4469-A125-E9692A6D7BAC}" type="pres">
      <dgm:prSet presAssocID="{45215DA0-7025-4C34-8943-B52C10BA7BAE}" presName="root" presStyleCnt="0"/>
      <dgm:spPr/>
    </dgm:pt>
    <dgm:pt modelId="{EC9275B8-6543-419C-B5E5-CD6F4CC7AD33}" type="pres">
      <dgm:prSet presAssocID="{45215DA0-7025-4C34-8943-B52C10BA7BAE}" presName="rootComposite" presStyleCnt="0"/>
      <dgm:spPr/>
    </dgm:pt>
    <dgm:pt modelId="{239631A8-438B-4F63-9052-AE26DC642205}" type="pres">
      <dgm:prSet presAssocID="{45215DA0-7025-4C34-8943-B52C10BA7BAE}" presName="rootText" presStyleLbl="node1" presStyleIdx="3" presStyleCnt="4" custScaleX="117295"/>
      <dgm:spPr/>
    </dgm:pt>
    <dgm:pt modelId="{44C0CC77-78BC-484D-B099-6F422305D3D3}" type="pres">
      <dgm:prSet presAssocID="{45215DA0-7025-4C34-8943-B52C10BA7BAE}" presName="rootConnector" presStyleLbl="node1" presStyleIdx="3" presStyleCnt="4"/>
      <dgm:spPr/>
    </dgm:pt>
    <dgm:pt modelId="{EFD17A2F-7178-4259-8408-9E7E26C27438}" type="pres">
      <dgm:prSet presAssocID="{45215DA0-7025-4C34-8943-B52C10BA7BAE}" presName="childShape" presStyleCnt="0"/>
      <dgm:spPr/>
    </dgm:pt>
    <dgm:pt modelId="{F7211FFC-B760-4732-ACF2-AE2C654FD2AB}" type="pres">
      <dgm:prSet presAssocID="{66D1EBEB-4C43-45CC-AE12-29E709654FA6}" presName="Name13" presStyleLbl="parChTrans1D2" presStyleIdx="3" presStyleCnt="4"/>
      <dgm:spPr/>
    </dgm:pt>
    <dgm:pt modelId="{D2C242BD-1ED8-4F8A-B1D6-D19307AABE6E}" type="pres">
      <dgm:prSet presAssocID="{BED22D9F-B67E-4723-8E60-A16910522C13}" presName="childText" presStyleLbl="bgAcc1" presStyleIdx="3" presStyleCnt="4" custScaleY="210767">
        <dgm:presLayoutVars>
          <dgm:bulletEnabled val="1"/>
        </dgm:presLayoutVars>
      </dgm:prSet>
      <dgm:spPr/>
    </dgm:pt>
  </dgm:ptLst>
  <dgm:cxnLst>
    <dgm:cxn modelId="{DF34DE01-AB24-44C4-88B8-3DD414E41091}" type="presOf" srcId="{66298FD4-1202-411E-B988-02804E403CBD}" destId="{44577880-7DEA-4270-A252-CA1B3A2875DD}" srcOrd="1" destOrd="0" presId="urn:microsoft.com/office/officeart/2005/8/layout/hierarchy3"/>
    <dgm:cxn modelId="{B8E0D329-7C76-4DFB-89AC-A052BBFA2E19}" type="presOf" srcId="{DA68358B-4212-43B8-83E0-67A9748E200A}" destId="{CD6A0BCB-6FB9-47D8-A6B6-E6EFF90BDD54}" srcOrd="0" destOrd="0" presId="urn:microsoft.com/office/officeart/2005/8/layout/hierarchy3"/>
    <dgm:cxn modelId="{D683FA34-AEAC-452B-B6E6-20BE6DE72B6E}" type="presOf" srcId="{E500396B-3594-43A1-9463-0407793E7916}" destId="{5ED8F17D-84E7-466F-A8E0-0DEA78765393}" srcOrd="0" destOrd="0" presId="urn:microsoft.com/office/officeart/2005/8/layout/hierarchy3"/>
    <dgm:cxn modelId="{97263F64-EE2D-415C-A94A-2397D241529A}" srcId="{DA68358B-4212-43B8-83E0-67A9748E200A}" destId="{B7C49431-14A3-46A9-BEEB-B87ADA3EDC1E}" srcOrd="0" destOrd="0" parTransId="{A8798210-B821-40AC-999F-B0053D2AFB07}" sibTransId="{AF07A3B7-64F1-49E9-89DD-DBDCA36BB04E}"/>
    <dgm:cxn modelId="{A538F467-7D54-47A7-A9A0-CCE9C380F4D8}" srcId="{5C782021-D991-4CBB-86DD-0D880A0C4419}" destId="{3DF9A37A-D150-4088-829F-C64C7EDA9609}" srcOrd="0" destOrd="0" parTransId="{51334141-23A4-49A2-984D-7ED20F19749F}" sibTransId="{C75AC372-F4EA-4081-983D-CD1D9FC55094}"/>
    <dgm:cxn modelId="{7AF8B26C-032F-4F08-ADE7-568A428F1EF7}" type="presOf" srcId="{45215DA0-7025-4C34-8943-B52C10BA7BAE}" destId="{44C0CC77-78BC-484D-B099-6F422305D3D3}" srcOrd="1" destOrd="0" presId="urn:microsoft.com/office/officeart/2005/8/layout/hierarchy3"/>
    <dgm:cxn modelId="{2C9B5E72-A60F-45E9-937E-B56A2F619269}" type="presOf" srcId="{5C782021-D991-4CBB-86DD-0D880A0C4419}" destId="{4571F579-435C-4F42-941B-90F1A0BFDEF2}" srcOrd="1" destOrd="0" presId="urn:microsoft.com/office/officeart/2005/8/layout/hierarchy3"/>
    <dgm:cxn modelId="{A3122173-460D-4C05-B16A-F2C26B9D00E7}" srcId="{DA68358B-4212-43B8-83E0-67A9748E200A}" destId="{45215DA0-7025-4C34-8943-B52C10BA7BAE}" srcOrd="3" destOrd="0" parTransId="{320FD00A-7A39-4E85-8B11-A1D1C0759F8F}" sibTransId="{6075D2CF-DA3B-4655-8AE7-CADD905E371C}"/>
    <dgm:cxn modelId="{925C0155-FCEB-4881-B580-651B9560AEB1}" type="presOf" srcId="{45215DA0-7025-4C34-8943-B52C10BA7BAE}" destId="{239631A8-438B-4F63-9052-AE26DC642205}" srcOrd="0" destOrd="0" presId="urn:microsoft.com/office/officeart/2005/8/layout/hierarchy3"/>
    <dgm:cxn modelId="{2FBE1686-8640-4BB3-BEB9-B80AB60200B9}" type="presOf" srcId="{B7C49431-14A3-46A9-BEEB-B87ADA3EDC1E}" destId="{64C486DE-D507-41B4-B11E-F2BDA6E4343D}" srcOrd="1" destOrd="0" presId="urn:microsoft.com/office/officeart/2005/8/layout/hierarchy3"/>
    <dgm:cxn modelId="{2F751E88-C508-47E4-8ADD-346432000697}" type="presOf" srcId="{2BD7F074-208B-4A4F-9D58-E80AC0EBCDDC}" destId="{AAFC6468-B85E-4B15-8A08-8CF08BDB3DA5}" srcOrd="0" destOrd="0" presId="urn:microsoft.com/office/officeart/2005/8/layout/hierarchy3"/>
    <dgm:cxn modelId="{DB46F688-2AFE-444E-A870-60843B00080D}" type="presOf" srcId="{51334141-23A4-49A2-984D-7ED20F19749F}" destId="{D6293FAC-E091-435E-B648-9F48C745E534}" srcOrd="0" destOrd="0" presId="urn:microsoft.com/office/officeart/2005/8/layout/hierarchy3"/>
    <dgm:cxn modelId="{BD845494-BB14-4C4E-BC63-8410A0BE63DA}" srcId="{DA68358B-4212-43B8-83E0-67A9748E200A}" destId="{66298FD4-1202-411E-B988-02804E403CBD}" srcOrd="1" destOrd="0" parTransId="{F0690CFE-A33A-4BFF-B76B-34BE7205FA1C}" sibTransId="{315A51AA-9B26-4032-B748-C3524894BA80}"/>
    <dgm:cxn modelId="{362726A0-7B70-47EB-B2D6-56DB5D99CF26}" srcId="{45215DA0-7025-4C34-8943-B52C10BA7BAE}" destId="{BED22D9F-B67E-4723-8E60-A16910522C13}" srcOrd="0" destOrd="0" parTransId="{66D1EBEB-4C43-45CC-AE12-29E709654FA6}" sibTransId="{7B92C334-67A5-45CE-B203-680326CFB611}"/>
    <dgm:cxn modelId="{E9D595A1-6FE4-4BF0-887B-746D0222A93F}" srcId="{DA68358B-4212-43B8-83E0-67A9748E200A}" destId="{5C782021-D991-4CBB-86DD-0D880A0C4419}" srcOrd="2" destOrd="0" parTransId="{A59B5541-E9ED-4A2D-86DD-16F1A1F356BD}" sibTransId="{A39E9775-E038-4AFC-A6AE-AAA7A62CE4D1}"/>
    <dgm:cxn modelId="{D8CA2CA8-0432-4486-A4EB-8EF28364488C}" type="presOf" srcId="{66D1EBEB-4C43-45CC-AE12-29E709654FA6}" destId="{F7211FFC-B760-4732-ACF2-AE2C654FD2AB}" srcOrd="0" destOrd="0" presId="urn:microsoft.com/office/officeart/2005/8/layout/hierarchy3"/>
    <dgm:cxn modelId="{2B3CE4A9-66FE-4A55-AD4E-5B0B983FF564}" srcId="{B7C49431-14A3-46A9-BEEB-B87ADA3EDC1E}" destId="{202CDCD8-5D5E-46E1-B2C7-DA31FB71CE3B}" srcOrd="0" destOrd="0" parTransId="{DA5FDD2E-6608-4A82-86B6-570231CDF616}" sibTransId="{67CEC5C6-DC22-4048-9DE8-BEA646E0B405}"/>
    <dgm:cxn modelId="{E26EDEAD-16A5-465F-9B4C-1ADCD0E41874}" type="presOf" srcId="{DA5FDD2E-6608-4A82-86B6-570231CDF616}" destId="{B916C9A5-C0C4-4D43-886C-D10FD71A353E}" srcOrd="0" destOrd="0" presId="urn:microsoft.com/office/officeart/2005/8/layout/hierarchy3"/>
    <dgm:cxn modelId="{923B3FB8-0B3F-445C-AD6E-FC4F3EBFA96C}" type="presOf" srcId="{3DF9A37A-D150-4088-829F-C64C7EDA9609}" destId="{8F156C4D-D6B6-4808-ABB7-0FF0EB1C19FD}" srcOrd="0" destOrd="0" presId="urn:microsoft.com/office/officeart/2005/8/layout/hierarchy3"/>
    <dgm:cxn modelId="{EC7EF8B9-45A1-4B32-9C21-286E3C0BAB0C}" type="presOf" srcId="{5C782021-D991-4CBB-86DD-0D880A0C4419}" destId="{2CA5BA67-1AB4-4B6D-AB7A-D4D4D71E7DFE}" srcOrd="0" destOrd="0" presId="urn:microsoft.com/office/officeart/2005/8/layout/hierarchy3"/>
    <dgm:cxn modelId="{90269FCD-D217-4616-B7F9-4EB59FBAB2C5}" type="presOf" srcId="{B7C49431-14A3-46A9-BEEB-B87ADA3EDC1E}" destId="{5084D358-F89E-44EA-9D1E-407939CB0B62}" srcOrd="0" destOrd="0" presId="urn:microsoft.com/office/officeart/2005/8/layout/hierarchy3"/>
    <dgm:cxn modelId="{CA3B9AD0-35A0-46EE-9875-742EAEE3D0FA}" srcId="{66298FD4-1202-411E-B988-02804E403CBD}" destId="{E500396B-3594-43A1-9463-0407793E7916}" srcOrd="0" destOrd="0" parTransId="{2BD7F074-208B-4A4F-9D58-E80AC0EBCDDC}" sibTransId="{5F2A5BF4-975F-4E18-AF10-C4C9CBB2F1E3}"/>
    <dgm:cxn modelId="{11AB59DD-CAA6-4130-9C9A-CF79E4AB3366}" type="presOf" srcId="{BED22D9F-B67E-4723-8E60-A16910522C13}" destId="{D2C242BD-1ED8-4F8A-B1D6-D19307AABE6E}" srcOrd="0" destOrd="0" presId="urn:microsoft.com/office/officeart/2005/8/layout/hierarchy3"/>
    <dgm:cxn modelId="{C3E6DADE-3732-4676-A18F-8C801753E4D5}" type="presOf" srcId="{66298FD4-1202-411E-B988-02804E403CBD}" destId="{220D3FC3-B7D8-4BF7-A0F0-1F9CF528A0D4}" srcOrd="0" destOrd="0" presId="urn:microsoft.com/office/officeart/2005/8/layout/hierarchy3"/>
    <dgm:cxn modelId="{357D66F2-EA23-4DB1-B34C-2E214E34D1B9}" type="presOf" srcId="{202CDCD8-5D5E-46E1-B2C7-DA31FB71CE3B}" destId="{321D7E2E-2F97-48C5-A779-50F987E3BBB0}" srcOrd="0" destOrd="0" presId="urn:microsoft.com/office/officeart/2005/8/layout/hierarchy3"/>
    <dgm:cxn modelId="{7254A765-EEBE-4338-AE07-7154AC36BCE9}" type="presParOf" srcId="{CD6A0BCB-6FB9-47D8-A6B6-E6EFF90BDD54}" destId="{EAEFAD98-D26A-43C5-BB4C-71F02CFB12F4}" srcOrd="0" destOrd="0" presId="urn:microsoft.com/office/officeart/2005/8/layout/hierarchy3"/>
    <dgm:cxn modelId="{CDD0A807-92DA-4AEF-819A-DC7836570C59}" type="presParOf" srcId="{EAEFAD98-D26A-43C5-BB4C-71F02CFB12F4}" destId="{F982EF4B-AE6B-47D6-9759-783AC6E970E8}" srcOrd="0" destOrd="0" presId="urn:microsoft.com/office/officeart/2005/8/layout/hierarchy3"/>
    <dgm:cxn modelId="{D0162D3C-B98F-407C-9217-F1EF81BA0D9D}" type="presParOf" srcId="{F982EF4B-AE6B-47D6-9759-783AC6E970E8}" destId="{5084D358-F89E-44EA-9D1E-407939CB0B62}" srcOrd="0" destOrd="0" presId="urn:microsoft.com/office/officeart/2005/8/layout/hierarchy3"/>
    <dgm:cxn modelId="{F109C8F7-E66A-4DEE-BABC-4868B77030AC}" type="presParOf" srcId="{F982EF4B-AE6B-47D6-9759-783AC6E970E8}" destId="{64C486DE-D507-41B4-B11E-F2BDA6E4343D}" srcOrd="1" destOrd="0" presId="urn:microsoft.com/office/officeart/2005/8/layout/hierarchy3"/>
    <dgm:cxn modelId="{0B57618C-5415-4E88-A5D5-10B5712112E7}" type="presParOf" srcId="{EAEFAD98-D26A-43C5-BB4C-71F02CFB12F4}" destId="{EC3C2E46-EAEA-411F-B76B-BAB05279F25F}" srcOrd="1" destOrd="0" presId="urn:microsoft.com/office/officeart/2005/8/layout/hierarchy3"/>
    <dgm:cxn modelId="{FCCAE97D-FD22-4B3C-B612-EFFC9A47E746}" type="presParOf" srcId="{EC3C2E46-EAEA-411F-B76B-BAB05279F25F}" destId="{B916C9A5-C0C4-4D43-886C-D10FD71A353E}" srcOrd="0" destOrd="0" presId="urn:microsoft.com/office/officeart/2005/8/layout/hierarchy3"/>
    <dgm:cxn modelId="{68F31149-E0C4-42DA-93DB-8F094CE4DF8C}" type="presParOf" srcId="{EC3C2E46-EAEA-411F-B76B-BAB05279F25F}" destId="{321D7E2E-2F97-48C5-A779-50F987E3BBB0}" srcOrd="1" destOrd="0" presId="urn:microsoft.com/office/officeart/2005/8/layout/hierarchy3"/>
    <dgm:cxn modelId="{5B05126B-0D5D-4718-B0C1-D44BA1C31170}" type="presParOf" srcId="{CD6A0BCB-6FB9-47D8-A6B6-E6EFF90BDD54}" destId="{F31827F3-F2FF-4B16-8A64-3945999C2795}" srcOrd="1" destOrd="0" presId="urn:microsoft.com/office/officeart/2005/8/layout/hierarchy3"/>
    <dgm:cxn modelId="{6B2DAA3C-F3F2-47C5-BB42-F79D8C55043E}" type="presParOf" srcId="{F31827F3-F2FF-4B16-8A64-3945999C2795}" destId="{417AC48F-B9DE-4A85-9891-6CD19F68B4D0}" srcOrd="0" destOrd="0" presId="urn:microsoft.com/office/officeart/2005/8/layout/hierarchy3"/>
    <dgm:cxn modelId="{2EF6F5E4-3047-4027-8A46-7C656DD071FD}" type="presParOf" srcId="{417AC48F-B9DE-4A85-9891-6CD19F68B4D0}" destId="{220D3FC3-B7D8-4BF7-A0F0-1F9CF528A0D4}" srcOrd="0" destOrd="0" presId="urn:microsoft.com/office/officeart/2005/8/layout/hierarchy3"/>
    <dgm:cxn modelId="{2BEC6DCD-5E78-47A9-90C8-FE440335E6E9}" type="presParOf" srcId="{417AC48F-B9DE-4A85-9891-6CD19F68B4D0}" destId="{44577880-7DEA-4270-A252-CA1B3A2875DD}" srcOrd="1" destOrd="0" presId="urn:microsoft.com/office/officeart/2005/8/layout/hierarchy3"/>
    <dgm:cxn modelId="{4A7AFD32-960B-436D-81A8-624FA74EB2AE}" type="presParOf" srcId="{F31827F3-F2FF-4B16-8A64-3945999C2795}" destId="{93B14C2B-32FB-49CD-9B13-0EF9379B7D3A}" srcOrd="1" destOrd="0" presId="urn:microsoft.com/office/officeart/2005/8/layout/hierarchy3"/>
    <dgm:cxn modelId="{245C0E42-04F1-40C3-A514-1BF58A0F1D13}" type="presParOf" srcId="{93B14C2B-32FB-49CD-9B13-0EF9379B7D3A}" destId="{AAFC6468-B85E-4B15-8A08-8CF08BDB3DA5}" srcOrd="0" destOrd="0" presId="urn:microsoft.com/office/officeart/2005/8/layout/hierarchy3"/>
    <dgm:cxn modelId="{B40AC406-BC9A-49C5-9B96-012466EE8E46}" type="presParOf" srcId="{93B14C2B-32FB-49CD-9B13-0EF9379B7D3A}" destId="{5ED8F17D-84E7-466F-A8E0-0DEA78765393}" srcOrd="1" destOrd="0" presId="urn:microsoft.com/office/officeart/2005/8/layout/hierarchy3"/>
    <dgm:cxn modelId="{A7EB801D-9D82-40FC-A6C9-1ED233171B47}" type="presParOf" srcId="{CD6A0BCB-6FB9-47D8-A6B6-E6EFF90BDD54}" destId="{113A29F0-D7D5-4921-AAEE-C28D9F3E64F2}" srcOrd="2" destOrd="0" presId="urn:microsoft.com/office/officeart/2005/8/layout/hierarchy3"/>
    <dgm:cxn modelId="{99CE08A5-37CD-4C2A-B753-283AF20CA111}" type="presParOf" srcId="{113A29F0-D7D5-4921-AAEE-C28D9F3E64F2}" destId="{B6EA45B1-30D1-45EB-89D5-4E2CFB9D3008}" srcOrd="0" destOrd="0" presId="urn:microsoft.com/office/officeart/2005/8/layout/hierarchy3"/>
    <dgm:cxn modelId="{7D4F3F42-27CD-4235-AA79-E97C94847D57}" type="presParOf" srcId="{B6EA45B1-30D1-45EB-89D5-4E2CFB9D3008}" destId="{2CA5BA67-1AB4-4B6D-AB7A-D4D4D71E7DFE}" srcOrd="0" destOrd="0" presId="urn:microsoft.com/office/officeart/2005/8/layout/hierarchy3"/>
    <dgm:cxn modelId="{A1362B67-F3A8-41DE-9B21-13154CFD505A}" type="presParOf" srcId="{B6EA45B1-30D1-45EB-89D5-4E2CFB9D3008}" destId="{4571F579-435C-4F42-941B-90F1A0BFDEF2}" srcOrd="1" destOrd="0" presId="urn:microsoft.com/office/officeart/2005/8/layout/hierarchy3"/>
    <dgm:cxn modelId="{0CE13EF6-4466-443E-B458-389A88D4ADBF}" type="presParOf" srcId="{113A29F0-D7D5-4921-AAEE-C28D9F3E64F2}" destId="{FC2C0AC7-437F-4929-AEDF-C1BD16AC8CFB}" srcOrd="1" destOrd="0" presId="urn:microsoft.com/office/officeart/2005/8/layout/hierarchy3"/>
    <dgm:cxn modelId="{76CCAC36-567A-4D29-801D-BF4D9BEF1248}" type="presParOf" srcId="{FC2C0AC7-437F-4929-AEDF-C1BD16AC8CFB}" destId="{D6293FAC-E091-435E-B648-9F48C745E534}" srcOrd="0" destOrd="0" presId="urn:microsoft.com/office/officeart/2005/8/layout/hierarchy3"/>
    <dgm:cxn modelId="{479EDE5A-0E3D-499E-8772-22693071B7BD}" type="presParOf" srcId="{FC2C0AC7-437F-4929-AEDF-C1BD16AC8CFB}" destId="{8F156C4D-D6B6-4808-ABB7-0FF0EB1C19FD}" srcOrd="1" destOrd="0" presId="urn:microsoft.com/office/officeart/2005/8/layout/hierarchy3"/>
    <dgm:cxn modelId="{BB77DC80-2A3B-4466-92AF-FC34F627FE51}" type="presParOf" srcId="{CD6A0BCB-6FB9-47D8-A6B6-E6EFF90BDD54}" destId="{564846F7-760C-4469-A125-E9692A6D7BAC}" srcOrd="3" destOrd="0" presId="urn:microsoft.com/office/officeart/2005/8/layout/hierarchy3"/>
    <dgm:cxn modelId="{8553B45E-266F-4012-9ECA-D21837DDEAEB}" type="presParOf" srcId="{564846F7-760C-4469-A125-E9692A6D7BAC}" destId="{EC9275B8-6543-419C-B5E5-CD6F4CC7AD33}" srcOrd="0" destOrd="0" presId="urn:microsoft.com/office/officeart/2005/8/layout/hierarchy3"/>
    <dgm:cxn modelId="{FC360F70-6A57-4001-A930-99950CEAA953}" type="presParOf" srcId="{EC9275B8-6543-419C-B5E5-CD6F4CC7AD33}" destId="{239631A8-438B-4F63-9052-AE26DC642205}" srcOrd="0" destOrd="0" presId="urn:microsoft.com/office/officeart/2005/8/layout/hierarchy3"/>
    <dgm:cxn modelId="{8D23B2B7-0415-4DF1-A8E3-07FA4004BDDD}" type="presParOf" srcId="{EC9275B8-6543-419C-B5E5-CD6F4CC7AD33}" destId="{44C0CC77-78BC-484D-B099-6F422305D3D3}" srcOrd="1" destOrd="0" presId="urn:microsoft.com/office/officeart/2005/8/layout/hierarchy3"/>
    <dgm:cxn modelId="{D7D5EBA8-B0D0-44C5-B9B8-FE94E3365A9B}" type="presParOf" srcId="{564846F7-760C-4469-A125-E9692A6D7BAC}" destId="{EFD17A2F-7178-4259-8408-9E7E26C27438}" srcOrd="1" destOrd="0" presId="urn:microsoft.com/office/officeart/2005/8/layout/hierarchy3"/>
    <dgm:cxn modelId="{7D6731C2-D422-4169-B411-AB8005DD0935}" type="presParOf" srcId="{EFD17A2F-7178-4259-8408-9E7E26C27438}" destId="{F7211FFC-B760-4732-ACF2-AE2C654FD2AB}" srcOrd="0" destOrd="0" presId="urn:microsoft.com/office/officeart/2005/8/layout/hierarchy3"/>
    <dgm:cxn modelId="{B341250B-74F0-40BF-8FE4-A1B0140ABE3F}" type="presParOf" srcId="{EFD17A2F-7178-4259-8408-9E7E26C27438}" destId="{D2C242BD-1ED8-4F8A-B1D6-D19307AABE6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755CABC-4756-4AB2-B3CB-9C5C76DBFF08}" type="doc">
      <dgm:prSet loTypeId="urn:microsoft.com/office/officeart/2005/8/layout/chevronAccent+Icon" loCatId="officeonlin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F75543D6-F28F-4C8A-A112-ED350094D056}">
      <dgm:prSet phldrT="[Text]" custT="1"/>
      <dgm:spPr/>
      <dgm:t>
        <a:bodyPr/>
        <a:lstStyle/>
        <a:p>
          <a:pPr algn="r"/>
          <a:r>
            <a:rPr lang="en-US" sz="1300" b="1" dirty="0"/>
            <a:t>Peace and Stability</a:t>
          </a:r>
          <a:endParaRPr lang="en-KE" sz="1300" b="1" dirty="0"/>
        </a:p>
      </dgm:t>
    </dgm:pt>
    <dgm:pt modelId="{3C1BAA99-78DF-47D3-926F-22FB75644C26}" type="parTrans" cxnId="{05DDC3A2-2DA4-44D5-ADE1-229F0119F98C}">
      <dgm:prSet/>
      <dgm:spPr/>
      <dgm:t>
        <a:bodyPr/>
        <a:lstStyle/>
        <a:p>
          <a:endParaRPr lang="en-KE"/>
        </a:p>
      </dgm:t>
    </dgm:pt>
    <dgm:pt modelId="{39F8E5BB-933D-4C6F-967B-69EC1420B77B}" type="sibTrans" cxnId="{05DDC3A2-2DA4-44D5-ADE1-229F0119F98C}">
      <dgm:prSet/>
      <dgm:spPr/>
      <dgm:t>
        <a:bodyPr/>
        <a:lstStyle/>
        <a:p>
          <a:endParaRPr lang="en-KE"/>
        </a:p>
      </dgm:t>
    </dgm:pt>
    <dgm:pt modelId="{FFE3A386-272A-493A-9943-698F81B71222}">
      <dgm:prSet phldrT="[Text]" custT="1"/>
      <dgm:spPr/>
      <dgm:t>
        <a:bodyPr/>
        <a:lstStyle/>
        <a:p>
          <a:pPr algn="r"/>
          <a:r>
            <a:rPr lang="en-US" sz="1300" b="1" dirty="0"/>
            <a:t>Demographics</a:t>
          </a:r>
          <a:endParaRPr lang="en-KE" sz="1300" b="1" dirty="0"/>
        </a:p>
      </dgm:t>
    </dgm:pt>
    <dgm:pt modelId="{C4C40629-C8D2-4266-A8EB-3E577906892A}" type="sibTrans" cxnId="{F0E5AE9A-5BDF-4DA7-B5BB-9266F1D34945}">
      <dgm:prSet/>
      <dgm:spPr/>
      <dgm:t>
        <a:bodyPr/>
        <a:lstStyle/>
        <a:p>
          <a:endParaRPr lang="en-KE"/>
        </a:p>
      </dgm:t>
    </dgm:pt>
    <dgm:pt modelId="{578668FA-4CA0-44CF-A338-67CD7FF3171C}" type="parTrans" cxnId="{F0E5AE9A-5BDF-4DA7-B5BB-9266F1D34945}">
      <dgm:prSet/>
      <dgm:spPr/>
      <dgm:t>
        <a:bodyPr/>
        <a:lstStyle/>
        <a:p>
          <a:endParaRPr lang="en-KE"/>
        </a:p>
      </dgm:t>
    </dgm:pt>
    <dgm:pt modelId="{FC67899C-4CB0-4D4A-9373-FD8629F73542}">
      <dgm:prSet phldrT="[Text]" custT="1"/>
      <dgm:spPr/>
      <dgm:t>
        <a:bodyPr/>
        <a:lstStyle/>
        <a:p>
          <a:pPr algn="r"/>
          <a:r>
            <a:rPr lang="en-US" sz="1300" b="1" dirty="0"/>
            <a:t>Supply and Demand</a:t>
          </a:r>
          <a:endParaRPr lang="en-KE" sz="1300" b="1" dirty="0"/>
        </a:p>
      </dgm:t>
    </dgm:pt>
    <dgm:pt modelId="{5559C718-EAC9-45B4-894A-2607F37AA2DA}" type="sibTrans" cxnId="{775CF126-08E6-472A-B9D2-560F4B0F0649}">
      <dgm:prSet/>
      <dgm:spPr/>
      <dgm:t>
        <a:bodyPr/>
        <a:lstStyle/>
        <a:p>
          <a:endParaRPr lang="en-KE"/>
        </a:p>
      </dgm:t>
    </dgm:pt>
    <dgm:pt modelId="{25F12DE6-FCB0-4C01-9F9E-C3569896AD54}" type="parTrans" cxnId="{775CF126-08E6-472A-B9D2-560F4B0F0649}">
      <dgm:prSet/>
      <dgm:spPr/>
      <dgm:t>
        <a:bodyPr/>
        <a:lstStyle/>
        <a:p>
          <a:endParaRPr lang="en-KE"/>
        </a:p>
      </dgm:t>
    </dgm:pt>
    <dgm:pt modelId="{8711D39C-3754-412A-AE0D-ABACE97BFC61}">
      <dgm:prSet custT="1"/>
      <dgm:spPr/>
      <dgm:t>
        <a:bodyPr/>
        <a:lstStyle/>
        <a:p>
          <a:pPr algn="r"/>
          <a:r>
            <a:rPr lang="en-US" sz="1300" b="1" dirty="0"/>
            <a:t>Speculation and Expectation</a:t>
          </a:r>
          <a:endParaRPr lang="en-KE" sz="1300" b="1" dirty="0"/>
        </a:p>
      </dgm:t>
    </dgm:pt>
    <dgm:pt modelId="{03A19AF4-FBEB-4524-9A3C-B2A5A07EDFB1}" type="sibTrans" cxnId="{085F78E9-F8AE-442F-A519-35F1091CE224}">
      <dgm:prSet/>
      <dgm:spPr/>
      <dgm:t>
        <a:bodyPr/>
        <a:lstStyle/>
        <a:p>
          <a:endParaRPr lang="en-KE"/>
        </a:p>
      </dgm:t>
    </dgm:pt>
    <dgm:pt modelId="{922AFDAD-C7CE-4755-8490-999C60D5EB0A}" type="parTrans" cxnId="{085F78E9-F8AE-442F-A519-35F1091CE224}">
      <dgm:prSet/>
      <dgm:spPr/>
      <dgm:t>
        <a:bodyPr/>
        <a:lstStyle/>
        <a:p>
          <a:endParaRPr lang="en-KE"/>
        </a:p>
      </dgm:t>
    </dgm:pt>
    <dgm:pt modelId="{4449142F-6A21-4BE1-BB90-2C1CABB2A19D}">
      <dgm:prSet custT="1"/>
      <dgm:spPr/>
      <dgm:t>
        <a:bodyPr/>
        <a:lstStyle/>
        <a:p>
          <a:pPr algn="r"/>
          <a:r>
            <a:rPr lang="en-US" sz="1300" b="1" dirty="0"/>
            <a:t>International Transactions</a:t>
          </a:r>
          <a:endParaRPr lang="en-KE" sz="1300" b="1" dirty="0"/>
        </a:p>
      </dgm:t>
    </dgm:pt>
    <dgm:pt modelId="{72788511-FCD7-4BDC-A91C-351DC96F4F4E}" type="sibTrans" cxnId="{5525C945-088D-4F21-A575-E428949E1D4A}">
      <dgm:prSet/>
      <dgm:spPr/>
      <dgm:t>
        <a:bodyPr/>
        <a:lstStyle/>
        <a:p>
          <a:endParaRPr lang="en-KE"/>
        </a:p>
      </dgm:t>
    </dgm:pt>
    <dgm:pt modelId="{EE637C76-6B0A-408A-8F12-98601B9EE817}" type="parTrans" cxnId="{5525C945-088D-4F21-A575-E428949E1D4A}">
      <dgm:prSet/>
      <dgm:spPr/>
      <dgm:t>
        <a:bodyPr/>
        <a:lstStyle/>
        <a:p>
          <a:endParaRPr lang="en-KE"/>
        </a:p>
      </dgm:t>
    </dgm:pt>
    <dgm:pt modelId="{C9FFA728-4242-4A1B-8259-21730B7E03DF}" type="pres">
      <dgm:prSet presAssocID="{C755CABC-4756-4AB2-B3CB-9C5C76DBFF08}" presName="Name0" presStyleCnt="0">
        <dgm:presLayoutVars>
          <dgm:dir/>
          <dgm:resizeHandles val="exact"/>
        </dgm:presLayoutVars>
      </dgm:prSet>
      <dgm:spPr/>
    </dgm:pt>
    <dgm:pt modelId="{B6D78AC3-DC54-4D60-B771-D4D810B12B8A}" type="pres">
      <dgm:prSet presAssocID="{F75543D6-F28F-4C8A-A112-ED350094D056}" presName="composite" presStyleCnt="0"/>
      <dgm:spPr/>
    </dgm:pt>
    <dgm:pt modelId="{35817910-40DA-49C7-A954-04F2387E2F28}" type="pres">
      <dgm:prSet presAssocID="{F75543D6-F28F-4C8A-A112-ED350094D056}" presName="bgChev" presStyleLbl="node1" presStyleIdx="0" presStyleCnt="5" custScaleX="121000" custScaleY="121114"/>
      <dgm:spPr/>
    </dgm:pt>
    <dgm:pt modelId="{F2E2510E-12D2-405D-ADA9-E45F15F5D9BB}" type="pres">
      <dgm:prSet presAssocID="{F75543D6-F28F-4C8A-A112-ED350094D056}" presName="txNode" presStyleLbl="fgAcc1" presStyleIdx="0" presStyleCnt="5">
        <dgm:presLayoutVars>
          <dgm:bulletEnabled val="1"/>
        </dgm:presLayoutVars>
      </dgm:prSet>
      <dgm:spPr/>
    </dgm:pt>
    <dgm:pt modelId="{7D7D196D-7614-4D81-98EF-8576EA58A8F4}" type="pres">
      <dgm:prSet presAssocID="{39F8E5BB-933D-4C6F-967B-69EC1420B77B}" presName="compositeSpace" presStyleCnt="0"/>
      <dgm:spPr/>
    </dgm:pt>
    <dgm:pt modelId="{147A7832-2993-418C-BDA6-FD051818EED2}" type="pres">
      <dgm:prSet presAssocID="{FFE3A386-272A-493A-9943-698F81B71222}" presName="composite" presStyleCnt="0"/>
      <dgm:spPr/>
    </dgm:pt>
    <dgm:pt modelId="{5DCFA5C0-7A0B-41B7-9B75-FE7C5FD9C7E3}" type="pres">
      <dgm:prSet presAssocID="{FFE3A386-272A-493A-9943-698F81B71222}" presName="bgChev" presStyleLbl="node1" presStyleIdx="1" presStyleCnt="5" custScaleX="121000" custScaleY="121114"/>
      <dgm:spPr/>
    </dgm:pt>
    <dgm:pt modelId="{1F372716-5158-4099-BF44-143BD728DCC5}" type="pres">
      <dgm:prSet presAssocID="{FFE3A386-272A-493A-9943-698F81B71222}" presName="txNode" presStyleLbl="fgAcc1" presStyleIdx="1" presStyleCnt="5">
        <dgm:presLayoutVars>
          <dgm:bulletEnabled val="1"/>
        </dgm:presLayoutVars>
      </dgm:prSet>
      <dgm:spPr/>
    </dgm:pt>
    <dgm:pt modelId="{2B17A812-BF2B-4AF8-8E7E-885AC67C78D4}" type="pres">
      <dgm:prSet presAssocID="{C4C40629-C8D2-4266-A8EB-3E577906892A}" presName="compositeSpace" presStyleCnt="0"/>
      <dgm:spPr/>
    </dgm:pt>
    <dgm:pt modelId="{B8E17B0E-7723-46EB-8767-FB54174FC819}" type="pres">
      <dgm:prSet presAssocID="{FC67899C-4CB0-4D4A-9373-FD8629F73542}" presName="composite" presStyleCnt="0"/>
      <dgm:spPr/>
    </dgm:pt>
    <dgm:pt modelId="{5BE7941E-AE5F-468B-A664-6DD6C22801E5}" type="pres">
      <dgm:prSet presAssocID="{FC67899C-4CB0-4D4A-9373-FD8629F73542}" presName="bgChev" presStyleLbl="node1" presStyleIdx="2" presStyleCnt="5" custScaleX="121000" custScaleY="121114"/>
      <dgm:spPr/>
    </dgm:pt>
    <dgm:pt modelId="{765DFDC5-8F1D-481D-867B-13CC173A4F5E}" type="pres">
      <dgm:prSet presAssocID="{FC67899C-4CB0-4D4A-9373-FD8629F73542}" presName="txNode" presStyleLbl="fgAcc1" presStyleIdx="2" presStyleCnt="5">
        <dgm:presLayoutVars>
          <dgm:bulletEnabled val="1"/>
        </dgm:presLayoutVars>
      </dgm:prSet>
      <dgm:spPr/>
    </dgm:pt>
    <dgm:pt modelId="{65E9899C-76DC-4D47-95CB-8AB91F0C2251}" type="pres">
      <dgm:prSet presAssocID="{5559C718-EAC9-45B4-894A-2607F37AA2DA}" presName="compositeSpace" presStyleCnt="0"/>
      <dgm:spPr/>
    </dgm:pt>
    <dgm:pt modelId="{A9D010ED-989C-43AD-8B90-906E9F88DB4E}" type="pres">
      <dgm:prSet presAssocID="{8711D39C-3754-412A-AE0D-ABACE97BFC61}" presName="composite" presStyleCnt="0"/>
      <dgm:spPr/>
    </dgm:pt>
    <dgm:pt modelId="{E4C228D3-A4FF-4A9E-87B0-5C5B62BED100}" type="pres">
      <dgm:prSet presAssocID="{8711D39C-3754-412A-AE0D-ABACE97BFC61}" presName="bgChev" presStyleLbl="node1" presStyleIdx="3" presStyleCnt="5" custScaleX="121000" custScaleY="121114"/>
      <dgm:spPr/>
    </dgm:pt>
    <dgm:pt modelId="{033C49A1-84E0-4AD4-9302-18954914DA34}" type="pres">
      <dgm:prSet presAssocID="{8711D39C-3754-412A-AE0D-ABACE97BFC61}" presName="txNode" presStyleLbl="fgAcc1" presStyleIdx="3" presStyleCnt="5">
        <dgm:presLayoutVars>
          <dgm:bulletEnabled val="1"/>
        </dgm:presLayoutVars>
      </dgm:prSet>
      <dgm:spPr/>
    </dgm:pt>
    <dgm:pt modelId="{2B91FB4E-7ECA-41A5-B4D4-5ADA7A50049A}" type="pres">
      <dgm:prSet presAssocID="{03A19AF4-FBEB-4524-9A3C-B2A5A07EDFB1}" presName="compositeSpace" presStyleCnt="0"/>
      <dgm:spPr/>
    </dgm:pt>
    <dgm:pt modelId="{DA8EF514-68E5-40CD-AA16-619A26F70C56}" type="pres">
      <dgm:prSet presAssocID="{4449142F-6A21-4BE1-BB90-2C1CABB2A19D}" presName="composite" presStyleCnt="0"/>
      <dgm:spPr/>
    </dgm:pt>
    <dgm:pt modelId="{4707765B-104C-4B10-8EB1-2ED85A2AF776}" type="pres">
      <dgm:prSet presAssocID="{4449142F-6A21-4BE1-BB90-2C1CABB2A19D}" presName="bgChev" presStyleLbl="node1" presStyleIdx="4" presStyleCnt="5" custScaleX="121000" custScaleY="121114"/>
      <dgm:spPr/>
    </dgm:pt>
    <dgm:pt modelId="{4E9916D1-93E6-4060-9D4D-EC072AE008EE}" type="pres">
      <dgm:prSet presAssocID="{4449142F-6A21-4BE1-BB90-2C1CABB2A19D}" presName="txNode" presStyleLbl="fgAcc1" presStyleIdx="4" presStyleCnt="5">
        <dgm:presLayoutVars>
          <dgm:bulletEnabled val="1"/>
        </dgm:presLayoutVars>
      </dgm:prSet>
      <dgm:spPr/>
    </dgm:pt>
  </dgm:ptLst>
  <dgm:cxnLst>
    <dgm:cxn modelId="{775CF126-08E6-472A-B9D2-560F4B0F0649}" srcId="{C755CABC-4756-4AB2-B3CB-9C5C76DBFF08}" destId="{FC67899C-4CB0-4D4A-9373-FD8629F73542}" srcOrd="2" destOrd="0" parTransId="{25F12DE6-FCB0-4C01-9F9E-C3569896AD54}" sibTransId="{5559C718-EAC9-45B4-894A-2607F37AA2DA}"/>
    <dgm:cxn modelId="{F2162A31-5C39-4DE0-AAB9-540E227599A9}" type="presOf" srcId="{FC67899C-4CB0-4D4A-9373-FD8629F73542}" destId="{765DFDC5-8F1D-481D-867B-13CC173A4F5E}" srcOrd="0" destOrd="0" presId="urn:microsoft.com/office/officeart/2005/8/layout/chevronAccent+Icon"/>
    <dgm:cxn modelId="{5525C945-088D-4F21-A575-E428949E1D4A}" srcId="{C755CABC-4756-4AB2-B3CB-9C5C76DBFF08}" destId="{4449142F-6A21-4BE1-BB90-2C1CABB2A19D}" srcOrd="4" destOrd="0" parTransId="{EE637C76-6B0A-408A-8F12-98601B9EE817}" sibTransId="{72788511-FCD7-4BDC-A91C-351DC96F4F4E}"/>
    <dgm:cxn modelId="{E32A696A-3530-4FFF-B6C6-5107591D93A1}" type="presOf" srcId="{FFE3A386-272A-493A-9943-698F81B71222}" destId="{1F372716-5158-4099-BF44-143BD728DCC5}" srcOrd="0" destOrd="0" presId="urn:microsoft.com/office/officeart/2005/8/layout/chevronAccent+Icon"/>
    <dgm:cxn modelId="{F0E5AE9A-5BDF-4DA7-B5BB-9266F1D34945}" srcId="{C755CABC-4756-4AB2-B3CB-9C5C76DBFF08}" destId="{FFE3A386-272A-493A-9943-698F81B71222}" srcOrd="1" destOrd="0" parTransId="{578668FA-4CA0-44CF-A338-67CD7FF3171C}" sibTransId="{C4C40629-C8D2-4266-A8EB-3E577906892A}"/>
    <dgm:cxn modelId="{05DDC3A2-2DA4-44D5-ADE1-229F0119F98C}" srcId="{C755CABC-4756-4AB2-B3CB-9C5C76DBFF08}" destId="{F75543D6-F28F-4C8A-A112-ED350094D056}" srcOrd="0" destOrd="0" parTransId="{3C1BAA99-78DF-47D3-926F-22FB75644C26}" sibTransId="{39F8E5BB-933D-4C6F-967B-69EC1420B77B}"/>
    <dgm:cxn modelId="{2C775FC3-1DD9-469F-8F88-C940E442F161}" type="presOf" srcId="{8711D39C-3754-412A-AE0D-ABACE97BFC61}" destId="{033C49A1-84E0-4AD4-9302-18954914DA34}" srcOrd="0" destOrd="0" presId="urn:microsoft.com/office/officeart/2005/8/layout/chevronAccent+Icon"/>
    <dgm:cxn modelId="{114ED5CF-FC7D-4E36-A4A4-2DBA9BD55642}" type="presOf" srcId="{4449142F-6A21-4BE1-BB90-2C1CABB2A19D}" destId="{4E9916D1-93E6-4060-9D4D-EC072AE008EE}" srcOrd="0" destOrd="0" presId="urn:microsoft.com/office/officeart/2005/8/layout/chevronAccent+Icon"/>
    <dgm:cxn modelId="{085F78E9-F8AE-442F-A519-35F1091CE224}" srcId="{C755CABC-4756-4AB2-B3CB-9C5C76DBFF08}" destId="{8711D39C-3754-412A-AE0D-ABACE97BFC61}" srcOrd="3" destOrd="0" parTransId="{922AFDAD-C7CE-4755-8490-999C60D5EB0A}" sibTransId="{03A19AF4-FBEB-4524-9A3C-B2A5A07EDFB1}"/>
    <dgm:cxn modelId="{CC3F0DEE-4F40-4B1E-B311-CBA9EC547C42}" type="presOf" srcId="{F75543D6-F28F-4C8A-A112-ED350094D056}" destId="{F2E2510E-12D2-405D-ADA9-E45F15F5D9BB}" srcOrd="0" destOrd="0" presId="urn:microsoft.com/office/officeart/2005/8/layout/chevronAccent+Icon"/>
    <dgm:cxn modelId="{F0DCC1FD-8D23-40D8-B079-39B6615B9550}" type="presOf" srcId="{C755CABC-4756-4AB2-B3CB-9C5C76DBFF08}" destId="{C9FFA728-4242-4A1B-8259-21730B7E03DF}" srcOrd="0" destOrd="0" presId="urn:microsoft.com/office/officeart/2005/8/layout/chevronAccent+Icon"/>
    <dgm:cxn modelId="{68A9FD06-DBC2-4C94-8021-CC87553A42CD}" type="presParOf" srcId="{C9FFA728-4242-4A1B-8259-21730B7E03DF}" destId="{B6D78AC3-DC54-4D60-B771-D4D810B12B8A}" srcOrd="0" destOrd="0" presId="urn:microsoft.com/office/officeart/2005/8/layout/chevronAccent+Icon"/>
    <dgm:cxn modelId="{BB499268-2657-4FE6-82EC-54DD4A7CD774}" type="presParOf" srcId="{B6D78AC3-DC54-4D60-B771-D4D810B12B8A}" destId="{35817910-40DA-49C7-A954-04F2387E2F28}" srcOrd="0" destOrd="0" presId="urn:microsoft.com/office/officeart/2005/8/layout/chevronAccent+Icon"/>
    <dgm:cxn modelId="{6652A6E7-C46D-4368-B4C5-CC2C5AC60113}" type="presParOf" srcId="{B6D78AC3-DC54-4D60-B771-D4D810B12B8A}" destId="{F2E2510E-12D2-405D-ADA9-E45F15F5D9BB}" srcOrd="1" destOrd="0" presId="urn:microsoft.com/office/officeart/2005/8/layout/chevronAccent+Icon"/>
    <dgm:cxn modelId="{4D13E1A3-1E24-4E8C-881B-EE918A65A4DE}" type="presParOf" srcId="{C9FFA728-4242-4A1B-8259-21730B7E03DF}" destId="{7D7D196D-7614-4D81-98EF-8576EA58A8F4}" srcOrd="1" destOrd="0" presId="urn:microsoft.com/office/officeart/2005/8/layout/chevronAccent+Icon"/>
    <dgm:cxn modelId="{6559A838-12A4-47A0-9576-5ED6E4612145}" type="presParOf" srcId="{C9FFA728-4242-4A1B-8259-21730B7E03DF}" destId="{147A7832-2993-418C-BDA6-FD051818EED2}" srcOrd="2" destOrd="0" presId="urn:microsoft.com/office/officeart/2005/8/layout/chevronAccent+Icon"/>
    <dgm:cxn modelId="{0A3602B3-8ACC-4FCB-9390-48737B252C29}" type="presParOf" srcId="{147A7832-2993-418C-BDA6-FD051818EED2}" destId="{5DCFA5C0-7A0B-41B7-9B75-FE7C5FD9C7E3}" srcOrd="0" destOrd="0" presId="urn:microsoft.com/office/officeart/2005/8/layout/chevronAccent+Icon"/>
    <dgm:cxn modelId="{09AF182B-C45A-4F38-AC22-A051383390FA}" type="presParOf" srcId="{147A7832-2993-418C-BDA6-FD051818EED2}" destId="{1F372716-5158-4099-BF44-143BD728DCC5}" srcOrd="1" destOrd="0" presId="urn:microsoft.com/office/officeart/2005/8/layout/chevronAccent+Icon"/>
    <dgm:cxn modelId="{04C4DEB2-9682-4FB1-8599-2D6820564610}" type="presParOf" srcId="{C9FFA728-4242-4A1B-8259-21730B7E03DF}" destId="{2B17A812-BF2B-4AF8-8E7E-885AC67C78D4}" srcOrd="3" destOrd="0" presId="urn:microsoft.com/office/officeart/2005/8/layout/chevronAccent+Icon"/>
    <dgm:cxn modelId="{3A746D8C-4328-4503-AC7E-C57C22116A8A}" type="presParOf" srcId="{C9FFA728-4242-4A1B-8259-21730B7E03DF}" destId="{B8E17B0E-7723-46EB-8767-FB54174FC819}" srcOrd="4" destOrd="0" presId="urn:microsoft.com/office/officeart/2005/8/layout/chevronAccent+Icon"/>
    <dgm:cxn modelId="{8F39266C-6D07-4705-94B5-2210940DF075}" type="presParOf" srcId="{B8E17B0E-7723-46EB-8767-FB54174FC819}" destId="{5BE7941E-AE5F-468B-A664-6DD6C22801E5}" srcOrd="0" destOrd="0" presId="urn:microsoft.com/office/officeart/2005/8/layout/chevronAccent+Icon"/>
    <dgm:cxn modelId="{3CFEB95B-EB6B-481C-BE47-D47AD4D80849}" type="presParOf" srcId="{B8E17B0E-7723-46EB-8767-FB54174FC819}" destId="{765DFDC5-8F1D-481D-867B-13CC173A4F5E}" srcOrd="1" destOrd="0" presId="urn:microsoft.com/office/officeart/2005/8/layout/chevronAccent+Icon"/>
    <dgm:cxn modelId="{AA701B0D-FEE1-4425-8499-1578ED419528}" type="presParOf" srcId="{C9FFA728-4242-4A1B-8259-21730B7E03DF}" destId="{65E9899C-76DC-4D47-95CB-8AB91F0C2251}" srcOrd="5" destOrd="0" presId="urn:microsoft.com/office/officeart/2005/8/layout/chevronAccent+Icon"/>
    <dgm:cxn modelId="{1F4964E0-25EF-4B2C-81AC-2B61EED83865}" type="presParOf" srcId="{C9FFA728-4242-4A1B-8259-21730B7E03DF}" destId="{A9D010ED-989C-43AD-8B90-906E9F88DB4E}" srcOrd="6" destOrd="0" presId="urn:microsoft.com/office/officeart/2005/8/layout/chevronAccent+Icon"/>
    <dgm:cxn modelId="{B1FA31FB-4C23-43A2-8A52-C599E8656A1C}" type="presParOf" srcId="{A9D010ED-989C-43AD-8B90-906E9F88DB4E}" destId="{E4C228D3-A4FF-4A9E-87B0-5C5B62BED100}" srcOrd="0" destOrd="0" presId="urn:microsoft.com/office/officeart/2005/8/layout/chevronAccent+Icon"/>
    <dgm:cxn modelId="{F9AD957C-9D0F-4A37-B2F6-BCED1036F711}" type="presParOf" srcId="{A9D010ED-989C-43AD-8B90-906E9F88DB4E}" destId="{033C49A1-84E0-4AD4-9302-18954914DA34}" srcOrd="1" destOrd="0" presId="urn:microsoft.com/office/officeart/2005/8/layout/chevronAccent+Icon"/>
    <dgm:cxn modelId="{D439850A-E973-4CE3-99C7-C69ADBEE60B5}" type="presParOf" srcId="{C9FFA728-4242-4A1B-8259-21730B7E03DF}" destId="{2B91FB4E-7ECA-41A5-B4D4-5ADA7A50049A}" srcOrd="7" destOrd="0" presId="urn:microsoft.com/office/officeart/2005/8/layout/chevronAccent+Icon"/>
    <dgm:cxn modelId="{2FA5DD55-986E-4B4A-962F-315192319FCE}" type="presParOf" srcId="{C9FFA728-4242-4A1B-8259-21730B7E03DF}" destId="{DA8EF514-68E5-40CD-AA16-619A26F70C56}" srcOrd="8" destOrd="0" presId="urn:microsoft.com/office/officeart/2005/8/layout/chevronAccent+Icon"/>
    <dgm:cxn modelId="{DFEB75CA-9410-4851-BB67-42EA0C6EA229}" type="presParOf" srcId="{DA8EF514-68E5-40CD-AA16-619A26F70C56}" destId="{4707765B-104C-4B10-8EB1-2ED85A2AF776}" srcOrd="0" destOrd="0" presId="urn:microsoft.com/office/officeart/2005/8/layout/chevronAccent+Icon"/>
    <dgm:cxn modelId="{7D1DA254-FDC8-421C-BA48-85679A8D00B9}" type="presParOf" srcId="{DA8EF514-68E5-40CD-AA16-619A26F70C56}" destId="{4E9916D1-93E6-4060-9D4D-EC072AE008EE}" srcOrd="1" destOrd="0" presId="urn:microsoft.com/office/officeart/2005/8/layout/chevronAccent+Icon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99684C4-D24D-4AA8-8F4D-2B926C6C123E}" type="doc">
      <dgm:prSet loTypeId="urn:microsoft.com/office/officeart/2005/8/layout/hProcess10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C5F8A8DC-DADF-4565-8FEA-BC687BED9D35}">
      <dgm:prSet phldrT="[Text]" custT="1"/>
      <dgm:spPr/>
      <dgm:t>
        <a:bodyPr/>
        <a:lstStyle/>
        <a:p>
          <a:pPr algn="ctr"/>
          <a:r>
            <a:rPr lang="en-US" sz="1400" b="1" dirty="0">
              <a:solidFill>
                <a:schemeClr val="tx1"/>
              </a:solidFill>
            </a:rPr>
            <a:t>Legislative Framework</a:t>
          </a:r>
        </a:p>
        <a:p>
          <a:pPr algn="l"/>
          <a:r>
            <a:rPr lang="en-US" sz="1200" b="1" dirty="0">
              <a:solidFill>
                <a:schemeClr val="tx1"/>
              </a:solidFill>
            </a:rPr>
            <a:t>These include laws on corporate governance, labor, environmental protection, and financial regulations. Provides oversight, reduces risks of malpractices, and ensures adherence to standards. </a:t>
          </a:r>
          <a:endParaRPr lang="en-KE" sz="1200" b="1" dirty="0">
            <a:solidFill>
              <a:schemeClr val="tx1"/>
            </a:solidFill>
          </a:endParaRPr>
        </a:p>
      </dgm:t>
    </dgm:pt>
    <dgm:pt modelId="{D36AB3B2-95E9-4803-8FC2-3109BED57208}" type="parTrans" cxnId="{E4C28DC3-CBC9-4DA8-9A4E-861570E74059}">
      <dgm:prSet/>
      <dgm:spPr/>
      <dgm:t>
        <a:bodyPr/>
        <a:lstStyle/>
        <a:p>
          <a:endParaRPr lang="en-KE"/>
        </a:p>
      </dgm:t>
    </dgm:pt>
    <dgm:pt modelId="{BC118D73-60C5-4574-A476-CD00AE5C5227}" type="sibTrans" cxnId="{E4C28DC3-CBC9-4DA8-9A4E-861570E74059}">
      <dgm:prSet/>
      <dgm:spPr>
        <a:solidFill>
          <a:schemeClr val="bg1"/>
        </a:solidFill>
      </dgm:spPr>
      <dgm:t>
        <a:bodyPr/>
        <a:lstStyle/>
        <a:p>
          <a:endParaRPr lang="en-KE"/>
        </a:p>
      </dgm:t>
    </dgm:pt>
    <dgm:pt modelId="{2A78ADF8-E657-4B78-908B-B114AA8A7095}">
      <dgm:prSet phldrT="[Text]" custT="1"/>
      <dgm:spPr/>
      <dgm:t>
        <a:bodyPr/>
        <a:lstStyle/>
        <a:p>
          <a:pPr algn="ctr"/>
          <a:r>
            <a:rPr lang="en-US" sz="1400" b="1" dirty="0">
              <a:solidFill>
                <a:schemeClr val="tx1"/>
              </a:solidFill>
            </a:rPr>
            <a:t>Regulatory Agencies</a:t>
          </a:r>
        </a:p>
        <a:p>
          <a:pPr algn="l"/>
          <a:r>
            <a:rPr lang="en-US" sz="1200" b="1" dirty="0">
              <a:solidFill>
                <a:schemeClr val="tx1"/>
              </a:solidFill>
            </a:rPr>
            <a:t>Agencies enforce laws and regulations, monitor compliance, and address violations. Provides oversight, reduces risks of malpractices, and ensures adherence to standards. </a:t>
          </a:r>
          <a:endParaRPr lang="en-KE" sz="1200" b="1" dirty="0">
            <a:solidFill>
              <a:schemeClr val="tx1"/>
            </a:solidFill>
          </a:endParaRPr>
        </a:p>
      </dgm:t>
    </dgm:pt>
    <dgm:pt modelId="{8F31634C-FFE4-4EE4-84EC-E3D6165909FE}" type="parTrans" cxnId="{1A7B9274-50E4-4395-BA4B-63451DB8CB08}">
      <dgm:prSet/>
      <dgm:spPr/>
      <dgm:t>
        <a:bodyPr/>
        <a:lstStyle/>
        <a:p>
          <a:endParaRPr lang="en-KE"/>
        </a:p>
      </dgm:t>
    </dgm:pt>
    <dgm:pt modelId="{5AFF8524-3FD9-4344-98B2-D74E7056304D}" type="sibTrans" cxnId="{1A7B9274-50E4-4395-BA4B-63451DB8CB08}">
      <dgm:prSet/>
      <dgm:spPr>
        <a:solidFill>
          <a:schemeClr val="bg1"/>
        </a:solidFill>
      </dgm:spPr>
      <dgm:t>
        <a:bodyPr/>
        <a:lstStyle/>
        <a:p>
          <a:endParaRPr lang="en-KE"/>
        </a:p>
      </dgm:t>
    </dgm:pt>
    <dgm:pt modelId="{60D1273B-BA50-4887-9F64-A8D298F03EB3}">
      <dgm:prSet phldrT="[Text]" custT="1"/>
      <dgm:spPr/>
      <dgm:t>
        <a:bodyPr/>
        <a:lstStyle/>
        <a:p>
          <a:pPr algn="ctr"/>
          <a:r>
            <a:rPr lang="en-US" sz="1400" b="1" dirty="0">
              <a:solidFill>
                <a:schemeClr val="tx1"/>
              </a:solidFill>
            </a:rPr>
            <a:t>Policies and Standards</a:t>
          </a:r>
        </a:p>
        <a:p>
          <a:pPr algn="l"/>
          <a:r>
            <a:rPr lang="en-US" sz="1200" b="1" dirty="0">
              <a:solidFill>
                <a:schemeClr val="tx1"/>
              </a:solidFill>
            </a:rPr>
            <a:t>Guidelines set by professional or regulatory bodies that outline expectations and procedures. Ensuring consistency, promoting best practices, and enhancing accountability.</a:t>
          </a:r>
          <a:endParaRPr lang="en-KE" sz="1200" b="1" dirty="0">
            <a:solidFill>
              <a:schemeClr val="tx1"/>
            </a:solidFill>
          </a:endParaRPr>
        </a:p>
      </dgm:t>
    </dgm:pt>
    <dgm:pt modelId="{3A32FFA1-F5AA-4C92-9998-F3F7A6D7F278}" type="parTrans" cxnId="{AF6FF8C3-6FF5-48F5-9124-D80328E501D7}">
      <dgm:prSet/>
      <dgm:spPr/>
      <dgm:t>
        <a:bodyPr/>
        <a:lstStyle/>
        <a:p>
          <a:endParaRPr lang="en-KE"/>
        </a:p>
      </dgm:t>
    </dgm:pt>
    <dgm:pt modelId="{0094CB3D-B7F3-48E7-B282-FC56D8C58EDB}" type="sibTrans" cxnId="{AF6FF8C3-6FF5-48F5-9124-D80328E501D7}">
      <dgm:prSet/>
      <dgm:spPr>
        <a:solidFill>
          <a:schemeClr val="bg1"/>
        </a:solidFill>
      </dgm:spPr>
      <dgm:t>
        <a:bodyPr/>
        <a:lstStyle/>
        <a:p>
          <a:endParaRPr lang="en-KE"/>
        </a:p>
      </dgm:t>
    </dgm:pt>
    <dgm:pt modelId="{47044CAF-C7F7-42C8-9832-B1939F045FCE}">
      <dgm:prSet phldrT="[Text]" custT="1"/>
      <dgm:spPr/>
      <dgm:t>
        <a:bodyPr/>
        <a:lstStyle/>
        <a:p>
          <a:pPr algn="ctr"/>
          <a:r>
            <a:rPr lang="en-US" sz="1400" b="1" dirty="0">
              <a:solidFill>
                <a:schemeClr val="tx1"/>
              </a:solidFill>
            </a:rPr>
            <a:t>Governance Bodies</a:t>
          </a:r>
        </a:p>
        <a:p>
          <a:pPr algn="l"/>
          <a:r>
            <a:rPr lang="en-US" sz="1200" b="1" dirty="0">
              <a:solidFill>
                <a:schemeClr val="tx1"/>
              </a:solidFill>
            </a:rPr>
            <a:t>Bodies  that oversee adherence to policies, regulations, and ethical standards. They play a critical role in ensuring that an organization operates effectively, transparently, and within the bounds of legal and regulatory frameworks. </a:t>
          </a:r>
          <a:endParaRPr lang="en-KE" sz="1200" b="1" dirty="0">
            <a:solidFill>
              <a:schemeClr val="tx1"/>
            </a:solidFill>
          </a:endParaRPr>
        </a:p>
      </dgm:t>
    </dgm:pt>
    <dgm:pt modelId="{0222F480-A1B6-4052-9ECD-116CE7AEA687}" type="parTrans" cxnId="{8834B53E-2561-4C50-B996-64537BEE541E}">
      <dgm:prSet/>
      <dgm:spPr/>
      <dgm:t>
        <a:bodyPr/>
        <a:lstStyle/>
        <a:p>
          <a:endParaRPr lang="en-KE"/>
        </a:p>
      </dgm:t>
    </dgm:pt>
    <dgm:pt modelId="{42758D56-E955-4B49-B2A9-3C19511D4193}" type="sibTrans" cxnId="{8834B53E-2561-4C50-B996-64537BEE541E}">
      <dgm:prSet/>
      <dgm:spPr/>
      <dgm:t>
        <a:bodyPr/>
        <a:lstStyle/>
        <a:p>
          <a:endParaRPr lang="en-KE"/>
        </a:p>
      </dgm:t>
    </dgm:pt>
    <dgm:pt modelId="{2A887BD4-71B4-4B6A-893F-1C840C37E251}" type="pres">
      <dgm:prSet presAssocID="{799684C4-D24D-4AA8-8F4D-2B926C6C123E}" presName="Name0" presStyleCnt="0">
        <dgm:presLayoutVars>
          <dgm:dir/>
          <dgm:resizeHandles val="exact"/>
        </dgm:presLayoutVars>
      </dgm:prSet>
      <dgm:spPr/>
    </dgm:pt>
    <dgm:pt modelId="{5C18C102-C5B6-4FF1-B9A1-7080FBB6E586}" type="pres">
      <dgm:prSet presAssocID="{C5F8A8DC-DADF-4565-8FEA-BC687BED9D35}" presName="composite" presStyleCnt="0"/>
      <dgm:spPr/>
    </dgm:pt>
    <dgm:pt modelId="{84DAB3FE-B65C-4FB6-BE2C-DFF7DA71C342}" type="pres">
      <dgm:prSet presAssocID="{C5F8A8DC-DADF-4565-8FEA-BC687BED9D35}" presName="imagSh" presStyleLbl="bgImgPlace1" presStyleIdx="0" presStyleCnt="4" custLinFactNeighborX="6419" custLinFactNeighborY="-6661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oks with solid fill"/>
        </a:ext>
      </dgm:extLst>
    </dgm:pt>
    <dgm:pt modelId="{160AFCFE-5F6D-43C8-9B1D-9A5457F3F49B}" type="pres">
      <dgm:prSet presAssocID="{C5F8A8DC-DADF-4565-8FEA-BC687BED9D35}" presName="txNode" presStyleLbl="node1" presStyleIdx="0" presStyleCnt="4" custScaleX="133577" custScaleY="211052">
        <dgm:presLayoutVars>
          <dgm:bulletEnabled val="1"/>
        </dgm:presLayoutVars>
      </dgm:prSet>
      <dgm:spPr/>
    </dgm:pt>
    <dgm:pt modelId="{58697B46-7AB3-47A0-A303-F7BD14A4FF07}" type="pres">
      <dgm:prSet presAssocID="{BC118D73-60C5-4574-A476-CD00AE5C5227}" presName="sibTrans" presStyleLbl="sibTrans2D1" presStyleIdx="0" presStyleCnt="3"/>
      <dgm:spPr/>
    </dgm:pt>
    <dgm:pt modelId="{5A00CAA0-68E8-4C11-B4D9-2B2914B5F61D}" type="pres">
      <dgm:prSet presAssocID="{BC118D73-60C5-4574-A476-CD00AE5C5227}" presName="connTx" presStyleLbl="sibTrans2D1" presStyleIdx="0" presStyleCnt="3"/>
      <dgm:spPr/>
    </dgm:pt>
    <dgm:pt modelId="{77F29EE0-6168-4903-ABE1-A6B851A1E977}" type="pres">
      <dgm:prSet presAssocID="{2A78ADF8-E657-4B78-908B-B114AA8A7095}" presName="composite" presStyleCnt="0"/>
      <dgm:spPr/>
    </dgm:pt>
    <dgm:pt modelId="{7D99CA07-5340-4A90-BB84-19C21D593343}" type="pres">
      <dgm:prSet presAssocID="{2A78ADF8-E657-4B78-908B-B114AA8A7095}" presName="imagSh" presStyleLbl="bgImgPlace1" presStyleIdx="1" presStyleCnt="4" custLinFactNeighborX="1834" custLinFactNeighborY="-66614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uilding with solid fill"/>
        </a:ext>
      </dgm:extLst>
    </dgm:pt>
    <dgm:pt modelId="{69E9FE31-6292-4EBF-B090-5B8C8EB235C7}" type="pres">
      <dgm:prSet presAssocID="{2A78ADF8-E657-4B78-908B-B114AA8A7095}" presName="txNode" presStyleLbl="node1" presStyleIdx="1" presStyleCnt="4" custScaleX="133577" custScaleY="211052">
        <dgm:presLayoutVars>
          <dgm:bulletEnabled val="1"/>
        </dgm:presLayoutVars>
      </dgm:prSet>
      <dgm:spPr/>
    </dgm:pt>
    <dgm:pt modelId="{C56638E0-BD4B-4487-A1AF-5602C5D10AEF}" type="pres">
      <dgm:prSet presAssocID="{5AFF8524-3FD9-4344-98B2-D74E7056304D}" presName="sibTrans" presStyleLbl="sibTrans2D1" presStyleIdx="1" presStyleCnt="3"/>
      <dgm:spPr/>
    </dgm:pt>
    <dgm:pt modelId="{1D8EC382-B762-49C5-9614-4AEA7509B3C1}" type="pres">
      <dgm:prSet presAssocID="{5AFF8524-3FD9-4344-98B2-D74E7056304D}" presName="connTx" presStyleLbl="sibTrans2D1" presStyleIdx="1" presStyleCnt="3"/>
      <dgm:spPr/>
    </dgm:pt>
    <dgm:pt modelId="{5CE61D83-F694-422C-8360-6C8BA3BBF291}" type="pres">
      <dgm:prSet presAssocID="{60D1273B-BA50-4887-9F64-A8D298F03EB3}" presName="composite" presStyleCnt="0"/>
      <dgm:spPr/>
    </dgm:pt>
    <dgm:pt modelId="{73575F00-C4DD-4850-A9F0-765AFD42089A}" type="pres">
      <dgm:prSet presAssocID="{60D1273B-BA50-4887-9F64-A8D298F03EB3}" presName="imagSh" presStyleLbl="bgImgPlace1" presStyleIdx="2" presStyleCnt="4" custLinFactNeighborX="5666" custLinFactNeighborY="-66614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cales of justice with solid fill"/>
        </a:ext>
      </dgm:extLst>
    </dgm:pt>
    <dgm:pt modelId="{B28CC91D-EFA1-4BF2-AE15-D54B3923C5E2}" type="pres">
      <dgm:prSet presAssocID="{60D1273B-BA50-4887-9F64-A8D298F03EB3}" presName="txNode" presStyleLbl="node1" presStyleIdx="2" presStyleCnt="4" custScaleX="133577" custScaleY="211052">
        <dgm:presLayoutVars>
          <dgm:bulletEnabled val="1"/>
        </dgm:presLayoutVars>
      </dgm:prSet>
      <dgm:spPr/>
    </dgm:pt>
    <dgm:pt modelId="{D54F115C-0A72-4452-BE90-9D304337253F}" type="pres">
      <dgm:prSet presAssocID="{0094CB3D-B7F3-48E7-B282-FC56D8C58EDB}" presName="sibTrans" presStyleLbl="sibTrans2D1" presStyleIdx="2" presStyleCnt="3"/>
      <dgm:spPr/>
    </dgm:pt>
    <dgm:pt modelId="{4FE7D576-A0C0-4AFB-BA34-141CCB3A735B}" type="pres">
      <dgm:prSet presAssocID="{0094CB3D-B7F3-48E7-B282-FC56D8C58EDB}" presName="connTx" presStyleLbl="sibTrans2D1" presStyleIdx="2" presStyleCnt="3"/>
      <dgm:spPr/>
    </dgm:pt>
    <dgm:pt modelId="{E5CEDF07-10B8-4203-A2D9-CB23C6A644B8}" type="pres">
      <dgm:prSet presAssocID="{47044CAF-C7F7-42C8-9832-B1939F045FCE}" presName="composite" presStyleCnt="0"/>
      <dgm:spPr/>
    </dgm:pt>
    <dgm:pt modelId="{153CBC5A-3A90-4B2F-8D26-49CB277B28D7}" type="pres">
      <dgm:prSet presAssocID="{47044CAF-C7F7-42C8-9832-B1939F045FCE}" presName="imagSh" presStyleLbl="bgImgPlace1" presStyleIdx="3" presStyleCnt="4" custLinFactNeighborX="-8253" custLinFactNeighborY="-63547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Of Directors with solid fill"/>
        </a:ext>
      </dgm:extLst>
    </dgm:pt>
    <dgm:pt modelId="{9AE200A3-66CF-4183-9042-EC22B80EE5F1}" type="pres">
      <dgm:prSet presAssocID="{47044CAF-C7F7-42C8-9832-B1939F045FCE}" presName="txNode" presStyleLbl="node1" presStyleIdx="3" presStyleCnt="4" custScaleX="133577" custScaleY="211052">
        <dgm:presLayoutVars>
          <dgm:bulletEnabled val="1"/>
        </dgm:presLayoutVars>
      </dgm:prSet>
      <dgm:spPr/>
    </dgm:pt>
  </dgm:ptLst>
  <dgm:cxnLst>
    <dgm:cxn modelId="{F15CB701-CC0C-4F62-8EFD-5F1054CFD14E}" type="presOf" srcId="{5AFF8524-3FD9-4344-98B2-D74E7056304D}" destId="{1D8EC382-B762-49C5-9614-4AEA7509B3C1}" srcOrd="1" destOrd="0" presId="urn:microsoft.com/office/officeart/2005/8/layout/hProcess10"/>
    <dgm:cxn modelId="{E291CA28-E10E-4F79-9723-C53FEC2774E3}" type="presOf" srcId="{799684C4-D24D-4AA8-8F4D-2B926C6C123E}" destId="{2A887BD4-71B4-4B6A-893F-1C840C37E251}" srcOrd="0" destOrd="0" presId="urn:microsoft.com/office/officeart/2005/8/layout/hProcess10"/>
    <dgm:cxn modelId="{80438833-BE46-4D71-A977-ABC8CDBFA8E4}" type="presOf" srcId="{60D1273B-BA50-4887-9F64-A8D298F03EB3}" destId="{B28CC91D-EFA1-4BF2-AE15-D54B3923C5E2}" srcOrd="0" destOrd="0" presId="urn:microsoft.com/office/officeart/2005/8/layout/hProcess10"/>
    <dgm:cxn modelId="{8834B53E-2561-4C50-B996-64537BEE541E}" srcId="{799684C4-D24D-4AA8-8F4D-2B926C6C123E}" destId="{47044CAF-C7F7-42C8-9832-B1939F045FCE}" srcOrd="3" destOrd="0" parTransId="{0222F480-A1B6-4052-9ECD-116CE7AEA687}" sibTransId="{42758D56-E955-4B49-B2A9-3C19511D4193}"/>
    <dgm:cxn modelId="{1A7B9274-50E4-4395-BA4B-63451DB8CB08}" srcId="{799684C4-D24D-4AA8-8F4D-2B926C6C123E}" destId="{2A78ADF8-E657-4B78-908B-B114AA8A7095}" srcOrd="1" destOrd="0" parTransId="{8F31634C-FFE4-4EE4-84EC-E3D6165909FE}" sibTransId="{5AFF8524-3FD9-4344-98B2-D74E7056304D}"/>
    <dgm:cxn modelId="{55BF1A59-236C-459B-A64D-6CADC1EF764B}" type="presOf" srcId="{BC118D73-60C5-4574-A476-CD00AE5C5227}" destId="{5A00CAA0-68E8-4C11-B4D9-2B2914B5F61D}" srcOrd="1" destOrd="0" presId="urn:microsoft.com/office/officeart/2005/8/layout/hProcess10"/>
    <dgm:cxn modelId="{9C749E8A-C498-4686-9E01-8D44FAC768F4}" type="presOf" srcId="{BC118D73-60C5-4574-A476-CD00AE5C5227}" destId="{58697B46-7AB3-47A0-A303-F7BD14A4FF07}" srcOrd="0" destOrd="0" presId="urn:microsoft.com/office/officeart/2005/8/layout/hProcess10"/>
    <dgm:cxn modelId="{BEDC29A1-1F97-4201-9213-0B76B3FD601A}" type="presOf" srcId="{2A78ADF8-E657-4B78-908B-B114AA8A7095}" destId="{69E9FE31-6292-4EBF-B090-5B8C8EB235C7}" srcOrd="0" destOrd="0" presId="urn:microsoft.com/office/officeart/2005/8/layout/hProcess10"/>
    <dgm:cxn modelId="{722547B8-F841-482A-A37B-8CBB601DEEAC}" type="presOf" srcId="{5AFF8524-3FD9-4344-98B2-D74E7056304D}" destId="{C56638E0-BD4B-4487-A1AF-5602C5D10AEF}" srcOrd="0" destOrd="0" presId="urn:microsoft.com/office/officeart/2005/8/layout/hProcess10"/>
    <dgm:cxn modelId="{E4C28DC3-CBC9-4DA8-9A4E-861570E74059}" srcId="{799684C4-D24D-4AA8-8F4D-2B926C6C123E}" destId="{C5F8A8DC-DADF-4565-8FEA-BC687BED9D35}" srcOrd="0" destOrd="0" parTransId="{D36AB3B2-95E9-4803-8FC2-3109BED57208}" sibTransId="{BC118D73-60C5-4574-A476-CD00AE5C5227}"/>
    <dgm:cxn modelId="{AF6FF8C3-6FF5-48F5-9124-D80328E501D7}" srcId="{799684C4-D24D-4AA8-8F4D-2B926C6C123E}" destId="{60D1273B-BA50-4887-9F64-A8D298F03EB3}" srcOrd="2" destOrd="0" parTransId="{3A32FFA1-F5AA-4C92-9998-F3F7A6D7F278}" sibTransId="{0094CB3D-B7F3-48E7-B282-FC56D8C58EDB}"/>
    <dgm:cxn modelId="{74EE1DD5-7F77-4232-A00C-D8ED7177129C}" type="presOf" srcId="{C5F8A8DC-DADF-4565-8FEA-BC687BED9D35}" destId="{160AFCFE-5F6D-43C8-9B1D-9A5457F3F49B}" srcOrd="0" destOrd="0" presId="urn:microsoft.com/office/officeart/2005/8/layout/hProcess10"/>
    <dgm:cxn modelId="{D7A486D7-E8ED-48FD-B68F-360D2C5798FF}" type="presOf" srcId="{0094CB3D-B7F3-48E7-B282-FC56D8C58EDB}" destId="{4FE7D576-A0C0-4AFB-BA34-141CCB3A735B}" srcOrd="1" destOrd="0" presId="urn:microsoft.com/office/officeart/2005/8/layout/hProcess10"/>
    <dgm:cxn modelId="{30D82DDE-1B7A-4733-95AF-B88D6742A589}" type="presOf" srcId="{0094CB3D-B7F3-48E7-B282-FC56D8C58EDB}" destId="{D54F115C-0A72-4452-BE90-9D304337253F}" srcOrd="0" destOrd="0" presId="urn:microsoft.com/office/officeart/2005/8/layout/hProcess10"/>
    <dgm:cxn modelId="{EFBAE9E7-A0C5-4864-AE76-D46146EFF0B9}" type="presOf" srcId="{47044CAF-C7F7-42C8-9832-B1939F045FCE}" destId="{9AE200A3-66CF-4183-9042-EC22B80EE5F1}" srcOrd="0" destOrd="0" presId="urn:microsoft.com/office/officeart/2005/8/layout/hProcess10"/>
    <dgm:cxn modelId="{ACB4268D-DF3D-49FF-8D68-0515188AE9FA}" type="presParOf" srcId="{2A887BD4-71B4-4B6A-893F-1C840C37E251}" destId="{5C18C102-C5B6-4FF1-B9A1-7080FBB6E586}" srcOrd="0" destOrd="0" presId="urn:microsoft.com/office/officeart/2005/8/layout/hProcess10"/>
    <dgm:cxn modelId="{239BB735-CF75-4536-BF0B-1E8BAEE4542F}" type="presParOf" srcId="{5C18C102-C5B6-4FF1-B9A1-7080FBB6E586}" destId="{84DAB3FE-B65C-4FB6-BE2C-DFF7DA71C342}" srcOrd="0" destOrd="0" presId="urn:microsoft.com/office/officeart/2005/8/layout/hProcess10"/>
    <dgm:cxn modelId="{00E0ADD5-EE42-4955-9EFD-F222589B4562}" type="presParOf" srcId="{5C18C102-C5B6-4FF1-B9A1-7080FBB6E586}" destId="{160AFCFE-5F6D-43C8-9B1D-9A5457F3F49B}" srcOrd="1" destOrd="0" presId="urn:microsoft.com/office/officeart/2005/8/layout/hProcess10"/>
    <dgm:cxn modelId="{3B4AEE08-C963-4496-8798-D9191E30CF19}" type="presParOf" srcId="{2A887BD4-71B4-4B6A-893F-1C840C37E251}" destId="{58697B46-7AB3-47A0-A303-F7BD14A4FF07}" srcOrd="1" destOrd="0" presId="urn:microsoft.com/office/officeart/2005/8/layout/hProcess10"/>
    <dgm:cxn modelId="{E5661F55-AC91-4A01-9D39-B1E9A016A488}" type="presParOf" srcId="{58697B46-7AB3-47A0-A303-F7BD14A4FF07}" destId="{5A00CAA0-68E8-4C11-B4D9-2B2914B5F61D}" srcOrd="0" destOrd="0" presId="urn:microsoft.com/office/officeart/2005/8/layout/hProcess10"/>
    <dgm:cxn modelId="{30C00D27-1C29-4DB5-B8DE-0B85A9B8A7AA}" type="presParOf" srcId="{2A887BD4-71B4-4B6A-893F-1C840C37E251}" destId="{77F29EE0-6168-4903-ABE1-A6B851A1E977}" srcOrd="2" destOrd="0" presId="urn:microsoft.com/office/officeart/2005/8/layout/hProcess10"/>
    <dgm:cxn modelId="{D82C0A6C-31CA-4C5A-894C-2132E116FF4E}" type="presParOf" srcId="{77F29EE0-6168-4903-ABE1-A6B851A1E977}" destId="{7D99CA07-5340-4A90-BB84-19C21D593343}" srcOrd="0" destOrd="0" presId="urn:microsoft.com/office/officeart/2005/8/layout/hProcess10"/>
    <dgm:cxn modelId="{B708AFA4-BCBA-41DD-8BCA-34987D02FBB7}" type="presParOf" srcId="{77F29EE0-6168-4903-ABE1-A6B851A1E977}" destId="{69E9FE31-6292-4EBF-B090-5B8C8EB235C7}" srcOrd="1" destOrd="0" presId="urn:microsoft.com/office/officeart/2005/8/layout/hProcess10"/>
    <dgm:cxn modelId="{97CCE61F-5D9B-490B-8BE7-4557EF3752DC}" type="presParOf" srcId="{2A887BD4-71B4-4B6A-893F-1C840C37E251}" destId="{C56638E0-BD4B-4487-A1AF-5602C5D10AEF}" srcOrd="3" destOrd="0" presId="urn:microsoft.com/office/officeart/2005/8/layout/hProcess10"/>
    <dgm:cxn modelId="{113470E0-C5A6-4652-8DAF-D81C247AD3CA}" type="presParOf" srcId="{C56638E0-BD4B-4487-A1AF-5602C5D10AEF}" destId="{1D8EC382-B762-49C5-9614-4AEA7509B3C1}" srcOrd="0" destOrd="0" presId="urn:microsoft.com/office/officeart/2005/8/layout/hProcess10"/>
    <dgm:cxn modelId="{4BEC7C7D-9B60-4C87-B24A-DDA811138F43}" type="presParOf" srcId="{2A887BD4-71B4-4B6A-893F-1C840C37E251}" destId="{5CE61D83-F694-422C-8360-6C8BA3BBF291}" srcOrd="4" destOrd="0" presId="urn:microsoft.com/office/officeart/2005/8/layout/hProcess10"/>
    <dgm:cxn modelId="{FC4CFD96-FDCA-4E0B-9D36-0D01EB888A38}" type="presParOf" srcId="{5CE61D83-F694-422C-8360-6C8BA3BBF291}" destId="{73575F00-C4DD-4850-A9F0-765AFD42089A}" srcOrd="0" destOrd="0" presId="urn:microsoft.com/office/officeart/2005/8/layout/hProcess10"/>
    <dgm:cxn modelId="{B32DD408-6CB4-4E09-BDFB-DFC98F5CAF51}" type="presParOf" srcId="{5CE61D83-F694-422C-8360-6C8BA3BBF291}" destId="{B28CC91D-EFA1-4BF2-AE15-D54B3923C5E2}" srcOrd="1" destOrd="0" presId="urn:microsoft.com/office/officeart/2005/8/layout/hProcess10"/>
    <dgm:cxn modelId="{9CE9EDBF-710B-40D6-9FD9-AC86418D2D09}" type="presParOf" srcId="{2A887BD4-71B4-4B6A-893F-1C840C37E251}" destId="{D54F115C-0A72-4452-BE90-9D304337253F}" srcOrd="5" destOrd="0" presId="urn:microsoft.com/office/officeart/2005/8/layout/hProcess10"/>
    <dgm:cxn modelId="{2DE6C91C-947E-4BE8-B43A-ED0350043B8B}" type="presParOf" srcId="{D54F115C-0A72-4452-BE90-9D304337253F}" destId="{4FE7D576-A0C0-4AFB-BA34-141CCB3A735B}" srcOrd="0" destOrd="0" presId="urn:microsoft.com/office/officeart/2005/8/layout/hProcess10"/>
    <dgm:cxn modelId="{6856F0AF-C50B-4DE5-8552-7EF54E762410}" type="presParOf" srcId="{2A887BD4-71B4-4B6A-893F-1C840C37E251}" destId="{E5CEDF07-10B8-4203-A2D9-CB23C6A644B8}" srcOrd="6" destOrd="0" presId="urn:microsoft.com/office/officeart/2005/8/layout/hProcess10"/>
    <dgm:cxn modelId="{97FCF5E4-54A2-474B-A627-CFF19A15D11D}" type="presParOf" srcId="{E5CEDF07-10B8-4203-A2D9-CB23C6A644B8}" destId="{153CBC5A-3A90-4B2F-8D26-49CB277B28D7}" srcOrd="0" destOrd="0" presId="urn:microsoft.com/office/officeart/2005/8/layout/hProcess10"/>
    <dgm:cxn modelId="{518774F3-63A8-4231-978C-E4F4EE2AC80C}" type="presParOf" srcId="{E5CEDF07-10B8-4203-A2D9-CB23C6A644B8}" destId="{9AE200A3-66CF-4183-9042-EC22B80EE5F1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3F45DE09-26F4-42F1-9A54-B0385B96B37A}" type="doc">
      <dgm:prSet loTypeId="urn:microsoft.com/office/officeart/2005/8/layout/cycle4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KE"/>
        </a:p>
      </dgm:t>
    </dgm:pt>
    <dgm:pt modelId="{EF81B872-8FBB-4F24-9813-FCA0FE3EC784}">
      <dgm:prSet phldrT="[Text]" custT="1"/>
      <dgm:spPr/>
      <dgm:t>
        <a:bodyPr/>
        <a:lstStyle/>
        <a:p>
          <a:pPr algn="l"/>
          <a:r>
            <a:rPr lang="en-US" sz="1050" dirty="0"/>
            <a:t>Construction permits</a:t>
          </a:r>
          <a:endParaRPr lang="en-KE" sz="1050" dirty="0"/>
        </a:p>
      </dgm:t>
    </dgm:pt>
    <dgm:pt modelId="{2D77BB74-F2A7-406F-B557-837D38117764}" type="parTrans" cxnId="{4496C10D-2400-4F2D-BEA9-9966CC7B92F6}">
      <dgm:prSet/>
      <dgm:spPr/>
      <dgm:t>
        <a:bodyPr/>
        <a:lstStyle/>
        <a:p>
          <a:endParaRPr lang="en-KE"/>
        </a:p>
      </dgm:t>
    </dgm:pt>
    <dgm:pt modelId="{C67BC4AD-FCDE-4530-85D0-5C98E6A3192D}" type="sibTrans" cxnId="{4496C10D-2400-4F2D-BEA9-9966CC7B92F6}">
      <dgm:prSet/>
      <dgm:spPr/>
      <dgm:t>
        <a:bodyPr/>
        <a:lstStyle/>
        <a:p>
          <a:endParaRPr lang="en-KE"/>
        </a:p>
      </dgm:t>
    </dgm:pt>
    <dgm:pt modelId="{C3C6CFED-8C07-4B82-9E7C-E8C1A3E30598}">
      <dgm:prSet phldrT="[Text]" custT="1"/>
      <dgm:spPr/>
      <dgm:t>
        <a:bodyPr/>
        <a:lstStyle/>
        <a:p>
          <a:pPr algn="l"/>
          <a:r>
            <a:rPr lang="en-US" sz="1050" dirty="0"/>
            <a:t>Required for construction activities associated with mini-grid installation.</a:t>
          </a:r>
          <a:endParaRPr lang="en-KE" sz="1050" dirty="0"/>
        </a:p>
      </dgm:t>
    </dgm:pt>
    <dgm:pt modelId="{16837976-0002-4FCE-A9CD-4C36D17A3B75}" type="parTrans" cxnId="{D7EA70D7-9712-4EDB-8424-3D7FCDE3083B}">
      <dgm:prSet/>
      <dgm:spPr/>
      <dgm:t>
        <a:bodyPr/>
        <a:lstStyle/>
        <a:p>
          <a:endParaRPr lang="en-KE"/>
        </a:p>
      </dgm:t>
    </dgm:pt>
    <dgm:pt modelId="{9BE47578-B4C7-40B3-ACC4-2808E479C2BE}" type="sibTrans" cxnId="{D7EA70D7-9712-4EDB-8424-3D7FCDE3083B}">
      <dgm:prSet/>
      <dgm:spPr/>
      <dgm:t>
        <a:bodyPr/>
        <a:lstStyle/>
        <a:p>
          <a:endParaRPr lang="en-KE"/>
        </a:p>
      </dgm:t>
    </dgm:pt>
    <dgm:pt modelId="{933F4173-F0B7-4C20-8547-89E17251F195}">
      <dgm:prSet phldrT="[Text]" custT="1"/>
      <dgm:spPr/>
      <dgm:t>
        <a:bodyPr/>
        <a:lstStyle/>
        <a:p>
          <a:pPr algn="l"/>
          <a:r>
            <a:rPr lang="en-US" sz="1050" dirty="0"/>
            <a:t>Environmental permits</a:t>
          </a:r>
          <a:endParaRPr lang="en-KE" sz="1050" dirty="0"/>
        </a:p>
      </dgm:t>
    </dgm:pt>
    <dgm:pt modelId="{072617EF-28CD-4C47-8E32-12343FA2FA6B}" type="parTrans" cxnId="{2F1F6D4E-F0C7-416F-9A72-C2E02354CD45}">
      <dgm:prSet/>
      <dgm:spPr/>
      <dgm:t>
        <a:bodyPr/>
        <a:lstStyle/>
        <a:p>
          <a:endParaRPr lang="en-KE"/>
        </a:p>
      </dgm:t>
    </dgm:pt>
    <dgm:pt modelId="{E770BEA6-5F90-4274-B719-E6BBD939FFCC}" type="sibTrans" cxnId="{2F1F6D4E-F0C7-416F-9A72-C2E02354CD45}">
      <dgm:prSet/>
      <dgm:spPr/>
      <dgm:t>
        <a:bodyPr/>
        <a:lstStyle/>
        <a:p>
          <a:endParaRPr lang="en-KE"/>
        </a:p>
      </dgm:t>
    </dgm:pt>
    <dgm:pt modelId="{DC8C8652-2F56-4282-B193-5B2BA7CD722C}">
      <dgm:prSet phldrT="[Text]" custT="1"/>
      <dgm:spPr/>
      <dgm:t>
        <a:bodyPr/>
        <a:lstStyle/>
        <a:p>
          <a:pPr algn="l"/>
          <a:r>
            <a:rPr lang="en-US" sz="1050" dirty="0"/>
            <a:t>Necessary environmental impact assessments and clearances based on location.</a:t>
          </a:r>
          <a:endParaRPr lang="en-KE" sz="1050" dirty="0"/>
        </a:p>
      </dgm:t>
    </dgm:pt>
    <dgm:pt modelId="{014694C8-1ABE-49CE-9525-6D22B5F2B890}" type="parTrans" cxnId="{B85FF78D-E162-4A17-AE77-E6D414108C02}">
      <dgm:prSet/>
      <dgm:spPr/>
      <dgm:t>
        <a:bodyPr/>
        <a:lstStyle/>
        <a:p>
          <a:endParaRPr lang="en-KE"/>
        </a:p>
      </dgm:t>
    </dgm:pt>
    <dgm:pt modelId="{3D8B6862-67E8-442C-9269-9B09975C8F6B}" type="sibTrans" cxnId="{B85FF78D-E162-4A17-AE77-E6D414108C02}">
      <dgm:prSet/>
      <dgm:spPr/>
      <dgm:t>
        <a:bodyPr/>
        <a:lstStyle/>
        <a:p>
          <a:endParaRPr lang="en-KE"/>
        </a:p>
      </dgm:t>
    </dgm:pt>
    <dgm:pt modelId="{72F4B51B-6A93-4A75-8088-CA918E291E5A}">
      <dgm:prSet phldrT="[Text]" custT="1"/>
      <dgm:spPr/>
      <dgm:t>
        <a:bodyPr/>
        <a:lstStyle/>
        <a:p>
          <a:pPr algn="l"/>
          <a:r>
            <a:rPr lang="en-US" sz="1050" u="none" strike="noStrike" dirty="0">
              <a:effectLst/>
              <a:latin typeface="+mn-lt"/>
            </a:rPr>
            <a:t>Approvals from the utility company for connecting the mini-grid to the main grid.</a:t>
          </a:r>
          <a:endParaRPr lang="en-KE" sz="1050" dirty="0"/>
        </a:p>
      </dgm:t>
    </dgm:pt>
    <dgm:pt modelId="{E27FE02F-9B95-482A-B302-E080CCDDC221}" type="parTrans" cxnId="{091451CF-0E4B-4D79-AA76-1272738371EF}">
      <dgm:prSet/>
      <dgm:spPr/>
      <dgm:t>
        <a:bodyPr/>
        <a:lstStyle/>
        <a:p>
          <a:endParaRPr lang="en-KE"/>
        </a:p>
      </dgm:t>
    </dgm:pt>
    <dgm:pt modelId="{6E462E79-EF30-4C70-8EF1-579BB2FC12AE}" type="sibTrans" cxnId="{091451CF-0E4B-4D79-AA76-1272738371EF}">
      <dgm:prSet/>
      <dgm:spPr/>
      <dgm:t>
        <a:bodyPr/>
        <a:lstStyle/>
        <a:p>
          <a:endParaRPr lang="en-KE"/>
        </a:p>
      </dgm:t>
    </dgm:pt>
    <dgm:pt modelId="{C71F3209-8873-45FC-A2C6-014AC104F6FD}">
      <dgm:prSet phldrT="[Text]" custT="1"/>
      <dgm:spPr/>
      <dgm:t>
        <a:bodyPr/>
        <a:lstStyle/>
        <a:p>
          <a:pPr algn="l"/>
          <a:r>
            <a:rPr lang="en-US" sz="1050" dirty="0"/>
            <a:t>Land permits </a:t>
          </a:r>
          <a:endParaRPr lang="en-KE" sz="1050" dirty="0"/>
        </a:p>
      </dgm:t>
    </dgm:pt>
    <dgm:pt modelId="{7D1EB7D8-E7C5-4306-8057-8CEF99B0AE5C}" type="parTrans" cxnId="{159FCC49-7353-41CC-89BA-AE01721BC5B6}">
      <dgm:prSet/>
      <dgm:spPr/>
      <dgm:t>
        <a:bodyPr/>
        <a:lstStyle/>
        <a:p>
          <a:endParaRPr lang="en-KE"/>
        </a:p>
      </dgm:t>
    </dgm:pt>
    <dgm:pt modelId="{4A3B191C-2C38-4FC9-8011-DD528B80F6C6}" type="sibTrans" cxnId="{159FCC49-7353-41CC-89BA-AE01721BC5B6}">
      <dgm:prSet/>
      <dgm:spPr/>
      <dgm:t>
        <a:bodyPr/>
        <a:lstStyle/>
        <a:p>
          <a:endParaRPr lang="en-KE"/>
        </a:p>
      </dgm:t>
    </dgm:pt>
    <dgm:pt modelId="{84A22E08-9126-48B5-9989-FAEAD4045DB8}">
      <dgm:prSet phldrT="[Text]" custT="1"/>
      <dgm:spPr/>
      <dgm:t>
        <a:bodyPr/>
        <a:lstStyle/>
        <a:p>
          <a:pPr algn="l"/>
          <a:r>
            <a:rPr lang="en-US" sz="1050" dirty="0"/>
            <a:t>Required permissions from local authorities to use land for mini-grid construction</a:t>
          </a:r>
          <a:endParaRPr lang="en-KE" sz="1050" dirty="0"/>
        </a:p>
      </dgm:t>
    </dgm:pt>
    <dgm:pt modelId="{859B5F3C-DEE9-4F75-8EC8-47A49E9B22C3}" type="parTrans" cxnId="{4579D236-6813-474A-871F-B4BAD4CA95F3}">
      <dgm:prSet/>
      <dgm:spPr/>
      <dgm:t>
        <a:bodyPr/>
        <a:lstStyle/>
        <a:p>
          <a:endParaRPr lang="en-KE"/>
        </a:p>
      </dgm:t>
    </dgm:pt>
    <dgm:pt modelId="{087C86AF-B4AF-4E25-B79A-64F0AFC26C24}" type="sibTrans" cxnId="{4579D236-6813-474A-871F-B4BAD4CA95F3}">
      <dgm:prSet/>
      <dgm:spPr/>
      <dgm:t>
        <a:bodyPr/>
        <a:lstStyle/>
        <a:p>
          <a:endParaRPr lang="en-KE"/>
        </a:p>
      </dgm:t>
    </dgm:pt>
    <dgm:pt modelId="{D4D85029-368A-429A-B534-CA9C9D949487}">
      <dgm:prSet custT="1"/>
      <dgm:spPr/>
      <dgm:t>
        <a:bodyPr/>
        <a:lstStyle/>
        <a:p>
          <a:pPr algn="l"/>
          <a:endParaRPr lang="en-KE" sz="1050" dirty="0"/>
        </a:p>
      </dgm:t>
    </dgm:pt>
    <dgm:pt modelId="{226CF700-7983-494A-9ECA-8DCAFBE16272}" type="parTrans" cxnId="{C6A4B86D-D5A2-4197-A50A-A671875168C6}">
      <dgm:prSet/>
      <dgm:spPr/>
      <dgm:t>
        <a:bodyPr/>
        <a:lstStyle/>
        <a:p>
          <a:endParaRPr lang="en-KE"/>
        </a:p>
      </dgm:t>
    </dgm:pt>
    <dgm:pt modelId="{A6D6960D-36DA-4295-A2B4-3F381B2BAA55}" type="sibTrans" cxnId="{C6A4B86D-D5A2-4197-A50A-A671875168C6}">
      <dgm:prSet/>
      <dgm:spPr/>
      <dgm:t>
        <a:bodyPr/>
        <a:lstStyle/>
        <a:p>
          <a:endParaRPr lang="en-KE"/>
        </a:p>
      </dgm:t>
    </dgm:pt>
    <dgm:pt modelId="{A347CC03-17D2-4C74-ABF2-DFB875E18D38}">
      <dgm:prSet custT="1"/>
      <dgm:spPr/>
      <dgm:t>
        <a:bodyPr/>
        <a:lstStyle/>
        <a:p>
          <a:pPr algn="l"/>
          <a:endParaRPr lang="en-KE" sz="1050" dirty="0"/>
        </a:p>
      </dgm:t>
    </dgm:pt>
    <dgm:pt modelId="{94A623A1-743E-4017-BD44-E2BAFE85DAA4}" type="parTrans" cxnId="{FEFF4B48-5051-4A14-8911-DFFF50CCD0CF}">
      <dgm:prSet/>
      <dgm:spPr/>
      <dgm:t>
        <a:bodyPr/>
        <a:lstStyle/>
        <a:p>
          <a:endParaRPr lang="en-KE"/>
        </a:p>
      </dgm:t>
    </dgm:pt>
    <dgm:pt modelId="{377698C5-6449-4F2C-B810-F58BFCD057A7}" type="sibTrans" cxnId="{FEFF4B48-5051-4A14-8911-DFFF50CCD0CF}">
      <dgm:prSet/>
      <dgm:spPr/>
      <dgm:t>
        <a:bodyPr/>
        <a:lstStyle/>
        <a:p>
          <a:endParaRPr lang="en-KE"/>
        </a:p>
      </dgm:t>
    </dgm:pt>
    <dgm:pt modelId="{2FDA5D5E-5070-43A2-92F7-566C877EBBE9}">
      <dgm:prSet phldrT="[Text]" custT="1"/>
      <dgm:spPr/>
      <dgm:t>
        <a:bodyPr/>
        <a:lstStyle/>
        <a:p>
          <a:pPr algn="l"/>
          <a:r>
            <a:rPr lang="en-US" sz="1050" dirty="0"/>
            <a:t>Grid Connection permits</a:t>
          </a:r>
          <a:endParaRPr lang="en-KE" sz="1050" dirty="0"/>
        </a:p>
      </dgm:t>
    </dgm:pt>
    <dgm:pt modelId="{2FD24AE3-C9D3-42E9-AE5A-A0FF73566C75}" type="sibTrans" cxnId="{2E1F7D76-38E8-4B4A-9288-C3F43FE78673}">
      <dgm:prSet/>
      <dgm:spPr/>
      <dgm:t>
        <a:bodyPr/>
        <a:lstStyle/>
        <a:p>
          <a:endParaRPr lang="en-KE"/>
        </a:p>
      </dgm:t>
    </dgm:pt>
    <dgm:pt modelId="{E58A7759-5773-42FF-A921-B3A09A25A74F}" type="parTrans" cxnId="{2E1F7D76-38E8-4B4A-9288-C3F43FE78673}">
      <dgm:prSet/>
      <dgm:spPr/>
      <dgm:t>
        <a:bodyPr/>
        <a:lstStyle/>
        <a:p>
          <a:endParaRPr lang="en-KE"/>
        </a:p>
      </dgm:t>
    </dgm:pt>
    <dgm:pt modelId="{B9BE8CCA-1F17-4BCA-8308-1DE43EDD812D}" type="pres">
      <dgm:prSet presAssocID="{3F45DE09-26F4-42F1-9A54-B0385B96B37A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8710316D-A2DC-40B1-BBDD-5C0876874563}" type="pres">
      <dgm:prSet presAssocID="{3F45DE09-26F4-42F1-9A54-B0385B96B37A}" presName="children" presStyleCnt="0"/>
      <dgm:spPr/>
    </dgm:pt>
    <dgm:pt modelId="{0619ABB3-A56B-4AFA-93DC-F0239D83C352}" type="pres">
      <dgm:prSet presAssocID="{3F45DE09-26F4-42F1-9A54-B0385B96B37A}" presName="child1group" presStyleCnt="0"/>
      <dgm:spPr/>
    </dgm:pt>
    <dgm:pt modelId="{D4A88459-F28B-4758-9613-98449AE6D6AA}" type="pres">
      <dgm:prSet presAssocID="{3F45DE09-26F4-42F1-9A54-B0385B96B37A}" presName="child1" presStyleLbl="bgAcc1" presStyleIdx="0" presStyleCnt="4"/>
      <dgm:spPr/>
    </dgm:pt>
    <dgm:pt modelId="{4F523785-FDC0-4C20-99FA-A602AA5687A1}" type="pres">
      <dgm:prSet presAssocID="{3F45DE09-26F4-42F1-9A54-B0385B96B37A}" presName="child1Text" presStyleLbl="bgAcc1" presStyleIdx="0" presStyleCnt="4">
        <dgm:presLayoutVars>
          <dgm:bulletEnabled val="1"/>
        </dgm:presLayoutVars>
      </dgm:prSet>
      <dgm:spPr/>
    </dgm:pt>
    <dgm:pt modelId="{3A8B7337-7EDD-4134-9AAC-D2C99ACC235E}" type="pres">
      <dgm:prSet presAssocID="{3F45DE09-26F4-42F1-9A54-B0385B96B37A}" presName="child2group" presStyleCnt="0"/>
      <dgm:spPr/>
    </dgm:pt>
    <dgm:pt modelId="{AF012149-A98C-43FF-B6B5-26E25F31E13C}" type="pres">
      <dgm:prSet presAssocID="{3F45DE09-26F4-42F1-9A54-B0385B96B37A}" presName="child2" presStyleLbl="bgAcc1" presStyleIdx="1" presStyleCnt="4"/>
      <dgm:spPr/>
    </dgm:pt>
    <dgm:pt modelId="{8B358861-A666-46EC-AA4A-8D0443713A22}" type="pres">
      <dgm:prSet presAssocID="{3F45DE09-26F4-42F1-9A54-B0385B96B37A}" presName="child2Text" presStyleLbl="bgAcc1" presStyleIdx="1" presStyleCnt="4">
        <dgm:presLayoutVars>
          <dgm:bulletEnabled val="1"/>
        </dgm:presLayoutVars>
      </dgm:prSet>
      <dgm:spPr/>
    </dgm:pt>
    <dgm:pt modelId="{D4EF06D8-95B2-42DF-B3F2-9AF7683C280B}" type="pres">
      <dgm:prSet presAssocID="{3F45DE09-26F4-42F1-9A54-B0385B96B37A}" presName="child3group" presStyleCnt="0"/>
      <dgm:spPr/>
    </dgm:pt>
    <dgm:pt modelId="{9367857B-CE50-4513-AE80-CAB0AB598749}" type="pres">
      <dgm:prSet presAssocID="{3F45DE09-26F4-42F1-9A54-B0385B96B37A}" presName="child3" presStyleLbl="bgAcc1" presStyleIdx="2" presStyleCnt="4"/>
      <dgm:spPr/>
    </dgm:pt>
    <dgm:pt modelId="{9C5A4A9B-3E9D-422C-A1CA-CB6011B1001D}" type="pres">
      <dgm:prSet presAssocID="{3F45DE09-26F4-42F1-9A54-B0385B96B37A}" presName="child3Text" presStyleLbl="bgAcc1" presStyleIdx="2" presStyleCnt="4">
        <dgm:presLayoutVars>
          <dgm:bulletEnabled val="1"/>
        </dgm:presLayoutVars>
      </dgm:prSet>
      <dgm:spPr/>
    </dgm:pt>
    <dgm:pt modelId="{53D3FA6B-BE96-4DC2-8126-67CBB6779260}" type="pres">
      <dgm:prSet presAssocID="{3F45DE09-26F4-42F1-9A54-B0385B96B37A}" presName="child4group" presStyleCnt="0"/>
      <dgm:spPr/>
    </dgm:pt>
    <dgm:pt modelId="{A320A4D8-FB37-4BFE-AC36-3190CD1033F7}" type="pres">
      <dgm:prSet presAssocID="{3F45DE09-26F4-42F1-9A54-B0385B96B37A}" presName="child4" presStyleLbl="bgAcc1" presStyleIdx="3" presStyleCnt="4" custLinFactNeighborX="-871" custLinFactNeighborY="-2994"/>
      <dgm:spPr/>
    </dgm:pt>
    <dgm:pt modelId="{A3C841D4-2C0E-4380-85D4-FA97A651D7C8}" type="pres">
      <dgm:prSet presAssocID="{3F45DE09-26F4-42F1-9A54-B0385B96B37A}" presName="child4Text" presStyleLbl="bgAcc1" presStyleIdx="3" presStyleCnt="4">
        <dgm:presLayoutVars>
          <dgm:bulletEnabled val="1"/>
        </dgm:presLayoutVars>
      </dgm:prSet>
      <dgm:spPr/>
    </dgm:pt>
    <dgm:pt modelId="{425CA38A-A007-415A-9A6D-06CF021D4853}" type="pres">
      <dgm:prSet presAssocID="{3F45DE09-26F4-42F1-9A54-B0385B96B37A}" presName="childPlaceholder" presStyleCnt="0"/>
      <dgm:spPr/>
    </dgm:pt>
    <dgm:pt modelId="{B6487DD3-D47A-45B4-BE45-05A60941B09D}" type="pres">
      <dgm:prSet presAssocID="{3F45DE09-26F4-42F1-9A54-B0385B96B37A}" presName="circle" presStyleCnt="0"/>
      <dgm:spPr/>
    </dgm:pt>
    <dgm:pt modelId="{5AD7CA11-2D5E-4BFD-A4FD-B68636E0AA2F}" type="pres">
      <dgm:prSet presAssocID="{3F45DE09-26F4-42F1-9A54-B0385B96B37A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929E0C25-83E2-46A2-A1E9-6B862677E0BC}" type="pres">
      <dgm:prSet presAssocID="{3F45DE09-26F4-42F1-9A54-B0385B96B37A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0351AF0F-ECD5-444E-B0E3-99B78F7A66CF}" type="pres">
      <dgm:prSet presAssocID="{3F45DE09-26F4-42F1-9A54-B0385B96B37A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EF096EEC-BA5B-4D78-9944-B4BAA177E62B}" type="pres">
      <dgm:prSet presAssocID="{3F45DE09-26F4-42F1-9A54-B0385B96B37A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F679E329-F692-436A-93F2-8091CF34BACB}" type="pres">
      <dgm:prSet presAssocID="{3F45DE09-26F4-42F1-9A54-B0385B96B37A}" presName="quadrantPlaceholder" presStyleCnt="0"/>
      <dgm:spPr/>
    </dgm:pt>
    <dgm:pt modelId="{650C5053-B96C-45F7-A3B8-BB0971584DF7}" type="pres">
      <dgm:prSet presAssocID="{3F45DE09-26F4-42F1-9A54-B0385B96B37A}" presName="center1" presStyleLbl="fgShp" presStyleIdx="0" presStyleCnt="2"/>
      <dgm:spPr/>
    </dgm:pt>
    <dgm:pt modelId="{F9D74122-7DA4-42EB-A430-C3165AB996B8}" type="pres">
      <dgm:prSet presAssocID="{3F45DE09-26F4-42F1-9A54-B0385B96B37A}" presName="center2" presStyleLbl="fgShp" presStyleIdx="1" presStyleCnt="2"/>
      <dgm:spPr/>
    </dgm:pt>
  </dgm:ptLst>
  <dgm:cxnLst>
    <dgm:cxn modelId="{4496C10D-2400-4F2D-BEA9-9966CC7B92F6}" srcId="{3F45DE09-26F4-42F1-9A54-B0385B96B37A}" destId="{EF81B872-8FBB-4F24-9813-FCA0FE3EC784}" srcOrd="0" destOrd="0" parTransId="{2D77BB74-F2A7-406F-B557-837D38117764}" sibTransId="{C67BC4AD-FCDE-4530-85D0-5C98E6A3192D}"/>
    <dgm:cxn modelId="{0583460F-2612-46F8-B67A-A1DE1881DE03}" type="presOf" srcId="{84A22E08-9126-48B5-9989-FAEAD4045DB8}" destId="{A320A4D8-FB37-4BFE-AC36-3190CD1033F7}" srcOrd="0" destOrd="0" presId="urn:microsoft.com/office/officeart/2005/8/layout/cycle4"/>
    <dgm:cxn modelId="{36CD0F18-A9EE-432B-A957-5A647473D14E}" type="presOf" srcId="{D4D85029-368A-429A-B534-CA9C9D949487}" destId="{4F523785-FDC0-4C20-99FA-A602AA5687A1}" srcOrd="1" destOrd="1" presId="urn:microsoft.com/office/officeart/2005/8/layout/cycle4"/>
    <dgm:cxn modelId="{2DAFCC2E-26CE-4AD1-A7C2-6FEDE5ADAC54}" type="presOf" srcId="{DC8C8652-2F56-4282-B193-5B2BA7CD722C}" destId="{8B358861-A666-46EC-AA4A-8D0443713A22}" srcOrd="1" destOrd="0" presId="urn:microsoft.com/office/officeart/2005/8/layout/cycle4"/>
    <dgm:cxn modelId="{4579D236-6813-474A-871F-B4BAD4CA95F3}" srcId="{C71F3209-8873-45FC-A2C6-014AC104F6FD}" destId="{84A22E08-9126-48B5-9989-FAEAD4045DB8}" srcOrd="0" destOrd="0" parTransId="{859B5F3C-DEE9-4F75-8EC8-47A49E9B22C3}" sibTransId="{087C86AF-B4AF-4E25-B79A-64F0AFC26C24}"/>
    <dgm:cxn modelId="{13390A38-355F-4AC4-84C3-A788B17CC455}" type="presOf" srcId="{72F4B51B-6A93-4A75-8088-CA918E291E5A}" destId="{9C5A4A9B-3E9D-422C-A1CA-CB6011B1001D}" srcOrd="1" destOrd="0" presId="urn:microsoft.com/office/officeart/2005/8/layout/cycle4"/>
    <dgm:cxn modelId="{C4D17D44-64F5-45BF-883E-699E78D7BEFF}" type="presOf" srcId="{933F4173-F0B7-4C20-8547-89E17251F195}" destId="{929E0C25-83E2-46A2-A1E9-6B862677E0BC}" srcOrd="0" destOrd="0" presId="urn:microsoft.com/office/officeart/2005/8/layout/cycle4"/>
    <dgm:cxn modelId="{FEFF4B48-5051-4A14-8911-DFFF50CCD0CF}" srcId="{933F4173-F0B7-4C20-8547-89E17251F195}" destId="{A347CC03-17D2-4C74-ABF2-DFB875E18D38}" srcOrd="1" destOrd="0" parTransId="{94A623A1-743E-4017-BD44-E2BAFE85DAA4}" sibTransId="{377698C5-6449-4F2C-B810-F58BFCD057A7}"/>
    <dgm:cxn modelId="{73976149-B2DD-4716-BE86-0EFC27D4FEE7}" type="presOf" srcId="{A347CC03-17D2-4C74-ABF2-DFB875E18D38}" destId="{AF012149-A98C-43FF-B6B5-26E25F31E13C}" srcOrd="0" destOrd="1" presId="urn:microsoft.com/office/officeart/2005/8/layout/cycle4"/>
    <dgm:cxn modelId="{F9085169-D190-444A-BD6A-D33DDE9EA944}" type="presOf" srcId="{84A22E08-9126-48B5-9989-FAEAD4045DB8}" destId="{A3C841D4-2C0E-4380-85D4-FA97A651D7C8}" srcOrd="1" destOrd="0" presId="urn:microsoft.com/office/officeart/2005/8/layout/cycle4"/>
    <dgm:cxn modelId="{159FCC49-7353-41CC-89BA-AE01721BC5B6}" srcId="{3F45DE09-26F4-42F1-9A54-B0385B96B37A}" destId="{C71F3209-8873-45FC-A2C6-014AC104F6FD}" srcOrd="3" destOrd="0" parTransId="{7D1EB7D8-E7C5-4306-8057-8CEF99B0AE5C}" sibTransId="{4A3B191C-2C38-4FC9-8011-DD528B80F6C6}"/>
    <dgm:cxn modelId="{C6A4B86D-D5A2-4197-A50A-A671875168C6}" srcId="{EF81B872-8FBB-4F24-9813-FCA0FE3EC784}" destId="{D4D85029-368A-429A-B534-CA9C9D949487}" srcOrd="1" destOrd="0" parTransId="{226CF700-7983-494A-9ECA-8DCAFBE16272}" sibTransId="{A6D6960D-36DA-4295-A2B4-3F381B2BAA55}"/>
    <dgm:cxn modelId="{2F1F6D4E-F0C7-416F-9A72-C2E02354CD45}" srcId="{3F45DE09-26F4-42F1-9A54-B0385B96B37A}" destId="{933F4173-F0B7-4C20-8547-89E17251F195}" srcOrd="1" destOrd="0" parTransId="{072617EF-28CD-4C47-8E32-12343FA2FA6B}" sibTransId="{E770BEA6-5F90-4274-B719-E6BBD939FFCC}"/>
    <dgm:cxn modelId="{FFBD5E70-A104-4B63-B7C4-64B0CA83CB88}" type="presOf" srcId="{D4D85029-368A-429A-B534-CA9C9D949487}" destId="{D4A88459-F28B-4758-9613-98449AE6D6AA}" srcOrd="0" destOrd="1" presId="urn:microsoft.com/office/officeart/2005/8/layout/cycle4"/>
    <dgm:cxn modelId="{381E6F74-4212-409A-82AE-7D23F61EC7FA}" type="presOf" srcId="{A347CC03-17D2-4C74-ABF2-DFB875E18D38}" destId="{8B358861-A666-46EC-AA4A-8D0443713A22}" srcOrd="1" destOrd="1" presId="urn:microsoft.com/office/officeart/2005/8/layout/cycle4"/>
    <dgm:cxn modelId="{A6292775-C2E4-4B6F-91C8-1E9F2EDBCC56}" type="presOf" srcId="{DC8C8652-2F56-4282-B193-5B2BA7CD722C}" destId="{AF012149-A98C-43FF-B6B5-26E25F31E13C}" srcOrd="0" destOrd="0" presId="urn:microsoft.com/office/officeart/2005/8/layout/cycle4"/>
    <dgm:cxn modelId="{2E1F7D76-38E8-4B4A-9288-C3F43FE78673}" srcId="{3F45DE09-26F4-42F1-9A54-B0385B96B37A}" destId="{2FDA5D5E-5070-43A2-92F7-566C877EBBE9}" srcOrd="2" destOrd="0" parTransId="{E58A7759-5773-42FF-A921-B3A09A25A74F}" sibTransId="{2FD24AE3-C9D3-42E9-AE5A-A0FF73566C75}"/>
    <dgm:cxn modelId="{3D67D758-94D9-4B45-898E-95A2C1F12D41}" type="presOf" srcId="{72F4B51B-6A93-4A75-8088-CA918E291E5A}" destId="{9367857B-CE50-4513-AE80-CAB0AB598749}" srcOrd="0" destOrd="0" presId="urn:microsoft.com/office/officeart/2005/8/layout/cycle4"/>
    <dgm:cxn modelId="{B85FF78D-E162-4A17-AE77-E6D414108C02}" srcId="{933F4173-F0B7-4C20-8547-89E17251F195}" destId="{DC8C8652-2F56-4282-B193-5B2BA7CD722C}" srcOrd="0" destOrd="0" parTransId="{014694C8-1ABE-49CE-9525-6D22B5F2B890}" sibTransId="{3D8B6862-67E8-442C-9269-9B09975C8F6B}"/>
    <dgm:cxn modelId="{D0A3439B-D179-4E78-9714-369F7AA6DA82}" type="presOf" srcId="{EF81B872-8FBB-4F24-9813-FCA0FE3EC784}" destId="{5AD7CA11-2D5E-4BFD-A4FD-B68636E0AA2F}" srcOrd="0" destOrd="0" presId="urn:microsoft.com/office/officeart/2005/8/layout/cycle4"/>
    <dgm:cxn modelId="{9DDA11B0-5512-4D96-8E39-75D0839D50D3}" type="presOf" srcId="{C71F3209-8873-45FC-A2C6-014AC104F6FD}" destId="{EF096EEC-BA5B-4D78-9944-B4BAA177E62B}" srcOrd="0" destOrd="0" presId="urn:microsoft.com/office/officeart/2005/8/layout/cycle4"/>
    <dgm:cxn modelId="{154A1DBA-3771-4C0E-A4A9-E93F672433F9}" type="presOf" srcId="{C3C6CFED-8C07-4B82-9E7C-E8C1A3E30598}" destId="{D4A88459-F28B-4758-9613-98449AE6D6AA}" srcOrd="0" destOrd="0" presId="urn:microsoft.com/office/officeart/2005/8/layout/cycle4"/>
    <dgm:cxn modelId="{091451CF-0E4B-4D79-AA76-1272738371EF}" srcId="{2FDA5D5E-5070-43A2-92F7-566C877EBBE9}" destId="{72F4B51B-6A93-4A75-8088-CA918E291E5A}" srcOrd="0" destOrd="0" parTransId="{E27FE02F-9B95-482A-B302-E080CCDDC221}" sibTransId="{6E462E79-EF30-4C70-8EF1-579BB2FC12AE}"/>
    <dgm:cxn modelId="{DB6AC6CF-1F33-453C-AC00-AC4EC31F52E1}" type="presOf" srcId="{C3C6CFED-8C07-4B82-9E7C-E8C1A3E30598}" destId="{4F523785-FDC0-4C20-99FA-A602AA5687A1}" srcOrd="1" destOrd="0" presId="urn:microsoft.com/office/officeart/2005/8/layout/cycle4"/>
    <dgm:cxn modelId="{D7EA70D7-9712-4EDB-8424-3D7FCDE3083B}" srcId="{EF81B872-8FBB-4F24-9813-FCA0FE3EC784}" destId="{C3C6CFED-8C07-4B82-9E7C-E8C1A3E30598}" srcOrd="0" destOrd="0" parTransId="{16837976-0002-4FCE-A9CD-4C36D17A3B75}" sibTransId="{9BE47578-B4C7-40B3-ACC4-2808E479C2BE}"/>
    <dgm:cxn modelId="{57EB11EF-4C77-4B7C-BD26-2C49C254537D}" type="presOf" srcId="{2FDA5D5E-5070-43A2-92F7-566C877EBBE9}" destId="{0351AF0F-ECD5-444E-B0E3-99B78F7A66CF}" srcOrd="0" destOrd="0" presId="urn:microsoft.com/office/officeart/2005/8/layout/cycle4"/>
    <dgm:cxn modelId="{739441FD-9DED-4DCA-9098-264A4E8FFD49}" type="presOf" srcId="{3F45DE09-26F4-42F1-9A54-B0385B96B37A}" destId="{B9BE8CCA-1F17-4BCA-8308-1DE43EDD812D}" srcOrd="0" destOrd="0" presId="urn:microsoft.com/office/officeart/2005/8/layout/cycle4"/>
    <dgm:cxn modelId="{E83BB78F-4BED-44D8-B629-D138226A6A31}" type="presParOf" srcId="{B9BE8CCA-1F17-4BCA-8308-1DE43EDD812D}" destId="{8710316D-A2DC-40B1-BBDD-5C0876874563}" srcOrd="0" destOrd="0" presId="urn:microsoft.com/office/officeart/2005/8/layout/cycle4"/>
    <dgm:cxn modelId="{BBDCDA2E-AF89-40DD-9869-C8C4208099B5}" type="presParOf" srcId="{8710316D-A2DC-40B1-BBDD-5C0876874563}" destId="{0619ABB3-A56B-4AFA-93DC-F0239D83C352}" srcOrd="0" destOrd="0" presId="urn:microsoft.com/office/officeart/2005/8/layout/cycle4"/>
    <dgm:cxn modelId="{4A9C32A9-BFEF-4907-B8BB-FAF5CCD83AC3}" type="presParOf" srcId="{0619ABB3-A56B-4AFA-93DC-F0239D83C352}" destId="{D4A88459-F28B-4758-9613-98449AE6D6AA}" srcOrd="0" destOrd="0" presId="urn:microsoft.com/office/officeart/2005/8/layout/cycle4"/>
    <dgm:cxn modelId="{9CB841C9-4C06-4BCD-B126-1826972EBB99}" type="presParOf" srcId="{0619ABB3-A56B-4AFA-93DC-F0239D83C352}" destId="{4F523785-FDC0-4C20-99FA-A602AA5687A1}" srcOrd="1" destOrd="0" presId="urn:microsoft.com/office/officeart/2005/8/layout/cycle4"/>
    <dgm:cxn modelId="{14470F80-300E-4E88-A9F2-44E6223A15E2}" type="presParOf" srcId="{8710316D-A2DC-40B1-BBDD-5C0876874563}" destId="{3A8B7337-7EDD-4134-9AAC-D2C99ACC235E}" srcOrd="1" destOrd="0" presId="urn:microsoft.com/office/officeart/2005/8/layout/cycle4"/>
    <dgm:cxn modelId="{3E153E61-E8D1-4DD9-AC7B-0DFA05575E95}" type="presParOf" srcId="{3A8B7337-7EDD-4134-9AAC-D2C99ACC235E}" destId="{AF012149-A98C-43FF-B6B5-26E25F31E13C}" srcOrd="0" destOrd="0" presId="urn:microsoft.com/office/officeart/2005/8/layout/cycle4"/>
    <dgm:cxn modelId="{904D702B-ED9F-457F-9DE1-EE0EF20AC5A7}" type="presParOf" srcId="{3A8B7337-7EDD-4134-9AAC-D2C99ACC235E}" destId="{8B358861-A666-46EC-AA4A-8D0443713A22}" srcOrd="1" destOrd="0" presId="urn:microsoft.com/office/officeart/2005/8/layout/cycle4"/>
    <dgm:cxn modelId="{7BAC185E-2469-4B4A-9AD9-63CC15CCCB81}" type="presParOf" srcId="{8710316D-A2DC-40B1-BBDD-5C0876874563}" destId="{D4EF06D8-95B2-42DF-B3F2-9AF7683C280B}" srcOrd="2" destOrd="0" presId="urn:microsoft.com/office/officeart/2005/8/layout/cycle4"/>
    <dgm:cxn modelId="{16E6A2F8-134D-456D-A8B7-415347AC4389}" type="presParOf" srcId="{D4EF06D8-95B2-42DF-B3F2-9AF7683C280B}" destId="{9367857B-CE50-4513-AE80-CAB0AB598749}" srcOrd="0" destOrd="0" presId="urn:microsoft.com/office/officeart/2005/8/layout/cycle4"/>
    <dgm:cxn modelId="{D2030664-21F4-4C40-82E3-D3E3111AF65E}" type="presParOf" srcId="{D4EF06D8-95B2-42DF-B3F2-9AF7683C280B}" destId="{9C5A4A9B-3E9D-422C-A1CA-CB6011B1001D}" srcOrd="1" destOrd="0" presId="urn:microsoft.com/office/officeart/2005/8/layout/cycle4"/>
    <dgm:cxn modelId="{9B90EFB3-BA73-46C9-95C8-BF4CD449B462}" type="presParOf" srcId="{8710316D-A2DC-40B1-BBDD-5C0876874563}" destId="{53D3FA6B-BE96-4DC2-8126-67CBB6779260}" srcOrd="3" destOrd="0" presId="urn:microsoft.com/office/officeart/2005/8/layout/cycle4"/>
    <dgm:cxn modelId="{4C66D08E-27B0-422F-9FA0-DE8CF5961653}" type="presParOf" srcId="{53D3FA6B-BE96-4DC2-8126-67CBB6779260}" destId="{A320A4D8-FB37-4BFE-AC36-3190CD1033F7}" srcOrd="0" destOrd="0" presId="urn:microsoft.com/office/officeart/2005/8/layout/cycle4"/>
    <dgm:cxn modelId="{A44227D3-1CE7-41DE-9E41-68E5F01531EC}" type="presParOf" srcId="{53D3FA6B-BE96-4DC2-8126-67CBB6779260}" destId="{A3C841D4-2C0E-4380-85D4-FA97A651D7C8}" srcOrd="1" destOrd="0" presId="urn:microsoft.com/office/officeart/2005/8/layout/cycle4"/>
    <dgm:cxn modelId="{631D01D6-0E31-476D-BAD7-39369F56DA14}" type="presParOf" srcId="{8710316D-A2DC-40B1-BBDD-5C0876874563}" destId="{425CA38A-A007-415A-9A6D-06CF021D4853}" srcOrd="4" destOrd="0" presId="urn:microsoft.com/office/officeart/2005/8/layout/cycle4"/>
    <dgm:cxn modelId="{F9408554-29F0-45CC-BE79-604CF46B6772}" type="presParOf" srcId="{B9BE8CCA-1F17-4BCA-8308-1DE43EDD812D}" destId="{B6487DD3-D47A-45B4-BE45-05A60941B09D}" srcOrd="1" destOrd="0" presId="urn:microsoft.com/office/officeart/2005/8/layout/cycle4"/>
    <dgm:cxn modelId="{344C07D6-7DCC-4DAE-8F04-B48831716613}" type="presParOf" srcId="{B6487DD3-D47A-45B4-BE45-05A60941B09D}" destId="{5AD7CA11-2D5E-4BFD-A4FD-B68636E0AA2F}" srcOrd="0" destOrd="0" presId="urn:microsoft.com/office/officeart/2005/8/layout/cycle4"/>
    <dgm:cxn modelId="{F4B82384-4646-4C4E-BD6F-5D4434293CB6}" type="presParOf" srcId="{B6487DD3-D47A-45B4-BE45-05A60941B09D}" destId="{929E0C25-83E2-46A2-A1E9-6B862677E0BC}" srcOrd="1" destOrd="0" presId="urn:microsoft.com/office/officeart/2005/8/layout/cycle4"/>
    <dgm:cxn modelId="{88873044-740F-44AD-B8D7-62CFA9E15D4A}" type="presParOf" srcId="{B6487DD3-D47A-45B4-BE45-05A60941B09D}" destId="{0351AF0F-ECD5-444E-B0E3-99B78F7A66CF}" srcOrd="2" destOrd="0" presId="urn:microsoft.com/office/officeart/2005/8/layout/cycle4"/>
    <dgm:cxn modelId="{EBF2B003-C31B-42FA-97BB-41149FD48E99}" type="presParOf" srcId="{B6487DD3-D47A-45B4-BE45-05A60941B09D}" destId="{EF096EEC-BA5B-4D78-9944-B4BAA177E62B}" srcOrd="3" destOrd="0" presId="urn:microsoft.com/office/officeart/2005/8/layout/cycle4"/>
    <dgm:cxn modelId="{B357E075-E39F-44C5-BFD3-70D3B861AEB1}" type="presParOf" srcId="{B6487DD3-D47A-45B4-BE45-05A60941B09D}" destId="{F679E329-F692-436A-93F2-8091CF34BACB}" srcOrd="4" destOrd="0" presId="urn:microsoft.com/office/officeart/2005/8/layout/cycle4"/>
    <dgm:cxn modelId="{825EE57E-5599-4556-8112-FB7243A6D070}" type="presParOf" srcId="{B9BE8CCA-1F17-4BCA-8308-1DE43EDD812D}" destId="{650C5053-B96C-45F7-A3B8-BB0971584DF7}" srcOrd="2" destOrd="0" presId="urn:microsoft.com/office/officeart/2005/8/layout/cycle4"/>
    <dgm:cxn modelId="{2E4BD537-05A4-4025-8F64-96997A80A0D2}" type="presParOf" srcId="{B9BE8CCA-1F17-4BCA-8308-1DE43EDD812D}" destId="{F9D74122-7DA4-42EB-A430-C3165AB996B8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23F59C9-AFDA-44F0-95E7-8B53362DA006}" type="doc">
      <dgm:prSet loTypeId="urn:microsoft.com/office/officeart/2005/8/layout/hList7" loCatId="process" qsTypeId="urn:microsoft.com/office/officeart/2005/8/quickstyle/simple1" qsCatId="simple" csTypeId="urn:microsoft.com/office/officeart/2005/8/colors/colorful5" csCatId="colorful" phldr="1"/>
      <dgm:spPr/>
    </dgm:pt>
    <dgm:pt modelId="{545DC7C3-6642-4388-B882-CF65A501410F}">
      <dgm:prSet phldrT="[Text]" custT="1"/>
      <dgm:spPr/>
      <dgm:t>
        <a:bodyPr/>
        <a:lstStyle/>
        <a:p>
          <a:r>
            <a:rPr lang="en-US" sz="2000" dirty="0"/>
            <a:t>Workshops and Meetings</a:t>
          </a:r>
        </a:p>
      </dgm:t>
    </dgm:pt>
    <dgm:pt modelId="{F85773E0-DD0B-4E25-AB2B-3CE52252BE04}" type="parTrans" cxnId="{9AB42747-5BB8-4F24-8AB3-0FCF6D837BA7}">
      <dgm:prSet/>
      <dgm:spPr/>
      <dgm:t>
        <a:bodyPr/>
        <a:lstStyle/>
        <a:p>
          <a:endParaRPr lang="en-US"/>
        </a:p>
      </dgm:t>
    </dgm:pt>
    <dgm:pt modelId="{4D3EEEF3-1442-4211-8F46-17ABCA9AB0CD}" type="sibTrans" cxnId="{9AB42747-5BB8-4F24-8AB3-0FCF6D837BA7}">
      <dgm:prSet/>
      <dgm:spPr/>
      <dgm:t>
        <a:bodyPr/>
        <a:lstStyle/>
        <a:p>
          <a:endParaRPr lang="en-US"/>
        </a:p>
      </dgm:t>
    </dgm:pt>
    <dgm:pt modelId="{262D15E4-9E11-4709-90FF-93DC49AAFF0F}">
      <dgm:prSet phldrT="[Text]" custT="1"/>
      <dgm:spPr/>
      <dgm:t>
        <a:bodyPr/>
        <a:lstStyle/>
        <a:p>
          <a:r>
            <a:rPr lang="en-US" sz="2000" dirty="0"/>
            <a:t>Identify Local Needs</a:t>
          </a:r>
        </a:p>
      </dgm:t>
    </dgm:pt>
    <dgm:pt modelId="{9B8AC092-4142-436D-B00F-CFE22B54ED74}" type="parTrans" cxnId="{EAD326F7-52F0-44FA-A519-C1606ADBA35B}">
      <dgm:prSet/>
      <dgm:spPr/>
      <dgm:t>
        <a:bodyPr/>
        <a:lstStyle/>
        <a:p>
          <a:endParaRPr lang="en-US"/>
        </a:p>
      </dgm:t>
    </dgm:pt>
    <dgm:pt modelId="{62BC5AA5-6B26-4EC4-B01A-920560742256}" type="sibTrans" cxnId="{EAD326F7-52F0-44FA-A519-C1606ADBA35B}">
      <dgm:prSet/>
      <dgm:spPr/>
      <dgm:t>
        <a:bodyPr/>
        <a:lstStyle/>
        <a:p>
          <a:endParaRPr lang="en-US"/>
        </a:p>
      </dgm:t>
    </dgm:pt>
    <dgm:pt modelId="{424222C2-E709-4423-B7AF-38A4291BA5B9}">
      <dgm:prSet phldrT="[Text]" custT="1"/>
      <dgm:spPr/>
      <dgm:t>
        <a:bodyPr/>
        <a:lstStyle/>
        <a:p>
          <a:r>
            <a:rPr lang="en-US" sz="2000" dirty="0"/>
            <a:t>Skills Development</a:t>
          </a:r>
        </a:p>
      </dgm:t>
    </dgm:pt>
    <dgm:pt modelId="{90543ABD-84ED-42AC-96DD-2F118081061A}" type="parTrans" cxnId="{0A764064-B1F9-46AA-9318-DC4E2E29AA5F}">
      <dgm:prSet/>
      <dgm:spPr/>
      <dgm:t>
        <a:bodyPr/>
        <a:lstStyle/>
        <a:p>
          <a:endParaRPr lang="en-US"/>
        </a:p>
      </dgm:t>
    </dgm:pt>
    <dgm:pt modelId="{5A259B6F-F335-4135-9FD7-424CA7A52392}" type="sibTrans" cxnId="{0A764064-B1F9-46AA-9318-DC4E2E29AA5F}">
      <dgm:prSet/>
      <dgm:spPr/>
      <dgm:t>
        <a:bodyPr/>
        <a:lstStyle/>
        <a:p>
          <a:endParaRPr lang="en-US"/>
        </a:p>
      </dgm:t>
    </dgm:pt>
    <dgm:pt modelId="{E9B393F0-0FA3-49C3-8EDC-C8D41FA8C884}">
      <dgm:prSet custT="1"/>
      <dgm:spPr/>
      <dgm:t>
        <a:bodyPr/>
        <a:lstStyle/>
        <a:p>
          <a:r>
            <a:rPr lang="en-US" sz="2000" dirty="0"/>
            <a:t>Sustainable Implementation</a:t>
          </a:r>
        </a:p>
      </dgm:t>
    </dgm:pt>
    <dgm:pt modelId="{999726B8-5ED9-48B5-9A74-23346D2B51EA}" type="parTrans" cxnId="{0E84D83A-D7EB-461F-887F-362C9BA36993}">
      <dgm:prSet/>
      <dgm:spPr/>
      <dgm:t>
        <a:bodyPr/>
        <a:lstStyle/>
        <a:p>
          <a:endParaRPr lang="en-US"/>
        </a:p>
      </dgm:t>
    </dgm:pt>
    <dgm:pt modelId="{0B77FEED-0123-4161-A6A4-C64C16A28EFB}" type="sibTrans" cxnId="{0E84D83A-D7EB-461F-887F-362C9BA36993}">
      <dgm:prSet/>
      <dgm:spPr/>
      <dgm:t>
        <a:bodyPr/>
        <a:lstStyle/>
        <a:p>
          <a:endParaRPr lang="en-US"/>
        </a:p>
      </dgm:t>
    </dgm:pt>
    <dgm:pt modelId="{5B4B08CA-964C-4B1B-A37B-7E048789A512}">
      <dgm:prSet custT="1"/>
      <dgm:spPr/>
      <dgm:t>
        <a:bodyPr/>
        <a:lstStyle/>
        <a:p>
          <a:r>
            <a:rPr lang="en-US" sz="2000" dirty="0"/>
            <a:t>Monitoring and Feedback</a:t>
          </a:r>
        </a:p>
      </dgm:t>
    </dgm:pt>
    <dgm:pt modelId="{75291C50-0327-4B0B-BADA-B4E4195698A9}" type="parTrans" cxnId="{1D7BD001-F5C2-41EA-AD49-DC3E2F1FE18C}">
      <dgm:prSet/>
      <dgm:spPr/>
      <dgm:t>
        <a:bodyPr/>
        <a:lstStyle/>
        <a:p>
          <a:endParaRPr lang="en-US"/>
        </a:p>
      </dgm:t>
    </dgm:pt>
    <dgm:pt modelId="{BDF1BFBE-D22A-4141-9674-7467DCFF0B09}" type="sibTrans" cxnId="{1D7BD001-F5C2-41EA-AD49-DC3E2F1FE18C}">
      <dgm:prSet/>
      <dgm:spPr/>
      <dgm:t>
        <a:bodyPr/>
        <a:lstStyle/>
        <a:p>
          <a:endParaRPr lang="en-US"/>
        </a:p>
      </dgm:t>
    </dgm:pt>
    <dgm:pt modelId="{0FB193FB-F139-4EF7-B1EB-A4BC37898FB0}" type="pres">
      <dgm:prSet presAssocID="{F23F59C9-AFDA-44F0-95E7-8B53362DA006}" presName="Name0" presStyleCnt="0">
        <dgm:presLayoutVars>
          <dgm:dir/>
          <dgm:resizeHandles val="exact"/>
        </dgm:presLayoutVars>
      </dgm:prSet>
      <dgm:spPr/>
    </dgm:pt>
    <dgm:pt modelId="{95B78DD4-9ABC-4E6E-8C34-5F8F364A09B7}" type="pres">
      <dgm:prSet presAssocID="{F23F59C9-AFDA-44F0-95E7-8B53362DA006}" presName="fgShape" presStyleLbl="fgShp" presStyleIdx="0" presStyleCnt="1"/>
      <dgm:spPr/>
    </dgm:pt>
    <dgm:pt modelId="{0289DF3D-8A78-4A71-BA91-72B95C61EF9E}" type="pres">
      <dgm:prSet presAssocID="{F23F59C9-AFDA-44F0-95E7-8B53362DA006}" presName="linComp" presStyleCnt="0"/>
      <dgm:spPr/>
    </dgm:pt>
    <dgm:pt modelId="{439DCA90-CE73-4FA9-807C-54A8AAFB779A}" type="pres">
      <dgm:prSet presAssocID="{545DC7C3-6642-4388-B882-CF65A501410F}" presName="compNode" presStyleCnt="0"/>
      <dgm:spPr/>
    </dgm:pt>
    <dgm:pt modelId="{67B12087-03E2-49F6-89D6-66CBEFA7A6C3}" type="pres">
      <dgm:prSet presAssocID="{545DC7C3-6642-4388-B882-CF65A501410F}" presName="bkgdShape" presStyleLbl="node1" presStyleIdx="0" presStyleCnt="5"/>
      <dgm:spPr/>
    </dgm:pt>
    <dgm:pt modelId="{10A4BF82-7AEC-4562-AA54-0B1B0B27507F}" type="pres">
      <dgm:prSet presAssocID="{545DC7C3-6642-4388-B882-CF65A501410F}" presName="nodeTx" presStyleLbl="node1" presStyleIdx="0" presStyleCnt="5">
        <dgm:presLayoutVars>
          <dgm:bulletEnabled val="1"/>
        </dgm:presLayoutVars>
      </dgm:prSet>
      <dgm:spPr/>
    </dgm:pt>
    <dgm:pt modelId="{D1A99E65-2FC2-40DE-ABDF-BEFF2A5E1D72}" type="pres">
      <dgm:prSet presAssocID="{545DC7C3-6642-4388-B882-CF65A501410F}" presName="invisiNode" presStyleLbl="node1" presStyleIdx="0" presStyleCnt="5"/>
      <dgm:spPr/>
    </dgm:pt>
    <dgm:pt modelId="{971622AB-A9AD-41BF-A273-91590E599E7A}" type="pres">
      <dgm:prSet presAssocID="{545DC7C3-6642-4388-B882-CF65A501410F}" presName="imagNode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eting with solid fill"/>
        </a:ext>
      </dgm:extLst>
    </dgm:pt>
    <dgm:pt modelId="{7F8B7141-6AED-4F3A-B586-CC7AA6822FD7}" type="pres">
      <dgm:prSet presAssocID="{4D3EEEF3-1442-4211-8F46-17ABCA9AB0CD}" presName="sibTrans" presStyleLbl="sibTrans2D1" presStyleIdx="0" presStyleCnt="0"/>
      <dgm:spPr/>
    </dgm:pt>
    <dgm:pt modelId="{2AFA21C3-23B2-49E9-A7D8-BD97A93EFB04}" type="pres">
      <dgm:prSet presAssocID="{262D15E4-9E11-4709-90FF-93DC49AAFF0F}" presName="compNode" presStyleCnt="0"/>
      <dgm:spPr/>
    </dgm:pt>
    <dgm:pt modelId="{473BFC1F-A240-4281-9DCF-C2A1B1E52C62}" type="pres">
      <dgm:prSet presAssocID="{262D15E4-9E11-4709-90FF-93DC49AAFF0F}" presName="bkgdShape" presStyleLbl="node1" presStyleIdx="1" presStyleCnt="5"/>
      <dgm:spPr/>
    </dgm:pt>
    <dgm:pt modelId="{E25DCEEA-22EC-4DAD-83AF-21F22A69AE4C}" type="pres">
      <dgm:prSet presAssocID="{262D15E4-9E11-4709-90FF-93DC49AAFF0F}" presName="nodeTx" presStyleLbl="node1" presStyleIdx="1" presStyleCnt="5">
        <dgm:presLayoutVars>
          <dgm:bulletEnabled val="1"/>
        </dgm:presLayoutVars>
      </dgm:prSet>
      <dgm:spPr/>
    </dgm:pt>
    <dgm:pt modelId="{A28E8315-7DC6-4AA7-8CB5-EFDED81275B9}" type="pres">
      <dgm:prSet presAssocID="{262D15E4-9E11-4709-90FF-93DC49AAFF0F}" presName="invisiNode" presStyleLbl="node1" presStyleIdx="1" presStyleCnt="5"/>
      <dgm:spPr/>
    </dgm:pt>
    <dgm:pt modelId="{69B6DE29-8AB6-4D88-83B9-642DF5DA0CF0}" type="pres">
      <dgm:prSet presAssocID="{262D15E4-9E11-4709-90FF-93DC49AAFF0F}" presName="imagNode" presStyleLbl="fgImgPlac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search with solid fill"/>
        </a:ext>
      </dgm:extLst>
    </dgm:pt>
    <dgm:pt modelId="{FA72A09F-4CDD-498F-8DB3-71211A204ED4}" type="pres">
      <dgm:prSet presAssocID="{62BC5AA5-6B26-4EC4-B01A-920560742256}" presName="sibTrans" presStyleLbl="sibTrans2D1" presStyleIdx="0" presStyleCnt="0"/>
      <dgm:spPr/>
    </dgm:pt>
    <dgm:pt modelId="{B6622126-6B84-40B5-82F6-9A1B75830053}" type="pres">
      <dgm:prSet presAssocID="{424222C2-E709-4423-B7AF-38A4291BA5B9}" presName="compNode" presStyleCnt="0"/>
      <dgm:spPr/>
    </dgm:pt>
    <dgm:pt modelId="{DD6E79EF-F425-49FF-9C45-EB6F07B08588}" type="pres">
      <dgm:prSet presAssocID="{424222C2-E709-4423-B7AF-38A4291BA5B9}" presName="bkgdShape" presStyleLbl="node1" presStyleIdx="2" presStyleCnt="5"/>
      <dgm:spPr/>
    </dgm:pt>
    <dgm:pt modelId="{94D69860-8164-4E88-9BD5-5B4368DDE59B}" type="pres">
      <dgm:prSet presAssocID="{424222C2-E709-4423-B7AF-38A4291BA5B9}" presName="nodeTx" presStyleLbl="node1" presStyleIdx="2" presStyleCnt="5">
        <dgm:presLayoutVars>
          <dgm:bulletEnabled val="1"/>
        </dgm:presLayoutVars>
      </dgm:prSet>
      <dgm:spPr/>
    </dgm:pt>
    <dgm:pt modelId="{E8946788-A957-41A3-B62F-239CEC2B951A}" type="pres">
      <dgm:prSet presAssocID="{424222C2-E709-4423-B7AF-38A4291BA5B9}" presName="invisiNode" presStyleLbl="node1" presStyleIdx="2" presStyleCnt="5"/>
      <dgm:spPr/>
    </dgm:pt>
    <dgm:pt modelId="{1BC2B0E9-13DA-42D0-9D43-F11BE3673BCB}" type="pres">
      <dgm:prSet presAssocID="{424222C2-E709-4423-B7AF-38A4291BA5B9}" presName="imagNode" presStyleLbl="fgImgPlac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eacher with solid fill"/>
        </a:ext>
      </dgm:extLst>
    </dgm:pt>
    <dgm:pt modelId="{BA0D719B-6442-4271-BDBA-B3B00AADC66F}" type="pres">
      <dgm:prSet presAssocID="{5A259B6F-F335-4135-9FD7-424CA7A52392}" presName="sibTrans" presStyleLbl="sibTrans2D1" presStyleIdx="0" presStyleCnt="0"/>
      <dgm:spPr/>
    </dgm:pt>
    <dgm:pt modelId="{DE992BDF-476E-41DF-92AC-D3ADC7D3259D}" type="pres">
      <dgm:prSet presAssocID="{E9B393F0-0FA3-49C3-8EDC-C8D41FA8C884}" presName="compNode" presStyleCnt="0"/>
      <dgm:spPr/>
    </dgm:pt>
    <dgm:pt modelId="{C4070C94-9C84-4231-A90B-641176E90CE8}" type="pres">
      <dgm:prSet presAssocID="{E9B393F0-0FA3-49C3-8EDC-C8D41FA8C884}" presName="bkgdShape" presStyleLbl="node1" presStyleIdx="3" presStyleCnt="5"/>
      <dgm:spPr/>
    </dgm:pt>
    <dgm:pt modelId="{C2FDAD2D-44AD-4260-9D85-209F0C6DCC20}" type="pres">
      <dgm:prSet presAssocID="{E9B393F0-0FA3-49C3-8EDC-C8D41FA8C884}" presName="nodeTx" presStyleLbl="node1" presStyleIdx="3" presStyleCnt="5">
        <dgm:presLayoutVars>
          <dgm:bulletEnabled val="1"/>
        </dgm:presLayoutVars>
      </dgm:prSet>
      <dgm:spPr/>
    </dgm:pt>
    <dgm:pt modelId="{4F6E22BA-3233-4CB7-80F3-30AFA1ACD71A}" type="pres">
      <dgm:prSet presAssocID="{E9B393F0-0FA3-49C3-8EDC-C8D41FA8C884}" presName="invisiNode" presStyleLbl="node1" presStyleIdx="3" presStyleCnt="5"/>
      <dgm:spPr/>
    </dgm:pt>
    <dgm:pt modelId="{E55B0B65-6B09-4889-A5CF-A9CC0D0B6E02}" type="pres">
      <dgm:prSet presAssocID="{E9B393F0-0FA3-49C3-8EDC-C8D41FA8C884}" presName="imagNode" presStyleLbl="fgImgPlac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Open hand with plant with solid fill"/>
        </a:ext>
      </dgm:extLst>
    </dgm:pt>
    <dgm:pt modelId="{51B1676E-66FF-4CB9-8425-C3C98A7F52D5}" type="pres">
      <dgm:prSet presAssocID="{0B77FEED-0123-4161-A6A4-C64C16A28EFB}" presName="sibTrans" presStyleLbl="sibTrans2D1" presStyleIdx="0" presStyleCnt="0"/>
      <dgm:spPr/>
    </dgm:pt>
    <dgm:pt modelId="{CEA6EE90-AB6F-441A-8202-1979A512AF9D}" type="pres">
      <dgm:prSet presAssocID="{5B4B08CA-964C-4B1B-A37B-7E048789A512}" presName="compNode" presStyleCnt="0"/>
      <dgm:spPr/>
    </dgm:pt>
    <dgm:pt modelId="{1075F0B4-C423-4F9D-9D77-0F8B49FEBED7}" type="pres">
      <dgm:prSet presAssocID="{5B4B08CA-964C-4B1B-A37B-7E048789A512}" presName="bkgdShape" presStyleLbl="node1" presStyleIdx="4" presStyleCnt="5"/>
      <dgm:spPr/>
    </dgm:pt>
    <dgm:pt modelId="{1850EB99-0589-4C18-BBAF-04FF10A8249A}" type="pres">
      <dgm:prSet presAssocID="{5B4B08CA-964C-4B1B-A37B-7E048789A512}" presName="nodeTx" presStyleLbl="node1" presStyleIdx="4" presStyleCnt="5">
        <dgm:presLayoutVars>
          <dgm:bulletEnabled val="1"/>
        </dgm:presLayoutVars>
      </dgm:prSet>
      <dgm:spPr/>
    </dgm:pt>
    <dgm:pt modelId="{34248240-BF34-4E2A-A86B-51B92857B388}" type="pres">
      <dgm:prSet presAssocID="{5B4B08CA-964C-4B1B-A37B-7E048789A512}" presName="invisiNode" presStyleLbl="node1" presStyleIdx="4" presStyleCnt="5"/>
      <dgm:spPr/>
    </dgm:pt>
    <dgm:pt modelId="{4DB76143-D0C2-4629-906C-3074FA319807}" type="pres">
      <dgm:prSet presAssocID="{5B4B08CA-964C-4B1B-A37B-7E048789A512}" presName="imagNode" presStyleLbl="fgImgPlac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older Search with solid fill"/>
        </a:ext>
      </dgm:extLst>
    </dgm:pt>
  </dgm:ptLst>
  <dgm:cxnLst>
    <dgm:cxn modelId="{1D7BD001-F5C2-41EA-AD49-DC3E2F1FE18C}" srcId="{F23F59C9-AFDA-44F0-95E7-8B53362DA006}" destId="{5B4B08CA-964C-4B1B-A37B-7E048789A512}" srcOrd="4" destOrd="0" parTransId="{75291C50-0327-4B0B-BADA-B4E4195698A9}" sibTransId="{BDF1BFBE-D22A-4141-9674-7467DCFF0B09}"/>
    <dgm:cxn modelId="{4744CA24-6846-4FF2-BBCB-203F7B97BEFE}" type="presOf" srcId="{F23F59C9-AFDA-44F0-95E7-8B53362DA006}" destId="{0FB193FB-F139-4EF7-B1EB-A4BC37898FB0}" srcOrd="0" destOrd="0" presId="urn:microsoft.com/office/officeart/2005/8/layout/hList7"/>
    <dgm:cxn modelId="{0E84D83A-D7EB-461F-887F-362C9BA36993}" srcId="{F23F59C9-AFDA-44F0-95E7-8B53362DA006}" destId="{E9B393F0-0FA3-49C3-8EDC-C8D41FA8C884}" srcOrd="3" destOrd="0" parTransId="{999726B8-5ED9-48B5-9A74-23346D2B51EA}" sibTransId="{0B77FEED-0123-4161-A6A4-C64C16A28EFB}"/>
    <dgm:cxn modelId="{3100BA3E-ECA0-4BAD-BF1C-F37E1820747B}" type="presOf" srcId="{424222C2-E709-4423-B7AF-38A4291BA5B9}" destId="{DD6E79EF-F425-49FF-9C45-EB6F07B08588}" srcOrd="0" destOrd="0" presId="urn:microsoft.com/office/officeart/2005/8/layout/hList7"/>
    <dgm:cxn modelId="{FB0F0F3F-09FA-4ABB-81B2-85E148BEEF80}" type="presOf" srcId="{262D15E4-9E11-4709-90FF-93DC49AAFF0F}" destId="{E25DCEEA-22EC-4DAD-83AF-21F22A69AE4C}" srcOrd="1" destOrd="0" presId="urn:microsoft.com/office/officeart/2005/8/layout/hList7"/>
    <dgm:cxn modelId="{0A764064-B1F9-46AA-9318-DC4E2E29AA5F}" srcId="{F23F59C9-AFDA-44F0-95E7-8B53362DA006}" destId="{424222C2-E709-4423-B7AF-38A4291BA5B9}" srcOrd="2" destOrd="0" parTransId="{90543ABD-84ED-42AC-96DD-2F118081061A}" sibTransId="{5A259B6F-F335-4135-9FD7-424CA7A52392}"/>
    <dgm:cxn modelId="{9909F846-A0EA-441A-933F-65B8E4B25151}" type="presOf" srcId="{262D15E4-9E11-4709-90FF-93DC49AAFF0F}" destId="{473BFC1F-A240-4281-9DCF-C2A1B1E52C62}" srcOrd="0" destOrd="0" presId="urn:microsoft.com/office/officeart/2005/8/layout/hList7"/>
    <dgm:cxn modelId="{9AB42747-5BB8-4F24-8AB3-0FCF6D837BA7}" srcId="{F23F59C9-AFDA-44F0-95E7-8B53362DA006}" destId="{545DC7C3-6642-4388-B882-CF65A501410F}" srcOrd="0" destOrd="0" parTransId="{F85773E0-DD0B-4E25-AB2B-3CE52252BE04}" sibTransId="{4D3EEEF3-1442-4211-8F46-17ABCA9AB0CD}"/>
    <dgm:cxn modelId="{42B2FC7E-144C-4929-9459-C393E08E46F0}" type="presOf" srcId="{4D3EEEF3-1442-4211-8F46-17ABCA9AB0CD}" destId="{7F8B7141-6AED-4F3A-B586-CC7AA6822FD7}" srcOrd="0" destOrd="0" presId="urn:microsoft.com/office/officeart/2005/8/layout/hList7"/>
    <dgm:cxn modelId="{DA04668C-39F6-45DD-A718-C62E5B2C9A10}" type="presOf" srcId="{5A259B6F-F335-4135-9FD7-424CA7A52392}" destId="{BA0D719B-6442-4271-BDBA-B3B00AADC66F}" srcOrd="0" destOrd="0" presId="urn:microsoft.com/office/officeart/2005/8/layout/hList7"/>
    <dgm:cxn modelId="{970D7E90-3B63-4BBF-9901-C34C3A70C74D}" type="presOf" srcId="{62BC5AA5-6B26-4EC4-B01A-920560742256}" destId="{FA72A09F-4CDD-498F-8DB3-71211A204ED4}" srcOrd="0" destOrd="0" presId="urn:microsoft.com/office/officeart/2005/8/layout/hList7"/>
    <dgm:cxn modelId="{E52D7396-F2B1-45CE-A90D-F7C3D2B508F9}" type="presOf" srcId="{545DC7C3-6642-4388-B882-CF65A501410F}" destId="{67B12087-03E2-49F6-89D6-66CBEFA7A6C3}" srcOrd="0" destOrd="0" presId="urn:microsoft.com/office/officeart/2005/8/layout/hList7"/>
    <dgm:cxn modelId="{3A90EBA9-6335-4525-A4F1-91A88CC080E8}" type="presOf" srcId="{E9B393F0-0FA3-49C3-8EDC-C8D41FA8C884}" destId="{C4070C94-9C84-4231-A90B-641176E90CE8}" srcOrd="0" destOrd="0" presId="urn:microsoft.com/office/officeart/2005/8/layout/hList7"/>
    <dgm:cxn modelId="{278374C3-1B0E-44DA-AE89-E79FDFE53BE0}" type="presOf" srcId="{0B77FEED-0123-4161-A6A4-C64C16A28EFB}" destId="{51B1676E-66FF-4CB9-8425-C3C98A7F52D5}" srcOrd="0" destOrd="0" presId="urn:microsoft.com/office/officeart/2005/8/layout/hList7"/>
    <dgm:cxn modelId="{DABACFD7-8BB6-49A4-80C0-425FFCE54D54}" type="presOf" srcId="{5B4B08CA-964C-4B1B-A37B-7E048789A512}" destId="{1075F0B4-C423-4F9D-9D77-0F8B49FEBED7}" srcOrd="0" destOrd="0" presId="urn:microsoft.com/office/officeart/2005/8/layout/hList7"/>
    <dgm:cxn modelId="{C6C2E4D9-BA20-40C7-8550-07405C2C6CF5}" type="presOf" srcId="{424222C2-E709-4423-B7AF-38A4291BA5B9}" destId="{94D69860-8164-4E88-9BD5-5B4368DDE59B}" srcOrd="1" destOrd="0" presId="urn:microsoft.com/office/officeart/2005/8/layout/hList7"/>
    <dgm:cxn modelId="{1A1487E6-D0BE-4083-B477-C74487B4F636}" type="presOf" srcId="{545DC7C3-6642-4388-B882-CF65A501410F}" destId="{10A4BF82-7AEC-4562-AA54-0B1B0B27507F}" srcOrd="1" destOrd="0" presId="urn:microsoft.com/office/officeart/2005/8/layout/hList7"/>
    <dgm:cxn modelId="{24679AEE-0038-4ECA-BA19-2D3ECCBEA841}" type="presOf" srcId="{5B4B08CA-964C-4B1B-A37B-7E048789A512}" destId="{1850EB99-0589-4C18-BBAF-04FF10A8249A}" srcOrd="1" destOrd="0" presId="urn:microsoft.com/office/officeart/2005/8/layout/hList7"/>
    <dgm:cxn modelId="{EAD326F7-52F0-44FA-A519-C1606ADBA35B}" srcId="{F23F59C9-AFDA-44F0-95E7-8B53362DA006}" destId="{262D15E4-9E11-4709-90FF-93DC49AAFF0F}" srcOrd="1" destOrd="0" parTransId="{9B8AC092-4142-436D-B00F-CFE22B54ED74}" sibTransId="{62BC5AA5-6B26-4EC4-B01A-920560742256}"/>
    <dgm:cxn modelId="{A662B5FB-AD4C-47B9-9D9B-2E8AFA0F2B2B}" type="presOf" srcId="{E9B393F0-0FA3-49C3-8EDC-C8D41FA8C884}" destId="{C2FDAD2D-44AD-4260-9D85-209F0C6DCC20}" srcOrd="1" destOrd="0" presId="urn:microsoft.com/office/officeart/2005/8/layout/hList7"/>
    <dgm:cxn modelId="{B6A04BF6-6DCE-47CC-AFC2-95B33E14CC13}" type="presParOf" srcId="{0FB193FB-F139-4EF7-B1EB-A4BC37898FB0}" destId="{95B78DD4-9ABC-4E6E-8C34-5F8F364A09B7}" srcOrd="0" destOrd="0" presId="urn:microsoft.com/office/officeart/2005/8/layout/hList7"/>
    <dgm:cxn modelId="{C3334E37-6A06-4ABD-A9FB-D111B8313094}" type="presParOf" srcId="{0FB193FB-F139-4EF7-B1EB-A4BC37898FB0}" destId="{0289DF3D-8A78-4A71-BA91-72B95C61EF9E}" srcOrd="1" destOrd="0" presId="urn:microsoft.com/office/officeart/2005/8/layout/hList7"/>
    <dgm:cxn modelId="{1ABAFBE4-76BA-4FE7-8542-FBB172259372}" type="presParOf" srcId="{0289DF3D-8A78-4A71-BA91-72B95C61EF9E}" destId="{439DCA90-CE73-4FA9-807C-54A8AAFB779A}" srcOrd="0" destOrd="0" presId="urn:microsoft.com/office/officeart/2005/8/layout/hList7"/>
    <dgm:cxn modelId="{12F5E747-D468-4659-BB0E-65D8E834BBD9}" type="presParOf" srcId="{439DCA90-CE73-4FA9-807C-54A8AAFB779A}" destId="{67B12087-03E2-49F6-89D6-66CBEFA7A6C3}" srcOrd="0" destOrd="0" presId="urn:microsoft.com/office/officeart/2005/8/layout/hList7"/>
    <dgm:cxn modelId="{8E238A60-0F87-4584-82A1-5EC3B4F46402}" type="presParOf" srcId="{439DCA90-CE73-4FA9-807C-54A8AAFB779A}" destId="{10A4BF82-7AEC-4562-AA54-0B1B0B27507F}" srcOrd="1" destOrd="0" presId="urn:microsoft.com/office/officeart/2005/8/layout/hList7"/>
    <dgm:cxn modelId="{B16D7DA4-E694-4996-9D24-07DB584E9694}" type="presParOf" srcId="{439DCA90-CE73-4FA9-807C-54A8AAFB779A}" destId="{D1A99E65-2FC2-40DE-ABDF-BEFF2A5E1D72}" srcOrd="2" destOrd="0" presId="urn:microsoft.com/office/officeart/2005/8/layout/hList7"/>
    <dgm:cxn modelId="{BE1A946F-D07D-4623-9B57-AE1DA96C5ADC}" type="presParOf" srcId="{439DCA90-CE73-4FA9-807C-54A8AAFB779A}" destId="{971622AB-A9AD-41BF-A273-91590E599E7A}" srcOrd="3" destOrd="0" presId="urn:microsoft.com/office/officeart/2005/8/layout/hList7"/>
    <dgm:cxn modelId="{6556A26E-4303-454F-BA0C-1BEDF2814A30}" type="presParOf" srcId="{0289DF3D-8A78-4A71-BA91-72B95C61EF9E}" destId="{7F8B7141-6AED-4F3A-B586-CC7AA6822FD7}" srcOrd="1" destOrd="0" presId="urn:microsoft.com/office/officeart/2005/8/layout/hList7"/>
    <dgm:cxn modelId="{1315D04F-46BE-4907-8ECA-5793866A891B}" type="presParOf" srcId="{0289DF3D-8A78-4A71-BA91-72B95C61EF9E}" destId="{2AFA21C3-23B2-49E9-A7D8-BD97A93EFB04}" srcOrd="2" destOrd="0" presId="urn:microsoft.com/office/officeart/2005/8/layout/hList7"/>
    <dgm:cxn modelId="{D156024C-DDA9-4086-8708-23ACC4693B3F}" type="presParOf" srcId="{2AFA21C3-23B2-49E9-A7D8-BD97A93EFB04}" destId="{473BFC1F-A240-4281-9DCF-C2A1B1E52C62}" srcOrd="0" destOrd="0" presId="urn:microsoft.com/office/officeart/2005/8/layout/hList7"/>
    <dgm:cxn modelId="{904F1EB0-F8DF-481C-8739-E92B39EB23E9}" type="presParOf" srcId="{2AFA21C3-23B2-49E9-A7D8-BD97A93EFB04}" destId="{E25DCEEA-22EC-4DAD-83AF-21F22A69AE4C}" srcOrd="1" destOrd="0" presId="urn:microsoft.com/office/officeart/2005/8/layout/hList7"/>
    <dgm:cxn modelId="{E82D5720-D1FA-4F01-B1FE-9640D486E12E}" type="presParOf" srcId="{2AFA21C3-23B2-49E9-A7D8-BD97A93EFB04}" destId="{A28E8315-7DC6-4AA7-8CB5-EFDED81275B9}" srcOrd="2" destOrd="0" presId="urn:microsoft.com/office/officeart/2005/8/layout/hList7"/>
    <dgm:cxn modelId="{31AB15D1-F0FC-44A3-8FCB-4E84E5C366E7}" type="presParOf" srcId="{2AFA21C3-23B2-49E9-A7D8-BD97A93EFB04}" destId="{69B6DE29-8AB6-4D88-83B9-642DF5DA0CF0}" srcOrd="3" destOrd="0" presId="urn:microsoft.com/office/officeart/2005/8/layout/hList7"/>
    <dgm:cxn modelId="{63E7FD66-5F22-4F9F-8189-845F9F3C69D7}" type="presParOf" srcId="{0289DF3D-8A78-4A71-BA91-72B95C61EF9E}" destId="{FA72A09F-4CDD-498F-8DB3-71211A204ED4}" srcOrd="3" destOrd="0" presId="urn:microsoft.com/office/officeart/2005/8/layout/hList7"/>
    <dgm:cxn modelId="{E4F8481D-BFC2-40B8-9048-6D0A08923369}" type="presParOf" srcId="{0289DF3D-8A78-4A71-BA91-72B95C61EF9E}" destId="{B6622126-6B84-40B5-82F6-9A1B75830053}" srcOrd="4" destOrd="0" presId="urn:microsoft.com/office/officeart/2005/8/layout/hList7"/>
    <dgm:cxn modelId="{C796F35E-86F6-41DB-8182-7842427F1204}" type="presParOf" srcId="{B6622126-6B84-40B5-82F6-9A1B75830053}" destId="{DD6E79EF-F425-49FF-9C45-EB6F07B08588}" srcOrd="0" destOrd="0" presId="urn:microsoft.com/office/officeart/2005/8/layout/hList7"/>
    <dgm:cxn modelId="{2A59B243-FD4C-4F12-A43F-18F7CD4D87F7}" type="presParOf" srcId="{B6622126-6B84-40B5-82F6-9A1B75830053}" destId="{94D69860-8164-4E88-9BD5-5B4368DDE59B}" srcOrd="1" destOrd="0" presId="urn:microsoft.com/office/officeart/2005/8/layout/hList7"/>
    <dgm:cxn modelId="{92DE99D2-A145-4A14-8D28-B9A712774CCC}" type="presParOf" srcId="{B6622126-6B84-40B5-82F6-9A1B75830053}" destId="{E8946788-A957-41A3-B62F-239CEC2B951A}" srcOrd="2" destOrd="0" presId="urn:microsoft.com/office/officeart/2005/8/layout/hList7"/>
    <dgm:cxn modelId="{471E11B9-FDD5-4715-B05C-1054410B342F}" type="presParOf" srcId="{B6622126-6B84-40B5-82F6-9A1B75830053}" destId="{1BC2B0E9-13DA-42D0-9D43-F11BE3673BCB}" srcOrd="3" destOrd="0" presId="urn:microsoft.com/office/officeart/2005/8/layout/hList7"/>
    <dgm:cxn modelId="{AE61D2CC-F23D-4A5A-A758-7D704FBA0E12}" type="presParOf" srcId="{0289DF3D-8A78-4A71-BA91-72B95C61EF9E}" destId="{BA0D719B-6442-4271-BDBA-B3B00AADC66F}" srcOrd="5" destOrd="0" presId="urn:microsoft.com/office/officeart/2005/8/layout/hList7"/>
    <dgm:cxn modelId="{F7D797A2-1D2D-42F8-B2B8-9411109849CE}" type="presParOf" srcId="{0289DF3D-8A78-4A71-BA91-72B95C61EF9E}" destId="{DE992BDF-476E-41DF-92AC-D3ADC7D3259D}" srcOrd="6" destOrd="0" presId="urn:microsoft.com/office/officeart/2005/8/layout/hList7"/>
    <dgm:cxn modelId="{84009FB0-318D-4DFC-AAB6-767342CECA61}" type="presParOf" srcId="{DE992BDF-476E-41DF-92AC-D3ADC7D3259D}" destId="{C4070C94-9C84-4231-A90B-641176E90CE8}" srcOrd="0" destOrd="0" presId="urn:microsoft.com/office/officeart/2005/8/layout/hList7"/>
    <dgm:cxn modelId="{CB31E63C-4210-4F20-A980-855EF076B25E}" type="presParOf" srcId="{DE992BDF-476E-41DF-92AC-D3ADC7D3259D}" destId="{C2FDAD2D-44AD-4260-9D85-209F0C6DCC20}" srcOrd="1" destOrd="0" presId="urn:microsoft.com/office/officeart/2005/8/layout/hList7"/>
    <dgm:cxn modelId="{7ED5DFBA-95C8-487E-A91B-496975D5BCF4}" type="presParOf" srcId="{DE992BDF-476E-41DF-92AC-D3ADC7D3259D}" destId="{4F6E22BA-3233-4CB7-80F3-30AFA1ACD71A}" srcOrd="2" destOrd="0" presId="urn:microsoft.com/office/officeart/2005/8/layout/hList7"/>
    <dgm:cxn modelId="{94F6D7AC-F1DF-487E-9372-E81F735818D9}" type="presParOf" srcId="{DE992BDF-476E-41DF-92AC-D3ADC7D3259D}" destId="{E55B0B65-6B09-4889-A5CF-A9CC0D0B6E02}" srcOrd="3" destOrd="0" presId="urn:microsoft.com/office/officeart/2005/8/layout/hList7"/>
    <dgm:cxn modelId="{4155E387-ED1B-4E08-ABDC-AFDC06F5574D}" type="presParOf" srcId="{0289DF3D-8A78-4A71-BA91-72B95C61EF9E}" destId="{51B1676E-66FF-4CB9-8425-C3C98A7F52D5}" srcOrd="7" destOrd="0" presId="urn:microsoft.com/office/officeart/2005/8/layout/hList7"/>
    <dgm:cxn modelId="{39404298-F2E1-4BBE-99E8-9505F028F957}" type="presParOf" srcId="{0289DF3D-8A78-4A71-BA91-72B95C61EF9E}" destId="{CEA6EE90-AB6F-441A-8202-1979A512AF9D}" srcOrd="8" destOrd="0" presId="urn:microsoft.com/office/officeart/2005/8/layout/hList7"/>
    <dgm:cxn modelId="{D2BBD8C2-A31C-4AF4-96D6-C6BB5DAF1F5B}" type="presParOf" srcId="{CEA6EE90-AB6F-441A-8202-1979A512AF9D}" destId="{1075F0B4-C423-4F9D-9D77-0F8B49FEBED7}" srcOrd="0" destOrd="0" presId="urn:microsoft.com/office/officeart/2005/8/layout/hList7"/>
    <dgm:cxn modelId="{E45DADB5-9018-42F0-87DD-3E49500326EE}" type="presParOf" srcId="{CEA6EE90-AB6F-441A-8202-1979A512AF9D}" destId="{1850EB99-0589-4C18-BBAF-04FF10A8249A}" srcOrd="1" destOrd="0" presId="urn:microsoft.com/office/officeart/2005/8/layout/hList7"/>
    <dgm:cxn modelId="{2CA12DC0-98B0-4B20-AD09-17C68E0FD6D6}" type="presParOf" srcId="{CEA6EE90-AB6F-441A-8202-1979A512AF9D}" destId="{34248240-BF34-4E2A-A86B-51B92857B388}" srcOrd="2" destOrd="0" presId="urn:microsoft.com/office/officeart/2005/8/layout/hList7"/>
    <dgm:cxn modelId="{D8612128-44A7-41D9-9452-F08FD59D6F9A}" type="presParOf" srcId="{CEA6EE90-AB6F-441A-8202-1979A512AF9D}" destId="{4DB76143-D0C2-4629-906C-3074FA319807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E25EA3-0C07-4FFF-875D-4537E3B99672}">
      <dsp:nvSpPr>
        <dsp:cNvPr id="0" name=""/>
        <dsp:cNvSpPr/>
      </dsp:nvSpPr>
      <dsp:spPr>
        <a:xfrm>
          <a:off x="0" y="198204"/>
          <a:ext cx="10948928" cy="718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758" tIns="249936" rIns="84975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0" kern="1200">
              <a:solidFill>
                <a:schemeClr val="tx1"/>
              </a:solidFill>
            </a:rPr>
            <a:t>Frameworks that offer financial support and regulatory stability improve profitability by lowering costs and making investments more appealing.</a:t>
          </a:r>
          <a:endParaRPr lang="en-KE" sz="1400" b="0" kern="1200">
            <a:solidFill>
              <a:schemeClr val="tx1"/>
            </a:solidFill>
          </a:endParaRPr>
        </a:p>
      </dsp:txBody>
      <dsp:txXfrm>
        <a:off x="0" y="198204"/>
        <a:ext cx="10948928" cy="718200"/>
      </dsp:txXfrm>
    </dsp:sp>
    <dsp:sp modelId="{8EAF26B6-54C0-4E7A-BCE1-93C2C469B889}">
      <dsp:nvSpPr>
        <dsp:cNvPr id="0" name=""/>
        <dsp:cNvSpPr/>
      </dsp:nvSpPr>
      <dsp:spPr>
        <a:xfrm>
          <a:off x="547446" y="21084"/>
          <a:ext cx="7664249" cy="3542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690" tIns="0" rIns="2896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 Profitability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564739" y="38377"/>
        <a:ext cx="7629663" cy="319654"/>
      </dsp:txXfrm>
    </dsp:sp>
    <dsp:sp modelId="{FC80617F-338F-49F6-AF9E-470BD6DA183C}">
      <dsp:nvSpPr>
        <dsp:cNvPr id="0" name=""/>
        <dsp:cNvSpPr/>
      </dsp:nvSpPr>
      <dsp:spPr>
        <a:xfrm>
          <a:off x="0" y="1158324"/>
          <a:ext cx="10948928" cy="718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758" tIns="249936" rIns="84975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0" kern="1200" dirty="0">
              <a:solidFill>
                <a:schemeClr val="tx1"/>
              </a:solidFill>
            </a:rPr>
            <a:t>Frameworks that incorporate environmental and social criteria ensure that mini-grid projects are sustainable and have a positive impact on local communities and the environment.</a:t>
          </a:r>
          <a:endParaRPr lang="en-KE" sz="1400" b="0" kern="1200">
            <a:solidFill>
              <a:schemeClr val="tx1"/>
            </a:solidFill>
          </a:endParaRPr>
        </a:p>
      </dsp:txBody>
      <dsp:txXfrm>
        <a:off x="0" y="1158324"/>
        <a:ext cx="10948928" cy="718200"/>
      </dsp:txXfrm>
    </dsp:sp>
    <dsp:sp modelId="{130B7560-7CCB-43E9-9055-317355470E07}">
      <dsp:nvSpPr>
        <dsp:cNvPr id="0" name=""/>
        <dsp:cNvSpPr/>
      </dsp:nvSpPr>
      <dsp:spPr>
        <a:xfrm>
          <a:off x="547446" y="981204"/>
          <a:ext cx="7664249" cy="354240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690" tIns="0" rIns="2896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Sustainability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564739" y="998497"/>
        <a:ext cx="7629663" cy="319654"/>
      </dsp:txXfrm>
    </dsp:sp>
    <dsp:sp modelId="{5A270817-E872-4FE6-85F2-7ECAF9CCC0DC}">
      <dsp:nvSpPr>
        <dsp:cNvPr id="0" name=""/>
        <dsp:cNvSpPr/>
      </dsp:nvSpPr>
      <dsp:spPr>
        <a:xfrm>
          <a:off x="0" y="2118444"/>
          <a:ext cx="10948928" cy="718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758" tIns="249936" rIns="84975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0" kern="1200" dirty="0">
              <a:solidFill>
                <a:schemeClr val="tx1"/>
              </a:solidFill>
            </a:rPr>
            <a:t>Clear regulatory guidelines and access to funding improve the feasibility of mini-grid projects by simplifying the development process and addressing financial barriers.</a:t>
          </a:r>
          <a:endParaRPr lang="en-KE" sz="1400" b="0" kern="1200" dirty="0">
            <a:solidFill>
              <a:schemeClr val="tx1"/>
            </a:solidFill>
          </a:endParaRPr>
        </a:p>
      </dsp:txBody>
      <dsp:txXfrm>
        <a:off x="0" y="2118444"/>
        <a:ext cx="10948928" cy="718200"/>
      </dsp:txXfrm>
    </dsp:sp>
    <dsp:sp modelId="{E8CF70DA-1AAF-4723-B4EC-0A42B237C66F}">
      <dsp:nvSpPr>
        <dsp:cNvPr id="0" name=""/>
        <dsp:cNvSpPr/>
      </dsp:nvSpPr>
      <dsp:spPr>
        <a:xfrm>
          <a:off x="547446" y="1941324"/>
          <a:ext cx="7664249" cy="354240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690" tIns="0" rIns="2896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Feasibility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564739" y="1958617"/>
        <a:ext cx="7629663" cy="319654"/>
      </dsp:txXfrm>
    </dsp:sp>
    <dsp:sp modelId="{E1F05DE4-B372-432F-9817-5B3220626674}">
      <dsp:nvSpPr>
        <dsp:cNvPr id="0" name=""/>
        <dsp:cNvSpPr/>
      </dsp:nvSpPr>
      <dsp:spPr>
        <a:xfrm>
          <a:off x="0" y="3078564"/>
          <a:ext cx="10948928" cy="718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758" tIns="249936" rIns="84975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0" kern="1200" dirty="0">
              <a:solidFill>
                <a:schemeClr val="tx1"/>
              </a:solidFill>
            </a:rPr>
            <a:t>Transparent management processes and regular monitoring ensure that mini-grid projects are run efficiently, and stakeholders are held accountable.</a:t>
          </a:r>
          <a:endParaRPr lang="en-KE" sz="1400" b="0" kern="1200" dirty="0">
            <a:solidFill>
              <a:schemeClr val="tx1"/>
            </a:solidFill>
          </a:endParaRPr>
        </a:p>
      </dsp:txBody>
      <dsp:txXfrm>
        <a:off x="0" y="3078564"/>
        <a:ext cx="10948928" cy="718200"/>
      </dsp:txXfrm>
    </dsp:sp>
    <dsp:sp modelId="{8EC6751A-0A47-4BE5-80F4-E4935CC8D5F2}">
      <dsp:nvSpPr>
        <dsp:cNvPr id="0" name=""/>
        <dsp:cNvSpPr/>
      </dsp:nvSpPr>
      <dsp:spPr>
        <a:xfrm>
          <a:off x="547446" y="2901444"/>
          <a:ext cx="7664249" cy="354240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690" tIns="0" rIns="2896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Accountability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564739" y="2918737"/>
        <a:ext cx="7629663" cy="319654"/>
      </dsp:txXfrm>
    </dsp:sp>
    <dsp:sp modelId="{63C65EAF-662E-4CA0-8C72-4B7F04E3362E}">
      <dsp:nvSpPr>
        <dsp:cNvPr id="0" name=""/>
        <dsp:cNvSpPr/>
      </dsp:nvSpPr>
      <dsp:spPr>
        <a:xfrm>
          <a:off x="0" y="4038684"/>
          <a:ext cx="10948928" cy="718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49758" tIns="249936" rIns="849758" bIns="99568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400" b="1" kern="1200" dirty="0">
              <a:solidFill>
                <a:schemeClr val="tx1"/>
              </a:solidFill>
            </a:rPr>
            <a:t>Technical </a:t>
          </a:r>
          <a:r>
            <a:rPr lang="en-US" sz="1400" b="0" kern="1200" dirty="0">
              <a:solidFill>
                <a:schemeClr val="tx1"/>
              </a:solidFill>
            </a:rPr>
            <a:t>standards and support mechanisms in policies and frameworks ensure that mini-grids operate reliably, providing consistent and safe electricity to users.</a:t>
          </a:r>
          <a:endParaRPr lang="en-KE" sz="1400" b="0" kern="1200" dirty="0">
            <a:solidFill>
              <a:schemeClr val="tx1"/>
            </a:solidFill>
          </a:endParaRPr>
        </a:p>
      </dsp:txBody>
      <dsp:txXfrm>
        <a:off x="0" y="4038684"/>
        <a:ext cx="10948928" cy="718200"/>
      </dsp:txXfrm>
    </dsp:sp>
    <dsp:sp modelId="{A63C3A77-5758-44CB-BBA9-FF3BF54062F3}">
      <dsp:nvSpPr>
        <dsp:cNvPr id="0" name=""/>
        <dsp:cNvSpPr/>
      </dsp:nvSpPr>
      <dsp:spPr>
        <a:xfrm>
          <a:off x="547446" y="3861564"/>
          <a:ext cx="7664249" cy="35424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9690" tIns="0" rIns="28969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Reliability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564739" y="3878857"/>
        <a:ext cx="7629663" cy="3196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B83017-3D5C-4EB5-9C16-70F10D624AF9}">
      <dsp:nvSpPr>
        <dsp:cNvPr id="0" name=""/>
        <dsp:cNvSpPr/>
      </dsp:nvSpPr>
      <dsp:spPr>
        <a:xfrm>
          <a:off x="992" y="1741950"/>
          <a:ext cx="1934765" cy="1934765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477" tIns="19050" rIns="106477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KE" sz="1500" b="1" kern="1200" dirty="0"/>
            <a:t>Regulatory Framework</a:t>
          </a:r>
        </a:p>
      </dsp:txBody>
      <dsp:txXfrm>
        <a:off x="284332" y="2025290"/>
        <a:ext cx="1368085" cy="1368085"/>
      </dsp:txXfrm>
    </dsp:sp>
    <dsp:sp modelId="{12B16A8D-8C82-4CBC-89DB-9B33F5977331}">
      <dsp:nvSpPr>
        <dsp:cNvPr id="0" name=""/>
        <dsp:cNvSpPr/>
      </dsp:nvSpPr>
      <dsp:spPr>
        <a:xfrm>
          <a:off x="1548804" y="929678"/>
          <a:ext cx="1934765" cy="1934765"/>
        </a:xfrm>
        <a:prstGeom prst="ellipse">
          <a:avLst/>
        </a:prstGeom>
        <a:solidFill>
          <a:schemeClr val="accent5">
            <a:alpha val="50000"/>
            <a:hueOff val="-1689636"/>
            <a:satOff val="-4355"/>
            <a:lumOff val="-2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477" tIns="19050" rIns="106477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KE" sz="1500" b="1" kern="1200" dirty="0"/>
            <a:t>Financial Incentives</a:t>
          </a:r>
        </a:p>
      </dsp:txBody>
      <dsp:txXfrm>
        <a:off x="1832144" y="1213018"/>
        <a:ext cx="1368085" cy="1368085"/>
      </dsp:txXfrm>
    </dsp:sp>
    <dsp:sp modelId="{851D6736-A53F-4FC6-9E34-D0CCDA7D625D}">
      <dsp:nvSpPr>
        <dsp:cNvPr id="0" name=""/>
        <dsp:cNvSpPr/>
      </dsp:nvSpPr>
      <dsp:spPr>
        <a:xfrm>
          <a:off x="3096617" y="1741950"/>
          <a:ext cx="1934765" cy="1934765"/>
        </a:xfrm>
        <a:prstGeom prst="ellipse">
          <a:avLst/>
        </a:prstGeom>
        <a:solidFill>
          <a:schemeClr val="accent5">
            <a:alpha val="50000"/>
            <a:hueOff val="-3379271"/>
            <a:satOff val="-8710"/>
            <a:lumOff val="-58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477" tIns="19050" rIns="106477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KE" sz="1500" b="1" kern="1200" dirty="0"/>
            <a:t>Institutional Support</a:t>
          </a:r>
        </a:p>
      </dsp:txBody>
      <dsp:txXfrm>
        <a:off x="3379957" y="2025290"/>
        <a:ext cx="1368085" cy="1368085"/>
      </dsp:txXfrm>
    </dsp:sp>
    <dsp:sp modelId="{DBB1CCFA-4893-4ED1-BBF3-CC11EE16ECF5}">
      <dsp:nvSpPr>
        <dsp:cNvPr id="0" name=""/>
        <dsp:cNvSpPr/>
      </dsp:nvSpPr>
      <dsp:spPr>
        <a:xfrm>
          <a:off x="4564744" y="892859"/>
          <a:ext cx="1934765" cy="1934765"/>
        </a:xfrm>
        <a:prstGeom prst="ellipse">
          <a:avLst/>
        </a:prstGeom>
        <a:solidFill>
          <a:schemeClr val="accent5">
            <a:alpha val="50000"/>
            <a:hueOff val="-5068907"/>
            <a:satOff val="-13064"/>
            <a:lumOff val="-8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477" tIns="19050" rIns="106477" bIns="190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KE" sz="1500" b="1" kern="1200"/>
            <a:t>Market Conditions</a:t>
          </a:r>
        </a:p>
      </dsp:txBody>
      <dsp:txXfrm>
        <a:off x="4848084" y="1176199"/>
        <a:ext cx="1368085" cy="1368085"/>
      </dsp:txXfrm>
    </dsp:sp>
    <dsp:sp modelId="{498ABF41-5E13-4DEE-93FD-02BFDEBF0040}">
      <dsp:nvSpPr>
        <dsp:cNvPr id="0" name=""/>
        <dsp:cNvSpPr/>
      </dsp:nvSpPr>
      <dsp:spPr>
        <a:xfrm>
          <a:off x="6192242" y="1741950"/>
          <a:ext cx="1934765" cy="1934765"/>
        </a:xfrm>
        <a:prstGeom prst="ellipse">
          <a:avLst/>
        </a:prstGeom>
        <a:solidFill>
          <a:schemeClr val="accent5">
            <a:alpha val="50000"/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06477" tIns="19050" rIns="106477" bIns="19050" numCol="1" spcCol="1270" anchor="ctr" anchorCtr="0">
          <a:noAutofit/>
        </a:bodyPr>
        <a:lstStyle/>
        <a:p>
          <a:pPr marL="0" lvl="0" indent="0" algn="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KE" sz="1500" b="1" kern="1200" dirty="0"/>
            <a:t>Governance Structures</a:t>
          </a:r>
        </a:p>
      </dsp:txBody>
      <dsp:txXfrm>
        <a:off x="6475582" y="2025290"/>
        <a:ext cx="1368085" cy="13680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BFC38-2789-479A-80A3-E006A81CE536}">
      <dsp:nvSpPr>
        <dsp:cNvPr id="0" name=""/>
        <dsp:cNvSpPr/>
      </dsp:nvSpPr>
      <dsp:spPr>
        <a:xfrm>
          <a:off x="161131" y="841886"/>
          <a:ext cx="3771899" cy="17999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5B9BD5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8385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Safety Standard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Regulations establish safety requirements for the design, construction, and operation of mini-grids, protecting users from electrical hazards and ensuring system stability</a:t>
          </a:r>
          <a:r>
            <a:rPr lang="en-US" sz="1600" b="1" kern="1200" dirty="0"/>
            <a:t>.</a:t>
          </a:r>
          <a:endParaRPr lang="en-KE" sz="1600" b="1" kern="1200" dirty="0"/>
        </a:p>
      </dsp:txBody>
      <dsp:txXfrm>
        <a:off x="161131" y="841886"/>
        <a:ext cx="3771899" cy="1799997"/>
      </dsp:txXfrm>
    </dsp:sp>
    <dsp:sp modelId="{74254DFA-BB17-431D-8DEE-A96D6096A6AB}">
      <dsp:nvSpPr>
        <dsp:cNvPr id="0" name=""/>
        <dsp:cNvSpPr/>
      </dsp:nvSpPr>
      <dsp:spPr>
        <a:xfrm>
          <a:off x="0" y="982266"/>
          <a:ext cx="825103" cy="12376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81ABBE-D326-4A48-BE44-C580B1A6C247}">
      <dsp:nvSpPr>
        <dsp:cNvPr id="0" name=""/>
        <dsp:cNvSpPr/>
      </dsp:nvSpPr>
      <dsp:spPr>
        <a:xfrm>
          <a:off x="4352131" y="841886"/>
          <a:ext cx="3771899" cy="17999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52CAB8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8385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Technical Standards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Regulations specify technical requirements for components like generators, batteries, and inverters, ensuring compatibility and interoperability within the mini-grid system.</a:t>
          </a:r>
          <a:endParaRPr lang="en-US" sz="1400" b="1" kern="1200" dirty="0"/>
        </a:p>
      </dsp:txBody>
      <dsp:txXfrm>
        <a:off x="4352131" y="841886"/>
        <a:ext cx="3771899" cy="1799997"/>
      </dsp:txXfrm>
    </dsp:sp>
    <dsp:sp modelId="{76BC9113-0179-41F4-AD92-C1D91B14B456}">
      <dsp:nvSpPr>
        <dsp:cNvPr id="0" name=""/>
        <dsp:cNvSpPr/>
      </dsp:nvSpPr>
      <dsp:spPr>
        <a:xfrm>
          <a:off x="4194968" y="982266"/>
          <a:ext cx="825103" cy="123765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489021-BE29-496A-AF6C-966F7EDD2B20}">
      <dsp:nvSpPr>
        <dsp:cNvPr id="0" name=""/>
        <dsp:cNvSpPr/>
      </dsp:nvSpPr>
      <dsp:spPr>
        <a:xfrm>
          <a:off x="161131" y="2776782"/>
          <a:ext cx="3771899" cy="17999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49BF64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8385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Tariff Regulation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Regulations set guidelines for tariffs charged by mini-grid operators, ensuring fair pricing and affordability for the community.</a:t>
          </a:r>
          <a:endParaRPr lang="en-US" sz="1600" b="1" kern="1200" dirty="0"/>
        </a:p>
      </dsp:txBody>
      <dsp:txXfrm>
        <a:off x="161131" y="2776782"/>
        <a:ext cx="3771899" cy="1799997"/>
      </dsp:txXfrm>
    </dsp:sp>
    <dsp:sp modelId="{0E820C00-679F-4119-99C8-22602A24FC6C}">
      <dsp:nvSpPr>
        <dsp:cNvPr id="0" name=""/>
        <dsp:cNvSpPr/>
      </dsp:nvSpPr>
      <dsp:spPr>
        <a:xfrm>
          <a:off x="3968" y="2917162"/>
          <a:ext cx="825103" cy="123765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22688B-29FE-4CE5-B487-7E5C4C273BEB}">
      <dsp:nvSpPr>
        <dsp:cNvPr id="0" name=""/>
        <dsp:cNvSpPr/>
      </dsp:nvSpPr>
      <dsp:spPr>
        <a:xfrm>
          <a:off x="4352131" y="2776782"/>
          <a:ext cx="3771899" cy="179999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rgbClr val="48BB4F"/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98385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Grid Integration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kern="1200" dirty="0"/>
            <a:t>Regulations outline the process for connecting mini-grids to the main grid, facilitating backup power and power exchange between systems.</a:t>
          </a:r>
          <a:endParaRPr lang="en-US" sz="1400" b="1" kern="1200" dirty="0"/>
        </a:p>
      </dsp:txBody>
      <dsp:txXfrm>
        <a:off x="4352131" y="2776782"/>
        <a:ext cx="3771899" cy="1799997"/>
      </dsp:txXfrm>
    </dsp:sp>
    <dsp:sp modelId="{BFE18959-9E9A-4FB6-AC09-8E144F76026B}">
      <dsp:nvSpPr>
        <dsp:cNvPr id="0" name=""/>
        <dsp:cNvSpPr/>
      </dsp:nvSpPr>
      <dsp:spPr>
        <a:xfrm>
          <a:off x="4194968" y="2917162"/>
          <a:ext cx="825103" cy="123765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7FB636-6A07-42E8-9A77-CDAFCC812057}">
      <dsp:nvSpPr>
        <dsp:cNvPr id="0" name=""/>
        <dsp:cNvSpPr/>
      </dsp:nvSpPr>
      <dsp:spPr>
        <a:xfrm>
          <a:off x="0" y="0"/>
          <a:ext cx="2289600" cy="4351338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u="sng" kern="1200" dirty="0">
              <a:solidFill>
                <a:schemeClr val="tx1"/>
              </a:solidFill>
            </a:rPr>
            <a:t>Subsidies</a:t>
          </a:r>
        </a:p>
      </dsp:txBody>
      <dsp:txXfrm>
        <a:off x="0" y="0"/>
        <a:ext cx="2289600" cy="1305401"/>
      </dsp:txXfrm>
    </dsp:sp>
    <dsp:sp modelId="{F158EB59-A405-4AB4-AF60-BBAC8E9E805A}">
      <dsp:nvSpPr>
        <dsp:cNvPr id="0" name=""/>
        <dsp:cNvSpPr/>
      </dsp:nvSpPr>
      <dsp:spPr>
        <a:xfrm>
          <a:off x="229840" y="1306676"/>
          <a:ext cx="1831680" cy="131198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Financial assistance from the government to lower the initial costs of projects.</a:t>
          </a:r>
        </a:p>
      </dsp:txBody>
      <dsp:txXfrm>
        <a:off x="268267" y="1345103"/>
        <a:ext cx="1754826" cy="1235133"/>
      </dsp:txXfrm>
    </dsp:sp>
    <dsp:sp modelId="{16B41E94-3CA0-4AAF-9AAD-0A731A1EB578}">
      <dsp:nvSpPr>
        <dsp:cNvPr id="0" name=""/>
        <dsp:cNvSpPr/>
      </dsp:nvSpPr>
      <dsp:spPr>
        <a:xfrm>
          <a:off x="229840" y="2820508"/>
          <a:ext cx="1831680" cy="1311987"/>
        </a:xfrm>
        <a:prstGeom prst="roundRect">
          <a:avLst>
            <a:gd name="adj" fmla="val 10000"/>
          </a:avLst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A government grant that covers part of the expenses for solar panels.</a:t>
          </a:r>
        </a:p>
      </dsp:txBody>
      <dsp:txXfrm>
        <a:off x="268267" y="2858935"/>
        <a:ext cx="1754826" cy="1235133"/>
      </dsp:txXfrm>
    </dsp:sp>
    <dsp:sp modelId="{69FDDD4E-560E-44AD-A534-F6E93FB5A5E0}">
      <dsp:nvSpPr>
        <dsp:cNvPr id="0" name=""/>
        <dsp:cNvSpPr/>
      </dsp:nvSpPr>
      <dsp:spPr>
        <a:xfrm>
          <a:off x="2462200" y="0"/>
          <a:ext cx="2289600" cy="4351338"/>
        </a:xfrm>
        <a:prstGeom prst="roundRect">
          <a:avLst>
            <a:gd name="adj" fmla="val 10000"/>
          </a:avLst>
        </a:prstGeom>
        <a:solidFill>
          <a:srgbClr val="CCFFFF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u="sng" kern="1200" dirty="0">
              <a:solidFill>
                <a:schemeClr val="tx1"/>
              </a:solidFill>
            </a:rPr>
            <a:t> Feed-in Tariffs (</a:t>
          </a:r>
          <a:r>
            <a:rPr lang="en-US" sz="2700" b="1" u="sng" kern="1200" dirty="0" err="1">
              <a:solidFill>
                <a:schemeClr val="tx1"/>
              </a:solidFill>
            </a:rPr>
            <a:t>FiTs</a:t>
          </a:r>
          <a:r>
            <a:rPr lang="en-US" sz="2700" b="1" u="sng" kern="1200" dirty="0">
              <a:solidFill>
                <a:schemeClr val="tx1"/>
              </a:solidFill>
            </a:rPr>
            <a:t>)</a:t>
          </a:r>
        </a:p>
      </dsp:txBody>
      <dsp:txXfrm>
        <a:off x="2462200" y="0"/>
        <a:ext cx="2289600" cy="1305401"/>
      </dsp:txXfrm>
    </dsp:sp>
    <dsp:sp modelId="{CBDDDB0B-1F64-4690-8F39-F44988F26BAE}">
      <dsp:nvSpPr>
        <dsp:cNvPr id="0" name=""/>
        <dsp:cNvSpPr/>
      </dsp:nvSpPr>
      <dsp:spPr>
        <a:xfrm>
          <a:off x="2691160" y="1306676"/>
          <a:ext cx="1831680" cy="1311987"/>
        </a:xfrm>
        <a:prstGeom prst="roundRect">
          <a:avLst>
            <a:gd name="adj" fmla="val 10000"/>
          </a:avLst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Guaranteed payments to energy producers for the electricity they supply to the grid.</a:t>
          </a:r>
        </a:p>
      </dsp:txBody>
      <dsp:txXfrm>
        <a:off x="2729587" y="1345103"/>
        <a:ext cx="1754826" cy="1235133"/>
      </dsp:txXfrm>
    </dsp:sp>
    <dsp:sp modelId="{97B85307-8D64-456A-BDD0-4D84BC9C9FAD}">
      <dsp:nvSpPr>
        <dsp:cNvPr id="0" name=""/>
        <dsp:cNvSpPr/>
      </dsp:nvSpPr>
      <dsp:spPr>
        <a:xfrm>
          <a:off x="2691160" y="2820508"/>
          <a:ext cx="1831680" cy="1311987"/>
        </a:xfrm>
        <a:prstGeom prst="roundRect">
          <a:avLst>
            <a:gd name="adj" fmla="val 10000"/>
          </a:avLst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A fixed rate is paid to mini-grid operators for each kilowatt-hour of electricity they generate from renewable sources.</a:t>
          </a:r>
          <a:endParaRPr lang="en-KE" sz="1300" b="1" kern="1200" dirty="0">
            <a:solidFill>
              <a:schemeClr val="tx1"/>
            </a:solidFill>
          </a:endParaRPr>
        </a:p>
      </dsp:txBody>
      <dsp:txXfrm>
        <a:off x="2729587" y="2858935"/>
        <a:ext cx="1754826" cy="1235133"/>
      </dsp:txXfrm>
    </dsp:sp>
    <dsp:sp modelId="{EBDA0DB0-B940-41F2-B6DE-545E12601CB2}">
      <dsp:nvSpPr>
        <dsp:cNvPr id="0" name=""/>
        <dsp:cNvSpPr/>
      </dsp:nvSpPr>
      <dsp:spPr>
        <a:xfrm>
          <a:off x="4923521" y="0"/>
          <a:ext cx="2289600" cy="4351338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1" u="sng" kern="1200" dirty="0">
              <a:solidFill>
                <a:schemeClr val="tx1"/>
              </a:solidFill>
            </a:rPr>
            <a:t>Tax Breaks</a:t>
          </a:r>
        </a:p>
      </dsp:txBody>
      <dsp:txXfrm>
        <a:off x="4923521" y="0"/>
        <a:ext cx="2289600" cy="1305401"/>
      </dsp:txXfrm>
    </dsp:sp>
    <dsp:sp modelId="{2EC48E0B-1DE3-42AC-8E30-D99F0D3B7427}">
      <dsp:nvSpPr>
        <dsp:cNvPr id="0" name=""/>
        <dsp:cNvSpPr/>
      </dsp:nvSpPr>
      <dsp:spPr>
        <a:xfrm>
          <a:off x="5152481" y="1306676"/>
          <a:ext cx="1831680" cy="1311987"/>
        </a:xfrm>
        <a:prstGeom prst="roundRect">
          <a:avLst>
            <a:gd name="adj" fmla="val 10000"/>
          </a:avLst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Reductions in taxes to encourage investment in certain projects.</a:t>
          </a:r>
        </a:p>
      </dsp:txBody>
      <dsp:txXfrm>
        <a:off x="5190908" y="1345103"/>
        <a:ext cx="1754826" cy="1235133"/>
      </dsp:txXfrm>
    </dsp:sp>
    <dsp:sp modelId="{214EADA8-7EF6-4ADA-B52E-6F73BE41C785}">
      <dsp:nvSpPr>
        <dsp:cNvPr id="0" name=""/>
        <dsp:cNvSpPr/>
      </dsp:nvSpPr>
      <dsp:spPr>
        <a:xfrm>
          <a:off x="5152481" y="2820508"/>
          <a:ext cx="1831680" cy="1311987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24765" rIns="33020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>
              <a:solidFill>
                <a:schemeClr val="tx1"/>
              </a:solidFill>
            </a:rPr>
            <a:t>Tax credits for companies that invest in mini-grid projects, reducing their overall tax bill.</a:t>
          </a:r>
        </a:p>
      </dsp:txBody>
      <dsp:txXfrm>
        <a:off x="5190908" y="2858935"/>
        <a:ext cx="1754826" cy="12351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84D358-F89E-44EA-9D1E-407939CB0B62}">
      <dsp:nvSpPr>
        <dsp:cNvPr id="0" name=""/>
        <dsp:cNvSpPr/>
      </dsp:nvSpPr>
      <dsp:spPr>
        <a:xfrm>
          <a:off x="251647" y="700951"/>
          <a:ext cx="2097355" cy="894051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Decentralization &amp; Local Engagement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277833" y="727137"/>
        <a:ext cx="2044983" cy="841679"/>
      </dsp:txXfrm>
    </dsp:sp>
    <dsp:sp modelId="{B916C9A5-C0C4-4D43-886C-D10FD71A353E}">
      <dsp:nvSpPr>
        <dsp:cNvPr id="0" name=""/>
        <dsp:cNvSpPr/>
      </dsp:nvSpPr>
      <dsp:spPr>
        <a:xfrm>
          <a:off x="378228" y="1595003"/>
          <a:ext cx="91440" cy="1144354"/>
        </a:xfrm>
        <a:custGeom>
          <a:avLst/>
          <a:gdLst/>
          <a:ahLst/>
          <a:cxnLst/>
          <a:rect l="0" t="0" r="0" b="0"/>
          <a:pathLst>
            <a:path>
              <a:moveTo>
                <a:pt x="83153" y="0"/>
              </a:moveTo>
              <a:lnTo>
                <a:pt x="45720" y="114435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1D7E2E-2F97-48C5-A779-50F987E3BBB0}">
      <dsp:nvSpPr>
        <dsp:cNvPr id="0" name=""/>
        <dsp:cNvSpPr/>
      </dsp:nvSpPr>
      <dsp:spPr>
        <a:xfrm>
          <a:off x="423948" y="1797174"/>
          <a:ext cx="1430482" cy="18843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solidFill>
                <a:schemeClr val="tx1"/>
              </a:solidFill>
            </a:rPr>
            <a:t>Decentralized governance structures that involve local councils in the management of mini-grid projects, promoting transparency and community ownership.</a:t>
          </a:r>
          <a:endParaRPr lang="en-KE" sz="1100" b="1" kern="1200" dirty="0">
            <a:solidFill>
              <a:schemeClr val="tx1"/>
            </a:solidFill>
          </a:endParaRPr>
        </a:p>
      </dsp:txBody>
      <dsp:txXfrm>
        <a:off x="465845" y="1839071"/>
        <a:ext cx="1346688" cy="1800571"/>
      </dsp:txXfrm>
    </dsp:sp>
    <dsp:sp modelId="{220D3FC3-B7D8-4BF7-A0F0-1F9CF528A0D4}">
      <dsp:nvSpPr>
        <dsp:cNvPr id="0" name=""/>
        <dsp:cNvSpPr/>
      </dsp:nvSpPr>
      <dsp:spPr>
        <a:xfrm>
          <a:off x="2582296" y="666450"/>
          <a:ext cx="2097355" cy="894051"/>
        </a:xfrm>
        <a:prstGeom prst="roundRect">
          <a:avLst>
            <a:gd name="adj" fmla="val 1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Partnership Development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2608482" y="692636"/>
        <a:ext cx="2044983" cy="841679"/>
      </dsp:txXfrm>
    </dsp:sp>
    <dsp:sp modelId="{AAFC6468-B85E-4B15-8A08-8CF08BDB3DA5}">
      <dsp:nvSpPr>
        <dsp:cNvPr id="0" name=""/>
        <dsp:cNvSpPr/>
      </dsp:nvSpPr>
      <dsp:spPr>
        <a:xfrm>
          <a:off x="2792031" y="1560501"/>
          <a:ext cx="176297" cy="11788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78855"/>
              </a:lnTo>
              <a:lnTo>
                <a:pt x="176297" y="117885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D8F17D-84E7-466F-A8E0-0DEA78765393}">
      <dsp:nvSpPr>
        <dsp:cNvPr id="0" name=""/>
        <dsp:cNvSpPr/>
      </dsp:nvSpPr>
      <dsp:spPr>
        <a:xfrm>
          <a:off x="2968329" y="1797174"/>
          <a:ext cx="1430482" cy="18843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solidFill>
                <a:schemeClr val="tx1"/>
              </a:solidFill>
            </a:rPr>
            <a:t>Collaborating with non-governmental organizations, private sector entities, and international agencies to leverage additional resources and expertise.</a:t>
          </a:r>
          <a:endParaRPr lang="en-KE" sz="1100" b="1" kern="1200" dirty="0">
            <a:solidFill>
              <a:schemeClr val="tx1"/>
            </a:solidFill>
          </a:endParaRPr>
        </a:p>
      </dsp:txBody>
      <dsp:txXfrm>
        <a:off x="3010226" y="1839071"/>
        <a:ext cx="1346688" cy="1800571"/>
      </dsp:txXfrm>
    </dsp:sp>
    <dsp:sp modelId="{2CA5BA67-1AB4-4B6D-AB7A-D4D4D71E7DFE}">
      <dsp:nvSpPr>
        <dsp:cNvPr id="0" name=""/>
        <dsp:cNvSpPr/>
      </dsp:nvSpPr>
      <dsp:spPr>
        <a:xfrm>
          <a:off x="5093239" y="679610"/>
          <a:ext cx="2097355" cy="894051"/>
        </a:xfrm>
        <a:prstGeom prst="roundRect">
          <a:avLst>
            <a:gd name="adj" fmla="val 1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Training &amp; Capacity Building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5119425" y="705796"/>
        <a:ext cx="2044983" cy="841679"/>
      </dsp:txXfrm>
    </dsp:sp>
    <dsp:sp modelId="{D6293FAC-E091-435E-B648-9F48C745E534}">
      <dsp:nvSpPr>
        <dsp:cNvPr id="0" name=""/>
        <dsp:cNvSpPr/>
      </dsp:nvSpPr>
      <dsp:spPr>
        <a:xfrm>
          <a:off x="5302974" y="1573662"/>
          <a:ext cx="209735" cy="116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5695"/>
              </a:lnTo>
              <a:lnTo>
                <a:pt x="209735" y="116569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F156C4D-D6B6-4808-ABB7-0FF0EB1C19FD}">
      <dsp:nvSpPr>
        <dsp:cNvPr id="0" name=""/>
        <dsp:cNvSpPr/>
      </dsp:nvSpPr>
      <dsp:spPr>
        <a:xfrm>
          <a:off x="5512710" y="1797174"/>
          <a:ext cx="1430482" cy="18843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solidFill>
                <a:schemeClr val="tx1"/>
              </a:solidFill>
            </a:rPr>
            <a:t>Programs aimed at enhancing the skills and knowledge of individuals involved in project development and maintenance.</a:t>
          </a:r>
          <a:endParaRPr lang="en-KE" sz="1100" b="1" kern="1200" dirty="0">
            <a:solidFill>
              <a:schemeClr val="tx1"/>
            </a:solidFill>
          </a:endParaRPr>
        </a:p>
      </dsp:txBody>
      <dsp:txXfrm>
        <a:off x="5554607" y="1839071"/>
        <a:ext cx="1346688" cy="1800571"/>
      </dsp:txXfrm>
    </dsp:sp>
    <dsp:sp modelId="{239631A8-438B-4F63-9052-AE26DC642205}">
      <dsp:nvSpPr>
        <dsp:cNvPr id="0" name=""/>
        <dsp:cNvSpPr/>
      </dsp:nvSpPr>
      <dsp:spPr>
        <a:xfrm>
          <a:off x="7637620" y="679610"/>
          <a:ext cx="2097355" cy="894051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</a:rPr>
            <a:t>Funding &amp; Grants</a:t>
          </a:r>
          <a:endParaRPr lang="en-KE" sz="1600" b="1" kern="1200" dirty="0">
            <a:solidFill>
              <a:schemeClr val="tx1"/>
            </a:solidFill>
          </a:endParaRPr>
        </a:p>
      </dsp:txBody>
      <dsp:txXfrm>
        <a:off x="7663806" y="705796"/>
        <a:ext cx="2044983" cy="841679"/>
      </dsp:txXfrm>
    </dsp:sp>
    <dsp:sp modelId="{F7211FFC-B760-4732-ACF2-AE2C654FD2AB}">
      <dsp:nvSpPr>
        <dsp:cNvPr id="0" name=""/>
        <dsp:cNvSpPr/>
      </dsp:nvSpPr>
      <dsp:spPr>
        <a:xfrm>
          <a:off x="7847355" y="1573662"/>
          <a:ext cx="209735" cy="116569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65695"/>
              </a:lnTo>
              <a:lnTo>
                <a:pt x="209735" y="116569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C242BD-1ED8-4F8A-B1D6-D19307AABE6E}">
      <dsp:nvSpPr>
        <dsp:cNvPr id="0" name=""/>
        <dsp:cNvSpPr/>
      </dsp:nvSpPr>
      <dsp:spPr>
        <a:xfrm>
          <a:off x="8057091" y="1797174"/>
          <a:ext cx="1430482" cy="188436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1" kern="1200" dirty="0">
              <a:solidFill>
                <a:schemeClr val="tx1"/>
              </a:solidFill>
            </a:rPr>
            <a:t>Grants from international organizations or government funds that cover part of the expenses for setting up mini-grids in underserved areas.</a:t>
          </a:r>
          <a:endParaRPr lang="en-KE" sz="1100" b="1" kern="1200" dirty="0">
            <a:solidFill>
              <a:schemeClr val="tx1"/>
            </a:solidFill>
          </a:endParaRPr>
        </a:p>
      </dsp:txBody>
      <dsp:txXfrm>
        <a:off x="8098988" y="1839071"/>
        <a:ext cx="1346688" cy="180057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817910-40DA-49C7-A954-04F2387E2F28}">
      <dsp:nvSpPr>
        <dsp:cNvPr id="0" name=""/>
        <dsp:cNvSpPr/>
      </dsp:nvSpPr>
      <dsp:spPr>
        <a:xfrm>
          <a:off x="3339" y="2245810"/>
          <a:ext cx="2081558" cy="804238"/>
        </a:xfrm>
        <a:prstGeom prst="chevron">
          <a:avLst>
            <a:gd name="adj" fmla="val 4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E2510E-12D2-405D-ADA9-E45F15F5D9BB}">
      <dsp:nvSpPr>
        <dsp:cNvPr id="0" name=""/>
        <dsp:cNvSpPr/>
      </dsp:nvSpPr>
      <dsp:spPr>
        <a:xfrm>
          <a:off x="642716" y="2481921"/>
          <a:ext cx="1452694" cy="6640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Peace and Stability</a:t>
          </a:r>
          <a:endParaRPr lang="en-KE" sz="1300" b="1" kern="1200" dirty="0"/>
        </a:p>
      </dsp:txBody>
      <dsp:txXfrm>
        <a:off x="662165" y="2501370"/>
        <a:ext cx="1413796" cy="625136"/>
      </dsp:txXfrm>
    </dsp:sp>
    <dsp:sp modelId="{5DCFA5C0-7A0B-41B7-9B75-FE7C5FD9C7E3}">
      <dsp:nvSpPr>
        <dsp:cNvPr id="0" name=""/>
        <dsp:cNvSpPr/>
      </dsp:nvSpPr>
      <dsp:spPr>
        <a:xfrm>
          <a:off x="2148931" y="2245810"/>
          <a:ext cx="2081558" cy="804238"/>
        </a:xfrm>
        <a:prstGeom prst="chevron">
          <a:avLst>
            <a:gd name="adj" fmla="val 4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372716-5158-4099-BF44-143BD728DCC5}">
      <dsp:nvSpPr>
        <dsp:cNvPr id="0" name=""/>
        <dsp:cNvSpPr/>
      </dsp:nvSpPr>
      <dsp:spPr>
        <a:xfrm>
          <a:off x="2788308" y="2481921"/>
          <a:ext cx="1452694" cy="6640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Demographics</a:t>
          </a:r>
          <a:endParaRPr lang="en-KE" sz="1300" b="1" kern="1200" dirty="0"/>
        </a:p>
      </dsp:txBody>
      <dsp:txXfrm>
        <a:off x="2807757" y="2501370"/>
        <a:ext cx="1413796" cy="625136"/>
      </dsp:txXfrm>
    </dsp:sp>
    <dsp:sp modelId="{5BE7941E-AE5F-468B-A664-6DD6C22801E5}">
      <dsp:nvSpPr>
        <dsp:cNvPr id="0" name=""/>
        <dsp:cNvSpPr/>
      </dsp:nvSpPr>
      <dsp:spPr>
        <a:xfrm>
          <a:off x="4294522" y="2245810"/>
          <a:ext cx="2081558" cy="804238"/>
        </a:xfrm>
        <a:prstGeom prst="chevron">
          <a:avLst>
            <a:gd name="adj" fmla="val 4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5DFDC5-8F1D-481D-867B-13CC173A4F5E}">
      <dsp:nvSpPr>
        <dsp:cNvPr id="0" name=""/>
        <dsp:cNvSpPr/>
      </dsp:nvSpPr>
      <dsp:spPr>
        <a:xfrm>
          <a:off x="4933899" y="2481921"/>
          <a:ext cx="1452694" cy="6640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Supply and Demand</a:t>
          </a:r>
          <a:endParaRPr lang="en-KE" sz="1300" b="1" kern="1200" dirty="0"/>
        </a:p>
      </dsp:txBody>
      <dsp:txXfrm>
        <a:off x="4953348" y="2501370"/>
        <a:ext cx="1413796" cy="625136"/>
      </dsp:txXfrm>
    </dsp:sp>
    <dsp:sp modelId="{E4C228D3-A4FF-4A9E-87B0-5C5B62BED100}">
      <dsp:nvSpPr>
        <dsp:cNvPr id="0" name=""/>
        <dsp:cNvSpPr/>
      </dsp:nvSpPr>
      <dsp:spPr>
        <a:xfrm>
          <a:off x="6440114" y="2245810"/>
          <a:ext cx="2081558" cy="804238"/>
        </a:xfrm>
        <a:prstGeom prst="chevron">
          <a:avLst>
            <a:gd name="adj" fmla="val 4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3C49A1-84E0-4AD4-9302-18954914DA34}">
      <dsp:nvSpPr>
        <dsp:cNvPr id="0" name=""/>
        <dsp:cNvSpPr/>
      </dsp:nvSpPr>
      <dsp:spPr>
        <a:xfrm>
          <a:off x="7079491" y="2481921"/>
          <a:ext cx="1452694" cy="6640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Speculation and Expectation</a:t>
          </a:r>
          <a:endParaRPr lang="en-KE" sz="1300" b="1" kern="1200" dirty="0"/>
        </a:p>
      </dsp:txBody>
      <dsp:txXfrm>
        <a:off x="7098940" y="2501370"/>
        <a:ext cx="1413796" cy="625136"/>
      </dsp:txXfrm>
    </dsp:sp>
    <dsp:sp modelId="{4707765B-104C-4B10-8EB1-2ED85A2AF776}">
      <dsp:nvSpPr>
        <dsp:cNvPr id="0" name=""/>
        <dsp:cNvSpPr/>
      </dsp:nvSpPr>
      <dsp:spPr>
        <a:xfrm>
          <a:off x="8585705" y="2245810"/>
          <a:ext cx="2081558" cy="804238"/>
        </a:xfrm>
        <a:prstGeom prst="chevron">
          <a:avLst>
            <a:gd name="adj" fmla="val 4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9916D1-93E6-4060-9D4D-EC072AE008EE}">
      <dsp:nvSpPr>
        <dsp:cNvPr id="0" name=""/>
        <dsp:cNvSpPr/>
      </dsp:nvSpPr>
      <dsp:spPr>
        <a:xfrm>
          <a:off x="9225082" y="2481921"/>
          <a:ext cx="1452694" cy="6640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marL="0" lvl="0" indent="0" algn="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b="1" kern="1200" dirty="0"/>
            <a:t>International Transactions</a:t>
          </a:r>
          <a:endParaRPr lang="en-KE" sz="1300" b="1" kern="1200" dirty="0"/>
        </a:p>
      </dsp:txBody>
      <dsp:txXfrm>
        <a:off x="9244531" y="2501370"/>
        <a:ext cx="1413796" cy="62513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AB3FE-B65C-4FB6-BE2C-DFF7DA71C342}">
      <dsp:nvSpPr>
        <dsp:cNvPr id="0" name=""/>
        <dsp:cNvSpPr/>
      </dsp:nvSpPr>
      <dsp:spPr>
        <a:xfrm>
          <a:off x="93895" y="359539"/>
          <a:ext cx="1347536" cy="134753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0AFCFE-5F6D-43C8-9B1D-9A5457F3F49B}">
      <dsp:nvSpPr>
        <dsp:cNvPr id="0" name=""/>
        <dsp:cNvSpPr/>
      </dsp:nvSpPr>
      <dsp:spPr>
        <a:xfrm>
          <a:off x="532" y="1317476"/>
          <a:ext cx="1799998" cy="284400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</a:rPr>
            <a:t>Legislative Framework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</a:rPr>
            <a:t>These include laws on corporate governance, labor, environmental protection, and financial regulations. Provides oversight, reduces risks of malpractices, and ensures adherence to standards. </a:t>
          </a:r>
          <a:endParaRPr lang="en-KE" sz="1200" b="1" kern="1200" dirty="0">
            <a:solidFill>
              <a:schemeClr val="tx1"/>
            </a:solidFill>
          </a:endParaRPr>
        </a:p>
      </dsp:txBody>
      <dsp:txXfrm>
        <a:off x="53252" y="1370196"/>
        <a:ext cx="1694558" cy="2738562"/>
      </dsp:txXfrm>
    </dsp:sp>
    <dsp:sp modelId="{58697B46-7AB3-47A0-A303-F7BD14A4FF07}">
      <dsp:nvSpPr>
        <dsp:cNvPr id="0" name=""/>
        <dsp:cNvSpPr/>
      </dsp:nvSpPr>
      <dsp:spPr>
        <a:xfrm>
          <a:off x="1760956" y="871411"/>
          <a:ext cx="319524" cy="32379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KE" sz="1500" kern="1200"/>
        </a:p>
      </dsp:txBody>
      <dsp:txXfrm>
        <a:off x="1760956" y="936170"/>
        <a:ext cx="223667" cy="194276"/>
      </dsp:txXfrm>
    </dsp:sp>
    <dsp:sp modelId="{7D99CA07-5340-4A90-BB84-19C21D593343}">
      <dsp:nvSpPr>
        <dsp:cNvPr id="0" name=""/>
        <dsp:cNvSpPr/>
      </dsp:nvSpPr>
      <dsp:spPr>
        <a:xfrm>
          <a:off x="2354358" y="359539"/>
          <a:ext cx="1347536" cy="134753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E9FE31-6292-4EBF-B090-5B8C8EB235C7}">
      <dsp:nvSpPr>
        <dsp:cNvPr id="0" name=""/>
        <dsp:cNvSpPr/>
      </dsp:nvSpPr>
      <dsp:spPr>
        <a:xfrm>
          <a:off x="2322779" y="1317476"/>
          <a:ext cx="1799998" cy="2844002"/>
        </a:xfrm>
        <a:prstGeom prst="roundRect">
          <a:avLst>
            <a:gd name="adj" fmla="val 10000"/>
          </a:avLst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</a:rPr>
            <a:t>Regulatory Agencies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</a:rPr>
            <a:t>Agencies enforce laws and regulations, monitor compliance, and address violations. Provides oversight, reduces risks of malpractices, and ensures adherence to standards. </a:t>
          </a:r>
          <a:endParaRPr lang="en-KE" sz="1200" b="1" kern="1200" dirty="0">
            <a:solidFill>
              <a:schemeClr val="tx1"/>
            </a:solidFill>
          </a:endParaRPr>
        </a:p>
      </dsp:txBody>
      <dsp:txXfrm>
        <a:off x="2375499" y="1370196"/>
        <a:ext cx="1694558" cy="2738562"/>
      </dsp:txXfrm>
    </dsp:sp>
    <dsp:sp modelId="{C56638E0-BD4B-4487-A1AF-5602C5D10AEF}">
      <dsp:nvSpPr>
        <dsp:cNvPr id="0" name=""/>
        <dsp:cNvSpPr/>
      </dsp:nvSpPr>
      <dsp:spPr>
        <a:xfrm>
          <a:off x="4061116" y="871411"/>
          <a:ext cx="359222" cy="32379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KE" sz="1500" kern="1200"/>
        </a:p>
      </dsp:txBody>
      <dsp:txXfrm>
        <a:off x="4061116" y="936170"/>
        <a:ext cx="262084" cy="194276"/>
      </dsp:txXfrm>
    </dsp:sp>
    <dsp:sp modelId="{73575F00-C4DD-4850-A9F0-765AFD42089A}">
      <dsp:nvSpPr>
        <dsp:cNvPr id="0" name=""/>
        <dsp:cNvSpPr/>
      </dsp:nvSpPr>
      <dsp:spPr>
        <a:xfrm>
          <a:off x="4728243" y="359539"/>
          <a:ext cx="1347536" cy="134753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8CC91D-EFA1-4BF2-AE15-D54B3923C5E2}">
      <dsp:nvSpPr>
        <dsp:cNvPr id="0" name=""/>
        <dsp:cNvSpPr/>
      </dsp:nvSpPr>
      <dsp:spPr>
        <a:xfrm>
          <a:off x="4645027" y="1317476"/>
          <a:ext cx="1799998" cy="2844002"/>
        </a:xfrm>
        <a:prstGeom prst="roundRect">
          <a:avLst>
            <a:gd name="adj" fmla="val 10000"/>
          </a:avLst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</a:rPr>
            <a:t>Policies and Standards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</a:rPr>
            <a:t>Guidelines set by professional or regulatory bodies that outline expectations and procedures. Ensuring consistency, promoting best practices, and enhancing accountability.</a:t>
          </a:r>
          <a:endParaRPr lang="en-KE" sz="1200" b="1" kern="1200" dirty="0">
            <a:solidFill>
              <a:schemeClr val="tx1"/>
            </a:solidFill>
          </a:endParaRPr>
        </a:p>
      </dsp:txBody>
      <dsp:txXfrm>
        <a:off x="4697747" y="1370196"/>
        <a:ext cx="1694558" cy="2738562"/>
      </dsp:txXfrm>
    </dsp:sp>
    <dsp:sp modelId="{D54F115C-0A72-4452-BE90-9D304337253F}">
      <dsp:nvSpPr>
        <dsp:cNvPr id="0" name=""/>
        <dsp:cNvSpPr/>
      </dsp:nvSpPr>
      <dsp:spPr>
        <a:xfrm rot="66549">
          <a:off x="6351255" y="892456"/>
          <a:ext cx="275553" cy="323794"/>
        </a:xfrm>
        <a:prstGeom prst="rightArrow">
          <a:avLst>
            <a:gd name="adj1" fmla="val 60000"/>
            <a:gd name="adj2" fmla="val 5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KE" sz="1500" kern="1200"/>
        </a:p>
      </dsp:txBody>
      <dsp:txXfrm>
        <a:off x="6351263" y="956415"/>
        <a:ext cx="192887" cy="194276"/>
      </dsp:txXfrm>
    </dsp:sp>
    <dsp:sp modelId="{153CBC5A-3A90-4B2F-8D26-49CB277B28D7}">
      <dsp:nvSpPr>
        <dsp:cNvPr id="0" name=""/>
        <dsp:cNvSpPr/>
      </dsp:nvSpPr>
      <dsp:spPr>
        <a:xfrm>
          <a:off x="6862927" y="400868"/>
          <a:ext cx="1347536" cy="134753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E200A3-66CF-4183-9042-EC22B80EE5F1}">
      <dsp:nvSpPr>
        <dsp:cNvPr id="0" name=""/>
        <dsp:cNvSpPr/>
      </dsp:nvSpPr>
      <dsp:spPr>
        <a:xfrm>
          <a:off x="6967274" y="1317476"/>
          <a:ext cx="1799998" cy="2844002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</a:rPr>
            <a:t>Governance Bodies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>
              <a:solidFill>
                <a:schemeClr val="tx1"/>
              </a:solidFill>
            </a:rPr>
            <a:t>Bodies  that oversee adherence to policies, regulations, and ethical standards. They play a critical role in ensuring that an organization operates effectively, transparently, and within the bounds of legal and regulatory frameworks. </a:t>
          </a:r>
          <a:endParaRPr lang="en-KE" sz="1200" b="1" kern="1200" dirty="0">
            <a:solidFill>
              <a:schemeClr val="tx1"/>
            </a:solidFill>
          </a:endParaRPr>
        </a:p>
      </dsp:txBody>
      <dsp:txXfrm>
        <a:off x="7019994" y="1370196"/>
        <a:ext cx="1694558" cy="273856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67857B-CE50-4513-AE80-CAB0AB598749}">
      <dsp:nvSpPr>
        <dsp:cNvPr id="0" name=""/>
        <dsp:cNvSpPr/>
      </dsp:nvSpPr>
      <dsp:spPr>
        <a:xfrm>
          <a:off x="3997125" y="2946247"/>
          <a:ext cx="2140362" cy="13864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505695"/>
              <a:satOff val="-11613"/>
              <a:lumOff val="-784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50" u="none" strike="noStrike" kern="1200" dirty="0">
              <a:effectLst/>
              <a:latin typeface="+mn-lt"/>
            </a:rPr>
            <a:t>Approvals from the utility company for connecting the mini-grid to the main grid.</a:t>
          </a:r>
          <a:endParaRPr lang="en-KE" sz="1050" kern="1200" dirty="0"/>
        </a:p>
      </dsp:txBody>
      <dsp:txXfrm>
        <a:off x="4669690" y="3323320"/>
        <a:ext cx="1437341" cy="978940"/>
      </dsp:txXfrm>
    </dsp:sp>
    <dsp:sp modelId="{A320A4D8-FB37-4BFE-AC36-3190CD1033F7}">
      <dsp:nvSpPr>
        <dsp:cNvPr id="0" name=""/>
        <dsp:cNvSpPr/>
      </dsp:nvSpPr>
      <dsp:spPr>
        <a:xfrm>
          <a:off x="486313" y="2904736"/>
          <a:ext cx="2140362" cy="13864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50" kern="1200" dirty="0"/>
            <a:t>Required permissions from local authorities to use land for mini-grid construction</a:t>
          </a:r>
          <a:endParaRPr lang="en-KE" sz="1050" kern="1200" dirty="0"/>
        </a:p>
      </dsp:txBody>
      <dsp:txXfrm>
        <a:off x="516769" y="3281810"/>
        <a:ext cx="1437341" cy="978940"/>
      </dsp:txXfrm>
    </dsp:sp>
    <dsp:sp modelId="{AF012149-A98C-43FF-B6B5-26E25F31E13C}">
      <dsp:nvSpPr>
        <dsp:cNvPr id="0" name=""/>
        <dsp:cNvSpPr/>
      </dsp:nvSpPr>
      <dsp:spPr>
        <a:xfrm>
          <a:off x="3997125" y="0"/>
          <a:ext cx="2140362" cy="13864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252848"/>
              <a:satOff val="-5806"/>
              <a:lumOff val="-392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50" kern="1200" dirty="0"/>
            <a:t>Necessary environmental impact assessments and clearances based on location.</a:t>
          </a:r>
          <a:endParaRPr lang="en-KE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KE" sz="1050" kern="1200" dirty="0"/>
        </a:p>
      </dsp:txBody>
      <dsp:txXfrm>
        <a:off x="4669690" y="30456"/>
        <a:ext cx="1437341" cy="978940"/>
      </dsp:txXfrm>
    </dsp:sp>
    <dsp:sp modelId="{D4A88459-F28B-4758-9613-98449AE6D6AA}">
      <dsp:nvSpPr>
        <dsp:cNvPr id="0" name=""/>
        <dsp:cNvSpPr/>
      </dsp:nvSpPr>
      <dsp:spPr>
        <a:xfrm>
          <a:off x="504955" y="0"/>
          <a:ext cx="2140362" cy="138646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50" kern="1200" dirty="0"/>
            <a:t>Required for construction activities associated with mini-grid installation.</a:t>
          </a:r>
          <a:endParaRPr lang="en-KE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KE" sz="1050" kern="1200" dirty="0"/>
        </a:p>
      </dsp:txBody>
      <dsp:txXfrm>
        <a:off x="535411" y="30456"/>
        <a:ext cx="1437341" cy="978940"/>
      </dsp:txXfrm>
    </dsp:sp>
    <dsp:sp modelId="{5AD7CA11-2D5E-4BFD-A4FD-B68636E0AA2F}">
      <dsp:nvSpPr>
        <dsp:cNvPr id="0" name=""/>
        <dsp:cNvSpPr/>
      </dsp:nvSpPr>
      <dsp:spPr>
        <a:xfrm>
          <a:off x="1401828" y="246964"/>
          <a:ext cx="1876066" cy="1876066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Construction permits</a:t>
          </a:r>
          <a:endParaRPr lang="en-KE" sz="1050" kern="1200" dirty="0"/>
        </a:p>
      </dsp:txBody>
      <dsp:txXfrm>
        <a:off x="1951315" y="796451"/>
        <a:ext cx="1326579" cy="1326579"/>
      </dsp:txXfrm>
    </dsp:sp>
    <dsp:sp modelId="{929E0C25-83E2-46A2-A1E9-6B862677E0BC}">
      <dsp:nvSpPr>
        <dsp:cNvPr id="0" name=""/>
        <dsp:cNvSpPr/>
      </dsp:nvSpPr>
      <dsp:spPr>
        <a:xfrm rot="5400000">
          <a:off x="3364549" y="246964"/>
          <a:ext cx="1876066" cy="1876066"/>
        </a:xfrm>
        <a:prstGeom prst="pieWedge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Environmental permits</a:t>
          </a:r>
          <a:endParaRPr lang="en-KE" sz="1050" kern="1200" dirty="0"/>
        </a:p>
      </dsp:txBody>
      <dsp:txXfrm rot="-5400000">
        <a:off x="3364549" y="796451"/>
        <a:ext cx="1326579" cy="1326579"/>
      </dsp:txXfrm>
    </dsp:sp>
    <dsp:sp modelId="{0351AF0F-ECD5-444E-B0E3-99B78F7A66CF}">
      <dsp:nvSpPr>
        <dsp:cNvPr id="0" name=""/>
        <dsp:cNvSpPr/>
      </dsp:nvSpPr>
      <dsp:spPr>
        <a:xfrm rot="10800000">
          <a:off x="3364549" y="2209685"/>
          <a:ext cx="1876066" cy="1876066"/>
        </a:xfrm>
        <a:prstGeom prst="pieWedge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Grid Connection permits</a:t>
          </a:r>
          <a:endParaRPr lang="en-KE" sz="1050" kern="1200" dirty="0"/>
        </a:p>
      </dsp:txBody>
      <dsp:txXfrm rot="10800000">
        <a:off x="3364549" y="2209685"/>
        <a:ext cx="1326579" cy="1326579"/>
      </dsp:txXfrm>
    </dsp:sp>
    <dsp:sp modelId="{EF096EEC-BA5B-4D78-9944-B4BAA177E62B}">
      <dsp:nvSpPr>
        <dsp:cNvPr id="0" name=""/>
        <dsp:cNvSpPr/>
      </dsp:nvSpPr>
      <dsp:spPr>
        <a:xfrm rot="16200000">
          <a:off x="1401828" y="2209685"/>
          <a:ext cx="1876066" cy="1876066"/>
        </a:xfrm>
        <a:prstGeom prst="pieWedg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marL="0" lvl="0" indent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50" kern="1200" dirty="0"/>
            <a:t>Land permits </a:t>
          </a:r>
          <a:endParaRPr lang="en-KE" sz="1050" kern="1200" dirty="0"/>
        </a:p>
      </dsp:txBody>
      <dsp:txXfrm rot="5400000">
        <a:off x="1951315" y="2209685"/>
        <a:ext cx="1326579" cy="1326579"/>
      </dsp:txXfrm>
    </dsp:sp>
    <dsp:sp modelId="{650C5053-B96C-45F7-A3B8-BB0971584DF7}">
      <dsp:nvSpPr>
        <dsp:cNvPr id="0" name=""/>
        <dsp:cNvSpPr/>
      </dsp:nvSpPr>
      <dsp:spPr>
        <a:xfrm>
          <a:off x="2997351" y="1776413"/>
          <a:ext cx="647741" cy="563253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D74122-7DA4-42EB-A430-C3165AB996B8}">
      <dsp:nvSpPr>
        <dsp:cNvPr id="0" name=""/>
        <dsp:cNvSpPr/>
      </dsp:nvSpPr>
      <dsp:spPr>
        <a:xfrm rot="10800000">
          <a:off x="2997351" y="1993049"/>
          <a:ext cx="647741" cy="563253"/>
        </a:xfrm>
        <a:prstGeom prst="circular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B12087-03E2-49F6-89D6-66CBEFA7A6C3}">
      <dsp:nvSpPr>
        <dsp:cNvPr id="0" name=""/>
        <dsp:cNvSpPr/>
      </dsp:nvSpPr>
      <dsp:spPr>
        <a:xfrm>
          <a:off x="0" y="0"/>
          <a:ext cx="2058628" cy="436711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Workshops and Meetings</a:t>
          </a:r>
        </a:p>
      </dsp:txBody>
      <dsp:txXfrm>
        <a:off x="0" y="1746846"/>
        <a:ext cx="2058628" cy="1746846"/>
      </dsp:txXfrm>
    </dsp:sp>
    <dsp:sp modelId="{971622AB-A9AD-41BF-A273-91590E599E7A}">
      <dsp:nvSpPr>
        <dsp:cNvPr id="0" name=""/>
        <dsp:cNvSpPr/>
      </dsp:nvSpPr>
      <dsp:spPr>
        <a:xfrm>
          <a:off x="302189" y="262027"/>
          <a:ext cx="1454249" cy="1454249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3BFC1F-A240-4281-9DCF-C2A1B1E52C62}">
      <dsp:nvSpPr>
        <dsp:cNvPr id="0" name=""/>
        <dsp:cNvSpPr/>
      </dsp:nvSpPr>
      <dsp:spPr>
        <a:xfrm>
          <a:off x="2120387" y="0"/>
          <a:ext cx="2058628" cy="4367117"/>
        </a:xfrm>
        <a:prstGeom prst="roundRect">
          <a:avLst>
            <a:gd name="adj" fmla="val 10000"/>
          </a:avLst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Identify Local Needs</a:t>
          </a:r>
        </a:p>
      </dsp:txBody>
      <dsp:txXfrm>
        <a:off x="2120387" y="1746846"/>
        <a:ext cx="2058628" cy="1746846"/>
      </dsp:txXfrm>
    </dsp:sp>
    <dsp:sp modelId="{69B6DE29-8AB6-4D88-83B9-642DF5DA0CF0}">
      <dsp:nvSpPr>
        <dsp:cNvPr id="0" name=""/>
        <dsp:cNvSpPr/>
      </dsp:nvSpPr>
      <dsp:spPr>
        <a:xfrm>
          <a:off x="2422577" y="262027"/>
          <a:ext cx="1454249" cy="145424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6E79EF-F425-49FF-9C45-EB6F07B08588}">
      <dsp:nvSpPr>
        <dsp:cNvPr id="0" name=""/>
        <dsp:cNvSpPr/>
      </dsp:nvSpPr>
      <dsp:spPr>
        <a:xfrm>
          <a:off x="4240775" y="0"/>
          <a:ext cx="2058628" cy="4367117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Skills Development</a:t>
          </a:r>
        </a:p>
      </dsp:txBody>
      <dsp:txXfrm>
        <a:off x="4240775" y="1746846"/>
        <a:ext cx="2058628" cy="1746846"/>
      </dsp:txXfrm>
    </dsp:sp>
    <dsp:sp modelId="{1BC2B0E9-13DA-42D0-9D43-F11BE3673BCB}">
      <dsp:nvSpPr>
        <dsp:cNvPr id="0" name=""/>
        <dsp:cNvSpPr/>
      </dsp:nvSpPr>
      <dsp:spPr>
        <a:xfrm>
          <a:off x="4542965" y="262027"/>
          <a:ext cx="1454249" cy="1454249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070C94-9C84-4231-A90B-641176E90CE8}">
      <dsp:nvSpPr>
        <dsp:cNvPr id="0" name=""/>
        <dsp:cNvSpPr/>
      </dsp:nvSpPr>
      <dsp:spPr>
        <a:xfrm>
          <a:off x="6361163" y="0"/>
          <a:ext cx="2058628" cy="4367117"/>
        </a:xfrm>
        <a:prstGeom prst="roundRect">
          <a:avLst>
            <a:gd name="adj" fmla="val 10000"/>
          </a:avLst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Sustainable Implementation</a:t>
          </a:r>
        </a:p>
      </dsp:txBody>
      <dsp:txXfrm>
        <a:off x="6361163" y="1746846"/>
        <a:ext cx="2058628" cy="1746846"/>
      </dsp:txXfrm>
    </dsp:sp>
    <dsp:sp modelId="{E55B0B65-6B09-4889-A5CF-A9CC0D0B6E02}">
      <dsp:nvSpPr>
        <dsp:cNvPr id="0" name=""/>
        <dsp:cNvSpPr/>
      </dsp:nvSpPr>
      <dsp:spPr>
        <a:xfrm>
          <a:off x="6663352" y="262027"/>
          <a:ext cx="1454249" cy="1454249"/>
        </a:xfrm>
        <a:prstGeom prst="ellipse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75F0B4-C423-4F9D-9D77-0F8B49FEBED7}">
      <dsp:nvSpPr>
        <dsp:cNvPr id="0" name=""/>
        <dsp:cNvSpPr/>
      </dsp:nvSpPr>
      <dsp:spPr>
        <a:xfrm>
          <a:off x="8481551" y="0"/>
          <a:ext cx="2058628" cy="4367117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Monitoring and Feedback</a:t>
          </a:r>
        </a:p>
      </dsp:txBody>
      <dsp:txXfrm>
        <a:off x="8481551" y="1746846"/>
        <a:ext cx="2058628" cy="1746846"/>
      </dsp:txXfrm>
    </dsp:sp>
    <dsp:sp modelId="{4DB76143-D0C2-4629-906C-3074FA319807}">
      <dsp:nvSpPr>
        <dsp:cNvPr id="0" name=""/>
        <dsp:cNvSpPr/>
      </dsp:nvSpPr>
      <dsp:spPr>
        <a:xfrm>
          <a:off x="8783740" y="262027"/>
          <a:ext cx="1454249" cy="1454249"/>
        </a:xfrm>
        <a:prstGeom prst="ellipse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B78DD4-9ABC-4E6E-8C34-5F8F364A09B7}">
      <dsp:nvSpPr>
        <dsp:cNvPr id="0" name=""/>
        <dsp:cNvSpPr/>
      </dsp:nvSpPr>
      <dsp:spPr>
        <a:xfrm>
          <a:off x="421607" y="3493693"/>
          <a:ext cx="9696965" cy="655067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Accent+Icon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0" name="Google Shape;12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F6F6D9-8E91-4F38-B49C-0FE503A14331}" type="slidenum">
              <a:rPr lang="it-IT" smtClean="0"/>
              <a:pPr>
                <a:defRPr/>
              </a:pPr>
              <a:t>2</a:t>
            </a:fld>
            <a:endParaRPr lang="it-IT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677863"/>
            <a:ext cx="6021388" cy="3387725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4349" y="4291426"/>
            <a:ext cx="4918117" cy="4061757"/>
          </a:xfrm>
          <a:noFill/>
          <a:ln/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2966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how policy and governance impact mini-grid development:</a:t>
            </a:r>
          </a:p>
          <a:p>
            <a:r>
              <a:rPr lang="en-US" b="1" dirty="0"/>
              <a:t>Regulatory Framework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Licensing and Permits</a:t>
            </a:r>
            <a:r>
              <a:rPr lang="en-US" dirty="0"/>
              <a:t>: Simplified and clear processes for obtaining necessary approvals.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Grid Interconnection Policies</a:t>
            </a:r>
            <a:r>
              <a:rPr lang="en-US" dirty="0"/>
              <a:t>: Regulations that allow easy integration of </a:t>
            </a:r>
            <a:r>
              <a:rPr lang="en-US" dirty="0" err="1"/>
              <a:t>minigrids</a:t>
            </a:r>
            <a:r>
              <a:rPr lang="en-US" dirty="0"/>
              <a:t> with the main grid.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Standards and Quality Control</a:t>
            </a:r>
            <a:r>
              <a:rPr lang="en-US" dirty="0"/>
              <a:t>: Establishment of technical standards to ensure reliability and safety.</a:t>
            </a:r>
          </a:p>
          <a:p>
            <a:r>
              <a:rPr lang="en-US" b="1" dirty="0"/>
              <a:t>Financial Incentives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Subsidies and Grants</a:t>
            </a:r>
            <a:r>
              <a:rPr lang="en-US" dirty="0"/>
              <a:t>: Financial support to reduce initial capital costs.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Tax Incentives</a:t>
            </a:r>
            <a:r>
              <a:rPr lang="en-US" dirty="0"/>
              <a:t>: Tax breaks or reductions on </a:t>
            </a:r>
            <a:r>
              <a:rPr lang="en-US" dirty="0" err="1"/>
              <a:t>minigrid</a:t>
            </a:r>
            <a:r>
              <a:rPr lang="en-US" dirty="0"/>
              <a:t>-related equipment.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Tariff Structures</a:t>
            </a:r>
            <a:r>
              <a:rPr lang="en-US" dirty="0"/>
              <a:t>: Flexible and fair pricing policies for electricity.</a:t>
            </a:r>
          </a:p>
          <a:p>
            <a:r>
              <a:rPr lang="en-US" b="1" dirty="0"/>
              <a:t>Institutional Support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Capacity Building</a:t>
            </a:r>
            <a:r>
              <a:rPr lang="en-US" dirty="0"/>
              <a:t>: Training programs for local operators and communities.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Public-Private Partnerships</a:t>
            </a:r>
            <a:r>
              <a:rPr lang="en-US" dirty="0"/>
              <a:t>: Collaboration between government and private sector.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Research and Development</a:t>
            </a:r>
            <a:r>
              <a:rPr lang="en-US" dirty="0"/>
              <a:t>: Government support for innovation in </a:t>
            </a:r>
            <a:r>
              <a:rPr lang="en-US" dirty="0" err="1"/>
              <a:t>minigrid</a:t>
            </a:r>
            <a:r>
              <a:rPr lang="en-US" dirty="0"/>
              <a:t> technologies.</a:t>
            </a:r>
          </a:p>
          <a:p>
            <a:r>
              <a:rPr lang="en-US" b="1" dirty="0"/>
              <a:t>Market Conditions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Competition Policies</a:t>
            </a:r>
            <a:r>
              <a:rPr lang="en-US" dirty="0"/>
              <a:t>: Promoting competition to lower costs and improve service quality.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Consumer Protection</a:t>
            </a:r>
            <a:r>
              <a:rPr lang="en-US" dirty="0"/>
              <a:t>: Ensuring fair practices and protection for consumers.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Renewable Energy Integration</a:t>
            </a:r>
            <a:r>
              <a:rPr lang="en-US" dirty="0"/>
              <a:t>: Encouraging the use of renewable energy sources.</a:t>
            </a:r>
          </a:p>
          <a:p>
            <a:r>
              <a:rPr lang="en-US" b="1" dirty="0"/>
              <a:t>Institutional and Governance Structures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Decentralized Governance</a:t>
            </a:r>
            <a:r>
              <a:rPr lang="en-US" dirty="0"/>
              <a:t>: Empowering local entities in mini-grid management.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Coordination Among Agencies</a:t>
            </a:r>
            <a:r>
              <a:rPr lang="en-US" dirty="0"/>
              <a:t>: Ensuring effective communication and cooperation.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Monitoring and Evaluation</a:t>
            </a:r>
            <a:r>
              <a:rPr lang="en-US" dirty="0"/>
              <a:t>: Regular assessment of projects to ensure standards are met.</a:t>
            </a:r>
          </a:p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427610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01542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2297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9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788603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33558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706227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14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618962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17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2753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18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080735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/>
            <a:r>
              <a:rPr lang="en-US" dirty="0"/>
              <a:t>Capacity Building equips community members with the skills to manage and maintain mini-grids. Community Engagement involves them in decision-making, ensuring the mini-grid meets local needs and fostering ownership. Together, they enhance system reliability, reduce costs, and ensure long-term project success.</a:t>
            </a:r>
          </a:p>
          <a:p>
            <a:r>
              <a:rPr lang="en-US" dirty="0"/>
              <a:t>Effective community engagement and capacity building are crucial for the successful operation and sustainability of mini-grid systems. By ensuring community members have the skills and knowledge to operate and maintain mini-grid systems, several benefits are achieved: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Enhanced System Reliability and Maintenance: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Equipping community members with operational skills reduces downtime and technical issues, leading to better reliability of the mini-grid system.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Improved maintenance knowledge supports sustainable management of energy resources, ensuring long-term efficiency and effectiveness of the project.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Community Involvement and Ownership: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Involving the community in planning and decision-making processes ensures that the mini-grid system is tailored to local needs and preferences.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This fosters a sense of ownership and responsibility among community members, encouraging greater support and maintenance efforts.</a:t>
            </a:r>
          </a:p>
          <a:p>
            <a:pPr>
              <a:buFont typeface="+mj-lt"/>
              <a:buAutoNum type="arabicPeriod"/>
            </a:pPr>
            <a:r>
              <a:rPr lang="en-US" b="1" dirty="0"/>
              <a:t>Long-Term Project Success and Sustainability:</a:t>
            </a:r>
            <a:endParaRPr lang="en-US" dirty="0"/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Community engagement contributes significantly to the long-term success and sustainability of mini-grid projects.</a:t>
            </a:r>
          </a:p>
          <a:p>
            <a:pPr marL="742950" lvl="1" indent="-285750">
              <a:buFont typeface="+mj-lt"/>
              <a:buAutoNum type="arabicPeriod"/>
            </a:pPr>
            <a:r>
              <a:rPr lang="en-US" dirty="0"/>
              <a:t>When communities are actively engaged, they are more likely to support the project financially and through active participation, which enhances its overall sustainability.</a:t>
            </a:r>
          </a:p>
          <a:p>
            <a:r>
              <a:rPr lang="en-US" dirty="0"/>
              <a:t>By integrating community engagement with capacity building initiatives, mini-grid projects can not only address immediate energy needs but also empower communities to sustainably manage their energy resources for the future.</a:t>
            </a:r>
          </a:p>
          <a:p>
            <a:pPr marL="0"/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19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33794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K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it-IT" sz="1200" b="0" i="0" u="none" strike="noStrike" cap="none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</a:t>
            </a:fld>
            <a:endParaRPr lang="it-IT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65760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e de titr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/>
          <p:nvPr/>
        </p:nvSpPr>
        <p:spPr>
          <a:xfrm>
            <a:off x="1503534" y="-733938"/>
            <a:ext cx="5861304" cy="8120159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7"/>
          <p:cNvSpPr/>
          <p:nvPr/>
        </p:nvSpPr>
        <p:spPr>
          <a:xfrm>
            <a:off x="10849226" y="-28260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8;p7"/>
          <p:cNvSpPr/>
          <p:nvPr/>
        </p:nvSpPr>
        <p:spPr>
          <a:xfrm>
            <a:off x="0" y="-733939"/>
            <a:ext cx="7180643" cy="8120160"/>
          </a:xfrm>
          <a:custGeom>
            <a:avLst/>
            <a:gdLst/>
            <a:ahLst/>
            <a:cxnLst/>
            <a:rect l="l" t="t" r="r" b="b"/>
            <a:pathLst>
              <a:path w="7180643" h="8120160" extrusionOk="0">
                <a:moveTo>
                  <a:pt x="4249991" y="0"/>
                </a:moveTo>
                <a:cubicBezTo>
                  <a:pt x="5868545" y="0"/>
                  <a:pt x="7180643" y="1817760"/>
                  <a:pt x="7180643" y="4060080"/>
                </a:cubicBezTo>
                <a:cubicBezTo>
                  <a:pt x="7180643" y="6302400"/>
                  <a:pt x="5868545" y="8120160"/>
                  <a:pt x="4249991" y="8120160"/>
                </a:cubicBezTo>
                <a:cubicBezTo>
                  <a:pt x="3744193" y="8120160"/>
                  <a:pt x="3268322" y="7942645"/>
                  <a:pt x="2853069" y="7630131"/>
                </a:cubicBezTo>
                <a:lnTo>
                  <a:pt x="2807689" y="7591937"/>
                </a:lnTo>
                <a:lnTo>
                  <a:pt x="0" y="7591937"/>
                </a:lnTo>
                <a:lnTo>
                  <a:pt x="0" y="733937"/>
                </a:lnTo>
                <a:lnTo>
                  <a:pt x="2572305" y="733937"/>
                </a:lnTo>
                <a:lnTo>
                  <a:pt x="2611436" y="693398"/>
                </a:lnTo>
                <a:cubicBezTo>
                  <a:pt x="3079171" y="255623"/>
                  <a:pt x="3643033" y="0"/>
                  <a:pt x="4249991" y="0"/>
                </a:cubicBezTo>
                <a:close/>
              </a:path>
            </a:pathLst>
          </a:cu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Google Shape;19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89797" y="6298872"/>
            <a:ext cx="567812" cy="38611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0" name="Google Shape;20;p7"/>
          <p:cNvGrpSpPr/>
          <p:nvPr/>
        </p:nvGrpSpPr>
        <p:grpSpPr>
          <a:xfrm>
            <a:off x="8185984" y="2103764"/>
            <a:ext cx="3189822" cy="2444753"/>
            <a:chOff x="8029477" y="2105554"/>
            <a:chExt cx="3189822" cy="2444753"/>
          </a:xfrm>
        </p:grpSpPr>
        <p:pic>
          <p:nvPicPr>
            <p:cNvPr id="21" name="Google Shape;21;p7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8029478" y="2105554"/>
              <a:ext cx="3189821" cy="19677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2" name="Google Shape;22;p7"/>
            <p:cNvPicPr preferRelativeResize="0"/>
            <p:nvPr/>
          </p:nvPicPr>
          <p:blipFill rotWithShape="1">
            <a:blip r:embed="rId4">
              <a:alphaModFix/>
            </a:blip>
            <a:srcRect l="34551" t="56660" r="764" b="12241"/>
            <a:stretch/>
          </p:blipFill>
          <p:spPr>
            <a:xfrm>
              <a:off x="8029477" y="4233099"/>
              <a:ext cx="3189822" cy="3172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" name="Google Shape;23;p7"/>
          <p:cNvSpPr/>
          <p:nvPr/>
        </p:nvSpPr>
        <p:spPr>
          <a:xfrm>
            <a:off x="7364838" y="6279822"/>
            <a:ext cx="4603224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it-IT" sz="1100" b="0" i="0" u="none" strike="noStrike" cap="none">
                <a:solidFill>
                  <a:srgbClr val="595959"/>
                </a:solidFill>
                <a:latin typeface="Rubik"/>
                <a:ea typeface="Rubik"/>
                <a:cs typeface="Rubik"/>
                <a:sym typeface="Rubik"/>
              </a:rPr>
              <a:t>The LEAP-RE project has received funding from the European Union’s Horizon 2020 Research and Innovation Program under Grant Agreement 963530.</a:t>
            </a:r>
            <a:endParaRPr sz="1100" b="0" i="0" u="none" strike="noStrike" cap="none">
              <a:solidFill>
                <a:srgbClr val="59595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7"/>
          <p:cNvSpPr/>
          <p:nvPr/>
        </p:nvSpPr>
        <p:spPr>
          <a:xfrm>
            <a:off x="10990556" y="-276566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7"/>
          <p:cNvSpPr txBox="1">
            <a:spLocks noGrp="1"/>
          </p:cNvSpPr>
          <p:nvPr>
            <p:ph type="ctrTitle"/>
          </p:nvPr>
        </p:nvSpPr>
        <p:spPr>
          <a:xfrm>
            <a:off x="506863" y="1071678"/>
            <a:ext cx="5655627" cy="16583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ubTitle" idx="1"/>
          </p:nvPr>
        </p:nvSpPr>
        <p:spPr>
          <a:xfrm>
            <a:off x="1377193" y="3562032"/>
            <a:ext cx="3274706" cy="2224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3000"/>
              <a:buNone/>
              <a:defRPr sz="30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et contenu" type="obj">
  <p:cSld name="OBJEC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body" idx="1"/>
          </p:nvPr>
        </p:nvSpPr>
        <p:spPr>
          <a:xfrm>
            <a:off x="823570" y="1486664"/>
            <a:ext cx="10326783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/>
          <p:nvPr/>
        </p:nvSpPr>
        <p:spPr>
          <a:xfrm>
            <a:off x="0" y="342083"/>
            <a:ext cx="10652227" cy="716132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Google Shape;30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833631" y="388289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8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8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8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8"/>
          <p:cNvSpPr/>
          <p:nvPr/>
        </p:nvSpPr>
        <p:spPr>
          <a:xfrm rot="447595">
            <a:off x="-266749" y="-464584"/>
            <a:ext cx="1098095" cy="1098095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35;p8"/>
          <p:cNvSpPr/>
          <p:nvPr/>
        </p:nvSpPr>
        <p:spPr>
          <a:xfrm>
            <a:off x="-738969" y="-514042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838200" y="453905"/>
            <a:ext cx="9672961" cy="5144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Verdana"/>
              <a:buNone/>
              <a:defRPr sz="2800" b="1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11436872" y="6104586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re de section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0" y="0"/>
            <a:ext cx="8593584" cy="6858000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218783" y="330228"/>
            <a:ext cx="1732586" cy="1068804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9"/>
          <p:cNvSpPr/>
          <p:nvPr/>
        </p:nvSpPr>
        <p:spPr>
          <a:xfrm>
            <a:off x="-495475" y="-506591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9"/>
          <p:cNvSpPr/>
          <p:nvPr/>
        </p:nvSpPr>
        <p:spPr>
          <a:xfrm>
            <a:off x="-218785" y="-213064"/>
            <a:ext cx="1346250" cy="1357720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9"/>
          <p:cNvSpPr/>
          <p:nvPr/>
        </p:nvSpPr>
        <p:spPr>
          <a:xfrm rot="10800000" flipH="1">
            <a:off x="8593584" y="6675120"/>
            <a:ext cx="2432556" cy="48616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9"/>
          <p:cNvSpPr/>
          <p:nvPr/>
        </p:nvSpPr>
        <p:spPr>
          <a:xfrm>
            <a:off x="11085076" y="5715861"/>
            <a:ext cx="1349504" cy="1349504"/>
          </a:xfrm>
          <a:prstGeom prst="ellipse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9"/>
          <p:cNvSpPr/>
          <p:nvPr/>
        </p:nvSpPr>
        <p:spPr>
          <a:xfrm rot="447595">
            <a:off x="10956967" y="560331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9"/>
          <p:cNvSpPr txBox="1">
            <a:spLocks noGrp="1"/>
          </p:cNvSpPr>
          <p:nvPr>
            <p:ph type="title"/>
          </p:nvPr>
        </p:nvSpPr>
        <p:spPr>
          <a:xfrm>
            <a:off x="2187020" y="1727994"/>
            <a:ext cx="4219544" cy="1133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Verdana"/>
              <a:buNone/>
              <a:defRPr sz="3600" b="1" cap="none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1"/>
          </p:nvPr>
        </p:nvSpPr>
        <p:spPr>
          <a:xfrm>
            <a:off x="2479983" y="3437585"/>
            <a:ext cx="3633618" cy="7016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 sz="24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sldNum" idx="12"/>
          </p:nvPr>
        </p:nvSpPr>
        <p:spPr>
          <a:xfrm>
            <a:off x="11348709" y="6025488"/>
            <a:ext cx="48725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Disposition personnalisée">
  <p:cSld name="1_Disposition personnalisée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0"/>
          <p:cNvSpPr txBox="1">
            <a:spLocks noGrp="1"/>
          </p:cNvSpPr>
          <p:nvPr>
            <p:ph type="title"/>
          </p:nvPr>
        </p:nvSpPr>
        <p:spPr>
          <a:xfrm>
            <a:off x="838200" y="807868"/>
            <a:ext cx="10515600" cy="7812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0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10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10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4" name="Google Shape;54;p1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0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10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10"/>
          <p:cNvSpPr txBox="1">
            <a:spLocks noGrp="1"/>
          </p:cNvSpPr>
          <p:nvPr>
            <p:ph type="sldNum" idx="12"/>
          </p:nvPr>
        </p:nvSpPr>
        <p:spPr>
          <a:xfrm>
            <a:off x="11383605" y="6162447"/>
            <a:ext cx="520169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1"/>
          </p:nvPr>
        </p:nvSpPr>
        <p:spPr>
          <a:xfrm>
            <a:off x="838200" y="1705843"/>
            <a:ext cx="10515600" cy="4456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re seul">
  <p:cSld name="Titre seul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3"/>
          <p:cNvSpPr txBox="1">
            <a:spLocks noGrp="1"/>
          </p:cNvSpPr>
          <p:nvPr>
            <p:ph type="title"/>
          </p:nvPr>
        </p:nvSpPr>
        <p:spPr>
          <a:xfrm>
            <a:off x="838200" y="826764"/>
            <a:ext cx="10515600" cy="730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body" idx="1"/>
          </p:nvPr>
        </p:nvSpPr>
        <p:spPr>
          <a:xfrm>
            <a:off x="838200" y="1722266"/>
            <a:ext cx="4932000" cy="3539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3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4" name="Google Shape;84;p13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5" name="Google Shape;8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11461071" y="6194315"/>
            <a:ext cx="473707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body" idx="2"/>
          </p:nvPr>
        </p:nvSpPr>
        <p:spPr>
          <a:xfrm>
            <a:off x="838200" y="5379867"/>
            <a:ext cx="9982200" cy="10940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4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body" idx="3"/>
          </p:nvPr>
        </p:nvSpPr>
        <p:spPr>
          <a:xfrm>
            <a:off x="5888400" y="1721612"/>
            <a:ext cx="4932000" cy="3540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 avec légende" type="picTx">
  <p:cSld name="PICTURE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>
            <a:spLocks noGrp="1"/>
          </p:cNvSpPr>
          <p:nvPr>
            <p:ph type="title"/>
          </p:nvPr>
        </p:nvSpPr>
        <p:spPr>
          <a:xfrm>
            <a:off x="836612" y="972116"/>
            <a:ext cx="3932237" cy="9239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800"/>
              <a:buFont typeface="Verdana"/>
              <a:buNone/>
              <a:defRPr sz="2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4"/>
          <p:cNvSpPr>
            <a:spLocks noGrp="1"/>
          </p:cNvSpPr>
          <p:nvPr>
            <p:ph type="pic" idx="2"/>
          </p:nvPr>
        </p:nvSpPr>
        <p:spPr>
          <a:xfrm>
            <a:off x="5183188" y="987426"/>
            <a:ext cx="6172200" cy="4641486"/>
          </a:xfrm>
          <a:prstGeom prst="rect">
            <a:avLst/>
          </a:prstGeom>
          <a:noFill/>
          <a:ln>
            <a:noFill/>
          </a:ln>
        </p:spPr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859084" y="2241310"/>
            <a:ext cx="3932237" cy="3937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95" name="Google Shape;95;p14"/>
          <p:cNvSpPr/>
          <p:nvPr/>
        </p:nvSpPr>
        <p:spPr>
          <a:xfrm>
            <a:off x="-152879" y="2031676"/>
            <a:ext cx="4924904" cy="83197"/>
          </a:xfrm>
          <a:prstGeom prst="rect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4"/>
          <p:cNvSpPr/>
          <p:nvPr/>
        </p:nvSpPr>
        <p:spPr>
          <a:xfrm rot="447595">
            <a:off x="-446156" y="3477027"/>
            <a:ext cx="892314" cy="917282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4"/>
          <p:cNvSpPr/>
          <p:nvPr/>
        </p:nvSpPr>
        <p:spPr>
          <a:xfrm rot="10800000" flipH="1">
            <a:off x="0" y="6627527"/>
            <a:ext cx="11080197" cy="45719"/>
          </a:xfrm>
          <a:prstGeom prst="rect">
            <a:avLst/>
          </a:prstGeom>
          <a:solidFill>
            <a:srgbClr val="3EBFD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14"/>
          <p:cNvSpPr/>
          <p:nvPr/>
        </p:nvSpPr>
        <p:spPr>
          <a:xfrm rot="161190">
            <a:off x="-783522" y="2448739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923700" y="184150"/>
            <a:ext cx="1011079" cy="623718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/>
          <p:nvPr/>
        </p:nvSpPr>
        <p:spPr>
          <a:xfrm rot="447595">
            <a:off x="11014117" y="5631894"/>
            <a:ext cx="1489968" cy="1489968"/>
          </a:xfrm>
          <a:prstGeom prst="ellipse">
            <a:avLst/>
          </a:prstGeom>
          <a:noFill/>
          <a:ln w="57150" cap="flat" cmpd="sng">
            <a:solidFill>
              <a:srgbClr val="3EBFD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14"/>
          <p:cNvSpPr/>
          <p:nvPr/>
        </p:nvSpPr>
        <p:spPr>
          <a:xfrm rot="447595">
            <a:off x="11144335" y="5759034"/>
            <a:ext cx="1349504" cy="1349504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14"/>
          <p:cNvSpPr txBox="1">
            <a:spLocks noGrp="1"/>
          </p:cNvSpPr>
          <p:nvPr>
            <p:ph type="sldNum" idx="12"/>
          </p:nvPr>
        </p:nvSpPr>
        <p:spPr>
          <a:xfrm>
            <a:off x="11398146" y="6124638"/>
            <a:ext cx="514165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Vide" type="blank">
  <p:cSld name="BLANK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5"/>
          <p:cNvSpPr/>
          <p:nvPr/>
        </p:nvSpPr>
        <p:spPr>
          <a:xfrm>
            <a:off x="0" y="0"/>
            <a:ext cx="12192000" cy="6207979"/>
          </a:xfrm>
          <a:prstGeom prst="rect">
            <a:avLst/>
          </a:prstGeom>
          <a:solidFill>
            <a:srgbClr val="40C3D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1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5363" y="6341748"/>
            <a:ext cx="567812" cy="38611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15"/>
          <p:cNvSpPr/>
          <p:nvPr/>
        </p:nvSpPr>
        <p:spPr>
          <a:xfrm>
            <a:off x="814768" y="6413524"/>
            <a:ext cx="11291507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it-IT" sz="1100" b="0" i="0" u="none" strike="noStrike" cap="none">
                <a:solidFill>
                  <a:srgbClr val="595959"/>
                </a:solidFill>
                <a:latin typeface="Rubik"/>
                <a:ea typeface="Rubik"/>
                <a:cs typeface="Rubik"/>
                <a:sym typeface="Rubik"/>
              </a:rPr>
              <a:t>The LEAP-RE project has received funding from the European Union’s Horizon 2020 Research and Innovation Program under Grant Agreement 963530.</a:t>
            </a:r>
            <a:endParaRPr sz="1100" b="0" i="0" u="none" strike="noStrike" cap="none">
              <a:solidFill>
                <a:srgbClr val="59595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5"/>
          <p:cNvSpPr txBox="1"/>
          <p:nvPr/>
        </p:nvSpPr>
        <p:spPr>
          <a:xfrm>
            <a:off x="5248120" y="2988713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www.leap-re.eu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15"/>
          <p:cNvSpPr txBox="1"/>
          <p:nvPr/>
        </p:nvSpPr>
        <p:spPr>
          <a:xfrm>
            <a:off x="5248120" y="3926161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contact@leap-re.eu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15"/>
          <p:cNvSpPr txBox="1"/>
          <p:nvPr/>
        </p:nvSpPr>
        <p:spPr>
          <a:xfrm>
            <a:off x="5248120" y="4920759"/>
            <a:ext cx="3257705" cy="4488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@leapRE_EU</a:t>
            </a:r>
            <a:endParaRPr sz="2400" b="0" i="0" u="none" strike="noStrike" cap="none">
              <a:solidFill>
                <a:schemeClr val="lt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10" name="Google Shape;110;p15" descr="Une image contenant clipart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1639" y="4920759"/>
            <a:ext cx="525589" cy="5255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05648" y="3848133"/>
            <a:ext cx="604935" cy="604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05648" y="2919638"/>
            <a:ext cx="604935" cy="60493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15"/>
          <p:cNvSpPr/>
          <p:nvPr/>
        </p:nvSpPr>
        <p:spPr>
          <a:xfrm rot="161190">
            <a:off x="-480890" y="-570729"/>
            <a:ext cx="1977468" cy="1977468"/>
          </a:xfrm>
          <a:prstGeom prst="ellipse">
            <a:avLst/>
          </a:prstGeom>
          <a:noFill/>
          <a:ln w="57150" cap="flat" cmpd="sng">
            <a:solidFill>
              <a:srgbClr val="00991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5"/>
          <p:cNvSpPr/>
          <p:nvPr/>
        </p:nvSpPr>
        <p:spPr>
          <a:xfrm rot="447595">
            <a:off x="11419014" y="5789700"/>
            <a:ext cx="1098095" cy="1098095"/>
          </a:xfrm>
          <a:prstGeom prst="ellipse">
            <a:avLst/>
          </a:prstGeom>
          <a:solidFill>
            <a:srgbClr val="00991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15"/>
          <p:cNvSpPr/>
          <p:nvPr/>
        </p:nvSpPr>
        <p:spPr>
          <a:xfrm>
            <a:off x="-744985" y="746889"/>
            <a:ext cx="1489968" cy="1489968"/>
          </a:xfrm>
          <a:prstGeom prst="ellipse">
            <a:avLst/>
          </a:prstGeom>
          <a:noFill/>
          <a:ln w="571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15"/>
          <p:cNvSpPr txBox="1"/>
          <p:nvPr/>
        </p:nvSpPr>
        <p:spPr>
          <a:xfrm>
            <a:off x="4252912" y="974147"/>
            <a:ext cx="3686175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it-IT" sz="4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THANK 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5"/>
          <p:cNvSpPr txBox="1"/>
          <p:nvPr/>
        </p:nvSpPr>
        <p:spPr>
          <a:xfrm>
            <a:off x="2895599" y="1877593"/>
            <a:ext cx="64008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it-IT" sz="2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rPr>
              <a:t>CONTACT US FOR MORE INFORMATION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ttangolo 128"/>
          <p:cNvSpPr/>
          <p:nvPr userDrawn="1"/>
        </p:nvSpPr>
        <p:spPr>
          <a:xfrm>
            <a:off x="0" y="6229357"/>
            <a:ext cx="12192000" cy="638175"/>
          </a:xfrm>
          <a:prstGeom prst="rect">
            <a:avLst/>
          </a:prstGeom>
          <a:solidFill>
            <a:srgbClr val="728F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760"/>
          </a:p>
        </p:txBody>
      </p:sp>
      <p:pic>
        <p:nvPicPr>
          <p:cNvPr id="131" name="Picture 3" descr="Y:\IMMAGINE _COORDINATA_2014\PPT\loghi_PNG\03_Polimi_bandiera-1riga_BN_negativo_outline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997" y="6262075"/>
            <a:ext cx="3116651" cy="574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8">
            <a:extLst>
              <a:ext uri="{FF2B5EF4-FFF2-40B4-BE49-F238E27FC236}">
                <a16:creationId xmlns:a16="http://schemas.microsoft.com/office/drawing/2014/main" id="{AD8BC022-784F-4360-A26D-9A6D8044BAC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520595" y="6426202"/>
            <a:ext cx="937239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0" tIns="0" rIns="607500" bIns="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600" b="1" kern="1200">
                <a:solidFill>
                  <a:srgbClr val="FF9900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MS PGothic" pitchFamily="34" charset="-128"/>
                <a:cs typeface="+mn-cs"/>
              </a:defRPr>
            </a:lvl9pPr>
          </a:lstStyle>
          <a:p>
            <a:fld id="{A42C2D70-906E-4448-9446-8FA0F9BB0AA9}" type="slidenum">
              <a:rPr lang="it-IT" sz="1800" smtClean="0">
                <a:solidFill>
                  <a:schemeClr val="bg1"/>
                </a:solidFill>
                <a:latin typeface="Trebuchet MS" panose="020B0603020202020204" pitchFamily="34" charset="0"/>
              </a:rPr>
              <a:pPr/>
              <a:t>‹#›</a:t>
            </a:fld>
            <a:endParaRPr lang="it-IT" sz="180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440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Gene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9F41821F-4367-4D33-965D-BE9E117A0ED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2144" y="202224"/>
            <a:ext cx="10307516" cy="469153"/>
          </a:xfrm>
          <a:prstGeom prst="rect">
            <a:avLst/>
          </a:prstGeom>
        </p:spPr>
        <p:txBody>
          <a:bodyPr vert="horz" lIns="58448" tIns="29224" rIns="58448" bIns="29224" rtlCol="0" anchor="ctr">
            <a:normAutofit/>
          </a:bodyPr>
          <a:lstStyle>
            <a:lvl1pPr>
              <a:defRPr b="1"/>
            </a:lvl1pPr>
          </a:lstStyle>
          <a:p>
            <a:r>
              <a:rPr lang="en-GB" noProof="0"/>
              <a:t>Add first title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71DFB647-63FB-4393-B5B7-175D48C7FAFB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152144" y="731824"/>
            <a:ext cx="10307516" cy="36552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GB" noProof="0"/>
              <a:t>Add second title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5CEF5AC2-0A1B-497A-8BF5-B3750C1223A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263253" y="1363266"/>
            <a:ext cx="10623947" cy="4501753"/>
          </a:xfrm>
          <a:prstGeom prst="rect">
            <a:avLst/>
          </a:prstGeom>
        </p:spPr>
        <p:txBody>
          <a:bodyPr/>
          <a:lstStyle>
            <a:lvl1pPr>
              <a:defRPr sz="225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350"/>
            </a:lvl5pPr>
          </a:lstStyle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6C6C3BE-EAA2-40DF-BBC1-B9B3486386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59659" y="254236"/>
            <a:ext cx="416170" cy="365126"/>
          </a:xfrm>
          <a:prstGeom prst="rect">
            <a:avLst/>
          </a:prstGeom>
        </p:spPr>
        <p:txBody>
          <a:bodyPr vert="horz" lIns="58448" tIns="29224" rIns="58448" bIns="29224" rtlCol="0" anchor="ctr"/>
          <a:lstStyle>
            <a:lvl1pPr algn="r">
              <a:defRPr sz="1500">
                <a:solidFill>
                  <a:srgbClr val="2A3062"/>
                </a:solidFill>
                <a:latin typeface="Trebuchet MS" panose="020B0603020202020204" pitchFamily="34" charset="0"/>
              </a:defRPr>
            </a:lvl1pPr>
          </a:lstStyle>
          <a:p>
            <a:fld id="{4534BC2C-7760-D040-A041-921C5E6EC03C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9224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4000"/>
              <a:buFont typeface="Verdana"/>
              <a:buNone/>
              <a:defRPr sz="4000" b="1" i="0" u="none" strike="noStrike" cap="none">
                <a:solidFill>
                  <a:srgbClr val="595959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991D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991D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it-IT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sv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image" Target="../media/image16.png"/><Relationship Id="rId17" Type="http://schemas.openxmlformats.org/officeDocument/2006/relationships/image" Target="../media/image21.sv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15.svg"/><Relationship Id="rId5" Type="http://schemas.openxmlformats.org/officeDocument/2006/relationships/diagramQuickStyle" Target="../diagrams/quickStyle1.xml"/><Relationship Id="rId15" Type="http://schemas.openxmlformats.org/officeDocument/2006/relationships/image" Target="../media/image19.svg"/><Relationship Id="rId10" Type="http://schemas.openxmlformats.org/officeDocument/2006/relationships/image" Target="../media/image1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13.svg"/><Relationship Id="rId1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openxmlformats.org/officeDocument/2006/relationships/image" Target="../media/image27.png"/><Relationship Id="rId17" Type="http://schemas.openxmlformats.org/officeDocument/2006/relationships/image" Target="../media/image32.sv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26.svg"/><Relationship Id="rId5" Type="http://schemas.openxmlformats.org/officeDocument/2006/relationships/diagramQuickStyle" Target="../diagrams/quickStyle2.xml"/><Relationship Id="rId15" Type="http://schemas.openxmlformats.org/officeDocument/2006/relationships/image" Target="../media/image30.svg"/><Relationship Id="rId10" Type="http://schemas.openxmlformats.org/officeDocument/2006/relationships/image" Target="../media/image25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24.sv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openxmlformats.org/officeDocument/2006/relationships/image" Target="../media/image45.png"/><Relationship Id="rId5" Type="http://schemas.openxmlformats.org/officeDocument/2006/relationships/diagramColors" Target="../diagrams/colors4.xml"/><Relationship Id="rId10" Type="http://schemas.openxmlformats.org/officeDocument/2006/relationships/image" Target="../media/image44.sv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1.sv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4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50.svg"/><Relationship Id="rId5" Type="http://schemas.openxmlformats.org/officeDocument/2006/relationships/diagramQuickStyle" Target="../diagrams/quickStyle5.xml"/><Relationship Id="rId15" Type="http://schemas.openxmlformats.org/officeDocument/2006/relationships/image" Target="../media/image26.svg"/><Relationship Id="rId10" Type="http://schemas.openxmlformats.org/officeDocument/2006/relationships/image" Target="../media/image49.png"/><Relationship Id="rId4" Type="http://schemas.openxmlformats.org/officeDocument/2006/relationships/diagramLayout" Target="../diagrams/layout5.xml"/><Relationship Id="rId9" Type="http://schemas.openxmlformats.org/officeDocument/2006/relationships/image" Target="../media/image48.svg"/><Relationship Id="rId1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56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60.sv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55.png"/><Relationship Id="rId5" Type="http://schemas.openxmlformats.org/officeDocument/2006/relationships/diagramQuickStyle" Target="../diagrams/quickStyle6.xml"/><Relationship Id="rId15" Type="http://schemas.openxmlformats.org/officeDocument/2006/relationships/image" Target="../media/image59.png"/><Relationship Id="rId10" Type="http://schemas.openxmlformats.org/officeDocument/2006/relationships/image" Target="../media/image54.svg"/><Relationship Id="rId4" Type="http://schemas.openxmlformats.org/officeDocument/2006/relationships/diagramLayout" Target="../diagrams/layout6.xml"/><Relationship Id="rId9" Type="http://schemas.openxmlformats.org/officeDocument/2006/relationships/image" Target="../media/image53.png"/><Relationship Id="rId14" Type="http://schemas.openxmlformats.org/officeDocument/2006/relationships/image" Target="../media/image5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svg"/><Relationship Id="rId13" Type="http://schemas.openxmlformats.org/officeDocument/2006/relationships/image" Target="../media/image75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69.png"/><Relationship Id="rId12" Type="http://schemas.openxmlformats.org/officeDocument/2006/relationships/image" Target="../media/image74.sv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openxmlformats.org/officeDocument/2006/relationships/image" Target="../media/image73.png"/><Relationship Id="rId5" Type="http://schemas.openxmlformats.org/officeDocument/2006/relationships/diagramColors" Target="../diagrams/colors8.xml"/><Relationship Id="rId10" Type="http://schemas.openxmlformats.org/officeDocument/2006/relationships/image" Target="../media/image72.svg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71.png"/><Relationship Id="rId14" Type="http://schemas.openxmlformats.org/officeDocument/2006/relationships/image" Target="../media/image76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8.svg"/><Relationship Id="rId7" Type="http://schemas.openxmlformats.org/officeDocument/2006/relationships/image" Target="../media/image76.sv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5" Type="http://schemas.openxmlformats.org/officeDocument/2006/relationships/image" Target="../media/image80.svg"/><Relationship Id="rId4" Type="http://schemas.openxmlformats.org/officeDocument/2006/relationships/image" Target="../media/image79.png"/><Relationship Id="rId9" Type="http://schemas.openxmlformats.org/officeDocument/2006/relationships/image" Target="../media/image8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svg"/><Relationship Id="rId3" Type="http://schemas.openxmlformats.org/officeDocument/2006/relationships/image" Target="../media/image85.png"/><Relationship Id="rId7" Type="http://schemas.openxmlformats.org/officeDocument/2006/relationships/image" Target="../media/image8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8.svg"/><Relationship Id="rId5" Type="http://schemas.openxmlformats.org/officeDocument/2006/relationships/image" Target="../media/image87.png"/><Relationship Id="rId4" Type="http://schemas.openxmlformats.org/officeDocument/2006/relationships/image" Target="../media/image86.svg"/><Relationship Id="rId9" Type="http://schemas.openxmlformats.org/officeDocument/2006/relationships/image" Target="../media/image9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"/>
          <p:cNvSpPr txBox="1">
            <a:spLocks noGrp="1"/>
          </p:cNvSpPr>
          <p:nvPr>
            <p:ph type="subTitle" idx="1"/>
          </p:nvPr>
        </p:nvSpPr>
        <p:spPr>
          <a:xfrm>
            <a:off x="704492" y="2744021"/>
            <a:ext cx="5092152" cy="905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indent="0" algn="l">
              <a:spcBef>
                <a:spcPts val="0"/>
              </a:spcBef>
              <a:buSzPts val="4400"/>
            </a:pPr>
            <a:r>
              <a:rPr lang="it-IT" sz="3600" dirty="0"/>
              <a:t>Lesson 3: </a:t>
            </a:r>
            <a:endParaRPr lang="en-US" sz="3600" dirty="0"/>
          </a:p>
          <a:p>
            <a:pPr marL="0" indent="0" algn="l">
              <a:spcBef>
                <a:spcPts val="0"/>
              </a:spcBef>
              <a:buSzPts val="4400"/>
            </a:pPr>
            <a:r>
              <a:rPr lang="it-IT" sz="3600" dirty="0"/>
              <a:t>Policy and </a:t>
            </a:r>
            <a:r>
              <a:rPr lang="it-IT" sz="3600" dirty="0" err="1"/>
              <a:t>Regulations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2800"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2800" dirty="0"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 dirty="0">
              <a:highlight>
                <a:srgbClr val="FFFF00"/>
              </a:highlight>
            </a:endParaRP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 dirty="0">
              <a:highlight>
                <a:srgbClr val="FFFF00"/>
              </a:highlight>
            </a:endParaRPr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endParaRPr lang="it-IT" sz="4400" b="1" dirty="0"/>
          </a:p>
        </p:txBody>
      </p:sp>
      <p:pic>
        <p:nvPicPr>
          <p:cNvPr id="3" name="Picture 2" descr="A colorful shield with lion and lion&#10;&#10;Description automatically generated">
            <a:extLst>
              <a:ext uri="{FF2B5EF4-FFF2-40B4-BE49-F238E27FC236}">
                <a16:creationId xmlns:a16="http://schemas.microsoft.com/office/drawing/2014/main" id="{0B3513C3-87A0-E85B-0D0A-010E8ACD2C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726" t="11451" r="27554" b="9160"/>
          <a:stretch/>
        </p:blipFill>
        <p:spPr>
          <a:xfrm>
            <a:off x="1996817" y="4159794"/>
            <a:ext cx="1792584" cy="230158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058ED5-5920-FAEC-7BC7-2F0A500E79C4}"/>
              </a:ext>
            </a:extLst>
          </p:cNvPr>
          <p:cNvSpPr txBox="1"/>
          <p:nvPr/>
        </p:nvSpPr>
        <p:spPr>
          <a:xfrm>
            <a:off x="256321" y="507624"/>
            <a:ext cx="6186054" cy="184441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ZA" sz="3600" b="1" kern="0" dirty="0">
                <a:solidFill>
                  <a:schemeClr val="bg1"/>
                </a:solidFill>
                <a:effectLst/>
                <a:latin typeface="Calibri"/>
                <a:ea typeface="Times New Roman" panose="02020603050405020304" pitchFamily="18" charset="0"/>
                <a:cs typeface="Calibri"/>
              </a:rPr>
              <a:t>BUSINESS AND SOCIO-ECONOMIC CONTEXTS OF </a:t>
            </a:r>
            <a:r>
              <a:rPr lang="en-ZA" sz="3600" b="1" kern="0">
                <a:solidFill>
                  <a:schemeClr val="bg1"/>
                </a:solidFill>
                <a:effectLst/>
                <a:latin typeface="Calibri"/>
                <a:ea typeface="Times New Roman" panose="02020603050405020304" pitchFamily="18" charset="0"/>
                <a:cs typeface="Calibri"/>
              </a:rPr>
              <a:t>MINI-GRID </a:t>
            </a:r>
            <a:r>
              <a:rPr lang="en-ZA" sz="3600" b="1">
                <a:solidFill>
                  <a:schemeClr val="bg1"/>
                </a:solidFill>
                <a:latin typeface="Calibri"/>
                <a:ea typeface="Times New Roman" panose="02020603050405020304" pitchFamily="18" charset="0"/>
                <a:cs typeface="Calibri"/>
              </a:rPr>
              <a:t>DEVELOPMENT</a:t>
            </a:r>
            <a:endParaRPr lang="en-ZA" sz="3600" kern="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1">
            <a:extLst>
              <a:ext uri="{FF2B5EF4-FFF2-40B4-BE49-F238E27FC236}">
                <a16:creationId xmlns:a16="http://schemas.microsoft.com/office/drawing/2014/main" id="{C3CB5854-92C1-459E-B110-D1E5866C1657}"/>
              </a:ext>
            </a:extLst>
          </p:cNvPr>
          <p:cNvSpPr txBox="1">
            <a:spLocks/>
          </p:cNvSpPr>
          <p:nvPr/>
        </p:nvSpPr>
        <p:spPr>
          <a:xfrm>
            <a:off x="551384" y="119921"/>
            <a:ext cx="8211994" cy="838200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5pPr>
            <a:lvl6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6pPr>
            <a:lvl7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7pPr>
            <a:lvl8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8pPr>
            <a:lvl9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00004C"/>
                </a:solidFill>
                <a:latin typeface="Verdana" pitchFamily="34" charset="0"/>
              </a:defRPr>
            </a:lvl9pPr>
          </a:lstStyle>
          <a:p>
            <a:endParaRPr lang="en-US" sz="3200" kern="0" dirty="0">
              <a:latin typeface="Trebuchet MS" panose="020B0603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A389B4-B809-18FA-1268-0995FBAFE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 3 Outline</a:t>
            </a:r>
          </a:p>
        </p:txBody>
      </p:sp>
      <p:pic>
        <p:nvPicPr>
          <p:cNvPr id="7" name="Graphic 6" descr="Right pointing backhand index with solid fill">
            <a:extLst>
              <a:ext uri="{FF2B5EF4-FFF2-40B4-BE49-F238E27FC236}">
                <a16:creationId xmlns:a16="http://schemas.microsoft.com/office/drawing/2014/main" id="{FA48580B-3709-8E20-E2AA-C50CB53E91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-146379" y="-294968"/>
            <a:ext cx="697763" cy="6977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4975418-89F4-C675-3B88-7BAD77F9658F}"/>
              </a:ext>
            </a:extLst>
          </p:cNvPr>
          <p:cNvSpPr txBox="1"/>
          <p:nvPr/>
        </p:nvSpPr>
        <p:spPr>
          <a:xfrm>
            <a:off x="669985" y="1518249"/>
            <a:ext cx="10531415" cy="440120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687705" indent="-457200"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Introduction​</a:t>
            </a:r>
          </a:p>
          <a:p>
            <a:pPr marL="687705" indent="-457200">
              <a:buFont typeface="Arial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Definitions</a:t>
            </a:r>
          </a:p>
          <a:p>
            <a:pPr marL="687705" indent="-457200">
              <a:buFont typeface="Arial"/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Importance of Policy And Governance in Mini-Grid Development</a:t>
            </a:r>
          </a:p>
          <a:p>
            <a:pPr marL="687705" indent="-457200">
              <a:buFont typeface="Arial"/>
              <a:buChar char="•"/>
            </a:pPr>
            <a:r>
              <a:rPr lang="en-US" sz="2800" dirty="0" err="1">
                <a:latin typeface="Calibri" panose="020F0502020204030204" pitchFamily="34" charset="0"/>
                <a:cs typeface="Calibri" panose="020F0502020204030204" pitchFamily="34" charset="0"/>
              </a:rPr>
              <a:t>Faza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Mini-Grid Case Study (Kenya)</a:t>
            </a:r>
          </a:p>
          <a:p>
            <a:pPr marL="687705" indent="-457200"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Policy and Regulatory Frameworks</a:t>
            </a: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687705" indent="-457200"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Policy to support mini-grid development​</a:t>
            </a:r>
          </a:p>
          <a:p>
            <a:pPr marL="687705" indent="-457200">
              <a:buFont typeface="Arial"/>
              <a:buChar char="•"/>
            </a:pPr>
            <a:r>
              <a:rPr lang="en-US" sz="28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Rokota</a:t>
            </a:r>
            <a:r>
              <a:rPr lang="en-US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Mini-Grid</a:t>
            </a:r>
            <a:r>
              <a:rPr lang="en-ZA" sz="2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Case Study (Nigeria)</a:t>
            </a:r>
          </a:p>
          <a:p>
            <a:pPr marL="687705" indent="-457200">
              <a:buChar char="•"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Community Engagement and Capacity Building​</a:t>
            </a:r>
          </a:p>
          <a:p>
            <a:pPr marL="687705" indent="-457200">
              <a:buFont typeface="Arial"/>
              <a:buChar char="•"/>
            </a:pPr>
            <a:r>
              <a:rPr lang="en-US" sz="2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Capacity Building &amp; Community Engagement Strategies</a:t>
            </a:r>
            <a:endParaRPr lang="en-ZA" sz="2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687705" indent="-457200">
              <a:buChar char="•"/>
            </a:pPr>
            <a:endParaRPr lang="en-US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7196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40BE17CC-4EE8-37E2-D017-FD1F504548E9}"/>
              </a:ext>
            </a:extLst>
          </p:cNvPr>
          <p:cNvSpPr/>
          <p:nvPr/>
        </p:nvSpPr>
        <p:spPr>
          <a:xfrm>
            <a:off x="614367" y="1397243"/>
            <a:ext cx="4522060" cy="4735162"/>
          </a:xfrm>
          <a:prstGeom prst="ellipse">
            <a:avLst/>
          </a:prstGeom>
          <a:solidFill>
            <a:srgbClr val="62C8E9"/>
          </a:solidFill>
          <a:ln>
            <a:solidFill>
              <a:srgbClr val="40C3DA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and with a gavel">
            <a:extLst>
              <a:ext uri="{FF2B5EF4-FFF2-40B4-BE49-F238E27FC236}">
                <a16:creationId xmlns:a16="http://schemas.microsoft.com/office/drawing/2014/main" id="{F50D24F9-0E65-39C7-AB32-8485F948B22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7000"/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l="7255" r="25994" b="-2"/>
          <a:stretch/>
        </p:blipFill>
        <p:spPr>
          <a:xfrm>
            <a:off x="263256" y="1266427"/>
            <a:ext cx="4854205" cy="4608329"/>
          </a:xfrm>
          <a:custGeom>
            <a:avLst/>
            <a:gdLst/>
            <a:ahLst/>
            <a:cxnLst/>
            <a:rect l="l" t="t" r="r" b="b"/>
            <a:pathLst>
              <a:path w="1838528" h="1838528">
                <a:moveTo>
                  <a:pt x="919264" y="0"/>
                </a:moveTo>
                <a:cubicBezTo>
                  <a:pt x="1426959" y="0"/>
                  <a:pt x="1838528" y="411569"/>
                  <a:pt x="1838528" y="919264"/>
                </a:cubicBezTo>
                <a:cubicBezTo>
                  <a:pt x="1838528" y="1426959"/>
                  <a:pt x="1426959" y="1838528"/>
                  <a:pt x="919264" y="1838528"/>
                </a:cubicBezTo>
                <a:cubicBezTo>
                  <a:pt x="411569" y="1838528"/>
                  <a:pt x="0" y="1426959"/>
                  <a:pt x="0" y="919264"/>
                </a:cubicBezTo>
                <a:cubicBezTo>
                  <a:pt x="0" y="411569"/>
                  <a:pt x="411569" y="0"/>
                  <a:pt x="919264" y="0"/>
                </a:cubicBezTo>
                <a:close/>
              </a:path>
            </a:pathLst>
          </a:custGeom>
        </p:spPr>
      </p:pic>
      <p:sp>
        <p:nvSpPr>
          <p:cNvPr id="14" name="!!plus graphic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956" y="703679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!!circle graphic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2753" y="156269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!!dot graphic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54149" y="5775082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0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2">
            <a:extLst>
              <a:ext uri="{FF2B5EF4-FFF2-40B4-BE49-F238E27FC236}">
                <a16:creationId xmlns:a16="http://schemas.microsoft.com/office/drawing/2014/main" id="{6A8F4DCB-76A1-A40D-F691-5D97F8EF45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CEB4117-E1D4-C4D2-4E9B-E3BB2891E1B6}"/>
              </a:ext>
            </a:extLst>
          </p:cNvPr>
          <p:cNvSpPr txBox="1"/>
          <p:nvPr/>
        </p:nvSpPr>
        <p:spPr>
          <a:xfrm>
            <a:off x="5254171" y="1124856"/>
            <a:ext cx="6371773" cy="55780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i="1">
                <a:solidFill>
                  <a:srgbClr val="92D050"/>
                </a:solidFill>
                <a:latin typeface="Calibri"/>
                <a:cs typeface="Times New Roman"/>
              </a:rPr>
              <a:t>"</a:t>
            </a:r>
            <a:r>
              <a:rPr lang="en-US" sz="2400" b="1" i="1">
                <a:solidFill>
                  <a:srgbClr val="92D050"/>
                </a:solidFill>
                <a:latin typeface="Calibri"/>
                <a:cs typeface="Times New Roman"/>
              </a:rPr>
              <a:t>Good governance </a:t>
            </a:r>
            <a:r>
              <a:rPr lang="en-US" sz="2400" i="1" dirty="0">
                <a:solidFill>
                  <a:srgbClr val="92D050"/>
                </a:solidFill>
                <a:latin typeface="Calibri"/>
                <a:cs typeface="Times New Roman"/>
              </a:rPr>
              <a:t>with </a:t>
            </a:r>
            <a:r>
              <a:rPr lang="en-US" sz="2400" b="1" i="1" dirty="0">
                <a:solidFill>
                  <a:srgbClr val="92D050"/>
                </a:solidFill>
                <a:latin typeface="Calibri"/>
                <a:cs typeface="Times New Roman"/>
              </a:rPr>
              <a:t>sound policies </a:t>
            </a:r>
            <a:r>
              <a:rPr lang="en-US" sz="2400" i="1" dirty="0">
                <a:solidFill>
                  <a:srgbClr val="92D050"/>
                </a:solidFill>
                <a:latin typeface="Calibri"/>
                <a:cs typeface="Times New Roman"/>
              </a:rPr>
              <a:t>is the cornerstone of a thriving society. When policies are crafted with foresight and inclusivity, they empower communities, drive sustainable development, and foster economic growth. </a:t>
            </a:r>
            <a:r>
              <a:rPr lang="en-US" sz="2400" dirty="0">
                <a:solidFill>
                  <a:srgbClr val="92D050"/>
                </a:solidFill>
                <a:latin typeface="Calibri"/>
                <a:cs typeface="Times New Roman"/>
              </a:rPr>
              <a:t>​</a:t>
            </a:r>
            <a:endParaRPr lang="en-US" sz="2000" dirty="0">
              <a:latin typeface="Calibri"/>
              <a:cs typeface="Times New Roman"/>
            </a:endParaRPr>
          </a:p>
          <a:p>
            <a:endParaRPr lang="en-US" sz="2400" dirty="0">
              <a:solidFill>
                <a:srgbClr val="92D050"/>
              </a:solidFill>
              <a:latin typeface="Calibri"/>
              <a:cs typeface="Times New Roman"/>
            </a:endParaRPr>
          </a:p>
          <a:p>
            <a:r>
              <a:rPr lang="en-US" sz="2400" i="1" dirty="0">
                <a:solidFill>
                  <a:srgbClr val="92D050"/>
                </a:solidFill>
                <a:latin typeface="Calibri"/>
                <a:cs typeface="Times New Roman"/>
              </a:rPr>
              <a:t>Conversely, ineffective policies can lead to stagnation and inequity, stalling progress and widening the gap between rich and poor. The impact of policy on the world is profound and far-reaching, shaping the quality of life for millions and defining the future of nations."</a:t>
            </a:r>
            <a:r>
              <a:rPr lang="en-US" sz="2400" dirty="0">
                <a:solidFill>
                  <a:srgbClr val="92D050"/>
                </a:solidFill>
                <a:latin typeface="Calibri"/>
                <a:cs typeface="Times New Roman"/>
              </a:rPr>
              <a:t>​</a:t>
            </a:r>
          </a:p>
          <a:p>
            <a:endParaRPr lang="en-US" sz="2000" dirty="0">
              <a:solidFill>
                <a:srgbClr val="92D050"/>
              </a:solidFill>
              <a:latin typeface="Calibri"/>
              <a:cs typeface="Times New Roman"/>
            </a:endParaRPr>
          </a:p>
          <a:p>
            <a:r>
              <a:rPr lang="en-US" sz="2400">
                <a:latin typeface="Calibri"/>
                <a:cs typeface="Times New Roman"/>
              </a:rPr>
              <a:t>Ban </a:t>
            </a:r>
            <a:r>
              <a:rPr lang="en-US" sz="2400" err="1">
                <a:latin typeface="Calibri"/>
                <a:cs typeface="Times New Roman"/>
              </a:rPr>
              <a:t>Ki-moon</a:t>
            </a:r>
            <a:r>
              <a:rPr lang="en-US" sz="2400" dirty="0">
                <a:latin typeface="Calibri"/>
                <a:cs typeface="Times New Roman"/>
              </a:rPr>
              <a:t>, </a:t>
            </a:r>
          </a:p>
          <a:p>
            <a:r>
              <a:rPr lang="en-US" sz="2400" dirty="0">
                <a:latin typeface="Calibri"/>
                <a:cs typeface="Times New Roman"/>
              </a:rPr>
              <a:t>Former Secretary-General of the United Nations</a:t>
            </a:r>
            <a:endParaRPr lang="en-US" sz="24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62533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C294A44-B7C2-37C1-6FA0-81F5A5B2C5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54935" y="1282763"/>
            <a:ext cx="10676271" cy="3441797"/>
          </a:xfr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indent="-342900">
              <a:buChar char="•"/>
            </a:pPr>
            <a:r>
              <a:rPr lang="en-US" b="1" dirty="0">
                <a:solidFill>
                  <a:schemeClr val="tx1"/>
                </a:solidFill>
              </a:rPr>
              <a:t>Policy:</a:t>
            </a:r>
            <a:r>
              <a:rPr lang="en-US" dirty="0">
                <a:solidFill>
                  <a:schemeClr val="tx1"/>
                </a:solidFill>
              </a:rPr>
              <a:t> a course or principle of action adopted or proposed by an organization or individual.</a:t>
            </a:r>
          </a:p>
          <a:p>
            <a:pPr marL="342900" indent="-342900">
              <a:buChar char="•"/>
            </a:pPr>
            <a:r>
              <a:rPr lang="en-US" b="1" dirty="0">
                <a:solidFill>
                  <a:schemeClr val="tx1"/>
                </a:solidFill>
              </a:rPr>
              <a:t>Regulation</a:t>
            </a:r>
            <a:r>
              <a:rPr lang="en-US" dirty="0">
                <a:solidFill>
                  <a:schemeClr val="tx1"/>
                </a:solidFill>
              </a:rPr>
              <a:t> is the controlling of an activity or process, usually by means of rules or an official rule or the act of controlling something</a:t>
            </a:r>
          </a:p>
          <a:p>
            <a:pPr marL="342900" indent="-342900">
              <a:lnSpc>
                <a:spcPct val="100000"/>
              </a:lnSpc>
              <a:spcBef>
                <a:spcPts val="0"/>
              </a:spcBef>
              <a:buChar char="•"/>
            </a:pPr>
            <a:r>
              <a:rPr lang="en-ZA" b="1" dirty="0">
                <a:solidFill>
                  <a:schemeClr val="tx1"/>
                </a:solidFill>
                <a:cs typeface="Helvetica"/>
              </a:rPr>
              <a:t>Governance: </a:t>
            </a:r>
            <a:r>
              <a:rPr lang="en-ZA" dirty="0">
                <a:solidFill>
                  <a:schemeClr val="tx1"/>
                </a:solidFill>
                <a:cs typeface="Helvetica"/>
              </a:rPr>
              <a:t>the act or process of governing or implementing policies and regulations</a:t>
            </a:r>
            <a:endParaRPr lang="en-US" dirty="0">
              <a:solidFill>
                <a:schemeClr val="tx1"/>
              </a:solidFill>
              <a:cs typeface="Helvetica"/>
            </a:endParaRPr>
          </a:p>
          <a:p>
            <a:pPr marL="342900" indent="-342900">
              <a:buChar char="•"/>
            </a:pPr>
            <a:r>
              <a:rPr lang="en-US" b="1" dirty="0">
                <a:solidFill>
                  <a:schemeClr val="tx1"/>
                </a:solidFill>
              </a:rPr>
              <a:t>Policy and governance</a:t>
            </a:r>
            <a:r>
              <a:rPr lang="en-US" dirty="0">
                <a:solidFill>
                  <a:schemeClr val="tx1"/>
                </a:solidFill>
              </a:rPr>
              <a:t> refer to the frameworks and regulations established by governments and institutions to manage and support energy projects, including mini-grids.</a:t>
            </a:r>
          </a:p>
          <a:p>
            <a:pPr marL="0" indent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CEFC57E-8B4E-E509-2529-049B43E98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7811" y="405958"/>
            <a:ext cx="9394373" cy="514411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Definitions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F660756-933F-9869-5520-AE1EBBE89F98}"/>
              </a:ext>
            </a:extLst>
          </p:cNvPr>
          <p:cNvSpPr txBox="1"/>
          <p:nvPr/>
        </p:nvSpPr>
        <p:spPr>
          <a:xfrm>
            <a:off x="1492552" y="5092097"/>
            <a:ext cx="9407676" cy="141577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i="1" dirty="0">
                <a:solidFill>
                  <a:srgbClr val="92D050"/>
                </a:solidFill>
              </a:rPr>
              <a:t>'Policy shapes the everyday lives of people, determining access to resources, opportunities, and the overall well-being of communities'.</a:t>
            </a:r>
            <a:endParaRPr lang="en-US" dirty="0"/>
          </a:p>
          <a:p>
            <a:r>
              <a:rPr lang="en-US" sz="2400" dirty="0"/>
              <a:t>Barack Obama, Former President of the United States</a:t>
            </a:r>
            <a:endParaRPr lang="en-US" dirty="0"/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0699705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CEFC57E-8B4E-E509-2529-049B43E98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3" y="342900"/>
            <a:ext cx="10221686" cy="789314"/>
          </a:xfrm>
        </p:spPr>
        <p:txBody>
          <a:bodyPr>
            <a:no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IMPORTANCE OF POLICY AND GOVERNANCE IN </a:t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en-US" sz="2400" dirty="0">
                <a:solidFill>
                  <a:schemeClr val="bg1"/>
                </a:solidFill>
              </a:rPr>
              <a:t>MINI-GRID DEVELOPMENT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2FF95CC6-05D2-361C-0754-FC4E884408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6941340"/>
              </p:ext>
            </p:extLst>
          </p:nvPr>
        </p:nvGraphicFramePr>
        <p:xfrm>
          <a:off x="557956" y="1336455"/>
          <a:ext cx="10948928" cy="4777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Graphic 7" descr="Coins with solid fill">
            <a:extLst>
              <a:ext uri="{FF2B5EF4-FFF2-40B4-BE49-F238E27FC236}">
                <a16:creationId xmlns:a16="http://schemas.microsoft.com/office/drawing/2014/main" id="{C184707E-9CC7-95B8-7352-7F74574192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85116" y="1763256"/>
            <a:ext cx="514412" cy="514412"/>
          </a:xfrm>
          <a:prstGeom prst="rect">
            <a:avLst/>
          </a:prstGeom>
        </p:spPr>
      </p:pic>
      <p:pic>
        <p:nvPicPr>
          <p:cNvPr id="11" name="Graphic 10" descr="Recycle with solid fill">
            <a:extLst>
              <a:ext uri="{FF2B5EF4-FFF2-40B4-BE49-F238E27FC236}">
                <a16:creationId xmlns:a16="http://schemas.microsoft.com/office/drawing/2014/main" id="{2BF18025-FFF4-9D1F-2507-CFB01D958E3B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rcRect t="27703" r="15930" b="26475"/>
          <a:stretch/>
        </p:blipFill>
        <p:spPr>
          <a:xfrm>
            <a:off x="540211" y="2825070"/>
            <a:ext cx="641572" cy="349692"/>
          </a:xfrm>
          <a:prstGeom prst="rect">
            <a:avLst/>
          </a:prstGeom>
        </p:spPr>
      </p:pic>
      <p:pic>
        <p:nvPicPr>
          <p:cNvPr id="15" name="Graphic 14" descr="Shield Tick with solid fill">
            <a:extLst>
              <a:ext uri="{FF2B5EF4-FFF2-40B4-BE49-F238E27FC236}">
                <a16:creationId xmlns:a16="http://schemas.microsoft.com/office/drawing/2014/main" id="{94FBCC55-BFBA-5FC8-146E-DCB90F9A700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57956" y="3541193"/>
            <a:ext cx="606082" cy="606082"/>
          </a:xfrm>
          <a:prstGeom prst="rect">
            <a:avLst/>
          </a:prstGeom>
        </p:spPr>
      </p:pic>
      <p:pic>
        <p:nvPicPr>
          <p:cNvPr id="18" name="Graphic 17" descr="Raised hand with solid fill">
            <a:extLst>
              <a:ext uri="{FF2B5EF4-FFF2-40B4-BE49-F238E27FC236}">
                <a16:creationId xmlns:a16="http://schemas.microsoft.com/office/drawing/2014/main" id="{7BEE6A81-B17A-BB99-336F-EB4B8D6F8A2D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576714" y="4539701"/>
            <a:ext cx="457200" cy="457200"/>
          </a:xfrm>
          <a:prstGeom prst="rect">
            <a:avLst/>
          </a:prstGeom>
        </p:spPr>
      </p:pic>
      <p:pic>
        <p:nvPicPr>
          <p:cNvPr id="20" name="Graphic 19" descr="Thumbs up sign with solid fill">
            <a:extLst>
              <a:ext uri="{FF2B5EF4-FFF2-40B4-BE49-F238E27FC236}">
                <a16:creationId xmlns:a16="http://schemas.microsoft.com/office/drawing/2014/main" id="{8C4119AE-F876-BC1A-E3EC-EA2347FEE29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629929" y="5452983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084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3EECBFC-D36E-09BE-C1EF-0DB9C731B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Verdana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Verdana"/>
                <a:cs typeface="Arial"/>
                <a:sym typeface="Arial"/>
              </a:rPr>
              <a:t>FAZA MINIGRID (Kenya): </a:t>
            </a:r>
            <a:r>
              <a:rPr lang="en-US" sz="2800" b="1" dirty="0">
                <a:solidFill>
                  <a:schemeClr val="bg1"/>
                </a:solidFill>
              </a:rPr>
              <a:t>OVERVIEW</a:t>
            </a:r>
            <a:br>
              <a:rPr lang="en-US" sz="2800" b="1" dirty="0">
                <a:solidFill>
                  <a:schemeClr val="tx1"/>
                </a:solidFill>
              </a:rPr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4A5AEA-5B6C-BF66-F9C6-B3F1311598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69"/>
          <a:stretch/>
        </p:blipFill>
        <p:spPr>
          <a:xfrm>
            <a:off x="0" y="1208314"/>
            <a:ext cx="12192000" cy="564968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C90CE33-386B-F91C-D768-2BE66C50BFDB}"/>
              </a:ext>
            </a:extLst>
          </p:cNvPr>
          <p:cNvSpPr/>
          <p:nvPr/>
        </p:nvSpPr>
        <p:spPr>
          <a:xfrm>
            <a:off x="835479" y="4033157"/>
            <a:ext cx="9081408" cy="2677886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dirty="0" err="1">
                <a:solidFill>
                  <a:schemeClr val="tx1"/>
                </a:solidFill>
              </a:rPr>
              <a:t>Faza</a:t>
            </a:r>
            <a:r>
              <a:rPr lang="en-US" sz="1800" dirty="0">
                <a:solidFill>
                  <a:schemeClr val="tx1"/>
                </a:solidFill>
              </a:rPr>
              <a:t> Mini-Grid was developed to provide reliable, sustainable electricity to a remote community previously lacking energy  access.</a:t>
            </a:r>
          </a:p>
          <a:p>
            <a:endParaRPr lang="en-US" sz="1600" dirty="0">
              <a:solidFill>
                <a:schemeClr val="tx1"/>
              </a:solidFill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Technology</a:t>
            </a:r>
            <a:r>
              <a:rPr lang="en-US" sz="1800" dirty="0">
                <a:solidFill>
                  <a:schemeClr val="tx1"/>
                </a:solidFill>
              </a:rPr>
              <a:t>: Hybrid system with solar power</a:t>
            </a:r>
            <a:endParaRPr lang="en-US" sz="1800" b="1" dirty="0">
              <a:solidFill>
                <a:schemeClr val="tx1"/>
              </a:solidFill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Location: </a:t>
            </a:r>
            <a:r>
              <a:rPr lang="en-US" sz="1800" dirty="0" err="1">
                <a:solidFill>
                  <a:schemeClr val="tx1"/>
                </a:solidFill>
              </a:rPr>
              <a:t>Faza</a:t>
            </a:r>
            <a:r>
              <a:rPr lang="en-US" sz="1800" dirty="0">
                <a:solidFill>
                  <a:schemeClr val="tx1"/>
                </a:solidFill>
              </a:rPr>
              <a:t> Village, Pate Island, Kenya</a:t>
            </a:r>
            <a:endParaRPr lang="en-US" sz="1800" dirty="0">
              <a:solidFill>
                <a:schemeClr val="tx1"/>
              </a:solidFill>
              <a:cs typeface="Arial"/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Population</a:t>
            </a:r>
            <a:r>
              <a:rPr lang="en-US" sz="1800" dirty="0">
                <a:solidFill>
                  <a:schemeClr val="tx1"/>
                </a:solidFill>
              </a:rPr>
              <a:t>: 2,000 residents</a:t>
            </a:r>
            <a:endParaRPr lang="en-US" sz="1800" dirty="0">
              <a:solidFill>
                <a:schemeClr val="tx1"/>
              </a:solidFill>
              <a:cs typeface="Arial"/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Activities: </a:t>
            </a:r>
            <a:r>
              <a:rPr lang="en-US" sz="1800" dirty="0">
                <a:solidFill>
                  <a:schemeClr val="tx1"/>
                </a:solidFill>
              </a:rPr>
              <a:t>Agriculture, fishing, and  trading</a:t>
            </a:r>
            <a:endParaRPr lang="en-US" sz="1800" dirty="0">
              <a:solidFill>
                <a:schemeClr val="tx1"/>
              </a:solidFill>
              <a:cs typeface="Arial"/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Project Start Date</a:t>
            </a:r>
            <a:r>
              <a:rPr lang="en-US" sz="1800" dirty="0">
                <a:solidFill>
                  <a:schemeClr val="tx1"/>
                </a:solidFill>
              </a:rPr>
              <a:t>: 2018</a:t>
            </a:r>
            <a:endParaRPr lang="en-US" sz="1800" dirty="0">
              <a:solidFill>
                <a:schemeClr val="tx1"/>
              </a:solidFill>
              <a:cs typeface="Arial"/>
            </a:endParaRPr>
          </a:p>
          <a:p>
            <a:r>
              <a:rPr lang="en-US" sz="1800" b="1" dirty="0">
                <a:solidFill>
                  <a:schemeClr val="tx1"/>
                </a:solidFill>
              </a:rPr>
              <a:t>Project Aim: </a:t>
            </a:r>
            <a:r>
              <a:rPr lang="en-US" sz="1800" dirty="0">
                <a:solidFill>
                  <a:schemeClr val="tx1"/>
                </a:solidFill>
              </a:rPr>
              <a:t>Reduce reliance on less sustainable energy sources like kerosene lamps.</a:t>
            </a:r>
          </a:p>
        </p:txBody>
      </p:sp>
    </p:spTree>
    <p:extLst>
      <p:ext uri="{BB962C8B-B14F-4D97-AF65-F5344CB8AC3E}">
        <p14:creationId xmlns:p14="http://schemas.microsoft.com/office/powerpoint/2010/main" val="20451834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3EECBFC-D36E-09BE-C1EF-0DB9C731BB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Verdana"/>
                <a:cs typeface="Arial"/>
                <a:sym typeface="Arial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Verdana"/>
                <a:cs typeface="Arial"/>
                <a:sym typeface="Arial"/>
              </a:rPr>
              <a:t>FAZA MINIGRID: FRAMEWORKS &amp; OUTCOMES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/>
                <a:ea typeface="Verdana"/>
                <a:cs typeface="Arial"/>
                <a:sym typeface="Arial"/>
              </a:rPr>
            </a:b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4A5AEA-5B6C-BF66-F9C6-B3F1311598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869"/>
          <a:stretch/>
        </p:blipFill>
        <p:spPr>
          <a:xfrm>
            <a:off x="0" y="1208314"/>
            <a:ext cx="12192000" cy="5649686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9E7AF79-B1FD-DEAB-421F-4445188242DC}"/>
              </a:ext>
            </a:extLst>
          </p:cNvPr>
          <p:cNvSpPr/>
          <p:nvPr/>
        </p:nvSpPr>
        <p:spPr>
          <a:xfrm>
            <a:off x="331055" y="1860924"/>
            <a:ext cx="5993000" cy="4164319"/>
          </a:xfrm>
          <a:prstGeom prst="rect">
            <a:avLst/>
          </a:prstGeom>
          <a:solidFill>
            <a:schemeClr val="bg1"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600" b="1" dirty="0">
                <a:solidFill>
                  <a:schemeClr val="tx1"/>
                </a:solidFill>
              </a:rPr>
              <a:t>SUPPORTIVE FRAMEWORKS</a:t>
            </a:r>
          </a:p>
          <a:p>
            <a:endParaRPr lang="en-US" sz="1600" b="1" dirty="0">
              <a:solidFill>
                <a:schemeClr val="tx1"/>
              </a:solidFill>
              <a:cs typeface="Arial"/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Regulatory Framework:</a:t>
            </a:r>
          </a:p>
          <a:p>
            <a:pPr marL="285750" lvl="6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Kenya Energy Act 2019 supports renewable energy and mini-grid projects.</a:t>
            </a:r>
          </a:p>
          <a:p>
            <a:pPr marL="285750" lvl="6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EPRA provides streamlined licensing and permits</a:t>
            </a:r>
            <a:r>
              <a:rPr lang="en-US" sz="1600" b="1" dirty="0">
                <a:solidFill>
                  <a:schemeClr val="tx1"/>
                </a:solidFill>
              </a:rPr>
              <a:t>.</a:t>
            </a:r>
          </a:p>
          <a:p>
            <a:pPr marL="285750" lvl="6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Financial Incentives: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Government and international donor subsidies and grants reduce initial costs.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Import duty and VAT exemptions on renewable energy equipment</a:t>
            </a:r>
            <a:r>
              <a:rPr lang="en-US" sz="1600" b="1" dirty="0">
                <a:solidFill>
                  <a:schemeClr val="tx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Community Engagement:</a:t>
            </a:r>
          </a:p>
          <a:p>
            <a:pPr marL="2857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Regular public consultations address community needs.</a:t>
            </a:r>
          </a:p>
          <a:p>
            <a:pPr marL="285750" lvl="1" indent="-285750"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chemeClr val="tx1"/>
                </a:solidFill>
              </a:rPr>
              <a:t>Training programs equip locals for system maintenance.</a:t>
            </a:r>
          </a:p>
          <a:p>
            <a:pPr marL="285750" lvl="1" indent="-285750">
              <a:buFont typeface="Wingdings" panose="05000000000000000000" pitchFamily="2" charset="2"/>
              <a:buChar char="§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2EA6AF-4BF2-DE26-A9F1-30079DC8C32D}"/>
              </a:ext>
            </a:extLst>
          </p:cNvPr>
          <p:cNvSpPr/>
          <p:nvPr/>
        </p:nvSpPr>
        <p:spPr>
          <a:xfrm>
            <a:off x="6988629" y="2465082"/>
            <a:ext cx="4833257" cy="4164319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600" b="1" dirty="0">
                <a:solidFill>
                  <a:schemeClr val="tx1"/>
                </a:solidFill>
              </a:rPr>
              <a:t>OUTCOMES</a:t>
            </a: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Faster Implementation: </a:t>
            </a:r>
            <a:r>
              <a:rPr lang="en-US" sz="1600" dirty="0">
                <a:solidFill>
                  <a:schemeClr val="tx1"/>
                </a:solidFill>
              </a:rPr>
              <a:t>Strong regulatory support and financial incentives streamline project execution.</a:t>
            </a: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Cost Reduction: </a:t>
            </a:r>
            <a:r>
              <a:rPr lang="en-US" sz="1600" dirty="0">
                <a:solidFill>
                  <a:schemeClr val="tx1"/>
                </a:solidFill>
              </a:rPr>
              <a:t>Financial incentives help lower economic barriers.</a:t>
            </a:r>
          </a:p>
          <a:p>
            <a:endParaRPr lang="en-US" sz="1600" b="1" dirty="0">
              <a:solidFill>
                <a:schemeClr val="tx1"/>
              </a:solidFill>
              <a:cs typeface="Arial"/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Improved Sustainability: </a:t>
            </a:r>
            <a:r>
              <a:rPr lang="en-US" sz="1600" dirty="0">
                <a:solidFill>
                  <a:schemeClr val="tx1"/>
                </a:solidFill>
              </a:rPr>
              <a:t>Building local capacity and securing community support enhances long-term project viability.</a:t>
            </a:r>
          </a:p>
          <a:p>
            <a:endParaRPr lang="en-US" sz="1600" b="1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Socio-Economic Gains: </a:t>
            </a:r>
            <a:r>
              <a:rPr lang="en-US" sz="1600" dirty="0">
                <a:solidFill>
                  <a:schemeClr val="tx1"/>
                </a:solidFill>
              </a:rPr>
              <a:t>The project spurs economic growth and improves healthcare and educational opportunities.</a:t>
            </a:r>
            <a:endParaRPr lang="en-US" sz="1600" dirty="0">
              <a:solidFill>
                <a:schemeClr val="tx1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000883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C294A44-B7C2-37C1-6FA0-81F5A5B2C5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3983" y="1258573"/>
            <a:ext cx="10750053" cy="1375708"/>
          </a:xfr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indent="0"/>
            <a:r>
              <a:rPr lang="en-US" dirty="0">
                <a:solidFill>
                  <a:schemeClr val="tx1"/>
                </a:solidFill>
              </a:rPr>
              <a:t>Policy and regulatory frameworks directly influence the socio-economic conditions of communities by shaping how energy systems are planned, implemented, and operated.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CEFC57E-8B4E-E509-2529-049B43E98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983" y="405958"/>
            <a:ext cx="10221686" cy="514411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POLICY AND REGULATORY FRAMEWORKS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D3D989CB-FB03-94BB-8BDB-1AB2DFBB086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6037647"/>
              </p:ext>
            </p:extLst>
          </p:nvPr>
        </p:nvGraphicFramePr>
        <p:xfrm>
          <a:off x="1557055" y="263428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Graphic 7" descr="Coins with solid fill">
            <a:extLst>
              <a:ext uri="{FF2B5EF4-FFF2-40B4-BE49-F238E27FC236}">
                <a16:creationId xmlns:a16="http://schemas.microsoft.com/office/drawing/2014/main" id="{C184707E-9CC7-95B8-7352-7F745741920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641860" y="3601224"/>
            <a:ext cx="772179" cy="772179"/>
          </a:xfrm>
          <a:prstGeom prst="rect">
            <a:avLst/>
          </a:prstGeom>
        </p:spPr>
      </p:pic>
      <p:pic>
        <p:nvPicPr>
          <p:cNvPr id="10" name="Graphic 9" descr="Bank with solid fill">
            <a:extLst>
              <a:ext uri="{FF2B5EF4-FFF2-40B4-BE49-F238E27FC236}">
                <a16:creationId xmlns:a16="http://schemas.microsoft.com/office/drawing/2014/main" id="{A76D5429-8F71-8A37-2326-E2474F8E13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188062" y="4302957"/>
            <a:ext cx="865985" cy="865985"/>
          </a:xfrm>
          <a:prstGeom prst="rect">
            <a:avLst/>
          </a:prstGeom>
        </p:spPr>
      </p:pic>
      <p:pic>
        <p:nvPicPr>
          <p:cNvPr id="12" name="Graphic 11" descr="Upward trend with solid fill">
            <a:extLst>
              <a:ext uri="{FF2B5EF4-FFF2-40B4-BE49-F238E27FC236}">
                <a16:creationId xmlns:a16="http://schemas.microsoft.com/office/drawing/2014/main" id="{42D3F094-E1B6-0807-1492-8C25BD5BDD2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716451" y="3541443"/>
            <a:ext cx="768733" cy="768733"/>
          </a:xfrm>
          <a:prstGeom prst="rect">
            <a:avLst/>
          </a:prstGeom>
        </p:spPr>
      </p:pic>
      <p:pic>
        <p:nvPicPr>
          <p:cNvPr id="14" name="Graphic 13" descr="Hierarchy with solid fill">
            <a:extLst>
              <a:ext uri="{FF2B5EF4-FFF2-40B4-BE49-F238E27FC236}">
                <a16:creationId xmlns:a16="http://schemas.microsoft.com/office/drawing/2014/main" id="{7CC845E5-9A81-76A3-1184-0B21CBA26A2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374271" y="4481793"/>
            <a:ext cx="623629" cy="623629"/>
          </a:xfrm>
          <a:prstGeom prst="rect">
            <a:avLst/>
          </a:prstGeom>
        </p:spPr>
      </p:pic>
      <p:pic>
        <p:nvPicPr>
          <p:cNvPr id="16" name="Graphic 15" descr="Gavel with solid fill">
            <a:extLst>
              <a:ext uri="{FF2B5EF4-FFF2-40B4-BE49-F238E27FC236}">
                <a16:creationId xmlns:a16="http://schemas.microsoft.com/office/drawing/2014/main" id="{34A89660-D056-8B86-B321-B50D66EEE51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2175264" y="4412848"/>
            <a:ext cx="692574" cy="692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407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A0CF65F-6676-0992-7E76-CE319360A1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6958" y="1486664"/>
            <a:ext cx="4343399" cy="4351338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Regulatory Framework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b="1" dirty="0"/>
              <a:t>Licensing and Permits</a:t>
            </a:r>
            <a:r>
              <a:rPr lang="en-US" dirty="0"/>
              <a:t>: Simplified and clear processes for obtaining necessary approvals.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b="1" dirty="0"/>
              <a:t>Grid Interconnection Policies</a:t>
            </a:r>
            <a:r>
              <a:rPr lang="en-US" dirty="0"/>
              <a:t>: Regulations that allow easy integration of </a:t>
            </a:r>
            <a:r>
              <a:rPr lang="en-US" dirty="0" err="1"/>
              <a:t>minigrids</a:t>
            </a:r>
            <a:r>
              <a:rPr lang="en-US" dirty="0"/>
              <a:t> with the main grid.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b="1" dirty="0"/>
              <a:t>Standards and Quality Control</a:t>
            </a:r>
            <a:r>
              <a:rPr lang="en-US" dirty="0"/>
              <a:t>: Establishment of technical standards to ensure reliability and safety.</a:t>
            </a:r>
          </a:p>
          <a:p>
            <a:pPr marL="228600" indent="0"/>
            <a:endParaRPr lang="en-US" dirty="0"/>
          </a:p>
          <a:p>
            <a:r>
              <a:rPr lang="en-US" b="1" dirty="0">
                <a:solidFill>
                  <a:schemeClr val="accent6"/>
                </a:solidFill>
              </a:rPr>
              <a:t>Financial Incentives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b="1" dirty="0"/>
              <a:t>Subsidies and Grants</a:t>
            </a:r>
            <a:r>
              <a:rPr lang="en-US" dirty="0"/>
              <a:t>: Financial support to reduce initial capital costs.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b="1" dirty="0"/>
              <a:t>Tax Incentives</a:t>
            </a:r>
            <a:r>
              <a:rPr lang="en-US" dirty="0"/>
              <a:t>: Tax breaks or reductions on </a:t>
            </a:r>
            <a:r>
              <a:rPr lang="en-US" dirty="0" err="1"/>
              <a:t>minigrid</a:t>
            </a:r>
            <a:r>
              <a:rPr lang="en-US" dirty="0"/>
              <a:t>-related equipment.</a:t>
            </a:r>
          </a:p>
          <a:p>
            <a:pPr marL="571500" indent="-342900">
              <a:buFont typeface="Arial" panose="020B0604020202020204" pitchFamily="34" charset="0"/>
              <a:buChar char="•"/>
            </a:pPr>
            <a:r>
              <a:rPr lang="en-US" b="1" dirty="0"/>
              <a:t>Tariff Structures</a:t>
            </a:r>
            <a:r>
              <a:rPr lang="en-US" dirty="0"/>
              <a:t>: Flexible and fair pricing policies for electricity.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F100E3A-F9F2-C9EB-9C05-E54468552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23801"/>
            <a:ext cx="9672961" cy="696198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r>
              <a:rPr lang="en-US" sz="31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Policy and regulations to support mini-grid development​</a:t>
            </a:r>
            <a:br>
              <a:rPr lang="en-US" sz="2800" dirty="0">
                <a:latin typeface="Calibri"/>
                <a:cs typeface="Times New Roman"/>
              </a:rPr>
            </a:br>
            <a:br>
              <a:rPr lang="en-US" dirty="0"/>
            </a:b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0D6A15B-EE1A-F33E-B179-DBE863479624}"/>
              </a:ext>
            </a:extLst>
          </p:cNvPr>
          <p:cNvSpPr txBox="1"/>
          <p:nvPr/>
        </p:nvSpPr>
        <p:spPr>
          <a:xfrm>
            <a:off x="4686299" y="1373128"/>
            <a:ext cx="7070271" cy="4939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500" b="1" dirty="0">
                <a:solidFill>
                  <a:schemeClr val="accent6"/>
                </a:solidFill>
              </a:rPr>
              <a:t>Institutional Support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Capacity Building</a:t>
            </a:r>
            <a:r>
              <a:rPr lang="en-US" sz="1500" dirty="0"/>
              <a:t>: Training programs for local operators and communities.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Public-Private Partnerships</a:t>
            </a:r>
            <a:r>
              <a:rPr lang="en-US" sz="1500" dirty="0"/>
              <a:t>: Collaboration between government and private sector.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Research and Development</a:t>
            </a:r>
            <a:r>
              <a:rPr lang="en-US" sz="1500" dirty="0"/>
              <a:t>: Government support for innovation in </a:t>
            </a:r>
            <a:r>
              <a:rPr lang="en-US" sz="1500" dirty="0" err="1"/>
              <a:t>minigrid</a:t>
            </a:r>
            <a:r>
              <a:rPr lang="en-US" sz="1500" dirty="0"/>
              <a:t> technologies.</a:t>
            </a:r>
          </a:p>
          <a:p>
            <a:endParaRPr lang="en-US" sz="1500" b="1" dirty="0"/>
          </a:p>
          <a:p>
            <a:r>
              <a:rPr lang="en-US" sz="1500" b="1" dirty="0">
                <a:solidFill>
                  <a:schemeClr val="accent6"/>
                </a:solidFill>
              </a:rPr>
              <a:t>Market Conditions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Competition Policies</a:t>
            </a:r>
            <a:r>
              <a:rPr lang="en-US" sz="1500" dirty="0"/>
              <a:t>: Promoting competition to lower costs and improve service quality.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Consumer Protection</a:t>
            </a:r>
            <a:r>
              <a:rPr lang="en-US" sz="1500" dirty="0"/>
              <a:t>: Ensuring fair practices and protection for consumers.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Renewable Energy Integration</a:t>
            </a:r>
            <a:r>
              <a:rPr lang="en-US" sz="1500" dirty="0"/>
              <a:t>: Encouraging the use of renewable energy sources.</a:t>
            </a:r>
          </a:p>
          <a:p>
            <a:endParaRPr lang="en-US" sz="1500" b="1" dirty="0"/>
          </a:p>
          <a:p>
            <a:r>
              <a:rPr lang="en-US" sz="1500" b="1" dirty="0">
                <a:solidFill>
                  <a:schemeClr val="accent6"/>
                </a:solidFill>
              </a:rPr>
              <a:t>Governance Structures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Decentralized Governance</a:t>
            </a:r>
            <a:r>
              <a:rPr lang="en-US" sz="1500" dirty="0"/>
              <a:t>: Empowering local entities in mini-grid management.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Coordination Among Agencies</a:t>
            </a:r>
            <a:r>
              <a:rPr lang="en-US" sz="1500" dirty="0"/>
              <a:t>: Ensuring effective communication and cooperation.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b="1" dirty="0"/>
              <a:t>Monitoring and Evaluation</a:t>
            </a:r>
            <a:r>
              <a:rPr lang="en-US" sz="1500" dirty="0"/>
              <a:t>: Regular assessment of projects to ensure standards are met.</a:t>
            </a:r>
          </a:p>
        </p:txBody>
      </p:sp>
    </p:spTree>
    <p:extLst>
      <p:ext uri="{BB962C8B-B14F-4D97-AF65-F5344CB8AC3E}">
        <p14:creationId xmlns:p14="http://schemas.microsoft.com/office/powerpoint/2010/main" val="20919073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2B9A05C-F3B1-14A9-DE58-51762D37F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REGULATORY FRAMEWORKS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3075003-D08B-0E82-0206-85E8E54D2F43}"/>
              </a:ext>
            </a:extLst>
          </p:cNvPr>
          <p:cNvSpPr txBox="1"/>
          <p:nvPr/>
        </p:nvSpPr>
        <p:spPr>
          <a:xfrm>
            <a:off x="326767" y="1138302"/>
            <a:ext cx="114121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Regulations play a crucial role in ensuring the safe, reliable, and fair operation of mini-grids. They establish standards and guidelines that protect users, ensure </a:t>
            </a:r>
            <a:r>
              <a:rPr lang="en-US" sz="1800" b="1" dirty="0"/>
              <a:t>technical compatibility</a:t>
            </a:r>
            <a:r>
              <a:rPr lang="en-US" sz="1800" dirty="0"/>
              <a:t>, and </a:t>
            </a:r>
            <a:r>
              <a:rPr lang="en-US" sz="1800" b="1" dirty="0"/>
              <a:t>promote economic feasibility. </a:t>
            </a:r>
            <a:endParaRPr lang="en-US" sz="2000" b="1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A03BF73-0B46-559B-4161-EB29DD8311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4331914"/>
              </p:ext>
            </p:extLst>
          </p:nvPr>
        </p:nvGraphicFramePr>
        <p:xfrm>
          <a:off x="551236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2E45C19-3E92-6840-43E7-888E162F0B64}"/>
              </a:ext>
            </a:extLst>
          </p:cNvPr>
          <p:cNvSpPr txBox="1"/>
          <p:nvPr/>
        </p:nvSpPr>
        <p:spPr>
          <a:xfrm>
            <a:off x="8773996" y="2548228"/>
            <a:ext cx="2866768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Effective regulatory frameworks are crucial for the successful development of mini-grids.</a:t>
            </a:r>
          </a:p>
          <a:p>
            <a:r>
              <a:rPr lang="en-US" sz="1800" dirty="0"/>
              <a:t> </a:t>
            </a:r>
          </a:p>
          <a:p>
            <a:r>
              <a:rPr lang="en-US" sz="1800" dirty="0"/>
              <a:t>They should balance the need for </a:t>
            </a:r>
            <a:r>
              <a:rPr lang="en-US" sz="1800" b="1" dirty="0"/>
              <a:t>investor confidence, consumer protection, and alignment with national energy goals</a:t>
            </a:r>
            <a:r>
              <a:rPr lang="en-US" b="1" dirty="0"/>
              <a:t>. </a:t>
            </a:r>
            <a:endParaRPr lang="en-KE" b="1" dirty="0"/>
          </a:p>
        </p:txBody>
      </p:sp>
    </p:spTree>
    <p:extLst>
      <p:ext uri="{BB962C8B-B14F-4D97-AF65-F5344CB8AC3E}">
        <p14:creationId xmlns:p14="http://schemas.microsoft.com/office/powerpoint/2010/main" val="20890186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041C1C1-C18A-377F-E3E9-DBE89A596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FINANCIAL INCENTIVES</a:t>
            </a: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7A0013B-D2BB-4131-0E13-3A4DEA5A07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3012010"/>
              </p:ext>
            </p:extLst>
          </p:nvPr>
        </p:nvGraphicFramePr>
        <p:xfrm>
          <a:off x="679932" y="2052757"/>
          <a:ext cx="721400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3BE3532-89FB-EBDB-7C06-CD162C9BA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9932" y="1093125"/>
            <a:ext cx="10832136" cy="1025042"/>
          </a:xfrm>
        </p:spPr>
        <p:txBody>
          <a:bodyPr>
            <a:normAutofit/>
          </a:bodyPr>
          <a:lstStyle/>
          <a:p>
            <a:pPr marL="0"/>
            <a:r>
              <a:rPr lang="en-US" dirty="0">
                <a:solidFill>
                  <a:schemeClr val="tx1"/>
                </a:solidFill>
              </a:rPr>
              <a:t>These are tools used by governments to encourage investment by reducing costs and providing support.</a:t>
            </a:r>
          </a:p>
          <a:p>
            <a:pPr marL="0"/>
            <a:endParaRPr lang="en-KE" dirty="0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0C3763-4391-6267-3D3F-EF508DDBB8CB}"/>
              </a:ext>
            </a:extLst>
          </p:cNvPr>
          <p:cNvSpPr txBox="1"/>
          <p:nvPr/>
        </p:nvSpPr>
        <p:spPr>
          <a:xfrm>
            <a:off x="7984162" y="2465399"/>
            <a:ext cx="352790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For mini-grid development, these incentives help lower setup and operational costs, making it easier to bring sustainable energy to remote and rural areas. This improves energy access and supports local economies.</a:t>
            </a:r>
            <a:endParaRPr lang="en-KE" sz="2000" dirty="0">
              <a:solidFill>
                <a:schemeClr val="tx1"/>
              </a:solidFill>
            </a:endParaRPr>
          </a:p>
        </p:txBody>
      </p:sp>
      <p:pic>
        <p:nvPicPr>
          <p:cNvPr id="10" name="Graphic 9" descr="Tax with solid fill">
            <a:extLst>
              <a:ext uri="{FF2B5EF4-FFF2-40B4-BE49-F238E27FC236}">
                <a16:creationId xmlns:a16="http://schemas.microsoft.com/office/drawing/2014/main" id="{EDD44134-767B-1414-220B-BF6498A6FF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406613" y="2064323"/>
            <a:ext cx="532435" cy="532435"/>
          </a:xfrm>
          <a:prstGeom prst="rect">
            <a:avLst/>
          </a:prstGeom>
        </p:spPr>
      </p:pic>
      <p:pic>
        <p:nvPicPr>
          <p:cNvPr id="12" name="Graphic 11" descr="Electric Tower with solid fill">
            <a:extLst>
              <a:ext uri="{FF2B5EF4-FFF2-40B4-BE49-F238E27FC236}">
                <a16:creationId xmlns:a16="http://schemas.microsoft.com/office/drawing/2014/main" id="{85C5B9FF-9D95-5C02-7045-1A02BF85D76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890675" y="2100985"/>
            <a:ext cx="532435" cy="532435"/>
          </a:xfrm>
          <a:prstGeom prst="rect">
            <a:avLst/>
          </a:prstGeom>
        </p:spPr>
      </p:pic>
      <p:pic>
        <p:nvPicPr>
          <p:cNvPr id="16" name="Graphic 15" descr="Philanthropy with solid fill">
            <a:extLst>
              <a:ext uri="{FF2B5EF4-FFF2-40B4-BE49-F238E27FC236}">
                <a16:creationId xmlns:a16="http://schemas.microsoft.com/office/drawing/2014/main" id="{EC5C0E3F-8A9B-1EA3-EB11-EE329A591F7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2326510" y="2052757"/>
            <a:ext cx="580663" cy="58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028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5E8DBB46-8CDD-EB85-7C6F-31E1268921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89061545"/>
              </p:ext>
            </p:extLst>
          </p:nvPr>
        </p:nvGraphicFramePr>
        <p:xfrm>
          <a:off x="755441" y="2008666"/>
          <a:ext cx="9739453" cy="4361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FD896E99-00D6-04D9-D9AA-074BDB712A36}"/>
              </a:ext>
            </a:extLst>
          </p:cNvPr>
          <p:cNvSpPr/>
          <p:nvPr/>
        </p:nvSpPr>
        <p:spPr>
          <a:xfrm>
            <a:off x="4868950" y="5603962"/>
            <a:ext cx="643684" cy="643684"/>
          </a:xfrm>
          <a:prstGeom prst="roundRect">
            <a:avLst/>
          </a:prstGeom>
          <a:solidFill>
            <a:srgbClr val="52CAB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5EDF4D8A-4AF6-418A-2899-0AB7A4482DC2}"/>
              </a:ext>
            </a:extLst>
          </p:cNvPr>
          <p:cNvSpPr/>
          <p:nvPr/>
        </p:nvSpPr>
        <p:spPr>
          <a:xfrm>
            <a:off x="7350529" y="5603962"/>
            <a:ext cx="643684" cy="643684"/>
          </a:xfrm>
          <a:prstGeom prst="roundRect">
            <a:avLst/>
          </a:prstGeom>
          <a:solidFill>
            <a:srgbClr val="49BF6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64AA942-3288-A284-D9DF-3F6BEEAA6369}"/>
              </a:ext>
            </a:extLst>
          </p:cNvPr>
          <p:cNvSpPr/>
          <p:nvPr/>
        </p:nvSpPr>
        <p:spPr>
          <a:xfrm>
            <a:off x="10049666" y="5606334"/>
            <a:ext cx="643684" cy="643684"/>
          </a:xfrm>
          <a:prstGeom prst="roundRect">
            <a:avLst/>
          </a:prstGeom>
          <a:solidFill>
            <a:srgbClr val="70AD47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E43C48A-7AAD-074B-6CA0-E6246011DD7A}"/>
              </a:ext>
            </a:extLst>
          </p:cNvPr>
          <p:cNvSpPr/>
          <p:nvPr/>
        </p:nvSpPr>
        <p:spPr>
          <a:xfrm>
            <a:off x="2309983" y="5603962"/>
            <a:ext cx="643684" cy="643684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pic>
        <p:nvPicPr>
          <p:cNvPr id="21" name="Graphic 20" descr="Branching diagram with solid fill">
            <a:extLst>
              <a:ext uri="{FF2B5EF4-FFF2-40B4-BE49-F238E27FC236}">
                <a16:creationId xmlns:a16="http://schemas.microsoft.com/office/drawing/2014/main" id="{9F4C87DF-6C9B-A96B-E4C8-3476226356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V="1">
            <a:off x="2309983" y="5603962"/>
            <a:ext cx="643684" cy="643684"/>
          </a:xfrm>
          <a:prstGeom prst="rect">
            <a:avLst/>
          </a:prstGeom>
        </p:spPr>
      </p:pic>
      <p:pic>
        <p:nvPicPr>
          <p:cNvPr id="8" name="Graphic 7" descr="Classroom with solid fill">
            <a:extLst>
              <a:ext uri="{FF2B5EF4-FFF2-40B4-BE49-F238E27FC236}">
                <a16:creationId xmlns:a16="http://schemas.microsoft.com/office/drawing/2014/main" id="{2CE7A6EE-0ACA-3FD0-06F2-D2C99CDD4FD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7350529" y="5688224"/>
            <a:ext cx="559422" cy="559422"/>
          </a:xfrm>
          <a:prstGeom prst="rect">
            <a:avLst/>
          </a:prstGeom>
        </p:spPr>
      </p:pic>
      <p:pic>
        <p:nvPicPr>
          <p:cNvPr id="19" name="Graphic 18" descr="Philanthropy with solid fill">
            <a:extLst>
              <a:ext uri="{FF2B5EF4-FFF2-40B4-BE49-F238E27FC236}">
                <a16:creationId xmlns:a16="http://schemas.microsoft.com/office/drawing/2014/main" id="{5D390621-DE6E-DE14-8ED6-60E429C2F0C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0138679" y="5688224"/>
            <a:ext cx="465659" cy="465659"/>
          </a:xfrm>
          <a:prstGeom prst="rect">
            <a:avLst/>
          </a:prstGeom>
        </p:spPr>
      </p:pic>
      <p:pic>
        <p:nvPicPr>
          <p:cNvPr id="15" name="Graphic 14" descr="Bank with solid fill">
            <a:extLst>
              <a:ext uri="{FF2B5EF4-FFF2-40B4-BE49-F238E27FC236}">
                <a16:creationId xmlns:a16="http://schemas.microsoft.com/office/drawing/2014/main" id="{B4C5D5D2-9196-45A4-83FC-6066276931E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886117" y="5638131"/>
            <a:ext cx="580090" cy="580090"/>
          </a:xfrm>
          <a:prstGeom prst="rect">
            <a:avLst/>
          </a:prstGeom>
        </p:spPr>
      </p:pic>
      <p:sp>
        <p:nvSpPr>
          <p:cNvPr id="28" name="Title 27">
            <a:extLst>
              <a:ext uri="{FF2B5EF4-FFF2-40B4-BE49-F238E27FC236}">
                <a16:creationId xmlns:a16="http://schemas.microsoft.com/office/drawing/2014/main" id="{3D23A6E5-EC9A-BA44-6D75-31B14B21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153" y="403069"/>
            <a:ext cx="9672961" cy="514411"/>
          </a:xfrm>
        </p:spPr>
        <p:txBody>
          <a:bodyPr>
            <a:normAutofit fontScale="90000"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INSTITUTIONAL SUPPORT</a:t>
            </a:r>
            <a:endParaRPr lang="en-KE" sz="3200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19C2046-6693-B081-F146-A5F6E33C5A16}"/>
              </a:ext>
            </a:extLst>
          </p:cNvPr>
          <p:cNvSpPr txBox="1"/>
          <p:nvPr/>
        </p:nvSpPr>
        <p:spPr>
          <a:xfrm>
            <a:off x="700875" y="1166685"/>
            <a:ext cx="1073568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/>
              <a:t>Institutional support encompasses the formal organizational structures, rules, and informal norms that assist in the provision of services, including mini-grid projects. Effective governance structures are crucial for implementing policies that promote development. Institutional support can come from both governmental bodies and international organizations.</a:t>
            </a:r>
            <a:endParaRPr lang="en-KE" sz="2000" dirty="0"/>
          </a:p>
        </p:txBody>
      </p:sp>
    </p:spTree>
    <p:extLst>
      <p:ext uri="{BB962C8B-B14F-4D97-AF65-F5344CB8AC3E}">
        <p14:creationId xmlns:p14="http://schemas.microsoft.com/office/powerpoint/2010/main" val="39211353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7">
            <a:extLst>
              <a:ext uri="{FF2B5EF4-FFF2-40B4-BE49-F238E27FC236}">
                <a16:creationId xmlns:a16="http://schemas.microsoft.com/office/drawing/2014/main" id="{3D23A6E5-EC9A-BA44-6D75-31B14B21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06" y="555585"/>
            <a:ext cx="9672961" cy="514411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MARKET CONDITIONS</a:t>
            </a:r>
            <a:endParaRPr lang="en-US">
              <a:solidFill>
                <a:schemeClr val="bg1"/>
              </a:solidFill>
            </a:endParaRPr>
          </a:p>
        </p:txBody>
      </p:sp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DCD411A8-5D7F-F66F-0989-9674473F4D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3643601"/>
              </p:ext>
            </p:extLst>
          </p:nvPr>
        </p:nvGraphicFramePr>
        <p:xfrm>
          <a:off x="640467" y="1069996"/>
          <a:ext cx="10681117" cy="5391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7" name="Picture 26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13BEB273-E10A-171C-A9E3-E5BDE26F9F1E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359369" y="2760002"/>
            <a:ext cx="540000" cy="540000"/>
          </a:xfrm>
          <a:prstGeom prst="rect">
            <a:avLst/>
          </a:prstGeom>
        </p:spPr>
      </p:pic>
      <p:pic>
        <p:nvPicPr>
          <p:cNvPr id="30" name="Graphic 29" descr="Thought with solid fill">
            <a:extLst>
              <a:ext uri="{FF2B5EF4-FFF2-40B4-BE49-F238E27FC236}">
                <a16:creationId xmlns:a16="http://schemas.microsoft.com/office/drawing/2014/main" id="{21479A57-F77F-2194-9133-EBE6E986F38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147674" y="2760002"/>
            <a:ext cx="540000" cy="540000"/>
          </a:xfrm>
          <a:prstGeom prst="rect">
            <a:avLst/>
          </a:prstGeom>
        </p:spPr>
      </p:pic>
      <p:pic>
        <p:nvPicPr>
          <p:cNvPr id="33" name="Graphic 32" descr="Dove with solid fill">
            <a:extLst>
              <a:ext uri="{FF2B5EF4-FFF2-40B4-BE49-F238E27FC236}">
                <a16:creationId xmlns:a16="http://schemas.microsoft.com/office/drawing/2014/main" id="{30F4288C-BC95-4B40-66FA-F768FAF60663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04406" y="2739777"/>
            <a:ext cx="540000" cy="540000"/>
          </a:xfrm>
          <a:prstGeom prst="rect">
            <a:avLst/>
          </a:prstGeom>
        </p:spPr>
      </p:pic>
      <p:pic>
        <p:nvPicPr>
          <p:cNvPr id="35" name="Graphic 34" descr="Supply And Demand with solid fill">
            <a:extLst>
              <a:ext uri="{FF2B5EF4-FFF2-40B4-BE49-F238E27FC236}">
                <a16:creationId xmlns:a16="http://schemas.microsoft.com/office/drawing/2014/main" id="{6E3E4048-501D-073A-31D2-B00E2263CD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4999918" y="2739777"/>
            <a:ext cx="540000" cy="540000"/>
          </a:xfrm>
          <a:prstGeom prst="rect">
            <a:avLst/>
          </a:prstGeom>
        </p:spPr>
      </p:pic>
      <p:pic>
        <p:nvPicPr>
          <p:cNvPr id="37" name="Graphic 36" descr="Group of people with solid fill">
            <a:extLst>
              <a:ext uri="{FF2B5EF4-FFF2-40B4-BE49-F238E27FC236}">
                <a16:creationId xmlns:a16="http://schemas.microsoft.com/office/drawing/2014/main" id="{950FAD06-5D77-1FF9-1310-E6BDE52AA68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2852162" y="2739777"/>
            <a:ext cx="540000" cy="540000"/>
          </a:xfrm>
          <a:prstGeom prst="rect">
            <a:avLst/>
          </a:prstGeom>
        </p:spPr>
      </p:pic>
      <p:sp>
        <p:nvSpPr>
          <p:cNvPr id="38" name="Oval 37">
            <a:extLst>
              <a:ext uri="{FF2B5EF4-FFF2-40B4-BE49-F238E27FC236}">
                <a16:creationId xmlns:a16="http://schemas.microsoft.com/office/drawing/2014/main" id="{8B148516-D5BC-D58E-21BB-CA1A20CA375F}"/>
              </a:ext>
            </a:extLst>
          </p:cNvPr>
          <p:cNvSpPr/>
          <p:nvPr/>
        </p:nvSpPr>
        <p:spPr>
          <a:xfrm>
            <a:off x="560406" y="2627112"/>
            <a:ext cx="828000" cy="828000"/>
          </a:xfrm>
          <a:prstGeom prst="ellipse">
            <a:avLst/>
          </a:prstGeom>
          <a:noFill/>
          <a:ln w="57150">
            <a:solidFill>
              <a:srgbClr val="5B9BD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57F65660-6D6E-096D-038F-F2D0CAA1FA5D}"/>
              </a:ext>
            </a:extLst>
          </p:cNvPr>
          <p:cNvSpPr/>
          <p:nvPr/>
        </p:nvSpPr>
        <p:spPr>
          <a:xfrm>
            <a:off x="9156413" y="2616002"/>
            <a:ext cx="828000" cy="828000"/>
          </a:xfrm>
          <a:prstGeom prst="ellipse">
            <a:avLst/>
          </a:prstGeom>
          <a:noFill/>
          <a:ln w="57150">
            <a:solidFill>
              <a:srgbClr val="70AD47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790574D-9824-78C1-D0D4-39587E552EF9}"/>
              </a:ext>
            </a:extLst>
          </p:cNvPr>
          <p:cNvSpPr/>
          <p:nvPr/>
        </p:nvSpPr>
        <p:spPr>
          <a:xfrm>
            <a:off x="4855918" y="2627112"/>
            <a:ext cx="828000" cy="828000"/>
          </a:xfrm>
          <a:prstGeom prst="ellipse">
            <a:avLst/>
          </a:prstGeom>
          <a:noFill/>
          <a:ln w="57150">
            <a:solidFill>
              <a:srgbClr val="4DC58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733F451-E807-4037-C7D9-A2DC7D2AACB0}"/>
              </a:ext>
            </a:extLst>
          </p:cNvPr>
          <p:cNvSpPr/>
          <p:nvPr/>
        </p:nvSpPr>
        <p:spPr>
          <a:xfrm>
            <a:off x="7003674" y="2616002"/>
            <a:ext cx="828000" cy="828000"/>
          </a:xfrm>
          <a:prstGeom prst="ellipse">
            <a:avLst/>
          </a:prstGeom>
          <a:noFill/>
          <a:ln w="57150">
            <a:solidFill>
              <a:srgbClr val="48BB4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8E42ED4B-40C8-2131-9C8E-3A725918ED49}"/>
              </a:ext>
            </a:extLst>
          </p:cNvPr>
          <p:cNvSpPr/>
          <p:nvPr/>
        </p:nvSpPr>
        <p:spPr>
          <a:xfrm>
            <a:off x="2708162" y="2627112"/>
            <a:ext cx="828000" cy="828000"/>
          </a:xfrm>
          <a:prstGeom prst="ellipse">
            <a:avLst/>
          </a:prstGeom>
          <a:noFill/>
          <a:ln w="57150">
            <a:solidFill>
              <a:srgbClr val="54CCC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27D6EA-4157-2DF9-109D-DBAA085775D1}"/>
              </a:ext>
            </a:extLst>
          </p:cNvPr>
          <p:cNvSpPr txBox="1"/>
          <p:nvPr/>
        </p:nvSpPr>
        <p:spPr>
          <a:xfrm>
            <a:off x="354019" y="1268061"/>
            <a:ext cx="114405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Market conditions refer to the external and internal environment where businesses operate, shaped by policies, regulations, and economic factors. These conditions affect the product, price, place, and promotion of mini-grids and their development. </a:t>
            </a:r>
          </a:p>
        </p:txBody>
      </p:sp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F38503FA-22AB-655D-45F7-95F395F7A757}"/>
              </a:ext>
            </a:extLst>
          </p:cNvPr>
          <p:cNvSpPr/>
          <p:nvPr/>
        </p:nvSpPr>
        <p:spPr>
          <a:xfrm>
            <a:off x="560406" y="4240623"/>
            <a:ext cx="2052000" cy="1645446"/>
          </a:xfrm>
          <a:prstGeom prst="roundRect">
            <a:avLst/>
          </a:prstGeom>
          <a:solidFill>
            <a:srgbClr val="5B9BD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</a:rPr>
              <a:t>Peace and stability enhance the feasibility mini-grid projects by reducing the risk of disruptions to energy supply and operations due to political unrest or conflict. Stable environments are more attractive for implementing mini-grid initiatives.</a:t>
            </a:r>
            <a:endParaRPr lang="en-KE" sz="1000" b="1" dirty="0">
              <a:solidFill>
                <a:schemeClr val="tx1"/>
              </a:solidFill>
            </a:endParaRPr>
          </a:p>
        </p:txBody>
      </p:sp>
      <p:sp>
        <p:nvSpPr>
          <p:cNvPr id="55" name="Rectangle: Rounded Corners 54">
            <a:extLst>
              <a:ext uri="{FF2B5EF4-FFF2-40B4-BE49-F238E27FC236}">
                <a16:creationId xmlns:a16="http://schemas.microsoft.com/office/drawing/2014/main" id="{DE4D4AB4-3F64-124C-43E5-6C16B1AD5DFD}"/>
              </a:ext>
            </a:extLst>
          </p:cNvPr>
          <p:cNvSpPr/>
          <p:nvPr/>
        </p:nvSpPr>
        <p:spPr>
          <a:xfrm>
            <a:off x="4921728" y="4261947"/>
            <a:ext cx="2052000" cy="1645446"/>
          </a:xfrm>
          <a:prstGeom prst="roundRect">
            <a:avLst/>
          </a:prstGeom>
          <a:solidFill>
            <a:srgbClr val="4DC58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</a:rPr>
              <a:t>Regions experiencing rising energy needs or unreliable grid access may drive higher demand for mini-grids, ensuring a reliable electricity supply and vise-versa. </a:t>
            </a:r>
            <a:endParaRPr lang="en-KE" sz="1000" b="1" dirty="0">
              <a:solidFill>
                <a:schemeClr val="tx1"/>
              </a:solidFill>
            </a:endParaRPr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D25D5054-8D5B-1C7B-F80A-D5F3BB3F16B5}"/>
              </a:ext>
            </a:extLst>
          </p:cNvPr>
          <p:cNvSpPr/>
          <p:nvPr/>
        </p:nvSpPr>
        <p:spPr>
          <a:xfrm>
            <a:off x="2815428" y="4266023"/>
            <a:ext cx="2052000" cy="1645446"/>
          </a:xfrm>
          <a:prstGeom prst="roundRect">
            <a:avLst/>
          </a:prstGeom>
          <a:solidFill>
            <a:srgbClr val="54CCCD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50" b="1" dirty="0">
                <a:solidFill>
                  <a:schemeClr val="tx1"/>
                </a:solidFill>
              </a:rPr>
              <a:t>Demographic shifts, such as aging populations or increasing urbanization, can influence consumer behavior, workforce availability, and demand for services like energy.</a:t>
            </a:r>
            <a:endParaRPr lang="en-KE" sz="1050" b="1" dirty="0">
              <a:solidFill>
                <a:schemeClr val="tx1"/>
              </a:solidFill>
            </a:endParaRPr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DFC9B210-1AD9-6334-E125-61E26D7CDB6E}"/>
              </a:ext>
            </a:extLst>
          </p:cNvPr>
          <p:cNvSpPr/>
          <p:nvPr/>
        </p:nvSpPr>
        <p:spPr>
          <a:xfrm>
            <a:off x="7104413" y="4240623"/>
            <a:ext cx="2052000" cy="1645446"/>
          </a:xfrm>
          <a:prstGeom prst="roundRect">
            <a:avLst/>
          </a:prstGeom>
          <a:solidFill>
            <a:srgbClr val="48BB4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>
                <a:solidFill>
                  <a:schemeClr val="tx1"/>
                </a:solidFill>
              </a:rPr>
              <a:t>Positive economic expectations and investor confidence boost funding and development in mini-grid projects, as optimistic market sentiment about growth encourages financing energy infrastructure, including mini-grids.</a:t>
            </a:r>
            <a:endParaRPr lang="en-KE" sz="1000" b="1" dirty="0">
              <a:solidFill>
                <a:schemeClr val="tx1"/>
              </a:solidFill>
            </a:endParaRPr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D9EC692A-E0AC-9C97-CF9A-61DF672F76F6}"/>
              </a:ext>
            </a:extLst>
          </p:cNvPr>
          <p:cNvSpPr/>
          <p:nvPr/>
        </p:nvSpPr>
        <p:spPr>
          <a:xfrm>
            <a:off x="9283194" y="4240623"/>
            <a:ext cx="2052000" cy="1645446"/>
          </a:xfrm>
          <a:prstGeom prst="roundRect">
            <a:avLst/>
          </a:prstGeom>
          <a:solidFill>
            <a:srgbClr val="70AD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</a:rPr>
              <a:t>Investors may find it more advantageous to invest in projects in countries with strong currencies, potentially lowering financing costs and increasing the project viability of mini-grid development.</a:t>
            </a:r>
            <a:endParaRPr lang="en-KE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9831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7">
            <a:extLst>
              <a:ext uri="{FF2B5EF4-FFF2-40B4-BE49-F238E27FC236}">
                <a16:creationId xmlns:a16="http://schemas.microsoft.com/office/drawing/2014/main" id="{3D23A6E5-EC9A-BA44-6D75-31B14B217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0406" y="555585"/>
            <a:ext cx="9672961" cy="514411"/>
          </a:xfrm>
        </p:spPr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GOVERNANCE STRUCTURES</a:t>
            </a:r>
            <a:endParaRPr lang="en-KE" dirty="0">
              <a:solidFill>
                <a:schemeClr val="bg1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B627D6EA-4157-2DF9-109D-DBAA085775D1}"/>
              </a:ext>
            </a:extLst>
          </p:cNvPr>
          <p:cNvSpPr txBox="1"/>
          <p:nvPr/>
        </p:nvSpPr>
        <p:spPr>
          <a:xfrm>
            <a:off x="458192" y="1191143"/>
            <a:ext cx="1144058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/>
              <a:t>These are systems of processes, functions, structures, rules, laws, and norms that ensure activities are conducted in a manner that is fair, transparent, and accountable, promoting stability and trust within various sectors, including the public, private, and non-profit domains.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6F78848-A91A-AF62-3455-19983FAF75A1}"/>
              </a:ext>
            </a:extLst>
          </p:cNvPr>
          <p:cNvSpPr txBox="1"/>
          <p:nvPr/>
        </p:nvSpPr>
        <p:spPr>
          <a:xfrm>
            <a:off x="9873048" y="2868062"/>
            <a:ext cx="191220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They provide the necessary rules and oversight to ensure legal compliance, promote ethical behavior, and protect stakeholders' interests. </a:t>
            </a:r>
            <a:endParaRPr lang="en-KE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0DCB554E-A471-A209-0520-93E28E2299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8865120"/>
              </p:ext>
            </p:extLst>
          </p:nvPr>
        </p:nvGraphicFramePr>
        <p:xfrm>
          <a:off x="660400" y="1834749"/>
          <a:ext cx="876780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4731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003B77-AAB9-9647-ABB9-0DD0FDEE1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1288" y="1227490"/>
            <a:ext cx="11169083" cy="1004081"/>
          </a:xfrm>
        </p:spPr>
        <p:txBody>
          <a:bodyPr/>
          <a:lstStyle/>
          <a:p>
            <a:pPr marL="114300" lvl="1" indent="0">
              <a:buNone/>
            </a:pPr>
            <a:r>
              <a:rPr lang="en-US" dirty="0"/>
              <a:t>Necessary permits and approvals are essential for the successful development and operation of mini-grid projects. These regulatory steps ensure that mini-grids are </a:t>
            </a:r>
            <a:r>
              <a:rPr lang="en-US" b="1" dirty="0"/>
              <a:t>legally compliant</a:t>
            </a:r>
            <a:r>
              <a:rPr lang="en-US" dirty="0"/>
              <a:t>, </a:t>
            </a:r>
            <a:r>
              <a:rPr lang="en-US" b="1" dirty="0"/>
              <a:t>environmentally sustainable</a:t>
            </a:r>
            <a:r>
              <a:rPr lang="en-US" dirty="0"/>
              <a:t>, </a:t>
            </a:r>
            <a:r>
              <a:rPr lang="en-US" b="1" dirty="0"/>
              <a:t>technically integrated, </a:t>
            </a:r>
            <a:r>
              <a:rPr lang="en-US" dirty="0"/>
              <a:t>and </a:t>
            </a:r>
            <a:r>
              <a:rPr lang="en-US" b="1" dirty="0"/>
              <a:t>properly authorized.</a:t>
            </a:r>
            <a:endParaRPr lang="en-KE" b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D13955-0B0A-FAFA-D183-2A7250852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40662"/>
            <a:ext cx="9672961" cy="514411"/>
          </a:xfrm>
        </p:spPr>
        <p:txBody>
          <a:bodyPr>
            <a:noAutofit/>
          </a:bodyPr>
          <a:lstStyle/>
          <a:p>
            <a:r>
              <a:rPr lang="en-US" sz="2600" dirty="0">
                <a:solidFill>
                  <a:schemeClr val="bg1"/>
                </a:solidFill>
              </a:rPr>
              <a:t>Permits &amp; Approvals for Mini-Grid Development</a:t>
            </a:r>
            <a:endParaRPr lang="en-US" sz="2600">
              <a:solidFill>
                <a:schemeClr val="bg1"/>
              </a:solidFill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2C37A03-6422-3177-F38C-D892483723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9902537"/>
              </p:ext>
            </p:extLst>
          </p:nvPr>
        </p:nvGraphicFramePr>
        <p:xfrm>
          <a:off x="2353458" y="2253240"/>
          <a:ext cx="6642444" cy="43327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Graphic 6" descr="Map with pin with solid fill">
            <a:extLst>
              <a:ext uri="{FF2B5EF4-FFF2-40B4-BE49-F238E27FC236}">
                <a16:creationId xmlns:a16="http://schemas.microsoft.com/office/drawing/2014/main" id="{238B5D34-95DA-93D9-C11A-6B3D504BAD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954551" y="5866611"/>
            <a:ext cx="741015" cy="741015"/>
          </a:xfrm>
          <a:prstGeom prst="rect">
            <a:avLst/>
          </a:prstGeom>
        </p:spPr>
      </p:pic>
      <p:pic>
        <p:nvPicPr>
          <p:cNvPr id="9" name="Graphic 8" descr="Crane with solid fill">
            <a:extLst>
              <a:ext uri="{FF2B5EF4-FFF2-40B4-BE49-F238E27FC236}">
                <a16:creationId xmlns:a16="http://schemas.microsoft.com/office/drawing/2014/main" id="{712D1083-6B39-180A-7962-BA4FE9CBF1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001165" y="2965725"/>
            <a:ext cx="674914" cy="674914"/>
          </a:xfrm>
          <a:prstGeom prst="rect">
            <a:avLst/>
          </a:prstGeom>
        </p:spPr>
      </p:pic>
      <p:pic>
        <p:nvPicPr>
          <p:cNvPr id="15" name="Graphic 14" descr="Hill scene with solid fill">
            <a:extLst>
              <a:ext uri="{FF2B5EF4-FFF2-40B4-BE49-F238E27FC236}">
                <a16:creationId xmlns:a16="http://schemas.microsoft.com/office/drawing/2014/main" id="{A3711FD6-5D94-A382-B202-D98F07527A4E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7606001" y="2904946"/>
            <a:ext cx="735693" cy="735693"/>
          </a:xfrm>
          <a:prstGeom prst="rect">
            <a:avLst/>
          </a:prstGeom>
        </p:spPr>
      </p:pic>
      <p:pic>
        <p:nvPicPr>
          <p:cNvPr id="13" name="Graphic 12" descr="Electric Tower with solid fill">
            <a:extLst>
              <a:ext uri="{FF2B5EF4-FFF2-40B4-BE49-F238E27FC236}">
                <a16:creationId xmlns:a16="http://schemas.microsoft.com/office/drawing/2014/main" id="{CD12F75B-3764-936F-6053-819BB459BDE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6617680" y="5992686"/>
            <a:ext cx="593271" cy="59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4638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F003B77-AAB9-9647-ABB9-0DD0FDEE1C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1288" y="1227490"/>
            <a:ext cx="11169083" cy="1004081"/>
          </a:xfrm>
        </p:spPr>
        <p:txBody>
          <a:bodyPr/>
          <a:lstStyle/>
          <a:p>
            <a:pPr marL="114300" lvl="1" indent="0">
              <a:buNone/>
            </a:pPr>
            <a:r>
              <a:rPr lang="en-US" dirty="0"/>
              <a:t>Necessary permits and approvals are essential for the successful development and operation of mini-grid projects. These regulatory steps ensure that mini-grids are </a:t>
            </a:r>
            <a:r>
              <a:rPr lang="en-US" b="1" dirty="0"/>
              <a:t>legally compliant</a:t>
            </a:r>
            <a:r>
              <a:rPr lang="en-US" dirty="0"/>
              <a:t>, </a:t>
            </a:r>
            <a:r>
              <a:rPr lang="en-US" b="1" dirty="0"/>
              <a:t>environmentally sustainable</a:t>
            </a:r>
            <a:r>
              <a:rPr lang="en-US" dirty="0"/>
              <a:t>, </a:t>
            </a:r>
            <a:r>
              <a:rPr lang="en-US" b="1" dirty="0"/>
              <a:t>technically integrated, </a:t>
            </a:r>
            <a:r>
              <a:rPr lang="en-US" dirty="0"/>
              <a:t>and </a:t>
            </a:r>
            <a:r>
              <a:rPr lang="en-US" b="1" dirty="0"/>
              <a:t>properly authorized.</a:t>
            </a:r>
            <a:endParaRPr lang="en-KE" b="1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CD13955-0B0A-FAFA-D183-2A72508522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53905"/>
            <a:ext cx="10021303" cy="514411"/>
          </a:xfrm>
        </p:spPr>
        <p:txBody>
          <a:bodyPr>
            <a:noAutofit/>
          </a:bodyPr>
          <a:lstStyle/>
          <a:p>
            <a:r>
              <a:rPr lang="en-US" sz="2600" dirty="0">
                <a:solidFill>
                  <a:schemeClr val="bg1"/>
                </a:solidFill>
              </a:rPr>
              <a:t>Permits and Approvals for Mini-Grid Development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11B4EA2-A194-0EA1-07D2-CEC0A06831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2880227"/>
              </p:ext>
            </p:extLst>
          </p:nvPr>
        </p:nvGraphicFramePr>
        <p:xfrm>
          <a:off x="2808514" y="2329544"/>
          <a:ext cx="8278586" cy="3740949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srgbClr val="40C3DA"/>
                  </a:outerShdw>
                </a:effectLst>
                <a:tableStyleId>{10B523D2-286A-460D-BDEE-533E220F520A}</a:tableStyleId>
              </a:tblPr>
              <a:tblGrid>
                <a:gridCol w="1864546">
                  <a:extLst>
                    <a:ext uri="{9D8B030D-6E8A-4147-A177-3AD203B41FA5}">
                      <a16:colId xmlns:a16="http://schemas.microsoft.com/office/drawing/2014/main" val="4003143139"/>
                    </a:ext>
                  </a:extLst>
                </a:gridCol>
                <a:gridCol w="6414040">
                  <a:extLst>
                    <a:ext uri="{9D8B030D-6E8A-4147-A177-3AD203B41FA5}">
                      <a16:colId xmlns:a16="http://schemas.microsoft.com/office/drawing/2014/main" val="1865872427"/>
                    </a:ext>
                  </a:extLst>
                </a:gridCol>
              </a:tblGrid>
              <a:tr h="34023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+mn-lt"/>
                        </a:rPr>
                        <a:t>Permit Type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+mn-lt"/>
                        </a:rPr>
                        <a:t>Description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8279599"/>
                  </a:ext>
                </a:extLst>
              </a:tr>
              <a:tr h="8266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+mn-lt"/>
                        </a:rPr>
                        <a:t>Land Use Permits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Required permissions from local authorities to use land for mini-grid construction.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342247"/>
                  </a:ext>
                </a:extLst>
              </a:tr>
              <a:tr h="8266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+mn-lt"/>
                        </a:rPr>
                        <a:t>Environmental Permits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Necessary environmental impact assessments and clearances based on location.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0267251"/>
                  </a:ext>
                </a:extLst>
              </a:tr>
              <a:tr h="8266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>
                          <a:effectLst/>
                          <a:latin typeface="+mn-lt"/>
                        </a:rPr>
                        <a:t>Construction Permits</a:t>
                      </a:r>
                      <a:endParaRPr lang="en-US" sz="20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Required for construction activities associated with mini-grid installation.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1128822"/>
                  </a:ext>
                </a:extLst>
              </a:tr>
              <a:tr h="826656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effectLst/>
                          <a:latin typeface="+mn-lt"/>
                        </a:rPr>
                        <a:t>Grid Connection Permits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000" u="none" strike="noStrike" dirty="0">
                          <a:effectLst/>
                          <a:latin typeface="+mn-lt"/>
                        </a:rPr>
                        <a:t>Additional approvals from the utility company for connecting the mini-grid to the main grid.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350" marR="6350" marT="6350" marB="0" anchor="ctr">
                    <a:solidFill>
                      <a:srgbClr val="40C3DA">
                        <a:alpha val="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809873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EAF296F-2263-0D7C-A985-FFE347AFA6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5644578"/>
              </p:ext>
            </p:extLst>
          </p:nvPr>
        </p:nvGraphicFramePr>
        <p:xfrm>
          <a:off x="1417028" y="2694899"/>
          <a:ext cx="1228202" cy="337559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rgbClr val="40C3DA"/>
                  </a:outerShdw>
                </a:effectLst>
                <a:tableStyleId>{10B523D2-286A-460D-BDEE-533E220F520A}</a:tableStyleId>
              </a:tblPr>
              <a:tblGrid>
                <a:gridCol w="1228202">
                  <a:extLst>
                    <a:ext uri="{9D8B030D-6E8A-4147-A177-3AD203B41FA5}">
                      <a16:colId xmlns:a16="http://schemas.microsoft.com/office/drawing/2014/main" val="1106387015"/>
                    </a:ext>
                  </a:extLst>
                </a:gridCol>
              </a:tblGrid>
              <a:tr h="843898">
                <a:tc>
                  <a:txBody>
                    <a:bodyPr/>
                    <a:lstStyle/>
                    <a:p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7963928"/>
                  </a:ext>
                </a:extLst>
              </a:tr>
              <a:tr h="843898">
                <a:tc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135719"/>
                  </a:ext>
                </a:extLst>
              </a:tr>
              <a:tr h="843898">
                <a:tc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0714005"/>
                  </a:ext>
                </a:extLst>
              </a:tr>
              <a:tr h="843898">
                <a:tc>
                  <a:txBody>
                    <a:bodyPr/>
                    <a:lstStyle/>
                    <a:p>
                      <a:endParaRPr lang="en-K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8322588"/>
                  </a:ext>
                </a:extLst>
              </a:tr>
            </a:tbl>
          </a:graphicData>
        </a:graphic>
      </p:graphicFrame>
      <p:pic>
        <p:nvPicPr>
          <p:cNvPr id="7" name="Graphic 6" descr="Map with pin with solid fill">
            <a:extLst>
              <a:ext uri="{FF2B5EF4-FFF2-40B4-BE49-F238E27FC236}">
                <a16:creationId xmlns:a16="http://schemas.microsoft.com/office/drawing/2014/main" id="{238B5D34-95DA-93D9-C11A-6B3D504BAD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04521" y="2502837"/>
            <a:ext cx="914400" cy="914400"/>
          </a:xfrm>
          <a:prstGeom prst="rect">
            <a:avLst/>
          </a:prstGeom>
        </p:spPr>
      </p:pic>
      <p:pic>
        <p:nvPicPr>
          <p:cNvPr id="9" name="Graphic 8" descr="Crane with solid fill">
            <a:extLst>
              <a:ext uri="{FF2B5EF4-FFF2-40B4-BE49-F238E27FC236}">
                <a16:creationId xmlns:a16="http://schemas.microsoft.com/office/drawing/2014/main" id="{712D1083-6B39-180A-7962-BA4FE9CBF1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844221" y="4213699"/>
            <a:ext cx="674914" cy="674914"/>
          </a:xfrm>
          <a:prstGeom prst="rect">
            <a:avLst/>
          </a:prstGeom>
        </p:spPr>
      </p:pic>
      <p:pic>
        <p:nvPicPr>
          <p:cNvPr id="13" name="Graphic 12" descr="Electric Tower with solid fill">
            <a:extLst>
              <a:ext uri="{FF2B5EF4-FFF2-40B4-BE49-F238E27FC236}">
                <a16:creationId xmlns:a16="http://schemas.microsoft.com/office/drawing/2014/main" id="{CD12F75B-3764-936F-6053-819BB459BD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885042" y="5052384"/>
            <a:ext cx="593271" cy="593271"/>
          </a:xfrm>
          <a:prstGeom prst="rect">
            <a:avLst/>
          </a:prstGeom>
        </p:spPr>
      </p:pic>
      <p:pic>
        <p:nvPicPr>
          <p:cNvPr id="15" name="Graphic 14" descr="Hill scene with solid fill">
            <a:extLst>
              <a:ext uri="{FF2B5EF4-FFF2-40B4-BE49-F238E27FC236}">
                <a16:creationId xmlns:a16="http://schemas.microsoft.com/office/drawing/2014/main" id="{A3711FD6-5D94-A382-B202-D98F07527A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909536" y="3376839"/>
            <a:ext cx="735693" cy="735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2460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52B9476B-AA26-4F2C-06F6-4B1FF94F5E86}"/>
              </a:ext>
            </a:extLst>
          </p:cNvPr>
          <p:cNvSpPr/>
          <p:nvPr/>
        </p:nvSpPr>
        <p:spPr>
          <a:xfrm>
            <a:off x="-1" y="176778"/>
            <a:ext cx="10567687" cy="652637"/>
          </a:xfrm>
          <a:prstGeom prst="rect">
            <a:avLst/>
          </a:prstGeom>
          <a:solidFill>
            <a:srgbClr val="62C8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95AFD6-C2F5-0712-6814-266C64A1A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15705" y="-306006"/>
            <a:ext cx="1505843" cy="15058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0CB53EE-CB55-D1AC-4882-9FBFA6B1D33E}"/>
              </a:ext>
            </a:extLst>
          </p:cNvPr>
          <p:cNvSpPr txBox="1"/>
          <p:nvPr/>
        </p:nvSpPr>
        <p:spPr>
          <a:xfrm>
            <a:off x="770184" y="334494"/>
            <a:ext cx="841088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ea typeface="Verdana" panose="020B0604030504040204" pitchFamily="34" charset="0"/>
                <a:cs typeface="Arial"/>
                <a:sym typeface="Arial"/>
              </a:rPr>
              <a:t>ROKOTA MINI-GRID (Nigeria): Overview</a:t>
            </a:r>
            <a:endParaRPr kumimoji="0" lang="en-KE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Verdana" panose="020B0604030504040204" pitchFamily="34" charset="0"/>
              <a:ea typeface="Verdana" panose="020B0604030504040204" pitchFamily="34" charset="0"/>
              <a:cs typeface="Arial"/>
              <a:sym typeface="Arial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EC1713B-DA41-619C-677A-7069F97A25D0}"/>
              </a:ext>
            </a:extLst>
          </p:cNvPr>
          <p:cNvSpPr/>
          <p:nvPr/>
        </p:nvSpPr>
        <p:spPr>
          <a:xfrm>
            <a:off x="-98854" y="-446916"/>
            <a:ext cx="884186" cy="893832"/>
          </a:xfrm>
          <a:prstGeom prst="ellipse">
            <a:avLst/>
          </a:prstGeom>
          <a:solidFill>
            <a:srgbClr val="48BB4F"/>
          </a:solidFill>
          <a:ln w="571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14370AF-AF90-AD0C-1419-78895D7A8F42}"/>
              </a:ext>
            </a:extLst>
          </p:cNvPr>
          <p:cNvSpPr/>
          <p:nvPr/>
        </p:nvSpPr>
        <p:spPr>
          <a:xfrm>
            <a:off x="-671332" y="-688694"/>
            <a:ext cx="1342663" cy="1377387"/>
          </a:xfrm>
          <a:prstGeom prst="ellipse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CBF7FE-BD38-817B-014B-4C53C28520AA}"/>
              </a:ext>
            </a:extLst>
          </p:cNvPr>
          <p:cNvSpPr/>
          <p:nvPr/>
        </p:nvSpPr>
        <p:spPr>
          <a:xfrm>
            <a:off x="5885935" y="1281335"/>
            <a:ext cx="3295135" cy="22258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KE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12ACCAE-66D0-0B4E-70F0-DBF8D8A85BDB}"/>
              </a:ext>
            </a:extLst>
          </p:cNvPr>
          <p:cNvSpPr/>
          <p:nvPr/>
        </p:nvSpPr>
        <p:spPr>
          <a:xfrm>
            <a:off x="562685" y="4381286"/>
            <a:ext cx="11598218" cy="2299936"/>
          </a:xfrm>
          <a:prstGeom prst="rect">
            <a:avLst/>
          </a:prstGeom>
          <a:solidFill>
            <a:schemeClr val="bg1">
              <a:alpha val="51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>
                <a:solidFill>
                  <a:schemeClr val="tx1"/>
                </a:solidFill>
              </a:rPr>
              <a:t>Location: </a:t>
            </a:r>
            <a:r>
              <a:rPr lang="en-US" sz="2400" b="1" dirty="0" err="1">
                <a:solidFill>
                  <a:schemeClr val="tx1"/>
                </a:solidFill>
              </a:rPr>
              <a:t>Rokota</a:t>
            </a:r>
            <a:r>
              <a:rPr lang="en-US" sz="2400" b="1" dirty="0">
                <a:solidFill>
                  <a:schemeClr val="tx1"/>
                </a:solidFill>
              </a:rPr>
              <a:t>, Niger State, Nigeria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Technology: </a:t>
            </a:r>
            <a:r>
              <a:rPr lang="en-US" sz="2400" dirty="0">
                <a:solidFill>
                  <a:schemeClr val="tx1"/>
                </a:solidFill>
              </a:rPr>
              <a:t>A solar hybrid </a:t>
            </a:r>
            <a:r>
              <a:rPr lang="en-US" sz="2400" b="1" dirty="0">
                <a:solidFill>
                  <a:schemeClr val="tx1"/>
                </a:solidFill>
              </a:rPr>
              <a:t>64kWp</a:t>
            </a:r>
            <a:r>
              <a:rPr lang="en-US" sz="2400" dirty="0">
                <a:solidFill>
                  <a:schemeClr val="tx1"/>
                </a:solidFill>
              </a:rPr>
              <a:t> plant, covering an area of about </a:t>
            </a:r>
            <a:r>
              <a:rPr lang="en-US" sz="2400" b="1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km</a:t>
            </a:r>
            <a:r>
              <a:rPr lang="en-US" sz="2400" b="1" baseline="300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400" b="1" dirty="0">
                <a:solidFill>
                  <a:schemeClr val="tx1"/>
                </a:solidFill>
              </a:rPr>
              <a:t>Population: 3000 people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r>
              <a:rPr lang="en-US" sz="2400" b="1" dirty="0">
                <a:solidFill>
                  <a:schemeClr val="tx1"/>
                </a:solidFill>
              </a:rPr>
              <a:t>Project aims: </a:t>
            </a:r>
            <a:r>
              <a:rPr lang="en-US" sz="2400" dirty="0">
                <a:solidFill>
                  <a:schemeClr val="tx1"/>
                </a:solidFill>
              </a:rPr>
              <a:t>Improve the quality of life for the residents </a:t>
            </a:r>
          </a:p>
          <a:p>
            <a:r>
              <a:rPr lang="en-US" sz="2400" dirty="0">
                <a:solidFill>
                  <a:schemeClr val="tx1"/>
                </a:solidFill>
              </a:rPr>
              <a:t>                       Support local economic activities.</a:t>
            </a:r>
          </a:p>
        </p:txBody>
      </p:sp>
    </p:spTree>
    <p:extLst>
      <p:ext uri="{BB962C8B-B14F-4D97-AF65-F5344CB8AC3E}">
        <p14:creationId xmlns:p14="http://schemas.microsoft.com/office/powerpoint/2010/main" val="966772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A66E56-5E9F-00C8-C246-C4A051D87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2800" b="1" kern="1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KE" sz="2900" b="1" kern="1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Rokota Mini-Grid </a:t>
            </a:r>
            <a:r>
              <a:rPr lang="en-US" sz="2900" kern="1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:</a:t>
            </a:r>
            <a:r>
              <a:rPr lang="en-US" sz="2900" b="1" kern="100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Su</a:t>
            </a:r>
            <a:r>
              <a:rPr lang="en-KE" sz="2900" b="1" kern="10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pportive Frameworks </a:t>
            </a:r>
            <a:br>
              <a:rPr lang="en-KE" sz="2800" b="1" kern="1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FA843B-17CC-EFF8-8CB5-3C0BAEA154D5}"/>
              </a:ext>
            </a:extLst>
          </p:cNvPr>
          <p:cNvSpPr/>
          <p:nvPr/>
        </p:nvSpPr>
        <p:spPr>
          <a:xfrm>
            <a:off x="636814" y="1240972"/>
            <a:ext cx="10842172" cy="4555672"/>
          </a:xfrm>
          <a:prstGeom prst="rect">
            <a:avLst/>
          </a:prstGeom>
          <a:solidFill>
            <a:schemeClr val="accent6"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</a:pPr>
            <a:r>
              <a:rPr lang="en-KE" sz="2000" b="1" kern="1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Regulatory </a:t>
            </a:r>
            <a:r>
              <a:rPr lang="en-KE" sz="20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Framework</a:t>
            </a:r>
            <a:endParaRPr lang="en-KE" sz="20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4" indent="-28575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Nigerian Electricity Regulatory Commission (NERC)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Provides guidelines and licenses for mini-grid operations, ensuring compliance with safety and performance standards.</a:t>
            </a:r>
          </a:p>
          <a:p>
            <a:pPr marL="285750" lvl="4" indent="-28575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Rural Electrification Agency (REA)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Supports the implementation of rural electrification projects, including mini-grids.</a:t>
            </a:r>
          </a:p>
          <a:p>
            <a:pPr marL="285750" lvl="4" indent="-28575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Mini-Grid Regulation 2017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Specific regulations that facilitate the deployment of mini-grids in underserved </a:t>
            </a:r>
            <a:r>
              <a:rPr lang="en-KE" sz="1600" kern="1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areas.</a:t>
            </a:r>
            <a:endParaRPr lang="en-US" sz="16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4">
              <a:lnSpc>
                <a:spcPct val="107000"/>
              </a:lnSpc>
              <a:buSzPts val="1000"/>
              <a:tabLst>
                <a:tab pos="457200" algn="l"/>
              </a:tabLst>
            </a:pPr>
            <a:endParaRPr lang="en-KE" sz="16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n-KE" sz="20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Financial Incentives</a:t>
            </a:r>
            <a:endParaRPr lang="en-KE" sz="20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Subsidies and Grants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Provided by the Nigerian government and </a:t>
            </a:r>
            <a:r>
              <a:rPr lang="en-US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World Bank 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make the project financially viable.</a:t>
            </a:r>
          </a:p>
          <a:p>
            <a:pPr marL="342900" lvl="0" indent="-34290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Import Duty and VAT Exemptions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Exemptions on renewable energy equipment to lower overall project </a:t>
            </a:r>
            <a:r>
              <a:rPr lang="en-KE" sz="1600" kern="10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costs.</a:t>
            </a:r>
            <a:endParaRPr lang="en-US" sz="16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lnSpc>
                <a:spcPct val="107000"/>
              </a:lnSpc>
              <a:buSzPts val="1000"/>
              <a:tabLst>
                <a:tab pos="457200" algn="l"/>
              </a:tabLst>
            </a:pPr>
            <a:endParaRPr lang="en-KE" sz="16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en-KE" sz="20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Technical and Infrastructure Support</a:t>
            </a:r>
            <a:endParaRPr lang="en-KE" sz="20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lvl="0" indent="-28575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Technical Assistance Programs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International and national technical assistance to ensure the mini-grid meets technical standards and operates efficiently.</a:t>
            </a:r>
          </a:p>
          <a:p>
            <a:pPr marL="285750" lvl="0" indent="-285750">
              <a:lnSpc>
                <a:spcPct val="107000"/>
              </a:lnSpc>
              <a:buSzPts val="1000"/>
              <a:buFont typeface="Wingdings" panose="05000000000000000000" pitchFamily="2" charset="2"/>
              <a:buChar char="§"/>
              <a:tabLst>
                <a:tab pos="457200" algn="l"/>
              </a:tabLst>
            </a:pPr>
            <a:r>
              <a:rPr lang="en-KE" sz="1600" b="1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Infrastructure Development</a:t>
            </a:r>
            <a:r>
              <a:rPr lang="en-KE" sz="1600" kern="100" dirty="0"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Support for complementary infrastructure such as roads and communication networks, improving access and operational efficiency.</a:t>
            </a:r>
            <a:endParaRPr lang="en-US" sz="1600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B6F45C-499E-F82F-8697-2880247CE451}"/>
              </a:ext>
            </a:extLst>
          </p:cNvPr>
          <p:cNvSpPr txBox="1"/>
          <p:nvPr/>
        </p:nvSpPr>
        <p:spPr>
          <a:xfrm>
            <a:off x="636814" y="6069301"/>
            <a:ext cx="10564586" cy="4070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buSzPts val="1000"/>
              <a:tabLst>
                <a:tab pos="457200" algn="l"/>
              </a:tabLst>
            </a:pPr>
            <a:r>
              <a:rPr lang="en-US" sz="2000" b="1" i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Discussion task: </a:t>
            </a:r>
            <a:r>
              <a:rPr lang="en-US" sz="2000" i="1" kern="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Discuss possible project outcomes based on the policy and regulatory frameworks</a:t>
            </a:r>
            <a:endParaRPr lang="en-KE" sz="2000" i="1" kern="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564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24545" y="1073006"/>
            <a:ext cx="5951541" cy="2955297"/>
          </a:xfrm>
        </p:spPr>
        <p:txBody>
          <a:bodyPr>
            <a:noAutofit/>
          </a:bodyPr>
          <a:lstStyle/>
          <a:p>
            <a:pPr marL="0"/>
            <a:r>
              <a:rPr lang="en-US" sz="2000" b="1" dirty="0"/>
              <a:t>Community Engagement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/>
              <a:t>Involving the community in decision-making to ensure the mini-grid meets their needs, fostering ownership and responsibility.</a:t>
            </a:r>
            <a:endParaRPr lang="en-US" sz="2000" b="1" dirty="0"/>
          </a:p>
          <a:p>
            <a:pPr marL="0" indent="0"/>
            <a:r>
              <a:rPr lang="en-US" sz="2000" b="1" dirty="0"/>
              <a:t>Capacity Building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/>
              <a:t>Developing the skills and knowledge of community members to manage, maintain, and sustain mini-grid systems.</a:t>
            </a:r>
          </a:p>
          <a:p>
            <a:pPr marL="0"/>
            <a:endParaRPr lang="en-US" sz="1800" dirty="0"/>
          </a:p>
          <a:p>
            <a:pPr marL="0"/>
            <a:endParaRPr lang="en-US" sz="1800" dirty="0"/>
          </a:p>
          <a:p>
            <a:pPr marL="0">
              <a:lnSpc>
                <a:spcPct val="100000"/>
              </a:lnSpc>
            </a:pPr>
            <a:endParaRPr lang="en-US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14602" y="460901"/>
            <a:ext cx="9672961" cy="514411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Capacity Building and Community Engagement</a:t>
            </a:r>
          </a:p>
        </p:txBody>
      </p:sp>
      <p:pic>
        <p:nvPicPr>
          <p:cNvPr id="7" name="Graphic 6" descr="Neighborhood with solid fill">
            <a:extLst>
              <a:ext uri="{FF2B5EF4-FFF2-40B4-BE49-F238E27FC236}">
                <a16:creationId xmlns:a16="http://schemas.microsoft.com/office/drawing/2014/main" id="{A0AF61F4-A3D9-07CF-1487-7247910FC7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54835" y="5424040"/>
            <a:ext cx="457200" cy="457200"/>
          </a:xfrm>
          <a:prstGeom prst="rect">
            <a:avLst/>
          </a:prstGeom>
        </p:spPr>
      </p:pic>
      <p:pic>
        <p:nvPicPr>
          <p:cNvPr id="9" name="Graphic 8" descr="Group with solid fill">
            <a:extLst>
              <a:ext uri="{FF2B5EF4-FFF2-40B4-BE49-F238E27FC236}">
                <a16:creationId xmlns:a16="http://schemas.microsoft.com/office/drawing/2014/main" id="{CE9D8334-B12E-F0D4-BA0A-12A1B008B2E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41611" y="5007480"/>
            <a:ext cx="457200" cy="457200"/>
          </a:xfrm>
          <a:prstGeom prst="rect">
            <a:avLst/>
          </a:prstGeom>
        </p:spPr>
      </p:pic>
      <p:pic>
        <p:nvPicPr>
          <p:cNvPr id="11" name="Graphic 10" descr="Completed with solid fill">
            <a:extLst>
              <a:ext uri="{FF2B5EF4-FFF2-40B4-BE49-F238E27FC236}">
                <a16:creationId xmlns:a16="http://schemas.microsoft.com/office/drawing/2014/main" id="{7625B13F-DD1E-6BAF-9C3A-9E9FCF87C1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54835" y="5950707"/>
            <a:ext cx="457200" cy="4572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D2C83C9-B1ED-79FC-D244-4B98356E56B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08803" y="1265828"/>
            <a:ext cx="5120051" cy="30558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16096F-B852-B030-4088-D5587A11ED98}"/>
              </a:ext>
            </a:extLst>
          </p:cNvPr>
          <p:cNvSpPr txBox="1"/>
          <p:nvPr/>
        </p:nvSpPr>
        <p:spPr>
          <a:xfrm>
            <a:off x="517358" y="4064253"/>
            <a:ext cx="11011496" cy="2343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Effective community engagement and capacity building are essential for the successful operation and sustainability of mini-grid systems. When community members are equipped with the skills and knowledge to operate and maintain these systems, several benefits are realized:</a:t>
            </a:r>
          </a:p>
          <a:p>
            <a:pPr lvl="8">
              <a:lnSpc>
                <a:spcPct val="150000"/>
              </a:lnSpc>
            </a:pPr>
            <a:r>
              <a:rPr lang="en-US" sz="2000" dirty="0"/>
              <a:t>           Improved system reliability and maintenance</a:t>
            </a:r>
          </a:p>
          <a:p>
            <a:pPr lvl="8">
              <a:lnSpc>
                <a:spcPct val="150000"/>
              </a:lnSpc>
            </a:pPr>
            <a:r>
              <a:rPr lang="en-US" sz="2000" dirty="0"/>
              <a:t>           Increased community involvement and ownership</a:t>
            </a:r>
          </a:p>
          <a:p>
            <a:pPr lvl="8">
              <a:lnSpc>
                <a:spcPct val="150000"/>
              </a:lnSpc>
            </a:pPr>
            <a:r>
              <a:rPr lang="en-US" sz="2000" dirty="0"/>
              <a:t>           Ensured long-term project success and sustainability</a:t>
            </a:r>
          </a:p>
        </p:txBody>
      </p:sp>
    </p:spTree>
    <p:extLst>
      <p:ext uri="{BB962C8B-B14F-4D97-AF65-F5344CB8AC3E}">
        <p14:creationId xmlns:p14="http://schemas.microsoft.com/office/powerpoint/2010/main" val="28200409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8487245-C42C-4F2C-DDF8-766ACA7F0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0501" y="535914"/>
            <a:ext cx="10218679" cy="514411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Capacity Building &amp; Community Engagement Strategies</a:t>
            </a:r>
            <a:br>
              <a:rPr lang="en-US" b="1" dirty="0">
                <a:solidFill>
                  <a:schemeClr val="bg1"/>
                </a:solidFill>
              </a:rPr>
            </a:br>
            <a:endParaRPr lang="en-KE" dirty="0">
              <a:solidFill>
                <a:schemeClr val="bg1"/>
              </a:solidFill>
            </a:endParaRPr>
          </a:p>
        </p:txBody>
      </p:sp>
      <p:graphicFrame>
        <p:nvGraphicFramePr>
          <p:cNvPr id="20" name="Diagram 19">
            <a:extLst>
              <a:ext uri="{FF2B5EF4-FFF2-40B4-BE49-F238E27FC236}">
                <a16:creationId xmlns:a16="http://schemas.microsoft.com/office/drawing/2014/main" id="{F197D066-3011-29D1-A855-C67E169204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1788073"/>
              </p:ext>
            </p:extLst>
          </p:nvPr>
        </p:nvGraphicFramePr>
        <p:xfrm>
          <a:off x="580501" y="1440558"/>
          <a:ext cx="10540180" cy="43671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06420492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a663368-1561-4a8b-bd80-4f655cceb5cd">
      <Terms xmlns="http://schemas.microsoft.com/office/infopath/2007/PartnerControls"/>
    </lcf76f155ced4ddcb4097134ff3c332f>
    <TaxCatchAll xmlns="2a56bc72-e832-426a-b1e3-32c4417a925f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CCA731761BF654EB79EA877B5A2DDC8" ma:contentTypeVersion="20" ma:contentTypeDescription="Create a new document." ma:contentTypeScope="" ma:versionID="adda0a3891e4b035e5833099678563c5">
  <xsd:schema xmlns:xsd="http://www.w3.org/2001/XMLSchema" xmlns:xs="http://www.w3.org/2001/XMLSchema" xmlns:p="http://schemas.microsoft.com/office/2006/metadata/properties" xmlns:ns2="0a663368-1561-4a8b-bd80-4f655cceb5cd" xmlns:ns3="2a56bc72-e832-426a-b1e3-32c4417a925f" targetNamespace="http://schemas.microsoft.com/office/2006/metadata/properties" ma:root="true" ma:fieldsID="b74e7cae46124deac94fc4ce2ae31c6d" ns2:_="" ns3:_="">
    <xsd:import namespace="0a663368-1561-4a8b-bd80-4f655cceb5cd"/>
    <xsd:import namespace="2a56bc72-e832-426a-b1e3-32c4417a925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3:TaxCatchAll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663368-1561-4a8b-bd80-4f655cceb5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74089507-e1de-4aab-946f-150ccb8570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56bc72-e832-426a-b1e3-32c4417a925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ea9e9d19-9fb7-461c-9445-8e0dc63d6cea}" ma:internalName="TaxCatchAll" ma:showField="CatchAllData" ma:web="2a56bc72-e832-426a-b1e3-32c4417a925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857805F-2A6C-43CC-AEFA-746D1D5B4EDE}">
  <ds:schemaRefs>
    <ds:schemaRef ds:uri="http://schemas.microsoft.com/office/2006/documentManagement/types"/>
    <ds:schemaRef ds:uri="e67e9a88-35e1-4b39-8da9-a609eb308282"/>
    <ds:schemaRef ds:uri="http://purl.org/dc/dcmitype/"/>
    <ds:schemaRef ds:uri="5d44ae6a-e145-4c9d-94e7-ddf9cc58067e"/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0a663368-1561-4a8b-bd80-4f655cceb5cd"/>
    <ds:schemaRef ds:uri="2a56bc72-e832-426a-b1e3-32c4417a925f"/>
  </ds:schemaRefs>
</ds:datastoreItem>
</file>

<file path=customXml/itemProps2.xml><?xml version="1.0" encoding="utf-8"?>
<ds:datastoreItem xmlns:ds="http://schemas.openxmlformats.org/officeDocument/2006/customXml" ds:itemID="{4A9D73A6-7440-4769-B614-4CBECFB30D3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4F4EC79-D6EE-4EC0-A1AC-4FD00C17BE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a663368-1561-4a8b-bd80-4f655cceb5cd"/>
    <ds:schemaRef ds:uri="2a56bc72-e832-426a-b1e3-32c4417a925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24838</TotalTime>
  <Words>2688</Words>
  <Application>Microsoft Office PowerPoint</Application>
  <PresentationFormat>Widescreen</PresentationFormat>
  <Paragraphs>265</Paragraphs>
  <Slides>20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Thème Office</vt:lpstr>
      <vt:lpstr>PowerPoint Presentation</vt:lpstr>
      <vt:lpstr>Lesson 3 Outline</vt:lpstr>
      <vt:lpstr>Introduction</vt:lpstr>
      <vt:lpstr>Definitions</vt:lpstr>
      <vt:lpstr>IMPORTANCE OF POLICY AND GOVERNANCE IN  MINI-GRID DEVELOPMENT</vt:lpstr>
      <vt:lpstr> FAZA MINIGRID (Kenya): OVERVIEW </vt:lpstr>
      <vt:lpstr> FAZA MINIGRID: FRAMEWORKS &amp; OUTCOMES </vt:lpstr>
      <vt:lpstr>POLICY AND REGULATORY FRAMEWORKS</vt:lpstr>
      <vt:lpstr>  Policy and regulations to support mini-grid development​  </vt:lpstr>
      <vt:lpstr>REGULATORY FRAMEWORKS</vt:lpstr>
      <vt:lpstr>FINANCIAL INCENTIVES</vt:lpstr>
      <vt:lpstr>INSTITUTIONAL SUPPORT</vt:lpstr>
      <vt:lpstr>MARKET CONDITIONS</vt:lpstr>
      <vt:lpstr>GOVERNANCE STRUCTURES</vt:lpstr>
      <vt:lpstr>Permits &amp; Approvals for Mini-Grid Development</vt:lpstr>
      <vt:lpstr>Permits and Approvals for Mini-Grid Development</vt:lpstr>
      <vt:lpstr>PowerPoint Presentation</vt:lpstr>
      <vt:lpstr> Rokota Mini-Grid : Supportive Frameworks  </vt:lpstr>
      <vt:lpstr>Capacity Building and Community Engagement</vt:lpstr>
      <vt:lpstr>Capacity Building &amp; Community Engagement Strategies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Carine VALETTE</dc:creator>
  <cp:lastModifiedBy>Leslie Ashburner</cp:lastModifiedBy>
  <cp:revision>468</cp:revision>
  <dcterms:created xsi:type="dcterms:W3CDTF">2021-01-28T08:37:55Z</dcterms:created>
  <dcterms:modified xsi:type="dcterms:W3CDTF">2025-02-03T08:44:44Z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0x0101003CCA731761BF654EB79EA877B5A2DDC8</vt:lpwstr>
  </property>
  <property fmtid="{D5CDD505-2E9C-101B-9397-08002B2CF9AE}" pid="3" name="MediaServiceImageTags">
    <vt:lpwstr/>
  </property>
</Properties>
</file>