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9"/>
  </p:notesMasterIdLst>
  <p:sldIdLst>
    <p:sldId id="256" r:id="rId5"/>
    <p:sldId id="1784" r:id="rId6"/>
    <p:sldId id="1728" r:id="rId7"/>
    <p:sldId id="1770" r:id="rId8"/>
    <p:sldId id="1771" r:id="rId9"/>
    <p:sldId id="1729" r:id="rId10"/>
    <p:sldId id="1732" r:id="rId11"/>
    <p:sldId id="1768" r:id="rId12"/>
    <p:sldId id="1769" r:id="rId13"/>
    <p:sldId id="1731" r:id="rId14"/>
    <p:sldId id="1766" r:id="rId15"/>
    <p:sldId id="1767" r:id="rId16"/>
    <p:sldId id="1730" r:id="rId17"/>
    <p:sldId id="1733" r:id="rId18"/>
    <p:sldId id="1773" r:id="rId19"/>
    <p:sldId id="1772" r:id="rId20"/>
    <p:sldId id="1774" r:id="rId21"/>
    <p:sldId id="1776" r:id="rId22"/>
    <p:sldId id="1777" r:id="rId23"/>
    <p:sldId id="1778" r:id="rId24"/>
    <p:sldId id="1779" r:id="rId25"/>
    <p:sldId id="1765" r:id="rId26"/>
    <p:sldId id="1781" r:id="rId27"/>
    <p:sldId id="1786" r:id="rId28"/>
  </p:sldIdLst>
  <p:sldSz cx="12192000" cy="6858000"/>
  <p:notesSz cx="6858000" cy="9144000"/>
  <p:embeddedFontLst>
    <p:embeddedFont>
      <p:font typeface="Rubik" panose="02000604000000020004" pitchFamily="2" charset="-79"/>
      <p:regular r:id="rId30"/>
      <p:bold r:id="rId31"/>
      <p:italic r:id="rId32"/>
      <p:boldItalic r:id="rId33"/>
    </p:embeddedFont>
    <p:embeddedFont>
      <p:font typeface="Trebuchet MS" panose="020B0703020202090204" pitchFamily="34" charset="0"/>
      <p:regular r:id="rId34"/>
      <p:bold r:id="rId35"/>
      <p:italic r:id="rId36"/>
      <p:boldItalic r:id="rId37"/>
    </p:embeddedFont>
    <p:embeddedFont>
      <p:font typeface="Verdana" panose="020B0604030504040204" pitchFamily="34"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08" roundtripDataSignature="AMtx7mh27SvOscsy8giEqMa1YrFoBeF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BFD6"/>
    <a:srgbClr val="47AACD"/>
    <a:srgbClr val="F6EDBD"/>
    <a:srgbClr val="FDDBC7"/>
    <a:srgbClr val="FFFFFF"/>
    <a:srgbClr val="F4A582"/>
    <a:srgbClr val="D6604D"/>
    <a:srgbClr val="B2182B"/>
    <a:srgbClr val="FDD49E"/>
    <a:srgbClr val="FC8D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789179-C634-C141-1BDD-162D7148E6A4}" v="5" dt="2024-10-30T08:36:35.645"/>
  </p1510:revLst>
</p1510:revInfo>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7947" autoAdjust="0"/>
  </p:normalViewPr>
  <p:slideViewPr>
    <p:cSldViewPr snapToGrid="0">
      <p:cViewPr varScale="1">
        <p:scale>
          <a:sx n="79" d="100"/>
          <a:sy n="79" d="100"/>
        </p:scale>
        <p:origin x="84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0.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5.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11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7.fntdata"/><Relationship Id="rId114"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1.fntdata"/><Relationship Id="rId35" Type="http://schemas.openxmlformats.org/officeDocument/2006/relationships/font" Target="fonts/font6.fntdata"/><Relationship Id="rId11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4.fntdata"/><Relationship Id="rId38" Type="http://schemas.openxmlformats.org/officeDocument/2006/relationships/font" Target="fonts/font9.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font" Target="fonts/font12.fntdata"/><Relationship Id="rId11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A815BD15-4A78-91C5-7051-E81EC640F282}"/>
    <pc:docChg chg="modSld">
      <pc:chgData name="Leslie Ashburner" userId="S::t0047643_wf.uct.ac.za#ext#@lgi-consulting.com::8fa168fa-bb7a-460e-95bd-faa1475d6c09" providerId="AD" clId="Web-{A815BD15-4A78-91C5-7051-E81EC640F282}" dt="2024-09-29T16:19:53.092" v="6" actId="20577"/>
      <pc:docMkLst>
        <pc:docMk/>
      </pc:docMkLst>
      <pc:sldChg chg="modSp">
        <pc:chgData name="Leslie Ashburner" userId="S::t0047643_wf.uct.ac.za#ext#@lgi-consulting.com::8fa168fa-bb7a-460e-95bd-faa1475d6c09" providerId="AD" clId="Web-{A815BD15-4A78-91C5-7051-E81EC640F282}" dt="2024-09-29T16:19:53.092" v="6" actId="20577"/>
        <pc:sldMkLst>
          <pc:docMk/>
          <pc:sldMk cId="4151223400" sldId="1733"/>
        </pc:sldMkLst>
        <pc:spChg chg="mod">
          <ac:chgData name="Leslie Ashburner" userId="S::t0047643_wf.uct.ac.za#ext#@lgi-consulting.com::8fa168fa-bb7a-460e-95bd-faa1475d6c09" providerId="AD" clId="Web-{A815BD15-4A78-91C5-7051-E81EC640F282}" dt="2024-09-29T16:19:53.092" v="6" actId="20577"/>
          <ac:spMkLst>
            <pc:docMk/>
            <pc:sldMk cId="4151223400" sldId="1733"/>
            <ac:spMk id="6" creationId="{A77FF300-B070-6BCF-CA3A-7E496FE8FDBA}"/>
          </ac:spMkLst>
        </pc:spChg>
      </pc:sldChg>
    </pc:docChg>
  </pc:docChgLst>
  <pc:docChgLst>
    <pc:chgData name="Leslie Ashburner" userId="S::t0047643_wf.uct.ac.za#ext#@lgi-consulting.com::8fa168fa-bb7a-460e-95bd-faa1475d6c09" providerId="AD" clId="Web-{6E789179-C634-C141-1BDD-162D7148E6A4}"/>
    <pc:docChg chg="addSld delSld">
      <pc:chgData name="Leslie Ashburner" userId="S::t0047643_wf.uct.ac.za#ext#@lgi-consulting.com::8fa168fa-bb7a-460e-95bd-faa1475d6c09" providerId="AD" clId="Web-{6E789179-C634-C141-1BDD-162D7148E6A4}" dt="2024-10-30T08:36:35.645" v="4"/>
      <pc:docMkLst>
        <pc:docMk/>
      </pc:docMkLst>
      <pc:sldChg chg="new del">
        <pc:chgData name="Leslie Ashburner" userId="S::t0047643_wf.uct.ac.za#ext#@lgi-consulting.com::8fa168fa-bb7a-460e-95bd-faa1475d6c09" providerId="AD" clId="Web-{6E789179-C634-C141-1BDD-162D7148E6A4}" dt="2024-10-30T08:36:35.645" v="4"/>
        <pc:sldMkLst>
          <pc:docMk/>
          <pc:sldMk cId="1229646343" sldId="1785"/>
        </pc:sldMkLst>
      </pc:sldChg>
      <pc:sldChg chg="new del">
        <pc:chgData name="Leslie Ashburner" userId="S::t0047643_wf.uct.ac.za#ext#@lgi-consulting.com::8fa168fa-bb7a-460e-95bd-faa1475d6c09" providerId="AD" clId="Web-{6E789179-C634-C141-1BDD-162D7148E6A4}" dt="2024-10-30T08:36:09.769" v="1"/>
        <pc:sldMkLst>
          <pc:docMk/>
          <pc:sldMk cId="1478024605" sldId="1785"/>
        </pc:sldMkLst>
      </pc:sldChg>
      <pc:sldChg chg="add">
        <pc:chgData name="Leslie Ashburner" userId="S::t0047643_wf.uct.ac.za#ext#@lgi-consulting.com::8fa168fa-bb7a-460e-95bd-faa1475d6c09" providerId="AD" clId="Web-{6E789179-C634-C141-1BDD-162D7148E6A4}" dt="2024-10-30T08:36:32.239" v="3"/>
        <pc:sldMkLst>
          <pc:docMk/>
          <pc:sldMk cId="599705580" sldId="178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https://www.aecfafrica.org/powering-rural-africa-with-household-solar-solutions/</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84474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https://briterbridges.com/stories/2022/10/20/the-solar-energy-startup-landscape-in-africa</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82694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https://dabafinance.com/en/news/startups-with-africa-presence-draw-most-of-off-grid-solar-funding</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77937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https://briterbridges.com/stories/2022/10/20/the-solar-energy-startup-landscape-in-africa</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724033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https://briterbridges.com/stories/2022/10/20/the-solar-energy-startup-landscape-in-africa</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6689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https://briterbridges.com/stories/2022/10/20/the-solar-energy-startup-landscape-in-africa</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222157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https://briterbridges.com/stories/2022/10/20/the-solar-energy-startup-landscape-in-africa</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305495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https://briterbridges.com/stories/2022/10/20/the-solar-energy-startup-landscape-in-africa</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32410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https://briterbridges.com/stories/2022/10/20/the-solar-energy-startup-landscape-in-africa</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3371448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123985" y="635430"/>
            <a:ext cx="7067227" cy="622256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endParaRPr lang="en-US" sz="2800" b="1" dirty="0"/>
          </a:p>
          <a:p>
            <a:pPr algn="l">
              <a:lnSpc>
                <a:spcPct val="107000"/>
              </a:lnSpc>
              <a:spcAft>
                <a:spcPts val="800"/>
              </a:spcAft>
            </a:pPr>
            <a:r>
              <a:rPr lang="en-US" sz="2800" b="1" dirty="0">
                <a:effectLst/>
                <a:latin typeface="Aptos" panose="020B0004020202020204" pitchFamily="34" charset="0"/>
                <a:ea typeface="Aptos" panose="020B0004020202020204" pitchFamily="34" charset="0"/>
                <a:cs typeface="Times New Roman" panose="02020603050405020304" pitchFamily="18" charset="0"/>
              </a:rPr>
              <a:t>ENTREPRENEURSHIP IN </a:t>
            </a:r>
            <a:r>
              <a:rPr lang="en-US" sz="2800" b="1">
                <a:effectLst/>
                <a:latin typeface="Aptos" panose="020B0004020202020204" pitchFamily="34" charset="0"/>
                <a:ea typeface="Aptos" panose="020B0004020202020204" pitchFamily="34" charset="0"/>
                <a:cs typeface="Times New Roman" panose="02020603050405020304" pitchFamily="18" charset="0"/>
              </a:rPr>
              <a:t>THE OFF-GRID SOLAR </a:t>
            </a:r>
            <a:r>
              <a:rPr lang="en-US" sz="2800" b="1" dirty="0">
                <a:effectLst/>
                <a:latin typeface="Aptos" panose="020B0004020202020204" pitchFamily="34" charset="0"/>
                <a:ea typeface="Aptos" panose="020B0004020202020204" pitchFamily="34" charset="0"/>
                <a:cs typeface="Times New Roman" panose="02020603050405020304" pitchFamily="18" charset="0"/>
              </a:rPr>
              <a:t>ENERGY SECTOR </a:t>
            </a:r>
            <a:endParaRPr lang="en-US" sz="2800" dirty="0">
              <a:effectLst/>
              <a:latin typeface="Aptos" panose="020B0004020202020204" pitchFamily="34" charset="0"/>
              <a:ea typeface="Aptos" panose="020B0004020202020204" pitchFamily="34" charset="0"/>
              <a:cs typeface="Times New Roman" panose="02020603050405020304" pitchFamily="18" charset="0"/>
            </a:endParaRPr>
          </a:p>
          <a:p>
            <a:pPr marL="0" lvl="0" indent="0" algn="l" rtl="0">
              <a:lnSpc>
                <a:spcPct val="90000"/>
              </a:lnSpc>
              <a:spcBef>
                <a:spcPts val="0"/>
              </a:spcBef>
              <a:spcAft>
                <a:spcPts val="0"/>
              </a:spcAft>
              <a:buSzPts val="4400"/>
              <a:buNone/>
            </a:pPr>
            <a:endParaRPr lang="it-IT" sz="3600" dirty="0"/>
          </a:p>
          <a:p>
            <a:pPr marL="0" lvl="0" indent="0" algn="l" rtl="0">
              <a:lnSpc>
                <a:spcPct val="90000"/>
              </a:lnSpc>
              <a:spcBef>
                <a:spcPts val="0"/>
              </a:spcBef>
              <a:spcAft>
                <a:spcPts val="0"/>
              </a:spcAft>
              <a:buSzPts val="4400"/>
              <a:buNone/>
            </a:pPr>
            <a:r>
              <a:rPr lang="it-IT" sz="2800" dirty="0"/>
              <a:t>Lesson 1: </a:t>
            </a:r>
            <a:r>
              <a:rPr lang="en-US" sz="2800" dirty="0"/>
              <a:t>Introduction to the Solar Off-Grid Sector in Africa</a:t>
            </a: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r>
              <a:rPr lang="it-IT" sz="2800" dirty="0"/>
              <a:t>Author: A. Dib</a:t>
            </a:r>
          </a:p>
          <a:p>
            <a:pPr marL="0" lvl="0" indent="0" algn="ctr" rtl="0">
              <a:lnSpc>
                <a:spcPct val="90000"/>
              </a:lnSpc>
              <a:spcBef>
                <a:spcPts val="0"/>
              </a:spcBef>
              <a:spcAft>
                <a:spcPts val="0"/>
              </a:spcAft>
              <a:buSzPts val="4400"/>
              <a:buNone/>
            </a:pPr>
            <a:endParaRPr lang="it-IT" sz="3600" b="1" dirty="0">
              <a:highlight>
                <a:srgbClr val="FFFF00"/>
              </a:highlight>
            </a:endParaRPr>
          </a:p>
          <a:p>
            <a:pPr marL="0" lvl="0" indent="0" algn="ctr" rtl="0">
              <a:lnSpc>
                <a:spcPct val="90000"/>
              </a:lnSpc>
              <a:spcBef>
                <a:spcPts val="0"/>
              </a:spcBef>
              <a:spcAft>
                <a:spcPts val="0"/>
              </a:spcAft>
              <a:buSzPts val="4400"/>
              <a:buNone/>
            </a:pPr>
            <a:endParaRPr lang="it-IT" sz="3600" b="1" dirty="0"/>
          </a:p>
        </p:txBody>
      </p:sp>
      <p:pic>
        <p:nvPicPr>
          <p:cNvPr id="3" name="Picture 2" descr="Text&#10;&#10;Description automatically generated">
            <a:extLst>
              <a:ext uri="{FF2B5EF4-FFF2-40B4-BE49-F238E27FC236}">
                <a16:creationId xmlns:a16="http://schemas.microsoft.com/office/drawing/2014/main" id="{7CCE4443-00BC-589E-64A7-C52AD340D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85" y="4997868"/>
            <a:ext cx="3825029" cy="13158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Lesson 1: Learning Outcomes </a:t>
            </a:r>
          </a:p>
        </p:txBody>
      </p:sp>
      <p:sp>
        <p:nvSpPr>
          <p:cNvPr id="2" name="Slide Number Placeholder 1">
            <a:extLst>
              <a:ext uri="{FF2B5EF4-FFF2-40B4-BE49-F238E27FC236}">
                <a16:creationId xmlns:a16="http://schemas.microsoft.com/office/drawing/2014/main" id="{B129ECE9-7B80-C141-3CC0-2FDAAE101136}"/>
              </a:ext>
            </a:extLst>
          </p:cNvPr>
          <p:cNvSpPr>
            <a:spLocks noGrp="1"/>
          </p:cNvSpPr>
          <p:nvPr>
            <p:ph type="sldNum" idx="12"/>
          </p:nvPr>
        </p:nvSpPr>
        <p:spPr>
          <a:xfrm>
            <a:off x="11482079" y="6226507"/>
            <a:ext cx="709921" cy="336854"/>
          </a:xfrm>
        </p:spPr>
        <p:txBody>
          <a:bodyPr/>
          <a:lstStyle/>
          <a:p>
            <a:pPr marL="0" lvl="0" indent="0" algn="ctr" rtl="0">
              <a:spcBef>
                <a:spcPts val="0"/>
              </a:spcBef>
              <a:spcAft>
                <a:spcPts val="0"/>
              </a:spcAft>
              <a:buNone/>
            </a:pPr>
            <a:endParaRPr lang="it-IT" sz="2000" dirty="0"/>
          </a:p>
        </p:txBody>
      </p:sp>
      <p:sp>
        <p:nvSpPr>
          <p:cNvPr id="12" name="TextBox 11">
            <a:extLst>
              <a:ext uri="{FF2B5EF4-FFF2-40B4-BE49-F238E27FC236}">
                <a16:creationId xmlns:a16="http://schemas.microsoft.com/office/drawing/2014/main" id="{7B1EED5D-DC41-B6D0-3262-2FB7D42B8903}"/>
              </a:ext>
            </a:extLst>
          </p:cNvPr>
          <p:cNvSpPr txBox="1"/>
          <p:nvPr/>
        </p:nvSpPr>
        <p:spPr>
          <a:xfrm>
            <a:off x="655320" y="1696860"/>
            <a:ext cx="10408920" cy="3985706"/>
          </a:xfrm>
          <a:prstGeom prst="rect">
            <a:avLst/>
          </a:prstGeom>
          <a:noFill/>
        </p:spPr>
        <p:txBody>
          <a:bodyPr wrap="square">
            <a:spAutoFit/>
          </a:bodyPr>
          <a:lstStyle/>
          <a:p>
            <a:pPr>
              <a:lnSpc>
                <a:spcPct val="150000"/>
              </a:lnSpc>
            </a:pPr>
            <a:r>
              <a:rPr lang="en-US" sz="2200" b="0" i="0" dirty="0">
                <a:solidFill>
                  <a:schemeClr val="tx1"/>
                </a:solidFill>
                <a:effectLst/>
                <a:highlight>
                  <a:srgbClr val="FFFFFF"/>
                </a:highlight>
                <a:latin typeface="Calibri" panose="020F0502020204030204" pitchFamily="34" charset="0"/>
                <a:cs typeface="Calibri" panose="020F0502020204030204" pitchFamily="34" charset="0"/>
              </a:rPr>
              <a:t>After completing this lesson, you will :</a:t>
            </a:r>
          </a:p>
          <a:p>
            <a:pPr marL="342900" indent="-342900">
              <a:lnSpc>
                <a:spcPct val="150000"/>
              </a:lnSpc>
              <a:buFont typeface="Arial" panose="020B0604020202020204" pitchFamily="34" charset="0"/>
              <a:buChar char="•"/>
            </a:pPr>
            <a:r>
              <a:rPr lang="fr-FR" sz="2200" dirty="0">
                <a:solidFill>
                  <a:schemeClr val="tx1"/>
                </a:solidFill>
                <a:highlight>
                  <a:srgbClr val="FFFFFF"/>
                </a:highlight>
                <a:latin typeface="Calibri" panose="020F0502020204030204" pitchFamily="34" charset="0"/>
                <a:cs typeface="Calibri" panose="020F0502020204030204" pitchFamily="34" charset="0"/>
              </a:rPr>
              <a:t>Have an </a:t>
            </a:r>
            <a:r>
              <a:rPr lang="fr-FR" sz="2200" dirty="0" err="1">
                <a:solidFill>
                  <a:schemeClr val="tx1"/>
                </a:solidFill>
                <a:highlight>
                  <a:srgbClr val="FFFFFF"/>
                </a:highlight>
                <a:latin typeface="Calibri" panose="020F0502020204030204" pitchFamily="34" charset="0"/>
                <a:cs typeface="Calibri" panose="020F0502020204030204" pitchFamily="34" charset="0"/>
              </a:rPr>
              <a:t>overview</a:t>
            </a:r>
            <a:r>
              <a:rPr lang="fr-FR" sz="2200" dirty="0">
                <a:solidFill>
                  <a:schemeClr val="tx1"/>
                </a:solidFill>
                <a:highlight>
                  <a:srgbClr val="FFFFFF"/>
                </a:highlight>
                <a:latin typeface="Calibri" panose="020F0502020204030204" pitchFamily="34" charset="0"/>
                <a:cs typeface="Calibri" panose="020F0502020204030204" pitchFamily="34" charset="0"/>
              </a:rPr>
              <a:t> of the off-</a:t>
            </a:r>
            <a:r>
              <a:rPr lang="fr-FR" sz="2200" dirty="0" err="1">
                <a:solidFill>
                  <a:schemeClr val="tx1"/>
                </a:solidFill>
                <a:highlight>
                  <a:srgbClr val="FFFFFF"/>
                </a:highlight>
                <a:latin typeface="Calibri" panose="020F0502020204030204" pitchFamily="34" charset="0"/>
                <a:cs typeface="Calibri" panose="020F0502020204030204" pitchFamily="34" charset="0"/>
              </a:rPr>
              <a:t>grid</a:t>
            </a:r>
            <a:r>
              <a:rPr lang="fr-FR" sz="2200" dirty="0">
                <a:solidFill>
                  <a:schemeClr val="tx1"/>
                </a:solidFill>
                <a:highlight>
                  <a:srgbClr val="FFFFFF"/>
                </a:highlight>
                <a:latin typeface="Calibri" panose="020F0502020204030204" pitchFamily="34" charset="0"/>
                <a:cs typeface="Calibri" panose="020F0502020204030204" pitchFamily="34" charset="0"/>
              </a:rPr>
              <a:t> </a:t>
            </a:r>
            <a:r>
              <a:rPr lang="fr-FR" sz="2200" dirty="0" err="1">
                <a:solidFill>
                  <a:schemeClr val="tx1"/>
                </a:solidFill>
                <a:highlight>
                  <a:srgbClr val="FFFFFF"/>
                </a:highlight>
                <a:latin typeface="Calibri" panose="020F0502020204030204" pitchFamily="34" charset="0"/>
                <a:cs typeface="Calibri" panose="020F0502020204030204" pitchFamily="34" charset="0"/>
              </a:rPr>
              <a:t>energy</a:t>
            </a:r>
            <a:r>
              <a:rPr lang="fr-FR" sz="2200" dirty="0">
                <a:solidFill>
                  <a:schemeClr val="tx1"/>
                </a:solidFill>
                <a:highlight>
                  <a:srgbClr val="FFFFFF"/>
                </a:highlight>
                <a:latin typeface="Calibri" panose="020F0502020204030204" pitchFamily="34" charset="0"/>
                <a:cs typeface="Calibri" panose="020F0502020204030204" pitchFamily="34" charset="0"/>
              </a:rPr>
              <a:t> </a:t>
            </a:r>
            <a:r>
              <a:rPr lang="fr-FR" sz="2200" dirty="0" err="1">
                <a:solidFill>
                  <a:schemeClr val="tx1"/>
                </a:solidFill>
                <a:highlight>
                  <a:srgbClr val="FFFFFF"/>
                </a:highlight>
                <a:latin typeface="Calibri" panose="020F0502020204030204" pitchFamily="34" charset="0"/>
                <a:cs typeface="Calibri" panose="020F0502020204030204" pitchFamily="34" charset="0"/>
              </a:rPr>
              <a:t>sector</a:t>
            </a:r>
            <a:r>
              <a:rPr lang="fr-FR" sz="2200" dirty="0">
                <a:solidFill>
                  <a:schemeClr val="tx1"/>
                </a:solidFill>
                <a:highlight>
                  <a:srgbClr val="FFFFFF"/>
                </a:highlight>
                <a:latin typeface="Calibri" panose="020F0502020204030204" pitchFamily="34" charset="0"/>
                <a:cs typeface="Calibri" panose="020F0502020204030204" pitchFamily="34" charset="0"/>
              </a:rPr>
              <a:t> in </a:t>
            </a:r>
            <a:r>
              <a:rPr lang="fr-FR" sz="2200" dirty="0" err="1">
                <a:solidFill>
                  <a:schemeClr val="tx1"/>
                </a:solidFill>
                <a:highlight>
                  <a:srgbClr val="FFFFFF"/>
                </a:highlight>
                <a:latin typeface="Calibri" panose="020F0502020204030204" pitchFamily="34" charset="0"/>
                <a:cs typeface="Calibri" panose="020F0502020204030204" pitchFamily="34" charset="0"/>
              </a:rPr>
              <a:t>Sub-Saharan</a:t>
            </a:r>
            <a:r>
              <a:rPr lang="fr-FR" sz="2200" dirty="0">
                <a:solidFill>
                  <a:schemeClr val="tx1"/>
                </a:solidFill>
                <a:highlight>
                  <a:srgbClr val="FFFFFF"/>
                </a:highlight>
                <a:latin typeface="Calibri" panose="020F0502020204030204" pitchFamily="34" charset="0"/>
                <a:cs typeface="Calibri" panose="020F0502020204030204" pitchFamily="34" charset="0"/>
              </a:rPr>
              <a:t> </a:t>
            </a:r>
            <a:r>
              <a:rPr lang="fr-FR" sz="2200" dirty="0" err="1">
                <a:solidFill>
                  <a:schemeClr val="tx1"/>
                </a:solidFill>
                <a:highlight>
                  <a:srgbClr val="FFFFFF"/>
                </a:highlight>
                <a:latin typeface="Calibri" panose="020F0502020204030204" pitchFamily="34" charset="0"/>
                <a:cs typeface="Calibri" panose="020F0502020204030204" pitchFamily="34" charset="0"/>
              </a:rPr>
              <a:t>Africa</a:t>
            </a:r>
            <a:endParaRPr lang="fr-FR" sz="2200" dirty="0">
              <a:solidFill>
                <a:schemeClr val="tx1"/>
              </a:solidFill>
              <a:highlight>
                <a:srgbClr val="FFFFFF"/>
              </a:highlight>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endParaRPr lang="fr-FR" sz="2200" dirty="0">
              <a:solidFill>
                <a:schemeClr val="tx1"/>
              </a:solidFill>
              <a:highlight>
                <a:srgbClr val="FFFFFF"/>
              </a:highlight>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fr-FR" sz="2200" dirty="0" err="1">
                <a:solidFill>
                  <a:schemeClr val="tx1"/>
                </a:solidFill>
                <a:highlight>
                  <a:srgbClr val="FFFFFF"/>
                </a:highlight>
                <a:latin typeface="Calibri" panose="020F0502020204030204" pitchFamily="34" charset="0"/>
                <a:cs typeface="Calibri" panose="020F0502020204030204" pitchFamily="34" charset="0"/>
              </a:rPr>
              <a:t>Understand</a:t>
            </a:r>
            <a:r>
              <a:rPr lang="fr-FR" sz="2200" dirty="0">
                <a:solidFill>
                  <a:schemeClr val="tx1"/>
                </a:solidFill>
                <a:highlight>
                  <a:srgbClr val="FFFFFF"/>
                </a:highlight>
                <a:latin typeface="Calibri" panose="020F0502020204030204" pitchFamily="34" charset="0"/>
                <a:cs typeface="Calibri" panose="020F0502020204030204" pitchFamily="34" charset="0"/>
              </a:rPr>
              <a:t> the </a:t>
            </a:r>
            <a:r>
              <a:rPr lang="fr-FR" sz="2200" dirty="0" err="1">
                <a:solidFill>
                  <a:schemeClr val="tx1"/>
                </a:solidFill>
                <a:highlight>
                  <a:srgbClr val="FFFFFF"/>
                </a:highlight>
                <a:latin typeface="Calibri" panose="020F0502020204030204" pitchFamily="34" charset="0"/>
                <a:cs typeface="Calibri" panose="020F0502020204030204" pitchFamily="34" charset="0"/>
              </a:rPr>
              <a:t>strategic</a:t>
            </a:r>
            <a:r>
              <a:rPr lang="fr-FR" sz="2200" dirty="0">
                <a:solidFill>
                  <a:schemeClr val="tx1"/>
                </a:solidFill>
                <a:highlight>
                  <a:srgbClr val="FFFFFF"/>
                </a:highlight>
                <a:latin typeface="Calibri" panose="020F0502020204030204" pitchFamily="34" charset="0"/>
                <a:cs typeface="Calibri" panose="020F0502020204030204" pitchFamily="34" charset="0"/>
              </a:rPr>
              <a:t> drivers and </a:t>
            </a:r>
            <a:r>
              <a:rPr lang="fr-FR" sz="2200" dirty="0" err="1">
                <a:solidFill>
                  <a:schemeClr val="tx1"/>
                </a:solidFill>
                <a:highlight>
                  <a:srgbClr val="FFFFFF"/>
                </a:highlight>
                <a:latin typeface="Calibri" panose="020F0502020204030204" pitchFamily="34" charset="0"/>
                <a:cs typeface="Calibri" panose="020F0502020204030204" pitchFamily="34" charset="0"/>
              </a:rPr>
              <a:t>opportunities</a:t>
            </a:r>
            <a:r>
              <a:rPr lang="fr-FR" sz="2200" dirty="0">
                <a:solidFill>
                  <a:schemeClr val="tx1"/>
                </a:solidFill>
                <a:highlight>
                  <a:srgbClr val="FFFFFF"/>
                </a:highlight>
                <a:latin typeface="Calibri" panose="020F0502020204030204" pitchFamily="34" charset="0"/>
                <a:cs typeface="Calibri" panose="020F0502020204030204" pitchFamily="34" charset="0"/>
              </a:rPr>
              <a:t> of the off-</a:t>
            </a:r>
            <a:r>
              <a:rPr lang="fr-FR" sz="2200" dirty="0" err="1">
                <a:solidFill>
                  <a:schemeClr val="tx1"/>
                </a:solidFill>
                <a:highlight>
                  <a:srgbClr val="FFFFFF"/>
                </a:highlight>
                <a:latin typeface="Calibri" panose="020F0502020204030204" pitchFamily="34" charset="0"/>
                <a:cs typeface="Calibri" panose="020F0502020204030204" pitchFamily="34" charset="0"/>
              </a:rPr>
              <a:t>grid</a:t>
            </a:r>
            <a:r>
              <a:rPr lang="fr-FR" sz="2200" dirty="0">
                <a:solidFill>
                  <a:schemeClr val="tx1"/>
                </a:solidFill>
                <a:highlight>
                  <a:srgbClr val="FFFFFF"/>
                </a:highlight>
                <a:latin typeface="Calibri" panose="020F0502020204030204" pitchFamily="34" charset="0"/>
                <a:cs typeface="Calibri" panose="020F0502020204030204" pitchFamily="34" charset="0"/>
              </a:rPr>
              <a:t> </a:t>
            </a:r>
            <a:r>
              <a:rPr lang="fr-FR" sz="2200" dirty="0" err="1">
                <a:solidFill>
                  <a:schemeClr val="tx1"/>
                </a:solidFill>
                <a:highlight>
                  <a:srgbClr val="FFFFFF"/>
                </a:highlight>
                <a:latin typeface="Calibri" panose="020F0502020204030204" pitchFamily="34" charset="0"/>
                <a:cs typeface="Calibri" panose="020F0502020204030204" pitchFamily="34" charset="0"/>
              </a:rPr>
              <a:t>energy</a:t>
            </a:r>
            <a:r>
              <a:rPr lang="fr-FR" sz="2200" dirty="0">
                <a:solidFill>
                  <a:schemeClr val="tx1"/>
                </a:solidFill>
                <a:highlight>
                  <a:srgbClr val="FFFFFF"/>
                </a:highlight>
                <a:latin typeface="Calibri" panose="020F0502020204030204" pitchFamily="34" charset="0"/>
                <a:cs typeface="Calibri" panose="020F0502020204030204" pitchFamily="34" charset="0"/>
              </a:rPr>
              <a:t> </a:t>
            </a:r>
            <a:r>
              <a:rPr lang="fr-FR" sz="2200" dirty="0" err="1">
                <a:solidFill>
                  <a:schemeClr val="tx1"/>
                </a:solidFill>
                <a:highlight>
                  <a:srgbClr val="FFFFFF"/>
                </a:highlight>
                <a:latin typeface="Calibri" panose="020F0502020204030204" pitchFamily="34" charset="0"/>
                <a:cs typeface="Calibri" panose="020F0502020204030204" pitchFamily="34" charset="0"/>
              </a:rPr>
              <a:t>sector</a:t>
            </a:r>
            <a:r>
              <a:rPr lang="fr-FR" sz="2200" dirty="0">
                <a:solidFill>
                  <a:schemeClr val="tx1"/>
                </a:solidFill>
                <a:highlight>
                  <a:srgbClr val="FFFFFF"/>
                </a:highlight>
                <a:latin typeface="Calibri" panose="020F0502020204030204" pitchFamily="34" charset="0"/>
                <a:cs typeface="Calibri" panose="020F0502020204030204" pitchFamily="34" charset="0"/>
              </a:rPr>
              <a:t> in </a:t>
            </a:r>
            <a:r>
              <a:rPr lang="fr-FR" sz="2200" dirty="0" err="1">
                <a:solidFill>
                  <a:schemeClr val="tx1"/>
                </a:solidFill>
                <a:highlight>
                  <a:srgbClr val="FFFFFF"/>
                </a:highlight>
                <a:latin typeface="Calibri" panose="020F0502020204030204" pitchFamily="34" charset="0"/>
                <a:cs typeface="Calibri" panose="020F0502020204030204" pitchFamily="34" charset="0"/>
              </a:rPr>
              <a:t>Africa</a:t>
            </a:r>
            <a:r>
              <a:rPr lang="fr-FR" sz="2200" dirty="0">
                <a:solidFill>
                  <a:schemeClr val="tx1"/>
                </a:solidFill>
                <a:highlight>
                  <a:srgbClr val="FFFFFF"/>
                </a:highlight>
                <a:latin typeface="Calibri" panose="020F0502020204030204" pitchFamily="34" charset="0"/>
                <a:cs typeface="Calibri" panose="020F0502020204030204" pitchFamily="34" charset="0"/>
              </a:rPr>
              <a:t> </a:t>
            </a:r>
          </a:p>
          <a:p>
            <a:pPr>
              <a:lnSpc>
                <a:spcPct val="150000"/>
              </a:lnSpc>
            </a:pPr>
            <a:endParaRPr lang="fr-FR" sz="2200" dirty="0">
              <a:solidFill>
                <a:schemeClr val="tx1"/>
              </a:solidFill>
              <a:highlight>
                <a:srgbClr val="FFFFFF"/>
              </a:highlight>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fr-FR" sz="2200" dirty="0">
                <a:solidFill>
                  <a:schemeClr val="tx1"/>
                </a:solidFill>
                <a:highlight>
                  <a:srgbClr val="FFFFFF"/>
                </a:highlight>
                <a:latin typeface="Calibri" panose="020F0502020204030204" pitchFamily="34" charset="0"/>
                <a:cs typeface="Calibri" panose="020F0502020204030204" pitchFamily="34" charset="0"/>
              </a:rPr>
              <a:t>Have an </a:t>
            </a:r>
            <a:r>
              <a:rPr lang="fr-FR" sz="2200" dirty="0" err="1">
                <a:solidFill>
                  <a:schemeClr val="tx1"/>
                </a:solidFill>
                <a:highlight>
                  <a:srgbClr val="FFFFFF"/>
                </a:highlight>
                <a:latin typeface="Calibri" panose="020F0502020204030204" pitchFamily="34" charset="0"/>
                <a:cs typeface="Calibri" panose="020F0502020204030204" pitchFamily="34" charset="0"/>
              </a:rPr>
              <a:t>overview</a:t>
            </a:r>
            <a:r>
              <a:rPr lang="fr-FR" sz="2200" dirty="0">
                <a:solidFill>
                  <a:schemeClr val="tx1"/>
                </a:solidFill>
                <a:highlight>
                  <a:srgbClr val="FFFFFF"/>
                </a:highlight>
                <a:latin typeface="Calibri" panose="020F0502020204030204" pitchFamily="34" charset="0"/>
                <a:cs typeface="Calibri" panose="020F0502020204030204" pitchFamily="34" charset="0"/>
              </a:rPr>
              <a:t> of the Solar Energy </a:t>
            </a:r>
            <a:r>
              <a:rPr lang="fr-FR" sz="2200" dirty="0" err="1">
                <a:solidFill>
                  <a:schemeClr val="tx1"/>
                </a:solidFill>
                <a:highlight>
                  <a:srgbClr val="FFFFFF"/>
                </a:highlight>
                <a:latin typeface="Calibri" panose="020F0502020204030204" pitchFamily="34" charset="0"/>
                <a:cs typeface="Calibri" panose="020F0502020204030204" pitchFamily="34" charset="0"/>
              </a:rPr>
              <a:t>Statups</a:t>
            </a:r>
            <a:r>
              <a:rPr lang="fr-FR" sz="2200" dirty="0">
                <a:solidFill>
                  <a:schemeClr val="tx1"/>
                </a:solidFill>
                <a:highlight>
                  <a:srgbClr val="FFFFFF"/>
                </a:highlight>
                <a:latin typeface="Calibri" panose="020F0502020204030204" pitchFamily="34" charset="0"/>
                <a:cs typeface="Calibri" panose="020F0502020204030204" pitchFamily="34" charset="0"/>
              </a:rPr>
              <a:t> </a:t>
            </a:r>
            <a:r>
              <a:rPr lang="fr-FR" sz="2200" dirty="0" err="1">
                <a:solidFill>
                  <a:schemeClr val="tx1"/>
                </a:solidFill>
                <a:highlight>
                  <a:srgbClr val="FFFFFF"/>
                </a:highlight>
                <a:latin typeface="Calibri" panose="020F0502020204030204" pitchFamily="34" charset="0"/>
                <a:cs typeface="Calibri" panose="020F0502020204030204" pitchFamily="34" charset="0"/>
              </a:rPr>
              <a:t>Landscape</a:t>
            </a:r>
            <a:endParaRPr lang="fr-FR" sz="2200" dirty="0">
              <a:solidFill>
                <a:schemeClr val="tx1"/>
              </a:solidFill>
              <a:highlight>
                <a:srgbClr val="FFFFFF"/>
              </a:highlight>
              <a:latin typeface="Calibri" panose="020F0502020204030204" pitchFamily="34" charset="0"/>
              <a:cs typeface="Calibri" panose="020F0502020204030204" pitchFamily="34" charset="0"/>
            </a:endParaRPr>
          </a:p>
          <a:p>
            <a:endParaRPr lang="fr-FR" sz="22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24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Introduction to Solar Off-Grid Sector in Africa</a:t>
            </a:r>
          </a:p>
        </p:txBody>
      </p:sp>
      <p:sp>
        <p:nvSpPr>
          <p:cNvPr id="2" name="Slide Number Placeholder 1">
            <a:extLst>
              <a:ext uri="{FF2B5EF4-FFF2-40B4-BE49-F238E27FC236}">
                <a16:creationId xmlns:a16="http://schemas.microsoft.com/office/drawing/2014/main" id="{B129ECE9-7B80-C141-3CC0-2FDAAE101136}"/>
              </a:ext>
            </a:extLst>
          </p:cNvPr>
          <p:cNvSpPr>
            <a:spLocks noGrp="1"/>
          </p:cNvSpPr>
          <p:nvPr>
            <p:ph type="sldNum" idx="12"/>
          </p:nvPr>
        </p:nvSpPr>
        <p:spPr>
          <a:xfrm>
            <a:off x="11482079" y="6226507"/>
            <a:ext cx="709921" cy="336854"/>
          </a:xfrm>
        </p:spPr>
        <p:txBody>
          <a:bodyPr/>
          <a:lstStyle/>
          <a:p>
            <a:pPr marL="0" lvl="0" indent="0" algn="ctr" rtl="0">
              <a:spcBef>
                <a:spcPts val="0"/>
              </a:spcBef>
              <a:spcAft>
                <a:spcPts val="0"/>
              </a:spcAft>
              <a:buNone/>
            </a:pPr>
            <a:endParaRPr lang="it-IT" sz="2000" dirty="0"/>
          </a:p>
        </p:txBody>
      </p:sp>
      <p:sp>
        <p:nvSpPr>
          <p:cNvPr id="11" name="TextBox 10">
            <a:extLst>
              <a:ext uri="{FF2B5EF4-FFF2-40B4-BE49-F238E27FC236}">
                <a16:creationId xmlns:a16="http://schemas.microsoft.com/office/drawing/2014/main" id="{C600DF22-D7CC-BB73-DF4A-0EA686E1412A}"/>
              </a:ext>
            </a:extLst>
          </p:cNvPr>
          <p:cNvSpPr txBox="1"/>
          <p:nvPr/>
        </p:nvSpPr>
        <p:spPr>
          <a:xfrm>
            <a:off x="315599" y="1249680"/>
            <a:ext cx="11521440" cy="2814617"/>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In the recent 2023 SDG7 progress report it is revealed that access to electricity continues to be a significant impediment to socioeconomic progress in Sub-Saharan Africa. As of 2021, over 80 percent of the global population lacking electricity resided in this region. Although there has been gradual improvement in the access rate over the past decade, the number of people without electricity has remained unchanged due to population growth. Consequently, 567 million individuals still lacked access to electricity in 2021, despite Africa boasting 60% of the world’s best solar resources.</a:t>
            </a:r>
            <a:endParaRPr lang="fr-FR" sz="2000"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C600DF22-D7CC-BB73-DF4A-0EA686E1412A}"/>
              </a:ext>
            </a:extLst>
          </p:cNvPr>
          <p:cNvSpPr txBox="1"/>
          <p:nvPr/>
        </p:nvSpPr>
        <p:spPr>
          <a:xfrm>
            <a:off x="315599" y="4064297"/>
            <a:ext cx="11025063" cy="2352952"/>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The majority of the 650 million people without electricity will be in Sub-Saharan Africa. Promoting private sector investments is critical for accelerating electricity access. Rural electrification is notably expensive, necessitating innovative solutions beyond traditional grid extension, including micro-grids and isolated systems. A balanced approach integrating grid extension with off-grid solutions, like mini-grids and individual systems, is essential for universal electricity access </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56741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Introduction to Solar Off-Grid Sector in Africa</a:t>
            </a:r>
          </a:p>
        </p:txBody>
      </p:sp>
      <p:sp>
        <p:nvSpPr>
          <p:cNvPr id="14" name="TextBox 13">
            <a:extLst>
              <a:ext uri="{FF2B5EF4-FFF2-40B4-BE49-F238E27FC236}">
                <a16:creationId xmlns:a16="http://schemas.microsoft.com/office/drawing/2014/main" id="{A33E603F-F892-F6D2-B5B4-C3DA3B8B3528}"/>
              </a:ext>
            </a:extLst>
          </p:cNvPr>
          <p:cNvSpPr txBox="1"/>
          <p:nvPr/>
        </p:nvSpPr>
        <p:spPr>
          <a:xfrm>
            <a:off x="335280" y="1252002"/>
            <a:ext cx="11521440" cy="1891287"/>
          </a:xfrm>
          <a:prstGeom prst="rect">
            <a:avLst/>
          </a:prstGeom>
          <a:noFill/>
        </p:spPr>
        <p:txBody>
          <a:bodyPr wrap="square">
            <a:spAutoFit/>
          </a:bodyPr>
          <a:lstStyle/>
          <a:p>
            <a:pPr>
              <a:lnSpc>
                <a:spcPct val="150000"/>
              </a:lnSpc>
            </a:pPr>
            <a:r>
              <a:rPr lang="en-GB" sz="2000" dirty="0">
                <a:latin typeface="Calibri" panose="020F0502020204030204" pitchFamily="34" charset="0"/>
                <a:cs typeface="Calibri" panose="020F0502020204030204" pitchFamily="34" charset="0"/>
              </a:rPr>
              <a:t>Africa and specifically, Sub-Saharan Africa, with its vast population lacking access to electricity, presents a significant market for decentralized renewable energy (RE) solutions, especially off-grid solar systems. These systems are crucial for achieving universal access to electricity and vital in remote and rural areas where grid extension is not feasible or cost-effective. </a:t>
            </a:r>
            <a:endParaRPr lang="fr-FR" sz="2000" dirty="0">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C1634173-DCBE-BC02-0192-EC0DCD72AF9A}"/>
              </a:ext>
            </a:extLst>
          </p:cNvPr>
          <p:cNvSpPr txBox="1"/>
          <p:nvPr/>
        </p:nvSpPr>
        <p:spPr>
          <a:xfrm>
            <a:off x="386080" y="5087829"/>
            <a:ext cx="6654800" cy="382092"/>
          </a:xfrm>
          <a:prstGeom prst="rect">
            <a:avLst/>
          </a:prstGeom>
          <a:noFill/>
        </p:spPr>
        <p:txBody>
          <a:bodyPr wrap="square">
            <a:spAutoFit/>
          </a:bodyPr>
          <a:lstStyle/>
          <a:p>
            <a:pPr>
              <a:lnSpc>
                <a:spcPct val="150000"/>
              </a:lnSpc>
            </a:pPr>
            <a:endParaRPr lang="fr-FR" sz="1400"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7FDFAD69-9C12-7177-3A5B-5A7855044AA8}"/>
              </a:ext>
            </a:extLst>
          </p:cNvPr>
          <p:cNvSpPr txBox="1"/>
          <p:nvPr/>
        </p:nvSpPr>
        <p:spPr>
          <a:xfrm>
            <a:off x="335280" y="3216859"/>
            <a:ext cx="11521440" cy="142962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Declining costs of solar technologies, along with innovative business models such as Pay-as-you-go (PAYG), micro leasing for solar products and solar product distribution networks, have made solar energy increasingly accessible to previously underserved households.</a:t>
            </a:r>
            <a:endParaRPr lang="fr-FR" sz="2000"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CFDA904D-2C41-2091-D6BC-4175757ADA18}"/>
              </a:ext>
            </a:extLst>
          </p:cNvPr>
          <p:cNvSpPr txBox="1"/>
          <p:nvPr/>
        </p:nvSpPr>
        <p:spPr>
          <a:xfrm>
            <a:off x="335280" y="4755110"/>
            <a:ext cx="11521440" cy="189128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According to the International Renewable Energy Agency (IREA), the costs of solar photovoltaic (PV) modules have dropped by around 80% between 2010 and 2020 (IRENA, 2021). Additionally, a study conducted by Lighting Global and Dalberg Advisors reported that the prices of solar lanterns in Africa reduced by approximately 80% between 2010 and 2019 (Lighting Global, 2020). </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93046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Introduction to Solar Off-Grid Sector in Africa</a:t>
            </a:r>
          </a:p>
        </p:txBody>
      </p:sp>
      <p:sp>
        <p:nvSpPr>
          <p:cNvPr id="14" name="TextBox 13">
            <a:extLst>
              <a:ext uri="{FF2B5EF4-FFF2-40B4-BE49-F238E27FC236}">
                <a16:creationId xmlns:a16="http://schemas.microsoft.com/office/drawing/2014/main" id="{A33E603F-F892-F6D2-B5B4-C3DA3B8B3528}"/>
              </a:ext>
            </a:extLst>
          </p:cNvPr>
          <p:cNvSpPr txBox="1"/>
          <p:nvPr/>
        </p:nvSpPr>
        <p:spPr>
          <a:xfrm>
            <a:off x="335280" y="1252002"/>
            <a:ext cx="11521440" cy="189128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A study conducted by Lighting Global and Dalberg Advisors reported that the prices of solar lanterns in Africa reduced by approximately 80% between 2010 and 2019 (Lighting Global, 2020). This expansion is being driven by African solar companies and social enterprises (some of which are foreign-owned), deploying off-grid solar home systems, solar lanterns, and mini-grids to power homes and businesses. </a:t>
            </a:r>
            <a:endParaRPr lang="fr-FR" sz="2000" dirty="0">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C1634173-DCBE-BC02-0192-EC0DCD72AF9A}"/>
              </a:ext>
            </a:extLst>
          </p:cNvPr>
          <p:cNvSpPr txBox="1"/>
          <p:nvPr/>
        </p:nvSpPr>
        <p:spPr>
          <a:xfrm>
            <a:off x="386080" y="5087829"/>
            <a:ext cx="6654800" cy="382092"/>
          </a:xfrm>
          <a:prstGeom prst="rect">
            <a:avLst/>
          </a:prstGeom>
          <a:noFill/>
        </p:spPr>
        <p:txBody>
          <a:bodyPr wrap="square">
            <a:spAutoFit/>
          </a:bodyPr>
          <a:lstStyle/>
          <a:p>
            <a:pPr>
              <a:lnSpc>
                <a:spcPct val="150000"/>
              </a:lnSpc>
            </a:pPr>
            <a:endParaRPr lang="fr-FR" sz="1400" dirty="0">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2FC9DE33-D9C0-3F58-7FB6-608FB49F8242}"/>
              </a:ext>
            </a:extLst>
          </p:cNvPr>
          <p:cNvSpPr txBox="1"/>
          <p:nvPr/>
        </p:nvSpPr>
        <p:spPr>
          <a:xfrm>
            <a:off x="335280" y="3249875"/>
            <a:ext cx="11470640" cy="2814617"/>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The implementation of household solar solutions in Africa has brought about transformative impacts. Families now have extended hours of lighting, can power appliances, charge mobile phones, access information and communication technologies as they enjoy safer environments. This has improved educational opportunities, and communities’ wellbeing in general. Moreover, Solar energy is replacing hazardous and expensive lighting alternatives like kerosene lamps, reducing household health risks and expenses.</a:t>
            </a:r>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254800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i="0" u="none" strike="noStrike" baseline="0" dirty="0">
                <a:latin typeface="Calibri" panose="020F0502020204030204" pitchFamily="34" charset="0"/>
                <a:cs typeface="Calibri" panose="020F0502020204030204" pitchFamily="34" charset="0"/>
              </a:rPr>
              <a:t>The scale of the problem</a:t>
            </a:r>
            <a:endParaRPr lang="en-US" dirty="0"/>
          </a:p>
        </p:txBody>
      </p:sp>
      <p:sp>
        <p:nvSpPr>
          <p:cNvPr id="9" name="TextBox 8">
            <a:extLst>
              <a:ext uri="{FF2B5EF4-FFF2-40B4-BE49-F238E27FC236}">
                <a16:creationId xmlns:a16="http://schemas.microsoft.com/office/drawing/2014/main" id="{DA34ECA7-82E2-3621-0AEB-D0868740FEF2}"/>
              </a:ext>
            </a:extLst>
          </p:cNvPr>
          <p:cNvSpPr txBox="1"/>
          <p:nvPr/>
        </p:nvSpPr>
        <p:spPr>
          <a:xfrm>
            <a:off x="107730" y="1246611"/>
            <a:ext cx="6647792" cy="461665"/>
          </a:xfrm>
          <a:prstGeom prst="rect">
            <a:avLst/>
          </a:prstGeom>
          <a:noFill/>
        </p:spPr>
        <p:txBody>
          <a:bodyPr wrap="square">
            <a:spAutoFit/>
          </a:bodyPr>
          <a:lstStyle/>
          <a:p>
            <a:r>
              <a:rPr lang="en-US" sz="2400" b="1" i="0" u="none" strike="noStrike" baseline="0" dirty="0">
                <a:solidFill>
                  <a:schemeClr val="tx1"/>
                </a:solidFill>
                <a:latin typeface="Calibri" panose="020F0502020204030204" pitchFamily="34" charset="0"/>
                <a:cs typeface="Calibri" panose="020F0502020204030204" pitchFamily="34" charset="0"/>
              </a:rPr>
              <a:t>Electricity access deficit by country</a:t>
            </a:r>
            <a:endParaRPr lang="fr-FR" sz="2400" dirty="0">
              <a:solidFill>
                <a:schemeClr val="tx1"/>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F2927E63-550D-24C0-EBA4-6DDACACCEF45}"/>
              </a:ext>
            </a:extLst>
          </p:cNvPr>
          <p:cNvSpPr txBox="1"/>
          <p:nvPr/>
        </p:nvSpPr>
        <p:spPr>
          <a:xfrm>
            <a:off x="107730" y="6132474"/>
            <a:ext cx="3013842" cy="430887"/>
          </a:xfrm>
          <a:prstGeom prst="rect">
            <a:avLst/>
          </a:prstGeom>
          <a:noFill/>
        </p:spPr>
        <p:txBody>
          <a:bodyPr wrap="square">
            <a:spAutoFit/>
          </a:bodyPr>
          <a:lstStyle/>
          <a:p>
            <a:r>
              <a:rPr lang="en-US" sz="1100" b="0" i="1" u="none" strike="noStrike" baseline="0" dirty="0">
                <a:latin typeface="SourceSansPro-Italic"/>
              </a:rPr>
              <a:t>*Source : Open Capital Advisors analysis of SDG7    tracking data and UN Population Division data.</a:t>
            </a:r>
            <a:endParaRPr lang="fr-FR" sz="1100" dirty="0"/>
          </a:p>
        </p:txBody>
      </p:sp>
      <p:grpSp>
        <p:nvGrpSpPr>
          <p:cNvPr id="31" name="Group 30">
            <a:extLst>
              <a:ext uri="{FF2B5EF4-FFF2-40B4-BE49-F238E27FC236}">
                <a16:creationId xmlns:a16="http://schemas.microsoft.com/office/drawing/2014/main" id="{69520116-A0B5-79FA-78DE-063AF2E5D2EC}"/>
              </a:ext>
            </a:extLst>
          </p:cNvPr>
          <p:cNvGrpSpPr/>
          <p:nvPr/>
        </p:nvGrpSpPr>
        <p:grpSpPr>
          <a:xfrm>
            <a:off x="3682790" y="2661311"/>
            <a:ext cx="1851393" cy="1362945"/>
            <a:chOff x="3971338" y="2209366"/>
            <a:chExt cx="1851393" cy="1362945"/>
          </a:xfrm>
        </p:grpSpPr>
        <p:sp>
          <p:nvSpPr>
            <p:cNvPr id="19" name="Oval 18">
              <a:extLst>
                <a:ext uri="{FF2B5EF4-FFF2-40B4-BE49-F238E27FC236}">
                  <a16:creationId xmlns:a16="http://schemas.microsoft.com/office/drawing/2014/main" id="{9912189D-3632-1E06-6338-7749B81E3657}"/>
                </a:ext>
              </a:extLst>
            </p:cNvPr>
            <p:cNvSpPr/>
            <p:nvPr/>
          </p:nvSpPr>
          <p:spPr>
            <a:xfrm>
              <a:off x="3971338" y="2291255"/>
              <a:ext cx="144000" cy="144000"/>
            </a:xfrm>
            <a:prstGeom prst="ellipse">
              <a:avLst/>
            </a:prstGeom>
            <a:solidFill>
              <a:srgbClr val="B2182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Oval 19">
              <a:extLst>
                <a:ext uri="{FF2B5EF4-FFF2-40B4-BE49-F238E27FC236}">
                  <a16:creationId xmlns:a16="http://schemas.microsoft.com/office/drawing/2014/main" id="{48D6253C-B9C6-1E39-6DC6-52CED67358E3}"/>
                </a:ext>
              </a:extLst>
            </p:cNvPr>
            <p:cNvSpPr/>
            <p:nvPr/>
          </p:nvSpPr>
          <p:spPr>
            <a:xfrm>
              <a:off x="3971338" y="2554509"/>
              <a:ext cx="144000" cy="144000"/>
            </a:xfrm>
            <a:prstGeom prst="ellipse">
              <a:avLst/>
            </a:prstGeom>
            <a:solidFill>
              <a:srgbClr val="D660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Oval 20">
              <a:extLst>
                <a:ext uri="{FF2B5EF4-FFF2-40B4-BE49-F238E27FC236}">
                  <a16:creationId xmlns:a16="http://schemas.microsoft.com/office/drawing/2014/main" id="{48D735AB-6911-3718-721C-6256E1553044}"/>
                </a:ext>
              </a:extLst>
            </p:cNvPr>
            <p:cNvSpPr/>
            <p:nvPr/>
          </p:nvSpPr>
          <p:spPr>
            <a:xfrm>
              <a:off x="3971338" y="2817763"/>
              <a:ext cx="144000" cy="144000"/>
            </a:xfrm>
            <a:prstGeom prst="ellipse">
              <a:avLst/>
            </a:prstGeom>
            <a:solidFill>
              <a:srgbClr val="F4A5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Oval 21">
              <a:extLst>
                <a:ext uri="{FF2B5EF4-FFF2-40B4-BE49-F238E27FC236}">
                  <a16:creationId xmlns:a16="http://schemas.microsoft.com/office/drawing/2014/main" id="{9677C352-78EF-2E72-E7C2-383328E349E2}"/>
                </a:ext>
              </a:extLst>
            </p:cNvPr>
            <p:cNvSpPr/>
            <p:nvPr/>
          </p:nvSpPr>
          <p:spPr>
            <a:xfrm>
              <a:off x="3971338" y="3081017"/>
              <a:ext cx="144000" cy="144000"/>
            </a:xfrm>
            <a:prstGeom prst="ellipse">
              <a:avLst/>
            </a:prstGeom>
            <a:solidFill>
              <a:srgbClr val="FDDBC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Oval 22">
              <a:extLst>
                <a:ext uri="{FF2B5EF4-FFF2-40B4-BE49-F238E27FC236}">
                  <a16:creationId xmlns:a16="http://schemas.microsoft.com/office/drawing/2014/main" id="{448D52ED-873E-1B26-C812-BA227462C6BB}"/>
                </a:ext>
              </a:extLst>
            </p:cNvPr>
            <p:cNvSpPr/>
            <p:nvPr/>
          </p:nvSpPr>
          <p:spPr>
            <a:xfrm>
              <a:off x="3971338" y="3344271"/>
              <a:ext cx="144000" cy="144000"/>
            </a:xfrm>
            <a:prstGeom prst="ellipse">
              <a:avLst/>
            </a:prstGeom>
            <a:solidFill>
              <a:srgbClr val="F6ED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TextBox 24">
              <a:extLst>
                <a:ext uri="{FF2B5EF4-FFF2-40B4-BE49-F238E27FC236}">
                  <a16:creationId xmlns:a16="http://schemas.microsoft.com/office/drawing/2014/main" id="{D377C6FE-C108-8719-24D5-9CBC8483717F}"/>
                </a:ext>
              </a:extLst>
            </p:cNvPr>
            <p:cNvSpPr txBox="1"/>
            <p:nvPr/>
          </p:nvSpPr>
          <p:spPr>
            <a:xfrm>
              <a:off x="4209393" y="2209366"/>
              <a:ext cx="1613338" cy="307777"/>
            </a:xfrm>
            <a:prstGeom prst="rect">
              <a:avLst/>
            </a:prstGeom>
            <a:noFill/>
          </p:spPr>
          <p:txBody>
            <a:bodyPr wrap="square" rtlCol="0">
              <a:spAutoFit/>
            </a:bodyPr>
            <a:lstStyle/>
            <a:p>
              <a:r>
                <a:rPr lang="fr-FR" dirty="0">
                  <a:latin typeface="Calibri Light" panose="020F0302020204030204" pitchFamily="34" charset="0"/>
                  <a:cs typeface="Calibri Light" panose="020F0302020204030204" pitchFamily="34" charset="0"/>
                </a:rPr>
                <a:t>&gt; 50 million people</a:t>
              </a:r>
            </a:p>
          </p:txBody>
        </p:sp>
        <p:sp>
          <p:nvSpPr>
            <p:cNvPr id="26" name="TextBox 25">
              <a:extLst>
                <a:ext uri="{FF2B5EF4-FFF2-40B4-BE49-F238E27FC236}">
                  <a16:creationId xmlns:a16="http://schemas.microsoft.com/office/drawing/2014/main" id="{5133F17E-3D85-4FB5-8FF3-2D28614E1A1A}"/>
                </a:ext>
              </a:extLst>
            </p:cNvPr>
            <p:cNvSpPr txBox="1"/>
            <p:nvPr/>
          </p:nvSpPr>
          <p:spPr>
            <a:xfrm>
              <a:off x="4209393" y="2473158"/>
              <a:ext cx="1613338" cy="307777"/>
            </a:xfrm>
            <a:prstGeom prst="rect">
              <a:avLst/>
            </a:prstGeom>
            <a:noFill/>
          </p:spPr>
          <p:txBody>
            <a:bodyPr wrap="square" rtlCol="0">
              <a:spAutoFit/>
            </a:bodyPr>
            <a:lstStyle/>
            <a:p>
              <a:r>
                <a:rPr lang="fr-FR" dirty="0">
                  <a:latin typeface="Calibri Light" panose="020F0302020204030204" pitchFamily="34" charset="0"/>
                  <a:cs typeface="Calibri Light" panose="020F0302020204030204" pitchFamily="34" charset="0"/>
                </a:rPr>
                <a:t>&gt; 20 million people</a:t>
              </a:r>
            </a:p>
          </p:txBody>
        </p:sp>
        <p:sp>
          <p:nvSpPr>
            <p:cNvPr id="27" name="TextBox 26">
              <a:extLst>
                <a:ext uri="{FF2B5EF4-FFF2-40B4-BE49-F238E27FC236}">
                  <a16:creationId xmlns:a16="http://schemas.microsoft.com/office/drawing/2014/main" id="{6BE5B6AB-6103-2178-B275-671C80B184C9}"/>
                </a:ext>
              </a:extLst>
            </p:cNvPr>
            <p:cNvSpPr txBox="1"/>
            <p:nvPr/>
          </p:nvSpPr>
          <p:spPr>
            <a:xfrm>
              <a:off x="4209393" y="2736950"/>
              <a:ext cx="1613338" cy="307777"/>
            </a:xfrm>
            <a:prstGeom prst="rect">
              <a:avLst/>
            </a:prstGeom>
            <a:noFill/>
          </p:spPr>
          <p:txBody>
            <a:bodyPr wrap="square" rtlCol="0">
              <a:spAutoFit/>
            </a:bodyPr>
            <a:lstStyle/>
            <a:p>
              <a:r>
                <a:rPr lang="fr-FR" dirty="0">
                  <a:latin typeface="Calibri Light" panose="020F0302020204030204" pitchFamily="34" charset="0"/>
                  <a:cs typeface="Calibri Light" panose="020F0302020204030204" pitchFamily="34" charset="0"/>
                </a:rPr>
                <a:t>&gt; 10 million people</a:t>
              </a:r>
            </a:p>
          </p:txBody>
        </p:sp>
        <p:sp>
          <p:nvSpPr>
            <p:cNvPr id="28" name="TextBox 27">
              <a:extLst>
                <a:ext uri="{FF2B5EF4-FFF2-40B4-BE49-F238E27FC236}">
                  <a16:creationId xmlns:a16="http://schemas.microsoft.com/office/drawing/2014/main" id="{442CDC07-EE53-A266-B68A-3F97D83BF0EC}"/>
                </a:ext>
              </a:extLst>
            </p:cNvPr>
            <p:cNvSpPr txBox="1"/>
            <p:nvPr/>
          </p:nvSpPr>
          <p:spPr>
            <a:xfrm>
              <a:off x="4209393" y="3000742"/>
              <a:ext cx="1613338" cy="307777"/>
            </a:xfrm>
            <a:prstGeom prst="rect">
              <a:avLst/>
            </a:prstGeom>
            <a:noFill/>
          </p:spPr>
          <p:txBody>
            <a:bodyPr wrap="square" rtlCol="0">
              <a:spAutoFit/>
            </a:bodyPr>
            <a:lstStyle/>
            <a:p>
              <a:r>
                <a:rPr lang="fr-FR" dirty="0">
                  <a:latin typeface="Calibri Light" panose="020F0302020204030204" pitchFamily="34" charset="0"/>
                  <a:cs typeface="Calibri Light" panose="020F0302020204030204" pitchFamily="34" charset="0"/>
                </a:rPr>
                <a:t>&gt;  5 million people</a:t>
              </a:r>
            </a:p>
          </p:txBody>
        </p:sp>
        <p:sp>
          <p:nvSpPr>
            <p:cNvPr id="30" name="TextBox 29">
              <a:extLst>
                <a:ext uri="{FF2B5EF4-FFF2-40B4-BE49-F238E27FC236}">
                  <a16:creationId xmlns:a16="http://schemas.microsoft.com/office/drawing/2014/main" id="{04EFE49F-5EE0-F0B8-E9FB-4FFD0841873A}"/>
                </a:ext>
              </a:extLst>
            </p:cNvPr>
            <p:cNvSpPr txBox="1"/>
            <p:nvPr/>
          </p:nvSpPr>
          <p:spPr>
            <a:xfrm>
              <a:off x="4209393" y="3264534"/>
              <a:ext cx="1613338" cy="307777"/>
            </a:xfrm>
            <a:prstGeom prst="rect">
              <a:avLst/>
            </a:prstGeom>
            <a:noFill/>
          </p:spPr>
          <p:txBody>
            <a:bodyPr wrap="square" rtlCol="0">
              <a:spAutoFit/>
            </a:bodyPr>
            <a:lstStyle/>
            <a:p>
              <a:r>
                <a:rPr lang="fr-FR" dirty="0">
                  <a:latin typeface="Calibri Light" panose="020F0302020204030204" pitchFamily="34" charset="0"/>
                  <a:cs typeface="Calibri Light" panose="020F0302020204030204" pitchFamily="34" charset="0"/>
                </a:rPr>
                <a:t>&gt;  2 million people</a:t>
              </a:r>
            </a:p>
          </p:txBody>
        </p:sp>
      </p:grpSp>
      <p:grpSp>
        <p:nvGrpSpPr>
          <p:cNvPr id="7" name="Group 6">
            <a:extLst>
              <a:ext uri="{FF2B5EF4-FFF2-40B4-BE49-F238E27FC236}">
                <a16:creationId xmlns:a16="http://schemas.microsoft.com/office/drawing/2014/main" id="{007B6CE6-4189-1A99-844A-5D7193FA83F4}"/>
              </a:ext>
            </a:extLst>
          </p:cNvPr>
          <p:cNvGrpSpPr/>
          <p:nvPr/>
        </p:nvGrpSpPr>
        <p:grpSpPr>
          <a:xfrm>
            <a:off x="220717" y="1756359"/>
            <a:ext cx="3210909" cy="3855030"/>
            <a:chOff x="220717" y="1756359"/>
            <a:chExt cx="3210909" cy="3855030"/>
          </a:xfrm>
        </p:grpSpPr>
        <p:pic>
          <p:nvPicPr>
            <p:cNvPr id="5" name="Picture 4" descr="A map of africa with different colored countries/regions&#10;&#10;Description automatically generated">
              <a:extLst>
                <a:ext uri="{FF2B5EF4-FFF2-40B4-BE49-F238E27FC236}">
                  <a16:creationId xmlns:a16="http://schemas.microsoft.com/office/drawing/2014/main" id="{A01064B7-77FB-0E74-4AB8-062408B41BDF}"/>
                </a:ext>
              </a:extLst>
            </p:cNvPr>
            <p:cNvPicPr>
              <a:picLocks noChangeAspect="1"/>
            </p:cNvPicPr>
            <p:nvPr/>
          </p:nvPicPr>
          <p:blipFill rotWithShape="1">
            <a:blip r:embed="rId2"/>
            <a:srcRect l="15903" r="9381" b="7320"/>
            <a:stretch/>
          </p:blipFill>
          <p:spPr>
            <a:xfrm>
              <a:off x="320564" y="1756359"/>
              <a:ext cx="3111062" cy="3855030"/>
            </a:xfrm>
            <a:prstGeom prst="rect">
              <a:avLst/>
            </a:prstGeom>
          </p:spPr>
        </p:pic>
        <p:sp>
          <p:nvSpPr>
            <p:cNvPr id="6" name="Rectangle 5">
              <a:extLst>
                <a:ext uri="{FF2B5EF4-FFF2-40B4-BE49-F238E27FC236}">
                  <a16:creationId xmlns:a16="http://schemas.microsoft.com/office/drawing/2014/main" id="{848DCC27-A544-BE2E-4567-D298482DBEC7}"/>
                </a:ext>
              </a:extLst>
            </p:cNvPr>
            <p:cNvSpPr/>
            <p:nvPr/>
          </p:nvSpPr>
          <p:spPr>
            <a:xfrm>
              <a:off x="220717" y="4550979"/>
              <a:ext cx="798786" cy="68317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10" name="TextBox 9">
            <a:extLst>
              <a:ext uri="{FF2B5EF4-FFF2-40B4-BE49-F238E27FC236}">
                <a16:creationId xmlns:a16="http://schemas.microsoft.com/office/drawing/2014/main" id="{41F1E4BD-344F-F557-B19E-6557EB5D26BF}"/>
              </a:ext>
            </a:extLst>
          </p:cNvPr>
          <p:cNvSpPr txBox="1"/>
          <p:nvPr/>
        </p:nvSpPr>
        <p:spPr>
          <a:xfrm>
            <a:off x="885497" y="5583920"/>
            <a:ext cx="2015358" cy="523220"/>
          </a:xfrm>
          <a:prstGeom prst="rect">
            <a:avLst/>
          </a:prstGeom>
          <a:noFill/>
        </p:spPr>
        <p:txBody>
          <a:bodyPr wrap="square">
            <a:spAutoFit/>
          </a:bodyPr>
          <a:lstStyle/>
          <a:p>
            <a:pPr algn="ctr"/>
            <a:r>
              <a:rPr lang="en-US" sz="1400" b="1" i="0" u="none" strike="noStrike" baseline="0" dirty="0">
                <a:solidFill>
                  <a:srgbClr val="C00000"/>
                </a:solidFill>
                <a:latin typeface="SourceSansPro-SemiBold"/>
              </a:rPr>
              <a:t>Electricity access deficit by country</a:t>
            </a:r>
            <a:endParaRPr lang="fr-FR" dirty="0">
              <a:solidFill>
                <a:srgbClr val="C00000"/>
              </a:solidFill>
            </a:endParaRPr>
          </a:p>
        </p:txBody>
      </p:sp>
      <p:sp>
        <p:nvSpPr>
          <p:cNvPr id="13" name="TextBox 12">
            <a:extLst>
              <a:ext uri="{FF2B5EF4-FFF2-40B4-BE49-F238E27FC236}">
                <a16:creationId xmlns:a16="http://schemas.microsoft.com/office/drawing/2014/main" id="{5C43CA01-E46C-D70C-0135-51FE27972897}"/>
              </a:ext>
            </a:extLst>
          </p:cNvPr>
          <p:cNvSpPr txBox="1"/>
          <p:nvPr/>
        </p:nvSpPr>
        <p:spPr>
          <a:xfrm>
            <a:off x="5809594" y="1271425"/>
            <a:ext cx="4616196" cy="461665"/>
          </a:xfrm>
          <a:prstGeom prst="rect">
            <a:avLst/>
          </a:prstGeom>
          <a:noFill/>
        </p:spPr>
        <p:txBody>
          <a:bodyPr wrap="square">
            <a:spAutoFit/>
          </a:bodyPr>
          <a:lstStyle/>
          <a:p>
            <a:r>
              <a:rPr lang="en-US" sz="2400" b="1" i="0" u="none" strike="noStrike" baseline="0" dirty="0">
                <a:latin typeface="Calibri" panose="020F0502020204030204" pitchFamily="34" charset="0"/>
                <a:cs typeface="Calibri" panose="020F0502020204030204" pitchFamily="34" charset="0"/>
              </a:rPr>
              <a:t>The scale of the problem is huge</a:t>
            </a:r>
            <a:endParaRPr lang="fr-FR" sz="2400"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05C01950-6D17-757F-1C7C-2E1BC4E1CDAA}"/>
              </a:ext>
            </a:extLst>
          </p:cNvPr>
          <p:cNvSpPr txBox="1"/>
          <p:nvPr/>
        </p:nvSpPr>
        <p:spPr>
          <a:xfrm>
            <a:off x="5872662" y="1756359"/>
            <a:ext cx="5270938" cy="4893647"/>
          </a:xfrm>
          <a:prstGeom prst="rect">
            <a:avLst/>
          </a:prstGeom>
          <a:noFill/>
        </p:spPr>
        <p:txBody>
          <a:bodyPr wrap="square">
            <a:spAutoFit/>
          </a:bodyPr>
          <a:lstStyle/>
          <a:p>
            <a:pPr marL="285750" indent="-285750">
              <a:buFont typeface="Arial" panose="020B0604020202020204" pitchFamily="34" charset="0"/>
              <a:buChar char="•"/>
            </a:pPr>
            <a:r>
              <a:rPr lang="fr-FR" sz="2000" dirty="0">
                <a:latin typeface="Calibri" panose="020F0502020204030204" pitchFamily="34" charset="0"/>
                <a:cs typeface="Calibri" panose="020F0502020204030204" pitchFamily="34" charset="0"/>
              </a:rPr>
              <a:t>Of the 900 million people </a:t>
            </a:r>
            <a:r>
              <a:rPr lang="fr-FR" sz="2000" dirty="0" err="1">
                <a:latin typeface="Calibri" panose="020F0502020204030204" pitchFamily="34" charset="0"/>
                <a:cs typeface="Calibri" panose="020F0502020204030204" pitchFamily="34" charset="0"/>
              </a:rPr>
              <a:t>without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electricity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access</a:t>
            </a:r>
            <a:r>
              <a:rPr lang="fr-FR" sz="2000" dirty="0">
                <a:latin typeface="Calibri" panose="020F0502020204030204" pitchFamily="34" charset="0"/>
                <a:cs typeface="Calibri" panose="020F0502020204030204" pitchFamily="34" charset="0"/>
              </a:rPr>
              <a:t> in the world, 565 million (</a:t>
            </a:r>
            <a:r>
              <a:rPr lang="fr-FR" sz="2000" b="1" dirty="0">
                <a:solidFill>
                  <a:srgbClr val="C00000"/>
                </a:solidFill>
                <a:latin typeface="Calibri" panose="020F0502020204030204" pitchFamily="34" charset="0"/>
                <a:cs typeface="Calibri" panose="020F0502020204030204" pitchFamily="34" charset="0"/>
              </a:rPr>
              <a:t>72%</a:t>
            </a:r>
            <a:r>
              <a:rPr lang="fr-FR" sz="2000" dirty="0">
                <a:latin typeface="Calibri" panose="020F0502020204030204" pitchFamily="34" charset="0"/>
                <a:cs typeface="Calibri" panose="020F0502020204030204" pitchFamily="34" charset="0"/>
              </a:rPr>
              <a:t>) live in </a:t>
            </a:r>
            <a:r>
              <a:rPr lang="fr-FR" sz="2000" dirty="0" err="1">
                <a:latin typeface="Calibri" panose="020F0502020204030204" pitchFamily="34" charset="0"/>
                <a:cs typeface="Calibri" panose="020F0502020204030204" pitchFamily="34" charset="0"/>
              </a:rPr>
              <a:t>Sub-Saharan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Africa</a:t>
            </a:r>
            <a:r>
              <a:rPr lang="fr-FR" sz="2000" dirty="0">
                <a:latin typeface="Calibri" panose="020F0502020204030204" pitchFamily="34" charset="0"/>
                <a:cs typeface="Calibri" panose="020F0502020204030204" pitchFamily="34" charset="0"/>
              </a:rPr>
              <a:t>. </a:t>
            </a:r>
          </a:p>
          <a:p>
            <a:endParaRPr lang="fr-FR" sz="10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fr-FR" sz="2000" dirty="0" err="1">
                <a:latin typeface="Calibri" panose="020F0502020204030204" pitchFamily="34" charset="0"/>
                <a:cs typeface="Calibri" panose="020F0502020204030204" pitchFamily="34" charset="0"/>
              </a:rPr>
              <a:t>Almost</a:t>
            </a:r>
            <a:r>
              <a:rPr lang="fr-FR" sz="2000" dirty="0">
                <a:latin typeface="Calibri" panose="020F0502020204030204" pitchFamily="34" charset="0"/>
                <a:cs typeface="Calibri" panose="020F0502020204030204" pitchFamily="34" charset="0"/>
              </a:rPr>
              <a:t> </a:t>
            </a:r>
            <a:r>
              <a:rPr lang="fr-FR" sz="2000" b="1" dirty="0">
                <a:solidFill>
                  <a:srgbClr val="C00000"/>
                </a:solidFill>
                <a:latin typeface="Calibri" panose="020F0502020204030204" pitchFamily="34" charset="0"/>
                <a:cs typeface="Calibri" panose="020F0502020204030204" pitchFamily="34" charset="0"/>
              </a:rPr>
              <a:t>80% </a:t>
            </a:r>
            <a:r>
              <a:rPr lang="fr-FR" sz="2000" dirty="0">
                <a:latin typeface="Calibri" panose="020F0502020204030204" pitchFamily="34" charset="0"/>
                <a:cs typeface="Calibri" panose="020F0502020204030204" pitchFamily="34" charset="0"/>
              </a:rPr>
              <a:t>of the </a:t>
            </a:r>
            <a:r>
              <a:rPr lang="fr-FR" sz="2000" dirty="0" err="1">
                <a:latin typeface="Calibri" panose="020F0502020204030204" pitchFamily="34" charset="0"/>
                <a:cs typeface="Calibri" panose="020F0502020204030204" pitchFamily="34" charset="0"/>
              </a:rPr>
              <a:t>energy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consumed</a:t>
            </a:r>
            <a:r>
              <a:rPr lang="fr-FR" sz="2000" dirty="0">
                <a:latin typeface="Calibri" panose="020F0502020204030204" pitchFamily="34" charset="0"/>
                <a:cs typeface="Calibri" panose="020F0502020204030204" pitchFamily="34" charset="0"/>
              </a:rPr>
              <a:t> in </a:t>
            </a:r>
            <a:r>
              <a:rPr lang="fr-FR" sz="2000" dirty="0" err="1">
                <a:latin typeface="Calibri" panose="020F0502020204030204" pitchFamily="34" charset="0"/>
                <a:cs typeface="Calibri" panose="020F0502020204030204" pitchFamily="34" charset="0"/>
              </a:rPr>
              <a:t>Sub-Saharan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Africa</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generated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through</a:t>
            </a:r>
            <a:r>
              <a:rPr lang="fr-FR" sz="2000" dirty="0">
                <a:latin typeface="Calibri" panose="020F0502020204030204" pitchFamily="34" charset="0"/>
                <a:cs typeface="Calibri" panose="020F0502020204030204" pitchFamily="34" charset="0"/>
              </a:rPr>
              <a:t> inefficient combustion of </a:t>
            </a:r>
            <a:r>
              <a:rPr lang="fr-FR" sz="2000" dirty="0" err="1">
                <a:latin typeface="Calibri" panose="020F0502020204030204" pitchFamily="34" charset="0"/>
                <a:cs typeface="Calibri" panose="020F0502020204030204" pitchFamily="34" charset="0"/>
              </a:rPr>
              <a:t>solid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biomass</a:t>
            </a:r>
            <a:r>
              <a:rPr lang="fr-FR" sz="2000" dirty="0">
                <a:latin typeface="Calibri" panose="020F0502020204030204" pitchFamily="34" charset="0"/>
                <a:cs typeface="Calibri" panose="020F0502020204030204" pitchFamily="34" charset="0"/>
              </a:rPr>
              <a:t> - </a:t>
            </a:r>
            <a:r>
              <a:rPr lang="fr-FR" sz="2000" dirty="0" err="1">
                <a:latin typeface="Calibri" panose="020F0502020204030204" pitchFamily="34" charset="0"/>
                <a:cs typeface="Calibri" panose="020F0502020204030204" pitchFamily="34" charset="0"/>
              </a:rPr>
              <a:t>mainly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wood</a:t>
            </a:r>
            <a:r>
              <a:rPr lang="fr-FR" sz="2000" dirty="0">
                <a:latin typeface="Calibri" panose="020F0502020204030204" pitchFamily="34" charset="0"/>
                <a:cs typeface="Calibri" panose="020F0502020204030204" pitchFamily="34" charset="0"/>
              </a:rPr>
              <a:t> or </a:t>
            </a:r>
            <a:r>
              <a:rPr lang="fr-FR" sz="2000" dirty="0" err="1">
                <a:latin typeface="Calibri" panose="020F0502020204030204" pitchFamily="34" charset="0"/>
                <a:cs typeface="Calibri" panose="020F0502020204030204" pitchFamily="34" charset="0"/>
              </a:rPr>
              <a:t>charcoal</a:t>
            </a:r>
            <a:r>
              <a:rPr lang="fr-FR" sz="2000" dirty="0">
                <a:latin typeface="Calibri" panose="020F0502020204030204" pitchFamily="34" charset="0"/>
                <a:cs typeface="Calibri" panose="020F0502020204030204" pitchFamily="34" charset="0"/>
              </a:rPr>
              <a:t> - for cooking. This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increasing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deforestation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greenhouse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gas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emissions</a:t>
            </a:r>
            <a:r>
              <a:rPr lang="fr-FR" sz="2000" dirty="0">
                <a:latin typeface="Calibri" panose="020F0502020204030204" pitchFamily="34" charset="0"/>
                <a:cs typeface="Calibri" panose="020F0502020204030204" pitchFamily="34" charset="0"/>
              </a:rPr>
              <a:t>, habitat destruction and the </a:t>
            </a:r>
            <a:r>
              <a:rPr lang="fr-FR" sz="2000" dirty="0" err="1">
                <a:latin typeface="Calibri" panose="020F0502020204030204" pitchFamily="34" charset="0"/>
                <a:cs typeface="Calibri" panose="020F0502020204030204" pitchFamily="34" charset="0"/>
              </a:rPr>
              <a:t>loss</a:t>
            </a:r>
            <a:r>
              <a:rPr lang="fr-FR" sz="2000" dirty="0">
                <a:latin typeface="Calibri" panose="020F0502020204030204" pitchFamily="34" charset="0"/>
                <a:cs typeface="Calibri" panose="020F0502020204030204" pitchFamily="34" charset="0"/>
              </a:rPr>
              <a:t> of nature.  </a:t>
            </a:r>
          </a:p>
          <a:p>
            <a:pPr marL="285750" indent="-285750">
              <a:buFont typeface="Arial" panose="020B0604020202020204" pitchFamily="34" charset="0"/>
              <a:buChar char="•"/>
            </a:pPr>
            <a:endParaRPr lang="fr-FR" sz="1000" b="1" dirty="0">
              <a:solidFill>
                <a:srgbClr val="C00000"/>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fr-FR" sz="2000" b="1" dirty="0">
                <a:solidFill>
                  <a:srgbClr val="C00000"/>
                </a:solidFill>
                <a:latin typeface="Calibri" panose="020F0502020204030204" pitchFamily="34" charset="0"/>
                <a:cs typeface="Calibri" panose="020F0502020204030204" pitchFamily="34" charset="0"/>
              </a:rPr>
              <a:t>660-674 million </a:t>
            </a:r>
            <a:r>
              <a:rPr lang="fr-FR" sz="2000" dirty="0">
                <a:latin typeface="Calibri" panose="020F0502020204030204" pitchFamily="34" charset="0"/>
                <a:cs typeface="Calibri" panose="020F0502020204030204" pitchFamily="34" charset="0"/>
              </a:rPr>
              <a:t>people </a:t>
            </a:r>
            <a:r>
              <a:rPr lang="fr-FR" sz="2000" dirty="0" err="1">
                <a:latin typeface="Calibri" panose="020F0502020204030204" pitchFamily="34" charset="0"/>
                <a:cs typeface="Calibri" panose="020F0502020204030204" pitchFamily="34" charset="0"/>
              </a:rPr>
              <a:t>expected</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remain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unelectrified</a:t>
            </a:r>
            <a:r>
              <a:rPr lang="fr-FR" sz="2000" dirty="0">
                <a:latin typeface="Calibri" panose="020F0502020204030204" pitchFamily="34" charset="0"/>
                <a:cs typeface="Calibri" panose="020F0502020204030204" pitchFamily="34" charset="0"/>
              </a:rPr>
              <a:t> in 2030.</a:t>
            </a:r>
          </a:p>
          <a:p>
            <a:pPr marL="285750" indent="-285750">
              <a:buFont typeface="Arial" panose="020B0604020202020204" pitchFamily="34" charset="0"/>
              <a:buChar char="•"/>
            </a:pPr>
            <a:endParaRPr lang="fr-FR" sz="1000" b="1" dirty="0">
              <a:solidFill>
                <a:srgbClr val="C00000"/>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fr-FR" sz="2000" b="1" dirty="0">
                <a:solidFill>
                  <a:srgbClr val="C00000"/>
                </a:solidFill>
                <a:latin typeface="Calibri" panose="020F0502020204030204" pitchFamily="34" charset="0"/>
                <a:cs typeface="Calibri" panose="020F0502020204030204" pitchFamily="34" charset="0"/>
              </a:rPr>
              <a:t>1.8-1.9 billion </a:t>
            </a:r>
            <a:r>
              <a:rPr lang="fr-FR" sz="2000" dirty="0">
                <a:latin typeface="Calibri" panose="020F0502020204030204" pitchFamily="34" charset="0"/>
                <a:cs typeface="Calibri" panose="020F0502020204030204" pitchFamily="34" charset="0"/>
              </a:rPr>
              <a:t>people </a:t>
            </a:r>
            <a:r>
              <a:rPr lang="fr-FR" sz="2000" dirty="0" err="1">
                <a:latin typeface="Calibri" panose="020F0502020204030204" pitchFamily="34" charset="0"/>
                <a:cs typeface="Calibri" panose="020F0502020204030204" pitchFamily="34" charset="0"/>
              </a:rPr>
              <a:t>expected</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remain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without</a:t>
            </a:r>
            <a:r>
              <a:rPr lang="fr-FR" sz="2000" dirty="0">
                <a:latin typeface="Calibri" panose="020F0502020204030204" pitchFamily="34" charset="0"/>
                <a:cs typeface="Calibri" panose="020F0502020204030204" pitchFamily="34" charset="0"/>
              </a:rPr>
              <a:t> clean cooking in 2030</a:t>
            </a:r>
          </a:p>
        </p:txBody>
      </p:sp>
    </p:spTree>
    <p:extLst>
      <p:ext uri="{BB962C8B-B14F-4D97-AF65-F5344CB8AC3E}">
        <p14:creationId xmlns:p14="http://schemas.microsoft.com/office/powerpoint/2010/main" val="956585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Solar Off-Grid Sector in Africa</a:t>
            </a:r>
          </a:p>
        </p:txBody>
      </p:sp>
      <p:sp>
        <p:nvSpPr>
          <p:cNvPr id="5" name="TextBox 4">
            <a:extLst>
              <a:ext uri="{FF2B5EF4-FFF2-40B4-BE49-F238E27FC236}">
                <a16:creationId xmlns:a16="http://schemas.microsoft.com/office/drawing/2014/main" id="{946E745F-FCCB-1401-5A59-A9B7AB2864C2}"/>
              </a:ext>
            </a:extLst>
          </p:cNvPr>
          <p:cNvSpPr txBox="1"/>
          <p:nvPr/>
        </p:nvSpPr>
        <p:spPr>
          <a:xfrm>
            <a:off x="226446" y="1432249"/>
            <a:ext cx="11558753" cy="1563377"/>
          </a:xfrm>
          <a:prstGeom prst="rect">
            <a:avLst/>
          </a:prstGeom>
          <a:noFill/>
        </p:spPr>
        <p:txBody>
          <a:bodyPr wrap="square">
            <a:spAutoFit/>
          </a:bodyPr>
          <a:lstStyle/>
          <a:p>
            <a:pPr>
              <a:lnSpc>
                <a:spcPct val="150000"/>
              </a:lnSpc>
            </a:pPr>
            <a:r>
              <a:rPr lang="en-US" sz="2200" dirty="0">
                <a:latin typeface="Calibri" panose="020F0502020204030204" pitchFamily="34" charset="0"/>
                <a:cs typeface="Calibri" panose="020F0502020204030204" pitchFamily="34" charset="0"/>
              </a:rPr>
              <a:t>The off-grid solar sector in Africa has emerged as a critical solution for providing sustainable energy to the continent's underserved populations. With traditional grid expansion being slow and costly, off-grid solar technologies offer a viable alternative to electrify remote and rural areas. </a:t>
            </a:r>
            <a:endParaRPr lang="fr-FR" sz="2200"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D85EE51E-5105-E646-AB58-38C97BC79436}"/>
              </a:ext>
            </a:extLst>
          </p:cNvPr>
          <p:cNvSpPr txBox="1"/>
          <p:nvPr/>
        </p:nvSpPr>
        <p:spPr>
          <a:xfrm>
            <a:off x="261207" y="3246200"/>
            <a:ext cx="11669585" cy="2579039"/>
          </a:xfrm>
          <a:prstGeom prst="rect">
            <a:avLst/>
          </a:prstGeom>
          <a:noFill/>
        </p:spPr>
        <p:txBody>
          <a:bodyPr wrap="square">
            <a:spAutoFit/>
          </a:bodyPr>
          <a:lstStyle/>
          <a:p>
            <a:pPr>
              <a:lnSpc>
                <a:spcPct val="150000"/>
              </a:lnSpc>
            </a:pPr>
            <a:r>
              <a:rPr lang="fr-FR" sz="2200" dirty="0" err="1">
                <a:latin typeface="Calibri" panose="020F0502020204030204" pitchFamily="34" charset="0"/>
                <a:cs typeface="Calibri" panose="020F0502020204030204" pitchFamily="34" charset="0"/>
              </a:rPr>
              <a:t>Africa's</a:t>
            </a:r>
            <a:r>
              <a:rPr lang="fr-FR" sz="2200" dirty="0">
                <a:latin typeface="Calibri" panose="020F0502020204030204" pitchFamily="34" charset="0"/>
                <a:cs typeface="Calibri" panose="020F0502020204030204" pitchFamily="34" charset="0"/>
              </a:rPr>
              <a:t> off-</a:t>
            </a:r>
            <a:r>
              <a:rPr lang="fr-FR" sz="2200" dirty="0" err="1">
                <a:latin typeface="Calibri" panose="020F0502020204030204" pitchFamily="34" charset="0"/>
                <a:cs typeface="Calibri" panose="020F0502020204030204" pitchFamily="34" charset="0"/>
              </a:rPr>
              <a:t>grid</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solar</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market</a:t>
            </a:r>
            <a:r>
              <a:rPr lang="fr-FR" sz="2200" dirty="0">
                <a:latin typeface="Calibri" panose="020F0502020204030204" pitchFamily="34" charset="0"/>
                <a:cs typeface="Calibri" panose="020F0502020204030204" pitchFamily="34" charset="0"/>
              </a:rPr>
              <a:t> has </a:t>
            </a:r>
            <a:r>
              <a:rPr lang="fr-FR" sz="2200" dirty="0" err="1">
                <a:latin typeface="Calibri" panose="020F0502020204030204" pitchFamily="34" charset="0"/>
                <a:cs typeface="Calibri" panose="020F0502020204030204" pitchFamily="34" charset="0"/>
              </a:rPr>
              <a:t>experienced</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substantial</a:t>
            </a:r>
            <a:r>
              <a:rPr lang="fr-FR" sz="2200" dirty="0">
                <a:latin typeface="Calibri" panose="020F0502020204030204" pitchFamily="34" charset="0"/>
                <a:cs typeface="Calibri" panose="020F0502020204030204" pitchFamily="34" charset="0"/>
              </a:rPr>
              <a:t> expansion over the </a:t>
            </a:r>
            <a:r>
              <a:rPr lang="fr-FR" sz="2200" dirty="0" err="1">
                <a:latin typeface="Calibri" panose="020F0502020204030204" pitchFamily="34" charset="0"/>
                <a:cs typeface="Calibri" panose="020F0502020204030204" pitchFamily="34" charset="0"/>
              </a:rPr>
              <a:t>past</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decade</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driven</a:t>
            </a:r>
            <a:r>
              <a:rPr lang="fr-FR" sz="2200" dirty="0">
                <a:latin typeface="Calibri" panose="020F0502020204030204" pitchFamily="34" charset="0"/>
                <a:cs typeface="Calibri" panose="020F0502020204030204" pitchFamily="34" charset="0"/>
              </a:rPr>
              <a:t> by innovative business </a:t>
            </a:r>
            <a:r>
              <a:rPr lang="fr-FR" sz="2200" dirty="0" err="1">
                <a:latin typeface="Calibri" panose="020F0502020204030204" pitchFamily="34" charset="0"/>
                <a:cs typeface="Calibri" panose="020F0502020204030204" pitchFamily="34" charset="0"/>
              </a:rPr>
              <a:t>models</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technological</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advancements</a:t>
            </a:r>
            <a:r>
              <a:rPr lang="fr-FR" sz="2200" dirty="0">
                <a:latin typeface="Calibri" panose="020F0502020204030204" pitchFamily="34" charset="0"/>
                <a:cs typeface="Calibri" panose="020F0502020204030204" pitchFamily="34" charset="0"/>
              </a:rPr>
              <a:t>, and </a:t>
            </a:r>
            <a:r>
              <a:rPr lang="fr-FR" sz="2200" dirty="0" err="1">
                <a:latin typeface="Calibri" panose="020F0502020204030204" pitchFamily="34" charset="0"/>
                <a:cs typeface="Calibri" panose="020F0502020204030204" pitchFamily="34" charset="0"/>
              </a:rPr>
              <a:t>supportive</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policies</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Approximately</a:t>
            </a:r>
            <a:r>
              <a:rPr lang="fr-FR" sz="2200" dirty="0">
                <a:latin typeface="Calibri" panose="020F0502020204030204" pitchFamily="34" charset="0"/>
                <a:cs typeface="Calibri" panose="020F0502020204030204" pitchFamily="34" charset="0"/>
              </a:rPr>
              <a:t> 70 million people in </a:t>
            </a:r>
            <a:r>
              <a:rPr lang="fr-FR" sz="2200" dirty="0" err="1">
                <a:latin typeface="Calibri" panose="020F0502020204030204" pitchFamily="34" charset="0"/>
                <a:cs typeface="Calibri" panose="020F0502020204030204" pitchFamily="34" charset="0"/>
              </a:rPr>
              <a:t>Africa</a:t>
            </a:r>
            <a:r>
              <a:rPr lang="fr-FR" sz="2200" dirty="0">
                <a:latin typeface="Calibri" panose="020F0502020204030204" pitchFamily="34" charset="0"/>
                <a:cs typeface="Calibri" panose="020F0502020204030204" pitchFamily="34" charset="0"/>
              </a:rPr>
              <a:t> have </a:t>
            </a:r>
            <a:r>
              <a:rPr lang="fr-FR" sz="2200" dirty="0" err="1">
                <a:latin typeface="Calibri" panose="020F0502020204030204" pitchFamily="34" charset="0"/>
                <a:cs typeface="Calibri" panose="020F0502020204030204" pitchFamily="34" charset="0"/>
              </a:rPr>
              <a:t>gained</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access</a:t>
            </a:r>
            <a:r>
              <a:rPr lang="fr-FR" sz="2200" dirty="0">
                <a:latin typeface="Calibri" panose="020F0502020204030204" pitchFamily="34" charset="0"/>
                <a:cs typeface="Calibri" panose="020F0502020204030204" pitchFamily="34" charset="0"/>
              </a:rPr>
              <a:t> to </a:t>
            </a:r>
            <a:r>
              <a:rPr lang="fr-FR" sz="2200" dirty="0" err="1">
                <a:latin typeface="Calibri" panose="020F0502020204030204" pitchFamily="34" charset="0"/>
                <a:cs typeface="Calibri" panose="020F0502020204030204" pitchFamily="34" charset="0"/>
              </a:rPr>
              <a:t>electricity</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through</a:t>
            </a:r>
            <a:r>
              <a:rPr lang="fr-FR" sz="2200" dirty="0">
                <a:latin typeface="Calibri" panose="020F0502020204030204" pitchFamily="34" charset="0"/>
                <a:cs typeface="Calibri" panose="020F0502020204030204" pitchFamily="34" charset="0"/>
              </a:rPr>
              <a:t> off-</a:t>
            </a:r>
            <a:r>
              <a:rPr lang="fr-FR" sz="2200" dirty="0" err="1">
                <a:latin typeface="Calibri" panose="020F0502020204030204" pitchFamily="34" charset="0"/>
                <a:cs typeface="Calibri" panose="020F0502020204030204" pitchFamily="34" charset="0"/>
              </a:rPr>
              <a:t>grid</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solar</a:t>
            </a:r>
            <a:r>
              <a:rPr lang="fr-FR" sz="2200" dirty="0">
                <a:latin typeface="Calibri" panose="020F0502020204030204" pitchFamily="34" charset="0"/>
                <a:cs typeface="Calibri" panose="020F0502020204030204" pitchFamily="34" charset="0"/>
              </a:rPr>
              <a:t> solutions in the </a:t>
            </a:r>
            <a:r>
              <a:rPr lang="fr-FR" sz="2200" dirty="0" err="1">
                <a:latin typeface="Calibri" panose="020F0502020204030204" pitchFamily="34" charset="0"/>
                <a:cs typeface="Calibri" panose="020F0502020204030204" pitchFamily="34" charset="0"/>
              </a:rPr>
              <a:t>past</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three</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years</a:t>
            </a:r>
            <a:r>
              <a:rPr lang="fr-FR" sz="2200" dirty="0">
                <a:latin typeface="Calibri" panose="020F0502020204030204" pitchFamily="34" charset="0"/>
                <a:cs typeface="Calibri" panose="020F0502020204030204" pitchFamily="34" charset="0"/>
              </a:rPr>
              <a:t>​​. The </a:t>
            </a:r>
            <a:r>
              <a:rPr lang="fr-FR" sz="2200" dirty="0" err="1">
                <a:latin typeface="Calibri" panose="020F0502020204030204" pitchFamily="34" charset="0"/>
                <a:cs typeface="Calibri" panose="020F0502020204030204" pitchFamily="34" charset="0"/>
              </a:rPr>
              <a:t>sector</a:t>
            </a:r>
            <a:r>
              <a:rPr lang="fr-FR" sz="2200" dirty="0">
                <a:latin typeface="Calibri" panose="020F0502020204030204" pitchFamily="34" charset="0"/>
                <a:cs typeface="Calibri" panose="020F0502020204030204" pitchFamily="34" charset="0"/>
              </a:rPr>
              <a:t> has </a:t>
            </a:r>
            <a:r>
              <a:rPr lang="fr-FR" sz="2200" dirty="0" err="1">
                <a:latin typeface="Calibri" panose="020F0502020204030204" pitchFamily="34" charset="0"/>
                <a:cs typeface="Calibri" panose="020F0502020204030204" pitchFamily="34" charset="0"/>
              </a:rPr>
              <a:t>played</a:t>
            </a:r>
            <a:r>
              <a:rPr lang="fr-FR" sz="2200" dirty="0">
                <a:latin typeface="Calibri" panose="020F0502020204030204" pitchFamily="34" charset="0"/>
                <a:cs typeface="Calibri" panose="020F0502020204030204" pitchFamily="34" charset="0"/>
              </a:rPr>
              <a:t> a crucial </a:t>
            </a:r>
            <a:r>
              <a:rPr lang="fr-FR" sz="2200" dirty="0" err="1">
                <a:latin typeface="Calibri" panose="020F0502020204030204" pitchFamily="34" charset="0"/>
                <a:cs typeface="Calibri" panose="020F0502020204030204" pitchFamily="34" charset="0"/>
              </a:rPr>
              <a:t>role</a:t>
            </a:r>
            <a:r>
              <a:rPr lang="fr-FR" sz="2200" dirty="0">
                <a:latin typeface="Calibri" panose="020F0502020204030204" pitchFamily="34" charset="0"/>
                <a:cs typeface="Calibri" panose="020F0502020204030204" pitchFamily="34" charset="0"/>
              </a:rPr>
              <a:t> in bridging the </a:t>
            </a:r>
            <a:r>
              <a:rPr lang="fr-FR" sz="2200" dirty="0" err="1">
                <a:latin typeface="Calibri" panose="020F0502020204030204" pitchFamily="34" charset="0"/>
                <a:cs typeface="Calibri" panose="020F0502020204030204" pitchFamily="34" charset="0"/>
              </a:rPr>
              <a:t>energy</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access</a:t>
            </a:r>
            <a:r>
              <a:rPr lang="fr-FR" sz="2200" dirty="0">
                <a:latin typeface="Calibri" panose="020F0502020204030204" pitchFamily="34" charset="0"/>
                <a:cs typeface="Calibri" panose="020F0502020204030204" pitchFamily="34" charset="0"/>
              </a:rPr>
              <a:t> gap, </a:t>
            </a:r>
            <a:r>
              <a:rPr lang="fr-FR" sz="2200" dirty="0" err="1">
                <a:latin typeface="Calibri" panose="020F0502020204030204" pitchFamily="34" charset="0"/>
                <a:cs typeface="Calibri" panose="020F0502020204030204" pitchFamily="34" charset="0"/>
              </a:rPr>
              <a:t>particularly</a:t>
            </a:r>
            <a:r>
              <a:rPr lang="fr-FR" sz="2200" dirty="0">
                <a:latin typeface="Calibri" panose="020F0502020204030204" pitchFamily="34" charset="0"/>
                <a:cs typeface="Calibri" panose="020F0502020204030204" pitchFamily="34" charset="0"/>
              </a:rPr>
              <a:t> in rural and </a:t>
            </a:r>
            <a:r>
              <a:rPr lang="fr-FR" sz="2200" dirty="0" err="1">
                <a:latin typeface="Calibri" panose="020F0502020204030204" pitchFamily="34" charset="0"/>
                <a:cs typeface="Calibri" panose="020F0502020204030204" pitchFamily="34" charset="0"/>
              </a:rPr>
              <a:t>underserved</a:t>
            </a:r>
            <a:r>
              <a:rPr lang="fr-FR" sz="2200" dirty="0">
                <a:latin typeface="Calibri" panose="020F0502020204030204" pitchFamily="34" charset="0"/>
                <a:cs typeface="Calibri" panose="020F0502020204030204" pitchFamily="34" charset="0"/>
              </a:rPr>
              <a:t> areas </a:t>
            </a:r>
            <a:r>
              <a:rPr lang="fr-FR" sz="2200" dirty="0" err="1">
                <a:latin typeface="Calibri" panose="020F0502020204030204" pitchFamily="34" charset="0"/>
                <a:cs typeface="Calibri" panose="020F0502020204030204" pitchFamily="34" charset="0"/>
              </a:rPr>
              <a:t>where</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grid</a:t>
            </a:r>
            <a:r>
              <a:rPr lang="fr-FR" sz="2200" dirty="0">
                <a:latin typeface="Calibri" panose="020F0502020204030204" pitchFamily="34" charset="0"/>
                <a:cs typeface="Calibri" panose="020F0502020204030204" pitchFamily="34" charset="0"/>
              </a:rPr>
              <a:t> extension </a:t>
            </a:r>
            <a:r>
              <a:rPr lang="fr-FR" sz="2200" dirty="0" err="1">
                <a:latin typeface="Calibri" panose="020F0502020204030204" pitchFamily="34" charset="0"/>
                <a:cs typeface="Calibri" panose="020F0502020204030204" pitchFamily="34" charset="0"/>
              </a:rPr>
              <a:t>is</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economically</a:t>
            </a:r>
            <a:r>
              <a:rPr lang="fr-FR" sz="2200" dirty="0">
                <a:latin typeface="Calibri" panose="020F0502020204030204" pitchFamily="34" charset="0"/>
                <a:cs typeface="Calibri" panose="020F0502020204030204" pitchFamily="34" charset="0"/>
              </a:rPr>
              <a:t> and </a:t>
            </a:r>
            <a:r>
              <a:rPr lang="fr-FR" sz="2200" dirty="0" err="1">
                <a:latin typeface="Calibri" panose="020F0502020204030204" pitchFamily="34" charset="0"/>
                <a:cs typeface="Calibri" panose="020F0502020204030204" pitchFamily="34" charset="0"/>
              </a:rPr>
              <a:t>logistically</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challenging</a:t>
            </a:r>
            <a:r>
              <a:rPr lang="fr-FR" sz="22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812289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fr-FR" sz="2800" b="1" dirty="0">
                <a:solidFill>
                  <a:schemeClr val="bg1"/>
                </a:solidFill>
                <a:latin typeface="Verdana" panose="020B0604030504040204" pitchFamily="34" charset="0"/>
                <a:ea typeface="Verdana" panose="020B0604030504040204" pitchFamily="34" charset="0"/>
                <a:cs typeface="Verdana" panose="020B0604030504040204" pitchFamily="34" charset="0"/>
              </a:rPr>
              <a:t>Strategic Drivers and </a:t>
            </a:r>
            <a:r>
              <a:rPr lang="fr-FR" sz="2800" b="1" dirty="0" err="1">
                <a:solidFill>
                  <a:schemeClr val="bg1"/>
                </a:solidFill>
                <a:latin typeface="Verdana" panose="020B0604030504040204" pitchFamily="34" charset="0"/>
                <a:ea typeface="Verdana" panose="020B0604030504040204" pitchFamily="34" charset="0"/>
                <a:cs typeface="Verdana" panose="020B0604030504040204" pitchFamily="34" charset="0"/>
              </a:rPr>
              <a:t>Opportunities</a:t>
            </a:r>
            <a:endParaRPr lang="fr-FR" sz="2800" b="1"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12" name="TextBox 11">
            <a:extLst>
              <a:ext uri="{FF2B5EF4-FFF2-40B4-BE49-F238E27FC236}">
                <a16:creationId xmlns:a16="http://schemas.microsoft.com/office/drawing/2014/main" id="{7D177640-80D1-52DA-AE16-4C5AFC43F8A1}"/>
              </a:ext>
            </a:extLst>
          </p:cNvPr>
          <p:cNvSpPr txBox="1"/>
          <p:nvPr/>
        </p:nvSpPr>
        <p:spPr>
          <a:xfrm>
            <a:off x="304800" y="1477442"/>
            <a:ext cx="6481202" cy="461665"/>
          </a:xfrm>
          <a:prstGeom prst="rect">
            <a:avLst/>
          </a:prstGeom>
          <a:noFill/>
        </p:spPr>
        <p:txBody>
          <a:bodyPr wrap="square">
            <a:spAutoFit/>
          </a:bodyPr>
          <a:lstStyle/>
          <a:p>
            <a:r>
              <a:rPr lang="fr-FR" sz="2400" b="1" dirty="0" err="1">
                <a:solidFill>
                  <a:schemeClr val="accent6">
                    <a:lumMod val="50000"/>
                  </a:schemeClr>
                </a:solidFill>
                <a:latin typeface="Calibri" panose="020F0502020204030204" pitchFamily="34" charset="0"/>
                <a:cs typeface="Calibri" panose="020F0502020204030204" pitchFamily="34" charset="0"/>
              </a:rPr>
              <a:t>Climate</a:t>
            </a:r>
            <a:r>
              <a:rPr lang="fr-FR" sz="2400" b="1" dirty="0">
                <a:solidFill>
                  <a:schemeClr val="accent6">
                    <a:lumMod val="50000"/>
                  </a:schemeClr>
                </a:solidFill>
                <a:latin typeface="Calibri" panose="020F0502020204030204" pitchFamily="34" charset="0"/>
                <a:cs typeface="Calibri" panose="020F0502020204030204" pitchFamily="34" charset="0"/>
              </a:rPr>
              <a:t> Change and </a:t>
            </a:r>
            <a:r>
              <a:rPr lang="fr-FR" sz="2400" b="1" dirty="0" err="1">
                <a:solidFill>
                  <a:schemeClr val="accent6">
                    <a:lumMod val="50000"/>
                  </a:schemeClr>
                </a:solidFill>
                <a:latin typeface="Calibri" panose="020F0502020204030204" pitchFamily="34" charset="0"/>
                <a:cs typeface="Calibri" panose="020F0502020204030204" pitchFamily="34" charset="0"/>
              </a:rPr>
              <a:t>Resilience</a:t>
            </a:r>
            <a:endParaRPr lang="fr-FR" sz="2400" b="1" dirty="0">
              <a:solidFill>
                <a:schemeClr val="accent6">
                  <a:lumMod val="50000"/>
                </a:schemeClr>
              </a:solidFill>
              <a:latin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9A68864D-771A-5070-2B23-280451C5374A}"/>
              </a:ext>
            </a:extLst>
          </p:cNvPr>
          <p:cNvSpPr txBox="1"/>
          <p:nvPr/>
        </p:nvSpPr>
        <p:spPr>
          <a:xfrm>
            <a:off x="107730" y="2363399"/>
            <a:ext cx="12084270" cy="2071208"/>
          </a:xfrm>
          <a:prstGeom prst="rect">
            <a:avLst/>
          </a:prstGeom>
          <a:noFill/>
        </p:spPr>
        <p:txBody>
          <a:bodyPr wrap="square">
            <a:spAutoFit/>
          </a:bodyPr>
          <a:lstStyle/>
          <a:p>
            <a:pPr>
              <a:lnSpc>
                <a:spcPct val="150000"/>
              </a:lnSpc>
            </a:pPr>
            <a:r>
              <a:rPr lang="en-US" sz="2200" dirty="0">
                <a:solidFill>
                  <a:schemeClr val="tx1"/>
                </a:solidFill>
                <a:latin typeface="Calibri" panose="020F0502020204030204" pitchFamily="34" charset="0"/>
                <a:cs typeface="Calibri" panose="020F0502020204030204" pitchFamily="34" charset="0"/>
              </a:rPr>
              <a:t>Climate change poses a significant challenge to the African continent, with increasing frequency and severity of extreme weather events impacting agricultural productivity and food security. Off-grid solar solutions can enhance the resilience of communities by providing reliable energy for essential services, such as water pumping for irrigation and powering health facilities​​.</a:t>
            </a:r>
            <a:endParaRPr lang="fr-FR" sz="22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378591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7D177640-80D1-52DA-AE16-4C5AFC43F8A1}"/>
              </a:ext>
            </a:extLst>
          </p:cNvPr>
          <p:cNvSpPr txBox="1"/>
          <p:nvPr/>
        </p:nvSpPr>
        <p:spPr>
          <a:xfrm>
            <a:off x="411480" y="1435025"/>
            <a:ext cx="6328802" cy="461665"/>
          </a:xfrm>
          <a:prstGeom prst="rect">
            <a:avLst/>
          </a:prstGeom>
          <a:noFill/>
        </p:spPr>
        <p:txBody>
          <a:bodyPr wrap="square">
            <a:spAutoFit/>
          </a:bodyPr>
          <a:lstStyle/>
          <a:p>
            <a:r>
              <a:rPr lang="en-US" sz="2400" b="1" dirty="0">
                <a:solidFill>
                  <a:schemeClr val="accent6">
                    <a:lumMod val="50000"/>
                  </a:schemeClr>
                </a:solidFill>
                <a:latin typeface="Calibri" panose="020F0502020204030204" pitchFamily="34" charset="0"/>
                <a:cs typeface="Calibri" panose="020F0502020204030204" pitchFamily="34" charset="0"/>
              </a:rPr>
              <a:t>Gender Equality and Economic Empowerment</a:t>
            </a:r>
          </a:p>
        </p:txBody>
      </p:sp>
      <p:sp>
        <p:nvSpPr>
          <p:cNvPr id="14" name="TextBox 13">
            <a:extLst>
              <a:ext uri="{FF2B5EF4-FFF2-40B4-BE49-F238E27FC236}">
                <a16:creationId xmlns:a16="http://schemas.microsoft.com/office/drawing/2014/main" id="{9A68864D-771A-5070-2B23-280451C5374A}"/>
              </a:ext>
            </a:extLst>
          </p:cNvPr>
          <p:cNvSpPr txBox="1"/>
          <p:nvPr/>
        </p:nvSpPr>
        <p:spPr>
          <a:xfrm>
            <a:off x="107730" y="2363399"/>
            <a:ext cx="12084270" cy="2071208"/>
          </a:xfrm>
          <a:prstGeom prst="rect">
            <a:avLst/>
          </a:prstGeom>
          <a:noFill/>
        </p:spPr>
        <p:txBody>
          <a:bodyPr wrap="square">
            <a:spAutoFit/>
          </a:bodyPr>
          <a:lstStyle/>
          <a:p>
            <a:pPr>
              <a:lnSpc>
                <a:spcPct val="150000"/>
              </a:lnSpc>
            </a:pPr>
            <a:r>
              <a:rPr lang="en-US" sz="2200" dirty="0">
                <a:solidFill>
                  <a:schemeClr val="tx1"/>
                </a:solidFill>
                <a:latin typeface="Calibri" panose="020F0502020204030204" pitchFamily="34" charset="0"/>
                <a:cs typeface="Calibri" panose="020F0502020204030204" pitchFamily="34" charset="0"/>
              </a:rPr>
              <a:t>The off-grid solar sector also presents opportunities for advancing gender equality. Women are increasingly participating as entrepreneurs and employees in the solar energy value chain, contributing to economic growth and community development. Initiatives that focus on gender-smart investing are crucial in bridging the gender gap in access to finance and energy​</a:t>
            </a:r>
            <a:endParaRPr lang="fr-FR" sz="2200" dirty="0">
              <a:solidFill>
                <a:schemeClr val="tx1"/>
              </a:solidFill>
              <a:latin typeface="Calibri" panose="020F0502020204030204" pitchFamily="34" charset="0"/>
              <a:cs typeface="Calibri" panose="020F0502020204030204" pitchFamily="34" charset="0"/>
            </a:endParaRPr>
          </a:p>
        </p:txBody>
      </p:sp>
      <p:sp>
        <p:nvSpPr>
          <p:cNvPr id="5" name="Title 2">
            <a:extLst>
              <a:ext uri="{FF2B5EF4-FFF2-40B4-BE49-F238E27FC236}">
                <a16:creationId xmlns:a16="http://schemas.microsoft.com/office/drawing/2014/main" id="{48752290-78F8-9566-6229-A1C46C45B596}"/>
              </a:ext>
            </a:extLst>
          </p:cNvPr>
          <p:cNvSpPr>
            <a:spLocks noGrp="1"/>
          </p:cNvSpPr>
          <p:nvPr>
            <p:ph type="title"/>
          </p:nvPr>
        </p:nvSpPr>
        <p:spPr>
          <a:xfrm>
            <a:off x="929640" y="430054"/>
            <a:ext cx="9672961" cy="514411"/>
          </a:xfrm>
        </p:spPr>
        <p:txBody>
          <a:bodyPr/>
          <a:lstStyle/>
          <a:p>
            <a:r>
              <a:rPr lang="fr-FR" sz="2800" b="1" dirty="0">
                <a:solidFill>
                  <a:schemeClr val="bg1"/>
                </a:solidFill>
                <a:latin typeface="Verdana" panose="020B0604030504040204" pitchFamily="34" charset="0"/>
                <a:ea typeface="Verdana" panose="020B0604030504040204" pitchFamily="34" charset="0"/>
                <a:cs typeface="Verdana" panose="020B0604030504040204" pitchFamily="34" charset="0"/>
              </a:rPr>
              <a:t>Strategic Drivers and </a:t>
            </a:r>
            <a:r>
              <a:rPr lang="fr-FR" sz="2800" b="1" dirty="0" err="1">
                <a:solidFill>
                  <a:schemeClr val="bg1"/>
                </a:solidFill>
                <a:latin typeface="Verdana" panose="020B0604030504040204" pitchFamily="34" charset="0"/>
                <a:ea typeface="Verdana" panose="020B0604030504040204" pitchFamily="34" charset="0"/>
                <a:cs typeface="Verdana" panose="020B0604030504040204" pitchFamily="34" charset="0"/>
              </a:rPr>
              <a:t>Opportunities</a:t>
            </a:r>
            <a:endParaRPr lang="fr-FR" sz="2800" b="1"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9852582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fr-FR" sz="2800" b="1" dirty="0">
                <a:solidFill>
                  <a:schemeClr val="bg1"/>
                </a:solidFill>
                <a:latin typeface="Verdana" panose="020B0604030504040204" pitchFamily="34" charset="0"/>
                <a:ea typeface="Verdana" panose="020B0604030504040204" pitchFamily="34" charset="0"/>
                <a:cs typeface="Verdana" panose="020B0604030504040204" pitchFamily="34" charset="0"/>
              </a:rPr>
              <a:t>Strategic Drivers and </a:t>
            </a:r>
            <a:r>
              <a:rPr lang="fr-FR" sz="2800" b="1" dirty="0" err="1">
                <a:solidFill>
                  <a:schemeClr val="bg1"/>
                </a:solidFill>
                <a:latin typeface="Verdana" panose="020B0604030504040204" pitchFamily="34" charset="0"/>
                <a:ea typeface="Verdana" panose="020B0604030504040204" pitchFamily="34" charset="0"/>
                <a:cs typeface="Verdana" panose="020B0604030504040204" pitchFamily="34" charset="0"/>
              </a:rPr>
              <a:t>Opportunities</a:t>
            </a:r>
            <a:endParaRPr lang="en-US" dirty="0"/>
          </a:p>
        </p:txBody>
      </p:sp>
      <p:sp>
        <p:nvSpPr>
          <p:cNvPr id="12" name="TextBox 11">
            <a:extLst>
              <a:ext uri="{FF2B5EF4-FFF2-40B4-BE49-F238E27FC236}">
                <a16:creationId xmlns:a16="http://schemas.microsoft.com/office/drawing/2014/main" id="{7D177640-80D1-52DA-AE16-4C5AFC43F8A1}"/>
              </a:ext>
            </a:extLst>
          </p:cNvPr>
          <p:cNvSpPr txBox="1"/>
          <p:nvPr/>
        </p:nvSpPr>
        <p:spPr>
          <a:xfrm>
            <a:off x="107730" y="1895740"/>
            <a:ext cx="6647792" cy="461665"/>
          </a:xfrm>
          <a:prstGeom prst="rect">
            <a:avLst/>
          </a:prstGeom>
          <a:noFill/>
        </p:spPr>
        <p:txBody>
          <a:bodyPr wrap="square">
            <a:spAutoFit/>
          </a:bodyPr>
          <a:lstStyle/>
          <a:p>
            <a:r>
              <a:rPr lang="fr-FR" sz="2400" b="1" dirty="0" err="1">
                <a:solidFill>
                  <a:schemeClr val="accent6">
                    <a:lumMod val="50000"/>
                  </a:schemeClr>
                </a:solidFill>
                <a:latin typeface="Calibri" panose="020F0502020204030204" pitchFamily="34" charset="0"/>
                <a:cs typeface="Calibri" panose="020F0502020204030204" pitchFamily="34" charset="0"/>
              </a:rPr>
              <a:t>Technological</a:t>
            </a:r>
            <a:r>
              <a:rPr lang="fr-FR" sz="2400" b="1" dirty="0">
                <a:solidFill>
                  <a:schemeClr val="accent6">
                    <a:lumMod val="50000"/>
                  </a:schemeClr>
                </a:solidFill>
                <a:latin typeface="Calibri" panose="020F0502020204030204" pitchFamily="34" charset="0"/>
                <a:cs typeface="Calibri" panose="020F0502020204030204" pitchFamily="34" charset="0"/>
              </a:rPr>
              <a:t> </a:t>
            </a:r>
            <a:r>
              <a:rPr lang="fr-FR" sz="2400" b="1" dirty="0" err="1">
                <a:solidFill>
                  <a:schemeClr val="accent6">
                    <a:lumMod val="50000"/>
                  </a:schemeClr>
                </a:solidFill>
                <a:latin typeface="Calibri" panose="020F0502020204030204" pitchFamily="34" charset="0"/>
                <a:cs typeface="Calibri" panose="020F0502020204030204" pitchFamily="34" charset="0"/>
              </a:rPr>
              <a:t>Advancements</a:t>
            </a:r>
            <a:r>
              <a:rPr lang="fr-FR" sz="2400" b="1" dirty="0">
                <a:solidFill>
                  <a:schemeClr val="accent6">
                    <a:lumMod val="50000"/>
                  </a:schemeClr>
                </a:solidFill>
                <a:latin typeface="Calibri" panose="020F0502020204030204" pitchFamily="34" charset="0"/>
                <a:cs typeface="Calibri" panose="020F0502020204030204" pitchFamily="34" charset="0"/>
              </a:rPr>
              <a:t>:</a:t>
            </a:r>
          </a:p>
        </p:txBody>
      </p:sp>
      <p:sp>
        <p:nvSpPr>
          <p:cNvPr id="14" name="TextBox 13">
            <a:extLst>
              <a:ext uri="{FF2B5EF4-FFF2-40B4-BE49-F238E27FC236}">
                <a16:creationId xmlns:a16="http://schemas.microsoft.com/office/drawing/2014/main" id="{9A68864D-771A-5070-2B23-280451C5374A}"/>
              </a:ext>
            </a:extLst>
          </p:cNvPr>
          <p:cNvSpPr txBox="1"/>
          <p:nvPr/>
        </p:nvSpPr>
        <p:spPr>
          <a:xfrm>
            <a:off x="107730" y="2510539"/>
            <a:ext cx="12084270" cy="3086871"/>
          </a:xfrm>
          <a:prstGeom prst="rect">
            <a:avLst/>
          </a:prstGeom>
          <a:noFill/>
        </p:spPr>
        <p:txBody>
          <a:bodyPr wrap="square">
            <a:spAutoFit/>
          </a:bodyPr>
          <a:lstStyle/>
          <a:p>
            <a:pPr>
              <a:lnSpc>
                <a:spcPct val="150000"/>
              </a:lnSpc>
            </a:pPr>
            <a:r>
              <a:rPr lang="fr-FR" sz="2200" b="1" dirty="0">
                <a:solidFill>
                  <a:srgbClr val="47AACD"/>
                </a:solidFill>
                <a:latin typeface="Calibri" panose="020F0502020204030204" pitchFamily="34" charset="0"/>
                <a:cs typeface="Calibri" panose="020F0502020204030204" pitchFamily="34" charset="0"/>
              </a:rPr>
              <a:t>Solar Home </a:t>
            </a:r>
            <a:r>
              <a:rPr lang="fr-FR" sz="2200" b="1" dirty="0" err="1">
                <a:solidFill>
                  <a:srgbClr val="47AACD"/>
                </a:solidFill>
                <a:latin typeface="Calibri" panose="020F0502020204030204" pitchFamily="34" charset="0"/>
                <a:cs typeface="Calibri" panose="020F0502020204030204" pitchFamily="34" charset="0"/>
              </a:rPr>
              <a:t>Systems</a:t>
            </a:r>
            <a:r>
              <a:rPr lang="fr-FR" sz="2200" b="1" dirty="0">
                <a:solidFill>
                  <a:srgbClr val="47AACD"/>
                </a:solidFill>
                <a:latin typeface="Calibri" panose="020F0502020204030204" pitchFamily="34" charset="0"/>
                <a:cs typeface="Calibri" panose="020F0502020204030204" pitchFamily="34" charset="0"/>
              </a:rPr>
              <a:t> (SHS):</a:t>
            </a:r>
            <a:r>
              <a:rPr lang="fr-FR" sz="2200" dirty="0">
                <a:solidFill>
                  <a:srgbClr val="47AACD"/>
                </a:solidFill>
                <a:latin typeface="Calibri" panose="020F0502020204030204" pitchFamily="34" charset="0"/>
                <a:cs typeface="Calibri" panose="020F0502020204030204" pitchFamily="34" charset="0"/>
              </a:rPr>
              <a:t> </a:t>
            </a:r>
            <a:r>
              <a:rPr lang="fr-FR" sz="2200" dirty="0">
                <a:latin typeface="Calibri" panose="020F0502020204030204" pitchFamily="34" charset="0"/>
                <a:cs typeface="Calibri" panose="020F0502020204030204" pitchFamily="34" charset="0"/>
              </a:rPr>
              <a:t>The </a:t>
            </a:r>
            <a:r>
              <a:rPr lang="fr-FR" sz="2200" dirty="0" err="1">
                <a:latin typeface="Calibri" panose="020F0502020204030204" pitchFamily="34" charset="0"/>
                <a:cs typeface="Calibri" panose="020F0502020204030204" pitchFamily="34" charset="0"/>
              </a:rPr>
              <a:t>proliferation</a:t>
            </a:r>
            <a:r>
              <a:rPr lang="fr-FR" sz="2200" dirty="0">
                <a:latin typeface="Calibri" panose="020F0502020204030204" pitchFamily="34" charset="0"/>
                <a:cs typeface="Calibri" panose="020F0502020204030204" pitchFamily="34" charset="0"/>
              </a:rPr>
              <a:t> of SHS has </a:t>
            </a:r>
            <a:r>
              <a:rPr lang="fr-FR" sz="2200" dirty="0" err="1">
                <a:latin typeface="Calibri" panose="020F0502020204030204" pitchFamily="34" charset="0"/>
                <a:cs typeface="Calibri" panose="020F0502020204030204" pitchFamily="34" charset="0"/>
              </a:rPr>
              <a:t>enabled</a:t>
            </a:r>
            <a:r>
              <a:rPr lang="fr-FR" sz="2200" dirty="0">
                <a:latin typeface="Calibri" panose="020F0502020204030204" pitchFamily="34" charset="0"/>
                <a:cs typeface="Calibri" panose="020F0502020204030204" pitchFamily="34" charset="0"/>
              </a:rPr>
              <a:t> millions of </a:t>
            </a:r>
            <a:r>
              <a:rPr lang="fr-FR" sz="2200" dirty="0" err="1">
                <a:latin typeface="Calibri" panose="020F0502020204030204" pitchFamily="34" charset="0"/>
                <a:cs typeface="Calibri" panose="020F0502020204030204" pitchFamily="34" charset="0"/>
              </a:rPr>
              <a:t>households</a:t>
            </a:r>
            <a:r>
              <a:rPr lang="fr-FR" sz="2200" dirty="0">
                <a:latin typeface="Calibri" panose="020F0502020204030204" pitchFamily="34" charset="0"/>
                <a:cs typeface="Calibri" panose="020F0502020204030204" pitchFamily="34" charset="0"/>
              </a:rPr>
              <a:t> to </a:t>
            </a:r>
            <a:r>
              <a:rPr lang="fr-FR" sz="2200" dirty="0" err="1">
                <a:latin typeface="Calibri" panose="020F0502020204030204" pitchFamily="34" charset="0"/>
                <a:cs typeface="Calibri" panose="020F0502020204030204" pitchFamily="34" charset="0"/>
              </a:rPr>
              <a:t>access</a:t>
            </a:r>
            <a:r>
              <a:rPr lang="fr-FR" sz="2200" dirty="0">
                <a:latin typeface="Calibri" panose="020F0502020204030204" pitchFamily="34" charset="0"/>
                <a:cs typeface="Calibri" panose="020F0502020204030204" pitchFamily="34" charset="0"/>
              </a:rPr>
              <a:t> clean </a:t>
            </a:r>
            <a:r>
              <a:rPr lang="fr-FR" sz="2200" dirty="0" err="1">
                <a:latin typeface="Calibri" panose="020F0502020204030204" pitchFamily="34" charset="0"/>
                <a:cs typeface="Calibri" panose="020F0502020204030204" pitchFamily="34" charset="0"/>
              </a:rPr>
              <a:t>energy</a:t>
            </a:r>
            <a:r>
              <a:rPr lang="fr-FR" sz="2200" dirty="0">
                <a:latin typeface="Calibri" panose="020F0502020204030204" pitchFamily="34" charset="0"/>
                <a:cs typeface="Calibri" panose="020F0502020204030204" pitchFamily="34" charset="0"/>
              </a:rPr>
              <a:t> for </a:t>
            </a:r>
            <a:r>
              <a:rPr lang="fr-FR" sz="2200" dirty="0" err="1">
                <a:latin typeface="Calibri" panose="020F0502020204030204" pitchFamily="34" charset="0"/>
                <a:cs typeface="Calibri" panose="020F0502020204030204" pitchFamily="34" charset="0"/>
              </a:rPr>
              <a:t>lighting</a:t>
            </a:r>
            <a:r>
              <a:rPr lang="fr-FR" sz="2200" dirty="0">
                <a:latin typeface="Calibri" panose="020F0502020204030204" pitchFamily="34" charset="0"/>
                <a:cs typeface="Calibri" panose="020F0502020204030204" pitchFamily="34" charset="0"/>
              </a:rPr>
              <a:t>, phone </a:t>
            </a:r>
            <a:r>
              <a:rPr lang="fr-FR" sz="2200" dirty="0" err="1">
                <a:latin typeface="Calibri" panose="020F0502020204030204" pitchFamily="34" charset="0"/>
                <a:cs typeface="Calibri" panose="020F0502020204030204" pitchFamily="34" charset="0"/>
              </a:rPr>
              <a:t>charging</a:t>
            </a:r>
            <a:r>
              <a:rPr lang="fr-FR" sz="2200" dirty="0">
                <a:latin typeface="Calibri" panose="020F0502020204030204" pitchFamily="34" charset="0"/>
                <a:cs typeface="Calibri" panose="020F0502020204030204" pitchFamily="34" charset="0"/>
              </a:rPr>
              <a:t>, and </a:t>
            </a:r>
            <a:r>
              <a:rPr lang="fr-FR" sz="2200" dirty="0" err="1">
                <a:latin typeface="Calibri" panose="020F0502020204030204" pitchFamily="34" charset="0"/>
                <a:cs typeface="Calibri" panose="020F0502020204030204" pitchFamily="34" charset="0"/>
              </a:rPr>
              <a:t>powering</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small</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appliances</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These</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systems</a:t>
            </a:r>
            <a:r>
              <a:rPr lang="fr-FR" sz="2200" dirty="0">
                <a:latin typeface="Calibri" panose="020F0502020204030204" pitchFamily="34" charset="0"/>
                <a:cs typeface="Calibri" panose="020F0502020204030204" pitchFamily="34" charset="0"/>
              </a:rPr>
              <a:t> are </a:t>
            </a:r>
            <a:r>
              <a:rPr lang="fr-FR" sz="2200" dirty="0" err="1">
                <a:latin typeface="Calibri" panose="020F0502020204030204" pitchFamily="34" charset="0"/>
                <a:cs typeface="Calibri" panose="020F0502020204030204" pitchFamily="34" charset="0"/>
              </a:rPr>
              <a:t>often</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bundled</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with</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energy</a:t>
            </a:r>
            <a:r>
              <a:rPr lang="fr-FR" sz="2200" dirty="0">
                <a:latin typeface="Calibri" panose="020F0502020204030204" pitchFamily="34" charset="0"/>
                <a:cs typeface="Calibri" panose="020F0502020204030204" pitchFamily="34" charset="0"/>
              </a:rPr>
              <a:t>-efficient </a:t>
            </a:r>
            <a:r>
              <a:rPr lang="fr-FR" sz="2200" dirty="0" err="1">
                <a:latin typeface="Calibri" panose="020F0502020204030204" pitchFamily="34" charset="0"/>
                <a:cs typeface="Calibri" panose="020F0502020204030204" pitchFamily="34" charset="0"/>
              </a:rPr>
              <a:t>appliances</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enhancing</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their</a:t>
            </a:r>
            <a:r>
              <a:rPr lang="fr-FR" sz="2200" dirty="0">
                <a:latin typeface="Calibri" panose="020F0502020204030204" pitchFamily="34" charset="0"/>
                <a:cs typeface="Calibri" panose="020F0502020204030204" pitchFamily="34" charset="0"/>
              </a:rPr>
              <a:t> utility and </a:t>
            </a:r>
            <a:r>
              <a:rPr lang="fr-FR" sz="2200" dirty="0" err="1">
                <a:latin typeface="Calibri" panose="020F0502020204030204" pitchFamily="34" charset="0"/>
                <a:cs typeface="Calibri" panose="020F0502020204030204" pitchFamily="34" charset="0"/>
              </a:rPr>
              <a:t>attractiveness</a:t>
            </a:r>
            <a:r>
              <a:rPr lang="fr-FR" sz="2200" dirty="0">
                <a:latin typeface="Calibri" panose="020F0502020204030204" pitchFamily="34" charset="0"/>
                <a:cs typeface="Calibri" panose="020F0502020204030204" pitchFamily="34" charset="0"/>
              </a:rPr>
              <a:t>​​.</a:t>
            </a:r>
          </a:p>
          <a:p>
            <a:pPr>
              <a:lnSpc>
                <a:spcPct val="150000"/>
              </a:lnSpc>
            </a:pPr>
            <a:endParaRPr lang="fr-FR" sz="2200" dirty="0">
              <a:latin typeface="Calibri" panose="020F0502020204030204" pitchFamily="34" charset="0"/>
              <a:cs typeface="Calibri" panose="020F0502020204030204" pitchFamily="34" charset="0"/>
            </a:endParaRPr>
          </a:p>
          <a:p>
            <a:pPr>
              <a:lnSpc>
                <a:spcPct val="150000"/>
              </a:lnSpc>
            </a:pPr>
            <a:r>
              <a:rPr lang="fr-FR" sz="2200" b="1" dirty="0">
                <a:solidFill>
                  <a:srgbClr val="47AACD"/>
                </a:solidFill>
                <a:latin typeface="Calibri" panose="020F0502020204030204" pitchFamily="34" charset="0"/>
                <a:cs typeface="Calibri" panose="020F0502020204030204" pitchFamily="34" charset="0"/>
              </a:rPr>
              <a:t>Battery Storage: </a:t>
            </a:r>
            <a:r>
              <a:rPr lang="fr-FR" sz="2200" dirty="0">
                <a:latin typeface="Calibri" panose="020F0502020204030204" pitchFamily="34" charset="0"/>
                <a:cs typeface="Calibri" panose="020F0502020204030204" pitchFamily="34" charset="0"/>
              </a:rPr>
              <a:t>Innovations in </a:t>
            </a:r>
            <a:r>
              <a:rPr lang="fr-FR" sz="2200" dirty="0" err="1">
                <a:latin typeface="Calibri" panose="020F0502020204030204" pitchFamily="34" charset="0"/>
                <a:cs typeface="Calibri" panose="020F0502020204030204" pitchFamily="34" charset="0"/>
              </a:rPr>
              <a:t>battery</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technology</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including</a:t>
            </a:r>
            <a:r>
              <a:rPr lang="fr-FR" sz="2200" dirty="0">
                <a:latin typeface="Calibri" panose="020F0502020204030204" pitchFamily="34" charset="0"/>
                <a:cs typeface="Calibri" panose="020F0502020204030204" pitchFamily="34" charset="0"/>
              </a:rPr>
              <a:t> lithium-ion batteries, have </a:t>
            </a:r>
            <a:r>
              <a:rPr lang="fr-FR" sz="2200" dirty="0" err="1">
                <a:latin typeface="Calibri" panose="020F0502020204030204" pitchFamily="34" charset="0"/>
                <a:cs typeface="Calibri" panose="020F0502020204030204" pitchFamily="34" charset="0"/>
              </a:rPr>
              <a:t>significantly</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reduced</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costs</a:t>
            </a:r>
            <a:r>
              <a:rPr lang="fr-FR" sz="2200" dirty="0">
                <a:latin typeface="Calibri" panose="020F0502020204030204" pitchFamily="34" charset="0"/>
                <a:cs typeface="Calibri" panose="020F0502020204030204" pitchFamily="34" charset="0"/>
              </a:rPr>
              <a:t> and </a:t>
            </a:r>
            <a:r>
              <a:rPr lang="fr-FR" sz="2200" dirty="0" err="1">
                <a:latin typeface="Calibri" panose="020F0502020204030204" pitchFamily="34" charset="0"/>
                <a:cs typeface="Calibri" panose="020F0502020204030204" pitchFamily="34" charset="0"/>
              </a:rPr>
              <a:t>improved</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energy</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storage</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capabilities</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facilitating</a:t>
            </a:r>
            <a:r>
              <a:rPr lang="fr-FR" sz="2200" dirty="0">
                <a:latin typeface="Calibri" panose="020F0502020204030204" pitchFamily="34" charset="0"/>
                <a:cs typeface="Calibri" panose="020F0502020204030204" pitchFamily="34" charset="0"/>
              </a:rPr>
              <a:t> the reliable use of </a:t>
            </a:r>
            <a:r>
              <a:rPr lang="fr-FR" sz="2200" dirty="0" err="1">
                <a:latin typeface="Calibri" panose="020F0502020204030204" pitchFamily="34" charset="0"/>
                <a:cs typeface="Calibri" panose="020F0502020204030204" pitchFamily="34" charset="0"/>
              </a:rPr>
              <a:t>solar</a:t>
            </a:r>
            <a:r>
              <a:rPr lang="fr-FR" sz="2200" dirty="0">
                <a:latin typeface="Calibri" panose="020F0502020204030204" pitchFamily="34" charset="0"/>
                <a:cs typeface="Calibri" panose="020F0502020204030204" pitchFamily="34" charset="0"/>
              </a:rPr>
              <a:t> </a:t>
            </a:r>
            <a:r>
              <a:rPr lang="fr-FR" sz="2200" dirty="0" err="1">
                <a:latin typeface="Calibri" panose="020F0502020204030204" pitchFamily="34" charset="0"/>
                <a:cs typeface="Calibri" panose="020F0502020204030204" pitchFamily="34" charset="0"/>
              </a:rPr>
              <a:t>energy</a:t>
            </a:r>
            <a:r>
              <a:rPr lang="fr-FR" sz="22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809559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fr-FR" sz="2800" b="1" dirty="0">
                <a:solidFill>
                  <a:schemeClr val="bg1"/>
                </a:solidFill>
                <a:latin typeface="Verdana" panose="020B0604030504040204" pitchFamily="34" charset="0"/>
                <a:ea typeface="Verdana" panose="020B0604030504040204" pitchFamily="34" charset="0"/>
                <a:cs typeface="Verdana" panose="020B0604030504040204" pitchFamily="34" charset="0"/>
              </a:rPr>
              <a:t>Strategic Drivers and </a:t>
            </a:r>
            <a:r>
              <a:rPr lang="fr-FR" sz="2800" b="1" dirty="0" err="1">
                <a:solidFill>
                  <a:schemeClr val="bg1"/>
                </a:solidFill>
                <a:latin typeface="Verdana" panose="020B0604030504040204" pitchFamily="34" charset="0"/>
                <a:ea typeface="Verdana" panose="020B0604030504040204" pitchFamily="34" charset="0"/>
                <a:cs typeface="Verdana" panose="020B0604030504040204" pitchFamily="34" charset="0"/>
              </a:rPr>
              <a:t>Opportunities</a:t>
            </a:r>
            <a:endParaRPr lang="en-US" dirty="0"/>
          </a:p>
        </p:txBody>
      </p:sp>
      <p:sp>
        <p:nvSpPr>
          <p:cNvPr id="12" name="TextBox 11">
            <a:extLst>
              <a:ext uri="{FF2B5EF4-FFF2-40B4-BE49-F238E27FC236}">
                <a16:creationId xmlns:a16="http://schemas.microsoft.com/office/drawing/2014/main" id="{7D177640-80D1-52DA-AE16-4C5AFC43F8A1}"/>
              </a:ext>
            </a:extLst>
          </p:cNvPr>
          <p:cNvSpPr txBox="1"/>
          <p:nvPr/>
        </p:nvSpPr>
        <p:spPr>
          <a:xfrm>
            <a:off x="107730" y="1895740"/>
            <a:ext cx="6647792" cy="461665"/>
          </a:xfrm>
          <a:prstGeom prst="rect">
            <a:avLst/>
          </a:prstGeom>
          <a:noFill/>
        </p:spPr>
        <p:txBody>
          <a:bodyPr wrap="square">
            <a:spAutoFit/>
          </a:bodyPr>
          <a:lstStyle/>
          <a:p>
            <a:r>
              <a:rPr lang="fr-FR" sz="2400" b="1" dirty="0">
                <a:solidFill>
                  <a:schemeClr val="accent6">
                    <a:lumMod val="50000"/>
                  </a:schemeClr>
                </a:solidFill>
                <a:latin typeface="Calibri" panose="020F0502020204030204" pitchFamily="34" charset="0"/>
                <a:cs typeface="Calibri" panose="020F0502020204030204" pitchFamily="34" charset="0"/>
              </a:rPr>
              <a:t>Financial Innovations:</a:t>
            </a:r>
          </a:p>
        </p:txBody>
      </p:sp>
      <p:sp>
        <p:nvSpPr>
          <p:cNvPr id="14" name="TextBox 13">
            <a:extLst>
              <a:ext uri="{FF2B5EF4-FFF2-40B4-BE49-F238E27FC236}">
                <a16:creationId xmlns:a16="http://schemas.microsoft.com/office/drawing/2014/main" id="{9A68864D-771A-5070-2B23-280451C5374A}"/>
              </a:ext>
            </a:extLst>
          </p:cNvPr>
          <p:cNvSpPr txBox="1"/>
          <p:nvPr/>
        </p:nvSpPr>
        <p:spPr>
          <a:xfrm>
            <a:off x="107730" y="2510539"/>
            <a:ext cx="12084270" cy="3594702"/>
          </a:xfrm>
          <a:prstGeom prst="rect">
            <a:avLst/>
          </a:prstGeom>
          <a:noFill/>
        </p:spPr>
        <p:txBody>
          <a:bodyPr wrap="square">
            <a:spAutoFit/>
          </a:bodyPr>
          <a:lstStyle/>
          <a:p>
            <a:pPr>
              <a:lnSpc>
                <a:spcPct val="150000"/>
              </a:lnSpc>
            </a:pPr>
            <a:r>
              <a:rPr lang="en-US" sz="2200" b="1" dirty="0">
                <a:solidFill>
                  <a:srgbClr val="47AACD"/>
                </a:solidFill>
                <a:latin typeface="Calibri" panose="020F0502020204030204" pitchFamily="34" charset="0"/>
                <a:cs typeface="Calibri" panose="020F0502020204030204" pitchFamily="34" charset="0"/>
              </a:rPr>
              <a:t>Pay-As-You-Go (PAYG) Models:</a:t>
            </a:r>
            <a:r>
              <a:rPr lang="en-US" sz="2200" dirty="0">
                <a:solidFill>
                  <a:schemeClr val="tx1"/>
                </a:solidFill>
                <a:latin typeface="Calibri" panose="020F0502020204030204" pitchFamily="34" charset="0"/>
                <a:cs typeface="Calibri" panose="020F0502020204030204" pitchFamily="34" charset="0"/>
              </a:rPr>
              <a:t> PAYG financing models have revolutionized the off-grid solar market by allowing customers to pay for solar products in affordable installments using mobile money. This model has increased accessibility and affordability, particularly for low-income households​​.</a:t>
            </a:r>
          </a:p>
          <a:p>
            <a:pPr>
              <a:lnSpc>
                <a:spcPct val="150000"/>
              </a:lnSpc>
            </a:pPr>
            <a:endParaRPr lang="en-US" sz="2200" dirty="0">
              <a:solidFill>
                <a:schemeClr val="tx1"/>
              </a:solidFill>
              <a:latin typeface="Calibri" panose="020F0502020204030204" pitchFamily="34" charset="0"/>
              <a:cs typeface="Calibri" panose="020F0502020204030204" pitchFamily="34" charset="0"/>
            </a:endParaRPr>
          </a:p>
          <a:p>
            <a:pPr>
              <a:lnSpc>
                <a:spcPct val="150000"/>
              </a:lnSpc>
            </a:pPr>
            <a:r>
              <a:rPr lang="en-US" sz="2200" b="1" dirty="0">
                <a:solidFill>
                  <a:srgbClr val="47AACD"/>
                </a:solidFill>
                <a:latin typeface="Calibri" panose="020F0502020204030204" pitchFamily="34" charset="0"/>
                <a:cs typeface="Calibri" panose="020F0502020204030204" pitchFamily="34" charset="0"/>
              </a:rPr>
              <a:t>Digital Finance Integration: </a:t>
            </a:r>
            <a:r>
              <a:rPr lang="en-US" sz="2200" dirty="0">
                <a:solidFill>
                  <a:schemeClr val="tx1"/>
                </a:solidFill>
                <a:latin typeface="Calibri" panose="020F0502020204030204" pitchFamily="34" charset="0"/>
                <a:cs typeface="Calibri" panose="020F0502020204030204" pitchFamily="34" charset="0"/>
              </a:rPr>
              <a:t>The integration of digital finance, including mobile banking and micro-lending, has further accelerated the adoption of off-grid solar solutions. Digital finance platforms enable seamless transactions, enhancing customer experience and financial inclusion​​.</a:t>
            </a:r>
          </a:p>
        </p:txBody>
      </p:sp>
    </p:spTree>
    <p:extLst>
      <p:ext uri="{BB962C8B-B14F-4D97-AF65-F5344CB8AC3E}">
        <p14:creationId xmlns:p14="http://schemas.microsoft.com/office/powerpoint/2010/main" val="3219734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fr-FR" sz="2800" b="1" dirty="0">
                <a:solidFill>
                  <a:schemeClr val="bg1"/>
                </a:solidFill>
                <a:latin typeface="Verdana" panose="020B0604030504040204" pitchFamily="34" charset="0"/>
                <a:ea typeface="Verdana" panose="020B0604030504040204" pitchFamily="34" charset="0"/>
                <a:cs typeface="Verdana" panose="020B0604030504040204" pitchFamily="34" charset="0"/>
              </a:rPr>
              <a:t>Strategic Drivers and </a:t>
            </a:r>
            <a:r>
              <a:rPr lang="fr-FR" sz="2800" b="1" dirty="0" err="1">
                <a:solidFill>
                  <a:schemeClr val="bg1"/>
                </a:solidFill>
                <a:latin typeface="Verdana" panose="020B0604030504040204" pitchFamily="34" charset="0"/>
                <a:ea typeface="Verdana" panose="020B0604030504040204" pitchFamily="34" charset="0"/>
                <a:cs typeface="Verdana" panose="020B0604030504040204" pitchFamily="34" charset="0"/>
              </a:rPr>
              <a:t>Opportunities</a:t>
            </a:r>
            <a:endParaRPr lang="en-US" dirty="0"/>
          </a:p>
        </p:txBody>
      </p:sp>
      <p:sp>
        <p:nvSpPr>
          <p:cNvPr id="12" name="TextBox 11">
            <a:extLst>
              <a:ext uri="{FF2B5EF4-FFF2-40B4-BE49-F238E27FC236}">
                <a16:creationId xmlns:a16="http://schemas.microsoft.com/office/drawing/2014/main" id="{7D177640-80D1-52DA-AE16-4C5AFC43F8A1}"/>
              </a:ext>
            </a:extLst>
          </p:cNvPr>
          <p:cNvSpPr txBox="1"/>
          <p:nvPr/>
        </p:nvSpPr>
        <p:spPr>
          <a:xfrm>
            <a:off x="107730" y="1895740"/>
            <a:ext cx="6647792" cy="461665"/>
          </a:xfrm>
          <a:prstGeom prst="rect">
            <a:avLst/>
          </a:prstGeom>
          <a:noFill/>
        </p:spPr>
        <p:txBody>
          <a:bodyPr wrap="square">
            <a:spAutoFit/>
          </a:bodyPr>
          <a:lstStyle/>
          <a:p>
            <a:r>
              <a:rPr lang="fr-FR" sz="2400" b="1" dirty="0" err="1">
                <a:solidFill>
                  <a:schemeClr val="accent6">
                    <a:lumMod val="50000"/>
                  </a:schemeClr>
                </a:solidFill>
                <a:latin typeface="Calibri" panose="020F0502020204030204" pitchFamily="34" charset="0"/>
                <a:cs typeface="Calibri" panose="020F0502020204030204" pitchFamily="34" charset="0"/>
              </a:rPr>
              <a:t>Supportive</a:t>
            </a:r>
            <a:r>
              <a:rPr lang="fr-FR" sz="2400" b="1" dirty="0">
                <a:solidFill>
                  <a:schemeClr val="accent6">
                    <a:lumMod val="50000"/>
                  </a:schemeClr>
                </a:solidFill>
                <a:latin typeface="Calibri" panose="020F0502020204030204" pitchFamily="34" charset="0"/>
                <a:cs typeface="Calibri" panose="020F0502020204030204" pitchFamily="34" charset="0"/>
              </a:rPr>
              <a:t> </a:t>
            </a:r>
            <a:r>
              <a:rPr lang="fr-FR" sz="2400" b="1" dirty="0" err="1">
                <a:solidFill>
                  <a:schemeClr val="accent6">
                    <a:lumMod val="50000"/>
                  </a:schemeClr>
                </a:solidFill>
                <a:latin typeface="Calibri" panose="020F0502020204030204" pitchFamily="34" charset="0"/>
                <a:cs typeface="Calibri" panose="020F0502020204030204" pitchFamily="34" charset="0"/>
              </a:rPr>
              <a:t>Policies</a:t>
            </a:r>
            <a:r>
              <a:rPr lang="fr-FR" sz="2400" b="1" dirty="0">
                <a:solidFill>
                  <a:schemeClr val="accent6">
                    <a:lumMod val="50000"/>
                  </a:schemeClr>
                </a:solidFill>
                <a:latin typeface="Calibri" panose="020F0502020204030204" pitchFamily="34" charset="0"/>
                <a:cs typeface="Calibri" panose="020F0502020204030204" pitchFamily="34" charset="0"/>
              </a:rPr>
              <a:t> and Investments:</a:t>
            </a:r>
          </a:p>
        </p:txBody>
      </p:sp>
      <p:sp>
        <p:nvSpPr>
          <p:cNvPr id="14" name="TextBox 13">
            <a:extLst>
              <a:ext uri="{FF2B5EF4-FFF2-40B4-BE49-F238E27FC236}">
                <a16:creationId xmlns:a16="http://schemas.microsoft.com/office/drawing/2014/main" id="{9A68864D-771A-5070-2B23-280451C5374A}"/>
              </a:ext>
            </a:extLst>
          </p:cNvPr>
          <p:cNvSpPr txBox="1"/>
          <p:nvPr/>
        </p:nvSpPr>
        <p:spPr>
          <a:xfrm>
            <a:off x="107730" y="2510539"/>
            <a:ext cx="12084270" cy="3594702"/>
          </a:xfrm>
          <a:prstGeom prst="rect">
            <a:avLst/>
          </a:prstGeom>
          <a:noFill/>
        </p:spPr>
        <p:txBody>
          <a:bodyPr wrap="square">
            <a:spAutoFit/>
          </a:bodyPr>
          <a:lstStyle/>
          <a:p>
            <a:pPr>
              <a:lnSpc>
                <a:spcPct val="150000"/>
              </a:lnSpc>
            </a:pPr>
            <a:r>
              <a:rPr lang="en-US" sz="2200" b="1" dirty="0">
                <a:solidFill>
                  <a:srgbClr val="47AACD"/>
                </a:solidFill>
                <a:latin typeface="Calibri" panose="020F0502020204030204" pitchFamily="34" charset="0"/>
                <a:cs typeface="Calibri" panose="020F0502020204030204" pitchFamily="34" charset="0"/>
              </a:rPr>
              <a:t>Government Initiatives: </a:t>
            </a:r>
            <a:r>
              <a:rPr lang="en-US" sz="2200" dirty="0">
                <a:solidFill>
                  <a:schemeClr val="tx1"/>
                </a:solidFill>
                <a:latin typeface="Calibri" panose="020F0502020204030204" pitchFamily="34" charset="0"/>
                <a:cs typeface="Calibri" panose="020F0502020204030204" pitchFamily="34" charset="0"/>
              </a:rPr>
              <a:t>Various African governments have implemented policies and incentives to promote off-grid solar solutions, including tax exemptions, subsidies, and regulatory support. These initiatives have created a conducive environment for market growth​​.</a:t>
            </a:r>
          </a:p>
          <a:p>
            <a:pPr>
              <a:lnSpc>
                <a:spcPct val="150000"/>
              </a:lnSpc>
            </a:pPr>
            <a:endParaRPr lang="en-US" sz="2200" dirty="0">
              <a:solidFill>
                <a:schemeClr val="tx1"/>
              </a:solidFill>
              <a:latin typeface="Calibri" panose="020F0502020204030204" pitchFamily="34" charset="0"/>
              <a:cs typeface="Calibri" panose="020F0502020204030204" pitchFamily="34" charset="0"/>
            </a:endParaRPr>
          </a:p>
          <a:p>
            <a:pPr>
              <a:lnSpc>
                <a:spcPct val="150000"/>
              </a:lnSpc>
            </a:pPr>
            <a:r>
              <a:rPr lang="en-US" sz="2200" b="1" dirty="0">
                <a:solidFill>
                  <a:srgbClr val="47AACD"/>
                </a:solidFill>
                <a:latin typeface="Calibri" panose="020F0502020204030204" pitchFamily="34" charset="0"/>
                <a:cs typeface="Calibri" panose="020F0502020204030204" pitchFamily="34" charset="0"/>
              </a:rPr>
              <a:t>International Funding: </a:t>
            </a:r>
            <a:r>
              <a:rPr lang="en-US" sz="2200" dirty="0">
                <a:solidFill>
                  <a:schemeClr val="tx1"/>
                </a:solidFill>
                <a:latin typeface="Calibri" panose="020F0502020204030204" pitchFamily="34" charset="0"/>
                <a:cs typeface="Calibri" panose="020F0502020204030204" pitchFamily="34" charset="0"/>
              </a:rPr>
              <a:t>Significant investments from international development agencies, private investors, and philanthropic organizations have bolstered the sector. These funds are often directed towards scaling up successful business models and expanding market reach​​</a:t>
            </a:r>
          </a:p>
        </p:txBody>
      </p:sp>
    </p:spTree>
    <p:extLst>
      <p:ext uri="{BB962C8B-B14F-4D97-AF65-F5344CB8AC3E}">
        <p14:creationId xmlns:p14="http://schemas.microsoft.com/office/powerpoint/2010/main" val="6755808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fr-FR" sz="2800" b="1" dirty="0">
                <a:solidFill>
                  <a:schemeClr val="bg1"/>
                </a:solidFill>
                <a:latin typeface="Verdana" panose="020B0604030504040204" pitchFamily="34" charset="0"/>
                <a:ea typeface="Verdana" panose="020B0604030504040204" pitchFamily="34" charset="0"/>
                <a:cs typeface="Verdana" panose="020B0604030504040204" pitchFamily="34" charset="0"/>
              </a:rPr>
              <a:t>Solar Mini-</a:t>
            </a:r>
            <a:r>
              <a:rPr lang="fr-FR" sz="2800" b="1" dirty="0" err="1">
                <a:solidFill>
                  <a:schemeClr val="bg1"/>
                </a:solidFill>
                <a:latin typeface="Verdana" panose="020B0604030504040204" pitchFamily="34" charset="0"/>
                <a:ea typeface="Verdana" panose="020B0604030504040204" pitchFamily="34" charset="0"/>
                <a:cs typeface="Verdana" panose="020B0604030504040204" pitchFamily="34" charset="0"/>
              </a:rPr>
              <a:t>Grid</a:t>
            </a:r>
            <a:r>
              <a:rPr lang="fr-FR" sz="2800" b="1" dirty="0">
                <a:solidFill>
                  <a:schemeClr val="bg1"/>
                </a:solidFill>
                <a:latin typeface="Verdana" panose="020B0604030504040204" pitchFamily="34" charset="0"/>
                <a:ea typeface="Verdana" panose="020B0604030504040204" pitchFamily="34" charset="0"/>
                <a:cs typeface="Verdana" panose="020B0604030504040204" pitchFamily="34" charset="0"/>
              </a:rPr>
              <a:t> </a:t>
            </a:r>
            <a:r>
              <a:rPr lang="fr-FR" sz="2800" b="1" dirty="0" err="1">
                <a:solidFill>
                  <a:schemeClr val="bg1"/>
                </a:solidFill>
                <a:latin typeface="Verdana" panose="020B0604030504040204" pitchFamily="34" charset="0"/>
                <a:ea typeface="Verdana" panose="020B0604030504040204" pitchFamily="34" charset="0"/>
                <a:cs typeface="Verdana" panose="020B0604030504040204" pitchFamily="34" charset="0"/>
              </a:rPr>
              <a:t>Landscape</a:t>
            </a:r>
            <a:endParaRPr lang="en-US"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6" name="TextBox 5">
            <a:extLst>
              <a:ext uri="{FF2B5EF4-FFF2-40B4-BE49-F238E27FC236}">
                <a16:creationId xmlns:a16="http://schemas.microsoft.com/office/drawing/2014/main" id="{F6F5C0A7-E580-4EDB-9FD6-09CC293937A2}"/>
              </a:ext>
            </a:extLst>
          </p:cNvPr>
          <p:cNvSpPr txBox="1"/>
          <p:nvPr/>
        </p:nvSpPr>
        <p:spPr>
          <a:xfrm>
            <a:off x="431740" y="1590740"/>
            <a:ext cx="10079421" cy="391305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solidFill>
                  <a:srgbClr val="C00000"/>
                </a:solidFill>
                <a:latin typeface="Calibri" panose="020F0502020204030204" pitchFamily="34" charset="0"/>
                <a:cs typeface="Calibri" panose="020F0502020204030204" pitchFamily="34" charset="0"/>
              </a:rPr>
              <a:t>160,000 </a:t>
            </a:r>
            <a:r>
              <a:rPr lang="en-US" sz="2400" dirty="0">
                <a:latin typeface="Calibri" panose="020F0502020204030204" pitchFamily="34" charset="0"/>
                <a:cs typeface="Calibri" panose="020F0502020204030204" pitchFamily="34" charset="0"/>
              </a:rPr>
              <a:t>Mini-grids needed to reach universal electricity access by 2030</a:t>
            </a:r>
          </a:p>
          <a:p>
            <a:pPr marL="285750" indent="-285750">
              <a:lnSpc>
                <a:spcPct val="150000"/>
              </a:lnSpc>
              <a:buFont typeface="Arial" panose="020B0604020202020204" pitchFamily="34" charset="0"/>
              <a:buChar char="•"/>
            </a:pPr>
            <a:r>
              <a:rPr lang="en-US" sz="2400" b="1" dirty="0">
                <a:solidFill>
                  <a:srgbClr val="C00000"/>
                </a:solidFill>
                <a:latin typeface="Calibri" panose="020F0502020204030204" pitchFamily="34" charset="0"/>
                <a:cs typeface="Calibri" panose="020F0502020204030204" pitchFamily="34" charset="0"/>
              </a:rPr>
              <a:t>91 bn $</a:t>
            </a:r>
            <a:r>
              <a:rPr lang="en-US" sz="2400" dirty="0">
                <a:latin typeface="Calibri" panose="020F0502020204030204" pitchFamily="34" charset="0"/>
                <a:cs typeface="Calibri" panose="020F0502020204030204" pitchFamily="34" charset="0"/>
              </a:rPr>
              <a:t> Investment required to meet mini-grid targets</a:t>
            </a:r>
          </a:p>
          <a:p>
            <a:pPr marL="285750" indent="-285750">
              <a:lnSpc>
                <a:spcPct val="150000"/>
              </a:lnSpc>
              <a:buFont typeface="Arial" panose="020B0604020202020204" pitchFamily="34" charset="0"/>
              <a:buChar char="•"/>
            </a:pPr>
            <a:r>
              <a:rPr lang="en-US" sz="2400" b="1" dirty="0">
                <a:solidFill>
                  <a:srgbClr val="C00000"/>
                </a:solidFill>
                <a:latin typeface="Calibri" panose="020F0502020204030204" pitchFamily="34" charset="0"/>
                <a:cs typeface="Calibri" panose="020F0502020204030204" pitchFamily="34" charset="0"/>
              </a:rPr>
              <a:t>380m</a:t>
            </a:r>
            <a:r>
              <a:rPr lang="en-US" sz="2400" dirty="0">
                <a:latin typeface="Calibri" panose="020F0502020204030204" pitchFamily="34" charset="0"/>
                <a:cs typeface="Calibri" panose="020F0502020204030204" pitchFamily="34" charset="0"/>
              </a:rPr>
              <a:t> current population size to be connected to mini-grid solutions</a:t>
            </a:r>
          </a:p>
          <a:p>
            <a:pPr marL="285750" indent="-285750">
              <a:lnSpc>
                <a:spcPct val="150000"/>
              </a:lnSpc>
              <a:buFont typeface="Arial" panose="020B0604020202020204" pitchFamily="34" charset="0"/>
              <a:buChar char="•"/>
            </a:pPr>
            <a:r>
              <a:rPr lang="en-US" sz="2400" b="1" dirty="0">
                <a:solidFill>
                  <a:srgbClr val="C00000"/>
                </a:solidFill>
                <a:latin typeface="Calibri" panose="020F0502020204030204" pitchFamily="34" charset="0"/>
                <a:cs typeface="Calibri" panose="020F0502020204030204" pitchFamily="34" charset="0"/>
              </a:rPr>
              <a:t>$2.6bn</a:t>
            </a:r>
            <a:r>
              <a:rPr lang="en-US" sz="2400" dirty="0">
                <a:latin typeface="Calibri" panose="020F0502020204030204" pitchFamily="34" charset="0"/>
                <a:cs typeface="Calibri" panose="020F0502020204030204" pitchFamily="34" charset="0"/>
              </a:rPr>
              <a:t> value of grant, subsidy, and bilateral loans </a:t>
            </a:r>
            <a:r>
              <a:rPr lang="en-US" sz="2400" dirty="0" err="1">
                <a:latin typeface="Calibri" panose="020F0502020204030204" pitchFamily="34" charset="0"/>
                <a:cs typeface="Calibri" panose="020F0502020204030204" pitchFamily="34" charset="0"/>
              </a:rPr>
              <a:t>mobilised</a:t>
            </a:r>
            <a:r>
              <a:rPr lang="en-US" sz="2400" dirty="0">
                <a:latin typeface="Calibri" panose="020F0502020204030204" pitchFamily="34" charset="0"/>
                <a:cs typeface="Calibri" panose="020F0502020204030204" pitchFamily="34" charset="0"/>
              </a:rPr>
              <a:t> for mini-grids by Development Finance Institutions and Development Partners</a:t>
            </a:r>
            <a:endParaRPr lang="en-US" sz="2400" b="1" dirty="0">
              <a:solidFill>
                <a:srgbClr val="C00000"/>
              </a:solidFill>
              <a:latin typeface="Calibri" panose="020F0502020204030204" pitchFamily="34" charset="0"/>
              <a:cs typeface="Calibri" panose="020F0502020204030204" pitchFamily="34" charset="0"/>
            </a:endParaRPr>
          </a:p>
          <a:p>
            <a:pPr marL="285750" indent="-285750">
              <a:lnSpc>
                <a:spcPct val="150000"/>
              </a:lnSpc>
              <a:buFont typeface="Arial" panose="020B0604020202020204" pitchFamily="34" charset="0"/>
              <a:buChar char="•"/>
            </a:pPr>
            <a:r>
              <a:rPr lang="en-US" sz="2400" b="1" dirty="0">
                <a:solidFill>
                  <a:srgbClr val="C00000"/>
                </a:solidFill>
                <a:latin typeface="Calibri" panose="020F0502020204030204" pitchFamily="34" charset="0"/>
                <a:cs typeface="Calibri" panose="020F0502020204030204" pitchFamily="34" charset="0"/>
              </a:rPr>
              <a:t>9,000 </a:t>
            </a:r>
            <a:r>
              <a:rPr lang="en-US" sz="2400" dirty="0">
                <a:latin typeface="Calibri" panose="020F0502020204030204" pitchFamily="34" charset="0"/>
                <a:cs typeface="Calibri" panose="020F0502020204030204" pitchFamily="34" charset="0"/>
              </a:rPr>
              <a:t>mini-grids planned as at 2021</a:t>
            </a:r>
          </a:p>
          <a:p>
            <a:pPr marL="285750" indent="-285750">
              <a:lnSpc>
                <a:spcPct val="150000"/>
              </a:lnSpc>
              <a:buFont typeface="Arial" panose="020B0604020202020204" pitchFamily="34" charset="0"/>
              <a:buChar char="•"/>
            </a:pPr>
            <a:r>
              <a:rPr lang="en-US" sz="2400" b="1" dirty="0">
                <a:solidFill>
                  <a:srgbClr val="C00000"/>
                </a:solidFill>
                <a:latin typeface="Calibri" panose="020F0502020204030204" pitchFamily="34" charset="0"/>
                <a:cs typeface="Calibri" panose="020F0502020204030204" pitchFamily="34" charset="0"/>
              </a:rPr>
              <a:t>20m </a:t>
            </a:r>
            <a:r>
              <a:rPr lang="en-US" sz="2400" dirty="0">
                <a:latin typeface="Calibri" panose="020F0502020204030204" pitchFamily="34" charset="0"/>
                <a:cs typeface="Calibri" panose="020F0502020204030204" pitchFamily="34" charset="0"/>
              </a:rPr>
              <a:t>energy access beneficiaries from planned mini-grids</a:t>
            </a:r>
            <a:endParaRPr lang="fr-FR"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775346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fr-FR" sz="2800" b="1" dirty="0">
                <a:solidFill>
                  <a:schemeClr val="bg1"/>
                </a:solidFill>
                <a:latin typeface="Verdana" panose="020B0604030504040204" pitchFamily="34" charset="0"/>
                <a:ea typeface="Verdana" panose="020B0604030504040204" pitchFamily="34" charset="0"/>
                <a:cs typeface="Verdana" panose="020B0604030504040204" pitchFamily="34" charset="0"/>
              </a:rPr>
              <a:t>Solar Energy Startups </a:t>
            </a:r>
            <a:r>
              <a:rPr lang="fr-FR" sz="2800" b="1" dirty="0" err="1">
                <a:solidFill>
                  <a:schemeClr val="bg1"/>
                </a:solidFill>
                <a:latin typeface="Verdana" panose="020B0604030504040204" pitchFamily="34" charset="0"/>
                <a:ea typeface="Verdana" panose="020B0604030504040204" pitchFamily="34" charset="0"/>
                <a:cs typeface="Verdana" panose="020B0604030504040204" pitchFamily="34" charset="0"/>
              </a:rPr>
              <a:t>Landscape</a:t>
            </a:r>
            <a:endParaRPr lang="en-US"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pic>
        <p:nvPicPr>
          <p:cNvPr id="1026" name="Picture 2">
            <a:extLst>
              <a:ext uri="{FF2B5EF4-FFF2-40B4-BE49-F238E27FC236}">
                <a16:creationId xmlns:a16="http://schemas.microsoft.com/office/drawing/2014/main" id="{94577F08-C655-3408-54EB-D7F217FEE4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174" y="1159982"/>
            <a:ext cx="9671460" cy="543893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77FF300-B070-6BCF-CA3A-7E496FE8FDBA}"/>
              </a:ext>
            </a:extLst>
          </p:cNvPr>
          <p:cNvSpPr txBox="1"/>
          <p:nvPr/>
        </p:nvSpPr>
        <p:spPr>
          <a:xfrm>
            <a:off x="9947634" y="1848327"/>
            <a:ext cx="1969570" cy="3139321"/>
          </a:xfrm>
          <a:prstGeom prst="rect">
            <a:avLst/>
          </a:prstGeom>
          <a:solidFill>
            <a:schemeClr val="accent6">
              <a:lumMod val="50000"/>
            </a:schemeClr>
          </a:solidFill>
          <a:ln>
            <a:noFill/>
          </a:ln>
        </p:spPr>
        <p:style>
          <a:lnRef idx="2">
            <a:schemeClr val="dk1">
              <a:shade val="15000"/>
            </a:schemeClr>
          </a:lnRef>
          <a:fillRef idx="1">
            <a:schemeClr val="dk1"/>
          </a:fillRef>
          <a:effectRef idx="0">
            <a:schemeClr val="dk1"/>
          </a:effectRef>
          <a:fontRef idx="minor">
            <a:schemeClr val="lt1"/>
          </a:fontRef>
        </p:style>
        <p:txBody>
          <a:bodyPr wrap="square" lIns="91440" tIns="45720" rIns="91440" bIns="45720" anchor="t">
            <a:spAutoFit/>
          </a:bodyPr>
          <a:lstStyle/>
          <a:p>
            <a:endParaRPr lang="fr-FR" b="1" dirty="0">
              <a:latin typeface="Calibri" panose="020F0502020204030204" pitchFamily="34" charset="0"/>
              <a:cs typeface="Calibri" panose="020F0502020204030204" pitchFamily="34" charset="0"/>
            </a:endParaRPr>
          </a:p>
          <a:p>
            <a:r>
              <a:rPr lang="fr-FR" sz="2400" b="1" dirty="0">
                <a:latin typeface="Calibri" panose="020F0502020204030204" pitchFamily="34" charset="0"/>
                <a:cs typeface="Calibri" panose="020F0502020204030204" pitchFamily="34" charset="0"/>
              </a:rPr>
              <a:t>‘</a:t>
            </a:r>
            <a:r>
              <a:rPr lang="fr-FR" sz="2400" dirty="0">
                <a:latin typeface="Calibri" panose="020F0502020204030204" pitchFamily="34" charset="0"/>
                <a:cs typeface="Calibri" panose="020F0502020204030204" pitchFamily="34" charset="0"/>
              </a:rPr>
              <a:t>’Startups </a:t>
            </a:r>
            <a:r>
              <a:rPr lang="fr-FR" sz="2400" dirty="0" err="1">
                <a:latin typeface="Calibri" panose="020F0502020204030204" pitchFamily="34" charset="0"/>
                <a:cs typeface="Calibri" panose="020F0502020204030204" pitchFamily="34" charset="0"/>
              </a:rPr>
              <a:t>with</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Africa</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presence</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draw</a:t>
            </a:r>
            <a:r>
              <a:rPr lang="fr-FR" sz="2400" dirty="0">
                <a:latin typeface="Calibri" panose="020F0502020204030204" pitchFamily="34" charset="0"/>
                <a:cs typeface="Calibri" panose="020F0502020204030204" pitchFamily="34" charset="0"/>
              </a:rPr>
              <a:t> 58% </a:t>
            </a:r>
          </a:p>
          <a:p>
            <a:r>
              <a:rPr lang="fr-FR" sz="2400" dirty="0">
                <a:latin typeface="Calibri"/>
                <a:cs typeface="Calibri"/>
              </a:rPr>
              <a:t>of global off-</a:t>
            </a:r>
            <a:r>
              <a:rPr lang="fr-FR" sz="2400" dirty="0" err="1">
                <a:latin typeface="Calibri"/>
                <a:cs typeface="Calibri"/>
              </a:rPr>
              <a:t>grid</a:t>
            </a:r>
            <a:r>
              <a:rPr lang="fr-FR" sz="2400" dirty="0">
                <a:latin typeface="Calibri"/>
                <a:cs typeface="Calibri"/>
              </a:rPr>
              <a:t> </a:t>
            </a:r>
            <a:r>
              <a:rPr lang="fr-FR" sz="2400" dirty="0" err="1">
                <a:latin typeface="Calibri"/>
                <a:cs typeface="Calibri"/>
              </a:rPr>
              <a:t>solar</a:t>
            </a:r>
            <a:r>
              <a:rPr lang="fr-FR" sz="2400" dirty="0">
                <a:latin typeface="Calibri"/>
                <a:cs typeface="Calibri"/>
              </a:rPr>
              <a:t> </a:t>
            </a:r>
            <a:r>
              <a:rPr lang="fr-FR" sz="2400" dirty="0" err="1">
                <a:latin typeface="Calibri"/>
                <a:cs typeface="Calibri"/>
              </a:rPr>
              <a:t>funding</a:t>
            </a:r>
            <a:r>
              <a:rPr lang="fr-FR" sz="2400" b="1" dirty="0">
                <a:latin typeface="Calibri"/>
                <a:cs typeface="Calibri"/>
              </a:rPr>
              <a:t>’’</a:t>
            </a:r>
          </a:p>
          <a:p>
            <a:endParaRPr lang="fr-FR" sz="16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512234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fr-FR" sz="2800" b="1" dirty="0">
                <a:solidFill>
                  <a:schemeClr val="bg1"/>
                </a:solidFill>
                <a:latin typeface="Verdana" panose="020B0604030504040204" pitchFamily="34" charset="0"/>
                <a:ea typeface="Verdana" panose="020B0604030504040204" pitchFamily="34" charset="0"/>
                <a:cs typeface="Verdana" panose="020B0604030504040204" pitchFamily="34" charset="0"/>
              </a:rPr>
              <a:t>Solar Energy Startups </a:t>
            </a:r>
            <a:r>
              <a:rPr lang="fr-FR" sz="2800" b="1" dirty="0" err="1">
                <a:solidFill>
                  <a:schemeClr val="bg1"/>
                </a:solidFill>
                <a:latin typeface="Verdana" panose="020B0604030504040204" pitchFamily="34" charset="0"/>
                <a:ea typeface="Verdana" panose="020B0604030504040204" pitchFamily="34" charset="0"/>
                <a:cs typeface="Verdana" panose="020B0604030504040204" pitchFamily="34" charset="0"/>
              </a:rPr>
              <a:t>Landscape</a:t>
            </a:r>
            <a:endParaRPr lang="en-US" dirty="0">
              <a:solidFill>
                <a:schemeClr val="bg1"/>
              </a:solidFill>
            </a:endParaRPr>
          </a:p>
        </p:txBody>
      </p:sp>
      <p:sp>
        <p:nvSpPr>
          <p:cNvPr id="16" name="TextBox 15">
            <a:extLst>
              <a:ext uri="{FF2B5EF4-FFF2-40B4-BE49-F238E27FC236}">
                <a16:creationId xmlns:a16="http://schemas.microsoft.com/office/drawing/2014/main" id="{C1634173-DCBE-BC02-0192-EC0DCD72AF9A}"/>
              </a:ext>
            </a:extLst>
          </p:cNvPr>
          <p:cNvSpPr txBox="1"/>
          <p:nvPr/>
        </p:nvSpPr>
        <p:spPr>
          <a:xfrm>
            <a:off x="386080" y="5087829"/>
            <a:ext cx="6654800" cy="382092"/>
          </a:xfrm>
          <a:prstGeom prst="rect">
            <a:avLst/>
          </a:prstGeom>
          <a:noFill/>
        </p:spPr>
        <p:txBody>
          <a:bodyPr wrap="square">
            <a:spAutoFit/>
          </a:bodyPr>
          <a:lstStyle/>
          <a:p>
            <a:pPr>
              <a:lnSpc>
                <a:spcPct val="150000"/>
              </a:lnSpc>
            </a:pPr>
            <a:endParaRPr lang="fr-FR" sz="1400"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4BD50297-DCA0-F7D1-64C5-1AF562EAAEE7}"/>
              </a:ext>
            </a:extLst>
          </p:cNvPr>
          <p:cNvSpPr txBox="1"/>
          <p:nvPr/>
        </p:nvSpPr>
        <p:spPr>
          <a:xfrm>
            <a:off x="138210" y="1472158"/>
            <a:ext cx="11374349" cy="3359061"/>
          </a:xfrm>
          <a:prstGeom prst="rect">
            <a:avLst/>
          </a:prstGeom>
          <a:noFill/>
        </p:spPr>
        <p:txBody>
          <a:bodyPr wrap="square">
            <a:spAutoFit/>
          </a:bodyPr>
          <a:lstStyle/>
          <a:p>
            <a:pPr marL="342900" indent="-342900">
              <a:lnSpc>
                <a:spcPct val="150000"/>
              </a:lnSpc>
              <a:buFont typeface="Arial" panose="020B0604020202020204" pitchFamily="34" charset="0"/>
              <a:buChar char="•"/>
            </a:pPr>
            <a:r>
              <a:rPr lang="fr-FR" sz="2400" dirty="0">
                <a:latin typeface="Calibri" panose="020F0502020204030204" pitchFamily="34" charset="0"/>
                <a:cs typeface="Calibri" panose="020F0502020204030204" pitchFamily="34" charset="0"/>
              </a:rPr>
              <a:t>Off-</a:t>
            </a:r>
            <a:r>
              <a:rPr lang="fr-FR" sz="2400" dirty="0" err="1">
                <a:latin typeface="Calibri" panose="020F0502020204030204" pitchFamily="34" charset="0"/>
                <a:cs typeface="Calibri" panose="020F0502020204030204" pitchFamily="34" charset="0"/>
              </a:rPr>
              <a:t>grid</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solar</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sector</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raised</a:t>
            </a:r>
            <a:r>
              <a:rPr lang="fr-FR" sz="2400" dirty="0">
                <a:latin typeface="Calibri" panose="020F0502020204030204" pitchFamily="34" charset="0"/>
                <a:cs typeface="Calibri" panose="020F0502020204030204" pitchFamily="34" charset="0"/>
              </a:rPr>
              <a:t> </a:t>
            </a:r>
            <a:r>
              <a:rPr lang="fr-FR" sz="2400" b="1" dirty="0">
                <a:solidFill>
                  <a:srgbClr val="C00000"/>
                </a:solidFill>
                <a:latin typeface="Calibri" panose="020F0502020204030204" pitchFamily="34" charset="0"/>
                <a:cs typeface="Calibri" panose="020F0502020204030204" pitchFamily="34" charset="0"/>
              </a:rPr>
              <a:t>$425 million </a:t>
            </a:r>
            <a:r>
              <a:rPr lang="fr-FR" sz="2400" dirty="0">
                <a:latin typeface="Calibri" panose="020F0502020204030204" pitchFamily="34" charset="0"/>
                <a:cs typeface="Calibri" panose="020F0502020204030204" pitchFamily="34" charset="0"/>
              </a:rPr>
              <a:t>in 158 deals in 2023, </a:t>
            </a:r>
            <a:r>
              <a:rPr lang="fr-FR" sz="2400" dirty="0" err="1">
                <a:latin typeface="Calibri" panose="020F0502020204030204" pitchFamily="34" charset="0"/>
                <a:cs typeface="Calibri" panose="020F0502020204030204" pitchFamily="34" charset="0"/>
              </a:rPr>
              <a:t>with</a:t>
            </a:r>
            <a:r>
              <a:rPr lang="fr-FR" sz="2400" dirty="0">
                <a:latin typeface="Calibri" panose="020F0502020204030204" pitchFamily="34" charset="0"/>
                <a:cs typeface="Calibri" panose="020F0502020204030204" pitchFamily="34" charset="0"/>
              </a:rPr>
              <a:t> a </a:t>
            </a:r>
            <a:r>
              <a:rPr lang="fr-FR" sz="2400" dirty="0" err="1">
                <a:latin typeface="Calibri" panose="020F0502020204030204" pitchFamily="34" charset="0"/>
                <a:cs typeface="Calibri" panose="020F0502020204030204" pitchFamily="34" charset="0"/>
              </a:rPr>
              <a:t>significant</a:t>
            </a:r>
            <a:r>
              <a:rPr lang="fr-FR" sz="2400" dirty="0">
                <a:latin typeface="Calibri" panose="020F0502020204030204" pitchFamily="34" charset="0"/>
                <a:cs typeface="Calibri" panose="020F0502020204030204" pitchFamily="34" charset="0"/>
              </a:rPr>
              <a:t> $281 million </a:t>
            </a:r>
            <a:r>
              <a:rPr lang="fr-FR" sz="2400" dirty="0" err="1">
                <a:latin typeface="Calibri" panose="020F0502020204030204" pitchFamily="34" charset="0"/>
                <a:cs typeface="Calibri" panose="020F0502020204030204" pitchFamily="34" charset="0"/>
              </a:rPr>
              <a:t>from</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debt</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financing</a:t>
            </a:r>
            <a:r>
              <a:rPr lang="fr-FR" sz="2400" dirty="0">
                <a:latin typeface="Calibri" panose="020F0502020204030204" pitchFamily="34" charset="0"/>
                <a:cs typeface="Calibri" panose="020F0502020204030204" pitchFamily="34" charset="0"/>
              </a:rPr>
              <a:t>.</a:t>
            </a:r>
          </a:p>
          <a:p>
            <a:pPr marL="342900" indent="-342900">
              <a:lnSpc>
                <a:spcPct val="150000"/>
              </a:lnSpc>
              <a:buFont typeface="Arial" panose="020B0604020202020204" pitchFamily="34" charset="0"/>
              <a:buChar char="•"/>
            </a:pPr>
            <a:r>
              <a:rPr lang="fr-FR" sz="2400" dirty="0">
                <a:latin typeface="Calibri" panose="020F0502020204030204" pitchFamily="34" charset="0"/>
                <a:cs typeface="Calibri" panose="020F0502020204030204" pitchFamily="34" charset="0"/>
              </a:rPr>
              <a:t>Sun King, </a:t>
            </a:r>
            <a:r>
              <a:rPr lang="fr-FR" sz="2400" dirty="0" err="1">
                <a:latin typeface="Calibri" panose="020F0502020204030204" pitchFamily="34" charset="0"/>
                <a:cs typeface="Calibri" panose="020F0502020204030204" pitchFamily="34" charset="0"/>
              </a:rPr>
              <a:t>d.light</a:t>
            </a:r>
            <a:r>
              <a:rPr lang="fr-FR" sz="2400" dirty="0">
                <a:latin typeface="Calibri" panose="020F0502020204030204" pitchFamily="34" charset="0"/>
                <a:cs typeface="Calibri" panose="020F0502020204030204" pitchFamily="34" charset="0"/>
              </a:rPr>
              <a:t>, Engie Energy Access, M-KOPA, Zola, and </a:t>
            </a:r>
            <a:r>
              <a:rPr lang="fr-FR" sz="2400" dirty="0" err="1">
                <a:latin typeface="Calibri" panose="020F0502020204030204" pitchFamily="34" charset="0"/>
                <a:cs typeface="Calibri" panose="020F0502020204030204" pitchFamily="34" charset="0"/>
              </a:rPr>
              <a:t>Bboxx</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accounted</a:t>
            </a:r>
            <a:r>
              <a:rPr lang="fr-FR" sz="2400" dirty="0">
                <a:latin typeface="Calibri" panose="020F0502020204030204" pitchFamily="34" charset="0"/>
                <a:cs typeface="Calibri" panose="020F0502020204030204" pitchFamily="34" charset="0"/>
              </a:rPr>
              <a:t> for </a:t>
            </a:r>
            <a:r>
              <a:rPr lang="fr-FR" sz="2400" b="1" dirty="0">
                <a:solidFill>
                  <a:srgbClr val="C00000"/>
                </a:solidFill>
                <a:latin typeface="Calibri" panose="020F0502020204030204" pitchFamily="34" charset="0"/>
                <a:cs typeface="Calibri" panose="020F0502020204030204" pitchFamily="34" charset="0"/>
              </a:rPr>
              <a:t>58% of total </a:t>
            </a:r>
            <a:r>
              <a:rPr lang="fr-FR" sz="2400" b="1" dirty="0" err="1">
                <a:solidFill>
                  <a:srgbClr val="C00000"/>
                </a:solidFill>
                <a:latin typeface="Calibri" panose="020F0502020204030204" pitchFamily="34" charset="0"/>
                <a:cs typeface="Calibri" panose="020F0502020204030204" pitchFamily="34" charset="0"/>
              </a:rPr>
              <a:t>investments</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highlighting</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Africa-focused</a:t>
            </a:r>
            <a:r>
              <a:rPr lang="fr-FR" sz="2400" dirty="0">
                <a:latin typeface="Calibri" panose="020F0502020204030204" pitchFamily="34" charset="0"/>
                <a:cs typeface="Calibri" panose="020F0502020204030204" pitchFamily="34" charset="0"/>
              </a:rPr>
              <a:t> ventures.</a:t>
            </a:r>
          </a:p>
          <a:p>
            <a:pPr marL="342900" indent="-342900">
              <a:lnSpc>
                <a:spcPct val="150000"/>
              </a:lnSpc>
              <a:buFont typeface="Arial" panose="020B0604020202020204" pitchFamily="34" charset="0"/>
              <a:buChar char="•"/>
            </a:pPr>
            <a:r>
              <a:rPr lang="fr-FR" sz="2400" dirty="0">
                <a:latin typeface="Calibri" panose="020F0502020204030204" pitchFamily="34" charset="0"/>
                <a:cs typeface="Calibri" panose="020F0502020204030204" pitchFamily="34" charset="0"/>
              </a:rPr>
              <a:t>Startups in the </a:t>
            </a:r>
            <a:r>
              <a:rPr lang="fr-FR" sz="2400" dirty="0" err="1">
                <a:latin typeface="Calibri" panose="020F0502020204030204" pitchFamily="34" charset="0"/>
                <a:cs typeface="Calibri" panose="020F0502020204030204" pitchFamily="34" charset="0"/>
              </a:rPr>
              <a:t>sector</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address</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energy</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access</a:t>
            </a:r>
            <a:r>
              <a:rPr lang="fr-FR" sz="2400" dirty="0">
                <a:latin typeface="Calibri" panose="020F0502020204030204" pitchFamily="34" charset="0"/>
                <a:cs typeface="Calibri" panose="020F0502020204030204" pitchFamily="34" charset="0"/>
              </a:rPr>
              <a:t> challenges by </a:t>
            </a:r>
            <a:r>
              <a:rPr lang="fr-FR" sz="2400" dirty="0" err="1">
                <a:latin typeface="Calibri" panose="020F0502020204030204" pitchFamily="34" charset="0"/>
                <a:cs typeface="Calibri" panose="020F0502020204030204" pitchFamily="34" charset="0"/>
              </a:rPr>
              <a:t>offering</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tailored</a:t>
            </a:r>
            <a:r>
              <a:rPr lang="fr-FR" sz="2400" dirty="0">
                <a:latin typeface="Calibri" panose="020F0502020204030204" pitchFamily="34" charset="0"/>
                <a:cs typeface="Calibri" panose="020F0502020204030204" pitchFamily="34" charset="0"/>
              </a:rPr>
              <a:t> solutions for </a:t>
            </a:r>
            <a:r>
              <a:rPr lang="fr-FR" sz="2400" dirty="0" err="1">
                <a:latin typeface="Calibri" panose="020F0502020204030204" pitchFamily="34" charset="0"/>
                <a:cs typeface="Calibri" panose="020F0502020204030204" pitchFamily="34" charset="0"/>
              </a:rPr>
              <a:t>communities</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without</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electricity</a:t>
            </a:r>
            <a:r>
              <a:rPr lang="fr-FR" sz="24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4851613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16" name="TextBox 15">
            <a:extLst>
              <a:ext uri="{FF2B5EF4-FFF2-40B4-BE49-F238E27FC236}">
                <a16:creationId xmlns:a16="http://schemas.microsoft.com/office/drawing/2014/main" id="{C1634173-DCBE-BC02-0192-EC0DCD72AF9A}"/>
              </a:ext>
            </a:extLst>
          </p:cNvPr>
          <p:cNvSpPr txBox="1"/>
          <p:nvPr/>
        </p:nvSpPr>
        <p:spPr>
          <a:xfrm>
            <a:off x="386080" y="5087829"/>
            <a:ext cx="6654800" cy="382092"/>
          </a:xfrm>
          <a:prstGeom prst="rect">
            <a:avLst/>
          </a:prstGeom>
          <a:noFill/>
        </p:spPr>
        <p:txBody>
          <a:bodyPr wrap="square">
            <a:spAutoFit/>
          </a:bodyPr>
          <a:lstStyle/>
          <a:p>
            <a:pPr>
              <a:lnSpc>
                <a:spcPct val="150000"/>
              </a:lnSpc>
            </a:pPr>
            <a:endParaRPr lang="fr-FR" sz="1400"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4A34D529-7FB5-CA45-AFD3-EDDFF6B9B103}"/>
              </a:ext>
            </a:extLst>
          </p:cNvPr>
          <p:cNvSpPr txBox="1"/>
          <p:nvPr/>
        </p:nvSpPr>
        <p:spPr>
          <a:xfrm>
            <a:off x="548639" y="1348542"/>
            <a:ext cx="11257281" cy="5021055"/>
          </a:xfrm>
          <a:prstGeom prst="rect">
            <a:avLst/>
          </a:prstGeom>
          <a:noFill/>
        </p:spPr>
        <p:txBody>
          <a:bodyPr wrap="square">
            <a:spAutoFit/>
          </a:bodyPr>
          <a:lstStyle/>
          <a:p>
            <a:pPr>
              <a:lnSpc>
                <a:spcPct val="150000"/>
              </a:lnSpc>
            </a:pPr>
            <a:r>
              <a:rPr lang="fr-FR" sz="2400" dirty="0">
                <a:latin typeface="Calibri" panose="020F0502020204030204" pitchFamily="34" charset="0"/>
                <a:cs typeface="Calibri" panose="020F0502020204030204" pitchFamily="34" charset="0"/>
              </a:rPr>
              <a:t>Solar </a:t>
            </a:r>
            <a:r>
              <a:rPr lang="fr-FR" sz="2400" dirty="0" err="1">
                <a:latin typeface="Calibri" panose="020F0502020204030204" pitchFamily="34" charset="0"/>
                <a:cs typeface="Calibri" panose="020F0502020204030204" pitchFamily="34" charset="0"/>
              </a:rPr>
              <a:t>energy</a:t>
            </a:r>
            <a:r>
              <a:rPr lang="fr-FR" sz="2400" dirty="0">
                <a:latin typeface="Calibri" panose="020F0502020204030204" pitchFamily="34" charset="0"/>
                <a:cs typeface="Calibri" panose="020F0502020204030204" pitchFamily="34" charset="0"/>
              </a:rPr>
              <a:t> startups </a:t>
            </a:r>
            <a:r>
              <a:rPr lang="fr-FR" sz="2400" dirty="0" err="1">
                <a:latin typeface="Calibri" panose="020F0502020204030204" pitchFamily="34" charset="0"/>
                <a:cs typeface="Calibri" panose="020F0502020204030204" pitchFamily="34" charset="0"/>
              </a:rPr>
              <a:t>increase</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access</a:t>
            </a:r>
            <a:r>
              <a:rPr lang="fr-FR" sz="2400" dirty="0">
                <a:latin typeface="Calibri" panose="020F0502020204030204" pitchFamily="34" charset="0"/>
                <a:cs typeface="Calibri" panose="020F0502020204030204" pitchFamily="34" charset="0"/>
              </a:rPr>
              <a:t> to </a:t>
            </a:r>
            <a:r>
              <a:rPr lang="fr-FR" sz="2400" dirty="0" err="1">
                <a:latin typeface="Calibri" panose="020F0502020204030204" pitchFamily="34" charset="0"/>
                <a:cs typeface="Calibri" panose="020F0502020204030204" pitchFamily="34" charset="0"/>
              </a:rPr>
              <a:t>electricity</a:t>
            </a:r>
            <a:r>
              <a:rPr lang="fr-FR" sz="2400" dirty="0">
                <a:latin typeface="Calibri" panose="020F0502020204030204" pitchFamily="34" charset="0"/>
                <a:cs typeface="Calibri" panose="020F0502020204030204" pitchFamily="34" charset="0"/>
              </a:rPr>
              <a:t> to </a:t>
            </a:r>
            <a:r>
              <a:rPr lang="fr-FR" sz="2400" dirty="0" err="1">
                <a:latin typeface="Calibri" panose="020F0502020204030204" pitchFamily="34" charset="0"/>
                <a:cs typeface="Calibri" panose="020F0502020204030204" pitchFamily="34" charset="0"/>
              </a:rPr>
              <a:t>underserved</a:t>
            </a:r>
            <a:r>
              <a:rPr lang="fr-FR" sz="2400" dirty="0">
                <a:latin typeface="Calibri" panose="020F0502020204030204" pitchFamily="34" charset="0"/>
                <a:cs typeface="Calibri" panose="020F0502020204030204" pitchFamily="34" charset="0"/>
              </a:rPr>
              <a:t> people in rural and </a:t>
            </a:r>
            <a:r>
              <a:rPr lang="fr-FR" sz="2400" dirty="0" err="1">
                <a:latin typeface="Calibri" panose="020F0502020204030204" pitchFamily="34" charset="0"/>
                <a:cs typeface="Calibri" panose="020F0502020204030204" pitchFamily="34" charset="0"/>
              </a:rPr>
              <a:t>urban</a:t>
            </a:r>
            <a:r>
              <a:rPr lang="fr-FR" sz="2400" dirty="0">
                <a:latin typeface="Calibri" panose="020F0502020204030204" pitchFamily="34" charset="0"/>
                <a:cs typeface="Calibri" panose="020F0502020204030204" pitchFamily="34" charset="0"/>
              </a:rPr>
              <a:t> areas </a:t>
            </a:r>
            <a:r>
              <a:rPr lang="fr-FR" sz="2400" dirty="0" err="1">
                <a:latin typeface="Calibri" panose="020F0502020204030204" pitchFamily="34" charset="0"/>
                <a:cs typeface="Calibri" panose="020F0502020204030204" pitchFamily="34" charset="0"/>
              </a:rPr>
              <a:t>across</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Africa</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empowering</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households</a:t>
            </a:r>
            <a:r>
              <a:rPr lang="fr-FR" sz="2400" dirty="0">
                <a:latin typeface="Calibri" panose="020F0502020204030204" pitchFamily="34" charset="0"/>
                <a:cs typeface="Calibri" panose="020F0502020204030204" pitchFamily="34" charset="0"/>
              </a:rPr>
              <a:t> and businesses </a:t>
            </a:r>
            <a:r>
              <a:rPr lang="fr-FR" sz="2400" dirty="0" err="1">
                <a:latin typeface="Calibri" panose="020F0502020204030204" pitchFamily="34" charset="0"/>
                <a:cs typeface="Calibri" panose="020F0502020204030204" pitchFamily="34" charset="0"/>
              </a:rPr>
              <a:t>whose</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livelihood</a:t>
            </a:r>
            <a:r>
              <a:rPr lang="fr-FR" sz="2400" dirty="0">
                <a:latin typeface="Calibri" panose="020F0502020204030204" pitchFamily="34" charset="0"/>
                <a:cs typeface="Calibri" panose="020F0502020204030204" pitchFamily="34" charset="0"/>
              </a:rPr>
              <a:t> and </a:t>
            </a:r>
            <a:r>
              <a:rPr lang="fr-FR" sz="2400" dirty="0" err="1">
                <a:latin typeface="Calibri" panose="020F0502020204030204" pitchFamily="34" charset="0"/>
                <a:cs typeface="Calibri" panose="020F0502020204030204" pitchFamily="34" charset="0"/>
              </a:rPr>
              <a:t>daily</a:t>
            </a:r>
            <a:r>
              <a:rPr lang="fr-FR" sz="2400" dirty="0">
                <a:latin typeface="Calibri" panose="020F0502020204030204" pitchFamily="34" charset="0"/>
                <a:cs typeface="Calibri" panose="020F0502020204030204" pitchFamily="34" charset="0"/>
              </a:rPr>
              <a:t> life and </a:t>
            </a:r>
            <a:r>
              <a:rPr lang="fr-FR" sz="2400" dirty="0" err="1">
                <a:latin typeface="Calibri" panose="020F0502020204030204" pitchFamily="34" charset="0"/>
                <a:cs typeface="Calibri" panose="020F0502020204030204" pitchFamily="34" charset="0"/>
              </a:rPr>
              <a:t>work</a:t>
            </a:r>
            <a:r>
              <a:rPr lang="fr-FR" sz="2400" dirty="0">
                <a:latin typeface="Calibri" panose="020F0502020204030204" pitchFamily="34" charset="0"/>
                <a:cs typeface="Calibri" panose="020F0502020204030204" pitchFamily="34" charset="0"/>
              </a:rPr>
              <a:t> </a:t>
            </a:r>
            <a:r>
              <a:rPr lang="fr-FR" sz="2400" dirty="0" err="1">
                <a:latin typeface="Calibri" panose="020F0502020204030204" pitchFamily="34" charset="0"/>
                <a:cs typeface="Calibri" panose="020F0502020204030204" pitchFamily="34" charset="0"/>
              </a:rPr>
              <a:t>depend</a:t>
            </a:r>
            <a:r>
              <a:rPr lang="fr-FR" sz="2400" dirty="0">
                <a:latin typeface="Calibri" panose="020F0502020204030204" pitchFamily="34" charset="0"/>
                <a:cs typeface="Calibri" panose="020F0502020204030204" pitchFamily="34" charset="0"/>
              </a:rPr>
              <a:t> on a reliable power </a:t>
            </a:r>
            <a:r>
              <a:rPr lang="fr-FR" sz="2400" dirty="0" err="1">
                <a:latin typeface="Calibri" panose="020F0502020204030204" pitchFamily="34" charset="0"/>
                <a:cs typeface="Calibri" panose="020F0502020204030204" pitchFamily="34" charset="0"/>
              </a:rPr>
              <a:t>supply</a:t>
            </a:r>
            <a:r>
              <a:rPr lang="fr-FR" sz="2400" dirty="0">
                <a:latin typeface="Calibri" panose="020F0502020204030204" pitchFamily="34" charset="0"/>
                <a:cs typeface="Calibri" panose="020F0502020204030204" pitchFamily="34" charset="0"/>
              </a:rPr>
              <a:t>. </a:t>
            </a:r>
          </a:p>
          <a:p>
            <a:pPr>
              <a:lnSpc>
                <a:spcPct val="150000"/>
              </a:lnSpc>
            </a:pPr>
            <a:r>
              <a:rPr lang="fr-FR" sz="2400" dirty="0">
                <a:latin typeface="Calibri" panose="020F0502020204030204" pitchFamily="34" charset="0"/>
                <a:cs typeface="Calibri" panose="020F0502020204030204" pitchFamily="34" charset="0"/>
              </a:rPr>
              <a:t>The solutions </a:t>
            </a:r>
            <a:r>
              <a:rPr lang="fr-FR" sz="2400" dirty="0" err="1">
                <a:latin typeface="Calibri" panose="020F0502020204030204" pitchFamily="34" charset="0"/>
                <a:cs typeface="Calibri" panose="020F0502020204030204" pitchFamily="34" charset="0"/>
              </a:rPr>
              <a:t>include</a:t>
            </a:r>
            <a:r>
              <a:rPr lang="fr-FR" sz="2400" dirty="0">
                <a:latin typeface="Calibri" panose="020F0502020204030204" pitchFamily="34" charset="0"/>
                <a:cs typeface="Calibri" panose="020F0502020204030204" pitchFamily="34" charset="0"/>
              </a:rPr>
              <a:t>: </a:t>
            </a:r>
          </a:p>
          <a:p>
            <a:pPr marL="457200" lvl="3" indent="-457200">
              <a:lnSpc>
                <a:spcPct val="150000"/>
              </a:lnSpc>
              <a:buFont typeface="+mj-lt"/>
              <a:buAutoNum type="arabicPeriod"/>
            </a:pPr>
            <a:r>
              <a:rPr lang="en-US" sz="2400" dirty="0" err="1">
                <a:solidFill>
                  <a:schemeClr val="tx1"/>
                </a:solidFill>
                <a:latin typeface="Calibri" panose="020F0502020204030204" pitchFamily="34" charset="0"/>
                <a:cs typeface="Calibri" panose="020F0502020204030204" pitchFamily="34" charset="0"/>
              </a:rPr>
              <a:t>Democratising</a:t>
            </a:r>
            <a:r>
              <a:rPr lang="en-US" sz="2400" dirty="0">
                <a:solidFill>
                  <a:schemeClr val="tx1"/>
                </a:solidFill>
                <a:latin typeface="Calibri" panose="020F0502020204030204" pitchFamily="34" charset="0"/>
                <a:cs typeface="Calibri" panose="020F0502020204030204" pitchFamily="34" charset="0"/>
              </a:rPr>
              <a:t> access to quality energy products for consumers;</a:t>
            </a:r>
          </a:p>
          <a:p>
            <a:pPr marL="457200" lvl="3" indent="-457200">
              <a:lnSpc>
                <a:spcPct val="150000"/>
              </a:lnSpc>
              <a:buFont typeface="+mj-lt"/>
              <a:buAutoNum type="arabicPeriod"/>
            </a:pPr>
            <a:r>
              <a:rPr lang="en-US" sz="2400" dirty="0">
                <a:solidFill>
                  <a:schemeClr val="tx1"/>
                </a:solidFill>
                <a:latin typeface="Calibri" panose="020F0502020204030204" pitchFamily="34" charset="0"/>
                <a:cs typeface="Calibri" panose="020F0502020204030204" pitchFamily="34" charset="0"/>
              </a:rPr>
              <a:t>Providing access to solar systems for commercial users</a:t>
            </a:r>
          </a:p>
          <a:p>
            <a:pPr marL="457200" lvl="3" indent="-457200">
              <a:lnSpc>
                <a:spcPct val="150000"/>
              </a:lnSpc>
              <a:buFont typeface="+mj-lt"/>
              <a:buAutoNum type="arabicPeriod"/>
            </a:pPr>
            <a:r>
              <a:rPr lang="en-US" sz="2400" dirty="0">
                <a:solidFill>
                  <a:schemeClr val="tx1"/>
                </a:solidFill>
                <a:latin typeface="Calibri" panose="020F0502020204030204" pitchFamily="34" charset="0"/>
                <a:cs typeface="Calibri" panose="020F0502020204030204" pitchFamily="34" charset="0"/>
              </a:rPr>
              <a:t>Improving financial inclusion for underserved communities</a:t>
            </a:r>
          </a:p>
          <a:p>
            <a:pPr marL="457200" lvl="3" indent="-457200">
              <a:lnSpc>
                <a:spcPct val="150000"/>
              </a:lnSpc>
              <a:buFont typeface="+mj-lt"/>
              <a:buAutoNum type="arabicPeriod"/>
            </a:pPr>
            <a:r>
              <a:rPr lang="en-US" sz="2400" dirty="0">
                <a:solidFill>
                  <a:schemeClr val="tx1"/>
                </a:solidFill>
                <a:latin typeface="Calibri" panose="020F0502020204030204" pitchFamily="34" charset="0"/>
                <a:cs typeface="Calibri" panose="020F0502020204030204" pitchFamily="34" charset="0"/>
              </a:rPr>
              <a:t>Improving financial inclusion for underserved communities</a:t>
            </a:r>
          </a:p>
          <a:p>
            <a:pPr marL="457200" lvl="3" indent="-457200">
              <a:lnSpc>
                <a:spcPct val="150000"/>
              </a:lnSpc>
              <a:buFont typeface="+mj-lt"/>
              <a:buAutoNum type="arabicPeriod"/>
            </a:pPr>
            <a:r>
              <a:rPr lang="en-US" sz="2400" dirty="0">
                <a:solidFill>
                  <a:schemeClr val="tx1"/>
                </a:solidFill>
                <a:latin typeface="Calibri" panose="020F0502020204030204" pitchFamily="34" charset="0"/>
                <a:cs typeface="Calibri" panose="020F0502020204030204" pitchFamily="34" charset="0"/>
              </a:rPr>
              <a:t>Reducing operational costs for farmers</a:t>
            </a:r>
          </a:p>
        </p:txBody>
      </p:sp>
      <p:sp>
        <p:nvSpPr>
          <p:cNvPr id="5" name="Title 4">
            <a:extLst>
              <a:ext uri="{FF2B5EF4-FFF2-40B4-BE49-F238E27FC236}">
                <a16:creationId xmlns:a16="http://schemas.microsoft.com/office/drawing/2014/main" id="{6BDCC62B-7F55-67CE-CF0C-B005159166D5}"/>
              </a:ext>
            </a:extLst>
          </p:cNvPr>
          <p:cNvSpPr>
            <a:spLocks noGrp="1"/>
          </p:cNvSpPr>
          <p:nvPr>
            <p:ph type="title"/>
          </p:nvPr>
        </p:nvSpPr>
        <p:spPr/>
        <p:txBody>
          <a:bodyPr>
            <a:normAutofit/>
          </a:bodyPr>
          <a:lstStyle/>
          <a:p>
            <a:r>
              <a:rPr lang="fr-FR" sz="2800" b="1" dirty="0">
                <a:solidFill>
                  <a:schemeClr val="bg1"/>
                </a:solidFill>
                <a:latin typeface="Verdana" panose="020B0604030504040204" pitchFamily="34" charset="0"/>
                <a:ea typeface="Verdana" panose="020B0604030504040204" pitchFamily="34" charset="0"/>
                <a:cs typeface="Verdana" panose="020B0604030504040204" pitchFamily="34" charset="0"/>
              </a:rPr>
              <a:t>Solar Energy Startups </a:t>
            </a:r>
            <a:r>
              <a:rPr lang="fr-FR" sz="2800" b="1" dirty="0" err="1">
                <a:solidFill>
                  <a:schemeClr val="bg1"/>
                </a:solidFill>
                <a:latin typeface="Verdana" panose="020B0604030504040204" pitchFamily="34" charset="0"/>
                <a:ea typeface="Verdana" panose="020B0604030504040204" pitchFamily="34" charset="0"/>
                <a:cs typeface="Verdana" panose="020B0604030504040204" pitchFamily="34" charset="0"/>
              </a:rPr>
              <a:t>Landscape</a:t>
            </a:r>
            <a:endParaRPr lang="en-US" dirty="0">
              <a:solidFill>
                <a:schemeClr val="bg1"/>
              </a:solidFill>
            </a:endParaRPr>
          </a:p>
        </p:txBody>
      </p:sp>
    </p:spTree>
    <p:extLst>
      <p:ext uri="{BB962C8B-B14F-4D97-AF65-F5344CB8AC3E}">
        <p14:creationId xmlns:p14="http://schemas.microsoft.com/office/powerpoint/2010/main" val="111255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Autofit/>
          </a:bodyPr>
          <a:lstStyle/>
          <a:p>
            <a:r>
              <a:rPr lang="en-US" sz="2600" b="1" dirty="0">
                <a:solidFill>
                  <a:schemeClr val="bg1"/>
                </a:solidFill>
                <a:latin typeface="Calibri" panose="020F0502020204030204" pitchFamily="34" charset="0"/>
                <a:ea typeface="Verdana" panose="020B0604030504040204" pitchFamily="34" charset="0"/>
                <a:cs typeface="Calibri" panose="020F0502020204030204" pitchFamily="34" charset="0"/>
              </a:rPr>
              <a:t>1.Democratising access to quality energy products for consumers</a:t>
            </a:r>
            <a:endParaRPr lang="en-US" sz="2600" dirty="0">
              <a:solidFill>
                <a:schemeClr val="bg1"/>
              </a:solidFill>
              <a:latin typeface="Calibri" panose="020F0502020204030204" pitchFamily="34" charset="0"/>
              <a:ea typeface="Verdana" panose="020B060403050404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C1634173-DCBE-BC02-0192-EC0DCD72AF9A}"/>
              </a:ext>
            </a:extLst>
          </p:cNvPr>
          <p:cNvSpPr txBox="1"/>
          <p:nvPr/>
        </p:nvSpPr>
        <p:spPr>
          <a:xfrm>
            <a:off x="386080" y="5087829"/>
            <a:ext cx="6654800" cy="382092"/>
          </a:xfrm>
          <a:prstGeom prst="rect">
            <a:avLst/>
          </a:prstGeom>
          <a:noFill/>
        </p:spPr>
        <p:txBody>
          <a:bodyPr wrap="square">
            <a:spAutoFit/>
          </a:bodyPr>
          <a:lstStyle/>
          <a:p>
            <a:pPr>
              <a:lnSpc>
                <a:spcPct val="150000"/>
              </a:lnSpc>
            </a:pPr>
            <a:endParaRPr lang="fr-FR" sz="1400"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7B761627-6D5A-28CD-E9BC-F807496AAC8E}"/>
              </a:ext>
            </a:extLst>
          </p:cNvPr>
          <p:cNvSpPr txBox="1"/>
          <p:nvPr/>
        </p:nvSpPr>
        <p:spPr>
          <a:xfrm>
            <a:off x="107730" y="1078321"/>
            <a:ext cx="12084270" cy="6133859"/>
          </a:xfrm>
          <a:prstGeom prst="rect">
            <a:avLst/>
          </a:prstGeom>
          <a:noFill/>
        </p:spPr>
        <p:txBody>
          <a:bodyPr wrap="square">
            <a:spAutoFit/>
          </a:bodyPr>
          <a:lstStyle/>
          <a:p>
            <a:pPr>
              <a:lnSpc>
                <a:spcPct val="150000"/>
              </a:lnSpc>
            </a:pPr>
            <a:r>
              <a:rPr lang="en-US" sz="2200" dirty="0">
                <a:solidFill>
                  <a:schemeClr val="tx1"/>
                </a:solidFill>
                <a:latin typeface="Calibri" panose="020F0502020204030204" pitchFamily="34" charset="0"/>
                <a:cs typeface="Calibri" panose="020F0502020204030204" pitchFamily="34" charset="0"/>
              </a:rPr>
              <a:t>Solar home systems (SHS) are increasingly replacing the use of harmful kerosene lanterns in parts of Africa without access to grid connection. SHS allow users to have lighting, charge their phones, and power their electrical appliances. One of the most funded providers of SHS in Africa is the Kenyan solar company Sun King (formerly Greenlight Planet). To enable its customers to afford its off-grid solar solutions, Sun King allows payments in instalments of as little as $0.22 per day after an initial deposit. Payback periods for the SHS typically take up to 12 months and collection is made via mobile money systems such as MPESA. This model, referred to as pay-as-you-go (</a:t>
            </a:r>
            <a:r>
              <a:rPr lang="en-US" sz="2200" dirty="0" err="1">
                <a:solidFill>
                  <a:schemeClr val="tx1"/>
                </a:solidFill>
                <a:latin typeface="Calibri" panose="020F0502020204030204" pitchFamily="34" charset="0"/>
                <a:cs typeface="Calibri" panose="020F0502020204030204" pitchFamily="34" charset="0"/>
              </a:rPr>
              <a:t>PAYGo</a:t>
            </a:r>
            <a:r>
              <a:rPr lang="en-US" sz="2200" dirty="0">
                <a:solidFill>
                  <a:schemeClr val="tx1"/>
                </a:solidFill>
                <a:latin typeface="Calibri" panose="020F0502020204030204" pitchFamily="34" charset="0"/>
                <a:cs typeface="Calibri" panose="020F0502020204030204" pitchFamily="34" charset="0"/>
              </a:rPr>
              <a:t>), allows users to pay per unit of electricity used. It also provides a means of owning solar assets which include mobile solar lanterns and cookstoves. Several solar companies have adopted </a:t>
            </a:r>
            <a:r>
              <a:rPr lang="en-US" sz="2200" dirty="0" err="1">
                <a:solidFill>
                  <a:schemeClr val="tx1"/>
                </a:solidFill>
                <a:latin typeface="Calibri" panose="020F0502020204030204" pitchFamily="34" charset="0"/>
                <a:cs typeface="Calibri" panose="020F0502020204030204" pitchFamily="34" charset="0"/>
              </a:rPr>
              <a:t>PayGo</a:t>
            </a:r>
            <a:r>
              <a:rPr lang="en-US" sz="2200" dirty="0">
                <a:solidFill>
                  <a:schemeClr val="tx1"/>
                </a:solidFill>
                <a:latin typeface="Calibri" panose="020F0502020204030204" pitchFamily="34" charset="0"/>
                <a:cs typeface="Calibri" panose="020F0502020204030204" pitchFamily="34" charset="0"/>
              </a:rPr>
              <a:t> to deliver fast and reliable access to clean energy products for low-income households in Africa. </a:t>
            </a:r>
          </a:p>
          <a:p>
            <a:pPr>
              <a:lnSpc>
                <a:spcPct val="150000"/>
              </a:lnSpc>
            </a:pPr>
            <a:r>
              <a:rPr lang="en-US" sz="2200" dirty="0">
                <a:solidFill>
                  <a:schemeClr val="tx1"/>
                </a:solidFill>
                <a:latin typeface="Calibri" panose="020F0502020204030204" pitchFamily="34" charset="0"/>
                <a:cs typeface="Calibri" panose="020F0502020204030204" pitchFamily="34" charset="0"/>
              </a:rPr>
              <a:t>Some of them include M-KOPA, </a:t>
            </a:r>
            <a:r>
              <a:rPr lang="en-US" sz="2200" dirty="0" err="1">
                <a:solidFill>
                  <a:schemeClr val="tx1"/>
                </a:solidFill>
                <a:latin typeface="Calibri" panose="020F0502020204030204" pitchFamily="34" charset="0"/>
                <a:cs typeface="Calibri" panose="020F0502020204030204" pitchFamily="34" charset="0"/>
              </a:rPr>
              <a:t>d.light</a:t>
            </a:r>
            <a:r>
              <a:rPr lang="en-US" sz="2200" dirty="0">
                <a:solidFill>
                  <a:schemeClr val="tx1"/>
                </a:solidFill>
                <a:latin typeface="Calibri" panose="020F0502020204030204" pitchFamily="34" charset="0"/>
                <a:cs typeface="Calibri" panose="020F0502020204030204" pitchFamily="34" charset="0"/>
              </a:rPr>
              <a:t>, and Easy Solar. </a:t>
            </a:r>
          </a:p>
          <a:p>
            <a:pPr>
              <a:lnSpc>
                <a:spcPct val="150000"/>
              </a:lnSpc>
            </a:pPr>
            <a:endParaRPr lang="en-US" sz="22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725918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38200" y="484385"/>
            <a:ext cx="9672961" cy="514411"/>
          </a:xfrm>
        </p:spPr>
        <p:txBody>
          <a:bodyPr>
            <a:noAutofit/>
          </a:bodyPr>
          <a:lstStyle/>
          <a:p>
            <a:pPr>
              <a:lnSpc>
                <a:spcPct val="150000"/>
              </a:lnSpc>
            </a:pPr>
            <a:r>
              <a:rPr lang="en-US" sz="2600" b="1" dirty="0">
                <a:solidFill>
                  <a:schemeClr val="bg1"/>
                </a:solidFill>
                <a:latin typeface="Calibri" panose="020F0502020204030204" pitchFamily="34" charset="0"/>
                <a:cs typeface="Calibri" panose="020F0502020204030204" pitchFamily="34" charset="0"/>
              </a:rPr>
              <a:t>2.Providing access to solar systems for commercial users</a:t>
            </a:r>
          </a:p>
        </p:txBody>
      </p:sp>
      <p:sp>
        <p:nvSpPr>
          <p:cNvPr id="2" name="Slide Number Placeholder 1">
            <a:extLst>
              <a:ext uri="{FF2B5EF4-FFF2-40B4-BE49-F238E27FC236}">
                <a16:creationId xmlns:a16="http://schemas.microsoft.com/office/drawing/2014/main" id="{B129ECE9-7B80-C141-3CC0-2FDAAE101136}"/>
              </a:ext>
            </a:extLst>
          </p:cNvPr>
          <p:cNvSpPr>
            <a:spLocks noGrp="1"/>
          </p:cNvSpPr>
          <p:nvPr>
            <p:ph type="sldNum" idx="12"/>
          </p:nvPr>
        </p:nvSpPr>
        <p:spPr>
          <a:xfrm>
            <a:off x="11482079" y="6226507"/>
            <a:ext cx="709921" cy="336854"/>
          </a:xfrm>
        </p:spPr>
        <p:txBody>
          <a:bodyPr/>
          <a:lstStyle/>
          <a:p>
            <a:pPr marL="0" lvl="0" indent="0" algn="ctr" rtl="0">
              <a:spcBef>
                <a:spcPts val="0"/>
              </a:spcBef>
              <a:spcAft>
                <a:spcPts val="0"/>
              </a:spcAft>
              <a:buNone/>
            </a:pPr>
            <a:endParaRPr lang="it-IT" sz="2000" dirty="0"/>
          </a:p>
        </p:txBody>
      </p:sp>
      <p:sp>
        <p:nvSpPr>
          <p:cNvPr id="16" name="TextBox 15">
            <a:extLst>
              <a:ext uri="{FF2B5EF4-FFF2-40B4-BE49-F238E27FC236}">
                <a16:creationId xmlns:a16="http://schemas.microsoft.com/office/drawing/2014/main" id="{C1634173-DCBE-BC02-0192-EC0DCD72AF9A}"/>
              </a:ext>
            </a:extLst>
          </p:cNvPr>
          <p:cNvSpPr txBox="1"/>
          <p:nvPr/>
        </p:nvSpPr>
        <p:spPr>
          <a:xfrm>
            <a:off x="386080" y="5087829"/>
            <a:ext cx="6654800" cy="382092"/>
          </a:xfrm>
          <a:prstGeom prst="rect">
            <a:avLst/>
          </a:prstGeom>
          <a:noFill/>
        </p:spPr>
        <p:txBody>
          <a:bodyPr wrap="square">
            <a:spAutoFit/>
          </a:bodyPr>
          <a:lstStyle/>
          <a:p>
            <a:pPr>
              <a:lnSpc>
                <a:spcPct val="150000"/>
              </a:lnSpc>
            </a:pPr>
            <a:endParaRPr lang="fr-FR" sz="1400"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7B761627-6D5A-28CD-E9BC-F807496AAC8E}"/>
              </a:ext>
            </a:extLst>
          </p:cNvPr>
          <p:cNvSpPr txBox="1"/>
          <p:nvPr/>
        </p:nvSpPr>
        <p:spPr>
          <a:xfrm>
            <a:off x="107730" y="1875219"/>
            <a:ext cx="12084270" cy="4102533"/>
          </a:xfrm>
          <a:prstGeom prst="rect">
            <a:avLst/>
          </a:prstGeom>
          <a:noFill/>
        </p:spPr>
        <p:txBody>
          <a:bodyPr wrap="square">
            <a:spAutoFit/>
          </a:bodyPr>
          <a:lstStyle/>
          <a:p>
            <a:pPr>
              <a:lnSpc>
                <a:spcPct val="150000"/>
              </a:lnSpc>
            </a:pPr>
            <a:r>
              <a:rPr lang="en-US" sz="2200" dirty="0">
                <a:solidFill>
                  <a:schemeClr val="tx1"/>
                </a:solidFill>
                <a:latin typeface="Calibri" panose="020F0502020204030204" pitchFamily="34" charset="0"/>
                <a:cs typeface="Calibri" panose="020F0502020204030204" pitchFamily="34" charset="0"/>
              </a:rPr>
              <a:t>In addition to providing solar home systems for individuals and households, a number of solar companies offer solar solutions to commercial users. This reduces their dependence on diesel generators and the grid to power their operations resulting in cost savings. Senegalese-based solar company </a:t>
            </a:r>
            <a:r>
              <a:rPr lang="en-US" sz="2200" dirty="0" err="1">
                <a:solidFill>
                  <a:schemeClr val="tx1"/>
                </a:solidFill>
                <a:latin typeface="Calibri" panose="020F0502020204030204" pitchFamily="34" charset="0"/>
                <a:cs typeface="Calibri" panose="020F0502020204030204" pitchFamily="34" charset="0"/>
              </a:rPr>
              <a:t>Oolu</a:t>
            </a:r>
            <a:r>
              <a:rPr lang="en-US" sz="2200" dirty="0">
                <a:solidFill>
                  <a:schemeClr val="tx1"/>
                </a:solidFill>
                <a:latin typeface="Calibri" panose="020F0502020204030204" pitchFamily="34" charset="0"/>
                <a:cs typeface="Calibri" panose="020F0502020204030204" pitchFamily="34" charset="0"/>
              </a:rPr>
              <a:t> is a leading example of installing and maintaining solar systems for commercial and industrial clients across West Africa. An example of a commercial application of off-grid solar systems for businesses is powering telecommunication base stations to provide network coverage in remote areas with unreliable power supply. </a:t>
            </a:r>
          </a:p>
          <a:p>
            <a:pPr>
              <a:lnSpc>
                <a:spcPct val="150000"/>
              </a:lnSpc>
            </a:pPr>
            <a:endParaRPr lang="en-US" sz="22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788780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Autofit/>
          </a:bodyPr>
          <a:lstStyle/>
          <a:p>
            <a:pPr>
              <a:lnSpc>
                <a:spcPct val="150000"/>
              </a:lnSpc>
            </a:pPr>
            <a:r>
              <a:rPr lang="en-US" sz="2600" b="1" dirty="0">
                <a:solidFill>
                  <a:schemeClr val="bg1"/>
                </a:solidFill>
                <a:latin typeface="Calibri" panose="020F0502020204030204" pitchFamily="34" charset="0"/>
                <a:cs typeface="Calibri" panose="020F0502020204030204" pitchFamily="34" charset="0"/>
              </a:rPr>
              <a:t>3.Improving financial inclusion for underserved communities</a:t>
            </a:r>
          </a:p>
        </p:txBody>
      </p:sp>
      <p:sp>
        <p:nvSpPr>
          <p:cNvPr id="16" name="TextBox 15">
            <a:extLst>
              <a:ext uri="{FF2B5EF4-FFF2-40B4-BE49-F238E27FC236}">
                <a16:creationId xmlns:a16="http://schemas.microsoft.com/office/drawing/2014/main" id="{C1634173-DCBE-BC02-0192-EC0DCD72AF9A}"/>
              </a:ext>
            </a:extLst>
          </p:cNvPr>
          <p:cNvSpPr txBox="1"/>
          <p:nvPr/>
        </p:nvSpPr>
        <p:spPr>
          <a:xfrm>
            <a:off x="386080" y="5087829"/>
            <a:ext cx="6654800" cy="382092"/>
          </a:xfrm>
          <a:prstGeom prst="rect">
            <a:avLst/>
          </a:prstGeom>
          <a:noFill/>
        </p:spPr>
        <p:txBody>
          <a:bodyPr wrap="square">
            <a:spAutoFit/>
          </a:bodyPr>
          <a:lstStyle/>
          <a:p>
            <a:pPr>
              <a:lnSpc>
                <a:spcPct val="150000"/>
              </a:lnSpc>
            </a:pPr>
            <a:endParaRPr lang="fr-FR" sz="1400"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7B761627-6D5A-28CD-E9BC-F807496AAC8E}"/>
              </a:ext>
            </a:extLst>
          </p:cNvPr>
          <p:cNvSpPr txBox="1"/>
          <p:nvPr/>
        </p:nvSpPr>
        <p:spPr>
          <a:xfrm>
            <a:off x="107730" y="1875219"/>
            <a:ext cx="12084270" cy="3086871"/>
          </a:xfrm>
          <a:prstGeom prst="rect">
            <a:avLst/>
          </a:prstGeom>
          <a:noFill/>
        </p:spPr>
        <p:txBody>
          <a:bodyPr wrap="square">
            <a:spAutoFit/>
          </a:bodyPr>
          <a:lstStyle/>
          <a:p>
            <a:pPr>
              <a:lnSpc>
                <a:spcPct val="150000"/>
              </a:lnSpc>
            </a:pPr>
            <a:r>
              <a:rPr lang="en-US" sz="2200" dirty="0">
                <a:solidFill>
                  <a:schemeClr val="tx1"/>
                </a:solidFill>
                <a:latin typeface="Calibri" panose="020F0502020204030204" pitchFamily="34" charset="0"/>
                <a:cs typeface="Calibri" panose="020F0502020204030204" pitchFamily="34" charset="0"/>
              </a:rPr>
              <a:t>Some startups have expanded the piloting of the </a:t>
            </a:r>
            <a:r>
              <a:rPr lang="en-US" sz="2200" dirty="0" err="1">
                <a:solidFill>
                  <a:schemeClr val="tx1"/>
                </a:solidFill>
                <a:latin typeface="Calibri" panose="020F0502020204030204" pitchFamily="34" charset="0"/>
                <a:cs typeface="Calibri" panose="020F0502020204030204" pitchFamily="34" charset="0"/>
              </a:rPr>
              <a:t>PayGo</a:t>
            </a:r>
            <a:r>
              <a:rPr lang="en-US" sz="2200" dirty="0">
                <a:solidFill>
                  <a:schemeClr val="tx1"/>
                </a:solidFill>
                <a:latin typeface="Calibri" panose="020F0502020204030204" pitchFamily="34" charset="0"/>
                <a:cs typeface="Calibri" panose="020F0502020204030204" pitchFamily="34" charset="0"/>
              </a:rPr>
              <a:t> model to provide financing for entertainment and refrigeration products such as smartphones, TV, and fridges. This enables people without a bank account or a credit history to have access to financial services to enhance their quality of life. M-KOPA is an example of a solar company that offers credit products, including cash loans, to financially underserved communities. </a:t>
            </a:r>
          </a:p>
          <a:p>
            <a:pPr>
              <a:lnSpc>
                <a:spcPct val="150000"/>
              </a:lnSpc>
            </a:pPr>
            <a:endParaRPr lang="en-US" sz="22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607185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600" b="1" dirty="0">
                <a:solidFill>
                  <a:schemeClr val="bg1"/>
                </a:solidFill>
                <a:latin typeface="Calibri" panose="020F0502020204030204" pitchFamily="34" charset="0"/>
                <a:cs typeface="Calibri" panose="020F0502020204030204" pitchFamily="34" charset="0"/>
              </a:rPr>
              <a:t>4. Improving financial inclusion for underserved communities</a:t>
            </a:r>
            <a:endParaRPr lang="en-US" sz="2600" dirty="0">
              <a:solidFill>
                <a:schemeClr val="bg1"/>
              </a:solidFill>
            </a:endParaRPr>
          </a:p>
        </p:txBody>
      </p:sp>
      <p:sp>
        <p:nvSpPr>
          <p:cNvPr id="16" name="TextBox 15">
            <a:extLst>
              <a:ext uri="{FF2B5EF4-FFF2-40B4-BE49-F238E27FC236}">
                <a16:creationId xmlns:a16="http://schemas.microsoft.com/office/drawing/2014/main" id="{C1634173-DCBE-BC02-0192-EC0DCD72AF9A}"/>
              </a:ext>
            </a:extLst>
          </p:cNvPr>
          <p:cNvSpPr txBox="1"/>
          <p:nvPr/>
        </p:nvSpPr>
        <p:spPr>
          <a:xfrm>
            <a:off x="386080" y="5087829"/>
            <a:ext cx="6654800" cy="382092"/>
          </a:xfrm>
          <a:prstGeom prst="rect">
            <a:avLst/>
          </a:prstGeom>
          <a:noFill/>
        </p:spPr>
        <p:txBody>
          <a:bodyPr wrap="square">
            <a:spAutoFit/>
          </a:bodyPr>
          <a:lstStyle/>
          <a:p>
            <a:pPr>
              <a:lnSpc>
                <a:spcPct val="150000"/>
              </a:lnSpc>
            </a:pPr>
            <a:endParaRPr lang="fr-FR" sz="1400"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7B761627-6D5A-28CD-E9BC-F807496AAC8E}"/>
              </a:ext>
            </a:extLst>
          </p:cNvPr>
          <p:cNvSpPr txBox="1"/>
          <p:nvPr/>
        </p:nvSpPr>
        <p:spPr>
          <a:xfrm>
            <a:off x="107730" y="1875219"/>
            <a:ext cx="12084270" cy="3086871"/>
          </a:xfrm>
          <a:prstGeom prst="rect">
            <a:avLst/>
          </a:prstGeom>
          <a:noFill/>
        </p:spPr>
        <p:txBody>
          <a:bodyPr wrap="square">
            <a:spAutoFit/>
          </a:bodyPr>
          <a:lstStyle/>
          <a:p>
            <a:pPr>
              <a:lnSpc>
                <a:spcPct val="150000"/>
              </a:lnSpc>
            </a:pPr>
            <a:r>
              <a:rPr lang="en-US" sz="2200" dirty="0">
                <a:solidFill>
                  <a:schemeClr val="tx1"/>
                </a:solidFill>
                <a:latin typeface="Calibri" panose="020F0502020204030204" pitchFamily="34" charset="0"/>
                <a:cs typeface="Calibri" panose="020F0502020204030204" pitchFamily="34" charset="0"/>
              </a:rPr>
              <a:t>Some startups have expanded the piloting of the </a:t>
            </a:r>
            <a:r>
              <a:rPr lang="en-US" sz="2200" dirty="0" err="1">
                <a:solidFill>
                  <a:schemeClr val="tx1"/>
                </a:solidFill>
                <a:latin typeface="Calibri" panose="020F0502020204030204" pitchFamily="34" charset="0"/>
                <a:cs typeface="Calibri" panose="020F0502020204030204" pitchFamily="34" charset="0"/>
              </a:rPr>
              <a:t>PayGo</a:t>
            </a:r>
            <a:r>
              <a:rPr lang="en-US" sz="2200" dirty="0">
                <a:solidFill>
                  <a:schemeClr val="tx1"/>
                </a:solidFill>
                <a:latin typeface="Calibri" panose="020F0502020204030204" pitchFamily="34" charset="0"/>
                <a:cs typeface="Calibri" panose="020F0502020204030204" pitchFamily="34" charset="0"/>
              </a:rPr>
              <a:t> model to provide financing for entertainment and refrigeration products such as smartphones, TV, and fridges. This enables people without a bank account or a credit history to have access to financial services to enhance their quality of life. M-KOPA is an example of a solar company that offers credit products, including cash loans, to financially underserved communities. </a:t>
            </a:r>
          </a:p>
          <a:p>
            <a:pPr>
              <a:lnSpc>
                <a:spcPct val="150000"/>
              </a:lnSpc>
            </a:pPr>
            <a:endParaRPr lang="en-US" sz="22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804125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Autofit/>
          </a:bodyPr>
          <a:lstStyle/>
          <a:p>
            <a:pPr>
              <a:lnSpc>
                <a:spcPct val="150000"/>
              </a:lnSpc>
            </a:pPr>
            <a:r>
              <a:rPr lang="en-US" sz="2600" b="1" dirty="0">
                <a:solidFill>
                  <a:schemeClr val="bg1"/>
                </a:solidFill>
                <a:latin typeface="Calibri" panose="020F0502020204030204" pitchFamily="34" charset="0"/>
                <a:cs typeface="Calibri" panose="020F0502020204030204" pitchFamily="34" charset="0"/>
              </a:rPr>
              <a:t>5. Reducing operational costs for farmers</a:t>
            </a:r>
          </a:p>
        </p:txBody>
      </p:sp>
      <p:sp>
        <p:nvSpPr>
          <p:cNvPr id="16" name="TextBox 15">
            <a:extLst>
              <a:ext uri="{FF2B5EF4-FFF2-40B4-BE49-F238E27FC236}">
                <a16:creationId xmlns:a16="http://schemas.microsoft.com/office/drawing/2014/main" id="{C1634173-DCBE-BC02-0192-EC0DCD72AF9A}"/>
              </a:ext>
            </a:extLst>
          </p:cNvPr>
          <p:cNvSpPr txBox="1"/>
          <p:nvPr/>
        </p:nvSpPr>
        <p:spPr>
          <a:xfrm>
            <a:off x="386080" y="5087829"/>
            <a:ext cx="6654800" cy="382092"/>
          </a:xfrm>
          <a:prstGeom prst="rect">
            <a:avLst/>
          </a:prstGeom>
          <a:noFill/>
        </p:spPr>
        <p:txBody>
          <a:bodyPr wrap="square">
            <a:spAutoFit/>
          </a:bodyPr>
          <a:lstStyle/>
          <a:p>
            <a:pPr>
              <a:lnSpc>
                <a:spcPct val="150000"/>
              </a:lnSpc>
            </a:pPr>
            <a:endParaRPr lang="fr-FR" sz="1400"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7B761627-6D5A-28CD-E9BC-F807496AAC8E}"/>
              </a:ext>
            </a:extLst>
          </p:cNvPr>
          <p:cNvSpPr txBox="1"/>
          <p:nvPr/>
        </p:nvSpPr>
        <p:spPr>
          <a:xfrm>
            <a:off x="107730" y="1875219"/>
            <a:ext cx="12084270" cy="3594702"/>
          </a:xfrm>
          <a:prstGeom prst="rect">
            <a:avLst/>
          </a:prstGeom>
          <a:noFill/>
        </p:spPr>
        <p:txBody>
          <a:bodyPr wrap="square">
            <a:spAutoFit/>
          </a:bodyPr>
          <a:lstStyle/>
          <a:p>
            <a:pPr>
              <a:lnSpc>
                <a:spcPct val="150000"/>
              </a:lnSpc>
            </a:pPr>
            <a:r>
              <a:rPr lang="en-US" sz="2200" dirty="0">
                <a:solidFill>
                  <a:schemeClr val="tx1"/>
                </a:solidFill>
                <a:latin typeface="Calibri" panose="020F0502020204030204" pitchFamily="34" charset="0"/>
                <a:cs typeface="Calibri" panose="020F0502020204030204" pitchFamily="34" charset="0"/>
              </a:rPr>
              <a:t>Off-grid solar energy is being used in Africa to power agricultural appliances such as water pumps, coolers, and processing machines to provide irrigation, refrigeration, and </a:t>
            </a:r>
            <a:r>
              <a:rPr lang="en-US" sz="2200" dirty="0" err="1">
                <a:solidFill>
                  <a:schemeClr val="tx1"/>
                </a:solidFill>
                <a:latin typeface="Calibri" panose="020F0502020204030204" pitchFamily="34" charset="0"/>
                <a:cs typeface="Calibri" panose="020F0502020204030204" pitchFamily="34" charset="0"/>
              </a:rPr>
              <a:t>agro</a:t>
            </a:r>
            <a:r>
              <a:rPr lang="en-US" sz="2200" dirty="0">
                <a:solidFill>
                  <a:schemeClr val="tx1"/>
                </a:solidFill>
                <a:latin typeface="Calibri" panose="020F0502020204030204" pitchFamily="34" charset="0"/>
                <a:cs typeface="Calibri" panose="020F0502020204030204" pitchFamily="34" charset="0"/>
              </a:rPr>
              <a:t>-processing respectively. Commonly referred to as productive use leveraging solar energy (PULSE) appliances, they provide opportunities for smallholder farmers to improve their efficiency and increase their income. Solar startups in Africa, like Kenya-based </a:t>
            </a:r>
            <a:r>
              <a:rPr lang="en-US" sz="2200" dirty="0" err="1">
                <a:solidFill>
                  <a:schemeClr val="tx1"/>
                </a:solidFill>
                <a:latin typeface="Calibri" panose="020F0502020204030204" pitchFamily="34" charset="0"/>
                <a:cs typeface="Calibri" panose="020F0502020204030204" pitchFamily="34" charset="0"/>
              </a:rPr>
              <a:t>SunCulture</a:t>
            </a:r>
            <a:r>
              <a:rPr lang="en-US" sz="2200" dirty="0">
                <a:solidFill>
                  <a:schemeClr val="tx1"/>
                </a:solidFill>
                <a:latin typeface="Calibri" panose="020F0502020204030204" pitchFamily="34" charset="0"/>
                <a:cs typeface="Calibri" panose="020F0502020204030204" pitchFamily="34" charset="0"/>
              </a:rPr>
              <a:t>, are piloting and scaling PULSE solutions for farmers to mitigate and adapt to the effects of climate change.    </a:t>
            </a:r>
          </a:p>
          <a:p>
            <a:pPr>
              <a:lnSpc>
                <a:spcPct val="150000"/>
              </a:lnSpc>
            </a:pPr>
            <a:endParaRPr lang="en-US" sz="22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0438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18084" y="438665"/>
            <a:ext cx="9672961" cy="514411"/>
          </a:xfrm>
        </p:spPr>
        <p:txBody>
          <a:bodyPr/>
          <a:lstStyle/>
          <a:p>
            <a:r>
              <a:rPr lang="fr-FR" sz="2800" b="1" dirty="0">
                <a:solidFill>
                  <a:schemeClr val="bg1"/>
                </a:solidFill>
                <a:latin typeface="Calibri" panose="020F0502020204030204" pitchFamily="34" charset="0"/>
                <a:cs typeface="Calibri" panose="020F0502020204030204" pitchFamily="34" charset="0"/>
              </a:rPr>
              <a:t>In Conclusion</a:t>
            </a:r>
            <a:endParaRPr lang="en-US" dirty="0">
              <a:solidFill>
                <a:schemeClr val="bg1"/>
              </a:solidFill>
            </a:endParaRPr>
          </a:p>
        </p:txBody>
      </p:sp>
      <p:sp>
        <p:nvSpPr>
          <p:cNvPr id="6" name="TextBox 5">
            <a:extLst>
              <a:ext uri="{FF2B5EF4-FFF2-40B4-BE49-F238E27FC236}">
                <a16:creationId xmlns:a16="http://schemas.microsoft.com/office/drawing/2014/main" id="{5287EA40-109A-901E-DA17-A32E2A822B0C}"/>
              </a:ext>
            </a:extLst>
          </p:cNvPr>
          <p:cNvSpPr txBox="1"/>
          <p:nvPr/>
        </p:nvSpPr>
        <p:spPr>
          <a:xfrm>
            <a:off x="782728" y="1622797"/>
            <a:ext cx="10383316" cy="2805063"/>
          </a:xfrm>
          <a:prstGeom prst="rect">
            <a:avLst/>
          </a:prstGeom>
          <a:noFill/>
        </p:spPr>
        <p:txBody>
          <a:bodyPr wrap="square">
            <a:spAutoFit/>
          </a:bodyPr>
          <a:lstStyle/>
          <a:p>
            <a:pPr>
              <a:lnSpc>
                <a:spcPct val="150000"/>
              </a:lnSpc>
            </a:pPr>
            <a:r>
              <a:rPr lang="en-US" sz="2400" dirty="0">
                <a:solidFill>
                  <a:schemeClr val="tx1"/>
                </a:solidFill>
                <a:latin typeface="Calibri" panose="020F0502020204030204" pitchFamily="34" charset="0"/>
                <a:cs typeface="Calibri" panose="020F0502020204030204" pitchFamily="34" charset="0"/>
              </a:rPr>
              <a:t>We have explored the pressing need for sustainable and reliable energy solutions in a region where access to electricity remains a significant barrier to socioeconomic progress. With over 80% of the global population lacking electricity residing in Sub-Saharan Africa, the imperative to adopt innovative and decentralized renewable energy solutions has never been more critical.</a:t>
            </a:r>
            <a:endParaRPr lang="fr-FR" sz="24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070404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53440" y="453905"/>
            <a:ext cx="9657721" cy="514411"/>
          </a:xfrm>
        </p:spPr>
        <p:txBody>
          <a:bodyPr/>
          <a:lstStyle/>
          <a:p>
            <a:r>
              <a:rPr lang="fr-FR" sz="2800" b="1" dirty="0">
                <a:solidFill>
                  <a:schemeClr val="bg1"/>
                </a:solidFill>
                <a:latin typeface="Calibri" panose="020F0502020204030204" pitchFamily="34" charset="0"/>
                <a:cs typeface="Calibri" panose="020F0502020204030204" pitchFamily="34" charset="0"/>
              </a:rPr>
              <a:t>In Conclusion</a:t>
            </a:r>
            <a:endParaRPr lang="en-US" dirty="0"/>
          </a:p>
        </p:txBody>
      </p:sp>
      <p:sp>
        <p:nvSpPr>
          <p:cNvPr id="6" name="TextBox 5">
            <a:extLst>
              <a:ext uri="{FF2B5EF4-FFF2-40B4-BE49-F238E27FC236}">
                <a16:creationId xmlns:a16="http://schemas.microsoft.com/office/drawing/2014/main" id="{5287EA40-109A-901E-DA17-A32E2A822B0C}"/>
              </a:ext>
            </a:extLst>
          </p:cNvPr>
          <p:cNvSpPr txBox="1"/>
          <p:nvPr/>
        </p:nvSpPr>
        <p:spPr>
          <a:xfrm>
            <a:off x="275370" y="1547003"/>
            <a:ext cx="11093670" cy="4467057"/>
          </a:xfrm>
          <a:prstGeom prst="rect">
            <a:avLst/>
          </a:prstGeom>
          <a:noFill/>
        </p:spPr>
        <p:txBody>
          <a:bodyPr wrap="square">
            <a:spAutoFit/>
          </a:bodyPr>
          <a:lstStyle/>
          <a:p>
            <a:pPr>
              <a:lnSpc>
                <a:spcPct val="150000"/>
              </a:lnSpc>
            </a:pPr>
            <a:r>
              <a:rPr lang="en-US" sz="2400" dirty="0">
                <a:solidFill>
                  <a:schemeClr val="tx1"/>
                </a:solidFill>
                <a:latin typeface="Calibri" panose="020F0502020204030204" pitchFamily="34" charset="0"/>
                <a:cs typeface="Calibri" panose="020F0502020204030204" pitchFamily="34" charset="0"/>
              </a:rPr>
              <a:t>We have delved into the strategic drivers and opportunities that propel the off-grid solar sector forward. The declining costs of solar technologies, innovative business models like Pay-As-You-Go (PAYG), and supportive policy frameworks have made solar energy accessible to millions who were previously underserved</a:t>
            </a:r>
            <a:r>
              <a:rPr lang="en-US" sz="2400">
                <a:solidFill>
                  <a:schemeClr val="tx1"/>
                </a:solidFill>
                <a:latin typeface="Calibri" panose="020F0502020204030204" pitchFamily="34" charset="0"/>
                <a:cs typeface="Calibri" panose="020F0502020204030204" pitchFamily="34" charset="0"/>
              </a:rPr>
              <a:t>. </a:t>
            </a:r>
          </a:p>
          <a:p>
            <a:pPr>
              <a:lnSpc>
                <a:spcPct val="150000"/>
              </a:lnSpc>
            </a:pPr>
            <a:r>
              <a:rPr lang="en-US" sz="2400">
                <a:solidFill>
                  <a:schemeClr val="tx1"/>
                </a:solidFill>
                <a:latin typeface="Calibri" panose="020F0502020204030204" pitchFamily="34" charset="0"/>
                <a:cs typeface="Calibri" panose="020F0502020204030204" pitchFamily="34" charset="0"/>
              </a:rPr>
              <a:t>The </a:t>
            </a:r>
            <a:r>
              <a:rPr lang="en-US" sz="2400" dirty="0">
                <a:solidFill>
                  <a:schemeClr val="tx1"/>
                </a:solidFill>
                <a:latin typeface="Calibri" panose="020F0502020204030204" pitchFamily="34" charset="0"/>
                <a:cs typeface="Calibri" panose="020F0502020204030204" pitchFamily="34" charset="0"/>
              </a:rPr>
              <a:t>role of solar energy in enhancing resilience to climate change, promoting gender equality, and empowering economic growth through entrepreneurship has been highlighted. It is evident that the off-grid solar sector in Africa holds immense potential to bridge the energy access gap and drive sustainable development. </a:t>
            </a:r>
          </a:p>
        </p:txBody>
      </p:sp>
    </p:spTree>
    <p:extLst>
      <p:ext uri="{BB962C8B-B14F-4D97-AF65-F5344CB8AC3E}">
        <p14:creationId xmlns:p14="http://schemas.microsoft.com/office/powerpoint/2010/main" val="23161467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C2D8AE4-91D0-EC6F-26FF-47C9D86E43B8}"/>
              </a:ext>
            </a:extLst>
          </p:cNvPr>
          <p:cNvSpPr>
            <a:spLocks noGrp="1"/>
          </p:cNvSpPr>
          <p:nvPr>
            <p:ph type="title"/>
          </p:nvPr>
        </p:nvSpPr>
        <p:spPr/>
        <p:txBody>
          <a:bodyPr/>
          <a:lstStyle/>
          <a:p>
            <a:r>
              <a:rPr lang="en-ZA" sz="2800" b="1" i="0" u="none" strike="noStrike" dirty="0">
                <a:solidFill>
                  <a:schemeClr val="bg1"/>
                </a:solidFill>
                <a:effectLst/>
                <a:latin typeface="Calibri" panose="020F0502020204030204" pitchFamily="34" charset="0"/>
              </a:rPr>
              <a:t>Course References</a:t>
            </a:r>
            <a:endParaRPr lang="en-US" dirty="0">
              <a:solidFill>
                <a:schemeClr val="bg1"/>
              </a:solidFill>
            </a:endParaRPr>
          </a:p>
        </p:txBody>
      </p:sp>
      <p:graphicFrame>
        <p:nvGraphicFramePr>
          <p:cNvPr id="4" name="Table 3">
            <a:extLst>
              <a:ext uri="{FF2B5EF4-FFF2-40B4-BE49-F238E27FC236}">
                <a16:creationId xmlns:a16="http://schemas.microsoft.com/office/drawing/2014/main" id="{F42AB556-56C2-ABB5-DCCB-BC6FE0E90B25}"/>
              </a:ext>
            </a:extLst>
          </p:cNvPr>
          <p:cNvGraphicFramePr>
            <a:graphicFrameLocks noGrp="1"/>
          </p:cNvGraphicFramePr>
          <p:nvPr/>
        </p:nvGraphicFramePr>
        <p:xfrm>
          <a:off x="775607" y="1070485"/>
          <a:ext cx="10640786" cy="5333612"/>
        </p:xfrm>
        <a:graphic>
          <a:graphicData uri="http://schemas.openxmlformats.org/drawingml/2006/table">
            <a:tbl>
              <a:tblPr/>
              <a:tblGrid>
                <a:gridCol w="10640786">
                  <a:extLst>
                    <a:ext uri="{9D8B030D-6E8A-4147-A177-3AD203B41FA5}">
                      <a16:colId xmlns:a16="http://schemas.microsoft.com/office/drawing/2014/main" val="465644583"/>
                    </a:ext>
                  </a:extLst>
                </a:gridCol>
              </a:tblGrid>
              <a:tr h="199397">
                <a:tc>
                  <a:txBody>
                    <a:bodyPr/>
                    <a:lstStyle/>
                    <a:p>
                      <a:pPr algn="l" fontAlgn="t"/>
                      <a:endParaRPr lang="en-ZA" sz="900" b="1" i="0" u="none" strike="noStrike" dirty="0">
                        <a:solidFill>
                          <a:srgbClr val="000000"/>
                        </a:solidFill>
                        <a:effectLst/>
                        <a:latin typeface="Calibri" panose="020F0502020204030204" pitchFamily="34" charset="0"/>
                      </a:endParaRPr>
                    </a:p>
                  </a:txBody>
                  <a:tcPr marL="4622" marR="4622" marT="4622" marB="22187">
                    <a:lnL>
                      <a:noFill/>
                    </a:lnL>
                    <a:lnR>
                      <a:noFill/>
                    </a:lnR>
                    <a:lnT>
                      <a:noFill/>
                    </a:lnT>
                    <a:lnB>
                      <a:noFill/>
                    </a:lnB>
                    <a:noFill/>
                  </a:tcPr>
                </a:tc>
                <a:extLst>
                  <a:ext uri="{0D108BD9-81ED-4DB2-BD59-A6C34878D82A}">
                    <a16:rowId xmlns:a16="http://schemas.microsoft.com/office/drawing/2014/main" val="1246080808"/>
                  </a:ext>
                </a:extLst>
              </a:tr>
              <a:tr h="572209">
                <a:tc>
                  <a:txBody>
                    <a:bodyPr/>
                    <a:lstStyle/>
                    <a:p>
                      <a:pPr marL="171450" indent="-171450" algn="l" fontAlgn="t">
                        <a:buFont typeface="Arial" panose="020B0604020202020204" pitchFamily="34" charset="0"/>
                        <a:buChar char="•"/>
                      </a:pPr>
                      <a:r>
                        <a:rPr lang="en-ZA" sz="1000" b="0" i="0" u="none" strike="noStrike" dirty="0" err="1">
                          <a:solidFill>
                            <a:srgbClr val="000000"/>
                          </a:solidFill>
                          <a:effectLst/>
                          <a:latin typeface="Calibri" panose="020F0502020204030204" pitchFamily="34" charset="0"/>
                        </a:rPr>
                        <a:t>Babayomi</a:t>
                      </a:r>
                      <a:r>
                        <a:rPr lang="en-ZA" sz="1000" b="0" i="0" u="none" strike="noStrike" dirty="0">
                          <a:solidFill>
                            <a:srgbClr val="000000"/>
                          </a:solidFill>
                          <a:effectLst/>
                          <a:latin typeface="Calibri" panose="020F0502020204030204" pitchFamily="34" charset="0"/>
                        </a:rPr>
                        <a:t>, </a:t>
                      </a:r>
                      <a:r>
                        <a:rPr lang="en-ZA" sz="1000" b="0" i="0" u="none" strike="noStrike" dirty="0" err="1">
                          <a:solidFill>
                            <a:srgbClr val="000000"/>
                          </a:solidFill>
                          <a:effectLst/>
                          <a:latin typeface="Calibri" panose="020F0502020204030204" pitchFamily="34" charset="0"/>
                        </a:rPr>
                        <a:t>Oluleke</a:t>
                      </a:r>
                      <a:r>
                        <a:rPr lang="en-ZA" sz="1000" b="0" i="0" u="none" strike="noStrike" dirty="0">
                          <a:solidFill>
                            <a:srgbClr val="000000"/>
                          </a:solidFill>
                          <a:effectLst/>
                          <a:latin typeface="Calibri" panose="020F0502020204030204" pitchFamily="34" charset="0"/>
                        </a:rPr>
                        <a:t> &amp; Babatunde, </a:t>
                      </a:r>
                      <a:r>
                        <a:rPr lang="en-ZA" sz="1000" b="0" i="0" u="none" strike="noStrike" dirty="0" err="1">
                          <a:solidFill>
                            <a:srgbClr val="000000"/>
                          </a:solidFill>
                          <a:effectLst/>
                          <a:latin typeface="Calibri" panose="020F0502020204030204" pitchFamily="34" charset="0"/>
                        </a:rPr>
                        <a:t>Olubayo</a:t>
                      </a:r>
                      <a:r>
                        <a:rPr lang="en-ZA" sz="1000" b="0" i="0" u="none" strike="noStrike" dirty="0">
                          <a:solidFill>
                            <a:srgbClr val="000000"/>
                          </a:solidFill>
                          <a:effectLst/>
                          <a:latin typeface="Calibri" panose="020F0502020204030204" pitchFamily="34" charset="0"/>
                        </a:rPr>
                        <a:t> &amp; </a:t>
                      </a:r>
                      <a:r>
                        <a:rPr lang="en-ZA" sz="1000" b="0" i="0" u="none" strike="noStrike" dirty="0" err="1">
                          <a:solidFill>
                            <a:srgbClr val="000000"/>
                          </a:solidFill>
                          <a:effectLst/>
                          <a:latin typeface="Calibri" panose="020F0502020204030204" pitchFamily="34" charset="0"/>
                        </a:rPr>
                        <a:t>Denwigwe</a:t>
                      </a:r>
                      <a:r>
                        <a:rPr lang="en-ZA" sz="1000" b="0" i="0" u="none" strike="noStrike" dirty="0">
                          <a:solidFill>
                            <a:srgbClr val="000000"/>
                          </a:solidFill>
                          <a:effectLst/>
                          <a:latin typeface="Calibri" panose="020F0502020204030204" pitchFamily="34" charset="0"/>
                        </a:rPr>
                        <a:t>, Iheanacho &amp; </a:t>
                      </a:r>
                      <a:r>
                        <a:rPr lang="en-ZA" sz="1000" b="0" i="0" u="none" strike="noStrike" dirty="0" err="1">
                          <a:solidFill>
                            <a:srgbClr val="000000"/>
                          </a:solidFill>
                          <a:effectLst/>
                          <a:latin typeface="Calibri" panose="020F0502020204030204" pitchFamily="34" charset="0"/>
                        </a:rPr>
                        <a:t>Shomefun</a:t>
                      </a:r>
                      <a:r>
                        <a:rPr lang="en-ZA" sz="1000" b="0" i="0" u="none" strike="noStrike" dirty="0">
                          <a:solidFill>
                            <a:srgbClr val="000000"/>
                          </a:solidFill>
                          <a:effectLst/>
                          <a:latin typeface="Calibri" panose="020F0502020204030204" pitchFamily="34" charset="0"/>
                        </a:rPr>
                        <a:t>, Tobi &amp; </a:t>
                      </a:r>
                      <a:r>
                        <a:rPr lang="en-ZA" sz="1000" b="0" i="0" u="none" strike="noStrike" dirty="0" err="1">
                          <a:solidFill>
                            <a:srgbClr val="000000"/>
                          </a:solidFill>
                          <a:effectLst/>
                          <a:latin typeface="Calibri" panose="020F0502020204030204" pitchFamily="34" charset="0"/>
                        </a:rPr>
                        <a:t>Adedoja</a:t>
                      </a:r>
                      <a:r>
                        <a:rPr lang="en-ZA" sz="1000" b="0" i="0" u="none" strike="noStrike" dirty="0">
                          <a:solidFill>
                            <a:srgbClr val="000000"/>
                          </a:solidFill>
                          <a:effectLst/>
                          <a:latin typeface="Calibri" panose="020F0502020204030204" pitchFamily="34" charset="0"/>
                        </a:rPr>
                        <a:t>, </a:t>
                      </a:r>
                      <a:r>
                        <a:rPr lang="en-ZA" sz="1000" b="0" i="0" u="none" strike="noStrike" dirty="0" err="1">
                          <a:solidFill>
                            <a:srgbClr val="000000"/>
                          </a:solidFill>
                          <a:effectLst/>
                          <a:latin typeface="Calibri" panose="020F0502020204030204" pitchFamily="34" charset="0"/>
                        </a:rPr>
                        <a:t>Oluwaseye</a:t>
                      </a:r>
                      <a:r>
                        <a:rPr lang="en-ZA" sz="1000" b="0" i="0" u="none" strike="noStrike" dirty="0">
                          <a:solidFill>
                            <a:srgbClr val="000000"/>
                          </a:solidFill>
                          <a:effectLst/>
                          <a:latin typeface="Calibri" panose="020F0502020204030204" pitchFamily="34" charset="0"/>
                        </a:rPr>
                        <a:t> &amp; </a:t>
                      </a:r>
                      <a:r>
                        <a:rPr lang="en-ZA" sz="1000" b="0" i="0" u="none" strike="noStrike" dirty="0" err="1">
                          <a:solidFill>
                            <a:srgbClr val="000000"/>
                          </a:solidFill>
                          <a:effectLst/>
                          <a:latin typeface="Calibri" panose="020F0502020204030204" pitchFamily="34" charset="0"/>
                        </a:rPr>
                        <a:t>Somefun</a:t>
                      </a:r>
                      <a:r>
                        <a:rPr lang="en-ZA" sz="1000" b="0" i="0" u="none" strike="noStrike" dirty="0">
                          <a:solidFill>
                            <a:srgbClr val="000000"/>
                          </a:solidFill>
                          <a:effectLst/>
                          <a:latin typeface="Calibri" panose="020F0502020204030204" pitchFamily="34" charset="0"/>
                        </a:rPr>
                        <a:t>, Comfort &amp; </a:t>
                      </a:r>
                      <a:r>
                        <a:rPr lang="en-ZA" sz="1000" b="0" i="0" u="none" strike="noStrike" dirty="0" err="1">
                          <a:solidFill>
                            <a:srgbClr val="000000"/>
                          </a:solidFill>
                          <a:effectLst/>
                          <a:latin typeface="Calibri" panose="020F0502020204030204" pitchFamily="34" charset="0"/>
                        </a:rPr>
                        <a:t>Olukayode</a:t>
                      </a:r>
                      <a:r>
                        <a:rPr lang="en-ZA" sz="1000" b="0" i="0" u="none" strike="noStrike" dirty="0">
                          <a:solidFill>
                            <a:srgbClr val="000000"/>
                          </a:solidFill>
                          <a:effectLst/>
                          <a:latin typeface="Calibri" panose="020F0502020204030204" pitchFamily="34" charset="0"/>
                        </a:rPr>
                        <a:t>, </a:t>
                      </a:r>
                      <a:r>
                        <a:rPr lang="en-ZA" sz="1000" b="0" i="0" u="none" strike="noStrike" dirty="0" err="1">
                          <a:solidFill>
                            <a:srgbClr val="000000"/>
                          </a:solidFill>
                          <a:effectLst/>
                          <a:latin typeface="Calibri" panose="020F0502020204030204" pitchFamily="34" charset="0"/>
                        </a:rPr>
                        <a:t>Kevwe</a:t>
                      </a:r>
                      <a:r>
                        <a:rPr lang="en-ZA" sz="1000" b="0" i="0" u="none" strike="noStrike" dirty="0">
                          <a:solidFill>
                            <a:srgbClr val="000000"/>
                          </a:solidFill>
                          <a:effectLst/>
                          <a:latin typeface="Calibri" panose="020F0502020204030204" pitchFamily="34" charset="0"/>
                        </a:rPr>
                        <a:t> &amp; Attah, Amarachi. (2023). A review of renewable off-grid mini-grids in Sub-Saharan Africa. Frontiers in Energy Research. 10. 1089025. 10.3389/fenrg.2022.1089025. </a:t>
                      </a:r>
                    </a:p>
                  </a:txBody>
                  <a:tcPr marL="4622" marR="4622" marT="4622" marB="22187">
                    <a:lnL>
                      <a:noFill/>
                    </a:lnL>
                    <a:lnR>
                      <a:noFill/>
                    </a:lnR>
                    <a:lnT>
                      <a:noFill/>
                    </a:lnT>
                    <a:lnB>
                      <a:noFill/>
                    </a:lnB>
                    <a:noFill/>
                  </a:tcPr>
                </a:tc>
                <a:extLst>
                  <a:ext uri="{0D108BD9-81ED-4DB2-BD59-A6C34878D82A}">
                    <a16:rowId xmlns:a16="http://schemas.microsoft.com/office/drawing/2014/main" val="3604168628"/>
                  </a:ext>
                </a:extLst>
              </a:tr>
              <a:tr h="356365">
                <a:tc>
                  <a:txBody>
                    <a:bodyPr/>
                    <a:lstStyle/>
                    <a:p>
                      <a:pPr marL="171450" indent="-171450" algn="l" fontAlgn="t">
                        <a:buFont typeface="Arial" panose="020B0604020202020204" pitchFamily="34" charset="0"/>
                        <a:buChar char="•"/>
                      </a:pPr>
                      <a:r>
                        <a:rPr lang="en-ZA" sz="1000" b="0" i="0" u="none" strike="noStrike">
                          <a:solidFill>
                            <a:srgbClr val="000000"/>
                          </a:solidFill>
                          <a:effectLst/>
                          <a:latin typeface="Calibri" panose="020F0502020204030204" pitchFamily="34" charset="0"/>
                        </a:rPr>
                        <a:t>Jain, Pushpendra &amp; Jain, Prem &amp; Dhafana, P. (2014). Addressing barriers to off-grid rural electrification in Africa: The Botswana and Namibia experience. Energy and Power Engineering. 8. 1351-1359. </a:t>
                      </a:r>
                    </a:p>
                  </a:txBody>
                  <a:tcPr marL="4622" marR="4622" marT="4622" marB="22187">
                    <a:lnL>
                      <a:noFill/>
                    </a:lnL>
                    <a:lnR>
                      <a:noFill/>
                    </a:lnR>
                    <a:lnT>
                      <a:noFill/>
                    </a:lnT>
                    <a:lnB>
                      <a:noFill/>
                    </a:lnB>
                    <a:noFill/>
                  </a:tcPr>
                </a:tc>
                <a:extLst>
                  <a:ext uri="{0D108BD9-81ED-4DB2-BD59-A6C34878D82A}">
                    <a16:rowId xmlns:a16="http://schemas.microsoft.com/office/drawing/2014/main" val="1070470178"/>
                  </a:ext>
                </a:extLst>
              </a:tr>
              <a:tr h="248444">
                <a:tc>
                  <a:txBody>
                    <a:bodyPr/>
                    <a:lstStyle/>
                    <a:p>
                      <a:pPr marL="171450" indent="-171450" algn="l" fontAlgn="t">
                        <a:buFont typeface="Arial" panose="020B0604020202020204" pitchFamily="34" charset="0"/>
                        <a:buChar char="•"/>
                      </a:pPr>
                      <a:r>
                        <a:rPr lang="en-ZA" sz="1000" b="0" i="0" u="none" strike="noStrike" dirty="0" err="1">
                          <a:solidFill>
                            <a:srgbClr val="000000"/>
                          </a:solidFill>
                          <a:effectLst/>
                          <a:latin typeface="Calibri" panose="020F0502020204030204" pitchFamily="34" charset="0"/>
                        </a:rPr>
                        <a:t>Muok</a:t>
                      </a:r>
                      <a:r>
                        <a:rPr lang="en-ZA" sz="1000" b="0" i="0" u="none" strike="noStrike" dirty="0">
                          <a:solidFill>
                            <a:srgbClr val="000000"/>
                          </a:solidFill>
                          <a:effectLst/>
                          <a:latin typeface="Calibri" panose="020F0502020204030204" pitchFamily="34" charset="0"/>
                        </a:rPr>
                        <a:t>, Benard. (2021). Solar Energy in Africa Possibilities &amp; Capabilities Solar Energy in Africa. </a:t>
                      </a:r>
                    </a:p>
                  </a:txBody>
                  <a:tcPr marL="4622" marR="4622" marT="4622" marB="22187">
                    <a:lnL>
                      <a:noFill/>
                    </a:lnL>
                    <a:lnR>
                      <a:noFill/>
                    </a:lnR>
                    <a:lnT>
                      <a:noFill/>
                    </a:lnT>
                    <a:lnB>
                      <a:noFill/>
                    </a:lnB>
                    <a:noFill/>
                  </a:tcPr>
                </a:tc>
                <a:extLst>
                  <a:ext uri="{0D108BD9-81ED-4DB2-BD59-A6C34878D82A}">
                    <a16:rowId xmlns:a16="http://schemas.microsoft.com/office/drawing/2014/main" val="2434544263"/>
                  </a:ext>
                </a:extLst>
              </a:tr>
              <a:tr h="356365">
                <a:tc>
                  <a:txBody>
                    <a:bodyPr/>
                    <a:lstStyle/>
                    <a:p>
                      <a:pPr marL="171450" indent="-171450" algn="l" fontAlgn="t">
                        <a:buFont typeface="Arial" panose="020B0604020202020204" pitchFamily="34" charset="0"/>
                        <a:buChar char="•"/>
                      </a:pPr>
                      <a:r>
                        <a:rPr lang="en-ZA" sz="1000" b="0" i="0" u="none" strike="noStrike">
                          <a:solidFill>
                            <a:srgbClr val="000000"/>
                          </a:solidFill>
                          <a:effectLst/>
                          <a:latin typeface="Calibri" panose="020F0502020204030204" pitchFamily="34" charset="0"/>
                        </a:rPr>
                        <a:t>Abdelrazik, Maryam &amp; Ehab, Sara &amp; Hassan, Mariam &amp; Hatem, Tarek. (2022). Climate action: Prospects of solar energy in Africa. Energy Reports. 8. 11363-11377. 10.1016/j.egyr.2022.08.252. </a:t>
                      </a:r>
                    </a:p>
                  </a:txBody>
                  <a:tcPr marL="4622" marR="4622" marT="4622" marB="22187">
                    <a:lnL>
                      <a:noFill/>
                    </a:lnL>
                    <a:lnR>
                      <a:noFill/>
                    </a:lnR>
                    <a:lnT>
                      <a:noFill/>
                    </a:lnT>
                    <a:lnB>
                      <a:noFill/>
                    </a:lnB>
                    <a:noFill/>
                  </a:tcPr>
                </a:tc>
                <a:extLst>
                  <a:ext uri="{0D108BD9-81ED-4DB2-BD59-A6C34878D82A}">
                    <a16:rowId xmlns:a16="http://schemas.microsoft.com/office/drawing/2014/main" val="425177822"/>
                  </a:ext>
                </a:extLst>
              </a:tr>
              <a:tr h="464287">
                <a:tc>
                  <a:txBody>
                    <a:bodyPr/>
                    <a:lstStyle/>
                    <a:p>
                      <a:pPr marL="171450" indent="-171450" algn="l" fontAlgn="t">
                        <a:buFont typeface="Arial" panose="020B0604020202020204" pitchFamily="34" charset="0"/>
                        <a:buChar char="•"/>
                      </a:pPr>
                      <a:r>
                        <a:rPr lang="en-ZA" sz="1000" b="0" i="0" u="none" strike="noStrike" dirty="0" err="1">
                          <a:solidFill>
                            <a:srgbClr val="000000"/>
                          </a:solidFill>
                          <a:effectLst/>
                          <a:latin typeface="Calibri" panose="020F0502020204030204" pitchFamily="34" charset="0"/>
                        </a:rPr>
                        <a:t>Bishoge</a:t>
                      </a:r>
                      <a:r>
                        <a:rPr lang="en-ZA" sz="1000" b="0" i="0" u="none" strike="noStrike" dirty="0">
                          <a:solidFill>
                            <a:srgbClr val="000000"/>
                          </a:solidFill>
                          <a:effectLst/>
                          <a:latin typeface="Calibri" panose="020F0502020204030204" pitchFamily="34" charset="0"/>
                        </a:rPr>
                        <a:t>, </a:t>
                      </a:r>
                      <a:r>
                        <a:rPr lang="en-ZA" sz="1000" b="0" i="0" u="none" strike="noStrike" dirty="0" err="1">
                          <a:solidFill>
                            <a:srgbClr val="000000"/>
                          </a:solidFill>
                          <a:effectLst/>
                          <a:latin typeface="Calibri" panose="020F0502020204030204" pitchFamily="34" charset="0"/>
                        </a:rPr>
                        <a:t>Obadia</a:t>
                      </a:r>
                      <a:r>
                        <a:rPr lang="en-ZA" sz="1000" b="0" i="0" u="none" strike="noStrike" dirty="0">
                          <a:solidFill>
                            <a:srgbClr val="000000"/>
                          </a:solidFill>
                          <a:effectLst/>
                          <a:latin typeface="Calibri" panose="020F0502020204030204" pitchFamily="34" charset="0"/>
                        </a:rPr>
                        <a:t> &amp; </a:t>
                      </a:r>
                      <a:r>
                        <a:rPr lang="en-ZA" sz="1000" b="0" i="0" u="none" strike="noStrike" dirty="0" err="1">
                          <a:solidFill>
                            <a:srgbClr val="000000"/>
                          </a:solidFill>
                          <a:effectLst/>
                          <a:latin typeface="Calibri" panose="020F0502020204030204" pitchFamily="34" charset="0"/>
                        </a:rPr>
                        <a:t>Kombe</a:t>
                      </a:r>
                      <a:r>
                        <a:rPr lang="en-ZA" sz="1000" b="0" i="0" u="none" strike="noStrike" dirty="0">
                          <a:solidFill>
                            <a:srgbClr val="000000"/>
                          </a:solidFill>
                          <a:effectLst/>
                          <a:latin typeface="Calibri" panose="020F0502020204030204" pitchFamily="34" charset="0"/>
                        </a:rPr>
                        <a:t>, </a:t>
                      </a:r>
                      <a:r>
                        <a:rPr lang="en-ZA" sz="1000" b="0" i="0" u="none" strike="noStrike" dirty="0" err="1">
                          <a:solidFill>
                            <a:srgbClr val="000000"/>
                          </a:solidFill>
                          <a:effectLst/>
                          <a:latin typeface="Calibri" panose="020F0502020204030204" pitchFamily="34" charset="0"/>
                        </a:rPr>
                        <a:t>Godlisten</a:t>
                      </a:r>
                      <a:r>
                        <a:rPr lang="en-ZA" sz="1000" b="0" i="0" u="none" strike="noStrike" dirty="0">
                          <a:solidFill>
                            <a:srgbClr val="000000"/>
                          </a:solidFill>
                          <a:effectLst/>
                          <a:latin typeface="Calibri" panose="020F0502020204030204" pitchFamily="34" charset="0"/>
                        </a:rPr>
                        <a:t> &amp; </a:t>
                      </a:r>
                      <a:r>
                        <a:rPr lang="en-ZA" sz="1000" b="0" i="0" u="none" strike="noStrike" dirty="0" err="1">
                          <a:solidFill>
                            <a:srgbClr val="000000"/>
                          </a:solidFill>
                          <a:effectLst/>
                          <a:latin typeface="Calibri" panose="020F0502020204030204" pitchFamily="34" charset="0"/>
                        </a:rPr>
                        <a:t>Mvile</a:t>
                      </a:r>
                      <a:r>
                        <a:rPr lang="en-ZA" sz="1000" b="0" i="0" u="none" strike="noStrike" dirty="0">
                          <a:solidFill>
                            <a:srgbClr val="000000"/>
                          </a:solidFill>
                          <a:effectLst/>
                          <a:latin typeface="Calibri" panose="020F0502020204030204" pitchFamily="34" charset="0"/>
                        </a:rPr>
                        <a:t>, </a:t>
                      </a:r>
                      <a:r>
                        <a:rPr lang="en-ZA" sz="1000" b="0" i="0" u="none" strike="noStrike" dirty="0" err="1">
                          <a:solidFill>
                            <a:srgbClr val="000000"/>
                          </a:solidFill>
                          <a:effectLst/>
                          <a:latin typeface="Calibri" panose="020F0502020204030204" pitchFamily="34" charset="0"/>
                        </a:rPr>
                        <a:t>Benatus</a:t>
                      </a:r>
                      <a:r>
                        <a:rPr lang="en-ZA" sz="1000" b="0" i="0" u="none" strike="noStrike" dirty="0">
                          <a:solidFill>
                            <a:srgbClr val="000000"/>
                          </a:solidFill>
                          <a:effectLst/>
                          <a:latin typeface="Calibri" panose="020F0502020204030204" pitchFamily="34" charset="0"/>
                        </a:rPr>
                        <a:t>. (2020). Renewable energy for sustainable development in sub-Saharan African countries: Challenges and way forward. Journal of Renewable and Sustainable Energy. 12. 10.1063/5.0009297. </a:t>
                      </a:r>
                    </a:p>
                  </a:txBody>
                  <a:tcPr marL="4622" marR="4622" marT="4622" marB="22187">
                    <a:lnL>
                      <a:noFill/>
                    </a:lnL>
                    <a:lnR>
                      <a:noFill/>
                    </a:lnR>
                    <a:lnT>
                      <a:noFill/>
                    </a:lnT>
                    <a:lnB>
                      <a:noFill/>
                    </a:lnB>
                    <a:noFill/>
                  </a:tcPr>
                </a:tc>
                <a:extLst>
                  <a:ext uri="{0D108BD9-81ED-4DB2-BD59-A6C34878D82A}">
                    <a16:rowId xmlns:a16="http://schemas.microsoft.com/office/drawing/2014/main" val="3783493299"/>
                  </a:ext>
                </a:extLst>
              </a:tr>
              <a:tr h="356365">
                <a:tc>
                  <a:txBody>
                    <a:bodyPr/>
                    <a:lstStyle/>
                    <a:p>
                      <a:pPr marL="171450" indent="-171450" algn="l" fontAlgn="t">
                        <a:buFont typeface="Arial" panose="020B0604020202020204" pitchFamily="34" charset="0"/>
                        <a:buChar char="•"/>
                      </a:pPr>
                      <a:r>
                        <a:rPr lang="en-ZA" sz="1000" b="0" i="0" u="none" strike="noStrike">
                          <a:solidFill>
                            <a:srgbClr val="000000"/>
                          </a:solidFill>
                          <a:effectLst/>
                          <a:latin typeface="Calibri" panose="020F0502020204030204" pitchFamily="34" charset="0"/>
                        </a:rPr>
                        <a:t>The Lean Startup: How Today's Entrepreneurs Use Continuous Innovation to Create Radically Successful Businesses | Eric Ries, ISBN-10 ‏: ‎ 9780307887894, ISBN-13 : 978-0307887894</a:t>
                      </a:r>
                    </a:p>
                  </a:txBody>
                  <a:tcPr marL="4622" marR="4622" marT="4622" marB="22187">
                    <a:lnL>
                      <a:noFill/>
                    </a:lnL>
                    <a:lnR>
                      <a:noFill/>
                    </a:lnR>
                    <a:lnT>
                      <a:noFill/>
                    </a:lnT>
                    <a:lnB>
                      <a:noFill/>
                    </a:lnB>
                    <a:noFill/>
                  </a:tcPr>
                </a:tc>
                <a:extLst>
                  <a:ext uri="{0D108BD9-81ED-4DB2-BD59-A6C34878D82A}">
                    <a16:rowId xmlns:a16="http://schemas.microsoft.com/office/drawing/2014/main" val="1200392957"/>
                  </a:ext>
                </a:extLst>
              </a:tr>
              <a:tr h="374955">
                <a:tc>
                  <a:txBody>
                    <a:bodyPr/>
                    <a:lstStyle/>
                    <a:p>
                      <a:pPr marL="171450" indent="-171450" algn="l" fontAlgn="t">
                        <a:buFont typeface="Arial" panose="020B0604020202020204" pitchFamily="34" charset="0"/>
                        <a:buChar char="•"/>
                      </a:pPr>
                      <a:r>
                        <a:rPr lang="en-ZA" sz="1000" b="0" i="0" u="none" strike="noStrike">
                          <a:solidFill>
                            <a:srgbClr val="000000"/>
                          </a:solidFill>
                          <a:effectLst/>
                          <a:latin typeface="Calibri" panose="020F0502020204030204" pitchFamily="34" charset="0"/>
                        </a:rPr>
                        <a:t>Business Model Generation: A Handbook for Visionaries, Game Changers, and Challengers (The Strategyzer series) | Alexander Osterwalder, Yves Pigneur, ISBN-10 ‏ : ‎ 9780470876411, ISBN-13 ‏ : ‎ 978-0470876411</a:t>
                      </a:r>
                    </a:p>
                  </a:txBody>
                  <a:tcPr marL="4622" marR="4622" marT="4622" marB="22187">
                    <a:lnL>
                      <a:noFill/>
                    </a:lnL>
                    <a:lnR>
                      <a:noFill/>
                    </a:lnR>
                    <a:lnT>
                      <a:noFill/>
                    </a:lnT>
                    <a:lnB>
                      <a:noFill/>
                    </a:lnB>
                    <a:noFill/>
                  </a:tcPr>
                </a:tc>
                <a:extLst>
                  <a:ext uri="{0D108BD9-81ED-4DB2-BD59-A6C34878D82A}">
                    <a16:rowId xmlns:a16="http://schemas.microsoft.com/office/drawing/2014/main" val="1829377627"/>
                  </a:ext>
                </a:extLst>
              </a:tr>
              <a:tr h="374955">
                <a:tc>
                  <a:txBody>
                    <a:bodyPr/>
                    <a:lstStyle/>
                    <a:p>
                      <a:pPr marL="171450" indent="-171450" algn="l" fontAlgn="t">
                        <a:buFont typeface="Arial" panose="020B0604020202020204" pitchFamily="34" charset="0"/>
                        <a:buChar char="•"/>
                      </a:pPr>
                      <a:r>
                        <a:rPr lang="en-ZA" sz="1000" b="0" i="0" u="none" strike="noStrike">
                          <a:solidFill>
                            <a:srgbClr val="000000"/>
                          </a:solidFill>
                          <a:effectLst/>
                          <a:latin typeface="Calibri" panose="020F0502020204030204" pitchFamily="34" charset="0"/>
                        </a:rPr>
                        <a:t>Value Proposition Design: How to Create Products and Services Customers Want (The Strategyzer Series) | Alexander Osterwalder, Yves Pigneur, Gregory Bernarda , ISBN-10 : 1118968050 , ISBN-13 :978-1118968055</a:t>
                      </a:r>
                    </a:p>
                  </a:txBody>
                  <a:tcPr marL="4622" marR="4622" marT="4622" marB="22187">
                    <a:lnL>
                      <a:noFill/>
                    </a:lnL>
                    <a:lnR>
                      <a:noFill/>
                    </a:lnR>
                    <a:lnT>
                      <a:noFill/>
                    </a:lnT>
                    <a:lnB>
                      <a:noFill/>
                    </a:lnB>
                    <a:noFill/>
                  </a:tcPr>
                </a:tc>
                <a:extLst>
                  <a:ext uri="{0D108BD9-81ED-4DB2-BD59-A6C34878D82A}">
                    <a16:rowId xmlns:a16="http://schemas.microsoft.com/office/drawing/2014/main" val="4176175384"/>
                  </a:ext>
                </a:extLst>
              </a:tr>
              <a:tr h="464287">
                <a:tc>
                  <a:txBody>
                    <a:bodyPr/>
                    <a:lstStyle/>
                    <a:p>
                      <a:pPr marL="171450" indent="-171450" algn="l" fontAlgn="t">
                        <a:buFont typeface="Arial" panose="020B0604020202020204" pitchFamily="34" charset="0"/>
                        <a:buChar char="•"/>
                      </a:pPr>
                      <a:r>
                        <a:rPr lang="en-ZA" sz="1000" b="0" i="0" u="none" strike="noStrike" dirty="0">
                          <a:solidFill>
                            <a:srgbClr val="000000"/>
                          </a:solidFill>
                          <a:effectLst/>
                          <a:latin typeface="Calibri" panose="020F0502020204030204" pitchFamily="34" charset="0"/>
                        </a:rPr>
                        <a:t>Derisking Renewable Energy Investment: Off-Grid Electrification, A Framework to Support Policymakers in Selecting Public Instruments to Promote Private Investment in Solar PV-Batter Mini-Grids in Developing Countries | ETH Zürich &amp; UNDP Report, December 2018</a:t>
                      </a:r>
                    </a:p>
                  </a:txBody>
                  <a:tcPr marL="4622" marR="4622" marT="4622" marB="22187">
                    <a:lnL>
                      <a:noFill/>
                    </a:lnL>
                    <a:lnR>
                      <a:noFill/>
                    </a:lnR>
                    <a:lnT>
                      <a:noFill/>
                    </a:lnT>
                    <a:lnB>
                      <a:noFill/>
                    </a:lnB>
                    <a:noFill/>
                  </a:tcPr>
                </a:tc>
                <a:extLst>
                  <a:ext uri="{0D108BD9-81ED-4DB2-BD59-A6C34878D82A}">
                    <a16:rowId xmlns:a16="http://schemas.microsoft.com/office/drawing/2014/main" val="4224769223"/>
                  </a:ext>
                </a:extLst>
              </a:tr>
              <a:tr h="248444">
                <a:tc>
                  <a:txBody>
                    <a:bodyPr/>
                    <a:lstStyle/>
                    <a:p>
                      <a:pPr marL="171450" indent="-171450" algn="l" fontAlgn="t">
                        <a:buFont typeface="Arial" panose="020B0604020202020204" pitchFamily="34" charset="0"/>
                        <a:buChar char="•"/>
                      </a:pPr>
                      <a:r>
                        <a:rPr lang="en-ZA" sz="1000" b="0" i="0" u="none" strike="noStrike">
                          <a:solidFill>
                            <a:srgbClr val="000000"/>
                          </a:solidFill>
                          <a:effectLst/>
                          <a:latin typeface="Calibri" panose="020F0502020204030204" pitchFamily="34" charset="0"/>
                        </a:rPr>
                        <a:t>Off-Grid Electricity in Africa Market Review and Opportunities for the UK and Japan  | ITPENERGISED report, August 2019</a:t>
                      </a:r>
                    </a:p>
                  </a:txBody>
                  <a:tcPr marL="4622" marR="4622" marT="4622" marB="22187">
                    <a:lnL>
                      <a:noFill/>
                    </a:lnL>
                    <a:lnR>
                      <a:noFill/>
                    </a:lnR>
                    <a:lnT>
                      <a:noFill/>
                    </a:lnT>
                    <a:lnB>
                      <a:noFill/>
                    </a:lnB>
                    <a:noFill/>
                  </a:tcPr>
                </a:tc>
                <a:extLst>
                  <a:ext uri="{0D108BD9-81ED-4DB2-BD59-A6C34878D82A}">
                    <a16:rowId xmlns:a16="http://schemas.microsoft.com/office/drawing/2014/main" val="3558711815"/>
                  </a:ext>
                </a:extLst>
              </a:tr>
              <a:tr h="248444">
                <a:tc>
                  <a:txBody>
                    <a:bodyPr/>
                    <a:lstStyle/>
                    <a:p>
                      <a:pPr marL="171450" indent="-171450" algn="l" fontAlgn="t">
                        <a:buFont typeface="Arial" panose="020B0604020202020204" pitchFamily="34" charset="0"/>
                        <a:buChar char="•"/>
                      </a:pPr>
                      <a:r>
                        <a:rPr lang="en-ZA" sz="1000" b="0" i="0" u="none" strike="noStrike">
                          <a:solidFill>
                            <a:srgbClr val="000000"/>
                          </a:solidFill>
                          <a:effectLst/>
                          <a:latin typeface="Calibri" panose="020F0502020204030204" pitchFamily="34" charset="0"/>
                        </a:rPr>
                        <a:t>RE-thinking Access to Energy Business Models | Gangemi Editore spa, December 2019, ISBN 978-88-492-3804-4</a:t>
                      </a:r>
                    </a:p>
                  </a:txBody>
                  <a:tcPr marL="4622" marR="4622" marT="4622" marB="22187">
                    <a:lnL>
                      <a:noFill/>
                    </a:lnL>
                    <a:lnR>
                      <a:noFill/>
                    </a:lnR>
                    <a:lnT>
                      <a:noFill/>
                    </a:lnT>
                    <a:lnB>
                      <a:noFill/>
                    </a:lnB>
                    <a:noFill/>
                  </a:tcPr>
                </a:tc>
                <a:extLst>
                  <a:ext uri="{0D108BD9-81ED-4DB2-BD59-A6C34878D82A}">
                    <a16:rowId xmlns:a16="http://schemas.microsoft.com/office/drawing/2014/main" val="189382846"/>
                  </a:ext>
                </a:extLst>
              </a:tr>
              <a:tr h="356365">
                <a:tc>
                  <a:txBody>
                    <a:bodyPr/>
                    <a:lstStyle/>
                    <a:p>
                      <a:pPr marL="171450" indent="-171450" algn="l" fontAlgn="t">
                        <a:buFont typeface="Arial" panose="020B0604020202020204" pitchFamily="34" charset="0"/>
                        <a:buChar char="•"/>
                      </a:pPr>
                      <a:r>
                        <a:rPr lang="en-ZA" sz="1000" b="0" i="0" u="none" strike="noStrike">
                          <a:solidFill>
                            <a:srgbClr val="000000"/>
                          </a:solidFill>
                          <a:effectLst/>
                          <a:latin typeface="Calibri" panose="020F0502020204030204" pitchFamily="34" charset="0"/>
                        </a:rPr>
                        <a:t>White paper on Off-Grid access to renewable energy: 10 priority areas to do more, together | SER, the French Renewable Energy Trade Association Report, February 2020</a:t>
                      </a:r>
                    </a:p>
                  </a:txBody>
                  <a:tcPr marL="4622" marR="4622" marT="4622" marB="22187">
                    <a:lnL>
                      <a:noFill/>
                    </a:lnL>
                    <a:lnR>
                      <a:noFill/>
                    </a:lnR>
                    <a:lnT>
                      <a:noFill/>
                    </a:lnT>
                    <a:lnB>
                      <a:noFill/>
                    </a:lnB>
                    <a:noFill/>
                  </a:tcPr>
                </a:tc>
                <a:extLst>
                  <a:ext uri="{0D108BD9-81ED-4DB2-BD59-A6C34878D82A}">
                    <a16:rowId xmlns:a16="http://schemas.microsoft.com/office/drawing/2014/main" val="2603341531"/>
                  </a:ext>
                </a:extLst>
              </a:tr>
              <a:tr h="356365">
                <a:tc>
                  <a:txBody>
                    <a:bodyPr/>
                    <a:lstStyle/>
                    <a:p>
                      <a:pPr marL="171450" indent="-171450" algn="l" fontAlgn="t">
                        <a:buFont typeface="Arial" panose="020B0604020202020204" pitchFamily="34" charset="0"/>
                        <a:buChar char="•"/>
                      </a:pPr>
                      <a:r>
                        <a:rPr lang="en-ZA" sz="1000" b="0" i="0" u="none" strike="noStrike" dirty="0">
                          <a:solidFill>
                            <a:srgbClr val="000000"/>
                          </a:solidFill>
                          <a:effectLst/>
                          <a:latin typeface="Calibri" panose="020F0502020204030204" pitchFamily="34" charset="0"/>
                        </a:rPr>
                        <a:t>Off-Grid Solar Market Trends Report 2022:State of the Sector | International Bank for Reconstruction and </a:t>
                      </a:r>
                      <a:r>
                        <a:rPr lang="en-ZA" sz="1000" b="0" i="0" u="none" strike="noStrike" dirty="0" err="1">
                          <a:solidFill>
                            <a:srgbClr val="000000"/>
                          </a:solidFill>
                          <a:effectLst/>
                          <a:latin typeface="Calibri" panose="020F0502020204030204" pitchFamily="34" charset="0"/>
                        </a:rPr>
                        <a:t>Development|The</a:t>
                      </a:r>
                      <a:r>
                        <a:rPr lang="en-ZA" sz="1000" b="0" i="0" u="none" strike="noStrike" dirty="0">
                          <a:solidFill>
                            <a:srgbClr val="000000"/>
                          </a:solidFill>
                          <a:effectLst/>
                          <a:latin typeface="Calibri" panose="020F0502020204030204" pitchFamily="34" charset="0"/>
                        </a:rPr>
                        <a:t> World Bank Report, October 2022</a:t>
                      </a:r>
                    </a:p>
                  </a:txBody>
                  <a:tcPr marL="4622" marR="4622" marT="4622" marB="22187">
                    <a:lnL>
                      <a:noFill/>
                    </a:lnL>
                    <a:lnR>
                      <a:noFill/>
                    </a:lnR>
                    <a:lnT>
                      <a:noFill/>
                    </a:lnT>
                    <a:lnB>
                      <a:noFill/>
                    </a:lnB>
                    <a:noFill/>
                  </a:tcPr>
                </a:tc>
                <a:extLst>
                  <a:ext uri="{0D108BD9-81ED-4DB2-BD59-A6C34878D82A}">
                    <a16:rowId xmlns:a16="http://schemas.microsoft.com/office/drawing/2014/main" val="2341835467"/>
                  </a:ext>
                </a:extLst>
              </a:tr>
              <a:tr h="356365">
                <a:tc>
                  <a:txBody>
                    <a:bodyPr/>
                    <a:lstStyle/>
                    <a:p>
                      <a:pPr marL="171450" indent="-171450" algn="l" fontAlgn="t">
                        <a:buFont typeface="Arial" panose="020B0604020202020204" pitchFamily="34" charset="0"/>
                        <a:buChar char="•"/>
                      </a:pPr>
                      <a:r>
                        <a:rPr lang="en-ZA" sz="1000" b="0" i="0" u="none" strike="noStrike" dirty="0">
                          <a:solidFill>
                            <a:srgbClr val="000000"/>
                          </a:solidFill>
                          <a:effectLst/>
                          <a:latin typeface="Calibri" panose="020F0502020204030204" pitchFamily="34" charset="0"/>
                        </a:rPr>
                        <a:t>Financial management handbook for off-grid solar companies, lessons on financial management from tailored support | USAID Power Africa and Open Capital Report, November 2023</a:t>
                      </a:r>
                    </a:p>
                  </a:txBody>
                  <a:tcPr marL="4622" marR="4622" marT="4622" marB="22187">
                    <a:lnL>
                      <a:noFill/>
                    </a:lnL>
                    <a:lnR>
                      <a:noFill/>
                    </a:lnR>
                    <a:lnT>
                      <a:noFill/>
                    </a:lnT>
                    <a:lnB>
                      <a:noFill/>
                    </a:lnB>
                    <a:noFill/>
                  </a:tcPr>
                </a:tc>
                <a:extLst>
                  <a:ext uri="{0D108BD9-81ED-4DB2-BD59-A6C34878D82A}">
                    <a16:rowId xmlns:a16="http://schemas.microsoft.com/office/drawing/2014/main" val="499872008"/>
                  </a:ext>
                </a:extLst>
              </a:tr>
            </a:tbl>
          </a:graphicData>
        </a:graphic>
      </p:graphicFrame>
    </p:spTree>
    <p:extLst>
      <p:ext uri="{BB962C8B-B14F-4D97-AF65-F5344CB8AC3E}">
        <p14:creationId xmlns:p14="http://schemas.microsoft.com/office/powerpoint/2010/main" val="599705580"/>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857805F-2A6C-43CC-AEFA-746D1D5B4EDE}">
  <ds:schemaRefs>
    <ds:schemaRef ds:uri="http://schemas.microsoft.com/office/2006/metadata/properties"/>
    <ds:schemaRef ds:uri="http://schemas.microsoft.com/office/infopath/2007/PartnerControls"/>
    <ds:schemaRef ds:uri="5d44ae6a-e145-4c9d-94e7-ddf9cc58067e"/>
    <ds:schemaRef ds:uri="e67e9a88-35e1-4b39-8da9-a609eb308282"/>
    <ds:schemaRef ds:uri="0a663368-1561-4a8b-bd80-4f655cceb5cd"/>
    <ds:schemaRef ds:uri="2a56bc72-e832-426a-b1e3-32c4417a925f"/>
  </ds:schemaRefs>
</ds:datastoreItem>
</file>

<file path=customXml/itemProps2.xml><?xml version="1.0" encoding="utf-8"?>
<ds:datastoreItem xmlns:ds="http://schemas.openxmlformats.org/officeDocument/2006/customXml" ds:itemID="{4A9D73A6-7440-4769-B614-4CBECFB30D3A}">
  <ds:schemaRefs>
    <ds:schemaRef ds:uri="http://schemas.microsoft.com/sharepoint/v3/contenttype/forms"/>
  </ds:schemaRefs>
</ds:datastoreItem>
</file>

<file path=customXml/itemProps3.xml><?xml version="1.0" encoding="utf-8"?>
<ds:datastoreItem xmlns:ds="http://schemas.openxmlformats.org/officeDocument/2006/customXml" ds:itemID="{4D26DB71-2256-4687-AACA-4D2F254792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21708</TotalTime>
  <Words>2773</Words>
  <Application>Microsoft Macintosh PowerPoint</Application>
  <PresentationFormat>Widescreen</PresentationFormat>
  <Paragraphs>136</Paragraphs>
  <Slides>24</Slides>
  <Notes>10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24</vt:i4>
      </vt:variant>
    </vt:vector>
  </HeadingPairs>
  <TitlesOfParts>
    <vt:vector size="34" baseType="lpstr">
      <vt:lpstr>Trebuchet MS</vt:lpstr>
      <vt:lpstr>Calibri</vt:lpstr>
      <vt:lpstr>SourceSansPro-SemiBold</vt:lpstr>
      <vt:lpstr>Verdana</vt:lpstr>
      <vt:lpstr>Aptos</vt:lpstr>
      <vt:lpstr>Calibri Light</vt:lpstr>
      <vt:lpstr>SourceSansPro-Italic</vt:lpstr>
      <vt:lpstr>Arial</vt:lpstr>
      <vt:lpstr>Rubik</vt:lpstr>
      <vt:lpstr>Thème Office</vt:lpstr>
      <vt:lpstr>PowerPoint Presentation</vt:lpstr>
      <vt:lpstr>Lesson 1: Learning Outcomes </vt:lpstr>
      <vt:lpstr>Introduction to Solar Off-Grid Sector in Africa</vt:lpstr>
      <vt:lpstr>Introduction to Solar Off-Grid Sector in Africa</vt:lpstr>
      <vt:lpstr>Introduction to Solar Off-Grid Sector in Africa</vt:lpstr>
      <vt:lpstr>The scale of the problem</vt:lpstr>
      <vt:lpstr>Solar Off-Grid Sector in Africa</vt:lpstr>
      <vt:lpstr>Strategic Drivers and Opportunities</vt:lpstr>
      <vt:lpstr>Strategic Drivers and Opportunities</vt:lpstr>
      <vt:lpstr>Strategic Drivers and Opportunities</vt:lpstr>
      <vt:lpstr>Strategic Drivers and Opportunities</vt:lpstr>
      <vt:lpstr>Strategic Drivers and Opportunities</vt:lpstr>
      <vt:lpstr>Solar Mini-Grid Landscape</vt:lpstr>
      <vt:lpstr>Solar Energy Startups Landscape</vt:lpstr>
      <vt:lpstr>Solar Energy Startups Landscape</vt:lpstr>
      <vt:lpstr>Solar Energy Startups Landscape</vt:lpstr>
      <vt:lpstr>1.Democratising access to quality energy products for consumers</vt:lpstr>
      <vt:lpstr>2.Providing access to solar systems for commercial users</vt:lpstr>
      <vt:lpstr>3.Improving financial inclusion for underserved communities</vt:lpstr>
      <vt:lpstr>4. Improving financial inclusion for underserved communities</vt:lpstr>
      <vt:lpstr>5. Reducing operational costs for farmers</vt:lpstr>
      <vt:lpstr>In Conclusion</vt:lpstr>
      <vt:lpstr>In Conclusion</vt:lpstr>
      <vt:lpstr>Course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41</cp:revision>
  <dcterms:created xsi:type="dcterms:W3CDTF">2021-01-28T08:37:55Z</dcterms:created>
  <dcterms:modified xsi:type="dcterms:W3CDTF">2025-02-03T10:24:20Z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