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7"/>
  </p:notesMasterIdLst>
  <p:sldIdLst>
    <p:sldId id="256" r:id="rId5"/>
    <p:sldId id="1784" r:id="rId6"/>
    <p:sldId id="1886" r:id="rId7"/>
    <p:sldId id="1859" r:id="rId8"/>
    <p:sldId id="1860" r:id="rId9"/>
    <p:sldId id="1863" r:id="rId10"/>
    <p:sldId id="1861" r:id="rId11"/>
    <p:sldId id="1864" r:id="rId12"/>
    <p:sldId id="1862" r:id="rId13"/>
    <p:sldId id="1866" r:id="rId14"/>
    <p:sldId id="1867" r:id="rId15"/>
    <p:sldId id="1876" r:id="rId16"/>
    <p:sldId id="1875" r:id="rId17"/>
    <p:sldId id="1878" r:id="rId18"/>
    <p:sldId id="1874" r:id="rId19"/>
    <p:sldId id="1877" r:id="rId20"/>
    <p:sldId id="1873" r:id="rId21"/>
    <p:sldId id="1880" r:id="rId22"/>
    <p:sldId id="1879" r:id="rId23"/>
    <p:sldId id="1881" r:id="rId24"/>
    <p:sldId id="1883" r:id="rId25"/>
    <p:sldId id="1885" r:id="rId26"/>
  </p:sldIdLst>
  <p:sldSz cx="12192000" cy="6858000"/>
  <p:notesSz cx="6858000" cy="9144000"/>
  <p:embeddedFontLst>
    <p:embeddedFont>
      <p:font typeface="Arial Rounded MT Bold" panose="020F0704030504030204" pitchFamily="34" charset="77"/>
      <p:regular r:id="rId28"/>
    </p:embeddedFont>
    <p:embeddedFont>
      <p:font typeface="Rubik" panose="02000604000000020004" pitchFamily="2" charset="-79"/>
      <p:regular r:id="rId29"/>
      <p:bold r:id="rId30"/>
      <p:italic r:id="rId31"/>
      <p:boldItalic r:id="rId32"/>
    </p:embeddedFont>
    <p:embeddedFont>
      <p:font typeface="Trebuchet MS" panose="020B0703020202090204" pitchFamily="34" charset="0"/>
      <p:regular r:id="rId33"/>
      <p:bold r:id="rId34"/>
      <p:italic r:id="rId35"/>
      <p:boldItalic r:id="rId36"/>
    </p:embeddedFont>
    <p:embeddedFont>
      <p:font typeface="Verdana" panose="020B060403050404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D4C1"/>
    <a:srgbClr val="3EBFD6"/>
    <a:srgbClr val="B2182B"/>
    <a:srgbClr val="47AACD"/>
    <a:srgbClr val="F6EDBD"/>
    <a:srgbClr val="FDDBC7"/>
    <a:srgbClr val="FFFFFF"/>
    <a:srgbClr val="F4A582"/>
    <a:srgbClr val="D6604D"/>
    <a:srgbClr val="FDD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87955" autoAdjust="0"/>
  </p:normalViewPr>
  <p:slideViewPr>
    <p:cSldViewPr snapToGrid="0">
      <p:cViewPr varScale="1">
        <p:scale>
          <a:sx n="90" d="100"/>
          <a:sy n="90" d="100"/>
        </p:scale>
        <p:origin x="416" y="2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2.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7.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openxmlformats.org/officeDocument/2006/relationships/font" Target="fonts/font11.fntdata"/><Relationship Id="rId108" Type="http://customschemas.google.com/relationships/presentationmetadata" Target="metadata"/><Relationship Id="rId20" Type="http://schemas.openxmlformats.org/officeDocument/2006/relationships/slide" Target="slides/slide16.xml"/><Relationship Id="rId11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2680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9052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12239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17014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96841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3747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59929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505752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62764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39864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76781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31236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543260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60629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83153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44236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716586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410817" y="423395"/>
            <a:ext cx="6825916"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THE </a:t>
            </a:r>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OFF-GRID SOLAR 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a:lnSpc>
                <a:spcPct val="90000"/>
              </a:lnSpc>
              <a:spcBef>
                <a:spcPts val="0"/>
              </a:spcBef>
              <a:spcAft>
                <a:spcPts val="0"/>
              </a:spcAft>
              <a:buSzPts val="4400"/>
              <a:buNone/>
            </a:pPr>
            <a:r>
              <a:rPr lang="it-IT" sz="2800" dirty="0"/>
              <a:t>Lesson 6:</a:t>
            </a:r>
            <a:r>
              <a:rPr lang="en-US" sz="2800" dirty="0"/>
              <a:t>Value Proposition Canvas</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6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426128" y="1745356"/>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module,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562505" y="2303928"/>
            <a:ext cx="11274534" cy="3086871"/>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framework of the Value Proposition Canvas (VPC)</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Get an overview of VPC and its application in the off-grid energy sector</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importance of aligning value propositions with customer needs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Unique Value Proposition UVP template and craft a clear and compelling UVP for the off-grid energy sector</a:t>
            </a:r>
          </a:p>
          <a:p>
            <a:pPr>
              <a:lnSpc>
                <a:spcPct val="150000"/>
              </a:lnSpc>
            </a:pPr>
            <a:endParaRPr lang="en-US" sz="2200" dirty="0">
              <a:solidFill>
                <a:schemeClr val="tx1"/>
              </a:solidFill>
              <a:highlight>
                <a:srgbClr val="FF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7B2AAE-E08E-08E3-C72A-20055C3281F5}"/>
              </a:ext>
            </a:extLst>
          </p:cNvPr>
          <p:cNvSpPr>
            <a:spLocks noGrp="1"/>
          </p:cNvSpPr>
          <p:nvPr>
            <p:ph type="body" idx="1"/>
          </p:nvPr>
        </p:nvSpPr>
        <p:spPr>
          <a:xfrm>
            <a:off x="823570" y="1486664"/>
            <a:ext cx="10326783" cy="3403388"/>
          </a:xfrm>
        </p:spPr>
        <p:txBody>
          <a:bodyPr/>
          <a:lstStyle/>
          <a:p>
            <a:pPr marL="571500" indent="-342900">
              <a:buFont typeface="Arial" panose="020B0604020202020204" pitchFamily="34" charset="0"/>
              <a:buChar char="•"/>
            </a:pPr>
            <a:r>
              <a:rPr lang="en-US" dirty="0"/>
              <a:t>Value Proposition Canvas (VPC): Introduction</a:t>
            </a:r>
          </a:p>
          <a:p>
            <a:pPr marL="571500" indent="-342900">
              <a:buFont typeface="Arial" panose="020B0604020202020204" pitchFamily="34" charset="0"/>
              <a:buChar char="•"/>
            </a:pPr>
            <a:r>
              <a:rPr lang="en-US" dirty="0"/>
              <a:t>Customer Profile</a:t>
            </a:r>
          </a:p>
          <a:p>
            <a:pPr marL="571500" indent="-342900">
              <a:buFont typeface="Arial" panose="020B0604020202020204" pitchFamily="34" charset="0"/>
              <a:buChar char="•"/>
            </a:pPr>
            <a:r>
              <a:rPr lang="en-US" dirty="0"/>
              <a:t>Value Map</a:t>
            </a:r>
          </a:p>
          <a:p>
            <a:pPr marL="571500" indent="-342900">
              <a:buFont typeface="Arial" panose="020B0604020202020204" pitchFamily="34" charset="0"/>
              <a:buChar char="•"/>
            </a:pPr>
            <a:r>
              <a:rPr lang="en-US" dirty="0"/>
              <a:t>How the VPC works ?</a:t>
            </a:r>
          </a:p>
          <a:p>
            <a:pPr marL="571500" indent="-342900">
              <a:buFont typeface="Arial" panose="020B0604020202020204" pitchFamily="34" charset="0"/>
              <a:buChar char="•"/>
            </a:pPr>
            <a:r>
              <a:rPr lang="en-US" dirty="0"/>
              <a:t>Unique Value Proposition Template</a:t>
            </a:r>
          </a:p>
          <a:p>
            <a:pPr marL="571500" indent="-342900">
              <a:buFont typeface="Arial" panose="020B0604020202020204" pitchFamily="34" charset="0"/>
              <a:buChar char="•"/>
            </a:pPr>
            <a:r>
              <a:rPr lang="en-US" dirty="0"/>
              <a:t>Task: Build a Unique Value Proposition</a:t>
            </a:r>
          </a:p>
        </p:txBody>
      </p:sp>
      <p:sp>
        <p:nvSpPr>
          <p:cNvPr id="3" name="Title 2">
            <a:extLst>
              <a:ext uri="{FF2B5EF4-FFF2-40B4-BE49-F238E27FC236}">
                <a16:creationId xmlns:a16="http://schemas.microsoft.com/office/drawing/2014/main" id="{B4E60ED9-BEA5-8877-3C35-E76C30711D26}"/>
              </a:ext>
            </a:extLst>
          </p:cNvPr>
          <p:cNvSpPr>
            <a:spLocks noGrp="1"/>
          </p:cNvSpPr>
          <p:nvPr>
            <p:ph type="title"/>
          </p:nvPr>
        </p:nvSpPr>
        <p:spPr/>
        <p:txBody>
          <a:bodyPr/>
          <a:lstStyle/>
          <a:p>
            <a:r>
              <a:rPr lang="en-US" dirty="0"/>
              <a:t>Lesson 6 Contents:</a:t>
            </a:r>
          </a:p>
        </p:txBody>
      </p:sp>
    </p:spTree>
    <p:extLst>
      <p:ext uri="{BB962C8B-B14F-4D97-AF65-F5344CB8AC3E}">
        <p14:creationId xmlns:p14="http://schemas.microsoft.com/office/powerpoint/2010/main" val="3796173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Proposition Canvas (VPC): Introduction</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336119"/>
            <a:ext cx="11521440" cy="2092881"/>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The </a:t>
            </a:r>
            <a:r>
              <a:rPr lang="en-US" sz="2000" b="1" dirty="0">
                <a:solidFill>
                  <a:schemeClr val="accent2">
                    <a:lumMod val="75000"/>
                  </a:schemeClr>
                </a:solidFill>
                <a:latin typeface="Calibri" panose="020F0502020204030204" pitchFamily="34" charset="0"/>
                <a:cs typeface="Calibri" panose="020F0502020204030204" pitchFamily="34" charset="0"/>
              </a:rPr>
              <a:t>Value Proposition Canvas </a:t>
            </a:r>
            <a:r>
              <a:rPr lang="en-US" sz="2000" dirty="0">
                <a:solidFill>
                  <a:schemeClr val="tx1"/>
                </a:solidFill>
                <a:latin typeface="Calibri" panose="020F0502020204030204" pitchFamily="34" charset="0"/>
                <a:cs typeface="Calibri" panose="020F0502020204030204" pitchFamily="34" charset="0"/>
              </a:rPr>
              <a:t>(VPC) is a strategic tool developed by Alexander Osterwalder (the same who developed the BMC!) to help businesses create products or services that are deeply aligned with their customers' needs and expectations. </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It acts as a framework for designing and refining value propositions by ensuring a close fit between the product or service and the target audience. The VPC is an integral part of the Business Model Canvas and focuses specifically on the interaction between two components: the Customer Profile and the Value Map.</a:t>
            </a:r>
          </a:p>
        </p:txBody>
      </p:sp>
      <p:grpSp>
        <p:nvGrpSpPr>
          <p:cNvPr id="8" name="Group 7">
            <a:extLst>
              <a:ext uri="{FF2B5EF4-FFF2-40B4-BE49-F238E27FC236}">
                <a16:creationId xmlns:a16="http://schemas.microsoft.com/office/drawing/2014/main" id="{19DEC549-0D81-AEE2-B715-F9DD4AA0F3A3}"/>
              </a:ext>
            </a:extLst>
          </p:cNvPr>
          <p:cNvGrpSpPr/>
          <p:nvPr/>
        </p:nvGrpSpPr>
        <p:grpSpPr>
          <a:xfrm>
            <a:off x="2923672" y="4004308"/>
            <a:ext cx="4973027" cy="2222199"/>
            <a:chOff x="2923672" y="4004308"/>
            <a:chExt cx="4973027" cy="2222199"/>
          </a:xfrm>
        </p:grpSpPr>
        <p:pic>
          <p:nvPicPr>
            <p:cNvPr id="6" name="Picture 5">
              <a:extLst>
                <a:ext uri="{FF2B5EF4-FFF2-40B4-BE49-F238E27FC236}">
                  <a16:creationId xmlns:a16="http://schemas.microsoft.com/office/drawing/2014/main" id="{296622A3-57EA-0E8B-024E-45195C99950D}"/>
                </a:ext>
              </a:extLst>
            </p:cNvPr>
            <p:cNvPicPr>
              <a:picLocks noChangeAspect="1"/>
            </p:cNvPicPr>
            <p:nvPr/>
          </p:nvPicPr>
          <p:blipFill>
            <a:blip r:embed="rId3"/>
            <a:stretch>
              <a:fillRect/>
            </a:stretch>
          </p:blipFill>
          <p:spPr>
            <a:xfrm>
              <a:off x="2923672" y="4004308"/>
              <a:ext cx="4973027" cy="2222199"/>
            </a:xfrm>
            <a:prstGeom prst="rect">
              <a:avLst/>
            </a:prstGeom>
          </p:spPr>
        </p:pic>
        <p:pic>
          <p:nvPicPr>
            <p:cNvPr id="7" name="Graphic 6" descr="Badge Heart with solid fill">
              <a:extLst>
                <a:ext uri="{FF2B5EF4-FFF2-40B4-BE49-F238E27FC236}">
                  <a16:creationId xmlns:a16="http://schemas.microsoft.com/office/drawing/2014/main" id="{1CC507BC-4FDB-2C04-4901-C1880487A8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33523" y="4910937"/>
              <a:ext cx="408941" cy="408941"/>
            </a:xfrm>
            <a:prstGeom prst="rect">
              <a:avLst/>
            </a:prstGeom>
          </p:spPr>
        </p:pic>
      </p:grpSp>
      <p:sp>
        <p:nvSpPr>
          <p:cNvPr id="9" name="TextBox 8">
            <a:extLst>
              <a:ext uri="{FF2B5EF4-FFF2-40B4-BE49-F238E27FC236}">
                <a16:creationId xmlns:a16="http://schemas.microsoft.com/office/drawing/2014/main" id="{17564F2C-0B3F-C616-3304-F84BCF56AA1E}"/>
              </a:ext>
            </a:extLst>
          </p:cNvPr>
          <p:cNvSpPr txBox="1"/>
          <p:nvPr/>
        </p:nvSpPr>
        <p:spPr>
          <a:xfrm>
            <a:off x="5337993" y="6250206"/>
            <a:ext cx="2863516" cy="307777"/>
          </a:xfrm>
          <a:prstGeom prst="rect">
            <a:avLst/>
          </a:prstGeom>
          <a:noFill/>
        </p:spPr>
        <p:txBody>
          <a:bodyPr wrap="square" rtlCol="0">
            <a:spAutoFit/>
          </a:bodyPr>
          <a:lstStyle/>
          <a:p>
            <a:pPr algn="ctr"/>
            <a:r>
              <a:rPr lang="fr-FR" b="1" dirty="0">
                <a:solidFill>
                  <a:schemeClr val="accent2">
                    <a:lumMod val="75000"/>
                  </a:schemeClr>
                </a:solidFill>
              </a:rPr>
              <a:t>Customer Profile</a:t>
            </a:r>
          </a:p>
        </p:txBody>
      </p:sp>
      <p:sp>
        <p:nvSpPr>
          <p:cNvPr id="10" name="TextBox 9">
            <a:extLst>
              <a:ext uri="{FF2B5EF4-FFF2-40B4-BE49-F238E27FC236}">
                <a16:creationId xmlns:a16="http://schemas.microsoft.com/office/drawing/2014/main" id="{95B872A1-49D1-AC20-F4DC-0A0F1EAEF755}"/>
              </a:ext>
            </a:extLst>
          </p:cNvPr>
          <p:cNvSpPr txBox="1"/>
          <p:nvPr/>
        </p:nvSpPr>
        <p:spPr>
          <a:xfrm>
            <a:off x="2546669" y="6241045"/>
            <a:ext cx="2863516" cy="307777"/>
          </a:xfrm>
          <a:prstGeom prst="rect">
            <a:avLst/>
          </a:prstGeom>
          <a:noFill/>
        </p:spPr>
        <p:txBody>
          <a:bodyPr wrap="square" rtlCol="0">
            <a:spAutoFit/>
          </a:bodyPr>
          <a:lstStyle/>
          <a:p>
            <a:pPr algn="ctr"/>
            <a:r>
              <a:rPr lang="fr-FR" b="1" dirty="0">
                <a:solidFill>
                  <a:schemeClr val="accent2">
                    <a:lumMod val="75000"/>
                  </a:schemeClr>
                </a:solidFill>
              </a:rPr>
              <a:t>Value </a:t>
            </a:r>
            <a:r>
              <a:rPr lang="fr-FR" b="1" dirty="0" err="1">
                <a:solidFill>
                  <a:schemeClr val="accent2">
                    <a:lumMod val="75000"/>
                  </a:schemeClr>
                </a:solidFill>
              </a:rPr>
              <a:t>Map</a:t>
            </a:r>
            <a:endParaRPr lang="fr-FR" b="1" dirty="0">
              <a:solidFill>
                <a:schemeClr val="accent2">
                  <a:lumMod val="75000"/>
                </a:schemeClr>
              </a:solidFill>
            </a:endParaRPr>
          </a:p>
        </p:txBody>
      </p:sp>
    </p:spTree>
    <p:extLst>
      <p:ext uri="{BB962C8B-B14F-4D97-AF65-F5344CB8AC3E}">
        <p14:creationId xmlns:p14="http://schemas.microsoft.com/office/powerpoint/2010/main" val="3050502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a:t>
            </a:r>
          </a:p>
        </p:txBody>
      </p:sp>
      <p:sp>
        <p:nvSpPr>
          <p:cNvPr id="5" name="TextBox 4">
            <a:extLst>
              <a:ext uri="{FF2B5EF4-FFF2-40B4-BE49-F238E27FC236}">
                <a16:creationId xmlns:a16="http://schemas.microsoft.com/office/drawing/2014/main" id="{2B380090-6AA5-D7B8-3DBE-F735B2CEC4C9}"/>
              </a:ext>
            </a:extLst>
          </p:cNvPr>
          <p:cNvSpPr txBox="1"/>
          <p:nvPr/>
        </p:nvSpPr>
        <p:spPr>
          <a:xfrm>
            <a:off x="214964" y="1246873"/>
            <a:ext cx="11521440" cy="1169551"/>
          </a:xfrm>
          <a:prstGeom prst="rect">
            <a:avLst/>
          </a:prstGeom>
          <a:noFill/>
        </p:spPr>
        <p:txBody>
          <a:bodyPr wrap="square" rtlCol="0">
            <a:spAutoFit/>
          </a:bodyPr>
          <a:lstStyle/>
          <a:p>
            <a:pPr algn="l"/>
            <a:endParaRPr lang="en-GB" sz="1000" kern="0" dirty="0">
              <a:effectLst/>
              <a:latin typeface="Calibri" panose="020F0502020204030204" pitchFamily="34" charset="0"/>
              <a:ea typeface="Times New Roman" panose="02020603050405020304" pitchFamily="18" charset="0"/>
            </a:endParaRPr>
          </a:p>
          <a:p>
            <a:pPr algn="l"/>
            <a:r>
              <a:rPr lang="en-US" sz="2000" kern="0" dirty="0">
                <a:effectLst/>
                <a:latin typeface="Calibri" panose="020F0502020204030204" pitchFamily="34" charset="0"/>
                <a:ea typeface="Times New Roman" panose="02020603050405020304" pitchFamily="18" charset="0"/>
              </a:rPr>
              <a:t>The Customer profile side of the canvas represents the customer’s point of view and is divided into three key sections:</a:t>
            </a:r>
          </a:p>
          <a:p>
            <a:pPr algn="l"/>
            <a:r>
              <a:rPr lang="en-US" sz="2000" dirty="0">
                <a:latin typeface="Calibri" panose="020F0502020204030204" pitchFamily="34" charset="0"/>
                <a:cs typeface="Calibri" panose="020F0502020204030204" pitchFamily="34" charset="0"/>
              </a:rPr>
              <a:t>1. Customer jobs; 2. Customer Pains; 3. Customer Gains.</a:t>
            </a:r>
            <a:endParaRPr lang="en-US" sz="2400"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6791635" y="2813897"/>
            <a:ext cx="3719526" cy="3412610"/>
          </a:xfrm>
          <a:prstGeom prst="rect">
            <a:avLst/>
          </a:prstGeom>
        </p:spPr>
      </p:pic>
      <p:sp>
        <p:nvSpPr>
          <p:cNvPr id="8" name="TextBox 7">
            <a:extLst>
              <a:ext uri="{FF2B5EF4-FFF2-40B4-BE49-F238E27FC236}">
                <a16:creationId xmlns:a16="http://schemas.microsoft.com/office/drawing/2014/main" id="{76344111-626A-53D9-7EA1-22D1C474B291}"/>
              </a:ext>
            </a:extLst>
          </p:cNvPr>
          <p:cNvSpPr txBox="1"/>
          <p:nvPr/>
        </p:nvSpPr>
        <p:spPr>
          <a:xfrm>
            <a:off x="214964" y="2535340"/>
            <a:ext cx="6647446" cy="3170099"/>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1. Customer Jobs: </a:t>
            </a:r>
          </a:p>
          <a:p>
            <a:endParaRPr lang="fr-FR"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err="1">
                <a:latin typeface="Calibri" panose="020F0502020204030204" pitchFamily="34" charset="0"/>
                <a:cs typeface="Calibri" panose="020F0502020204030204" pitchFamily="34" charset="0"/>
              </a:rPr>
              <a:t>These</a:t>
            </a:r>
            <a:r>
              <a:rPr lang="fr-FR" sz="2000" dirty="0">
                <a:latin typeface="Calibri" panose="020F0502020204030204" pitchFamily="34" charset="0"/>
                <a:cs typeface="Calibri" panose="020F0502020204030204" pitchFamily="34" charset="0"/>
              </a:rPr>
              <a:t> are the </a:t>
            </a:r>
            <a:r>
              <a:rPr lang="fr-FR" sz="2000" dirty="0" err="1">
                <a:latin typeface="Calibri" panose="020F0502020204030204" pitchFamily="34" charset="0"/>
                <a:cs typeface="Calibri" panose="020F0502020204030204" pitchFamily="34" charset="0"/>
              </a:rPr>
              <a:t>tasks</a:t>
            </a:r>
            <a:r>
              <a:rPr lang="fr-FR" sz="2000" dirty="0">
                <a:latin typeface="Calibri" panose="020F0502020204030204" pitchFamily="34" charset="0"/>
                <a:cs typeface="Calibri" panose="020F0502020204030204" pitchFamily="34" charset="0"/>
              </a:rPr>
              <a:t>, challenges, or </a:t>
            </a:r>
            <a:r>
              <a:rPr lang="fr-FR" sz="2000" dirty="0" err="1">
                <a:latin typeface="Calibri" panose="020F0502020204030204" pitchFamily="34" charset="0"/>
                <a:cs typeface="Calibri" panose="020F0502020204030204" pitchFamily="34" charset="0"/>
              </a:rPr>
              <a:t>problems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trying</a:t>
            </a:r>
            <a:r>
              <a:rPr lang="fr-FR" sz="2000" dirty="0">
                <a:latin typeface="Calibri" panose="020F0502020204030204" pitchFamily="34" charset="0"/>
                <a:cs typeface="Calibri" panose="020F0502020204030204" pitchFamily="34" charset="0"/>
              </a:rPr>
              <a:t> to solve in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personal</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professional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lives</a:t>
            </a:r>
            <a:r>
              <a:rPr lang="fr-FR" sz="2000" dirty="0">
                <a:latin typeface="Calibri" panose="020F0502020204030204" pitchFamily="34" charset="0"/>
                <a:cs typeface="Calibri" panose="020F0502020204030204" pitchFamily="34" charset="0"/>
              </a:rPr>
              <a:t>. In 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context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jobs </a:t>
            </a:r>
            <a:r>
              <a:rPr lang="fr-FR" sz="2000" dirty="0" err="1">
                <a:latin typeface="Calibri" panose="020F0502020204030204" pitchFamily="34" charset="0"/>
                <a:cs typeface="Calibri" panose="020F0502020204030204" pitchFamily="34" charset="0"/>
              </a:rPr>
              <a:t>could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include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accessing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affordable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lighting</a:t>
            </a:r>
            <a:r>
              <a:rPr lang="fr-FR" sz="2000" dirty="0">
                <a:latin typeface="Calibri" panose="020F0502020204030204" pitchFamily="34" charset="0"/>
                <a:cs typeface="Calibri" panose="020F0502020204030204" pitchFamily="34" charset="0"/>
              </a:rPr>
              <a:t>, phone </a:t>
            </a:r>
            <a:r>
              <a:rPr lang="fr-FR" sz="2000" dirty="0" err="1">
                <a:latin typeface="Calibri" panose="020F0502020204030204" pitchFamily="34" charset="0"/>
                <a:cs typeface="Calibri" panose="020F0502020204030204" pitchFamily="34" charset="0"/>
              </a:rPr>
              <a:t>charging</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powering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small</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devices</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 Jobs describe what customers are trying to get done in their work and in their lives</a:t>
            </a:r>
            <a:endParaRPr lang="fr-FR" sz="2000" dirty="0">
              <a:latin typeface="Calibri" panose="020F0502020204030204" pitchFamily="34" charset="0"/>
              <a:cs typeface="Calibri" panose="020F0502020204030204" pitchFamily="34" charset="0"/>
            </a:endParaRPr>
          </a:p>
        </p:txBody>
      </p:sp>
      <p:sp>
        <p:nvSpPr>
          <p:cNvPr id="4" name="Partial Circle 3">
            <a:extLst>
              <a:ext uri="{FF2B5EF4-FFF2-40B4-BE49-F238E27FC236}">
                <a16:creationId xmlns:a16="http://schemas.microsoft.com/office/drawing/2014/main" id="{D651AA7D-B1F6-7A25-8645-786708CFEB89}"/>
              </a:ext>
            </a:extLst>
          </p:cNvPr>
          <p:cNvSpPr/>
          <p:nvPr/>
        </p:nvSpPr>
        <p:spPr>
          <a:xfrm>
            <a:off x="7208097" y="2936202"/>
            <a:ext cx="3168000" cy="3168000"/>
          </a:xfrm>
          <a:prstGeom prst="pie">
            <a:avLst>
              <a:gd name="adj1" fmla="val 18862797"/>
              <a:gd name="adj2" fmla="val 2610252"/>
            </a:avLst>
          </a:prstGeom>
          <a:solidFill>
            <a:schemeClr val="accent1">
              <a:alpha val="42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2887597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a:t>
            </a:r>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6791635" y="2813897"/>
            <a:ext cx="3719526" cy="3412610"/>
          </a:xfrm>
          <a:prstGeom prst="rect">
            <a:avLst/>
          </a:prstGeom>
        </p:spPr>
      </p:pic>
      <p:sp>
        <p:nvSpPr>
          <p:cNvPr id="8" name="TextBox 7">
            <a:extLst>
              <a:ext uri="{FF2B5EF4-FFF2-40B4-BE49-F238E27FC236}">
                <a16:creationId xmlns:a16="http://schemas.microsoft.com/office/drawing/2014/main" id="{76344111-626A-53D9-7EA1-22D1C474B291}"/>
              </a:ext>
            </a:extLst>
          </p:cNvPr>
          <p:cNvSpPr txBox="1"/>
          <p:nvPr/>
        </p:nvSpPr>
        <p:spPr>
          <a:xfrm>
            <a:off x="352420" y="1536174"/>
            <a:ext cx="6647446" cy="3785652"/>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Customer Jobs (</a:t>
            </a:r>
            <a:r>
              <a:rPr lang="fr-FR" sz="2000" b="1" dirty="0" err="1">
                <a:latin typeface="Calibri" panose="020F0502020204030204" pitchFamily="34" charset="0"/>
                <a:cs typeface="Calibri" panose="020F0502020204030204" pitchFamily="34" charset="0"/>
              </a:rPr>
              <a:t>cont</a:t>
            </a:r>
            <a:r>
              <a:rPr lang="fr-FR" sz="2000" b="1" dirty="0">
                <a:latin typeface="Calibri" panose="020F0502020204030204" pitchFamily="34" charset="0"/>
                <a:cs typeface="Calibri" panose="020F0502020204030204" pitchFamily="34" charset="0"/>
              </a:rPr>
              <a:t>): </a:t>
            </a:r>
          </a:p>
          <a:p>
            <a:endParaRPr lang="fr-FR"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Customers jobs describe the </a:t>
            </a:r>
            <a:r>
              <a:rPr lang="en-US" sz="2000" b="1" dirty="0">
                <a:solidFill>
                  <a:schemeClr val="accent2">
                    <a:lumMod val="75000"/>
                  </a:schemeClr>
                </a:solidFill>
                <a:latin typeface="Calibri" panose="020F0502020204030204" pitchFamily="34" charset="0"/>
                <a:cs typeface="Calibri" panose="020F0502020204030204" pitchFamily="34" charset="0"/>
              </a:rPr>
              <a:t>things</a:t>
            </a:r>
            <a:r>
              <a:rPr lang="en-US" sz="2000" dirty="0">
                <a:latin typeface="Calibri" panose="020F0502020204030204" pitchFamily="34" charset="0"/>
                <a:cs typeface="Calibri" panose="020F0502020204030204" pitchFamily="34" charset="0"/>
              </a:rPr>
              <a:t> your customers are trying </a:t>
            </a:r>
            <a:r>
              <a:rPr lang="en-US" sz="2000" b="1" dirty="0">
                <a:solidFill>
                  <a:schemeClr val="accent2">
                    <a:lumMod val="75000"/>
                  </a:schemeClr>
                </a:solidFill>
                <a:latin typeface="Calibri" panose="020F0502020204030204" pitchFamily="34" charset="0"/>
                <a:cs typeface="Calibri" panose="020F0502020204030204" pitchFamily="34" charset="0"/>
              </a:rPr>
              <a:t>to get done </a:t>
            </a:r>
            <a:r>
              <a:rPr lang="en-US" sz="2000" dirty="0">
                <a:latin typeface="Calibri" panose="020F0502020204030204" pitchFamily="34" charset="0"/>
                <a:cs typeface="Calibri" panose="020F0502020204030204" pitchFamily="34" charset="0"/>
              </a:rPr>
              <a:t>in their work or in their life.</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722313" lvl="1"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Functional jobs : When customers complete a specific task</a:t>
            </a:r>
          </a:p>
          <a:p>
            <a:pPr marL="722313" lvl="1"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Social jobs : How customers want to be perceived by others</a:t>
            </a:r>
          </a:p>
          <a:p>
            <a:pPr marL="722313" lvl="1"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Personal/emotional jobs : When customers seek a specific emotional state</a:t>
            </a:r>
          </a:p>
          <a:p>
            <a:pPr marL="722313" lvl="1"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Supporting jobs : Co-creator of value, transfer of value</a:t>
            </a:r>
            <a:endParaRPr lang="fr-FR" sz="2000" dirty="0">
              <a:latin typeface="Calibri" panose="020F0502020204030204" pitchFamily="34" charset="0"/>
              <a:cs typeface="Calibri" panose="020F0502020204030204" pitchFamily="34" charset="0"/>
            </a:endParaRPr>
          </a:p>
        </p:txBody>
      </p:sp>
      <p:sp>
        <p:nvSpPr>
          <p:cNvPr id="4" name="Partial Circle 3">
            <a:extLst>
              <a:ext uri="{FF2B5EF4-FFF2-40B4-BE49-F238E27FC236}">
                <a16:creationId xmlns:a16="http://schemas.microsoft.com/office/drawing/2014/main" id="{7E2BADA7-5EBE-5552-3145-2D8CD31CBE95}"/>
              </a:ext>
            </a:extLst>
          </p:cNvPr>
          <p:cNvSpPr/>
          <p:nvPr/>
        </p:nvSpPr>
        <p:spPr>
          <a:xfrm>
            <a:off x="7208097" y="2936202"/>
            <a:ext cx="3168000" cy="3168000"/>
          </a:xfrm>
          <a:prstGeom prst="pie">
            <a:avLst>
              <a:gd name="adj1" fmla="val 18862797"/>
              <a:gd name="adj2" fmla="val 2610252"/>
            </a:avLst>
          </a:prstGeom>
          <a:solidFill>
            <a:schemeClr val="accent1">
              <a:alpha val="42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4182603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a:t>
            </a:r>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6791635" y="2813897"/>
            <a:ext cx="3719526" cy="3412610"/>
          </a:xfrm>
          <a:prstGeom prst="rect">
            <a:avLst/>
          </a:prstGeom>
        </p:spPr>
      </p:pic>
      <p:sp>
        <p:nvSpPr>
          <p:cNvPr id="8" name="TextBox 7">
            <a:extLst>
              <a:ext uri="{FF2B5EF4-FFF2-40B4-BE49-F238E27FC236}">
                <a16:creationId xmlns:a16="http://schemas.microsoft.com/office/drawing/2014/main" id="{76344111-626A-53D9-7EA1-22D1C474B291}"/>
              </a:ext>
            </a:extLst>
          </p:cNvPr>
          <p:cNvSpPr txBox="1"/>
          <p:nvPr/>
        </p:nvSpPr>
        <p:spPr>
          <a:xfrm>
            <a:off x="241468" y="1690062"/>
            <a:ext cx="6647446" cy="3477875"/>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2. Customer Pains : </a:t>
            </a:r>
          </a:p>
          <a:p>
            <a:endParaRPr lang="fr-FR"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This </a:t>
            </a:r>
            <a:r>
              <a:rPr lang="fr-FR" sz="2000" dirty="0" err="1">
                <a:latin typeface="Calibri" panose="020F0502020204030204" pitchFamily="34" charset="0"/>
                <a:cs typeface="Calibri" panose="020F0502020204030204" pitchFamily="34" charset="0"/>
              </a:rPr>
              <a:t>refers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anything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frustrates</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prevents</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completing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jobs </a:t>
            </a:r>
            <a:r>
              <a:rPr lang="fr-FR" sz="2000" dirty="0" err="1">
                <a:latin typeface="Calibri" panose="020F0502020204030204" pitchFamily="34" charset="0"/>
                <a:cs typeface="Calibri" panose="020F0502020204030204" pitchFamily="34" charset="0"/>
              </a:rPr>
              <a:t>effectively</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example</a:t>
            </a:r>
            <a:r>
              <a:rPr lang="fr-FR" sz="2000" dirty="0">
                <a:latin typeface="Calibri" panose="020F0502020204030204" pitchFamily="34" charset="0"/>
                <a:cs typeface="Calibri" panose="020F0502020204030204" pitchFamily="34" charset="0"/>
              </a:rPr>
              <a:t>, in rural </a:t>
            </a:r>
            <a:r>
              <a:rPr lang="fr-FR" sz="2000" dirty="0" err="1">
                <a:latin typeface="Calibri" panose="020F0502020204030204" pitchFamily="34" charset="0"/>
                <a:cs typeface="Calibri" panose="020F0502020204030204" pitchFamily="34" charset="0"/>
              </a:rPr>
              <a:t>African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communities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common</a:t>
            </a:r>
            <a:r>
              <a:rPr lang="fr-FR" sz="2000" dirty="0">
                <a:latin typeface="Calibri" panose="020F0502020204030204" pitchFamily="34" charset="0"/>
                <a:cs typeface="Calibri" panose="020F0502020204030204" pitchFamily="34" charset="0"/>
              </a:rPr>
              <a:t> pains </a:t>
            </a:r>
            <a:r>
              <a:rPr lang="fr-FR" sz="2000" dirty="0" err="1">
                <a:latin typeface="Calibri" panose="020F0502020204030204" pitchFamily="34" charset="0"/>
                <a:cs typeface="Calibri" panose="020F0502020204030204" pitchFamily="34" charset="0"/>
              </a:rPr>
              <a:t>include</a:t>
            </a:r>
            <a:r>
              <a:rPr lang="fr-FR" sz="2000" dirty="0">
                <a:latin typeface="Calibri" panose="020F0502020204030204" pitchFamily="34" charset="0"/>
                <a:cs typeface="Calibri" panose="020F0502020204030204" pitchFamily="34" charset="0"/>
              </a:rPr>
              <a:t> the high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health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hazards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kerosene</a:t>
            </a:r>
            <a:r>
              <a:rPr lang="fr-FR" sz="2000" dirty="0">
                <a:latin typeface="Calibri" panose="020F0502020204030204" pitchFamily="34" charset="0"/>
                <a:cs typeface="Calibri" panose="020F0502020204030204" pitchFamily="34" charset="0"/>
              </a:rPr>
              <a:t>, or the </a:t>
            </a:r>
            <a:r>
              <a:rPr lang="fr-FR" sz="2000" dirty="0" err="1">
                <a:latin typeface="Calibri" panose="020F0502020204030204" pitchFamily="34" charset="0"/>
                <a:cs typeface="Calibri" panose="020F0502020204030204" pitchFamily="34" charset="0"/>
              </a:rPr>
              <a:t>limited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availability</a:t>
            </a:r>
            <a:r>
              <a:rPr lang="fr-FR" sz="2000" dirty="0">
                <a:latin typeface="Calibri" panose="020F0502020204030204" pitchFamily="34" charset="0"/>
                <a:cs typeface="Calibri" panose="020F0502020204030204" pitchFamily="34" charset="0"/>
              </a:rPr>
              <a:t> of reliable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solution.</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 Pains describe bad outcomes, risks, and obstacles related to customer jobs</a:t>
            </a:r>
            <a:endParaRPr lang="fr-FR" sz="2000" dirty="0">
              <a:latin typeface="Calibri" panose="020F0502020204030204" pitchFamily="34" charset="0"/>
              <a:cs typeface="Calibri" panose="020F0502020204030204" pitchFamily="34" charset="0"/>
            </a:endParaRPr>
          </a:p>
        </p:txBody>
      </p:sp>
      <p:sp>
        <p:nvSpPr>
          <p:cNvPr id="4" name="Partial Circle 3">
            <a:extLst>
              <a:ext uri="{FF2B5EF4-FFF2-40B4-BE49-F238E27FC236}">
                <a16:creationId xmlns:a16="http://schemas.microsoft.com/office/drawing/2014/main" id="{114BA1F5-1F6F-8C0A-96AA-D819A334E14D}"/>
              </a:ext>
            </a:extLst>
          </p:cNvPr>
          <p:cNvSpPr/>
          <p:nvPr/>
        </p:nvSpPr>
        <p:spPr>
          <a:xfrm>
            <a:off x="7208097" y="2947219"/>
            <a:ext cx="3168000" cy="3168000"/>
          </a:xfrm>
          <a:prstGeom prst="pie">
            <a:avLst>
              <a:gd name="adj1" fmla="val 2675254"/>
              <a:gd name="adj2" fmla="val 10826056"/>
            </a:avLst>
          </a:prstGeom>
          <a:solidFill>
            <a:schemeClr val="accent1">
              <a:alpha val="42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2138217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a:t>
            </a:r>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6791635" y="2813897"/>
            <a:ext cx="3719526" cy="3412610"/>
          </a:xfrm>
          <a:prstGeom prst="rect">
            <a:avLst/>
          </a:prstGeom>
        </p:spPr>
      </p:pic>
      <p:sp>
        <p:nvSpPr>
          <p:cNvPr id="8" name="TextBox 7">
            <a:extLst>
              <a:ext uri="{FF2B5EF4-FFF2-40B4-BE49-F238E27FC236}">
                <a16:creationId xmlns:a16="http://schemas.microsoft.com/office/drawing/2014/main" id="{76344111-626A-53D9-7EA1-22D1C474B291}"/>
              </a:ext>
            </a:extLst>
          </p:cNvPr>
          <p:cNvSpPr txBox="1"/>
          <p:nvPr/>
        </p:nvSpPr>
        <p:spPr>
          <a:xfrm>
            <a:off x="214963" y="1753462"/>
            <a:ext cx="7244616" cy="4247317"/>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Customer Pains (</a:t>
            </a:r>
            <a:r>
              <a:rPr lang="fr-FR" sz="2000" b="1" dirty="0" err="1">
                <a:latin typeface="Calibri" panose="020F0502020204030204" pitchFamily="34" charset="0"/>
                <a:cs typeface="Calibri" panose="020F0502020204030204" pitchFamily="34" charset="0"/>
              </a:rPr>
              <a:t>cont</a:t>
            </a:r>
            <a:r>
              <a:rPr lang="fr-FR" sz="2000" b="1" dirty="0">
                <a:latin typeface="Calibri" panose="020F0502020204030204" pitchFamily="34" charset="0"/>
                <a:cs typeface="Calibri" panose="020F0502020204030204" pitchFamily="34" charset="0"/>
              </a:rPr>
              <a:t>) :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Pains describe anything that annoys your customers before, during, and after trying to get a job done (obstacles, risks etc.).</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722313"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Undesired outcomes, problems, and characteristics</a:t>
            </a:r>
          </a:p>
          <a:p>
            <a:pPr marL="1193800" lvl="1" indent="-285750">
              <a:buFontTx/>
              <a:buChar char="-"/>
              <a:tabLst>
                <a:tab pos="1250950" algn="l"/>
              </a:tabLst>
            </a:pPr>
            <a:r>
              <a:rPr lang="en-US" sz="1600" dirty="0">
                <a:latin typeface="Calibri" panose="020F0502020204030204" pitchFamily="34" charset="0"/>
                <a:cs typeface="Calibri" panose="020F0502020204030204" pitchFamily="34" charset="0"/>
              </a:rPr>
              <a:t>Functional &gt;&gt; a solution doesn´t work</a:t>
            </a:r>
          </a:p>
          <a:p>
            <a:pPr marL="1193800" lvl="1" indent="-285750">
              <a:buFontTx/>
              <a:buChar char="-"/>
              <a:tabLst>
                <a:tab pos="1250950" algn="l"/>
              </a:tabLst>
            </a:pPr>
            <a:r>
              <a:rPr lang="en-US" sz="1600" dirty="0">
                <a:latin typeface="Calibri" panose="020F0502020204030204" pitchFamily="34" charset="0"/>
                <a:cs typeface="Calibri" panose="020F0502020204030204" pitchFamily="34" charset="0"/>
              </a:rPr>
              <a:t>Social &gt;&gt; customer looks bad doing this</a:t>
            </a:r>
          </a:p>
          <a:p>
            <a:pPr marL="1193800" lvl="1" indent="-285750">
              <a:buFontTx/>
              <a:buChar char="-"/>
              <a:tabLst>
                <a:tab pos="1250950" algn="l"/>
              </a:tabLst>
            </a:pPr>
            <a:r>
              <a:rPr lang="en-US" sz="1600" dirty="0">
                <a:latin typeface="Calibri" panose="020F0502020204030204" pitchFamily="34" charset="0"/>
                <a:cs typeface="Calibri" panose="020F0502020204030204" pitchFamily="34" charset="0"/>
              </a:rPr>
              <a:t>Emotional &gt;&gt; customer feels bad doing this</a:t>
            </a:r>
          </a:p>
          <a:p>
            <a:pPr marL="1193800" lvl="1" indent="-285750">
              <a:buFontTx/>
              <a:buChar char="-"/>
              <a:tabLst>
                <a:tab pos="1250950" algn="l"/>
              </a:tabLst>
            </a:pPr>
            <a:r>
              <a:rPr lang="en-US" sz="1600" dirty="0">
                <a:latin typeface="Calibri" panose="020F0502020204030204" pitchFamily="34" charset="0"/>
                <a:cs typeface="Calibri" panose="020F0502020204030204" pitchFamily="34" charset="0"/>
              </a:rPr>
              <a:t>Undesired &gt;&gt; doing this is boring</a:t>
            </a:r>
          </a:p>
          <a:p>
            <a:pPr marL="722313" indent="-342900">
              <a:buFont typeface="Courier New" panose="02070309020205020404" pitchFamily="49" charset="0"/>
              <a:buChar char="o"/>
            </a:pPr>
            <a:endParaRPr lang="en-US" sz="1000" dirty="0">
              <a:latin typeface="Calibri" panose="020F0502020204030204" pitchFamily="34" charset="0"/>
              <a:cs typeface="Calibri" panose="020F0502020204030204" pitchFamily="34" charset="0"/>
            </a:endParaRPr>
          </a:p>
          <a:p>
            <a:pPr marL="722313" indent="-342900">
              <a:buFont typeface="Courier New" panose="02070309020205020404" pitchFamily="49" charset="0"/>
              <a:buChar char="o"/>
            </a:pPr>
            <a:r>
              <a:rPr lang="en-US" sz="2000" dirty="0">
                <a:latin typeface="Calibri" panose="020F0502020204030204" pitchFamily="34" charset="0"/>
                <a:cs typeface="Calibri" panose="020F0502020204030204" pitchFamily="34" charset="0"/>
              </a:rPr>
              <a:t>Obstacles</a:t>
            </a:r>
          </a:p>
          <a:p>
            <a:r>
              <a:rPr lang="en-US" sz="1600" dirty="0">
                <a:latin typeface="Calibri" panose="020F0502020204030204" pitchFamily="34" charset="0"/>
                <a:cs typeface="Calibri" panose="020F0502020204030204" pitchFamily="34" charset="0"/>
              </a:rPr>
              <a:t>	−   Prevention &gt;&gt; customer lacks the time</a:t>
            </a:r>
          </a:p>
          <a:p>
            <a:pPr marL="722313" indent="-277813">
              <a:buFont typeface="Courier New" panose="02070309020205020404" pitchFamily="49" charset="0"/>
              <a:buChar char="o"/>
            </a:pPr>
            <a:endParaRPr lang="en-US" sz="1000" dirty="0">
              <a:latin typeface="Calibri" panose="020F0502020204030204" pitchFamily="34" charset="0"/>
              <a:cs typeface="Calibri" panose="020F0502020204030204" pitchFamily="34" charset="0"/>
            </a:endParaRPr>
          </a:p>
          <a:p>
            <a:pPr marL="722313" indent="-277813">
              <a:buFont typeface="Courier New" panose="02070309020205020404" pitchFamily="49" charset="0"/>
              <a:buChar char="o"/>
            </a:pPr>
            <a:r>
              <a:rPr lang="en-US" sz="2000" dirty="0">
                <a:latin typeface="Calibri" panose="020F0502020204030204" pitchFamily="34" charset="0"/>
                <a:cs typeface="Calibri" panose="020F0502020204030204" pitchFamily="34" charset="0"/>
              </a:rPr>
              <a:t>Risks (undesired potential outcomes)</a:t>
            </a:r>
          </a:p>
          <a:p>
            <a:r>
              <a:rPr lang="en-US" sz="2000" dirty="0">
                <a:latin typeface="Calibri" panose="020F0502020204030204" pitchFamily="34" charset="0"/>
                <a:cs typeface="Calibri" panose="020F0502020204030204" pitchFamily="34" charset="0"/>
              </a:rPr>
              <a:t>                −  </a:t>
            </a:r>
            <a:r>
              <a:rPr lang="en-US" sz="1600" dirty="0">
                <a:latin typeface="Calibri" panose="020F0502020204030204" pitchFamily="34" charset="0"/>
                <a:cs typeface="Calibri" panose="020F0502020204030204" pitchFamily="34" charset="0"/>
              </a:rPr>
              <a:t>Negative consequences &gt;&gt; customer might lose credibility doing this</a:t>
            </a:r>
            <a:endParaRPr lang="fr-FR" sz="1600" dirty="0">
              <a:latin typeface="Calibri" panose="020F0502020204030204" pitchFamily="34" charset="0"/>
              <a:cs typeface="Calibri" panose="020F0502020204030204" pitchFamily="34" charset="0"/>
            </a:endParaRPr>
          </a:p>
        </p:txBody>
      </p:sp>
      <p:sp>
        <p:nvSpPr>
          <p:cNvPr id="4" name="Partial Circle 3">
            <a:extLst>
              <a:ext uri="{FF2B5EF4-FFF2-40B4-BE49-F238E27FC236}">
                <a16:creationId xmlns:a16="http://schemas.microsoft.com/office/drawing/2014/main" id="{7A86CF17-8D44-184D-FABB-2EC79FF583FF}"/>
              </a:ext>
            </a:extLst>
          </p:cNvPr>
          <p:cNvSpPr/>
          <p:nvPr/>
        </p:nvSpPr>
        <p:spPr>
          <a:xfrm>
            <a:off x="7208097" y="2936202"/>
            <a:ext cx="3168000" cy="3168000"/>
          </a:xfrm>
          <a:prstGeom prst="pie">
            <a:avLst>
              <a:gd name="adj1" fmla="val 2675254"/>
              <a:gd name="adj2" fmla="val 10826056"/>
            </a:avLst>
          </a:prstGeom>
          <a:solidFill>
            <a:schemeClr val="accent1">
              <a:alpha val="42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482475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a:t>
            </a:r>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6791635" y="2813897"/>
            <a:ext cx="3719526" cy="3412610"/>
          </a:xfrm>
          <a:prstGeom prst="rect">
            <a:avLst/>
          </a:prstGeom>
        </p:spPr>
      </p:pic>
      <p:sp>
        <p:nvSpPr>
          <p:cNvPr id="8" name="TextBox 7">
            <a:extLst>
              <a:ext uri="{FF2B5EF4-FFF2-40B4-BE49-F238E27FC236}">
                <a16:creationId xmlns:a16="http://schemas.microsoft.com/office/drawing/2014/main" id="{76344111-626A-53D9-7EA1-22D1C474B291}"/>
              </a:ext>
            </a:extLst>
          </p:cNvPr>
          <p:cNvSpPr txBox="1"/>
          <p:nvPr/>
        </p:nvSpPr>
        <p:spPr>
          <a:xfrm>
            <a:off x="352420" y="1382401"/>
            <a:ext cx="6647446" cy="4801314"/>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3. Customer Gains : </a:t>
            </a:r>
          </a:p>
          <a:p>
            <a:endParaRPr lang="fr-FR" sz="2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These are the benefits or outcomes that customers expect or desire from a product or service. For off-grid solar customers, gains could include lower energy costs, improved health, access to clean energy, or the ability to improve daily life with reliable electricity.</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Customers Gains describe the additional benefits the customers may seeking</a:t>
            </a:r>
          </a:p>
          <a:p>
            <a:pPr marL="342900" indent="-342900">
              <a:buFont typeface="Arial" panose="020B0604020202020204" pitchFamily="34" charset="0"/>
              <a:buChar char="•"/>
            </a:pPr>
            <a:endParaRPr lang="en-US"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Additional benefits that customers desires or would be surprised−Social gains</a:t>
            </a:r>
          </a:p>
          <a:p>
            <a:endParaRPr lang="fr-FR" sz="1000" b="0" i="0" u="none" strike="noStrike" baseline="0" dirty="0">
              <a:solidFill>
                <a:srgbClr val="C00000"/>
              </a:solidFill>
              <a:latin typeface="Calibri" panose="020F0502020204030204" pitchFamily="34" charset="0"/>
            </a:endParaRPr>
          </a:p>
          <a:p>
            <a:pPr lvl="2"/>
            <a:r>
              <a:rPr lang="fr-FR" sz="1800" b="0" i="0" u="none" strike="noStrike" baseline="0" dirty="0">
                <a:solidFill>
                  <a:srgbClr val="C00000"/>
                </a:solidFill>
                <a:latin typeface="Calibri" panose="020F0502020204030204" pitchFamily="34" charset="0"/>
              </a:rPr>
              <a:t>        − </a:t>
            </a:r>
            <a:r>
              <a:rPr lang="fr-FR" sz="1800" b="0" i="0" u="none" strike="noStrike" baseline="0" dirty="0">
                <a:solidFill>
                  <a:srgbClr val="353535"/>
                </a:solidFill>
                <a:latin typeface="Calibri" panose="020F0502020204030204" pitchFamily="34" charset="0"/>
              </a:rPr>
              <a:t>Positive émotions</a:t>
            </a:r>
          </a:p>
          <a:p>
            <a:pPr lvl="2"/>
            <a:r>
              <a:rPr lang="fr-FR" sz="1800" dirty="0">
                <a:solidFill>
                  <a:srgbClr val="353535"/>
                </a:solidFill>
                <a:latin typeface="Calibri" panose="020F0502020204030204" pitchFamily="34" charset="0"/>
              </a:rPr>
              <a:t>        </a:t>
            </a:r>
            <a:r>
              <a:rPr lang="fr-FR" sz="1800" b="0" i="0" u="none" strike="noStrike" baseline="0" dirty="0">
                <a:solidFill>
                  <a:srgbClr val="C00000"/>
                </a:solidFill>
                <a:latin typeface="Calibri" panose="020F0502020204030204" pitchFamily="34" charset="0"/>
              </a:rPr>
              <a:t>− </a:t>
            </a:r>
            <a:r>
              <a:rPr lang="fr-FR" sz="1800" b="0" i="0" u="none" strike="noStrike" baseline="0" dirty="0" err="1">
                <a:solidFill>
                  <a:srgbClr val="353535"/>
                </a:solidFill>
                <a:latin typeface="Calibri" panose="020F0502020204030204" pitchFamily="34" charset="0"/>
              </a:rPr>
              <a:t>Cost</a:t>
            </a:r>
            <a:r>
              <a:rPr lang="fr-FR" sz="1800" b="0" i="0" u="none" strike="noStrike" baseline="0" dirty="0">
                <a:solidFill>
                  <a:srgbClr val="353535"/>
                </a:solidFill>
                <a:latin typeface="Calibri" panose="020F0502020204030204" pitchFamily="34" charset="0"/>
              </a:rPr>
              <a:t> </a:t>
            </a:r>
            <a:r>
              <a:rPr lang="fr-FR" sz="1800" b="0" i="0" u="none" strike="noStrike" baseline="0" dirty="0" err="1">
                <a:solidFill>
                  <a:srgbClr val="353535"/>
                </a:solidFill>
                <a:latin typeface="Calibri" panose="020F0502020204030204" pitchFamily="34" charset="0"/>
              </a:rPr>
              <a:t>savings</a:t>
            </a:r>
            <a:endParaRPr lang="fr-FR" sz="1800" b="0" i="0" u="none" strike="noStrike" baseline="0" dirty="0">
              <a:solidFill>
                <a:srgbClr val="353535"/>
              </a:solidFill>
              <a:latin typeface="Calibri" panose="020F0502020204030204" pitchFamily="34" charset="0"/>
            </a:endParaRPr>
          </a:p>
        </p:txBody>
      </p:sp>
      <p:sp>
        <p:nvSpPr>
          <p:cNvPr id="4" name="Partial Circle 3">
            <a:extLst>
              <a:ext uri="{FF2B5EF4-FFF2-40B4-BE49-F238E27FC236}">
                <a16:creationId xmlns:a16="http://schemas.microsoft.com/office/drawing/2014/main" id="{A29740D2-148B-4C4E-8B45-B5F0BF991C62}"/>
              </a:ext>
            </a:extLst>
          </p:cNvPr>
          <p:cNvSpPr/>
          <p:nvPr/>
        </p:nvSpPr>
        <p:spPr>
          <a:xfrm>
            <a:off x="7208097" y="2936202"/>
            <a:ext cx="3168000" cy="3168000"/>
          </a:xfrm>
          <a:prstGeom prst="pie">
            <a:avLst>
              <a:gd name="adj1" fmla="val 10754674"/>
              <a:gd name="adj2" fmla="val 18920180"/>
            </a:avLst>
          </a:prstGeom>
          <a:solidFill>
            <a:schemeClr val="accent1">
              <a:alpha val="42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Tree>
    <p:extLst>
      <p:ext uri="{BB962C8B-B14F-4D97-AF65-F5344CB8AC3E}">
        <p14:creationId xmlns:p14="http://schemas.microsoft.com/office/powerpoint/2010/main" val="1710363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 </a:t>
            </a:r>
            <a:r>
              <a:rPr lang="en-US" sz="2800" b="1" dirty="0">
                <a:latin typeface="Calibri" panose="020F0502020204030204" pitchFamily="34" charset="0"/>
                <a:cs typeface="Calibri" panose="020F0502020204030204" pitchFamily="34" charset="0"/>
              </a:rPr>
              <a:t>Do’s and Don’ts </a:t>
            </a:r>
            <a:endParaRPr lang="en-US" dirty="0"/>
          </a:p>
        </p:txBody>
      </p:sp>
      <p:pic>
        <p:nvPicPr>
          <p:cNvPr id="6" name="Picture 5">
            <a:extLst>
              <a:ext uri="{FF2B5EF4-FFF2-40B4-BE49-F238E27FC236}">
                <a16:creationId xmlns:a16="http://schemas.microsoft.com/office/drawing/2014/main" id="{DB8B33F3-A95D-2D7C-7F80-CF6725AAE9FC}"/>
              </a:ext>
            </a:extLst>
          </p:cNvPr>
          <p:cNvPicPr>
            <a:picLocks noChangeAspect="1"/>
          </p:cNvPicPr>
          <p:nvPr/>
        </p:nvPicPr>
        <p:blipFill>
          <a:blip r:embed="rId3"/>
          <a:stretch>
            <a:fillRect/>
          </a:stretch>
        </p:blipFill>
        <p:spPr>
          <a:xfrm>
            <a:off x="7865061" y="2124784"/>
            <a:ext cx="3719526" cy="3412610"/>
          </a:xfrm>
          <a:prstGeom prst="rect">
            <a:avLst/>
          </a:prstGeom>
        </p:spPr>
      </p:pic>
      <p:graphicFrame>
        <p:nvGraphicFramePr>
          <p:cNvPr id="4" name="Table 3">
            <a:extLst>
              <a:ext uri="{FF2B5EF4-FFF2-40B4-BE49-F238E27FC236}">
                <a16:creationId xmlns:a16="http://schemas.microsoft.com/office/drawing/2014/main" id="{0CD5CF61-38FE-BD3F-8136-45540FF59D4E}"/>
              </a:ext>
            </a:extLst>
          </p:cNvPr>
          <p:cNvGraphicFramePr>
            <a:graphicFrameLocks noGrp="1"/>
          </p:cNvGraphicFramePr>
          <p:nvPr>
            <p:extLst>
              <p:ext uri="{D42A27DB-BD31-4B8C-83A1-F6EECF244321}">
                <p14:modId xmlns:p14="http://schemas.microsoft.com/office/powerpoint/2010/main" val="2867633578"/>
              </p:ext>
            </p:extLst>
          </p:nvPr>
        </p:nvGraphicFramePr>
        <p:xfrm>
          <a:off x="254718" y="1721825"/>
          <a:ext cx="7378534" cy="4367121"/>
        </p:xfrm>
        <a:graphic>
          <a:graphicData uri="http://schemas.openxmlformats.org/drawingml/2006/table">
            <a:tbl>
              <a:tblPr firstRow="1" bandRow="1">
                <a:tableStyleId>{10B523D2-286A-460D-BDEE-533E220F520A}</a:tableStyleId>
              </a:tblPr>
              <a:tblGrid>
                <a:gridCol w="3689267">
                  <a:extLst>
                    <a:ext uri="{9D8B030D-6E8A-4147-A177-3AD203B41FA5}">
                      <a16:colId xmlns:a16="http://schemas.microsoft.com/office/drawing/2014/main" val="17363881"/>
                    </a:ext>
                  </a:extLst>
                </a:gridCol>
                <a:gridCol w="3689267">
                  <a:extLst>
                    <a:ext uri="{9D8B030D-6E8A-4147-A177-3AD203B41FA5}">
                      <a16:colId xmlns:a16="http://schemas.microsoft.com/office/drawing/2014/main" val="3233261593"/>
                    </a:ext>
                  </a:extLst>
                </a:gridCol>
              </a:tblGrid>
              <a:tr h="465681">
                <a:tc>
                  <a:txBody>
                    <a:bodyPr/>
                    <a:lstStyle/>
                    <a:p>
                      <a:pPr algn="ctr"/>
                      <a:r>
                        <a:rPr lang="fr-FR" sz="2000" b="1" dirty="0" err="1">
                          <a:solidFill>
                            <a:schemeClr val="accent6">
                              <a:lumMod val="75000"/>
                            </a:schemeClr>
                          </a:solidFill>
                        </a:rPr>
                        <a:t>Do’s</a:t>
                      </a:r>
                      <a:endParaRPr lang="fr-FR" sz="2000" b="1" dirty="0">
                        <a:solidFill>
                          <a:schemeClr val="accent6">
                            <a:lumMod val="75000"/>
                          </a:schemeClr>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noFill/>
                      <a:prstDash val="solid"/>
                      <a:round/>
                      <a:headEnd type="none" w="sm" len="sm"/>
                      <a:tailEnd type="none" w="sm" len="sm"/>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sz="2000" b="1" dirty="0" err="1">
                          <a:solidFill>
                            <a:schemeClr val="accent2">
                              <a:lumMod val="75000"/>
                            </a:schemeClr>
                          </a:solidFill>
                        </a:rPr>
                        <a:t>Dont’s</a:t>
                      </a:r>
                      <a:endParaRPr lang="fr-FR" sz="2000" b="1" dirty="0">
                        <a:solidFill>
                          <a:schemeClr val="accent2">
                            <a:lumMod val="75000"/>
                          </a:schemeClr>
                        </a:solidFill>
                      </a:endParaRPr>
                    </a:p>
                  </a:txBody>
                  <a:tcPr>
                    <a:lnL w="12700" cap="flat" cmpd="sng" algn="ctr">
                      <a:solidFill>
                        <a:schemeClr val="tx1"/>
                      </a:solidFill>
                      <a:prstDash val="solid"/>
                      <a:round/>
                      <a:headEnd type="none" w="med" len="med"/>
                      <a:tailEnd type="none" w="med" len="med"/>
                    </a:lnL>
                    <a:lnR w="12700" cap="flat" cmpd="sng">
                      <a:noFill/>
                      <a:prstDash val="solid"/>
                      <a:round/>
                      <a:headEnd type="none" w="sm" len="sm"/>
                      <a:tailEnd type="none" w="sm" len="sm"/>
                    </a:lnR>
                    <a:lnT w="12700" cap="flat" cmpd="sng">
                      <a:noFill/>
                      <a:prstDash val="solid"/>
                      <a:round/>
                      <a:headEnd type="none" w="sm" len="sm"/>
                      <a:tailEnd type="none" w="sm" len="sm"/>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7675796"/>
                  </a:ext>
                </a:extLst>
              </a:tr>
              <a:tr h="3868737">
                <a:tc>
                  <a:txBody>
                    <a:bodyPr/>
                    <a:lstStyle/>
                    <a:p>
                      <a:pPr marL="342900" indent="-342900">
                        <a:buFont typeface="Arial" panose="020B0604020202020204" pitchFamily="34" charset="0"/>
                        <a:buChar char="•"/>
                      </a:pPr>
                      <a:endParaRPr lang="fr-FR" sz="1000" b="0" i="0" u="none" strike="noStrike" cap="none" dirty="0">
                        <a:solidFill>
                          <a:schemeClr val="dk1"/>
                        </a:solidFill>
                        <a:latin typeface="Calibri"/>
                        <a:cs typeface="Calibri"/>
                        <a:sym typeface="Arial"/>
                      </a:endParaRP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prepare</a:t>
                      </a:r>
                      <a:r>
                        <a:rPr lang="fr-FR" sz="2000" b="0" i="0" u="none" strike="noStrike" cap="none" dirty="0">
                          <a:solidFill>
                            <a:schemeClr val="dk1"/>
                          </a:solidFill>
                          <a:latin typeface="Calibri"/>
                          <a:cs typeface="Calibri"/>
                          <a:sym typeface="Arial"/>
                        </a:rPr>
                        <a:t> a unique value proposition for </a:t>
                      </a:r>
                      <a:r>
                        <a:rPr lang="fr-FR" sz="2000" b="0" i="0" u="none" strike="noStrike" cap="none" dirty="0" err="1">
                          <a:solidFill>
                            <a:schemeClr val="dk1"/>
                          </a:solidFill>
                          <a:latin typeface="Calibri"/>
                          <a:cs typeface="Calibri"/>
                          <a:sym typeface="Arial"/>
                        </a:rPr>
                        <a:t>each</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customer</a:t>
                      </a:r>
                      <a:r>
                        <a:rPr lang="fr-FR" sz="2000" b="0" i="0" u="none" strike="noStrike" cap="none" dirty="0">
                          <a:solidFill>
                            <a:schemeClr val="dk1"/>
                          </a:solidFill>
                          <a:latin typeface="Calibri"/>
                          <a:cs typeface="Calibri"/>
                          <a:sym typeface="Arial"/>
                        </a:rPr>
                        <a:t> segment</a:t>
                      </a: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include</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also</a:t>
                      </a:r>
                      <a:r>
                        <a:rPr lang="fr-FR" sz="2000" b="0" i="0" u="none" strike="noStrike" cap="none" dirty="0">
                          <a:solidFill>
                            <a:schemeClr val="dk1"/>
                          </a:solidFill>
                          <a:latin typeface="Calibri"/>
                          <a:cs typeface="Calibri"/>
                          <a:sym typeface="Arial"/>
                        </a:rPr>
                        <a:t> social and </a:t>
                      </a:r>
                      <a:r>
                        <a:rPr lang="fr-FR" sz="2000" b="0" i="0" u="none" strike="noStrike" cap="none" dirty="0" err="1">
                          <a:solidFill>
                            <a:schemeClr val="dk1"/>
                          </a:solidFill>
                          <a:latin typeface="Calibri"/>
                          <a:cs typeface="Calibri"/>
                          <a:sym typeface="Arial"/>
                        </a:rPr>
                        <a:t>emotional</a:t>
                      </a:r>
                      <a:r>
                        <a:rPr lang="fr-FR" sz="2000" b="0" i="0" u="none" strike="noStrike" cap="none" dirty="0">
                          <a:solidFill>
                            <a:schemeClr val="dk1"/>
                          </a:solidFill>
                          <a:latin typeface="Calibri"/>
                          <a:cs typeface="Calibri"/>
                          <a:sym typeface="Arial"/>
                        </a:rPr>
                        <a:t> jobs</a:t>
                      </a: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act</a:t>
                      </a:r>
                      <a:r>
                        <a:rPr lang="fr-FR" sz="2000" b="0" i="0" u="none" strike="noStrike" cap="none" dirty="0">
                          <a:solidFill>
                            <a:schemeClr val="dk1"/>
                          </a:solidFill>
                          <a:latin typeface="Calibri"/>
                          <a:cs typeface="Calibri"/>
                          <a:sym typeface="Arial"/>
                        </a:rPr>
                        <a:t> like an </a:t>
                      </a:r>
                      <a:r>
                        <a:rPr lang="fr-FR" sz="2000" b="0" i="0" u="none" strike="noStrike" cap="none" dirty="0" err="1">
                          <a:solidFill>
                            <a:schemeClr val="dk1"/>
                          </a:solidFill>
                          <a:latin typeface="Calibri"/>
                          <a:cs typeface="Calibri"/>
                          <a:sym typeface="Arial"/>
                        </a:rPr>
                        <a:t>anthroplogist</a:t>
                      </a:r>
                      <a:r>
                        <a:rPr lang="fr-FR" sz="2000" b="0" i="0" u="none" strike="noStrike" cap="none" dirty="0">
                          <a:solidFill>
                            <a:schemeClr val="dk1"/>
                          </a:solidFill>
                          <a:latin typeface="Calibri"/>
                          <a:cs typeface="Calibri"/>
                          <a:sym typeface="Arial"/>
                        </a:rPr>
                        <a:t> and "</a:t>
                      </a:r>
                      <a:r>
                        <a:rPr lang="fr-FR" sz="2000" b="0" i="0" u="none" strike="noStrike" cap="none" dirty="0" err="1">
                          <a:solidFill>
                            <a:schemeClr val="dk1"/>
                          </a:solidFill>
                          <a:latin typeface="Calibri"/>
                          <a:cs typeface="Calibri"/>
                          <a:sym typeface="Arial"/>
                        </a:rPr>
                        <a:t>forget</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your</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offering</a:t>
                      </a:r>
                      <a:endParaRPr lang="fr-FR" sz="2000" b="0" i="0" u="none" strike="noStrike" cap="none" dirty="0">
                        <a:solidFill>
                          <a:schemeClr val="dk1"/>
                        </a:solidFill>
                        <a:latin typeface="Calibri"/>
                        <a:cs typeface="Calibri"/>
                        <a:sym typeface="Arial"/>
                      </a:endParaRP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use lots of </a:t>
                      </a:r>
                      <a:r>
                        <a:rPr lang="fr-FR" sz="2000" b="0" i="0" u="none" strike="noStrike" cap="none" dirty="0" err="1">
                          <a:solidFill>
                            <a:schemeClr val="dk1"/>
                          </a:solidFill>
                          <a:latin typeface="Calibri"/>
                          <a:cs typeface="Calibri"/>
                          <a:sym typeface="Arial"/>
                        </a:rPr>
                        <a:t>sticky</a:t>
                      </a:r>
                      <a:r>
                        <a:rPr lang="fr-FR" sz="2000" b="0" i="0" u="none" strike="noStrike" cap="none" dirty="0">
                          <a:solidFill>
                            <a:schemeClr val="dk1"/>
                          </a:solidFill>
                          <a:latin typeface="Calibri"/>
                          <a:cs typeface="Calibri"/>
                          <a:sym typeface="Arial"/>
                        </a:rPr>
                        <a:t> notes on the </a:t>
                      </a:r>
                      <a:r>
                        <a:rPr lang="fr-FR" sz="2000" b="0" i="0" u="none" strike="noStrike" cap="none" dirty="0" err="1">
                          <a:solidFill>
                            <a:schemeClr val="dk1"/>
                          </a:solidFill>
                          <a:latin typeface="Calibri"/>
                          <a:cs typeface="Calibri"/>
                          <a:sym typeface="Arial"/>
                        </a:rPr>
                        <a:t>customer</a:t>
                      </a:r>
                      <a:r>
                        <a:rPr lang="fr-FR" sz="2000" b="0" i="0" u="none" strike="noStrike" cap="none" dirty="0">
                          <a:solidFill>
                            <a:schemeClr val="dk1"/>
                          </a:solidFill>
                          <a:latin typeface="Calibri"/>
                          <a:cs typeface="Calibri"/>
                          <a:sym typeface="Arial"/>
                        </a:rPr>
                        <a:t> profile</a:t>
                      </a: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make</a:t>
                      </a:r>
                      <a:r>
                        <a:rPr lang="fr-FR" sz="2000" b="0" i="0" u="none" strike="noStrike" cap="none" dirty="0">
                          <a:solidFill>
                            <a:schemeClr val="dk1"/>
                          </a:solidFill>
                          <a:latin typeface="Calibri"/>
                          <a:cs typeface="Calibri"/>
                          <a:sym typeface="Arial"/>
                        </a:rPr>
                        <a:t> gains and pains tangible (e.g. How long </a:t>
                      </a:r>
                      <a:r>
                        <a:rPr lang="fr-FR" sz="2000" b="0" i="0" u="none" strike="noStrike" cap="none" dirty="0" err="1">
                          <a:solidFill>
                            <a:schemeClr val="dk1"/>
                          </a:solidFill>
                          <a:latin typeface="Calibri"/>
                          <a:cs typeface="Calibri"/>
                          <a:sym typeface="Arial"/>
                        </a:rPr>
                        <a:t>is</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too</a:t>
                      </a:r>
                      <a:r>
                        <a:rPr lang="fr-FR" sz="2000" b="0" i="0" u="none" strike="noStrike" cap="none" dirty="0">
                          <a:solidFill>
                            <a:schemeClr val="dk1"/>
                          </a:solidFill>
                          <a:latin typeface="Calibri"/>
                          <a:cs typeface="Calibri"/>
                          <a:sym typeface="Arial"/>
                        </a:rPr>
                        <a:t> long »?)</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fr-FR" sz="1000" dirty="0"/>
                    </a:p>
                    <a:p>
                      <a:pPr marL="285750" indent="-201613">
                        <a:buFont typeface="Arial" panose="020B0604020202020204" pitchFamily="34" charset="0"/>
                        <a:buChar char="•"/>
                      </a:pPr>
                      <a:r>
                        <a:rPr lang="fr-FR" sz="2000" dirty="0"/>
                        <a:t>Don’t mix </a:t>
                      </a:r>
                      <a:r>
                        <a:rPr lang="fr-FR" sz="2000" dirty="0" err="1"/>
                        <a:t>several</a:t>
                      </a:r>
                      <a:r>
                        <a:rPr lang="fr-FR" sz="2000" dirty="0"/>
                        <a:t> </a:t>
                      </a:r>
                      <a:r>
                        <a:rPr lang="fr-FR" sz="2000" dirty="0" err="1"/>
                        <a:t>customer</a:t>
                      </a:r>
                      <a:r>
                        <a:rPr lang="fr-FR" sz="2000" dirty="0"/>
                        <a:t> segments </a:t>
                      </a:r>
                      <a:r>
                        <a:rPr lang="fr-FR" sz="2000" dirty="0" err="1"/>
                        <a:t>into</a:t>
                      </a:r>
                      <a:r>
                        <a:rPr lang="fr-FR" sz="2000" dirty="0"/>
                        <a:t> one profile</a:t>
                      </a:r>
                    </a:p>
                    <a:p>
                      <a:pPr marL="285750" indent="-201613">
                        <a:buFont typeface="Arial" panose="020B0604020202020204" pitchFamily="34" charset="0"/>
                        <a:buChar char="•"/>
                      </a:pPr>
                      <a:r>
                        <a:rPr lang="fr-FR" sz="2000" dirty="0"/>
                        <a:t>Don’t focus </a:t>
                      </a:r>
                      <a:r>
                        <a:rPr lang="fr-FR" sz="2000" dirty="0" err="1"/>
                        <a:t>only</a:t>
                      </a:r>
                      <a:r>
                        <a:rPr lang="fr-FR" sz="2000" dirty="0"/>
                        <a:t> on </a:t>
                      </a:r>
                      <a:r>
                        <a:rPr lang="fr-FR" sz="2000" dirty="0" err="1"/>
                        <a:t>functional</a:t>
                      </a:r>
                      <a:r>
                        <a:rPr lang="fr-FR" sz="2000" dirty="0"/>
                        <a:t> jobs</a:t>
                      </a:r>
                    </a:p>
                    <a:p>
                      <a:pPr marL="285750" indent="-201613">
                        <a:buFont typeface="Arial" panose="020B0604020202020204" pitchFamily="34" charset="0"/>
                        <a:buChar char="•"/>
                      </a:pPr>
                      <a:r>
                        <a:rPr lang="fr-FR" sz="2000" dirty="0"/>
                        <a:t>Don’t </a:t>
                      </a:r>
                      <a:r>
                        <a:rPr lang="fr-FR" sz="2000" dirty="0" err="1"/>
                        <a:t>list</a:t>
                      </a:r>
                      <a:r>
                        <a:rPr lang="fr-FR" sz="2000" dirty="0"/>
                        <a:t> jobs, pains and gains </a:t>
                      </a:r>
                      <a:r>
                        <a:rPr lang="fr-FR" sz="2000" dirty="0" err="1"/>
                        <a:t>with</a:t>
                      </a:r>
                      <a:r>
                        <a:rPr lang="fr-FR" sz="2000" dirty="0"/>
                        <a:t> </a:t>
                      </a:r>
                      <a:r>
                        <a:rPr lang="fr-FR" sz="2000" dirty="0" err="1"/>
                        <a:t>your</a:t>
                      </a:r>
                      <a:r>
                        <a:rPr lang="fr-FR" sz="2000" dirty="0"/>
                        <a:t> value proposition in </a:t>
                      </a:r>
                      <a:r>
                        <a:rPr lang="fr-FR" sz="2000" dirty="0" err="1"/>
                        <a:t>mind</a:t>
                      </a:r>
                      <a:endParaRPr lang="fr-FR" sz="2000" dirty="0"/>
                    </a:p>
                    <a:p>
                      <a:pPr marL="285750" indent="-201613">
                        <a:buFont typeface="Arial" panose="020B0604020202020204" pitchFamily="34" charset="0"/>
                        <a:buChar char="•"/>
                      </a:pPr>
                      <a:r>
                        <a:rPr lang="fr-FR" sz="2000" dirty="0"/>
                        <a:t>Don’t </a:t>
                      </a:r>
                      <a:r>
                        <a:rPr lang="fr-FR" sz="2000" dirty="0" err="1"/>
                        <a:t>identify</a:t>
                      </a:r>
                      <a:r>
                        <a:rPr lang="fr-FR" sz="2000" dirty="0"/>
                        <a:t> </a:t>
                      </a:r>
                      <a:r>
                        <a:rPr lang="fr-FR" sz="2000" dirty="0" err="1"/>
                        <a:t>too</a:t>
                      </a:r>
                      <a:r>
                        <a:rPr lang="fr-FR" sz="2000" dirty="0"/>
                        <a:t> few jobs, pains and gains</a:t>
                      </a:r>
                    </a:p>
                    <a:p>
                      <a:pPr marL="285750" indent="-201613">
                        <a:buFont typeface="Arial" panose="020B0604020202020204" pitchFamily="34" charset="0"/>
                        <a:buChar char="•"/>
                      </a:pPr>
                      <a:r>
                        <a:rPr lang="fr-FR" sz="2000" dirty="0"/>
                        <a:t>Don’t </a:t>
                      </a:r>
                      <a:r>
                        <a:rPr lang="fr-FR" sz="2000" dirty="0" err="1"/>
                        <a:t>be</a:t>
                      </a:r>
                      <a:r>
                        <a:rPr lang="fr-FR" sz="2000" dirty="0"/>
                        <a:t> vague in description of pains and gains</a:t>
                      </a:r>
                    </a:p>
                  </a:txBody>
                  <a:tcPr>
                    <a:lnL w="12700" cap="flat" cmpd="sng" algn="ctr">
                      <a:solidFill>
                        <a:schemeClr val="tx1"/>
                      </a:solidFill>
                      <a:prstDash val="solid"/>
                      <a:round/>
                      <a:headEnd type="none" w="med" len="med"/>
                      <a:tailEnd type="none" w="med" len="med"/>
                    </a:lnL>
                    <a:lnR w="12700" cap="flat" cmpd="sng">
                      <a:no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695459651"/>
                  </a:ext>
                </a:extLst>
              </a:tr>
            </a:tbl>
          </a:graphicData>
        </a:graphic>
      </p:graphicFrame>
    </p:spTree>
    <p:extLst>
      <p:ext uri="{BB962C8B-B14F-4D97-AF65-F5344CB8AC3E}">
        <p14:creationId xmlns:p14="http://schemas.microsoft.com/office/powerpoint/2010/main" val="844074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5" name="TextBox 4">
            <a:extLst>
              <a:ext uri="{FF2B5EF4-FFF2-40B4-BE49-F238E27FC236}">
                <a16:creationId xmlns:a16="http://schemas.microsoft.com/office/drawing/2014/main" id="{2B380090-6AA5-D7B8-3DBE-F735B2CEC4C9}"/>
              </a:ext>
            </a:extLst>
          </p:cNvPr>
          <p:cNvSpPr txBox="1"/>
          <p:nvPr/>
        </p:nvSpPr>
        <p:spPr>
          <a:xfrm>
            <a:off x="214964" y="1395307"/>
            <a:ext cx="11521440" cy="2492990"/>
          </a:xfrm>
          <a:prstGeom prst="rect">
            <a:avLst/>
          </a:prstGeom>
          <a:noFill/>
        </p:spPr>
        <p:txBody>
          <a:bodyPr wrap="square" rtlCol="0">
            <a:spAutoFit/>
          </a:bodyPr>
          <a:lstStyle/>
          <a:p>
            <a:r>
              <a:rPr lang="en-US" sz="2000" kern="0" dirty="0">
                <a:effectLst/>
                <a:latin typeface="Calibri" panose="020F0502020204030204" pitchFamily="34" charset="0"/>
                <a:ea typeface="Times New Roman" panose="02020603050405020304" pitchFamily="18" charset="0"/>
              </a:rPr>
              <a:t>On the other side of the VPC, the Value Map represents the company’s perspective on how it will create value for the customer, the Value Map features of a specific value proposition in your business model in a more detailed way (product and service characteristics, pain relievers, and gain creators). It is also divided into three components: 1.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and Services; 2. Gain </a:t>
            </a:r>
            <a:r>
              <a:rPr lang="fr-FR" sz="2000" dirty="0" err="1">
                <a:latin typeface="Calibri" panose="020F0502020204030204" pitchFamily="34" charset="0"/>
                <a:cs typeface="Calibri" panose="020F0502020204030204" pitchFamily="34" charset="0"/>
              </a:rPr>
              <a:t>creators</a:t>
            </a:r>
            <a:r>
              <a:rPr lang="fr-FR" sz="2000" dirty="0">
                <a:latin typeface="Calibri" panose="020F0502020204030204" pitchFamily="34" charset="0"/>
                <a:cs typeface="Calibri" panose="020F0502020204030204" pitchFamily="34" charset="0"/>
              </a:rPr>
              <a:t>; 3. Pain </a:t>
            </a:r>
            <a:r>
              <a:rPr lang="fr-FR" sz="2000" dirty="0" err="1">
                <a:latin typeface="Calibri" panose="020F0502020204030204" pitchFamily="34" charset="0"/>
                <a:cs typeface="Calibri" panose="020F0502020204030204" pitchFamily="34" charset="0"/>
              </a:rPr>
              <a:t>relievers</a:t>
            </a:r>
            <a:r>
              <a:rPr lang="fr-FR" sz="2000" dirty="0">
                <a:latin typeface="Calibri" panose="020F0502020204030204" pitchFamily="34" charset="0"/>
                <a:cs typeface="Calibri" panose="020F0502020204030204" pitchFamily="34" charset="0"/>
              </a:rPr>
              <a:t>.</a:t>
            </a:r>
          </a:p>
          <a:p>
            <a:endParaRPr lang="fr-FR" sz="2400" b="1" dirty="0">
              <a:latin typeface="Calibri" panose="020F0502020204030204" pitchFamily="34" charset="0"/>
              <a:cs typeface="Calibri" panose="020F0502020204030204" pitchFamily="34" charset="0"/>
            </a:endParaRPr>
          </a:p>
          <a:p>
            <a:endParaRPr lang="fr-FR" sz="2400" b="1" dirty="0">
              <a:latin typeface="Calibri" panose="020F0502020204030204" pitchFamily="34" charset="0"/>
              <a:cs typeface="Calibri" panose="020F0502020204030204" pitchFamily="34" charset="0"/>
            </a:endParaRPr>
          </a:p>
          <a:p>
            <a:pPr algn="l"/>
            <a:endParaRPr lang="en-US" sz="24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6344111-626A-53D9-7EA1-22D1C474B291}"/>
              </a:ext>
            </a:extLst>
          </p:cNvPr>
          <p:cNvSpPr txBox="1"/>
          <p:nvPr/>
        </p:nvSpPr>
        <p:spPr>
          <a:xfrm>
            <a:off x="214964" y="3272298"/>
            <a:ext cx="6647446" cy="2554545"/>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1. </a:t>
            </a:r>
            <a:r>
              <a:rPr lang="fr-FR" sz="2000" b="1" dirty="0" err="1">
                <a:latin typeface="Calibri" panose="020F0502020204030204" pitchFamily="34" charset="0"/>
                <a:cs typeface="Calibri" panose="020F0502020204030204" pitchFamily="34" charset="0"/>
              </a:rPr>
              <a:t>Products</a:t>
            </a:r>
            <a:r>
              <a:rPr lang="fr-FR" sz="2000" b="1" dirty="0">
                <a:latin typeface="Calibri" panose="020F0502020204030204" pitchFamily="34" charset="0"/>
                <a:cs typeface="Calibri" panose="020F0502020204030204" pitchFamily="34" charset="0"/>
              </a:rPr>
              <a:t> and Services: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 specific products, services, or features a company offers to meet customer needs. For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Technologies, this includes solar home systems (SHS) and the PAYG financing model</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List of all Product/Service Characteristics a value proposition is built around</a:t>
            </a:r>
            <a:endParaRPr lang="fr-FR" sz="20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sp>
        <p:nvSpPr>
          <p:cNvPr id="6" name="Isosceles Triangle 5">
            <a:extLst>
              <a:ext uri="{FF2B5EF4-FFF2-40B4-BE49-F238E27FC236}">
                <a16:creationId xmlns:a16="http://schemas.microsoft.com/office/drawing/2014/main" id="{7842F478-F88E-1336-B19C-E551CA3176ED}"/>
              </a:ext>
            </a:extLst>
          </p:cNvPr>
          <p:cNvSpPr/>
          <p:nvPr/>
        </p:nvSpPr>
        <p:spPr>
          <a:xfrm rot="5400000">
            <a:off x="7122403" y="3828363"/>
            <a:ext cx="2908456"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14517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8" name="TextBox 7">
            <a:extLst>
              <a:ext uri="{FF2B5EF4-FFF2-40B4-BE49-F238E27FC236}">
                <a16:creationId xmlns:a16="http://schemas.microsoft.com/office/drawing/2014/main" id="{76344111-626A-53D9-7EA1-22D1C474B291}"/>
              </a:ext>
            </a:extLst>
          </p:cNvPr>
          <p:cNvSpPr txBox="1"/>
          <p:nvPr/>
        </p:nvSpPr>
        <p:spPr>
          <a:xfrm>
            <a:off x="214964" y="1792415"/>
            <a:ext cx="6647446" cy="4678204"/>
          </a:xfrm>
          <a:prstGeom prst="rect">
            <a:avLst/>
          </a:prstGeom>
          <a:noFill/>
        </p:spPr>
        <p:txBody>
          <a:bodyPr wrap="square">
            <a:spAutoFit/>
          </a:bodyPr>
          <a:lstStyle/>
          <a:p>
            <a:r>
              <a:rPr lang="fr-FR" sz="2000" b="1" dirty="0" err="1">
                <a:latin typeface="Calibri" panose="020F0502020204030204" pitchFamily="34" charset="0"/>
                <a:cs typeface="Calibri" panose="020F0502020204030204" pitchFamily="34" charset="0"/>
              </a:rPr>
              <a:t>Products</a:t>
            </a:r>
            <a:r>
              <a:rPr lang="fr-FR" sz="2000" b="1" dirty="0">
                <a:latin typeface="Calibri" panose="020F0502020204030204" pitchFamily="34" charset="0"/>
                <a:cs typeface="Calibri" panose="020F0502020204030204" pitchFamily="34" charset="0"/>
              </a:rPr>
              <a:t> and Services (</a:t>
            </a:r>
            <a:r>
              <a:rPr lang="fr-FR" sz="2000" b="1" dirty="0" err="1">
                <a:latin typeface="Calibri" panose="020F0502020204030204" pitchFamily="34" charset="0"/>
                <a:cs typeface="Calibri" panose="020F0502020204030204" pitchFamily="34" charset="0"/>
              </a:rPr>
              <a:t>cont</a:t>
            </a:r>
            <a:r>
              <a:rPr lang="fr-FR" sz="2000" b="1" dirty="0">
                <a:latin typeface="Calibri" panose="020F0502020204030204" pitchFamily="34" charset="0"/>
                <a:cs typeface="Calibri" panose="020F0502020204030204" pitchFamily="34" charset="0"/>
              </a:rPr>
              <a:t>):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 list of what you offer, all the product/service characteristics your customers can see in your “shop window”.</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Key characteristics of the product/service :</a:t>
            </a:r>
          </a:p>
          <a:p>
            <a:endParaRPr lang="en-US" sz="1000" dirty="0">
              <a:latin typeface="Calibri" panose="020F0502020204030204" pitchFamily="34" charset="0"/>
              <a:cs typeface="Calibri" panose="020F0502020204030204" pitchFamily="34" charset="0"/>
            </a:endParaRPr>
          </a:p>
          <a:p>
            <a:pPr marL="722313" lvl="2" indent="-342900">
              <a:buFontTx/>
              <a:buChar char="-"/>
            </a:pPr>
            <a:r>
              <a:rPr lang="en-US" sz="1800" dirty="0">
                <a:latin typeface="Calibri" panose="020F0502020204030204" pitchFamily="34" charset="0"/>
                <a:cs typeface="Calibri" panose="020F0502020204030204" pitchFamily="34" charset="0"/>
              </a:rPr>
              <a:t>Should allow customers to get their jobs done</a:t>
            </a:r>
          </a:p>
          <a:p>
            <a:pPr marL="722313" lvl="2" indent="-342900">
              <a:buFontTx/>
              <a:buChar char="-"/>
            </a:pPr>
            <a:r>
              <a:rPr lang="en-US" sz="1800" dirty="0">
                <a:latin typeface="Calibri" panose="020F0502020204030204" pitchFamily="34" charset="0"/>
                <a:cs typeface="Calibri" panose="020F0502020204030204" pitchFamily="34" charset="0"/>
              </a:rPr>
              <a:t>Customer can see them and use them for evaluation of the offer</a:t>
            </a:r>
          </a:p>
          <a:p>
            <a:pPr marL="722313" lvl="2" indent="-342900">
              <a:buFontTx/>
              <a:buChar char="-"/>
            </a:pPr>
            <a:r>
              <a:rPr lang="en-US" sz="1800" dirty="0">
                <a:latin typeface="Calibri" panose="020F0502020204030204" pitchFamily="34" charset="0"/>
                <a:cs typeface="Calibri" panose="020F0502020204030204" pitchFamily="34" charset="0"/>
              </a:rPr>
              <a:t>Customer can use them to compare with offers from competitors - Essential decision-factors for the customer</a:t>
            </a:r>
          </a:p>
          <a:p>
            <a:pPr marL="722313" lvl="2" indent="-342900">
              <a:buFontTx/>
              <a:buChar char="-"/>
            </a:pPr>
            <a:r>
              <a:rPr lang="en-US" sz="1800" dirty="0">
                <a:latin typeface="Calibri" panose="020F0502020204030204" pitchFamily="34" charset="0"/>
                <a:cs typeface="Calibri" panose="020F0502020204030204" pitchFamily="34" charset="0"/>
              </a:rPr>
              <a:t>Directly related to the customers’ satisfaction</a:t>
            </a:r>
            <a:endParaRPr lang="fr-FR" sz="2000" dirty="0">
              <a:latin typeface="Calibri" panose="020F0502020204030204" pitchFamily="34" charset="0"/>
              <a:cs typeface="Calibri" panose="020F0502020204030204" pitchFamily="34" charset="0"/>
            </a:endParaRPr>
          </a:p>
          <a:p>
            <a:pPr marL="360363" lvl="1"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60363" lvl="1"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Other management tools like Kano Model and/or Product Model could be used here</a:t>
            </a: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sp>
        <p:nvSpPr>
          <p:cNvPr id="6" name="Isosceles Triangle 5">
            <a:extLst>
              <a:ext uri="{FF2B5EF4-FFF2-40B4-BE49-F238E27FC236}">
                <a16:creationId xmlns:a16="http://schemas.microsoft.com/office/drawing/2014/main" id="{4B78F934-5B23-8708-D19C-7D0EF5E7E352}"/>
              </a:ext>
            </a:extLst>
          </p:cNvPr>
          <p:cNvSpPr/>
          <p:nvPr/>
        </p:nvSpPr>
        <p:spPr>
          <a:xfrm rot="5400000">
            <a:off x="7122403" y="3828363"/>
            <a:ext cx="2908456"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39909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8" name="TextBox 7">
            <a:extLst>
              <a:ext uri="{FF2B5EF4-FFF2-40B4-BE49-F238E27FC236}">
                <a16:creationId xmlns:a16="http://schemas.microsoft.com/office/drawing/2014/main" id="{76344111-626A-53D9-7EA1-22D1C474B291}"/>
              </a:ext>
            </a:extLst>
          </p:cNvPr>
          <p:cNvSpPr txBox="1"/>
          <p:nvPr/>
        </p:nvSpPr>
        <p:spPr>
          <a:xfrm>
            <a:off x="269744" y="1960333"/>
            <a:ext cx="6647446" cy="3170099"/>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2. Gain </a:t>
            </a:r>
            <a:r>
              <a:rPr lang="fr-FR" sz="2000" b="1" dirty="0" err="1">
                <a:latin typeface="Calibri" panose="020F0502020204030204" pitchFamily="34" charset="0"/>
                <a:cs typeface="Calibri" panose="020F0502020204030204" pitchFamily="34" charset="0"/>
              </a:rPr>
              <a:t>creators</a:t>
            </a:r>
            <a:r>
              <a:rPr lang="fr-FR" sz="2000" b="1" dirty="0">
                <a:latin typeface="Calibri" panose="020F0502020204030204" pitchFamily="34" charset="0"/>
                <a:cs typeface="Calibri" panose="020F0502020204030204" pitchFamily="34" charset="0"/>
              </a:rPr>
              <a:t> :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These are the benefits or value-added features that make the product or service desirable. For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gain creators include improved access to education (thanks to reliable lighting), economic empowerment (through job creation and productive use of energy), and better health outcomes (from reduced reliance on harmful fuels).</a:t>
            </a: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Describe how your products/services create customer gains.</a:t>
            </a:r>
            <a:endParaRPr lang="fr-FR" sz="20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grpSp>
        <p:nvGrpSpPr>
          <p:cNvPr id="6" name="Group 5">
            <a:extLst>
              <a:ext uri="{FF2B5EF4-FFF2-40B4-BE49-F238E27FC236}">
                <a16:creationId xmlns:a16="http://schemas.microsoft.com/office/drawing/2014/main" id="{7F8A19AD-C308-961C-3C1C-3B0E187011E7}"/>
              </a:ext>
            </a:extLst>
          </p:cNvPr>
          <p:cNvGrpSpPr/>
          <p:nvPr/>
        </p:nvGrpSpPr>
        <p:grpSpPr>
          <a:xfrm flipV="1">
            <a:off x="7864147" y="3123281"/>
            <a:ext cx="2887492" cy="1485897"/>
            <a:chOff x="7866041" y="4555474"/>
            <a:chExt cx="2887492" cy="1485897"/>
          </a:xfrm>
        </p:grpSpPr>
        <p:sp>
          <p:nvSpPr>
            <p:cNvPr id="7" name="Isosceles Triangle 6">
              <a:extLst>
                <a:ext uri="{FF2B5EF4-FFF2-40B4-BE49-F238E27FC236}">
                  <a16:creationId xmlns:a16="http://schemas.microsoft.com/office/drawing/2014/main" id="{F4CD0B6C-4AF7-E3AC-64DB-2B7847D8B932}"/>
                </a:ext>
              </a:extLst>
            </p:cNvPr>
            <p:cNvSpPr/>
            <p:nvPr/>
          </p:nvSpPr>
          <p:spPr>
            <a:xfrm>
              <a:off x="7866041" y="4555474"/>
              <a:ext cx="2875405"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ight Triangle 8">
              <a:extLst>
                <a:ext uri="{FF2B5EF4-FFF2-40B4-BE49-F238E27FC236}">
                  <a16:creationId xmlns:a16="http://schemas.microsoft.com/office/drawing/2014/main" id="{A2CA099D-812A-C9FC-8EDD-111BD2DB7CCC}"/>
                </a:ext>
              </a:extLst>
            </p:cNvPr>
            <p:cNvSpPr/>
            <p:nvPr/>
          </p:nvSpPr>
          <p:spPr>
            <a:xfrm rot="10800000">
              <a:off x="9376424" y="4598161"/>
              <a:ext cx="1377109" cy="1443210"/>
            </a:xfrm>
            <a:prstGeom prst="rtTriangle">
              <a:avLst/>
            </a:prstGeom>
            <a:solidFill>
              <a:srgbClr val="F0D4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2259069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8" name="TextBox 7">
            <a:extLst>
              <a:ext uri="{FF2B5EF4-FFF2-40B4-BE49-F238E27FC236}">
                <a16:creationId xmlns:a16="http://schemas.microsoft.com/office/drawing/2014/main" id="{76344111-626A-53D9-7EA1-22D1C474B291}"/>
              </a:ext>
            </a:extLst>
          </p:cNvPr>
          <p:cNvSpPr txBox="1"/>
          <p:nvPr/>
        </p:nvSpPr>
        <p:spPr>
          <a:xfrm>
            <a:off x="214964" y="1792415"/>
            <a:ext cx="6647446" cy="3631763"/>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Gain </a:t>
            </a:r>
            <a:r>
              <a:rPr lang="fr-FR" sz="2000" b="1" dirty="0" err="1">
                <a:latin typeface="Calibri" panose="020F0502020204030204" pitchFamily="34" charset="0"/>
                <a:cs typeface="Calibri" panose="020F0502020204030204" pitchFamily="34" charset="0"/>
              </a:rPr>
              <a:t>Creators</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cont</a:t>
            </a:r>
            <a:r>
              <a:rPr lang="fr-FR" sz="2000" b="1" dirty="0">
                <a:latin typeface="Calibri" panose="020F0502020204030204" pitchFamily="34" charset="0"/>
                <a:cs typeface="Calibri" panose="020F0502020204030204" pitchFamily="34" charset="0"/>
              </a:rPr>
              <a:t>):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Gain Creators describe how your product/service create </a:t>
            </a:r>
            <a:r>
              <a:rPr lang="en-US" sz="2000" dirty="0" err="1">
                <a:latin typeface="Calibri" panose="020F0502020204030204" pitchFamily="34" charset="0"/>
                <a:cs typeface="Calibri" panose="020F0502020204030204" pitchFamily="34" charset="0"/>
              </a:rPr>
              <a:t>additionalcustomer</a:t>
            </a:r>
            <a:r>
              <a:rPr lang="en-US" sz="2000" dirty="0">
                <a:latin typeface="Calibri" panose="020F0502020204030204" pitchFamily="34" charset="0"/>
                <a:cs typeface="Calibri" panose="020F0502020204030204" pitchFamily="34" charset="0"/>
              </a:rPr>
              <a:t> gains.</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Contribute to long term customer loyalty</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err="1">
                <a:latin typeface="Calibri" panose="020F0502020204030204" pitchFamily="34" charset="0"/>
                <a:cs typeface="Calibri" panose="020F0502020204030204" pitchFamily="34" charset="0"/>
              </a:rPr>
              <a:t>Unexpectedbenefits</a:t>
            </a:r>
            <a:r>
              <a:rPr lang="en-US" sz="2000" dirty="0">
                <a:latin typeface="Calibri" panose="020F0502020204030204" pitchFamily="34" charset="0"/>
                <a:cs typeface="Calibri" panose="020F0502020204030204" pitchFamily="34" charset="0"/>
              </a:rPr>
              <a:t>: they are not missed when they are absent</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May cause enormous satisfaction</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Focus on relevance for customers and where your product/service can make a difference</a:t>
            </a: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grpSp>
        <p:nvGrpSpPr>
          <p:cNvPr id="6" name="Group 5">
            <a:extLst>
              <a:ext uri="{FF2B5EF4-FFF2-40B4-BE49-F238E27FC236}">
                <a16:creationId xmlns:a16="http://schemas.microsoft.com/office/drawing/2014/main" id="{BEE4DB06-2F1D-3B6D-D0F3-9709D8E4918C}"/>
              </a:ext>
            </a:extLst>
          </p:cNvPr>
          <p:cNvGrpSpPr/>
          <p:nvPr/>
        </p:nvGrpSpPr>
        <p:grpSpPr>
          <a:xfrm flipV="1">
            <a:off x="7864147" y="3123281"/>
            <a:ext cx="2887492" cy="1485897"/>
            <a:chOff x="7866041" y="4555474"/>
            <a:chExt cx="2887492" cy="1485897"/>
          </a:xfrm>
        </p:grpSpPr>
        <p:sp>
          <p:nvSpPr>
            <p:cNvPr id="7" name="Isosceles Triangle 6">
              <a:extLst>
                <a:ext uri="{FF2B5EF4-FFF2-40B4-BE49-F238E27FC236}">
                  <a16:creationId xmlns:a16="http://schemas.microsoft.com/office/drawing/2014/main" id="{F83C5440-E5A5-4B34-301C-9866390851BB}"/>
                </a:ext>
              </a:extLst>
            </p:cNvPr>
            <p:cNvSpPr/>
            <p:nvPr/>
          </p:nvSpPr>
          <p:spPr>
            <a:xfrm>
              <a:off x="7866041" y="4555474"/>
              <a:ext cx="2875405"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ight Triangle 8">
              <a:extLst>
                <a:ext uri="{FF2B5EF4-FFF2-40B4-BE49-F238E27FC236}">
                  <a16:creationId xmlns:a16="http://schemas.microsoft.com/office/drawing/2014/main" id="{F29D76E0-FF85-F3C5-892C-CAE9FD28FDB5}"/>
                </a:ext>
              </a:extLst>
            </p:cNvPr>
            <p:cNvSpPr/>
            <p:nvPr/>
          </p:nvSpPr>
          <p:spPr>
            <a:xfrm rot="10800000">
              <a:off x="9376424" y="4598161"/>
              <a:ext cx="1377109" cy="1443210"/>
            </a:xfrm>
            <a:prstGeom prst="rtTriangle">
              <a:avLst/>
            </a:prstGeom>
            <a:solidFill>
              <a:srgbClr val="F0D4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143718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8" name="TextBox 7">
            <a:extLst>
              <a:ext uri="{FF2B5EF4-FFF2-40B4-BE49-F238E27FC236}">
                <a16:creationId xmlns:a16="http://schemas.microsoft.com/office/drawing/2014/main" id="{76344111-626A-53D9-7EA1-22D1C474B291}"/>
              </a:ext>
            </a:extLst>
          </p:cNvPr>
          <p:cNvSpPr txBox="1"/>
          <p:nvPr/>
        </p:nvSpPr>
        <p:spPr>
          <a:xfrm>
            <a:off x="268797" y="2238628"/>
            <a:ext cx="6647446" cy="2862322"/>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3. Pains </a:t>
            </a:r>
            <a:r>
              <a:rPr lang="fr-FR" sz="2000" b="1" dirty="0" err="1">
                <a:latin typeface="Calibri" panose="020F0502020204030204" pitchFamily="34" charset="0"/>
                <a:cs typeface="Calibri" panose="020F0502020204030204" pitchFamily="34" charset="0"/>
              </a:rPr>
              <a:t>relievers</a:t>
            </a:r>
            <a:r>
              <a:rPr lang="fr-FR" sz="2000" b="1" dirty="0">
                <a:latin typeface="Calibri" panose="020F0502020204030204" pitchFamily="34" charset="0"/>
                <a:cs typeface="Calibri" panose="020F0502020204030204" pitchFamily="34" charset="0"/>
              </a:rPr>
              <a:t> :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These are the ways in which the product or service helps alleviate the pains identified in the Customer Profile. For </a:t>
            </a:r>
            <a:r>
              <a:rPr lang="en-US" sz="2000" dirty="0" err="1">
                <a:latin typeface="Calibri" panose="020F0502020204030204" pitchFamily="34" charset="0"/>
                <a:cs typeface="Calibri" panose="020F0502020204030204" pitchFamily="34" charset="0"/>
              </a:rPr>
              <a:t>Azuri</a:t>
            </a:r>
            <a:r>
              <a:rPr lang="en-US" sz="2000" dirty="0">
                <a:latin typeface="Calibri" panose="020F0502020204030204" pitchFamily="34" charset="0"/>
                <a:cs typeface="Calibri" panose="020F0502020204030204" pitchFamily="34" charset="0"/>
              </a:rPr>
              <a:t>, pain relievers include affordable payment options, mobile payment integration (e.g., M-</a:t>
            </a:r>
            <a:r>
              <a:rPr lang="en-US" sz="2000" dirty="0" err="1">
                <a:latin typeface="Calibri" panose="020F0502020204030204" pitchFamily="34" charset="0"/>
                <a:cs typeface="Calibri" panose="020F0502020204030204" pitchFamily="34" charset="0"/>
              </a:rPr>
              <a:t>Pesa</a:t>
            </a:r>
            <a:r>
              <a:rPr lang="en-US" sz="2000" dirty="0">
                <a:latin typeface="Calibri" panose="020F0502020204030204" pitchFamily="34" charset="0"/>
                <a:cs typeface="Calibri" panose="020F0502020204030204" pitchFamily="34" charset="0"/>
              </a:rPr>
              <a:t>), and clean, safe energy alternatives to kerosene.</a:t>
            </a: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endParaRPr lang="fr-FR"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Describe how your products/services alleviate customer pains</a:t>
            </a:r>
            <a:endParaRPr lang="fr-FR" sz="20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grpSp>
        <p:nvGrpSpPr>
          <p:cNvPr id="13" name="Group 12">
            <a:extLst>
              <a:ext uri="{FF2B5EF4-FFF2-40B4-BE49-F238E27FC236}">
                <a16:creationId xmlns:a16="http://schemas.microsoft.com/office/drawing/2014/main" id="{F44B0324-F104-5574-6AA2-75AAB058291F}"/>
              </a:ext>
            </a:extLst>
          </p:cNvPr>
          <p:cNvGrpSpPr/>
          <p:nvPr/>
        </p:nvGrpSpPr>
        <p:grpSpPr>
          <a:xfrm>
            <a:off x="7866041" y="4555474"/>
            <a:ext cx="2887492" cy="1485897"/>
            <a:chOff x="7866041" y="4555474"/>
            <a:chExt cx="2887492" cy="1485897"/>
          </a:xfrm>
        </p:grpSpPr>
        <p:sp>
          <p:nvSpPr>
            <p:cNvPr id="9" name="Isosceles Triangle 8">
              <a:extLst>
                <a:ext uri="{FF2B5EF4-FFF2-40B4-BE49-F238E27FC236}">
                  <a16:creationId xmlns:a16="http://schemas.microsoft.com/office/drawing/2014/main" id="{208544AB-E950-4363-63B2-921FAED77CFA}"/>
                </a:ext>
              </a:extLst>
            </p:cNvPr>
            <p:cNvSpPr/>
            <p:nvPr/>
          </p:nvSpPr>
          <p:spPr>
            <a:xfrm>
              <a:off x="7866041" y="4555474"/>
              <a:ext cx="2875405"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ight Triangle 11">
              <a:extLst>
                <a:ext uri="{FF2B5EF4-FFF2-40B4-BE49-F238E27FC236}">
                  <a16:creationId xmlns:a16="http://schemas.microsoft.com/office/drawing/2014/main" id="{CBFB6501-2673-8930-A052-F1DBBD2E932B}"/>
                </a:ext>
              </a:extLst>
            </p:cNvPr>
            <p:cNvSpPr/>
            <p:nvPr/>
          </p:nvSpPr>
          <p:spPr>
            <a:xfrm rot="10800000">
              <a:off x="9376424" y="4598161"/>
              <a:ext cx="1377109" cy="1443210"/>
            </a:xfrm>
            <a:prstGeom prst="rtTriangle">
              <a:avLst/>
            </a:prstGeom>
            <a:solidFill>
              <a:srgbClr val="F0D4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867090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a:t>
            </a:r>
          </a:p>
        </p:txBody>
      </p:sp>
      <p:sp>
        <p:nvSpPr>
          <p:cNvPr id="8" name="TextBox 7">
            <a:extLst>
              <a:ext uri="{FF2B5EF4-FFF2-40B4-BE49-F238E27FC236}">
                <a16:creationId xmlns:a16="http://schemas.microsoft.com/office/drawing/2014/main" id="{76344111-626A-53D9-7EA1-22D1C474B291}"/>
              </a:ext>
            </a:extLst>
          </p:cNvPr>
          <p:cNvSpPr txBox="1"/>
          <p:nvPr/>
        </p:nvSpPr>
        <p:spPr>
          <a:xfrm>
            <a:off x="214964" y="1792415"/>
            <a:ext cx="6647446" cy="4185761"/>
          </a:xfrm>
          <a:prstGeom prst="rect">
            <a:avLst/>
          </a:prstGeom>
          <a:noFill/>
        </p:spPr>
        <p:txBody>
          <a:bodyPr wrap="square">
            <a:spAutoFit/>
          </a:bodyPr>
          <a:lstStyle/>
          <a:p>
            <a:r>
              <a:rPr lang="fr-FR" sz="2000" b="1" dirty="0">
                <a:latin typeface="Calibri" panose="020F0502020204030204" pitchFamily="34" charset="0"/>
                <a:cs typeface="Calibri" panose="020F0502020204030204" pitchFamily="34" charset="0"/>
              </a:rPr>
              <a:t>Pain </a:t>
            </a:r>
            <a:r>
              <a:rPr lang="fr-FR" sz="2000" b="1" dirty="0" err="1">
                <a:latin typeface="Calibri" panose="020F0502020204030204" pitchFamily="34" charset="0"/>
                <a:cs typeface="Calibri" panose="020F0502020204030204" pitchFamily="34" charset="0"/>
              </a:rPr>
              <a:t>relievers</a:t>
            </a:r>
            <a:r>
              <a:rPr lang="fr-FR" sz="2000" b="1" dirty="0">
                <a:latin typeface="Calibri" panose="020F0502020204030204" pitchFamily="34" charset="0"/>
                <a:cs typeface="Calibri" panose="020F0502020204030204" pitchFamily="34" charset="0"/>
              </a:rPr>
              <a:t> (</a:t>
            </a:r>
            <a:r>
              <a:rPr lang="fr-FR" sz="2000" b="1" dirty="0" err="1">
                <a:latin typeface="Calibri" panose="020F0502020204030204" pitchFamily="34" charset="0"/>
                <a:cs typeface="Calibri" panose="020F0502020204030204" pitchFamily="34" charset="0"/>
              </a:rPr>
              <a:t>cont</a:t>
            </a:r>
            <a:r>
              <a:rPr lang="fr-FR" sz="2000" b="1" dirty="0">
                <a:latin typeface="Calibri" panose="020F0502020204030204" pitchFamily="34" charset="0"/>
                <a:cs typeface="Calibri" panose="020F0502020204030204" pitchFamily="34" charset="0"/>
              </a:rPr>
              <a:t>): </a:t>
            </a:r>
          </a:p>
          <a:p>
            <a:endParaRPr lang="fr-FR" sz="1000" b="1"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Pain relievers describe how exactly your product/service </a:t>
            </a:r>
            <a:r>
              <a:rPr lang="en-US" sz="2000" dirty="0" err="1">
                <a:latin typeface="Calibri" panose="020F0502020204030204" pitchFamily="34" charset="0"/>
                <a:cs typeface="Calibri" panose="020F0502020204030204" pitchFamily="34" charset="0"/>
              </a:rPr>
              <a:t>alleviatespecific</a:t>
            </a:r>
            <a:r>
              <a:rPr lang="en-US" sz="2000" dirty="0">
                <a:latin typeface="Calibri" panose="020F0502020204030204" pitchFamily="34" charset="0"/>
                <a:cs typeface="Calibri" panose="020F0502020204030204" pitchFamily="34" charset="0"/>
              </a:rPr>
              <a:t> </a:t>
            </a:r>
            <a:r>
              <a:rPr lang="en-US" sz="2000" dirty="0" err="1">
                <a:latin typeface="Calibri" panose="020F0502020204030204" pitchFamily="34" charset="0"/>
                <a:cs typeface="Calibri" panose="020F0502020204030204" pitchFamily="34" charset="0"/>
              </a:rPr>
              <a:t>customerpains</a:t>
            </a:r>
            <a:r>
              <a:rPr lang="en-US"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err="1">
                <a:latin typeface="Calibri" panose="020F0502020204030204" pitchFamily="34" charset="0"/>
                <a:cs typeface="Calibri" panose="020F0502020204030204" pitchFamily="34" charset="0"/>
              </a:rPr>
              <a:t>Eliminationor</a:t>
            </a:r>
            <a:r>
              <a:rPr lang="en-US" sz="2000" dirty="0">
                <a:latin typeface="Calibri" panose="020F0502020204030204" pitchFamily="34" charset="0"/>
                <a:cs typeface="Calibri" panose="020F0502020204030204" pitchFamily="34" charset="0"/>
              </a:rPr>
              <a:t> reduction of the things that annoy your </a:t>
            </a:r>
            <a:r>
              <a:rPr lang="en-US" sz="2000" dirty="0" err="1">
                <a:latin typeface="Calibri" panose="020F0502020204030204" pitchFamily="34" charset="0"/>
                <a:cs typeface="Calibri" panose="020F0502020204030204" pitchFamily="34" charset="0"/>
              </a:rPr>
              <a:t>customersbefore</a:t>
            </a:r>
            <a:r>
              <a:rPr lang="en-US" sz="2000" dirty="0">
                <a:latin typeface="Calibri" panose="020F0502020204030204" pitchFamily="34" charset="0"/>
                <a:cs typeface="Calibri" panose="020F0502020204030204" pitchFamily="34" charset="0"/>
              </a:rPr>
              <a:t>, during, or after they are trying to complete a job or that prevent them from doing so</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Great value propositions focus on pains that matter to customers, in particular extreme pains</a:t>
            </a:r>
          </a:p>
          <a:p>
            <a:endParaRPr lang="en-US" sz="1000" dirty="0">
              <a:latin typeface="Calibri" panose="020F0502020204030204" pitchFamily="34" charset="0"/>
              <a:cs typeface="Calibri" panose="020F0502020204030204" pitchFamily="34" charset="0"/>
            </a:endParaRPr>
          </a:p>
          <a:p>
            <a:pPr marL="722313" lvl="2" indent="-342900">
              <a:buFontTx/>
              <a:buChar char="-"/>
            </a:pPr>
            <a:r>
              <a:rPr lang="en-US" sz="1800" dirty="0">
                <a:latin typeface="Calibri" panose="020F0502020204030204" pitchFamily="34" charset="0"/>
                <a:cs typeface="Calibri" panose="020F0502020204030204" pitchFamily="34" charset="0"/>
              </a:rPr>
              <a:t>No need for pain reliever for every pain you’ve identified in the customer profile</a:t>
            </a:r>
            <a:endParaRPr lang="fr-FR" sz="2000" dirty="0">
              <a:latin typeface="Calibri" panose="020F0502020204030204" pitchFamily="34" charset="0"/>
              <a:cs typeface="Calibri" panose="020F0502020204030204" pitchFamily="34" charset="0"/>
            </a:endParaRPr>
          </a:p>
          <a:p>
            <a:pPr marL="360363" lvl="1"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60363" lvl="1"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Focus only on few pains that they alleviate extremely well</a:t>
            </a:r>
          </a:p>
        </p:txBody>
      </p:sp>
      <p:pic>
        <p:nvPicPr>
          <p:cNvPr id="4" name="Picture 3">
            <a:extLst>
              <a:ext uri="{FF2B5EF4-FFF2-40B4-BE49-F238E27FC236}">
                <a16:creationId xmlns:a16="http://schemas.microsoft.com/office/drawing/2014/main" id="{28F16DA2-C5A8-A311-4A56-44767030670A}"/>
              </a:ext>
            </a:extLst>
          </p:cNvPr>
          <p:cNvPicPr>
            <a:picLocks noChangeAspect="1"/>
          </p:cNvPicPr>
          <p:nvPr/>
        </p:nvPicPr>
        <p:blipFill>
          <a:blip r:embed="rId3"/>
          <a:srcRect r="53064"/>
          <a:stretch/>
        </p:blipFill>
        <p:spPr>
          <a:xfrm>
            <a:off x="7736303" y="2991849"/>
            <a:ext cx="3397583" cy="3234658"/>
          </a:xfrm>
          <a:prstGeom prst="rect">
            <a:avLst/>
          </a:prstGeom>
        </p:spPr>
      </p:pic>
      <p:grpSp>
        <p:nvGrpSpPr>
          <p:cNvPr id="6" name="Group 5">
            <a:extLst>
              <a:ext uri="{FF2B5EF4-FFF2-40B4-BE49-F238E27FC236}">
                <a16:creationId xmlns:a16="http://schemas.microsoft.com/office/drawing/2014/main" id="{B527CD08-E00B-C2A3-9A97-CB28535FFE30}"/>
              </a:ext>
            </a:extLst>
          </p:cNvPr>
          <p:cNvGrpSpPr/>
          <p:nvPr/>
        </p:nvGrpSpPr>
        <p:grpSpPr>
          <a:xfrm>
            <a:off x="7866041" y="4555474"/>
            <a:ext cx="2887492" cy="1485897"/>
            <a:chOff x="7866041" y="4555474"/>
            <a:chExt cx="2887492" cy="1485897"/>
          </a:xfrm>
        </p:grpSpPr>
        <p:sp>
          <p:nvSpPr>
            <p:cNvPr id="7" name="Isosceles Triangle 6">
              <a:extLst>
                <a:ext uri="{FF2B5EF4-FFF2-40B4-BE49-F238E27FC236}">
                  <a16:creationId xmlns:a16="http://schemas.microsoft.com/office/drawing/2014/main" id="{F4BCF427-5470-99BB-E154-F6D083CBB683}"/>
                </a:ext>
              </a:extLst>
            </p:cNvPr>
            <p:cNvSpPr/>
            <p:nvPr/>
          </p:nvSpPr>
          <p:spPr>
            <a:xfrm>
              <a:off x="7866041" y="4555474"/>
              <a:ext cx="2875405" cy="1443210"/>
            </a:xfrm>
            <a:prstGeom prst="triangle">
              <a:avLst>
                <a:gd name="adj" fmla="val 51009"/>
              </a:avLst>
            </a:prstGeom>
            <a:solidFill>
              <a:schemeClr val="accent2">
                <a:lumMod val="75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ight Triangle 8">
              <a:extLst>
                <a:ext uri="{FF2B5EF4-FFF2-40B4-BE49-F238E27FC236}">
                  <a16:creationId xmlns:a16="http://schemas.microsoft.com/office/drawing/2014/main" id="{59DB5139-87B2-03FF-DA7D-9639B74FE85B}"/>
                </a:ext>
              </a:extLst>
            </p:cNvPr>
            <p:cNvSpPr/>
            <p:nvPr/>
          </p:nvSpPr>
          <p:spPr>
            <a:xfrm rot="10800000">
              <a:off x="9376424" y="4598161"/>
              <a:ext cx="1377109" cy="1443210"/>
            </a:xfrm>
            <a:prstGeom prst="rtTriangle">
              <a:avLst/>
            </a:prstGeom>
            <a:solidFill>
              <a:srgbClr val="F0D4C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591180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Value Map </a:t>
            </a:r>
            <a:r>
              <a:rPr lang="en-US" sz="2800" b="1" dirty="0">
                <a:latin typeface="Calibri" panose="020F0502020204030204" pitchFamily="34" charset="0"/>
                <a:cs typeface="Calibri" panose="020F0502020204030204" pitchFamily="34" charset="0"/>
              </a:rPr>
              <a:t>Do’s and Don’ts </a:t>
            </a:r>
            <a:endParaRPr lang="en-US" dirty="0"/>
          </a:p>
        </p:txBody>
      </p:sp>
      <p:graphicFrame>
        <p:nvGraphicFramePr>
          <p:cNvPr id="4" name="Table 3">
            <a:extLst>
              <a:ext uri="{FF2B5EF4-FFF2-40B4-BE49-F238E27FC236}">
                <a16:creationId xmlns:a16="http://schemas.microsoft.com/office/drawing/2014/main" id="{0CD5CF61-38FE-BD3F-8136-45540FF59D4E}"/>
              </a:ext>
            </a:extLst>
          </p:cNvPr>
          <p:cNvGraphicFramePr>
            <a:graphicFrameLocks noGrp="1"/>
          </p:cNvGraphicFramePr>
          <p:nvPr>
            <p:extLst>
              <p:ext uri="{D42A27DB-BD31-4B8C-83A1-F6EECF244321}">
                <p14:modId xmlns:p14="http://schemas.microsoft.com/office/powerpoint/2010/main" val="1028946648"/>
              </p:ext>
            </p:extLst>
          </p:nvPr>
        </p:nvGraphicFramePr>
        <p:xfrm>
          <a:off x="214963" y="2026625"/>
          <a:ext cx="7471298" cy="3234658"/>
        </p:xfrm>
        <a:graphic>
          <a:graphicData uri="http://schemas.openxmlformats.org/drawingml/2006/table">
            <a:tbl>
              <a:tblPr firstRow="1" bandRow="1">
                <a:tableStyleId>{10B523D2-286A-460D-BDEE-533E220F520A}</a:tableStyleId>
              </a:tblPr>
              <a:tblGrid>
                <a:gridCol w="3735649">
                  <a:extLst>
                    <a:ext uri="{9D8B030D-6E8A-4147-A177-3AD203B41FA5}">
                      <a16:colId xmlns:a16="http://schemas.microsoft.com/office/drawing/2014/main" val="17363881"/>
                    </a:ext>
                  </a:extLst>
                </a:gridCol>
                <a:gridCol w="3735649">
                  <a:extLst>
                    <a:ext uri="{9D8B030D-6E8A-4147-A177-3AD203B41FA5}">
                      <a16:colId xmlns:a16="http://schemas.microsoft.com/office/drawing/2014/main" val="3233261593"/>
                    </a:ext>
                  </a:extLst>
                </a:gridCol>
              </a:tblGrid>
              <a:tr h="416342">
                <a:tc>
                  <a:txBody>
                    <a:bodyPr/>
                    <a:lstStyle/>
                    <a:p>
                      <a:pPr algn="ctr"/>
                      <a:r>
                        <a:rPr lang="fr-FR" sz="2000" b="1" dirty="0" err="1">
                          <a:solidFill>
                            <a:schemeClr val="accent6">
                              <a:lumMod val="75000"/>
                            </a:schemeClr>
                          </a:solidFill>
                        </a:rPr>
                        <a:t>Do’s</a:t>
                      </a:r>
                      <a:endParaRPr lang="fr-FR" sz="2000" b="1" dirty="0">
                        <a:solidFill>
                          <a:schemeClr val="accent6">
                            <a:lumMod val="75000"/>
                          </a:schemeClr>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noFill/>
                      <a:prstDash val="solid"/>
                      <a:round/>
                      <a:headEnd type="none" w="sm" len="sm"/>
                      <a:tailEnd type="none" w="sm" len="sm"/>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sz="2000" b="1" dirty="0" err="1">
                          <a:solidFill>
                            <a:schemeClr val="accent2">
                              <a:lumMod val="75000"/>
                            </a:schemeClr>
                          </a:solidFill>
                        </a:rPr>
                        <a:t>Dont’s</a:t>
                      </a:r>
                      <a:endParaRPr lang="fr-FR" sz="2000" b="1" dirty="0">
                        <a:solidFill>
                          <a:schemeClr val="accent2">
                            <a:lumMod val="75000"/>
                          </a:schemeClr>
                        </a:solidFill>
                      </a:endParaRPr>
                    </a:p>
                  </a:txBody>
                  <a:tcPr>
                    <a:lnL w="12700" cap="flat" cmpd="sng" algn="ctr">
                      <a:solidFill>
                        <a:schemeClr val="tx1"/>
                      </a:solidFill>
                      <a:prstDash val="solid"/>
                      <a:round/>
                      <a:headEnd type="none" w="med" len="med"/>
                      <a:tailEnd type="none" w="med" len="med"/>
                    </a:lnL>
                    <a:lnR w="12700" cap="flat" cmpd="sng">
                      <a:noFill/>
                      <a:prstDash val="solid"/>
                      <a:round/>
                      <a:headEnd type="none" w="sm" len="sm"/>
                      <a:tailEnd type="none" w="sm" len="sm"/>
                    </a:lnR>
                    <a:lnT w="12700" cap="flat" cmpd="sng">
                      <a:noFill/>
                      <a:prstDash val="solid"/>
                      <a:round/>
                      <a:headEnd type="none" w="sm" len="sm"/>
                      <a:tailEnd type="none" w="sm" len="sm"/>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17675796"/>
                  </a:ext>
                </a:extLst>
              </a:tr>
              <a:tr h="2818316">
                <a:tc>
                  <a:txBody>
                    <a:bodyPr/>
                    <a:lstStyle/>
                    <a:p>
                      <a:pPr marL="342900" indent="-342900">
                        <a:buFont typeface="Arial" panose="020B0604020202020204" pitchFamily="34" charset="0"/>
                        <a:buChar char="•"/>
                      </a:pPr>
                      <a:endParaRPr lang="fr-FR" sz="1000" b="0" i="0" u="none" strike="noStrike" cap="none" dirty="0">
                        <a:solidFill>
                          <a:schemeClr val="dk1"/>
                        </a:solidFill>
                        <a:latin typeface="Calibri"/>
                        <a:cs typeface="Calibri"/>
                        <a:sym typeface="Arial"/>
                      </a:endParaRP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list</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only</a:t>
                      </a:r>
                      <a:r>
                        <a:rPr lang="fr-FR" sz="2000" b="0" i="0" u="none" strike="noStrike" cap="none" dirty="0">
                          <a:solidFill>
                            <a:schemeClr val="dk1"/>
                          </a:solidFill>
                          <a:latin typeface="Calibri"/>
                          <a:cs typeface="Calibri"/>
                          <a:sym typeface="Arial"/>
                        </a:rPr>
                        <a:t> the bundle of </a:t>
                      </a:r>
                      <a:r>
                        <a:rPr lang="fr-FR" sz="2000" b="0" i="0" u="none" strike="noStrike" cap="none" dirty="0" err="1">
                          <a:solidFill>
                            <a:schemeClr val="dk1"/>
                          </a:solidFill>
                          <a:latin typeface="Calibri"/>
                          <a:cs typeface="Calibri"/>
                          <a:sym typeface="Arial"/>
                        </a:rPr>
                        <a:t>products</a:t>
                      </a:r>
                      <a:r>
                        <a:rPr lang="fr-FR" sz="2000" b="0" i="0" u="none" strike="noStrike" cap="none" dirty="0">
                          <a:solidFill>
                            <a:schemeClr val="dk1"/>
                          </a:solidFill>
                          <a:latin typeface="Calibri"/>
                          <a:cs typeface="Calibri"/>
                          <a:sym typeface="Arial"/>
                        </a:rPr>
                        <a:t> and services </a:t>
                      </a:r>
                      <a:r>
                        <a:rPr lang="fr-FR" sz="2000" b="0" i="0" u="none" strike="noStrike" cap="none" dirty="0" err="1">
                          <a:solidFill>
                            <a:schemeClr val="dk1"/>
                          </a:solidFill>
                          <a:latin typeface="Calibri"/>
                          <a:cs typeface="Calibri"/>
                          <a:sym typeface="Arial"/>
                        </a:rPr>
                        <a:t>that</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jointly</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form</a:t>
                      </a:r>
                      <a:r>
                        <a:rPr lang="fr-FR" sz="2000" b="0" i="0" u="none" strike="noStrike" cap="none" dirty="0">
                          <a:solidFill>
                            <a:schemeClr val="dk1"/>
                          </a:solidFill>
                          <a:latin typeface="Calibri"/>
                          <a:cs typeface="Calibri"/>
                          <a:sym typeface="Arial"/>
                        </a:rPr>
                        <a:t> a value proposition for a </a:t>
                      </a:r>
                      <a:r>
                        <a:rPr lang="fr-FR" sz="2000" b="0" i="0" u="none" strike="noStrike" cap="none" dirty="0" err="1">
                          <a:solidFill>
                            <a:schemeClr val="dk1"/>
                          </a:solidFill>
                          <a:latin typeface="Calibri"/>
                          <a:cs typeface="Calibri"/>
                          <a:sym typeface="Arial"/>
                        </a:rPr>
                        <a:t>specific</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customer</a:t>
                      </a:r>
                      <a:r>
                        <a:rPr lang="fr-FR" sz="2000" b="0" i="0" u="none" strike="noStrike" cap="none" dirty="0">
                          <a:solidFill>
                            <a:schemeClr val="dk1"/>
                          </a:solidFill>
                          <a:latin typeface="Calibri"/>
                          <a:cs typeface="Calibri"/>
                          <a:sym typeface="Arial"/>
                        </a:rPr>
                        <a:t> segment</a:t>
                      </a:r>
                    </a:p>
                    <a:p>
                      <a:pPr marL="342900" indent="-258763">
                        <a:buFont typeface="Arial" panose="020B0604020202020204" pitchFamily="34" charset="0"/>
                        <a:buChar char="•"/>
                      </a:pPr>
                      <a:r>
                        <a:rPr lang="fr-FR" sz="2000" b="0" i="0" u="none" strike="noStrike" cap="none" dirty="0">
                          <a:solidFill>
                            <a:schemeClr val="dk1"/>
                          </a:solidFill>
                          <a:latin typeface="Calibri"/>
                          <a:cs typeface="Calibri"/>
                          <a:sym typeface="Arial"/>
                        </a:rPr>
                        <a:t>Do </a:t>
                      </a:r>
                      <a:r>
                        <a:rPr lang="fr-FR" sz="2000" b="0" i="0" u="none" strike="noStrike" cap="none" dirty="0" err="1">
                          <a:solidFill>
                            <a:schemeClr val="dk1"/>
                          </a:solidFill>
                          <a:latin typeface="Calibri"/>
                          <a:cs typeface="Calibri"/>
                          <a:sym typeface="Arial"/>
                        </a:rPr>
                        <a:t>make</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honest</a:t>
                      </a:r>
                      <a:r>
                        <a:rPr lang="fr-FR" sz="2000" b="0" i="0" u="none" strike="noStrike" cap="none" dirty="0">
                          <a:solidFill>
                            <a:schemeClr val="dk1"/>
                          </a:solidFill>
                          <a:latin typeface="Calibri"/>
                          <a:cs typeface="Calibri"/>
                          <a:sym typeface="Arial"/>
                        </a:rPr>
                        <a:t> and </a:t>
                      </a:r>
                      <a:r>
                        <a:rPr lang="fr-FR" sz="2000" b="0" i="0" u="none" strike="noStrike" cap="none" dirty="0" err="1">
                          <a:solidFill>
                            <a:schemeClr val="dk1"/>
                          </a:solidFill>
                          <a:latin typeface="Calibri"/>
                          <a:cs typeface="Calibri"/>
                          <a:sym typeface="Arial"/>
                        </a:rPr>
                        <a:t>realistic</a:t>
                      </a:r>
                      <a:r>
                        <a:rPr lang="fr-FR" sz="2000" b="0" i="0" u="none" strike="noStrike" cap="none" dirty="0">
                          <a:solidFill>
                            <a:schemeClr val="dk1"/>
                          </a:solidFill>
                          <a:latin typeface="Calibri"/>
                          <a:cs typeface="Calibri"/>
                          <a:sym typeface="Arial"/>
                        </a:rPr>
                        <a:t> </a:t>
                      </a:r>
                      <a:r>
                        <a:rPr lang="fr-FR" sz="2000" b="0" i="0" u="none" strike="noStrike" cap="none" dirty="0" err="1">
                          <a:solidFill>
                            <a:schemeClr val="dk1"/>
                          </a:solidFill>
                          <a:latin typeface="Calibri"/>
                          <a:cs typeface="Calibri"/>
                          <a:sym typeface="Arial"/>
                        </a:rPr>
                        <a:t>choices</a:t>
                      </a:r>
                      <a:endParaRPr lang="fr-FR" sz="2000" b="0" i="0" u="none" strike="noStrike" cap="none" dirty="0">
                        <a:solidFill>
                          <a:schemeClr val="dk1"/>
                        </a:solidFill>
                        <a:latin typeface="Calibri"/>
                        <a:cs typeface="Calibri"/>
                        <a:sym typeface="Aria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endParaRPr lang="fr-FR" sz="1000" dirty="0"/>
                    </a:p>
                    <a:p>
                      <a:pPr marL="285750" indent="-201613">
                        <a:buFont typeface="Arial" panose="020B0604020202020204" pitchFamily="34" charset="0"/>
                        <a:buChar char="•"/>
                      </a:pPr>
                      <a:r>
                        <a:rPr lang="en-US" sz="2000" dirty="0"/>
                        <a:t>Don’t list all your products and services for all customer segments</a:t>
                      </a:r>
                    </a:p>
                    <a:p>
                      <a:pPr marL="285750" indent="-201613">
                        <a:buFont typeface="Arial" panose="020B0604020202020204" pitchFamily="34" charset="0"/>
                        <a:buChar char="•"/>
                      </a:pPr>
                      <a:r>
                        <a:rPr lang="en-US" sz="2000" dirty="0"/>
                        <a:t>Don’t try to address all customer pains and gains</a:t>
                      </a:r>
                      <a:endParaRPr lang="fr-FR" sz="2000" dirty="0"/>
                    </a:p>
                  </a:txBody>
                  <a:tcPr>
                    <a:lnL w="12700" cap="flat" cmpd="sng" algn="ctr">
                      <a:solidFill>
                        <a:schemeClr val="tx1"/>
                      </a:solidFill>
                      <a:prstDash val="solid"/>
                      <a:round/>
                      <a:headEnd type="none" w="med" len="med"/>
                      <a:tailEnd type="none" w="med" len="med"/>
                    </a:lnL>
                    <a:lnR w="12700" cap="flat" cmpd="sng">
                      <a:no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1695459651"/>
                  </a:ext>
                </a:extLst>
              </a:tr>
            </a:tbl>
          </a:graphicData>
        </a:graphic>
      </p:graphicFrame>
      <p:pic>
        <p:nvPicPr>
          <p:cNvPr id="7" name="Picture 6">
            <a:extLst>
              <a:ext uri="{FF2B5EF4-FFF2-40B4-BE49-F238E27FC236}">
                <a16:creationId xmlns:a16="http://schemas.microsoft.com/office/drawing/2014/main" id="{C1B4E802-DC0D-BCA1-9EC0-46578E8C522B}"/>
              </a:ext>
            </a:extLst>
          </p:cNvPr>
          <p:cNvPicPr>
            <a:picLocks noChangeAspect="1"/>
          </p:cNvPicPr>
          <p:nvPr/>
        </p:nvPicPr>
        <p:blipFill>
          <a:blip r:embed="rId3"/>
          <a:srcRect r="53064"/>
          <a:stretch/>
        </p:blipFill>
        <p:spPr>
          <a:xfrm>
            <a:off x="8001346" y="2161995"/>
            <a:ext cx="3397583" cy="3234658"/>
          </a:xfrm>
          <a:prstGeom prst="rect">
            <a:avLst/>
          </a:prstGeom>
        </p:spPr>
      </p:pic>
    </p:spTree>
    <p:extLst>
      <p:ext uri="{BB962C8B-B14F-4D97-AF65-F5344CB8AC3E}">
        <p14:creationId xmlns:p14="http://schemas.microsoft.com/office/powerpoint/2010/main" val="1771252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How the VPC works ?</a:t>
            </a:r>
          </a:p>
        </p:txBody>
      </p:sp>
      <p:sp>
        <p:nvSpPr>
          <p:cNvPr id="9" name="TextBox 8">
            <a:extLst>
              <a:ext uri="{FF2B5EF4-FFF2-40B4-BE49-F238E27FC236}">
                <a16:creationId xmlns:a16="http://schemas.microsoft.com/office/drawing/2014/main" id="{BDE8A5F3-D018-87FF-5672-87CAD59367EA}"/>
              </a:ext>
            </a:extLst>
          </p:cNvPr>
          <p:cNvSpPr txBox="1"/>
          <p:nvPr/>
        </p:nvSpPr>
        <p:spPr>
          <a:xfrm>
            <a:off x="210207" y="1648765"/>
            <a:ext cx="11508827" cy="4401205"/>
          </a:xfrm>
          <a:prstGeom prst="rect">
            <a:avLst/>
          </a:prstGeom>
          <a:noFill/>
        </p:spPr>
        <p:txBody>
          <a:bodyPr wrap="square">
            <a:spAutoFit/>
          </a:bodyPr>
          <a:lstStyle/>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The goal of the VPC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ensure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alignment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between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what</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needs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what</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company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offers</a:t>
            </a:r>
            <a:r>
              <a:rPr lang="fr-FR" sz="2000" dirty="0">
                <a:latin typeface="Calibri" panose="020F0502020204030204" pitchFamily="34" charset="0"/>
                <a:cs typeface="Calibri" panose="020F0502020204030204" pitchFamily="34" charset="0"/>
              </a:rPr>
              <a:t>. By mapping out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pains, gains, and jobs, and </a:t>
            </a:r>
            <a:r>
              <a:rPr lang="fr-FR" sz="2000" dirty="0" err="1">
                <a:latin typeface="Calibri" panose="020F0502020204030204" pitchFamily="34" charset="0"/>
                <a:cs typeface="Calibri" panose="020F0502020204030204" pitchFamily="34" charset="0"/>
              </a:rPr>
              <a:t>then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matching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those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pain </a:t>
            </a:r>
            <a:r>
              <a:rPr lang="fr-FR" sz="2000" dirty="0" err="1">
                <a:latin typeface="Calibri" panose="020F0502020204030204" pitchFamily="34" charset="0"/>
                <a:cs typeface="Calibri" panose="020F0502020204030204" pitchFamily="34" charset="0"/>
              </a:rPr>
              <a:t>relievers</a:t>
            </a:r>
            <a:r>
              <a:rPr lang="fr-FR" sz="2000" dirty="0">
                <a:latin typeface="Calibri" panose="020F0502020204030204" pitchFamily="34" charset="0"/>
                <a:cs typeface="Calibri" panose="020F0502020204030204" pitchFamily="34" charset="0"/>
              </a:rPr>
              <a:t>, and gain </a:t>
            </a:r>
            <a:r>
              <a:rPr lang="fr-FR" sz="2000" dirty="0" err="1">
                <a:latin typeface="Calibri" panose="020F0502020204030204" pitchFamily="34" charset="0"/>
                <a:cs typeface="Calibri" panose="020F0502020204030204" pitchFamily="34" charset="0"/>
              </a:rPr>
              <a:t>creators</a:t>
            </a:r>
            <a:r>
              <a:rPr lang="fr-FR" sz="2000" dirty="0">
                <a:latin typeface="Calibri" panose="020F0502020204030204" pitchFamily="34" charset="0"/>
                <a:cs typeface="Calibri" panose="020F0502020204030204" pitchFamily="34" charset="0"/>
              </a:rPr>
              <a:t>, businesses can </a:t>
            </a:r>
            <a:r>
              <a:rPr lang="fr-FR" sz="2000" dirty="0" err="1">
                <a:latin typeface="Calibri" panose="020F0502020204030204" pitchFamily="34" charset="0"/>
                <a:cs typeface="Calibri" panose="020F0502020204030204" pitchFamily="34" charset="0"/>
              </a:rPr>
              <a:t>ensure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value propositions are </a:t>
            </a:r>
            <a:r>
              <a:rPr lang="fr-FR" sz="2000" dirty="0" err="1">
                <a:latin typeface="Calibri" panose="020F0502020204030204" pitchFamily="34" charset="0"/>
                <a:cs typeface="Calibri" panose="020F0502020204030204" pitchFamily="34" charset="0"/>
              </a:rPr>
              <a:t>effectively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addressing</a:t>
            </a:r>
            <a:r>
              <a:rPr lang="fr-FR" sz="2000" dirty="0">
                <a:latin typeface="Calibri" panose="020F0502020204030204" pitchFamily="34" charset="0"/>
                <a:cs typeface="Calibri" panose="020F0502020204030204" pitchFamily="34" charset="0"/>
              </a:rPr>
              <a:t> real-world </a:t>
            </a:r>
            <a:r>
              <a:rPr lang="fr-FR" sz="2000" dirty="0" err="1">
                <a:latin typeface="Calibri" panose="020F0502020204030204" pitchFamily="34" charset="0"/>
                <a:cs typeface="Calibri" panose="020F0502020204030204" pitchFamily="34" charset="0"/>
              </a:rPr>
              <a:t>problems</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opportunities</a:t>
            </a:r>
            <a:r>
              <a:rPr lang="fr-FR" sz="2000" dirty="0">
                <a:latin typeface="Calibri" panose="020F0502020204030204" pitchFamily="34" charset="0"/>
                <a:cs typeface="Calibri" panose="020F0502020204030204" pitchFamily="34" charset="0"/>
              </a:rPr>
              <a:t>.</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The </a:t>
            </a:r>
            <a:r>
              <a:rPr lang="fr-FR" sz="2000" dirty="0" err="1">
                <a:latin typeface="Calibri" panose="020F0502020204030204" pitchFamily="34" charset="0"/>
                <a:cs typeface="Calibri" panose="020F0502020204030204" pitchFamily="34" charset="0"/>
              </a:rPr>
              <a:t>canvas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also</a:t>
            </a:r>
            <a:r>
              <a:rPr lang="fr-FR" sz="2000" dirty="0">
                <a:latin typeface="Calibri" panose="020F0502020204030204" pitchFamily="34" charset="0"/>
                <a:cs typeface="Calibri" panose="020F0502020204030204" pitchFamily="34" charset="0"/>
              </a:rPr>
              <a:t> serves as a </a:t>
            </a:r>
            <a:r>
              <a:rPr lang="fr-FR" sz="2000" dirty="0" err="1">
                <a:latin typeface="Calibri" panose="020F0502020204030204" pitchFamily="34" charset="0"/>
                <a:cs typeface="Calibri" panose="020F0502020204030204" pitchFamily="34" charset="0"/>
              </a:rPr>
              <a:t>tool</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refining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products</a:t>
            </a:r>
            <a:r>
              <a:rPr lang="fr-FR" sz="2000" dirty="0">
                <a:latin typeface="Calibri" panose="020F0502020204030204" pitchFamily="34" charset="0"/>
                <a:cs typeface="Calibri" panose="020F0502020204030204" pitchFamily="34" charset="0"/>
              </a:rPr>
              <a:t> over time, as businesses can </a:t>
            </a:r>
            <a:r>
              <a:rPr lang="fr-FR" sz="2000" dirty="0" err="1">
                <a:latin typeface="Calibri" panose="020F0502020204030204" pitchFamily="34" charset="0"/>
                <a:cs typeface="Calibri" panose="020F0502020204030204" pitchFamily="34" charset="0"/>
              </a:rPr>
              <a:t>continuously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adjust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offerings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based</a:t>
            </a:r>
            <a:r>
              <a:rPr lang="fr-FR" sz="2000" dirty="0">
                <a:latin typeface="Calibri" panose="020F0502020204030204" pitchFamily="34" charset="0"/>
                <a:cs typeface="Calibri" panose="020F0502020204030204" pitchFamily="34" charset="0"/>
              </a:rPr>
              <a:t> on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feedback and </a:t>
            </a:r>
            <a:r>
              <a:rPr lang="fr-FR" sz="2000" dirty="0" err="1">
                <a:latin typeface="Calibri" panose="020F0502020204030204" pitchFamily="34" charset="0"/>
                <a:cs typeface="Calibri" panose="020F0502020204030204" pitchFamily="34" charset="0"/>
              </a:rPr>
              <a:t>evolving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needs</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competitive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markets</a:t>
            </a:r>
            <a:r>
              <a:rPr lang="fr-FR" sz="2000" dirty="0">
                <a:latin typeface="Calibri" panose="020F0502020204030204" pitchFamily="34" charset="0"/>
                <a:cs typeface="Calibri" panose="020F0502020204030204" pitchFamily="34" charset="0"/>
              </a:rPr>
              <a:t>, like the 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solar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sector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approach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ensures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like </a:t>
            </a:r>
            <a:r>
              <a:rPr lang="fr-FR" sz="2000" dirty="0" err="1">
                <a:latin typeface="Calibri" panose="020F0502020204030204" pitchFamily="34" charset="0"/>
                <a:cs typeface="Calibri" panose="020F0502020204030204" pitchFamily="34" charset="0"/>
              </a:rPr>
              <a:t>Azuri</a:t>
            </a:r>
            <a:r>
              <a:rPr lang="fr-FR" sz="2000" dirty="0">
                <a:latin typeface="Calibri" panose="020F0502020204030204" pitchFamily="34" charset="0"/>
                <a:cs typeface="Calibri" panose="020F0502020204030204" pitchFamily="34" charset="0"/>
              </a:rPr>
              <a:t> Technologies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customer-centric</a:t>
            </a:r>
            <a:r>
              <a:rPr lang="fr-FR" sz="2000" dirty="0">
                <a:latin typeface="Calibri" panose="020F0502020204030204" pitchFamily="34" charset="0"/>
                <a:cs typeface="Calibri" panose="020F0502020204030204" pitchFamily="34" charset="0"/>
              </a:rPr>
              <a:t> and responsive to the </a:t>
            </a:r>
            <a:r>
              <a:rPr lang="fr-FR" sz="2000" dirty="0" err="1">
                <a:latin typeface="Calibri" panose="020F0502020204030204" pitchFamily="34" charset="0"/>
                <a:cs typeface="Calibri" panose="020F0502020204030204" pitchFamily="34" charset="0"/>
              </a:rPr>
              <a:t>specific</a:t>
            </a:r>
            <a:r>
              <a:rPr lang="fr-FR" sz="2000" dirty="0">
                <a:latin typeface="Calibri" panose="020F0502020204030204" pitchFamily="34" charset="0"/>
                <a:cs typeface="Calibri" panose="020F0502020204030204" pitchFamily="34" charset="0"/>
              </a:rPr>
              <a:t> challenges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users</a:t>
            </a:r>
            <a:r>
              <a:rPr lang="fr-FR" sz="2000" dirty="0">
                <a:latin typeface="Calibri" panose="020F0502020204030204" pitchFamily="34" charset="0"/>
                <a:cs typeface="Calibri" panose="020F0502020204030204" pitchFamily="34" charset="0"/>
              </a:rPr>
              <a:t> face.</a:t>
            </a:r>
          </a:p>
          <a:p>
            <a:pPr marL="342900" indent="-342900">
              <a:buFont typeface="Arial" panose="020B0604020202020204" pitchFamily="34" charset="0"/>
              <a:buChar char="•"/>
            </a:pPr>
            <a:endParaRPr lang="fr-FR"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fr-FR" sz="2000" dirty="0">
                <a:latin typeface="Calibri" panose="020F0502020204030204" pitchFamily="34" charset="0"/>
                <a:cs typeface="Calibri" panose="020F0502020204030204" pitchFamily="34" charset="0"/>
              </a:rPr>
              <a:t>By leveraging the VPC, </a:t>
            </a:r>
            <a:r>
              <a:rPr lang="fr-FR" sz="2000" dirty="0" err="1">
                <a:latin typeface="Calibri" panose="020F0502020204030204" pitchFamily="34" charset="0"/>
                <a:cs typeface="Calibri" panose="020F0502020204030204" pitchFamily="34" charset="0"/>
              </a:rPr>
              <a:t>companies</a:t>
            </a:r>
            <a:r>
              <a:rPr lang="fr-FR" sz="2000" dirty="0">
                <a:latin typeface="Calibri" panose="020F0502020204030204" pitchFamily="34" charset="0"/>
                <a:cs typeface="Calibri" panose="020F0502020204030204" pitchFamily="34" charset="0"/>
              </a:rPr>
              <a:t> can </a:t>
            </a:r>
            <a:r>
              <a:rPr lang="fr-FR" sz="2000" dirty="0" err="1">
                <a:latin typeface="Calibri" panose="020F0502020204030204" pitchFamily="34" charset="0"/>
                <a:cs typeface="Calibri" panose="020F0502020204030204" pitchFamily="34" charset="0"/>
              </a:rPr>
              <a:t>better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understand</a:t>
            </a:r>
            <a:r>
              <a:rPr lang="fr-FR" sz="2000" dirty="0">
                <a:latin typeface="Calibri" panose="020F0502020204030204" pitchFamily="34" charset="0"/>
                <a:cs typeface="Calibri" panose="020F0502020204030204" pitchFamily="34" charset="0"/>
              </a:rPr>
              <a:t> how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product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aligns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target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market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leading</a:t>
            </a:r>
            <a:r>
              <a:rPr lang="fr-FR" sz="2000" dirty="0">
                <a:latin typeface="Calibri" panose="020F0502020204030204" pitchFamily="34" charset="0"/>
                <a:cs typeface="Calibri" panose="020F0502020204030204" pitchFamily="34" charset="0"/>
              </a:rPr>
              <a:t> to more </a:t>
            </a:r>
            <a:r>
              <a:rPr lang="fr-FR" sz="2000" dirty="0" err="1">
                <a:latin typeface="Calibri" panose="020F0502020204030204" pitchFamily="34" charset="0"/>
                <a:cs typeface="Calibri" panose="020F0502020204030204" pitchFamily="34" charset="0"/>
              </a:rPr>
              <a:t>successful</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impactful</a:t>
            </a:r>
            <a:r>
              <a:rPr lang="fr-FR" sz="2000" dirty="0">
                <a:latin typeface="Calibri" panose="020F0502020204030204" pitchFamily="34" charset="0"/>
                <a:cs typeface="Calibri" panose="020F0502020204030204" pitchFamily="34" charset="0"/>
              </a:rPr>
              <a:t> solutions. This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especially</a:t>
            </a:r>
            <a:r>
              <a:rPr lang="fr-FR" sz="2000" dirty="0">
                <a:latin typeface="Calibri" panose="020F0502020204030204" pitchFamily="34" charset="0"/>
                <a:cs typeface="Calibri" panose="020F0502020204030204" pitchFamily="34" charset="0"/>
              </a:rPr>
              <a:t> crucial in </a:t>
            </a:r>
            <a:r>
              <a:rPr lang="fr-FR" sz="2000" dirty="0" err="1">
                <a:latin typeface="Calibri" panose="020F0502020204030204" pitchFamily="34" charset="0"/>
                <a:cs typeface="Calibri" panose="020F0502020204030204" pitchFamily="34" charset="0"/>
              </a:rPr>
              <a:t>developing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economies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aligning</a:t>
            </a:r>
            <a:r>
              <a:rPr lang="fr-FR" sz="2000" dirty="0">
                <a:latin typeface="Calibri" panose="020F0502020204030204" pitchFamily="34" charset="0"/>
                <a:cs typeface="Calibri" panose="020F0502020204030204" pitchFamily="34" charset="0"/>
              </a:rPr>
              <a:t> the value proposition </a:t>
            </a:r>
            <a:r>
              <a:rPr lang="fr-FR" sz="2000" dirty="0" err="1">
                <a:latin typeface="Calibri" panose="020F0502020204030204" pitchFamily="34" charset="0"/>
                <a:cs typeface="Calibri" panose="020F0502020204030204" pitchFamily="34" charset="0"/>
              </a:rPr>
              <a:t>with</a:t>
            </a:r>
            <a:r>
              <a:rPr lang="fr-FR" sz="2000" dirty="0">
                <a:latin typeface="Calibri" panose="020F0502020204030204" pitchFamily="34" charset="0"/>
                <a:cs typeface="Calibri" panose="020F0502020204030204" pitchFamily="34" charset="0"/>
              </a:rPr>
              <a:t> real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pain points and </a:t>
            </a:r>
            <a:r>
              <a:rPr lang="fr-FR" sz="2000" dirty="0" err="1">
                <a:latin typeface="Calibri" panose="020F0502020204030204" pitchFamily="34" charset="0"/>
                <a:cs typeface="Calibri" panose="020F0502020204030204" pitchFamily="34" charset="0"/>
              </a:rPr>
              <a:t>needs</a:t>
            </a:r>
            <a:r>
              <a:rPr lang="fr-FR" sz="2000" dirty="0">
                <a:latin typeface="Calibri" panose="020F0502020204030204" pitchFamily="34" charset="0"/>
                <a:cs typeface="Calibri" panose="020F0502020204030204" pitchFamily="34" charset="0"/>
              </a:rPr>
              <a:t> can drive adoption, </a:t>
            </a:r>
            <a:r>
              <a:rPr lang="fr-FR" sz="2000" dirty="0" err="1">
                <a:latin typeface="Calibri" panose="020F0502020204030204" pitchFamily="34" charset="0"/>
                <a:cs typeface="Calibri" panose="020F0502020204030204" pitchFamily="34" charset="0"/>
              </a:rPr>
              <a:t>customer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loyalty</a:t>
            </a:r>
            <a:r>
              <a:rPr lang="fr-FR" sz="2000" dirty="0">
                <a:latin typeface="Calibri" panose="020F0502020204030204" pitchFamily="34" charset="0"/>
                <a:cs typeface="Calibri" panose="020F0502020204030204" pitchFamily="34" charset="0"/>
              </a:rPr>
              <a:t>, and long-</a:t>
            </a:r>
            <a:r>
              <a:rPr lang="fr-FR" sz="2000" dirty="0" err="1">
                <a:latin typeface="Calibri" panose="020F0502020204030204" pitchFamily="34" charset="0"/>
                <a:cs typeface="Calibri" panose="020F0502020204030204" pitchFamily="34" charset="0"/>
              </a:rPr>
              <a:t>term</a:t>
            </a:r>
            <a:r>
              <a:rPr lang="fr-FR" sz="2000" dirty="0">
                <a:latin typeface="Calibri" panose="020F0502020204030204" pitchFamily="34" charset="0"/>
                <a:cs typeface="Calibri" panose="020F0502020204030204" pitchFamily="34" charset="0"/>
              </a:rPr>
              <a:t> business </a:t>
            </a:r>
            <a:r>
              <a:rPr lang="fr-FR" sz="2000" dirty="0" err="1">
                <a:latin typeface="Calibri" panose="020F0502020204030204" pitchFamily="34" charset="0"/>
                <a:cs typeface="Calibri" panose="020F0502020204030204" pitchFamily="34" charset="0"/>
              </a:rPr>
              <a:t>success</a:t>
            </a:r>
            <a:r>
              <a:rPr lang="fr-FR" sz="20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33903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Customer Profile – Value Map | Fit</a:t>
            </a:r>
          </a:p>
        </p:txBody>
      </p:sp>
      <p:sp>
        <p:nvSpPr>
          <p:cNvPr id="5" name="TextBox 4">
            <a:extLst>
              <a:ext uri="{FF2B5EF4-FFF2-40B4-BE49-F238E27FC236}">
                <a16:creationId xmlns:a16="http://schemas.microsoft.com/office/drawing/2014/main" id="{2B380090-6AA5-D7B8-3DBE-F735B2CEC4C9}"/>
              </a:ext>
            </a:extLst>
          </p:cNvPr>
          <p:cNvSpPr txBox="1"/>
          <p:nvPr/>
        </p:nvSpPr>
        <p:spPr>
          <a:xfrm>
            <a:off x="214964" y="1395307"/>
            <a:ext cx="11521440" cy="400110"/>
          </a:xfrm>
          <a:prstGeom prst="rect">
            <a:avLst/>
          </a:prstGeom>
          <a:noFill/>
        </p:spPr>
        <p:txBody>
          <a:bodyPr wrap="square" rtlCol="0">
            <a:spAutoFit/>
          </a:bodyPr>
          <a:lstStyle/>
          <a:p>
            <a:pPr algn="l"/>
            <a:r>
              <a:rPr lang="en-GB" sz="2000" b="1" kern="0" dirty="0">
                <a:solidFill>
                  <a:schemeClr val="accent2">
                    <a:lumMod val="75000"/>
                  </a:schemeClr>
                </a:solidFill>
                <a:effectLst/>
                <a:latin typeface="Calibri" panose="020F0502020204030204" pitchFamily="34" charset="0"/>
                <a:ea typeface="Times New Roman" panose="02020603050405020304" pitchFamily="18" charset="0"/>
              </a:rPr>
              <a:t>Fit :</a:t>
            </a:r>
          </a:p>
        </p:txBody>
      </p:sp>
      <p:grpSp>
        <p:nvGrpSpPr>
          <p:cNvPr id="6" name="Group 5">
            <a:extLst>
              <a:ext uri="{FF2B5EF4-FFF2-40B4-BE49-F238E27FC236}">
                <a16:creationId xmlns:a16="http://schemas.microsoft.com/office/drawing/2014/main" id="{C27391D7-5B57-9982-E0E5-75310120AC92}"/>
              </a:ext>
            </a:extLst>
          </p:cNvPr>
          <p:cNvGrpSpPr/>
          <p:nvPr/>
        </p:nvGrpSpPr>
        <p:grpSpPr>
          <a:xfrm>
            <a:off x="2610849" y="2297663"/>
            <a:ext cx="7002381" cy="3240285"/>
            <a:chOff x="2923672" y="4004308"/>
            <a:chExt cx="4973027" cy="2222199"/>
          </a:xfrm>
        </p:grpSpPr>
        <p:pic>
          <p:nvPicPr>
            <p:cNvPr id="9" name="Picture 8">
              <a:extLst>
                <a:ext uri="{FF2B5EF4-FFF2-40B4-BE49-F238E27FC236}">
                  <a16:creationId xmlns:a16="http://schemas.microsoft.com/office/drawing/2014/main" id="{CF857261-F55A-9434-3004-9BCCA9FDDB5A}"/>
                </a:ext>
              </a:extLst>
            </p:cNvPr>
            <p:cNvPicPr>
              <a:picLocks noChangeAspect="1"/>
            </p:cNvPicPr>
            <p:nvPr/>
          </p:nvPicPr>
          <p:blipFill>
            <a:blip r:embed="rId3"/>
            <a:stretch>
              <a:fillRect/>
            </a:stretch>
          </p:blipFill>
          <p:spPr>
            <a:xfrm>
              <a:off x="2923672" y="4004308"/>
              <a:ext cx="4973027" cy="2222199"/>
            </a:xfrm>
            <a:prstGeom prst="rect">
              <a:avLst/>
            </a:prstGeom>
          </p:spPr>
        </p:pic>
        <p:pic>
          <p:nvPicPr>
            <p:cNvPr id="10" name="Graphic 9" descr="Badge Heart with solid fill">
              <a:extLst>
                <a:ext uri="{FF2B5EF4-FFF2-40B4-BE49-F238E27FC236}">
                  <a16:creationId xmlns:a16="http://schemas.microsoft.com/office/drawing/2014/main" id="{5A892C58-3B93-E665-DBF5-20CF8943671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33523" y="4910937"/>
              <a:ext cx="408941" cy="408941"/>
            </a:xfrm>
            <a:prstGeom prst="rect">
              <a:avLst/>
            </a:prstGeom>
          </p:spPr>
        </p:pic>
      </p:grpSp>
      <p:sp>
        <p:nvSpPr>
          <p:cNvPr id="15" name="Arrow: Right 14">
            <a:extLst>
              <a:ext uri="{FF2B5EF4-FFF2-40B4-BE49-F238E27FC236}">
                <a16:creationId xmlns:a16="http://schemas.microsoft.com/office/drawing/2014/main" id="{5A4526A6-AD76-1AFF-327A-DF123F4A5C4A}"/>
              </a:ext>
            </a:extLst>
          </p:cNvPr>
          <p:cNvSpPr/>
          <p:nvPr/>
        </p:nvSpPr>
        <p:spPr>
          <a:xfrm>
            <a:off x="2364824" y="5478082"/>
            <a:ext cx="7467446" cy="754911"/>
          </a:xfrm>
          <a:prstGeom prst="rightArrow">
            <a:avLst/>
          </a:prstGeom>
          <a:solidFill>
            <a:schemeClr val="accent2">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TextBox 16">
            <a:extLst>
              <a:ext uri="{FF2B5EF4-FFF2-40B4-BE49-F238E27FC236}">
                <a16:creationId xmlns:a16="http://schemas.microsoft.com/office/drawing/2014/main" id="{5E928CD7-9DED-545B-303A-DEDB26E96018}"/>
              </a:ext>
            </a:extLst>
          </p:cNvPr>
          <p:cNvSpPr txBox="1"/>
          <p:nvPr/>
        </p:nvSpPr>
        <p:spPr>
          <a:xfrm>
            <a:off x="2039004" y="5655483"/>
            <a:ext cx="7956331" cy="400110"/>
          </a:xfrm>
          <a:prstGeom prst="rect">
            <a:avLst/>
          </a:prstGeom>
          <a:noFill/>
        </p:spPr>
        <p:txBody>
          <a:bodyPr wrap="square">
            <a:spAutoFit/>
          </a:bodyPr>
          <a:lstStyle/>
          <a:p>
            <a:pPr algn="ctr"/>
            <a:r>
              <a:rPr lang="en-US" sz="2000" dirty="0">
                <a:latin typeface="Calibri" panose="020F0502020204030204" pitchFamily="34" charset="0"/>
                <a:cs typeface="Calibri" panose="020F0502020204030204" pitchFamily="34" charset="0"/>
              </a:rPr>
              <a:t>Are you addressing the relevant jobs for the customer to get done?</a:t>
            </a:r>
            <a:endParaRPr lang="fr-FR" sz="2000" dirty="0">
              <a:latin typeface="Calibri" panose="020F0502020204030204" pitchFamily="34" charset="0"/>
              <a:cs typeface="Calibri" panose="020F0502020204030204" pitchFamily="34" charset="0"/>
            </a:endParaRPr>
          </a:p>
        </p:txBody>
      </p:sp>
      <p:sp>
        <p:nvSpPr>
          <p:cNvPr id="19" name="Arrow: Right 18">
            <a:extLst>
              <a:ext uri="{FF2B5EF4-FFF2-40B4-BE49-F238E27FC236}">
                <a16:creationId xmlns:a16="http://schemas.microsoft.com/office/drawing/2014/main" id="{9304A36D-024E-ACE6-5635-2741F8F412C5}"/>
              </a:ext>
            </a:extLst>
          </p:cNvPr>
          <p:cNvSpPr/>
          <p:nvPr/>
        </p:nvSpPr>
        <p:spPr>
          <a:xfrm>
            <a:off x="2948853" y="1602617"/>
            <a:ext cx="6326372" cy="754911"/>
          </a:xfrm>
          <a:prstGeom prst="rightArrow">
            <a:avLst/>
          </a:prstGeom>
          <a:solidFill>
            <a:schemeClr val="accent2">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TextBox 19">
            <a:extLst>
              <a:ext uri="{FF2B5EF4-FFF2-40B4-BE49-F238E27FC236}">
                <a16:creationId xmlns:a16="http://schemas.microsoft.com/office/drawing/2014/main" id="{068EDEA7-C8CC-ADD1-9475-CD8C64F854ED}"/>
              </a:ext>
            </a:extLst>
          </p:cNvPr>
          <p:cNvSpPr txBox="1"/>
          <p:nvPr/>
        </p:nvSpPr>
        <p:spPr>
          <a:xfrm>
            <a:off x="2522752" y="1780018"/>
            <a:ext cx="6915538" cy="400110"/>
          </a:xfrm>
          <a:prstGeom prst="rect">
            <a:avLst/>
          </a:prstGeom>
          <a:noFill/>
        </p:spPr>
        <p:txBody>
          <a:bodyPr wrap="square">
            <a:spAutoFit/>
          </a:bodyPr>
          <a:lstStyle/>
          <a:p>
            <a:pPr algn="ctr"/>
            <a:r>
              <a:rPr lang="en-US" sz="2000" dirty="0">
                <a:latin typeface="Calibri" panose="020F0502020204030204" pitchFamily="34" charset="0"/>
                <a:cs typeface="Calibri" panose="020F0502020204030204" pitchFamily="34" charset="0"/>
              </a:rPr>
              <a:t>Are you addressing essential customer gains and pains?</a:t>
            </a:r>
            <a:endParaRPr lang="fr-FR" sz="2000" dirty="0">
              <a:latin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FBACC0AA-BE80-858B-9178-A03F24D4B7DA}"/>
              </a:ext>
            </a:extLst>
          </p:cNvPr>
          <p:cNvSpPr txBox="1"/>
          <p:nvPr/>
        </p:nvSpPr>
        <p:spPr>
          <a:xfrm>
            <a:off x="5873753" y="2697773"/>
            <a:ext cx="273269" cy="923330"/>
          </a:xfrm>
          <a:prstGeom prst="rect">
            <a:avLst/>
          </a:prstGeom>
          <a:noFill/>
        </p:spPr>
        <p:txBody>
          <a:bodyPr wrap="square" rtlCol="0">
            <a:spAutoFit/>
          </a:bodyPr>
          <a:lstStyle/>
          <a:p>
            <a:pPr algn="ctr"/>
            <a:r>
              <a:rPr lang="fr-FR" sz="1800" b="1" dirty="0">
                <a:solidFill>
                  <a:schemeClr val="accent2">
                    <a:lumMod val="75000"/>
                  </a:schemeClr>
                </a:solidFill>
                <a:latin typeface="Calibri" panose="020F0502020204030204" pitchFamily="34" charset="0"/>
                <a:cs typeface="Calibri" panose="020F0502020204030204" pitchFamily="34" charset="0"/>
              </a:rPr>
              <a:t>FIT</a:t>
            </a:r>
          </a:p>
        </p:txBody>
      </p:sp>
    </p:spTree>
    <p:extLst>
      <p:ext uri="{BB962C8B-B14F-4D97-AF65-F5344CB8AC3E}">
        <p14:creationId xmlns:p14="http://schemas.microsoft.com/office/powerpoint/2010/main" val="4256897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Unique Value Proposition Template</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23119"/>
            <a:ext cx="11521440" cy="4862870"/>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We recommend the use of the </a:t>
            </a:r>
            <a:r>
              <a:rPr lang="en-US" sz="2000" dirty="0" err="1">
                <a:solidFill>
                  <a:schemeClr val="tx1"/>
                </a:solidFill>
                <a:latin typeface="Calibri" panose="020F0502020204030204" pitchFamily="34" charset="0"/>
                <a:cs typeface="Calibri" panose="020F0502020204030204" pitchFamily="34" charset="0"/>
              </a:rPr>
              <a:t>Strategyzer</a:t>
            </a:r>
            <a:r>
              <a:rPr lang="en-US" sz="2000" dirty="0">
                <a:solidFill>
                  <a:schemeClr val="tx1"/>
                </a:solidFill>
                <a:latin typeface="Calibri" panose="020F0502020204030204" pitchFamily="34" charset="0"/>
                <a:cs typeface="Calibri" panose="020F0502020204030204" pitchFamily="34" charset="0"/>
              </a:rPr>
              <a:t> ad-lib value proposition template, The ad-lib Value Proposition Template is a structured tool designed by </a:t>
            </a:r>
            <a:r>
              <a:rPr lang="en-US" sz="2000" dirty="0" err="1">
                <a:solidFill>
                  <a:schemeClr val="tx1"/>
                </a:solidFill>
                <a:latin typeface="Calibri" panose="020F0502020204030204" pitchFamily="34" charset="0"/>
                <a:cs typeface="Calibri" panose="020F0502020204030204" pitchFamily="34" charset="0"/>
              </a:rPr>
              <a:t>Strategyzer</a:t>
            </a:r>
            <a:r>
              <a:rPr lang="en-US" sz="2000" dirty="0">
                <a:solidFill>
                  <a:schemeClr val="tx1"/>
                </a:solidFill>
                <a:latin typeface="Calibri" panose="020F0502020204030204" pitchFamily="34" charset="0"/>
                <a:cs typeface="Calibri" panose="020F0502020204030204" pitchFamily="34" charset="0"/>
              </a:rPr>
              <a:t> to help businesses quickly generate various versions of their value proposition by filling in predefined blanks. </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This method simplifies the process of identifying what your product or service offers, who it serves, and why it's beneficial, making it especially useful for startups, innovators, and marketing teams. By using this template, you can shape multiple alternative directions for your value proposition, aiding in decision-making and refinement.</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Utility of the Ad-lib Value Proposition Template</a:t>
            </a:r>
            <a:r>
              <a:rPr lang="en-US" sz="2000" dirty="0">
                <a:solidFill>
                  <a:schemeClr val="tx1"/>
                </a:solidFill>
                <a:latin typeface="Calibri" panose="020F0502020204030204" pitchFamily="34" charset="0"/>
                <a:cs typeface="Calibri" panose="020F0502020204030204" pitchFamily="34" charset="0"/>
              </a:rPr>
              <a:t>:</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It helps teams clearly define the unique benefits their product or service provides to customers. This enhances internal understanding and external communication.</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You can rapidly prototype and test different value propositions without getting bogged down in unnecessary details.</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This tool brings together various stakeholders (such as marketing, product development,                          and sales teams) to focus on a unified message.</a:t>
            </a:r>
          </a:p>
        </p:txBody>
      </p:sp>
    </p:spTree>
    <p:extLst>
      <p:ext uri="{BB962C8B-B14F-4D97-AF65-F5344CB8AC3E}">
        <p14:creationId xmlns:p14="http://schemas.microsoft.com/office/powerpoint/2010/main" val="4201797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Unique Value Proposition Template</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631763"/>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How to Use the Value Proposition Template: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Ad-lib template typically follows a structure like this: “Our </a:t>
            </a:r>
            <a:r>
              <a:rPr lang="en-US" sz="2000" dirty="0">
                <a:solidFill>
                  <a:srgbClr val="1AB6DC"/>
                </a:solidFill>
                <a:latin typeface="Calibri" panose="020F0502020204030204" pitchFamily="34" charset="0"/>
                <a:cs typeface="Calibri" panose="020F0502020204030204" pitchFamily="34" charset="0"/>
              </a:rPr>
              <a:t>(product/service) </a:t>
            </a:r>
            <a:r>
              <a:rPr lang="en-US" sz="2000" dirty="0">
                <a:solidFill>
                  <a:schemeClr val="tx1"/>
                </a:solidFill>
                <a:latin typeface="Calibri" panose="020F0502020204030204" pitchFamily="34" charset="0"/>
                <a:cs typeface="Calibri" panose="020F0502020204030204" pitchFamily="34" charset="0"/>
              </a:rPr>
              <a:t>helps </a:t>
            </a:r>
            <a:r>
              <a:rPr lang="en-US" sz="2000" dirty="0">
                <a:solidFill>
                  <a:srgbClr val="1AB6DC"/>
                </a:solidFill>
                <a:latin typeface="Calibri" panose="020F0502020204030204" pitchFamily="34" charset="0"/>
                <a:cs typeface="Calibri" panose="020F0502020204030204" pitchFamily="34" charset="0"/>
              </a:rPr>
              <a:t>(target customer) </a:t>
            </a:r>
            <a:r>
              <a:rPr lang="en-US" sz="2000" dirty="0">
                <a:solidFill>
                  <a:schemeClr val="tx1"/>
                </a:solidFill>
                <a:latin typeface="Calibri" panose="020F0502020204030204" pitchFamily="34" charset="0"/>
                <a:cs typeface="Calibri" panose="020F0502020204030204" pitchFamily="34" charset="0"/>
              </a:rPr>
              <a:t>who want to </a:t>
            </a:r>
            <a:r>
              <a:rPr lang="en-US" sz="2000" dirty="0">
                <a:solidFill>
                  <a:srgbClr val="1AB6DC"/>
                </a:solidFill>
                <a:latin typeface="Calibri" panose="020F0502020204030204" pitchFamily="34" charset="0"/>
                <a:cs typeface="Calibri" panose="020F0502020204030204" pitchFamily="34" charset="0"/>
              </a:rPr>
              <a:t>(solve a specific problem or achieve a goal)</a:t>
            </a:r>
            <a:r>
              <a:rPr lang="en-US" sz="2000" dirty="0">
                <a:solidFill>
                  <a:schemeClr val="tx1"/>
                </a:solidFill>
                <a:latin typeface="Calibri" panose="020F0502020204030204" pitchFamily="34" charset="0"/>
                <a:cs typeface="Calibri" panose="020F0502020204030204" pitchFamily="34" charset="0"/>
              </a:rPr>
              <a:t> by </a:t>
            </a:r>
            <a:r>
              <a:rPr lang="en-US" sz="2000" dirty="0">
                <a:solidFill>
                  <a:srgbClr val="1AB6DC"/>
                </a:solidFill>
                <a:latin typeface="Calibri" panose="020F0502020204030204" pitchFamily="34" charset="0"/>
                <a:cs typeface="Calibri" panose="020F0502020204030204" pitchFamily="34" charset="0"/>
              </a:rPr>
              <a:t>(providing specific benefit)</a:t>
            </a:r>
            <a:r>
              <a:rPr lang="en-US" sz="2000" dirty="0">
                <a:solidFill>
                  <a:schemeClr val="tx1"/>
                </a:solidFill>
                <a:latin typeface="Calibri" panose="020F0502020204030204" pitchFamily="34" charset="0"/>
                <a:cs typeface="Calibri" panose="020F0502020204030204" pitchFamily="34" charset="0"/>
              </a:rPr>
              <a:t>, unlike </a:t>
            </a:r>
            <a:r>
              <a:rPr lang="en-US" sz="2000" dirty="0">
                <a:solidFill>
                  <a:srgbClr val="1AB6DC"/>
                </a:solidFill>
                <a:latin typeface="Calibri" panose="020F0502020204030204" pitchFamily="34" charset="0"/>
                <a:cs typeface="Calibri" panose="020F0502020204030204" pitchFamily="34" charset="0"/>
              </a:rPr>
              <a:t>(competitor or alternative)</a:t>
            </a:r>
            <a:r>
              <a:rPr lang="en-US" sz="2000" dirty="0">
                <a:solidFill>
                  <a:schemeClr val="tx1"/>
                </a:solidFill>
                <a:latin typeface="Calibri" panose="020F0502020204030204" pitchFamily="34" charset="0"/>
                <a:cs typeface="Calibri" panose="020F0502020204030204" pitchFamily="34" charset="0"/>
              </a:rPr>
              <a:t>, which </a:t>
            </a:r>
            <a:r>
              <a:rPr lang="en-US" sz="2000" dirty="0">
                <a:solidFill>
                  <a:srgbClr val="1AB6DC"/>
                </a:solidFill>
                <a:latin typeface="Calibri" panose="020F0502020204030204" pitchFamily="34" charset="0"/>
                <a:cs typeface="Calibri" panose="020F0502020204030204" pitchFamily="34" charset="0"/>
              </a:rPr>
              <a:t>(lacks or offers lesser benefits)</a:t>
            </a:r>
            <a:r>
              <a:rPr lang="en-US" sz="2000" dirty="0">
                <a:solidFill>
                  <a:schemeClr val="tx1"/>
                </a:solidFill>
                <a:latin typeface="Calibri" panose="020F0502020204030204" pitchFamily="34" charset="0"/>
                <a:cs typeface="Calibri" panose="020F0502020204030204" pitchFamily="34" charset="0"/>
              </a:rPr>
              <a:t>.”</a:t>
            </a:r>
          </a:p>
          <a:p>
            <a:pPr algn="l"/>
            <a:endParaRPr lang="en-US" sz="2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err="1">
                <a:solidFill>
                  <a:schemeClr val="tx1"/>
                </a:solidFill>
                <a:latin typeface="Calibri" panose="020F0502020204030204" pitchFamily="34" charset="0"/>
                <a:cs typeface="Calibri" panose="020F0502020204030204" pitchFamily="34" charset="0"/>
              </a:rPr>
              <a:t>Customise</a:t>
            </a:r>
            <a:r>
              <a:rPr lang="en-US" sz="2000" b="1" dirty="0">
                <a:solidFill>
                  <a:schemeClr val="tx1"/>
                </a:solidFill>
                <a:latin typeface="Calibri" panose="020F0502020204030204" pitchFamily="34" charset="0"/>
                <a:cs typeface="Calibri" panose="020F0502020204030204" pitchFamily="34" charset="0"/>
              </a:rPr>
              <a:t> the Template: </a:t>
            </a:r>
            <a:r>
              <a:rPr lang="en-US" sz="2000" dirty="0">
                <a:solidFill>
                  <a:schemeClr val="tx1"/>
                </a:solidFill>
                <a:latin typeface="Calibri" panose="020F0502020204030204" pitchFamily="34" charset="0"/>
                <a:cs typeface="Calibri" panose="020F0502020204030204" pitchFamily="34" charset="0"/>
              </a:rPr>
              <a:t>Fill in the blanks with specific details about your offering. For example, instead of simply saying "helps customers," be precise about how your product solves a problem or creates value.</a:t>
            </a:r>
          </a:p>
          <a:p>
            <a:pPr marL="342900" indent="-342900" algn="l">
              <a:buFont typeface="Arial" panose="020B0604020202020204" pitchFamily="34" charset="0"/>
              <a:buChar char="•"/>
            </a:pPr>
            <a:r>
              <a:rPr lang="en-US" sz="2000" b="1" dirty="0">
                <a:solidFill>
                  <a:schemeClr val="tx1"/>
                </a:solidFill>
                <a:latin typeface="Calibri" panose="020F0502020204030204" pitchFamily="34" charset="0"/>
                <a:cs typeface="Calibri" panose="020F0502020204030204" pitchFamily="34" charset="0"/>
              </a:rPr>
              <a:t>Test Multiple Versions: </a:t>
            </a:r>
            <a:r>
              <a:rPr lang="en-US" sz="2000" dirty="0">
                <a:solidFill>
                  <a:schemeClr val="tx1"/>
                </a:solidFill>
                <a:latin typeface="Calibri" panose="020F0502020204030204" pitchFamily="34" charset="0"/>
                <a:cs typeface="Calibri" panose="020F0502020204030204" pitchFamily="34" charset="0"/>
              </a:rPr>
              <a:t>Create several versions of your value proposition using different key terms to compare the potential impact of each.</a:t>
            </a:r>
          </a:p>
          <a:p>
            <a:pPr marL="342900" indent="-342900" algn="l">
              <a:buFont typeface="Arial" panose="020B0604020202020204" pitchFamily="34" charset="0"/>
              <a:buChar char="•"/>
            </a:pPr>
            <a:r>
              <a:rPr lang="en-US" sz="2000" b="1" dirty="0">
                <a:solidFill>
                  <a:schemeClr val="tx1"/>
                </a:solidFill>
                <a:latin typeface="Calibri" panose="020F0502020204030204" pitchFamily="34" charset="0"/>
                <a:cs typeface="Calibri" panose="020F0502020204030204" pitchFamily="34" charset="0"/>
              </a:rPr>
              <a:t>Refinement: </a:t>
            </a:r>
            <a:r>
              <a:rPr lang="en-US" sz="2000" dirty="0">
                <a:solidFill>
                  <a:schemeClr val="tx1"/>
                </a:solidFill>
                <a:latin typeface="Calibri" panose="020F0502020204030204" pitchFamily="34" charset="0"/>
                <a:cs typeface="Calibri" panose="020F0502020204030204" pitchFamily="34" charset="0"/>
              </a:rPr>
              <a:t>After creating 3-5 alternatives, review and refine them based on feedback or further testing with your team or customers.</a:t>
            </a:r>
          </a:p>
        </p:txBody>
      </p:sp>
    </p:spTree>
    <p:extLst>
      <p:ext uri="{BB962C8B-B14F-4D97-AF65-F5344CB8AC3E}">
        <p14:creationId xmlns:p14="http://schemas.microsoft.com/office/powerpoint/2010/main" val="2819197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t>Task: Build a Unique Value Proposition</a:t>
            </a:r>
          </a:p>
        </p:txBody>
      </p:sp>
      <p:sp>
        <p:nvSpPr>
          <p:cNvPr id="16" name="TextBox 15">
            <a:extLst>
              <a:ext uri="{FF2B5EF4-FFF2-40B4-BE49-F238E27FC236}">
                <a16:creationId xmlns:a16="http://schemas.microsoft.com/office/drawing/2014/main" id="{D759FBA4-F2CF-9D45-0600-54DF3E34D0B7}"/>
              </a:ext>
            </a:extLst>
          </p:cNvPr>
          <p:cNvSpPr txBox="1"/>
          <p:nvPr/>
        </p:nvSpPr>
        <p:spPr>
          <a:xfrm>
            <a:off x="336336" y="1686762"/>
            <a:ext cx="1734207" cy="523220"/>
          </a:xfrm>
          <a:prstGeom prst="rect">
            <a:avLst/>
          </a:prstGeom>
          <a:noFill/>
        </p:spPr>
        <p:txBody>
          <a:bodyPr wrap="square" rtlCol="0">
            <a:spAutoFit/>
          </a:bodyPr>
          <a:lstStyle/>
          <a:p>
            <a:r>
              <a:rPr lang="fr-FR" sz="2800" dirty="0">
                <a:latin typeface="Arial Rounded MT Bold" panose="020F0704030504030204" pitchFamily="34" charset="0"/>
              </a:rPr>
              <a:t>Our</a:t>
            </a:r>
          </a:p>
        </p:txBody>
      </p:sp>
      <p:sp>
        <p:nvSpPr>
          <p:cNvPr id="8" name="TextBox 7">
            <a:extLst>
              <a:ext uri="{FF2B5EF4-FFF2-40B4-BE49-F238E27FC236}">
                <a16:creationId xmlns:a16="http://schemas.microsoft.com/office/drawing/2014/main" id="{9D364582-8171-97F5-09FC-8934302FE4F1}"/>
              </a:ext>
            </a:extLst>
          </p:cNvPr>
          <p:cNvSpPr txBox="1"/>
          <p:nvPr/>
        </p:nvSpPr>
        <p:spPr>
          <a:xfrm>
            <a:off x="336336" y="2422316"/>
            <a:ext cx="1734207" cy="523220"/>
          </a:xfrm>
          <a:prstGeom prst="rect">
            <a:avLst/>
          </a:prstGeom>
          <a:noFill/>
        </p:spPr>
        <p:txBody>
          <a:bodyPr wrap="square" rtlCol="0">
            <a:spAutoFit/>
          </a:bodyPr>
          <a:lstStyle/>
          <a:p>
            <a:r>
              <a:rPr lang="fr-FR" sz="2800" dirty="0" err="1">
                <a:latin typeface="Arial Rounded MT Bold" panose="020F0704030504030204" pitchFamily="34" charset="0"/>
              </a:rPr>
              <a:t>Helps</a:t>
            </a:r>
            <a:endParaRPr lang="fr-FR" sz="2800" dirty="0">
              <a:latin typeface="Arial Rounded MT Bold" panose="020F0704030504030204" pitchFamily="34" charset="0"/>
            </a:endParaRPr>
          </a:p>
        </p:txBody>
      </p:sp>
      <p:cxnSp>
        <p:nvCxnSpPr>
          <p:cNvPr id="21" name="Straight Connector 20">
            <a:extLst>
              <a:ext uri="{FF2B5EF4-FFF2-40B4-BE49-F238E27FC236}">
                <a16:creationId xmlns:a16="http://schemas.microsoft.com/office/drawing/2014/main" id="{288E2104-008C-18DE-40CB-98AD3E4D6C69}"/>
              </a:ext>
            </a:extLst>
          </p:cNvPr>
          <p:cNvCxnSpPr/>
          <p:nvPr/>
        </p:nvCxnSpPr>
        <p:spPr>
          <a:xfrm>
            <a:off x="1167969" y="2098324"/>
            <a:ext cx="82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66302AD-E7B8-765A-BA72-9188B66101D5}"/>
              </a:ext>
            </a:extLst>
          </p:cNvPr>
          <p:cNvCxnSpPr/>
          <p:nvPr/>
        </p:nvCxnSpPr>
        <p:spPr>
          <a:xfrm>
            <a:off x="1501487" y="2813142"/>
            <a:ext cx="7920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5E5DC4A-E8A0-4AC7-03BF-FD1044B22225}"/>
              </a:ext>
            </a:extLst>
          </p:cNvPr>
          <p:cNvSpPr txBox="1"/>
          <p:nvPr/>
        </p:nvSpPr>
        <p:spPr>
          <a:xfrm>
            <a:off x="336336" y="3157870"/>
            <a:ext cx="2644853" cy="523220"/>
          </a:xfrm>
          <a:prstGeom prst="rect">
            <a:avLst/>
          </a:prstGeom>
          <a:noFill/>
        </p:spPr>
        <p:txBody>
          <a:bodyPr wrap="square" rtlCol="0">
            <a:spAutoFit/>
          </a:bodyPr>
          <a:lstStyle/>
          <a:p>
            <a:r>
              <a:rPr lang="fr-FR" sz="2800" dirty="0" err="1">
                <a:latin typeface="Arial Rounded MT Bold" panose="020F0704030504030204" pitchFamily="34" charset="0"/>
              </a:rPr>
              <a:t>Who</a:t>
            </a:r>
            <a:r>
              <a:rPr lang="fr-FR" sz="2800" dirty="0">
                <a:latin typeface="Arial Rounded MT Bold" panose="020F0704030504030204" pitchFamily="34" charset="0"/>
              </a:rPr>
              <a:t> </a:t>
            </a:r>
            <a:r>
              <a:rPr lang="fr-FR" sz="2800" dirty="0" err="1">
                <a:latin typeface="Arial Rounded MT Bold" panose="020F0704030504030204" pitchFamily="34" charset="0"/>
              </a:rPr>
              <a:t>wants</a:t>
            </a:r>
            <a:r>
              <a:rPr lang="fr-FR" sz="2800" dirty="0">
                <a:latin typeface="Arial Rounded MT Bold" panose="020F0704030504030204" pitchFamily="34" charset="0"/>
              </a:rPr>
              <a:t> to</a:t>
            </a:r>
          </a:p>
        </p:txBody>
      </p:sp>
      <p:cxnSp>
        <p:nvCxnSpPr>
          <p:cNvPr id="7" name="Straight Connector 6">
            <a:extLst>
              <a:ext uri="{FF2B5EF4-FFF2-40B4-BE49-F238E27FC236}">
                <a16:creationId xmlns:a16="http://schemas.microsoft.com/office/drawing/2014/main" id="{ABD6176F-5984-0968-821E-B040E8FEA177}"/>
              </a:ext>
            </a:extLst>
          </p:cNvPr>
          <p:cNvCxnSpPr/>
          <p:nvPr/>
        </p:nvCxnSpPr>
        <p:spPr>
          <a:xfrm>
            <a:off x="881376" y="4275253"/>
            <a:ext cx="41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57CF918-5B63-AA51-F3D6-F4943514E6DA}"/>
              </a:ext>
            </a:extLst>
          </p:cNvPr>
          <p:cNvSpPr txBox="1"/>
          <p:nvPr/>
        </p:nvSpPr>
        <p:spPr>
          <a:xfrm>
            <a:off x="336336" y="3893424"/>
            <a:ext cx="1734207" cy="523220"/>
          </a:xfrm>
          <a:prstGeom prst="rect">
            <a:avLst/>
          </a:prstGeom>
          <a:noFill/>
        </p:spPr>
        <p:txBody>
          <a:bodyPr wrap="square" rtlCol="0">
            <a:spAutoFit/>
          </a:bodyPr>
          <a:lstStyle/>
          <a:p>
            <a:r>
              <a:rPr lang="fr-FR" sz="2800" dirty="0">
                <a:latin typeface="Arial Rounded MT Bold" panose="020F0704030504030204" pitchFamily="34" charset="0"/>
              </a:rPr>
              <a:t>by</a:t>
            </a:r>
          </a:p>
        </p:txBody>
      </p:sp>
      <p:cxnSp>
        <p:nvCxnSpPr>
          <p:cNvPr id="10" name="Straight Connector 9">
            <a:extLst>
              <a:ext uri="{FF2B5EF4-FFF2-40B4-BE49-F238E27FC236}">
                <a16:creationId xmlns:a16="http://schemas.microsoft.com/office/drawing/2014/main" id="{C9565DF4-9EA7-E15D-93DA-5F961B2B821F}"/>
              </a:ext>
            </a:extLst>
          </p:cNvPr>
          <p:cNvCxnSpPr/>
          <p:nvPr/>
        </p:nvCxnSpPr>
        <p:spPr>
          <a:xfrm>
            <a:off x="2786563" y="3547845"/>
            <a:ext cx="662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D73854F-BE14-16DB-6339-F225A3AC3A5A}"/>
              </a:ext>
            </a:extLst>
          </p:cNvPr>
          <p:cNvSpPr txBox="1"/>
          <p:nvPr/>
        </p:nvSpPr>
        <p:spPr>
          <a:xfrm>
            <a:off x="336336" y="4628978"/>
            <a:ext cx="1734207" cy="523220"/>
          </a:xfrm>
          <a:prstGeom prst="rect">
            <a:avLst/>
          </a:prstGeom>
          <a:noFill/>
        </p:spPr>
        <p:txBody>
          <a:bodyPr wrap="square" rtlCol="0">
            <a:spAutoFit/>
          </a:bodyPr>
          <a:lstStyle/>
          <a:p>
            <a:r>
              <a:rPr lang="fr-FR" sz="2800" dirty="0">
                <a:latin typeface="Arial Rounded MT Bold" panose="020F0704030504030204" pitchFamily="34" charset="0"/>
              </a:rPr>
              <a:t>and</a:t>
            </a:r>
          </a:p>
        </p:txBody>
      </p:sp>
      <p:cxnSp>
        <p:nvCxnSpPr>
          <p:cNvPr id="17" name="Straight Connector 16">
            <a:extLst>
              <a:ext uri="{FF2B5EF4-FFF2-40B4-BE49-F238E27FC236}">
                <a16:creationId xmlns:a16="http://schemas.microsoft.com/office/drawing/2014/main" id="{6AD937AF-D2B3-A6BC-93C8-A942C9E20AE3}"/>
              </a:ext>
            </a:extLst>
          </p:cNvPr>
          <p:cNvCxnSpPr/>
          <p:nvPr/>
        </p:nvCxnSpPr>
        <p:spPr>
          <a:xfrm>
            <a:off x="1167968" y="5050948"/>
            <a:ext cx="39600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E77F1CA-1797-0A26-5DE9-E09CF4596AF6}"/>
              </a:ext>
            </a:extLst>
          </p:cNvPr>
          <p:cNvSpPr txBox="1"/>
          <p:nvPr/>
        </p:nvSpPr>
        <p:spPr>
          <a:xfrm>
            <a:off x="336336" y="5364532"/>
            <a:ext cx="1734207" cy="523220"/>
          </a:xfrm>
          <a:prstGeom prst="rect">
            <a:avLst/>
          </a:prstGeom>
          <a:noFill/>
        </p:spPr>
        <p:txBody>
          <a:bodyPr wrap="square" rtlCol="0">
            <a:spAutoFit/>
          </a:bodyPr>
          <a:lstStyle/>
          <a:p>
            <a:r>
              <a:rPr lang="fr-FR" sz="2800" dirty="0" err="1">
                <a:latin typeface="Arial Rounded MT Bold" panose="020F0704030504030204" pitchFamily="34" charset="0"/>
              </a:rPr>
              <a:t>unlike</a:t>
            </a:r>
            <a:endParaRPr lang="fr-FR" sz="2800" dirty="0">
              <a:latin typeface="Arial Rounded MT Bold" panose="020F0704030504030204" pitchFamily="34" charset="0"/>
            </a:endParaRPr>
          </a:p>
        </p:txBody>
      </p:sp>
      <p:cxnSp>
        <p:nvCxnSpPr>
          <p:cNvPr id="19" name="Straight Connector 18">
            <a:extLst>
              <a:ext uri="{FF2B5EF4-FFF2-40B4-BE49-F238E27FC236}">
                <a16:creationId xmlns:a16="http://schemas.microsoft.com/office/drawing/2014/main" id="{B07418EA-A4B0-2B16-43B7-26C2AC19FBFD}"/>
              </a:ext>
            </a:extLst>
          </p:cNvPr>
          <p:cNvCxnSpPr/>
          <p:nvPr/>
        </p:nvCxnSpPr>
        <p:spPr>
          <a:xfrm>
            <a:off x="1542588" y="5774436"/>
            <a:ext cx="788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6134401-3121-A330-3A8A-04E48EE53719}"/>
              </a:ext>
            </a:extLst>
          </p:cNvPr>
          <p:cNvCxnSpPr/>
          <p:nvPr/>
        </p:nvCxnSpPr>
        <p:spPr>
          <a:xfrm>
            <a:off x="11214538" y="1324303"/>
            <a:ext cx="0" cy="5864773"/>
          </a:xfrm>
          <a:prstGeom prst="line">
            <a:avLst/>
          </a:prstGeom>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4F792F7A-8BC8-8499-F1F9-EBB72480F9B4}"/>
              </a:ext>
            </a:extLst>
          </p:cNvPr>
          <p:cNvPicPr>
            <a:picLocks noChangeAspect="1"/>
          </p:cNvPicPr>
          <p:nvPr/>
        </p:nvPicPr>
        <p:blipFill>
          <a:blip r:embed="rId3"/>
          <a:stretch>
            <a:fillRect/>
          </a:stretch>
        </p:blipFill>
        <p:spPr>
          <a:xfrm>
            <a:off x="1167968" y="2165814"/>
            <a:ext cx="288939" cy="314340"/>
          </a:xfrm>
          <a:prstGeom prst="rect">
            <a:avLst/>
          </a:prstGeom>
        </p:spPr>
      </p:pic>
      <p:pic>
        <p:nvPicPr>
          <p:cNvPr id="27" name="Picture 26">
            <a:extLst>
              <a:ext uri="{FF2B5EF4-FFF2-40B4-BE49-F238E27FC236}">
                <a16:creationId xmlns:a16="http://schemas.microsoft.com/office/drawing/2014/main" id="{94B755DD-0FB6-91C5-3A1C-35A7867A6028}"/>
              </a:ext>
            </a:extLst>
          </p:cNvPr>
          <p:cNvPicPr>
            <a:picLocks noChangeAspect="1"/>
          </p:cNvPicPr>
          <p:nvPr/>
        </p:nvPicPr>
        <p:blipFill>
          <a:blip r:embed="rId4"/>
          <a:stretch>
            <a:fillRect/>
          </a:stretch>
        </p:blipFill>
        <p:spPr>
          <a:xfrm>
            <a:off x="1456907" y="2900468"/>
            <a:ext cx="329075" cy="342787"/>
          </a:xfrm>
          <a:prstGeom prst="rect">
            <a:avLst/>
          </a:prstGeom>
        </p:spPr>
      </p:pic>
      <p:pic>
        <p:nvPicPr>
          <p:cNvPr id="29" name="Picture 28">
            <a:extLst>
              <a:ext uri="{FF2B5EF4-FFF2-40B4-BE49-F238E27FC236}">
                <a16:creationId xmlns:a16="http://schemas.microsoft.com/office/drawing/2014/main" id="{BA6B8009-A288-1F13-F391-8184348E4E6D}"/>
              </a:ext>
            </a:extLst>
          </p:cNvPr>
          <p:cNvPicPr>
            <a:picLocks noChangeAspect="1"/>
          </p:cNvPicPr>
          <p:nvPr/>
        </p:nvPicPr>
        <p:blipFill>
          <a:blip r:embed="rId5"/>
          <a:stretch>
            <a:fillRect/>
          </a:stretch>
        </p:blipFill>
        <p:spPr>
          <a:xfrm>
            <a:off x="2779000" y="3608669"/>
            <a:ext cx="335959" cy="357177"/>
          </a:xfrm>
          <a:prstGeom prst="rect">
            <a:avLst/>
          </a:prstGeom>
        </p:spPr>
      </p:pic>
      <p:pic>
        <p:nvPicPr>
          <p:cNvPr id="33" name="Picture 32">
            <a:extLst>
              <a:ext uri="{FF2B5EF4-FFF2-40B4-BE49-F238E27FC236}">
                <a16:creationId xmlns:a16="http://schemas.microsoft.com/office/drawing/2014/main" id="{ED07F8BC-86B2-55A8-C38C-CF2163473509}"/>
              </a:ext>
            </a:extLst>
          </p:cNvPr>
          <p:cNvPicPr>
            <a:picLocks noChangeAspect="1"/>
          </p:cNvPicPr>
          <p:nvPr/>
        </p:nvPicPr>
        <p:blipFill>
          <a:blip r:embed="rId6"/>
          <a:stretch>
            <a:fillRect/>
          </a:stretch>
        </p:blipFill>
        <p:spPr>
          <a:xfrm>
            <a:off x="5308013" y="5078259"/>
            <a:ext cx="369436" cy="392055"/>
          </a:xfrm>
          <a:prstGeom prst="rect">
            <a:avLst/>
          </a:prstGeom>
        </p:spPr>
      </p:pic>
      <p:pic>
        <p:nvPicPr>
          <p:cNvPr id="35" name="Picture 34">
            <a:extLst>
              <a:ext uri="{FF2B5EF4-FFF2-40B4-BE49-F238E27FC236}">
                <a16:creationId xmlns:a16="http://schemas.microsoft.com/office/drawing/2014/main" id="{92923461-7792-0DD9-F9DB-CD395CF1A6E7}"/>
              </a:ext>
            </a:extLst>
          </p:cNvPr>
          <p:cNvPicPr>
            <a:picLocks noChangeAspect="1"/>
          </p:cNvPicPr>
          <p:nvPr/>
        </p:nvPicPr>
        <p:blipFill>
          <a:blip r:embed="rId7"/>
          <a:stretch>
            <a:fillRect/>
          </a:stretch>
        </p:blipFill>
        <p:spPr>
          <a:xfrm>
            <a:off x="1501487" y="5863772"/>
            <a:ext cx="358080" cy="347118"/>
          </a:xfrm>
          <a:prstGeom prst="rect">
            <a:avLst/>
          </a:prstGeom>
        </p:spPr>
      </p:pic>
      <p:sp>
        <p:nvSpPr>
          <p:cNvPr id="36" name="TextBox 35">
            <a:extLst>
              <a:ext uri="{FF2B5EF4-FFF2-40B4-BE49-F238E27FC236}">
                <a16:creationId xmlns:a16="http://schemas.microsoft.com/office/drawing/2014/main" id="{CD57A4D8-C2CA-BA23-8C77-E261D96C2266}"/>
              </a:ext>
            </a:extLst>
          </p:cNvPr>
          <p:cNvSpPr txBox="1"/>
          <p:nvPr/>
        </p:nvSpPr>
        <p:spPr>
          <a:xfrm>
            <a:off x="1458508" y="2175650"/>
            <a:ext cx="2398792" cy="307777"/>
          </a:xfrm>
          <a:prstGeom prst="rect">
            <a:avLst/>
          </a:prstGeom>
          <a:noFill/>
        </p:spPr>
        <p:txBody>
          <a:bodyPr wrap="square" rtlCol="0">
            <a:spAutoFit/>
          </a:bodyPr>
          <a:lstStyle/>
          <a:p>
            <a:r>
              <a:rPr lang="fr-FR" dirty="0" err="1">
                <a:solidFill>
                  <a:srgbClr val="1AB6DC"/>
                </a:solidFill>
              </a:rPr>
              <a:t>products</a:t>
            </a:r>
            <a:r>
              <a:rPr lang="fr-FR" dirty="0">
                <a:solidFill>
                  <a:srgbClr val="1AB6DC"/>
                </a:solidFill>
              </a:rPr>
              <a:t> / services</a:t>
            </a:r>
          </a:p>
        </p:txBody>
      </p:sp>
      <p:sp>
        <p:nvSpPr>
          <p:cNvPr id="37" name="TextBox 36">
            <a:extLst>
              <a:ext uri="{FF2B5EF4-FFF2-40B4-BE49-F238E27FC236}">
                <a16:creationId xmlns:a16="http://schemas.microsoft.com/office/drawing/2014/main" id="{982610BD-84A5-FAD1-EB04-03F6514BC065}"/>
              </a:ext>
            </a:extLst>
          </p:cNvPr>
          <p:cNvSpPr txBox="1"/>
          <p:nvPr/>
        </p:nvSpPr>
        <p:spPr>
          <a:xfrm>
            <a:off x="1764526" y="2916930"/>
            <a:ext cx="2398792" cy="307777"/>
          </a:xfrm>
          <a:prstGeom prst="rect">
            <a:avLst/>
          </a:prstGeom>
          <a:noFill/>
        </p:spPr>
        <p:txBody>
          <a:bodyPr wrap="square" rtlCol="0">
            <a:spAutoFit/>
          </a:bodyPr>
          <a:lstStyle/>
          <a:p>
            <a:r>
              <a:rPr lang="fr-FR" dirty="0">
                <a:solidFill>
                  <a:srgbClr val="1AB6DC"/>
                </a:solidFill>
              </a:rPr>
              <a:t>user segment</a:t>
            </a:r>
          </a:p>
        </p:txBody>
      </p:sp>
      <p:sp>
        <p:nvSpPr>
          <p:cNvPr id="38" name="TextBox 37">
            <a:extLst>
              <a:ext uri="{FF2B5EF4-FFF2-40B4-BE49-F238E27FC236}">
                <a16:creationId xmlns:a16="http://schemas.microsoft.com/office/drawing/2014/main" id="{60DE6413-A2C3-8D52-3202-B1CEBB7BC662}"/>
              </a:ext>
            </a:extLst>
          </p:cNvPr>
          <p:cNvSpPr txBox="1"/>
          <p:nvPr/>
        </p:nvSpPr>
        <p:spPr>
          <a:xfrm>
            <a:off x="3093939" y="3634778"/>
            <a:ext cx="2398792" cy="307777"/>
          </a:xfrm>
          <a:prstGeom prst="rect">
            <a:avLst/>
          </a:prstGeom>
          <a:noFill/>
        </p:spPr>
        <p:txBody>
          <a:bodyPr wrap="square" rtlCol="0">
            <a:spAutoFit/>
          </a:bodyPr>
          <a:lstStyle/>
          <a:p>
            <a:r>
              <a:rPr lang="fr-FR" dirty="0">
                <a:solidFill>
                  <a:srgbClr val="1AB6DC"/>
                </a:solidFill>
              </a:rPr>
              <a:t>user segment</a:t>
            </a:r>
          </a:p>
        </p:txBody>
      </p:sp>
      <p:sp>
        <p:nvSpPr>
          <p:cNvPr id="40" name="TextBox 39">
            <a:extLst>
              <a:ext uri="{FF2B5EF4-FFF2-40B4-BE49-F238E27FC236}">
                <a16:creationId xmlns:a16="http://schemas.microsoft.com/office/drawing/2014/main" id="{45013C4F-DD1D-6CA6-043D-4E85FF8DC1EC}"/>
              </a:ext>
            </a:extLst>
          </p:cNvPr>
          <p:cNvSpPr txBox="1"/>
          <p:nvPr/>
        </p:nvSpPr>
        <p:spPr>
          <a:xfrm>
            <a:off x="833417" y="4326029"/>
            <a:ext cx="2498363" cy="307777"/>
          </a:xfrm>
          <a:prstGeom prst="rect">
            <a:avLst/>
          </a:prstGeom>
          <a:noFill/>
        </p:spPr>
        <p:txBody>
          <a:bodyPr wrap="square">
            <a:spAutoFit/>
          </a:bodyPr>
          <a:lstStyle/>
          <a:p>
            <a:r>
              <a:rPr lang="fr-FR" dirty="0" err="1">
                <a:solidFill>
                  <a:srgbClr val="1AB6DC"/>
                </a:solidFill>
              </a:rPr>
              <a:t>verb</a:t>
            </a:r>
            <a:r>
              <a:rPr lang="fr-FR" dirty="0">
                <a:solidFill>
                  <a:srgbClr val="1AB6DC"/>
                </a:solidFill>
              </a:rPr>
              <a:t> e.g. </a:t>
            </a:r>
            <a:r>
              <a:rPr lang="fr-FR" dirty="0" err="1">
                <a:solidFill>
                  <a:srgbClr val="1AB6DC"/>
                </a:solidFill>
              </a:rPr>
              <a:t>reducing</a:t>
            </a:r>
            <a:r>
              <a:rPr lang="fr-FR" dirty="0">
                <a:solidFill>
                  <a:srgbClr val="1AB6DC"/>
                </a:solidFill>
              </a:rPr>
              <a:t>, </a:t>
            </a:r>
            <a:r>
              <a:rPr lang="fr-FR" dirty="0" err="1">
                <a:solidFill>
                  <a:srgbClr val="1AB6DC"/>
                </a:solidFill>
              </a:rPr>
              <a:t>avoiding</a:t>
            </a:r>
            <a:endParaRPr lang="fr-FR" dirty="0">
              <a:solidFill>
                <a:srgbClr val="1AB6DC"/>
              </a:solidFill>
            </a:endParaRPr>
          </a:p>
        </p:txBody>
      </p:sp>
      <p:cxnSp>
        <p:nvCxnSpPr>
          <p:cNvPr id="42" name="Straight Connector 41">
            <a:extLst>
              <a:ext uri="{FF2B5EF4-FFF2-40B4-BE49-F238E27FC236}">
                <a16:creationId xmlns:a16="http://schemas.microsoft.com/office/drawing/2014/main" id="{1A5C5DF0-F1F4-5ED4-DC6F-E4B2B9914489}"/>
              </a:ext>
            </a:extLst>
          </p:cNvPr>
          <p:cNvCxnSpPr/>
          <p:nvPr/>
        </p:nvCxnSpPr>
        <p:spPr>
          <a:xfrm>
            <a:off x="5270563" y="4275253"/>
            <a:ext cx="4140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43" name="Picture 42">
            <a:extLst>
              <a:ext uri="{FF2B5EF4-FFF2-40B4-BE49-F238E27FC236}">
                <a16:creationId xmlns:a16="http://schemas.microsoft.com/office/drawing/2014/main" id="{AC047AB9-13AC-709A-82B5-C4A079DEE363}"/>
              </a:ext>
            </a:extLst>
          </p:cNvPr>
          <p:cNvPicPr>
            <a:picLocks noChangeAspect="1"/>
          </p:cNvPicPr>
          <p:nvPr/>
        </p:nvPicPr>
        <p:blipFill>
          <a:blip r:embed="rId8"/>
          <a:stretch>
            <a:fillRect/>
          </a:stretch>
        </p:blipFill>
        <p:spPr>
          <a:xfrm>
            <a:off x="5209269" y="4346172"/>
            <a:ext cx="378656" cy="341893"/>
          </a:xfrm>
          <a:prstGeom prst="rect">
            <a:avLst/>
          </a:prstGeom>
        </p:spPr>
      </p:pic>
      <p:sp>
        <p:nvSpPr>
          <p:cNvPr id="44" name="TextBox 43">
            <a:extLst>
              <a:ext uri="{FF2B5EF4-FFF2-40B4-BE49-F238E27FC236}">
                <a16:creationId xmlns:a16="http://schemas.microsoft.com/office/drawing/2014/main" id="{CE29B8B0-84EB-3BF7-5BA8-4D6AB963770D}"/>
              </a:ext>
            </a:extLst>
          </p:cNvPr>
          <p:cNvSpPr txBox="1"/>
          <p:nvPr/>
        </p:nvSpPr>
        <p:spPr>
          <a:xfrm>
            <a:off x="5536027" y="4326030"/>
            <a:ext cx="2498363" cy="307777"/>
          </a:xfrm>
          <a:prstGeom prst="rect">
            <a:avLst/>
          </a:prstGeom>
          <a:noFill/>
        </p:spPr>
        <p:txBody>
          <a:bodyPr wrap="square">
            <a:spAutoFit/>
          </a:bodyPr>
          <a:lstStyle/>
          <a:p>
            <a:r>
              <a:rPr lang="fr-FR" dirty="0">
                <a:solidFill>
                  <a:srgbClr val="1AB6DC"/>
                </a:solidFill>
              </a:rPr>
              <a:t>a user pain</a:t>
            </a:r>
          </a:p>
        </p:txBody>
      </p:sp>
      <p:cxnSp>
        <p:nvCxnSpPr>
          <p:cNvPr id="45" name="Straight Connector 44">
            <a:extLst>
              <a:ext uri="{FF2B5EF4-FFF2-40B4-BE49-F238E27FC236}">
                <a16:creationId xmlns:a16="http://schemas.microsoft.com/office/drawing/2014/main" id="{70E40C36-3793-187B-13F7-68F375122116}"/>
              </a:ext>
            </a:extLst>
          </p:cNvPr>
          <p:cNvCxnSpPr/>
          <p:nvPr/>
        </p:nvCxnSpPr>
        <p:spPr>
          <a:xfrm>
            <a:off x="5345591" y="5050948"/>
            <a:ext cx="4104000" cy="0"/>
          </a:xfrm>
          <a:prstGeom prst="line">
            <a:avLst/>
          </a:prstGeom>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7A0575DE-8949-DEA0-7493-590908E5E66D}"/>
              </a:ext>
            </a:extLst>
          </p:cNvPr>
          <p:cNvSpPr txBox="1"/>
          <p:nvPr/>
        </p:nvSpPr>
        <p:spPr>
          <a:xfrm>
            <a:off x="5668184" y="5129066"/>
            <a:ext cx="2498363" cy="307777"/>
          </a:xfrm>
          <a:prstGeom prst="rect">
            <a:avLst/>
          </a:prstGeom>
          <a:noFill/>
        </p:spPr>
        <p:txBody>
          <a:bodyPr wrap="square">
            <a:spAutoFit/>
          </a:bodyPr>
          <a:lstStyle/>
          <a:p>
            <a:r>
              <a:rPr lang="fr-FR" dirty="0">
                <a:solidFill>
                  <a:srgbClr val="1AB6DC"/>
                </a:solidFill>
              </a:rPr>
              <a:t>a user gain</a:t>
            </a:r>
          </a:p>
        </p:txBody>
      </p:sp>
      <p:sp>
        <p:nvSpPr>
          <p:cNvPr id="47" name="TextBox 46">
            <a:extLst>
              <a:ext uri="{FF2B5EF4-FFF2-40B4-BE49-F238E27FC236}">
                <a16:creationId xmlns:a16="http://schemas.microsoft.com/office/drawing/2014/main" id="{227EF725-CB3A-493C-8206-F76C094C1F61}"/>
              </a:ext>
            </a:extLst>
          </p:cNvPr>
          <p:cNvSpPr txBox="1"/>
          <p:nvPr/>
        </p:nvSpPr>
        <p:spPr>
          <a:xfrm>
            <a:off x="1075443" y="5066777"/>
            <a:ext cx="2498363" cy="307777"/>
          </a:xfrm>
          <a:prstGeom prst="rect">
            <a:avLst/>
          </a:prstGeom>
          <a:noFill/>
        </p:spPr>
        <p:txBody>
          <a:bodyPr wrap="square">
            <a:spAutoFit/>
          </a:bodyPr>
          <a:lstStyle/>
          <a:p>
            <a:r>
              <a:rPr lang="fr-FR" dirty="0" err="1">
                <a:solidFill>
                  <a:srgbClr val="1AB6DC"/>
                </a:solidFill>
              </a:rPr>
              <a:t>increasing</a:t>
            </a:r>
            <a:r>
              <a:rPr lang="fr-FR" dirty="0">
                <a:solidFill>
                  <a:srgbClr val="1AB6DC"/>
                </a:solidFill>
              </a:rPr>
              <a:t>, </a:t>
            </a:r>
            <a:r>
              <a:rPr lang="fr-FR" dirty="0" err="1">
                <a:solidFill>
                  <a:srgbClr val="1AB6DC"/>
                </a:solidFill>
              </a:rPr>
              <a:t>enabling</a:t>
            </a:r>
            <a:endParaRPr lang="fr-FR" dirty="0">
              <a:solidFill>
                <a:srgbClr val="1AB6DC"/>
              </a:solidFill>
            </a:endParaRPr>
          </a:p>
        </p:txBody>
      </p:sp>
      <p:sp>
        <p:nvSpPr>
          <p:cNvPr id="48" name="TextBox 47">
            <a:extLst>
              <a:ext uri="{FF2B5EF4-FFF2-40B4-BE49-F238E27FC236}">
                <a16:creationId xmlns:a16="http://schemas.microsoft.com/office/drawing/2014/main" id="{79423CC8-4D1A-9B9D-0B08-FD23E84D9E82}"/>
              </a:ext>
            </a:extLst>
          </p:cNvPr>
          <p:cNvSpPr txBox="1"/>
          <p:nvPr/>
        </p:nvSpPr>
        <p:spPr>
          <a:xfrm>
            <a:off x="1834247" y="5880872"/>
            <a:ext cx="2498363" cy="307777"/>
          </a:xfrm>
          <a:prstGeom prst="rect">
            <a:avLst/>
          </a:prstGeom>
          <a:noFill/>
        </p:spPr>
        <p:txBody>
          <a:bodyPr wrap="square">
            <a:spAutoFit/>
          </a:bodyPr>
          <a:lstStyle/>
          <a:p>
            <a:r>
              <a:rPr lang="fr-FR" dirty="0" err="1">
                <a:solidFill>
                  <a:srgbClr val="1AB6DC"/>
                </a:solidFill>
              </a:rPr>
              <a:t>competing</a:t>
            </a:r>
            <a:r>
              <a:rPr lang="fr-FR" dirty="0">
                <a:solidFill>
                  <a:srgbClr val="1AB6DC"/>
                </a:solidFill>
              </a:rPr>
              <a:t> value proposition</a:t>
            </a:r>
          </a:p>
        </p:txBody>
      </p:sp>
    </p:spTree>
    <p:extLst>
      <p:ext uri="{BB962C8B-B14F-4D97-AF65-F5344CB8AC3E}">
        <p14:creationId xmlns:p14="http://schemas.microsoft.com/office/powerpoint/2010/main" val="4290667047"/>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5388C39F-621B-4B25-BB73-6F549DD306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35776</TotalTime>
  <Words>2112</Words>
  <Application>Microsoft Macintosh PowerPoint</Application>
  <PresentationFormat>Widescreen</PresentationFormat>
  <Paragraphs>242</Paragraphs>
  <Slides>22</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Trebuchet MS</vt:lpstr>
      <vt:lpstr>Calibri</vt:lpstr>
      <vt:lpstr>Arial Rounded MT Bold</vt:lpstr>
      <vt:lpstr>Courier New</vt:lpstr>
      <vt:lpstr>Verdana</vt:lpstr>
      <vt:lpstr>Aptos</vt:lpstr>
      <vt:lpstr>Arial</vt:lpstr>
      <vt:lpstr>Rubik</vt:lpstr>
      <vt:lpstr>Thème Office</vt:lpstr>
      <vt:lpstr>PowerPoint Presentation</vt:lpstr>
      <vt:lpstr>Lesson 6 Learning Outcomes :</vt:lpstr>
      <vt:lpstr>Lesson 6 Contents:</vt:lpstr>
      <vt:lpstr>Value Proposition Canvas (VPC): Introduction</vt:lpstr>
      <vt:lpstr>Customer Profile</vt:lpstr>
      <vt:lpstr>Customer Profile</vt:lpstr>
      <vt:lpstr>Customer Profile</vt:lpstr>
      <vt:lpstr>Customer Profile</vt:lpstr>
      <vt:lpstr>Customer Profile</vt:lpstr>
      <vt:lpstr>Customer Profile: Do’s and Don’ts </vt:lpstr>
      <vt:lpstr>Value Map</vt:lpstr>
      <vt:lpstr>Value Map</vt:lpstr>
      <vt:lpstr>Value Map</vt:lpstr>
      <vt:lpstr>Value Map</vt:lpstr>
      <vt:lpstr>Value Map</vt:lpstr>
      <vt:lpstr>Value Map</vt:lpstr>
      <vt:lpstr>Value Map Do’s and Don’ts </vt:lpstr>
      <vt:lpstr>How the VPC works ?</vt:lpstr>
      <vt:lpstr>Customer Profile – Value Map | Fit</vt:lpstr>
      <vt:lpstr>Unique Value Proposition Template</vt:lpstr>
      <vt:lpstr>Unique Value Proposition Template</vt:lpstr>
      <vt:lpstr>Task: Build a Unique Value Proposition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50</cp:revision>
  <dcterms:created xsi:type="dcterms:W3CDTF">2021-01-28T08:37:55Z</dcterms:created>
  <dcterms:modified xsi:type="dcterms:W3CDTF">2025-02-03T10:45:45Z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