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4"/>
  </p:notesMasterIdLst>
  <p:sldIdLst>
    <p:sldId id="256" r:id="rId5"/>
    <p:sldId id="1819" r:id="rId6"/>
    <p:sldId id="1744" r:id="rId7"/>
    <p:sldId id="1774" r:id="rId8"/>
    <p:sldId id="1780" r:id="rId9"/>
    <p:sldId id="1776" r:id="rId10"/>
    <p:sldId id="1802" r:id="rId11"/>
    <p:sldId id="1804" r:id="rId12"/>
    <p:sldId id="1794" r:id="rId13"/>
    <p:sldId id="1781" r:id="rId14"/>
    <p:sldId id="1768" r:id="rId15"/>
    <p:sldId id="1769" r:id="rId16"/>
    <p:sldId id="1796" r:id="rId17"/>
    <p:sldId id="1817" r:id="rId18"/>
    <p:sldId id="1815" r:id="rId19"/>
    <p:sldId id="1812" r:id="rId20"/>
    <p:sldId id="1816" r:id="rId21"/>
    <p:sldId id="1818" r:id="rId22"/>
    <p:sldId id="1807" r:id="rId23"/>
  </p:sldIdLst>
  <p:sldSz cx="12192000" cy="6858000"/>
  <p:notesSz cx="6858000" cy="9144000"/>
  <p:embeddedFontLst>
    <p:embeddedFont>
      <p:font typeface="Aptos Narrow" panose="020B0004020202020204" pitchFamily="34" charset="0"/>
      <p:regular r:id="rId25"/>
      <p:bold r:id="rId26"/>
      <p:italic r:id="rId27"/>
      <p:boldItalic r:id="rId28"/>
    </p:embeddedFont>
    <p:embeddedFont>
      <p:font typeface="Rubik" panose="020B0604020202020204" charset="0"/>
      <p:regular r:id="rId29"/>
      <p:bold r:id="rId30"/>
      <p:italic r:id="rId30"/>
      <p:boldItalic r:id="rId30"/>
    </p:embeddedFont>
    <p:embeddedFont>
      <p:font typeface="Trebuchet MS" panose="020B0603020202020204" pitchFamily="34" charset="0"/>
      <p:regular r:id="rId31"/>
      <p:bold r:id="rId32"/>
      <p:italic r:id="rId33"/>
      <p:boldItalic r:id="rId34"/>
    </p:embeddedFont>
    <p:embeddedFont>
      <p:font typeface="Verdana" panose="020B0604030504040204" pitchFamily="34" charset="0"/>
      <p:regular r:id="rId35"/>
      <p:bold r:id="rId36"/>
      <p:italic r:id="rId37"/>
      <p:boldItalic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A7B0855-3403-B8AD-E58A-DAC723929452}" name="Leslie Ashburner" initials="" userId="S::T0047643@wf.uct.ac.za::97703ced-4e32-457b-855d-f46e325684c4" providerId="AD"/>
  <p188:author id="{DDA419B5-58CB-2BEC-714E-77C18D6A2766}" name="ungala@o365.strathmore.edu" initials="un" userId="S::urn:spo:guest#ungala@o365.strathmore.edu::"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BD5"/>
    <a:srgbClr val="4DC58D"/>
    <a:srgbClr val="62C8E9"/>
    <a:srgbClr val="70AD47"/>
    <a:srgbClr val="00991D"/>
    <a:srgbClr val="0070C0"/>
    <a:srgbClr val="40C3DA"/>
    <a:srgbClr val="65CE64"/>
    <a:srgbClr val="DFE3F9"/>
    <a:srgbClr val="00BC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BE633D-CA0C-C099-2D46-499CE0ABF9D5}" v="1" dt="2024-10-21T07:28:42.665"/>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10.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font" Target="fonts/font12.fntdata"/><Relationship Id="rId114"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11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108" Type="http://customschemas.google.com/relationships/presentationmetadata" Target="metadata"/><Relationship Id="rId20" Type="http://schemas.openxmlformats.org/officeDocument/2006/relationships/slide" Target="slides/slide16.xml"/><Relationship Id="rId11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BECA1A-F887-4446-BAE6-154D2585D27C}" type="doc">
      <dgm:prSet loTypeId="urn:microsoft.com/office/officeart/2005/8/layout/hList2" loCatId="list" qsTypeId="urn:microsoft.com/office/officeart/2005/8/quickstyle/3d4" qsCatId="3D" csTypeId="urn:microsoft.com/office/officeart/2005/8/colors/accent3_1" csCatId="accent3" phldr="1"/>
      <dgm:spPr/>
      <dgm:t>
        <a:bodyPr/>
        <a:lstStyle/>
        <a:p>
          <a:endParaRPr lang="en-KE"/>
        </a:p>
      </dgm:t>
    </dgm:pt>
    <dgm:pt modelId="{749BCCAE-6688-4DA0-954A-1F4250939B26}">
      <dgm:prSet phldrT="[Text]"/>
      <dgm:spPr/>
      <dgm:t>
        <a:bodyPr/>
        <a:lstStyle/>
        <a:p>
          <a:endParaRPr lang="en-KE"/>
        </a:p>
      </dgm:t>
    </dgm:pt>
    <dgm:pt modelId="{BC8BC17F-B67A-433C-B8C7-B69D87E3CD5F}" type="parTrans" cxnId="{64BFB7CA-C91A-4367-96BC-2844BC37EF4F}">
      <dgm:prSet/>
      <dgm:spPr/>
      <dgm:t>
        <a:bodyPr/>
        <a:lstStyle/>
        <a:p>
          <a:endParaRPr lang="en-KE"/>
        </a:p>
      </dgm:t>
    </dgm:pt>
    <dgm:pt modelId="{493E37C4-728E-40B6-9AC0-56B645C1E960}" type="sibTrans" cxnId="{64BFB7CA-C91A-4367-96BC-2844BC37EF4F}">
      <dgm:prSet/>
      <dgm:spPr/>
      <dgm:t>
        <a:bodyPr/>
        <a:lstStyle/>
        <a:p>
          <a:endParaRPr lang="en-KE"/>
        </a:p>
      </dgm:t>
    </dgm:pt>
    <dgm:pt modelId="{772CEA78-6A33-4039-B340-942AB1A104B7}">
      <dgm:prSet phldrT="[Text]" custT="1"/>
      <dgm:spPr/>
      <dgm:t>
        <a:bodyPr/>
        <a:lstStyle/>
        <a:p>
          <a:pPr marL="0" algn="l">
            <a:buNone/>
          </a:pPr>
          <a:r>
            <a:rPr lang="en-US" sz="2600" b="0" i="0" u="none"/>
            <a:t>Population Size and Growth</a:t>
          </a:r>
          <a:endParaRPr lang="en-KE" sz="2600" b="0"/>
        </a:p>
      </dgm:t>
    </dgm:pt>
    <dgm:pt modelId="{C8CE0F3A-4B03-404A-B7BE-8918DE0B6745}" type="parTrans" cxnId="{789FF264-B31F-4C1B-876F-BF657414F8BA}">
      <dgm:prSet/>
      <dgm:spPr/>
      <dgm:t>
        <a:bodyPr/>
        <a:lstStyle/>
        <a:p>
          <a:endParaRPr lang="en-KE"/>
        </a:p>
      </dgm:t>
    </dgm:pt>
    <dgm:pt modelId="{A441960D-4084-4BD5-81B9-F8BA0868E1FD}" type="sibTrans" cxnId="{789FF264-B31F-4C1B-876F-BF657414F8BA}">
      <dgm:prSet/>
      <dgm:spPr/>
      <dgm:t>
        <a:bodyPr/>
        <a:lstStyle/>
        <a:p>
          <a:endParaRPr lang="en-KE"/>
        </a:p>
      </dgm:t>
    </dgm:pt>
    <dgm:pt modelId="{01A28EB5-0AE3-44DF-8ACA-C6FB42CD27C9}">
      <dgm:prSet phldrT="[Text]"/>
      <dgm:spPr/>
      <dgm:t>
        <a:bodyPr/>
        <a:lstStyle/>
        <a:p>
          <a:endParaRPr lang="en-KE"/>
        </a:p>
      </dgm:t>
    </dgm:pt>
    <dgm:pt modelId="{4D6EFC7D-A35F-44A1-8F1D-1BDA0B34FE8A}" type="parTrans" cxnId="{F4F2C174-62D1-42B5-9DC5-B8130E973C7F}">
      <dgm:prSet/>
      <dgm:spPr/>
      <dgm:t>
        <a:bodyPr/>
        <a:lstStyle/>
        <a:p>
          <a:endParaRPr lang="en-KE"/>
        </a:p>
      </dgm:t>
    </dgm:pt>
    <dgm:pt modelId="{61883DFB-3532-4A14-9BC5-5B10DBBC2236}" type="sibTrans" cxnId="{F4F2C174-62D1-42B5-9DC5-B8130E973C7F}">
      <dgm:prSet/>
      <dgm:spPr/>
      <dgm:t>
        <a:bodyPr/>
        <a:lstStyle/>
        <a:p>
          <a:endParaRPr lang="en-KE"/>
        </a:p>
      </dgm:t>
    </dgm:pt>
    <dgm:pt modelId="{1B335570-849C-44C2-9FD0-8E90E1FD1CCC}">
      <dgm:prSet phldrT="[Text]" custT="1"/>
      <dgm:spPr/>
      <dgm:t>
        <a:bodyPr/>
        <a:lstStyle/>
        <a:p>
          <a:pPr marL="0">
            <a:buNone/>
          </a:pPr>
          <a:r>
            <a:rPr lang="en-US" sz="2600" b="0" i="0" u="none"/>
            <a:t>Income</a:t>
          </a:r>
          <a:endParaRPr lang="en-KE" sz="2600" b="0"/>
        </a:p>
      </dgm:t>
    </dgm:pt>
    <dgm:pt modelId="{0E574F6D-EEEF-4565-949A-7342F7120E2F}" type="parTrans" cxnId="{7083CE2A-AE29-49CD-B529-CD9BFF8A4AC1}">
      <dgm:prSet/>
      <dgm:spPr/>
      <dgm:t>
        <a:bodyPr/>
        <a:lstStyle/>
        <a:p>
          <a:endParaRPr lang="en-KE"/>
        </a:p>
      </dgm:t>
    </dgm:pt>
    <dgm:pt modelId="{F3E74DB3-0BBE-40C7-BB3A-9363707D32CA}" type="sibTrans" cxnId="{7083CE2A-AE29-49CD-B529-CD9BFF8A4AC1}">
      <dgm:prSet/>
      <dgm:spPr/>
      <dgm:t>
        <a:bodyPr/>
        <a:lstStyle/>
        <a:p>
          <a:endParaRPr lang="en-KE"/>
        </a:p>
      </dgm:t>
    </dgm:pt>
    <dgm:pt modelId="{5AFCD44B-DD75-444B-AD84-0A4A1A2DBD1B}">
      <dgm:prSet phldrT="[Text]"/>
      <dgm:spPr/>
      <dgm:t>
        <a:bodyPr/>
        <a:lstStyle/>
        <a:p>
          <a:endParaRPr lang="en-KE"/>
        </a:p>
      </dgm:t>
    </dgm:pt>
    <dgm:pt modelId="{2B8B1416-FF0A-4181-8E25-5C6E61C83DD5}" type="parTrans" cxnId="{75821F43-48C7-4D5D-83FA-1B87E64E3F4E}">
      <dgm:prSet/>
      <dgm:spPr/>
      <dgm:t>
        <a:bodyPr/>
        <a:lstStyle/>
        <a:p>
          <a:endParaRPr lang="en-KE"/>
        </a:p>
      </dgm:t>
    </dgm:pt>
    <dgm:pt modelId="{C615CCE3-84FF-43B3-85C3-D9F0C5080376}" type="sibTrans" cxnId="{75821F43-48C7-4D5D-83FA-1B87E64E3F4E}">
      <dgm:prSet/>
      <dgm:spPr/>
      <dgm:t>
        <a:bodyPr/>
        <a:lstStyle/>
        <a:p>
          <a:endParaRPr lang="en-KE"/>
        </a:p>
      </dgm:t>
    </dgm:pt>
    <dgm:pt modelId="{4C1FE364-A975-4847-A483-C185CFFE3B5E}">
      <dgm:prSet phldrT="[Text]" custT="1"/>
      <dgm:spPr/>
      <dgm:t>
        <a:bodyPr/>
        <a:lstStyle/>
        <a:p>
          <a:pPr marL="0">
            <a:buFontTx/>
            <a:buNone/>
          </a:pPr>
          <a:r>
            <a:rPr lang="en-US" sz="2600" b="0" i="0" u="none"/>
            <a:t>Education Levels</a:t>
          </a:r>
          <a:endParaRPr lang="en-KE" sz="2600" b="0"/>
        </a:p>
      </dgm:t>
    </dgm:pt>
    <dgm:pt modelId="{13E98384-452A-494E-9CFF-B90C72C7F015}" type="parTrans" cxnId="{5324A759-49FF-4BDA-AE9F-366AEFB5C381}">
      <dgm:prSet/>
      <dgm:spPr/>
      <dgm:t>
        <a:bodyPr/>
        <a:lstStyle/>
        <a:p>
          <a:endParaRPr lang="en-KE"/>
        </a:p>
      </dgm:t>
    </dgm:pt>
    <dgm:pt modelId="{B56F75DC-1875-4572-8D7B-3F5AE434DD3D}" type="sibTrans" cxnId="{5324A759-49FF-4BDA-AE9F-366AEFB5C381}">
      <dgm:prSet/>
      <dgm:spPr/>
      <dgm:t>
        <a:bodyPr/>
        <a:lstStyle/>
        <a:p>
          <a:endParaRPr lang="en-KE"/>
        </a:p>
      </dgm:t>
    </dgm:pt>
    <dgm:pt modelId="{BF4CF7E1-F054-4F19-9F27-0F0341C1F85E}">
      <dgm:prSet/>
      <dgm:spPr/>
      <dgm:t>
        <a:bodyPr/>
        <a:lstStyle/>
        <a:p>
          <a:pPr marL="0" algn="l">
            <a:buNone/>
          </a:pPr>
          <a:endParaRPr lang="en-KE" sz="2300"/>
        </a:p>
      </dgm:t>
    </dgm:pt>
    <dgm:pt modelId="{027AC7C5-8C5E-4583-8ADA-27601E2BE114}" type="parTrans" cxnId="{7B60A9B5-5121-4C79-B2B6-C7EA890EF640}">
      <dgm:prSet/>
      <dgm:spPr/>
      <dgm:t>
        <a:bodyPr/>
        <a:lstStyle/>
        <a:p>
          <a:endParaRPr lang="en-KE"/>
        </a:p>
      </dgm:t>
    </dgm:pt>
    <dgm:pt modelId="{291FC2F3-21F1-4E75-B2C6-E4CD3F9FF3AA}" type="sibTrans" cxnId="{7B60A9B5-5121-4C79-B2B6-C7EA890EF640}">
      <dgm:prSet/>
      <dgm:spPr/>
      <dgm:t>
        <a:bodyPr/>
        <a:lstStyle/>
        <a:p>
          <a:endParaRPr lang="en-KE"/>
        </a:p>
      </dgm:t>
    </dgm:pt>
    <dgm:pt modelId="{3015F7D4-9F04-4C34-B451-D8E7D54FFDDE}">
      <dgm:prSet custT="1"/>
      <dgm:spPr/>
      <dgm:t>
        <a:bodyPr/>
        <a:lstStyle/>
        <a:p>
          <a:pPr marL="0" algn="l">
            <a:buNone/>
          </a:pPr>
          <a:r>
            <a:rPr lang="en-US" sz="2600" b="0" i="0" u="none"/>
            <a:t>Urban vs. Rural Distribution</a:t>
          </a:r>
          <a:endParaRPr lang="en-KE" sz="2600" b="0" i="0" u="none"/>
        </a:p>
      </dgm:t>
    </dgm:pt>
    <dgm:pt modelId="{EA038A63-6E66-4B98-AE20-0E93BA5678C3}" type="parTrans" cxnId="{A8F956A4-BD46-4B7A-B51E-E13DE09D810A}">
      <dgm:prSet/>
      <dgm:spPr/>
      <dgm:t>
        <a:bodyPr/>
        <a:lstStyle/>
        <a:p>
          <a:endParaRPr lang="en-KE"/>
        </a:p>
      </dgm:t>
    </dgm:pt>
    <dgm:pt modelId="{6D754305-1D01-436F-AF56-AF141AD9A028}" type="sibTrans" cxnId="{A8F956A4-BD46-4B7A-B51E-E13DE09D810A}">
      <dgm:prSet/>
      <dgm:spPr/>
      <dgm:t>
        <a:bodyPr/>
        <a:lstStyle/>
        <a:p>
          <a:endParaRPr lang="en-KE"/>
        </a:p>
      </dgm:t>
    </dgm:pt>
    <dgm:pt modelId="{E0FB7C93-C71C-445D-9133-7DC4CA3C13EE}">
      <dgm:prSet/>
      <dgm:spPr/>
      <dgm:t>
        <a:bodyPr/>
        <a:lstStyle/>
        <a:p>
          <a:pPr marL="0" algn="l">
            <a:buNone/>
          </a:pPr>
          <a:endParaRPr lang="en-KE" sz="2300"/>
        </a:p>
      </dgm:t>
    </dgm:pt>
    <dgm:pt modelId="{149246FC-09EC-41E4-908F-D92FF7A4D4AF}" type="parTrans" cxnId="{FF198114-F1C2-4AD7-A5D8-04551D0AC47B}">
      <dgm:prSet/>
      <dgm:spPr/>
      <dgm:t>
        <a:bodyPr/>
        <a:lstStyle/>
        <a:p>
          <a:endParaRPr lang="en-KE"/>
        </a:p>
      </dgm:t>
    </dgm:pt>
    <dgm:pt modelId="{9D459671-19A2-4F53-8AB2-75D63D5391BD}" type="sibTrans" cxnId="{FF198114-F1C2-4AD7-A5D8-04551D0AC47B}">
      <dgm:prSet/>
      <dgm:spPr/>
      <dgm:t>
        <a:bodyPr/>
        <a:lstStyle/>
        <a:p>
          <a:endParaRPr lang="en-KE"/>
        </a:p>
      </dgm:t>
    </dgm:pt>
    <dgm:pt modelId="{083C7301-34B7-462C-BBCD-89663761AADF}">
      <dgm:prSet custT="1"/>
      <dgm:spPr/>
      <dgm:t>
        <a:bodyPr/>
        <a:lstStyle/>
        <a:p>
          <a:pPr marL="0" algn="l">
            <a:buNone/>
          </a:pPr>
          <a:r>
            <a:rPr lang="en-US" sz="2600" b="0" i="0" u="none"/>
            <a:t>Age Distribution</a:t>
          </a:r>
          <a:endParaRPr lang="en-KE" sz="2600" b="0" i="0" u="none"/>
        </a:p>
      </dgm:t>
    </dgm:pt>
    <dgm:pt modelId="{92873EBC-6CD0-4742-B291-BFB7710FEEE9}" type="parTrans" cxnId="{C459E9C5-646B-4AE5-BBF5-A07A0320EE26}">
      <dgm:prSet/>
      <dgm:spPr/>
      <dgm:t>
        <a:bodyPr/>
        <a:lstStyle/>
        <a:p>
          <a:endParaRPr lang="en-KE"/>
        </a:p>
      </dgm:t>
    </dgm:pt>
    <dgm:pt modelId="{C3A6746E-8871-40D2-9F1C-E529187457BA}" type="sibTrans" cxnId="{C459E9C5-646B-4AE5-BBF5-A07A0320EE26}">
      <dgm:prSet/>
      <dgm:spPr/>
      <dgm:t>
        <a:bodyPr/>
        <a:lstStyle/>
        <a:p>
          <a:endParaRPr lang="en-KE"/>
        </a:p>
      </dgm:t>
    </dgm:pt>
    <dgm:pt modelId="{DD46E9AD-616B-4D6C-B912-61F4FE016E69}">
      <dgm:prSet custT="1"/>
      <dgm:spPr/>
      <dgm:t>
        <a:bodyPr/>
        <a:lstStyle/>
        <a:p>
          <a:pPr marL="0">
            <a:buNone/>
          </a:pPr>
          <a:endParaRPr lang="en-KE" sz="2600" b="0"/>
        </a:p>
      </dgm:t>
    </dgm:pt>
    <dgm:pt modelId="{1E5E87FF-9AF9-48FF-9163-52081E311FDC}" type="parTrans" cxnId="{FF3FAB4A-0882-4510-B7DD-2929B02B8ABB}">
      <dgm:prSet/>
      <dgm:spPr/>
      <dgm:t>
        <a:bodyPr/>
        <a:lstStyle/>
        <a:p>
          <a:endParaRPr lang="en-KE"/>
        </a:p>
      </dgm:t>
    </dgm:pt>
    <dgm:pt modelId="{A3FF7A5C-D219-4E4E-A32D-4B644F70CDCC}" type="sibTrans" cxnId="{FF3FAB4A-0882-4510-B7DD-2929B02B8ABB}">
      <dgm:prSet/>
      <dgm:spPr/>
      <dgm:t>
        <a:bodyPr/>
        <a:lstStyle/>
        <a:p>
          <a:endParaRPr lang="en-KE"/>
        </a:p>
      </dgm:t>
    </dgm:pt>
    <dgm:pt modelId="{D0EB7848-B807-459F-9018-3990CEBAD96D}">
      <dgm:prSet custT="1"/>
      <dgm:spPr/>
      <dgm:t>
        <a:bodyPr/>
        <a:lstStyle/>
        <a:p>
          <a:pPr marL="0">
            <a:buNone/>
          </a:pPr>
          <a:r>
            <a:rPr lang="en-US" sz="2600" b="0" i="0" u="none"/>
            <a:t>Employment Rates</a:t>
          </a:r>
          <a:endParaRPr lang="en-KE" sz="2600" b="0" i="0" u="none"/>
        </a:p>
      </dgm:t>
    </dgm:pt>
    <dgm:pt modelId="{476DF90E-3B03-475B-AE39-0DB4496D6EE3}" type="parTrans" cxnId="{E6E1BE48-8FDD-406E-860D-89B40BD45DB4}">
      <dgm:prSet/>
      <dgm:spPr/>
      <dgm:t>
        <a:bodyPr/>
        <a:lstStyle/>
        <a:p>
          <a:endParaRPr lang="en-KE"/>
        </a:p>
      </dgm:t>
    </dgm:pt>
    <dgm:pt modelId="{FB56CACD-1CF3-4F4F-9815-F40D2B32E8C9}" type="sibTrans" cxnId="{E6E1BE48-8FDD-406E-860D-89B40BD45DB4}">
      <dgm:prSet/>
      <dgm:spPr/>
      <dgm:t>
        <a:bodyPr/>
        <a:lstStyle/>
        <a:p>
          <a:endParaRPr lang="en-KE"/>
        </a:p>
      </dgm:t>
    </dgm:pt>
    <dgm:pt modelId="{DE084089-4F58-4D31-B500-7A5F9F54E867}">
      <dgm:prSet custT="1"/>
      <dgm:spPr/>
      <dgm:t>
        <a:bodyPr/>
        <a:lstStyle/>
        <a:p>
          <a:pPr marL="0">
            <a:buNone/>
          </a:pPr>
          <a:endParaRPr lang="en-KE" sz="2600" b="0"/>
        </a:p>
      </dgm:t>
    </dgm:pt>
    <dgm:pt modelId="{2F3BDECC-6E33-47EB-9321-783ABC147DC0}" type="parTrans" cxnId="{C3E1E129-3829-453B-855A-B6619FA23432}">
      <dgm:prSet/>
      <dgm:spPr/>
      <dgm:t>
        <a:bodyPr/>
        <a:lstStyle/>
        <a:p>
          <a:endParaRPr lang="en-KE"/>
        </a:p>
      </dgm:t>
    </dgm:pt>
    <dgm:pt modelId="{9B0F9889-BC35-495B-BF2A-1F83006C156B}" type="sibTrans" cxnId="{C3E1E129-3829-453B-855A-B6619FA23432}">
      <dgm:prSet/>
      <dgm:spPr/>
      <dgm:t>
        <a:bodyPr/>
        <a:lstStyle/>
        <a:p>
          <a:endParaRPr lang="en-KE"/>
        </a:p>
      </dgm:t>
    </dgm:pt>
    <dgm:pt modelId="{AE93B896-72B9-4BC7-B7CC-2F919001AB4A}">
      <dgm:prSet custT="1"/>
      <dgm:spPr/>
      <dgm:t>
        <a:bodyPr/>
        <a:lstStyle/>
        <a:p>
          <a:pPr marL="0">
            <a:buNone/>
          </a:pPr>
          <a:r>
            <a:rPr lang="en-US" sz="2600" b="0" i="0" u="none"/>
            <a:t>Economic Activities</a:t>
          </a:r>
          <a:endParaRPr lang="en-KE" sz="2600" b="0" i="0" u="none"/>
        </a:p>
      </dgm:t>
    </dgm:pt>
    <dgm:pt modelId="{1B2308E8-8A34-4998-B54A-872105A08F2E}" type="parTrans" cxnId="{11906877-B0CD-4B80-8F74-47D350256E57}">
      <dgm:prSet/>
      <dgm:spPr/>
      <dgm:t>
        <a:bodyPr/>
        <a:lstStyle/>
        <a:p>
          <a:endParaRPr lang="en-KE"/>
        </a:p>
      </dgm:t>
    </dgm:pt>
    <dgm:pt modelId="{BBE31233-9487-494B-859A-F8D7C497D061}" type="sibTrans" cxnId="{11906877-B0CD-4B80-8F74-47D350256E57}">
      <dgm:prSet/>
      <dgm:spPr/>
      <dgm:t>
        <a:bodyPr/>
        <a:lstStyle/>
        <a:p>
          <a:endParaRPr lang="en-KE"/>
        </a:p>
      </dgm:t>
    </dgm:pt>
    <dgm:pt modelId="{26731006-E140-491E-83F5-12DBAD5E205E}">
      <dgm:prSet phldrT="[Text]" custT="1"/>
      <dgm:spPr/>
      <dgm:t>
        <a:bodyPr/>
        <a:lstStyle/>
        <a:p>
          <a:pPr marL="0">
            <a:buNone/>
          </a:pPr>
          <a:r>
            <a:rPr lang="en-US" sz="2600" b="0" i="0" u="none"/>
            <a:t>Levels</a:t>
          </a:r>
          <a:endParaRPr lang="en-KE" sz="2600" b="0"/>
        </a:p>
      </dgm:t>
    </dgm:pt>
    <dgm:pt modelId="{E3DD3FF5-6462-43B5-8C5E-614A1E7E153D}" type="parTrans" cxnId="{23B152E1-764B-481A-AA9B-0C1FFC7B0646}">
      <dgm:prSet/>
      <dgm:spPr/>
      <dgm:t>
        <a:bodyPr/>
        <a:lstStyle/>
        <a:p>
          <a:endParaRPr lang="en-KE"/>
        </a:p>
      </dgm:t>
    </dgm:pt>
    <dgm:pt modelId="{A2654FCA-D49E-4E2A-99C9-060ED55DC1A9}" type="sibTrans" cxnId="{23B152E1-764B-481A-AA9B-0C1FFC7B0646}">
      <dgm:prSet/>
      <dgm:spPr/>
      <dgm:t>
        <a:bodyPr/>
        <a:lstStyle/>
        <a:p>
          <a:endParaRPr lang="en-KE"/>
        </a:p>
      </dgm:t>
    </dgm:pt>
    <dgm:pt modelId="{99F6CE96-50AE-4834-92D7-163D1BFE9C14}">
      <dgm:prSet custT="1"/>
      <dgm:spPr/>
      <dgm:t>
        <a:bodyPr/>
        <a:lstStyle/>
        <a:p>
          <a:pPr marL="0">
            <a:buFontTx/>
            <a:buNone/>
          </a:pPr>
          <a:endParaRPr lang="en-KE" sz="2600" b="0"/>
        </a:p>
      </dgm:t>
    </dgm:pt>
    <dgm:pt modelId="{05843D29-D68D-49E0-A437-EA9BF177BFDF}" type="sibTrans" cxnId="{EBB2D2B3-7B15-44D4-8690-CE573B8B0FC8}">
      <dgm:prSet/>
      <dgm:spPr/>
      <dgm:t>
        <a:bodyPr/>
        <a:lstStyle/>
        <a:p>
          <a:endParaRPr lang="en-KE"/>
        </a:p>
      </dgm:t>
    </dgm:pt>
    <dgm:pt modelId="{E33496AC-D2BA-484B-917E-6B691B2F54B0}" type="parTrans" cxnId="{EBB2D2B3-7B15-44D4-8690-CE573B8B0FC8}">
      <dgm:prSet/>
      <dgm:spPr/>
      <dgm:t>
        <a:bodyPr/>
        <a:lstStyle/>
        <a:p>
          <a:endParaRPr lang="en-KE"/>
        </a:p>
      </dgm:t>
    </dgm:pt>
    <dgm:pt modelId="{2C50E244-4D39-47A2-AFB9-9C335C04A9B8}">
      <dgm:prSet custT="1"/>
      <dgm:spPr/>
      <dgm:t>
        <a:bodyPr/>
        <a:lstStyle/>
        <a:p>
          <a:pPr marL="0">
            <a:buFontTx/>
            <a:buNone/>
          </a:pPr>
          <a:r>
            <a:rPr lang="en-US" sz="2600" b="0" i="0" u="none"/>
            <a:t>Health Indicators</a:t>
          </a:r>
          <a:endParaRPr lang="en-KE" sz="2600" b="0" i="0" u="none"/>
        </a:p>
      </dgm:t>
    </dgm:pt>
    <dgm:pt modelId="{D802C143-DE97-4BBE-ABB8-F29D05DBFABD}" type="sibTrans" cxnId="{4B5C797E-AF47-48BC-9B4E-E1D859689049}">
      <dgm:prSet/>
      <dgm:spPr/>
      <dgm:t>
        <a:bodyPr/>
        <a:lstStyle/>
        <a:p>
          <a:endParaRPr lang="en-KE"/>
        </a:p>
      </dgm:t>
    </dgm:pt>
    <dgm:pt modelId="{6EFB8A62-4D39-4EAE-A619-CD96D5CCA156}" type="parTrans" cxnId="{4B5C797E-AF47-48BC-9B4E-E1D859689049}">
      <dgm:prSet/>
      <dgm:spPr/>
      <dgm:t>
        <a:bodyPr/>
        <a:lstStyle/>
        <a:p>
          <a:endParaRPr lang="en-KE"/>
        </a:p>
      </dgm:t>
    </dgm:pt>
    <dgm:pt modelId="{A8FA6ECD-EC69-4183-AC3B-16CA5796EF61}">
      <dgm:prSet custT="1"/>
      <dgm:spPr/>
      <dgm:t>
        <a:bodyPr/>
        <a:lstStyle/>
        <a:p>
          <a:pPr marL="0">
            <a:buFontTx/>
            <a:buNone/>
          </a:pPr>
          <a:endParaRPr lang="en-KE" sz="2600" b="0"/>
        </a:p>
      </dgm:t>
    </dgm:pt>
    <dgm:pt modelId="{44DFBAE0-E76E-4942-9C96-DA071907015D}" type="sibTrans" cxnId="{9D2993A5-1DC2-4A43-B27C-1E5CDB8E3035}">
      <dgm:prSet/>
      <dgm:spPr/>
      <dgm:t>
        <a:bodyPr/>
        <a:lstStyle/>
        <a:p>
          <a:endParaRPr lang="en-KE"/>
        </a:p>
      </dgm:t>
    </dgm:pt>
    <dgm:pt modelId="{2423195E-A41D-4E33-B807-28EEBBA0C2C3}" type="parTrans" cxnId="{9D2993A5-1DC2-4A43-B27C-1E5CDB8E3035}">
      <dgm:prSet/>
      <dgm:spPr/>
      <dgm:t>
        <a:bodyPr/>
        <a:lstStyle/>
        <a:p>
          <a:endParaRPr lang="en-KE"/>
        </a:p>
      </dgm:t>
    </dgm:pt>
    <dgm:pt modelId="{433ADFF4-ADCE-46FF-B69E-3DB7C6AE9E38}">
      <dgm:prSet custT="1"/>
      <dgm:spPr/>
      <dgm:t>
        <a:bodyPr/>
        <a:lstStyle/>
        <a:p>
          <a:pPr marL="0">
            <a:buFontTx/>
            <a:buNone/>
          </a:pPr>
          <a:r>
            <a:rPr lang="en-US" sz="2600" b="0" i="0" u="none"/>
            <a:t>Social Infrastructure</a:t>
          </a:r>
          <a:endParaRPr lang="en-KE" sz="2600" b="0" i="0" u="none"/>
        </a:p>
      </dgm:t>
    </dgm:pt>
    <dgm:pt modelId="{FED4E0BD-8CB1-409E-AC43-7BD7A2C3020B}" type="sibTrans" cxnId="{FDCB45C7-1B93-4B06-93A1-CFC24F9A7E76}">
      <dgm:prSet/>
      <dgm:spPr/>
      <dgm:t>
        <a:bodyPr/>
        <a:lstStyle/>
        <a:p>
          <a:endParaRPr lang="en-KE"/>
        </a:p>
      </dgm:t>
    </dgm:pt>
    <dgm:pt modelId="{C93BDD9E-1EB3-4C1D-BCE2-32B98F94C98F}" type="parTrans" cxnId="{FDCB45C7-1B93-4B06-93A1-CFC24F9A7E76}">
      <dgm:prSet/>
      <dgm:spPr/>
      <dgm:t>
        <a:bodyPr/>
        <a:lstStyle/>
        <a:p>
          <a:endParaRPr lang="en-KE"/>
        </a:p>
      </dgm:t>
    </dgm:pt>
    <dgm:pt modelId="{4E04F0F4-D1AC-4738-AFD6-A34929BD8296}" type="pres">
      <dgm:prSet presAssocID="{79BECA1A-F887-4446-BAE6-154D2585D27C}" presName="linearFlow" presStyleCnt="0">
        <dgm:presLayoutVars>
          <dgm:dir/>
          <dgm:animLvl val="lvl"/>
          <dgm:resizeHandles/>
        </dgm:presLayoutVars>
      </dgm:prSet>
      <dgm:spPr/>
    </dgm:pt>
    <dgm:pt modelId="{CF502A8B-22AC-41E2-964D-4901EF3AC723}" type="pres">
      <dgm:prSet presAssocID="{749BCCAE-6688-4DA0-954A-1F4250939B26}" presName="compositeNode" presStyleCnt="0">
        <dgm:presLayoutVars>
          <dgm:bulletEnabled val="1"/>
        </dgm:presLayoutVars>
      </dgm:prSet>
      <dgm:spPr/>
    </dgm:pt>
    <dgm:pt modelId="{CF993B80-F46C-46C7-A9BD-2A7BA75AE6A2}" type="pres">
      <dgm:prSet presAssocID="{749BCCAE-6688-4DA0-954A-1F4250939B26}" presName="image" presStyleLbl="fgImgPlace1" presStyleIdx="0" presStyleCnt="3" custLinFactNeighborX="-6432" custLinFactNeighborY="430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Group of people with solid fill"/>
        </a:ext>
      </dgm:extLst>
    </dgm:pt>
    <dgm:pt modelId="{0004DAF6-D677-4E49-9EDD-37C60E8ACF39}" type="pres">
      <dgm:prSet presAssocID="{749BCCAE-6688-4DA0-954A-1F4250939B26}" presName="childNode" presStyleLbl="node1" presStyleIdx="0" presStyleCnt="3">
        <dgm:presLayoutVars>
          <dgm:bulletEnabled val="1"/>
        </dgm:presLayoutVars>
      </dgm:prSet>
      <dgm:spPr/>
    </dgm:pt>
    <dgm:pt modelId="{FABADA7F-402D-48BA-9A85-CC0A508DC061}" type="pres">
      <dgm:prSet presAssocID="{749BCCAE-6688-4DA0-954A-1F4250939B26}" presName="parentNode" presStyleLbl="revTx" presStyleIdx="0" presStyleCnt="3" custLinFactX="-9078" custLinFactNeighborX="-100000" custLinFactNeighborY="2908">
        <dgm:presLayoutVars>
          <dgm:chMax val="0"/>
          <dgm:bulletEnabled val="1"/>
        </dgm:presLayoutVars>
      </dgm:prSet>
      <dgm:spPr/>
    </dgm:pt>
    <dgm:pt modelId="{815E5380-9DE8-4F6A-8149-F74BAAAB41A9}" type="pres">
      <dgm:prSet presAssocID="{493E37C4-728E-40B6-9AC0-56B645C1E960}" presName="sibTrans" presStyleCnt="0"/>
      <dgm:spPr/>
    </dgm:pt>
    <dgm:pt modelId="{4E225A46-9349-43D5-ADAD-473750F7B37D}" type="pres">
      <dgm:prSet presAssocID="{01A28EB5-0AE3-44DF-8ACA-C6FB42CD27C9}" presName="compositeNode" presStyleCnt="0">
        <dgm:presLayoutVars>
          <dgm:bulletEnabled val="1"/>
        </dgm:presLayoutVars>
      </dgm:prSet>
      <dgm:spPr/>
    </dgm:pt>
    <dgm:pt modelId="{11B26C33-9BB5-4312-BA00-496C84A6F958}" type="pres">
      <dgm:prSet presAssocID="{01A28EB5-0AE3-44DF-8ACA-C6FB42CD27C9}" presName="image"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pt>
    <dgm:pt modelId="{7D0D6AC9-DDAB-4D1B-B4BF-C15A28A5C993}" type="pres">
      <dgm:prSet presAssocID="{01A28EB5-0AE3-44DF-8ACA-C6FB42CD27C9}" presName="childNode" presStyleLbl="node1" presStyleIdx="1" presStyleCnt="3" custLinFactNeighborX="929" custLinFactNeighborY="-2617">
        <dgm:presLayoutVars>
          <dgm:bulletEnabled val="1"/>
        </dgm:presLayoutVars>
      </dgm:prSet>
      <dgm:spPr/>
    </dgm:pt>
    <dgm:pt modelId="{EB4D6A73-BD5E-4814-8048-7D3610D23C03}" type="pres">
      <dgm:prSet presAssocID="{01A28EB5-0AE3-44DF-8ACA-C6FB42CD27C9}" presName="parentNode" presStyleLbl="revTx" presStyleIdx="1" presStyleCnt="3">
        <dgm:presLayoutVars>
          <dgm:chMax val="0"/>
          <dgm:bulletEnabled val="1"/>
        </dgm:presLayoutVars>
      </dgm:prSet>
      <dgm:spPr/>
    </dgm:pt>
    <dgm:pt modelId="{7530394F-3DB1-441B-B6F1-5B4D5247149C}" type="pres">
      <dgm:prSet presAssocID="{61883DFB-3532-4A14-9BC5-5B10DBBC2236}" presName="sibTrans" presStyleCnt="0"/>
      <dgm:spPr/>
    </dgm:pt>
    <dgm:pt modelId="{3AD3BA8F-9BA8-4EB9-BFB2-07111DB2062E}" type="pres">
      <dgm:prSet presAssocID="{5AFCD44B-DD75-444B-AD84-0A4A1A2DBD1B}" presName="compositeNode" presStyleCnt="0">
        <dgm:presLayoutVars>
          <dgm:bulletEnabled val="1"/>
        </dgm:presLayoutVars>
      </dgm:prSet>
      <dgm:spPr/>
    </dgm:pt>
    <dgm:pt modelId="{864D67EF-78ED-46F5-8AAE-95E637E61C15}" type="pres">
      <dgm:prSet presAssocID="{5AFCD44B-DD75-444B-AD84-0A4A1A2DBD1B}" presName="image"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Neighborhood with solid fill"/>
        </a:ext>
      </dgm:extLst>
    </dgm:pt>
    <dgm:pt modelId="{DE4615C2-12D4-4F39-B725-E1A9D2406A50}" type="pres">
      <dgm:prSet presAssocID="{5AFCD44B-DD75-444B-AD84-0A4A1A2DBD1B}" presName="childNode" presStyleLbl="node1" presStyleIdx="2" presStyleCnt="3">
        <dgm:presLayoutVars>
          <dgm:bulletEnabled val="1"/>
        </dgm:presLayoutVars>
      </dgm:prSet>
      <dgm:spPr/>
    </dgm:pt>
    <dgm:pt modelId="{78A23550-541E-43E6-A2CD-A122D5A1850B}" type="pres">
      <dgm:prSet presAssocID="{5AFCD44B-DD75-444B-AD84-0A4A1A2DBD1B}" presName="parentNode" presStyleLbl="revTx" presStyleIdx="2" presStyleCnt="3">
        <dgm:presLayoutVars>
          <dgm:chMax val="0"/>
          <dgm:bulletEnabled val="1"/>
        </dgm:presLayoutVars>
      </dgm:prSet>
      <dgm:spPr/>
    </dgm:pt>
  </dgm:ptLst>
  <dgm:cxnLst>
    <dgm:cxn modelId="{6DFC5000-4BAA-4BA8-8082-61198689D8B2}" type="presOf" srcId="{79BECA1A-F887-4446-BAE6-154D2585D27C}" destId="{4E04F0F4-D1AC-4738-AFD6-A34929BD8296}" srcOrd="0" destOrd="0" presId="urn:microsoft.com/office/officeart/2005/8/layout/hList2"/>
    <dgm:cxn modelId="{4406E607-E487-4449-803B-AE35D8CF23D0}" type="presOf" srcId="{BF4CF7E1-F054-4F19-9F27-0F0341C1F85E}" destId="{0004DAF6-D677-4E49-9EDD-37C60E8ACF39}" srcOrd="0" destOrd="1" presId="urn:microsoft.com/office/officeart/2005/8/layout/hList2"/>
    <dgm:cxn modelId="{FF198114-F1C2-4AD7-A5D8-04551D0AC47B}" srcId="{749BCCAE-6688-4DA0-954A-1F4250939B26}" destId="{E0FB7C93-C71C-445D-9133-7DC4CA3C13EE}" srcOrd="3" destOrd="0" parTransId="{149246FC-09EC-41E4-908F-D92FF7A4D4AF}" sibTransId="{9D459671-19A2-4F53-8AB2-75D63D5391BD}"/>
    <dgm:cxn modelId="{75CE1E18-2C88-4DE4-B438-FE3AF9A7C730}" type="presOf" srcId="{AE93B896-72B9-4BC7-B7CC-2F919001AB4A}" destId="{7D0D6AC9-DDAB-4D1B-B4BF-C15A28A5C993}" srcOrd="0" destOrd="5" presId="urn:microsoft.com/office/officeart/2005/8/layout/hList2"/>
    <dgm:cxn modelId="{761B4328-55DC-4953-A8CC-290DFC285213}" type="presOf" srcId="{772CEA78-6A33-4039-B340-942AB1A104B7}" destId="{0004DAF6-D677-4E49-9EDD-37C60E8ACF39}" srcOrd="0" destOrd="0" presId="urn:microsoft.com/office/officeart/2005/8/layout/hList2"/>
    <dgm:cxn modelId="{C3E1E129-3829-453B-855A-B6619FA23432}" srcId="{01A28EB5-0AE3-44DF-8ACA-C6FB42CD27C9}" destId="{DE084089-4F58-4D31-B500-7A5F9F54E867}" srcOrd="4" destOrd="0" parTransId="{2F3BDECC-6E33-47EB-9321-783ABC147DC0}" sibTransId="{9B0F9889-BC35-495B-BF2A-1F83006C156B}"/>
    <dgm:cxn modelId="{7083CE2A-AE29-49CD-B529-CD9BFF8A4AC1}" srcId="{01A28EB5-0AE3-44DF-8ACA-C6FB42CD27C9}" destId="{1B335570-849C-44C2-9FD0-8E90E1FD1CCC}" srcOrd="0" destOrd="0" parTransId="{0E574F6D-EEEF-4565-949A-7342F7120E2F}" sibTransId="{F3E74DB3-0BBE-40C7-BB3A-9363707D32CA}"/>
    <dgm:cxn modelId="{D27E972B-F9FB-4446-88D5-780F4BD17115}" type="presOf" srcId="{DD46E9AD-616B-4D6C-B912-61F4FE016E69}" destId="{7D0D6AC9-DDAB-4D1B-B4BF-C15A28A5C993}" srcOrd="0" destOrd="2" presId="urn:microsoft.com/office/officeart/2005/8/layout/hList2"/>
    <dgm:cxn modelId="{4CF6DF33-B745-41CE-9926-7AD92D42B3C8}" type="presOf" srcId="{DE084089-4F58-4D31-B500-7A5F9F54E867}" destId="{7D0D6AC9-DDAB-4D1B-B4BF-C15A28A5C993}" srcOrd="0" destOrd="4" presId="urn:microsoft.com/office/officeart/2005/8/layout/hList2"/>
    <dgm:cxn modelId="{0D1BCB3C-7486-47B8-A276-328AFBCF676B}" type="presOf" srcId="{1B335570-849C-44C2-9FD0-8E90E1FD1CCC}" destId="{7D0D6AC9-DDAB-4D1B-B4BF-C15A28A5C993}" srcOrd="0" destOrd="0" presId="urn:microsoft.com/office/officeart/2005/8/layout/hList2"/>
    <dgm:cxn modelId="{5C2E2C61-56BC-4800-B5A6-D06730E398D4}" type="presOf" srcId="{D0EB7848-B807-459F-9018-3990CEBAD96D}" destId="{7D0D6AC9-DDAB-4D1B-B4BF-C15A28A5C993}" srcOrd="0" destOrd="3" presId="urn:microsoft.com/office/officeart/2005/8/layout/hList2"/>
    <dgm:cxn modelId="{75821F43-48C7-4D5D-83FA-1B87E64E3F4E}" srcId="{79BECA1A-F887-4446-BAE6-154D2585D27C}" destId="{5AFCD44B-DD75-444B-AD84-0A4A1A2DBD1B}" srcOrd="2" destOrd="0" parTransId="{2B8B1416-FF0A-4181-8E25-5C6E61C83DD5}" sibTransId="{C615CCE3-84FF-43B3-85C3-D9F0C5080376}"/>
    <dgm:cxn modelId="{F3D2D963-29A3-45F1-9F5F-A459242266B6}" type="presOf" srcId="{4C1FE364-A975-4847-A483-C185CFFE3B5E}" destId="{DE4615C2-12D4-4F39-B725-E1A9D2406A50}" srcOrd="0" destOrd="0" presId="urn:microsoft.com/office/officeart/2005/8/layout/hList2"/>
    <dgm:cxn modelId="{789FF264-B31F-4C1B-876F-BF657414F8BA}" srcId="{749BCCAE-6688-4DA0-954A-1F4250939B26}" destId="{772CEA78-6A33-4039-B340-942AB1A104B7}" srcOrd="0" destOrd="0" parTransId="{C8CE0F3A-4B03-404A-B7BE-8918DE0B6745}" sibTransId="{A441960D-4084-4BD5-81B9-F8BA0868E1FD}"/>
    <dgm:cxn modelId="{E6E1BE48-8FDD-406E-860D-89B40BD45DB4}" srcId="{01A28EB5-0AE3-44DF-8ACA-C6FB42CD27C9}" destId="{D0EB7848-B807-459F-9018-3990CEBAD96D}" srcOrd="3" destOrd="0" parTransId="{476DF90E-3B03-475B-AE39-0DB4496D6EE3}" sibTransId="{FB56CACD-1CF3-4F4F-9815-F40D2B32E8C9}"/>
    <dgm:cxn modelId="{FF3FAB4A-0882-4510-B7DD-2929B02B8ABB}" srcId="{01A28EB5-0AE3-44DF-8ACA-C6FB42CD27C9}" destId="{DD46E9AD-616B-4D6C-B912-61F4FE016E69}" srcOrd="2" destOrd="0" parTransId="{1E5E87FF-9AF9-48FF-9163-52081E311FDC}" sibTransId="{A3FF7A5C-D219-4E4E-A32D-4B644F70CDCC}"/>
    <dgm:cxn modelId="{B29FE771-4247-4EF5-8189-960F26103B3C}" type="presOf" srcId="{5AFCD44B-DD75-444B-AD84-0A4A1A2DBD1B}" destId="{78A23550-541E-43E6-A2CD-A122D5A1850B}" srcOrd="0" destOrd="0" presId="urn:microsoft.com/office/officeart/2005/8/layout/hList2"/>
    <dgm:cxn modelId="{F4F2C174-62D1-42B5-9DC5-B8130E973C7F}" srcId="{79BECA1A-F887-4446-BAE6-154D2585D27C}" destId="{01A28EB5-0AE3-44DF-8ACA-C6FB42CD27C9}" srcOrd="1" destOrd="0" parTransId="{4D6EFC7D-A35F-44A1-8F1D-1BDA0B34FE8A}" sibTransId="{61883DFB-3532-4A14-9BC5-5B10DBBC2236}"/>
    <dgm:cxn modelId="{9504DB56-2C69-4E1A-8A1E-6950414BBA20}" type="presOf" srcId="{433ADFF4-ADCE-46FF-B69E-3DB7C6AE9E38}" destId="{DE4615C2-12D4-4F39-B725-E1A9D2406A50}" srcOrd="0" destOrd="4" presId="urn:microsoft.com/office/officeart/2005/8/layout/hList2"/>
    <dgm:cxn modelId="{11906877-B0CD-4B80-8F74-47D350256E57}" srcId="{01A28EB5-0AE3-44DF-8ACA-C6FB42CD27C9}" destId="{AE93B896-72B9-4BC7-B7CC-2F919001AB4A}" srcOrd="5" destOrd="0" parTransId="{1B2308E8-8A34-4998-B54A-872105A08F2E}" sibTransId="{BBE31233-9487-494B-859A-F8D7C497D061}"/>
    <dgm:cxn modelId="{5324A759-49FF-4BDA-AE9F-366AEFB5C381}" srcId="{5AFCD44B-DD75-444B-AD84-0A4A1A2DBD1B}" destId="{4C1FE364-A975-4847-A483-C185CFFE3B5E}" srcOrd="0" destOrd="0" parTransId="{13E98384-452A-494E-9CFF-B90C72C7F015}" sibTransId="{B56F75DC-1875-4572-8D7B-3F5AE434DD3D}"/>
    <dgm:cxn modelId="{4B5C797E-AF47-48BC-9B4E-E1D859689049}" srcId="{5AFCD44B-DD75-444B-AD84-0A4A1A2DBD1B}" destId="{2C50E244-4D39-47A2-AFB9-9C335C04A9B8}" srcOrd="2" destOrd="0" parTransId="{6EFB8A62-4D39-4EAE-A619-CD96D5CCA156}" sibTransId="{D802C143-DE97-4BBE-ABB8-F29D05DBFABD}"/>
    <dgm:cxn modelId="{DEFBC994-3AE3-483D-B1C7-97D4B9618EE9}" type="presOf" srcId="{083C7301-34B7-462C-BBCD-89663761AADF}" destId="{0004DAF6-D677-4E49-9EDD-37C60E8ACF39}" srcOrd="0" destOrd="4" presId="urn:microsoft.com/office/officeart/2005/8/layout/hList2"/>
    <dgm:cxn modelId="{3B638797-96D7-4084-A531-763090856C86}" type="presOf" srcId="{2C50E244-4D39-47A2-AFB9-9C335C04A9B8}" destId="{DE4615C2-12D4-4F39-B725-E1A9D2406A50}" srcOrd="0" destOrd="2" presId="urn:microsoft.com/office/officeart/2005/8/layout/hList2"/>
    <dgm:cxn modelId="{245C9198-3676-4A79-90C6-6FBF8F1BB0FE}" type="presOf" srcId="{E0FB7C93-C71C-445D-9133-7DC4CA3C13EE}" destId="{0004DAF6-D677-4E49-9EDD-37C60E8ACF39}" srcOrd="0" destOrd="3" presId="urn:microsoft.com/office/officeart/2005/8/layout/hList2"/>
    <dgm:cxn modelId="{B88D109E-2705-4692-B7AA-803732B6499D}" type="presOf" srcId="{3015F7D4-9F04-4C34-B451-D8E7D54FFDDE}" destId="{0004DAF6-D677-4E49-9EDD-37C60E8ACF39}" srcOrd="0" destOrd="2" presId="urn:microsoft.com/office/officeart/2005/8/layout/hList2"/>
    <dgm:cxn modelId="{AF65E9A1-7165-4D5E-948F-41FEACAFEB05}" type="presOf" srcId="{A8FA6ECD-EC69-4183-AC3B-16CA5796EF61}" destId="{DE4615C2-12D4-4F39-B725-E1A9D2406A50}" srcOrd="0" destOrd="3" presId="urn:microsoft.com/office/officeart/2005/8/layout/hList2"/>
    <dgm:cxn modelId="{A8F956A4-BD46-4B7A-B51E-E13DE09D810A}" srcId="{749BCCAE-6688-4DA0-954A-1F4250939B26}" destId="{3015F7D4-9F04-4C34-B451-D8E7D54FFDDE}" srcOrd="2" destOrd="0" parTransId="{EA038A63-6E66-4B98-AE20-0E93BA5678C3}" sibTransId="{6D754305-1D01-436F-AF56-AF141AD9A028}"/>
    <dgm:cxn modelId="{9D2993A5-1DC2-4A43-B27C-1E5CDB8E3035}" srcId="{5AFCD44B-DD75-444B-AD84-0A4A1A2DBD1B}" destId="{A8FA6ECD-EC69-4183-AC3B-16CA5796EF61}" srcOrd="3" destOrd="0" parTransId="{2423195E-A41D-4E33-B807-28EEBBA0C2C3}" sibTransId="{44DFBAE0-E76E-4942-9C96-DA071907015D}"/>
    <dgm:cxn modelId="{AD6A16A9-C67F-40A5-8F10-238010CBF330}" type="presOf" srcId="{749BCCAE-6688-4DA0-954A-1F4250939B26}" destId="{FABADA7F-402D-48BA-9A85-CC0A508DC061}" srcOrd="0" destOrd="0" presId="urn:microsoft.com/office/officeart/2005/8/layout/hList2"/>
    <dgm:cxn modelId="{B2EDA2AF-CA5F-4176-95D7-33A137A582A6}" type="presOf" srcId="{99F6CE96-50AE-4834-92D7-163D1BFE9C14}" destId="{DE4615C2-12D4-4F39-B725-E1A9D2406A50}" srcOrd="0" destOrd="1" presId="urn:microsoft.com/office/officeart/2005/8/layout/hList2"/>
    <dgm:cxn modelId="{F8A511B0-B037-43D0-8F7F-972A55EF57BE}" type="presOf" srcId="{26731006-E140-491E-83F5-12DBAD5E205E}" destId="{7D0D6AC9-DDAB-4D1B-B4BF-C15A28A5C993}" srcOrd="0" destOrd="1" presId="urn:microsoft.com/office/officeart/2005/8/layout/hList2"/>
    <dgm:cxn modelId="{EBB2D2B3-7B15-44D4-8690-CE573B8B0FC8}" srcId="{5AFCD44B-DD75-444B-AD84-0A4A1A2DBD1B}" destId="{99F6CE96-50AE-4834-92D7-163D1BFE9C14}" srcOrd="1" destOrd="0" parTransId="{E33496AC-D2BA-484B-917E-6B691B2F54B0}" sibTransId="{05843D29-D68D-49E0-A437-EA9BF177BFDF}"/>
    <dgm:cxn modelId="{7B60A9B5-5121-4C79-B2B6-C7EA890EF640}" srcId="{749BCCAE-6688-4DA0-954A-1F4250939B26}" destId="{BF4CF7E1-F054-4F19-9F27-0F0341C1F85E}" srcOrd="1" destOrd="0" parTransId="{027AC7C5-8C5E-4583-8ADA-27601E2BE114}" sibTransId="{291FC2F3-21F1-4E75-B2C6-E4CD3F9FF3AA}"/>
    <dgm:cxn modelId="{59114EB7-BC4C-4D1B-B808-1AB283C29A81}" type="presOf" srcId="{01A28EB5-0AE3-44DF-8ACA-C6FB42CD27C9}" destId="{EB4D6A73-BD5E-4814-8048-7D3610D23C03}" srcOrd="0" destOrd="0" presId="urn:microsoft.com/office/officeart/2005/8/layout/hList2"/>
    <dgm:cxn modelId="{C459E9C5-646B-4AE5-BBF5-A07A0320EE26}" srcId="{749BCCAE-6688-4DA0-954A-1F4250939B26}" destId="{083C7301-34B7-462C-BBCD-89663761AADF}" srcOrd="4" destOrd="0" parTransId="{92873EBC-6CD0-4742-B291-BFB7710FEEE9}" sibTransId="{C3A6746E-8871-40D2-9F1C-E529187457BA}"/>
    <dgm:cxn modelId="{FDCB45C7-1B93-4B06-93A1-CFC24F9A7E76}" srcId="{5AFCD44B-DD75-444B-AD84-0A4A1A2DBD1B}" destId="{433ADFF4-ADCE-46FF-B69E-3DB7C6AE9E38}" srcOrd="4" destOrd="0" parTransId="{C93BDD9E-1EB3-4C1D-BCE2-32B98F94C98F}" sibTransId="{FED4E0BD-8CB1-409E-AC43-7BD7A2C3020B}"/>
    <dgm:cxn modelId="{64BFB7CA-C91A-4367-96BC-2844BC37EF4F}" srcId="{79BECA1A-F887-4446-BAE6-154D2585D27C}" destId="{749BCCAE-6688-4DA0-954A-1F4250939B26}" srcOrd="0" destOrd="0" parTransId="{BC8BC17F-B67A-433C-B8C7-B69D87E3CD5F}" sibTransId="{493E37C4-728E-40B6-9AC0-56B645C1E960}"/>
    <dgm:cxn modelId="{23B152E1-764B-481A-AA9B-0C1FFC7B0646}" srcId="{01A28EB5-0AE3-44DF-8ACA-C6FB42CD27C9}" destId="{26731006-E140-491E-83F5-12DBAD5E205E}" srcOrd="1" destOrd="0" parTransId="{E3DD3FF5-6462-43B5-8C5E-614A1E7E153D}" sibTransId="{A2654FCA-D49E-4E2A-99C9-060ED55DC1A9}"/>
    <dgm:cxn modelId="{B43685DA-0D35-4E54-A141-1603ECBC4049}" type="presParOf" srcId="{4E04F0F4-D1AC-4738-AFD6-A34929BD8296}" destId="{CF502A8B-22AC-41E2-964D-4901EF3AC723}" srcOrd="0" destOrd="0" presId="urn:microsoft.com/office/officeart/2005/8/layout/hList2"/>
    <dgm:cxn modelId="{EAC58177-B07E-4697-9232-9476390837CF}" type="presParOf" srcId="{CF502A8B-22AC-41E2-964D-4901EF3AC723}" destId="{CF993B80-F46C-46C7-A9BD-2A7BA75AE6A2}" srcOrd="0" destOrd="0" presId="urn:microsoft.com/office/officeart/2005/8/layout/hList2"/>
    <dgm:cxn modelId="{ECA7CF60-773C-4AB5-BE5F-EF0EB23EDE0F}" type="presParOf" srcId="{CF502A8B-22AC-41E2-964D-4901EF3AC723}" destId="{0004DAF6-D677-4E49-9EDD-37C60E8ACF39}" srcOrd="1" destOrd="0" presId="urn:microsoft.com/office/officeart/2005/8/layout/hList2"/>
    <dgm:cxn modelId="{5C392D82-CAA1-4756-835C-E65CA35D5B77}" type="presParOf" srcId="{CF502A8B-22AC-41E2-964D-4901EF3AC723}" destId="{FABADA7F-402D-48BA-9A85-CC0A508DC061}" srcOrd="2" destOrd="0" presId="urn:microsoft.com/office/officeart/2005/8/layout/hList2"/>
    <dgm:cxn modelId="{6C984466-5003-4F23-9CF6-9FA8A8B85DE5}" type="presParOf" srcId="{4E04F0F4-D1AC-4738-AFD6-A34929BD8296}" destId="{815E5380-9DE8-4F6A-8149-F74BAAAB41A9}" srcOrd="1" destOrd="0" presId="urn:microsoft.com/office/officeart/2005/8/layout/hList2"/>
    <dgm:cxn modelId="{7BC122D5-C670-4421-B361-334C68888DC3}" type="presParOf" srcId="{4E04F0F4-D1AC-4738-AFD6-A34929BD8296}" destId="{4E225A46-9349-43D5-ADAD-473750F7B37D}" srcOrd="2" destOrd="0" presId="urn:microsoft.com/office/officeart/2005/8/layout/hList2"/>
    <dgm:cxn modelId="{7D1EBEBE-2F92-4E1C-91EA-584AEBFECF1D}" type="presParOf" srcId="{4E225A46-9349-43D5-ADAD-473750F7B37D}" destId="{11B26C33-9BB5-4312-BA00-496C84A6F958}" srcOrd="0" destOrd="0" presId="urn:microsoft.com/office/officeart/2005/8/layout/hList2"/>
    <dgm:cxn modelId="{6728E859-8CE2-478D-8131-0F1B31671F6E}" type="presParOf" srcId="{4E225A46-9349-43D5-ADAD-473750F7B37D}" destId="{7D0D6AC9-DDAB-4D1B-B4BF-C15A28A5C993}" srcOrd="1" destOrd="0" presId="urn:microsoft.com/office/officeart/2005/8/layout/hList2"/>
    <dgm:cxn modelId="{2C091A16-3E9E-40A4-8CDE-B6EF2D59E1BB}" type="presParOf" srcId="{4E225A46-9349-43D5-ADAD-473750F7B37D}" destId="{EB4D6A73-BD5E-4814-8048-7D3610D23C03}" srcOrd="2" destOrd="0" presId="urn:microsoft.com/office/officeart/2005/8/layout/hList2"/>
    <dgm:cxn modelId="{AF8EAE8F-B864-44E5-B7E0-ED81E96DDCFD}" type="presParOf" srcId="{4E04F0F4-D1AC-4738-AFD6-A34929BD8296}" destId="{7530394F-3DB1-441B-B6F1-5B4D5247149C}" srcOrd="3" destOrd="0" presId="urn:microsoft.com/office/officeart/2005/8/layout/hList2"/>
    <dgm:cxn modelId="{C3E57B11-E6C4-4B92-8167-447B36D1A0A2}" type="presParOf" srcId="{4E04F0F4-D1AC-4738-AFD6-A34929BD8296}" destId="{3AD3BA8F-9BA8-4EB9-BFB2-07111DB2062E}" srcOrd="4" destOrd="0" presId="urn:microsoft.com/office/officeart/2005/8/layout/hList2"/>
    <dgm:cxn modelId="{46A795A8-462E-43C1-91A1-85FF214B040F}" type="presParOf" srcId="{3AD3BA8F-9BA8-4EB9-BFB2-07111DB2062E}" destId="{864D67EF-78ED-46F5-8AAE-95E637E61C15}" srcOrd="0" destOrd="0" presId="urn:microsoft.com/office/officeart/2005/8/layout/hList2"/>
    <dgm:cxn modelId="{B1F9F2B7-D1C5-4F46-A5EE-C6FCD35434E6}" type="presParOf" srcId="{3AD3BA8F-9BA8-4EB9-BFB2-07111DB2062E}" destId="{DE4615C2-12D4-4F39-B725-E1A9D2406A50}" srcOrd="1" destOrd="0" presId="urn:microsoft.com/office/officeart/2005/8/layout/hList2"/>
    <dgm:cxn modelId="{553CC335-3D0D-41BE-A185-21CFC5FD40C4}" type="presParOf" srcId="{3AD3BA8F-9BA8-4EB9-BFB2-07111DB2062E}" destId="{78A23550-541E-43E6-A2CD-A122D5A1850B}"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2DBE22-B219-46E8-9A2A-0AEB4AC31A5A}" type="doc">
      <dgm:prSet loTypeId="urn:microsoft.com/office/officeart/2005/8/layout/process3" loCatId="process" qsTypeId="urn:microsoft.com/office/officeart/2005/8/quickstyle/simple1" qsCatId="simple" csTypeId="urn:microsoft.com/office/officeart/2005/8/colors/colorful5" csCatId="colorful" phldr="1"/>
      <dgm:spPr/>
      <dgm:t>
        <a:bodyPr/>
        <a:lstStyle/>
        <a:p>
          <a:endParaRPr lang="en-US"/>
        </a:p>
      </dgm:t>
    </dgm:pt>
    <dgm:pt modelId="{4D01F20E-25D5-45C2-9A92-165BC4D5EC0E}">
      <dgm:prSet phldrT="[Text]" phldr="0"/>
      <dgm:spPr/>
      <dgm:t>
        <a:bodyPr/>
        <a:lstStyle/>
        <a:p>
          <a:pPr rtl="0"/>
          <a:r>
            <a:rPr lang="en-US" b="1">
              <a:solidFill>
                <a:schemeClr val="tx1"/>
              </a:solidFill>
            </a:rPr>
            <a:t>Load Profiles</a:t>
          </a:r>
        </a:p>
      </dgm:t>
    </dgm:pt>
    <dgm:pt modelId="{F32F26EF-02C0-4E7F-B3ED-11D946CABC10}" type="parTrans" cxnId="{FA4DE63B-7C0F-4141-84FA-347AC3D1242A}">
      <dgm:prSet/>
      <dgm:spPr/>
      <dgm:t>
        <a:bodyPr/>
        <a:lstStyle/>
        <a:p>
          <a:endParaRPr lang="en-US"/>
        </a:p>
      </dgm:t>
    </dgm:pt>
    <dgm:pt modelId="{57103A6A-C7A0-4472-98FC-92E98815FD68}" type="sibTrans" cxnId="{FA4DE63B-7C0F-4141-84FA-347AC3D1242A}">
      <dgm:prSet/>
      <dgm:spPr/>
      <dgm:t>
        <a:bodyPr/>
        <a:lstStyle/>
        <a:p>
          <a:endParaRPr lang="en-US"/>
        </a:p>
      </dgm:t>
    </dgm:pt>
    <dgm:pt modelId="{582228A1-9720-4B69-B6FF-4B1E581B9A59}">
      <dgm:prSet phldrT="[Text]" phldr="0"/>
      <dgm:spPr/>
      <dgm:t>
        <a:bodyPr/>
        <a:lstStyle/>
        <a:p>
          <a:pPr rtl="0"/>
          <a:r>
            <a:rPr lang="en-US" b="1">
              <a:solidFill>
                <a:schemeClr val="tx1"/>
              </a:solidFill>
            </a:rPr>
            <a:t>Energy Demand Forecasting</a:t>
          </a:r>
        </a:p>
      </dgm:t>
    </dgm:pt>
    <dgm:pt modelId="{F86C6B70-31A0-448D-9A90-73D46CE86FEF}" type="parTrans" cxnId="{0A66700E-C660-4976-B8F2-760D065B7149}">
      <dgm:prSet/>
      <dgm:spPr/>
      <dgm:t>
        <a:bodyPr/>
        <a:lstStyle/>
        <a:p>
          <a:endParaRPr lang="en-US"/>
        </a:p>
      </dgm:t>
    </dgm:pt>
    <dgm:pt modelId="{1592A4C6-569E-4C2F-A2D1-BAA0D4D414DC}" type="sibTrans" cxnId="{0A66700E-C660-4976-B8F2-760D065B7149}">
      <dgm:prSet/>
      <dgm:spPr/>
      <dgm:t>
        <a:bodyPr/>
        <a:lstStyle/>
        <a:p>
          <a:endParaRPr lang="en-US"/>
        </a:p>
      </dgm:t>
    </dgm:pt>
    <dgm:pt modelId="{6AE345DD-19B9-463C-ABF0-1FAB6C27AE52}">
      <dgm:prSet phldrT="[Text]" phldr="0"/>
      <dgm:spPr/>
      <dgm:t>
        <a:bodyPr/>
        <a:lstStyle/>
        <a:p>
          <a:pPr rtl="0"/>
          <a:r>
            <a:rPr lang="en-US">
              <a:latin typeface="Arial"/>
            </a:rPr>
            <a:t>The population's income</a:t>
          </a:r>
          <a:r>
            <a:rPr lang="en-US"/>
            <a:t> reliability and fluctuation will significantly affect energy demand forecasting. Unstable incomes lead to erratic energy </a:t>
          </a:r>
          <a:r>
            <a:rPr lang="en-US">
              <a:latin typeface="Arial"/>
              <a:cs typeface="Arial"/>
            </a:rPr>
            <a:t>usage</a:t>
          </a:r>
          <a:r>
            <a:rPr lang="en-US">
              <a:latin typeface="Calibri"/>
              <a:cs typeface="Calibri"/>
            </a:rPr>
            <a:t> that are varying and unpredictable</a:t>
          </a:r>
          <a:r>
            <a:rPr lang="en-US">
              <a:latin typeface="Arial"/>
              <a:cs typeface="Arial"/>
            </a:rPr>
            <a:t> making</a:t>
          </a:r>
          <a:r>
            <a:rPr lang="en-US"/>
            <a:t> it challenging to predict consumption patterns accurately</a:t>
          </a:r>
          <a:r>
            <a:rPr lang="en-US">
              <a:latin typeface="Arial"/>
            </a:rPr>
            <a:t> while reliable</a:t>
          </a:r>
          <a:r>
            <a:rPr lang="en-US"/>
            <a:t> income periods may show steady energy demand</a:t>
          </a:r>
          <a:r>
            <a:rPr lang="en-US">
              <a:latin typeface="Arial"/>
            </a:rPr>
            <a:t>.</a:t>
          </a:r>
        </a:p>
      </dgm:t>
    </dgm:pt>
    <dgm:pt modelId="{23FA6816-42B4-401D-BA6E-C10B88C8C0E7}" type="parTrans" cxnId="{C8BE12F3-3472-4DCB-92FD-216B6E86659C}">
      <dgm:prSet/>
      <dgm:spPr/>
      <dgm:t>
        <a:bodyPr/>
        <a:lstStyle/>
        <a:p>
          <a:endParaRPr lang="en-US"/>
        </a:p>
      </dgm:t>
    </dgm:pt>
    <dgm:pt modelId="{14978668-B8D2-4EF5-9B6B-9DD43E2A897C}" type="sibTrans" cxnId="{C8BE12F3-3472-4DCB-92FD-216B6E86659C}">
      <dgm:prSet/>
      <dgm:spPr/>
      <dgm:t>
        <a:bodyPr/>
        <a:lstStyle/>
        <a:p>
          <a:endParaRPr lang="en-US"/>
        </a:p>
      </dgm:t>
    </dgm:pt>
    <dgm:pt modelId="{D4DFE007-5C86-411B-A6C0-0251FF8E1AAA}">
      <dgm:prSet phldrT="[Text]" phldr="0"/>
      <dgm:spPr/>
      <dgm:t>
        <a:bodyPr/>
        <a:lstStyle/>
        <a:p>
          <a:pPr rtl="0"/>
          <a:r>
            <a:rPr lang="en-US"/>
            <a:t>The community's literacy and technical skills affect energy supply options. Limited skills can hinder operation and maintenance of advanced systems like solar-battery setups, requiring simpler technologies or training. Initial skepticism towards new technologies may persist due to knowledge gaps</a:t>
          </a:r>
          <a:r>
            <a:rPr lang="en-US">
              <a:latin typeface="Arial"/>
            </a:rPr>
            <a:t>.</a:t>
          </a:r>
          <a:endParaRPr lang="en-US"/>
        </a:p>
      </dgm:t>
    </dgm:pt>
    <dgm:pt modelId="{223D07DF-560C-4A06-8121-98EDAF08AACF}" type="parTrans" cxnId="{04653054-6819-45EC-B352-6C539D537AE3}">
      <dgm:prSet/>
      <dgm:spPr/>
      <dgm:t>
        <a:bodyPr/>
        <a:lstStyle/>
        <a:p>
          <a:endParaRPr lang="en-US"/>
        </a:p>
      </dgm:t>
    </dgm:pt>
    <dgm:pt modelId="{40EBB4D7-9B7D-4340-B0BB-7C3F9ABFE20C}" type="sibTrans" cxnId="{04653054-6819-45EC-B352-6C539D537AE3}">
      <dgm:prSet/>
      <dgm:spPr/>
      <dgm:t>
        <a:bodyPr/>
        <a:lstStyle/>
        <a:p>
          <a:endParaRPr lang="en-US"/>
        </a:p>
      </dgm:t>
    </dgm:pt>
    <dgm:pt modelId="{9D8AFD7C-331A-4BA5-861C-38B05BF5AA6C}">
      <dgm:prSet phldr="0"/>
      <dgm:spPr/>
      <dgm:t>
        <a:bodyPr/>
        <a:lstStyle/>
        <a:p>
          <a:pPr rtl="0"/>
          <a:r>
            <a:rPr lang="en-US"/>
            <a:t>As agriculture is the major economic activity, villagers leave in the morning and return in the evening, consuming more energy during these times. The village's load profile will show distinct morning and evening peaks with a midday dip. Seasonal variations will impact energy demand, with higher usage during peak agricultural periods.</a:t>
          </a:r>
          <a:endParaRPr lang="en-US">
            <a:latin typeface="Arial"/>
          </a:endParaRPr>
        </a:p>
      </dgm:t>
    </dgm:pt>
    <dgm:pt modelId="{972BF3B7-6817-48E1-B22C-29597C61DAD5}" type="parTrans" cxnId="{93C20F83-A189-4461-86C2-FCDA706BD1AC}">
      <dgm:prSet/>
      <dgm:spPr/>
    </dgm:pt>
    <dgm:pt modelId="{D72850AF-2BD8-4539-A861-410F44BBA945}" type="sibTrans" cxnId="{93C20F83-A189-4461-86C2-FCDA706BD1AC}">
      <dgm:prSet/>
      <dgm:spPr/>
    </dgm:pt>
    <dgm:pt modelId="{057063F7-28A7-41BD-BCDF-0215B925A5E7}">
      <dgm:prSet phldr="0"/>
      <dgm:spPr/>
      <dgm:t>
        <a:bodyPr/>
        <a:lstStyle/>
        <a:p>
          <a:r>
            <a:rPr lang="en-US" b="1">
              <a:latin typeface="Arial"/>
            </a:rPr>
            <a:t> </a:t>
          </a:r>
          <a:r>
            <a:rPr lang="en-US" b="1">
              <a:solidFill>
                <a:schemeClr val="tx1"/>
              </a:solidFill>
            </a:rPr>
            <a:t>Energy Supply Options</a:t>
          </a:r>
          <a:endParaRPr lang="en-US">
            <a:solidFill>
              <a:schemeClr val="tx1"/>
            </a:solidFill>
          </a:endParaRPr>
        </a:p>
      </dgm:t>
    </dgm:pt>
    <dgm:pt modelId="{86FC1D85-1C75-4E48-BA90-CB87893AF755}" type="parTrans" cxnId="{0957EE90-B94D-4A50-8E50-EDC864A5A8A9}">
      <dgm:prSet/>
      <dgm:spPr/>
    </dgm:pt>
    <dgm:pt modelId="{1E59BB9D-6EF3-4D7D-9E16-7CB32644B5BE}" type="sibTrans" cxnId="{0957EE90-B94D-4A50-8E50-EDC864A5A8A9}">
      <dgm:prSet/>
      <dgm:spPr/>
    </dgm:pt>
    <dgm:pt modelId="{FB0985FA-9798-4F81-B215-4DADEC378197}" type="pres">
      <dgm:prSet presAssocID="{9E2DBE22-B219-46E8-9A2A-0AEB4AC31A5A}" presName="linearFlow" presStyleCnt="0">
        <dgm:presLayoutVars>
          <dgm:dir/>
          <dgm:animLvl val="lvl"/>
          <dgm:resizeHandles val="exact"/>
        </dgm:presLayoutVars>
      </dgm:prSet>
      <dgm:spPr/>
    </dgm:pt>
    <dgm:pt modelId="{AA41DF24-F6E8-4268-83BD-B7FC006F58A2}" type="pres">
      <dgm:prSet presAssocID="{4D01F20E-25D5-45C2-9A92-165BC4D5EC0E}" presName="composite" presStyleCnt="0"/>
      <dgm:spPr/>
    </dgm:pt>
    <dgm:pt modelId="{8CCE1075-820C-4735-A54D-C5063E069CCE}" type="pres">
      <dgm:prSet presAssocID="{4D01F20E-25D5-45C2-9A92-165BC4D5EC0E}" presName="parTx" presStyleLbl="node1" presStyleIdx="0" presStyleCnt="3">
        <dgm:presLayoutVars>
          <dgm:chMax val="0"/>
          <dgm:chPref val="0"/>
          <dgm:bulletEnabled val="1"/>
        </dgm:presLayoutVars>
      </dgm:prSet>
      <dgm:spPr/>
    </dgm:pt>
    <dgm:pt modelId="{D575D656-0956-47AD-BAB9-1D703526E5FA}" type="pres">
      <dgm:prSet presAssocID="{4D01F20E-25D5-45C2-9A92-165BC4D5EC0E}" presName="parSh" presStyleLbl="node1" presStyleIdx="0" presStyleCnt="3"/>
      <dgm:spPr/>
    </dgm:pt>
    <dgm:pt modelId="{F36F27F2-F3C8-4FE5-9B34-F50BCB753657}" type="pres">
      <dgm:prSet presAssocID="{4D01F20E-25D5-45C2-9A92-165BC4D5EC0E}" presName="desTx" presStyleLbl="fgAcc1" presStyleIdx="0" presStyleCnt="3">
        <dgm:presLayoutVars>
          <dgm:bulletEnabled val="1"/>
        </dgm:presLayoutVars>
      </dgm:prSet>
      <dgm:spPr/>
    </dgm:pt>
    <dgm:pt modelId="{AB99E6B6-AAD1-49D4-9331-66EAF928B753}" type="pres">
      <dgm:prSet presAssocID="{57103A6A-C7A0-4472-98FC-92E98815FD68}" presName="sibTrans" presStyleLbl="sibTrans2D1" presStyleIdx="0" presStyleCnt="2"/>
      <dgm:spPr/>
    </dgm:pt>
    <dgm:pt modelId="{15206D84-B40C-4307-B9C1-F72BEA2EFBC1}" type="pres">
      <dgm:prSet presAssocID="{57103A6A-C7A0-4472-98FC-92E98815FD68}" presName="connTx" presStyleLbl="sibTrans2D1" presStyleIdx="0" presStyleCnt="2"/>
      <dgm:spPr/>
    </dgm:pt>
    <dgm:pt modelId="{D2BBD1A1-E68B-4C68-9BB6-0F683F46B0C1}" type="pres">
      <dgm:prSet presAssocID="{582228A1-9720-4B69-B6FF-4B1E581B9A59}" presName="composite" presStyleCnt="0"/>
      <dgm:spPr/>
    </dgm:pt>
    <dgm:pt modelId="{E0E84FCE-9365-46B9-90B5-0C9B71F1364D}" type="pres">
      <dgm:prSet presAssocID="{582228A1-9720-4B69-B6FF-4B1E581B9A59}" presName="parTx" presStyleLbl="node1" presStyleIdx="0" presStyleCnt="3">
        <dgm:presLayoutVars>
          <dgm:chMax val="0"/>
          <dgm:chPref val="0"/>
          <dgm:bulletEnabled val="1"/>
        </dgm:presLayoutVars>
      </dgm:prSet>
      <dgm:spPr/>
    </dgm:pt>
    <dgm:pt modelId="{7BC779A2-89AF-4F32-9F8A-8A09C4EA1F1A}" type="pres">
      <dgm:prSet presAssocID="{582228A1-9720-4B69-B6FF-4B1E581B9A59}" presName="parSh" presStyleLbl="node1" presStyleIdx="1" presStyleCnt="3"/>
      <dgm:spPr/>
    </dgm:pt>
    <dgm:pt modelId="{4A7C3232-0485-42BA-9B6C-B92115D0BEC5}" type="pres">
      <dgm:prSet presAssocID="{582228A1-9720-4B69-B6FF-4B1E581B9A59}" presName="desTx" presStyleLbl="fgAcc1" presStyleIdx="1" presStyleCnt="3">
        <dgm:presLayoutVars>
          <dgm:bulletEnabled val="1"/>
        </dgm:presLayoutVars>
      </dgm:prSet>
      <dgm:spPr/>
    </dgm:pt>
    <dgm:pt modelId="{AFB596BD-EDA1-4811-BE4A-79B8F827894D}" type="pres">
      <dgm:prSet presAssocID="{1592A4C6-569E-4C2F-A2D1-BAA0D4D414DC}" presName="sibTrans" presStyleLbl="sibTrans2D1" presStyleIdx="1" presStyleCnt="2"/>
      <dgm:spPr/>
    </dgm:pt>
    <dgm:pt modelId="{430812DE-B34C-4B90-90E5-2AC7D0683A1F}" type="pres">
      <dgm:prSet presAssocID="{1592A4C6-569E-4C2F-A2D1-BAA0D4D414DC}" presName="connTx" presStyleLbl="sibTrans2D1" presStyleIdx="1" presStyleCnt="2"/>
      <dgm:spPr/>
    </dgm:pt>
    <dgm:pt modelId="{D29054EF-78C4-4FEB-9091-B84A2AAC38DF}" type="pres">
      <dgm:prSet presAssocID="{057063F7-28A7-41BD-BCDF-0215B925A5E7}" presName="composite" presStyleCnt="0"/>
      <dgm:spPr/>
    </dgm:pt>
    <dgm:pt modelId="{C4E02A4E-FBF4-4392-A697-6161507814C1}" type="pres">
      <dgm:prSet presAssocID="{057063F7-28A7-41BD-BCDF-0215B925A5E7}" presName="parTx" presStyleLbl="node1" presStyleIdx="1" presStyleCnt="3">
        <dgm:presLayoutVars>
          <dgm:chMax val="0"/>
          <dgm:chPref val="0"/>
          <dgm:bulletEnabled val="1"/>
        </dgm:presLayoutVars>
      </dgm:prSet>
      <dgm:spPr/>
    </dgm:pt>
    <dgm:pt modelId="{E92603F9-B7E8-447B-A4B1-1E9500D64FCB}" type="pres">
      <dgm:prSet presAssocID="{057063F7-28A7-41BD-BCDF-0215B925A5E7}" presName="parSh" presStyleLbl="node1" presStyleIdx="2" presStyleCnt="3"/>
      <dgm:spPr/>
    </dgm:pt>
    <dgm:pt modelId="{50E894A1-B694-4CAD-94AC-91AF3BA23278}" type="pres">
      <dgm:prSet presAssocID="{057063F7-28A7-41BD-BCDF-0215B925A5E7}" presName="desTx" presStyleLbl="fgAcc1" presStyleIdx="2" presStyleCnt="3">
        <dgm:presLayoutVars>
          <dgm:bulletEnabled val="1"/>
        </dgm:presLayoutVars>
      </dgm:prSet>
      <dgm:spPr/>
    </dgm:pt>
  </dgm:ptLst>
  <dgm:cxnLst>
    <dgm:cxn modelId="{0A66700E-C660-4976-B8F2-760D065B7149}" srcId="{9E2DBE22-B219-46E8-9A2A-0AEB4AC31A5A}" destId="{582228A1-9720-4B69-B6FF-4B1E581B9A59}" srcOrd="1" destOrd="0" parTransId="{F86C6B70-31A0-448D-9A90-73D46CE86FEF}" sibTransId="{1592A4C6-569E-4C2F-A2D1-BAA0D4D414DC}"/>
    <dgm:cxn modelId="{A5DF7B18-D682-44B0-B685-6D02DA78B721}" type="presOf" srcId="{6AE345DD-19B9-463C-ABF0-1FAB6C27AE52}" destId="{4A7C3232-0485-42BA-9B6C-B92115D0BEC5}" srcOrd="0" destOrd="0" presId="urn:microsoft.com/office/officeart/2005/8/layout/process3"/>
    <dgm:cxn modelId="{E74C3A21-BE8E-4ACE-8E36-7D62980FCADB}" type="presOf" srcId="{9D8AFD7C-331A-4BA5-861C-38B05BF5AA6C}" destId="{F36F27F2-F3C8-4FE5-9B34-F50BCB753657}" srcOrd="0" destOrd="0" presId="urn:microsoft.com/office/officeart/2005/8/layout/process3"/>
    <dgm:cxn modelId="{ACCAFD23-1837-4335-AD41-EF078FC84EEB}" type="presOf" srcId="{1592A4C6-569E-4C2F-A2D1-BAA0D4D414DC}" destId="{430812DE-B34C-4B90-90E5-2AC7D0683A1F}" srcOrd="1" destOrd="0" presId="urn:microsoft.com/office/officeart/2005/8/layout/process3"/>
    <dgm:cxn modelId="{E22C2A26-1996-4032-8ACD-DD0F12FE9BEC}" type="presOf" srcId="{4D01F20E-25D5-45C2-9A92-165BC4D5EC0E}" destId="{D575D656-0956-47AD-BAB9-1D703526E5FA}" srcOrd="1" destOrd="0" presId="urn:microsoft.com/office/officeart/2005/8/layout/process3"/>
    <dgm:cxn modelId="{FA4DE63B-7C0F-4141-84FA-347AC3D1242A}" srcId="{9E2DBE22-B219-46E8-9A2A-0AEB4AC31A5A}" destId="{4D01F20E-25D5-45C2-9A92-165BC4D5EC0E}" srcOrd="0" destOrd="0" parTransId="{F32F26EF-02C0-4E7F-B3ED-11D946CABC10}" sibTransId="{57103A6A-C7A0-4472-98FC-92E98815FD68}"/>
    <dgm:cxn modelId="{07200C63-5AC3-4F3F-90ED-0B32B7ADE089}" type="presOf" srcId="{57103A6A-C7A0-4472-98FC-92E98815FD68}" destId="{AB99E6B6-AAD1-49D4-9331-66EAF928B753}" srcOrd="0" destOrd="0" presId="urn:microsoft.com/office/officeart/2005/8/layout/process3"/>
    <dgm:cxn modelId="{04653054-6819-45EC-B352-6C539D537AE3}" srcId="{057063F7-28A7-41BD-BCDF-0215B925A5E7}" destId="{D4DFE007-5C86-411B-A6C0-0251FF8E1AAA}" srcOrd="0" destOrd="0" parTransId="{223D07DF-560C-4A06-8121-98EDAF08AACF}" sibTransId="{40EBB4D7-9B7D-4340-B0BB-7C3F9ABFE20C}"/>
    <dgm:cxn modelId="{26791B75-8556-4AC1-ABCB-E692E125087D}" type="presOf" srcId="{9E2DBE22-B219-46E8-9A2A-0AEB4AC31A5A}" destId="{FB0985FA-9798-4F81-B215-4DADEC378197}" srcOrd="0" destOrd="0" presId="urn:microsoft.com/office/officeart/2005/8/layout/process3"/>
    <dgm:cxn modelId="{0A036C76-68E0-4975-8484-83519F7BAA2D}" type="presOf" srcId="{582228A1-9720-4B69-B6FF-4B1E581B9A59}" destId="{E0E84FCE-9365-46B9-90B5-0C9B71F1364D}" srcOrd="0" destOrd="0" presId="urn:microsoft.com/office/officeart/2005/8/layout/process3"/>
    <dgm:cxn modelId="{93C20F83-A189-4461-86C2-FCDA706BD1AC}" srcId="{4D01F20E-25D5-45C2-9A92-165BC4D5EC0E}" destId="{9D8AFD7C-331A-4BA5-861C-38B05BF5AA6C}" srcOrd="0" destOrd="0" parTransId="{972BF3B7-6817-48E1-B22C-29597C61DAD5}" sibTransId="{D72850AF-2BD8-4539-A861-410F44BBA945}"/>
    <dgm:cxn modelId="{0B120689-5769-4F08-B8CA-272561AAB6D8}" type="presOf" srcId="{057063F7-28A7-41BD-BCDF-0215B925A5E7}" destId="{E92603F9-B7E8-447B-A4B1-1E9500D64FCB}" srcOrd="1" destOrd="0" presId="urn:microsoft.com/office/officeart/2005/8/layout/process3"/>
    <dgm:cxn modelId="{5C7A8B8E-1EA4-4838-B0F2-EFB33E269C5D}" type="presOf" srcId="{582228A1-9720-4B69-B6FF-4B1E581B9A59}" destId="{7BC779A2-89AF-4F32-9F8A-8A09C4EA1F1A}" srcOrd="1" destOrd="0" presId="urn:microsoft.com/office/officeart/2005/8/layout/process3"/>
    <dgm:cxn modelId="{0957EE90-B94D-4A50-8E50-EDC864A5A8A9}" srcId="{9E2DBE22-B219-46E8-9A2A-0AEB4AC31A5A}" destId="{057063F7-28A7-41BD-BCDF-0215B925A5E7}" srcOrd="2" destOrd="0" parTransId="{86FC1D85-1C75-4E48-BA90-CB87893AF755}" sibTransId="{1E59BB9D-6EF3-4D7D-9E16-7CB32644B5BE}"/>
    <dgm:cxn modelId="{F92360A2-93C6-4E8E-94E2-57BC1305591D}" type="presOf" srcId="{57103A6A-C7A0-4472-98FC-92E98815FD68}" destId="{15206D84-B40C-4307-B9C1-F72BEA2EFBC1}" srcOrd="1" destOrd="0" presId="urn:microsoft.com/office/officeart/2005/8/layout/process3"/>
    <dgm:cxn modelId="{D8DAB3BA-A56C-4038-ABA8-DBEF7A11A438}" type="presOf" srcId="{1592A4C6-569E-4C2F-A2D1-BAA0D4D414DC}" destId="{AFB596BD-EDA1-4811-BE4A-79B8F827894D}" srcOrd="0" destOrd="0" presId="urn:microsoft.com/office/officeart/2005/8/layout/process3"/>
    <dgm:cxn modelId="{7DAF3AC1-E777-4CB7-8026-E82EDFC05C8D}" type="presOf" srcId="{057063F7-28A7-41BD-BCDF-0215B925A5E7}" destId="{C4E02A4E-FBF4-4392-A697-6161507814C1}" srcOrd="0" destOrd="0" presId="urn:microsoft.com/office/officeart/2005/8/layout/process3"/>
    <dgm:cxn modelId="{452B1CCF-931A-47C7-8CA5-161F8AAD90B8}" type="presOf" srcId="{D4DFE007-5C86-411B-A6C0-0251FF8E1AAA}" destId="{50E894A1-B694-4CAD-94AC-91AF3BA23278}" srcOrd="0" destOrd="0" presId="urn:microsoft.com/office/officeart/2005/8/layout/process3"/>
    <dgm:cxn modelId="{C8BE12F3-3472-4DCB-92FD-216B6E86659C}" srcId="{582228A1-9720-4B69-B6FF-4B1E581B9A59}" destId="{6AE345DD-19B9-463C-ABF0-1FAB6C27AE52}" srcOrd="0" destOrd="0" parTransId="{23FA6816-42B4-401D-BA6E-C10B88C8C0E7}" sibTransId="{14978668-B8D2-4EF5-9B6B-9DD43E2A897C}"/>
    <dgm:cxn modelId="{0AA43BFC-BC38-4E70-99A7-FE58E2FBA04A}" type="presOf" srcId="{4D01F20E-25D5-45C2-9A92-165BC4D5EC0E}" destId="{8CCE1075-820C-4735-A54D-C5063E069CCE}" srcOrd="0" destOrd="0" presId="urn:microsoft.com/office/officeart/2005/8/layout/process3"/>
    <dgm:cxn modelId="{7A7C02EB-AA2E-49FC-A361-3FB2B5D590FD}" type="presParOf" srcId="{FB0985FA-9798-4F81-B215-4DADEC378197}" destId="{AA41DF24-F6E8-4268-83BD-B7FC006F58A2}" srcOrd="0" destOrd="0" presId="urn:microsoft.com/office/officeart/2005/8/layout/process3"/>
    <dgm:cxn modelId="{D5EC21F0-C2DD-42A0-9E3C-BF23926B984E}" type="presParOf" srcId="{AA41DF24-F6E8-4268-83BD-B7FC006F58A2}" destId="{8CCE1075-820C-4735-A54D-C5063E069CCE}" srcOrd="0" destOrd="0" presId="urn:microsoft.com/office/officeart/2005/8/layout/process3"/>
    <dgm:cxn modelId="{BD2536B4-0A7B-4999-B6AC-1DF37B198F5C}" type="presParOf" srcId="{AA41DF24-F6E8-4268-83BD-B7FC006F58A2}" destId="{D575D656-0956-47AD-BAB9-1D703526E5FA}" srcOrd="1" destOrd="0" presId="urn:microsoft.com/office/officeart/2005/8/layout/process3"/>
    <dgm:cxn modelId="{B8A17F8F-7506-4805-A6D3-84ECCE2C4B75}" type="presParOf" srcId="{AA41DF24-F6E8-4268-83BD-B7FC006F58A2}" destId="{F36F27F2-F3C8-4FE5-9B34-F50BCB753657}" srcOrd="2" destOrd="0" presId="urn:microsoft.com/office/officeart/2005/8/layout/process3"/>
    <dgm:cxn modelId="{416F3E7D-3C26-4C72-AE9B-5A8717036ECD}" type="presParOf" srcId="{FB0985FA-9798-4F81-B215-4DADEC378197}" destId="{AB99E6B6-AAD1-49D4-9331-66EAF928B753}" srcOrd="1" destOrd="0" presId="urn:microsoft.com/office/officeart/2005/8/layout/process3"/>
    <dgm:cxn modelId="{0039F101-0876-4C85-B957-9EE72698F3D9}" type="presParOf" srcId="{AB99E6B6-AAD1-49D4-9331-66EAF928B753}" destId="{15206D84-B40C-4307-B9C1-F72BEA2EFBC1}" srcOrd="0" destOrd="0" presId="urn:microsoft.com/office/officeart/2005/8/layout/process3"/>
    <dgm:cxn modelId="{9FC9CDE3-6942-4493-94D6-824903091F6D}" type="presParOf" srcId="{FB0985FA-9798-4F81-B215-4DADEC378197}" destId="{D2BBD1A1-E68B-4C68-9BB6-0F683F46B0C1}" srcOrd="2" destOrd="0" presId="urn:microsoft.com/office/officeart/2005/8/layout/process3"/>
    <dgm:cxn modelId="{97DA4EC2-1CA2-40D0-A41B-963F5DC028F6}" type="presParOf" srcId="{D2BBD1A1-E68B-4C68-9BB6-0F683F46B0C1}" destId="{E0E84FCE-9365-46B9-90B5-0C9B71F1364D}" srcOrd="0" destOrd="0" presId="urn:microsoft.com/office/officeart/2005/8/layout/process3"/>
    <dgm:cxn modelId="{2B749C1D-C987-47F0-A67D-55D67CCD3D93}" type="presParOf" srcId="{D2BBD1A1-E68B-4C68-9BB6-0F683F46B0C1}" destId="{7BC779A2-89AF-4F32-9F8A-8A09C4EA1F1A}" srcOrd="1" destOrd="0" presId="urn:microsoft.com/office/officeart/2005/8/layout/process3"/>
    <dgm:cxn modelId="{C90EBD10-C00B-494E-9E94-AF312CC6189B}" type="presParOf" srcId="{D2BBD1A1-E68B-4C68-9BB6-0F683F46B0C1}" destId="{4A7C3232-0485-42BA-9B6C-B92115D0BEC5}" srcOrd="2" destOrd="0" presId="urn:microsoft.com/office/officeart/2005/8/layout/process3"/>
    <dgm:cxn modelId="{9E77F47A-10C0-4AAD-86FA-400AC328CD8D}" type="presParOf" srcId="{FB0985FA-9798-4F81-B215-4DADEC378197}" destId="{AFB596BD-EDA1-4811-BE4A-79B8F827894D}" srcOrd="3" destOrd="0" presId="urn:microsoft.com/office/officeart/2005/8/layout/process3"/>
    <dgm:cxn modelId="{EE706435-EB74-4278-8D10-6CE382CDBE87}" type="presParOf" srcId="{AFB596BD-EDA1-4811-BE4A-79B8F827894D}" destId="{430812DE-B34C-4B90-90E5-2AC7D0683A1F}" srcOrd="0" destOrd="0" presId="urn:microsoft.com/office/officeart/2005/8/layout/process3"/>
    <dgm:cxn modelId="{61A30F3D-0C09-4675-8481-C135A7F90CBD}" type="presParOf" srcId="{FB0985FA-9798-4F81-B215-4DADEC378197}" destId="{D29054EF-78C4-4FEB-9091-B84A2AAC38DF}" srcOrd="4" destOrd="0" presId="urn:microsoft.com/office/officeart/2005/8/layout/process3"/>
    <dgm:cxn modelId="{1EB0B957-F343-4494-B495-71DEE3A730FC}" type="presParOf" srcId="{D29054EF-78C4-4FEB-9091-B84A2AAC38DF}" destId="{C4E02A4E-FBF4-4392-A697-6161507814C1}" srcOrd="0" destOrd="0" presId="urn:microsoft.com/office/officeart/2005/8/layout/process3"/>
    <dgm:cxn modelId="{1C86FC92-C80E-4F71-8041-6128CAAEBE03}" type="presParOf" srcId="{D29054EF-78C4-4FEB-9091-B84A2AAC38DF}" destId="{E92603F9-B7E8-447B-A4B1-1E9500D64FCB}" srcOrd="1" destOrd="0" presId="urn:microsoft.com/office/officeart/2005/8/layout/process3"/>
    <dgm:cxn modelId="{6413BD34-7859-473A-9FD4-1B295F1BF3ED}" type="presParOf" srcId="{D29054EF-78C4-4FEB-9091-B84A2AAC38DF}" destId="{50E894A1-B694-4CAD-94AC-91AF3BA23278}"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2DBE22-B219-46E8-9A2A-0AEB4AC31A5A}" type="doc">
      <dgm:prSet loTypeId="urn:microsoft.com/office/officeart/2005/8/layout/process3" loCatId="process" qsTypeId="urn:microsoft.com/office/officeart/2005/8/quickstyle/simple1" qsCatId="simple" csTypeId="urn:microsoft.com/office/officeart/2005/8/colors/colorful5" csCatId="colorful" phldr="1"/>
      <dgm:spPr/>
      <dgm:t>
        <a:bodyPr/>
        <a:lstStyle/>
        <a:p>
          <a:endParaRPr lang="en-US"/>
        </a:p>
      </dgm:t>
    </dgm:pt>
    <dgm:pt modelId="{4D01F20E-25D5-45C2-9A92-165BC4D5EC0E}">
      <dgm:prSet phldrT="[Text]" phldr="0"/>
      <dgm:spPr/>
      <dgm:t>
        <a:bodyPr/>
        <a:lstStyle/>
        <a:p>
          <a:pPr rtl="0"/>
          <a:r>
            <a:rPr lang="en-US" b="1">
              <a:solidFill>
                <a:schemeClr val="tx1"/>
              </a:solidFill>
            </a:rPr>
            <a:t>Load Profiles</a:t>
          </a:r>
        </a:p>
      </dgm:t>
    </dgm:pt>
    <dgm:pt modelId="{F32F26EF-02C0-4E7F-B3ED-11D946CABC10}" type="parTrans" cxnId="{FA4DE63B-7C0F-4141-84FA-347AC3D1242A}">
      <dgm:prSet/>
      <dgm:spPr/>
      <dgm:t>
        <a:bodyPr/>
        <a:lstStyle/>
        <a:p>
          <a:endParaRPr lang="en-US"/>
        </a:p>
      </dgm:t>
    </dgm:pt>
    <dgm:pt modelId="{57103A6A-C7A0-4472-98FC-92E98815FD68}" type="sibTrans" cxnId="{FA4DE63B-7C0F-4141-84FA-347AC3D1242A}">
      <dgm:prSet/>
      <dgm:spPr/>
      <dgm:t>
        <a:bodyPr/>
        <a:lstStyle/>
        <a:p>
          <a:endParaRPr lang="en-US"/>
        </a:p>
      </dgm:t>
    </dgm:pt>
    <dgm:pt modelId="{582228A1-9720-4B69-B6FF-4B1E581B9A59}">
      <dgm:prSet phldrT="[Text]" phldr="0"/>
      <dgm:spPr/>
      <dgm:t>
        <a:bodyPr/>
        <a:lstStyle/>
        <a:p>
          <a:pPr rtl="0"/>
          <a:r>
            <a:rPr lang="en-US" b="1">
              <a:solidFill>
                <a:schemeClr val="tx1"/>
              </a:solidFill>
            </a:rPr>
            <a:t>Energy Demand Forecasting</a:t>
          </a:r>
        </a:p>
      </dgm:t>
    </dgm:pt>
    <dgm:pt modelId="{F86C6B70-31A0-448D-9A90-73D46CE86FEF}" type="parTrans" cxnId="{0A66700E-C660-4976-B8F2-760D065B7149}">
      <dgm:prSet/>
      <dgm:spPr/>
      <dgm:t>
        <a:bodyPr/>
        <a:lstStyle/>
        <a:p>
          <a:endParaRPr lang="en-US"/>
        </a:p>
      </dgm:t>
    </dgm:pt>
    <dgm:pt modelId="{1592A4C6-569E-4C2F-A2D1-BAA0D4D414DC}" type="sibTrans" cxnId="{0A66700E-C660-4976-B8F2-760D065B7149}">
      <dgm:prSet/>
      <dgm:spPr/>
      <dgm:t>
        <a:bodyPr/>
        <a:lstStyle/>
        <a:p>
          <a:endParaRPr lang="en-US"/>
        </a:p>
      </dgm:t>
    </dgm:pt>
    <dgm:pt modelId="{6AE345DD-19B9-463C-ABF0-1FAB6C27AE52}">
      <dgm:prSet phldrT="[Text]" phldr="0"/>
      <dgm:spPr/>
      <dgm:t>
        <a:bodyPr/>
        <a:lstStyle/>
        <a:p>
          <a:pPr rtl="0"/>
          <a:r>
            <a:rPr lang="en-US"/>
            <a:t>Fluctuating tourism income significantly affects energy demand forecasting. During peak tourist seasons, income levels can vary widely, leading to erratic and unpredictable energy usage patterns. </a:t>
          </a:r>
          <a:r>
            <a:rPr lang="en-US">
              <a:latin typeface="Arial"/>
            </a:rPr>
            <a:t>Similarly,</a:t>
          </a:r>
          <a:r>
            <a:rPr lang="en-US"/>
            <a:t> during periods of steady and high tourist arrivals, there tends to be more consistent energy demand.</a:t>
          </a:r>
        </a:p>
      </dgm:t>
    </dgm:pt>
    <dgm:pt modelId="{23FA6816-42B4-401D-BA6E-C10B88C8C0E7}" type="parTrans" cxnId="{C8BE12F3-3472-4DCB-92FD-216B6E86659C}">
      <dgm:prSet/>
      <dgm:spPr/>
      <dgm:t>
        <a:bodyPr/>
        <a:lstStyle/>
        <a:p>
          <a:endParaRPr lang="en-US"/>
        </a:p>
      </dgm:t>
    </dgm:pt>
    <dgm:pt modelId="{14978668-B8D2-4EF5-9B6B-9DD43E2A897C}" type="sibTrans" cxnId="{C8BE12F3-3472-4DCB-92FD-216B6E86659C}">
      <dgm:prSet/>
      <dgm:spPr/>
      <dgm:t>
        <a:bodyPr/>
        <a:lstStyle/>
        <a:p>
          <a:endParaRPr lang="en-US"/>
        </a:p>
      </dgm:t>
    </dgm:pt>
    <dgm:pt modelId="{D4DFE007-5C86-411B-A6C0-0251FF8E1AAA}">
      <dgm:prSet phldrT="[Text]" phldr="0"/>
      <dgm:spPr/>
      <dgm:t>
        <a:bodyPr/>
        <a:lstStyle/>
        <a:p>
          <a:r>
            <a:rPr lang="en-US"/>
            <a:t>The island's abundant sunlight and wind resources create a favorable environment for renewable energy development. Solar power, harnessed through photovoltaic panels, and wind energy, utilizing turbines, offer sustainable alternatives to traditional diesel generators. </a:t>
          </a:r>
        </a:p>
      </dgm:t>
    </dgm:pt>
    <dgm:pt modelId="{223D07DF-560C-4A06-8121-98EDAF08AACF}" type="parTrans" cxnId="{04653054-6819-45EC-B352-6C539D537AE3}">
      <dgm:prSet/>
      <dgm:spPr/>
      <dgm:t>
        <a:bodyPr/>
        <a:lstStyle/>
        <a:p>
          <a:endParaRPr lang="en-US"/>
        </a:p>
      </dgm:t>
    </dgm:pt>
    <dgm:pt modelId="{40EBB4D7-9B7D-4340-B0BB-7C3F9ABFE20C}" type="sibTrans" cxnId="{04653054-6819-45EC-B352-6C539D537AE3}">
      <dgm:prSet/>
      <dgm:spPr/>
      <dgm:t>
        <a:bodyPr/>
        <a:lstStyle/>
        <a:p>
          <a:endParaRPr lang="en-US"/>
        </a:p>
      </dgm:t>
    </dgm:pt>
    <dgm:pt modelId="{9D8AFD7C-331A-4BA5-861C-38B05BF5AA6C}">
      <dgm:prSet phldr="0"/>
      <dgm:spPr/>
      <dgm:t>
        <a:bodyPr/>
        <a:lstStyle/>
        <a:p>
          <a:pPr rtl="0"/>
          <a:r>
            <a:rPr lang="en-US"/>
            <a:t>The island's literate and skilled population influences the load profile through energy-efficient practices. Their understanding enables adoption of technologies like LED lighting and smart energy systems, adjusting usage to stabilize demand, especially during peak tourist seasons, for a sustainable energy profile.</a:t>
          </a:r>
        </a:p>
      </dgm:t>
    </dgm:pt>
    <dgm:pt modelId="{972BF3B7-6817-48E1-B22C-29597C61DAD5}" type="parTrans" cxnId="{93C20F83-A189-4461-86C2-FCDA706BD1AC}">
      <dgm:prSet/>
      <dgm:spPr/>
    </dgm:pt>
    <dgm:pt modelId="{D72850AF-2BD8-4539-A861-410F44BBA945}" type="sibTrans" cxnId="{93C20F83-A189-4461-86C2-FCDA706BD1AC}">
      <dgm:prSet/>
      <dgm:spPr/>
    </dgm:pt>
    <dgm:pt modelId="{057063F7-28A7-41BD-BCDF-0215B925A5E7}">
      <dgm:prSet phldr="0"/>
      <dgm:spPr/>
      <dgm:t>
        <a:bodyPr/>
        <a:lstStyle/>
        <a:p>
          <a:r>
            <a:rPr lang="en-US" b="1">
              <a:latin typeface="Arial"/>
            </a:rPr>
            <a:t> </a:t>
          </a:r>
          <a:r>
            <a:rPr lang="en-US" b="1">
              <a:solidFill>
                <a:schemeClr val="tx1"/>
              </a:solidFill>
            </a:rPr>
            <a:t>Energy Supply Options</a:t>
          </a:r>
          <a:endParaRPr lang="en-US">
            <a:solidFill>
              <a:schemeClr val="tx1"/>
            </a:solidFill>
          </a:endParaRPr>
        </a:p>
      </dgm:t>
    </dgm:pt>
    <dgm:pt modelId="{86FC1D85-1C75-4E48-BA90-CB87893AF755}" type="parTrans" cxnId="{0957EE90-B94D-4A50-8E50-EDC864A5A8A9}">
      <dgm:prSet/>
      <dgm:spPr/>
    </dgm:pt>
    <dgm:pt modelId="{1E59BB9D-6EF3-4D7D-9E16-7CB32644B5BE}" type="sibTrans" cxnId="{0957EE90-B94D-4A50-8E50-EDC864A5A8A9}">
      <dgm:prSet/>
      <dgm:spPr/>
    </dgm:pt>
    <dgm:pt modelId="{FB0985FA-9798-4F81-B215-4DADEC378197}" type="pres">
      <dgm:prSet presAssocID="{9E2DBE22-B219-46E8-9A2A-0AEB4AC31A5A}" presName="linearFlow" presStyleCnt="0">
        <dgm:presLayoutVars>
          <dgm:dir/>
          <dgm:animLvl val="lvl"/>
          <dgm:resizeHandles val="exact"/>
        </dgm:presLayoutVars>
      </dgm:prSet>
      <dgm:spPr/>
    </dgm:pt>
    <dgm:pt modelId="{AA41DF24-F6E8-4268-83BD-B7FC006F58A2}" type="pres">
      <dgm:prSet presAssocID="{4D01F20E-25D5-45C2-9A92-165BC4D5EC0E}" presName="composite" presStyleCnt="0"/>
      <dgm:spPr/>
    </dgm:pt>
    <dgm:pt modelId="{8CCE1075-820C-4735-A54D-C5063E069CCE}" type="pres">
      <dgm:prSet presAssocID="{4D01F20E-25D5-45C2-9A92-165BC4D5EC0E}" presName="parTx" presStyleLbl="node1" presStyleIdx="0" presStyleCnt="3">
        <dgm:presLayoutVars>
          <dgm:chMax val="0"/>
          <dgm:chPref val="0"/>
          <dgm:bulletEnabled val="1"/>
        </dgm:presLayoutVars>
      </dgm:prSet>
      <dgm:spPr/>
    </dgm:pt>
    <dgm:pt modelId="{D575D656-0956-47AD-BAB9-1D703526E5FA}" type="pres">
      <dgm:prSet presAssocID="{4D01F20E-25D5-45C2-9A92-165BC4D5EC0E}" presName="parSh" presStyleLbl="node1" presStyleIdx="0" presStyleCnt="3"/>
      <dgm:spPr/>
    </dgm:pt>
    <dgm:pt modelId="{F36F27F2-F3C8-4FE5-9B34-F50BCB753657}" type="pres">
      <dgm:prSet presAssocID="{4D01F20E-25D5-45C2-9A92-165BC4D5EC0E}" presName="desTx" presStyleLbl="fgAcc1" presStyleIdx="0" presStyleCnt="3">
        <dgm:presLayoutVars>
          <dgm:bulletEnabled val="1"/>
        </dgm:presLayoutVars>
      </dgm:prSet>
      <dgm:spPr/>
    </dgm:pt>
    <dgm:pt modelId="{AB99E6B6-AAD1-49D4-9331-66EAF928B753}" type="pres">
      <dgm:prSet presAssocID="{57103A6A-C7A0-4472-98FC-92E98815FD68}" presName="sibTrans" presStyleLbl="sibTrans2D1" presStyleIdx="0" presStyleCnt="2"/>
      <dgm:spPr/>
    </dgm:pt>
    <dgm:pt modelId="{15206D84-B40C-4307-B9C1-F72BEA2EFBC1}" type="pres">
      <dgm:prSet presAssocID="{57103A6A-C7A0-4472-98FC-92E98815FD68}" presName="connTx" presStyleLbl="sibTrans2D1" presStyleIdx="0" presStyleCnt="2"/>
      <dgm:spPr/>
    </dgm:pt>
    <dgm:pt modelId="{D2BBD1A1-E68B-4C68-9BB6-0F683F46B0C1}" type="pres">
      <dgm:prSet presAssocID="{582228A1-9720-4B69-B6FF-4B1E581B9A59}" presName="composite" presStyleCnt="0"/>
      <dgm:spPr/>
    </dgm:pt>
    <dgm:pt modelId="{E0E84FCE-9365-46B9-90B5-0C9B71F1364D}" type="pres">
      <dgm:prSet presAssocID="{582228A1-9720-4B69-B6FF-4B1E581B9A59}" presName="parTx" presStyleLbl="node1" presStyleIdx="0" presStyleCnt="3">
        <dgm:presLayoutVars>
          <dgm:chMax val="0"/>
          <dgm:chPref val="0"/>
          <dgm:bulletEnabled val="1"/>
        </dgm:presLayoutVars>
      </dgm:prSet>
      <dgm:spPr/>
    </dgm:pt>
    <dgm:pt modelId="{7BC779A2-89AF-4F32-9F8A-8A09C4EA1F1A}" type="pres">
      <dgm:prSet presAssocID="{582228A1-9720-4B69-B6FF-4B1E581B9A59}" presName="parSh" presStyleLbl="node1" presStyleIdx="1" presStyleCnt="3"/>
      <dgm:spPr/>
    </dgm:pt>
    <dgm:pt modelId="{4A7C3232-0485-42BA-9B6C-B92115D0BEC5}" type="pres">
      <dgm:prSet presAssocID="{582228A1-9720-4B69-B6FF-4B1E581B9A59}" presName="desTx" presStyleLbl="fgAcc1" presStyleIdx="1" presStyleCnt="3">
        <dgm:presLayoutVars>
          <dgm:bulletEnabled val="1"/>
        </dgm:presLayoutVars>
      </dgm:prSet>
      <dgm:spPr/>
    </dgm:pt>
    <dgm:pt modelId="{AFB596BD-EDA1-4811-BE4A-79B8F827894D}" type="pres">
      <dgm:prSet presAssocID="{1592A4C6-569E-4C2F-A2D1-BAA0D4D414DC}" presName="sibTrans" presStyleLbl="sibTrans2D1" presStyleIdx="1" presStyleCnt="2"/>
      <dgm:spPr/>
    </dgm:pt>
    <dgm:pt modelId="{430812DE-B34C-4B90-90E5-2AC7D0683A1F}" type="pres">
      <dgm:prSet presAssocID="{1592A4C6-569E-4C2F-A2D1-BAA0D4D414DC}" presName="connTx" presStyleLbl="sibTrans2D1" presStyleIdx="1" presStyleCnt="2"/>
      <dgm:spPr/>
    </dgm:pt>
    <dgm:pt modelId="{D29054EF-78C4-4FEB-9091-B84A2AAC38DF}" type="pres">
      <dgm:prSet presAssocID="{057063F7-28A7-41BD-BCDF-0215B925A5E7}" presName="composite" presStyleCnt="0"/>
      <dgm:spPr/>
    </dgm:pt>
    <dgm:pt modelId="{C4E02A4E-FBF4-4392-A697-6161507814C1}" type="pres">
      <dgm:prSet presAssocID="{057063F7-28A7-41BD-BCDF-0215B925A5E7}" presName="parTx" presStyleLbl="node1" presStyleIdx="1" presStyleCnt="3">
        <dgm:presLayoutVars>
          <dgm:chMax val="0"/>
          <dgm:chPref val="0"/>
          <dgm:bulletEnabled val="1"/>
        </dgm:presLayoutVars>
      </dgm:prSet>
      <dgm:spPr/>
    </dgm:pt>
    <dgm:pt modelId="{E92603F9-B7E8-447B-A4B1-1E9500D64FCB}" type="pres">
      <dgm:prSet presAssocID="{057063F7-28A7-41BD-BCDF-0215B925A5E7}" presName="parSh" presStyleLbl="node1" presStyleIdx="2" presStyleCnt="3"/>
      <dgm:spPr/>
    </dgm:pt>
    <dgm:pt modelId="{50E894A1-B694-4CAD-94AC-91AF3BA23278}" type="pres">
      <dgm:prSet presAssocID="{057063F7-28A7-41BD-BCDF-0215B925A5E7}" presName="desTx" presStyleLbl="fgAcc1" presStyleIdx="2" presStyleCnt="3">
        <dgm:presLayoutVars>
          <dgm:bulletEnabled val="1"/>
        </dgm:presLayoutVars>
      </dgm:prSet>
      <dgm:spPr/>
    </dgm:pt>
  </dgm:ptLst>
  <dgm:cxnLst>
    <dgm:cxn modelId="{0A66700E-C660-4976-B8F2-760D065B7149}" srcId="{9E2DBE22-B219-46E8-9A2A-0AEB4AC31A5A}" destId="{582228A1-9720-4B69-B6FF-4B1E581B9A59}" srcOrd="1" destOrd="0" parTransId="{F86C6B70-31A0-448D-9A90-73D46CE86FEF}" sibTransId="{1592A4C6-569E-4C2F-A2D1-BAA0D4D414DC}"/>
    <dgm:cxn modelId="{A5DF7B18-D682-44B0-B685-6D02DA78B721}" type="presOf" srcId="{6AE345DD-19B9-463C-ABF0-1FAB6C27AE52}" destId="{4A7C3232-0485-42BA-9B6C-B92115D0BEC5}" srcOrd="0" destOrd="0" presId="urn:microsoft.com/office/officeart/2005/8/layout/process3"/>
    <dgm:cxn modelId="{E74C3A21-BE8E-4ACE-8E36-7D62980FCADB}" type="presOf" srcId="{9D8AFD7C-331A-4BA5-861C-38B05BF5AA6C}" destId="{F36F27F2-F3C8-4FE5-9B34-F50BCB753657}" srcOrd="0" destOrd="0" presId="urn:microsoft.com/office/officeart/2005/8/layout/process3"/>
    <dgm:cxn modelId="{ACCAFD23-1837-4335-AD41-EF078FC84EEB}" type="presOf" srcId="{1592A4C6-569E-4C2F-A2D1-BAA0D4D414DC}" destId="{430812DE-B34C-4B90-90E5-2AC7D0683A1F}" srcOrd="1" destOrd="0" presId="urn:microsoft.com/office/officeart/2005/8/layout/process3"/>
    <dgm:cxn modelId="{E22C2A26-1996-4032-8ACD-DD0F12FE9BEC}" type="presOf" srcId="{4D01F20E-25D5-45C2-9A92-165BC4D5EC0E}" destId="{D575D656-0956-47AD-BAB9-1D703526E5FA}" srcOrd="1" destOrd="0" presId="urn:microsoft.com/office/officeart/2005/8/layout/process3"/>
    <dgm:cxn modelId="{FA4DE63B-7C0F-4141-84FA-347AC3D1242A}" srcId="{9E2DBE22-B219-46E8-9A2A-0AEB4AC31A5A}" destId="{4D01F20E-25D5-45C2-9A92-165BC4D5EC0E}" srcOrd="0" destOrd="0" parTransId="{F32F26EF-02C0-4E7F-B3ED-11D946CABC10}" sibTransId="{57103A6A-C7A0-4472-98FC-92E98815FD68}"/>
    <dgm:cxn modelId="{07200C63-5AC3-4F3F-90ED-0B32B7ADE089}" type="presOf" srcId="{57103A6A-C7A0-4472-98FC-92E98815FD68}" destId="{AB99E6B6-AAD1-49D4-9331-66EAF928B753}" srcOrd="0" destOrd="0" presId="urn:microsoft.com/office/officeart/2005/8/layout/process3"/>
    <dgm:cxn modelId="{04653054-6819-45EC-B352-6C539D537AE3}" srcId="{057063F7-28A7-41BD-BCDF-0215B925A5E7}" destId="{D4DFE007-5C86-411B-A6C0-0251FF8E1AAA}" srcOrd="0" destOrd="0" parTransId="{223D07DF-560C-4A06-8121-98EDAF08AACF}" sibTransId="{40EBB4D7-9B7D-4340-B0BB-7C3F9ABFE20C}"/>
    <dgm:cxn modelId="{26791B75-8556-4AC1-ABCB-E692E125087D}" type="presOf" srcId="{9E2DBE22-B219-46E8-9A2A-0AEB4AC31A5A}" destId="{FB0985FA-9798-4F81-B215-4DADEC378197}" srcOrd="0" destOrd="0" presId="urn:microsoft.com/office/officeart/2005/8/layout/process3"/>
    <dgm:cxn modelId="{0A036C76-68E0-4975-8484-83519F7BAA2D}" type="presOf" srcId="{582228A1-9720-4B69-B6FF-4B1E581B9A59}" destId="{E0E84FCE-9365-46B9-90B5-0C9B71F1364D}" srcOrd="0" destOrd="0" presId="urn:microsoft.com/office/officeart/2005/8/layout/process3"/>
    <dgm:cxn modelId="{93C20F83-A189-4461-86C2-FCDA706BD1AC}" srcId="{4D01F20E-25D5-45C2-9A92-165BC4D5EC0E}" destId="{9D8AFD7C-331A-4BA5-861C-38B05BF5AA6C}" srcOrd="0" destOrd="0" parTransId="{972BF3B7-6817-48E1-B22C-29597C61DAD5}" sibTransId="{D72850AF-2BD8-4539-A861-410F44BBA945}"/>
    <dgm:cxn modelId="{0B120689-5769-4F08-B8CA-272561AAB6D8}" type="presOf" srcId="{057063F7-28A7-41BD-BCDF-0215B925A5E7}" destId="{E92603F9-B7E8-447B-A4B1-1E9500D64FCB}" srcOrd="1" destOrd="0" presId="urn:microsoft.com/office/officeart/2005/8/layout/process3"/>
    <dgm:cxn modelId="{5C7A8B8E-1EA4-4838-B0F2-EFB33E269C5D}" type="presOf" srcId="{582228A1-9720-4B69-B6FF-4B1E581B9A59}" destId="{7BC779A2-89AF-4F32-9F8A-8A09C4EA1F1A}" srcOrd="1" destOrd="0" presId="urn:microsoft.com/office/officeart/2005/8/layout/process3"/>
    <dgm:cxn modelId="{0957EE90-B94D-4A50-8E50-EDC864A5A8A9}" srcId="{9E2DBE22-B219-46E8-9A2A-0AEB4AC31A5A}" destId="{057063F7-28A7-41BD-BCDF-0215B925A5E7}" srcOrd="2" destOrd="0" parTransId="{86FC1D85-1C75-4E48-BA90-CB87893AF755}" sibTransId="{1E59BB9D-6EF3-4D7D-9E16-7CB32644B5BE}"/>
    <dgm:cxn modelId="{F92360A2-93C6-4E8E-94E2-57BC1305591D}" type="presOf" srcId="{57103A6A-C7A0-4472-98FC-92E98815FD68}" destId="{15206D84-B40C-4307-B9C1-F72BEA2EFBC1}" srcOrd="1" destOrd="0" presId="urn:microsoft.com/office/officeart/2005/8/layout/process3"/>
    <dgm:cxn modelId="{D8DAB3BA-A56C-4038-ABA8-DBEF7A11A438}" type="presOf" srcId="{1592A4C6-569E-4C2F-A2D1-BAA0D4D414DC}" destId="{AFB596BD-EDA1-4811-BE4A-79B8F827894D}" srcOrd="0" destOrd="0" presId="urn:microsoft.com/office/officeart/2005/8/layout/process3"/>
    <dgm:cxn modelId="{7DAF3AC1-E777-4CB7-8026-E82EDFC05C8D}" type="presOf" srcId="{057063F7-28A7-41BD-BCDF-0215B925A5E7}" destId="{C4E02A4E-FBF4-4392-A697-6161507814C1}" srcOrd="0" destOrd="0" presId="urn:microsoft.com/office/officeart/2005/8/layout/process3"/>
    <dgm:cxn modelId="{452B1CCF-931A-47C7-8CA5-161F8AAD90B8}" type="presOf" srcId="{D4DFE007-5C86-411B-A6C0-0251FF8E1AAA}" destId="{50E894A1-B694-4CAD-94AC-91AF3BA23278}" srcOrd="0" destOrd="0" presId="urn:microsoft.com/office/officeart/2005/8/layout/process3"/>
    <dgm:cxn modelId="{C8BE12F3-3472-4DCB-92FD-216B6E86659C}" srcId="{582228A1-9720-4B69-B6FF-4B1E581B9A59}" destId="{6AE345DD-19B9-463C-ABF0-1FAB6C27AE52}" srcOrd="0" destOrd="0" parTransId="{23FA6816-42B4-401D-BA6E-C10B88C8C0E7}" sibTransId="{14978668-B8D2-4EF5-9B6B-9DD43E2A897C}"/>
    <dgm:cxn modelId="{0AA43BFC-BC38-4E70-99A7-FE58E2FBA04A}" type="presOf" srcId="{4D01F20E-25D5-45C2-9A92-165BC4D5EC0E}" destId="{8CCE1075-820C-4735-A54D-C5063E069CCE}" srcOrd="0" destOrd="0" presId="urn:microsoft.com/office/officeart/2005/8/layout/process3"/>
    <dgm:cxn modelId="{7A7C02EB-AA2E-49FC-A361-3FB2B5D590FD}" type="presParOf" srcId="{FB0985FA-9798-4F81-B215-4DADEC378197}" destId="{AA41DF24-F6E8-4268-83BD-B7FC006F58A2}" srcOrd="0" destOrd="0" presId="urn:microsoft.com/office/officeart/2005/8/layout/process3"/>
    <dgm:cxn modelId="{D5EC21F0-C2DD-42A0-9E3C-BF23926B984E}" type="presParOf" srcId="{AA41DF24-F6E8-4268-83BD-B7FC006F58A2}" destId="{8CCE1075-820C-4735-A54D-C5063E069CCE}" srcOrd="0" destOrd="0" presId="urn:microsoft.com/office/officeart/2005/8/layout/process3"/>
    <dgm:cxn modelId="{BD2536B4-0A7B-4999-B6AC-1DF37B198F5C}" type="presParOf" srcId="{AA41DF24-F6E8-4268-83BD-B7FC006F58A2}" destId="{D575D656-0956-47AD-BAB9-1D703526E5FA}" srcOrd="1" destOrd="0" presId="urn:microsoft.com/office/officeart/2005/8/layout/process3"/>
    <dgm:cxn modelId="{B8A17F8F-7506-4805-A6D3-84ECCE2C4B75}" type="presParOf" srcId="{AA41DF24-F6E8-4268-83BD-B7FC006F58A2}" destId="{F36F27F2-F3C8-4FE5-9B34-F50BCB753657}" srcOrd="2" destOrd="0" presId="urn:microsoft.com/office/officeart/2005/8/layout/process3"/>
    <dgm:cxn modelId="{416F3E7D-3C26-4C72-AE9B-5A8717036ECD}" type="presParOf" srcId="{FB0985FA-9798-4F81-B215-4DADEC378197}" destId="{AB99E6B6-AAD1-49D4-9331-66EAF928B753}" srcOrd="1" destOrd="0" presId="urn:microsoft.com/office/officeart/2005/8/layout/process3"/>
    <dgm:cxn modelId="{0039F101-0876-4C85-B957-9EE72698F3D9}" type="presParOf" srcId="{AB99E6B6-AAD1-49D4-9331-66EAF928B753}" destId="{15206D84-B40C-4307-B9C1-F72BEA2EFBC1}" srcOrd="0" destOrd="0" presId="urn:microsoft.com/office/officeart/2005/8/layout/process3"/>
    <dgm:cxn modelId="{9FC9CDE3-6942-4493-94D6-824903091F6D}" type="presParOf" srcId="{FB0985FA-9798-4F81-B215-4DADEC378197}" destId="{D2BBD1A1-E68B-4C68-9BB6-0F683F46B0C1}" srcOrd="2" destOrd="0" presId="urn:microsoft.com/office/officeart/2005/8/layout/process3"/>
    <dgm:cxn modelId="{97DA4EC2-1CA2-40D0-A41B-963F5DC028F6}" type="presParOf" srcId="{D2BBD1A1-E68B-4C68-9BB6-0F683F46B0C1}" destId="{E0E84FCE-9365-46B9-90B5-0C9B71F1364D}" srcOrd="0" destOrd="0" presId="urn:microsoft.com/office/officeart/2005/8/layout/process3"/>
    <dgm:cxn modelId="{2B749C1D-C987-47F0-A67D-55D67CCD3D93}" type="presParOf" srcId="{D2BBD1A1-E68B-4C68-9BB6-0F683F46B0C1}" destId="{7BC779A2-89AF-4F32-9F8A-8A09C4EA1F1A}" srcOrd="1" destOrd="0" presId="urn:microsoft.com/office/officeart/2005/8/layout/process3"/>
    <dgm:cxn modelId="{C90EBD10-C00B-494E-9E94-AF312CC6189B}" type="presParOf" srcId="{D2BBD1A1-E68B-4C68-9BB6-0F683F46B0C1}" destId="{4A7C3232-0485-42BA-9B6C-B92115D0BEC5}" srcOrd="2" destOrd="0" presId="urn:microsoft.com/office/officeart/2005/8/layout/process3"/>
    <dgm:cxn modelId="{9E77F47A-10C0-4AAD-86FA-400AC328CD8D}" type="presParOf" srcId="{FB0985FA-9798-4F81-B215-4DADEC378197}" destId="{AFB596BD-EDA1-4811-BE4A-79B8F827894D}" srcOrd="3" destOrd="0" presId="urn:microsoft.com/office/officeart/2005/8/layout/process3"/>
    <dgm:cxn modelId="{EE706435-EB74-4278-8D10-6CE382CDBE87}" type="presParOf" srcId="{AFB596BD-EDA1-4811-BE4A-79B8F827894D}" destId="{430812DE-B34C-4B90-90E5-2AC7D0683A1F}" srcOrd="0" destOrd="0" presId="urn:microsoft.com/office/officeart/2005/8/layout/process3"/>
    <dgm:cxn modelId="{61A30F3D-0C09-4675-8481-C135A7F90CBD}" type="presParOf" srcId="{FB0985FA-9798-4F81-B215-4DADEC378197}" destId="{D29054EF-78C4-4FEB-9091-B84A2AAC38DF}" srcOrd="4" destOrd="0" presId="urn:microsoft.com/office/officeart/2005/8/layout/process3"/>
    <dgm:cxn modelId="{1EB0B957-F343-4494-B495-71DEE3A730FC}" type="presParOf" srcId="{D29054EF-78C4-4FEB-9091-B84A2AAC38DF}" destId="{C4E02A4E-FBF4-4392-A697-6161507814C1}" srcOrd="0" destOrd="0" presId="urn:microsoft.com/office/officeart/2005/8/layout/process3"/>
    <dgm:cxn modelId="{1C86FC92-C80E-4F71-8041-6128CAAEBE03}" type="presParOf" srcId="{D29054EF-78C4-4FEB-9091-B84A2AAC38DF}" destId="{E92603F9-B7E8-447B-A4B1-1E9500D64FCB}" srcOrd="1" destOrd="0" presId="urn:microsoft.com/office/officeart/2005/8/layout/process3"/>
    <dgm:cxn modelId="{6413BD34-7859-473A-9FD4-1B295F1BF3ED}" type="presParOf" srcId="{D29054EF-78C4-4FEB-9091-B84A2AAC38DF}" destId="{50E894A1-B694-4CAD-94AC-91AF3BA23278}"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BADA7F-402D-48BA-9A85-CC0A508DC061}">
      <dsp:nvSpPr>
        <dsp:cNvPr id="0" name=""/>
        <dsp:cNvSpPr/>
      </dsp:nvSpPr>
      <dsp:spPr>
        <a:xfrm rot="16200000">
          <a:off x="-1753457" y="2769565"/>
          <a:ext cx="4012346" cy="505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763" bIns="0" numCol="1" spcCol="1270" anchor="t" anchorCtr="0">
          <a:noAutofit/>
        </a:bodyPr>
        <a:lstStyle/>
        <a:p>
          <a:pPr marL="0" lvl="0" indent="0" algn="r" defTabSz="1689100">
            <a:lnSpc>
              <a:spcPct val="90000"/>
            </a:lnSpc>
            <a:spcBef>
              <a:spcPct val="0"/>
            </a:spcBef>
            <a:spcAft>
              <a:spcPct val="35000"/>
            </a:spcAft>
            <a:buNone/>
          </a:pPr>
          <a:endParaRPr lang="en-KE" sz="3800" kern="1200"/>
        </a:p>
      </dsp:txBody>
      <dsp:txXfrm>
        <a:off x="-1753457" y="2769565"/>
        <a:ext cx="4012346" cy="505432"/>
      </dsp:txXfrm>
    </dsp:sp>
    <dsp:sp modelId="{0004DAF6-D677-4E49-9EDD-37C60E8ACF39}">
      <dsp:nvSpPr>
        <dsp:cNvPr id="0" name=""/>
        <dsp:cNvSpPr/>
      </dsp:nvSpPr>
      <dsp:spPr>
        <a:xfrm>
          <a:off x="570450" y="899428"/>
          <a:ext cx="2517587" cy="4012346"/>
        </a:xfrm>
        <a:prstGeom prst="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84912" tIns="445763" rIns="184912" bIns="184912" numCol="1" spcCol="1270" anchor="t" anchorCtr="0">
          <a:noAutofit/>
        </a:bodyPr>
        <a:lstStyle/>
        <a:p>
          <a:pPr marL="0" lvl="1" indent="-228600" algn="l" defTabSz="1155700">
            <a:lnSpc>
              <a:spcPct val="90000"/>
            </a:lnSpc>
            <a:spcBef>
              <a:spcPct val="0"/>
            </a:spcBef>
            <a:spcAft>
              <a:spcPct val="15000"/>
            </a:spcAft>
            <a:buNone/>
          </a:pPr>
          <a:r>
            <a:rPr lang="en-US" sz="2600" b="0" i="0" u="none" kern="1200"/>
            <a:t>Population Size and Growth</a:t>
          </a:r>
          <a:endParaRPr lang="en-KE" sz="2600" b="0" kern="1200"/>
        </a:p>
        <a:p>
          <a:pPr marL="0" lvl="1" indent="-228600" algn="l" defTabSz="1022350">
            <a:lnSpc>
              <a:spcPct val="90000"/>
            </a:lnSpc>
            <a:spcBef>
              <a:spcPct val="0"/>
            </a:spcBef>
            <a:spcAft>
              <a:spcPct val="15000"/>
            </a:spcAft>
            <a:buNone/>
          </a:pPr>
          <a:endParaRPr lang="en-KE" sz="2300" kern="1200"/>
        </a:p>
        <a:p>
          <a:pPr marL="0" lvl="1" indent="-228600" algn="l" defTabSz="1155700">
            <a:lnSpc>
              <a:spcPct val="90000"/>
            </a:lnSpc>
            <a:spcBef>
              <a:spcPct val="0"/>
            </a:spcBef>
            <a:spcAft>
              <a:spcPct val="15000"/>
            </a:spcAft>
            <a:buNone/>
          </a:pPr>
          <a:r>
            <a:rPr lang="en-US" sz="2600" b="0" i="0" u="none" kern="1200"/>
            <a:t>Urban vs. Rural Distribution</a:t>
          </a:r>
          <a:endParaRPr lang="en-KE" sz="2600" b="0" i="0" u="none" kern="1200"/>
        </a:p>
        <a:p>
          <a:pPr marL="0" lvl="1" indent="-228600" algn="l" defTabSz="1022350">
            <a:lnSpc>
              <a:spcPct val="90000"/>
            </a:lnSpc>
            <a:spcBef>
              <a:spcPct val="0"/>
            </a:spcBef>
            <a:spcAft>
              <a:spcPct val="15000"/>
            </a:spcAft>
            <a:buNone/>
          </a:pPr>
          <a:endParaRPr lang="en-KE" sz="2300" kern="1200"/>
        </a:p>
        <a:p>
          <a:pPr marL="0" lvl="1" indent="-228600" algn="l" defTabSz="1155700">
            <a:lnSpc>
              <a:spcPct val="90000"/>
            </a:lnSpc>
            <a:spcBef>
              <a:spcPct val="0"/>
            </a:spcBef>
            <a:spcAft>
              <a:spcPct val="15000"/>
            </a:spcAft>
            <a:buNone/>
          </a:pPr>
          <a:r>
            <a:rPr lang="en-US" sz="2600" b="0" i="0" u="none" kern="1200"/>
            <a:t>Age Distribution</a:t>
          </a:r>
          <a:endParaRPr lang="en-KE" sz="2600" b="0" i="0" u="none" kern="1200"/>
        </a:p>
      </dsp:txBody>
      <dsp:txXfrm>
        <a:off x="570450" y="899428"/>
        <a:ext cx="2517587" cy="4012346"/>
      </dsp:txXfrm>
    </dsp:sp>
    <dsp:sp modelId="{CF993B80-F46C-46C7-A9BD-2A7BA75AE6A2}">
      <dsp:nvSpPr>
        <dsp:cNvPr id="0" name=""/>
        <dsp:cNvSpPr/>
      </dsp:nvSpPr>
      <dsp:spPr>
        <a:xfrm>
          <a:off x="0" y="275806"/>
          <a:ext cx="1010864" cy="10108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EB4D6A73-BD5E-4814-8048-7D3610D23C03}">
      <dsp:nvSpPr>
        <dsp:cNvPr id="0" name=""/>
        <dsp:cNvSpPr/>
      </dsp:nvSpPr>
      <dsp:spPr>
        <a:xfrm rot="16200000">
          <a:off x="1992832" y="2652886"/>
          <a:ext cx="4012346" cy="505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763" bIns="0" numCol="1" spcCol="1270" anchor="t" anchorCtr="0">
          <a:noAutofit/>
        </a:bodyPr>
        <a:lstStyle/>
        <a:p>
          <a:pPr marL="0" lvl="0" indent="0" algn="r" defTabSz="1689100">
            <a:lnSpc>
              <a:spcPct val="90000"/>
            </a:lnSpc>
            <a:spcBef>
              <a:spcPct val="0"/>
            </a:spcBef>
            <a:spcAft>
              <a:spcPct val="35000"/>
            </a:spcAft>
            <a:buNone/>
          </a:pPr>
          <a:endParaRPr lang="en-KE" sz="3800" kern="1200"/>
        </a:p>
      </dsp:txBody>
      <dsp:txXfrm>
        <a:off x="1992832" y="2652886"/>
        <a:ext cx="4012346" cy="505432"/>
      </dsp:txXfrm>
    </dsp:sp>
    <dsp:sp modelId="{7D0D6AC9-DDAB-4D1B-B4BF-C15A28A5C993}">
      <dsp:nvSpPr>
        <dsp:cNvPr id="0" name=""/>
        <dsp:cNvSpPr/>
      </dsp:nvSpPr>
      <dsp:spPr>
        <a:xfrm>
          <a:off x="4275110" y="794425"/>
          <a:ext cx="2517587" cy="4012346"/>
        </a:xfrm>
        <a:prstGeom prst="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84912" tIns="445763" rIns="184912" bIns="184912" numCol="1" spcCol="1270" anchor="t" anchorCtr="0">
          <a:noAutofit/>
        </a:bodyPr>
        <a:lstStyle/>
        <a:p>
          <a:pPr marL="0" lvl="1" indent="-228600" algn="l" defTabSz="1155700">
            <a:lnSpc>
              <a:spcPct val="90000"/>
            </a:lnSpc>
            <a:spcBef>
              <a:spcPct val="0"/>
            </a:spcBef>
            <a:spcAft>
              <a:spcPct val="15000"/>
            </a:spcAft>
            <a:buNone/>
          </a:pPr>
          <a:r>
            <a:rPr lang="en-US" sz="2600" b="0" i="0" u="none" kern="1200"/>
            <a:t>Income</a:t>
          </a:r>
          <a:endParaRPr lang="en-KE" sz="2600" b="0" kern="1200"/>
        </a:p>
        <a:p>
          <a:pPr marL="0" lvl="1" indent="-228600" algn="l" defTabSz="1155700">
            <a:lnSpc>
              <a:spcPct val="90000"/>
            </a:lnSpc>
            <a:spcBef>
              <a:spcPct val="0"/>
            </a:spcBef>
            <a:spcAft>
              <a:spcPct val="15000"/>
            </a:spcAft>
            <a:buNone/>
          </a:pPr>
          <a:r>
            <a:rPr lang="en-US" sz="2600" b="0" i="0" u="none" kern="1200"/>
            <a:t>Levels</a:t>
          </a:r>
          <a:endParaRPr lang="en-KE" sz="2600" b="0" kern="1200"/>
        </a:p>
        <a:p>
          <a:pPr marL="0" lvl="1" indent="-228600" algn="l" defTabSz="1155700">
            <a:lnSpc>
              <a:spcPct val="90000"/>
            </a:lnSpc>
            <a:spcBef>
              <a:spcPct val="0"/>
            </a:spcBef>
            <a:spcAft>
              <a:spcPct val="15000"/>
            </a:spcAft>
            <a:buNone/>
          </a:pPr>
          <a:endParaRPr lang="en-KE" sz="2600" b="0" kern="1200"/>
        </a:p>
        <a:p>
          <a:pPr marL="0" lvl="1" indent="-228600" algn="l" defTabSz="1155700">
            <a:lnSpc>
              <a:spcPct val="90000"/>
            </a:lnSpc>
            <a:spcBef>
              <a:spcPct val="0"/>
            </a:spcBef>
            <a:spcAft>
              <a:spcPct val="15000"/>
            </a:spcAft>
            <a:buNone/>
          </a:pPr>
          <a:r>
            <a:rPr lang="en-US" sz="2600" b="0" i="0" u="none" kern="1200"/>
            <a:t>Employment Rates</a:t>
          </a:r>
          <a:endParaRPr lang="en-KE" sz="2600" b="0" i="0" u="none" kern="1200"/>
        </a:p>
        <a:p>
          <a:pPr marL="0" lvl="1" indent="-228600" algn="l" defTabSz="1155700">
            <a:lnSpc>
              <a:spcPct val="90000"/>
            </a:lnSpc>
            <a:spcBef>
              <a:spcPct val="0"/>
            </a:spcBef>
            <a:spcAft>
              <a:spcPct val="15000"/>
            </a:spcAft>
            <a:buNone/>
          </a:pPr>
          <a:endParaRPr lang="en-KE" sz="2600" b="0" kern="1200"/>
        </a:p>
        <a:p>
          <a:pPr marL="0" lvl="1" indent="-228600" algn="l" defTabSz="1155700">
            <a:lnSpc>
              <a:spcPct val="90000"/>
            </a:lnSpc>
            <a:spcBef>
              <a:spcPct val="0"/>
            </a:spcBef>
            <a:spcAft>
              <a:spcPct val="15000"/>
            </a:spcAft>
            <a:buNone/>
          </a:pPr>
          <a:r>
            <a:rPr lang="en-US" sz="2600" b="0" i="0" u="none" kern="1200"/>
            <a:t>Economic Activities</a:t>
          </a:r>
          <a:endParaRPr lang="en-KE" sz="2600" b="0" i="0" u="none" kern="1200"/>
        </a:p>
      </dsp:txBody>
      <dsp:txXfrm>
        <a:off x="4275110" y="794425"/>
        <a:ext cx="2517587" cy="4012346"/>
      </dsp:txXfrm>
    </dsp:sp>
    <dsp:sp modelId="{11B26C33-9BB5-4312-BA00-496C84A6F958}">
      <dsp:nvSpPr>
        <dsp:cNvPr id="0" name=""/>
        <dsp:cNvSpPr/>
      </dsp:nvSpPr>
      <dsp:spPr>
        <a:xfrm>
          <a:off x="3746290" y="232258"/>
          <a:ext cx="1010864" cy="101086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78A23550-541E-43E6-A2CD-A122D5A1850B}">
      <dsp:nvSpPr>
        <dsp:cNvPr id="0" name=""/>
        <dsp:cNvSpPr/>
      </dsp:nvSpPr>
      <dsp:spPr>
        <a:xfrm rot="16200000">
          <a:off x="5674104" y="2652886"/>
          <a:ext cx="4012346" cy="5054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5763" bIns="0" numCol="1" spcCol="1270" anchor="t" anchorCtr="0">
          <a:noAutofit/>
        </a:bodyPr>
        <a:lstStyle/>
        <a:p>
          <a:pPr marL="0" lvl="0" indent="0" algn="r" defTabSz="1689100">
            <a:lnSpc>
              <a:spcPct val="90000"/>
            </a:lnSpc>
            <a:spcBef>
              <a:spcPct val="0"/>
            </a:spcBef>
            <a:spcAft>
              <a:spcPct val="35000"/>
            </a:spcAft>
            <a:buNone/>
          </a:pPr>
          <a:endParaRPr lang="en-KE" sz="3800" kern="1200"/>
        </a:p>
      </dsp:txBody>
      <dsp:txXfrm>
        <a:off x="5674104" y="2652886"/>
        <a:ext cx="4012346" cy="505432"/>
      </dsp:txXfrm>
    </dsp:sp>
    <dsp:sp modelId="{DE4615C2-12D4-4F39-B725-E1A9D2406A50}">
      <dsp:nvSpPr>
        <dsp:cNvPr id="0" name=""/>
        <dsp:cNvSpPr/>
      </dsp:nvSpPr>
      <dsp:spPr>
        <a:xfrm>
          <a:off x="7932993" y="899428"/>
          <a:ext cx="2517587" cy="4012346"/>
        </a:xfrm>
        <a:prstGeom prst="rect">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84912" tIns="445763" rIns="184912" bIns="184912" numCol="1" spcCol="1270" anchor="t" anchorCtr="0">
          <a:noAutofit/>
        </a:bodyPr>
        <a:lstStyle/>
        <a:p>
          <a:pPr marL="0" lvl="1" indent="-228600" algn="l" defTabSz="1155700">
            <a:lnSpc>
              <a:spcPct val="90000"/>
            </a:lnSpc>
            <a:spcBef>
              <a:spcPct val="0"/>
            </a:spcBef>
            <a:spcAft>
              <a:spcPct val="15000"/>
            </a:spcAft>
            <a:buFontTx/>
            <a:buNone/>
          </a:pPr>
          <a:r>
            <a:rPr lang="en-US" sz="2600" b="0" i="0" u="none" kern="1200"/>
            <a:t>Education Levels</a:t>
          </a:r>
          <a:endParaRPr lang="en-KE" sz="2600" b="0" kern="1200"/>
        </a:p>
        <a:p>
          <a:pPr marL="0" lvl="1" indent="-228600" algn="l" defTabSz="1155700">
            <a:lnSpc>
              <a:spcPct val="90000"/>
            </a:lnSpc>
            <a:spcBef>
              <a:spcPct val="0"/>
            </a:spcBef>
            <a:spcAft>
              <a:spcPct val="15000"/>
            </a:spcAft>
            <a:buFontTx/>
            <a:buNone/>
          </a:pPr>
          <a:endParaRPr lang="en-KE" sz="2600" b="0" kern="1200"/>
        </a:p>
        <a:p>
          <a:pPr marL="0" lvl="1" indent="-228600" algn="l" defTabSz="1155700">
            <a:lnSpc>
              <a:spcPct val="90000"/>
            </a:lnSpc>
            <a:spcBef>
              <a:spcPct val="0"/>
            </a:spcBef>
            <a:spcAft>
              <a:spcPct val="15000"/>
            </a:spcAft>
            <a:buFontTx/>
            <a:buNone/>
          </a:pPr>
          <a:r>
            <a:rPr lang="en-US" sz="2600" b="0" i="0" u="none" kern="1200"/>
            <a:t>Health Indicators</a:t>
          </a:r>
          <a:endParaRPr lang="en-KE" sz="2600" b="0" i="0" u="none" kern="1200"/>
        </a:p>
        <a:p>
          <a:pPr marL="0" lvl="1" indent="-228600" algn="l" defTabSz="1155700">
            <a:lnSpc>
              <a:spcPct val="90000"/>
            </a:lnSpc>
            <a:spcBef>
              <a:spcPct val="0"/>
            </a:spcBef>
            <a:spcAft>
              <a:spcPct val="15000"/>
            </a:spcAft>
            <a:buFontTx/>
            <a:buNone/>
          </a:pPr>
          <a:endParaRPr lang="en-KE" sz="2600" b="0" kern="1200"/>
        </a:p>
        <a:p>
          <a:pPr marL="0" lvl="1" indent="-228600" algn="l" defTabSz="1155700">
            <a:lnSpc>
              <a:spcPct val="90000"/>
            </a:lnSpc>
            <a:spcBef>
              <a:spcPct val="0"/>
            </a:spcBef>
            <a:spcAft>
              <a:spcPct val="15000"/>
            </a:spcAft>
            <a:buFontTx/>
            <a:buNone/>
          </a:pPr>
          <a:r>
            <a:rPr lang="en-US" sz="2600" b="0" i="0" u="none" kern="1200"/>
            <a:t>Social Infrastructure</a:t>
          </a:r>
          <a:endParaRPr lang="en-KE" sz="2600" b="0" i="0" u="none" kern="1200"/>
        </a:p>
      </dsp:txBody>
      <dsp:txXfrm>
        <a:off x="7932993" y="899428"/>
        <a:ext cx="2517587" cy="4012346"/>
      </dsp:txXfrm>
    </dsp:sp>
    <dsp:sp modelId="{864D67EF-78ED-46F5-8AAE-95E637E61C15}">
      <dsp:nvSpPr>
        <dsp:cNvPr id="0" name=""/>
        <dsp:cNvSpPr/>
      </dsp:nvSpPr>
      <dsp:spPr>
        <a:xfrm>
          <a:off x="7427561" y="232258"/>
          <a:ext cx="1010864" cy="101086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a:effectLst/>
        <a:scene3d>
          <a:camera prst="orthographicFront"/>
          <a:lightRig rig="chilly" dir="t"/>
        </a:scene3d>
        <a:sp3d z="12700" extrusionH="12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75D656-0956-47AD-BAB9-1D703526E5FA}">
      <dsp:nvSpPr>
        <dsp:cNvPr id="0" name=""/>
        <dsp:cNvSpPr/>
      </dsp:nvSpPr>
      <dsp:spPr>
        <a:xfrm>
          <a:off x="4710" y="161338"/>
          <a:ext cx="2141926" cy="719877"/>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rtl="0">
            <a:lnSpc>
              <a:spcPct val="90000"/>
            </a:lnSpc>
            <a:spcBef>
              <a:spcPct val="0"/>
            </a:spcBef>
            <a:spcAft>
              <a:spcPct val="35000"/>
            </a:spcAft>
            <a:buNone/>
          </a:pPr>
          <a:r>
            <a:rPr lang="en-US" sz="1300" b="1" kern="1200">
              <a:solidFill>
                <a:schemeClr val="tx1"/>
              </a:solidFill>
            </a:rPr>
            <a:t>Load Profiles</a:t>
          </a:r>
        </a:p>
      </dsp:txBody>
      <dsp:txXfrm>
        <a:off x="4710" y="161338"/>
        <a:ext cx="2141926" cy="479918"/>
      </dsp:txXfrm>
    </dsp:sp>
    <dsp:sp modelId="{F36F27F2-F3C8-4FE5-9B34-F50BCB753657}">
      <dsp:nvSpPr>
        <dsp:cNvPr id="0" name=""/>
        <dsp:cNvSpPr/>
      </dsp:nvSpPr>
      <dsp:spPr>
        <a:xfrm>
          <a:off x="443418" y="641257"/>
          <a:ext cx="2141926" cy="31824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rtl="0">
            <a:lnSpc>
              <a:spcPct val="90000"/>
            </a:lnSpc>
            <a:spcBef>
              <a:spcPct val="0"/>
            </a:spcBef>
            <a:spcAft>
              <a:spcPct val="15000"/>
            </a:spcAft>
            <a:buChar char="•"/>
          </a:pPr>
          <a:r>
            <a:rPr lang="en-US" sz="1300" kern="1200"/>
            <a:t>As agriculture is the major economic activity, villagers leave in the morning and return in the evening, consuming more energy during these times. The village's load profile will show distinct morning and evening peaks with a midday dip. Seasonal variations will impact energy demand, with higher usage during peak agricultural periods.</a:t>
          </a:r>
          <a:endParaRPr lang="en-US" sz="1300" kern="1200">
            <a:latin typeface="Arial"/>
          </a:endParaRPr>
        </a:p>
      </dsp:txBody>
      <dsp:txXfrm>
        <a:off x="506153" y="703992"/>
        <a:ext cx="2016456" cy="3056930"/>
      </dsp:txXfrm>
    </dsp:sp>
    <dsp:sp modelId="{AB99E6B6-AAD1-49D4-9331-66EAF928B753}">
      <dsp:nvSpPr>
        <dsp:cNvPr id="0" name=""/>
        <dsp:cNvSpPr/>
      </dsp:nvSpPr>
      <dsp:spPr>
        <a:xfrm>
          <a:off x="2471345" y="134659"/>
          <a:ext cx="688381" cy="53327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471345" y="241314"/>
        <a:ext cx="528398" cy="319967"/>
      </dsp:txXfrm>
    </dsp:sp>
    <dsp:sp modelId="{7BC779A2-89AF-4F32-9F8A-8A09C4EA1F1A}">
      <dsp:nvSpPr>
        <dsp:cNvPr id="0" name=""/>
        <dsp:cNvSpPr/>
      </dsp:nvSpPr>
      <dsp:spPr>
        <a:xfrm>
          <a:off x="3445470" y="161338"/>
          <a:ext cx="2141926" cy="719877"/>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rtl="0">
            <a:lnSpc>
              <a:spcPct val="90000"/>
            </a:lnSpc>
            <a:spcBef>
              <a:spcPct val="0"/>
            </a:spcBef>
            <a:spcAft>
              <a:spcPct val="35000"/>
            </a:spcAft>
            <a:buNone/>
          </a:pPr>
          <a:r>
            <a:rPr lang="en-US" sz="1300" b="1" kern="1200">
              <a:solidFill>
                <a:schemeClr val="tx1"/>
              </a:solidFill>
            </a:rPr>
            <a:t>Energy Demand Forecasting</a:t>
          </a:r>
        </a:p>
      </dsp:txBody>
      <dsp:txXfrm>
        <a:off x="3445470" y="161338"/>
        <a:ext cx="2141926" cy="479918"/>
      </dsp:txXfrm>
    </dsp:sp>
    <dsp:sp modelId="{4A7C3232-0485-42BA-9B6C-B92115D0BEC5}">
      <dsp:nvSpPr>
        <dsp:cNvPr id="0" name=""/>
        <dsp:cNvSpPr/>
      </dsp:nvSpPr>
      <dsp:spPr>
        <a:xfrm>
          <a:off x="3884178" y="641257"/>
          <a:ext cx="2141926" cy="31824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rtl="0">
            <a:lnSpc>
              <a:spcPct val="90000"/>
            </a:lnSpc>
            <a:spcBef>
              <a:spcPct val="0"/>
            </a:spcBef>
            <a:spcAft>
              <a:spcPct val="15000"/>
            </a:spcAft>
            <a:buChar char="•"/>
          </a:pPr>
          <a:r>
            <a:rPr lang="en-US" sz="1300" kern="1200">
              <a:latin typeface="Arial"/>
            </a:rPr>
            <a:t>The population's income</a:t>
          </a:r>
          <a:r>
            <a:rPr lang="en-US" sz="1300" kern="1200"/>
            <a:t> reliability and fluctuation will significantly affect energy demand forecasting. Unstable incomes lead to erratic energy </a:t>
          </a:r>
          <a:r>
            <a:rPr lang="en-US" sz="1300" kern="1200">
              <a:latin typeface="Arial"/>
              <a:cs typeface="Arial"/>
            </a:rPr>
            <a:t>usage</a:t>
          </a:r>
          <a:r>
            <a:rPr lang="en-US" sz="1300" kern="1200">
              <a:latin typeface="Calibri"/>
              <a:cs typeface="Calibri"/>
            </a:rPr>
            <a:t> that are varying and unpredictable</a:t>
          </a:r>
          <a:r>
            <a:rPr lang="en-US" sz="1300" kern="1200">
              <a:latin typeface="Arial"/>
              <a:cs typeface="Arial"/>
            </a:rPr>
            <a:t> making</a:t>
          </a:r>
          <a:r>
            <a:rPr lang="en-US" sz="1300" kern="1200"/>
            <a:t> it challenging to predict consumption patterns accurately</a:t>
          </a:r>
          <a:r>
            <a:rPr lang="en-US" sz="1300" kern="1200">
              <a:latin typeface="Arial"/>
            </a:rPr>
            <a:t> while reliable</a:t>
          </a:r>
          <a:r>
            <a:rPr lang="en-US" sz="1300" kern="1200"/>
            <a:t> income periods may show steady energy demand</a:t>
          </a:r>
          <a:r>
            <a:rPr lang="en-US" sz="1300" kern="1200">
              <a:latin typeface="Arial"/>
            </a:rPr>
            <a:t>.</a:t>
          </a:r>
        </a:p>
      </dsp:txBody>
      <dsp:txXfrm>
        <a:off x="3946913" y="703992"/>
        <a:ext cx="2016456" cy="3056930"/>
      </dsp:txXfrm>
    </dsp:sp>
    <dsp:sp modelId="{AFB596BD-EDA1-4811-BE4A-79B8F827894D}">
      <dsp:nvSpPr>
        <dsp:cNvPr id="0" name=""/>
        <dsp:cNvSpPr/>
      </dsp:nvSpPr>
      <dsp:spPr>
        <a:xfrm>
          <a:off x="5912105" y="134659"/>
          <a:ext cx="688381" cy="533277"/>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5912105" y="241314"/>
        <a:ext cx="528398" cy="319967"/>
      </dsp:txXfrm>
    </dsp:sp>
    <dsp:sp modelId="{E92603F9-B7E8-447B-A4B1-1E9500D64FCB}">
      <dsp:nvSpPr>
        <dsp:cNvPr id="0" name=""/>
        <dsp:cNvSpPr/>
      </dsp:nvSpPr>
      <dsp:spPr>
        <a:xfrm>
          <a:off x="6886229" y="161338"/>
          <a:ext cx="2141926" cy="719877"/>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a:lnSpc>
              <a:spcPct val="90000"/>
            </a:lnSpc>
            <a:spcBef>
              <a:spcPct val="0"/>
            </a:spcBef>
            <a:spcAft>
              <a:spcPct val="35000"/>
            </a:spcAft>
            <a:buNone/>
          </a:pPr>
          <a:r>
            <a:rPr lang="en-US" sz="1300" b="1" kern="1200">
              <a:latin typeface="Arial"/>
            </a:rPr>
            <a:t> </a:t>
          </a:r>
          <a:r>
            <a:rPr lang="en-US" sz="1300" b="1" kern="1200">
              <a:solidFill>
                <a:schemeClr val="tx1"/>
              </a:solidFill>
            </a:rPr>
            <a:t>Energy Supply Options</a:t>
          </a:r>
          <a:endParaRPr lang="en-US" sz="1300" kern="1200">
            <a:solidFill>
              <a:schemeClr val="tx1"/>
            </a:solidFill>
          </a:endParaRPr>
        </a:p>
      </dsp:txBody>
      <dsp:txXfrm>
        <a:off x="6886229" y="161338"/>
        <a:ext cx="2141926" cy="479918"/>
      </dsp:txXfrm>
    </dsp:sp>
    <dsp:sp modelId="{50E894A1-B694-4CAD-94AC-91AF3BA23278}">
      <dsp:nvSpPr>
        <dsp:cNvPr id="0" name=""/>
        <dsp:cNvSpPr/>
      </dsp:nvSpPr>
      <dsp:spPr>
        <a:xfrm>
          <a:off x="7324937" y="641257"/>
          <a:ext cx="2141926" cy="31824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rtl="0">
            <a:lnSpc>
              <a:spcPct val="90000"/>
            </a:lnSpc>
            <a:spcBef>
              <a:spcPct val="0"/>
            </a:spcBef>
            <a:spcAft>
              <a:spcPct val="15000"/>
            </a:spcAft>
            <a:buChar char="•"/>
          </a:pPr>
          <a:r>
            <a:rPr lang="en-US" sz="1300" kern="1200"/>
            <a:t>The community's literacy and technical skills affect energy supply options. Limited skills can hinder operation and maintenance of advanced systems like solar-battery setups, requiring simpler technologies or training. Initial skepticism towards new technologies may persist due to knowledge gaps</a:t>
          </a:r>
          <a:r>
            <a:rPr lang="en-US" sz="1300" kern="1200">
              <a:latin typeface="Arial"/>
            </a:rPr>
            <a:t>.</a:t>
          </a:r>
          <a:endParaRPr lang="en-US" sz="1300" kern="1200"/>
        </a:p>
      </dsp:txBody>
      <dsp:txXfrm>
        <a:off x="7387672" y="703992"/>
        <a:ext cx="2016456" cy="30569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75D656-0956-47AD-BAB9-1D703526E5FA}">
      <dsp:nvSpPr>
        <dsp:cNvPr id="0" name=""/>
        <dsp:cNvSpPr/>
      </dsp:nvSpPr>
      <dsp:spPr>
        <a:xfrm>
          <a:off x="5070" y="49361"/>
          <a:ext cx="2305667" cy="741368"/>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rtl="0">
            <a:lnSpc>
              <a:spcPct val="90000"/>
            </a:lnSpc>
            <a:spcBef>
              <a:spcPct val="0"/>
            </a:spcBef>
            <a:spcAft>
              <a:spcPct val="35000"/>
            </a:spcAft>
            <a:buNone/>
          </a:pPr>
          <a:r>
            <a:rPr lang="en-US" sz="1300" b="1" kern="1200">
              <a:solidFill>
                <a:schemeClr val="tx1"/>
              </a:solidFill>
            </a:rPr>
            <a:t>Load Profiles</a:t>
          </a:r>
        </a:p>
      </dsp:txBody>
      <dsp:txXfrm>
        <a:off x="5070" y="49361"/>
        <a:ext cx="2305667" cy="494245"/>
      </dsp:txXfrm>
    </dsp:sp>
    <dsp:sp modelId="{F36F27F2-F3C8-4FE5-9B34-F50BCB753657}">
      <dsp:nvSpPr>
        <dsp:cNvPr id="0" name=""/>
        <dsp:cNvSpPr/>
      </dsp:nvSpPr>
      <dsp:spPr>
        <a:xfrm>
          <a:off x="477316" y="543606"/>
          <a:ext cx="2305667" cy="29016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rtl="0">
            <a:lnSpc>
              <a:spcPct val="90000"/>
            </a:lnSpc>
            <a:spcBef>
              <a:spcPct val="0"/>
            </a:spcBef>
            <a:spcAft>
              <a:spcPct val="15000"/>
            </a:spcAft>
            <a:buChar char="•"/>
          </a:pPr>
          <a:r>
            <a:rPr lang="en-US" sz="1300" kern="1200"/>
            <a:t>The island's literate and skilled population influences the load profile through energy-efficient practices. Their understanding enables adoption of technologies like LED lighting and smart energy systems, adjusting usage to stabilize demand, especially during peak tourist seasons, for a sustainable energy profile.</a:t>
          </a:r>
        </a:p>
      </dsp:txBody>
      <dsp:txXfrm>
        <a:off x="544847" y="611137"/>
        <a:ext cx="2170605" cy="2766538"/>
      </dsp:txXfrm>
    </dsp:sp>
    <dsp:sp modelId="{AB99E6B6-AAD1-49D4-9331-66EAF928B753}">
      <dsp:nvSpPr>
        <dsp:cNvPr id="0" name=""/>
        <dsp:cNvSpPr/>
      </dsp:nvSpPr>
      <dsp:spPr>
        <a:xfrm>
          <a:off x="2660269" y="9461"/>
          <a:ext cx="741005" cy="574044"/>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2660269" y="124270"/>
        <a:ext cx="568792" cy="344426"/>
      </dsp:txXfrm>
    </dsp:sp>
    <dsp:sp modelId="{7BC779A2-89AF-4F32-9F8A-8A09C4EA1F1A}">
      <dsp:nvSpPr>
        <dsp:cNvPr id="0" name=""/>
        <dsp:cNvSpPr/>
      </dsp:nvSpPr>
      <dsp:spPr>
        <a:xfrm>
          <a:off x="3708862" y="49361"/>
          <a:ext cx="2305667" cy="741368"/>
        </a:xfrm>
        <a:prstGeom prst="roundRect">
          <a:avLst>
            <a:gd name="adj" fmla="val 10000"/>
          </a:avLst>
        </a:prstGeom>
        <a:solidFill>
          <a:schemeClr val="accent5">
            <a:hueOff val="-3379271"/>
            <a:satOff val="-8710"/>
            <a:lumOff val="-58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rtl="0">
            <a:lnSpc>
              <a:spcPct val="90000"/>
            </a:lnSpc>
            <a:spcBef>
              <a:spcPct val="0"/>
            </a:spcBef>
            <a:spcAft>
              <a:spcPct val="35000"/>
            </a:spcAft>
            <a:buNone/>
          </a:pPr>
          <a:r>
            <a:rPr lang="en-US" sz="1300" b="1" kern="1200">
              <a:solidFill>
                <a:schemeClr val="tx1"/>
              </a:solidFill>
            </a:rPr>
            <a:t>Energy Demand Forecasting</a:t>
          </a:r>
        </a:p>
      </dsp:txBody>
      <dsp:txXfrm>
        <a:off x="3708862" y="49361"/>
        <a:ext cx="2305667" cy="494245"/>
      </dsp:txXfrm>
    </dsp:sp>
    <dsp:sp modelId="{4A7C3232-0485-42BA-9B6C-B92115D0BEC5}">
      <dsp:nvSpPr>
        <dsp:cNvPr id="0" name=""/>
        <dsp:cNvSpPr/>
      </dsp:nvSpPr>
      <dsp:spPr>
        <a:xfrm>
          <a:off x="4181107" y="543606"/>
          <a:ext cx="2305667" cy="29016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3379271"/>
              <a:satOff val="-8710"/>
              <a:lumOff val="-58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rtl="0">
            <a:lnSpc>
              <a:spcPct val="90000"/>
            </a:lnSpc>
            <a:spcBef>
              <a:spcPct val="0"/>
            </a:spcBef>
            <a:spcAft>
              <a:spcPct val="15000"/>
            </a:spcAft>
            <a:buChar char="•"/>
          </a:pPr>
          <a:r>
            <a:rPr lang="en-US" sz="1300" kern="1200"/>
            <a:t>Fluctuating tourism income significantly affects energy demand forecasting. During peak tourist seasons, income levels can vary widely, leading to erratic and unpredictable energy usage patterns. </a:t>
          </a:r>
          <a:r>
            <a:rPr lang="en-US" sz="1300" kern="1200">
              <a:latin typeface="Arial"/>
            </a:rPr>
            <a:t>Similarly,</a:t>
          </a:r>
          <a:r>
            <a:rPr lang="en-US" sz="1300" kern="1200"/>
            <a:t> during periods of steady and high tourist arrivals, there tends to be more consistent energy demand.</a:t>
          </a:r>
        </a:p>
      </dsp:txBody>
      <dsp:txXfrm>
        <a:off x="4248638" y="611137"/>
        <a:ext cx="2170605" cy="2766538"/>
      </dsp:txXfrm>
    </dsp:sp>
    <dsp:sp modelId="{AFB596BD-EDA1-4811-BE4A-79B8F827894D}">
      <dsp:nvSpPr>
        <dsp:cNvPr id="0" name=""/>
        <dsp:cNvSpPr/>
      </dsp:nvSpPr>
      <dsp:spPr>
        <a:xfrm>
          <a:off x="6364060" y="9461"/>
          <a:ext cx="741005" cy="574044"/>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6364060" y="124270"/>
        <a:ext cx="568792" cy="344426"/>
      </dsp:txXfrm>
    </dsp:sp>
    <dsp:sp modelId="{E92603F9-B7E8-447B-A4B1-1E9500D64FCB}">
      <dsp:nvSpPr>
        <dsp:cNvPr id="0" name=""/>
        <dsp:cNvSpPr/>
      </dsp:nvSpPr>
      <dsp:spPr>
        <a:xfrm>
          <a:off x="7412653" y="49361"/>
          <a:ext cx="2305667" cy="741368"/>
        </a:xfrm>
        <a:prstGeom prst="roundRect">
          <a:avLst>
            <a:gd name="adj" fmla="val 10000"/>
          </a:avLst>
        </a:prstGeom>
        <a:solidFill>
          <a:schemeClr val="accent5">
            <a:hueOff val="-6758543"/>
            <a:satOff val="-17419"/>
            <a:lumOff val="-1176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49530" numCol="1" spcCol="1270" anchor="t" anchorCtr="0">
          <a:noAutofit/>
        </a:bodyPr>
        <a:lstStyle/>
        <a:p>
          <a:pPr marL="0" lvl="0" indent="0" algn="l" defTabSz="577850">
            <a:lnSpc>
              <a:spcPct val="90000"/>
            </a:lnSpc>
            <a:spcBef>
              <a:spcPct val="0"/>
            </a:spcBef>
            <a:spcAft>
              <a:spcPct val="35000"/>
            </a:spcAft>
            <a:buNone/>
          </a:pPr>
          <a:r>
            <a:rPr lang="en-US" sz="1300" b="1" kern="1200">
              <a:latin typeface="Arial"/>
            </a:rPr>
            <a:t> </a:t>
          </a:r>
          <a:r>
            <a:rPr lang="en-US" sz="1300" b="1" kern="1200">
              <a:solidFill>
                <a:schemeClr val="tx1"/>
              </a:solidFill>
            </a:rPr>
            <a:t>Energy Supply Options</a:t>
          </a:r>
          <a:endParaRPr lang="en-US" sz="1300" kern="1200">
            <a:solidFill>
              <a:schemeClr val="tx1"/>
            </a:solidFill>
          </a:endParaRPr>
        </a:p>
      </dsp:txBody>
      <dsp:txXfrm>
        <a:off x="7412653" y="49361"/>
        <a:ext cx="2305667" cy="494245"/>
      </dsp:txXfrm>
    </dsp:sp>
    <dsp:sp modelId="{50E894A1-B694-4CAD-94AC-91AF3BA23278}">
      <dsp:nvSpPr>
        <dsp:cNvPr id="0" name=""/>
        <dsp:cNvSpPr/>
      </dsp:nvSpPr>
      <dsp:spPr>
        <a:xfrm>
          <a:off x="7884898" y="543606"/>
          <a:ext cx="2305667" cy="2901600"/>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6758543"/>
              <a:satOff val="-17419"/>
              <a:lumOff val="-1176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a:lnSpc>
              <a:spcPct val="90000"/>
            </a:lnSpc>
            <a:spcBef>
              <a:spcPct val="0"/>
            </a:spcBef>
            <a:spcAft>
              <a:spcPct val="15000"/>
            </a:spcAft>
            <a:buChar char="•"/>
          </a:pPr>
          <a:r>
            <a:rPr lang="en-US" sz="1300" kern="1200"/>
            <a:t>The island's abundant sunlight and wind resources create a favorable environment for renewable energy development. Solar power, harnessed through photovoltaic panels, and wind energy, utilizing turbines, offer sustainable alternatives to traditional diesel generators. </a:t>
          </a:r>
        </a:p>
      </dsp:txBody>
      <dsp:txXfrm>
        <a:off x="7952429" y="611137"/>
        <a:ext cx="2170605" cy="2766538"/>
      </dsp:txXfrm>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2</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5873486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p:txBody>
          <a:bodyPr/>
          <a:lstStyle/>
          <a:p>
            <a:pPr>
              <a:defRPr/>
            </a:pPr>
            <a:fld id="{9EF6F6D9-8E91-4F38-B49C-0FE503A14331}" type="slidenum">
              <a:rPr lang="it-IT" smtClean="0"/>
              <a:pPr>
                <a:defRPr/>
              </a:pPr>
              <a:t>3</a:t>
            </a:fld>
            <a:endParaRPr lang="it-IT"/>
          </a:p>
        </p:txBody>
      </p:sp>
      <p:sp>
        <p:nvSpPr>
          <p:cNvPr id="101379" name="Rectangle 2"/>
          <p:cNvSpPr>
            <a:spLocks noGrp="1" noRot="1" noChangeAspect="1" noChangeArrowheads="1" noTextEdit="1"/>
          </p:cNvSpPr>
          <p:nvPr>
            <p:ph type="sldImg"/>
          </p:nvPr>
        </p:nvSpPr>
        <p:spPr>
          <a:xfrm>
            <a:off x="342900" y="677863"/>
            <a:ext cx="6021388" cy="3387725"/>
          </a:xfrm>
          <a:ln/>
        </p:spPr>
      </p:sp>
      <p:sp>
        <p:nvSpPr>
          <p:cNvPr id="101380" name="Rectangle 3"/>
          <p:cNvSpPr>
            <a:spLocks noGrp="1" noChangeArrowheads="1"/>
          </p:cNvSpPr>
          <p:nvPr>
            <p:ph type="body" idx="1"/>
          </p:nvPr>
        </p:nvSpPr>
        <p:spPr>
          <a:xfrm>
            <a:off x="894349" y="4291426"/>
            <a:ext cx="4918117" cy="4061757"/>
          </a:xfrm>
          <a:noFill/>
          <a:ln/>
        </p:spPr>
        <p:txBody>
          <a:bodyPr/>
          <a:lstStyle/>
          <a:p>
            <a:endParaRPr lang="en-US"/>
          </a:p>
        </p:txBody>
      </p:sp>
    </p:spTree>
    <p:extLst>
      <p:ext uri="{BB962C8B-B14F-4D97-AF65-F5344CB8AC3E}">
        <p14:creationId xmlns:p14="http://schemas.microsoft.com/office/powerpoint/2010/main" val="1318228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a:t>Socio-economic factors encompass the social and economic characteristics of a population that influence their </a:t>
            </a:r>
            <a:r>
              <a:rPr lang="en-US" b="1"/>
              <a:t>behaviors, needs, and capacities.</a:t>
            </a:r>
            <a:r>
              <a:rPr lang="en-US"/>
              <a:t> </a:t>
            </a:r>
          </a:p>
          <a:p>
            <a:pPr marL="0"/>
            <a:r>
              <a:rPr lang="en-US"/>
              <a:t>In the context of energy, these factors include income levels, population density, local industries, education, and employment rates, which all play a significant role in determining energy demand and the ability to pay for energy services.</a:t>
            </a:r>
          </a:p>
          <a:p>
            <a:pPr marL="0"/>
            <a:r>
              <a:rPr lang="en-US" b="1"/>
              <a:t>Relevance: </a:t>
            </a:r>
            <a:r>
              <a:rPr lang="en-US"/>
              <a:t>Understanding socio-economic factors is crucial in energy modeling, particularly for mini-grids, as they directly impact the planning, design, and long-term success of energy projects. Accurate modeling requires comprehensive knowledge of the community’s socio-economic profile to ensure that the mini-grid system is tailored to meet local needs effectively and sustainably.</a:t>
            </a:r>
            <a:endParaRPr lang="en-KE"/>
          </a:p>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59520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a:t>Understanding the socio-economic contexts of energy modelling is crucial for accurately predicting and managing energy demand. This involves examining a variety of demographic, social, and economic factors that influence energy consumption patterns.</a:t>
            </a:r>
          </a:p>
          <a:p>
            <a:pPr marL="0"/>
            <a:r>
              <a:rPr lang="en-US" b="1"/>
              <a:t>Demographic Factors</a:t>
            </a:r>
          </a:p>
          <a:p>
            <a:pPr marL="0"/>
            <a:r>
              <a:rPr lang="en-US"/>
              <a:t>Larger and growing populations increase energy demand as consumption needs rise. Urban areas, with their concentrated populations, typically require more energy than rural areas. Additionally, younger populations tend to use more electronic devices, resulting in higher energy consumption compared to older populations.</a:t>
            </a:r>
          </a:p>
          <a:p>
            <a:pPr marL="0"/>
            <a:r>
              <a:rPr lang="en-US" b="1"/>
              <a:t>Social Factors</a:t>
            </a:r>
          </a:p>
          <a:p>
            <a:pPr marL="0"/>
            <a:r>
              <a:rPr lang="en-US"/>
              <a:t>Education levels play a significant role in energy consumption. Higher education correlates with greater awareness of energy efficiency and a higher likelihood of adopting renewable technologies, which can influence overall energy demand and sustainability practices.</a:t>
            </a:r>
          </a:p>
          <a:p>
            <a:pPr marL="0"/>
            <a:r>
              <a:rPr lang="en-US" b="1"/>
              <a:t>Economic Factors</a:t>
            </a:r>
          </a:p>
          <a:p>
            <a:pPr marL="0"/>
            <a:r>
              <a:rPr lang="en-US"/>
              <a:t>Income levels and employment rates are closely linked to energy consumption. Higher-income households can afford more appliances and energy-intensive services, leading to increased energy use. Similarly, higher employment rates boost disposable income, resulting in greater energy consumption. Local economic activities, such as agriculture or manufacturing, also significantly impact energy demand, as different industries have varying energy needs.</a:t>
            </a:r>
          </a:p>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42915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a:t>Understanding the socio-economic factors influencing energy demand and supply is essential for effective energy modelling. Key factors include income levels, population density, local industry, education levels, and employment rates, each having distinct impacts on energy consumption and the viability of energy supply systems like mini-grids.</a:t>
            </a:r>
          </a:p>
          <a:p>
            <a:pPr marL="0"/>
            <a:r>
              <a:rPr lang="en-US"/>
              <a:t>Higher income levels drive increased energy consumption for appliances and services while also providing the financial means to support advanced and reliable mini-grid systems. For example, rising incomes in a rural area can lead to greater demand for irrigation and household appliances, necessitating upgrades to local mini-grids.</a:t>
            </a:r>
          </a:p>
          <a:p>
            <a:pPr marL="0"/>
            <a:r>
              <a:rPr lang="en-US"/>
              <a:t>Population density also plays a crucial role, with dense populations leading to concentrated energy consumption and reducing the cost per connection. This makes mini-grids more viable, as seen in urban slums where high energy demand requires efficient distribution networks.</a:t>
            </a:r>
          </a:p>
          <a:p>
            <a:pPr marL="0"/>
            <a:r>
              <a:rPr lang="en-US"/>
              <a:t>Local industries significantly increase energy demand, particularly for manufacturing and operations, which in turn necessitates robust and reliable energy supply systems. A village experiencing growth in small-scale manufacturing would require a mini-grid capable of handling higher loads and ensuring consistent supply.</a:t>
            </a:r>
          </a:p>
          <a:p>
            <a:pPr marL="0"/>
            <a:r>
              <a:rPr lang="en-US"/>
              <a:t>Education levels impact energy demand by increasing awareness and adoption of energy-efficient technologies. Educated communities are more likely to adopt innovative and sustainable energy solutions, such as solar home systems, which can reduce the peak load on mini-grids.</a:t>
            </a:r>
          </a:p>
          <a:p>
            <a:pPr marL="0"/>
            <a:r>
              <a:rPr lang="en-US"/>
              <a:t>Employment rates influence energy consumption by boosting disposable income, leading to increased use for both productive and household purposes. High employment rates can ensure the financial sustainability of mini-grid projects through stable revenue. For instance, a region with high employment in the service sector may see increased electricity demand during evening hours when people return home from work.</a:t>
            </a:r>
          </a:p>
          <a:p>
            <a:pPr marL="0"/>
            <a:r>
              <a:rPr lang="en-US"/>
              <a:t>By considering these socio-economic factors, energy models can better predict and manage energy demand and supply, ensuring more efficient and sustainable energy systems.</a:t>
            </a:r>
          </a:p>
          <a:p>
            <a:pPr marL="0"/>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33495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Statistical Analysis: Using statistical methods to analyze socio-economic data and identify trends that influence energy demand.</a:t>
            </a:r>
          </a:p>
          <a:p>
            <a:r>
              <a:rPr lang="en-US"/>
              <a:t>Geographic Information Systems (GIS): Mapping and spatial analysis of socio-economic data to visualize energy needs and resource availability.</a:t>
            </a:r>
          </a:p>
          <a:p>
            <a:r>
              <a:rPr lang="en-US"/>
              <a:t>Surveys and Field Studies: Collecting data directly from the community to understand their energy consumption patterns, preferences, and socio-economic conditions.</a:t>
            </a:r>
          </a:p>
          <a:p>
            <a:r>
              <a:rPr lang="en-US"/>
              <a:t>Econometric Models: Applying economic theories and statistical techniques to predict future trends in energy demand based on socio-economic variables.</a:t>
            </a:r>
          </a:p>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37776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KE" sz="1800" b="0">
                <a:effectLst/>
                <a:latin typeface="Arial" panose="020B0604020202020204" pitchFamily="34" charset="0"/>
                <a:ea typeface="Times New Roman" panose="02020603050405020304" pitchFamily="18" charset="0"/>
              </a:rPr>
              <a:t>Each of these areas should be thoroughly researched and assessed to understand the full spectrum of potential impacts, both positive and negative, that the mini-grid project could have on the surrounding community.</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Employment Opportunities:</a:t>
            </a:r>
            <a:r>
              <a:rPr lang="en-KE" sz="1800">
                <a:effectLst/>
                <a:latin typeface="Arial" panose="020B0604020202020204" pitchFamily="34" charset="0"/>
                <a:ea typeface="Times New Roman" panose="02020603050405020304" pitchFamily="18" charset="0"/>
              </a:rPr>
              <a:t> Assess how the mini-grid project could create jobs both directly (installation, maintenance) and indirectly (support services, local businesses).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Income Generation:</a:t>
            </a:r>
            <a:r>
              <a:rPr lang="en-KE" sz="1800">
                <a:effectLst/>
                <a:latin typeface="Arial" panose="020B0604020202020204" pitchFamily="34" charset="0"/>
                <a:ea typeface="Times New Roman" panose="02020603050405020304" pitchFamily="18" charset="0"/>
              </a:rPr>
              <a:t> Evaluate the potential for increased income among community members due to new economic activities or cost savings from reliable electricity access.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Education and Healthcare:</a:t>
            </a:r>
            <a:r>
              <a:rPr lang="en-KE" sz="1800">
                <a:effectLst/>
                <a:latin typeface="Arial" panose="020B0604020202020204" pitchFamily="34" charset="0"/>
                <a:ea typeface="Times New Roman" panose="02020603050405020304" pitchFamily="18" charset="0"/>
              </a:rPr>
              <a:t> </a:t>
            </a:r>
            <a:r>
              <a:rPr lang="en-KE" sz="1800" err="1">
                <a:effectLst/>
                <a:latin typeface="Arial" panose="020B0604020202020204" pitchFamily="34" charset="0"/>
                <a:ea typeface="Times New Roman" panose="02020603050405020304" pitchFamily="18" charset="0"/>
              </a:rPr>
              <a:t>Analyze</a:t>
            </a:r>
            <a:r>
              <a:rPr lang="en-KE" sz="1800">
                <a:effectLst/>
                <a:latin typeface="Arial" panose="020B0604020202020204" pitchFamily="34" charset="0"/>
                <a:ea typeface="Times New Roman" panose="02020603050405020304" pitchFamily="18" charset="0"/>
              </a:rPr>
              <a:t> how improved electricity access could enhance educational outcomes (e.g., better study conditions, access to digital learning resources) and healthcare services (e.g., reliable power for medical facilities).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Local Business Development:</a:t>
            </a:r>
            <a:r>
              <a:rPr lang="en-KE" sz="1800">
                <a:effectLst/>
                <a:latin typeface="Arial" panose="020B0604020202020204" pitchFamily="34" charset="0"/>
                <a:ea typeface="Times New Roman" panose="02020603050405020304" pitchFamily="18" charset="0"/>
              </a:rPr>
              <a:t> Consider the impact on local businesses, including opportunities for new ventures (e.g., shops, internet cafes) and improved productivity (e.g., extended operating hours).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Agricultural Productivity:</a:t>
            </a:r>
            <a:r>
              <a:rPr lang="en-KE" sz="1800">
                <a:effectLst/>
                <a:latin typeface="Arial" panose="020B0604020202020204" pitchFamily="34" charset="0"/>
                <a:ea typeface="Times New Roman" panose="02020603050405020304" pitchFamily="18" charset="0"/>
              </a:rPr>
              <a:t> Assess how electricity access could benefit agricultural practices (e.g., irrigation, processing facilities) leading to increased yields and income for farmers.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Community Well-being:</a:t>
            </a:r>
            <a:r>
              <a:rPr lang="en-KE" sz="1800">
                <a:effectLst/>
                <a:latin typeface="Arial" panose="020B0604020202020204" pitchFamily="34" charset="0"/>
                <a:ea typeface="Times New Roman" panose="02020603050405020304" pitchFamily="18" charset="0"/>
              </a:rPr>
              <a:t> Evaluate the overall quality of life improvements such as enhanced safety (better street lighting), social connectivity (charging stations for mobile devices), and improved living conditions.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Cultural Dynamics:</a:t>
            </a:r>
            <a:r>
              <a:rPr lang="en-KE" sz="1800">
                <a:effectLst/>
                <a:latin typeface="Arial" panose="020B0604020202020204" pitchFamily="34" charset="0"/>
                <a:ea typeface="Times New Roman" panose="02020603050405020304" pitchFamily="18" charset="0"/>
              </a:rPr>
              <a:t> Consider how the introduction of electricity might influence cultural practices and traditions, both positively (e.g., access to media and information) and potentially negatively (e.g., changes in traditional lifestyles).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Environmental Impact:</a:t>
            </a:r>
            <a:r>
              <a:rPr lang="en-KE" sz="1800">
                <a:effectLst/>
                <a:latin typeface="Arial" panose="020B0604020202020204" pitchFamily="34" charset="0"/>
                <a:ea typeface="Times New Roman" panose="02020603050405020304" pitchFamily="18" charset="0"/>
              </a:rPr>
              <a:t> Examine the project's environmental footprint, including the use of renewable energy sources, mitigation of carbon emissions, and potential impacts on local ecosystems.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Infrastructure Development:</a:t>
            </a:r>
            <a:r>
              <a:rPr lang="en-KE" sz="1800">
                <a:effectLst/>
                <a:latin typeface="Arial" panose="020B0604020202020204" pitchFamily="34" charset="0"/>
                <a:ea typeface="Times New Roman" panose="02020603050405020304" pitchFamily="18" charset="0"/>
              </a:rPr>
              <a:t> </a:t>
            </a:r>
            <a:r>
              <a:rPr lang="en-KE" sz="1800" err="1">
                <a:effectLst/>
                <a:latin typeface="Arial" panose="020B0604020202020204" pitchFamily="34" charset="0"/>
                <a:ea typeface="Times New Roman" panose="02020603050405020304" pitchFamily="18" charset="0"/>
              </a:rPr>
              <a:t>Analyze</a:t>
            </a:r>
            <a:r>
              <a:rPr lang="en-KE" sz="1800">
                <a:effectLst/>
                <a:latin typeface="Arial" panose="020B0604020202020204" pitchFamily="34" charset="0"/>
                <a:ea typeface="Times New Roman" panose="02020603050405020304" pitchFamily="18" charset="0"/>
              </a:rPr>
              <a:t> the broader infrastructure improvements that may accompany the mini-grid project(e.g., road upgrades, telecommunications).</a:t>
            </a:r>
            <a:endParaRPr lang="en-KE" sz="1800">
              <a:effectLst/>
              <a:latin typeface="Times New Roman" panose="02020603050405020304" pitchFamily="18" charset="0"/>
              <a:ea typeface="Times New Roman" panose="02020603050405020304" pitchFamily="18" charset="0"/>
            </a:endParaRPr>
          </a:p>
          <a:p>
            <a:pPr marL="0" lvl="0" indent="-342900">
              <a:tabLst>
                <a:tab pos="457200" algn="l"/>
              </a:tabLst>
            </a:pPr>
            <a:r>
              <a:rPr lang="en-KE" sz="1800" b="1">
                <a:effectLst/>
                <a:latin typeface="Arial" panose="020B0604020202020204" pitchFamily="34" charset="0"/>
                <a:ea typeface="Times New Roman" panose="02020603050405020304" pitchFamily="18" charset="0"/>
              </a:rPr>
              <a:t>Community Participation and Empowerment:</a:t>
            </a:r>
            <a:r>
              <a:rPr lang="en-KE" sz="1800">
                <a:effectLst/>
                <a:latin typeface="Arial" panose="020B0604020202020204" pitchFamily="34" charset="0"/>
                <a:ea typeface="Times New Roman" panose="02020603050405020304" pitchFamily="18" charset="0"/>
              </a:rPr>
              <a:t> Assess opportunities for community involvement in project planning, implementation, and decision-making, ensuring local ownership and empowerment.</a:t>
            </a:r>
            <a:endParaRPr lang="en-KE" sz="1800">
              <a:effectLst/>
              <a:latin typeface="Times New Roman" panose="02020603050405020304" pitchFamily="18" charset="0"/>
              <a:ea typeface="Times New Roman" panose="02020603050405020304" pitchFamily="18" charset="0"/>
            </a:endParaRPr>
          </a:p>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73403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The SEIA evaluates the potential social and economic impacts of a mini-grid project on the community. By identifying potential positive and negative impacts, the SEIA helps design mini-grids that maximize benefits and mitigate adverse effects.</a:t>
            </a:r>
          </a:p>
          <a:p>
            <a:pPr marL="342900" lvl="0" indent="-342900">
              <a:lnSpc>
                <a:spcPct val="107000"/>
              </a:lnSpc>
              <a:spcAft>
                <a:spcPts val="800"/>
              </a:spcAft>
              <a:buFont typeface="+mj-lt"/>
              <a:buAutoNum type="arabicPeriod"/>
            </a:pPr>
            <a:r>
              <a:rPr lang="en-KE" sz="1800" b="1" kern="100">
                <a:effectLst/>
                <a:latin typeface="Calibri" panose="020F0502020204030204" pitchFamily="34" charset="0"/>
                <a:ea typeface="Calibri" panose="020F0502020204030204" pitchFamily="34" charset="0"/>
                <a:cs typeface="Times New Roman" panose="02020603050405020304" pitchFamily="18" charset="0"/>
              </a:rPr>
              <a:t>Health and Well-being</a:t>
            </a:r>
            <a:endParaRPr lang="en-KE" sz="18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Positive Impact: Improved healthcare access and cleaner air due to reliable power for medical facilities and reduced pollution.</a:t>
            </a: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Negative Impact: However, noise pollution from generators and health risks from improper waste disposal can detract from these benefits.</a:t>
            </a:r>
          </a:p>
          <a:p>
            <a:pPr marL="342900" lvl="0" indent="-342900">
              <a:lnSpc>
                <a:spcPct val="107000"/>
              </a:lnSpc>
              <a:spcAft>
                <a:spcPts val="800"/>
              </a:spcAft>
              <a:buFont typeface="+mj-lt"/>
              <a:buAutoNum type="arabicPeriod"/>
            </a:pPr>
            <a:r>
              <a:rPr lang="en-KE" sz="1800" b="1" kern="100">
                <a:effectLst/>
                <a:latin typeface="Calibri" panose="020F0502020204030204" pitchFamily="34" charset="0"/>
                <a:ea typeface="Calibri" panose="020F0502020204030204" pitchFamily="34" charset="0"/>
                <a:cs typeface="Times New Roman" panose="02020603050405020304" pitchFamily="18" charset="0"/>
              </a:rPr>
              <a:t>Community and Family Cohesion</a:t>
            </a:r>
            <a:endParaRPr lang="en-KE" sz="18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Positive Impact: Stronger community ties and increased activities facilitated by reliable power, enhancing social cohesion.</a:t>
            </a: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Negative Impact: Nevertheless, unequal access to benefits can lead to social tensions within the community.</a:t>
            </a:r>
          </a:p>
          <a:p>
            <a:pPr marL="342900" lvl="0" indent="-342900">
              <a:lnSpc>
                <a:spcPct val="107000"/>
              </a:lnSpc>
              <a:spcAft>
                <a:spcPts val="800"/>
              </a:spcAft>
              <a:buFont typeface="+mj-lt"/>
              <a:buAutoNum type="arabicPeriod"/>
            </a:pPr>
            <a:r>
              <a:rPr lang="en-KE" sz="1800" b="1" kern="100">
                <a:effectLst/>
                <a:latin typeface="Calibri" panose="020F0502020204030204" pitchFamily="34" charset="0"/>
                <a:ea typeface="Calibri" panose="020F0502020204030204" pitchFamily="34" charset="0"/>
                <a:cs typeface="Times New Roman" panose="02020603050405020304" pitchFamily="18" charset="0"/>
              </a:rPr>
              <a:t>Economy and Employment</a:t>
            </a:r>
            <a:endParaRPr lang="en-KE" sz="18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Positive Impact: Job creation and support for local businesses through reliable power infrastructure development.</a:t>
            </a: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Negative Impact: Yet, economic inequality and reliance on short-term jobs during construction phases can pose challenges.</a:t>
            </a:r>
          </a:p>
          <a:p>
            <a:pPr marL="342900" lvl="0" indent="-342900">
              <a:lnSpc>
                <a:spcPct val="107000"/>
              </a:lnSpc>
              <a:spcAft>
                <a:spcPts val="800"/>
              </a:spcAft>
              <a:buFont typeface="+mj-lt"/>
              <a:buAutoNum type="arabicPeriod"/>
            </a:pPr>
            <a:r>
              <a:rPr lang="en-KE" sz="1800" b="1" kern="100">
                <a:effectLst/>
                <a:latin typeface="Calibri" panose="020F0502020204030204" pitchFamily="34" charset="0"/>
                <a:ea typeface="Calibri" panose="020F0502020204030204" pitchFamily="34" charset="0"/>
                <a:cs typeface="Times New Roman" panose="02020603050405020304" pitchFamily="18" charset="0"/>
              </a:rPr>
              <a:t>Income and Lifestyle</a:t>
            </a:r>
            <a:endParaRPr lang="en-KE" sz="18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Positive Impact: Higher disposable income and improved quality of life with access to modern amenities and reduced energy costs.</a:t>
            </a:r>
          </a:p>
          <a:p>
            <a:pPr>
              <a:lnSpc>
                <a:spcPct val="107000"/>
              </a:lnSpc>
              <a:spcAft>
                <a:spcPts val="800"/>
              </a:spcAft>
            </a:pPr>
            <a:r>
              <a:rPr lang="en-KE" sz="1800" kern="100">
                <a:effectLst/>
                <a:latin typeface="Calibri" panose="020F0502020204030204" pitchFamily="34" charset="0"/>
                <a:ea typeface="Calibri" panose="020F0502020204030204" pitchFamily="34" charset="0"/>
                <a:cs typeface="Times New Roman" panose="02020603050405020304" pitchFamily="18" charset="0"/>
              </a:rPr>
              <a:t>Negative Impact: However, increased disposable income may also correlate with higher risks of crime, substance abuse, and rising living costs.</a:t>
            </a:r>
          </a:p>
          <a:p>
            <a:pPr>
              <a:lnSpc>
                <a:spcPct val="107000"/>
              </a:lnSpc>
              <a:spcAft>
                <a:spcPts val="800"/>
              </a:spcAft>
            </a:pPr>
            <a:r>
              <a:rPr lang="en-KE" sz="1800" b="1" kern="100">
                <a:effectLst/>
                <a:latin typeface="Calibri" panose="020F0502020204030204" pitchFamily="34" charset="0"/>
                <a:ea typeface="Calibri" panose="020F0502020204030204" pitchFamily="34" charset="0"/>
                <a:cs typeface="Times New Roman" panose="02020603050405020304" pitchFamily="18" charset="0"/>
              </a:rPr>
              <a:t>Mitigation Strategies:</a:t>
            </a:r>
            <a:r>
              <a:rPr lang="en-KE" sz="1800" kern="10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To maximize benefits and mitigate adverse effects, using renewable energy sources can minimize pollution.</a:t>
            </a:r>
          </a:p>
          <a:p>
            <a:pPr marL="342900" lvl="0" indent="-342900">
              <a:lnSpc>
                <a:spcPct val="107000"/>
              </a:lnSpc>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Establishing proper waste management and recycling programs is crucial. </a:t>
            </a:r>
          </a:p>
          <a:p>
            <a:pPr marL="342900" lvl="0" indent="-342900">
              <a:lnSpc>
                <a:spcPct val="107000"/>
              </a:lnSpc>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Ensuring transparent and inclusive decision-making processes and engaging local communities in planning can help maintain compatibility with traditional practices.</a:t>
            </a:r>
          </a:p>
          <a:p>
            <a:pPr marL="342900" lvl="0" indent="-342900">
              <a:lnSpc>
                <a:spcPct val="107000"/>
              </a:lnSpc>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Conducting thorough land use assessments and seeking community input are vital. Mapping and protecting cultural sites should be incorporated into planning processes.</a:t>
            </a:r>
          </a:p>
          <a:p>
            <a:pPr marL="342900" lvl="0" indent="-342900">
              <a:lnSpc>
                <a:spcPct val="107000"/>
              </a:lnSpc>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Developing long-term employment and training programs ensures sustainable job opportunities, while equitable access to business opportunities and support for local entrepreneurs is essential. </a:t>
            </a:r>
          </a:p>
          <a:p>
            <a:pPr marL="342900" lvl="0" indent="-342900">
              <a:lnSpc>
                <a:spcPct val="107000"/>
              </a:lnSpc>
              <a:spcAft>
                <a:spcPts val="800"/>
              </a:spcAft>
              <a:buFont typeface="+mj-lt"/>
              <a:buAutoNum type="alphaLcParenR"/>
            </a:pPr>
            <a:r>
              <a:rPr lang="en-KE" sz="1800" kern="100">
                <a:effectLst/>
                <a:latin typeface="Calibri" panose="020F0502020204030204" pitchFamily="34" charset="0"/>
                <a:ea typeface="Calibri" panose="020F0502020204030204" pitchFamily="34" charset="0"/>
                <a:cs typeface="Times New Roman" panose="02020603050405020304" pitchFamily="18" charset="0"/>
              </a:rPr>
              <a:t>Planning for scalable infrastructure and services to accommodate population changes, upgrading and expanding infrastructure, and implementing community programs to promote responsible income use are also important. </a:t>
            </a:r>
          </a:p>
          <a:p>
            <a:pPr marL="360000" indent="-342900">
              <a:buFont typeface="+mj-lt"/>
              <a:buAutoNum type="alphaLcParenR"/>
            </a:pPr>
            <a:r>
              <a:rPr lang="en-KE" sz="1800">
                <a:effectLst/>
                <a:latin typeface="Calibri" panose="020F0502020204030204" pitchFamily="34" charset="0"/>
                <a:ea typeface="Calibri" panose="020F0502020204030204" pitchFamily="34" charset="0"/>
                <a:cs typeface="Times New Roman" panose="02020603050405020304" pitchFamily="18" charset="0"/>
              </a:rPr>
              <a:t>Monitoring the cost of living and implementing measures to ensure affordability of essential services and goods will help maintain a balanced and thriving community</a:t>
            </a:r>
            <a:r>
              <a:rPr lang="en-US" sz="1800">
                <a:effectLst/>
                <a:latin typeface="Calibri" panose="020F0502020204030204" pitchFamily="34" charset="0"/>
                <a:ea typeface="Calibri" panose="020F0502020204030204" pitchFamily="34" charset="0"/>
                <a:cs typeface="Times New Roman" panose="02020603050405020304" pitchFamily="18" charset="0"/>
              </a:rPr>
              <a:t>.</a:t>
            </a:r>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68707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23387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704256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18" Type="http://schemas.openxmlformats.org/officeDocument/2006/relationships/image" Target="../media/image36.png"/><Relationship Id="rId3" Type="http://schemas.openxmlformats.org/officeDocument/2006/relationships/diagramData" Target="../diagrams/data1.xml"/><Relationship Id="rId21" Type="http://schemas.openxmlformats.org/officeDocument/2006/relationships/image" Target="../media/image39.svg"/><Relationship Id="rId7" Type="http://schemas.microsoft.com/office/2007/relationships/diagramDrawing" Target="../diagrams/drawing1.xml"/><Relationship Id="rId12" Type="http://schemas.openxmlformats.org/officeDocument/2006/relationships/image" Target="../media/image30.png"/><Relationship Id="rId17" Type="http://schemas.openxmlformats.org/officeDocument/2006/relationships/image" Target="../media/image35.svg"/><Relationship Id="rId25" Type="http://schemas.openxmlformats.org/officeDocument/2006/relationships/image" Target="../media/image43.svg"/><Relationship Id="rId2" Type="http://schemas.openxmlformats.org/officeDocument/2006/relationships/notesSlide" Target="../notesSlides/notesSlide5.xml"/><Relationship Id="rId16" Type="http://schemas.openxmlformats.org/officeDocument/2006/relationships/image" Target="../media/image34.png"/><Relationship Id="rId20" Type="http://schemas.openxmlformats.org/officeDocument/2006/relationships/image" Target="../media/image38.png"/><Relationship Id="rId1" Type="http://schemas.openxmlformats.org/officeDocument/2006/relationships/slideLayout" Target="../slideLayouts/slideLayout5.xml"/><Relationship Id="rId6" Type="http://schemas.openxmlformats.org/officeDocument/2006/relationships/diagramColors" Target="../diagrams/colors1.xml"/><Relationship Id="rId11" Type="http://schemas.openxmlformats.org/officeDocument/2006/relationships/image" Target="../media/image29.svg"/><Relationship Id="rId24" Type="http://schemas.openxmlformats.org/officeDocument/2006/relationships/image" Target="../media/image42.png"/><Relationship Id="rId5" Type="http://schemas.openxmlformats.org/officeDocument/2006/relationships/diagramQuickStyle" Target="../diagrams/quickStyle1.xml"/><Relationship Id="rId15" Type="http://schemas.openxmlformats.org/officeDocument/2006/relationships/image" Target="../media/image33.svg"/><Relationship Id="rId23" Type="http://schemas.openxmlformats.org/officeDocument/2006/relationships/image" Target="../media/image41.svg"/><Relationship Id="rId10" Type="http://schemas.openxmlformats.org/officeDocument/2006/relationships/image" Target="../media/image28.png"/><Relationship Id="rId19" Type="http://schemas.openxmlformats.org/officeDocument/2006/relationships/image" Target="../media/image37.svg"/><Relationship Id="rId4" Type="http://schemas.openxmlformats.org/officeDocument/2006/relationships/diagramLayout" Target="../diagrams/layout1.xml"/><Relationship Id="rId9" Type="http://schemas.openxmlformats.org/officeDocument/2006/relationships/image" Target="../media/image27.svg"/><Relationship Id="rId14" Type="http://schemas.openxmlformats.org/officeDocument/2006/relationships/image" Target="../media/image32.png"/><Relationship Id="rId22" Type="http://schemas.openxmlformats.org/officeDocument/2006/relationships/image" Target="../media/image40.png"/></Relationships>
</file>

<file path=ppt/slides/_rels/slide8.xml.rels><?xml version="1.0" encoding="UTF-8" standalone="yes"?>
<Relationships xmlns="http://schemas.openxmlformats.org/package/2006/relationships"><Relationship Id="rId8" Type="http://schemas.openxmlformats.org/officeDocument/2006/relationships/image" Target="../media/image49.svg"/><Relationship Id="rId13" Type="http://schemas.openxmlformats.org/officeDocument/2006/relationships/image" Target="../media/image54.png"/><Relationship Id="rId18" Type="http://schemas.openxmlformats.org/officeDocument/2006/relationships/image" Target="../media/image59.svg"/><Relationship Id="rId3" Type="http://schemas.openxmlformats.org/officeDocument/2006/relationships/image" Target="../media/image44.png"/><Relationship Id="rId21" Type="http://schemas.openxmlformats.org/officeDocument/2006/relationships/image" Target="../media/image62.png"/><Relationship Id="rId7" Type="http://schemas.openxmlformats.org/officeDocument/2006/relationships/image" Target="../media/image48.png"/><Relationship Id="rId12" Type="http://schemas.openxmlformats.org/officeDocument/2006/relationships/image" Target="../media/image53.svg"/><Relationship Id="rId17" Type="http://schemas.openxmlformats.org/officeDocument/2006/relationships/image" Target="../media/image58.png"/><Relationship Id="rId2" Type="http://schemas.openxmlformats.org/officeDocument/2006/relationships/notesSlide" Target="../notesSlides/notesSlide6.xml"/><Relationship Id="rId16" Type="http://schemas.openxmlformats.org/officeDocument/2006/relationships/image" Target="../media/image57.svg"/><Relationship Id="rId20" Type="http://schemas.openxmlformats.org/officeDocument/2006/relationships/image" Target="../media/image61.svg"/><Relationship Id="rId1" Type="http://schemas.openxmlformats.org/officeDocument/2006/relationships/slideLayout" Target="../slideLayouts/slideLayout5.xml"/><Relationship Id="rId6" Type="http://schemas.openxmlformats.org/officeDocument/2006/relationships/image" Target="../media/image47.svg"/><Relationship Id="rId11" Type="http://schemas.openxmlformats.org/officeDocument/2006/relationships/image" Target="../media/image52.png"/><Relationship Id="rId5" Type="http://schemas.openxmlformats.org/officeDocument/2006/relationships/image" Target="../media/image46.png"/><Relationship Id="rId15" Type="http://schemas.openxmlformats.org/officeDocument/2006/relationships/image" Target="../media/image56.png"/><Relationship Id="rId10" Type="http://schemas.openxmlformats.org/officeDocument/2006/relationships/image" Target="../media/image51.svg"/><Relationship Id="rId19" Type="http://schemas.openxmlformats.org/officeDocument/2006/relationships/image" Target="../media/image60.png"/><Relationship Id="rId4" Type="http://schemas.openxmlformats.org/officeDocument/2006/relationships/image" Target="../media/image45.svg"/><Relationship Id="rId9" Type="http://schemas.openxmlformats.org/officeDocument/2006/relationships/image" Target="../media/image50.png"/><Relationship Id="rId14" Type="http://schemas.openxmlformats.org/officeDocument/2006/relationships/image" Target="../media/image55.svg"/><Relationship Id="rId22" Type="http://schemas.openxmlformats.org/officeDocument/2006/relationships/image" Target="../media/image63.svg"/></Relationships>
</file>

<file path=ppt/slides/_rels/slide9.xml.rels><?xml version="1.0" encoding="UTF-8" standalone="yes"?>
<Relationships xmlns="http://schemas.openxmlformats.org/package/2006/relationships"><Relationship Id="rId8" Type="http://schemas.openxmlformats.org/officeDocument/2006/relationships/image" Target="../media/image68.svg"/><Relationship Id="rId3" Type="http://schemas.openxmlformats.org/officeDocument/2006/relationships/image" Target="../media/image65.png"/><Relationship Id="rId7" Type="http://schemas.openxmlformats.org/officeDocument/2006/relationships/image" Target="../media/image67.png"/><Relationship Id="rId2" Type="http://schemas.openxmlformats.org/officeDocument/2006/relationships/image" Target="../media/image64.png"/><Relationship Id="rId1" Type="http://schemas.openxmlformats.org/officeDocument/2006/relationships/slideLayout" Target="../slideLayouts/slideLayout5.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66.sv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70.svg"/><Relationship Id="rId13" Type="http://schemas.openxmlformats.org/officeDocument/2006/relationships/image" Target="../media/image28.png"/><Relationship Id="rId18" Type="http://schemas.openxmlformats.org/officeDocument/2006/relationships/image" Target="../media/image68.svg"/><Relationship Id="rId3" Type="http://schemas.openxmlformats.org/officeDocument/2006/relationships/image" Target="../media/image16.png"/><Relationship Id="rId21" Type="http://schemas.openxmlformats.org/officeDocument/2006/relationships/image" Target="../media/image79.png"/><Relationship Id="rId7" Type="http://schemas.openxmlformats.org/officeDocument/2006/relationships/image" Target="../media/image69.png"/><Relationship Id="rId12" Type="http://schemas.openxmlformats.org/officeDocument/2006/relationships/image" Target="../media/image74.svg"/><Relationship Id="rId17" Type="http://schemas.openxmlformats.org/officeDocument/2006/relationships/image" Target="../media/image67.png"/><Relationship Id="rId2" Type="http://schemas.openxmlformats.org/officeDocument/2006/relationships/notesSlide" Target="../notesSlides/notesSlide8.xml"/><Relationship Id="rId16" Type="http://schemas.openxmlformats.org/officeDocument/2006/relationships/image" Target="../media/image76.svg"/><Relationship Id="rId20" Type="http://schemas.openxmlformats.org/officeDocument/2006/relationships/image" Target="../media/image78.svg"/><Relationship Id="rId1" Type="http://schemas.openxmlformats.org/officeDocument/2006/relationships/slideLayout" Target="../slideLayouts/slideLayout2.xml"/><Relationship Id="rId6" Type="http://schemas.openxmlformats.org/officeDocument/2006/relationships/image" Target="../media/image33.svg"/><Relationship Id="rId11" Type="http://schemas.openxmlformats.org/officeDocument/2006/relationships/image" Target="../media/image73.png"/><Relationship Id="rId5" Type="http://schemas.openxmlformats.org/officeDocument/2006/relationships/image" Target="../media/image32.png"/><Relationship Id="rId15" Type="http://schemas.openxmlformats.org/officeDocument/2006/relationships/image" Target="../media/image75.png"/><Relationship Id="rId10" Type="http://schemas.openxmlformats.org/officeDocument/2006/relationships/image" Target="../media/image72.svg"/><Relationship Id="rId19" Type="http://schemas.openxmlformats.org/officeDocument/2006/relationships/image" Target="../media/image77.png"/><Relationship Id="rId4" Type="http://schemas.openxmlformats.org/officeDocument/2006/relationships/image" Target="../media/image17.svg"/><Relationship Id="rId9" Type="http://schemas.openxmlformats.org/officeDocument/2006/relationships/image" Target="../media/image71.png"/><Relationship Id="rId14" Type="http://schemas.openxmlformats.org/officeDocument/2006/relationships/image" Target="../media/image29.svg"/><Relationship Id="rId22" Type="http://schemas.openxmlformats.org/officeDocument/2006/relationships/image" Target="../media/image80.svg"/></Relationships>
</file>

<file path=ppt/slides/_rels/slide12.xml.rels><?xml version="1.0" encoding="UTF-8" standalone="yes"?>
<Relationships xmlns="http://schemas.openxmlformats.org/package/2006/relationships"><Relationship Id="rId3" Type="http://schemas.openxmlformats.org/officeDocument/2006/relationships/image" Target="../media/image82.svg"/><Relationship Id="rId2" Type="http://schemas.openxmlformats.org/officeDocument/2006/relationships/image" Target="../media/image81.png"/><Relationship Id="rId1" Type="http://schemas.openxmlformats.org/officeDocument/2006/relationships/slideLayout" Target="../slideLayouts/slideLayout2.xml"/><Relationship Id="rId5" Type="http://schemas.openxmlformats.org/officeDocument/2006/relationships/image" Target="../media/image84.svg"/><Relationship Id="rId4" Type="http://schemas.openxmlformats.org/officeDocument/2006/relationships/image" Target="../media/image83.png"/></Relationships>
</file>

<file path=ppt/slides/_rels/slide13.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5.png"/><Relationship Id="rId18" Type="http://schemas.openxmlformats.org/officeDocument/2006/relationships/image" Target="../media/image100.svg"/><Relationship Id="rId26" Type="http://schemas.openxmlformats.org/officeDocument/2006/relationships/image" Target="../media/image108.svg"/><Relationship Id="rId3" Type="http://schemas.openxmlformats.org/officeDocument/2006/relationships/image" Target="../media/image85.png"/><Relationship Id="rId21" Type="http://schemas.openxmlformats.org/officeDocument/2006/relationships/image" Target="../media/image103.png"/><Relationship Id="rId7" Type="http://schemas.openxmlformats.org/officeDocument/2006/relationships/image" Target="../media/image89.png"/><Relationship Id="rId12" Type="http://schemas.openxmlformats.org/officeDocument/2006/relationships/image" Target="../media/image94.svg"/><Relationship Id="rId17" Type="http://schemas.openxmlformats.org/officeDocument/2006/relationships/image" Target="../media/image99.png"/><Relationship Id="rId25" Type="http://schemas.openxmlformats.org/officeDocument/2006/relationships/image" Target="../media/image107.png"/><Relationship Id="rId2" Type="http://schemas.openxmlformats.org/officeDocument/2006/relationships/notesSlide" Target="../notesSlides/notesSlide9.xml"/><Relationship Id="rId16" Type="http://schemas.openxmlformats.org/officeDocument/2006/relationships/image" Target="../media/image98.svg"/><Relationship Id="rId20" Type="http://schemas.openxmlformats.org/officeDocument/2006/relationships/image" Target="../media/image102.svg"/><Relationship Id="rId1" Type="http://schemas.openxmlformats.org/officeDocument/2006/relationships/slideLayout" Target="../slideLayouts/slideLayout2.xml"/><Relationship Id="rId6" Type="http://schemas.openxmlformats.org/officeDocument/2006/relationships/image" Target="../media/image88.svg"/><Relationship Id="rId11" Type="http://schemas.openxmlformats.org/officeDocument/2006/relationships/image" Target="../media/image93.png"/><Relationship Id="rId24" Type="http://schemas.openxmlformats.org/officeDocument/2006/relationships/image" Target="../media/image106.svg"/><Relationship Id="rId5" Type="http://schemas.openxmlformats.org/officeDocument/2006/relationships/image" Target="../media/image87.png"/><Relationship Id="rId15" Type="http://schemas.openxmlformats.org/officeDocument/2006/relationships/image" Target="../media/image97.png"/><Relationship Id="rId23" Type="http://schemas.openxmlformats.org/officeDocument/2006/relationships/image" Target="../media/image105.png"/><Relationship Id="rId10" Type="http://schemas.openxmlformats.org/officeDocument/2006/relationships/image" Target="../media/image92.svg"/><Relationship Id="rId19" Type="http://schemas.openxmlformats.org/officeDocument/2006/relationships/image" Target="../media/image101.png"/><Relationship Id="rId4" Type="http://schemas.openxmlformats.org/officeDocument/2006/relationships/image" Target="../media/image86.svg"/><Relationship Id="rId9" Type="http://schemas.openxmlformats.org/officeDocument/2006/relationships/image" Target="../media/image91.png"/><Relationship Id="rId14" Type="http://schemas.openxmlformats.org/officeDocument/2006/relationships/image" Target="../media/image96.svg"/><Relationship Id="rId22" Type="http://schemas.openxmlformats.org/officeDocument/2006/relationships/image" Target="../media/image104.svg"/></Relationships>
</file>

<file path=ppt/slides/_rels/slide14.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 Id="rId5" Type="http://schemas.openxmlformats.org/officeDocument/2006/relationships/image" Target="../media/image112.svg"/><Relationship Id="rId4" Type="http://schemas.openxmlformats.org/officeDocument/2006/relationships/image" Target="../media/image111.png"/></Relationships>
</file>

<file path=ppt/slides/_rels/slide15.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4.jpeg"/></Relationships>
</file>

<file path=ppt/slides/_rels/slide16.xml.rels><?xml version="1.0" encoding="UTF-8" standalone="yes"?>
<Relationships xmlns="http://schemas.openxmlformats.org/package/2006/relationships"><Relationship Id="rId8" Type="http://schemas.openxmlformats.org/officeDocument/2006/relationships/image" Target="../media/image116.svg"/><Relationship Id="rId3" Type="http://schemas.openxmlformats.org/officeDocument/2006/relationships/diagramLayout" Target="../diagrams/layout2.xml"/><Relationship Id="rId7" Type="http://schemas.openxmlformats.org/officeDocument/2006/relationships/image" Target="../media/image115.png"/><Relationship Id="rId12" Type="http://schemas.openxmlformats.org/officeDocument/2006/relationships/image" Target="../media/image120.sv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image" Target="../media/image119.png"/><Relationship Id="rId5" Type="http://schemas.openxmlformats.org/officeDocument/2006/relationships/diagramColors" Target="../diagrams/colors2.xml"/><Relationship Id="rId10" Type="http://schemas.openxmlformats.org/officeDocument/2006/relationships/image" Target="../media/image118.svg"/><Relationship Id="rId4" Type="http://schemas.openxmlformats.org/officeDocument/2006/relationships/diagramQuickStyle" Target="../diagrams/quickStyle2.xml"/><Relationship Id="rId9" Type="http://schemas.openxmlformats.org/officeDocument/2006/relationships/image" Target="../media/image117.png"/></Relationships>
</file>

<file path=ppt/slides/_rels/slide17.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16.svg"/><Relationship Id="rId3" Type="http://schemas.openxmlformats.org/officeDocument/2006/relationships/diagramLayout" Target="../diagrams/layout3.xml"/><Relationship Id="rId7" Type="http://schemas.openxmlformats.org/officeDocument/2006/relationships/image" Target="../media/image115.png"/><Relationship Id="rId12" Type="http://schemas.openxmlformats.org/officeDocument/2006/relationships/image" Target="../media/image120.sv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119.png"/><Relationship Id="rId5" Type="http://schemas.openxmlformats.org/officeDocument/2006/relationships/diagramColors" Target="../diagrams/colors3.xml"/><Relationship Id="rId10" Type="http://schemas.openxmlformats.org/officeDocument/2006/relationships/image" Target="../media/image118.svg"/><Relationship Id="rId4" Type="http://schemas.openxmlformats.org/officeDocument/2006/relationships/diagramQuickStyle" Target="../diagrams/quickStyle3.xml"/><Relationship Id="rId9" Type="http://schemas.openxmlformats.org/officeDocument/2006/relationships/image" Target="../media/image1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278947" y="2735036"/>
            <a:ext cx="5648955" cy="1306285"/>
          </a:xfrm>
          <a:prstGeom prst="rect">
            <a:avLst/>
          </a:prstGeom>
          <a:noFill/>
          <a:ln>
            <a:noFill/>
          </a:ln>
        </p:spPr>
        <p:txBody>
          <a:bodyPr spcFirstLastPara="1" wrap="square" lIns="91425" tIns="45700" rIns="91425" bIns="45700" anchor="t" anchorCtr="0">
            <a:normAutofit/>
          </a:bodyPr>
          <a:lstStyle/>
          <a:p>
            <a:pPr marL="0" indent="0" algn="l">
              <a:spcBef>
                <a:spcPts val="0"/>
              </a:spcBef>
              <a:buSzPts val="4400"/>
            </a:pPr>
            <a:r>
              <a:rPr lang="it-IT" sz="2800"/>
              <a:t>Lesson 2: </a:t>
            </a:r>
            <a:endParaRPr lang="it-IT" sz="3600"/>
          </a:p>
          <a:p>
            <a:pPr marL="0" indent="0" algn="l">
              <a:spcBef>
                <a:spcPts val="0"/>
              </a:spcBef>
              <a:buSzPts val="4400"/>
            </a:pPr>
            <a:r>
              <a:rPr lang="it-IT" sz="2800" err="1"/>
              <a:t>Socio-Economic</a:t>
            </a:r>
            <a:r>
              <a:rPr lang="it-IT" sz="2800"/>
              <a:t> </a:t>
            </a:r>
            <a:r>
              <a:rPr lang="it-IT" sz="2800" err="1"/>
              <a:t>Contexts</a:t>
            </a:r>
            <a:r>
              <a:rPr lang="it-IT" sz="2800"/>
              <a:t> in </a:t>
            </a:r>
            <a:endParaRPr lang="it-IT"/>
          </a:p>
          <a:p>
            <a:pPr marL="0" lvl="0" indent="0" algn="l" rtl="0">
              <a:lnSpc>
                <a:spcPct val="90000"/>
              </a:lnSpc>
              <a:spcBef>
                <a:spcPts val="0"/>
              </a:spcBef>
              <a:spcAft>
                <a:spcPts val="0"/>
              </a:spcAft>
              <a:buSzPts val="4400"/>
              <a:buNone/>
            </a:pPr>
            <a:r>
              <a:rPr lang="it-IT" sz="2800"/>
              <a:t>Mini-</a:t>
            </a:r>
            <a:r>
              <a:rPr lang="it-IT" sz="2800" err="1"/>
              <a:t>Grid</a:t>
            </a:r>
            <a:r>
              <a:rPr lang="it-IT" sz="2800"/>
              <a:t> Development</a:t>
            </a:r>
          </a:p>
          <a:p>
            <a:pPr marL="0" lvl="0" indent="0" algn="l" rtl="0">
              <a:lnSpc>
                <a:spcPct val="90000"/>
              </a:lnSpc>
              <a:spcBef>
                <a:spcPts val="0"/>
              </a:spcBef>
              <a:spcAft>
                <a:spcPts val="0"/>
              </a:spcAft>
              <a:buSzPts val="4400"/>
              <a:buNone/>
            </a:pPr>
            <a:endParaRPr lang="it-IT" sz="2800"/>
          </a:p>
          <a:p>
            <a:pPr marL="0" lvl="0" indent="0" rtl="0">
              <a:lnSpc>
                <a:spcPct val="90000"/>
              </a:lnSpc>
              <a:spcBef>
                <a:spcPts val="0"/>
              </a:spcBef>
              <a:spcAft>
                <a:spcPts val="0"/>
              </a:spcAft>
              <a:buSzPts val="4400"/>
              <a:buNone/>
            </a:pPr>
            <a:endParaRPr lang="it-IT" sz="4400" b="1">
              <a:highlight>
                <a:srgbClr val="FFFF00"/>
              </a:highlight>
            </a:endParaRPr>
          </a:p>
          <a:p>
            <a:pPr marL="0" lvl="0" indent="0" algn="l" rtl="0">
              <a:lnSpc>
                <a:spcPct val="90000"/>
              </a:lnSpc>
              <a:spcBef>
                <a:spcPts val="0"/>
              </a:spcBef>
              <a:spcAft>
                <a:spcPts val="0"/>
              </a:spcAft>
              <a:buSzPts val="4400"/>
              <a:buNone/>
            </a:pPr>
            <a:endParaRPr lang="it-IT" sz="4400" b="1">
              <a:highlight>
                <a:srgbClr val="FFFF00"/>
              </a:highlight>
            </a:endParaRPr>
          </a:p>
          <a:p>
            <a:pPr marL="0" lvl="0" indent="0" algn="ctr" rtl="0">
              <a:lnSpc>
                <a:spcPct val="90000"/>
              </a:lnSpc>
              <a:spcBef>
                <a:spcPts val="0"/>
              </a:spcBef>
              <a:spcAft>
                <a:spcPts val="0"/>
              </a:spcAft>
              <a:buSzPts val="4400"/>
              <a:buNone/>
            </a:pPr>
            <a:endParaRPr lang="it-IT" sz="4400" b="1"/>
          </a:p>
        </p:txBody>
      </p:sp>
      <p:pic>
        <p:nvPicPr>
          <p:cNvPr id="3" name="Picture 2" descr="A colorful shield with lion and lion&#10;&#10;Description automatically generated">
            <a:extLst>
              <a:ext uri="{FF2B5EF4-FFF2-40B4-BE49-F238E27FC236}">
                <a16:creationId xmlns:a16="http://schemas.microsoft.com/office/drawing/2014/main" id="{0B3513C3-87A0-E85B-0D0A-010E8ACD2C03}"/>
              </a:ext>
            </a:extLst>
          </p:cNvPr>
          <p:cNvPicPr>
            <a:picLocks noChangeAspect="1"/>
          </p:cNvPicPr>
          <p:nvPr/>
        </p:nvPicPr>
        <p:blipFill rotWithShape="1">
          <a:blip r:embed="rId3"/>
          <a:srcRect l="28726" t="11451" r="27554" b="9160"/>
          <a:stretch/>
        </p:blipFill>
        <p:spPr>
          <a:xfrm>
            <a:off x="2150232" y="4280746"/>
            <a:ext cx="1792584" cy="2301588"/>
          </a:xfrm>
          <a:prstGeom prst="rect">
            <a:avLst/>
          </a:prstGeom>
        </p:spPr>
      </p:pic>
      <p:sp>
        <p:nvSpPr>
          <p:cNvPr id="2" name="TextBox 1">
            <a:extLst>
              <a:ext uri="{FF2B5EF4-FFF2-40B4-BE49-F238E27FC236}">
                <a16:creationId xmlns:a16="http://schemas.microsoft.com/office/drawing/2014/main" id="{D4058ED5-5920-FAEC-7BC7-2F0A500E79C4}"/>
              </a:ext>
            </a:extLst>
          </p:cNvPr>
          <p:cNvSpPr txBox="1"/>
          <p:nvPr/>
        </p:nvSpPr>
        <p:spPr>
          <a:xfrm>
            <a:off x="256321" y="507624"/>
            <a:ext cx="6186054" cy="1844416"/>
          </a:xfrm>
          <a:prstGeom prst="rect">
            <a:avLst/>
          </a:prstGeom>
          <a:noFill/>
        </p:spPr>
        <p:txBody>
          <a:bodyPr wrap="square" lIns="91440" tIns="45720" rIns="91440" bIns="45720" anchor="t">
            <a:spAutoFit/>
          </a:bodyPr>
          <a:lstStyle/>
          <a:p>
            <a:pPr>
              <a:lnSpc>
                <a:spcPct val="107000"/>
              </a:lnSpc>
              <a:spcAft>
                <a:spcPts val="800"/>
              </a:spcAft>
            </a:pPr>
            <a:r>
              <a:rPr lang="en-ZA" sz="3600" b="1" kern="0" dirty="0">
                <a:solidFill>
                  <a:schemeClr val="bg1"/>
                </a:solidFill>
                <a:effectLst/>
                <a:latin typeface="Calibri"/>
                <a:ea typeface="Times New Roman" panose="02020603050405020304" pitchFamily="18" charset="0"/>
                <a:cs typeface="Calibri"/>
              </a:rPr>
              <a:t>BUSINESS AND SOCIO-ECONOMIC CONTEXTS OF MINI-GRID </a:t>
            </a:r>
            <a:r>
              <a:rPr lang="en-ZA" sz="3600" b="1" dirty="0">
                <a:solidFill>
                  <a:schemeClr val="bg1"/>
                </a:solidFill>
                <a:latin typeface="Calibri"/>
                <a:ea typeface="Times New Roman" panose="02020603050405020304" pitchFamily="18" charset="0"/>
                <a:cs typeface="Calibri"/>
              </a:rPr>
              <a:t>DEVELOPMENT</a:t>
            </a:r>
            <a:endParaRPr lang="en-ZA" sz="3600" kern="100" dirty="0">
              <a:solidFill>
                <a:schemeClr val="bg1"/>
              </a:solidFill>
              <a:effectLst/>
              <a:latin typeface="Times New Roman"/>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551384" y="119921"/>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2 Outline</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4469164" y="1337632"/>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pic>
        <p:nvPicPr>
          <p:cNvPr id="7" name="Graphic 6" descr="Right pointing backhand index with solid fill">
            <a:extLst>
              <a:ext uri="{FF2B5EF4-FFF2-40B4-BE49-F238E27FC236}">
                <a16:creationId xmlns:a16="http://schemas.microsoft.com/office/drawing/2014/main" id="{FA48580B-3709-8E20-E2AA-C50CB53E913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6379" y="-294968"/>
            <a:ext cx="697763" cy="697763"/>
          </a:xfrm>
          <a:prstGeom prst="rect">
            <a:avLst/>
          </a:prstGeom>
        </p:spPr>
      </p:pic>
      <p:sp>
        <p:nvSpPr>
          <p:cNvPr id="4" name="TextBox 3">
            <a:extLst>
              <a:ext uri="{FF2B5EF4-FFF2-40B4-BE49-F238E27FC236}">
                <a16:creationId xmlns:a16="http://schemas.microsoft.com/office/drawing/2014/main" id="{DD622878-17B7-23A9-08FE-5960FFF21587}"/>
              </a:ext>
            </a:extLst>
          </p:cNvPr>
          <p:cNvSpPr txBox="1"/>
          <p:nvPr/>
        </p:nvSpPr>
        <p:spPr>
          <a:xfrm>
            <a:off x="1245080" y="1712343"/>
            <a:ext cx="10708255"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228600"/>
            <a:r>
              <a:rPr lang="en-US" sz="1200" dirty="0">
                <a:latin typeface="Symbol"/>
                <a:cs typeface="Calibri"/>
              </a:rPr>
              <a:t>·</a:t>
            </a:r>
            <a:r>
              <a:rPr lang="en-US" sz="700" dirty="0">
                <a:latin typeface="Times New Roman"/>
                <a:cs typeface="Calibri"/>
              </a:rPr>
              <a:t>                  </a:t>
            </a:r>
            <a:r>
              <a:rPr lang="en-US" sz="2800" dirty="0">
                <a:latin typeface="Aptos"/>
                <a:cs typeface="Calibri"/>
              </a:rPr>
              <a:t> Introduction​ to mini-grid contexts</a:t>
            </a:r>
          </a:p>
          <a:p>
            <a:pPr marL="457200" indent="-228600"/>
            <a:r>
              <a:rPr lang="en-US" sz="2800" dirty="0">
                <a:latin typeface="Aptos"/>
                <a:cs typeface="Calibri"/>
              </a:rPr>
              <a:t>·      Overview of Energy Modelling and Its Purpose​</a:t>
            </a:r>
          </a:p>
          <a:p>
            <a:pPr marL="457200" indent="-228600"/>
            <a:r>
              <a:rPr lang="en-US" sz="2800" dirty="0">
                <a:latin typeface="Aptos"/>
                <a:cs typeface="Calibri"/>
              </a:rPr>
              <a:t>·      Socio-Economic Factors​</a:t>
            </a:r>
          </a:p>
          <a:p>
            <a:pPr marL="457200" indent="-228600"/>
            <a:r>
              <a:rPr lang="en-US" sz="2800" dirty="0">
                <a:latin typeface="Aptos"/>
                <a:cs typeface="Calibri"/>
              </a:rPr>
              <a:t>·      Impact of Socio-Economic Factors on Mini-Grid development</a:t>
            </a:r>
          </a:p>
          <a:p>
            <a:pPr marL="457200" indent="-228600"/>
            <a:r>
              <a:rPr lang="en-US" sz="2800" dirty="0">
                <a:latin typeface="Aptos"/>
                <a:cs typeface="Calibri"/>
              </a:rPr>
              <a:t>·      Socio-Economic Modelling Techniques​</a:t>
            </a:r>
          </a:p>
          <a:p>
            <a:pPr marL="457200" indent="-228600"/>
            <a:r>
              <a:rPr lang="en-US" sz="2800" dirty="0">
                <a:latin typeface="Aptos"/>
                <a:cs typeface="Calibri"/>
              </a:rPr>
              <a:t>·      Socio-Economic Impact Assessment (SEIA)​</a:t>
            </a:r>
          </a:p>
          <a:p>
            <a:pPr marL="457200" indent="-228600"/>
            <a:r>
              <a:rPr lang="en-US" sz="2800">
                <a:latin typeface="Aptos"/>
                <a:cs typeface="Calibri"/>
              </a:rPr>
              <a:t>·      Hypothetical case study –  </a:t>
            </a:r>
            <a:r>
              <a:rPr lang="en-US" sz="2800" dirty="0">
                <a:latin typeface="Aptos"/>
                <a:cs typeface="Calibri"/>
              </a:rPr>
              <a:t>Jijilo</a:t>
            </a:r>
            <a:endParaRPr lang="en-US" sz="2800">
              <a:latin typeface="Aptos"/>
            </a:endParaRPr>
          </a:p>
          <a:p>
            <a:pPr marL="457200" indent="-228600"/>
            <a:r>
              <a:rPr lang="en-US" sz="2800" dirty="0">
                <a:latin typeface="Aptos"/>
                <a:cs typeface="Calibri"/>
              </a:rPr>
              <a:t>·      Hypothetical case study –  </a:t>
            </a:r>
            <a:r>
              <a:rPr lang="en-US" sz="2800" err="1">
                <a:latin typeface="Aptos"/>
                <a:cs typeface="Calibri"/>
              </a:rPr>
              <a:t>Kulal</a:t>
            </a:r>
            <a:r>
              <a:rPr lang="en-US" sz="2800" dirty="0">
                <a:latin typeface="Aptos"/>
                <a:cs typeface="Calibri"/>
              </a:rPr>
              <a:t> Island</a:t>
            </a:r>
            <a:endParaRPr lang="en-US" sz="2800" dirty="0"/>
          </a:p>
          <a:p>
            <a:pPr marL="457200" indent="-228600"/>
            <a:endParaRPr lang="en-US" sz="2800" dirty="0">
              <a:latin typeface="Aptos"/>
              <a:cs typeface="Calibri"/>
            </a:endParaRPr>
          </a:p>
        </p:txBody>
      </p:sp>
    </p:spTree>
    <p:extLst>
      <p:ext uri="{BB962C8B-B14F-4D97-AF65-F5344CB8AC3E}">
        <p14:creationId xmlns:p14="http://schemas.microsoft.com/office/powerpoint/2010/main" val="4037883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olo 1">
            <a:extLst>
              <a:ext uri="{FF2B5EF4-FFF2-40B4-BE49-F238E27FC236}">
                <a16:creationId xmlns:a16="http://schemas.microsoft.com/office/drawing/2014/main" id="{C3CB5854-92C1-459E-B110-D1E5866C1657}"/>
              </a:ext>
            </a:extLst>
          </p:cNvPr>
          <p:cNvSpPr txBox="1">
            <a:spLocks/>
          </p:cNvSpPr>
          <p:nvPr/>
        </p:nvSpPr>
        <p:spPr>
          <a:xfrm>
            <a:off x="618291" y="428249"/>
            <a:ext cx="8211994" cy="838200"/>
          </a:xfrm>
          <a:prstGeom prst="rect">
            <a:avLst/>
          </a:prstGeom>
        </p:spPr>
        <p:txBody>
          <a:bodyPr>
            <a:noAutofit/>
          </a:bodyPr>
          <a:lstStyle>
            <a:lvl1pPr algn="l" rtl="0" eaLnBrk="0" fontAlgn="base" hangingPunct="0">
              <a:spcBef>
                <a:spcPct val="0"/>
              </a:spcBef>
              <a:spcAft>
                <a:spcPct val="0"/>
              </a:spcAft>
              <a:defRPr sz="2200" b="1">
                <a:solidFill>
                  <a:srgbClr val="00004C"/>
                </a:solidFill>
                <a:latin typeface="+mj-lt"/>
                <a:ea typeface="+mj-ea"/>
                <a:cs typeface="+mj-cs"/>
              </a:defRPr>
            </a:lvl1pPr>
            <a:lvl2pPr algn="l" rtl="0" eaLnBrk="0" fontAlgn="base" hangingPunct="0">
              <a:spcBef>
                <a:spcPct val="0"/>
              </a:spcBef>
              <a:spcAft>
                <a:spcPct val="0"/>
              </a:spcAft>
              <a:defRPr sz="2200" b="1">
                <a:solidFill>
                  <a:srgbClr val="00004C"/>
                </a:solidFill>
                <a:latin typeface="Verdana" pitchFamily="34" charset="0"/>
              </a:defRPr>
            </a:lvl2pPr>
            <a:lvl3pPr algn="l" rtl="0" eaLnBrk="0" fontAlgn="base" hangingPunct="0">
              <a:spcBef>
                <a:spcPct val="0"/>
              </a:spcBef>
              <a:spcAft>
                <a:spcPct val="0"/>
              </a:spcAft>
              <a:defRPr sz="2200" b="1">
                <a:solidFill>
                  <a:srgbClr val="00004C"/>
                </a:solidFill>
                <a:latin typeface="Verdana" pitchFamily="34" charset="0"/>
              </a:defRPr>
            </a:lvl3pPr>
            <a:lvl4pPr algn="l" rtl="0" eaLnBrk="0" fontAlgn="base" hangingPunct="0">
              <a:spcBef>
                <a:spcPct val="0"/>
              </a:spcBef>
              <a:spcAft>
                <a:spcPct val="0"/>
              </a:spcAft>
              <a:defRPr sz="2200" b="1">
                <a:solidFill>
                  <a:srgbClr val="00004C"/>
                </a:solidFill>
                <a:latin typeface="Verdana" pitchFamily="34" charset="0"/>
              </a:defRPr>
            </a:lvl4pPr>
            <a:lvl5pPr algn="l" rtl="0" eaLnBrk="0" fontAlgn="base" hangingPunct="0">
              <a:spcBef>
                <a:spcPct val="0"/>
              </a:spcBef>
              <a:spcAft>
                <a:spcPct val="0"/>
              </a:spcAft>
              <a:defRPr sz="2200" b="1">
                <a:solidFill>
                  <a:srgbClr val="00004C"/>
                </a:solidFill>
                <a:latin typeface="Verdana" pitchFamily="34" charset="0"/>
              </a:defRPr>
            </a:lvl5pPr>
            <a:lvl6pPr marL="457200" algn="l" rtl="0" eaLnBrk="0" fontAlgn="base" hangingPunct="0">
              <a:spcBef>
                <a:spcPct val="0"/>
              </a:spcBef>
              <a:spcAft>
                <a:spcPct val="0"/>
              </a:spcAft>
              <a:defRPr sz="2200" b="1">
                <a:solidFill>
                  <a:srgbClr val="00004C"/>
                </a:solidFill>
                <a:latin typeface="Verdana" pitchFamily="34" charset="0"/>
              </a:defRPr>
            </a:lvl6pPr>
            <a:lvl7pPr marL="914400" algn="l" rtl="0" eaLnBrk="0" fontAlgn="base" hangingPunct="0">
              <a:spcBef>
                <a:spcPct val="0"/>
              </a:spcBef>
              <a:spcAft>
                <a:spcPct val="0"/>
              </a:spcAft>
              <a:defRPr sz="2200" b="1">
                <a:solidFill>
                  <a:srgbClr val="00004C"/>
                </a:solidFill>
                <a:latin typeface="Verdana" pitchFamily="34" charset="0"/>
              </a:defRPr>
            </a:lvl7pPr>
            <a:lvl8pPr marL="1371600" algn="l" rtl="0" eaLnBrk="0" fontAlgn="base" hangingPunct="0">
              <a:spcBef>
                <a:spcPct val="0"/>
              </a:spcBef>
              <a:spcAft>
                <a:spcPct val="0"/>
              </a:spcAft>
              <a:defRPr sz="2200" b="1">
                <a:solidFill>
                  <a:srgbClr val="00004C"/>
                </a:solidFill>
                <a:latin typeface="Verdana" pitchFamily="34" charset="0"/>
              </a:defRPr>
            </a:lvl8pPr>
            <a:lvl9pPr marL="1828800" algn="l" rtl="0" eaLnBrk="0" fontAlgn="base" hangingPunct="0">
              <a:spcBef>
                <a:spcPct val="0"/>
              </a:spcBef>
              <a:spcAft>
                <a:spcPct val="0"/>
              </a:spcAft>
              <a:defRPr sz="2200" b="1">
                <a:solidFill>
                  <a:srgbClr val="00004C"/>
                </a:solidFill>
                <a:latin typeface="Verdana" pitchFamily="34" charset="0"/>
              </a:defRPr>
            </a:lvl9pPr>
          </a:lstStyle>
          <a:p>
            <a:endParaRPr lang="en-US" sz="3200" kern="0">
              <a:latin typeface="Trebuchet MS" panose="020B0603020202020204" pitchFamily="34" charset="0"/>
            </a:endParaRPr>
          </a:p>
        </p:txBody>
      </p:sp>
      <p:sp>
        <p:nvSpPr>
          <p:cNvPr id="2" name="Title 1">
            <a:extLst>
              <a:ext uri="{FF2B5EF4-FFF2-40B4-BE49-F238E27FC236}">
                <a16:creationId xmlns:a16="http://schemas.microsoft.com/office/drawing/2014/main" id="{12A389B4-B809-18FA-1268-0995FBAFE173}"/>
              </a:ext>
            </a:extLst>
          </p:cNvPr>
          <p:cNvSpPr>
            <a:spLocks noGrp="1"/>
          </p:cNvSpPr>
          <p:nvPr>
            <p:ph type="title"/>
          </p:nvPr>
        </p:nvSpPr>
        <p:spPr/>
        <p:txBody>
          <a:bodyPr/>
          <a:lstStyle/>
          <a:p>
            <a:r>
              <a:rPr lang="en-US" dirty="0"/>
              <a:t>Lesson 2 Learning Outcomes </a:t>
            </a:r>
          </a:p>
        </p:txBody>
      </p:sp>
      <p:sp>
        <p:nvSpPr>
          <p:cNvPr id="3" name="Rectangle 6">
            <a:extLst>
              <a:ext uri="{FF2B5EF4-FFF2-40B4-BE49-F238E27FC236}">
                <a16:creationId xmlns:a16="http://schemas.microsoft.com/office/drawing/2014/main" id="{94F8A707-BD41-7B51-3289-921E50F916EC}"/>
              </a:ext>
            </a:extLst>
          </p:cNvPr>
          <p:cNvSpPr>
            <a:spLocks noChangeArrowheads="1"/>
          </p:cNvSpPr>
          <p:nvPr/>
        </p:nvSpPr>
        <p:spPr bwMode="auto">
          <a:xfrm>
            <a:off x="768021" y="1351239"/>
            <a:ext cx="11089232" cy="5052855"/>
          </a:xfrm>
          <a:prstGeom prst="rect">
            <a:avLst/>
          </a:prstGeom>
          <a:noFill/>
          <a:ln w="9525">
            <a:noFill/>
            <a:miter lim="800000"/>
            <a:headEnd/>
            <a:tailEnd/>
          </a:ln>
        </p:spPr>
        <p:txBody>
          <a:bodyPr lIns="0" tIns="0" rIns="0" bIns="0"/>
          <a:lstStyle/>
          <a:p>
            <a:pPr marL="342900" indent="-342900">
              <a:lnSpc>
                <a:spcPct val="150000"/>
              </a:lnSpc>
              <a:buFont typeface="Arial" panose="020B0604020202020204" pitchFamily="34" charset="0"/>
              <a:buChar char="•"/>
            </a:pPr>
            <a:endParaRPr lang="en-GB" sz="2000" b="1">
              <a:solidFill>
                <a:srgbClr val="00BC24"/>
              </a:solidFill>
              <a:highlight>
                <a:srgbClr val="FFFF00"/>
              </a:highlight>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lnSpc>
                <a:spcPct val="150000"/>
              </a:lnSpc>
            </a:pPr>
            <a:endParaRPr lang="en-GB" sz="2000" b="1">
              <a:solidFill>
                <a:schemeClr val="bg1">
                  <a:lumMod val="65000"/>
                </a:schemeClr>
              </a:solidFill>
              <a:latin typeface="Trebuchet MS" panose="020B0603020202020204" pitchFamily="34" charset="0"/>
              <a:cs typeface="Assistant Light"/>
            </a:endParaRPr>
          </a:p>
          <a:p>
            <a:pPr algn="l"/>
            <a:endParaRPr lang="en-US" sz="1200">
              <a:solidFill>
                <a:schemeClr val="bg1">
                  <a:lumMod val="65000"/>
                </a:schemeClr>
              </a:solidFill>
              <a:latin typeface="Trebuchet MS" panose="020B0603020202020204" pitchFamily="34" charset="0"/>
              <a:cs typeface="Assistant Light"/>
            </a:endParaRPr>
          </a:p>
        </p:txBody>
      </p:sp>
      <p:sp>
        <p:nvSpPr>
          <p:cNvPr id="9" name="TextBox 8">
            <a:extLst>
              <a:ext uri="{FF2B5EF4-FFF2-40B4-BE49-F238E27FC236}">
                <a16:creationId xmlns:a16="http://schemas.microsoft.com/office/drawing/2014/main" id="{3C9B0A9A-A0DF-0C52-B7A8-21A08B4452B5}"/>
              </a:ext>
            </a:extLst>
          </p:cNvPr>
          <p:cNvSpPr txBox="1"/>
          <p:nvPr/>
        </p:nvSpPr>
        <p:spPr>
          <a:xfrm>
            <a:off x="618291" y="1445012"/>
            <a:ext cx="10604880" cy="3785652"/>
          </a:xfrm>
          <a:prstGeom prst="rect">
            <a:avLst/>
          </a:prstGeom>
          <a:noFill/>
        </p:spPr>
        <p:txBody>
          <a:bodyPr wrap="square" lIns="91440" tIns="45720" rIns="91440" bIns="45720" anchor="t">
            <a:spAutoFit/>
          </a:bodyPr>
          <a:lstStyle/>
          <a:p>
            <a:r>
              <a:rPr lang="en-US" sz="2400" b="1" dirty="0"/>
              <a:t>At the end of this lesson, the student will be able to:</a:t>
            </a:r>
          </a:p>
          <a:p>
            <a:endParaRPr lang="en-US" sz="2400"/>
          </a:p>
          <a:p>
            <a:pPr marL="342900" indent="-342900">
              <a:buFont typeface="Arial" panose="020B0604020202020204" pitchFamily="34" charset="0"/>
              <a:buChar char="•"/>
            </a:pPr>
            <a:r>
              <a:rPr lang="en-US" sz="2400" dirty="0"/>
              <a:t>Understand the role of socio-economic factors in energy modelling for mini-grids.</a:t>
            </a:r>
          </a:p>
          <a:p>
            <a:pPr marL="285750" indent="-285750">
              <a:buFont typeface="Arial" panose="020B0604020202020204" pitchFamily="34" charset="0"/>
              <a:buChar char="•"/>
            </a:pPr>
            <a:endParaRPr lang="en-US" sz="2400"/>
          </a:p>
          <a:p>
            <a:pPr marL="342900" indent="-342900">
              <a:buFont typeface="Arial" panose="020B0604020202020204" pitchFamily="34" charset="0"/>
              <a:buChar char="•"/>
            </a:pPr>
            <a:r>
              <a:rPr lang="en-US" sz="2400" dirty="0"/>
              <a:t>Apply socio-economic modelling techniques to a real-world mini-grid project</a:t>
            </a:r>
          </a:p>
          <a:p>
            <a:endParaRPr lang="en-US" sz="2400"/>
          </a:p>
          <a:p>
            <a:pPr marL="342900" indent="-342900">
              <a:buFont typeface="Arial" panose="020B0604020202020204" pitchFamily="34" charset="0"/>
              <a:buChar char="•"/>
            </a:pPr>
            <a:r>
              <a:rPr lang="en-US" sz="2400" dirty="0"/>
              <a:t>Understand the value of a socio-economic impact assessment for mini-grid projects.</a:t>
            </a:r>
          </a:p>
        </p:txBody>
      </p:sp>
      <p:sp>
        <p:nvSpPr>
          <p:cNvPr id="24" name="Rectangle 1">
            <a:extLst>
              <a:ext uri="{FF2B5EF4-FFF2-40B4-BE49-F238E27FC236}">
                <a16:creationId xmlns:a16="http://schemas.microsoft.com/office/drawing/2014/main" id="{2DE5BC09-D64A-8755-55B6-4FDC02F27F0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KE"/>
          </a:p>
        </p:txBody>
      </p:sp>
      <p:sp>
        <p:nvSpPr>
          <p:cNvPr id="26" name="Rectangle 3">
            <a:extLst>
              <a:ext uri="{FF2B5EF4-FFF2-40B4-BE49-F238E27FC236}">
                <a16:creationId xmlns:a16="http://schemas.microsoft.com/office/drawing/2014/main" id="{E283099C-B44F-A5FE-7BB5-3CC25D813764}"/>
              </a:ext>
            </a:extLst>
          </p:cNvPr>
          <p:cNvSpPr>
            <a:spLocks noChangeArrowheads="1"/>
          </p:cNvSpPr>
          <p:nvPr/>
        </p:nvSpPr>
        <p:spPr bwMode="auto">
          <a:xfrm>
            <a:off x="304800" y="3048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KE"/>
          </a:p>
        </p:txBody>
      </p:sp>
    </p:spTree>
    <p:extLst>
      <p:ext uri="{BB962C8B-B14F-4D97-AF65-F5344CB8AC3E}">
        <p14:creationId xmlns:p14="http://schemas.microsoft.com/office/powerpoint/2010/main" val="1717077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82A68-15B2-AB44-8B49-87E27FBB17E6}"/>
              </a:ext>
            </a:extLst>
          </p:cNvPr>
          <p:cNvSpPr>
            <a:spLocks noGrp="1"/>
          </p:cNvSpPr>
          <p:nvPr>
            <p:ph type="title"/>
          </p:nvPr>
        </p:nvSpPr>
        <p:spPr>
          <a:xfrm>
            <a:off x="771645" y="479296"/>
            <a:ext cx="9982200" cy="781235"/>
          </a:xfrm>
          <a:solidFill>
            <a:srgbClr val="40C3DA"/>
          </a:solidFill>
          <a:ln>
            <a:solidFill>
              <a:srgbClr val="40C3DA"/>
            </a:solidFill>
          </a:ln>
        </p:spPr>
        <p:txBody>
          <a:bodyPr/>
          <a:lstStyle/>
          <a:p>
            <a:r>
              <a:rPr lang="en-US" dirty="0">
                <a:solidFill>
                  <a:schemeClr val="bg1"/>
                </a:solidFill>
              </a:rPr>
              <a:t>Introduction to mini-grid contexts</a:t>
            </a:r>
            <a:endParaRPr lang="en-KE" dirty="0">
              <a:solidFill>
                <a:schemeClr val="bg1"/>
              </a:solidFill>
            </a:endParaRPr>
          </a:p>
        </p:txBody>
      </p:sp>
      <p:sp>
        <p:nvSpPr>
          <p:cNvPr id="3" name="Text Placeholder 2">
            <a:extLst>
              <a:ext uri="{FF2B5EF4-FFF2-40B4-BE49-F238E27FC236}">
                <a16:creationId xmlns:a16="http://schemas.microsoft.com/office/drawing/2014/main" id="{6D0B268A-E452-51E1-C90F-639FA0E2BB7E}"/>
              </a:ext>
            </a:extLst>
          </p:cNvPr>
          <p:cNvSpPr>
            <a:spLocks noGrp="1"/>
          </p:cNvSpPr>
          <p:nvPr>
            <p:ph type="body" idx="1"/>
          </p:nvPr>
        </p:nvSpPr>
        <p:spPr>
          <a:xfrm>
            <a:off x="5464628" y="1448939"/>
            <a:ext cx="6275009" cy="4155670"/>
          </a:xfrm>
        </p:spPr>
        <p:txBody>
          <a:bodyPr spcFirstLastPara="1" wrap="square" lIns="91425" tIns="45700" rIns="91425" bIns="45700" anchor="ctr" anchorCtr="0">
            <a:noAutofit/>
          </a:bodyPr>
          <a:lstStyle/>
          <a:p>
            <a:pPr marL="342900" indent="-342900">
              <a:lnSpc>
                <a:spcPct val="170000"/>
              </a:lnSpc>
              <a:buFont typeface="Arial" panose="020B0604020202020204" pitchFamily="34" charset="0"/>
              <a:buChar char="•"/>
            </a:pPr>
            <a:r>
              <a:rPr lang="en-US" sz="2000">
                <a:solidFill>
                  <a:schemeClr val="tx1"/>
                </a:solidFill>
              </a:rPr>
              <a:t>Mini-grids are promising solutions to addressing the challenges of energy access. </a:t>
            </a:r>
          </a:p>
          <a:p>
            <a:pPr marL="342900" indent="-342900">
              <a:lnSpc>
                <a:spcPct val="170000"/>
              </a:lnSpc>
              <a:buFont typeface="Arial" panose="020B0604020202020204" pitchFamily="34" charset="0"/>
              <a:buChar char="•"/>
            </a:pPr>
            <a:r>
              <a:rPr lang="en-US" sz="2000">
                <a:solidFill>
                  <a:schemeClr val="tx1"/>
                </a:solidFill>
              </a:rPr>
              <a:t>For societal benefit, it is important to integrate them within the socio-economic aspects of the communities they serve. </a:t>
            </a:r>
          </a:p>
          <a:p>
            <a:pPr marL="342900" indent="-342900">
              <a:lnSpc>
                <a:spcPct val="170000"/>
              </a:lnSpc>
              <a:buFont typeface="Arial" panose="020B0604020202020204" pitchFamily="34" charset="0"/>
              <a:buChar char="•"/>
            </a:pPr>
            <a:r>
              <a:rPr lang="en-US" sz="2000">
                <a:solidFill>
                  <a:schemeClr val="tx1"/>
                </a:solidFill>
              </a:rPr>
              <a:t>This entails understanding the </a:t>
            </a:r>
            <a:r>
              <a:rPr lang="en-US" sz="2000" i="1" u="sng">
                <a:solidFill>
                  <a:schemeClr val="tx1"/>
                </a:solidFill>
              </a:rPr>
              <a:t>demographic</a:t>
            </a:r>
            <a:r>
              <a:rPr lang="en-US" sz="2000">
                <a:solidFill>
                  <a:schemeClr val="tx1"/>
                </a:solidFill>
              </a:rPr>
              <a:t>, </a:t>
            </a:r>
            <a:r>
              <a:rPr lang="en-US" sz="2000" i="1" u="sng">
                <a:solidFill>
                  <a:schemeClr val="tx1"/>
                </a:solidFill>
              </a:rPr>
              <a:t>economic</a:t>
            </a:r>
            <a:r>
              <a:rPr lang="en-US" sz="2000">
                <a:solidFill>
                  <a:schemeClr val="tx1"/>
                </a:solidFill>
              </a:rPr>
              <a:t>, and </a:t>
            </a:r>
            <a:r>
              <a:rPr lang="en-US" sz="2000" i="1" u="sng">
                <a:solidFill>
                  <a:schemeClr val="tx1"/>
                </a:solidFill>
              </a:rPr>
              <a:t>social</a:t>
            </a:r>
            <a:r>
              <a:rPr lang="en-US" sz="2000">
                <a:solidFill>
                  <a:schemeClr val="tx1"/>
                </a:solidFill>
              </a:rPr>
              <a:t> dynamics characterizing these regions.</a:t>
            </a:r>
            <a:endParaRPr lang="en-KE" sz="2000">
              <a:solidFill>
                <a:schemeClr val="tx1"/>
              </a:solidFill>
            </a:endParaRPr>
          </a:p>
        </p:txBody>
      </p:sp>
      <p:sp>
        <p:nvSpPr>
          <p:cNvPr id="8" name="Oval 7">
            <a:extLst>
              <a:ext uri="{FF2B5EF4-FFF2-40B4-BE49-F238E27FC236}">
                <a16:creationId xmlns:a16="http://schemas.microsoft.com/office/drawing/2014/main" id="{C0ADE447-74C1-7372-13E8-4EDC9CD9D856}"/>
              </a:ext>
            </a:extLst>
          </p:cNvPr>
          <p:cNvSpPr/>
          <p:nvPr/>
        </p:nvSpPr>
        <p:spPr>
          <a:xfrm>
            <a:off x="3508782" y="3616609"/>
            <a:ext cx="1567543" cy="1487244"/>
          </a:xfrm>
          <a:prstGeom prst="ellipse">
            <a:avLst/>
          </a:prstGeom>
          <a:noFill/>
          <a:ln w="161925">
            <a:solidFill>
              <a:srgbClr val="00991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KE"/>
          </a:p>
        </p:txBody>
      </p:sp>
      <p:pic>
        <p:nvPicPr>
          <p:cNvPr id="5" name="Picture 4" descr="A solar panel in a village&#10;&#10;Description automatically generated">
            <a:extLst>
              <a:ext uri="{FF2B5EF4-FFF2-40B4-BE49-F238E27FC236}">
                <a16:creationId xmlns:a16="http://schemas.microsoft.com/office/drawing/2014/main" id="{52F001C7-4083-A0AD-B0CB-38A35029117D}"/>
              </a:ext>
            </a:extLst>
          </p:cNvPr>
          <p:cNvPicPr>
            <a:picLocks noChangeAspect="1"/>
          </p:cNvPicPr>
          <p:nvPr/>
        </p:nvPicPr>
        <p:blipFill>
          <a:blip r:embed="rId2">
            <a:alphaModFix amt="94000"/>
            <a:duotone>
              <a:prstClr val="black"/>
              <a:schemeClr val="accent6">
                <a:tint val="45000"/>
                <a:satMod val="400000"/>
              </a:schemeClr>
            </a:duotone>
          </a:blip>
          <a:stretch>
            <a:fillRect/>
          </a:stretch>
        </p:blipFill>
        <p:spPr>
          <a:xfrm>
            <a:off x="3693024" y="3766457"/>
            <a:ext cx="1383301" cy="1337396"/>
          </a:xfrm>
          <a:prstGeom prst="flowChartConnector">
            <a:avLst/>
          </a:prstGeom>
        </p:spPr>
      </p:pic>
      <p:sp>
        <p:nvSpPr>
          <p:cNvPr id="9" name="Oval 8">
            <a:extLst>
              <a:ext uri="{FF2B5EF4-FFF2-40B4-BE49-F238E27FC236}">
                <a16:creationId xmlns:a16="http://schemas.microsoft.com/office/drawing/2014/main" id="{8FDD5DF9-F7AA-0DD6-E218-EB3430874DBE}"/>
              </a:ext>
            </a:extLst>
          </p:cNvPr>
          <p:cNvSpPr/>
          <p:nvPr/>
        </p:nvSpPr>
        <p:spPr>
          <a:xfrm>
            <a:off x="662788" y="1426029"/>
            <a:ext cx="3657600" cy="3243942"/>
          </a:xfrm>
          <a:prstGeom prst="ellipse">
            <a:avLst/>
          </a:prstGeom>
          <a:noFill/>
          <a:ln w="161925">
            <a:solidFill>
              <a:srgbClr val="40C3D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KE"/>
          </a:p>
        </p:txBody>
      </p:sp>
      <p:pic>
        <p:nvPicPr>
          <p:cNvPr id="7" name="Picture 6" descr="A group of people standing around a solar panel&#10;&#10;Description automatically generated">
            <a:extLst>
              <a:ext uri="{FF2B5EF4-FFF2-40B4-BE49-F238E27FC236}">
                <a16:creationId xmlns:a16="http://schemas.microsoft.com/office/drawing/2014/main" id="{0CE190C5-7E78-7461-48D8-CDBBA697F76B}"/>
              </a:ext>
            </a:extLst>
          </p:cNvPr>
          <p:cNvPicPr>
            <a:picLocks noChangeAspect="1"/>
          </p:cNvPicPr>
          <p:nvPr/>
        </p:nvPicPr>
        <p:blipFill rotWithShape="1">
          <a:blip r:embed="rId3">
            <a:duotone>
              <a:prstClr val="black"/>
              <a:schemeClr val="accent5">
                <a:tint val="45000"/>
                <a:satMod val="400000"/>
              </a:schemeClr>
            </a:duotone>
          </a:blip>
          <a:srcRect t="-585" b="585"/>
          <a:stretch/>
        </p:blipFill>
        <p:spPr>
          <a:xfrm>
            <a:off x="662788" y="1545701"/>
            <a:ext cx="3415633" cy="3056367"/>
          </a:xfrm>
          <a:prstGeom prst="ellipse">
            <a:avLst/>
          </a:prstGeom>
        </p:spPr>
      </p:pic>
      <p:sp>
        <p:nvSpPr>
          <p:cNvPr id="4" name="Rectangle 1">
            <a:extLst>
              <a:ext uri="{FF2B5EF4-FFF2-40B4-BE49-F238E27FC236}">
                <a16:creationId xmlns:a16="http://schemas.microsoft.com/office/drawing/2014/main" id="{3F8BD89D-9DC9-7F4E-E983-BA613F47C574}"/>
              </a:ext>
            </a:extLst>
          </p:cNvPr>
          <p:cNvSpPr>
            <a:spLocks noChangeArrowheads="1"/>
          </p:cNvSpPr>
          <p:nvPr/>
        </p:nvSpPr>
        <p:spPr bwMode="auto">
          <a:xfrm>
            <a:off x="440250" y="5791199"/>
            <a:ext cx="6112950" cy="682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01568" rIns="0" bIns="101568"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KE" altLang="en-KE" sz="1600" b="1" u="none" strike="noStrike" cap="none" normalizeH="0" baseline="0">
                <a:ln>
                  <a:noFill/>
                </a:ln>
                <a:solidFill>
                  <a:srgbClr val="1F1F1F"/>
                </a:solidFill>
                <a:effectLst/>
                <a:latin typeface="ElsevierGulliver"/>
              </a:rPr>
              <a:t>Rural electrification through mini-grids: Challenges ahead</a:t>
            </a:r>
          </a:p>
          <a:p>
            <a:pPr lvl="0">
              <a:buClrTx/>
            </a:pPr>
            <a:r>
              <a:rPr lang="en-US" altLang="en-KE" sz="1500" b="1" err="1">
                <a:solidFill>
                  <a:srgbClr val="1F1F1F"/>
                </a:solidFill>
                <a:latin typeface="ElsevierSans"/>
              </a:rPr>
              <a:t>Jörg</a:t>
            </a:r>
            <a:r>
              <a:rPr lang="en-US" altLang="en-KE" sz="1500" b="1">
                <a:solidFill>
                  <a:srgbClr val="1F1F1F"/>
                </a:solidFill>
                <a:latin typeface="ElsevierSans"/>
              </a:rPr>
              <a:t> Peters , </a:t>
            </a:r>
            <a:r>
              <a:rPr lang="en-US" altLang="en-KE" sz="1500" b="1" err="1">
                <a:solidFill>
                  <a:srgbClr val="1F1F1F"/>
                </a:solidFill>
                <a:latin typeface="ElsevierSans"/>
              </a:rPr>
              <a:t>Maximiliane</a:t>
            </a:r>
            <a:r>
              <a:rPr lang="en-US" altLang="en-KE" sz="1500" b="1">
                <a:solidFill>
                  <a:srgbClr val="1F1F1F"/>
                </a:solidFill>
                <a:latin typeface="ElsevierSans"/>
              </a:rPr>
              <a:t> Sievert , Michael A. Toman </a:t>
            </a:r>
            <a:endParaRPr kumimoji="0" lang="en-KE" altLang="en-KE" sz="1800" b="1" u="none" strike="noStrike" cap="none" normalizeH="0" baseline="0">
              <a:ln>
                <a:noFill/>
              </a:ln>
              <a:solidFill>
                <a:schemeClr val="tx1"/>
              </a:solidFill>
              <a:effectLst/>
            </a:endParaRPr>
          </a:p>
        </p:txBody>
      </p:sp>
    </p:spTree>
    <p:extLst>
      <p:ext uri="{BB962C8B-B14F-4D97-AF65-F5344CB8AC3E}">
        <p14:creationId xmlns:p14="http://schemas.microsoft.com/office/powerpoint/2010/main" val="401096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model of a city with different graphs&#10;&#10;Description automatically generated">
            <a:extLst>
              <a:ext uri="{FF2B5EF4-FFF2-40B4-BE49-F238E27FC236}">
                <a16:creationId xmlns:a16="http://schemas.microsoft.com/office/drawing/2014/main" id="{E8849D98-C5B5-A4B1-2F53-1787CB77198C}"/>
              </a:ext>
            </a:extLst>
          </p:cNvPr>
          <p:cNvPicPr>
            <a:picLocks noChangeAspect="1"/>
          </p:cNvPicPr>
          <p:nvPr/>
        </p:nvPicPr>
        <p:blipFill>
          <a:blip r:embed="rId2"/>
          <a:stretch>
            <a:fillRect/>
          </a:stretch>
        </p:blipFill>
        <p:spPr>
          <a:xfrm>
            <a:off x="6990735" y="2618142"/>
            <a:ext cx="5019355" cy="2984013"/>
          </a:xfrm>
          <a:prstGeom prst="rect">
            <a:avLst/>
          </a:prstGeom>
        </p:spPr>
      </p:pic>
      <p:sp>
        <p:nvSpPr>
          <p:cNvPr id="2" name="Text Placeholder 1">
            <a:extLst>
              <a:ext uri="{FF2B5EF4-FFF2-40B4-BE49-F238E27FC236}">
                <a16:creationId xmlns:a16="http://schemas.microsoft.com/office/drawing/2014/main" id="{9B6DE5EB-7F90-6FDE-3AD4-5C94E5DF369D}"/>
              </a:ext>
            </a:extLst>
          </p:cNvPr>
          <p:cNvSpPr>
            <a:spLocks noGrp="1"/>
          </p:cNvSpPr>
          <p:nvPr>
            <p:ph type="body" idx="1"/>
          </p:nvPr>
        </p:nvSpPr>
        <p:spPr>
          <a:xfrm flipH="1">
            <a:off x="-234542" y="2823598"/>
            <a:ext cx="7225277" cy="3805083"/>
          </a:xfrm>
        </p:spPr>
        <p:txBody>
          <a:bodyPr>
            <a:normAutofit fontScale="92500" lnSpcReduction="10000"/>
          </a:bodyPr>
          <a:lstStyle/>
          <a:p>
            <a:pPr marL="571500" lvl="1" indent="0">
              <a:buNone/>
            </a:pPr>
            <a:r>
              <a:rPr lang="en-US" sz="2000" b="1"/>
              <a:t>Key Components and Variables in Mini-Grid Energy Modelling</a:t>
            </a:r>
          </a:p>
          <a:p>
            <a:pPr marL="1028700" lvl="1" indent="-457200">
              <a:buFont typeface="+mj-lt"/>
              <a:buAutoNum type="arabicPeriod"/>
            </a:pPr>
            <a:endParaRPr lang="en-US" b="1"/>
          </a:p>
          <a:p>
            <a:pPr marL="1028700" lvl="1" indent="-457200">
              <a:buFont typeface="+mj-lt"/>
              <a:buAutoNum type="arabicPeriod"/>
            </a:pPr>
            <a:r>
              <a:rPr lang="en-US" b="1"/>
              <a:t>Energy Demand Forecasting</a:t>
            </a:r>
            <a:r>
              <a:rPr lang="en-US"/>
              <a:t>: Predicting future energy needs based on current usage patterns and socio-economic factors.</a:t>
            </a:r>
          </a:p>
          <a:p>
            <a:pPr marL="1028700" lvl="1" indent="-457200">
              <a:buFont typeface="+mj-lt"/>
              <a:buAutoNum type="arabicPeriod"/>
            </a:pPr>
            <a:endParaRPr lang="en-US"/>
          </a:p>
          <a:p>
            <a:pPr marL="1028700" lvl="1" indent="-457200">
              <a:buFont typeface="+mj-lt"/>
              <a:buAutoNum type="arabicPeriod"/>
            </a:pPr>
            <a:r>
              <a:rPr lang="en-US" b="1"/>
              <a:t>Load Profiles</a:t>
            </a:r>
            <a:r>
              <a:rPr lang="en-US"/>
              <a:t>: Understanding the patterns of energy use throughout  the day and across different seasons to design systems that meet peak demand.</a:t>
            </a:r>
          </a:p>
          <a:p>
            <a:pPr marL="1143000" lvl="1" indent="-457200">
              <a:buFont typeface="+mj-lt"/>
              <a:buAutoNum type="arabicPeriod"/>
            </a:pPr>
            <a:endParaRPr lang="en-US" b="1"/>
          </a:p>
          <a:p>
            <a:pPr marL="1069200" lvl="1" indent="-457200">
              <a:buFont typeface="+mj-lt"/>
              <a:buAutoNum type="arabicPeriod"/>
            </a:pPr>
            <a:r>
              <a:rPr lang="en-US" b="1"/>
              <a:t>Energy Supply Options</a:t>
            </a:r>
            <a:r>
              <a:rPr lang="en-US"/>
              <a:t>: Evaluating different sources of energy (e.g., solar, wind, diesel) to determine the most efficient and reliable mix for the mini-grid.</a:t>
            </a:r>
          </a:p>
          <a:p>
            <a:endParaRPr lang="en-KE"/>
          </a:p>
        </p:txBody>
      </p:sp>
      <p:sp>
        <p:nvSpPr>
          <p:cNvPr id="3" name="Title 2">
            <a:extLst>
              <a:ext uri="{FF2B5EF4-FFF2-40B4-BE49-F238E27FC236}">
                <a16:creationId xmlns:a16="http://schemas.microsoft.com/office/drawing/2014/main" id="{C0BC953A-6703-BE23-52EB-873F12FFE61A}"/>
              </a:ext>
            </a:extLst>
          </p:cNvPr>
          <p:cNvSpPr>
            <a:spLocks noGrp="1"/>
          </p:cNvSpPr>
          <p:nvPr>
            <p:ph type="title"/>
          </p:nvPr>
        </p:nvSpPr>
        <p:spPr/>
        <p:txBody>
          <a:bodyPr>
            <a:normAutofit/>
          </a:bodyPr>
          <a:lstStyle/>
          <a:p>
            <a:r>
              <a:rPr lang="en-US"/>
              <a:t>Overview of Energy Modelling and Its Purpose</a:t>
            </a:r>
          </a:p>
        </p:txBody>
      </p:sp>
      <p:sp>
        <p:nvSpPr>
          <p:cNvPr id="8" name="TextBox 7">
            <a:extLst>
              <a:ext uri="{FF2B5EF4-FFF2-40B4-BE49-F238E27FC236}">
                <a16:creationId xmlns:a16="http://schemas.microsoft.com/office/drawing/2014/main" id="{CD724FAE-14E4-E67E-DFE1-A04692581640}"/>
              </a:ext>
            </a:extLst>
          </p:cNvPr>
          <p:cNvSpPr txBox="1"/>
          <p:nvPr/>
        </p:nvSpPr>
        <p:spPr>
          <a:xfrm>
            <a:off x="334297" y="1177165"/>
            <a:ext cx="11444748" cy="1785104"/>
          </a:xfrm>
          <a:prstGeom prst="rect">
            <a:avLst/>
          </a:prstGeom>
          <a:noFill/>
        </p:spPr>
        <p:txBody>
          <a:bodyPr wrap="square" rtlCol="0">
            <a:spAutoFit/>
          </a:bodyPr>
          <a:lstStyle/>
          <a:p>
            <a:r>
              <a:rPr lang="en-US" sz="2200" b="1"/>
              <a:t>Energy Modelling</a:t>
            </a:r>
            <a:r>
              <a:rPr lang="en-US" sz="2200"/>
              <a:t>: The process of creating a mathematical systematic representation of a community's energy system to simulate energy demand &amp; supply and analyze and predict its behavior under various conditions.</a:t>
            </a:r>
          </a:p>
          <a:p>
            <a:r>
              <a:rPr lang="en-US" sz="2200" b="1"/>
              <a:t>Purpose: </a:t>
            </a:r>
            <a:r>
              <a:rPr lang="en-US" sz="2200"/>
              <a:t>Helps in planning and optimizing the design of energy systems like mini-grids.</a:t>
            </a:r>
          </a:p>
          <a:p>
            <a:endParaRPr lang="en-US" sz="2200"/>
          </a:p>
        </p:txBody>
      </p:sp>
    </p:spTree>
    <p:extLst>
      <p:ext uri="{BB962C8B-B14F-4D97-AF65-F5344CB8AC3E}">
        <p14:creationId xmlns:p14="http://schemas.microsoft.com/office/powerpoint/2010/main" val="3665987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3FE24-549A-2EE0-35A8-1C3A64A0D373}"/>
              </a:ext>
            </a:extLst>
          </p:cNvPr>
          <p:cNvSpPr>
            <a:spLocks noGrp="1"/>
          </p:cNvSpPr>
          <p:nvPr>
            <p:ph type="title"/>
          </p:nvPr>
        </p:nvSpPr>
        <p:spPr>
          <a:xfrm>
            <a:off x="838200" y="97973"/>
            <a:ext cx="9982200" cy="1133278"/>
          </a:xfrm>
          <a:solidFill>
            <a:srgbClr val="40C3DA"/>
          </a:solidFill>
        </p:spPr>
        <p:txBody>
          <a:bodyPr>
            <a:normAutofit/>
          </a:bodyPr>
          <a:lstStyle/>
          <a:p>
            <a:pPr algn="ctr"/>
            <a:r>
              <a:rPr lang="en-US" sz="2800">
                <a:solidFill>
                  <a:schemeClr val="bg1"/>
                </a:solidFill>
              </a:rPr>
              <a:t>Why Are Socio-Economic Factors Crucial in Mini-Grid Energy Modelling?</a:t>
            </a:r>
            <a:endParaRPr lang="en-KE" sz="2800">
              <a:solidFill>
                <a:schemeClr val="bg1"/>
              </a:solidFill>
            </a:endParaRPr>
          </a:p>
        </p:txBody>
      </p:sp>
      <p:sp>
        <p:nvSpPr>
          <p:cNvPr id="3" name="Text Placeholder 2">
            <a:extLst>
              <a:ext uri="{FF2B5EF4-FFF2-40B4-BE49-F238E27FC236}">
                <a16:creationId xmlns:a16="http://schemas.microsoft.com/office/drawing/2014/main" id="{42894B70-233F-FCED-601F-617592F2EF4E}"/>
              </a:ext>
            </a:extLst>
          </p:cNvPr>
          <p:cNvSpPr>
            <a:spLocks noGrp="1"/>
          </p:cNvSpPr>
          <p:nvPr>
            <p:ph type="body" idx="1"/>
          </p:nvPr>
        </p:nvSpPr>
        <p:spPr>
          <a:xfrm>
            <a:off x="1386348" y="2408903"/>
            <a:ext cx="10217824" cy="4815181"/>
          </a:xfrm>
        </p:spPr>
        <p:txBody>
          <a:bodyPr>
            <a:normAutofit/>
          </a:bodyPr>
          <a:lstStyle/>
          <a:p>
            <a:pPr marL="228600" indent="0"/>
            <a:r>
              <a:rPr lang="en-US" b="1"/>
              <a:t>Understanding Needs</a:t>
            </a:r>
            <a:r>
              <a:rPr lang="en-US"/>
              <a:t>: Socio-economic factors provide insights into the community’s energy consumption patterns and preferences.</a:t>
            </a:r>
          </a:p>
          <a:p>
            <a:pPr marL="228600" indent="0"/>
            <a:endParaRPr lang="en-US"/>
          </a:p>
          <a:p>
            <a:pPr marL="228600" indent="0"/>
            <a:r>
              <a:rPr lang="en-US" b="1"/>
              <a:t>Designing Solutions</a:t>
            </a:r>
            <a:r>
              <a:rPr lang="en-US"/>
              <a:t>: Tailored mini-grid solutions based on community needs ensure higher adoption and satisfaction.</a:t>
            </a:r>
          </a:p>
          <a:p>
            <a:pPr marL="228600" indent="0"/>
            <a:endParaRPr lang="en-US"/>
          </a:p>
          <a:p>
            <a:pPr marL="228600" indent="0"/>
            <a:r>
              <a:rPr lang="en-US" b="1"/>
              <a:t>Accessibility and Affordability</a:t>
            </a:r>
            <a:r>
              <a:rPr lang="en-US"/>
              <a:t>: Designing pricing strategies aligned with income levels and employment rates makes energy services more accessible.</a:t>
            </a:r>
          </a:p>
          <a:p>
            <a:endParaRPr lang="en-KE"/>
          </a:p>
        </p:txBody>
      </p:sp>
      <p:pic>
        <p:nvPicPr>
          <p:cNvPr id="5" name="Graphic 4" descr="Lightbulb and gear with solid fill">
            <a:extLst>
              <a:ext uri="{FF2B5EF4-FFF2-40B4-BE49-F238E27FC236}">
                <a16:creationId xmlns:a16="http://schemas.microsoft.com/office/drawing/2014/main" id="{70BD3FD7-E316-7501-B914-39E5312071F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83456" y="3791534"/>
            <a:ext cx="914400" cy="914400"/>
          </a:xfrm>
          <a:prstGeom prst="rect">
            <a:avLst/>
          </a:prstGeom>
        </p:spPr>
      </p:pic>
      <p:pic>
        <p:nvPicPr>
          <p:cNvPr id="9" name="Graphic 8" descr="Coins with solid fill">
            <a:extLst>
              <a:ext uri="{FF2B5EF4-FFF2-40B4-BE49-F238E27FC236}">
                <a16:creationId xmlns:a16="http://schemas.microsoft.com/office/drawing/2014/main" id="{D9A2092A-BD11-B35C-240A-3A044BF812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3028" y="5246476"/>
            <a:ext cx="914400" cy="914400"/>
          </a:xfrm>
          <a:prstGeom prst="rect">
            <a:avLst/>
          </a:prstGeom>
        </p:spPr>
      </p:pic>
      <p:pic>
        <p:nvPicPr>
          <p:cNvPr id="11" name="Graphic 10" descr="Artificial Intelligence with solid fill">
            <a:extLst>
              <a:ext uri="{FF2B5EF4-FFF2-40B4-BE49-F238E27FC236}">
                <a16:creationId xmlns:a16="http://schemas.microsoft.com/office/drawing/2014/main" id="{1E562A90-FB2D-476E-2D03-64415AB9FCA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0999" y="2518786"/>
            <a:ext cx="914400" cy="914400"/>
          </a:xfrm>
          <a:prstGeom prst="rect">
            <a:avLst/>
          </a:prstGeom>
        </p:spPr>
      </p:pic>
      <p:sp>
        <p:nvSpPr>
          <p:cNvPr id="6" name="TextBox 5">
            <a:extLst>
              <a:ext uri="{FF2B5EF4-FFF2-40B4-BE49-F238E27FC236}">
                <a16:creationId xmlns:a16="http://schemas.microsoft.com/office/drawing/2014/main" id="{115EAE19-1D27-2A6C-14A2-EBEC717B1D1B}"/>
              </a:ext>
            </a:extLst>
          </p:cNvPr>
          <p:cNvSpPr txBox="1"/>
          <p:nvPr/>
        </p:nvSpPr>
        <p:spPr>
          <a:xfrm>
            <a:off x="740228" y="1447799"/>
            <a:ext cx="11059886" cy="954107"/>
          </a:xfrm>
          <a:prstGeom prst="rect">
            <a:avLst/>
          </a:prstGeom>
          <a:noFill/>
        </p:spPr>
        <p:txBody>
          <a:bodyPr wrap="square">
            <a:spAutoFit/>
          </a:bodyPr>
          <a:lstStyle/>
          <a:p>
            <a:r>
              <a:rPr lang="en-US" sz="2800"/>
              <a:t>Socio-Economic characteristics of a population influence their </a:t>
            </a:r>
            <a:r>
              <a:rPr lang="en-US" sz="2800" b="1"/>
              <a:t>behaviors</a:t>
            </a:r>
            <a:r>
              <a:rPr lang="en-US" sz="2800"/>
              <a:t>,</a:t>
            </a:r>
            <a:r>
              <a:rPr lang="en-US" sz="2800" b="1"/>
              <a:t> needs</a:t>
            </a:r>
            <a:r>
              <a:rPr lang="en-US" sz="2800"/>
              <a:t>, and </a:t>
            </a:r>
            <a:r>
              <a:rPr lang="en-US" sz="2800" b="1"/>
              <a:t>capacities</a:t>
            </a:r>
            <a:r>
              <a:rPr lang="en-US" sz="2800"/>
              <a:t> in relation to their use of energy. </a:t>
            </a:r>
            <a:endParaRPr lang="en-KE" sz="2800"/>
          </a:p>
        </p:txBody>
      </p:sp>
    </p:spTree>
    <p:extLst>
      <p:ext uri="{BB962C8B-B14F-4D97-AF65-F5344CB8AC3E}">
        <p14:creationId xmlns:p14="http://schemas.microsoft.com/office/powerpoint/2010/main" val="1231736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54D57-051B-8557-72F7-5BE54701E3E6}"/>
              </a:ext>
            </a:extLst>
          </p:cNvPr>
          <p:cNvSpPr>
            <a:spLocks noGrp="1"/>
          </p:cNvSpPr>
          <p:nvPr>
            <p:ph type="title"/>
          </p:nvPr>
        </p:nvSpPr>
        <p:spPr>
          <a:xfrm>
            <a:off x="838200" y="432093"/>
            <a:ext cx="9786257" cy="781235"/>
          </a:xfrm>
          <a:solidFill>
            <a:srgbClr val="40C3DA"/>
          </a:solidFill>
        </p:spPr>
        <p:txBody>
          <a:bodyPr/>
          <a:lstStyle/>
          <a:p>
            <a:r>
              <a:rPr lang="en-US">
                <a:solidFill>
                  <a:schemeClr val="bg1"/>
                </a:solidFill>
              </a:rPr>
              <a:t>Socio-Economic Factors </a:t>
            </a:r>
            <a:endParaRPr lang="en-KE">
              <a:solidFill>
                <a:schemeClr val="bg1"/>
              </a:solidFill>
            </a:endParaRPr>
          </a:p>
        </p:txBody>
      </p:sp>
      <p:graphicFrame>
        <p:nvGraphicFramePr>
          <p:cNvPr id="8" name="Diagram 7">
            <a:extLst>
              <a:ext uri="{FF2B5EF4-FFF2-40B4-BE49-F238E27FC236}">
                <a16:creationId xmlns:a16="http://schemas.microsoft.com/office/drawing/2014/main" id="{FBC1FBD9-5A7D-317F-F094-F798A2D16750}"/>
              </a:ext>
            </a:extLst>
          </p:cNvPr>
          <p:cNvGraphicFramePr/>
          <p:nvPr>
            <p:extLst>
              <p:ext uri="{D42A27DB-BD31-4B8C-83A1-F6EECF244321}">
                <p14:modId xmlns:p14="http://schemas.microsoft.com/office/powerpoint/2010/main" val="2678437796"/>
              </p:ext>
            </p:extLst>
          </p:nvPr>
        </p:nvGraphicFramePr>
        <p:xfrm>
          <a:off x="838200" y="1476756"/>
          <a:ext cx="10515600" cy="5144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10" descr="Man with cane with solid fill">
            <a:extLst>
              <a:ext uri="{FF2B5EF4-FFF2-40B4-BE49-F238E27FC236}">
                <a16:creationId xmlns:a16="http://schemas.microsoft.com/office/drawing/2014/main" id="{D0CF33D3-C09A-6900-DFD5-936143F25F7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369127" y="5639304"/>
            <a:ext cx="391886" cy="391886"/>
          </a:xfrm>
          <a:prstGeom prst="rect">
            <a:avLst/>
          </a:prstGeom>
        </p:spPr>
      </p:pic>
      <p:pic>
        <p:nvPicPr>
          <p:cNvPr id="13" name="Graphic 12" descr="Medical with solid fill">
            <a:extLst>
              <a:ext uri="{FF2B5EF4-FFF2-40B4-BE49-F238E27FC236}">
                <a16:creationId xmlns:a16="http://schemas.microsoft.com/office/drawing/2014/main" id="{30EC57A1-2FC4-954B-E0C6-1FA4EC2AD66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787743" y="3820173"/>
            <a:ext cx="457200" cy="457200"/>
          </a:xfrm>
          <a:prstGeom prst="rect">
            <a:avLst/>
          </a:prstGeom>
        </p:spPr>
      </p:pic>
      <p:pic>
        <p:nvPicPr>
          <p:cNvPr id="15" name="Graphic 14" descr="Classroom with solid fill">
            <a:extLst>
              <a:ext uri="{FF2B5EF4-FFF2-40B4-BE49-F238E27FC236}">
                <a16:creationId xmlns:a16="http://schemas.microsoft.com/office/drawing/2014/main" id="{BD35CAB1-F054-846A-3AEB-66B1C792A9F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787743" y="2775857"/>
            <a:ext cx="457200" cy="457200"/>
          </a:xfrm>
          <a:prstGeom prst="rect">
            <a:avLst/>
          </a:prstGeom>
        </p:spPr>
      </p:pic>
      <p:pic>
        <p:nvPicPr>
          <p:cNvPr id="17" name="Graphic 16" descr="Briefcase with solid fill">
            <a:extLst>
              <a:ext uri="{FF2B5EF4-FFF2-40B4-BE49-F238E27FC236}">
                <a16:creationId xmlns:a16="http://schemas.microsoft.com/office/drawing/2014/main" id="{9F138C89-984D-5489-A750-985FC9FCA5D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162800" y="3787516"/>
            <a:ext cx="457200" cy="457200"/>
          </a:xfrm>
          <a:prstGeom prst="rect">
            <a:avLst/>
          </a:prstGeom>
        </p:spPr>
      </p:pic>
      <p:pic>
        <p:nvPicPr>
          <p:cNvPr id="19" name="Graphic 18" descr="Payroll with solid fill">
            <a:extLst>
              <a:ext uri="{FF2B5EF4-FFF2-40B4-BE49-F238E27FC236}">
                <a16:creationId xmlns:a16="http://schemas.microsoft.com/office/drawing/2014/main" id="{AF8FF89C-F36D-6B0C-0FE9-4028440EE9E3}"/>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162799" y="2635767"/>
            <a:ext cx="457201" cy="457201"/>
          </a:xfrm>
          <a:prstGeom prst="rect">
            <a:avLst/>
          </a:prstGeom>
        </p:spPr>
      </p:pic>
      <p:pic>
        <p:nvPicPr>
          <p:cNvPr id="21" name="Graphic 20" descr="Business Growth with solid fill">
            <a:extLst>
              <a:ext uri="{FF2B5EF4-FFF2-40B4-BE49-F238E27FC236}">
                <a16:creationId xmlns:a16="http://schemas.microsoft.com/office/drawing/2014/main" id="{89280FFE-B578-E6F4-9CBF-43EA24E86D30}"/>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369127" y="2775857"/>
            <a:ext cx="457202" cy="457202"/>
          </a:xfrm>
          <a:prstGeom prst="rect">
            <a:avLst/>
          </a:prstGeom>
        </p:spPr>
      </p:pic>
      <p:pic>
        <p:nvPicPr>
          <p:cNvPr id="23" name="Graphic 22" descr="Loan with solid fill">
            <a:extLst>
              <a:ext uri="{FF2B5EF4-FFF2-40B4-BE49-F238E27FC236}">
                <a16:creationId xmlns:a16="http://schemas.microsoft.com/office/drawing/2014/main" id="{4D7BC2B5-3282-57DB-2B75-C5FAD6061EAD}"/>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2800" y="5022254"/>
            <a:ext cx="457200" cy="457200"/>
          </a:xfrm>
          <a:prstGeom prst="rect">
            <a:avLst/>
          </a:prstGeom>
        </p:spPr>
      </p:pic>
      <p:pic>
        <p:nvPicPr>
          <p:cNvPr id="25" name="Graphic 24" descr="Remote work with solid fill">
            <a:extLst>
              <a:ext uri="{FF2B5EF4-FFF2-40B4-BE49-F238E27FC236}">
                <a16:creationId xmlns:a16="http://schemas.microsoft.com/office/drawing/2014/main" id="{1D9C47DF-ABA2-C861-28DF-E7A00753142E}"/>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3340455" y="4128676"/>
            <a:ext cx="553179" cy="553179"/>
          </a:xfrm>
          <a:prstGeom prst="rect">
            <a:avLst/>
          </a:prstGeom>
        </p:spPr>
      </p:pic>
      <p:sp>
        <p:nvSpPr>
          <p:cNvPr id="29" name="Rectangle 28">
            <a:extLst>
              <a:ext uri="{FF2B5EF4-FFF2-40B4-BE49-F238E27FC236}">
                <a16:creationId xmlns:a16="http://schemas.microsoft.com/office/drawing/2014/main" id="{1B85F4E3-5803-7ED2-7F77-2258BFB5929A}"/>
              </a:ext>
            </a:extLst>
          </p:cNvPr>
          <p:cNvSpPr/>
          <p:nvPr/>
        </p:nvSpPr>
        <p:spPr>
          <a:xfrm>
            <a:off x="1681316" y="1476756"/>
            <a:ext cx="2313741" cy="743932"/>
          </a:xfrm>
          <a:prstGeom prst="rect">
            <a:avLst/>
          </a:prstGeom>
          <a:solidFill>
            <a:srgbClr val="00991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600" b="1">
                <a:latin typeface="+mj-lt"/>
              </a:rPr>
              <a:t>Demographic Factors</a:t>
            </a:r>
            <a:endParaRPr lang="en-KE" sz="2600" b="1">
              <a:latin typeface="+mj-lt"/>
            </a:endParaRPr>
          </a:p>
        </p:txBody>
      </p:sp>
      <p:pic>
        <p:nvPicPr>
          <p:cNvPr id="31" name="Graphic 30" descr="City with solid fill">
            <a:extLst>
              <a:ext uri="{FF2B5EF4-FFF2-40B4-BE49-F238E27FC236}">
                <a16:creationId xmlns:a16="http://schemas.microsoft.com/office/drawing/2014/main" id="{6E9EB656-C988-EEDA-0E7D-28CEF35B8E41}"/>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10787743" y="4975553"/>
            <a:ext cx="457199" cy="457199"/>
          </a:xfrm>
          <a:prstGeom prst="rect">
            <a:avLst/>
          </a:prstGeom>
        </p:spPr>
      </p:pic>
      <p:sp>
        <p:nvSpPr>
          <p:cNvPr id="32" name="Rectangle 31">
            <a:extLst>
              <a:ext uri="{FF2B5EF4-FFF2-40B4-BE49-F238E27FC236}">
                <a16:creationId xmlns:a16="http://schemas.microsoft.com/office/drawing/2014/main" id="{C229F426-9ED6-4A2A-F4DA-68C9BF1DAD31}"/>
              </a:ext>
            </a:extLst>
          </p:cNvPr>
          <p:cNvSpPr/>
          <p:nvPr/>
        </p:nvSpPr>
        <p:spPr>
          <a:xfrm>
            <a:off x="5486400" y="1388155"/>
            <a:ext cx="2133600" cy="743932"/>
          </a:xfrm>
          <a:prstGeom prst="rect">
            <a:avLst/>
          </a:prstGeom>
          <a:solidFill>
            <a:srgbClr val="00991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600" b="1">
                <a:latin typeface="+mj-lt"/>
              </a:rPr>
              <a:t>Economic Factors</a:t>
            </a:r>
            <a:endParaRPr lang="en-KE" sz="2600" b="1">
              <a:latin typeface="+mj-lt"/>
            </a:endParaRPr>
          </a:p>
        </p:txBody>
      </p:sp>
      <p:sp>
        <p:nvSpPr>
          <p:cNvPr id="33" name="Rectangle 32">
            <a:extLst>
              <a:ext uri="{FF2B5EF4-FFF2-40B4-BE49-F238E27FC236}">
                <a16:creationId xmlns:a16="http://schemas.microsoft.com/office/drawing/2014/main" id="{2DDCE4BD-C4CC-60E4-2870-0422B9410E61}"/>
              </a:ext>
            </a:extLst>
          </p:cNvPr>
          <p:cNvSpPr/>
          <p:nvPr/>
        </p:nvSpPr>
        <p:spPr>
          <a:xfrm>
            <a:off x="9138556" y="1485468"/>
            <a:ext cx="2133600" cy="743932"/>
          </a:xfrm>
          <a:prstGeom prst="rect">
            <a:avLst/>
          </a:prstGeom>
          <a:solidFill>
            <a:srgbClr val="00991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600" b="1">
                <a:latin typeface="+mj-lt"/>
              </a:rPr>
              <a:t>Social</a:t>
            </a:r>
          </a:p>
          <a:p>
            <a:r>
              <a:rPr lang="en-US" sz="2600" b="1">
                <a:latin typeface="+mj-lt"/>
              </a:rPr>
              <a:t>Factors</a:t>
            </a:r>
            <a:endParaRPr lang="en-KE" sz="2600" b="1">
              <a:latin typeface="+mj-lt"/>
            </a:endParaRPr>
          </a:p>
        </p:txBody>
      </p:sp>
    </p:spTree>
    <p:extLst>
      <p:ext uri="{BB962C8B-B14F-4D97-AF65-F5344CB8AC3E}">
        <p14:creationId xmlns:p14="http://schemas.microsoft.com/office/powerpoint/2010/main" val="2397104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279F135-FFBD-7A3F-256B-178260B6B380}"/>
              </a:ext>
            </a:extLst>
          </p:cNvPr>
          <p:cNvGrpSpPr/>
          <p:nvPr/>
        </p:nvGrpSpPr>
        <p:grpSpPr>
          <a:xfrm>
            <a:off x="755451" y="1330799"/>
            <a:ext cx="12091804" cy="5094759"/>
            <a:chOff x="113194" y="1287256"/>
            <a:chExt cx="12091804" cy="5094759"/>
          </a:xfrm>
        </p:grpSpPr>
        <p:grpSp>
          <p:nvGrpSpPr>
            <p:cNvPr id="47" name="Group 46">
              <a:extLst>
                <a:ext uri="{FF2B5EF4-FFF2-40B4-BE49-F238E27FC236}">
                  <a16:creationId xmlns:a16="http://schemas.microsoft.com/office/drawing/2014/main" id="{65BF04D5-2B7B-72FF-7B22-431BD8EEF50F}"/>
                </a:ext>
              </a:extLst>
            </p:cNvPr>
            <p:cNvGrpSpPr/>
            <p:nvPr/>
          </p:nvGrpSpPr>
          <p:grpSpPr>
            <a:xfrm>
              <a:off x="595315" y="1559646"/>
              <a:ext cx="11609683" cy="4734438"/>
              <a:chOff x="890686" y="1215157"/>
              <a:chExt cx="11735111" cy="4946303"/>
            </a:xfrm>
          </p:grpSpPr>
          <p:sp>
            <p:nvSpPr>
              <p:cNvPr id="21" name="Arrow: Down 20">
                <a:extLst>
                  <a:ext uri="{FF2B5EF4-FFF2-40B4-BE49-F238E27FC236}">
                    <a16:creationId xmlns:a16="http://schemas.microsoft.com/office/drawing/2014/main" id="{4326F347-20F5-4CC2-64B3-E0B4CB5B1CBD}"/>
                  </a:ext>
                </a:extLst>
              </p:cNvPr>
              <p:cNvSpPr/>
              <p:nvPr/>
            </p:nvSpPr>
            <p:spPr>
              <a:xfrm>
                <a:off x="3868351" y="2155549"/>
                <a:ext cx="2028238" cy="1433414"/>
              </a:xfrm>
              <a:prstGeom prst="downArrow">
                <a:avLst/>
              </a:prstGeom>
              <a:gradFill rotWithShape="0">
                <a:gsLst>
                  <a:gs pos="0">
                    <a:srgbClr val="40C3DA"/>
                  </a:gs>
                  <a:gs pos="100000">
                    <a:schemeClr val="accent5">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0"/>
                  <a:satOff val="0"/>
                  <a:lumOff val="0"/>
                  <a:alphaOff val="0"/>
                </a:schemeClr>
              </a:effectRef>
              <a:fontRef idx="minor">
                <a:schemeClr val="lt1"/>
              </a:fontRef>
            </p:style>
            <p:txBody>
              <a:bodyPr/>
              <a:lstStyle/>
              <a:p>
                <a:endParaRPr lang="en-KE"/>
              </a:p>
            </p:txBody>
          </p:sp>
          <p:sp>
            <p:nvSpPr>
              <p:cNvPr id="22" name="Arrow: Down 21">
                <a:extLst>
                  <a:ext uri="{FF2B5EF4-FFF2-40B4-BE49-F238E27FC236}">
                    <a16:creationId xmlns:a16="http://schemas.microsoft.com/office/drawing/2014/main" id="{B621B798-9225-4928-CC03-FEE6D2C3A002}"/>
                  </a:ext>
                </a:extLst>
              </p:cNvPr>
              <p:cNvSpPr/>
              <p:nvPr/>
            </p:nvSpPr>
            <p:spPr>
              <a:xfrm>
                <a:off x="5582555" y="1760930"/>
                <a:ext cx="2028238" cy="1657401"/>
              </a:xfrm>
              <a:prstGeom prst="downArrow">
                <a:avLst/>
              </a:prstGeom>
              <a:gradFill rotWithShape="0">
                <a:gsLst>
                  <a:gs pos="0">
                    <a:srgbClr val="40C3DA"/>
                  </a:gs>
                  <a:gs pos="100000">
                    <a:schemeClr val="accent5">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0"/>
                  <a:satOff val="0"/>
                  <a:lumOff val="0"/>
                  <a:alphaOff val="0"/>
                </a:schemeClr>
              </a:effectRef>
              <a:fontRef idx="minor">
                <a:schemeClr val="lt1"/>
              </a:fontRef>
            </p:style>
            <p:txBody>
              <a:bodyPr/>
              <a:lstStyle/>
              <a:p>
                <a:endParaRPr lang="en-KE"/>
              </a:p>
            </p:txBody>
          </p:sp>
          <p:sp>
            <p:nvSpPr>
              <p:cNvPr id="23" name="Arrow: Down 22">
                <a:extLst>
                  <a:ext uri="{FF2B5EF4-FFF2-40B4-BE49-F238E27FC236}">
                    <a16:creationId xmlns:a16="http://schemas.microsoft.com/office/drawing/2014/main" id="{5185FDFE-2EED-ACBE-8247-2E4BAA3879B4}"/>
                  </a:ext>
                </a:extLst>
              </p:cNvPr>
              <p:cNvSpPr/>
              <p:nvPr/>
            </p:nvSpPr>
            <p:spPr>
              <a:xfrm>
                <a:off x="7350858" y="1512380"/>
                <a:ext cx="2028238" cy="1752676"/>
              </a:xfrm>
              <a:prstGeom prst="downArrow">
                <a:avLst/>
              </a:prstGeom>
              <a:gradFill rotWithShape="0">
                <a:gsLst>
                  <a:gs pos="0">
                    <a:srgbClr val="40C3DA"/>
                  </a:gs>
                  <a:gs pos="100000">
                    <a:schemeClr val="accent5">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0"/>
                  <a:satOff val="0"/>
                  <a:lumOff val="0"/>
                  <a:alphaOff val="0"/>
                </a:schemeClr>
              </a:effectRef>
              <a:fontRef idx="minor">
                <a:schemeClr val="lt1"/>
              </a:fontRef>
            </p:style>
            <p:txBody>
              <a:bodyPr/>
              <a:lstStyle/>
              <a:p>
                <a:endParaRPr lang="en-KE"/>
              </a:p>
            </p:txBody>
          </p:sp>
          <p:grpSp>
            <p:nvGrpSpPr>
              <p:cNvPr id="31" name="Group 30">
                <a:extLst>
                  <a:ext uri="{FF2B5EF4-FFF2-40B4-BE49-F238E27FC236}">
                    <a16:creationId xmlns:a16="http://schemas.microsoft.com/office/drawing/2014/main" id="{1DD4A265-977B-9DFB-5C52-6DAFB66A94D7}"/>
                  </a:ext>
                </a:extLst>
              </p:cNvPr>
              <p:cNvGrpSpPr/>
              <p:nvPr/>
            </p:nvGrpSpPr>
            <p:grpSpPr>
              <a:xfrm>
                <a:off x="890686" y="1450505"/>
                <a:ext cx="11735111" cy="4710955"/>
                <a:chOff x="1013013" y="1427377"/>
                <a:chExt cx="11735111" cy="4710955"/>
              </a:xfrm>
            </p:grpSpPr>
            <p:sp>
              <p:nvSpPr>
                <p:cNvPr id="32" name="Minus Sign 31">
                  <a:extLst>
                    <a:ext uri="{FF2B5EF4-FFF2-40B4-BE49-F238E27FC236}">
                      <a16:creationId xmlns:a16="http://schemas.microsoft.com/office/drawing/2014/main" id="{C1666D4B-D645-F723-A73C-B308B5357786}"/>
                    </a:ext>
                  </a:extLst>
                </p:cNvPr>
                <p:cNvSpPr/>
                <p:nvPr/>
              </p:nvSpPr>
              <p:spPr>
                <a:xfrm rot="21300000">
                  <a:off x="1013013" y="3019539"/>
                  <a:ext cx="11735111" cy="1026689"/>
                </a:xfrm>
                <a:prstGeom prst="mathMinus">
                  <a:avLst/>
                </a:prstGeom>
                <a:gradFill rotWithShape="0">
                  <a:gsLst>
                    <a:gs pos="100000">
                      <a:schemeClr val="tx1"/>
                    </a:gs>
                    <a:gs pos="100000">
                      <a:schemeClr val="accent5">
                        <a:tint val="40000"/>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KE"/>
                </a:p>
              </p:txBody>
            </p:sp>
            <p:sp>
              <p:nvSpPr>
                <p:cNvPr id="33" name="Arrow: Down 32">
                  <a:extLst>
                    <a:ext uri="{FF2B5EF4-FFF2-40B4-BE49-F238E27FC236}">
                      <a16:creationId xmlns:a16="http://schemas.microsoft.com/office/drawing/2014/main" id="{6A848023-5F66-9BD9-074A-B00C4EF9C4A5}"/>
                    </a:ext>
                  </a:extLst>
                </p:cNvPr>
                <p:cNvSpPr/>
                <p:nvPr/>
              </p:nvSpPr>
              <p:spPr>
                <a:xfrm>
                  <a:off x="2165474" y="2415203"/>
                  <a:ext cx="2026806" cy="1335941"/>
                </a:xfrm>
                <a:prstGeom prst="downArrow">
                  <a:avLst/>
                </a:prstGeom>
                <a:gradFill rotWithShape="0">
                  <a:gsLst>
                    <a:gs pos="0">
                      <a:srgbClr val="40C3DA"/>
                    </a:gs>
                    <a:gs pos="100000">
                      <a:schemeClr val="accent5">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0"/>
                    <a:satOff val="0"/>
                    <a:lumOff val="0"/>
                    <a:alphaOff val="0"/>
                  </a:schemeClr>
                </a:effectRef>
                <a:fontRef idx="minor">
                  <a:schemeClr val="lt1"/>
                </a:fontRef>
              </p:style>
              <p:txBody>
                <a:bodyPr/>
                <a:lstStyle/>
                <a:p>
                  <a:endParaRPr lang="en-KE"/>
                </a:p>
              </p:txBody>
            </p:sp>
            <p:sp>
              <p:nvSpPr>
                <p:cNvPr id="34" name="Freeform: Shape 33">
                  <a:extLst>
                    <a:ext uri="{FF2B5EF4-FFF2-40B4-BE49-F238E27FC236}">
                      <a16:creationId xmlns:a16="http://schemas.microsoft.com/office/drawing/2014/main" id="{3EB07DCB-AA66-EBE0-624D-EBED98E5E22E}"/>
                    </a:ext>
                  </a:extLst>
                </p:cNvPr>
                <p:cNvSpPr/>
                <p:nvPr/>
              </p:nvSpPr>
              <p:spPr>
                <a:xfrm rot="21408917">
                  <a:off x="8685412" y="1427377"/>
                  <a:ext cx="3852672" cy="2147843"/>
                </a:xfrm>
                <a:custGeom>
                  <a:avLst/>
                  <a:gdLst>
                    <a:gd name="connsiteX0" fmla="*/ 0 w 3852672"/>
                    <a:gd name="connsiteY0" fmla="*/ 0 h 2147843"/>
                    <a:gd name="connsiteX1" fmla="*/ 3852672 w 3852672"/>
                    <a:gd name="connsiteY1" fmla="*/ 0 h 2147843"/>
                    <a:gd name="connsiteX2" fmla="*/ 3852672 w 3852672"/>
                    <a:gd name="connsiteY2" fmla="*/ 2147843 h 2147843"/>
                    <a:gd name="connsiteX3" fmla="*/ 0 w 3852672"/>
                    <a:gd name="connsiteY3" fmla="*/ 2147843 h 2147843"/>
                    <a:gd name="connsiteX4" fmla="*/ 0 w 3852672"/>
                    <a:gd name="connsiteY4" fmla="*/ 0 h 214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2672" h="2147843">
                      <a:moveTo>
                        <a:pt x="0" y="0"/>
                      </a:moveTo>
                      <a:lnTo>
                        <a:pt x="3852672" y="0"/>
                      </a:lnTo>
                      <a:lnTo>
                        <a:pt x="3852672" y="2147843"/>
                      </a:lnTo>
                      <a:lnTo>
                        <a:pt x="0" y="21478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28015" tIns="128015" rIns="128016" bIns="128016" numCol="1" spcCol="1270" anchor="ctr" anchorCtr="0">
                  <a:noAutofit/>
                </a:bodyPr>
                <a:lstStyle/>
                <a:p>
                  <a:pPr marL="0" lvl="0" indent="0" algn="l" defTabSz="800100">
                    <a:lnSpc>
                      <a:spcPct val="90000"/>
                    </a:lnSpc>
                    <a:spcBef>
                      <a:spcPct val="0"/>
                    </a:spcBef>
                    <a:spcAft>
                      <a:spcPct val="35000"/>
                    </a:spcAft>
                    <a:buNone/>
                  </a:pPr>
                  <a:endParaRPr lang="en-KE" sz="1800" kern="1200"/>
                </a:p>
              </p:txBody>
            </p:sp>
            <p:sp>
              <p:nvSpPr>
                <p:cNvPr id="35" name="Arrow: Up 34">
                  <a:extLst>
                    <a:ext uri="{FF2B5EF4-FFF2-40B4-BE49-F238E27FC236}">
                      <a16:creationId xmlns:a16="http://schemas.microsoft.com/office/drawing/2014/main" id="{A0F1ACEF-97FF-4632-67D3-B2C92F8C133C}"/>
                    </a:ext>
                  </a:extLst>
                </p:cNvPr>
                <p:cNvSpPr/>
                <p:nvPr/>
              </p:nvSpPr>
              <p:spPr>
                <a:xfrm>
                  <a:off x="9327242" y="3350508"/>
                  <a:ext cx="2026806" cy="1335600"/>
                </a:xfrm>
                <a:prstGeom prst="upArrow">
                  <a:avLst/>
                </a:prstGeom>
                <a:gradFill rotWithShape="0">
                  <a:gsLst>
                    <a:gs pos="0">
                      <a:srgbClr val="00991D"/>
                    </a:gs>
                    <a:gs pos="100000">
                      <a:schemeClr val="accent5">
                        <a:hueOff val="-6758543"/>
                        <a:satOff val="-17419"/>
                        <a:lumOff val="-11765"/>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6758543"/>
                    <a:satOff val="-17419"/>
                    <a:lumOff val="-11765"/>
                    <a:alphaOff val="0"/>
                  </a:schemeClr>
                </a:effectRef>
                <a:fontRef idx="minor">
                  <a:schemeClr val="lt1"/>
                </a:fontRef>
              </p:style>
              <p:txBody>
                <a:bodyPr/>
                <a:lstStyle/>
                <a:p>
                  <a:endParaRPr lang="en-KE"/>
                </a:p>
              </p:txBody>
            </p:sp>
            <p:sp>
              <p:nvSpPr>
                <p:cNvPr id="36" name="Freeform: Shape 35">
                  <a:extLst>
                    <a:ext uri="{FF2B5EF4-FFF2-40B4-BE49-F238E27FC236}">
                      <a16:creationId xmlns:a16="http://schemas.microsoft.com/office/drawing/2014/main" id="{CB1BDED6-5BB5-823F-EC2D-6885F942D0AB}"/>
                    </a:ext>
                  </a:extLst>
                </p:cNvPr>
                <p:cNvSpPr/>
                <p:nvPr/>
              </p:nvSpPr>
              <p:spPr>
                <a:xfrm>
                  <a:off x="2361111" y="3990489"/>
                  <a:ext cx="3852672" cy="2147843"/>
                </a:xfrm>
                <a:custGeom>
                  <a:avLst/>
                  <a:gdLst>
                    <a:gd name="connsiteX0" fmla="*/ 0 w 3852672"/>
                    <a:gd name="connsiteY0" fmla="*/ 0 h 2147843"/>
                    <a:gd name="connsiteX1" fmla="*/ 3852672 w 3852672"/>
                    <a:gd name="connsiteY1" fmla="*/ 0 h 2147843"/>
                    <a:gd name="connsiteX2" fmla="*/ 3852672 w 3852672"/>
                    <a:gd name="connsiteY2" fmla="*/ 2147843 h 2147843"/>
                    <a:gd name="connsiteX3" fmla="*/ 0 w 3852672"/>
                    <a:gd name="connsiteY3" fmla="*/ 2147843 h 2147843"/>
                    <a:gd name="connsiteX4" fmla="*/ 0 w 3852672"/>
                    <a:gd name="connsiteY4" fmla="*/ 0 h 2147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52672" h="2147843">
                      <a:moveTo>
                        <a:pt x="0" y="0"/>
                      </a:moveTo>
                      <a:lnTo>
                        <a:pt x="3852672" y="0"/>
                      </a:lnTo>
                      <a:lnTo>
                        <a:pt x="3852672" y="2147843"/>
                      </a:lnTo>
                      <a:lnTo>
                        <a:pt x="0" y="214784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462280" tIns="462280" rIns="462280" bIns="462280" numCol="1" spcCol="1270" anchor="ctr" anchorCtr="0">
                  <a:noAutofit/>
                </a:bodyPr>
                <a:lstStyle/>
                <a:p>
                  <a:pPr marL="0" lvl="0" indent="0" algn="ctr" defTabSz="2889250">
                    <a:lnSpc>
                      <a:spcPct val="90000"/>
                    </a:lnSpc>
                    <a:spcBef>
                      <a:spcPct val="0"/>
                    </a:spcBef>
                    <a:spcAft>
                      <a:spcPct val="35000"/>
                    </a:spcAft>
                    <a:buNone/>
                  </a:pPr>
                  <a:endParaRPr lang="en-KE" sz="6500" kern="1200"/>
                </a:p>
              </p:txBody>
            </p:sp>
          </p:grpSp>
          <p:pic>
            <p:nvPicPr>
              <p:cNvPr id="8" name="Graphic 7" descr="Group with solid fill">
                <a:extLst>
                  <a:ext uri="{FF2B5EF4-FFF2-40B4-BE49-F238E27FC236}">
                    <a16:creationId xmlns:a16="http://schemas.microsoft.com/office/drawing/2014/main" id="{3C4E270D-197F-44F6-157E-F2C653A101B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63361" y="2350656"/>
                <a:ext cx="914400" cy="914400"/>
              </a:xfrm>
              <a:prstGeom prst="rect">
                <a:avLst/>
              </a:prstGeom>
            </p:spPr>
          </p:pic>
          <p:pic>
            <p:nvPicPr>
              <p:cNvPr id="10" name="Graphic 9" descr="Coins with solid fill">
                <a:extLst>
                  <a:ext uri="{FF2B5EF4-FFF2-40B4-BE49-F238E27FC236}">
                    <a16:creationId xmlns:a16="http://schemas.microsoft.com/office/drawing/2014/main" id="{76B3EB3D-AE1F-8A97-861D-09FC9A8150A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121858" y="1713955"/>
                <a:ext cx="914400" cy="914400"/>
              </a:xfrm>
              <a:prstGeom prst="rect">
                <a:avLst/>
              </a:prstGeom>
            </p:spPr>
          </p:pic>
          <p:pic>
            <p:nvPicPr>
              <p:cNvPr id="12" name="Graphic 11" descr="Briefcase with solid fill">
                <a:extLst>
                  <a:ext uri="{FF2B5EF4-FFF2-40B4-BE49-F238E27FC236}">
                    <a16:creationId xmlns:a16="http://schemas.microsoft.com/office/drawing/2014/main" id="{B391CCE6-2C85-16D6-31BC-D0A3AFB9FC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11601" y="1523932"/>
                <a:ext cx="914400" cy="914400"/>
              </a:xfrm>
              <a:prstGeom prst="rect">
                <a:avLst/>
              </a:prstGeom>
            </p:spPr>
          </p:pic>
          <p:pic>
            <p:nvPicPr>
              <p:cNvPr id="18" name="Graphic 17" descr="School boy with solid fill">
                <a:extLst>
                  <a:ext uri="{FF2B5EF4-FFF2-40B4-BE49-F238E27FC236}">
                    <a16:creationId xmlns:a16="http://schemas.microsoft.com/office/drawing/2014/main" id="{150D95A5-6E23-3D4B-895D-4E365E5970C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15025" y="2034256"/>
                <a:ext cx="914400" cy="914400"/>
              </a:xfrm>
              <a:prstGeom prst="rect">
                <a:avLst/>
              </a:prstGeom>
            </p:spPr>
          </p:pic>
          <p:sp>
            <p:nvSpPr>
              <p:cNvPr id="24" name="Arrow: Down 23">
                <a:extLst>
                  <a:ext uri="{FF2B5EF4-FFF2-40B4-BE49-F238E27FC236}">
                    <a16:creationId xmlns:a16="http://schemas.microsoft.com/office/drawing/2014/main" id="{3FD283DD-F4DA-11FF-D73A-91CBB959F35E}"/>
                  </a:ext>
                </a:extLst>
              </p:cNvPr>
              <p:cNvSpPr/>
              <p:nvPr/>
            </p:nvSpPr>
            <p:spPr>
              <a:xfrm>
                <a:off x="9107427" y="1215157"/>
                <a:ext cx="2028238" cy="1880785"/>
              </a:xfrm>
              <a:prstGeom prst="downArrow">
                <a:avLst/>
              </a:prstGeom>
              <a:gradFill rotWithShape="0">
                <a:gsLst>
                  <a:gs pos="0">
                    <a:srgbClr val="40C3DA"/>
                  </a:gs>
                  <a:gs pos="100000">
                    <a:schemeClr val="accent5">
                      <a:hueOff val="0"/>
                      <a:satOff val="0"/>
                      <a:lumOff val="0"/>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0"/>
                  <a:satOff val="0"/>
                  <a:lumOff val="0"/>
                  <a:alphaOff val="0"/>
                </a:schemeClr>
              </a:effectRef>
              <a:fontRef idx="minor">
                <a:schemeClr val="lt1"/>
              </a:fontRef>
            </p:style>
            <p:txBody>
              <a:bodyPr/>
              <a:lstStyle/>
              <a:p>
                <a:endParaRPr lang="en-KE"/>
              </a:p>
            </p:txBody>
          </p:sp>
          <p:pic>
            <p:nvPicPr>
              <p:cNvPr id="26" name="Graphic 25" descr="Production with solid fill">
                <a:extLst>
                  <a:ext uri="{FF2B5EF4-FFF2-40B4-BE49-F238E27FC236}">
                    <a16:creationId xmlns:a16="http://schemas.microsoft.com/office/drawing/2014/main" id="{27623311-5AA7-DA7E-449E-C848C8C3868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731045" y="1341135"/>
                <a:ext cx="914400" cy="914400"/>
              </a:xfrm>
              <a:prstGeom prst="rect">
                <a:avLst/>
              </a:prstGeom>
            </p:spPr>
          </p:pic>
          <p:sp>
            <p:nvSpPr>
              <p:cNvPr id="27" name="Arrow: Up 26">
                <a:extLst>
                  <a:ext uri="{FF2B5EF4-FFF2-40B4-BE49-F238E27FC236}">
                    <a16:creationId xmlns:a16="http://schemas.microsoft.com/office/drawing/2014/main" id="{0B89556A-2526-021A-C7A5-04B440C232A0}"/>
                  </a:ext>
                </a:extLst>
              </p:cNvPr>
              <p:cNvSpPr/>
              <p:nvPr/>
            </p:nvSpPr>
            <p:spPr>
              <a:xfrm>
                <a:off x="2080360" y="4016874"/>
                <a:ext cx="2026800" cy="1879200"/>
              </a:xfrm>
              <a:prstGeom prst="upArrow">
                <a:avLst/>
              </a:prstGeom>
              <a:gradFill rotWithShape="0">
                <a:gsLst>
                  <a:gs pos="0">
                    <a:srgbClr val="00991D"/>
                  </a:gs>
                  <a:gs pos="100000">
                    <a:schemeClr val="accent5">
                      <a:hueOff val="-6758543"/>
                      <a:satOff val="-17419"/>
                      <a:lumOff val="-11765"/>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6758543"/>
                  <a:satOff val="-17419"/>
                  <a:lumOff val="-11765"/>
                  <a:alphaOff val="0"/>
                </a:schemeClr>
              </a:effectRef>
              <a:fontRef idx="minor">
                <a:schemeClr val="lt1"/>
              </a:fontRef>
            </p:style>
            <p:txBody>
              <a:bodyPr/>
              <a:lstStyle/>
              <a:p>
                <a:endParaRPr lang="en-KE"/>
              </a:p>
            </p:txBody>
          </p:sp>
          <p:sp>
            <p:nvSpPr>
              <p:cNvPr id="28" name="Arrow: Up 27">
                <a:extLst>
                  <a:ext uri="{FF2B5EF4-FFF2-40B4-BE49-F238E27FC236}">
                    <a16:creationId xmlns:a16="http://schemas.microsoft.com/office/drawing/2014/main" id="{6D47114E-F05F-CCF5-08A0-40F2E93687C0}"/>
                  </a:ext>
                </a:extLst>
              </p:cNvPr>
              <p:cNvSpPr/>
              <p:nvPr/>
            </p:nvSpPr>
            <p:spPr>
              <a:xfrm>
                <a:off x="3889389" y="3842985"/>
                <a:ext cx="2026800" cy="1753200"/>
              </a:xfrm>
              <a:prstGeom prst="upArrow">
                <a:avLst/>
              </a:prstGeom>
              <a:gradFill rotWithShape="0">
                <a:gsLst>
                  <a:gs pos="0">
                    <a:srgbClr val="00991D"/>
                  </a:gs>
                  <a:gs pos="100000">
                    <a:schemeClr val="accent5">
                      <a:hueOff val="-6758543"/>
                      <a:satOff val="-17419"/>
                      <a:lumOff val="-11765"/>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6758543"/>
                  <a:satOff val="-17419"/>
                  <a:lumOff val="-11765"/>
                  <a:alphaOff val="0"/>
                </a:schemeClr>
              </a:effectRef>
              <a:fontRef idx="minor">
                <a:schemeClr val="lt1"/>
              </a:fontRef>
            </p:style>
            <p:txBody>
              <a:bodyPr/>
              <a:lstStyle/>
              <a:p>
                <a:endParaRPr lang="en-KE"/>
              </a:p>
            </p:txBody>
          </p:sp>
          <p:sp>
            <p:nvSpPr>
              <p:cNvPr id="29" name="Arrow: Up 28">
                <a:extLst>
                  <a:ext uri="{FF2B5EF4-FFF2-40B4-BE49-F238E27FC236}">
                    <a16:creationId xmlns:a16="http://schemas.microsoft.com/office/drawing/2014/main" id="{964538C6-4189-3B4A-DFCA-C5ED84B0381C}"/>
                  </a:ext>
                </a:extLst>
              </p:cNvPr>
              <p:cNvSpPr/>
              <p:nvPr/>
            </p:nvSpPr>
            <p:spPr>
              <a:xfrm>
                <a:off x="5698418" y="3689620"/>
                <a:ext cx="2026800" cy="1656000"/>
              </a:xfrm>
              <a:prstGeom prst="upArrow">
                <a:avLst/>
              </a:prstGeom>
              <a:gradFill rotWithShape="0">
                <a:gsLst>
                  <a:gs pos="0">
                    <a:srgbClr val="00991D"/>
                  </a:gs>
                  <a:gs pos="100000">
                    <a:schemeClr val="accent5">
                      <a:hueOff val="-6758543"/>
                      <a:satOff val="-17419"/>
                      <a:lumOff val="-11765"/>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6758543"/>
                  <a:satOff val="-17419"/>
                  <a:lumOff val="-11765"/>
                  <a:alphaOff val="0"/>
                </a:schemeClr>
              </a:effectRef>
              <a:fontRef idx="minor">
                <a:schemeClr val="lt1"/>
              </a:fontRef>
            </p:style>
            <p:txBody>
              <a:bodyPr/>
              <a:lstStyle/>
              <a:p>
                <a:endParaRPr lang="en-KE"/>
              </a:p>
            </p:txBody>
          </p:sp>
          <p:sp>
            <p:nvSpPr>
              <p:cNvPr id="30" name="Arrow: Up 29">
                <a:extLst>
                  <a:ext uri="{FF2B5EF4-FFF2-40B4-BE49-F238E27FC236}">
                    <a16:creationId xmlns:a16="http://schemas.microsoft.com/office/drawing/2014/main" id="{B7D695E1-032A-6900-99CB-AA23AB595705}"/>
                  </a:ext>
                </a:extLst>
              </p:cNvPr>
              <p:cNvSpPr/>
              <p:nvPr/>
            </p:nvSpPr>
            <p:spPr>
              <a:xfrm>
                <a:off x="7415755" y="3538461"/>
                <a:ext cx="2026800" cy="1432800"/>
              </a:xfrm>
              <a:prstGeom prst="upArrow">
                <a:avLst/>
              </a:prstGeom>
              <a:gradFill rotWithShape="0">
                <a:gsLst>
                  <a:gs pos="0">
                    <a:srgbClr val="00991D"/>
                  </a:gs>
                  <a:gs pos="100000">
                    <a:schemeClr val="accent5">
                      <a:hueOff val="-6758543"/>
                      <a:satOff val="-17419"/>
                      <a:lumOff val="-11765"/>
                      <a:alphaOff val="0"/>
                      <a:tint val="50000"/>
                      <a:shade val="100000"/>
                      <a:satMod val="350000"/>
                    </a:schemeClr>
                  </a:gs>
                </a:gsLst>
              </a:gradFill>
            </p:spPr>
            <p:style>
              <a:lnRef idx="0">
                <a:schemeClr val="lt1">
                  <a:hueOff val="0"/>
                  <a:satOff val="0"/>
                  <a:lumOff val="0"/>
                  <a:alphaOff val="0"/>
                </a:schemeClr>
              </a:lnRef>
              <a:fillRef idx="3">
                <a:scrgbClr r="0" g="0" b="0"/>
              </a:fillRef>
              <a:effectRef idx="2">
                <a:schemeClr val="accent5">
                  <a:hueOff val="-6758543"/>
                  <a:satOff val="-17419"/>
                  <a:lumOff val="-11765"/>
                  <a:alphaOff val="0"/>
                </a:schemeClr>
              </a:effectRef>
              <a:fontRef idx="minor">
                <a:schemeClr val="lt1"/>
              </a:fontRef>
            </p:style>
            <p:txBody>
              <a:bodyPr/>
              <a:lstStyle/>
              <a:p>
                <a:endParaRPr lang="en-KE"/>
              </a:p>
            </p:txBody>
          </p:sp>
          <p:pic>
            <p:nvPicPr>
              <p:cNvPr id="38" name="Graphic 37" descr="Sunrise with solid fill">
                <a:extLst>
                  <a:ext uri="{FF2B5EF4-FFF2-40B4-BE49-F238E27FC236}">
                    <a16:creationId xmlns:a16="http://schemas.microsoft.com/office/drawing/2014/main" id="{10B9F1C5-8C8D-F6AD-2078-C42F268CC2B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761118" y="3766989"/>
                <a:ext cx="914400" cy="914400"/>
              </a:xfrm>
              <a:prstGeom prst="rect">
                <a:avLst/>
              </a:prstGeom>
            </p:spPr>
          </p:pic>
          <p:pic>
            <p:nvPicPr>
              <p:cNvPr id="40" name="Graphic 39" descr="Cheers with solid fill">
                <a:extLst>
                  <a:ext uri="{FF2B5EF4-FFF2-40B4-BE49-F238E27FC236}">
                    <a16:creationId xmlns:a16="http://schemas.microsoft.com/office/drawing/2014/main" id="{F2995B5A-D098-D789-81E4-B6E2BB06626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989744" y="4069993"/>
                <a:ext cx="914400" cy="914400"/>
              </a:xfrm>
              <a:prstGeom prst="rect">
                <a:avLst/>
              </a:prstGeom>
            </p:spPr>
          </p:pic>
          <p:pic>
            <p:nvPicPr>
              <p:cNvPr id="42" name="Graphic 41" descr="Gavel with solid fill">
                <a:extLst>
                  <a:ext uri="{FF2B5EF4-FFF2-40B4-BE49-F238E27FC236}">
                    <a16:creationId xmlns:a16="http://schemas.microsoft.com/office/drawing/2014/main" id="{719C2F2F-D071-8429-E67E-D93977DE969E}"/>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249880" y="4431220"/>
                <a:ext cx="914400" cy="914400"/>
              </a:xfrm>
              <a:prstGeom prst="rect">
                <a:avLst/>
              </a:prstGeom>
            </p:spPr>
          </p:pic>
          <p:pic>
            <p:nvPicPr>
              <p:cNvPr id="44" name="Graphic 43" descr="Robot Hand with solid fill">
                <a:extLst>
                  <a:ext uri="{FF2B5EF4-FFF2-40B4-BE49-F238E27FC236}">
                    <a16:creationId xmlns:a16="http://schemas.microsoft.com/office/drawing/2014/main" id="{0B84BC8D-A0B0-1602-2300-79B9B8832A86}"/>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461456" y="4709236"/>
                <a:ext cx="914400" cy="914400"/>
              </a:xfrm>
              <a:prstGeom prst="rect">
                <a:avLst/>
              </a:prstGeom>
            </p:spPr>
          </p:pic>
          <p:pic>
            <p:nvPicPr>
              <p:cNvPr id="46" name="Graphic 45" descr="Satellite with solid fill">
                <a:extLst>
                  <a:ext uri="{FF2B5EF4-FFF2-40B4-BE49-F238E27FC236}">
                    <a16:creationId xmlns:a16="http://schemas.microsoft.com/office/drawing/2014/main" id="{ACFAEE3C-39DD-D005-F048-73A278E33537}"/>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642542" y="4986610"/>
                <a:ext cx="914400" cy="914400"/>
              </a:xfrm>
              <a:prstGeom prst="rect">
                <a:avLst/>
              </a:prstGeom>
            </p:spPr>
          </p:pic>
        </p:grpSp>
        <p:sp>
          <p:nvSpPr>
            <p:cNvPr id="48" name="TextBox 47">
              <a:extLst>
                <a:ext uri="{FF2B5EF4-FFF2-40B4-BE49-F238E27FC236}">
                  <a16:creationId xmlns:a16="http://schemas.microsoft.com/office/drawing/2014/main" id="{D81E1D19-77EF-518D-55F7-34B2B43057E6}"/>
                </a:ext>
              </a:extLst>
            </p:cNvPr>
            <p:cNvSpPr txBox="1"/>
            <p:nvPr/>
          </p:nvSpPr>
          <p:spPr>
            <a:xfrm>
              <a:off x="1842154" y="2484066"/>
              <a:ext cx="1951213" cy="307777"/>
            </a:xfrm>
            <a:prstGeom prst="rect">
              <a:avLst/>
            </a:prstGeom>
            <a:noFill/>
          </p:spPr>
          <p:txBody>
            <a:bodyPr wrap="square" rtlCol="0">
              <a:spAutoFit/>
            </a:bodyPr>
            <a:lstStyle/>
            <a:p>
              <a:r>
                <a:rPr lang="en-US" b="1"/>
                <a:t>Population Density</a:t>
              </a:r>
              <a:endParaRPr lang="en-KE" b="1"/>
            </a:p>
          </p:txBody>
        </p:sp>
        <p:sp>
          <p:nvSpPr>
            <p:cNvPr id="50" name="TextBox 49">
              <a:extLst>
                <a:ext uri="{FF2B5EF4-FFF2-40B4-BE49-F238E27FC236}">
                  <a16:creationId xmlns:a16="http://schemas.microsoft.com/office/drawing/2014/main" id="{6B25F72F-1F66-2A70-3C38-16F6F715356B}"/>
                </a:ext>
              </a:extLst>
            </p:cNvPr>
            <p:cNvSpPr txBox="1"/>
            <p:nvPr/>
          </p:nvSpPr>
          <p:spPr>
            <a:xfrm>
              <a:off x="3833467" y="2169601"/>
              <a:ext cx="1548325" cy="307777"/>
            </a:xfrm>
            <a:prstGeom prst="rect">
              <a:avLst/>
            </a:prstGeom>
            <a:noFill/>
          </p:spPr>
          <p:txBody>
            <a:bodyPr wrap="square">
              <a:spAutoFit/>
            </a:bodyPr>
            <a:lstStyle/>
            <a:p>
              <a:r>
                <a:rPr lang="en-US" b="1"/>
                <a:t>Population Age</a:t>
              </a:r>
              <a:endParaRPr lang="en-KE" b="1"/>
            </a:p>
          </p:txBody>
        </p:sp>
        <p:sp>
          <p:nvSpPr>
            <p:cNvPr id="52" name="TextBox 51">
              <a:extLst>
                <a:ext uri="{FF2B5EF4-FFF2-40B4-BE49-F238E27FC236}">
                  <a16:creationId xmlns:a16="http://schemas.microsoft.com/office/drawing/2014/main" id="{31395D09-99AE-F638-5BE9-15C9DC44B216}"/>
                </a:ext>
              </a:extLst>
            </p:cNvPr>
            <p:cNvSpPr txBox="1"/>
            <p:nvPr/>
          </p:nvSpPr>
          <p:spPr>
            <a:xfrm>
              <a:off x="5386991" y="1769458"/>
              <a:ext cx="1548325" cy="307662"/>
            </a:xfrm>
            <a:prstGeom prst="rect">
              <a:avLst/>
            </a:prstGeom>
            <a:noFill/>
          </p:spPr>
          <p:txBody>
            <a:bodyPr wrap="square">
              <a:spAutoFit/>
            </a:bodyPr>
            <a:lstStyle/>
            <a:p>
              <a:r>
                <a:rPr lang="en-US" b="1"/>
                <a:t>Income Levels</a:t>
              </a:r>
              <a:endParaRPr lang="en-KE" b="1"/>
            </a:p>
          </p:txBody>
        </p:sp>
        <p:sp>
          <p:nvSpPr>
            <p:cNvPr id="54" name="TextBox 53">
              <a:extLst>
                <a:ext uri="{FF2B5EF4-FFF2-40B4-BE49-F238E27FC236}">
                  <a16:creationId xmlns:a16="http://schemas.microsoft.com/office/drawing/2014/main" id="{A7EC06EF-4EB4-4092-F5C7-F7F9A5A181A0}"/>
                </a:ext>
              </a:extLst>
            </p:cNvPr>
            <p:cNvSpPr txBox="1"/>
            <p:nvPr/>
          </p:nvSpPr>
          <p:spPr>
            <a:xfrm>
              <a:off x="7306327" y="1580250"/>
              <a:ext cx="1366783" cy="315120"/>
            </a:xfrm>
            <a:prstGeom prst="rect">
              <a:avLst/>
            </a:prstGeom>
            <a:noFill/>
          </p:spPr>
          <p:txBody>
            <a:bodyPr wrap="square">
              <a:spAutoFit/>
            </a:bodyPr>
            <a:lstStyle/>
            <a:p>
              <a:r>
                <a:rPr lang="en-US" b="1"/>
                <a:t>Employment</a:t>
              </a:r>
              <a:endParaRPr lang="en-KE" b="1"/>
            </a:p>
          </p:txBody>
        </p:sp>
        <p:sp>
          <p:nvSpPr>
            <p:cNvPr id="56" name="TextBox 55">
              <a:extLst>
                <a:ext uri="{FF2B5EF4-FFF2-40B4-BE49-F238E27FC236}">
                  <a16:creationId xmlns:a16="http://schemas.microsoft.com/office/drawing/2014/main" id="{E1E09520-93C0-B023-D57F-A979BF69A415}"/>
                </a:ext>
              </a:extLst>
            </p:cNvPr>
            <p:cNvSpPr txBox="1"/>
            <p:nvPr/>
          </p:nvSpPr>
          <p:spPr>
            <a:xfrm>
              <a:off x="9154365" y="1287256"/>
              <a:ext cx="1141351" cy="307663"/>
            </a:xfrm>
            <a:prstGeom prst="rect">
              <a:avLst/>
            </a:prstGeom>
            <a:noFill/>
          </p:spPr>
          <p:txBody>
            <a:bodyPr wrap="square">
              <a:spAutoFit/>
            </a:bodyPr>
            <a:lstStyle/>
            <a:p>
              <a:r>
                <a:rPr lang="en-US" b="1"/>
                <a:t>Industries</a:t>
              </a:r>
              <a:endParaRPr lang="en-KE" b="1"/>
            </a:p>
          </p:txBody>
        </p:sp>
        <p:sp>
          <p:nvSpPr>
            <p:cNvPr id="58" name="TextBox 57">
              <a:extLst>
                <a:ext uri="{FF2B5EF4-FFF2-40B4-BE49-F238E27FC236}">
                  <a16:creationId xmlns:a16="http://schemas.microsoft.com/office/drawing/2014/main" id="{4623B98A-4DB4-3AE5-D747-0A3D67AAE6C3}"/>
                </a:ext>
              </a:extLst>
            </p:cNvPr>
            <p:cNvSpPr txBox="1"/>
            <p:nvPr/>
          </p:nvSpPr>
          <p:spPr>
            <a:xfrm>
              <a:off x="8813380" y="4953416"/>
              <a:ext cx="1823322" cy="307777"/>
            </a:xfrm>
            <a:prstGeom prst="rect">
              <a:avLst/>
            </a:prstGeom>
            <a:noFill/>
          </p:spPr>
          <p:txBody>
            <a:bodyPr wrap="square">
              <a:spAutoFit/>
            </a:bodyPr>
            <a:lstStyle/>
            <a:p>
              <a:r>
                <a:rPr lang="en-US" b="1"/>
                <a:t>Natural Resources</a:t>
              </a:r>
              <a:endParaRPr lang="en-KE" b="1"/>
            </a:p>
          </p:txBody>
        </p:sp>
        <p:sp>
          <p:nvSpPr>
            <p:cNvPr id="60" name="TextBox 59">
              <a:extLst>
                <a:ext uri="{FF2B5EF4-FFF2-40B4-BE49-F238E27FC236}">
                  <a16:creationId xmlns:a16="http://schemas.microsoft.com/office/drawing/2014/main" id="{BBF785B0-6957-8D65-A298-7F729A789102}"/>
                </a:ext>
              </a:extLst>
            </p:cNvPr>
            <p:cNvSpPr txBox="1"/>
            <p:nvPr/>
          </p:nvSpPr>
          <p:spPr>
            <a:xfrm>
              <a:off x="7082110" y="5246196"/>
              <a:ext cx="1781484" cy="307777"/>
            </a:xfrm>
            <a:prstGeom prst="rect">
              <a:avLst/>
            </a:prstGeom>
            <a:noFill/>
          </p:spPr>
          <p:txBody>
            <a:bodyPr wrap="square">
              <a:spAutoFit/>
            </a:bodyPr>
            <a:lstStyle/>
            <a:p>
              <a:r>
                <a:rPr lang="en-US" b="1"/>
                <a:t>Peace &amp;Stability</a:t>
              </a:r>
              <a:endParaRPr lang="en-KE" b="1"/>
            </a:p>
          </p:txBody>
        </p:sp>
        <p:sp>
          <p:nvSpPr>
            <p:cNvPr id="62" name="TextBox 61">
              <a:extLst>
                <a:ext uri="{FF2B5EF4-FFF2-40B4-BE49-F238E27FC236}">
                  <a16:creationId xmlns:a16="http://schemas.microsoft.com/office/drawing/2014/main" id="{B0E1E720-B11D-9EAB-4B34-527AD8E7DCEF}"/>
                </a:ext>
              </a:extLst>
            </p:cNvPr>
            <p:cNvSpPr txBox="1"/>
            <p:nvPr/>
          </p:nvSpPr>
          <p:spPr>
            <a:xfrm>
              <a:off x="5431804" y="5591950"/>
              <a:ext cx="1936706" cy="307777"/>
            </a:xfrm>
            <a:prstGeom prst="rect">
              <a:avLst/>
            </a:prstGeom>
            <a:noFill/>
          </p:spPr>
          <p:txBody>
            <a:bodyPr wrap="square">
              <a:spAutoFit/>
            </a:bodyPr>
            <a:lstStyle/>
            <a:p>
              <a:r>
                <a:rPr lang="en-US" b="1"/>
                <a:t>Policy &amp; Laws</a:t>
              </a:r>
              <a:endParaRPr lang="en-KE" b="1"/>
            </a:p>
          </p:txBody>
        </p:sp>
        <p:sp>
          <p:nvSpPr>
            <p:cNvPr id="64" name="TextBox 63">
              <a:extLst>
                <a:ext uri="{FF2B5EF4-FFF2-40B4-BE49-F238E27FC236}">
                  <a16:creationId xmlns:a16="http://schemas.microsoft.com/office/drawing/2014/main" id="{D5869383-C588-6894-4538-386588E8FB33}"/>
                </a:ext>
              </a:extLst>
            </p:cNvPr>
            <p:cNvSpPr txBox="1"/>
            <p:nvPr/>
          </p:nvSpPr>
          <p:spPr>
            <a:xfrm>
              <a:off x="3205723" y="5789142"/>
              <a:ext cx="2578558" cy="307777"/>
            </a:xfrm>
            <a:prstGeom prst="rect">
              <a:avLst/>
            </a:prstGeom>
            <a:noFill/>
          </p:spPr>
          <p:txBody>
            <a:bodyPr wrap="square">
              <a:spAutoFit/>
            </a:bodyPr>
            <a:lstStyle/>
            <a:p>
              <a:r>
                <a:rPr lang="en-US" b="1"/>
                <a:t>Technology Advancement</a:t>
              </a:r>
              <a:endParaRPr lang="en-KE" b="1"/>
            </a:p>
          </p:txBody>
        </p:sp>
        <p:sp>
          <p:nvSpPr>
            <p:cNvPr id="66" name="TextBox 65">
              <a:extLst>
                <a:ext uri="{FF2B5EF4-FFF2-40B4-BE49-F238E27FC236}">
                  <a16:creationId xmlns:a16="http://schemas.microsoft.com/office/drawing/2014/main" id="{7CB52B74-3F72-D213-6E05-D681C5A02B0E}"/>
                </a:ext>
              </a:extLst>
            </p:cNvPr>
            <p:cNvSpPr txBox="1"/>
            <p:nvPr/>
          </p:nvSpPr>
          <p:spPr>
            <a:xfrm>
              <a:off x="1409548" y="6074238"/>
              <a:ext cx="2940378" cy="307777"/>
            </a:xfrm>
            <a:prstGeom prst="rect">
              <a:avLst/>
            </a:prstGeom>
            <a:noFill/>
          </p:spPr>
          <p:txBody>
            <a:bodyPr wrap="square">
              <a:spAutoFit/>
            </a:bodyPr>
            <a:lstStyle/>
            <a:p>
              <a:pPr algn="ctr"/>
              <a:r>
                <a:rPr lang="en-US" b="1"/>
                <a:t>Infrastructure Development</a:t>
              </a:r>
              <a:endParaRPr lang="en-KE" b="1"/>
            </a:p>
          </p:txBody>
        </p:sp>
        <p:sp>
          <p:nvSpPr>
            <p:cNvPr id="74" name="Arrow: Down 73">
              <a:extLst>
                <a:ext uri="{FF2B5EF4-FFF2-40B4-BE49-F238E27FC236}">
                  <a16:creationId xmlns:a16="http://schemas.microsoft.com/office/drawing/2014/main" id="{B194A278-57B3-0E26-5CCA-E3D5DE5691F1}"/>
                </a:ext>
              </a:extLst>
            </p:cNvPr>
            <p:cNvSpPr/>
            <p:nvPr/>
          </p:nvSpPr>
          <p:spPr>
            <a:xfrm>
              <a:off x="113194" y="1366695"/>
              <a:ext cx="1515401" cy="2435496"/>
            </a:xfrm>
            <a:prstGeom prst="downArrow">
              <a:avLst/>
            </a:prstGeom>
            <a:solidFill>
              <a:srgbClr val="62C8E9"/>
            </a:solidFill>
          </p:spPr>
          <p:style>
            <a:lnRef idx="2">
              <a:schemeClr val="accent1">
                <a:shade val="15000"/>
              </a:schemeClr>
            </a:lnRef>
            <a:fillRef idx="1">
              <a:schemeClr val="accent1"/>
            </a:fillRef>
            <a:effectRef idx="0">
              <a:schemeClr val="accent1"/>
            </a:effectRef>
            <a:fontRef idx="minor">
              <a:schemeClr val="lt1"/>
            </a:fontRef>
          </p:style>
          <p:txBody>
            <a:bodyPr vert="wordArtVert" rtlCol="0" anchor="ctr"/>
            <a:lstStyle/>
            <a:p>
              <a:pPr algn="ctr"/>
              <a:r>
                <a:rPr lang="en-US" sz="1800" b="1">
                  <a:solidFill>
                    <a:schemeClr val="tx1"/>
                  </a:solidFill>
                </a:rPr>
                <a:t>DEMAND</a:t>
              </a:r>
              <a:endParaRPr lang="en-KE" sz="1800" b="1">
                <a:solidFill>
                  <a:schemeClr val="tx1"/>
                </a:solidFill>
              </a:endParaRPr>
            </a:p>
          </p:txBody>
        </p:sp>
        <p:sp>
          <p:nvSpPr>
            <p:cNvPr id="75" name="Arrow: Up 74">
              <a:extLst>
                <a:ext uri="{FF2B5EF4-FFF2-40B4-BE49-F238E27FC236}">
                  <a16:creationId xmlns:a16="http://schemas.microsoft.com/office/drawing/2014/main" id="{1272BC84-E501-EBF5-00F2-FA394AAB391E}"/>
                </a:ext>
              </a:extLst>
            </p:cNvPr>
            <p:cNvSpPr/>
            <p:nvPr/>
          </p:nvSpPr>
          <p:spPr>
            <a:xfrm>
              <a:off x="187395" y="3802191"/>
              <a:ext cx="1515821" cy="2468274"/>
            </a:xfrm>
            <a:prstGeom prst="upArrow">
              <a:avLst/>
            </a:prstGeom>
            <a:solidFill>
              <a:srgbClr val="65CE64"/>
            </a:solidFill>
          </p:spPr>
          <p:style>
            <a:lnRef idx="2">
              <a:schemeClr val="accent1">
                <a:shade val="15000"/>
              </a:schemeClr>
            </a:lnRef>
            <a:fillRef idx="1">
              <a:schemeClr val="accent1"/>
            </a:fillRef>
            <a:effectRef idx="0">
              <a:schemeClr val="accent1"/>
            </a:effectRef>
            <a:fontRef idx="minor">
              <a:schemeClr val="lt1"/>
            </a:fontRef>
          </p:style>
          <p:txBody>
            <a:bodyPr vert="wordArtVert" rtlCol="0" anchor="ctr"/>
            <a:lstStyle/>
            <a:p>
              <a:pPr algn="ctr"/>
              <a:r>
                <a:rPr lang="en-US" sz="2000" b="1">
                  <a:solidFill>
                    <a:schemeClr val="tx1"/>
                  </a:solidFill>
                </a:rPr>
                <a:t>SUPPLY</a:t>
              </a:r>
              <a:endParaRPr lang="en-KE" sz="2000" b="1">
                <a:solidFill>
                  <a:schemeClr val="tx1"/>
                </a:solidFill>
              </a:endParaRPr>
            </a:p>
          </p:txBody>
        </p:sp>
        <p:sp>
          <p:nvSpPr>
            <p:cNvPr id="78" name="TextBox 77">
              <a:extLst>
                <a:ext uri="{FF2B5EF4-FFF2-40B4-BE49-F238E27FC236}">
                  <a16:creationId xmlns:a16="http://schemas.microsoft.com/office/drawing/2014/main" id="{5828447D-FE05-43E3-5ECC-521CD3BEC3DB}"/>
                </a:ext>
              </a:extLst>
            </p:cNvPr>
            <p:cNvSpPr txBox="1"/>
            <p:nvPr/>
          </p:nvSpPr>
          <p:spPr>
            <a:xfrm rot="21240585">
              <a:off x="2377627" y="3697288"/>
              <a:ext cx="6270170" cy="307777"/>
            </a:xfrm>
            <a:prstGeom prst="rect">
              <a:avLst/>
            </a:prstGeom>
            <a:noFill/>
          </p:spPr>
          <p:txBody>
            <a:bodyPr wrap="square">
              <a:spAutoFit/>
            </a:bodyPr>
            <a:lstStyle/>
            <a:p>
              <a:r>
                <a:rPr lang="en-US" b="1">
                  <a:solidFill>
                    <a:schemeClr val="bg1"/>
                  </a:solidFill>
                </a:rPr>
                <a:t>.</a:t>
              </a:r>
              <a:endParaRPr lang="en-KE" sz="1400" b="1">
                <a:solidFill>
                  <a:schemeClr val="bg1"/>
                </a:solidFill>
              </a:endParaRPr>
            </a:p>
          </p:txBody>
        </p:sp>
      </p:grpSp>
      <p:sp>
        <p:nvSpPr>
          <p:cNvPr id="3" name="Rectangle 2">
            <a:extLst>
              <a:ext uri="{FF2B5EF4-FFF2-40B4-BE49-F238E27FC236}">
                <a16:creationId xmlns:a16="http://schemas.microsoft.com/office/drawing/2014/main" id="{55658F62-74E0-9221-1C98-AE5FD4789046}"/>
              </a:ext>
            </a:extLst>
          </p:cNvPr>
          <p:cNvSpPr/>
          <p:nvPr/>
        </p:nvSpPr>
        <p:spPr>
          <a:xfrm>
            <a:off x="902161" y="184386"/>
            <a:ext cx="9954263" cy="850773"/>
          </a:xfrm>
          <a:prstGeom prst="rect">
            <a:avLst/>
          </a:prstGeom>
          <a:solidFill>
            <a:srgbClr val="40C3D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b="1">
                <a:solidFill>
                  <a:schemeClr val="bg1"/>
                </a:solidFill>
                <a:latin typeface="Verdana" panose="020B0604030504040204" pitchFamily="34" charset="0"/>
                <a:ea typeface="Verdana" panose="020B0604030504040204" pitchFamily="34" charset="0"/>
              </a:rPr>
              <a:t>How Socio-Economic Factors Affect Energy Demand &amp; Supply</a:t>
            </a:r>
            <a:endParaRPr lang="en-KE" sz="2800" b="1">
              <a:solidFill>
                <a:schemeClr val="bg1"/>
              </a:solidFill>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746923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BF6DB-8BF8-1937-F17B-A7AAEA1F4457}"/>
              </a:ext>
            </a:extLst>
          </p:cNvPr>
          <p:cNvSpPr>
            <a:spLocks noGrp="1"/>
          </p:cNvSpPr>
          <p:nvPr>
            <p:ph type="title"/>
          </p:nvPr>
        </p:nvSpPr>
        <p:spPr>
          <a:xfrm>
            <a:off x="1012371" y="221414"/>
            <a:ext cx="9775372" cy="1063100"/>
          </a:xfrm>
          <a:solidFill>
            <a:srgbClr val="40C3DA"/>
          </a:solidFill>
        </p:spPr>
        <p:txBody>
          <a:bodyPr>
            <a:normAutofit/>
          </a:bodyPr>
          <a:lstStyle/>
          <a:p>
            <a:pPr algn="ctr"/>
            <a:r>
              <a:rPr lang="en-US" sz="2800">
                <a:solidFill>
                  <a:schemeClr val="bg1"/>
                </a:solidFill>
              </a:rPr>
              <a:t>Socio-Economic Factors Impact on the Development of Mini-Grids</a:t>
            </a:r>
            <a:endParaRPr lang="en-KE" sz="2800"/>
          </a:p>
        </p:txBody>
      </p:sp>
      <p:graphicFrame>
        <p:nvGraphicFramePr>
          <p:cNvPr id="4" name="Table 3">
            <a:extLst>
              <a:ext uri="{FF2B5EF4-FFF2-40B4-BE49-F238E27FC236}">
                <a16:creationId xmlns:a16="http://schemas.microsoft.com/office/drawing/2014/main" id="{E4A2BC52-B51B-5E07-5568-0091FDDE9526}"/>
              </a:ext>
            </a:extLst>
          </p:cNvPr>
          <p:cNvGraphicFramePr>
            <a:graphicFrameLocks noGrp="1"/>
          </p:cNvGraphicFramePr>
          <p:nvPr>
            <p:extLst>
              <p:ext uri="{D42A27DB-BD31-4B8C-83A1-F6EECF244321}">
                <p14:modId xmlns:p14="http://schemas.microsoft.com/office/powerpoint/2010/main" val="4084034982"/>
              </p:ext>
            </p:extLst>
          </p:nvPr>
        </p:nvGraphicFramePr>
        <p:xfrm>
          <a:off x="1148443" y="1491343"/>
          <a:ext cx="9998527" cy="4390571"/>
        </p:xfrm>
        <a:graphic>
          <a:graphicData uri="http://schemas.openxmlformats.org/drawingml/2006/table">
            <a:tbl>
              <a:tblPr>
                <a:effectLst>
                  <a:outerShdw blurRad="50800" dist="50800" dir="5400000" algn="ctr" rotWithShape="0">
                    <a:srgbClr val="40C3DA"/>
                  </a:outerShdw>
                </a:effectLst>
                <a:tableStyleId>{10B523D2-286A-460D-BDEE-533E220F520A}</a:tableStyleId>
              </a:tblPr>
              <a:tblGrid>
                <a:gridCol w="1525486">
                  <a:extLst>
                    <a:ext uri="{9D8B030D-6E8A-4147-A177-3AD203B41FA5}">
                      <a16:colId xmlns:a16="http://schemas.microsoft.com/office/drawing/2014/main" val="3692124580"/>
                    </a:ext>
                  </a:extLst>
                </a:gridCol>
                <a:gridCol w="3759528">
                  <a:extLst>
                    <a:ext uri="{9D8B030D-6E8A-4147-A177-3AD203B41FA5}">
                      <a16:colId xmlns:a16="http://schemas.microsoft.com/office/drawing/2014/main" val="3184795808"/>
                    </a:ext>
                  </a:extLst>
                </a:gridCol>
                <a:gridCol w="4713513">
                  <a:extLst>
                    <a:ext uri="{9D8B030D-6E8A-4147-A177-3AD203B41FA5}">
                      <a16:colId xmlns:a16="http://schemas.microsoft.com/office/drawing/2014/main" val="4154532995"/>
                    </a:ext>
                  </a:extLst>
                </a:gridCol>
              </a:tblGrid>
              <a:tr h="588552">
                <a:tc>
                  <a:txBody>
                    <a:bodyPr/>
                    <a:lstStyle/>
                    <a:p>
                      <a:pPr algn="l" fontAlgn="b"/>
                      <a:r>
                        <a:rPr lang="en-US" sz="1800" b="1" u="none" strike="noStrike">
                          <a:effectLst/>
                        </a:rPr>
                        <a:t>Aspect</a:t>
                      </a:r>
                      <a:endParaRPr lang="en-US" sz="1800" b="1" i="0" u="none" strike="noStrike">
                        <a:solidFill>
                          <a:srgbClr val="000000"/>
                        </a:solidFill>
                        <a:effectLst/>
                        <a:latin typeface="Aptos Narrow" panose="020B0004020202020204" pitchFamily="34" charset="0"/>
                      </a:endParaRPr>
                    </a:p>
                  </a:txBody>
                  <a:tcPr marL="6350" marR="6350" marT="6350" marB="0" anchor="b">
                    <a:lnL w="12700" cap="flat" cmpd="sng">
                      <a:noFill/>
                      <a:prstDash val="solid"/>
                      <a:round/>
                      <a:headEnd type="none" w="sm" len="sm"/>
                      <a:tailEnd type="none" w="sm" len="sm"/>
                    </a:lnL>
                  </a:tcPr>
                </a:tc>
                <a:tc>
                  <a:txBody>
                    <a:bodyPr/>
                    <a:lstStyle/>
                    <a:p>
                      <a:pPr algn="l" fontAlgn="b"/>
                      <a:r>
                        <a:rPr lang="en-US" sz="1800" b="1" u="none" strike="noStrike">
                          <a:effectLst/>
                        </a:rPr>
                        <a:t>Description</a:t>
                      </a:r>
                      <a:endParaRPr lang="en-US" sz="1800" b="1" i="0" u="none" strike="noStrike">
                        <a:solidFill>
                          <a:srgbClr val="000000"/>
                        </a:solidFill>
                        <a:effectLst/>
                        <a:latin typeface="Aptos Narrow" panose="020B0004020202020204" pitchFamily="34" charset="0"/>
                      </a:endParaRPr>
                    </a:p>
                  </a:txBody>
                  <a:tcPr marL="6350" marR="6350" marT="6350" marB="0" anchor="b">
                    <a:solidFill>
                      <a:srgbClr val="40C3DA">
                        <a:alpha val="4000"/>
                      </a:srgbClr>
                    </a:solidFill>
                  </a:tcPr>
                </a:tc>
                <a:tc>
                  <a:txBody>
                    <a:bodyPr/>
                    <a:lstStyle/>
                    <a:p>
                      <a:pPr algn="l" fontAlgn="b"/>
                      <a:r>
                        <a:rPr lang="en-US" sz="1800" b="1" u="none" strike="noStrike">
                          <a:effectLst/>
                        </a:rPr>
                        <a:t>Example</a:t>
                      </a:r>
                    </a:p>
                    <a:p>
                      <a:pPr algn="l" fontAlgn="b"/>
                      <a:endParaRPr lang="en-US" sz="1800" b="1" i="0" u="none" strike="noStrike">
                        <a:solidFill>
                          <a:srgbClr val="000000"/>
                        </a:solidFill>
                        <a:effectLst/>
                        <a:latin typeface="Aptos Narrow" panose="020B0004020202020204" pitchFamily="34" charset="0"/>
                      </a:endParaRPr>
                    </a:p>
                  </a:txBody>
                  <a:tcPr marL="6350" marR="6350" marT="6350" marB="0" anchor="b">
                    <a:lnR w="12700" cap="flat" cmpd="sng">
                      <a:noFill/>
                      <a:prstDash val="solid"/>
                      <a:round/>
                      <a:headEnd type="none" w="sm" len="sm"/>
                      <a:tailEnd type="none" w="sm" len="sm"/>
                    </a:lnR>
                  </a:tcPr>
                </a:tc>
                <a:extLst>
                  <a:ext uri="{0D108BD9-81ED-4DB2-BD59-A6C34878D82A}">
                    <a16:rowId xmlns:a16="http://schemas.microsoft.com/office/drawing/2014/main" val="2512231896"/>
                  </a:ext>
                </a:extLst>
              </a:tr>
              <a:tr h="1170370">
                <a:tc>
                  <a:txBody>
                    <a:bodyPr/>
                    <a:lstStyle/>
                    <a:p>
                      <a:pPr algn="just" fontAlgn="b"/>
                      <a:r>
                        <a:rPr lang="en-US" sz="1800" b="1" u="none" strike="noStrike">
                          <a:effectLst/>
                        </a:rPr>
                        <a:t>Feasibility</a:t>
                      </a:r>
                      <a:endParaRPr lang="en-US" sz="1800" b="1" i="0" u="none" strike="noStrike">
                        <a:solidFill>
                          <a:srgbClr val="000000"/>
                        </a:solidFill>
                        <a:effectLst/>
                        <a:latin typeface="Aptos Narrow" panose="020B0004020202020204" pitchFamily="34" charset="0"/>
                      </a:endParaRPr>
                    </a:p>
                  </a:txBody>
                  <a:tcPr marL="6350" marR="6350" marT="6350" marB="0" anchor="b">
                    <a:lnL w="12700" cap="flat" cmpd="sng">
                      <a:noFill/>
                      <a:prstDash val="solid"/>
                      <a:round/>
                      <a:headEnd type="none" w="sm" len="sm"/>
                      <a:tailEnd type="none" w="sm" len="sm"/>
                    </a:lnL>
                  </a:tcPr>
                </a:tc>
                <a:tc>
                  <a:txBody>
                    <a:bodyPr/>
                    <a:lstStyle/>
                    <a:p>
                      <a:pPr algn="l" fontAlgn="b"/>
                      <a:r>
                        <a:rPr lang="en-US" sz="1800" u="none" strike="noStrike">
                          <a:effectLst/>
                        </a:rPr>
                        <a:t>Feasibility studies must account for socio-economic data to determine the potential user base and their ability to pay for energy services.</a:t>
                      </a:r>
                      <a:endParaRPr lang="en-US" sz="1800" b="0" i="0" u="none" strike="noStrike">
                        <a:solidFill>
                          <a:srgbClr val="000000"/>
                        </a:solidFill>
                        <a:effectLst/>
                        <a:latin typeface="Aptos Narrow" panose="020B0004020202020204" pitchFamily="34" charset="0"/>
                      </a:endParaRPr>
                    </a:p>
                  </a:txBody>
                  <a:tcPr marL="6350" marR="6350" marT="6350" marB="0" anchor="b">
                    <a:solidFill>
                      <a:srgbClr val="40C3DA">
                        <a:alpha val="4000"/>
                      </a:srgbClr>
                    </a:solidFill>
                  </a:tcPr>
                </a:tc>
                <a:tc>
                  <a:txBody>
                    <a:bodyPr/>
                    <a:lstStyle/>
                    <a:p>
                      <a:pPr algn="l" fontAlgn="b"/>
                      <a:r>
                        <a:rPr lang="en-US" sz="1800" b="0" i="0" u="none" strike="noStrike" cap="none">
                          <a:solidFill>
                            <a:schemeClr val="dk1"/>
                          </a:solidFill>
                          <a:effectLst/>
                          <a:latin typeface="Calibri"/>
                          <a:ea typeface="Calibri"/>
                          <a:cs typeface="Calibri"/>
                          <a:sym typeface="Arial"/>
                        </a:rPr>
                        <a:t>An area with low-income households may require subsidies or innovative financing models to make mini-grid projects feasible.</a:t>
                      </a:r>
                    </a:p>
                  </a:txBody>
                  <a:tcPr marL="6350" marR="6350" marT="6350" marB="0" anchor="b">
                    <a:lnR w="12700" cap="flat" cmpd="sng">
                      <a:noFill/>
                      <a:prstDash val="solid"/>
                      <a:round/>
                      <a:headEnd type="none" w="sm" len="sm"/>
                      <a:tailEnd type="none" w="sm" len="sm"/>
                    </a:lnR>
                  </a:tcPr>
                </a:tc>
                <a:extLst>
                  <a:ext uri="{0D108BD9-81ED-4DB2-BD59-A6C34878D82A}">
                    <a16:rowId xmlns:a16="http://schemas.microsoft.com/office/drawing/2014/main" val="3544044334"/>
                  </a:ext>
                </a:extLst>
              </a:tr>
              <a:tr h="1170370">
                <a:tc>
                  <a:txBody>
                    <a:bodyPr/>
                    <a:lstStyle/>
                    <a:p>
                      <a:pPr algn="l" fontAlgn="b"/>
                      <a:r>
                        <a:rPr lang="en-US" sz="1800" b="1" u="none" strike="noStrike">
                          <a:effectLst/>
                        </a:rPr>
                        <a:t>Design</a:t>
                      </a:r>
                      <a:endParaRPr lang="en-US" sz="1800" b="1" i="0" u="none" strike="noStrike">
                        <a:solidFill>
                          <a:srgbClr val="000000"/>
                        </a:solidFill>
                        <a:effectLst/>
                        <a:latin typeface="Aptos Narrow" panose="020B0004020202020204" pitchFamily="34" charset="0"/>
                      </a:endParaRPr>
                    </a:p>
                  </a:txBody>
                  <a:tcPr marL="6350" marR="6350" marT="6350" marB="0" anchor="b">
                    <a:lnL w="12700" cap="flat" cmpd="sng">
                      <a:noFill/>
                      <a:prstDash val="solid"/>
                      <a:round/>
                      <a:headEnd type="none" w="sm" len="sm"/>
                      <a:tailEnd type="none" w="sm" len="sm"/>
                    </a:lnL>
                  </a:tcPr>
                </a:tc>
                <a:tc>
                  <a:txBody>
                    <a:bodyPr/>
                    <a:lstStyle/>
                    <a:p>
                      <a:pPr algn="l" fontAlgn="b"/>
                      <a:r>
                        <a:rPr lang="en-US" sz="1800" u="none" strike="noStrike">
                          <a:effectLst/>
                        </a:rPr>
                        <a:t>The design of the mini-grid must consider the specific energy needs of the community, influenced by socio-economic factors.</a:t>
                      </a:r>
                      <a:endParaRPr lang="en-US" sz="1800" b="0" i="0" u="none" strike="noStrike">
                        <a:solidFill>
                          <a:srgbClr val="000000"/>
                        </a:solidFill>
                        <a:effectLst/>
                        <a:latin typeface="Aptos Narrow" panose="020B0004020202020204" pitchFamily="34" charset="0"/>
                      </a:endParaRPr>
                    </a:p>
                  </a:txBody>
                  <a:tcPr marL="6350" marR="6350" marT="6350" marB="0" anchor="b">
                    <a:solidFill>
                      <a:srgbClr val="40C3DA">
                        <a:alpha val="4000"/>
                      </a:srgbClr>
                    </a:solidFill>
                  </a:tcPr>
                </a:tc>
                <a:tc>
                  <a:txBody>
                    <a:bodyPr/>
                    <a:lstStyle/>
                    <a:p>
                      <a:pPr algn="l" fontAlgn="b"/>
                      <a:r>
                        <a:rPr lang="en-US" sz="1800" u="none" strike="noStrike">
                          <a:effectLst/>
                        </a:rPr>
                        <a:t>In an agricultural community, the design might include provisions for powering irrigation systems and processing equipment.</a:t>
                      </a:r>
                      <a:endParaRPr lang="en-US" sz="1800" b="0" i="0" u="none" strike="noStrike">
                        <a:solidFill>
                          <a:srgbClr val="000000"/>
                        </a:solidFill>
                        <a:effectLst/>
                        <a:latin typeface="Aptos Narrow" panose="020B0004020202020204" pitchFamily="34" charset="0"/>
                      </a:endParaRPr>
                    </a:p>
                  </a:txBody>
                  <a:tcPr marL="6350" marR="6350" marT="6350" marB="0" anchor="b">
                    <a:lnR w="12700" cap="flat" cmpd="sng">
                      <a:noFill/>
                      <a:prstDash val="solid"/>
                      <a:round/>
                      <a:headEnd type="none" w="sm" len="sm"/>
                      <a:tailEnd type="none" w="sm" len="sm"/>
                    </a:lnR>
                  </a:tcPr>
                </a:tc>
                <a:extLst>
                  <a:ext uri="{0D108BD9-81ED-4DB2-BD59-A6C34878D82A}">
                    <a16:rowId xmlns:a16="http://schemas.microsoft.com/office/drawing/2014/main" val="3475244444"/>
                  </a:ext>
                </a:extLst>
              </a:tr>
              <a:tr h="1461279">
                <a:tc>
                  <a:txBody>
                    <a:bodyPr/>
                    <a:lstStyle/>
                    <a:p>
                      <a:pPr algn="l" fontAlgn="b"/>
                      <a:r>
                        <a:rPr lang="en-US" sz="1800" b="1" u="none" strike="noStrike">
                          <a:effectLst/>
                        </a:rPr>
                        <a:t>Sustainability</a:t>
                      </a:r>
                      <a:endParaRPr lang="en-US" sz="1800" b="1" i="0" u="none" strike="noStrike">
                        <a:solidFill>
                          <a:srgbClr val="000000"/>
                        </a:solidFill>
                        <a:effectLst/>
                        <a:latin typeface="Aptos Narrow" panose="020B0004020202020204" pitchFamily="34" charset="0"/>
                      </a:endParaRPr>
                    </a:p>
                  </a:txBody>
                  <a:tcPr marL="6350" marR="6350" marT="6350" marB="0" anchor="b">
                    <a:lnL w="12700" cap="flat" cmpd="sng">
                      <a:noFill/>
                      <a:prstDash val="solid"/>
                      <a:round/>
                      <a:headEnd type="none" w="sm" len="sm"/>
                      <a:tailEnd type="none" w="sm" len="sm"/>
                    </a:lnL>
                  </a:tcPr>
                </a:tc>
                <a:tc>
                  <a:txBody>
                    <a:bodyPr/>
                    <a:lstStyle/>
                    <a:p>
                      <a:pPr algn="l" fontAlgn="b"/>
                      <a:r>
                        <a:rPr lang="en-US" sz="1800" u="none" strike="noStrike">
                          <a:effectLst/>
                        </a:rPr>
                        <a:t>Long-term sustainability of mini-grids hinges on the community’s ability to maintain and operate the system, which is closely linked to their socio-economic status.</a:t>
                      </a:r>
                      <a:endParaRPr lang="en-US" sz="1800" b="0" i="0" u="none" strike="noStrike">
                        <a:solidFill>
                          <a:srgbClr val="000000"/>
                        </a:solidFill>
                        <a:effectLst/>
                        <a:latin typeface="Aptos Narrow" panose="020B0004020202020204" pitchFamily="34" charset="0"/>
                      </a:endParaRPr>
                    </a:p>
                  </a:txBody>
                  <a:tcPr marL="6350" marR="6350" marT="6350" marB="0" anchor="b">
                    <a:solidFill>
                      <a:srgbClr val="40C3DA">
                        <a:alpha val="4000"/>
                      </a:srgbClr>
                    </a:solidFill>
                  </a:tcPr>
                </a:tc>
                <a:tc>
                  <a:txBody>
                    <a:bodyPr/>
                    <a:lstStyle/>
                    <a:p>
                      <a:pPr algn="l" fontAlgn="b"/>
                      <a:r>
                        <a:rPr lang="en-US" sz="1800" u="none" strike="noStrike">
                          <a:effectLst/>
                        </a:rPr>
                        <a:t>Community ownership models may work well in areas with strong social cohesion and high levels of local engagement.</a:t>
                      </a:r>
                      <a:endParaRPr lang="en-US" sz="1800" b="0" i="0" u="none" strike="noStrike">
                        <a:solidFill>
                          <a:srgbClr val="000000"/>
                        </a:solidFill>
                        <a:effectLst/>
                        <a:latin typeface="Aptos Narrow" panose="020B0004020202020204" pitchFamily="34" charset="0"/>
                      </a:endParaRPr>
                    </a:p>
                  </a:txBody>
                  <a:tcPr marL="6350" marR="6350" marT="6350" marB="0" anchor="b">
                    <a:lnR w="12700" cap="flat" cmpd="sng">
                      <a:noFill/>
                      <a:prstDash val="solid"/>
                      <a:round/>
                      <a:headEnd type="none" w="sm" len="sm"/>
                      <a:tailEnd type="none" w="sm" len="sm"/>
                    </a:lnR>
                  </a:tcPr>
                </a:tc>
                <a:extLst>
                  <a:ext uri="{0D108BD9-81ED-4DB2-BD59-A6C34878D82A}">
                    <a16:rowId xmlns:a16="http://schemas.microsoft.com/office/drawing/2014/main" val="659226441"/>
                  </a:ext>
                </a:extLst>
              </a:tr>
            </a:tbl>
          </a:graphicData>
        </a:graphic>
      </p:graphicFrame>
      <p:pic>
        <p:nvPicPr>
          <p:cNvPr id="5" name="Picture 4">
            <a:extLst>
              <a:ext uri="{FF2B5EF4-FFF2-40B4-BE49-F238E27FC236}">
                <a16:creationId xmlns:a16="http://schemas.microsoft.com/office/drawing/2014/main" id="{2E9D74B2-03DC-3DF0-1D26-0EC2ACB59738}"/>
              </a:ext>
            </a:extLst>
          </p:cNvPr>
          <p:cNvPicPr>
            <a:picLocks noChangeAspect="1"/>
          </p:cNvPicPr>
          <p:nvPr/>
        </p:nvPicPr>
        <p:blipFill>
          <a:blip r:embed="rId2"/>
          <a:stretch>
            <a:fillRect/>
          </a:stretch>
        </p:blipFill>
        <p:spPr>
          <a:xfrm>
            <a:off x="1600200" y="2024209"/>
            <a:ext cx="1099989" cy="1099989"/>
          </a:xfrm>
          <a:prstGeom prst="rect">
            <a:avLst/>
          </a:prstGeom>
        </p:spPr>
      </p:pic>
      <p:pic>
        <p:nvPicPr>
          <p:cNvPr id="6" name="Graphic 5" descr="Magnifying glass with solid fill">
            <a:extLst>
              <a:ext uri="{FF2B5EF4-FFF2-40B4-BE49-F238E27FC236}">
                <a16:creationId xmlns:a16="http://schemas.microsoft.com/office/drawing/2014/main" id="{D69C819F-5D52-25CC-D87B-459FF1163BE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5400000">
            <a:off x="1535684" y="2292580"/>
            <a:ext cx="598714" cy="598714"/>
          </a:xfrm>
          <a:prstGeom prst="rect">
            <a:avLst/>
          </a:prstGeom>
        </p:spPr>
      </p:pic>
      <p:pic>
        <p:nvPicPr>
          <p:cNvPr id="7" name="Graphic 6" descr="Lightbulb and gear with solid fill">
            <a:extLst>
              <a:ext uri="{FF2B5EF4-FFF2-40B4-BE49-F238E27FC236}">
                <a16:creationId xmlns:a16="http://schemas.microsoft.com/office/drawing/2014/main" id="{A666DCFA-A757-351D-95CB-63B24713E4A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35041" y="3363685"/>
            <a:ext cx="914400" cy="914400"/>
          </a:xfrm>
          <a:prstGeom prst="rect">
            <a:avLst/>
          </a:prstGeom>
        </p:spPr>
      </p:pic>
      <p:pic>
        <p:nvPicPr>
          <p:cNvPr id="8" name="Graphic 7" descr="Sustainability with solid fill">
            <a:extLst>
              <a:ext uri="{FF2B5EF4-FFF2-40B4-BE49-F238E27FC236}">
                <a16:creationId xmlns:a16="http://schemas.microsoft.com/office/drawing/2014/main" id="{7F86C895-BDC2-2F46-5554-D35FDE2FD24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682108" y="4624154"/>
            <a:ext cx="914400" cy="914400"/>
          </a:xfrm>
          <a:prstGeom prst="rect">
            <a:avLst/>
          </a:prstGeom>
        </p:spPr>
      </p:pic>
    </p:spTree>
    <p:extLst>
      <p:ext uri="{BB962C8B-B14F-4D97-AF65-F5344CB8AC3E}">
        <p14:creationId xmlns:p14="http://schemas.microsoft.com/office/powerpoint/2010/main" val="1992766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9E5F22-289C-5CD0-5AB7-FDFFF02691D9}"/>
              </a:ext>
            </a:extLst>
          </p:cNvPr>
          <p:cNvSpPr>
            <a:spLocks noGrp="1"/>
          </p:cNvSpPr>
          <p:nvPr>
            <p:ph type="title"/>
          </p:nvPr>
        </p:nvSpPr>
        <p:spPr/>
        <p:txBody>
          <a:bodyPr>
            <a:normAutofit fontScale="90000"/>
          </a:bodyPr>
          <a:lstStyle/>
          <a:p>
            <a:pPr algn="ctr"/>
            <a:br>
              <a:rPr lang="en-US"/>
            </a:br>
            <a:br>
              <a:rPr lang="en-US"/>
            </a:br>
            <a:r>
              <a:rPr lang="en-US" sz="3100"/>
              <a:t>Overview of Socio-Economic Modelling Techniques</a:t>
            </a:r>
            <a:br>
              <a:rPr lang="en-US"/>
            </a:br>
            <a:br>
              <a:rPr lang="en-US"/>
            </a:br>
            <a:endParaRPr lang="en-KE"/>
          </a:p>
        </p:txBody>
      </p:sp>
      <p:graphicFrame>
        <p:nvGraphicFramePr>
          <p:cNvPr id="4" name="Table 3">
            <a:extLst>
              <a:ext uri="{FF2B5EF4-FFF2-40B4-BE49-F238E27FC236}">
                <a16:creationId xmlns:a16="http://schemas.microsoft.com/office/drawing/2014/main" id="{39FEEA33-C55C-000C-C1D8-E459B2A9F4DB}"/>
              </a:ext>
            </a:extLst>
          </p:cNvPr>
          <p:cNvGraphicFramePr>
            <a:graphicFrameLocks noGrp="1"/>
          </p:cNvGraphicFramePr>
          <p:nvPr>
            <p:extLst>
              <p:ext uri="{D42A27DB-BD31-4B8C-83A1-F6EECF244321}">
                <p14:modId xmlns:p14="http://schemas.microsoft.com/office/powerpoint/2010/main" val="3614894554"/>
              </p:ext>
            </p:extLst>
          </p:nvPr>
        </p:nvGraphicFramePr>
        <p:xfrm>
          <a:off x="570271" y="2487562"/>
          <a:ext cx="10928046" cy="3932619"/>
        </p:xfrm>
        <a:graphic>
          <a:graphicData uri="http://schemas.openxmlformats.org/drawingml/2006/table">
            <a:tbl>
              <a:tblPr>
                <a:effectLst>
                  <a:outerShdw blurRad="50800" dist="50800" dir="5400000" algn="ctr" rotWithShape="0">
                    <a:srgbClr val="40C3DA"/>
                  </a:outerShdw>
                </a:effectLst>
                <a:tableStyleId>{10B523D2-286A-460D-BDEE-533E220F520A}</a:tableStyleId>
              </a:tblPr>
              <a:tblGrid>
                <a:gridCol w="1644243">
                  <a:extLst>
                    <a:ext uri="{9D8B030D-6E8A-4147-A177-3AD203B41FA5}">
                      <a16:colId xmlns:a16="http://schemas.microsoft.com/office/drawing/2014/main" val="884538439"/>
                    </a:ext>
                  </a:extLst>
                </a:gridCol>
                <a:gridCol w="2508804">
                  <a:extLst>
                    <a:ext uri="{9D8B030D-6E8A-4147-A177-3AD203B41FA5}">
                      <a16:colId xmlns:a16="http://schemas.microsoft.com/office/drawing/2014/main" val="951949151"/>
                    </a:ext>
                  </a:extLst>
                </a:gridCol>
                <a:gridCol w="3609315">
                  <a:extLst>
                    <a:ext uri="{9D8B030D-6E8A-4147-A177-3AD203B41FA5}">
                      <a16:colId xmlns:a16="http://schemas.microsoft.com/office/drawing/2014/main" val="2370266020"/>
                    </a:ext>
                  </a:extLst>
                </a:gridCol>
                <a:gridCol w="3165684">
                  <a:extLst>
                    <a:ext uri="{9D8B030D-6E8A-4147-A177-3AD203B41FA5}">
                      <a16:colId xmlns:a16="http://schemas.microsoft.com/office/drawing/2014/main" val="4005198660"/>
                    </a:ext>
                  </a:extLst>
                </a:gridCol>
              </a:tblGrid>
              <a:tr h="268713">
                <a:tc>
                  <a:txBody>
                    <a:bodyPr/>
                    <a:lstStyle/>
                    <a:p>
                      <a:pPr algn="ctr" fontAlgn="ctr"/>
                      <a:r>
                        <a:rPr lang="en-US" sz="1600" b="1" u="none" strike="noStrike">
                          <a:effectLst/>
                          <a:latin typeface="Aptos" panose="020B0004020202020204" pitchFamily="34" charset="0"/>
                        </a:rPr>
                        <a:t>Technique</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ctr" fontAlgn="ctr"/>
                      <a:r>
                        <a:rPr lang="en-US" sz="1600" b="1" u="none" strike="noStrike">
                          <a:effectLst/>
                          <a:latin typeface="Aptos" panose="020B0004020202020204" pitchFamily="34" charset="0"/>
                        </a:rPr>
                        <a:t>Description</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ctr" fontAlgn="ctr"/>
                      <a:r>
                        <a:rPr lang="en-US" sz="1600" b="1" u="none" strike="noStrike">
                          <a:effectLst/>
                          <a:latin typeface="Aptos" panose="020B0004020202020204" pitchFamily="34" charset="0"/>
                        </a:rPr>
                        <a:t>Example</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ctr" fontAlgn="ctr"/>
                      <a:r>
                        <a:rPr lang="en-US" sz="1600" b="1" u="none" strike="noStrike">
                          <a:effectLst/>
                          <a:latin typeface="Aptos" panose="020B0004020202020204" pitchFamily="34" charset="0"/>
                        </a:rPr>
                        <a:t>Output</a:t>
                      </a:r>
                      <a:endParaRPr lang="en-US" sz="1600" b="1" i="0" u="none" strike="noStrike">
                        <a:solidFill>
                          <a:srgbClr val="000000"/>
                        </a:solidFill>
                        <a:effectLst/>
                        <a:latin typeface="Aptos" panose="020B0004020202020204" pitchFamily="34" charset="0"/>
                      </a:endParaRPr>
                    </a:p>
                  </a:txBody>
                  <a:tcPr marL="6350" marR="6350" marT="6350" marB="0" anchor="ctr"/>
                </a:tc>
                <a:extLst>
                  <a:ext uri="{0D108BD9-81ED-4DB2-BD59-A6C34878D82A}">
                    <a16:rowId xmlns:a16="http://schemas.microsoft.com/office/drawing/2014/main" val="1372261808"/>
                  </a:ext>
                </a:extLst>
              </a:tr>
              <a:tr h="786524">
                <a:tc>
                  <a:txBody>
                    <a:bodyPr/>
                    <a:lstStyle/>
                    <a:p>
                      <a:pPr algn="l" fontAlgn="ctr"/>
                      <a:r>
                        <a:rPr lang="en-US" sz="1600" b="1" u="none" strike="noStrike">
                          <a:effectLst/>
                          <a:latin typeface="Aptos" panose="020B0004020202020204" pitchFamily="34" charset="0"/>
                        </a:rPr>
                        <a:t>Statistical Analysis</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Analyze socio-economic data to identify energy demand trends.</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Using regression analysis to see how household income affects electricity consumption.</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Reports highlighting key drivers of energy consumption.</a:t>
                      </a:r>
                      <a:endParaRPr lang="en-US" sz="1600" b="0" i="0" u="none" strike="noStrike">
                        <a:solidFill>
                          <a:srgbClr val="000000"/>
                        </a:solidFill>
                        <a:effectLst/>
                        <a:latin typeface="Aptos" panose="020B0004020202020204" pitchFamily="34" charset="0"/>
                      </a:endParaRPr>
                    </a:p>
                  </a:txBody>
                  <a:tcPr marL="6350" marR="6350" marT="6350" marB="0" anchor="ctr"/>
                </a:tc>
                <a:extLst>
                  <a:ext uri="{0D108BD9-81ED-4DB2-BD59-A6C34878D82A}">
                    <a16:rowId xmlns:a16="http://schemas.microsoft.com/office/drawing/2014/main" val="2812816201"/>
                  </a:ext>
                </a:extLst>
              </a:tr>
              <a:tr h="786524">
                <a:tc>
                  <a:txBody>
                    <a:bodyPr/>
                    <a:lstStyle/>
                    <a:p>
                      <a:pPr algn="l" fontAlgn="ctr"/>
                      <a:r>
                        <a:rPr lang="en-US" sz="1600" b="1" u="none" strike="noStrike">
                          <a:effectLst/>
                          <a:latin typeface="Aptos" panose="020B0004020202020204" pitchFamily="34" charset="0"/>
                        </a:rPr>
                        <a:t>Geographic Information Systems (GIS)</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Map and analyze socio-economic data to visualize energy needs.</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Mapping population density and electricity access to prioritize mini-grid deployment.</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Maps identifying priority areas for mini-grid projects.</a:t>
                      </a:r>
                      <a:endParaRPr lang="en-US" sz="1600" b="0" i="0" u="none" strike="noStrike">
                        <a:solidFill>
                          <a:srgbClr val="000000"/>
                        </a:solidFill>
                        <a:effectLst/>
                        <a:latin typeface="Aptos" panose="020B0004020202020204" pitchFamily="34" charset="0"/>
                      </a:endParaRPr>
                    </a:p>
                  </a:txBody>
                  <a:tcPr marL="6350" marR="6350" marT="6350" marB="0" anchor="ctr"/>
                </a:tc>
                <a:extLst>
                  <a:ext uri="{0D108BD9-81ED-4DB2-BD59-A6C34878D82A}">
                    <a16:rowId xmlns:a16="http://schemas.microsoft.com/office/drawing/2014/main" val="3636693688"/>
                  </a:ext>
                </a:extLst>
              </a:tr>
              <a:tr h="1045429">
                <a:tc>
                  <a:txBody>
                    <a:bodyPr/>
                    <a:lstStyle/>
                    <a:p>
                      <a:pPr algn="l" fontAlgn="ctr"/>
                      <a:r>
                        <a:rPr lang="en-US" sz="1600" b="1" u="none" strike="noStrike">
                          <a:effectLst/>
                          <a:latin typeface="Aptos" panose="020B0004020202020204" pitchFamily="34" charset="0"/>
                        </a:rPr>
                        <a:t>Surveys and Field Studies</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Collect data directly from the community on energy use and socio-economic conditions.</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Conducting household surveys to understand energy usage and preferences.</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Reports on community energy needs and barriers to adoption.</a:t>
                      </a:r>
                      <a:endParaRPr lang="en-US" sz="1600" b="0" i="0" u="none" strike="noStrike">
                        <a:solidFill>
                          <a:srgbClr val="000000"/>
                        </a:solidFill>
                        <a:effectLst/>
                        <a:latin typeface="Aptos" panose="020B0004020202020204" pitchFamily="34" charset="0"/>
                      </a:endParaRPr>
                    </a:p>
                  </a:txBody>
                  <a:tcPr marL="6350" marR="6350" marT="6350" marB="0" anchor="ctr"/>
                </a:tc>
                <a:extLst>
                  <a:ext uri="{0D108BD9-81ED-4DB2-BD59-A6C34878D82A}">
                    <a16:rowId xmlns:a16="http://schemas.microsoft.com/office/drawing/2014/main" val="1255797128"/>
                  </a:ext>
                </a:extLst>
              </a:tr>
              <a:tr h="1045429">
                <a:tc>
                  <a:txBody>
                    <a:bodyPr/>
                    <a:lstStyle/>
                    <a:p>
                      <a:pPr algn="l" fontAlgn="ctr"/>
                      <a:r>
                        <a:rPr lang="en-US" sz="1600" b="1" u="none" strike="noStrike">
                          <a:effectLst/>
                          <a:latin typeface="Aptos" panose="020B0004020202020204" pitchFamily="34" charset="0"/>
                        </a:rPr>
                        <a:t>Econometric Models</a:t>
                      </a:r>
                      <a:endParaRPr lang="en-US" sz="1600" b="1"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Use economic theories and statistical techniques to predict future energy demand.</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Developing models to forecast electricity consumption based on income growth and population changes.</a:t>
                      </a:r>
                      <a:endParaRPr lang="en-US" sz="1600" b="0" i="0" u="none" strike="noStrike">
                        <a:solidFill>
                          <a:srgbClr val="000000"/>
                        </a:solidFill>
                        <a:effectLst/>
                        <a:latin typeface="Aptos" panose="020B0004020202020204" pitchFamily="34" charset="0"/>
                      </a:endParaRPr>
                    </a:p>
                  </a:txBody>
                  <a:tcPr marL="6350" marR="6350" marT="6350" marB="0" anchor="ctr"/>
                </a:tc>
                <a:tc>
                  <a:txBody>
                    <a:bodyPr/>
                    <a:lstStyle/>
                    <a:p>
                      <a:pPr algn="l" fontAlgn="ctr"/>
                      <a:r>
                        <a:rPr lang="en-US" sz="1600" u="none" strike="noStrike">
                          <a:effectLst/>
                          <a:latin typeface="Aptos" panose="020B0004020202020204" pitchFamily="34" charset="0"/>
                        </a:rPr>
                        <a:t>Forecasts and policy recommendations for mini-grid projects.</a:t>
                      </a:r>
                      <a:endParaRPr lang="en-US" sz="1600" b="0" i="0" u="none" strike="noStrike">
                        <a:solidFill>
                          <a:srgbClr val="000000"/>
                        </a:solidFill>
                        <a:effectLst/>
                        <a:latin typeface="Aptos" panose="020B0004020202020204" pitchFamily="34" charset="0"/>
                      </a:endParaRPr>
                    </a:p>
                  </a:txBody>
                  <a:tcPr marL="6350" marR="6350" marT="6350" marB="0" anchor="ctr"/>
                </a:tc>
                <a:extLst>
                  <a:ext uri="{0D108BD9-81ED-4DB2-BD59-A6C34878D82A}">
                    <a16:rowId xmlns:a16="http://schemas.microsoft.com/office/drawing/2014/main" val="3815063929"/>
                  </a:ext>
                </a:extLst>
              </a:tr>
            </a:tbl>
          </a:graphicData>
        </a:graphic>
      </p:graphicFrame>
      <p:sp>
        <p:nvSpPr>
          <p:cNvPr id="8" name="TextBox 7">
            <a:extLst>
              <a:ext uri="{FF2B5EF4-FFF2-40B4-BE49-F238E27FC236}">
                <a16:creationId xmlns:a16="http://schemas.microsoft.com/office/drawing/2014/main" id="{89EE9A09-877D-F075-B91B-6EDD736ED9DA}"/>
              </a:ext>
            </a:extLst>
          </p:cNvPr>
          <p:cNvSpPr txBox="1"/>
          <p:nvPr/>
        </p:nvSpPr>
        <p:spPr>
          <a:xfrm>
            <a:off x="570271" y="1199535"/>
            <a:ext cx="11295908" cy="1200329"/>
          </a:xfrm>
          <a:prstGeom prst="rect">
            <a:avLst/>
          </a:prstGeom>
          <a:noFill/>
        </p:spPr>
        <p:txBody>
          <a:bodyPr wrap="square">
            <a:spAutoFit/>
          </a:bodyPr>
          <a:lstStyle/>
          <a:p>
            <a:r>
              <a:rPr lang="en-US" sz="1800" b="1"/>
              <a:t>Socio-economic modeling techniques involve analyzing the social and economic conditions of a community to ensure that energy solutions meet their specific needs. These techniques consider factors such as population size, income levels, employment rates, education, and local industries, which all influence energy demand and consumption patterns.</a:t>
            </a:r>
            <a:endParaRPr lang="en-KE" sz="1800" b="1"/>
          </a:p>
        </p:txBody>
      </p:sp>
    </p:spTree>
    <p:extLst>
      <p:ext uri="{BB962C8B-B14F-4D97-AF65-F5344CB8AC3E}">
        <p14:creationId xmlns:p14="http://schemas.microsoft.com/office/powerpoint/2010/main" val="1797430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body" idx="1"/>
          </p:nvPr>
        </p:nvSpPr>
        <p:spPr bwMode="auto">
          <a:xfrm>
            <a:off x="604926" y="1232460"/>
            <a:ext cx="10458764" cy="2831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a:ln>
                  <a:noFill/>
                </a:ln>
                <a:solidFill>
                  <a:schemeClr val="tx1"/>
                </a:solidFill>
                <a:effectLst/>
                <a:latin typeface="Arial" panose="020B0604020202020204" pitchFamily="34" charset="0"/>
              </a:rPr>
              <a:t>A socio-economic impact assessment (SEIA) evaluates the potential social and economic</a:t>
            </a:r>
            <a:r>
              <a:rPr kumimoji="0" lang="en-US" altLang="en-US" sz="2000" i="0" u="none" strike="noStrike" cap="none" normalizeH="0">
                <a:ln>
                  <a:noFill/>
                </a:ln>
                <a:solidFill>
                  <a:schemeClr val="tx1"/>
                </a:solidFill>
                <a:effectLst/>
                <a:latin typeface="Arial" panose="020B0604020202020204" pitchFamily="34" charset="0"/>
              </a:rPr>
              <a:t> </a:t>
            </a:r>
            <a:r>
              <a:rPr kumimoji="0" lang="en-US" altLang="en-US" sz="2000" i="0" u="none" strike="noStrike" cap="none" normalizeH="0" baseline="0">
                <a:ln>
                  <a:noFill/>
                </a:ln>
                <a:solidFill>
                  <a:schemeClr val="tx1"/>
                </a:solidFill>
                <a:effectLst/>
                <a:latin typeface="Arial" panose="020B0604020202020204" pitchFamily="34" charset="0"/>
              </a:rPr>
              <a:t>impacts of a mini-grid project on the surrounding community.</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2000" i="0" u="none" strike="noStrike" cap="none" normalizeH="0" baseline="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sz="2000"/>
              <a:t>For mini-grids to bring significant positive impacts to socio-economic development and cultural dynamics in the communities they serve, they ought to be implemented in a way that respects local contexts and values.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lang="en-US" sz="2000"/>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i="0" u="none" strike="noStrike" cap="none" normalizeH="0" baseline="0">
                <a:ln>
                  <a:noFill/>
                </a:ln>
                <a:solidFill>
                  <a:schemeClr val="tx1"/>
                </a:solidFill>
                <a:effectLst/>
                <a:latin typeface="Arial" panose="020B0604020202020204" pitchFamily="34" charset="0"/>
              </a:rPr>
              <a:t>Below are some impacts to consider :</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3" name="Title 2"/>
          <p:cNvSpPr>
            <a:spLocks noGrp="1"/>
          </p:cNvSpPr>
          <p:nvPr>
            <p:ph type="title"/>
          </p:nvPr>
        </p:nvSpPr>
        <p:spPr>
          <a:xfrm>
            <a:off x="635810" y="290620"/>
            <a:ext cx="9672961" cy="514411"/>
          </a:xfrm>
        </p:spPr>
        <p:txBody>
          <a:bodyPr>
            <a:normAutofit fontScale="90000"/>
          </a:bodyPr>
          <a:lstStyle/>
          <a:p>
            <a:pPr marL="285750" indent="-285750"/>
            <a:br>
              <a:rPr lang="en-US"/>
            </a:br>
            <a:r>
              <a:rPr lang="en-US" sz="3100"/>
              <a:t>Socio-Economic Impact Assessment (SEIA)</a:t>
            </a:r>
          </a:p>
        </p:txBody>
      </p:sp>
      <p:sp>
        <p:nvSpPr>
          <p:cNvPr id="7" name="TextBox 6">
            <a:extLst>
              <a:ext uri="{FF2B5EF4-FFF2-40B4-BE49-F238E27FC236}">
                <a16:creationId xmlns:a16="http://schemas.microsoft.com/office/drawing/2014/main" id="{F0C13CF1-58CB-F63C-7B29-FD0BAEFF8ABE}"/>
              </a:ext>
            </a:extLst>
          </p:cNvPr>
          <p:cNvSpPr txBox="1"/>
          <p:nvPr/>
        </p:nvSpPr>
        <p:spPr>
          <a:xfrm>
            <a:off x="1212892" y="4074768"/>
            <a:ext cx="4112481" cy="2479268"/>
          </a:xfrm>
          <a:prstGeom prst="rect">
            <a:avLst/>
          </a:prstGeom>
          <a:noFill/>
        </p:spPr>
        <p:txBody>
          <a:bodyPr wrap="square">
            <a:spAutoFit/>
          </a:bodyPr>
          <a:lstStyle/>
          <a:p>
            <a:pPr>
              <a:lnSpc>
                <a:spcPct val="200000"/>
              </a:lnSpc>
            </a:pPr>
            <a:r>
              <a:rPr lang="en-KE" sz="1600">
                <a:effectLst/>
                <a:latin typeface="+mj-lt"/>
                <a:ea typeface="Times New Roman" panose="02020603050405020304" pitchFamily="18" charset="0"/>
              </a:rPr>
              <a:t>Employment Opportunities</a:t>
            </a:r>
            <a:endParaRPr lang="en-US" sz="1600">
              <a:latin typeface="+mj-lt"/>
              <a:ea typeface="Times New Roman" panose="02020603050405020304" pitchFamily="18" charset="0"/>
            </a:endParaRPr>
          </a:p>
          <a:p>
            <a:pPr>
              <a:lnSpc>
                <a:spcPct val="200000"/>
              </a:lnSpc>
            </a:pPr>
            <a:r>
              <a:rPr lang="en-KE" sz="1600">
                <a:effectLst/>
                <a:latin typeface="+mj-lt"/>
                <a:ea typeface="Times New Roman" panose="02020603050405020304" pitchFamily="18" charset="0"/>
              </a:rPr>
              <a:t>Income Generation</a:t>
            </a:r>
            <a:endParaRPr lang="en-US" sz="1600">
              <a:effectLst/>
              <a:latin typeface="+mj-lt"/>
              <a:ea typeface="Times New Roman" panose="02020603050405020304" pitchFamily="18" charset="0"/>
            </a:endParaRPr>
          </a:p>
          <a:p>
            <a:pPr>
              <a:lnSpc>
                <a:spcPct val="200000"/>
              </a:lnSpc>
            </a:pPr>
            <a:r>
              <a:rPr lang="en-KE" sz="1600">
                <a:effectLst/>
                <a:latin typeface="+mj-lt"/>
                <a:ea typeface="Times New Roman" panose="02020603050405020304" pitchFamily="18" charset="0"/>
              </a:rPr>
              <a:t>Education and</a:t>
            </a:r>
            <a:r>
              <a:rPr lang="en-US" sz="1600">
                <a:effectLst/>
                <a:latin typeface="+mj-lt"/>
                <a:ea typeface="Times New Roman" panose="02020603050405020304" pitchFamily="18" charset="0"/>
              </a:rPr>
              <a:t> awareness</a:t>
            </a:r>
            <a:endParaRPr lang="en-US" sz="1600">
              <a:latin typeface="+mj-lt"/>
              <a:ea typeface="Times New Roman" panose="02020603050405020304" pitchFamily="18" charset="0"/>
            </a:endParaRPr>
          </a:p>
          <a:p>
            <a:pPr>
              <a:lnSpc>
                <a:spcPct val="200000"/>
              </a:lnSpc>
            </a:pPr>
            <a:r>
              <a:rPr lang="en-US" sz="1600">
                <a:effectLst/>
                <a:latin typeface="+mj-lt"/>
                <a:ea typeface="Times New Roman" panose="02020603050405020304" pitchFamily="18" charset="0"/>
              </a:rPr>
              <a:t>B</a:t>
            </a:r>
            <a:r>
              <a:rPr lang="en-KE" sz="1600" err="1">
                <a:effectLst/>
                <a:latin typeface="+mj-lt"/>
                <a:ea typeface="Times New Roman" panose="02020603050405020304" pitchFamily="18" charset="0"/>
              </a:rPr>
              <a:t>usiness</a:t>
            </a:r>
            <a:r>
              <a:rPr lang="en-KE" sz="1600">
                <a:effectLst/>
                <a:latin typeface="+mj-lt"/>
                <a:ea typeface="Times New Roman" panose="02020603050405020304" pitchFamily="18" charset="0"/>
              </a:rPr>
              <a:t> Development</a:t>
            </a:r>
            <a:endParaRPr lang="en-US" sz="1600">
              <a:latin typeface="+mj-lt"/>
              <a:ea typeface="Times New Roman" panose="02020603050405020304" pitchFamily="18" charset="0"/>
            </a:endParaRPr>
          </a:p>
          <a:p>
            <a:pPr>
              <a:lnSpc>
                <a:spcPct val="200000"/>
              </a:lnSpc>
            </a:pPr>
            <a:r>
              <a:rPr lang="en-KE" sz="1600">
                <a:effectLst/>
                <a:latin typeface="+mj-lt"/>
                <a:ea typeface="Times New Roman" panose="02020603050405020304" pitchFamily="18" charset="0"/>
              </a:rPr>
              <a:t>Agricultural Productivity</a:t>
            </a:r>
            <a:endParaRPr lang="en-KE" sz="1600">
              <a:effectLst/>
              <a:latin typeface="Times New Roman" panose="02020603050405020304" pitchFamily="18" charset="0"/>
              <a:ea typeface="Times New Roman" panose="02020603050405020304" pitchFamily="18" charset="0"/>
            </a:endParaRPr>
          </a:p>
        </p:txBody>
      </p:sp>
      <p:sp>
        <p:nvSpPr>
          <p:cNvPr id="9" name="TextBox 8">
            <a:extLst>
              <a:ext uri="{FF2B5EF4-FFF2-40B4-BE49-F238E27FC236}">
                <a16:creationId xmlns:a16="http://schemas.microsoft.com/office/drawing/2014/main" id="{A766C4C9-ED68-59F9-CE14-CCC448468E77}"/>
              </a:ext>
            </a:extLst>
          </p:cNvPr>
          <p:cNvSpPr txBox="1"/>
          <p:nvPr/>
        </p:nvSpPr>
        <p:spPr>
          <a:xfrm>
            <a:off x="5822308" y="3996735"/>
            <a:ext cx="5296858" cy="2478114"/>
          </a:xfrm>
          <a:prstGeom prst="rect">
            <a:avLst/>
          </a:prstGeom>
          <a:noFill/>
        </p:spPr>
        <p:txBody>
          <a:bodyPr wrap="square">
            <a:spAutoFit/>
          </a:bodyPr>
          <a:lstStyle/>
          <a:p>
            <a:pPr marL="342900" indent="-342900">
              <a:lnSpc>
                <a:spcPct val="200000"/>
              </a:lnSpc>
              <a:tabLst>
                <a:tab pos="457200" algn="l"/>
              </a:tabLst>
            </a:pPr>
            <a:r>
              <a:rPr lang="en-KE" sz="1600">
                <a:effectLst/>
                <a:latin typeface="Arial" panose="020B0604020202020204" pitchFamily="34" charset="0"/>
                <a:ea typeface="Times New Roman" panose="02020603050405020304" pitchFamily="18" charset="0"/>
              </a:rPr>
              <a:t>Community Participation and Empowerment</a:t>
            </a:r>
            <a:r>
              <a:rPr lang="en-KE" sz="1600" kern="100">
                <a:effectLst/>
                <a:latin typeface="Calibri" panose="020F0502020204030204" pitchFamily="34" charset="0"/>
                <a:ea typeface="Calibri" panose="020F0502020204030204" pitchFamily="34" charset="0"/>
                <a:cs typeface="Times New Roman" panose="02020603050405020304" pitchFamily="18" charset="0"/>
              </a:rPr>
              <a:t> </a:t>
            </a:r>
            <a:endParaRPr lang="en-US" sz="1600">
              <a:effectLst/>
              <a:latin typeface="Arial" panose="020B0604020202020204" pitchFamily="34" charset="0"/>
              <a:ea typeface="Times New Roman" panose="02020603050405020304" pitchFamily="18" charset="0"/>
            </a:endParaRPr>
          </a:p>
          <a:p>
            <a:pPr marL="342900" lvl="0" indent="-342900">
              <a:lnSpc>
                <a:spcPct val="200000"/>
              </a:lnSpc>
              <a:tabLst>
                <a:tab pos="457200" algn="l"/>
              </a:tabLst>
            </a:pPr>
            <a:r>
              <a:rPr lang="en-US" sz="1600">
                <a:effectLst/>
                <a:latin typeface="Arial" panose="020B0604020202020204" pitchFamily="34" charset="0"/>
                <a:ea typeface="Times New Roman" panose="02020603050405020304" pitchFamily="18" charset="0"/>
              </a:rPr>
              <a:t>Healthcare and wellbeing</a:t>
            </a:r>
          </a:p>
          <a:p>
            <a:pPr marL="342900" lvl="0" indent="-342900">
              <a:lnSpc>
                <a:spcPct val="200000"/>
              </a:lnSpc>
              <a:tabLst>
                <a:tab pos="457200" algn="l"/>
              </a:tabLst>
            </a:pPr>
            <a:r>
              <a:rPr lang="en-US" sz="1600">
                <a:latin typeface="Arial" panose="020B0604020202020204" pitchFamily="34" charset="0"/>
                <a:ea typeface="Times New Roman" panose="02020603050405020304" pitchFamily="18" charset="0"/>
              </a:rPr>
              <a:t>Policy and Governance </a:t>
            </a:r>
          </a:p>
          <a:p>
            <a:pPr marL="342900" lvl="0" indent="-342900">
              <a:lnSpc>
                <a:spcPct val="200000"/>
              </a:lnSpc>
              <a:tabLst>
                <a:tab pos="457200" algn="l"/>
              </a:tabLst>
            </a:pPr>
            <a:r>
              <a:rPr lang="en-KE" sz="1600">
                <a:effectLst/>
                <a:latin typeface="Arial" panose="020B0604020202020204" pitchFamily="34" charset="0"/>
                <a:ea typeface="Times New Roman" panose="02020603050405020304" pitchFamily="18" charset="0"/>
              </a:rPr>
              <a:t>Environmental Impact</a:t>
            </a:r>
            <a:endParaRPr lang="en-US" sz="1600">
              <a:effectLst/>
              <a:latin typeface="Arial" panose="020B0604020202020204" pitchFamily="34" charset="0"/>
              <a:ea typeface="Times New Roman" panose="02020603050405020304" pitchFamily="18" charset="0"/>
            </a:endParaRPr>
          </a:p>
          <a:p>
            <a:pPr marL="342900" lvl="0" indent="-342900">
              <a:lnSpc>
                <a:spcPct val="200000"/>
              </a:lnSpc>
              <a:tabLst>
                <a:tab pos="457200" algn="l"/>
              </a:tabLst>
            </a:pPr>
            <a:r>
              <a:rPr lang="en-KE" sz="1600">
                <a:effectLst/>
                <a:latin typeface="Arial" panose="020B0604020202020204" pitchFamily="34" charset="0"/>
                <a:ea typeface="Times New Roman" panose="02020603050405020304" pitchFamily="18" charset="0"/>
              </a:rPr>
              <a:t>Infrastructure Development</a:t>
            </a:r>
            <a:endParaRPr lang="en-US" sz="1600">
              <a:effectLst/>
              <a:latin typeface="Arial" panose="020B0604020202020204" pitchFamily="34" charset="0"/>
              <a:ea typeface="Times New Roman" panose="02020603050405020304" pitchFamily="18" charset="0"/>
            </a:endParaRPr>
          </a:p>
        </p:txBody>
      </p:sp>
      <p:grpSp>
        <p:nvGrpSpPr>
          <p:cNvPr id="2" name="Group 1">
            <a:extLst>
              <a:ext uri="{FF2B5EF4-FFF2-40B4-BE49-F238E27FC236}">
                <a16:creationId xmlns:a16="http://schemas.microsoft.com/office/drawing/2014/main" id="{CBD3A665-542A-3AC2-043F-FC0F1901BC34}"/>
              </a:ext>
            </a:extLst>
          </p:cNvPr>
          <p:cNvGrpSpPr/>
          <p:nvPr/>
        </p:nvGrpSpPr>
        <p:grpSpPr>
          <a:xfrm>
            <a:off x="644162" y="4185976"/>
            <a:ext cx="359229" cy="2322131"/>
            <a:chOff x="621690" y="3570305"/>
            <a:chExt cx="359229" cy="2322131"/>
          </a:xfrm>
        </p:grpSpPr>
        <p:pic>
          <p:nvPicPr>
            <p:cNvPr id="11" name="Graphic 10" descr="Coins with solid fill">
              <a:extLst>
                <a:ext uri="{FF2B5EF4-FFF2-40B4-BE49-F238E27FC236}">
                  <a16:creationId xmlns:a16="http://schemas.microsoft.com/office/drawing/2014/main" id="{C396A28F-E9E7-896E-886F-C156DA5A40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5810" y="4086878"/>
              <a:ext cx="321836" cy="321836"/>
            </a:xfrm>
            <a:prstGeom prst="rect">
              <a:avLst/>
            </a:prstGeom>
          </p:spPr>
        </p:pic>
        <p:pic>
          <p:nvPicPr>
            <p:cNvPr id="13" name="Graphic 12" descr="Briefcase with solid fill">
              <a:extLst>
                <a:ext uri="{FF2B5EF4-FFF2-40B4-BE49-F238E27FC236}">
                  <a16:creationId xmlns:a16="http://schemas.microsoft.com/office/drawing/2014/main" id="{7EA9F9EE-B3F2-9C89-F999-0059F9B746C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3732" y="3570305"/>
              <a:ext cx="293914" cy="293914"/>
            </a:xfrm>
            <a:prstGeom prst="rect">
              <a:avLst/>
            </a:prstGeom>
          </p:spPr>
        </p:pic>
        <p:pic>
          <p:nvPicPr>
            <p:cNvPr id="17" name="Graphic 16" descr="Handshake with solid fill">
              <a:extLst>
                <a:ext uri="{FF2B5EF4-FFF2-40B4-BE49-F238E27FC236}">
                  <a16:creationId xmlns:a16="http://schemas.microsoft.com/office/drawing/2014/main" id="{E53C367E-2E6B-6B44-E350-8A0A491B67D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3732" y="5126969"/>
              <a:ext cx="304800" cy="304800"/>
            </a:xfrm>
            <a:prstGeom prst="rect">
              <a:avLst/>
            </a:prstGeom>
          </p:spPr>
        </p:pic>
        <p:pic>
          <p:nvPicPr>
            <p:cNvPr id="19" name="Graphic 18" descr="Farmer male with solid fill">
              <a:extLst>
                <a:ext uri="{FF2B5EF4-FFF2-40B4-BE49-F238E27FC236}">
                  <a16:creationId xmlns:a16="http://schemas.microsoft.com/office/drawing/2014/main" id="{038FA9DD-B674-FC42-DB81-EE988E87424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1690" y="5533207"/>
              <a:ext cx="359229" cy="359229"/>
            </a:xfrm>
            <a:prstGeom prst="rect">
              <a:avLst/>
            </a:prstGeom>
          </p:spPr>
        </p:pic>
        <p:pic>
          <p:nvPicPr>
            <p:cNvPr id="23" name="Graphic 22" descr="Books with solid fill">
              <a:extLst>
                <a:ext uri="{FF2B5EF4-FFF2-40B4-BE49-F238E27FC236}">
                  <a16:creationId xmlns:a16="http://schemas.microsoft.com/office/drawing/2014/main" id="{6F1E09F4-599A-19AB-4D9A-44631CB8915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31075" y="4561626"/>
              <a:ext cx="337457" cy="337457"/>
            </a:xfrm>
            <a:prstGeom prst="rect">
              <a:avLst/>
            </a:prstGeom>
          </p:spPr>
        </p:pic>
      </p:grpSp>
      <p:grpSp>
        <p:nvGrpSpPr>
          <p:cNvPr id="6" name="Group 5">
            <a:extLst>
              <a:ext uri="{FF2B5EF4-FFF2-40B4-BE49-F238E27FC236}">
                <a16:creationId xmlns:a16="http://schemas.microsoft.com/office/drawing/2014/main" id="{7987B78E-2773-4A30-9748-AB9BE90D812F}"/>
              </a:ext>
            </a:extLst>
          </p:cNvPr>
          <p:cNvGrpSpPr/>
          <p:nvPr/>
        </p:nvGrpSpPr>
        <p:grpSpPr>
          <a:xfrm>
            <a:off x="5194195" y="4153955"/>
            <a:ext cx="375645" cy="2320894"/>
            <a:chOff x="5303199" y="3541871"/>
            <a:chExt cx="375645" cy="2320894"/>
          </a:xfrm>
        </p:grpSpPr>
        <p:pic>
          <p:nvPicPr>
            <p:cNvPr id="15" name="Graphic 14" descr="Medical with solid fill">
              <a:extLst>
                <a:ext uri="{FF2B5EF4-FFF2-40B4-BE49-F238E27FC236}">
                  <a16:creationId xmlns:a16="http://schemas.microsoft.com/office/drawing/2014/main" id="{FF28BA3A-6F91-9E74-AC73-4881BC6C524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04082" y="4052456"/>
              <a:ext cx="356258" cy="356258"/>
            </a:xfrm>
            <a:prstGeom prst="rect">
              <a:avLst/>
            </a:prstGeom>
          </p:spPr>
        </p:pic>
        <p:pic>
          <p:nvPicPr>
            <p:cNvPr id="21" name="Graphic 20" descr="Users with solid fill">
              <a:extLst>
                <a:ext uri="{FF2B5EF4-FFF2-40B4-BE49-F238E27FC236}">
                  <a16:creationId xmlns:a16="http://schemas.microsoft.com/office/drawing/2014/main" id="{C058CC32-31A5-FF71-1DA9-F946E08111B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355540" y="3541871"/>
              <a:ext cx="304800" cy="304800"/>
            </a:xfrm>
            <a:prstGeom prst="rect">
              <a:avLst/>
            </a:prstGeom>
          </p:spPr>
        </p:pic>
        <p:pic>
          <p:nvPicPr>
            <p:cNvPr id="25" name="Graphic 24" descr="Sustainability with solid fill">
              <a:extLst>
                <a:ext uri="{FF2B5EF4-FFF2-40B4-BE49-F238E27FC236}">
                  <a16:creationId xmlns:a16="http://schemas.microsoft.com/office/drawing/2014/main" id="{971C2D5A-C756-0B81-EA8B-004AA579A52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341387" y="5050560"/>
              <a:ext cx="337457" cy="337457"/>
            </a:xfrm>
            <a:prstGeom prst="rect">
              <a:avLst/>
            </a:prstGeom>
          </p:spPr>
        </p:pic>
        <p:pic>
          <p:nvPicPr>
            <p:cNvPr id="27" name="Graphic 26" descr="Oil Rig with solid fill">
              <a:extLst>
                <a:ext uri="{FF2B5EF4-FFF2-40B4-BE49-F238E27FC236}">
                  <a16:creationId xmlns:a16="http://schemas.microsoft.com/office/drawing/2014/main" id="{8CBBC159-9B57-77F2-0B6D-996C2FF95394}"/>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374044" y="5557965"/>
              <a:ext cx="304800" cy="304800"/>
            </a:xfrm>
            <a:prstGeom prst="rect">
              <a:avLst/>
            </a:prstGeom>
          </p:spPr>
        </p:pic>
        <p:pic>
          <p:nvPicPr>
            <p:cNvPr id="5" name="Graphic 4" descr="Gavel with solid fill">
              <a:extLst>
                <a:ext uri="{FF2B5EF4-FFF2-40B4-BE49-F238E27FC236}">
                  <a16:creationId xmlns:a16="http://schemas.microsoft.com/office/drawing/2014/main" id="{D8B69C14-6103-FC29-3D2D-96953FAAFCE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303199" y="4530686"/>
              <a:ext cx="356258" cy="356258"/>
            </a:xfrm>
            <a:prstGeom prst="rect">
              <a:avLst/>
            </a:prstGeom>
          </p:spPr>
        </p:pic>
      </p:grpSp>
    </p:spTree>
    <p:extLst>
      <p:ext uri="{BB962C8B-B14F-4D97-AF65-F5344CB8AC3E}">
        <p14:creationId xmlns:p14="http://schemas.microsoft.com/office/powerpoint/2010/main" val="147619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type="body" idx="1"/>
          </p:nvPr>
        </p:nvSpPr>
        <p:spPr bwMode="auto">
          <a:xfrm>
            <a:off x="506186" y="3042557"/>
            <a:ext cx="10782300" cy="3262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a:ln>
                  <a:noFill/>
                </a:ln>
                <a:solidFill>
                  <a:schemeClr val="tx1"/>
                </a:solidFill>
                <a:effectLst/>
                <a:latin typeface="Arial" panose="020B0604020202020204" pitchFamily="34" charset="0"/>
              </a:rPr>
              <a:t>Social Impacts:</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Access to electricity and its effects on education, healthcare, productivity, and livelihoods.</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Potential social conflicts related to land use, resource allocation, or benefit sharing.</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Impacts on community institutions and social dynamics.</a:t>
            </a:r>
          </a:p>
          <a:p>
            <a:pPr marL="914400" lvl="2" indent="0" eaLnBrk="0" fontAlgn="base" hangingPunct="0">
              <a:lnSpc>
                <a:spcPct val="100000"/>
              </a:lnSpc>
              <a:spcBef>
                <a:spcPct val="0"/>
              </a:spcBef>
              <a:spcAft>
                <a:spcPct val="0"/>
              </a:spcAft>
              <a:buClrTx/>
              <a:buSzTx/>
              <a:buNone/>
            </a:pPr>
            <a:endParaRPr kumimoji="0" lang="en-US" altLang="en-US"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none" strike="noStrike" cap="none" normalizeH="0" baseline="0">
                <a:ln>
                  <a:noFill/>
                </a:ln>
                <a:solidFill>
                  <a:schemeClr val="tx1"/>
                </a:solidFill>
                <a:effectLst/>
                <a:latin typeface="Arial" panose="020B0604020202020204" pitchFamily="34" charset="0"/>
              </a:rPr>
              <a:t>Economic Impacts:</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Creation of jobs during mini-grid construction and operation.</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Increased economic activity due to reliable electricity access (e.g., businesses, agriculture).</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Potential changes in energy costs for households and businesses.</a:t>
            </a:r>
          </a:p>
          <a:p>
            <a:pPr marL="1257300" lvl="2" eaLnBrk="0" fontAlgn="base" hangingPunct="0">
              <a:lnSpc>
                <a:spcPct val="100000"/>
              </a:lnSpc>
              <a:spcBef>
                <a:spcPct val="0"/>
              </a:spcBef>
              <a:spcAft>
                <a:spcPct val="0"/>
              </a:spcAft>
              <a:buClrTx/>
              <a:buSzTx/>
              <a:buFont typeface="Arial" panose="020B0604020202020204" pitchFamily="34" charset="0"/>
              <a:buChar char="•"/>
            </a:pPr>
            <a:r>
              <a:rPr kumimoji="0" lang="en-US" altLang="en-US" b="0" i="0" u="none" strike="noStrike" cap="none" normalizeH="0" baseline="0">
                <a:ln>
                  <a:noFill/>
                </a:ln>
                <a:solidFill>
                  <a:schemeClr val="tx1"/>
                </a:solidFill>
                <a:effectLst/>
                <a:latin typeface="Arial" panose="020B0604020202020204" pitchFamily="34" charset="0"/>
              </a:rPr>
              <a:t>Distributional impacts, ensuring equitable access to the benefits of the mini-grid across the community.</a:t>
            </a:r>
          </a:p>
        </p:txBody>
      </p:sp>
      <p:sp>
        <p:nvSpPr>
          <p:cNvPr id="3" name="Title 2"/>
          <p:cNvSpPr>
            <a:spLocks noGrp="1"/>
          </p:cNvSpPr>
          <p:nvPr>
            <p:ph type="title"/>
          </p:nvPr>
        </p:nvSpPr>
        <p:spPr/>
        <p:txBody>
          <a:bodyPr/>
          <a:lstStyle/>
          <a:p>
            <a:r>
              <a:rPr lang="en-US"/>
              <a:t>SEIA Considerations in Mini-grid Modelling</a:t>
            </a:r>
          </a:p>
        </p:txBody>
      </p:sp>
      <p:sp>
        <p:nvSpPr>
          <p:cNvPr id="5" name="TextBox 4">
            <a:extLst>
              <a:ext uri="{FF2B5EF4-FFF2-40B4-BE49-F238E27FC236}">
                <a16:creationId xmlns:a16="http://schemas.microsoft.com/office/drawing/2014/main" id="{7D20DF29-4393-4A8A-D31A-3E179B95F19A}"/>
              </a:ext>
            </a:extLst>
          </p:cNvPr>
          <p:cNvSpPr txBox="1"/>
          <p:nvPr/>
        </p:nvSpPr>
        <p:spPr>
          <a:xfrm>
            <a:off x="628650" y="1150343"/>
            <a:ext cx="10934700" cy="1477328"/>
          </a:xfrm>
          <a:prstGeom prst="rect">
            <a:avLst/>
          </a:prstGeom>
          <a:noFill/>
        </p:spPr>
        <p:txBody>
          <a:bodyPr wrap="square">
            <a:spAutoFit/>
          </a:bodyPr>
          <a:lstStyle/>
          <a:p>
            <a:pPr marL="285750" indent="-285750">
              <a:buFont typeface="Arial" panose="020B0604020202020204" pitchFamily="34" charset="0"/>
              <a:buChar char="•"/>
            </a:pPr>
            <a:r>
              <a:rPr lang="en-US" sz="1800"/>
              <a:t>SEIA considerations in mini-grid modeling ensure that the potential social, economic, and environmental impacts are thoroughly evaluated to maximize benefits and mitigate adverse effects for the community. </a:t>
            </a:r>
          </a:p>
          <a:p>
            <a:pPr marL="285750" indent="-285750">
              <a:buFont typeface="Arial" panose="020B0604020202020204" pitchFamily="34" charset="0"/>
              <a:buChar char="•"/>
            </a:pPr>
            <a:r>
              <a:rPr lang="en-US" sz="1800"/>
              <a:t>This includes assessing health improvements, protecting cultural resources, supporting local businesses, managing population changes, and ensuring equitable distribution of economic benefits.</a:t>
            </a:r>
            <a:endParaRPr lang="en-KE" sz="1800"/>
          </a:p>
        </p:txBody>
      </p:sp>
      <p:pic>
        <p:nvPicPr>
          <p:cNvPr id="7" name="Graphic 6" descr="Group with solid fill">
            <a:extLst>
              <a:ext uri="{FF2B5EF4-FFF2-40B4-BE49-F238E27FC236}">
                <a16:creationId xmlns:a16="http://schemas.microsoft.com/office/drawing/2014/main" id="{385EF2F1-4AF1-1546-7DE8-960F80477DD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28650" y="3395114"/>
            <a:ext cx="772886" cy="772886"/>
          </a:xfrm>
          <a:prstGeom prst="rect">
            <a:avLst/>
          </a:prstGeom>
        </p:spPr>
      </p:pic>
      <p:pic>
        <p:nvPicPr>
          <p:cNvPr id="9" name="Graphic 8" descr="Register with solid fill">
            <a:extLst>
              <a:ext uri="{FF2B5EF4-FFF2-40B4-BE49-F238E27FC236}">
                <a16:creationId xmlns:a16="http://schemas.microsoft.com/office/drawing/2014/main" id="{7DCAFA70-01EF-9F56-4D23-0645FD8F46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28650" y="4850051"/>
            <a:ext cx="772886" cy="772886"/>
          </a:xfrm>
          <a:prstGeom prst="rect">
            <a:avLst/>
          </a:prstGeom>
        </p:spPr>
      </p:pic>
    </p:spTree>
    <p:extLst>
      <p:ext uri="{BB962C8B-B14F-4D97-AF65-F5344CB8AC3E}">
        <p14:creationId xmlns:p14="http://schemas.microsoft.com/office/powerpoint/2010/main" val="3227524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1597107-542E-EB78-3575-34B645BAFD84}"/>
              </a:ext>
            </a:extLst>
          </p:cNvPr>
          <p:cNvSpPr>
            <a:spLocks noGrp="1"/>
          </p:cNvSpPr>
          <p:nvPr>
            <p:ph type="title"/>
          </p:nvPr>
        </p:nvSpPr>
        <p:spPr>
          <a:xfrm>
            <a:off x="794657" y="443020"/>
            <a:ext cx="9672961" cy="514411"/>
          </a:xfrm>
        </p:spPr>
        <p:txBody>
          <a:bodyPr>
            <a:normAutofit/>
          </a:bodyPr>
          <a:lstStyle/>
          <a:p>
            <a:r>
              <a:rPr lang="it-IT"/>
              <a:t>Socio-Economic Impacts </a:t>
            </a:r>
            <a:endParaRPr lang="en-KE"/>
          </a:p>
        </p:txBody>
      </p:sp>
      <p:pic>
        <p:nvPicPr>
          <p:cNvPr id="27" name="Graphic 26" descr="Badge Unfollow with solid fill">
            <a:extLst>
              <a:ext uri="{FF2B5EF4-FFF2-40B4-BE49-F238E27FC236}">
                <a16:creationId xmlns:a16="http://schemas.microsoft.com/office/drawing/2014/main" id="{1BF83B36-324C-E979-4079-1B6F48293CB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9963" y="4990015"/>
            <a:ext cx="914400" cy="914400"/>
          </a:xfrm>
          <a:prstGeom prst="rect">
            <a:avLst/>
          </a:prstGeom>
        </p:spPr>
      </p:pic>
      <p:pic>
        <p:nvPicPr>
          <p:cNvPr id="29" name="Graphic 28" descr="Badge Follow with solid fill">
            <a:extLst>
              <a:ext uri="{FF2B5EF4-FFF2-40B4-BE49-F238E27FC236}">
                <a16:creationId xmlns:a16="http://schemas.microsoft.com/office/drawing/2014/main" id="{BB84F315-31CD-EE89-9CF7-9E05AF38D06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5867" y="2334211"/>
            <a:ext cx="914400" cy="914400"/>
          </a:xfrm>
          <a:prstGeom prst="rect">
            <a:avLst/>
          </a:prstGeom>
        </p:spPr>
      </p:pic>
      <p:sp>
        <p:nvSpPr>
          <p:cNvPr id="54" name="TextBox 12">
            <a:extLst>
              <a:ext uri="{FF2B5EF4-FFF2-40B4-BE49-F238E27FC236}">
                <a16:creationId xmlns:a16="http://schemas.microsoft.com/office/drawing/2014/main" id="{7F1EC605-1BB0-5D71-32D6-B211B3B937D9}"/>
              </a:ext>
            </a:extLst>
          </p:cNvPr>
          <p:cNvSpPr txBox="1"/>
          <p:nvPr/>
        </p:nvSpPr>
        <p:spPr>
          <a:xfrm>
            <a:off x="2085378" y="4820238"/>
            <a:ext cx="1697854" cy="1015663"/>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200" b="1"/>
              <a:t>Noise pollution and health risks from improper waste disposal during construction.</a:t>
            </a:r>
            <a:endParaRPr kumimoji="0" lang="en-US" sz="1050" b="1"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grpSp>
        <p:nvGrpSpPr>
          <p:cNvPr id="78" name="Group 77">
            <a:extLst>
              <a:ext uri="{FF2B5EF4-FFF2-40B4-BE49-F238E27FC236}">
                <a16:creationId xmlns:a16="http://schemas.microsoft.com/office/drawing/2014/main" id="{977D8D2A-CD48-E157-33A7-85376ADA678F}"/>
              </a:ext>
            </a:extLst>
          </p:cNvPr>
          <p:cNvGrpSpPr/>
          <p:nvPr/>
        </p:nvGrpSpPr>
        <p:grpSpPr>
          <a:xfrm>
            <a:off x="1693024" y="1141654"/>
            <a:ext cx="8640000" cy="2160000"/>
            <a:chOff x="3434540" y="1604353"/>
            <a:chExt cx="5780216" cy="1411718"/>
          </a:xfrm>
          <a:solidFill>
            <a:srgbClr val="0070C0"/>
          </a:solidFill>
        </p:grpSpPr>
        <p:sp>
          <p:nvSpPr>
            <p:cNvPr id="45" name="Shape">
              <a:extLst>
                <a:ext uri="{FF2B5EF4-FFF2-40B4-BE49-F238E27FC236}">
                  <a16:creationId xmlns:a16="http://schemas.microsoft.com/office/drawing/2014/main" id="{02D6A9E2-3BFE-3670-2681-A4DBEFA9290A}"/>
                </a:ext>
              </a:extLst>
            </p:cNvPr>
            <p:cNvSpPr/>
            <p:nvPr/>
          </p:nvSpPr>
          <p:spPr>
            <a:xfrm>
              <a:off x="6375614" y="1604353"/>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2747" y="6479"/>
                  </a:moveTo>
                  <a:lnTo>
                    <a:pt x="18102" y="6479"/>
                  </a:lnTo>
                  <a:cubicBezTo>
                    <a:pt x="18379" y="6479"/>
                    <a:pt x="18596" y="6638"/>
                    <a:pt x="18596" y="6842"/>
                  </a:cubicBezTo>
                  <a:lnTo>
                    <a:pt x="18596" y="6842"/>
                  </a:lnTo>
                  <a:cubicBezTo>
                    <a:pt x="18596" y="7045"/>
                    <a:pt x="18379" y="7205"/>
                    <a:pt x="18102" y="7205"/>
                  </a:cubicBezTo>
                  <a:lnTo>
                    <a:pt x="2747" y="7205"/>
                  </a:lnTo>
                  <a:cubicBezTo>
                    <a:pt x="1779" y="7205"/>
                    <a:pt x="988" y="7786"/>
                    <a:pt x="988" y="8498"/>
                  </a:cubicBezTo>
                  <a:lnTo>
                    <a:pt x="988" y="20394"/>
                  </a:lnTo>
                  <a:cubicBezTo>
                    <a:pt x="988" y="20656"/>
                    <a:pt x="1285" y="20874"/>
                    <a:pt x="1640" y="20874"/>
                  </a:cubicBezTo>
                  <a:lnTo>
                    <a:pt x="4565" y="20874"/>
                  </a:lnTo>
                  <a:cubicBezTo>
                    <a:pt x="8557" y="20874"/>
                    <a:pt x="12371" y="19712"/>
                    <a:pt x="15177" y="17634"/>
                  </a:cubicBezTo>
                  <a:cubicBezTo>
                    <a:pt x="17984" y="15572"/>
                    <a:pt x="19584" y="12754"/>
                    <a:pt x="19584" y="9834"/>
                  </a:cubicBezTo>
                  <a:lnTo>
                    <a:pt x="19584" y="7655"/>
                  </a:lnTo>
                  <a:lnTo>
                    <a:pt x="19584" y="1569"/>
                  </a:lnTo>
                  <a:cubicBezTo>
                    <a:pt x="19584" y="1351"/>
                    <a:pt x="19347" y="1177"/>
                    <a:pt x="19051" y="1177"/>
                  </a:cubicBezTo>
                  <a:lnTo>
                    <a:pt x="18655" y="1177"/>
                  </a:lnTo>
                  <a:cubicBezTo>
                    <a:pt x="18596" y="1177"/>
                    <a:pt x="18557" y="1118"/>
                    <a:pt x="18596" y="1089"/>
                  </a:cubicBezTo>
                  <a:lnTo>
                    <a:pt x="20078" y="0"/>
                  </a:lnTo>
                  <a:lnTo>
                    <a:pt x="21560" y="1089"/>
                  </a:lnTo>
                  <a:cubicBezTo>
                    <a:pt x="21600" y="1118"/>
                    <a:pt x="21580" y="1177"/>
                    <a:pt x="21501" y="1177"/>
                  </a:cubicBezTo>
                  <a:lnTo>
                    <a:pt x="21106" y="1177"/>
                  </a:lnTo>
                  <a:cubicBezTo>
                    <a:pt x="20810" y="1177"/>
                    <a:pt x="20572" y="1351"/>
                    <a:pt x="20572" y="1569"/>
                  </a:cubicBezTo>
                  <a:lnTo>
                    <a:pt x="20572" y="6493"/>
                  </a:lnTo>
                  <a:lnTo>
                    <a:pt x="20572" y="7655"/>
                  </a:lnTo>
                  <a:lnTo>
                    <a:pt x="20572" y="20612"/>
                  </a:lnTo>
                  <a:cubicBezTo>
                    <a:pt x="20572" y="21150"/>
                    <a:pt x="19980" y="21600"/>
                    <a:pt x="19229" y="21600"/>
                  </a:cubicBezTo>
                  <a:lnTo>
                    <a:pt x="1601" y="21600"/>
                  </a:lnTo>
                  <a:cubicBezTo>
                    <a:pt x="712" y="21600"/>
                    <a:pt x="0" y="21077"/>
                    <a:pt x="0" y="20423"/>
                  </a:cubicBezTo>
                  <a:lnTo>
                    <a:pt x="0" y="8498"/>
                  </a:lnTo>
                  <a:cubicBezTo>
                    <a:pt x="0" y="7379"/>
                    <a:pt x="1225" y="6479"/>
                    <a:pt x="2747" y="6479"/>
                  </a:cubicBezTo>
                  <a:close/>
                </a:path>
              </a:pathLst>
            </a:custGeom>
            <a:solidFill>
              <a:srgbClr val="00991D"/>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6" name="Shape">
              <a:extLst>
                <a:ext uri="{FF2B5EF4-FFF2-40B4-BE49-F238E27FC236}">
                  <a16:creationId xmlns:a16="http://schemas.microsoft.com/office/drawing/2014/main" id="{FB40E021-5B42-9897-3AEA-A3DE3528E4BB}"/>
                </a:ext>
              </a:extLst>
            </p:cNvPr>
            <p:cNvSpPr/>
            <p:nvPr/>
          </p:nvSpPr>
          <p:spPr>
            <a:xfrm>
              <a:off x="7846152" y="1604353"/>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2747" y="6479"/>
                  </a:moveTo>
                  <a:lnTo>
                    <a:pt x="18102" y="6479"/>
                  </a:lnTo>
                  <a:cubicBezTo>
                    <a:pt x="18379" y="6479"/>
                    <a:pt x="18596" y="6638"/>
                    <a:pt x="18596" y="6842"/>
                  </a:cubicBezTo>
                  <a:lnTo>
                    <a:pt x="18596" y="6842"/>
                  </a:lnTo>
                  <a:cubicBezTo>
                    <a:pt x="18596" y="7045"/>
                    <a:pt x="18379" y="7205"/>
                    <a:pt x="18102" y="7205"/>
                  </a:cubicBezTo>
                  <a:lnTo>
                    <a:pt x="2747" y="7205"/>
                  </a:lnTo>
                  <a:cubicBezTo>
                    <a:pt x="1779" y="7205"/>
                    <a:pt x="988" y="7786"/>
                    <a:pt x="988" y="8498"/>
                  </a:cubicBezTo>
                  <a:lnTo>
                    <a:pt x="988" y="20394"/>
                  </a:lnTo>
                  <a:cubicBezTo>
                    <a:pt x="988" y="20656"/>
                    <a:pt x="1285" y="20874"/>
                    <a:pt x="1640" y="20874"/>
                  </a:cubicBezTo>
                  <a:lnTo>
                    <a:pt x="4565" y="20874"/>
                  </a:lnTo>
                  <a:cubicBezTo>
                    <a:pt x="8557" y="20874"/>
                    <a:pt x="12371" y="19712"/>
                    <a:pt x="15177" y="17634"/>
                  </a:cubicBezTo>
                  <a:cubicBezTo>
                    <a:pt x="17984" y="15572"/>
                    <a:pt x="19584" y="12754"/>
                    <a:pt x="19584" y="9834"/>
                  </a:cubicBezTo>
                  <a:lnTo>
                    <a:pt x="19584" y="7655"/>
                  </a:lnTo>
                  <a:lnTo>
                    <a:pt x="19584" y="1569"/>
                  </a:lnTo>
                  <a:cubicBezTo>
                    <a:pt x="19584" y="1351"/>
                    <a:pt x="19347" y="1177"/>
                    <a:pt x="19051" y="1177"/>
                  </a:cubicBezTo>
                  <a:lnTo>
                    <a:pt x="18655" y="1177"/>
                  </a:lnTo>
                  <a:cubicBezTo>
                    <a:pt x="18596" y="1177"/>
                    <a:pt x="18557" y="1118"/>
                    <a:pt x="18596" y="1089"/>
                  </a:cubicBezTo>
                  <a:lnTo>
                    <a:pt x="20078" y="0"/>
                  </a:lnTo>
                  <a:lnTo>
                    <a:pt x="21560" y="1089"/>
                  </a:lnTo>
                  <a:cubicBezTo>
                    <a:pt x="21600" y="1118"/>
                    <a:pt x="21580" y="1177"/>
                    <a:pt x="21501" y="1177"/>
                  </a:cubicBezTo>
                  <a:lnTo>
                    <a:pt x="21106" y="1177"/>
                  </a:lnTo>
                  <a:cubicBezTo>
                    <a:pt x="20810" y="1177"/>
                    <a:pt x="20572" y="1351"/>
                    <a:pt x="20572" y="1569"/>
                  </a:cubicBezTo>
                  <a:lnTo>
                    <a:pt x="20572" y="6493"/>
                  </a:lnTo>
                  <a:lnTo>
                    <a:pt x="20572" y="7655"/>
                  </a:lnTo>
                  <a:lnTo>
                    <a:pt x="20572" y="20612"/>
                  </a:lnTo>
                  <a:cubicBezTo>
                    <a:pt x="20572" y="21150"/>
                    <a:pt x="19980" y="21600"/>
                    <a:pt x="19229" y="21600"/>
                  </a:cubicBezTo>
                  <a:lnTo>
                    <a:pt x="1601" y="21600"/>
                  </a:lnTo>
                  <a:cubicBezTo>
                    <a:pt x="711" y="21600"/>
                    <a:pt x="0" y="21077"/>
                    <a:pt x="0" y="20423"/>
                  </a:cubicBezTo>
                  <a:lnTo>
                    <a:pt x="0" y="8498"/>
                  </a:lnTo>
                  <a:cubicBezTo>
                    <a:pt x="20" y="7379"/>
                    <a:pt x="1245" y="6479"/>
                    <a:pt x="2747" y="6479"/>
                  </a:cubicBezTo>
                  <a:close/>
                </a:path>
              </a:pathLst>
            </a:custGeom>
            <a:solidFill>
              <a:srgbClr val="00991D"/>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7" name="Shape">
              <a:extLst>
                <a:ext uri="{FF2B5EF4-FFF2-40B4-BE49-F238E27FC236}">
                  <a16:creationId xmlns:a16="http://schemas.microsoft.com/office/drawing/2014/main" id="{D6887DCB-27CB-AC49-844D-77F56D0D6A76}"/>
                </a:ext>
              </a:extLst>
            </p:cNvPr>
            <p:cNvSpPr/>
            <p:nvPr/>
          </p:nvSpPr>
          <p:spPr>
            <a:xfrm>
              <a:off x="4905076" y="1604353"/>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2747" y="6479"/>
                  </a:moveTo>
                  <a:lnTo>
                    <a:pt x="18102" y="6479"/>
                  </a:lnTo>
                  <a:cubicBezTo>
                    <a:pt x="18379" y="6479"/>
                    <a:pt x="18596" y="6638"/>
                    <a:pt x="18596" y="6842"/>
                  </a:cubicBezTo>
                  <a:lnTo>
                    <a:pt x="18596" y="6842"/>
                  </a:lnTo>
                  <a:cubicBezTo>
                    <a:pt x="18596" y="7045"/>
                    <a:pt x="18379" y="7205"/>
                    <a:pt x="18102" y="7205"/>
                  </a:cubicBezTo>
                  <a:lnTo>
                    <a:pt x="2747" y="7205"/>
                  </a:lnTo>
                  <a:cubicBezTo>
                    <a:pt x="1779" y="7205"/>
                    <a:pt x="988" y="7786"/>
                    <a:pt x="988" y="8498"/>
                  </a:cubicBezTo>
                  <a:lnTo>
                    <a:pt x="988" y="20394"/>
                  </a:lnTo>
                  <a:cubicBezTo>
                    <a:pt x="988" y="20656"/>
                    <a:pt x="1285" y="20874"/>
                    <a:pt x="1640" y="20874"/>
                  </a:cubicBezTo>
                  <a:lnTo>
                    <a:pt x="4565" y="20874"/>
                  </a:lnTo>
                  <a:cubicBezTo>
                    <a:pt x="8557" y="20874"/>
                    <a:pt x="12371" y="19712"/>
                    <a:pt x="15177" y="17634"/>
                  </a:cubicBezTo>
                  <a:cubicBezTo>
                    <a:pt x="17984" y="15572"/>
                    <a:pt x="19584" y="12754"/>
                    <a:pt x="19584" y="9834"/>
                  </a:cubicBezTo>
                  <a:lnTo>
                    <a:pt x="19584" y="7655"/>
                  </a:lnTo>
                  <a:lnTo>
                    <a:pt x="19584" y="1569"/>
                  </a:lnTo>
                  <a:cubicBezTo>
                    <a:pt x="19584" y="1351"/>
                    <a:pt x="19347" y="1177"/>
                    <a:pt x="19051" y="1177"/>
                  </a:cubicBezTo>
                  <a:lnTo>
                    <a:pt x="18655" y="1177"/>
                  </a:lnTo>
                  <a:cubicBezTo>
                    <a:pt x="18596" y="1177"/>
                    <a:pt x="18557" y="1118"/>
                    <a:pt x="18596" y="1089"/>
                  </a:cubicBezTo>
                  <a:lnTo>
                    <a:pt x="20078" y="0"/>
                  </a:lnTo>
                  <a:lnTo>
                    <a:pt x="21560" y="1089"/>
                  </a:lnTo>
                  <a:cubicBezTo>
                    <a:pt x="21600" y="1118"/>
                    <a:pt x="21580" y="1177"/>
                    <a:pt x="21501" y="1177"/>
                  </a:cubicBezTo>
                  <a:lnTo>
                    <a:pt x="21106" y="1177"/>
                  </a:lnTo>
                  <a:cubicBezTo>
                    <a:pt x="20810" y="1177"/>
                    <a:pt x="20572" y="1351"/>
                    <a:pt x="20572" y="1569"/>
                  </a:cubicBezTo>
                  <a:lnTo>
                    <a:pt x="20572" y="6493"/>
                  </a:lnTo>
                  <a:lnTo>
                    <a:pt x="20572" y="7655"/>
                  </a:lnTo>
                  <a:lnTo>
                    <a:pt x="20572" y="20612"/>
                  </a:lnTo>
                  <a:cubicBezTo>
                    <a:pt x="20572" y="21150"/>
                    <a:pt x="19980" y="21600"/>
                    <a:pt x="19229" y="21600"/>
                  </a:cubicBezTo>
                  <a:lnTo>
                    <a:pt x="1601" y="21600"/>
                  </a:lnTo>
                  <a:cubicBezTo>
                    <a:pt x="711" y="21600"/>
                    <a:pt x="0" y="21077"/>
                    <a:pt x="0" y="20423"/>
                  </a:cubicBezTo>
                  <a:lnTo>
                    <a:pt x="0" y="8498"/>
                  </a:lnTo>
                  <a:cubicBezTo>
                    <a:pt x="0" y="7379"/>
                    <a:pt x="1225" y="6479"/>
                    <a:pt x="2747" y="6479"/>
                  </a:cubicBezTo>
                  <a:close/>
                </a:path>
              </a:pathLst>
            </a:custGeom>
            <a:solidFill>
              <a:srgbClr val="00991D"/>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Shape">
              <a:extLst>
                <a:ext uri="{FF2B5EF4-FFF2-40B4-BE49-F238E27FC236}">
                  <a16:creationId xmlns:a16="http://schemas.microsoft.com/office/drawing/2014/main" id="{4B651C84-BA70-B555-27D7-5E280377AAB2}"/>
                </a:ext>
              </a:extLst>
            </p:cNvPr>
            <p:cNvSpPr/>
            <p:nvPr/>
          </p:nvSpPr>
          <p:spPr>
            <a:xfrm>
              <a:off x="3434540" y="1604353"/>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2747" y="6479"/>
                  </a:moveTo>
                  <a:lnTo>
                    <a:pt x="18102" y="6479"/>
                  </a:lnTo>
                  <a:cubicBezTo>
                    <a:pt x="18379" y="6479"/>
                    <a:pt x="18596" y="6638"/>
                    <a:pt x="18596" y="6842"/>
                  </a:cubicBezTo>
                  <a:lnTo>
                    <a:pt x="18596" y="6842"/>
                  </a:lnTo>
                  <a:cubicBezTo>
                    <a:pt x="18596" y="7045"/>
                    <a:pt x="18379" y="7205"/>
                    <a:pt x="18102" y="7205"/>
                  </a:cubicBezTo>
                  <a:lnTo>
                    <a:pt x="2747" y="7205"/>
                  </a:lnTo>
                  <a:cubicBezTo>
                    <a:pt x="1779" y="7205"/>
                    <a:pt x="988" y="7786"/>
                    <a:pt x="988" y="8498"/>
                  </a:cubicBezTo>
                  <a:lnTo>
                    <a:pt x="988" y="20394"/>
                  </a:lnTo>
                  <a:cubicBezTo>
                    <a:pt x="988" y="20656"/>
                    <a:pt x="1285" y="20874"/>
                    <a:pt x="1640" y="20874"/>
                  </a:cubicBezTo>
                  <a:lnTo>
                    <a:pt x="4565" y="20874"/>
                  </a:lnTo>
                  <a:cubicBezTo>
                    <a:pt x="8557" y="20874"/>
                    <a:pt x="12371" y="19712"/>
                    <a:pt x="15177" y="17634"/>
                  </a:cubicBezTo>
                  <a:cubicBezTo>
                    <a:pt x="17984" y="15572"/>
                    <a:pt x="19584" y="12754"/>
                    <a:pt x="19584" y="9834"/>
                  </a:cubicBezTo>
                  <a:lnTo>
                    <a:pt x="19584" y="7655"/>
                  </a:lnTo>
                  <a:lnTo>
                    <a:pt x="19584" y="1569"/>
                  </a:lnTo>
                  <a:cubicBezTo>
                    <a:pt x="19584" y="1351"/>
                    <a:pt x="19347" y="1177"/>
                    <a:pt x="19051" y="1177"/>
                  </a:cubicBezTo>
                  <a:lnTo>
                    <a:pt x="18655" y="1177"/>
                  </a:lnTo>
                  <a:cubicBezTo>
                    <a:pt x="18596" y="1177"/>
                    <a:pt x="18557" y="1118"/>
                    <a:pt x="18596" y="1089"/>
                  </a:cubicBezTo>
                  <a:lnTo>
                    <a:pt x="20078" y="0"/>
                  </a:lnTo>
                  <a:lnTo>
                    <a:pt x="21560" y="1089"/>
                  </a:lnTo>
                  <a:cubicBezTo>
                    <a:pt x="21600" y="1118"/>
                    <a:pt x="21580" y="1177"/>
                    <a:pt x="21501" y="1177"/>
                  </a:cubicBezTo>
                  <a:lnTo>
                    <a:pt x="21106" y="1177"/>
                  </a:lnTo>
                  <a:cubicBezTo>
                    <a:pt x="20810" y="1177"/>
                    <a:pt x="20572" y="1351"/>
                    <a:pt x="20572" y="1569"/>
                  </a:cubicBezTo>
                  <a:lnTo>
                    <a:pt x="20572" y="6493"/>
                  </a:lnTo>
                  <a:lnTo>
                    <a:pt x="20572" y="7655"/>
                  </a:lnTo>
                  <a:lnTo>
                    <a:pt x="20572" y="20612"/>
                  </a:lnTo>
                  <a:cubicBezTo>
                    <a:pt x="20572" y="21150"/>
                    <a:pt x="19980" y="21600"/>
                    <a:pt x="19229" y="21600"/>
                  </a:cubicBezTo>
                  <a:lnTo>
                    <a:pt x="1601" y="21600"/>
                  </a:lnTo>
                  <a:cubicBezTo>
                    <a:pt x="711" y="21600"/>
                    <a:pt x="0" y="21077"/>
                    <a:pt x="0" y="20423"/>
                  </a:cubicBezTo>
                  <a:lnTo>
                    <a:pt x="0" y="8498"/>
                  </a:lnTo>
                  <a:cubicBezTo>
                    <a:pt x="0" y="7379"/>
                    <a:pt x="1245" y="6479"/>
                    <a:pt x="2747" y="6479"/>
                  </a:cubicBezTo>
                  <a:close/>
                </a:path>
              </a:pathLst>
            </a:custGeom>
            <a:solidFill>
              <a:srgbClr val="00991D"/>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3" name="TextBox 11">
              <a:extLst>
                <a:ext uri="{FF2B5EF4-FFF2-40B4-BE49-F238E27FC236}">
                  <a16:creationId xmlns:a16="http://schemas.microsoft.com/office/drawing/2014/main" id="{C39E0994-8118-1B09-8BB4-DC8A293F6B92}"/>
                </a:ext>
              </a:extLst>
            </p:cNvPr>
            <p:cNvSpPr txBox="1"/>
            <p:nvPr/>
          </p:nvSpPr>
          <p:spPr>
            <a:xfrm>
              <a:off x="3545563" y="2123911"/>
              <a:ext cx="1052003" cy="54311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0"/>
                </a:spcBef>
                <a:spcAft>
                  <a:spcPts val="0"/>
                </a:spcAft>
                <a:buClrTx/>
                <a:buSzTx/>
                <a:tabLst/>
                <a:defRPr/>
              </a:pPr>
              <a:r>
                <a:rPr lang="en-US" sz="1200" b="1"/>
                <a:t>Improved healthcare access due to reliable power for medical facilities.</a:t>
              </a:r>
              <a:endParaRPr kumimoji="0" lang="en-US" sz="1200" b="1"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sp>
          <p:nvSpPr>
            <p:cNvPr id="55" name="TextBox 13">
              <a:extLst>
                <a:ext uri="{FF2B5EF4-FFF2-40B4-BE49-F238E27FC236}">
                  <a16:creationId xmlns:a16="http://schemas.microsoft.com/office/drawing/2014/main" id="{45561087-7925-0C09-D3AD-57C69F1E7C68}"/>
                </a:ext>
              </a:extLst>
            </p:cNvPr>
            <p:cNvSpPr txBox="1"/>
            <p:nvPr/>
          </p:nvSpPr>
          <p:spPr>
            <a:xfrm>
              <a:off x="5039471" y="2116458"/>
              <a:ext cx="880113" cy="663810"/>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t>Reliable power fosters cohesion as communities unite to achieve common goals.</a:t>
              </a:r>
              <a:endParaRPr kumimoji="0" lang="en-US" sz="1200" b="1"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sp>
          <p:nvSpPr>
            <p:cNvPr id="59" name="TextBox 17">
              <a:extLst>
                <a:ext uri="{FF2B5EF4-FFF2-40B4-BE49-F238E27FC236}">
                  <a16:creationId xmlns:a16="http://schemas.microsoft.com/office/drawing/2014/main" id="{3759C158-D495-5696-46DB-67D8C3FE3F52}"/>
                </a:ext>
              </a:extLst>
            </p:cNvPr>
            <p:cNvSpPr txBox="1"/>
            <p:nvPr/>
          </p:nvSpPr>
          <p:spPr>
            <a:xfrm>
              <a:off x="6477751" y="2116458"/>
              <a:ext cx="880113" cy="784503"/>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mj-lt"/>
                  <a:ea typeface="+mn-ea"/>
                  <a:cs typeface="+mn-cs"/>
                </a:rPr>
                <a:t>Job creation and support for local businesses through reliable power infrastructure</a:t>
              </a:r>
              <a:endParaRPr kumimoji="0" lang="en-US" sz="1200" b="1" i="0" u="none" strike="noStrike" kern="1200" cap="none" spc="0" normalizeH="0" baseline="0" noProof="1">
                <a:ln>
                  <a:noFill/>
                </a:ln>
                <a:solidFill>
                  <a:prstClr val="black">
                    <a:lumMod val="65000"/>
                    <a:lumOff val="35000"/>
                  </a:prstClr>
                </a:solidFill>
                <a:effectLst/>
                <a:uLnTx/>
                <a:uFillTx/>
                <a:latin typeface="+mj-lt"/>
                <a:ea typeface="+mn-ea"/>
                <a:cs typeface="+mn-cs"/>
              </a:endParaRPr>
            </a:p>
          </p:txBody>
        </p:sp>
        <p:sp>
          <p:nvSpPr>
            <p:cNvPr id="60" name="TextBox 18">
              <a:extLst>
                <a:ext uri="{FF2B5EF4-FFF2-40B4-BE49-F238E27FC236}">
                  <a16:creationId xmlns:a16="http://schemas.microsoft.com/office/drawing/2014/main" id="{9A666260-06B1-C403-B47C-7869B2CDE53B}"/>
                </a:ext>
              </a:extLst>
            </p:cNvPr>
            <p:cNvSpPr txBox="1"/>
            <p:nvPr/>
          </p:nvSpPr>
          <p:spPr>
            <a:xfrm>
              <a:off x="8027134" y="2123910"/>
              <a:ext cx="880113" cy="784503"/>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a:solidFill>
                    <a:prstClr val="black"/>
                  </a:solidFill>
                  <a:latin typeface="+mj-lt"/>
                </a:rPr>
                <a:t>I</a:t>
              </a:r>
              <a:r>
                <a:rPr kumimoji="0" lang="en-US" sz="1200" b="1" i="0" u="none" strike="noStrike" kern="1200" cap="none" spc="0" normalizeH="0" baseline="0" noProof="0" err="1">
                  <a:ln>
                    <a:noFill/>
                  </a:ln>
                  <a:solidFill>
                    <a:prstClr val="black"/>
                  </a:solidFill>
                  <a:effectLst/>
                  <a:uLnTx/>
                  <a:uFillTx/>
                  <a:latin typeface="+mj-lt"/>
                  <a:ea typeface="+mn-ea"/>
                  <a:cs typeface="+mn-cs"/>
                </a:rPr>
                <a:t>mproved</a:t>
              </a:r>
              <a:r>
                <a:rPr kumimoji="0" lang="en-US" sz="1200" b="1" i="0" u="none" strike="noStrike" kern="1200" cap="none" spc="0" normalizeH="0" baseline="0" noProof="0">
                  <a:ln>
                    <a:noFill/>
                  </a:ln>
                  <a:solidFill>
                    <a:prstClr val="black"/>
                  </a:solidFill>
                  <a:effectLst/>
                  <a:uLnTx/>
                  <a:uFillTx/>
                  <a:latin typeface="+mj-lt"/>
                  <a:ea typeface="+mn-ea"/>
                  <a:cs typeface="+mn-cs"/>
                </a:rPr>
                <a:t> quality of life with access to modern amenities and reduced energy costs</a:t>
              </a:r>
              <a:endParaRPr kumimoji="0" lang="en-US" sz="1200" b="1" i="0" u="none" strike="noStrike" kern="1200" cap="none" spc="0" normalizeH="0" baseline="0" noProof="1">
                <a:ln>
                  <a:noFill/>
                </a:ln>
                <a:solidFill>
                  <a:prstClr val="black">
                    <a:lumMod val="65000"/>
                    <a:lumOff val="35000"/>
                  </a:prstClr>
                </a:solidFill>
                <a:effectLst/>
                <a:uLnTx/>
                <a:uFillTx/>
                <a:latin typeface="+mj-lt"/>
                <a:ea typeface="+mn-ea"/>
                <a:cs typeface="+mn-cs"/>
              </a:endParaRPr>
            </a:p>
          </p:txBody>
        </p:sp>
      </p:grpSp>
      <p:grpSp>
        <p:nvGrpSpPr>
          <p:cNvPr id="77" name="Group 76">
            <a:extLst>
              <a:ext uri="{FF2B5EF4-FFF2-40B4-BE49-F238E27FC236}">
                <a16:creationId xmlns:a16="http://schemas.microsoft.com/office/drawing/2014/main" id="{816344E1-AD32-6734-3E06-66659CD22525}"/>
              </a:ext>
            </a:extLst>
          </p:cNvPr>
          <p:cNvGrpSpPr/>
          <p:nvPr/>
        </p:nvGrpSpPr>
        <p:grpSpPr>
          <a:xfrm>
            <a:off x="1591257" y="4296675"/>
            <a:ext cx="8640000" cy="2308502"/>
            <a:chOff x="3368155" y="3123063"/>
            <a:chExt cx="5744668" cy="1416271"/>
          </a:xfrm>
          <a:solidFill>
            <a:srgbClr val="FF0000"/>
          </a:solidFill>
        </p:grpSpPr>
        <p:sp>
          <p:nvSpPr>
            <p:cNvPr id="49" name="Shape">
              <a:extLst>
                <a:ext uri="{FF2B5EF4-FFF2-40B4-BE49-F238E27FC236}">
                  <a16:creationId xmlns:a16="http://schemas.microsoft.com/office/drawing/2014/main" id="{44E1A66F-1913-697C-DD38-80C7B4731FC4}"/>
                </a:ext>
              </a:extLst>
            </p:cNvPr>
            <p:cNvSpPr/>
            <p:nvPr/>
          </p:nvSpPr>
          <p:spPr>
            <a:xfrm>
              <a:off x="4838692" y="3127616"/>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18833" y="15121"/>
                  </a:moveTo>
                  <a:lnTo>
                    <a:pt x="3478" y="15121"/>
                  </a:lnTo>
                  <a:cubicBezTo>
                    <a:pt x="3201" y="15121"/>
                    <a:pt x="2984" y="14962"/>
                    <a:pt x="2984" y="14758"/>
                  </a:cubicBezTo>
                  <a:lnTo>
                    <a:pt x="2984" y="14758"/>
                  </a:lnTo>
                  <a:cubicBezTo>
                    <a:pt x="2984" y="14555"/>
                    <a:pt x="3201" y="14395"/>
                    <a:pt x="3478" y="14395"/>
                  </a:cubicBezTo>
                  <a:lnTo>
                    <a:pt x="18833" y="14395"/>
                  </a:lnTo>
                  <a:cubicBezTo>
                    <a:pt x="19801" y="14395"/>
                    <a:pt x="20592" y="13814"/>
                    <a:pt x="20592" y="13102"/>
                  </a:cubicBezTo>
                  <a:lnTo>
                    <a:pt x="20592" y="1206"/>
                  </a:lnTo>
                  <a:cubicBezTo>
                    <a:pt x="20592" y="944"/>
                    <a:pt x="20295" y="726"/>
                    <a:pt x="19940" y="726"/>
                  </a:cubicBezTo>
                  <a:lnTo>
                    <a:pt x="17015" y="726"/>
                  </a:lnTo>
                  <a:cubicBezTo>
                    <a:pt x="13023" y="726"/>
                    <a:pt x="9209" y="1888"/>
                    <a:pt x="6403" y="3966"/>
                  </a:cubicBezTo>
                  <a:cubicBezTo>
                    <a:pt x="3596" y="6028"/>
                    <a:pt x="1996" y="8846"/>
                    <a:pt x="1996" y="11766"/>
                  </a:cubicBezTo>
                  <a:lnTo>
                    <a:pt x="1996" y="13945"/>
                  </a:lnTo>
                  <a:lnTo>
                    <a:pt x="1996" y="20031"/>
                  </a:lnTo>
                  <a:cubicBezTo>
                    <a:pt x="1996" y="20249"/>
                    <a:pt x="2233" y="20423"/>
                    <a:pt x="2529" y="20423"/>
                  </a:cubicBezTo>
                  <a:lnTo>
                    <a:pt x="2925" y="20423"/>
                  </a:lnTo>
                  <a:cubicBezTo>
                    <a:pt x="2984" y="20423"/>
                    <a:pt x="3023" y="20482"/>
                    <a:pt x="2984" y="20511"/>
                  </a:cubicBezTo>
                  <a:lnTo>
                    <a:pt x="1502" y="21600"/>
                  </a:lnTo>
                  <a:lnTo>
                    <a:pt x="20" y="20511"/>
                  </a:lnTo>
                  <a:cubicBezTo>
                    <a:pt x="-20" y="20482"/>
                    <a:pt x="0" y="20423"/>
                    <a:pt x="79" y="20423"/>
                  </a:cubicBezTo>
                  <a:lnTo>
                    <a:pt x="474" y="20423"/>
                  </a:lnTo>
                  <a:cubicBezTo>
                    <a:pt x="770" y="20423"/>
                    <a:pt x="1008" y="20249"/>
                    <a:pt x="1008" y="20031"/>
                  </a:cubicBezTo>
                  <a:lnTo>
                    <a:pt x="1008" y="15107"/>
                  </a:lnTo>
                  <a:lnTo>
                    <a:pt x="1008" y="13945"/>
                  </a:lnTo>
                  <a:lnTo>
                    <a:pt x="1008" y="988"/>
                  </a:lnTo>
                  <a:cubicBezTo>
                    <a:pt x="1008" y="450"/>
                    <a:pt x="1600" y="0"/>
                    <a:pt x="2351" y="0"/>
                  </a:cubicBezTo>
                  <a:lnTo>
                    <a:pt x="19979" y="0"/>
                  </a:lnTo>
                  <a:cubicBezTo>
                    <a:pt x="20869" y="0"/>
                    <a:pt x="21580" y="523"/>
                    <a:pt x="21580" y="1177"/>
                  </a:cubicBezTo>
                  <a:lnTo>
                    <a:pt x="21580" y="13102"/>
                  </a:lnTo>
                  <a:cubicBezTo>
                    <a:pt x="21560" y="14221"/>
                    <a:pt x="20335" y="15121"/>
                    <a:pt x="18833" y="15121"/>
                  </a:cubicBezTo>
                  <a:close/>
                </a:path>
              </a:pathLst>
            </a:custGeom>
            <a:solidFill>
              <a:schemeClr val="accent2">
                <a:lumMod val="75000"/>
              </a:scheme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chemeClr val="bg1"/>
                </a:solidFill>
                <a:effectLst/>
                <a:uLnTx/>
                <a:uFillTx/>
                <a:latin typeface="Calibri" panose="020F0502020204030204"/>
                <a:ea typeface="+mn-ea"/>
                <a:cs typeface="+mn-cs"/>
              </a:endParaRPr>
            </a:p>
          </p:txBody>
        </p:sp>
        <p:sp>
          <p:nvSpPr>
            <p:cNvPr id="50" name="Shape">
              <a:extLst>
                <a:ext uri="{FF2B5EF4-FFF2-40B4-BE49-F238E27FC236}">
                  <a16:creationId xmlns:a16="http://schemas.microsoft.com/office/drawing/2014/main" id="{E68BC83F-B3A3-C4B6-69E6-BD5245D12A3F}"/>
                </a:ext>
              </a:extLst>
            </p:cNvPr>
            <p:cNvSpPr/>
            <p:nvPr/>
          </p:nvSpPr>
          <p:spPr>
            <a:xfrm>
              <a:off x="6309229" y="3127616"/>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18833" y="15121"/>
                  </a:moveTo>
                  <a:lnTo>
                    <a:pt x="3478" y="15121"/>
                  </a:lnTo>
                  <a:cubicBezTo>
                    <a:pt x="3201" y="15121"/>
                    <a:pt x="2984" y="14962"/>
                    <a:pt x="2984" y="14758"/>
                  </a:cubicBezTo>
                  <a:lnTo>
                    <a:pt x="2984" y="14758"/>
                  </a:lnTo>
                  <a:cubicBezTo>
                    <a:pt x="2984" y="14555"/>
                    <a:pt x="3201" y="14395"/>
                    <a:pt x="3478" y="14395"/>
                  </a:cubicBezTo>
                  <a:lnTo>
                    <a:pt x="18833" y="14395"/>
                  </a:lnTo>
                  <a:cubicBezTo>
                    <a:pt x="19801" y="14395"/>
                    <a:pt x="20592" y="13814"/>
                    <a:pt x="20592" y="13102"/>
                  </a:cubicBezTo>
                  <a:lnTo>
                    <a:pt x="20592" y="1206"/>
                  </a:lnTo>
                  <a:cubicBezTo>
                    <a:pt x="20592" y="944"/>
                    <a:pt x="20295" y="726"/>
                    <a:pt x="19940" y="726"/>
                  </a:cubicBezTo>
                  <a:lnTo>
                    <a:pt x="17015" y="726"/>
                  </a:lnTo>
                  <a:cubicBezTo>
                    <a:pt x="13023" y="726"/>
                    <a:pt x="9209" y="1888"/>
                    <a:pt x="6403" y="3966"/>
                  </a:cubicBezTo>
                  <a:cubicBezTo>
                    <a:pt x="3596" y="6028"/>
                    <a:pt x="1996" y="8846"/>
                    <a:pt x="1996" y="11766"/>
                  </a:cubicBezTo>
                  <a:lnTo>
                    <a:pt x="1996" y="13945"/>
                  </a:lnTo>
                  <a:lnTo>
                    <a:pt x="1996" y="20031"/>
                  </a:lnTo>
                  <a:cubicBezTo>
                    <a:pt x="1996" y="20249"/>
                    <a:pt x="2233" y="20423"/>
                    <a:pt x="2529" y="20423"/>
                  </a:cubicBezTo>
                  <a:lnTo>
                    <a:pt x="2925" y="20423"/>
                  </a:lnTo>
                  <a:cubicBezTo>
                    <a:pt x="2984" y="20423"/>
                    <a:pt x="3023" y="20482"/>
                    <a:pt x="2984" y="20511"/>
                  </a:cubicBezTo>
                  <a:lnTo>
                    <a:pt x="1502" y="21600"/>
                  </a:lnTo>
                  <a:lnTo>
                    <a:pt x="20" y="20511"/>
                  </a:lnTo>
                  <a:cubicBezTo>
                    <a:pt x="-20" y="20482"/>
                    <a:pt x="0" y="20423"/>
                    <a:pt x="79" y="20423"/>
                  </a:cubicBezTo>
                  <a:lnTo>
                    <a:pt x="474" y="20423"/>
                  </a:lnTo>
                  <a:cubicBezTo>
                    <a:pt x="770" y="20423"/>
                    <a:pt x="1008" y="20249"/>
                    <a:pt x="1008" y="20031"/>
                  </a:cubicBezTo>
                  <a:lnTo>
                    <a:pt x="1008" y="15107"/>
                  </a:lnTo>
                  <a:lnTo>
                    <a:pt x="1008" y="13945"/>
                  </a:lnTo>
                  <a:lnTo>
                    <a:pt x="1008" y="988"/>
                  </a:lnTo>
                  <a:cubicBezTo>
                    <a:pt x="1008" y="450"/>
                    <a:pt x="1600" y="0"/>
                    <a:pt x="2351" y="0"/>
                  </a:cubicBezTo>
                  <a:lnTo>
                    <a:pt x="19979" y="0"/>
                  </a:lnTo>
                  <a:cubicBezTo>
                    <a:pt x="20868" y="0"/>
                    <a:pt x="21580" y="523"/>
                    <a:pt x="21580" y="1177"/>
                  </a:cubicBezTo>
                  <a:lnTo>
                    <a:pt x="21580" y="13102"/>
                  </a:lnTo>
                  <a:cubicBezTo>
                    <a:pt x="21580" y="14221"/>
                    <a:pt x="20355" y="15121"/>
                    <a:pt x="18833" y="15121"/>
                  </a:cubicBezTo>
                  <a:close/>
                </a:path>
              </a:pathLst>
            </a:custGeom>
            <a:solidFill>
              <a:schemeClr val="accent2">
                <a:lumMod val="75000"/>
              </a:scheme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chemeClr val="bg1"/>
                </a:solidFill>
                <a:effectLst/>
                <a:uLnTx/>
                <a:uFillTx/>
                <a:latin typeface="Calibri" panose="020F0502020204030204"/>
                <a:ea typeface="+mn-ea"/>
                <a:cs typeface="+mn-cs"/>
              </a:endParaRPr>
            </a:p>
          </p:txBody>
        </p:sp>
        <p:sp>
          <p:nvSpPr>
            <p:cNvPr id="51" name="Shape">
              <a:extLst>
                <a:ext uri="{FF2B5EF4-FFF2-40B4-BE49-F238E27FC236}">
                  <a16:creationId xmlns:a16="http://schemas.microsoft.com/office/drawing/2014/main" id="{053E685B-AD99-D493-6032-5F2FED3815FA}"/>
                </a:ext>
              </a:extLst>
            </p:cNvPr>
            <p:cNvSpPr/>
            <p:nvPr/>
          </p:nvSpPr>
          <p:spPr>
            <a:xfrm>
              <a:off x="7744219" y="3123063"/>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18813" y="15121"/>
                  </a:moveTo>
                  <a:lnTo>
                    <a:pt x="3458" y="15121"/>
                  </a:lnTo>
                  <a:cubicBezTo>
                    <a:pt x="3182" y="15121"/>
                    <a:pt x="2964" y="14962"/>
                    <a:pt x="2964" y="14758"/>
                  </a:cubicBezTo>
                  <a:lnTo>
                    <a:pt x="2964" y="14758"/>
                  </a:lnTo>
                  <a:cubicBezTo>
                    <a:pt x="2964" y="14555"/>
                    <a:pt x="3182" y="14395"/>
                    <a:pt x="3458" y="14395"/>
                  </a:cubicBezTo>
                  <a:lnTo>
                    <a:pt x="18813" y="14395"/>
                  </a:lnTo>
                  <a:cubicBezTo>
                    <a:pt x="19782" y="14395"/>
                    <a:pt x="20572" y="13814"/>
                    <a:pt x="20572" y="13102"/>
                  </a:cubicBezTo>
                  <a:lnTo>
                    <a:pt x="20572" y="1206"/>
                  </a:lnTo>
                  <a:cubicBezTo>
                    <a:pt x="20572" y="944"/>
                    <a:pt x="20276" y="726"/>
                    <a:pt x="19920" y="726"/>
                  </a:cubicBezTo>
                  <a:lnTo>
                    <a:pt x="17015" y="726"/>
                  </a:lnTo>
                  <a:cubicBezTo>
                    <a:pt x="13023" y="726"/>
                    <a:pt x="9209" y="1888"/>
                    <a:pt x="6403" y="3966"/>
                  </a:cubicBezTo>
                  <a:cubicBezTo>
                    <a:pt x="3596" y="6028"/>
                    <a:pt x="1996" y="8846"/>
                    <a:pt x="1996" y="11766"/>
                  </a:cubicBezTo>
                  <a:lnTo>
                    <a:pt x="1996" y="13945"/>
                  </a:lnTo>
                  <a:lnTo>
                    <a:pt x="1996" y="20031"/>
                  </a:lnTo>
                  <a:cubicBezTo>
                    <a:pt x="1996" y="20249"/>
                    <a:pt x="2233" y="20423"/>
                    <a:pt x="2529" y="20423"/>
                  </a:cubicBezTo>
                  <a:lnTo>
                    <a:pt x="2925" y="20423"/>
                  </a:lnTo>
                  <a:cubicBezTo>
                    <a:pt x="2984" y="20423"/>
                    <a:pt x="3023" y="20482"/>
                    <a:pt x="2984" y="20511"/>
                  </a:cubicBezTo>
                  <a:lnTo>
                    <a:pt x="1502" y="21600"/>
                  </a:lnTo>
                  <a:lnTo>
                    <a:pt x="20" y="20511"/>
                  </a:lnTo>
                  <a:cubicBezTo>
                    <a:pt x="-20" y="20482"/>
                    <a:pt x="0" y="20423"/>
                    <a:pt x="79" y="20423"/>
                  </a:cubicBezTo>
                  <a:lnTo>
                    <a:pt x="474" y="20423"/>
                  </a:lnTo>
                  <a:cubicBezTo>
                    <a:pt x="770" y="20423"/>
                    <a:pt x="1008" y="20249"/>
                    <a:pt x="1008" y="20031"/>
                  </a:cubicBezTo>
                  <a:lnTo>
                    <a:pt x="1008" y="15107"/>
                  </a:lnTo>
                  <a:lnTo>
                    <a:pt x="1008" y="13945"/>
                  </a:lnTo>
                  <a:lnTo>
                    <a:pt x="1008" y="988"/>
                  </a:lnTo>
                  <a:cubicBezTo>
                    <a:pt x="1008" y="450"/>
                    <a:pt x="1600" y="0"/>
                    <a:pt x="2351" y="0"/>
                  </a:cubicBezTo>
                  <a:lnTo>
                    <a:pt x="19979" y="0"/>
                  </a:lnTo>
                  <a:cubicBezTo>
                    <a:pt x="20869" y="0"/>
                    <a:pt x="21580" y="523"/>
                    <a:pt x="21580" y="1177"/>
                  </a:cubicBezTo>
                  <a:lnTo>
                    <a:pt x="21580" y="13102"/>
                  </a:lnTo>
                  <a:cubicBezTo>
                    <a:pt x="21560" y="14221"/>
                    <a:pt x="20335" y="15121"/>
                    <a:pt x="18813" y="15121"/>
                  </a:cubicBezTo>
                  <a:close/>
                </a:path>
              </a:pathLst>
            </a:custGeom>
            <a:solidFill>
              <a:schemeClr val="accent2">
                <a:lumMod val="75000"/>
              </a:scheme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chemeClr val="bg1"/>
                </a:solidFill>
                <a:effectLst/>
                <a:uLnTx/>
                <a:uFillTx/>
                <a:latin typeface="Calibri" panose="020F0502020204030204"/>
                <a:ea typeface="+mn-ea"/>
                <a:cs typeface="+mn-cs"/>
              </a:endParaRPr>
            </a:p>
          </p:txBody>
        </p:sp>
        <p:sp>
          <p:nvSpPr>
            <p:cNvPr id="52" name="Shape">
              <a:extLst>
                <a:ext uri="{FF2B5EF4-FFF2-40B4-BE49-F238E27FC236}">
                  <a16:creationId xmlns:a16="http://schemas.microsoft.com/office/drawing/2014/main" id="{5B54033F-D008-633A-DE6C-086E40FACAF5}"/>
                </a:ext>
              </a:extLst>
            </p:cNvPr>
            <p:cNvSpPr/>
            <p:nvPr/>
          </p:nvSpPr>
          <p:spPr>
            <a:xfrm>
              <a:off x="3368155" y="3127616"/>
              <a:ext cx="1368604" cy="1411718"/>
            </a:xfrm>
            <a:custGeom>
              <a:avLst/>
              <a:gdLst/>
              <a:ahLst/>
              <a:cxnLst>
                <a:cxn ang="0">
                  <a:pos x="wd2" y="hd2"/>
                </a:cxn>
                <a:cxn ang="5400000">
                  <a:pos x="wd2" y="hd2"/>
                </a:cxn>
                <a:cxn ang="10800000">
                  <a:pos x="wd2" y="hd2"/>
                </a:cxn>
                <a:cxn ang="16200000">
                  <a:pos x="wd2" y="hd2"/>
                </a:cxn>
              </a:cxnLst>
              <a:rect l="0" t="0" r="r" b="b"/>
              <a:pathLst>
                <a:path w="21580" h="21600" extrusionOk="0">
                  <a:moveTo>
                    <a:pt x="18833" y="15121"/>
                  </a:moveTo>
                  <a:lnTo>
                    <a:pt x="3478" y="15121"/>
                  </a:lnTo>
                  <a:cubicBezTo>
                    <a:pt x="3201" y="15121"/>
                    <a:pt x="2984" y="14962"/>
                    <a:pt x="2984" y="14758"/>
                  </a:cubicBezTo>
                  <a:lnTo>
                    <a:pt x="2984" y="14758"/>
                  </a:lnTo>
                  <a:cubicBezTo>
                    <a:pt x="2984" y="14555"/>
                    <a:pt x="3201" y="14395"/>
                    <a:pt x="3478" y="14395"/>
                  </a:cubicBezTo>
                  <a:lnTo>
                    <a:pt x="18833" y="14395"/>
                  </a:lnTo>
                  <a:cubicBezTo>
                    <a:pt x="19801" y="14395"/>
                    <a:pt x="20592" y="13814"/>
                    <a:pt x="20592" y="13102"/>
                  </a:cubicBezTo>
                  <a:lnTo>
                    <a:pt x="20592" y="1206"/>
                  </a:lnTo>
                  <a:cubicBezTo>
                    <a:pt x="20592" y="944"/>
                    <a:pt x="20295" y="726"/>
                    <a:pt x="19940" y="726"/>
                  </a:cubicBezTo>
                  <a:lnTo>
                    <a:pt x="17015" y="726"/>
                  </a:lnTo>
                  <a:cubicBezTo>
                    <a:pt x="13023" y="726"/>
                    <a:pt x="9209" y="1888"/>
                    <a:pt x="6403" y="3966"/>
                  </a:cubicBezTo>
                  <a:cubicBezTo>
                    <a:pt x="3596" y="6028"/>
                    <a:pt x="1996" y="8846"/>
                    <a:pt x="1996" y="11766"/>
                  </a:cubicBezTo>
                  <a:lnTo>
                    <a:pt x="1996" y="13945"/>
                  </a:lnTo>
                  <a:lnTo>
                    <a:pt x="1996" y="20031"/>
                  </a:lnTo>
                  <a:cubicBezTo>
                    <a:pt x="1996" y="20249"/>
                    <a:pt x="2233" y="20423"/>
                    <a:pt x="2529" y="20423"/>
                  </a:cubicBezTo>
                  <a:lnTo>
                    <a:pt x="2925" y="20423"/>
                  </a:lnTo>
                  <a:cubicBezTo>
                    <a:pt x="2984" y="20423"/>
                    <a:pt x="3023" y="20482"/>
                    <a:pt x="2984" y="20511"/>
                  </a:cubicBezTo>
                  <a:lnTo>
                    <a:pt x="1502" y="21600"/>
                  </a:lnTo>
                  <a:lnTo>
                    <a:pt x="20" y="20511"/>
                  </a:lnTo>
                  <a:cubicBezTo>
                    <a:pt x="-20" y="20482"/>
                    <a:pt x="0" y="20423"/>
                    <a:pt x="79" y="20423"/>
                  </a:cubicBezTo>
                  <a:lnTo>
                    <a:pt x="474" y="20423"/>
                  </a:lnTo>
                  <a:cubicBezTo>
                    <a:pt x="770" y="20423"/>
                    <a:pt x="1008" y="20249"/>
                    <a:pt x="1008" y="20031"/>
                  </a:cubicBezTo>
                  <a:lnTo>
                    <a:pt x="1008" y="15107"/>
                  </a:lnTo>
                  <a:lnTo>
                    <a:pt x="1008" y="13945"/>
                  </a:lnTo>
                  <a:lnTo>
                    <a:pt x="1008" y="988"/>
                  </a:lnTo>
                  <a:cubicBezTo>
                    <a:pt x="1008" y="450"/>
                    <a:pt x="1600" y="0"/>
                    <a:pt x="2351" y="0"/>
                  </a:cubicBezTo>
                  <a:lnTo>
                    <a:pt x="19979" y="0"/>
                  </a:lnTo>
                  <a:cubicBezTo>
                    <a:pt x="20869" y="0"/>
                    <a:pt x="21580" y="523"/>
                    <a:pt x="21580" y="1177"/>
                  </a:cubicBezTo>
                  <a:lnTo>
                    <a:pt x="21580" y="13102"/>
                  </a:lnTo>
                  <a:cubicBezTo>
                    <a:pt x="21580" y="14221"/>
                    <a:pt x="20355" y="15121"/>
                    <a:pt x="18833" y="15121"/>
                  </a:cubicBezTo>
                  <a:close/>
                </a:path>
              </a:pathLst>
            </a:custGeom>
            <a:solidFill>
              <a:schemeClr val="accent2">
                <a:lumMod val="75000"/>
              </a:schemeClr>
            </a:solidFill>
            <a:ln w="12700">
              <a:miter lim="400000"/>
            </a:ln>
          </p:spPr>
          <p:txBody>
            <a:bodyPr lIns="28575" tIns="28575" rIns="28575" bIns="28575"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2800" b="0" i="0" u="none" strike="noStrike" kern="1200" cap="none" spc="0" normalizeH="0" baseline="0" noProof="0">
                <a:ln>
                  <a:noFill/>
                </a:ln>
                <a:solidFill>
                  <a:schemeClr val="bg1"/>
                </a:solidFill>
                <a:effectLst/>
                <a:uLnTx/>
                <a:uFillTx/>
                <a:latin typeface="Calibri" panose="020F0502020204030204"/>
                <a:ea typeface="+mn-ea"/>
                <a:cs typeface="+mn-cs"/>
              </a:endParaRPr>
            </a:p>
          </p:txBody>
        </p:sp>
        <p:sp>
          <p:nvSpPr>
            <p:cNvPr id="56" name="TextBox 14">
              <a:extLst>
                <a:ext uri="{FF2B5EF4-FFF2-40B4-BE49-F238E27FC236}">
                  <a16:creationId xmlns:a16="http://schemas.microsoft.com/office/drawing/2014/main" id="{D0B7BAC5-CFDA-6B61-78E9-C2B3CA5A779C}"/>
                </a:ext>
              </a:extLst>
            </p:cNvPr>
            <p:cNvSpPr txBox="1"/>
            <p:nvPr/>
          </p:nvSpPr>
          <p:spPr>
            <a:xfrm>
              <a:off x="5247996" y="3434876"/>
              <a:ext cx="880113" cy="66595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200" b="1" noProof="1">
                  <a:latin typeface="+mj-lt"/>
                </a:rPr>
                <a:t>Unequal access to power can lead to tension and disparities in distribution.</a:t>
              </a:r>
              <a:endParaRPr kumimoji="0" lang="en-US" sz="1200" b="1" i="0" u="none" strike="noStrike" kern="1200" cap="none" spc="0" normalizeH="0" baseline="0" noProof="1">
                <a:ln>
                  <a:noFill/>
                </a:ln>
                <a:effectLst/>
                <a:uLnTx/>
                <a:uFillTx/>
                <a:latin typeface="+mj-lt"/>
                <a:ea typeface="+mn-ea"/>
                <a:cs typeface="+mn-cs"/>
              </a:endParaRPr>
            </a:p>
          </p:txBody>
        </p:sp>
        <p:sp>
          <p:nvSpPr>
            <p:cNvPr id="57" name="TextBox 15">
              <a:extLst>
                <a:ext uri="{FF2B5EF4-FFF2-40B4-BE49-F238E27FC236}">
                  <a16:creationId xmlns:a16="http://schemas.microsoft.com/office/drawing/2014/main" id="{56F99DB2-71AF-20A7-3C68-8405473422FD}"/>
                </a:ext>
              </a:extLst>
            </p:cNvPr>
            <p:cNvSpPr txBox="1"/>
            <p:nvPr/>
          </p:nvSpPr>
          <p:spPr>
            <a:xfrm>
              <a:off x="6613209" y="3413336"/>
              <a:ext cx="1041039" cy="66595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200" b="1">
                  <a:latin typeface="+mj-lt"/>
                </a:rPr>
                <a:t>E</a:t>
              </a:r>
              <a:r>
                <a:rPr kumimoji="0" lang="en-US" sz="1200" b="1" i="0" u="none" strike="noStrike" kern="1200" cap="none" spc="0" normalizeH="0" baseline="0" noProof="0" err="1">
                  <a:ln>
                    <a:noFill/>
                  </a:ln>
                  <a:effectLst/>
                  <a:uLnTx/>
                  <a:uFillTx/>
                  <a:latin typeface="+mj-lt"/>
                  <a:ea typeface="+mn-ea"/>
                  <a:cs typeface="+mn-cs"/>
                </a:rPr>
                <a:t>conomic</a:t>
              </a:r>
              <a:r>
                <a:rPr kumimoji="0" lang="en-US" sz="1200" b="1" i="0" u="none" strike="noStrike" kern="1200" cap="none" spc="0" normalizeH="0" baseline="0" noProof="0">
                  <a:ln>
                    <a:noFill/>
                  </a:ln>
                  <a:effectLst/>
                  <a:uLnTx/>
                  <a:uFillTx/>
                  <a:latin typeface="+mj-lt"/>
                  <a:ea typeface="+mn-ea"/>
                  <a:cs typeface="+mn-cs"/>
                </a:rPr>
                <a:t> inequality and reliance as a result of short-term jobs during construction phases</a:t>
              </a:r>
              <a:endParaRPr kumimoji="0" lang="en-US" sz="1200" b="1" i="0" u="none" strike="noStrike" kern="1200" cap="none" spc="0" normalizeH="0" baseline="0" noProof="1">
                <a:ln>
                  <a:noFill/>
                </a:ln>
                <a:effectLst/>
                <a:uLnTx/>
                <a:uFillTx/>
                <a:latin typeface="+mj-lt"/>
                <a:ea typeface="+mn-ea"/>
                <a:cs typeface="+mn-cs"/>
              </a:endParaRPr>
            </a:p>
          </p:txBody>
        </p:sp>
        <p:sp>
          <p:nvSpPr>
            <p:cNvPr id="58" name="TextBox 16">
              <a:extLst>
                <a:ext uri="{FF2B5EF4-FFF2-40B4-BE49-F238E27FC236}">
                  <a16:creationId xmlns:a16="http://schemas.microsoft.com/office/drawing/2014/main" id="{EC86B51E-4F40-6C72-13C0-0F12C8FDC67A}"/>
                </a:ext>
              </a:extLst>
            </p:cNvPr>
            <p:cNvSpPr txBox="1"/>
            <p:nvPr/>
          </p:nvSpPr>
          <p:spPr>
            <a:xfrm>
              <a:off x="7989300" y="3456296"/>
              <a:ext cx="1059909" cy="62311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200" b="1">
                  <a:latin typeface="+mj-lt"/>
                </a:rPr>
                <a:t>I</a:t>
              </a:r>
              <a:r>
                <a:rPr kumimoji="0" lang="en-US" sz="1200" b="1" i="0" u="none" strike="noStrike" kern="1200" cap="none" spc="0" normalizeH="0" baseline="0" noProof="0" err="1">
                  <a:ln>
                    <a:noFill/>
                  </a:ln>
                  <a:effectLst/>
                  <a:uLnTx/>
                  <a:uFillTx/>
                  <a:latin typeface="+mj-lt"/>
                  <a:ea typeface="+mn-ea"/>
                  <a:cs typeface="+mn-cs"/>
                </a:rPr>
                <a:t>ncreased</a:t>
              </a:r>
              <a:r>
                <a:rPr kumimoji="0" lang="en-US" sz="1200" b="1" i="0" u="none" strike="noStrike" kern="1200" cap="none" spc="0" normalizeH="0" baseline="0" noProof="0">
                  <a:ln>
                    <a:noFill/>
                  </a:ln>
                  <a:effectLst/>
                  <a:uLnTx/>
                  <a:uFillTx/>
                  <a:latin typeface="+mj-lt"/>
                  <a:ea typeface="+mn-ea"/>
                  <a:cs typeface="+mn-cs"/>
                </a:rPr>
                <a:t> disposable income may lead to higher risks of crime, substance abuse, &amp; rising living costs.</a:t>
              </a:r>
              <a:endParaRPr kumimoji="0" lang="en-US" sz="1200" b="1" i="0" u="none" strike="noStrike" kern="1200" cap="none" spc="0" normalizeH="0" baseline="0" noProof="1">
                <a:ln>
                  <a:noFill/>
                </a:ln>
                <a:effectLst/>
                <a:uLnTx/>
                <a:uFillTx/>
                <a:latin typeface="+mj-lt"/>
                <a:ea typeface="+mn-ea"/>
                <a:cs typeface="+mn-cs"/>
              </a:endParaRPr>
            </a:p>
          </p:txBody>
        </p:sp>
        <p:pic>
          <p:nvPicPr>
            <p:cNvPr id="72" name="Graphic 30" descr="Briefcase with solid fill">
              <a:extLst>
                <a:ext uri="{FF2B5EF4-FFF2-40B4-BE49-F238E27FC236}">
                  <a16:creationId xmlns:a16="http://schemas.microsoft.com/office/drawing/2014/main" id="{2C6E9008-73A3-8AC3-F95F-2C34D962A2D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489953" y="3176134"/>
              <a:ext cx="287653" cy="217897"/>
            </a:xfrm>
            <a:prstGeom prst="rect">
              <a:avLst/>
            </a:prstGeom>
          </p:spPr>
        </p:pic>
      </p:grpSp>
      <p:pic>
        <p:nvPicPr>
          <p:cNvPr id="18" name="Graphic 17" descr="Cpr with solid fill">
            <a:extLst>
              <a:ext uri="{FF2B5EF4-FFF2-40B4-BE49-F238E27FC236}">
                <a16:creationId xmlns:a16="http://schemas.microsoft.com/office/drawing/2014/main" id="{1E615A3A-43AA-8302-8AA4-F1563FAEE765}"/>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734033" y="4382340"/>
            <a:ext cx="450406" cy="450406"/>
          </a:xfrm>
          <a:prstGeom prst="rect">
            <a:avLst/>
          </a:prstGeom>
        </p:spPr>
      </p:pic>
      <p:pic>
        <p:nvPicPr>
          <p:cNvPr id="21" name="Graphic 20" descr="Stethoscope with solid fill">
            <a:extLst>
              <a:ext uri="{FF2B5EF4-FFF2-40B4-BE49-F238E27FC236}">
                <a16:creationId xmlns:a16="http://schemas.microsoft.com/office/drawing/2014/main" id="{08B9797F-29AC-04C4-BDF1-7DC51F76460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04848" y="2820737"/>
            <a:ext cx="453227" cy="453227"/>
          </a:xfrm>
          <a:prstGeom prst="rect">
            <a:avLst/>
          </a:prstGeom>
        </p:spPr>
      </p:pic>
      <p:pic>
        <p:nvPicPr>
          <p:cNvPr id="24" name="Graphic 23" descr="Dance with solid fill">
            <a:extLst>
              <a:ext uri="{FF2B5EF4-FFF2-40B4-BE49-F238E27FC236}">
                <a16:creationId xmlns:a16="http://schemas.microsoft.com/office/drawing/2014/main" id="{6E92B69D-4568-6F56-74AF-7594A3F7060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689389" y="2699813"/>
            <a:ext cx="432171" cy="432171"/>
          </a:xfrm>
          <a:prstGeom prst="rect">
            <a:avLst/>
          </a:prstGeom>
        </p:spPr>
      </p:pic>
      <p:pic>
        <p:nvPicPr>
          <p:cNvPr id="28" name="Graphic 27" descr="Fencing with solid fill">
            <a:extLst>
              <a:ext uri="{FF2B5EF4-FFF2-40B4-BE49-F238E27FC236}">
                <a16:creationId xmlns:a16="http://schemas.microsoft.com/office/drawing/2014/main" id="{86834802-8C1C-26A7-79E9-5CC4C444391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937237" y="4356554"/>
            <a:ext cx="381795" cy="381795"/>
          </a:xfrm>
          <a:prstGeom prst="rect">
            <a:avLst/>
          </a:prstGeom>
        </p:spPr>
      </p:pic>
      <p:pic>
        <p:nvPicPr>
          <p:cNvPr id="35" name="Graphic 34" descr="Robber with solid fill">
            <a:extLst>
              <a:ext uri="{FF2B5EF4-FFF2-40B4-BE49-F238E27FC236}">
                <a16:creationId xmlns:a16="http://schemas.microsoft.com/office/drawing/2014/main" id="{AB5FCA6A-C824-4B2F-FF2B-F7FEA4C3BD5C}"/>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289083" y="4327963"/>
            <a:ext cx="504783" cy="504783"/>
          </a:xfrm>
          <a:prstGeom prst="rect">
            <a:avLst/>
          </a:prstGeom>
        </p:spPr>
      </p:pic>
      <p:pic>
        <p:nvPicPr>
          <p:cNvPr id="37" name="Graphic 36" descr="Weights Uneven with solid fill">
            <a:extLst>
              <a:ext uri="{FF2B5EF4-FFF2-40B4-BE49-F238E27FC236}">
                <a16:creationId xmlns:a16="http://schemas.microsoft.com/office/drawing/2014/main" id="{211F8DBB-2326-859B-5677-8096592D52E3}"/>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135337" y="4293039"/>
            <a:ext cx="473294" cy="473294"/>
          </a:xfrm>
          <a:prstGeom prst="rect">
            <a:avLst/>
          </a:prstGeom>
        </p:spPr>
      </p:pic>
      <p:pic>
        <p:nvPicPr>
          <p:cNvPr id="39" name="Graphic 38" descr="Cheers with solid fill">
            <a:extLst>
              <a:ext uri="{FF2B5EF4-FFF2-40B4-BE49-F238E27FC236}">
                <a16:creationId xmlns:a16="http://schemas.microsoft.com/office/drawing/2014/main" id="{A83B98F3-960B-3DD5-8A72-2489F157AD0C}"/>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5329610" y="2876763"/>
            <a:ext cx="410302" cy="410302"/>
          </a:xfrm>
          <a:prstGeom prst="rect">
            <a:avLst/>
          </a:prstGeom>
        </p:spPr>
      </p:pic>
      <p:pic>
        <p:nvPicPr>
          <p:cNvPr id="41" name="Graphic 40" descr="Meeting with solid fill">
            <a:extLst>
              <a:ext uri="{FF2B5EF4-FFF2-40B4-BE49-F238E27FC236}">
                <a16:creationId xmlns:a16="http://schemas.microsoft.com/office/drawing/2014/main" id="{5A7FCA71-C733-C674-A82B-8EC6A8DA19E0}"/>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7565487" y="2795897"/>
            <a:ext cx="466422" cy="466422"/>
          </a:xfrm>
          <a:prstGeom prst="rect">
            <a:avLst/>
          </a:prstGeom>
        </p:spPr>
      </p:pic>
      <p:pic>
        <p:nvPicPr>
          <p:cNvPr id="43" name="Graphic 42" descr="Coins with solid fill">
            <a:extLst>
              <a:ext uri="{FF2B5EF4-FFF2-40B4-BE49-F238E27FC236}">
                <a16:creationId xmlns:a16="http://schemas.microsoft.com/office/drawing/2014/main" id="{77AF2098-8FC4-A2A6-465F-1333C4559CC5}"/>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9771255" y="2820738"/>
            <a:ext cx="460002" cy="460002"/>
          </a:xfrm>
          <a:prstGeom prst="rect">
            <a:avLst/>
          </a:prstGeom>
        </p:spPr>
      </p:pic>
      <p:sp>
        <p:nvSpPr>
          <p:cNvPr id="61" name="TextBox 60">
            <a:extLst>
              <a:ext uri="{FF2B5EF4-FFF2-40B4-BE49-F238E27FC236}">
                <a16:creationId xmlns:a16="http://schemas.microsoft.com/office/drawing/2014/main" id="{76E03853-1505-AE0F-3814-DC5FA8005223}"/>
              </a:ext>
            </a:extLst>
          </p:cNvPr>
          <p:cNvSpPr txBox="1"/>
          <p:nvPr/>
        </p:nvSpPr>
        <p:spPr>
          <a:xfrm>
            <a:off x="1540657" y="3307759"/>
            <a:ext cx="2186271" cy="307777"/>
          </a:xfrm>
          <a:prstGeom prst="rect">
            <a:avLst/>
          </a:prstGeom>
          <a:noFill/>
        </p:spPr>
        <p:txBody>
          <a:bodyPr wrap="square">
            <a:spAutoFit/>
          </a:bodyPr>
          <a:lstStyle/>
          <a:p>
            <a:pPr algn="ctr"/>
            <a:r>
              <a:rPr lang="en-KE" sz="1400" b="1" kern="100">
                <a:solidFill>
                  <a:schemeClr val="tx1"/>
                </a:solidFill>
                <a:effectLst/>
                <a:latin typeface="+mj-lt"/>
                <a:ea typeface="Calibri" panose="020F0502020204030204" pitchFamily="34" charset="0"/>
                <a:cs typeface="Times New Roman" panose="02020603050405020304" pitchFamily="18" charset="0"/>
              </a:rPr>
              <a:t>Health </a:t>
            </a:r>
            <a:r>
              <a:rPr lang="en-US" b="1" kern="100">
                <a:solidFill>
                  <a:schemeClr val="tx1"/>
                </a:solidFill>
                <a:latin typeface="+mj-lt"/>
                <a:ea typeface="Calibri" panose="020F0502020204030204" pitchFamily="34" charset="0"/>
                <a:cs typeface="Times New Roman" panose="02020603050405020304" pitchFamily="18" charset="0"/>
              </a:rPr>
              <a:t>&amp;</a:t>
            </a:r>
            <a:r>
              <a:rPr lang="en-KE" sz="1400" b="1" kern="100">
                <a:solidFill>
                  <a:schemeClr val="tx1"/>
                </a:solidFill>
                <a:effectLst/>
                <a:latin typeface="+mj-lt"/>
                <a:ea typeface="Calibri" panose="020F0502020204030204" pitchFamily="34" charset="0"/>
                <a:cs typeface="Times New Roman" panose="02020603050405020304" pitchFamily="18" charset="0"/>
              </a:rPr>
              <a:t> Well-being</a:t>
            </a:r>
            <a:endParaRPr lang="en-KE">
              <a:solidFill>
                <a:schemeClr val="tx1"/>
              </a:solidFill>
              <a:latin typeface="+mj-lt"/>
            </a:endParaRPr>
          </a:p>
        </p:txBody>
      </p:sp>
      <p:sp>
        <p:nvSpPr>
          <p:cNvPr id="63" name="TextBox 62">
            <a:extLst>
              <a:ext uri="{FF2B5EF4-FFF2-40B4-BE49-F238E27FC236}">
                <a16:creationId xmlns:a16="http://schemas.microsoft.com/office/drawing/2014/main" id="{553326B0-5B85-C292-32B2-49F20A2B93F2}"/>
              </a:ext>
            </a:extLst>
          </p:cNvPr>
          <p:cNvSpPr txBox="1"/>
          <p:nvPr/>
        </p:nvSpPr>
        <p:spPr>
          <a:xfrm>
            <a:off x="3830187" y="3318517"/>
            <a:ext cx="2106652" cy="307777"/>
          </a:xfrm>
          <a:prstGeom prst="rect">
            <a:avLst/>
          </a:prstGeom>
          <a:noFill/>
        </p:spPr>
        <p:txBody>
          <a:bodyPr wrap="square">
            <a:spAutoFit/>
          </a:bodyPr>
          <a:lstStyle/>
          <a:p>
            <a:r>
              <a:rPr lang="en-KE" sz="1400" b="1" kern="100">
                <a:solidFill>
                  <a:schemeClr val="tx1"/>
                </a:solidFill>
                <a:effectLst/>
                <a:latin typeface="+mj-lt"/>
                <a:ea typeface="Calibri" panose="020F0502020204030204" pitchFamily="34" charset="0"/>
                <a:cs typeface="Times New Roman" panose="02020603050405020304" pitchFamily="18" charset="0"/>
              </a:rPr>
              <a:t>Community  Cohesion</a:t>
            </a:r>
            <a:endParaRPr lang="en-KE">
              <a:solidFill>
                <a:schemeClr val="tx1"/>
              </a:solidFill>
              <a:latin typeface="+mj-lt"/>
            </a:endParaRPr>
          </a:p>
        </p:txBody>
      </p:sp>
      <p:sp>
        <p:nvSpPr>
          <p:cNvPr id="65" name="TextBox 64">
            <a:extLst>
              <a:ext uri="{FF2B5EF4-FFF2-40B4-BE49-F238E27FC236}">
                <a16:creationId xmlns:a16="http://schemas.microsoft.com/office/drawing/2014/main" id="{3B843CCA-60C9-2FDA-5916-14CFBFC1838F}"/>
              </a:ext>
            </a:extLst>
          </p:cNvPr>
          <p:cNvSpPr txBox="1"/>
          <p:nvPr/>
        </p:nvSpPr>
        <p:spPr>
          <a:xfrm>
            <a:off x="8471346" y="3325741"/>
            <a:ext cx="1999958" cy="307777"/>
          </a:xfrm>
          <a:prstGeom prst="rect">
            <a:avLst/>
          </a:prstGeom>
          <a:noFill/>
        </p:spPr>
        <p:txBody>
          <a:bodyPr wrap="square">
            <a:spAutoFit/>
          </a:bodyPr>
          <a:lstStyle/>
          <a:p>
            <a:r>
              <a:rPr lang="en-KE" sz="1400" b="1" kern="100">
                <a:solidFill>
                  <a:schemeClr val="tx1"/>
                </a:solidFill>
                <a:effectLst/>
                <a:latin typeface="+mj-lt"/>
                <a:ea typeface="Calibri" panose="020F0502020204030204" pitchFamily="34" charset="0"/>
                <a:cs typeface="Times New Roman" panose="02020603050405020304" pitchFamily="18" charset="0"/>
              </a:rPr>
              <a:t>Income </a:t>
            </a:r>
            <a:r>
              <a:rPr lang="en-US" b="1" kern="100">
                <a:solidFill>
                  <a:schemeClr val="tx1"/>
                </a:solidFill>
                <a:latin typeface="+mj-lt"/>
                <a:ea typeface="Calibri" panose="020F0502020204030204" pitchFamily="34" charset="0"/>
                <a:cs typeface="Times New Roman" panose="02020603050405020304" pitchFamily="18" charset="0"/>
              </a:rPr>
              <a:t>&amp;</a:t>
            </a:r>
            <a:r>
              <a:rPr lang="en-KE" sz="1400" b="1" kern="100">
                <a:solidFill>
                  <a:schemeClr val="tx1"/>
                </a:solidFill>
                <a:effectLst/>
                <a:latin typeface="+mj-lt"/>
                <a:ea typeface="Calibri" panose="020F0502020204030204" pitchFamily="34" charset="0"/>
                <a:cs typeface="Times New Roman" panose="02020603050405020304" pitchFamily="18" charset="0"/>
              </a:rPr>
              <a:t> Lifestyle</a:t>
            </a:r>
            <a:r>
              <a:rPr lang="en-KE" sz="1400" b="1" kern="100">
                <a:effectLst/>
                <a:latin typeface="Calibri" panose="020F0502020204030204" pitchFamily="34" charset="0"/>
                <a:ea typeface="Calibri" panose="020F0502020204030204" pitchFamily="34" charset="0"/>
                <a:cs typeface="Times New Roman" panose="02020603050405020304" pitchFamily="18" charset="0"/>
              </a:rPr>
              <a:t>:</a:t>
            </a:r>
            <a:r>
              <a:rPr lang="en-KE" sz="1400" kern="100">
                <a:effectLst/>
                <a:latin typeface="Calibri" panose="020F0502020204030204" pitchFamily="34" charset="0"/>
                <a:ea typeface="Calibri" panose="020F0502020204030204" pitchFamily="34" charset="0"/>
                <a:cs typeface="Times New Roman" panose="02020603050405020304" pitchFamily="18" charset="0"/>
              </a:rPr>
              <a:t> </a:t>
            </a:r>
            <a:endParaRPr lang="en-KE"/>
          </a:p>
        </p:txBody>
      </p:sp>
      <p:sp>
        <p:nvSpPr>
          <p:cNvPr id="67" name="TextBox 66">
            <a:extLst>
              <a:ext uri="{FF2B5EF4-FFF2-40B4-BE49-F238E27FC236}">
                <a16:creationId xmlns:a16="http://schemas.microsoft.com/office/drawing/2014/main" id="{4F149533-E93D-EB3B-7AEE-EC7EF808DF17}"/>
              </a:ext>
            </a:extLst>
          </p:cNvPr>
          <p:cNvSpPr txBox="1"/>
          <p:nvPr/>
        </p:nvSpPr>
        <p:spPr>
          <a:xfrm>
            <a:off x="5924205" y="3316745"/>
            <a:ext cx="2298776" cy="306109"/>
          </a:xfrm>
          <a:prstGeom prst="rect">
            <a:avLst/>
          </a:prstGeom>
          <a:noFill/>
        </p:spPr>
        <p:txBody>
          <a:bodyPr wrap="square">
            <a:spAutoFit/>
          </a:bodyPr>
          <a:lstStyle/>
          <a:p>
            <a:pPr>
              <a:lnSpc>
                <a:spcPct val="107000"/>
              </a:lnSpc>
              <a:spcAft>
                <a:spcPts val="800"/>
              </a:spcAft>
            </a:pPr>
            <a:r>
              <a:rPr lang="en-KE" sz="1400" b="1" kern="100">
                <a:solidFill>
                  <a:schemeClr val="tx1"/>
                </a:solidFill>
                <a:effectLst/>
                <a:latin typeface="+mj-lt"/>
                <a:ea typeface="Calibri" panose="020F0502020204030204" pitchFamily="34" charset="0"/>
                <a:cs typeface="Times New Roman" panose="02020603050405020304" pitchFamily="18" charset="0"/>
              </a:rPr>
              <a:t>Economy </a:t>
            </a:r>
            <a:r>
              <a:rPr lang="en-US" b="1" kern="100">
                <a:solidFill>
                  <a:schemeClr val="tx1"/>
                </a:solidFill>
                <a:latin typeface="+mj-lt"/>
                <a:ea typeface="Calibri" panose="020F0502020204030204" pitchFamily="34" charset="0"/>
                <a:cs typeface="Times New Roman" panose="02020603050405020304" pitchFamily="18" charset="0"/>
              </a:rPr>
              <a:t>&amp; </a:t>
            </a:r>
            <a:r>
              <a:rPr lang="en-KE" sz="1400" b="1" kern="100">
                <a:solidFill>
                  <a:schemeClr val="tx1"/>
                </a:solidFill>
                <a:effectLst/>
                <a:latin typeface="+mj-lt"/>
                <a:ea typeface="Calibri" panose="020F0502020204030204" pitchFamily="34" charset="0"/>
                <a:cs typeface="Times New Roman" panose="02020603050405020304" pitchFamily="18" charset="0"/>
              </a:rPr>
              <a:t>Employment</a:t>
            </a:r>
            <a:endParaRPr lang="en-KE" sz="1400" kern="100">
              <a:solidFill>
                <a:schemeClr val="tx1"/>
              </a:solidFill>
              <a:effectLst/>
              <a:latin typeface="+mj-lt"/>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1E076D32-DBC7-63C1-046B-89F117F7BC9D}"/>
              </a:ext>
            </a:extLst>
          </p:cNvPr>
          <p:cNvSpPr txBox="1"/>
          <p:nvPr/>
        </p:nvSpPr>
        <p:spPr>
          <a:xfrm>
            <a:off x="467675" y="1810669"/>
            <a:ext cx="1256039" cy="584775"/>
          </a:xfrm>
          <a:prstGeom prst="rect">
            <a:avLst/>
          </a:prstGeom>
          <a:noFill/>
        </p:spPr>
        <p:txBody>
          <a:bodyPr wrap="square" rtlCol="0">
            <a:spAutoFit/>
          </a:bodyPr>
          <a:lstStyle/>
          <a:p>
            <a:r>
              <a:rPr lang="en-US" sz="1600" b="1"/>
              <a:t>POSITIVE IMPACT</a:t>
            </a:r>
            <a:endParaRPr lang="en-KE" sz="1600" b="1"/>
          </a:p>
        </p:txBody>
      </p:sp>
      <p:sp>
        <p:nvSpPr>
          <p:cNvPr id="5" name="TextBox 4">
            <a:extLst>
              <a:ext uri="{FF2B5EF4-FFF2-40B4-BE49-F238E27FC236}">
                <a16:creationId xmlns:a16="http://schemas.microsoft.com/office/drawing/2014/main" id="{CEAC70A6-1928-4852-C1C1-D395E1B0D0E2}"/>
              </a:ext>
            </a:extLst>
          </p:cNvPr>
          <p:cNvSpPr txBox="1"/>
          <p:nvPr/>
        </p:nvSpPr>
        <p:spPr>
          <a:xfrm>
            <a:off x="363694" y="4379710"/>
            <a:ext cx="1278746" cy="584775"/>
          </a:xfrm>
          <a:prstGeom prst="rect">
            <a:avLst/>
          </a:prstGeom>
          <a:noFill/>
        </p:spPr>
        <p:txBody>
          <a:bodyPr wrap="square">
            <a:spAutoFit/>
          </a:bodyPr>
          <a:lstStyle/>
          <a:p>
            <a:r>
              <a:rPr lang="en-US" sz="1600" b="1"/>
              <a:t>NEGATIVE IMPACT</a:t>
            </a:r>
            <a:endParaRPr lang="en-KE" sz="1600" b="1"/>
          </a:p>
        </p:txBody>
      </p:sp>
    </p:spTree>
    <p:extLst>
      <p:ext uri="{BB962C8B-B14F-4D97-AF65-F5344CB8AC3E}">
        <p14:creationId xmlns:p14="http://schemas.microsoft.com/office/powerpoint/2010/main" val="3964824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405B387-A9E0-2B17-3C18-497CD4325BEC}"/>
              </a:ext>
            </a:extLst>
          </p:cNvPr>
          <p:cNvSpPr>
            <a:spLocks noGrp="1"/>
          </p:cNvSpPr>
          <p:nvPr>
            <p:ph type="body" idx="1"/>
          </p:nvPr>
        </p:nvSpPr>
        <p:spPr>
          <a:xfrm>
            <a:off x="220320" y="1349081"/>
            <a:ext cx="9035616" cy="1726672"/>
          </a:xfrm>
        </p:spPr>
        <p:txBody>
          <a:bodyPr>
            <a:normAutofit fontScale="77500" lnSpcReduction="20000"/>
          </a:bodyPr>
          <a:lstStyle/>
          <a:p>
            <a:r>
              <a:rPr lang="en-US" dirty="0">
                <a:solidFill>
                  <a:srgbClr val="0070C0"/>
                </a:solidFill>
              </a:rPr>
              <a:t>Dear Student,</a:t>
            </a:r>
          </a:p>
          <a:p>
            <a:pPr marL="0" algn="just">
              <a:lnSpc>
                <a:spcPct val="110000"/>
              </a:lnSpc>
            </a:pPr>
            <a:r>
              <a:rPr lang="en-US" dirty="0">
                <a:solidFill>
                  <a:srgbClr val="0070C0"/>
                </a:solidFill>
              </a:rPr>
              <a:t>The next slides present two hypothetical case studies designed to illustrate how socioeconomic factors impact the development of mini-grids. </a:t>
            </a:r>
          </a:p>
          <a:p>
            <a:pPr marL="0" algn="just">
              <a:lnSpc>
                <a:spcPct val="110000"/>
              </a:lnSpc>
            </a:pPr>
            <a:r>
              <a:rPr lang="en-US" dirty="0">
                <a:solidFill>
                  <a:srgbClr val="0070C0"/>
                </a:solidFill>
              </a:rPr>
              <a:t>Reflect on these two examples to understand the real-world implications of energy projects in diverse communities.</a:t>
            </a:r>
          </a:p>
        </p:txBody>
      </p:sp>
      <p:sp>
        <p:nvSpPr>
          <p:cNvPr id="3" name="Title 2">
            <a:extLst>
              <a:ext uri="{FF2B5EF4-FFF2-40B4-BE49-F238E27FC236}">
                <a16:creationId xmlns:a16="http://schemas.microsoft.com/office/drawing/2014/main" id="{DA61EDDA-28F8-2486-76AC-E22347385DB1}"/>
              </a:ext>
            </a:extLst>
          </p:cNvPr>
          <p:cNvSpPr>
            <a:spLocks noGrp="1"/>
          </p:cNvSpPr>
          <p:nvPr>
            <p:ph type="title"/>
          </p:nvPr>
        </p:nvSpPr>
        <p:spPr/>
        <p:txBody>
          <a:bodyPr/>
          <a:lstStyle/>
          <a:p>
            <a:r>
              <a:rPr lang="en-US"/>
              <a:t>HYPOTHETICAL CASE STUDIES</a:t>
            </a:r>
          </a:p>
        </p:txBody>
      </p:sp>
      <p:pic>
        <p:nvPicPr>
          <p:cNvPr id="4" name="Picture 3" descr="Meet the 9 startups selected for the ...">
            <a:extLst>
              <a:ext uri="{FF2B5EF4-FFF2-40B4-BE49-F238E27FC236}">
                <a16:creationId xmlns:a16="http://schemas.microsoft.com/office/drawing/2014/main" id="{8ABD88FB-1F44-3B16-B269-76FC9556ED1A}"/>
              </a:ext>
            </a:extLst>
          </p:cNvPr>
          <p:cNvPicPr>
            <a:picLocks noChangeAspect="1"/>
          </p:cNvPicPr>
          <p:nvPr/>
        </p:nvPicPr>
        <p:blipFill>
          <a:blip r:embed="rId2"/>
          <a:stretch>
            <a:fillRect/>
          </a:stretch>
        </p:blipFill>
        <p:spPr>
          <a:xfrm>
            <a:off x="333376" y="3425297"/>
            <a:ext cx="2825750" cy="2272241"/>
          </a:xfrm>
          <a:prstGeom prst="ellipse">
            <a:avLst/>
          </a:prstGeom>
        </p:spPr>
      </p:pic>
      <p:pic>
        <p:nvPicPr>
          <p:cNvPr id="5" name="Picture 4" descr="Most Beautiful Islands In The World ...">
            <a:extLst>
              <a:ext uri="{FF2B5EF4-FFF2-40B4-BE49-F238E27FC236}">
                <a16:creationId xmlns:a16="http://schemas.microsoft.com/office/drawing/2014/main" id="{A470869C-D7C3-F612-49E9-5199305632F0}"/>
              </a:ext>
            </a:extLst>
          </p:cNvPr>
          <p:cNvPicPr>
            <a:picLocks noChangeAspect="1"/>
          </p:cNvPicPr>
          <p:nvPr/>
        </p:nvPicPr>
        <p:blipFill>
          <a:blip r:embed="rId3"/>
          <a:stretch>
            <a:fillRect/>
          </a:stretch>
        </p:blipFill>
        <p:spPr>
          <a:xfrm>
            <a:off x="9665229" y="1344916"/>
            <a:ext cx="2259542" cy="1743075"/>
          </a:xfrm>
          <a:prstGeom prst="ellipse">
            <a:avLst/>
          </a:prstGeom>
        </p:spPr>
      </p:pic>
      <p:sp>
        <p:nvSpPr>
          <p:cNvPr id="9" name="TextBox 8">
            <a:extLst>
              <a:ext uri="{FF2B5EF4-FFF2-40B4-BE49-F238E27FC236}">
                <a16:creationId xmlns:a16="http://schemas.microsoft.com/office/drawing/2014/main" id="{8A6B3E22-3C4E-BF3C-5C1D-EB09DF796EB9}"/>
              </a:ext>
            </a:extLst>
          </p:cNvPr>
          <p:cNvSpPr txBox="1"/>
          <p:nvPr/>
        </p:nvSpPr>
        <p:spPr>
          <a:xfrm>
            <a:off x="3348567" y="3210983"/>
            <a:ext cx="744219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solidFill>
                  <a:srgbClr val="0070C0"/>
                </a:solidFill>
              </a:rPr>
              <a:t>Explore and consider how economic conditions, literacy levels, technical skills, and cultural contexts shape the implementation and success of renewable energy solutions. These insights will help you critically analyze and strategize solutions for sustainable energy development in your own projects.</a:t>
            </a:r>
            <a:endParaRPr lang="en-US" dirty="0">
              <a:solidFill>
                <a:srgbClr val="0070C0"/>
              </a:solidFill>
            </a:endParaRPr>
          </a:p>
        </p:txBody>
      </p:sp>
      <p:pic>
        <p:nvPicPr>
          <p:cNvPr id="10" name="Graphic 9" descr="Teacher with solid fill">
            <a:extLst>
              <a:ext uri="{FF2B5EF4-FFF2-40B4-BE49-F238E27FC236}">
                <a16:creationId xmlns:a16="http://schemas.microsoft.com/office/drawing/2014/main" id="{1FC94DC8-DA0B-BEAF-4AE2-612BA84FD25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17" y="-2116"/>
            <a:ext cx="670984" cy="681567"/>
          </a:xfrm>
          <a:prstGeom prst="rect">
            <a:avLst/>
          </a:prstGeom>
        </p:spPr>
      </p:pic>
    </p:spTree>
    <p:extLst>
      <p:ext uri="{BB962C8B-B14F-4D97-AF65-F5344CB8AC3E}">
        <p14:creationId xmlns:p14="http://schemas.microsoft.com/office/powerpoint/2010/main" val="923327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D55ED75-8AE6-3DB9-C3FB-951D4A371E0C}"/>
              </a:ext>
            </a:extLst>
          </p:cNvPr>
          <p:cNvSpPr>
            <a:spLocks noGrp="1"/>
          </p:cNvSpPr>
          <p:nvPr>
            <p:ph type="title"/>
          </p:nvPr>
        </p:nvSpPr>
        <p:spPr>
          <a:xfrm>
            <a:off x="795867" y="234791"/>
            <a:ext cx="9428546" cy="818893"/>
          </a:xfrm>
        </p:spPr>
        <p:txBody>
          <a:bodyPr>
            <a:normAutofit/>
          </a:bodyPr>
          <a:lstStyle/>
          <a:p>
            <a:r>
              <a:rPr lang="en-US" dirty="0"/>
              <a:t>HYPOTHETICAL CASE STUDY #1 : </a:t>
            </a:r>
            <a:r>
              <a:rPr lang="en-US" dirty="0" err="1"/>
              <a:t>Jijilo</a:t>
            </a:r>
            <a:r>
              <a:rPr lang="en-US" dirty="0"/>
              <a:t> </a:t>
            </a:r>
            <a:endParaRPr lang="en-GB" dirty="0"/>
          </a:p>
        </p:txBody>
      </p:sp>
      <p:sp>
        <p:nvSpPr>
          <p:cNvPr id="15" name="TextBox 14">
            <a:extLst>
              <a:ext uri="{FF2B5EF4-FFF2-40B4-BE49-F238E27FC236}">
                <a16:creationId xmlns:a16="http://schemas.microsoft.com/office/drawing/2014/main" id="{D556EA76-37F8-E226-D45C-FCC36F4747E4}"/>
              </a:ext>
            </a:extLst>
          </p:cNvPr>
          <p:cNvSpPr txBox="1"/>
          <p:nvPr/>
        </p:nvSpPr>
        <p:spPr>
          <a:xfrm>
            <a:off x="3357639" y="1358900"/>
            <a:ext cx="7728252"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a:t>You represent a non-profit organization tasked with bringing sustainable energy to the rural village of </a:t>
            </a:r>
            <a:r>
              <a:rPr lang="en-US" sz="1800" err="1"/>
              <a:t>Jijilo</a:t>
            </a:r>
            <a:r>
              <a:rPr lang="en-US" sz="1800"/>
              <a:t> through the development of a solar mini-grid. </a:t>
            </a:r>
            <a:r>
              <a:rPr lang="en-US" sz="1800" err="1"/>
              <a:t>Jijilo</a:t>
            </a:r>
            <a:r>
              <a:rPr lang="en-US" sz="1800"/>
              <a:t>, nestled in a rural setting, is known for its vibrant agricultural community. Residents primarily rely on farming and small-scale trading for their livelihoods.</a:t>
            </a:r>
            <a:endParaRPr lang="en-US"/>
          </a:p>
        </p:txBody>
      </p:sp>
      <p:pic>
        <p:nvPicPr>
          <p:cNvPr id="2" name="Picture 1" descr="Village Farming | The Contrary Farmer">
            <a:extLst>
              <a:ext uri="{FF2B5EF4-FFF2-40B4-BE49-F238E27FC236}">
                <a16:creationId xmlns:a16="http://schemas.microsoft.com/office/drawing/2014/main" id="{1F8D6633-0144-502D-8974-0584A3F8D12D}"/>
              </a:ext>
            </a:extLst>
          </p:cNvPr>
          <p:cNvPicPr>
            <a:picLocks noChangeAspect="1"/>
          </p:cNvPicPr>
          <p:nvPr/>
        </p:nvPicPr>
        <p:blipFill>
          <a:blip r:embed="rId3"/>
          <a:stretch>
            <a:fillRect/>
          </a:stretch>
        </p:blipFill>
        <p:spPr>
          <a:xfrm>
            <a:off x="798510" y="1356027"/>
            <a:ext cx="2394405" cy="1472898"/>
          </a:xfrm>
          <a:prstGeom prst="rect">
            <a:avLst/>
          </a:prstGeom>
        </p:spPr>
      </p:pic>
      <p:pic>
        <p:nvPicPr>
          <p:cNvPr id="3" name="Picture 2" descr="Kenya - Kabaune village (Giaki ...">
            <a:extLst>
              <a:ext uri="{FF2B5EF4-FFF2-40B4-BE49-F238E27FC236}">
                <a16:creationId xmlns:a16="http://schemas.microsoft.com/office/drawing/2014/main" id="{49730834-C328-932E-99C3-ECC8772AAB96}"/>
              </a:ext>
            </a:extLst>
          </p:cNvPr>
          <p:cNvPicPr>
            <a:picLocks noChangeAspect="1"/>
          </p:cNvPicPr>
          <p:nvPr/>
        </p:nvPicPr>
        <p:blipFill>
          <a:blip r:embed="rId4"/>
          <a:stretch>
            <a:fillRect/>
          </a:stretch>
        </p:blipFill>
        <p:spPr>
          <a:xfrm>
            <a:off x="6702868" y="3041273"/>
            <a:ext cx="4612518" cy="2843741"/>
          </a:xfrm>
          <a:prstGeom prst="rect">
            <a:avLst/>
          </a:prstGeom>
        </p:spPr>
      </p:pic>
      <p:sp>
        <p:nvSpPr>
          <p:cNvPr id="4" name="TextBox 3">
            <a:extLst>
              <a:ext uri="{FF2B5EF4-FFF2-40B4-BE49-F238E27FC236}">
                <a16:creationId xmlns:a16="http://schemas.microsoft.com/office/drawing/2014/main" id="{6D474CE3-6CF8-3C4E-C735-CA1D8CC5381F}"/>
              </a:ext>
            </a:extLst>
          </p:cNvPr>
          <p:cNvSpPr txBox="1"/>
          <p:nvPr/>
        </p:nvSpPr>
        <p:spPr>
          <a:xfrm>
            <a:off x="612019" y="3043162"/>
            <a:ext cx="5704479" cy="28551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a:t>As you explore </a:t>
            </a:r>
            <a:r>
              <a:rPr lang="en-US" sz="1800" err="1"/>
              <a:t>Jijilo</a:t>
            </a:r>
            <a:r>
              <a:rPr lang="en-US" sz="1800"/>
              <a:t> and its socioeconomic context, you observe:</a:t>
            </a:r>
          </a:p>
          <a:p>
            <a:pPr marL="342900" indent="-342900">
              <a:buAutoNum type="arabicPeriod"/>
            </a:pPr>
            <a:r>
              <a:rPr lang="en-US" sz="1800"/>
              <a:t>A significant portion of villagers have limited literacy and technical skills.</a:t>
            </a:r>
          </a:p>
          <a:p>
            <a:pPr marL="342900" indent="-342900">
              <a:buAutoNum type="arabicPeriod"/>
            </a:pPr>
            <a:r>
              <a:rPr lang="en-US" sz="1800"/>
              <a:t>The village population is spread out across a large area.</a:t>
            </a:r>
          </a:p>
          <a:p>
            <a:pPr marL="342900" indent="-342900">
              <a:buAutoNum type="arabicPeriod"/>
            </a:pPr>
            <a:r>
              <a:rPr lang="en-US" sz="1800"/>
              <a:t>Agriculture serves as the main economic activity, contributing to the community's livelihoods with varying incomes.</a:t>
            </a:r>
          </a:p>
          <a:p>
            <a:pPr marL="342900" indent="-342900">
              <a:buAutoNum type="arabicPeriod"/>
            </a:pPr>
            <a:r>
              <a:rPr lang="en-US" sz="1800"/>
              <a:t>The village has ample land available.</a:t>
            </a:r>
          </a:p>
        </p:txBody>
      </p:sp>
    </p:spTree>
    <p:extLst>
      <p:ext uri="{BB962C8B-B14F-4D97-AF65-F5344CB8AC3E}">
        <p14:creationId xmlns:p14="http://schemas.microsoft.com/office/powerpoint/2010/main" val="3857136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0C07A7-ADE6-A40C-D9F4-A4364D2C9288}"/>
              </a:ext>
            </a:extLst>
          </p:cNvPr>
          <p:cNvSpPr>
            <a:spLocks noGrp="1"/>
          </p:cNvSpPr>
          <p:nvPr>
            <p:ph type="title"/>
          </p:nvPr>
        </p:nvSpPr>
        <p:spPr>
          <a:xfrm>
            <a:off x="642521" y="329627"/>
            <a:ext cx="4184804" cy="748243"/>
          </a:xfrm>
        </p:spPr>
        <p:txBody>
          <a:bodyPr>
            <a:normAutofit/>
          </a:bodyPr>
          <a:lstStyle/>
          <a:p>
            <a:r>
              <a:rPr lang="en-US" err="1">
                <a:cs typeface="Arial"/>
              </a:rPr>
              <a:t>Jijilo</a:t>
            </a:r>
            <a:r>
              <a:rPr lang="en-US" dirty="0">
                <a:cs typeface="Arial"/>
              </a:rPr>
              <a:t> - Discussion</a:t>
            </a:r>
            <a:endParaRPr lang="en-US"/>
          </a:p>
        </p:txBody>
      </p:sp>
      <p:sp>
        <p:nvSpPr>
          <p:cNvPr id="5" name="TextBox 4">
            <a:extLst>
              <a:ext uri="{FF2B5EF4-FFF2-40B4-BE49-F238E27FC236}">
                <a16:creationId xmlns:a16="http://schemas.microsoft.com/office/drawing/2014/main" id="{7D70FB97-31D7-30EC-3C73-F08FDB8F2069}"/>
              </a:ext>
            </a:extLst>
          </p:cNvPr>
          <p:cNvSpPr txBox="1"/>
          <p:nvPr/>
        </p:nvSpPr>
        <p:spPr>
          <a:xfrm>
            <a:off x="443782" y="1080692"/>
            <a:ext cx="1151866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To develop a solar mini-grid, operational stability and economic sustainability are crucial. </a:t>
            </a:r>
            <a:endParaRPr lang="en-US" dirty="0"/>
          </a:p>
          <a:p>
            <a:r>
              <a:rPr lang="en-US" sz="2000" dirty="0"/>
              <a:t>We need to understand energy consumption patterns, peak hours of demand, and available energy sources which are factors greatly influenced by the socio-economic aspects of a population.</a:t>
            </a:r>
            <a:endParaRPr lang="en-US" dirty="0"/>
          </a:p>
          <a:p>
            <a:r>
              <a:rPr lang="en-US" sz="2000" dirty="0"/>
              <a:t>Below are some impacts </a:t>
            </a:r>
            <a:r>
              <a:rPr lang="en-US" dirty="0"/>
              <a:t>:</a:t>
            </a:r>
            <a:endParaRPr lang="en-US"/>
          </a:p>
        </p:txBody>
      </p:sp>
      <p:graphicFrame>
        <p:nvGraphicFramePr>
          <p:cNvPr id="65" name="Diagram 64">
            <a:extLst>
              <a:ext uri="{FF2B5EF4-FFF2-40B4-BE49-F238E27FC236}">
                <a16:creationId xmlns:a16="http://schemas.microsoft.com/office/drawing/2014/main" id="{970606C1-A338-47EB-4F8C-FFE832FE8D85}"/>
              </a:ext>
            </a:extLst>
          </p:cNvPr>
          <p:cNvGraphicFramePr/>
          <p:nvPr>
            <p:extLst>
              <p:ext uri="{D42A27DB-BD31-4B8C-83A1-F6EECF244321}">
                <p14:modId xmlns:p14="http://schemas.microsoft.com/office/powerpoint/2010/main" val="3042606506"/>
              </p:ext>
            </p:extLst>
          </p:nvPr>
        </p:nvGraphicFramePr>
        <p:xfrm>
          <a:off x="816722" y="2519013"/>
          <a:ext cx="9471575" cy="3984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6" name="Graphic 125" descr="Lightbulb with solid fill">
            <a:extLst>
              <a:ext uri="{FF2B5EF4-FFF2-40B4-BE49-F238E27FC236}">
                <a16:creationId xmlns:a16="http://schemas.microsoft.com/office/drawing/2014/main" id="{0EB3C53F-FA78-165B-6CC0-9DB72B43D0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43154" y="3759630"/>
            <a:ext cx="733587" cy="694841"/>
          </a:xfrm>
          <a:prstGeom prst="rect">
            <a:avLst/>
          </a:prstGeom>
        </p:spPr>
      </p:pic>
      <p:pic>
        <p:nvPicPr>
          <p:cNvPr id="127" name="Graphic 126" descr="Upward trend with solid fill">
            <a:extLst>
              <a:ext uri="{FF2B5EF4-FFF2-40B4-BE49-F238E27FC236}">
                <a16:creationId xmlns:a16="http://schemas.microsoft.com/office/drawing/2014/main" id="{198F8503-F041-D4DE-858A-4069B5DC413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51961" y="3759630"/>
            <a:ext cx="604435" cy="526944"/>
          </a:xfrm>
          <a:prstGeom prst="rect">
            <a:avLst/>
          </a:prstGeom>
        </p:spPr>
      </p:pic>
      <p:pic>
        <p:nvPicPr>
          <p:cNvPr id="128" name="Graphic 127" descr="Sun with solid fill">
            <a:extLst>
              <a:ext uri="{FF2B5EF4-FFF2-40B4-BE49-F238E27FC236}">
                <a16:creationId xmlns:a16="http://schemas.microsoft.com/office/drawing/2014/main" id="{78D860A6-349B-61A4-FBC7-8EDAF325F43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525644" y="3759630"/>
            <a:ext cx="565689" cy="526943"/>
          </a:xfrm>
          <a:prstGeom prst="rect">
            <a:avLst/>
          </a:prstGeom>
        </p:spPr>
      </p:pic>
    </p:spTree>
    <p:extLst>
      <p:ext uri="{BB962C8B-B14F-4D97-AF65-F5344CB8AC3E}">
        <p14:creationId xmlns:p14="http://schemas.microsoft.com/office/powerpoint/2010/main" val="826601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D55ED75-8AE6-3DB9-C3FB-951D4A371E0C}"/>
              </a:ext>
            </a:extLst>
          </p:cNvPr>
          <p:cNvSpPr>
            <a:spLocks noGrp="1"/>
          </p:cNvSpPr>
          <p:nvPr>
            <p:ph type="title"/>
          </p:nvPr>
        </p:nvSpPr>
        <p:spPr>
          <a:xfrm>
            <a:off x="717104" y="407735"/>
            <a:ext cx="9161565" cy="617639"/>
          </a:xfrm>
        </p:spPr>
        <p:txBody>
          <a:bodyPr vert="horz" lIns="91440" tIns="45720" rIns="91440" bIns="45720" rtlCol="0" anchor="b">
            <a:normAutofit fontScale="90000"/>
          </a:bodyPr>
          <a:lstStyle/>
          <a:p>
            <a:pPr>
              <a:spcBef>
                <a:spcPct val="0"/>
              </a:spcBef>
            </a:pPr>
            <a:r>
              <a:rPr lang="en-US" kern="1200" dirty="0">
                <a:solidFill>
                  <a:schemeClr val="bg1"/>
                </a:solidFill>
                <a:cs typeface="+mj-cs"/>
              </a:rPr>
              <a:t>HYPOTHETICAL</a:t>
            </a:r>
            <a:r>
              <a:rPr lang="en-US" sz="3200" kern="1200" dirty="0">
                <a:solidFill>
                  <a:schemeClr val="bg1"/>
                </a:solidFill>
                <a:latin typeface="+mj-lt"/>
                <a:ea typeface="+mj-ea"/>
                <a:cs typeface="+mj-cs"/>
              </a:rPr>
              <a:t> CASE STUDY #2 : </a:t>
            </a:r>
            <a:r>
              <a:rPr lang="en-US" sz="3200" kern="1200" dirty="0" err="1">
                <a:solidFill>
                  <a:schemeClr val="bg1"/>
                </a:solidFill>
                <a:latin typeface="+mj-lt"/>
                <a:ea typeface="+mj-ea"/>
                <a:cs typeface="+mj-cs"/>
              </a:rPr>
              <a:t>Kulal</a:t>
            </a:r>
            <a:r>
              <a:rPr lang="en-US" sz="3200" kern="1200" dirty="0">
                <a:solidFill>
                  <a:schemeClr val="bg1"/>
                </a:solidFill>
                <a:latin typeface="+mj-lt"/>
                <a:ea typeface="+mj-ea"/>
                <a:cs typeface="+mj-cs"/>
              </a:rPr>
              <a:t> Island </a:t>
            </a:r>
          </a:p>
        </p:txBody>
      </p:sp>
      <p:sp>
        <p:nvSpPr>
          <p:cNvPr id="15" name="TextBox 14">
            <a:extLst>
              <a:ext uri="{FF2B5EF4-FFF2-40B4-BE49-F238E27FC236}">
                <a16:creationId xmlns:a16="http://schemas.microsoft.com/office/drawing/2014/main" id="{D556EA76-37F8-E226-D45C-FCC36F4747E4}"/>
              </a:ext>
            </a:extLst>
          </p:cNvPr>
          <p:cNvSpPr txBox="1"/>
          <p:nvPr/>
        </p:nvSpPr>
        <p:spPr>
          <a:xfrm>
            <a:off x="3790805" y="1302006"/>
            <a:ext cx="7524987" cy="205083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a:spcAft>
                <a:spcPts val="600"/>
              </a:spcAft>
            </a:pPr>
            <a:r>
              <a:rPr lang="en-US" sz="2000" kern="1200" err="1">
                <a:solidFill>
                  <a:schemeClr val="tx1"/>
                </a:solidFill>
                <a:latin typeface="+mn-lt"/>
                <a:ea typeface="+mn-ea"/>
                <a:cs typeface="+mn-cs"/>
              </a:rPr>
              <a:t>Kulal</a:t>
            </a:r>
            <a:r>
              <a:rPr lang="en-US" sz="2000" kern="1200">
                <a:solidFill>
                  <a:schemeClr val="tx1"/>
                </a:solidFill>
                <a:latin typeface="+mn-lt"/>
                <a:ea typeface="+mn-ea"/>
                <a:cs typeface="+mn-cs"/>
              </a:rPr>
              <a:t> Island is a picturesque tourist destination attracting thousands of tourists annually. It faces energy challenges, relying on costly, polluting, and unreliable diesel generators. You are representing a renewable energy consulting firm tasked with guiding the Island owners who plan to develop a mini-grid to solve their energy problems. </a:t>
            </a:r>
            <a:endParaRPr lang="en-US" sz="2000" kern="1200">
              <a:solidFill>
                <a:schemeClr val="tx1"/>
              </a:solidFill>
              <a:ea typeface="+mn-ea"/>
            </a:endParaRPr>
          </a:p>
        </p:txBody>
      </p:sp>
      <p:grpSp>
        <p:nvGrpSpPr>
          <p:cNvPr id="27" name="Group 26">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28" name="Rectangle 27">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The 23 Most Beautiful Islands in the ...">
            <a:extLst>
              <a:ext uri="{FF2B5EF4-FFF2-40B4-BE49-F238E27FC236}">
                <a16:creationId xmlns:a16="http://schemas.microsoft.com/office/drawing/2014/main" id="{F8159A35-8FC2-981B-7602-DBBC47D20306}"/>
              </a:ext>
            </a:extLst>
          </p:cNvPr>
          <p:cNvPicPr>
            <a:picLocks noChangeAspect="1"/>
          </p:cNvPicPr>
          <p:nvPr/>
        </p:nvPicPr>
        <p:blipFill>
          <a:blip r:embed="rId3"/>
          <a:stretch>
            <a:fillRect/>
          </a:stretch>
        </p:blipFill>
        <p:spPr>
          <a:xfrm>
            <a:off x="718948" y="1295672"/>
            <a:ext cx="3045858" cy="1923921"/>
          </a:xfrm>
          <a:prstGeom prst="rect">
            <a:avLst/>
          </a:prstGeom>
        </p:spPr>
      </p:pic>
      <p:sp>
        <p:nvSpPr>
          <p:cNvPr id="7" name="TextBox 6">
            <a:extLst>
              <a:ext uri="{FF2B5EF4-FFF2-40B4-BE49-F238E27FC236}">
                <a16:creationId xmlns:a16="http://schemas.microsoft.com/office/drawing/2014/main" id="{43153E27-A217-2890-73CF-F98054BD8C8C}"/>
              </a:ext>
            </a:extLst>
          </p:cNvPr>
          <p:cNvSpPr txBox="1"/>
          <p:nvPr/>
        </p:nvSpPr>
        <p:spPr>
          <a:xfrm>
            <a:off x="405921" y="3803770"/>
            <a:ext cx="11378001"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As you explore </a:t>
            </a:r>
            <a:r>
              <a:rPr lang="en-US" sz="2000" dirty="0" err="1">
                <a:solidFill>
                  <a:schemeClr val="tx1"/>
                </a:solidFill>
              </a:rPr>
              <a:t>Kulal</a:t>
            </a:r>
            <a:r>
              <a:rPr lang="en-US" sz="2000" dirty="0"/>
              <a:t> Island, you make some observations:</a:t>
            </a:r>
          </a:p>
          <a:p>
            <a:pPr marL="342900" indent="-342900">
              <a:buAutoNum type="arabicPeriod"/>
            </a:pPr>
            <a:r>
              <a:rPr lang="en-US" sz="2000" dirty="0"/>
              <a:t>The island relies heavily on tourism with many hotels, restaurants, and recreational facilities.</a:t>
            </a:r>
          </a:p>
          <a:p>
            <a:pPr marL="342900" indent="-342900">
              <a:buAutoNum type="arabicPeriod"/>
            </a:pPr>
            <a:r>
              <a:rPr lang="en-US" sz="2000" dirty="0"/>
              <a:t>The island has abundant sunlight and wind resources, ideal for renewable energy.</a:t>
            </a:r>
          </a:p>
          <a:p>
            <a:pPr marL="342900" indent="-342900">
              <a:buAutoNum type="arabicPeriod"/>
            </a:pPr>
            <a:r>
              <a:rPr lang="en-US" sz="2000" dirty="0"/>
              <a:t>Residents are highly literate and skilled .</a:t>
            </a:r>
          </a:p>
          <a:p>
            <a:pPr marL="342900" indent="-342900">
              <a:buAutoNum type="arabicPeriod"/>
            </a:pPr>
            <a:r>
              <a:rPr lang="en-US" sz="2000" dirty="0"/>
              <a:t>Environmental preservation is important for locals and tourists.</a:t>
            </a:r>
          </a:p>
        </p:txBody>
      </p:sp>
    </p:spTree>
    <p:extLst>
      <p:ext uri="{BB962C8B-B14F-4D97-AF65-F5344CB8AC3E}">
        <p14:creationId xmlns:p14="http://schemas.microsoft.com/office/powerpoint/2010/main" val="560895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80C07A7-ADE6-A40C-D9F4-A4364D2C9288}"/>
              </a:ext>
            </a:extLst>
          </p:cNvPr>
          <p:cNvSpPr>
            <a:spLocks noGrp="1"/>
          </p:cNvSpPr>
          <p:nvPr>
            <p:ph type="title"/>
          </p:nvPr>
        </p:nvSpPr>
        <p:spPr>
          <a:xfrm>
            <a:off x="642521" y="329627"/>
            <a:ext cx="5227361" cy="748243"/>
          </a:xfrm>
        </p:spPr>
        <p:txBody>
          <a:bodyPr>
            <a:normAutofit/>
          </a:bodyPr>
          <a:lstStyle/>
          <a:p>
            <a:r>
              <a:rPr lang="en-US" err="1">
                <a:solidFill>
                  <a:schemeClr val="bg1"/>
                </a:solidFill>
                <a:cs typeface="Arial"/>
              </a:rPr>
              <a:t>Kulal</a:t>
            </a:r>
            <a:r>
              <a:rPr lang="en-US" dirty="0">
                <a:solidFill>
                  <a:schemeClr val="bg1"/>
                </a:solidFill>
                <a:cs typeface="Arial"/>
              </a:rPr>
              <a:t> Island -</a:t>
            </a:r>
            <a:r>
              <a:rPr lang="en-US" dirty="0">
                <a:cs typeface="Arial"/>
              </a:rPr>
              <a:t> Discussion</a:t>
            </a:r>
            <a:endParaRPr lang="en-US"/>
          </a:p>
        </p:txBody>
      </p:sp>
      <p:sp>
        <p:nvSpPr>
          <p:cNvPr id="5" name="TextBox 4">
            <a:extLst>
              <a:ext uri="{FF2B5EF4-FFF2-40B4-BE49-F238E27FC236}">
                <a16:creationId xmlns:a16="http://schemas.microsoft.com/office/drawing/2014/main" id="{7D70FB97-31D7-30EC-3C73-F08FDB8F2069}"/>
              </a:ext>
            </a:extLst>
          </p:cNvPr>
          <p:cNvSpPr txBox="1"/>
          <p:nvPr/>
        </p:nvSpPr>
        <p:spPr>
          <a:xfrm>
            <a:off x="200366" y="1080692"/>
            <a:ext cx="113030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t>The island owners and residents aim for a stable, cost-effective, and environmentally sustainable energy solution to support their tourism-based economy, enhance attractiveness, and engage the community. To achieve this, they must understand energy consumption patterns, peak demand hours, and available energy sources, influenced by socioeconomic factors. Here are some impacts to consider:</a:t>
            </a:r>
            <a:endParaRPr lang="en-US"/>
          </a:p>
        </p:txBody>
      </p:sp>
      <p:graphicFrame>
        <p:nvGraphicFramePr>
          <p:cNvPr id="65" name="Diagram 64">
            <a:extLst>
              <a:ext uri="{FF2B5EF4-FFF2-40B4-BE49-F238E27FC236}">
                <a16:creationId xmlns:a16="http://schemas.microsoft.com/office/drawing/2014/main" id="{970606C1-A338-47EB-4F8C-FFE832FE8D85}"/>
              </a:ext>
            </a:extLst>
          </p:cNvPr>
          <p:cNvGraphicFramePr/>
          <p:nvPr>
            <p:extLst>
              <p:ext uri="{D42A27DB-BD31-4B8C-83A1-F6EECF244321}">
                <p14:modId xmlns:p14="http://schemas.microsoft.com/office/powerpoint/2010/main" val="986098947"/>
              </p:ext>
            </p:extLst>
          </p:nvPr>
        </p:nvGraphicFramePr>
        <p:xfrm>
          <a:off x="759410" y="2713107"/>
          <a:ext cx="10195637" cy="3494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26" name="Graphic 125" descr="Lightbulb with solid fill">
            <a:extLst>
              <a:ext uri="{FF2B5EF4-FFF2-40B4-BE49-F238E27FC236}">
                <a16:creationId xmlns:a16="http://schemas.microsoft.com/office/drawing/2014/main" id="{0EB3C53F-FA78-165B-6CC0-9DB72B43D0A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9161" y="3770213"/>
            <a:ext cx="733587" cy="694841"/>
          </a:xfrm>
          <a:prstGeom prst="rect">
            <a:avLst/>
          </a:prstGeom>
        </p:spPr>
      </p:pic>
      <p:pic>
        <p:nvPicPr>
          <p:cNvPr id="127" name="Graphic 126" descr="Upward trend with solid fill">
            <a:extLst>
              <a:ext uri="{FF2B5EF4-FFF2-40B4-BE49-F238E27FC236}">
                <a16:creationId xmlns:a16="http://schemas.microsoft.com/office/drawing/2014/main" id="{198F8503-F041-D4DE-858A-4069B5DC413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74453" y="3801964"/>
            <a:ext cx="509185" cy="632776"/>
          </a:xfrm>
          <a:prstGeom prst="rect">
            <a:avLst/>
          </a:prstGeom>
        </p:spPr>
      </p:pic>
      <p:pic>
        <p:nvPicPr>
          <p:cNvPr id="128" name="Graphic 127" descr="Sun with solid fill">
            <a:extLst>
              <a:ext uri="{FF2B5EF4-FFF2-40B4-BE49-F238E27FC236}">
                <a16:creationId xmlns:a16="http://schemas.microsoft.com/office/drawing/2014/main" id="{78D860A6-349B-61A4-FBC7-8EDAF325F43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8201580" y="3801963"/>
            <a:ext cx="470439" cy="505775"/>
          </a:xfrm>
          <a:prstGeom prst="rect">
            <a:avLst/>
          </a:prstGeom>
        </p:spPr>
      </p:pic>
    </p:spTree>
    <p:extLst>
      <p:ext uri="{BB962C8B-B14F-4D97-AF65-F5344CB8AC3E}">
        <p14:creationId xmlns:p14="http://schemas.microsoft.com/office/powerpoint/2010/main" val="344437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A69654D-E5E9-7B2F-DA41-8795CEDB03AC}"/>
              </a:ext>
            </a:extLst>
          </p:cNvPr>
          <p:cNvSpPr>
            <a:spLocks noGrp="1"/>
          </p:cNvSpPr>
          <p:nvPr>
            <p:ph type="body" idx="1"/>
          </p:nvPr>
        </p:nvSpPr>
        <p:spPr/>
        <p:txBody>
          <a:bodyPr>
            <a:normAutofit/>
          </a:bodyPr>
          <a:lstStyle/>
          <a:p>
            <a:pPr marL="0"/>
            <a:r>
              <a:rPr lang="en-US" sz="1800" dirty="0"/>
              <a:t>This unit was developed by Strathmore University and is based on the following resources:</a:t>
            </a:r>
          </a:p>
          <a:p>
            <a:pPr marL="0"/>
            <a:endParaRPr lang="en-US" sz="1800"/>
          </a:p>
          <a:p>
            <a:pPr marL="342900" indent="-342900">
              <a:buClr>
                <a:schemeClr val="tx1"/>
              </a:buClr>
              <a:buFont typeface="Arial" panose="020B0604020202020204" pitchFamily="34" charset="0"/>
              <a:buChar char="•"/>
            </a:pPr>
            <a:r>
              <a:rPr lang="en-US" sz="1800" i="1" dirty="0"/>
              <a:t>Guidelines for Demand Data Collection for Rural Access to Electricity Projects. </a:t>
            </a:r>
            <a:r>
              <a:rPr lang="en-US" sz="1800" dirty="0"/>
              <a:t> </a:t>
            </a:r>
            <a:r>
              <a:rPr lang="en-US" sz="1800" dirty="0" err="1"/>
              <a:t>Stevanato</a:t>
            </a:r>
            <a:r>
              <a:rPr lang="en-US" sz="1800" dirty="0"/>
              <a:t>, N., Sangiorgio, I., Baldelli, G., Farah, A., Mereu, </a:t>
            </a:r>
            <a:r>
              <a:rPr lang="en-US" sz="1800" dirty="0" err="1"/>
              <a:t>R.,Colombo</a:t>
            </a:r>
            <a:r>
              <a:rPr lang="en-US" sz="1800" dirty="0"/>
              <a:t>, E., Banda, S., Wacera, A., </a:t>
            </a:r>
            <a:r>
              <a:rPr lang="en-US" sz="1800" dirty="0" err="1"/>
              <a:t>Oribo</a:t>
            </a:r>
            <a:r>
              <a:rPr lang="en-US" sz="1800" dirty="0"/>
              <a:t>, N., Silva, I., Tomas </a:t>
            </a:r>
            <a:r>
              <a:rPr lang="en-US" sz="1800" dirty="0" err="1"/>
              <a:t>Fillol</a:t>
            </a:r>
            <a:r>
              <a:rPr lang="en-US" sz="1800" dirty="0"/>
              <a:t>, L., &amp; </a:t>
            </a:r>
            <a:r>
              <a:rPr lang="en-US" sz="1800" dirty="0" err="1"/>
              <a:t>Pinomaa</a:t>
            </a:r>
            <a:r>
              <a:rPr lang="en-US" sz="1800" dirty="0"/>
              <a:t>, A</a:t>
            </a:r>
            <a:endParaRPr lang="en-US" dirty="0"/>
          </a:p>
          <a:p>
            <a:pPr marL="342900" indent="-342900">
              <a:buClr>
                <a:schemeClr val="tx1"/>
              </a:buClr>
              <a:buFont typeface="Arial" panose="020B0604020202020204" pitchFamily="34" charset="0"/>
              <a:buChar char="•"/>
            </a:pPr>
            <a:endParaRPr lang="en-US" sz="1800"/>
          </a:p>
          <a:p>
            <a:pPr marL="342900" indent="-342900">
              <a:buClr>
                <a:schemeClr val="tx1"/>
              </a:buClr>
              <a:buFont typeface="Arial" panose="020B0604020202020204" pitchFamily="34" charset="0"/>
              <a:buChar char="•"/>
            </a:pPr>
            <a:r>
              <a:rPr lang="en-US" sz="1800" i="1" dirty="0"/>
              <a:t>Assessing the opportunities and challenges facing the development of off-grid solar systems in Eastern Africa: The cases of Kenya, Ethiopia and Rwanda.  </a:t>
            </a:r>
            <a:r>
              <a:rPr lang="en-US" sz="1800" dirty="0"/>
              <a:t>Joshua Mugisha ,Mike Arasa Ratemo, Bienvenu Christian </a:t>
            </a:r>
            <a:r>
              <a:rPr lang="en-US" sz="1800" dirty="0" err="1"/>
              <a:t>Bunani</a:t>
            </a:r>
            <a:r>
              <a:rPr lang="en-US" sz="1800" dirty="0"/>
              <a:t> Keza, Hayriye Kahveci</a:t>
            </a:r>
            <a:endParaRPr lang="en-US" dirty="0"/>
          </a:p>
          <a:p>
            <a:endParaRPr lang="en-US"/>
          </a:p>
          <a:p>
            <a:pPr marL="0"/>
            <a:endParaRPr lang="en-US" sz="1800"/>
          </a:p>
        </p:txBody>
      </p:sp>
      <p:sp>
        <p:nvSpPr>
          <p:cNvPr id="3" name="Title 2">
            <a:extLst>
              <a:ext uri="{FF2B5EF4-FFF2-40B4-BE49-F238E27FC236}">
                <a16:creationId xmlns:a16="http://schemas.microsoft.com/office/drawing/2014/main" id="{669B3AEF-C006-5E18-026B-573E88F93CC9}"/>
              </a:ext>
            </a:extLst>
          </p:cNvPr>
          <p:cNvSpPr>
            <a:spLocks noGrp="1"/>
          </p:cNvSpPr>
          <p:nvPr>
            <p:ph type="title"/>
          </p:nvPr>
        </p:nvSpPr>
        <p:spPr/>
        <p:txBody>
          <a:bodyPr>
            <a:noAutofit/>
          </a:bodyPr>
          <a:lstStyle/>
          <a:p>
            <a:pPr algn="ctr"/>
            <a:r>
              <a:rPr lang="en-US" dirty="0"/>
              <a:t>Lesson 2: References</a:t>
            </a:r>
          </a:p>
        </p:txBody>
      </p:sp>
    </p:spTree>
    <p:extLst>
      <p:ext uri="{BB962C8B-B14F-4D97-AF65-F5344CB8AC3E}">
        <p14:creationId xmlns:p14="http://schemas.microsoft.com/office/powerpoint/2010/main" val="1935140649"/>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EABCC60E-D58B-47FF-AD5C-4AC4434900A1}">
  <ds:schemaRefs>
    <ds:schemaRef ds:uri="0a663368-1561-4a8b-bd80-4f655cceb5cd"/>
    <ds:schemaRef ds:uri="2a56bc72-e832-426a-b1e3-32c4417a925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3.xml><?xml version="1.0" encoding="utf-8"?>
<ds:datastoreItem xmlns:ds="http://schemas.openxmlformats.org/officeDocument/2006/customXml" ds:itemID="{3857805F-2A6C-43CC-AEFA-746D1D5B4EDE}">
  <ds:schemaRefs>
    <ds:schemaRef ds:uri="0a663368-1561-4a8b-bd80-4f655cceb5cd"/>
    <ds:schemaRef ds:uri="2a56bc72-e832-426a-b1e3-32c4417a925f"/>
    <ds:schemaRef ds:uri="5d44ae6a-e145-4c9d-94e7-ddf9cc58067e"/>
    <ds:schemaRef ds:uri="e67e9a88-35e1-4b39-8da9-a609eb30828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19</Slides>
  <Notes>11</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Thème Office</vt:lpstr>
      <vt:lpstr>PowerPoint Presentation</vt:lpstr>
      <vt:lpstr>Lesson 2 Outline</vt:lpstr>
      <vt:lpstr>Lesson 2 Learning Outcomes </vt:lpstr>
      <vt:lpstr>Introduction to mini-grid contexts</vt:lpstr>
      <vt:lpstr>Overview of Energy Modelling and Its Purpose</vt:lpstr>
      <vt:lpstr>Why Are Socio-Economic Factors Crucial in Mini-Grid Energy Modelling?</vt:lpstr>
      <vt:lpstr>Socio-Economic Factors </vt:lpstr>
      <vt:lpstr>PowerPoint Presentation</vt:lpstr>
      <vt:lpstr>Socio-Economic Factors Impact on the Development of Mini-Grids</vt:lpstr>
      <vt:lpstr>  Overview of Socio-Economic Modelling Techniques  </vt:lpstr>
      <vt:lpstr> Socio-Economic Impact Assessment (SEIA)</vt:lpstr>
      <vt:lpstr>SEIA Considerations in Mini-grid Modelling</vt:lpstr>
      <vt:lpstr>Socio-Economic Impacts </vt:lpstr>
      <vt:lpstr>HYPOTHETICAL CASE STUDIES</vt:lpstr>
      <vt:lpstr>HYPOTHETICAL CASE STUDY #1 : Jijilo </vt:lpstr>
      <vt:lpstr>Jijilo - Discussion</vt:lpstr>
      <vt:lpstr>HYPOTHETICAL CASE STUDY #2 : Kulal Island </vt:lpstr>
      <vt:lpstr>Kulal Island - Discussion</vt:lpstr>
      <vt:lpstr>Lesson 2: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revision>100</cp:revision>
  <dcterms:created xsi:type="dcterms:W3CDTF">2021-01-28T08:37:55Z</dcterms:created>
  <dcterms:modified xsi:type="dcterms:W3CDTF">2025-02-03T08:44:21Z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