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1"/>
  </p:notesMasterIdLst>
  <p:sldIdLst>
    <p:sldId id="256" r:id="rId5"/>
    <p:sldId id="1784" r:id="rId6"/>
    <p:sldId id="1859" r:id="rId7"/>
    <p:sldId id="1861" r:id="rId8"/>
    <p:sldId id="1860" r:id="rId9"/>
    <p:sldId id="1862" r:id="rId10"/>
    <p:sldId id="1881" r:id="rId11"/>
    <p:sldId id="1882" r:id="rId12"/>
    <p:sldId id="1883" r:id="rId13"/>
    <p:sldId id="1877" r:id="rId14"/>
    <p:sldId id="1884" r:id="rId15"/>
    <p:sldId id="1864" r:id="rId16"/>
    <p:sldId id="1885" r:id="rId17"/>
    <p:sldId id="1865" r:id="rId18"/>
    <p:sldId id="1886" r:id="rId19"/>
    <p:sldId id="1866" r:id="rId20"/>
    <p:sldId id="1887" r:id="rId21"/>
    <p:sldId id="1867" r:id="rId22"/>
    <p:sldId id="1888" r:id="rId23"/>
    <p:sldId id="1868" r:id="rId24"/>
    <p:sldId id="1889" r:id="rId25"/>
    <p:sldId id="1869" r:id="rId26"/>
    <p:sldId id="1890" r:id="rId27"/>
    <p:sldId id="1870" r:id="rId28"/>
    <p:sldId id="1891" r:id="rId29"/>
    <p:sldId id="1873" r:id="rId30"/>
  </p:sldIdLst>
  <p:sldSz cx="12192000" cy="6858000"/>
  <p:notesSz cx="6858000" cy="9144000"/>
  <p:embeddedFontLst>
    <p:embeddedFont>
      <p:font typeface="Rubik" panose="02000604000000020004" pitchFamily="2" charset="-79"/>
      <p:regular r:id="rId32"/>
      <p:bold r:id="rId33"/>
      <p:italic r:id="rId34"/>
      <p:boldItalic r:id="rId35"/>
    </p:embeddedFont>
    <p:embeddedFont>
      <p:font typeface="Trebuchet MS" panose="020B0703020202090204" pitchFamily="34" charset="0"/>
      <p:regular r:id="rId36"/>
      <p:bold r:id="rId37"/>
      <p:italic r:id="rId38"/>
      <p:boldItalic r:id="rId39"/>
    </p:embeddedFont>
    <p:embeddedFont>
      <p:font typeface="Verdana" panose="020B0604030504040204"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B6DC"/>
    <a:srgbClr val="B2182B"/>
    <a:srgbClr val="3EBFD6"/>
    <a:srgbClr val="47AACD"/>
    <a:srgbClr val="F6EDBD"/>
    <a:srgbClr val="FDDBC7"/>
    <a:srgbClr val="FFFFFF"/>
    <a:srgbClr val="F4A582"/>
    <a:srgbClr val="D6604D"/>
    <a:srgbClr val="FDD4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87955" autoAdjust="0"/>
  </p:normalViewPr>
  <p:slideViewPr>
    <p:cSldViewPr snapToGrid="0">
      <p:cViewPr varScale="1">
        <p:scale>
          <a:sx n="90" d="100"/>
          <a:sy n="90" d="100"/>
        </p:scale>
        <p:origin x="736" y="2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8.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3.fntdata"/><Relationship Id="rId42" Type="http://schemas.openxmlformats.org/officeDocument/2006/relationships/font" Target="fonts/font11.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openxmlformats.org/officeDocument/2006/relationships/font" Target="fonts/font12.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font" Target="fonts/font7.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0.fntdata"/><Relationship Id="rId11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823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5308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06277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82962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194824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464703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81718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93660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939224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613249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19553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62876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82923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70976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62771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031463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022849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65788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697441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506558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95560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708040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93466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158197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5" y="635430"/>
            <a:ext cx="7311531"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algn="l">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ENTREPRENEURSHIP IN THE OFF-GRID SOLAR ENERGY SECTOR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gn="l" rtl="0">
              <a:lnSpc>
                <a:spcPct val="90000"/>
              </a:lnSpc>
              <a:spcBef>
                <a:spcPts val="0"/>
              </a:spcBef>
              <a:spcAft>
                <a:spcPts val="0"/>
              </a:spcAft>
              <a:buSzPts val="4400"/>
              <a:buNone/>
            </a:pPr>
            <a:endParaRPr lang="it-IT" sz="3600" dirty="0"/>
          </a:p>
          <a:p>
            <a:pPr marL="0" lvl="0" indent="0" algn="l">
              <a:lnSpc>
                <a:spcPct val="90000"/>
              </a:lnSpc>
              <a:spcBef>
                <a:spcPts val="0"/>
              </a:spcBef>
              <a:spcAft>
                <a:spcPts val="0"/>
              </a:spcAft>
              <a:buSzPts val="4400"/>
              <a:buNone/>
            </a:pPr>
            <a:r>
              <a:rPr lang="it-IT" sz="2800" dirty="0"/>
              <a:t>Lesson 7: The </a:t>
            </a:r>
            <a:r>
              <a:rPr lang="en-US" sz="2800" dirty="0"/>
              <a:t>Lean Canvas</a:t>
            </a: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Lesson 7 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207545" y="1745356"/>
            <a:ext cx="6647446" cy="430887"/>
          </a:xfrm>
          <a:prstGeom prst="rect">
            <a:avLst/>
          </a:prstGeom>
          <a:noFill/>
        </p:spPr>
        <p:txBody>
          <a:bodyPr wrap="square">
            <a:spAutoFit/>
          </a:bodyPr>
          <a:lstStyle/>
          <a:p>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a:t>
            </a:r>
            <a:r>
              <a:rPr lang="en-US" sz="2200" dirty="0">
                <a:solidFill>
                  <a:schemeClr val="tx1"/>
                </a:solidFill>
                <a:highlight>
                  <a:srgbClr val="FFFFFF"/>
                </a:highlight>
                <a:latin typeface="Calibri" panose="020F0502020204030204" pitchFamily="34" charset="0"/>
                <a:cs typeface="Calibri" panose="020F0502020204030204" pitchFamily="34" charset="0"/>
              </a:rPr>
              <a:t>l</a:t>
            </a:r>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esson, you will be able to:</a:t>
            </a:r>
            <a:endParaRPr lang="fr-FR" sz="2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F9AA86CC-B882-A300-D23D-BCF10DED9603}"/>
              </a:ext>
            </a:extLst>
          </p:cNvPr>
          <p:cNvSpPr txBox="1"/>
          <p:nvPr/>
        </p:nvSpPr>
        <p:spPr>
          <a:xfrm>
            <a:off x="562505" y="2754501"/>
            <a:ext cx="11274534" cy="1055545"/>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Identify the 9 components of the Lean Canvas Framework</a:t>
            </a:r>
          </a:p>
          <a:p>
            <a:pPr marL="342900" indent="-342900">
              <a:lnSpc>
                <a:spcPct val="150000"/>
              </a:lnSpc>
              <a:buFont typeface="Arial" panose="020B0604020202020204" pitchFamily="34" charset="0"/>
              <a:buChar char="•"/>
            </a:pPr>
            <a:r>
              <a:rPr lang="en-GB" sz="2200" kern="0" dirty="0">
                <a:effectLst/>
                <a:latin typeface="Calibri" panose="020F0502020204030204" pitchFamily="34" charset="0"/>
                <a:ea typeface="Times New Roman" panose="02020603050405020304" pitchFamily="18" charset="0"/>
                <a:cs typeface="Calibri" panose="020F0502020204030204" pitchFamily="34" charset="0"/>
              </a:rPr>
              <a:t>Understand the difference between the Lean Canvas and the BMC</a:t>
            </a:r>
            <a:endParaRPr lang="en-US" sz="2200" dirty="0">
              <a:solidFill>
                <a:schemeClr val="tx1"/>
              </a:solidFill>
              <a:highlight>
                <a:srgbClr val="FFFFFF"/>
              </a:highligh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tx1"/>
                </a:solidFill>
                <a:latin typeface="Calibri" panose="020F0502020204030204" pitchFamily="34" charset="0"/>
                <a:cs typeface="Calibri" panose="020F0502020204030204" pitchFamily="34" charset="0"/>
              </a:rPr>
              <a:t>Overview of the Lean Canvas</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2708434"/>
          </a:xfrm>
          <a:prstGeom prst="rect">
            <a:avLst/>
          </a:prstGeom>
          <a:noFill/>
        </p:spPr>
        <p:txBody>
          <a:bodyPr wrap="square" rtlCol="0">
            <a:spAutoFit/>
          </a:bodyPr>
          <a:lstStyle/>
          <a:p>
            <a:pPr algn="l"/>
            <a:r>
              <a:rPr lang="en-US" sz="2000" dirty="0">
                <a:solidFill>
                  <a:schemeClr val="tx1"/>
                </a:solidFill>
                <a:latin typeface="Calibri" panose="020F0502020204030204" pitchFamily="34" charset="0"/>
                <a:cs typeface="Calibri" panose="020F0502020204030204" pitchFamily="34" charset="0"/>
              </a:rPr>
              <a:t>The Lean Canvas is a simplified, one-page business model framework that helps startups and entrepreneurs map out key components of their business idea in a concise and actionable way. It was created by Ash Maurya and is adapted from the traditional Business Model Canvas (BMC), with a focus on the unique challenges faced by early-stage businesses. The Lean Canvas focuses on rapid validation and iteration, making it ideal for entrepreneurs who need to test ideas and pivot quickly.</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In this unit, we will go into a detailed explanation of each component of the Lean Canvas and how it can be applied to the off-grid energy sector. We will also explain the differences between the Lean Canvas and the Business Model Canvas (BMC).</a:t>
            </a:r>
          </a:p>
        </p:txBody>
      </p:sp>
    </p:spTree>
    <p:extLst>
      <p:ext uri="{BB962C8B-B14F-4D97-AF65-F5344CB8AC3E}">
        <p14:creationId xmlns:p14="http://schemas.microsoft.com/office/powerpoint/2010/main" val="3050502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74643" y="453905"/>
            <a:ext cx="9636518" cy="514411"/>
          </a:xfrm>
        </p:spPr>
        <p:txBody>
          <a:bodyPr>
            <a:normAutofit fontScale="90000"/>
          </a:bodyPr>
          <a:lstStyle/>
          <a:p>
            <a:pPr>
              <a:lnSpc>
                <a:spcPct val="150000"/>
              </a:lnSpc>
            </a:pPr>
            <a:r>
              <a:rPr lang="en-US" sz="2800" b="1" dirty="0">
                <a:solidFill>
                  <a:schemeClr val="tx1"/>
                </a:solidFill>
                <a:latin typeface="Calibri" panose="020F0502020204030204" pitchFamily="34" charset="0"/>
                <a:cs typeface="Calibri" panose="020F0502020204030204" pitchFamily="34" charset="0"/>
              </a:rPr>
              <a:t>Overview of the Lean Canvas</a:t>
            </a:r>
            <a:endParaRPr lang="en-US" sz="2800" b="1" dirty="0">
              <a:latin typeface="Calibri" panose="020F0502020204030204" pitchFamily="34" charset="0"/>
              <a:cs typeface="Calibri" panose="020F0502020204030204" pitchFamily="34" charset="0"/>
            </a:endParaRPr>
          </a:p>
        </p:txBody>
      </p:sp>
      <p:pic>
        <p:nvPicPr>
          <p:cNvPr id="5124" name="Picture 4" descr="Lean Canvas Business Model">
            <a:extLst>
              <a:ext uri="{FF2B5EF4-FFF2-40B4-BE49-F238E27FC236}">
                <a16:creationId xmlns:a16="http://schemas.microsoft.com/office/drawing/2014/main" id="{BF595233-03C5-117F-DB6A-1D1ED83E37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0166" y="1166192"/>
            <a:ext cx="8596686" cy="5106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832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pPr algn="l"/>
            <a:r>
              <a:rPr lang="en-US" sz="2800" b="1" dirty="0">
                <a:solidFill>
                  <a:schemeClr val="bg1"/>
                </a:solidFill>
                <a:latin typeface="Calibri" panose="020F0502020204030204" pitchFamily="34" charset="0"/>
                <a:cs typeface="Calibri" panose="020F0502020204030204" pitchFamily="34" charset="0"/>
              </a:rPr>
              <a:t>Why use the Lean Canvas ?</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542388"/>
            <a:ext cx="11856720" cy="5170646"/>
          </a:xfrm>
          <a:prstGeom prst="rect">
            <a:avLst/>
          </a:prstGeom>
          <a:noFill/>
        </p:spPr>
        <p:txBody>
          <a:bodyPr wrap="square" rtlCol="0">
            <a:spAutoFit/>
          </a:bodyPr>
          <a:lstStyle/>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One of the Lean Canvas’s main strengths is its focus on the problem-solution fit. Startups typically need to identify and validate the problems they aim to solve, as well as ensure that their solutions effectively address those problems. The Lean Canvas dedicates space to this, which is crucial in the early stages of development.</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Lean Canvas encourages you to identify your early adopters, which is vital for startups trying to achieve traction with a specific target audience. Unlike BMC, which takes a broader look at customer segments, the Lean Canvas helps focus on those who will be first to use or purchase your product.</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Lean Canvas is simpler and faster to fill out, allowing startups to iterate quickly and test hypotheses. Its focus on problems, solutions, key metrics, and unfair advantages makes it more actionable, which is critical for startups looking to adapt quickly based on market feedback.</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Lean Canvas encourages startups to focus on the riskiest assumptions in their model through the Key Metrics and Unfair Advantage sections. This helps startups </a:t>
            </a:r>
            <a:r>
              <a:rPr lang="en-US" sz="2000" dirty="0" err="1">
                <a:solidFill>
                  <a:schemeClr val="tx1"/>
                </a:solidFill>
                <a:latin typeface="Calibri" panose="020F0502020204030204" pitchFamily="34" charset="0"/>
                <a:cs typeface="Calibri" panose="020F0502020204030204" pitchFamily="34" charset="0"/>
              </a:rPr>
              <a:t>prioritise</a:t>
            </a:r>
            <a:r>
              <a:rPr lang="en-US" sz="2000" dirty="0">
                <a:solidFill>
                  <a:schemeClr val="tx1"/>
                </a:solidFill>
                <a:latin typeface="Calibri" panose="020F0502020204030204" pitchFamily="34" charset="0"/>
                <a:cs typeface="Calibri" panose="020F0502020204030204" pitchFamily="34" charset="0"/>
              </a:rPr>
              <a:t> what they need to validate first.</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Lean Canvas was specifically designed for startups and entrepreneurs who are still in the phase of exploring their business ideas. It </a:t>
            </a:r>
            <a:r>
              <a:rPr lang="en-US" sz="2000" dirty="0" err="1">
                <a:solidFill>
                  <a:schemeClr val="tx1"/>
                </a:solidFill>
                <a:latin typeface="Calibri" panose="020F0502020204030204" pitchFamily="34" charset="0"/>
                <a:cs typeface="Calibri" panose="020F0502020204030204" pitchFamily="34" charset="0"/>
              </a:rPr>
              <a:t>emphasises</a:t>
            </a:r>
            <a:r>
              <a:rPr lang="en-US" sz="2000" dirty="0">
                <a:solidFill>
                  <a:schemeClr val="tx1"/>
                </a:solidFill>
                <a:latin typeface="Calibri" panose="020F0502020204030204" pitchFamily="34" charset="0"/>
                <a:cs typeface="Calibri" panose="020F0502020204030204" pitchFamily="34" charset="0"/>
              </a:rPr>
              <a:t> key areas of risk and uncertainty that are crucial for new ventures. </a:t>
            </a:r>
          </a:p>
          <a:p>
            <a:pPr algn="l"/>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22293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pPr algn="l"/>
            <a:r>
              <a:rPr lang="en-US" sz="2800" b="1" dirty="0">
                <a:solidFill>
                  <a:schemeClr val="bg1"/>
                </a:solidFill>
                <a:latin typeface="Calibri" panose="020F0502020204030204" pitchFamily="34" charset="0"/>
                <a:cs typeface="Calibri" panose="020F0502020204030204" pitchFamily="34" charset="0"/>
              </a:rPr>
              <a:t>The components of the Lean Canvas</a:t>
            </a:r>
          </a:p>
        </p:txBody>
      </p:sp>
      <p:sp>
        <p:nvSpPr>
          <p:cNvPr id="7" name="TextBox 6">
            <a:extLst>
              <a:ext uri="{FF2B5EF4-FFF2-40B4-BE49-F238E27FC236}">
                <a16:creationId xmlns:a16="http://schemas.microsoft.com/office/drawing/2014/main" id="{5EDDE9C0-DD77-484D-F682-AF4CA9BC465B}"/>
              </a:ext>
            </a:extLst>
          </p:cNvPr>
          <p:cNvSpPr txBox="1"/>
          <p:nvPr/>
        </p:nvSpPr>
        <p:spPr>
          <a:xfrm>
            <a:off x="5281448" y="1823442"/>
            <a:ext cx="6663559" cy="4403065"/>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1. Problem</a:t>
            </a:r>
            <a:endParaRPr lang="fr-FR" sz="2000" kern="100" dirty="0">
              <a:solidFill>
                <a:schemeClr val="accent1">
                  <a:lumMod val="75000"/>
                </a:schemeClr>
              </a:solidFill>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2000" kern="0" dirty="0">
                <a:effectLst/>
                <a:latin typeface="Calibri" panose="020F0502020204030204" pitchFamily="34" charset="0"/>
                <a:ea typeface="Times New Roman" panose="02020603050405020304" pitchFamily="18" charset="0"/>
                <a:cs typeface="Arial" panose="020B0604020202020204" pitchFamily="34" charset="0"/>
              </a:rPr>
              <a:t>The first component of the Lean Canvas is the </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Problem</a:t>
            </a:r>
            <a:r>
              <a:rPr lang="en-GB" sz="2000" kern="0" dirty="0">
                <a:effectLst/>
                <a:latin typeface="Calibri" panose="020F0502020204030204" pitchFamily="34" charset="0"/>
                <a:ea typeface="Times New Roman" panose="02020603050405020304" pitchFamily="18" charset="0"/>
                <a:cs typeface="Arial" panose="020B0604020202020204" pitchFamily="34" charset="0"/>
              </a:rPr>
              <a:t>. Identifying and defining the problem is crucial because it sets the foundation for the entire business. This section asks entrepreneurs to list the top three problems their target customers face. By clearly identifying the pain points, companies can focus on creating solutions that directly address these issues.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07000"/>
              </a:lnSpc>
              <a:spcAft>
                <a:spcPts val="800"/>
              </a:spcAft>
              <a:buSzPts val="1000"/>
              <a:tabLst>
                <a:tab pos="457200" algn="l"/>
              </a:tabLst>
            </a:pPr>
            <a:r>
              <a:rPr lang="en-GB" sz="1800" i="1" kern="0" dirty="0">
                <a:effectLst/>
                <a:latin typeface="Calibri" panose="020F0502020204030204" pitchFamily="34" charset="0"/>
                <a:ea typeface="Times New Roman" panose="02020603050405020304" pitchFamily="18" charset="0"/>
                <a:cs typeface="Arial" panose="020B0604020202020204" pitchFamily="34" charset="0"/>
              </a:rPr>
              <a:t>In the off-grid energy sector, common problems might include the lack of affordable electricity in rural areas, reliance on harmful fuels like kerosene, and high upfront costs for solar home systems. Each of these problems presents an opportunity for innovation and disruption.</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13" name="Picture 12" descr="A drawing of a village with a light bulb and a group of coins&#10;&#10;Description automatically generated">
            <a:extLst>
              <a:ext uri="{FF2B5EF4-FFF2-40B4-BE49-F238E27FC236}">
                <a16:creationId xmlns:a16="http://schemas.microsoft.com/office/drawing/2014/main" id="{7E8220C1-3597-178C-C9D5-CD424F28E5AF}"/>
              </a:ext>
            </a:extLst>
          </p:cNvPr>
          <p:cNvPicPr>
            <a:picLocks noChangeAspect="1"/>
          </p:cNvPicPr>
          <p:nvPr/>
        </p:nvPicPr>
        <p:blipFill>
          <a:blip r:embed="rId3"/>
          <a:stretch>
            <a:fillRect/>
          </a:stretch>
        </p:blipFill>
        <p:spPr>
          <a:xfrm>
            <a:off x="350543" y="1890436"/>
            <a:ext cx="4683912" cy="4683912"/>
          </a:xfrm>
          <a:prstGeom prst="rect">
            <a:avLst/>
          </a:prstGeom>
        </p:spPr>
      </p:pic>
    </p:spTree>
    <p:extLst>
      <p:ext uri="{BB962C8B-B14F-4D97-AF65-F5344CB8AC3E}">
        <p14:creationId xmlns:p14="http://schemas.microsoft.com/office/powerpoint/2010/main" val="2510993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1259519" y="437296"/>
            <a:ext cx="9672961" cy="514411"/>
          </a:xfrm>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281448" y="1794180"/>
            <a:ext cx="6663559" cy="2795894"/>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1. Problem</a:t>
            </a:r>
            <a:endParaRPr lang="fr-FR" sz="2000" kern="100" dirty="0">
              <a:solidFill>
                <a:schemeClr val="accent1">
                  <a:lumMod val="75000"/>
                </a:schemeClr>
              </a:solidFill>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fr-FR" sz="20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kern="0" dirty="0">
                <a:effectLst/>
                <a:latin typeface="Calibri" panose="020F0502020204030204" pitchFamily="34" charset="0"/>
                <a:ea typeface="Times New Roman" panose="02020603050405020304" pitchFamily="18" charset="0"/>
                <a:cs typeface="Calibri" panose="020F0502020204030204" pitchFamily="34" charset="0"/>
              </a:rPr>
              <a:t>List three critical problems customers face.</a:t>
            </a:r>
            <a:endParaRPr lang="fr-FR" sz="2000" kern="100" dirty="0">
              <a:effectLst/>
              <a:latin typeface="Calibri" panose="020F0502020204030204" pitchFamily="34" charset="0"/>
              <a:ea typeface="Aptos" panose="020B0004020202020204" pitchFamily="34" charset="0"/>
              <a:cs typeface="Calibri" panose="020F050202020403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kern="0" dirty="0">
                <a:effectLst/>
                <a:latin typeface="Calibri" panose="020F0502020204030204" pitchFamily="34" charset="0"/>
                <a:ea typeface="Times New Roman" panose="02020603050405020304" pitchFamily="18" charset="0"/>
                <a:cs typeface="Calibri" panose="020F0502020204030204" pitchFamily="34" charset="0"/>
              </a:rPr>
              <a:t>Make sure the problems are specific, measurable, and solvable.</a:t>
            </a:r>
            <a:endParaRPr lang="fr-FR" sz="2000" kern="100" dirty="0">
              <a:effectLst/>
              <a:latin typeface="Calibri" panose="020F0502020204030204" pitchFamily="34" charset="0"/>
              <a:ea typeface="Aptos" panose="020B0004020202020204" pitchFamily="34" charset="0"/>
              <a:cs typeface="Calibri" panose="020F050202020403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kern="0" dirty="0">
                <a:effectLst/>
                <a:latin typeface="Calibri" panose="020F0502020204030204" pitchFamily="34" charset="0"/>
                <a:ea typeface="Times New Roman" panose="02020603050405020304" pitchFamily="18" charset="0"/>
                <a:cs typeface="Calibri" panose="020F0502020204030204" pitchFamily="34" charset="0"/>
              </a:rPr>
              <a:t>Consider interviewing potential customers to validate these problems</a:t>
            </a:r>
            <a:r>
              <a:rPr lang="en-GB" sz="2000" kern="0" dirty="0">
                <a:effectLst/>
                <a:latin typeface="Calibri" panose="020F0502020204030204" pitchFamily="34" charset="0"/>
                <a:ea typeface="Times New Roman" panose="02020603050405020304" pitchFamily="18" charset="0"/>
                <a:cs typeface="Arial" panose="020B0604020202020204" pitchFamily="34" charset="0"/>
              </a:rPr>
              <a:t>.</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6" name="Picture 5" descr="A drawing of a village with a light bulb and a group of coins&#10;&#10;Description automatically generated">
            <a:extLst>
              <a:ext uri="{FF2B5EF4-FFF2-40B4-BE49-F238E27FC236}">
                <a16:creationId xmlns:a16="http://schemas.microsoft.com/office/drawing/2014/main" id="{7E8220C1-3597-178C-C9D5-CD424F28E5AF}"/>
              </a:ext>
            </a:extLst>
          </p:cNvPr>
          <p:cNvPicPr>
            <a:picLocks noChangeAspect="1"/>
          </p:cNvPicPr>
          <p:nvPr/>
        </p:nvPicPr>
        <p:blipFill>
          <a:blip r:embed="rId3"/>
          <a:stretch>
            <a:fillRect/>
          </a:stretch>
        </p:blipFill>
        <p:spPr>
          <a:xfrm>
            <a:off x="350543" y="1890436"/>
            <a:ext cx="4683912" cy="4683912"/>
          </a:xfrm>
          <a:prstGeom prst="rect">
            <a:avLst/>
          </a:prstGeom>
        </p:spPr>
      </p:pic>
    </p:spTree>
    <p:extLst>
      <p:ext uri="{BB962C8B-B14F-4D97-AF65-F5344CB8AC3E}">
        <p14:creationId xmlns:p14="http://schemas.microsoft.com/office/powerpoint/2010/main" val="1344447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281448" y="1833849"/>
            <a:ext cx="6663559" cy="4238083"/>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1. Problem</a:t>
            </a:r>
            <a:endParaRPr lang="fr-FR" sz="2000" kern="100" dirty="0">
              <a:solidFill>
                <a:schemeClr val="accent1">
                  <a:lumMod val="75000"/>
                </a:schemeClr>
              </a:solidFill>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fr-FR" sz="2000" kern="0" dirty="0">
                <a:effectLst/>
                <a:latin typeface="Calibri" panose="020F0502020204030204" pitchFamily="34" charset="0"/>
                <a:ea typeface="Times New Roman" panose="02020603050405020304" pitchFamily="18" charset="0"/>
                <a:cs typeface="Arial" panose="020B0604020202020204" pitchFamily="34" charset="0"/>
              </a:rPr>
              <a:t>You </a:t>
            </a:r>
            <a:r>
              <a:rPr lang="fr-FR" sz="2000" kern="0" dirty="0" err="1">
                <a:effectLst/>
                <a:latin typeface="Calibri" panose="020F0502020204030204" pitchFamily="34" charset="0"/>
                <a:ea typeface="Times New Roman" panose="02020603050405020304" pitchFamily="18" charset="0"/>
                <a:cs typeface="Arial" panose="020B0604020202020204" pitchFamily="34" charset="0"/>
              </a:rPr>
              <a:t>need</a:t>
            </a:r>
            <a:r>
              <a:rPr lang="fr-FR" sz="2000" kern="0" dirty="0">
                <a:effectLst/>
                <a:latin typeface="Calibri" panose="020F0502020204030204" pitchFamily="34" charset="0"/>
                <a:ea typeface="Times New Roman" panose="02020603050405020304" pitchFamily="18" charset="0"/>
                <a:cs typeface="Arial" panose="020B0604020202020204" pitchFamily="34" charset="0"/>
              </a:rPr>
              <a:t> </a:t>
            </a:r>
            <a:r>
              <a:rPr lang="fr-FR" sz="2000" kern="0" dirty="0" err="1">
                <a:effectLst/>
                <a:latin typeface="Calibri" panose="020F0502020204030204" pitchFamily="34" charset="0"/>
                <a:ea typeface="Times New Roman" panose="02020603050405020304" pitchFamily="18" charset="0"/>
                <a:cs typeface="Arial" panose="020B0604020202020204" pitchFamily="34" charset="0"/>
              </a:rPr>
              <a:t>also</a:t>
            </a:r>
            <a:r>
              <a:rPr lang="fr-FR" sz="2000" kern="0" dirty="0">
                <a:effectLst/>
                <a:latin typeface="Calibri" panose="020F0502020204030204" pitchFamily="34" charset="0"/>
                <a:ea typeface="Times New Roman" panose="02020603050405020304" pitchFamily="18" charset="0"/>
                <a:cs typeface="Arial" panose="020B0604020202020204" pitchFamily="34" charset="0"/>
              </a:rPr>
              <a:t> to </a:t>
            </a:r>
            <a:r>
              <a:rPr lang="fr-FR" sz="2000" kern="0" dirty="0" err="1">
                <a:effectLst/>
                <a:latin typeface="Calibri" panose="020F0502020204030204" pitchFamily="34" charset="0"/>
                <a:ea typeface="Times New Roman" panose="02020603050405020304" pitchFamily="18" charset="0"/>
                <a:cs typeface="Arial" panose="020B0604020202020204" pitchFamily="34" charset="0"/>
              </a:rPr>
              <a:t>list</a:t>
            </a:r>
            <a:r>
              <a:rPr lang="fr-FR" sz="2000" kern="0" dirty="0">
                <a:effectLst/>
                <a:latin typeface="Calibri" panose="020F0502020204030204" pitchFamily="34" charset="0"/>
                <a:ea typeface="Times New Roman" panose="02020603050405020304" pitchFamily="18" charset="0"/>
                <a:cs typeface="Arial" panose="020B0604020202020204" pitchFamily="34" charset="0"/>
              </a:rPr>
              <a:t> the alternatives, </a:t>
            </a:r>
            <a:r>
              <a:rPr lang="en-US" sz="2000" kern="0" dirty="0">
                <a:effectLst/>
                <a:latin typeface="Calibri" panose="020F0502020204030204" pitchFamily="34" charset="0"/>
                <a:ea typeface="Times New Roman" panose="02020603050405020304" pitchFamily="18" charset="0"/>
                <a:cs typeface="Arial" panose="020B0604020202020204" pitchFamily="34" charset="0"/>
              </a:rPr>
              <a:t>the current solutions or competitors addressing the same issues that your business aims to solve. Customers may rely on a single service, a mix of services, or even basic and outdated methods. However, these solutions often fall short in some way. By identifying these alternatives, you can develop a clearer understanding of your competitive landscape, allowing you to highlight what makes your value proposition unique and how it improves upon existing solutions. This analysis will help position your business more effectively in the market.</a:t>
            </a:r>
            <a:r>
              <a:rPr lang="fr-FR" sz="2000" kern="0" dirty="0">
                <a:effectLst/>
                <a:latin typeface="Calibri" panose="020F0502020204030204" pitchFamily="34" charset="0"/>
                <a:ea typeface="Times New Roman" panose="02020603050405020304" pitchFamily="18" charset="0"/>
                <a:cs typeface="Arial" panose="020B0604020202020204" pitchFamily="34" charset="0"/>
              </a:rPr>
              <a:t> </a:t>
            </a:r>
          </a:p>
          <a:p>
            <a:pPr>
              <a:lnSpc>
                <a:spcPct val="107000"/>
              </a:lnSpc>
              <a:spcAft>
                <a:spcPts val="800"/>
              </a:spcAft>
            </a:pPr>
            <a:endParaRPr lang="fr-FR" sz="20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6" name="Picture 5" descr="A drawing of a village with a light bulb and a group of coins&#10;&#10;Description automatically generated">
            <a:extLst>
              <a:ext uri="{FF2B5EF4-FFF2-40B4-BE49-F238E27FC236}">
                <a16:creationId xmlns:a16="http://schemas.microsoft.com/office/drawing/2014/main" id="{7E8220C1-3597-178C-C9D5-CD424F28E5AF}"/>
              </a:ext>
            </a:extLst>
          </p:cNvPr>
          <p:cNvPicPr>
            <a:picLocks noChangeAspect="1"/>
          </p:cNvPicPr>
          <p:nvPr/>
        </p:nvPicPr>
        <p:blipFill>
          <a:blip r:embed="rId3"/>
          <a:stretch>
            <a:fillRect/>
          </a:stretch>
        </p:blipFill>
        <p:spPr>
          <a:xfrm>
            <a:off x="350543" y="1890436"/>
            <a:ext cx="4683912" cy="4683912"/>
          </a:xfrm>
          <a:prstGeom prst="rect">
            <a:avLst/>
          </a:prstGeom>
        </p:spPr>
      </p:pic>
    </p:spTree>
    <p:extLst>
      <p:ext uri="{BB962C8B-B14F-4D97-AF65-F5344CB8AC3E}">
        <p14:creationId xmlns:p14="http://schemas.microsoft.com/office/powerpoint/2010/main" val="3492521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420474" y="1795112"/>
            <a:ext cx="6663559" cy="3612143"/>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1. Problem</a:t>
            </a:r>
            <a:endParaRPr lang="fr-FR" sz="2000" kern="100" dirty="0">
              <a:solidFill>
                <a:schemeClr val="accent1">
                  <a:lumMod val="75000"/>
                </a:schemeClr>
              </a:solidFill>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US" sz="1800" i="1" dirty="0">
                <a:latin typeface="Calibri" panose="020F0502020204030204" pitchFamily="34" charset="0"/>
                <a:ea typeface="Aptos" panose="020B0004020202020204" pitchFamily="34" charset="0"/>
                <a:cs typeface="Arial" panose="020B0604020202020204" pitchFamily="34" charset="0"/>
              </a:rPr>
              <a:t>For example, companies like </a:t>
            </a:r>
            <a:r>
              <a:rPr lang="en-US" sz="1800" i="1" dirty="0" err="1">
                <a:latin typeface="Calibri" panose="020F0502020204030204" pitchFamily="34" charset="0"/>
                <a:ea typeface="Aptos" panose="020B0004020202020204" pitchFamily="34" charset="0"/>
                <a:cs typeface="Arial" panose="020B0604020202020204" pitchFamily="34" charset="0"/>
              </a:rPr>
              <a:t>d.light</a:t>
            </a:r>
            <a:r>
              <a:rPr lang="en-US" sz="1800" i="1" dirty="0">
                <a:latin typeface="Calibri" panose="020F0502020204030204" pitchFamily="34" charset="0"/>
                <a:ea typeface="Aptos" panose="020B0004020202020204" pitchFamily="34" charset="0"/>
                <a:cs typeface="Arial" panose="020B0604020202020204" pitchFamily="34" charset="0"/>
              </a:rPr>
              <a:t> and Sun King offer affordable solar lanterns, while M-KOPA provides solar home systems with financing options. However, many of these solutions are still failing due to issues such as high upfront costs, limited access to reliable distribution channels, and lack of long-term product servicing. By understanding these existing competitors and how they are falling short, businesses can develop a unique value proposition that addresses the specific gaps in affordability, accessibility, or customer support​</a:t>
            </a:r>
            <a:endParaRPr lang="fr-FR" sz="1800" i="1" dirty="0">
              <a:latin typeface="Calibri" panose="020F0502020204030204" pitchFamily="34" charset="0"/>
              <a:ea typeface="Aptos" panose="020B0004020202020204" pitchFamily="34" charset="0"/>
              <a:cs typeface="Arial" panose="020B0604020202020204" pitchFamily="34" charset="0"/>
            </a:endParaRPr>
          </a:p>
          <a:p>
            <a:pPr>
              <a:lnSpc>
                <a:spcPct val="107000"/>
              </a:lnSpc>
              <a:spcAft>
                <a:spcPts val="800"/>
              </a:spcAft>
            </a:pPr>
            <a:endParaRPr lang="fr-FR" sz="2000"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6" name="Picture 5" descr="A drawing of a village with a light bulb and a group of coins&#10;&#10;Description automatically generated">
            <a:extLst>
              <a:ext uri="{FF2B5EF4-FFF2-40B4-BE49-F238E27FC236}">
                <a16:creationId xmlns:a16="http://schemas.microsoft.com/office/drawing/2014/main" id="{7E8220C1-3597-178C-C9D5-CD424F28E5AF}"/>
              </a:ext>
            </a:extLst>
          </p:cNvPr>
          <p:cNvPicPr>
            <a:picLocks noChangeAspect="1"/>
          </p:cNvPicPr>
          <p:nvPr/>
        </p:nvPicPr>
        <p:blipFill>
          <a:blip r:embed="rId3"/>
          <a:stretch>
            <a:fillRect/>
          </a:stretch>
        </p:blipFill>
        <p:spPr>
          <a:xfrm>
            <a:off x="350543" y="1890436"/>
            <a:ext cx="4683912" cy="4683912"/>
          </a:xfrm>
          <a:prstGeom prst="rect">
            <a:avLst/>
          </a:prstGeom>
        </p:spPr>
      </p:pic>
    </p:spTree>
    <p:extLst>
      <p:ext uri="{BB962C8B-B14F-4D97-AF65-F5344CB8AC3E}">
        <p14:creationId xmlns:p14="http://schemas.microsoft.com/office/powerpoint/2010/main" val="9993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156352" y="1760277"/>
            <a:ext cx="6779173" cy="3473515"/>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2. Customer Segments</a:t>
            </a:r>
          </a:p>
          <a:p>
            <a:pPr>
              <a:lnSpc>
                <a:spcPct val="107000"/>
              </a:lnSpc>
              <a:spcAft>
                <a:spcPts val="800"/>
              </a:spcAft>
            </a:pPr>
            <a:r>
              <a:rPr lang="en-US" sz="2000" dirty="0">
                <a:latin typeface="Calibri" panose="020F0502020204030204" pitchFamily="34" charset="0"/>
                <a:cs typeface="Arial" panose="020B0604020202020204" pitchFamily="34" charset="0"/>
              </a:rPr>
              <a:t>The Customer Segments section defines who your customers are and whom your product or service is intended to serve. It is essential to understand the characteristics, behaviors, and needs of your target audience. This section should also include early adopters, people who are eager to try new solutions and are often more tolerant of imperfections. Early adopters are often critical to market success, as they help validate the product and establish the foundation for broader market adoption.</a:t>
            </a:r>
          </a:p>
        </p:txBody>
      </p:sp>
      <p:pic>
        <p:nvPicPr>
          <p:cNvPr id="13" name="Picture 12" descr="A group of people in a village with solar panels&#10;&#10;Description automatically generated">
            <a:extLst>
              <a:ext uri="{FF2B5EF4-FFF2-40B4-BE49-F238E27FC236}">
                <a16:creationId xmlns:a16="http://schemas.microsoft.com/office/drawing/2014/main" id="{55431F57-EF9B-9C99-992D-29F2CFD9D1DA}"/>
              </a:ext>
            </a:extLst>
          </p:cNvPr>
          <p:cNvPicPr>
            <a:picLocks noChangeAspect="1"/>
          </p:cNvPicPr>
          <p:nvPr/>
        </p:nvPicPr>
        <p:blipFill>
          <a:blip r:embed="rId3"/>
          <a:stretch>
            <a:fillRect/>
          </a:stretch>
        </p:blipFill>
        <p:spPr>
          <a:xfrm>
            <a:off x="335280" y="1794180"/>
            <a:ext cx="4679270" cy="4679270"/>
          </a:xfrm>
          <a:prstGeom prst="rect">
            <a:avLst/>
          </a:prstGeom>
        </p:spPr>
      </p:pic>
    </p:spTree>
    <p:extLst>
      <p:ext uri="{BB962C8B-B14F-4D97-AF65-F5344CB8AC3E}">
        <p14:creationId xmlns:p14="http://schemas.microsoft.com/office/powerpoint/2010/main" val="2546593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156352" y="1760277"/>
            <a:ext cx="6779173" cy="4613379"/>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2. Customer Segments</a:t>
            </a:r>
          </a:p>
          <a:p>
            <a:pPr>
              <a:lnSpc>
                <a:spcPct val="107000"/>
              </a:lnSpc>
              <a:spcAft>
                <a:spcPts val="800"/>
              </a:spcAft>
            </a:pPr>
            <a:r>
              <a:rPr lang="en-US" sz="1800" i="1" kern="0" dirty="0">
                <a:effectLst/>
                <a:latin typeface="Calibri" panose="020F0502020204030204" pitchFamily="34" charset="0"/>
                <a:ea typeface="Times New Roman" panose="02020603050405020304" pitchFamily="18" charset="0"/>
                <a:cs typeface="Arial" panose="020B0604020202020204" pitchFamily="34" charset="0"/>
              </a:rPr>
              <a:t>For off-grid energy solutions, </a:t>
            </a:r>
            <a:r>
              <a:rPr lang="en-US" sz="1800" i="1" dirty="0">
                <a:latin typeface="Calibri" panose="020F0502020204030204" pitchFamily="34" charset="0"/>
                <a:cs typeface="Arial" panose="020B0604020202020204" pitchFamily="34" charset="0"/>
              </a:rPr>
              <a:t>early adopters often consist of rural communities with limited or no access to traditional grid electricity. These customers are typically motivated by the urgent need for affordable and reliable energy. For example, M-KOPA's early adopters were low-income households who embraced mobile money platforms like M-PESA to make small, incremental payments for solar home systems​.</a:t>
            </a:r>
          </a:p>
          <a:p>
            <a:pPr>
              <a:lnSpc>
                <a:spcPct val="107000"/>
              </a:lnSpc>
              <a:spcAft>
                <a:spcPts val="800"/>
              </a:spcAft>
            </a:pPr>
            <a:endParaRPr lang="en-US" sz="200" i="1" dirty="0">
              <a:latin typeface="Calibri" panose="020F0502020204030204" pitchFamily="34" charset="0"/>
              <a:cs typeface="Arial" panose="020B0604020202020204" pitchFamily="34" charset="0"/>
            </a:endParaRPr>
          </a:p>
          <a:p>
            <a:pPr>
              <a:lnSpc>
                <a:spcPct val="107000"/>
              </a:lnSpc>
              <a:spcAft>
                <a:spcPts val="800"/>
              </a:spcAft>
            </a:pPr>
            <a:r>
              <a:rPr lang="fr-FR" sz="18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kern="0" dirty="0">
                <a:effectLst/>
                <a:latin typeface="Calibri" panose="020F0502020204030204" pitchFamily="34" charset="0"/>
                <a:ea typeface="Times New Roman" panose="02020603050405020304" pitchFamily="18" charset="0"/>
                <a:cs typeface="Calibri" panose="020F0502020204030204" pitchFamily="34" charset="0"/>
              </a:rPr>
              <a:t>Identify primary customer groups and describe their needs.</a:t>
            </a:r>
            <a:endParaRPr lang="fr-FR" sz="1800" kern="100" dirty="0">
              <a:effectLst/>
              <a:latin typeface="Calibri" panose="020F0502020204030204" pitchFamily="34" charset="0"/>
              <a:ea typeface="Aptos" panose="020B0004020202020204" pitchFamily="34" charset="0"/>
              <a:cs typeface="Calibri" panose="020F050202020403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kern="0" dirty="0">
                <a:effectLst/>
                <a:latin typeface="Calibri" panose="020F0502020204030204" pitchFamily="34" charset="0"/>
                <a:ea typeface="Times New Roman" panose="02020603050405020304" pitchFamily="18" charset="0"/>
                <a:cs typeface="Calibri" panose="020F0502020204030204" pitchFamily="34" charset="0"/>
              </a:rPr>
              <a:t>Define early adopters, as they are critical for initial traction.</a:t>
            </a:r>
            <a:endParaRPr lang="fr-FR" sz="1800" kern="100" dirty="0">
              <a:effectLst/>
              <a:latin typeface="Calibri" panose="020F0502020204030204" pitchFamily="34" charset="0"/>
              <a:ea typeface="Aptos" panose="020B0004020202020204" pitchFamily="34" charset="0"/>
              <a:cs typeface="Calibri" panose="020F050202020403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kern="0" dirty="0">
                <a:effectLst/>
                <a:latin typeface="Calibri" panose="020F0502020204030204" pitchFamily="34" charset="0"/>
                <a:ea typeface="Times New Roman" panose="02020603050405020304" pitchFamily="18" charset="0"/>
                <a:cs typeface="Calibri" panose="020F0502020204030204" pitchFamily="34" charset="0"/>
              </a:rPr>
              <a:t>Segments should be specific; consider demographics, location, and economic status.</a:t>
            </a:r>
            <a:endParaRPr lang="en-US" sz="1800" i="1" dirty="0">
              <a:latin typeface="Calibri" panose="020F0502020204030204" pitchFamily="34" charset="0"/>
              <a:cs typeface="Arial" panose="020B0604020202020204" pitchFamily="34" charset="0"/>
            </a:endParaRPr>
          </a:p>
        </p:txBody>
      </p:sp>
      <p:pic>
        <p:nvPicPr>
          <p:cNvPr id="8" name="Picture 7" descr="A group of people in a village with solar panels&#10;&#10;Description automatically generated">
            <a:extLst>
              <a:ext uri="{FF2B5EF4-FFF2-40B4-BE49-F238E27FC236}">
                <a16:creationId xmlns:a16="http://schemas.microsoft.com/office/drawing/2014/main" id="{C6C3E79A-7708-8179-80BE-37FB25DA3026}"/>
              </a:ext>
            </a:extLst>
          </p:cNvPr>
          <p:cNvPicPr>
            <a:picLocks noChangeAspect="1"/>
          </p:cNvPicPr>
          <p:nvPr/>
        </p:nvPicPr>
        <p:blipFill>
          <a:blip r:embed="rId3"/>
          <a:stretch>
            <a:fillRect/>
          </a:stretch>
        </p:blipFill>
        <p:spPr>
          <a:xfrm>
            <a:off x="335280" y="1794180"/>
            <a:ext cx="4679270" cy="4679270"/>
          </a:xfrm>
          <a:prstGeom prst="rect">
            <a:avLst/>
          </a:prstGeom>
        </p:spPr>
      </p:pic>
    </p:spTree>
    <p:extLst>
      <p:ext uri="{BB962C8B-B14F-4D97-AF65-F5344CB8AC3E}">
        <p14:creationId xmlns:p14="http://schemas.microsoft.com/office/powerpoint/2010/main" val="2496113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287492" y="1768313"/>
            <a:ext cx="6705600" cy="3744423"/>
          </a:xfrm>
          <a:prstGeom prst="rect">
            <a:avLst/>
          </a:prstGeom>
          <a:noFill/>
        </p:spPr>
        <p:txBody>
          <a:bodyPr wrap="square">
            <a:spAutoFit/>
          </a:bodyPr>
          <a:lstStyle/>
          <a:p>
            <a:pPr>
              <a:lnSpc>
                <a:spcPct val="107000"/>
              </a:lnSpc>
              <a:spcAft>
                <a:spcPts val="800"/>
              </a:spcAft>
            </a:pPr>
            <a:r>
              <a:rPr lang="en-GB" sz="2000" b="1" dirty="0">
                <a:solidFill>
                  <a:schemeClr val="accent1">
                    <a:lumMod val="75000"/>
                  </a:schemeClr>
                </a:solidFill>
                <a:latin typeface="Calibri" panose="020F0502020204030204" pitchFamily="34" charset="0"/>
                <a:ea typeface="Times New Roman" panose="02020603050405020304" pitchFamily="18" charset="0"/>
                <a:cs typeface="Arial" panose="020B0604020202020204" pitchFamily="34" charset="0"/>
              </a:rPr>
              <a:t>3</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 Unique Value Proposition (UVP)</a:t>
            </a:r>
          </a:p>
          <a:p>
            <a:pPr>
              <a:lnSpc>
                <a:spcPct val="107000"/>
              </a:lnSpc>
              <a:spcAft>
                <a:spcPts val="800"/>
              </a:spcAft>
            </a:pPr>
            <a:r>
              <a:rPr lang="en-US" sz="2000" kern="0" dirty="0">
                <a:effectLst/>
                <a:latin typeface="Calibri" panose="020F0502020204030204" pitchFamily="34" charset="0"/>
                <a:ea typeface="Times New Roman" panose="02020603050405020304" pitchFamily="18" charset="0"/>
                <a:cs typeface="Arial" panose="020B0604020202020204" pitchFamily="34" charset="0"/>
              </a:rPr>
              <a:t>The Unique Value Proposition (UVP) is the core of your business, highlighting the specific value your product or service provides to solve customer problems. The UVP should communicate what makes your solution unique and why customers should choose you over competitors.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07000"/>
              </a:lnSpc>
              <a:spcAft>
                <a:spcPts val="800"/>
              </a:spcAft>
              <a:buSzPts val="1000"/>
              <a:tabLst>
                <a:tab pos="457200" algn="l"/>
              </a:tabLst>
            </a:pPr>
            <a:r>
              <a:rPr lang="en-US" sz="1800" i="1" kern="0" dirty="0">
                <a:effectLst/>
                <a:latin typeface="Calibri" panose="020F0502020204030204" pitchFamily="34" charset="0"/>
                <a:ea typeface="Times New Roman" panose="02020603050405020304" pitchFamily="18" charset="0"/>
                <a:cs typeface="Arial" panose="020B0604020202020204" pitchFamily="34" charset="0"/>
              </a:rPr>
              <a:t>In the off-grid energy market, a UVP might be: “Affordable, clean, and reliable solar energy with Pay-As-You-Go (PAYG) payment options tailored for rural households.” This emphasizes affordability, accessibility, and flexibility—critical factors for customers in underserved regions.</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10" name="Picture 9" descr="A group of people in a village with solar panels&#10;&#10;Description automatically generated">
            <a:extLst>
              <a:ext uri="{FF2B5EF4-FFF2-40B4-BE49-F238E27FC236}">
                <a16:creationId xmlns:a16="http://schemas.microsoft.com/office/drawing/2014/main" id="{239288D2-68B2-ECEC-BD86-F3C8CC133E35}"/>
              </a:ext>
            </a:extLst>
          </p:cNvPr>
          <p:cNvPicPr>
            <a:picLocks noChangeAspect="1"/>
          </p:cNvPicPr>
          <p:nvPr/>
        </p:nvPicPr>
        <p:blipFill>
          <a:blip r:embed="rId3"/>
          <a:stretch>
            <a:fillRect/>
          </a:stretch>
        </p:blipFill>
        <p:spPr>
          <a:xfrm>
            <a:off x="335280" y="1794180"/>
            <a:ext cx="4679270" cy="4679270"/>
          </a:xfrm>
          <a:prstGeom prst="rect">
            <a:avLst/>
          </a:prstGeom>
        </p:spPr>
      </p:pic>
    </p:spTree>
    <p:extLst>
      <p:ext uri="{BB962C8B-B14F-4D97-AF65-F5344CB8AC3E}">
        <p14:creationId xmlns:p14="http://schemas.microsoft.com/office/powerpoint/2010/main" val="1214183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pPr algn="l"/>
            <a:r>
              <a:rPr lang="en-US" sz="2800" b="1" dirty="0">
                <a:solidFill>
                  <a:schemeClr val="bg1"/>
                </a:solidFill>
                <a:latin typeface="Calibri" panose="020F0502020204030204" pitchFamily="34" charset="0"/>
                <a:cs typeface="Calibri" panose="020F0502020204030204" pitchFamily="34" charset="0"/>
              </a:rPr>
              <a:t>The components of the Lean Canvas</a:t>
            </a:r>
          </a:p>
        </p:txBody>
      </p:sp>
      <p:sp>
        <p:nvSpPr>
          <p:cNvPr id="7" name="TextBox 6">
            <a:extLst>
              <a:ext uri="{FF2B5EF4-FFF2-40B4-BE49-F238E27FC236}">
                <a16:creationId xmlns:a16="http://schemas.microsoft.com/office/drawing/2014/main" id="{5EDDE9C0-DD77-484D-F682-AF4CA9BC465B}"/>
              </a:ext>
            </a:extLst>
          </p:cNvPr>
          <p:cNvSpPr txBox="1"/>
          <p:nvPr/>
        </p:nvSpPr>
        <p:spPr>
          <a:xfrm>
            <a:off x="5287492" y="1768313"/>
            <a:ext cx="6705600" cy="2793329"/>
          </a:xfrm>
          <a:prstGeom prst="rect">
            <a:avLst/>
          </a:prstGeom>
          <a:noFill/>
        </p:spPr>
        <p:txBody>
          <a:bodyPr wrap="square">
            <a:spAutoFit/>
          </a:bodyPr>
          <a:lstStyle/>
          <a:p>
            <a:pPr>
              <a:lnSpc>
                <a:spcPct val="107000"/>
              </a:lnSpc>
              <a:spcAft>
                <a:spcPts val="800"/>
              </a:spcAft>
            </a:pPr>
            <a:r>
              <a:rPr lang="en-GB" sz="2000" b="1" dirty="0">
                <a:solidFill>
                  <a:schemeClr val="accent1">
                    <a:lumMod val="75000"/>
                  </a:schemeClr>
                </a:solidFill>
                <a:latin typeface="Calibri" panose="020F0502020204030204" pitchFamily="34" charset="0"/>
                <a:ea typeface="Times New Roman" panose="02020603050405020304" pitchFamily="18" charset="0"/>
                <a:cs typeface="Arial" panose="020B0604020202020204" pitchFamily="34" charset="0"/>
              </a:rPr>
              <a:t>3</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 Unique Value Proposition (UVP)</a:t>
            </a:r>
          </a:p>
          <a:p>
            <a:pPr>
              <a:lnSpc>
                <a:spcPct val="107000"/>
              </a:lnSpc>
              <a:spcAft>
                <a:spcPts val="800"/>
              </a:spcAft>
            </a:pPr>
            <a:r>
              <a:rPr lang="fr-FR" sz="20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The UVP should be clear, concise, and compelling.</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Focus on what makes your product stand out from competitors.</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Tailor your UVP to directly address the customer problems identified earlier</a:t>
            </a:r>
            <a:r>
              <a:rPr lang="en-GB" sz="2000" kern="0" dirty="0">
                <a:effectLst/>
                <a:latin typeface="Calibri" panose="020F0502020204030204" pitchFamily="34" charset="0"/>
                <a:ea typeface="Times New Roman" panose="02020603050405020304" pitchFamily="18" charset="0"/>
                <a:cs typeface="Calibri" panose="020F0502020204030204" pitchFamily="34" charset="0"/>
              </a:rPr>
              <a:t>.</a:t>
            </a:r>
            <a:endParaRPr lang="fr-FR" sz="2400" kern="100" dirty="0">
              <a:effectLst/>
              <a:latin typeface="Calibri" panose="020F0502020204030204" pitchFamily="34" charset="0"/>
              <a:ea typeface="Aptos" panose="020B0004020202020204" pitchFamily="34" charset="0"/>
              <a:cs typeface="Calibri" panose="020F0502020204030204" pitchFamily="34" charset="0"/>
            </a:endParaRPr>
          </a:p>
        </p:txBody>
      </p:sp>
      <p:pic>
        <p:nvPicPr>
          <p:cNvPr id="9" name="Picture 8" descr="A group of people in a village with solar panels&#10;&#10;Description automatically generated">
            <a:extLst>
              <a:ext uri="{FF2B5EF4-FFF2-40B4-BE49-F238E27FC236}">
                <a16:creationId xmlns:a16="http://schemas.microsoft.com/office/drawing/2014/main" id="{83B2B19D-0363-AFD0-2AAA-189FE6CFB706}"/>
              </a:ext>
            </a:extLst>
          </p:cNvPr>
          <p:cNvPicPr>
            <a:picLocks noChangeAspect="1"/>
          </p:cNvPicPr>
          <p:nvPr/>
        </p:nvPicPr>
        <p:blipFill>
          <a:blip r:embed="rId3"/>
          <a:stretch>
            <a:fillRect/>
          </a:stretch>
        </p:blipFill>
        <p:spPr>
          <a:xfrm>
            <a:off x="335280" y="1794180"/>
            <a:ext cx="4679270" cy="4679270"/>
          </a:xfrm>
          <a:prstGeom prst="rect">
            <a:avLst/>
          </a:prstGeom>
        </p:spPr>
      </p:pic>
    </p:spTree>
    <p:extLst>
      <p:ext uri="{BB962C8B-B14F-4D97-AF65-F5344CB8AC3E}">
        <p14:creationId xmlns:p14="http://schemas.microsoft.com/office/powerpoint/2010/main" val="678884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045754" y="1760277"/>
            <a:ext cx="6947338" cy="3151697"/>
          </a:xfrm>
          <a:prstGeom prst="rect">
            <a:avLst/>
          </a:prstGeom>
          <a:noFill/>
        </p:spPr>
        <p:txBody>
          <a:bodyPr wrap="square">
            <a:spAutoFit/>
          </a:bodyPr>
          <a:lstStyle/>
          <a:p>
            <a:pPr>
              <a:lnSpc>
                <a:spcPct val="107000"/>
              </a:lnSpc>
              <a:spcAft>
                <a:spcPts val="800"/>
              </a:spcAft>
            </a:pPr>
            <a:r>
              <a:rPr lang="en-GB" sz="2000" b="1" dirty="0">
                <a:solidFill>
                  <a:schemeClr val="accent1">
                    <a:lumMod val="75000"/>
                  </a:schemeClr>
                </a:solidFill>
                <a:latin typeface="Calibri" panose="020F0502020204030204" pitchFamily="34" charset="0"/>
                <a:ea typeface="Times New Roman" panose="02020603050405020304" pitchFamily="18" charset="0"/>
                <a:cs typeface="Arial" panose="020B0604020202020204" pitchFamily="34" charset="0"/>
              </a:rPr>
              <a:t>4</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 Solution</a:t>
            </a:r>
          </a:p>
          <a:p>
            <a:pPr>
              <a:lnSpc>
                <a:spcPct val="107000"/>
              </a:lnSpc>
              <a:spcAft>
                <a:spcPts val="800"/>
              </a:spcAft>
            </a:pPr>
            <a:r>
              <a:rPr lang="en-US" sz="2000" kern="0" dirty="0">
                <a:effectLst/>
                <a:latin typeface="Calibri" panose="020F0502020204030204" pitchFamily="34" charset="0"/>
                <a:ea typeface="Times New Roman" panose="02020603050405020304" pitchFamily="18" charset="0"/>
                <a:cs typeface="Arial" panose="020B0604020202020204" pitchFamily="34" charset="0"/>
              </a:rPr>
              <a:t>Once you’ve identified the problem, the Solution section outlines how your product or service solves it. It is important to provide a clear, actionable solution that aligns with your customer’s needs. In the Lean Canvas, the solution should be simple and focus on how you plan to solve each of the top three problems identified.</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07000"/>
              </a:lnSpc>
              <a:spcAft>
                <a:spcPts val="800"/>
              </a:spcAft>
              <a:buSzPts val="1000"/>
              <a:tabLst>
                <a:tab pos="457200" algn="l"/>
              </a:tabLst>
            </a:pPr>
            <a:r>
              <a:rPr lang="en-US" sz="1800" i="1" kern="0" dirty="0">
                <a:effectLst/>
                <a:latin typeface="Calibri" panose="020F0502020204030204" pitchFamily="34" charset="0"/>
                <a:ea typeface="Times New Roman" panose="02020603050405020304" pitchFamily="18" charset="0"/>
                <a:cs typeface="Arial" panose="020B0604020202020204" pitchFamily="34" charset="0"/>
              </a:rPr>
              <a:t>For an off-grid solar company, the solution could be solar home systems with flexible PAYG financing models, providing clean energy without the need for high upfront costs.</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F0DD81B6-DCBA-CE14-169D-7E448D12D099}"/>
              </a:ext>
            </a:extLst>
          </p:cNvPr>
          <p:cNvPicPr>
            <a:picLocks noChangeAspect="1"/>
          </p:cNvPicPr>
          <p:nvPr/>
        </p:nvPicPr>
        <p:blipFill>
          <a:blip r:embed="rId3"/>
          <a:stretch>
            <a:fillRect/>
          </a:stretch>
        </p:blipFill>
        <p:spPr>
          <a:xfrm>
            <a:off x="335280" y="1794180"/>
            <a:ext cx="4511566" cy="4511566"/>
          </a:xfrm>
          <a:prstGeom prst="rect">
            <a:avLst/>
          </a:prstGeom>
        </p:spPr>
      </p:pic>
    </p:spTree>
    <p:extLst>
      <p:ext uri="{BB962C8B-B14F-4D97-AF65-F5344CB8AC3E}">
        <p14:creationId xmlns:p14="http://schemas.microsoft.com/office/powerpoint/2010/main" val="3047500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045754" y="1760277"/>
            <a:ext cx="6947338" cy="2793329"/>
          </a:xfrm>
          <a:prstGeom prst="rect">
            <a:avLst/>
          </a:prstGeom>
          <a:noFill/>
        </p:spPr>
        <p:txBody>
          <a:bodyPr wrap="square">
            <a:spAutoFit/>
          </a:bodyPr>
          <a:lstStyle/>
          <a:p>
            <a:pPr>
              <a:lnSpc>
                <a:spcPct val="107000"/>
              </a:lnSpc>
              <a:spcAft>
                <a:spcPts val="800"/>
              </a:spcAft>
            </a:pPr>
            <a:r>
              <a:rPr lang="en-GB" sz="2000" b="1" dirty="0">
                <a:solidFill>
                  <a:schemeClr val="accent1">
                    <a:lumMod val="75000"/>
                  </a:schemeClr>
                </a:solidFill>
                <a:latin typeface="Calibri" panose="020F0502020204030204" pitchFamily="34" charset="0"/>
                <a:ea typeface="Times New Roman" panose="02020603050405020304" pitchFamily="18" charset="0"/>
                <a:cs typeface="Arial" panose="020B0604020202020204" pitchFamily="34" charset="0"/>
              </a:rPr>
              <a:t>4</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 Solution</a:t>
            </a:r>
          </a:p>
          <a:p>
            <a:pPr>
              <a:lnSpc>
                <a:spcPct val="107000"/>
              </a:lnSpc>
              <a:spcAft>
                <a:spcPts val="800"/>
              </a:spcAft>
            </a:pPr>
            <a:r>
              <a:rPr lang="fr-FR" sz="20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List the top three features of your solution that solve the customer’s problems.</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Make sure the solution is directly tied to the problems identified.</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Keep the solution simple at this stage to focus on validation.</a:t>
            </a:r>
          </a:p>
        </p:txBody>
      </p:sp>
      <p:pic>
        <p:nvPicPr>
          <p:cNvPr id="6" name="Picture 5">
            <a:extLst>
              <a:ext uri="{FF2B5EF4-FFF2-40B4-BE49-F238E27FC236}">
                <a16:creationId xmlns:a16="http://schemas.microsoft.com/office/drawing/2014/main" id="{F0DD81B6-DCBA-CE14-169D-7E448D12D099}"/>
              </a:ext>
            </a:extLst>
          </p:cNvPr>
          <p:cNvPicPr>
            <a:picLocks noChangeAspect="1"/>
          </p:cNvPicPr>
          <p:nvPr/>
        </p:nvPicPr>
        <p:blipFill>
          <a:blip r:embed="rId3"/>
          <a:stretch>
            <a:fillRect/>
          </a:stretch>
        </p:blipFill>
        <p:spPr>
          <a:xfrm>
            <a:off x="335280" y="1794180"/>
            <a:ext cx="4511566" cy="4511566"/>
          </a:xfrm>
          <a:prstGeom prst="rect">
            <a:avLst/>
          </a:prstGeom>
        </p:spPr>
      </p:pic>
    </p:spTree>
    <p:extLst>
      <p:ext uri="{BB962C8B-B14F-4D97-AF65-F5344CB8AC3E}">
        <p14:creationId xmlns:p14="http://schemas.microsoft.com/office/powerpoint/2010/main" val="9525073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4845282" y="1890436"/>
            <a:ext cx="7168055" cy="2789418"/>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5. Channels</a:t>
            </a:r>
          </a:p>
          <a:p>
            <a:pPr>
              <a:lnSpc>
                <a:spcPct val="107000"/>
              </a:lnSpc>
              <a:spcAft>
                <a:spcPts val="800"/>
              </a:spcAft>
            </a:pPr>
            <a:r>
              <a:rPr lang="en-US" sz="2000" kern="0" dirty="0">
                <a:effectLst/>
                <a:latin typeface="Calibri" panose="020F0502020204030204" pitchFamily="34" charset="0"/>
                <a:ea typeface="Times New Roman" panose="02020603050405020304" pitchFamily="18" charset="0"/>
                <a:cs typeface="Arial" panose="020B0604020202020204" pitchFamily="34" charset="0"/>
              </a:rPr>
              <a:t>The Channels section describes how you will reach your customers and deliver your product or service. Channels include distribution networks, marketing methods, and sales strategies.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07000"/>
              </a:lnSpc>
              <a:spcAft>
                <a:spcPts val="800"/>
              </a:spcAft>
              <a:buSzPts val="1000"/>
              <a:tabLst>
                <a:tab pos="457200" algn="l"/>
              </a:tabLst>
            </a:pPr>
            <a:r>
              <a:rPr lang="en-US" sz="1800" i="1" kern="0" dirty="0">
                <a:effectLst/>
                <a:latin typeface="Calibri" panose="020F0502020204030204" pitchFamily="34" charset="0"/>
                <a:ea typeface="Times New Roman" panose="02020603050405020304" pitchFamily="18" charset="0"/>
                <a:cs typeface="Arial" panose="020B0604020202020204" pitchFamily="34" charset="0"/>
              </a:rPr>
              <a:t>In the off-grid energy sector, common channels might include partnerships with local distributors, direct sales through agents in rural areas, or mobile payment platforms that allow customers to manage payments for solar systems.</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310ECF2F-8C0C-4B9C-C114-58F86A392958}"/>
              </a:ext>
            </a:extLst>
          </p:cNvPr>
          <p:cNvPicPr>
            <a:picLocks noChangeAspect="1"/>
          </p:cNvPicPr>
          <p:nvPr/>
        </p:nvPicPr>
        <p:blipFill>
          <a:blip r:embed="rId3"/>
          <a:stretch>
            <a:fillRect/>
          </a:stretch>
        </p:blipFill>
        <p:spPr>
          <a:xfrm>
            <a:off x="335280" y="1890436"/>
            <a:ext cx="4336071" cy="4336071"/>
          </a:xfrm>
          <a:prstGeom prst="rect">
            <a:avLst/>
          </a:prstGeom>
        </p:spPr>
      </p:pic>
    </p:spTree>
    <p:extLst>
      <p:ext uri="{BB962C8B-B14F-4D97-AF65-F5344CB8AC3E}">
        <p14:creationId xmlns:p14="http://schemas.microsoft.com/office/powerpoint/2010/main" val="2585135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4845282" y="1890436"/>
            <a:ext cx="7168055" cy="2793329"/>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5. Channels</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fr-FR" sz="20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Identify the primary channels for reaching your target audience.</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Consider both physical (retail, agents) and digital channels (mobile payments, online marketing).</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Focus on cost-effective </a:t>
            </a:r>
            <a:r>
              <a:rPr lang="en-US" sz="2000" kern="0" dirty="0" err="1">
                <a:effectLst/>
                <a:latin typeface="Calibri" panose="020F0502020204030204" pitchFamily="34" charset="0"/>
                <a:ea typeface="Times New Roman" panose="02020603050405020304" pitchFamily="18" charset="0"/>
                <a:cs typeface="Calibri" panose="020F0502020204030204" pitchFamily="34" charset="0"/>
              </a:rPr>
              <a:t>chnnels</a:t>
            </a:r>
            <a:r>
              <a:rPr lang="en-US" sz="2000" kern="0" dirty="0">
                <a:effectLst/>
                <a:latin typeface="Calibri" panose="020F0502020204030204" pitchFamily="34" charset="0"/>
                <a:ea typeface="Times New Roman" panose="02020603050405020304" pitchFamily="18" charset="0"/>
                <a:cs typeface="Calibri" panose="020F0502020204030204" pitchFamily="34" charset="0"/>
              </a:rPr>
              <a:t> that enable customer acquisition and retention.</a:t>
            </a:r>
          </a:p>
        </p:txBody>
      </p:sp>
      <p:pic>
        <p:nvPicPr>
          <p:cNvPr id="6" name="Picture 5">
            <a:extLst>
              <a:ext uri="{FF2B5EF4-FFF2-40B4-BE49-F238E27FC236}">
                <a16:creationId xmlns:a16="http://schemas.microsoft.com/office/drawing/2014/main" id="{310ECF2F-8C0C-4B9C-C114-58F86A392958}"/>
              </a:ext>
            </a:extLst>
          </p:cNvPr>
          <p:cNvPicPr>
            <a:picLocks noChangeAspect="1"/>
          </p:cNvPicPr>
          <p:nvPr/>
        </p:nvPicPr>
        <p:blipFill>
          <a:blip r:embed="rId3"/>
          <a:stretch>
            <a:fillRect/>
          </a:stretch>
        </p:blipFill>
        <p:spPr>
          <a:xfrm>
            <a:off x="335280" y="1890436"/>
            <a:ext cx="4336071" cy="4336071"/>
          </a:xfrm>
          <a:prstGeom prst="rect">
            <a:avLst/>
          </a:prstGeom>
        </p:spPr>
      </p:pic>
    </p:spTree>
    <p:extLst>
      <p:ext uri="{BB962C8B-B14F-4D97-AF65-F5344CB8AC3E}">
        <p14:creationId xmlns:p14="http://schemas.microsoft.com/office/powerpoint/2010/main" val="198016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Lean Canvas</a:t>
            </a:r>
          </a:p>
        </p:txBody>
      </p:sp>
      <p:sp>
        <p:nvSpPr>
          <p:cNvPr id="7" name="TextBox 6">
            <a:extLst>
              <a:ext uri="{FF2B5EF4-FFF2-40B4-BE49-F238E27FC236}">
                <a16:creationId xmlns:a16="http://schemas.microsoft.com/office/drawing/2014/main" id="{5EDDE9C0-DD77-484D-F682-AF4CA9BC465B}"/>
              </a:ext>
            </a:extLst>
          </p:cNvPr>
          <p:cNvSpPr txBox="1"/>
          <p:nvPr/>
        </p:nvSpPr>
        <p:spPr>
          <a:xfrm>
            <a:off x="5100183" y="1723912"/>
            <a:ext cx="6831724" cy="3151697"/>
          </a:xfrm>
          <a:prstGeom prst="rect">
            <a:avLst/>
          </a:prstGeom>
          <a:noFill/>
        </p:spPr>
        <p:txBody>
          <a:bodyPr wrap="square">
            <a:spAutoFit/>
          </a:bodyPr>
          <a:lstStyle/>
          <a:p>
            <a:pPr>
              <a:lnSpc>
                <a:spcPct val="107000"/>
              </a:lnSpc>
              <a:spcAft>
                <a:spcPts val="800"/>
              </a:spcAft>
            </a:pPr>
            <a:r>
              <a:rPr lang="en-GB" sz="2000" b="1" dirty="0">
                <a:solidFill>
                  <a:schemeClr val="accent1">
                    <a:lumMod val="75000"/>
                  </a:schemeClr>
                </a:solidFill>
                <a:latin typeface="Calibri" panose="020F0502020204030204" pitchFamily="34" charset="0"/>
                <a:ea typeface="Times New Roman" panose="02020603050405020304" pitchFamily="18" charset="0"/>
                <a:cs typeface="Arial" panose="020B0604020202020204" pitchFamily="34" charset="0"/>
              </a:rPr>
              <a:t>6</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 Revenue Streams</a:t>
            </a:r>
          </a:p>
          <a:p>
            <a:pPr>
              <a:lnSpc>
                <a:spcPct val="107000"/>
              </a:lnSpc>
              <a:spcAft>
                <a:spcPts val="800"/>
              </a:spcAft>
            </a:pPr>
            <a:r>
              <a:rPr lang="en-US" sz="2000" kern="0" dirty="0">
                <a:effectLst/>
                <a:latin typeface="Calibri" panose="020F0502020204030204" pitchFamily="34" charset="0"/>
                <a:ea typeface="Times New Roman" panose="02020603050405020304" pitchFamily="18" charset="0"/>
                <a:cs typeface="Arial" panose="020B0604020202020204" pitchFamily="34" charset="0"/>
              </a:rPr>
              <a:t>The Revenue Streams section identifies how your business will make money. This can include one-time payments, recurring revenues, subscription models, or any other form of monetization. Understanding how to generate sustainable revenue is critical for the long-term success of any startup.</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07000"/>
              </a:lnSpc>
              <a:spcAft>
                <a:spcPts val="800"/>
              </a:spcAft>
              <a:buSzPts val="1000"/>
              <a:tabLst>
                <a:tab pos="457200" algn="l"/>
              </a:tabLst>
            </a:pPr>
            <a:r>
              <a:rPr lang="en-US" sz="1800" i="1" kern="0" dirty="0">
                <a:effectLst/>
                <a:latin typeface="Calibri" panose="020F0502020204030204" pitchFamily="34" charset="0"/>
                <a:ea typeface="Times New Roman" panose="02020603050405020304" pitchFamily="18" charset="0"/>
                <a:cs typeface="Arial" panose="020B0604020202020204" pitchFamily="34" charset="0"/>
              </a:rPr>
              <a:t>For an off-grid solar company, revenue could come from PAYG payments for solar systems, monthly service fees, or partnerships with government programs aimed at expanding access to renewable energy.</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5946CA88-225E-764B-0D49-3727498EC39F}"/>
              </a:ext>
            </a:extLst>
          </p:cNvPr>
          <p:cNvPicPr>
            <a:picLocks noChangeAspect="1"/>
          </p:cNvPicPr>
          <p:nvPr/>
        </p:nvPicPr>
        <p:blipFill>
          <a:blip r:embed="rId3"/>
          <a:stretch>
            <a:fillRect/>
          </a:stretch>
        </p:blipFill>
        <p:spPr>
          <a:xfrm>
            <a:off x="335280" y="1794180"/>
            <a:ext cx="4609915" cy="4609915"/>
          </a:xfrm>
          <a:prstGeom prst="rect">
            <a:avLst/>
          </a:prstGeom>
        </p:spPr>
      </p:pic>
    </p:spTree>
    <p:extLst>
      <p:ext uri="{BB962C8B-B14F-4D97-AF65-F5344CB8AC3E}">
        <p14:creationId xmlns:p14="http://schemas.microsoft.com/office/powerpoint/2010/main" val="10317466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77957" y="453905"/>
            <a:ext cx="9672961" cy="514411"/>
          </a:xfrm>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100183" y="1723912"/>
            <a:ext cx="6831724" cy="2793329"/>
          </a:xfrm>
          <a:prstGeom prst="rect">
            <a:avLst/>
          </a:prstGeom>
          <a:noFill/>
        </p:spPr>
        <p:txBody>
          <a:bodyPr wrap="square">
            <a:spAutoFit/>
          </a:bodyPr>
          <a:lstStyle/>
          <a:p>
            <a:pPr>
              <a:lnSpc>
                <a:spcPct val="107000"/>
              </a:lnSpc>
              <a:spcAft>
                <a:spcPts val="800"/>
              </a:spcAft>
            </a:pPr>
            <a:r>
              <a:rPr lang="en-GB" sz="2000" b="1" dirty="0">
                <a:solidFill>
                  <a:schemeClr val="accent1">
                    <a:lumMod val="75000"/>
                  </a:schemeClr>
                </a:solidFill>
                <a:latin typeface="Calibri" panose="020F0502020204030204" pitchFamily="34" charset="0"/>
                <a:ea typeface="Times New Roman" panose="02020603050405020304" pitchFamily="18" charset="0"/>
                <a:cs typeface="Arial" panose="020B0604020202020204" pitchFamily="34" charset="0"/>
              </a:rPr>
              <a:t>6</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 Revenue Streams</a:t>
            </a:r>
          </a:p>
          <a:p>
            <a:pPr>
              <a:lnSpc>
                <a:spcPct val="107000"/>
              </a:lnSpc>
              <a:spcAft>
                <a:spcPts val="800"/>
              </a:spcAft>
            </a:pPr>
            <a:r>
              <a:rPr lang="fr-FR" sz="20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Define how your business will generate revenue.</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Consider pricing models, payment plans, and recurring vs. one-time income.</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Ensure your revenue model aligns with your customer’s ability to pay.</a:t>
            </a:r>
          </a:p>
        </p:txBody>
      </p:sp>
      <p:pic>
        <p:nvPicPr>
          <p:cNvPr id="6" name="Picture 5">
            <a:extLst>
              <a:ext uri="{FF2B5EF4-FFF2-40B4-BE49-F238E27FC236}">
                <a16:creationId xmlns:a16="http://schemas.microsoft.com/office/drawing/2014/main" id="{5946CA88-225E-764B-0D49-3727498EC39F}"/>
              </a:ext>
            </a:extLst>
          </p:cNvPr>
          <p:cNvPicPr>
            <a:picLocks noChangeAspect="1"/>
          </p:cNvPicPr>
          <p:nvPr/>
        </p:nvPicPr>
        <p:blipFill>
          <a:blip r:embed="rId3"/>
          <a:stretch>
            <a:fillRect/>
          </a:stretch>
        </p:blipFill>
        <p:spPr>
          <a:xfrm>
            <a:off x="335280" y="1794180"/>
            <a:ext cx="4609915" cy="4609915"/>
          </a:xfrm>
          <a:prstGeom prst="rect">
            <a:avLst/>
          </a:prstGeom>
        </p:spPr>
      </p:pic>
    </p:spTree>
    <p:extLst>
      <p:ext uri="{BB962C8B-B14F-4D97-AF65-F5344CB8AC3E}">
        <p14:creationId xmlns:p14="http://schemas.microsoft.com/office/powerpoint/2010/main" val="1059886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170192" y="1668988"/>
            <a:ext cx="6842235" cy="3151697"/>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7. Cost Structure</a:t>
            </a:r>
          </a:p>
          <a:p>
            <a:pPr>
              <a:lnSpc>
                <a:spcPct val="107000"/>
              </a:lnSpc>
              <a:spcAft>
                <a:spcPts val="800"/>
              </a:spcAft>
            </a:pPr>
            <a:r>
              <a:rPr lang="en-US" sz="2000" kern="0" dirty="0">
                <a:effectLst/>
                <a:latin typeface="Calibri" panose="020F0502020204030204" pitchFamily="34" charset="0"/>
                <a:ea typeface="Times New Roman" panose="02020603050405020304" pitchFamily="18" charset="0"/>
                <a:cs typeface="Arial" panose="020B0604020202020204" pitchFamily="34" charset="0"/>
              </a:rPr>
              <a:t>The Cost Structure outlines the most significant costs required to operate your business. This includes both fixed costs (like rent, salaries, and equipment) and variable costs (like production and shipping). Understanding your cost structure helps you ensure your business can be profitable.</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07000"/>
              </a:lnSpc>
              <a:spcAft>
                <a:spcPts val="800"/>
              </a:spcAft>
              <a:buSzPts val="1000"/>
              <a:tabLst>
                <a:tab pos="457200" algn="l"/>
              </a:tabLst>
            </a:pPr>
            <a:r>
              <a:rPr lang="en-US" sz="1800" i="1" kern="0" dirty="0">
                <a:effectLst/>
                <a:latin typeface="Calibri" panose="020F0502020204030204" pitchFamily="34" charset="0"/>
                <a:ea typeface="Times New Roman" panose="02020603050405020304" pitchFamily="18" charset="0"/>
                <a:cs typeface="Arial" panose="020B0604020202020204" pitchFamily="34" charset="0"/>
              </a:rPr>
              <a:t>For a solar company, major costs might include manufacturing solar panels, installing systems, maintaining distribution networks, and customer service infrastructure.</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62428DC-2F7A-06AA-317F-67AECEEB01B8}"/>
              </a:ext>
            </a:extLst>
          </p:cNvPr>
          <p:cNvPicPr>
            <a:picLocks noChangeAspect="1"/>
          </p:cNvPicPr>
          <p:nvPr/>
        </p:nvPicPr>
        <p:blipFill>
          <a:blip r:embed="rId3"/>
          <a:stretch>
            <a:fillRect/>
          </a:stretch>
        </p:blipFill>
        <p:spPr>
          <a:xfrm>
            <a:off x="335280" y="1740385"/>
            <a:ext cx="4663710" cy="4663710"/>
          </a:xfrm>
          <a:prstGeom prst="rect">
            <a:avLst/>
          </a:prstGeom>
        </p:spPr>
      </p:pic>
    </p:spTree>
    <p:extLst>
      <p:ext uri="{BB962C8B-B14F-4D97-AF65-F5344CB8AC3E}">
        <p14:creationId xmlns:p14="http://schemas.microsoft.com/office/powerpoint/2010/main" val="6537562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170192" y="1668988"/>
            <a:ext cx="6842235" cy="2793329"/>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7. Cost Structure</a:t>
            </a:r>
          </a:p>
          <a:p>
            <a:pPr>
              <a:lnSpc>
                <a:spcPct val="107000"/>
              </a:lnSpc>
              <a:spcAft>
                <a:spcPts val="800"/>
              </a:spcAft>
            </a:pPr>
            <a:r>
              <a:rPr lang="fr-FR" sz="20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List the key costs and expenses required to run your business.</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Identify fixed vs. variable costs.</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Look for areas where costs can be reduced without sacrificing quality.</a:t>
            </a:r>
          </a:p>
        </p:txBody>
      </p:sp>
      <p:pic>
        <p:nvPicPr>
          <p:cNvPr id="8" name="Picture 7">
            <a:extLst>
              <a:ext uri="{FF2B5EF4-FFF2-40B4-BE49-F238E27FC236}">
                <a16:creationId xmlns:a16="http://schemas.microsoft.com/office/drawing/2014/main" id="{762428DC-2F7A-06AA-317F-67AECEEB01B8}"/>
              </a:ext>
            </a:extLst>
          </p:cNvPr>
          <p:cNvPicPr>
            <a:picLocks noChangeAspect="1"/>
          </p:cNvPicPr>
          <p:nvPr/>
        </p:nvPicPr>
        <p:blipFill>
          <a:blip r:embed="rId3"/>
          <a:stretch>
            <a:fillRect/>
          </a:stretch>
        </p:blipFill>
        <p:spPr>
          <a:xfrm>
            <a:off x="335280" y="1740385"/>
            <a:ext cx="4663710" cy="4663710"/>
          </a:xfrm>
          <a:prstGeom prst="rect">
            <a:avLst/>
          </a:prstGeom>
        </p:spPr>
      </p:pic>
    </p:spTree>
    <p:extLst>
      <p:ext uri="{BB962C8B-B14F-4D97-AF65-F5344CB8AC3E}">
        <p14:creationId xmlns:p14="http://schemas.microsoft.com/office/powerpoint/2010/main" val="24393645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320336" y="1719283"/>
            <a:ext cx="6653048" cy="4893391"/>
          </a:xfrm>
          <a:prstGeom prst="rect">
            <a:avLst/>
          </a:prstGeom>
          <a:noFill/>
        </p:spPr>
        <p:txBody>
          <a:bodyPr wrap="square">
            <a:spAutoFit/>
          </a:bodyPr>
          <a:lstStyle/>
          <a:p>
            <a:pPr>
              <a:lnSpc>
                <a:spcPct val="107000"/>
              </a:lnSpc>
              <a:spcAft>
                <a:spcPts val="800"/>
              </a:spcAft>
            </a:pPr>
            <a:r>
              <a:rPr lang="en-GB" sz="2000" b="1" dirty="0">
                <a:solidFill>
                  <a:schemeClr val="accent1">
                    <a:lumMod val="75000"/>
                  </a:schemeClr>
                </a:solidFill>
                <a:latin typeface="Calibri" panose="020F0502020204030204" pitchFamily="34" charset="0"/>
                <a:ea typeface="Times New Roman" panose="02020603050405020304" pitchFamily="18" charset="0"/>
                <a:cs typeface="Arial" panose="020B0604020202020204" pitchFamily="34" charset="0"/>
              </a:rPr>
              <a:t>8</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 Key Metrics</a:t>
            </a:r>
          </a:p>
          <a:p>
            <a:pPr>
              <a:lnSpc>
                <a:spcPct val="107000"/>
              </a:lnSpc>
              <a:spcAft>
                <a:spcPts val="800"/>
              </a:spcAft>
            </a:pPr>
            <a:r>
              <a:rPr lang="en-US" sz="2000" kern="0" dirty="0">
                <a:effectLst/>
                <a:latin typeface="Calibri" panose="020F0502020204030204" pitchFamily="34" charset="0"/>
                <a:ea typeface="Times New Roman" panose="02020603050405020304" pitchFamily="18" charset="0"/>
                <a:cs typeface="Arial" panose="020B0604020202020204" pitchFamily="34" charset="0"/>
              </a:rPr>
              <a:t>How are you going to measure your business performance? Key Metrics are the measurable indicators of your business’s success. They allow you to track performance and determine whether your business is on the right path. A good framework is a funnel called AARRR: Acquisition, Activation, Retention, Revenue, Referral. Which are the customers’ actions that you are going to track to define the steps above and monitor your business performance?</a:t>
            </a:r>
          </a:p>
          <a:p>
            <a:pPr>
              <a:lnSpc>
                <a:spcPct val="107000"/>
              </a:lnSpc>
              <a:spcAft>
                <a:spcPts val="800"/>
              </a:spcAft>
            </a:pPr>
            <a:r>
              <a:rPr lang="en-US" sz="2000" kern="0" dirty="0">
                <a:effectLst/>
                <a:latin typeface="Calibri" panose="020F0502020204030204" pitchFamily="34" charset="0"/>
                <a:ea typeface="Times New Roman" panose="02020603050405020304" pitchFamily="18" charset="0"/>
                <a:cs typeface="Arial" panose="020B0604020202020204" pitchFamily="34" charset="0"/>
              </a:rPr>
              <a:t>For Uber : Passengers download the app first (Acquisition), then they may create an account (Activation), they may book journeys (Retention), they would generate revenue for the business by paying (Revenue) and finally they may send a referral code to their friends to invite them to join (Referral)</a:t>
            </a:r>
            <a:r>
              <a:rPr lang="en-US" sz="1800" i="1" kern="0" dirty="0">
                <a:effectLst/>
                <a:latin typeface="Calibri" panose="020F0502020204030204" pitchFamily="34" charset="0"/>
                <a:ea typeface="Times New Roman" panose="02020603050405020304" pitchFamily="18" charset="0"/>
                <a:cs typeface="Arial" panose="020B0604020202020204" pitchFamily="34" charset="0"/>
              </a:rPr>
              <a:t>.</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8412E9F2-CCE5-CD7A-FCCF-8BE3EE5A97E3}"/>
              </a:ext>
            </a:extLst>
          </p:cNvPr>
          <p:cNvPicPr>
            <a:picLocks noChangeAspect="1"/>
          </p:cNvPicPr>
          <p:nvPr/>
        </p:nvPicPr>
        <p:blipFill>
          <a:blip r:embed="rId3"/>
          <a:stretch>
            <a:fillRect/>
          </a:stretch>
        </p:blipFill>
        <p:spPr>
          <a:xfrm>
            <a:off x="335280" y="1723912"/>
            <a:ext cx="4766441" cy="4766441"/>
          </a:xfrm>
          <a:prstGeom prst="rect">
            <a:avLst/>
          </a:prstGeom>
        </p:spPr>
      </p:pic>
    </p:spTree>
    <p:extLst>
      <p:ext uri="{BB962C8B-B14F-4D97-AF65-F5344CB8AC3E}">
        <p14:creationId xmlns:p14="http://schemas.microsoft.com/office/powerpoint/2010/main" val="721309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5320336" y="1719283"/>
            <a:ext cx="6653048" cy="3294684"/>
          </a:xfrm>
          <a:prstGeom prst="rect">
            <a:avLst/>
          </a:prstGeom>
          <a:noFill/>
        </p:spPr>
        <p:txBody>
          <a:bodyPr wrap="square">
            <a:spAutoFit/>
          </a:bodyPr>
          <a:lstStyle/>
          <a:p>
            <a:pPr>
              <a:lnSpc>
                <a:spcPct val="107000"/>
              </a:lnSpc>
              <a:spcAft>
                <a:spcPts val="800"/>
              </a:spcAft>
            </a:pPr>
            <a:r>
              <a:rPr lang="en-GB" sz="2000" b="1" dirty="0">
                <a:solidFill>
                  <a:schemeClr val="accent1">
                    <a:lumMod val="75000"/>
                  </a:schemeClr>
                </a:solidFill>
                <a:latin typeface="Calibri" panose="020F0502020204030204" pitchFamily="34" charset="0"/>
                <a:ea typeface="Times New Roman" panose="02020603050405020304" pitchFamily="18" charset="0"/>
                <a:cs typeface="Arial" panose="020B0604020202020204" pitchFamily="34" charset="0"/>
              </a:rPr>
              <a:t>8</a:t>
            </a: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 Key Metrics</a:t>
            </a:r>
          </a:p>
          <a:p>
            <a:pPr lvl="0">
              <a:lnSpc>
                <a:spcPct val="107000"/>
              </a:lnSpc>
              <a:spcAft>
                <a:spcPts val="800"/>
              </a:spcAft>
              <a:buSzPts val="1000"/>
              <a:tabLst>
                <a:tab pos="457200" algn="l"/>
              </a:tabLst>
            </a:pPr>
            <a:r>
              <a:rPr lang="en-US" sz="1800" i="1" kern="0" dirty="0">
                <a:effectLst/>
                <a:latin typeface="Calibri" panose="020F0502020204030204" pitchFamily="34" charset="0"/>
                <a:ea typeface="Times New Roman" panose="02020603050405020304" pitchFamily="18" charset="0"/>
                <a:cs typeface="Arial" panose="020B0604020202020204" pitchFamily="34" charset="0"/>
              </a:rPr>
              <a:t>Key metrics for an off-grid solar company might include the number of solar systems installed, customer retention rates, average revenue per customer, and the reduction in kerosene use among customers;</a:t>
            </a:r>
          </a:p>
          <a:p>
            <a:pPr>
              <a:lnSpc>
                <a:spcPct val="107000"/>
              </a:lnSpc>
              <a:spcAft>
                <a:spcPts val="800"/>
              </a:spcAft>
            </a:pPr>
            <a:r>
              <a:rPr lang="fr-FR" sz="18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1800" kern="0" dirty="0">
                <a:effectLst/>
                <a:latin typeface="Calibri" panose="020F0502020204030204" pitchFamily="34" charset="0"/>
                <a:ea typeface="Times New Roman" panose="02020603050405020304" pitchFamily="18" charset="0"/>
                <a:cs typeface="Calibri" panose="020F0502020204030204" pitchFamily="34" charset="0"/>
              </a:rPr>
              <a:t>Focus on actionable metrics that drive business decisions.</a:t>
            </a:r>
          </a:p>
          <a:p>
            <a:pPr marL="342900" lvl="0" indent="-342900">
              <a:lnSpc>
                <a:spcPct val="107000"/>
              </a:lnSpc>
              <a:spcAft>
                <a:spcPts val="800"/>
              </a:spcAft>
              <a:buSzPts val="1000"/>
              <a:buFont typeface="Symbol" panose="05050102010706020507" pitchFamily="18" charset="2"/>
              <a:buChar char=""/>
              <a:tabLst>
                <a:tab pos="457200" algn="l"/>
              </a:tabLst>
            </a:pPr>
            <a:r>
              <a:rPr lang="en-US" sz="1800" kern="0" dirty="0">
                <a:effectLst/>
                <a:latin typeface="Calibri" panose="020F0502020204030204" pitchFamily="34" charset="0"/>
                <a:ea typeface="Times New Roman" panose="02020603050405020304" pitchFamily="18" charset="0"/>
                <a:cs typeface="Calibri" panose="020F0502020204030204" pitchFamily="34" charset="0"/>
              </a:rPr>
              <a:t>Include both financial and customer-centric metrics.</a:t>
            </a:r>
          </a:p>
          <a:p>
            <a:pPr marL="342900" lvl="0" indent="-342900">
              <a:lnSpc>
                <a:spcPct val="107000"/>
              </a:lnSpc>
              <a:spcAft>
                <a:spcPts val="800"/>
              </a:spcAft>
              <a:buSzPts val="1000"/>
              <a:buFont typeface="Symbol" panose="05050102010706020507" pitchFamily="18" charset="2"/>
              <a:buChar char=""/>
              <a:tabLst>
                <a:tab pos="457200" algn="l"/>
              </a:tabLst>
            </a:pPr>
            <a:r>
              <a:rPr lang="en-US" sz="1800" kern="0" dirty="0">
                <a:effectLst/>
                <a:latin typeface="Calibri" panose="020F0502020204030204" pitchFamily="34" charset="0"/>
                <a:ea typeface="Times New Roman" panose="02020603050405020304" pitchFamily="18" charset="0"/>
                <a:cs typeface="Calibri" panose="020F0502020204030204" pitchFamily="34" charset="0"/>
              </a:rPr>
              <a:t>Use metrics to guide pivots and improvements in your business model.</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8412E9F2-CCE5-CD7A-FCCF-8BE3EE5A97E3}"/>
              </a:ext>
            </a:extLst>
          </p:cNvPr>
          <p:cNvPicPr>
            <a:picLocks noChangeAspect="1"/>
          </p:cNvPicPr>
          <p:nvPr/>
        </p:nvPicPr>
        <p:blipFill>
          <a:blip r:embed="rId3"/>
          <a:stretch>
            <a:fillRect/>
          </a:stretch>
        </p:blipFill>
        <p:spPr>
          <a:xfrm>
            <a:off x="335280" y="1723912"/>
            <a:ext cx="4766441" cy="4766441"/>
          </a:xfrm>
          <a:prstGeom prst="rect">
            <a:avLst/>
          </a:prstGeom>
        </p:spPr>
      </p:pic>
    </p:spTree>
    <p:extLst>
      <p:ext uri="{BB962C8B-B14F-4D97-AF65-F5344CB8AC3E}">
        <p14:creationId xmlns:p14="http://schemas.microsoft.com/office/powerpoint/2010/main" val="24800960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The components of the Lean Canvas</a:t>
            </a:r>
            <a:endParaRPr lang="en-US" dirty="0"/>
          </a:p>
        </p:txBody>
      </p:sp>
      <p:sp>
        <p:nvSpPr>
          <p:cNvPr id="7" name="TextBox 6">
            <a:extLst>
              <a:ext uri="{FF2B5EF4-FFF2-40B4-BE49-F238E27FC236}">
                <a16:creationId xmlns:a16="http://schemas.microsoft.com/office/drawing/2014/main" id="{5EDDE9C0-DD77-484D-F682-AF4CA9BC465B}"/>
              </a:ext>
            </a:extLst>
          </p:cNvPr>
          <p:cNvSpPr txBox="1"/>
          <p:nvPr/>
        </p:nvSpPr>
        <p:spPr>
          <a:xfrm>
            <a:off x="4604582" y="1770582"/>
            <a:ext cx="7252138" cy="4633513"/>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9. Unfair Advantage</a:t>
            </a:r>
          </a:p>
          <a:p>
            <a:pPr>
              <a:lnSpc>
                <a:spcPct val="107000"/>
              </a:lnSpc>
              <a:spcAft>
                <a:spcPts val="800"/>
              </a:spcAft>
            </a:pPr>
            <a:r>
              <a:rPr lang="en-US" sz="2000" kern="0" dirty="0">
                <a:effectLst/>
                <a:latin typeface="Calibri" panose="020F0502020204030204" pitchFamily="34" charset="0"/>
                <a:ea typeface="Times New Roman" panose="02020603050405020304" pitchFamily="18" charset="0"/>
                <a:cs typeface="Arial" panose="020B0604020202020204" pitchFamily="34" charset="0"/>
              </a:rPr>
              <a:t>The Unfair Advantage section identifies something that cannot easily be copied or bought by competitors. This could include proprietary technology, strong brand loyalty, exclusive partnerships, or unique expertise. The unfair advantage makes you different from anyone else willing to launch the same exact business. </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07000"/>
              </a:lnSpc>
              <a:spcAft>
                <a:spcPts val="800"/>
              </a:spcAft>
              <a:buSzPts val="1000"/>
              <a:tabLst>
                <a:tab pos="457200" algn="l"/>
              </a:tabLst>
            </a:pPr>
            <a:r>
              <a:rPr lang="en-US" sz="1800" i="1" kern="0" dirty="0">
                <a:effectLst/>
                <a:latin typeface="Calibri" panose="020F0502020204030204" pitchFamily="34" charset="0"/>
                <a:ea typeface="Times New Roman" panose="02020603050405020304" pitchFamily="18" charset="0"/>
                <a:cs typeface="Arial" panose="020B0604020202020204" pitchFamily="34" charset="0"/>
              </a:rPr>
              <a:t>Companies like M-KOPA, which operates in Kenya, Tanzania, and Uganda, possess an unfair advantage through their deep integration with mobile payment systems like M-PESA. Their ability to allow customers to pay for solar products via mobile money, coupled with established relationships with local dealers and service </a:t>
            </a:r>
            <a:r>
              <a:rPr lang="en-US" sz="1800" i="1" kern="0" dirty="0" err="1">
                <a:effectLst/>
                <a:latin typeface="Calibri" panose="020F0502020204030204" pitchFamily="34" charset="0"/>
                <a:ea typeface="Times New Roman" panose="02020603050405020304" pitchFamily="18" charset="0"/>
                <a:cs typeface="Arial" panose="020B0604020202020204" pitchFamily="34" charset="0"/>
              </a:rPr>
              <a:t>centres</a:t>
            </a:r>
            <a:r>
              <a:rPr lang="en-US" sz="1800" i="1" kern="0" dirty="0">
                <a:effectLst/>
                <a:latin typeface="Calibri" panose="020F0502020204030204" pitchFamily="34" charset="0"/>
                <a:ea typeface="Times New Roman" panose="02020603050405020304" pitchFamily="18" charset="0"/>
                <a:cs typeface="Arial" panose="020B0604020202020204" pitchFamily="34" charset="0"/>
              </a:rPr>
              <a:t>, is hard for competitors to replicate. This combination of network access and technology has enabled M-KOPA to scale rapidly and build trust with consumers, creating a significant barrier to entry for new players​</a:t>
            </a:r>
            <a:endParaRPr lang="fr-FR" sz="1800" i="1" kern="100" dirty="0">
              <a:effectLst/>
              <a:latin typeface="Aptos" panose="020B0004020202020204" pitchFamily="34" charset="0"/>
              <a:ea typeface="Aptos" panose="020B00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266F50C-1C6F-E0A1-6699-5F7C8BB43A7D}"/>
              </a:ext>
            </a:extLst>
          </p:cNvPr>
          <p:cNvPicPr>
            <a:picLocks noChangeAspect="1"/>
          </p:cNvPicPr>
          <p:nvPr/>
        </p:nvPicPr>
        <p:blipFill>
          <a:blip r:embed="rId3"/>
          <a:stretch>
            <a:fillRect/>
          </a:stretch>
        </p:blipFill>
        <p:spPr>
          <a:xfrm>
            <a:off x="335280" y="1890436"/>
            <a:ext cx="4177862" cy="4177862"/>
          </a:xfrm>
          <a:prstGeom prst="rect">
            <a:avLst/>
          </a:prstGeom>
        </p:spPr>
      </p:pic>
    </p:spTree>
    <p:extLst>
      <p:ext uri="{BB962C8B-B14F-4D97-AF65-F5344CB8AC3E}">
        <p14:creationId xmlns:p14="http://schemas.microsoft.com/office/powerpoint/2010/main" val="6530788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Lean Canvas</a:t>
            </a:r>
          </a:p>
        </p:txBody>
      </p:sp>
      <p:sp>
        <p:nvSpPr>
          <p:cNvPr id="7" name="TextBox 6">
            <a:extLst>
              <a:ext uri="{FF2B5EF4-FFF2-40B4-BE49-F238E27FC236}">
                <a16:creationId xmlns:a16="http://schemas.microsoft.com/office/drawing/2014/main" id="{5EDDE9C0-DD77-484D-F682-AF4CA9BC465B}"/>
              </a:ext>
            </a:extLst>
          </p:cNvPr>
          <p:cNvSpPr txBox="1"/>
          <p:nvPr/>
        </p:nvSpPr>
        <p:spPr>
          <a:xfrm>
            <a:off x="4604582" y="1770582"/>
            <a:ext cx="7252138" cy="2464008"/>
          </a:xfrm>
          <a:prstGeom prst="rect">
            <a:avLst/>
          </a:prstGeom>
          <a:noFill/>
        </p:spPr>
        <p:txBody>
          <a:bodyPr wrap="square">
            <a:spAutoFit/>
          </a:bodyPr>
          <a:lstStyle/>
          <a:p>
            <a:pPr>
              <a:lnSpc>
                <a:spcPct val="107000"/>
              </a:lnSpc>
              <a:spcAft>
                <a:spcPts val="800"/>
              </a:spcAft>
            </a:pPr>
            <a:r>
              <a:rPr lang="en-GB" sz="2000" b="1" kern="0" dirty="0">
                <a:solidFill>
                  <a:schemeClr val="accent1">
                    <a:lumMod val="75000"/>
                  </a:schemeClr>
                </a:solidFill>
                <a:effectLst/>
                <a:latin typeface="Calibri" panose="020F0502020204030204" pitchFamily="34" charset="0"/>
                <a:ea typeface="Times New Roman" panose="02020603050405020304" pitchFamily="18" charset="0"/>
                <a:cs typeface="Arial" panose="020B0604020202020204" pitchFamily="34" charset="0"/>
              </a:rPr>
              <a:t>9. Unfair Advantage</a:t>
            </a:r>
          </a:p>
          <a:p>
            <a:pPr>
              <a:lnSpc>
                <a:spcPct val="107000"/>
              </a:lnSpc>
              <a:spcAft>
                <a:spcPts val="800"/>
              </a:spcAft>
            </a:pPr>
            <a:r>
              <a:rPr lang="fr-FR" sz="2000" b="1" kern="0" dirty="0">
                <a:effectLst/>
                <a:latin typeface="Calibri" panose="020F0502020204030204" pitchFamily="34" charset="0"/>
                <a:ea typeface="Times New Roman" panose="02020603050405020304" pitchFamily="18" charset="0"/>
                <a:cs typeface="Arial" panose="020B0604020202020204" pitchFamily="34" charset="0"/>
              </a:rPr>
              <a:t>Key Points: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Highlight what sets your business apart from competitors.</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Unfair advantages should be difficult for others to replicate.</a:t>
            </a:r>
          </a:p>
          <a:p>
            <a:pPr marL="342900" lvl="0" indent="-342900">
              <a:lnSpc>
                <a:spcPct val="107000"/>
              </a:lnSpc>
              <a:spcAft>
                <a:spcPts val="800"/>
              </a:spcAft>
              <a:buSzPts val="1000"/>
              <a:buFont typeface="Symbol" panose="05050102010706020507" pitchFamily="18" charset="2"/>
              <a:buChar char=""/>
              <a:tabLst>
                <a:tab pos="457200" algn="l"/>
              </a:tabLst>
            </a:pPr>
            <a:r>
              <a:rPr lang="en-US" sz="2000" kern="0" dirty="0">
                <a:effectLst/>
                <a:latin typeface="Calibri" panose="020F0502020204030204" pitchFamily="34" charset="0"/>
                <a:ea typeface="Times New Roman" panose="02020603050405020304" pitchFamily="18" charset="0"/>
                <a:cs typeface="Calibri" panose="020F0502020204030204" pitchFamily="34" charset="0"/>
              </a:rPr>
              <a:t>Focus on long-term strategic assets that give your business a competitive edge.</a:t>
            </a:r>
          </a:p>
        </p:txBody>
      </p:sp>
      <p:pic>
        <p:nvPicPr>
          <p:cNvPr id="8" name="Picture 7">
            <a:extLst>
              <a:ext uri="{FF2B5EF4-FFF2-40B4-BE49-F238E27FC236}">
                <a16:creationId xmlns:a16="http://schemas.microsoft.com/office/drawing/2014/main" id="{D266F50C-1C6F-E0A1-6699-5F7C8BB43A7D}"/>
              </a:ext>
            </a:extLst>
          </p:cNvPr>
          <p:cNvPicPr>
            <a:picLocks noChangeAspect="1"/>
          </p:cNvPicPr>
          <p:nvPr/>
        </p:nvPicPr>
        <p:blipFill>
          <a:blip r:embed="rId3"/>
          <a:stretch>
            <a:fillRect/>
          </a:stretch>
        </p:blipFill>
        <p:spPr>
          <a:xfrm>
            <a:off x="335280" y="1890436"/>
            <a:ext cx="4177862" cy="4177862"/>
          </a:xfrm>
          <a:prstGeom prst="rect">
            <a:avLst/>
          </a:prstGeom>
        </p:spPr>
      </p:pic>
    </p:spTree>
    <p:extLst>
      <p:ext uri="{BB962C8B-B14F-4D97-AF65-F5344CB8AC3E}">
        <p14:creationId xmlns:p14="http://schemas.microsoft.com/office/powerpoint/2010/main" val="1819857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gn="l"/>
            <a:r>
              <a:rPr lang="en-US" sz="2800" b="1" dirty="0">
                <a:solidFill>
                  <a:schemeClr val="bg1"/>
                </a:solidFill>
                <a:latin typeface="Calibri" panose="020F0502020204030204" pitchFamily="34" charset="0"/>
                <a:cs typeface="Calibri" panose="020F0502020204030204" pitchFamily="34" charset="0"/>
              </a:rPr>
              <a:t>Difference Between Lean Canvas and Business Model Canvas (BMC)</a:t>
            </a:r>
          </a:p>
        </p:txBody>
      </p:sp>
      <p:sp>
        <p:nvSpPr>
          <p:cNvPr id="6" name="TextBox 5">
            <a:extLst>
              <a:ext uri="{FF2B5EF4-FFF2-40B4-BE49-F238E27FC236}">
                <a16:creationId xmlns:a16="http://schemas.microsoft.com/office/drawing/2014/main" id="{E9A2A381-DC6D-6A04-ADE4-8C5152542414}"/>
              </a:ext>
            </a:extLst>
          </p:cNvPr>
          <p:cNvSpPr txBox="1"/>
          <p:nvPr/>
        </p:nvSpPr>
        <p:spPr>
          <a:xfrm>
            <a:off x="335280" y="1694715"/>
            <a:ext cx="11667534" cy="3678699"/>
          </a:xfrm>
          <a:prstGeom prst="rect">
            <a:avLst/>
          </a:prstGeom>
          <a:noFill/>
        </p:spPr>
        <p:txBody>
          <a:bodyPr wrap="square">
            <a:spAutoFit/>
          </a:bodyPr>
          <a:lstStyle/>
          <a:p>
            <a:pPr>
              <a:lnSpc>
                <a:spcPct val="107000"/>
              </a:lnSpc>
              <a:spcAft>
                <a:spcPts val="800"/>
              </a:spcAft>
            </a:pPr>
            <a:r>
              <a:rPr lang="en-GB" sz="2000" kern="0" dirty="0">
                <a:effectLst/>
                <a:latin typeface="Calibri" panose="020F0502020204030204" pitchFamily="34" charset="0"/>
                <a:ea typeface="Times New Roman" panose="02020603050405020304" pitchFamily="18" charset="0"/>
                <a:cs typeface="Calibri" panose="020F0502020204030204" pitchFamily="34" charset="0"/>
              </a:rPr>
              <a:t>While both the </a:t>
            </a:r>
            <a:r>
              <a:rPr lang="en-GB" sz="2000" b="1" kern="0" dirty="0">
                <a:effectLst/>
                <a:latin typeface="Calibri" panose="020F0502020204030204" pitchFamily="34" charset="0"/>
                <a:ea typeface="Times New Roman" panose="02020603050405020304" pitchFamily="18" charset="0"/>
                <a:cs typeface="Calibri" panose="020F0502020204030204" pitchFamily="34" charset="0"/>
              </a:rPr>
              <a:t>Lean Canvas</a:t>
            </a:r>
            <a:r>
              <a:rPr lang="en-GB" sz="2000" kern="0" dirty="0">
                <a:effectLst/>
                <a:latin typeface="Calibri" panose="020F0502020204030204" pitchFamily="34" charset="0"/>
                <a:ea typeface="Times New Roman" panose="02020603050405020304" pitchFamily="18" charset="0"/>
                <a:cs typeface="Calibri" panose="020F0502020204030204" pitchFamily="34" charset="0"/>
              </a:rPr>
              <a:t> and </a:t>
            </a:r>
            <a:r>
              <a:rPr lang="en-GB" sz="2000" b="1" kern="0" dirty="0">
                <a:effectLst/>
                <a:latin typeface="Calibri" panose="020F0502020204030204" pitchFamily="34" charset="0"/>
                <a:ea typeface="Times New Roman" panose="02020603050405020304" pitchFamily="18" charset="0"/>
                <a:cs typeface="Calibri" panose="020F0502020204030204" pitchFamily="34" charset="0"/>
              </a:rPr>
              <a:t>Business Model Canvas (BMC)</a:t>
            </a:r>
            <a:r>
              <a:rPr lang="en-GB" sz="2000" kern="0" dirty="0">
                <a:effectLst/>
                <a:latin typeface="Calibri" panose="020F0502020204030204" pitchFamily="34" charset="0"/>
                <a:ea typeface="Times New Roman" panose="02020603050405020304" pitchFamily="18" charset="0"/>
                <a:cs typeface="Calibri" panose="020F0502020204030204" pitchFamily="34" charset="0"/>
              </a:rPr>
              <a:t> are tools used to visualize and structure a business model, they have key differences:</a:t>
            </a:r>
            <a:endParaRPr lang="fr-FR" sz="2000" kern="100" dirty="0">
              <a:effectLst/>
              <a:latin typeface="Calibri" panose="020F0502020204030204" pitchFamily="34" charset="0"/>
              <a:ea typeface="Aptos" panose="020B0004020202020204" pitchFamily="34" charset="0"/>
              <a:cs typeface="Calibri" panose="020F0502020204030204" pitchFamily="34" charset="0"/>
            </a:endParaRPr>
          </a:p>
          <a:p>
            <a:pPr marL="342900" lvl="0" indent="-342900">
              <a:lnSpc>
                <a:spcPct val="107000"/>
              </a:lnSpc>
              <a:spcAft>
                <a:spcPts val="800"/>
              </a:spcAft>
              <a:buFont typeface="+mj-lt"/>
              <a:buAutoNum type="arabicPeriod"/>
              <a:tabLst>
                <a:tab pos="457200" algn="l"/>
              </a:tabLst>
            </a:pPr>
            <a:r>
              <a:rPr lang="en-GB" sz="2000" b="1" kern="0" dirty="0">
                <a:effectLst/>
                <a:latin typeface="Calibri" panose="020F0502020204030204" pitchFamily="34" charset="0"/>
                <a:ea typeface="Times New Roman" panose="02020603050405020304" pitchFamily="18" charset="0"/>
                <a:cs typeface="Calibri" panose="020F0502020204030204" pitchFamily="34" charset="0"/>
              </a:rPr>
              <a:t>Focus</a:t>
            </a:r>
            <a:r>
              <a:rPr lang="en-GB" sz="2000" kern="0" dirty="0">
                <a:effectLst/>
                <a:latin typeface="Calibri" panose="020F0502020204030204" pitchFamily="34" charset="0"/>
                <a:ea typeface="Times New Roman" panose="02020603050405020304" pitchFamily="18" charset="0"/>
                <a:cs typeface="Calibri" panose="020F0502020204030204" pitchFamily="34" charset="0"/>
              </a:rPr>
              <a:t>: The Lean Canvas is designed for startups and emphasizes problems, solutions, and key metrics for rapid iteration. The BMC focuses on broader, established businesses and includes elements like customer relationships and key partnerships.</a:t>
            </a:r>
            <a:endParaRPr lang="fr-FR" sz="2000" kern="100" dirty="0">
              <a:effectLst/>
              <a:latin typeface="Calibri" panose="020F0502020204030204" pitchFamily="34" charset="0"/>
              <a:ea typeface="Aptos" panose="020B0004020202020204" pitchFamily="34" charset="0"/>
              <a:cs typeface="Calibri" panose="020F0502020204030204" pitchFamily="34" charset="0"/>
            </a:endParaRPr>
          </a:p>
          <a:p>
            <a:pPr marL="342900" lvl="0" indent="-342900">
              <a:lnSpc>
                <a:spcPct val="107000"/>
              </a:lnSpc>
              <a:spcAft>
                <a:spcPts val="800"/>
              </a:spcAft>
              <a:buFont typeface="+mj-lt"/>
              <a:buAutoNum type="arabicPeriod"/>
              <a:tabLst>
                <a:tab pos="457200" algn="l"/>
              </a:tabLst>
            </a:pPr>
            <a:r>
              <a:rPr lang="en-GB" sz="2000" b="1" kern="0" dirty="0">
                <a:effectLst/>
                <a:latin typeface="Calibri" panose="020F0502020204030204" pitchFamily="34" charset="0"/>
                <a:ea typeface="Times New Roman" panose="02020603050405020304" pitchFamily="18" charset="0"/>
                <a:cs typeface="Calibri" panose="020F0502020204030204" pitchFamily="34" charset="0"/>
              </a:rPr>
              <a:t>Problem and Solution</a:t>
            </a:r>
            <a:r>
              <a:rPr lang="en-GB" sz="2000" kern="0" dirty="0">
                <a:effectLst/>
                <a:latin typeface="Calibri" panose="020F0502020204030204" pitchFamily="34" charset="0"/>
                <a:ea typeface="Times New Roman" panose="02020603050405020304" pitchFamily="18" charset="0"/>
                <a:cs typeface="Calibri" panose="020F0502020204030204" pitchFamily="34" charset="0"/>
              </a:rPr>
              <a:t>: The Lean Canvas places more emphasis on identifying customer problems and offering tailored solutions. </a:t>
            </a:r>
            <a:r>
              <a:rPr lang="fr-FR" sz="2000" kern="0" dirty="0">
                <a:effectLst/>
                <a:latin typeface="Calibri" panose="020F0502020204030204" pitchFamily="34" charset="0"/>
                <a:ea typeface="Times New Roman" panose="02020603050405020304" pitchFamily="18" charset="0"/>
                <a:cs typeface="Calibri" panose="020F0502020204030204" pitchFamily="34" charset="0"/>
              </a:rPr>
              <a:t>The BMC </a:t>
            </a:r>
            <a:r>
              <a:rPr lang="fr-FR" sz="2000" kern="0" dirty="0" err="1">
                <a:effectLst/>
                <a:latin typeface="Calibri" panose="020F0502020204030204" pitchFamily="34" charset="0"/>
                <a:ea typeface="Times New Roman" panose="02020603050405020304" pitchFamily="18" charset="0"/>
                <a:cs typeface="Calibri" panose="020F0502020204030204" pitchFamily="34" charset="0"/>
              </a:rPr>
              <a:t>is</a:t>
            </a:r>
            <a:r>
              <a:rPr lang="fr-FR" sz="2000" kern="0" dirty="0">
                <a:effectLst/>
                <a:latin typeface="Calibri" panose="020F0502020204030204" pitchFamily="34" charset="0"/>
                <a:ea typeface="Times New Roman" panose="02020603050405020304" pitchFamily="18" charset="0"/>
                <a:cs typeface="Calibri" panose="020F0502020204030204" pitchFamily="34" charset="0"/>
              </a:rPr>
              <a:t> more </a:t>
            </a:r>
            <a:r>
              <a:rPr lang="fr-FR" sz="2000" kern="0" dirty="0" err="1">
                <a:effectLst/>
                <a:latin typeface="Calibri" panose="020F0502020204030204" pitchFamily="34" charset="0"/>
                <a:ea typeface="Times New Roman" panose="02020603050405020304" pitchFamily="18" charset="0"/>
                <a:cs typeface="Calibri" panose="020F0502020204030204" pitchFamily="34" charset="0"/>
              </a:rPr>
              <a:t>comprehensive</a:t>
            </a:r>
            <a:r>
              <a:rPr lang="fr-FR" sz="2000" kern="0" dirty="0">
                <a:effectLst/>
                <a:latin typeface="Calibri" panose="020F0502020204030204" pitchFamily="34" charset="0"/>
                <a:ea typeface="Times New Roman" panose="02020603050405020304" pitchFamily="18" charset="0"/>
                <a:cs typeface="Calibri" panose="020F0502020204030204" pitchFamily="34" charset="0"/>
              </a:rPr>
              <a:t>, </a:t>
            </a:r>
            <a:r>
              <a:rPr lang="fr-FR" sz="2000" kern="0" dirty="0" err="1">
                <a:effectLst/>
                <a:latin typeface="Calibri" panose="020F0502020204030204" pitchFamily="34" charset="0"/>
                <a:ea typeface="Times New Roman" panose="02020603050405020304" pitchFamily="18" charset="0"/>
                <a:cs typeface="Calibri" panose="020F0502020204030204" pitchFamily="34" charset="0"/>
              </a:rPr>
              <a:t>including</a:t>
            </a:r>
            <a:r>
              <a:rPr lang="fr-FR" sz="2000" kern="0" dirty="0">
                <a:effectLst/>
                <a:latin typeface="Calibri" panose="020F0502020204030204" pitchFamily="34" charset="0"/>
                <a:ea typeface="Times New Roman" panose="02020603050405020304" pitchFamily="18" charset="0"/>
                <a:cs typeface="Calibri" panose="020F0502020204030204" pitchFamily="34" charset="0"/>
              </a:rPr>
              <a:t> </a:t>
            </a:r>
            <a:r>
              <a:rPr lang="fr-FR" sz="2000" kern="0" dirty="0" err="1">
                <a:effectLst/>
                <a:latin typeface="Calibri" panose="020F0502020204030204" pitchFamily="34" charset="0"/>
                <a:ea typeface="Times New Roman" panose="02020603050405020304" pitchFamily="18" charset="0"/>
                <a:cs typeface="Calibri" panose="020F0502020204030204" pitchFamily="34" charset="0"/>
              </a:rPr>
              <a:t>broader</a:t>
            </a:r>
            <a:r>
              <a:rPr lang="fr-FR" sz="2000" kern="0" dirty="0">
                <a:effectLst/>
                <a:latin typeface="Calibri" panose="020F0502020204030204" pitchFamily="34" charset="0"/>
                <a:ea typeface="Times New Roman" panose="02020603050405020304" pitchFamily="18" charset="0"/>
                <a:cs typeface="Calibri" panose="020F0502020204030204" pitchFamily="34" charset="0"/>
              </a:rPr>
              <a:t> business infrastructure.</a:t>
            </a:r>
          </a:p>
          <a:p>
            <a:pPr marL="342900" lvl="0" indent="-342900">
              <a:lnSpc>
                <a:spcPct val="107000"/>
              </a:lnSpc>
              <a:spcAft>
                <a:spcPts val="800"/>
              </a:spcAft>
              <a:buFont typeface="+mj-lt"/>
              <a:buAutoNum type="arabicPeriod"/>
              <a:tabLst>
                <a:tab pos="457200" algn="l"/>
              </a:tabLst>
            </a:pPr>
            <a:r>
              <a:rPr lang="en-GB" sz="2000" b="1" kern="0" dirty="0">
                <a:effectLst/>
                <a:latin typeface="Calibri" panose="020F0502020204030204" pitchFamily="34" charset="0"/>
                <a:ea typeface="Times New Roman" panose="02020603050405020304" pitchFamily="18" charset="0"/>
                <a:cs typeface="Calibri" panose="020F0502020204030204" pitchFamily="34" charset="0"/>
              </a:rPr>
              <a:t>Speed and Simplicity</a:t>
            </a:r>
            <a:r>
              <a:rPr lang="en-GB" sz="2000" kern="0" dirty="0">
                <a:effectLst/>
                <a:latin typeface="Calibri" panose="020F0502020204030204" pitchFamily="34" charset="0"/>
                <a:ea typeface="Times New Roman" panose="02020603050405020304" pitchFamily="18" charset="0"/>
                <a:cs typeface="Calibri" panose="020F0502020204030204" pitchFamily="34" charset="0"/>
              </a:rPr>
              <a:t>: The Lean Canvas is designed for quick iteration and testing, making it more suitable for startups in the early stages, whereas the BMC provides a fuller picture of the business model for established companies.</a:t>
            </a:r>
            <a:endParaRPr lang="en-US" sz="2400" kern="0" dirty="0">
              <a:effectLst/>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034145180"/>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2.xml><?xml version="1.0" encoding="utf-8"?>
<ds:datastoreItem xmlns:ds="http://schemas.openxmlformats.org/officeDocument/2006/customXml" ds:itemID="{3857805F-2A6C-43CC-AEFA-746D1D5B4EDE}">
  <ds:schemaRefs>
    <ds:schemaRef ds:uri="5d44ae6a-e145-4c9d-94e7-ddf9cc58067e"/>
    <ds:schemaRef ds:uri="http://schemas.openxmlformats.org/package/2006/metadata/core-properties"/>
    <ds:schemaRef ds:uri="e67e9a88-35e1-4b39-8da9-a609eb308282"/>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dcmitype/"/>
    <ds:schemaRef ds:uri="http://purl.org/dc/terms/"/>
    <ds:schemaRef ds:uri="0a663368-1561-4a8b-bd80-4f655cceb5cd"/>
    <ds:schemaRef ds:uri="2a56bc72-e832-426a-b1e3-32c4417a925f"/>
  </ds:schemaRefs>
</ds:datastoreItem>
</file>

<file path=customXml/itemProps3.xml><?xml version="1.0" encoding="utf-8"?>
<ds:datastoreItem xmlns:ds="http://schemas.openxmlformats.org/officeDocument/2006/customXml" ds:itemID="{899D2EFE-C92E-4CAE-9CEF-F11FAD625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35919</TotalTime>
  <Words>2538</Words>
  <Application>Microsoft Macintosh PowerPoint</Application>
  <PresentationFormat>Widescreen</PresentationFormat>
  <Paragraphs>179</Paragraphs>
  <Slides>26</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Trebuchet MS</vt:lpstr>
      <vt:lpstr>Calibri</vt:lpstr>
      <vt:lpstr>Verdana</vt:lpstr>
      <vt:lpstr>Aptos</vt:lpstr>
      <vt:lpstr>Symbol</vt:lpstr>
      <vt:lpstr>Arial</vt:lpstr>
      <vt:lpstr>Rubik</vt:lpstr>
      <vt:lpstr>Thème Office</vt:lpstr>
      <vt:lpstr>PowerPoint Presentation</vt:lpstr>
      <vt:lpstr>Lesson 7 Learning Outcomes :</vt:lpstr>
      <vt:lpstr>Overview of the Lean Canvas</vt:lpstr>
      <vt:lpstr>Overview of the Lean Canvas</vt:lpstr>
      <vt:lpstr>Why use the Lean Canvas ?</vt:lpstr>
      <vt:lpstr>The components of the Lean Canvas</vt:lpstr>
      <vt:lpstr>The components of the Lean Canvas</vt:lpstr>
      <vt:lpstr>The components of the Lean Canvas</vt:lpstr>
      <vt:lpstr>The components of the Lean Canvas</vt:lpstr>
      <vt:lpstr>The components of the Lean Canvas</vt:lpstr>
      <vt:lpstr>The components of the Lean Canvas</vt:lpstr>
      <vt:lpstr>The components of the Lean Canvas</vt:lpstr>
      <vt:lpstr>The components of the Lean Canvas</vt:lpstr>
      <vt:lpstr>The components of the Lean Canvas</vt:lpstr>
      <vt:lpstr>The components of the Lean Canvas</vt:lpstr>
      <vt:lpstr>The components of the Lean Canvas</vt:lpstr>
      <vt:lpstr>The components of the Lean Canvas</vt:lpstr>
      <vt:lpstr>Lean Canvas</vt:lpstr>
      <vt:lpstr>The components of the Lean Canvas</vt:lpstr>
      <vt:lpstr>The components of the Lean Canvas</vt:lpstr>
      <vt:lpstr>The components of the Lean Canvas</vt:lpstr>
      <vt:lpstr>The components of the Lean Canvas</vt:lpstr>
      <vt:lpstr>The components of the Lean Canvas</vt:lpstr>
      <vt:lpstr>The components of the Lean Canvas</vt:lpstr>
      <vt:lpstr>Lean Canvas</vt:lpstr>
      <vt:lpstr>Difference Between Lean Canvas and Business Model Canvas (BMC)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64</cp:revision>
  <dcterms:created xsi:type="dcterms:W3CDTF">2021-01-28T08:37:55Z</dcterms:created>
  <dcterms:modified xsi:type="dcterms:W3CDTF">2025-02-03T10:47:28Z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